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8"/>
  </p:handoutMasterIdLst>
  <p:sldIdLst>
    <p:sldId id="1366" r:id="rId3"/>
    <p:sldId id="1138" r:id="rId5"/>
    <p:sldId id="1129" r:id="rId6"/>
    <p:sldId id="1242" r:id="rId7"/>
    <p:sldId id="1434" r:id="rId8"/>
    <p:sldId id="1435" r:id="rId9"/>
    <p:sldId id="1480" r:id="rId10"/>
    <p:sldId id="1482" r:id="rId11"/>
    <p:sldId id="1424" r:id="rId12"/>
    <p:sldId id="1483" r:id="rId13"/>
    <p:sldId id="1367" r:id="rId14"/>
    <p:sldId id="1368" r:id="rId15"/>
    <p:sldId id="1484" r:id="rId16"/>
    <p:sldId id="1485" r:id="rId17"/>
    <p:sldId id="1486" r:id="rId18"/>
    <p:sldId id="1436" r:id="rId19"/>
    <p:sldId id="1487" r:id="rId20"/>
    <p:sldId id="1379" r:id="rId21"/>
    <p:sldId id="1471" r:id="rId22"/>
    <p:sldId id="1369" r:id="rId23"/>
    <p:sldId id="1488" r:id="rId24"/>
    <p:sldId id="1438" r:id="rId25"/>
    <p:sldId id="1466" r:id="rId26"/>
    <p:sldId id="1489" r:id="rId27"/>
    <p:sldId id="1490" r:id="rId28"/>
    <p:sldId id="1491" r:id="rId29"/>
    <p:sldId id="1492" r:id="rId30"/>
    <p:sldId id="1493" r:id="rId31"/>
    <p:sldId id="1494" r:id="rId32"/>
    <p:sldId id="1495" r:id="rId33"/>
    <p:sldId id="1496" r:id="rId34"/>
    <p:sldId id="1497" r:id="rId35"/>
    <p:sldId id="1498" r:id="rId36"/>
    <p:sldId id="1336" r:id="rId37"/>
  </p:sldIdLst>
  <p:sldSz cx="12196445" cy="6858000"/>
  <p:notesSz cx="6858000" cy="9144000"/>
  <p:custDataLst>
    <p:tags r:id="rId43"/>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varScale="1">
        <p:scale>
          <a:sx n="39" d="100"/>
          <a:sy n="39" d="100"/>
        </p:scale>
        <p:origin x="48" y="169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786"/>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3.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1.sv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1.svg"/><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tags" Target="../tags/tag1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tags" Target="../tags/tag1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tags" Target="../tags/tag1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0.jpeg"/><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0.jpe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31131" y="2420888"/>
            <a:ext cx="6820613" cy="829945"/>
          </a:xfrm>
          <a:prstGeom prst="rect">
            <a:avLst/>
          </a:prstGeom>
          <a:noFill/>
        </p:spPr>
        <p:txBody>
          <a:bodyPr wrap="square" rtlCol="0">
            <a:spAutoFit/>
          </a:bodyPr>
          <a:lstStyle/>
          <a:p>
            <a:r>
              <a:rPr lang="zh-CN" altLang="en-US" sz="4800" b="1">
                <a:latin typeface="+mj-ea"/>
                <a:ea typeface="+mj-ea"/>
              </a:rPr>
              <a:t>财产清查</a:t>
            </a:r>
            <a:endParaRPr lang="zh-CN" altLang="en-US" sz="48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23585" cy="521970"/>
          </a:xfrm>
          <a:prstGeom prst="rect">
            <a:avLst/>
          </a:prstGeom>
        </p:spPr>
        <p:txBody>
          <a:bodyPr wrap="square">
            <a:spAutoFit/>
          </a:bodyPr>
          <a:lstStyle/>
          <a:p>
            <a:r>
              <a:rPr sz="2800" b="1"/>
              <a:t>子任务7.1.4  财产物资的盘存制度</a:t>
            </a:r>
            <a:endParaRPr sz="2800" b="1"/>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7591029" y="912091"/>
            <a:ext cx="3069604" cy="2311932"/>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4" name="组合 23"/>
          <p:cNvGrpSpPr/>
          <p:nvPr/>
        </p:nvGrpSpPr>
        <p:grpSpPr>
          <a:xfrm>
            <a:off x="1408594" y="4092019"/>
            <a:ext cx="3069604" cy="2311932"/>
            <a:chOff x="1176959" y="1268760"/>
            <a:chExt cx="2049348" cy="1968171"/>
          </a:xfrm>
        </p:grpSpPr>
        <p:sp>
          <p:nvSpPr>
            <p:cNvPr id="25" name="矩形 24"/>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7" name="组合 26"/>
          <p:cNvGrpSpPr/>
          <p:nvPr/>
        </p:nvGrpSpPr>
        <p:grpSpPr>
          <a:xfrm>
            <a:off x="7591029" y="4092019"/>
            <a:ext cx="3069604" cy="2311932"/>
            <a:chOff x="1176959" y="1268760"/>
            <a:chExt cx="2049348" cy="1968171"/>
          </a:xfrm>
        </p:grpSpPr>
        <p:sp>
          <p:nvSpPr>
            <p:cNvPr id="28" name="矩形 27"/>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0" name="组合 29"/>
          <p:cNvGrpSpPr/>
          <p:nvPr/>
        </p:nvGrpSpPr>
        <p:grpSpPr>
          <a:xfrm>
            <a:off x="1408594" y="912091"/>
            <a:ext cx="3069604" cy="2311932"/>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33" name="Freeform 5"/>
          <p:cNvSpPr/>
          <p:nvPr/>
        </p:nvSpPr>
        <p:spPr bwMode="auto">
          <a:xfrm>
            <a:off x="5980113" y="3406776"/>
            <a:ext cx="2071687" cy="1954213"/>
          </a:xfrm>
          <a:custGeom>
            <a:avLst/>
            <a:gdLst>
              <a:gd name="T0" fmla="*/ 2216 w 2216"/>
              <a:gd name="T1" fmla="*/ 0 h 2108"/>
              <a:gd name="T2" fmla="*/ 2216 w 2216"/>
              <a:gd name="T3" fmla="*/ 24 h 2108"/>
              <a:gd name="T4" fmla="*/ 288 w 2216"/>
              <a:gd name="T5" fmla="*/ 2108 h 2108"/>
              <a:gd name="T6" fmla="*/ 0 w 2216"/>
              <a:gd name="T7" fmla="*/ 1610 h 2108"/>
              <a:gd name="T8" fmla="*/ 286 w 2216"/>
              <a:gd name="T9" fmla="*/ 1115 h 2108"/>
              <a:gd name="T10" fmla="*/ 1229 w 2216"/>
              <a:gd name="T11" fmla="*/ 24 h 2108"/>
              <a:gd name="T12" fmla="*/ 1228 w 2216"/>
              <a:gd name="T13" fmla="*/ 13 h 2108"/>
              <a:gd name="T14" fmla="*/ 1712 w 2216"/>
              <a:gd name="T15" fmla="*/ 291 h 2108"/>
              <a:gd name="T16" fmla="*/ 2216 w 2216"/>
              <a:gd name="T17" fmla="*/ 0 h 2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6" h="2108">
                <a:moveTo>
                  <a:pt x="2216" y="0"/>
                </a:moveTo>
                <a:cubicBezTo>
                  <a:pt x="2216" y="8"/>
                  <a:pt x="2216" y="16"/>
                  <a:pt x="2216" y="24"/>
                </a:cubicBezTo>
                <a:cubicBezTo>
                  <a:pt x="2216" y="1124"/>
                  <a:pt x="1367" y="2026"/>
                  <a:pt x="288" y="2108"/>
                </a:cubicBezTo>
                <a:lnTo>
                  <a:pt x="0" y="1610"/>
                </a:lnTo>
                <a:lnTo>
                  <a:pt x="286" y="1115"/>
                </a:lnTo>
                <a:cubicBezTo>
                  <a:pt x="819" y="1038"/>
                  <a:pt x="1229" y="579"/>
                  <a:pt x="1229" y="24"/>
                </a:cubicBezTo>
                <a:cubicBezTo>
                  <a:pt x="1229" y="20"/>
                  <a:pt x="1229" y="16"/>
                  <a:pt x="1228" y="13"/>
                </a:cubicBezTo>
                <a:lnTo>
                  <a:pt x="1712" y="291"/>
                </a:lnTo>
                <a:lnTo>
                  <a:pt x="2216" y="0"/>
                </a:lnTo>
                <a:close/>
              </a:path>
            </a:pathLst>
          </a:custGeom>
          <a:solidFill>
            <a:schemeClr val="accent3"/>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4" name="Freeform 6"/>
          <p:cNvSpPr/>
          <p:nvPr/>
        </p:nvSpPr>
        <p:spPr bwMode="auto">
          <a:xfrm>
            <a:off x="4151313" y="3311526"/>
            <a:ext cx="1970087" cy="2055813"/>
          </a:xfrm>
          <a:custGeom>
            <a:avLst/>
            <a:gdLst>
              <a:gd name="T0" fmla="*/ 993 w 2108"/>
              <a:gd name="T1" fmla="*/ 286 h 2216"/>
              <a:gd name="T2" fmla="*/ 2084 w 2108"/>
              <a:gd name="T3" fmla="*/ 1229 h 2216"/>
              <a:gd name="T4" fmla="*/ 2096 w 2108"/>
              <a:gd name="T5" fmla="*/ 1228 h 2216"/>
              <a:gd name="T6" fmla="*/ 1817 w 2108"/>
              <a:gd name="T7" fmla="*/ 1712 h 2216"/>
              <a:gd name="T8" fmla="*/ 2108 w 2108"/>
              <a:gd name="T9" fmla="*/ 2216 h 2216"/>
              <a:gd name="T10" fmla="*/ 2084 w 2108"/>
              <a:gd name="T11" fmla="*/ 2216 h 2216"/>
              <a:gd name="T12" fmla="*/ 0 w 2108"/>
              <a:gd name="T13" fmla="*/ 288 h 2216"/>
              <a:gd name="T14" fmla="*/ 499 w 2108"/>
              <a:gd name="T15" fmla="*/ 0 h 2216"/>
              <a:gd name="T16" fmla="*/ 993 w 2108"/>
              <a:gd name="T17" fmla="*/ 286 h 2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8" h="2216">
                <a:moveTo>
                  <a:pt x="993" y="286"/>
                </a:moveTo>
                <a:cubicBezTo>
                  <a:pt x="1071" y="819"/>
                  <a:pt x="1530" y="1229"/>
                  <a:pt x="2084" y="1229"/>
                </a:cubicBezTo>
                <a:cubicBezTo>
                  <a:pt x="2088" y="1229"/>
                  <a:pt x="2092" y="1229"/>
                  <a:pt x="2096" y="1228"/>
                </a:cubicBezTo>
                <a:lnTo>
                  <a:pt x="1817" y="1712"/>
                </a:lnTo>
                <a:lnTo>
                  <a:pt x="2108" y="2216"/>
                </a:lnTo>
                <a:cubicBezTo>
                  <a:pt x="2100" y="2216"/>
                  <a:pt x="2092" y="2216"/>
                  <a:pt x="2084" y="2216"/>
                </a:cubicBezTo>
                <a:cubicBezTo>
                  <a:pt x="984" y="2216"/>
                  <a:pt x="83" y="1367"/>
                  <a:pt x="0" y="288"/>
                </a:cubicBezTo>
                <a:lnTo>
                  <a:pt x="499" y="0"/>
                </a:lnTo>
                <a:lnTo>
                  <a:pt x="993" y="286"/>
                </a:lnTo>
                <a:close/>
              </a:path>
            </a:pathLst>
          </a:custGeom>
          <a:solidFill>
            <a:schemeClr val="accent4"/>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5" name="Freeform 7"/>
          <p:cNvSpPr/>
          <p:nvPr/>
        </p:nvSpPr>
        <p:spPr bwMode="auto">
          <a:xfrm>
            <a:off x="4144963" y="1497013"/>
            <a:ext cx="2071687" cy="1954213"/>
          </a:xfrm>
          <a:custGeom>
            <a:avLst/>
            <a:gdLst>
              <a:gd name="T0" fmla="*/ 1931 w 2216"/>
              <a:gd name="T1" fmla="*/ 993 h 2108"/>
              <a:gd name="T2" fmla="*/ 988 w 2216"/>
              <a:gd name="T3" fmla="*/ 2084 h 2108"/>
              <a:gd name="T4" fmla="*/ 988 w 2216"/>
              <a:gd name="T5" fmla="*/ 2096 h 2108"/>
              <a:gd name="T6" fmla="*/ 505 w 2216"/>
              <a:gd name="T7" fmla="*/ 1817 h 2108"/>
              <a:gd name="T8" fmla="*/ 0 w 2216"/>
              <a:gd name="T9" fmla="*/ 2108 h 2108"/>
              <a:gd name="T10" fmla="*/ 0 w 2216"/>
              <a:gd name="T11" fmla="*/ 2084 h 2108"/>
              <a:gd name="T12" fmla="*/ 1928 w 2216"/>
              <a:gd name="T13" fmla="*/ 0 h 2108"/>
              <a:gd name="T14" fmla="*/ 2216 w 2216"/>
              <a:gd name="T15" fmla="*/ 499 h 2108"/>
              <a:gd name="T16" fmla="*/ 1931 w 2216"/>
              <a:gd name="T17" fmla="*/ 993 h 2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6" h="2108">
                <a:moveTo>
                  <a:pt x="1931" y="993"/>
                </a:moveTo>
                <a:cubicBezTo>
                  <a:pt x="1397" y="1071"/>
                  <a:pt x="988" y="1530"/>
                  <a:pt x="988" y="2084"/>
                </a:cubicBezTo>
                <a:cubicBezTo>
                  <a:pt x="988" y="2088"/>
                  <a:pt x="988" y="2092"/>
                  <a:pt x="988" y="2096"/>
                </a:cubicBezTo>
                <a:lnTo>
                  <a:pt x="505" y="1817"/>
                </a:lnTo>
                <a:lnTo>
                  <a:pt x="0" y="2108"/>
                </a:lnTo>
                <a:cubicBezTo>
                  <a:pt x="0" y="2100"/>
                  <a:pt x="0" y="2092"/>
                  <a:pt x="0" y="2084"/>
                </a:cubicBezTo>
                <a:cubicBezTo>
                  <a:pt x="0" y="984"/>
                  <a:pt x="850" y="83"/>
                  <a:pt x="1928" y="0"/>
                </a:cubicBezTo>
                <a:lnTo>
                  <a:pt x="2216" y="499"/>
                </a:lnTo>
                <a:lnTo>
                  <a:pt x="1931" y="993"/>
                </a:lnTo>
                <a:close/>
              </a:path>
            </a:pathLst>
          </a:custGeom>
          <a:solidFill>
            <a:schemeClr val="accent1"/>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6" name="Freeform 8"/>
          <p:cNvSpPr/>
          <p:nvPr/>
        </p:nvSpPr>
        <p:spPr bwMode="auto">
          <a:xfrm>
            <a:off x="6075363" y="1490663"/>
            <a:ext cx="1970087" cy="2055813"/>
          </a:xfrm>
          <a:custGeom>
            <a:avLst/>
            <a:gdLst>
              <a:gd name="T0" fmla="*/ 24 w 2108"/>
              <a:gd name="T1" fmla="*/ 0 h 2216"/>
              <a:gd name="T2" fmla="*/ 2108 w 2108"/>
              <a:gd name="T3" fmla="*/ 1928 h 2216"/>
              <a:gd name="T4" fmla="*/ 1610 w 2108"/>
              <a:gd name="T5" fmla="*/ 2216 h 2216"/>
              <a:gd name="T6" fmla="*/ 1115 w 2108"/>
              <a:gd name="T7" fmla="*/ 1931 h 2216"/>
              <a:gd name="T8" fmla="*/ 24 w 2108"/>
              <a:gd name="T9" fmla="*/ 988 h 2216"/>
              <a:gd name="T10" fmla="*/ 13 w 2108"/>
              <a:gd name="T11" fmla="*/ 988 h 2216"/>
              <a:gd name="T12" fmla="*/ 291 w 2108"/>
              <a:gd name="T13" fmla="*/ 505 h 2216"/>
              <a:gd name="T14" fmla="*/ 0 w 2108"/>
              <a:gd name="T15" fmla="*/ 0 h 2216"/>
              <a:gd name="T16" fmla="*/ 24 w 2108"/>
              <a:gd name="T17" fmla="*/ 0 h 2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8" h="2216">
                <a:moveTo>
                  <a:pt x="24" y="0"/>
                </a:moveTo>
                <a:cubicBezTo>
                  <a:pt x="1124" y="0"/>
                  <a:pt x="2026" y="850"/>
                  <a:pt x="2108" y="1928"/>
                </a:cubicBezTo>
                <a:lnTo>
                  <a:pt x="1610" y="2216"/>
                </a:lnTo>
                <a:lnTo>
                  <a:pt x="1115" y="1931"/>
                </a:lnTo>
                <a:cubicBezTo>
                  <a:pt x="1038" y="1397"/>
                  <a:pt x="579" y="988"/>
                  <a:pt x="24" y="988"/>
                </a:cubicBezTo>
                <a:cubicBezTo>
                  <a:pt x="20" y="988"/>
                  <a:pt x="16" y="988"/>
                  <a:pt x="13" y="988"/>
                </a:cubicBezTo>
                <a:lnTo>
                  <a:pt x="291" y="505"/>
                </a:lnTo>
                <a:lnTo>
                  <a:pt x="0" y="0"/>
                </a:lnTo>
                <a:cubicBezTo>
                  <a:pt x="8" y="0"/>
                  <a:pt x="16" y="0"/>
                  <a:pt x="24" y="0"/>
                </a:cubicBezTo>
                <a:close/>
              </a:path>
            </a:pathLst>
          </a:custGeom>
          <a:solidFill>
            <a:schemeClr val="accent2"/>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7" name="文本框 36"/>
          <p:cNvSpPr txBox="1"/>
          <p:nvPr/>
        </p:nvSpPr>
        <p:spPr>
          <a:xfrm>
            <a:off x="1523030" y="949320"/>
            <a:ext cx="2831465"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（1）实地盘存制的概念。</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文本框 43"/>
          <p:cNvSpPr txBox="1"/>
          <p:nvPr/>
        </p:nvSpPr>
        <p:spPr>
          <a:xfrm>
            <a:off x="1522730" y="1447800"/>
            <a:ext cx="2621915" cy="181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6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实地盘存制是指在会计核算过程中，对于各种财产物资，平时只登记其收入数，不登记其发出数，会计期末通过实地盘点确定实际盘存数，倒挤计算出本期发出财产物资数量的一种方法。</a:t>
            </a:r>
            <a:endParaRPr kumimoji="0" lang="zh-CN" altLang="en-US" sz="16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p:cNvSpPr txBox="1"/>
          <p:nvPr/>
        </p:nvSpPr>
        <p:spPr>
          <a:xfrm>
            <a:off x="7690212" y="949320"/>
            <a:ext cx="2943860" cy="33718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（2）实地盘存制的具体做法。</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p:cNvSpPr txBox="1"/>
          <p:nvPr/>
        </p:nvSpPr>
        <p:spPr>
          <a:xfrm>
            <a:off x="7893685" y="1376045"/>
            <a:ext cx="2740025" cy="181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1400" noProof="0">
                <a:ln>
                  <a:noFill/>
                </a:ln>
                <a:solidFill>
                  <a:srgbClr val="3D3D3D"/>
                </a:solidFill>
                <a:effectLst/>
                <a:uLnTx/>
                <a:uFillTx/>
                <a:latin typeface="微软雅黑" panose="020B0503020204020204" pitchFamily="34" charset="-122"/>
                <a:ea typeface="微软雅黑" panose="020B0503020204020204" pitchFamily="34" charset="-122"/>
                <a:sym typeface="+mn-ea"/>
              </a:rPr>
              <a:t>①对于某项财产的增减变动，平时只依据会计凭证将增加数量和金额登记在相应账簿的收入栏内；②至于该项财产的减少数，则不在账簿中逐笔登记；③到结账时（一般为月末）根据实地盘点的数量作为账存数量，计算结余金额，作为账存金额。</a:t>
            </a:r>
            <a:endParaRPr lang="zh-CN" altLang="en-US" sz="1400" noProof="0">
              <a:ln>
                <a:noFill/>
              </a:ln>
              <a:solidFill>
                <a:srgbClr val="3D3D3D"/>
              </a:solidFill>
              <a:effectLst/>
              <a:uLnTx/>
              <a:uFillTx/>
              <a:latin typeface="微软雅黑" panose="020B0503020204020204" pitchFamily="34" charset="-122"/>
              <a:ea typeface="微软雅黑" panose="020B0503020204020204" pitchFamily="34" charset="-122"/>
              <a:sym typeface="+mn-ea"/>
            </a:endParaRPr>
          </a:p>
        </p:txBody>
      </p:sp>
      <p:sp>
        <p:nvSpPr>
          <p:cNvPr id="48" name="文本框 47"/>
          <p:cNvSpPr txBox="1"/>
          <p:nvPr/>
        </p:nvSpPr>
        <p:spPr>
          <a:xfrm>
            <a:off x="1523030" y="4101952"/>
            <a:ext cx="2831465"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（3）实地盘存制的公式。</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4" name="文本框 53"/>
          <p:cNvSpPr txBox="1"/>
          <p:nvPr/>
        </p:nvSpPr>
        <p:spPr>
          <a:xfrm>
            <a:off x="-23495" y="5367655"/>
            <a:ext cx="6894195" cy="73723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4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rPr>
              <a:t>期初结存数＋本期增加数－期末结存数＝本期耗用或销售存货数</a:t>
            </a:r>
            <a:endParaRPr kumimoji="0" lang="en-US" altLang="zh-CN" sz="14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4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rPr>
              <a:t>期末结存数＝实际库存数量×存货单位成本</a:t>
            </a:r>
            <a:endParaRPr kumimoji="0" lang="en-US" altLang="zh-CN" sz="14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4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rPr>
              <a:t>实际库存数量＝实地盘点数量＋已提未销数量－已销未提数量＋在途数量本期减少数</a:t>
            </a:r>
            <a:endParaRPr kumimoji="0" lang="en-US" altLang="zh-CN" sz="14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56" name="文本框 55"/>
          <p:cNvSpPr txBox="1"/>
          <p:nvPr/>
        </p:nvSpPr>
        <p:spPr>
          <a:xfrm>
            <a:off x="7545105" y="4101952"/>
            <a:ext cx="3288665"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（（4）实地盘存制的优缺点。</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p:cNvSpPr txBox="1"/>
          <p:nvPr/>
        </p:nvSpPr>
        <p:spPr>
          <a:xfrm>
            <a:off x="7690485" y="4672330"/>
            <a:ext cx="3143250" cy="181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6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rPr>
              <a:t> 实地盘存制的主要优点是会计核算工作量较小；缺点是不便于随时掌握财产物资的账面结存数和财产物资的溢缺情况，且手续不严密，倒挤出的财产物资的减少数中可能存在一些非正常因素，不利于对财产物资的管理和控制。</a:t>
            </a:r>
            <a:endParaRPr kumimoji="0" lang="en-US" altLang="zh-CN" sz="16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58" name="文本框 57"/>
          <p:cNvSpPr txBox="1"/>
          <p:nvPr/>
        </p:nvSpPr>
        <p:spPr>
          <a:xfrm rot="18782807">
            <a:off x="4624471" y="2142661"/>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概念</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文本框 58"/>
          <p:cNvSpPr txBox="1"/>
          <p:nvPr/>
        </p:nvSpPr>
        <p:spPr>
          <a:xfrm rot="2450130">
            <a:off x="6657989" y="2142661"/>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方法</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文本框 59"/>
          <p:cNvSpPr txBox="1"/>
          <p:nvPr/>
        </p:nvSpPr>
        <p:spPr>
          <a:xfrm rot="18993203">
            <a:off x="6657990" y="4230768"/>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优缺</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文本框 60"/>
          <p:cNvSpPr txBox="1"/>
          <p:nvPr/>
        </p:nvSpPr>
        <p:spPr>
          <a:xfrm rot="2856481">
            <a:off x="4554559" y="4122272"/>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公式</a:t>
            </a:r>
            <a:endParaRPr kumimoji="0" lang="zh-CN" altLang="en-US" sz="28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endParaRPr>
          </a:p>
        </p:txBody>
      </p:sp>
      <p:sp>
        <p:nvSpPr>
          <p:cNvPr id="62" name="文本框 61"/>
          <p:cNvSpPr txBox="1"/>
          <p:nvPr/>
        </p:nvSpPr>
        <p:spPr>
          <a:xfrm>
            <a:off x="5443126" y="3024594"/>
            <a:ext cx="1310660" cy="95313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rgbClr val="005D7F"/>
                </a:solidFill>
                <a:effectLst/>
                <a:uLnTx/>
                <a:uFillTx/>
                <a:latin typeface="微软雅黑" panose="020B0503020204020204" pitchFamily="34" charset="-122"/>
                <a:ea typeface="微软雅黑" panose="020B0503020204020204" pitchFamily="34" charset="-122"/>
                <a:cs typeface="+mn-cs"/>
              </a:rPr>
              <a:t>2.实地盘存制</a:t>
            </a:r>
            <a:endParaRPr kumimoji="0" lang="zh-CN" altLang="en-US" sz="2800" b="0" i="0" u="none" strike="noStrike" kern="1200" cap="none" spc="0" normalizeH="0" baseline="0" noProof="0">
              <a:ln>
                <a:noFill/>
              </a:ln>
              <a:solidFill>
                <a:srgbClr val="005D7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965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a:solidFill>
                  <a:schemeClr val="bg1"/>
                </a:solidFill>
                <a:latin typeface="微软雅黑" panose="020B0503020204020204" pitchFamily="34" charset="-122"/>
                <a:ea typeface="微软雅黑" panose="020B0503020204020204" pitchFamily="34" charset="-122"/>
              </a:rPr>
              <a:t>财产清查的方法</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451100" cy="368300"/>
          </a:xfrm>
          <a:prstGeom prst="rect">
            <a:avLst/>
          </a:prstGeom>
          <a:noFill/>
        </p:spPr>
        <p:txBody>
          <a:bodyPr wrap="square" rtlCol="0">
            <a:spAutoFit/>
          </a:bodyPr>
          <a:lstStyle/>
          <a:p>
            <a:pPr>
              <a:defRPr/>
            </a:pPr>
            <a:r>
              <a:rPr lang="zh-CN" altLang="en-US">
                <a:latin typeface="+mj-ea"/>
                <a:ea typeface="+mj-ea"/>
              </a:rPr>
              <a:t>清查货币资金的方法</a:t>
            </a:r>
            <a:endParaRPr lang="zh-CN" altLang="en-US">
              <a:latin typeface="+mj-ea"/>
              <a:ea typeface="+mj-ea"/>
            </a:endParaRPr>
          </a:p>
        </p:txBody>
      </p:sp>
      <p:sp>
        <p:nvSpPr>
          <p:cNvPr id="94" name="TextBox 69"/>
          <p:cNvSpPr txBox="1"/>
          <p:nvPr/>
        </p:nvSpPr>
        <p:spPr>
          <a:xfrm>
            <a:off x="6965315" y="4110990"/>
            <a:ext cx="234251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清查实物资产的方法</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69"/>
          <p:cNvSpPr txBox="1"/>
          <p:nvPr/>
        </p:nvSpPr>
        <p:spPr>
          <a:xfrm>
            <a:off x="6948805" y="4596765"/>
            <a:ext cx="234251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清查往来款项的方法</a:t>
            </a:r>
            <a:endParaRPr lang="zh-CN" altLang="en-US" sz="1800">
              <a:solidFill>
                <a:schemeClr val="tx1"/>
              </a:solidFill>
              <a:latin typeface="+mj-ea"/>
            </a:endParaRPr>
          </a:p>
        </p:txBody>
      </p:sp>
      <p:grpSp>
        <p:nvGrpSpPr>
          <p:cNvPr id="3" name="组合 2"/>
          <p:cNvGrpSpPr/>
          <p:nvPr/>
        </p:nvGrpSpPr>
        <p:grpSpPr>
          <a:xfrm>
            <a:off x="6656770" y="4617670"/>
            <a:ext cx="330200" cy="330200"/>
            <a:chOff x="8186613" y="1546264"/>
            <a:chExt cx="330200" cy="330200"/>
          </a:xfrm>
          <a:solidFill>
            <a:schemeClr val="accent3"/>
          </a:solidFill>
        </p:grpSpPr>
        <p:sp>
          <p:nvSpPr>
            <p:cNvPr id="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6" name="直接连接符 5"/>
          <p:cNvCxnSpPr/>
          <p:nvPr/>
        </p:nvCxnSpPr>
        <p:spPr bwMode="auto">
          <a:xfrm>
            <a:off x="6685345" y="5014466"/>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子任务7.2.1  清查货币资金的方法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1.清查库存现金的方法</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6299835" y="2393950"/>
            <a:ext cx="4716145" cy="193802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库存现金一般应采用实地盘点法进行清查。通过实地盘点，确定现金实存数，然后与库存现金日记账的账面结存数进行核对，以查明账实是否相符。</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子任务7.2.1  清查货币资金的方法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2.清查银行存款的方法</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5668645" y="1661795"/>
            <a:ext cx="5732780" cy="193802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（1）核对“银行存款日记账”与“银行对账单”余额。银行对账单是指由企业开户银行所记录的、反映该银行存款存入和使用情况的记录单。</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银行对账单如图7-1所示。</a:t>
            </a:r>
            <a:endParaRPr lang="zh-CN" altLang="en-US" sz="2400">
              <a:solidFill>
                <a:srgbClr val="3D3D3D"/>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766435" y="3690620"/>
            <a:ext cx="5537200" cy="2783840"/>
          </a:xfrm>
          <a:prstGeom prst="rect">
            <a:avLst/>
          </a:prstGeom>
        </p:spPr>
      </p:pic>
    </p:spTree>
  </p:cSld>
  <p:clrMapOvr>
    <a:masterClrMapping/>
  </p:clrMapOvr>
  <p:transition spd="slow" advTm="9652">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子任务7.2.1  清查货币资金的方法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2.清查银行存款的方法</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5668645" y="1661795"/>
            <a:ext cx="5732780" cy="341503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（2）查找未达账项。未达账项是企业和银行之间由于记账时间不一致而发生的一方已入账，另一方未入账的事项。</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（3）编制银行存款余额调节表。银行存款余额调节表的编制方法是：以双方账面余额为基础，各自分别加上对方已收款入账而己方尚未入账的数额，减去对方已付款入账而己方尚未入账的数额。具体公式为</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389120" y="5076825"/>
            <a:ext cx="7556500" cy="645160"/>
          </a:xfrm>
          <a:prstGeom prst="rect">
            <a:avLst/>
          </a:prstGeom>
          <a:noFill/>
        </p:spPr>
        <p:txBody>
          <a:bodyPr wrap="square" rtlCol="0" anchor="t">
            <a:spAutoFit/>
          </a:bodyPr>
          <a:p>
            <a:pPr algn="l"/>
            <a:r>
              <a:rPr lang="en-US" altLang="zh-CN"/>
              <a:t>  </a:t>
            </a:r>
            <a:r>
              <a:rPr lang="zh-CN" altLang="en-US"/>
              <a:t>企业银行存款日记账余额＋银行已收企业未收款－银行已付企业未付款</a:t>
            </a:r>
            <a:endParaRPr lang="zh-CN" altLang="en-US"/>
          </a:p>
          <a:p>
            <a:pPr algn="l"/>
            <a:r>
              <a:rPr lang="zh-CN" altLang="en-US"/>
              <a:t>=银行对账单存款余额＋企业已收银行未收款－企业已付银行未付款</a:t>
            </a:r>
            <a:endParaRPr lang="zh-CN" altLang="en-US"/>
          </a:p>
        </p:txBody>
      </p:sp>
    </p:spTree>
  </p:cSld>
  <p:clrMapOvr>
    <a:masterClrMapping/>
  </p:clrMapOvr>
  <p:transition spd="slow" advTm="9652">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子任务7.2.1  清查货币资金的方法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2.清查银行存款的方法</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5668645" y="1661795"/>
            <a:ext cx="5732780" cy="304609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4）将“银行存款余额调节表”调整平衡，经主管会计签章后，呈报开户银行。凡有几个银行户头以及开设有外币存款户头的单位，应分别按存款户头开设“银行存款日记账”。每月月底，应分别将各户头的“银行存款日记账”与各户头的“银行对账单”核对，并分别编制各户头的“银行存款余额调节表”。</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767695" cy="11988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根据北京市鼎盛股份有限公司2019年9月基本存款账户的“银行存款日记账”(见图7-2）和本月底银行送来的“银行对账单”（见图7-3），查找2019年9月的未达账项。</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 【情景7-1】</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425450" y="2914015"/>
            <a:ext cx="5524500" cy="2819400"/>
          </a:xfrm>
          <a:prstGeom prst="rect">
            <a:avLst/>
          </a:prstGeom>
        </p:spPr>
      </p:pic>
      <p:pic>
        <p:nvPicPr>
          <p:cNvPr id="7" name="图片 6"/>
          <p:cNvPicPr>
            <a:picLocks noChangeAspect="1"/>
          </p:cNvPicPr>
          <p:nvPr/>
        </p:nvPicPr>
        <p:blipFill>
          <a:blip r:embed="rId4"/>
          <a:stretch>
            <a:fillRect/>
          </a:stretch>
        </p:blipFill>
        <p:spPr>
          <a:xfrm>
            <a:off x="6118860" y="2914015"/>
            <a:ext cx="5629275" cy="282003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767695" cy="267652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9月30日，“企业银行存款日记账”月末余额为28 500元，“银行对账单”余额为24 500元。经逐笔核对，发现下列未达账项：①银行代企业支付水电费5 000元，而企业未收到付款通知；②企业开出现金支票3 000元，已登记入账，但持票人尚未到银行提取现金；③银行代企业收回货款8 000元并登记入账，但企业尚未收到收款通知；④企业销售产品，计10 000元，已登记入账，而银行尚未入账。要求：编制银行存款余额调节表，具体如图7-4至图7-6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 【情景7-1】</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1589405" y="1896745"/>
            <a:ext cx="8298815" cy="4163695"/>
          </a:xfrm>
          <a:prstGeom prst="rect">
            <a:avLst/>
          </a:prstGeom>
        </p:spPr>
      </p:pic>
      <p:pic>
        <p:nvPicPr>
          <p:cNvPr id="8" name="图片 7"/>
          <p:cNvPicPr>
            <a:picLocks noChangeAspect="1"/>
          </p:cNvPicPr>
          <p:nvPr/>
        </p:nvPicPr>
        <p:blipFill>
          <a:blip r:embed="rId4"/>
          <a:stretch>
            <a:fillRect/>
          </a:stretch>
        </p:blipFill>
        <p:spPr>
          <a:xfrm>
            <a:off x="1589405" y="1896745"/>
            <a:ext cx="8298815" cy="4075430"/>
          </a:xfrm>
          <a:prstGeom prst="rect">
            <a:avLst/>
          </a:prstGeom>
        </p:spPr>
      </p:pic>
      <p:pic>
        <p:nvPicPr>
          <p:cNvPr id="9" name="图片 8"/>
          <p:cNvPicPr>
            <a:picLocks noChangeAspect="1"/>
          </p:cNvPicPr>
          <p:nvPr/>
        </p:nvPicPr>
        <p:blipFill>
          <a:blip r:embed="rId5"/>
          <a:stretch>
            <a:fillRect/>
          </a:stretch>
        </p:blipFill>
        <p:spPr>
          <a:xfrm>
            <a:off x="1589405" y="1896745"/>
            <a:ext cx="8298815" cy="42475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8"/>
                                        </p:tgtEl>
                                        <p:attrNameLst>
                                          <p:attrName>ppt_x</p:attrName>
                                        </p:attrNameLst>
                                      </p:cBhvr>
                                      <p:tavLst>
                                        <p:tav tm="0">
                                          <p:val>
                                            <p:strVal val="ppt_x"/>
                                          </p:val>
                                        </p:tav>
                                        <p:tav tm="100000">
                                          <p:val>
                                            <p:strVal val="ppt_x"/>
                                          </p:val>
                                        </p:tav>
                                      </p:tavLst>
                                    </p:anim>
                                    <p:anim calcmode="lin" valueType="num">
                                      <p:cBhvr additive="base">
                                        <p:cTn id="25" dur="500"/>
                                        <p:tgtEl>
                                          <p:spTgt spid="8"/>
                                        </p:tgtEl>
                                        <p:attrNameLst>
                                          <p:attrName>ppt_y</p:attrName>
                                        </p:attrNameLst>
                                      </p:cBhvr>
                                      <p:tavLst>
                                        <p:tav tm="0">
                                          <p:val>
                                            <p:strVal val="ppt_y"/>
                                          </p:val>
                                        </p:tav>
                                        <p:tav tm="100000">
                                          <p:val>
                                            <p:strVal val="1+ppt_h/2"/>
                                          </p:val>
                                        </p:tav>
                                      </p:tavLst>
                                    </p:anim>
                                    <p:set>
                                      <p:cBhvr>
                                        <p:cTn id="26" dur="1" fill="hold">
                                          <p:stCondLst>
                                            <p:cond delay="499"/>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sz="2800" b="1" kern="100">
                <a:latin typeface="+mj-ea"/>
                <a:ea typeface="+mj-ea"/>
                <a:cs typeface="Times New Roman" panose="02020603050405020304" pitchFamily="18" charset="0"/>
              </a:rPr>
              <a:t>子任务7.2.2  清查实物资产的方法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499" y="3378054"/>
            <a:ext cx="7963489" cy="291356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499" y="1412776"/>
            <a:ext cx="7963489" cy="150784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681355"/>
          </a:xfrm>
          <a:prstGeom prst="rect">
            <a:avLst/>
          </a:prstGeom>
        </p:spPr>
        <p:txBody>
          <a:bodyPr wrap="square">
            <a:spAutoFit/>
          </a:bodyPr>
          <a:lstStyle/>
          <a:p>
            <a:pPr algn="just">
              <a:lnSpc>
                <a:spcPct val="120000"/>
              </a:lnSpc>
            </a:pPr>
            <a:r>
              <a:rPr lang="zh-CN" altLang="en-US" sz="1600">
                <a:latin typeface="+mj-ea"/>
                <a:ea typeface="+mj-ea"/>
              </a:rPr>
              <a:t>实物的清查是指对固定资产、材料、在产品、产成品等具有实物形态的财产物资进行的清查。实物清查常用的清查方法有实地盘点法和技术推算法。</a:t>
            </a:r>
            <a:endParaRPr lang="zh-CN" altLang="en-US" sz="16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sz="2000">
                <a:solidFill>
                  <a:schemeClr val="bg1"/>
                </a:solidFill>
                <a:latin typeface="+mj-ea"/>
                <a:ea typeface="+mj-ea"/>
              </a:rPr>
              <a:t>1.清查实物资产的概念和种类</a:t>
            </a:r>
            <a:endParaRPr sz="2000">
              <a:solidFill>
                <a:schemeClr val="bg1"/>
              </a:solidFill>
              <a:latin typeface="+mj-ea"/>
              <a:ea typeface="+mj-ea"/>
            </a:endParaRPr>
          </a:p>
        </p:txBody>
      </p:sp>
      <p:sp>
        <p:nvSpPr>
          <p:cNvPr id="26" name="矩形 25"/>
          <p:cNvSpPr/>
          <p:nvPr/>
        </p:nvSpPr>
        <p:spPr>
          <a:xfrm>
            <a:off x="1084976" y="3663360"/>
            <a:ext cx="7762460" cy="2748280"/>
          </a:xfrm>
          <a:prstGeom prst="rect">
            <a:avLst/>
          </a:prstGeom>
        </p:spPr>
        <p:txBody>
          <a:bodyPr wrap="square">
            <a:spAutoFit/>
          </a:bodyPr>
          <a:lstStyle/>
          <a:p>
            <a:pPr algn="just">
              <a:lnSpc>
                <a:spcPct val="120000"/>
              </a:lnSpc>
            </a:pPr>
            <a:r>
              <a:rPr lang="zh-CN" altLang="en-US">
                <a:latin typeface="+mj-ea"/>
                <a:ea typeface="+mj-ea"/>
              </a:rPr>
              <a:t>（1）盘点实物资产的保管人员必须在场，并参加盘点工作。对实物资产的数量进行清查的同时，还要对实物资产的质量进行鉴定。</a:t>
            </a:r>
            <a:endParaRPr lang="zh-CN" altLang="en-US">
              <a:latin typeface="+mj-ea"/>
              <a:ea typeface="+mj-ea"/>
            </a:endParaRPr>
          </a:p>
          <a:p>
            <a:pPr algn="just">
              <a:lnSpc>
                <a:spcPct val="120000"/>
              </a:lnSpc>
            </a:pPr>
            <a:r>
              <a:rPr lang="zh-CN" altLang="en-US">
                <a:latin typeface="+mj-ea"/>
                <a:ea typeface="+mj-ea"/>
              </a:rPr>
              <a:t>（2）登记盘存单。盘点实物资产后，应将盘点情况如实逐项登记在盘存单上，并由盘点人员和实物保管人员签章。</a:t>
            </a:r>
            <a:endParaRPr lang="zh-CN" altLang="en-US">
              <a:latin typeface="+mj-ea"/>
              <a:ea typeface="+mj-ea"/>
            </a:endParaRPr>
          </a:p>
          <a:p>
            <a:pPr algn="just">
              <a:lnSpc>
                <a:spcPct val="120000"/>
              </a:lnSpc>
            </a:pPr>
            <a:r>
              <a:rPr lang="zh-CN" altLang="en-US">
                <a:latin typeface="+mj-ea"/>
                <a:ea typeface="+mj-ea"/>
              </a:rPr>
              <a:t>（3）编制账存实存对比表。盘点完毕，将“盘存单”中所记录的实存数与账面结存数相核对，如发现实物盘点结果与账面结存结果不相符时，应根据“盘存单”和有关账簿记录，填制“账存实存对比表”，以确定实物财产的盘盈数或盘亏数。</a:t>
            </a:r>
            <a:endParaRPr lang="zh-CN" altLang="en-US">
              <a:latin typeface="+mj-ea"/>
              <a:ea typeface="+mj-ea"/>
            </a:endParaRPr>
          </a:p>
        </p:txBody>
      </p:sp>
      <p:sp>
        <p:nvSpPr>
          <p:cNvPr id="27" name="矩形: 圆角 26"/>
          <p:cNvSpPr/>
          <p:nvPr/>
        </p:nvSpPr>
        <p:spPr bwMode="auto">
          <a:xfrm>
            <a:off x="1155700" y="3155950"/>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a:solidFill>
                  <a:schemeClr val="bg1"/>
                </a:solidFill>
                <a:latin typeface="+mj-ea"/>
                <a:ea typeface="+mj-ea"/>
              </a:rPr>
              <a:t>2.清查实物资产的程序</a:t>
            </a:r>
            <a:endParaRPr lang="en-US" altLang="zh-CN" sz="2000">
              <a:solidFill>
                <a:schemeClr val="bg1"/>
              </a:solidFill>
              <a:latin typeface="+mj-ea"/>
              <a:ea typeface="+mj-ea"/>
            </a:endParaRPr>
          </a:p>
        </p:txBody>
      </p:sp>
    </p:spTree>
  </p:cSld>
  <p:clrMapOvr>
    <a:masterClrMapping/>
  </p:clrMapOvr>
  <p:transition spd="slow" advTm="9652">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sz="2800" b="1" kern="100">
                <a:latin typeface="+mj-ea"/>
                <a:ea typeface="+mj-ea"/>
                <a:cs typeface="Times New Roman" panose="02020603050405020304" pitchFamily="18" charset="0"/>
              </a:rPr>
              <a:t>子任务7.2.3  清查往来款项的方法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2588895"/>
            <a:ext cx="7963535" cy="236855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85725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386080"/>
          </a:xfrm>
          <a:prstGeom prst="rect">
            <a:avLst/>
          </a:prstGeom>
        </p:spPr>
        <p:txBody>
          <a:bodyPr wrap="square">
            <a:spAutoFit/>
          </a:bodyPr>
          <a:lstStyle/>
          <a:p>
            <a:pPr algn="just">
              <a:lnSpc>
                <a:spcPct val="120000"/>
              </a:lnSpc>
            </a:pPr>
            <a:r>
              <a:rPr lang="zh-CN" altLang="en-US" sz="1600">
                <a:latin typeface="+mj-ea"/>
                <a:ea typeface="+mj-ea"/>
              </a:rPr>
              <a:t>清查之前，首先检查本单位各种往来款项账簿上的记录是否登记完毕、是否准确。</a:t>
            </a:r>
            <a:endParaRPr lang="zh-CN" altLang="en-US" sz="16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sz="2000">
                <a:solidFill>
                  <a:schemeClr val="bg1"/>
                </a:solidFill>
                <a:latin typeface="+mj-ea"/>
                <a:ea typeface="+mj-ea"/>
              </a:rPr>
              <a:t>1.检查“往来明细账”余额</a:t>
            </a:r>
            <a:endParaRPr sz="2000">
              <a:solidFill>
                <a:schemeClr val="bg1"/>
              </a:solidFill>
              <a:latin typeface="+mj-ea"/>
              <a:ea typeface="+mj-ea"/>
            </a:endParaRPr>
          </a:p>
        </p:txBody>
      </p:sp>
      <p:sp>
        <p:nvSpPr>
          <p:cNvPr id="26" name="矩形 25"/>
          <p:cNvSpPr/>
          <p:nvPr/>
        </p:nvSpPr>
        <p:spPr>
          <a:xfrm>
            <a:off x="1084976" y="2874055"/>
            <a:ext cx="7762460" cy="2084070"/>
          </a:xfrm>
          <a:prstGeom prst="rect">
            <a:avLst/>
          </a:prstGeom>
        </p:spPr>
        <p:txBody>
          <a:bodyPr wrap="square">
            <a:spAutoFit/>
          </a:bodyPr>
          <a:lstStyle/>
          <a:p>
            <a:pPr algn="just">
              <a:lnSpc>
                <a:spcPct val="120000"/>
              </a:lnSpc>
            </a:pPr>
            <a:r>
              <a:rPr lang="zh-CN" altLang="en-US">
                <a:latin typeface="+mj-ea"/>
                <a:ea typeface="+mj-ea"/>
              </a:rPr>
              <a:t>往来款项对账单分为上、下两联，上联为与往来单位进行核对的函证，需根据“往来明细账”注明需核对公司名称、结账日期、应收应付款金额等，并加盖单位印章后送达往来单位。下联为回单，为往来单位核对后的回复函，如对方单位核对相符，应由往来单位在回单上注明“核对无误”字样，并盖章退回；如发现数额不符，往来单位应在回单上注明不符情况，或另抄对账单退回，作为进一步核对的依据。</a:t>
            </a:r>
            <a:endParaRPr lang="zh-CN" altLang="en-US">
              <a:latin typeface="+mj-ea"/>
              <a:ea typeface="+mj-ea"/>
            </a:endParaRPr>
          </a:p>
        </p:txBody>
      </p:sp>
      <p:sp>
        <p:nvSpPr>
          <p:cNvPr id="27" name="矩形: 圆角 26"/>
          <p:cNvSpPr/>
          <p:nvPr/>
        </p:nvSpPr>
        <p:spPr bwMode="auto">
          <a:xfrm>
            <a:off x="1155700" y="236664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a:solidFill>
                  <a:schemeClr val="bg1"/>
                </a:solidFill>
                <a:latin typeface="+mj-ea"/>
                <a:ea typeface="+mj-ea"/>
              </a:rPr>
              <a:t>2.编制往来款项对账单</a:t>
            </a:r>
            <a:endParaRPr lang="en-US" altLang="zh-CN" sz="2000">
              <a:solidFill>
                <a:schemeClr val="bg1"/>
              </a:solidFill>
              <a:latin typeface="+mj-ea"/>
              <a:ea typeface="+mj-ea"/>
            </a:endParaRPr>
          </a:p>
        </p:txBody>
      </p:sp>
      <p:sp>
        <p:nvSpPr>
          <p:cNvPr id="2" name="矩形 1"/>
          <p:cNvSpPr/>
          <p:nvPr/>
        </p:nvSpPr>
        <p:spPr bwMode="auto">
          <a:xfrm>
            <a:off x="1003935" y="5370830"/>
            <a:ext cx="7963535" cy="11582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140221" y="5655990"/>
            <a:ext cx="7762460" cy="755650"/>
          </a:xfrm>
          <a:prstGeom prst="rect">
            <a:avLst/>
          </a:prstGeom>
        </p:spPr>
        <p:txBody>
          <a:bodyPr wrap="square">
            <a:spAutoFit/>
          </a:bodyPr>
          <a:p>
            <a:pPr algn="just">
              <a:lnSpc>
                <a:spcPct val="120000"/>
              </a:lnSpc>
            </a:pPr>
            <a:r>
              <a:rPr lang="zh-CN" altLang="en-US">
                <a:latin typeface="+mj-ea"/>
                <a:ea typeface="+mj-ea"/>
              </a:rPr>
              <a:t>往来款项清查结束后，应根据清查中发现的问题，及时编制“往来款项清查结果报告表”，列明核对相符与不符的金额。</a:t>
            </a:r>
            <a:endParaRPr lang="zh-CN" altLang="en-US">
              <a:latin typeface="+mj-ea"/>
              <a:ea typeface="+mj-ea"/>
            </a:endParaRPr>
          </a:p>
        </p:txBody>
      </p:sp>
      <p:sp>
        <p:nvSpPr>
          <p:cNvPr id="4" name="矩形: 圆角 26"/>
          <p:cNvSpPr/>
          <p:nvPr/>
        </p:nvSpPr>
        <p:spPr bwMode="auto">
          <a:xfrm>
            <a:off x="1210945" y="5148580"/>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
            <a:pPr algn="ctr"/>
            <a:r>
              <a:rPr lang="en-US" altLang="zh-CN" sz="2000">
                <a:solidFill>
                  <a:schemeClr val="bg1"/>
                </a:solidFill>
                <a:latin typeface="+mj-ea"/>
                <a:ea typeface="+mj-ea"/>
              </a:rPr>
              <a:t>3.编制往来款项清查结果报告表</a:t>
            </a:r>
            <a:endParaRPr lang="en-US" altLang="zh-CN" sz="2000">
              <a:solidFill>
                <a:schemeClr val="bg1"/>
              </a:solidFill>
              <a:latin typeface="+mj-ea"/>
              <a:ea typeface="+mj-ea"/>
            </a:endParaRPr>
          </a:p>
        </p:txBody>
      </p:sp>
    </p:spTree>
  </p:cSld>
  <p:clrMapOvr>
    <a:masterClrMapping/>
  </p:clrMapOvr>
  <p:transition spd="slow" advTm="9652">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4183346"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43" name="Freeform 24"/>
          <p:cNvSpPr/>
          <p:nvPr/>
        </p:nvSpPr>
        <p:spPr bwMode="auto">
          <a:xfrm>
            <a:off x="6138967"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4" name="TextBox 47"/>
          <p:cNvSpPr txBox="1"/>
          <p:nvPr/>
        </p:nvSpPr>
        <p:spPr>
          <a:xfrm>
            <a:off x="6208933" y="1560274"/>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初识财产清查</a:t>
            </a:r>
            <a:endParaRPr lang="zh-CN" altLang="en-US" sz="2000" b="0">
              <a:solidFill>
                <a:schemeClr val="tx1"/>
              </a:solidFill>
              <a:latin typeface="微软雅黑 Light" panose="020B0502040204020203" pitchFamily="34" charset="-122"/>
              <a:ea typeface="微软雅黑 Light" panose="020B0502040204020203" pitchFamily="34" charset="-122"/>
              <a:sym typeface="+mn-ea"/>
            </a:endParaRPr>
          </a:p>
        </p:txBody>
      </p:sp>
      <p:sp>
        <p:nvSpPr>
          <p:cNvPr id="145"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6" name="Freeform 18"/>
          <p:cNvSpPr/>
          <p:nvPr/>
        </p:nvSpPr>
        <p:spPr bwMode="auto">
          <a:xfrm>
            <a:off x="5340977" y="22268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47" name="Freeform 24"/>
          <p:cNvSpPr/>
          <p:nvPr/>
        </p:nvSpPr>
        <p:spPr bwMode="auto">
          <a:xfrm>
            <a:off x="6138967" y="222686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8" name="TextBox 47"/>
          <p:cNvSpPr txBox="1"/>
          <p:nvPr/>
        </p:nvSpPr>
        <p:spPr>
          <a:xfrm>
            <a:off x="6208933" y="2376832"/>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财产清查的方法</a:t>
            </a:r>
            <a:endParaRPr lang="zh-CN" altLang="en-US" sz="2000" b="0">
              <a:solidFill>
                <a:schemeClr val="tx1"/>
              </a:solidFill>
              <a:latin typeface="微软雅黑 Light" panose="020B0502040204020203" pitchFamily="34" charset="-122"/>
              <a:ea typeface="微软雅黑 Light" panose="020B0502040204020203" pitchFamily="34" charset="-122"/>
              <a:sym typeface="+mn-ea"/>
            </a:endParaRPr>
          </a:p>
        </p:txBody>
      </p:sp>
      <p:sp>
        <p:nvSpPr>
          <p:cNvPr id="149" name="TextBox 58"/>
          <p:cNvSpPr txBox="1"/>
          <p:nvPr/>
        </p:nvSpPr>
        <p:spPr>
          <a:xfrm>
            <a:off x="5482136" y="2273619"/>
            <a:ext cx="417102"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340977" y="306443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51" name="Freeform 24"/>
          <p:cNvSpPr/>
          <p:nvPr/>
        </p:nvSpPr>
        <p:spPr bwMode="auto">
          <a:xfrm>
            <a:off x="6138967" y="30644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52" name="TextBox 47"/>
          <p:cNvSpPr txBox="1"/>
          <p:nvPr/>
        </p:nvSpPr>
        <p:spPr>
          <a:xfrm>
            <a:off x="6208933" y="3214398"/>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rPr>
              <a:t>财产清查结果的处理</a:t>
            </a:r>
            <a:endParaRPr lang="zh-CN" altLang="en-US" sz="2000" b="0">
              <a:solidFill>
                <a:schemeClr val="tx1"/>
              </a:solidFill>
              <a:latin typeface="微软雅黑 Light" panose="020B0502040204020203" pitchFamily="34" charset="-122"/>
              <a:ea typeface="微软雅黑 Light" panose="020B0502040204020203" pitchFamily="34" charset="-122"/>
            </a:endParaRPr>
          </a:p>
        </p:txBody>
      </p:sp>
      <p:sp>
        <p:nvSpPr>
          <p:cNvPr id="153" name="TextBox 58"/>
          <p:cNvSpPr txBox="1"/>
          <p:nvPr/>
        </p:nvSpPr>
        <p:spPr>
          <a:xfrm>
            <a:off x="5475722" y="311118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财产清查结果的处理</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609215" cy="368300"/>
          </a:xfrm>
          <a:prstGeom prst="rect">
            <a:avLst/>
          </a:prstGeom>
          <a:noFill/>
        </p:spPr>
        <p:txBody>
          <a:bodyPr wrap="square" rtlCol="0">
            <a:spAutoFit/>
          </a:bodyPr>
          <a:lstStyle/>
          <a:p>
            <a:pPr>
              <a:defRPr/>
            </a:pPr>
            <a:r>
              <a:rPr lang="zh-CN" altLang="en-US">
                <a:latin typeface="+mj-ea"/>
                <a:ea typeface="+mj-ea"/>
              </a:rPr>
              <a:t>清查结果的处理程序</a:t>
            </a:r>
            <a:endParaRPr lang="zh-CN" altLang="en-US">
              <a:latin typeface="+mj-ea"/>
              <a:ea typeface="+mj-ea"/>
            </a:endParaRPr>
          </a:p>
        </p:txBody>
      </p:sp>
      <p:sp>
        <p:nvSpPr>
          <p:cNvPr id="94" name="TextBox 69"/>
          <p:cNvSpPr txBox="1"/>
          <p:nvPr/>
        </p:nvSpPr>
        <p:spPr>
          <a:xfrm>
            <a:off x="6965315" y="4110990"/>
            <a:ext cx="236029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财产清查的账务处理</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sz="2800" b="1" kern="100">
                <a:latin typeface="+mj-ea"/>
                <a:ea typeface="+mj-ea"/>
                <a:cs typeface="Times New Roman" panose="02020603050405020304" pitchFamily="18" charset="0"/>
              </a:rPr>
              <a:t>子任务7.3.1  清查结果的处理程序</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499" y="3378054"/>
            <a:ext cx="7963489" cy="291356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499" y="1412776"/>
            <a:ext cx="7963489" cy="150784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975995"/>
          </a:xfrm>
          <a:prstGeom prst="rect">
            <a:avLst/>
          </a:prstGeom>
        </p:spPr>
        <p:txBody>
          <a:bodyPr wrap="square">
            <a:spAutoFit/>
          </a:bodyPr>
          <a:lstStyle/>
          <a:p>
            <a:pPr algn="just">
              <a:lnSpc>
                <a:spcPct val="120000"/>
              </a:lnSpc>
            </a:pPr>
            <a:r>
              <a:rPr lang="zh-CN" altLang="en-US" sz="1600">
                <a:latin typeface="+mj-ea"/>
                <a:ea typeface="+mj-ea"/>
              </a:rPr>
              <a:t>根据“盘存单”“账存实存对比表”“现金盘点表”等已经查实的数据资料，填制记账凭证，记入有关账簿，使账簿记录与实际盘存数相符。同时根据权限，将处理建议报股东大会或董事会、经理（厂长）会议，或类似机构批准。</a:t>
            </a:r>
            <a:endParaRPr lang="zh-CN" altLang="en-US" sz="16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sz="2000">
                <a:solidFill>
                  <a:schemeClr val="bg1"/>
                </a:solidFill>
                <a:latin typeface="+mj-ea"/>
                <a:ea typeface="+mj-ea"/>
              </a:rPr>
              <a:t>1.审批之前</a:t>
            </a:r>
            <a:endParaRPr sz="2000">
              <a:solidFill>
                <a:schemeClr val="bg1"/>
              </a:solidFill>
              <a:latin typeface="+mj-ea"/>
              <a:ea typeface="+mj-ea"/>
            </a:endParaRPr>
          </a:p>
        </p:txBody>
      </p:sp>
      <p:sp>
        <p:nvSpPr>
          <p:cNvPr id="26" name="矩形 25"/>
          <p:cNvSpPr/>
          <p:nvPr/>
        </p:nvSpPr>
        <p:spPr>
          <a:xfrm>
            <a:off x="1084976" y="3663360"/>
            <a:ext cx="7762460" cy="755650"/>
          </a:xfrm>
          <a:prstGeom prst="rect">
            <a:avLst/>
          </a:prstGeom>
        </p:spPr>
        <p:txBody>
          <a:bodyPr wrap="square">
            <a:spAutoFit/>
          </a:bodyPr>
          <a:lstStyle/>
          <a:p>
            <a:pPr algn="just">
              <a:lnSpc>
                <a:spcPct val="120000"/>
              </a:lnSpc>
            </a:pPr>
            <a:r>
              <a:rPr lang="zh-CN" altLang="en-US">
                <a:latin typeface="+mj-ea"/>
                <a:ea typeface="+mj-ea"/>
              </a:rPr>
              <a:t>企业应严格按照有关部门对财产清查结果提出的处理意见进行账务处理，填制有关记账凭证，登记有关账簿，并追回由于责任者原因造成的财产损失。</a:t>
            </a:r>
            <a:endParaRPr lang="zh-CN" altLang="en-US">
              <a:latin typeface="+mj-ea"/>
              <a:ea typeface="+mj-ea"/>
            </a:endParaRPr>
          </a:p>
        </p:txBody>
      </p:sp>
      <p:sp>
        <p:nvSpPr>
          <p:cNvPr id="27" name="矩形: 圆角 26"/>
          <p:cNvSpPr/>
          <p:nvPr/>
        </p:nvSpPr>
        <p:spPr bwMode="auto">
          <a:xfrm>
            <a:off x="1155700" y="3155950"/>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a:solidFill>
                  <a:schemeClr val="bg1"/>
                </a:solidFill>
                <a:latin typeface="+mj-ea"/>
                <a:ea typeface="+mj-ea"/>
              </a:rPr>
              <a:t>2.审批之后</a:t>
            </a:r>
            <a:endParaRPr lang="en-US" altLang="zh-CN" sz="2000">
              <a:solidFill>
                <a:schemeClr val="bg1"/>
              </a:solidFill>
              <a:latin typeface="+mj-ea"/>
              <a:ea typeface="+mj-ea"/>
            </a:endParaRPr>
          </a:p>
        </p:txBody>
      </p:sp>
    </p:spTree>
  </p:cSld>
  <p:clrMapOvr>
    <a:masterClrMapping/>
  </p:clrMapOvr>
  <p:transition spd="slow" advTm="9652">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81370" cy="521970"/>
          </a:xfrm>
          <a:prstGeom prst="rect">
            <a:avLst/>
          </a:prstGeom>
        </p:spPr>
        <p:txBody>
          <a:bodyPr wrap="square">
            <a:spAutoFit/>
          </a:bodyPr>
          <a:lstStyle/>
          <a:p>
            <a:r>
              <a:rPr sz="2800" b="1" kern="100">
                <a:latin typeface="+mj-ea"/>
                <a:ea typeface="+mj-ea"/>
                <a:cs typeface="Times New Roman" panose="02020603050405020304" pitchFamily="18" charset="0"/>
              </a:rPr>
              <a:t>子任务7.3.2  财产清查的账务处理</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1.清查库存现金的账务处理</a:t>
            </a:r>
            <a:endParaRPr lang="zh-CN" altLang="en-US" sz="2400" b="1">
              <a:solidFill>
                <a:schemeClr val="bg1"/>
              </a:solidFill>
              <a:latin typeface="+mj-ea"/>
              <a:ea typeface="+mj-ea"/>
            </a:endParaRPr>
          </a:p>
        </p:txBody>
      </p:sp>
      <p:sp>
        <p:nvSpPr>
          <p:cNvPr id="2" name="文本框 1"/>
          <p:cNvSpPr txBox="1"/>
          <p:nvPr/>
        </p:nvSpPr>
        <p:spPr>
          <a:xfrm>
            <a:off x="5565140" y="1368425"/>
            <a:ext cx="5944235" cy="2553335"/>
          </a:xfrm>
          <a:prstGeom prst="rect">
            <a:avLst/>
          </a:prstGeom>
          <a:noFill/>
        </p:spPr>
        <p:txBody>
          <a:bodyPr wrap="square" rtlCol="0" anchor="t">
            <a:spAutoFit/>
          </a:bodyPr>
          <a:p>
            <a:pPr algn="l"/>
            <a:r>
              <a:rPr lang="zh-CN" altLang="en-US" sz="2000"/>
              <a:t>（1）库存现金盘盈时按管理权限报经批准后，可以用以下几种方法进行账务处理。</a:t>
            </a:r>
            <a:endParaRPr lang="zh-CN" altLang="en-US" sz="2000"/>
          </a:p>
          <a:p>
            <a:pPr algn="l"/>
            <a:r>
              <a:rPr lang="zh-CN" altLang="en-US" sz="2000"/>
              <a:t>①属于应支付给有关人员或单位的现金，借记“待处理财产损溢——待处理流动资产损溢”账户，贷记“其他应付款——某个人或单位”账户。</a:t>
            </a:r>
            <a:endParaRPr lang="zh-CN" altLang="en-US" sz="2000"/>
          </a:p>
          <a:p>
            <a:pPr algn="l"/>
            <a:r>
              <a:rPr lang="zh-CN" altLang="en-US" sz="2000"/>
              <a:t>②属于无法查明原因的现金溢余，经批准后，借记“待处理财产损溢——待处理流动资产损溢”账户，贷记“营业外收入”账户。</a:t>
            </a:r>
            <a:endParaRPr lang="zh-CN" altLang="en-US" sz="2000"/>
          </a:p>
        </p:txBody>
      </p:sp>
    </p:spTree>
  </p:cSld>
  <p:clrMapOvr>
    <a:masterClrMapping/>
  </p:clrMapOvr>
  <p:transition spd="slow" advTm="9652">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526224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2019年12月29日，北京市鼎盛股份有限公司在现金清查中发现现金溢余 800元。12月30日，上述现金溢余经查其中600元属于少支付给内蒙古万里林业公司的款项，另外200元原因不明。</a:t>
            </a:r>
            <a:endParaRPr sz="2400">
              <a:latin typeface="+mj-ea"/>
              <a:ea typeface="+mj-ea"/>
              <a:cs typeface="+mj-ea"/>
            </a:endParaRPr>
          </a:p>
          <a:p>
            <a:pPr algn="l"/>
            <a:r>
              <a:rPr sz="2400">
                <a:latin typeface="+mj-ea"/>
                <a:ea typeface="+mj-ea"/>
                <a:cs typeface="+mj-ea"/>
              </a:rPr>
              <a:t>12月29日，会计人员根据“现金盘点表”（报账联略），编制会计分录如下： </a:t>
            </a:r>
            <a:endParaRPr sz="2400">
              <a:latin typeface="+mj-ea"/>
              <a:ea typeface="+mj-ea"/>
              <a:cs typeface="+mj-ea"/>
            </a:endParaRPr>
          </a:p>
          <a:p>
            <a:pPr algn="l"/>
            <a:r>
              <a:rPr sz="2400">
                <a:latin typeface="+mj-ea"/>
                <a:ea typeface="+mj-ea"/>
                <a:cs typeface="+mj-ea"/>
              </a:rPr>
              <a:t> 借：库存现金                                                                                       800 </a:t>
            </a:r>
            <a:endParaRPr sz="2400">
              <a:latin typeface="+mj-ea"/>
              <a:ea typeface="+mj-ea"/>
              <a:cs typeface="+mj-ea"/>
            </a:endParaRPr>
          </a:p>
          <a:p>
            <a:pPr algn="l"/>
            <a:r>
              <a:rPr sz="2400">
                <a:latin typeface="+mj-ea"/>
                <a:ea typeface="+mj-ea"/>
                <a:cs typeface="+mj-ea"/>
              </a:rPr>
              <a:t>         贷：待处理财产损溢——待处理流动资产损溢                                800 </a:t>
            </a:r>
            <a:endParaRPr sz="2400">
              <a:latin typeface="+mj-ea"/>
              <a:ea typeface="+mj-ea"/>
              <a:cs typeface="+mj-ea"/>
            </a:endParaRPr>
          </a:p>
          <a:p>
            <a:pPr algn="l"/>
            <a:r>
              <a:rPr sz="2400">
                <a:latin typeface="+mj-ea"/>
                <a:ea typeface="+mj-ea"/>
                <a:cs typeface="+mj-ea"/>
              </a:rPr>
              <a:t>根据上述会计分录，填制记账凭证，登记“库存现金”日记账及总账，做到账实相符。 </a:t>
            </a:r>
            <a:endParaRPr sz="2400">
              <a:latin typeface="+mj-ea"/>
              <a:ea typeface="+mj-ea"/>
              <a:cs typeface="+mj-ea"/>
            </a:endParaRPr>
          </a:p>
          <a:p>
            <a:pPr algn="l"/>
            <a:r>
              <a:rPr sz="2400">
                <a:latin typeface="+mj-ea"/>
                <a:ea typeface="+mj-ea"/>
                <a:cs typeface="+mj-ea"/>
              </a:rPr>
              <a:t>12月30日，经查上述现金溢余属于应支付给内蒙古万里林业公司的现金，经批准后转为“其他应付款”，剩下的200元原因不明，转作营业外收入，根据“现金盘点表”，编制会计分录如下： </a:t>
            </a:r>
            <a:endParaRPr sz="2400">
              <a:latin typeface="+mj-ea"/>
              <a:ea typeface="+mj-ea"/>
              <a:cs typeface="+mj-ea"/>
            </a:endParaRPr>
          </a:p>
          <a:p>
            <a:pPr algn="l"/>
            <a:r>
              <a:rPr sz="2400">
                <a:latin typeface="+mj-ea"/>
                <a:ea typeface="+mj-ea"/>
                <a:cs typeface="+mj-ea"/>
              </a:rPr>
              <a:t> 借：待处理财产损溢——待处理流动资产损溢                                800 </a:t>
            </a:r>
            <a:endParaRPr sz="2400">
              <a:latin typeface="+mj-ea"/>
              <a:ea typeface="+mj-ea"/>
              <a:cs typeface="+mj-ea"/>
            </a:endParaRPr>
          </a:p>
          <a:p>
            <a:pPr algn="l"/>
            <a:r>
              <a:rPr sz="2400">
                <a:latin typeface="+mj-ea"/>
                <a:ea typeface="+mj-ea"/>
                <a:cs typeface="+mj-ea"/>
              </a:rPr>
              <a:t>         贷：其他应付款——内蒙古万里林业公司                                       600</a:t>
            </a:r>
            <a:endParaRPr sz="2400">
              <a:latin typeface="+mj-ea"/>
              <a:ea typeface="+mj-ea"/>
              <a:cs typeface="+mj-ea"/>
            </a:endParaRPr>
          </a:p>
          <a:p>
            <a:pPr algn="l"/>
            <a:r>
              <a:rPr sz="2400">
                <a:latin typeface="+mj-ea"/>
                <a:ea typeface="+mj-ea"/>
                <a:cs typeface="+mj-ea"/>
              </a:rPr>
              <a:t>                 营业外收入                                                                            200        </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  【情景7-2】</a:t>
            </a:r>
            <a:endParaRPr sz="2800" b="1" kern="100">
              <a:latin typeface="+mj-ea"/>
              <a:ea typeface="+mj-ea"/>
              <a:cs typeface="Times New Roman" panose="02020603050405020304" pitchFamily="18" charset="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81370" cy="521970"/>
          </a:xfrm>
          <a:prstGeom prst="rect">
            <a:avLst/>
          </a:prstGeom>
        </p:spPr>
        <p:txBody>
          <a:bodyPr wrap="square">
            <a:spAutoFit/>
          </a:bodyPr>
          <a:lstStyle/>
          <a:p>
            <a:r>
              <a:rPr sz="2800" b="1" kern="100">
                <a:latin typeface="+mj-ea"/>
                <a:ea typeface="+mj-ea"/>
                <a:cs typeface="Times New Roman" panose="02020603050405020304" pitchFamily="18" charset="0"/>
              </a:rPr>
              <a:t>子任务7.3.2  财产清查的账务处理</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1.清查库存现金的账务处理</a:t>
            </a:r>
            <a:endParaRPr lang="zh-CN" altLang="en-US" sz="2400" b="1">
              <a:solidFill>
                <a:schemeClr val="bg1"/>
              </a:solidFill>
              <a:latin typeface="+mj-ea"/>
              <a:ea typeface="+mj-ea"/>
            </a:endParaRPr>
          </a:p>
        </p:txBody>
      </p:sp>
      <p:sp>
        <p:nvSpPr>
          <p:cNvPr id="2" name="文本框 1"/>
          <p:cNvSpPr txBox="1"/>
          <p:nvPr/>
        </p:nvSpPr>
        <p:spPr>
          <a:xfrm>
            <a:off x="5565140" y="1368425"/>
            <a:ext cx="5944235" cy="3476625"/>
          </a:xfrm>
          <a:prstGeom prst="rect">
            <a:avLst/>
          </a:prstGeom>
          <a:noFill/>
        </p:spPr>
        <p:txBody>
          <a:bodyPr wrap="square" rtlCol="0" anchor="t">
            <a:spAutoFit/>
          </a:bodyPr>
          <a:p>
            <a:pPr algn="l"/>
            <a:r>
              <a:rPr lang="zh-CN" altLang="en-US" sz="2000"/>
              <a:t>  （2）库存现金盘亏时，按管理权限报经批准后，可以用以下几种方法进行账务处理。</a:t>
            </a:r>
            <a:endParaRPr lang="zh-CN" altLang="en-US" sz="2000"/>
          </a:p>
          <a:p>
            <a:pPr algn="l"/>
            <a:r>
              <a:rPr lang="zh-CN" altLang="en-US" sz="2000"/>
              <a:t>①属于由责任人赔偿的部分，借记“其他应收款——××”账户，贷记“待处理财产损溢——待处理流动资产损溢”账户。</a:t>
            </a:r>
            <a:endParaRPr lang="zh-CN" altLang="en-US" sz="2000"/>
          </a:p>
          <a:p>
            <a:pPr algn="l"/>
            <a:r>
              <a:rPr lang="zh-CN" altLang="en-US" sz="2000"/>
              <a:t>②属于应由保险公司赔偿的部分，借记“其他应收款——某保险公司”账户，贷记“待处理财产损溢——待处理流动资产损溢”账户。</a:t>
            </a:r>
            <a:endParaRPr lang="zh-CN" altLang="en-US" sz="2000"/>
          </a:p>
          <a:p>
            <a:pPr algn="l"/>
            <a:r>
              <a:rPr lang="zh-CN" altLang="en-US" sz="2000"/>
              <a:t>③属于无法查明的其他原因，根据管理权限，经批准后，借记“管理费用”账户，贷记“待处理财产损溢——待处理流动资产损溢”账户。</a:t>
            </a:r>
            <a:endParaRPr lang="zh-CN" altLang="en-US" sz="2000"/>
          </a:p>
        </p:txBody>
      </p:sp>
    </p:spTree>
  </p:cSld>
  <p:clrMapOvr>
    <a:masterClrMapping/>
  </p:clrMapOvr>
  <p:transition spd="slow" advTm="9652">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378460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2019年12月29日，北京市鼎盛股份有限公司在现金清查中发现现金短缺300元。</a:t>
            </a:r>
            <a:endParaRPr sz="2400">
              <a:latin typeface="+mj-ea"/>
              <a:ea typeface="+mj-ea"/>
              <a:cs typeface="+mj-ea"/>
            </a:endParaRPr>
          </a:p>
          <a:p>
            <a:pPr algn="l"/>
            <a:r>
              <a:rPr sz="2400">
                <a:latin typeface="+mj-ea"/>
                <a:ea typeface="+mj-ea"/>
                <a:cs typeface="+mj-ea"/>
              </a:rPr>
              <a:t>（1）12月29日，会计人员根据“现金盘点表”，编制会计分录如下：</a:t>
            </a:r>
            <a:endParaRPr sz="2400">
              <a:latin typeface="+mj-ea"/>
              <a:ea typeface="+mj-ea"/>
              <a:cs typeface="+mj-ea"/>
            </a:endParaRPr>
          </a:p>
          <a:p>
            <a:pPr algn="l"/>
            <a:r>
              <a:rPr sz="2400">
                <a:latin typeface="+mj-ea"/>
                <a:ea typeface="+mj-ea"/>
                <a:cs typeface="+mj-ea"/>
              </a:rPr>
              <a:t>  借：待处理财产损溢——待处理流动资产损溢                                300 </a:t>
            </a:r>
            <a:endParaRPr sz="2400">
              <a:latin typeface="+mj-ea"/>
              <a:ea typeface="+mj-ea"/>
              <a:cs typeface="+mj-ea"/>
            </a:endParaRPr>
          </a:p>
          <a:p>
            <a:pPr algn="l"/>
            <a:r>
              <a:rPr sz="2400">
                <a:latin typeface="+mj-ea"/>
                <a:ea typeface="+mj-ea"/>
                <a:cs typeface="+mj-ea"/>
              </a:rPr>
              <a:t>          贷：库存现金                                                                                   300 </a:t>
            </a:r>
            <a:endParaRPr sz="2400">
              <a:latin typeface="+mj-ea"/>
              <a:ea typeface="+mj-ea"/>
              <a:cs typeface="+mj-ea"/>
            </a:endParaRPr>
          </a:p>
          <a:p>
            <a:pPr algn="l"/>
            <a:r>
              <a:rPr sz="2400">
                <a:latin typeface="+mj-ea"/>
                <a:ea typeface="+mj-ea"/>
                <a:cs typeface="+mj-ea"/>
              </a:rPr>
              <a:t>（2）根据上述会计分录，登记“库存现金”日记账及总账，做到账实相符。 </a:t>
            </a:r>
            <a:endParaRPr sz="2400">
              <a:latin typeface="+mj-ea"/>
              <a:ea typeface="+mj-ea"/>
              <a:cs typeface="+mj-ea"/>
            </a:endParaRPr>
          </a:p>
          <a:p>
            <a:pPr algn="l"/>
            <a:r>
              <a:rPr sz="2400">
                <a:latin typeface="+mj-ea"/>
                <a:ea typeface="+mj-ea"/>
                <a:cs typeface="+mj-ea"/>
              </a:rPr>
              <a:t>（3）12月30日，经查上述现金短款为出纳人员失职造成，由出纳人员董婷婷赔偿。会计人员根据处理决定，依照“现金盘点表”，编制会计分录如下：</a:t>
            </a:r>
            <a:endParaRPr sz="2400">
              <a:latin typeface="+mj-ea"/>
              <a:ea typeface="+mj-ea"/>
              <a:cs typeface="+mj-ea"/>
            </a:endParaRPr>
          </a:p>
          <a:p>
            <a:pPr algn="l"/>
            <a:r>
              <a:rPr sz="2400">
                <a:latin typeface="+mj-ea"/>
                <a:ea typeface="+mj-ea"/>
                <a:cs typeface="+mj-ea"/>
              </a:rPr>
              <a:t>  借：其他应收款——董婷婷                                                                 300  </a:t>
            </a:r>
            <a:endParaRPr sz="2400">
              <a:latin typeface="+mj-ea"/>
              <a:ea typeface="+mj-ea"/>
              <a:cs typeface="+mj-ea"/>
            </a:endParaRPr>
          </a:p>
          <a:p>
            <a:pPr algn="l"/>
            <a:r>
              <a:rPr sz="2400">
                <a:latin typeface="+mj-ea"/>
                <a:ea typeface="+mj-ea"/>
                <a:cs typeface="+mj-ea"/>
              </a:rPr>
              <a:t>          贷：待处理财产损溢——待处理流动资产损溢                                300</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   【情景7-3】</a:t>
            </a:r>
            <a:endParaRPr sz="2800" b="1" kern="100">
              <a:latin typeface="+mj-ea"/>
              <a:ea typeface="+mj-ea"/>
              <a:cs typeface="Times New Roman" panose="02020603050405020304" pitchFamily="18" charset="0"/>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81370" cy="521970"/>
          </a:xfrm>
          <a:prstGeom prst="rect">
            <a:avLst/>
          </a:prstGeom>
        </p:spPr>
        <p:txBody>
          <a:bodyPr wrap="square">
            <a:spAutoFit/>
          </a:bodyPr>
          <a:lstStyle/>
          <a:p>
            <a:r>
              <a:rPr sz="2800" b="1" kern="100">
                <a:latin typeface="+mj-ea"/>
                <a:ea typeface="+mj-ea"/>
                <a:cs typeface="Times New Roman" panose="02020603050405020304" pitchFamily="18" charset="0"/>
              </a:rPr>
              <a:t>子任务7.3.2  财产清查的账务处理</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2.清查存货的账务处理</a:t>
            </a:r>
            <a:endParaRPr lang="zh-CN" altLang="en-US" sz="2400" b="1">
              <a:solidFill>
                <a:schemeClr val="bg1"/>
              </a:solidFill>
              <a:latin typeface="+mj-ea"/>
              <a:ea typeface="+mj-ea"/>
            </a:endParaRPr>
          </a:p>
        </p:txBody>
      </p:sp>
      <p:sp>
        <p:nvSpPr>
          <p:cNvPr id="2" name="文本框 1"/>
          <p:cNvSpPr txBox="1"/>
          <p:nvPr/>
        </p:nvSpPr>
        <p:spPr>
          <a:xfrm>
            <a:off x="5565140" y="1368425"/>
            <a:ext cx="5944235" cy="1938020"/>
          </a:xfrm>
          <a:prstGeom prst="rect">
            <a:avLst/>
          </a:prstGeom>
          <a:noFill/>
        </p:spPr>
        <p:txBody>
          <a:bodyPr wrap="square" rtlCol="0" anchor="t">
            <a:spAutoFit/>
          </a:bodyPr>
          <a:p>
            <a:pPr algn="l"/>
            <a:r>
              <a:rPr lang="zh-CN" altLang="en-US" sz="2000"/>
              <a:t>  （1）盘盈的存货，应按其重置成本作为入账价值，借记“原材料”“库存商品”等账户，贷记“待处理财产损溢——待处理流动资产损溢”账户。</a:t>
            </a:r>
            <a:endParaRPr lang="zh-CN" altLang="en-US" sz="2000"/>
          </a:p>
          <a:p>
            <a:pPr algn="l"/>
            <a:r>
              <a:rPr lang="zh-CN" altLang="en-US" sz="2000"/>
              <a:t>对于盘盈的存货，应及时查明原因，按管理权限报经批准后，借记“待处理财产损溢”账户，贷记“管理费用”账户。</a:t>
            </a:r>
            <a:endParaRPr lang="zh-CN" altLang="en-US" sz="2000"/>
          </a:p>
        </p:txBody>
      </p:sp>
    </p:spTree>
  </p:cSld>
  <p:clrMapOvr>
    <a:masterClrMapping/>
  </p:clrMapOvr>
  <p:transition spd="slow" advTm="9652">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489267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2019年12月28日，北京市鼎盛股份有限公司在财产清查中，发现1号仓库所储花梨木盘盈 6根，市场价每根1 000元，计 6 000 元。</a:t>
            </a:r>
            <a:endParaRPr sz="2400">
              <a:latin typeface="+mj-ea"/>
              <a:ea typeface="+mj-ea"/>
              <a:cs typeface="+mj-ea"/>
            </a:endParaRPr>
          </a:p>
          <a:p>
            <a:pPr algn="l"/>
            <a:r>
              <a:rPr sz="2400">
                <a:latin typeface="+mj-ea"/>
                <a:ea typeface="+mj-ea"/>
                <a:cs typeface="+mj-ea"/>
              </a:rPr>
              <a:t>①12月28日，会计人员根据“盘存单”及“账存实存对比表”，调整有关账户的数额，编制会计分录如下：</a:t>
            </a:r>
            <a:endParaRPr sz="2400">
              <a:latin typeface="+mj-ea"/>
              <a:ea typeface="+mj-ea"/>
              <a:cs typeface="+mj-ea"/>
            </a:endParaRPr>
          </a:p>
          <a:p>
            <a:pPr algn="l"/>
            <a:r>
              <a:rPr sz="2400">
                <a:latin typeface="+mj-ea"/>
                <a:ea typeface="+mj-ea"/>
                <a:cs typeface="+mj-ea"/>
              </a:rPr>
              <a:t>借：原材料——花梨木                                                                          6 000 </a:t>
            </a:r>
            <a:endParaRPr sz="2400">
              <a:latin typeface="+mj-ea"/>
              <a:ea typeface="+mj-ea"/>
              <a:cs typeface="+mj-ea"/>
            </a:endParaRPr>
          </a:p>
          <a:p>
            <a:pPr algn="l"/>
            <a:r>
              <a:rPr sz="2400">
                <a:latin typeface="+mj-ea"/>
                <a:ea typeface="+mj-ea"/>
                <a:cs typeface="+mj-ea"/>
              </a:rPr>
              <a:t>        贷：待处理财产损溢——待处理流动资产损溢                                   6 000 </a:t>
            </a:r>
            <a:endParaRPr sz="2400">
              <a:latin typeface="+mj-ea"/>
              <a:ea typeface="+mj-ea"/>
              <a:cs typeface="+mj-ea"/>
            </a:endParaRPr>
          </a:p>
          <a:p>
            <a:pPr algn="l"/>
            <a:r>
              <a:rPr sz="2400">
                <a:latin typeface="+mj-ea"/>
                <a:ea typeface="+mj-ea"/>
                <a:cs typeface="+mj-ea"/>
              </a:rPr>
              <a:t>②根据上述会计分录，登记“原材料——花梨木”总账及明细账，做到账实相符。 </a:t>
            </a:r>
            <a:endParaRPr sz="2400">
              <a:latin typeface="+mj-ea"/>
              <a:ea typeface="+mj-ea"/>
              <a:cs typeface="+mj-ea"/>
            </a:endParaRPr>
          </a:p>
          <a:p>
            <a:pPr algn="l"/>
            <a:r>
              <a:rPr sz="2400">
                <a:latin typeface="+mj-ea"/>
                <a:ea typeface="+mj-ea"/>
                <a:cs typeface="+mj-ea"/>
              </a:rPr>
              <a:t>③12月30日，经查明，花梨木盘盈是因计量不准造成，经批准冲减本月管理费用。</a:t>
            </a:r>
            <a:endParaRPr sz="2400">
              <a:latin typeface="+mj-ea"/>
              <a:ea typeface="+mj-ea"/>
              <a:cs typeface="+mj-ea"/>
            </a:endParaRPr>
          </a:p>
          <a:p>
            <a:pPr algn="l"/>
            <a:r>
              <a:rPr sz="2400">
                <a:latin typeface="+mj-ea"/>
                <a:ea typeface="+mj-ea"/>
                <a:cs typeface="+mj-ea"/>
              </a:rPr>
              <a:t>会计人员根据“账存实存对比表”（批复联），编制会计分录如下： </a:t>
            </a:r>
            <a:endParaRPr sz="2400">
              <a:latin typeface="+mj-ea"/>
              <a:ea typeface="+mj-ea"/>
              <a:cs typeface="+mj-ea"/>
            </a:endParaRPr>
          </a:p>
          <a:p>
            <a:pPr algn="l"/>
            <a:r>
              <a:rPr sz="2400">
                <a:latin typeface="+mj-ea"/>
                <a:ea typeface="+mj-ea"/>
                <a:cs typeface="+mj-ea"/>
              </a:rPr>
              <a:t>  借：待处理财产损溢——待处理流动资产损溢                                6 000 </a:t>
            </a:r>
            <a:endParaRPr sz="2400">
              <a:latin typeface="+mj-ea"/>
              <a:ea typeface="+mj-ea"/>
              <a:cs typeface="+mj-ea"/>
            </a:endParaRPr>
          </a:p>
          <a:p>
            <a:pPr algn="l"/>
            <a:r>
              <a:rPr sz="2400">
                <a:latin typeface="+mj-ea"/>
                <a:ea typeface="+mj-ea"/>
                <a:cs typeface="+mj-ea"/>
              </a:rPr>
              <a:t>         贷：管理费用                                                                                          6 000</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    【情景7-4】</a:t>
            </a:r>
            <a:endParaRPr sz="2800" b="1" kern="100">
              <a:latin typeface="+mj-ea"/>
              <a:ea typeface="+mj-ea"/>
              <a:cs typeface="Times New Roman" panose="02020603050405020304" pitchFamily="18" charset="0"/>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81370" cy="521970"/>
          </a:xfrm>
          <a:prstGeom prst="rect">
            <a:avLst/>
          </a:prstGeom>
        </p:spPr>
        <p:txBody>
          <a:bodyPr wrap="square">
            <a:spAutoFit/>
          </a:bodyPr>
          <a:lstStyle/>
          <a:p>
            <a:r>
              <a:rPr sz="2800" b="1" kern="100">
                <a:latin typeface="+mj-ea"/>
                <a:ea typeface="+mj-ea"/>
                <a:cs typeface="Times New Roman" panose="02020603050405020304" pitchFamily="18" charset="0"/>
              </a:rPr>
              <a:t>子任务7.3.2  财产清查的账务处理</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2.清查存货的账务处理</a:t>
            </a:r>
            <a:endParaRPr lang="zh-CN" altLang="en-US" sz="2400" b="1">
              <a:solidFill>
                <a:schemeClr val="bg1"/>
              </a:solidFill>
              <a:latin typeface="+mj-ea"/>
              <a:ea typeface="+mj-ea"/>
            </a:endParaRPr>
          </a:p>
        </p:txBody>
      </p:sp>
      <p:sp>
        <p:nvSpPr>
          <p:cNvPr id="2" name="文本框 1"/>
          <p:cNvSpPr txBox="1"/>
          <p:nvPr/>
        </p:nvSpPr>
        <p:spPr>
          <a:xfrm>
            <a:off x="5565140" y="1368425"/>
            <a:ext cx="5944235" cy="5015865"/>
          </a:xfrm>
          <a:prstGeom prst="rect">
            <a:avLst/>
          </a:prstGeom>
          <a:noFill/>
        </p:spPr>
        <p:txBody>
          <a:bodyPr wrap="square" rtlCol="0" anchor="t">
            <a:spAutoFit/>
          </a:bodyPr>
          <a:p>
            <a:pPr algn="l"/>
            <a:r>
              <a:rPr lang="zh-CN" altLang="en-US" sz="2000"/>
              <a:t>  （2）盘亏的存货按管理权限报经批准后，可以用以下几种方法进行账务处理。</a:t>
            </a:r>
            <a:endParaRPr lang="zh-CN" altLang="en-US" sz="2000"/>
          </a:p>
          <a:p>
            <a:pPr algn="l"/>
            <a:r>
              <a:rPr lang="zh-CN" altLang="en-US" sz="2000"/>
              <a:t>①属于自然损耗产生的定额内合理损耗，收发计量上的错误，经批准记入“管理费用”账户。</a:t>
            </a:r>
            <a:endParaRPr lang="zh-CN" altLang="en-US" sz="2000"/>
          </a:p>
          <a:p>
            <a:pPr algn="l"/>
            <a:r>
              <a:rPr lang="zh-CN" altLang="en-US" sz="2000"/>
              <a:t>②属于超定额短缺以及存货毁损，能确定过失人的应由过失人负责赔偿，记入“其他应收款”账户；属于保险公司赔偿的，应向保险公司索赔，记入“其他应收款”账户；扣除过失人或保险公司赔款后的净损失，经批准计入“管理费用”账户。</a:t>
            </a:r>
            <a:endParaRPr lang="zh-CN" altLang="en-US" sz="2000"/>
          </a:p>
          <a:p>
            <a:pPr algn="l"/>
            <a:r>
              <a:rPr lang="zh-CN" altLang="en-US" sz="2000"/>
              <a:t>③属于自然灾害及意外事故所造成的损失，应将可收回的残料价值借记“原材料”账户；应将向保险公司索赔的款项借记“其他应收款”账户；应将扣除残料价值、可收回的保险赔偿和过失人的赔偿后的净损失作为非常损失，借记“营业外支出”账户。</a:t>
            </a:r>
            <a:endParaRPr lang="zh-CN" altLang="en-US" sz="2000"/>
          </a:p>
          <a:p>
            <a:pPr algn="l"/>
            <a:r>
              <a:rPr lang="zh-CN" altLang="en-US" sz="2000"/>
              <a:t>④属于无法收回的其他损失，在报经批准后，记入“管理费用”账户。</a:t>
            </a:r>
            <a:endParaRPr lang="zh-CN" altLang="en-US" sz="2000"/>
          </a:p>
        </p:txBody>
      </p:sp>
    </p:spTree>
  </p:cSld>
  <p:clrMapOvr>
    <a:masterClrMapping/>
  </p:clrMapOvr>
  <p:transition spd="slow" advTm="9652">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563118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盘亏不饱和聚酯漆100千克，实际总成本300元，紫外线光硬化涂料毁损50千克，实际总成本1 000元。经查，不饱和聚酯漆属于自然损耗产生的定额内损耗；紫外线光硬化涂料系管理不善造成的毁损，预计可收回残料400元，应向保管人员吴丽索赔100元，尚未收到保管人员的赔款（假定不考虑增值税）。</a:t>
            </a:r>
            <a:endParaRPr sz="2400">
              <a:latin typeface="+mj-ea"/>
              <a:ea typeface="+mj-ea"/>
              <a:cs typeface="+mj-ea"/>
            </a:endParaRPr>
          </a:p>
          <a:p>
            <a:pPr algn="l"/>
            <a:r>
              <a:rPr sz="2400">
                <a:latin typeface="+mj-ea"/>
                <a:ea typeface="+mj-ea"/>
                <a:cs typeface="+mj-ea"/>
              </a:rPr>
              <a:t>在报经批准前，根据“账存实存对比表”确定的材料盘亏数调整账面记录，编制会计分录如下：</a:t>
            </a:r>
            <a:endParaRPr sz="2400">
              <a:latin typeface="+mj-ea"/>
              <a:ea typeface="+mj-ea"/>
              <a:cs typeface="+mj-ea"/>
            </a:endParaRPr>
          </a:p>
          <a:p>
            <a:pPr algn="l"/>
            <a:r>
              <a:rPr sz="2400">
                <a:latin typeface="+mj-ea"/>
                <a:ea typeface="+mj-ea"/>
                <a:cs typeface="+mj-ea"/>
              </a:rPr>
              <a:t>借：待处理财产损溢——待处理流动资产损溢                               1 300</a:t>
            </a:r>
            <a:endParaRPr sz="2400">
              <a:latin typeface="+mj-ea"/>
              <a:ea typeface="+mj-ea"/>
              <a:cs typeface="+mj-ea"/>
            </a:endParaRPr>
          </a:p>
          <a:p>
            <a:pPr algn="l"/>
            <a:r>
              <a:rPr sz="2400">
                <a:latin typeface="+mj-ea"/>
                <a:ea typeface="+mj-ea"/>
                <a:cs typeface="+mj-ea"/>
              </a:rPr>
              <a:t>        贷：原材料——不饱和聚酯漆	                                                     300</a:t>
            </a:r>
            <a:endParaRPr sz="2400">
              <a:latin typeface="+mj-ea"/>
              <a:ea typeface="+mj-ea"/>
              <a:cs typeface="+mj-ea"/>
            </a:endParaRPr>
          </a:p>
          <a:p>
            <a:pPr algn="l"/>
            <a:r>
              <a:rPr sz="2400">
                <a:latin typeface="+mj-ea"/>
                <a:ea typeface="+mj-ea"/>
                <a:cs typeface="+mj-ea"/>
              </a:rPr>
              <a:t>                            ——紫外线光硬化涂料                                                     1 000</a:t>
            </a:r>
            <a:endParaRPr sz="2400">
              <a:latin typeface="+mj-ea"/>
              <a:ea typeface="+mj-ea"/>
              <a:cs typeface="+mj-ea"/>
            </a:endParaRPr>
          </a:p>
          <a:p>
            <a:pPr algn="l"/>
            <a:r>
              <a:rPr sz="2400">
                <a:latin typeface="+mj-ea"/>
                <a:ea typeface="+mj-ea"/>
                <a:cs typeface="+mj-ea"/>
              </a:rPr>
              <a:t>经批准后，转销材料盘亏的会计分录如下：</a:t>
            </a:r>
            <a:endParaRPr sz="2400">
              <a:latin typeface="+mj-ea"/>
              <a:ea typeface="+mj-ea"/>
              <a:cs typeface="+mj-ea"/>
            </a:endParaRPr>
          </a:p>
          <a:p>
            <a:pPr algn="l"/>
            <a:r>
              <a:rPr sz="2400">
                <a:latin typeface="+mj-ea"/>
                <a:ea typeface="+mj-ea"/>
                <a:cs typeface="+mj-ea"/>
              </a:rPr>
              <a:t>借：管理费用                                                                                       800            </a:t>
            </a:r>
            <a:endParaRPr sz="2400">
              <a:latin typeface="+mj-ea"/>
              <a:ea typeface="+mj-ea"/>
              <a:cs typeface="+mj-ea"/>
            </a:endParaRPr>
          </a:p>
          <a:p>
            <a:pPr algn="l"/>
            <a:r>
              <a:rPr sz="2400">
                <a:latin typeface="+mj-ea"/>
                <a:ea typeface="+mj-ea"/>
                <a:cs typeface="+mj-ea"/>
              </a:rPr>
              <a:t>        其他应收款——吴丽                                                                      100</a:t>
            </a:r>
            <a:endParaRPr sz="2400">
              <a:latin typeface="+mj-ea"/>
              <a:ea typeface="+mj-ea"/>
              <a:cs typeface="+mj-ea"/>
            </a:endParaRPr>
          </a:p>
          <a:p>
            <a:pPr algn="l"/>
            <a:r>
              <a:rPr sz="2400">
                <a:latin typeface="+mj-ea"/>
                <a:ea typeface="+mj-ea"/>
                <a:cs typeface="+mj-ea"/>
              </a:rPr>
              <a:t>        原材料		                                                                               400</a:t>
            </a:r>
            <a:endParaRPr sz="2400">
              <a:latin typeface="+mj-ea"/>
              <a:ea typeface="+mj-ea"/>
              <a:cs typeface="+mj-ea"/>
            </a:endParaRPr>
          </a:p>
          <a:p>
            <a:pPr algn="l"/>
            <a:r>
              <a:rPr sz="2400">
                <a:latin typeface="+mj-ea"/>
                <a:ea typeface="+mj-ea"/>
                <a:cs typeface="+mj-ea"/>
              </a:rPr>
              <a:t>        贷：待处理财产损溢——待处理流动资产损溢                                 1 300</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 【情景7-5】</a:t>
            </a:r>
            <a:endParaRPr sz="2800" b="1" kern="100">
              <a:latin typeface="+mj-ea"/>
              <a:ea typeface="+mj-ea"/>
              <a:cs typeface="Times New Roman" panose="02020603050405020304" pitchFamily="18"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sym typeface="+mn-ea"/>
              </a:rPr>
              <a:t>初识财产清查</a:t>
            </a:r>
            <a:endParaRPr lang="zh-CN" altLang="en-US" sz="6000" b="1">
              <a:solidFill>
                <a:schemeClr val="bg1"/>
              </a:solidFill>
              <a:latin typeface="微软雅黑" panose="020B0503020204020204" pitchFamily="34" charset="-122"/>
              <a:ea typeface="微软雅黑" panose="020B0503020204020204" pitchFamily="34" charset="-122"/>
              <a:sym typeface="+mn-ea"/>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sym typeface="+mn-ea"/>
              </a:rPr>
              <a:t>财产清查的概念</a:t>
            </a:r>
            <a:endParaRPr lang="zh-CN" altLang="en-US">
              <a:latin typeface="+mj-ea"/>
              <a:ea typeface="+mj-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sym typeface="+mn-ea"/>
              </a:rPr>
              <a:t>财产清查的种类</a:t>
            </a:r>
            <a:endParaRPr lang="zh-CN" altLang="en-US" sz="1800">
              <a:solidFill>
                <a:schemeClr val="tx1"/>
              </a:solidFill>
              <a:latin typeface="+mj-ea"/>
              <a:sym typeface="+mn-ea"/>
            </a:endParaRPr>
          </a:p>
        </p:txBody>
      </p:sp>
      <p:sp>
        <p:nvSpPr>
          <p:cNvPr id="96" name="TextBox 70"/>
          <p:cNvSpPr txBox="1"/>
          <p:nvPr/>
        </p:nvSpPr>
        <p:spPr>
          <a:xfrm>
            <a:off x="6965056" y="4600885"/>
            <a:ext cx="1835654"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ym typeface="+mn-ea"/>
              </a:rPr>
              <a:t>财产清查的程序</a:t>
            </a:r>
            <a:endParaRPr lang="zh-CN" altLang="en-US" sz="1800">
              <a:sym typeface="+mn-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31322"/>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701855" y="5020461"/>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70"/>
          <p:cNvSpPr txBox="1"/>
          <p:nvPr/>
        </p:nvSpPr>
        <p:spPr>
          <a:xfrm>
            <a:off x="7020560" y="5086350"/>
            <a:ext cx="2625090"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ym typeface="+mn-ea"/>
              </a:rPr>
              <a:t>财产物资的盘存制度</a:t>
            </a:r>
            <a:endParaRPr lang="zh-CN" altLang="en-US" sz="1800">
              <a:sym typeface="+mn-ea"/>
            </a:endParaRPr>
          </a:p>
        </p:txBody>
      </p:sp>
      <p:grpSp>
        <p:nvGrpSpPr>
          <p:cNvPr id="3" name="组合 2"/>
          <p:cNvGrpSpPr/>
          <p:nvPr/>
        </p:nvGrpSpPr>
        <p:grpSpPr>
          <a:xfrm>
            <a:off x="6728525" y="5117097"/>
            <a:ext cx="330200" cy="330200"/>
            <a:chOff x="8186613" y="1546264"/>
            <a:chExt cx="330200" cy="330200"/>
          </a:xfrm>
          <a:solidFill>
            <a:schemeClr val="accent3"/>
          </a:solidFill>
        </p:grpSpPr>
        <p:sp>
          <p:nvSpPr>
            <p:cNvPr id="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6" name="直接连接符 5"/>
          <p:cNvCxnSpPr/>
          <p:nvPr/>
        </p:nvCxnSpPr>
        <p:spPr bwMode="auto">
          <a:xfrm>
            <a:off x="6757100" y="5506236"/>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81370" cy="521970"/>
          </a:xfrm>
          <a:prstGeom prst="rect">
            <a:avLst/>
          </a:prstGeom>
        </p:spPr>
        <p:txBody>
          <a:bodyPr wrap="square">
            <a:spAutoFit/>
          </a:bodyPr>
          <a:lstStyle/>
          <a:p>
            <a:r>
              <a:rPr sz="2800" b="1" kern="100">
                <a:latin typeface="+mj-ea"/>
                <a:ea typeface="+mj-ea"/>
                <a:cs typeface="Times New Roman" panose="02020603050405020304" pitchFamily="18" charset="0"/>
              </a:rPr>
              <a:t>子任务7.3.2  财产清查的账务处理</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3.清查固定资产的账务处理</a:t>
            </a:r>
            <a:endParaRPr lang="zh-CN" altLang="en-US" sz="2400" b="1">
              <a:solidFill>
                <a:schemeClr val="bg1"/>
              </a:solidFill>
              <a:latin typeface="+mj-ea"/>
              <a:ea typeface="+mj-ea"/>
            </a:endParaRPr>
          </a:p>
        </p:txBody>
      </p:sp>
      <p:sp>
        <p:nvSpPr>
          <p:cNvPr id="2" name="文本框 1"/>
          <p:cNvSpPr txBox="1"/>
          <p:nvPr/>
        </p:nvSpPr>
        <p:spPr>
          <a:xfrm>
            <a:off x="5565140" y="1368425"/>
            <a:ext cx="5944235" cy="1014730"/>
          </a:xfrm>
          <a:prstGeom prst="rect">
            <a:avLst/>
          </a:prstGeom>
          <a:noFill/>
        </p:spPr>
        <p:txBody>
          <a:bodyPr wrap="square" rtlCol="0" anchor="t">
            <a:spAutoFit/>
          </a:bodyPr>
          <a:p>
            <a:pPr algn="l"/>
            <a:r>
              <a:rPr lang="zh-CN" altLang="en-US" sz="2000"/>
              <a:t>  （1）盘盈的固定资产作为前期差错更正处理，通常按其重置成本作为入账价值借记 “固定资产”账户，贷记“以前年度损益调整”账户。</a:t>
            </a:r>
            <a:endParaRPr lang="zh-CN" altLang="en-US" sz="2000"/>
          </a:p>
        </p:txBody>
      </p:sp>
    </p:spTree>
  </p:cSld>
  <p:clrMapOvr>
    <a:masterClrMapping/>
  </p:clrMapOvr>
  <p:transition spd="slow" advTm="9652">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193802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北京市鼎盛股份有限公司在财产清查过程中，发现一台未入账的设备，重置成本为20 000元。该盘盈固定资产作为前期差错进行处理。假设不考虑增值税转型，该企业在盘盈固定资产时，应作如下会计处理：</a:t>
            </a:r>
            <a:endParaRPr sz="2400">
              <a:latin typeface="+mj-ea"/>
              <a:ea typeface="+mj-ea"/>
              <a:cs typeface="+mj-ea"/>
            </a:endParaRPr>
          </a:p>
          <a:p>
            <a:pPr algn="l"/>
            <a:r>
              <a:rPr sz="2400">
                <a:latin typeface="+mj-ea"/>
                <a:ea typeface="+mj-ea"/>
                <a:cs typeface="+mj-ea"/>
              </a:rPr>
              <a:t>借：固定资产	                                                                                 20 000</a:t>
            </a:r>
            <a:endParaRPr sz="2400">
              <a:latin typeface="+mj-ea"/>
              <a:ea typeface="+mj-ea"/>
              <a:cs typeface="+mj-ea"/>
            </a:endParaRPr>
          </a:p>
          <a:p>
            <a:pPr algn="l"/>
            <a:r>
              <a:rPr sz="2400">
                <a:latin typeface="+mj-ea"/>
                <a:ea typeface="+mj-ea"/>
                <a:cs typeface="+mj-ea"/>
              </a:rPr>
              <a:t>        贷：以前年度损益调整                                                                            20 000</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 【情景7-6】</a:t>
            </a:r>
            <a:endParaRPr sz="2800" b="1" kern="100">
              <a:latin typeface="+mj-ea"/>
              <a:ea typeface="+mj-ea"/>
              <a:cs typeface="Times New Roman" panose="02020603050405020304" pitchFamily="18" charset="0"/>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81370" cy="521970"/>
          </a:xfrm>
          <a:prstGeom prst="rect">
            <a:avLst/>
          </a:prstGeom>
        </p:spPr>
        <p:txBody>
          <a:bodyPr wrap="square">
            <a:spAutoFit/>
          </a:bodyPr>
          <a:lstStyle/>
          <a:p>
            <a:r>
              <a:rPr sz="2800" b="1" kern="100">
                <a:latin typeface="+mj-ea"/>
                <a:ea typeface="+mj-ea"/>
                <a:cs typeface="Times New Roman" panose="02020603050405020304" pitchFamily="18" charset="0"/>
              </a:rPr>
              <a:t>子任务7.3.2  财产清查的账务处理</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3.清查固定资产的账务处理</a:t>
            </a:r>
            <a:endParaRPr lang="zh-CN" altLang="en-US" sz="2400" b="1">
              <a:solidFill>
                <a:schemeClr val="bg1"/>
              </a:solidFill>
              <a:latin typeface="+mj-ea"/>
              <a:ea typeface="+mj-ea"/>
            </a:endParaRPr>
          </a:p>
        </p:txBody>
      </p:sp>
      <p:sp>
        <p:nvSpPr>
          <p:cNvPr id="2" name="文本框 1"/>
          <p:cNvSpPr txBox="1"/>
          <p:nvPr/>
        </p:nvSpPr>
        <p:spPr>
          <a:xfrm>
            <a:off x="5565140" y="1368425"/>
            <a:ext cx="5944235" cy="3784600"/>
          </a:xfrm>
          <a:prstGeom prst="rect">
            <a:avLst/>
          </a:prstGeom>
          <a:noFill/>
        </p:spPr>
        <p:txBody>
          <a:bodyPr wrap="square" rtlCol="0" anchor="t">
            <a:spAutoFit/>
          </a:bodyPr>
          <a:p>
            <a:pPr algn="l"/>
            <a:r>
              <a:rPr lang="zh-CN" altLang="en-US" sz="2000"/>
              <a:t>  （2）固定资产盘亏时，按盘亏固定资产的账面价值借记“待处理财产损溢——待处理非流动资产损溢”账户，按已提折旧额，借记“累计折旧”账户，按其原价，贷记“固定资产”账户。涉及增值税和递延所得税的，还应按相关规定处理。</a:t>
            </a:r>
            <a:endParaRPr lang="zh-CN" altLang="en-US" sz="2000"/>
          </a:p>
          <a:p>
            <a:pPr algn="l"/>
            <a:r>
              <a:rPr lang="zh-CN" altLang="en-US" sz="2000"/>
              <a:t>对于盘亏的固定资产，应及时查明原因，按管理权限报经批准后，按过失人及保险公司应赔偿额，借记“其他应收款”账户，按盘亏固定资产的原价扣除累计折旧后所得的过失人及保险公司赔偿差额，借记“营业外支出”账户，按盘亏固定资产的账面价值，贷记“待处理财产损溢——待处理非流动资产损溢”账户。</a:t>
            </a:r>
            <a:endParaRPr lang="zh-CN" altLang="en-US" sz="2000"/>
          </a:p>
        </p:txBody>
      </p:sp>
    </p:spTree>
  </p:cSld>
  <p:clrMapOvr>
    <a:masterClrMapping/>
  </p:clrMapOvr>
  <p:transition spd="slow" advTm="9652">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378460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北京市鼎盛股份有限公司在财产清查中发现短缺设备一台，账面原价50 000元，已提折旧10 000元（假定不考虑增值税转型）。</a:t>
            </a:r>
            <a:endParaRPr sz="2400">
              <a:latin typeface="+mj-ea"/>
              <a:ea typeface="+mj-ea"/>
              <a:cs typeface="+mj-ea"/>
            </a:endParaRPr>
          </a:p>
          <a:p>
            <a:pPr algn="l"/>
            <a:r>
              <a:rPr sz="2400">
                <a:latin typeface="+mj-ea"/>
                <a:ea typeface="+mj-ea"/>
                <a:cs typeface="+mj-ea"/>
              </a:rPr>
              <a:t>在报经批准前根据“账存实存对比表”确定的固定资产盘亏数，调整账簿记录。企业编制会计分录如下：</a:t>
            </a:r>
            <a:endParaRPr sz="2400">
              <a:latin typeface="+mj-ea"/>
              <a:ea typeface="+mj-ea"/>
              <a:cs typeface="+mj-ea"/>
            </a:endParaRPr>
          </a:p>
          <a:p>
            <a:pPr algn="l"/>
            <a:r>
              <a:rPr sz="2400">
                <a:latin typeface="+mj-ea"/>
                <a:ea typeface="+mj-ea"/>
                <a:cs typeface="+mj-ea"/>
              </a:rPr>
              <a:t>借：待处理财产损溢——待处理固定资产损溢                        40 000</a:t>
            </a:r>
            <a:endParaRPr sz="2400">
              <a:latin typeface="+mj-ea"/>
              <a:ea typeface="+mj-ea"/>
              <a:cs typeface="+mj-ea"/>
            </a:endParaRPr>
          </a:p>
          <a:p>
            <a:pPr algn="l"/>
            <a:r>
              <a:rPr sz="2400">
                <a:latin typeface="+mj-ea"/>
                <a:ea typeface="+mj-ea"/>
                <a:cs typeface="+mj-ea"/>
              </a:rPr>
              <a:t>        累计折旧	                                                                     10 000</a:t>
            </a:r>
            <a:endParaRPr sz="2400">
              <a:latin typeface="+mj-ea"/>
              <a:ea typeface="+mj-ea"/>
              <a:cs typeface="+mj-ea"/>
            </a:endParaRPr>
          </a:p>
          <a:p>
            <a:pPr algn="l"/>
            <a:r>
              <a:rPr sz="2400">
                <a:latin typeface="+mj-ea"/>
                <a:ea typeface="+mj-ea"/>
                <a:cs typeface="+mj-ea"/>
              </a:rPr>
              <a:t>        贷：固定资产	                                                                               50 000</a:t>
            </a:r>
            <a:endParaRPr sz="2400">
              <a:latin typeface="+mj-ea"/>
              <a:ea typeface="+mj-ea"/>
              <a:cs typeface="+mj-ea"/>
            </a:endParaRPr>
          </a:p>
          <a:p>
            <a:pPr algn="l"/>
            <a:r>
              <a:rPr sz="2400">
                <a:latin typeface="+mj-ea"/>
                <a:ea typeface="+mj-ea"/>
                <a:cs typeface="+mj-ea"/>
              </a:rPr>
              <a:t> 在批准后，根据批准处理意见，转销固定资产盘亏的会计分录如下：</a:t>
            </a:r>
            <a:endParaRPr sz="2400">
              <a:latin typeface="+mj-ea"/>
              <a:ea typeface="+mj-ea"/>
              <a:cs typeface="+mj-ea"/>
            </a:endParaRPr>
          </a:p>
          <a:p>
            <a:pPr algn="l"/>
            <a:r>
              <a:rPr sz="2400">
                <a:latin typeface="+mj-ea"/>
                <a:ea typeface="+mj-ea"/>
                <a:cs typeface="+mj-ea"/>
              </a:rPr>
              <a:t>借：营业外支出                                                 	                    40 000</a:t>
            </a:r>
            <a:endParaRPr sz="2400">
              <a:latin typeface="+mj-ea"/>
              <a:ea typeface="+mj-ea"/>
              <a:cs typeface="+mj-ea"/>
            </a:endParaRPr>
          </a:p>
          <a:p>
            <a:pPr algn="l"/>
            <a:r>
              <a:rPr sz="2400">
                <a:latin typeface="+mj-ea"/>
                <a:ea typeface="+mj-ea"/>
                <a:cs typeface="+mj-ea"/>
              </a:rPr>
              <a:t>        贷：待处理财产损溢——待处理固定资产损溢	                  40 000</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  【情景7-7】</a:t>
            </a:r>
            <a:endParaRPr sz="2800" b="1" kern="100">
              <a:latin typeface="+mj-ea"/>
              <a:ea typeface="+mj-ea"/>
              <a:cs typeface="Times New Roman" panose="02020603050405020304" pitchFamily="18" charset="0"/>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104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子任务7.1.1  财产清查的概念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2993864"/>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财产清查的概念</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2235200"/>
            <a:ext cx="7063105" cy="215455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财产清查是指通过对货币资金、实物资产和往来款项等财产物资进行盘点或核对，确定其实存数，查明账存数与实存数是否相符的一种专门方法。</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子任务7.1.2  财产清查的种类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142049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（1）按照清查范围分类，可以分为全面清查和局部清查，具体如表7-1所示。</a:t>
            </a:r>
            <a:endParaRPr lang="zh-CN" altLang="en-US" sz="2400" b="1">
              <a:solidFill>
                <a:schemeClr val="bg1"/>
              </a:solidFill>
              <a:latin typeface="+mj-ea"/>
              <a:ea typeface="+mj-ea"/>
            </a:endParaRPr>
          </a:p>
        </p:txBody>
      </p:sp>
      <p:pic>
        <p:nvPicPr>
          <p:cNvPr id="4" name="图片 3"/>
          <p:cNvPicPr>
            <a:picLocks noChangeAspect="1"/>
          </p:cNvPicPr>
          <p:nvPr/>
        </p:nvPicPr>
        <p:blipFill>
          <a:blip r:embed="rId3"/>
          <a:stretch>
            <a:fillRect/>
          </a:stretch>
        </p:blipFill>
        <p:spPr>
          <a:xfrm>
            <a:off x="5530215" y="2788920"/>
            <a:ext cx="6203950" cy="3046095"/>
          </a:xfrm>
          <a:prstGeom prst="rect">
            <a:avLst/>
          </a:prstGeom>
        </p:spPr>
      </p:pic>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子任务7.1.2  财产清查的种类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1420495"/>
          </a:xfrm>
          <a:prstGeom prst="rect">
            <a:avLst/>
          </a:prstGeom>
          <a:solidFill>
            <a:schemeClr val="accent3"/>
          </a:solidFill>
        </p:spPr>
        <p:txBody>
          <a:bodyPr wrap="square">
            <a:spAutoFit/>
          </a:bodyPr>
          <a:lstStyle/>
          <a:p>
            <a:pPr algn="l">
              <a:lnSpc>
                <a:spcPct val="120000"/>
              </a:lnSpc>
            </a:pPr>
            <a:r>
              <a:rPr lang="en-US" altLang="zh-CN" sz="2400" b="1">
                <a:solidFill>
                  <a:schemeClr val="bg1"/>
                </a:solidFill>
                <a:latin typeface="+mj-ea"/>
                <a:ea typeface="+mj-ea"/>
              </a:rPr>
              <a:t>(2)</a:t>
            </a:r>
            <a:r>
              <a:rPr lang="zh-CN" altLang="en-US" sz="2400" b="1">
                <a:solidFill>
                  <a:schemeClr val="bg1"/>
                </a:solidFill>
                <a:latin typeface="+mj-ea"/>
                <a:ea typeface="+mj-ea"/>
              </a:rPr>
              <a:t>按照清查时间分类，可以分为定期清查和不定期清查，具体如表7-2所示。</a:t>
            </a:r>
            <a:endParaRPr lang="zh-CN" altLang="en-US" sz="2400" b="1">
              <a:solidFill>
                <a:schemeClr val="bg1"/>
              </a:solidFill>
              <a:latin typeface="+mj-ea"/>
              <a:ea typeface="+mj-ea"/>
            </a:endParaRPr>
          </a:p>
        </p:txBody>
      </p:sp>
      <p:pic>
        <p:nvPicPr>
          <p:cNvPr id="2" name="图片 1"/>
          <p:cNvPicPr>
            <a:picLocks noChangeAspect="1"/>
          </p:cNvPicPr>
          <p:nvPr/>
        </p:nvPicPr>
        <p:blipFill>
          <a:blip r:embed="rId3"/>
          <a:stretch>
            <a:fillRect/>
          </a:stretch>
        </p:blipFill>
        <p:spPr>
          <a:xfrm>
            <a:off x="5185410" y="2531110"/>
            <a:ext cx="6695440" cy="3022600"/>
          </a:xfrm>
          <a:prstGeom prst="rect">
            <a:avLst/>
          </a:prstGeom>
        </p:spPr>
      </p:pic>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子任务7.1.2  财产清查的种类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142049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（3）按照清查的执行系统分类，可以分为内部清查和外部清查，具体如表7-3所示。</a:t>
            </a:r>
            <a:endParaRPr lang="zh-CN" altLang="en-US" sz="2400" b="1">
              <a:solidFill>
                <a:schemeClr val="bg1"/>
              </a:solidFill>
              <a:latin typeface="+mj-ea"/>
              <a:ea typeface="+mj-ea"/>
            </a:endParaRPr>
          </a:p>
        </p:txBody>
      </p:sp>
      <p:pic>
        <p:nvPicPr>
          <p:cNvPr id="3" name="图片 2"/>
          <p:cNvPicPr>
            <a:picLocks noChangeAspect="1"/>
          </p:cNvPicPr>
          <p:nvPr/>
        </p:nvPicPr>
        <p:blipFill>
          <a:blip r:embed="rId3"/>
          <a:stretch>
            <a:fillRect/>
          </a:stretch>
        </p:blipFill>
        <p:spPr>
          <a:xfrm>
            <a:off x="4975225" y="3420110"/>
            <a:ext cx="6797675" cy="1652905"/>
          </a:xfrm>
          <a:prstGeom prst="rect">
            <a:avLst/>
          </a:prstGeom>
        </p:spPr>
      </p:pic>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子任务7.1.3  财产清查的程序</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财产清查的程序</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5632450" y="1742440"/>
            <a:ext cx="5734050" cy="4399915"/>
          </a:xfrm>
          <a:prstGeom prst="rect">
            <a:avLst/>
          </a:prstGeom>
          <a:noFill/>
        </p:spPr>
        <p:txBody>
          <a:bodyPr wrap="square" rtlCol="0">
            <a:spAutoFit/>
          </a:bodyPr>
          <a:lstStyle/>
          <a:p>
            <a:r>
              <a:rPr lang="zh-CN" altLang="en-US" sz="2000">
                <a:solidFill>
                  <a:srgbClr val="3D3D3D"/>
                </a:solidFill>
                <a:latin typeface="微软雅黑" panose="020B0503020204020204" pitchFamily="34" charset="-122"/>
                <a:ea typeface="微软雅黑" panose="020B0503020204020204" pitchFamily="34" charset="-122"/>
              </a:rPr>
              <a:t>财产清查一般包括以下程序： </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（1）建立财产清查组织 。</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（2）组织清查人员学习有关政策规定，掌握有关法律、法规和相关业务知识，以提高财产清查工作的质量。</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（3）确定清查对象、范围，明确清查任务，并拟定财产清查任务书。</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（4）制订清查方案，具体安排清查内容、时间、步骤、方法，以及必要的清查前准备工作。 </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（5）清查时本着先清查数量、核对有关账簿记录等，后认定质量的原则进行。 </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（6）填制盘存清单。</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（7）根据盘存清单填制实物、往来账项清查结果报告表。</a:t>
            </a:r>
            <a:endParaRPr lang="zh-CN" altLang="en-US" sz="20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706110" cy="521970"/>
          </a:xfrm>
          <a:prstGeom prst="rect">
            <a:avLst/>
          </a:prstGeom>
        </p:spPr>
        <p:txBody>
          <a:bodyPr wrap="square">
            <a:spAutoFit/>
          </a:bodyPr>
          <a:lstStyle/>
          <a:p>
            <a:r>
              <a:rPr sz="2800" b="1"/>
              <a:t>子任务7.1.4  财产物资的盘存制度</a:t>
            </a:r>
            <a:endParaRPr sz="2800" b="1"/>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7591029" y="912091"/>
            <a:ext cx="3069604" cy="2311932"/>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4" name="组合 23"/>
          <p:cNvGrpSpPr/>
          <p:nvPr/>
        </p:nvGrpSpPr>
        <p:grpSpPr>
          <a:xfrm>
            <a:off x="1408594" y="4092019"/>
            <a:ext cx="3069604" cy="2311932"/>
            <a:chOff x="1176959" y="1268760"/>
            <a:chExt cx="2049348" cy="1968171"/>
          </a:xfrm>
        </p:grpSpPr>
        <p:sp>
          <p:nvSpPr>
            <p:cNvPr id="25" name="矩形 24"/>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7" name="组合 26"/>
          <p:cNvGrpSpPr/>
          <p:nvPr/>
        </p:nvGrpSpPr>
        <p:grpSpPr>
          <a:xfrm>
            <a:off x="7591029" y="4092019"/>
            <a:ext cx="3069604" cy="2311932"/>
            <a:chOff x="1176959" y="1268760"/>
            <a:chExt cx="2049348" cy="1968171"/>
          </a:xfrm>
        </p:grpSpPr>
        <p:sp>
          <p:nvSpPr>
            <p:cNvPr id="28" name="矩形 27"/>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0" name="组合 29"/>
          <p:cNvGrpSpPr/>
          <p:nvPr/>
        </p:nvGrpSpPr>
        <p:grpSpPr>
          <a:xfrm>
            <a:off x="1408594" y="912091"/>
            <a:ext cx="3069604" cy="2311932"/>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33" name="Freeform 5"/>
          <p:cNvSpPr/>
          <p:nvPr/>
        </p:nvSpPr>
        <p:spPr bwMode="auto">
          <a:xfrm>
            <a:off x="5980113" y="3406776"/>
            <a:ext cx="2071687" cy="1954213"/>
          </a:xfrm>
          <a:custGeom>
            <a:avLst/>
            <a:gdLst>
              <a:gd name="T0" fmla="*/ 2216 w 2216"/>
              <a:gd name="T1" fmla="*/ 0 h 2108"/>
              <a:gd name="T2" fmla="*/ 2216 w 2216"/>
              <a:gd name="T3" fmla="*/ 24 h 2108"/>
              <a:gd name="T4" fmla="*/ 288 w 2216"/>
              <a:gd name="T5" fmla="*/ 2108 h 2108"/>
              <a:gd name="T6" fmla="*/ 0 w 2216"/>
              <a:gd name="T7" fmla="*/ 1610 h 2108"/>
              <a:gd name="T8" fmla="*/ 286 w 2216"/>
              <a:gd name="T9" fmla="*/ 1115 h 2108"/>
              <a:gd name="T10" fmla="*/ 1229 w 2216"/>
              <a:gd name="T11" fmla="*/ 24 h 2108"/>
              <a:gd name="T12" fmla="*/ 1228 w 2216"/>
              <a:gd name="T13" fmla="*/ 13 h 2108"/>
              <a:gd name="T14" fmla="*/ 1712 w 2216"/>
              <a:gd name="T15" fmla="*/ 291 h 2108"/>
              <a:gd name="T16" fmla="*/ 2216 w 2216"/>
              <a:gd name="T17" fmla="*/ 0 h 2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6" h="2108">
                <a:moveTo>
                  <a:pt x="2216" y="0"/>
                </a:moveTo>
                <a:cubicBezTo>
                  <a:pt x="2216" y="8"/>
                  <a:pt x="2216" y="16"/>
                  <a:pt x="2216" y="24"/>
                </a:cubicBezTo>
                <a:cubicBezTo>
                  <a:pt x="2216" y="1124"/>
                  <a:pt x="1367" y="2026"/>
                  <a:pt x="288" y="2108"/>
                </a:cubicBezTo>
                <a:lnTo>
                  <a:pt x="0" y="1610"/>
                </a:lnTo>
                <a:lnTo>
                  <a:pt x="286" y="1115"/>
                </a:lnTo>
                <a:cubicBezTo>
                  <a:pt x="819" y="1038"/>
                  <a:pt x="1229" y="579"/>
                  <a:pt x="1229" y="24"/>
                </a:cubicBezTo>
                <a:cubicBezTo>
                  <a:pt x="1229" y="20"/>
                  <a:pt x="1229" y="16"/>
                  <a:pt x="1228" y="13"/>
                </a:cubicBezTo>
                <a:lnTo>
                  <a:pt x="1712" y="291"/>
                </a:lnTo>
                <a:lnTo>
                  <a:pt x="2216" y="0"/>
                </a:lnTo>
                <a:close/>
              </a:path>
            </a:pathLst>
          </a:custGeom>
          <a:solidFill>
            <a:schemeClr val="accent3"/>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4" name="Freeform 6"/>
          <p:cNvSpPr/>
          <p:nvPr/>
        </p:nvSpPr>
        <p:spPr bwMode="auto">
          <a:xfrm>
            <a:off x="4151313" y="3311526"/>
            <a:ext cx="1970087" cy="2055813"/>
          </a:xfrm>
          <a:custGeom>
            <a:avLst/>
            <a:gdLst>
              <a:gd name="T0" fmla="*/ 993 w 2108"/>
              <a:gd name="T1" fmla="*/ 286 h 2216"/>
              <a:gd name="T2" fmla="*/ 2084 w 2108"/>
              <a:gd name="T3" fmla="*/ 1229 h 2216"/>
              <a:gd name="T4" fmla="*/ 2096 w 2108"/>
              <a:gd name="T5" fmla="*/ 1228 h 2216"/>
              <a:gd name="T6" fmla="*/ 1817 w 2108"/>
              <a:gd name="T7" fmla="*/ 1712 h 2216"/>
              <a:gd name="T8" fmla="*/ 2108 w 2108"/>
              <a:gd name="T9" fmla="*/ 2216 h 2216"/>
              <a:gd name="T10" fmla="*/ 2084 w 2108"/>
              <a:gd name="T11" fmla="*/ 2216 h 2216"/>
              <a:gd name="T12" fmla="*/ 0 w 2108"/>
              <a:gd name="T13" fmla="*/ 288 h 2216"/>
              <a:gd name="T14" fmla="*/ 499 w 2108"/>
              <a:gd name="T15" fmla="*/ 0 h 2216"/>
              <a:gd name="T16" fmla="*/ 993 w 2108"/>
              <a:gd name="T17" fmla="*/ 286 h 2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8" h="2216">
                <a:moveTo>
                  <a:pt x="993" y="286"/>
                </a:moveTo>
                <a:cubicBezTo>
                  <a:pt x="1071" y="819"/>
                  <a:pt x="1530" y="1229"/>
                  <a:pt x="2084" y="1229"/>
                </a:cubicBezTo>
                <a:cubicBezTo>
                  <a:pt x="2088" y="1229"/>
                  <a:pt x="2092" y="1229"/>
                  <a:pt x="2096" y="1228"/>
                </a:cubicBezTo>
                <a:lnTo>
                  <a:pt x="1817" y="1712"/>
                </a:lnTo>
                <a:lnTo>
                  <a:pt x="2108" y="2216"/>
                </a:lnTo>
                <a:cubicBezTo>
                  <a:pt x="2100" y="2216"/>
                  <a:pt x="2092" y="2216"/>
                  <a:pt x="2084" y="2216"/>
                </a:cubicBezTo>
                <a:cubicBezTo>
                  <a:pt x="984" y="2216"/>
                  <a:pt x="83" y="1367"/>
                  <a:pt x="0" y="288"/>
                </a:cubicBezTo>
                <a:lnTo>
                  <a:pt x="499" y="0"/>
                </a:lnTo>
                <a:lnTo>
                  <a:pt x="993" y="286"/>
                </a:lnTo>
                <a:close/>
              </a:path>
            </a:pathLst>
          </a:custGeom>
          <a:solidFill>
            <a:schemeClr val="accent4"/>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5" name="Freeform 7"/>
          <p:cNvSpPr/>
          <p:nvPr/>
        </p:nvSpPr>
        <p:spPr bwMode="auto">
          <a:xfrm>
            <a:off x="4144963" y="1497013"/>
            <a:ext cx="2071687" cy="1954213"/>
          </a:xfrm>
          <a:custGeom>
            <a:avLst/>
            <a:gdLst>
              <a:gd name="T0" fmla="*/ 1931 w 2216"/>
              <a:gd name="T1" fmla="*/ 993 h 2108"/>
              <a:gd name="T2" fmla="*/ 988 w 2216"/>
              <a:gd name="T3" fmla="*/ 2084 h 2108"/>
              <a:gd name="T4" fmla="*/ 988 w 2216"/>
              <a:gd name="T5" fmla="*/ 2096 h 2108"/>
              <a:gd name="T6" fmla="*/ 505 w 2216"/>
              <a:gd name="T7" fmla="*/ 1817 h 2108"/>
              <a:gd name="T8" fmla="*/ 0 w 2216"/>
              <a:gd name="T9" fmla="*/ 2108 h 2108"/>
              <a:gd name="T10" fmla="*/ 0 w 2216"/>
              <a:gd name="T11" fmla="*/ 2084 h 2108"/>
              <a:gd name="T12" fmla="*/ 1928 w 2216"/>
              <a:gd name="T13" fmla="*/ 0 h 2108"/>
              <a:gd name="T14" fmla="*/ 2216 w 2216"/>
              <a:gd name="T15" fmla="*/ 499 h 2108"/>
              <a:gd name="T16" fmla="*/ 1931 w 2216"/>
              <a:gd name="T17" fmla="*/ 993 h 2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6" h="2108">
                <a:moveTo>
                  <a:pt x="1931" y="993"/>
                </a:moveTo>
                <a:cubicBezTo>
                  <a:pt x="1397" y="1071"/>
                  <a:pt x="988" y="1530"/>
                  <a:pt x="988" y="2084"/>
                </a:cubicBezTo>
                <a:cubicBezTo>
                  <a:pt x="988" y="2088"/>
                  <a:pt x="988" y="2092"/>
                  <a:pt x="988" y="2096"/>
                </a:cubicBezTo>
                <a:lnTo>
                  <a:pt x="505" y="1817"/>
                </a:lnTo>
                <a:lnTo>
                  <a:pt x="0" y="2108"/>
                </a:lnTo>
                <a:cubicBezTo>
                  <a:pt x="0" y="2100"/>
                  <a:pt x="0" y="2092"/>
                  <a:pt x="0" y="2084"/>
                </a:cubicBezTo>
                <a:cubicBezTo>
                  <a:pt x="0" y="984"/>
                  <a:pt x="850" y="83"/>
                  <a:pt x="1928" y="0"/>
                </a:cubicBezTo>
                <a:lnTo>
                  <a:pt x="2216" y="499"/>
                </a:lnTo>
                <a:lnTo>
                  <a:pt x="1931" y="993"/>
                </a:lnTo>
                <a:close/>
              </a:path>
            </a:pathLst>
          </a:custGeom>
          <a:solidFill>
            <a:schemeClr val="accent1"/>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6" name="Freeform 8"/>
          <p:cNvSpPr/>
          <p:nvPr/>
        </p:nvSpPr>
        <p:spPr bwMode="auto">
          <a:xfrm>
            <a:off x="6075363" y="1490663"/>
            <a:ext cx="1970087" cy="2055813"/>
          </a:xfrm>
          <a:custGeom>
            <a:avLst/>
            <a:gdLst>
              <a:gd name="T0" fmla="*/ 24 w 2108"/>
              <a:gd name="T1" fmla="*/ 0 h 2216"/>
              <a:gd name="T2" fmla="*/ 2108 w 2108"/>
              <a:gd name="T3" fmla="*/ 1928 h 2216"/>
              <a:gd name="T4" fmla="*/ 1610 w 2108"/>
              <a:gd name="T5" fmla="*/ 2216 h 2216"/>
              <a:gd name="T6" fmla="*/ 1115 w 2108"/>
              <a:gd name="T7" fmla="*/ 1931 h 2216"/>
              <a:gd name="T8" fmla="*/ 24 w 2108"/>
              <a:gd name="T9" fmla="*/ 988 h 2216"/>
              <a:gd name="T10" fmla="*/ 13 w 2108"/>
              <a:gd name="T11" fmla="*/ 988 h 2216"/>
              <a:gd name="T12" fmla="*/ 291 w 2108"/>
              <a:gd name="T13" fmla="*/ 505 h 2216"/>
              <a:gd name="T14" fmla="*/ 0 w 2108"/>
              <a:gd name="T15" fmla="*/ 0 h 2216"/>
              <a:gd name="T16" fmla="*/ 24 w 2108"/>
              <a:gd name="T17" fmla="*/ 0 h 2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8" h="2216">
                <a:moveTo>
                  <a:pt x="24" y="0"/>
                </a:moveTo>
                <a:cubicBezTo>
                  <a:pt x="1124" y="0"/>
                  <a:pt x="2026" y="850"/>
                  <a:pt x="2108" y="1928"/>
                </a:cubicBezTo>
                <a:lnTo>
                  <a:pt x="1610" y="2216"/>
                </a:lnTo>
                <a:lnTo>
                  <a:pt x="1115" y="1931"/>
                </a:lnTo>
                <a:cubicBezTo>
                  <a:pt x="1038" y="1397"/>
                  <a:pt x="579" y="988"/>
                  <a:pt x="24" y="988"/>
                </a:cubicBezTo>
                <a:cubicBezTo>
                  <a:pt x="20" y="988"/>
                  <a:pt x="16" y="988"/>
                  <a:pt x="13" y="988"/>
                </a:cubicBezTo>
                <a:lnTo>
                  <a:pt x="291" y="505"/>
                </a:lnTo>
                <a:lnTo>
                  <a:pt x="0" y="0"/>
                </a:lnTo>
                <a:cubicBezTo>
                  <a:pt x="8" y="0"/>
                  <a:pt x="16" y="0"/>
                  <a:pt x="24" y="0"/>
                </a:cubicBezTo>
                <a:close/>
              </a:path>
            </a:pathLst>
          </a:custGeom>
          <a:solidFill>
            <a:schemeClr val="accent2"/>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7" name="文本框 36"/>
          <p:cNvSpPr txBox="1"/>
          <p:nvPr/>
        </p:nvSpPr>
        <p:spPr>
          <a:xfrm>
            <a:off x="1523030" y="949320"/>
            <a:ext cx="2831465"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（1）永续盘存制的概念。</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文本框 43"/>
          <p:cNvSpPr txBox="1"/>
          <p:nvPr/>
        </p:nvSpPr>
        <p:spPr>
          <a:xfrm>
            <a:off x="1704340" y="1447800"/>
            <a:ext cx="2440305" cy="181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6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永续盘存制是指在会计核算过程中通过设置存货明细账，并根据会计凭证逐笔登记存货的收入数（增加）和发出数（减少），随时可结出财产物资结存数的一种方法。</a:t>
            </a:r>
            <a:endParaRPr kumimoji="0" lang="zh-CN" altLang="en-US" sz="16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p:cNvSpPr txBox="1"/>
          <p:nvPr/>
        </p:nvSpPr>
        <p:spPr>
          <a:xfrm>
            <a:off x="7893412" y="949320"/>
            <a:ext cx="2537460" cy="33718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（2）永续盘存制的方法。</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p:cNvSpPr txBox="1"/>
          <p:nvPr/>
        </p:nvSpPr>
        <p:spPr>
          <a:xfrm>
            <a:off x="7893685" y="1376045"/>
            <a:ext cx="2620645" cy="181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1400" noProof="0">
                <a:ln>
                  <a:noFill/>
                </a:ln>
                <a:solidFill>
                  <a:srgbClr val="3D3D3D"/>
                </a:solidFill>
                <a:effectLst/>
                <a:uLnTx/>
                <a:uFillTx/>
                <a:latin typeface="微软雅黑" panose="020B0503020204020204" pitchFamily="34" charset="-122"/>
                <a:ea typeface="微软雅黑" panose="020B0503020204020204" pitchFamily="34" charset="-122"/>
                <a:sym typeface="+mn-ea"/>
              </a:rPr>
              <a:t>收入和发出某项财产时，应根据有关会计凭证及时将收入数和发出数（包括收入数量和金额及发出数量和金额）登记在相应的明细账簿的收入栏和发出栏，并将收入与发出所引起的该项财产的结存数额及时结出，登记在账簿的结存栏内。</a:t>
            </a:r>
            <a:endParaRPr lang="zh-CN" altLang="en-US" sz="1400" noProof="0">
              <a:ln>
                <a:noFill/>
              </a:ln>
              <a:solidFill>
                <a:srgbClr val="3D3D3D"/>
              </a:solidFill>
              <a:effectLst/>
              <a:uLnTx/>
              <a:uFillTx/>
              <a:latin typeface="微软雅黑" panose="020B0503020204020204" pitchFamily="34" charset="-122"/>
              <a:ea typeface="微软雅黑" panose="020B0503020204020204" pitchFamily="34" charset="-122"/>
              <a:sym typeface="+mn-ea"/>
            </a:endParaRPr>
          </a:p>
        </p:txBody>
      </p:sp>
      <p:sp>
        <p:nvSpPr>
          <p:cNvPr id="48" name="文本框 47"/>
          <p:cNvSpPr txBox="1"/>
          <p:nvPr/>
        </p:nvSpPr>
        <p:spPr>
          <a:xfrm>
            <a:off x="1408730" y="4101952"/>
            <a:ext cx="3060065"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（3）永续盘存制的计算公式</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4" name="文本框 53"/>
          <p:cNvSpPr txBox="1"/>
          <p:nvPr/>
        </p:nvSpPr>
        <p:spPr>
          <a:xfrm>
            <a:off x="60325" y="5367655"/>
            <a:ext cx="6536055" cy="36830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8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rPr>
              <a:t>账面期末结存数=账面期初结存数＋本期增加数－本期减少数</a:t>
            </a:r>
            <a:endParaRPr kumimoji="0" lang="en-US" altLang="zh-CN" sz="18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56" name="文本框 55"/>
          <p:cNvSpPr txBox="1"/>
          <p:nvPr/>
        </p:nvSpPr>
        <p:spPr>
          <a:xfrm>
            <a:off x="7659405" y="4101952"/>
            <a:ext cx="3060065"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（4）永续盘存制的优缺点。</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p:cNvSpPr txBox="1"/>
          <p:nvPr/>
        </p:nvSpPr>
        <p:spPr>
          <a:xfrm>
            <a:off x="7730490" y="4672330"/>
            <a:ext cx="2855595" cy="156845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6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rPr>
              <a:t> 永续盘存制优点是便于随时掌握财产物资的账面结存数，当发生溢缺时有利于查明原因、明确责任、及时纠正，加强财产物资的管理和控制。缺点是会计核算工作量较大。</a:t>
            </a:r>
            <a:endParaRPr kumimoji="0" lang="en-US" altLang="zh-CN" sz="16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58" name="文本框 57"/>
          <p:cNvSpPr txBox="1"/>
          <p:nvPr/>
        </p:nvSpPr>
        <p:spPr>
          <a:xfrm rot="18782807">
            <a:off x="4624471" y="2142661"/>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概念</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文本框 58"/>
          <p:cNvSpPr txBox="1"/>
          <p:nvPr/>
        </p:nvSpPr>
        <p:spPr>
          <a:xfrm rot="2450130">
            <a:off x="6657989" y="2142661"/>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方法</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文本框 59"/>
          <p:cNvSpPr txBox="1"/>
          <p:nvPr/>
        </p:nvSpPr>
        <p:spPr>
          <a:xfrm rot="18993203">
            <a:off x="6657990" y="4230768"/>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优缺</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文本框 60"/>
          <p:cNvSpPr txBox="1"/>
          <p:nvPr/>
        </p:nvSpPr>
        <p:spPr>
          <a:xfrm rot="2856481">
            <a:off x="4554559" y="4122272"/>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公式</a:t>
            </a:r>
            <a:endParaRPr kumimoji="0" lang="zh-CN" altLang="en-US" sz="28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endParaRPr>
          </a:p>
        </p:txBody>
      </p:sp>
      <p:sp>
        <p:nvSpPr>
          <p:cNvPr id="62" name="文本框 61"/>
          <p:cNvSpPr txBox="1"/>
          <p:nvPr/>
        </p:nvSpPr>
        <p:spPr>
          <a:xfrm>
            <a:off x="5443126" y="3024594"/>
            <a:ext cx="1310660" cy="95313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rgbClr val="005D7F"/>
                </a:solidFill>
                <a:effectLst/>
                <a:uLnTx/>
                <a:uFillTx/>
                <a:latin typeface="微软雅黑" panose="020B0503020204020204" pitchFamily="34" charset="-122"/>
                <a:ea typeface="微软雅黑" panose="020B0503020204020204" pitchFamily="34" charset="-122"/>
                <a:cs typeface="+mn-cs"/>
              </a:rPr>
              <a:t>1.永续盘存制</a:t>
            </a:r>
            <a:endParaRPr kumimoji="0" lang="zh-CN" altLang="en-US" sz="2800" b="0" i="0" u="none" strike="noStrike" kern="1200" cap="none" spc="0" normalizeH="0" baseline="0" noProof="0">
              <a:ln>
                <a:noFill/>
              </a:ln>
              <a:solidFill>
                <a:srgbClr val="005D7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UNIT_PLACING_PICTURE_USER_VIEWPORT" val="{&quot;height&quot;:8470.1984251968497,&quot;width&quot;:8175.2236220472441}"/>
</p:tagLst>
</file>

<file path=ppt/tags/tag11.xml><?xml version="1.0" encoding="utf-8"?>
<p:tagLst xmlns:p="http://schemas.openxmlformats.org/presentationml/2006/main">
  <p:tag name="KSO_WM_UNIT_PLACING_PICTURE_USER_VIEWPORT" val="{&quot;height&quot;:8470.1984251968497,&quot;width&quot;:8175.2236220472441}"/>
</p:tagLst>
</file>

<file path=ppt/tags/tag12.xml><?xml version="1.0" encoding="utf-8"?>
<p:tagLst xmlns:p="http://schemas.openxmlformats.org/presentationml/2006/main">
  <p:tag name="KSO_WM_UNIT_PLACING_PICTURE_USER_VIEWPORT" val="{&quot;height&quot;:8470.1984251968497,&quot;width&quot;:8175.2236220472441}"/>
</p:tagLst>
</file>

<file path=ppt/tags/tag13.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p="http://schemas.openxmlformats.org/presentationml/2006/main">
  <p:tag name="KSO_WM_UNIT_PLACING_PICTURE_USER_VIEWPORT" val="{&quot;height&quot;:8470.1984251968497,&quot;width&quot;:8175.2236220472441}"/>
</p:tagLst>
</file>

<file path=ppt/tags/tag3.xml><?xml version="1.0" encoding="utf-8"?>
<p:tagLst xmlns:p="http://schemas.openxmlformats.org/presentationml/2006/main">
  <p:tag name="KSO_WM_UNIT_PLACING_PICTURE_USER_VIEWPORT" val="{&quot;height&quot;:8470.1984251968497,&quot;width&quot;:8175.2236220472441}"/>
</p:tagLst>
</file>

<file path=ppt/tags/tag4.xml><?xml version="1.0" encoding="utf-8"?>
<p:tagLst xmlns:p="http://schemas.openxmlformats.org/presentationml/2006/main">
  <p:tag name="KSO_WM_UNIT_PLACING_PICTURE_USER_VIEWPORT" val="{&quot;height&quot;:8470.1984251968497,&quot;width&quot;:8175.2236220472441}"/>
</p:tagLst>
</file>

<file path=ppt/tags/tag5.xml><?xml version="1.0" encoding="utf-8"?>
<p:tagLst xmlns:p="http://schemas.openxmlformats.org/presentationml/2006/main">
  <p:tag name="MH" val="20170109233147"/>
  <p:tag name="MH_LIBRARY" val="GRAPHIC"/>
  <p:tag name="MH_ORDER" val="文本框 19"/>
</p:tagLst>
</file>

<file path=ppt/tags/tag6.xml><?xml version="1.0" encoding="utf-8"?>
<p:tagLst xmlns:p="http://schemas.openxmlformats.org/presentationml/2006/main">
  <p:tag name="MH" val="20170109233147"/>
  <p:tag name="MH_LIBRARY" val="GRAPHIC"/>
  <p:tag name="MH_ORDER" val="文本框 19"/>
</p:tagLst>
</file>

<file path=ppt/tags/tag7.xml><?xml version="1.0" encoding="utf-8"?>
<p:tagLst xmlns:p="http://schemas.openxmlformats.org/presentationml/2006/main">
  <p:tag name="KSO_WM_UNIT_PLACING_PICTURE_USER_VIEWPORT" val="{&quot;height&quot;:8470.1984251968497,&quot;width&quot;:8175.2236220472441}"/>
</p:tagLst>
</file>

<file path=ppt/tags/tag8.xml><?xml version="1.0" encoding="utf-8"?>
<p:tagLst xmlns:p="http://schemas.openxmlformats.org/presentationml/2006/main">
  <p:tag name="KSO_WM_UNIT_PLACING_PICTURE_USER_VIEWPORT" val="{&quot;height&quot;:8470.1984251968497,&quot;width&quot;:8175.2236220472441}"/>
</p:tagLst>
</file>

<file path=ppt/tags/tag9.xml><?xml version="1.0" encoding="utf-8"?>
<p:tagLst xmlns:p="http://schemas.openxmlformats.org/presentationml/2006/main">
  <p:tag name="KSO_WM_UNIT_PLACING_PICTURE_USER_VIEWPORT" val="{&quot;height&quot;:8470.1984251968497,&quot;width&quot;:8175.2236220472441}"/>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7987</Words>
  <Application>WPS 演示</Application>
  <PresentationFormat>自定义</PresentationFormat>
  <Paragraphs>326</Paragraphs>
  <Slides>34</Slides>
  <Notes>33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34</vt:i4>
      </vt:variant>
    </vt:vector>
  </HeadingPairs>
  <TitlesOfParts>
    <vt:vector size="49"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❀Hermia.</cp:lastModifiedBy>
  <cp:revision>29</cp:revision>
  <dcterms:created xsi:type="dcterms:W3CDTF">2019-03-11T07:59:00Z</dcterms:created>
  <dcterms:modified xsi:type="dcterms:W3CDTF">2020-12-24T09:22:09Z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