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1366" r:id="rId3"/>
    <p:sldId id="1138" r:id="rId5"/>
    <p:sldId id="1129" r:id="rId6"/>
    <p:sldId id="1443" r:id="rId7"/>
    <p:sldId id="1424" r:id="rId8"/>
    <p:sldId id="1444" r:id="rId9"/>
    <p:sldId id="1445" r:id="rId10"/>
    <p:sldId id="1446" r:id="rId11"/>
    <p:sldId id="1447" r:id="rId12"/>
    <p:sldId id="1448" r:id="rId13"/>
    <p:sldId id="1449" r:id="rId14"/>
    <p:sldId id="1450" r:id="rId15"/>
    <p:sldId id="1451" r:id="rId16"/>
    <p:sldId id="1452" r:id="rId17"/>
    <p:sldId id="1453" r:id="rId18"/>
    <p:sldId id="1454" r:id="rId19"/>
    <p:sldId id="1455" r:id="rId20"/>
    <p:sldId id="1456" r:id="rId21"/>
    <p:sldId id="1457" r:id="rId22"/>
    <p:sldId id="1458" r:id="rId23"/>
    <p:sldId id="1459" r:id="rId24"/>
    <p:sldId id="1460" r:id="rId25"/>
    <p:sldId id="1367" r:id="rId26"/>
    <p:sldId id="1242" r:id="rId27"/>
    <p:sldId id="1461" r:id="rId28"/>
    <p:sldId id="1462" r:id="rId29"/>
    <p:sldId id="1378" r:id="rId30"/>
    <p:sldId id="1425" r:id="rId31"/>
    <p:sldId id="1463" r:id="rId32"/>
    <p:sldId id="1464" r:id="rId33"/>
    <p:sldId id="1465" r:id="rId34"/>
    <p:sldId id="1466" r:id="rId35"/>
    <p:sldId id="1467" r:id="rId36"/>
    <p:sldId id="1468" r:id="rId37"/>
    <p:sldId id="1469" r:id="rId38"/>
    <p:sldId id="1470" r:id="rId39"/>
    <p:sldId id="1471" r:id="rId40"/>
    <p:sldId id="1472" r:id="rId41"/>
    <p:sldId id="1336" r:id="rId42"/>
  </p:sldIdLst>
  <p:sldSz cx="12196445" cy="685800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35E"/>
    <a:srgbClr val="ECECEC"/>
    <a:srgbClr val="F0F0F0"/>
    <a:srgbClr val="F2F2F2"/>
    <a:srgbClr val="F6F6F6"/>
    <a:srgbClr val="EBF4F5"/>
    <a:srgbClr val="C1DDE1"/>
    <a:srgbClr val="2E9EB8"/>
    <a:srgbClr val="5FC0D7"/>
    <a:srgbClr val="2C6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10" autoAdjust="0"/>
  </p:normalViewPr>
  <p:slideViewPr>
    <p:cSldViewPr snapToObjects="1">
      <p:cViewPr>
        <p:scale>
          <a:sx n="70" d="100"/>
          <a:sy n="70" d="100"/>
        </p:scale>
        <p:origin x="2094" y="10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781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75"/>
            <a:ext cx="12196763" cy="6857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 userDrawn="1"/>
        </p:nvSpPr>
        <p:spPr bwMode="auto">
          <a:xfrm>
            <a:off x="11562234" y="6233416"/>
            <a:ext cx="634529" cy="634529"/>
          </a:xfrm>
          <a:custGeom>
            <a:avLst/>
            <a:gdLst>
              <a:gd name="connsiteX0" fmla="*/ 487988 w 487988"/>
              <a:gd name="connsiteY0" fmla="*/ 0 h 487988"/>
              <a:gd name="connsiteX1" fmla="*/ 487988 w 487988"/>
              <a:gd name="connsiteY1" fmla="*/ 487988 h 487988"/>
              <a:gd name="connsiteX2" fmla="*/ 0 w 487988"/>
              <a:gd name="connsiteY2" fmla="*/ 487988 h 48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7988" h="487988">
                <a:moveTo>
                  <a:pt x="487988" y="0"/>
                </a:moveTo>
                <a:lnTo>
                  <a:pt x="487988" y="487988"/>
                </a:lnTo>
                <a:lnTo>
                  <a:pt x="0" y="487988"/>
                </a:ln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</a:endParaRPr>
          </a:p>
        </p:txBody>
      </p:sp>
      <p:sp>
        <p:nvSpPr>
          <p:cNvPr id="6" name="TextBox 19"/>
          <p:cNvSpPr txBox="1"/>
          <p:nvPr userDrawn="1"/>
        </p:nvSpPr>
        <p:spPr>
          <a:xfrm>
            <a:off x="11815722" y="6513636"/>
            <a:ext cx="423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BA2BEF17-5336-49D4-9F7F-1AE04EBEDEA7}" type="slidenum">
              <a:rPr lang="zh-CN" altLang="en-US" sz="1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5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891279" y="1533831"/>
            <a:ext cx="3884613" cy="4008437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431290" y="2420620"/>
            <a:ext cx="40735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+mj-ea"/>
                <a:ea typeface="+mj-ea"/>
              </a:rPr>
              <a:t>会计六要素与会计恒等式</a:t>
            </a:r>
            <a:endParaRPr lang="zh-CN" altLang="en-US" sz="4800" b="1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外包新建一座厂房，该工程的实体建造（包括安装）工作已经全部完成，即达到预定可使用状态，但由于工程物资及人力成本上涨等原因，暂不能可靠计量，此时不能将该工程确认为固定资产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【情景2-5】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子任务2.1.2  负债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负债是指企业过去的交易或者事项形成的，预期会导致经济利益流出企业的现时义务。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1.负债的概念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（1）负债是由过去的交易或事项形成的。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（2）负债预期会导致经济利益的流出。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（3）负债是企业承担的现时义务。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2.负债的特征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子任务2.1.2  负债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948690" y="4030345"/>
            <a:ext cx="6177280" cy="2261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24940"/>
            <a:ext cx="6177280" cy="153797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837690"/>
            <a:ext cx="6021705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（1）与该义务有关的经济利益很可能流出企业。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（2）未来流出的经济利益能够可靠地计量。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3.负债的确认条件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5215" y="4478655"/>
            <a:ext cx="6021705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（1）流动负债。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（2）非流动负债。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4.负债的分类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420" y="1158875"/>
            <a:ext cx="2733040" cy="5286375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子任务2.1.3  所有者权益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所有者权益是指企业资产扣除负债后由所有者享有的剩余权益。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所有者权益包括实收资本（或者股本）、资本公积、盈余公积和未分配利润。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700" y="1214755"/>
            <a:ext cx="2704465" cy="45402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1.所有者权益的概念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（1）除非发生减资、清算，企业不需要偿还所有者权益。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（2）企业清算时，只有在清偿所有负债后，所有者权益才返还给所有者。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（3）所有者凭借所有者权益能够参与企业利润的分配。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2.所有者权益的特征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子任务2.1.3  所有者权益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948690" y="4030345"/>
            <a:ext cx="6177280" cy="2261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24940"/>
            <a:ext cx="6177280" cy="153797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837690"/>
            <a:ext cx="6021705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（1）与该义务有关的经济利益很可能流出企业。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（2）未来流出的经济利益能够可靠地计量。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700" y="1214755"/>
            <a:ext cx="3244850" cy="47434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3.所有者权益的确认条件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5215" y="4478655"/>
            <a:ext cx="6021705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（1）留存收益是盈余公积和未分配利润的统称。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（2）利得是指由企业非日常活动所形成的、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（3）损失是指由企业非日常活动所发生的、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700" y="3801745"/>
            <a:ext cx="2728595" cy="427990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4.所有者权益的来源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7100" y="1094105"/>
            <a:ext cx="4361180" cy="5197475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子任务2.1.3  所有者权益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948690" y="1424940"/>
            <a:ext cx="6177280" cy="18326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837690"/>
            <a:ext cx="6021705" cy="1419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（1）实收资本。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（2）资本公积。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（3）盈余公积。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（4）未分配利润。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700" y="1214755"/>
            <a:ext cx="3244850" cy="47434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5.所有者权益的内容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675" y="1424940"/>
            <a:ext cx="3461385" cy="3609340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子任务2.1.4  收入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收入是指企业在日常活动中形成的、会导致所有者权益增加的、与所有者投入资本无关的经济利益的总流入。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1.收入的概念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（1）收入是企业在日常活动中形成的。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（2）收入是与所有者投入资本无关的经济利益的总流入。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（3）收入会导致所有者权益的增加。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2.收入的特征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北京市鼎盛股份有限公司2019年6月发生以下业务：</a:t>
            </a:r>
            <a:endParaRPr sz="2400">
              <a:latin typeface="+mj-ea"/>
              <a:ea typeface="+mj-ea"/>
              <a:cs typeface="+mj-ea"/>
            </a:endParaRPr>
          </a:p>
          <a:p>
            <a:pPr algn="l"/>
            <a:r>
              <a:rPr sz="2400">
                <a:latin typeface="+mj-ea"/>
                <a:ea typeface="+mj-ea"/>
                <a:cs typeface="+mj-ea"/>
              </a:rPr>
              <a:t>①销售其生产的桌子一批，售价3 000元；</a:t>
            </a:r>
            <a:endParaRPr sz="2400">
              <a:latin typeface="+mj-ea"/>
              <a:ea typeface="+mj-ea"/>
              <a:cs typeface="+mj-ea"/>
            </a:endParaRPr>
          </a:p>
          <a:p>
            <a:pPr algn="l"/>
            <a:r>
              <a:rPr sz="2400">
                <a:latin typeface="+mj-ea"/>
                <a:ea typeface="+mj-ea"/>
                <a:cs typeface="+mj-ea"/>
              </a:rPr>
              <a:t>②来料加工，收取加工费2 000元；</a:t>
            </a:r>
            <a:endParaRPr sz="2400">
              <a:latin typeface="+mj-ea"/>
              <a:ea typeface="+mj-ea"/>
              <a:cs typeface="+mj-ea"/>
            </a:endParaRPr>
          </a:p>
          <a:p>
            <a:pPr algn="l"/>
            <a:r>
              <a:rPr sz="2400">
                <a:latin typeface="+mj-ea"/>
                <a:ea typeface="+mj-ea"/>
                <a:cs typeface="+mj-ea"/>
              </a:rPr>
              <a:t>③出租房屋，收取租金5 000元；</a:t>
            </a:r>
            <a:endParaRPr sz="2400">
              <a:latin typeface="+mj-ea"/>
              <a:ea typeface="+mj-ea"/>
              <a:cs typeface="+mj-ea"/>
            </a:endParaRPr>
          </a:p>
          <a:p>
            <a:pPr algn="l"/>
            <a:r>
              <a:rPr sz="2400">
                <a:latin typeface="+mj-ea"/>
                <a:ea typeface="+mj-ea"/>
                <a:cs typeface="+mj-ea"/>
              </a:rPr>
              <a:t>④出售一台不使用的设备，售价10 000元。其中“①②③”为收入，“④”为利得。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【情景2-6】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子任务2.1.4  收入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948690" y="4371975"/>
            <a:ext cx="716470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164705" cy="25844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668145"/>
            <a:ext cx="5857875" cy="208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收入的确认除了应当符合定义外，还必须满足以下三个条件：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（1）与收入相关的经济利益应当很可能流入企业。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（2）经济利益流入企业的结果会导致资产的增加或者负债的减少。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（3）经济利益的流入金额能够可靠计量。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3.收入的确认条件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5215" y="4667885"/>
            <a:ext cx="5858510" cy="208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（1）按照企业从事日常经营活动的性质，收入可以分为销售商品收入、提供劳务收入、让渡资产使用权收入和建造合同收入。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（2）按照日常活动在企业所处的地位，收入分为主营业务收入和其他业务收入。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4160477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4.收入的分类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3725" y="1412875"/>
            <a:ext cx="4979670" cy="4797425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子任务2.1.5 费用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费用是指企业在日常经营活动中发生的、会导致所有者权益减少的、与向所有者分配利润无关的经济利益的总流出。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1.费用的概念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（1）费用是企业在日常经营活动中发生的。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（2）费用会导致所有者权益的减少。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（3）费用是与向所有者分配利润无关的经济利益的总流出。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2.费用的特征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49" y="426749"/>
            <a:ext cx="4161062" cy="6004502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 bwMode="auto">
          <a:xfrm>
            <a:off x="4183346" y="1475493"/>
            <a:ext cx="661370" cy="4059034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" name="TextBox 58"/>
          <p:cNvSpPr txBox="1"/>
          <p:nvPr/>
        </p:nvSpPr>
        <p:spPr>
          <a:xfrm>
            <a:off x="4202689" y="1925092"/>
            <a:ext cx="677108" cy="10348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 录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1" name="TextBox 58"/>
          <p:cNvSpPr txBox="1"/>
          <p:nvPr/>
        </p:nvSpPr>
        <p:spPr>
          <a:xfrm>
            <a:off x="4199941" y="3048039"/>
            <a:ext cx="615553" cy="19553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2" name="Freeform 18"/>
          <p:cNvSpPr/>
          <p:nvPr/>
        </p:nvSpPr>
        <p:spPr bwMode="auto">
          <a:xfrm>
            <a:off x="5340977" y="1381872"/>
            <a:ext cx="685050" cy="652749"/>
          </a:xfrm>
          <a:custGeom>
            <a:avLst/>
            <a:gdLst>
              <a:gd name="T0" fmla="*/ 56 w 826"/>
              <a:gd name="T1" fmla="*/ 0 h 826"/>
              <a:gd name="T2" fmla="*/ 771 w 826"/>
              <a:gd name="T3" fmla="*/ 0 h 826"/>
              <a:gd name="T4" fmla="*/ 826 w 826"/>
              <a:gd name="T5" fmla="*/ 55 h 826"/>
              <a:gd name="T6" fmla="*/ 826 w 826"/>
              <a:gd name="T7" fmla="*/ 770 h 826"/>
              <a:gd name="T8" fmla="*/ 771 w 826"/>
              <a:gd name="T9" fmla="*/ 826 h 826"/>
              <a:gd name="T10" fmla="*/ 56 w 826"/>
              <a:gd name="T11" fmla="*/ 826 h 826"/>
              <a:gd name="T12" fmla="*/ 0 w 826"/>
              <a:gd name="T13" fmla="*/ 770 h 826"/>
              <a:gd name="T14" fmla="*/ 0 w 826"/>
              <a:gd name="T15" fmla="*/ 55 h 826"/>
              <a:gd name="T16" fmla="*/ 56 w 826"/>
              <a:gd name="T17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826">
                <a:moveTo>
                  <a:pt x="56" y="0"/>
                </a:moveTo>
                <a:lnTo>
                  <a:pt x="771" y="0"/>
                </a:lnTo>
                <a:cubicBezTo>
                  <a:pt x="801" y="0"/>
                  <a:pt x="826" y="25"/>
                  <a:pt x="826" y="55"/>
                </a:cubicBezTo>
                <a:lnTo>
                  <a:pt x="826" y="770"/>
                </a:lnTo>
                <a:cubicBezTo>
                  <a:pt x="826" y="801"/>
                  <a:pt x="801" y="826"/>
                  <a:pt x="771" y="826"/>
                </a:cubicBezTo>
                <a:lnTo>
                  <a:pt x="56" y="826"/>
                </a:lnTo>
                <a:cubicBezTo>
                  <a:pt x="25" y="826"/>
                  <a:pt x="0" y="801"/>
                  <a:pt x="0" y="770"/>
                </a:cubicBezTo>
                <a:lnTo>
                  <a:pt x="0" y="55"/>
                </a:lnTo>
                <a:cubicBezTo>
                  <a:pt x="0" y="25"/>
                  <a:pt x="25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3" name="Freeform 24"/>
          <p:cNvSpPr/>
          <p:nvPr/>
        </p:nvSpPr>
        <p:spPr bwMode="auto">
          <a:xfrm>
            <a:off x="6138967" y="1381871"/>
            <a:ext cx="5188676" cy="64398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44" name="TextBox 47"/>
          <p:cNvSpPr txBox="1"/>
          <p:nvPr/>
        </p:nvSpPr>
        <p:spPr>
          <a:xfrm>
            <a:off x="6208933" y="1488519"/>
            <a:ext cx="5290048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会计六要素</a:t>
            </a:r>
            <a:endParaRPr lang="zh-CN" altLang="en-US" b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5" name="TextBox 58"/>
          <p:cNvSpPr txBox="1"/>
          <p:nvPr/>
        </p:nvSpPr>
        <p:spPr>
          <a:xfrm>
            <a:off x="5510188" y="1428623"/>
            <a:ext cx="3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6" name="Freeform 18"/>
          <p:cNvSpPr/>
          <p:nvPr/>
        </p:nvSpPr>
        <p:spPr bwMode="auto">
          <a:xfrm>
            <a:off x="5340977" y="2226868"/>
            <a:ext cx="685050" cy="652749"/>
          </a:xfrm>
          <a:custGeom>
            <a:avLst/>
            <a:gdLst>
              <a:gd name="T0" fmla="*/ 56 w 826"/>
              <a:gd name="T1" fmla="*/ 0 h 826"/>
              <a:gd name="T2" fmla="*/ 771 w 826"/>
              <a:gd name="T3" fmla="*/ 0 h 826"/>
              <a:gd name="T4" fmla="*/ 826 w 826"/>
              <a:gd name="T5" fmla="*/ 55 h 826"/>
              <a:gd name="T6" fmla="*/ 826 w 826"/>
              <a:gd name="T7" fmla="*/ 770 h 826"/>
              <a:gd name="T8" fmla="*/ 771 w 826"/>
              <a:gd name="T9" fmla="*/ 826 h 826"/>
              <a:gd name="T10" fmla="*/ 56 w 826"/>
              <a:gd name="T11" fmla="*/ 826 h 826"/>
              <a:gd name="T12" fmla="*/ 0 w 826"/>
              <a:gd name="T13" fmla="*/ 770 h 826"/>
              <a:gd name="T14" fmla="*/ 0 w 826"/>
              <a:gd name="T15" fmla="*/ 55 h 826"/>
              <a:gd name="T16" fmla="*/ 56 w 826"/>
              <a:gd name="T17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6" h="826">
                <a:moveTo>
                  <a:pt x="56" y="0"/>
                </a:moveTo>
                <a:lnTo>
                  <a:pt x="771" y="0"/>
                </a:lnTo>
                <a:cubicBezTo>
                  <a:pt x="801" y="0"/>
                  <a:pt x="826" y="25"/>
                  <a:pt x="826" y="55"/>
                </a:cubicBezTo>
                <a:lnTo>
                  <a:pt x="826" y="770"/>
                </a:lnTo>
                <a:cubicBezTo>
                  <a:pt x="826" y="801"/>
                  <a:pt x="801" y="826"/>
                  <a:pt x="771" y="826"/>
                </a:cubicBezTo>
                <a:lnTo>
                  <a:pt x="56" y="826"/>
                </a:lnTo>
                <a:cubicBezTo>
                  <a:pt x="25" y="826"/>
                  <a:pt x="0" y="801"/>
                  <a:pt x="0" y="770"/>
                </a:cubicBezTo>
                <a:lnTo>
                  <a:pt x="0" y="55"/>
                </a:lnTo>
                <a:cubicBezTo>
                  <a:pt x="0" y="25"/>
                  <a:pt x="25" y="0"/>
                  <a:pt x="56" y="0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7" name="Freeform 24"/>
          <p:cNvSpPr/>
          <p:nvPr/>
        </p:nvSpPr>
        <p:spPr bwMode="auto">
          <a:xfrm>
            <a:off x="6138967" y="2226867"/>
            <a:ext cx="5188676" cy="643986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5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48" name="TextBox 47"/>
          <p:cNvSpPr txBox="1"/>
          <p:nvPr/>
        </p:nvSpPr>
        <p:spPr>
          <a:xfrm>
            <a:off x="6208933" y="2305077"/>
            <a:ext cx="5290048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会计恒等式</a:t>
            </a:r>
            <a:endParaRPr lang="zh-CN" altLang="en-US" b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9" name="TextBox 58"/>
          <p:cNvSpPr txBox="1"/>
          <p:nvPr/>
        </p:nvSpPr>
        <p:spPr>
          <a:xfrm>
            <a:off x="5482136" y="2273619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4000" advTm="9503">
        <p15:prstTrans prst="curtains"/>
      </p:transition>
    </mc:Choice>
    <mc:Fallback>
      <p:transition spd="slow" advTm="9503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子任务2.1.5 费用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948690" y="4371975"/>
            <a:ext cx="7164705" cy="155067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164705" cy="25844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668145"/>
            <a:ext cx="5857875" cy="208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收入的确认除了应当符合定义外，还必须满足以下三个条件：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（1）与收入相关的经济利益应当很可能流入企业。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（2）经济利益流入企业的结果会导致资产的增加或者负债的减少。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（3）经济利益的流入金额能够可靠计量。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3.费用的确认条件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5215" y="4667885"/>
            <a:ext cx="585851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（1）生产费用是指与企业日常生产经营活动有关的费用，按其经济用途可分为直接材料、直接人工和制造费用。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（2）期间费用包括管理费用、销售费用和财务费用。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4160477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4.费用的分类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4745" y="1412875"/>
            <a:ext cx="3925570" cy="4686300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子任务2.1.6  利润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利润是指企业在一定会计期间的经营成果，包括收入减去费用后的净额、直接计入当期利润的利得和损失等。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1.利润的概念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利润反映的是收入减去费用、利得减去损失后的净额情况。因此，利润的确认主要依赖于收入和费用及利得和损失的确认，其金额的确定也主要取决于收入、费用、利得、 损失金额的计量。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2.利润的确认条件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子任务2.1.6  利润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733425" y="1209675"/>
            <a:ext cx="11092180" cy="51542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9950" y="1478915"/>
            <a:ext cx="10956290" cy="4741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（1）营业利润。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    营业利润=营业收入－营业成本－税金及附加－销售费用－管理费用－研发费用－财务费用＋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                    其他收益＋投资收益（或－投资损失）＋净敞口套期收益（或－净敞口套期损失）＋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                    公允价值变动收益（或－公允价值变动损失）＋信用减值损失（或－信用减值损失）＋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                   资产减值损失（或－资产减值损失）＋资产处置收益（或－资产处置损失）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其中：</a:t>
            </a:r>
            <a:endParaRPr lang="zh-CN" altLang="en-US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营业收入=主营业务收入＋其他业务收入</a:t>
            </a:r>
            <a:endParaRPr lang="zh-CN" altLang="en-US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营业成本=主营业务成本＋其他业务成本</a:t>
            </a:r>
            <a:endParaRPr lang="zh-CN" altLang="en-US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投资净收益=投资收益－投资损失</a:t>
            </a:r>
            <a:endParaRPr lang="zh-CN" altLang="en-US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公允价值变动净收益=公允价值变动收益－公允价值变动损失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（2）利润总额。</a:t>
            </a:r>
            <a:endParaRPr lang="zh-CN" altLang="en-US">
              <a:latin typeface="+mj-ea"/>
              <a:ea typeface="+mj-ea"/>
            </a:endParaRPr>
          </a:p>
          <a:p>
            <a:pPr algn="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利润总额=营业利润＋营业外收支净额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（3）净利润。</a:t>
            </a:r>
            <a:endParaRPr lang="zh-CN" altLang="en-US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净利润=利润总额－所得税费用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940435" y="927735"/>
            <a:ext cx="3244850" cy="47434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3.利润的构成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 bwMode="auto">
          <a:xfrm>
            <a:off x="0" y="0"/>
            <a:ext cx="5810349" cy="6858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94669" y="-289580"/>
            <a:ext cx="3377849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9600">
                <a:solidFill>
                  <a:schemeClr val="bg1"/>
                </a:solidFill>
                <a:latin typeface="Impact" panose="020B0806030902050204" pitchFamily="34" charset="0"/>
                <a:ea typeface="DFKai-SB" panose="03000509000000000000" pitchFamily="65" charset="-120"/>
              </a:rPr>
              <a:t>2</a:t>
            </a:r>
            <a:endParaRPr lang="zh-CN" altLang="en-US" sz="49600" dirty="0">
              <a:solidFill>
                <a:schemeClr val="bg1"/>
              </a:solidFill>
              <a:latin typeface="Impact" panose="020B0806030902050204" pitchFamily="34" charset="0"/>
              <a:ea typeface="DFKai-SB" panose="03000509000000000000" pitchFamily="65" charset="-120"/>
            </a:endParaRPr>
          </a:p>
        </p:txBody>
      </p:sp>
      <p:sp>
        <p:nvSpPr>
          <p:cNvPr id="90" name="矩形 89"/>
          <p:cNvSpPr/>
          <p:nvPr/>
        </p:nvSpPr>
        <p:spPr bwMode="auto">
          <a:xfrm>
            <a:off x="0" y="3282838"/>
            <a:ext cx="5810349" cy="151216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5733" y="3568280"/>
            <a:ext cx="5090269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会计恒等式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65"/>
          <p:cNvSpPr txBox="1"/>
          <p:nvPr/>
        </p:nvSpPr>
        <p:spPr>
          <a:xfrm>
            <a:off x="6965056" y="3677659"/>
            <a:ext cx="189018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>
                <a:latin typeface="+mj-ea"/>
                <a:ea typeface="+mj-ea"/>
              </a:rPr>
              <a:t>静态等式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94" name="TextBox 69"/>
          <p:cNvSpPr txBox="1"/>
          <p:nvPr/>
        </p:nvSpPr>
        <p:spPr>
          <a:xfrm>
            <a:off x="6965055" y="4182445"/>
            <a:ext cx="1835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  <a:latin typeface="+mj-ea"/>
              </a:rPr>
              <a:t>动态等式</a:t>
            </a:r>
            <a:endParaRPr lang="zh-CN" altLang="en-US" sz="180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673280" y="3689633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673280" y="4203650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101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 bwMode="auto">
          <a:xfrm>
            <a:off x="6701855" y="4079450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3" name="直接连接符 112"/>
          <p:cNvCxnSpPr/>
          <p:nvPr/>
        </p:nvCxnSpPr>
        <p:spPr bwMode="auto">
          <a:xfrm>
            <a:off x="6701855" y="4600446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280" y="803321"/>
            <a:ext cx="3773696" cy="2228839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65"/>
          <p:cNvSpPr txBox="1"/>
          <p:nvPr/>
        </p:nvSpPr>
        <p:spPr>
          <a:xfrm>
            <a:off x="6965056" y="4682229"/>
            <a:ext cx="189018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>
                <a:latin typeface="+mj-ea"/>
                <a:ea typeface="+mj-ea"/>
              </a:rPr>
              <a:t>扩展等式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3" name="TextBox 69"/>
          <p:cNvSpPr txBox="1"/>
          <p:nvPr/>
        </p:nvSpPr>
        <p:spPr>
          <a:xfrm>
            <a:off x="6965315" y="5187315"/>
            <a:ext cx="3315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  <a:latin typeface="+mj-ea"/>
              </a:rPr>
              <a:t>经济业务对会计等式的影响</a:t>
            </a:r>
            <a:endParaRPr lang="zh-CN" altLang="en-US" sz="180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73280" y="4694203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73280" y="5208220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 bwMode="auto">
          <a:xfrm>
            <a:off x="6701855" y="5084020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连接符 10"/>
          <p:cNvCxnSpPr/>
          <p:nvPr/>
        </p:nvCxnSpPr>
        <p:spPr bwMode="auto">
          <a:xfrm>
            <a:off x="6701855" y="5605016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352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子任务2.2.1  静态等式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矩形: 圆角 93"/>
          <p:cNvSpPr/>
          <p:nvPr/>
        </p:nvSpPr>
        <p:spPr bwMode="auto">
          <a:xfrm>
            <a:off x="1381344" y="2993864"/>
            <a:ext cx="1970055" cy="652716"/>
          </a:xfrm>
          <a:prstGeom prst="roundRect">
            <a:avLst>
              <a:gd name="adj" fmla="val 8303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静态等式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箭头: 下 101"/>
          <p:cNvSpPr/>
          <p:nvPr/>
        </p:nvSpPr>
        <p:spPr bwMode="auto">
          <a:xfrm rot="16200000">
            <a:off x="3509645" y="2927985"/>
            <a:ext cx="469265" cy="76898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矩形: 圆角 102"/>
          <p:cNvSpPr/>
          <p:nvPr/>
        </p:nvSpPr>
        <p:spPr bwMode="auto">
          <a:xfrm>
            <a:off x="4128770" y="1108075"/>
            <a:ext cx="7063105" cy="4526915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创办任何一个企业都必须筹集一定数额的资金，这些资金可以通过吸收别人投资获得，也可以通过负债方式取得。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资产与权益是同一资金的两个方面，而且在总额上有一种必然的相等关系，即资产=权益。其中，权益包括所有者权益和债权人权益。因此，得出静态会计等式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资产＝负债＋所有者权益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这一等式是复式记账法的理论基础，也是编制资产负债表的依据。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352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子任务2.2.2  动态等式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矩形: 圆角 93"/>
          <p:cNvSpPr/>
          <p:nvPr/>
        </p:nvSpPr>
        <p:spPr bwMode="auto">
          <a:xfrm>
            <a:off x="1381344" y="2993864"/>
            <a:ext cx="1970055" cy="652716"/>
          </a:xfrm>
          <a:prstGeom prst="roundRect">
            <a:avLst>
              <a:gd name="adj" fmla="val 8303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动态等式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箭头: 下 101"/>
          <p:cNvSpPr/>
          <p:nvPr/>
        </p:nvSpPr>
        <p:spPr bwMode="auto">
          <a:xfrm rot="16200000">
            <a:off x="3509645" y="2927985"/>
            <a:ext cx="469265" cy="76898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矩形: 圆角 102"/>
          <p:cNvSpPr/>
          <p:nvPr/>
        </p:nvSpPr>
        <p:spPr bwMode="auto">
          <a:xfrm>
            <a:off x="4128770" y="1108075"/>
            <a:ext cx="7227570" cy="4526915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企业在持续经营过程中，通过开展业务取得收入，同时也发生费用，通过收入和费用要素可以确定企业的经营成果（利润）。因此，得出会计动态等式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收入－费用＝利润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动态会计等式揭示了在某一特定期间内，企业收入、费用、利润之间的相互关系：利润是实现的收入减去相关费用以后的差额；收入大于费用时为利润，收入小于费用时为亏损。利润会随着收入的增减成正向变化，随着费用的增减成反向变化。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会计动态等式反映了利润的实现过程，是编制利润表的依据。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352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子任务2.2.3  扩展等式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矩形: 圆角 93"/>
          <p:cNvSpPr/>
          <p:nvPr/>
        </p:nvSpPr>
        <p:spPr bwMode="auto">
          <a:xfrm>
            <a:off x="1381344" y="2993864"/>
            <a:ext cx="1970055" cy="652716"/>
          </a:xfrm>
          <a:prstGeom prst="roundRect">
            <a:avLst>
              <a:gd name="adj" fmla="val 8303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扩展等式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箭头: 下 101"/>
          <p:cNvSpPr/>
          <p:nvPr/>
        </p:nvSpPr>
        <p:spPr bwMode="auto">
          <a:xfrm rot="16200000">
            <a:off x="3509645" y="2927985"/>
            <a:ext cx="469265" cy="76898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矩形: 圆角 102"/>
          <p:cNvSpPr/>
          <p:nvPr/>
        </p:nvSpPr>
        <p:spPr bwMode="auto">
          <a:xfrm>
            <a:off x="4128770" y="1671955"/>
            <a:ext cx="7227570" cy="3493135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综合会计的静态等式和动态等式，得出会计的扩展等式：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资产＝负债＋（所有者权益＋利润）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                 ＝负债＋（所有者权益＋收入－费用）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会计的扩展等式主要在尚未结账的会计期间得到充分体现。</a:t>
            </a:r>
            <a:endParaRPr lang="zh-CN" altLang="en-US" sz="240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72942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子任务2.2.4  经济业务对会计等式的影响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58155" y="1170940"/>
            <a:ext cx="6045835" cy="390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（1） 资产内项目的一增一减。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（2） 负债内项目的一增一减。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（3） 所有者权益内项目的一增一减。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（4） 负债项目增加，所有者权益项目减少。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（5） 负债项目减少，所有者权益项目增加。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（6） 资产项目增加，负债项目增加。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（7） 资产项目增加，所有者权益项目增加。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（8） 资产项目减少，负债项目减少。</a:t>
            </a:r>
            <a:endParaRPr lang="zh-CN" altLang="en-US">
              <a:latin typeface="+mj-ea"/>
              <a:ea typeface="+mj-ea"/>
            </a:endParaRPr>
          </a:p>
          <a:p>
            <a:pPr marL="0" indent="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None/>
            </a:pPr>
            <a:r>
              <a:rPr lang="zh-CN" altLang="en-US">
                <a:latin typeface="+mj-ea"/>
                <a:ea typeface="+mj-ea"/>
              </a:rPr>
              <a:t>（9） 资产项目减少，所有者权益项目减少。。</a:t>
            </a:r>
            <a:endParaRPr lang="zh-CN" altLang="en-US">
              <a:latin typeface="+mj-ea"/>
              <a:ea typeface="+mj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7" r="2398"/>
          <a:stretch>
            <a:fillRect/>
          </a:stretch>
        </p:blipFill>
        <p:spPr>
          <a:xfrm>
            <a:off x="-5657" y="1171150"/>
            <a:ext cx="5191267" cy="537857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-1" y="1368113"/>
            <a:ext cx="5200124" cy="9772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企业经济业务按其对财务状况等式的影响不同可以分为以下9种基本类型：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【情景2-8】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经济业务对会计等式的影响如表2-1所示。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4739005"/>
            <a:ext cx="10838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2019年9月1日（即8月31日）的资产负债状况如下：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360 000=60 000＋300 000</a:t>
            </a:r>
            <a:endParaRPr sz="2400">
              <a:latin typeface="+mj-ea"/>
              <a:ea typeface="+mj-ea"/>
              <a:cs typeface="+mj-ea"/>
            </a:endParaRPr>
          </a:p>
          <a:p>
            <a:pPr algn="l"/>
            <a:r>
              <a:rPr sz="2400">
                <a:latin typeface="+mj-ea"/>
                <a:ea typeface="+mj-ea"/>
                <a:cs typeface="+mj-ea"/>
              </a:rPr>
              <a:t>北京市鼎盛股份有限公司2019年9月份发生下列涉及资产、权益变动的经济事项。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445" y="1786890"/>
            <a:ext cx="8561705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【情景2-9】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北京市鼎盛股份有限公司从供应单位购买10 000元的油漆，货款尚未支付。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305810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这项经济业务发生后，一方面使资产方的原材料增加了10 000元，另一方面使负债方的应付账款也增加了10 000元，会计等式两边同时增加10 000元，双方总额仍然保持平衡。具体资产负债状况如下：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370 000=70 000＋300 000  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 bwMode="auto">
          <a:xfrm>
            <a:off x="0" y="0"/>
            <a:ext cx="5810349" cy="6858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380191" y="-289580"/>
            <a:ext cx="2606804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9600">
                <a:solidFill>
                  <a:schemeClr val="bg1"/>
                </a:solidFill>
                <a:latin typeface="Impact" panose="020B0806030902050204" pitchFamily="34" charset="0"/>
                <a:ea typeface="DFKai-SB" panose="03000509000000000000" pitchFamily="65" charset="-120"/>
              </a:rPr>
              <a:t>1</a:t>
            </a:r>
            <a:endParaRPr lang="zh-CN" altLang="en-US" sz="49600" dirty="0">
              <a:solidFill>
                <a:schemeClr val="bg1"/>
              </a:solidFill>
              <a:latin typeface="Impact" panose="020B0806030902050204" pitchFamily="34" charset="0"/>
              <a:ea typeface="DFKai-SB" panose="03000509000000000000" pitchFamily="65" charset="-120"/>
            </a:endParaRPr>
          </a:p>
        </p:txBody>
      </p:sp>
      <p:sp>
        <p:nvSpPr>
          <p:cNvPr id="90" name="矩形 89"/>
          <p:cNvSpPr/>
          <p:nvPr/>
        </p:nvSpPr>
        <p:spPr bwMode="auto">
          <a:xfrm>
            <a:off x="0" y="3282838"/>
            <a:ext cx="5810349" cy="151216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5733" y="3568280"/>
            <a:ext cx="5090269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会计六要素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65"/>
          <p:cNvSpPr txBox="1"/>
          <p:nvPr/>
        </p:nvSpPr>
        <p:spPr>
          <a:xfrm>
            <a:off x="6965056" y="3605904"/>
            <a:ext cx="189018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>
                <a:latin typeface="+mj-ea"/>
                <a:ea typeface="+mj-ea"/>
              </a:rPr>
              <a:t>资产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93" name="TextBox 66"/>
          <p:cNvSpPr txBox="1"/>
          <p:nvPr/>
        </p:nvSpPr>
        <p:spPr>
          <a:xfrm>
            <a:off x="6965055" y="5144925"/>
            <a:ext cx="18901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  <a:latin typeface="+mj-ea"/>
              </a:rPr>
              <a:t>收入</a:t>
            </a:r>
            <a:endParaRPr lang="zh-CN" altLang="en-US" sz="1800">
              <a:solidFill>
                <a:schemeClr val="tx1"/>
              </a:solidFill>
              <a:latin typeface="+mj-ea"/>
            </a:endParaRPr>
          </a:p>
        </p:txBody>
      </p:sp>
      <p:sp>
        <p:nvSpPr>
          <p:cNvPr id="94" name="TextBox 69"/>
          <p:cNvSpPr txBox="1"/>
          <p:nvPr/>
        </p:nvSpPr>
        <p:spPr>
          <a:xfrm>
            <a:off x="6965055" y="4110690"/>
            <a:ext cx="1835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  <a:latin typeface="+mj-ea"/>
              </a:rPr>
              <a:t>负债</a:t>
            </a:r>
            <a:endParaRPr lang="zh-CN" altLang="en-US" sz="1800">
              <a:solidFill>
                <a:schemeClr val="tx1"/>
              </a:solidFill>
              <a:latin typeface="+mj-ea"/>
            </a:endParaRPr>
          </a:p>
        </p:txBody>
      </p:sp>
      <p:sp>
        <p:nvSpPr>
          <p:cNvPr id="96" name="TextBox 70"/>
          <p:cNvSpPr txBox="1"/>
          <p:nvPr/>
        </p:nvSpPr>
        <p:spPr>
          <a:xfrm>
            <a:off x="6965056" y="4600885"/>
            <a:ext cx="18356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</a:rPr>
              <a:t>所有者权益</a:t>
            </a:r>
            <a:endParaRPr lang="zh-CN" altLang="en-US" sz="1800">
              <a:solidFill>
                <a:schemeClr val="tx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673280" y="3617878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673280" y="4131895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101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673280" y="4631322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104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673280" y="5184593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107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 bwMode="auto">
          <a:xfrm>
            <a:off x="6701855" y="4007695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3" name="直接连接符 112"/>
          <p:cNvCxnSpPr/>
          <p:nvPr/>
        </p:nvCxnSpPr>
        <p:spPr bwMode="auto">
          <a:xfrm>
            <a:off x="6701855" y="4528691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4" name="直接连接符 113"/>
          <p:cNvCxnSpPr/>
          <p:nvPr/>
        </p:nvCxnSpPr>
        <p:spPr bwMode="auto">
          <a:xfrm>
            <a:off x="6701855" y="5092216"/>
            <a:ext cx="177279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5" name="直接连接符 114"/>
          <p:cNvCxnSpPr/>
          <p:nvPr/>
        </p:nvCxnSpPr>
        <p:spPr bwMode="auto">
          <a:xfrm>
            <a:off x="6701855" y="5602579"/>
            <a:ext cx="177279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280" y="803321"/>
            <a:ext cx="3773696" cy="2228839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65"/>
          <p:cNvSpPr txBox="1"/>
          <p:nvPr/>
        </p:nvSpPr>
        <p:spPr>
          <a:xfrm>
            <a:off x="9227561" y="3574154"/>
            <a:ext cx="189018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>
                <a:latin typeface="+mj-ea"/>
                <a:ea typeface="+mj-ea"/>
              </a:rPr>
              <a:t>费用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3" name="TextBox 69"/>
          <p:cNvSpPr txBox="1"/>
          <p:nvPr/>
        </p:nvSpPr>
        <p:spPr>
          <a:xfrm>
            <a:off x="9227560" y="4078940"/>
            <a:ext cx="1835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r>
              <a:rPr lang="zh-CN" altLang="en-US" sz="1800">
                <a:solidFill>
                  <a:schemeClr val="tx1"/>
                </a:solidFill>
                <a:latin typeface="+mj-ea"/>
              </a:rPr>
              <a:t>利润</a:t>
            </a:r>
            <a:endParaRPr lang="zh-CN" altLang="en-US" sz="180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35785" y="3586128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35785" y="4100145"/>
            <a:ext cx="330200" cy="330200"/>
            <a:chOff x="8186613" y="1546264"/>
            <a:chExt cx="330200" cy="330200"/>
          </a:xfrm>
          <a:solidFill>
            <a:schemeClr val="accent3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8186613" y="1546264"/>
              <a:ext cx="330200" cy="3302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215188" y="1605002"/>
              <a:ext cx="244475" cy="223838"/>
            </a:xfrm>
            <a:custGeom>
              <a:avLst/>
              <a:gdLst>
                <a:gd name="T0" fmla="*/ 599 w 654"/>
                <a:gd name="T1" fmla="*/ 0 h 596"/>
                <a:gd name="T2" fmla="*/ 654 w 654"/>
                <a:gd name="T3" fmla="*/ 25 h 596"/>
                <a:gd name="T4" fmla="*/ 340 w 654"/>
                <a:gd name="T5" fmla="*/ 583 h 596"/>
                <a:gd name="T6" fmla="*/ 307 w 654"/>
                <a:gd name="T7" fmla="*/ 587 h 596"/>
                <a:gd name="T8" fmla="*/ 61 w 654"/>
                <a:gd name="T9" fmla="*/ 374 h 596"/>
                <a:gd name="T10" fmla="*/ 53 w 654"/>
                <a:gd name="T11" fmla="*/ 374 h 596"/>
                <a:gd name="T12" fmla="*/ 28 w 654"/>
                <a:gd name="T13" fmla="*/ 387 h 596"/>
                <a:gd name="T14" fmla="*/ 23 w 654"/>
                <a:gd name="T15" fmla="*/ 387 h 596"/>
                <a:gd name="T16" fmla="*/ 1 w 654"/>
                <a:gd name="T17" fmla="*/ 373 h 596"/>
                <a:gd name="T18" fmla="*/ 2 w 654"/>
                <a:gd name="T19" fmla="*/ 369 h 596"/>
                <a:gd name="T20" fmla="*/ 82 w 654"/>
                <a:gd name="T21" fmla="*/ 325 h 596"/>
                <a:gd name="T22" fmla="*/ 98 w 654"/>
                <a:gd name="T23" fmla="*/ 327 h 596"/>
                <a:gd name="T24" fmla="*/ 304 w 654"/>
                <a:gd name="T25" fmla="*/ 489 h 596"/>
                <a:gd name="T26" fmla="*/ 325 w 654"/>
                <a:gd name="T27" fmla="*/ 485 h 596"/>
                <a:gd name="T28" fmla="*/ 599 w 654"/>
                <a:gd name="T2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4" h="596">
                  <a:moveTo>
                    <a:pt x="599" y="0"/>
                  </a:moveTo>
                  <a:lnTo>
                    <a:pt x="654" y="25"/>
                  </a:lnTo>
                  <a:cubicBezTo>
                    <a:pt x="549" y="211"/>
                    <a:pt x="444" y="397"/>
                    <a:pt x="340" y="583"/>
                  </a:cubicBezTo>
                  <a:cubicBezTo>
                    <a:pt x="331" y="595"/>
                    <a:pt x="320" y="596"/>
                    <a:pt x="307" y="587"/>
                  </a:cubicBezTo>
                  <a:cubicBezTo>
                    <a:pt x="225" y="516"/>
                    <a:pt x="143" y="445"/>
                    <a:pt x="61" y="374"/>
                  </a:cubicBezTo>
                  <a:cubicBezTo>
                    <a:pt x="58" y="373"/>
                    <a:pt x="56" y="373"/>
                    <a:pt x="53" y="374"/>
                  </a:cubicBezTo>
                  <a:cubicBezTo>
                    <a:pt x="45" y="378"/>
                    <a:pt x="37" y="383"/>
                    <a:pt x="28" y="387"/>
                  </a:cubicBezTo>
                  <a:cubicBezTo>
                    <a:pt x="27" y="388"/>
                    <a:pt x="25" y="388"/>
                    <a:pt x="23" y="387"/>
                  </a:cubicBezTo>
                  <a:cubicBezTo>
                    <a:pt x="16" y="382"/>
                    <a:pt x="8" y="378"/>
                    <a:pt x="1" y="373"/>
                  </a:cubicBezTo>
                  <a:cubicBezTo>
                    <a:pt x="0" y="372"/>
                    <a:pt x="0" y="371"/>
                    <a:pt x="2" y="369"/>
                  </a:cubicBezTo>
                  <a:cubicBezTo>
                    <a:pt x="28" y="354"/>
                    <a:pt x="55" y="340"/>
                    <a:pt x="82" y="325"/>
                  </a:cubicBezTo>
                  <a:cubicBezTo>
                    <a:pt x="92" y="319"/>
                    <a:pt x="89" y="319"/>
                    <a:pt x="98" y="327"/>
                  </a:cubicBezTo>
                  <a:cubicBezTo>
                    <a:pt x="167" y="381"/>
                    <a:pt x="235" y="435"/>
                    <a:pt x="304" y="489"/>
                  </a:cubicBezTo>
                  <a:cubicBezTo>
                    <a:pt x="312" y="495"/>
                    <a:pt x="319" y="494"/>
                    <a:pt x="325" y="485"/>
                  </a:cubicBez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 bwMode="auto">
          <a:xfrm>
            <a:off x="8964360" y="3975945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连接符 10"/>
          <p:cNvCxnSpPr/>
          <p:nvPr/>
        </p:nvCxnSpPr>
        <p:spPr bwMode="auto">
          <a:xfrm>
            <a:off x="8964360" y="4496941"/>
            <a:ext cx="1700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【情景2-10】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北京市鼎盛股份有限公司收到北京市建设投资公司追加投入的资本200 000元，当即存入银行。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这项经济业务发生后，一方面使资产方的银行存款增加了200 000元，另一方面使所有者权益方的实收资本也增加了200 000元，会计等式两边同时增加200 000元，双方总额仍然保持平衡。具体资产负债状况如下：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570 000=70 000＋500 000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【情景2-11】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北京市鼎盛股份有限公司以银行存款10 000元偿还前欠供应单位货款。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这项经济业务发生后，一方面使资产方的银行存款减少10 000元，另一方面使负债方的应付账款也减少了10 000元，会计等式两边同时减少10 000元，双方总额仍然保持平衡。具体资产负债状况如下：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560 000=60 000＋500 000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【情景2-12】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北京市鼎盛股份有限公司经批准减少资本16 000元，以银行存款退还投资者。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这项经济业务发生后，一方面使资产方的银行存款减少了16 000元，另一方面使所有者权益方的实收资本也减少了16 000元，会计等式两边同时减少16 000元，双方总额仍然保持平衡。具体资产负债状况如下：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544 000=60 000＋484 000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【情景2-13】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北京市鼎盛股份有限公司收到客户前欠货款12 000元，存入银行。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资产方的银行存款增加了12 000元，另一方面使资产方的应收账款减少了12 000元，会计等式右边有增有减，增减金额相等，左边不受任何影响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544 000=60 000＋484 000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【情景2-14】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北京市鼎盛股份有限公司向银行申请取得短期借款12 000元，直接偿还前欠供应单位的款项。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负债方的短期借款增加了12 000元，另一方面使负债方的应付账款减少了12 000元，会计等式右边有增有减，增减金额相等，左边不受任何影响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544 000=60 000＋484 000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【情景2-15】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北京市鼎盛股份有限公司经批准将其资本公积20 000元转增资本。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所有者权益方资本公积减少20 000元，另一方面使所有者权益方的实收资本增加20 000元，会计等式右边有增有减，增减金额相等，左边不受任何影响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544 000=60 000＋484 000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【情景2-16】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北京市鼎盛股份有限公司将甲公司所欠货款20 000元，转作对本企业的投入资本。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负债方的应付账款减少20 000元，另一方面使所有者权益方的实收资本增加20 000元，会计等式右边有增有减，增减金额相等，左边不受任何影响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544 000=40 000＋504 000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【情景2-17】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450" y="1181100"/>
            <a:ext cx="10838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北京市鼎盛股份有限公司经研究决定进行利润分配，应付给投资者利润40 000元，予以转账。</a:t>
            </a:r>
            <a:endParaRPr sz="2400">
              <a:latin typeface="+mj-ea"/>
              <a:ea typeface="+mj-ea"/>
              <a:cs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245" y="3141345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</a:t>
            </a:r>
            <a:r>
              <a:rPr sz="2400">
                <a:latin typeface="+mj-ea"/>
                <a:ea typeface="+mj-ea"/>
                <a:cs typeface="+mj-ea"/>
              </a:rPr>
              <a:t>这项经济业务发生后，一方面使负债类应付股利增加40 000元，一方面使所有者权益方利润分配减少40 000元，会计等式右边有增有减，增减金额相等，左边不受任何影响，双方总额仍然保持平衡。具体资产负债状况如下：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资产=负债＋所有者权益</a:t>
            </a:r>
            <a:endParaRPr sz="2400">
              <a:latin typeface="+mj-ea"/>
              <a:ea typeface="+mj-ea"/>
              <a:cs typeface="+mj-ea"/>
            </a:endParaRPr>
          </a:p>
          <a:p>
            <a:pPr algn="ctr"/>
            <a:r>
              <a:rPr sz="2400">
                <a:latin typeface="+mj-ea"/>
                <a:ea typeface="+mj-ea"/>
                <a:cs typeface="+mj-ea"/>
              </a:rPr>
              <a:t>544 000=80 000＋464 000</a:t>
            </a:r>
            <a:endParaRPr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73183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子任务2.2.4  经济业务对会计等式的影响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7" r="2398"/>
          <a:stretch>
            <a:fillRect/>
          </a:stretch>
        </p:blipFill>
        <p:spPr>
          <a:xfrm>
            <a:off x="-5657" y="1171150"/>
            <a:ext cx="5191267" cy="537857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-1" y="1368113"/>
            <a:ext cx="5200124" cy="9772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会计要素对会计恒等式的影响如表2-2所示。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535" y="2510790"/>
            <a:ext cx="7835265" cy="4140835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6763" cy="3645024"/>
            <a:chOff x="0" y="0"/>
            <a:chExt cx="12196763" cy="364502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813" b="27321"/>
            <a:stretch>
              <a:fillRect/>
            </a:stretch>
          </p:blipFill>
          <p:spPr>
            <a:xfrm>
              <a:off x="1" y="0"/>
              <a:ext cx="12196762" cy="364502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 bwMode="auto">
            <a:xfrm>
              <a:off x="0" y="0"/>
              <a:ext cx="12196762" cy="3645024"/>
            </a:xfrm>
            <a:prstGeom prst="rect">
              <a:avLst/>
            </a:prstGeom>
            <a:solidFill>
              <a:schemeClr val="tx1">
                <a:lumMod val="50000"/>
                <a:alpha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370832" y="3690628"/>
            <a:ext cx="7843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感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谢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您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关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注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88855" y="1988840"/>
            <a:ext cx="80859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63500" dist="254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THANKS</a:t>
            </a:r>
            <a:endParaRPr kumimoji="0" lang="zh-CN" altLang="en-US" sz="11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63500" dist="254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子任务2.1.1  资产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 bwMode="auto">
          <a:xfrm>
            <a:off x="948690" y="4013200"/>
            <a:ext cx="7963535" cy="227838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12875"/>
            <a:ext cx="7963535" cy="15500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4976" y="1667973"/>
            <a:ext cx="7762460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资产指由企业过去的交易或者事项形成的，并由企业拥有或者控制的，预期会给企业带来经济利益的资源。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1.资产的概念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4976" y="4309155"/>
            <a:ext cx="7762460" cy="108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（1）资产是由过去的交易或事项形成的。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（2）资产是为企业所拥有或控制的。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（3）资产预期会给企业带来经济利益。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2.资产的特征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9652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2019年6月以100 000元购入5 000张刨花板作为原材料，款项已支付。已经购入的原材料可以确认为企业资产。根据以往销售经验，预计2020年需要购入刨花板6 000张。预计购入的原材料不能确认为资产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【情景2-1】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2019年5月购入一台洗型机作为生产设备，以经营租赁方式租入三台卡车作为运输工具。业务发生后，该企业已经取得洗型机的所有权，因此可以确认为资产。三台卡车所有权不属于该企业，因此不能确认为资产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【情景2-2】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5月出售一批家具，收到价款520 000元，存入银行，此业务中有520 000元银行存款的增加，给企业带来经济利益，因此520 000元确认为资产。北京市鼎盛股份有限公司2018年5月购入的洗型机作为生产设备，预计使用年限为5年，无残值。2023年5月，洗型机折旧计提完毕，服务能力已消耗殆尽，预期不会给企业带来收益，因此不能再作为企业的资产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【情景2-3】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72160" y="220345"/>
            <a:ext cx="44513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>
                <a:latin typeface="+mj-ea"/>
                <a:ea typeface="+mj-ea"/>
                <a:cs typeface="Times New Roman" panose="02020603050405020304" pitchFamily="18" charset="0"/>
              </a:rPr>
              <a:t>子任务2.1.1  资产</a:t>
            </a:r>
            <a:endParaRPr lang="zh-CN" altLang="en-US" sz="28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393035" y="264684"/>
            <a:ext cx="386317" cy="387567"/>
          </a:xfrm>
          <a:custGeom>
            <a:avLst/>
            <a:gdLst>
              <a:gd name="T0" fmla="*/ 1131 w 1288"/>
              <a:gd name="T1" fmla="*/ 0 h 1288"/>
              <a:gd name="T2" fmla="*/ 1288 w 1288"/>
              <a:gd name="T3" fmla="*/ 0 h 1288"/>
              <a:gd name="T4" fmla="*/ 1288 w 1288"/>
              <a:gd name="T5" fmla="*/ 1288 h 1288"/>
              <a:gd name="T6" fmla="*/ 0 w 1288"/>
              <a:gd name="T7" fmla="*/ 1288 h 1288"/>
              <a:gd name="T8" fmla="*/ 0 w 1288"/>
              <a:gd name="T9" fmla="*/ 1131 h 1288"/>
              <a:gd name="T10" fmla="*/ 1013 w 1288"/>
              <a:gd name="T11" fmla="*/ 1131 h 1288"/>
              <a:gd name="T12" fmla="*/ 45 w 1288"/>
              <a:gd name="T13" fmla="*/ 162 h 1288"/>
              <a:gd name="T14" fmla="*/ 156 w 1288"/>
              <a:gd name="T15" fmla="*/ 51 h 1288"/>
              <a:gd name="T16" fmla="*/ 1131 w 1288"/>
              <a:gd name="T17" fmla="*/ 1026 h 1288"/>
              <a:gd name="T18" fmla="*/ 1131 w 1288"/>
              <a:gd name="T19" fmla="*/ 0 h 1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8" h="1288">
                <a:moveTo>
                  <a:pt x="1131" y="0"/>
                </a:moveTo>
                <a:lnTo>
                  <a:pt x="1288" y="0"/>
                </a:lnTo>
                <a:lnTo>
                  <a:pt x="1288" y="1288"/>
                </a:lnTo>
                <a:lnTo>
                  <a:pt x="0" y="1288"/>
                </a:lnTo>
                <a:lnTo>
                  <a:pt x="0" y="1131"/>
                </a:lnTo>
                <a:lnTo>
                  <a:pt x="1013" y="1131"/>
                </a:lnTo>
                <a:lnTo>
                  <a:pt x="45" y="162"/>
                </a:lnTo>
                <a:lnTo>
                  <a:pt x="156" y="51"/>
                </a:lnTo>
                <a:lnTo>
                  <a:pt x="1131" y="102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948690" y="4030345"/>
            <a:ext cx="6177280" cy="2261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690" y="1424940"/>
            <a:ext cx="6177280" cy="153797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5215" y="1837690"/>
            <a:ext cx="6021705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（1）与该资源有关的经济利益很可能流入企业。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（2）该资源的成本或价值能够可靠地计量。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矩形: 圆角 24"/>
          <p:cNvSpPr/>
          <p:nvPr/>
        </p:nvSpPr>
        <p:spPr bwMode="auto">
          <a:xfrm>
            <a:off x="1155383" y="1214651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3.资产的确认条件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5215" y="4478655"/>
            <a:ext cx="6021705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（1）流动资产。</a:t>
            </a:r>
            <a:endParaRPr lang="zh-CN" altLang="en-US"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</a:rPr>
              <a:t>（2）非流动资产。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矩形: 圆角 26"/>
          <p:cNvSpPr/>
          <p:nvPr/>
        </p:nvSpPr>
        <p:spPr bwMode="auto">
          <a:xfrm>
            <a:off x="1155383" y="3801702"/>
            <a:ext cx="2376264" cy="427965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4.资产的分类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6940" y="991235"/>
            <a:ext cx="4006215" cy="5492115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0" y="0"/>
            <a:ext cx="1221867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450" y="1181100"/>
            <a:ext cx="10838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</a:t>
            </a:r>
            <a:r>
              <a:rPr sz="2400">
                <a:latin typeface="+mj-ea"/>
                <a:ea typeface="+mj-ea"/>
                <a:cs typeface="+mj-ea"/>
              </a:rPr>
              <a:t>北京市鼎盛股份有限公司赊销商品100 000元给某客户，其中有30%很可能收不回来，企业只能把其中的70%确认为应收账款。</a:t>
            </a:r>
            <a:endParaRPr sz="24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 descr="303b32303034333736323bcecacce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14400" y="196215"/>
            <a:ext cx="5556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800" b="1" kern="100"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【情景2-4】】</a:t>
            </a:r>
            <a:endParaRPr sz="2800" b="1" kern="100"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245" y="4936490"/>
            <a:ext cx="10838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+mj-ea"/>
                <a:ea typeface="+mj-ea"/>
                <a:cs typeface="+mj-ea"/>
              </a:rPr>
              <a:t>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2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3.xml><?xml version="1.0" encoding="utf-8"?>
<p:tagLst xmlns:p="http://schemas.openxmlformats.org/presentationml/2006/main">
  <p:tag name="ISPRING_ULTRA_SCORM_COURSE_ID" val="9C5CD29A-3ACC-4FB8-9CFB-5F9A5988C3F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Zb6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2W+t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Zb60i+fNZIuQIAAFEKAAAhAAAAdW5pdmVyc2FsL2ZsYXNoX3NraW5fc2V0dGluZ3MueG1slVbbTuMwEH3nK6ruO2GvZSVTCUpXQmIXBIh3p5kmVh07sp2y/fv1ODax24ZmO0KqZ87xXDwzhegNE/OzyYSsJJfqGYxhotSoCboJK66meWuMFOcrKQwIcy6kqimfzj/9ch+SOeQpltyCGstZ0xX0bmbuM4bifXyfoQwRVrJuqNjdy1Ke53S1KZVsRXEytGrXgOJMbCzy4udssRx0wJk2dwbqJKblJco4SqNAa8CQfixRTrI4zYEHTxfuM5LTu/o4+z3almlmHO36M8oQraElpEW+vEYZxgt7e/oqM5SPCQb+Ggv9+gVlEMrpDlR6+e03lEGGbNrmf3qkUbLEgqacjx/xncMlLez4YVQXKCcJmBA6OvkKvjwu19sI5L/Gc09wXJXkj1jXvYWAj55zmBvVAsnCqbPpSr49tMbOB8zXlGsLiFU96NEG/UhbHa5JdT3uCd6YKCKQV/SIV8nbGhZdvBEw1ff4xeLGrYo4vnddFKCCrVdGEfbKHvnHlvUAGSl75DNnBTwIvjuA71s6TnjiG+ofM6q+jz4pvzWDoPYYChZOwYqu7nFydeTbKwKmlgXMNcbzwmrAZyOZ03UxZQdBEUG3rKSGSfEbcfnOZaNJtmfwrXa8sYhhhsOxfnMx2i0dP5g7n50sCOl+FfrkuvPE2CV+NaXG0FVV218lPZ14np0SW5hpdpyBa9LCQd2JtRzJqanagHqRko/1IqSBGOsyGwLLbrSG4CSLSkCy40Um/pJj1RdtnYNa2kdjELom1XW4ipUVt3/mlcEbFClhwNgxTWWvE5S9N2Wk8B0AVK2q0LLdobPULTeMwxbC5EcKl/BQZkTbFh3qtmtzD2sT95vXjGpIvyj6RolxqeEI4dXGJdOVExtG9LyhuXaZJWMfVnB/c7KUwy7D1ovXmDv7TkoutvbDClol/iv5D1BLAwQUAAIACAA2W+t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2W+tItIcUDKABAAAuBgAAHwAAAHVuaXZlcnNhbC9odG1sX3NraW5fc2V0dGluZ3MuanONlE1vwjAMhu/8CpRdJ8Q+YbuhwSQkDpPGbdohFFMq0jhKAoMh/vvq8NWk6SC+NK+evo4dOdtGs1gsYc3X5tZ9u/2Hv3cakGb1Em59XdToOenMiGwK4ywHkUlgAbIiZMaFgZO+OyMxZyad62TzSb6mZMjwZFYSVcRCRzQT0VYR7SeirWOJf49go1TVvqJSnydLa1G2EpQWpG1J1Dl3DLt5d6tcYADjCvQFdMYT8Ew7btWRZ8enDkWZSzBXXG5GmGJrwpNFqnEpp3X55xsFurjxxR5ov3TeBp6dyIwdWsjDxIMuRT2pNBgDh7zPA4ooLPgERMm37dY/qGdcLSigV5nJ7JHu3VGUacVTqHSp26PwMVl4VbrZoahyFtZ2TzzcU3iE4BvQFav+I4UHolqqKy5QaUypIxW02vMTKpBPM5keUrcpohwdlmzruncu1B2/z7wRwmCE5pGJzOsejium3kYH1wRZR7GZFzExlhcjmor9HDyQx9PY8Bmh/VeTcWt5Ms+L16F4GanjYIpv0EM5QxJyrhegx4iiqOf70snD5I3dH1BLAwQUAAIACAA2W+t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2W+tIlBOzImkAAABuAAAAHAAAAHVuaXZlcnNhbC9sb2NhbF9zZXR0aW5ncy54bWwNzDEOgzAMQNGdU1jeKe3WgcDGVpbSA1jERZEcG5GA4PZk+8PTb/szChy8pWDq8PV4IrDO5oMuDn/TUL8RUib1JKbsUA2h76pWbCb5cs4FJliFLt4mjiUyjxSLHHYRqOFTXv/AHpuuug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NlvrSD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3W+tIzZF56aEOAADyXgAAFwAAAHVuaXZlcnNhbC91bml2ZXJzYWwucG5n7dx5VNLbvgBwy6HJTnUalDJJTbunCdRKKZRs0DzZeE3rlIJD0mm4ZJSCMaTlTdPkqCl4NGny1r1mZB0PDihiKVEG1dXMVMggKRIRUQEZfpfee2sd1Hfe/2+tH2vxc/32z9+ePpu9v/ufnbl3d8jsmYtn2tjYzA7dsW2/jY1dmI2NbeJ0B0uKecvqEMufKfj9IVtsHghdvlhu7LBBu4JsbCpps4wx9pb7Gad3HMLb2Hz35Nt3Ch93L97GJvpy6LagcEK0sodLK2m/2ZIIdFy79ipXeGtL+I6f3ctu3tgRFHRxW5zg1o5jedW+S1F5N+q1y3YPvDiPHeWI+oU+LzSVl6pjOr6qEcwqFcnUOtbc09eVLCEna7VcwDSAoxq6RAAnZeQ5SnhhioMzZtyFQndIAJzXxK/LVbKdNFSjhgkYo8yy7dDXWZP+N8fZ+VQ8xYBgcMiGiNX7ZkEwE/K7IW48tlzalQWlGivN8JxwL9XtYJ9GG1tH+B+XVzGY3/KcpOc2ruVIm3oen0+YkAfm1LfnaKqpChN7pnn8u98uxthvz5+/qV2N8MA+nfB8M30Kz9KXcyfVDIPdDFeH9uanTWqUXf6DGbkChmFiPZb5YWJuuf8rY2L5cExMXqSnp7DIe2LDjjY2bdsePm9S2Y1Nd8ozfrgxUDyh7NTuC+mZV+65T+yhxgvpodEF1/yxLZNbN2v+wn3b4ycxzsp/4P6PC7W4iY07Y7vIa+WtK88mdeMiL+KB/R9LIBPToxxWh4VvW5g7qZtWh9VeYUxVNExs3bPZBxn3Mla6T3I6yJAdCM3EJ0xMPwt5CN8378C2iQU4P4R/WRk78x4IAUKAECAECAFCgBAgBAgBQoAQIAQIAUKAECAECAFCgBAgBAgBQoAQIAQIAUKAECAECAFCgBAgBAgBQoAQIAQIAUKAECAECAFCgBAgBAgBQoAQIAQIAUKAECAECAFCgBAgBAgBQoAQIAQIAUKAECAECAFCgBAgBAgBQoAQIAQIAUKAECDE/0+IRkrMkEkrkej5kImFWy4A9kP6k8EZvP/llL33FzCxMXExTyc92mSblrlnJnPBpMYsYzAOFR3ynlQD05+D/FmyT9m1ScnuttF5tmF2wanhNyd0y2LH6V5pmZimSVWlqdeHNZhGu+r2oEzDA59e0JNV9VpxzyYVB48HsvnrXSWEEql6QxsMFVJAH1dgtaRxVN+/JpAeMMZo0fSoRUzz8N3PCJVOT1P5coHXUNUiieq9SC9NFxT74QbEZG1P8azl2igxgSNNNKQ/wbmOH/asVFyDvi8BeAW4BcUi5UtR7AKlOlCk1Btz8ZCLmR4ooF3fL3Gdlr8nUC871JxHrJYmQhEl/GjRkdqzav8U6jzUxzbDoBXU5gSM0W2somHLxx0LDtaLQqDk30jCTWLsSGLp1y5+T+DoXvfvvERVwVf59WP2n95/Lbq904nmYUjHnWOJB5BWPfh5A9y8eezinEBdT0saBBEhZJ5wRIxV85ei+uiyjIuC19NSslTsJs2Cr0UelixuG5w0BX/FyS9aDb7WRt37QrbOZaQS+u/nzXEAga1Tt0SxhL2fu+zzX0byyFdGWnPLsvi5po/JC+q0+AdWnTMMcUZ3fVzEfIeWeleQ0FI+p4pGHP5ac194nBMF77TLv1v7ub2Z4ELmZrDCCJvmW70qc2h54UsRodnxQHfiUdk/S0+Y36KEhJ+FitU5lnfnhQm3bEw3DrSyUWY1zSmyy2Nv/R5z8UVf61+00sGSgWy4TVPVTgbeukl/oBrVkStYwriRJN5yRy+o5banPJI1YB7r4IqjFs+IoA+FZ6wlutxNEZTJTw/Pml/hepdtoNqNO2sS9yEL1lCtm3OOqUB0xgH+5aKLfLP6byYpeaQ9cs4VL+4heCdKLXYdJuPOP0tH2omg5sHLdVSjFMpNOcYkj3ZuZ16YQ3SRU8xy1xeERnmDyJMWR/Wjl/JGvStcL7MNL2nWo/V72w5zcQh0iDP8qyT5XHCHsRKnjoOaio+LrhdjzmBifL7TK7vYwCl7KRBYBdd/O+FTY7ja3ExGV494z6NBschCfIzsPU9Wp2qoW+L9xY3pUq4ZTOIirGeTzbEf3Kjpg7qtvSaUtMBBgxAZVFygnE2Tp0Ipul7gfPRZhTQb2FAKE9ISj1egAt8SuGrVMPGtIvsNzU9MRRaq8d0Uid6ZL4ozatUaf61mKQ4q9xM3BPDVEj5/KUBGsgK0JlhAlp4AHRoJs8u35cU7ZM6DDhwOz6YrTnLJ+k/0FXFNcW6uO0IeMiSjq66ruayFYS2iU5QltF436mORAsnpweVY//JOt1mG5kL6pVQ9WUjuaYHMbtE8xEta8E3tfIgIxje0ys8Y5Ps1BbN9g5ej6O0QT+gJQPPOoUTNIZCKgVOGEn3bquAW6CMarkue41GajdMgha6Kj0RdLvPfZWjRNvghu/x9z/vY82YM1GXjnTi01XOCSNBbd2d6PU77myiBtB+9eFeEvFdJwVuveKkeDtFciunGQR/gFTEwk7kqQznfAAn7XaQJ7mawfmTcjDOQdwfQSqjT66Nw2apNDVflkSFbGs3kCOxZAb9EFMQX4SgAnidroKG4Ih2RJs/xdVY+eYWUKJceGarWSrDvDl4XmZVpAndGa/uzxkT0XMa5k3W1zst2H+C1e0Z9f7QvT9bN3UNu3enKp/hs+LH3gvkXet/9/xpaueNPfCVkcxfKwz8zymlqjiIcDgFMGpFltlLELgzrU8QuCQlGQiRrTVnrLVULJbwz3zRlb6Pb5avjRPiSrGt/ZX2ojoBDNkTIPRgnpwrM8N29Rf4OZsPpU+hbj1amle+s/YQ5o6i8umf4MmlpfjuRUCdxsZ7cP2Sk7kxrNFuY8NJMgw7791/Ul592YXxKh0WsukoqsyYcMTIz9dRyRvk1Pem4Q/qJCi0MwYRQWuKWYOFc83Odqpwu64909/3+qqou6v5JaEdVmkDnneP8voGWLoiN8UllmTcw9PYnE34u3knj/5TUj0YlKebjKPtLx7RxqJz2FT8NpdQtqNBqiz2tF5cSn4cppWdkSnmDY5MxrUwzwzQKc4C4xXA2xhiQx0glaknIunfmx1G01lc+5gB0zuOx/XO1JpcIplMIxXx36huCUSMPoJTKF3kZmF8phIfkH4Q19O7pXlyS95s1T5Vl/anRZ/5JWzg9Z21YH82P5zctXz2DovDcKI/4S/me4zhtsZt1bVy8B8XnVVHDVahRUQj/19i1YaPUwy/Nnghf135po8ITIeV3U7zb9GdKTJLl+Uho9PV9Q5W/U4+hpC2ko82k0JeUmEdjui4Y0VuIBdiqfidkOY3OIVvGEI0uuwQTFM0VvkwfdVq3IlxLzi1t9+xJ/iI/Lg981c8tFMTZ31n4TBmZLQ7O11fttkyM5ZqhJC7ReuZohA/SucZP+9IEZPTp4bYOeJHIVkvdKcyFHamN+pcLWUwcIHYqNJgR0kBbF7sXWzcXMZJXYgg0G3dubSk6ufW1ec5bVtX/jKJLvHiDH+9+dOFjUxPr7o+dTx/X3rmdwYYBNQUYH1fDaGvwOghwnmIfz3uKi18FiIXT/6jHVkcOST8U9Dq+yhGhZctaUd2l5Vl4mKAz5FrNaoiKO/a+qFx+pRx/mAwcgENwkkBVDyxs1NL+xHhO9zHzUTfN0Z0aeT10yREPhuP88seIkST0k3hLjOGQcUq9yWmXw68Q+9+p7GHP1GVBSHiPk8eDkTc32uO6g/PxsPqNi39Zm6o06HYVWs0Du20lFIOynvrki6KmlZBHRVc7Z2WoAw1cQYLdBX06hk9LXOnaCvxOdvRY1gqUktY8O4HqKIECbcRsel+rs48YV9JRw1T5s9TIFA4ZtZoBxRp87hAb5lwN0ahpB1rhiQLWtDRBKsYHvduHqaNN3cBdPKTTkpa+JRkU67HlWT+Rp6okgTYlxSmmCF48ssU0ta877tD1y+xkc7DcEin90Xll/z1lFYSOlfRHiKnnotlD/syhRJJlRXNqzksstKxpxOe2G2vjq1XeV9/4oelJA18zssv45llTAw6M1MmQLL3gN1qYpnUtgtYuHU7i5o4bI+LGu0zKT067IpjT6EgcSSiRW0KhGv/C6V51LOyjNHihS9yW38iZwulTpFQR1+H4iHdLF85eXeXKrzkYG/PRr7IAgcNe+mPi8J5NGuRNO/A6/lxSSCnLHC3GGiv86Q0LsKW30wWpdBlyA+NwkPGIK1+RmFInCR836VxL9cOJkZ+/FiFH8bwTVE67nFdFNR4e00lImpdn7j/cCOPFzw9rSZO9d0JSstvLCC6USjREnRRsFQT4J2BIs7NOoER1BTSuT+IqmuY9TWqJCg4GqqKvtxPqMI9meElHdnU0VHuwbg7555iaku2qtYmF1ovX4AJR5QPTkaFnfPQh1JB3qcHgQhTWb7yrH/VnIJvHehc7nY3vTFTWvCU4SvkHo3L4vU7DBfOsu+FbaPaCDmOZp8k6CGvPD8flsDorfbzF8s/88zkqvwHCOQdBlxQzdORF9+vn66LlZ6/uuaP2zu/YS3TphFFmpKi+nrSOFH1PK1EMc4Xtk1w5RzRiiV0fB2zcuyNQa8nBJTdK+iFv62gDmetch08WWtEqIc5UuOkIen0iep3/WIkWEchELd6Zl9r0WvTSn5E9h1Qx8iT34g7JiqgklwB/VfJ5rq5mfvK4aH6VreiLvj9Xzv2CF48ygef8UaWTfb5s2mADhRc7cSuZKk/YDO80rkGIlEPIaO6HifuU00stOxjM0D309ncrFOcC910vxx8dl0fp2wsYd8Z0r0k7nIe+gx8vQymn/xLoPXHrZykW7ZgdMfQRDYzRbdWhvD87uNyyE8n/v54nA4aXz2U/c09nw9qknIkbwOpdtrdzs3Eoy4KglABmdt4dr0lbvs0Vqa+D+9iAQ74aarYEe90mnZRWNe32QE9CDx42kD6+3h9+dQieBdkVb1BSbd5hbP0kkeQMG8sndPvubQ+2YNL+A1BLAwQUAAIACAA3W+tIle6RfksAAABrAAAAGwAAAHVuaXZlcnNhbC91bml2ZXJzYWwucG5nLnhtbLOxr8jNUShLLSrOzM+zVTLUM1Cyt+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+tIvnzWSLkCAABRCgAAIQAAAAAAAAABAAAAAAANCAAAdW5pdmVyc2FsL2ZsYXNoX3NraW5fc2V0dGluZ3MueG1sUEsBAgAAFAACAAgANlvrSCqWD2f+AgAAlwsAACYAAAAAAAAAAQAAAAAABQsAAHVuaXZlcnNhbC9odG1sX3B1Ymxpc2hpbmdfc2V0dGluZ3MueG1sUEsBAgAAFAACAAgANlvrSLSHFAygAQAALgYAAB8AAAAAAAAAAQAAAAAARw4AAHVuaXZlcnNhbC9odG1sX3NraW5fc2V0dGluZ3MuanNQSwECAAAUAAIACAA2W+tIPTwv0cEAAADlAQAAGgAAAAAAAAABAAAAAAAkEAAAdW5pdmVyc2FsL2kxOG5fcHJlc2V0cy54bWxQSwECAAAUAAIACAA2W+tIlBOzImkAAABuAAAAHAAAAAAAAAABAAAAAAAdEQAAdW5pdmVyc2FsL2xvY2FsX3NldHRpbmdzLnhtbFBLAQIAABQAAgAIAESUV0cjtE77+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+SwAAAGsAAAAbAAAAAAAAAAEAAAAAAHIlAAB1bml2ZXJzYWwvdW5pdmVyc2FsLnBuZy54bWxQSwUGAAAAAAsACwBJAwAA9iU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导出1"/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heme/theme1.xml><?xml version="1.0" encoding="utf-8"?>
<a:theme xmlns:a="http://schemas.openxmlformats.org/drawingml/2006/main" name="1_默认设计模板">
  <a:themeElements>
    <a:clrScheme name="自定义 6">
      <a:dk1>
        <a:srgbClr val="393A3F"/>
      </a:dk1>
      <a:lt1>
        <a:srgbClr val="FFFFFF"/>
      </a:lt1>
      <a:dk2>
        <a:srgbClr val="6E7078"/>
      </a:dk2>
      <a:lt2>
        <a:srgbClr val="F2F2F2"/>
      </a:lt2>
      <a:accent1>
        <a:srgbClr val="1F4C6B"/>
      </a:accent1>
      <a:accent2>
        <a:srgbClr val="33AFCB"/>
      </a:accent2>
      <a:accent3>
        <a:srgbClr val="F56300"/>
      </a:accent3>
      <a:accent4>
        <a:srgbClr val="D1E6E9"/>
      </a:accent4>
      <a:accent5>
        <a:srgbClr val="F2F2F2"/>
      </a:accent5>
      <a:accent6>
        <a:srgbClr val="393A3F"/>
      </a:accent6>
      <a:hlink>
        <a:srgbClr val="F56300"/>
      </a:hlink>
      <a:folHlink>
        <a:srgbClr val="393A3F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内页导航式</Template>
  <TotalTime>0</TotalTime>
  <Words>5649</Words>
  <Application>WPS 演示</Application>
  <PresentationFormat>自定义</PresentationFormat>
  <Paragraphs>397</Paragraphs>
  <Slides>39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仿宋_GB2312</vt:lpstr>
      <vt:lpstr>仿宋</vt:lpstr>
      <vt:lpstr>Calibri</vt:lpstr>
      <vt:lpstr>微软雅黑 Light</vt:lpstr>
      <vt:lpstr>Impact</vt:lpstr>
      <vt:lpstr>DFKai-SB</vt:lpstr>
      <vt:lpstr>MingLiU-ExtB</vt:lpstr>
      <vt:lpstr>Times New Roman</vt:lpstr>
      <vt:lpstr>Arial Unicode MS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精益办公</dc:creator>
  <cp:lastModifiedBy>❀Hermia.</cp:lastModifiedBy>
  <cp:revision>24</cp:revision>
  <dcterms:created xsi:type="dcterms:W3CDTF">2019-03-11T07:59:00Z</dcterms:created>
  <dcterms:modified xsi:type="dcterms:W3CDTF">2020-12-24T09:21:25Z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