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1366" r:id="rId3"/>
    <p:sldId id="1138" r:id="rId5"/>
    <p:sldId id="1129" r:id="rId6"/>
    <p:sldId id="1242" r:id="rId7"/>
    <p:sldId id="1402" r:id="rId8"/>
    <p:sldId id="1378" r:id="rId9"/>
    <p:sldId id="1379" r:id="rId10"/>
    <p:sldId id="1367" r:id="rId11"/>
    <p:sldId id="1368" r:id="rId12"/>
    <p:sldId id="1424" r:id="rId13"/>
    <p:sldId id="1425" r:id="rId14"/>
    <p:sldId id="1426" r:id="rId15"/>
    <p:sldId id="1427" r:id="rId16"/>
    <p:sldId id="1428" r:id="rId17"/>
    <p:sldId id="1429" r:id="rId18"/>
    <p:sldId id="1430" r:id="rId19"/>
    <p:sldId id="1431" r:id="rId20"/>
    <p:sldId id="1432" r:id="rId21"/>
    <p:sldId id="1433" r:id="rId22"/>
    <p:sldId id="1369" r:id="rId23"/>
    <p:sldId id="1376" r:id="rId24"/>
    <p:sldId id="1434" r:id="rId25"/>
    <p:sldId id="1371" r:id="rId26"/>
    <p:sldId id="1436" r:id="rId27"/>
    <p:sldId id="1437" r:id="rId28"/>
    <p:sldId id="1435" r:id="rId29"/>
    <p:sldId id="1438" r:id="rId30"/>
    <p:sldId id="1336" r:id="rId31"/>
  </p:sldIdLst>
  <p:sldSz cx="12196445" cy="6858000"/>
  <p:notesSz cx="6858000" cy="9144000"/>
  <p:custDataLst>
    <p:tags r:id="rId3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p:scale>
          <a:sx n="70" d="100"/>
          <a:sy n="70" d="100"/>
        </p:scale>
        <p:origin x="2094" y="10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25"/>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2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notesSlide" Target="../notesSlides/notesSlide5.xml"/><Relationship Id="rId18" Type="http://schemas.openxmlformats.org/officeDocument/2006/relationships/slideLayout" Target="../slideLayouts/slideLayout2.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31131" y="2420888"/>
            <a:ext cx="6820613" cy="829945"/>
          </a:xfrm>
          <a:prstGeom prst="rect">
            <a:avLst/>
          </a:prstGeom>
          <a:noFill/>
        </p:spPr>
        <p:txBody>
          <a:bodyPr wrap="square" rtlCol="0">
            <a:spAutoFit/>
          </a:bodyPr>
          <a:lstStyle/>
          <a:p>
            <a:r>
              <a:rPr lang="zh-CN" altLang="en-US" sz="4800" b="1">
                <a:latin typeface="+mj-ea"/>
                <a:ea typeface="+mj-ea"/>
              </a:rPr>
              <a:t>初识会计</a:t>
            </a:r>
            <a:endParaRPr lang="zh-CN" altLang="en-US" sz="48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lang="zh-CN" altLang="en-US" sz="2400">
                <a:latin typeface="+mj-ea"/>
                <a:ea typeface="+mj-ea"/>
                <a:cs typeface="+mj-ea"/>
              </a:rPr>
              <a:t>2019年6月10日，北京市鼎盛股份有限公司向黑龙江国林木业有限公司以1 300 000元的价格购进一批实木木板作为生产家具的原材料，款项未支付，如图1-4所示。</a:t>
            </a:r>
            <a:endParaRPr lang="zh-CN" altLang="en-US" sz="2400">
              <a:latin typeface="+mj-ea"/>
              <a:ea typeface="+mj-ea"/>
              <a:cs typeface="+mj-ea"/>
            </a:endParaRPr>
          </a:p>
        </p:txBody>
      </p:sp>
      <p:pic>
        <p:nvPicPr>
          <p:cNvPr id="4" name="图片 3" descr="303b32303034333736323bcecacce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【情景1-1】</a:t>
            </a:r>
            <a:endParaRPr sz="2800" b="1" kern="100">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2863215" y="2205990"/>
            <a:ext cx="6182360" cy="2150745"/>
          </a:xfrm>
          <a:prstGeom prst="rect">
            <a:avLst/>
          </a:prstGeom>
        </p:spPr>
      </p:pic>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9" name="文本框 8"/>
          <p:cNvSpPr txBox="1"/>
          <p:nvPr/>
        </p:nvSpPr>
        <p:spPr>
          <a:xfrm>
            <a:off x="690880" y="4479290"/>
            <a:ext cx="11061700" cy="2306955"/>
          </a:xfrm>
          <a:prstGeom prst="rect">
            <a:avLst/>
          </a:prstGeom>
          <a:noFill/>
        </p:spPr>
        <p:txBody>
          <a:bodyPr wrap="square" rtlCol="0" anchor="t">
            <a:spAutoFit/>
          </a:bodyPr>
          <a:p>
            <a:pPr algn="l"/>
            <a:r>
              <a:rPr lang="en-US" altLang="zh-CN" sz="2400">
                <a:latin typeface="+mj-ea"/>
                <a:ea typeface="+mj-ea"/>
                <a:cs typeface="+mj-ea"/>
              </a:rPr>
              <a:t>       </a:t>
            </a:r>
            <a:r>
              <a:rPr lang="zh-CN" altLang="en-US" sz="2400">
                <a:latin typeface="+mj-ea"/>
                <a:ea typeface="+mj-ea"/>
                <a:cs typeface="+mj-ea"/>
              </a:rPr>
              <a:t>法律主体必然是一个会计主体，会计主体不一定是法律主体。企业集团中的母公司拥有若干子公司，母、子公司虽然是不同的法律主体，但是母公司有必要将企业集团作为一个会计主体。在同一个法律主体中，也可能存在多个会计主体。由企业管理的证券投资基金、企业年金基金等，不属于法律主体，但属于会计主体；分公司、内部部门不是法律主体，但可能是会计主体。法律主体与会计主体如表1-2所示。</a:t>
            </a:r>
            <a:endParaRPr lang="zh-CN" altLang="en-US" sz="2400">
              <a:latin typeface="+mj-ea"/>
              <a:ea typeface="+mj-ea"/>
              <a:cs typeface="+mj-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【情景1-1】</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pic>
        <p:nvPicPr>
          <p:cNvPr id="5" name="图片 4"/>
          <p:cNvPicPr>
            <a:picLocks noChangeAspect="1"/>
          </p:cNvPicPr>
          <p:nvPr/>
        </p:nvPicPr>
        <p:blipFill>
          <a:blip r:embed="rId2"/>
          <a:stretch>
            <a:fillRect/>
          </a:stretch>
        </p:blipFill>
        <p:spPr>
          <a:xfrm>
            <a:off x="1460500" y="1522095"/>
            <a:ext cx="8930005" cy="28067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子任务1.2.1  会计基本假设</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2.持续经营</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81650" y="1342390"/>
            <a:ext cx="6305550" cy="52622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持续经营是指在可以预见的将来，企业将会按当前的规模和状态继续经营下去，不会停业，也不会大规模削减业务。</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持续经营明确了会计核算和监督的时间范围。</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产生持续经营假设的原因是：在持续经营假设下，企业在会计信息的收集和处理上所使用的会计处理方法才能保持稳定，企业的会计记录和会计报告才能真实可靠。如果没有持续经营的假设，一些公认的会计处理方法将缺乏存在的基础。企业在生产经营过程中可能会缩减经营规模乃至停业。为此，一旦判定企业不符合持续经营前提，就应当改变会计核算的方法。 企业会计准则规定，企业会计确认、计量和报告应当以持续经营为前提。</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【情景1-2】</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156845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2019年9月9日，北京市鼎盛股份有限公司以100 000元购入一台封边机，使用年限为5年，则在对该项固定资产进行折旧时，应按5年计算，每年计提20 000元。会计处理上，要考虑北京市鼎盛股份有限公司在未来至少5年时间内不会破产和解散。</a:t>
            </a:r>
            <a:endParaRPr sz="2400">
              <a:latin typeface="+mj-ea"/>
              <a:ea typeface="+mj-ea"/>
              <a:cs typeface="+mj-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子任务1.2.1  会计基本假设</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3.会计分期</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81650" y="1342390"/>
            <a:ext cx="6305550" cy="5262245"/>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会计分期是指将一个企业持续经营的生产经营活动划分为若干个连续的、长短相同的期间，所以又称会计期间。会计分期明确了会计核算和监督的时间范围。</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产生会计分期假设的原因是：根据持续经营前提，一个企业将要按当前的规模和状况继续经营下去。要确定最终的企业经营成果，只能等到一个企业在若干年后歇业的时候核算一次盈亏。但是，经营活动和财务经营决策要求及时得到有关信息，不能等到歇业时一次性核算盈亏。为此，就要将持续不断的经营活动划分为一个个相等的期间，分期核算和反映。</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企业会计准则规定，企业应当划分会计期间，分期结算和编制财务会计报告。</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【情景1-3】</a:t>
            </a:r>
            <a:endParaRPr sz="2800" b="1" kern="100">
              <a:latin typeface="+mj-ea"/>
              <a:ea typeface="+mj-ea"/>
              <a:cs typeface="Times New Roman" panose="02020603050405020304" pitchFamily="18" charset="0"/>
              <a:sym typeface="+mn-ea"/>
            </a:endParaRPr>
          </a:p>
        </p:txBody>
      </p:sp>
      <p:sp>
        <p:nvSpPr>
          <p:cNvPr id="8" name="文本框 7"/>
          <p:cNvSpPr txBox="1"/>
          <p:nvPr/>
        </p:nvSpPr>
        <p:spPr>
          <a:xfrm>
            <a:off x="690245" y="4936490"/>
            <a:ext cx="10838180" cy="460375"/>
          </a:xfrm>
          <a:prstGeom prst="rect">
            <a:avLst/>
          </a:prstGeom>
          <a:noFill/>
        </p:spPr>
        <p:txBody>
          <a:bodyPr wrap="square" rtlCol="0" anchor="t">
            <a:spAutoFit/>
          </a:bodyPr>
          <a:p>
            <a:pPr algn="l"/>
            <a:r>
              <a:rPr lang="en-US" altLang="zh-CN" sz="2400">
                <a:latin typeface="+mj-ea"/>
                <a:ea typeface="+mj-ea"/>
                <a:cs typeface="+mj-ea"/>
              </a:rPr>
              <a:t>       </a:t>
            </a:r>
            <a:endParaRPr lang="zh-CN" altLang="en-US" sz="2400">
              <a:latin typeface="+mj-ea"/>
              <a:ea typeface="+mj-ea"/>
              <a:cs typeface="+mj-ea"/>
            </a:endParaRPr>
          </a:p>
        </p:txBody>
      </p:sp>
      <p:sp>
        <p:nvSpPr>
          <p:cNvPr id="2" name="文本框 1"/>
          <p:cNvSpPr txBox="1"/>
          <p:nvPr/>
        </p:nvSpPr>
        <p:spPr>
          <a:xfrm>
            <a:off x="679450" y="1181100"/>
            <a:ext cx="10838180" cy="119888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2019年3月31日，北京市鼎盛股份有限公司编制了第一季度财务报表，及时向管理层提供本季度财务状况和经营成果。2019年12月31日，北京市鼎盛股份有限公司又编制了年度财务报告，反映本企业年度财务情况，如图1-5所示。</a:t>
            </a:r>
            <a:endParaRPr sz="2400">
              <a:latin typeface="+mj-ea"/>
              <a:ea typeface="+mj-ea"/>
              <a:cs typeface="+mj-ea"/>
            </a:endParaRPr>
          </a:p>
        </p:txBody>
      </p:sp>
      <p:pic>
        <p:nvPicPr>
          <p:cNvPr id="3" name="图片 2"/>
          <p:cNvPicPr>
            <a:picLocks noChangeAspect="1"/>
          </p:cNvPicPr>
          <p:nvPr/>
        </p:nvPicPr>
        <p:blipFill>
          <a:blip r:embed="rId2"/>
          <a:stretch>
            <a:fillRect/>
          </a:stretch>
        </p:blipFill>
        <p:spPr>
          <a:xfrm>
            <a:off x="1902460" y="3179445"/>
            <a:ext cx="7827645" cy="221742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子任务1.2.1  会计基本假设</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4.货币计量</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581650" y="1342390"/>
            <a:ext cx="6305550" cy="415417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货币计量是指会计主体在会计核算过程中采用货币作为主要计量单位来计量、记录和报告会计主体的生产经营活动。</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产生货币计量假设的原因是：企业资产、负债和所有者权益，尤其是资产可以采取不同的计量属性，如数量计量（个、块、根等）、人工计量（工时等）、货币计量。而会计是对企业财务状况和经营成果全面系统的反映。为此，需要货币这样一个统一的计量单位来进行核算。</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货币计量明确了会计的计量手段。企业的生产经营活动及其成果可以通过货币反映。</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【情景1-4】</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93802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北京市鼎盛股份有限公司购入一批胡桃木，数量为5 000根，单价为500元/根，同时购入富美家防火板4 000块，单价为600元/块，准备制作家具，如果采用数量进行计量，数量单位“根”和“块”不能统一，就不能对企业财务状况和经营成果进行全面反映。因此，只能通过货币这一量度才能进行会计核算，即原材料入账金额为5 000×500＋4 000×600=4 900 000元。</a:t>
            </a:r>
            <a:endParaRPr sz="2400">
              <a:latin typeface="+mj-ea"/>
              <a:ea typeface="+mj-ea"/>
              <a:cs typeface="+mj-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子任务1.2.2  会计基础</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2783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222567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751965"/>
          </a:xfrm>
          <a:prstGeom prst="rect">
            <a:avLst/>
          </a:prstGeom>
        </p:spPr>
        <p:txBody>
          <a:bodyPr wrap="square">
            <a:spAutoFit/>
          </a:bodyPr>
          <a:lstStyle/>
          <a:p>
            <a:pPr algn="just">
              <a:lnSpc>
                <a:spcPct val="120000"/>
              </a:lnSpc>
            </a:pPr>
            <a:r>
              <a:rPr lang="zh-CN" altLang="en-US">
                <a:latin typeface="+mj-ea"/>
                <a:ea typeface="+mj-ea"/>
              </a:rPr>
              <a:t>权责发生制的内容是：</a:t>
            </a:r>
            <a:endParaRPr lang="zh-CN" altLang="en-US">
              <a:latin typeface="+mj-ea"/>
              <a:ea typeface="+mj-ea"/>
            </a:endParaRPr>
          </a:p>
          <a:p>
            <a:pPr algn="just">
              <a:lnSpc>
                <a:spcPct val="120000"/>
              </a:lnSpc>
            </a:pPr>
            <a:r>
              <a:rPr lang="zh-CN" altLang="en-US">
                <a:latin typeface="+mj-ea"/>
                <a:ea typeface="+mj-ea"/>
              </a:rPr>
              <a:t>（1）凡当期已经实现的收入和已经发生或应当负担的费用，无论款项是否收付，都应当作为当期的收入和费用计入利润表。</a:t>
            </a:r>
            <a:endParaRPr lang="zh-CN" altLang="en-US">
              <a:latin typeface="+mj-ea"/>
              <a:ea typeface="+mj-ea"/>
            </a:endParaRPr>
          </a:p>
          <a:p>
            <a:pPr algn="just">
              <a:lnSpc>
                <a:spcPct val="120000"/>
              </a:lnSpc>
            </a:pPr>
            <a:r>
              <a:rPr lang="zh-CN" altLang="en-US">
                <a:latin typeface="+mj-ea"/>
                <a:ea typeface="+mj-ea"/>
              </a:rPr>
              <a:t>（2）凡是不属于当期的收入和费用，即使款项已在当期收付，也不应当作为当期的收入和费用。</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1.权责发生制</a:t>
            </a:r>
            <a:endParaRPr lang="zh-CN" altLang="en-US" sz="2000">
              <a:solidFill>
                <a:schemeClr val="bg1"/>
              </a:solidFill>
              <a:latin typeface="+mj-ea"/>
              <a:ea typeface="+mj-ea"/>
            </a:endParaRPr>
          </a:p>
        </p:txBody>
      </p:sp>
      <p:sp>
        <p:nvSpPr>
          <p:cNvPr id="26" name="矩形 25"/>
          <p:cNvSpPr/>
          <p:nvPr/>
        </p:nvSpPr>
        <p:spPr>
          <a:xfrm>
            <a:off x="1084976" y="4309155"/>
            <a:ext cx="7762460" cy="1751965"/>
          </a:xfrm>
          <a:prstGeom prst="rect">
            <a:avLst/>
          </a:prstGeom>
        </p:spPr>
        <p:txBody>
          <a:bodyPr wrap="square">
            <a:spAutoFit/>
          </a:bodyPr>
          <a:lstStyle/>
          <a:p>
            <a:pPr algn="just">
              <a:lnSpc>
                <a:spcPct val="120000"/>
              </a:lnSpc>
            </a:pPr>
            <a:r>
              <a:rPr lang="zh-CN" altLang="en-US">
                <a:latin typeface="+mj-ea"/>
                <a:ea typeface="+mj-ea"/>
              </a:rPr>
              <a:t>收付实现制也称“现金制”，是以收到或支付现金作为确认收入和费用的标准，是与权责发生制相对应的一种会计基础。</a:t>
            </a:r>
            <a:endParaRPr lang="zh-CN" altLang="en-US">
              <a:latin typeface="+mj-ea"/>
              <a:ea typeface="+mj-ea"/>
            </a:endParaRPr>
          </a:p>
          <a:p>
            <a:pPr algn="just">
              <a:lnSpc>
                <a:spcPct val="120000"/>
              </a:lnSpc>
            </a:pPr>
            <a:r>
              <a:rPr lang="zh-CN" altLang="en-US">
                <a:latin typeface="+mj-ea"/>
                <a:ea typeface="+mj-ea"/>
              </a:rPr>
              <a:t>行政事业单位会计核算一般采用收付实现制，事业单位部分经济业务或者事项，以及部分行业事业单位的会计核算采用权责发生制核算的，由财政部在相关会计制度中具体规定。</a:t>
            </a:r>
            <a:endParaRPr lang="zh-CN" altLang="en-US">
              <a:latin typeface="+mj-ea"/>
              <a:ea typeface="+mj-ea"/>
            </a:endParaRPr>
          </a:p>
        </p:txBody>
      </p:sp>
      <p:sp>
        <p:nvSpPr>
          <p:cNvPr id="27" name="矩形: 圆角 26"/>
          <p:cNvSpPr/>
          <p:nvPr/>
        </p:nvSpPr>
        <p:spPr bwMode="auto">
          <a:xfrm>
            <a:off x="1155383" y="3801702"/>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2.收付实现制</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0" y="0"/>
            <a:ext cx="12218670" cy="914400"/>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4" name="图片 3" descr="303b32303034333736323bcecacce2"/>
          <p:cNvPicPr>
            <a:picLocks noChangeAspect="1"/>
          </p:cNvPicPr>
          <p:nvPr/>
        </p:nvPicPr>
        <p:blipFill>
          <a:blip r:embed="rId1"/>
          <a:stretch>
            <a:fillRect/>
          </a:stretch>
        </p:blipFill>
        <p:spPr>
          <a:xfrm>
            <a:off x="0" y="0"/>
            <a:ext cx="914400" cy="914400"/>
          </a:xfrm>
          <a:prstGeom prst="rect">
            <a:avLst/>
          </a:prstGeom>
        </p:spPr>
      </p:pic>
      <p:sp>
        <p:nvSpPr>
          <p:cNvPr id="38" name="矩形 37"/>
          <p:cNvSpPr/>
          <p:nvPr/>
        </p:nvSpPr>
        <p:spPr>
          <a:xfrm>
            <a:off x="914400" y="196215"/>
            <a:ext cx="5556250" cy="521970"/>
          </a:xfrm>
          <a:prstGeom prst="rect">
            <a:avLst/>
          </a:prstGeom>
        </p:spPr>
        <p:txBody>
          <a:bodyPr wrap="square">
            <a:spAutoFit/>
          </a:bodyPr>
          <a:p>
            <a:r>
              <a:rPr sz="2800" b="1" kern="100">
                <a:latin typeface="+mj-ea"/>
                <a:ea typeface="+mj-ea"/>
                <a:cs typeface="Times New Roman" panose="02020603050405020304" pitchFamily="18" charset="0"/>
                <a:sym typeface="+mn-ea"/>
              </a:rPr>
              <a:t>【情景1-5】</a:t>
            </a:r>
            <a:endParaRPr sz="2800" b="1" kern="100">
              <a:latin typeface="+mj-ea"/>
              <a:ea typeface="+mj-ea"/>
              <a:cs typeface="Times New Roman" panose="02020603050405020304" pitchFamily="18" charset="0"/>
              <a:sym typeface="+mn-ea"/>
            </a:endParaRPr>
          </a:p>
        </p:txBody>
      </p:sp>
      <p:sp>
        <p:nvSpPr>
          <p:cNvPr id="2" name="文本框 1"/>
          <p:cNvSpPr txBox="1"/>
          <p:nvPr/>
        </p:nvSpPr>
        <p:spPr>
          <a:xfrm>
            <a:off x="679450" y="1181100"/>
            <a:ext cx="10838180" cy="1938020"/>
          </a:xfrm>
          <a:prstGeom prst="rect">
            <a:avLst/>
          </a:prstGeom>
          <a:noFill/>
        </p:spPr>
        <p:txBody>
          <a:bodyPr wrap="square" rtlCol="0" anchor="t">
            <a:spAutoFit/>
          </a:bodyPr>
          <a:p>
            <a:pPr algn="l"/>
            <a:r>
              <a:rPr lang="en-US" altLang="zh-CN" sz="2400">
                <a:latin typeface="+mj-ea"/>
                <a:ea typeface="+mj-ea"/>
                <a:cs typeface="+mj-ea"/>
              </a:rPr>
              <a:t>      </a:t>
            </a:r>
            <a:r>
              <a:rPr sz="2400">
                <a:latin typeface="+mj-ea"/>
                <a:ea typeface="+mj-ea"/>
                <a:cs typeface="+mj-ea"/>
              </a:rPr>
              <a:t>2019年10月北京市鼎盛股份有限公司发生以下业务：</a:t>
            </a:r>
            <a:endParaRPr sz="2400">
              <a:latin typeface="+mj-ea"/>
              <a:ea typeface="+mj-ea"/>
              <a:cs typeface="+mj-ea"/>
            </a:endParaRPr>
          </a:p>
          <a:p>
            <a:pPr algn="l"/>
            <a:r>
              <a:rPr sz="2400">
                <a:latin typeface="+mj-ea"/>
                <a:ea typeface="+mj-ea"/>
                <a:cs typeface="+mj-ea"/>
              </a:rPr>
              <a:t>（1）本期销售家具10 000元，货款下月收。</a:t>
            </a:r>
            <a:endParaRPr sz="2400">
              <a:latin typeface="+mj-ea"/>
              <a:ea typeface="+mj-ea"/>
              <a:cs typeface="+mj-ea"/>
            </a:endParaRPr>
          </a:p>
          <a:p>
            <a:pPr algn="l"/>
            <a:r>
              <a:rPr sz="2400">
                <a:latin typeface="+mj-ea"/>
                <a:ea typeface="+mj-ea"/>
                <a:cs typeface="+mj-ea"/>
              </a:rPr>
              <a:t>（2）本期利息100元，下月付。</a:t>
            </a:r>
            <a:endParaRPr sz="2400">
              <a:latin typeface="+mj-ea"/>
              <a:ea typeface="+mj-ea"/>
              <a:cs typeface="+mj-ea"/>
            </a:endParaRPr>
          </a:p>
          <a:p>
            <a:pPr algn="l"/>
            <a:r>
              <a:rPr sz="2400">
                <a:latin typeface="+mj-ea"/>
                <a:ea typeface="+mj-ea"/>
                <a:cs typeface="+mj-ea"/>
              </a:rPr>
              <a:t>（3）本期预收10 000元家具销货款。</a:t>
            </a:r>
            <a:endParaRPr sz="2400">
              <a:latin typeface="+mj-ea"/>
              <a:ea typeface="+mj-ea"/>
              <a:cs typeface="+mj-ea"/>
            </a:endParaRPr>
          </a:p>
          <a:p>
            <a:pPr algn="l"/>
            <a:r>
              <a:rPr sz="2400">
                <a:latin typeface="+mj-ea"/>
                <a:ea typeface="+mj-ea"/>
                <a:cs typeface="+mj-ea"/>
              </a:rPr>
              <a:t>（4）本期支付下月水费500元。</a:t>
            </a:r>
            <a:endParaRPr sz="2400">
              <a:latin typeface="+mj-ea"/>
              <a:ea typeface="+mj-ea"/>
              <a:cs typeface="+mj-ea"/>
            </a:endParaRPr>
          </a:p>
        </p:txBody>
      </p:sp>
      <p:sp>
        <p:nvSpPr>
          <p:cNvPr id="3" name="文本框 2"/>
          <p:cNvSpPr txBox="1"/>
          <p:nvPr/>
        </p:nvSpPr>
        <p:spPr>
          <a:xfrm>
            <a:off x="914400" y="3788410"/>
            <a:ext cx="10838180" cy="1568450"/>
          </a:xfrm>
          <a:prstGeom prst="rect">
            <a:avLst/>
          </a:prstGeom>
          <a:noFill/>
        </p:spPr>
        <p:txBody>
          <a:bodyPr wrap="square" rtlCol="0" anchor="t">
            <a:spAutoFit/>
          </a:bodyPr>
          <a:p>
            <a:pPr algn="l"/>
            <a:r>
              <a:rPr sz="2400">
                <a:latin typeface="+mj-ea"/>
                <a:ea typeface="+mj-ea"/>
                <a:cs typeface="+mj-ea"/>
              </a:rPr>
              <a:t>根据权责发生制：第一项业务为本期收入，第二项业务为本期费用，第三项业务不属于本期收入，第四项业务不属于本期费用。</a:t>
            </a:r>
            <a:endParaRPr sz="2400">
              <a:latin typeface="+mj-ea"/>
              <a:ea typeface="+mj-ea"/>
              <a:cs typeface="+mj-ea"/>
            </a:endParaRPr>
          </a:p>
          <a:p>
            <a:pPr algn="l"/>
            <a:r>
              <a:rPr sz="2400">
                <a:latin typeface="+mj-ea"/>
                <a:ea typeface="+mj-ea"/>
                <a:cs typeface="+mj-ea"/>
              </a:rPr>
              <a:t>根据收付实现制：第一项业务不属于本期收入，第二项业务不属于本期费用，第三项业务为本期收入，第四项业务为本期费用。</a:t>
            </a:r>
            <a:endParaRPr sz="2400">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4183346"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6138967"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4" name="TextBox 47"/>
          <p:cNvSpPr txBox="1"/>
          <p:nvPr/>
        </p:nvSpPr>
        <p:spPr>
          <a:xfrm>
            <a:off x="6208933" y="1488519"/>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什么是会计</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6" name="Freeform 18"/>
          <p:cNvSpPr/>
          <p:nvPr/>
        </p:nvSpPr>
        <p:spPr bwMode="auto">
          <a:xfrm>
            <a:off x="5340977" y="22268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8967" y="222686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48" name="TextBox 47"/>
          <p:cNvSpPr txBox="1"/>
          <p:nvPr/>
        </p:nvSpPr>
        <p:spPr>
          <a:xfrm>
            <a:off x="6208933" y="2305077"/>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会计基本假设和会计基础</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6" y="2273619"/>
            <a:ext cx="417102"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06443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51" name="Freeform 24"/>
          <p:cNvSpPr/>
          <p:nvPr/>
        </p:nvSpPr>
        <p:spPr bwMode="auto">
          <a:xfrm>
            <a:off x="6138967" y="30644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2" name="TextBox 47"/>
          <p:cNvSpPr txBox="1"/>
          <p:nvPr/>
        </p:nvSpPr>
        <p:spPr>
          <a:xfrm>
            <a:off x="6208933" y="3142643"/>
            <a:ext cx="5290048" cy="53403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会计信息使用者和质量要求</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53" name="TextBox 58"/>
          <p:cNvSpPr txBox="1"/>
          <p:nvPr/>
        </p:nvSpPr>
        <p:spPr>
          <a:xfrm>
            <a:off x="5475722" y="3111185"/>
            <a:ext cx="429926" cy="646331"/>
          </a:xfrm>
          <a:prstGeom prst="rect">
            <a:avLst/>
          </a:prstGeom>
          <a:noFill/>
          <a:extLst>
            <a:ext uri="{91240B29-F687-4F45-9708-019B960494DF}">
              <a14:hiddenLine xmlns:a14="http://schemas.microsoft.com/office/drawing/2010/main" w="9525">
                <a:solidFill>
                  <a:srgbClr val="000000"/>
                </a:solidFill>
                <a:round/>
              </a14:hiddenLine>
            </a:ext>
          </a:extLst>
        </p:spPr>
        <p:txBody>
          <a:bodyPr wrap="none" rtlCol="0">
            <a:spAutoFit/>
          </a:bodyPr>
          <a:lstStyle/>
          <a:p>
            <a:pPr algn="ctr"/>
            <a:r>
              <a:rPr lang="en-US" altLang="zh-CN" sz="3600">
                <a:solidFill>
                  <a:schemeClr val="bg1"/>
                </a:solidFill>
                <a:latin typeface="Impact" panose="020B0806030902050204" pitchFamily="34" charset="0"/>
                <a:ea typeface="+mj-ea"/>
              </a:rPr>
              <a:t>3</a:t>
            </a:r>
            <a:endParaRPr lang="zh-CN" altLang="en-US" sz="3600" dirty="0">
              <a:solidFill>
                <a:schemeClr val="bg1"/>
              </a:solidFill>
              <a:latin typeface="Impact" panose="020B0806030902050204" pitchFamily="34" charset="0"/>
              <a:ea typeface="+mj-ea"/>
            </a:endParaRPr>
          </a:p>
        </p:txBody>
      </p:sp>
      <p:sp>
        <p:nvSpPr>
          <p:cNvPr id="154" name="Freeform 18"/>
          <p:cNvSpPr/>
          <p:nvPr/>
        </p:nvSpPr>
        <p:spPr bwMode="auto">
          <a:xfrm>
            <a:off x="5340977" y="395090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3"/>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latin typeface="+mj-ea"/>
              <a:ea typeface="+mj-ea"/>
            </a:endParaRPr>
          </a:p>
        </p:txBody>
      </p:sp>
      <p:sp>
        <p:nvSpPr>
          <p:cNvPr id="155" name="Freeform 24"/>
          <p:cNvSpPr/>
          <p:nvPr/>
        </p:nvSpPr>
        <p:spPr bwMode="auto">
          <a:xfrm>
            <a:off x="6139180" y="3950970"/>
            <a:ext cx="5188585" cy="105219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endParaRPr lang="zh-CN" altLang="en-US" sz="2000"/>
          </a:p>
        </p:txBody>
      </p:sp>
      <p:sp>
        <p:nvSpPr>
          <p:cNvPr id="156" name="TextBox 47"/>
          <p:cNvSpPr txBox="1"/>
          <p:nvPr/>
        </p:nvSpPr>
        <p:spPr>
          <a:xfrm>
            <a:off x="6209030" y="4029075"/>
            <a:ext cx="5118735" cy="977265"/>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r>
              <a:rPr lang="zh-CN" altLang="en-US" b="0">
                <a:solidFill>
                  <a:schemeClr val="tx1"/>
                </a:solidFill>
                <a:latin typeface="微软雅黑 Light" panose="020B0502040204020203" pitchFamily="34" charset="-122"/>
                <a:ea typeface="微软雅黑 Light" panose="020B0502040204020203" pitchFamily="34" charset="-122"/>
              </a:rPr>
              <a:t>会计机构、会计岗位和会计准则</a:t>
            </a:r>
            <a:endParaRPr lang="zh-CN" altLang="en-US" b="0">
              <a:solidFill>
                <a:schemeClr val="tx1"/>
              </a:solidFill>
              <a:latin typeface="微软雅黑 Light" panose="020B0502040204020203" pitchFamily="34" charset="-122"/>
              <a:ea typeface="微软雅黑 Light" panose="020B0502040204020203" pitchFamily="34" charset="-122"/>
            </a:endParaRPr>
          </a:p>
        </p:txBody>
      </p:sp>
      <p:sp>
        <p:nvSpPr>
          <p:cNvPr id="157" name="TextBox 58"/>
          <p:cNvSpPr txBox="1"/>
          <p:nvPr/>
        </p:nvSpPr>
        <p:spPr>
          <a:xfrm>
            <a:off x="5482939" y="3997651"/>
            <a:ext cx="415498" cy="646331"/>
          </a:xfrm>
          <a:prstGeom prst="rect">
            <a:avLst/>
          </a:prstGeom>
          <a:noFill/>
        </p:spPr>
        <p:txBody>
          <a:bodyPr wrap="none" rtlCol="0">
            <a:spAutoFit/>
          </a:bodyPr>
          <a:lstStyle/>
          <a:p>
            <a:pPr algn="ctr"/>
            <a:r>
              <a:rPr lang="en-US" altLang="zh-CN" sz="3600">
                <a:solidFill>
                  <a:schemeClr val="bg1"/>
                </a:solidFill>
                <a:latin typeface="Impact" panose="020B0806030902050204" pitchFamily="34" charset="0"/>
                <a:ea typeface="+mj-ea"/>
              </a:rPr>
              <a:t>4</a:t>
            </a:r>
            <a:endParaRPr lang="zh-CN" altLang="en-US" sz="3600" dirty="0">
              <a:solidFill>
                <a:schemeClr val="bg1"/>
              </a:solidFill>
              <a:latin typeface="Impact" panose="020B0806030902050204" pitchFamily="34" charset="0"/>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会计信息使用者和质量要求</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会计信息使用者</a:t>
            </a:r>
            <a:endParaRPr lang="zh-CN" altLang="en-US">
              <a:latin typeface="+mj-ea"/>
              <a:ea typeface="+mj-ea"/>
            </a:endParaRPr>
          </a:p>
        </p:txBody>
      </p:sp>
      <p:sp>
        <p:nvSpPr>
          <p:cNvPr id="94" name="TextBox 69"/>
          <p:cNvSpPr txBox="1"/>
          <p:nvPr/>
        </p:nvSpPr>
        <p:spPr>
          <a:xfrm>
            <a:off x="6965315" y="4110990"/>
            <a:ext cx="24085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会计信息质量要求</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00951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sym typeface="+mn-ea"/>
              </a:rPr>
              <a:t>子任务1.3.1  会计信息使用者</a:t>
            </a:r>
            <a:endParaRPr lang="zh-CN" altLang="en-US" sz="2800" b="1" kern="100">
              <a:latin typeface="+mj-ea"/>
              <a:ea typeface="+mj-ea"/>
              <a:cs typeface="Times New Roman" panose="02020603050405020304" pitchFamily="18" charset="0"/>
              <a:sym typeface="+mn-ea"/>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6"/>
          <p:cNvSpPr txBox="1"/>
          <p:nvPr/>
        </p:nvSpPr>
        <p:spPr>
          <a:xfrm>
            <a:off x="1367155" y="1998345"/>
            <a:ext cx="3818890" cy="28613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会计信息使用者包括外部使用者和内部使用者。</a:t>
            </a:r>
            <a:endPar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会计信息的外部使用者包括投资者、债权人、政府部门（税务部门、财政部门、证券监管部门以及其他相关部门）和社会公众。</a:t>
            </a:r>
            <a:endPar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会计信息的内部使用者包括企业内部管理者和企业职工。</a:t>
            </a:r>
            <a:endPar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会计信息使用者如图1-6所示。</a:t>
            </a:r>
            <a:endParaRPr kumimoji="0" sz="2000" b="1"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1"/>
          <a:stretch>
            <a:fillRect/>
          </a:stretch>
        </p:blipFill>
        <p:spPr>
          <a:xfrm>
            <a:off x="6590030" y="1800225"/>
            <a:ext cx="5124450" cy="3257550"/>
          </a:xfrm>
          <a:prstGeom prst="rect">
            <a:avLst/>
          </a:prstGeom>
        </p:spPr>
      </p:pic>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543496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子任务1.3.2  会计信息质量要求</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3" name="矩形 22"/>
          <p:cNvSpPr/>
          <p:nvPr/>
        </p:nvSpPr>
        <p:spPr>
          <a:xfrm>
            <a:off x="5810349" y="1838093"/>
            <a:ext cx="5254399" cy="460375"/>
          </a:xfrm>
          <a:prstGeom prst="rect">
            <a:avLst/>
          </a:prstGeom>
        </p:spPr>
        <p:txBody>
          <a:bodyPr wrap="square">
            <a:spAutoFit/>
          </a:bodyPr>
          <a:lstStyle/>
          <a:p>
            <a:pPr marL="0" marR="0" lvl="0" indent="0" algn="l" defTabSz="914400" rtl="0" eaLnBrk="1" fontAlgn="base" latinLnBrk="0" hangingPunct="1">
              <a:lnSpc>
                <a:spcPct val="120000"/>
              </a:lnSpc>
              <a:spcBef>
                <a:spcPts val="400"/>
              </a:spcBef>
              <a:spcAft>
                <a:spcPts val="400"/>
              </a:spcAft>
              <a:buClrTx/>
              <a:buSzTx/>
              <a:buFont typeface="Arial" panose="020B0604020202020204" pitchFamily="34" charset="0"/>
              <a:buNone/>
              <a:defRPr/>
            </a:pPr>
            <a:r>
              <a:rPr lang="zh-CN" altLang="en-US" sz="2000" b="1" kern="100">
                <a:latin typeface="+mj-ea"/>
                <a:ea typeface="+mj-ea"/>
                <a:cs typeface="Times New Roman" panose="02020603050405020304" pitchFamily="18" charset="0"/>
                <a:sym typeface="+mn-ea"/>
              </a:rPr>
              <a:t>会计信息质量要求有</a:t>
            </a:r>
            <a:r>
              <a:rPr lang="en-US" altLang="zh-CN" sz="2000" b="1" kern="100">
                <a:latin typeface="+mj-ea"/>
                <a:ea typeface="+mj-ea"/>
                <a:cs typeface="Times New Roman" panose="02020603050405020304" pitchFamily="18" charset="0"/>
                <a:sym typeface="+mn-ea"/>
              </a:rPr>
              <a:t>8</a:t>
            </a:r>
            <a:r>
              <a:rPr lang="zh-CN" altLang="en-US" sz="2000" b="1" kern="100">
                <a:latin typeface="+mj-ea"/>
                <a:ea typeface="+mj-ea"/>
                <a:cs typeface="Times New Roman" panose="02020603050405020304" pitchFamily="18" charset="0"/>
                <a:sym typeface="+mn-ea"/>
              </a:rPr>
              <a:t>项：</a:t>
            </a:r>
            <a:endParaRPr kumimoji="0" lang="zh-CN" altLang="en-US" sz="2000" b="1" i="0" u="none" strike="noStrike" kern="100" cap="none" spc="0" normalizeH="0" baseline="0" noProof="0">
              <a:ln>
                <a:noFill/>
              </a:ln>
              <a:solidFill>
                <a:srgbClr val="FFFFFF"/>
              </a:solidFill>
              <a:effectLst/>
              <a:uLnTx/>
              <a:uFillTx/>
              <a:latin typeface="+mj-ea"/>
              <a:ea typeface="+mj-ea"/>
              <a:cs typeface="Times New Roman" panose="02020603050405020304" pitchFamily="18" charset="0"/>
              <a:sym typeface="+mn-ea"/>
            </a:endParaRPr>
          </a:p>
        </p:txBody>
      </p:sp>
      <p:sp>
        <p:nvSpPr>
          <p:cNvPr id="24" name="矩形: 圆角 23"/>
          <p:cNvSpPr/>
          <p:nvPr/>
        </p:nvSpPr>
        <p:spPr bwMode="auto">
          <a:xfrm>
            <a:off x="5922645" y="2544445"/>
            <a:ext cx="1722755"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1.可靠性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26" name="矩形: 圆角 25"/>
          <p:cNvSpPr/>
          <p:nvPr/>
        </p:nvSpPr>
        <p:spPr bwMode="auto">
          <a:xfrm>
            <a:off x="8033385" y="2544445"/>
            <a:ext cx="1976120"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2.相关性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28" name="矩形: 圆角 27"/>
          <p:cNvSpPr/>
          <p:nvPr/>
        </p:nvSpPr>
        <p:spPr bwMode="auto">
          <a:xfrm>
            <a:off x="10418445" y="2544445"/>
            <a:ext cx="1300480"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3.可理解性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29" name="矩形: 圆角 28"/>
          <p:cNvSpPr/>
          <p:nvPr/>
        </p:nvSpPr>
        <p:spPr bwMode="auto">
          <a:xfrm>
            <a:off x="5922645" y="3288665"/>
            <a:ext cx="1722755"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4.可比性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31" name="矩形: 圆角 30"/>
          <p:cNvSpPr/>
          <p:nvPr/>
        </p:nvSpPr>
        <p:spPr bwMode="auto">
          <a:xfrm>
            <a:off x="8033385" y="3288665"/>
            <a:ext cx="1975485"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5.实质重于形式</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33" name="矩形: 圆角 32"/>
          <p:cNvSpPr/>
          <p:nvPr/>
        </p:nvSpPr>
        <p:spPr bwMode="auto">
          <a:xfrm>
            <a:off x="10417810" y="3288665"/>
            <a:ext cx="1301115"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6.重要性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34" name="矩形: 圆角 33"/>
          <p:cNvSpPr/>
          <p:nvPr/>
        </p:nvSpPr>
        <p:spPr bwMode="auto">
          <a:xfrm>
            <a:off x="5922645" y="4032885"/>
            <a:ext cx="1722755"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7.谨慎性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
        <p:nvSpPr>
          <p:cNvPr id="36" name="矩形: 圆角 35"/>
          <p:cNvSpPr/>
          <p:nvPr/>
        </p:nvSpPr>
        <p:spPr bwMode="auto">
          <a:xfrm>
            <a:off x="8033385" y="4032885"/>
            <a:ext cx="1976120" cy="490220"/>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rPr>
              <a:t>8.及时性</a:t>
            </a:r>
            <a:endParaRPr kumimoji="0" lang="zh-CN" altLang="en-US" sz="2000" b="0" i="0" u="none" strike="noStrike" kern="1200" cap="none" spc="0" normalizeH="0" baseline="0" noProof="0">
              <a:ln>
                <a:noFill/>
              </a:ln>
              <a:solidFill>
                <a:srgbClr val="3D3D3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a:solidFill>
                  <a:schemeClr val="bg1"/>
                </a:solidFill>
                <a:latin typeface="微软雅黑" panose="020B0503020204020204" pitchFamily="34" charset="-122"/>
                <a:ea typeface="微软雅黑" panose="020B0503020204020204" pitchFamily="34" charset="-122"/>
              </a:rPr>
              <a:t>会计机构、会计岗位和会计准则</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会计机构</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会计岗位</a:t>
            </a:r>
            <a:endParaRPr lang="zh-CN" altLang="en-US" sz="1800">
              <a:solidFill>
                <a:schemeClr val="tx1"/>
              </a:solidFill>
              <a:latin typeface="+mj-ea"/>
            </a:endParaRPr>
          </a:p>
        </p:txBody>
      </p:sp>
      <p:sp>
        <p:nvSpPr>
          <p:cNvPr id="96" name="TextBox 70"/>
          <p:cNvSpPr txBox="1"/>
          <p:nvPr/>
        </p:nvSpPr>
        <p:spPr>
          <a:xfrm>
            <a:off x="6965056" y="4600885"/>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会计准则</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9221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8" name="Freeform 6"/>
          <p:cNvSpPr/>
          <p:nvPr/>
        </p:nvSpPr>
        <p:spPr bwMode="auto">
          <a:xfrm>
            <a:off x="8908415" y="4728845"/>
            <a:ext cx="244475" cy="224155"/>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35292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子任务1.1.1  会计的概念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会计机构</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● 根据业务需要单独设置会计机构。</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● 不单独设置会计机构的，应在有关机构中设置会计人员并指定会计主管人员（同会计机构负责人）。</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● 对于不具备设置会计机构和会计人员条件的，应当委托中介机构代理记账。</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35292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子任务1.1.1  会计的概念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3496149"/>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会计岗位</a:t>
            </a:r>
            <a:endParaRPr lang="zh-CN" altLang="en-US" sz="2000">
              <a:solidFill>
                <a:schemeClr val="bg1"/>
              </a:solidFill>
              <a:latin typeface="+mj-ea"/>
              <a:ea typeface="+mj-ea"/>
            </a:endParaRPr>
          </a:p>
        </p:txBody>
      </p:sp>
      <p:sp>
        <p:nvSpPr>
          <p:cNvPr id="102" name="箭头: 下 101"/>
          <p:cNvSpPr/>
          <p:nvPr/>
        </p:nvSpPr>
        <p:spPr bwMode="auto">
          <a:xfrm rot="16200000">
            <a:off x="3509645" y="3430270"/>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1025525"/>
            <a:ext cx="7431405" cy="537273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● 总会计师（或行使总会计师职权）岗位。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● 会计机构负责人（会计主管人员）岗位。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● 出纳岗位。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● 稽核岗位。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● 资本、基金核算岗位。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● 收入、支出、债权债务核算岗位。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● 工资核算、成本费用核算、财务成果核算岗位。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● 财产物资的收发、增减核算岗位。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● 总账岗位。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● 对外财务会计报告编制岗位。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● 会计电算化岗位。</a:t>
            </a:r>
            <a:endParaRPr lang="zh-CN" altLang="en-US" sz="2400">
              <a:solidFill>
                <a:schemeClr val="accent2"/>
              </a:solidFill>
              <a:latin typeface="+mj-ea"/>
              <a:ea typeface="+mj-ea"/>
            </a:endParaRPr>
          </a:p>
          <a:p>
            <a:pPr algn="l"/>
            <a:r>
              <a:rPr lang="zh-CN" altLang="en-US" sz="2400">
                <a:solidFill>
                  <a:schemeClr val="accent2"/>
                </a:solidFill>
                <a:latin typeface="+mj-ea"/>
                <a:ea typeface="+mj-ea"/>
              </a:rPr>
              <a:t>● 会计档案管理岗位（会计机构内会计档案管理）。</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子任务1.4.1  会计机构</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2783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55003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1087755"/>
          </a:xfrm>
          <a:prstGeom prst="rect">
            <a:avLst/>
          </a:prstGeom>
        </p:spPr>
        <p:txBody>
          <a:bodyPr wrap="square">
            <a:spAutoFit/>
          </a:bodyPr>
          <a:lstStyle/>
          <a:p>
            <a:pPr algn="just">
              <a:lnSpc>
                <a:spcPct val="120000"/>
              </a:lnSpc>
            </a:pPr>
            <a:r>
              <a:rPr lang="zh-CN" altLang="en-US">
                <a:latin typeface="+mj-ea"/>
                <a:ea typeface="+mj-ea"/>
              </a:rPr>
              <a:t>我国的企业会计准则体系包括基本准则、具体准则、应用指南和解释公告等。2006年2月，财政部发布了《企业会计准则》，自2007年1月1日起在上市公司范围内施行，并鼓励其他企业执行，于2014年7月23日进行了修订。</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1.企业会计准则</a:t>
            </a:r>
            <a:endParaRPr lang="zh-CN" altLang="en-US" sz="2000">
              <a:solidFill>
                <a:schemeClr val="bg1"/>
              </a:solidFill>
              <a:latin typeface="+mj-ea"/>
              <a:ea typeface="+mj-ea"/>
            </a:endParaRPr>
          </a:p>
        </p:txBody>
      </p:sp>
      <p:sp>
        <p:nvSpPr>
          <p:cNvPr id="26" name="矩形 25"/>
          <p:cNvSpPr/>
          <p:nvPr/>
        </p:nvSpPr>
        <p:spPr>
          <a:xfrm>
            <a:off x="1084976" y="4309155"/>
            <a:ext cx="7762460" cy="1087755"/>
          </a:xfrm>
          <a:prstGeom prst="rect">
            <a:avLst/>
          </a:prstGeom>
        </p:spPr>
        <p:txBody>
          <a:bodyPr wrap="square">
            <a:spAutoFit/>
          </a:bodyPr>
          <a:lstStyle/>
          <a:p>
            <a:pPr algn="just">
              <a:lnSpc>
                <a:spcPct val="120000"/>
              </a:lnSpc>
            </a:pPr>
            <a:r>
              <a:rPr lang="zh-CN" altLang="en-US">
                <a:latin typeface="+mj-ea"/>
                <a:ea typeface="+mj-ea"/>
              </a:rPr>
              <a:t>2011年10月，财政部发布了《小企业会计准则》，要求符合适用条件的小企业自2013年1月1日起执行，并鼓励提前执行。《小企业会计准则》一般适用于在我国境内依法设立、经济规模较小的企业。</a:t>
            </a:r>
            <a:endParaRPr lang="zh-CN" altLang="en-US">
              <a:latin typeface="+mj-ea"/>
              <a:ea typeface="+mj-ea"/>
            </a:endParaRPr>
          </a:p>
        </p:txBody>
      </p:sp>
      <p:sp>
        <p:nvSpPr>
          <p:cNvPr id="27" name="矩形: 圆角 26"/>
          <p:cNvSpPr/>
          <p:nvPr/>
        </p:nvSpPr>
        <p:spPr bwMode="auto">
          <a:xfrm>
            <a:off x="1155383" y="3801702"/>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2.小企业会计准则</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子任务1.4.1  会计机构</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690" y="4013200"/>
            <a:ext cx="7963535" cy="227838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690" y="1412875"/>
            <a:ext cx="7963535" cy="155003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755650"/>
          </a:xfrm>
          <a:prstGeom prst="rect">
            <a:avLst/>
          </a:prstGeom>
        </p:spPr>
        <p:txBody>
          <a:bodyPr wrap="square">
            <a:spAutoFit/>
          </a:bodyPr>
          <a:lstStyle/>
          <a:p>
            <a:pPr algn="just">
              <a:lnSpc>
                <a:spcPct val="120000"/>
              </a:lnSpc>
            </a:pPr>
            <a:r>
              <a:rPr lang="zh-CN" altLang="en-US">
                <a:latin typeface="+mj-ea"/>
                <a:ea typeface="+mj-ea"/>
              </a:rPr>
              <a:t>2012年12月，财政部修订发布了《事业单位会计准则》，自2013年1月1日起在各级各类事业单位施行。该准则对我国事业单位的会计工作予以规范。</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3.事业单位会计准则</a:t>
            </a:r>
            <a:endParaRPr lang="zh-CN" altLang="en-US" sz="2000">
              <a:solidFill>
                <a:schemeClr val="bg1"/>
              </a:solidFill>
              <a:latin typeface="+mj-ea"/>
              <a:ea typeface="+mj-ea"/>
            </a:endParaRPr>
          </a:p>
        </p:txBody>
      </p:sp>
      <p:sp>
        <p:nvSpPr>
          <p:cNvPr id="26" name="矩形 25"/>
          <p:cNvSpPr/>
          <p:nvPr/>
        </p:nvSpPr>
        <p:spPr>
          <a:xfrm>
            <a:off x="1084976" y="4309155"/>
            <a:ext cx="7762460" cy="1087755"/>
          </a:xfrm>
          <a:prstGeom prst="rect">
            <a:avLst/>
          </a:prstGeom>
        </p:spPr>
        <p:txBody>
          <a:bodyPr wrap="square">
            <a:spAutoFit/>
          </a:bodyPr>
          <a:lstStyle/>
          <a:p>
            <a:pPr algn="just">
              <a:lnSpc>
                <a:spcPct val="120000"/>
              </a:lnSpc>
            </a:pPr>
            <a:r>
              <a:rPr lang="zh-CN" altLang="en-US">
                <a:latin typeface="+mj-ea"/>
                <a:ea typeface="+mj-ea"/>
              </a:rPr>
              <a:t>2015年10月，财政部公布《政府会计准则——基本准则》共六章，包括总则、政府会计信息质量要求、政府预算会计要素、政府财务会计要素、政府决算报告和财务报告、附则，自2017年7月1日起施行。</a:t>
            </a:r>
            <a:endParaRPr lang="zh-CN" altLang="en-US">
              <a:latin typeface="+mj-ea"/>
              <a:ea typeface="+mj-ea"/>
            </a:endParaRPr>
          </a:p>
        </p:txBody>
      </p:sp>
      <p:sp>
        <p:nvSpPr>
          <p:cNvPr id="27" name="矩形: 圆角 26"/>
          <p:cNvSpPr/>
          <p:nvPr/>
        </p:nvSpPr>
        <p:spPr bwMode="auto">
          <a:xfrm>
            <a:off x="1155383" y="3801702"/>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4.政府会计准则</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a:solidFill>
                  <a:schemeClr val="bg1"/>
                </a:solidFill>
                <a:latin typeface="微软雅黑" panose="020B0503020204020204" pitchFamily="34" charset="-122"/>
                <a:ea typeface="微软雅黑" panose="020B0503020204020204" pitchFamily="34" charset="-122"/>
              </a:rPr>
              <a:t>什么是会计</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会计的概念</a:t>
            </a:r>
            <a:endParaRPr lang="zh-CN" altLang="en-US">
              <a:latin typeface="+mj-ea"/>
              <a:ea typeface="+mj-ea"/>
            </a:endParaRPr>
          </a:p>
        </p:txBody>
      </p:sp>
      <p:sp>
        <p:nvSpPr>
          <p:cNvPr id="93" name="TextBox 66"/>
          <p:cNvSpPr txBox="1"/>
          <p:nvPr/>
        </p:nvSpPr>
        <p:spPr>
          <a:xfrm>
            <a:off x="6965055" y="5144925"/>
            <a:ext cx="1890187"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会计职能</a:t>
            </a:r>
            <a:endParaRPr lang="zh-CN" altLang="en-US" sz="1800">
              <a:solidFill>
                <a:schemeClr val="tx1"/>
              </a:solidFill>
              <a:latin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会计的核算方法</a:t>
            </a:r>
            <a:endParaRPr lang="zh-CN" altLang="en-US" sz="1800">
              <a:solidFill>
                <a:schemeClr val="tx1"/>
              </a:solidFill>
              <a:latin typeface="+mj-ea"/>
            </a:endParaRPr>
          </a:p>
        </p:txBody>
      </p:sp>
      <p:sp>
        <p:nvSpPr>
          <p:cNvPr id="96" name="TextBox 70"/>
          <p:cNvSpPr txBox="1"/>
          <p:nvPr/>
        </p:nvSpPr>
        <p:spPr>
          <a:xfrm>
            <a:off x="6965056" y="4600885"/>
            <a:ext cx="1835654"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a:solidFill>
                  <a:schemeClr val="tx1"/>
                </a:solidFill>
              </a:rPr>
              <a:t>会计对象</a:t>
            </a:r>
            <a:endParaRPr lang="zh-CN" altLang="en-US" sz="180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701855" y="5092216"/>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p:cNvCxnSpPr/>
          <p:nvPr/>
        </p:nvCxnSpPr>
        <p:spPr bwMode="auto">
          <a:xfrm>
            <a:off x="6701855" y="5602579"/>
            <a:ext cx="177279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35292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子任务1.1.1  会计的概念</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圆角 93"/>
          <p:cNvSpPr/>
          <p:nvPr/>
        </p:nvSpPr>
        <p:spPr bwMode="auto">
          <a:xfrm>
            <a:off x="1381344" y="2993864"/>
            <a:ext cx="1970055" cy="652716"/>
          </a:xfrm>
          <a:prstGeom prst="roundRect">
            <a:avLst>
              <a:gd name="adj" fmla="val 8303"/>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会计</a:t>
            </a:r>
            <a:endParaRPr lang="zh-CN" altLang="en-US" sz="2000">
              <a:solidFill>
                <a:schemeClr val="bg1"/>
              </a:solidFill>
              <a:latin typeface="+mj-ea"/>
              <a:ea typeface="+mj-ea"/>
            </a:endParaRPr>
          </a:p>
        </p:txBody>
      </p:sp>
      <p:sp>
        <p:nvSpPr>
          <p:cNvPr id="102" name="箭头: 下 101"/>
          <p:cNvSpPr/>
          <p:nvPr/>
        </p:nvSpPr>
        <p:spPr bwMode="auto">
          <a:xfrm rot="16200000">
            <a:off x="3509645" y="2927985"/>
            <a:ext cx="469265" cy="76898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3" name="矩形: 圆角 102"/>
          <p:cNvSpPr/>
          <p:nvPr/>
        </p:nvSpPr>
        <p:spPr bwMode="auto">
          <a:xfrm>
            <a:off x="4128770" y="2235200"/>
            <a:ext cx="7063105" cy="2154555"/>
          </a:xfrm>
          <a:prstGeom prst="roundRect">
            <a:avLst/>
          </a:prstGeom>
          <a:solidFill>
            <a:schemeClr val="bg1"/>
          </a:solidFill>
          <a:ln w="12700" cap="flat" cmpd="sng" algn="ctr">
            <a:solidFill>
              <a:schemeClr val="tx2"/>
            </a:solidFill>
            <a:prstDash val="solid"/>
            <a:round/>
            <a:headEnd type="none" w="med" len="med"/>
            <a:tailEnd type="none" w="med" len="med"/>
          </a:ln>
          <a:effectLst/>
        </p:spPr>
        <p:txBody>
          <a:bodyPr vert="horz" wrap="square" lIns="0" tIns="0" rIns="0" bIns="0" numCol="1" rtlCol="0" anchor="ctr" anchorCtr="0" compatLnSpc="1"/>
          <a:lstStyle/>
          <a:p>
            <a:pPr algn="l"/>
            <a:r>
              <a:rPr lang="zh-CN" altLang="en-US" sz="2400">
                <a:solidFill>
                  <a:schemeClr val="accent2"/>
                </a:solidFill>
                <a:latin typeface="+mj-ea"/>
                <a:ea typeface="+mj-ea"/>
              </a:rPr>
              <a:t>会计是以货币为主要计量单位，采用专门的方法和程序，对一个单位的经济活动过程进行连续、系统、综合和全面的核算与监督，并向有关方面提供会计信息的一种经济管理活动。</a:t>
            </a:r>
            <a:endParaRPr lang="zh-CN" altLang="en-US" sz="2400">
              <a:solidFill>
                <a:schemeClr val="accent2"/>
              </a:solidFill>
              <a:latin typeface="+mj-ea"/>
              <a:ea typeface="+mj-ea"/>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4394988&amp;pky8054394988&amp;"/>
          <p:cNvPicPr>
            <a:picLocks noChangeAspect="1"/>
          </p:cNvPicPr>
          <p:nvPr/>
        </p:nvPicPr>
        <p:blipFill>
          <a:blip r:embed="rId1"/>
          <a:stretch>
            <a:fillRect/>
          </a:stretch>
        </p:blipFill>
        <p:spPr>
          <a:xfrm>
            <a:off x="0" y="1801495"/>
            <a:ext cx="5703570" cy="3801110"/>
          </a:xfrm>
          <a:prstGeom prst="rect">
            <a:avLst/>
          </a:prstGeom>
        </p:spPr>
      </p:pic>
      <p:sp>
        <p:nvSpPr>
          <p:cNvPr id="6" name="任意多边形 5"/>
          <p:cNvSpPr/>
          <p:nvPr>
            <p:custDataLst>
              <p:tags r:id="rId2"/>
            </p:custDataLst>
          </p:nvPr>
        </p:nvSpPr>
        <p:spPr>
          <a:xfrm rot="15367679">
            <a:off x="6563497" y="1607794"/>
            <a:ext cx="94050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38" name="矩形 37"/>
          <p:cNvSpPr/>
          <p:nvPr/>
        </p:nvSpPr>
        <p:spPr>
          <a:xfrm>
            <a:off x="772160" y="220345"/>
            <a:ext cx="828802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子任务1.1.2  会计的核算方法输入您的标题</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文本框 36"/>
          <p:cNvSpPr txBox="1"/>
          <p:nvPr/>
        </p:nvSpPr>
        <p:spPr>
          <a:xfrm>
            <a:off x="215393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制度发布执行</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p:cNvSpPr txBox="1"/>
          <p:nvPr/>
        </p:nvSpPr>
        <p:spPr>
          <a:xfrm>
            <a:off x="8377312" y="949320"/>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信息互动沟通</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 name="任意多边形 2"/>
          <p:cNvSpPr/>
          <p:nvPr>
            <p:custDataLst>
              <p:tags r:id="rId3"/>
            </p:custDataLst>
          </p:nvPr>
        </p:nvSpPr>
        <p:spPr>
          <a:xfrm rot="6307679">
            <a:off x="6589532" y="4659604"/>
            <a:ext cx="94050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9" name="任意多边形 18"/>
          <p:cNvSpPr/>
          <p:nvPr>
            <p:custDataLst>
              <p:tags r:id="rId4"/>
            </p:custDataLst>
          </p:nvPr>
        </p:nvSpPr>
        <p:spPr>
          <a:xfrm rot="1684322">
            <a:off x="8193247" y="4069038"/>
            <a:ext cx="119883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20" name="任意多边形 19"/>
          <p:cNvSpPr/>
          <p:nvPr>
            <p:custDataLst>
              <p:tags r:id="rId5"/>
            </p:custDataLst>
          </p:nvPr>
        </p:nvSpPr>
        <p:spPr>
          <a:xfrm rot="4109832">
            <a:off x="7495389" y="4472389"/>
            <a:ext cx="84771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7" name="任意多边形 16"/>
          <p:cNvSpPr/>
          <p:nvPr>
            <p:custDataLst>
              <p:tags r:id="rId6"/>
            </p:custDataLst>
          </p:nvPr>
        </p:nvSpPr>
        <p:spPr>
          <a:xfrm rot="19858074">
            <a:off x="8232031" y="2155526"/>
            <a:ext cx="1278925"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18" name="任意多边形 17"/>
          <p:cNvSpPr/>
          <p:nvPr>
            <p:custDataLst>
              <p:tags r:id="rId7"/>
            </p:custDataLst>
          </p:nvPr>
        </p:nvSpPr>
        <p:spPr>
          <a:xfrm rot="17886709">
            <a:off x="7541754" y="1657780"/>
            <a:ext cx="1015768"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8" name="任意多边形 7"/>
          <p:cNvSpPr/>
          <p:nvPr>
            <p:custDataLst>
              <p:tags r:id="rId8"/>
            </p:custDataLst>
          </p:nvPr>
        </p:nvSpPr>
        <p:spPr>
          <a:xfrm>
            <a:off x="8569737" y="3102896"/>
            <a:ext cx="1311530" cy="871003"/>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4" name="椭圆 3"/>
          <p:cNvSpPr/>
          <p:nvPr>
            <p:custDataLst>
              <p:tags r:id="rId9"/>
            </p:custDataLst>
          </p:nvPr>
        </p:nvSpPr>
        <p:spPr>
          <a:xfrm>
            <a:off x="6246814" y="2329461"/>
            <a:ext cx="2476189" cy="2476189"/>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a:solidFill>
                <a:srgbClr val="FFFFFF"/>
              </a:solidFill>
              <a:sym typeface="Arial" panose="020B0604020202020204" pitchFamily="34" charset="0"/>
            </a:endParaRPr>
          </a:p>
        </p:txBody>
      </p:sp>
      <p:sp>
        <p:nvSpPr>
          <p:cNvPr id="5" name="椭圆 4"/>
          <p:cNvSpPr/>
          <p:nvPr>
            <p:custDataLst>
              <p:tags r:id="rId10"/>
            </p:custDataLst>
          </p:nvPr>
        </p:nvSpPr>
        <p:spPr>
          <a:xfrm>
            <a:off x="6400081" y="2482728"/>
            <a:ext cx="2169656" cy="2169656"/>
          </a:xfrm>
          <a:prstGeom prst="ellipse">
            <a:avLst/>
          </a:prstGeom>
          <a:gradFill flip="none" rotWithShape="1">
            <a:gsLst>
              <a:gs pos="0">
                <a:srgbClr val="FFFFFF"/>
              </a:gs>
              <a:gs pos="100000">
                <a:srgbClr val="D9D9D9"/>
              </a:gs>
            </a:gsLst>
            <a:path path="circle">
              <a:fillToRect l="50000" t="50000" r="50000" b="50000"/>
            </a:path>
            <a:tileRect/>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rmAutofit/>
          </a:bodyPr>
          <a:p>
            <a:pPr algn="ctr">
              <a:lnSpc>
                <a:spcPct val="130000"/>
              </a:lnSpc>
            </a:pPr>
            <a:r>
              <a:rPr lang="da-DK" altLang="zh-CN" kern="0" dirty="0">
                <a:solidFill>
                  <a:srgbClr val="000000"/>
                </a:solidFill>
                <a:sym typeface="Arial" panose="020B0604020202020204" pitchFamily="34" charset="0"/>
              </a:rPr>
              <a:t>会计的</a:t>
            </a:r>
            <a:endParaRPr lang="da-DK" altLang="zh-CN" kern="0" dirty="0">
              <a:solidFill>
                <a:srgbClr val="000000"/>
              </a:solidFill>
              <a:sym typeface="Arial" panose="020B0604020202020204" pitchFamily="34" charset="0"/>
            </a:endParaRPr>
          </a:p>
          <a:p>
            <a:pPr algn="ctr">
              <a:lnSpc>
                <a:spcPct val="130000"/>
              </a:lnSpc>
            </a:pPr>
            <a:r>
              <a:rPr lang="da-DK" altLang="zh-CN" kern="0" dirty="0">
                <a:solidFill>
                  <a:srgbClr val="000000"/>
                </a:solidFill>
                <a:sym typeface="Arial" panose="020B0604020202020204" pitchFamily="34" charset="0"/>
              </a:rPr>
              <a:t>核算方法</a:t>
            </a:r>
            <a:endParaRPr lang="da-DK" altLang="zh-CN" kern="0" dirty="0">
              <a:solidFill>
                <a:srgbClr val="000000"/>
              </a:solidFill>
              <a:sym typeface="Arial" panose="020B0604020202020204" pitchFamily="34" charset="0"/>
            </a:endParaRPr>
          </a:p>
        </p:txBody>
      </p:sp>
      <p:sp>
        <p:nvSpPr>
          <p:cNvPr id="9" name="椭圆 8"/>
          <p:cNvSpPr/>
          <p:nvPr>
            <p:custDataLst>
              <p:tags r:id="rId11"/>
            </p:custDataLst>
          </p:nvPr>
        </p:nvSpPr>
        <p:spPr>
          <a:xfrm>
            <a:off x="9671616" y="2789634"/>
            <a:ext cx="1555842" cy="1555841"/>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登记账簿</a:t>
            </a:r>
            <a:endParaRPr lang="en-US" altLang="zh-CN" kern="0" smtClean="0">
              <a:solidFill>
                <a:srgbClr val="FFFFFF"/>
              </a:solidFill>
              <a:sym typeface="Arial" panose="020B0604020202020204" pitchFamily="34" charset="0"/>
            </a:endParaRPr>
          </a:p>
        </p:txBody>
      </p:sp>
      <p:sp>
        <p:nvSpPr>
          <p:cNvPr id="10" name="椭圆 9"/>
          <p:cNvSpPr/>
          <p:nvPr>
            <p:custDataLst>
              <p:tags r:id="rId12"/>
            </p:custDataLst>
          </p:nvPr>
        </p:nvSpPr>
        <p:spPr>
          <a:xfrm>
            <a:off x="9161870" y="1370425"/>
            <a:ext cx="1345754" cy="1345754"/>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填制和审核凭证</a:t>
            </a:r>
            <a:endParaRPr lang="en-US" altLang="zh-CN" kern="0" smtClean="0">
              <a:solidFill>
                <a:srgbClr val="FFFFFF"/>
              </a:solidFill>
              <a:sym typeface="Arial" panose="020B0604020202020204" pitchFamily="34" charset="0"/>
            </a:endParaRPr>
          </a:p>
        </p:txBody>
      </p:sp>
      <p:sp>
        <p:nvSpPr>
          <p:cNvPr id="11" name="椭圆 10"/>
          <p:cNvSpPr/>
          <p:nvPr>
            <p:custDataLst>
              <p:tags r:id="rId13"/>
            </p:custDataLst>
          </p:nvPr>
        </p:nvSpPr>
        <p:spPr>
          <a:xfrm>
            <a:off x="7861720" y="732496"/>
            <a:ext cx="1168566" cy="1168565"/>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复式</a:t>
            </a:r>
            <a:endParaRPr lang="en-US" altLang="zh-CN" kern="0" smtClean="0">
              <a:solidFill>
                <a:srgbClr val="FFFFFF"/>
              </a:solidFill>
              <a:sym typeface="Arial" panose="020B0604020202020204" pitchFamily="34" charset="0"/>
            </a:endParaRPr>
          </a:p>
          <a:p>
            <a:pPr algn="ctr"/>
            <a:r>
              <a:rPr lang="en-US" altLang="zh-CN" kern="0" smtClean="0">
                <a:solidFill>
                  <a:srgbClr val="FFFFFF"/>
                </a:solidFill>
                <a:sym typeface="Arial" panose="020B0604020202020204" pitchFamily="34" charset="0"/>
              </a:rPr>
              <a:t>记账</a:t>
            </a:r>
            <a:endParaRPr lang="en-US" altLang="zh-CN" kern="0" smtClean="0">
              <a:solidFill>
                <a:srgbClr val="FFFFFF"/>
              </a:solidFill>
              <a:sym typeface="Arial" panose="020B0604020202020204" pitchFamily="34" charset="0"/>
            </a:endParaRPr>
          </a:p>
        </p:txBody>
      </p:sp>
      <p:sp>
        <p:nvSpPr>
          <p:cNvPr id="12" name="椭圆 11"/>
          <p:cNvSpPr/>
          <p:nvPr>
            <p:custDataLst>
              <p:tags r:id="rId14"/>
            </p:custDataLst>
          </p:nvPr>
        </p:nvSpPr>
        <p:spPr>
          <a:xfrm>
            <a:off x="9060004" y="4351457"/>
            <a:ext cx="1345754" cy="1345754"/>
          </a:xfrm>
          <a:prstGeom prst="ellipse">
            <a:avLst/>
          </a:prstGeom>
          <a:solidFill>
            <a:srgbClr val="B2BD2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kern="0" smtClean="0">
                <a:solidFill>
                  <a:srgbClr val="FFFFFF"/>
                </a:solidFill>
                <a:sym typeface="Arial" panose="020B0604020202020204" pitchFamily="34" charset="0"/>
              </a:rPr>
              <a:t>成本计算</a:t>
            </a:r>
            <a:endParaRPr lang="en-US" altLang="zh-CN" kern="0" smtClean="0">
              <a:solidFill>
                <a:srgbClr val="FFFFFF"/>
              </a:solidFill>
              <a:sym typeface="Arial" panose="020B0604020202020204" pitchFamily="34" charset="0"/>
            </a:endParaRPr>
          </a:p>
        </p:txBody>
      </p:sp>
      <p:sp>
        <p:nvSpPr>
          <p:cNvPr id="15" name="椭圆 14"/>
          <p:cNvSpPr/>
          <p:nvPr>
            <p:custDataLst>
              <p:tags r:id="rId15"/>
            </p:custDataLst>
          </p:nvPr>
        </p:nvSpPr>
        <p:spPr>
          <a:xfrm>
            <a:off x="6354473" y="5234050"/>
            <a:ext cx="1053802" cy="1053802"/>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财务会计报告</a:t>
            </a:r>
            <a:endParaRPr lang="en-US" altLang="zh-CN" sz="1600" kern="0" smtClean="0">
              <a:solidFill>
                <a:srgbClr val="FFFFFF"/>
              </a:solidFill>
              <a:sym typeface="Arial" panose="020B0604020202020204" pitchFamily="34" charset="0"/>
            </a:endParaRPr>
          </a:p>
        </p:txBody>
      </p:sp>
      <p:sp>
        <p:nvSpPr>
          <p:cNvPr id="16" name="椭圆 15"/>
          <p:cNvSpPr/>
          <p:nvPr>
            <p:custDataLst>
              <p:tags r:id="rId16"/>
            </p:custDataLst>
          </p:nvPr>
        </p:nvSpPr>
        <p:spPr>
          <a:xfrm>
            <a:off x="7662941" y="5061157"/>
            <a:ext cx="1142397" cy="1142397"/>
          </a:xfrm>
          <a:prstGeom prst="ellipse">
            <a:avLst/>
          </a:prstGeom>
          <a:solidFill>
            <a:srgbClr val="E7ABB1"/>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财产</a:t>
            </a:r>
            <a:endParaRPr lang="en-US" altLang="zh-CN" sz="1600" kern="0" smtClean="0">
              <a:solidFill>
                <a:srgbClr val="FFFFFF"/>
              </a:solidFill>
              <a:sym typeface="Arial" panose="020B0604020202020204" pitchFamily="34" charset="0"/>
            </a:endParaRPr>
          </a:p>
          <a:p>
            <a:pPr algn="ctr"/>
            <a:r>
              <a:rPr lang="en-US" altLang="zh-CN" sz="1600" kern="0" smtClean="0">
                <a:solidFill>
                  <a:srgbClr val="FFFFFF"/>
                </a:solidFill>
                <a:sym typeface="Arial" panose="020B0604020202020204" pitchFamily="34" charset="0"/>
              </a:rPr>
              <a:t>清查</a:t>
            </a:r>
            <a:endParaRPr lang="en-US" altLang="zh-CN" sz="1600" kern="0" smtClean="0">
              <a:solidFill>
                <a:srgbClr val="FFFFFF"/>
              </a:solidFill>
              <a:sym typeface="Arial" panose="020B0604020202020204" pitchFamily="34" charset="0"/>
            </a:endParaRPr>
          </a:p>
        </p:txBody>
      </p:sp>
      <p:sp>
        <p:nvSpPr>
          <p:cNvPr id="7" name="椭圆 6"/>
          <p:cNvSpPr/>
          <p:nvPr>
            <p:custDataLst>
              <p:tags r:id="rId17"/>
            </p:custDataLst>
          </p:nvPr>
        </p:nvSpPr>
        <p:spPr>
          <a:xfrm rot="21360000">
            <a:off x="6354473" y="863980"/>
            <a:ext cx="1053802" cy="1053802"/>
          </a:xfrm>
          <a:prstGeom prst="ellipse">
            <a:avLst/>
          </a:prstGeom>
          <a:solidFill>
            <a:srgbClr val="E6B07A"/>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1600" kern="0" smtClean="0">
                <a:solidFill>
                  <a:srgbClr val="FFFFFF"/>
                </a:solidFill>
                <a:sym typeface="Arial" panose="020B0604020202020204" pitchFamily="34" charset="0"/>
              </a:rPr>
              <a:t>设置会计科目及账户</a:t>
            </a:r>
            <a:endParaRPr lang="en-US" altLang="zh-CN" sz="1600" kern="0" smtClean="0">
              <a:solidFill>
                <a:srgbClr val="FFFFFF"/>
              </a:solidFill>
              <a:sym typeface="Arial" panose="020B0604020202020204" pitchFamily="34" charset="0"/>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286885"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子任务1.1.3  会计对象</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05145" y="3143885"/>
            <a:ext cx="6045835" cy="3285490"/>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制造业企业的资金主要通过两个渠道获取：一个是吸收企业所有者的投资，另一个是向银行等金融机构筹借款项。</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制造业企业的生产经营过程分为供应、生产和销售3个阶段。因此，制造业企业的资金由货币资金开始，依次转化为储备资金、生产资金、成品资金，最后又回到货币资金。</a:t>
            </a:r>
            <a:endParaRPr lang="zh-CN" altLang="en-US">
              <a:latin typeface="+mj-ea"/>
              <a:ea typeface="+mj-ea"/>
            </a:endParaRPr>
          </a:p>
          <a:p>
            <a:pPr marL="285750" indent="-285750" algn="just">
              <a:lnSpc>
                <a:spcPct val="120000"/>
              </a:lnSpc>
              <a:spcBef>
                <a:spcPts val="400"/>
              </a:spcBef>
              <a:spcAft>
                <a:spcPts val="400"/>
              </a:spcAft>
              <a:buFont typeface="Wingdings" panose="05000000000000000000" pitchFamily="2" charset="2"/>
              <a:buChar char="l"/>
            </a:pPr>
            <a:r>
              <a:rPr lang="zh-CN" altLang="en-US">
                <a:latin typeface="+mj-ea"/>
                <a:ea typeface="+mj-ea"/>
              </a:rPr>
              <a:t>资金退出企业是指当企业偿还借款、上缴税金、分配利润、抽减资本金后，资金将不再参加周转，而退出企业。</a:t>
            </a:r>
            <a:endParaRPr lang="zh-CN" altLang="en-US">
              <a:latin typeface="+mj-ea"/>
              <a:ea typeface="+mj-ea"/>
            </a:endParaRPr>
          </a:p>
        </p:txBody>
      </p:sp>
      <p:sp>
        <p:nvSpPr>
          <p:cNvPr id="22" name="Freeform 6"/>
          <p:cNvSpPr/>
          <p:nvPr/>
        </p:nvSpPr>
        <p:spPr bwMode="auto">
          <a:xfrm>
            <a:off x="5921820" y="2148116"/>
            <a:ext cx="1290830"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资金的投入</a:t>
            </a:r>
            <a:endParaRPr lang="zh-CN" altLang="en-US" sz="2000">
              <a:solidFill>
                <a:schemeClr val="bg1"/>
              </a:solidFill>
              <a:latin typeface="+mj-ea"/>
              <a:ea typeface="+mj-ea"/>
            </a:endParaRPr>
          </a:p>
        </p:txBody>
      </p:sp>
      <p:sp>
        <p:nvSpPr>
          <p:cNvPr id="23" name="Freeform 21"/>
          <p:cNvSpPr/>
          <p:nvPr/>
        </p:nvSpPr>
        <p:spPr bwMode="auto">
          <a:xfrm rot="5400000" flipH="1">
            <a:off x="8080017" y="-323989"/>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715250" y="2148205"/>
            <a:ext cx="1811655" cy="66675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资金的循环周转</a:t>
            </a:r>
            <a:endParaRPr lang="zh-CN" altLang="en-US" sz="2000">
              <a:solidFill>
                <a:schemeClr val="bg1"/>
              </a:solidFill>
              <a:latin typeface="+mj-ea"/>
              <a:ea typeface="+mj-ea"/>
            </a:endParaRPr>
          </a:p>
        </p:txBody>
      </p:sp>
      <p:sp>
        <p:nvSpPr>
          <p:cNvPr id="25" name="Freeform 6"/>
          <p:cNvSpPr/>
          <p:nvPr/>
        </p:nvSpPr>
        <p:spPr bwMode="auto">
          <a:xfrm>
            <a:off x="9956800" y="2148205"/>
            <a:ext cx="1694180" cy="66675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a:solidFill>
                  <a:schemeClr val="bg1"/>
                </a:solidFill>
                <a:latin typeface="+mj-ea"/>
                <a:ea typeface="+mj-ea"/>
              </a:rPr>
              <a:t>资金退出企业</a:t>
            </a:r>
            <a:endParaRPr lang="zh-CN" altLang="en-US" sz="2000">
              <a:solidFill>
                <a:schemeClr val="bg1"/>
              </a:solidFill>
              <a:latin typeface="+mj-ea"/>
              <a:ea typeface="+mj-ea"/>
            </a:endParaRPr>
          </a:p>
        </p:txBody>
      </p:sp>
      <p:sp>
        <p:nvSpPr>
          <p:cNvPr id="26" name="矩形: 圆角 25"/>
          <p:cNvSpPr/>
          <p:nvPr/>
        </p:nvSpPr>
        <p:spPr bwMode="auto">
          <a:xfrm>
            <a:off x="7370623" y="740510"/>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400">
                <a:solidFill>
                  <a:schemeClr val="bg1"/>
                </a:solidFill>
                <a:latin typeface="+mj-ea"/>
                <a:ea typeface="+mj-ea"/>
              </a:rPr>
              <a:t>会计对象</a:t>
            </a:r>
            <a:endParaRPr lang="zh-CN" altLang="en-US" sz="2400">
              <a:solidFill>
                <a:schemeClr val="bg1"/>
              </a:solidFill>
              <a:latin typeface="+mj-ea"/>
              <a:ea typeface="+mj-ea"/>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28" name="矩形 27"/>
          <p:cNvSpPr/>
          <p:nvPr/>
        </p:nvSpPr>
        <p:spPr>
          <a:xfrm>
            <a:off x="-1" y="1368113"/>
            <a:ext cx="5200124" cy="1420495"/>
          </a:xfrm>
          <a:prstGeom prst="rect">
            <a:avLst/>
          </a:prstGeom>
          <a:solidFill>
            <a:schemeClr val="accent3"/>
          </a:solidFill>
        </p:spPr>
        <p:txBody>
          <a:bodyPr wrap="square">
            <a:spAutoFit/>
          </a:bodyPr>
          <a:lstStyle/>
          <a:p>
            <a:pPr algn="l">
              <a:lnSpc>
                <a:spcPct val="120000"/>
              </a:lnSpc>
            </a:pPr>
            <a:r>
              <a:rPr lang="zh-CN" altLang="en-US" sz="2400" b="1">
                <a:solidFill>
                  <a:schemeClr val="bg1"/>
                </a:solidFill>
                <a:latin typeface="+mj-ea"/>
                <a:ea typeface="+mj-ea"/>
              </a:rPr>
              <a:t>会计对象是指会计核算和监督的内容。下面以制造业企业为例来说明会计对象包括哪些内容。</a:t>
            </a:r>
            <a:endParaRPr lang="zh-CN" altLang="en-US" sz="2400" b="1">
              <a:solidFill>
                <a:schemeClr val="bg1"/>
              </a:solidFill>
              <a:latin typeface="+mj-ea"/>
              <a:ea typeface="+mj-ea"/>
            </a:endParaRPr>
          </a:p>
        </p:txBody>
      </p:sp>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513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子任务1.1.4  会计职能</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948499" y="3378054"/>
            <a:ext cx="7963489" cy="29135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948499" y="1412776"/>
            <a:ext cx="7963489"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矩形 23"/>
          <p:cNvSpPr/>
          <p:nvPr/>
        </p:nvSpPr>
        <p:spPr>
          <a:xfrm>
            <a:off x="1084976" y="1667973"/>
            <a:ext cx="7762460" cy="423545"/>
          </a:xfrm>
          <a:prstGeom prst="rect">
            <a:avLst/>
          </a:prstGeom>
        </p:spPr>
        <p:txBody>
          <a:bodyPr wrap="square">
            <a:spAutoFit/>
          </a:bodyPr>
          <a:lstStyle/>
          <a:p>
            <a:pPr algn="just">
              <a:lnSpc>
                <a:spcPct val="120000"/>
              </a:lnSpc>
            </a:pPr>
            <a:r>
              <a:rPr lang="zh-CN" altLang="en-US">
                <a:latin typeface="+mj-ea"/>
                <a:ea typeface="+mj-ea"/>
              </a:rPr>
              <a:t>会计基本职能包括会计核算和会计监督。</a:t>
            </a:r>
            <a:endParaRPr lang="zh-CN" altLang="en-US">
              <a:latin typeface="+mj-ea"/>
              <a:ea typeface="+mj-ea"/>
            </a:endParaRPr>
          </a:p>
        </p:txBody>
      </p:sp>
      <p:sp>
        <p:nvSpPr>
          <p:cNvPr id="25" name="矩形: 圆角 24"/>
          <p:cNvSpPr/>
          <p:nvPr/>
        </p:nvSpPr>
        <p:spPr bwMode="auto">
          <a:xfrm>
            <a:off x="1155383" y="1214651"/>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1.会计基本职能</a:t>
            </a:r>
            <a:endParaRPr lang="zh-CN" altLang="en-US" sz="2000">
              <a:solidFill>
                <a:schemeClr val="bg1"/>
              </a:solidFill>
              <a:latin typeface="+mj-ea"/>
              <a:ea typeface="+mj-ea"/>
            </a:endParaRPr>
          </a:p>
        </p:txBody>
      </p:sp>
      <p:sp>
        <p:nvSpPr>
          <p:cNvPr id="26" name="矩形 25"/>
          <p:cNvSpPr/>
          <p:nvPr/>
        </p:nvSpPr>
        <p:spPr>
          <a:xfrm>
            <a:off x="1084976" y="3663360"/>
            <a:ext cx="7762460" cy="1087755"/>
          </a:xfrm>
          <a:prstGeom prst="rect">
            <a:avLst/>
          </a:prstGeom>
        </p:spPr>
        <p:txBody>
          <a:bodyPr wrap="square">
            <a:spAutoFit/>
          </a:bodyPr>
          <a:lstStyle/>
          <a:p>
            <a:pPr algn="just">
              <a:lnSpc>
                <a:spcPct val="120000"/>
              </a:lnSpc>
            </a:pPr>
            <a:r>
              <a:rPr lang="zh-CN" altLang="en-US">
                <a:latin typeface="+mj-ea"/>
                <a:ea typeface="+mj-ea"/>
              </a:rPr>
              <a:t>（1）预测经济前景。</a:t>
            </a:r>
            <a:endParaRPr lang="zh-CN" altLang="en-US">
              <a:latin typeface="+mj-ea"/>
              <a:ea typeface="+mj-ea"/>
            </a:endParaRPr>
          </a:p>
          <a:p>
            <a:pPr algn="just">
              <a:lnSpc>
                <a:spcPct val="120000"/>
              </a:lnSpc>
            </a:pPr>
            <a:r>
              <a:rPr lang="zh-CN" altLang="en-US">
                <a:latin typeface="+mj-ea"/>
                <a:ea typeface="+mj-ea"/>
              </a:rPr>
              <a:t>（2）参与经济决策。</a:t>
            </a:r>
            <a:endParaRPr lang="zh-CN" altLang="en-US">
              <a:latin typeface="+mj-ea"/>
              <a:ea typeface="+mj-ea"/>
            </a:endParaRPr>
          </a:p>
          <a:p>
            <a:pPr algn="just">
              <a:lnSpc>
                <a:spcPct val="120000"/>
              </a:lnSpc>
            </a:pPr>
            <a:r>
              <a:rPr lang="zh-CN" altLang="en-US">
                <a:latin typeface="+mj-ea"/>
                <a:ea typeface="+mj-ea"/>
              </a:rPr>
              <a:t>（3）评价经营业绩。</a:t>
            </a:r>
            <a:endParaRPr lang="zh-CN" altLang="en-US">
              <a:latin typeface="+mj-ea"/>
              <a:ea typeface="+mj-ea"/>
            </a:endParaRPr>
          </a:p>
        </p:txBody>
      </p:sp>
      <p:sp>
        <p:nvSpPr>
          <p:cNvPr id="27" name="矩形: 圆角 26"/>
          <p:cNvSpPr/>
          <p:nvPr/>
        </p:nvSpPr>
        <p:spPr bwMode="auto">
          <a:xfrm>
            <a:off x="1155383" y="3155907"/>
            <a:ext cx="237626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a:solidFill>
                  <a:schemeClr val="bg1"/>
                </a:solidFill>
                <a:latin typeface="+mj-ea"/>
                <a:ea typeface="+mj-ea"/>
              </a:rPr>
              <a:t>2.会计拓展职能”</a:t>
            </a:r>
            <a:endParaRPr lang="zh-CN" altLang="en-US" sz="2000">
              <a:solidFill>
                <a:schemeClr val="bg1"/>
              </a:solidFill>
              <a:latin typeface="+mj-ea"/>
              <a:ea typeface="+mj-ea"/>
            </a:endParaRPr>
          </a:p>
        </p:txBody>
      </p:sp>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200" b="1">
                <a:solidFill>
                  <a:schemeClr val="bg1"/>
                </a:solidFill>
                <a:latin typeface="微软雅黑" panose="020B0503020204020204" pitchFamily="34" charset="-122"/>
                <a:ea typeface="微软雅黑" panose="020B0503020204020204" pitchFamily="34" charset="-122"/>
              </a:rPr>
              <a:t>会计基本假设和会计基础</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92" name="TextBox 65"/>
          <p:cNvSpPr txBox="1"/>
          <p:nvPr/>
        </p:nvSpPr>
        <p:spPr>
          <a:xfrm>
            <a:off x="6965056" y="3605904"/>
            <a:ext cx="1890186" cy="368300"/>
          </a:xfrm>
          <a:prstGeom prst="rect">
            <a:avLst/>
          </a:prstGeom>
          <a:noFill/>
        </p:spPr>
        <p:txBody>
          <a:bodyPr wrap="square" rtlCol="0">
            <a:spAutoFit/>
          </a:bodyPr>
          <a:lstStyle/>
          <a:p>
            <a:pPr>
              <a:defRPr/>
            </a:pPr>
            <a:r>
              <a:rPr lang="zh-CN" altLang="en-US">
                <a:latin typeface="+mj-ea"/>
                <a:ea typeface="+mj-ea"/>
              </a:rPr>
              <a:t>会计基本假设</a:t>
            </a:r>
            <a:endParaRPr lang="zh-CN" altLang="en-US">
              <a:latin typeface="+mj-ea"/>
              <a:ea typeface="+mj-ea"/>
            </a:endParaRPr>
          </a:p>
        </p:txBody>
      </p:sp>
      <p:sp>
        <p:nvSpPr>
          <p:cNvPr id="94" name="TextBox 69"/>
          <p:cNvSpPr txBox="1"/>
          <p:nvPr/>
        </p:nvSpPr>
        <p:spPr>
          <a:xfrm>
            <a:off x="6965055" y="4110690"/>
            <a:ext cx="183565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a:solidFill>
                  <a:schemeClr val="tx1"/>
                </a:solidFill>
                <a:latin typeface="+mj-ea"/>
              </a:rPr>
              <a:t>会计基础</a:t>
            </a:r>
            <a:endParaRPr lang="zh-CN" altLang="en-US" sz="1800">
              <a:solidFill>
                <a:schemeClr val="tx1"/>
              </a:solidFill>
              <a:latin typeface="+mj-ea"/>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cxnSp>
        <p:nvCxnSpPr>
          <p:cNvPr id="112" name="直接连接符 111"/>
          <p:cNvCxnSpPr/>
          <p:nvPr/>
        </p:nvCxnSpPr>
        <p:spPr bwMode="auto">
          <a:xfrm>
            <a:off x="6701855"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a:off x="6701855" y="4528691"/>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4464050" cy="521970"/>
          </a:xfrm>
          <a:prstGeom prst="rect">
            <a:avLst/>
          </a:prstGeom>
        </p:spPr>
        <p:txBody>
          <a:bodyPr wrap="square">
            <a:spAutoFit/>
          </a:bodyPr>
          <a:lstStyle/>
          <a:p>
            <a:r>
              <a:rPr lang="zh-CN" altLang="en-US" sz="2800" b="1" kern="100">
                <a:latin typeface="+mj-ea"/>
                <a:ea typeface="+mj-ea"/>
                <a:cs typeface="Times New Roman" panose="02020603050405020304" pitchFamily="18" charset="0"/>
              </a:rPr>
              <a:t>子任务1.2.1  会计基本假设</a:t>
            </a:r>
            <a:endParaRPr lang="zh-CN" altLang="en-US" sz="2800" b="1" kern="100">
              <a:latin typeface="+mj-ea"/>
              <a:ea typeface="+mj-ea"/>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460375"/>
          </a:xfrm>
          <a:prstGeom prst="rect">
            <a:avLst/>
          </a:prstGeom>
          <a:noFill/>
        </p:spPr>
        <p:txBody>
          <a:bodyPr wrap="square" rtlCol="0">
            <a:spAutoFit/>
          </a:bodyPr>
          <a:lstStyle/>
          <a:p>
            <a:pPr lvl="0" algn="ctr">
              <a:defRPr/>
            </a:pPr>
            <a:r>
              <a:rPr lang="zh-CN" altLang="en-US" sz="2400" b="1">
                <a:solidFill>
                  <a:schemeClr val="accent2"/>
                </a:solidFill>
                <a:latin typeface="Arial" panose="020B0604020202020204"/>
                <a:ea typeface="微软雅黑" panose="020B0503020204020204" pitchFamily="34" charset="-122"/>
                <a:cs typeface="+mn-ea"/>
                <a:sym typeface="+mn-lt"/>
              </a:rPr>
              <a:t>1.会计主体</a:t>
            </a:r>
            <a:endParaRPr lang="zh-CN" altLang="en-US" sz="2400" b="1">
              <a:solidFill>
                <a:schemeClr val="accent2"/>
              </a:solidFill>
              <a:latin typeface="Arial" panose="020B0604020202020204"/>
              <a:ea typeface="微软雅黑" panose="020B0503020204020204" pitchFamily="34" charset="-122"/>
              <a:cs typeface="+mn-ea"/>
              <a:sym typeface="+mn-lt"/>
            </a:endParaRPr>
          </a:p>
        </p:txBody>
      </p:sp>
      <p:sp>
        <p:nvSpPr>
          <p:cNvPr id="61" name="矩形 60"/>
          <p:cNvSpPr/>
          <p:nvPr/>
        </p:nvSpPr>
        <p:spPr>
          <a:xfrm>
            <a:off x="5643245" y="1954530"/>
            <a:ext cx="6305550" cy="3784600"/>
          </a:xfrm>
          <a:prstGeom prst="rect">
            <a:avLst/>
          </a:prstGeom>
          <a:noFill/>
        </p:spPr>
        <p:txBody>
          <a:bodyPr wrap="square" rtlCol="0">
            <a:spAutoFit/>
          </a:bodyPr>
          <a:lstStyle/>
          <a:p>
            <a:r>
              <a:rPr lang="zh-CN" altLang="en-US" sz="2400">
                <a:solidFill>
                  <a:srgbClr val="3D3D3D"/>
                </a:solidFill>
                <a:latin typeface="微软雅黑" panose="020B0503020204020204" pitchFamily="34" charset="-122"/>
                <a:ea typeface="微软雅黑" panose="020B0503020204020204" pitchFamily="34" charset="-122"/>
              </a:rPr>
              <a:t>会计主体是指会计工作服务的特定单位，即“为谁做账”，它规范了会计工作的空间范围。</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产生会计主体假设的原因是：会计需要将核算的对象与其他经济实体区别，保证会计核算工作的正常开展，实现会计的目标。会计主体假设要求会计核算应当以本企业发生的各项经济业务为对象，只记录和反映本企业的生产经营活动。</a:t>
            </a:r>
            <a:endParaRPr lang="zh-CN" altLang="en-US" sz="2400">
              <a:solidFill>
                <a:srgbClr val="3D3D3D"/>
              </a:solidFill>
              <a:latin typeface="微软雅黑" panose="020B0503020204020204" pitchFamily="34" charset="-122"/>
              <a:ea typeface="微软雅黑" panose="020B0503020204020204" pitchFamily="34" charset="-122"/>
            </a:endParaRPr>
          </a:p>
          <a:p>
            <a:r>
              <a:rPr lang="zh-CN" altLang="en-US" sz="2400">
                <a:solidFill>
                  <a:srgbClr val="3D3D3D"/>
                </a:solidFill>
                <a:latin typeface="微软雅黑" panose="020B0503020204020204" pitchFamily="34" charset="-122"/>
                <a:ea typeface="微软雅黑" panose="020B0503020204020204" pitchFamily="34" charset="-122"/>
              </a:rPr>
              <a:t>企业会计准则规定，企业应当对其本身发生的交易或事项进行会计确认、计量和报告。</a:t>
            </a:r>
            <a:endParaRPr lang="zh-CN" altLang="en-US" sz="2400">
              <a:solidFill>
                <a:srgbClr val="3D3D3D"/>
              </a:solidFill>
              <a:latin typeface="微软雅黑" panose="020B0503020204020204" pitchFamily="34" charset="-122"/>
              <a:ea typeface="微软雅黑" panose="020B0503020204020204" pitchFamily="34" charset="-122"/>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1_1"/>
  <p:tag name="KSO_WM_UNIT_ID" val="diagram789_1*n_h_f*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n1-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3"/>
  <p:tag name="KSO_WM_UNIT_ID" val="diagram789_1*n_h_f*1_2_3"/>
  <p:tag name="KSO_WM_UNIT_CLEAR" val="1"/>
  <p:tag name="KSO_WM_UNIT_LAYERLEVEL" val="1_1_1"/>
  <p:tag name="KSO_WM_UNIT_VALUE" val="3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2"/>
  <p:tag name="KSO_WM_UNIT_ID" val="diagram789_1*n_h_f*1_2_2"/>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1"/>
  <p:tag name="KSO_WM_UNIT_ID" val="diagram789_1*n_h_f*1_2_1"/>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4"/>
  <p:tag name="KSO_WM_UNIT_ID" val="diagram789_1*n_h_f*1_2_4"/>
  <p:tag name="KSO_WM_UNIT_CLEAR" val="1"/>
  <p:tag name="KSO_WM_UNIT_LAYERLEVEL" val="1_1_1"/>
  <p:tag name="KSO_WM_UNIT_VALUE" val="25"/>
  <p:tag name="KSO_WM_UNIT_HIGHLIGHT" val="0"/>
  <p:tag name="KSO_WM_UNIT_COMPATIBLE" val="0"/>
  <p:tag name="KSO_WM_DIAGRAM_GROUP_CODE" val="n1-1"/>
  <p:tag name="KSO_WM_UNIT_PRESET_TEXT" val="LOREM"/>
  <p:tag name="KSO_WM_UNIT_FILL_FORE_SCHEMECOLOR_INDEX" val="5"/>
  <p:tag name="KSO_WM_UNI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6"/>
  <p:tag name="KSO_WM_UNIT_ID" val="diagram789_1*n_h_f*1_2_6"/>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5"/>
  <p:tag name="KSO_WM_UNIT_ID" val="diagram789_1*n_h_f*1_2_5"/>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6"/>
  <p:tag name="KSO_WM_UNI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h_f"/>
  <p:tag name="KSO_WM_UNIT_INDEX" val="1_2_6"/>
  <p:tag name="KSO_WM_UNIT_ID" val="diagram789_1*n_h_f*1_2_6"/>
  <p:tag name="KSO_WM_UNIT_CLEAR" val="1"/>
  <p:tag name="KSO_WM_UNIT_LAYERLEVEL" val="1_1_1"/>
  <p:tag name="KSO_WM_UNIT_VALUE" val="20"/>
  <p:tag name="KSO_WM_UNIT_HIGHLIGHT" val="0"/>
  <p:tag name="KSO_WM_UNIT_COMPATIBLE" val="0"/>
  <p:tag name="KSO_WM_DIAGRAM_GROUP_CODE" val="n1-1"/>
  <p:tag name="KSO_WM_UNIT_PRESET_TEXT" val="LOREM"/>
  <p:tag name="KSO_WM_UNIT_FILL_FORE_SCHEMECOLOR_INDEX" val="7"/>
  <p:tag name="KSO_WM_UNIT_FILL_TYPE" val="1"/>
</p:tagLst>
</file>

<file path=ppt/tags/tag18.xml><?xml version="1.0" encoding="utf-8"?>
<p:tagLst xmlns:p="http://schemas.openxmlformats.org/presentationml/2006/main">
  <p:tag name="MH" val="20170109233147"/>
  <p:tag name="MH_LIBRARY" val="GRAPHIC"/>
  <p:tag name="MH_ORDER" val="文本框 19"/>
</p:tagLst>
</file>

<file path=ppt/tags/tag19.xml><?xml version="1.0" encoding="utf-8"?>
<p:tagLst xmlns:p="http://schemas.openxmlformats.org/presentationml/2006/main">
  <p:tag name="MH" val="20170109233147"/>
  <p:tag name="MH_LIBRARY" val="GRAPHIC"/>
  <p:tag name="MH_ORDER" val="文本框 19"/>
</p:tagLst>
</file>

<file path=ppt/tags/tag2.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1"/>
  <p:tag name="KSO_WM_UNIT_ID" val="diagram789_1*n_i*1_1"/>
  <p:tag name="KSO_WM_UNIT_CLEAR" val="1"/>
  <p:tag name="KSO_WM_UNIT_LAYERLEVEL" val="1_1"/>
  <p:tag name="KSO_WM_DIAGRAM_GROUP_CODE" val="n1-1"/>
</p:tagLst>
</file>

<file path=ppt/tags/tag20.xml><?xml version="1.0" encoding="utf-8"?>
<p:tagLst xmlns:p="http://schemas.openxmlformats.org/presentationml/2006/main">
  <p:tag name="MH" val="20170109233147"/>
  <p:tag name="MH_LIBRARY" val="GRAPHIC"/>
  <p:tag name="MH_ORDER" val="文本框 19"/>
</p:tagLst>
</file>

<file path=ppt/tags/tag21.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3.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1"/>
  <p:tag name="KSO_WM_UNIT_ID" val="diagram789_1*n_i*1_1"/>
  <p:tag name="KSO_WM_UNIT_CLEAR" val="1"/>
  <p:tag name="KSO_WM_UNIT_LAYERLEVEL" val="1_1"/>
  <p:tag name="KSO_WM_DIAGRAM_GROUP_CODE" val="n1-1"/>
</p:tagLst>
</file>

<file path=ppt/tags/tag4.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2"/>
  <p:tag name="KSO_WM_UNIT_ID" val="diagram789_1*n_i*1_2"/>
  <p:tag name="KSO_WM_UNIT_CLEAR" val="1"/>
  <p:tag name="KSO_WM_UNIT_LAYERLEVEL" val="1_1"/>
  <p:tag name="KSO_WM_DIAGRAM_GROUP_CODE" val="n1-1"/>
</p:tagLst>
</file>

<file path=ppt/tags/tag5.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3"/>
  <p:tag name="KSO_WM_UNIT_ID" val="diagram789_1*n_i*1_3"/>
  <p:tag name="KSO_WM_UNIT_CLEAR" val="1"/>
  <p:tag name="KSO_WM_UNIT_LAYERLEVEL" val="1_1"/>
  <p:tag name="KSO_WM_DIAGRAM_GROUP_CODE" val="n1-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4"/>
  <p:tag name="KSO_WM_UNIT_ID" val="diagram789_1*n_i*1_4"/>
  <p:tag name="KSO_WM_UNIT_CLEAR" val="1"/>
  <p:tag name="KSO_WM_UNIT_LAYERLEVEL" val="1_1"/>
  <p:tag name="KSO_WM_DIAGRAM_GROUP_CODE" val="n1-1"/>
</p:tagLst>
</file>

<file path=ppt/tags/tag7.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5"/>
  <p:tag name="KSO_WM_UNIT_ID" val="diagram789_1*n_i*1_5"/>
  <p:tag name="KSO_WM_UNIT_CLEAR" val="1"/>
  <p:tag name="KSO_WM_UNIT_LAYERLEVEL" val="1_1"/>
  <p:tag name="KSO_WM_DIAGRAM_GROUP_CODE" val="n1-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6"/>
  <p:tag name="KSO_WM_UNIT_ID" val="diagram789_1*n_i*1_6"/>
  <p:tag name="KSO_WM_UNIT_CLEAR" val="1"/>
  <p:tag name="KSO_WM_UNIT_LAYERLEVEL" val="1_1"/>
  <p:tag name="KSO_WM_DIAGRAM_GROUP_CODE" val="n1-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89"/>
  <p:tag name="KSO_WM_UNIT_TYPE" val="n_i"/>
  <p:tag name="KSO_WM_UNIT_INDEX" val="1_7"/>
  <p:tag name="KSO_WM_UNIT_ID" val="diagram789_1*n_i*1_7"/>
  <p:tag name="KSO_WM_UNIT_CLEAR" val="1"/>
  <p:tag name="KSO_WM_UNIT_LAYERLEVEL" val="1_1"/>
  <p:tag name="KSO_WM_DIAGRAM_GROUP_CODE" val="n1-1"/>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3923</Words>
  <Application>WPS 演示</Application>
  <PresentationFormat>自定义</PresentationFormat>
  <Paragraphs>279</Paragraphs>
  <Slides>28</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❀Hermia.</cp:lastModifiedBy>
  <cp:revision>22</cp:revision>
  <dcterms:created xsi:type="dcterms:W3CDTF">2019-03-11T07:59:00Z</dcterms:created>
  <dcterms:modified xsi:type="dcterms:W3CDTF">2020-12-24T09:21:17Z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