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5"/>
  </p:handoutMasterIdLst>
  <p:sldIdLst>
    <p:sldId id="1366" r:id="rId3"/>
    <p:sldId id="1138" r:id="rId5"/>
    <p:sldId id="1129" r:id="rId6"/>
    <p:sldId id="1242" r:id="rId7"/>
    <p:sldId id="1471" r:id="rId8"/>
    <p:sldId id="1524" r:id="rId9"/>
    <p:sldId id="1525" r:id="rId10"/>
    <p:sldId id="1367" r:id="rId11"/>
    <p:sldId id="1526" r:id="rId12"/>
    <p:sldId id="1504" r:id="rId13"/>
    <p:sldId id="1527" r:id="rId14"/>
    <p:sldId id="1528" r:id="rId15"/>
    <p:sldId id="1508" r:id="rId16"/>
    <p:sldId id="1529" r:id="rId17"/>
    <p:sldId id="1530" r:id="rId18"/>
    <p:sldId id="1531" r:id="rId19"/>
    <p:sldId id="1532" r:id="rId20"/>
    <p:sldId id="1533" r:id="rId21"/>
    <p:sldId id="1534" r:id="rId22"/>
    <p:sldId id="1535" r:id="rId23"/>
    <p:sldId id="1536" r:id="rId24"/>
    <p:sldId id="1537" r:id="rId25"/>
    <p:sldId id="1538" r:id="rId26"/>
    <p:sldId id="1539" r:id="rId27"/>
    <p:sldId id="1540" r:id="rId28"/>
    <p:sldId id="1541" r:id="rId29"/>
    <p:sldId id="1542" r:id="rId30"/>
    <p:sldId id="1543" r:id="rId31"/>
    <p:sldId id="1544" r:id="rId32"/>
    <p:sldId id="1545" r:id="rId33"/>
    <p:sldId id="1546" r:id="rId34"/>
    <p:sldId id="1547" r:id="rId35"/>
    <p:sldId id="1548" r:id="rId36"/>
    <p:sldId id="1549" r:id="rId37"/>
    <p:sldId id="1550" r:id="rId38"/>
    <p:sldId id="1551" r:id="rId39"/>
    <p:sldId id="1552" r:id="rId40"/>
    <p:sldId id="1553" r:id="rId41"/>
    <p:sldId id="1554" r:id="rId42"/>
    <p:sldId id="1555" r:id="rId43"/>
    <p:sldId id="1369" r:id="rId44"/>
    <p:sldId id="1500" r:id="rId45"/>
    <p:sldId id="1556" r:id="rId46"/>
    <p:sldId id="1557" r:id="rId47"/>
    <p:sldId id="1558" r:id="rId48"/>
    <p:sldId id="1523" r:id="rId49"/>
    <p:sldId id="1505" r:id="rId50"/>
    <p:sldId id="1559" r:id="rId51"/>
    <p:sldId id="1560" r:id="rId52"/>
    <p:sldId id="1561" r:id="rId53"/>
    <p:sldId id="1336" r:id="rId54"/>
  </p:sldIdLst>
  <p:sldSz cx="12196445" cy="6858000"/>
  <p:notesSz cx="6858000" cy="9144000"/>
  <p:custDataLst>
    <p:tags r:id="rId60"/>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435E"/>
    <a:srgbClr val="ECECEC"/>
    <a:srgbClr val="F0F0F0"/>
    <a:srgbClr val="F2F2F2"/>
    <a:srgbClr val="F6F6F6"/>
    <a:srgbClr val="EBF4F5"/>
    <a:srgbClr val="C1DDE1"/>
    <a:srgbClr val="2E9EB8"/>
    <a:srgbClr val="5FC0D7"/>
    <a:srgbClr val="2C6A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210" autoAdjust="0"/>
  </p:normalViewPr>
  <p:slideViewPr>
    <p:cSldViewPr snapToObjects="1">
      <p:cViewPr varScale="1">
        <p:scale>
          <a:sx n="39" d="100"/>
          <a:sy n="39" d="100"/>
        </p:scale>
        <p:origin x="48" y="169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900"/>
        <p:guide pos="2176"/>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0" Type="http://schemas.openxmlformats.org/officeDocument/2006/relationships/tags" Target="tags/tag29.xml"/><Relationship Id="rId6" Type="http://schemas.openxmlformats.org/officeDocument/2006/relationships/slide" Target="slides/slide3.xml"/><Relationship Id="rId59" Type="http://schemas.openxmlformats.org/officeDocument/2006/relationships/commentAuthors" Target="commentAuthors.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handoutMaster" Target="handoutMasters/handoutMaster1.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 y="375"/>
            <a:ext cx="12196763" cy="685725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任意多边形: 形状 4"/>
          <p:cNvSpPr/>
          <p:nvPr userDrawn="1"/>
        </p:nvSpPr>
        <p:spPr bwMode="auto">
          <a:xfrm>
            <a:off x="11562234" y="6233416"/>
            <a:ext cx="634529" cy="634529"/>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6" name="TextBox 19"/>
          <p:cNvSpPr txBox="1"/>
          <p:nvPr userDrawn="1"/>
        </p:nvSpPr>
        <p:spPr>
          <a:xfrm>
            <a:off x="11815722" y="6513636"/>
            <a:ext cx="423513" cy="307777"/>
          </a:xfrm>
          <a:prstGeom prst="rect">
            <a:avLst/>
          </a:prstGeom>
          <a:noFill/>
        </p:spPr>
        <p:txBody>
          <a:bodyPr wrap="none" rtlCol="0">
            <a:spAutoFit/>
          </a:bodyPr>
          <a:lstStyle/>
          <a:p>
            <a:pPr algn="ctr"/>
            <a:fld id="{BA2BEF17-5336-49D4-9F7F-1AE04EBEDEA7}" type="slidenum">
              <a:rPr lang="zh-CN" altLang="en-US" sz="1400" smtClean="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6F6F6"/>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3.jpeg"/><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3.jpeg"/><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1.svg"/><Relationship Id="rId1" Type="http://schemas.openxmlformats.org/officeDocument/2006/relationships/image" Target="../media/image29.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1.svg"/><Relationship Id="rId1" Type="http://schemas.openxmlformats.org/officeDocument/2006/relationships/image" Target="../media/image29.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1.svg"/><Relationship Id="rId1" Type="http://schemas.openxmlformats.org/officeDocument/2006/relationships/image" Target="../media/image29.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1.svg"/><Relationship Id="rId1" Type="http://schemas.openxmlformats.org/officeDocument/2006/relationships/image" Target="../media/image29.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image" Target="../media/image1.svg"/><Relationship Id="rId1" Type="http://schemas.openxmlformats.org/officeDocument/2006/relationships/image" Target="../media/image29.pn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 Id="rId3" Type="http://schemas.openxmlformats.org/officeDocument/2006/relationships/image" Target="../media/image43.png"/><Relationship Id="rId2" Type="http://schemas.openxmlformats.org/officeDocument/2006/relationships/image" Target="../media/image1.svg"/><Relationship Id="rId1" Type="http://schemas.openxmlformats.org/officeDocument/2006/relationships/image" Target="../media/image29.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7.png"/><Relationship Id="rId3" Type="http://schemas.openxmlformats.org/officeDocument/2006/relationships/image" Target="../media/image46.png"/><Relationship Id="rId2" Type="http://schemas.openxmlformats.org/officeDocument/2006/relationships/image" Target="../media/image1.svg"/><Relationship Id="rId1" Type="http://schemas.openxmlformats.org/officeDocument/2006/relationships/image" Target="../media/image29.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 Id="rId3" Type="http://schemas.openxmlformats.org/officeDocument/2006/relationships/image" Target="../media/image48.png"/><Relationship Id="rId2" Type="http://schemas.openxmlformats.org/officeDocument/2006/relationships/image" Target="../media/image1.svg"/><Relationship Id="rId1" Type="http://schemas.openxmlformats.org/officeDocument/2006/relationships/image" Target="../media/image29.pn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 Id="rId3" Type="http://schemas.openxmlformats.org/officeDocument/2006/relationships/image" Target="../media/image51.png"/><Relationship Id="rId2" Type="http://schemas.openxmlformats.org/officeDocument/2006/relationships/image" Target="../media/image1.svg"/><Relationship Id="rId1" Type="http://schemas.openxmlformats.org/officeDocument/2006/relationships/image" Target="../media/image29.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 Id="rId3" Type="http://schemas.openxmlformats.org/officeDocument/2006/relationships/image" Target="../media/image55.png"/><Relationship Id="rId2" Type="http://schemas.openxmlformats.org/officeDocument/2006/relationships/image" Target="../media/image1.svg"/><Relationship Id="rId1" Type="http://schemas.openxmlformats.org/officeDocument/2006/relationships/image" Target="../media/image29.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9.png"/><Relationship Id="rId3" Type="http://schemas.openxmlformats.org/officeDocument/2006/relationships/image" Target="../media/image58.png"/><Relationship Id="rId2" Type="http://schemas.openxmlformats.org/officeDocument/2006/relationships/image" Target="../media/image1.svg"/><Relationship Id="rId1" Type="http://schemas.openxmlformats.org/officeDocument/2006/relationships/image" Target="../media/image29.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1.png"/><Relationship Id="rId3" Type="http://schemas.openxmlformats.org/officeDocument/2006/relationships/image" Target="../media/image60.png"/><Relationship Id="rId2" Type="http://schemas.openxmlformats.org/officeDocument/2006/relationships/image" Target="../media/image1.svg"/><Relationship Id="rId1" Type="http://schemas.openxmlformats.org/officeDocument/2006/relationships/image" Target="../media/image29.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3.png"/><Relationship Id="rId3" Type="http://schemas.openxmlformats.org/officeDocument/2006/relationships/image" Target="../media/image62.png"/><Relationship Id="rId2" Type="http://schemas.openxmlformats.org/officeDocument/2006/relationships/image" Target="../media/image1.svg"/><Relationship Id="rId1" Type="http://schemas.openxmlformats.org/officeDocument/2006/relationships/image" Target="../media/image29.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5.png"/><Relationship Id="rId3" Type="http://schemas.openxmlformats.org/officeDocument/2006/relationships/image" Target="../media/image64.png"/><Relationship Id="rId2" Type="http://schemas.openxmlformats.org/officeDocument/2006/relationships/image" Target="../media/image1.svg"/><Relationship Id="rId1" Type="http://schemas.openxmlformats.org/officeDocument/2006/relationships/image" Target="../media/image29.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7.png"/><Relationship Id="rId3" Type="http://schemas.openxmlformats.org/officeDocument/2006/relationships/image" Target="../media/image66.png"/><Relationship Id="rId2" Type="http://schemas.openxmlformats.org/officeDocument/2006/relationships/image" Target="../media/image1.svg"/><Relationship Id="rId1" Type="http://schemas.openxmlformats.org/officeDocument/2006/relationships/image" Target="../media/image29.png"/></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 Id="rId3" Type="http://schemas.openxmlformats.org/officeDocument/2006/relationships/image" Target="../media/image68.png"/><Relationship Id="rId2" Type="http://schemas.openxmlformats.org/officeDocument/2006/relationships/image" Target="../media/image1.svg"/><Relationship Id="rId1" Type="http://schemas.openxmlformats.org/officeDocument/2006/relationships/image" Target="../media/image29.png"/></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 Id="rId3" Type="http://schemas.openxmlformats.org/officeDocument/2006/relationships/image" Target="../media/image72.png"/><Relationship Id="rId2" Type="http://schemas.openxmlformats.org/officeDocument/2006/relationships/image" Target="../media/image1.svg"/><Relationship Id="rId1" Type="http://schemas.openxmlformats.org/officeDocument/2006/relationships/image" Target="../media/image29.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78.png"/><Relationship Id="rId4" Type="http://schemas.openxmlformats.org/officeDocument/2006/relationships/image" Target="../media/image77.png"/><Relationship Id="rId3" Type="http://schemas.openxmlformats.org/officeDocument/2006/relationships/image" Target="../media/image76.png"/><Relationship Id="rId2" Type="http://schemas.openxmlformats.org/officeDocument/2006/relationships/image" Target="../media/image1.svg"/><Relationship Id="rId1" Type="http://schemas.openxmlformats.org/officeDocument/2006/relationships/image" Target="../media/image29.png"/></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81.png"/><Relationship Id="rId4" Type="http://schemas.openxmlformats.org/officeDocument/2006/relationships/image" Target="../media/image80.png"/><Relationship Id="rId3" Type="http://schemas.openxmlformats.org/officeDocument/2006/relationships/image" Target="../media/image79.png"/><Relationship Id="rId2" Type="http://schemas.openxmlformats.org/officeDocument/2006/relationships/image" Target="../media/image1.svg"/><Relationship Id="rId1" Type="http://schemas.openxmlformats.org/officeDocument/2006/relationships/image" Target="../media/image29.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3.png"/><Relationship Id="rId3" Type="http://schemas.openxmlformats.org/officeDocument/2006/relationships/image" Target="../media/image82.png"/><Relationship Id="rId2" Type="http://schemas.openxmlformats.org/officeDocument/2006/relationships/image" Target="../media/image1.svg"/><Relationship Id="rId1" Type="http://schemas.openxmlformats.org/officeDocument/2006/relationships/image" Target="../media/image29.png"/></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image" Target="../media/image85.png"/><Relationship Id="rId3" Type="http://schemas.openxmlformats.org/officeDocument/2006/relationships/image" Target="../media/image84.png"/><Relationship Id="rId2" Type="http://schemas.openxmlformats.org/officeDocument/2006/relationships/image" Target="../media/image1.svg"/><Relationship Id="rId1" Type="http://schemas.openxmlformats.org/officeDocument/2006/relationships/image" Target="../media/image29.png"/></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89.png"/><Relationship Id="rId4" Type="http://schemas.openxmlformats.org/officeDocument/2006/relationships/image" Target="../media/image88.png"/><Relationship Id="rId3" Type="http://schemas.openxmlformats.org/officeDocument/2006/relationships/image" Target="../media/image87.png"/><Relationship Id="rId2" Type="http://schemas.openxmlformats.org/officeDocument/2006/relationships/image" Target="../media/image1.svg"/><Relationship Id="rId1" Type="http://schemas.openxmlformats.org/officeDocument/2006/relationships/image" Target="../media/image29.png"/></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92.png"/><Relationship Id="rId4" Type="http://schemas.openxmlformats.org/officeDocument/2006/relationships/image" Target="../media/image91.png"/><Relationship Id="rId3" Type="http://schemas.openxmlformats.org/officeDocument/2006/relationships/image" Target="../media/image90.png"/><Relationship Id="rId2" Type="http://schemas.openxmlformats.org/officeDocument/2006/relationships/image" Target="../media/image1.svg"/><Relationship Id="rId1" Type="http://schemas.openxmlformats.org/officeDocument/2006/relationships/image" Target="../media/image29.png"/></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4.png"/><Relationship Id="rId3" Type="http://schemas.openxmlformats.org/officeDocument/2006/relationships/image" Target="../media/image93.png"/><Relationship Id="rId2" Type="http://schemas.openxmlformats.org/officeDocument/2006/relationships/image" Target="../media/image1.svg"/><Relationship Id="rId1" Type="http://schemas.openxmlformats.org/officeDocument/2006/relationships/image" Target="../media/image29.pn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6.png"/><Relationship Id="rId3" Type="http://schemas.openxmlformats.org/officeDocument/2006/relationships/image" Target="../media/image95.png"/><Relationship Id="rId2" Type="http://schemas.openxmlformats.org/officeDocument/2006/relationships/image" Target="../media/image1.svg"/><Relationship Id="rId1" Type="http://schemas.openxmlformats.org/officeDocument/2006/relationships/image" Target="../media/image29.pn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8.png"/><Relationship Id="rId3" Type="http://schemas.openxmlformats.org/officeDocument/2006/relationships/image" Target="../media/image97.png"/><Relationship Id="rId2" Type="http://schemas.openxmlformats.org/officeDocument/2006/relationships/image" Target="../media/image1.svg"/><Relationship Id="rId1" Type="http://schemas.openxmlformats.org/officeDocument/2006/relationships/image" Target="../media/image29.png"/></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 Id="rId3" Type="http://schemas.openxmlformats.org/officeDocument/2006/relationships/image" Target="../media/image99.png"/><Relationship Id="rId2" Type="http://schemas.openxmlformats.org/officeDocument/2006/relationships/image" Target="../media/image1.svg"/><Relationship Id="rId1" Type="http://schemas.openxmlformats.org/officeDocument/2006/relationships/image" Target="../media/image2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3.png"/><Relationship Id="rId2" Type="http://schemas.openxmlformats.org/officeDocument/2006/relationships/image" Target="../media/image1.svg"/><Relationship Id="rId1" Type="http://schemas.openxmlformats.org/officeDocument/2006/relationships/image" Target="../media/image29.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6.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tags" Target="../tags/tag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image" Target="../media/image104.png"/><Relationship Id="rId2" Type="http://schemas.openxmlformats.org/officeDocument/2006/relationships/image" Target="../media/image23.jpeg"/><Relationship Id="rId1" Type="http://schemas.openxmlformats.org/officeDocument/2006/relationships/tags" Target="../tags/tag8.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tags" Target="../tags/tag9.xml"/></Relationships>
</file>

<file path=ppt/slides/_rels/slide46.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8" Type="http://schemas.openxmlformats.org/officeDocument/2006/relationships/notesSlide" Target="../notesSlides/notesSlide20.xml"/><Relationship Id="rId17" Type="http://schemas.openxmlformats.org/officeDocument/2006/relationships/slideLayout" Target="../slideLayouts/slideLayout2.xml"/><Relationship Id="rId16" Type="http://schemas.openxmlformats.org/officeDocument/2006/relationships/tags" Target="../tags/tag26.xml"/><Relationship Id="rId15" Type="http://schemas.openxmlformats.org/officeDocument/2006/relationships/tags" Target="../tags/tag25.xml"/><Relationship Id="rId14" Type="http://schemas.openxmlformats.org/officeDocument/2006/relationships/tags" Target="../tags/tag24.xml"/><Relationship Id="rId13" Type="http://schemas.openxmlformats.org/officeDocument/2006/relationships/tags" Target="../tags/tag23.xml"/><Relationship Id="rId12" Type="http://schemas.openxmlformats.org/officeDocument/2006/relationships/tags" Target="../tags/tag2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tags" Target="../tags/tag11.xml"/></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image" Target="../media/image105.png"/><Relationship Id="rId2" Type="http://schemas.openxmlformats.org/officeDocument/2006/relationships/image" Target="../media/image23.jpeg"/><Relationship Id="rId1" Type="http://schemas.openxmlformats.org/officeDocument/2006/relationships/tags" Target="../tags/tag2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image" Target="../media/image106.png"/><Relationship Id="rId2" Type="http://schemas.openxmlformats.org/officeDocument/2006/relationships/image" Target="../media/image23.jpeg"/><Relationship Id="rId1" Type="http://schemas.openxmlformats.org/officeDocument/2006/relationships/tags" Target="../tags/tag28.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image" Target="../media/image107.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8" name="Freeform 5"/>
          <p:cNvSpPr/>
          <p:nvPr/>
        </p:nvSpPr>
        <p:spPr bwMode="auto">
          <a:xfrm>
            <a:off x="891279" y="1533831"/>
            <a:ext cx="3884613" cy="4008437"/>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9" name="文本框 48"/>
          <p:cNvSpPr txBox="1"/>
          <p:nvPr/>
        </p:nvSpPr>
        <p:spPr>
          <a:xfrm>
            <a:off x="1431131" y="2420888"/>
            <a:ext cx="6820613" cy="829945"/>
          </a:xfrm>
          <a:prstGeom prst="rect">
            <a:avLst/>
          </a:prstGeom>
          <a:noFill/>
        </p:spPr>
        <p:txBody>
          <a:bodyPr wrap="square" rtlCol="0">
            <a:spAutoFit/>
          </a:bodyPr>
          <a:lstStyle/>
          <a:p>
            <a:r>
              <a:rPr lang="zh-CN" altLang="en-US" sz="4800" b="1">
                <a:latin typeface="+mj-ea"/>
                <a:ea typeface="+mj-ea"/>
              </a:rPr>
              <a:t>账务处理程序</a:t>
            </a:r>
            <a:endParaRPr lang="zh-CN" altLang="en-US" sz="4800" b="1">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7787005" cy="521970"/>
          </a:xfrm>
          <a:prstGeom prst="rect">
            <a:avLst/>
          </a:prstGeom>
        </p:spPr>
        <p:txBody>
          <a:bodyPr wrap="square">
            <a:spAutoFit/>
          </a:bodyPr>
          <a:lstStyle/>
          <a:p>
            <a:r>
              <a:rPr sz="2800" b="1" kern="100">
                <a:latin typeface="+mj-ea"/>
                <a:ea typeface="+mj-ea"/>
                <a:cs typeface="Times New Roman" panose="02020603050405020304" pitchFamily="18" charset="0"/>
              </a:rPr>
              <a:t>子任务9.2.2  记账凭证账务处理程序的应用</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1.记账凭证账务处理程序的编制流程</a:t>
            </a:r>
            <a:endParaRPr lang="zh-CN" altLang="en-US" sz="2400" b="1">
              <a:solidFill>
                <a:schemeClr val="bg1"/>
              </a:solidFill>
              <a:latin typeface="+mj-ea"/>
              <a:ea typeface="+mj-ea"/>
            </a:endParaRPr>
          </a:p>
        </p:txBody>
      </p:sp>
      <p:sp>
        <p:nvSpPr>
          <p:cNvPr id="4" name="文本框 3"/>
          <p:cNvSpPr txBox="1"/>
          <p:nvPr/>
        </p:nvSpPr>
        <p:spPr>
          <a:xfrm>
            <a:off x="5569585" y="1368425"/>
            <a:ext cx="6226175" cy="4831080"/>
          </a:xfrm>
          <a:prstGeom prst="rect">
            <a:avLst/>
          </a:prstGeom>
          <a:noFill/>
        </p:spPr>
        <p:txBody>
          <a:bodyPr wrap="square" rtlCol="0" anchor="t">
            <a:spAutoFit/>
          </a:bodyPr>
          <a:p>
            <a:pPr algn="l"/>
            <a:r>
              <a:rPr sz="2200"/>
              <a:t>（1）根据原始凭证填制汇总原始凭证。</a:t>
            </a:r>
            <a:endParaRPr sz="2200"/>
          </a:p>
          <a:p>
            <a:pPr algn="l"/>
            <a:r>
              <a:rPr sz="2200"/>
              <a:t>（2）根据原始凭证或汇总原始凭证填制收款凭证、付款凭证和转账凭证，也可以填制通用记账凭证。</a:t>
            </a:r>
            <a:endParaRPr sz="2200"/>
          </a:p>
          <a:p>
            <a:pPr algn="l"/>
            <a:r>
              <a:rPr sz="2200"/>
              <a:t>（3）根据收款凭证、付款凭证逐笔登记库存现金日记账和银行存款日记账。</a:t>
            </a:r>
            <a:endParaRPr sz="2200"/>
          </a:p>
          <a:p>
            <a:pPr algn="l"/>
            <a:r>
              <a:rPr sz="2200"/>
              <a:t>（4）根据原始凭证、汇总原始凭证和记账凭证，登记各种明细分类账。</a:t>
            </a:r>
            <a:endParaRPr sz="2200"/>
          </a:p>
          <a:p>
            <a:pPr algn="l"/>
            <a:r>
              <a:rPr sz="2200"/>
              <a:t>（5）根据记账凭证逐笔登记总分类账。</a:t>
            </a:r>
            <a:endParaRPr sz="2200"/>
          </a:p>
          <a:p>
            <a:pPr algn="l"/>
            <a:r>
              <a:rPr sz="2200"/>
              <a:t>（6）期末，将库存现金日记账、银行存款日记账和明细分类账的余额与有关总分类账的余额核对相符。</a:t>
            </a:r>
            <a:endParaRPr sz="2200"/>
          </a:p>
          <a:p>
            <a:pPr algn="l"/>
            <a:r>
              <a:rPr sz="2200"/>
              <a:t> （7）期末，根据总分类账和明细分类账的记录，编制财务报表。</a:t>
            </a:r>
            <a:endParaRPr sz="2200"/>
          </a:p>
          <a:p>
            <a:pPr algn="l"/>
            <a:r>
              <a:rPr sz="2200"/>
              <a:t>记账凭证账务处理程序的编制流程如图9-3所示。</a:t>
            </a:r>
            <a:endParaRPr sz="2200"/>
          </a:p>
        </p:txBody>
      </p:sp>
      <p:pic>
        <p:nvPicPr>
          <p:cNvPr id="5" name="图片 4"/>
          <p:cNvPicPr>
            <a:picLocks noChangeAspect="1"/>
          </p:cNvPicPr>
          <p:nvPr/>
        </p:nvPicPr>
        <p:blipFill>
          <a:blip r:embed="rId3"/>
          <a:stretch>
            <a:fillRect/>
          </a:stretch>
        </p:blipFill>
        <p:spPr>
          <a:xfrm>
            <a:off x="0" y="2276475"/>
            <a:ext cx="7139305" cy="3168015"/>
          </a:xfrm>
          <a:prstGeom prst="rect">
            <a:avLst/>
          </a:prstGeom>
        </p:spPr>
      </p:pic>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7787005" cy="521970"/>
          </a:xfrm>
          <a:prstGeom prst="rect">
            <a:avLst/>
          </a:prstGeom>
        </p:spPr>
        <p:txBody>
          <a:bodyPr wrap="square">
            <a:spAutoFit/>
          </a:bodyPr>
          <a:lstStyle/>
          <a:p>
            <a:r>
              <a:rPr sz="2800" b="1" kern="100">
                <a:latin typeface="+mj-ea"/>
                <a:ea typeface="+mj-ea"/>
                <a:cs typeface="Times New Roman" panose="02020603050405020304" pitchFamily="18" charset="0"/>
              </a:rPr>
              <a:t>子任务9.2.2  记账凭证账务处理程序的应用</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2.记账凭证账务处理程序方法举例</a:t>
            </a:r>
            <a:endParaRPr lang="zh-CN" altLang="en-US" sz="2400" b="1">
              <a:solidFill>
                <a:schemeClr val="bg1"/>
              </a:solidFill>
              <a:latin typeface="+mj-ea"/>
              <a:ea typeface="+mj-ea"/>
            </a:endParaRPr>
          </a:p>
        </p:txBody>
      </p:sp>
      <p:sp>
        <p:nvSpPr>
          <p:cNvPr id="4" name="文本框 3"/>
          <p:cNvSpPr txBox="1"/>
          <p:nvPr/>
        </p:nvSpPr>
        <p:spPr>
          <a:xfrm>
            <a:off x="5569585" y="1368425"/>
            <a:ext cx="6226175" cy="1783715"/>
          </a:xfrm>
          <a:prstGeom prst="rect">
            <a:avLst/>
          </a:prstGeom>
          <a:noFill/>
        </p:spPr>
        <p:txBody>
          <a:bodyPr wrap="square" rtlCol="0" anchor="t">
            <a:spAutoFit/>
          </a:bodyPr>
          <a:p>
            <a:pPr algn="l"/>
            <a:r>
              <a:rPr sz="2200"/>
              <a:t> 【情景9-1】2019年5月3日，北京市鼎盛股份有限公司向北京市宝珠建材批发有限公司购入松木200立方米，单价800元，增值税税率13%，价税合计180 800元，以银行转账支票支付。松木200立方米已验收入库。凭证如图9-4至图9-7所示。</a:t>
            </a:r>
            <a:endParaRPr sz="2200"/>
          </a:p>
        </p:txBody>
      </p:sp>
      <p:pic>
        <p:nvPicPr>
          <p:cNvPr id="2" name="图片 1"/>
          <p:cNvPicPr>
            <a:picLocks noChangeAspect="1"/>
          </p:cNvPicPr>
          <p:nvPr/>
        </p:nvPicPr>
        <p:blipFill>
          <a:blip r:embed="rId3"/>
          <a:stretch>
            <a:fillRect/>
          </a:stretch>
        </p:blipFill>
        <p:spPr>
          <a:xfrm>
            <a:off x="3426460" y="3368675"/>
            <a:ext cx="2143125" cy="3181350"/>
          </a:xfrm>
          <a:prstGeom prst="rect">
            <a:avLst/>
          </a:prstGeom>
        </p:spPr>
      </p:pic>
      <p:pic>
        <p:nvPicPr>
          <p:cNvPr id="3" name="图片 2"/>
          <p:cNvPicPr>
            <a:picLocks noChangeAspect="1"/>
          </p:cNvPicPr>
          <p:nvPr/>
        </p:nvPicPr>
        <p:blipFill>
          <a:blip r:embed="rId4"/>
          <a:stretch>
            <a:fillRect/>
          </a:stretch>
        </p:blipFill>
        <p:spPr>
          <a:xfrm>
            <a:off x="5920740" y="3201670"/>
            <a:ext cx="5524500" cy="3514725"/>
          </a:xfrm>
          <a:prstGeom prst="rect">
            <a:avLst/>
          </a:prstGeom>
        </p:spPr>
      </p:pic>
    </p:spTree>
  </p:cSld>
  <p:clrMapOvr>
    <a:masterClrMapping/>
  </p:clrMapOvr>
  <p:transition spd="slow" advTm="9652">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7787005" cy="521970"/>
          </a:xfrm>
          <a:prstGeom prst="rect">
            <a:avLst/>
          </a:prstGeom>
        </p:spPr>
        <p:txBody>
          <a:bodyPr wrap="square">
            <a:spAutoFit/>
          </a:bodyPr>
          <a:lstStyle/>
          <a:p>
            <a:r>
              <a:rPr sz="2800" b="1" kern="100">
                <a:latin typeface="+mj-ea"/>
                <a:ea typeface="+mj-ea"/>
                <a:cs typeface="Times New Roman" panose="02020603050405020304" pitchFamily="18" charset="0"/>
              </a:rPr>
              <a:t>子任务9.2.2  记账凭证账务处理程序的应用</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2.记账凭证账务处理程序方法举例</a:t>
            </a:r>
            <a:endParaRPr lang="zh-CN" altLang="en-US" sz="2400" b="1">
              <a:solidFill>
                <a:schemeClr val="bg1"/>
              </a:solidFill>
              <a:latin typeface="+mj-ea"/>
              <a:ea typeface="+mj-ea"/>
            </a:endParaRPr>
          </a:p>
        </p:txBody>
      </p:sp>
      <p:sp>
        <p:nvSpPr>
          <p:cNvPr id="4" name="文本框 3"/>
          <p:cNvSpPr txBox="1"/>
          <p:nvPr/>
        </p:nvSpPr>
        <p:spPr>
          <a:xfrm>
            <a:off x="5569585" y="1368425"/>
            <a:ext cx="6226175" cy="1783715"/>
          </a:xfrm>
          <a:prstGeom prst="rect">
            <a:avLst/>
          </a:prstGeom>
          <a:noFill/>
        </p:spPr>
        <p:txBody>
          <a:bodyPr wrap="square" rtlCol="0" anchor="t">
            <a:spAutoFit/>
          </a:bodyPr>
          <a:p>
            <a:pPr algn="l"/>
            <a:r>
              <a:rPr sz="2200"/>
              <a:t> 【情景9-1】2019年5月3日，北京市鼎盛股份有限公司向北京市宝珠建材批发有限公司购入松木200立方米，单价800元，增值税税率13%，价税合计180 800元，以银行转账支票支付。松木200立方米已验收入库。凭证如图9-4至图9-7所示。</a:t>
            </a:r>
            <a:endParaRPr sz="2200"/>
          </a:p>
        </p:txBody>
      </p:sp>
      <p:pic>
        <p:nvPicPr>
          <p:cNvPr id="5" name="图片 4"/>
          <p:cNvPicPr>
            <a:picLocks noChangeAspect="1"/>
          </p:cNvPicPr>
          <p:nvPr/>
        </p:nvPicPr>
        <p:blipFill>
          <a:blip r:embed="rId3"/>
          <a:stretch>
            <a:fillRect/>
          </a:stretch>
        </p:blipFill>
        <p:spPr>
          <a:xfrm>
            <a:off x="464820" y="3545205"/>
            <a:ext cx="5415915" cy="2821305"/>
          </a:xfrm>
          <a:prstGeom prst="rect">
            <a:avLst/>
          </a:prstGeom>
        </p:spPr>
      </p:pic>
      <p:pic>
        <p:nvPicPr>
          <p:cNvPr id="6" name="图片 5"/>
          <p:cNvPicPr>
            <a:picLocks noChangeAspect="1"/>
          </p:cNvPicPr>
          <p:nvPr/>
        </p:nvPicPr>
        <p:blipFill>
          <a:blip r:embed="rId4"/>
          <a:stretch>
            <a:fillRect/>
          </a:stretch>
        </p:blipFill>
        <p:spPr>
          <a:xfrm>
            <a:off x="6024245" y="3223895"/>
            <a:ext cx="5316220" cy="3293110"/>
          </a:xfrm>
          <a:prstGeom prst="rect">
            <a:avLst/>
          </a:prstGeom>
        </p:spPr>
      </p:pic>
    </p:spTree>
  </p:cSld>
  <p:clrMapOvr>
    <a:masterClrMapping/>
  </p:clrMapOvr>
  <p:transition spd="slow" advTm="9652">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1198880"/>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2019年5月3日，北京市鼎盛股份有限公司向北京市好再来高档家具店出售衣柜30组，每组售价2 200元，增值税税率13%，价税合计74 580元，转账支票存入银行。凭证如图9-8至图9-11所示。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 【情景9-2】</a:t>
            </a:r>
            <a:endParaRPr sz="2800" b="1" kern="100">
              <a:latin typeface="+mj-ea"/>
              <a:ea typeface="+mj-ea"/>
              <a:cs typeface="Times New Roman" panose="02020603050405020304" pitchFamily="18" charset="0"/>
              <a:sym typeface="+mn-ea"/>
            </a:endParaRPr>
          </a:p>
        </p:txBody>
      </p:sp>
      <p:pic>
        <p:nvPicPr>
          <p:cNvPr id="5" name="图片 4"/>
          <p:cNvPicPr>
            <a:picLocks noChangeAspect="1"/>
          </p:cNvPicPr>
          <p:nvPr/>
        </p:nvPicPr>
        <p:blipFill>
          <a:blip r:embed="rId3"/>
          <a:stretch>
            <a:fillRect/>
          </a:stretch>
        </p:blipFill>
        <p:spPr>
          <a:xfrm>
            <a:off x="271145" y="2868295"/>
            <a:ext cx="5543550" cy="3476625"/>
          </a:xfrm>
          <a:prstGeom prst="rect">
            <a:avLst/>
          </a:prstGeom>
        </p:spPr>
      </p:pic>
      <p:pic>
        <p:nvPicPr>
          <p:cNvPr id="7" name="图片 6"/>
          <p:cNvPicPr>
            <a:picLocks noChangeAspect="1"/>
          </p:cNvPicPr>
          <p:nvPr/>
        </p:nvPicPr>
        <p:blipFill>
          <a:blip r:embed="rId4"/>
          <a:stretch>
            <a:fillRect/>
          </a:stretch>
        </p:blipFill>
        <p:spPr>
          <a:xfrm>
            <a:off x="6261735" y="2868295"/>
            <a:ext cx="5257800" cy="3086100"/>
          </a:xfrm>
          <a:prstGeom prst="rect">
            <a:avLst/>
          </a:prstGeom>
        </p:spPr>
      </p:pic>
      <p:pic>
        <p:nvPicPr>
          <p:cNvPr id="8" name="图片 7"/>
          <p:cNvPicPr>
            <a:picLocks noChangeAspect="1"/>
          </p:cNvPicPr>
          <p:nvPr/>
        </p:nvPicPr>
        <p:blipFill>
          <a:blip r:embed="rId5"/>
          <a:stretch>
            <a:fillRect/>
          </a:stretch>
        </p:blipFill>
        <p:spPr>
          <a:xfrm>
            <a:off x="271145" y="2868295"/>
            <a:ext cx="5525770" cy="2943860"/>
          </a:xfrm>
          <a:prstGeom prst="rect">
            <a:avLst/>
          </a:prstGeom>
        </p:spPr>
      </p:pic>
      <p:pic>
        <p:nvPicPr>
          <p:cNvPr id="9" name="图片 8"/>
          <p:cNvPicPr>
            <a:picLocks noChangeAspect="1"/>
          </p:cNvPicPr>
          <p:nvPr/>
        </p:nvPicPr>
        <p:blipFill>
          <a:blip r:embed="rId6"/>
          <a:stretch>
            <a:fillRect/>
          </a:stretch>
        </p:blipFill>
        <p:spPr>
          <a:xfrm>
            <a:off x="6261735" y="2868295"/>
            <a:ext cx="5258435" cy="32423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1+ppt_h/2"/>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7"/>
                                        </p:tgtEl>
                                        <p:attrNameLst>
                                          <p:attrName>ppt_x</p:attrName>
                                        </p:attrNameLst>
                                      </p:cBhvr>
                                      <p:tavLst>
                                        <p:tav tm="0">
                                          <p:val>
                                            <p:strVal val="ppt_x"/>
                                          </p:val>
                                        </p:tav>
                                        <p:tav tm="100000">
                                          <p:val>
                                            <p:strVal val="ppt_x"/>
                                          </p:val>
                                        </p:tav>
                                      </p:tavLst>
                                    </p:anim>
                                    <p:anim calcmode="lin" valueType="num">
                                      <p:cBhvr additive="base">
                                        <p:cTn id="13" dur="500"/>
                                        <p:tgtEl>
                                          <p:spTgt spid="7"/>
                                        </p:tgtEl>
                                        <p:attrNameLst>
                                          <p:attrName>ppt_y</p:attrName>
                                        </p:attrNameLst>
                                      </p:cBhvr>
                                      <p:tavLst>
                                        <p:tav tm="0">
                                          <p:val>
                                            <p:strVal val="ppt_y"/>
                                          </p:val>
                                        </p:tav>
                                        <p:tav tm="100000">
                                          <p:val>
                                            <p:strVal val="1+ppt_h/2"/>
                                          </p:val>
                                        </p:tav>
                                      </p:tavLst>
                                    </p:anim>
                                    <p:set>
                                      <p:cBhvr>
                                        <p:cTn id="14" dur="1" fill="hold">
                                          <p:stCondLst>
                                            <p:cond delay="499"/>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82994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2019年5月4日，北京市鼎盛股份有限公司收到北京市伊万家具有限公司还来前欠货款88 000元，银行转账支票送存银行。凭证如图9-12、图9-13所示。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 【情景9-3】</a:t>
            </a:r>
            <a:endParaRPr sz="2800" b="1" kern="100">
              <a:latin typeface="+mj-ea"/>
              <a:ea typeface="+mj-ea"/>
              <a:cs typeface="Times New Roman" panose="02020603050405020304" pitchFamily="18" charset="0"/>
              <a:sym typeface="+mn-ea"/>
            </a:endParaRPr>
          </a:p>
        </p:txBody>
      </p:sp>
      <p:pic>
        <p:nvPicPr>
          <p:cNvPr id="3" name="图片 2"/>
          <p:cNvPicPr>
            <a:picLocks noChangeAspect="1"/>
          </p:cNvPicPr>
          <p:nvPr/>
        </p:nvPicPr>
        <p:blipFill>
          <a:blip r:embed="rId3"/>
          <a:stretch>
            <a:fillRect/>
          </a:stretch>
        </p:blipFill>
        <p:spPr>
          <a:xfrm>
            <a:off x="288290" y="2652395"/>
            <a:ext cx="5576570" cy="3319780"/>
          </a:xfrm>
          <a:prstGeom prst="rect">
            <a:avLst/>
          </a:prstGeom>
        </p:spPr>
      </p:pic>
      <p:pic>
        <p:nvPicPr>
          <p:cNvPr id="10" name="图片 9"/>
          <p:cNvPicPr>
            <a:picLocks noChangeAspect="1"/>
          </p:cNvPicPr>
          <p:nvPr/>
        </p:nvPicPr>
        <p:blipFill>
          <a:blip r:embed="rId4"/>
          <a:stretch>
            <a:fillRect/>
          </a:stretch>
        </p:blipFill>
        <p:spPr>
          <a:xfrm>
            <a:off x="6110605" y="2652395"/>
            <a:ext cx="5408930" cy="331978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82994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2019年5月5日，缴纳上月的应交增值税35 620元。凭证如图9-14、图9-15所示。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【情景9-4】</a:t>
            </a:r>
            <a:endParaRPr sz="2800" b="1" kern="100">
              <a:latin typeface="+mj-ea"/>
              <a:ea typeface="+mj-ea"/>
              <a:cs typeface="Times New Roman" panose="02020603050405020304" pitchFamily="18" charset="0"/>
              <a:sym typeface="+mn-ea"/>
            </a:endParaRPr>
          </a:p>
        </p:txBody>
      </p:sp>
      <p:pic>
        <p:nvPicPr>
          <p:cNvPr id="5" name="图片 4"/>
          <p:cNvPicPr>
            <a:picLocks noChangeAspect="1"/>
          </p:cNvPicPr>
          <p:nvPr/>
        </p:nvPicPr>
        <p:blipFill>
          <a:blip r:embed="rId3"/>
          <a:stretch>
            <a:fillRect/>
          </a:stretch>
        </p:blipFill>
        <p:spPr>
          <a:xfrm>
            <a:off x="397510" y="2434590"/>
            <a:ext cx="5248275" cy="3514725"/>
          </a:xfrm>
          <a:prstGeom prst="rect">
            <a:avLst/>
          </a:prstGeom>
        </p:spPr>
      </p:pic>
      <p:pic>
        <p:nvPicPr>
          <p:cNvPr id="7" name="图片 6"/>
          <p:cNvPicPr>
            <a:picLocks noChangeAspect="1"/>
          </p:cNvPicPr>
          <p:nvPr/>
        </p:nvPicPr>
        <p:blipFill>
          <a:blip r:embed="rId4"/>
          <a:stretch>
            <a:fillRect/>
          </a:stretch>
        </p:blipFill>
        <p:spPr>
          <a:xfrm>
            <a:off x="6145530" y="2434590"/>
            <a:ext cx="5374005" cy="3350895"/>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82994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2019年5月5日，仓库发出桃花芯木30立方米，单价200元，全部用于生产衣柜。凭证如图9-16、图9-17所示。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【情景9-5】</a:t>
            </a:r>
            <a:endParaRPr sz="2800" b="1" kern="100">
              <a:latin typeface="+mj-ea"/>
              <a:ea typeface="+mj-ea"/>
              <a:cs typeface="Times New Roman" panose="02020603050405020304" pitchFamily="18" charset="0"/>
              <a:sym typeface="+mn-ea"/>
            </a:endParaRPr>
          </a:p>
        </p:txBody>
      </p:sp>
      <p:pic>
        <p:nvPicPr>
          <p:cNvPr id="3" name="图片 2"/>
          <p:cNvPicPr>
            <a:picLocks noChangeAspect="1"/>
          </p:cNvPicPr>
          <p:nvPr/>
        </p:nvPicPr>
        <p:blipFill>
          <a:blip r:embed="rId3"/>
          <a:stretch>
            <a:fillRect/>
          </a:stretch>
        </p:blipFill>
        <p:spPr>
          <a:xfrm>
            <a:off x="545465" y="2790825"/>
            <a:ext cx="5647055" cy="2834005"/>
          </a:xfrm>
          <a:prstGeom prst="rect">
            <a:avLst/>
          </a:prstGeom>
        </p:spPr>
      </p:pic>
      <p:pic>
        <p:nvPicPr>
          <p:cNvPr id="8" name="图片 7"/>
          <p:cNvPicPr>
            <a:picLocks noChangeAspect="1"/>
          </p:cNvPicPr>
          <p:nvPr/>
        </p:nvPicPr>
        <p:blipFill>
          <a:blip r:embed="rId4"/>
          <a:stretch>
            <a:fillRect/>
          </a:stretch>
        </p:blipFill>
        <p:spPr>
          <a:xfrm>
            <a:off x="6180455" y="2790825"/>
            <a:ext cx="5728970" cy="283337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1198880"/>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8日，北京市鼎盛股份有限公司向北京市伊万家具有限公司出售衣柜50组，每组售价2 200元，双人床10张，每张售价8 600元，增值税税率为13%，价税合计221 480元，货款尚未收到。凭证如图9-18至图9-20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 【情景9-6】</a:t>
            </a:r>
            <a:endParaRPr sz="2800" b="1" kern="100">
              <a:latin typeface="+mj-ea"/>
              <a:ea typeface="+mj-ea"/>
              <a:cs typeface="Times New Roman" panose="02020603050405020304" pitchFamily="18" charset="0"/>
              <a:sym typeface="+mn-ea"/>
            </a:endParaRPr>
          </a:p>
        </p:txBody>
      </p:sp>
      <p:pic>
        <p:nvPicPr>
          <p:cNvPr id="5" name="图片 4"/>
          <p:cNvPicPr>
            <a:picLocks noChangeAspect="1"/>
          </p:cNvPicPr>
          <p:nvPr/>
        </p:nvPicPr>
        <p:blipFill>
          <a:blip r:embed="rId3"/>
          <a:stretch>
            <a:fillRect/>
          </a:stretch>
        </p:blipFill>
        <p:spPr>
          <a:xfrm>
            <a:off x="555625" y="2802255"/>
            <a:ext cx="5524500" cy="3505200"/>
          </a:xfrm>
          <a:prstGeom prst="rect">
            <a:avLst/>
          </a:prstGeom>
        </p:spPr>
      </p:pic>
      <p:pic>
        <p:nvPicPr>
          <p:cNvPr id="7" name="图片 6"/>
          <p:cNvPicPr>
            <a:picLocks noChangeAspect="1"/>
          </p:cNvPicPr>
          <p:nvPr/>
        </p:nvPicPr>
        <p:blipFill>
          <a:blip r:embed="rId4"/>
          <a:stretch>
            <a:fillRect/>
          </a:stretch>
        </p:blipFill>
        <p:spPr>
          <a:xfrm>
            <a:off x="6151880" y="2802255"/>
            <a:ext cx="5295900" cy="2895600"/>
          </a:xfrm>
          <a:prstGeom prst="rect">
            <a:avLst/>
          </a:prstGeom>
        </p:spPr>
      </p:pic>
      <p:pic>
        <p:nvPicPr>
          <p:cNvPr id="9" name="图片 8"/>
          <p:cNvPicPr>
            <a:picLocks noChangeAspect="1"/>
          </p:cNvPicPr>
          <p:nvPr/>
        </p:nvPicPr>
        <p:blipFill>
          <a:blip r:embed="rId5"/>
          <a:stretch>
            <a:fillRect/>
          </a:stretch>
        </p:blipFill>
        <p:spPr>
          <a:xfrm>
            <a:off x="555625" y="2802255"/>
            <a:ext cx="5505450" cy="2738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1+ppt_h/2"/>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1198880"/>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10日，北京市鼎盛股份有限公司向北京市好再来高档家具店出售双人床15张，每张售价8 600元，衣柜6组，每组售价2 200元，增值税税率为13%，价税合计160 686元，货款尚未收到。凭证如图9-21至图9-23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  【情景9-7】</a:t>
            </a:r>
            <a:endParaRPr sz="2800" b="1" kern="100">
              <a:latin typeface="+mj-ea"/>
              <a:ea typeface="+mj-ea"/>
              <a:cs typeface="Times New Roman" panose="02020603050405020304" pitchFamily="18" charset="0"/>
              <a:sym typeface="+mn-ea"/>
            </a:endParaRPr>
          </a:p>
        </p:txBody>
      </p:sp>
      <p:pic>
        <p:nvPicPr>
          <p:cNvPr id="5" name="图片 4"/>
          <p:cNvPicPr>
            <a:picLocks noChangeAspect="1"/>
          </p:cNvPicPr>
          <p:nvPr/>
        </p:nvPicPr>
        <p:blipFill>
          <a:blip r:embed="rId3"/>
          <a:stretch>
            <a:fillRect/>
          </a:stretch>
        </p:blipFill>
        <p:spPr>
          <a:xfrm>
            <a:off x="390525" y="2832735"/>
            <a:ext cx="5524500" cy="3505200"/>
          </a:xfrm>
          <a:prstGeom prst="rect">
            <a:avLst/>
          </a:prstGeom>
        </p:spPr>
      </p:pic>
      <p:pic>
        <p:nvPicPr>
          <p:cNvPr id="7" name="图片 6"/>
          <p:cNvPicPr>
            <a:picLocks noChangeAspect="1"/>
          </p:cNvPicPr>
          <p:nvPr/>
        </p:nvPicPr>
        <p:blipFill>
          <a:blip r:embed="rId4"/>
          <a:stretch>
            <a:fillRect/>
          </a:stretch>
        </p:blipFill>
        <p:spPr>
          <a:xfrm>
            <a:off x="6240145" y="2832735"/>
            <a:ext cx="5248275" cy="2847975"/>
          </a:xfrm>
          <a:prstGeom prst="rect">
            <a:avLst/>
          </a:prstGeom>
        </p:spPr>
      </p:pic>
      <p:pic>
        <p:nvPicPr>
          <p:cNvPr id="9" name="图片 8"/>
          <p:cNvPicPr>
            <a:picLocks noChangeAspect="1"/>
          </p:cNvPicPr>
          <p:nvPr/>
        </p:nvPicPr>
        <p:blipFill>
          <a:blip r:embed="rId5"/>
          <a:stretch>
            <a:fillRect/>
          </a:stretch>
        </p:blipFill>
        <p:spPr>
          <a:xfrm>
            <a:off x="390525" y="2832735"/>
            <a:ext cx="5767705" cy="28473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1+ppt_h/2"/>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82994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2019年5月11日，仓库发出密度板材料20张，单价100元，用于生产衣柜。凭证如图9-24、图9-25所示。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 【情景9-8】</a:t>
            </a:r>
            <a:endParaRPr sz="2800" b="1" kern="100">
              <a:latin typeface="+mj-ea"/>
              <a:ea typeface="+mj-ea"/>
              <a:cs typeface="Times New Roman" panose="02020603050405020304" pitchFamily="18" charset="0"/>
              <a:sym typeface="+mn-ea"/>
            </a:endParaRPr>
          </a:p>
        </p:txBody>
      </p:sp>
      <p:pic>
        <p:nvPicPr>
          <p:cNvPr id="3" name="图片 2"/>
          <p:cNvPicPr>
            <a:picLocks noChangeAspect="1"/>
          </p:cNvPicPr>
          <p:nvPr/>
        </p:nvPicPr>
        <p:blipFill>
          <a:blip r:embed="rId3"/>
          <a:stretch>
            <a:fillRect/>
          </a:stretch>
        </p:blipFill>
        <p:spPr>
          <a:xfrm>
            <a:off x="388620" y="2865755"/>
            <a:ext cx="5267325" cy="2609850"/>
          </a:xfrm>
          <a:prstGeom prst="rect">
            <a:avLst/>
          </a:prstGeom>
        </p:spPr>
      </p:pic>
      <p:pic>
        <p:nvPicPr>
          <p:cNvPr id="8" name="图片 7"/>
          <p:cNvPicPr>
            <a:picLocks noChangeAspect="1"/>
          </p:cNvPicPr>
          <p:nvPr/>
        </p:nvPicPr>
        <p:blipFill>
          <a:blip r:embed="rId4"/>
          <a:stretch>
            <a:fillRect/>
          </a:stretch>
        </p:blipFill>
        <p:spPr>
          <a:xfrm>
            <a:off x="6209030" y="2865755"/>
            <a:ext cx="5238750" cy="257175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8" name="图片 137"/>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409749" y="426749"/>
            <a:ext cx="4161062" cy="6004502"/>
          </a:xfrm>
          <a:prstGeom prst="rect">
            <a:avLst/>
          </a:prstGeom>
        </p:spPr>
      </p:pic>
      <p:sp>
        <p:nvSpPr>
          <p:cNvPr id="139" name="矩形 138"/>
          <p:cNvSpPr/>
          <p:nvPr/>
        </p:nvSpPr>
        <p:spPr bwMode="auto">
          <a:xfrm>
            <a:off x="4183346" y="1475493"/>
            <a:ext cx="661370" cy="405903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0" name="TextBox 58"/>
          <p:cNvSpPr txBox="1"/>
          <p:nvPr/>
        </p:nvSpPr>
        <p:spPr>
          <a:xfrm>
            <a:off x="4202689" y="1925092"/>
            <a:ext cx="677108" cy="1034899"/>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i="0" u="none" strike="noStrike" kern="1200" cap="none" spc="0" normalizeH="0" baseline="0" noProof="0">
                <a:ln>
                  <a:noFill/>
                </a:ln>
                <a:solidFill>
                  <a:schemeClr val="bg1"/>
                </a:solidFill>
                <a:uLnTx/>
                <a:uFillTx/>
                <a:latin typeface="微软雅黑 Light" panose="020B0502040204020203" pitchFamily="34" charset="-122"/>
                <a:ea typeface="微软雅黑 Light" panose="020B0502040204020203" pitchFamily="34" charset="-122"/>
              </a:rPr>
              <a:t>目 录</a:t>
            </a:r>
            <a:endPar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1" name="TextBox 58"/>
          <p:cNvSpPr txBox="1"/>
          <p:nvPr/>
        </p:nvSpPr>
        <p:spPr>
          <a:xfrm>
            <a:off x="4199941" y="3048039"/>
            <a:ext cx="615553" cy="1955342"/>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CONTENTS</a:t>
            </a:r>
            <a:endParaRPr kumimoji="0" lang="zh-CN" altLang="en-US"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2" name="Freeform 18"/>
          <p:cNvSpPr/>
          <p:nvPr/>
        </p:nvSpPr>
        <p:spPr bwMode="auto">
          <a:xfrm>
            <a:off x="5340977" y="1381872"/>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400">
              <a:solidFill>
                <a:schemeClr val="bg1"/>
              </a:solidFill>
              <a:latin typeface="+mj-ea"/>
              <a:ea typeface="+mj-ea"/>
            </a:endParaRPr>
          </a:p>
        </p:txBody>
      </p:sp>
      <p:sp>
        <p:nvSpPr>
          <p:cNvPr id="143" name="Freeform 24"/>
          <p:cNvSpPr/>
          <p:nvPr/>
        </p:nvSpPr>
        <p:spPr bwMode="auto">
          <a:xfrm>
            <a:off x="6138967" y="1381871"/>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144" name="TextBox 47"/>
          <p:cNvSpPr txBox="1"/>
          <p:nvPr/>
        </p:nvSpPr>
        <p:spPr>
          <a:xfrm>
            <a:off x="6208933" y="1560274"/>
            <a:ext cx="5290048" cy="36830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2000" b="0">
                <a:solidFill>
                  <a:schemeClr val="tx1"/>
                </a:solidFill>
                <a:latin typeface="微软雅黑 Light" panose="020B0502040204020203" pitchFamily="34" charset="-122"/>
                <a:ea typeface="微软雅黑 Light" panose="020B0502040204020203" pitchFamily="34" charset="-122"/>
                <a:sym typeface="+mn-ea"/>
              </a:rPr>
              <a:t>账务处理程序概述</a:t>
            </a:r>
            <a:endParaRPr lang="zh-CN" altLang="en-US" sz="2000" b="0">
              <a:solidFill>
                <a:schemeClr val="tx1"/>
              </a:solidFill>
              <a:latin typeface="微软雅黑 Light" panose="020B0502040204020203" pitchFamily="34" charset="-122"/>
              <a:ea typeface="微软雅黑 Light" panose="020B0502040204020203" pitchFamily="34" charset="-122"/>
              <a:sym typeface="+mn-ea"/>
            </a:endParaRPr>
          </a:p>
        </p:txBody>
      </p:sp>
      <p:sp>
        <p:nvSpPr>
          <p:cNvPr id="145" name="TextBox 58"/>
          <p:cNvSpPr txBox="1"/>
          <p:nvPr/>
        </p:nvSpPr>
        <p:spPr>
          <a:xfrm>
            <a:off x="5510188" y="1428623"/>
            <a:ext cx="360996" cy="646331"/>
          </a:xfrm>
          <a:prstGeom prst="rect">
            <a:avLst/>
          </a:prstGeom>
          <a:noFill/>
        </p:spPr>
        <p:txBody>
          <a:bodyPr wrap="none" rtlCol="0">
            <a:spAutoFit/>
          </a:bodyPr>
          <a:lstStyle/>
          <a:p>
            <a:pPr algn="ctr"/>
            <a:r>
              <a:rPr lang="en-US" altLang="zh-CN" sz="3600" dirty="0">
                <a:solidFill>
                  <a:schemeClr val="bg1"/>
                </a:solidFill>
                <a:latin typeface="Impact" panose="020B0806030902050204" pitchFamily="34" charset="0"/>
                <a:ea typeface="+mj-ea"/>
              </a:rPr>
              <a:t>1</a:t>
            </a:r>
            <a:endParaRPr lang="zh-CN" altLang="en-US" sz="3600" dirty="0">
              <a:solidFill>
                <a:schemeClr val="bg1"/>
              </a:solidFill>
              <a:latin typeface="Impact" panose="020B0806030902050204" pitchFamily="34" charset="0"/>
              <a:ea typeface="+mj-ea"/>
            </a:endParaRPr>
          </a:p>
        </p:txBody>
      </p:sp>
      <p:sp>
        <p:nvSpPr>
          <p:cNvPr id="146" name="Freeform 18"/>
          <p:cNvSpPr/>
          <p:nvPr/>
        </p:nvSpPr>
        <p:spPr bwMode="auto">
          <a:xfrm>
            <a:off x="5340977" y="2226868"/>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3"/>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2400">
              <a:solidFill>
                <a:schemeClr val="bg1"/>
              </a:solidFill>
              <a:latin typeface="+mj-ea"/>
              <a:ea typeface="+mj-ea"/>
            </a:endParaRPr>
          </a:p>
        </p:txBody>
      </p:sp>
      <p:sp>
        <p:nvSpPr>
          <p:cNvPr id="147" name="Freeform 24"/>
          <p:cNvSpPr/>
          <p:nvPr/>
        </p:nvSpPr>
        <p:spPr bwMode="auto">
          <a:xfrm>
            <a:off x="6138967" y="2226867"/>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148" name="TextBox 47"/>
          <p:cNvSpPr txBox="1"/>
          <p:nvPr/>
        </p:nvSpPr>
        <p:spPr>
          <a:xfrm>
            <a:off x="6208933" y="2376832"/>
            <a:ext cx="5290048" cy="36830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2000" b="0">
                <a:solidFill>
                  <a:schemeClr val="tx1"/>
                </a:solidFill>
                <a:latin typeface="微软雅黑 Light" panose="020B0502040204020203" pitchFamily="34" charset="-122"/>
                <a:ea typeface="微软雅黑 Light" panose="020B0502040204020203" pitchFamily="34" charset="-122"/>
                <a:sym typeface="+mn-ea"/>
              </a:rPr>
              <a:t>记账凭证账务处理程序</a:t>
            </a:r>
            <a:endParaRPr lang="zh-CN" altLang="en-US" sz="2000" b="0">
              <a:solidFill>
                <a:schemeClr val="tx1"/>
              </a:solidFill>
              <a:latin typeface="微软雅黑 Light" panose="020B0502040204020203" pitchFamily="34" charset="-122"/>
              <a:ea typeface="微软雅黑 Light" panose="020B0502040204020203" pitchFamily="34" charset="-122"/>
              <a:sym typeface="+mn-ea"/>
            </a:endParaRPr>
          </a:p>
        </p:txBody>
      </p:sp>
      <p:sp>
        <p:nvSpPr>
          <p:cNvPr id="149" name="TextBox 58"/>
          <p:cNvSpPr txBox="1"/>
          <p:nvPr/>
        </p:nvSpPr>
        <p:spPr>
          <a:xfrm>
            <a:off x="5482136" y="2273619"/>
            <a:ext cx="417102" cy="646331"/>
          </a:xfrm>
          <a:prstGeom prst="rect">
            <a:avLst/>
          </a:prstGeom>
          <a:noFill/>
        </p:spPr>
        <p:txBody>
          <a:bodyPr wrap="none" rtlCol="0">
            <a:spAutoFit/>
          </a:bodyPr>
          <a:lstStyle/>
          <a:p>
            <a:pPr algn="ctr"/>
            <a:r>
              <a:rPr lang="en-US" altLang="zh-CN" sz="3600">
                <a:solidFill>
                  <a:schemeClr val="bg1"/>
                </a:solidFill>
                <a:latin typeface="Impact" panose="020B0806030902050204" pitchFamily="34" charset="0"/>
                <a:ea typeface="+mj-ea"/>
              </a:rPr>
              <a:t>2</a:t>
            </a:r>
            <a:endParaRPr lang="zh-CN" altLang="en-US" sz="3600" dirty="0">
              <a:solidFill>
                <a:schemeClr val="bg1"/>
              </a:solidFill>
              <a:latin typeface="Impact" panose="020B0806030902050204" pitchFamily="34" charset="0"/>
              <a:ea typeface="+mj-ea"/>
            </a:endParaRPr>
          </a:p>
        </p:txBody>
      </p:sp>
      <p:sp>
        <p:nvSpPr>
          <p:cNvPr id="150" name="Freeform 18"/>
          <p:cNvSpPr/>
          <p:nvPr/>
        </p:nvSpPr>
        <p:spPr bwMode="auto">
          <a:xfrm>
            <a:off x="5340977" y="3064434"/>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2400">
              <a:solidFill>
                <a:schemeClr val="bg1"/>
              </a:solidFill>
              <a:latin typeface="+mj-ea"/>
              <a:ea typeface="+mj-ea"/>
            </a:endParaRPr>
          </a:p>
        </p:txBody>
      </p:sp>
      <p:sp>
        <p:nvSpPr>
          <p:cNvPr id="151" name="Freeform 24"/>
          <p:cNvSpPr/>
          <p:nvPr/>
        </p:nvSpPr>
        <p:spPr bwMode="auto">
          <a:xfrm>
            <a:off x="6138967" y="3064433"/>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152" name="TextBox 47"/>
          <p:cNvSpPr txBox="1"/>
          <p:nvPr/>
        </p:nvSpPr>
        <p:spPr>
          <a:xfrm>
            <a:off x="6208933" y="3214398"/>
            <a:ext cx="5290048" cy="36830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2000" b="0">
                <a:solidFill>
                  <a:schemeClr val="tx1"/>
                </a:solidFill>
                <a:latin typeface="微软雅黑 Light" panose="020B0502040204020203" pitchFamily="34" charset="-122"/>
                <a:ea typeface="微软雅黑 Light" panose="020B0502040204020203" pitchFamily="34" charset="-122"/>
              </a:rPr>
              <a:t>汇总记账凭证账务处理程序</a:t>
            </a:r>
            <a:endParaRPr lang="zh-CN" altLang="en-US" sz="2000" b="0">
              <a:solidFill>
                <a:schemeClr val="tx1"/>
              </a:solidFill>
              <a:latin typeface="微软雅黑 Light" panose="020B0502040204020203" pitchFamily="34" charset="-122"/>
              <a:ea typeface="微软雅黑 Light" panose="020B0502040204020203" pitchFamily="34" charset="-122"/>
            </a:endParaRPr>
          </a:p>
        </p:txBody>
      </p:sp>
      <p:sp>
        <p:nvSpPr>
          <p:cNvPr id="153" name="TextBox 58"/>
          <p:cNvSpPr txBox="1"/>
          <p:nvPr/>
        </p:nvSpPr>
        <p:spPr>
          <a:xfrm>
            <a:off x="5475722" y="3111185"/>
            <a:ext cx="429926" cy="646331"/>
          </a:xfrm>
          <a:prstGeom prst="rect">
            <a:avLst/>
          </a:prstGeom>
          <a:noFill/>
          <a:extLst>
            <a:ext uri="{91240B29-F687-4F45-9708-019B960494DF}">
              <a14:hiddenLine xmlns:a14="http://schemas.microsoft.com/office/drawing/2010/main" w="9525">
                <a:solidFill>
                  <a:srgbClr val="000000"/>
                </a:solidFill>
                <a:round/>
              </a14:hiddenLine>
            </a:ext>
          </a:extLst>
        </p:spPr>
        <p:txBody>
          <a:bodyPr wrap="none" rtlCol="0">
            <a:spAutoFit/>
          </a:bodyPr>
          <a:lstStyle/>
          <a:p>
            <a:pPr algn="ctr"/>
            <a:r>
              <a:rPr lang="en-US" altLang="zh-CN" sz="3600">
                <a:solidFill>
                  <a:schemeClr val="bg1"/>
                </a:solidFill>
                <a:latin typeface="Impact" panose="020B0806030902050204" pitchFamily="34" charset="0"/>
                <a:ea typeface="+mj-ea"/>
              </a:rPr>
              <a:t>3</a:t>
            </a:r>
            <a:endParaRPr lang="zh-CN" altLang="en-US" sz="3600" dirty="0">
              <a:solidFill>
                <a:schemeClr val="bg1"/>
              </a:solidFill>
              <a:latin typeface="Impact" panose="020B0806030902050204" pitchFamily="34" charset="0"/>
              <a:ea typeface="+mj-ea"/>
            </a:endParaRPr>
          </a:p>
        </p:txBody>
      </p:sp>
      <p:sp>
        <p:nvSpPr>
          <p:cNvPr id="2" name="Freeform 18"/>
          <p:cNvSpPr/>
          <p:nvPr/>
        </p:nvSpPr>
        <p:spPr bwMode="auto">
          <a:xfrm>
            <a:off x="5324467" y="3860723"/>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3"/>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2400">
              <a:solidFill>
                <a:schemeClr val="bg1"/>
              </a:solidFill>
              <a:latin typeface="+mj-ea"/>
              <a:ea typeface="+mj-ea"/>
            </a:endParaRPr>
          </a:p>
        </p:txBody>
      </p:sp>
      <p:sp>
        <p:nvSpPr>
          <p:cNvPr id="3" name="Freeform 24"/>
          <p:cNvSpPr/>
          <p:nvPr/>
        </p:nvSpPr>
        <p:spPr bwMode="auto">
          <a:xfrm>
            <a:off x="6122457" y="3860722"/>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4" name="TextBox 47"/>
          <p:cNvSpPr txBox="1"/>
          <p:nvPr/>
        </p:nvSpPr>
        <p:spPr>
          <a:xfrm>
            <a:off x="6192423" y="4010687"/>
            <a:ext cx="5290048" cy="36830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2000" b="0">
                <a:solidFill>
                  <a:schemeClr val="tx1"/>
                </a:solidFill>
                <a:latin typeface="微软雅黑 Light" panose="020B0502040204020203" pitchFamily="34" charset="-122"/>
                <a:ea typeface="微软雅黑 Light" panose="020B0502040204020203" pitchFamily="34" charset="-122"/>
                <a:sym typeface="+mn-ea"/>
              </a:rPr>
              <a:t>科目汇总表账务处理程序</a:t>
            </a:r>
            <a:endParaRPr lang="zh-CN" altLang="en-US" sz="2000" b="0">
              <a:solidFill>
                <a:schemeClr val="tx1"/>
              </a:solidFill>
              <a:latin typeface="微软雅黑 Light" panose="020B0502040204020203" pitchFamily="34" charset="-122"/>
              <a:ea typeface="微软雅黑 Light" panose="020B0502040204020203" pitchFamily="34" charset="-122"/>
              <a:sym typeface="+mn-ea"/>
            </a:endParaRPr>
          </a:p>
        </p:txBody>
      </p:sp>
      <p:sp>
        <p:nvSpPr>
          <p:cNvPr id="5" name="TextBox 58"/>
          <p:cNvSpPr txBox="1"/>
          <p:nvPr/>
        </p:nvSpPr>
        <p:spPr>
          <a:xfrm>
            <a:off x="5468437" y="3907474"/>
            <a:ext cx="411480" cy="645160"/>
          </a:xfrm>
          <a:prstGeom prst="rect">
            <a:avLst/>
          </a:prstGeom>
          <a:noFill/>
        </p:spPr>
        <p:txBody>
          <a:bodyPr wrap="none" rtlCol="0">
            <a:spAutoFit/>
          </a:bodyPr>
          <a:lstStyle/>
          <a:p>
            <a:pPr algn="ctr"/>
            <a:r>
              <a:rPr lang="en-US" sz="3600">
                <a:solidFill>
                  <a:schemeClr val="bg1"/>
                </a:solidFill>
                <a:latin typeface="Impact" panose="020B0806030902050204" pitchFamily="34" charset="0"/>
                <a:ea typeface="+mj-ea"/>
              </a:rPr>
              <a:t>4</a:t>
            </a:r>
            <a:endParaRPr lang="en-US" sz="3600" dirty="0">
              <a:solidFill>
                <a:schemeClr val="bg1"/>
              </a:solidFill>
              <a:latin typeface="Impact" panose="020B0806030902050204" pitchFamily="34" charset="0"/>
              <a:ea typeface="+mj-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000" advTm="9503">
        <p15:prstTrans prst="curtains"/>
      </p:transition>
    </mc:Choice>
    <mc:Fallback>
      <p:transition spd="slow" advTm="9503">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82994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2019年5月12日，以银行转账支票支付北京佳美修理厂雕花机修理费776.7元，增值税普通税率3%。凭证如图9-26至图9-28所示。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 【情景9-9】</a:t>
            </a:r>
            <a:endParaRPr sz="2800" b="1" kern="100">
              <a:latin typeface="+mj-ea"/>
              <a:ea typeface="+mj-ea"/>
              <a:cs typeface="Times New Roman" panose="02020603050405020304" pitchFamily="18" charset="0"/>
              <a:sym typeface="+mn-ea"/>
            </a:endParaRPr>
          </a:p>
        </p:txBody>
      </p:sp>
      <p:pic>
        <p:nvPicPr>
          <p:cNvPr id="5" name="图片 4"/>
          <p:cNvPicPr>
            <a:picLocks noChangeAspect="1"/>
          </p:cNvPicPr>
          <p:nvPr/>
        </p:nvPicPr>
        <p:blipFill>
          <a:blip r:embed="rId3"/>
          <a:stretch>
            <a:fillRect/>
          </a:stretch>
        </p:blipFill>
        <p:spPr>
          <a:xfrm>
            <a:off x="519430" y="2430780"/>
            <a:ext cx="5572125" cy="3524250"/>
          </a:xfrm>
          <a:prstGeom prst="rect">
            <a:avLst/>
          </a:prstGeom>
        </p:spPr>
      </p:pic>
      <p:pic>
        <p:nvPicPr>
          <p:cNvPr id="7" name="图片 6"/>
          <p:cNvPicPr>
            <a:picLocks noChangeAspect="1"/>
          </p:cNvPicPr>
          <p:nvPr/>
        </p:nvPicPr>
        <p:blipFill>
          <a:blip r:embed="rId4"/>
          <a:stretch>
            <a:fillRect/>
          </a:stretch>
        </p:blipFill>
        <p:spPr>
          <a:xfrm>
            <a:off x="7984490" y="2502535"/>
            <a:ext cx="2162175" cy="3209925"/>
          </a:xfrm>
          <a:prstGeom prst="rect">
            <a:avLst/>
          </a:prstGeom>
        </p:spPr>
      </p:pic>
      <p:pic>
        <p:nvPicPr>
          <p:cNvPr id="9" name="图片 8"/>
          <p:cNvPicPr>
            <a:picLocks noChangeAspect="1"/>
          </p:cNvPicPr>
          <p:nvPr/>
        </p:nvPicPr>
        <p:blipFill>
          <a:blip r:embed="rId5"/>
          <a:stretch>
            <a:fillRect/>
          </a:stretch>
        </p:blipFill>
        <p:spPr>
          <a:xfrm>
            <a:off x="519430" y="2430780"/>
            <a:ext cx="5571490" cy="34347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1+ppt_h/2"/>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1568450"/>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14日，北京市鼎盛股份有限公司向北京市宝珠建材批发有限公司购入刨花板100张，每张130元，密度板30张，每张100元，增值税税率13%，价税合计为18 080元，开出转账支票。刨花板和密度板均已验收入库。凭证如图9-29至图9-32所示。	</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 【情景9-10】</a:t>
            </a:r>
            <a:endParaRPr sz="2800" b="1" kern="100">
              <a:latin typeface="+mj-ea"/>
              <a:ea typeface="+mj-ea"/>
              <a:cs typeface="Times New Roman" panose="02020603050405020304" pitchFamily="18" charset="0"/>
              <a:sym typeface="+mn-ea"/>
            </a:endParaRPr>
          </a:p>
        </p:txBody>
      </p:sp>
      <p:pic>
        <p:nvPicPr>
          <p:cNvPr id="3" name="图片 2"/>
          <p:cNvPicPr>
            <a:picLocks noChangeAspect="1"/>
          </p:cNvPicPr>
          <p:nvPr/>
        </p:nvPicPr>
        <p:blipFill>
          <a:blip r:embed="rId3"/>
          <a:stretch>
            <a:fillRect/>
          </a:stretch>
        </p:blipFill>
        <p:spPr>
          <a:xfrm>
            <a:off x="690245" y="3065780"/>
            <a:ext cx="5524500" cy="3505200"/>
          </a:xfrm>
          <a:prstGeom prst="rect">
            <a:avLst/>
          </a:prstGeom>
        </p:spPr>
      </p:pic>
      <p:pic>
        <p:nvPicPr>
          <p:cNvPr id="8" name="图片 7"/>
          <p:cNvPicPr>
            <a:picLocks noChangeAspect="1"/>
          </p:cNvPicPr>
          <p:nvPr/>
        </p:nvPicPr>
        <p:blipFill>
          <a:blip r:embed="rId4"/>
          <a:stretch>
            <a:fillRect/>
          </a:stretch>
        </p:blipFill>
        <p:spPr>
          <a:xfrm>
            <a:off x="6470650" y="3028315"/>
            <a:ext cx="5238750" cy="2705100"/>
          </a:xfrm>
          <a:prstGeom prst="rect">
            <a:avLst/>
          </a:prstGeom>
        </p:spPr>
      </p:pic>
      <p:pic>
        <p:nvPicPr>
          <p:cNvPr id="10" name="图片 9"/>
          <p:cNvPicPr>
            <a:picLocks noChangeAspect="1"/>
          </p:cNvPicPr>
          <p:nvPr/>
        </p:nvPicPr>
        <p:blipFill>
          <a:blip r:embed="rId5"/>
          <a:stretch>
            <a:fillRect/>
          </a:stretch>
        </p:blipFill>
        <p:spPr>
          <a:xfrm>
            <a:off x="2010410" y="3065780"/>
            <a:ext cx="2152650" cy="3190875"/>
          </a:xfrm>
          <a:prstGeom prst="rect">
            <a:avLst/>
          </a:prstGeom>
        </p:spPr>
      </p:pic>
      <p:pic>
        <p:nvPicPr>
          <p:cNvPr id="11" name="图片 10"/>
          <p:cNvPicPr>
            <a:picLocks noChangeAspect="1"/>
          </p:cNvPicPr>
          <p:nvPr/>
        </p:nvPicPr>
        <p:blipFill>
          <a:blip r:embed="rId6"/>
          <a:stretch>
            <a:fillRect/>
          </a:stretch>
        </p:blipFill>
        <p:spPr>
          <a:xfrm>
            <a:off x="6713220" y="3028315"/>
            <a:ext cx="4752975" cy="29432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8"/>
                                        </p:tgtEl>
                                        <p:attrNameLst>
                                          <p:attrName>ppt_x</p:attrName>
                                        </p:attrNameLst>
                                      </p:cBhvr>
                                      <p:tavLst>
                                        <p:tav tm="0">
                                          <p:val>
                                            <p:strVal val="ppt_x"/>
                                          </p:val>
                                        </p:tav>
                                        <p:tav tm="100000">
                                          <p:val>
                                            <p:strVal val="ppt_x"/>
                                          </p:val>
                                        </p:tav>
                                      </p:tavLst>
                                    </p:anim>
                                    <p:anim calcmode="lin" valueType="num">
                                      <p:cBhvr additive="base">
                                        <p:cTn id="13" dur="500"/>
                                        <p:tgtEl>
                                          <p:spTgt spid="8"/>
                                        </p:tgtEl>
                                        <p:attrNameLst>
                                          <p:attrName>ppt_y</p:attrName>
                                        </p:attrNameLst>
                                      </p:cBhvr>
                                      <p:tavLst>
                                        <p:tav tm="0">
                                          <p:val>
                                            <p:strVal val="ppt_y"/>
                                          </p:val>
                                        </p:tav>
                                        <p:tav tm="100000">
                                          <p:val>
                                            <p:strVal val="1+ppt_h/2"/>
                                          </p:val>
                                        </p:tav>
                                      </p:tavLst>
                                    </p:anim>
                                    <p:set>
                                      <p:cBhvr>
                                        <p:cTn id="14" dur="1" fill="hold">
                                          <p:stCondLst>
                                            <p:cond delay="499"/>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82994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2019年5月14日，以银行存款支付职工工资142 600元。凭证如图9-33至图9-35所示。</a:t>
            </a:r>
            <a:r>
              <a:rPr sz="2400">
                <a:latin typeface="+mj-ea"/>
                <a:ea typeface="+mj-ea"/>
                <a:cs typeface="+mj-ea"/>
              </a:rPr>
              <a:t>	</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  【情景9-11】</a:t>
            </a:r>
            <a:endParaRPr sz="2800" b="1" kern="100">
              <a:latin typeface="+mj-ea"/>
              <a:ea typeface="+mj-ea"/>
              <a:cs typeface="Times New Roman" panose="02020603050405020304" pitchFamily="18" charset="0"/>
              <a:sym typeface="+mn-ea"/>
            </a:endParaRPr>
          </a:p>
        </p:txBody>
      </p:sp>
      <p:pic>
        <p:nvPicPr>
          <p:cNvPr id="5" name="图片 4"/>
          <p:cNvPicPr>
            <a:picLocks noChangeAspect="1"/>
          </p:cNvPicPr>
          <p:nvPr/>
        </p:nvPicPr>
        <p:blipFill>
          <a:blip r:embed="rId3"/>
          <a:stretch>
            <a:fillRect/>
          </a:stretch>
        </p:blipFill>
        <p:spPr>
          <a:xfrm>
            <a:off x="2456815" y="2755900"/>
            <a:ext cx="2133600" cy="3133725"/>
          </a:xfrm>
          <a:prstGeom prst="rect">
            <a:avLst/>
          </a:prstGeom>
        </p:spPr>
      </p:pic>
      <p:pic>
        <p:nvPicPr>
          <p:cNvPr id="7" name="图片 6"/>
          <p:cNvPicPr>
            <a:picLocks noChangeAspect="1"/>
          </p:cNvPicPr>
          <p:nvPr/>
        </p:nvPicPr>
        <p:blipFill>
          <a:blip r:embed="rId4"/>
          <a:stretch>
            <a:fillRect/>
          </a:stretch>
        </p:blipFill>
        <p:spPr>
          <a:xfrm>
            <a:off x="6049010" y="2755900"/>
            <a:ext cx="5470525" cy="2700655"/>
          </a:xfrm>
          <a:prstGeom prst="rect">
            <a:avLst/>
          </a:prstGeom>
        </p:spPr>
      </p:pic>
      <p:pic>
        <p:nvPicPr>
          <p:cNvPr id="9" name="图片 8"/>
          <p:cNvPicPr>
            <a:picLocks noChangeAspect="1"/>
          </p:cNvPicPr>
          <p:nvPr/>
        </p:nvPicPr>
        <p:blipFill>
          <a:blip r:embed="rId5"/>
          <a:stretch>
            <a:fillRect/>
          </a:stretch>
        </p:blipFill>
        <p:spPr>
          <a:xfrm>
            <a:off x="1170940" y="2865120"/>
            <a:ext cx="4705350" cy="29146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1+ppt_h/2"/>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82994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2019年5月14日，办公室贾瑞鑫出差预借差旅费3 000元，用现金支付。凭证如图9-36、图9-37所示。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 【情景9-12】</a:t>
            </a:r>
            <a:endParaRPr sz="2800" b="1" kern="100">
              <a:latin typeface="+mj-ea"/>
              <a:ea typeface="+mj-ea"/>
              <a:cs typeface="Times New Roman" panose="02020603050405020304" pitchFamily="18" charset="0"/>
              <a:sym typeface="+mn-ea"/>
            </a:endParaRPr>
          </a:p>
        </p:txBody>
      </p:sp>
      <p:pic>
        <p:nvPicPr>
          <p:cNvPr id="3" name="图片 2"/>
          <p:cNvPicPr>
            <a:picLocks noChangeAspect="1"/>
          </p:cNvPicPr>
          <p:nvPr/>
        </p:nvPicPr>
        <p:blipFill>
          <a:blip r:embed="rId3"/>
          <a:stretch>
            <a:fillRect/>
          </a:stretch>
        </p:blipFill>
        <p:spPr>
          <a:xfrm>
            <a:off x="479425" y="2769235"/>
            <a:ext cx="5257800" cy="2933700"/>
          </a:xfrm>
          <a:prstGeom prst="rect">
            <a:avLst/>
          </a:prstGeom>
        </p:spPr>
      </p:pic>
      <p:pic>
        <p:nvPicPr>
          <p:cNvPr id="8" name="图片 7"/>
          <p:cNvPicPr>
            <a:picLocks noChangeAspect="1"/>
          </p:cNvPicPr>
          <p:nvPr/>
        </p:nvPicPr>
        <p:blipFill>
          <a:blip r:embed="rId4"/>
          <a:stretch>
            <a:fillRect/>
          </a:stretch>
        </p:blipFill>
        <p:spPr>
          <a:xfrm>
            <a:off x="6470650" y="2769235"/>
            <a:ext cx="4714875" cy="2943225"/>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82994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2019年5月14日，仓库发出车间一般耗用的密度板材料50张，单价100元。凭证如图9-38、图9-39所示。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 【情景9-13】</a:t>
            </a:r>
            <a:endParaRPr sz="2800" b="1" kern="100">
              <a:latin typeface="+mj-ea"/>
              <a:ea typeface="+mj-ea"/>
              <a:cs typeface="Times New Roman" panose="02020603050405020304" pitchFamily="18" charset="0"/>
              <a:sym typeface="+mn-ea"/>
            </a:endParaRPr>
          </a:p>
        </p:txBody>
      </p:sp>
      <p:pic>
        <p:nvPicPr>
          <p:cNvPr id="5" name="图片 4"/>
          <p:cNvPicPr>
            <a:picLocks noChangeAspect="1"/>
          </p:cNvPicPr>
          <p:nvPr/>
        </p:nvPicPr>
        <p:blipFill>
          <a:blip r:embed="rId3"/>
          <a:stretch>
            <a:fillRect/>
          </a:stretch>
        </p:blipFill>
        <p:spPr>
          <a:xfrm>
            <a:off x="690245" y="3083560"/>
            <a:ext cx="5248275" cy="2628900"/>
          </a:xfrm>
          <a:prstGeom prst="rect">
            <a:avLst/>
          </a:prstGeom>
        </p:spPr>
      </p:pic>
      <p:pic>
        <p:nvPicPr>
          <p:cNvPr id="7" name="图片 6"/>
          <p:cNvPicPr>
            <a:picLocks noChangeAspect="1"/>
          </p:cNvPicPr>
          <p:nvPr/>
        </p:nvPicPr>
        <p:blipFill>
          <a:blip r:embed="rId4"/>
          <a:stretch>
            <a:fillRect/>
          </a:stretch>
        </p:blipFill>
        <p:spPr>
          <a:xfrm>
            <a:off x="6327140" y="2940050"/>
            <a:ext cx="5248275" cy="262890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82994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2019年5月15日，开出现金支票5 000元，提取备用金。凭证如图9-40、图9-41所示。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  【情景9-14】</a:t>
            </a:r>
            <a:endParaRPr sz="2800" b="1" kern="100">
              <a:latin typeface="+mj-ea"/>
              <a:ea typeface="+mj-ea"/>
              <a:cs typeface="Times New Roman" panose="02020603050405020304" pitchFamily="18" charset="0"/>
              <a:sym typeface="+mn-ea"/>
            </a:endParaRPr>
          </a:p>
        </p:txBody>
      </p:sp>
      <p:pic>
        <p:nvPicPr>
          <p:cNvPr id="3" name="图片 2"/>
          <p:cNvPicPr>
            <a:picLocks noChangeAspect="1"/>
          </p:cNvPicPr>
          <p:nvPr/>
        </p:nvPicPr>
        <p:blipFill>
          <a:blip r:embed="rId3"/>
          <a:stretch>
            <a:fillRect/>
          </a:stretch>
        </p:blipFill>
        <p:spPr>
          <a:xfrm>
            <a:off x="2400300" y="2682875"/>
            <a:ext cx="2114550" cy="3143250"/>
          </a:xfrm>
          <a:prstGeom prst="rect">
            <a:avLst/>
          </a:prstGeom>
        </p:spPr>
      </p:pic>
      <p:pic>
        <p:nvPicPr>
          <p:cNvPr id="8" name="图片 7"/>
          <p:cNvPicPr>
            <a:picLocks noChangeAspect="1"/>
          </p:cNvPicPr>
          <p:nvPr/>
        </p:nvPicPr>
        <p:blipFill>
          <a:blip r:embed="rId4"/>
          <a:stretch>
            <a:fillRect/>
          </a:stretch>
        </p:blipFill>
        <p:spPr>
          <a:xfrm>
            <a:off x="6193790" y="2787650"/>
            <a:ext cx="4695825" cy="293370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82994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2019年5月16日，仓库发出刨花板材料20张，单价130元，其中10张用于生产衣柜，10张用于生产双人床。凭证如图9-42、图9-43所示。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 【情景9-15】</a:t>
            </a:r>
            <a:endParaRPr sz="2800" b="1" kern="100">
              <a:latin typeface="+mj-ea"/>
              <a:ea typeface="+mj-ea"/>
              <a:cs typeface="Times New Roman" panose="02020603050405020304" pitchFamily="18" charset="0"/>
              <a:sym typeface="+mn-ea"/>
            </a:endParaRPr>
          </a:p>
        </p:txBody>
      </p:sp>
      <p:pic>
        <p:nvPicPr>
          <p:cNvPr id="5" name="图片 4"/>
          <p:cNvPicPr>
            <a:picLocks noChangeAspect="1"/>
          </p:cNvPicPr>
          <p:nvPr/>
        </p:nvPicPr>
        <p:blipFill>
          <a:blip r:embed="rId3"/>
          <a:stretch>
            <a:fillRect/>
          </a:stretch>
        </p:blipFill>
        <p:spPr>
          <a:xfrm>
            <a:off x="690245" y="2944495"/>
            <a:ext cx="5267325" cy="2619375"/>
          </a:xfrm>
          <a:prstGeom prst="rect">
            <a:avLst/>
          </a:prstGeom>
        </p:spPr>
      </p:pic>
      <p:pic>
        <p:nvPicPr>
          <p:cNvPr id="7" name="图片 6"/>
          <p:cNvPicPr>
            <a:picLocks noChangeAspect="1"/>
          </p:cNvPicPr>
          <p:nvPr/>
        </p:nvPicPr>
        <p:blipFill>
          <a:blip r:embed="rId4"/>
          <a:stretch>
            <a:fillRect/>
          </a:stretch>
        </p:blipFill>
        <p:spPr>
          <a:xfrm>
            <a:off x="6470650" y="2944495"/>
            <a:ext cx="5276850" cy="259080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82994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2019年5月16日，仓库发出松木材料30张，单价800元，用于生产双人床。凭证如图9-44、图9-45所示。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 【情景9-16】</a:t>
            </a:r>
            <a:endParaRPr sz="2800" b="1" kern="100">
              <a:latin typeface="+mj-ea"/>
              <a:ea typeface="+mj-ea"/>
              <a:cs typeface="Times New Roman" panose="02020603050405020304" pitchFamily="18" charset="0"/>
              <a:sym typeface="+mn-ea"/>
            </a:endParaRPr>
          </a:p>
        </p:txBody>
      </p:sp>
      <p:pic>
        <p:nvPicPr>
          <p:cNvPr id="3" name="图片 2"/>
          <p:cNvPicPr>
            <a:picLocks noChangeAspect="1"/>
          </p:cNvPicPr>
          <p:nvPr/>
        </p:nvPicPr>
        <p:blipFill>
          <a:blip r:embed="rId3"/>
          <a:stretch>
            <a:fillRect/>
          </a:stretch>
        </p:blipFill>
        <p:spPr>
          <a:xfrm>
            <a:off x="1054100" y="2925445"/>
            <a:ext cx="5276850" cy="2609850"/>
          </a:xfrm>
          <a:prstGeom prst="rect">
            <a:avLst/>
          </a:prstGeom>
        </p:spPr>
      </p:pic>
      <p:pic>
        <p:nvPicPr>
          <p:cNvPr id="8" name="图片 7"/>
          <p:cNvPicPr>
            <a:picLocks noChangeAspect="1"/>
          </p:cNvPicPr>
          <p:nvPr/>
        </p:nvPicPr>
        <p:blipFill>
          <a:blip r:embed="rId4"/>
          <a:stretch>
            <a:fillRect/>
          </a:stretch>
        </p:blipFill>
        <p:spPr>
          <a:xfrm>
            <a:off x="6330950" y="2925445"/>
            <a:ext cx="5286375" cy="2581275"/>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1198880"/>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2019年5月17日，北京市鼎盛股份有限公司向北京市宝珠建材批发有限公司购入桃花芯木材料40立方米，每立方米200元，已验收入库，增值税税率为13%，价税合计为9 040元，开出转账支票。凭证如图9-46至图9-49所示。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 【情景9-17】</a:t>
            </a:r>
            <a:endParaRPr sz="2800" b="1" kern="100">
              <a:latin typeface="+mj-ea"/>
              <a:ea typeface="+mj-ea"/>
              <a:cs typeface="Times New Roman" panose="02020603050405020304" pitchFamily="18" charset="0"/>
              <a:sym typeface="+mn-ea"/>
            </a:endParaRPr>
          </a:p>
        </p:txBody>
      </p:sp>
      <p:pic>
        <p:nvPicPr>
          <p:cNvPr id="5" name="图片 4"/>
          <p:cNvPicPr>
            <a:picLocks noChangeAspect="1"/>
          </p:cNvPicPr>
          <p:nvPr/>
        </p:nvPicPr>
        <p:blipFill>
          <a:blip r:embed="rId3"/>
          <a:stretch>
            <a:fillRect/>
          </a:stretch>
        </p:blipFill>
        <p:spPr>
          <a:xfrm>
            <a:off x="690245" y="2950845"/>
            <a:ext cx="5543550" cy="3486150"/>
          </a:xfrm>
          <a:prstGeom prst="rect">
            <a:avLst/>
          </a:prstGeom>
        </p:spPr>
      </p:pic>
      <p:pic>
        <p:nvPicPr>
          <p:cNvPr id="7" name="图片 6"/>
          <p:cNvPicPr>
            <a:picLocks noChangeAspect="1"/>
          </p:cNvPicPr>
          <p:nvPr/>
        </p:nvPicPr>
        <p:blipFill>
          <a:blip r:embed="rId4"/>
          <a:stretch>
            <a:fillRect/>
          </a:stretch>
        </p:blipFill>
        <p:spPr>
          <a:xfrm>
            <a:off x="6470650" y="3336290"/>
            <a:ext cx="5267325" cy="2714625"/>
          </a:xfrm>
          <a:prstGeom prst="rect">
            <a:avLst/>
          </a:prstGeom>
        </p:spPr>
      </p:pic>
      <p:pic>
        <p:nvPicPr>
          <p:cNvPr id="9" name="图片 8"/>
          <p:cNvPicPr>
            <a:picLocks noChangeAspect="1"/>
          </p:cNvPicPr>
          <p:nvPr/>
        </p:nvPicPr>
        <p:blipFill>
          <a:blip r:embed="rId5"/>
          <a:stretch>
            <a:fillRect/>
          </a:stretch>
        </p:blipFill>
        <p:spPr>
          <a:xfrm>
            <a:off x="1981835" y="2888615"/>
            <a:ext cx="2124075" cy="3162300"/>
          </a:xfrm>
          <a:prstGeom prst="rect">
            <a:avLst/>
          </a:prstGeom>
        </p:spPr>
      </p:pic>
      <p:pic>
        <p:nvPicPr>
          <p:cNvPr id="10" name="图片 9"/>
          <p:cNvPicPr>
            <a:picLocks noChangeAspect="1"/>
          </p:cNvPicPr>
          <p:nvPr/>
        </p:nvPicPr>
        <p:blipFill>
          <a:blip r:embed="rId6"/>
          <a:stretch>
            <a:fillRect/>
          </a:stretch>
        </p:blipFill>
        <p:spPr>
          <a:xfrm>
            <a:off x="6101715" y="2888615"/>
            <a:ext cx="5093335" cy="31629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1+ppt_h/2"/>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7"/>
                                        </p:tgtEl>
                                        <p:attrNameLst>
                                          <p:attrName>ppt_x</p:attrName>
                                        </p:attrNameLst>
                                      </p:cBhvr>
                                      <p:tavLst>
                                        <p:tav tm="0">
                                          <p:val>
                                            <p:strVal val="ppt_x"/>
                                          </p:val>
                                        </p:tav>
                                        <p:tav tm="100000">
                                          <p:val>
                                            <p:strVal val="ppt_x"/>
                                          </p:val>
                                        </p:tav>
                                      </p:tavLst>
                                    </p:anim>
                                    <p:anim calcmode="lin" valueType="num">
                                      <p:cBhvr additive="base">
                                        <p:cTn id="13" dur="500"/>
                                        <p:tgtEl>
                                          <p:spTgt spid="7"/>
                                        </p:tgtEl>
                                        <p:attrNameLst>
                                          <p:attrName>ppt_y</p:attrName>
                                        </p:attrNameLst>
                                      </p:cBhvr>
                                      <p:tavLst>
                                        <p:tav tm="0">
                                          <p:val>
                                            <p:strVal val="ppt_y"/>
                                          </p:val>
                                        </p:tav>
                                        <p:tav tm="100000">
                                          <p:val>
                                            <p:strVal val="1+ppt_h/2"/>
                                          </p:val>
                                        </p:tav>
                                      </p:tavLst>
                                    </p:anim>
                                    <p:set>
                                      <p:cBhvr>
                                        <p:cTn id="14" dur="1" fill="hold">
                                          <p:stCondLst>
                                            <p:cond delay="499"/>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1568450"/>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18日，北京市鼎盛股份有限公司向北京市伊万家具有限公司出售双人床12张，每张售价8 600元，衣柜20组，每组售价2 200元，增值税税率为13%，价税合计166 336元，收到转账支票存入银行。凭证如图9-50至图9-53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  【情景9-18】</a:t>
            </a:r>
            <a:endParaRPr sz="2800" b="1" kern="100">
              <a:latin typeface="+mj-ea"/>
              <a:ea typeface="+mj-ea"/>
              <a:cs typeface="Times New Roman" panose="02020603050405020304" pitchFamily="18" charset="0"/>
              <a:sym typeface="+mn-ea"/>
            </a:endParaRPr>
          </a:p>
        </p:txBody>
      </p:sp>
      <p:pic>
        <p:nvPicPr>
          <p:cNvPr id="3" name="图片 2"/>
          <p:cNvPicPr>
            <a:picLocks noChangeAspect="1"/>
          </p:cNvPicPr>
          <p:nvPr/>
        </p:nvPicPr>
        <p:blipFill>
          <a:blip r:embed="rId3"/>
          <a:stretch>
            <a:fillRect/>
          </a:stretch>
        </p:blipFill>
        <p:spPr>
          <a:xfrm>
            <a:off x="914400" y="3116580"/>
            <a:ext cx="5543550" cy="3505200"/>
          </a:xfrm>
          <a:prstGeom prst="rect">
            <a:avLst/>
          </a:prstGeom>
        </p:spPr>
      </p:pic>
      <p:pic>
        <p:nvPicPr>
          <p:cNvPr id="8" name="图片 7"/>
          <p:cNvPicPr>
            <a:picLocks noChangeAspect="1"/>
          </p:cNvPicPr>
          <p:nvPr/>
        </p:nvPicPr>
        <p:blipFill>
          <a:blip r:embed="rId4"/>
          <a:stretch>
            <a:fillRect/>
          </a:stretch>
        </p:blipFill>
        <p:spPr>
          <a:xfrm>
            <a:off x="6616065" y="3116580"/>
            <a:ext cx="5248275" cy="2876550"/>
          </a:xfrm>
          <a:prstGeom prst="rect">
            <a:avLst/>
          </a:prstGeom>
        </p:spPr>
      </p:pic>
      <p:pic>
        <p:nvPicPr>
          <p:cNvPr id="11" name="图片 10"/>
          <p:cNvPicPr>
            <a:picLocks noChangeAspect="1"/>
          </p:cNvPicPr>
          <p:nvPr/>
        </p:nvPicPr>
        <p:blipFill>
          <a:blip r:embed="rId5"/>
          <a:stretch>
            <a:fillRect/>
          </a:stretch>
        </p:blipFill>
        <p:spPr>
          <a:xfrm>
            <a:off x="914400" y="3007360"/>
            <a:ext cx="5229225" cy="3095625"/>
          </a:xfrm>
          <a:prstGeom prst="rect">
            <a:avLst/>
          </a:prstGeom>
        </p:spPr>
      </p:pic>
      <p:pic>
        <p:nvPicPr>
          <p:cNvPr id="12" name="图片 11"/>
          <p:cNvPicPr>
            <a:picLocks noChangeAspect="1"/>
          </p:cNvPicPr>
          <p:nvPr/>
        </p:nvPicPr>
        <p:blipFill>
          <a:blip r:embed="rId6"/>
          <a:stretch>
            <a:fillRect/>
          </a:stretch>
        </p:blipFill>
        <p:spPr>
          <a:xfrm>
            <a:off x="6470650" y="3007360"/>
            <a:ext cx="4724400" cy="28860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8"/>
                                        </p:tgtEl>
                                        <p:attrNameLst>
                                          <p:attrName>ppt_x</p:attrName>
                                        </p:attrNameLst>
                                      </p:cBhvr>
                                      <p:tavLst>
                                        <p:tav tm="0">
                                          <p:val>
                                            <p:strVal val="ppt_x"/>
                                          </p:val>
                                        </p:tav>
                                        <p:tav tm="100000">
                                          <p:val>
                                            <p:strVal val="ppt_x"/>
                                          </p:val>
                                        </p:tav>
                                      </p:tavLst>
                                    </p:anim>
                                    <p:anim calcmode="lin" valueType="num">
                                      <p:cBhvr additive="base">
                                        <p:cTn id="13" dur="500"/>
                                        <p:tgtEl>
                                          <p:spTgt spid="8"/>
                                        </p:tgtEl>
                                        <p:attrNameLst>
                                          <p:attrName>ppt_y</p:attrName>
                                        </p:attrNameLst>
                                      </p:cBhvr>
                                      <p:tavLst>
                                        <p:tav tm="0">
                                          <p:val>
                                            <p:strVal val="ppt_y"/>
                                          </p:val>
                                        </p:tav>
                                        <p:tav tm="100000">
                                          <p:val>
                                            <p:strVal val="1+ppt_h/2"/>
                                          </p:val>
                                        </p:tav>
                                      </p:tavLst>
                                    </p:anim>
                                    <p:set>
                                      <p:cBhvr>
                                        <p:cTn id="14" dur="1" fill="hold">
                                          <p:stCondLst>
                                            <p:cond delay="499"/>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380191" y="-289580"/>
            <a:ext cx="260680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1</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800" b="1">
                <a:solidFill>
                  <a:schemeClr val="bg1"/>
                </a:solidFill>
                <a:latin typeface="微软雅黑" panose="020B0503020204020204" pitchFamily="34" charset="-122"/>
                <a:ea typeface="微软雅黑" panose="020B0503020204020204" pitchFamily="34" charset="-122"/>
                <a:sym typeface="+mn-ea"/>
              </a:rPr>
              <a:t>账务处理程序概述</a:t>
            </a:r>
            <a:endParaRPr lang="zh-CN" altLang="en-US" sz="4800" b="1">
              <a:solidFill>
                <a:schemeClr val="bg1"/>
              </a:solidFill>
              <a:latin typeface="微软雅黑" panose="020B0503020204020204" pitchFamily="34" charset="-122"/>
              <a:ea typeface="微软雅黑" panose="020B0503020204020204" pitchFamily="34" charset="-122"/>
              <a:sym typeface="+mn-ea"/>
            </a:endParaRPr>
          </a:p>
        </p:txBody>
      </p:sp>
      <p:sp>
        <p:nvSpPr>
          <p:cNvPr id="92" name="TextBox 65"/>
          <p:cNvSpPr txBox="1"/>
          <p:nvPr/>
        </p:nvSpPr>
        <p:spPr>
          <a:xfrm>
            <a:off x="6965315" y="3606165"/>
            <a:ext cx="3481705" cy="368300"/>
          </a:xfrm>
          <a:prstGeom prst="rect">
            <a:avLst/>
          </a:prstGeom>
          <a:noFill/>
        </p:spPr>
        <p:txBody>
          <a:bodyPr wrap="square" rtlCol="0">
            <a:spAutoFit/>
          </a:bodyPr>
          <a:lstStyle/>
          <a:p>
            <a:pPr>
              <a:defRPr/>
            </a:pPr>
            <a:r>
              <a:rPr lang="zh-CN" altLang="en-US">
                <a:latin typeface="+mj-ea"/>
                <a:ea typeface="+mj-ea"/>
                <a:sym typeface="+mn-ea"/>
              </a:rPr>
              <a:t>账务处理程序的概念与意义</a:t>
            </a:r>
            <a:endParaRPr lang="zh-CN" altLang="en-US">
              <a:latin typeface="+mj-ea"/>
              <a:ea typeface="+mj-ea"/>
              <a:sym typeface="+mn-ea"/>
            </a:endParaRPr>
          </a:p>
        </p:txBody>
      </p:sp>
      <p:sp>
        <p:nvSpPr>
          <p:cNvPr id="94" name="TextBox 69"/>
          <p:cNvSpPr txBox="1"/>
          <p:nvPr/>
        </p:nvSpPr>
        <p:spPr>
          <a:xfrm>
            <a:off x="6965315" y="4110990"/>
            <a:ext cx="277431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sym typeface="+mn-ea"/>
              </a:rPr>
              <a:t>账务处理程序的种类</a:t>
            </a:r>
            <a:endParaRPr lang="zh-CN" altLang="en-US" sz="1800">
              <a:solidFill>
                <a:schemeClr val="tx1"/>
              </a:solidFill>
              <a:latin typeface="+mj-ea"/>
              <a:sym typeface="+mn-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82994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2019年5月23日，以转账支票支付本月电费，其中：生产部门用电2 000元，管理部门用电400元，增值税税率为13%。凭证如图9-54至图9-56所示。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 【情景9-19】</a:t>
            </a:r>
            <a:endParaRPr sz="2800" b="1" kern="100">
              <a:latin typeface="+mj-ea"/>
              <a:ea typeface="+mj-ea"/>
              <a:cs typeface="Times New Roman" panose="02020603050405020304" pitchFamily="18" charset="0"/>
              <a:sym typeface="+mn-ea"/>
            </a:endParaRPr>
          </a:p>
        </p:txBody>
      </p:sp>
      <p:pic>
        <p:nvPicPr>
          <p:cNvPr id="5" name="图片 4"/>
          <p:cNvPicPr>
            <a:picLocks noChangeAspect="1"/>
          </p:cNvPicPr>
          <p:nvPr/>
        </p:nvPicPr>
        <p:blipFill>
          <a:blip r:embed="rId3"/>
          <a:stretch>
            <a:fillRect/>
          </a:stretch>
        </p:blipFill>
        <p:spPr>
          <a:xfrm>
            <a:off x="1622425" y="2749550"/>
            <a:ext cx="2143125" cy="3190875"/>
          </a:xfrm>
          <a:prstGeom prst="rect">
            <a:avLst/>
          </a:prstGeom>
        </p:spPr>
      </p:pic>
      <p:pic>
        <p:nvPicPr>
          <p:cNvPr id="7" name="图片 6"/>
          <p:cNvPicPr>
            <a:picLocks noChangeAspect="1"/>
          </p:cNvPicPr>
          <p:nvPr/>
        </p:nvPicPr>
        <p:blipFill>
          <a:blip r:embed="rId4"/>
          <a:stretch>
            <a:fillRect/>
          </a:stretch>
        </p:blipFill>
        <p:spPr>
          <a:xfrm>
            <a:off x="5367655" y="2568575"/>
            <a:ext cx="5562600" cy="3552825"/>
          </a:xfrm>
          <a:prstGeom prst="rect">
            <a:avLst/>
          </a:prstGeom>
        </p:spPr>
      </p:pic>
      <p:pic>
        <p:nvPicPr>
          <p:cNvPr id="9" name="图片 8"/>
          <p:cNvPicPr>
            <a:picLocks noChangeAspect="1"/>
          </p:cNvPicPr>
          <p:nvPr/>
        </p:nvPicPr>
        <p:blipFill>
          <a:blip r:embed="rId5"/>
          <a:stretch>
            <a:fillRect/>
          </a:stretch>
        </p:blipFill>
        <p:spPr>
          <a:xfrm>
            <a:off x="627380" y="2749550"/>
            <a:ext cx="4791075" cy="2952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1+ppt_h/2"/>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82994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2019年5月26日，以转账支票支付本月水费，其中：加工部门用水600元，管理部门用水40元。凭证如图9-57至图9-59所示。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 【情景9-20】</a:t>
            </a:r>
            <a:endParaRPr sz="2800" b="1" kern="100">
              <a:latin typeface="+mj-ea"/>
              <a:ea typeface="+mj-ea"/>
              <a:cs typeface="Times New Roman" panose="02020603050405020304" pitchFamily="18" charset="0"/>
              <a:sym typeface="+mn-ea"/>
            </a:endParaRPr>
          </a:p>
        </p:txBody>
      </p:sp>
      <p:pic>
        <p:nvPicPr>
          <p:cNvPr id="3" name="图片 2"/>
          <p:cNvPicPr>
            <a:picLocks noChangeAspect="1"/>
          </p:cNvPicPr>
          <p:nvPr/>
        </p:nvPicPr>
        <p:blipFill>
          <a:blip r:embed="rId3"/>
          <a:stretch>
            <a:fillRect/>
          </a:stretch>
        </p:blipFill>
        <p:spPr>
          <a:xfrm>
            <a:off x="1714500" y="2730500"/>
            <a:ext cx="2133600" cy="3143250"/>
          </a:xfrm>
          <a:prstGeom prst="rect">
            <a:avLst/>
          </a:prstGeom>
        </p:spPr>
      </p:pic>
      <p:pic>
        <p:nvPicPr>
          <p:cNvPr id="8" name="图片 7"/>
          <p:cNvPicPr>
            <a:picLocks noChangeAspect="1"/>
          </p:cNvPicPr>
          <p:nvPr/>
        </p:nvPicPr>
        <p:blipFill>
          <a:blip r:embed="rId4"/>
          <a:stretch>
            <a:fillRect/>
          </a:stretch>
        </p:blipFill>
        <p:spPr>
          <a:xfrm>
            <a:off x="6158230" y="2526030"/>
            <a:ext cx="5553075" cy="3552825"/>
          </a:xfrm>
          <a:prstGeom prst="rect">
            <a:avLst/>
          </a:prstGeom>
        </p:spPr>
      </p:pic>
      <p:pic>
        <p:nvPicPr>
          <p:cNvPr id="10" name="图片 9"/>
          <p:cNvPicPr>
            <a:picLocks noChangeAspect="1"/>
          </p:cNvPicPr>
          <p:nvPr/>
        </p:nvPicPr>
        <p:blipFill>
          <a:blip r:embed="rId5"/>
          <a:stretch>
            <a:fillRect/>
          </a:stretch>
        </p:blipFill>
        <p:spPr>
          <a:xfrm>
            <a:off x="914400" y="2730500"/>
            <a:ext cx="4733925" cy="29146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1198880"/>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2019年5月31日，结算和分配本月职工工资142 600元，其中：生产衣柜工人工资62 000元，生产双人床工人工资58 000元，车间管理人员8 000元，行政管理人员14 600元。凭证如图9-60、图9-61所示。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 【情景9-21】</a:t>
            </a:r>
            <a:endParaRPr sz="2800" b="1" kern="100">
              <a:latin typeface="+mj-ea"/>
              <a:ea typeface="+mj-ea"/>
              <a:cs typeface="Times New Roman" panose="02020603050405020304" pitchFamily="18" charset="0"/>
              <a:sym typeface="+mn-ea"/>
            </a:endParaRPr>
          </a:p>
        </p:txBody>
      </p:sp>
      <p:pic>
        <p:nvPicPr>
          <p:cNvPr id="5" name="图片 4"/>
          <p:cNvPicPr>
            <a:picLocks noChangeAspect="1"/>
          </p:cNvPicPr>
          <p:nvPr/>
        </p:nvPicPr>
        <p:blipFill>
          <a:blip r:embed="rId3"/>
          <a:stretch>
            <a:fillRect/>
          </a:stretch>
        </p:blipFill>
        <p:spPr>
          <a:xfrm>
            <a:off x="690245" y="3171190"/>
            <a:ext cx="5248275" cy="2609850"/>
          </a:xfrm>
          <a:prstGeom prst="rect">
            <a:avLst/>
          </a:prstGeom>
        </p:spPr>
      </p:pic>
      <p:pic>
        <p:nvPicPr>
          <p:cNvPr id="7" name="图片 6"/>
          <p:cNvPicPr>
            <a:picLocks noChangeAspect="1"/>
          </p:cNvPicPr>
          <p:nvPr/>
        </p:nvPicPr>
        <p:blipFill>
          <a:blip r:embed="rId4"/>
          <a:stretch>
            <a:fillRect/>
          </a:stretch>
        </p:blipFill>
        <p:spPr>
          <a:xfrm>
            <a:off x="6242685" y="3171190"/>
            <a:ext cx="5276850" cy="260985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1198880"/>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2019年5月31日，本月计提固定资产折旧费19 500元，其中：车间固定资产折旧费18 500元，行政管理部门固定资产折旧费1 000元。凭证如图9-62至图9-64所示。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 【情景9-22】</a:t>
            </a:r>
            <a:endParaRPr sz="2800" b="1" kern="100">
              <a:latin typeface="+mj-ea"/>
              <a:ea typeface="+mj-ea"/>
              <a:cs typeface="Times New Roman" panose="02020603050405020304" pitchFamily="18" charset="0"/>
              <a:sym typeface="+mn-ea"/>
            </a:endParaRPr>
          </a:p>
        </p:txBody>
      </p:sp>
      <p:pic>
        <p:nvPicPr>
          <p:cNvPr id="3" name="图片 2"/>
          <p:cNvPicPr>
            <a:picLocks noChangeAspect="1"/>
          </p:cNvPicPr>
          <p:nvPr/>
        </p:nvPicPr>
        <p:blipFill>
          <a:blip r:embed="rId3"/>
          <a:stretch>
            <a:fillRect/>
          </a:stretch>
        </p:blipFill>
        <p:spPr>
          <a:xfrm>
            <a:off x="690245" y="3025140"/>
            <a:ext cx="5257800" cy="2857500"/>
          </a:xfrm>
          <a:prstGeom prst="rect">
            <a:avLst/>
          </a:prstGeom>
        </p:spPr>
      </p:pic>
      <p:pic>
        <p:nvPicPr>
          <p:cNvPr id="8" name="图片 7"/>
          <p:cNvPicPr>
            <a:picLocks noChangeAspect="1"/>
          </p:cNvPicPr>
          <p:nvPr/>
        </p:nvPicPr>
        <p:blipFill>
          <a:blip r:embed="rId4"/>
          <a:stretch>
            <a:fillRect/>
          </a:stretch>
        </p:blipFill>
        <p:spPr>
          <a:xfrm>
            <a:off x="6271260" y="3158490"/>
            <a:ext cx="5248275" cy="2590800"/>
          </a:xfrm>
          <a:prstGeom prst="rect">
            <a:avLst/>
          </a:prstGeom>
        </p:spPr>
      </p:pic>
      <p:pic>
        <p:nvPicPr>
          <p:cNvPr id="9" name="图片 8"/>
          <p:cNvPicPr>
            <a:picLocks noChangeAspect="1"/>
          </p:cNvPicPr>
          <p:nvPr/>
        </p:nvPicPr>
        <p:blipFill>
          <a:blip r:embed="rId5"/>
          <a:stretch>
            <a:fillRect/>
          </a:stretch>
        </p:blipFill>
        <p:spPr>
          <a:xfrm>
            <a:off x="690245" y="3253740"/>
            <a:ext cx="5267325" cy="2628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82994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2019年5月31日，结转本月制造费用，按生产工人工资比例分配计入衣柜、双人床产品生产成本。凭证如图9-65至图9-67所示。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 【情景9-23】</a:t>
            </a:r>
            <a:endParaRPr sz="2800" b="1" kern="100">
              <a:latin typeface="+mj-ea"/>
              <a:ea typeface="+mj-ea"/>
              <a:cs typeface="Times New Roman" panose="02020603050405020304" pitchFamily="18" charset="0"/>
              <a:sym typeface="+mn-ea"/>
            </a:endParaRPr>
          </a:p>
        </p:txBody>
      </p:sp>
      <p:pic>
        <p:nvPicPr>
          <p:cNvPr id="5" name="图片 4"/>
          <p:cNvPicPr>
            <a:picLocks noChangeAspect="1"/>
          </p:cNvPicPr>
          <p:nvPr/>
        </p:nvPicPr>
        <p:blipFill>
          <a:blip r:embed="rId3"/>
          <a:stretch>
            <a:fillRect/>
          </a:stretch>
        </p:blipFill>
        <p:spPr>
          <a:xfrm>
            <a:off x="690245" y="2698115"/>
            <a:ext cx="4954270" cy="2748280"/>
          </a:xfrm>
          <a:prstGeom prst="rect">
            <a:avLst/>
          </a:prstGeom>
        </p:spPr>
      </p:pic>
      <p:pic>
        <p:nvPicPr>
          <p:cNvPr id="7" name="图片 6"/>
          <p:cNvPicPr>
            <a:picLocks noChangeAspect="1"/>
          </p:cNvPicPr>
          <p:nvPr/>
        </p:nvPicPr>
        <p:blipFill>
          <a:blip r:embed="rId4"/>
          <a:stretch>
            <a:fillRect/>
          </a:stretch>
        </p:blipFill>
        <p:spPr>
          <a:xfrm>
            <a:off x="6046470" y="2698115"/>
            <a:ext cx="5257800" cy="2609850"/>
          </a:xfrm>
          <a:prstGeom prst="rect">
            <a:avLst/>
          </a:prstGeom>
        </p:spPr>
      </p:pic>
      <p:pic>
        <p:nvPicPr>
          <p:cNvPr id="10" name="图片 9"/>
          <p:cNvPicPr>
            <a:picLocks noChangeAspect="1"/>
          </p:cNvPicPr>
          <p:nvPr/>
        </p:nvPicPr>
        <p:blipFill>
          <a:blip r:embed="rId5"/>
          <a:stretch>
            <a:fillRect/>
          </a:stretch>
        </p:blipFill>
        <p:spPr>
          <a:xfrm>
            <a:off x="690245" y="2669540"/>
            <a:ext cx="5267325" cy="26384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1+ppt_h/2"/>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1568450"/>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31日，结转完工产品成本。其中：衣柜单位成本798.4元，完工数量400件；双人床单位成本3 547.4元，完工数量100件。衣柜单位耗用直接材料600元，直接人工155元，制造费用43.4元；双人床单位耗用直接材料2 800元，直接人工580元，制造费用167.4元。凭证如图9-68至图9-70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 【情景9-24】</a:t>
            </a:r>
            <a:endParaRPr sz="2800" b="1" kern="100">
              <a:latin typeface="+mj-ea"/>
              <a:ea typeface="+mj-ea"/>
              <a:cs typeface="Times New Roman" panose="02020603050405020304" pitchFamily="18" charset="0"/>
              <a:sym typeface="+mn-ea"/>
            </a:endParaRPr>
          </a:p>
        </p:txBody>
      </p:sp>
      <p:pic>
        <p:nvPicPr>
          <p:cNvPr id="3" name="图片 2"/>
          <p:cNvPicPr>
            <a:picLocks noChangeAspect="1"/>
          </p:cNvPicPr>
          <p:nvPr/>
        </p:nvPicPr>
        <p:blipFill>
          <a:blip r:embed="rId3"/>
          <a:stretch>
            <a:fillRect/>
          </a:stretch>
        </p:blipFill>
        <p:spPr>
          <a:xfrm>
            <a:off x="690245" y="3307715"/>
            <a:ext cx="5257800" cy="2686050"/>
          </a:xfrm>
          <a:prstGeom prst="rect">
            <a:avLst/>
          </a:prstGeom>
        </p:spPr>
      </p:pic>
      <p:pic>
        <p:nvPicPr>
          <p:cNvPr id="8" name="图片 7"/>
          <p:cNvPicPr>
            <a:picLocks noChangeAspect="1"/>
          </p:cNvPicPr>
          <p:nvPr/>
        </p:nvPicPr>
        <p:blipFill>
          <a:blip r:embed="rId4"/>
          <a:stretch>
            <a:fillRect/>
          </a:stretch>
        </p:blipFill>
        <p:spPr>
          <a:xfrm>
            <a:off x="6470650" y="3309620"/>
            <a:ext cx="5267325" cy="2676525"/>
          </a:xfrm>
          <a:prstGeom prst="rect">
            <a:avLst/>
          </a:prstGeom>
        </p:spPr>
      </p:pic>
      <p:pic>
        <p:nvPicPr>
          <p:cNvPr id="9" name="图片 8"/>
          <p:cNvPicPr>
            <a:picLocks noChangeAspect="1"/>
          </p:cNvPicPr>
          <p:nvPr/>
        </p:nvPicPr>
        <p:blipFill>
          <a:blip r:embed="rId5"/>
          <a:stretch>
            <a:fillRect/>
          </a:stretch>
        </p:blipFill>
        <p:spPr>
          <a:xfrm>
            <a:off x="914400" y="3307715"/>
            <a:ext cx="5210175" cy="26384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82994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2019年5月31日，计提城市维护建设税、教育费附加。凭证如图9-71、图9-72所示。	</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 【情景9-25】</a:t>
            </a:r>
            <a:endParaRPr sz="2800" b="1" kern="100">
              <a:latin typeface="+mj-ea"/>
              <a:ea typeface="+mj-ea"/>
              <a:cs typeface="Times New Roman" panose="02020603050405020304" pitchFamily="18" charset="0"/>
              <a:sym typeface="+mn-ea"/>
            </a:endParaRPr>
          </a:p>
        </p:txBody>
      </p:sp>
      <p:pic>
        <p:nvPicPr>
          <p:cNvPr id="5" name="图片 4"/>
          <p:cNvPicPr>
            <a:picLocks noChangeAspect="1"/>
          </p:cNvPicPr>
          <p:nvPr/>
        </p:nvPicPr>
        <p:blipFill>
          <a:blip r:embed="rId3"/>
          <a:stretch>
            <a:fillRect/>
          </a:stretch>
        </p:blipFill>
        <p:spPr>
          <a:xfrm>
            <a:off x="914400" y="2932430"/>
            <a:ext cx="4833620" cy="2512695"/>
          </a:xfrm>
          <a:prstGeom prst="rect">
            <a:avLst/>
          </a:prstGeom>
        </p:spPr>
      </p:pic>
      <p:pic>
        <p:nvPicPr>
          <p:cNvPr id="7" name="图片 6"/>
          <p:cNvPicPr>
            <a:picLocks noChangeAspect="1"/>
          </p:cNvPicPr>
          <p:nvPr/>
        </p:nvPicPr>
        <p:blipFill>
          <a:blip r:embed="rId4"/>
          <a:stretch>
            <a:fillRect/>
          </a:stretch>
        </p:blipFill>
        <p:spPr>
          <a:xfrm>
            <a:off x="6398895" y="2854325"/>
            <a:ext cx="5267325" cy="2590800"/>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82994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2019年5月31日，结转应交税费——应交增值税。凭证如图9-73、图9-74所示。</a:t>
            </a:r>
            <a:r>
              <a:rPr sz="2400">
                <a:latin typeface="+mj-ea"/>
                <a:ea typeface="+mj-ea"/>
                <a:cs typeface="+mj-ea"/>
              </a:rPr>
              <a:t>	</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 【情景9-26】</a:t>
            </a:r>
            <a:endParaRPr sz="2800" b="1" kern="100">
              <a:latin typeface="+mj-ea"/>
              <a:ea typeface="+mj-ea"/>
              <a:cs typeface="Times New Roman" panose="02020603050405020304" pitchFamily="18" charset="0"/>
              <a:sym typeface="+mn-ea"/>
            </a:endParaRPr>
          </a:p>
        </p:txBody>
      </p:sp>
      <p:pic>
        <p:nvPicPr>
          <p:cNvPr id="3" name="图片 2"/>
          <p:cNvPicPr>
            <a:picLocks noChangeAspect="1"/>
          </p:cNvPicPr>
          <p:nvPr/>
        </p:nvPicPr>
        <p:blipFill>
          <a:blip r:embed="rId3"/>
          <a:stretch>
            <a:fillRect/>
          </a:stretch>
        </p:blipFill>
        <p:spPr>
          <a:xfrm>
            <a:off x="690245" y="2316480"/>
            <a:ext cx="5257800" cy="3667125"/>
          </a:xfrm>
          <a:prstGeom prst="rect">
            <a:avLst/>
          </a:prstGeom>
        </p:spPr>
      </p:pic>
      <p:pic>
        <p:nvPicPr>
          <p:cNvPr id="8" name="图片 7"/>
          <p:cNvPicPr>
            <a:picLocks noChangeAspect="1"/>
          </p:cNvPicPr>
          <p:nvPr/>
        </p:nvPicPr>
        <p:blipFill>
          <a:blip r:embed="rId4"/>
          <a:stretch>
            <a:fillRect/>
          </a:stretch>
        </p:blipFill>
        <p:spPr>
          <a:xfrm>
            <a:off x="6470650" y="2665730"/>
            <a:ext cx="5257800" cy="2619375"/>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46037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2019年5月31日，结转已销产品成本。凭证如图9-75、图9-76所示。</a:t>
            </a:r>
            <a:r>
              <a:rPr sz="2400">
                <a:latin typeface="+mj-ea"/>
                <a:ea typeface="+mj-ea"/>
                <a:cs typeface="+mj-ea"/>
              </a:rPr>
              <a:t>	</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 【情景9-27】</a:t>
            </a:r>
            <a:endParaRPr sz="2800" b="1" kern="100">
              <a:latin typeface="+mj-ea"/>
              <a:ea typeface="+mj-ea"/>
              <a:cs typeface="Times New Roman" panose="02020603050405020304" pitchFamily="18" charset="0"/>
              <a:sym typeface="+mn-ea"/>
            </a:endParaRPr>
          </a:p>
        </p:txBody>
      </p:sp>
      <p:pic>
        <p:nvPicPr>
          <p:cNvPr id="5" name="图片 4"/>
          <p:cNvPicPr>
            <a:picLocks noChangeAspect="1"/>
          </p:cNvPicPr>
          <p:nvPr/>
        </p:nvPicPr>
        <p:blipFill>
          <a:blip r:embed="rId3"/>
          <a:stretch>
            <a:fillRect/>
          </a:stretch>
        </p:blipFill>
        <p:spPr>
          <a:xfrm>
            <a:off x="676275" y="2562225"/>
            <a:ext cx="5794375" cy="2582545"/>
          </a:xfrm>
          <a:prstGeom prst="rect">
            <a:avLst/>
          </a:prstGeom>
        </p:spPr>
      </p:pic>
      <p:pic>
        <p:nvPicPr>
          <p:cNvPr id="7" name="图片 6"/>
          <p:cNvPicPr>
            <a:picLocks noChangeAspect="1"/>
          </p:cNvPicPr>
          <p:nvPr/>
        </p:nvPicPr>
        <p:blipFill>
          <a:blip r:embed="rId4"/>
          <a:stretch>
            <a:fillRect/>
          </a:stretch>
        </p:blipFill>
        <p:spPr>
          <a:xfrm>
            <a:off x="6614160" y="2562225"/>
            <a:ext cx="5276850" cy="2609850"/>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829290" cy="46037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2019年5月31日，结转损益类账户。凭证如图9-77至图9-80所示。</a:t>
            </a:r>
            <a:r>
              <a:rPr sz="2400">
                <a:latin typeface="+mj-ea"/>
                <a:ea typeface="+mj-ea"/>
                <a:cs typeface="+mj-ea"/>
              </a:rPr>
              <a:t>	</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 【情景9-28】</a:t>
            </a:r>
            <a:endParaRPr sz="2800" b="1" kern="100">
              <a:latin typeface="+mj-ea"/>
              <a:ea typeface="+mj-ea"/>
              <a:cs typeface="Times New Roman" panose="02020603050405020304" pitchFamily="18" charset="0"/>
              <a:sym typeface="+mn-ea"/>
            </a:endParaRPr>
          </a:p>
        </p:txBody>
      </p:sp>
      <p:pic>
        <p:nvPicPr>
          <p:cNvPr id="3" name="图片 2"/>
          <p:cNvPicPr>
            <a:picLocks noChangeAspect="1"/>
          </p:cNvPicPr>
          <p:nvPr/>
        </p:nvPicPr>
        <p:blipFill>
          <a:blip r:embed="rId3"/>
          <a:stretch>
            <a:fillRect/>
          </a:stretch>
        </p:blipFill>
        <p:spPr>
          <a:xfrm>
            <a:off x="1202055" y="2145030"/>
            <a:ext cx="3638550" cy="4181475"/>
          </a:xfrm>
          <a:prstGeom prst="rect">
            <a:avLst/>
          </a:prstGeom>
        </p:spPr>
      </p:pic>
      <p:pic>
        <p:nvPicPr>
          <p:cNvPr id="8" name="图片 7"/>
          <p:cNvPicPr>
            <a:picLocks noChangeAspect="1"/>
          </p:cNvPicPr>
          <p:nvPr/>
        </p:nvPicPr>
        <p:blipFill>
          <a:blip r:embed="rId4"/>
          <a:stretch>
            <a:fillRect/>
          </a:stretch>
        </p:blipFill>
        <p:spPr>
          <a:xfrm>
            <a:off x="5766435" y="2687955"/>
            <a:ext cx="5753100" cy="2785745"/>
          </a:xfrm>
          <a:prstGeom prst="rect">
            <a:avLst/>
          </a:prstGeom>
        </p:spPr>
      </p:pic>
      <p:pic>
        <p:nvPicPr>
          <p:cNvPr id="9" name="图片 8"/>
          <p:cNvPicPr>
            <a:picLocks noChangeAspect="1"/>
          </p:cNvPicPr>
          <p:nvPr/>
        </p:nvPicPr>
        <p:blipFill>
          <a:blip r:embed="rId5"/>
          <a:stretch>
            <a:fillRect/>
          </a:stretch>
        </p:blipFill>
        <p:spPr>
          <a:xfrm>
            <a:off x="689610" y="2952750"/>
            <a:ext cx="5076825" cy="2543175"/>
          </a:xfrm>
          <a:prstGeom prst="rect">
            <a:avLst/>
          </a:prstGeom>
        </p:spPr>
      </p:pic>
      <p:pic>
        <p:nvPicPr>
          <p:cNvPr id="10" name="图片 9"/>
          <p:cNvPicPr>
            <a:picLocks noChangeAspect="1"/>
          </p:cNvPicPr>
          <p:nvPr/>
        </p:nvPicPr>
        <p:blipFill>
          <a:blip r:embed="rId6"/>
          <a:stretch>
            <a:fillRect/>
          </a:stretch>
        </p:blipFill>
        <p:spPr>
          <a:xfrm>
            <a:off x="6181090" y="2847340"/>
            <a:ext cx="4924425" cy="24669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8"/>
                                        </p:tgtEl>
                                        <p:attrNameLst>
                                          <p:attrName>ppt_x</p:attrName>
                                        </p:attrNameLst>
                                      </p:cBhvr>
                                      <p:tavLst>
                                        <p:tav tm="0">
                                          <p:val>
                                            <p:strVal val="ppt_x"/>
                                          </p:val>
                                        </p:tav>
                                        <p:tav tm="100000">
                                          <p:val>
                                            <p:strVal val="ppt_x"/>
                                          </p:val>
                                        </p:tav>
                                      </p:tavLst>
                                    </p:anim>
                                    <p:anim calcmode="lin" valueType="num">
                                      <p:cBhvr additive="base">
                                        <p:cTn id="13" dur="500"/>
                                        <p:tgtEl>
                                          <p:spTgt spid="8"/>
                                        </p:tgtEl>
                                        <p:attrNameLst>
                                          <p:attrName>ppt_y</p:attrName>
                                        </p:attrNameLst>
                                      </p:cBhvr>
                                      <p:tavLst>
                                        <p:tav tm="0">
                                          <p:val>
                                            <p:strVal val="ppt_y"/>
                                          </p:val>
                                        </p:tav>
                                        <p:tav tm="100000">
                                          <p:val>
                                            <p:strVal val="1+ppt_h/2"/>
                                          </p:val>
                                        </p:tav>
                                      </p:tavLst>
                                    </p:anim>
                                    <p:set>
                                      <p:cBhvr>
                                        <p:cTn id="14" dur="1" fill="hold">
                                          <p:stCondLst>
                                            <p:cond delay="499"/>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74993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子任务9.1.1  账务处理程序的概念与意义</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1" name="矩形 30"/>
          <p:cNvSpPr/>
          <p:nvPr/>
        </p:nvSpPr>
        <p:spPr>
          <a:xfrm>
            <a:off x="598170" y="3014345"/>
            <a:ext cx="3538855" cy="3456940"/>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rPr>
              <a:t>账务处理程序又称会计核算组织程序或会计核算形式，是指会计凭证、会计账簿与财务报表相结合的方式，包括账簿组织和记账程序。账簿组织是指会计凭证和会计账簿的种类、格式，会计凭证与会计账簿之间的联系方法；记账程序是指由填制、审核原始凭证到填制、审核记账凭证，登记日记账、明细分类账和总分类账，编制财务报表的工作程序和方法等。</a:t>
            </a: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
        <p:nvSpPr>
          <p:cNvPr id="36" name="矩形 35"/>
          <p:cNvSpPr/>
          <p:nvPr/>
        </p:nvSpPr>
        <p:spPr>
          <a:xfrm>
            <a:off x="5303520" y="2996565"/>
            <a:ext cx="1816100" cy="3444875"/>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5" name="文本框 44"/>
          <p:cNvSpPr txBox="1"/>
          <p:nvPr/>
        </p:nvSpPr>
        <p:spPr>
          <a:xfrm>
            <a:off x="922655" y="1527175"/>
            <a:ext cx="3018155" cy="398780"/>
          </a:xfrm>
          <a:prstGeom prst="rect">
            <a:avLst/>
          </a:prstGeom>
          <a:noFill/>
        </p:spPr>
        <p:txBody>
          <a:bodyPr wrap="square" rtlCol="0" anchor="t">
            <a:spAutoFit/>
          </a:bodyPr>
          <a:p>
            <a:pPr algn="l"/>
            <a:r>
              <a:rPr lang="zh-CN" altLang="en-US" sz="2000" b="1">
                <a:solidFill>
                  <a:srgbClr val="0070C0"/>
                </a:solidFill>
              </a:rPr>
              <a:t>1.账务处理程序的概念</a:t>
            </a:r>
            <a:endParaRPr lang="zh-CN" altLang="en-US" sz="2000" b="1">
              <a:solidFill>
                <a:srgbClr val="0070C0"/>
              </a:solidFill>
            </a:endParaRPr>
          </a:p>
        </p:txBody>
      </p:sp>
      <p:sp>
        <p:nvSpPr>
          <p:cNvPr id="35" name="流程图: 过程 34"/>
          <p:cNvSpPr/>
          <p:nvPr/>
        </p:nvSpPr>
        <p:spPr>
          <a:xfrm>
            <a:off x="598170" y="2512695"/>
            <a:ext cx="3538220" cy="539750"/>
          </a:xfrm>
          <a:prstGeom prst="flowChartProcess">
            <a:avLst/>
          </a:prstGeom>
          <a:solidFill>
            <a:schemeClr val="accent1">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cxnSp>
        <p:nvCxnSpPr>
          <p:cNvPr id="46" name="直接箭头连接符 45"/>
          <p:cNvCxnSpPr/>
          <p:nvPr/>
        </p:nvCxnSpPr>
        <p:spPr>
          <a:xfrm>
            <a:off x="2367280" y="1976120"/>
            <a:ext cx="0" cy="514985"/>
          </a:xfrm>
          <a:prstGeom prst="straightConnector1">
            <a:avLst/>
          </a:prstGeom>
          <a:solidFill>
            <a:schemeClr val="accent1"/>
          </a:solidFill>
          <a:ln w="28575" cap="flat" cmpd="sng" algn="ctr">
            <a:solidFill>
              <a:schemeClr val="tx2"/>
            </a:solidFill>
            <a:prstDash val="solid"/>
            <a:round/>
            <a:headEnd type="none" w="med" len="med"/>
            <a:tailEnd type="arrow" w="med" len="med"/>
          </a:ln>
        </p:spPr>
      </p:cxnSp>
      <p:sp>
        <p:nvSpPr>
          <p:cNvPr id="41" name="流程图: 过程 40"/>
          <p:cNvSpPr/>
          <p:nvPr/>
        </p:nvSpPr>
        <p:spPr>
          <a:xfrm>
            <a:off x="5303520" y="2491105"/>
            <a:ext cx="1816100" cy="561340"/>
          </a:xfrm>
          <a:prstGeom prst="flowChartProcess">
            <a:avLst/>
          </a:prstGeom>
          <a:solidFill>
            <a:schemeClr val="accent1">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7" name="矩形 46"/>
          <p:cNvSpPr/>
          <p:nvPr/>
        </p:nvSpPr>
        <p:spPr>
          <a:xfrm>
            <a:off x="7673975" y="2954655"/>
            <a:ext cx="1816100" cy="3444875"/>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8" name="流程图: 过程 47"/>
          <p:cNvSpPr/>
          <p:nvPr/>
        </p:nvSpPr>
        <p:spPr>
          <a:xfrm>
            <a:off x="7673975" y="2449195"/>
            <a:ext cx="1816100" cy="561340"/>
          </a:xfrm>
          <a:prstGeom prst="flowChartProcess">
            <a:avLst/>
          </a:prstGeom>
          <a:solidFill>
            <a:schemeClr val="accent1">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9" name="矩形 48"/>
          <p:cNvSpPr/>
          <p:nvPr/>
        </p:nvSpPr>
        <p:spPr>
          <a:xfrm>
            <a:off x="9964420" y="2932430"/>
            <a:ext cx="1816100" cy="3444875"/>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0" name="流程图: 过程 49"/>
          <p:cNvSpPr/>
          <p:nvPr/>
        </p:nvSpPr>
        <p:spPr>
          <a:xfrm>
            <a:off x="9964420" y="2426970"/>
            <a:ext cx="1816100" cy="561340"/>
          </a:xfrm>
          <a:prstGeom prst="flowChartProcess">
            <a:avLst/>
          </a:prstGeom>
          <a:solidFill>
            <a:schemeClr val="accent1">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1" name="文本框 50"/>
          <p:cNvSpPr txBox="1"/>
          <p:nvPr/>
        </p:nvSpPr>
        <p:spPr>
          <a:xfrm>
            <a:off x="7161530" y="1527175"/>
            <a:ext cx="3018155" cy="398780"/>
          </a:xfrm>
          <a:prstGeom prst="rect">
            <a:avLst/>
          </a:prstGeom>
          <a:noFill/>
        </p:spPr>
        <p:txBody>
          <a:bodyPr wrap="square" rtlCol="0" anchor="t">
            <a:spAutoFit/>
          </a:bodyPr>
          <a:p>
            <a:pPr algn="l"/>
            <a:r>
              <a:rPr lang="zh-CN" altLang="en-US" sz="2000" b="1">
                <a:solidFill>
                  <a:srgbClr val="0070C0"/>
                </a:solidFill>
              </a:rPr>
              <a:t>2.账务处理程序的意义</a:t>
            </a:r>
            <a:endParaRPr lang="zh-CN" altLang="en-US" sz="2000" b="1">
              <a:solidFill>
                <a:srgbClr val="0070C0"/>
              </a:solidFill>
            </a:endParaRPr>
          </a:p>
        </p:txBody>
      </p:sp>
      <p:cxnSp>
        <p:nvCxnSpPr>
          <p:cNvPr id="86" name="直接箭头连接符 85"/>
          <p:cNvCxnSpPr/>
          <p:nvPr/>
        </p:nvCxnSpPr>
        <p:spPr>
          <a:xfrm>
            <a:off x="6202045" y="2096135"/>
            <a:ext cx="0" cy="414655"/>
          </a:xfrm>
          <a:prstGeom prst="straightConnector1">
            <a:avLst/>
          </a:prstGeom>
          <a:solidFill>
            <a:schemeClr val="accent1"/>
          </a:solidFill>
          <a:ln w="9525" cap="flat" cmpd="sng" algn="ctr">
            <a:solidFill>
              <a:schemeClr val="tx1"/>
            </a:solidFill>
            <a:prstDash val="solid"/>
            <a:round/>
            <a:headEnd type="none" w="med" len="med"/>
            <a:tailEnd type="arrow" w="med" len="med"/>
          </a:ln>
        </p:spPr>
      </p:cxnSp>
      <p:cxnSp>
        <p:nvCxnSpPr>
          <p:cNvPr id="87" name="直接箭头连接符 86"/>
          <p:cNvCxnSpPr/>
          <p:nvPr/>
        </p:nvCxnSpPr>
        <p:spPr>
          <a:xfrm>
            <a:off x="10872470" y="2034540"/>
            <a:ext cx="0" cy="414655"/>
          </a:xfrm>
          <a:prstGeom prst="straightConnector1">
            <a:avLst/>
          </a:prstGeom>
          <a:solidFill>
            <a:schemeClr val="accent1"/>
          </a:solidFill>
          <a:ln w="9525" cap="flat" cmpd="sng" algn="ctr">
            <a:solidFill>
              <a:schemeClr val="tx1"/>
            </a:solidFill>
            <a:prstDash val="solid"/>
            <a:round/>
            <a:headEnd type="none" w="med" len="med"/>
            <a:tailEnd type="arrow" w="med" len="med"/>
          </a:ln>
        </p:spPr>
      </p:cxnSp>
      <p:cxnSp>
        <p:nvCxnSpPr>
          <p:cNvPr id="89" name="直接箭头连接符 88"/>
          <p:cNvCxnSpPr/>
          <p:nvPr/>
        </p:nvCxnSpPr>
        <p:spPr>
          <a:xfrm>
            <a:off x="8582025" y="1840865"/>
            <a:ext cx="0" cy="608330"/>
          </a:xfrm>
          <a:prstGeom prst="straightConnector1">
            <a:avLst/>
          </a:prstGeom>
          <a:solidFill>
            <a:schemeClr val="accent1"/>
          </a:solidFill>
          <a:ln w="9525" cap="flat" cmpd="sng" algn="ctr">
            <a:solidFill>
              <a:schemeClr val="tx1"/>
            </a:solidFill>
            <a:prstDash val="solid"/>
            <a:round/>
            <a:headEnd type="none" w="med" len="med"/>
            <a:tailEnd type="arrow" w="med" len="med"/>
          </a:ln>
        </p:spPr>
      </p:cxnSp>
      <p:cxnSp>
        <p:nvCxnSpPr>
          <p:cNvPr id="90" name="直接连接符 89"/>
          <p:cNvCxnSpPr/>
          <p:nvPr/>
        </p:nvCxnSpPr>
        <p:spPr>
          <a:xfrm>
            <a:off x="6202045" y="2073275"/>
            <a:ext cx="4712970" cy="0"/>
          </a:xfrm>
          <a:prstGeom prst="line">
            <a:avLst/>
          </a:prstGeom>
          <a:solidFill>
            <a:schemeClr val="accent1"/>
          </a:solidFill>
          <a:ln w="9525" cap="flat" cmpd="sng" algn="ctr">
            <a:solidFill>
              <a:schemeClr val="tx1"/>
            </a:solidFill>
            <a:prstDash val="solid"/>
            <a:round/>
            <a:headEnd type="none" w="med" len="med"/>
            <a:tailEnd type="none" w="med" len="med"/>
          </a:ln>
        </p:spPr>
      </p:cxnSp>
      <p:sp>
        <p:nvSpPr>
          <p:cNvPr id="91" name="文本框 90"/>
          <p:cNvSpPr txBox="1"/>
          <p:nvPr/>
        </p:nvSpPr>
        <p:spPr>
          <a:xfrm>
            <a:off x="5391785" y="3289935"/>
            <a:ext cx="1619885" cy="2245360"/>
          </a:xfrm>
          <a:prstGeom prst="rect">
            <a:avLst/>
          </a:prstGeom>
          <a:noFill/>
        </p:spPr>
        <p:txBody>
          <a:bodyPr wrap="square" rtlCol="0" anchor="t">
            <a:spAutoFit/>
          </a:bodyPr>
          <a:p>
            <a:pPr algn="l"/>
            <a:r>
              <a:rPr lang="zh-CN" altLang="en-US" sz="2000">
                <a:solidFill>
                  <a:schemeClr val="bg1"/>
                </a:solidFill>
              </a:rPr>
              <a:t>（1）有利于规范会计工作，保证会计信息加工过程的严密性，提高会计信息质量。</a:t>
            </a:r>
            <a:endParaRPr lang="zh-CN" altLang="en-US" sz="2000">
              <a:solidFill>
                <a:schemeClr val="bg1"/>
              </a:solidFill>
            </a:endParaRPr>
          </a:p>
        </p:txBody>
      </p:sp>
      <p:sp>
        <p:nvSpPr>
          <p:cNvPr id="92" name="文本框 91"/>
          <p:cNvSpPr txBox="1"/>
          <p:nvPr/>
        </p:nvSpPr>
        <p:spPr>
          <a:xfrm>
            <a:off x="7771765" y="3289935"/>
            <a:ext cx="1619885" cy="1938020"/>
          </a:xfrm>
          <a:prstGeom prst="rect">
            <a:avLst/>
          </a:prstGeom>
          <a:noFill/>
        </p:spPr>
        <p:txBody>
          <a:bodyPr wrap="square" rtlCol="0" anchor="t">
            <a:spAutoFit/>
          </a:bodyPr>
          <a:p>
            <a:pPr algn="l"/>
            <a:r>
              <a:rPr lang="zh-CN" altLang="en-US" sz="2000">
                <a:solidFill>
                  <a:schemeClr val="bg1"/>
                </a:solidFill>
              </a:rPr>
              <a:t>（2）有利于保证会计记录的完整性和正确性，增强会计信息的可靠性。</a:t>
            </a:r>
            <a:endParaRPr lang="zh-CN" altLang="en-US" sz="2000">
              <a:solidFill>
                <a:schemeClr val="bg1"/>
              </a:solidFill>
            </a:endParaRPr>
          </a:p>
        </p:txBody>
      </p:sp>
      <p:sp>
        <p:nvSpPr>
          <p:cNvPr id="93" name="文本框 92"/>
          <p:cNvSpPr txBox="1"/>
          <p:nvPr/>
        </p:nvSpPr>
        <p:spPr>
          <a:xfrm>
            <a:off x="10062845" y="3443605"/>
            <a:ext cx="1619885" cy="2553335"/>
          </a:xfrm>
          <a:prstGeom prst="rect">
            <a:avLst/>
          </a:prstGeom>
          <a:noFill/>
        </p:spPr>
        <p:txBody>
          <a:bodyPr wrap="square" rtlCol="0" anchor="t">
            <a:spAutoFit/>
          </a:bodyPr>
          <a:p>
            <a:pPr algn="l"/>
            <a:r>
              <a:rPr lang="zh-CN" altLang="en-US" sz="2000">
                <a:solidFill>
                  <a:schemeClr val="bg1"/>
                </a:solidFill>
              </a:rPr>
              <a:t>（3）有利于减少不必要的会计核算环节，提高会计工作效率，保证会计信息的及时性。</a:t>
            </a:r>
            <a:endParaRPr lang="zh-CN" altLang="en-US" sz="2000">
              <a:solidFill>
                <a:schemeClr val="bg1"/>
              </a:solidFill>
            </a:endParaRPr>
          </a:p>
        </p:txBody>
      </p:sp>
    </p:spTree>
  </p:cSld>
  <p:clrMapOvr>
    <a:masterClrMapping/>
  </p:clrMapOvr>
  <p:transition spd="slow" advTm="9652">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4065270" cy="267652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根据以上经济业务所编制的记账凭证及科目期初余额表登记有关账户所对应的明细分类账如图9-81至图9-113所示。</a:t>
            </a:r>
            <a:endParaRPr sz="2400">
              <a:latin typeface="+mj-ea"/>
              <a:ea typeface="+mj-ea"/>
              <a:cs typeface="+mj-ea"/>
            </a:endParaRPr>
          </a:p>
          <a:p>
            <a:pPr algn="l"/>
            <a:r>
              <a:rPr sz="2400">
                <a:latin typeface="+mj-ea"/>
                <a:ea typeface="+mj-ea"/>
                <a:cs typeface="+mj-ea"/>
              </a:rPr>
              <a:t>科目期初余额表如表9-1所示。	</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 【情景9-28】</a:t>
            </a:r>
            <a:endParaRPr sz="2800" b="1" kern="100">
              <a:latin typeface="+mj-ea"/>
              <a:ea typeface="+mj-ea"/>
              <a:cs typeface="Times New Roman" panose="02020603050405020304" pitchFamily="18" charset="0"/>
              <a:sym typeface="+mn-ea"/>
            </a:endParaRPr>
          </a:p>
        </p:txBody>
      </p:sp>
      <p:pic>
        <p:nvPicPr>
          <p:cNvPr id="5" name="图片 4"/>
          <p:cNvPicPr>
            <a:picLocks noChangeAspect="1"/>
          </p:cNvPicPr>
          <p:nvPr/>
        </p:nvPicPr>
        <p:blipFill>
          <a:blip r:embed="rId3"/>
          <a:stretch>
            <a:fillRect/>
          </a:stretch>
        </p:blipFill>
        <p:spPr>
          <a:xfrm>
            <a:off x="5920105" y="1025525"/>
            <a:ext cx="4304665" cy="5832475"/>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04902" y="-289580"/>
            <a:ext cx="355738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3</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3200" b="1">
                <a:solidFill>
                  <a:schemeClr val="bg1"/>
                </a:solidFill>
                <a:latin typeface="微软雅黑" panose="020B0503020204020204" pitchFamily="34" charset="-122"/>
                <a:ea typeface="微软雅黑" panose="020B0503020204020204" pitchFamily="34" charset="-122"/>
              </a:rPr>
              <a:t>汇总记账凭证账务处理程序</a:t>
            </a:r>
            <a:endParaRPr lang="zh-CN" altLang="en-US" sz="32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315" y="3606165"/>
            <a:ext cx="2979420" cy="368300"/>
          </a:xfrm>
          <a:prstGeom prst="rect">
            <a:avLst/>
          </a:prstGeom>
          <a:noFill/>
        </p:spPr>
        <p:txBody>
          <a:bodyPr wrap="square" rtlCol="0">
            <a:spAutoFit/>
          </a:bodyPr>
          <a:lstStyle/>
          <a:p>
            <a:pPr>
              <a:defRPr/>
            </a:pPr>
            <a:r>
              <a:rPr lang="zh-CN" altLang="en-US">
                <a:latin typeface="+mj-ea"/>
                <a:ea typeface="+mj-ea"/>
              </a:rPr>
              <a:t>汇总记账凭证的编制方法</a:t>
            </a:r>
            <a:endParaRPr lang="zh-CN" altLang="en-US">
              <a:latin typeface="+mj-ea"/>
              <a:ea typeface="+mj-ea"/>
            </a:endParaRPr>
          </a:p>
        </p:txBody>
      </p:sp>
      <p:sp>
        <p:nvSpPr>
          <p:cNvPr id="94" name="TextBox 69"/>
          <p:cNvSpPr txBox="1"/>
          <p:nvPr/>
        </p:nvSpPr>
        <p:spPr>
          <a:xfrm>
            <a:off x="6965315" y="4110990"/>
            <a:ext cx="3879850" cy="64516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汇总记账凭证账务处理程序的特点、优缺点及适用范围</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743956"/>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6584315" cy="521970"/>
          </a:xfrm>
          <a:prstGeom prst="rect">
            <a:avLst/>
          </a:prstGeom>
        </p:spPr>
        <p:txBody>
          <a:bodyPr wrap="square">
            <a:spAutoFit/>
          </a:bodyPr>
          <a:lstStyle/>
          <a:p>
            <a:r>
              <a:rPr sz="2800" b="1" kern="100">
                <a:latin typeface="+mj-ea"/>
                <a:ea typeface="+mj-ea"/>
                <a:cs typeface="Times New Roman" panose="02020603050405020304" pitchFamily="18" charset="0"/>
              </a:rPr>
              <a:t>子任务9.3.1  汇总记账凭证的编制方法</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汇总记账凭证的编制方法</a:t>
            </a:r>
            <a:endParaRPr lang="zh-CN" altLang="en-US" sz="2400" b="1">
              <a:solidFill>
                <a:schemeClr val="bg1"/>
              </a:solidFill>
              <a:latin typeface="+mj-ea"/>
              <a:ea typeface="+mj-ea"/>
            </a:endParaRPr>
          </a:p>
        </p:txBody>
      </p:sp>
      <p:sp>
        <p:nvSpPr>
          <p:cNvPr id="5" name="文本框 4"/>
          <p:cNvSpPr txBox="1"/>
          <p:nvPr/>
        </p:nvSpPr>
        <p:spPr>
          <a:xfrm>
            <a:off x="5494655" y="1902460"/>
            <a:ext cx="6400165" cy="3415030"/>
          </a:xfrm>
          <a:prstGeom prst="rect">
            <a:avLst/>
          </a:prstGeom>
          <a:noFill/>
        </p:spPr>
        <p:txBody>
          <a:bodyPr wrap="square" rtlCol="0" anchor="t">
            <a:spAutoFit/>
          </a:bodyPr>
          <a:p>
            <a:pPr algn="l"/>
            <a:r>
              <a:rPr lang="zh-CN" altLang="en-US" sz="2400"/>
              <a:t>（1）汇总收款凭证是在对各账户对应的贷方进行分类之后，再根据“库存现金”和“银行存款”账户的借方进行编制。</a:t>
            </a:r>
            <a:endParaRPr lang="zh-CN" altLang="en-US" sz="2400"/>
          </a:p>
          <a:p>
            <a:pPr algn="l"/>
            <a:r>
              <a:rPr lang="zh-CN" altLang="en-US" sz="2400"/>
              <a:t>（2）汇总付款凭证是在对各账户对应的借方进行分类之后，再根据“库存现金”和“银行存款”账户的贷方进行汇总编制。</a:t>
            </a:r>
            <a:endParaRPr lang="zh-CN" altLang="en-US" sz="2400"/>
          </a:p>
          <a:p>
            <a:pPr algn="l"/>
            <a:r>
              <a:rPr lang="zh-CN" altLang="en-US" sz="2400"/>
              <a:t>（3）汇总转账凭证是在对所设置账户相对应的借方账户分类之后，再根据所设置的账户的贷方进行汇总编制。</a:t>
            </a:r>
            <a:endParaRPr lang="zh-CN" altLang="en-US" sz="2400"/>
          </a:p>
        </p:txBody>
      </p:sp>
    </p:spTree>
  </p:cSld>
  <p:clrMapOvr>
    <a:masterClrMapping/>
  </p:clrMapOvr>
  <p:transition spd="slow" advTm="9652">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11072495" cy="521970"/>
          </a:xfrm>
          <a:prstGeom prst="rect">
            <a:avLst/>
          </a:prstGeom>
        </p:spPr>
        <p:txBody>
          <a:bodyPr wrap="square">
            <a:spAutoFit/>
          </a:bodyPr>
          <a:lstStyle/>
          <a:p>
            <a:r>
              <a:rPr sz="2800" b="1" kern="100">
                <a:latin typeface="+mj-ea"/>
                <a:ea typeface="+mj-ea"/>
                <a:cs typeface="Times New Roman" panose="02020603050405020304" pitchFamily="18" charset="0"/>
              </a:rPr>
              <a:t>子任务9.3.2  汇总记账凭证账务处理程序的特点、优缺点及适用范围</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70915" y="3019425"/>
            <a:ext cx="7963535" cy="200342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690" y="1412875"/>
            <a:ext cx="7963535" cy="129476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829945"/>
          </a:xfrm>
          <a:prstGeom prst="rect">
            <a:avLst/>
          </a:prstGeom>
        </p:spPr>
        <p:txBody>
          <a:bodyPr wrap="square">
            <a:spAutoFit/>
          </a:bodyPr>
          <a:lstStyle/>
          <a:p>
            <a:pPr algn="just">
              <a:lnSpc>
                <a:spcPct val="120000"/>
              </a:lnSpc>
            </a:pPr>
            <a:r>
              <a:rPr lang="zh-CN" altLang="en-US" sz="2000">
                <a:latin typeface="+mj-ea"/>
                <a:ea typeface="+mj-ea"/>
              </a:rPr>
              <a:t>汇总记账凭证账务处理程序的特点是先根据记账凭证编制汇总记账凭证，再根据汇总记账凭证登记总分类账。</a:t>
            </a:r>
            <a:endParaRPr lang="zh-CN" altLang="en-US" sz="2000">
              <a:latin typeface="+mj-ea"/>
              <a:ea typeface="+mj-ea"/>
            </a:endParaRPr>
          </a:p>
        </p:txBody>
      </p:sp>
      <p:sp>
        <p:nvSpPr>
          <p:cNvPr id="25" name="矩形: 圆角 24"/>
          <p:cNvSpPr/>
          <p:nvPr/>
        </p:nvSpPr>
        <p:spPr bwMode="auto">
          <a:xfrm>
            <a:off x="1155700" y="1214755"/>
            <a:ext cx="452056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en-US" sz="2000">
                <a:solidFill>
                  <a:schemeClr val="bg1"/>
                </a:solidFill>
                <a:latin typeface="+mj-ea"/>
                <a:ea typeface="+mj-ea"/>
              </a:rPr>
              <a:t>1.汇总记账凭证账务处理程序的特点</a:t>
            </a:r>
            <a:endParaRPr lang="en-US" sz="2000">
              <a:solidFill>
                <a:schemeClr val="bg1"/>
              </a:solidFill>
              <a:latin typeface="+mj-ea"/>
              <a:ea typeface="+mj-ea"/>
            </a:endParaRPr>
          </a:p>
        </p:txBody>
      </p:sp>
      <p:sp>
        <p:nvSpPr>
          <p:cNvPr id="26" name="矩形 25"/>
          <p:cNvSpPr/>
          <p:nvPr/>
        </p:nvSpPr>
        <p:spPr>
          <a:xfrm>
            <a:off x="1084976" y="3304585"/>
            <a:ext cx="7762460" cy="1568450"/>
          </a:xfrm>
          <a:prstGeom prst="rect">
            <a:avLst/>
          </a:prstGeom>
        </p:spPr>
        <p:txBody>
          <a:bodyPr wrap="square">
            <a:spAutoFit/>
          </a:bodyPr>
          <a:lstStyle/>
          <a:p>
            <a:pPr algn="just">
              <a:lnSpc>
                <a:spcPct val="120000"/>
              </a:lnSpc>
            </a:pPr>
            <a:r>
              <a:rPr lang="zh-CN" altLang="en-US" sz="2000">
                <a:latin typeface="+mj-ea"/>
                <a:ea typeface="+mj-ea"/>
              </a:rPr>
              <a:t>（1）汇总记账凭证账务处理的优点：减轻了登记总分类账的工作量。</a:t>
            </a:r>
            <a:endParaRPr lang="zh-CN" altLang="en-US" sz="2000">
              <a:latin typeface="+mj-ea"/>
              <a:ea typeface="+mj-ea"/>
            </a:endParaRPr>
          </a:p>
          <a:p>
            <a:pPr algn="just">
              <a:lnSpc>
                <a:spcPct val="120000"/>
              </a:lnSpc>
            </a:pPr>
            <a:r>
              <a:rPr lang="zh-CN" altLang="en-US" sz="2000">
                <a:latin typeface="+mj-ea"/>
                <a:ea typeface="+mj-ea"/>
              </a:rPr>
              <a:t>（2）汇总记账凭证账务处理的缺点：当转账凭证较多时，编制汇总转账凭证的工作量较大，并且按每一贷方账户编制汇总转账凭证，不利于会计核算的日常分工。</a:t>
            </a:r>
            <a:endParaRPr lang="zh-CN" altLang="en-US" sz="2000">
              <a:latin typeface="+mj-ea"/>
              <a:ea typeface="+mj-ea"/>
            </a:endParaRPr>
          </a:p>
        </p:txBody>
      </p:sp>
      <p:sp>
        <p:nvSpPr>
          <p:cNvPr id="27" name="矩形: 圆角 26"/>
          <p:cNvSpPr/>
          <p:nvPr/>
        </p:nvSpPr>
        <p:spPr bwMode="auto">
          <a:xfrm>
            <a:off x="1177925" y="2797175"/>
            <a:ext cx="4497705" cy="50673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sz="2000">
                <a:solidFill>
                  <a:schemeClr val="bg1"/>
                </a:solidFill>
                <a:latin typeface="+mj-ea"/>
                <a:ea typeface="+mj-ea"/>
              </a:rPr>
              <a:t>2.汇总记账凭证账务处理程序的优缺点</a:t>
            </a:r>
            <a:endParaRPr sz="2000">
              <a:solidFill>
                <a:schemeClr val="bg1"/>
              </a:solidFill>
              <a:latin typeface="+mj-ea"/>
              <a:ea typeface="+mj-ea"/>
            </a:endParaRPr>
          </a:p>
        </p:txBody>
      </p:sp>
      <p:sp>
        <p:nvSpPr>
          <p:cNvPr id="2" name="矩形 1"/>
          <p:cNvSpPr/>
          <p:nvPr/>
        </p:nvSpPr>
        <p:spPr bwMode="auto">
          <a:xfrm>
            <a:off x="948690" y="5377815"/>
            <a:ext cx="7963535" cy="133667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 name="矩形 2"/>
          <p:cNvSpPr/>
          <p:nvPr/>
        </p:nvSpPr>
        <p:spPr>
          <a:xfrm>
            <a:off x="1062751" y="5662975"/>
            <a:ext cx="7762460" cy="460375"/>
          </a:xfrm>
          <a:prstGeom prst="rect">
            <a:avLst/>
          </a:prstGeom>
        </p:spPr>
        <p:txBody>
          <a:bodyPr wrap="square">
            <a:spAutoFit/>
          </a:bodyPr>
          <a:p>
            <a:pPr algn="just">
              <a:lnSpc>
                <a:spcPct val="120000"/>
              </a:lnSpc>
            </a:pPr>
            <a:r>
              <a:rPr lang="zh-CN" altLang="en-US" sz="2000">
                <a:latin typeface="+mj-ea"/>
                <a:ea typeface="+mj-ea"/>
              </a:rPr>
              <a:t>汇总记账凭证账务处理程序适用于规模较大、经济业务较多的单位。</a:t>
            </a:r>
            <a:endParaRPr lang="zh-CN" altLang="en-US" sz="2000">
              <a:latin typeface="+mj-ea"/>
              <a:ea typeface="+mj-ea"/>
            </a:endParaRPr>
          </a:p>
        </p:txBody>
      </p:sp>
      <p:sp>
        <p:nvSpPr>
          <p:cNvPr id="4" name="矩形: 圆角 26"/>
          <p:cNvSpPr/>
          <p:nvPr/>
        </p:nvSpPr>
        <p:spPr bwMode="auto">
          <a:xfrm>
            <a:off x="1155700" y="5155565"/>
            <a:ext cx="480377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
            <a:pPr algn="ctr"/>
            <a:r>
              <a:rPr sz="2000">
                <a:solidFill>
                  <a:schemeClr val="bg1"/>
                </a:solidFill>
                <a:latin typeface="+mj-ea"/>
                <a:ea typeface="+mj-ea"/>
              </a:rPr>
              <a:t>3.汇总记账凭证账务处理程序的适用范围</a:t>
            </a:r>
            <a:endParaRPr sz="2000">
              <a:solidFill>
                <a:schemeClr val="bg1"/>
              </a:solidFill>
              <a:latin typeface="+mj-ea"/>
              <a:ea typeface="+mj-ea"/>
            </a:endParaRPr>
          </a:p>
        </p:txBody>
      </p:sp>
    </p:spTree>
  </p:cSld>
  <p:clrMapOvr>
    <a:masterClrMapping/>
  </p:clrMapOvr>
  <p:transition spd="slow" advTm="9652">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7784465" cy="521970"/>
          </a:xfrm>
          <a:prstGeom prst="rect">
            <a:avLst/>
          </a:prstGeom>
        </p:spPr>
        <p:txBody>
          <a:bodyPr wrap="square">
            <a:spAutoFit/>
          </a:bodyPr>
          <a:lstStyle/>
          <a:p>
            <a:r>
              <a:rPr sz="2800" b="1" kern="100">
                <a:latin typeface="+mj-ea"/>
                <a:ea typeface="+mj-ea"/>
                <a:cs typeface="Times New Roman" panose="02020603050405020304" pitchFamily="18" charset="0"/>
              </a:rPr>
              <a:t>子任务9.3.3  汇总记账凭证账务处理程序的应用</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97726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1.汇总记账凭证账务处理程序的编制流程</a:t>
            </a:r>
            <a:endParaRPr lang="zh-CN" altLang="en-US" sz="2400" b="1">
              <a:solidFill>
                <a:schemeClr val="bg1"/>
              </a:solidFill>
              <a:latin typeface="+mj-ea"/>
              <a:ea typeface="+mj-ea"/>
            </a:endParaRPr>
          </a:p>
        </p:txBody>
      </p:sp>
      <p:sp>
        <p:nvSpPr>
          <p:cNvPr id="5" name="文本框 4"/>
          <p:cNvSpPr txBox="1"/>
          <p:nvPr/>
        </p:nvSpPr>
        <p:spPr>
          <a:xfrm>
            <a:off x="5198745" y="1184910"/>
            <a:ext cx="6853555" cy="5169535"/>
          </a:xfrm>
          <a:prstGeom prst="rect">
            <a:avLst/>
          </a:prstGeom>
          <a:noFill/>
        </p:spPr>
        <p:txBody>
          <a:bodyPr wrap="square" rtlCol="0" anchor="t">
            <a:spAutoFit/>
          </a:bodyPr>
          <a:p>
            <a:pPr algn="l"/>
            <a:r>
              <a:rPr lang="zh-CN" altLang="en-US" sz="2200"/>
              <a:t>（1）根据原始凭证填制汇总原始凭证。</a:t>
            </a:r>
            <a:endParaRPr lang="zh-CN" altLang="en-US" sz="2200"/>
          </a:p>
          <a:p>
            <a:pPr algn="l"/>
            <a:r>
              <a:rPr lang="zh-CN" altLang="en-US" sz="2200"/>
              <a:t>（2）根据原始凭证或汇总原始凭证，填制收款凭证、付款凭证和转账凭证，也可以填制通用记账凭证。</a:t>
            </a:r>
            <a:endParaRPr lang="zh-CN" altLang="en-US" sz="2200"/>
          </a:p>
          <a:p>
            <a:pPr algn="l"/>
            <a:r>
              <a:rPr lang="zh-CN" altLang="en-US" sz="2200"/>
              <a:t>（3）根据收款凭证、付款凭证逐笔登记库存现金日记账和银行存款日记账。</a:t>
            </a:r>
            <a:endParaRPr lang="zh-CN" altLang="en-US" sz="2200"/>
          </a:p>
          <a:p>
            <a:pPr algn="l"/>
            <a:r>
              <a:rPr lang="zh-CN" altLang="en-US" sz="2200"/>
              <a:t>（4）根据原始凭证、汇总原始凭证和记账凭证登记各种明细分类账。</a:t>
            </a:r>
            <a:endParaRPr lang="zh-CN" altLang="en-US" sz="2200"/>
          </a:p>
          <a:p>
            <a:pPr algn="l"/>
            <a:r>
              <a:rPr lang="zh-CN" altLang="en-US" sz="2200"/>
              <a:t>（5）根据各类记账凭证编制有关汇总记账凭证。</a:t>
            </a:r>
            <a:endParaRPr lang="zh-CN" altLang="en-US" sz="2200"/>
          </a:p>
          <a:p>
            <a:pPr algn="l"/>
            <a:r>
              <a:rPr lang="zh-CN" altLang="en-US" sz="2200"/>
              <a:t>（6）根据各类汇总记账凭证登记总分类账。</a:t>
            </a:r>
            <a:endParaRPr lang="zh-CN" altLang="en-US" sz="2200"/>
          </a:p>
          <a:p>
            <a:pPr algn="l"/>
            <a:r>
              <a:rPr lang="zh-CN" altLang="en-US" sz="2200"/>
              <a:t>（7）期末，将库存现金日记账、银行存款日记账和明细分类账的余额与有关总分类账的余额核对，使二者相等。</a:t>
            </a:r>
            <a:endParaRPr lang="zh-CN" altLang="en-US" sz="2200"/>
          </a:p>
          <a:p>
            <a:pPr algn="l"/>
            <a:r>
              <a:rPr lang="zh-CN" altLang="en-US" sz="2200"/>
              <a:t>（8）期末，根据总分类账和明细分类账的记录编制财务报表。</a:t>
            </a:r>
            <a:endParaRPr lang="zh-CN" altLang="en-US" sz="2200"/>
          </a:p>
          <a:p>
            <a:pPr algn="l"/>
            <a:r>
              <a:rPr lang="zh-CN" altLang="en-US" sz="2200"/>
              <a:t>汇总记账凭证账务处理程序的编制流程如图9-133所示。</a:t>
            </a:r>
            <a:endParaRPr lang="zh-CN" altLang="en-US" sz="2200"/>
          </a:p>
        </p:txBody>
      </p:sp>
      <p:pic>
        <p:nvPicPr>
          <p:cNvPr id="3" name="图片 2"/>
          <p:cNvPicPr>
            <a:picLocks noChangeAspect="1"/>
          </p:cNvPicPr>
          <p:nvPr/>
        </p:nvPicPr>
        <p:blipFill>
          <a:blip r:embed="rId3"/>
          <a:stretch>
            <a:fillRect/>
          </a:stretch>
        </p:blipFill>
        <p:spPr>
          <a:xfrm>
            <a:off x="-5715" y="4015105"/>
            <a:ext cx="5205730" cy="2580005"/>
          </a:xfrm>
          <a:prstGeom prst="rect">
            <a:avLst/>
          </a:prstGeom>
        </p:spPr>
      </p:pic>
    </p:spTree>
  </p:cSld>
  <p:clrMapOvr>
    <a:masterClrMapping/>
  </p:clrMapOvr>
  <p:transition spd="slow" advTm="9652">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7784465" cy="521970"/>
          </a:xfrm>
          <a:prstGeom prst="rect">
            <a:avLst/>
          </a:prstGeom>
        </p:spPr>
        <p:txBody>
          <a:bodyPr wrap="square">
            <a:spAutoFit/>
          </a:bodyPr>
          <a:lstStyle/>
          <a:p>
            <a:r>
              <a:rPr sz="2800" b="1" kern="100">
                <a:latin typeface="+mj-ea"/>
                <a:ea typeface="+mj-ea"/>
                <a:cs typeface="Times New Roman" panose="02020603050405020304" pitchFamily="18" charset="0"/>
              </a:rPr>
              <a:t>子任务9.3.3  汇总记账凭证账务处理程序的应用</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2.汇总记账凭证账务处理程序举例</a:t>
            </a:r>
            <a:endParaRPr lang="zh-CN" altLang="en-US" sz="2400" b="1">
              <a:solidFill>
                <a:schemeClr val="bg1"/>
              </a:solidFill>
              <a:latin typeface="+mj-ea"/>
              <a:ea typeface="+mj-ea"/>
            </a:endParaRPr>
          </a:p>
        </p:txBody>
      </p:sp>
      <p:sp>
        <p:nvSpPr>
          <p:cNvPr id="5" name="文本框 4"/>
          <p:cNvSpPr txBox="1"/>
          <p:nvPr/>
        </p:nvSpPr>
        <p:spPr>
          <a:xfrm>
            <a:off x="5678805" y="1902460"/>
            <a:ext cx="5893435" cy="2306955"/>
          </a:xfrm>
          <a:prstGeom prst="rect">
            <a:avLst/>
          </a:prstGeom>
          <a:noFill/>
        </p:spPr>
        <p:txBody>
          <a:bodyPr wrap="square" rtlCol="0" anchor="t">
            <a:spAutoFit/>
          </a:bodyPr>
          <a:p>
            <a:pPr algn="l"/>
            <a:r>
              <a:rPr lang="zh-CN" altLang="en-US" sz="2400"/>
              <a:t>沿用任务9.2中的经济业务例题编制汇总记账凭证，并根据汇总记账凭证登记总分类账。</a:t>
            </a:r>
            <a:endParaRPr lang="zh-CN" altLang="en-US" sz="2400"/>
          </a:p>
          <a:p>
            <a:pPr algn="l"/>
            <a:r>
              <a:rPr lang="zh-CN" altLang="en-US" sz="2400"/>
              <a:t>根据以上汇总记账凭证登记有关账户所对应的总分类账，具体如图9-134至图9-148所示。</a:t>
            </a:r>
            <a:endParaRPr lang="zh-CN" altLang="en-US" sz="2400"/>
          </a:p>
        </p:txBody>
      </p:sp>
    </p:spTree>
  </p:cSld>
  <p:clrMapOvr>
    <a:masterClrMapping/>
  </p:clrMapOvr>
  <p:transition spd="slow" advTm="9652">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018942" y="-289580"/>
            <a:ext cx="3329305" cy="7724140"/>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4</a:t>
            </a:r>
            <a:endParaRPr lang="en-US" altLang="zh-CN"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3200" b="1">
                <a:solidFill>
                  <a:schemeClr val="bg1"/>
                </a:solidFill>
                <a:latin typeface="微软雅黑" panose="020B0503020204020204" pitchFamily="34" charset="-122"/>
                <a:ea typeface="微软雅黑" panose="020B0503020204020204" pitchFamily="34" charset="-122"/>
              </a:rPr>
              <a:t>科目汇总表账务处理程序</a:t>
            </a:r>
            <a:endParaRPr lang="zh-CN" altLang="en-US" sz="32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315" y="3606165"/>
            <a:ext cx="2979420" cy="368300"/>
          </a:xfrm>
          <a:prstGeom prst="rect">
            <a:avLst/>
          </a:prstGeom>
          <a:noFill/>
        </p:spPr>
        <p:txBody>
          <a:bodyPr wrap="square" rtlCol="0">
            <a:spAutoFit/>
          </a:bodyPr>
          <a:lstStyle/>
          <a:p>
            <a:pPr>
              <a:defRPr/>
            </a:pPr>
            <a:r>
              <a:rPr lang="zh-CN" altLang="en-US">
                <a:latin typeface="+mj-ea"/>
                <a:ea typeface="+mj-ea"/>
              </a:rPr>
              <a:t>科目汇总表的编制方法</a:t>
            </a:r>
            <a:endParaRPr lang="zh-CN" altLang="en-US">
              <a:latin typeface="+mj-ea"/>
              <a:ea typeface="+mj-ea"/>
            </a:endParaRPr>
          </a:p>
        </p:txBody>
      </p:sp>
      <p:sp>
        <p:nvSpPr>
          <p:cNvPr id="94" name="TextBox 69"/>
          <p:cNvSpPr txBox="1"/>
          <p:nvPr/>
        </p:nvSpPr>
        <p:spPr>
          <a:xfrm>
            <a:off x="6965315" y="4110990"/>
            <a:ext cx="3879850" cy="64516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科目汇总表账务处理程序的特点、优缺点及适用范围</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796026"/>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2" name="TextBox 65"/>
          <p:cNvSpPr txBox="1"/>
          <p:nvPr/>
        </p:nvSpPr>
        <p:spPr>
          <a:xfrm>
            <a:off x="7020560" y="4881245"/>
            <a:ext cx="3568065" cy="368300"/>
          </a:xfrm>
          <a:prstGeom prst="rect">
            <a:avLst/>
          </a:prstGeom>
          <a:noFill/>
        </p:spPr>
        <p:txBody>
          <a:bodyPr wrap="square" rtlCol="0">
            <a:spAutoFit/>
          </a:bodyPr>
          <a:p>
            <a:pPr>
              <a:defRPr/>
            </a:pPr>
            <a:r>
              <a:rPr lang="zh-CN" altLang="en-US">
                <a:latin typeface="+mj-ea"/>
                <a:ea typeface="+mj-ea"/>
              </a:rPr>
              <a:t>科目汇总表账务处理程序的应用</a:t>
            </a:r>
            <a:endParaRPr lang="zh-CN" altLang="en-US">
              <a:latin typeface="+mj-ea"/>
              <a:ea typeface="+mj-ea"/>
            </a:endParaRPr>
          </a:p>
        </p:txBody>
      </p:sp>
      <p:grpSp>
        <p:nvGrpSpPr>
          <p:cNvPr id="3" name="组合 2"/>
          <p:cNvGrpSpPr/>
          <p:nvPr/>
        </p:nvGrpSpPr>
        <p:grpSpPr>
          <a:xfrm>
            <a:off x="6728525" y="4892958"/>
            <a:ext cx="330200" cy="330200"/>
            <a:chOff x="8186613" y="1546264"/>
            <a:chExt cx="330200" cy="330200"/>
          </a:xfrm>
          <a:solidFill>
            <a:schemeClr val="accent3"/>
          </a:solidFill>
        </p:grpSpPr>
        <p:sp>
          <p:nvSpPr>
            <p:cNvPr id="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
              <a:endParaRPr lang="zh-CN" altLang="en-US">
                <a:solidFill>
                  <a:schemeClr val="bg1"/>
                </a:solidFill>
              </a:endParaRPr>
            </a:p>
          </p:txBody>
        </p:sp>
        <p:sp>
          <p:nvSpPr>
            <p:cNvPr id="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
              <a:endParaRPr lang="zh-CN" altLang="en-US">
                <a:solidFill>
                  <a:schemeClr val="bg1"/>
                </a:solidFill>
              </a:endParaRPr>
            </a:p>
          </p:txBody>
        </p:sp>
      </p:grpSp>
      <p:cxnSp>
        <p:nvCxnSpPr>
          <p:cNvPr id="6" name="直接连接符 5"/>
          <p:cNvCxnSpPr/>
          <p:nvPr/>
        </p:nvCxnSpPr>
        <p:spPr bwMode="auto">
          <a:xfrm>
            <a:off x="6757100" y="528277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662686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子任务9.4.1  科目汇总表的编制方法</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4" name="矩形: 圆角 93"/>
          <p:cNvSpPr/>
          <p:nvPr/>
        </p:nvSpPr>
        <p:spPr bwMode="auto">
          <a:xfrm>
            <a:off x="772160" y="2994025"/>
            <a:ext cx="2578735" cy="652780"/>
          </a:xfrm>
          <a:prstGeom prst="roundRect">
            <a:avLst>
              <a:gd name="adj" fmla="val 8303"/>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a:solidFill>
                  <a:schemeClr val="bg1"/>
                </a:solidFill>
                <a:latin typeface="+mj-ea"/>
                <a:ea typeface="+mj-ea"/>
              </a:rPr>
              <a:t>科目汇总表的编制方法</a:t>
            </a:r>
            <a:endParaRPr lang="zh-CN" altLang="en-US" sz="2000">
              <a:solidFill>
                <a:schemeClr val="bg1"/>
              </a:solidFill>
              <a:latin typeface="+mj-ea"/>
              <a:ea typeface="+mj-ea"/>
            </a:endParaRPr>
          </a:p>
        </p:txBody>
      </p:sp>
      <p:sp>
        <p:nvSpPr>
          <p:cNvPr id="102" name="箭头: 下 101"/>
          <p:cNvSpPr/>
          <p:nvPr/>
        </p:nvSpPr>
        <p:spPr bwMode="auto">
          <a:xfrm rot="16200000">
            <a:off x="3509645" y="2927985"/>
            <a:ext cx="469265" cy="768985"/>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3" name="矩形: 圆角 102"/>
          <p:cNvSpPr/>
          <p:nvPr/>
        </p:nvSpPr>
        <p:spPr bwMode="auto">
          <a:xfrm>
            <a:off x="4128770" y="1711325"/>
            <a:ext cx="7063105" cy="4664075"/>
          </a:xfrm>
          <a:prstGeom prst="roundRect">
            <a:avLst/>
          </a:prstGeom>
          <a:solidFill>
            <a:schemeClr val="bg1"/>
          </a:solidFill>
          <a:ln w="12700" cap="flat" cmpd="sng" algn="ctr">
            <a:solidFill>
              <a:schemeClr val="tx2"/>
            </a:solidFill>
            <a:prstDash val="solid"/>
            <a:round/>
            <a:headEnd type="none" w="med" len="med"/>
            <a:tailEnd type="none" w="med" len="med"/>
          </a:ln>
          <a:effectLst/>
        </p:spPr>
        <p:txBody>
          <a:bodyPr vert="horz" wrap="square" lIns="0" tIns="0" rIns="0" bIns="0" numCol="1" rtlCol="0" anchor="ctr" anchorCtr="0" compatLnSpc="1"/>
          <a:lstStyle/>
          <a:p>
            <a:pPr algn="l"/>
            <a:r>
              <a:rPr lang="zh-CN" altLang="en-US" sz="2400">
                <a:solidFill>
                  <a:schemeClr val="accent2"/>
                </a:solidFill>
                <a:latin typeface="+mj-ea"/>
                <a:ea typeface="+mj-ea"/>
              </a:rPr>
              <a:t>科目汇总表又称记账凭证汇总表， 其是企业定期对全部记账凭证进行汇总后，按照不同的会计科目分别列示各账户借方发生额和贷方发生额的一种汇总凭证。科目汇总表的编制方法是，根据一定时期内的全部记账凭证，按照会计科目进行归类，定期汇总每一个账户的借方本期发生额和贷方本期发生额，填写在科目汇总表的相关栏目内。科目汇总表可每月编制一张，按旬汇总，也可每旬汇总一次编制一张。任何格式的科目汇总表，都只反映各个账户的借方本期发生额和贷方本期发生额，不反映各个账户之间的对应关系。</a:t>
            </a:r>
            <a:endParaRPr lang="zh-CN" altLang="en-US" sz="2400">
              <a:solidFill>
                <a:schemeClr val="accent2"/>
              </a:solidFill>
              <a:latin typeface="+mj-ea"/>
              <a:ea typeface="+mj-ea"/>
            </a:endParaRPr>
          </a:p>
        </p:txBody>
      </p:sp>
    </p:spTree>
  </p:cSld>
  <p:clrMapOvr>
    <a:masterClrMapping/>
  </p:clrMapOvr>
  <p:transition spd="slow" advTm="9652">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112077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子任务9.4.2  科目汇总表账务处理程序的特点、优缺点及适用范围</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 name="等腰三角形 1"/>
          <p:cNvSpPr/>
          <p:nvPr>
            <p:custDataLst>
              <p:tags r:id="rId1"/>
            </p:custDataLst>
          </p:nvPr>
        </p:nvSpPr>
        <p:spPr>
          <a:xfrm rot="5400000">
            <a:off x="1575753" y="1863725"/>
            <a:ext cx="560705" cy="511175"/>
          </a:xfrm>
          <a:prstGeom prst="triangle">
            <a:avLst/>
          </a:prstGeom>
          <a:solidFill>
            <a:srgbClr val="1D6DC2">
              <a:lumMod val="75000"/>
            </a:srgbClr>
          </a:solidFill>
          <a:ln w="12700" cap="flat" cmpd="sng" algn="ctr">
            <a:noFill/>
            <a:prstDash val="solid"/>
            <a:miter lim="800000"/>
          </a:ln>
          <a:effectLst/>
        </p:spPr>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等腰三角形 15"/>
          <p:cNvSpPr/>
          <p:nvPr>
            <p:custDataLst>
              <p:tags r:id="rId2"/>
            </p:custDataLst>
          </p:nvPr>
        </p:nvSpPr>
        <p:spPr>
          <a:xfrm rot="5400000">
            <a:off x="1414463" y="1852295"/>
            <a:ext cx="560705" cy="511175"/>
          </a:xfrm>
          <a:prstGeom prst="triangle">
            <a:avLst/>
          </a:prstGeom>
          <a:solidFill>
            <a:srgbClr val="0088D5"/>
          </a:solidFill>
          <a:ln w="12700" cap="flat" cmpd="sng" algn="ctr">
            <a:noFill/>
            <a:prstDash val="solid"/>
            <a:miter lim="800000"/>
          </a:ln>
          <a:effectLst/>
        </p:spPr>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17"/>
          <p:cNvSpPr txBox="1">
            <a:spLocks noChangeArrowheads="1"/>
          </p:cNvSpPr>
          <p:nvPr>
            <p:custDataLst>
              <p:tags r:id="rId3"/>
            </p:custDataLst>
          </p:nvPr>
        </p:nvSpPr>
        <p:spPr bwMode="auto">
          <a:xfrm>
            <a:off x="2272983" y="1657350"/>
            <a:ext cx="4034155" cy="42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rmAutofit fontScale="90000"/>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9pPr>
          </a:lstStyle>
          <a:p>
            <a:pPr eaLnBrk="1" hangingPunct="1">
              <a:lnSpc>
                <a:spcPct val="120000"/>
              </a:lnSpc>
              <a:spcBef>
                <a:spcPct val="0"/>
              </a:spcBef>
              <a:buFontTx/>
              <a:buNone/>
            </a:pPr>
            <a:r>
              <a:rPr lang="zh-CN" altLang="en-US" sz="2000" b="1" spc="300">
                <a:latin typeface="Arial" panose="020B0604020202020204" pitchFamily="34" charset="0"/>
                <a:ea typeface="微软雅黑" panose="020B0503020204020204" pitchFamily="34" charset="-122"/>
                <a:cs typeface="+mn-ea"/>
                <a:sym typeface="Arial" panose="020B0604020202020204" pitchFamily="34" charset="0"/>
              </a:rPr>
              <a:t>科目汇总表账务处理程序的特点</a:t>
            </a:r>
            <a:endParaRPr lang="zh-CN" altLang="en-US" sz="2000" b="1" spc="3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文本框 16"/>
          <p:cNvSpPr txBox="1"/>
          <p:nvPr>
            <p:custDataLst>
              <p:tags r:id="rId4"/>
            </p:custDataLst>
          </p:nvPr>
        </p:nvSpPr>
        <p:spPr>
          <a:xfrm>
            <a:off x="2273300" y="2100580"/>
            <a:ext cx="728472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noAutofit/>
          </a:bodyPr>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lnSpc>
                <a:spcPct val="120000"/>
              </a:lnSpc>
              <a:spcBef>
                <a:spcPts val="0"/>
              </a:spcBef>
            </a:pPr>
            <a:r>
              <a:rPr lang="zh-CN" altLang="en-US" sz="1400" spc="150" dirty="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先将所有记账凭证汇总编制成科目汇总表，然后以科目汇总表为依据登记总分类账。</a:t>
            </a:r>
            <a:endParaRPr lang="zh-CN" altLang="en-US" sz="1400" spc="150" dirty="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等腰三角形 25"/>
          <p:cNvSpPr/>
          <p:nvPr>
            <p:custDataLst>
              <p:tags r:id="rId5"/>
            </p:custDataLst>
          </p:nvPr>
        </p:nvSpPr>
        <p:spPr>
          <a:xfrm rot="5400000">
            <a:off x="1575753" y="3047365"/>
            <a:ext cx="560705" cy="511175"/>
          </a:xfrm>
          <a:prstGeom prst="triangle">
            <a:avLst/>
          </a:prstGeom>
          <a:solidFill>
            <a:srgbClr val="1D6DC2">
              <a:lumMod val="75000"/>
            </a:srgbClr>
          </a:solidFill>
          <a:ln w="12700" cap="flat" cmpd="sng" algn="ctr">
            <a:noFill/>
            <a:prstDash val="solid"/>
            <a:miter lim="800000"/>
          </a:ln>
          <a:effectLst/>
        </p:spPr>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等腰三角形 26"/>
          <p:cNvSpPr/>
          <p:nvPr>
            <p:custDataLst>
              <p:tags r:id="rId6"/>
            </p:custDataLst>
          </p:nvPr>
        </p:nvSpPr>
        <p:spPr>
          <a:xfrm rot="5400000">
            <a:off x="1414463" y="3035935"/>
            <a:ext cx="560705" cy="511175"/>
          </a:xfrm>
          <a:prstGeom prst="triangle">
            <a:avLst/>
          </a:prstGeom>
          <a:solidFill>
            <a:srgbClr val="0088D5"/>
          </a:solidFill>
          <a:ln w="12700" cap="flat" cmpd="sng" algn="ctr">
            <a:noFill/>
            <a:prstDash val="solid"/>
            <a:miter lim="800000"/>
          </a:ln>
          <a:effectLst/>
        </p:spPr>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17"/>
          <p:cNvSpPr txBox="1">
            <a:spLocks noChangeArrowheads="1"/>
          </p:cNvSpPr>
          <p:nvPr>
            <p:custDataLst>
              <p:tags r:id="rId7"/>
            </p:custDataLst>
          </p:nvPr>
        </p:nvSpPr>
        <p:spPr bwMode="auto">
          <a:xfrm>
            <a:off x="2272983" y="2840990"/>
            <a:ext cx="4034155" cy="42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rmAutofit fontScale="90000"/>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9pPr>
          </a:lstStyle>
          <a:p>
            <a:pPr eaLnBrk="1" hangingPunct="1">
              <a:lnSpc>
                <a:spcPct val="120000"/>
              </a:lnSpc>
              <a:spcBef>
                <a:spcPct val="0"/>
              </a:spcBef>
              <a:buFontTx/>
              <a:buNone/>
            </a:pPr>
            <a:r>
              <a:rPr lang="zh-CN" altLang="en-US" sz="2000" b="1" spc="300">
                <a:latin typeface="Arial" panose="020B0604020202020204" pitchFamily="34" charset="0"/>
                <a:ea typeface="微软雅黑" panose="020B0503020204020204" pitchFamily="34" charset="-122"/>
                <a:cs typeface="+mn-ea"/>
                <a:sym typeface="Arial" panose="020B0604020202020204" pitchFamily="34" charset="0"/>
              </a:rPr>
              <a:t>科目汇总表账务处理程序的优点</a:t>
            </a:r>
            <a:endParaRPr lang="zh-CN" altLang="en-US" sz="2000" b="1" spc="3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文本框 29"/>
          <p:cNvSpPr txBox="1"/>
          <p:nvPr>
            <p:custDataLst>
              <p:tags r:id="rId8"/>
            </p:custDataLst>
          </p:nvPr>
        </p:nvSpPr>
        <p:spPr>
          <a:xfrm>
            <a:off x="2273300" y="3284220"/>
            <a:ext cx="704469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noAutofit/>
          </a:bodyPr>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lnSpc>
                <a:spcPct val="120000"/>
              </a:lnSpc>
              <a:spcBef>
                <a:spcPts val="0"/>
              </a:spcBef>
            </a:pPr>
            <a:r>
              <a:rPr lang="zh-CN" altLang="en-US" sz="1400" spc="150" dirty="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减轻了登记总分类账的工作量，易于理解、方便学习，并可做到试算平衡。</a:t>
            </a:r>
            <a:endParaRPr lang="zh-CN" altLang="en-US" sz="1400" spc="150" dirty="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等腰三角形 31"/>
          <p:cNvSpPr/>
          <p:nvPr>
            <p:custDataLst>
              <p:tags r:id="rId9"/>
            </p:custDataLst>
          </p:nvPr>
        </p:nvSpPr>
        <p:spPr>
          <a:xfrm rot="5400000">
            <a:off x="1575753" y="4231640"/>
            <a:ext cx="560705" cy="511175"/>
          </a:xfrm>
          <a:prstGeom prst="triangle">
            <a:avLst/>
          </a:prstGeom>
          <a:solidFill>
            <a:srgbClr val="1D6DC2">
              <a:lumMod val="75000"/>
            </a:srgbClr>
          </a:solidFill>
          <a:ln w="12700" cap="flat" cmpd="sng" algn="ctr">
            <a:noFill/>
            <a:prstDash val="solid"/>
            <a:miter lim="800000"/>
          </a:ln>
          <a:effectLst/>
        </p:spPr>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等腰三角形 32"/>
          <p:cNvSpPr/>
          <p:nvPr>
            <p:custDataLst>
              <p:tags r:id="rId10"/>
            </p:custDataLst>
          </p:nvPr>
        </p:nvSpPr>
        <p:spPr>
          <a:xfrm rot="5400000">
            <a:off x="1414463" y="4220210"/>
            <a:ext cx="560705" cy="511175"/>
          </a:xfrm>
          <a:prstGeom prst="triangle">
            <a:avLst/>
          </a:prstGeom>
          <a:solidFill>
            <a:srgbClr val="0088D5"/>
          </a:solidFill>
          <a:ln w="12700" cap="flat" cmpd="sng" algn="ctr">
            <a:noFill/>
            <a:prstDash val="solid"/>
            <a:miter lim="800000"/>
          </a:ln>
          <a:effectLst/>
        </p:spPr>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文本框 17"/>
          <p:cNvSpPr txBox="1">
            <a:spLocks noChangeArrowheads="1"/>
          </p:cNvSpPr>
          <p:nvPr>
            <p:custDataLst>
              <p:tags r:id="rId11"/>
            </p:custDataLst>
          </p:nvPr>
        </p:nvSpPr>
        <p:spPr bwMode="auto">
          <a:xfrm>
            <a:off x="2272983" y="4038600"/>
            <a:ext cx="4034155" cy="42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rmAutofit fontScale="90000"/>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9pPr>
          </a:lstStyle>
          <a:p>
            <a:pPr eaLnBrk="1" hangingPunct="1">
              <a:lnSpc>
                <a:spcPct val="120000"/>
              </a:lnSpc>
              <a:spcBef>
                <a:spcPct val="0"/>
              </a:spcBef>
              <a:buFontTx/>
              <a:buNone/>
            </a:pPr>
            <a:r>
              <a:rPr lang="zh-CN" altLang="en-US" sz="2000" b="1" spc="300">
                <a:latin typeface="Arial" panose="020B0604020202020204" pitchFamily="34" charset="0"/>
                <a:ea typeface="微软雅黑" panose="020B0503020204020204" pitchFamily="34" charset="-122"/>
                <a:cs typeface="+mn-ea"/>
                <a:sym typeface="Arial" panose="020B0604020202020204" pitchFamily="34" charset="0"/>
              </a:rPr>
              <a:t>科目汇总表账务处理程序的缺点</a:t>
            </a:r>
            <a:endParaRPr lang="zh-CN" altLang="en-US" sz="2000" b="1" spc="3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35"/>
          <p:cNvSpPr txBox="1"/>
          <p:nvPr>
            <p:custDataLst>
              <p:tags r:id="rId12"/>
            </p:custDataLst>
          </p:nvPr>
        </p:nvSpPr>
        <p:spPr>
          <a:xfrm>
            <a:off x="2273300" y="4468495"/>
            <a:ext cx="6608445"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noAutofit/>
          </a:bodyPr>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lnSpc>
                <a:spcPct val="120000"/>
              </a:lnSpc>
              <a:spcBef>
                <a:spcPts val="0"/>
              </a:spcBef>
            </a:pPr>
            <a:r>
              <a:rPr lang="zh-CN" altLang="en-US" sz="1400" spc="150" dirty="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不能反映各个账户之间的对应关系，不利于对账目进行检查。</a:t>
            </a:r>
            <a:endParaRPr lang="zh-CN" altLang="en-US" sz="1400" spc="150" dirty="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等腰三角形 17"/>
          <p:cNvSpPr/>
          <p:nvPr>
            <p:custDataLst>
              <p:tags r:id="rId13"/>
            </p:custDataLst>
          </p:nvPr>
        </p:nvSpPr>
        <p:spPr>
          <a:xfrm rot="5400000">
            <a:off x="1575753" y="5415915"/>
            <a:ext cx="560705" cy="511175"/>
          </a:xfrm>
          <a:prstGeom prst="triangle">
            <a:avLst/>
          </a:prstGeom>
          <a:solidFill>
            <a:srgbClr val="1D6DC2">
              <a:lumMod val="75000"/>
            </a:srgbClr>
          </a:solidFill>
          <a:ln w="12700" cap="flat" cmpd="sng" algn="ctr">
            <a:noFill/>
            <a:prstDash val="solid"/>
            <a:miter lim="800000"/>
          </a:ln>
          <a:effectLst/>
        </p:spPr>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等腰三角形 18"/>
          <p:cNvSpPr/>
          <p:nvPr>
            <p:custDataLst>
              <p:tags r:id="rId14"/>
            </p:custDataLst>
          </p:nvPr>
        </p:nvSpPr>
        <p:spPr>
          <a:xfrm rot="5400000">
            <a:off x="1414463" y="5404485"/>
            <a:ext cx="560705" cy="511175"/>
          </a:xfrm>
          <a:prstGeom prst="triangle">
            <a:avLst/>
          </a:prstGeom>
          <a:solidFill>
            <a:srgbClr val="0088D5"/>
          </a:solidFill>
          <a:ln w="12700" cap="flat" cmpd="sng" algn="ctr">
            <a:noFill/>
            <a:prstDash val="solid"/>
            <a:miter lim="800000"/>
          </a:ln>
          <a:effectLst/>
        </p:spPr>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2" name="文本框 17"/>
          <p:cNvSpPr txBox="1">
            <a:spLocks noChangeArrowheads="1"/>
          </p:cNvSpPr>
          <p:nvPr>
            <p:custDataLst>
              <p:tags r:id="rId15"/>
            </p:custDataLst>
          </p:nvPr>
        </p:nvSpPr>
        <p:spPr bwMode="auto">
          <a:xfrm>
            <a:off x="2273300" y="5056505"/>
            <a:ext cx="4514215" cy="58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宋体" panose="02010600030101010101" pitchFamily="2" charset="-122"/>
              </a:defRPr>
            </a:lvl9pPr>
          </a:lstStyle>
          <a:p>
            <a:pPr eaLnBrk="1" hangingPunct="1">
              <a:lnSpc>
                <a:spcPct val="120000"/>
              </a:lnSpc>
              <a:spcBef>
                <a:spcPct val="0"/>
              </a:spcBef>
              <a:buFontTx/>
              <a:buNone/>
            </a:pPr>
            <a:r>
              <a:rPr lang="zh-CN" altLang="en-US" sz="1800" b="1" spc="300" dirty="0">
                <a:latin typeface="Arial" panose="020B0604020202020204" pitchFamily="34" charset="0"/>
                <a:ea typeface="微软雅黑" panose="020B0503020204020204" pitchFamily="34" charset="-122"/>
                <a:cs typeface="+mn-ea"/>
                <a:sym typeface="Arial" panose="020B0604020202020204" pitchFamily="34" charset="0"/>
              </a:rPr>
              <a:t>科目汇总表账务处理程序的适用范围</a:t>
            </a:r>
            <a:endParaRPr lang="zh-CN" altLang="en-US" sz="1800" b="1" spc="3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文本框 42"/>
          <p:cNvSpPr txBox="1"/>
          <p:nvPr>
            <p:custDataLst>
              <p:tags r:id="rId16"/>
            </p:custDataLst>
          </p:nvPr>
        </p:nvSpPr>
        <p:spPr>
          <a:xfrm>
            <a:off x="2272983" y="5638800"/>
            <a:ext cx="4034155" cy="587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noAutofit/>
          </a:bodyPr>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lnSpc>
                <a:spcPct val="120000"/>
              </a:lnSpc>
              <a:spcBef>
                <a:spcPts val="0"/>
              </a:spcBef>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适用于经济业务较多的单位。</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Tm="9652">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7784465" cy="521970"/>
          </a:xfrm>
          <a:prstGeom prst="rect">
            <a:avLst/>
          </a:prstGeom>
        </p:spPr>
        <p:txBody>
          <a:bodyPr wrap="square">
            <a:spAutoFit/>
          </a:bodyPr>
          <a:lstStyle/>
          <a:p>
            <a:r>
              <a:rPr sz="2800" b="1" kern="100">
                <a:latin typeface="+mj-ea"/>
                <a:ea typeface="+mj-ea"/>
                <a:cs typeface="Times New Roman" panose="02020603050405020304" pitchFamily="18" charset="0"/>
              </a:rPr>
              <a:t>子任务9.4.3  科目汇总表账务处理程序的应用</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1.科目汇总表账务处理程序的流程</a:t>
            </a:r>
            <a:endParaRPr lang="zh-CN" altLang="en-US" sz="2400" b="1">
              <a:solidFill>
                <a:schemeClr val="bg1"/>
              </a:solidFill>
              <a:latin typeface="+mj-ea"/>
              <a:ea typeface="+mj-ea"/>
            </a:endParaRPr>
          </a:p>
        </p:txBody>
      </p:sp>
      <p:sp>
        <p:nvSpPr>
          <p:cNvPr id="5" name="文本框 4"/>
          <p:cNvSpPr txBox="1"/>
          <p:nvPr/>
        </p:nvSpPr>
        <p:spPr>
          <a:xfrm>
            <a:off x="5200015" y="1170940"/>
            <a:ext cx="6569075" cy="5631180"/>
          </a:xfrm>
          <a:prstGeom prst="rect">
            <a:avLst/>
          </a:prstGeom>
          <a:noFill/>
        </p:spPr>
        <p:txBody>
          <a:bodyPr wrap="square" rtlCol="0" anchor="t">
            <a:spAutoFit/>
          </a:bodyPr>
          <a:p>
            <a:pPr algn="l"/>
            <a:r>
              <a:rPr lang="zh-CN" altLang="en-US" sz="2400"/>
              <a:t>科目汇总表账务处理程序的流程如图9-168所示。</a:t>
            </a:r>
            <a:endParaRPr lang="zh-CN" altLang="en-US" sz="2400"/>
          </a:p>
          <a:p>
            <a:pPr algn="l"/>
            <a:r>
              <a:rPr lang="zh-CN" altLang="en-US" sz="2400"/>
              <a:t>（1）根据原始凭证填制汇总原始凭证。</a:t>
            </a:r>
            <a:endParaRPr lang="zh-CN" altLang="en-US" sz="2400"/>
          </a:p>
          <a:p>
            <a:pPr algn="l"/>
            <a:r>
              <a:rPr lang="zh-CN" altLang="en-US" sz="2400"/>
              <a:t>（2）根据原始凭证或汇总原始凭证填制记账凭证。</a:t>
            </a:r>
            <a:endParaRPr lang="zh-CN" altLang="en-US" sz="2400"/>
          </a:p>
          <a:p>
            <a:pPr algn="l"/>
            <a:r>
              <a:rPr lang="zh-CN" altLang="en-US" sz="2400"/>
              <a:t>（3）根据收款凭证、付款凭证逐笔登记库存现金日记账和银行存款日记账。</a:t>
            </a:r>
            <a:endParaRPr lang="zh-CN" altLang="en-US" sz="2400"/>
          </a:p>
          <a:p>
            <a:pPr algn="l"/>
            <a:r>
              <a:rPr lang="zh-CN" altLang="en-US" sz="2400"/>
              <a:t>（4）根据原始凭证、汇总原始凭证和记账凭证，登记各种明细分类账。</a:t>
            </a:r>
            <a:endParaRPr lang="zh-CN" altLang="en-US" sz="2400"/>
          </a:p>
          <a:p>
            <a:pPr algn="l"/>
            <a:r>
              <a:rPr lang="zh-CN" altLang="en-US" sz="2400"/>
              <a:t>（5）根据各种记账凭证编制科目汇总表。</a:t>
            </a:r>
            <a:endParaRPr lang="zh-CN" altLang="en-US" sz="2400"/>
          </a:p>
          <a:p>
            <a:pPr algn="l"/>
            <a:r>
              <a:rPr lang="zh-CN" altLang="en-US" sz="2400"/>
              <a:t>（6）根据科目汇总表登记总分类账。</a:t>
            </a:r>
            <a:endParaRPr lang="zh-CN" altLang="en-US" sz="2400"/>
          </a:p>
          <a:p>
            <a:pPr algn="l"/>
            <a:r>
              <a:rPr lang="zh-CN" altLang="en-US" sz="2400"/>
              <a:t>（7）期末，将库存现金日记账、银行存款日记账和明细分类账的余额与有关总分类账的余额核对，使其两者相等。</a:t>
            </a:r>
            <a:endParaRPr lang="zh-CN" altLang="en-US" sz="2400"/>
          </a:p>
          <a:p>
            <a:pPr algn="l"/>
            <a:r>
              <a:rPr lang="zh-CN" altLang="en-US" sz="2400"/>
              <a:t>（8）期末，根据总分类账和明细分类账的记录编制财务报表。</a:t>
            </a:r>
            <a:endParaRPr lang="zh-CN" altLang="en-US" sz="2400"/>
          </a:p>
        </p:txBody>
      </p:sp>
      <p:pic>
        <p:nvPicPr>
          <p:cNvPr id="2" name="图片 1"/>
          <p:cNvPicPr>
            <a:picLocks noChangeAspect="1"/>
          </p:cNvPicPr>
          <p:nvPr/>
        </p:nvPicPr>
        <p:blipFill>
          <a:blip r:embed="rId3"/>
          <a:stretch>
            <a:fillRect/>
          </a:stretch>
        </p:blipFill>
        <p:spPr>
          <a:xfrm>
            <a:off x="14605" y="2821940"/>
            <a:ext cx="5185410" cy="2507615"/>
          </a:xfrm>
          <a:prstGeom prst="rect">
            <a:avLst/>
          </a:prstGeom>
        </p:spPr>
      </p:pic>
    </p:spTree>
  </p:cSld>
  <p:clrMapOvr>
    <a:masterClrMapping/>
  </p:clrMapOvr>
  <p:transition spd="slow" advTm="9652">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857875" cy="521970"/>
          </a:xfrm>
          <a:prstGeom prst="rect">
            <a:avLst/>
          </a:prstGeom>
        </p:spPr>
        <p:txBody>
          <a:bodyPr wrap="square">
            <a:spAutoFit/>
          </a:bodyPr>
          <a:lstStyle/>
          <a:p>
            <a:r>
              <a:rPr sz="2800" b="1" kern="100">
                <a:latin typeface="+mj-ea"/>
                <a:ea typeface="+mj-ea"/>
                <a:cs typeface="Times New Roman" panose="02020603050405020304" pitchFamily="18" charset="0"/>
              </a:rPr>
              <a:t>子任务9.1.2  账务处理程序的种类</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690" y="3808730"/>
            <a:ext cx="7963535" cy="270129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690" y="1412875"/>
            <a:ext cx="7963535" cy="201485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1198880"/>
          </a:xfrm>
          <a:prstGeom prst="rect">
            <a:avLst/>
          </a:prstGeom>
        </p:spPr>
        <p:txBody>
          <a:bodyPr wrap="square">
            <a:spAutoFit/>
          </a:bodyPr>
          <a:lstStyle/>
          <a:p>
            <a:pPr algn="just">
              <a:lnSpc>
                <a:spcPct val="120000"/>
              </a:lnSpc>
            </a:pPr>
            <a:r>
              <a:rPr lang="zh-CN" altLang="en-US" sz="2000">
                <a:latin typeface="+mj-ea"/>
                <a:ea typeface="+mj-ea"/>
              </a:rPr>
              <a:t>记账凭证账务处理程序是指对发生的经济业务先根据原始凭证或汇总原始凭证填制记账凭证，再直接根据记账凭证登记总分类账的一种账务处理程序。</a:t>
            </a:r>
            <a:endParaRPr lang="zh-CN" altLang="en-US" sz="2000">
              <a:latin typeface="+mj-ea"/>
              <a:ea typeface="+mj-ea"/>
            </a:endParaRPr>
          </a:p>
        </p:txBody>
      </p:sp>
      <p:sp>
        <p:nvSpPr>
          <p:cNvPr id="25" name="矩形: 圆角 24"/>
          <p:cNvSpPr/>
          <p:nvPr/>
        </p:nvSpPr>
        <p:spPr bwMode="auto">
          <a:xfrm>
            <a:off x="1155700" y="1214755"/>
            <a:ext cx="404050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en-US" sz="2000">
                <a:solidFill>
                  <a:schemeClr val="bg1"/>
                </a:solidFill>
                <a:latin typeface="+mj-ea"/>
                <a:ea typeface="+mj-ea"/>
              </a:rPr>
              <a:t>1.记账凭证账务处理程序</a:t>
            </a:r>
            <a:endParaRPr lang="en-US" sz="2000">
              <a:solidFill>
                <a:schemeClr val="bg1"/>
              </a:solidFill>
              <a:latin typeface="+mj-ea"/>
              <a:ea typeface="+mj-ea"/>
            </a:endParaRPr>
          </a:p>
        </p:txBody>
      </p:sp>
      <p:sp>
        <p:nvSpPr>
          <p:cNvPr id="26" name="矩形 25"/>
          <p:cNvSpPr/>
          <p:nvPr/>
        </p:nvSpPr>
        <p:spPr>
          <a:xfrm>
            <a:off x="1084976" y="4093890"/>
            <a:ext cx="7762460" cy="1938020"/>
          </a:xfrm>
          <a:prstGeom prst="rect">
            <a:avLst/>
          </a:prstGeom>
        </p:spPr>
        <p:txBody>
          <a:bodyPr wrap="square">
            <a:spAutoFit/>
          </a:bodyPr>
          <a:lstStyle/>
          <a:p>
            <a:pPr algn="just">
              <a:lnSpc>
                <a:spcPct val="120000"/>
              </a:lnSpc>
            </a:pPr>
            <a:r>
              <a:rPr lang="zh-CN" altLang="en-US" sz="2000">
                <a:latin typeface="+mj-ea"/>
                <a:ea typeface="+mj-ea"/>
              </a:rPr>
              <a:t>汇总记账凭证账务处理程序是指先根据原始凭证或汇总原始凭证填制记账凭证，定期根据记账凭证分类编制汇总收款凭证、汇总付款凭证和汇总转账凭证，再根据汇总记账凭证登记总分类账的一种账务处理程序。</a:t>
            </a:r>
            <a:endParaRPr lang="zh-CN" altLang="en-US" sz="2000">
              <a:latin typeface="+mj-ea"/>
              <a:ea typeface="+mj-ea"/>
            </a:endParaRPr>
          </a:p>
          <a:p>
            <a:pPr algn="just">
              <a:lnSpc>
                <a:spcPct val="120000"/>
              </a:lnSpc>
            </a:pPr>
            <a:r>
              <a:rPr lang="zh-CN" altLang="en-US" sz="2000">
                <a:latin typeface="+mj-ea"/>
                <a:ea typeface="+mj-ea"/>
              </a:rPr>
              <a:t>汇总收款凭证如图9-1所示。</a:t>
            </a:r>
            <a:endParaRPr lang="zh-CN" altLang="en-US" sz="2000">
              <a:latin typeface="+mj-ea"/>
              <a:ea typeface="+mj-ea"/>
            </a:endParaRPr>
          </a:p>
        </p:txBody>
      </p:sp>
      <p:sp>
        <p:nvSpPr>
          <p:cNvPr id="27" name="矩形: 圆角 26"/>
          <p:cNvSpPr/>
          <p:nvPr/>
        </p:nvSpPr>
        <p:spPr bwMode="auto">
          <a:xfrm>
            <a:off x="1155700" y="3586480"/>
            <a:ext cx="404050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sz="2000">
                <a:solidFill>
                  <a:schemeClr val="bg1"/>
                </a:solidFill>
                <a:latin typeface="+mj-ea"/>
                <a:ea typeface="+mj-ea"/>
              </a:rPr>
              <a:t>2.汇总记账凭证账务处理程序</a:t>
            </a:r>
            <a:endParaRPr sz="2000">
              <a:solidFill>
                <a:schemeClr val="bg1"/>
              </a:solidFill>
              <a:latin typeface="+mj-ea"/>
              <a:ea typeface="+mj-ea"/>
            </a:endParaRPr>
          </a:p>
        </p:txBody>
      </p:sp>
    </p:spTree>
  </p:cSld>
  <p:clrMapOvr>
    <a:masterClrMapping/>
  </p:clrMapOvr>
  <p:transition spd="slow" advTm="9652">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7784465" cy="521970"/>
          </a:xfrm>
          <a:prstGeom prst="rect">
            <a:avLst/>
          </a:prstGeom>
        </p:spPr>
        <p:txBody>
          <a:bodyPr wrap="square">
            <a:spAutoFit/>
          </a:bodyPr>
          <a:lstStyle/>
          <a:p>
            <a:r>
              <a:rPr sz="2800" b="1" kern="100">
                <a:latin typeface="+mj-ea"/>
                <a:ea typeface="+mj-ea"/>
                <a:cs typeface="Times New Roman" panose="02020603050405020304" pitchFamily="18" charset="0"/>
              </a:rPr>
              <a:t>子任务9.4.3  科目汇总表账务处理程序的应用</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2.科目汇总表账务处理程序举例</a:t>
            </a:r>
            <a:endParaRPr lang="zh-CN" altLang="en-US" sz="2400" b="1">
              <a:solidFill>
                <a:schemeClr val="bg1"/>
              </a:solidFill>
              <a:latin typeface="+mj-ea"/>
              <a:ea typeface="+mj-ea"/>
            </a:endParaRPr>
          </a:p>
        </p:txBody>
      </p:sp>
      <p:sp>
        <p:nvSpPr>
          <p:cNvPr id="5" name="文本框 4"/>
          <p:cNvSpPr txBox="1"/>
          <p:nvPr/>
        </p:nvSpPr>
        <p:spPr>
          <a:xfrm>
            <a:off x="5592445" y="1170940"/>
            <a:ext cx="6176645" cy="1198880"/>
          </a:xfrm>
          <a:prstGeom prst="rect">
            <a:avLst/>
          </a:prstGeom>
          <a:noFill/>
        </p:spPr>
        <p:txBody>
          <a:bodyPr wrap="square" rtlCol="0" anchor="t">
            <a:spAutoFit/>
          </a:bodyPr>
          <a:p>
            <a:pPr algn="l"/>
            <a:r>
              <a:rPr lang="zh-CN" altLang="en-US" sz="2400"/>
              <a:t>沿用任务9.2中的经济业务例题编制科目汇总表，并根据科目汇总表登记总分类账，如图9-169所示。</a:t>
            </a:r>
            <a:endParaRPr lang="zh-CN" altLang="en-US" sz="2400"/>
          </a:p>
        </p:txBody>
      </p:sp>
      <p:pic>
        <p:nvPicPr>
          <p:cNvPr id="3" name="图片 2"/>
          <p:cNvPicPr>
            <a:picLocks noChangeAspect="1"/>
          </p:cNvPicPr>
          <p:nvPr/>
        </p:nvPicPr>
        <p:blipFill>
          <a:blip r:embed="rId3"/>
          <a:stretch>
            <a:fillRect/>
          </a:stretch>
        </p:blipFill>
        <p:spPr>
          <a:xfrm>
            <a:off x="6704330" y="2369820"/>
            <a:ext cx="4391025" cy="4343400"/>
          </a:xfrm>
          <a:prstGeom prst="rect">
            <a:avLst/>
          </a:prstGeom>
        </p:spPr>
      </p:pic>
    </p:spTree>
  </p:cSld>
  <p:clrMapOvr>
    <a:masterClrMapping/>
  </p:clrMapOvr>
  <p:transition spd="slow" advTm="9652">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196763" cy="3645024"/>
            <a:chOff x="0" y="0"/>
            <a:chExt cx="12196763" cy="3645024"/>
          </a:xfrm>
        </p:grpSpPr>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t="27813" b="27321"/>
            <a:stretch>
              <a:fillRect/>
            </a:stretch>
          </p:blipFill>
          <p:spPr>
            <a:xfrm>
              <a:off x="1" y="0"/>
              <a:ext cx="12196762" cy="3645024"/>
            </a:xfrm>
            <a:prstGeom prst="rect">
              <a:avLst/>
            </a:prstGeom>
          </p:spPr>
        </p:pic>
        <p:sp>
          <p:nvSpPr>
            <p:cNvPr id="15" name="矩形 14"/>
            <p:cNvSpPr/>
            <p:nvPr/>
          </p:nvSpPr>
          <p:spPr bwMode="auto">
            <a:xfrm>
              <a:off x="0" y="0"/>
              <a:ext cx="12196762" cy="3645024"/>
            </a:xfrm>
            <a:prstGeom prst="rect">
              <a:avLst/>
            </a:prstGeom>
            <a:solidFill>
              <a:schemeClr val="tx1">
                <a:lumMod val="50000"/>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16" name="矩形 15"/>
          <p:cNvSpPr/>
          <p:nvPr/>
        </p:nvSpPr>
        <p:spPr>
          <a:xfrm>
            <a:off x="2370832" y="3690628"/>
            <a:ext cx="7843412" cy="58477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您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的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关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注</a:t>
            </a:r>
            <a:endPar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endParaRPr>
          </a:p>
        </p:txBody>
      </p:sp>
      <p:sp>
        <p:nvSpPr>
          <p:cNvPr id="17" name="矩形 16"/>
          <p:cNvSpPr/>
          <p:nvPr/>
        </p:nvSpPr>
        <p:spPr>
          <a:xfrm>
            <a:off x="2188855" y="1988840"/>
            <a:ext cx="8085990" cy="186204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rPr>
              <a:t>THANKS</a:t>
            </a:r>
            <a:endParaRPr kumimoji="0" lang="zh-CN" altLang="en-US"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857875" cy="521970"/>
          </a:xfrm>
          <a:prstGeom prst="rect">
            <a:avLst/>
          </a:prstGeom>
        </p:spPr>
        <p:txBody>
          <a:bodyPr wrap="square">
            <a:spAutoFit/>
          </a:bodyPr>
          <a:lstStyle/>
          <a:p>
            <a:r>
              <a:rPr sz="2800" b="1" kern="100">
                <a:latin typeface="+mj-ea"/>
                <a:ea typeface="+mj-ea"/>
                <a:cs typeface="Times New Roman" panose="02020603050405020304" pitchFamily="18" charset="0"/>
              </a:rPr>
              <a:t>子任务9.1.2  账务处理程序的种类</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pic>
        <p:nvPicPr>
          <p:cNvPr id="2" name="图片 1"/>
          <p:cNvPicPr>
            <a:picLocks noChangeAspect="1"/>
          </p:cNvPicPr>
          <p:nvPr/>
        </p:nvPicPr>
        <p:blipFill>
          <a:blip r:embed="rId2"/>
          <a:stretch>
            <a:fillRect/>
          </a:stretch>
        </p:blipFill>
        <p:spPr>
          <a:xfrm>
            <a:off x="772160" y="1369695"/>
            <a:ext cx="8504555" cy="4864735"/>
          </a:xfrm>
          <a:prstGeom prst="rect">
            <a:avLst/>
          </a:prstGeom>
        </p:spPr>
      </p:pic>
    </p:spTree>
  </p:cSld>
  <p:clrMapOvr>
    <a:masterClrMapping/>
  </p:clrMapOvr>
  <p:transition spd="slow" advTm="9652">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857875" cy="521970"/>
          </a:xfrm>
          <a:prstGeom prst="rect">
            <a:avLst/>
          </a:prstGeom>
        </p:spPr>
        <p:txBody>
          <a:bodyPr wrap="square">
            <a:spAutoFit/>
          </a:bodyPr>
          <a:lstStyle/>
          <a:p>
            <a:r>
              <a:rPr sz="2800" b="1" kern="100">
                <a:latin typeface="+mj-ea"/>
                <a:ea typeface="+mj-ea"/>
                <a:cs typeface="Times New Roman" panose="02020603050405020304" pitchFamily="18" charset="0"/>
              </a:rPr>
              <a:t>子任务9.1.2  账务处理程序的种类</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3" name="矩形 22"/>
          <p:cNvSpPr/>
          <p:nvPr/>
        </p:nvSpPr>
        <p:spPr bwMode="auto">
          <a:xfrm>
            <a:off x="948690" y="1412875"/>
            <a:ext cx="5259705" cy="476313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5215" y="1668145"/>
            <a:ext cx="4919980" cy="1938020"/>
          </a:xfrm>
          <a:prstGeom prst="rect">
            <a:avLst/>
          </a:prstGeom>
        </p:spPr>
        <p:txBody>
          <a:bodyPr wrap="square">
            <a:spAutoFit/>
          </a:bodyPr>
          <a:lstStyle/>
          <a:p>
            <a:pPr algn="just">
              <a:lnSpc>
                <a:spcPct val="120000"/>
              </a:lnSpc>
            </a:pPr>
            <a:r>
              <a:rPr lang="zh-CN" altLang="en-US" sz="2000">
                <a:latin typeface="+mj-ea"/>
                <a:ea typeface="+mj-ea"/>
              </a:rPr>
              <a:t>科目汇总表账务处理程序又称记账凭证汇总表账务处理程序，是指根据记账凭证定期编制科目汇总表，再根据科目汇总表登记总分类账的一种账务处理程序。</a:t>
            </a:r>
            <a:endParaRPr lang="zh-CN" altLang="en-US" sz="2000">
              <a:latin typeface="+mj-ea"/>
              <a:ea typeface="+mj-ea"/>
            </a:endParaRPr>
          </a:p>
          <a:p>
            <a:pPr algn="just">
              <a:lnSpc>
                <a:spcPct val="120000"/>
              </a:lnSpc>
            </a:pPr>
            <a:r>
              <a:rPr lang="zh-CN" altLang="en-US" sz="2000">
                <a:latin typeface="+mj-ea"/>
                <a:ea typeface="+mj-ea"/>
              </a:rPr>
              <a:t>科目汇总表如图9-2所示。</a:t>
            </a:r>
            <a:endParaRPr lang="zh-CN" altLang="en-US" sz="2000">
              <a:latin typeface="+mj-ea"/>
              <a:ea typeface="+mj-ea"/>
            </a:endParaRPr>
          </a:p>
        </p:txBody>
      </p:sp>
      <p:sp>
        <p:nvSpPr>
          <p:cNvPr id="25" name="矩形: 圆角 24"/>
          <p:cNvSpPr/>
          <p:nvPr/>
        </p:nvSpPr>
        <p:spPr bwMode="auto">
          <a:xfrm>
            <a:off x="1155700" y="1214755"/>
            <a:ext cx="404050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en-US" sz="2000">
                <a:solidFill>
                  <a:schemeClr val="bg1"/>
                </a:solidFill>
                <a:latin typeface="+mj-ea"/>
                <a:ea typeface="+mj-ea"/>
              </a:rPr>
              <a:t>3.科目汇总表账务处理程序</a:t>
            </a:r>
            <a:endParaRPr lang="en-US" sz="2000">
              <a:solidFill>
                <a:schemeClr val="bg1"/>
              </a:solidFill>
              <a:latin typeface="+mj-ea"/>
              <a:ea typeface="+mj-ea"/>
            </a:endParaRPr>
          </a:p>
        </p:txBody>
      </p:sp>
      <p:pic>
        <p:nvPicPr>
          <p:cNvPr id="2" name="图片 1"/>
          <p:cNvPicPr>
            <a:picLocks noChangeAspect="1"/>
          </p:cNvPicPr>
          <p:nvPr/>
        </p:nvPicPr>
        <p:blipFill>
          <a:blip r:embed="rId1"/>
          <a:stretch>
            <a:fillRect/>
          </a:stretch>
        </p:blipFill>
        <p:spPr>
          <a:xfrm>
            <a:off x="6579235" y="982345"/>
            <a:ext cx="5426710" cy="5415915"/>
          </a:xfrm>
          <a:prstGeom prst="rect">
            <a:avLst/>
          </a:prstGeom>
        </p:spPr>
      </p:pic>
    </p:spTree>
  </p:cSld>
  <p:clrMapOvr>
    <a:masterClrMapping/>
  </p:clrMapOvr>
  <p:transition spd="slow" advTm="9652">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94669" y="-289580"/>
            <a:ext cx="3377849"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3600" b="1">
                <a:solidFill>
                  <a:schemeClr val="bg1"/>
                </a:solidFill>
                <a:latin typeface="微软雅黑" panose="020B0503020204020204" pitchFamily="34" charset="-122"/>
                <a:ea typeface="微软雅黑" panose="020B0503020204020204" pitchFamily="34" charset="-122"/>
              </a:rPr>
              <a:t>记账凭证账务处理程序</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315" y="3606165"/>
            <a:ext cx="5230495" cy="368300"/>
          </a:xfrm>
          <a:prstGeom prst="rect">
            <a:avLst/>
          </a:prstGeom>
          <a:noFill/>
        </p:spPr>
        <p:txBody>
          <a:bodyPr wrap="square" rtlCol="0">
            <a:spAutoFit/>
          </a:bodyPr>
          <a:lstStyle/>
          <a:p>
            <a:pPr>
              <a:defRPr/>
            </a:pPr>
            <a:r>
              <a:rPr lang="zh-CN" altLang="en-US">
                <a:latin typeface="+mj-ea"/>
                <a:ea typeface="+mj-ea"/>
              </a:rPr>
              <a:t>记账凭证账务处理程序的特点、优缺点及适用范围</a:t>
            </a:r>
            <a:endParaRPr lang="zh-CN" altLang="en-US">
              <a:latin typeface="+mj-ea"/>
              <a:ea typeface="+mj-ea"/>
            </a:endParaRPr>
          </a:p>
        </p:txBody>
      </p:sp>
      <p:sp>
        <p:nvSpPr>
          <p:cNvPr id="94" name="TextBox 69"/>
          <p:cNvSpPr txBox="1"/>
          <p:nvPr/>
        </p:nvSpPr>
        <p:spPr>
          <a:xfrm>
            <a:off x="6965315" y="4110990"/>
            <a:ext cx="3760470"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记账凭证账务处理程序的应用</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2" name="TextBox 69"/>
          <p:cNvSpPr txBox="1"/>
          <p:nvPr/>
        </p:nvSpPr>
        <p:spPr>
          <a:xfrm>
            <a:off x="6948805" y="4596765"/>
            <a:ext cx="2606040"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编制资产负债表的方法</a:t>
            </a:r>
            <a:endParaRPr lang="zh-CN" altLang="en-US" sz="1800">
              <a:solidFill>
                <a:schemeClr val="tx1"/>
              </a:solidFill>
              <a:latin typeface="+mj-ea"/>
            </a:endParaRPr>
          </a:p>
        </p:txBody>
      </p:sp>
      <p:grpSp>
        <p:nvGrpSpPr>
          <p:cNvPr id="3" name="组合 2"/>
          <p:cNvGrpSpPr/>
          <p:nvPr/>
        </p:nvGrpSpPr>
        <p:grpSpPr>
          <a:xfrm>
            <a:off x="6656770" y="4617670"/>
            <a:ext cx="330200" cy="330200"/>
            <a:chOff x="8186613" y="1546264"/>
            <a:chExt cx="330200" cy="330200"/>
          </a:xfrm>
          <a:solidFill>
            <a:schemeClr val="accent3"/>
          </a:solidFill>
        </p:grpSpPr>
        <p:sp>
          <p:nvSpPr>
            <p:cNvPr id="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6" name="直接连接符 5"/>
          <p:cNvCxnSpPr/>
          <p:nvPr/>
        </p:nvCxnSpPr>
        <p:spPr bwMode="auto">
          <a:xfrm>
            <a:off x="6685345" y="5014466"/>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11072495" cy="521970"/>
          </a:xfrm>
          <a:prstGeom prst="rect">
            <a:avLst/>
          </a:prstGeom>
        </p:spPr>
        <p:txBody>
          <a:bodyPr wrap="square">
            <a:spAutoFit/>
          </a:bodyPr>
          <a:lstStyle/>
          <a:p>
            <a:r>
              <a:rPr sz="2800" b="1" kern="100">
                <a:latin typeface="+mj-ea"/>
                <a:ea typeface="+mj-ea"/>
                <a:cs typeface="Times New Roman" panose="02020603050405020304" pitchFamily="18" charset="0"/>
              </a:rPr>
              <a:t>子任务9.2.1  记账凭证账务处理程序的特点、优缺点及适用范围</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70915" y="3019425"/>
            <a:ext cx="7963535" cy="200342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690" y="1412875"/>
            <a:ext cx="7963535" cy="129476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829945"/>
          </a:xfrm>
          <a:prstGeom prst="rect">
            <a:avLst/>
          </a:prstGeom>
        </p:spPr>
        <p:txBody>
          <a:bodyPr wrap="square">
            <a:spAutoFit/>
          </a:bodyPr>
          <a:lstStyle/>
          <a:p>
            <a:pPr algn="just">
              <a:lnSpc>
                <a:spcPct val="120000"/>
              </a:lnSpc>
            </a:pPr>
            <a:r>
              <a:rPr lang="zh-CN" altLang="en-US" sz="2000">
                <a:latin typeface="+mj-ea"/>
                <a:ea typeface="+mj-ea"/>
              </a:rPr>
              <a:t>记账凭证账务处理程序的特点是直接根据记账凭证对总分类账进行逐笔登记，是最为简单的一种登记方法。</a:t>
            </a:r>
            <a:endParaRPr lang="zh-CN" altLang="en-US" sz="2000">
              <a:latin typeface="+mj-ea"/>
              <a:ea typeface="+mj-ea"/>
            </a:endParaRPr>
          </a:p>
        </p:txBody>
      </p:sp>
      <p:sp>
        <p:nvSpPr>
          <p:cNvPr id="25" name="矩形: 圆角 24"/>
          <p:cNvSpPr/>
          <p:nvPr/>
        </p:nvSpPr>
        <p:spPr bwMode="auto">
          <a:xfrm>
            <a:off x="1155700" y="1214755"/>
            <a:ext cx="404050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en-US" sz="2000">
                <a:solidFill>
                  <a:schemeClr val="bg1"/>
                </a:solidFill>
                <a:latin typeface="+mj-ea"/>
                <a:ea typeface="+mj-ea"/>
              </a:rPr>
              <a:t>1.记账凭证账务处理程序的特点</a:t>
            </a:r>
            <a:endParaRPr lang="en-US" sz="2000">
              <a:solidFill>
                <a:schemeClr val="bg1"/>
              </a:solidFill>
              <a:latin typeface="+mj-ea"/>
              <a:ea typeface="+mj-ea"/>
            </a:endParaRPr>
          </a:p>
        </p:txBody>
      </p:sp>
      <p:sp>
        <p:nvSpPr>
          <p:cNvPr id="26" name="矩形 25"/>
          <p:cNvSpPr/>
          <p:nvPr/>
        </p:nvSpPr>
        <p:spPr>
          <a:xfrm>
            <a:off x="1084976" y="3304585"/>
            <a:ext cx="7762460" cy="1568450"/>
          </a:xfrm>
          <a:prstGeom prst="rect">
            <a:avLst/>
          </a:prstGeom>
        </p:spPr>
        <p:txBody>
          <a:bodyPr wrap="square">
            <a:spAutoFit/>
          </a:bodyPr>
          <a:lstStyle/>
          <a:p>
            <a:pPr algn="just">
              <a:lnSpc>
                <a:spcPct val="120000"/>
              </a:lnSpc>
            </a:pPr>
            <a:r>
              <a:rPr lang="zh-CN" altLang="en-US" sz="2000">
                <a:latin typeface="+mj-ea"/>
                <a:ea typeface="+mj-ea"/>
              </a:rPr>
              <a:t>（1）优点：记账凭证账务处理程序简单明了、易于理解，在总分类账上能够较详细地登记所发生的经济业务情况。 </a:t>
            </a:r>
            <a:endParaRPr lang="zh-CN" altLang="en-US" sz="2000">
              <a:latin typeface="+mj-ea"/>
              <a:ea typeface="+mj-ea"/>
            </a:endParaRPr>
          </a:p>
          <a:p>
            <a:pPr algn="just">
              <a:lnSpc>
                <a:spcPct val="120000"/>
              </a:lnSpc>
            </a:pPr>
            <a:r>
              <a:rPr lang="zh-CN" altLang="en-US" sz="2000">
                <a:latin typeface="+mj-ea"/>
                <a:ea typeface="+mj-ea"/>
              </a:rPr>
              <a:t>（2）缺点：登记总分类账工作量较大，账页耗用多，预留账页的数量难以把握。</a:t>
            </a:r>
            <a:endParaRPr lang="zh-CN" altLang="en-US" sz="2000">
              <a:latin typeface="+mj-ea"/>
              <a:ea typeface="+mj-ea"/>
            </a:endParaRPr>
          </a:p>
        </p:txBody>
      </p:sp>
      <p:sp>
        <p:nvSpPr>
          <p:cNvPr id="27" name="矩形: 圆角 26"/>
          <p:cNvSpPr/>
          <p:nvPr/>
        </p:nvSpPr>
        <p:spPr bwMode="auto">
          <a:xfrm>
            <a:off x="1177925" y="2797175"/>
            <a:ext cx="404050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sz="2000">
                <a:solidFill>
                  <a:schemeClr val="bg1"/>
                </a:solidFill>
                <a:latin typeface="+mj-ea"/>
                <a:ea typeface="+mj-ea"/>
              </a:rPr>
              <a:t>2.记账凭证账务处理程序的优缺点</a:t>
            </a:r>
            <a:endParaRPr sz="2000">
              <a:solidFill>
                <a:schemeClr val="bg1"/>
              </a:solidFill>
              <a:latin typeface="+mj-ea"/>
              <a:ea typeface="+mj-ea"/>
            </a:endParaRPr>
          </a:p>
        </p:txBody>
      </p:sp>
      <p:sp>
        <p:nvSpPr>
          <p:cNvPr id="2" name="矩形 1"/>
          <p:cNvSpPr/>
          <p:nvPr/>
        </p:nvSpPr>
        <p:spPr bwMode="auto">
          <a:xfrm>
            <a:off x="948690" y="5377815"/>
            <a:ext cx="7963535" cy="133667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 name="矩形 2"/>
          <p:cNvSpPr/>
          <p:nvPr/>
        </p:nvSpPr>
        <p:spPr>
          <a:xfrm>
            <a:off x="1062751" y="5662975"/>
            <a:ext cx="7762460" cy="829945"/>
          </a:xfrm>
          <a:prstGeom prst="rect">
            <a:avLst/>
          </a:prstGeom>
        </p:spPr>
        <p:txBody>
          <a:bodyPr wrap="square">
            <a:spAutoFit/>
          </a:bodyPr>
          <a:p>
            <a:pPr algn="just">
              <a:lnSpc>
                <a:spcPct val="120000"/>
              </a:lnSpc>
            </a:pPr>
            <a:r>
              <a:rPr lang="zh-CN" altLang="en-US" sz="2000">
                <a:latin typeface="+mj-ea"/>
                <a:ea typeface="+mj-ea"/>
              </a:rPr>
              <a:t>记账凭证账务处理程序一般只适用于规模较小、经济业务量较少、会计凭证不多的会计主体。</a:t>
            </a:r>
            <a:endParaRPr lang="zh-CN" altLang="en-US" sz="2000">
              <a:latin typeface="+mj-ea"/>
              <a:ea typeface="+mj-ea"/>
            </a:endParaRPr>
          </a:p>
        </p:txBody>
      </p:sp>
      <p:sp>
        <p:nvSpPr>
          <p:cNvPr id="4" name="矩形: 圆角 26"/>
          <p:cNvSpPr/>
          <p:nvPr/>
        </p:nvSpPr>
        <p:spPr bwMode="auto">
          <a:xfrm>
            <a:off x="1155700" y="5155565"/>
            <a:ext cx="4302760"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
            <a:pPr algn="ctr"/>
            <a:r>
              <a:rPr sz="2000">
                <a:solidFill>
                  <a:schemeClr val="bg1"/>
                </a:solidFill>
                <a:latin typeface="+mj-ea"/>
                <a:ea typeface="+mj-ea"/>
              </a:rPr>
              <a:t>3.记账凭证账务处理程序的适用范围</a:t>
            </a:r>
            <a:endParaRPr sz="2000">
              <a:solidFill>
                <a:schemeClr val="bg1"/>
              </a:solidFill>
              <a:latin typeface="+mj-ea"/>
              <a:ea typeface="+mj-ea"/>
            </a:endParaRPr>
          </a:p>
        </p:txBody>
      </p:sp>
    </p:spTree>
  </p:cSld>
  <p:clrMapOvr>
    <a:masterClrMapping/>
  </p:clrMapOvr>
  <p:transition spd="slow" advTm="9652">
    <p:push dir="u"/>
  </p:transition>
</p:sld>
</file>

<file path=ppt/tags/tag1.xml><?xml version="1.0" encoding="utf-8"?>
<p:tagLst xmlns:p="http://schemas.openxmlformats.org/presentationml/2006/main">
  <p:tag name="MH" val="20170109233147"/>
  <p:tag name="MH_LIBRARY" val="GRAPHIC"/>
  <p:tag name="MH_ORDER" val="文本框 19"/>
</p:tagLst>
</file>

<file path=ppt/tags/tag10.xml><?xml version="1.0" encoding="utf-8"?>
<p:tagLst xmlns:p="http://schemas.openxmlformats.org/presentationml/2006/main">
  <p:tag name="MH" val="20170109233147"/>
  <p:tag name="MH_LIBRARY" val="GRAPHIC"/>
  <p:tag name="MH_ORDER" val="文本框 19"/>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68_3*l_h_i*1_1_1"/>
  <p:tag name="KSO_WM_TEMPLATE_CATEGORY" val="diagram"/>
  <p:tag name="KSO_WM_TEMPLATE_INDEX" val="2017086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68_3*l_h_i*1_1_2"/>
  <p:tag name="KSO_WM_TEMPLATE_CATEGORY" val="diagram"/>
  <p:tag name="KSO_WM_TEMPLATE_INDEX" val="2017086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3.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868_3*l_h_a*1_1_1"/>
  <p:tag name="KSO_WM_TEMPLATE_CATEGORY" val="diagram"/>
  <p:tag name="KSO_WM_TEMPLATE_INDEX" val="20170868"/>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4.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68_3*l_h_f*1_1_1"/>
  <p:tag name="KSO_WM_TEMPLATE_CATEGORY" val="diagram"/>
  <p:tag name="KSO_WM_TEMPLATE_INDEX" val="20170868"/>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68_3*l_h_i*1_2_1"/>
  <p:tag name="KSO_WM_TEMPLATE_CATEGORY" val="diagram"/>
  <p:tag name="KSO_WM_TEMPLATE_INDEX" val="2017086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68_3*l_h_i*1_2_2"/>
  <p:tag name="KSO_WM_TEMPLATE_CATEGORY" val="diagram"/>
  <p:tag name="KSO_WM_TEMPLATE_INDEX" val="2017086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7.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70868_3*l_h_a*1_2_1"/>
  <p:tag name="KSO_WM_TEMPLATE_CATEGORY" val="diagram"/>
  <p:tag name="KSO_WM_TEMPLATE_INDEX" val="20170868"/>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8.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68_3*l_h_f*1_2_1"/>
  <p:tag name="KSO_WM_TEMPLATE_CATEGORY" val="diagram"/>
  <p:tag name="KSO_WM_TEMPLATE_INDEX" val="20170868"/>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68_3*l_h_i*1_3_1"/>
  <p:tag name="KSO_WM_TEMPLATE_CATEGORY" val="diagram"/>
  <p:tag name="KSO_WM_TEMPLATE_INDEX" val="2017086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xml><?xml version="1.0" encoding="utf-8"?>
<p:tagLst xmlns:p="http://schemas.openxmlformats.org/presentationml/2006/main">
  <p:tag name="MH" val="20170109233147"/>
  <p:tag name="MH_LIBRARY" val="GRAPHIC"/>
  <p:tag name="MH_ORDER" val="文本框 19"/>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68_3*l_h_i*1_3_2"/>
  <p:tag name="KSO_WM_TEMPLATE_CATEGORY" val="diagram"/>
  <p:tag name="KSO_WM_TEMPLATE_INDEX" val="2017086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1.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70868_3*l_h_a*1_3_1"/>
  <p:tag name="KSO_WM_TEMPLATE_CATEGORY" val="diagram"/>
  <p:tag name="KSO_WM_TEMPLATE_INDEX" val="20170868"/>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2.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68_3*l_h_f*1_3_1"/>
  <p:tag name="KSO_WM_TEMPLATE_CATEGORY" val="diagram"/>
  <p:tag name="KSO_WM_TEMPLATE_INDEX" val="20170868"/>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868_3*l_h_i*1_4_1"/>
  <p:tag name="KSO_WM_TEMPLATE_CATEGORY" val="diagram"/>
  <p:tag name="KSO_WM_TEMPLATE_INDEX" val="2017086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868_3*l_h_i*1_4_2"/>
  <p:tag name="KSO_WM_TEMPLATE_CATEGORY" val="diagram"/>
  <p:tag name="KSO_WM_TEMPLATE_INDEX" val="2017086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5.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70868_3*l_h_a*1_4_1"/>
  <p:tag name="KSO_WM_TEMPLATE_CATEGORY" val="diagram"/>
  <p:tag name="KSO_WM_TEMPLATE_INDEX" val="20170868"/>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6.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868_3*l_h_f*1_4_1"/>
  <p:tag name="KSO_WM_TEMPLATE_CATEGORY" val="diagram"/>
  <p:tag name="KSO_WM_TEMPLATE_INDEX" val="20170868"/>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7.xml><?xml version="1.0" encoding="utf-8"?>
<p:tagLst xmlns:p="http://schemas.openxmlformats.org/presentationml/2006/main">
  <p:tag name="KSO_WM_UNIT_PLACING_PICTURE_USER_VIEWPORT" val="{&quot;height&quot;:8470.1984251968497,&quot;width&quot;:8175.2236220472441}"/>
</p:tagLst>
</file>

<file path=ppt/tags/tag28.xml><?xml version="1.0" encoding="utf-8"?>
<p:tagLst xmlns:p="http://schemas.openxmlformats.org/presentationml/2006/main">
  <p:tag name="KSO_WM_UNIT_PLACING_PICTURE_USER_VIEWPORT" val="{&quot;height&quot;:8470.1984251968497,&quot;width&quot;:8175.2236220472441}"/>
</p:tagLst>
</file>

<file path=ppt/tags/tag29.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1"/>
  <p:tag name="ISLIDE.GUIDESSETTING" val="{&quot;Id&quot;:&quot;GuidesStyle_None&quot;,&quot;Name&quot;:&quot;无&quot;,&quot;HeaderHeight&quot;:0.0,&quot;FooterHeight&quot;:0.0,&quot;SideMargin&quot;:0.0,&quot;TopMargin&quot;:0.0,&quot;BottomMargin&quot;:0.0,&quot;IntervalMargin&quot;:0.0}"/>
</p:tagLst>
</file>

<file path=ppt/tags/tag3.xml><?xml version="1.0" encoding="utf-8"?>
<p:tagLst xmlns:p="http://schemas.openxmlformats.org/presentationml/2006/main">
  <p:tag name="KSO_WM_UNIT_PLACING_PICTURE_USER_VIEWPORT" val="{&quot;height&quot;:8470.1984251968497,&quot;width&quot;:8175.2236220472441}"/>
</p:tagLst>
</file>

<file path=ppt/tags/tag4.xml><?xml version="1.0" encoding="utf-8"?>
<p:tagLst xmlns:p="http://schemas.openxmlformats.org/presentationml/2006/main">
  <p:tag name="KSO_WM_UNIT_PLACING_PICTURE_USER_VIEWPORT" val="{&quot;height&quot;:8470.1984251968497,&quot;width&quot;:8175.2236220472441}"/>
</p:tagLst>
</file>

<file path=ppt/tags/tag5.xml><?xml version="1.0" encoding="utf-8"?>
<p:tagLst xmlns:p="http://schemas.openxmlformats.org/presentationml/2006/main">
  <p:tag name="KSO_WM_UNIT_PLACING_PICTURE_USER_VIEWPORT" val="{&quot;height&quot;:8470.1984251968497,&quot;width&quot;:8175.2236220472441}"/>
</p:tagLst>
</file>

<file path=ppt/tags/tag6.xml><?xml version="1.0" encoding="utf-8"?>
<p:tagLst xmlns:p="http://schemas.openxmlformats.org/presentationml/2006/main">
  <p:tag name="MH" val="20170109233147"/>
  <p:tag name="MH_LIBRARY" val="GRAPHIC"/>
  <p:tag name="MH_ORDER" val="文本框 19"/>
</p:tagLst>
</file>

<file path=ppt/tags/tag7.xml><?xml version="1.0" encoding="utf-8"?>
<p:tagLst xmlns:p="http://schemas.openxmlformats.org/presentationml/2006/main">
  <p:tag name="KSO_WM_UNIT_PLACING_PICTURE_USER_VIEWPORT" val="{&quot;height&quot;:8470.1984251968497,&quot;width&quot;:8175.2236220472441}"/>
</p:tagLst>
</file>

<file path=ppt/tags/tag8.xml><?xml version="1.0" encoding="utf-8"?>
<p:tagLst xmlns:p="http://schemas.openxmlformats.org/presentationml/2006/main">
  <p:tag name="KSO_WM_UNIT_PLACING_PICTURE_USER_VIEWPORT" val="{&quot;height&quot;:8470.1984251968497,&quot;width&quot;:8175.2236220472441}"/>
</p:tagLst>
</file>

<file path=ppt/tags/tag9.xml><?xml version="1.0" encoding="utf-8"?>
<p:tagLst xmlns:p="http://schemas.openxmlformats.org/presentationml/2006/main">
  <p:tag name="KSO_WM_UNIT_PLACING_PICTURE_USER_VIEWPORT" val="{&quot;height&quot;:8470.1984251968497,&quot;width&quot;:8175.2236220472441}"/>
</p:tagLst>
</file>

<file path=ppt/theme/theme1.xml><?xml version="1.0" encoding="utf-8"?>
<a:theme xmlns:a="http://schemas.openxmlformats.org/drawingml/2006/main" name="1_默认设计模板">
  <a:themeElements>
    <a:clrScheme name="自定义 6">
      <a:dk1>
        <a:srgbClr val="393A3F"/>
      </a:dk1>
      <a:lt1>
        <a:srgbClr val="FFFFFF"/>
      </a:lt1>
      <a:dk2>
        <a:srgbClr val="6E7078"/>
      </a:dk2>
      <a:lt2>
        <a:srgbClr val="F2F2F2"/>
      </a:lt2>
      <a:accent1>
        <a:srgbClr val="1F4C6B"/>
      </a:accent1>
      <a:accent2>
        <a:srgbClr val="33AFCB"/>
      </a:accent2>
      <a:accent3>
        <a:srgbClr val="F56300"/>
      </a:accent3>
      <a:accent4>
        <a:srgbClr val="D1E6E9"/>
      </a:accent4>
      <a:accent5>
        <a:srgbClr val="F2F2F2"/>
      </a:accent5>
      <a:accent6>
        <a:srgbClr val="393A3F"/>
      </a:accent6>
      <a:hlink>
        <a:srgbClr val="F56300"/>
      </a:hlink>
      <a:folHlink>
        <a:srgbClr val="393A3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noFill/>
      </a:spPr>
      <a:bodyPr wrap="square" rtlCol="0">
        <a:spAutoFit/>
      </a:bodyPr>
      <a:lstStyle>
        <a:defPPr algn="l">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内页导航式</Template>
  <TotalTime>0</TotalTime>
  <Words>6095</Words>
  <Application>WPS 演示</Application>
  <PresentationFormat>自定义</PresentationFormat>
  <Paragraphs>337</Paragraphs>
  <Slides>51</Slides>
  <Notes>33</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51</vt:i4>
      </vt:variant>
    </vt:vector>
  </HeadingPairs>
  <TitlesOfParts>
    <vt:vector size="65" baseType="lpstr">
      <vt:lpstr>Arial</vt:lpstr>
      <vt:lpstr>宋体</vt:lpstr>
      <vt:lpstr>Wingdings</vt:lpstr>
      <vt:lpstr>微软雅黑</vt:lpstr>
      <vt:lpstr>仿宋_GB2312</vt:lpstr>
      <vt:lpstr>仿宋</vt:lpstr>
      <vt:lpstr>Calibri</vt:lpstr>
      <vt:lpstr>微软雅黑 Light</vt:lpstr>
      <vt:lpstr>Impact</vt:lpstr>
      <vt:lpstr>DFKai-SB</vt:lpstr>
      <vt:lpstr>MingLiU-ExtB</vt:lpstr>
      <vt:lpstr>Times New Roman</vt:lpstr>
      <vt:lpstr>Arial Unicode MS</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精益办公</dc:creator>
  <cp:lastModifiedBy>❀Hermia.</cp:lastModifiedBy>
  <cp:revision>41</cp:revision>
  <dcterms:created xsi:type="dcterms:W3CDTF">2019-03-11T07:59:00Z</dcterms:created>
  <dcterms:modified xsi:type="dcterms:W3CDTF">2020-12-25T08:16:35Z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