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71"/>
  </p:handoutMasterIdLst>
  <p:sldIdLst>
    <p:sldId id="1366" r:id="rId3"/>
    <p:sldId id="1138" r:id="rId5"/>
    <p:sldId id="1129" r:id="rId6"/>
    <p:sldId id="1378" r:id="rId7"/>
    <p:sldId id="1466" r:id="rId8"/>
    <p:sldId id="1424" r:id="rId9"/>
    <p:sldId id="1506" r:id="rId10"/>
    <p:sldId id="1507" r:id="rId11"/>
    <p:sldId id="1509" r:id="rId12"/>
    <p:sldId id="1510" r:id="rId13"/>
    <p:sldId id="1508" r:id="rId14"/>
    <p:sldId id="1511" r:id="rId15"/>
    <p:sldId id="1367" r:id="rId16"/>
    <p:sldId id="1512" r:id="rId17"/>
    <p:sldId id="1513" r:id="rId18"/>
    <p:sldId id="1514" r:id="rId19"/>
    <p:sldId id="1515" r:id="rId20"/>
    <p:sldId id="1516" r:id="rId21"/>
    <p:sldId id="1432" r:id="rId22"/>
    <p:sldId id="1517" r:id="rId23"/>
    <p:sldId id="1518" r:id="rId24"/>
    <p:sldId id="1519" r:id="rId25"/>
    <p:sldId id="1520" r:id="rId26"/>
    <p:sldId id="1521" r:id="rId27"/>
    <p:sldId id="1369" r:id="rId28"/>
    <p:sldId id="1242" r:id="rId29"/>
    <p:sldId id="1523" r:id="rId30"/>
    <p:sldId id="1443" r:id="rId31"/>
    <p:sldId id="1524" r:id="rId32"/>
    <p:sldId id="1525" r:id="rId33"/>
    <p:sldId id="1526" r:id="rId34"/>
    <p:sldId id="1425" r:id="rId35"/>
    <p:sldId id="1527" r:id="rId36"/>
    <p:sldId id="1528" r:id="rId37"/>
    <p:sldId id="1371" r:id="rId38"/>
    <p:sldId id="1368" r:id="rId39"/>
    <p:sldId id="1444" r:id="rId40"/>
    <p:sldId id="1529" r:id="rId41"/>
    <p:sldId id="1530" r:id="rId42"/>
    <p:sldId id="1531" r:id="rId43"/>
    <p:sldId id="1532" r:id="rId44"/>
    <p:sldId id="1533" r:id="rId45"/>
    <p:sldId id="1534" r:id="rId46"/>
    <p:sldId id="1535" r:id="rId47"/>
    <p:sldId id="1379" r:id="rId48"/>
    <p:sldId id="1536" r:id="rId49"/>
    <p:sldId id="1537" r:id="rId50"/>
    <p:sldId id="1463" r:id="rId51"/>
    <p:sldId id="1426" r:id="rId52"/>
    <p:sldId id="1538" r:id="rId53"/>
    <p:sldId id="1539" r:id="rId54"/>
    <p:sldId id="1435" r:id="rId55"/>
    <p:sldId id="1448" r:id="rId56"/>
    <p:sldId id="1540" r:id="rId57"/>
    <p:sldId id="1541" r:id="rId58"/>
    <p:sldId id="1542" r:id="rId59"/>
    <p:sldId id="1543" r:id="rId60"/>
    <p:sldId id="1449" r:id="rId61"/>
    <p:sldId id="1544" r:id="rId62"/>
    <p:sldId id="1427" r:id="rId63"/>
    <p:sldId id="1428" r:id="rId64"/>
    <p:sldId id="1458" r:id="rId65"/>
    <p:sldId id="1545" r:id="rId66"/>
    <p:sldId id="1429" r:id="rId67"/>
    <p:sldId id="1546" r:id="rId68"/>
    <p:sldId id="1547" r:id="rId69"/>
    <p:sldId id="1336" r:id="rId70"/>
  </p:sldIdLst>
  <p:sldSz cx="12196445" cy="6858000"/>
  <p:notesSz cx="6858000" cy="9144000"/>
  <p:custDataLst>
    <p:tags r:id="rId76"/>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C435E"/>
    <a:srgbClr val="ECECEC"/>
    <a:srgbClr val="F0F0F0"/>
    <a:srgbClr val="F2F2F2"/>
    <a:srgbClr val="F6F6F6"/>
    <a:srgbClr val="EBF4F5"/>
    <a:srgbClr val="C1DDE1"/>
    <a:srgbClr val="2E9EB8"/>
    <a:srgbClr val="5FC0D7"/>
    <a:srgbClr val="2C6A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6210" autoAdjust="0"/>
  </p:normalViewPr>
  <p:slideViewPr>
    <p:cSldViewPr snapToObjects="1">
      <p:cViewPr>
        <p:scale>
          <a:sx n="70" d="100"/>
          <a:sy n="70" d="100"/>
        </p:scale>
        <p:origin x="2094" y="105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5208"/>
    </p:cViewPr>
  </p:sorterViewPr>
  <p:notesViewPr>
    <p:cSldViewPr snapToObjects="1">
      <p:cViewPr varScale="1">
        <p:scale>
          <a:sx n="69" d="100"/>
          <a:sy n="69" d="100"/>
        </p:scale>
        <p:origin x="-2838" y="-90"/>
      </p:cViewPr>
      <p:guideLst>
        <p:guide orient="horz" pos="2774"/>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6" Type="http://schemas.openxmlformats.org/officeDocument/2006/relationships/tags" Target="tags/tag17.xml"/><Relationship Id="rId75" Type="http://schemas.openxmlformats.org/officeDocument/2006/relationships/commentAuthors" Target="commentAuthors.xml"/><Relationship Id="rId74" Type="http://schemas.openxmlformats.org/officeDocument/2006/relationships/tableStyles" Target="tableStyles.xml"/><Relationship Id="rId73" Type="http://schemas.openxmlformats.org/officeDocument/2006/relationships/viewProps" Target="viewProps.xml"/><Relationship Id="rId72" Type="http://schemas.openxmlformats.org/officeDocument/2006/relationships/presProps" Target="presProps.xml"/><Relationship Id="rId71" Type="http://schemas.openxmlformats.org/officeDocument/2006/relationships/handoutMaster" Target="handoutMasters/handoutMaster1.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4" Type="http://schemas.openxmlformats.org/officeDocument/2006/relationships/image" Target="../media/image14.png"/><Relationship Id="rId13" Type="http://schemas.openxmlformats.org/officeDocument/2006/relationships/image" Target="../media/image13.png"/><Relationship Id="rId12" Type="http://schemas.openxmlformats.org/officeDocument/2006/relationships/image" Target="../media/image12.png"/><Relationship Id="rId11" Type="http://schemas.openxmlformats.org/officeDocument/2006/relationships/image" Target="../media/image11.png"/><Relationship Id="rId10" Type="http://schemas.openxmlformats.org/officeDocument/2006/relationships/image" Target="../media/image10.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stretch>
            <a:fillRect/>
          </a:stretch>
        </p:blipFill>
        <p:spPr>
          <a:xfrm>
            <a:off x="-1" y="375"/>
            <a:ext cx="12196763" cy="685725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5" name="任意多边形: 形状 4"/>
          <p:cNvSpPr/>
          <p:nvPr userDrawn="1"/>
        </p:nvSpPr>
        <p:spPr bwMode="auto">
          <a:xfrm>
            <a:off x="11562234" y="6233416"/>
            <a:ext cx="634529" cy="634529"/>
          </a:xfrm>
          <a:custGeom>
            <a:avLst/>
            <a:gdLst>
              <a:gd name="connsiteX0" fmla="*/ 487988 w 487988"/>
              <a:gd name="connsiteY0" fmla="*/ 0 h 487988"/>
              <a:gd name="connsiteX1" fmla="*/ 487988 w 487988"/>
              <a:gd name="connsiteY1" fmla="*/ 487988 h 487988"/>
              <a:gd name="connsiteX2" fmla="*/ 0 w 487988"/>
              <a:gd name="connsiteY2" fmla="*/ 487988 h 487988"/>
            </a:gdLst>
            <a:ahLst/>
            <a:cxnLst>
              <a:cxn ang="0">
                <a:pos x="connsiteX0" y="connsiteY0"/>
              </a:cxn>
              <a:cxn ang="0">
                <a:pos x="connsiteX1" y="connsiteY1"/>
              </a:cxn>
              <a:cxn ang="0">
                <a:pos x="connsiteX2" y="connsiteY2"/>
              </a:cxn>
            </a:cxnLst>
            <a:rect l="l" t="t" r="r" b="b"/>
            <a:pathLst>
              <a:path w="487988" h="487988">
                <a:moveTo>
                  <a:pt x="487988" y="0"/>
                </a:moveTo>
                <a:lnTo>
                  <a:pt x="487988" y="487988"/>
                </a:lnTo>
                <a:lnTo>
                  <a:pt x="0" y="487988"/>
                </a:lnTo>
                <a:close/>
              </a:path>
            </a:pathLst>
          </a:cu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3D3D3D"/>
              </a:solidFill>
              <a:effectLst/>
              <a:uLnTx/>
              <a:uFillTx/>
            </a:endParaRPr>
          </a:p>
        </p:txBody>
      </p:sp>
      <p:sp>
        <p:nvSpPr>
          <p:cNvPr id="6" name="TextBox 19"/>
          <p:cNvSpPr txBox="1"/>
          <p:nvPr userDrawn="1"/>
        </p:nvSpPr>
        <p:spPr>
          <a:xfrm>
            <a:off x="11815722" y="6513636"/>
            <a:ext cx="423513" cy="307777"/>
          </a:xfrm>
          <a:prstGeom prst="rect">
            <a:avLst/>
          </a:prstGeom>
          <a:noFill/>
        </p:spPr>
        <p:txBody>
          <a:bodyPr wrap="none" rtlCol="0">
            <a:spAutoFit/>
          </a:bodyPr>
          <a:lstStyle/>
          <a:p>
            <a:pPr algn="ctr"/>
            <a:fld id="{BA2BEF17-5336-49D4-9F7F-1AE04EBEDEA7}" type="slidenum">
              <a:rPr lang="zh-CN" altLang="en-US" sz="1400" smtClean="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6F6F6"/>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rtl="0" eaLnBrk="1" fontAlgn="base" hangingPunct="1">
        <a:spcBef>
          <a:spcPct val="0"/>
        </a:spcBef>
        <a:spcAft>
          <a:spcPct val="0"/>
        </a:spcAft>
        <a:defRPr sz="2400">
          <a:solidFill>
            <a:schemeClr val="accent1"/>
          </a:solidFill>
          <a:latin typeface="+mj-lt"/>
          <a:ea typeface="+mj-ea"/>
          <a:cs typeface="+mj-cs"/>
        </a:defRPr>
      </a:lvl1pPr>
      <a:lvl2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spcBef>
          <a:spcPct val="20000"/>
        </a:spcBef>
        <a:spcAft>
          <a:spcPct val="0"/>
        </a:spcAft>
        <a:buChar char="•"/>
        <a:defRPr sz="2000">
          <a:solidFill>
            <a:schemeClr val="accent1"/>
          </a:solidFill>
          <a:latin typeface="+mn-lt"/>
          <a:ea typeface="+mn-ea"/>
          <a:cs typeface="+mn-cs"/>
        </a:defRPr>
      </a:lvl1pPr>
      <a:lvl2pPr marL="742950" indent="-285750" algn="l" rtl="0" eaLnBrk="1" fontAlgn="base" hangingPunct="1">
        <a:spcBef>
          <a:spcPct val="20000"/>
        </a:spcBef>
        <a:spcAft>
          <a:spcPct val="0"/>
        </a:spcAft>
        <a:buChar char="–"/>
        <a:defRPr sz="2000">
          <a:solidFill>
            <a:schemeClr val="accent1"/>
          </a:solidFill>
          <a:latin typeface="+mn-lt"/>
          <a:ea typeface="仿宋_GB2312" pitchFamily="49" charset="-122"/>
        </a:defRPr>
      </a:lvl2pPr>
      <a:lvl3pPr marL="1143000" indent="-228600" algn="l" rtl="0" eaLnBrk="1" fontAlgn="base" hangingPunct="1">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5.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5.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22.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17.jpeg"/><Relationship Id="rId1" Type="http://schemas.openxmlformats.org/officeDocument/2006/relationships/image" Target="../media/image16.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5.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3" Type="http://schemas.openxmlformats.org/officeDocument/2006/relationships/notesSlide" Target="../notesSlides/notesSlide14.xml"/><Relationship Id="rId12" Type="http://schemas.openxmlformats.org/officeDocument/2006/relationships/slideLayout" Target="../slideLayouts/slideLayout2.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image" Target="../media/image23.jpe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24.png"/><Relationship Id="rId1" Type="http://schemas.openxmlformats.org/officeDocument/2006/relationships/image" Target="../media/image20.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5.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1.pn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image" Target="../media/image28.png"/><Relationship Id="rId1" Type="http://schemas.openxmlformats.org/officeDocument/2006/relationships/image" Target="../media/image20.jpeg"/></Relationships>
</file>

<file path=ppt/slides/_rels/slide3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png"/><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21.png"/></Relationships>
</file>

<file path=ppt/slides/_rels/slide35.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5.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1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image" Target="../media/image22.jpe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image" Target="../media/image22.jpe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image" Target="../media/image22.jpeg"/></Relationships>
</file>

<file path=ppt/slides/_rels/slide48.xml.rels><?xml version="1.0" encoding="UTF-8" standalone="yes"?>
<Relationships xmlns="http://schemas.openxmlformats.org/package/2006/relationships"><Relationship Id="rId5" Type="http://schemas.openxmlformats.org/officeDocument/2006/relationships/notesSlide" Target="../notesSlides/notesSlide33.xml"/><Relationship Id="rId4" Type="http://schemas.openxmlformats.org/officeDocument/2006/relationships/slideLayout" Target="../slideLayouts/slideLayout5.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1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image" Target="../media/image22.jpe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5" Type="http://schemas.openxmlformats.org/officeDocument/2006/relationships/notesSlide" Target="../notesSlides/notesSlide42.xml"/><Relationship Id="rId4" Type="http://schemas.openxmlformats.org/officeDocument/2006/relationships/slideLayout" Target="../slideLayouts/slideLayout5.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16.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image" Target="../media/image22.jpe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image" Target="../media/image22.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svg"/><Relationship Id="rId1" Type="http://schemas.openxmlformats.org/officeDocument/2006/relationships/image" Target="../media/image21.png"/></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3.png"/><Relationship Id="rId1" Type="http://schemas.openxmlformats.org/officeDocument/2006/relationships/image" Target="../media/image21.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4.png"/><Relationship Id="rId1" Type="http://schemas.openxmlformats.org/officeDocument/2006/relationships/image" Target="../media/image21.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7.xml"/><Relationship Id="rId1" Type="http://schemas.openxmlformats.org/officeDocument/2006/relationships/image" Target="../media/image35.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svg"/><Relationship Id="rId1"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svg"/><Relationship Id="rId1"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8" name="Freeform 5"/>
          <p:cNvSpPr/>
          <p:nvPr/>
        </p:nvSpPr>
        <p:spPr bwMode="auto">
          <a:xfrm>
            <a:off x="891279" y="1533831"/>
            <a:ext cx="3884613" cy="4008437"/>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9" name="文本框 48"/>
          <p:cNvSpPr txBox="1"/>
          <p:nvPr/>
        </p:nvSpPr>
        <p:spPr>
          <a:xfrm>
            <a:off x="1431290" y="2420620"/>
            <a:ext cx="4168140" cy="1568450"/>
          </a:xfrm>
          <a:prstGeom prst="rect">
            <a:avLst/>
          </a:prstGeom>
          <a:noFill/>
        </p:spPr>
        <p:txBody>
          <a:bodyPr wrap="square" rtlCol="0">
            <a:spAutoFit/>
          </a:bodyPr>
          <a:lstStyle/>
          <a:p>
            <a:r>
              <a:rPr lang="zh-CN" altLang="en-US" sz="4800" b="1">
                <a:latin typeface="+mj-ea"/>
                <a:ea typeface="+mj-ea"/>
              </a:rPr>
              <a:t>筹集资金业务的会计处理</a:t>
            </a:r>
            <a:endParaRPr lang="zh-CN" altLang="en-US" sz="4800" b="1">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68960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子任务4.1.2  借入的款项</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a:xfrm>
            <a:off x="5581650" y="1570355"/>
            <a:ext cx="6045835" cy="857885"/>
          </a:xfrm>
          <a:prstGeom prst="rect">
            <a:avLst/>
          </a:prstGeom>
        </p:spPr>
        <p:txBody>
          <a:bodyPr wrap="square">
            <a:spAutoFit/>
          </a:bodyPr>
          <a:lstStyle/>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（1）短期借款的账务处理。</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（2）长期借款的账务处理。</a:t>
            </a:r>
            <a:endParaRPr lang="zh-CN" altLang="en-US">
              <a:latin typeface="+mj-ea"/>
              <a:ea typeface="+mj-ea"/>
            </a:endParaRPr>
          </a:p>
        </p:txBody>
      </p:sp>
      <p:pic>
        <p:nvPicPr>
          <p:cNvPr id="27" name="图片 26"/>
          <p:cNvPicPr>
            <a:picLocks noChangeAspect="1"/>
          </p:cNvPicPr>
          <p:nvPr/>
        </p:nvPicPr>
        <p:blipFill rotWithShape="1">
          <a:blip r:embed="rId1">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534035"/>
          </a:xfrm>
          <a:prstGeom prst="rect">
            <a:avLst/>
          </a:prstGeom>
          <a:solidFill>
            <a:schemeClr val="accent3"/>
          </a:solidFill>
        </p:spPr>
        <p:txBody>
          <a:bodyPr wrap="square">
            <a:spAutoFit/>
          </a:bodyPr>
          <a:lstStyle/>
          <a:p>
            <a:pPr algn="l">
              <a:lnSpc>
                <a:spcPct val="120000"/>
              </a:lnSpc>
            </a:pPr>
            <a:r>
              <a:rPr lang="zh-CN" altLang="en-US" sz="2400" b="1">
                <a:solidFill>
                  <a:schemeClr val="bg1"/>
                </a:solidFill>
                <a:latin typeface="+mj-ea"/>
                <a:ea typeface="+mj-ea"/>
              </a:rPr>
              <a:t>2.账务处理</a:t>
            </a:r>
            <a:endParaRPr lang="zh-CN" altLang="en-US" sz="2400" b="1">
              <a:solidFill>
                <a:schemeClr val="bg1"/>
              </a:solidFill>
              <a:latin typeface="+mj-ea"/>
              <a:ea typeface="+mj-ea"/>
            </a:endParaRPr>
          </a:p>
        </p:txBody>
      </p:sp>
    </p:spTree>
  </p:cSld>
  <p:clrMapOvr>
    <a:masterClrMapping/>
  </p:clrMapOvr>
  <p:transition spd="slow" advTm="9652">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714375" y="1463675"/>
            <a:ext cx="10767695" cy="829945"/>
          </a:xfrm>
          <a:prstGeom prst="rect">
            <a:avLst/>
          </a:prstGeom>
          <a:noFill/>
        </p:spPr>
        <p:txBody>
          <a:bodyPr wrap="square" rtlCol="0" anchor="t">
            <a:spAutoFit/>
          </a:bodyPr>
          <a:p>
            <a:pPr algn="l"/>
            <a:r>
              <a:rPr lang="en-US" sz="2400">
                <a:latin typeface="+mj-ea"/>
                <a:ea typeface="+mj-ea"/>
                <a:cs typeface="+mj-ea"/>
              </a:rPr>
              <a:t>      </a:t>
            </a:r>
            <a:r>
              <a:rPr sz="2400">
                <a:latin typeface="+mj-ea"/>
                <a:ea typeface="+mj-ea"/>
                <a:cs typeface="+mj-ea"/>
              </a:rPr>
              <a:t>北京市鼎盛股份有限公司向中国工商银行借入为期3个月的借款1 000 000元，年利率6%。</a:t>
            </a:r>
            <a:endParaRPr sz="2400">
              <a:latin typeface="+mj-ea"/>
              <a:ea typeface="+mj-ea"/>
              <a:cs typeface="+mj-ea"/>
            </a:endParaRPr>
          </a:p>
        </p:txBody>
      </p:sp>
      <p:pic>
        <p:nvPicPr>
          <p:cNvPr id="4" name="图片 3" descr="303b32303034333736323bcecacce2"/>
          <p:cNvPicPr>
            <a:picLocks noChangeAspect="1"/>
          </p:cNvPicPr>
          <p:nvPr/>
        </p:nvPicPr>
        <p:blipFill>
          <a:blip r:embed="rId1"/>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p>
            <a:r>
              <a:rPr sz="2800" b="1" kern="100">
                <a:latin typeface="+mj-ea"/>
                <a:ea typeface="+mj-ea"/>
                <a:cs typeface="Times New Roman" panose="02020603050405020304" pitchFamily="18" charset="0"/>
                <a:sym typeface="+mn-ea"/>
              </a:rPr>
              <a:t>【情景4-4】</a:t>
            </a:r>
            <a:endParaRPr sz="2800" b="1" kern="100">
              <a:latin typeface="+mj-ea"/>
              <a:ea typeface="+mj-ea"/>
              <a:cs typeface="Times New Roman" panose="02020603050405020304" pitchFamily="18" charset="0"/>
              <a:sym typeface="+mn-ea"/>
            </a:endParaRPr>
          </a:p>
        </p:txBody>
      </p:sp>
      <p:sp>
        <p:nvSpPr>
          <p:cNvPr id="3" name="文本框 2"/>
          <p:cNvSpPr txBox="1"/>
          <p:nvPr/>
        </p:nvSpPr>
        <p:spPr>
          <a:xfrm>
            <a:off x="914400" y="2694940"/>
            <a:ext cx="10767695" cy="3784600"/>
          </a:xfrm>
          <a:prstGeom prst="rect">
            <a:avLst/>
          </a:prstGeom>
          <a:noFill/>
        </p:spPr>
        <p:txBody>
          <a:bodyPr wrap="square" rtlCol="0" anchor="t">
            <a:spAutoFit/>
          </a:bodyPr>
          <a:p>
            <a:pPr algn="l"/>
            <a:r>
              <a:rPr sz="2400">
                <a:latin typeface="+mj-ea"/>
                <a:ea typeface="+mj-ea"/>
                <a:cs typeface="+mj-ea"/>
              </a:rPr>
              <a:t>借款时：</a:t>
            </a:r>
            <a:endParaRPr sz="2400">
              <a:latin typeface="+mj-ea"/>
              <a:ea typeface="+mj-ea"/>
              <a:cs typeface="+mj-ea"/>
            </a:endParaRPr>
          </a:p>
          <a:p>
            <a:pPr algn="l"/>
            <a:r>
              <a:rPr sz="2400">
                <a:latin typeface="+mj-ea"/>
                <a:ea typeface="+mj-ea"/>
                <a:cs typeface="+mj-ea"/>
              </a:rPr>
              <a:t>借：银行存款                                                                              1 000 000</a:t>
            </a:r>
            <a:endParaRPr sz="2400">
              <a:latin typeface="+mj-ea"/>
              <a:ea typeface="+mj-ea"/>
              <a:cs typeface="+mj-ea"/>
            </a:endParaRPr>
          </a:p>
          <a:p>
            <a:pPr algn="l"/>
            <a:r>
              <a:rPr sz="2400">
                <a:latin typeface="+mj-ea"/>
                <a:ea typeface="+mj-ea"/>
                <a:cs typeface="+mj-ea"/>
              </a:rPr>
              <a:t>        贷：短期借款——工商银行                                                     1 000 000</a:t>
            </a:r>
            <a:endParaRPr sz="2400">
              <a:latin typeface="+mj-ea"/>
              <a:ea typeface="+mj-ea"/>
              <a:cs typeface="+mj-ea"/>
            </a:endParaRPr>
          </a:p>
          <a:p>
            <a:pPr algn="l"/>
            <a:r>
              <a:rPr sz="2400">
                <a:latin typeface="+mj-ea"/>
                <a:ea typeface="+mj-ea"/>
                <a:cs typeface="+mj-ea"/>
              </a:rPr>
              <a:t>计息时：	</a:t>
            </a:r>
            <a:endParaRPr sz="2400">
              <a:latin typeface="+mj-ea"/>
              <a:ea typeface="+mj-ea"/>
              <a:cs typeface="+mj-ea"/>
            </a:endParaRPr>
          </a:p>
          <a:p>
            <a:pPr algn="l"/>
            <a:r>
              <a:rPr sz="2400">
                <a:latin typeface="+mj-ea"/>
                <a:ea typeface="+mj-ea"/>
                <a:cs typeface="+mj-ea"/>
              </a:rPr>
              <a:t>借：财务费用                                                                                        5 000</a:t>
            </a:r>
            <a:endParaRPr sz="2400">
              <a:latin typeface="+mj-ea"/>
              <a:ea typeface="+mj-ea"/>
              <a:cs typeface="+mj-ea"/>
            </a:endParaRPr>
          </a:p>
          <a:p>
            <a:pPr algn="l"/>
            <a:r>
              <a:rPr sz="2400">
                <a:latin typeface="+mj-ea"/>
                <a:ea typeface="+mj-ea"/>
                <a:cs typeface="+mj-ea"/>
              </a:rPr>
              <a:t>        贷：应付利息——工商银行                                                               5 000</a:t>
            </a:r>
            <a:endParaRPr sz="2400">
              <a:latin typeface="+mj-ea"/>
              <a:ea typeface="+mj-ea"/>
              <a:cs typeface="+mj-ea"/>
            </a:endParaRPr>
          </a:p>
          <a:p>
            <a:pPr algn="l"/>
            <a:r>
              <a:rPr sz="2400">
                <a:latin typeface="+mj-ea"/>
                <a:ea typeface="+mj-ea"/>
                <a:cs typeface="+mj-ea"/>
              </a:rPr>
              <a:t>还本付息时：	</a:t>
            </a:r>
            <a:endParaRPr sz="2400">
              <a:latin typeface="+mj-ea"/>
              <a:ea typeface="+mj-ea"/>
              <a:cs typeface="+mj-ea"/>
            </a:endParaRPr>
          </a:p>
          <a:p>
            <a:pPr algn="l"/>
            <a:r>
              <a:rPr sz="2400">
                <a:latin typeface="+mj-ea"/>
                <a:ea typeface="+mj-ea"/>
                <a:cs typeface="+mj-ea"/>
              </a:rPr>
              <a:t>借：短期借款——工商银行                                                        1 000 000</a:t>
            </a:r>
            <a:endParaRPr sz="2400">
              <a:latin typeface="+mj-ea"/>
              <a:ea typeface="+mj-ea"/>
              <a:cs typeface="+mj-ea"/>
            </a:endParaRPr>
          </a:p>
          <a:p>
            <a:pPr algn="l"/>
            <a:r>
              <a:rPr sz="2400">
                <a:latin typeface="+mj-ea"/>
                <a:ea typeface="+mj-ea"/>
                <a:cs typeface="+mj-ea"/>
              </a:rPr>
              <a:t>        应付利息——工行银行                                                              15 000</a:t>
            </a:r>
            <a:endParaRPr sz="2400">
              <a:latin typeface="+mj-ea"/>
              <a:ea typeface="+mj-ea"/>
              <a:cs typeface="+mj-ea"/>
            </a:endParaRPr>
          </a:p>
          <a:p>
            <a:pPr algn="l"/>
            <a:r>
              <a:rPr sz="2400">
                <a:latin typeface="+mj-ea"/>
                <a:ea typeface="+mj-ea"/>
                <a:cs typeface="+mj-ea"/>
              </a:rPr>
              <a:t>        贷：银行存款                                                                                 1 015 000</a:t>
            </a:r>
            <a:endParaRPr sz="2400">
              <a:latin typeface="+mj-ea"/>
              <a:ea typeface="+mj-ea"/>
              <a:cs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714375" y="1463675"/>
            <a:ext cx="10767695" cy="829945"/>
          </a:xfrm>
          <a:prstGeom prst="rect">
            <a:avLst/>
          </a:prstGeom>
          <a:noFill/>
        </p:spPr>
        <p:txBody>
          <a:bodyPr wrap="square" rtlCol="0" anchor="t">
            <a:spAutoFit/>
          </a:bodyPr>
          <a:p>
            <a:pPr algn="l"/>
            <a:r>
              <a:rPr lang="en-US" sz="2400">
                <a:latin typeface="+mj-ea"/>
                <a:ea typeface="+mj-ea"/>
                <a:cs typeface="+mj-ea"/>
              </a:rPr>
              <a:t>      </a:t>
            </a:r>
            <a:r>
              <a:rPr sz="2400">
                <a:latin typeface="+mj-ea"/>
                <a:ea typeface="+mj-ea"/>
                <a:cs typeface="+mj-ea"/>
              </a:rPr>
              <a:t>北京市鼎盛股份有限公司从银行借入为期3年的借款1 000 000元，年利率8%，用以自建厂房。</a:t>
            </a:r>
            <a:endParaRPr sz="2400">
              <a:latin typeface="+mj-ea"/>
              <a:ea typeface="+mj-ea"/>
              <a:cs typeface="+mj-ea"/>
            </a:endParaRPr>
          </a:p>
        </p:txBody>
      </p:sp>
      <p:pic>
        <p:nvPicPr>
          <p:cNvPr id="4" name="图片 3" descr="303b32303034333736323bcecacce2"/>
          <p:cNvPicPr>
            <a:picLocks noChangeAspect="1"/>
          </p:cNvPicPr>
          <p:nvPr/>
        </p:nvPicPr>
        <p:blipFill>
          <a:blip r:embed="rId1"/>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p>
            <a:r>
              <a:rPr sz="2800" b="1" kern="100">
                <a:latin typeface="+mj-ea"/>
                <a:ea typeface="+mj-ea"/>
                <a:cs typeface="Times New Roman" panose="02020603050405020304" pitchFamily="18" charset="0"/>
                <a:sym typeface="+mn-ea"/>
              </a:rPr>
              <a:t>【情景4-5】</a:t>
            </a:r>
            <a:endParaRPr sz="2800" b="1" kern="100">
              <a:latin typeface="+mj-ea"/>
              <a:ea typeface="+mj-ea"/>
              <a:cs typeface="Times New Roman" panose="02020603050405020304" pitchFamily="18" charset="0"/>
              <a:sym typeface="+mn-ea"/>
            </a:endParaRPr>
          </a:p>
        </p:txBody>
      </p:sp>
      <p:sp>
        <p:nvSpPr>
          <p:cNvPr id="3" name="文本框 2"/>
          <p:cNvSpPr txBox="1"/>
          <p:nvPr/>
        </p:nvSpPr>
        <p:spPr>
          <a:xfrm>
            <a:off x="914400" y="2694940"/>
            <a:ext cx="10767695" cy="3784600"/>
          </a:xfrm>
          <a:prstGeom prst="rect">
            <a:avLst/>
          </a:prstGeom>
          <a:noFill/>
        </p:spPr>
        <p:txBody>
          <a:bodyPr wrap="square" rtlCol="0" anchor="t">
            <a:spAutoFit/>
          </a:bodyPr>
          <a:p>
            <a:pPr algn="l"/>
            <a:r>
              <a:rPr sz="2400">
                <a:latin typeface="+mj-ea"/>
                <a:ea typeface="+mj-ea"/>
                <a:cs typeface="+mj-ea"/>
              </a:rPr>
              <a:t>借款时：	</a:t>
            </a:r>
            <a:endParaRPr sz="2400">
              <a:latin typeface="+mj-ea"/>
              <a:ea typeface="+mj-ea"/>
              <a:cs typeface="+mj-ea"/>
            </a:endParaRPr>
          </a:p>
          <a:p>
            <a:pPr algn="l"/>
            <a:r>
              <a:rPr sz="2400">
                <a:latin typeface="+mj-ea"/>
                <a:ea typeface="+mj-ea"/>
                <a:cs typeface="+mj-ea"/>
              </a:rPr>
              <a:t>借：银行存款                                                                    1 000 000</a:t>
            </a:r>
            <a:endParaRPr sz="2400">
              <a:latin typeface="+mj-ea"/>
              <a:ea typeface="+mj-ea"/>
              <a:cs typeface="+mj-ea"/>
            </a:endParaRPr>
          </a:p>
          <a:p>
            <a:pPr algn="l"/>
            <a:r>
              <a:rPr sz="2400">
                <a:latin typeface="+mj-ea"/>
                <a:ea typeface="+mj-ea"/>
                <a:cs typeface="+mj-ea"/>
              </a:rPr>
              <a:t>        贷：长期借款——本金                                                         1 000 000</a:t>
            </a:r>
            <a:endParaRPr sz="2400">
              <a:latin typeface="+mj-ea"/>
              <a:ea typeface="+mj-ea"/>
              <a:cs typeface="+mj-ea"/>
            </a:endParaRPr>
          </a:p>
          <a:p>
            <a:pPr algn="l"/>
            <a:r>
              <a:rPr sz="2400">
                <a:latin typeface="+mj-ea"/>
                <a:ea typeface="+mj-ea"/>
                <a:cs typeface="+mj-ea"/>
              </a:rPr>
              <a:t>计息时：		</a:t>
            </a:r>
            <a:endParaRPr sz="2400">
              <a:latin typeface="+mj-ea"/>
              <a:ea typeface="+mj-ea"/>
              <a:cs typeface="+mj-ea"/>
            </a:endParaRPr>
          </a:p>
          <a:p>
            <a:pPr algn="l"/>
            <a:r>
              <a:rPr sz="2400">
                <a:latin typeface="+mj-ea"/>
                <a:ea typeface="+mj-ea"/>
                <a:cs typeface="+mj-ea"/>
              </a:rPr>
              <a:t>借：在建工程——厂房                                                             80 000</a:t>
            </a:r>
            <a:endParaRPr sz="2400">
              <a:latin typeface="+mj-ea"/>
              <a:ea typeface="+mj-ea"/>
              <a:cs typeface="+mj-ea"/>
            </a:endParaRPr>
          </a:p>
          <a:p>
            <a:pPr algn="l"/>
            <a:r>
              <a:rPr sz="2400">
                <a:latin typeface="+mj-ea"/>
                <a:ea typeface="+mj-ea"/>
                <a:cs typeface="+mj-ea"/>
              </a:rPr>
              <a:t>        贷：长期借款——利息调整                                                     80 000</a:t>
            </a:r>
            <a:endParaRPr sz="2400">
              <a:latin typeface="+mj-ea"/>
              <a:ea typeface="+mj-ea"/>
              <a:cs typeface="+mj-ea"/>
            </a:endParaRPr>
          </a:p>
          <a:p>
            <a:pPr algn="l"/>
            <a:r>
              <a:rPr sz="2400">
                <a:latin typeface="+mj-ea"/>
                <a:ea typeface="+mj-ea"/>
                <a:cs typeface="+mj-ea"/>
              </a:rPr>
              <a:t>还本付息时：	</a:t>
            </a:r>
            <a:endParaRPr sz="2400">
              <a:latin typeface="+mj-ea"/>
              <a:ea typeface="+mj-ea"/>
              <a:cs typeface="+mj-ea"/>
            </a:endParaRPr>
          </a:p>
          <a:p>
            <a:pPr algn="l"/>
            <a:r>
              <a:rPr sz="2400">
                <a:latin typeface="+mj-ea"/>
                <a:ea typeface="+mj-ea"/>
                <a:cs typeface="+mj-ea"/>
              </a:rPr>
              <a:t>借：长期借款——本金                                                           1 000 000</a:t>
            </a:r>
            <a:endParaRPr sz="2400">
              <a:latin typeface="+mj-ea"/>
              <a:ea typeface="+mj-ea"/>
              <a:cs typeface="+mj-ea"/>
            </a:endParaRPr>
          </a:p>
          <a:p>
            <a:pPr algn="l"/>
            <a:r>
              <a:rPr sz="2400">
                <a:latin typeface="+mj-ea"/>
                <a:ea typeface="+mj-ea"/>
                <a:cs typeface="+mj-ea"/>
              </a:rPr>
              <a:t>        长期借款——利息调整                                                       240 000</a:t>
            </a:r>
            <a:endParaRPr sz="2400">
              <a:latin typeface="+mj-ea"/>
              <a:ea typeface="+mj-ea"/>
              <a:cs typeface="+mj-ea"/>
            </a:endParaRPr>
          </a:p>
          <a:p>
            <a:pPr algn="l"/>
            <a:r>
              <a:rPr sz="2400">
                <a:latin typeface="+mj-ea"/>
                <a:ea typeface="+mj-ea"/>
                <a:cs typeface="+mj-ea"/>
              </a:rPr>
              <a:t>        贷：银行存款                                                                            1 240 000</a:t>
            </a:r>
            <a:endParaRPr sz="2400">
              <a:latin typeface="+mj-ea"/>
              <a:ea typeface="+mj-ea"/>
              <a:cs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994669" y="-289580"/>
            <a:ext cx="3377849" cy="7725192"/>
          </a:xfrm>
          <a:prstGeom prst="rect">
            <a:avLst/>
          </a:prstGeom>
          <a:noFill/>
        </p:spPr>
        <p:txBody>
          <a:bodyPr wrap="none" rtlCol="0">
            <a:spAutoFit/>
          </a:bodyPr>
          <a:lstStyle/>
          <a:p>
            <a:pPr algn="ctr"/>
            <a:r>
              <a:rPr lang="en-US" altLang="zh-CN" sz="49600">
                <a:solidFill>
                  <a:schemeClr val="bg1"/>
                </a:solidFill>
                <a:latin typeface="Impact" panose="020B0806030902050204" pitchFamily="34" charset="0"/>
                <a:ea typeface="DFKai-SB" panose="03000509000000000000" pitchFamily="65" charset="-120"/>
              </a:rPr>
              <a:t>2</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265733" y="3568280"/>
            <a:ext cx="5090269"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4000" b="1">
                <a:solidFill>
                  <a:schemeClr val="bg1"/>
                </a:solidFill>
                <a:latin typeface="微软雅黑" panose="020B0503020204020204" pitchFamily="34" charset="-122"/>
                <a:ea typeface="微软雅黑" panose="020B0503020204020204" pitchFamily="34" charset="-122"/>
              </a:rPr>
              <a:t>采购业务的会计处理</a:t>
            </a:r>
            <a:endParaRPr lang="zh-CN" altLang="en-US" sz="4000" b="1">
              <a:solidFill>
                <a:schemeClr val="bg1"/>
              </a:solidFill>
              <a:latin typeface="微软雅黑" panose="020B0503020204020204" pitchFamily="34" charset="-122"/>
              <a:ea typeface="微软雅黑" panose="020B0503020204020204" pitchFamily="34" charset="-122"/>
            </a:endParaRPr>
          </a:p>
        </p:txBody>
      </p:sp>
      <p:sp>
        <p:nvSpPr>
          <p:cNvPr id="92" name="TextBox 65"/>
          <p:cNvSpPr txBox="1"/>
          <p:nvPr/>
        </p:nvSpPr>
        <p:spPr>
          <a:xfrm>
            <a:off x="6965315" y="3606165"/>
            <a:ext cx="3040380" cy="368300"/>
          </a:xfrm>
          <a:prstGeom prst="rect">
            <a:avLst/>
          </a:prstGeom>
          <a:noFill/>
        </p:spPr>
        <p:txBody>
          <a:bodyPr wrap="square" rtlCol="0">
            <a:spAutoFit/>
          </a:bodyPr>
          <a:lstStyle/>
          <a:p>
            <a:pPr>
              <a:defRPr/>
            </a:pPr>
            <a:r>
              <a:rPr lang="zh-CN" altLang="en-US">
                <a:latin typeface="+mj-ea"/>
                <a:ea typeface="+mj-ea"/>
              </a:rPr>
              <a:t>采购原材料业务的会计处理</a:t>
            </a:r>
            <a:endParaRPr lang="zh-CN" altLang="en-US">
              <a:latin typeface="+mj-ea"/>
              <a:ea typeface="+mj-ea"/>
            </a:endParaRPr>
          </a:p>
        </p:txBody>
      </p:sp>
      <p:sp>
        <p:nvSpPr>
          <p:cNvPr id="94" name="TextBox 69"/>
          <p:cNvSpPr txBox="1"/>
          <p:nvPr/>
        </p:nvSpPr>
        <p:spPr>
          <a:xfrm>
            <a:off x="6965315" y="4110990"/>
            <a:ext cx="3481705"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a:solidFill>
                  <a:schemeClr val="tx1"/>
                </a:solidFill>
                <a:latin typeface="+mj-ea"/>
              </a:rPr>
              <a:t>采购固定资产业务的账务处理</a:t>
            </a:r>
            <a:endParaRPr lang="zh-CN" altLang="en-US" sz="1800">
              <a:solidFill>
                <a:schemeClr val="tx1"/>
              </a:solidFill>
              <a:latin typeface="+mj-ea"/>
            </a:endParaRPr>
          </a:p>
        </p:txBody>
      </p:sp>
      <p:grpSp>
        <p:nvGrpSpPr>
          <p:cNvPr id="97" name="组合 96"/>
          <p:cNvGrpSpPr/>
          <p:nvPr/>
        </p:nvGrpSpPr>
        <p:grpSpPr>
          <a:xfrm>
            <a:off x="6673280" y="3617878"/>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0" name="组合 99"/>
          <p:cNvGrpSpPr/>
          <p:nvPr/>
        </p:nvGrpSpPr>
        <p:grpSpPr>
          <a:xfrm>
            <a:off x="6673280" y="4131895"/>
            <a:ext cx="330200" cy="330200"/>
            <a:chOff x="8186613" y="1546264"/>
            <a:chExt cx="330200" cy="330200"/>
          </a:xfrm>
          <a:solidFill>
            <a:schemeClr val="accent3"/>
          </a:solidFill>
        </p:grpSpPr>
        <p:sp>
          <p:nvSpPr>
            <p:cNvPr id="101"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2"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cxnSp>
        <p:nvCxnSpPr>
          <p:cNvPr id="112" name="直接连接符 111"/>
          <p:cNvCxnSpPr/>
          <p:nvPr/>
        </p:nvCxnSpPr>
        <p:spPr bwMode="auto">
          <a:xfrm>
            <a:off x="6701855" y="4007695"/>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3" name="直接连接符 112"/>
          <p:cNvCxnSpPr/>
          <p:nvPr/>
        </p:nvCxnSpPr>
        <p:spPr bwMode="auto">
          <a:xfrm>
            <a:off x="6701855" y="4528691"/>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6" name="图片 1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759206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子任务4.2.1  采购原材料业务的会计处理</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a:xfrm>
            <a:off x="5581650" y="1570355"/>
            <a:ext cx="6045835" cy="2597150"/>
          </a:xfrm>
          <a:prstGeom prst="rect">
            <a:avLst/>
          </a:prstGeom>
        </p:spPr>
        <p:txBody>
          <a:bodyPr wrap="square">
            <a:spAutoFit/>
          </a:bodyPr>
          <a:lstStyle/>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（1）在途物资。</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（2）原材料。</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（3）应付账款。</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（4）应付票据。</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（5）应交税费。</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（6）预付账款。</a:t>
            </a:r>
            <a:endParaRPr lang="zh-CN" altLang="en-US">
              <a:latin typeface="+mj-ea"/>
              <a:ea typeface="+mj-ea"/>
            </a:endParaRPr>
          </a:p>
        </p:txBody>
      </p:sp>
      <p:pic>
        <p:nvPicPr>
          <p:cNvPr id="27" name="图片 26"/>
          <p:cNvPicPr>
            <a:picLocks noChangeAspect="1"/>
          </p:cNvPicPr>
          <p:nvPr/>
        </p:nvPicPr>
        <p:blipFill rotWithShape="1">
          <a:blip r:embed="rId1">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534035"/>
          </a:xfrm>
          <a:prstGeom prst="rect">
            <a:avLst/>
          </a:prstGeom>
          <a:solidFill>
            <a:schemeClr val="accent3"/>
          </a:solidFill>
        </p:spPr>
        <p:txBody>
          <a:bodyPr wrap="square">
            <a:spAutoFit/>
          </a:bodyPr>
          <a:lstStyle/>
          <a:p>
            <a:pPr algn="l">
              <a:lnSpc>
                <a:spcPct val="120000"/>
              </a:lnSpc>
            </a:pPr>
            <a:r>
              <a:rPr lang="zh-CN" altLang="en-US" sz="2400" b="1">
                <a:solidFill>
                  <a:schemeClr val="bg1"/>
                </a:solidFill>
                <a:latin typeface="+mj-ea"/>
                <a:ea typeface="+mj-ea"/>
              </a:rPr>
              <a:t>1.账户设置</a:t>
            </a:r>
            <a:endParaRPr lang="zh-CN" altLang="en-US" sz="2400" b="1">
              <a:solidFill>
                <a:schemeClr val="bg1"/>
              </a:solidFill>
              <a:latin typeface="+mj-ea"/>
              <a:ea typeface="+mj-ea"/>
            </a:endParaRPr>
          </a:p>
        </p:txBody>
      </p:sp>
    </p:spTree>
  </p:cSld>
  <p:clrMapOvr>
    <a:masterClrMapping/>
  </p:clrMapOvr>
  <p:transition spd="slow" advTm="9652">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8109585"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子任务4.2.1  采购原材料业务的会计处理</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a:xfrm>
            <a:off x="5581650" y="1570355"/>
            <a:ext cx="6045835" cy="1292860"/>
          </a:xfrm>
          <a:prstGeom prst="rect">
            <a:avLst/>
          </a:prstGeom>
        </p:spPr>
        <p:txBody>
          <a:bodyPr wrap="square">
            <a:spAutoFit/>
          </a:bodyPr>
          <a:lstStyle/>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（1）钱货两清。	</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（2）款先付，货未到。	</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（3）货已到，款未付。</a:t>
            </a:r>
            <a:endParaRPr lang="zh-CN" altLang="en-US">
              <a:latin typeface="+mj-ea"/>
              <a:ea typeface="+mj-ea"/>
            </a:endParaRPr>
          </a:p>
        </p:txBody>
      </p:sp>
      <p:pic>
        <p:nvPicPr>
          <p:cNvPr id="27" name="图片 26"/>
          <p:cNvPicPr>
            <a:picLocks noChangeAspect="1"/>
          </p:cNvPicPr>
          <p:nvPr/>
        </p:nvPicPr>
        <p:blipFill rotWithShape="1">
          <a:blip r:embed="rId1">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534035"/>
          </a:xfrm>
          <a:prstGeom prst="rect">
            <a:avLst/>
          </a:prstGeom>
          <a:solidFill>
            <a:schemeClr val="accent3"/>
          </a:solidFill>
        </p:spPr>
        <p:txBody>
          <a:bodyPr wrap="square">
            <a:spAutoFit/>
          </a:bodyPr>
          <a:lstStyle/>
          <a:p>
            <a:pPr algn="l">
              <a:lnSpc>
                <a:spcPct val="120000"/>
              </a:lnSpc>
            </a:pPr>
            <a:r>
              <a:rPr lang="zh-CN" altLang="en-US" sz="2400" b="1">
                <a:solidFill>
                  <a:schemeClr val="bg1"/>
                </a:solidFill>
                <a:latin typeface="+mj-ea"/>
                <a:ea typeface="+mj-ea"/>
              </a:rPr>
              <a:t>2.账务处理</a:t>
            </a:r>
            <a:endParaRPr lang="zh-CN" altLang="en-US" sz="2400" b="1">
              <a:solidFill>
                <a:schemeClr val="bg1"/>
              </a:solidFill>
              <a:latin typeface="+mj-ea"/>
              <a:ea typeface="+mj-ea"/>
            </a:endParaRPr>
          </a:p>
        </p:txBody>
      </p:sp>
    </p:spTree>
  </p:cSld>
  <p:clrMapOvr>
    <a:masterClrMapping/>
  </p:clrMapOvr>
  <p:transition spd="slow" advTm="9652">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714375" y="1463675"/>
            <a:ext cx="10767695" cy="829945"/>
          </a:xfrm>
          <a:prstGeom prst="rect">
            <a:avLst/>
          </a:prstGeom>
          <a:noFill/>
        </p:spPr>
        <p:txBody>
          <a:bodyPr wrap="square" rtlCol="0" anchor="t">
            <a:spAutoFit/>
          </a:bodyPr>
          <a:p>
            <a:pPr algn="l"/>
            <a:r>
              <a:rPr lang="en-US" sz="2400">
                <a:latin typeface="+mj-ea"/>
                <a:ea typeface="+mj-ea"/>
                <a:cs typeface="+mj-ea"/>
              </a:rPr>
              <a:t>      </a:t>
            </a:r>
            <a:r>
              <a:rPr sz="2400">
                <a:latin typeface="+mj-ea"/>
                <a:ea typeface="+mj-ea"/>
                <a:cs typeface="+mj-ea"/>
              </a:rPr>
              <a:t>北京市鼎盛股份有限公司购买一批桃花芯木，买价1 000 000元，增值税税率13%，开出转账支票。</a:t>
            </a:r>
            <a:endParaRPr sz="2400">
              <a:latin typeface="+mj-ea"/>
              <a:ea typeface="+mj-ea"/>
              <a:cs typeface="+mj-ea"/>
            </a:endParaRPr>
          </a:p>
        </p:txBody>
      </p:sp>
      <p:pic>
        <p:nvPicPr>
          <p:cNvPr id="4" name="图片 3" descr="303b32303034333736323bcecacce2"/>
          <p:cNvPicPr>
            <a:picLocks noChangeAspect="1"/>
          </p:cNvPicPr>
          <p:nvPr/>
        </p:nvPicPr>
        <p:blipFill>
          <a:blip r:embed="rId1"/>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p>
            <a:r>
              <a:rPr sz="2800" b="1" kern="100">
                <a:latin typeface="+mj-ea"/>
                <a:ea typeface="+mj-ea"/>
                <a:cs typeface="Times New Roman" panose="02020603050405020304" pitchFamily="18" charset="0"/>
                <a:sym typeface="+mn-ea"/>
              </a:rPr>
              <a:t>【情景4-6】</a:t>
            </a:r>
            <a:endParaRPr sz="2800" b="1" kern="100">
              <a:latin typeface="+mj-ea"/>
              <a:ea typeface="+mj-ea"/>
              <a:cs typeface="Times New Roman" panose="02020603050405020304" pitchFamily="18" charset="0"/>
              <a:sym typeface="+mn-ea"/>
            </a:endParaRPr>
          </a:p>
        </p:txBody>
      </p:sp>
      <p:sp>
        <p:nvSpPr>
          <p:cNvPr id="3" name="文本框 2"/>
          <p:cNvSpPr txBox="1"/>
          <p:nvPr/>
        </p:nvSpPr>
        <p:spPr>
          <a:xfrm>
            <a:off x="914400" y="2694940"/>
            <a:ext cx="10767695" cy="1198880"/>
          </a:xfrm>
          <a:prstGeom prst="rect">
            <a:avLst/>
          </a:prstGeom>
          <a:noFill/>
        </p:spPr>
        <p:txBody>
          <a:bodyPr wrap="square" rtlCol="0" anchor="t">
            <a:spAutoFit/>
          </a:bodyPr>
          <a:p>
            <a:pPr algn="l"/>
            <a:r>
              <a:rPr sz="2400">
                <a:latin typeface="+mj-ea"/>
                <a:ea typeface="+mj-ea"/>
                <a:cs typeface="+mj-ea"/>
              </a:rPr>
              <a:t>借：原材料——桃花芯木                                                        1 000 000</a:t>
            </a:r>
            <a:endParaRPr sz="2400">
              <a:latin typeface="+mj-ea"/>
              <a:ea typeface="+mj-ea"/>
              <a:cs typeface="+mj-ea"/>
            </a:endParaRPr>
          </a:p>
          <a:p>
            <a:pPr algn="l"/>
            <a:r>
              <a:rPr sz="2400">
                <a:latin typeface="+mj-ea"/>
                <a:ea typeface="+mj-ea"/>
                <a:cs typeface="+mj-ea"/>
              </a:rPr>
              <a:t>      应交税费——应交增值税（进项税额）                              130 000</a:t>
            </a:r>
            <a:endParaRPr sz="2400">
              <a:latin typeface="+mj-ea"/>
              <a:ea typeface="+mj-ea"/>
              <a:cs typeface="+mj-ea"/>
            </a:endParaRPr>
          </a:p>
          <a:p>
            <a:pPr algn="l"/>
            <a:r>
              <a:rPr sz="2400">
                <a:latin typeface="+mj-ea"/>
                <a:ea typeface="+mj-ea"/>
                <a:cs typeface="+mj-ea"/>
              </a:rPr>
              <a:t>      贷：银行存款                                                                            1 130 000</a:t>
            </a:r>
            <a:endParaRPr sz="2400">
              <a:latin typeface="+mj-ea"/>
              <a:ea typeface="+mj-ea"/>
              <a:cs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714375" y="1463675"/>
            <a:ext cx="10767695" cy="829945"/>
          </a:xfrm>
          <a:prstGeom prst="rect">
            <a:avLst/>
          </a:prstGeom>
          <a:noFill/>
        </p:spPr>
        <p:txBody>
          <a:bodyPr wrap="square" rtlCol="0" anchor="t">
            <a:spAutoFit/>
          </a:bodyPr>
          <a:p>
            <a:pPr algn="l"/>
            <a:r>
              <a:rPr lang="en-US" sz="2400">
                <a:latin typeface="+mj-ea"/>
                <a:ea typeface="+mj-ea"/>
                <a:cs typeface="+mj-ea"/>
              </a:rPr>
              <a:t>      </a:t>
            </a:r>
            <a:r>
              <a:rPr sz="2400">
                <a:latin typeface="+mj-ea"/>
                <a:ea typeface="+mj-ea"/>
                <a:cs typeface="+mj-ea"/>
              </a:rPr>
              <a:t>北京市鼎盛股份有限公司购买白橡木一批，买价 2 000 000元，增值税税率13%，货款已付，材料尚未入库。</a:t>
            </a:r>
            <a:endParaRPr sz="2400">
              <a:latin typeface="+mj-ea"/>
              <a:ea typeface="+mj-ea"/>
              <a:cs typeface="+mj-ea"/>
            </a:endParaRPr>
          </a:p>
        </p:txBody>
      </p:sp>
      <p:pic>
        <p:nvPicPr>
          <p:cNvPr id="4" name="图片 3" descr="303b32303034333736323bcecacce2"/>
          <p:cNvPicPr>
            <a:picLocks noChangeAspect="1"/>
          </p:cNvPicPr>
          <p:nvPr/>
        </p:nvPicPr>
        <p:blipFill>
          <a:blip r:embed="rId1"/>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p>
            <a:r>
              <a:rPr sz="2800" b="1" kern="100">
                <a:latin typeface="+mj-ea"/>
                <a:ea typeface="+mj-ea"/>
                <a:cs typeface="Times New Roman" panose="02020603050405020304" pitchFamily="18" charset="0"/>
                <a:sym typeface="+mn-ea"/>
              </a:rPr>
              <a:t>【情景4-7】</a:t>
            </a:r>
            <a:endParaRPr sz="2800" b="1" kern="100">
              <a:latin typeface="+mj-ea"/>
              <a:ea typeface="+mj-ea"/>
              <a:cs typeface="Times New Roman" panose="02020603050405020304" pitchFamily="18" charset="0"/>
              <a:sym typeface="+mn-ea"/>
            </a:endParaRPr>
          </a:p>
        </p:txBody>
      </p:sp>
      <p:sp>
        <p:nvSpPr>
          <p:cNvPr id="3" name="文本框 2"/>
          <p:cNvSpPr txBox="1"/>
          <p:nvPr/>
        </p:nvSpPr>
        <p:spPr>
          <a:xfrm>
            <a:off x="914400" y="3117850"/>
            <a:ext cx="10767695" cy="2306955"/>
          </a:xfrm>
          <a:prstGeom prst="rect">
            <a:avLst/>
          </a:prstGeom>
          <a:noFill/>
        </p:spPr>
        <p:txBody>
          <a:bodyPr wrap="square" rtlCol="0" anchor="t">
            <a:spAutoFit/>
          </a:bodyPr>
          <a:p>
            <a:pPr algn="l"/>
            <a:r>
              <a:rPr sz="2400">
                <a:latin typeface="+mj-ea"/>
                <a:ea typeface="+mj-ea"/>
                <a:cs typeface="+mj-ea"/>
              </a:rPr>
              <a:t>借：在途物资——白橡木                                                       2 000 000</a:t>
            </a:r>
            <a:endParaRPr sz="2400">
              <a:latin typeface="+mj-ea"/>
              <a:ea typeface="+mj-ea"/>
              <a:cs typeface="+mj-ea"/>
            </a:endParaRPr>
          </a:p>
          <a:p>
            <a:pPr algn="l"/>
            <a:r>
              <a:rPr sz="2400">
                <a:latin typeface="+mj-ea"/>
                <a:ea typeface="+mj-ea"/>
                <a:cs typeface="+mj-ea"/>
              </a:rPr>
              <a:t>        应交税费——应交增值税（进项税额）                           260 000</a:t>
            </a:r>
            <a:endParaRPr sz="2400">
              <a:latin typeface="+mj-ea"/>
              <a:ea typeface="+mj-ea"/>
              <a:cs typeface="+mj-ea"/>
            </a:endParaRPr>
          </a:p>
          <a:p>
            <a:pPr algn="l"/>
            <a:r>
              <a:rPr sz="2400">
                <a:latin typeface="+mj-ea"/>
                <a:ea typeface="+mj-ea"/>
                <a:cs typeface="+mj-ea"/>
              </a:rPr>
              <a:t>        贷：银行存款                                                                           2 260 000</a:t>
            </a:r>
            <a:endParaRPr sz="2400">
              <a:latin typeface="+mj-ea"/>
              <a:ea typeface="+mj-ea"/>
              <a:cs typeface="+mj-ea"/>
            </a:endParaRPr>
          </a:p>
          <a:p>
            <a:pPr algn="l"/>
            <a:r>
              <a:rPr sz="2400">
                <a:latin typeface="+mj-ea"/>
                <a:ea typeface="+mj-ea"/>
                <a:cs typeface="+mj-ea"/>
              </a:rPr>
              <a:t>上述材料已收到并入库。	</a:t>
            </a:r>
            <a:endParaRPr sz="2400">
              <a:latin typeface="+mj-ea"/>
              <a:ea typeface="+mj-ea"/>
              <a:cs typeface="+mj-ea"/>
            </a:endParaRPr>
          </a:p>
          <a:p>
            <a:pPr algn="l"/>
            <a:r>
              <a:rPr sz="2400">
                <a:latin typeface="+mj-ea"/>
                <a:ea typeface="+mj-ea"/>
                <a:cs typeface="+mj-ea"/>
              </a:rPr>
              <a:t>借：原材料——白橡木                                                    2 000 000</a:t>
            </a:r>
            <a:endParaRPr sz="2400">
              <a:latin typeface="+mj-ea"/>
              <a:ea typeface="+mj-ea"/>
              <a:cs typeface="+mj-ea"/>
            </a:endParaRPr>
          </a:p>
          <a:p>
            <a:pPr algn="l"/>
            <a:r>
              <a:rPr sz="2400">
                <a:latin typeface="+mj-ea"/>
                <a:ea typeface="+mj-ea"/>
                <a:cs typeface="+mj-ea"/>
              </a:rPr>
              <a:t>        贷：在途物资——白橡木                                                      2 000 000</a:t>
            </a:r>
            <a:endParaRPr sz="2400">
              <a:latin typeface="+mj-ea"/>
              <a:ea typeface="+mj-ea"/>
              <a:cs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714375" y="1463675"/>
            <a:ext cx="10767695" cy="1198880"/>
          </a:xfrm>
          <a:prstGeom prst="rect">
            <a:avLst/>
          </a:prstGeom>
          <a:noFill/>
        </p:spPr>
        <p:txBody>
          <a:bodyPr wrap="square" rtlCol="0" anchor="t">
            <a:spAutoFit/>
          </a:bodyPr>
          <a:p>
            <a:pPr algn="l"/>
            <a:r>
              <a:rPr lang="en-US" sz="2400">
                <a:latin typeface="+mj-ea"/>
                <a:ea typeface="+mj-ea"/>
                <a:cs typeface="+mj-ea"/>
              </a:rPr>
              <a:t>       </a:t>
            </a:r>
            <a:r>
              <a:rPr sz="2400">
                <a:latin typeface="+mj-ea"/>
                <a:ea typeface="+mj-ea"/>
                <a:cs typeface="+mj-ea"/>
              </a:rPr>
              <a:t>北京市鼎盛股份有限公司购买红橡木一批用于生产家具（可以取得增值税专用发票，税率13%），原材料已验收入库，但尚未收到发票。合同约定材料价格共计2 000 000元。</a:t>
            </a:r>
            <a:endParaRPr sz="2400">
              <a:latin typeface="+mj-ea"/>
              <a:ea typeface="+mj-ea"/>
              <a:cs typeface="+mj-ea"/>
            </a:endParaRPr>
          </a:p>
        </p:txBody>
      </p:sp>
      <p:pic>
        <p:nvPicPr>
          <p:cNvPr id="4" name="图片 3" descr="303b32303034333736323bcecacce2"/>
          <p:cNvPicPr>
            <a:picLocks noChangeAspect="1"/>
          </p:cNvPicPr>
          <p:nvPr/>
        </p:nvPicPr>
        <p:blipFill>
          <a:blip r:embed="rId1"/>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p>
            <a:r>
              <a:rPr sz="2800" b="1" kern="100">
                <a:latin typeface="+mj-ea"/>
                <a:ea typeface="+mj-ea"/>
                <a:cs typeface="Times New Roman" panose="02020603050405020304" pitchFamily="18" charset="0"/>
                <a:sym typeface="+mn-ea"/>
              </a:rPr>
              <a:t>【情景4-8】</a:t>
            </a:r>
            <a:endParaRPr sz="2800" b="1" kern="100">
              <a:latin typeface="+mj-ea"/>
              <a:ea typeface="+mj-ea"/>
              <a:cs typeface="Times New Roman" panose="02020603050405020304" pitchFamily="18" charset="0"/>
              <a:sym typeface="+mn-ea"/>
            </a:endParaRPr>
          </a:p>
        </p:txBody>
      </p:sp>
      <p:sp>
        <p:nvSpPr>
          <p:cNvPr id="3" name="文本框 2"/>
          <p:cNvSpPr txBox="1"/>
          <p:nvPr/>
        </p:nvSpPr>
        <p:spPr>
          <a:xfrm>
            <a:off x="914400" y="3117850"/>
            <a:ext cx="10767695" cy="2676525"/>
          </a:xfrm>
          <a:prstGeom prst="rect">
            <a:avLst/>
          </a:prstGeom>
          <a:noFill/>
        </p:spPr>
        <p:txBody>
          <a:bodyPr wrap="square" rtlCol="0" anchor="t">
            <a:spAutoFit/>
          </a:bodyPr>
          <a:p>
            <a:pPr algn="l"/>
            <a:r>
              <a:rPr sz="2400">
                <a:latin typeface="+mj-ea"/>
                <a:ea typeface="+mj-ea"/>
                <a:cs typeface="+mj-ea"/>
              </a:rPr>
              <a:t>①月末，按暂估价。</a:t>
            </a:r>
            <a:endParaRPr sz="2400">
              <a:latin typeface="+mj-ea"/>
              <a:ea typeface="+mj-ea"/>
              <a:cs typeface="+mj-ea"/>
            </a:endParaRPr>
          </a:p>
          <a:p>
            <a:pPr algn="l"/>
            <a:r>
              <a:rPr sz="2400">
                <a:latin typeface="+mj-ea"/>
                <a:ea typeface="+mj-ea"/>
                <a:cs typeface="+mj-ea"/>
              </a:rPr>
              <a:t>借：原材料——红橡木                                                         2 000 000</a:t>
            </a:r>
            <a:endParaRPr sz="2400">
              <a:latin typeface="+mj-ea"/>
              <a:ea typeface="+mj-ea"/>
              <a:cs typeface="+mj-ea"/>
            </a:endParaRPr>
          </a:p>
          <a:p>
            <a:pPr algn="l"/>
            <a:r>
              <a:rPr sz="2400">
                <a:latin typeface="+mj-ea"/>
                <a:ea typeface="+mj-ea"/>
                <a:cs typeface="+mj-ea"/>
              </a:rPr>
              <a:t>        贷：应付账款——暂估                                                       2 000 000</a:t>
            </a:r>
            <a:endParaRPr sz="2400">
              <a:latin typeface="+mj-ea"/>
              <a:ea typeface="+mj-ea"/>
              <a:cs typeface="+mj-ea"/>
            </a:endParaRPr>
          </a:p>
          <a:p>
            <a:pPr algn="l"/>
            <a:endParaRPr sz="2400">
              <a:latin typeface="+mj-ea"/>
              <a:ea typeface="+mj-ea"/>
              <a:cs typeface="+mj-ea"/>
            </a:endParaRPr>
          </a:p>
          <a:p>
            <a:pPr algn="l"/>
            <a:r>
              <a:rPr sz="2400">
                <a:latin typeface="+mj-ea"/>
                <a:ea typeface="+mj-ea"/>
                <a:cs typeface="+mj-ea"/>
              </a:rPr>
              <a:t>②下月初，红字转回。</a:t>
            </a:r>
            <a:endParaRPr sz="2400">
              <a:latin typeface="+mj-ea"/>
              <a:ea typeface="+mj-ea"/>
              <a:cs typeface="+mj-ea"/>
            </a:endParaRPr>
          </a:p>
          <a:p>
            <a:pPr algn="l"/>
            <a:r>
              <a:rPr sz="2400">
                <a:latin typeface="+mj-ea"/>
                <a:ea typeface="+mj-ea"/>
                <a:cs typeface="+mj-ea"/>
              </a:rPr>
              <a:t>借：原材料                                                                 </a:t>
            </a:r>
            <a:r>
              <a:rPr sz="2400">
                <a:solidFill>
                  <a:srgbClr val="FF0000"/>
                </a:solidFill>
                <a:latin typeface="+mj-ea"/>
                <a:ea typeface="+mj-ea"/>
                <a:cs typeface="+mj-ea"/>
              </a:rPr>
              <a:t>   2 000 000</a:t>
            </a:r>
            <a:endParaRPr sz="2400">
              <a:latin typeface="+mj-ea"/>
              <a:ea typeface="+mj-ea"/>
              <a:cs typeface="+mj-ea"/>
            </a:endParaRPr>
          </a:p>
          <a:p>
            <a:pPr algn="l"/>
            <a:r>
              <a:rPr sz="2400">
                <a:latin typeface="+mj-ea"/>
                <a:ea typeface="+mj-ea"/>
                <a:cs typeface="+mj-ea"/>
              </a:rPr>
              <a:t>        贷：应付账款——暂估                                                        </a:t>
            </a:r>
            <a:r>
              <a:rPr sz="2400">
                <a:solidFill>
                  <a:srgbClr val="FF0000"/>
                </a:solidFill>
                <a:latin typeface="+mj-ea"/>
                <a:ea typeface="+mj-ea"/>
                <a:cs typeface="+mj-ea"/>
              </a:rPr>
              <a:t>2 000 000</a:t>
            </a:r>
            <a:r>
              <a:rPr sz="2400">
                <a:latin typeface="+mj-ea"/>
                <a:ea typeface="+mj-ea"/>
                <a:cs typeface="+mj-ea"/>
              </a:rPr>
              <a:t> </a:t>
            </a:r>
            <a:endParaRPr sz="2400">
              <a:latin typeface="+mj-ea"/>
              <a:ea typeface="+mj-ea"/>
              <a:cs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7859395"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子任务4.2.2  采购固定资产业务的账务处理</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77198" y="1094318"/>
            <a:ext cx="4930513" cy="5415664"/>
          </a:xfrm>
          <a:prstGeom prst="rect">
            <a:avLst/>
          </a:prstGeom>
        </p:spPr>
      </p:pic>
      <p:sp>
        <p:nvSpPr>
          <p:cNvPr id="22" name="矩形 21"/>
          <p:cNvSpPr/>
          <p:nvPr/>
        </p:nvSpPr>
        <p:spPr bwMode="auto">
          <a:xfrm>
            <a:off x="948690" y="3510915"/>
            <a:ext cx="7963535" cy="2999740"/>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3" name="矩形 22"/>
          <p:cNvSpPr/>
          <p:nvPr/>
        </p:nvSpPr>
        <p:spPr bwMode="auto">
          <a:xfrm>
            <a:off x="948690" y="1412875"/>
            <a:ext cx="7963535" cy="1718310"/>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矩形 23"/>
          <p:cNvSpPr/>
          <p:nvPr/>
        </p:nvSpPr>
        <p:spPr>
          <a:xfrm>
            <a:off x="1084976" y="1667973"/>
            <a:ext cx="7762460" cy="1087755"/>
          </a:xfrm>
          <a:prstGeom prst="rect">
            <a:avLst/>
          </a:prstGeom>
        </p:spPr>
        <p:txBody>
          <a:bodyPr wrap="square">
            <a:spAutoFit/>
          </a:bodyPr>
          <a:lstStyle/>
          <a:p>
            <a:pPr algn="just">
              <a:lnSpc>
                <a:spcPct val="120000"/>
              </a:lnSpc>
            </a:pPr>
            <a:r>
              <a:rPr lang="zh-CN" altLang="en-US">
                <a:latin typeface="+mj-ea"/>
                <a:ea typeface="+mj-ea"/>
              </a:rPr>
              <a:t>（（1）在建工程。</a:t>
            </a:r>
            <a:endParaRPr lang="zh-CN" altLang="en-US">
              <a:latin typeface="+mj-ea"/>
              <a:ea typeface="+mj-ea"/>
            </a:endParaRPr>
          </a:p>
          <a:p>
            <a:pPr algn="just">
              <a:lnSpc>
                <a:spcPct val="120000"/>
              </a:lnSpc>
            </a:pPr>
            <a:r>
              <a:rPr lang="zh-CN" altLang="en-US">
                <a:latin typeface="+mj-ea"/>
                <a:ea typeface="+mj-ea"/>
              </a:rPr>
              <a:t>（2）工程物资。</a:t>
            </a:r>
            <a:endParaRPr lang="zh-CN" altLang="en-US">
              <a:latin typeface="+mj-ea"/>
              <a:ea typeface="+mj-ea"/>
            </a:endParaRPr>
          </a:p>
          <a:p>
            <a:pPr algn="just">
              <a:lnSpc>
                <a:spcPct val="120000"/>
              </a:lnSpc>
            </a:pPr>
            <a:r>
              <a:rPr lang="zh-CN" altLang="en-US">
                <a:latin typeface="+mj-ea"/>
                <a:ea typeface="+mj-ea"/>
              </a:rPr>
              <a:t>（3）累计折旧。</a:t>
            </a:r>
            <a:endParaRPr lang="zh-CN" altLang="en-US">
              <a:latin typeface="+mj-ea"/>
              <a:ea typeface="+mj-ea"/>
            </a:endParaRPr>
          </a:p>
        </p:txBody>
      </p:sp>
      <p:sp>
        <p:nvSpPr>
          <p:cNvPr id="25" name="矩形: 圆角 24"/>
          <p:cNvSpPr/>
          <p:nvPr/>
        </p:nvSpPr>
        <p:spPr bwMode="auto">
          <a:xfrm>
            <a:off x="1155383" y="1214651"/>
            <a:ext cx="2376264" cy="427965"/>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zh-CN" altLang="en-US" sz="2000">
                <a:solidFill>
                  <a:schemeClr val="bg1"/>
                </a:solidFill>
                <a:latin typeface="+mj-ea"/>
                <a:ea typeface="+mj-ea"/>
              </a:rPr>
              <a:t>1.账户设置</a:t>
            </a:r>
            <a:endParaRPr lang="zh-CN" altLang="en-US" sz="2000">
              <a:solidFill>
                <a:schemeClr val="bg1"/>
              </a:solidFill>
              <a:latin typeface="+mj-ea"/>
              <a:ea typeface="+mj-ea"/>
            </a:endParaRPr>
          </a:p>
        </p:txBody>
      </p:sp>
      <p:sp>
        <p:nvSpPr>
          <p:cNvPr id="26" name="矩形 25"/>
          <p:cNvSpPr/>
          <p:nvPr/>
        </p:nvSpPr>
        <p:spPr>
          <a:xfrm>
            <a:off x="1084976" y="3806870"/>
            <a:ext cx="7762460" cy="2084070"/>
          </a:xfrm>
          <a:prstGeom prst="rect">
            <a:avLst/>
          </a:prstGeom>
        </p:spPr>
        <p:txBody>
          <a:bodyPr wrap="square">
            <a:spAutoFit/>
          </a:bodyPr>
          <a:lstStyle/>
          <a:p>
            <a:pPr algn="just">
              <a:lnSpc>
                <a:spcPct val="120000"/>
              </a:lnSpc>
            </a:pPr>
            <a:r>
              <a:rPr lang="zh-CN" altLang="en-US">
                <a:latin typeface="+mj-ea"/>
                <a:ea typeface="+mj-ea"/>
              </a:rPr>
              <a:t>（1）企业购入不需要安装的固定资产，按应计入固定资产成本的金额，借记“固定资产”，贷记“银行存款”“其他应付款”“应付票据”等科目。</a:t>
            </a:r>
            <a:endParaRPr lang="zh-CN" altLang="en-US">
              <a:latin typeface="+mj-ea"/>
              <a:ea typeface="+mj-ea"/>
            </a:endParaRPr>
          </a:p>
          <a:p>
            <a:pPr algn="just">
              <a:lnSpc>
                <a:spcPct val="120000"/>
              </a:lnSpc>
            </a:pPr>
            <a:r>
              <a:rPr lang="zh-CN" altLang="en-US">
                <a:latin typeface="+mj-ea"/>
                <a:ea typeface="+mj-ea"/>
              </a:rPr>
              <a:t>（2）企业购入需要安装的固定资产，先记入“在建工程”科目，安装完毕交付使用后再转入“固定资产”科目。</a:t>
            </a:r>
            <a:endParaRPr lang="zh-CN" altLang="en-US">
              <a:latin typeface="+mj-ea"/>
              <a:ea typeface="+mj-ea"/>
            </a:endParaRPr>
          </a:p>
          <a:p>
            <a:pPr algn="just">
              <a:lnSpc>
                <a:spcPct val="120000"/>
              </a:lnSpc>
            </a:pPr>
            <a:r>
              <a:rPr lang="zh-CN" altLang="en-US">
                <a:latin typeface="+mj-ea"/>
                <a:ea typeface="+mj-ea"/>
              </a:rPr>
              <a:t>（3）装修、修理固定资产。</a:t>
            </a:r>
            <a:endParaRPr lang="zh-CN" altLang="en-US">
              <a:latin typeface="+mj-ea"/>
              <a:ea typeface="+mj-ea"/>
            </a:endParaRPr>
          </a:p>
          <a:p>
            <a:pPr algn="just">
              <a:lnSpc>
                <a:spcPct val="120000"/>
              </a:lnSpc>
            </a:pPr>
            <a:r>
              <a:rPr lang="zh-CN" altLang="en-US">
                <a:latin typeface="+mj-ea"/>
                <a:ea typeface="+mj-ea"/>
              </a:rPr>
              <a:t>（4）固定资产清理。</a:t>
            </a:r>
            <a:endParaRPr lang="zh-CN" altLang="en-US">
              <a:latin typeface="+mj-ea"/>
              <a:ea typeface="+mj-ea"/>
            </a:endParaRPr>
          </a:p>
        </p:txBody>
      </p:sp>
      <p:sp>
        <p:nvSpPr>
          <p:cNvPr id="27" name="矩形: 圆角 26"/>
          <p:cNvSpPr/>
          <p:nvPr/>
        </p:nvSpPr>
        <p:spPr bwMode="auto">
          <a:xfrm>
            <a:off x="1155383" y="3299417"/>
            <a:ext cx="2376264" cy="427965"/>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zh-CN" altLang="en-US" sz="2000">
                <a:solidFill>
                  <a:schemeClr val="bg1"/>
                </a:solidFill>
                <a:latin typeface="+mj-ea"/>
                <a:ea typeface="+mj-ea"/>
              </a:rPr>
              <a:t>2.购入固定资产</a:t>
            </a:r>
            <a:endParaRPr lang="zh-CN" altLang="en-US" sz="2000">
              <a:solidFill>
                <a:schemeClr val="bg1"/>
              </a:solidFill>
              <a:latin typeface="+mj-ea"/>
              <a:ea typeface="+mj-ea"/>
            </a:endParaRPr>
          </a:p>
        </p:txBody>
      </p:sp>
    </p:spTree>
  </p:cSld>
  <p:clrMapOvr>
    <a:masterClrMapping/>
  </p:clrMapOvr>
  <p:transition spd="slow" advTm="9652">
    <p:push dir="u"/>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138" name="图片 137"/>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409749" y="426749"/>
            <a:ext cx="4161062" cy="6004502"/>
          </a:xfrm>
          <a:prstGeom prst="rect">
            <a:avLst/>
          </a:prstGeom>
        </p:spPr>
      </p:pic>
      <p:sp>
        <p:nvSpPr>
          <p:cNvPr id="139" name="矩形 138"/>
          <p:cNvSpPr/>
          <p:nvPr/>
        </p:nvSpPr>
        <p:spPr bwMode="auto">
          <a:xfrm>
            <a:off x="4183346" y="1475493"/>
            <a:ext cx="661370" cy="4059034"/>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40" name="TextBox 58"/>
          <p:cNvSpPr txBox="1"/>
          <p:nvPr/>
        </p:nvSpPr>
        <p:spPr>
          <a:xfrm>
            <a:off x="4202689" y="1925092"/>
            <a:ext cx="677108" cy="1034899"/>
          </a:xfrm>
          <a:prstGeom prst="rect">
            <a:avLst/>
          </a:prstGeom>
          <a:noFill/>
        </p:spPr>
        <p:txBody>
          <a:bodyPr vert="eaVert"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i="0" u="none" strike="noStrike" kern="1200" cap="none" spc="0" normalizeH="0" baseline="0" noProof="0">
                <a:ln>
                  <a:noFill/>
                </a:ln>
                <a:solidFill>
                  <a:schemeClr val="bg1"/>
                </a:solidFill>
                <a:uLnTx/>
                <a:uFillTx/>
                <a:latin typeface="微软雅黑 Light" panose="020B0502040204020203" pitchFamily="34" charset="-122"/>
                <a:ea typeface="微软雅黑 Light" panose="020B0502040204020203" pitchFamily="34" charset="-122"/>
              </a:rPr>
              <a:t>目 录</a:t>
            </a:r>
            <a:endParaRPr kumimoji="0" lang="zh-CN" altLang="en-US" sz="320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endParaRPr>
          </a:p>
        </p:txBody>
      </p:sp>
      <p:sp>
        <p:nvSpPr>
          <p:cNvPr id="141" name="TextBox 58"/>
          <p:cNvSpPr txBox="1"/>
          <p:nvPr/>
        </p:nvSpPr>
        <p:spPr>
          <a:xfrm>
            <a:off x="4199941" y="3048039"/>
            <a:ext cx="615553" cy="1955342"/>
          </a:xfrm>
          <a:prstGeom prst="rect">
            <a:avLst/>
          </a:prstGeom>
          <a:noFill/>
        </p:spPr>
        <p:txBody>
          <a:bodyPr vert="eaVert"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rPr>
              <a:t>CONTENTS</a:t>
            </a:r>
            <a:endParaRPr kumimoji="0" lang="zh-CN" altLang="en-US" sz="2800" b="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endParaRPr>
          </a:p>
        </p:txBody>
      </p:sp>
      <p:sp>
        <p:nvSpPr>
          <p:cNvPr id="10" name="Freeform 18"/>
          <p:cNvSpPr/>
          <p:nvPr/>
        </p:nvSpPr>
        <p:spPr bwMode="auto">
          <a:xfrm>
            <a:off x="5340977" y="1381872"/>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1"/>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400">
              <a:solidFill>
                <a:schemeClr val="bg1"/>
              </a:solidFill>
              <a:latin typeface="+mj-ea"/>
              <a:ea typeface="+mj-ea"/>
            </a:endParaRPr>
          </a:p>
        </p:txBody>
      </p:sp>
      <p:sp>
        <p:nvSpPr>
          <p:cNvPr id="11" name="Freeform 24"/>
          <p:cNvSpPr/>
          <p:nvPr/>
        </p:nvSpPr>
        <p:spPr bwMode="auto">
          <a:xfrm>
            <a:off x="6138967" y="1381871"/>
            <a:ext cx="5188676" cy="6439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endParaRPr lang="zh-CN" altLang="en-US" sz="2000"/>
          </a:p>
        </p:txBody>
      </p:sp>
      <p:sp>
        <p:nvSpPr>
          <p:cNvPr id="12" name="TextBox 47"/>
          <p:cNvSpPr txBox="1"/>
          <p:nvPr/>
        </p:nvSpPr>
        <p:spPr>
          <a:xfrm>
            <a:off x="6208933" y="1488519"/>
            <a:ext cx="5290048" cy="53403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r>
              <a:rPr lang="zh-CN" altLang="en-US" b="0">
                <a:solidFill>
                  <a:schemeClr val="tx1"/>
                </a:solidFill>
                <a:latin typeface="微软雅黑 Light" panose="020B0502040204020203" pitchFamily="34" charset="-122"/>
                <a:ea typeface="微软雅黑 Light" panose="020B0502040204020203" pitchFamily="34" charset="-122"/>
              </a:rPr>
              <a:t>筹集资金业务的会计处理</a:t>
            </a:r>
            <a:endParaRPr lang="zh-CN" altLang="en-US" b="0">
              <a:solidFill>
                <a:schemeClr val="tx1"/>
              </a:solidFill>
              <a:latin typeface="微软雅黑 Light" panose="020B0502040204020203" pitchFamily="34" charset="-122"/>
              <a:ea typeface="微软雅黑 Light" panose="020B0502040204020203" pitchFamily="34" charset="-122"/>
            </a:endParaRPr>
          </a:p>
        </p:txBody>
      </p:sp>
      <p:sp>
        <p:nvSpPr>
          <p:cNvPr id="13" name="TextBox 58"/>
          <p:cNvSpPr txBox="1"/>
          <p:nvPr/>
        </p:nvSpPr>
        <p:spPr>
          <a:xfrm>
            <a:off x="5510188" y="1428623"/>
            <a:ext cx="360996" cy="646331"/>
          </a:xfrm>
          <a:prstGeom prst="rect">
            <a:avLst/>
          </a:prstGeom>
          <a:noFill/>
        </p:spPr>
        <p:txBody>
          <a:bodyPr wrap="none" rtlCol="0">
            <a:spAutoFit/>
          </a:bodyPr>
          <a:lstStyle/>
          <a:p>
            <a:pPr algn="ctr"/>
            <a:r>
              <a:rPr lang="en-US" altLang="zh-CN" sz="3600" dirty="0">
                <a:solidFill>
                  <a:schemeClr val="bg1"/>
                </a:solidFill>
                <a:latin typeface="Impact" panose="020B0806030902050204" pitchFamily="34" charset="0"/>
                <a:ea typeface="+mj-ea"/>
              </a:rPr>
              <a:t>1</a:t>
            </a:r>
            <a:endParaRPr lang="zh-CN" altLang="en-US" sz="3600" dirty="0">
              <a:solidFill>
                <a:schemeClr val="bg1"/>
              </a:solidFill>
              <a:latin typeface="Impact" panose="020B0806030902050204" pitchFamily="34" charset="0"/>
              <a:ea typeface="+mj-ea"/>
            </a:endParaRPr>
          </a:p>
        </p:txBody>
      </p:sp>
      <p:sp>
        <p:nvSpPr>
          <p:cNvPr id="14" name="Freeform 18"/>
          <p:cNvSpPr/>
          <p:nvPr/>
        </p:nvSpPr>
        <p:spPr bwMode="auto">
          <a:xfrm>
            <a:off x="5340977" y="2226868"/>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3"/>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2400">
              <a:solidFill>
                <a:schemeClr val="bg1"/>
              </a:solidFill>
              <a:latin typeface="+mj-ea"/>
              <a:ea typeface="+mj-ea"/>
            </a:endParaRPr>
          </a:p>
        </p:txBody>
      </p:sp>
      <p:sp>
        <p:nvSpPr>
          <p:cNvPr id="15" name="Freeform 24"/>
          <p:cNvSpPr/>
          <p:nvPr/>
        </p:nvSpPr>
        <p:spPr bwMode="auto">
          <a:xfrm>
            <a:off x="6138967" y="2226867"/>
            <a:ext cx="5188676" cy="6439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endParaRPr lang="zh-CN" altLang="en-US" sz="2000"/>
          </a:p>
        </p:txBody>
      </p:sp>
      <p:sp>
        <p:nvSpPr>
          <p:cNvPr id="16" name="TextBox 47"/>
          <p:cNvSpPr txBox="1"/>
          <p:nvPr/>
        </p:nvSpPr>
        <p:spPr>
          <a:xfrm>
            <a:off x="6208933" y="2305077"/>
            <a:ext cx="5290048" cy="53403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r>
              <a:rPr lang="zh-CN" altLang="en-US" b="0">
                <a:solidFill>
                  <a:schemeClr val="tx1"/>
                </a:solidFill>
                <a:latin typeface="微软雅黑 Light" panose="020B0502040204020203" pitchFamily="34" charset="-122"/>
                <a:ea typeface="微软雅黑 Light" panose="020B0502040204020203" pitchFamily="34" charset="-122"/>
              </a:rPr>
              <a:t>采购业务的会计处理</a:t>
            </a:r>
            <a:endParaRPr lang="zh-CN" altLang="en-US" b="0">
              <a:solidFill>
                <a:schemeClr val="tx1"/>
              </a:solidFill>
              <a:latin typeface="微软雅黑 Light" panose="020B0502040204020203" pitchFamily="34" charset="-122"/>
              <a:ea typeface="微软雅黑 Light" panose="020B0502040204020203" pitchFamily="34" charset="-122"/>
            </a:endParaRPr>
          </a:p>
        </p:txBody>
      </p:sp>
      <p:sp>
        <p:nvSpPr>
          <p:cNvPr id="17" name="TextBox 58"/>
          <p:cNvSpPr txBox="1"/>
          <p:nvPr/>
        </p:nvSpPr>
        <p:spPr>
          <a:xfrm>
            <a:off x="5482136" y="2273619"/>
            <a:ext cx="417102" cy="646331"/>
          </a:xfrm>
          <a:prstGeom prst="rect">
            <a:avLst/>
          </a:prstGeom>
          <a:noFill/>
        </p:spPr>
        <p:txBody>
          <a:bodyPr wrap="none" rtlCol="0">
            <a:spAutoFit/>
          </a:bodyPr>
          <a:lstStyle/>
          <a:p>
            <a:pPr algn="ctr"/>
            <a:r>
              <a:rPr lang="en-US" altLang="zh-CN" sz="3600">
                <a:solidFill>
                  <a:schemeClr val="bg1"/>
                </a:solidFill>
                <a:latin typeface="Impact" panose="020B0806030902050204" pitchFamily="34" charset="0"/>
                <a:ea typeface="+mj-ea"/>
              </a:rPr>
              <a:t>2</a:t>
            </a:r>
            <a:endParaRPr lang="zh-CN" altLang="en-US" sz="3600" dirty="0">
              <a:solidFill>
                <a:schemeClr val="bg1"/>
              </a:solidFill>
              <a:latin typeface="Impact" panose="020B0806030902050204" pitchFamily="34" charset="0"/>
              <a:ea typeface="+mj-ea"/>
            </a:endParaRPr>
          </a:p>
        </p:txBody>
      </p:sp>
      <p:sp>
        <p:nvSpPr>
          <p:cNvPr id="18" name="Freeform 18"/>
          <p:cNvSpPr/>
          <p:nvPr/>
        </p:nvSpPr>
        <p:spPr bwMode="auto">
          <a:xfrm>
            <a:off x="5340977" y="3064434"/>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1"/>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2400">
              <a:solidFill>
                <a:schemeClr val="bg1"/>
              </a:solidFill>
              <a:latin typeface="+mj-ea"/>
              <a:ea typeface="+mj-ea"/>
            </a:endParaRPr>
          </a:p>
        </p:txBody>
      </p:sp>
      <p:sp>
        <p:nvSpPr>
          <p:cNvPr id="19" name="Freeform 24"/>
          <p:cNvSpPr/>
          <p:nvPr/>
        </p:nvSpPr>
        <p:spPr bwMode="auto">
          <a:xfrm>
            <a:off x="6138967" y="3064433"/>
            <a:ext cx="5188676" cy="6439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endParaRPr lang="zh-CN" altLang="en-US" sz="2000"/>
          </a:p>
        </p:txBody>
      </p:sp>
      <p:sp>
        <p:nvSpPr>
          <p:cNvPr id="20" name="TextBox 47"/>
          <p:cNvSpPr txBox="1"/>
          <p:nvPr/>
        </p:nvSpPr>
        <p:spPr>
          <a:xfrm>
            <a:off x="6208933" y="3142643"/>
            <a:ext cx="5290048" cy="53403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r>
              <a:rPr lang="zh-CN" altLang="en-US" b="0">
                <a:solidFill>
                  <a:schemeClr val="tx1"/>
                </a:solidFill>
                <a:latin typeface="微软雅黑 Light" panose="020B0502040204020203" pitchFamily="34" charset="-122"/>
                <a:ea typeface="微软雅黑 Light" panose="020B0502040204020203" pitchFamily="34" charset="-122"/>
              </a:rPr>
              <a:t>生产业务的会计处理</a:t>
            </a:r>
            <a:endParaRPr lang="zh-CN" altLang="en-US" b="0">
              <a:solidFill>
                <a:schemeClr val="tx1"/>
              </a:solidFill>
              <a:latin typeface="微软雅黑 Light" panose="020B0502040204020203" pitchFamily="34" charset="-122"/>
              <a:ea typeface="微软雅黑 Light" panose="020B0502040204020203" pitchFamily="34" charset="-122"/>
            </a:endParaRPr>
          </a:p>
        </p:txBody>
      </p:sp>
      <p:sp>
        <p:nvSpPr>
          <p:cNvPr id="21" name="TextBox 58"/>
          <p:cNvSpPr txBox="1"/>
          <p:nvPr/>
        </p:nvSpPr>
        <p:spPr>
          <a:xfrm>
            <a:off x="5475722" y="3111185"/>
            <a:ext cx="429926" cy="646331"/>
          </a:xfrm>
          <a:prstGeom prst="rect">
            <a:avLst/>
          </a:prstGeom>
          <a:noFill/>
          <a:extLst>
            <a:ext uri="{91240B29-F687-4F45-9708-019B960494DF}">
              <a14:hiddenLine xmlns:a14="http://schemas.microsoft.com/office/drawing/2010/main" w="9525">
                <a:solidFill>
                  <a:srgbClr val="000000"/>
                </a:solidFill>
                <a:round/>
              </a14:hiddenLine>
            </a:ext>
          </a:extLst>
        </p:spPr>
        <p:txBody>
          <a:bodyPr wrap="none" rtlCol="0">
            <a:spAutoFit/>
          </a:bodyPr>
          <a:lstStyle/>
          <a:p>
            <a:pPr algn="ctr"/>
            <a:r>
              <a:rPr lang="en-US" altLang="zh-CN" sz="3600">
                <a:solidFill>
                  <a:schemeClr val="bg1"/>
                </a:solidFill>
                <a:latin typeface="Impact" panose="020B0806030902050204" pitchFamily="34" charset="0"/>
                <a:ea typeface="+mj-ea"/>
              </a:rPr>
              <a:t>3</a:t>
            </a:r>
            <a:endParaRPr lang="zh-CN" altLang="en-US" sz="3600" dirty="0">
              <a:solidFill>
                <a:schemeClr val="bg1"/>
              </a:solidFill>
              <a:latin typeface="Impact" panose="020B0806030902050204" pitchFamily="34" charset="0"/>
              <a:ea typeface="+mj-ea"/>
            </a:endParaRPr>
          </a:p>
        </p:txBody>
      </p:sp>
      <p:sp>
        <p:nvSpPr>
          <p:cNvPr id="22" name="Freeform 18"/>
          <p:cNvSpPr/>
          <p:nvPr/>
        </p:nvSpPr>
        <p:spPr bwMode="auto">
          <a:xfrm>
            <a:off x="5340977" y="3950900"/>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3"/>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a:latin typeface="+mj-ea"/>
              <a:ea typeface="+mj-ea"/>
            </a:endParaRPr>
          </a:p>
        </p:txBody>
      </p:sp>
      <p:sp>
        <p:nvSpPr>
          <p:cNvPr id="23" name="Freeform 24"/>
          <p:cNvSpPr/>
          <p:nvPr/>
        </p:nvSpPr>
        <p:spPr bwMode="auto">
          <a:xfrm>
            <a:off x="6139180" y="3950970"/>
            <a:ext cx="5188585" cy="694055"/>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endParaRPr lang="zh-CN" altLang="en-US" sz="2000"/>
          </a:p>
        </p:txBody>
      </p:sp>
      <p:sp>
        <p:nvSpPr>
          <p:cNvPr id="24" name="TextBox 47"/>
          <p:cNvSpPr txBox="1"/>
          <p:nvPr/>
        </p:nvSpPr>
        <p:spPr>
          <a:xfrm>
            <a:off x="6209030" y="4029075"/>
            <a:ext cx="5118735" cy="53403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r>
              <a:rPr lang="zh-CN" altLang="en-US" b="0">
                <a:solidFill>
                  <a:schemeClr val="tx1"/>
                </a:solidFill>
                <a:latin typeface="微软雅黑 Light" panose="020B0502040204020203" pitchFamily="34" charset="-122"/>
                <a:ea typeface="微软雅黑 Light" panose="020B0502040204020203" pitchFamily="34" charset="-122"/>
              </a:rPr>
              <a:t>销售业务的会计处理</a:t>
            </a:r>
            <a:endParaRPr lang="zh-CN" altLang="en-US" b="0">
              <a:solidFill>
                <a:schemeClr val="tx1"/>
              </a:solidFill>
              <a:latin typeface="微软雅黑 Light" panose="020B0502040204020203" pitchFamily="34" charset="-122"/>
              <a:ea typeface="微软雅黑 Light" panose="020B0502040204020203" pitchFamily="34" charset="-122"/>
            </a:endParaRPr>
          </a:p>
        </p:txBody>
      </p:sp>
      <p:sp>
        <p:nvSpPr>
          <p:cNvPr id="25" name="TextBox 58"/>
          <p:cNvSpPr txBox="1"/>
          <p:nvPr/>
        </p:nvSpPr>
        <p:spPr>
          <a:xfrm>
            <a:off x="5482939" y="3997651"/>
            <a:ext cx="415498" cy="646331"/>
          </a:xfrm>
          <a:prstGeom prst="rect">
            <a:avLst/>
          </a:prstGeom>
          <a:noFill/>
        </p:spPr>
        <p:txBody>
          <a:bodyPr wrap="none" rtlCol="0">
            <a:spAutoFit/>
          </a:bodyPr>
          <a:lstStyle/>
          <a:p>
            <a:pPr algn="ctr"/>
            <a:r>
              <a:rPr lang="en-US" altLang="zh-CN" sz="3600">
                <a:solidFill>
                  <a:schemeClr val="bg1"/>
                </a:solidFill>
                <a:latin typeface="Impact" panose="020B0806030902050204" pitchFamily="34" charset="0"/>
                <a:ea typeface="+mj-ea"/>
              </a:rPr>
              <a:t>4</a:t>
            </a:r>
            <a:endParaRPr lang="zh-CN" altLang="en-US" sz="3600" dirty="0">
              <a:solidFill>
                <a:schemeClr val="bg1"/>
              </a:solidFill>
              <a:latin typeface="Impact" panose="020B0806030902050204" pitchFamily="34" charset="0"/>
              <a:ea typeface="+mj-ea"/>
            </a:endParaRPr>
          </a:p>
        </p:txBody>
      </p:sp>
      <p:sp>
        <p:nvSpPr>
          <p:cNvPr id="26" name="Freeform 18"/>
          <p:cNvSpPr/>
          <p:nvPr/>
        </p:nvSpPr>
        <p:spPr bwMode="auto">
          <a:xfrm>
            <a:off x="5324467" y="4809602"/>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1"/>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400">
              <a:solidFill>
                <a:schemeClr val="bg1"/>
              </a:solidFill>
              <a:latin typeface="+mj-ea"/>
              <a:ea typeface="+mj-ea"/>
            </a:endParaRPr>
          </a:p>
        </p:txBody>
      </p:sp>
      <p:sp>
        <p:nvSpPr>
          <p:cNvPr id="27" name="Freeform 24"/>
          <p:cNvSpPr/>
          <p:nvPr/>
        </p:nvSpPr>
        <p:spPr bwMode="auto">
          <a:xfrm>
            <a:off x="6122457" y="4809601"/>
            <a:ext cx="5188676" cy="6439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endParaRPr lang="zh-CN" altLang="en-US" sz="2000"/>
          </a:p>
        </p:txBody>
      </p:sp>
      <p:sp>
        <p:nvSpPr>
          <p:cNvPr id="28" name="TextBox 47"/>
          <p:cNvSpPr txBox="1"/>
          <p:nvPr/>
        </p:nvSpPr>
        <p:spPr>
          <a:xfrm>
            <a:off x="6192423" y="4916249"/>
            <a:ext cx="5290048" cy="53403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r>
              <a:rPr lang="zh-CN" altLang="en-US" b="0">
                <a:solidFill>
                  <a:schemeClr val="tx1"/>
                </a:solidFill>
                <a:latin typeface="微软雅黑 Light" panose="020B0502040204020203" pitchFamily="34" charset="-122"/>
                <a:ea typeface="微软雅黑 Light" panose="020B0502040204020203" pitchFamily="34" charset="-122"/>
              </a:rPr>
              <a:t>期间费用的会计处理</a:t>
            </a:r>
            <a:endParaRPr lang="zh-CN" altLang="en-US" b="0">
              <a:solidFill>
                <a:schemeClr val="tx1"/>
              </a:solidFill>
              <a:latin typeface="微软雅黑 Light" panose="020B0502040204020203" pitchFamily="34" charset="-122"/>
              <a:ea typeface="微软雅黑 Light" panose="020B0502040204020203" pitchFamily="34" charset="-122"/>
            </a:endParaRPr>
          </a:p>
        </p:txBody>
      </p:sp>
      <p:sp>
        <p:nvSpPr>
          <p:cNvPr id="29" name="TextBox 58"/>
          <p:cNvSpPr txBox="1"/>
          <p:nvPr/>
        </p:nvSpPr>
        <p:spPr>
          <a:xfrm>
            <a:off x="5460181" y="4856353"/>
            <a:ext cx="427990" cy="645160"/>
          </a:xfrm>
          <a:prstGeom prst="rect">
            <a:avLst/>
          </a:prstGeom>
          <a:noFill/>
        </p:spPr>
        <p:txBody>
          <a:bodyPr wrap="none" rtlCol="0">
            <a:spAutoFit/>
          </a:bodyPr>
          <a:lstStyle/>
          <a:p>
            <a:pPr algn="ctr"/>
            <a:r>
              <a:rPr lang="en-US" sz="3600" dirty="0">
                <a:solidFill>
                  <a:schemeClr val="bg1"/>
                </a:solidFill>
                <a:latin typeface="Impact" panose="020B0806030902050204" pitchFamily="34" charset="0"/>
                <a:ea typeface="+mj-ea"/>
              </a:rPr>
              <a:t>5</a:t>
            </a:r>
            <a:endParaRPr lang="en-US" sz="3600" dirty="0">
              <a:solidFill>
                <a:schemeClr val="bg1"/>
              </a:solidFill>
              <a:latin typeface="Impact" panose="020B0806030902050204" pitchFamily="34" charset="0"/>
              <a:ea typeface="+mj-ea"/>
            </a:endParaRPr>
          </a:p>
        </p:txBody>
      </p:sp>
      <p:sp>
        <p:nvSpPr>
          <p:cNvPr id="34" name="Freeform 18"/>
          <p:cNvSpPr/>
          <p:nvPr/>
        </p:nvSpPr>
        <p:spPr bwMode="auto">
          <a:xfrm>
            <a:off x="5340977" y="5599353"/>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3"/>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2400">
              <a:solidFill>
                <a:schemeClr val="bg1"/>
              </a:solidFill>
              <a:latin typeface="+mj-ea"/>
              <a:ea typeface="+mj-ea"/>
            </a:endParaRPr>
          </a:p>
        </p:txBody>
      </p:sp>
      <p:sp>
        <p:nvSpPr>
          <p:cNvPr id="35" name="Freeform 24"/>
          <p:cNvSpPr/>
          <p:nvPr/>
        </p:nvSpPr>
        <p:spPr bwMode="auto">
          <a:xfrm>
            <a:off x="6138967" y="5599352"/>
            <a:ext cx="5188676" cy="6439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endParaRPr lang="zh-CN" altLang="en-US" sz="2000"/>
          </a:p>
        </p:txBody>
      </p:sp>
      <p:sp>
        <p:nvSpPr>
          <p:cNvPr id="36" name="TextBox 47"/>
          <p:cNvSpPr txBox="1"/>
          <p:nvPr/>
        </p:nvSpPr>
        <p:spPr>
          <a:xfrm>
            <a:off x="6208933" y="5677562"/>
            <a:ext cx="5290048" cy="53403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r>
              <a:rPr lang="zh-CN" altLang="en-US" b="0">
                <a:solidFill>
                  <a:schemeClr val="tx1"/>
                </a:solidFill>
                <a:latin typeface="微软雅黑 Light" panose="020B0502040204020203" pitchFamily="34" charset="-122"/>
                <a:ea typeface="微软雅黑 Light" panose="020B0502040204020203" pitchFamily="34" charset="-122"/>
              </a:rPr>
              <a:t>利润形成与分配的会计处理</a:t>
            </a:r>
            <a:endParaRPr lang="zh-CN" altLang="en-US" b="0">
              <a:solidFill>
                <a:schemeClr val="tx1"/>
              </a:solidFill>
              <a:latin typeface="微软雅黑 Light" panose="020B0502040204020203" pitchFamily="34" charset="-122"/>
              <a:ea typeface="微软雅黑 Light" panose="020B0502040204020203" pitchFamily="34" charset="-122"/>
            </a:endParaRPr>
          </a:p>
        </p:txBody>
      </p:sp>
      <p:sp>
        <p:nvSpPr>
          <p:cNvPr id="37" name="TextBox 58"/>
          <p:cNvSpPr txBox="1"/>
          <p:nvPr/>
        </p:nvSpPr>
        <p:spPr>
          <a:xfrm>
            <a:off x="5475422" y="5646104"/>
            <a:ext cx="430530" cy="645160"/>
          </a:xfrm>
          <a:prstGeom prst="rect">
            <a:avLst/>
          </a:prstGeom>
          <a:noFill/>
        </p:spPr>
        <p:txBody>
          <a:bodyPr wrap="none" rtlCol="0">
            <a:spAutoFit/>
          </a:bodyPr>
          <a:lstStyle/>
          <a:p>
            <a:pPr algn="ctr"/>
            <a:r>
              <a:rPr lang="en-US" sz="3600">
                <a:solidFill>
                  <a:schemeClr val="bg1"/>
                </a:solidFill>
                <a:latin typeface="Impact" panose="020B0806030902050204" pitchFamily="34" charset="0"/>
                <a:ea typeface="+mj-ea"/>
              </a:rPr>
              <a:t>6</a:t>
            </a:r>
            <a:endParaRPr lang="en-US" sz="3600" dirty="0">
              <a:solidFill>
                <a:schemeClr val="bg1"/>
              </a:solidFill>
              <a:latin typeface="Impact" panose="020B0806030902050204" pitchFamily="34" charset="0"/>
              <a:ea typeface="+mj-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4000" advTm="9503">
        <p15:prstTrans prst="curtains"/>
      </p:transition>
    </mc:Choice>
    <mc:Fallback>
      <p:transition spd="slow" advTm="9503">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714375" y="1463675"/>
            <a:ext cx="10767695" cy="829945"/>
          </a:xfrm>
          <a:prstGeom prst="rect">
            <a:avLst/>
          </a:prstGeom>
          <a:noFill/>
        </p:spPr>
        <p:txBody>
          <a:bodyPr wrap="square" rtlCol="0" anchor="t">
            <a:spAutoFit/>
          </a:bodyPr>
          <a:p>
            <a:pPr algn="l"/>
            <a:r>
              <a:rPr lang="en-US" sz="2400">
                <a:latin typeface="+mj-ea"/>
                <a:ea typeface="+mj-ea"/>
                <a:cs typeface="+mj-ea"/>
              </a:rPr>
              <a:t>      </a:t>
            </a:r>
            <a:r>
              <a:rPr sz="2400">
                <a:latin typeface="+mj-ea"/>
                <a:ea typeface="+mj-ea"/>
                <a:cs typeface="+mj-ea"/>
              </a:rPr>
              <a:t>北京市鼎盛股份有限公司购入一台电子锯，买价300 000元，增值税税率13%，以银行存款支付。</a:t>
            </a:r>
            <a:endParaRPr sz="2400">
              <a:latin typeface="+mj-ea"/>
              <a:ea typeface="+mj-ea"/>
              <a:cs typeface="+mj-ea"/>
            </a:endParaRPr>
          </a:p>
        </p:txBody>
      </p:sp>
      <p:pic>
        <p:nvPicPr>
          <p:cNvPr id="4" name="图片 3" descr="303b32303034333736323bcecacce2"/>
          <p:cNvPicPr>
            <a:picLocks noChangeAspect="1"/>
          </p:cNvPicPr>
          <p:nvPr/>
        </p:nvPicPr>
        <p:blipFill>
          <a:blip r:embed="rId1"/>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p>
            <a:r>
              <a:rPr sz="2800" b="1" kern="100">
                <a:latin typeface="+mj-ea"/>
                <a:ea typeface="+mj-ea"/>
                <a:cs typeface="Times New Roman" panose="02020603050405020304" pitchFamily="18" charset="0"/>
                <a:sym typeface="+mn-ea"/>
              </a:rPr>
              <a:t>【情景4-9】</a:t>
            </a:r>
            <a:endParaRPr sz="2800" b="1" kern="100">
              <a:latin typeface="+mj-ea"/>
              <a:ea typeface="+mj-ea"/>
              <a:cs typeface="Times New Roman" panose="02020603050405020304" pitchFamily="18" charset="0"/>
              <a:sym typeface="+mn-ea"/>
            </a:endParaRPr>
          </a:p>
        </p:txBody>
      </p:sp>
      <p:sp>
        <p:nvSpPr>
          <p:cNvPr id="3" name="文本框 2"/>
          <p:cNvSpPr txBox="1"/>
          <p:nvPr/>
        </p:nvSpPr>
        <p:spPr>
          <a:xfrm>
            <a:off x="914400" y="3117850"/>
            <a:ext cx="10767695" cy="1198880"/>
          </a:xfrm>
          <a:prstGeom prst="rect">
            <a:avLst/>
          </a:prstGeom>
          <a:noFill/>
        </p:spPr>
        <p:txBody>
          <a:bodyPr wrap="square" rtlCol="0" anchor="t">
            <a:spAutoFit/>
          </a:bodyPr>
          <a:p>
            <a:pPr algn="l"/>
            <a:r>
              <a:rPr sz="2400">
                <a:latin typeface="+mj-ea"/>
                <a:ea typeface="+mj-ea"/>
                <a:cs typeface="+mj-ea"/>
              </a:rPr>
              <a:t>借：固定资产——电子锯                                                              300 000</a:t>
            </a:r>
            <a:endParaRPr sz="2400">
              <a:latin typeface="+mj-ea"/>
              <a:ea typeface="+mj-ea"/>
              <a:cs typeface="+mj-ea"/>
            </a:endParaRPr>
          </a:p>
          <a:p>
            <a:pPr algn="l"/>
            <a:r>
              <a:rPr sz="2400">
                <a:latin typeface="+mj-ea"/>
                <a:ea typeface="+mj-ea"/>
                <a:cs typeface="+mj-ea"/>
              </a:rPr>
              <a:t>      应交税费——应交增值税（进项税额）                                   39 000 </a:t>
            </a:r>
            <a:endParaRPr sz="2400">
              <a:latin typeface="+mj-ea"/>
              <a:ea typeface="+mj-ea"/>
              <a:cs typeface="+mj-ea"/>
            </a:endParaRPr>
          </a:p>
          <a:p>
            <a:pPr algn="l"/>
            <a:r>
              <a:rPr sz="2400">
                <a:latin typeface="+mj-ea"/>
                <a:ea typeface="+mj-ea"/>
                <a:cs typeface="+mj-ea"/>
              </a:rPr>
              <a:t>     贷：银行存款                                                                                  339 000 </a:t>
            </a:r>
            <a:endParaRPr sz="2400">
              <a:latin typeface="+mj-ea"/>
              <a:ea typeface="+mj-ea"/>
              <a:cs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714375" y="1463675"/>
            <a:ext cx="10767695" cy="1198880"/>
          </a:xfrm>
          <a:prstGeom prst="rect">
            <a:avLst/>
          </a:prstGeom>
          <a:noFill/>
        </p:spPr>
        <p:txBody>
          <a:bodyPr wrap="square" rtlCol="0" anchor="t">
            <a:spAutoFit/>
          </a:bodyPr>
          <a:p>
            <a:pPr algn="l"/>
            <a:r>
              <a:rPr lang="en-US" sz="2400">
                <a:latin typeface="+mj-ea"/>
                <a:ea typeface="+mj-ea"/>
                <a:cs typeface="+mj-ea"/>
              </a:rPr>
              <a:t>     </a:t>
            </a:r>
            <a:r>
              <a:rPr sz="2400">
                <a:latin typeface="+mj-ea"/>
                <a:ea typeface="+mj-ea"/>
                <a:cs typeface="+mj-ea"/>
              </a:rPr>
              <a:t>北京市鼎盛股份有限公司购入需要安装的高速封边机一台，买价2 000 000元，增值税税率13%，运费50 000元，运达企业后进行安装，安装费100 000元。以上款项均以银行存款支付（运费、安装费不考虑相关税费）。</a:t>
            </a:r>
            <a:endParaRPr sz="2400">
              <a:latin typeface="+mj-ea"/>
              <a:ea typeface="+mj-ea"/>
              <a:cs typeface="+mj-ea"/>
            </a:endParaRPr>
          </a:p>
        </p:txBody>
      </p:sp>
      <p:pic>
        <p:nvPicPr>
          <p:cNvPr id="4" name="图片 3" descr="303b32303034333736323bcecacce2"/>
          <p:cNvPicPr>
            <a:picLocks noChangeAspect="1"/>
          </p:cNvPicPr>
          <p:nvPr/>
        </p:nvPicPr>
        <p:blipFill>
          <a:blip r:embed="rId1"/>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p>
            <a:r>
              <a:rPr sz="2800" b="1" kern="100">
                <a:latin typeface="+mj-ea"/>
                <a:ea typeface="+mj-ea"/>
                <a:cs typeface="Times New Roman" panose="02020603050405020304" pitchFamily="18" charset="0"/>
                <a:sym typeface="+mn-ea"/>
              </a:rPr>
              <a:t>【情景4-10】</a:t>
            </a:r>
            <a:endParaRPr sz="2800" b="1" kern="100">
              <a:latin typeface="+mj-ea"/>
              <a:ea typeface="+mj-ea"/>
              <a:cs typeface="Times New Roman" panose="02020603050405020304" pitchFamily="18" charset="0"/>
              <a:sym typeface="+mn-ea"/>
            </a:endParaRPr>
          </a:p>
        </p:txBody>
      </p:sp>
      <p:sp>
        <p:nvSpPr>
          <p:cNvPr id="3" name="文本框 2"/>
          <p:cNvSpPr txBox="1"/>
          <p:nvPr/>
        </p:nvSpPr>
        <p:spPr>
          <a:xfrm>
            <a:off x="914400" y="2835910"/>
            <a:ext cx="10767695" cy="3784600"/>
          </a:xfrm>
          <a:prstGeom prst="rect">
            <a:avLst/>
          </a:prstGeom>
          <a:noFill/>
        </p:spPr>
        <p:txBody>
          <a:bodyPr wrap="square" rtlCol="0" anchor="t">
            <a:spAutoFit/>
          </a:bodyPr>
          <a:p>
            <a:pPr algn="l"/>
            <a:r>
              <a:rPr sz="2400">
                <a:latin typeface="+mj-ea"/>
                <a:ea typeface="+mj-ea"/>
                <a:cs typeface="+mj-ea"/>
              </a:rPr>
              <a:t>①购入时：</a:t>
            </a:r>
            <a:endParaRPr sz="2400">
              <a:latin typeface="+mj-ea"/>
              <a:ea typeface="+mj-ea"/>
              <a:cs typeface="+mj-ea"/>
            </a:endParaRPr>
          </a:p>
          <a:p>
            <a:pPr algn="l"/>
            <a:r>
              <a:rPr sz="2400">
                <a:latin typeface="+mj-ea"/>
                <a:ea typeface="+mj-ea"/>
                <a:cs typeface="+mj-ea"/>
              </a:rPr>
              <a:t>借：在建工程                                                                             2 050 000</a:t>
            </a:r>
            <a:endParaRPr sz="2400">
              <a:latin typeface="+mj-ea"/>
              <a:ea typeface="+mj-ea"/>
              <a:cs typeface="+mj-ea"/>
            </a:endParaRPr>
          </a:p>
          <a:p>
            <a:pPr algn="l"/>
            <a:r>
              <a:rPr sz="2400">
                <a:latin typeface="+mj-ea"/>
                <a:ea typeface="+mj-ea"/>
                <a:cs typeface="+mj-ea"/>
              </a:rPr>
              <a:t>        应交税费——应交增值税（进项税额）                              260 000</a:t>
            </a:r>
            <a:endParaRPr sz="2400">
              <a:latin typeface="+mj-ea"/>
              <a:ea typeface="+mj-ea"/>
              <a:cs typeface="+mj-ea"/>
            </a:endParaRPr>
          </a:p>
          <a:p>
            <a:pPr algn="l"/>
            <a:r>
              <a:rPr sz="2400">
                <a:latin typeface="+mj-ea"/>
                <a:ea typeface="+mj-ea"/>
                <a:cs typeface="+mj-ea"/>
              </a:rPr>
              <a:t>        贷：银行存款                                                                             2 310 000</a:t>
            </a:r>
            <a:endParaRPr sz="2400">
              <a:latin typeface="+mj-ea"/>
              <a:ea typeface="+mj-ea"/>
              <a:cs typeface="+mj-ea"/>
            </a:endParaRPr>
          </a:p>
          <a:p>
            <a:pPr algn="l"/>
            <a:r>
              <a:rPr sz="2400">
                <a:latin typeface="+mj-ea"/>
                <a:ea typeface="+mj-ea"/>
                <a:cs typeface="+mj-ea"/>
              </a:rPr>
              <a:t>②安装时：</a:t>
            </a:r>
            <a:endParaRPr sz="2400">
              <a:latin typeface="+mj-ea"/>
              <a:ea typeface="+mj-ea"/>
              <a:cs typeface="+mj-ea"/>
            </a:endParaRPr>
          </a:p>
          <a:p>
            <a:pPr algn="l"/>
            <a:r>
              <a:rPr sz="2400">
                <a:latin typeface="+mj-ea"/>
                <a:ea typeface="+mj-ea"/>
                <a:cs typeface="+mj-ea"/>
              </a:rPr>
              <a:t>借：在建工程                                                                                  100 000</a:t>
            </a:r>
            <a:endParaRPr sz="2400">
              <a:latin typeface="+mj-ea"/>
              <a:ea typeface="+mj-ea"/>
              <a:cs typeface="+mj-ea"/>
            </a:endParaRPr>
          </a:p>
          <a:p>
            <a:pPr algn="l"/>
            <a:r>
              <a:rPr sz="2400">
                <a:latin typeface="+mj-ea"/>
                <a:ea typeface="+mj-ea"/>
                <a:cs typeface="+mj-ea"/>
              </a:rPr>
              <a:t>        贷：银行存款                                                                                100 000</a:t>
            </a:r>
            <a:endParaRPr sz="2400">
              <a:latin typeface="+mj-ea"/>
              <a:ea typeface="+mj-ea"/>
              <a:cs typeface="+mj-ea"/>
            </a:endParaRPr>
          </a:p>
          <a:p>
            <a:pPr algn="l"/>
            <a:r>
              <a:rPr sz="2400">
                <a:latin typeface="+mj-ea"/>
                <a:ea typeface="+mj-ea"/>
                <a:cs typeface="+mj-ea"/>
              </a:rPr>
              <a:t>③达到预定可使用状态时：</a:t>
            </a:r>
            <a:endParaRPr sz="2400">
              <a:latin typeface="+mj-ea"/>
              <a:ea typeface="+mj-ea"/>
              <a:cs typeface="+mj-ea"/>
            </a:endParaRPr>
          </a:p>
          <a:p>
            <a:pPr algn="l"/>
            <a:r>
              <a:rPr sz="2400">
                <a:latin typeface="+mj-ea"/>
                <a:ea typeface="+mj-ea"/>
                <a:cs typeface="+mj-ea"/>
              </a:rPr>
              <a:t>借：固定资产                                                                               2 150 000</a:t>
            </a:r>
            <a:endParaRPr sz="2400">
              <a:latin typeface="+mj-ea"/>
              <a:ea typeface="+mj-ea"/>
              <a:cs typeface="+mj-ea"/>
            </a:endParaRPr>
          </a:p>
          <a:p>
            <a:pPr algn="l"/>
            <a:r>
              <a:rPr sz="2400">
                <a:latin typeface="+mj-ea"/>
                <a:ea typeface="+mj-ea"/>
                <a:cs typeface="+mj-ea"/>
              </a:rPr>
              <a:t>        贷：在建工程                                                                     2 150 000 </a:t>
            </a:r>
            <a:endParaRPr sz="2400">
              <a:latin typeface="+mj-ea"/>
              <a:ea typeface="+mj-ea"/>
              <a:cs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714375" y="1463675"/>
            <a:ext cx="10767695" cy="1198880"/>
          </a:xfrm>
          <a:prstGeom prst="rect">
            <a:avLst/>
          </a:prstGeom>
          <a:noFill/>
        </p:spPr>
        <p:txBody>
          <a:bodyPr wrap="square" rtlCol="0" anchor="t">
            <a:spAutoFit/>
          </a:bodyPr>
          <a:p>
            <a:pPr algn="l"/>
            <a:r>
              <a:rPr lang="en-US" sz="2400">
                <a:latin typeface="+mj-ea"/>
                <a:ea typeface="+mj-ea"/>
                <a:cs typeface="+mj-ea"/>
              </a:rPr>
              <a:t>    </a:t>
            </a:r>
            <a:r>
              <a:rPr sz="2400">
                <a:latin typeface="+mj-ea"/>
                <a:ea typeface="+mj-ea"/>
                <a:cs typeface="+mj-ea"/>
              </a:rPr>
              <a:t>北京市鼎盛股份有限公司对本厂的仓库进行装修，花费20 000元，以银行存款支付。装修后，使得仓库的容量扩大一倍，则装修费用20 000元应计入固定资产的成本。（不考虑相关税费）会计分录为：</a:t>
            </a:r>
            <a:endParaRPr sz="2400">
              <a:latin typeface="+mj-ea"/>
              <a:ea typeface="+mj-ea"/>
              <a:cs typeface="+mj-ea"/>
            </a:endParaRPr>
          </a:p>
        </p:txBody>
      </p:sp>
      <p:pic>
        <p:nvPicPr>
          <p:cNvPr id="4" name="图片 3" descr="303b32303034333736323bcecacce2"/>
          <p:cNvPicPr>
            <a:picLocks noChangeAspect="1"/>
          </p:cNvPicPr>
          <p:nvPr/>
        </p:nvPicPr>
        <p:blipFill>
          <a:blip r:embed="rId1"/>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p>
            <a:r>
              <a:rPr sz="2800" b="1" kern="100">
                <a:latin typeface="+mj-ea"/>
                <a:ea typeface="+mj-ea"/>
                <a:cs typeface="Times New Roman" panose="02020603050405020304" pitchFamily="18" charset="0"/>
                <a:sym typeface="+mn-ea"/>
              </a:rPr>
              <a:t>【情景4-11】</a:t>
            </a:r>
            <a:endParaRPr sz="2800" b="1" kern="100">
              <a:latin typeface="+mj-ea"/>
              <a:ea typeface="+mj-ea"/>
              <a:cs typeface="Times New Roman" panose="02020603050405020304" pitchFamily="18" charset="0"/>
              <a:sym typeface="+mn-ea"/>
            </a:endParaRPr>
          </a:p>
        </p:txBody>
      </p:sp>
      <p:sp>
        <p:nvSpPr>
          <p:cNvPr id="3" name="文本框 2"/>
          <p:cNvSpPr txBox="1"/>
          <p:nvPr/>
        </p:nvSpPr>
        <p:spPr>
          <a:xfrm>
            <a:off x="914400" y="3305810"/>
            <a:ext cx="10767695" cy="829945"/>
          </a:xfrm>
          <a:prstGeom prst="rect">
            <a:avLst/>
          </a:prstGeom>
          <a:noFill/>
        </p:spPr>
        <p:txBody>
          <a:bodyPr wrap="square" rtlCol="0" anchor="t">
            <a:spAutoFit/>
          </a:bodyPr>
          <a:p>
            <a:pPr algn="l"/>
            <a:r>
              <a:rPr sz="2400">
                <a:latin typeface="+mj-ea"/>
                <a:ea typeface="+mj-ea"/>
                <a:cs typeface="+mj-ea"/>
              </a:rPr>
              <a:t>借：固定资产                                                                                    20 000</a:t>
            </a:r>
            <a:endParaRPr sz="2400">
              <a:latin typeface="+mj-ea"/>
              <a:ea typeface="+mj-ea"/>
              <a:cs typeface="+mj-ea"/>
            </a:endParaRPr>
          </a:p>
          <a:p>
            <a:pPr algn="l"/>
            <a:r>
              <a:rPr sz="2400">
                <a:latin typeface="+mj-ea"/>
                <a:ea typeface="+mj-ea"/>
                <a:cs typeface="+mj-ea"/>
              </a:rPr>
              <a:t>        贷：银行存款                                                                                    20 000</a:t>
            </a:r>
            <a:endParaRPr sz="2400">
              <a:latin typeface="+mj-ea"/>
              <a:ea typeface="+mj-ea"/>
              <a:cs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714375" y="1463675"/>
            <a:ext cx="10767695" cy="829945"/>
          </a:xfrm>
          <a:prstGeom prst="rect">
            <a:avLst/>
          </a:prstGeom>
          <a:noFill/>
        </p:spPr>
        <p:txBody>
          <a:bodyPr wrap="square" rtlCol="0" anchor="t">
            <a:spAutoFit/>
          </a:bodyPr>
          <a:p>
            <a:pPr algn="l"/>
            <a:r>
              <a:rPr lang="en-US" sz="2400">
                <a:latin typeface="+mj-ea"/>
                <a:ea typeface="+mj-ea"/>
                <a:cs typeface="+mj-ea"/>
              </a:rPr>
              <a:t>    </a:t>
            </a:r>
            <a:r>
              <a:rPr sz="2400">
                <a:latin typeface="+mj-ea"/>
                <a:ea typeface="+mj-ea"/>
                <a:cs typeface="+mj-ea"/>
              </a:rPr>
              <a:t>北京市鼎盛股份有限公司以银行存款50 000元支付车间锁孔机的修理费。（不考虑相关税费）会计分录为：</a:t>
            </a:r>
            <a:endParaRPr sz="2400">
              <a:latin typeface="+mj-ea"/>
              <a:ea typeface="+mj-ea"/>
              <a:cs typeface="+mj-ea"/>
            </a:endParaRPr>
          </a:p>
        </p:txBody>
      </p:sp>
      <p:pic>
        <p:nvPicPr>
          <p:cNvPr id="4" name="图片 3" descr="303b32303034333736323bcecacce2"/>
          <p:cNvPicPr>
            <a:picLocks noChangeAspect="1"/>
          </p:cNvPicPr>
          <p:nvPr/>
        </p:nvPicPr>
        <p:blipFill>
          <a:blip r:embed="rId1"/>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p>
            <a:r>
              <a:rPr sz="2800" b="1" kern="100">
                <a:latin typeface="+mj-ea"/>
                <a:ea typeface="+mj-ea"/>
                <a:cs typeface="Times New Roman" panose="02020603050405020304" pitchFamily="18" charset="0"/>
                <a:sym typeface="+mn-ea"/>
              </a:rPr>
              <a:t>【情景4-12】</a:t>
            </a:r>
            <a:endParaRPr sz="2800" b="1" kern="100">
              <a:latin typeface="+mj-ea"/>
              <a:ea typeface="+mj-ea"/>
              <a:cs typeface="Times New Roman" panose="02020603050405020304" pitchFamily="18" charset="0"/>
              <a:sym typeface="+mn-ea"/>
            </a:endParaRPr>
          </a:p>
        </p:txBody>
      </p:sp>
      <p:sp>
        <p:nvSpPr>
          <p:cNvPr id="3" name="文本框 2"/>
          <p:cNvSpPr txBox="1"/>
          <p:nvPr/>
        </p:nvSpPr>
        <p:spPr>
          <a:xfrm>
            <a:off x="914400" y="3305810"/>
            <a:ext cx="10767695" cy="829945"/>
          </a:xfrm>
          <a:prstGeom prst="rect">
            <a:avLst/>
          </a:prstGeom>
          <a:noFill/>
        </p:spPr>
        <p:txBody>
          <a:bodyPr wrap="square" rtlCol="0" anchor="t">
            <a:spAutoFit/>
          </a:bodyPr>
          <a:p>
            <a:pPr algn="l"/>
            <a:r>
              <a:rPr sz="2400">
                <a:latin typeface="+mj-ea"/>
                <a:ea typeface="+mj-ea"/>
                <a:cs typeface="+mj-ea"/>
              </a:rPr>
              <a:t>借：管理费用                                                                                 50 000</a:t>
            </a:r>
            <a:endParaRPr sz="2400">
              <a:latin typeface="+mj-ea"/>
              <a:ea typeface="+mj-ea"/>
              <a:cs typeface="+mj-ea"/>
            </a:endParaRPr>
          </a:p>
          <a:p>
            <a:pPr algn="l"/>
            <a:r>
              <a:rPr sz="2400">
                <a:latin typeface="+mj-ea"/>
                <a:ea typeface="+mj-ea"/>
                <a:cs typeface="+mj-ea"/>
              </a:rPr>
              <a:t>      贷：银行存款                                                                              50 000</a:t>
            </a:r>
            <a:endParaRPr sz="2400">
              <a:latin typeface="+mj-ea"/>
              <a:ea typeface="+mj-ea"/>
              <a:cs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714375" y="1463675"/>
            <a:ext cx="10767695" cy="829945"/>
          </a:xfrm>
          <a:prstGeom prst="rect">
            <a:avLst/>
          </a:prstGeom>
          <a:noFill/>
        </p:spPr>
        <p:txBody>
          <a:bodyPr wrap="square" rtlCol="0" anchor="t">
            <a:spAutoFit/>
          </a:bodyPr>
          <a:p>
            <a:pPr algn="l"/>
            <a:r>
              <a:rPr lang="en-US" sz="2400">
                <a:latin typeface="+mj-ea"/>
                <a:ea typeface="+mj-ea"/>
                <a:cs typeface="+mj-ea"/>
              </a:rPr>
              <a:t>    </a:t>
            </a:r>
            <a:r>
              <a:rPr sz="2400">
                <a:latin typeface="+mj-ea"/>
                <a:ea typeface="+mj-ea"/>
                <a:cs typeface="+mj-ea"/>
              </a:rPr>
              <a:t>北京市鼎盛股份有限公司一台洗型机原值300 000元，已提折旧220 000元，决定报废该固定资产，支付清理费用15 000元，取得清理收入5 000元。</a:t>
            </a:r>
            <a:endParaRPr sz="2400">
              <a:latin typeface="+mj-ea"/>
              <a:ea typeface="+mj-ea"/>
              <a:cs typeface="+mj-ea"/>
            </a:endParaRPr>
          </a:p>
        </p:txBody>
      </p:sp>
      <p:pic>
        <p:nvPicPr>
          <p:cNvPr id="4" name="图片 3" descr="303b32303034333736323bcecacce2"/>
          <p:cNvPicPr>
            <a:picLocks noChangeAspect="1"/>
          </p:cNvPicPr>
          <p:nvPr/>
        </p:nvPicPr>
        <p:blipFill>
          <a:blip r:embed="rId1"/>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p>
            <a:r>
              <a:rPr sz="2800" b="1" kern="100">
                <a:latin typeface="+mj-ea"/>
                <a:ea typeface="+mj-ea"/>
                <a:cs typeface="Times New Roman" panose="02020603050405020304" pitchFamily="18" charset="0"/>
                <a:sym typeface="+mn-ea"/>
              </a:rPr>
              <a:t>【情景4-13】</a:t>
            </a:r>
            <a:endParaRPr sz="2800" b="1" kern="100">
              <a:latin typeface="+mj-ea"/>
              <a:ea typeface="+mj-ea"/>
              <a:cs typeface="Times New Roman" panose="02020603050405020304" pitchFamily="18" charset="0"/>
              <a:sym typeface="+mn-ea"/>
            </a:endParaRPr>
          </a:p>
        </p:txBody>
      </p:sp>
      <p:sp>
        <p:nvSpPr>
          <p:cNvPr id="3" name="文本框 2"/>
          <p:cNvSpPr txBox="1"/>
          <p:nvPr/>
        </p:nvSpPr>
        <p:spPr>
          <a:xfrm>
            <a:off x="914400" y="2506980"/>
            <a:ext cx="10767695" cy="4092575"/>
          </a:xfrm>
          <a:prstGeom prst="rect">
            <a:avLst/>
          </a:prstGeom>
          <a:noFill/>
        </p:spPr>
        <p:txBody>
          <a:bodyPr wrap="square" rtlCol="0" anchor="t">
            <a:spAutoFit/>
          </a:bodyPr>
          <a:p>
            <a:pPr algn="l"/>
            <a:r>
              <a:rPr sz="2000">
                <a:latin typeface="+mj-ea"/>
                <a:ea typeface="+mj-ea"/>
                <a:cs typeface="+mj-ea"/>
              </a:rPr>
              <a:t>①进入清理：</a:t>
            </a:r>
            <a:endParaRPr sz="2000">
              <a:latin typeface="+mj-ea"/>
              <a:ea typeface="+mj-ea"/>
              <a:cs typeface="+mj-ea"/>
            </a:endParaRPr>
          </a:p>
          <a:p>
            <a:pPr algn="l"/>
            <a:r>
              <a:rPr sz="2000">
                <a:latin typeface="+mj-ea"/>
                <a:ea typeface="+mj-ea"/>
                <a:cs typeface="+mj-ea"/>
              </a:rPr>
              <a:t>借：固定资产清理                                                                              80 000</a:t>
            </a:r>
            <a:endParaRPr sz="2000">
              <a:latin typeface="+mj-ea"/>
              <a:ea typeface="+mj-ea"/>
              <a:cs typeface="+mj-ea"/>
            </a:endParaRPr>
          </a:p>
          <a:p>
            <a:pPr algn="l"/>
            <a:r>
              <a:rPr sz="2000">
                <a:latin typeface="+mj-ea"/>
                <a:ea typeface="+mj-ea"/>
                <a:cs typeface="+mj-ea"/>
              </a:rPr>
              <a:t>      累计折旧                                                                                     220 000</a:t>
            </a:r>
            <a:endParaRPr sz="2000">
              <a:latin typeface="+mj-ea"/>
              <a:ea typeface="+mj-ea"/>
              <a:cs typeface="+mj-ea"/>
            </a:endParaRPr>
          </a:p>
          <a:p>
            <a:pPr algn="l"/>
            <a:r>
              <a:rPr sz="2000">
                <a:latin typeface="+mj-ea"/>
                <a:ea typeface="+mj-ea"/>
                <a:cs typeface="+mj-ea"/>
              </a:rPr>
              <a:t>      贷：固定资产                                                                                     300 000</a:t>
            </a:r>
            <a:endParaRPr sz="2000">
              <a:latin typeface="+mj-ea"/>
              <a:ea typeface="+mj-ea"/>
              <a:cs typeface="+mj-ea"/>
            </a:endParaRPr>
          </a:p>
          <a:p>
            <a:pPr algn="l"/>
            <a:r>
              <a:rPr sz="2000">
                <a:latin typeface="+mj-ea"/>
                <a:ea typeface="+mj-ea"/>
                <a:cs typeface="+mj-ea"/>
              </a:rPr>
              <a:t>②支付清理费用：</a:t>
            </a:r>
            <a:endParaRPr sz="2000">
              <a:latin typeface="+mj-ea"/>
              <a:ea typeface="+mj-ea"/>
              <a:cs typeface="+mj-ea"/>
            </a:endParaRPr>
          </a:p>
          <a:p>
            <a:pPr algn="l"/>
            <a:r>
              <a:rPr sz="2000">
                <a:latin typeface="+mj-ea"/>
                <a:ea typeface="+mj-ea"/>
                <a:cs typeface="+mj-ea"/>
              </a:rPr>
              <a:t>借：固定资产清理                                                                                15 000</a:t>
            </a:r>
            <a:endParaRPr sz="2000">
              <a:latin typeface="+mj-ea"/>
              <a:ea typeface="+mj-ea"/>
              <a:cs typeface="+mj-ea"/>
            </a:endParaRPr>
          </a:p>
          <a:p>
            <a:pPr algn="l"/>
            <a:r>
              <a:rPr sz="2000">
                <a:latin typeface="+mj-ea"/>
                <a:ea typeface="+mj-ea"/>
                <a:cs typeface="+mj-ea"/>
              </a:rPr>
              <a:t>      贷：银行存款                                                                                         15 000</a:t>
            </a:r>
            <a:endParaRPr sz="2000">
              <a:latin typeface="+mj-ea"/>
              <a:ea typeface="+mj-ea"/>
              <a:cs typeface="+mj-ea"/>
            </a:endParaRPr>
          </a:p>
          <a:p>
            <a:pPr algn="l"/>
            <a:r>
              <a:rPr sz="2000">
                <a:latin typeface="+mj-ea"/>
                <a:ea typeface="+mj-ea"/>
                <a:cs typeface="+mj-ea"/>
              </a:rPr>
              <a:t>③取得清理收益：</a:t>
            </a:r>
            <a:endParaRPr sz="2000">
              <a:latin typeface="+mj-ea"/>
              <a:ea typeface="+mj-ea"/>
              <a:cs typeface="+mj-ea"/>
            </a:endParaRPr>
          </a:p>
          <a:p>
            <a:pPr algn="l"/>
            <a:r>
              <a:rPr sz="2000">
                <a:latin typeface="+mj-ea"/>
                <a:ea typeface="+mj-ea"/>
                <a:cs typeface="+mj-ea"/>
              </a:rPr>
              <a:t>借：银行存款                                                                                           5 000</a:t>
            </a:r>
            <a:endParaRPr sz="2000">
              <a:latin typeface="+mj-ea"/>
              <a:ea typeface="+mj-ea"/>
              <a:cs typeface="+mj-ea"/>
            </a:endParaRPr>
          </a:p>
          <a:p>
            <a:pPr algn="l"/>
            <a:r>
              <a:rPr sz="2000">
                <a:latin typeface="+mj-ea"/>
                <a:ea typeface="+mj-ea"/>
                <a:cs typeface="+mj-ea"/>
              </a:rPr>
              <a:t>      贷：固定资产清理                                                                                     5 000</a:t>
            </a:r>
            <a:endParaRPr sz="2000">
              <a:latin typeface="+mj-ea"/>
              <a:ea typeface="+mj-ea"/>
              <a:cs typeface="+mj-ea"/>
            </a:endParaRPr>
          </a:p>
          <a:p>
            <a:pPr algn="l"/>
            <a:r>
              <a:rPr sz="2000">
                <a:latin typeface="+mj-ea"/>
                <a:ea typeface="+mj-ea"/>
                <a:cs typeface="+mj-ea"/>
              </a:rPr>
              <a:t>④结转清理净损失：</a:t>
            </a:r>
            <a:endParaRPr sz="2000">
              <a:latin typeface="+mj-ea"/>
              <a:ea typeface="+mj-ea"/>
              <a:cs typeface="+mj-ea"/>
            </a:endParaRPr>
          </a:p>
          <a:p>
            <a:pPr algn="l"/>
            <a:r>
              <a:rPr sz="2000">
                <a:latin typeface="+mj-ea"/>
                <a:ea typeface="+mj-ea"/>
                <a:cs typeface="+mj-ea"/>
              </a:rPr>
              <a:t>借：营业外支出——处置固定资产                                                         90 000</a:t>
            </a:r>
            <a:endParaRPr sz="2000">
              <a:latin typeface="+mj-ea"/>
              <a:ea typeface="+mj-ea"/>
              <a:cs typeface="+mj-ea"/>
            </a:endParaRPr>
          </a:p>
          <a:p>
            <a:pPr algn="l"/>
            <a:r>
              <a:rPr sz="2000">
                <a:latin typeface="+mj-ea"/>
                <a:ea typeface="+mj-ea"/>
                <a:cs typeface="+mj-ea"/>
              </a:rPr>
              <a:t>      贷：固定资产清理                                                                                    90 000</a:t>
            </a:r>
            <a:endParaRPr sz="2000">
              <a:latin typeface="+mj-ea"/>
              <a:ea typeface="+mj-ea"/>
              <a:cs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904902" y="-289580"/>
            <a:ext cx="3557384" cy="7725192"/>
          </a:xfrm>
          <a:prstGeom prst="rect">
            <a:avLst/>
          </a:prstGeom>
          <a:noFill/>
        </p:spPr>
        <p:txBody>
          <a:bodyPr wrap="none" rtlCol="0">
            <a:spAutoFit/>
          </a:bodyPr>
          <a:lstStyle/>
          <a:p>
            <a:pPr algn="ctr"/>
            <a:r>
              <a:rPr lang="en-US" altLang="zh-CN" sz="49600">
                <a:solidFill>
                  <a:schemeClr val="bg1"/>
                </a:solidFill>
                <a:latin typeface="Impact" panose="020B0806030902050204" pitchFamily="34" charset="0"/>
                <a:ea typeface="DFKai-SB" panose="03000509000000000000" pitchFamily="65" charset="-120"/>
              </a:rPr>
              <a:t>3</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265733" y="3568280"/>
            <a:ext cx="5090269"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4000" b="1">
                <a:solidFill>
                  <a:schemeClr val="bg1"/>
                </a:solidFill>
                <a:latin typeface="微软雅黑" panose="020B0503020204020204" pitchFamily="34" charset="-122"/>
                <a:ea typeface="微软雅黑" panose="020B0503020204020204" pitchFamily="34" charset="-122"/>
              </a:rPr>
              <a:t>生产业务的会计处理</a:t>
            </a:r>
            <a:endParaRPr lang="zh-CN" altLang="en-US" sz="4000" b="1">
              <a:solidFill>
                <a:schemeClr val="bg1"/>
              </a:solidFill>
              <a:latin typeface="微软雅黑" panose="020B0503020204020204" pitchFamily="34" charset="-122"/>
              <a:ea typeface="微软雅黑" panose="020B0503020204020204" pitchFamily="34" charset="-122"/>
            </a:endParaRPr>
          </a:p>
        </p:txBody>
      </p:sp>
      <p:sp>
        <p:nvSpPr>
          <p:cNvPr id="92" name="TextBox 65"/>
          <p:cNvSpPr txBox="1"/>
          <p:nvPr/>
        </p:nvSpPr>
        <p:spPr>
          <a:xfrm>
            <a:off x="6965056" y="3605904"/>
            <a:ext cx="1890186" cy="368300"/>
          </a:xfrm>
          <a:prstGeom prst="rect">
            <a:avLst/>
          </a:prstGeom>
          <a:noFill/>
        </p:spPr>
        <p:txBody>
          <a:bodyPr wrap="square" rtlCol="0">
            <a:spAutoFit/>
          </a:bodyPr>
          <a:lstStyle/>
          <a:p>
            <a:pPr>
              <a:defRPr/>
            </a:pPr>
            <a:r>
              <a:rPr lang="zh-CN" altLang="en-US">
                <a:latin typeface="+mj-ea"/>
                <a:ea typeface="+mj-ea"/>
              </a:rPr>
              <a:t>生产费用的组成</a:t>
            </a:r>
            <a:endParaRPr lang="zh-CN" altLang="en-US">
              <a:latin typeface="+mj-ea"/>
              <a:ea typeface="+mj-ea"/>
            </a:endParaRPr>
          </a:p>
        </p:txBody>
      </p:sp>
      <p:sp>
        <p:nvSpPr>
          <p:cNvPr id="94" name="TextBox 69"/>
          <p:cNvSpPr txBox="1"/>
          <p:nvPr/>
        </p:nvSpPr>
        <p:spPr>
          <a:xfrm>
            <a:off x="6965315" y="4110990"/>
            <a:ext cx="2408555"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a:solidFill>
                  <a:schemeClr val="tx1"/>
                </a:solidFill>
                <a:latin typeface="+mj-ea"/>
              </a:rPr>
              <a:t>账户设置</a:t>
            </a:r>
            <a:endParaRPr lang="zh-CN" altLang="en-US" sz="1800">
              <a:solidFill>
                <a:schemeClr val="tx1"/>
              </a:solidFill>
              <a:latin typeface="+mj-ea"/>
            </a:endParaRPr>
          </a:p>
        </p:txBody>
      </p:sp>
      <p:grpSp>
        <p:nvGrpSpPr>
          <p:cNvPr id="97" name="组合 96"/>
          <p:cNvGrpSpPr/>
          <p:nvPr/>
        </p:nvGrpSpPr>
        <p:grpSpPr>
          <a:xfrm>
            <a:off x="6673280" y="3617878"/>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0" name="组合 99"/>
          <p:cNvGrpSpPr/>
          <p:nvPr/>
        </p:nvGrpSpPr>
        <p:grpSpPr>
          <a:xfrm>
            <a:off x="6673280" y="4131895"/>
            <a:ext cx="330200" cy="330200"/>
            <a:chOff x="8186613" y="1546264"/>
            <a:chExt cx="330200" cy="330200"/>
          </a:xfrm>
          <a:solidFill>
            <a:schemeClr val="accent3"/>
          </a:solidFill>
        </p:grpSpPr>
        <p:sp>
          <p:nvSpPr>
            <p:cNvPr id="101"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2"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cxnSp>
        <p:nvCxnSpPr>
          <p:cNvPr id="112" name="直接连接符 111"/>
          <p:cNvCxnSpPr/>
          <p:nvPr/>
        </p:nvCxnSpPr>
        <p:spPr bwMode="auto">
          <a:xfrm>
            <a:off x="6701855" y="4007695"/>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3" name="直接连接符 112"/>
          <p:cNvCxnSpPr/>
          <p:nvPr/>
        </p:nvCxnSpPr>
        <p:spPr bwMode="auto">
          <a:xfrm>
            <a:off x="6701855" y="4528691"/>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6" name="图片 1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
        <p:nvSpPr>
          <p:cNvPr id="2" name="TextBox 65"/>
          <p:cNvSpPr txBox="1"/>
          <p:nvPr/>
        </p:nvSpPr>
        <p:spPr>
          <a:xfrm>
            <a:off x="6948546" y="4593964"/>
            <a:ext cx="1890186" cy="368300"/>
          </a:xfrm>
          <a:prstGeom prst="rect">
            <a:avLst/>
          </a:prstGeom>
          <a:noFill/>
        </p:spPr>
        <p:txBody>
          <a:bodyPr wrap="square" rtlCol="0">
            <a:spAutoFit/>
          </a:bodyPr>
          <a:lstStyle/>
          <a:p>
            <a:pPr>
              <a:defRPr/>
            </a:pPr>
            <a:r>
              <a:rPr lang="zh-CN" altLang="en-US">
                <a:latin typeface="+mj-ea"/>
                <a:ea typeface="+mj-ea"/>
              </a:rPr>
              <a:t>账务处理</a:t>
            </a:r>
            <a:endParaRPr lang="zh-CN" altLang="en-US">
              <a:latin typeface="+mj-ea"/>
              <a:ea typeface="+mj-ea"/>
            </a:endParaRPr>
          </a:p>
        </p:txBody>
      </p:sp>
      <p:grpSp>
        <p:nvGrpSpPr>
          <p:cNvPr id="4" name="组合 3"/>
          <p:cNvGrpSpPr/>
          <p:nvPr/>
        </p:nvGrpSpPr>
        <p:grpSpPr>
          <a:xfrm>
            <a:off x="6656770" y="4605938"/>
            <a:ext cx="330200" cy="330200"/>
            <a:chOff x="8186613" y="1546264"/>
            <a:chExt cx="330200" cy="330200"/>
          </a:xfrm>
          <a:solidFill>
            <a:schemeClr val="accent3"/>
          </a:solidFill>
        </p:grpSpPr>
        <p:sp>
          <p:nvSpPr>
            <p:cNvPr id="5"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6"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cxnSp>
        <p:nvCxnSpPr>
          <p:cNvPr id="10" name="直接连接符 9"/>
          <p:cNvCxnSpPr/>
          <p:nvPr/>
        </p:nvCxnSpPr>
        <p:spPr bwMode="auto">
          <a:xfrm>
            <a:off x="6685345" y="4995755"/>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574665"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子任务4.3.1  生产费用的组成</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94" name="矩形: 圆角 93"/>
          <p:cNvSpPr/>
          <p:nvPr/>
        </p:nvSpPr>
        <p:spPr bwMode="auto">
          <a:xfrm>
            <a:off x="1381344" y="2993864"/>
            <a:ext cx="1970055" cy="652716"/>
          </a:xfrm>
          <a:prstGeom prst="roundRect">
            <a:avLst>
              <a:gd name="adj" fmla="val 8303"/>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000">
                <a:solidFill>
                  <a:schemeClr val="bg1"/>
                </a:solidFill>
                <a:latin typeface="+mj-ea"/>
                <a:ea typeface="+mj-ea"/>
              </a:rPr>
              <a:t>生产费用的组成</a:t>
            </a:r>
            <a:endParaRPr lang="zh-CN" altLang="en-US" sz="2000">
              <a:solidFill>
                <a:schemeClr val="bg1"/>
              </a:solidFill>
              <a:latin typeface="+mj-ea"/>
              <a:ea typeface="+mj-ea"/>
            </a:endParaRPr>
          </a:p>
        </p:txBody>
      </p:sp>
      <p:sp>
        <p:nvSpPr>
          <p:cNvPr id="102" name="箭头: 下 101"/>
          <p:cNvSpPr/>
          <p:nvPr/>
        </p:nvSpPr>
        <p:spPr bwMode="auto">
          <a:xfrm rot="16200000">
            <a:off x="3509645" y="2927985"/>
            <a:ext cx="469265" cy="768985"/>
          </a:xfrm>
          <a:prstGeom prst="down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03" name="矩形: 圆角 102"/>
          <p:cNvSpPr/>
          <p:nvPr/>
        </p:nvSpPr>
        <p:spPr bwMode="auto">
          <a:xfrm>
            <a:off x="4128770" y="1226185"/>
            <a:ext cx="7063105" cy="4643120"/>
          </a:xfrm>
          <a:prstGeom prst="roundRect">
            <a:avLst/>
          </a:prstGeom>
          <a:solidFill>
            <a:schemeClr val="bg1"/>
          </a:solidFill>
          <a:ln w="12700" cap="flat" cmpd="sng" algn="ctr">
            <a:solidFill>
              <a:schemeClr val="tx2"/>
            </a:solidFill>
            <a:prstDash val="solid"/>
            <a:round/>
            <a:headEnd type="none" w="med" len="med"/>
            <a:tailEnd type="none" w="med" len="med"/>
          </a:ln>
          <a:effectLst/>
        </p:spPr>
        <p:txBody>
          <a:bodyPr vert="horz" wrap="square" lIns="0" tIns="0" rIns="0" bIns="0" numCol="1" rtlCol="0" anchor="ctr" anchorCtr="0" compatLnSpc="1"/>
          <a:lstStyle/>
          <a:p>
            <a:pPr algn="l"/>
            <a:r>
              <a:rPr lang="zh-CN" altLang="en-US" sz="2400">
                <a:solidFill>
                  <a:schemeClr val="accent2"/>
                </a:solidFill>
                <a:latin typeface="+mj-ea"/>
                <a:ea typeface="+mj-ea"/>
              </a:rPr>
              <a:t>生产费用是指与企业日常生产经营活动有关的费用，按其经济用途可分为直接材料、直接人工和制造费用。</a:t>
            </a:r>
            <a:endParaRPr lang="zh-CN" altLang="en-US" sz="2400">
              <a:solidFill>
                <a:schemeClr val="accent2"/>
              </a:solidFill>
              <a:latin typeface="+mj-ea"/>
              <a:ea typeface="+mj-ea"/>
            </a:endParaRPr>
          </a:p>
          <a:p>
            <a:pPr algn="l"/>
            <a:r>
              <a:rPr lang="zh-CN" altLang="en-US" sz="2400">
                <a:solidFill>
                  <a:schemeClr val="accent2"/>
                </a:solidFill>
                <a:latin typeface="+mj-ea"/>
                <a:ea typeface="+mj-ea"/>
              </a:rPr>
              <a:t>直接材料指构成产品实体的原材料及有助于产品形成的主要材料、外购半成品和辅助材料。</a:t>
            </a:r>
            <a:endParaRPr lang="zh-CN" altLang="en-US" sz="2400">
              <a:solidFill>
                <a:schemeClr val="accent2"/>
              </a:solidFill>
              <a:latin typeface="+mj-ea"/>
              <a:ea typeface="+mj-ea"/>
            </a:endParaRPr>
          </a:p>
          <a:p>
            <a:pPr algn="l"/>
            <a:r>
              <a:rPr lang="zh-CN" altLang="en-US" sz="2400">
                <a:solidFill>
                  <a:schemeClr val="accent2"/>
                </a:solidFill>
                <a:latin typeface="+mj-ea"/>
                <a:ea typeface="+mj-ea"/>
              </a:rPr>
              <a:t>直接人工指直接从事产品生产的工人的职工薪酬，包括工人工资、福利费、补贴、津贴等人工费用。</a:t>
            </a:r>
            <a:endParaRPr lang="zh-CN" altLang="en-US" sz="2400">
              <a:solidFill>
                <a:schemeClr val="accent2"/>
              </a:solidFill>
              <a:latin typeface="+mj-ea"/>
              <a:ea typeface="+mj-ea"/>
            </a:endParaRPr>
          </a:p>
          <a:p>
            <a:pPr algn="l"/>
            <a:r>
              <a:rPr lang="zh-CN" altLang="en-US" sz="2400">
                <a:solidFill>
                  <a:schemeClr val="accent2"/>
                </a:solidFill>
                <a:latin typeface="+mj-ea"/>
                <a:ea typeface="+mj-ea"/>
              </a:rPr>
              <a:t>制造费用是指企业为生产产品和提供劳务而发生的各项间接费用，包括车间管理人员工资福利费、生产车间固定资产折旧费、水电费、办公费、差旅费、劳动保护费、物料消耗等。</a:t>
            </a:r>
            <a:endParaRPr lang="zh-CN" altLang="en-US" sz="2400">
              <a:solidFill>
                <a:schemeClr val="accent2"/>
              </a:solidFill>
              <a:latin typeface="+mj-ea"/>
              <a:ea typeface="+mj-ea"/>
            </a:endParaRPr>
          </a:p>
        </p:txBody>
      </p:sp>
    </p:spTree>
  </p:cSld>
  <p:clrMapOvr>
    <a:masterClrMapping/>
  </p:clrMapOvr>
  <p:transition spd="slow" advTm="9652">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54394988&amp;pky8054394988&amp;"/>
          <p:cNvPicPr>
            <a:picLocks noChangeAspect="1"/>
          </p:cNvPicPr>
          <p:nvPr/>
        </p:nvPicPr>
        <p:blipFill>
          <a:blip r:embed="rId1"/>
          <a:stretch>
            <a:fillRect/>
          </a:stretch>
        </p:blipFill>
        <p:spPr>
          <a:xfrm>
            <a:off x="0" y="1801495"/>
            <a:ext cx="5703570" cy="3801110"/>
          </a:xfrm>
          <a:prstGeom prst="rect">
            <a:avLst/>
          </a:prstGeom>
        </p:spPr>
      </p:pic>
      <p:sp>
        <p:nvSpPr>
          <p:cNvPr id="38" name="矩形 37"/>
          <p:cNvSpPr/>
          <p:nvPr/>
        </p:nvSpPr>
        <p:spPr>
          <a:xfrm>
            <a:off x="772160" y="220345"/>
            <a:ext cx="828802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子任务4.3.2  账户设置</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7" name="文本框 36"/>
          <p:cNvSpPr txBox="1"/>
          <p:nvPr/>
        </p:nvSpPr>
        <p:spPr>
          <a:xfrm>
            <a:off x="2153932" y="949320"/>
            <a:ext cx="1569660" cy="369332"/>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制度发布执行</a:t>
            </a: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5" name="文本框 44"/>
          <p:cNvSpPr txBox="1"/>
          <p:nvPr/>
        </p:nvSpPr>
        <p:spPr>
          <a:xfrm>
            <a:off x="8377312" y="949320"/>
            <a:ext cx="1569660" cy="369332"/>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信息互动沟通</a:t>
            </a: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任意多边形 18"/>
          <p:cNvSpPr/>
          <p:nvPr>
            <p:custDataLst>
              <p:tags r:id="rId2"/>
            </p:custDataLst>
          </p:nvPr>
        </p:nvSpPr>
        <p:spPr>
          <a:xfrm rot="1684322">
            <a:off x="8193247" y="4069038"/>
            <a:ext cx="1198838" cy="871003"/>
          </a:xfrm>
          <a:custGeom>
            <a:avLst/>
            <a:gdLst>
              <a:gd name="connsiteX0" fmla="*/ 0 w 1917700"/>
              <a:gd name="connsiteY0" fmla="*/ 0 h 924719"/>
              <a:gd name="connsiteX1" fmla="*/ 6510 w 1917700"/>
              <a:gd name="connsiteY1" fmla="*/ 0 h 924719"/>
              <a:gd name="connsiteX2" fmla="*/ 56334 w 1917700"/>
              <a:gd name="connsiteY2" fmla="*/ 29143 h 924719"/>
              <a:gd name="connsiteX3" fmla="*/ 958850 w 1917700"/>
              <a:gd name="connsiteY3" fmla="*/ 209550 h 924719"/>
              <a:gd name="connsiteX4" fmla="*/ 1861366 w 1917700"/>
              <a:gd name="connsiteY4" fmla="*/ 29143 h 924719"/>
              <a:gd name="connsiteX5" fmla="*/ 1911191 w 1917700"/>
              <a:gd name="connsiteY5" fmla="*/ 0 h 924719"/>
              <a:gd name="connsiteX6" fmla="*/ 1917700 w 1917700"/>
              <a:gd name="connsiteY6" fmla="*/ 0 h 924719"/>
              <a:gd name="connsiteX7" fmla="*/ 1917700 w 1917700"/>
              <a:gd name="connsiteY7" fmla="*/ 924719 h 924719"/>
              <a:gd name="connsiteX8" fmla="*/ 1911191 w 1917700"/>
              <a:gd name="connsiteY8" fmla="*/ 924719 h 924719"/>
              <a:gd name="connsiteX9" fmla="*/ 1861366 w 1917700"/>
              <a:gd name="connsiteY9" fmla="*/ 895577 h 924719"/>
              <a:gd name="connsiteX10" fmla="*/ 958850 w 1917700"/>
              <a:gd name="connsiteY10" fmla="*/ 715169 h 924719"/>
              <a:gd name="connsiteX11" fmla="*/ 56334 w 1917700"/>
              <a:gd name="connsiteY11" fmla="*/ 895577 h 924719"/>
              <a:gd name="connsiteX12" fmla="*/ 6510 w 1917700"/>
              <a:gd name="connsiteY12" fmla="*/ 924719 h 924719"/>
              <a:gd name="connsiteX13" fmla="*/ 0 w 1917700"/>
              <a:gd name="connsiteY13" fmla="*/ 924719 h 924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7700" h="924719">
                <a:moveTo>
                  <a:pt x="0" y="0"/>
                </a:moveTo>
                <a:lnTo>
                  <a:pt x="6510" y="0"/>
                </a:lnTo>
                <a:lnTo>
                  <a:pt x="56334" y="29143"/>
                </a:lnTo>
                <a:cubicBezTo>
                  <a:pt x="287308" y="140608"/>
                  <a:pt x="606396" y="209550"/>
                  <a:pt x="958850" y="209550"/>
                </a:cubicBezTo>
                <a:cubicBezTo>
                  <a:pt x="1311305" y="209550"/>
                  <a:pt x="1630392" y="140608"/>
                  <a:pt x="1861366" y="29143"/>
                </a:cubicBezTo>
                <a:lnTo>
                  <a:pt x="1911191" y="0"/>
                </a:lnTo>
                <a:lnTo>
                  <a:pt x="1917700" y="0"/>
                </a:lnTo>
                <a:lnTo>
                  <a:pt x="1917700" y="924719"/>
                </a:lnTo>
                <a:lnTo>
                  <a:pt x="1911191" y="924719"/>
                </a:lnTo>
                <a:lnTo>
                  <a:pt x="1861366" y="895577"/>
                </a:lnTo>
                <a:cubicBezTo>
                  <a:pt x="1630392" y="784112"/>
                  <a:pt x="1311305" y="715169"/>
                  <a:pt x="958850" y="715169"/>
                </a:cubicBezTo>
                <a:cubicBezTo>
                  <a:pt x="606396" y="715169"/>
                  <a:pt x="287308" y="784112"/>
                  <a:pt x="56334" y="895577"/>
                </a:cubicBezTo>
                <a:lnTo>
                  <a:pt x="6510" y="924719"/>
                </a:lnTo>
                <a:lnTo>
                  <a:pt x="0" y="924719"/>
                </a:lnTo>
                <a:close/>
              </a:path>
            </a:pathLst>
          </a:custGeom>
          <a:solidFill>
            <a:srgbClr val="EBEBEB"/>
          </a:solidFill>
        </p:spPr>
        <p:txBody>
          <a:bodyPr rot="0" spcFirstLastPara="0" vertOverflow="overflow" horzOverflow="overflow" vert="horz" wrap="square" lIns="91440" tIns="45720" rIns="91440" bIns="45720" numCol="1" spcCol="0" rtlCol="0" fromWordArt="0" anchor="ctr" anchorCtr="0" forceAA="0" compatLnSpc="1">
            <a:normAutofit/>
          </a:bodyPr>
          <a:p>
            <a:pPr algn="ctr">
              <a:lnSpc>
                <a:spcPct val="130000"/>
              </a:lnSpc>
            </a:pPr>
            <a:endParaRPr lang="zh-CN" altLang="en-US" kern="0">
              <a:solidFill>
                <a:srgbClr val="FFFFFF"/>
              </a:solidFill>
              <a:sym typeface="Arial" panose="020B0604020202020204" pitchFamily="34" charset="0"/>
            </a:endParaRPr>
          </a:p>
        </p:txBody>
      </p:sp>
      <p:sp>
        <p:nvSpPr>
          <p:cNvPr id="17" name="任意多边形 16"/>
          <p:cNvSpPr/>
          <p:nvPr>
            <p:custDataLst>
              <p:tags r:id="rId3"/>
            </p:custDataLst>
          </p:nvPr>
        </p:nvSpPr>
        <p:spPr>
          <a:xfrm rot="19858074">
            <a:off x="8232031" y="2155526"/>
            <a:ext cx="1278925" cy="871003"/>
          </a:xfrm>
          <a:custGeom>
            <a:avLst/>
            <a:gdLst>
              <a:gd name="connsiteX0" fmla="*/ 0 w 1917700"/>
              <a:gd name="connsiteY0" fmla="*/ 0 h 924719"/>
              <a:gd name="connsiteX1" fmla="*/ 6510 w 1917700"/>
              <a:gd name="connsiteY1" fmla="*/ 0 h 924719"/>
              <a:gd name="connsiteX2" fmla="*/ 56334 w 1917700"/>
              <a:gd name="connsiteY2" fmla="*/ 29143 h 924719"/>
              <a:gd name="connsiteX3" fmla="*/ 958850 w 1917700"/>
              <a:gd name="connsiteY3" fmla="*/ 209550 h 924719"/>
              <a:gd name="connsiteX4" fmla="*/ 1861366 w 1917700"/>
              <a:gd name="connsiteY4" fmla="*/ 29143 h 924719"/>
              <a:gd name="connsiteX5" fmla="*/ 1911191 w 1917700"/>
              <a:gd name="connsiteY5" fmla="*/ 0 h 924719"/>
              <a:gd name="connsiteX6" fmla="*/ 1917700 w 1917700"/>
              <a:gd name="connsiteY6" fmla="*/ 0 h 924719"/>
              <a:gd name="connsiteX7" fmla="*/ 1917700 w 1917700"/>
              <a:gd name="connsiteY7" fmla="*/ 924719 h 924719"/>
              <a:gd name="connsiteX8" fmla="*/ 1911191 w 1917700"/>
              <a:gd name="connsiteY8" fmla="*/ 924719 h 924719"/>
              <a:gd name="connsiteX9" fmla="*/ 1861366 w 1917700"/>
              <a:gd name="connsiteY9" fmla="*/ 895577 h 924719"/>
              <a:gd name="connsiteX10" fmla="*/ 958850 w 1917700"/>
              <a:gd name="connsiteY10" fmla="*/ 715169 h 924719"/>
              <a:gd name="connsiteX11" fmla="*/ 56334 w 1917700"/>
              <a:gd name="connsiteY11" fmla="*/ 895577 h 924719"/>
              <a:gd name="connsiteX12" fmla="*/ 6510 w 1917700"/>
              <a:gd name="connsiteY12" fmla="*/ 924719 h 924719"/>
              <a:gd name="connsiteX13" fmla="*/ 0 w 1917700"/>
              <a:gd name="connsiteY13" fmla="*/ 924719 h 924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7700" h="924719">
                <a:moveTo>
                  <a:pt x="0" y="0"/>
                </a:moveTo>
                <a:lnTo>
                  <a:pt x="6510" y="0"/>
                </a:lnTo>
                <a:lnTo>
                  <a:pt x="56334" y="29143"/>
                </a:lnTo>
                <a:cubicBezTo>
                  <a:pt x="287308" y="140608"/>
                  <a:pt x="606396" y="209550"/>
                  <a:pt x="958850" y="209550"/>
                </a:cubicBezTo>
                <a:cubicBezTo>
                  <a:pt x="1311305" y="209550"/>
                  <a:pt x="1630392" y="140608"/>
                  <a:pt x="1861366" y="29143"/>
                </a:cubicBezTo>
                <a:lnTo>
                  <a:pt x="1911191" y="0"/>
                </a:lnTo>
                <a:lnTo>
                  <a:pt x="1917700" y="0"/>
                </a:lnTo>
                <a:lnTo>
                  <a:pt x="1917700" y="924719"/>
                </a:lnTo>
                <a:lnTo>
                  <a:pt x="1911191" y="924719"/>
                </a:lnTo>
                <a:lnTo>
                  <a:pt x="1861366" y="895577"/>
                </a:lnTo>
                <a:cubicBezTo>
                  <a:pt x="1630392" y="784112"/>
                  <a:pt x="1311305" y="715169"/>
                  <a:pt x="958850" y="715169"/>
                </a:cubicBezTo>
                <a:cubicBezTo>
                  <a:pt x="606396" y="715169"/>
                  <a:pt x="287308" y="784112"/>
                  <a:pt x="56334" y="895577"/>
                </a:cubicBezTo>
                <a:lnTo>
                  <a:pt x="6510" y="924719"/>
                </a:lnTo>
                <a:lnTo>
                  <a:pt x="0" y="924719"/>
                </a:lnTo>
                <a:close/>
              </a:path>
            </a:pathLst>
          </a:custGeom>
          <a:solidFill>
            <a:srgbClr val="EBEBEB"/>
          </a:solidFill>
        </p:spPr>
        <p:txBody>
          <a:bodyPr rot="0" spcFirstLastPara="0" vertOverflow="overflow" horzOverflow="overflow" vert="horz" wrap="square" lIns="91440" tIns="45720" rIns="91440" bIns="45720" numCol="1" spcCol="0" rtlCol="0" fromWordArt="0" anchor="ctr" anchorCtr="0" forceAA="0" compatLnSpc="1">
            <a:normAutofit/>
          </a:bodyPr>
          <a:p>
            <a:pPr algn="ctr">
              <a:lnSpc>
                <a:spcPct val="130000"/>
              </a:lnSpc>
            </a:pPr>
            <a:endParaRPr lang="zh-CN" altLang="en-US" kern="0">
              <a:solidFill>
                <a:srgbClr val="FFFFFF"/>
              </a:solidFill>
              <a:sym typeface="Arial" panose="020B0604020202020204" pitchFamily="34" charset="0"/>
            </a:endParaRPr>
          </a:p>
        </p:txBody>
      </p:sp>
      <p:sp>
        <p:nvSpPr>
          <p:cNvPr id="18" name="任意多边形 17"/>
          <p:cNvSpPr/>
          <p:nvPr>
            <p:custDataLst>
              <p:tags r:id="rId4"/>
            </p:custDataLst>
          </p:nvPr>
        </p:nvSpPr>
        <p:spPr>
          <a:xfrm rot="17886709">
            <a:off x="7541754" y="1657780"/>
            <a:ext cx="1015768" cy="871003"/>
          </a:xfrm>
          <a:custGeom>
            <a:avLst/>
            <a:gdLst>
              <a:gd name="connsiteX0" fmla="*/ 0 w 1917700"/>
              <a:gd name="connsiteY0" fmla="*/ 0 h 924719"/>
              <a:gd name="connsiteX1" fmla="*/ 6510 w 1917700"/>
              <a:gd name="connsiteY1" fmla="*/ 0 h 924719"/>
              <a:gd name="connsiteX2" fmla="*/ 56334 w 1917700"/>
              <a:gd name="connsiteY2" fmla="*/ 29143 h 924719"/>
              <a:gd name="connsiteX3" fmla="*/ 958850 w 1917700"/>
              <a:gd name="connsiteY3" fmla="*/ 209550 h 924719"/>
              <a:gd name="connsiteX4" fmla="*/ 1861366 w 1917700"/>
              <a:gd name="connsiteY4" fmla="*/ 29143 h 924719"/>
              <a:gd name="connsiteX5" fmla="*/ 1911191 w 1917700"/>
              <a:gd name="connsiteY5" fmla="*/ 0 h 924719"/>
              <a:gd name="connsiteX6" fmla="*/ 1917700 w 1917700"/>
              <a:gd name="connsiteY6" fmla="*/ 0 h 924719"/>
              <a:gd name="connsiteX7" fmla="*/ 1917700 w 1917700"/>
              <a:gd name="connsiteY7" fmla="*/ 924719 h 924719"/>
              <a:gd name="connsiteX8" fmla="*/ 1911191 w 1917700"/>
              <a:gd name="connsiteY8" fmla="*/ 924719 h 924719"/>
              <a:gd name="connsiteX9" fmla="*/ 1861366 w 1917700"/>
              <a:gd name="connsiteY9" fmla="*/ 895577 h 924719"/>
              <a:gd name="connsiteX10" fmla="*/ 958850 w 1917700"/>
              <a:gd name="connsiteY10" fmla="*/ 715169 h 924719"/>
              <a:gd name="connsiteX11" fmla="*/ 56334 w 1917700"/>
              <a:gd name="connsiteY11" fmla="*/ 895577 h 924719"/>
              <a:gd name="connsiteX12" fmla="*/ 6510 w 1917700"/>
              <a:gd name="connsiteY12" fmla="*/ 924719 h 924719"/>
              <a:gd name="connsiteX13" fmla="*/ 0 w 1917700"/>
              <a:gd name="connsiteY13" fmla="*/ 924719 h 924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7700" h="924719">
                <a:moveTo>
                  <a:pt x="0" y="0"/>
                </a:moveTo>
                <a:lnTo>
                  <a:pt x="6510" y="0"/>
                </a:lnTo>
                <a:lnTo>
                  <a:pt x="56334" y="29143"/>
                </a:lnTo>
                <a:cubicBezTo>
                  <a:pt x="287308" y="140608"/>
                  <a:pt x="606396" y="209550"/>
                  <a:pt x="958850" y="209550"/>
                </a:cubicBezTo>
                <a:cubicBezTo>
                  <a:pt x="1311305" y="209550"/>
                  <a:pt x="1630392" y="140608"/>
                  <a:pt x="1861366" y="29143"/>
                </a:cubicBezTo>
                <a:lnTo>
                  <a:pt x="1911191" y="0"/>
                </a:lnTo>
                <a:lnTo>
                  <a:pt x="1917700" y="0"/>
                </a:lnTo>
                <a:lnTo>
                  <a:pt x="1917700" y="924719"/>
                </a:lnTo>
                <a:lnTo>
                  <a:pt x="1911191" y="924719"/>
                </a:lnTo>
                <a:lnTo>
                  <a:pt x="1861366" y="895577"/>
                </a:lnTo>
                <a:cubicBezTo>
                  <a:pt x="1630392" y="784112"/>
                  <a:pt x="1311305" y="715169"/>
                  <a:pt x="958850" y="715169"/>
                </a:cubicBezTo>
                <a:cubicBezTo>
                  <a:pt x="606396" y="715169"/>
                  <a:pt x="287308" y="784112"/>
                  <a:pt x="56334" y="895577"/>
                </a:cubicBezTo>
                <a:lnTo>
                  <a:pt x="6510" y="924719"/>
                </a:lnTo>
                <a:lnTo>
                  <a:pt x="0" y="924719"/>
                </a:lnTo>
                <a:close/>
              </a:path>
            </a:pathLst>
          </a:custGeom>
          <a:solidFill>
            <a:srgbClr val="EBEBEB"/>
          </a:solidFill>
        </p:spPr>
        <p:txBody>
          <a:bodyPr rot="0" spcFirstLastPara="0" vertOverflow="overflow" horzOverflow="overflow" vert="horz" wrap="square" lIns="91440" tIns="45720" rIns="91440" bIns="45720" numCol="1" spcCol="0" rtlCol="0" fromWordArt="0" anchor="ctr" anchorCtr="0" forceAA="0" compatLnSpc="1">
            <a:normAutofit/>
          </a:bodyPr>
          <a:p>
            <a:pPr algn="ctr">
              <a:lnSpc>
                <a:spcPct val="130000"/>
              </a:lnSpc>
            </a:pPr>
            <a:endParaRPr lang="zh-CN" altLang="en-US" kern="0">
              <a:solidFill>
                <a:srgbClr val="FFFFFF"/>
              </a:solidFill>
              <a:sym typeface="Arial" panose="020B0604020202020204" pitchFamily="34" charset="0"/>
            </a:endParaRPr>
          </a:p>
        </p:txBody>
      </p:sp>
      <p:sp>
        <p:nvSpPr>
          <p:cNvPr id="8" name="任意多边形 7"/>
          <p:cNvSpPr/>
          <p:nvPr>
            <p:custDataLst>
              <p:tags r:id="rId5"/>
            </p:custDataLst>
          </p:nvPr>
        </p:nvSpPr>
        <p:spPr>
          <a:xfrm>
            <a:off x="8569737" y="3102896"/>
            <a:ext cx="1311530" cy="871003"/>
          </a:xfrm>
          <a:custGeom>
            <a:avLst/>
            <a:gdLst>
              <a:gd name="connsiteX0" fmla="*/ 0 w 1917700"/>
              <a:gd name="connsiteY0" fmla="*/ 0 h 924719"/>
              <a:gd name="connsiteX1" fmla="*/ 6510 w 1917700"/>
              <a:gd name="connsiteY1" fmla="*/ 0 h 924719"/>
              <a:gd name="connsiteX2" fmla="*/ 56334 w 1917700"/>
              <a:gd name="connsiteY2" fmla="*/ 29143 h 924719"/>
              <a:gd name="connsiteX3" fmla="*/ 958850 w 1917700"/>
              <a:gd name="connsiteY3" fmla="*/ 209550 h 924719"/>
              <a:gd name="connsiteX4" fmla="*/ 1861366 w 1917700"/>
              <a:gd name="connsiteY4" fmla="*/ 29143 h 924719"/>
              <a:gd name="connsiteX5" fmla="*/ 1911191 w 1917700"/>
              <a:gd name="connsiteY5" fmla="*/ 0 h 924719"/>
              <a:gd name="connsiteX6" fmla="*/ 1917700 w 1917700"/>
              <a:gd name="connsiteY6" fmla="*/ 0 h 924719"/>
              <a:gd name="connsiteX7" fmla="*/ 1917700 w 1917700"/>
              <a:gd name="connsiteY7" fmla="*/ 924719 h 924719"/>
              <a:gd name="connsiteX8" fmla="*/ 1911191 w 1917700"/>
              <a:gd name="connsiteY8" fmla="*/ 924719 h 924719"/>
              <a:gd name="connsiteX9" fmla="*/ 1861366 w 1917700"/>
              <a:gd name="connsiteY9" fmla="*/ 895577 h 924719"/>
              <a:gd name="connsiteX10" fmla="*/ 958850 w 1917700"/>
              <a:gd name="connsiteY10" fmla="*/ 715169 h 924719"/>
              <a:gd name="connsiteX11" fmla="*/ 56334 w 1917700"/>
              <a:gd name="connsiteY11" fmla="*/ 895577 h 924719"/>
              <a:gd name="connsiteX12" fmla="*/ 6510 w 1917700"/>
              <a:gd name="connsiteY12" fmla="*/ 924719 h 924719"/>
              <a:gd name="connsiteX13" fmla="*/ 0 w 1917700"/>
              <a:gd name="connsiteY13" fmla="*/ 924719 h 924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7700" h="924719">
                <a:moveTo>
                  <a:pt x="0" y="0"/>
                </a:moveTo>
                <a:lnTo>
                  <a:pt x="6510" y="0"/>
                </a:lnTo>
                <a:lnTo>
                  <a:pt x="56334" y="29143"/>
                </a:lnTo>
                <a:cubicBezTo>
                  <a:pt x="287308" y="140608"/>
                  <a:pt x="606396" y="209550"/>
                  <a:pt x="958850" y="209550"/>
                </a:cubicBezTo>
                <a:cubicBezTo>
                  <a:pt x="1311305" y="209550"/>
                  <a:pt x="1630392" y="140608"/>
                  <a:pt x="1861366" y="29143"/>
                </a:cubicBezTo>
                <a:lnTo>
                  <a:pt x="1911191" y="0"/>
                </a:lnTo>
                <a:lnTo>
                  <a:pt x="1917700" y="0"/>
                </a:lnTo>
                <a:lnTo>
                  <a:pt x="1917700" y="924719"/>
                </a:lnTo>
                <a:lnTo>
                  <a:pt x="1911191" y="924719"/>
                </a:lnTo>
                <a:lnTo>
                  <a:pt x="1861366" y="895577"/>
                </a:lnTo>
                <a:cubicBezTo>
                  <a:pt x="1630392" y="784112"/>
                  <a:pt x="1311305" y="715169"/>
                  <a:pt x="958850" y="715169"/>
                </a:cubicBezTo>
                <a:cubicBezTo>
                  <a:pt x="606396" y="715169"/>
                  <a:pt x="287308" y="784112"/>
                  <a:pt x="56334" y="895577"/>
                </a:cubicBezTo>
                <a:lnTo>
                  <a:pt x="6510" y="924719"/>
                </a:lnTo>
                <a:lnTo>
                  <a:pt x="0" y="924719"/>
                </a:lnTo>
                <a:close/>
              </a:path>
            </a:pathLst>
          </a:custGeom>
          <a:solidFill>
            <a:srgbClr val="EBEBEB"/>
          </a:solidFill>
        </p:spPr>
        <p:txBody>
          <a:bodyPr rot="0" spcFirstLastPara="0" vertOverflow="overflow" horzOverflow="overflow" vert="horz" wrap="square" lIns="91440" tIns="45720" rIns="91440" bIns="45720" numCol="1" spcCol="0" rtlCol="0" fromWordArt="0" anchor="ctr" anchorCtr="0" forceAA="0" compatLnSpc="1">
            <a:normAutofit/>
          </a:bodyPr>
          <a:p>
            <a:pPr algn="ctr">
              <a:lnSpc>
                <a:spcPct val="130000"/>
              </a:lnSpc>
            </a:pPr>
            <a:endParaRPr lang="zh-CN" altLang="en-US" kern="0">
              <a:solidFill>
                <a:srgbClr val="FFFFFF"/>
              </a:solidFill>
              <a:sym typeface="Arial" panose="020B0604020202020204" pitchFamily="34" charset="0"/>
            </a:endParaRPr>
          </a:p>
        </p:txBody>
      </p:sp>
      <p:sp>
        <p:nvSpPr>
          <p:cNvPr id="4" name="椭圆 3"/>
          <p:cNvSpPr/>
          <p:nvPr>
            <p:custDataLst>
              <p:tags r:id="rId6"/>
            </p:custDataLst>
          </p:nvPr>
        </p:nvSpPr>
        <p:spPr>
          <a:xfrm>
            <a:off x="6246814" y="2329461"/>
            <a:ext cx="2476189" cy="2476189"/>
          </a:xfrm>
          <a:prstGeom prst="ellipse">
            <a:avLst/>
          </a:prstGeom>
          <a:solidFill>
            <a:srgbClr val="D9D9D9"/>
          </a:solidFill>
        </p:spPr>
        <p:txBody>
          <a:bodyPr rot="0" spcFirstLastPara="0" vertOverflow="overflow" horzOverflow="overflow" vert="horz" wrap="square" lIns="91440" tIns="45720" rIns="91440" bIns="45720" numCol="1" spcCol="0" rtlCol="0" fromWordArt="0" anchor="ctr" anchorCtr="0" forceAA="0" compatLnSpc="1">
            <a:normAutofit/>
          </a:bodyPr>
          <a:p>
            <a:pPr algn="ctr">
              <a:lnSpc>
                <a:spcPct val="130000"/>
              </a:lnSpc>
            </a:pPr>
            <a:endParaRPr lang="zh-CN" altLang="en-US" kern="0">
              <a:solidFill>
                <a:srgbClr val="FFFFFF"/>
              </a:solidFill>
              <a:sym typeface="Arial" panose="020B0604020202020204" pitchFamily="34" charset="0"/>
            </a:endParaRPr>
          </a:p>
        </p:txBody>
      </p:sp>
      <p:sp>
        <p:nvSpPr>
          <p:cNvPr id="5" name="椭圆 4"/>
          <p:cNvSpPr/>
          <p:nvPr>
            <p:custDataLst>
              <p:tags r:id="rId7"/>
            </p:custDataLst>
          </p:nvPr>
        </p:nvSpPr>
        <p:spPr>
          <a:xfrm>
            <a:off x="6400081" y="2482728"/>
            <a:ext cx="2169656" cy="2169656"/>
          </a:xfrm>
          <a:prstGeom prst="ellipse">
            <a:avLst/>
          </a:prstGeom>
          <a:gradFill flip="none" rotWithShape="1">
            <a:gsLst>
              <a:gs pos="0">
                <a:srgbClr val="FFFFFF"/>
              </a:gs>
              <a:gs pos="100000">
                <a:srgbClr val="D9D9D9"/>
              </a:gs>
            </a:gsLst>
            <a:path path="circle">
              <a:fillToRect l="50000" t="50000" r="50000" b="50000"/>
            </a:path>
            <a:tileRect/>
          </a:gradFill>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rmAutofit/>
          </a:bodyPr>
          <a:p>
            <a:pPr algn="ctr">
              <a:lnSpc>
                <a:spcPct val="130000"/>
              </a:lnSpc>
            </a:pPr>
            <a:r>
              <a:rPr lang="da-DK" altLang="zh-CN" kern="0" dirty="0">
                <a:solidFill>
                  <a:srgbClr val="000000"/>
                </a:solidFill>
                <a:sym typeface="Arial" panose="020B0604020202020204" pitchFamily="34" charset="0"/>
              </a:rPr>
              <a:t>会计的</a:t>
            </a:r>
            <a:endParaRPr lang="da-DK" altLang="zh-CN" kern="0" dirty="0">
              <a:solidFill>
                <a:srgbClr val="000000"/>
              </a:solidFill>
              <a:sym typeface="Arial" panose="020B0604020202020204" pitchFamily="34" charset="0"/>
            </a:endParaRPr>
          </a:p>
          <a:p>
            <a:pPr algn="ctr">
              <a:lnSpc>
                <a:spcPct val="130000"/>
              </a:lnSpc>
            </a:pPr>
            <a:r>
              <a:rPr lang="da-DK" altLang="zh-CN" kern="0" dirty="0">
                <a:solidFill>
                  <a:srgbClr val="000000"/>
                </a:solidFill>
                <a:sym typeface="Arial" panose="020B0604020202020204" pitchFamily="34" charset="0"/>
              </a:rPr>
              <a:t>核算方法</a:t>
            </a:r>
            <a:endParaRPr lang="da-DK" altLang="zh-CN" kern="0" dirty="0">
              <a:solidFill>
                <a:srgbClr val="000000"/>
              </a:solidFill>
              <a:sym typeface="Arial" panose="020B0604020202020204" pitchFamily="34" charset="0"/>
            </a:endParaRPr>
          </a:p>
        </p:txBody>
      </p:sp>
      <p:sp>
        <p:nvSpPr>
          <p:cNvPr id="9" name="椭圆 8"/>
          <p:cNvSpPr/>
          <p:nvPr>
            <p:custDataLst>
              <p:tags r:id="rId8"/>
            </p:custDataLst>
          </p:nvPr>
        </p:nvSpPr>
        <p:spPr>
          <a:xfrm>
            <a:off x="9671616" y="2789634"/>
            <a:ext cx="1555842" cy="1555841"/>
          </a:xfrm>
          <a:prstGeom prst="ellipse">
            <a:avLst/>
          </a:prstGeom>
          <a:solidFill>
            <a:srgbClr val="E6B07A"/>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kern="0" smtClean="0">
                <a:solidFill>
                  <a:srgbClr val="FFFFFF"/>
                </a:solidFill>
                <a:sym typeface="Arial" panose="020B0604020202020204" pitchFamily="34" charset="0"/>
              </a:rPr>
              <a:t>应付职工薪酬</a:t>
            </a:r>
            <a:endParaRPr lang="en-US" altLang="zh-CN" kern="0" smtClean="0">
              <a:solidFill>
                <a:srgbClr val="FFFFFF"/>
              </a:solidFill>
              <a:sym typeface="Arial" panose="020B0604020202020204" pitchFamily="34" charset="0"/>
            </a:endParaRPr>
          </a:p>
        </p:txBody>
      </p:sp>
      <p:sp>
        <p:nvSpPr>
          <p:cNvPr id="10" name="椭圆 9"/>
          <p:cNvSpPr/>
          <p:nvPr>
            <p:custDataLst>
              <p:tags r:id="rId9"/>
            </p:custDataLst>
          </p:nvPr>
        </p:nvSpPr>
        <p:spPr>
          <a:xfrm>
            <a:off x="9161870" y="1370425"/>
            <a:ext cx="1345754" cy="1345754"/>
          </a:xfrm>
          <a:prstGeom prst="ellipse">
            <a:avLst/>
          </a:prstGeom>
          <a:solidFill>
            <a:srgbClr val="E7ABB1"/>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kern="0" smtClean="0">
                <a:solidFill>
                  <a:srgbClr val="FFFFFF"/>
                </a:solidFill>
                <a:sym typeface="Arial" panose="020B0604020202020204" pitchFamily="34" charset="0"/>
              </a:rPr>
              <a:t>制造费用</a:t>
            </a:r>
            <a:endParaRPr lang="en-US" altLang="zh-CN" kern="0" smtClean="0">
              <a:solidFill>
                <a:srgbClr val="FFFFFF"/>
              </a:solidFill>
              <a:sym typeface="Arial" panose="020B0604020202020204" pitchFamily="34" charset="0"/>
            </a:endParaRPr>
          </a:p>
        </p:txBody>
      </p:sp>
      <p:sp>
        <p:nvSpPr>
          <p:cNvPr id="11" name="椭圆 10"/>
          <p:cNvSpPr/>
          <p:nvPr>
            <p:custDataLst>
              <p:tags r:id="rId10"/>
            </p:custDataLst>
          </p:nvPr>
        </p:nvSpPr>
        <p:spPr>
          <a:xfrm>
            <a:off x="7861720" y="732496"/>
            <a:ext cx="1168566" cy="1168565"/>
          </a:xfrm>
          <a:prstGeom prst="ellipse">
            <a:avLst/>
          </a:prstGeom>
          <a:solidFill>
            <a:srgbClr val="B2BD29"/>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kern="0" smtClean="0">
                <a:solidFill>
                  <a:srgbClr val="FFFFFF"/>
                </a:solidFill>
                <a:sym typeface="Arial" panose="020B0604020202020204" pitchFamily="34" charset="0"/>
              </a:rPr>
              <a:t>生产</a:t>
            </a:r>
            <a:endParaRPr lang="en-US" altLang="zh-CN" kern="0" smtClean="0">
              <a:solidFill>
                <a:srgbClr val="FFFFFF"/>
              </a:solidFill>
              <a:sym typeface="Arial" panose="020B0604020202020204" pitchFamily="34" charset="0"/>
            </a:endParaRPr>
          </a:p>
          <a:p>
            <a:pPr algn="ctr"/>
            <a:r>
              <a:rPr lang="en-US" altLang="zh-CN" kern="0" smtClean="0">
                <a:solidFill>
                  <a:srgbClr val="FFFFFF"/>
                </a:solidFill>
                <a:sym typeface="Arial" panose="020B0604020202020204" pitchFamily="34" charset="0"/>
              </a:rPr>
              <a:t>成本</a:t>
            </a:r>
            <a:endParaRPr lang="en-US" altLang="zh-CN" kern="0" smtClean="0">
              <a:solidFill>
                <a:srgbClr val="FFFFFF"/>
              </a:solidFill>
              <a:sym typeface="Arial" panose="020B0604020202020204" pitchFamily="34" charset="0"/>
            </a:endParaRPr>
          </a:p>
        </p:txBody>
      </p:sp>
      <p:sp>
        <p:nvSpPr>
          <p:cNvPr id="12" name="椭圆 11"/>
          <p:cNvSpPr/>
          <p:nvPr>
            <p:custDataLst>
              <p:tags r:id="rId11"/>
            </p:custDataLst>
          </p:nvPr>
        </p:nvSpPr>
        <p:spPr>
          <a:xfrm>
            <a:off x="9060004" y="4351457"/>
            <a:ext cx="1345754" cy="1345754"/>
          </a:xfrm>
          <a:prstGeom prst="ellipse">
            <a:avLst/>
          </a:prstGeom>
          <a:solidFill>
            <a:srgbClr val="B2BD29"/>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kern="0" smtClean="0">
                <a:solidFill>
                  <a:srgbClr val="FFFFFF"/>
                </a:solidFill>
                <a:sym typeface="Arial" panose="020B0604020202020204" pitchFamily="34" charset="0"/>
              </a:rPr>
              <a:t>库存商品</a:t>
            </a:r>
            <a:endParaRPr lang="en-US" altLang="zh-CN" kern="0" smtClean="0">
              <a:solidFill>
                <a:srgbClr val="FFFFFF"/>
              </a:solidFill>
              <a:sym typeface="Arial" panose="020B0604020202020204" pitchFamily="34" charset="0"/>
            </a:endParaRPr>
          </a:p>
        </p:txBody>
      </p:sp>
    </p:spTree>
  </p:cSld>
  <p:clrMapOvr>
    <a:masterClrMapping/>
  </p:clrMapOvr>
  <p:transition spd="slow" advTm="9652">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14985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子任务4.3.3  账务处理</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a:xfrm>
            <a:off x="5605145" y="1170940"/>
            <a:ext cx="6045835" cy="755650"/>
          </a:xfrm>
          <a:prstGeom prst="rect">
            <a:avLst/>
          </a:prstGeom>
        </p:spPr>
        <p:txBody>
          <a:bodyPr wrap="square">
            <a:spAutoFit/>
          </a:bodyPr>
          <a:lstStyle/>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【情景4-14】北京市鼎盛股份有限公司12月份仓库发出材料情况如图4-1所示。</a:t>
            </a:r>
            <a:endParaRPr lang="zh-CN" altLang="en-US">
              <a:latin typeface="+mj-ea"/>
              <a:ea typeface="+mj-ea"/>
            </a:endParaRPr>
          </a:p>
        </p:txBody>
      </p:sp>
      <p:pic>
        <p:nvPicPr>
          <p:cNvPr id="27" name="图片 26"/>
          <p:cNvPicPr>
            <a:picLocks noChangeAspect="1"/>
          </p:cNvPicPr>
          <p:nvPr/>
        </p:nvPicPr>
        <p:blipFill rotWithShape="1">
          <a:blip r:embed="rId1">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534035"/>
          </a:xfrm>
          <a:prstGeom prst="rect">
            <a:avLst/>
          </a:prstGeom>
          <a:solidFill>
            <a:schemeClr val="accent3"/>
          </a:solidFill>
        </p:spPr>
        <p:txBody>
          <a:bodyPr wrap="square">
            <a:spAutoFit/>
          </a:bodyPr>
          <a:lstStyle/>
          <a:p>
            <a:pPr algn="l">
              <a:lnSpc>
                <a:spcPct val="120000"/>
              </a:lnSpc>
            </a:pPr>
            <a:r>
              <a:rPr lang="zh-CN" altLang="en-US" sz="2400" b="1">
                <a:solidFill>
                  <a:schemeClr val="bg1"/>
                </a:solidFill>
                <a:latin typeface="+mj-ea"/>
                <a:ea typeface="+mj-ea"/>
              </a:rPr>
              <a:t>1.材料耗用的核算</a:t>
            </a:r>
            <a:endParaRPr lang="zh-CN" altLang="en-US" sz="2400" b="1">
              <a:solidFill>
                <a:schemeClr val="bg1"/>
              </a:solidFill>
              <a:latin typeface="+mj-ea"/>
              <a:ea typeface="+mj-ea"/>
            </a:endParaRPr>
          </a:p>
        </p:txBody>
      </p:sp>
      <p:pic>
        <p:nvPicPr>
          <p:cNvPr id="4" name="图片 3"/>
          <p:cNvPicPr>
            <a:picLocks noChangeAspect="1"/>
          </p:cNvPicPr>
          <p:nvPr/>
        </p:nvPicPr>
        <p:blipFill>
          <a:blip r:embed="rId2"/>
          <a:stretch>
            <a:fillRect/>
          </a:stretch>
        </p:blipFill>
        <p:spPr>
          <a:xfrm>
            <a:off x="5735955" y="2246630"/>
            <a:ext cx="5915025" cy="3226435"/>
          </a:xfrm>
          <a:prstGeom prst="rect">
            <a:avLst/>
          </a:prstGeom>
        </p:spPr>
      </p:pic>
      <p:sp>
        <p:nvSpPr>
          <p:cNvPr id="5" name="矩形 4"/>
          <p:cNvSpPr/>
          <p:nvPr/>
        </p:nvSpPr>
        <p:spPr>
          <a:xfrm>
            <a:off x="5670550" y="2441575"/>
            <a:ext cx="6045835" cy="3031490"/>
          </a:xfrm>
          <a:prstGeom prst="rect">
            <a:avLst/>
          </a:prstGeom>
        </p:spPr>
        <p:txBody>
          <a:bodyPr wrap="square">
            <a:spAutoFit/>
          </a:bodyPr>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借：生产成本——衣柜	                    101 000   </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                     ——梳妆台	                         58 000</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        制造费用	                                        27 000</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        管理费用                                            44 000 </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        贷：原材料——花梨木	               135 000</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                            ——密度板                               60 000</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                            ——聚氨酯漆	                    35 000</a:t>
            </a:r>
            <a:endParaRPr lang="zh-CN" altLang="en-US">
              <a:latin typeface="+mj-ea"/>
              <a:ea typeface="+mj-ea"/>
            </a:endParaRPr>
          </a:p>
        </p:txBody>
      </p:sp>
    </p:spTree>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4"/>
                                        </p:tgtEl>
                                        <p:attrNameLst>
                                          <p:attrName>ppt_x</p:attrName>
                                        </p:attrNameLst>
                                      </p:cBhvr>
                                      <p:tavLst>
                                        <p:tav tm="0">
                                          <p:val>
                                            <p:strVal val="ppt_x"/>
                                          </p:val>
                                        </p:tav>
                                        <p:tav tm="100000">
                                          <p:val>
                                            <p:strVal val="ppt_x"/>
                                          </p:val>
                                        </p:tav>
                                      </p:tavLst>
                                    </p:anim>
                                    <p:anim calcmode="lin" valueType="num">
                                      <p:cBhvr additive="base">
                                        <p:cTn id="7" dur="500"/>
                                        <p:tgtEl>
                                          <p:spTgt spid="4"/>
                                        </p:tgtEl>
                                        <p:attrNameLst>
                                          <p:attrName>ppt_y</p:attrName>
                                        </p:attrNameLst>
                                      </p:cBhvr>
                                      <p:tavLst>
                                        <p:tav tm="0">
                                          <p:val>
                                            <p:strVal val="ppt_y"/>
                                          </p:val>
                                        </p:tav>
                                        <p:tav tm="100000">
                                          <p:val>
                                            <p:strVal val="1+ppt_h/2"/>
                                          </p:val>
                                        </p:tav>
                                      </p:tavLst>
                                    </p:anim>
                                    <p:set>
                                      <p:cBhvr>
                                        <p:cTn id="8" dur="1" fill="hold">
                                          <p:stCondLst>
                                            <p:cond delay="499"/>
                                          </p:stCondLst>
                                        </p:cTn>
                                        <p:tgtEl>
                                          <p:spTgt spid="4"/>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14985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子任务4.3.3  账务处理</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a:xfrm>
            <a:off x="5605145" y="1170940"/>
            <a:ext cx="6045835" cy="1751965"/>
          </a:xfrm>
          <a:prstGeom prst="rect">
            <a:avLst/>
          </a:prstGeom>
        </p:spPr>
        <p:txBody>
          <a:bodyPr wrap="square">
            <a:spAutoFit/>
          </a:bodyPr>
          <a:lstStyle/>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情景4-15】北京市鼎盛股份有限公司结转分配本月工资250 000元，其中生产衣柜的工人工资120 000元，生产梳妆台的工人工资60 000元，车间管理人员工资30 000元，企业行政管理人员工资为40 000元。另外，用现金支付车间设备维修费用4 200元。</a:t>
            </a:r>
            <a:endParaRPr lang="zh-CN" altLang="en-US">
              <a:latin typeface="+mj-ea"/>
              <a:ea typeface="+mj-ea"/>
            </a:endParaRPr>
          </a:p>
        </p:txBody>
      </p:sp>
      <p:pic>
        <p:nvPicPr>
          <p:cNvPr id="27" name="图片 26"/>
          <p:cNvPicPr>
            <a:picLocks noChangeAspect="1"/>
          </p:cNvPicPr>
          <p:nvPr/>
        </p:nvPicPr>
        <p:blipFill rotWithShape="1">
          <a:blip r:embed="rId1">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534035"/>
          </a:xfrm>
          <a:prstGeom prst="rect">
            <a:avLst/>
          </a:prstGeom>
          <a:solidFill>
            <a:schemeClr val="accent3"/>
          </a:solidFill>
        </p:spPr>
        <p:txBody>
          <a:bodyPr wrap="square">
            <a:spAutoFit/>
          </a:bodyPr>
          <a:lstStyle/>
          <a:p>
            <a:pPr algn="l">
              <a:lnSpc>
                <a:spcPct val="120000"/>
              </a:lnSpc>
            </a:pPr>
            <a:r>
              <a:rPr lang="zh-CN" altLang="en-US" sz="2400" b="1">
                <a:solidFill>
                  <a:schemeClr val="bg1"/>
                </a:solidFill>
                <a:latin typeface="+mj-ea"/>
                <a:ea typeface="+mj-ea"/>
              </a:rPr>
              <a:t>2.应付职工薪酬的核算</a:t>
            </a:r>
            <a:endParaRPr lang="zh-CN" altLang="en-US" sz="2400" b="1">
              <a:solidFill>
                <a:schemeClr val="bg1"/>
              </a:solidFill>
              <a:latin typeface="+mj-ea"/>
              <a:ea typeface="+mj-ea"/>
            </a:endParaRPr>
          </a:p>
        </p:txBody>
      </p:sp>
      <p:sp>
        <p:nvSpPr>
          <p:cNvPr id="5" name="矩形 4"/>
          <p:cNvSpPr/>
          <p:nvPr/>
        </p:nvSpPr>
        <p:spPr>
          <a:xfrm>
            <a:off x="5605145" y="3287395"/>
            <a:ext cx="6045835" cy="3031490"/>
          </a:xfrm>
          <a:prstGeom prst="rect">
            <a:avLst/>
          </a:prstGeom>
        </p:spPr>
        <p:txBody>
          <a:bodyPr wrap="square">
            <a:spAutoFit/>
          </a:bodyPr>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借：生产成本——衣柜	                       120 000</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                        ——梳妆台	                          60 000         </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        制造费用	                                          30 000</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        管理费用                                                40 000</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        贷：应付职工薪酬——工资	               250 000</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 借：制造费用                                                     4 200</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         贷：库存现金                                                   4 200</a:t>
            </a:r>
            <a:endParaRPr lang="zh-CN" altLang="en-US">
              <a:latin typeface="+mj-ea"/>
              <a:ea typeface="+mj-ea"/>
            </a:endParaRPr>
          </a:p>
        </p:txBody>
      </p:sp>
      <p:sp>
        <p:nvSpPr>
          <p:cNvPr id="2" name="矩形 1"/>
          <p:cNvSpPr/>
          <p:nvPr/>
        </p:nvSpPr>
        <p:spPr>
          <a:xfrm>
            <a:off x="5605145" y="1170940"/>
            <a:ext cx="6045835" cy="1087755"/>
          </a:xfrm>
          <a:prstGeom prst="rect">
            <a:avLst/>
          </a:prstGeom>
        </p:spPr>
        <p:txBody>
          <a:bodyPr wrap="square">
            <a:spAutoFit/>
          </a:bodyPr>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【情景4-16】北京市鼎盛股份有限公司根据“工资结算汇总表”结算本月应付职工工资总额250 000元，代扣个人所得税4 000元，实发工资246 000元。</a:t>
            </a:r>
            <a:endParaRPr lang="zh-CN" altLang="en-US">
              <a:latin typeface="+mj-ea"/>
              <a:ea typeface="+mj-ea"/>
            </a:endParaRPr>
          </a:p>
        </p:txBody>
      </p:sp>
      <p:sp>
        <p:nvSpPr>
          <p:cNvPr id="3" name="矩形 2"/>
          <p:cNvSpPr/>
          <p:nvPr/>
        </p:nvSpPr>
        <p:spPr>
          <a:xfrm>
            <a:off x="5605145" y="2647950"/>
            <a:ext cx="6045835" cy="3901440"/>
          </a:xfrm>
          <a:prstGeom prst="rect">
            <a:avLst/>
          </a:prstGeom>
        </p:spPr>
        <p:txBody>
          <a:bodyPr wrap="square">
            <a:spAutoFit/>
          </a:bodyPr>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①从银行提取现金：</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借：库存现金	                                      246 000</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       贷：银行存款	                                             246 000</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②用现金发放工资：</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借：应付职工薪酬——工资	        246 000</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        贷：库存现金	                           246 000</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③代扣个人所得税：</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借：应付职工薪酬——工资	                4 000</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        贷：应交税费——应交个人所得税	      4 000</a:t>
            </a:r>
            <a:endParaRPr lang="zh-CN" altLang="en-US">
              <a:latin typeface="+mj-ea"/>
              <a:ea typeface="+mj-ea"/>
            </a:endParaRPr>
          </a:p>
        </p:txBody>
      </p:sp>
    </p:spTree>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1" nodeType="clickEffect">
                                  <p:stCondLst>
                                    <p:cond delay="0"/>
                                  </p:stCondLst>
                                  <p:childTnLst>
                                    <p:anim calcmode="lin" valueType="num">
                                      <p:cBhvr additive="base">
                                        <p:cTn id="12" dur="500"/>
                                        <p:tgtEl>
                                          <p:spTgt spid="5"/>
                                        </p:tgtEl>
                                        <p:attrNameLst>
                                          <p:attrName>ppt_x</p:attrName>
                                        </p:attrNameLst>
                                      </p:cBhvr>
                                      <p:tavLst>
                                        <p:tav tm="0">
                                          <p:val>
                                            <p:strVal val="ppt_x"/>
                                          </p:val>
                                        </p:tav>
                                        <p:tav tm="100000">
                                          <p:val>
                                            <p:strVal val="ppt_x"/>
                                          </p:val>
                                        </p:tav>
                                      </p:tavLst>
                                    </p:anim>
                                    <p:anim calcmode="lin" valueType="num">
                                      <p:cBhvr additive="base">
                                        <p:cTn id="13" dur="500"/>
                                        <p:tgtEl>
                                          <p:spTgt spid="5"/>
                                        </p:tgtEl>
                                        <p:attrNameLst>
                                          <p:attrName>ppt_y</p:attrName>
                                        </p:attrNameLst>
                                      </p:cBhvr>
                                      <p:tavLst>
                                        <p:tav tm="0">
                                          <p:val>
                                            <p:strVal val="ppt_y"/>
                                          </p:val>
                                        </p:tav>
                                        <p:tav tm="100000">
                                          <p:val>
                                            <p:strVal val="1+ppt_h/2"/>
                                          </p:val>
                                        </p:tav>
                                      </p:tavLst>
                                    </p:anim>
                                    <p:set>
                                      <p:cBhvr>
                                        <p:cTn id="14" dur="1" fill="hold">
                                          <p:stCondLst>
                                            <p:cond delay="499"/>
                                          </p:stCondLst>
                                        </p:cTn>
                                        <p:tgtEl>
                                          <p:spTgt spid="5"/>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grpId="0" nodeType="clickEffect">
                                  <p:stCondLst>
                                    <p:cond delay="0"/>
                                  </p:stCondLst>
                                  <p:childTnLst>
                                    <p:anim calcmode="lin" valueType="num">
                                      <p:cBhvr additive="base">
                                        <p:cTn id="18" dur="500"/>
                                        <p:tgtEl>
                                          <p:spTgt spid="21"/>
                                        </p:tgtEl>
                                        <p:attrNameLst>
                                          <p:attrName>ppt_x</p:attrName>
                                        </p:attrNameLst>
                                      </p:cBhvr>
                                      <p:tavLst>
                                        <p:tav tm="0">
                                          <p:val>
                                            <p:strVal val="ppt_x"/>
                                          </p:val>
                                        </p:tav>
                                        <p:tav tm="100000">
                                          <p:val>
                                            <p:strVal val="ppt_x"/>
                                          </p:val>
                                        </p:tav>
                                      </p:tavLst>
                                    </p:anim>
                                    <p:anim calcmode="lin" valueType="num">
                                      <p:cBhvr additive="base">
                                        <p:cTn id="19" dur="500"/>
                                        <p:tgtEl>
                                          <p:spTgt spid="21"/>
                                        </p:tgtEl>
                                        <p:attrNameLst>
                                          <p:attrName>ppt_y</p:attrName>
                                        </p:attrNameLst>
                                      </p:cBhvr>
                                      <p:tavLst>
                                        <p:tav tm="0">
                                          <p:val>
                                            <p:strVal val="ppt_y"/>
                                          </p:val>
                                        </p:tav>
                                        <p:tav tm="100000">
                                          <p:val>
                                            <p:strVal val="1+ppt_h/2"/>
                                          </p:val>
                                        </p:tav>
                                      </p:tavLst>
                                    </p:anim>
                                    <p:set>
                                      <p:cBhvr>
                                        <p:cTn id="20" dur="1" fill="hold">
                                          <p:stCondLst>
                                            <p:cond delay="499"/>
                                          </p:stCondLst>
                                        </p:cTn>
                                        <p:tgtEl>
                                          <p:spTgt spid="21"/>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1" grpId="0"/>
      <p:bldP spid="5" grpId="1"/>
      <p:bldP spid="2"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1380191" y="-289580"/>
            <a:ext cx="2606804" cy="7725192"/>
          </a:xfrm>
          <a:prstGeom prst="rect">
            <a:avLst/>
          </a:prstGeom>
          <a:noFill/>
        </p:spPr>
        <p:txBody>
          <a:bodyPr wrap="none" rtlCol="0">
            <a:spAutoFit/>
          </a:bodyPr>
          <a:lstStyle/>
          <a:p>
            <a:pPr algn="ctr"/>
            <a:r>
              <a:rPr lang="en-US" altLang="zh-CN" sz="49600">
                <a:solidFill>
                  <a:schemeClr val="bg1"/>
                </a:solidFill>
                <a:latin typeface="Impact" panose="020B0806030902050204" pitchFamily="34" charset="0"/>
                <a:ea typeface="DFKai-SB" panose="03000509000000000000" pitchFamily="65" charset="-120"/>
              </a:rPr>
              <a:t>1</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265733" y="3568280"/>
            <a:ext cx="5090269"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3200" b="1">
                <a:solidFill>
                  <a:schemeClr val="bg1"/>
                </a:solidFill>
                <a:latin typeface="微软雅黑" panose="020B0503020204020204" pitchFamily="34" charset="-122"/>
                <a:ea typeface="微软雅黑" panose="020B0503020204020204" pitchFamily="34" charset="-122"/>
              </a:rPr>
              <a:t>筹集资金业务的会计处理</a:t>
            </a:r>
            <a:endParaRPr lang="zh-CN" altLang="en-US" sz="3200" b="1">
              <a:solidFill>
                <a:schemeClr val="bg1"/>
              </a:solidFill>
              <a:latin typeface="微软雅黑" panose="020B0503020204020204" pitchFamily="34" charset="-122"/>
              <a:ea typeface="微软雅黑" panose="020B0503020204020204" pitchFamily="34" charset="-122"/>
            </a:endParaRPr>
          </a:p>
        </p:txBody>
      </p:sp>
      <p:sp>
        <p:nvSpPr>
          <p:cNvPr id="92" name="TextBox 65"/>
          <p:cNvSpPr txBox="1"/>
          <p:nvPr/>
        </p:nvSpPr>
        <p:spPr>
          <a:xfrm>
            <a:off x="6965315" y="3606165"/>
            <a:ext cx="2329180" cy="368300"/>
          </a:xfrm>
          <a:prstGeom prst="rect">
            <a:avLst/>
          </a:prstGeom>
          <a:noFill/>
        </p:spPr>
        <p:txBody>
          <a:bodyPr wrap="square" rtlCol="0">
            <a:spAutoFit/>
          </a:bodyPr>
          <a:lstStyle/>
          <a:p>
            <a:pPr>
              <a:defRPr/>
            </a:pPr>
            <a:r>
              <a:rPr lang="zh-CN" altLang="en-US">
                <a:latin typeface="+mj-ea"/>
                <a:ea typeface="+mj-ea"/>
              </a:rPr>
              <a:t>所有者投入的资金</a:t>
            </a:r>
            <a:endParaRPr lang="zh-CN" altLang="en-US">
              <a:latin typeface="+mj-ea"/>
              <a:ea typeface="+mj-ea"/>
            </a:endParaRPr>
          </a:p>
        </p:txBody>
      </p:sp>
      <p:sp>
        <p:nvSpPr>
          <p:cNvPr id="94" name="TextBox 69"/>
          <p:cNvSpPr txBox="1"/>
          <p:nvPr/>
        </p:nvSpPr>
        <p:spPr>
          <a:xfrm>
            <a:off x="6965315" y="4110990"/>
            <a:ext cx="2328545"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a:solidFill>
                  <a:schemeClr val="tx1"/>
                </a:solidFill>
                <a:latin typeface="+mj-ea"/>
              </a:rPr>
              <a:t>借入的款项</a:t>
            </a:r>
            <a:endParaRPr lang="zh-CN" altLang="en-US" sz="1800">
              <a:solidFill>
                <a:schemeClr val="tx1"/>
              </a:solidFill>
              <a:latin typeface="+mj-ea"/>
            </a:endParaRPr>
          </a:p>
        </p:txBody>
      </p:sp>
      <p:grpSp>
        <p:nvGrpSpPr>
          <p:cNvPr id="97" name="组合 96"/>
          <p:cNvGrpSpPr/>
          <p:nvPr/>
        </p:nvGrpSpPr>
        <p:grpSpPr>
          <a:xfrm>
            <a:off x="6673280" y="3617878"/>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0" name="组合 99"/>
          <p:cNvGrpSpPr/>
          <p:nvPr/>
        </p:nvGrpSpPr>
        <p:grpSpPr>
          <a:xfrm>
            <a:off x="6673280" y="4131895"/>
            <a:ext cx="330200" cy="330200"/>
            <a:chOff x="8186613" y="1546264"/>
            <a:chExt cx="330200" cy="330200"/>
          </a:xfrm>
          <a:solidFill>
            <a:schemeClr val="accent3"/>
          </a:solidFill>
        </p:grpSpPr>
        <p:sp>
          <p:nvSpPr>
            <p:cNvPr id="101"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2"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cxnSp>
        <p:nvCxnSpPr>
          <p:cNvPr id="112" name="直接连接符 111"/>
          <p:cNvCxnSpPr/>
          <p:nvPr/>
        </p:nvCxnSpPr>
        <p:spPr bwMode="auto">
          <a:xfrm>
            <a:off x="6701855" y="4007695"/>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3" name="直接连接符 112"/>
          <p:cNvCxnSpPr/>
          <p:nvPr/>
        </p:nvCxnSpPr>
        <p:spPr bwMode="auto">
          <a:xfrm>
            <a:off x="6701855" y="4528691"/>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6" name="图片 1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14985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子任务4.3.3  账务处理</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a:xfrm>
            <a:off x="5605145" y="1170940"/>
            <a:ext cx="6045835" cy="1087755"/>
          </a:xfrm>
          <a:prstGeom prst="rect">
            <a:avLst/>
          </a:prstGeom>
        </p:spPr>
        <p:txBody>
          <a:bodyPr wrap="square">
            <a:spAutoFit/>
          </a:bodyPr>
          <a:lstStyle/>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【情景4-17】北京市鼎盛股份有限公司本月提取的折旧额为8 000元，其中生产车间计提折旧额 6 000元，行政管理部门所用固定资产折旧额2 000元。</a:t>
            </a:r>
            <a:endParaRPr lang="zh-CN" altLang="en-US">
              <a:latin typeface="+mj-ea"/>
              <a:ea typeface="+mj-ea"/>
            </a:endParaRPr>
          </a:p>
        </p:txBody>
      </p:sp>
      <p:pic>
        <p:nvPicPr>
          <p:cNvPr id="27" name="图片 26"/>
          <p:cNvPicPr>
            <a:picLocks noChangeAspect="1"/>
          </p:cNvPicPr>
          <p:nvPr/>
        </p:nvPicPr>
        <p:blipFill rotWithShape="1">
          <a:blip r:embed="rId1">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534035"/>
          </a:xfrm>
          <a:prstGeom prst="rect">
            <a:avLst/>
          </a:prstGeom>
          <a:solidFill>
            <a:schemeClr val="accent3"/>
          </a:solidFill>
        </p:spPr>
        <p:txBody>
          <a:bodyPr wrap="square">
            <a:spAutoFit/>
          </a:bodyPr>
          <a:lstStyle/>
          <a:p>
            <a:pPr algn="l">
              <a:lnSpc>
                <a:spcPct val="120000"/>
              </a:lnSpc>
            </a:pPr>
            <a:r>
              <a:rPr lang="zh-CN" altLang="en-US" sz="2400" b="1">
                <a:solidFill>
                  <a:schemeClr val="bg1"/>
                </a:solidFill>
                <a:latin typeface="+mj-ea"/>
                <a:ea typeface="+mj-ea"/>
              </a:rPr>
              <a:t>3.固定资产折旧的核算</a:t>
            </a:r>
            <a:endParaRPr lang="zh-CN" altLang="en-US" sz="2400" b="1">
              <a:solidFill>
                <a:schemeClr val="bg1"/>
              </a:solidFill>
              <a:latin typeface="+mj-ea"/>
              <a:ea typeface="+mj-ea"/>
            </a:endParaRPr>
          </a:p>
        </p:txBody>
      </p:sp>
      <p:sp>
        <p:nvSpPr>
          <p:cNvPr id="5" name="矩形 4"/>
          <p:cNvSpPr/>
          <p:nvPr/>
        </p:nvSpPr>
        <p:spPr>
          <a:xfrm>
            <a:off x="5922010" y="3213735"/>
            <a:ext cx="6045835" cy="1292860"/>
          </a:xfrm>
          <a:prstGeom prst="rect">
            <a:avLst/>
          </a:prstGeom>
        </p:spPr>
        <p:txBody>
          <a:bodyPr wrap="square">
            <a:spAutoFit/>
          </a:bodyPr>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借：制造费用                                                   6 000</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        管理费用	                                               2 000</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        贷：累计折旧	                                      8 000</a:t>
            </a:r>
            <a:endParaRPr lang="zh-CN" altLang="en-US">
              <a:latin typeface="+mj-ea"/>
              <a:ea typeface="+mj-ea"/>
            </a:endParaRPr>
          </a:p>
        </p:txBody>
      </p:sp>
      <p:sp>
        <p:nvSpPr>
          <p:cNvPr id="2" name="矩形 1"/>
          <p:cNvSpPr/>
          <p:nvPr/>
        </p:nvSpPr>
        <p:spPr>
          <a:xfrm>
            <a:off x="5605145" y="1257935"/>
            <a:ext cx="6045835" cy="755650"/>
          </a:xfrm>
          <a:prstGeom prst="rect">
            <a:avLst/>
          </a:prstGeom>
        </p:spPr>
        <p:txBody>
          <a:bodyPr wrap="square">
            <a:spAutoFit/>
          </a:bodyPr>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【情景4-18】北京市鼎盛股份有限公司用银行存款支付生产车间水电费4 800元。</a:t>
            </a:r>
            <a:endParaRPr lang="zh-CN" altLang="en-US">
              <a:latin typeface="+mj-ea"/>
              <a:ea typeface="+mj-ea"/>
            </a:endParaRPr>
          </a:p>
        </p:txBody>
      </p:sp>
      <p:sp>
        <p:nvSpPr>
          <p:cNvPr id="3" name="矩形 2"/>
          <p:cNvSpPr/>
          <p:nvPr/>
        </p:nvSpPr>
        <p:spPr>
          <a:xfrm>
            <a:off x="5922010" y="3213735"/>
            <a:ext cx="6045835" cy="857885"/>
          </a:xfrm>
          <a:prstGeom prst="rect">
            <a:avLst/>
          </a:prstGeom>
        </p:spPr>
        <p:txBody>
          <a:bodyPr wrap="square">
            <a:spAutoFit/>
          </a:bodyPr>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借：制造费用                                           4 800 </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         贷：银行存款                                             4 800</a:t>
            </a:r>
            <a:endParaRPr lang="zh-CN" altLang="en-US">
              <a:latin typeface="+mj-ea"/>
              <a:ea typeface="+mj-ea"/>
            </a:endParaRPr>
          </a:p>
        </p:txBody>
      </p:sp>
    </p:spTree>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1" nodeType="clickEffect">
                                  <p:stCondLst>
                                    <p:cond delay="0"/>
                                  </p:stCondLst>
                                  <p:childTnLst>
                                    <p:anim calcmode="lin" valueType="num">
                                      <p:cBhvr additive="base">
                                        <p:cTn id="12" dur="500"/>
                                        <p:tgtEl>
                                          <p:spTgt spid="5"/>
                                        </p:tgtEl>
                                        <p:attrNameLst>
                                          <p:attrName>ppt_x</p:attrName>
                                        </p:attrNameLst>
                                      </p:cBhvr>
                                      <p:tavLst>
                                        <p:tav tm="0">
                                          <p:val>
                                            <p:strVal val="ppt_x"/>
                                          </p:val>
                                        </p:tav>
                                        <p:tav tm="100000">
                                          <p:val>
                                            <p:strVal val="ppt_x"/>
                                          </p:val>
                                        </p:tav>
                                      </p:tavLst>
                                    </p:anim>
                                    <p:anim calcmode="lin" valueType="num">
                                      <p:cBhvr additive="base">
                                        <p:cTn id="13" dur="500"/>
                                        <p:tgtEl>
                                          <p:spTgt spid="5"/>
                                        </p:tgtEl>
                                        <p:attrNameLst>
                                          <p:attrName>ppt_y</p:attrName>
                                        </p:attrNameLst>
                                      </p:cBhvr>
                                      <p:tavLst>
                                        <p:tav tm="0">
                                          <p:val>
                                            <p:strVal val="ppt_y"/>
                                          </p:val>
                                        </p:tav>
                                        <p:tav tm="100000">
                                          <p:val>
                                            <p:strVal val="1+ppt_h/2"/>
                                          </p:val>
                                        </p:tav>
                                      </p:tavLst>
                                    </p:anim>
                                    <p:set>
                                      <p:cBhvr>
                                        <p:cTn id="14" dur="1" fill="hold">
                                          <p:stCondLst>
                                            <p:cond delay="499"/>
                                          </p:stCondLst>
                                        </p:cTn>
                                        <p:tgtEl>
                                          <p:spTgt spid="5"/>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grpId="0" nodeType="clickEffect">
                                  <p:stCondLst>
                                    <p:cond delay="0"/>
                                  </p:stCondLst>
                                  <p:childTnLst>
                                    <p:anim calcmode="lin" valueType="num">
                                      <p:cBhvr additive="base">
                                        <p:cTn id="18" dur="500"/>
                                        <p:tgtEl>
                                          <p:spTgt spid="21"/>
                                        </p:tgtEl>
                                        <p:attrNameLst>
                                          <p:attrName>ppt_x</p:attrName>
                                        </p:attrNameLst>
                                      </p:cBhvr>
                                      <p:tavLst>
                                        <p:tav tm="0">
                                          <p:val>
                                            <p:strVal val="ppt_x"/>
                                          </p:val>
                                        </p:tav>
                                        <p:tav tm="100000">
                                          <p:val>
                                            <p:strVal val="ppt_x"/>
                                          </p:val>
                                        </p:tav>
                                      </p:tavLst>
                                    </p:anim>
                                    <p:anim calcmode="lin" valueType="num">
                                      <p:cBhvr additive="base">
                                        <p:cTn id="19" dur="500"/>
                                        <p:tgtEl>
                                          <p:spTgt spid="21"/>
                                        </p:tgtEl>
                                        <p:attrNameLst>
                                          <p:attrName>ppt_y</p:attrName>
                                        </p:attrNameLst>
                                      </p:cBhvr>
                                      <p:tavLst>
                                        <p:tav tm="0">
                                          <p:val>
                                            <p:strVal val="ppt_y"/>
                                          </p:val>
                                        </p:tav>
                                        <p:tav tm="100000">
                                          <p:val>
                                            <p:strVal val="1+ppt_h/2"/>
                                          </p:val>
                                        </p:tav>
                                      </p:tavLst>
                                    </p:anim>
                                    <p:set>
                                      <p:cBhvr>
                                        <p:cTn id="20" dur="1" fill="hold">
                                          <p:stCondLst>
                                            <p:cond delay="499"/>
                                          </p:stCondLst>
                                        </p:cTn>
                                        <p:tgtEl>
                                          <p:spTgt spid="21"/>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1" grpId="0"/>
      <p:bldP spid="5" grpId="1"/>
      <p:bldP spid="2" grpId="0"/>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14985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子任务4.3.3  账务处理</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8" name="矩形 27"/>
          <p:cNvSpPr/>
          <p:nvPr/>
        </p:nvSpPr>
        <p:spPr>
          <a:xfrm>
            <a:off x="0" y="1368425"/>
            <a:ext cx="3623310" cy="534035"/>
          </a:xfrm>
          <a:prstGeom prst="rect">
            <a:avLst/>
          </a:prstGeom>
          <a:solidFill>
            <a:schemeClr val="accent3"/>
          </a:solidFill>
        </p:spPr>
        <p:txBody>
          <a:bodyPr wrap="square">
            <a:spAutoFit/>
          </a:bodyPr>
          <a:lstStyle/>
          <a:p>
            <a:pPr algn="l">
              <a:lnSpc>
                <a:spcPct val="120000"/>
              </a:lnSpc>
            </a:pPr>
            <a:r>
              <a:rPr lang="zh-CN" altLang="en-US" sz="2400" b="1">
                <a:solidFill>
                  <a:schemeClr val="bg1"/>
                </a:solidFill>
                <a:latin typeface="+mj-ea"/>
                <a:ea typeface="+mj-ea"/>
              </a:rPr>
              <a:t>4.制造费用的核算</a:t>
            </a:r>
            <a:endParaRPr lang="zh-CN" altLang="en-US" sz="2400" b="1">
              <a:solidFill>
                <a:schemeClr val="bg1"/>
              </a:solidFill>
              <a:latin typeface="+mj-ea"/>
              <a:ea typeface="+mj-ea"/>
            </a:endParaRPr>
          </a:p>
        </p:txBody>
      </p:sp>
      <p:sp>
        <p:nvSpPr>
          <p:cNvPr id="4" name="矩形 3"/>
          <p:cNvSpPr/>
          <p:nvPr/>
        </p:nvSpPr>
        <p:spPr>
          <a:xfrm>
            <a:off x="772160" y="2157095"/>
            <a:ext cx="10556875" cy="1522095"/>
          </a:xfrm>
          <a:prstGeom prst="rect">
            <a:avLst/>
          </a:prstGeom>
        </p:spPr>
        <p:txBody>
          <a:bodyPr wrap="square">
            <a:spAutoFit/>
          </a:bodyPr>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产品制造成本是企业为生产一定种类和一定数量的产品所发生的各项费用的总和，一般由直接材料、直接人工和制造费用三部分组成。直接材料和直接人工应直接计入某种产品的制造成本。对于几种产品共同发生的制造费用，应按一定的标准在几种产品之间进行分配后再计入产品的制造成本。</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制造费用分配时，一般按各种产品的生产工人工资、生产工人工时或机器工时比例进行分配。公式如下：</a:t>
            </a:r>
            <a:endParaRPr lang="zh-CN" altLang="en-US">
              <a:latin typeface="+mj-ea"/>
              <a:ea typeface="+mj-ea"/>
            </a:endParaRPr>
          </a:p>
        </p:txBody>
      </p:sp>
      <p:pic>
        <p:nvPicPr>
          <p:cNvPr id="6" name="图片 5"/>
          <p:cNvPicPr>
            <a:picLocks noChangeAspect="1"/>
          </p:cNvPicPr>
          <p:nvPr/>
        </p:nvPicPr>
        <p:blipFill>
          <a:blip r:embed="rId1"/>
          <a:stretch>
            <a:fillRect/>
          </a:stretch>
        </p:blipFill>
        <p:spPr>
          <a:xfrm>
            <a:off x="2886075" y="4058920"/>
            <a:ext cx="6328410" cy="877570"/>
          </a:xfrm>
          <a:prstGeom prst="rect">
            <a:avLst/>
          </a:prstGeom>
        </p:spPr>
      </p:pic>
      <p:sp>
        <p:nvSpPr>
          <p:cNvPr id="7" name="矩形 6"/>
          <p:cNvSpPr/>
          <p:nvPr/>
        </p:nvSpPr>
        <p:spPr>
          <a:xfrm>
            <a:off x="1336675" y="5316220"/>
            <a:ext cx="9992360" cy="423545"/>
          </a:xfrm>
          <a:prstGeom prst="rect">
            <a:avLst/>
          </a:prstGeom>
        </p:spPr>
        <p:txBody>
          <a:bodyPr wrap="square">
            <a:spAutoFit/>
          </a:bodyPr>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某产品应分配的制造费用＝该产品生产工人工资生产工人工时或机器工时）×制造费用分配率</a:t>
            </a:r>
            <a:endParaRPr lang="zh-CN" altLang="en-US">
              <a:latin typeface="+mj-ea"/>
              <a:ea typeface="+mj-ea"/>
            </a:endParaRPr>
          </a:p>
        </p:txBody>
      </p:sp>
    </p:spTree>
  </p:cSld>
  <p:clrMapOvr>
    <a:masterClrMapping/>
  </p:clrMapOvr>
  <p:transition spd="slow" advTm="9652">
    <p:push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pic>
        <p:nvPicPr>
          <p:cNvPr id="4" name="图片 3" descr="303b32303034333736323bcecacce2"/>
          <p:cNvPicPr>
            <a:picLocks noChangeAspect="1"/>
          </p:cNvPicPr>
          <p:nvPr/>
        </p:nvPicPr>
        <p:blipFill>
          <a:blip r:embed="rId1"/>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p>
            <a:r>
              <a:rPr sz="2800" b="1" kern="100">
                <a:latin typeface="+mj-ea"/>
                <a:ea typeface="+mj-ea"/>
                <a:cs typeface="Times New Roman" panose="02020603050405020304" pitchFamily="18" charset="0"/>
                <a:sym typeface="+mn-ea"/>
              </a:rPr>
              <a:t>【情景4-19】</a:t>
            </a:r>
            <a:endParaRPr sz="2800" b="1" kern="100">
              <a:latin typeface="+mj-ea"/>
              <a:ea typeface="+mj-ea"/>
              <a:cs typeface="Times New Roman" panose="02020603050405020304" pitchFamily="18" charset="0"/>
              <a:sym typeface="+mn-ea"/>
            </a:endParaRPr>
          </a:p>
        </p:txBody>
      </p:sp>
      <p:sp>
        <p:nvSpPr>
          <p:cNvPr id="2" name="文本框 1"/>
          <p:cNvSpPr txBox="1"/>
          <p:nvPr/>
        </p:nvSpPr>
        <p:spPr>
          <a:xfrm>
            <a:off x="678815" y="1717040"/>
            <a:ext cx="10838180" cy="1198880"/>
          </a:xfrm>
          <a:prstGeom prst="rect">
            <a:avLst/>
          </a:prstGeom>
          <a:noFill/>
        </p:spPr>
        <p:txBody>
          <a:bodyPr wrap="square" rtlCol="0" anchor="t">
            <a:spAutoFit/>
          </a:bodyPr>
          <a:p>
            <a:pPr algn="l"/>
            <a:r>
              <a:rPr lang="en-US" altLang="zh-CN" sz="2400">
                <a:latin typeface="+mj-ea"/>
                <a:ea typeface="+mj-ea"/>
                <a:cs typeface="+mj-ea"/>
              </a:rPr>
              <a:t>      将【情景4-14】至【情景4-18】中发生的制造费用记入“制造费用”总分类账户，然后按生产工人工资进行分配。制造费用总分类账如图4-2所示、制造费用分配表如图4-3所示。</a:t>
            </a:r>
            <a:endParaRPr lang="en-US" altLang="zh-CN" sz="2400">
              <a:latin typeface="+mj-ea"/>
              <a:ea typeface="+mj-ea"/>
              <a:cs typeface="+mj-ea"/>
            </a:endParaRPr>
          </a:p>
        </p:txBody>
      </p:sp>
      <p:pic>
        <p:nvPicPr>
          <p:cNvPr id="5" name="图片 4"/>
          <p:cNvPicPr>
            <a:picLocks noChangeAspect="1"/>
          </p:cNvPicPr>
          <p:nvPr/>
        </p:nvPicPr>
        <p:blipFill>
          <a:blip r:embed="rId2"/>
          <a:stretch>
            <a:fillRect/>
          </a:stretch>
        </p:blipFill>
        <p:spPr>
          <a:xfrm>
            <a:off x="2769870" y="2915920"/>
            <a:ext cx="7131685" cy="3726815"/>
          </a:xfrm>
          <a:prstGeom prst="rect">
            <a:avLst/>
          </a:prstGeom>
        </p:spPr>
      </p:pic>
      <p:pic>
        <p:nvPicPr>
          <p:cNvPr id="7" name="图片 6"/>
          <p:cNvPicPr>
            <a:picLocks noChangeAspect="1"/>
          </p:cNvPicPr>
          <p:nvPr/>
        </p:nvPicPr>
        <p:blipFill>
          <a:blip r:embed="rId3"/>
          <a:stretch>
            <a:fillRect/>
          </a:stretch>
        </p:blipFill>
        <p:spPr>
          <a:xfrm>
            <a:off x="2500630" y="3171190"/>
            <a:ext cx="7400925" cy="3216275"/>
          </a:xfrm>
          <a:prstGeom prst="rect">
            <a:avLst/>
          </a:prstGeom>
        </p:spPr>
      </p:pic>
      <p:sp>
        <p:nvSpPr>
          <p:cNvPr id="9" name="文本框 8"/>
          <p:cNvSpPr txBox="1"/>
          <p:nvPr/>
        </p:nvSpPr>
        <p:spPr>
          <a:xfrm>
            <a:off x="782320" y="3995420"/>
            <a:ext cx="10838180" cy="1568450"/>
          </a:xfrm>
          <a:prstGeom prst="rect">
            <a:avLst/>
          </a:prstGeom>
          <a:noFill/>
        </p:spPr>
        <p:txBody>
          <a:bodyPr wrap="square" rtlCol="0" anchor="t">
            <a:spAutoFit/>
          </a:bodyPr>
          <a:p>
            <a:pPr algn="l"/>
            <a:r>
              <a:rPr lang="en-US" altLang="zh-CN" sz="2400">
                <a:latin typeface="+mj-ea"/>
                <a:ea typeface="+mj-ea"/>
                <a:cs typeface="+mj-ea"/>
              </a:rPr>
              <a:t>根据制造费用分配表进行会计处理：      </a:t>
            </a:r>
            <a:endParaRPr lang="en-US" altLang="zh-CN" sz="2400">
              <a:latin typeface="+mj-ea"/>
              <a:ea typeface="+mj-ea"/>
              <a:cs typeface="+mj-ea"/>
            </a:endParaRPr>
          </a:p>
          <a:p>
            <a:pPr algn="l"/>
            <a:r>
              <a:rPr lang="en-US" altLang="zh-CN" sz="2400">
                <a:latin typeface="+mj-ea"/>
                <a:ea typeface="+mj-ea"/>
                <a:cs typeface="+mj-ea"/>
              </a:rPr>
              <a:t>借：生产成本——衣柜	                                                   48 000</a:t>
            </a:r>
            <a:endParaRPr lang="en-US" altLang="zh-CN" sz="2400">
              <a:latin typeface="+mj-ea"/>
              <a:ea typeface="+mj-ea"/>
              <a:cs typeface="+mj-ea"/>
            </a:endParaRPr>
          </a:p>
          <a:p>
            <a:pPr algn="l"/>
            <a:r>
              <a:rPr lang="en-US" altLang="zh-CN" sz="2400">
                <a:latin typeface="+mj-ea"/>
                <a:ea typeface="+mj-ea"/>
                <a:cs typeface="+mj-ea"/>
              </a:rPr>
              <a:t>                        ——梳妆台	                                                24 000</a:t>
            </a:r>
            <a:endParaRPr lang="en-US" altLang="zh-CN" sz="2400">
              <a:latin typeface="+mj-ea"/>
              <a:ea typeface="+mj-ea"/>
              <a:cs typeface="+mj-ea"/>
            </a:endParaRPr>
          </a:p>
          <a:p>
            <a:pPr algn="l"/>
            <a:r>
              <a:rPr lang="en-US" altLang="zh-CN" sz="2400">
                <a:latin typeface="+mj-ea"/>
                <a:ea typeface="+mj-ea"/>
                <a:cs typeface="+mj-ea"/>
              </a:rPr>
              <a:t>        贷：制造费用	                                                                 72 000</a:t>
            </a:r>
            <a:endParaRPr lang="en-US" altLang="zh-CN" sz="2400">
              <a:latin typeface="+mj-ea"/>
              <a:ea typeface="+mj-ea"/>
              <a:cs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nodeType="clickEffect">
                                  <p:stCondLst>
                                    <p:cond delay="0"/>
                                  </p:stCondLst>
                                  <p:childTnLst>
                                    <p:anim calcmode="lin" valueType="num">
                                      <p:cBhvr additive="base">
                                        <p:cTn id="12" dur="500"/>
                                        <p:tgtEl>
                                          <p:spTgt spid="5"/>
                                        </p:tgtEl>
                                        <p:attrNameLst>
                                          <p:attrName>ppt_x</p:attrName>
                                        </p:attrNameLst>
                                      </p:cBhvr>
                                      <p:tavLst>
                                        <p:tav tm="0">
                                          <p:val>
                                            <p:strVal val="ppt_x"/>
                                          </p:val>
                                        </p:tav>
                                        <p:tav tm="100000">
                                          <p:val>
                                            <p:strVal val="ppt_x"/>
                                          </p:val>
                                        </p:tav>
                                      </p:tavLst>
                                    </p:anim>
                                    <p:anim calcmode="lin" valueType="num">
                                      <p:cBhvr additive="base">
                                        <p:cTn id="13" dur="500"/>
                                        <p:tgtEl>
                                          <p:spTgt spid="5"/>
                                        </p:tgtEl>
                                        <p:attrNameLst>
                                          <p:attrName>ppt_y</p:attrName>
                                        </p:attrNameLst>
                                      </p:cBhvr>
                                      <p:tavLst>
                                        <p:tav tm="0">
                                          <p:val>
                                            <p:strVal val="ppt_y"/>
                                          </p:val>
                                        </p:tav>
                                        <p:tav tm="100000">
                                          <p:val>
                                            <p:strVal val="1+ppt_h/2"/>
                                          </p:val>
                                        </p:tav>
                                      </p:tavLst>
                                    </p:anim>
                                    <p:set>
                                      <p:cBhvr>
                                        <p:cTn id="14" dur="1" fill="hold">
                                          <p:stCondLst>
                                            <p:cond delay="499"/>
                                          </p:stCondLst>
                                        </p:cTn>
                                        <p:tgtEl>
                                          <p:spTgt spid="5"/>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nodeType="clickEffect">
                                  <p:stCondLst>
                                    <p:cond delay="0"/>
                                  </p:stCondLst>
                                  <p:childTnLst>
                                    <p:anim calcmode="lin" valueType="num">
                                      <p:cBhvr additive="base">
                                        <p:cTn id="24" dur="500"/>
                                        <p:tgtEl>
                                          <p:spTgt spid="7"/>
                                        </p:tgtEl>
                                        <p:attrNameLst>
                                          <p:attrName>ppt_x</p:attrName>
                                        </p:attrNameLst>
                                      </p:cBhvr>
                                      <p:tavLst>
                                        <p:tav tm="0">
                                          <p:val>
                                            <p:strVal val="ppt_x"/>
                                          </p:val>
                                        </p:tav>
                                        <p:tav tm="100000">
                                          <p:val>
                                            <p:strVal val="ppt_x"/>
                                          </p:val>
                                        </p:tav>
                                      </p:tavLst>
                                    </p:anim>
                                    <p:anim calcmode="lin" valueType="num">
                                      <p:cBhvr additive="base">
                                        <p:cTn id="25" dur="500"/>
                                        <p:tgtEl>
                                          <p:spTgt spid="7"/>
                                        </p:tgtEl>
                                        <p:attrNameLst>
                                          <p:attrName>ppt_y</p:attrName>
                                        </p:attrNameLst>
                                      </p:cBhvr>
                                      <p:tavLst>
                                        <p:tav tm="0">
                                          <p:val>
                                            <p:strVal val="ppt_y"/>
                                          </p:val>
                                        </p:tav>
                                        <p:tav tm="100000">
                                          <p:val>
                                            <p:strVal val="1+ppt_h/2"/>
                                          </p:val>
                                        </p:tav>
                                      </p:tavLst>
                                    </p:anim>
                                    <p:set>
                                      <p:cBhvr>
                                        <p:cTn id="26" dur="1" fill="hold">
                                          <p:stCondLst>
                                            <p:cond delay="499"/>
                                          </p:stCondLst>
                                        </p:cTn>
                                        <p:tgtEl>
                                          <p:spTgt spid="7"/>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14985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子任务4.3.3  账务处理</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a:xfrm>
            <a:off x="5605145" y="1170940"/>
            <a:ext cx="6045835" cy="1292860"/>
          </a:xfrm>
          <a:prstGeom prst="rect">
            <a:avLst/>
          </a:prstGeom>
        </p:spPr>
        <p:txBody>
          <a:bodyPr wrap="square">
            <a:spAutoFit/>
          </a:bodyPr>
          <a:lstStyle/>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完工产品生产成本计算公式如下：</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完工产品生产总成本＝直接材料＋直接人工＋制造费用</a:t>
            </a:r>
            <a:endParaRPr lang="zh-CN" altLang="en-US">
              <a:latin typeface="+mj-ea"/>
              <a:ea typeface="+mj-ea"/>
            </a:endParaRPr>
          </a:p>
        </p:txBody>
      </p:sp>
      <p:pic>
        <p:nvPicPr>
          <p:cNvPr id="27" name="图片 26"/>
          <p:cNvPicPr>
            <a:picLocks noChangeAspect="1"/>
          </p:cNvPicPr>
          <p:nvPr/>
        </p:nvPicPr>
        <p:blipFill rotWithShape="1">
          <a:blip r:embed="rId1">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534035"/>
          </a:xfrm>
          <a:prstGeom prst="rect">
            <a:avLst/>
          </a:prstGeom>
          <a:solidFill>
            <a:schemeClr val="accent3"/>
          </a:solidFill>
        </p:spPr>
        <p:txBody>
          <a:bodyPr wrap="square">
            <a:spAutoFit/>
          </a:bodyPr>
          <a:lstStyle/>
          <a:p>
            <a:pPr algn="l">
              <a:lnSpc>
                <a:spcPct val="120000"/>
              </a:lnSpc>
            </a:pPr>
            <a:r>
              <a:rPr lang="zh-CN" altLang="en-US" sz="2400" b="1">
                <a:solidFill>
                  <a:schemeClr val="bg1"/>
                </a:solidFill>
                <a:latin typeface="+mj-ea"/>
                <a:ea typeface="+mj-ea"/>
              </a:rPr>
              <a:t>5.完工产品生产成本的计算</a:t>
            </a:r>
            <a:endParaRPr lang="zh-CN" altLang="en-US" sz="2400" b="1">
              <a:solidFill>
                <a:schemeClr val="bg1"/>
              </a:solidFill>
              <a:latin typeface="+mj-ea"/>
              <a:ea typeface="+mj-ea"/>
            </a:endParaRPr>
          </a:p>
        </p:txBody>
      </p:sp>
      <p:pic>
        <p:nvPicPr>
          <p:cNvPr id="4" name="图片 3"/>
          <p:cNvPicPr>
            <a:picLocks noChangeAspect="1"/>
          </p:cNvPicPr>
          <p:nvPr/>
        </p:nvPicPr>
        <p:blipFill>
          <a:blip r:embed="rId2"/>
          <a:stretch>
            <a:fillRect/>
          </a:stretch>
        </p:blipFill>
        <p:spPr>
          <a:xfrm>
            <a:off x="5922010" y="2996565"/>
            <a:ext cx="5011420" cy="864870"/>
          </a:xfrm>
          <a:prstGeom prst="rect">
            <a:avLst/>
          </a:prstGeom>
        </p:spPr>
      </p:pic>
    </p:spTree>
  </p:cSld>
  <p:clrMapOvr>
    <a:masterClrMapping/>
  </p:clrMapOvr>
  <p:transition spd="slow" advTm="9652">
    <p:push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pic>
        <p:nvPicPr>
          <p:cNvPr id="4" name="图片 3" descr="303b32303034333736323bcecacce2"/>
          <p:cNvPicPr>
            <a:picLocks noChangeAspect="1"/>
          </p:cNvPicPr>
          <p:nvPr/>
        </p:nvPicPr>
        <p:blipFill>
          <a:blip r:embed="rId1"/>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p>
            <a:r>
              <a:rPr sz="2800" b="1" kern="100">
                <a:latin typeface="+mj-ea"/>
                <a:ea typeface="+mj-ea"/>
                <a:cs typeface="Times New Roman" panose="02020603050405020304" pitchFamily="18" charset="0"/>
                <a:sym typeface="+mn-ea"/>
              </a:rPr>
              <a:t>【情景4-20】</a:t>
            </a:r>
            <a:endParaRPr sz="2800" b="1" kern="100">
              <a:latin typeface="+mj-ea"/>
              <a:ea typeface="+mj-ea"/>
              <a:cs typeface="Times New Roman" panose="02020603050405020304" pitchFamily="18" charset="0"/>
              <a:sym typeface="+mn-ea"/>
            </a:endParaRPr>
          </a:p>
        </p:txBody>
      </p:sp>
      <p:sp>
        <p:nvSpPr>
          <p:cNvPr id="2" name="文本框 1"/>
          <p:cNvSpPr txBox="1"/>
          <p:nvPr/>
        </p:nvSpPr>
        <p:spPr>
          <a:xfrm>
            <a:off x="678815" y="1256030"/>
            <a:ext cx="10838180" cy="1568450"/>
          </a:xfrm>
          <a:prstGeom prst="rect">
            <a:avLst/>
          </a:prstGeom>
          <a:noFill/>
        </p:spPr>
        <p:txBody>
          <a:bodyPr wrap="square" rtlCol="0" anchor="t">
            <a:spAutoFit/>
          </a:bodyPr>
          <a:p>
            <a:pPr algn="l"/>
            <a:r>
              <a:rPr lang="en-US" altLang="zh-CN" sz="2400">
                <a:latin typeface="+mj-ea"/>
                <a:ea typeface="+mj-ea"/>
                <a:cs typeface="+mj-ea"/>
              </a:rPr>
              <a:t>      月末，北京市鼎盛股份有限公司本月投产的两种产品全部完工，验收入库。衣柜生产成本明细账有期初余额，梳妆台生产成本明细账没有期初余额。试根据两种产品的生产成本明细分类账，分别编制产品成本计算单，以计算两种产品的生产成本。生产成本明细分类账如图4-4、图4-5所示。</a:t>
            </a:r>
            <a:endParaRPr lang="en-US" altLang="zh-CN" sz="2400">
              <a:latin typeface="+mj-ea"/>
              <a:ea typeface="+mj-ea"/>
              <a:cs typeface="+mj-ea"/>
            </a:endParaRPr>
          </a:p>
        </p:txBody>
      </p:sp>
      <p:pic>
        <p:nvPicPr>
          <p:cNvPr id="3" name="图片 2"/>
          <p:cNvPicPr>
            <a:picLocks noChangeAspect="1"/>
          </p:cNvPicPr>
          <p:nvPr/>
        </p:nvPicPr>
        <p:blipFill>
          <a:blip r:embed="rId2"/>
          <a:stretch>
            <a:fillRect/>
          </a:stretch>
        </p:blipFill>
        <p:spPr>
          <a:xfrm>
            <a:off x="2865755" y="2997200"/>
            <a:ext cx="6464300" cy="3543935"/>
          </a:xfrm>
          <a:prstGeom prst="rect">
            <a:avLst/>
          </a:prstGeom>
        </p:spPr>
      </p:pic>
      <p:pic>
        <p:nvPicPr>
          <p:cNvPr id="8" name="图片 7"/>
          <p:cNvPicPr>
            <a:picLocks noChangeAspect="1"/>
          </p:cNvPicPr>
          <p:nvPr/>
        </p:nvPicPr>
        <p:blipFill>
          <a:blip r:embed="rId3"/>
          <a:stretch>
            <a:fillRect/>
          </a:stretch>
        </p:blipFill>
        <p:spPr>
          <a:xfrm>
            <a:off x="3321050" y="3082290"/>
            <a:ext cx="6008370" cy="3338830"/>
          </a:xfrm>
          <a:prstGeom prst="rect">
            <a:avLst/>
          </a:prstGeom>
        </p:spPr>
      </p:pic>
      <p:sp>
        <p:nvSpPr>
          <p:cNvPr id="10" name="文本框 9"/>
          <p:cNvSpPr txBox="1"/>
          <p:nvPr/>
        </p:nvSpPr>
        <p:spPr>
          <a:xfrm>
            <a:off x="914400" y="1624965"/>
            <a:ext cx="10838180" cy="829945"/>
          </a:xfrm>
          <a:prstGeom prst="rect">
            <a:avLst/>
          </a:prstGeom>
          <a:noFill/>
        </p:spPr>
        <p:txBody>
          <a:bodyPr wrap="square" rtlCol="0" anchor="t">
            <a:spAutoFit/>
          </a:bodyPr>
          <a:p>
            <a:pPr algn="l"/>
            <a:r>
              <a:rPr lang="en-US" altLang="zh-CN" sz="2400">
                <a:latin typeface="+mj-ea"/>
                <a:ea typeface="+mj-ea"/>
                <a:cs typeface="+mj-ea"/>
              </a:rPr>
              <a:t>产品成本计算单如图4-6、图4-7所示。，以计算两种产品的生产成本。生产成本明细分类账如图4-4、图4-5所示。</a:t>
            </a:r>
            <a:endParaRPr lang="en-US" altLang="zh-CN" sz="2400">
              <a:latin typeface="+mj-ea"/>
              <a:ea typeface="+mj-ea"/>
              <a:cs typeface="+mj-ea"/>
            </a:endParaRPr>
          </a:p>
        </p:txBody>
      </p:sp>
      <p:pic>
        <p:nvPicPr>
          <p:cNvPr id="11" name="图片 10"/>
          <p:cNvPicPr>
            <a:picLocks noChangeAspect="1"/>
          </p:cNvPicPr>
          <p:nvPr/>
        </p:nvPicPr>
        <p:blipFill>
          <a:blip r:embed="rId4"/>
          <a:stretch>
            <a:fillRect/>
          </a:stretch>
        </p:blipFill>
        <p:spPr>
          <a:xfrm>
            <a:off x="2865755" y="3082290"/>
            <a:ext cx="6958965" cy="3338830"/>
          </a:xfrm>
          <a:prstGeom prst="rect">
            <a:avLst/>
          </a:prstGeom>
        </p:spPr>
      </p:pic>
      <p:pic>
        <p:nvPicPr>
          <p:cNvPr id="12" name="图片 11"/>
          <p:cNvPicPr>
            <a:picLocks noChangeAspect="1"/>
          </p:cNvPicPr>
          <p:nvPr/>
        </p:nvPicPr>
        <p:blipFill>
          <a:blip r:embed="rId5"/>
          <a:stretch>
            <a:fillRect/>
          </a:stretch>
        </p:blipFill>
        <p:spPr>
          <a:xfrm>
            <a:off x="2865755" y="3082290"/>
            <a:ext cx="6691630" cy="3230245"/>
          </a:xfrm>
          <a:prstGeom prst="rect">
            <a:avLst/>
          </a:prstGeom>
        </p:spPr>
      </p:pic>
      <p:sp>
        <p:nvSpPr>
          <p:cNvPr id="13" name="文本框 12"/>
          <p:cNvSpPr txBox="1"/>
          <p:nvPr/>
        </p:nvSpPr>
        <p:spPr>
          <a:xfrm>
            <a:off x="792480" y="3408045"/>
            <a:ext cx="10838180" cy="1568450"/>
          </a:xfrm>
          <a:prstGeom prst="rect">
            <a:avLst/>
          </a:prstGeom>
          <a:noFill/>
        </p:spPr>
        <p:txBody>
          <a:bodyPr wrap="square" rtlCol="0" anchor="t">
            <a:spAutoFit/>
          </a:bodyPr>
          <a:p>
            <a:pPr algn="l"/>
            <a:r>
              <a:rPr lang="en-US" altLang="zh-CN" sz="2400">
                <a:latin typeface="+mj-ea"/>
                <a:ea typeface="+mj-ea"/>
                <a:cs typeface="+mj-ea"/>
              </a:rPr>
              <a:t>借：库存商品——衣柜	                                                323 000  </a:t>
            </a:r>
            <a:endParaRPr lang="en-US" altLang="zh-CN" sz="2400">
              <a:latin typeface="+mj-ea"/>
              <a:ea typeface="+mj-ea"/>
              <a:cs typeface="+mj-ea"/>
            </a:endParaRPr>
          </a:p>
          <a:p>
            <a:pPr algn="l"/>
            <a:r>
              <a:rPr lang="en-US" altLang="zh-CN" sz="2400">
                <a:latin typeface="+mj-ea"/>
                <a:ea typeface="+mj-ea"/>
                <a:cs typeface="+mj-ea"/>
              </a:rPr>
              <a:t>                        ——梳妆台	                                                   150 400</a:t>
            </a:r>
            <a:endParaRPr lang="en-US" altLang="zh-CN" sz="2400">
              <a:latin typeface="+mj-ea"/>
              <a:ea typeface="+mj-ea"/>
              <a:cs typeface="+mj-ea"/>
            </a:endParaRPr>
          </a:p>
          <a:p>
            <a:pPr algn="l"/>
            <a:r>
              <a:rPr lang="en-US" altLang="zh-CN" sz="2400">
                <a:latin typeface="+mj-ea"/>
                <a:ea typeface="+mj-ea"/>
                <a:cs typeface="+mj-ea"/>
              </a:rPr>
              <a:t>       贷：生产成本——衣柜	                                                               323 000</a:t>
            </a:r>
            <a:endParaRPr lang="en-US" altLang="zh-CN" sz="2400">
              <a:latin typeface="+mj-ea"/>
              <a:ea typeface="+mj-ea"/>
              <a:cs typeface="+mj-ea"/>
            </a:endParaRPr>
          </a:p>
          <a:p>
            <a:pPr algn="l"/>
            <a:r>
              <a:rPr lang="en-US" altLang="zh-CN" sz="2400">
                <a:latin typeface="+mj-ea"/>
                <a:ea typeface="+mj-ea"/>
                <a:cs typeface="+mj-ea"/>
              </a:rPr>
              <a:t>                               ——梳妆台	                                                150 400</a:t>
            </a:r>
            <a:endParaRPr lang="en-US" altLang="zh-CN" sz="2400">
              <a:latin typeface="+mj-ea"/>
              <a:ea typeface="+mj-ea"/>
              <a:cs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nodeType="clickEffect">
                                  <p:stCondLst>
                                    <p:cond delay="0"/>
                                  </p:stCondLst>
                                  <p:childTnLst>
                                    <p:anim calcmode="lin" valueType="num">
                                      <p:cBhvr additive="base">
                                        <p:cTn id="12" dur="500"/>
                                        <p:tgtEl>
                                          <p:spTgt spid="3"/>
                                        </p:tgtEl>
                                        <p:attrNameLst>
                                          <p:attrName>ppt_x</p:attrName>
                                        </p:attrNameLst>
                                      </p:cBhvr>
                                      <p:tavLst>
                                        <p:tav tm="0">
                                          <p:val>
                                            <p:strVal val="ppt_x"/>
                                          </p:val>
                                        </p:tav>
                                        <p:tav tm="100000">
                                          <p:val>
                                            <p:strVal val="ppt_x"/>
                                          </p:val>
                                        </p:tav>
                                      </p:tavLst>
                                    </p:anim>
                                    <p:anim calcmode="lin" valueType="num">
                                      <p:cBhvr additive="base">
                                        <p:cTn id="13" dur="500"/>
                                        <p:tgtEl>
                                          <p:spTgt spid="3"/>
                                        </p:tgtEl>
                                        <p:attrNameLst>
                                          <p:attrName>ppt_y</p:attrName>
                                        </p:attrNameLst>
                                      </p:cBhvr>
                                      <p:tavLst>
                                        <p:tav tm="0">
                                          <p:val>
                                            <p:strVal val="ppt_y"/>
                                          </p:val>
                                        </p:tav>
                                        <p:tav tm="100000">
                                          <p:val>
                                            <p:strVal val="1+ppt_h/2"/>
                                          </p:val>
                                        </p:tav>
                                      </p:tavLst>
                                    </p:anim>
                                    <p:set>
                                      <p:cBhvr>
                                        <p:cTn id="14" dur="1" fill="hold">
                                          <p:stCondLst>
                                            <p:cond delay="499"/>
                                          </p:stCondLst>
                                        </p:cTn>
                                        <p:tgtEl>
                                          <p:spTgt spid="3"/>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nodeType="clickEffect">
                                  <p:stCondLst>
                                    <p:cond delay="0"/>
                                  </p:stCondLst>
                                  <p:childTnLst>
                                    <p:anim calcmode="lin" valueType="num">
                                      <p:cBhvr additive="base">
                                        <p:cTn id="24" dur="500"/>
                                        <p:tgtEl>
                                          <p:spTgt spid="8"/>
                                        </p:tgtEl>
                                        <p:attrNameLst>
                                          <p:attrName>ppt_x</p:attrName>
                                        </p:attrNameLst>
                                      </p:cBhvr>
                                      <p:tavLst>
                                        <p:tav tm="0">
                                          <p:val>
                                            <p:strVal val="ppt_x"/>
                                          </p:val>
                                        </p:tav>
                                        <p:tav tm="100000">
                                          <p:val>
                                            <p:strVal val="ppt_x"/>
                                          </p:val>
                                        </p:tav>
                                      </p:tavLst>
                                    </p:anim>
                                    <p:anim calcmode="lin" valueType="num">
                                      <p:cBhvr additive="base">
                                        <p:cTn id="25" dur="500"/>
                                        <p:tgtEl>
                                          <p:spTgt spid="8"/>
                                        </p:tgtEl>
                                        <p:attrNameLst>
                                          <p:attrName>ppt_y</p:attrName>
                                        </p:attrNameLst>
                                      </p:cBhvr>
                                      <p:tavLst>
                                        <p:tav tm="0">
                                          <p:val>
                                            <p:strVal val="ppt_y"/>
                                          </p:val>
                                        </p:tav>
                                        <p:tav tm="100000">
                                          <p:val>
                                            <p:strVal val="1+ppt_h/2"/>
                                          </p:val>
                                        </p:tav>
                                      </p:tavLst>
                                    </p:anim>
                                    <p:set>
                                      <p:cBhvr>
                                        <p:cTn id="26" dur="1" fill="hold">
                                          <p:stCondLst>
                                            <p:cond delay="499"/>
                                          </p:stCondLst>
                                        </p:cTn>
                                        <p:tgtEl>
                                          <p:spTgt spid="8"/>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xit" presetSubtype="4" fill="hold" grpId="0" nodeType="clickEffect">
                                  <p:stCondLst>
                                    <p:cond delay="0"/>
                                  </p:stCondLst>
                                  <p:childTnLst>
                                    <p:anim calcmode="lin" valueType="num">
                                      <p:cBhvr additive="base">
                                        <p:cTn id="30" dur="500"/>
                                        <p:tgtEl>
                                          <p:spTgt spid="2"/>
                                        </p:tgtEl>
                                        <p:attrNameLst>
                                          <p:attrName>ppt_x</p:attrName>
                                        </p:attrNameLst>
                                      </p:cBhvr>
                                      <p:tavLst>
                                        <p:tav tm="0">
                                          <p:val>
                                            <p:strVal val="ppt_x"/>
                                          </p:val>
                                        </p:tav>
                                        <p:tav tm="100000">
                                          <p:val>
                                            <p:strVal val="ppt_x"/>
                                          </p:val>
                                        </p:tav>
                                      </p:tavLst>
                                    </p:anim>
                                    <p:anim calcmode="lin" valueType="num">
                                      <p:cBhvr additive="base">
                                        <p:cTn id="31" dur="500"/>
                                        <p:tgtEl>
                                          <p:spTgt spid="2"/>
                                        </p:tgtEl>
                                        <p:attrNameLst>
                                          <p:attrName>ppt_y</p:attrName>
                                        </p:attrNameLst>
                                      </p:cBhvr>
                                      <p:tavLst>
                                        <p:tav tm="0">
                                          <p:val>
                                            <p:strVal val="ppt_y"/>
                                          </p:val>
                                        </p:tav>
                                        <p:tav tm="100000">
                                          <p:val>
                                            <p:strVal val="1+ppt_h/2"/>
                                          </p:val>
                                        </p:tav>
                                      </p:tavLst>
                                    </p:anim>
                                    <p:set>
                                      <p:cBhvr>
                                        <p:cTn id="32" dur="1" fill="hold">
                                          <p:stCondLst>
                                            <p:cond delay="499"/>
                                          </p:stCondLst>
                                        </p:cTn>
                                        <p:tgtEl>
                                          <p:spTgt spid="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xit" presetSubtype="4" fill="hold" nodeType="clickEffect">
                                  <p:stCondLst>
                                    <p:cond delay="0"/>
                                  </p:stCondLst>
                                  <p:childTnLst>
                                    <p:anim calcmode="lin" valueType="num">
                                      <p:cBhvr additive="base">
                                        <p:cTn id="48" dur="500"/>
                                        <p:tgtEl>
                                          <p:spTgt spid="11"/>
                                        </p:tgtEl>
                                        <p:attrNameLst>
                                          <p:attrName>ppt_x</p:attrName>
                                        </p:attrNameLst>
                                      </p:cBhvr>
                                      <p:tavLst>
                                        <p:tav tm="0">
                                          <p:val>
                                            <p:strVal val="ppt_x"/>
                                          </p:val>
                                        </p:tav>
                                        <p:tav tm="100000">
                                          <p:val>
                                            <p:strVal val="ppt_x"/>
                                          </p:val>
                                        </p:tav>
                                      </p:tavLst>
                                    </p:anim>
                                    <p:anim calcmode="lin" valueType="num">
                                      <p:cBhvr additive="base">
                                        <p:cTn id="49" dur="500"/>
                                        <p:tgtEl>
                                          <p:spTgt spid="11"/>
                                        </p:tgtEl>
                                        <p:attrNameLst>
                                          <p:attrName>ppt_y</p:attrName>
                                        </p:attrNameLst>
                                      </p:cBhvr>
                                      <p:tavLst>
                                        <p:tav tm="0">
                                          <p:val>
                                            <p:strVal val="ppt_y"/>
                                          </p:val>
                                        </p:tav>
                                        <p:tav tm="100000">
                                          <p:val>
                                            <p:strVal val="1+ppt_h/2"/>
                                          </p:val>
                                        </p:tav>
                                      </p:tavLst>
                                    </p:anim>
                                    <p:set>
                                      <p:cBhvr>
                                        <p:cTn id="50" dur="1" fill="hold">
                                          <p:stCondLst>
                                            <p:cond delay="499"/>
                                          </p:stCondLst>
                                        </p:cTn>
                                        <p:tgtEl>
                                          <p:spTgt spid="11"/>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xit" presetSubtype="4" fill="hold" nodeType="clickEffect">
                                  <p:stCondLst>
                                    <p:cond delay="0"/>
                                  </p:stCondLst>
                                  <p:childTnLst>
                                    <p:anim calcmode="lin" valueType="num">
                                      <p:cBhvr additive="base">
                                        <p:cTn id="60" dur="500"/>
                                        <p:tgtEl>
                                          <p:spTgt spid="12"/>
                                        </p:tgtEl>
                                        <p:attrNameLst>
                                          <p:attrName>ppt_x</p:attrName>
                                        </p:attrNameLst>
                                      </p:cBhvr>
                                      <p:tavLst>
                                        <p:tav tm="0">
                                          <p:val>
                                            <p:strVal val="ppt_x"/>
                                          </p:val>
                                        </p:tav>
                                        <p:tav tm="100000">
                                          <p:val>
                                            <p:strVal val="ppt_x"/>
                                          </p:val>
                                        </p:tav>
                                      </p:tavLst>
                                    </p:anim>
                                    <p:anim calcmode="lin" valueType="num">
                                      <p:cBhvr additive="base">
                                        <p:cTn id="61" dur="500"/>
                                        <p:tgtEl>
                                          <p:spTgt spid="12"/>
                                        </p:tgtEl>
                                        <p:attrNameLst>
                                          <p:attrName>ppt_y</p:attrName>
                                        </p:attrNameLst>
                                      </p:cBhvr>
                                      <p:tavLst>
                                        <p:tav tm="0">
                                          <p:val>
                                            <p:strVal val="ppt_y"/>
                                          </p:val>
                                        </p:tav>
                                        <p:tav tm="100000">
                                          <p:val>
                                            <p:strVal val="1+ppt_h/2"/>
                                          </p:val>
                                        </p:tav>
                                      </p:tavLst>
                                    </p:anim>
                                    <p:set>
                                      <p:cBhvr>
                                        <p:cTn id="62" dur="1" fill="hold">
                                          <p:stCondLst>
                                            <p:cond delay="499"/>
                                          </p:stCondLst>
                                        </p:cTn>
                                        <p:tgtEl>
                                          <p:spTgt spid="12"/>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additive="base">
                                        <p:cTn id="67" dur="500" fill="hold"/>
                                        <p:tgtEl>
                                          <p:spTgt spid="13"/>
                                        </p:tgtEl>
                                        <p:attrNameLst>
                                          <p:attrName>ppt_x</p:attrName>
                                        </p:attrNameLst>
                                      </p:cBhvr>
                                      <p:tavLst>
                                        <p:tav tm="0">
                                          <p:val>
                                            <p:strVal val="#ppt_x"/>
                                          </p:val>
                                        </p:tav>
                                        <p:tav tm="100000">
                                          <p:val>
                                            <p:strVal val="#ppt_x"/>
                                          </p:val>
                                        </p:tav>
                                      </p:tavLst>
                                    </p:anim>
                                    <p:anim calcmode="lin" valueType="num">
                                      <p:cBhvr additive="base">
                                        <p:cTn id="6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1002685" y="-289580"/>
            <a:ext cx="3361818" cy="7725192"/>
          </a:xfrm>
          <a:prstGeom prst="rect">
            <a:avLst/>
          </a:prstGeom>
          <a:noFill/>
        </p:spPr>
        <p:txBody>
          <a:bodyPr wrap="none" rtlCol="0">
            <a:spAutoFit/>
          </a:bodyPr>
          <a:lstStyle/>
          <a:p>
            <a:pPr algn="ctr"/>
            <a:r>
              <a:rPr lang="en-US" altLang="zh-CN" sz="49600">
                <a:solidFill>
                  <a:schemeClr val="bg1"/>
                </a:solidFill>
                <a:latin typeface="Impact" panose="020B0806030902050204" pitchFamily="34" charset="0"/>
                <a:ea typeface="DFKai-SB" panose="03000509000000000000" pitchFamily="65" charset="-120"/>
              </a:rPr>
              <a:t>4</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265733" y="3568280"/>
            <a:ext cx="5090269"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4000" b="1">
                <a:solidFill>
                  <a:schemeClr val="bg1"/>
                </a:solidFill>
                <a:latin typeface="微软雅黑" panose="020B0503020204020204" pitchFamily="34" charset="-122"/>
                <a:ea typeface="微软雅黑" panose="020B0503020204020204" pitchFamily="34" charset="-122"/>
              </a:rPr>
              <a:t>销售业务的会计处理</a:t>
            </a:r>
            <a:endParaRPr lang="zh-CN" altLang="en-US" sz="4000" b="1">
              <a:solidFill>
                <a:schemeClr val="bg1"/>
              </a:solidFill>
              <a:latin typeface="微软雅黑" panose="020B0503020204020204" pitchFamily="34" charset="-122"/>
              <a:ea typeface="微软雅黑" panose="020B0503020204020204" pitchFamily="34" charset="-122"/>
            </a:endParaRPr>
          </a:p>
        </p:txBody>
      </p:sp>
      <p:sp>
        <p:nvSpPr>
          <p:cNvPr id="92" name="TextBox 65"/>
          <p:cNvSpPr txBox="1"/>
          <p:nvPr/>
        </p:nvSpPr>
        <p:spPr>
          <a:xfrm>
            <a:off x="6965056" y="3605904"/>
            <a:ext cx="1890186" cy="368300"/>
          </a:xfrm>
          <a:prstGeom prst="rect">
            <a:avLst/>
          </a:prstGeom>
          <a:noFill/>
        </p:spPr>
        <p:txBody>
          <a:bodyPr wrap="square" rtlCol="0">
            <a:spAutoFit/>
          </a:bodyPr>
          <a:lstStyle/>
          <a:p>
            <a:pPr>
              <a:defRPr/>
            </a:pPr>
            <a:r>
              <a:rPr lang="zh-CN" altLang="en-US">
                <a:latin typeface="+mj-ea"/>
                <a:ea typeface="+mj-ea"/>
              </a:rPr>
              <a:t>账户设置</a:t>
            </a:r>
            <a:endParaRPr lang="zh-CN" altLang="en-US">
              <a:latin typeface="+mj-ea"/>
              <a:ea typeface="+mj-ea"/>
            </a:endParaRPr>
          </a:p>
        </p:txBody>
      </p:sp>
      <p:sp>
        <p:nvSpPr>
          <p:cNvPr id="94" name="TextBox 69"/>
          <p:cNvSpPr txBox="1"/>
          <p:nvPr/>
        </p:nvSpPr>
        <p:spPr>
          <a:xfrm>
            <a:off x="6965315" y="4110990"/>
            <a:ext cx="2493645"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a:solidFill>
                  <a:schemeClr val="tx1"/>
                </a:solidFill>
                <a:latin typeface="+mj-ea"/>
              </a:rPr>
              <a:t>账务处理</a:t>
            </a:r>
            <a:endParaRPr lang="zh-CN" altLang="en-US" sz="1800">
              <a:solidFill>
                <a:schemeClr val="tx1"/>
              </a:solidFill>
              <a:latin typeface="+mj-ea"/>
            </a:endParaRPr>
          </a:p>
        </p:txBody>
      </p:sp>
      <p:grpSp>
        <p:nvGrpSpPr>
          <p:cNvPr id="97" name="组合 96"/>
          <p:cNvGrpSpPr/>
          <p:nvPr/>
        </p:nvGrpSpPr>
        <p:grpSpPr>
          <a:xfrm>
            <a:off x="6673280" y="3617878"/>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0" name="组合 99"/>
          <p:cNvGrpSpPr/>
          <p:nvPr/>
        </p:nvGrpSpPr>
        <p:grpSpPr>
          <a:xfrm>
            <a:off x="6673280" y="4131895"/>
            <a:ext cx="330200" cy="330200"/>
            <a:chOff x="8186613" y="1546264"/>
            <a:chExt cx="330200" cy="330200"/>
          </a:xfrm>
          <a:solidFill>
            <a:schemeClr val="accent3"/>
          </a:solidFill>
        </p:grpSpPr>
        <p:sp>
          <p:nvSpPr>
            <p:cNvPr id="101"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2"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cxnSp>
        <p:nvCxnSpPr>
          <p:cNvPr id="112" name="直接连接符 111"/>
          <p:cNvCxnSpPr/>
          <p:nvPr/>
        </p:nvCxnSpPr>
        <p:spPr bwMode="auto">
          <a:xfrm>
            <a:off x="6701855" y="4007695"/>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3" name="直接连接符 112"/>
          <p:cNvCxnSpPr/>
          <p:nvPr/>
        </p:nvCxnSpPr>
        <p:spPr bwMode="auto">
          <a:xfrm>
            <a:off x="6701855" y="4528691"/>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6" name="图片 1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
        <p:nvSpPr>
          <p:cNvPr id="48" name="Freeform 6"/>
          <p:cNvSpPr/>
          <p:nvPr/>
        </p:nvSpPr>
        <p:spPr bwMode="auto">
          <a:xfrm>
            <a:off x="8908415" y="4728845"/>
            <a:ext cx="244475" cy="224155"/>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2"/>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669671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子任务4.4.1  账户设置</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2035267" y="1792620"/>
            <a:ext cx="3200770" cy="4155439"/>
            <a:chOff x="-1790650" y="999771"/>
            <a:chExt cx="4158587" cy="5398938"/>
          </a:xfrm>
        </p:grpSpPr>
        <p:grpSp>
          <p:nvGrpSpPr>
            <p:cNvPr id="22" name="组合 21"/>
            <p:cNvGrpSpPr/>
            <p:nvPr/>
          </p:nvGrpSpPr>
          <p:grpSpPr>
            <a:xfrm>
              <a:off x="-1790650" y="999771"/>
              <a:ext cx="4158587" cy="5398938"/>
              <a:chOff x="7514016" y="1120636"/>
              <a:chExt cx="3552917" cy="4612620"/>
            </a:xfrm>
          </p:grpSpPr>
          <p:sp>
            <p:nvSpPr>
              <p:cNvPr id="31" name="任意多边形: 形状 30"/>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3" name="矩形 22"/>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矩形 23"/>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5" name="矩形 24"/>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6" name="矩形 25"/>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7" name="矩形 26"/>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8" name="矩形 27"/>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9" name="矩形 28"/>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0" name="矩形 29"/>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3" name="组合 32"/>
          <p:cNvGrpSpPr/>
          <p:nvPr/>
        </p:nvGrpSpPr>
        <p:grpSpPr>
          <a:xfrm>
            <a:off x="534349" y="2038489"/>
            <a:ext cx="3531430" cy="3401502"/>
            <a:chOff x="2177483" y="3378200"/>
            <a:chExt cx="1682750" cy="1620838"/>
          </a:xfrm>
        </p:grpSpPr>
        <p:sp>
          <p:nvSpPr>
            <p:cNvPr id="34" name="Freeform 266"/>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5" name="Freeform 267"/>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6" name="Freeform 268"/>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7" name="Freeform 269"/>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4" name="Freeform 270"/>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5" name="Freeform 271"/>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7" name="Freeform 272"/>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8" name="Freeform 273"/>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54" name="Freeform 274"/>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56" name="矩形 55"/>
          <p:cNvSpPr/>
          <p:nvPr/>
        </p:nvSpPr>
        <p:spPr>
          <a:xfrm>
            <a:off x="1998565" y="2770078"/>
            <a:ext cx="1766963" cy="829945"/>
          </a:xfrm>
          <a:prstGeom prst="rect">
            <a:avLst/>
          </a:prstGeom>
          <a:noFill/>
        </p:spPr>
        <p:txBody>
          <a:bodyPr wrap="square" rtlCol="0">
            <a:spAutoFit/>
          </a:bodyPr>
          <a:lstStyle/>
          <a:p>
            <a:pPr lvl="0" algn="ctr">
              <a:defRPr/>
            </a:pPr>
            <a:r>
              <a:rPr lang="zh-CN" altLang="en-US" sz="2400" b="1">
                <a:solidFill>
                  <a:schemeClr val="accent2"/>
                </a:solidFill>
                <a:latin typeface="Arial" panose="020B0604020202020204"/>
                <a:ea typeface="微软雅黑" panose="020B0503020204020204" pitchFamily="34" charset="-122"/>
                <a:cs typeface="+mn-ea"/>
                <a:sym typeface="+mn-lt"/>
              </a:rPr>
              <a:t>1.主营业务收入</a:t>
            </a:r>
            <a:endParaRPr lang="zh-CN" altLang="en-US" sz="2400" b="1">
              <a:solidFill>
                <a:schemeClr val="accent2"/>
              </a:solidFill>
              <a:latin typeface="Arial" panose="020B0604020202020204"/>
              <a:ea typeface="微软雅黑" panose="020B0503020204020204" pitchFamily="34" charset="-122"/>
              <a:cs typeface="+mn-ea"/>
              <a:sym typeface="+mn-lt"/>
            </a:endParaRPr>
          </a:p>
        </p:txBody>
      </p:sp>
      <p:sp>
        <p:nvSpPr>
          <p:cNvPr id="61" name="矩形 60"/>
          <p:cNvSpPr/>
          <p:nvPr/>
        </p:nvSpPr>
        <p:spPr>
          <a:xfrm>
            <a:off x="5643245" y="1954530"/>
            <a:ext cx="6305550" cy="3415030"/>
          </a:xfrm>
          <a:prstGeom prst="rect">
            <a:avLst/>
          </a:prstGeom>
          <a:noFill/>
        </p:spPr>
        <p:txBody>
          <a:bodyPr wrap="square" rtlCol="0">
            <a:spAutoFit/>
          </a:bodyPr>
          <a:lstStyle/>
          <a:p>
            <a:r>
              <a:rPr lang="zh-CN" altLang="en-US" sz="2400">
                <a:solidFill>
                  <a:srgbClr val="3D3D3D"/>
                </a:solidFill>
                <a:latin typeface="微软雅黑" panose="020B0503020204020204" pitchFamily="34" charset="-122"/>
                <a:ea typeface="微软雅黑" panose="020B0503020204020204" pitchFamily="34" charset="-122"/>
              </a:rPr>
              <a:t>（1）性质：损益类（收入）账户。</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（2）核算内容：核算企业确认的销售商品、提供劳务等主营业务形成的收入。</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（3）账户结构：贷方登记实现的营业收入，借方登记退货冲减的收入和期末将本账户的余额转入“本年利润”账户的金额。结转后本账户应无余额。</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（4）明细设置：按主营业务的种类设置明细账，进行明细分类核算。</a:t>
            </a:r>
            <a:endParaRPr lang="zh-CN" altLang="en-US" sz="2400">
              <a:solidFill>
                <a:srgbClr val="3D3D3D"/>
              </a:solidFill>
              <a:latin typeface="微软雅黑" panose="020B0503020204020204" pitchFamily="34" charset="-122"/>
              <a:ea typeface="微软雅黑" panose="020B0503020204020204" pitchFamily="34" charset="-122"/>
            </a:endParaRPr>
          </a:p>
        </p:txBody>
      </p:sp>
    </p:spTree>
  </p:cSld>
  <p:clrMapOvr>
    <a:masterClrMapping/>
  </p:clrMapOvr>
  <p:transition spd="slow" advTm="9652">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620268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子任务4.4.1  账户设置</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2035267" y="1792620"/>
            <a:ext cx="3200770" cy="4155439"/>
            <a:chOff x="-1790650" y="999771"/>
            <a:chExt cx="4158587" cy="5398938"/>
          </a:xfrm>
        </p:grpSpPr>
        <p:grpSp>
          <p:nvGrpSpPr>
            <p:cNvPr id="22" name="组合 21"/>
            <p:cNvGrpSpPr/>
            <p:nvPr/>
          </p:nvGrpSpPr>
          <p:grpSpPr>
            <a:xfrm>
              <a:off x="-1790650" y="999771"/>
              <a:ext cx="4158587" cy="5398938"/>
              <a:chOff x="7514016" y="1120636"/>
              <a:chExt cx="3552917" cy="4612620"/>
            </a:xfrm>
          </p:grpSpPr>
          <p:sp>
            <p:nvSpPr>
              <p:cNvPr id="31" name="任意多边形: 形状 30"/>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3" name="矩形 22"/>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矩形 23"/>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5" name="矩形 24"/>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6" name="矩形 25"/>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7" name="矩形 26"/>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8" name="矩形 27"/>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9" name="矩形 28"/>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0" name="矩形 29"/>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3" name="组合 32"/>
          <p:cNvGrpSpPr/>
          <p:nvPr/>
        </p:nvGrpSpPr>
        <p:grpSpPr>
          <a:xfrm>
            <a:off x="534349" y="2038489"/>
            <a:ext cx="3531430" cy="3401502"/>
            <a:chOff x="2177483" y="3378200"/>
            <a:chExt cx="1682750" cy="1620838"/>
          </a:xfrm>
        </p:grpSpPr>
        <p:sp>
          <p:nvSpPr>
            <p:cNvPr id="34" name="Freeform 266"/>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5" name="Freeform 267"/>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6" name="Freeform 268"/>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7" name="Freeform 269"/>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4" name="Freeform 270"/>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5" name="Freeform 271"/>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7" name="Freeform 272"/>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8" name="Freeform 273"/>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54" name="Freeform 274"/>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56" name="矩形 55"/>
          <p:cNvSpPr/>
          <p:nvPr/>
        </p:nvSpPr>
        <p:spPr>
          <a:xfrm>
            <a:off x="1998565" y="2770078"/>
            <a:ext cx="1766963" cy="829945"/>
          </a:xfrm>
          <a:prstGeom prst="rect">
            <a:avLst/>
          </a:prstGeom>
          <a:noFill/>
        </p:spPr>
        <p:txBody>
          <a:bodyPr wrap="square" rtlCol="0">
            <a:spAutoFit/>
          </a:bodyPr>
          <a:lstStyle/>
          <a:p>
            <a:pPr lvl="0" algn="ctr">
              <a:defRPr/>
            </a:pPr>
            <a:r>
              <a:rPr lang="zh-CN" altLang="en-US" sz="2400" b="1">
                <a:solidFill>
                  <a:schemeClr val="accent2"/>
                </a:solidFill>
                <a:latin typeface="Arial" panose="020B0604020202020204"/>
                <a:ea typeface="微软雅黑" panose="020B0503020204020204" pitchFamily="34" charset="-122"/>
                <a:cs typeface="+mn-ea"/>
                <a:sym typeface="+mn-lt"/>
              </a:rPr>
              <a:t>2.主营业务成本</a:t>
            </a:r>
            <a:endParaRPr lang="zh-CN" altLang="en-US" sz="2400" b="1">
              <a:solidFill>
                <a:schemeClr val="accent2"/>
              </a:solidFill>
              <a:latin typeface="Arial" panose="020B0604020202020204"/>
              <a:ea typeface="微软雅黑" panose="020B0503020204020204" pitchFamily="34" charset="-122"/>
              <a:cs typeface="+mn-ea"/>
              <a:sym typeface="+mn-lt"/>
            </a:endParaRPr>
          </a:p>
        </p:txBody>
      </p:sp>
      <p:sp>
        <p:nvSpPr>
          <p:cNvPr id="61" name="矩形 60"/>
          <p:cNvSpPr/>
          <p:nvPr/>
        </p:nvSpPr>
        <p:spPr>
          <a:xfrm>
            <a:off x="5643245" y="1954530"/>
            <a:ext cx="6305550" cy="3415030"/>
          </a:xfrm>
          <a:prstGeom prst="rect">
            <a:avLst/>
          </a:prstGeom>
          <a:noFill/>
        </p:spPr>
        <p:txBody>
          <a:bodyPr wrap="square" rtlCol="0">
            <a:spAutoFit/>
          </a:bodyPr>
          <a:lstStyle/>
          <a:p>
            <a:r>
              <a:rPr lang="zh-CN" altLang="en-US" sz="2400">
                <a:solidFill>
                  <a:srgbClr val="3D3D3D"/>
                </a:solidFill>
                <a:latin typeface="微软雅黑" panose="020B0503020204020204" pitchFamily="34" charset="-122"/>
                <a:ea typeface="微软雅黑" panose="020B0503020204020204" pitchFamily="34" charset="-122"/>
              </a:rPr>
              <a:t>（1）性质：损益类（费用）账户。</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（2）核算内容：核算企业确认销售商品、提供劳务等主营业务收入时应结转的成本。</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（3）账户结构：借方登记销售产品时发生的主营业务成本，贷方登记退货冲减的主营业务成本和期末将本账户的余额转入“本年利润”账户的金额。结转后本账户应无余额。</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（4）明细设置：按主营业务的种类设置明细账，进行明细分类核算。</a:t>
            </a:r>
            <a:endParaRPr lang="zh-CN" altLang="en-US" sz="2400">
              <a:solidFill>
                <a:srgbClr val="3D3D3D"/>
              </a:solidFill>
              <a:latin typeface="微软雅黑" panose="020B0503020204020204" pitchFamily="34" charset="-122"/>
              <a:ea typeface="微软雅黑" panose="020B0503020204020204" pitchFamily="34" charset="-122"/>
            </a:endParaRPr>
          </a:p>
        </p:txBody>
      </p:sp>
    </p:spTree>
  </p:cSld>
  <p:clrMapOvr>
    <a:masterClrMapping/>
  </p:clrMapOvr>
  <p:transition spd="slow" advTm="9652">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620268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子任务4.4.1  账户设置</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2035267" y="1792620"/>
            <a:ext cx="3200770" cy="4155439"/>
            <a:chOff x="-1790650" y="999771"/>
            <a:chExt cx="4158587" cy="5398938"/>
          </a:xfrm>
        </p:grpSpPr>
        <p:grpSp>
          <p:nvGrpSpPr>
            <p:cNvPr id="22" name="组合 21"/>
            <p:cNvGrpSpPr/>
            <p:nvPr/>
          </p:nvGrpSpPr>
          <p:grpSpPr>
            <a:xfrm>
              <a:off x="-1790650" y="999771"/>
              <a:ext cx="4158587" cy="5398938"/>
              <a:chOff x="7514016" y="1120636"/>
              <a:chExt cx="3552917" cy="4612620"/>
            </a:xfrm>
          </p:grpSpPr>
          <p:sp>
            <p:nvSpPr>
              <p:cNvPr id="31" name="任意多边形: 形状 30"/>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3" name="矩形 22"/>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矩形 23"/>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5" name="矩形 24"/>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6" name="矩形 25"/>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7" name="矩形 26"/>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8" name="矩形 27"/>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9" name="矩形 28"/>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0" name="矩形 29"/>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3" name="组合 32"/>
          <p:cNvGrpSpPr/>
          <p:nvPr/>
        </p:nvGrpSpPr>
        <p:grpSpPr>
          <a:xfrm>
            <a:off x="534349" y="2038489"/>
            <a:ext cx="3531430" cy="3401502"/>
            <a:chOff x="2177483" y="3378200"/>
            <a:chExt cx="1682750" cy="1620838"/>
          </a:xfrm>
        </p:grpSpPr>
        <p:sp>
          <p:nvSpPr>
            <p:cNvPr id="34" name="Freeform 266"/>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5" name="Freeform 267"/>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6" name="Freeform 268"/>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7" name="Freeform 269"/>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4" name="Freeform 270"/>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5" name="Freeform 271"/>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7" name="Freeform 272"/>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8" name="Freeform 273"/>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54" name="Freeform 274"/>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56" name="矩形 55"/>
          <p:cNvSpPr/>
          <p:nvPr/>
        </p:nvSpPr>
        <p:spPr>
          <a:xfrm>
            <a:off x="1998565" y="2770078"/>
            <a:ext cx="1766963" cy="829945"/>
          </a:xfrm>
          <a:prstGeom prst="rect">
            <a:avLst/>
          </a:prstGeom>
          <a:noFill/>
        </p:spPr>
        <p:txBody>
          <a:bodyPr wrap="square" rtlCol="0">
            <a:spAutoFit/>
          </a:bodyPr>
          <a:lstStyle/>
          <a:p>
            <a:pPr lvl="0" algn="ctr">
              <a:defRPr/>
            </a:pPr>
            <a:r>
              <a:rPr lang="zh-CN" altLang="en-US" sz="2400" b="1">
                <a:solidFill>
                  <a:schemeClr val="accent2"/>
                </a:solidFill>
                <a:latin typeface="Arial" panose="020B0604020202020204"/>
                <a:ea typeface="微软雅黑" panose="020B0503020204020204" pitchFamily="34" charset="-122"/>
                <a:cs typeface="+mn-ea"/>
                <a:sym typeface="+mn-lt"/>
              </a:rPr>
              <a:t>3.其他业务收入</a:t>
            </a:r>
            <a:endParaRPr lang="zh-CN" altLang="en-US" sz="2400" b="1">
              <a:solidFill>
                <a:schemeClr val="accent2"/>
              </a:solidFill>
              <a:latin typeface="Arial" panose="020B0604020202020204"/>
              <a:ea typeface="微软雅黑" panose="020B0503020204020204" pitchFamily="34" charset="-122"/>
              <a:cs typeface="+mn-ea"/>
              <a:sym typeface="+mn-lt"/>
            </a:endParaRPr>
          </a:p>
        </p:txBody>
      </p:sp>
      <p:sp>
        <p:nvSpPr>
          <p:cNvPr id="61" name="矩形 60"/>
          <p:cNvSpPr/>
          <p:nvPr/>
        </p:nvSpPr>
        <p:spPr>
          <a:xfrm>
            <a:off x="5643245" y="1954530"/>
            <a:ext cx="6305550" cy="4523105"/>
          </a:xfrm>
          <a:prstGeom prst="rect">
            <a:avLst/>
          </a:prstGeom>
          <a:noFill/>
        </p:spPr>
        <p:txBody>
          <a:bodyPr wrap="square" rtlCol="0">
            <a:spAutoFit/>
          </a:bodyPr>
          <a:lstStyle/>
          <a:p>
            <a:r>
              <a:rPr lang="zh-CN" altLang="en-US" sz="2400">
                <a:solidFill>
                  <a:srgbClr val="3D3D3D"/>
                </a:solidFill>
                <a:latin typeface="微软雅黑" panose="020B0503020204020204" pitchFamily="34" charset="-122"/>
                <a:ea typeface="微软雅黑" panose="020B0503020204020204" pitchFamily="34" charset="-122"/>
              </a:rPr>
              <a:t>（1）性质：损益类（收入）账户。</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2）核算内容：核算企业确认的除主营业务活动以外的其他经营活动实现的收入，包括出租固定资产、出租无形资产、出租包装物和商品、销售材料、用材料进行非货币性交换（非货币性资产交换具有商业实质且公允价值能够可靠计量）或债务重组等实现的收入。</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（3）账户结构：贷方登记实现的营业收入，借方登记期末将本账户的余额转入“本年利润”账户的金额。结转后本账户应无余额。</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（4）明细设置：按其他业务收入种类设置明细账，进行明细分类核算。</a:t>
            </a:r>
            <a:endParaRPr lang="zh-CN" altLang="en-US" sz="2400">
              <a:solidFill>
                <a:srgbClr val="3D3D3D"/>
              </a:solidFill>
              <a:latin typeface="微软雅黑" panose="020B0503020204020204" pitchFamily="34" charset="-122"/>
              <a:ea typeface="微软雅黑" panose="020B0503020204020204" pitchFamily="34" charset="-122"/>
            </a:endParaRPr>
          </a:p>
        </p:txBody>
      </p:sp>
    </p:spTree>
  </p:cSld>
  <p:clrMapOvr>
    <a:masterClrMapping/>
  </p:clrMapOvr>
  <p:transition spd="slow" advTm="9652">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620268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子任务4.4.1  账户设置</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2035267" y="1792620"/>
            <a:ext cx="3200770" cy="4155439"/>
            <a:chOff x="-1790650" y="999771"/>
            <a:chExt cx="4158587" cy="5398938"/>
          </a:xfrm>
        </p:grpSpPr>
        <p:grpSp>
          <p:nvGrpSpPr>
            <p:cNvPr id="22" name="组合 21"/>
            <p:cNvGrpSpPr/>
            <p:nvPr/>
          </p:nvGrpSpPr>
          <p:grpSpPr>
            <a:xfrm>
              <a:off x="-1790650" y="999771"/>
              <a:ext cx="4158587" cy="5398938"/>
              <a:chOff x="7514016" y="1120636"/>
              <a:chExt cx="3552917" cy="4612620"/>
            </a:xfrm>
          </p:grpSpPr>
          <p:sp>
            <p:nvSpPr>
              <p:cNvPr id="31" name="任意多边形: 形状 30"/>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3" name="矩形 22"/>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矩形 23"/>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5" name="矩形 24"/>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6" name="矩形 25"/>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7" name="矩形 26"/>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8" name="矩形 27"/>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9" name="矩形 28"/>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0" name="矩形 29"/>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3" name="组合 32"/>
          <p:cNvGrpSpPr/>
          <p:nvPr/>
        </p:nvGrpSpPr>
        <p:grpSpPr>
          <a:xfrm>
            <a:off x="534349" y="2038489"/>
            <a:ext cx="3531430" cy="3401502"/>
            <a:chOff x="2177483" y="3378200"/>
            <a:chExt cx="1682750" cy="1620838"/>
          </a:xfrm>
        </p:grpSpPr>
        <p:sp>
          <p:nvSpPr>
            <p:cNvPr id="34" name="Freeform 266"/>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5" name="Freeform 267"/>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6" name="Freeform 268"/>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7" name="Freeform 269"/>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4" name="Freeform 270"/>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5" name="Freeform 271"/>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7" name="Freeform 272"/>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8" name="Freeform 273"/>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54" name="Freeform 274"/>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56" name="矩形 55"/>
          <p:cNvSpPr/>
          <p:nvPr/>
        </p:nvSpPr>
        <p:spPr>
          <a:xfrm>
            <a:off x="1998565" y="2770078"/>
            <a:ext cx="1766963" cy="829945"/>
          </a:xfrm>
          <a:prstGeom prst="rect">
            <a:avLst/>
          </a:prstGeom>
          <a:noFill/>
        </p:spPr>
        <p:txBody>
          <a:bodyPr wrap="square" rtlCol="0">
            <a:spAutoFit/>
          </a:bodyPr>
          <a:lstStyle/>
          <a:p>
            <a:pPr lvl="0" algn="ctr">
              <a:defRPr/>
            </a:pPr>
            <a:r>
              <a:rPr lang="zh-CN" altLang="en-US" sz="2400" b="1">
                <a:solidFill>
                  <a:schemeClr val="accent2"/>
                </a:solidFill>
                <a:latin typeface="Arial" panose="020B0604020202020204"/>
                <a:ea typeface="微软雅黑" panose="020B0503020204020204" pitchFamily="34" charset="-122"/>
                <a:cs typeface="+mn-ea"/>
                <a:sym typeface="+mn-lt"/>
              </a:rPr>
              <a:t>4.其他业务成本</a:t>
            </a:r>
            <a:endParaRPr lang="zh-CN" altLang="en-US" sz="2400" b="1">
              <a:solidFill>
                <a:schemeClr val="accent2"/>
              </a:solidFill>
              <a:latin typeface="Arial" panose="020B0604020202020204"/>
              <a:ea typeface="微软雅黑" panose="020B0503020204020204" pitchFamily="34" charset="-122"/>
              <a:cs typeface="+mn-ea"/>
              <a:sym typeface="+mn-lt"/>
            </a:endParaRPr>
          </a:p>
        </p:txBody>
      </p:sp>
      <p:sp>
        <p:nvSpPr>
          <p:cNvPr id="61" name="矩形 60"/>
          <p:cNvSpPr/>
          <p:nvPr/>
        </p:nvSpPr>
        <p:spPr>
          <a:xfrm>
            <a:off x="5643245" y="1954530"/>
            <a:ext cx="6305550" cy="4154170"/>
          </a:xfrm>
          <a:prstGeom prst="rect">
            <a:avLst/>
          </a:prstGeom>
          <a:noFill/>
        </p:spPr>
        <p:txBody>
          <a:bodyPr wrap="square" rtlCol="0">
            <a:spAutoFit/>
          </a:bodyPr>
          <a:lstStyle/>
          <a:p>
            <a:r>
              <a:rPr lang="zh-CN" altLang="en-US" sz="2400">
                <a:solidFill>
                  <a:srgbClr val="3D3D3D"/>
                </a:solidFill>
                <a:latin typeface="微软雅黑" panose="020B0503020204020204" pitchFamily="34" charset="-122"/>
                <a:ea typeface="微软雅黑" panose="020B0503020204020204" pitchFamily="34" charset="-122"/>
              </a:rPr>
              <a:t>（1）性质：损益类（费用）账户。</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（2）核算内容：核算企业确认的除主营业务活动以外的其他经营活动所发生的支出，包括销售材料的成本、出租固定资产的折旧额、出租无形资产的摊销额、出租包装物的成本或摊销额等。</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（3）账户结构：借方登记发生的其他业务成本，贷方登记期末将本账户的余额转入“本年利润”账户的金额。结转后本账户应无余额。</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（4）明细设置：按其他业务成本的种类设置明细账，进行明细分类核算。</a:t>
            </a:r>
            <a:endParaRPr lang="zh-CN" altLang="en-US" sz="2400">
              <a:solidFill>
                <a:srgbClr val="3D3D3D"/>
              </a:solidFill>
              <a:latin typeface="微软雅黑" panose="020B0503020204020204" pitchFamily="34" charset="-122"/>
              <a:ea typeface="微软雅黑" panose="020B0503020204020204" pitchFamily="34" charset="-122"/>
            </a:endParaRPr>
          </a:p>
        </p:txBody>
      </p:sp>
    </p:spTree>
  </p:cSld>
  <p:clrMapOvr>
    <a:masterClrMapping/>
  </p:clrMapOvr>
  <p:transition spd="slow" advTm="9652">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68960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子任务4.1.1  所有者投入的资金</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a:xfrm>
            <a:off x="5581650" y="1570355"/>
            <a:ext cx="6045835" cy="1727835"/>
          </a:xfrm>
          <a:prstGeom prst="rect">
            <a:avLst/>
          </a:prstGeom>
        </p:spPr>
        <p:txBody>
          <a:bodyPr wrap="square">
            <a:spAutoFit/>
          </a:bodyPr>
          <a:lstStyle/>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（1）实收资本。</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（2）资本公积。</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（3）固定资产。</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（4）无形资产。</a:t>
            </a:r>
            <a:endParaRPr lang="zh-CN" altLang="en-US">
              <a:latin typeface="+mj-ea"/>
              <a:ea typeface="+mj-ea"/>
            </a:endParaRPr>
          </a:p>
        </p:txBody>
      </p:sp>
      <p:pic>
        <p:nvPicPr>
          <p:cNvPr id="27" name="图片 26"/>
          <p:cNvPicPr>
            <a:picLocks noChangeAspect="1"/>
          </p:cNvPicPr>
          <p:nvPr/>
        </p:nvPicPr>
        <p:blipFill rotWithShape="1">
          <a:blip r:embed="rId1">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534035"/>
          </a:xfrm>
          <a:prstGeom prst="rect">
            <a:avLst/>
          </a:prstGeom>
          <a:solidFill>
            <a:schemeClr val="accent3"/>
          </a:solidFill>
        </p:spPr>
        <p:txBody>
          <a:bodyPr wrap="square">
            <a:spAutoFit/>
          </a:bodyPr>
          <a:lstStyle/>
          <a:p>
            <a:pPr algn="l">
              <a:lnSpc>
                <a:spcPct val="120000"/>
              </a:lnSpc>
            </a:pPr>
            <a:r>
              <a:rPr lang="zh-CN" altLang="en-US" sz="2400" b="1">
                <a:solidFill>
                  <a:schemeClr val="bg1"/>
                </a:solidFill>
                <a:latin typeface="+mj-ea"/>
                <a:ea typeface="+mj-ea"/>
              </a:rPr>
              <a:t>1.账户设置</a:t>
            </a:r>
            <a:endParaRPr lang="zh-CN" altLang="en-US" sz="2400" b="1">
              <a:solidFill>
                <a:schemeClr val="bg1"/>
              </a:solidFill>
              <a:latin typeface="+mj-ea"/>
              <a:ea typeface="+mj-ea"/>
            </a:endParaRPr>
          </a:p>
        </p:txBody>
      </p:sp>
    </p:spTree>
  </p:cSld>
  <p:clrMapOvr>
    <a:masterClrMapping/>
  </p:clrMapOvr>
  <p:transition spd="slow" advTm="9652">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620268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子任务4.4.1  账户设置</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2035267" y="1792620"/>
            <a:ext cx="3200770" cy="4155439"/>
            <a:chOff x="-1790650" y="999771"/>
            <a:chExt cx="4158587" cy="5398938"/>
          </a:xfrm>
        </p:grpSpPr>
        <p:grpSp>
          <p:nvGrpSpPr>
            <p:cNvPr id="22" name="组合 21"/>
            <p:cNvGrpSpPr/>
            <p:nvPr/>
          </p:nvGrpSpPr>
          <p:grpSpPr>
            <a:xfrm>
              <a:off x="-1790650" y="999771"/>
              <a:ext cx="4158587" cy="5398938"/>
              <a:chOff x="7514016" y="1120636"/>
              <a:chExt cx="3552917" cy="4612620"/>
            </a:xfrm>
          </p:grpSpPr>
          <p:sp>
            <p:nvSpPr>
              <p:cNvPr id="31" name="任意多边形: 形状 30"/>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3" name="矩形 22"/>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矩形 23"/>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5" name="矩形 24"/>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6" name="矩形 25"/>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7" name="矩形 26"/>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8" name="矩形 27"/>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9" name="矩形 28"/>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0" name="矩形 29"/>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3" name="组合 32"/>
          <p:cNvGrpSpPr/>
          <p:nvPr/>
        </p:nvGrpSpPr>
        <p:grpSpPr>
          <a:xfrm>
            <a:off x="534349" y="2038489"/>
            <a:ext cx="3531430" cy="3401502"/>
            <a:chOff x="2177483" y="3378200"/>
            <a:chExt cx="1682750" cy="1620838"/>
          </a:xfrm>
        </p:grpSpPr>
        <p:sp>
          <p:nvSpPr>
            <p:cNvPr id="34" name="Freeform 266"/>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5" name="Freeform 267"/>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6" name="Freeform 268"/>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7" name="Freeform 269"/>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4" name="Freeform 270"/>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5" name="Freeform 271"/>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7" name="Freeform 272"/>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8" name="Freeform 273"/>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54" name="Freeform 274"/>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56" name="矩形 55"/>
          <p:cNvSpPr/>
          <p:nvPr/>
        </p:nvSpPr>
        <p:spPr>
          <a:xfrm>
            <a:off x="1851025" y="2769870"/>
            <a:ext cx="1914525" cy="829945"/>
          </a:xfrm>
          <a:prstGeom prst="rect">
            <a:avLst/>
          </a:prstGeom>
          <a:noFill/>
        </p:spPr>
        <p:txBody>
          <a:bodyPr wrap="square" rtlCol="0">
            <a:spAutoFit/>
          </a:bodyPr>
          <a:lstStyle/>
          <a:p>
            <a:pPr lvl="0" algn="ctr">
              <a:defRPr/>
            </a:pPr>
            <a:r>
              <a:rPr lang="zh-CN" altLang="en-US" sz="2400" b="1">
                <a:solidFill>
                  <a:schemeClr val="accent2"/>
                </a:solidFill>
                <a:latin typeface="Arial" panose="020B0604020202020204"/>
                <a:ea typeface="微软雅黑" panose="020B0503020204020204" pitchFamily="34" charset="-122"/>
                <a:cs typeface="+mn-ea"/>
                <a:sym typeface="+mn-lt"/>
              </a:rPr>
              <a:t>5.税金及</a:t>
            </a:r>
            <a:endParaRPr lang="zh-CN" altLang="en-US" sz="2400" b="1">
              <a:solidFill>
                <a:schemeClr val="accent2"/>
              </a:solidFill>
              <a:latin typeface="Arial" panose="020B0604020202020204"/>
              <a:ea typeface="微软雅黑" panose="020B0503020204020204" pitchFamily="34" charset="-122"/>
              <a:cs typeface="+mn-ea"/>
              <a:sym typeface="+mn-lt"/>
            </a:endParaRPr>
          </a:p>
          <a:p>
            <a:pPr lvl="0" algn="ctr">
              <a:defRPr/>
            </a:pPr>
            <a:r>
              <a:rPr lang="zh-CN" altLang="en-US" sz="2400" b="1">
                <a:solidFill>
                  <a:schemeClr val="accent2"/>
                </a:solidFill>
                <a:latin typeface="Arial" panose="020B0604020202020204"/>
                <a:ea typeface="微软雅黑" panose="020B0503020204020204" pitchFamily="34" charset="-122"/>
                <a:cs typeface="+mn-ea"/>
                <a:sym typeface="+mn-lt"/>
              </a:rPr>
              <a:t>附加</a:t>
            </a:r>
            <a:endParaRPr lang="zh-CN" altLang="en-US" sz="2400" b="1">
              <a:solidFill>
                <a:schemeClr val="accent2"/>
              </a:solidFill>
              <a:latin typeface="Arial" panose="020B0604020202020204"/>
              <a:ea typeface="微软雅黑" panose="020B0503020204020204" pitchFamily="34" charset="-122"/>
              <a:cs typeface="+mn-ea"/>
              <a:sym typeface="+mn-lt"/>
            </a:endParaRPr>
          </a:p>
        </p:txBody>
      </p:sp>
      <p:sp>
        <p:nvSpPr>
          <p:cNvPr id="61" name="矩形 60"/>
          <p:cNvSpPr/>
          <p:nvPr/>
        </p:nvSpPr>
        <p:spPr>
          <a:xfrm>
            <a:off x="5643245" y="1954530"/>
            <a:ext cx="6305550" cy="4154170"/>
          </a:xfrm>
          <a:prstGeom prst="rect">
            <a:avLst/>
          </a:prstGeom>
          <a:noFill/>
        </p:spPr>
        <p:txBody>
          <a:bodyPr wrap="square" rtlCol="0">
            <a:spAutoFit/>
          </a:bodyPr>
          <a:lstStyle/>
          <a:p>
            <a:r>
              <a:rPr lang="zh-CN" altLang="en-US" sz="2400">
                <a:solidFill>
                  <a:srgbClr val="3D3D3D"/>
                </a:solidFill>
                <a:latin typeface="微软雅黑" panose="020B0503020204020204" pitchFamily="34" charset="-122"/>
                <a:ea typeface="微软雅黑" panose="020B0503020204020204" pitchFamily="34" charset="-122"/>
              </a:rPr>
              <a:t>（1）性质：损益类（费用）账户。</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（2）核算内容：核算企业经营活动发生的消费税、城市维护建设税、资源税、教育费附加、房产税、土地使用税、车船税、印花税等相关税费。</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（3）账户结构：借方登记按规定计算的确定的与经营活动相关的税费，贷方登记期末将本账户余额转入“本年利润”账户的金额。结转后本账户应无余额。</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（4）明细设置：按费用项目设置明细账，进行明细分类核算。</a:t>
            </a:r>
            <a:endParaRPr lang="zh-CN" altLang="en-US" sz="2400">
              <a:solidFill>
                <a:srgbClr val="3D3D3D"/>
              </a:solidFill>
              <a:latin typeface="微软雅黑" panose="020B0503020204020204" pitchFamily="34" charset="-122"/>
              <a:ea typeface="微软雅黑" panose="020B0503020204020204" pitchFamily="34" charset="-122"/>
            </a:endParaRPr>
          </a:p>
        </p:txBody>
      </p:sp>
    </p:spTree>
  </p:cSld>
  <p:clrMapOvr>
    <a:masterClrMapping/>
  </p:clrMapOvr>
  <p:transition spd="slow" advTm="9652">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620268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子任务4.4.1  账户设置</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2035267" y="1792620"/>
            <a:ext cx="3200770" cy="4155439"/>
            <a:chOff x="-1790650" y="999771"/>
            <a:chExt cx="4158587" cy="5398938"/>
          </a:xfrm>
        </p:grpSpPr>
        <p:grpSp>
          <p:nvGrpSpPr>
            <p:cNvPr id="22" name="组合 21"/>
            <p:cNvGrpSpPr/>
            <p:nvPr/>
          </p:nvGrpSpPr>
          <p:grpSpPr>
            <a:xfrm>
              <a:off x="-1790650" y="999771"/>
              <a:ext cx="4158587" cy="5398938"/>
              <a:chOff x="7514016" y="1120636"/>
              <a:chExt cx="3552917" cy="4612620"/>
            </a:xfrm>
          </p:grpSpPr>
          <p:sp>
            <p:nvSpPr>
              <p:cNvPr id="31" name="任意多边形: 形状 30"/>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3" name="矩形 22"/>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矩形 23"/>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5" name="矩形 24"/>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6" name="矩形 25"/>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7" name="矩形 26"/>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8" name="矩形 27"/>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9" name="矩形 28"/>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0" name="矩形 29"/>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3" name="组合 32"/>
          <p:cNvGrpSpPr/>
          <p:nvPr/>
        </p:nvGrpSpPr>
        <p:grpSpPr>
          <a:xfrm>
            <a:off x="534349" y="2038489"/>
            <a:ext cx="3531430" cy="3401502"/>
            <a:chOff x="2177483" y="3378200"/>
            <a:chExt cx="1682750" cy="1620838"/>
          </a:xfrm>
        </p:grpSpPr>
        <p:sp>
          <p:nvSpPr>
            <p:cNvPr id="34" name="Freeform 266"/>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5" name="Freeform 267"/>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6" name="Freeform 268"/>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7" name="Freeform 269"/>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4" name="Freeform 270"/>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5" name="Freeform 271"/>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7" name="Freeform 272"/>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8" name="Freeform 273"/>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54" name="Freeform 274"/>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56" name="矩形 55"/>
          <p:cNvSpPr/>
          <p:nvPr/>
        </p:nvSpPr>
        <p:spPr>
          <a:xfrm>
            <a:off x="1851025" y="2769870"/>
            <a:ext cx="1914525" cy="460375"/>
          </a:xfrm>
          <a:prstGeom prst="rect">
            <a:avLst/>
          </a:prstGeom>
          <a:noFill/>
        </p:spPr>
        <p:txBody>
          <a:bodyPr wrap="square" rtlCol="0">
            <a:spAutoFit/>
          </a:bodyPr>
          <a:lstStyle/>
          <a:p>
            <a:pPr lvl="0" algn="ctr">
              <a:defRPr/>
            </a:pPr>
            <a:r>
              <a:rPr lang="zh-CN" altLang="en-US" sz="2400" b="1">
                <a:solidFill>
                  <a:schemeClr val="accent2"/>
                </a:solidFill>
                <a:latin typeface="Arial" panose="020B0604020202020204"/>
                <a:ea typeface="微软雅黑" panose="020B0503020204020204" pitchFamily="34" charset="-122"/>
                <a:cs typeface="+mn-ea"/>
                <a:sym typeface="+mn-lt"/>
              </a:rPr>
              <a:t>6.销售费用</a:t>
            </a:r>
            <a:endParaRPr lang="zh-CN" altLang="en-US" sz="2400" b="1">
              <a:solidFill>
                <a:schemeClr val="accent2"/>
              </a:solidFill>
              <a:latin typeface="Arial" panose="020B0604020202020204"/>
              <a:ea typeface="微软雅黑" panose="020B0503020204020204" pitchFamily="34" charset="-122"/>
              <a:cs typeface="+mn-ea"/>
              <a:sym typeface="+mn-lt"/>
            </a:endParaRPr>
          </a:p>
        </p:txBody>
      </p:sp>
      <p:sp>
        <p:nvSpPr>
          <p:cNvPr id="61" name="矩形 60"/>
          <p:cNvSpPr/>
          <p:nvPr/>
        </p:nvSpPr>
        <p:spPr>
          <a:xfrm>
            <a:off x="5549265" y="1447800"/>
            <a:ext cx="6305550" cy="4523105"/>
          </a:xfrm>
          <a:prstGeom prst="rect">
            <a:avLst/>
          </a:prstGeom>
          <a:noFill/>
        </p:spPr>
        <p:txBody>
          <a:bodyPr wrap="square" rtlCol="0">
            <a:spAutoFit/>
          </a:bodyPr>
          <a:lstStyle/>
          <a:p>
            <a:r>
              <a:rPr lang="zh-CN" altLang="en-US" sz="2400">
                <a:solidFill>
                  <a:srgbClr val="3D3D3D"/>
                </a:solidFill>
                <a:latin typeface="微软雅黑" panose="020B0503020204020204" pitchFamily="34" charset="-122"/>
                <a:ea typeface="微软雅黑" panose="020B0503020204020204" pitchFamily="34" charset="-122"/>
              </a:rPr>
              <a:t>（1）性质：损益类（费用）账户。</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2）核算内容：核算企业在销售商品过程中发生的各种费用，包括保险费、包装费、展览费和广告费、运输费、装卸费，以及为销售本企业商品而专设销售机构（含销售网点、售后服务网点等）的职工薪酬、业务费、折旧费等经营费用。</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（3）账户结构：借方登记发生的各种销售费用，贷方登记转入“本年利润”账户的销售费用。期末结转后应无余额。</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（4）明细设置：按费用项目设置明细账，进行明细分类核算。</a:t>
            </a:r>
            <a:endParaRPr lang="zh-CN" altLang="en-US" sz="2400">
              <a:solidFill>
                <a:srgbClr val="3D3D3D"/>
              </a:solidFill>
              <a:latin typeface="微软雅黑" panose="020B0503020204020204" pitchFamily="34" charset="-122"/>
              <a:ea typeface="微软雅黑" panose="020B0503020204020204" pitchFamily="34" charset="-122"/>
            </a:endParaRPr>
          </a:p>
        </p:txBody>
      </p:sp>
    </p:spTree>
  </p:cSld>
  <p:clrMapOvr>
    <a:masterClrMapping/>
  </p:clrMapOvr>
  <p:transition spd="slow" advTm="9652">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620268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子任务4.4.1  账户设置</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2035267" y="1792620"/>
            <a:ext cx="3200770" cy="4155439"/>
            <a:chOff x="-1790650" y="999771"/>
            <a:chExt cx="4158587" cy="5398938"/>
          </a:xfrm>
        </p:grpSpPr>
        <p:grpSp>
          <p:nvGrpSpPr>
            <p:cNvPr id="22" name="组合 21"/>
            <p:cNvGrpSpPr/>
            <p:nvPr/>
          </p:nvGrpSpPr>
          <p:grpSpPr>
            <a:xfrm>
              <a:off x="-1790650" y="999771"/>
              <a:ext cx="4158587" cy="5398938"/>
              <a:chOff x="7514016" y="1120636"/>
              <a:chExt cx="3552917" cy="4612620"/>
            </a:xfrm>
          </p:grpSpPr>
          <p:sp>
            <p:nvSpPr>
              <p:cNvPr id="31" name="任意多边形: 形状 30"/>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3" name="矩形 22"/>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矩形 23"/>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5" name="矩形 24"/>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6" name="矩形 25"/>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7" name="矩形 26"/>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8" name="矩形 27"/>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9" name="矩形 28"/>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0" name="矩形 29"/>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3" name="组合 32"/>
          <p:cNvGrpSpPr/>
          <p:nvPr/>
        </p:nvGrpSpPr>
        <p:grpSpPr>
          <a:xfrm>
            <a:off x="534349" y="2038489"/>
            <a:ext cx="3531430" cy="3401502"/>
            <a:chOff x="2177483" y="3378200"/>
            <a:chExt cx="1682750" cy="1620838"/>
          </a:xfrm>
        </p:grpSpPr>
        <p:sp>
          <p:nvSpPr>
            <p:cNvPr id="34" name="Freeform 266"/>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5" name="Freeform 267"/>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6" name="Freeform 268"/>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7" name="Freeform 269"/>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4" name="Freeform 270"/>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5" name="Freeform 271"/>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7" name="Freeform 272"/>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8" name="Freeform 273"/>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54" name="Freeform 274"/>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56" name="矩形 55"/>
          <p:cNvSpPr/>
          <p:nvPr/>
        </p:nvSpPr>
        <p:spPr>
          <a:xfrm>
            <a:off x="1851025" y="2769870"/>
            <a:ext cx="1914525" cy="460375"/>
          </a:xfrm>
          <a:prstGeom prst="rect">
            <a:avLst/>
          </a:prstGeom>
          <a:noFill/>
        </p:spPr>
        <p:txBody>
          <a:bodyPr wrap="square" rtlCol="0">
            <a:spAutoFit/>
          </a:bodyPr>
          <a:lstStyle/>
          <a:p>
            <a:pPr lvl="0" algn="ctr">
              <a:defRPr/>
            </a:pPr>
            <a:r>
              <a:rPr lang="zh-CN" altLang="en-US" sz="2400" b="1">
                <a:solidFill>
                  <a:schemeClr val="accent2"/>
                </a:solidFill>
                <a:latin typeface="Arial" panose="020B0604020202020204"/>
                <a:ea typeface="微软雅黑" panose="020B0503020204020204" pitchFamily="34" charset="-122"/>
                <a:cs typeface="+mn-ea"/>
                <a:sym typeface="+mn-lt"/>
              </a:rPr>
              <a:t>7.应收账款</a:t>
            </a:r>
            <a:endParaRPr lang="zh-CN" altLang="en-US" sz="2400" b="1">
              <a:solidFill>
                <a:schemeClr val="accent2"/>
              </a:solidFill>
              <a:latin typeface="Arial" panose="020B0604020202020204"/>
              <a:ea typeface="微软雅黑" panose="020B0503020204020204" pitchFamily="34" charset="-122"/>
              <a:cs typeface="+mn-ea"/>
              <a:sym typeface="+mn-lt"/>
            </a:endParaRPr>
          </a:p>
        </p:txBody>
      </p:sp>
      <p:sp>
        <p:nvSpPr>
          <p:cNvPr id="61" name="矩形 60"/>
          <p:cNvSpPr/>
          <p:nvPr/>
        </p:nvSpPr>
        <p:spPr>
          <a:xfrm>
            <a:off x="5549265" y="1721485"/>
            <a:ext cx="6305550" cy="3415030"/>
          </a:xfrm>
          <a:prstGeom prst="rect">
            <a:avLst/>
          </a:prstGeom>
          <a:noFill/>
        </p:spPr>
        <p:txBody>
          <a:bodyPr wrap="square" rtlCol="0">
            <a:spAutoFit/>
          </a:bodyPr>
          <a:lstStyle/>
          <a:p>
            <a:r>
              <a:rPr lang="zh-CN" altLang="en-US" sz="2400">
                <a:solidFill>
                  <a:srgbClr val="3D3D3D"/>
                </a:solidFill>
                <a:latin typeface="微软雅黑" panose="020B0503020204020204" pitchFamily="34" charset="-122"/>
                <a:ea typeface="微软雅黑" panose="020B0503020204020204" pitchFamily="34" charset="-122"/>
              </a:rPr>
              <a:t>（1）性质：资产类账户。</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（2）核算内容：核算企业因销售商品、提供劳务等的应收账款。</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（3）账户结构：借方登记企业销售商品、提供劳务产生的应收账款，贷方登记收回的货款或确认的坏账损失。期末余额在借方，表示尚未收回的欠款。</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（4）明细设置：应收账款针对公司性质，按业务类型设置明细账，进行明细分类核算。</a:t>
            </a:r>
            <a:endParaRPr lang="zh-CN" altLang="en-US" sz="2400">
              <a:solidFill>
                <a:srgbClr val="3D3D3D"/>
              </a:solidFill>
              <a:latin typeface="微软雅黑" panose="020B0503020204020204" pitchFamily="34" charset="-122"/>
              <a:ea typeface="微软雅黑" panose="020B0503020204020204" pitchFamily="34" charset="-122"/>
            </a:endParaRPr>
          </a:p>
        </p:txBody>
      </p:sp>
    </p:spTree>
  </p:cSld>
  <p:clrMapOvr>
    <a:masterClrMapping/>
  </p:clrMapOvr>
  <p:transition spd="slow" advTm="9652">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620268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子任务4.4.1  账户设置</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2035267" y="1792620"/>
            <a:ext cx="3200770" cy="4155439"/>
            <a:chOff x="-1790650" y="999771"/>
            <a:chExt cx="4158587" cy="5398938"/>
          </a:xfrm>
        </p:grpSpPr>
        <p:grpSp>
          <p:nvGrpSpPr>
            <p:cNvPr id="22" name="组合 21"/>
            <p:cNvGrpSpPr/>
            <p:nvPr/>
          </p:nvGrpSpPr>
          <p:grpSpPr>
            <a:xfrm>
              <a:off x="-1790650" y="999771"/>
              <a:ext cx="4158587" cy="5398938"/>
              <a:chOff x="7514016" y="1120636"/>
              <a:chExt cx="3552917" cy="4612620"/>
            </a:xfrm>
          </p:grpSpPr>
          <p:sp>
            <p:nvSpPr>
              <p:cNvPr id="31" name="任意多边形: 形状 30"/>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3" name="矩形 22"/>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矩形 23"/>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5" name="矩形 24"/>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6" name="矩形 25"/>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7" name="矩形 26"/>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8" name="矩形 27"/>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9" name="矩形 28"/>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0" name="矩形 29"/>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3" name="组合 32"/>
          <p:cNvGrpSpPr/>
          <p:nvPr/>
        </p:nvGrpSpPr>
        <p:grpSpPr>
          <a:xfrm>
            <a:off x="534349" y="2038489"/>
            <a:ext cx="3531430" cy="3401502"/>
            <a:chOff x="2177483" y="3378200"/>
            <a:chExt cx="1682750" cy="1620838"/>
          </a:xfrm>
        </p:grpSpPr>
        <p:sp>
          <p:nvSpPr>
            <p:cNvPr id="34" name="Freeform 266"/>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5" name="Freeform 267"/>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6" name="Freeform 268"/>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7" name="Freeform 269"/>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4" name="Freeform 270"/>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5" name="Freeform 271"/>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7" name="Freeform 272"/>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8" name="Freeform 273"/>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54" name="Freeform 274"/>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56" name="矩形 55"/>
          <p:cNvSpPr/>
          <p:nvPr/>
        </p:nvSpPr>
        <p:spPr>
          <a:xfrm>
            <a:off x="1851025" y="2769870"/>
            <a:ext cx="1914525" cy="460375"/>
          </a:xfrm>
          <a:prstGeom prst="rect">
            <a:avLst/>
          </a:prstGeom>
          <a:noFill/>
        </p:spPr>
        <p:txBody>
          <a:bodyPr wrap="square" rtlCol="0">
            <a:spAutoFit/>
          </a:bodyPr>
          <a:lstStyle/>
          <a:p>
            <a:pPr lvl="0" algn="ctr">
              <a:defRPr/>
            </a:pPr>
            <a:r>
              <a:rPr lang="zh-CN" altLang="en-US" sz="2400" b="1">
                <a:solidFill>
                  <a:schemeClr val="accent2"/>
                </a:solidFill>
                <a:latin typeface="Arial" panose="020B0604020202020204"/>
                <a:ea typeface="微软雅黑" panose="020B0503020204020204" pitchFamily="34" charset="-122"/>
                <a:cs typeface="+mn-ea"/>
                <a:sym typeface="+mn-lt"/>
              </a:rPr>
              <a:t>8.应收票据</a:t>
            </a:r>
            <a:endParaRPr lang="zh-CN" altLang="en-US" sz="2400" b="1">
              <a:solidFill>
                <a:schemeClr val="accent2"/>
              </a:solidFill>
              <a:latin typeface="Arial" panose="020B0604020202020204"/>
              <a:ea typeface="微软雅黑" panose="020B0503020204020204" pitchFamily="34" charset="-122"/>
              <a:cs typeface="+mn-ea"/>
              <a:sym typeface="+mn-lt"/>
            </a:endParaRPr>
          </a:p>
        </p:txBody>
      </p:sp>
      <p:sp>
        <p:nvSpPr>
          <p:cNvPr id="61" name="矩形 60"/>
          <p:cNvSpPr/>
          <p:nvPr/>
        </p:nvSpPr>
        <p:spPr>
          <a:xfrm>
            <a:off x="5549265" y="1721485"/>
            <a:ext cx="6305550" cy="4154170"/>
          </a:xfrm>
          <a:prstGeom prst="rect">
            <a:avLst/>
          </a:prstGeom>
          <a:noFill/>
        </p:spPr>
        <p:txBody>
          <a:bodyPr wrap="square" rtlCol="0">
            <a:spAutoFit/>
          </a:bodyPr>
          <a:lstStyle/>
          <a:p>
            <a:r>
              <a:rPr lang="zh-CN" altLang="en-US" sz="2400">
                <a:solidFill>
                  <a:srgbClr val="3D3D3D"/>
                </a:solidFill>
                <a:latin typeface="微软雅黑" panose="020B0503020204020204" pitchFamily="34" charset="-122"/>
                <a:ea typeface="微软雅黑" panose="020B0503020204020204" pitchFamily="34" charset="-122"/>
              </a:rPr>
              <a:t>（1）性质：资产类账户。</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（2）核算内容：核算企业因销售商品、提供劳务等收到的商业汇票，包括银行承兑汇票和商业承兑汇票。</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（3）账户结构：借方登记企业收到的应收票据的价值，贷方登记票据到期收回的票据账面价值和持有未到期票据向银行贴现的票据账面价值。期末余额在借方，表示尚未到期的应收票据金额。</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（4）明细设置：按开出、承兑商业汇票的单位设置明细账，进行明细分类核算。</a:t>
            </a:r>
            <a:endParaRPr lang="zh-CN" altLang="en-US" sz="2400">
              <a:solidFill>
                <a:srgbClr val="3D3D3D"/>
              </a:solidFill>
              <a:latin typeface="微软雅黑" panose="020B0503020204020204" pitchFamily="34" charset="-122"/>
              <a:ea typeface="微软雅黑" panose="020B0503020204020204" pitchFamily="34" charset="-122"/>
            </a:endParaRPr>
          </a:p>
        </p:txBody>
      </p:sp>
    </p:spTree>
  </p:cSld>
  <p:clrMapOvr>
    <a:masterClrMapping/>
  </p:clrMapOvr>
  <p:transition spd="slow" advTm="9652">
    <p:push dir="u"/>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620268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子任务4.4.1  账户设置</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2035267" y="1792620"/>
            <a:ext cx="3200770" cy="4155439"/>
            <a:chOff x="-1790650" y="999771"/>
            <a:chExt cx="4158587" cy="5398938"/>
          </a:xfrm>
        </p:grpSpPr>
        <p:grpSp>
          <p:nvGrpSpPr>
            <p:cNvPr id="22" name="组合 21"/>
            <p:cNvGrpSpPr/>
            <p:nvPr/>
          </p:nvGrpSpPr>
          <p:grpSpPr>
            <a:xfrm>
              <a:off x="-1790650" y="999771"/>
              <a:ext cx="4158587" cy="5398938"/>
              <a:chOff x="7514016" y="1120636"/>
              <a:chExt cx="3552917" cy="4612620"/>
            </a:xfrm>
          </p:grpSpPr>
          <p:sp>
            <p:nvSpPr>
              <p:cNvPr id="31" name="任意多边形: 形状 30"/>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3" name="矩形 22"/>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矩形 23"/>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5" name="矩形 24"/>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6" name="矩形 25"/>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7" name="矩形 26"/>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8" name="矩形 27"/>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9" name="矩形 28"/>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0" name="矩形 29"/>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3" name="组合 32"/>
          <p:cNvGrpSpPr/>
          <p:nvPr/>
        </p:nvGrpSpPr>
        <p:grpSpPr>
          <a:xfrm>
            <a:off x="534349" y="2038489"/>
            <a:ext cx="3531430" cy="3401502"/>
            <a:chOff x="2177483" y="3378200"/>
            <a:chExt cx="1682750" cy="1620838"/>
          </a:xfrm>
        </p:grpSpPr>
        <p:sp>
          <p:nvSpPr>
            <p:cNvPr id="34" name="Freeform 266"/>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5" name="Freeform 267"/>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6" name="Freeform 268"/>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7" name="Freeform 269"/>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4" name="Freeform 270"/>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5" name="Freeform 271"/>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7" name="Freeform 272"/>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8" name="Freeform 273"/>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54" name="Freeform 274"/>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56" name="矩形 55"/>
          <p:cNvSpPr/>
          <p:nvPr/>
        </p:nvSpPr>
        <p:spPr>
          <a:xfrm>
            <a:off x="1851025" y="2769870"/>
            <a:ext cx="1914525" cy="460375"/>
          </a:xfrm>
          <a:prstGeom prst="rect">
            <a:avLst/>
          </a:prstGeom>
          <a:noFill/>
        </p:spPr>
        <p:txBody>
          <a:bodyPr wrap="square" rtlCol="0">
            <a:spAutoFit/>
          </a:bodyPr>
          <a:lstStyle/>
          <a:p>
            <a:pPr lvl="0" algn="ctr">
              <a:defRPr/>
            </a:pPr>
            <a:r>
              <a:rPr lang="zh-CN" altLang="en-US" sz="2400" b="1">
                <a:solidFill>
                  <a:schemeClr val="accent2"/>
                </a:solidFill>
                <a:latin typeface="Arial" panose="020B0604020202020204"/>
                <a:ea typeface="微软雅黑" panose="020B0503020204020204" pitchFamily="34" charset="-122"/>
                <a:cs typeface="+mn-ea"/>
                <a:sym typeface="+mn-lt"/>
              </a:rPr>
              <a:t>9.预收账款</a:t>
            </a:r>
            <a:endParaRPr lang="zh-CN" altLang="en-US" sz="2400" b="1">
              <a:solidFill>
                <a:schemeClr val="accent2"/>
              </a:solidFill>
              <a:latin typeface="Arial" panose="020B0604020202020204"/>
              <a:ea typeface="微软雅黑" panose="020B0503020204020204" pitchFamily="34" charset="-122"/>
              <a:cs typeface="+mn-ea"/>
              <a:sym typeface="+mn-lt"/>
            </a:endParaRPr>
          </a:p>
        </p:txBody>
      </p:sp>
      <p:sp>
        <p:nvSpPr>
          <p:cNvPr id="61" name="矩形 60"/>
          <p:cNvSpPr/>
          <p:nvPr/>
        </p:nvSpPr>
        <p:spPr>
          <a:xfrm>
            <a:off x="5549265" y="1721485"/>
            <a:ext cx="6305550" cy="4154170"/>
          </a:xfrm>
          <a:prstGeom prst="rect">
            <a:avLst/>
          </a:prstGeom>
          <a:noFill/>
        </p:spPr>
        <p:txBody>
          <a:bodyPr wrap="square" rtlCol="0">
            <a:spAutoFit/>
          </a:bodyPr>
          <a:lstStyle/>
          <a:p>
            <a:r>
              <a:rPr lang="zh-CN" altLang="en-US" sz="2400">
                <a:solidFill>
                  <a:srgbClr val="3D3D3D"/>
                </a:solidFill>
                <a:latin typeface="微软雅黑" panose="020B0503020204020204" pitchFamily="34" charset="-122"/>
                <a:ea typeface="微软雅黑" panose="020B0503020204020204" pitchFamily="34" charset="-122"/>
              </a:rPr>
              <a:t>（1）性质：负债类账户。</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（2）核算内容：核算企业向购货单位预收的款项。</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3）账户结构：贷方登记预收的购货单位的款项和购货单位补付的款项，借方登记向购货单位发出商品销售实现的货款和退回多付的款项。该账户期末余额在贷方，表示预收购货单位的款项；期末余额在借方，表示购货单位应补付的货款。</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（4）明细设置：按购货单位设置明细账，进行明细分类核算。</a:t>
            </a:r>
            <a:endParaRPr lang="zh-CN" altLang="en-US" sz="2400">
              <a:solidFill>
                <a:srgbClr val="3D3D3D"/>
              </a:solidFill>
              <a:latin typeface="微软雅黑" panose="020B0503020204020204" pitchFamily="34" charset="-122"/>
              <a:ea typeface="微软雅黑" panose="020B0503020204020204" pitchFamily="34" charset="-122"/>
            </a:endParaRPr>
          </a:p>
        </p:txBody>
      </p:sp>
    </p:spTree>
  </p:cSld>
  <p:clrMapOvr>
    <a:masterClrMapping/>
  </p:clrMapOvr>
  <p:transition spd="slow" advTm="9652">
    <p:push dir="u"/>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908675"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子任务4.4.2  账务处理</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77198" y="1094318"/>
            <a:ext cx="4930513" cy="5415664"/>
          </a:xfrm>
          <a:prstGeom prst="rect">
            <a:avLst/>
          </a:prstGeom>
        </p:spPr>
      </p:pic>
      <p:sp>
        <p:nvSpPr>
          <p:cNvPr id="23" name="矩形 22"/>
          <p:cNvSpPr/>
          <p:nvPr/>
        </p:nvSpPr>
        <p:spPr bwMode="auto">
          <a:xfrm>
            <a:off x="948690" y="1412875"/>
            <a:ext cx="7963535" cy="1567180"/>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矩形 23"/>
          <p:cNvSpPr/>
          <p:nvPr/>
        </p:nvSpPr>
        <p:spPr>
          <a:xfrm>
            <a:off x="1085215" y="1668145"/>
            <a:ext cx="7550785" cy="1087755"/>
          </a:xfrm>
          <a:prstGeom prst="rect">
            <a:avLst/>
          </a:prstGeom>
        </p:spPr>
        <p:txBody>
          <a:bodyPr wrap="square">
            <a:spAutoFit/>
          </a:bodyPr>
          <a:lstStyle/>
          <a:p>
            <a:pPr algn="just">
              <a:lnSpc>
                <a:spcPct val="120000"/>
              </a:lnSpc>
            </a:pPr>
            <a:r>
              <a:rPr lang="zh-CN" altLang="en-US">
                <a:latin typeface="+mj-ea"/>
                <a:ea typeface="+mj-ea"/>
              </a:rPr>
              <a:t>【情景4-21】北京市鼎盛股份有限公司销售一批实木地板，增值税发票上注明售价300 000元，增值税39 000元。该批产品适用的消费税税率为5％，生产成本为210 000元，款项尚未收到。</a:t>
            </a:r>
            <a:endParaRPr lang="zh-CN" altLang="en-US">
              <a:latin typeface="+mj-ea"/>
              <a:ea typeface="+mj-ea"/>
            </a:endParaRPr>
          </a:p>
        </p:txBody>
      </p:sp>
      <p:sp>
        <p:nvSpPr>
          <p:cNvPr id="25" name="矩形: 圆角 24"/>
          <p:cNvSpPr/>
          <p:nvPr/>
        </p:nvSpPr>
        <p:spPr bwMode="auto">
          <a:xfrm>
            <a:off x="1155700" y="1214755"/>
            <a:ext cx="5219700" cy="454025"/>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zh-CN" altLang="en-US" sz="2000">
                <a:solidFill>
                  <a:schemeClr val="bg1"/>
                </a:solidFill>
                <a:latin typeface="+mj-ea"/>
                <a:ea typeface="+mj-ea"/>
              </a:rPr>
              <a:t>1.销售商品	</a:t>
            </a:r>
            <a:endParaRPr lang="zh-CN" altLang="en-US" sz="2000">
              <a:solidFill>
                <a:schemeClr val="bg1"/>
              </a:solidFill>
              <a:latin typeface="+mj-ea"/>
              <a:ea typeface="+mj-ea"/>
            </a:endParaRPr>
          </a:p>
        </p:txBody>
      </p:sp>
      <p:grpSp>
        <p:nvGrpSpPr>
          <p:cNvPr id="5" name="组合 4"/>
          <p:cNvGrpSpPr/>
          <p:nvPr/>
        </p:nvGrpSpPr>
        <p:grpSpPr>
          <a:xfrm>
            <a:off x="984250" y="3303270"/>
            <a:ext cx="7962900" cy="2811780"/>
            <a:chOff x="1550" y="5202"/>
            <a:chExt cx="12540" cy="4428"/>
          </a:xfrm>
        </p:grpSpPr>
        <p:sp>
          <p:nvSpPr>
            <p:cNvPr id="3" name="矩形 2"/>
            <p:cNvSpPr/>
            <p:nvPr/>
          </p:nvSpPr>
          <p:spPr bwMode="auto">
            <a:xfrm>
              <a:off x="1550" y="5202"/>
              <a:ext cx="12541" cy="4428"/>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4" name="矩形 3"/>
            <p:cNvSpPr/>
            <p:nvPr/>
          </p:nvSpPr>
          <p:spPr>
            <a:xfrm>
              <a:off x="1820" y="5491"/>
              <a:ext cx="12224" cy="3805"/>
            </a:xfrm>
            <a:prstGeom prst="rect">
              <a:avLst/>
            </a:prstGeom>
          </p:spPr>
          <p:txBody>
            <a:bodyPr wrap="square">
              <a:spAutoFit/>
            </a:bodyPr>
            <a:p>
              <a:pPr algn="just">
                <a:lnSpc>
                  <a:spcPct val="120000"/>
                </a:lnSpc>
              </a:pPr>
              <a:r>
                <a:rPr lang="zh-CN" altLang="en-US">
                  <a:latin typeface="+mj-ea"/>
                  <a:ea typeface="+mj-ea"/>
                </a:rPr>
                <a:t>借：应收账款                                                            339 000</a:t>
              </a:r>
              <a:endParaRPr lang="zh-CN" altLang="en-US">
                <a:latin typeface="+mj-ea"/>
                <a:ea typeface="+mj-ea"/>
              </a:endParaRPr>
            </a:p>
            <a:p>
              <a:pPr algn="just">
                <a:lnSpc>
                  <a:spcPct val="120000"/>
                </a:lnSpc>
              </a:pPr>
              <a:r>
                <a:rPr lang="zh-CN" altLang="en-US">
                  <a:latin typeface="+mj-ea"/>
                  <a:ea typeface="+mj-ea"/>
                </a:rPr>
                <a:t>        贷：主营业务收入                                                   300 000</a:t>
              </a:r>
              <a:endParaRPr lang="zh-CN" altLang="en-US">
                <a:latin typeface="+mj-ea"/>
                <a:ea typeface="+mj-ea"/>
              </a:endParaRPr>
            </a:p>
            <a:p>
              <a:pPr algn="just">
                <a:lnSpc>
                  <a:spcPct val="120000"/>
                </a:lnSpc>
              </a:pPr>
              <a:r>
                <a:rPr lang="zh-CN" altLang="en-US">
                  <a:latin typeface="+mj-ea"/>
                  <a:ea typeface="+mj-ea"/>
                </a:rPr>
                <a:t>                 应交税费——应交增值税（销项税额）             39 000</a:t>
              </a:r>
              <a:endParaRPr lang="zh-CN" altLang="en-US">
                <a:latin typeface="+mj-ea"/>
                <a:ea typeface="+mj-ea"/>
              </a:endParaRPr>
            </a:p>
            <a:p>
              <a:pPr algn="just">
                <a:lnSpc>
                  <a:spcPct val="120000"/>
                </a:lnSpc>
              </a:pPr>
              <a:r>
                <a:rPr lang="zh-CN" altLang="en-US">
                  <a:latin typeface="+mj-ea"/>
                  <a:ea typeface="+mj-ea"/>
                </a:rPr>
                <a:t>借：税金及附加                                                          15 000</a:t>
              </a:r>
              <a:endParaRPr lang="zh-CN" altLang="en-US">
                <a:latin typeface="+mj-ea"/>
                <a:ea typeface="+mj-ea"/>
              </a:endParaRPr>
            </a:p>
            <a:p>
              <a:pPr algn="just">
                <a:lnSpc>
                  <a:spcPct val="120000"/>
                </a:lnSpc>
              </a:pPr>
              <a:r>
                <a:rPr lang="zh-CN" altLang="en-US">
                  <a:latin typeface="+mj-ea"/>
                  <a:ea typeface="+mj-ea"/>
                </a:rPr>
                <a:t>        贷：应交税费——应交消费税                                     15 000</a:t>
              </a:r>
              <a:endParaRPr lang="zh-CN" altLang="en-US">
                <a:latin typeface="+mj-ea"/>
                <a:ea typeface="+mj-ea"/>
              </a:endParaRPr>
            </a:p>
            <a:p>
              <a:pPr algn="just">
                <a:lnSpc>
                  <a:spcPct val="120000"/>
                </a:lnSpc>
              </a:pPr>
              <a:r>
                <a:rPr lang="zh-CN" altLang="en-US">
                  <a:latin typeface="+mj-ea"/>
                  <a:ea typeface="+mj-ea"/>
                </a:rPr>
                <a:t>借：主营业务成本                                                    210 000</a:t>
              </a:r>
              <a:endParaRPr lang="zh-CN" altLang="en-US">
                <a:latin typeface="+mj-ea"/>
                <a:ea typeface="+mj-ea"/>
              </a:endParaRPr>
            </a:p>
            <a:p>
              <a:pPr algn="just">
                <a:lnSpc>
                  <a:spcPct val="120000"/>
                </a:lnSpc>
              </a:pPr>
              <a:r>
                <a:rPr lang="zh-CN" altLang="en-US">
                  <a:latin typeface="+mj-ea"/>
                  <a:ea typeface="+mj-ea"/>
                </a:rPr>
                <a:t>        贷：库存商品                                                           210 000</a:t>
              </a:r>
              <a:endParaRPr lang="zh-CN" altLang="en-US">
                <a:latin typeface="+mj-ea"/>
                <a:ea typeface="+mj-ea"/>
              </a:endParaRPr>
            </a:p>
          </p:txBody>
        </p:sp>
      </p:grpSp>
    </p:spTree>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908675"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子任务4.4.2  账务处理</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77198" y="1094318"/>
            <a:ext cx="4930513" cy="5415664"/>
          </a:xfrm>
          <a:prstGeom prst="rect">
            <a:avLst/>
          </a:prstGeom>
        </p:spPr>
      </p:pic>
      <p:sp>
        <p:nvSpPr>
          <p:cNvPr id="23" name="矩形 22"/>
          <p:cNvSpPr/>
          <p:nvPr/>
        </p:nvSpPr>
        <p:spPr bwMode="auto">
          <a:xfrm>
            <a:off x="948690" y="1412875"/>
            <a:ext cx="7963535" cy="1567180"/>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矩形 23"/>
          <p:cNvSpPr/>
          <p:nvPr/>
        </p:nvSpPr>
        <p:spPr>
          <a:xfrm>
            <a:off x="1085215" y="1668145"/>
            <a:ext cx="7550150" cy="755650"/>
          </a:xfrm>
          <a:prstGeom prst="rect">
            <a:avLst/>
          </a:prstGeom>
        </p:spPr>
        <p:txBody>
          <a:bodyPr wrap="square">
            <a:spAutoFit/>
          </a:bodyPr>
          <a:lstStyle/>
          <a:p>
            <a:pPr algn="just">
              <a:lnSpc>
                <a:spcPct val="120000"/>
              </a:lnSpc>
            </a:pPr>
            <a:r>
              <a:rPr lang="zh-CN" altLang="en-US">
                <a:latin typeface="+mj-ea"/>
                <a:ea typeface="+mj-ea"/>
              </a:rPr>
              <a:t>【情景4-22】北京市鼎盛股份有限公司销售库存积压的密度板100张，每张售价80元，增值税1 040元，款项存入银行。该材料账面成本5 000元。</a:t>
            </a:r>
            <a:endParaRPr lang="zh-CN" altLang="en-US">
              <a:latin typeface="+mj-ea"/>
              <a:ea typeface="+mj-ea"/>
            </a:endParaRPr>
          </a:p>
        </p:txBody>
      </p:sp>
      <p:sp>
        <p:nvSpPr>
          <p:cNvPr id="25" name="矩形: 圆角 24"/>
          <p:cNvSpPr/>
          <p:nvPr/>
        </p:nvSpPr>
        <p:spPr bwMode="auto">
          <a:xfrm>
            <a:off x="1155700" y="1214755"/>
            <a:ext cx="5219700" cy="454025"/>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zh-CN" altLang="en-US" sz="2000">
                <a:solidFill>
                  <a:schemeClr val="bg1"/>
                </a:solidFill>
                <a:latin typeface="+mj-ea"/>
                <a:ea typeface="+mj-ea"/>
              </a:rPr>
              <a:t>2.销售原材料	</a:t>
            </a:r>
            <a:endParaRPr lang="zh-CN" altLang="en-US" sz="2000">
              <a:solidFill>
                <a:schemeClr val="bg1"/>
              </a:solidFill>
              <a:latin typeface="+mj-ea"/>
              <a:ea typeface="+mj-ea"/>
            </a:endParaRPr>
          </a:p>
        </p:txBody>
      </p:sp>
      <p:grpSp>
        <p:nvGrpSpPr>
          <p:cNvPr id="5" name="组合 4"/>
          <p:cNvGrpSpPr/>
          <p:nvPr/>
        </p:nvGrpSpPr>
        <p:grpSpPr>
          <a:xfrm>
            <a:off x="984250" y="3303270"/>
            <a:ext cx="7963535" cy="2811780"/>
            <a:chOff x="1550" y="5202"/>
            <a:chExt cx="12541" cy="4428"/>
          </a:xfrm>
        </p:grpSpPr>
        <p:sp>
          <p:nvSpPr>
            <p:cNvPr id="3" name="矩形 2"/>
            <p:cNvSpPr/>
            <p:nvPr/>
          </p:nvSpPr>
          <p:spPr bwMode="auto">
            <a:xfrm>
              <a:off x="1550" y="5202"/>
              <a:ext cx="12541" cy="4428"/>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4" name="矩形 3"/>
            <p:cNvSpPr/>
            <p:nvPr/>
          </p:nvSpPr>
          <p:spPr>
            <a:xfrm>
              <a:off x="1820" y="5491"/>
              <a:ext cx="12224" cy="2759"/>
            </a:xfrm>
            <a:prstGeom prst="rect">
              <a:avLst/>
            </a:prstGeom>
          </p:spPr>
          <p:txBody>
            <a:bodyPr wrap="square">
              <a:spAutoFit/>
            </a:bodyPr>
            <a:p>
              <a:pPr algn="just">
                <a:lnSpc>
                  <a:spcPct val="120000"/>
                </a:lnSpc>
              </a:pPr>
              <a:r>
                <a:rPr lang="zh-CN" altLang="en-US">
                  <a:latin typeface="+mj-ea"/>
                  <a:ea typeface="+mj-ea"/>
                </a:rPr>
                <a:t>借：银行存款                                                                      9 040</a:t>
              </a:r>
              <a:endParaRPr lang="zh-CN" altLang="en-US">
                <a:latin typeface="+mj-ea"/>
                <a:ea typeface="+mj-ea"/>
              </a:endParaRPr>
            </a:p>
            <a:p>
              <a:pPr algn="just">
                <a:lnSpc>
                  <a:spcPct val="120000"/>
                </a:lnSpc>
              </a:pPr>
              <a:r>
                <a:rPr lang="zh-CN" altLang="en-US">
                  <a:latin typeface="+mj-ea"/>
                  <a:ea typeface="+mj-ea"/>
                </a:rPr>
                <a:t>        贷：其他业务收入                                                               8 000</a:t>
              </a:r>
              <a:endParaRPr lang="zh-CN" altLang="en-US">
                <a:latin typeface="+mj-ea"/>
                <a:ea typeface="+mj-ea"/>
              </a:endParaRPr>
            </a:p>
            <a:p>
              <a:pPr algn="just">
                <a:lnSpc>
                  <a:spcPct val="120000"/>
                </a:lnSpc>
              </a:pPr>
              <a:r>
                <a:rPr lang="zh-CN" altLang="en-US">
                  <a:latin typeface="+mj-ea"/>
                  <a:ea typeface="+mj-ea"/>
                </a:rPr>
                <a:t>                应交税费——应交增值税（销项税额）                      1 040</a:t>
              </a:r>
              <a:endParaRPr lang="zh-CN" altLang="en-US">
                <a:latin typeface="+mj-ea"/>
                <a:ea typeface="+mj-ea"/>
              </a:endParaRPr>
            </a:p>
            <a:p>
              <a:pPr algn="just">
                <a:lnSpc>
                  <a:spcPct val="120000"/>
                </a:lnSpc>
              </a:pPr>
              <a:r>
                <a:rPr lang="zh-CN" altLang="en-US">
                  <a:latin typeface="+mj-ea"/>
                  <a:ea typeface="+mj-ea"/>
                </a:rPr>
                <a:t>借：其他业务成本                                                               5 000</a:t>
              </a:r>
              <a:endParaRPr lang="zh-CN" altLang="en-US">
                <a:latin typeface="+mj-ea"/>
                <a:ea typeface="+mj-ea"/>
              </a:endParaRPr>
            </a:p>
            <a:p>
              <a:pPr algn="just">
                <a:lnSpc>
                  <a:spcPct val="120000"/>
                </a:lnSpc>
              </a:pPr>
              <a:r>
                <a:rPr lang="zh-CN" altLang="en-US">
                  <a:latin typeface="+mj-ea"/>
                  <a:ea typeface="+mj-ea"/>
                </a:rPr>
                <a:t>        贷：原材料                                                                          5 000</a:t>
              </a:r>
              <a:endParaRPr lang="zh-CN" altLang="en-US">
                <a:latin typeface="+mj-ea"/>
                <a:ea typeface="+mj-ea"/>
              </a:endParaRPr>
            </a:p>
          </p:txBody>
        </p:sp>
      </p:grpSp>
    </p:spTree>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908675"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子任务4.4.2  账务处理</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77198" y="1094318"/>
            <a:ext cx="4930513" cy="5415664"/>
          </a:xfrm>
          <a:prstGeom prst="rect">
            <a:avLst/>
          </a:prstGeom>
        </p:spPr>
      </p:pic>
      <p:sp>
        <p:nvSpPr>
          <p:cNvPr id="23" name="矩形 22"/>
          <p:cNvSpPr/>
          <p:nvPr/>
        </p:nvSpPr>
        <p:spPr bwMode="auto">
          <a:xfrm>
            <a:off x="948690" y="1412875"/>
            <a:ext cx="7963535" cy="1567180"/>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矩形 23"/>
          <p:cNvSpPr/>
          <p:nvPr/>
        </p:nvSpPr>
        <p:spPr>
          <a:xfrm>
            <a:off x="1085215" y="1668145"/>
            <a:ext cx="7550150" cy="755650"/>
          </a:xfrm>
          <a:prstGeom prst="rect">
            <a:avLst/>
          </a:prstGeom>
        </p:spPr>
        <p:txBody>
          <a:bodyPr wrap="square">
            <a:spAutoFit/>
          </a:bodyPr>
          <a:lstStyle/>
          <a:p>
            <a:pPr algn="just">
              <a:lnSpc>
                <a:spcPct val="120000"/>
              </a:lnSpc>
            </a:pPr>
            <a:r>
              <a:rPr lang="zh-CN" altLang="en-US">
                <a:latin typeface="+mj-ea"/>
                <a:ea typeface="+mj-ea"/>
              </a:rPr>
              <a:t>【情景4-23】北京市鼎盛股份有限公司出租房屋，取得租金收入10 000元存入银行。</a:t>
            </a:r>
            <a:endParaRPr lang="zh-CN" altLang="en-US">
              <a:latin typeface="+mj-ea"/>
              <a:ea typeface="+mj-ea"/>
            </a:endParaRPr>
          </a:p>
        </p:txBody>
      </p:sp>
      <p:sp>
        <p:nvSpPr>
          <p:cNvPr id="25" name="矩形: 圆角 24"/>
          <p:cNvSpPr/>
          <p:nvPr/>
        </p:nvSpPr>
        <p:spPr bwMode="auto">
          <a:xfrm>
            <a:off x="1155700" y="1214755"/>
            <a:ext cx="5219700" cy="454025"/>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zh-CN" altLang="en-US" sz="2000">
                <a:solidFill>
                  <a:schemeClr val="bg1"/>
                </a:solidFill>
                <a:latin typeface="+mj-ea"/>
                <a:ea typeface="+mj-ea"/>
              </a:rPr>
              <a:t>3.出租房屋	</a:t>
            </a:r>
            <a:endParaRPr lang="zh-CN" altLang="en-US" sz="2000">
              <a:solidFill>
                <a:schemeClr val="bg1"/>
              </a:solidFill>
              <a:latin typeface="+mj-ea"/>
              <a:ea typeface="+mj-ea"/>
            </a:endParaRPr>
          </a:p>
        </p:txBody>
      </p:sp>
      <p:grpSp>
        <p:nvGrpSpPr>
          <p:cNvPr id="5" name="组合 4"/>
          <p:cNvGrpSpPr/>
          <p:nvPr/>
        </p:nvGrpSpPr>
        <p:grpSpPr>
          <a:xfrm>
            <a:off x="984250" y="3303270"/>
            <a:ext cx="7963535" cy="2811780"/>
            <a:chOff x="1550" y="5202"/>
            <a:chExt cx="12541" cy="4428"/>
          </a:xfrm>
        </p:grpSpPr>
        <p:sp>
          <p:nvSpPr>
            <p:cNvPr id="3" name="矩形 2"/>
            <p:cNvSpPr/>
            <p:nvPr/>
          </p:nvSpPr>
          <p:spPr bwMode="auto">
            <a:xfrm>
              <a:off x="1550" y="5202"/>
              <a:ext cx="12541" cy="4428"/>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4" name="矩形 3"/>
            <p:cNvSpPr/>
            <p:nvPr/>
          </p:nvSpPr>
          <p:spPr>
            <a:xfrm>
              <a:off x="1820" y="5491"/>
              <a:ext cx="12224" cy="1190"/>
            </a:xfrm>
            <a:prstGeom prst="rect">
              <a:avLst/>
            </a:prstGeom>
          </p:spPr>
          <p:txBody>
            <a:bodyPr wrap="square">
              <a:spAutoFit/>
            </a:bodyPr>
            <a:p>
              <a:pPr algn="just">
                <a:lnSpc>
                  <a:spcPct val="120000"/>
                </a:lnSpc>
              </a:pPr>
              <a:r>
                <a:rPr lang="zh-CN" altLang="en-US">
                  <a:latin typeface="+mj-ea"/>
                  <a:ea typeface="+mj-ea"/>
                </a:rPr>
                <a:t>借：银行存款                                                                 10 000</a:t>
              </a:r>
              <a:endParaRPr lang="zh-CN" altLang="en-US">
                <a:latin typeface="+mj-ea"/>
                <a:ea typeface="+mj-ea"/>
              </a:endParaRPr>
            </a:p>
            <a:p>
              <a:pPr algn="just">
                <a:lnSpc>
                  <a:spcPct val="120000"/>
                </a:lnSpc>
              </a:pPr>
              <a:r>
                <a:rPr lang="zh-CN" altLang="en-US">
                  <a:latin typeface="+mj-ea"/>
                  <a:ea typeface="+mj-ea"/>
                </a:rPr>
                <a:t>       贷：其他业务收入                                                           10 000</a:t>
              </a:r>
              <a:endParaRPr lang="zh-CN" altLang="en-US">
                <a:latin typeface="+mj-ea"/>
                <a:ea typeface="+mj-ea"/>
              </a:endParaRPr>
            </a:p>
          </p:txBody>
        </p:sp>
      </p:grpSp>
    </p:spTree>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902102" y="-289580"/>
            <a:ext cx="3562985" cy="7724140"/>
          </a:xfrm>
          <a:prstGeom prst="rect">
            <a:avLst/>
          </a:prstGeom>
          <a:noFill/>
        </p:spPr>
        <p:txBody>
          <a:bodyPr wrap="none" rtlCol="0">
            <a:spAutoFit/>
          </a:bodyPr>
          <a:lstStyle/>
          <a:p>
            <a:pPr algn="ctr"/>
            <a:r>
              <a:rPr lang="en-US" altLang="zh-CN" sz="49600" dirty="0">
                <a:solidFill>
                  <a:schemeClr val="bg1"/>
                </a:solidFill>
                <a:latin typeface="Impact" panose="020B0806030902050204" pitchFamily="34" charset="0"/>
                <a:ea typeface="DFKai-SB" panose="03000509000000000000" pitchFamily="65" charset="-120"/>
              </a:rPr>
              <a:t>5</a:t>
            </a:r>
            <a:endParaRPr lang="en-US" altLang="zh-CN"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265733" y="3568280"/>
            <a:ext cx="5090269"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4000" b="1">
                <a:solidFill>
                  <a:schemeClr val="bg1"/>
                </a:solidFill>
                <a:latin typeface="微软雅黑" panose="020B0503020204020204" pitchFamily="34" charset="-122"/>
                <a:ea typeface="微软雅黑" panose="020B0503020204020204" pitchFamily="34" charset="-122"/>
              </a:rPr>
              <a:t>期间费用的会计处理</a:t>
            </a:r>
            <a:endParaRPr lang="zh-CN" altLang="en-US" sz="4000" b="1">
              <a:solidFill>
                <a:schemeClr val="bg1"/>
              </a:solidFill>
              <a:latin typeface="微软雅黑" panose="020B0503020204020204" pitchFamily="34" charset="-122"/>
              <a:ea typeface="微软雅黑" panose="020B0503020204020204" pitchFamily="34" charset="-122"/>
            </a:endParaRPr>
          </a:p>
        </p:txBody>
      </p:sp>
      <p:sp>
        <p:nvSpPr>
          <p:cNvPr id="92" name="TextBox 65"/>
          <p:cNvSpPr txBox="1"/>
          <p:nvPr/>
        </p:nvSpPr>
        <p:spPr>
          <a:xfrm>
            <a:off x="6965056" y="3605904"/>
            <a:ext cx="1890186" cy="368300"/>
          </a:xfrm>
          <a:prstGeom prst="rect">
            <a:avLst/>
          </a:prstGeom>
          <a:noFill/>
        </p:spPr>
        <p:txBody>
          <a:bodyPr wrap="square" rtlCol="0">
            <a:spAutoFit/>
          </a:bodyPr>
          <a:lstStyle/>
          <a:p>
            <a:pPr>
              <a:defRPr/>
            </a:pPr>
            <a:r>
              <a:rPr lang="zh-CN" altLang="en-US">
                <a:latin typeface="+mj-ea"/>
                <a:ea typeface="+mj-ea"/>
              </a:rPr>
              <a:t>期间费用的构成</a:t>
            </a:r>
            <a:endParaRPr lang="zh-CN" altLang="en-US">
              <a:latin typeface="+mj-ea"/>
              <a:ea typeface="+mj-ea"/>
            </a:endParaRPr>
          </a:p>
        </p:txBody>
      </p:sp>
      <p:sp>
        <p:nvSpPr>
          <p:cNvPr id="94" name="TextBox 69"/>
          <p:cNvSpPr txBox="1"/>
          <p:nvPr/>
        </p:nvSpPr>
        <p:spPr>
          <a:xfrm>
            <a:off x="6965315" y="4110990"/>
            <a:ext cx="2493645"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a:solidFill>
                  <a:schemeClr val="tx1"/>
                </a:solidFill>
                <a:latin typeface="+mj-ea"/>
              </a:rPr>
              <a:t>账户设置</a:t>
            </a:r>
            <a:endParaRPr lang="zh-CN" altLang="en-US" sz="1800">
              <a:solidFill>
                <a:schemeClr val="tx1"/>
              </a:solidFill>
              <a:latin typeface="+mj-ea"/>
            </a:endParaRPr>
          </a:p>
        </p:txBody>
      </p:sp>
      <p:sp>
        <p:nvSpPr>
          <p:cNvPr id="96" name="TextBox 70"/>
          <p:cNvSpPr txBox="1"/>
          <p:nvPr/>
        </p:nvSpPr>
        <p:spPr>
          <a:xfrm>
            <a:off x="6965315" y="4577080"/>
            <a:ext cx="2493645" cy="368300"/>
          </a:xfrm>
          <a:prstGeom prst="rect">
            <a:avLst/>
          </a:prstGeom>
          <a:noFill/>
        </p:spPr>
        <p:txBody>
          <a:bodyPr wrap="square" rtlCol="0">
            <a:spAutoFit/>
          </a:bodyPr>
          <a:lstStyle>
            <a:defPPr>
              <a:defRPr lang="zh-CN"/>
            </a:defPPr>
            <a:lvl1pPr>
              <a:defRPr sz="2000">
                <a:solidFill>
                  <a:schemeClr val="accent1"/>
                </a:solidFill>
                <a:latin typeface="+mj-ea"/>
                <a:ea typeface="+mj-ea"/>
              </a:defRPr>
            </a:lvl1pPr>
          </a:lstStyle>
          <a:p>
            <a:pPr>
              <a:defRPr/>
            </a:pPr>
            <a:r>
              <a:rPr lang="zh-CN" altLang="en-US" sz="1800">
                <a:solidFill>
                  <a:schemeClr val="tx1"/>
                </a:solidFill>
              </a:rPr>
              <a:t>账务处理</a:t>
            </a:r>
            <a:endParaRPr lang="zh-CN" altLang="en-US" sz="1800">
              <a:solidFill>
                <a:schemeClr val="tx1"/>
              </a:solidFill>
            </a:endParaRPr>
          </a:p>
        </p:txBody>
      </p:sp>
      <p:grpSp>
        <p:nvGrpSpPr>
          <p:cNvPr id="97" name="组合 96"/>
          <p:cNvGrpSpPr/>
          <p:nvPr/>
        </p:nvGrpSpPr>
        <p:grpSpPr>
          <a:xfrm>
            <a:off x="6673280" y="3617878"/>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0" name="组合 99"/>
          <p:cNvGrpSpPr/>
          <p:nvPr/>
        </p:nvGrpSpPr>
        <p:grpSpPr>
          <a:xfrm>
            <a:off x="6673280" y="4131895"/>
            <a:ext cx="330200" cy="330200"/>
            <a:chOff x="8186613" y="1546264"/>
            <a:chExt cx="330200" cy="330200"/>
          </a:xfrm>
          <a:solidFill>
            <a:schemeClr val="accent3"/>
          </a:solidFill>
        </p:grpSpPr>
        <p:sp>
          <p:nvSpPr>
            <p:cNvPr id="101"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2"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3" name="组合 102"/>
          <p:cNvGrpSpPr/>
          <p:nvPr/>
        </p:nvGrpSpPr>
        <p:grpSpPr>
          <a:xfrm>
            <a:off x="6673280" y="4607827"/>
            <a:ext cx="330200" cy="330200"/>
            <a:chOff x="8186613" y="1546264"/>
            <a:chExt cx="330200" cy="330200"/>
          </a:xfrm>
          <a:solidFill>
            <a:schemeClr val="accent3"/>
          </a:solidFill>
        </p:grpSpPr>
        <p:sp>
          <p:nvSpPr>
            <p:cNvPr id="104"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5"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cxnSp>
        <p:nvCxnSpPr>
          <p:cNvPr id="112" name="直接连接符 111"/>
          <p:cNvCxnSpPr/>
          <p:nvPr/>
        </p:nvCxnSpPr>
        <p:spPr bwMode="auto">
          <a:xfrm>
            <a:off x="6701855" y="4007695"/>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3" name="直接连接符 112"/>
          <p:cNvCxnSpPr/>
          <p:nvPr/>
        </p:nvCxnSpPr>
        <p:spPr bwMode="auto">
          <a:xfrm>
            <a:off x="6701855" y="4528691"/>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4" name="直接连接符 113"/>
          <p:cNvCxnSpPr/>
          <p:nvPr/>
        </p:nvCxnSpPr>
        <p:spPr bwMode="auto">
          <a:xfrm>
            <a:off x="6701855" y="5068721"/>
            <a:ext cx="1772790"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6" name="图片 1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
        <p:nvSpPr>
          <p:cNvPr id="48" name="Freeform 6"/>
          <p:cNvSpPr/>
          <p:nvPr/>
        </p:nvSpPr>
        <p:spPr bwMode="auto">
          <a:xfrm>
            <a:off x="8908415" y="4728845"/>
            <a:ext cx="244475" cy="224155"/>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2"/>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192395"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子任务4.5.1  期间费用的构成</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2035267" y="1792620"/>
            <a:ext cx="3200770" cy="4155439"/>
            <a:chOff x="-1790650" y="999771"/>
            <a:chExt cx="4158587" cy="5398938"/>
          </a:xfrm>
        </p:grpSpPr>
        <p:grpSp>
          <p:nvGrpSpPr>
            <p:cNvPr id="22" name="组合 21"/>
            <p:cNvGrpSpPr/>
            <p:nvPr/>
          </p:nvGrpSpPr>
          <p:grpSpPr>
            <a:xfrm>
              <a:off x="-1790650" y="999771"/>
              <a:ext cx="4158587" cy="5398938"/>
              <a:chOff x="7514016" y="1120636"/>
              <a:chExt cx="3552917" cy="4612620"/>
            </a:xfrm>
          </p:grpSpPr>
          <p:sp>
            <p:nvSpPr>
              <p:cNvPr id="31" name="任意多边形: 形状 30"/>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3" name="矩形 22"/>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矩形 23"/>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5" name="矩形 24"/>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6" name="矩形 25"/>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7" name="矩形 26"/>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8" name="矩形 27"/>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9" name="矩形 28"/>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0" name="矩形 29"/>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3" name="组合 32"/>
          <p:cNvGrpSpPr/>
          <p:nvPr/>
        </p:nvGrpSpPr>
        <p:grpSpPr>
          <a:xfrm>
            <a:off x="534349" y="2038489"/>
            <a:ext cx="3531430" cy="3401502"/>
            <a:chOff x="2177483" y="3378200"/>
            <a:chExt cx="1682750" cy="1620838"/>
          </a:xfrm>
        </p:grpSpPr>
        <p:sp>
          <p:nvSpPr>
            <p:cNvPr id="34" name="Freeform 266"/>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5" name="Freeform 267"/>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6" name="Freeform 268"/>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7" name="Freeform 269"/>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4" name="Freeform 270"/>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5" name="Freeform 271"/>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7" name="Freeform 272"/>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8" name="Freeform 273"/>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54" name="Freeform 274"/>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56" name="矩形 55"/>
          <p:cNvSpPr/>
          <p:nvPr/>
        </p:nvSpPr>
        <p:spPr>
          <a:xfrm>
            <a:off x="1998565" y="2770078"/>
            <a:ext cx="1766963" cy="460375"/>
          </a:xfrm>
          <a:prstGeom prst="rect">
            <a:avLst/>
          </a:prstGeom>
          <a:noFill/>
        </p:spPr>
        <p:txBody>
          <a:bodyPr wrap="square" rtlCol="0">
            <a:spAutoFit/>
          </a:bodyPr>
          <a:lstStyle/>
          <a:p>
            <a:pPr lvl="0" algn="ctr">
              <a:defRPr/>
            </a:pPr>
            <a:r>
              <a:rPr lang="zh-CN" altLang="en-US" sz="2400" b="1">
                <a:solidFill>
                  <a:schemeClr val="accent2"/>
                </a:solidFill>
                <a:latin typeface="Arial" panose="020B0604020202020204"/>
                <a:ea typeface="微软雅黑" panose="020B0503020204020204" pitchFamily="34" charset="-122"/>
                <a:cs typeface="+mn-ea"/>
                <a:sym typeface="+mn-lt"/>
              </a:rPr>
              <a:t>1.管理费用</a:t>
            </a:r>
            <a:endParaRPr lang="zh-CN" altLang="en-US" sz="2400" b="1">
              <a:solidFill>
                <a:schemeClr val="accent2"/>
              </a:solidFill>
              <a:latin typeface="Arial" panose="020B0604020202020204"/>
              <a:ea typeface="微软雅黑" panose="020B0503020204020204" pitchFamily="34" charset="-122"/>
              <a:cs typeface="+mn-ea"/>
              <a:sym typeface="+mn-lt"/>
            </a:endParaRPr>
          </a:p>
        </p:txBody>
      </p:sp>
      <p:sp>
        <p:nvSpPr>
          <p:cNvPr id="61" name="矩形 60"/>
          <p:cNvSpPr/>
          <p:nvPr/>
        </p:nvSpPr>
        <p:spPr>
          <a:xfrm>
            <a:off x="5605145" y="2174875"/>
            <a:ext cx="6305550" cy="2306955"/>
          </a:xfrm>
          <a:prstGeom prst="rect">
            <a:avLst/>
          </a:prstGeom>
          <a:noFill/>
        </p:spPr>
        <p:txBody>
          <a:bodyPr wrap="square" rtlCol="0">
            <a:spAutoFit/>
          </a:bodyPr>
          <a:lstStyle/>
          <a:p>
            <a:r>
              <a:rPr lang="zh-CN" altLang="en-US" sz="2400">
                <a:solidFill>
                  <a:srgbClr val="3D3D3D"/>
                </a:solidFill>
                <a:latin typeface="微软雅黑" panose="020B0503020204020204" pitchFamily="34" charset="-122"/>
                <a:ea typeface="微软雅黑" panose="020B0503020204020204" pitchFamily="34" charset="-122"/>
              </a:rPr>
              <a:t>管理费用是指企业为组织和管理企业生产经营活动所发生的各种费用，包括行政管理部门人员的职工薪酬，计提的固定资产折旧，行政管理部门发生的办公费、水电费、业务招待费、聘请中介机构费、咨询费、诉讼费、技术转让费、企业研究费等。</a:t>
            </a:r>
            <a:endParaRPr lang="zh-CN" altLang="en-US" sz="2400">
              <a:solidFill>
                <a:srgbClr val="3D3D3D"/>
              </a:solidFill>
              <a:latin typeface="微软雅黑" panose="020B0503020204020204" pitchFamily="34" charset="-122"/>
              <a:ea typeface="微软雅黑" panose="020B0503020204020204" pitchFamily="34" charset="-122"/>
            </a:endParaRPr>
          </a:p>
        </p:txBody>
      </p:sp>
    </p:spTree>
  </p:cSld>
  <p:clrMapOvr>
    <a:masterClrMapping/>
  </p:clrMapOvr>
  <p:transition spd="slow" advTm="9652">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68960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子任务4.1.1  所有者投入的资金</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a:xfrm>
            <a:off x="5581650" y="1570355"/>
            <a:ext cx="6045835" cy="2186940"/>
          </a:xfrm>
          <a:prstGeom prst="rect">
            <a:avLst/>
          </a:prstGeom>
        </p:spPr>
        <p:txBody>
          <a:bodyPr wrap="square">
            <a:spAutoFit/>
          </a:bodyPr>
          <a:lstStyle/>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1）企业收到投资者投入的资本，借记“银行存款”“其他应收款”“固定资产”“无形资产”等科目，按其在注册资本或股本中所占份额，贷记“实收资本”；按其差额，贷记“资本公积——资本溢价或股本溢价”科目。</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（2）如果企业类型是股份有限公司，所有者投入资本用“股本”账户核算。</a:t>
            </a:r>
            <a:endParaRPr lang="zh-CN" altLang="en-US">
              <a:latin typeface="+mj-ea"/>
              <a:ea typeface="+mj-ea"/>
            </a:endParaRPr>
          </a:p>
        </p:txBody>
      </p:sp>
      <p:pic>
        <p:nvPicPr>
          <p:cNvPr id="27" name="图片 26"/>
          <p:cNvPicPr>
            <a:picLocks noChangeAspect="1"/>
          </p:cNvPicPr>
          <p:nvPr/>
        </p:nvPicPr>
        <p:blipFill rotWithShape="1">
          <a:blip r:embed="rId1">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534035"/>
          </a:xfrm>
          <a:prstGeom prst="rect">
            <a:avLst/>
          </a:prstGeom>
          <a:solidFill>
            <a:schemeClr val="accent3"/>
          </a:solidFill>
        </p:spPr>
        <p:txBody>
          <a:bodyPr wrap="square">
            <a:spAutoFit/>
          </a:bodyPr>
          <a:lstStyle/>
          <a:p>
            <a:pPr algn="l">
              <a:lnSpc>
                <a:spcPct val="120000"/>
              </a:lnSpc>
            </a:pPr>
            <a:r>
              <a:rPr lang="zh-CN" altLang="en-US" sz="2400" b="1">
                <a:solidFill>
                  <a:schemeClr val="bg1"/>
                </a:solidFill>
                <a:latin typeface="+mj-ea"/>
                <a:ea typeface="+mj-ea"/>
              </a:rPr>
              <a:t>2.账务处理</a:t>
            </a:r>
            <a:endParaRPr lang="zh-CN" altLang="en-US" sz="2400" b="1">
              <a:solidFill>
                <a:schemeClr val="bg1"/>
              </a:solidFill>
              <a:latin typeface="+mj-ea"/>
              <a:ea typeface="+mj-ea"/>
            </a:endParaRPr>
          </a:p>
        </p:txBody>
      </p:sp>
    </p:spTree>
  </p:cSld>
  <p:clrMapOvr>
    <a:masterClrMapping/>
  </p:clrMapOvr>
  <p:transition spd="slow" advTm="9652">
    <p:push dir="u"/>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192395"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子任务4.5.1  期间费用的构成</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2035267" y="1792620"/>
            <a:ext cx="3200770" cy="4155439"/>
            <a:chOff x="-1790650" y="999771"/>
            <a:chExt cx="4158587" cy="5398938"/>
          </a:xfrm>
        </p:grpSpPr>
        <p:grpSp>
          <p:nvGrpSpPr>
            <p:cNvPr id="22" name="组合 21"/>
            <p:cNvGrpSpPr/>
            <p:nvPr/>
          </p:nvGrpSpPr>
          <p:grpSpPr>
            <a:xfrm>
              <a:off x="-1790650" y="999771"/>
              <a:ext cx="4158587" cy="5398938"/>
              <a:chOff x="7514016" y="1120636"/>
              <a:chExt cx="3552917" cy="4612620"/>
            </a:xfrm>
          </p:grpSpPr>
          <p:sp>
            <p:nvSpPr>
              <p:cNvPr id="31" name="任意多边形: 形状 30"/>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3" name="矩形 22"/>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矩形 23"/>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5" name="矩形 24"/>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6" name="矩形 25"/>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7" name="矩形 26"/>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8" name="矩形 27"/>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9" name="矩形 28"/>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0" name="矩形 29"/>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3" name="组合 32"/>
          <p:cNvGrpSpPr/>
          <p:nvPr/>
        </p:nvGrpSpPr>
        <p:grpSpPr>
          <a:xfrm>
            <a:off x="534349" y="2038489"/>
            <a:ext cx="3531430" cy="3401502"/>
            <a:chOff x="2177483" y="3378200"/>
            <a:chExt cx="1682750" cy="1620838"/>
          </a:xfrm>
        </p:grpSpPr>
        <p:sp>
          <p:nvSpPr>
            <p:cNvPr id="34" name="Freeform 266"/>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5" name="Freeform 267"/>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6" name="Freeform 268"/>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7" name="Freeform 269"/>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4" name="Freeform 270"/>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5" name="Freeform 271"/>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7" name="Freeform 272"/>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8" name="Freeform 273"/>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54" name="Freeform 274"/>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56" name="矩形 55"/>
          <p:cNvSpPr/>
          <p:nvPr/>
        </p:nvSpPr>
        <p:spPr>
          <a:xfrm>
            <a:off x="1998565" y="2770078"/>
            <a:ext cx="1766963" cy="460375"/>
          </a:xfrm>
          <a:prstGeom prst="rect">
            <a:avLst/>
          </a:prstGeom>
          <a:noFill/>
        </p:spPr>
        <p:txBody>
          <a:bodyPr wrap="square" rtlCol="0">
            <a:spAutoFit/>
          </a:bodyPr>
          <a:lstStyle/>
          <a:p>
            <a:pPr lvl="0" algn="ctr">
              <a:defRPr/>
            </a:pPr>
            <a:r>
              <a:rPr lang="zh-CN" altLang="en-US" sz="2400" b="1">
                <a:solidFill>
                  <a:schemeClr val="accent2"/>
                </a:solidFill>
                <a:latin typeface="Arial" panose="020B0604020202020204"/>
                <a:ea typeface="微软雅黑" panose="020B0503020204020204" pitchFamily="34" charset="-122"/>
                <a:cs typeface="+mn-ea"/>
                <a:sym typeface="+mn-lt"/>
              </a:rPr>
              <a:t>2.销售费用</a:t>
            </a:r>
            <a:endParaRPr lang="zh-CN" altLang="en-US" sz="2400" b="1">
              <a:solidFill>
                <a:schemeClr val="accent2"/>
              </a:solidFill>
              <a:latin typeface="Arial" panose="020B0604020202020204"/>
              <a:ea typeface="微软雅黑" panose="020B0503020204020204" pitchFamily="34" charset="-122"/>
              <a:cs typeface="+mn-ea"/>
              <a:sym typeface="+mn-lt"/>
            </a:endParaRPr>
          </a:p>
        </p:txBody>
      </p:sp>
      <p:sp>
        <p:nvSpPr>
          <p:cNvPr id="61" name="矩形 60"/>
          <p:cNvSpPr/>
          <p:nvPr/>
        </p:nvSpPr>
        <p:spPr>
          <a:xfrm>
            <a:off x="5605145" y="2174875"/>
            <a:ext cx="6305550" cy="2306955"/>
          </a:xfrm>
          <a:prstGeom prst="rect">
            <a:avLst/>
          </a:prstGeom>
          <a:noFill/>
        </p:spPr>
        <p:txBody>
          <a:bodyPr wrap="square" rtlCol="0">
            <a:spAutoFit/>
          </a:bodyPr>
          <a:lstStyle/>
          <a:p>
            <a:r>
              <a:rPr lang="zh-CN" altLang="en-US" sz="2400">
                <a:solidFill>
                  <a:srgbClr val="3D3D3D"/>
                </a:solidFill>
                <a:latin typeface="微软雅黑" panose="020B0503020204020204" pitchFamily="34" charset="-122"/>
                <a:ea typeface="微软雅黑" panose="020B0503020204020204" pitchFamily="34" charset="-122"/>
              </a:rPr>
              <a:t>销售费用是指企业在销售商品和材料及以提供劳务的过程中发生的各种费用，包括企业在销售商品过程中发生的包装费、保险费、展览费和广告费、运输费、装卸费，以及企业发生的为销售本企业商品而专设的销售机构的职工薪酬、业务费等。</a:t>
            </a:r>
            <a:endParaRPr lang="zh-CN" altLang="en-US" sz="2400">
              <a:solidFill>
                <a:srgbClr val="3D3D3D"/>
              </a:solidFill>
              <a:latin typeface="微软雅黑" panose="020B0503020204020204" pitchFamily="34" charset="-122"/>
              <a:ea typeface="微软雅黑" panose="020B0503020204020204" pitchFamily="34" charset="-122"/>
            </a:endParaRPr>
          </a:p>
        </p:txBody>
      </p:sp>
    </p:spTree>
  </p:cSld>
  <p:clrMapOvr>
    <a:masterClrMapping/>
  </p:clrMapOvr>
  <p:transition spd="slow" advTm="9652">
    <p:push dir="u"/>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192395"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子任务4.5.1  期间费用的构成</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2035267" y="1792620"/>
            <a:ext cx="3200770" cy="4155439"/>
            <a:chOff x="-1790650" y="999771"/>
            <a:chExt cx="4158587" cy="5398938"/>
          </a:xfrm>
        </p:grpSpPr>
        <p:grpSp>
          <p:nvGrpSpPr>
            <p:cNvPr id="22" name="组合 21"/>
            <p:cNvGrpSpPr/>
            <p:nvPr/>
          </p:nvGrpSpPr>
          <p:grpSpPr>
            <a:xfrm>
              <a:off x="-1790650" y="999771"/>
              <a:ext cx="4158587" cy="5398938"/>
              <a:chOff x="7514016" y="1120636"/>
              <a:chExt cx="3552917" cy="4612620"/>
            </a:xfrm>
          </p:grpSpPr>
          <p:sp>
            <p:nvSpPr>
              <p:cNvPr id="31" name="任意多边形: 形状 30"/>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3" name="矩形 22"/>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矩形 23"/>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5" name="矩形 24"/>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6" name="矩形 25"/>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7" name="矩形 26"/>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8" name="矩形 27"/>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9" name="矩形 28"/>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0" name="矩形 29"/>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3" name="组合 32"/>
          <p:cNvGrpSpPr/>
          <p:nvPr/>
        </p:nvGrpSpPr>
        <p:grpSpPr>
          <a:xfrm>
            <a:off x="534349" y="2038489"/>
            <a:ext cx="3531430" cy="3401502"/>
            <a:chOff x="2177483" y="3378200"/>
            <a:chExt cx="1682750" cy="1620838"/>
          </a:xfrm>
        </p:grpSpPr>
        <p:sp>
          <p:nvSpPr>
            <p:cNvPr id="34" name="Freeform 266"/>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5" name="Freeform 267"/>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6" name="Freeform 268"/>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7" name="Freeform 269"/>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4" name="Freeform 270"/>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5" name="Freeform 271"/>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7" name="Freeform 272"/>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8" name="Freeform 273"/>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54" name="Freeform 274"/>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56" name="矩形 55"/>
          <p:cNvSpPr/>
          <p:nvPr/>
        </p:nvSpPr>
        <p:spPr>
          <a:xfrm>
            <a:off x="1998565" y="2770078"/>
            <a:ext cx="1766963" cy="460375"/>
          </a:xfrm>
          <a:prstGeom prst="rect">
            <a:avLst/>
          </a:prstGeom>
          <a:noFill/>
        </p:spPr>
        <p:txBody>
          <a:bodyPr wrap="square" rtlCol="0">
            <a:spAutoFit/>
          </a:bodyPr>
          <a:lstStyle/>
          <a:p>
            <a:pPr lvl="0" algn="ctr">
              <a:defRPr/>
            </a:pPr>
            <a:r>
              <a:rPr lang="zh-CN" altLang="en-US" sz="2400" b="1">
                <a:solidFill>
                  <a:schemeClr val="accent2"/>
                </a:solidFill>
                <a:latin typeface="Arial" panose="020B0604020202020204"/>
                <a:ea typeface="微软雅黑" panose="020B0503020204020204" pitchFamily="34" charset="-122"/>
                <a:cs typeface="+mn-ea"/>
                <a:sym typeface="+mn-lt"/>
              </a:rPr>
              <a:t>3.财务费用</a:t>
            </a:r>
            <a:endParaRPr lang="zh-CN" altLang="en-US" sz="2400" b="1">
              <a:solidFill>
                <a:schemeClr val="accent2"/>
              </a:solidFill>
              <a:latin typeface="Arial" panose="020B0604020202020204"/>
              <a:ea typeface="微软雅黑" panose="020B0503020204020204" pitchFamily="34" charset="-122"/>
              <a:cs typeface="+mn-ea"/>
              <a:sym typeface="+mn-lt"/>
            </a:endParaRPr>
          </a:p>
        </p:txBody>
      </p:sp>
      <p:sp>
        <p:nvSpPr>
          <p:cNvPr id="61" name="矩形 60"/>
          <p:cNvSpPr/>
          <p:nvPr/>
        </p:nvSpPr>
        <p:spPr>
          <a:xfrm>
            <a:off x="5605145" y="2174875"/>
            <a:ext cx="6305550" cy="1198880"/>
          </a:xfrm>
          <a:prstGeom prst="rect">
            <a:avLst/>
          </a:prstGeom>
          <a:noFill/>
        </p:spPr>
        <p:txBody>
          <a:bodyPr wrap="square" rtlCol="0">
            <a:spAutoFit/>
          </a:bodyPr>
          <a:lstStyle/>
          <a:p>
            <a:r>
              <a:rPr lang="zh-CN" altLang="en-US" sz="2400">
                <a:solidFill>
                  <a:srgbClr val="3D3D3D"/>
                </a:solidFill>
                <a:latin typeface="微软雅黑" panose="020B0503020204020204" pitchFamily="34" charset="-122"/>
                <a:ea typeface="微软雅黑" panose="020B0503020204020204" pitchFamily="34" charset="-122"/>
              </a:rPr>
              <a:t>财务费用是指企业为筹集生产经营所需资金等发生的筹资费用，包括发生的应冲减财务费用的利息收入、汇兑损益、现金折扣等。</a:t>
            </a:r>
            <a:endParaRPr lang="zh-CN" altLang="en-US" sz="2400">
              <a:solidFill>
                <a:srgbClr val="3D3D3D"/>
              </a:solidFill>
              <a:latin typeface="微软雅黑" panose="020B0503020204020204" pitchFamily="34" charset="-122"/>
              <a:ea typeface="微软雅黑" panose="020B0503020204020204" pitchFamily="34" charset="-122"/>
            </a:endParaRPr>
          </a:p>
        </p:txBody>
      </p:sp>
    </p:spTree>
  </p:cSld>
  <p:clrMapOvr>
    <a:masterClrMapping/>
  </p:clrMapOvr>
  <p:transition spd="slow" advTm="9652">
    <p:push dir="u"/>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445135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子任务4.5.2  账户设置</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77198" y="1094318"/>
            <a:ext cx="4930513" cy="5415664"/>
          </a:xfrm>
          <a:prstGeom prst="rect">
            <a:avLst/>
          </a:prstGeom>
        </p:spPr>
      </p:pic>
      <p:sp>
        <p:nvSpPr>
          <p:cNvPr id="22" name="矩形 21"/>
          <p:cNvSpPr/>
          <p:nvPr/>
        </p:nvSpPr>
        <p:spPr bwMode="auto">
          <a:xfrm>
            <a:off x="948690" y="4013200"/>
            <a:ext cx="7963535" cy="2496185"/>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3" name="矩形 22"/>
          <p:cNvSpPr/>
          <p:nvPr/>
        </p:nvSpPr>
        <p:spPr bwMode="auto">
          <a:xfrm>
            <a:off x="948690" y="1412875"/>
            <a:ext cx="7963535" cy="2225040"/>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矩形 23"/>
          <p:cNvSpPr/>
          <p:nvPr/>
        </p:nvSpPr>
        <p:spPr>
          <a:xfrm>
            <a:off x="1084976" y="1667973"/>
            <a:ext cx="7762460" cy="1751965"/>
          </a:xfrm>
          <a:prstGeom prst="rect">
            <a:avLst/>
          </a:prstGeom>
        </p:spPr>
        <p:txBody>
          <a:bodyPr wrap="square">
            <a:spAutoFit/>
          </a:bodyPr>
          <a:lstStyle/>
          <a:p>
            <a:pPr algn="just">
              <a:lnSpc>
                <a:spcPct val="120000"/>
              </a:lnSpc>
            </a:pPr>
            <a:r>
              <a:rPr lang="zh-CN" altLang="en-US">
                <a:latin typeface="+mj-ea"/>
                <a:ea typeface="+mj-ea"/>
              </a:rPr>
              <a:t>（1）性质：损益类账户。</a:t>
            </a:r>
            <a:endParaRPr lang="zh-CN" altLang="en-US">
              <a:latin typeface="+mj-ea"/>
              <a:ea typeface="+mj-ea"/>
            </a:endParaRPr>
          </a:p>
          <a:p>
            <a:pPr algn="just">
              <a:lnSpc>
                <a:spcPct val="120000"/>
              </a:lnSpc>
            </a:pPr>
            <a:r>
              <a:rPr lang="zh-CN" altLang="en-US">
                <a:latin typeface="+mj-ea"/>
                <a:ea typeface="+mj-ea"/>
              </a:rPr>
              <a:t>（2）核算内容：核算企业为组织和管理生产经营所发生的管理费用。</a:t>
            </a:r>
            <a:endParaRPr lang="zh-CN" altLang="en-US">
              <a:latin typeface="+mj-ea"/>
              <a:ea typeface="+mj-ea"/>
            </a:endParaRPr>
          </a:p>
          <a:p>
            <a:pPr algn="just">
              <a:lnSpc>
                <a:spcPct val="120000"/>
              </a:lnSpc>
            </a:pPr>
            <a:r>
              <a:rPr lang="zh-CN" altLang="en-US">
                <a:latin typeface="+mj-ea"/>
                <a:ea typeface="+mj-ea"/>
              </a:rPr>
              <a:t>（3）账户结构：借方登记发生的各项管理费用，贷方登记期末转入“本年利润”账户的管理费用额，期末无余额。</a:t>
            </a:r>
            <a:endParaRPr lang="zh-CN" altLang="en-US">
              <a:latin typeface="+mj-ea"/>
              <a:ea typeface="+mj-ea"/>
            </a:endParaRPr>
          </a:p>
          <a:p>
            <a:pPr algn="just">
              <a:lnSpc>
                <a:spcPct val="120000"/>
              </a:lnSpc>
            </a:pPr>
            <a:r>
              <a:rPr lang="zh-CN" altLang="en-US">
                <a:latin typeface="+mj-ea"/>
                <a:ea typeface="+mj-ea"/>
              </a:rPr>
              <a:t>（4）明细设置：按费用项目设置明细账户，进行明细分类核算。</a:t>
            </a:r>
            <a:endParaRPr lang="zh-CN" altLang="en-US">
              <a:latin typeface="+mj-ea"/>
              <a:ea typeface="+mj-ea"/>
            </a:endParaRPr>
          </a:p>
        </p:txBody>
      </p:sp>
      <p:sp>
        <p:nvSpPr>
          <p:cNvPr id="25" name="矩形: 圆角 24"/>
          <p:cNvSpPr/>
          <p:nvPr/>
        </p:nvSpPr>
        <p:spPr bwMode="auto">
          <a:xfrm>
            <a:off x="1155700" y="1214755"/>
            <a:ext cx="2892425" cy="454025"/>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zh-CN" altLang="en-US" sz="2000">
                <a:solidFill>
                  <a:schemeClr val="bg1"/>
                </a:solidFill>
                <a:latin typeface="+mj-ea"/>
                <a:ea typeface="+mj-ea"/>
              </a:rPr>
              <a:t>1.管理费用</a:t>
            </a:r>
            <a:endParaRPr lang="zh-CN" altLang="en-US" sz="2000">
              <a:solidFill>
                <a:schemeClr val="bg1"/>
              </a:solidFill>
              <a:latin typeface="+mj-ea"/>
              <a:ea typeface="+mj-ea"/>
            </a:endParaRPr>
          </a:p>
        </p:txBody>
      </p:sp>
      <p:sp>
        <p:nvSpPr>
          <p:cNvPr id="26" name="矩形 25"/>
          <p:cNvSpPr/>
          <p:nvPr/>
        </p:nvSpPr>
        <p:spPr>
          <a:xfrm>
            <a:off x="1084976" y="4309155"/>
            <a:ext cx="7762460" cy="2084070"/>
          </a:xfrm>
          <a:prstGeom prst="rect">
            <a:avLst/>
          </a:prstGeom>
        </p:spPr>
        <p:txBody>
          <a:bodyPr wrap="square">
            <a:spAutoFit/>
          </a:bodyPr>
          <a:lstStyle/>
          <a:p>
            <a:pPr algn="just">
              <a:lnSpc>
                <a:spcPct val="120000"/>
              </a:lnSpc>
            </a:pPr>
            <a:r>
              <a:rPr lang="zh-CN" altLang="en-US">
                <a:latin typeface="+mj-ea"/>
                <a:ea typeface="+mj-ea"/>
              </a:rPr>
              <a:t>（1）性质：损益类账户。</a:t>
            </a:r>
            <a:endParaRPr lang="zh-CN" altLang="en-US">
              <a:latin typeface="+mj-ea"/>
              <a:ea typeface="+mj-ea"/>
            </a:endParaRPr>
          </a:p>
          <a:p>
            <a:pPr algn="just">
              <a:lnSpc>
                <a:spcPct val="120000"/>
              </a:lnSpc>
            </a:pPr>
            <a:r>
              <a:rPr lang="zh-CN" altLang="en-US">
                <a:latin typeface="+mj-ea"/>
                <a:ea typeface="+mj-ea"/>
              </a:rPr>
              <a:t>（2）核算内容：核算企业因销售商品和材料或提供劳务而发生的各项销售费用。</a:t>
            </a:r>
            <a:endParaRPr lang="zh-CN" altLang="en-US">
              <a:latin typeface="+mj-ea"/>
              <a:ea typeface="+mj-ea"/>
            </a:endParaRPr>
          </a:p>
          <a:p>
            <a:pPr algn="just">
              <a:lnSpc>
                <a:spcPct val="120000"/>
              </a:lnSpc>
            </a:pPr>
            <a:r>
              <a:rPr lang="zh-CN" altLang="en-US">
                <a:latin typeface="+mj-ea"/>
                <a:ea typeface="+mj-ea"/>
              </a:rPr>
              <a:t>（3）账户结构：借方登记发生的各项销售费用，贷方登记期末转入“本年利润”账户的销售费用额，期末无余额。</a:t>
            </a:r>
            <a:endParaRPr lang="zh-CN" altLang="en-US">
              <a:latin typeface="+mj-ea"/>
              <a:ea typeface="+mj-ea"/>
            </a:endParaRPr>
          </a:p>
          <a:p>
            <a:pPr algn="just">
              <a:lnSpc>
                <a:spcPct val="120000"/>
              </a:lnSpc>
            </a:pPr>
            <a:r>
              <a:rPr lang="zh-CN" altLang="en-US">
                <a:latin typeface="+mj-ea"/>
                <a:ea typeface="+mj-ea"/>
              </a:rPr>
              <a:t>（4）明细设置：按费用项目设置明细账户，进行明细分类核算。</a:t>
            </a:r>
            <a:endParaRPr lang="zh-CN" altLang="en-US">
              <a:latin typeface="+mj-ea"/>
              <a:ea typeface="+mj-ea"/>
            </a:endParaRPr>
          </a:p>
        </p:txBody>
      </p:sp>
      <p:sp>
        <p:nvSpPr>
          <p:cNvPr id="27" name="矩形: 圆角 26"/>
          <p:cNvSpPr/>
          <p:nvPr/>
        </p:nvSpPr>
        <p:spPr bwMode="auto">
          <a:xfrm>
            <a:off x="1155700" y="3801745"/>
            <a:ext cx="2891790" cy="427990"/>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zh-CN" altLang="en-US" sz="2000">
                <a:solidFill>
                  <a:schemeClr val="bg1"/>
                </a:solidFill>
                <a:latin typeface="+mj-ea"/>
                <a:ea typeface="+mj-ea"/>
              </a:rPr>
              <a:t>2.销售费用</a:t>
            </a:r>
            <a:endParaRPr lang="zh-CN" altLang="en-US" sz="2000">
              <a:solidFill>
                <a:schemeClr val="bg1"/>
              </a:solidFill>
              <a:latin typeface="+mj-ea"/>
              <a:ea typeface="+mj-ea"/>
            </a:endParaRPr>
          </a:p>
        </p:txBody>
      </p:sp>
    </p:spTree>
  </p:cSld>
  <p:clrMapOvr>
    <a:masterClrMapping/>
  </p:clrMapOvr>
  <p:transition spd="slow" advTm="9652">
    <p:push dir="u"/>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446405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子任务4.5.3  账务处理</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2035267" y="1792620"/>
            <a:ext cx="3200770" cy="4155439"/>
            <a:chOff x="-1790650" y="999771"/>
            <a:chExt cx="4158587" cy="5398938"/>
          </a:xfrm>
        </p:grpSpPr>
        <p:grpSp>
          <p:nvGrpSpPr>
            <p:cNvPr id="22" name="组合 21"/>
            <p:cNvGrpSpPr/>
            <p:nvPr/>
          </p:nvGrpSpPr>
          <p:grpSpPr>
            <a:xfrm>
              <a:off x="-1790650" y="999771"/>
              <a:ext cx="4158587" cy="5398938"/>
              <a:chOff x="7514016" y="1120636"/>
              <a:chExt cx="3552917" cy="4612620"/>
            </a:xfrm>
          </p:grpSpPr>
          <p:sp>
            <p:nvSpPr>
              <p:cNvPr id="31" name="任意多边形: 形状 30"/>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3" name="矩形 22"/>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矩形 23"/>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5" name="矩形 24"/>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6" name="矩形 25"/>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7" name="矩形 26"/>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8" name="矩形 27"/>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9" name="矩形 28"/>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0" name="矩形 29"/>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3" name="组合 32"/>
          <p:cNvGrpSpPr/>
          <p:nvPr/>
        </p:nvGrpSpPr>
        <p:grpSpPr>
          <a:xfrm>
            <a:off x="534349" y="2038489"/>
            <a:ext cx="3531430" cy="3401502"/>
            <a:chOff x="2177483" y="3378200"/>
            <a:chExt cx="1682750" cy="1620838"/>
          </a:xfrm>
        </p:grpSpPr>
        <p:sp>
          <p:nvSpPr>
            <p:cNvPr id="34" name="Freeform 266"/>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5" name="Freeform 267"/>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6" name="Freeform 268"/>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7" name="Freeform 269"/>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4" name="Freeform 270"/>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5" name="Freeform 271"/>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7" name="Freeform 272"/>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8" name="Freeform 273"/>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54" name="Freeform 274"/>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56" name="矩形 55"/>
          <p:cNvSpPr/>
          <p:nvPr/>
        </p:nvSpPr>
        <p:spPr>
          <a:xfrm>
            <a:off x="1998565" y="2770078"/>
            <a:ext cx="1766963" cy="460375"/>
          </a:xfrm>
          <a:prstGeom prst="rect">
            <a:avLst/>
          </a:prstGeom>
          <a:noFill/>
        </p:spPr>
        <p:txBody>
          <a:bodyPr wrap="square" rtlCol="0">
            <a:spAutoFit/>
          </a:bodyPr>
          <a:lstStyle/>
          <a:p>
            <a:pPr lvl="0" algn="ctr">
              <a:defRPr/>
            </a:pPr>
            <a:r>
              <a:rPr lang="zh-CN" altLang="en-US" sz="2400" b="1">
                <a:solidFill>
                  <a:schemeClr val="accent2"/>
                </a:solidFill>
                <a:latin typeface="Arial" panose="020B0604020202020204"/>
                <a:ea typeface="微软雅黑" panose="020B0503020204020204" pitchFamily="34" charset="-122"/>
                <a:cs typeface="+mn-ea"/>
                <a:sym typeface="+mn-lt"/>
              </a:rPr>
              <a:t>1.支付运费</a:t>
            </a:r>
            <a:endParaRPr lang="zh-CN" altLang="en-US" sz="2400" b="1">
              <a:solidFill>
                <a:schemeClr val="accent2"/>
              </a:solidFill>
              <a:latin typeface="Arial" panose="020B0604020202020204"/>
              <a:ea typeface="微软雅黑" panose="020B0503020204020204" pitchFamily="34" charset="-122"/>
              <a:cs typeface="+mn-ea"/>
              <a:sym typeface="+mn-lt"/>
            </a:endParaRPr>
          </a:p>
        </p:txBody>
      </p:sp>
      <p:sp>
        <p:nvSpPr>
          <p:cNvPr id="61" name="矩形 60"/>
          <p:cNvSpPr/>
          <p:nvPr/>
        </p:nvSpPr>
        <p:spPr>
          <a:xfrm>
            <a:off x="5605145" y="2294890"/>
            <a:ext cx="6305550" cy="1568450"/>
          </a:xfrm>
          <a:prstGeom prst="rect">
            <a:avLst/>
          </a:prstGeom>
          <a:noFill/>
        </p:spPr>
        <p:txBody>
          <a:bodyPr wrap="square" rtlCol="0">
            <a:spAutoFit/>
          </a:bodyPr>
          <a:lstStyle/>
          <a:p>
            <a:r>
              <a:rPr lang="zh-CN" altLang="en-US" sz="2400">
                <a:solidFill>
                  <a:srgbClr val="3D3D3D"/>
                </a:solidFill>
                <a:latin typeface="微软雅黑" panose="020B0503020204020204" pitchFamily="34" charset="-122"/>
                <a:ea typeface="微软雅黑" panose="020B0503020204020204" pitchFamily="34" charset="-122"/>
              </a:rPr>
              <a:t> 【情景4-24】北京市鼎盛股份有限公司销售一批电视柜，销售过程中发生应由本公司负担的运输费5 000元、装卸费2 000元，均用银行存款支付。</a:t>
            </a:r>
            <a:endParaRPr lang="zh-CN" altLang="en-US" sz="2400">
              <a:solidFill>
                <a:srgbClr val="3D3D3D"/>
              </a:solidFill>
              <a:latin typeface="微软雅黑" panose="020B0503020204020204" pitchFamily="34" charset="-122"/>
              <a:ea typeface="微软雅黑" panose="020B0503020204020204" pitchFamily="34" charset="-122"/>
            </a:endParaRPr>
          </a:p>
        </p:txBody>
      </p:sp>
      <p:sp>
        <p:nvSpPr>
          <p:cNvPr id="3" name="矩形 2"/>
          <p:cNvSpPr/>
          <p:nvPr/>
        </p:nvSpPr>
        <p:spPr>
          <a:xfrm>
            <a:off x="5605145" y="4646930"/>
            <a:ext cx="6305550" cy="829945"/>
          </a:xfrm>
          <a:prstGeom prst="rect">
            <a:avLst/>
          </a:prstGeom>
          <a:noFill/>
        </p:spPr>
        <p:txBody>
          <a:bodyPr wrap="square" rtlCol="0">
            <a:spAutoFit/>
          </a:bodyPr>
          <a:p>
            <a:r>
              <a:rPr lang="zh-CN" altLang="en-US" sz="2400">
                <a:solidFill>
                  <a:srgbClr val="3D3D3D"/>
                </a:solidFill>
                <a:latin typeface="微软雅黑" panose="020B0503020204020204" pitchFamily="34" charset="-122"/>
                <a:ea typeface="微软雅黑" panose="020B0503020204020204" pitchFamily="34" charset="-122"/>
              </a:rPr>
              <a:t>借：销售费用                                    7 000</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        贷：银行存款                               7 000</a:t>
            </a:r>
            <a:endParaRPr lang="zh-CN" altLang="en-US" sz="2400">
              <a:solidFill>
                <a:srgbClr val="3D3D3D"/>
              </a:solidFill>
              <a:latin typeface="微软雅黑" panose="020B0503020204020204" pitchFamily="34" charset="-122"/>
              <a:ea typeface="微软雅黑" panose="020B0503020204020204" pitchFamily="34" charset="-122"/>
            </a:endParaRPr>
          </a:p>
        </p:txBody>
      </p:sp>
    </p:spTree>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446405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子任务4.5.3  账务处理</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2035267" y="1792620"/>
            <a:ext cx="3200770" cy="4155439"/>
            <a:chOff x="-1790650" y="999771"/>
            <a:chExt cx="4158587" cy="5398938"/>
          </a:xfrm>
        </p:grpSpPr>
        <p:grpSp>
          <p:nvGrpSpPr>
            <p:cNvPr id="22" name="组合 21"/>
            <p:cNvGrpSpPr/>
            <p:nvPr/>
          </p:nvGrpSpPr>
          <p:grpSpPr>
            <a:xfrm>
              <a:off x="-1790650" y="999771"/>
              <a:ext cx="4158587" cy="5398938"/>
              <a:chOff x="7514016" y="1120636"/>
              <a:chExt cx="3552917" cy="4612620"/>
            </a:xfrm>
          </p:grpSpPr>
          <p:sp>
            <p:nvSpPr>
              <p:cNvPr id="31" name="任意多边形: 形状 30"/>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3" name="矩形 22"/>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矩形 23"/>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5" name="矩形 24"/>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6" name="矩形 25"/>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7" name="矩形 26"/>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8" name="矩形 27"/>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9" name="矩形 28"/>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0" name="矩形 29"/>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3" name="组合 32"/>
          <p:cNvGrpSpPr/>
          <p:nvPr/>
        </p:nvGrpSpPr>
        <p:grpSpPr>
          <a:xfrm>
            <a:off x="534349" y="2038489"/>
            <a:ext cx="3531430" cy="3401502"/>
            <a:chOff x="2177483" y="3378200"/>
            <a:chExt cx="1682750" cy="1620838"/>
          </a:xfrm>
        </p:grpSpPr>
        <p:sp>
          <p:nvSpPr>
            <p:cNvPr id="34" name="Freeform 266"/>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5" name="Freeform 267"/>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6" name="Freeform 268"/>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7" name="Freeform 269"/>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4" name="Freeform 270"/>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5" name="Freeform 271"/>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7" name="Freeform 272"/>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8" name="Freeform 273"/>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54" name="Freeform 274"/>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56" name="矩形 55"/>
          <p:cNvSpPr/>
          <p:nvPr/>
        </p:nvSpPr>
        <p:spPr>
          <a:xfrm>
            <a:off x="1998565" y="2770078"/>
            <a:ext cx="1766963" cy="829945"/>
          </a:xfrm>
          <a:prstGeom prst="rect">
            <a:avLst/>
          </a:prstGeom>
          <a:noFill/>
        </p:spPr>
        <p:txBody>
          <a:bodyPr wrap="square" rtlCol="0">
            <a:spAutoFit/>
          </a:bodyPr>
          <a:lstStyle/>
          <a:p>
            <a:pPr lvl="0" algn="ctr">
              <a:defRPr/>
            </a:pPr>
            <a:r>
              <a:rPr lang="zh-CN" altLang="en-US" sz="2400" b="1">
                <a:solidFill>
                  <a:schemeClr val="accent2"/>
                </a:solidFill>
                <a:latin typeface="Arial" panose="020B0604020202020204"/>
                <a:ea typeface="微软雅黑" panose="020B0503020204020204" pitchFamily="34" charset="-122"/>
                <a:cs typeface="+mn-ea"/>
                <a:sym typeface="+mn-lt"/>
              </a:rPr>
              <a:t>2.支付展销费</a:t>
            </a:r>
            <a:endParaRPr lang="zh-CN" altLang="en-US" sz="2400" b="1">
              <a:solidFill>
                <a:schemeClr val="accent2"/>
              </a:solidFill>
              <a:latin typeface="Arial" panose="020B0604020202020204"/>
              <a:ea typeface="微软雅黑" panose="020B0503020204020204" pitchFamily="34" charset="-122"/>
              <a:cs typeface="+mn-ea"/>
              <a:sym typeface="+mn-lt"/>
            </a:endParaRPr>
          </a:p>
        </p:txBody>
      </p:sp>
      <p:sp>
        <p:nvSpPr>
          <p:cNvPr id="61" name="矩形 60"/>
          <p:cNvSpPr/>
          <p:nvPr/>
        </p:nvSpPr>
        <p:spPr>
          <a:xfrm>
            <a:off x="5605145" y="2294890"/>
            <a:ext cx="6305550" cy="829945"/>
          </a:xfrm>
          <a:prstGeom prst="rect">
            <a:avLst/>
          </a:prstGeom>
          <a:noFill/>
        </p:spPr>
        <p:txBody>
          <a:bodyPr wrap="square" rtlCol="0">
            <a:spAutoFit/>
          </a:bodyPr>
          <a:lstStyle/>
          <a:p>
            <a:r>
              <a:rPr lang="zh-CN" altLang="en-US" sz="2400">
                <a:solidFill>
                  <a:srgbClr val="3D3D3D"/>
                </a:solidFill>
                <a:latin typeface="微软雅黑" panose="020B0503020204020204" pitchFamily="34" charset="-122"/>
                <a:ea typeface="微软雅黑" panose="020B0503020204020204" pitchFamily="34" charset="-122"/>
              </a:rPr>
              <a:t>【情景4-25】北京市鼎盛股份有限公司用银行存款支付产品展销费5 000元。</a:t>
            </a:r>
            <a:endParaRPr lang="zh-CN" altLang="en-US" sz="2400">
              <a:solidFill>
                <a:srgbClr val="3D3D3D"/>
              </a:solidFill>
              <a:latin typeface="微软雅黑" panose="020B0503020204020204" pitchFamily="34" charset="-122"/>
              <a:ea typeface="微软雅黑" panose="020B0503020204020204" pitchFamily="34" charset="-122"/>
            </a:endParaRPr>
          </a:p>
        </p:txBody>
      </p:sp>
      <p:sp>
        <p:nvSpPr>
          <p:cNvPr id="3" name="矩形 2"/>
          <p:cNvSpPr/>
          <p:nvPr/>
        </p:nvSpPr>
        <p:spPr>
          <a:xfrm>
            <a:off x="5605145" y="4425950"/>
            <a:ext cx="6305550" cy="829945"/>
          </a:xfrm>
          <a:prstGeom prst="rect">
            <a:avLst/>
          </a:prstGeom>
          <a:noFill/>
        </p:spPr>
        <p:txBody>
          <a:bodyPr wrap="square" rtlCol="0">
            <a:spAutoFit/>
          </a:bodyPr>
          <a:p>
            <a:r>
              <a:rPr lang="zh-CN" altLang="en-US" sz="2400">
                <a:solidFill>
                  <a:srgbClr val="3D3D3D"/>
                </a:solidFill>
                <a:latin typeface="微软雅黑" panose="020B0503020204020204" pitchFamily="34" charset="-122"/>
                <a:ea typeface="微软雅黑" panose="020B0503020204020204" pitchFamily="34" charset="-122"/>
              </a:rPr>
              <a:t>借：销售费用                               5 000</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       贷：银行存款                             5 000</a:t>
            </a:r>
            <a:endParaRPr lang="zh-CN" altLang="en-US" sz="2400">
              <a:solidFill>
                <a:srgbClr val="3D3D3D"/>
              </a:solidFill>
              <a:latin typeface="微软雅黑" panose="020B0503020204020204" pitchFamily="34" charset="-122"/>
              <a:ea typeface="微软雅黑" panose="020B0503020204020204" pitchFamily="34" charset="-122"/>
            </a:endParaRPr>
          </a:p>
        </p:txBody>
      </p:sp>
    </p:spTree>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446405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子任务4.5.3  账务处理</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2035267" y="1792620"/>
            <a:ext cx="3200770" cy="4155439"/>
            <a:chOff x="-1790650" y="999771"/>
            <a:chExt cx="4158587" cy="5398938"/>
          </a:xfrm>
        </p:grpSpPr>
        <p:grpSp>
          <p:nvGrpSpPr>
            <p:cNvPr id="22" name="组合 21"/>
            <p:cNvGrpSpPr/>
            <p:nvPr/>
          </p:nvGrpSpPr>
          <p:grpSpPr>
            <a:xfrm>
              <a:off x="-1790650" y="999771"/>
              <a:ext cx="4158587" cy="5398938"/>
              <a:chOff x="7514016" y="1120636"/>
              <a:chExt cx="3552917" cy="4612620"/>
            </a:xfrm>
          </p:grpSpPr>
          <p:sp>
            <p:nvSpPr>
              <p:cNvPr id="31" name="任意多边形: 形状 30"/>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3" name="矩形 22"/>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矩形 23"/>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5" name="矩形 24"/>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6" name="矩形 25"/>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7" name="矩形 26"/>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8" name="矩形 27"/>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9" name="矩形 28"/>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0" name="矩形 29"/>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3" name="组合 32"/>
          <p:cNvGrpSpPr/>
          <p:nvPr/>
        </p:nvGrpSpPr>
        <p:grpSpPr>
          <a:xfrm>
            <a:off x="534349" y="2038489"/>
            <a:ext cx="3531430" cy="3401502"/>
            <a:chOff x="2177483" y="3378200"/>
            <a:chExt cx="1682750" cy="1620838"/>
          </a:xfrm>
        </p:grpSpPr>
        <p:sp>
          <p:nvSpPr>
            <p:cNvPr id="34" name="Freeform 266"/>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5" name="Freeform 267"/>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6" name="Freeform 268"/>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7" name="Freeform 269"/>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4" name="Freeform 270"/>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5" name="Freeform 271"/>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7" name="Freeform 272"/>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8" name="Freeform 273"/>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54" name="Freeform 274"/>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56" name="矩形 55"/>
          <p:cNvSpPr/>
          <p:nvPr/>
        </p:nvSpPr>
        <p:spPr>
          <a:xfrm>
            <a:off x="1998565" y="2770078"/>
            <a:ext cx="1766963" cy="829945"/>
          </a:xfrm>
          <a:prstGeom prst="rect">
            <a:avLst/>
          </a:prstGeom>
          <a:noFill/>
        </p:spPr>
        <p:txBody>
          <a:bodyPr wrap="square" rtlCol="0">
            <a:spAutoFit/>
          </a:bodyPr>
          <a:lstStyle/>
          <a:p>
            <a:pPr lvl="0" algn="ctr">
              <a:defRPr/>
            </a:pPr>
            <a:r>
              <a:rPr lang="zh-CN" altLang="en-US" sz="2400" b="1">
                <a:solidFill>
                  <a:schemeClr val="accent2"/>
                </a:solidFill>
                <a:latin typeface="Arial" panose="020B0604020202020204"/>
                <a:ea typeface="微软雅黑" panose="020B0503020204020204" pitchFamily="34" charset="-122"/>
                <a:cs typeface="+mn-ea"/>
                <a:sym typeface="+mn-lt"/>
              </a:rPr>
              <a:t>3.业务招待费、工资</a:t>
            </a:r>
            <a:endParaRPr lang="zh-CN" altLang="en-US" sz="2400" b="1">
              <a:solidFill>
                <a:schemeClr val="accent2"/>
              </a:solidFill>
              <a:latin typeface="Arial" panose="020B0604020202020204"/>
              <a:ea typeface="微软雅黑" panose="020B0503020204020204" pitchFamily="34" charset="-122"/>
              <a:cs typeface="+mn-ea"/>
              <a:sym typeface="+mn-lt"/>
            </a:endParaRPr>
          </a:p>
        </p:txBody>
      </p:sp>
      <p:sp>
        <p:nvSpPr>
          <p:cNvPr id="61" name="矩形 60"/>
          <p:cNvSpPr/>
          <p:nvPr/>
        </p:nvSpPr>
        <p:spPr>
          <a:xfrm>
            <a:off x="5605145" y="2294890"/>
            <a:ext cx="6305550" cy="1198880"/>
          </a:xfrm>
          <a:prstGeom prst="rect">
            <a:avLst/>
          </a:prstGeom>
          <a:noFill/>
        </p:spPr>
        <p:txBody>
          <a:bodyPr wrap="square" rtlCol="0">
            <a:spAutoFit/>
          </a:bodyPr>
          <a:lstStyle/>
          <a:p>
            <a:r>
              <a:rPr lang="zh-CN" altLang="en-US" sz="2400">
                <a:solidFill>
                  <a:srgbClr val="3D3D3D"/>
                </a:solidFill>
                <a:latin typeface="微软雅黑" panose="020B0503020204020204" pitchFamily="34" charset="-122"/>
                <a:ea typeface="微软雅黑" panose="020B0503020204020204" pitchFamily="34" charset="-122"/>
              </a:rPr>
              <a:t>【情景4-26】北京市鼎盛股份有限公司发生业务招待费5 000元，分配管理人员工资8 000元。</a:t>
            </a:r>
            <a:endParaRPr lang="zh-CN" altLang="en-US" sz="2400">
              <a:solidFill>
                <a:srgbClr val="3D3D3D"/>
              </a:solidFill>
              <a:latin typeface="微软雅黑" panose="020B0503020204020204" pitchFamily="34" charset="-122"/>
              <a:ea typeface="微软雅黑" panose="020B0503020204020204" pitchFamily="34" charset="-122"/>
            </a:endParaRPr>
          </a:p>
        </p:txBody>
      </p:sp>
      <p:sp>
        <p:nvSpPr>
          <p:cNvPr id="3" name="矩形 2"/>
          <p:cNvSpPr/>
          <p:nvPr/>
        </p:nvSpPr>
        <p:spPr>
          <a:xfrm>
            <a:off x="5605145" y="4127500"/>
            <a:ext cx="6305550" cy="1568450"/>
          </a:xfrm>
          <a:prstGeom prst="rect">
            <a:avLst/>
          </a:prstGeom>
          <a:noFill/>
        </p:spPr>
        <p:txBody>
          <a:bodyPr wrap="square" rtlCol="0">
            <a:spAutoFit/>
          </a:bodyPr>
          <a:p>
            <a:r>
              <a:rPr lang="zh-CN" altLang="en-US" sz="2400">
                <a:solidFill>
                  <a:srgbClr val="3D3D3D"/>
                </a:solidFill>
                <a:latin typeface="微软雅黑" panose="020B0503020204020204" pitchFamily="34" charset="-122"/>
                <a:ea typeface="微软雅黑" panose="020B0503020204020204" pitchFamily="34" charset="-122"/>
              </a:rPr>
              <a:t>借：管理费用——业务招待费        5 000</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                        ——工资                    8 000</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        贷：银行存款                             5 000</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                应付职工薪酬——工资       8 000</a:t>
            </a:r>
            <a:endParaRPr lang="zh-CN" altLang="en-US" sz="2400">
              <a:solidFill>
                <a:srgbClr val="3D3D3D"/>
              </a:solidFill>
              <a:latin typeface="微软雅黑" panose="020B0503020204020204" pitchFamily="34" charset="-122"/>
              <a:ea typeface="微软雅黑" panose="020B0503020204020204" pitchFamily="34" charset="-122"/>
            </a:endParaRPr>
          </a:p>
        </p:txBody>
      </p:sp>
    </p:spTree>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446405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子任务4.5.3  账务处理</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2035267" y="1792620"/>
            <a:ext cx="3200770" cy="4155439"/>
            <a:chOff x="-1790650" y="999771"/>
            <a:chExt cx="4158587" cy="5398938"/>
          </a:xfrm>
        </p:grpSpPr>
        <p:grpSp>
          <p:nvGrpSpPr>
            <p:cNvPr id="22" name="组合 21"/>
            <p:cNvGrpSpPr/>
            <p:nvPr/>
          </p:nvGrpSpPr>
          <p:grpSpPr>
            <a:xfrm>
              <a:off x="-1790650" y="999771"/>
              <a:ext cx="4158587" cy="5398938"/>
              <a:chOff x="7514016" y="1120636"/>
              <a:chExt cx="3552917" cy="4612620"/>
            </a:xfrm>
          </p:grpSpPr>
          <p:sp>
            <p:nvSpPr>
              <p:cNvPr id="31" name="任意多边形: 形状 30"/>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3" name="矩形 22"/>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矩形 23"/>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5" name="矩形 24"/>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6" name="矩形 25"/>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7" name="矩形 26"/>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8" name="矩形 27"/>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9" name="矩形 28"/>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0" name="矩形 29"/>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3" name="组合 32"/>
          <p:cNvGrpSpPr/>
          <p:nvPr/>
        </p:nvGrpSpPr>
        <p:grpSpPr>
          <a:xfrm>
            <a:off x="534349" y="2038489"/>
            <a:ext cx="3531430" cy="3401502"/>
            <a:chOff x="2177483" y="3378200"/>
            <a:chExt cx="1682750" cy="1620838"/>
          </a:xfrm>
        </p:grpSpPr>
        <p:sp>
          <p:nvSpPr>
            <p:cNvPr id="34" name="Freeform 266"/>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5" name="Freeform 267"/>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6" name="Freeform 268"/>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7" name="Freeform 269"/>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4" name="Freeform 270"/>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5" name="Freeform 271"/>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7" name="Freeform 272"/>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8" name="Freeform 273"/>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54" name="Freeform 274"/>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56" name="矩形 55"/>
          <p:cNvSpPr/>
          <p:nvPr/>
        </p:nvSpPr>
        <p:spPr>
          <a:xfrm>
            <a:off x="1998565" y="2770078"/>
            <a:ext cx="1766963" cy="460375"/>
          </a:xfrm>
          <a:prstGeom prst="rect">
            <a:avLst/>
          </a:prstGeom>
          <a:noFill/>
        </p:spPr>
        <p:txBody>
          <a:bodyPr wrap="square" rtlCol="0">
            <a:spAutoFit/>
          </a:bodyPr>
          <a:lstStyle/>
          <a:p>
            <a:pPr lvl="0" algn="ctr">
              <a:defRPr/>
            </a:pPr>
            <a:r>
              <a:rPr lang="zh-CN" altLang="en-US" sz="2400" b="1">
                <a:solidFill>
                  <a:schemeClr val="accent2"/>
                </a:solidFill>
                <a:latin typeface="Arial" panose="020B0604020202020204"/>
                <a:ea typeface="微软雅黑" panose="020B0503020204020204" pitchFamily="34" charset="-122"/>
                <a:cs typeface="+mn-ea"/>
                <a:sym typeface="+mn-lt"/>
              </a:rPr>
              <a:t>4.支付利息</a:t>
            </a:r>
            <a:endParaRPr lang="zh-CN" altLang="en-US" sz="2400" b="1">
              <a:solidFill>
                <a:schemeClr val="accent2"/>
              </a:solidFill>
              <a:latin typeface="Arial" panose="020B0604020202020204"/>
              <a:ea typeface="微软雅黑" panose="020B0503020204020204" pitchFamily="34" charset="-122"/>
              <a:cs typeface="+mn-ea"/>
              <a:sym typeface="+mn-lt"/>
            </a:endParaRPr>
          </a:p>
        </p:txBody>
      </p:sp>
      <p:sp>
        <p:nvSpPr>
          <p:cNvPr id="61" name="矩形 60"/>
          <p:cNvSpPr/>
          <p:nvPr/>
        </p:nvSpPr>
        <p:spPr>
          <a:xfrm>
            <a:off x="5605145" y="2294890"/>
            <a:ext cx="6305550" cy="829945"/>
          </a:xfrm>
          <a:prstGeom prst="rect">
            <a:avLst/>
          </a:prstGeom>
          <a:noFill/>
        </p:spPr>
        <p:txBody>
          <a:bodyPr wrap="square" rtlCol="0">
            <a:spAutoFit/>
          </a:bodyPr>
          <a:lstStyle/>
          <a:p>
            <a:r>
              <a:rPr lang="zh-CN" altLang="en-US" sz="2400">
                <a:solidFill>
                  <a:srgbClr val="3D3D3D"/>
                </a:solidFill>
                <a:latin typeface="微软雅黑" panose="020B0503020204020204" pitchFamily="34" charset="-122"/>
                <a:ea typeface="微软雅黑" panose="020B0503020204020204" pitchFamily="34" charset="-122"/>
              </a:rPr>
              <a:t>【情景4-27】北京市鼎盛股份有限公司用银行存款支付当月短期借款利息24 000元。</a:t>
            </a:r>
            <a:endParaRPr lang="zh-CN" altLang="en-US" sz="2400">
              <a:solidFill>
                <a:srgbClr val="3D3D3D"/>
              </a:solidFill>
              <a:latin typeface="微软雅黑" panose="020B0503020204020204" pitchFamily="34" charset="-122"/>
              <a:ea typeface="微软雅黑" panose="020B0503020204020204" pitchFamily="34" charset="-122"/>
            </a:endParaRPr>
          </a:p>
        </p:txBody>
      </p:sp>
      <p:sp>
        <p:nvSpPr>
          <p:cNvPr id="3" name="矩形 2"/>
          <p:cNvSpPr/>
          <p:nvPr/>
        </p:nvSpPr>
        <p:spPr>
          <a:xfrm>
            <a:off x="5605145" y="4127500"/>
            <a:ext cx="6305550" cy="829945"/>
          </a:xfrm>
          <a:prstGeom prst="rect">
            <a:avLst/>
          </a:prstGeom>
          <a:noFill/>
        </p:spPr>
        <p:txBody>
          <a:bodyPr wrap="square" rtlCol="0">
            <a:spAutoFit/>
          </a:bodyPr>
          <a:p>
            <a:r>
              <a:rPr lang="zh-CN" altLang="en-US" sz="2400">
                <a:solidFill>
                  <a:srgbClr val="3D3D3D"/>
                </a:solidFill>
                <a:latin typeface="微软雅黑" panose="020B0503020204020204" pitchFamily="34" charset="-122"/>
                <a:ea typeface="微软雅黑" panose="020B0503020204020204" pitchFamily="34" charset="-122"/>
              </a:rPr>
              <a:t>借：财务费用                           24 000</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        贷：银行存款                          24 000</a:t>
            </a:r>
            <a:endParaRPr lang="zh-CN" altLang="en-US" sz="2400">
              <a:solidFill>
                <a:srgbClr val="3D3D3D"/>
              </a:solidFill>
              <a:latin typeface="微软雅黑" panose="020B0503020204020204" pitchFamily="34" charset="-122"/>
              <a:ea typeface="微软雅黑" panose="020B0503020204020204" pitchFamily="34" charset="-122"/>
            </a:endParaRPr>
          </a:p>
        </p:txBody>
      </p:sp>
    </p:spTree>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886545" y="-289580"/>
            <a:ext cx="3594100" cy="7724140"/>
          </a:xfrm>
          <a:prstGeom prst="rect">
            <a:avLst/>
          </a:prstGeom>
          <a:noFill/>
        </p:spPr>
        <p:txBody>
          <a:bodyPr wrap="none" rtlCol="0">
            <a:spAutoFit/>
          </a:bodyPr>
          <a:lstStyle/>
          <a:p>
            <a:pPr algn="ctr"/>
            <a:r>
              <a:rPr lang="en-US" altLang="zh-CN" sz="49600" dirty="0">
                <a:solidFill>
                  <a:schemeClr val="bg1"/>
                </a:solidFill>
                <a:latin typeface="Impact" panose="020B0806030902050204" pitchFamily="34" charset="0"/>
                <a:ea typeface="DFKai-SB" panose="03000509000000000000" pitchFamily="65" charset="-120"/>
              </a:rPr>
              <a:t>6</a:t>
            </a:r>
            <a:endParaRPr lang="en-US" altLang="zh-CN"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265733" y="3568280"/>
            <a:ext cx="5090269"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3200" b="1">
                <a:solidFill>
                  <a:schemeClr val="bg1"/>
                </a:solidFill>
                <a:latin typeface="微软雅黑" panose="020B0503020204020204" pitchFamily="34" charset="-122"/>
                <a:ea typeface="微软雅黑" panose="020B0503020204020204" pitchFamily="34" charset="-122"/>
              </a:rPr>
              <a:t>利润形成与分配的会计处理</a:t>
            </a:r>
            <a:endParaRPr lang="zh-CN" altLang="en-US" sz="3200" b="1">
              <a:solidFill>
                <a:schemeClr val="bg1"/>
              </a:solidFill>
              <a:latin typeface="微软雅黑" panose="020B0503020204020204" pitchFamily="34" charset="-122"/>
              <a:ea typeface="微软雅黑" panose="020B0503020204020204" pitchFamily="34" charset="-122"/>
            </a:endParaRPr>
          </a:p>
        </p:txBody>
      </p:sp>
      <p:sp>
        <p:nvSpPr>
          <p:cNvPr id="92" name="TextBox 65"/>
          <p:cNvSpPr txBox="1"/>
          <p:nvPr/>
        </p:nvSpPr>
        <p:spPr>
          <a:xfrm>
            <a:off x="6965315" y="3606165"/>
            <a:ext cx="2736215" cy="368300"/>
          </a:xfrm>
          <a:prstGeom prst="rect">
            <a:avLst/>
          </a:prstGeom>
          <a:noFill/>
        </p:spPr>
        <p:txBody>
          <a:bodyPr wrap="square" rtlCol="0">
            <a:spAutoFit/>
          </a:bodyPr>
          <a:lstStyle/>
          <a:p>
            <a:pPr>
              <a:defRPr/>
            </a:pPr>
            <a:r>
              <a:rPr lang="zh-CN" altLang="en-US">
                <a:latin typeface="+mj-ea"/>
                <a:ea typeface="+mj-ea"/>
              </a:rPr>
              <a:t>利润形成的会计处理</a:t>
            </a:r>
            <a:endParaRPr lang="zh-CN" altLang="en-US">
              <a:latin typeface="+mj-ea"/>
              <a:ea typeface="+mj-ea"/>
            </a:endParaRPr>
          </a:p>
        </p:txBody>
      </p:sp>
      <p:sp>
        <p:nvSpPr>
          <p:cNvPr id="94" name="TextBox 69"/>
          <p:cNvSpPr txBox="1"/>
          <p:nvPr/>
        </p:nvSpPr>
        <p:spPr>
          <a:xfrm>
            <a:off x="6965315" y="4110990"/>
            <a:ext cx="2493645"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a:solidFill>
                  <a:schemeClr val="tx1"/>
                </a:solidFill>
                <a:latin typeface="+mj-ea"/>
              </a:rPr>
              <a:t>利润分配的会计处理</a:t>
            </a:r>
            <a:endParaRPr lang="zh-CN" altLang="en-US" sz="1800">
              <a:solidFill>
                <a:schemeClr val="tx1"/>
              </a:solidFill>
              <a:latin typeface="+mj-ea"/>
            </a:endParaRPr>
          </a:p>
        </p:txBody>
      </p:sp>
      <p:grpSp>
        <p:nvGrpSpPr>
          <p:cNvPr id="97" name="组合 96"/>
          <p:cNvGrpSpPr/>
          <p:nvPr/>
        </p:nvGrpSpPr>
        <p:grpSpPr>
          <a:xfrm>
            <a:off x="6673280" y="3617878"/>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0" name="组合 99"/>
          <p:cNvGrpSpPr/>
          <p:nvPr/>
        </p:nvGrpSpPr>
        <p:grpSpPr>
          <a:xfrm>
            <a:off x="6673280" y="4131895"/>
            <a:ext cx="330200" cy="330200"/>
            <a:chOff x="8186613" y="1546264"/>
            <a:chExt cx="330200" cy="330200"/>
          </a:xfrm>
          <a:solidFill>
            <a:schemeClr val="accent3"/>
          </a:solidFill>
        </p:grpSpPr>
        <p:sp>
          <p:nvSpPr>
            <p:cNvPr id="101"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2"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cxnSp>
        <p:nvCxnSpPr>
          <p:cNvPr id="112" name="直接连接符 111"/>
          <p:cNvCxnSpPr/>
          <p:nvPr/>
        </p:nvCxnSpPr>
        <p:spPr bwMode="auto">
          <a:xfrm>
            <a:off x="6701855" y="4007695"/>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3" name="直接连接符 112"/>
          <p:cNvCxnSpPr/>
          <p:nvPr/>
        </p:nvCxnSpPr>
        <p:spPr bwMode="auto">
          <a:xfrm>
            <a:off x="6701855" y="4528691"/>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6" name="图片 1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
        <p:nvSpPr>
          <p:cNvPr id="48" name="Freeform 6"/>
          <p:cNvSpPr/>
          <p:nvPr/>
        </p:nvSpPr>
        <p:spPr bwMode="auto">
          <a:xfrm>
            <a:off x="8908415" y="4728845"/>
            <a:ext cx="244475" cy="224155"/>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2"/>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668401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子任务4.6.1  利润形成的会计处理</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77198" y="1094318"/>
            <a:ext cx="4930513" cy="5415664"/>
          </a:xfrm>
          <a:prstGeom prst="rect">
            <a:avLst/>
          </a:prstGeom>
        </p:spPr>
      </p:pic>
      <p:sp>
        <p:nvSpPr>
          <p:cNvPr id="22" name="矩形 21"/>
          <p:cNvSpPr/>
          <p:nvPr/>
        </p:nvSpPr>
        <p:spPr bwMode="auto">
          <a:xfrm>
            <a:off x="948690" y="3654425"/>
            <a:ext cx="9655810" cy="2033270"/>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3" name="矩形 22"/>
          <p:cNvSpPr/>
          <p:nvPr/>
        </p:nvSpPr>
        <p:spPr bwMode="auto">
          <a:xfrm>
            <a:off x="948690" y="1412875"/>
            <a:ext cx="9654540" cy="1358900"/>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矩形 23"/>
          <p:cNvSpPr/>
          <p:nvPr/>
        </p:nvSpPr>
        <p:spPr>
          <a:xfrm>
            <a:off x="1085215" y="1668145"/>
            <a:ext cx="9037955" cy="755650"/>
          </a:xfrm>
          <a:prstGeom prst="rect">
            <a:avLst/>
          </a:prstGeom>
        </p:spPr>
        <p:txBody>
          <a:bodyPr wrap="square">
            <a:spAutoFit/>
          </a:bodyPr>
          <a:lstStyle/>
          <a:p>
            <a:pPr algn="just">
              <a:lnSpc>
                <a:spcPct val="120000"/>
              </a:lnSpc>
            </a:pPr>
            <a:r>
              <a:rPr lang="zh-CN" altLang="en-US">
                <a:latin typeface="+mj-ea"/>
                <a:ea typeface="+mj-ea"/>
              </a:rPr>
              <a:t>利润是指企业在一定会计期间的经营成果，包括收入减去费用后的净额、直接计入当期损益的利得和损失等。</a:t>
            </a:r>
            <a:endParaRPr lang="zh-CN" altLang="en-US">
              <a:latin typeface="+mj-ea"/>
              <a:ea typeface="+mj-ea"/>
            </a:endParaRPr>
          </a:p>
        </p:txBody>
      </p:sp>
      <p:sp>
        <p:nvSpPr>
          <p:cNvPr id="25" name="矩形: 圆角 24"/>
          <p:cNvSpPr/>
          <p:nvPr/>
        </p:nvSpPr>
        <p:spPr bwMode="auto">
          <a:xfrm>
            <a:off x="1155700" y="1214755"/>
            <a:ext cx="2892425" cy="454025"/>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zh-CN" altLang="en-US" sz="2000">
                <a:solidFill>
                  <a:schemeClr val="bg1"/>
                </a:solidFill>
                <a:latin typeface="+mj-ea"/>
                <a:ea typeface="+mj-ea"/>
              </a:rPr>
              <a:t>1.利润的形成</a:t>
            </a:r>
            <a:endParaRPr lang="zh-CN" altLang="en-US" sz="2000">
              <a:solidFill>
                <a:schemeClr val="bg1"/>
              </a:solidFill>
              <a:latin typeface="+mj-ea"/>
              <a:ea typeface="+mj-ea"/>
            </a:endParaRPr>
          </a:p>
        </p:txBody>
      </p:sp>
      <p:sp>
        <p:nvSpPr>
          <p:cNvPr id="26" name="矩形 25"/>
          <p:cNvSpPr/>
          <p:nvPr/>
        </p:nvSpPr>
        <p:spPr>
          <a:xfrm>
            <a:off x="1085215" y="3950335"/>
            <a:ext cx="9189085" cy="1419860"/>
          </a:xfrm>
          <a:prstGeom prst="rect">
            <a:avLst/>
          </a:prstGeom>
        </p:spPr>
        <p:txBody>
          <a:bodyPr wrap="square">
            <a:spAutoFit/>
          </a:bodyPr>
          <a:lstStyle/>
          <a:p>
            <a:pPr algn="just">
              <a:lnSpc>
                <a:spcPct val="120000"/>
              </a:lnSpc>
            </a:pPr>
            <a:r>
              <a:rPr lang="zh-CN" altLang="en-US">
                <a:latin typeface="+mj-ea"/>
                <a:ea typeface="+mj-ea"/>
              </a:rPr>
              <a:t>（1）本年利润。</a:t>
            </a:r>
            <a:endParaRPr lang="zh-CN" altLang="en-US">
              <a:latin typeface="+mj-ea"/>
              <a:ea typeface="+mj-ea"/>
            </a:endParaRPr>
          </a:p>
          <a:p>
            <a:pPr algn="just">
              <a:lnSpc>
                <a:spcPct val="120000"/>
              </a:lnSpc>
            </a:pPr>
            <a:r>
              <a:rPr lang="zh-CN" altLang="en-US">
                <a:latin typeface="+mj-ea"/>
                <a:ea typeface="+mj-ea"/>
              </a:rPr>
              <a:t>（2）投资收益。</a:t>
            </a:r>
            <a:endParaRPr lang="zh-CN" altLang="en-US">
              <a:latin typeface="+mj-ea"/>
              <a:ea typeface="+mj-ea"/>
            </a:endParaRPr>
          </a:p>
          <a:p>
            <a:pPr algn="just">
              <a:lnSpc>
                <a:spcPct val="120000"/>
              </a:lnSpc>
            </a:pPr>
            <a:r>
              <a:rPr lang="zh-CN" altLang="en-US">
                <a:latin typeface="+mj-ea"/>
                <a:ea typeface="+mj-ea"/>
              </a:rPr>
              <a:t>（3）营业外收入。</a:t>
            </a:r>
            <a:endParaRPr lang="zh-CN" altLang="en-US">
              <a:latin typeface="+mj-ea"/>
              <a:ea typeface="+mj-ea"/>
            </a:endParaRPr>
          </a:p>
          <a:p>
            <a:pPr algn="just">
              <a:lnSpc>
                <a:spcPct val="120000"/>
              </a:lnSpc>
            </a:pPr>
            <a:r>
              <a:rPr lang="zh-CN" altLang="en-US">
                <a:latin typeface="+mj-ea"/>
                <a:ea typeface="+mj-ea"/>
              </a:rPr>
              <a:t>（4）营业外支出。</a:t>
            </a:r>
            <a:endParaRPr lang="zh-CN" altLang="en-US">
              <a:latin typeface="+mj-ea"/>
              <a:ea typeface="+mj-ea"/>
            </a:endParaRPr>
          </a:p>
        </p:txBody>
      </p:sp>
      <p:sp>
        <p:nvSpPr>
          <p:cNvPr id="27" name="矩形: 圆角 26"/>
          <p:cNvSpPr/>
          <p:nvPr/>
        </p:nvSpPr>
        <p:spPr bwMode="auto">
          <a:xfrm>
            <a:off x="1155700" y="3442970"/>
            <a:ext cx="2891790" cy="427990"/>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zh-CN" altLang="en-US" sz="2000">
                <a:solidFill>
                  <a:schemeClr val="bg1"/>
                </a:solidFill>
                <a:latin typeface="+mj-ea"/>
                <a:ea typeface="+mj-ea"/>
              </a:rPr>
              <a:t>2.利润形成的账户设置</a:t>
            </a:r>
            <a:endParaRPr lang="zh-CN" altLang="en-US" sz="2000">
              <a:solidFill>
                <a:schemeClr val="bg1"/>
              </a:solidFill>
              <a:latin typeface="+mj-ea"/>
              <a:ea typeface="+mj-ea"/>
            </a:endParaRPr>
          </a:p>
        </p:txBody>
      </p:sp>
    </p:spTree>
  </p:cSld>
  <p:clrMapOvr>
    <a:masterClrMapping/>
  </p:clrMapOvr>
  <p:transition spd="slow" advTm="9652">
    <p:push dir="u"/>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668401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子任务4.6.1  利润形成的会计处理</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77198" y="1094318"/>
            <a:ext cx="4930513" cy="5415664"/>
          </a:xfrm>
          <a:prstGeom prst="rect">
            <a:avLst/>
          </a:prstGeom>
        </p:spPr>
      </p:pic>
      <p:sp>
        <p:nvSpPr>
          <p:cNvPr id="23" name="矩形 22"/>
          <p:cNvSpPr/>
          <p:nvPr/>
        </p:nvSpPr>
        <p:spPr bwMode="auto">
          <a:xfrm>
            <a:off x="948690" y="1412875"/>
            <a:ext cx="9654540" cy="1358900"/>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矩形 23"/>
          <p:cNvSpPr/>
          <p:nvPr/>
        </p:nvSpPr>
        <p:spPr>
          <a:xfrm>
            <a:off x="1085215" y="1668145"/>
            <a:ext cx="9037955" cy="755650"/>
          </a:xfrm>
          <a:prstGeom prst="rect">
            <a:avLst/>
          </a:prstGeom>
        </p:spPr>
        <p:txBody>
          <a:bodyPr wrap="square">
            <a:spAutoFit/>
          </a:bodyPr>
          <a:lstStyle/>
          <a:p>
            <a:pPr algn="just">
              <a:lnSpc>
                <a:spcPct val="120000"/>
              </a:lnSpc>
            </a:pPr>
            <a:r>
              <a:rPr lang="zh-CN" altLang="en-US">
                <a:latin typeface="+mj-ea"/>
                <a:ea typeface="+mj-ea"/>
              </a:rPr>
              <a:t> 【情景4-28】北京市鼎盛股份有限公司积极响应“献爱心，文明行”的活动，向希望小学捐赠50 000元。</a:t>
            </a:r>
            <a:endParaRPr lang="zh-CN" altLang="en-US">
              <a:latin typeface="+mj-ea"/>
              <a:ea typeface="+mj-ea"/>
            </a:endParaRPr>
          </a:p>
        </p:txBody>
      </p:sp>
      <p:sp>
        <p:nvSpPr>
          <p:cNvPr id="25" name="矩形: 圆角 24"/>
          <p:cNvSpPr/>
          <p:nvPr/>
        </p:nvSpPr>
        <p:spPr bwMode="auto">
          <a:xfrm>
            <a:off x="1155700" y="1214755"/>
            <a:ext cx="2892425" cy="454025"/>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zh-CN" altLang="en-US" sz="2000">
                <a:solidFill>
                  <a:schemeClr val="bg1"/>
                </a:solidFill>
                <a:latin typeface="+mj-ea"/>
                <a:ea typeface="+mj-ea"/>
              </a:rPr>
              <a:t>3.利润形成的账务处理</a:t>
            </a:r>
            <a:endParaRPr lang="zh-CN" altLang="en-US" sz="2000">
              <a:solidFill>
                <a:schemeClr val="bg1"/>
              </a:solidFill>
              <a:latin typeface="+mj-ea"/>
              <a:ea typeface="+mj-ea"/>
            </a:endParaRPr>
          </a:p>
        </p:txBody>
      </p:sp>
      <p:grpSp>
        <p:nvGrpSpPr>
          <p:cNvPr id="2" name="组合 1"/>
          <p:cNvGrpSpPr/>
          <p:nvPr/>
        </p:nvGrpSpPr>
        <p:grpSpPr>
          <a:xfrm>
            <a:off x="948690" y="3654425"/>
            <a:ext cx="9655810" cy="1445260"/>
            <a:chOff x="1494" y="5755"/>
            <a:chExt cx="15206" cy="2276"/>
          </a:xfrm>
        </p:grpSpPr>
        <p:sp>
          <p:nvSpPr>
            <p:cNvPr id="22" name="矩形 21"/>
            <p:cNvSpPr/>
            <p:nvPr/>
          </p:nvSpPr>
          <p:spPr bwMode="auto">
            <a:xfrm>
              <a:off x="1494" y="5755"/>
              <a:ext cx="15206" cy="2277"/>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6" name="矩形 25"/>
            <p:cNvSpPr/>
            <p:nvPr/>
          </p:nvSpPr>
          <p:spPr>
            <a:xfrm>
              <a:off x="1709" y="6221"/>
              <a:ext cx="14471" cy="1190"/>
            </a:xfrm>
            <a:prstGeom prst="rect">
              <a:avLst/>
            </a:prstGeom>
          </p:spPr>
          <p:txBody>
            <a:bodyPr wrap="square">
              <a:spAutoFit/>
            </a:bodyPr>
            <a:lstStyle/>
            <a:p>
              <a:pPr algn="just">
                <a:lnSpc>
                  <a:spcPct val="120000"/>
                </a:lnSpc>
              </a:pPr>
              <a:r>
                <a:rPr lang="zh-CN" altLang="en-US">
                  <a:latin typeface="+mj-ea"/>
                  <a:ea typeface="+mj-ea"/>
                </a:rPr>
                <a:t>借：营业外支出                                                                                                         50 000</a:t>
              </a:r>
              <a:endParaRPr lang="zh-CN" altLang="en-US">
                <a:latin typeface="+mj-ea"/>
                <a:ea typeface="+mj-ea"/>
              </a:endParaRPr>
            </a:p>
            <a:p>
              <a:pPr algn="just">
                <a:lnSpc>
                  <a:spcPct val="120000"/>
                </a:lnSpc>
              </a:pPr>
              <a:r>
                <a:rPr lang="zh-CN" altLang="en-US">
                  <a:latin typeface="+mj-ea"/>
                  <a:ea typeface="+mj-ea"/>
                </a:rPr>
                <a:t>        贷：银行存款                                                                                                         50 000</a:t>
              </a:r>
              <a:endParaRPr lang="zh-CN" altLang="en-US">
                <a:latin typeface="+mj-ea"/>
                <a:ea typeface="+mj-ea"/>
              </a:endParaRPr>
            </a:p>
          </p:txBody>
        </p:sp>
      </p:grpSp>
    </p:spTree>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690245" y="1675130"/>
            <a:ext cx="10767695" cy="460375"/>
          </a:xfrm>
          <a:prstGeom prst="rect">
            <a:avLst/>
          </a:prstGeom>
          <a:noFill/>
        </p:spPr>
        <p:txBody>
          <a:bodyPr wrap="square" rtlCol="0" anchor="t">
            <a:spAutoFit/>
          </a:bodyPr>
          <a:p>
            <a:pPr algn="l"/>
            <a:r>
              <a:rPr lang="en-US" sz="2400">
                <a:latin typeface="+mj-ea"/>
                <a:ea typeface="+mj-ea"/>
                <a:cs typeface="+mj-ea"/>
              </a:rPr>
              <a:t>      </a:t>
            </a:r>
            <a:r>
              <a:rPr sz="2400">
                <a:latin typeface="+mj-ea"/>
                <a:ea typeface="+mj-ea"/>
                <a:cs typeface="+mj-ea"/>
              </a:rPr>
              <a:t>北京市鼎盛股份有限公司股东霍然投资400 000元。</a:t>
            </a:r>
            <a:endParaRPr sz="2400">
              <a:latin typeface="+mj-ea"/>
              <a:ea typeface="+mj-ea"/>
              <a:cs typeface="+mj-ea"/>
            </a:endParaRPr>
          </a:p>
        </p:txBody>
      </p:sp>
      <p:pic>
        <p:nvPicPr>
          <p:cNvPr id="4" name="图片 3" descr="303b32303034333736323bcecacce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p>
            <a:r>
              <a:rPr sz="2800" b="1" kern="100">
                <a:latin typeface="+mj-ea"/>
                <a:ea typeface="+mj-ea"/>
                <a:cs typeface="Times New Roman" panose="02020603050405020304" pitchFamily="18" charset="0"/>
                <a:sym typeface="+mn-ea"/>
              </a:rPr>
              <a:t>【情景4-1】</a:t>
            </a:r>
            <a:endParaRPr sz="2800" b="1" kern="100">
              <a:latin typeface="+mj-ea"/>
              <a:ea typeface="+mj-ea"/>
              <a:cs typeface="Times New Roman" panose="02020603050405020304" pitchFamily="18" charset="0"/>
              <a:sym typeface="+mn-ea"/>
            </a:endParaRPr>
          </a:p>
        </p:txBody>
      </p:sp>
      <p:sp>
        <p:nvSpPr>
          <p:cNvPr id="3" name="文本框 2"/>
          <p:cNvSpPr txBox="1"/>
          <p:nvPr/>
        </p:nvSpPr>
        <p:spPr>
          <a:xfrm>
            <a:off x="914400" y="4434205"/>
            <a:ext cx="10767695" cy="829945"/>
          </a:xfrm>
          <a:prstGeom prst="rect">
            <a:avLst/>
          </a:prstGeom>
          <a:noFill/>
        </p:spPr>
        <p:txBody>
          <a:bodyPr wrap="square" rtlCol="0" anchor="t">
            <a:spAutoFit/>
          </a:bodyPr>
          <a:p>
            <a:pPr algn="l"/>
            <a:r>
              <a:rPr sz="2400">
                <a:latin typeface="+mj-ea"/>
                <a:ea typeface="+mj-ea"/>
                <a:cs typeface="+mj-ea"/>
              </a:rPr>
              <a:t>借：银行存款                                                            400 000</a:t>
            </a:r>
            <a:endParaRPr sz="2400">
              <a:latin typeface="+mj-ea"/>
              <a:ea typeface="+mj-ea"/>
              <a:cs typeface="+mj-ea"/>
            </a:endParaRPr>
          </a:p>
          <a:p>
            <a:pPr algn="l"/>
            <a:r>
              <a:rPr sz="2400">
                <a:latin typeface="+mj-ea"/>
                <a:ea typeface="+mj-ea"/>
                <a:cs typeface="+mj-ea"/>
              </a:rPr>
              <a:t>       贷：实收资本——霍然                                                400 000</a:t>
            </a:r>
            <a:endParaRPr sz="2400">
              <a:latin typeface="+mj-ea"/>
              <a:ea typeface="+mj-ea"/>
              <a:cs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圆角矩形 5"/>
          <p:cNvSpPr/>
          <p:nvPr/>
        </p:nvSpPr>
        <p:spPr>
          <a:xfrm>
            <a:off x="-22225"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pic>
        <p:nvPicPr>
          <p:cNvPr id="4" name="图片 3" descr="303b32303034333736323bcecacce2"/>
          <p:cNvPicPr>
            <a:picLocks noChangeAspect="1"/>
          </p:cNvPicPr>
          <p:nvPr/>
        </p:nvPicPr>
        <p:blipFill>
          <a:blip r:embed="rId1"/>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p>
            <a:r>
              <a:rPr sz="2800" b="1" kern="100">
                <a:latin typeface="+mj-ea"/>
                <a:ea typeface="+mj-ea"/>
                <a:cs typeface="Times New Roman" panose="02020603050405020304" pitchFamily="18" charset="0"/>
                <a:sym typeface="+mn-ea"/>
              </a:rPr>
              <a:t> 【情景4-29】</a:t>
            </a:r>
            <a:endParaRPr sz="2800" b="1" kern="100">
              <a:latin typeface="+mj-ea"/>
              <a:ea typeface="+mj-ea"/>
              <a:cs typeface="Times New Roman" panose="02020603050405020304" pitchFamily="18" charset="0"/>
              <a:sym typeface="+mn-ea"/>
            </a:endParaRPr>
          </a:p>
        </p:txBody>
      </p:sp>
      <p:sp>
        <p:nvSpPr>
          <p:cNvPr id="2" name="文本框 1"/>
          <p:cNvSpPr txBox="1"/>
          <p:nvPr/>
        </p:nvSpPr>
        <p:spPr>
          <a:xfrm>
            <a:off x="679450" y="1181100"/>
            <a:ext cx="10838180" cy="460375"/>
          </a:xfrm>
          <a:prstGeom prst="rect">
            <a:avLst/>
          </a:prstGeom>
          <a:noFill/>
        </p:spPr>
        <p:txBody>
          <a:bodyPr wrap="square" rtlCol="0" anchor="t">
            <a:spAutoFit/>
          </a:bodyPr>
          <a:p>
            <a:pPr algn="l"/>
            <a:r>
              <a:rPr lang="en-US" altLang="zh-CN" sz="2400">
                <a:latin typeface="+mj-ea"/>
                <a:ea typeface="+mj-ea"/>
                <a:cs typeface="+mj-ea"/>
              </a:rPr>
              <a:t>     </a:t>
            </a:r>
            <a:r>
              <a:rPr sz="2400">
                <a:latin typeface="+mj-ea"/>
                <a:ea typeface="+mj-ea"/>
                <a:cs typeface="+mj-ea"/>
              </a:rPr>
              <a:t>期末，北京市鼎盛股份有限公司结转后各损益类账户余额如表4-1所示。</a:t>
            </a:r>
            <a:endParaRPr sz="2400">
              <a:latin typeface="+mj-ea"/>
              <a:ea typeface="+mj-ea"/>
              <a:cs typeface="+mj-ea"/>
            </a:endParaRPr>
          </a:p>
        </p:txBody>
      </p:sp>
      <p:pic>
        <p:nvPicPr>
          <p:cNvPr id="5" name="图片 4"/>
          <p:cNvPicPr>
            <a:picLocks noChangeAspect="1"/>
          </p:cNvPicPr>
          <p:nvPr/>
        </p:nvPicPr>
        <p:blipFill>
          <a:blip r:embed="rId2"/>
          <a:stretch>
            <a:fillRect/>
          </a:stretch>
        </p:blipFill>
        <p:spPr>
          <a:xfrm>
            <a:off x="2120265" y="2322830"/>
            <a:ext cx="7893050" cy="3416935"/>
          </a:xfrm>
          <a:prstGeom prst="rect">
            <a:avLst/>
          </a:prstGeom>
        </p:spPr>
      </p:pic>
      <p:sp>
        <p:nvSpPr>
          <p:cNvPr id="7" name="文本框 6"/>
          <p:cNvSpPr txBox="1"/>
          <p:nvPr/>
        </p:nvSpPr>
        <p:spPr>
          <a:xfrm>
            <a:off x="1196340" y="2324735"/>
            <a:ext cx="10321290" cy="3415030"/>
          </a:xfrm>
          <a:prstGeom prst="rect">
            <a:avLst/>
          </a:prstGeom>
          <a:noFill/>
        </p:spPr>
        <p:txBody>
          <a:bodyPr wrap="square" rtlCol="0" anchor="t">
            <a:spAutoFit/>
          </a:bodyPr>
          <a:p>
            <a:pPr algn="l"/>
            <a:r>
              <a:rPr sz="2400">
                <a:latin typeface="+mj-ea"/>
                <a:ea typeface="+mj-ea"/>
                <a:cs typeface="+mj-ea"/>
              </a:rPr>
              <a:t>（3）确定利润总额和应纳所得税，计算应交的所得税（应纳税所得额与会计利润相等，所得税税率为25%）。</a:t>
            </a:r>
            <a:endParaRPr sz="2400">
              <a:latin typeface="+mj-ea"/>
              <a:ea typeface="+mj-ea"/>
              <a:cs typeface="+mj-ea"/>
            </a:endParaRPr>
          </a:p>
          <a:p>
            <a:pPr algn="ctr"/>
            <a:r>
              <a:rPr sz="2400">
                <a:latin typeface="+mj-ea"/>
                <a:ea typeface="+mj-ea"/>
                <a:cs typeface="+mj-ea"/>
              </a:rPr>
              <a:t>利润总额＝1 036 800－889 180＝147 620（元）</a:t>
            </a:r>
            <a:endParaRPr sz="2400">
              <a:latin typeface="+mj-ea"/>
              <a:ea typeface="+mj-ea"/>
              <a:cs typeface="+mj-ea"/>
            </a:endParaRPr>
          </a:p>
          <a:p>
            <a:pPr algn="ctr"/>
            <a:r>
              <a:rPr sz="2400">
                <a:latin typeface="+mj-ea"/>
                <a:ea typeface="+mj-ea"/>
                <a:cs typeface="+mj-ea"/>
              </a:rPr>
              <a:t>应纳所得税＝147 620×25%＝36 905（元）</a:t>
            </a:r>
            <a:endParaRPr sz="2400">
              <a:latin typeface="+mj-ea"/>
              <a:ea typeface="+mj-ea"/>
              <a:cs typeface="+mj-ea"/>
            </a:endParaRPr>
          </a:p>
          <a:p>
            <a:pPr algn="l"/>
            <a:r>
              <a:rPr sz="2400">
                <a:latin typeface="+mj-ea"/>
                <a:ea typeface="+mj-ea"/>
                <a:cs typeface="+mj-ea"/>
              </a:rPr>
              <a:t>借：所得税费用                                                              36 905</a:t>
            </a:r>
            <a:endParaRPr sz="2400">
              <a:latin typeface="+mj-ea"/>
              <a:ea typeface="+mj-ea"/>
              <a:cs typeface="+mj-ea"/>
            </a:endParaRPr>
          </a:p>
          <a:p>
            <a:pPr algn="l"/>
            <a:r>
              <a:rPr sz="2400">
                <a:latin typeface="+mj-ea"/>
                <a:ea typeface="+mj-ea"/>
                <a:cs typeface="+mj-ea"/>
              </a:rPr>
              <a:t>        贷：应交税费——应交所得税                                         36 905</a:t>
            </a:r>
            <a:endParaRPr sz="2400">
              <a:latin typeface="+mj-ea"/>
              <a:ea typeface="+mj-ea"/>
              <a:cs typeface="+mj-ea"/>
            </a:endParaRPr>
          </a:p>
          <a:p>
            <a:pPr algn="l"/>
            <a:r>
              <a:rPr sz="2400">
                <a:latin typeface="+mj-ea"/>
                <a:ea typeface="+mj-ea"/>
                <a:cs typeface="+mj-ea"/>
              </a:rPr>
              <a:t>（4）12月31日，将“所得税费用”账户余额转入“本年利润”账户。</a:t>
            </a:r>
            <a:endParaRPr sz="2400">
              <a:latin typeface="+mj-ea"/>
              <a:ea typeface="+mj-ea"/>
              <a:cs typeface="+mj-ea"/>
            </a:endParaRPr>
          </a:p>
          <a:p>
            <a:pPr algn="l"/>
            <a:r>
              <a:rPr sz="2400">
                <a:latin typeface="+mj-ea"/>
                <a:ea typeface="+mj-ea"/>
                <a:cs typeface="+mj-ea"/>
              </a:rPr>
              <a:t>借：本年利润                                                                  36 905</a:t>
            </a:r>
            <a:endParaRPr sz="2400">
              <a:latin typeface="+mj-ea"/>
              <a:ea typeface="+mj-ea"/>
              <a:cs typeface="+mj-ea"/>
            </a:endParaRPr>
          </a:p>
          <a:p>
            <a:pPr algn="l"/>
            <a:r>
              <a:rPr sz="2400">
                <a:latin typeface="+mj-ea"/>
                <a:ea typeface="+mj-ea"/>
                <a:cs typeface="+mj-ea"/>
              </a:rPr>
              <a:t>        贷：所得税费用                                                              36 905</a:t>
            </a:r>
            <a:endParaRPr sz="2400">
              <a:latin typeface="+mj-ea"/>
              <a:ea typeface="+mj-ea"/>
              <a:cs typeface="+mj-ea"/>
            </a:endParaRPr>
          </a:p>
        </p:txBody>
      </p:sp>
      <p:sp>
        <p:nvSpPr>
          <p:cNvPr id="8" name="文本框 7"/>
          <p:cNvSpPr txBox="1"/>
          <p:nvPr/>
        </p:nvSpPr>
        <p:spPr>
          <a:xfrm>
            <a:off x="1164590" y="2201545"/>
            <a:ext cx="10838180" cy="3538220"/>
          </a:xfrm>
          <a:prstGeom prst="rect">
            <a:avLst/>
          </a:prstGeom>
          <a:noFill/>
        </p:spPr>
        <p:txBody>
          <a:bodyPr wrap="square" rtlCol="0" anchor="t">
            <a:spAutoFit/>
          </a:bodyPr>
          <a:p>
            <a:pPr algn="l"/>
            <a:r>
              <a:rPr lang="en-US" altLang="zh-CN" sz="2400">
                <a:latin typeface="+mj-ea"/>
                <a:ea typeface="+mj-ea"/>
                <a:cs typeface="+mj-ea"/>
              </a:rPr>
              <a:t>     </a:t>
            </a:r>
            <a:r>
              <a:rPr sz="2000">
                <a:latin typeface="+mj-ea"/>
                <a:ea typeface="+mj-ea"/>
                <a:cs typeface="+mj-ea"/>
              </a:rPr>
              <a:t>（1）12月31日，将上述损益类账户中收入类账户余额转入“本年利润”账户。</a:t>
            </a:r>
            <a:endParaRPr sz="2000">
              <a:latin typeface="+mj-ea"/>
              <a:ea typeface="+mj-ea"/>
              <a:cs typeface="+mj-ea"/>
            </a:endParaRPr>
          </a:p>
          <a:p>
            <a:pPr algn="l"/>
            <a:r>
              <a:rPr sz="2000">
                <a:latin typeface="+mj-ea"/>
                <a:ea typeface="+mj-ea"/>
                <a:cs typeface="+mj-ea"/>
              </a:rPr>
              <a:t>借：主营业务收入	                                                        960 000</a:t>
            </a:r>
            <a:endParaRPr sz="2000">
              <a:latin typeface="+mj-ea"/>
              <a:ea typeface="+mj-ea"/>
              <a:cs typeface="+mj-ea"/>
            </a:endParaRPr>
          </a:p>
          <a:p>
            <a:pPr algn="l"/>
            <a:r>
              <a:rPr sz="2000">
                <a:latin typeface="+mj-ea"/>
                <a:ea typeface="+mj-ea"/>
                <a:cs typeface="+mj-ea"/>
              </a:rPr>
              <a:t>        其他业务收入	                                                          30 000</a:t>
            </a:r>
            <a:endParaRPr sz="2000">
              <a:latin typeface="+mj-ea"/>
              <a:ea typeface="+mj-ea"/>
              <a:cs typeface="+mj-ea"/>
            </a:endParaRPr>
          </a:p>
          <a:p>
            <a:pPr algn="l"/>
            <a:r>
              <a:rPr sz="2000">
                <a:latin typeface="+mj-ea"/>
                <a:ea typeface="+mj-ea"/>
                <a:cs typeface="+mj-ea"/>
              </a:rPr>
              <a:t>        营业外收入	                                                            46 800</a:t>
            </a:r>
            <a:endParaRPr sz="2000">
              <a:latin typeface="+mj-ea"/>
              <a:ea typeface="+mj-ea"/>
              <a:cs typeface="+mj-ea"/>
            </a:endParaRPr>
          </a:p>
          <a:p>
            <a:pPr algn="l"/>
            <a:r>
              <a:rPr sz="2000">
                <a:latin typeface="+mj-ea"/>
                <a:ea typeface="+mj-ea"/>
                <a:cs typeface="+mj-ea"/>
              </a:rPr>
              <a:t>        贷：本年利润	                                                              1 036 800</a:t>
            </a:r>
            <a:endParaRPr sz="2000">
              <a:latin typeface="+mj-ea"/>
              <a:ea typeface="+mj-ea"/>
              <a:cs typeface="+mj-ea"/>
            </a:endParaRPr>
          </a:p>
          <a:p>
            <a:pPr algn="l"/>
            <a:r>
              <a:rPr sz="2000">
                <a:latin typeface="+mj-ea"/>
                <a:ea typeface="+mj-ea"/>
                <a:cs typeface="+mj-ea"/>
              </a:rPr>
              <a:t>（2）12月31日，将上述损益类账户中成本费用类账户余额转入“本年利润”账户。</a:t>
            </a:r>
            <a:endParaRPr sz="2000">
              <a:latin typeface="+mj-ea"/>
              <a:ea typeface="+mj-ea"/>
              <a:cs typeface="+mj-ea"/>
            </a:endParaRPr>
          </a:p>
          <a:p>
            <a:pPr algn="l"/>
            <a:r>
              <a:rPr sz="2000">
                <a:latin typeface="+mj-ea"/>
                <a:ea typeface="+mj-ea"/>
                <a:cs typeface="+mj-ea"/>
              </a:rPr>
              <a:t>借：本年利润	                                                        889 180</a:t>
            </a:r>
            <a:endParaRPr sz="2000">
              <a:latin typeface="+mj-ea"/>
              <a:ea typeface="+mj-ea"/>
              <a:cs typeface="+mj-ea"/>
            </a:endParaRPr>
          </a:p>
          <a:p>
            <a:pPr algn="l"/>
            <a:r>
              <a:rPr sz="2000">
                <a:latin typeface="+mj-ea"/>
                <a:ea typeface="+mj-ea"/>
                <a:cs typeface="+mj-ea"/>
              </a:rPr>
              <a:t>        贷：主营业务成本	                                                    584 580</a:t>
            </a:r>
            <a:endParaRPr sz="2000">
              <a:latin typeface="+mj-ea"/>
              <a:ea typeface="+mj-ea"/>
              <a:cs typeface="+mj-ea"/>
            </a:endParaRPr>
          </a:p>
          <a:p>
            <a:pPr algn="l"/>
            <a:r>
              <a:rPr sz="2000">
                <a:latin typeface="+mj-ea"/>
                <a:ea typeface="+mj-ea"/>
                <a:cs typeface="+mj-ea"/>
              </a:rPr>
              <a:t>                 其他业务成本	                                                      22 000</a:t>
            </a:r>
            <a:endParaRPr sz="2000">
              <a:latin typeface="+mj-ea"/>
              <a:ea typeface="+mj-ea"/>
              <a:cs typeface="+mj-ea"/>
            </a:endParaRPr>
          </a:p>
          <a:p>
            <a:pPr algn="l"/>
            <a:r>
              <a:rPr sz="2000">
                <a:latin typeface="+mj-ea"/>
                <a:ea typeface="+mj-ea"/>
                <a:cs typeface="+mj-ea"/>
              </a:rPr>
              <a:t>                 税金及附加	                                                      36 000</a:t>
            </a:r>
            <a:endParaRPr sz="2000">
              <a:latin typeface="+mj-ea"/>
              <a:ea typeface="+mj-ea"/>
              <a:cs typeface="+mj-ea"/>
            </a:endParaRPr>
          </a:p>
          <a:p>
            <a:pPr algn="l"/>
            <a:r>
              <a:rPr sz="2000">
                <a:latin typeface="+mj-ea"/>
                <a:ea typeface="+mj-ea"/>
                <a:cs typeface="+mj-ea"/>
              </a:rPr>
              <a:t>                 管理费用	                                                               91 600</a:t>
            </a:r>
            <a:endParaRPr sz="2000">
              <a:latin typeface="+mj-ea"/>
              <a:ea typeface="+mj-ea"/>
              <a:cs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5"/>
                                        </p:tgtEl>
                                        <p:attrNameLst>
                                          <p:attrName>ppt_x</p:attrName>
                                        </p:attrNameLst>
                                      </p:cBhvr>
                                      <p:tavLst>
                                        <p:tav tm="0">
                                          <p:val>
                                            <p:strVal val="ppt_x"/>
                                          </p:val>
                                        </p:tav>
                                        <p:tav tm="100000">
                                          <p:val>
                                            <p:strVal val="ppt_x"/>
                                          </p:val>
                                        </p:tav>
                                      </p:tavLst>
                                    </p:anim>
                                    <p:anim calcmode="lin" valueType="num">
                                      <p:cBhvr additive="base">
                                        <p:cTn id="7" dur="500"/>
                                        <p:tgtEl>
                                          <p:spTgt spid="5"/>
                                        </p:tgtEl>
                                        <p:attrNameLst>
                                          <p:attrName>ppt_y</p:attrName>
                                        </p:attrNameLst>
                                      </p:cBhvr>
                                      <p:tavLst>
                                        <p:tav tm="0">
                                          <p:val>
                                            <p:strVal val="ppt_y"/>
                                          </p:val>
                                        </p:tav>
                                        <p:tav tm="100000">
                                          <p:val>
                                            <p:strVal val="1+ppt_h/2"/>
                                          </p:val>
                                        </p:tav>
                                      </p:tavLst>
                                    </p:anim>
                                    <p:set>
                                      <p:cBhvr>
                                        <p:cTn id="8" dur="1" fill="hold">
                                          <p:stCondLst>
                                            <p:cond delay="499"/>
                                          </p:stCondLst>
                                        </p:cTn>
                                        <p:tgtEl>
                                          <p:spTgt spid="5"/>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grpId="1" nodeType="clickEffect">
                                  <p:stCondLst>
                                    <p:cond delay="0"/>
                                  </p:stCondLst>
                                  <p:childTnLst>
                                    <p:anim calcmode="lin" valueType="num">
                                      <p:cBhvr additive="base">
                                        <p:cTn id="18" dur="500"/>
                                        <p:tgtEl>
                                          <p:spTgt spid="8"/>
                                        </p:tgtEl>
                                        <p:attrNameLst>
                                          <p:attrName>ppt_x</p:attrName>
                                        </p:attrNameLst>
                                      </p:cBhvr>
                                      <p:tavLst>
                                        <p:tav tm="0">
                                          <p:val>
                                            <p:strVal val="ppt_x"/>
                                          </p:val>
                                        </p:tav>
                                        <p:tav tm="100000">
                                          <p:val>
                                            <p:strVal val="ppt_x"/>
                                          </p:val>
                                        </p:tav>
                                      </p:tavLst>
                                    </p:anim>
                                    <p:anim calcmode="lin" valueType="num">
                                      <p:cBhvr additive="base">
                                        <p:cTn id="19" dur="500"/>
                                        <p:tgtEl>
                                          <p:spTgt spid="8"/>
                                        </p:tgtEl>
                                        <p:attrNameLst>
                                          <p:attrName>ppt_y</p:attrName>
                                        </p:attrNameLst>
                                      </p:cBhvr>
                                      <p:tavLst>
                                        <p:tav tm="0">
                                          <p:val>
                                            <p:strVal val="ppt_y"/>
                                          </p:val>
                                        </p:tav>
                                        <p:tav tm="100000">
                                          <p:val>
                                            <p:strVal val="1+ppt_h/2"/>
                                          </p:val>
                                        </p:tav>
                                      </p:tavLst>
                                    </p:anim>
                                    <p:set>
                                      <p:cBhvr>
                                        <p:cTn id="20" dur="1" fill="hold">
                                          <p:stCondLst>
                                            <p:cond delay="499"/>
                                          </p:stCondLst>
                                        </p:cTn>
                                        <p:tgtEl>
                                          <p:spTgt spid="8"/>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7"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6085205"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子任务4.6.2  利润分配的会计处理</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2035267" y="1792620"/>
            <a:ext cx="3200770" cy="4155439"/>
            <a:chOff x="-1790650" y="999771"/>
            <a:chExt cx="4158587" cy="5398938"/>
          </a:xfrm>
        </p:grpSpPr>
        <p:grpSp>
          <p:nvGrpSpPr>
            <p:cNvPr id="22" name="组合 21"/>
            <p:cNvGrpSpPr/>
            <p:nvPr/>
          </p:nvGrpSpPr>
          <p:grpSpPr>
            <a:xfrm>
              <a:off x="-1790650" y="999771"/>
              <a:ext cx="4158587" cy="5398938"/>
              <a:chOff x="7514016" y="1120636"/>
              <a:chExt cx="3552917" cy="4612620"/>
            </a:xfrm>
          </p:grpSpPr>
          <p:sp>
            <p:nvSpPr>
              <p:cNvPr id="31" name="任意多边形: 形状 30"/>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3" name="矩形 22"/>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矩形 23"/>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5" name="矩形 24"/>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6" name="矩形 25"/>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7" name="矩形 26"/>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8" name="矩形 27"/>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9" name="矩形 28"/>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0" name="矩形 29"/>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3" name="组合 32"/>
          <p:cNvGrpSpPr/>
          <p:nvPr/>
        </p:nvGrpSpPr>
        <p:grpSpPr>
          <a:xfrm>
            <a:off x="534349" y="2038489"/>
            <a:ext cx="3531430" cy="3401502"/>
            <a:chOff x="2177483" y="3378200"/>
            <a:chExt cx="1682750" cy="1620838"/>
          </a:xfrm>
        </p:grpSpPr>
        <p:sp>
          <p:nvSpPr>
            <p:cNvPr id="34" name="Freeform 266"/>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5" name="Freeform 267"/>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6" name="Freeform 268"/>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7" name="Freeform 269"/>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4" name="Freeform 270"/>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5" name="Freeform 271"/>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7" name="Freeform 272"/>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8" name="Freeform 273"/>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54" name="Freeform 274"/>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56" name="矩形 55"/>
          <p:cNvSpPr/>
          <p:nvPr/>
        </p:nvSpPr>
        <p:spPr>
          <a:xfrm>
            <a:off x="1998565" y="2770078"/>
            <a:ext cx="1766963" cy="829945"/>
          </a:xfrm>
          <a:prstGeom prst="rect">
            <a:avLst/>
          </a:prstGeom>
          <a:noFill/>
        </p:spPr>
        <p:txBody>
          <a:bodyPr wrap="square" rtlCol="0">
            <a:spAutoFit/>
          </a:bodyPr>
          <a:lstStyle/>
          <a:p>
            <a:pPr lvl="0" algn="ctr">
              <a:defRPr/>
            </a:pPr>
            <a:r>
              <a:rPr lang="zh-CN" altLang="en-US" sz="2400" b="1">
                <a:solidFill>
                  <a:schemeClr val="accent2"/>
                </a:solidFill>
                <a:latin typeface="Arial" panose="020B0604020202020204"/>
                <a:ea typeface="微软雅黑" panose="020B0503020204020204" pitchFamily="34" charset="-122"/>
                <a:cs typeface="+mn-ea"/>
                <a:sym typeface="+mn-lt"/>
              </a:rPr>
              <a:t>1.利润分配的顺序</a:t>
            </a:r>
            <a:endParaRPr lang="zh-CN" altLang="en-US" sz="2400" b="1">
              <a:solidFill>
                <a:schemeClr val="accent2"/>
              </a:solidFill>
              <a:latin typeface="Arial" panose="020B0604020202020204"/>
              <a:ea typeface="微软雅黑" panose="020B0503020204020204" pitchFamily="34" charset="-122"/>
              <a:cs typeface="+mn-ea"/>
              <a:sym typeface="+mn-lt"/>
            </a:endParaRPr>
          </a:p>
        </p:txBody>
      </p:sp>
      <p:sp>
        <p:nvSpPr>
          <p:cNvPr id="61" name="矩形 60"/>
          <p:cNvSpPr/>
          <p:nvPr/>
        </p:nvSpPr>
        <p:spPr>
          <a:xfrm>
            <a:off x="5910580" y="2268855"/>
            <a:ext cx="5648325" cy="2306955"/>
          </a:xfrm>
          <a:prstGeom prst="rect">
            <a:avLst/>
          </a:prstGeom>
          <a:noFill/>
        </p:spPr>
        <p:txBody>
          <a:bodyPr wrap="square" rtlCol="0">
            <a:spAutoFit/>
          </a:bodyPr>
          <a:lstStyle/>
          <a:p>
            <a:r>
              <a:rPr lang="zh-CN" altLang="en-US" sz="2400">
                <a:solidFill>
                  <a:srgbClr val="3D3D3D"/>
                </a:solidFill>
                <a:latin typeface="微软雅黑" panose="020B0503020204020204" pitchFamily="34" charset="-122"/>
                <a:ea typeface="微软雅黑" panose="020B0503020204020204" pitchFamily="34" charset="-122"/>
              </a:rPr>
              <a:t>按我国《公司法》的有关规定，利润分配应按下列顺序进行。</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（1）计算可供分配的利润。</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（2）提取法定盈余公积。</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（3）提取任意盈余公积。</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（4）向投资者分配利润（或股利）。</a:t>
            </a:r>
            <a:endParaRPr lang="zh-CN" altLang="en-US" sz="2400">
              <a:solidFill>
                <a:srgbClr val="3D3D3D"/>
              </a:solidFill>
              <a:latin typeface="微软雅黑" panose="020B0503020204020204" pitchFamily="34" charset="-122"/>
              <a:ea typeface="微软雅黑" panose="020B0503020204020204" pitchFamily="34" charset="-122"/>
            </a:endParaRPr>
          </a:p>
        </p:txBody>
      </p:sp>
    </p:spTree>
  </p:cSld>
  <p:clrMapOvr>
    <a:masterClrMapping/>
  </p:clrMapOvr>
  <p:transition spd="slow" advTm="9652">
    <p:push dir="u"/>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685155"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sym typeface="+mn-ea"/>
              </a:rPr>
              <a:t>子任务4.6.2  利润分配的会计处理</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2035267" y="1792620"/>
            <a:ext cx="3200770" cy="4155439"/>
            <a:chOff x="-1790650" y="999771"/>
            <a:chExt cx="4158587" cy="5398938"/>
          </a:xfrm>
        </p:grpSpPr>
        <p:grpSp>
          <p:nvGrpSpPr>
            <p:cNvPr id="22" name="组合 21"/>
            <p:cNvGrpSpPr/>
            <p:nvPr/>
          </p:nvGrpSpPr>
          <p:grpSpPr>
            <a:xfrm>
              <a:off x="-1790650" y="999771"/>
              <a:ext cx="4158587" cy="5398938"/>
              <a:chOff x="7514016" y="1120636"/>
              <a:chExt cx="3552917" cy="4612620"/>
            </a:xfrm>
          </p:grpSpPr>
          <p:sp>
            <p:nvSpPr>
              <p:cNvPr id="31" name="任意多边形: 形状 30"/>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3" name="矩形 22"/>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矩形 23"/>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5" name="矩形 24"/>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6" name="矩形 25"/>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7" name="矩形 26"/>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8" name="矩形 27"/>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9" name="矩形 28"/>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0" name="矩形 29"/>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3" name="组合 32"/>
          <p:cNvGrpSpPr/>
          <p:nvPr/>
        </p:nvGrpSpPr>
        <p:grpSpPr>
          <a:xfrm>
            <a:off x="534349" y="2038489"/>
            <a:ext cx="3531430" cy="3401502"/>
            <a:chOff x="2177483" y="3378200"/>
            <a:chExt cx="1682750" cy="1620838"/>
          </a:xfrm>
        </p:grpSpPr>
        <p:sp>
          <p:nvSpPr>
            <p:cNvPr id="34" name="Freeform 266"/>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5" name="Freeform 267"/>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6" name="Freeform 268"/>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7" name="Freeform 269"/>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4" name="Freeform 270"/>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5" name="Freeform 271"/>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7" name="Freeform 272"/>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8" name="Freeform 273"/>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54" name="Freeform 274"/>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56" name="矩形 55"/>
          <p:cNvSpPr/>
          <p:nvPr/>
        </p:nvSpPr>
        <p:spPr>
          <a:xfrm>
            <a:off x="1998565" y="2770078"/>
            <a:ext cx="1766963" cy="829945"/>
          </a:xfrm>
          <a:prstGeom prst="rect">
            <a:avLst/>
          </a:prstGeom>
          <a:noFill/>
        </p:spPr>
        <p:txBody>
          <a:bodyPr wrap="square" rtlCol="0">
            <a:spAutoFit/>
          </a:bodyPr>
          <a:lstStyle/>
          <a:p>
            <a:pPr lvl="0" algn="ctr">
              <a:defRPr/>
            </a:pPr>
            <a:r>
              <a:rPr lang="zh-CN" altLang="en-US" sz="2400" b="1">
                <a:solidFill>
                  <a:schemeClr val="accent2"/>
                </a:solidFill>
                <a:latin typeface="Arial" panose="020B0604020202020204"/>
                <a:ea typeface="微软雅黑" panose="020B0503020204020204" pitchFamily="34" charset="-122"/>
                <a:cs typeface="+mn-ea"/>
                <a:sym typeface="+mn-lt"/>
              </a:rPr>
              <a:t>2.利润分配的账户设置</a:t>
            </a:r>
            <a:endParaRPr lang="zh-CN" altLang="en-US" sz="2400" b="1">
              <a:solidFill>
                <a:schemeClr val="accent2"/>
              </a:solidFill>
              <a:latin typeface="Arial" panose="020B0604020202020204"/>
              <a:ea typeface="微软雅黑" panose="020B0503020204020204" pitchFamily="34" charset="-122"/>
              <a:cs typeface="+mn-ea"/>
              <a:sym typeface="+mn-lt"/>
            </a:endParaRPr>
          </a:p>
        </p:txBody>
      </p:sp>
      <p:sp>
        <p:nvSpPr>
          <p:cNvPr id="61" name="矩形 60"/>
          <p:cNvSpPr/>
          <p:nvPr/>
        </p:nvSpPr>
        <p:spPr>
          <a:xfrm>
            <a:off x="5534660" y="2532380"/>
            <a:ext cx="6305550" cy="1198880"/>
          </a:xfrm>
          <a:prstGeom prst="rect">
            <a:avLst/>
          </a:prstGeom>
          <a:noFill/>
        </p:spPr>
        <p:txBody>
          <a:bodyPr wrap="square" rtlCol="0">
            <a:spAutoFit/>
          </a:bodyPr>
          <a:lstStyle/>
          <a:p>
            <a:r>
              <a:rPr lang="zh-CN" altLang="en-US" sz="2400">
                <a:solidFill>
                  <a:srgbClr val="3D3D3D"/>
                </a:solidFill>
                <a:latin typeface="微软雅黑" panose="020B0503020204020204" pitchFamily="34" charset="-122"/>
                <a:ea typeface="微软雅黑" panose="020B0503020204020204" pitchFamily="34" charset="-122"/>
              </a:rPr>
              <a:t>（1）利润分配。</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（2）应付股利。</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（3）盈余公积。</a:t>
            </a:r>
            <a:endParaRPr lang="zh-CN" altLang="en-US" sz="2400">
              <a:solidFill>
                <a:srgbClr val="3D3D3D"/>
              </a:solidFill>
              <a:latin typeface="微软雅黑" panose="020B0503020204020204" pitchFamily="34" charset="-122"/>
              <a:ea typeface="微软雅黑" panose="020B0503020204020204" pitchFamily="34" charset="-122"/>
            </a:endParaRPr>
          </a:p>
        </p:txBody>
      </p:sp>
    </p:spTree>
  </p:cSld>
  <p:clrMapOvr>
    <a:masterClrMapping/>
  </p:clrMapOvr>
  <p:transition spd="slow" advTm="9652">
    <p:push dir="u"/>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685155"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sym typeface="+mn-ea"/>
              </a:rPr>
              <a:t>子任务4.6.2  利润分配的会计处理</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2035267" y="1792620"/>
            <a:ext cx="3200770" cy="4155439"/>
            <a:chOff x="-1790650" y="999771"/>
            <a:chExt cx="4158587" cy="5398938"/>
          </a:xfrm>
        </p:grpSpPr>
        <p:grpSp>
          <p:nvGrpSpPr>
            <p:cNvPr id="22" name="组合 21"/>
            <p:cNvGrpSpPr/>
            <p:nvPr/>
          </p:nvGrpSpPr>
          <p:grpSpPr>
            <a:xfrm>
              <a:off x="-1790650" y="999771"/>
              <a:ext cx="4158587" cy="5398938"/>
              <a:chOff x="7514016" y="1120636"/>
              <a:chExt cx="3552917" cy="4612620"/>
            </a:xfrm>
          </p:grpSpPr>
          <p:sp>
            <p:nvSpPr>
              <p:cNvPr id="31" name="任意多边形: 形状 30"/>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3" name="矩形 22"/>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矩形 23"/>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5" name="矩形 24"/>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6" name="矩形 25"/>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7" name="矩形 26"/>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8" name="矩形 27"/>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9" name="矩形 28"/>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0" name="矩形 29"/>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3" name="组合 32"/>
          <p:cNvGrpSpPr/>
          <p:nvPr/>
        </p:nvGrpSpPr>
        <p:grpSpPr>
          <a:xfrm>
            <a:off x="534349" y="2038489"/>
            <a:ext cx="3531430" cy="3401502"/>
            <a:chOff x="2177483" y="3378200"/>
            <a:chExt cx="1682750" cy="1620838"/>
          </a:xfrm>
        </p:grpSpPr>
        <p:sp>
          <p:nvSpPr>
            <p:cNvPr id="34" name="Freeform 266"/>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5" name="Freeform 267"/>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6" name="Freeform 268"/>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7" name="Freeform 269"/>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4" name="Freeform 270"/>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5" name="Freeform 271"/>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7" name="Freeform 272"/>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8" name="Freeform 273"/>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54" name="Freeform 274"/>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56" name="矩形 55"/>
          <p:cNvSpPr/>
          <p:nvPr/>
        </p:nvSpPr>
        <p:spPr>
          <a:xfrm>
            <a:off x="1998565" y="2770078"/>
            <a:ext cx="1766963" cy="829945"/>
          </a:xfrm>
          <a:prstGeom prst="rect">
            <a:avLst/>
          </a:prstGeom>
          <a:noFill/>
        </p:spPr>
        <p:txBody>
          <a:bodyPr wrap="square" rtlCol="0">
            <a:spAutoFit/>
          </a:bodyPr>
          <a:lstStyle/>
          <a:p>
            <a:pPr lvl="0" algn="ctr">
              <a:defRPr/>
            </a:pPr>
            <a:r>
              <a:rPr lang="zh-CN" altLang="en-US" sz="2400" b="1">
                <a:solidFill>
                  <a:schemeClr val="accent2"/>
                </a:solidFill>
                <a:latin typeface="Arial" panose="020B0604020202020204"/>
                <a:ea typeface="微软雅黑" panose="020B0503020204020204" pitchFamily="34" charset="-122"/>
                <a:cs typeface="+mn-ea"/>
                <a:sym typeface="+mn-lt"/>
              </a:rPr>
              <a:t>3.利润分配的账务处理</a:t>
            </a:r>
            <a:endParaRPr lang="zh-CN" altLang="en-US" sz="2400" b="1">
              <a:solidFill>
                <a:schemeClr val="accent2"/>
              </a:solidFill>
              <a:latin typeface="Arial" panose="020B0604020202020204"/>
              <a:ea typeface="微软雅黑" panose="020B0503020204020204" pitchFamily="34" charset="-122"/>
              <a:cs typeface="+mn-ea"/>
              <a:sym typeface="+mn-lt"/>
            </a:endParaRPr>
          </a:p>
        </p:txBody>
      </p:sp>
      <p:sp>
        <p:nvSpPr>
          <p:cNvPr id="61" name="矩形 60"/>
          <p:cNvSpPr/>
          <p:nvPr/>
        </p:nvSpPr>
        <p:spPr>
          <a:xfrm>
            <a:off x="5464175" y="1792605"/>
            <a:ext cx="6305550" cy="1568450"/>
          </a:xfrm>
          <a:prstGeom prst="rect">
            <a:avLst/>
          </a:prstGeom>
          <a:noFill/>
        </p:spPr>
        <p:txBody>
          <a:bodyPr wrap="square" rtlCol="0">
            <a:spAutoFit/>
          </a:bodyPr>
          <a:lstStyle/>
          <a:p>
            <a:r>
              <a:rPr lang="zh-CN" altLang="en-US" sz="2400">
                <a:solidFill>
                  <a:srgbClr val="3D3D3D"/>
                </a:solidFill>
                <a:latin typeface="微软雅黑" panose="020B0503020204020204" pitchFamily="34" charset="-122"/>
                <a:ea typeface="微软雅黑" panose="020B0503020204020204" pitchFamily="34" charset="-122"/>
              </a:rPr>
              <a:t> 【情景4-30】承 【情景4-29】，12月31日，北京市鼎盛股份有限公司将本月净利润转入“利润分配——未分配利润”账户。净利润计算公式及会计分录如下：</a:t>
            </a:r>
            <a:endParaRPr lang="zh-CN" altLang="en-US" sz="2400">
              <a:solidFill>
                <a:srgbClr val="3D3D3D"/>
              </a:solidFill>
              <a:latin typeface="微软雅黑" panose="020B0503020204020204" pitchFamily="34" charset="-122"/>
              <a:ea typeface="微软雅黑" panose="020B0503020204020204" pitchFamily="34" charset="-122"/>
            </a:endParaRPr>
          </a:p>
        </p:txBody>
      </p:sp>
      <p:sp>
        <p:nvSpPr>
          <p:cNvPr id="2" name="矩形 1"/>
          <p:cNvSpPr/>
          <p:nvPr/>
        </p:nvSpPr>
        <p:spPr>
          <a:xfrm>
            <a:off x="5464175" y="4162425"/>
            <a:ext cx="6533515" cy="1383665"/>
          </a:xfrm>
          <a:prstGeom prst="rect">
            <a:avLst/>
          </a:prstGeom>
          <a:noFill/>
        </p:spPr>
        <p:txBody>
          <a:bodyPr wrap="square" rtlCol="0">
            <a:spAutoFit/>
          </a:bodyPr>
          <a:p>
            <a:r>
              <a:rPr lang="zh-CN" altLang="en-US" sz="2400">
                <a:solidFill>
                  <a:srgbClr val="3D3D3D"/>
                </a:solidFill>
                <a:latin typeface="微软雅黑" panose="020B0503020204020204" pitchFamily="34" charset="-122"/>
                <a:ea typeface="微软雅黑" panose="020B0503020204020204" pitchFamily="34" charset="-122"/>
              </a:rPr>
              <a:t> </a:t>
            </a:r>
            <a:r>
              <a:rPr lang="zh-CN" altLang="en-US" sz="2000">
                <a:solidFill>
                  <a:srgbClr val="3D3D3D"/>
                </a:solidFill>
                <a:latin typeface="微软雅黑" panose="020B0503020204020204" pitchFamily="34" charset="-122"/>
                <a:ea typeface="微软雅黑" panose="020B0503020204020204" pitchFamily="34" charset="-122"/>
              </a:rPr>
              <a:t>净利润＝利润总额－所得税费用＝147 620－36 905</a:t>
            </a:r>
            <a:endParaRPr lang="zh-CN" altLang="en-US" sz="2000">
              <a:solidFill>
                <a:srgbClr val="3D3D3D"/>
              </a:solidFill>
              <a:latin typeface="微软雅黑" panose="020B0503020204020204" pitchFamily="34" charset="-122"/>
              <a:ea typeface="微软雅黑" panose="020B0503020204020204" pitchFamily="34" charset="-122"/>
            </a:endParaRPr>
          </a:p>
          <a:p>
            <a:r>
              <a:rPr lang="en-US" altLang="zh-CN" sz="2000">
                <a:solidFill>
                  <a:srgbClr val="3D3D3D"/>
                </a:solidFill>
                <a:latin typeface="微软雅黑" panose="020B0503020204020204" pitchFamily="34" charset="-122"/>
                <a:ea typeface="微软雅黑" panose="020B0503020204020204" pitchFamily="34" charset="-122"/>
              </a:rPr>
              <a:t>                                                 =</a:t>
            </a:r>
            <a:r>
              <a:rPr lang="zh-CN" altLang="en-US" sz="2000">
                <a:solidFill>
                  <a:srgbClr val="3D3D3D"/>
                </a:solidFill>
                <a:latin typeface="微软雅黑" panose="020B0503020204020204" pitchFamily="34" charset="-122"/>
                <a:ea typeface="微软雅黑" panose="020B0503020204020204" pitchFamily="34" charset="-122"/>
              </a:rPr>
              <a:t>110 715（元）</a:t>
            </a:r>
            <a:endParaRPr lang="zh-CN" altLang="en-US" sz="2000">
              <a:solidFill>
                <a:srgbClr val="3D3D3D"/>
              </a:solidFill>
              <a:latin typeface="微软雅黑" panose="020B0503020204020204" pitchFamily="34" charset="-122"/>
              <a:ea typeface="微软雅黑" panose="020B0503020204020204" pitchFamily="34" charset="-122"/>
            </a:endParaRPr>
          </a:p>
          <a:p>
            <a:r>
              <a:rPr lang="zh-CN" altLang="en-US" sz="2000">
                <a:solidFill>
                  <a:srgbClr val="3D3D3D"/>
                </a:solidFill>
                <a:latin typeface="微软雅黑" panose="020B0503020204020204" pitchFamily="34" charset="-122"/>
                <a:ea typeface="微软雅黑" panose="020B0503020204020204" pitchFamily="34" charset="-122"/>
              </a:rPr>
              <a:t>借：本年利润                                         110 715</a:t>
            </a:r>
            <a:endParaRPr lang="zh-CN" altLang="en-US" sz="2000">
              <a:solidFill>
                <a:srgbClr val="3D3D3D"/>
              </a:solidFill>
              <a:latin typeface="微软雅黑" panose="020B0503020204020204" pitchFamily="34" charset="-122"/>
              <a:ea typeface="微软雅黑" panose="020B0503020204020204" pitchFamily="34" charset="-122"/>
            </a:endParaRPr>
          </a:p>
          <a:p>
            <a:r>
              <a:rPr lang="zh-CN" altLang="en-US" sz="2000">
                <a:solidFill>
                  <a:srgbClr val="3D3D3D"/>
                </a:solidFill>
                <a:latin typeface="微软雅黑" panose="020B0503020204020204" pitchFamily="34" charset="-122"/>
                <a:ea typeface="微软雅黑" panose="020B0503020204020204" pitchFamily="34" charset="-122"/>
              </a:rPr>
              <a:t>        贷：利润分配——未分配利润	         110 715</a:t>
            </a:r>
            <a:endParaRPr lang="zh-CN" altLang="en-US" sz="2000">
              <a:solidFill>
                <a:srgbClr val="3D3D3D"/>
              </a:solidFill>
              <a:latin typeface="微软雅黑" panose="020B0503020204020204" pitchFamily="34" charset="-122"/>
              <a:ea typeface="微软雅黑" panose="020B0503020204020204" pitchFamily="34" charset="-122"/>
            </a:endParaRPr>
          </a:p>
        </p:txBody>
      </p:sp>
    </p:spTree>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pic>
        <p:nvPicPr>
          <p:cNvPr id="4" name="图片 3" descr="303b32303034333736323bcecacce2"/>
          <p:cNvPicPr>
            <a:picLocks noChangeAspect="1"/>
          </p:cNvPicPr>
          <p:nvPr/>
        </p:nvPicPr>
        <p:blipFill>
          <a:blip r:embed="rId1"/>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p>
            <a:r>
              <a:rPr sz="2800" b="1" kern="100">
                <a:latin typeface="+mj-ea"/>
                <a:ea typeface="+mj-ea"/>
                <a:cs typeface="Times New Roman" panose="02020603050405020304" pitchFamily="18" charset="0"/>
                <a:sym typeface="+mn-ea"/>
              </a:rPr>
              <a:t> 【情景4-31】</a:t>
            </a:r>
            <a:endParaRPr sz="2800" b="1" kern="100">
              <a:latin typeface="+mj-ea"/>
              <a:ea typeface="+mj-ea"/>
              <a:cs typeface="Times New Roman" panose="02020603050405020304" pitchFamily="18" charset="0"/>
              <a:sym typeface="+mn-ea"/>
            </a:endParaRPr>
          </a:p>
        </p:txBody>
      </p:sp>
      <p:sp>
        <p:nvSpPr>
          <p:cNvPr id="8" name="文本框 7"/>
          <p:cNvSpPr txBox="1"/>
          <p:nvPr/>
        </p:nvSpPr>
        <p:spPr>
          <a:xfrm>
            <a:off x="690245" y="4936490"/>
            <a:ext cx="10838180" cy="460375"/>
          </a:xfrm>
          <a:prstGeom prst="rect">
            <a:avLst/>
          </a:prstGeom>
          <a:noFill/>
        </p:spPr>
        <p:txBody>
          <a:bodyPr wrap="square" rtlCol="0" anchor="t">
            <a:spAutoFit/>
          </a:bodyPr>
          <a:p>
            <a:pPr algn="l"/>
            <a:r>
              <a:rPr lang="en-US" altLang="zh-CN" sz="2400">
                <a:latin typeface="+mj-ea"/>
                <a:ea typeface="+mj-ea"/>
                <a:cs typeface="+mj-ea"/>
              </a:rPr>
              <a:t>       </a:t>
            </a:r>
            <a:endParaRPr lang="zh-CN" altLang="en-US" sz="2400">
              <a:latin typeface="+mj-ea"/>
              <a:ea typeface="+mj-ea"/>
              <a:cs typeface="+mj-ea"/>
            </a:endParaRPr>
          </a:p>
        </p:txBody>
      </p:sp>
      <p:sp>
        <p:nvSpPr>
          <p:cNvPr id="2" name="文本框 1"/>
          <p:cNvSpPr txBox="1"/>
          <p:nvPr/>
        </p:nvSpPr>
        <p:spPr>
          <a:xfrm>
            <a:off x="679450" y="1181100"/>
            <a:ext cx="10838180" cy="1198880"/>
          </a:xfrm>
          <a:prstGeom prst="rect">
            <a:avLst/>
          </a:prstGeom>
          <a:noFill/>
        </p:spPr>
        <p:txBody>
          <a:bodyPr wrap="square" rtlCol="0" anchor="t">
            <a:spAutoFit/>
          </a:bodyPr>
          <a:p>
            <a:pPr algn="l"/>
            <a:r>
              <a:rPr lang="en-US" altLang="zh-CN" sz="2400">
                <a:latin typeface="+mj-ea"/>
                <a:ea typeface="+mj-ea"/>
                <a:cs typeface="+mj-ea"/>
              </a:rPr>
              <a:t>      </a:t>
            </a:r>
            <a:r>
              <a:rPr sz="2400">
                <a:latin typeface="+mj-ea"/>
                <a:ea typeface="+mj-ea"/>
                <a:cs typeface="+mj-ea"/>
              </a:rPr>
              <a:t>假设北京市鼎盛股份有限公司1～11月份净利润为1 269 285元，按全年净利润1 380 000（1 269 285＋110 715）元的10%提取法定盈余公积。编制会计分录如下：</a:t>
            </a:r>
            <a:endParaRPr sz="2400">
              <a:latin typeface="+mj-ea"/>
              <a:ea typeface="+mj-ea"/>
              <a:cs typeface="+mj-ea"/>
            </a:endParaRPr>
          </a:p>
        </p:txBody>
      </p:sp>
      <p:sp>
        <p:nvSpPr>
          <p:cNvPr id="3" name="文本框 2"/>
          <p:cNvSpPr txBox="1"/>
          <p:nvPr/>
        </p:nvSpPr>
        <p:spPr>
          <a:xfrm>
            <a:off x="690245" y="3243580"/>
            <a:ext cx="10838180" cy="829945"/>
          </a:xfrm>
          <a:prstGeom prst="rect">
            <a:avLst/>
          </a:prstGeom>
          <a:noFill/>
        </p:spPr>
        <p:txBody>
          <a:bodyPr wrap="square" rtlCol="0" anchor="t">
            <a:spAutoFit/>
          </a:bodyPr>
          <a:p>
            <a:pPr algn="l"/>
            <a:r>
              <a:rPr sz="2400">
                <a:latin typeface="+mj-ea"/>
                <a:ea typeface="+mj-ea"/>
                <a:cs typeface="+mj-ea"/>
              </a:rPr>
              <a:t>借：利润分配——提取法定盈余公积                                 138 000</a:t>
            </a:r>
            <a:endParaRPr sz="2400">
              <a:latin typeface="+mj-ea"/>
              <a:ea typeface="+mj-ea"/>
              <a:cs typeface="+mj-ea"/>
            </a:endParaRPr>
          </a:p>
          <a:p>
            <a:pPr algn="l"/>
            <a:r>
              <a:rPr sz="2400">
                <a:latin typeface="+mj-ea"/>
                <a:ea typeface="+mj-ea"/>
                <a:cs typeface="+mj-ea"/>
              </a:rPr>
              <a:t>        贷：盈余公积——法定盈余公积                                	   138 000</a:t>
            </a:r>
            <a:endParaRPr sz="2400">
              <a:latin typeface="+mj-ea"/>
              <a:ea typeface="+mj-ea"/>
              <a:cs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pic>
        <p:nvPicPr>
          <p:cNvPr id="4" name="图片 3" descr="303b32303034333736323bcecacce2"/>
          <p:cNvPicPr>
            <a:picLocks noChangeAspect="1"/>
          </p:cNvPicPr>
          <p:nvPr/>
        </p:nvPicPr>
        <p:blipFill>
          <a:blip r:embed="rId1"/>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p>
            <a:r>
              <a:rPr sz="2800" b="1" kern="100">
                <a:latin typeface="+mj-ea"/>
                <a:ea typeface="+mj-ea"/>
                <a:cs typeface="Times New Roman" panose="02020603050405020304" pitchFamily="18" charset="0"/>
                <a:sym typeface="+mn-ea"/>
              </a:rPr>
              <a:t> 【情景4-32】</a:t>
            </a:r>
            <a:endParaRPr sz="2800" b="1" kern="100">
              <a:latin typeface="+mj-ea"/>
              <a:ea typeface="+mj-ea"/>
              <a:cs typeface="Times New Roman" panose="02020603050405020304" pitchFamily="18" charset="0"/>
              <a:sym typeface="+mn-ea"/>
            </a:endParaRPr>
          </a:p>
        </p:txBody>
      </p:sp>
      <p:sp>
        <p:nvSpPr>
          <p:cNvPr id="8" name="文本框 7"/>
          <p:cNvSpPr txBox="1"/>
          <p:nvPr/>
        </p:nvSpPr>
        <p:spPr>
          <a:xfrm>
            <a:off x="690245" y="4936490"/>
            <a:ext cx="10838180" cy="460375"/>
          </a:xfrm>
          <a:prstGeom prst="rect">
            <a:avLst/>
          </a:prstGeom>
          <a:noFill/>
        </p:spPr>
        <p:txBody>
          <a:bodyPr wrap="square" rtlCol="0" anchor="t">
            <a:spAutoFit/>
          </a:bodyPr>
          <a:p>
            <a:pPr algn="l"/>
            <a:r>
              <a:rPr lang="en-US" altLang="zh-CN" sz="2400">
                <a:latin typeface="+mj-ea"/>
                <a:ea typeface="+mj-ea"/>
                <a:cs typeface="+mj-ea"/>
              </a:rPr>
              <a:t>       </a:t>
            </a:r>
            <a:endParaRPr lang="zh-CN" altLang="en-US" sz="2400">
              <a:latin typeface="+mj-ea"/>
              <a:ea typeface="+mj-ea"/>
              <a:cs typeface="+mj-ea"/>
            </a:endParaRPr>
          </a:p>
        </p:txBody>
      </p:sp>
      <p:sp>
        <p:nvSpPr>
          <p:cNvPr id="2" name="文本框 1"/>
          <p:cNvSpPr txBox="1"/>
          <p:nvPr/>
        </p:nvSpPr>
        <p:spPr>
          <a:xfrm>
            <a:off x="679450" y="1181100"/>
            <a:ext cx="10838180" cy="829945"/>
          </a:xfrm>
          <a:prstGeom prst="rect">
            <a:avLst/>
          </a:prstGeom>
          <a:noFill/>
        </p:spPr>
        <p:txBody>
          <a:bodyPr wrap="square" rtlCol="0" anchor="t">
            <a:spAutoFit/>
          </a:bodyPr>
          <a:p>
            <a:pPr algn="l"/>
            <a:r>
              <a:rPr lang="en-US" altLang="zh-CN" sz="2400">
                <a:latin typeface="+mj-ea"/>
                <a:ea typeface="+mj-ea"/>
                <a:cs typeface="+mj-ea"/>
              </a:rPr>
              <a:t>      </a:t>
            </a:r>
            <a:r>
              <a:rPr sz="2400">
                <a:latin typeface="+mj-ea"/>
                <a:ea typeface="+mj-ea"/>
                <a:cs typeface="+mj-ea"/>
              </a:rPr>
              <a:t>12月31日，根据协议规定，北京市鼎盛股份有限公司向投资人霍然分配利润720 000元。编制会计分录如下：</a:t>
            </a:r>
            <a:endParaRPr sz="2400">
              <a:latin typeface="+mj-ea"/>
              <a:ea typeface="+mj-ea"/>
              <a:cs typeface="+mj-ea"/>
            </a:endParaRPr>
          </a:p>
        </p:txBody>
      </p:sp>
      <p:sp>
        <p:nvSpPr>
          <p:cNvPr id="3" name="文本框 2"/>
          <p:cNvSpPr txBox="1"/>
          <p:nvPr/>
        </p:nvSpPr>
        <p:spPr>
          <a:xfrm>
            <a:off x="690245" y="3243580"/>
            <a:ext cx="10838180" cy="829945"/>
          </a:xfrm>
          <a:prstGeom prst="rect">
            <a:avLst/>
          </a:prstGeom>
          <a:noFill/>
        </p:spPr>
        <p:txBody>
          <a:bodyPr wrap="square" rtlCol="0" anchor="t">
            <a:spAutoFit/>
          </a:bodyPr>
          <a:p>
            <a:pPr algn="l"/>
            <a:r>
              <a:rPr sz="2400">
                <a:latin typeface="+mj-ea"/>
                <a:ea typeface="+mj-ea"/>
                <a:cs typeface="+mj-ea"/>
              </a:rPr>
              <a:t>借：利润分配——应付股利	                                            720 000</a:t>
            </a:r>
            <a:endParaRPr sz="2400">
              <a:latin typeface="+mj-ea"/>
              <a:ea typeface="+mj-ea"/>
              <a:cs typeface="+mj-ea"/>
            </a:endParaRPr>
          </a:p>
          <a:p>
            <a:pPr algn="l"/>
            <a:r>
              <a:rPr sz="2400">
                <a:latin typeface="+mj-ea"/>
                <a:ea typeface="+mj-ea"/>
                <a:cs typeface="+mj-ea"/>
              </a:rPr>
              <a:t>        贷：应付股利	                                                                            720 000</a:t>
            </a:r>
            <a:endParaRPr sz="2400">
              <a:latin typeface="+mj-ea"/>
              <a:ea typeface="+mj-ea"/>
              <a:cs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pic>
        <p:nvPicPr>
          <p:cNvPr id="4" name="图片 3" descr="303b32303034333736323bcecacce2"/>
          <p:cNvPicPr>
            <a:picLocks noChangeAspect="1"/>
          </p:cNvPicPr>
          <p:nvPr/>
        </p:nvPicPr>
        <p:blipFill>
          <a:blip r:embed="rId1"/>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p>
            <a:r>
              <a:rPr sz="2800" b="1" kern="100">
                <a:latin typeface="+mj-ea"/>
                <a:ea typeface="+mj-ea"/>
                <a:cs typeface="Times New Roman" panose="02020603050405020304" pitchFamily="18" charset="0"/>
                <a:sym typeface="+mn-ea"/>
              </a:rPr>
              <a:t> 【情景4-33】</a:t>
            </a:r>
            <a:endParaRPr sz="2800" b="1" kern="100">
              <a:latin typeface="+mj-ea"/>
              <a:ea typeface="+mj-ea"/>
              <a:cs typeface="Times New Roman" panose="02020603050405020304" pitchFamily="18" charset="0"/>
              <a:sym typeface="+mn-ea"/>
            </a:endParaRPr>
          </a:p>
        </p:txBody>
      </p:sp>
      <p:sp>
        <p:nvSpPr>
          <p:cNvPr id="8" name="文本框 7"/>
          <p:cNvSpPr txBox="1"/>
          <p:nvPr/>
        </p:nvSpPr>
        <p:spPr>
          <a:xfrm>
            <a:off x="690245" y="4936490"/>
            <a:ext cx="10838180" cy="460375"/>
          </a:xfrm>
          <a:prstGeom prst="rect">
            <a:avLst/>
          </a:prstGeom>
          <a:noFill/>
        </p:spPr>
        <p:txBody>
          <a:bodyPr wrap="square" rtlCol="0" anchor="t">
            <a:spAutoFit/>
          </a:bodyPr>
          <a:p>
            <a:pPr algn="l"/>
            <a:r>
              <a:rPr lang="en-US" altLang="zh-CN" sz="2400">
                <a:latin typeface="+mj-ea"/>
                <a:ea typeface="+mj-ea"/>
                <a:cs typeface="+mj-ea"/>
              </a:rPr>
              <a:t>       </a:t>
            </a:r>
            <a:endParaRPr lang="zh-CN" altLang="en-US" sz="2400">
              <a:latin typeface="+mj-ea"/>
              <a:ea typeface="+mj-ea"/>
              <a:cs typeface="+mj-ea"/>
            </a:endParaRPr>
          </a:p>
        </p:txBody>
      </p:sp>
      <p:sp>
        <p:nvSpPr>
          <p:cNvPr id="2" name="文本框 1"/>
          <p:cNvSpPr txBox="1"/>
          <p:nvPr/>
        </p:nvSpPr>
        <p:spPr>
          <a:xfrm>
            <a:off x="679450" y="1181100"/>
            <a:ext cx="10838180" cy="3415030"/>
          </a:xfrm>
          <a:prstGeom prst="rect">
            <a:avLst/>
          </a:prstGeom>
          <a:noFill/>
        </p:spPr>
        <p:txBody>
          <a:bodyPr wrap="square" rtlCol="0" anchor="t">
            <a:spAutoFit/>
          </a:bodyPr>
          <a:p>
            <a:pPr algn="l"/>
            <a:r>
              <a:rPr lang="en-US" altLang="zh-CN" sz="2400">
                <a:latin typeface="+mj-ea"/>
                <a:ea typeface="+mj-ea"/>
                <a:cs typeface="+mj-ea"/>
              </a:rPr>
              <a:t>      </a:t>
            </a:r>
            <a:r>
              <a:rPr sz="2400">
                <a:latin typeface="+mj-ea"/>
                <a:ea typeface="+mj-ea"/>
                <a:cs typeface="+mj-ea"/>
              </a:rPr>
              <a:t>12月31日，北京市鼎盛股份有限公司将上述利润分配的明细分类账户提取法定公积和应付股利的余额转入“利润分配——未分配利润”明细分类账户。编制会计分录如下：</a:t>
            </a:r>
            <a:endParaRPr sz="2400">
              <a:latin typeface="+mj-ea"/>
              <a:ea typeface="+mj-ea"/>
              <a:cs typeface="+mj-ea"/>
            </a:endParaRPr>
          </a:p>
          <a:p>
            <a:pPr algn="l"/>
            <a:r>
              <a:rPr sz="2400">
                <a:latin typeface="+mj-ea"/>
                <a:ea typeface="+mj-ea"/>
                <a:cs typeface="+mj-ea"/>
              </a:rPr>
              <a:t>借：利润分配——未分配利润	                                         858 000</a:t>
            </a:r>
            <a:endParaRPr sz="2400">
              <a:latin typeface="+mj-ea"/>
              <a:ea typeface="+mj-ea"/>
              <a:cs typeface="+mj-ea"/>
            </a:endParaRPr>
          </a:p>
          <a:p>
            <a:pPr algn="l"/>
            <a:r>
              <a:rPr sz="2400">
                <a:latin typeface="+mj-ea"/>
                <a:ea typeface="+mj-ea"/>
                <a:cs typeface="+mj-ea"/>
              </a:rPr>
              <a:t>        贷：利润分配——提取法定盈余公积	                           138 000</a:t>
            </a:r>
            <a:endParaRPr sz="2400">
              <a:latin typeface="+mj-ea"/>
              <a:ea typeface="+mj-ea"/>
              <a:cs typeface="+mj-ea"/>
            </a:endParaRPr>
          </a:p>
          <a:p>
            <a:pPr algn="l"/>
            <a:r>
              <a:rPr sz="2400">
                <a:latin typeface="+mj-ea"/>
                <a:ea typeface="+mj-ea"/>
                <a:cs typeface="+mj-ea"/>
              </a:rPr>
              <a:t>                                ——应付股利	                                                  720 000</a:t>
            </a:r>
            <a:endParaRPr sz="2400">
              <a:latin typeface="+mj-ea"/>
              <a:ea typeface="+mj-ea"/>
              <a:cs typeface="+mj-ea"/>
            </a:endParaRPr>
          </a:p>
          <a:p>
            <a:pPr algn="l"/>
            <a:r>
              <a:rPr sz="2400">
                <a:latin typeface="+mj-ea"/>
                <a:ea typeface="+mj-ea"/>
                <a:cs typeface="+mj-ea"/>
              </a:rPr>
              <a:t>北京市鼎盛股份有限公司2018年年未分配利润的数额为：522 000元（1 380 000－858 000），即“利润分配——未分配利润”账户为贷方余额。“T”型账户如图4-8所示。</a:t>
            </a:r>
            <a:endParaRPr sz="2400">
              <a:latin typeface="+mj-ea"/>
              <a:ea typeface="+mj-ea"/>
              <a:cs typeface="+mj-ea"/>
            </a:endParaRPr>
          </a:p>
        </p:txBody>
      </p:sp>
      <p:pic>
        <p:nvPicPr>
          <p:cNvPr id="5" name="图片 4"/>
          <p:cNvPicPr>
            <a:picLocks noChangeAspect="1"/>
          </p:cNvPicPr>
          <p:nvPr/>
        </p:nvPicPr>
        <p:blipFill>
          <a:blip r:embed="rId2"/>
          <a:stretch>
            <a:fillRect/>
          </a:stretch>
        </p:blipFill>
        <p:spPr>
          <a:xfrm>
            <a:off x="4010025" y="4936490"/>
            <a:ext cx="4176395" cy="1290320"/>
          </a:xfrm>
          <a:prstGeom prst="rect">
            <a:avLst/>
          </a:prstGeom>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0"/>
            <a:ext cx="12196763" cy="3645024"/>
            <a:chOff x="0" y="0"/>
            <a:chExt cx="12196763" cy="3645024"/>
          </a:xfrm>
        </p:grpSpPr>
        <p:pic>
          <p:nvPicPr>
            <p:cNvPr id="14" name="图片 13"/>
            <p:cNvPicPr>
              <a:picLocks noChangeAspect="1"/>
            </p:cNvPicPr>
            <p:nvPr/>
          </p:nvPicPr>
          <p:blipFill rotWithShape="1">
            <a:blip r:embed="rId1">
              <a:extLst>
                <a:ext uri="{28A0092B-C50C-407E-A947-70E740481C1C}">
                  <a14:useLocalDpi xmlns:a14="http://schemas.microsoft.com/office/drawing/2010/main" val="0"/>
                </a:ext>
              </a:extLst>
            </a:blip>
            <a:srcRect t="27813" b="27321"/>
            <a:stretch>
              <a:fillRect/>
            </a:stretch>
          </p:blipFill>
          <p:spPr>
            <a:xfrm>
              <a:off x="1" y="0"/>
              <a:ext cx="12196762" cy="3645024"/>
            </a:xfrm>
            <a:prstGeom prst="rect">
              <a:avLst/>
            </a:prstGeom>
          </p:spPr>
        </p:pic>
        <p:sp>
          <p:nvSpPr>
            <p:cNvPr id="15" name="矩形 14"/>
            <p:cNvSpPr/>
            <p:nvPr/>
          </p:nvSpPr>
          <p:spPr bwMode="auto">
            <a:xfrm>
              <a:off x="0" y="0"/>
              <a:ext cx="12196762" cy="3645024"/>
            </a:xfrm>
            <a:prstGeom prst="rect">
              <a:avLst/>
            </a:prstGeom>
            <a:solidFill>
              <a:schemeClr val="tx1">
                <a:lumMod val="50000"/>
                <a:alpha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16" name="矩形 15"/>
          <p:cNvSpPr/>
          <p:nvPr/>
        </p:nvSpPr>
        <p:spPr>
          <a:xfrm>
            <a:off x="2370832" y="3690628"/>
            <a:ext cx="7843412" cy="584775"/>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感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谢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您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的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关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注</a:t>
            </a:r>
            <a:endPar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endParaRPr>
          </a:p>
        </p:txBody>
      </p:sp>
      <p:sp>
        <p:nvSpPr>
          <p:cNvPr id="17" name="矩形 16"/>
          <p:cNvSpPr/>
          <p:nvPr/>
        </p:nvSpPr>
        <p:spPr>
          <a:xfrm>
            <a:off x="2188855" y="1988840"/>
            <a:ext cx="8085990" cy="186204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1500" b="1" i="0" u="none" strike="noStrike" kern="1200" cap="none" spc="0" normalizeH="0" baseline="0" noProof="0">
                <a:ln>
                  <a:noFill/>
                </a:ln>
                <a:solidFill>
                  <a:srgbClr val="FFFFFF"/>
                </a:solidFill>
                <a:effectLst>
                  <a:outerShdw blurRad="63500" dist="25400" dir="2700000" algn="tl">
                    <a:srgbClr val="000000">
                      <a:alpha val="14000"/>
                    </a:srgbClr>
                  </a:outerShdw>
                </a:effectLst>
                <a:uLnTx/>
                <a:uFillTx/>
                <a:latin typeface="微软雅黑" panose="020B0503020204020204" pitchFamily="34" charset="-122"/>
                <a:ea typeface="微软雅黑" panose="020B0503020204020204" pitchFamily="34" charset="-122"/>
                <a:cs typeface="+mn-cs"/>
              </a:rPr>
              <a:t>THANKS</a:t>
            </a:r>
            <a:endParaRPr kumimoji="0" lang="zh-CN" altLang="en-US" sz="11500" b="1" i="0" u="none" strike="noStrike" kern="1200" cap="none" spc="0" normalizeH="0" baseline="0" noProof="0">
              <a:ln>
                <a:noFill/>
              </a:ln>
              <a:solidFill>
                <a:srgbClr val="FFFFFF"/>
              </a:solidFill>
              <a:effectLst>
                <a:outerShdw blurRad="63500" dist="25400" dir="2700000" algn="tl">
                  <a:srgbClr val="000000">
                    <a:alpha val="14000"/>
                  </a:srgbClr>
                </a:outerShdw>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690245" y="1675130"/>
            <a:ext cx="10767695" cy="829945"/>
          </a:xfrm>
          <a:prstGeom prst="rect">
            <a:avLst/>
          </a:prstGeom>
          <a:noFill/>
        </p:spPr>
        <p:txBody>
          <a:bodyPr wrap="square" rtlCol="0" anchor="t">
            <a:spAutoFit/>
          </a:bodyPr>
          <a:p>
            <a:pPr algn="l"/>
            <a:r>
              <a:rPr lang="en-US" sz="2400">
                <a:latin typeface="+mj-ea"/>
                <a:ea typeface="+mj-ea"/>
                <a:cs typeface="+mj-ea"/>
              </a:rPr>
              <a:t>      </a:t>
            </a:r>
            <a:r>
              <a:rPr sz="2400">
                <a:latin typeface="+mj-ea"/>
                <a:ea typeface="+mj-ea"/>
                <a:cs typeface="+mj-ea"/>
              </a:rPr>
              <a:t>北京市鼎盛股份有限公司股东投入压刨机3台，每台原值250 000元，双方协议价格600 000元。</a:t>
            </a:r>
            <a:endParaRPr sz="2400">
              <a:latin typeface="+mj-ea"/>
              <a:ea typeface="+mj-ea"/>
              <a:cs typeface="+mj-ea"/>
            </a:endParaRPr>
          </a:p>
        </p:txBody>
      </p:sp>
      <p:pic>
        <p:nvPicPr>
          <p:cNvPr id="4" name="图片 3" descr="303b32303034333736323bcecacce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p>
            <a:r>
              <a:rPr sz="2800" b="1" kern="100">
                <a:latin typeface="+mj-ea"/>
                <a:ea typeface="+mj-ea"/>
                <a:cs typeface="Times New Roman" panose="02020603050405020304" pitchFamily="18" charset="0"/>
                <a:sym typeface="+mn-ea"/>
              </a:rPr>
              <a:t>【情景4-2】</a:t>
            </a:r>
            <a:endParaRPr sz="2800" b="1" kern="100">
              <a:latin typeface="+mj-ea"/>
              <a:ea typeface="+mj-ea"/>
              <a:cs typeface="Times New Roman" panose="02020603050405020304" pitchFamily="18" charset="0"/>
              <a:sym typeface="+mn-ea"/>
            </a:endParaRPr>
          </a:p>
        </p:txBody>
      </p:sp>
      <p:sp>
        <p:nvSpPr>
          <p:cNvPr id="3" name="文本框 2"/>
          <p:cNvSpPr txBox="1"/>
          <p:nvPr/>
        </p:nvSpPr>
        <p:spPr>
          <a:xfrm>
            <a:off x="914400" y="4434205"/>
            <a:ext cx="10767695" cy="1198880"/>
          </a:xfrm>
          <a:prstGeom prst="rect">
            <a:avLst/>
          </a:prstGeom>
          <a:noFill/>
        </p:spPr>
        <p:txBody>
          <a:bodyPr wrap="square" rtlCol="0" anchor="t">
            <a:spAutoFit/>
          </a:bodyPr>
          <a:p>
            <a:pPr algn="l"/>
            <a:r>
              <a:rPr sz="2400">
                <a:latin typeface="+mj-ea"/>
                <a:ea typeface="+mj-ea"/>
                <a:cs typeface="+mj-ea"/>
              </a:rPr>
              <a:t>借：固定资产——压刨机                                                                750 000</a:t>
            </a:r>
            <a:endParaRPr sz="2400">
              <a:latin typeface="+mj-ea"/>
              <a:ea typeface="+mj-ea"/>
              <a:cs typeface="+mj-ea"/>
            </a:endParaRPr>
          </a:p>
          <a:p>
            <a:pPr algn="l"/>
            <a:r>
              <a:rPr sz="2400">
                <a:latin typeface="+mj-ea"/>
                <a:ea typeface="+mj-ea"/>
                <a:cs typeface="+mj-ea"/>
              </a:rPr>
              <a:t>       贷：实收资本——北京市鼎盛股份有限公司                                 600 000</a:t>
            </a:r>
            <a:endParaRPr sz="2400">
              <a:latin typeface="+mj-ea"/>
              <a:ea typeface="+mj-ea"/>
              <a:cs typeface="+mj-ea"/>
            </a:endParaRPr>
          </a:p>
          <a:p>
            <a:pPr algn="l"/>
            <a:r>
              <a:rPr sz="2400">
                <a:latin typeface="+mj-ea"/>
                <a:ea typeface="+mj-ea"/>
                <a:cs typeface="+mj-ea"/>
              </a:rPr>
              <a:t>                资本公积——资本溢价                                                             150 000</a:t>
            </a:r>
            <a:endParaRPr sz="2400">
              <a:latin typeface="+mj-ea"/>
              <a:ea typeface="+mj-ea"/>
              <a:cs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690245" y="1675130"/>
            <a:ext cx="10767695" cy="460375"/>
          </a:xfrm>
          <a:prstGeom prst="rect">
            <a:avLst/>
          </a:prstGeom>
          <a:noFill/>
        </p:spPr>
        <p:txBody>
          <a:bodyPr wrap="square" rtlCol="0" anchor="t">
            <a:spAutoFit/>
          </a:bodyPr>
          <a:p>
            <a:pPr algn="l"/>
            <a:r>
              <a:rPr lang="en-US" sz="2400">
                <a:latin typeface="+mj-ea"/>
                <a:ea typeface="+mj-ea"/>
                <a:cs typeface="+mj-ea"/>
              </a:rPr>
              <a:t>      </a:t>
            </a:r>
            <a:r>
              <a:rPr sz="2400">
                <a:latin typeface="+mj-ea"/>
                <a:ea typeface="+mj-ea"/>
                <a:cs typeface="+mj-ea"/>
              </a:rPr>
              <a:t>北京市鼎盛股份有限公司发行股票1 000 000股，每股面值1元，发行价5元。</a:t>
            </a:r>
            <a:endParaRPr sz="2400">
              <a:latin typeface="+mj-ea"/>
              <a:ea typeface="+mj-ea"/>
              <a:cs typeface="+mj-ea"/>
            </a:endParaRPr>
          </a:p>
        </p:txBody>
      </p:sp>
      <p:pic>
        <p:nvPicPr>
          <p:cNvPr id="4" name="图片 3" descr="303b32303034333736323bcecacce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p>
            <a:r>
              <a:rPr sz="2800" b="1" kern="100">
                <a:latin typeface="+mj-ea"/>
                <a:ea typeface="+mj-ea"/>
                <a:cs typeface="Times New Roman" panose="02020603050405020304" pitchFamily="18" charset="0"/>
                <a:sym typeface="+mn-ea"/>
              </a:rPr>
              <a:t>【情景4-3】</a:t>
            </a:r>
            <a:endParaRPr sz="2800" b="1" kern="100">
              <a:latin typeface="+mj-ea"/>
              <a:ea typeface="+mj-ea"/>
              <a:cs typeface="Times New Roman" panose="02020603050405020304" pitchFamily="18" charset="0"/>
              <a:sym typeface="+mn-ea"/>
            </a:endParaRPr>
          </a:p>
        </p:txBody>
      </p:sp>
      <p:sp>
        <p:nvSpPr>
          <p:cNvPr id="3" name="文本框 2"/>
          <p:cNvSpPr txBox="1"/>
          <p:nvPr/>
        </p:nvSpPr>
        <p:spPr>
          <a:xfrm>
            <a:off x="914400" y="4434205"/>
            <a:ext cx="10767695" cy="1198880"/>
          </a:xfrm>
          <a:prstGeom prst="rect">
            <a:avLst/>
          </a:prstGeom>
          <a:noFill/>
        </p:spPr>
        <p:txBody>
          <a:bodyPr wrap="square" rtlCol="0" anchor="t">
            <a:spAutoFit/>
          </a:bodyPr>
          <a:p>
            <a:pPr algn="l"/>
            <a:r>
              <a:rPr sz="2400">
                <a:latin typeface="+mj-ea"/>
                <a:ea typeface="+mj-ea"/>
                <a:cs typeface="+mj-ea"/>
              </a:rPr>
              <a:t>借：银行存款                                                                                 5 000 000</a:t>
            </a:r>
            <a:endParaRPr sz="2400">
              <a:latin typeface="+mj-ea"/>
              <a:ea typeface="+mj-ea"/>
              <a:cs typeface="+mj-ea"/>
            </a:endParaRPr>
          </a:p>
          <a:p>
            <a:pPr algn="l"/>
            <a:r>
              <a:rPr sz="2400">
                <a:latin typeface="+mj-ea"/>
                <a:ea typeface="+mj-ea"/>
                <a:cs typeface="+mj-ea"/>
              </a:rPr>
              <a:t>        贷：股本                                                                                          1 000 000</a:t>
            </a:r>
            <a:endParaRPr sz="2400">
              <a:latin typeface="+mj-ea"/>
              <a:ea typeface="+mj-ea"/>
              <a:cs typeface="+mj-ea"/>
            </a:endParaRPr>
          </a:p>
          <a:p>
            <a:pPr algn="l"/>
            <a:r>
              <a:rPr sz="2400">
                <a:latin typeface="+mj-ea"/>
                <a:ea typeface="+mj-ea"/>
                <a:cs typeface="+mj-ea"/>
              </a:rPr>
              <a:t>                资本公积——股本溢价                                                          4 000 000</a:t>
            </a:r>
            <a:endParaRPr sz="2400">
              <a:latin typeface="+mj-ea"/>
              <a:ea typeface="+mj-ea"/>
              <a:cs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68960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子任务4.1.2  借入的款项</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a:xfrm>
            <a:off x="5581650" y="1570355"/>
            <a:ext cx="6045835" cy="1727835"/>
          </a:xfrm>
          <a:prstGeom prst="rect">
            <a:avLst/>
          </a:prstGeom>
        </p:spPr>
        <p:txBody>
          <a:bodyPr wrap="square">
            <a:spAutoFit/>
          </a:bodyPr>
          <a:lstStyle/>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（1）短期借款。</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（2）长期借款。</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（3）应付利息。</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（4）财务费用。</a:t>
            </a:r>
            <a:endParaRPr lang="zh-CN" altLang="en-US">
              <a:latin typeface="+mj-ea"/>
              <a:ea typeface="+mj-ea"/>
            </a:endParaRPr>
          </a:p>
        </p:txBody>
      </p:sp>
      <p:pic>
        <p:nvPicPr>
          <p:cNvPr id="27" name="图片 26"/>
          <p:cNvPicPr>
            <a:picLocks noChangeAspect="1"/>
          </p:cNvPicPr>
          <p:nvPr/>
        </p:nvPicPr>
        <p:blipFill rotWithShape="1">
          <a:blip r:embed="rId1">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534035"/>
          </a:xfrm>
          <a:prstGeom prst="rect">
            <a:avLst/>
          </a:prstGeom>
          <a:solidFill>
            <a:schemeClr val="accent3"/>
          </a:solidFill>
        </p:spPr>
        <p:txBody>
          <a:bodyPr wrap="square">
            <a:spAutoFit/>
          </a:bodyPr>
          <a:lstStyle/>
          <a:p>
            <a:pPr algn="l">
              <a:lnSpc>
                <a:spcPct val="120000"/>
              </a:lnSpc>
            </a:pPr>
            <a:r>
              <a:rPr lang="zh-CN" altLang="en-US" sz="2400" b="1">
                <a:solidFill>
                  <a:schemeClr val="bg1"/>
                </a:solidFill>
                <a:latin typeface="+mj-ea"/>
                <a:ea typeface="+mj-ea"/>
              </a:rPr>
              <a:t>1.账户设置</a:t>
            </a:r>
            <a:endParaRPr lang="zh-CN" altLang="en-US" sz="2400" b="1">
              <a:solidFill>
                <a:schemeClr val="bg1"/>
              </a:solidFill>
              <a:latin typeface="+mj-ea"/>
              <a:ea typeface="+mj-ea"/>
            </a:endParaRPr>
          </a:p>
        </p:txBody>
      </p:sp>
    </p:spTree>
  </p:cSld>
  <p:clrMapOvr>
    <a:masterClrMapping/>
  </p:clrMapOvr>
  <p:transition spd="slow" advTm="9652">
    <p:push dir="u"/>
  </p:transition>
</p:sld>
</file>

<file path=ppt/tags/tag1.xml><?xml version="1.0" encoding="utf-8"?>
<p:tagLst xmlns:p="http://schemas.openxmlformats.org/presentationml/2006/main">
  <p:tag name="MH" val="20170109233147"/>
  <p:tag name="MH_LIBRARY" val="GRAPHIC"/>
  <p:tag name="MH_ORDER" val="文本框 19"/>
</p:tagLst>
</file>

<file path=ppt/tags/tag10.xml><?xml version="1.0" encoding="utf-8"?>
<p:tagLst xmlns:p="http://schemas.openxmlformats.org/presentationml/2006/main">
  <p:tag name="KSO_WM_TAG_VERSION" val="1.0"/>
  <p:tag name="KSO_WM_BEAUTIFY_FLAG" val="#wm#"/>
  <p:tag name="KSO_WM_TEMPLATE_CATEGORY" val="diagram"/>
  <p:tag name="KSO_WM_TEMPLATE_INDEX" val="789"/>
  <p:tag name="KSO_WM_UNIT_TYPE" val="n_h_f"/>
  <p:tag name="KSO_WM_UNIT_INDEX" val="1_2_3"/>
  <p:tag name="KSO_WM_UNIT_ID" val="diagram789_1*n_h_f*1_2_3"/>
  <p:tag name="KSO_WM_UNIT_CLEAR" val="1"/>
  <p:tag name="KSO_WM_UNIT_LAYERLEVEL" val="1_1_1"/>
  <p:tag name="KSO_WM_UNIT_VALUE" val="30"/>
  <p:tag name="KSO_WM_UNIT_HIGHLIGHT" val="0"/>
  <p:tag name="KSO_WM_UNIT_COMPATIBLE" val="0"/>
  <p:tag name="KSO_WM_DIAGRAM_GROUP_CODE" val="n1-1"/>
  <p:tag name="KSO_WM_UNIT_PRESET_TEXT" val="LOREM"/>
  <p:tag name="KSO_WM_UNIT_FILL_FORE_SCHEMECOLOR_INDEX" val="7"/>
  <p:tag name="KSO_WM_UNIT_FILL_TYPE" val="1"/>
</p:tagLst>
</file>

<file path=ppt/tags/tag11.xml><?xml version="1.0" encoding="utf-8"?>
<p:tagLst xmlns:p="http://schemas.openxmlformats.org/presentationml/2006/main">
  <p:tag name="KSO_WM_TAG_VERSION" val="1.0"/>
  <p:tag name="KSO_WM_BEAUTIFY_FLAG" val="#wm#"/>
  <p:tag name="KSO_WM_TEMPLATE_CATEGORY" val="diagram"/>
  <p:tag name="KSO_WM_TEMPLATE_INDEX" val="789"/>
  <p:tag name="KSO_WM_UNIT_TYPE" val="n_h_f"/>
  <p:tag name="KSO_WM_UNIT_INDEX" val="1_2_2"/>
  <p:tag name="KSO_WM_UNIT_ID" val="diagram789_1*n_h_f*1_2_2"/>
  <p:tag name="KSO_WM_UNIT_CLEAR" val="1"/>
  <p:tag name="KSO_WM_UNIT_LAYERLEVEL" val="1_1_1"/>
  <p:tag name="KSO_WM_UNIT_VALUE" val="25"/>
  <p:tag name="KSO_WM_UNIT_HIGHLIGHT" val="0"/>
  <p:tag name="KSO_WM_UNIT_COMPATIBLE" val="0"/>
  <p:tag name="KSO_WM_DIAGRAM_GROUP_CODE" val="n1-1"/>
  <p:tag name="KSO_WM_UNIT_PRESET_TEXT" val="LOREM"/>
  <p:tag name="KSO_WM_UNIT_FILL_FORE_SCHEMECOLOR_INDEX" val="6"/>
  <p:tag name="KSO_WM_UNIT_FILL_TYPE" val="1"/>
</p:tagLst>
</file>

<file path=ppt/tags/tag12.xml><?xml version="1.0" encoding="utf-8"?>
<p:tagLst xmlns:p="http://schemas.openxmlformats.org/presentationml/2006/main">
  <p:tag name="KSO_WM_TAG_VERSION" val="1.0"/>
  <p:tag name="KSO_WM_BEAUTIFY_FLAG" val="#wm#"/>
  <p:tag name="KSO_WM_TEMPLATE_CATEGORY" val="diagram"/>
  <p:tag name="KSO_WM_TEMPLATE_INDEX" val="789"/>
  <p:tag name="KSO_WM_UNIT_TYPE" val="n_h_f"/>
  <p:tag name="KSO_WM_UNIT_INDEX" val="1_2_1"/>
  <p:tag name="KSO_WM_UNIT_ID" val="diagram789_1*n_h_f*1_2_1"/>
  <p:tag name="KSO_WM_UNIT_CLEAR" val="1"/>
  <p:tag name="KSO_WM_UNIT_LAYERLEVEL" val="1_1_1"/>
  <p:tag name="KSO_WM_UNIT_VALUE" val="20"/>
  <p:tag name="KSO_WM_UNIT_HIGHLIGHT" val="0"/>
  <p:tag name="KSO_WM_UNIT_COMPATIBLE" val="0"/>
  <p:tag name="KSO_WM_DIAGRAM_GROUP_CODE" val="n1-1"/>
  <p:tag name="KSO_WM_UNIT_PRESET_TEXT" val="LOREM"/>
  <p:tag name="KSO_WM_UNIT_FILL_FORE_SCHEMECOLOR_INDEX" val="5"/>
  <p:tag name="KSO_WM_UNIT_FILL_TYPE" val="1"/>
</p:tagLst>
</file>

<file path=ppt/tags/tag13.xml><?xml version="1.0" encoding="utf-8"?>
<p:tagLst xmlns:p="http://schemas.openxmlformats.org/presentationml/2006/main">
  <p:tag name="KSO_WM_TAG_VERSION" val="1.0"/>
  <p:tag name="KSO_WM_BEAUTIFY_FLAG" val="#wm#"/>
  <p:tag name="KSO_WM_TEMPLATE_CATEGORY" val="diagram"/>
  <p:tag name="KSO_WM_TEMPLATE_INDEX" val="789"/>
  <p:tag name="KSO_WM_UNIT_TYPE" val="n_h_f"/>
  <p:tag name="KSO_WM_UNIT_INDEX" val="1_2_4"/>
  <p:tag name="KSO_WM_UNIT_ID" val="diagram789_1*n_h_f*1_2_4"/>
  <p:tag name="KSO_WM_UNIT_CLEAR" val="1"/>
  <p:tag name="KSO_WM_UNIT_LAYERLEVEL" val="1_1_1"/>
  <p:tag name="KSO_WM_UNIT_VALUE" val="25"/>
  <p:tag name="KSO_WM_UNIT_HIGHLIGHT" val="0"/>
  <p:tag name="KSO_WM_UNIT_COMPATIBLE" val="0"/>
  <p:tag name="KSO_WM_DIAGRAM_GROUP_CODE" val="n1-1"/>
  <p:tag name="KSO_WM_UNIT_PRESET_TEXT" val="LOREM"/>
  <p:tag name="KSO_WM_UNIT_FILL_FORE_SCHEMECOLOR_INDEX" val="5"/>
  <p:tag name="KSO_WM_UNIT_FILL_TYPE" val="1"/>
</p:tagLst>
</file>

<file path=ppt/tags/tag14.xml><?xml version="1.0" encoding="utf-8"?>
<p:tagLst xmlns:p="http://schemas.openxmlformats.org/presentationml/2006/main">
  <p:tag name="MH" val="20170109233147"/>
  <p:tag name="MH_LIBRARY" val="GRAPHIC"/>
  <p:tag name="MH_ORDER" val="文本框 19"/>
</p:tagLst>
</file>

<file path=ppt/tags/tag15.xml><?xml version="1.0" encoding="utf-8"?>
<p:tagLst xmlns:p="http://schemas.openxmlformats.org/presentationml/2006/main">
  <p:tag name="MH" val="20170109233147"/>
  <p:tag name="MH_LIBRARY" val="GRAPHIC"/>
  <p:tag name="MH_ORDER" val="文本框 19"/>
</p:tagLst>
</file>

<file path=ppt/tags/tag16.xml><?xml version="1.0" encoding="utf-8"?>
<p:tagLst xmlns:p="http://schemas.openxmlformats.org/presentationml/2006/main">
  <p:tag name="MH" val="20170109233147"/>
  <p:tag name="MH_LIBRARY" val="GRAPHIC"/>
  <p:tag name="MH_ORDER" val="文本框 19"/>
</p:tagLst>
</file>

<file path=ppt/tags/tag17.xml><?xml version="1.0" encoding="utf-8"?>
<p:tagLst xmlns:p="http://schemas.openxmlformats.org/presentationml/2006/main">
  <p:tag name="ISPRING_ULTRA_SCORM_COURSE_ID" val="9C5CD29A-3ACC-4FB8-9CFB-5F9A5988C3F9"/>
  <p:tag name="ISPRING_SCORM_RATE_SLIDES" val="1"/>
  <p:tag name="ISPRINGONLINEFOLDERID" val="0"/>
  <p:tag name="ISPRINGONLINEFOLDERPATH" val="Content List"/>
  <p:tag name="ISPRINGCLOUDFOLDERID" val="0"/>
  <p:tag name="ISPRINGCLOUDFOLDERPATH" val="Repository"/>
  <p:tag name="ISPRING_PLAYERS_CUSTOMIZATION" val="UEsDBBQAAgAIADZb60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2W+t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DZb60i+fNZIuQIAAFEKAAAhAAAAdW5pdmVyc2FsL2ZsYXNoX3NraW5fc2V0dGluZ3MueG1slVbbTuMwEH3nK6ruO2GvZSVTCUpXQmIXBIh3p5kmVh07sp2y/fv1ODax24ZmO0KqZ87xXDwzhegNE/OzyYSsJJfqGYxhotSoCboJK66meWuMFOcrKQwIcy6kqimfzj/9ch+SOeQpltyCGstZ0xX0bmbuM4bifXyfoQwRVrJuqNjdy1Ke53S1KZVsRXEytGrXgOJMbCzy4udssRx0wJk2dwbqJKblJco4SqNAa8CQfixRTrI4zYEHTxfuM5LTu/o4+z3almlmHO36M8oQraElpEW+vEYZxgt7e/oqM5SPCQb+Ggv9+gVlEMrpDlR6+e03lEGGbNrmf3qkUbLEgqacjx/xncMlLez4YVQXKCcJmBA6OvkKvjwu19sI5L/Gc09wXJXkj1jXvYWAj55zmBvVAsnCqbPpSr49tMbOB8zXlGsLiFU96NEG/UhbHa5JdT3uCd6YKCKQV/SIV8nbGhZdvBEw1ff4xeLGrYo4vnddFKCCrVdGEfbKHvnHlvUAGSl75DNnBTwIvjuA71s6TnjiG+ofM6q+jz4pvzWDoPYYChZOwYqu7nFydeTbKwKmlgXMNcbzwmrAZyOZ03UxZQdBEUG3rKSGSfEbcfnOZaNJtmfwrXa8sYhhhsOxfnMx2i0dP5g7n50sCOl+FfrkuvPE2CV+NaXG0FVV218lPZ14np0SW5hpdpyBa9LCQd2JtRzJqanagHqRko/1IqSBGOsyGwLLbrSG4CSLSkCy40Um/pJj1RdtnYNa2kdjELom1XW4ipUVt3/mlcEbFClhwNgxTWWvE5S9N2Wk8B0AVK2q0LLdobPULTeMwxbC5EcKl/BQZkTbFh3qtmtzD2sT95vXjGpIvyj6RolxqeEI4dXGJdOVExtG9LyhuXaZJWMfVnB/c7KUwy7D1ovXmDv7TkoutvbDClol/iv5D1BLAwQUAAIACAA2W+tIKpYPZ/4CAACXCwAAJgAAAHVuaXZlcnNhbC9odG1sX3B1Ymxpc2hpbmdfc2V0dGluZ3MueG1szZZvTxoxGMDf8ymaLr6UU+emI3cYIxiJToiwTV+Zci1cY6+9tT3wfLVPsw+2T7KnV0CIjp1GloUQ6NM+v+df+7Th0X0q0IRpw5WM8G59ByMmY0W5HEf4y+B0+xAjY4mkRCjJIiwVRkfNWpjlQ8FN0mfWwlKDACNNI7MRTqzNGkEwnU7r3GTazSqRW+CbeqzSINPMMGmZDjJBCvixRcYMnhEqAOCbKjlTa9ZqCIWe9FnRXDDEKXguuQuKiDObChz4VUMS3421yiU9UUJppMfDCL87PHaf+RpPavGUSZcS0wShE9sGoZQ7J4jo8weGEsbHCXh7sI/RlFObRHhv31FgdfCUUrJ95MRRThSkQNoZPmWWUGKJH3p7lt1bMxd4ES0kSXk8gBnkwo9wa3B7dtNrX110Ls9vB93uxaDT806UOsEqJwxWDYXgkMp1zBZ2QmItiRPwG3RGRBgWBsui+bKRkivOuTEaKgGpL7UwGoGnoojwseZEYMQtETxezFqix8yecgExON3d+kha/Aj08cYJ0YYtG5rPGJfFuPlN5YKiQuVI8DuGrEIQUZ7Cv4Sh5XSjkVZpKRXEWGQEpwxNOJsyelRmaQb8k6EbMJHmoAmbLxPMegvfc/6AhmykNHAZmcBWBTk3nl9/ETgjxjxCydzHrf5Fp9W+7Vy22tdbLkBCJ0TGL4RDCVma2Y3wSYGksnM9SEdMcsPKolBOy7kqsdVfXwbD01z4Mr91MZbQGyzJZqy8pDB/9aCy2YRMyoPoDleJhiPIoSSeCRMxHHcuc1YVGBOJlBQFIjE0KuOO9YSr3IDEH2CPNq/30OsjLsvRGG4OsKgp05WQO7t77/c/fDw4/NSoB79+/NxeqzRr4T1BnDnfw0/WNvFFI3/aDcPA9c7n27DV+b/qwr2r9tcqmbpsXw8qFandr4TrVlnVPa+y6spfG72lK6OSC9Bmxv7YQKMRPOWW0bfcNK8o/Pr712+LNyr8BqNYu33/3yD8aPHcWnlfhcGzD8AayFcf083ab1BLAwQUAAIACAA2W+tItIcUDKABAAAuBgAAHwAAAHVuaXZlcnNhbC9odG1sX3NraW5fc2V0dGluZ3MuanONlE1vwjAMhu/8CpRdJ8Q+YbuhwSQkDpPGbdohFFMq0jhKAoMh/vvq8NWk6SC+NK+evo4dOdtGs1gsYc3X5tZ9u/2Hv3cakGb1Em59XdToOenMiGwK4ywHkUlgAbIiZMaFgZO+OyMxZyad62TzSb6mZMjwZFYSVcRCRzQT0VYR7SeirWOJf49go1TVvqJSnydLa1G2EpQWpG1J1Dl3DLt5d6tcYADjCvQFdMYT8Ew7btWRZ8enDkWZSzBXXG5GmGJrwpNFqnEpp3X55xsFurjxxR5ov3TeBp6dyIwdWsjDxIMuRT2pNBgDh7zPA4ooLPgERMm37dY/qGdcLSigV5nJ7JHu3VGUacVTqHSp26PwMVl4VbrZoahyFtZ2TzzcU3iE4BvQFav+I4UHolqqKy5QaUypIxW02vMTKpBPM5keUrcpohwdlmzruncu1B2/z7wRwmCE5pGJzOsejium3kYH1wRZR7GZFzExlhcjmor9HDyQx9PY8Bmh/VeTcWt5Ms+L16F4GanjYIpv0EM5QxJyrhegx4iiqOf70snD5I3dH1BLAwQUAAIACAA2W+t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A2W+tIlBOzImkAAABuAAAAHAAAAHVuaXZlcnNhbC9sb2NhbF9zZXR0aW5ncy54bWwNzDEOgzAMQNGdU1jeKe3WgcDGVpbSA1jERZEcG5GA4PZk+8PTb/szChy8pWDq8PV4IrDO5oMuDn/TUL8RUib1JKbsUA2h76pWbCb5cs4FJliFLt4mjiUyjxSLHHYRqOFTXv/AHpuuugF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NlvrSD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A3W+tIzZF56aEOAADyXgAAFwAAAHVuaXZlcnNhbC91bml2ZXJzYWwucG5n7dx5VNLbvgBwy6HJTnUalDJJTbunCdRKKZRs0DzZeE3rlIJD0mm4ZJSCMaTlTdPkqCl4NGny1r1mZB0PDihiKVEG1dXMVMggKRIRUQEZfpfee2sd1Hfe/2+tH2vxc/32z9+ePpu9v/ufnbl3d8jsmYtn2tjYzA7dsW2/jY1dmI2NbeJ0B0uKecvqEMufKfj9IVtsHghdvlhu7LBBu4JsbCpps4wx9pb7Gad3HMLb2Hz35Nt3Ch93L97GJvpy6LagcEK0sodLK2m/2ZIIdFy79ipXeGtL+I6f3ctu3tgRFHRxW5zg1o5jedW+S1F5N+q1y3YPvDiPHeWI+oU+LzSVl6pjOr6qEcwqFcnUOtbc09eVLCEna7VcwDSAoxq6RAAnZeQ5SnhhioMzZtyFQndIAJzXxK/LVbKdNFSjhgkYo8yy7dDXWZP+N8fZ+VQ8xYBgcMiGiNX7ZkEwE/K7IW48tlzalQWlGivN8JxwL9XtYJ9GG1tH+B+XVzGY3/KcpOc2ruVIm3oen0+YkAfm1LfnaKqpChN7pnn8u98uxthvz5+/qV2N8MA+nfB8M30Kz9KXcyfVDIPdDFeH9uanTWqUXf6DGbkChmFiPZb5YWJuuf8rY2L5cExMXqSnp7DIe2LDjjY2bdsePm9S2Y1Nd8ozfrgxUDyh7NTuC+mZV+65T+yhxgvpodEF1/yxLZNbN2v+wn3b4ycxzsp/4P6PC7W4iY07Y7vIa+WtK88mdeMiL+KB/R9LIBPToxxWh4VvW5g7qZtWh9VeYUxVNExs3bPZBxn3Mla6T3I6yJAdCM3EJ0xMPwt5CN8378C2iQU4P4R/WRk78x4IAUKAECAECAFCgBAgBAgBQoAQIAQIAUKAECAECAFCgBAgBAgBQoAQIAQIAUKAECAECAFCgBAgBAgBQoAQIAQIAUKAECAECAFCgBAgBAgBQoAQIAQIAUKAECAECAFCgBAgBAgBQoAQIAQIAUKAECAECAFCgBAgBAgBQoAQIAQIAUKAECDE/0+IRkrMkEkrkej5kImFWy4A9kP6k8EZvP/llL33FzCxMXExTyc92mSblrlnJnPBpMYsYzAOFR3ynlQD05+D/FmyT9m1ScnuttF5tmF2wanhNyd0y2LH6V5pmZimSVWlqdeHNZhGu+r2oEzDA59e0JNV9VpxzyYVB48HsvnrXSWEEql6QxsMFVJAH1dgtaRxVN+/JpAeMMZo0fSoRUzz8N3PCJVOT1P5coHXUNUiieq9SC9NFxT74QbEZG1P8azl2igxgSNNNKQ/wbmOH/asVFyDvi8BeAW4BcUi5UtR7AKlOlCk1Btz8ZCLmR4ooF3fL3Gdlr8nUC871JxHrJYmQhEl/GjRkdqzav8U6jzUxzbDoBXU5gSM0W2somHLxx0LDtaLQqDk30jCTWLsSGLp1y5+T+DoXvfvvERVwVf59WP2n95/Lbq904nmYUjHnWOJB5BWPfh5A9y8eezinEBdT0saBBEhZJ5wRIxV85ei+uiyjIuC19NSslTsJs2Cr0UelixuG5w0BX/FyS9aDb7WRt37QrbOZaQS+u/nzXEAga1Tt0SxhL2fu+zzX0byyFdGWnPLsvi5po/JC+q0+AdWnTMMcUZ3fVzEfIeWeleQ0FI+p4pGHP5ac194nBMF77TLv1v7ub2Z4ELmZrDCCJvmW70qc2h54UsRodnxQHfiUdk/S0+Y36KEhJ+FitU5lnfnhQm3bEw3DrSyUWY1zSmyy2Nv/R5z8UVf61+00sGSgWy4TVPVTgbeukl/oBrVkStYwriRJN5yRy+o5banPJI1YB7r4IqjFs+IoA+FZ6wlutxNEZTJTw/Pml/hepdtoNqNO2sS9yEL1lCtm3OOqUB0xgH+5aKLfLP6byYpeaQ9cs4VL+4heCdKLXYdJuPOP0tH2omg5sHLdVSjFMpNOcYkj3ZuZ16YQ3SRU8xy1xeERnmDyJMWR/Wjl/JGvStcL7MNL2nWo/V72w5zcQh0iDP8qyT5XHCHsRKnjoOaio+LrhdjzmBifL7TK7vYwCl7KRBYBdd/O+FTY7ja3ExGV494z6NBschCfIzsPU9Wp2qoW+L9xY3pUq4ZTOIirGeTzbEf3Kjpg7qtvSaUtMBBgxAZVFygnE2Tp0Ipul7gfPRZhTQb2FAKE9ISj1egAt8SuGrVMPGtIvsNzU9MRRaq8d0Uid6ZL4ozatUaf61mKQ4q9xM3BPDVEj5/KUBGsgK0JlhAlp4AHRoJs8u35cU7ZM6DDhwOz6YrTnLJ+k/0FXFNcW6uO0IeMiSjq66ruayFYS2iU5QltF436mORAsnpweVY//JOt1mG5kL6pVQ9WUjuaYHMbtE8xEta8E3tfIgIxje0ys8Y5Ps1BbN9g5ej6O0QT+gJQPPOoUTNIZCKgVOGEn3bquAW6CMarkue41GajdMgha6Kj0RdLvPfZWjRNvghu/x9z/vY82YM1GXjnTi01XOCSNBbd2d6PU77myiBtB+9eFeEvFdJwVuveKkeDtFciunGQR/gFTEwk7kqQznfAAn7XaQJ7mawfmTcjDOQdwfQSqjT66Nw2apNDVflkSFbGs3kCOxZAb9EFMQX4SgAnidroKG4Ih2RJs/xdVY+eYWUKJceGarWSrDvDl4XmZVpAndGa/uzxkT0XMa5k3W1zst2H+C1e0Z9f7QvT9bN3UNu3enKp/hs+LH3gvkXet/9/xpaueNPfCVkcxfKwz8zymlqjiIcDgFMGpFltlLELgzrU8QuCQlGQiRrTVnrLVULJbwz3zRlb6Pb5avjRPiSrGt/ZX2ojoBDNkTIPRgnpwrM8N29Rf4OZsPpU+hbj1amle+s/YQ5o6i8umf4MmlpfjuRUCdxsZ7cP2Sk7kxrNFuY8NJMgw7791/Ul592YXxKh0WsukoqsyYcMTIz9dRyRvk1Pem4Q/qJCi0MwYRQWuKWYOFc83Odqpwu64909/3+qqou6v5JaEdVmkDnneP8voGWLoiN8UllmTcw9PYnE34u3knj/5TUj0YlKebjKPtLx7RxqJz2FT8NpdQtqNBqiz2tF5cSn4cppWdkSnmDY5MxrUwzwzQKc4C4xXA2xhiQx0glaknIunfmx1G01lc+5gB0zuOx/XO1JpcIplMIxXx36huCUSMPoJTKF3kZmF8phIfkH4Q19O7pXlyS95s1T5Vl/anRZ/5JWzg9Z21YH82P5zctXz2DovDcKI/4S/me4zhtsZt1bVy8B8XnVVHDVahRUQj/19i1YaPUwy/Nnghf135po8ITIeV3U7zb9GdKTJLl+Uho9PV9Q5W/U4+hpC2ko82k0JeUmEdjui4Y0VuIBdiqfidkOY3OIVvGEI0uuwQTFM0VvkwfdVq3IlxLzi1t9+xJ/iI/Lg981c8tFMTZ31n4TBmZLQ7O11fttkyM5ZqhJC7ReuZohA/SucZP+9IEZPTp4bYOeJHIVkvdKcyFHamN+pcLWUwcIHYqNJgR0kBbF7sXWzcXMZJXYgg0G3dubSk6ufW1ec5bVtX/jKJLvHiDH+9+dOFjUxPr7o+dTx/X3rmdwYYBNQUYH1fDaGvwOghwnmIfz3uKi18FiIXT/6jHVkcOST8U9Dq+yhGhZctaUd2l5Vl4mKAz5FrNaoiKO/a+qFx+pRx/mAwcgENwkkBVDyxs1NL+xHhO9zHzUTfN0Z0aeT10yREPhuP88seIkST0k3hLjOGQcUq9yWmXw68Q+9+p7GHP1GVBSHiPk8eDkTc32uO6g/PxsPqNi39Zm6o06HYVWs0Du20lFIOynvrki6KmlZBHRVc7Z2WoAw1cQYLdBX06hk9LXOnaCvxOdvRY1gqUktY8O4HqKIECbcRsel+rs48YV9JRw1T5s9TIFA4ZtZoBxRp87hAb5lwN0ahpB1rhiQLWtDRBKsYHvduHqaNN3cBdPKTTkpa+JRkU67HlWT+Rp6okgTYlxSmmCF48ssU0ta877tD1y+xkc7DcEin90Xll/z1lFYSOlfRHiKnnotlD/syhRJJlRXNqzksstKxpxOe2G2vjq1XeV9/4oelJA18zssv45llTAw6M1MmQLL3gN1qYpnUtgtYuHU7i5o4bI+LGu0zKT067IpjT6EgcSSiRW0KhGv/C6V51LOyjNHihS9yW38iZwulTpFQR1+H4iHdLF85eXeXKrzkYG/PRr7IAgcNe+mPi8J5NGuRNO/A6/lxSSCnLHC3GGiv86Q0LsKW30wWpdBlyA+NwkPGIK1+RmFInCR836VxL9cOJkZ+/FiFH8bwTVE67nFdFNR4e00lImpdn7j/cCOPFzw9rSZO9d0JSstvLCC6USjREnRRsFQT4J2BIs7NOoER1BTSuT+IqmuY9TWqJCg4GqqKvtxPqMI9meElHdnU0VHuwbg7555iaku2qtYmF1ovX4AJR5QPTkaFnfPQh1JB3qcHgQhTWb7yrH/VnIJvHehc7nY3vTFTWvCU4SvkHo3L4vU7DBfOsu+FbaPaCDmOZp8k6CGvPD8flsDorfbzF8s/88zkqvwHCOQdBlxQzdORF9+vn66LlZ6/uuaP2zu/YS3TphFFmpKi+nrSOFH1PK1EMc4Xtk1w5RzRiiV0fB2zcuyNQa8nBJTdK+iFv62gDmetch08WWtEqIc5UuOkIen0iep3/WIkWEchELd6Zl9r0WvTSn5E9h1Qx8iT34g7JiqgklwB/VfJ5rq5mfvK4aH6VreiLvj9Xzv2CF48ygef8UaWTfb5s2mADhRc7cSuZKk/YDO80rkGIlEPIaO6HifuU00stOxjM0D309ncrFOcC910vxx8dl0fp2wsYd8Z0r0k7nIe+gx8vQymn/xLoPXHrZykW7ZgdMfQRDYzRbdWhvD87uNyyE8n/v54nA4aXz2U/c09nw9qknIkbwOpdtrdzs3Eoy4KglABmdt4dr0lbvs0Vqa+D+9iAQ74aarYEe90mnZRWNe32QE9CDx42kD6+3h9+dQieBdkVb1BSbd5hbP0kkeQMG8sndPvubQ+2YNL+A1BLAwQUAAIACAA3W+tIle6RfksAAABrAAAAGwAAAHVuaXZlcnNhbC91bml2ZXJzYWwucG5nLnhtbLOxr8jNUShLLSrOzM+zVTLUM1Cyt+PlsikoSi3LTC1XqACKAQUhQEmhEsg1QnDLM1NKMoBCBuZmCMGM1Mz0jBJbJQsDc7igPtBMAFBLAQIAABQAAgAIADZb60gVDq0oZAQAAAcRAAAdAAAAAAAAAAEAAAAAAAAAAAB1bml2ZXJzYWwvY29tbW9uX21lc3NhZ2VzLmxuZ1BLAQIAABQAAgAIADZb60gIfgsjKQMAAIYMAAAnAAAAAAAAAAEAAAAAAJ8EAAB1bml2ZXJzYWwvZmxhc2hfcHVibGlzaGluZ19zZXR0aW5ncy54bWxQSwECAAAUAAIACAA2W+tIvnzWSLkCAABRCgAAIQAAAAAAAAABAAAAAAANCAAAdW5pdmVyc2FsL2ZsYXNoX3NraW5fc2V0dGluZ3MueG1sUEsBAgAAFAACAAgANlvrSCqWD2f+AgAAlwsAACYAAAAAAAAAAQAAAAAABQsAAHVuaXZlcnNhbC9odG1sX3B1Ymxpc2hpbmdfc2V0dGluZ3MueG1sUEsBAgAAFAACAAgANlvrSLSHFAygAQAALgYAAB8AAAAAAAAAAQAAAAAARw4AAHVuaXZlcnNhbC9odG1sX3NraW5fc2V0dGluZ3MuanNQSwECAAAUAAIACAA2W+tIPTwv0cEAAADlAQAAGgAAAAAAAAABAAAAAAAkEAAAdW5pdmVyc2FsL2kxOG5fcHJlc2V0cy54bWxQSwECAAAUAAIACAA2W+tIlBOzImkAAABuAAAAHAAAAAAAAAABAAAAAAAdEQAAdW5pdmVyc2FsL2xvY2FsX3NldHRpbmdzLnhtbFBLAQIAABQAAgAIAESUV0cjtE77+wIAALAIAAAUAAAAAAAAAAEAAAAAAMARAAB1bml2ZXJzYWwvcGxheWVyLnhtbFBLAQIAABQAAgAIADZb60g129mtaAEAAPMCAAApAAAAAAAAAAEAAAAAAO0UAAB1bml2ZXJzYWwvc2tpbl9jdXN0b21pemF0aW9uX3NldHRpbmdzLnhtbFBLAQIAABQAAgAIADdb60jNkXnpoQ4AAPJeAAAXAAAAAAAAAAAAAAAAAJwWAAB1bml2ZXJzYWwvdW5pdmVyc2FsLnBuZ1BLAQIAABQAAgAIADdb60iV7pF+SwAAAGsAAAAbAAAAAAAAAAEAAAAAAHIlAAB1bml2ZXJzYWwvdW5pdmVyc2FsLnBuZy54bWxQSwUGAAAAAAsACwBJAwAA9iUAAAAA"/>
  <p:tag name="ISPRING_SCORM_ENDPOINT" val="&lt;endpoint&gt;&lt;enable&gt;0&lt;/enable&gt;&lt;lrs&gt;http://&lt;/lrs&gt;&lt;auth&gt;0&lt;/auth&gt;&lt;login&gt;&lt;/login&gt;&lt;password&gt;&lt;/password&gt;&lt;key&gt;&lt;/key&gt;&lt;name&gt;&lt;/name&gt;&lt;email&gt;&lt;/email&gt;&lt;/endpoint&gt;&#10;"/>
  <p:tag name="ISPRING_PRESENTATION_TITLE" val="导出1"/>
  <p:tag name="ISLIDE.GUIDESSETTING" val="{&quot;Id&quot;:&quot;GuidesStyle_None&quot;,&quot;Name&quot;:&quot;无&quot;,&quot;HeaderHeight&quot;:0.0,&quot;FooterHeight&quot;:0.0,&quot;SideMargin&quot;:0.0,&quot;TopMargin&quot;:0.0,&quot;BottomMargin&quot;:0.0,&quot;IntervalMargin&quot;:0.0}"/>
</p:tagLst>
</file>

<file path=ppt/tags/tag2.xml><?xml version="1.0" encoding="utf-8"?>
<p:tagLst xmlns:p="http://schemas.openxmlformats.org/presentationml/2006/main">
  <p:tag name="MH" val="20170109233147"/>
  <p:tag name="MH_LIBRARY" val="GRAPHIC"/>
  <p:tag name="MH_ORDER" val="文本框 19"/>
</p:tagLst>
</file>

<file path=ppt/tags/tag3.xml><?xml version="1.0" encoding="utf-8"?>
<p:tagLst xmlns:p="http://schemas.openxmlformats.org/presentationml/2006/main">
  <p:tag name="MH" val="20170109233147"/>
  <p:tag name="MH_LIBRARY" val="GRAPHIC"/>
  <p:tag name="MH_ORDER" val="文本框 19"/>
</p:tagLst>
</file>

<file path=ppt/tags/tag4.xml><?xml version="1.0" encoding="utf-8"?>
<p:tagLst xmlns:p="http://schemas.openxmlformats.org/presentationml/2006/main">
  <p:tag name="KSO_WM_TAG_VERSION" val="1.0"/>
  <p:tag name="KSO_WM_BEAUTIFY_FLAG" val="#wm#"/>
  <p:tag name="KSO_WM_TEMPLATE_CATEGORY" val="diagram"/>
  <p:tag name="KSO_WM_TEMPLATE_INDEX" val="789"/>
  <p:tag name="KSO_WM_UNIT_TYPE" val="n_i"/>
  <p:tag name="KSO_WM_UNIT_INDEX" val="1_2"/>
  <p:tag name="KSO_WM_UNIT_ID" val="diagram789_1*n_i*1_2"/>
  <p:tag name="KSO_WM_UNIT_CLEAR" val="1"/>
  <p:tag name="KSO_WM_UNIT_LAYERLEVEL" val="1_1"/>
  <p:tag name="KSO_WM_DIAGRAM_GROUP_CODE" val="n1-1"/>
</p:tagLst>
</file>

<file path=ppt/tags/tag5.xml><?xml version="1.0" encoding="utf-8"?>
<p:tagLst xmlns:p="http://schemas.openxmlformats.org/presentationml/2006/main">
  <p:tag name="KSO_WM_TAG_VERSION" val="1.0"/>
  <p:tag name="KSO_WM_BEAUTIFY_FLAG" val="#wm#"/>
  <p:tag name="KSO_WM_TEMPLATE_CATEGORY" val="diagram"/>
  <p:tag name="KSO_WM_TEMPLATE_INDEX" val="789"/>
  <p:tag name="KSO_WM_UNIT_TYPE" val="n_i"/>
  <p:tag name="KSO_WM_UNIT_INDEX" val="1_4"/>
  <p:tag name="KSO_WM_UNIT_ID" val="diagram789_1*n_i*1_4"/>
  <p:tag name="KSO_WM_UNIT_CLEAR" val="1"/>
  <p:tag name="KSO_WM_UNIT_LAYERLEVEL" val="1_1"/>
  <p:tag name="KSO_WM_DIAGRAM_GROUP_CODE" val="n1-1"/>
</p:tagLst>
</file>

<file path=ppt/tags/tag6.xml><?xml version="1.0" encoding="utf-8"?>
<p:tagLst xmlns:p="http://schemas.openxmlformats.org/presentationml/2006/main">
  <p:tag name="KSO_WM_TAG_VERSION" val="1.0"/>
  <p:tag name="KSO_WM_BEAUTIFY_FLAG" val="#wm#"/>
  <p:tag name="KSO_WM_TEMPLATE_CATEGORY" val="diagram"/>
  <p:tag name="KSO_WM_TEMPLATE_INDEX" val="789"/>
  <p:tag name="KSO_WM_UNIT_TYPE" val="n_i"/>
  <p:tag name="KSO_WM_UNIT_INDEX" val="1_5"/>
  <p:tag name="KSO_WM_UNIT_ID" val="diagram789_1*n_i*1_5"/>
  <p:tag name="KSO_WM_UNIT_CLEAR" val="1"/>
  <p:tag name="KSO_WM_UNIT_LAYERLEVEL" val="1_1"/>
  <p:tag name="KSO_WM_DIAGRAM_GROUP_CODE" val="n1-1"/>
</p:tagLst>
</file>

<file path=ppt/tags/tag7.xml><?xml version="1.0" encoding="utf-8"?>
<p:tagLst xmlns:p="http://schemas.openxmlformats.org/presentationml/2006/main">
  <p:tag name="KSO_WM_TAG_VERSION" val="1.0"/>
  <p:tag name="KSO_WM_BEAUTIFY_FLAG" val="#wm#"/>
  <p:tag name="KSO_WM_TEMPLATE_CATEGORY" val="diagram"/>
  <p:tag name="KSO_WM_TEMPLATE_INDEX" val="789"/>
  <p:tag name="KSO_WM_UNIT_TYPE" val="n_i"/>
  <p:tag name="KSO_WM_UNIT_INDEX" val="1_6"/>
  <p:tag name="KSO_WM_UNIT_ID" val="diagram789_1*n_i*1_6"/>
  <p:tag name="KSO_WM_UNIT_CLEAR" val="1"/>
  <p:tag name="KSO_WM_UNIT_LAYERLEVEL" val="1_1"/>
  <p:tag name="KSO_WM_DIAGRAM_GROUP_CODE" val="n1-1"/>
</p:tagLst>
</file>

<file path=ppt/tags/tag8.xml><?xml version="1.0" encoding="utf-8"?>
<p:tagLst xmlns:p="http://schemas.openxmlformats.org/presentationml/2006/main">
  <p:tag name="KSO_WM_TAG_VERSION" val="1.0"/>
  <p:tag name="KSO_WM_BEAUTIFY_FLAG" val="#wm#"/>
  <p:tag name="KSO_WM_TEMPLATE_CATEGORY" val="diagram"/>
  <p:tag name="KSO_WM_TEMPLATE_INDEX" val="789"/>
  <p:tag name="KSO_WM_UNIT_TYPE" val="n_i"/>
  <p:tag name="KSO_WM_UNIT_INDEX" val="1_7"/>
  <p:tag name="KSO_WM_UNIT_ID" val="diagram789_1*n_i*1_7"/>
  <p:tag name="KSO_WM_UNIT_CLEAR" val="1"/>
  <p:tag name="KSO_WM_UNIT_LAYERLEVEL" val="1_1"/>
  <p:tag name="KSO_WM_DIAGRAM_GROUP_CODE" val="n1-1"/>
</p:tagLst>
</file>

<file path=ppt/tags/tag9.xml><?xml version="1.0" encoding="utf-8"?>
<p:tagLst xmlns:p="http://schemas.openxmlformats.org/presentationml/2006/main">
  <p:tag name="KSO_WM_TAG_VERSION" val="1.0"/>
  <p:tag name="KSO_WM_BEAUTIFY_FLAG" val="#wm#"/>
  <p:tag name="KSO_WM_TEMPLATE_CATEGORY" val="diagram"/>
  <p:tag name="KSO_WM_TEMPLATE_INDEX" val="789"/>
  <p:tag name="KSO_WM_UNIT_TYPE" val="n_h_f"/>
  <p:tag name="KSO_WM_UNIT_INDEX" val="1_1_1"/>
  <p:tag name="KSO_WM_UNIT_ID" val="diagram789_1*n_h_f*1_1_1"/>
  <p:tag name="KSO_WM_UNIT_CLEAR" val="1"/>
  <p:tag name="KSO_WM_UNIT_LAYERLEVEL" val="1_1_1"/>
  <p:tag name="KSO_WM_UNIT_VALUE" val="54"/>
  <p:tag name="KSO_WM_UNIT_HIGHLIGHT" val="0"/>
  <p:tag name="KSO_WM_UNIT_COMPATIBLE" val="0"/>
  <p:tag name="KSO_WM_UNIT_PRESET_TEXT_INDEX" val="4"/>
  <p:tag name="KSO_WM_UNIT_PRESET_TEXT_LEN" val="26"/>
  <p:tag name="KSO_WM_DIAGRAM_GROUP_CODE" val="n1-1"/>
</p:tagLst>
</file>

<file path=ppt/theme/theme1.xml><?xml version="1.0" encoding="utf-8"?>
<a:theme xmlns:a="http://schemas.openxmlformats.org/drawingml/2006/main" name="1_默认设计模板">
  <a:themeElements>
    <a:clrScheme name="自定义 6">
      <a:dk1>
        <a:srgbClr val="393A3F"/>
      </a:dk1>
      <a:lt1>
        <a:srgbClr val="FFFFFF"/>
      </a:lt1>
      <a:dk2>
        <a:srgbClr val="6E7078"/>
      </a:dk2>
      <a:lt2>
        <a:srgbClr val="F2F2F2"/>
      </a:lt2>
      <a:accent1>
        <a:srgbClr val="1F4C6B"/>
      </a:accent1>
      <a:accent2>
        <a:srgbClr val="33AFCB"/>
      </a:accent2>
      <a:accent3>
        <a:srgbClr val="F56300"/>
      </a:accent3>
      <a:accent4>
        <a:srgbClr val="D1E6E9"/>
      </a:accent4>
      <a:accent5>
        <a:srgbClr val="F2F2F2"/>
      </a:accent5>
      <a:accent6>
        <a:srgbClr val="393A3F"/>
      </a:accent6>
      <a:hlink>
        <a:srgbClr val="F56300"/>
      </a:hlink>
      <a:folHlink>
        <a:srgbClr val="393A3F"/>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txDef>
      <a:spPr>
        <a:noFill/>
      </a:spPr>
      <a:bodyPr wrap="square" rtlCol="0">
        <a:spAutoFit/>
      </a:bodyPr>
      <a:lstStyle>
        <a:defPPr algn="l">
          <a:defRPr/>
        </a:defPPr>
      </a:lstStyle>
    </a:tx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内页导航式</Template>
  <TotalTime>0</TotalTime>
  <Words>17816</Words>
  <Application>WPS 演示</Application>
  <PresentationFormat>自定义</PresentationFormat>
  <Paragraphs>703</Paragraphs>
  <Slides>67</Slides>
  <Notes>24</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67</vt:i4>
      </vt:variant>
    </vt:vector>
  </HeadingPairs>
  <TitlesOfParts>
    <vt:vector size="82" baseType="lpstr">
      <vt:lpstr>Arial</vt:lpstr>
      <vt:lpstr>宋体</vt:lpstr>
      <vt:lpstr>Wingdings</vt:lpstr>
      <vt:lpstr>微软雅黑</vt:lpstr>
      <vt:lpstr>仿宋_GB2312</vt:lpstr>
      <vt:lpstr>仿宋</vt:lpstr>
      <vt:lpstr>Calibri</vt:lpstr>
      <vt:lpstr>微软雅黑 Light</vt:lpstr>
      <vt:lpstr>Impact</vt:lpstr>
      <vt:lpstr>DFKai-SB</vt:lpstr>
      <vt:lpstr>MingLiU-ExtB</vt:lpstr>
      <vt:lpstr>Times New Roman</vt:lpstr>
      <vt:lpstr>Arial Unicode MS</vt:lpstr>
      <vt:lpstr>Arial</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精益办公</dc:creator>
  <cp:lastModifiedBy>❀Hermia.</cp:lastModifiedBy>
  <cp:revision>30</cp:revision>
  <dcterms:created xsi:type="dcterms:W3CDTF">2019-03-11T07:59:00Z</dcterms:created>
  <dcterms:modified xsi:type="dcterms:W3CDTF">2020-12-19T07:21:45Z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2052-11.1.0.10228</vt:lpwstr>
  </property>
</Properties>
</file>