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53"/>
  </p:handoutMasterIdLst>
  <p:sldIdLst>
    <p:sldId id="1366" r:id="rId3"/>
    <p:sldId id="1138" r:id="rId5"/>
    <p:sldId id="1129" r:id="rId6"/>
    <p:sldId id="1242" r:id="rId7"/>
    <p:sldId id="1402" r:id="rId8"/>
    <p:sldId id="1434" r:id="rId9"/>
    <p:sldId id="1435" r:id="rId10"/>
    <p:sldId id="1436" r:id="rId11"/>
    <p:sldId id="1381" r:id="rId12"/>
    <p:sldId id="1437" r:id="rId13"/>
    <p:sldId id="1438" r:id="rId14"/>
    <p:sldId id="1439" r:id="rId15"/>
    <p:sldId id="1384" r:id="rId16"/>
    <p:sldId id="1441" r:id="rId17"/>
    <p:sldId id="1378" r:id="rId18"/>
    <p:sldId id="1442" r:id="rId19"/>
    <p:sldId id="1367" r:id="rId20"/>
    <p:sldId id="1424" r:id="rId21"/>
    <p:sldId id="1443" r:id="rId22"/>
    <p:sldId id="1375" r:id="rId23"/>
    <p:sldId id="1369" r:id="rId24"/>
    <p:sldId id="1425" r:id="rId25"/>
    <p:sldId id="1426" r:id="rId26"/>
    <p:sldId id="1427" r:id="rId27"/>
    <p:sldId id="1463" r:id="rId28"/>
    <p:sldId id="1464" r:id="rId29"/>
    <p:sldId id="1428" r:id="rId30"/>
    <p:sldId id="1429" r:id="rId31"/>
    <p:sldId id="1379" r:id="rId32"/>
    <p:sldId id="1465" r:id="rId33"/>
    <p:sldId id="1371" r:id="rId34"/>
    <p:sldId id="1368" r:id="rId35"/>
    <p:sldId id="1430" r:id="rId36"/>
    <p:sldId id="1466" r:id="rId37"/>
    <p:sldId id="1467" r:id="rId38"/>
    <p:sldId id="1468" r:id="rId39"/>
    <p:sldId id="1469" r:id="rId40"/>
    <p:sldId id="1431" r:id="rId41"/>
    <p:sldId id="1470" r:id="rId42"/>
    <p:sldId id="1471" r:id="rId43"/>
    <p:sldId id="1433" r:id="rId44"/>
    <p:sldId id="1472" r:id="rId45"/>
    <p:sldId id="1473" r:id="rId46"/>
    <p:sldId id="1474" r:id="rId47"/>
    <p:sldId id="1476" r:id="rId48"/>
    <p:sldId id="1477" r:id="rId49"/>
    <p:sldId id="1478" r:id="rId50"/>
    <p:sldId id="1479" r:id="rId51"/>
    <p:sldId id="1336" r:id="rId52"/>
  </p:sldIdLst>
  <p:sldSz cx="12196445" cy="6858000"/>
  <p:notesSz cx="6858000" cy="9144000"/>
  <p:custDataLst>
    <p:tags r:id="rId58"/>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C435E"/>
    <a:srgbClr val="ECECEC"/>
    <a:srgbClr val="F0F0F0"/>
    <a:srgbClr val="F2F2F2"/>
    <a:srgbClr val="F6F6F6"/>
    <a:srgbClr val="EBF4F5"/>
    <a:srgbClr val="C1DDE1"/>
    <a:srgbClr val="2E9EB8"/>
    <a:srgbClr val="5FC0D7"/>
    <a:srgbClr val="2C6A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6210" autoAdjust="0"/>
  </p:normalViewPr>
  <p:slideViewPr>
    <p:cSldViewPr snapToObjects="1">
      <p:cViewPr varScale="1">
        <p:scale>
          <a:sx n="39" d="100"/>
          <a:sy n="39" d="100"/>
        </p:scale>
        <p:origin x="48" y="169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5208"/>
    </p:cViewPr>
  </p:sorterViewPr>
  <p:notesViewPr>
    <p:cSldViewPr snapToObjects="1">
      <p:cViewPr varScale="1">
        <p:scale>
          <a:sx n="69" d="100"/>
          <a:sy n="69" d="100"/>
        </p:scale>
        <p:origin x="-2838" y="-90"/>
      </p:cViewPr>
      <p:guideLst>
        <p:guide orient="horz" pos="2781"/>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8" Type="http://schemas.openxmlformats.org/officeDocument/2006/relationships/tags" Target="tags/tag72.xml"/><Relationship Id="rId57" Type="http://schemas.openxmlformats.org/officeDocument/2006/relationships/commentAuthors" Target="commentAuthors.xml"/><Relationship Id="rId56" Type="http://schemas.openxmlformats.org/officeDocument/2006/relationships/tableStyles" Target="tableStyles.xml"/><Relationship Id="rId55" Type="http://schemas.openxmlformats.org/officeDocument/2006/relationships/viewProps" Target="viewProps.xml"/><Relationship Id="rId54" Type="http://schemas.openxmlformats.org/officeDocument/2006/relationships/presProps" Target="presProps.xml"/><Relationship Id="rId53" Type="http://schemas.openxmlformats.org/officeDocument/2006/relationships/handoutMaster" Target="handoutMasters/handoutMaster1.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4" Type="http://schemas.openxmlformats.org/officeDocument/2006/relationships/image" Target="../media/image14.png"/><Relationship Id="rId13" Type="http://schemas.openxmlformats.org/officeDocument/2006/relationships/image" Target="../media/image13.png"/><Relationship Id="rId12" Type="http://schemas.openxmlformats.org/officeDocument/2006/relationships/image" Target="../media/image12.png"/><Relationship Id="rId11" Type="http://schemas.openxmlformats.org/officeDocument/2006/relationships/image" Target="../media/image11.png"/><Relationship Id="rId10" Type="http://schemas.openxmlformats.org/officeDocument/2006/relationships/image" Target="../media/image10.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stretch>
            <a:fillRect/>
          </a:stretch>
        </p:blipFill>
        <p:spPr>
          <a:xfrm>
            <a:off x="-1" y="375"/>
            <a:ext cx="12196763" cy="685725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5" name="任意多边形: 形状 4"/>
          <p:cNvSpPr/>
          <p:nvPr userDrawn="1"/>
        </p:nvSpPr>
        <p:spPr bwMode="auto">
          <a:xfrm>
            <a:off x="11562234" y="6233416"/>
            <a:ext cx="634529" cy="634529"/>
          </a:xfrm>
          <a:custGeom>
            <a:avLst/>
            <a:gdLst>
              <a:gd name="connsiteX0" fmla="*/ 487988 w 487988"/>
              <a:gd name="connsiteY0" fmla="*/ 0 h 487988"/>
              <a:gd name="connsiteX1" fmla="*/ 487988 w 487988"/>
              <a:gd name="connsiteY1" fmla="*/ 487988 h 487988"/>
              <a:gd name="connsiteX2" fmla="*/ 0 w 487988"/>
              <a:gd name="connsiteY2" fmla="*/ 487988 h 487988"/>
            </a:gdLst>
            <a:ahLst/>
            <a:cxnLst>
              <a:cxn ang="0">
                <a:pos x="connsiteX0" y="connsiteY0"/>
              </a:cxn>
              <a:cxn ang="0">
                <a:pos x="connsiteX1" y="connsiteY1"/>
              </a:cxn>
              <a:cxn ang="0">
                <a:pos x="connsiteX2" y="connsiteY2"/>
              </a:cxn>
            </a:cxnLst>
            <a:rect l="l" t="t" r="r" b="b"/>
            <a:pathLst>
              <a:path w="487988" h="487988">
                <a:moveTo>
                  <a:pt x="487988" y="0"/>
                </a:moveTo>
                <a:lnTo>
                  <a:pt x="487988" y="487988"/>
                </a:lnTo>
                <a:lnTo>
                  <a:pt x="0" y="487988"/>
                </a:lnTo>
                <a:close/>
              </a:path>
            </a:pathLst>
          </a:cu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3D3D3D"/>
              </a:solidFill>
              <a:effectLst/>
              <a:uLnTx/>
              <a:uFillTx/>
            </a:endParaRPr>
          </a:p>
        </p:txBody>
      </p:sp>
      <p:sp>
        <p:nvSpPr>
          <p:cNvPr id="6" name="TextBox 19"/>
          <p:cNvSpPr txBox="1"/>
          <p:nvPr userDrawn="1"/>
        </p:nvSpPr>
        <p:spPr>
          <a:xfrm>
            <a:off x="11815722" y="6513636"/>
            <a:ext cx="423513" cy="307777"/>
          </a:xfrm>
          <a:prstGeom prst="rect">
            <a:avLst/>
          </a:prstGeom>
          <a:noFill/>
        </p:spPr>
        <p:txBody>
          <a:bodyPr wrap="none" rtlCol="0">
            <a:spAutoFit/>
          </a:bodyPr>
          <a:lstStyle/>
          <a:p>
            <a:pPr algn="ctr"/>
            <a:fld id="{BA2BEF17-5336-49D4-9F7F-1AE04EBEDEA7}" type="slidenum">
              <a:rPr lang="zh-CN" altLang="en-US" sz="1400" smtClean="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6F6F6"/>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rtl="0" eaLnBrk="1" fontAlgn="base" hangingPunct="1">
        <a:spcBef>
          <a:spcPct val="0"/>
        </a:spcBef>
        <a:spcAft>
          <a:spcPct val="0"/>
        </a:spcAft>
        <a:defRPr sz="2400">
          <a:solidFill>
            <a:schemeClr val="accent1"/>
          </a:solidFill>
          <a:latin typeface="+mj-lt"/>
          <a:ea typeface="+mj-ea"/>
          <a:cs typeface="+mj-cs"/>
        </a:defRPr>
      </a:lvl1pPr>
      <a:lvl2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spcBef>
          <a:spcPct val="20000"/>
        </a:spcBef>
        <a:spcAft>
          <a:spcPct val="0"/>
        </a:spcAft>
        <a:buChar char="•"/>
        <a:defRPr sz="2000">
          <a:solidFill>
            <a:schemeClr val="accent1"/>
          </a:solidFill>
          <a:latin typeface="+mn-lt"/>
          <a:ea typeface="+mn-ea"/>
          <a:cs typeface="+mn-cs"/>
        </a:defRPr>
      </a:lvl1pPr>
      <a:lvl2pPr marL="742950" indent="-285750" algn="l" rtl="0" eaLnBrk="1" fontAlgn="base" hangingPunct="1">
        <a:spcBef>
          <a:spcPct val="20000"/>
        </a:spcBef>
        <a:spcAft>
          <a:spcPct val="0"/>
        </a:spcAft>
        <a:buChar char="–"/>
        <a:defRPr sz="2000">
          <a:solidFill>
            <a:schemeClr val="accent1"/>
          </a:solidFill>
          <a:latin typeface="+mn-lt"/>
          <a:ea typeface="仿宋_GB2312" pitchFamily="49" charset="-122"/>
        </a:defRPr>
      </a:lvl2pPr>
      <a:lvl3pPr marL="1143000" indent="-228600" algn="l" rtl="0" eaLnBrk="1" fontAlgn="base" hangingPunct="1">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5.jpe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2.xml"/><Relationship Id="rId4" Type="http://schemas.openxmlformats.org/officeDocument/2006/relationships/image" Target="../media/image28.png"/><Relationship Id="rId3" Type="http://schemas.openxmlformats.org/officeDocument/2006/relationships/image" Target="../media/image27.png"/><Relationship Id="rId2" Type="http://schemas.openxmlformats.org/officeDocument/2006/relationships/image" Target="../media/image20.jpeg"/><Relationship Id="rId1" Type="http://schemas.openxmlformats.org/officeDocument/2006/relationships/tags" Target="../tags/tag43.xml"/></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2.xml"/><Relationship Id="rId4" Type="http://schemas.openxmlformats.org/officeDocument/2006/relationships/image" Target="../media/image30.png"/><Relationship Id="rId3" Type="http://schemas.openxmlformats.org/officeDocument/2006/relationships/image" Target="../media/image29.png"/><Relationship Id="rId2" Type="http://schemas.openxmlformats.org/officeDocument/2006/relationships/image" Target="../media/image20.jpeg"/><Relationship Id="rId1" Type="http://schemas.openxmlformats.org/officeDocument/2006/relationships/tags" Target="../tags/tag44.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2.xml"/><Relationship Id="rId3" Type="http://schemas.openxmlformats.org/officeDocument/2006/relationships/image" Target="../media/image31.png"/><Relationship Id="rId2" Type="http://schemas.openxmlformats.org/officeDocument/2006/relationships/image" Target="../media/image20.jpeg"/><Relationship Id="rId1" Type="http://schemas.openxmlformats.org/officeDocument/2006/relationships/tags" Target="../tags/tag45.xml"/></Relationships>
</file>

<file path=ppt/slides/_rels/slide13.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4" Type="http://schemas.openxmlformats.org/officeDocument/2006/relationships/notesSlide" Target="../notesSlides/notesSlide12.xml"/><Relationship Id="rId23" Type="http://schemas.openxmlformats.org/officeDocument/2006/relationships/slideLayout" Target="../slideLayouts/slideLayout2.xml"/><Relationship Id="rId22" Type="http://schemas.openxmlformats.org/officeDocument/2006/relationships/tags" Target="../tags/tag66.xml"/><Relationship Id="rId21" Type="http://schemas.openxmlformats.org/officeDocument/2006/relationships/tags" Target="../tags/tag65.xml"/><Relationship Id="rId20" Type="http://schemas.openxmlformats.org/officeDocument/2006/relationships/tags" Target="../tags/tag64.xml"/><Relationship Id="rId2" Type="http://schemas.openxmlformats.org/officeDocument/2006/relationships/tags" Target="../tags/tag46.xml"/><Relationship Id="rId19" Type="http://schemas.openxmlformats.org/officeDocument/2006/relationships/tags" Target="../tags/tag63.xml"/><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image" Target="../media/image32.pn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2.xml"/><Relationship Id="rId4" Type="http://schemas.openxmlformats.org/officeDocument/2006/relationships/image" Target="../media/image35.png"/><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32.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2.xml"/><Relationship Id="rId4" Type="http://schemas.openxmlformats.org/officeDocument/2006/relationships/image" Target="../media/image38.png"/><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image" Target="../media/image32.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6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image" Target="../media/image39.png"/><Relationship Id="rId1" Type="http://schemas.openxmlformats.org/officeDocument/2006/relationships/image" Target="../media/image32.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17.jpeg"/><Relationship Id="rId1" Type="http://schemas.openxmlformats.org/officeDocument/2006/relationships/image" Target="../media/image16.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40.jpe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68.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xml"/><Relationship Id="rId2" Type="http://schemas.openxmlformats.org/officeDocument/2006/relationships/image" Target="../media/image20.jpeg"/><Relationship Id="rId1" Type="http://schemas.openxmlformats.org/officeDocument/2006/relationships/image" Target="../media/image41.png"/></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2.xml"/><Relationship Id="rId4" Type="http://schemas.openxmlformats.org/officeDocument/2006/relationships/image" Target="../media/image44.png"/><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image" Target="../media/image32.png"/></Relationships>
</file>

<file path=ppt/slides/_rels/slide26.xml.rels><?xml version="1.0" encoding="UTF-8" standalone="yes"?>
<Relationships xmlns="http://schemas.openxmlformats.org/package/2006/relationships"><Relationship Id="rId7" Type="http://schemas.openxmlformats.org/officeDocument/2006/relationships/notesSlide" Target="../notesSlides/notesSlide25.xml"/><Relationship Id="rId6"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image" Target="../media/image47.png"/><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image" Target="../media/image32.png"/></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2.xml"/><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image" Target="../media/image20.jpe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2.xml"/><Relationship Id="rId2" Type="http://schemas.openxmlformats.org/officeDocument/2006/relationships/image" Target="../media/image51.png"/><Relationship Id="rId1" Type="http://schemas.openxmlformats.org/officeDocument/2006/relationships/image" Target="../media/image20.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image" Target="../media/image52.jpe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2.xml"/><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image" Target="../media/image52.jpeg"/></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6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5.png"/><Relationship Id="rId1" Type="http://schemas.openxmlformats.org/officeDocument/2006/relationships/image" Target="../media/image25.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6.png"/><Relationship Id="rId1" Type="http://schemas.openxmlformats.org/officeDocument/2006/relationships/image" Target="../media/image25.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7.png"/><Relationship Id="rId1" Type="http://schemas.openxmlformats.org/officeDocument/2006/relationships/image" Target="../media/image25.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8.png"/><Relationship Id="rId1" Type="http://schemas.openxmlformats.org/officeDocument/2006/relationships/image" Target="../media/image25.png"/></Relationships>
</file>

<file path=ppt/slides/_rels/slide38.xml.rels><?xml version="1.0" encoding="UTF-8" standalone="yes"?>
<Relationships xmlns="http://schemas.openxmlformats.org/package/2006/relationships"><Relationship Id="rId5" Type="http://schemas.openxmlformats.org/officeDocument/2006/relationships/notesSlide" Target="../notesSlides/notesSlide33.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7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image" Target="../media/image52.jpeg"/></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36.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7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2.xml"/><Relationship Id="rId2" Type="http://schemas.openxmlformats.org/officeDocument/2006/relationships/image" Target="../media/image60.png"/><Relationship Id="rId1" Type="http://schemas.openxmlformats.org/officeDocument/2006/relationships/image" Target="../media/image59.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1.png"/><Relationship Id="rId1" Type="http://schemas.openxmlformats.org/officeDocument/2006/relationships/image" Target="../media/image25.pn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2.png"/><Relationship Id="rId1" Type="http://schemas.openxmlformats.org/officeDocument/2006/relationships/image" Target="../media/image25.pn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3.png"/><Relationship Id="rId1" Type="http://schemas.openxmlformats.org/officeDocument/2006/relationships/image" Target="../media/image25.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7.xml"/><Relationship Id="rId1" Type="http://schemas.openxmlformats.org/officeDocument/2006/relationships/image" Target="../media/image64.jpeg"/></Relationships>
</file>

<file path=ppt/slides/_rels/slide5.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7" Type="http://schemas.openxmlformats.org/officeDocument/2006/relationships/notesSlide" Target="../notesSlides/notesSlide5.xml"/><Relationship Id="rId16" Type="http://schemas.openxmlformats.org/officeDocument/2006/relationships/slideLayout" Target="../slideLayouts/slideLayout2.xml"/><Relationship Id="rId15" Type="http://schemas.openxmlformats.org/officeDocument/2006/relationships/tags" Target="../tags/tag16.xml"/><Relationship Id="rId14" Type="http://schemas.openxmlformats.org/officeDocument/2006/relationships/tags" Target="../tags/tag15.xml"/><Relationship Id="rId13" Type="http://schemas.openxmlformats.org/officeDocument/2006/relationships/tags" Target="../tags/tag14.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 Id="rId3" Type="http://schemas.openxmlformats.org/officeDocument/2006/relationships/tags" Target="../tags/tag18.xml"/><Relationship Id="rId2" Type="http://schemas.openxmlformats.org/officeDocument/2006/relationships/image" Target="../media/image20.jpeg"/><Relationship Id="rId1" Type="http://schemas.openxmlformats.org/officeDocument/2006/relationships/tags" Target="../tags/tag17.xml"/></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2.xml"/><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0.jpeg"/><Relationship Id="rId1" Type="http://schemas.openxmlformats.org/officeDocument/2006/relationships/tags" Target="../tags/tag19.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6.png"/><Relationship Id="rId2" Type="http://schemas.openxmlformats.org/officeDocument/2006/relationships/image" Target="../media/image1.svg"/><Relationship Id="rId1" Type="http://schemas.openxmlformats.org/officeDocument/2006/relationships/image" Target="../media/image25.png"/></Relationships>
</file>

<file path=ppt/slides/_rels/slide9.xml.rels><?xml version="1.0" encoding="UTF-8" standalone="yes"?>
<Relationships xmlns="http://schemas.openxmlformats.org/package/2006/relationships"><Relationship Id="rId9" Type="http://schemas.openxmlformats.org/officeDocument/2006/relationships/tags" Target="../tags/tag28.xml"/><Relationship Id="rId8" Type="http://schemas.openxmlformats.org/officeDocument/2006/relationships/tags" Target="../tags/tag27.xml"/><Relationship Id="rId7" Type="http://schemas.openxmlformats.org/officeDocument/2006/relationships/tags" Target="../tags/tag26.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 Id="rId3" Type="http://schemas.openxmlformats.org/officeDocument/2006/relationships/tags" Target="../tags/tag22.xml"/><Relationship Id="rId25" Type="http://schemas.openxmlformats.org/officeDocument/2006/relationships/notesSlide" Target="../notesSlides/notesSlide8.xml"/><Relationship Id="rId24" Type="http://schemas.openxmlformats.org/officeDocument/2006/relationships/slideLayout" Target="../slideLayouts/slideLayout2.xml"/><Relationship Id="rId23" Type="http://schemas.openxmlformats.org/officeDocument/2006/relationships/tags" Target="../tags/tag42.xml"/><Relationship Id="rId22" Type="http://schemas.openxmlformats.org/officeDocument/2006/relationships/tags" Target="../tags/tag41.xml"/><Relationship Id="rId21" Type="http://schemas.openxmlformats.org/officeDocument/2006/relationships/tags" Target="../tags/tag40.xml"/><Relationship Id="rId20" Type="http://schemas.openxmlformats.org/officeDocument/2006/relationships/tags" Target="../tags/tag39.xml"/><Relationship Id="rId2" Type="http://schemas.openxmlformats.org/officeDocument/2006/relationships/tags" Target="../tags/tag21.xml"/><Relationship Id="rId19" Type="http://schemas.openxmlformats.org/officeDocument/2006/relationships/tags" Target="../tags/tag38.xml"/><Relationship Id="rId18" Type="http://schemas.openxmlformats.org/officeDocument/2006/relationships/tags" Target="../tags/tag37.xml"/><Relationship Id="rId17" Type="http://schemas.openxmlformats.org/officeDocument/2006/relationships/tags" Target="../tags/tag36.xml"/><Relationship Id="rId16" Type="http://schemas.openxmlformats.org/officeDocument/2006/relationships/tags" Target="../tags/tag35.xml"/><Relationship Id="rId15" Type="http://schemas.openxmlformats.org/officeDocument/2006/relationships/tags" Target="../tags/tag34.xml"/><Relationship Id="rId14" Type="http://schemas.openxmlformats.org/officeDocument/2006/relationships/tags" Target="../tags/tag33.xml"/><Relationship Id="rId13" Type="http://schemas.openxmlformats.org/officeDocument/2006/relationships/tags" Target="../tags/tag32.xml"/><Relationship Id="rId12" Type="http://schemas.openxmlformats.org/officeDocument/2006/relationships/tags" Target="../tags/tag31.xml"/><Relationship Id="rId11" Type="http://schemas.openxmlformats.org/officeDocument/2006/relationships/tags" Target="../tags/tag30.xml"/><Relationship Id="rId10" Type="http://schemas.openxmlformats.org/officeDocument/2006/relationships/tags" Target="../tags/tag29.xml"/><Relationship Id="rId1" Type="http://schemas.openxmlformats.org/officeDocument/2006/relationships/tags" Target="../tags/tag20.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8" name="Freeform 5"/>
          <p:cNvSpPr/>
          <p:nvPr/>
        </p:nvSpPr>
        <p:spPr bwMode="auto">
          <a:xfrm>
            <a:off x="891279" y="1533831"/>
            <a:ext cx="3884613" cy="4008437"/>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9" name="文本框 48"/>
          <p:cNvSpPr txBox="1"/>
          <p:nvPr/>
        </p:nvSpPr>
        <p:spPr>
          <a:xfrm>
            <a:off x="1431131" y="2420888"/>
            <a:ext cx="6820613" cy="829945"/>
          </a:xfrm>
          <a:prstGeom prst="rect">
            <a:avLst/>
          </a:prstGeom>
          <a:noFill/>
        </p:spPr>
        <p:txBody>
          <a:bodyPr wrap="square" rtlCol="0">
            <a:spAutoFit/>
          </a:bodyPr>
          <a:lstStyle/>
          <a:p>
            <a:r>
              <a:rPr lang="zh-CN" altLang="en-US" sz="4800" b="1">
                <a:latin typeface="+mj-ea"/>
                <a:ea typeface="+mj-ea"/>
              </a:rPr>
              <a:t>登记账簿</a:t>
            </a:r>
            <a:endParaRPr lang="zh-CN" altLang="en-US" sz="4800" b="1">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231765" cy="521970"/>
          </a:xfrm>
          <a:prstGeom prst="rect">
            <a:avLst/>
          </a:prstGeom>
        </p:spPr>
        <p:txBody>
          <a:bodyPr wrap="square">
            <a:spAutoFit/>
          </a:bodyPr>
          <a:lstStyle/>
          <a:p>
            <a:r>
              <a:rPr sz="2800" b="1" kern="100">
                <a:latin typeface="+mj-ea"/>
                <a:ea typeface="+mj-ea"/>
                <a:cs typeface="Times New Roman" panose="02020603050405020304" pitchFamily="18" charset="0"/>
              </a:rPr>
              <a:t>子任务6.1.2  会计账簿的种类</a:t>
            </a:r>
            <a:endParaRPr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7" name="图片 26"/>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977265"/>
          </a:xfrm>
          <a:prstGeom prst="rect">
            <a:avLst/>
          </a:prstGeom>
          <a:solidFill>
            <a:schemeClr val="accent3"/>
          </a:solidFill>
        </p:spPr>
        <p:txBody>
          <a:bodyPr wrap="square">
            <a:spAutoFit/>
          </a:bodyPr>
          <a:lstStyle/>
          <a:p>
            <a:pPr algn="ctr">
              <a:lnSpc>
                <a:spcPct val="120000"/>
              </a:lnSpc>
            </a:pPr>
            <a:r>
              <a:rPr lang="zh-CN" altLang="en-US" sz="2400" b="1">
                <a:solidFill>
                  <a:schemeClr val="bg1"/>
                </a:solidFill>
                <a:latin typeface="+mj-ea"/>
                <a:ea typeface="+mj-ea"/>
              </a:rPr>
              <a:t>两栏式账簿如图6-6所示，三栏式账簿如图6-7所示。</a:t>
            </a:r>
            <a:endParaRPr lang="zh-CN" altLang="en-US" sz="2400" b="1">
              <a:solidFill>
                <a:schemeClr val="bg1"/>
              </a:solidFill>
              <a:latin typeface="+mj-ea"/>
              <a:ea typeface="+mj-ea"/>
            </a:endParaRPr>
          </a:p>
        </p:txBody>
      </p:sp>
      <p:pic>
        <p:nvPicPr>
          <p:cNvPr id="2" name="图片 1"/>
          <p:cNvPicPr>
            <a:picLocks noChangeAspect="1"/>
          </p:cNvPicPr>
          <p:nvPr/>
        </p:nvPicPr>
        <p:blipFill>
          <a:blip r:embed="rId3"/>
          <a:stretch>
            <a:fillRect/>
          </a:stretch>
        </p:blipFill>
        <p:spPr>
          <a:xfrm>
            <a:off x="5688330" y="1170940"/>
            <a:ext cx="5562600" cy="3009900"/>
          </a:xfrm>
          <a:prstGeom prst="rect">
            <a:avLst/>
          </a:prstGeom>
        </p:spPr>
      </p:pic>
      <p:pic>
        <p:nvPicPr>
          <p:cNvPr id="3" name="图片 2"/>
          <p:cNvPicPr>
            <a:picLocks noChangeAspect="1"/>
          </p:cNvPicPr>
          <p:nvPr/>
        </p:nvPicPr>
        <p:blipFill>
          <a:blip r:embed="rId4"/>
          <a:stretch>
            <a:fillRect/>
          </a:stretch>
        </p:blipFill>
        <p:spPr>
          <a:xfrm>
            <a:off x="5735955" y="4377690"/>
            <a:ext cx="5514975" cy="2171700"/>
          </a:xfrm>
          <a:prstGeom prst="rect">
            <a:avLst/>
          </a:prstGeom>
        </p:spPr>
      </p:pic>
    </p:spTree>
  </p:cSld>
  <p:clrMapOvr>
    <a:masterClrMapping/>
  </p:clrMapOvr>
  <p:transition spd="slow" advTm="9652">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231765" cy="521970"/>
          </a:xfrm>
          <a:prstGeom prst="rect">
            <a:avLst/>
          </a:prstGeom>
        </p:spPr>
        <p:txBody>
          <a:bodyPr wrap="square">
            <a:spAutoFit/>
          </a:bodyPr>
          <a:lstStyle/>
          <a:p>
            <a:r>
              <a:rPr sz="2800" b="1" kern="100">
                <a:latin typeface="+mj-ea"/>
                <a:ea typeface="+mj-ea"/>
                <a:cs typeface="Times New Roman" panose="02020603050405020304" pitchFamily="18" charset="0"/>
              </a:rPr>
              <a:t>子任务6.1.2  会计账簿的种类</a:t>
            </a:r>
            <a:endParaRPr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7" name="图片 26"/>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977265"/>
          </a:xfrm>
          <a:prstGeom prst="rect">
            <a:avLst/>
          </a:prstGeom>
          <a:solidFill>
            <a:schemeClr val="accent3"/>
          </a:solidFill>
        </p:spPr>
        <p:txBody>
          <a:bodyPr wrap="square">
            <a:spAutoFit/>
          </a:bodyPr>
          <a:lstStyle/>
          <a:p>
            <a:pPr algn="ctr">
              <a:lnSpc>
                <a:spcPct val="120000"/>
              </a:lnSpc>
            </a:pPr>
            <a:r>
              <a:rPr lang="zh-CN" altLang="en-US" sz="2400" b="1">
                <a:solidFill>
                  <a:schemeClr val="bg1"/>
                </a:solidFill>
                <a:latin typeface="+mj-ea"/>
                <a:ea typeface="+mj-ea"/>
              </a:rPr>
              <a:t>多栏式账簿如图6-8所示，数量金额式账簿如图6-9所示。</a:t>
            </a:r>
            <a:endParaRPr lang="zh-CN" altLang="en-US" sz="2400" b="1">
              <a:solidFill>
                <a:schemeClr val="bg1"/>
              </a:solidFill>
              <a:latin typeface="+mj-ea"/>
              <a:ea typeface="+mj-ea"/>
            </a:endParaRPr>
          </a:p>
        </p:txBody>
      </p:sp>
      <p:pic>
        <p:nvPicPr>
          <p:cNvPr id="4" name="图片 3"/>
          <p:cNvPicPr>
            <a:picLocks noChangeAspect="1"/>
          </p:cNvPicPr>
          <p:nvPr/>
        </p:nvPicPr>
        <p:blipFill>
          <a:blip r:embed="rId3"/>
          <a:stretch>
            <a:fillRect/>
          </a:stretch>
        </p:blipFill>
        <p:spPr>
          <a:xfrm>
            <a:off x="5716905" y="1170940"/>
            <a:ext cx="5534025" cy="2733675"/>
          </a:xfrm>
          <a:prstGeom prst="rect">
            <a:avLst/>
          </a:prstGeom>
        </p:spPr>
      </p:pic>
      <p:pic>
        <p:nvPicPr>
          <p:cNvPr id="5" name="图片 4"/>
          <p:cNvPicPr>
            <a:picLocks noChangeAspect="1"/>
          </p:cNvPicPr>
          <p:nvPr/>
        </p:nvPicPr>
        <p:blipFill>
          <a:blip r:embed="rId4"/>
          <a:stretch>
            <a:fillRect/>
          </a:stretch>
        </p:blipFill>
        <p:spPr>
          <a:xfrm>
            <a:off x="5735955" y="4260850"/>
            <a:ext cx="5514975" cy="2057400"/>
          </a:xfrm>
          <a:prstGeom prst="rect">
            <a:avLst/>
          </a:prstGeom>
        </p:spPr>
      </p:pic>
    </p:spTree>
  </p:cSld>
  <p:clrMapOvr>
    <a:masterClrMapping/>
  </p:clrMapOvr>
  <p:transition spd="slow" advTm="9652">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231765" cy="521970"/>
          </a:xfrm>
          <a:prstGeom prst="rect">
            <a:avLst/>
          </a:prstGeom>
        </p:spPr>
        <p:txBody>
          <a:bodyPr wrap="square">
            <a:spAutoFit/>
          </a:bodyPr>
          <a:lstStyle/>
          <a:p>
            <a:r>
              <a:rPr sz="2800" b="1" kern="100">
                <a:latin typeface="+mj-ea"/>
                <a:ea typeface="+mj-ea"/>
                <a:cs typeface="Times New Roman" panose="02020603050405020304" pitchFamily="18" charset="0"/>
              </a:rPr>
              <a:t>子任务6.1.2  会计账簿的种类</a:t>
            </a:r>
            <a:endParaRPr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7" name="图片 26"/>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534035"/>
          </a:xfrm>
          <a:prstGeom prst="rect">
            <a:avLst/>
          </a:prstGeom>
          <a:solidFill>
            <a:schemeClr val="accent3"/>
          </a:solidFill>
        </p:spPr>
        <p:txBody>
          <a:bodyPr wrap="square">
            <a:spAutoFit/>
          </a:bodyPr>
          <a:lstStyle/>
          <a:p>
            <a:pPr algn="ctr">
              <a:lnSpc>
                <a:spcPct val="120000"/>
              </a:lnSpc>
            </a:pPr>
            <a:r>
              <a:rPr lang="zh-CN" altLang="en-US" sz="2400" b="1">
                <a:solidFill>
                  <a:schemeClr val="bg1"/>
                </a:solidFill>
                <a:latin typeface="+mj-ea"/>
                <a:ea typeface="+mj-ea"/>
              </a:rPr>
              <a:t>横线登记式账簿如图6-10所示。</a:t>
            </a:r>
            <a:endParaRPr lang="zh-CN" altLang="en-US" sz="2400" b="1">
              <a:solidFill>
                <a:schemeClr val="bg1"/>
              </a:solidFill>
              <a:latin typeface="+mj-ea"/>
              <a:ea typeface="+mj-ea"/>
            </a:endParaRPr>
          </a:p>
        </p:txBody>
      </p:sp>
      <p:pic>
        <p:nvPicPr>
          <p:cNvPr id="2" name="图片 1"/>
          <p:cNvPicPr>
            <a:picLocks noChangeAspect="1"/>
          </p:cNvPicPr>
          <p:nvPr/>
        </p:nvPicPr>
        <p:blipFill>
          <a:blip r:embed="rId3"/>
          <a:stretch>
            <a:fillRect/>
          </a:stretch>
        </p:blipFill>
        <p:spPr>
          <a:xfrm>
            <a:off x="6003925" y="1170940"/>
            <a:ext cx="5514975" cy="2638425"/>
          </a:xfrm>
          <a:prstGeom prst="rect">
            <a:avLst/>
          </a:prstGeom>
        </p:spPr>
      </p:pic>
    </p:spTree>
  </p:cSld>
  <p:clrMapOvr>
    <a:masterClrMapping/>
  </p:clrMapOvr>
  <p:transition spd="slow" advTm="9652">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96138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sym typeface="+mn-ea"/>
              </a:rPr>
              <a:t>子任务6.1.2 会计账簿的种类</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图片 21"/>
          <p:cNvPicPr>
            <a:picLocks noChangeAspect="1"/>
          </p:cNvPicPr>
          <p:nvPr/>
        </p:nvPicPr>
        <p:blipFill>
          <a:blip r:embed="rId1"/>
          <a:stretch>
            <a:fillRect/>
          </a:stretch>
        </p:blipFill>
        <p:spPr>
          <a:xfrm>
            <a:off x="4178" y="1166455"/>
            <a:ext cx="5529542" cy="4581128"/>
          </a:xfrm>
          <a:prstGeom prst="rect">
            <a:avLst/>
          </a:prstGeom>
        </p:spPr>
      </p:pic>
      <p:sp>
        <p:nvSpPr>
          <p:cNvPr id="7" name="圆角矩形 6"/>
          <p:cNvSpPr/>
          <p:nvPr>
            <p:custDataLst>
              <p:tags r:id="rId2"/>
            </p:custDataLst>
          </p:nvPr>
        </p:nvSpPr>
        <p:spPr>
          <a:xfrm>
            <a:off x="7153275" y="2597785"/>
            <a:ext cx="3690620" cy="1341755"/>
          </a:xfrm>
          <a:prstGeom prst="roundRect">
            <a:avLst/>
          </a:prstGeom>
          <a:solidFill>
            <a:srgbClr val="3498DB"/>
          </a:solidFill>
          <a:ln w="76200" cap="flat" cmpd="sng" algn="ctr">
            <a:solidFill>
              <a:sysClr val="window" lastClr="FFFFFF"/>
            </a:solidFill>
            <a:prstDash val="solid"/>
            <a:miter lim="800000"/>
          </a:ln>
          <a:effectLst/>
        </p:spPr>
        <p:txBody>
          <a:bodyPr anchor="ctr"/>
          <a:lstStyle/>
          <a:p>
            <a:pPr algn="ctr">
              <a:lnSpc>
                <a:spcPct val="130000"/>
              </a:lnSpc>
            </a:pPr>
            <a:endParaRPr>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圆角矩形 7"/>
          <p:cNvSpPr/>
          <p:nvPr>
            <p:custDataLst>
              <p:tags r:id="rId3"/>
            </p:custDataLst>
          </p:nvPr>
        </p:nvSpPr>
        <p:spPr>
          <a:xfrm>
            <a:off x="7153610" y="1321594"/>
            <a:ext cx="3690444" cy="1061758"/>
          </a:xfrm>
          <a:prstGeom prst="roundRect">
            <a:avLst/>
          </a:prstGeom>
          <a:solidFill>
            <a:srgbClr val="1F74AD"/>
          </a:solidFill>
          <a:ln w="76200" cap="flat" cmpd="sng" algn="ctr">
            <a:solidFill>
              <a:sysClr val="window" lastClr="FFFFFF"/>
            </a:solidFill>
            <a:prstDash val="solid"/>
            <a:miter lim="800000"/>
          </a:ln>
          <a:effectLst/>
        </p:spPr>
        <p:txBody>
          <a:bodyPr anchor="ctr"/>
          <a:lstStyle/>
          <a:p>
            <a:pPr algn="ctr">
              <a:lnSpc>
                <a:spcPct val="130000"/>
              </a:lnSpc>
            </a:pPr>
            <a:endParaRPr>
              <a:latin typeface="微软雅黑" panose="020B0503020204020204" pitchFamily="34" charset="-122"/>
              <a:ea typeface="微软雅黑" panose="020B0503020204020204" pitchFamily="34" charset="-122"/>
              <a:sym typeface="Arial" panose="020B0604020202020204" pitchFamily="34" charset="0"/>
            </a:endParaRPr>
          </a:p>
        </p:txBody>
      </p:sp>
      <p:sp>
        <p:nvSpPr>
          <p:cNvPr id="9" name="圆角矩形 8"/>
          <p:cNvSpPr/>
          <p:nvPr>
            <p:custDataLst>
              <p:tags r:id="rId4"/>
            </p:custDataLst>
          </p:nvPr>
        </p:nvSpPr>
        <p:spPr>
          <a:xfrm>
            <a:off x="7153458" y="4275613"/>
            <a:ext cx="3690444" cy="1180942"/>
          </a:xfrm>
          <a:prstGeom prst="roundRect">
            <a:avLst/>
          </a:prstGeom>
          <a:solidFill>
            <a:srgbClr val="1AA3AA"/>
          </a:solidFill>
          <a:ln w="76200" cap="flat" cmpd="sng" algn="ctr">
            <a:solidFill>
              <a:sysClr val="window" lastClr="FFFFFF"/>
            </a:solidFill>
            <a:prstDash val="solid"/>
            <a:miter lim="800000"/>
          </a:ln>
          <a:effectLst/>
        </p:spPr>
        <p:txBody>
          <a:bodyPr anchor="ctr"/>
          <a:lstStyle/>
          <a:p>
            <a:pPr algn="ctr">
              <a:lnSpc>
                <a:spcPct val="130000"/>
              </a:lnSpc>
            </a:pPr>
            <a:endParaRPr>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10" name="直接连接符 9"/>
          <p:cNvCxnSpPr/>
          <p:nvPr>
            <p:custDataLst>
              <p:tags r:id="rId5"/>
            </p:custDataLst>
          </p:nvPr>
        </p:nvCxnSpPr>
        <p:spPr>
          <a:xfrm flipH="1">
            <a:off x="5737932" y="1852473"/>
            <a:ext cx="1415678" cy="953994"/>
          </a:xfrm>
          <a:prstGeom prst="line">
            <a:avLst/>
          </a:prstGeom>
          <a:noFill/>
          <a:ln w="19050" cap="flat" cmpd="sng" algn="ctr">
            <a:solidFill>
              <a:srgbClr val="FFC000"/>
            </a:solidFill>
            <a:prstDash val="dash"/>
            <a:miter lim="800000"/>
          </a:ln>
          <a:effectLst/>
        </p:spPr>
      </p:cxnSp>
      <p:cxnSp>
        <p:nvCxnSpPr>
          <p:cNvPr id="11" name="直接连接符 10"/>
          <p:cNvCxnSpPr/>
          <p:nvPr>
            <p:custDataLst>
              <p:tags r:id="rId6"/>
            </p:custDataLst>
          </p:nvPr>
        </p:nvCxnSpPr>
        <p:spPr>
          <a:xfrm flipH="1" flipV="1">
            <a:off x="5737932" y="3860286"/>
            <a:ext cx="1415678" cy="946055"/>
          </a:xfrm>
          <a:prstGeom prst="line">
            <a:avLst/>
          </a:prstGeom>
          <a:noFill/>
          <a:ln w="19050" cap="flat" cmpd="sng" algn="ctr">
            <a:solidFill>
              <a:srgbClr val="FFC000"/>
            </a:solidFill>
            <a:prstDash val="dash"/>
            <a:miter lim="800000"/>
          </a:ln>
          <a:effectLst/>
        </p:spPr>
      </p:cxnSp>
      <p:cxnSp>
        <p:nvCxnSpPr>
          <p:cNvPr id="12" name="直接连接符 11"/>
          <p:cNvCxnSpPr>
            <a:endCxn id="43" idx="3"/>
          </p:cNvCxnSpPr>
          <p:nvPr>
            <p:custDataLst>
              <p:tags r:id="rId7"/>
            </p:custDataLst>
          </p:nvPr>
        </p:nvCxnSpPr>
        <p:spPr>
          <a:xfrm flipH="1">
            <a:off x="5737932" y="3329407"/>
            <a:ext cx="1415679" cy="0"/>
          </a:xfrm>
          <a:prstGeom prst="line">
            <a:avLst/>
          </a:prstGeom>
          <a:noFill/>
          <a:ln w="19050" cap="flat" cmpd="sng" algn="ctr">
            <a:solidFill>
              <a:srgbClr val="FFC000"/>
            </a:solidFill>
            <a:prstDash val="dash"/>
            <a:miter lim="800000"/>
          </a:ln>
          <a:effectLst/>
        </p:spPr>
      </p:cxnSp>
      <p:sp>
        <p:nvSpPr>
          <p:cNvPr id="13" name="椭圆 12"/>
          <p:cNvSpPr/>
          <p:nvPr>
            <p:custDataLst>
              <p:tags r:id="rId8"/>
            </p:custDataLst>
          </p:nvPr>
        </p:nvSpPr>
        <p:spPr>
          <a:xfrm>
            <a:off x="7105211" y="1758698"/>
            <a:ext cx="187548" cy="187548"/>
          </a:xfrm>
          <a:prstGeom prst="ellipse">
            <a:avLst/>
          </a:prstGeom>
          <a:solidFill>
            <a:srgbClr val="1F74AD"/>
          </a:solidFill>
          <a:ln w="76200" cap="flat" cmpd="sng" algn="ctr">
            <a:solidFill>
              <a:sysClr val="window" lastClr="FFFFFF"/>
            </a:solidFill>
            <a:prstDash val="solid"/>
            <a:miter lim="800000"/>
          </a:ln>
          <a:effectLst/>
        </p:spPr>
        <p:txBody>
          <a:bodyPr anchor="ctr"/>
          <a:lstStyle/>
          <a:p>
            <a:pPr algn="ctr">
              <a:lnSpc>
                <a:spcPct val="130000"/>
              </a:lnSpc>
            </a:pPr>
            <a:endParaRPr>
              <a:latin typeface="微软雅黑" panose="020B0503020204020204" pitchFamily="34" charset="-122"/>
              <a:ea typeface="微软雅黑" panose="020B0503020204020204" pitchFamily="34" charset="-122"/>
              <a:sym typeface="Arial" panose="020B0604020202020204" pitchFamily="34" charset="0"/>
            </a:endParaRPr>
          </a:p>
        </p:txBody>
      </p:sp>
      <p:sp>
        <p:nvSpPr>
          <p:cNvPr id="40" name="椭圆 39"/>
          <p:cNvSpPr/>
          <p:nvPr>
            <p:custDataLst>
              <p:tags r:id="rId9"/>
            </p:custDataLst>
          </p:nvPr>
        </p:nvSpPr>
        <p:spPr>
          <a:xfrm>
            <a:off x="7105211" y="3237521"/>
            <a:ext cx="187548" cy="187548"/>
          </a:xfrm>
          <a:prstGeom prst="ellipse">
            <a:avLst/>
          </a:prstGeom>
          <a:solidFill>
            <a:srgbClr val="3498DB"/>
          </a:solidFill>
          <a:ln w="76200" cap="flat" cmpd="sng" algn="ctr">
            <a:solidFill>
              <a:sysClr val="window" lastClr="FFFFFF"/>
            </a:solidFill>
            <a:prstDash val="solid"/>
            <a:miter lim="800000"/>
          </a:ln>
          <a:effectLst/>
        </p:spPr>
        <p:txBody>
          <a:bodyPr anchor="ctr"/>
          <a:lstStyle/>
          <a:p>
            <a:pPr algn="ctr">
              <a:lnSpc>
                <a:spcPct val="130000"/>
              </a:lnSpc>
            </a:pPr>
            <a:endParaRPr>
              <a:latin typeface="微软雅黑" panose="020B0503020204020204" pitchFamily="34" charset="-122"/>
              <a:ea typeface="微软雅黑" panose="020B0503020204020204" pitchFamily="34" charset="-122"/>
              <a:sym typeface="Arial" panose="020B0604020202020204" pitchFamily="34" charset="0"/>
            </a:endParaRPr>
          </a:p>
        </p:txBody>
      </p:sp>
      <p:sp>
        <p:nvSpPr>
          <p:cNvPr id="41" name="椭圆 40"/>
          <p:cNvSpPr/>
          <p:nvPr>
            <p:custDataLst>
              <p:tags r:id="rId10"/>
            </p:custDataLst>
          </p:nvPr>
        </p:nvSpPr>
        <p:spPr>
          <a:xfrm>
            <a:off x="7105211" y="4718618"/>
            <a:ext cx="187548" cy="187548"/>
          </a:xfrm>
          <a:prstGeom prst="ellipse">
            <a:avLst/>
          </a:prstGeom>
          <a:solidFill>
            <a:srgbClr val="1AA3AA"/>
          </a:solidFill>
          <a:ln w="76200" cap="flat" cmpd="sng" algn="ctr">
            <a:solidFill>
              <a:sysClr val="window" lastClr="FFFFFF"/>
            </a:solidFill>
            <a:prstDash val="solid"/>
            <a:miter lim="800000"/>
          </a:ln>
          <a:effectLst/>
        </p:spPr>
        <p:txBody>
          <a:bodyPr anchor="ctr"/>
          <a:lstStyle/>
          <a:p>
            <a:pPr algn="ctr">
              <a:lnSpc>
                <a:spcPct val="130000"/>
              </a:lnSpc>
            </a:pPr>
            <a:endParaRPr>
              <a:latin typeface="微软雅黑" panose="020B0503020204020204" pitchFamily="34" charset="-122"/>
              <a:ea typeface="微软雅黑" panose="020B0503020204020204" pitchFamily="34" charset="-122"/>
              <a:sym typeface="Arial" panose="020B0604020202020204" pitchFamily="34" charset="0"/>
            </a:endParaRPr>
          </a:p>
        </p:txBody>
      </p:sp>
      <p:sp>
        <p:nvSpPr>
          <p:cNvPr id="42" name="矩形 41"/>
          <p:cNvSpPr/>
          <p:nvPr>
            <p:custDataLst>
              <p:tags r:id="rId11"/>
            </p:custDataLst>
          </p:nvPr>
        </p:nvSpPr>
        <p:spPr>
          <a:xfrm>
            <a:off x="3026410" y="2597785"/>
            <a:ext cx="2712085" cy="1407160"/>
          </a:xfrm>
          <a:prstGeom prst="rect">
            <a:avLst/>
          </a:prstGeom>
          <a:solidFill>
            <a:sysClr val="window" lastClr="FFFFFF">
              <a:lumMod val="85000"/>
            </a:sysClr>
          </a:solidFill>
          <a:ln w="76200" cap="flat" cmpd="sng" algn="ctr">
            <a:noFill/>
            <a:prstDash val="solid"/>
            <a:miter lim="800000"/>
          </a:ln>
          <a:effectLst/>
        </p:spPr>
        <p:txBody>
          <a:bodyPr anchor="ctr"/>
          <a:lstStyle/>
          <a:p>
            <a:pPr algn="ctr">
              <a:lnSpc>
                <a:spcPct val="130000"/>
              </a:lnSpc>
            </a:pPr>
            <a:endParaRPr>
              <a:latin typeface="微软雅黑" panose="020B0503020204020204" pitchFamily="34" charset="-122"/>
              <a:ea typeface="微软雅黑" panose="020B0503020204020204" pitchFamily="34" charset="-122"/>
              <a:sym typeface="Arial" panose="020B0604020202020204" pitchFamily="34" charset="0"/>
            </a:endParaRPr>
          </a:p>
        </p:txBody>
      </p:sp>
      <p:sp>
        <p:nvSpPr>
          <p:cNvPr id="48" name="任意多边形 47"/>
          <p:cNvSpPr/>
          <p:nvPr>
            <p:custDataLst>
              <p:tags r:id="rId12"/>
            </p:custDataLst>
          </p:nvPr>
        </p:nvSpPr>
        <p:spPr bwMode="auto">
          <a:xfrm>
            <a:off x="7635958" y="3099769"/>
            <a:ext cx="404025" cy="403276"/>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ysClr val="window" lastClr="FFFFFF"/>
          </a:solidFill>
          <a:ln>
            <a:noFill/>
          </a:ln>
        </p:spPr>
        <p:txBody>
          <a:bodyPr anchor="ctr"/>
          <a:lstStyle/>
          <a:p>
            <a:pPr algn="ctr">
              <a:lnSpc>
                <a:spcPct val="130000"/>
              </a:lnSpc>
            </a:pPr>
            <a:endParaRPr>
              <a:latin typeface="微软雅黑" panose="020B0503020204020204" pitchFamily="34" charset="-122"/>
              <a:ea typeface="微软雅黑" panose="020B0503020204020204" pitchFamily="34" charset="-122"/>
              <a:sym typeface="Arial" panose="020B0604020202020204" pitchFamily="34" charset="0"/>
            </a:endParaRPr>
          </a:p>
        </p:txBody>
      </p:sp>
      <p:sp>
        <p:nvSpPr>
          <p:cNvPr id="49" name="任意多边形 48"/>
          <p:cNvSpPr/>
          <p:nvPr>
            <p:custDataLst>
              <p:tags r:id="rId13"/>
            </p:custDataLst>
          </p:nvPr>
        </p:nvSpPr>
        <p:spPr bwMode="auto">
          <a:xfrm>
            <a:off x="7632084" y="1635072"/>
            <a:ext cx="407899" cy="407899"/>
          </a:xfrm>
          <a:custGeom>
            <a:avLst/>
            <a:gdLst>
              <a:gd name="connsiteX0" fmla="*/ 71839 w 334963"/>
              <a:gd name="connsiteY0" fmla="*/ 306388 h 334963"/>
              <a:gd name="connsiteX1" fmla="*/ 263123 w 334963"/>
              <a:gd name="connsiteY1" fmla="*/ 306388 h 334963"/>
              <a:gd name="connsiteX2" fmla="*/ 276225 w 334963"/>
              <a:gd name="connsiteY2" fmla="*/ 321356 h 334963"/>
              <a:gd name="connsiteX3" fmla="*/ 263123 w 334963"/>
              <a:gd name="connsiteY3" fmla="*/ 334963 h 334963"/>
              <a:gd name="connsiteX4" fmla="*/ 71839 w 334963"/>
              <a:gd name="connsiteY4" fmla="*/ 334963 h 334963"/>
              <a:gd name="connsiteX5" fmla="*/ 58737 w 334963"/>
              <a:gd name="connsiteY5" fmla="*/ 321356 h 334963"/>
              <a:gd name="connsiteX6" fmla="*/ 71839 w 334963"/>
              <a:gd name="connsiteY6" fmla="*/ 306388 h 334963"/>
              <a:gd name="connsiteX7" fmla="*/ 85725 w 334963"/>
              <a:gd name="connsiteY7" fmla="*/ 153988 h 334963"/>
              <a:gd name="connsiteX8" fmla="*/ 85725 w 334963"/>
              <a:gd name="connsiteY8" fmla="*/ 252413 h 334963"/>
              <a:gd name="connsiteX9" fmla="*/ 249238 w 334963"/>
              <a:gd name="connsiteY9" fmla="*/ 252413 h 334963"/>
              <a:gd name="connsiteX10" fmla="*/ 249238 w 334963"/>
              <a:gd name="connsiteY10" fmla="*/ 153988 h 334963"/>
              <a:gd name="connsiteX11" fmla="*/ 166687 w 334963"/>
              <a:gd name="connsiteY11" fmla="*/ 28575 h 334963"/>
              <a:gd name="connsiteX12" fmla="*/ 77068 w 334963"/>
              <a:gd name="connsiteY12" fmla="*/ 90238 h 334963"/>
              <a:gd name="connsiteX13" fmla="*/ 66525 w 334963"/>
              <a:gd name="connsiteY13" fmla="*/ 100734 h 334963"/>
              <a:gd name="connsiteX14" fmla="*/ 26987 w 334963"/>
              <a:gd name="connsiteY14" fmla="*/ 145341 h 334963"/>
              <a:gd name="connsiteX15" fmla="*/ 57299 w 334963"/>
              <a:gd name="connsiteY15" fmla="*/ 187325 h 334963"/>
              <a:gd name="connsiteX16" fmla="*/ 57299 w 334963"/>
              <a:gd name="connsiteY16" fmla="*/ 140093 h 334963"/>
              <a:gd name="connsiteX17" fmla="*/ 70479 w 334963"/>
              <a:gd name="connsiteY17" fmla="*/ 125662 h 334963"/>
              <a:gd name="connsiteX18" fmla="*/ 262896 w 334963"/>
              <a:gd name="connsiteY18" fmla="*/ 125662 h 334963"/>
              <a:gd name="connsiteX19" fmla="*/ 276075 w 334963"/>
              <a:gd name="connsiteY19" fmla="*/ 140093 h 334963"/>
              <a:gd name="connsiteX20" fmla="*/ 276075 w 334963"/>
              <a:gd name="connsiteY20" fmla="*/ 187325 h 334963"/>
              <a:gd name="connsiteX21" fmla="*/ 306387 w 334963"/>
              <a:gd name="connsiteY21" fmla="*/ 145341 h 334963"/>
              <a:gd name="connsiteX22" fmla="*/ 266849 w 334963"/>
              <a:gd name="connsiteY22" fmla="*/ 100734 h 334963"/>
              <a:gd name="connsiteX23" fmla="*/ 256306 w 334963"/>
              <a:gd name="connsiteY23" fmla="*/ 90238 h 334963"/>
              <a:gd name="connsiteX24" fmla="*/ 166687 w 334963"/>
              <a:gd name="connsiteY24" fmla="*/ 28575 h 334963"/>
              <a:gd name="connsiteX25" fmla="*/ 167482 w 334963"/>
              <a:gd name="connsiteY25" fmla="*/ 0 h 334963"/>
              <a:gd name="connsiteX26" fmla="*/ 280894 w 334963"/>
              <a:gd name="connsiteY26" fmla="*/ 75122 h 334963"/>
              <a:gd name="connsiteX27" fmla="*/ 334963 w 334963"/>
              <a:gd name="connsiteY27" fmla="*/ 144972 h 334963"/>
              <a:gd name="connsiteX28" fmla="*/ 276938 w 334963"/>
              <a:gd name="connsiteY28" fmla="*/ 216139 h 334963"/>
              <a:gd name="connsiteX29" fmla="*/ 276938 w 334963"/>
              <a:gd name="connsiteY29" fmla="*/ 266221 h 334963"/>
              <a:gd name="connsiteX30" fmla="*/ 263750 w 334963"/>
              <a:gd name="connsiteY30" fmla="*/ 279400 h 334963"/>
              <a:gd name="connsiteX31" fmla="*/ 71213 w 334963"/>
              <a:gd name="connsiteY31" fmla="*/ 279400 h 334963"/>
              <a:gd name="connsiteX32" fmla="*/ 58025 w 334963"/>
              <a:gd name="connsiteY32" fmla="*/ 266221 h 334963"/>
              <a:gd name="connsiteX33" fmla="*/ 58025 w 334963"/>
              <a:gd name="connsiteY33" fmla="*/ 216139 h 334963"/>
              <a:gd name="connsiteX34" fmla="*/ 0 w 334963"/>
              <a:gd name="connsiteY34" fmla="*/ 144972 h 334963"/>
              <a:gd name="connsiteX35" fmla="*/ 54069 w 334963"/>
              <a:gd name="connsiteY35" fmla="*/ 75122 h 334963"/>
              <a:gd name="connsiteX36" fmla="*/ 167482 w 334963"/>
              <a:gd name="connsiteY36" fmla="*/ 0 h 33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34963" h="334963">
                <a:moveTo>
                  <a:pt x="71839" y="306388"/>
                </a:moveTo>
                <a:cubicBezTo>
                  <a:pt x="71839" y="306388"/>
                  <a:pt x="71839" y="306388"/>
                  <a:pt x="263123" y="306388"/>
                </a:cubicBezTo>
                <a:cubicBezTo>
                  <a:pt x="270984" y="306388"/>
                  <a:pt x="276225" y="313192"/>
                  <a:pt x="276225" y="321356"/>
                </a:cubicBezTo>
                <a:cubicBezTo>
                  <a:pt x="276225" y="329520"/>
                  <a:pt x="270984" y="334963"/>
                  <a:pt x="263123" y="334963"/>
                </a:cubicBezTo>
                <a:cubicBezTo>
                  <a:pt x="263123" y="334963"/>
                  <a:pt x="263123" y="334963"/>
                  <a:pt x="71839" y="334963"/>
                </a:cubicBezTo>
                <a:cubicBezTo>
                  <a:pt x="63978" y="334963"/>
                  <a:pt x="58737" y="329520"/>
                  <a:pt x="58737" y="321356"/>
                </a:cubicBezTo>
                <a:cubicBezTo>
                  <a:pt x="58737" y="313192"/>
                  <a:pt x="63978" y="306388"/>
                  <a:pt x="71839" y="306388"/>
                </a:cubicBezTo>
                <a:close/>
                <a:moveTo>
                  <a:pt x="85725" y="153988"/>
                </a:moveTo>
                <a:lnTo>
                  <a:pt x="85725" y="252413"/>
                </a:lnTo>
                <a:lnTo>
                  <a:pt x="249238" y="252413"/>
                </a:lnTo>
                <a:lnTo>
                  <a:pt x="249238" y="153988"/>
                </a:lnTo>
                <a:close/>
                <a:moveTo>
                  <a:pt x="166687" y="28575"/>
                </a:moveTo>
                <a:cubicBezTo>
                  <a:pt x="124513" y="28575"/>
                  <a:pt x="86294" y="54815"/>
                  <a:pt x="77068" y="90238"/>
                </a:cubicBezTo>
                <a:cubicBezTo>
                  <a:pt x="75750" y="95486"/>
                  <a:pt x="71796" y="99422"/>
                  <a:pt x="66525" y="100734"/>
                </a:cubicBezTo>
                <a:cubicBezTo>
                  <a:pt x="42802" y="105982"/>
                  <a:pt x="26987" y="124350"/>
                  <a:pt x="26987" y="145341"/>
                </a:cubicBezTo>
                <a:cubicBezTo>
                  <a:pt x="26987" y="163709"/>
                  <a:pt x="38848" y="179453"/>
                  <a:pt x="57299" y="187325"/>
                </a:cubicBezTo>
                <a:cubicBezTo>
                  <a:pt x="57299" y="187325"/>
                  <a:pt x="57299" y="187325"/>
                  <a:pt x="57299" y="140093"/>
                </a:cubicBezTo>
                <a:cubicBezTo>
                  <a:pt x="57299" y="132222"/>
                  <a:pt x="62571" y="125662"/>
                  <a:pt x="70479" y="125662"/>
                </a:cubicBezTo>
                <a:cubicBezTo>
                  <a:pt x="70479" y="125662"/>
                  <a:pt x="70479" y="125662"/>
                  <a:pt x="262896" y="125662"/>
                </a:cubicBezTo>
                <a:cubicBezTo>
                  <a:pt x="270803" y="125662"/>
                  <a:pt x="276075" y="132222"/>
                  <a:pt x="276075" y="140093"/>
                </a:cubicBezTo>
                <a:cubicBezTo>
                  <a:pt x="276075" y="140093"/>
                  <a:pt x="276075" y="140093"/>
                  <a:pt x="276075" y="187325"/>
                </a:cubicBezTo>
                <a:cubicBezTo>
                  <a:pt x="294526" y="179453"/>
                  <a:pt x="306387" y="163709"/>
                  <a:pt x="306387" y="145341"/>
                </a:cubicBezTo>
                <a:cubicBezTo>
                  <a:pt x="306387" y="124350"/>
                  <a:pt x="290572" y="105982"/>
                  <a:pt x="266849" y="100734"/>
                </a:cubicBezTo>
                <a:cubicBezTo>
                  <a:pt x="261578" y="99422"/>
                  <a:pt x="257624" y="95486"/>
                  <a:pt x="256306" y="90238"/>
                </a:cubicBezTo>
                <a:cubicBezTo>
                  <a:pt x="247080" y="54815"/>
                  <a:pt x="208861" y="28575"/>
                  <a:pt x="166687" y="28575"/>
                </a:cubicBezTo>
                <a:close/>
                <a:moveTo>
                  <a:pt x="167482" y="0"/>
                </a:moveTo>
                <a:cubicBezTo>
                  <a:pt x="220232" y="0"/>
                  <a:pt x="266388" y="30312"/>
                  <a:pt x="280894" y="75122"/>
                </a:cubicBezTo>
                <a:cubicBezTo>
                  <a:pt x="313863" y="85665"/>
                  <a:pt x="334963" y="113341"/>
                  <a:pt x="334963" y="144972"/>
                </a:cubicBezTo>
                <a:cubicBezTo>
                  <a:pt x="334963" y="177920"/>
                  <a:pt x="311225" y="206914"/>
                  <a:pt x="276938" y="216139"/>
                </a:cubicBezTo>
                <a:cubicBezTo>
                  <a:pt x="276938" y="216139"/>
                  <a:pt x="276938" y="216139"/>
                  <a:pt x="276938" y="266221"/>
                </a:cubicBezTo>
                <a:cubicBezTo>
                  <a:pt x="276938" y="274128"/>
                  <a:pt x="271663" y="279400"/>
                  <a:pt x="263750" y="279400"/>
                </a:cubicBezTo>
                <a:cubicBezTo>
                  <a:pt x="263750" y="279400"/>
                  <a:pt x="263750" y="279400"/>
                  <a:pt x="71213" y="279400"/>
                </a:cubicBezTo>
                <a:cubicBezTo>
                  <a:pt x="63300" y="279400"/>
                  <a:pt x="58025" y="274128"/>
                  <a:pt x="58025" y="266221"/>
                </a:cubicBezTo>
                <a:cubicBezTo>
                  <a:pt x="58025" y="266221"/>
                  <a:pt x="58025" y="266221"/>
                  <a:pt x="58025" y="216139"/>
                </a:cubicBezTo>
                <a:cubicBezTo>
                  <a:pt x="22419" y="206914"/>
                  <a:pt x="0" y="177920"/>
                  <a:pt x="0" y="144972"/>
                </a:cubicBezTo>
                <a:cubicBezTo>
                  <a:pt x="0" y="113341"/>
                  <a:pt x="21100" y="85665"/>
                  <a:pt x="54069" y="75122"/>
                </a:cubicBezTo>
                <a:cubicBezTo>
                  <a:pt x="68575" y="30312"/>
                  <a:pt x="114731" y="0"/>
                  <a:pt x="167482" y="0"/>
                </a:cubicBezTo>
                <a:close/>
              </a:path>
            </a:pathLst>
          </a:custGeom>
          <a:solidFill>
            <a:sysClr val="window" lastClr="FFFFFF"/>
          </a:solidFill>
          <a:ln>
            <a:noFill/>
          </a:ln>
        </p:spPr>
        <p:txBody>
          <a:bodyPr anchor="ctr"/>
          <a:lstStyle/>
          <a:p>
            <a:pPr algn="ctr">
              <a:lnSpc>
                <a:spcPct val="130000"/>
              </a:lnSpc>
            </a:pPr>
            <a:endParaRPr>
              <a:latin typeface="微软雅黑" panose="020B0503020204020204" pitchFamily="34" charset="-122"/>
              <a:ea typeface="微软雅黑" panose="020B0503020204020204" pitchFamily="34" charset="-122"/>
              <a:sym typeface="Arial" panose="020B0604020202020204" pitchFamily="34" charset="0"/>
            </a:endParaRPr>
          </a:p>
        </p:txBody>
      </p:sp>
      <p:sp>
        <p:nvSpPr>
          <p:cNvPr id="50" name="任意多边形 49"/>
          <p:cNvSpPr/>
          <p:nvPr>
            <p:custDataLst>
              <p:tags r:id="rId14"/>
            </p:custDataLst>
          </p:nvPr>
        </p:nvSpPr>
        <p:spPr bwMode="auto">
          <a:xfrm>
            <a:off x="7621874" y="4542791"/>
            <a:ext cx="434864" cy="432821"/>
          </a:xfrm>
          <a:custGeom>
            <a:avLst/>
            <a:gdLst>
              <a:gd name="connsiteX0" fmla="*/ 239712 w 338138"/>
              <a:gd name="connsiteY0" fmla="*/ 261938 h 336550"/>
              <a:gd name="connsiteX1" fmla="*/ 179387 w 338138"/>
              <a:gd name="connsiteY1" fmla="*/ 269796 h 336550"/>
              <a:gd name="connsiteX2" fmla="*/ 179387 w 338138"/>
              <a:gd name="connsiteY2" fmla="*/ 314326 h 336550"/>
              <a:gd name="connsiteX3" fmla="*/ 239712 w 338138"/>
              <a:gd name="connsiteY3" fmla="*/ 261938 h 336550"/>
              <a:gd name="connsiteX4" fmla="*/ 100012 w 338138"/>
              <a:gd name="connsiteY4" fmla="*/ 261938 h 336550"/>
              <a:gd name="connsiteX5" fmla="*/ 158750 w 338138"/>
              <a:gd name="connsiteY5" fmla="*/ 314326 h 336550"/>
              <a:gd name="connsiteX6" fmla="*/ 158750 w 338138"/>
              <a:gd name="connsiteY6" fmla="*/ 269796 h 336550"/>
              <a:gd name="connsiteX7" fmla="*/ 100012 w 338138"/>
              <a:gd name="connsiteY7" fmla="*/ 261938 h 336550"/>
              <a:gd name="connsiteX8" fmla="*/ 301625 w 338138"/>
              <a:gd name="connsiteY8" fmla="*/ 231775 h 336550"/>
              <a:gd name="connsiteX9" fmla="*/ 264741 w 338138"/>
              <a:gd name="connsiteY9" fmla="*/ 252603 h 336550"/>
              <a:gd name="connsiteX10" fmla="*/ 239712 w 338138"/>
              <a:gd name="connsiteY10" fmla="*/ 296863 h 336550"/>
              <a:gd name="connsiteX11" fmla="*/ 301625 w 338138"/>
              <a:gd name="connsiteY11" fmla="*/ 231775 h 336550"/>
              <a:gd name="connsiteX12" fmla="*/ 36512 w 338138"/>
              <a:gd name="connsiteY12" fmla="*/ 231775 h 336550"/>
              <a:gd name="connsiteX13" fmla="*/ 98425 w 338138"/>
              <a:gd name="connsiteY13" fmla="*/ 296863 h 336550"/>
              <a:gd name="connsiteX14" fmla="*/ 73396 w 338138"/>
              <a:gd name="connsiteY14" fmla="*/ 252603 h 336550"/>
              <a:gd name="connsiteX15" fmla="*/ 36512 w 338138"/>
              <a:gd name="connsiteY15" fmla="*/ 231775 h 336550"/>
              <a:gd name="connsiteX16" fmla="*/ 279747 w 338138"/>
              <a:gd name="connsiteY16" fmla="*/ 179388 h 336550"/>
              <a:gd name="connsiteX17" fmla="*/ 273050 w 338138"/>
              <a:gd name="connsiteY17" fmla="*/ 225426 h 336550"/>
              <a:gd name="connsiteX18" fmla="*/ 315913 w 338138"/>
              <a:gd name="connsiteY18" fmla="*/ 179388 h 336550"/>
              <a:gd name="connsiteX19" fmla="*/ 279747 w 338138"/>
              <a:gd name="connsiteY19" fmla="*/ 179388 h 336550"/>
              <a:gd name="connsiteX20" fmla="*/ 179387 w 338138"/>
              <a:gd name="connsiteY20" fmla="*/ 179388 h 336550"/>
              <a:gd name="connsiteX21" fmla="*/ 179387 w 338138"/>
              <a:gd name="connsiteY21" fmla="*/ 249238 h 336550"/>
              <a:gd name="connsiteX22" fmla="*/ 249501 w 338138"/>
              <a:gd name="connsiteY22" fmla="*/ 236059 h 336550"/>
              <a:gd name="connsiteX23" fmla="*/ 258762 w 338138"/>
              <a:gd name="connsiteY23" fmla="*/ 179388 h 336550"/>
              <a:gd name="connsiteX24" fmla="*/ 179387 w 338138"/>
              <a:gd name="connsiteY24" fmla="*/ 179388 h 336550"/>
              <a:gd name="connsiteX25" fmla="*/ 273050 w 338138"/>
              <a:gd name="connsiteY25" fmla="*/ 111125 h 336550"/>
              <a:gd name="connsiteX26" fmla="*/ 279747 w 338138"/>
              <a:gd name="connsiteY26" fmla="*/ 157163 h 336550"/>
              <a:gd name="connsiteX27" fmla="*/ 315913 w 338138"/>
              <a:gd name="connsiteY27" fmla="*/ 157163 h 336550"/>
              <a:gd name="connsiteX28" fmla="*/ 273050 w 338138"/>
              <a:gd name="connsiteY28" fmla="*/ 111125 h 336550"/>
              <a:gd name="connsiteX29" fmla="*/ 179387 w 338138"/>
              <a:gd name="connsiteY29" fmla="*/ 87313 h 336550"/>
              <a:gd name="connsiteX30" fmla="*/ 179387 w 338138"/>
              <a:gd name="connsiteY30" fmla="*/ 157163 h 336550"/>
              <a:gd name="connsiteX31" fmla="*/ 258762 w 338138"/>
              <a:gd name="connsiteY31" fmla="*/ 157163 h 336550"/>
              <a:gd name="connsiteX32" fmla="*/ 249501 w 338138"/>
              <a:gd name="connsiteY32" fmla="*/ 100492 h 336550"/>
              <a:gd name="connsiteX33" fmla="*/ 179387 w 338138"/>
              <a:gd name="connsiteY33" fmla="*/ 87313 h 336550"/>
              <a:gd name="connsiteX34" fmla="*/ 239712 w 338138"/>
              <a:gd name="connsiteY34" fmla="*/ 39688 h 336550"/>
              <a:gd name="connsiteX35" fmla="*/ 264741 w 338138"/>
              <a:gd name="connsiteY35" fmla="*/ 83948 h 336550"/>
              <a:gd name="connsiteX36" fmla="*/ 301625 w 338138"/>
              <a:gd name="connsiteY36" fmla="*/ 104776 h 336550"/>
              <a:gd name="connsiteX37" fmla="*/ 239712 w 338138"/>
              <a:gd name="connsiteY37" fmla="*/ 39688 h 336550"/>
              <a:gd name="connsiteX38" fmla="*/ 89694 w 338138"/>
              <a:gd name="connsiteY38" fmla="*/ 31750 h 336550"/>
              <a:gd name="connsiteX39" fmla="*/ 61912 w 338138"/>
              <a:gd name="connsiteY39" fmla="*/ 59532 h 336550"/>
              <a:gd name="connsiteX40" fmla="*/ 89694 w 338138"/>
              <a:gd name="connsiteY40" fmla="*/ 87314 h 336550"/>
              <a:gd name="connsiteX41" fmla="*/ 117476 w 338138"/>
              <a:gd name="connsiteY41" fmla="*/ 59532 h 336550"/>
              <a:gd name="connsiteX42" fmla="*/ 89694 w 338138"/>
              <a:gd name="connsiteY42" fmla="*/ 31750 h 336550"/>
              <a:gd name="connsiteX43" fmla="*/ 179387 w 338138"/>
              <a:gd name="connsiteY43" fmla="*/ 22225 h 336550"/>
              <a:gd name="connsiteX44" fmla="*/ 179387 w 338138"/>
              <a:gd name="connsiteY44" fmla="*/ 66755 h 336550"/>
              <a:gd name="connsiteX45" fmla="*/ 239712 w 338138"/>
              <a:gd name="connsiteY45" fmla="*/ 74613 h 336550"/>
              <a:gd name="connsiteX46" fmla="*/ 179387 w 338138"/>
              <a:gd name="connsiteY46" fmla="*/ 22225 h 336550"/>
              <a:gd name="connsiteX47" fmla="*/ 169069 w 338138"/>
              <a:gd name="connsiteY47" fmla="*/ 0 h 336550"/>
              <a:gd name="connsiteX48" fmla="*/ 338138 w 338138"/>
              <a:gd name="connsiteY48" fmla="*/ 157758 h 336550"/>
              <a:gd name="connsiteX49" fmla="*/ 338138 w 338138"/>
              <a:gd name="connsiteY49" fmla="*/ 178792 h 336550"/>
              <a:gd name="connsiteX50" fmla="*/ 169069 w 338138"/>
              <a:gd name="connsiteY50" fmla="*/ 336550 h 336550"/>
              <a:gd name="connsiteX51" fmla="*/ 0 w 338138"/>
              <a:gd name="connsiteY51" fmla="*/ 178792 h 336550"/>
              <a:gd name="connsiteX52" fmla="*/ 0 w 338138"/>
              <a:gd name="connsiteY52" fmla="*/ 157758 h 336550"/>
              <a:gd name="connsiteX53" fmla="*/ 21133 w 338138"/>
              <a:gd name="connsiteY53" fmla="*/ 86767 h 336550"/>
              <a:gd name="connsiteX54" fmla="*/ 38305 w 338138"/>
              <a:gd name="connsiteY54" fmla="*/ 131465 h 336550"/>
              <a:gd name="connsiteX55" fmla="*/ 22454 w 338138"/>
              <a:gd name="connsiteY55" fmla="*/ 157758 h 336550"/>
              <a:gd name="connsiteX56" fmla="*/ 47551 w 338138"/>
              <a:gd name="connsiteY56" fmla="*/ 157758 h 336550"/>
              <a:gd name="connsiteX57" fmla="*/ 55476 w 338138"/>
              <a:gd name="connsiteY57" fmla="*/ 178792 h 336550"/>
              <a:gd name="connsiteX58" fmla="*/ 22454 w 338138"/>
              <a:gd name="connsiteY58" fmla="*/ 178792 h 336550"/>
              <a:gd name="connsiteX59" fmla="*/ 64722 w 338138"/>
              <a:gd name="connsiteY59" fmla="*/ 224805 h 336550"/>
              <a:gd name="connsiteX60" fmla="*/ 58117 w 338138"/>
              <a:gd name="connsiteY60" fmla="*/ 187995 h 336550"/>
              <a:gd name="connsiteX61" fmla="*/ 73968 w 338138"/>
              <a:gd name="connsiteY61" fmla="*/ 228749 h 336550"/>
              <a:gd name="connsiteX62" fmla="*/ 84534 w 338138"/>
              <a:gd name="connsiteY62" fmla="*/ 257671 h 336550"/>
              <a:gd name="connsiteX63" fmla="*/ 93780 w 338138"/>
              <a:gd name="connsiteY63" fmla="*/ 237952 h 336550"/>
              <a:gd name="connsiteX64" fmla="*/ 158502 w 338138"/>
              <a:gd name="connsiteY64" fmla="*/ 248469 h 336550"/>
              <a:gd name="connsiteX65" fmla="*/ 158502 w 338138"/>
              <a:gd name="connsiteY65" fmla="*/ 178792 h 336550"/>
              <a:gd name="connsiteX66" fmla="*/ 118877 w 338138"/>
              <a:gd name="connsiteY66" fmla="*/ 178792 h 336550"/>
              <a:gd name="connsiteX67" fmla="*/ 128122 w 338138"/>
              <a:gd name="connsiteY67" fmla="*/ 157758 h 336550"/>
              <a:gd name="connsiteX68" fmla="*/ 158502 w 338138"/>
              <a:gd name="connsiteY68" fmla="*/ 157758 h 336550"/>
              <a:gd name="connsiteX69" fmla="*/ 158502 w 338138"/>
              <a:gd name="connsiteY69" fmla="*/ 88081 h 336550"/>
              <a:gd name="connsiteX70" fmla="*/ 157181 w 338138"/>
              <a:gd name="connsiteY70" fmla="*/ 88081 h 336550"/>
              <a:gd name="connsiteX71" fmla="*/ 158502 w 338138"/>
              <a:gd name="connsiteY71" fmla="*/ 85452 h 336550"/>
              <a:gd name="connsiteX72" fmla="*/ 162465 w 338138"/>
              <a:gd name="connsiteY72" fmla="*/ 59159 h 336550"/>
              <a:gd name="connsiteX73" fmla="*/ 158502 w 338138"/>
              <a:gd name="connsiteY73" fmla="*/ 35495 h 336550"/>
              <a:gd name="connsiteX74" fmla="*/ 158502 w 338138"/>
              <a:gd name="connsiteY74" fmla="*/ 22349 h 336550"/>
              <a:gd name="connsiteX75" fmla="*/ 153219 w 338138"/>
              <a:gd name="connsiteY75" fmla="*/ 23664 h 336550"/>
              <a:gd name="connsiteX76" fmla="*/ 136048 w 338138"/>
              <a:gd name="connsiteY76" fmla="*/ 3944 h 336550"/>
              <a:gd name="connsiteX77" fmla="*/ 169069 w 338138"/>
              <a:gd name="connsiteY77" fmla="*/ 0 h 336550"/>
              <a:gd name="connsiteX78" fmla="*/ 90348 w 338138"/>
              <a:gd name="connsiteY78" fmla="*/ 0 h 336550"/>
              <a:gd name="connsiteX79" fmla="*/ 149225 w 338138"/>
              <a:gd name="connsiteY79" fmla="*/ 59251 h 336550"/>
              <a:gd name="connsiteX80" fmla="*/ 145300 w 338138"/>
              <a:gd name="connsiteY80" fmla="*/ 80318 h 336550"/>
              <a:gd name="connsiteX81" fmla="*/ 86422 w 338138"/>
              <a:gd name="connsiteY81" fmla="*/ 223838 h 336550"/>
              <a:gd name="connsiteX82" fmla="*/ 34087 w 338138"/>
              <a:gd name="connsiteY82" fmla="*/ 79002 h 336550"/>
              <a:gd name="connsiteX83" fmla="*/ 30162 w 338138"/>
              <a:gd name="connsiteY83" fmla="*/ 59251 h 336550"/>
              <a:gd name="connsiteX84" fmla="*/ 90348 w 338138"/>
              <a:gd name="connsiteY8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338138" h="336550">
                <a:moveTo>
                  <a:pt x="239712" y="261938"/>
                </a:moveTo>
                <a:cubicBezTo>
                  <a:pt x="220944" y="267177"/>
                  <a:pt x="200836" y="269796"/>
                  <a:pt x="179387" y="269796"/>
                </a:cubicBezTo>
                <a:cubicBezTo>
                  <a:pt x="179387" y="269796"/>
                  <a:pt x="179387" y="269796"/>
                  <a:pt x="179387" y="314326"/>
                </a:cubicBezTo>
                <a:cubicBezTo>
                  <a:pt x="203517" y="310397"/>
                  <a:pt x="224966" y="290752"/>
                  <a:pt x="239712" y="261938"/>
                </a:cubicBezTo>
                <a:close/>
                <a:moveTo>
                  <a:pt x="100012" y="261938"/>
                </a:moveTo>
                <a:cubicBezTo>
                  <a:pt x="114370" y="290752"/>
                  <a:pt x="135255" y="310397"/>
                  <a:pt x="158750" y="314326"/>
                </a:cubicBezTo>
                <a:lnTo>
                  <a:pt x="158750" y="269796"/>
                </a:lnTo>
                <a:cubicBezTo>
                  <a:pt x="137865" y="269796"/>
                  <a:pt x="118286" y="267177"/>
                  <a:pt x="100012" y="261938"/>
                </a:cubicBezTo>
                <a:close/>
                <a:moveTo>
                  <a:pt x="301625" y="231775"/>
                </a:moveTo>
                <a:cubicBezTo>
                  <a:pt x="291087" y="239586"/>
                  <a:pt x="279231" y="247396"/>
                  <a:pt x="264741" y="252603"/>
                </a:cubicBezTo>
                <a:cubicBezTo>
                  <a:pt x="258154" y="269526"/>
                  <a:pt x="250250" y="283846"/>
                  <a:pt x="239712" y="296863"/>
                </a:cubicBezTo>
                <a:cubicBezTo>
                  <a:pt x="267375" y="281242"/>
                  <a:pt x="288452" y="259112"/>
                  <a:pt x="301625" y="231775"/>
                </a:cubicBezTo>
                <a:close/>
                <a:moveTo>
                  <a:pt x="36512" y="231775"/>
                </a:moveTo>
                <a:cubicBezTo>
                  <a:pt x="49685" y="259112"/>
                  <a:pt x="72079" y="281242"/>
                  <a:pt x="98425" y="296863"/>
                </a:cubicBezTo>
                <a:cubicBezTo>
                  <a:pt x="87886" y="283846"/>
                  <a:pt x="79983" y="269526"/>
                  <a:pt x="73396" y="252603"/>
                </a:cubicBezTo>
                <a:cubicBezTo>
                  <a:pt x="58906" y="247396"/>
                  <a:pt x="47050" y="239586"/>
                  <a:pt x="36512" y="231775"/>
                </a:cubicBezTo>
                <a:close/>
                <a:moveTo>
                  <a:pt x="279747" y="179388"/>
                </a:moveTo>
                <a:cubicBezTo>
                  <a:pt x="279747" y="195173"/>
                  <a:pt x="277069" y="210957"/>
                  <a:pt x="273050" y="225426"/>
                </a:cubicBezTo>
                <a:cubicBezTo>
                  <a:pt x="295821" y="213588"/>
                  <a:pt x="310555" y="196488"/>
                  <a:pt x="315913" y="179388"/>
                </a:cubicBezTo>
                <a:cubicBezTo>
                  <a:pt x="315913" y="179388"/>
                  <a:pt x="315913" y="179388"/>
                  <a:pt x="279747" y="179388"/>
                </a:cubicBezTo>
                <a:close/>
                <a:moveTo>
                  <a:pt x="179387" y="179388"/>
                </a:moveTo>
                <a:cubicBezTo>
                  <a:pt x="179387" y="179388"/>
                  <a:pt x="179387" y="179388"/>
                  <a:pt x="179387" y="249238"/>
                </a:cubicBezTo>
                <a:cubicBezTo>
                  <a:pt x="204522" y="249238"/>
                  <a:pt x="228335" y="243966"/>
                  <a:pt x="249501" y="236059"/>
                </a:cubicBezTo>
                <a:cubicBezTo>
                  <a:pt x="254793" y="218926"/>
                  <a:pt x="257439" y="200475"/>
                  <a:pt x="258762" y="179388"/>
                </a:cubicBezTo>
                <a:cubicBezTo>
                  <a:pt x="258762" y="179388"/>
                  <a:pt x="258762" y="179388"/>
                  <a:pt x="179387" y="179388"/>
                </a:cubicBezTo>
                <a:close/>
                <a:moveTo>
                  <a:pt x="273050" y="111125"/>
                </a:moveTo>
                <a:cubicBezTo>
                  <a:pt x="277069" y="125594"/>
                  <a:pt x="279747" y="141379"/>
                  <a:pt x="279747" y="157163"/>
                </a:cubicBezTo>
                <a:lnTo>
                  <a:pt x="315913" y="157163"/>
                </a:lnTo>
                <a:cubicBezTo>
                  <a:pt x="310555" y="140063"/>
                  <a:pt x="295821" y="122963"/>
                  <a:pt x="273050" y="111125"/>
                </a:cubicBezTo>
                <a:close/>
                <a:moveTo>
                  <a:pt x="179387" y="87313"/>
                </a:moveTo>
                <a:lnTo>
                  <a:pt x="179387" y="157163"/>
                </a:lnTo>
                <a:cubicBezTo>
                  <a:pt x="179387" y="157163"/>
                  <a:pt x="179387" y="157163"/>
                  <a:pt x="258762" y="157163"/>
                </a:cubicBezTo>
                <a:cubicBezTo>
                  <a:pt x="257439" y="136076"/>
                  <a:pt x="254793" y="117625"/>
                  <a:pt x="249501" y="100492"/>
                </a:cubicBezTo>
                <a:cubicBezTo>
                  <a:pt x="228335" y="92585"/>
                  <a:pt x="204522" y="87313"/>
                  <a:pt x="179387" y="87313"/>
                </a:cubicBezTo>
                <a:close/>
                <a:moveTo>
                  <a:pt x="239712" y="39688"/>
                </a:moveTo>
                <a:cubicBezTo>
                  <a:pt x="250250" y="52705"/>
                  <a:pt x="258154" y="67025"/>
                  <a:pt x="264741" y="83948"/>
                </a:cubicBezTo>
                <a:cubicBezTo>
                  <a:pt x="279231" y="89155"/>
                  <a:pt x="291087" y="96965"/>
                  <a:pt x="301625" y="104776"/>
                </a:cubicBezTo>
                <a:cubicBezTo>
                  <a:pt x="288452" y="77439"/>
                  <a:pt x="267375" y="55309"/>
                  <a:pt x="239712" y="39688"/>
                </a:cubicBezTo>
                <a:close/>
                <a:moveTo>
                  <a:pt x="89694" y="31750"/>
                </a:moveTo>
                <a:cubicBezTo>
                  <a:pt x="74350" y="31750"/>
                  <a:pt x="61912" y="44188"/>
                  <a:pt x="61912" y="59532"/>
                </a:cubicBezTo>
                <a:cubicBezTo>
                  <a:pt x="61912" y="74876"/>
                  <a:pt x="74350" y="87314"/>
                  <a:pt x="89694" y="87314"/>
                </a:cubicBezTo>
                <a:cubicBezTo>
                  <a:pt x="105038" y="87314"/>
                  <a:pt x="117476" y="74876"/>
                  <a:pt x="117476" y="59532"/>
                </a:cubicBezTo>
                <a:cubicBezTo>
                  <a:pt x="117476" y="44188"/>
                  <a:pt x="105038" y="31750"/>
                  <a:pt x="89694" y="31750"/>
                </a:cubicBezTo>
                <a:close/>
                <a:moveTo>
                  <a:pt x="179387" y="22225"/>
                </a:moveTo>
                <a:lnTo>
                  <a:pt x="179387" y="66755"/>
                </a:lnTo>
                <a:cubicBezTo>
                  <a:pt x="200836" y="66755"/>
                  <a:pt x="220944" y="69374"/>
                  <a:pt x="239712" y="74613"/>
                </a:cubicBezTo>
                <a:cubicBezTo>
                  <a:pt x="224966" y="45799"/>
                  <a:pt x="203517" y="26154"/>
                  <a:pt x="179387" y="22225"/>
                </a:cubicBezTo>
                <a:close/>
                <a:moveTo>
                  <a:pt x="169069" y="0"/>
                </a:moveTo>
                <a:cubicBezTo>
                  <a:pt x="258887" y="0"/>
                  <a:pt x="331534" y="69676"/>
                  <a:pt x="338138" y="157758"/>
                </a:cubicBezTo>
                <a:lnTo>
                  <a:pt x="338138" y="178792"/>
                </a:lnTo>
                <a:cubicBezTo>
                  <a:pt x="331534" y="266874"/>
                  <a:pt x="258887" y="336550"/>
                  <a:pt x="169069" y="336550"/>
                </a:cubicBezTo>
                <a:cubicBezTo>
                  <a:pt x="79251" y="336550"/>
                  <a:pt x="6604" y="266874"/>
                  <a:pt x="0" y="178792"/>
                </a:cubicBezTo>
                <a:cubicBezTo>
                  <a:pt x="0" y="178792"/>
                  <a:pt x="0" y="178792"/>
                  <a:pt x="0" y="157758"/>
                </a:cubicBezTo>
                <a:cubicBezTo>
                  <a:pt x="2642" y="131465"/>
                  <a:pt x="9246" y="107801"/>
                  <a:pt x="21133" y="86767"/>
                </a:cubicBezTo>
                <a:cubicBezTo>
                  <a:pt x="25096" y="95969"/>
                  <a:pt x="30379" y="113060"/>
                  <a:pt x="38305" y="131465"/>
                </a:cubicBezTo>
                <a:cubicBezTo>
                  <a:pt x="30379" y="139353"/>
                  <a:pt x="25096" y="148555"/>
                  <a:pt x="22454" y="157758"/>
                </a:cubicBezTo>
                <a:cubicBezTo>
                  <a:pt x="22454" y="157758"/>
                  <a:pt x="22454" y="157758"/>
                  <a:pt x="47551" y="157758"/>
                </a:cubicBezTo>
                <a:cubicBezTo>
                  <a:pt x="50192" y="164331"/>
                  <a:pt x="52834" y="172219"/>
                  <a:pt x="55476" y="178792"/>
                </a:cubicBezTo>
                <a:cubicBezTo>
                  <a:pt x="55476" y="178792"/>
                  <a:pt x="55476" y="178792"/>
                  <a:pt x="22454" y="178792"/>
                </a:cubicBezTo>
                <a:cubicBezTo>
                  <a:pt x="27738" y="195883"/>
                  <a:pt x="42267" y="212973"/>
                  <a:pt x="64722" y="224805"/>
                </a:cubicBezTo>
                <a:cubicBezTo>
                  <a:pt x="62080" y="212973"/>
                  <a:pt x="59438" y="201141"/>
                  <a:pt x="58117" y="187995"/>
                </a:cubicBezTo>
                <a:cubicBezTo>
                  <a:pt x="66042" y="210344"/>
                  <a:pt x="72647" y="226120"/>
                  <a:pt x="73968" y="228749"/>
                </a:cubicBezTo>
                <a:cubicBezTo>
                  <a:pt x="73968" y="228749"/>
                  <a:pt x="73968" y="228749"/>
                  <a:pt x="84534" y="257671"/>
                </a:cubicBezTo>
                <a:cubicBezTo>
                  <a:pt x="84534" y="257671"/>
                  <a:pt x="84534" y="257671"/>
                  <a:pt x="93780" y="237952"/>
                </a:cubicBezTo>
                <a:cubicBezTo>
                  <a:pt x="113593" y="243210"/>
                  <a:pt x="134727" y="248469"/>
                  <a:pt x="158502" y="248469"/>
                </a:cubicBezTo>
                <a:cubicBezTo>
                  <a:pt x="158502" y="248469"/>
                  <a:pt x="158502" y="248469"/>
                  <a:pt x="158502" y="178792"/>
                </a:cubicBezTo>
                <a:cubicBezTo>
                  <a:pt x="158502" y="178792"/>
                  <a:pt x="158502" y="178792"/>
                  <a:pt x="118877" y="178792"/>
                </a:cubicBezTo>
                <a:cubicBezTo>
                  <a:pt x="122839" y="172219"/>
                  <a:pt x="125481" y="164331"/>
                  <a:pt x="128122" y="157758"/>
                </a:cubicBezTo>
                <a:cubicBezTo>
                  <a:pt x="128122" y="157758"/>
                  <a:pt x="128122" y="157758"/>
                  <a:pt x="158502" y="157758"/>
                </a:cubicBezTo>
                <a:cubicBezTo>
                  <a:pt x="158502" y="157758"/>
                  <a:pt x="158502" y="157758"/>
                  <a:pt x="158502" y="88081"/>
                </a:cubicBezTo>
                <a:cubicBezTo>
                  <a:pt x="158502" y="88081"/>
                  <a:pt x="157181" y="88081"/>
                  <a:pt x="157181" y="88081"/>
                </a:cubicBezTo>
                <a:cubicBezTo>
                  <a:pt x="157181" y="86767"/>
                  <a:pt x="157181" y="85452"/>
                  <a:pt x="158502" y="85452"/>
                </a:cubicBezTo>
                <a:cubicBezTo>
                  <a:pt x="161144" y="77564"/>
                  <a:pt x="162465" y="68362"/>
                  <a:pt x="162465" y="59159"/>
                </a:cubicBezTo>
                <a:cubicBezTo>
                  <a:pt x="162465" y="51271"/>
                  <a:pt x="161144" y="43383"/>
                  <a:pt x="158502" y="35495"/>
                </a:cubicBezTo>
                <a:cubicBezTo>
                  <a:pt x="158502" y="35495"/>
                  <a:pt x="158502" y="35495"/>
                  <a:pt x="158502" y="22349"/>
                </a:cubicBezTo>
                <a:cubicBezTo>
                  <a:pt x="157181" y="22349"/>
                  <a:pt x="154539" y="23664"/>
                  <a:pt x="153219" y="23664"/>
                </a:cubicBezTo>
                <a:cubicBezTo>
                  <a:pt x="147935" y="15776"/>
                  <a:pt x="142652" y="9202"/>
                  <a:pt x="136048" y="3944"/>
                </a:cubicBezTo>
                <a:cubicBezTo>
                  <a:pt x="146614" y="1315"/>
                  <a:pt x="157181" y="0"/>
                  <a:pt x="169069" y="0"/>
                </a:cubicBezTo>
                <a:close/>
                <a:moveTo>
                  <a:pt x="90348" y="0"/>
                </a:moveTo>
                <a:cubicBezTo>
                  <a:pt x="123057" y="0"/>
                  <a:pt x="149225" y="26334"/>
                  <a:pt x="149225" y="59251"/>
                </a:cubicBezTo>
                <a:cubicBezTo>
                  <a:pt x="149225" y="67151"/>
                  <a:pt x="147916" y="73735"/>
                  <a:pt x="145300" y="80318"/>
                </a:cubicBezTo>
                <a:cubicBezTo>
                  <a:pt x="137449" y="104019"/>
                  <a:pt x="86422" y="223838"/>
                  <a:pt x="86422" y="223838"/>
                </a:cubicBezTo>
                <a:cubicBezTo>
                  <a:pt x="86422" y="223838"/>
                  <a:pt x="38012" y="93485"/>
                  <a:pt x="34087" y="79002"/>
                </a:cubicBezTo>
                <a:cubicBezTo>
                  <a:pt x="31470" y="72418"/>
                  <a:pt x="30162" y="65835"/>
                  <a:pt x="30162" y="59251"/>
                </a:cubicBezTo>
                <a:cubicBezTo>
                  <a:pt x="30162" y="26334"/>
                  <a:pt x="57638" y="0"/>
                  <a:pt x="90348" y="0"/>
                </a:cubicBezTo>
                <a:close/>
              </a:path>
            </a:pathLst>
          </a:custGeom>
          <a:solidFill>
            <a:sysClr val="window" lastClr="FFFFFF"/>
          </a:solidFill>
          <a:ln>
            <a:noFill/>
          </a:ln>
        </p:spPr>
        <p:txBody>
          <a:bodyPr anchor="ctr"/>
          <a:lstStyle/>
          <a:p>
            <a:pPr algn="ctr">
              <a:lnSpc>
                <a:spcPct val="130000"/>
              </a:lnSpc>
            </a:pPr>
            <a:endParaRPr>
              <a:latin typeface="微软雅黑" panose="020B0503020204020204" pitchFamily="34" charset="-122"/>
              <a:ea typeface="微软雅黑" panose="020B0503020204020204" pitchFamily="34" charset="-122"/>
              <a:sym typeface="Arial" panose="020B0604020202020204" pitchFamily="34" charset="0"/>
            </a:endParaRPr>
          </a:p>
        </p:txBody>
      </p:sp>
      <p:sp>
        <p:nvSpPr>
          <p:cNvPr id="51" name="文本框 50"/>
          <p:cNvSpPr txBox="1"/>
          <p:nvPr>
            <p:custDataLst>
              <p:tags r:id="rId15"/>
            </p:custDataLst>
          </p:nvPr>
        </p:nvSpPr>
        <p:spPr>
          <a:xfrm>
            <a:off x="3166156" y="3246681"/>
            <a:ext cx="2442651" cy="561694"/>
          </a:xfrm>
          <a:prstGeom prst="rect">
            <a:avLst/>
          </a:prstGeom>
          <a:noFill/>
        </p:spPr>
        <p:txBody>
          <a:bodyPr wrap="square" lIns="90000" tIns="0" rIns="90000" bIns="46800" anchor="ctr" anchorCtr="0">
            <a:normAutofit fontScale="90000" lnSpcReduction="20000"/>
          </a:bodyPr>
          <a:lstStyle/>
          <a:p>
            <a:pPr defTabSz="913765">
              <a:lnSpc>
                <a:spcPct val="120000"/>
              </a:lnSpc>
            </a:pPr>
            <a:r>
              <a:rPr lang="zh-CN" altLang="en-US" sz="1200" spc="150">
                <a:latin typeface="微软雅黑" panose="020B0503020204020204" pitchFamily="34" charset="-122"/>
                <a:ea typeface="微软雅黑" panose="020B0503020204020204" pitchFamily="34" charset="-122"/>
                <a:sym typeface="Arial" panose="020B0604020202020204" pitchFamily="34" charset="0"/>
              </a:rPr>
              <a:t>按照账簿的外形特征可以将账簿分为订本式账簿、活页式账簿和卡片式账簿。</a:t>
            </a:r>
            <a:endParaRPr lang="zh-CN" altLang="en-US" sz="1200" spc="150">
              <a:latin typeface="微软雅黑" panose="020B0503020204020204" pitchFamily="34" charset="-122"/>
              <a:ea typeface="微软雅黑" panose="020B0503020204020204" pitchFamily="34" charset="-122"/>
              <a:sym typeface="Arial" panose="020B0604020202020204" pitchFamily="34" charset="0"/>
            </a:endParaRPr>
          </a:p>
        </p:txBody>
      </p:sp>
      <p:sp>
        <p:nvSpPr>
          <p:cNvPr id="52" name="矩形 51"/>
          <p:cNvSpPr/>
          <p:nvPr>
            <p:custDataLst>
              <p:tags r:id="rId16"/>
            </p:custDataLst>
          </p:nvPr>
        </p:nvSpPr>
        <p:spPr>
          <a:xfrm>
            <a:off x="3178846" y="2877422"/>
            <a:ext cx="2428949" cy="395549"/>
          </a:xfrm>
          <a:prstGeom prst="rect">
            <a:avLst/>
          </a:prstGeom>
        </p:spPr>
        <p:txBody>
          <a:bodyPr wrap="square" lIns="90000" tIns="46800" rIns="90000" bIns="0">
            <a:normAutofit fontScale="87500" lnSpcReduction="20000"/>
          </a:bodyPr>
          <a:lstStyle/>
          <a:p>
            <a:pPr lvl="0" defTabSz="913765">
              <a:lnSpc>
                <a:spcPct val="120000"/>
              </a:lnSpc>
            </a:pPr>
            <a:r>
              <a:rPr lang="en-US" b="1">
                <a:latin typeface="微软雅黑" panose="020B0503020204020204" pitchFamily="34" charset="-122"/>
                <a:ea typeface="微软雅黑" panose="020B0503020204020204" pitchFamily="34" charset="-122"/>
                <a:sym typeface="Arial" panose="020B0604020202020204" pitchFamily="34" charset="0"/>
              </a:rPr>
              <a:t>3.</a:t>
            </a:r>
            <a:r>
              <a:rPr b="1">
                <a:latin typeface="微软雅黑" panose="020B0503020204020204" pitchFamily="34" charset="-122"/>
                <a:ea typeface="微软雅黑" panose="020B0503020204020204" pitchFamily="34" charset="-122"/>
                <a:sym typeface="Arial" panose="020B0604020202020204" pitchFamily="34" charset="0"/>
              </a:rPr>
              <a:t>按照账簿的外形特征分类</a:t>
            </a:r>
            <a:endParaRPr lang="zh-CN" altLang="en-US" b="1" spc="30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3" name="文本框 52"/>
          <p:cNvSpPr txBox="1"/>
          <p:nvPr>
            <p:custDataLst>
              <p:tags r:id="rId17"/>
            </p:custDataLst>
          </p:nvPr>
        </p:nvSpPr>
        <p:spPr>
          <a:xfrm>
            <a:off x="8056710" y="3022184"/>
            <a:ext cx="2670430" cy="465843"/>
          </a:xfrm>
          <a:prstGeom prst="rect">
            <a:avLst/>
          </a:prstGeom>
          <a:noFill/>
        </p:spPr>
        <p:txBody>
          <a:bodyPr wrap="square" lIns="90000" tIns="0" rIns="90000" bIns="46800" anchor="t" anchorCtr="0"/>
          <a:lstStyle/>
          <a:p>
            <a:pPr defTabSz="913765">
              <a:lnSpc>
                <a:spcPct val="120000"/>
              </a:lnSpc>
            </a:pPr>
            <a:r>
              <a:rPr lang="zh-CN" altLang="en-US" sz="840" dirty="0">
                <a:solidFill>
                  <a:schemeClr val="bg1"/>
                </a:solidFill>
                <a:ea typeface="微软雅黑" panose="020B0503020204020204" pitchFamily="34" charset="-122"/>
                <a:cs typeface="+mn-ea"/>
                <a:sym typeface="+mn-ea"/>
              </a:rPr>
              <a:t>活页式账簿又称活页账，是指年度内账页不固定装订成册，而是将其放置在活页账夹中的账簿。当账簿登记完毕之后（通常是一个会计年度结束之后），才能将账页予以装订，加具封面，并给各账页连续编号。如图6-12所示。</a:t>
            </a:r>
            <a:endParaRPr lang="zh-CN" altLang="en-US" sz="840" dirty="0">
              <a:solidFill>
                <a:schemeClr val="bg1"/>
              </a:solidFill>
              <a:ea typeface="微软雅黑" panose="020B0503020204020204" pitchFamily="34" charset="-122"/>
              <a:cs typeface="+mn-ea"/>
              <a:sym typeface="+mn-ea"/>
            </a:endParaRPr>
          </a:p>
        </p:txBody>
      </p:sp>
      <p:sp>
        <p:nvSpPr>
          <p:cNvPr id="54" name="矩形 53"/>
          <p:cNvSpPr/>
          <p:nvPr>
            <p:custDataLst>
              <p:tags r:id="rId18"/>
            </p:custDataLst>
          </p:nvPr>
        </p:nvSpPr>
        <p:spPr>
          <a:xfrm>
            <a:off x="8385852" y="2656761"/>
            <a:ext cx="2341198" cy="390360"/>
          </a:xfrm>
          <a:prstGeom prst="rect">
            <a:avLst/>
          </a:prstGeom>
        </p:spPr>
        <p:txBody>
          <a:bodyPr wrap="square" lIns="90000" tIns="46800" rIns="90000" bIns="0">
            <a:normAutofit/>
          </a:bodyPr>
          <a:lstStyle/>
          <a:p>
            <a:pPr lvl="0" defTabSz="913765">
              <a:lnSpc>
                <a:spcPct val="120000"/>
              </a:lnSpc>
            </a:pPr>
            <a:r>
              <a:rPr lang="zh-CN" altLang="en-US" b="1" dirty="0">
                <a:solidFill>
                  <a:schemeClr val="bg1"/>
                </a:solidFill>
                <a:ea typeface="微软雅黑" panose="020B0503020204020204" pitchFamily="34" charset="-122"/>
                <a:cs typeface="+mn-ea"/>
                <a:sym typeface="+mn-ea"/>
              </a:rPr>
              <a:t>（</a:t>
            </a:r>
            <a:r>
              <a:rPr lang="en-US" altLang="zh-CN" b="1" dirty="0">
                <a:solidFill>
                  <a:schemeClr val="bg1"/>
                </a:solidFill>
                <a:ea typeface="微软雅黑" panose="020B0503020204020204" pitchFamily="34" charset="-122"/>
                <a:cs typeface="+mn-ea"/>
                <a:sym typeface="+mn-ea"/>
              </a:rPr>
              <a:t>2</a:t>
            </a:r>
            <a:r>
              <a:rPr lang="zh-CN" altLang="en-US" b="1" dirty="0">
                <a:solidFill>
                  <a:schemeClr val="bg1"/>
                </a:solidFill>
                <a:ea typeface="微软雅黑" panose="020B0503020204020204" pitchFamily="34" charset="-122"/>
                <a:cs typeface="+mn-ea"/>
                <a:sym typeface="+mn-ea"/>
              </a:rPr>
              <a:t>）活页式账簿</a:t>
            </a:r>
            <a:endParaRPr lang="zh-CN" altLang="en-US" b="1" spc="300" dirty="0">
              <a:solidFill>
                <a:schemeClr val="bg1"/>
              </a:solidFill>
              <a:latin typeface="微软雅黑" panose="020B0503020204020204" pitchFamily="34" charset="-122"/>
              <a:ea typeface="微软雅黑" panose="020B0503020204020204" pitchFamily="34" charset="-122"/>
              <a:cs typeface="+mn-ea"/>
              <a:sym typeface="+mn-ea"/>
            </a:endParaRPr>
          </a:p>
        </p:txBody>
      </p:sp>
      <p:sp>
        <p:nvSpPr>
          <p:cNvPr id="55" name="文本框 54"/>
          <p:cNvSpPr txBox="1"/>
          <p:nvPr>
            <p:custDataLst>
              <p:tags r:id="rId19"/>
            </p:custDataLst>
          </p:nvPr>
        </p:nvSpPr>
        <p:spPr>
          <a:xfrm>
            <a:off x="8122654" y="1784261"/>
            <a:ext cx="2536122" cy="465843"/>
          </a:xfrm>
          <a:prstGeom prst="rect">
            <a:avLst/>
          </a:prstGeom>
          <a:noFill/>
        </p:spPr>
        <p:txBody>
          <a:bodyPr wrap="square" lIns="90000" tIns="0" rIns="90000" bIns="46800" anchor="t" anchorCtr="0"/>
          <a:lstStyle/>
          <a:p>
            <a:pPr defTabSz="913765">
              <a:lnSpc>
                <a:spcPct val="120000"/>
              </a:lnSpc>
            </a:pPr>
            <a:r>
              <a:rPr lang="zh-CN" altLang="en-US" sz="940" dirty="0">
                <a:solidFill>
                  <a:schemeClr val="bg1"/>
                </a:solidFill>
                <a:ea typeface="微软雅黑" panose="020B0503020204020204" pitchFamily="34" charset="-122"/>
                <a:cs typeface="+mn-ea"/>
                <a:sym typeface="+mn-ea"/>
              </a:rPr>
              <a:t>订本式账簿又称订本账，是指在账簿启用前就把具有</a:t>
            </a:r>
            <a:r>
              <a:rPr lang="zh-CN" altLang="en-US" sz="835" dirty="0">
                <a:solidFill>
                  <a:schemeClr val="bg1"/>
                </a:solidFill>
                <a:ea typeface="微软雅黑" panose="020B0503020204020204" pitchFamily="34" charset="-122"/>
                <a:cs typeface="+mn-ea"/>
                <a:sym typeface="+mn-ea"/>
              </a:rPr>
              <a:t>账户</a:t>
            </a:r>
            <a:r>
              <a:rPr lang="zh-CN" altLang="en-US" sz="940" dirty="0">
                <a:solidFill>
                  <a:schemeClr val="bg1"/>
                </a:solidFill>
                <a:ea typeface="微软雅黑" panose="020B0503020204020204" pitchFamily="34" charset="-122"/>
                <a:cs typeface="+mn-ea"/>
                <a:sym typeface="+mn-ea"/>
              </a:rPr>
              <a:t>基本结构并连续编号的若干张账页固定地装订成册的账簿。如图6-11所示。</a:t>
            </a:r>
            <a:endParaRPr lang="zh-CN" altLang="en-US" sz="940" dirty="0">
              <a:solidFill>
                <a:schemeClr val="bg1"/>
              </a:solidFill>
              <a:ea typeface="微软雅黑" panose="020B0503020204020204" pitchFamily="34" charset="-122"/>
              <a:cs typeface="+mn-ea"/>
              <a:sym typeface="+mn-ea"/>
            </a:endParaRPr>
          </a:p>
          <a:p>
            <a:pPr defTabSz="913765">
              <a:lnSpc>
                <a:spcPct val="120000"/>
              </a:lnSpc>
            </a:pPr>
            <a:endParaRPr lang="en-US" altLang="zh-CN" sz="940" spc="1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矩形 55"/>
          <p:cNvSpPr/>
          <p:nvPr>
            <p:custDataLst>
              <p:tags r:id="rId20"/>
            </p:custDataLst>
          </p:nvPr>
        </p:nvSpPr>
        <p:spPr>
          <a:xfrm>
            <a:off x="8385854" y="1396285"/>
            <a:ext cx="2341196" cy="390360"/>
          </a:xfrm>
          <a:prstGeom prst="rect">
            <a:avLst/>
          </a:prstGeom>
        </p:spPr>
        <p:txBody>
          <a:bodyPr wrap="square" lIns="90000" tIns="46800" rIns="90000" bIns="0">
            <a:normAutofit/>
          </a:bodyPr>
          <a:lstStyle/>
          <a:p>
            <a:pPr lvl="0" defTabSz="913765">
              <a:lnSpc>
                <a:spcPct val="120000"/>
              </a:lnSpc>
            </a:pPr>
            <a:r>
              <a:rPr lang="zh-CN" sz="1800" b="1">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1800" b="1">
                <a:solidFill>
                  <a:schemeClr val="bg1"/>
                </a:solidFill>
                <a:latin typeface="微软雅黑" panose="020B0503020204020204" pitchFamily="34" charset="-122"/>
                <a:ea typeface="微软雅黑" panose="020B0503020204020204" pitchFamily="34" charset="-122"/>
                <a:sym typeface="Arial" panose="020B0604020202020204" pitchFamily="34" charset="0"/>
              </a:rPr>
              <a:t>1</a:t>
            </a:r>
            <a:r>
              <a:rPr lang="zh-CN" sz="1800" b="1">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r>
              <a:rPr sz="1800" b="1">
                <a:solidFill>
                  <a:schemeClr val="bg1"/>
                </a:solidFill>
                <a:latin typeface="微软雅黑" panose="020B0503020204020204" pitchFamily="34" charset="-122"/>
                <a:ea typeface="微软雅黑" panose="020B0503020204020204" pitchFamily="34" charset="-122"/>
                <a:sym typeface="Arial" panose="020B0604020202020204" pitchFamily="34" charset="0"/>
              </a:rPr>
              <a:t>订本式账簿</a:t>
            </a:r>
            <a:endParaRPr>
              <a:latin typeface="微软雅黑" panose="020B0503020204020204" pitchFamily="34" charset="-122"/>
              <a:ea typeface="微软雅黑" panose="020B0503020204020204" pitchFamily="34" charset="-122"/>
              <a:sym typeface="Arial" panose="020B0604020202020204" pitchFamily="34" charset="0"/>
            </a:endParaRPr>
          </a:p>
          <a:p>
            <a:pPr lvl="0" defTabSz="913765">
              <a:lnSpc>
                <a:spcPct val="120000"/>
              </a:lnSpc>
            </a:pPr>
            <a:endParaRPr lang="zh-CN" altLang="en-US" b="1" spc="300">
              <a:solidFill>
                <a:sysClr val="window" lastClr="FFFFFF"/>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7" name="文本框 56"/>
          <p:cNvSpPr txBox="1"/>
          <p:nvPr>
            <p:custDataLst>
              <p:tags r:id="rId21"/>
            </p:custDataLst>
          </p:nvPr>
        </p:nvSpPr>
        <p:spPr>
          <a:xfrm>
            <a:off x="8122920" y="4748530"/>
            <a:ext cx="2604770" cy="708660"/>
          </a:xfrm>
          <a:prstGeom prst="rect">
            <a:avLst/>
          </a:prstGeom>
          <a:noFill/>
        </p:spPr>
        <p:txBody>
          <a:bodyPr wrap="square" lIns="90000" tIns="0" rIns="90000" bIns="46800" anchor="t" anchorCtr="0"/>
          <a:lstStyle/>
          <a:p>
            <a:pPr defTabSz="913765">
              <a:lnSpc>
                <a:spcPct val="120000"/>
              </a:lnSpc>
            </a:pPr>
            <a:r>
              <a:rPr lang="zh-CN" altLang="en-US" sz="840" dirty="0">
                <a:solidFill>
                  <a:schemeClr val="bg1"/>
                </a:solidFill>
                <a:ea typeface="微软雅黑" panose="020B0503020204020204" pitchFamily="34" charset="-122"/>
                <a:cs typeface="+mn-ea"/>
                <a:sym typeface="+mn-ea"/>
              </a:rPr>
              <a:t>卡片式账簿又称卡片账，是指由许多具有一定格式的卡片组成，存放在一定卡片箱内的账簿。卡片账的卡片一般装在卡片箱内，不用装订成册，随时可存放，也可跨年度长期使用。如图6-13所示。</a:t>
            </a:r>
            <a:endParaRPr lang="zh-CN" altLang="en-US" sz="840" dirty="0">
              <a:solidFill>
                <a:schemeClr val="bg1"/>
              </a:solidFill>
              <a:ea typeface="微软雅黑" panose="020B0503020204020204" pitchFamily="34" charset="-122"/>
              <a:cs typeface="+mn-ea"/>
              <a:sym typeface="+mn-ea"/>
            </a:endParaRPr>
          </a:p>
          <a:p>
            <a:pPr defTabSz="913765">
              <a:lnSpc>
                <a:spcPct val="120000"/>
              </a:lnSpc>
            </a:pPr>
            <a:endParaRPr lang="zh-CN" altLang="en-US" sz="840" spc="1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矩形 57"/>
          <p:cNvSpPr/>
          <p:nvPr>
            <p:custDataLst>
              <p:tags r:id="rId22"/>
            </p:custDataLst>
          </p:nvPr>
        </p:nvSpPr>
        <p:spPr>
          <a:xfrm>
            <a:off x="8385853" y="4355462"/>
            <a:ext cx="2341197" cy="390360"/>
          </a:xfrm>
          <a:prstGeom prst="rect">
            <a:avLst/>
          </a:prstGeom>
        </p:spPr>
        <p:txBody>
          <a:bodyPr wrap="square" lIns="90000" tIns="46800" rIns="90000" bIns="0">
            <a:normAutofit/>
          </a:bodyPr>
          <a:lstStyle/>
          <a:p>
            <a:pPr lvl="0" defTabSz="913765">
              <a:lnSpc>
                <a:spcPct val="120000"/>
              </a:lnSpc>
            </a:pPr>
            <a:r>
              <a:rPr lang="zh-CN" altLang="en-US" b="1" dirty="0">
                <a:solidFill>
                  <a:schemeClr val="bg1"/>
                </a:solidFill>
                <a:ea typeface="微软雅黑" panose="020B0503020204020204" pitchFamily="34" charset="-122"/>
                <a:cs typeface="+mn-ea"/>
                <a:sym typeface="+mn-ea"/>
              </a:rPr>
              <a:t>（</a:t>
            </a:r>
            <a:r>
              <a:rPr lang="en-US" altLang="zh-CN" b="1" dirty="0">
                <a:solidFill>
                  <a:schemeClr val="bg1"/>
                </a:solidFill>
                <a:ea typeface="微软雅黑" panose="020B0503020204020204" pitchFamily="34" charset="-122"/>
                <a:cs typeface="+mn-ea"/>
                <a:sym typeface="+mn-ea"/>
              </a:rPr>
              <a:t>3</a:t>
            </a:r>
            <a:r>
              <a:rPr lang="zh-CN" altLang="en-US" b="1" dirty="0">
                <a:solidFill>
                  <a:schemeClr val="bg1"/>
                </a:solidFill>
                <a:ea typeface="微软雅黑" panose="020B0503020204020204" pitchFamily="34" charset="-122"/>
                <a:cs typeface="+mn-ea"/>
                <a:sym typeface="+mn-ea"/>
              </a:rPr>
              <a:t>）卡片式账簿</a:t>
            </a:r>
            <a:endParaRPr lang="zh-CN" altLang="en-US" b="1" spc="300" dirty="0">
              <a:solidFill>
                <a:schemeClr val="bg1"/>
              </a:solidFill>
              <a:latin typeface="微软雅黑" panose="020B0503020204020204" pitchFamily="34" charset="-122"/>
              <a:ea typeface="微软雅黑" panose="020B0503020204020204" pitchFamily="34" charset="-122"/>
              <a:cs typeface="+mn-ea"/>
              <a:sym typeface="+mn-ea"/>
            </a:endParaRPr>
          </a:p>
        </p:txBody>
      </p:sp>
    </p:spTree>
  </p:cSld>
  <p:clrMapOvr>
    <a:masterClrMapping/>
  </p:clrMapOvr>
  <p:transition spd="slow" advTm="9652">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96138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sym typeface="+mn-ea"/>
              </a:rPr>
              <a:t>子任务6.1.2 会计账簿的种类</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图片 21"/>
          <p:cNvPicPr>
            <a:picLocks noChangeAspect="1"/>
          </p:cNvPicPr>
          <p:nvPr/>
        </p:nvPicPr>
        <p:blipFill>
          <a:blip r:embed="rId1"/>
          <a:stretch>
            <a:fillRect/>
          </a:stretch>
        </p:blipFill>
        <p:spPr>
          <a:xfrm>
            <a:off x="4178" y="1166455"/>
            <a:ext cx="5529542" cy="4581128"/>
          </a:xfrm>
          <a:prstGeom prst="rect">
            <a:avLst/>
          </a:prstGeom>
        </p:spPr>
      </p:pic>
      <p:pic>
        <p:nvPicPr>
          <p:cNvPr id="2" name="图片 1"/>
          <p:cNvPicPr>
            <a:picLocks noChangeAspect="1"/>
          </p:cNvPicPr>
          <p:nvPr/>
        </p:nvPicPr>
        <p:blipFill>
          <a:blip r:embed="rId2"/>
          <a:stretch>
            <a:fillRect/>
          </a:stretch>
        </p:blipFill>
        <p:spPr>
          <a:xfrm>
            <a:off x="1642745" y="1885950"/>
            <a:ext cx="4086225" cy="3543300"/>
          </a:xfrm>
          <a:prstGeom prst="rect">
            <a:avLst/>
          </a:prstGeom>
        </p:spPr>
      </p:pic>
      <p:pic>
        <p:nvPicPr>
          <p:cNvPr id="3" name="图片 2"/>
          <p:cNvPicPr>
            <a:picLocks noChangeAspect="1"/>
          </p:cNvPicPr>
          <p:nvPr/>
        </p:nvPicPr>
        <p:blipFill>
          <a:blip r:embed="rId3"/>
          <a:stretch>
            <a:fillRect/>
          </a:stretch>
        </p:blipFill>
        <p:spPr>
          <a:xfrm>
            <a:off x="5932170" y="879475"/>
            <a:ext cx="5581650" cy="2933700"/>
          </a:xfrm>
          <a:prstGeom prst="rect">
            <a:avLst/>
          </a:prstGeom>
        </p:spPr>
      </p:pic>
      <p:pic>
        <p:nvPicPr>
          <p:cNvPr id="4" name="图片 3"/>
          <p:cNvPicPr>
            <a:picLocks noChangeAspect="1"/>
          </p:cNvPicPr>
          <p:nvPr/>
        </p:nvPicPr>
        <p:blipFill>
          <a:blip r:embed="rId4"/>
          <a:stretch>
            <a:fillRect/>
          </a:stretch>
        </p:blipFill>
        <p:spPr>
          <a:xfrm>
            <a:off x="6003925" y="3884930"/>
            <a:ext cx="5474970" cy="2702560"/>
          </a:xfrm>
          <a:prstGeom prst="rect">
            <a:avLst/>
          </a:prstGeom>
        </p:spPr>
      </p:pic>
    </p:spTree>
  </p:cSld>
  <p:clrMapOvr>
    <a:masterClrMapping/>
  </p:clrMapOvr>
  <p:transition spd="slow" advTm="9652">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231765"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a:t>
            </a:r>
            <a:r>
              <a:rPr lang="en-US" altLang="zh-CN" sz="2800" b="1" kern="100">
                <a:latin typeface="+mj-ea"/>
                <a:ea typeface="+mj-ea"/>
                <a:cs typeface="Times New Roman" panose="02020603050405020304" pitchFamily="18" charset="0"/>
              </a:rPr>
              <a:t>6.1.3 会计账簿的内容</a:t>
            </a:r>
            <a:endParaRPr lang="en-US" altLang="zh-CN"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a:xfrm>
            <a:off x="5370830" y="3287395"/>
            <a:ext cx="6469380" cy="2950845"/>
          </a:xfrm>
          <a:prstGeom prst="rect">
            <a:avLst/>
          </a:prstGeom>
        </p:spPr>
        <p:txBody>
          <a:bodyPr wrap="square">
            <a:spAutoFit/>
          </a:bodyPr>
          <a:lstStyle/>
          <a:p>
            <a:pPr marL="285750" indent="-285750" algn="just">
              <a:lnSpc>
                <a:spcPct val="120000"/>
              </a:lnSpc>
              <a:spcBef>
                <a:spcPts val="400"/>
              </a:spcBef>
              <a:spcAft>
                <a:spcPts val="400"/>
              </a:spcAft>
              <a:buFont typeface="Wingdings" panose="05000000000000000000" pitchFamily="2" charset="2"/>
              <a:buChar char="l"/>
            </a:pPr>
            <a:r>
              <a:rPr lang="zh-CN" altLang="en-US" sz="1600">
                <a:latin typeface="+mj-ea"/>
                <a:ea typeface="+mj-ea"/>
              </a:rPr>
              <a:t>封面主要用于表明账簿的名称，如现金日记账、银行日记账、总分类账、应收账款明细账等。如图6-14所示。</a:t>
            </a:r>
            <a:endParaRPr lang="zh-CN" altLang="en-US" sz="1600">
              <a:latin typeface="+mj-ea"/>
              <a:ea typeface="+mj-ea"/>
            </a:endParaRPr>
          </a:p>
          <a:p>
            <a:pPr marL="285750" indent="-285750" algn="just">
              <a:lnSpc>
                <a:spcPct val="120000"/>
              </a:lnSpc>
              <a:spcBef>
                <a:spcPts val="400"/>
              </a:spcBef>
              <a:spcAft>
                <a:spcPts val="400"/>
              </a:spcAft>
              <a:buFont typeface="Wingdings" panose="05000000000000000000" pitchFamily="2" charset="2"/>
              <a:buChar char="l"/>
            </a:pPr>
            <a:r>
              <a:rPr lang="zh-CN" altLang="en-US" sz="1600">
                <a:latin typeface="+mj-ea"/>
                <a:ea typeface="+mj-ea"/>
              </a:rPr>
              <a:t> 扉页主要用于载明经管人员一览表，其应填列的内容主要有：经管人员、移交人和移交日期；接管人和接管日期。</a:t>
            </a:r>
            <a:r>
              <a:rPr lang="zh-CN" altLang="en-US" sz="1600">
                <a:latin typeface="+mj-ea"/>
                <a:ea typeface="+mj-ea"/>
                <a:sym typeface="+mn-ea"/>
              </a:rPr>
              <a:t>如图6-1</a:t>
            </a:r>
            <a:r>
              <a:rPr lang="en-US" altLang="zh-CN" sz="1600">
                <a:latin typeface="+mj-ea"/>
                <a:ea typeface="+mj-ea"/>
                <a:sym typeface="+mn-ea"/>
              </a:rPr>
              <a:t>5</a:t>
            </a:r>
            <a:r>
              <a:rPr lang="zh-CN" altLang="en-US" sz="1600">
                <a:latin typeface="+mj-ea"/>
                <a:ea typeface="+mj-ea"/>
                <a:sym typeface="+mn-ea"/>
              </a:rPr>
              <a:t>所示。</a:t>
            </a:r>
            <a:endParaRPr lang="zh-CN" altLang="en-US" sz="1600">
              <a:latin typeface="+mj-ea"/>
              <a:ea typeface="+mj-ea"/>
            </a:endParaRPr>
          </a:p>
          <a:p>
            <a:pPr marL="285750" indent="-285750" algn="just">
              <a:lnSpc>
                <a:spcPct val="120000"/>
              </a:lnSpc>
              <a:spcBef>
                <a:spcPts val="400"/>
              </a:spcBef>
              <a:spcAft>
                <a:spcPts val="400"/>
              </a:spcAft>
              <a:buFont typeface="Wingdings" panose="05000000000000000000" pitchFamily="2" charset="2"/>
              <a:buChar char="l"/>
            </a:pPr>
            <a:r>
              <a:rPr lang="zh-CN" altLang="en-US" sz="1600">
                <a:latin typeface="+mj-ea"/>
                <a:ea typeface="+mj-ea"/>
              </a:rPr>
              <a:t>账页是用来记录具体经济业务的载体，其格式因记录经济业务内容的不同而有所不同，但每张账页上应载明的主要内容有：账户的名称（即会计科目），记账日期栏，记账凭证种类和号数栏，摘要栏（经济业务内容的简要说明），借方、贷方金额及余额的方向、金额栏；总页次和分页次等。</a:t>
            </a:r>
            <a:r>
              <a:rPr lang="zh-CN" altLang="en-US" sz="1600">
                <a:latin typeface="+mj-ea"/>
                <a:ea typeface="+mj-ea"/>
                <a:sym typeface="+mn-ea"/>
              </a:rPr>
              <a:t>如图6-1</a:t>
            </a:r>
            <a:r>
              <a:rPr lang="en-US" altLang="zh-CN" sz="1600">
                <a:latin typeface="+mj-ea"/>
                <a:ea typeface="+mj-ea"/>
                <a:sym typeface="+mn-ea"/>
              </a:rPr>
              <a:t>6</a:t>
            </a:r>
            <a:r>
              <a:rPr lang="zh-CN" altLang="en-US" sz="1600">
                <a:latin typeface="+mj-ea"/>
                <a:ea typeface="+mj-ea"/>
                <a:sym typeface="+mn-ea"/>
              </a:rPr>
              <a:t>所示。</a:t>
            </a:r>
            <a:endParaRPr lang="zh-CN" altLang="en-US" sz="1600">
              <a:latin typeface="+mj-ea"/>
              <a:ea typeface="+mj-ea"/>
              <a:sym typeface="+mn-ea"/>
            </a:endParaRPr>
          </a:p>
        </p:txBody>
      </p:sp>
      <p:sp>
        <p:nvSpPr>
          <p:cNvPr id="22" name="Freeform 6"/>
          <p:cNvSpPr/>
          <p:nvPr/>
        </p:nvSpPr>
        <p:spPr bwMode="auto">
          <a:xfrm>
            <a:off x="5924550" y="2363470"/>
            <a:ext cx="1288415" cy="666750"/>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000">
                <a:solidFill>
                  <a:schemeClr val="bg1"/>
                </a:solidFill>
                <a:latin typeface="+mj-ea"/>
                <a:ea typeface="+mj-ea"/>
              </a:rPr>
              <a:t>封面</a:t>
            </a:r>
            <a:endParaRPr lang="zh-CN" altLang="en-US" sz="2000">
              <a:solidFill>
                <a:schemeClr val="bg1"/>
              </a:solidFill>
              <a:latin typeface="+mj-ea"/>
              <a:ea typeface="+mj-ea"/>
            </a:endParaRPr>
          </a:p>
        </p:txBody>
      </p:sp>
      <p:sp>
        <p:nvSpPr>
          <p:cNvPr id="23" name="Freeform 21"/>
          <p:cNvSpPr/>
          <p:nvPr/>
        </p:nvSpPr>
        <p:spPr bwMode="auto">
          <a:xfrm rot="5400000" flipH="1">
            <a:off x="8084185" y="111125"/>
            <a:ext cx="574040" cy="4144645"/>
          </a:xfrm>
          <a:custGeom>
            <a:avLst/>
            <a:gdLst>
              <a:gd name="T0" fmla="*/ 0 w 1642"/>
              <a:gd name="T1" fmla="*/ 95 h 6991"/>
              <a:gd name="T2" fmla="*/ 0 w 1642"/>
              <a:gd name="T3" fmla="*/ 0 h 6991"/>
              <a:gd name="T4" fmla="*/ 328 w 1642"/>
              <a:gd name="T5" fmla="*/ 83 h 6991"/>
              <a:gd name="T6" fmla="*/ 602 w 1642"/>
              <a:gd name="T7" fmla="*/ 212 h 6991"/>
              <a:gd name="T8" fmla="*/ 841 w 1642"/>
              <a:gd name="T9" fmla="*/ 428 h 6991"/>
              <a:gd name="T10" fmla="*/ 1003 w 1642"/>
              <a:gd name="T11" fmla="*/ 695 h 6991"/>
              <a:gd name="T12" fmla="*/ 1087 w 1642"/>
              <a:gd name="T13" fmla="*/ 987 h 6991"/>
              <a:gd name="T14" fmla="*/ 1123 w 1642"/>
              <a:gd name="T15" fmla="*/ 1328 h 6991"/>
              <a:gd name="T16" fmla="*/ 1083 w 1642"/>
              <a:gd name="T17" fmla="*/ 1745 h 6991"/>
              <a:gd name="T18" fmla="*/ 995 w 1642"/>
              <a:gd name="T19" fmla="*/ 2130 h 6991"/>
              <a:gd name="T20" fmla="*/ 963 w 1642"/>
              <a:gd name="T21" fmla="*/ 2531 h 6991"/>
              <a:gd name="T22" fmla="*/ 1011 w 1642"/>
              <a:gd name="T23" fmla="*/ 2911 h 6991"/>
              <a:gd name="T24" fmla="*/ 1117 w 1642"/>
              <a:gd name="T25" fmla="*/ 3126 h 6991"/>
              <a:gd name="T26" fmla="*/ 1291 w 1642"/>
              <a:gd name="T27" fmla="*/ 3275 h 6991"/>
              <a:gd name="T28" fmla="*/ 1447 w 1642"/>
              <a:gd name="T29" fmla="*/ 3361 h 6991"/>
              <a:gd name="T30" fmla="*/ 1642 w 1642"/>
              <a:gd name="T31" fmla="*/ 3398 h 6991"/>
              <a:gd name="T32" fmla="*/ 1642 w 1642"/>
              <a:gd name="T33" fmla="*/ 3582 h 6991"/>
              <a:gd name="T34" fmla="*/ 1344 w 1642"/>
              <a:gd name="T35" fmla="*/ 3681 h 6991"/>
              <a:gd name="T36" fmla="*/ 1162 w 1642"/>
              <a:gd name="T37" fmla="*/ 3829 h 6991"/>
              <a:gd name="T38" fmla="*/ 1023 w 1642"/>
              <a:gd name="T39" fmla="*/ 4081 h 6991"/>
              <a:gd name="T40" fmla="*/ 960 w 1642"/>
              <a:gd name="T41" fmla="*/ 4426 h 6991"/>
              <a:gd name="T42" fmla="*/ 988 w 1642"/>
              <a:gd name="T43" fmla="*/ 4878 h 6991"/>
              <a:gd name="T44" fmla="*/ 1028 w 1642"/>
              <a:gd name="T45" fmla="*/ 5179 h 6991"/>
              <a:gd name="T46" fmla="*/ 1087 w 1642"/>
              <a:gd name="T47" fmla="*/ 5528 h 6991"/>
              <a:gd name="T48" fmla="*/ 1098 w 1642"/>
              <a:gd name="T49" fmla="*/ 5870 h 6991"/>
              <a:gd name="T50" fmla="*/ 1038 w 1642"/>
              <a:gd name="T51" fmla="*/ 6202 h 6991"/>
              <a:gd name="T52" fmla="*/ 922 w 1642"/>
              <a:gd name="T53" fmla="*/ 6461 h 6991"/>
              <a:gd name="T54" fmla="*/ 743 w 1642"/>
              <a:gd name="T55" fmla="*/ 6674 h 6991"/>
              <a:gd name="T56" fmla="*/ 533 w 1642"/>
              <a:gd name="T57" fmla="*/ 6839 h 6991"/>
              <a:gd name="T58" fmla="*/ 360 w 1642"/>
              <a:gd name="T59" fmla="*/ 6942 h 6991"/>
              <a:gd name="T60" fmla="*/ 246 w 1642"/>
              <a:gd name="T61" fmla="*/ 6986 h 6991"/>
              <a:gd name="T62" fmla="*/ 198 w 1642"/>
              <a:gd name="T63" fmla="*/ 6948 h 6991"/>
              <a:gd name="T64" fmla="*/ 242 w 1642"/>
              <a:gd name="T65" fmla="*/ 6869 h 6991"/>
              <a:gd name="T66" fmla="*/ 349 w 1642"/>
              <a:gd name="T67" fmla="*/ 6794 h 6991"/>
              <a:gd name="T68" fmla="*/ 518 w 1642"/>
              <a:gd name="T69" fmla="*/ 6637 h 6991"/>
              <a:gd name="T70" fmla="*/ 656 w 1642"/>
              <a:gd name="T71" fmla="*/ 6413 h 6991"/>
              <a:gd name="T72" fmla="*/ 727 w 1642"/>
              <a:gd name="T73" fmla="*/ 6184 h 6991"/>
              <a:gd name="T74" fmla="*/ 742 w 1642"/>
              <a:gd name="T75" fmla="*/ 5958 h 6991"/>
              <a:gd name="T76" fmla="*/ 718 w 1642"/>
              <a:gd name="T77" fmla="*/ 5613 h 6991"/>
              <a:gd name="T78" fmla="*/ 680 w 1642"/>
              <a:gd name="T79" fmla="*/ 5137 h 6991"/>
              <a:gd name="T80" fmla="*/ 672 w 1642"/>
              <a:gd name="T81" fmla="*/ 4709 h 6991"/>
              <a:gd name="T82" fmla="*/ 735 w 1642"/>
              <a:gd name="T83" fmla="*/ 4309 h 6991"/>
              <a:gd name="T84" fmla="*/ 898 w 1642"/>
              <a:gd name="T85" fmla="*/ 3969 h 6991"/>
              <a:gd name="T86" fmla="*/ 1095 w 1642"/>
              <a:gd name="T87" fmla="*/ 3740 h 6991"/>
              <a:gd name="T88" fmla="*/ 1481 w 1642"/>
              <a:gd name="T89" fmla="*/ 3504 h 6991"/>
              <a:gd name="T90" fmla="*/ 1202 w 1642"/>
              <a:gd name="T91" fmla="*/ 3350 h 6991"/>
              <a:gd name="T92" fmla="*/ 1028 w 1642"/>
              <a:gd name="T93" fmla="*/ 3220 h 6991"/>
              <a:gd name="T94" fmla="*/ 859 w 1642"/>
              <a:gd name="T95" fmla="*/ 2983 h 6991"/>
              <a:gd name="T96" fmla="*/ 711 w 1642"/>
              <a:gd name="T97" fmla="*/ 2652 h 6991"/>
              <a:gd name="T98" fmla="*/ 648 w 1642"/>
              <a:gd name="T99" fmla="*/ 2296 h 6991"/>
              <a:gd name="T100" fmla="*/ 653 w 1642"/>
              <a:gd name="T101" fmla="*/ 1917 h 6991"/>
              <a:gd name="T102" fmla="*/ 703 w 1642"/>
              <a:gd name="T103" fmla="*/ 1522 h 6991"/>
              <a:gd name="T104" fmla="*/ 751 w 1642"/>
              <a:gd name="T105" fmla="*/ 1052 h 6991"/>
              <a:gd name="T106" fmla="*/ 720 w 1642"/>
              <a:gd name="T107" fmla="*/ 750 h 6991"/>
              <a:gd name="T108" fmla="*/ 604 w 1642"/>
              <a:gd name="T109" fmla="*/ 513 h 6991"/>
              <a:gd name="T110" fmla="*/ 396 w 1642"/>
              <a:gd name="T111" fmla="*/ 280 h 6991"/>
              <a:gd name="T112" fmla="*/ 177 w 1642"/>
              <a:gd name="T113" fmla="*/ 154 h 6991"/>
              <a:gd name="T114" fmla="*/ 0 w 1642"/>
              <a:gd name="T115" fmla="*/ 95 h 6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42" h="6991">
                <a:moveTo>
                  <a:pt x="0" y="95"/>
                </a:moveTo>
                <a:lnTo>
                  <a:pt x="0" y="0"/>
                </a:lnTo>
                <a:cubicBezTo>
                  <a:pt x="125" y="28"/>
                  <a:pt x="234" y="55"/>
                  <a:pt x="328" y="83"/>
                </a:cubicBezTo>
                <a:cubicBezTo>
                  <a:pt x="423" y="110"/>
                  <a:pt x="514" y="154"/>
                  <a:pt x="602" y="212"/>
                </a:cubicBezTo>
                <a:cubicBezTo>
                  <a:pt x="691" y="268"/>
                  <a:pt x="770" y="341"/>
                  <a:pt x="841" y="428"/>
                </a:cubicBezTo>
                <a:cubicBezTo>
                  <a:pt x="911" y="515"/>
                  <a:pt x="965" y="604"/>
                  <a:pt x="1003" y="695"/>
                </a:cubicBezTo>
                <a:cubicBezTo>
                  <a:pt x="1039" y="785"/>
                  <a:pt x="1067" y="883"/>
                  <a:pt x="1087" y="987"/>
                </a:cubicBezTo>
                <a:cubicBezTo>
                  <a:pt x="1107" y="1091"/>
                  <a:pt x="1120" y="1205"/>
                  <a:pt x="1123" y="1328"/>
                </a:cubicBezTo>
                <a:cubicBezTo>
                  <a:pt x="1128" y="1452"/>
                  <a:pt x="1116" y="1591"/>
                  <a:pt x="1083" y="1745"/>
                </a:cubicBezTo>
                <a:lnTo>
                  <a:pt x="995" y="2130"/>
                </a:lnTo>
                <a:cubicBezTo>
                  <a:pt x="970" y="2258"/>
                  <a:pt x="960" y="2391"/>
                  <a:pt x="963" y="2531"/>
                </a:cubicBezTo>
                <a:cubicBezTo>
                  <a:pt x="963" y="2686"/>
                  <a:pt x="978" y="2812"/>
                  <a:pt x="1011" y="2911"/>
                </a:cubicBezTo>
                <a:cubicBezTo>
                  <a:pt x="1042" y="3010"/>
                  <a:pt x="1077" y="3082"/>
                  <a:pt x="1117" y="3126"/>
                </a:cubicBezTo>
                <a:cubicBezTo>
                  <a:pt x="1156" y="3170"/>
                  <a:pt x="1214" y="3220"/>
                  <a:pt x="1291" y="3275"/>
                </a:cubicBezTo>
                <a:cubicBezTo>
                  <a:pt x="1368" y="3330"/>
                  <a:pt x="1421" y="3359"/>
                  <a:pt x="1447" y="3361"/>
                </a:cubicBezTo>
                <a:lnTo>
                  <a:pt x="1642" y="3398"/>
                </a:lnTo>
                <a:lnTo>
                  <a:pt x="1642" y="3582"/>
                </a:lnTo>
                <a:cubicBezTo>
                  <a:pt x="1510" y="3613"/>
                  <a:pt x="1410" y="3646"/>
                  <a:pt x="1344" y="3681"/>
                </a:cubicBezTo>
                <a:cubicBezTo>
                  <a:pt x="1278" y="3715"/>
                  <a:pt x="1217" y="3765"/>
                  <a:pt x="1162" y="3829"/>
                </a:cubicBezTo>
                <a:cubicBezTo>
                  <a:pt x="1107" y="3894"/>
                  <a:pt x="1061" y="3978"/>
                  <a:pt x="1023" y="4081"/>
                </a:cubicBezTo>
                <a:cubicBezTo>
                  <a:pt x="985" y="4184"/>
                  <a:pt x="964" y="4299"/>
                  <a:pt x="960" y="4426"/>
                </a:cubicBezTo>
                <a:cubicBezTo>
                  <a:pt x="957" y="4554"/>
                  <a:pt x="965" y="4704"/>
                  <a:pt x="988" y="4878"/>
                </a:cubicBezTo>
                <a:cubicBezTo>
                  <a:pt x="1001" y="4998"/>
                  <a:pt x="1014" y="5099"/>
                  <a:pt x="1028" y="5179"/>
                </a:cubicBezTo>
                <a:lnTo>
                  <a:pt x="1087" y="5528"/>
                </a:lnTo>
                <a:cubicBezTo>
                  <a:pt x="1102" y="5648"/>
                  <a:pt x="1106" y="5762"/>
                  <a:pt x="1098" y="5870"/>
                </a:cubicBezTo>
                <a:cubicBezTo>
                  <a:pt x="1088" y="5992"/>
                  <a:pt x="1068" y="6103"/>
                  <a:pt x="1038" y="6202"/>
                </a:cubicBezTo>
                <a:cubicBezTo>
                  <a:pt x="1007" y="6301"/>
                  <a:pt x="968" y="6388"/>
                  <a:pt x="922" y="6461"/>
                </a:cubicBezTo>
                <a:cubicBezTo>
                  <a:pt x="875" y="6535"/>
                  <a:pt x="816" y="6606"/>
                  <a:pt x="743" y="6674"/>
                </a:cubicBezTo>
                <a:cubicBezTo>
                  <a:pt x="672" y="6743"/>
                  <a:pt x="601" y="6798"/>
                  <a:pt x="533" y="6839"/>
                </a:cubicBezTo>
                <a:lnTo>
                  <a:pt x="360" y="6942"/>
                </a:lnTo>
                <a:cubicBezTo>
                  <a:pt x="311" y="6977"/>
                  <a:pt x="273" y="6991"/>
                  <a:pt x="246" y="6986"/>
                </a:cubicBezTo>
                <a:cubicBezTo>
                  <a:pt x="219" y="6981"/>
                  <a:pt x="203" y="6968"/>
                  <a:pt x="198" y="6948"/>
                </a:cubicBezTo>
                <a:cubicBezTo>
                  <a:pt x="193" y="6927"/>
                  <a:pt x="208" y="6901"/>
                  <a:pt x="242" y="6869"/>
                </a:cubicBezTo>
                <a:cubicBezTo>
                  <a:pt x="255" y="6859"/>
                  <a:pt x="290" y="6834"/>
                  <a:pt x="349" y="6794"/>
                </a:cubicBezTo>
                <a:cubicBezTo>
                  <a:pt x="407" y="6753"/>
                  <a:pt x="464" y="6701"/>
                  <a:pt x="518" y="6637"/>
                </a:cubicBezTo>
                <a:cubicBezTo>
                  <a:pt x="572" y="6574"/>
                  <a:pt x="618" y="6500"/>
                  <a:pt x="656" y="6413"/>
                </a:cubicBezTo>
                <a:cubicBezTo>
                  <a:pt x="693" y="6328"/>
                  <a:pt x="717" y="6251"/>
                  <a:pt x="727" y="6184"/>
                </a:cubicBezTo>
                <a:cubicBezTo>
                  <a:pt x="737" y="6117"/>
                  <a:pt x="742" y="6041"/>
                  <a:pt x="742" y="5958"/>
                </a:cubicBezTo>
                <a:cubicBezTo>
                  <a:pt x="740" y="5884"/>
                  <a:pt x="731" y="5770"/>
                  <a:pt x="718" y="5613"/>
                </a:cubicBezTo>
                <a:cubicBezTo>
                  <a:pt x="705" y="5456"/>
                  <a:pt x="692" y="5297"/>
                  <a:pt x="680" y="5137"/>
                </a:cubicBezTo>
                <a:cubicBezTo>
                  <a:pt x="667" y="4976"/>
                  <a:pt x="664" y="4835"/>
                  <a:pt x="672" y="4709"/>
                </a:cubicBezTo>
                <a:cubicBezTo>
                  <a:pt x="680" y="4545"/>
                  <a:pt x="701" y="4412"/>
                  <a:pt x="735" y="4309"/>
                </a:cubicBezTo>
                <a:cubicBezTo>
                  <a:pt x="769" y="4206"/>
                  <a:pt x="824" y="4092"/>
                  <a:pt x="898" y="3969"/>
                </a:cubicBezTo>
                <a:cubicBezTo>
                  <a:pt x="973" y="3845"/>
                  <a:pt x="1038" y="3769"/>
                  <a:pt x="1095" y="3740"/>
                </a:cubicBezTo>
                <a:lnTo>
                  <a:pt x="1481" y="3504"/>
                </a:lnTo>
                <a:cubicBezTo>
                  <a:pt x="1365" y="3443"/>
                  <a:pt x="1273" y="3391"/>
                  <a:pt x="1202" y="3350"/>
                </a:cubicBezTo>
                <a:cubicBezTo>
                  <a:pt x="1133" y="3309"/>
                  <a:pt x="1074" y="3265"/>
                  <a:pt x="1028" y="3220"/>
                </a:cubicBezTo>
                <a:cubicBezTo>
                  <a:pt x="982" y="3175"/>
                  <a:pt x="925" y="3096"/>
                  <a:pt x="859" y="2983"/>
                </a:cubicBezTo>
                <a:cubicBezTo>
                  <a:pt x="794" y="2870"/>
                  <a:pt x="743" y="2760"/>
                  <a:pt x="711" y="2652"/>
                </a:cubicBezTo>
                <a:cubicBezTo>
                  <a:pt x="677" y="2544"/>
                  <a:pt x="657" y="2426"/>
                  <a:pt x="648" y="2296"/>
                </a:cubicBezTo>
                <a:cubicBezTo>
                  <a:pt x="639" y="2167"/>
                  <a:pt x="642" y="2040"/>
                  <a:pt x="653" y="1917"/>
                </a:cubicBezTo>
                <a:cubicBezTo>
                  <a:pt x="658" y="1852"/>
                  <a:pt x="675" y="1720"/>
                  <a:pt x="703" y="1522"/>
                </a:cubicBezTo>
                <a:cubicBezTo>
                  <a:pt x="731" y="1325"/>
                  <a:pt x="747" y="1169"/>
                  <a:pt x="751" y="1052"/>
                </a:cubicBezTo>
                <a:cubicBezTo>
                  <a:pt x="755" y="937"/>
                  <a:pt x="745" y="835"/>
                  <a:pt x="720" y="750"/>
                </a:cubicBezTo>
                <a:cubicBezTo>
                  <a:pt x="701" y="686"/>
                  <a:pt x="662" y="607"/>
                  <a:pt x="604" y="513"/>
                </a:cubicBezTo>
                <a:cubicBezTo>
                  <a:pt x="547" y="419"/>
                  <a:pt x="478" y="341"/>
                  <a:pt x="396" y="280"/>
                </a:cubicBezTo>
                <a:cubicBezTo>
                  <a:pt x="316" y="218"/>
                  <a:pt x="242" y="177"/>
                  <a:pt x="177" y="154"/>
                </a:cubicBezTo>
                <a:lnTo>
                  <a:pt x="0" y="95"/>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24" name="Freeform 6"/>
          <p:cNvSpPr/>
          <p:nvPr/>
        </p:nvSpPr>
        <p:spPr bwMode="auto">
          <a:xfrm>
            <a:off x="7717790" y="2363470"/>
            <a:ext cx="1288415" cy="666750"/>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000">
                <a:solidFill>
                  <a:schemeClr val="bg1"/>
                </a:solidFill>
                <a:latin typeface="+mj-ea"/>
                <a:ea typeface="+mj-ea"/>
              </a:rPr>
              <a:t>扉页</a:t>
            </a:r>
            <a:endParaRPr lang="zh-CN" altLang="en-US" sz="2000">
              <a:solidFill>
                <a:schemeClr val="bg1"/>
              </a:solidFill>
              <a:latin typeface="+mj-ea"/>
              <a:ea typeface="+mj-ea"/>
            </a:endParaRPr>
          </a:p>
        </p:txBody>
      </p:sp>
      <p:sp>
        <p:nvSpPr>
          <p:cNvPr id="25" name="Freeform 6"/>
          <p:cNvSpPr/>
          <p:nvPr/>
        </p:nvSpPr>
        <p:spPr bwMode="auto">
          <a:xfrm>
            <a:off x="9528810" y="2363470"/>
            <a:ext cx="1288415" cy="666750"/>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000">
                <a:solidFill>
                  <a:schemeClr val="bg1"/>
                </a:solidFill>
                <a:latin typeface="+mj-ea"/>
                <a:ea typeface="+mj-ea"/>
              </a:rPr>
              <a:t>账页</a:t>
            </a:r>
            <a:endParaRPr lang="zh-CN" altLang="en-US" sz="2000">
              <a:solidFill>
                <a:schemeClr val="bg1"/>
              </a:solidFill>
              <a:latin typeface="+mj-ea"/>
              <a:ea typeface="+mj-ea"/>
            </a:endParaRPr>
          </a:p>
        </p:txBody>
      </p:sp>
      <p:sp>
        <p:nvSpPr>
          <p:cNvPr id="26" name="矩形: 圆角 25"/>
          <p:cNvSpPr/>
          <p:nvPr/>
        </p:nvSpPr>
        <p:spPr bwMode="auto">
          <a:xfrm>
            <a:off x="7374890" y="1170940"/>
            <a:ext cx="2108835" cy="542925"/>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zh-CN" altLang="en-US" sz="2400">
                <a:solidFill>
                  <a:schemeClr val="bg1"/>
                </a:solidFill>
                <a:latin typeface="+mj-ea"/>
                <a:ea typeface="+mj-ea"/>
              </a:rPr>
              <a:t>会计账簿</a:t>
            </a:r>
            <a:endParaRPr lang="zh-CN" altLang="en-US" sz="2400">
              <a:solidFill>
                <a:schemeClr val="bg1"/>
              </a:solidFill>
              <a:latin typeface="+mj-ea"/>
              <a:ea typeface="+mj-ea"/>
            </a:endParaRPr>
          </a:p>
        </p:txBody>
      </p:sp>
      <p:pic>
        <p:nvPicPr>
          <p:cNvPr id="27" name="图片 26"/>
          <p:cNvPicPr>
            <a:picLocks noChangeAspect="1"/>
          </p:cNvPicPr>
          <p:nvPr/>
        </p:nvPicPr>
        <p:blipFill rotWithShape="1">
          <a:blip r:embed="rId1">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534035"/>
          </a:xfrm>
          <a:prstGeom prst="rect">
            <a:avLst/>
          </a:prstGeom>
          <a:solidFill>
            <a:schemeClr val="accent3"/>
          </a:solidFill>
        </p:spPr>
        <p:txBody>
          <a:bodyPr wrap="square">
            <a:spAutoFit/>
          </a:bodyPr>
          <a:lstStyle/>
          <a:p>
            <a:pPr algn="ctr">
              <a:lnSpc>
                <a:spcPct val="120000"/>
              </a:lnSpc>
            </a:pPr>
            <a:r>
              <a:rPr lang="zh-CN" altLang="en-US" sz="2400" b="1">
                <a:solidFill>
                  <a:schemeClr val="bg1"/>
                </a:solidFill>
                <a:latin typeface="+mj-ea"/>
                <a:ea typeface="+mj-ea"/>
              </a:rPr>
              <a:t>会计账簿的内容</a:t>
            </a:r>
            <a:endParaRPr lang="zh-CN" altLang="en-US" sz="2400" b="1">
              <a:solidFill>
                <a:schemeClr val="bg1"/>
              </a:solidFill>
              <a:latin typeface="+mj-ea"/>
              <a:ea typeface="+mj-ea"/>
            </a:endParaRPr>
          </a:p>
        </p:txBody>
      </p:sp>
    </p:spTree>
  </p:cSld>
  <p:clrMapOvr>
    <a:masterClrMapping/>
  </p:clrMapOvr>
  <p:transition spd="slow" advTm="9652">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96138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sym typeface="+mn-ea"/>
              </a:rPr>
              <a:t>子任务6.1.</a:t>
            </a:r>
            <a:r>
              <a:rPr lang="en-US" altLang="zh-CN" sz="2800" b="1" kern="100">
                <a:latin typeface="+mj-ea"/>
                <a:ea typeface="+mj-ea"/>
                <a:cs typeface="Times New Roman" panose="02020603050405020304" pitchFamily="18" charset="0"/>
                <a:sym typeface="+mn-ea"/>
              </a:rPr>
              <a:t>3 会计账簿的内容</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图片 21"/>
          <p:cNvPicPr>
            <a:picLocks noChangeAspect="1"/>
          </p:cNvPicPr>
          <p:nvPr/>
        </p:nvPicPr>
        <p:blipFill>
          <a:blip r:embed="rId1"/>
          <a:stretch>
            <a:fillRect/>
          </a:stretch>
        </p:blipFill>
        <p:spPr>
          <a:xfrm>
            <a:off x="4178" y="1166455"/>
            <a:ext cx="5529542" cy="4581128"/>
          </a:xfrm>
          <a:prstGeom prst="rect">
            <a:avLst/>
          </a:prstGeom>
        </p:spPr>
      </p:pic>
      <p:pic>
        <p:nvPicPr>
          <p:cNvPr id="5" name="图片 4"/>
          <p:cNvPicPr>
            <a:picLocks noChangeAspect="1"/>
          </p:cNvPicPr>
          <p:nvPr/>
        </p:nvPicPr>
        <p:blipFill>
          <a:blip r:embed="rId2"/>
          <a:stretch>
            <a:fillRect/>
          </a:stretch>
        </p:blipFill>
        <p:spPr>
          <a:xfrm>
            <a:off x="1416685" y="1950085"/>
            <a:ext cx="4343400" cy="3343275"/>
          </a:xfrm>
          <a:prstGeom prst="rect">
            <a:avLst/>
          </a:prstGeom>
        </p:spPr>
      </p:pic>
      <p:pic>
        <p:nvPicPr>
          <p:cNvPr id="6" name="图片 5"/>
          <p:cNvPicPr>
            <a:picLocks noChangeAspect="1"/>
          </p:cNvPicPr>
          <p:nvPr/>
        </p:nvPicPr>
        <p:blipFill>
          <a:blip r:embed="rId3"/>
          <a:stretch>
            <a:fillRect/>
          </a:stretch>
        </p:blipFill>
        <p:spPr>
          <a:xfrm>
            <a:off x="6230620" y="948690"/>
            <a:ext cx="5248275" cy="2609850"/>
          </a:xfrm>
          <a:prstGeom prst="rect">
            <a:avLst/>
          </a:prstGeom>
        </p:spPr>
      </p:pic>
      <p:pic>
        <p:nvPicPr>
          <p:cNvPr id="7" name="图片 6"/>
          <p:cNvPicPr>
            <a:picLocks noChangeAspect="1"/>
          </p:cNvPicPr>
          <p:nvPr/>
        </p:nvPicPr>
        <p:blipFill>
          <a:blip r:embed="rId4"/>
          <a:stretch>
            <a:fillRect/>
          </a:stretch>
        </p:blipFill>
        <p:spPr>
          <a:xfrm>
            <a:off x="6230620" y="3613785"/>
            <a:ext cx="5524500" cy="2133600"/>
          </a:xfrm>
          <a:prstGeom prst="rect">
            <a:avLst/>
          </a:prstGeom>
        </p:spPr>
      </p:pic>
    </p:spTree>
  </p:cSld>
  <p:clrMapOvr>
    <a:masterClrMapping/>
  </p:clrMapOvr>
  <p:transition spd="slow" advTm="9652">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994669" y="-289580"/>
            <a:ext cx="3377849" cy="7725192"/>
          </a:xfrm>
          <a:prstGeom prst="rect">
            <a:avLst/>
          </a:prstGeom>
          <a:noFill/>
        </p:spPr>
        <p:txBody>
          <a:bodyPr wrap="none" rtlCol="0">
            <a:spAutoFit/>
          </a:bodyPr>
          <a:lstStyle/>
          <a:p>
            <a:pPr algn="ctr"/>
            <a:r>
              <a:rPr lang="en-US" altLang="zh-CN" sz="49600">
                <a:solidFill>
                  <a:schemeClr val="bg1"/>
                </a:solidFill>
                <a:latin typeface="Impact" panose="020B0806030902050204" pitchFamily="34" charset="0"/>
                <a:ea typeface="DFKai-SB" panose="03000509000000000000" pitchFamily="65" charset="-120"/>
              </a:rPr>
              <a:t>2</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3" y="3568280"/>
            <a:ext cx="5090269"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4000" b="1">
                <a:solidFill>
                  <a:schemeClr val="bg1"/>
                </a:solidFill>
                <a:latin typeface="微软雅黑" panose="020B0503020204020204" pitchFamily="34" charset="-122"/>
                <a:ea typeface="微软雅黑" panose="020B0503020204020204" pitchFamily="34" charset="-122"/>
              </a:rPr>
              <a:t>启用和设置会计账簿</a:t>
            </a:r>
            <a:endParaRPr lang="zh-CN" altLang="en-US" sz="4000" b="1">
              <a:solidFill>
                <a:schemeClr val="bg1"/>
              </a:solidFill>
              <a:latin typeface="微软雅黑" panose="020B0503020204020204" pitchFamily="34" charset="-122"/>
              <a:ea typeface="微软雅黑" panose="020B0503020204020204" pitchFamily="34" charset="-122"/>
            </a:endParaRPr>
          </a:p>
        </p:txBody>
      </p:sp>
      <p:sp>
        <p:nvSpPr>
          <p:cNvPr id="92" name="TextBox 65"/>
          <p:cNvSpPr txBox="1"/>
          <p:nvPr/>
        </p:nvSpPr>
        <p:spPr>
          <a:xfrm>
            <a:off x="6965056" y="3605904"/>
            <a:ext cx="1890186" cy="368300"/>
          </a:xfrm>
          <a:prstGeom prst="rect">
            <a:avLst/>
          </a:prstGeom>
          <a:noFill/>
        </p:spPr>
        <p:txBody>
          <a:bodyPr wrap="square" rtlCol="0">
            <a:spAutoFit/>
          </a:bodyPr>
          <a:lstStyle/>
          <a:p>
            <a:pPr>
              <a:defRPr/>
            </a:pPr>
            <a:r>
              <a:rPr lang="zh-CN" altLang="en-US">
                <a:latin typeface="+mj-ea"/>
                <a:ea typeface="+mj-ea"/>
              </a:rPr>
              <a:t>启用会计账簿</a:t>
            </a:r>
            <a:endParaRPr lang="zh-CN" altLang="en-US">
              <a:latin typeface="+mj-ea"/>
              <a:ea typeface="+mj-ea"/>
            </a:endParaRPr>
          </a:p>
        </p:txBody>
      </p:sp>
      <p:sp>
        <p:nvSpPr>
          <p:cNvPr id="94" name="TextBox 69"/>
          <p:cNvSpPr txBox="1"/>
          <p:nvPr/>
        </p:nvSpPr>
        <p:spPr>
          <a:xfrm>
            <a:off x="6965315" y="4110990"/>
            <a:ext cx="2342515"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a:solidFill>
                  <a:schemeClr val="tx1"/>
                </a:solidFill>
                <a:latin typeface="+mj-ea"/>
              </a:rPr>
              <a:t>会计账簿的设置要求</a:t>
            </a:r>
            <a:endParaRPr lang="zh-CN" altLang="en-US" sz="1800">
              <a:solidFill>
                <a:schemeClr val="tx1"/>
              </a:solidFill>
              <a:latin typeface="+mj-ea"/>
            </a:endParaRPr>
          </a:p>
        </p:txBody>
      </p:sp>
      <p:grpSp>
        <p:nvGrpSpPr>
          <p:cNvPr id="97" name="组合 96"/>
          <p:cNvGrpSpPr/>
          <p:nvPr/>
        </p:nvGrpSpPr>
        <p:grpSpPr>
          <a:xfrm>
            <a:off x="6673280" y="3617878"/>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0" name="组合 99"/>
          <p:cNvGrpSpPr/>
          <p:nvPr/>
        </p:nvGrpSpPr>
        <p:grpSpPr>
          <a:xfrm>
            <a:off x="6673280" y="4131895"/>
            <a:ext cx="330200" cy="330200"/>
            <a:chOff x="8186613" y="1546264"/>
            <a:chExt cx="330200" cy="330200"/>
          </a:xfrm>
          <a:solidFill>
            <a:schemeClr val="accent3"/>
          </a:solidFill>
        </p:grpSpPr>
        <p:sp>
          <p:nvSpPr>
            <p:cNvPr id="101"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2"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cxnSp>
        <p:nvCxnSpPr>
          <p:cNvPr id="112" name="直接连接符 111"/>
          <p:cNvCxnSpPr/>
          <p:nvPr/>
        </p:nvCxnSpPr>
        <p:spPr bwMode="auto">
          <a:xfrm>
            <a:off x="6701855" y="4007695"/>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3" name="直接连接符 112"/>
          <p:cNvCxnSpPr/>
          <p:nvPr/>
        </p:nvCxnSpPr>
        <p:spPr bwMode="auto">
          <a:xfrm>
            <a:off x="6701855" y="4528691"/>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302885"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a:t>
            </a:r>
            <a:r>
              <a:rPr lang="en-US" altLang="zh-CN" sz="2800" b="1" kern="100">
                <a:latin typeface="+mj-ea"/>
                <a:ea typeface="+mj-ea"/>
                <a:cs typeface="Times New Roman" panose="02020603050405020304" pitchFamily="18" charset="0"/>
              </a:rPr>
              <a:t>6.2.1 </a:t>
            </a:r>
            <a:r>
              <a:rPr lang="zh-CN" altLang="en-US" sz="2800" b="1" dirty="0">
                <a:solidFill>
                  <a:schemeClr val="tx1">
                    <a:lumMod val="85000"/>
                    <a:lumOff val="15000"/>
                  </a:schemeClr>
                </a:solidFill>
                <a:ea typeface="微软雅黑" panose="020B0503020204020204" pitchFamily="34" charset="-122"/>
                <a:cs typeface="+mn-ea"/>
                <a:sym typeface="Arial" panose="020B0604020202020204" pitchFamily="34" charset="0"/>
              </a:rPr>
              <a:t>启用会计账簿</a:t>
            </a:r>
            <a:endParaRPr lang="en-US" altLang="zh-CN"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7591029" y="912091"/>
            <a:ext cx="3069604" cy="2311932"/>
            <a:chOff x="1176959" y="1268760"/>
            <a:chExt cx="2049348" cy="1968171"/>
          </a:xfrm>
        </p:grpSpPr>
        <p:sp>
          <p:nvSpPr>
            <p:cNvPr id="22" name="矩形 21"/>
            <p:cNvSpPr/>
            <p:nvPr/>
          </p:nvSpPr>
          <p:spPr bwMode="auto">
            <a:xfrm>
              <a:off x="1183146" y="1268760"/>
              <a:ext cx="2043161" cy="36004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3" name="矩形 22"/>
            <p:cNvSpPr/>
            <p:nvPr/>
          </p:nvSpPr>
          <p:spPr bwMode="auto">
            <a:xfrm>
              <a:off x="1176959" y="1628800"/>
              <a:ext cx="2043161" cy="1608131"/>
            </a:xfrm>
            <a:prstGeom prst="rect">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24" name="组合 23"/>
          <p:cNvGrpSpPr/>
          <p:nvPr/>
        </p:nvGrpSpPr>
        <p:grpSpPr>
          <a:xfrm>
            <a:off x="1408594" y="4092019"/>
            <a:ext cx="3069604" cy="2311932"/>
            <a:chOff x="1176959" y="1268760"/>
            <a:chExt cx="2049348" cy="1968171"/>
          </a:xfrm>
        </p:grpSpPr>
        <p:sp>
          <p:nvSpPr>
            <p:cNvPr id="25" name="矩形 24"/>
            <p:cNvSpPr/>
            <p:nvPr/>
          </p:nvSpPr>
          <p:spPr bwMode="auto">
            <a:xfrm>
              <a:off x="1183146" y="1268760"/>
              <a:ext cx="2043161" cy="36004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76959" y="1628800"/>
              <a:ext cx="2043161" cy="1608131"/>
            </a:xfrm>
            <a:prstGeom prst="rect">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27" name="组合 26"/>
          <p:cNvGrpSpPr/>
          <p:nvPr/>
        </p:nvGrpSpPr>
        <p:grpSpPr>
          <a:xfrm>
            <a:off x="7591029" y="4092019"/>
            <a:ext cx="3069604" cy="2311932"/>
            <a:chOff x="1176959" y="1268760"/>
            <a:chExt cx="2049348" cy="1968171"/>
          </a:xfrm>
        </p:grpSpPr>
        <p:sp>
          <p:nvSpPr>
            <p:cNvPr id="28" name="矩形 27"/>
            <p:cNvSpPr/>
            <p:nvPr/>
          </p:nvSpPr>
          <p:spPr bwMode="auto">
            <a:xfrm>
              <a:off x="1183146" y="1268760"/>
              <a:ext cx="2043161" cy="36004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76959" y="1628800"/>
              <a:ext cx="2043161" cy="1608131"/>
            </a:xfrm>
            <a:prstGeom prst="rect">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0" name="组合 29"/>
          <p:cNvGrpSpPr/>
          <p:nvPr/>
        </p:nvGrpSpPr>
        <p:grpSpPr>
          <a:xfrm>
            <a:off x="1408594" y="912091"/>
            <a:ext cx="3069604" cy="2311932"/>
            <a:chOff x="1176959" y="1268760"/>
            <a:chExt cx="2049348" cy="1968171"/>
          </a:xfrm>
        </p:grpSpPr>
        <p:sp>
          <p:nvSpPr>
            <p:cNvPr id="31" name="矩形 30"/>
            <p:cNvSpPr/>
            <p:nvPr/>
          </p:nvSpPr>
          <p:spPr bwMode="auto">
            <a:xfrm>
              <a:off x="1183146" y="1268760"/>
              <a:ext cx="2043161" cy="36004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矩形 31"/>
            <p:cNvSpPr/>
            <p:nvPr/>
          </p:nvSpPr>
          <p:spPr bwMode="auto">
            <a:xfrm>
              <a:off x="1176959" y="1628800"/>
              <a:ext cx="2043161" cy="1608131"/>
            </a:xfrm>
            <a:prstGeom prst="rect">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33" name="Freeform 5"/>
          <p:cNvSpPr/>
          <p:nvPr/>
        </p:nvSpPr>
        <p:spPr bwMode="auto">
          <a:xfrm>
            <a:off x="5980113" y="3406776"/>
            <a:ext cx="2071687" cy="1954213"/>
          </a:xfrm>
          <a:custGeom>
            <a:avLst/>
            <a:gdLst>
              <a:gd name="T0" fmla="*/ 2216 w 2216"/>
              <a:gd name="T1" fmla="*/ 0 h 2108"/>
              <a:gd name="T2" fmla="*/ 2216 w 2216"/>
              <a:gd name="T3" fmla="*/ 24 h 2108"/>
              <a:gd name="T4" fmla="*/ 288 w 2216"/>
              <a:gd name="T5" fmla="*/ 2108 h 2108"/>
              <a:gd name="T6" fmla="*/ 0 w 2216"/>
              <a:gd name="T7" fmla="*/ 1610 h 2108"/>
              <a:gd name="T8" fmla="*/ 286 w 2216"/>
              <a:gd name="T9" fmla="*/ 1115 h 2108"/>
              <a:gd name="T10" fmla="*/ 1229 w 2216"/>
              <a:gd name="T11" fmla="*/ 24 h 2108"/>
              <a:gd name="T12" fmla="*/ 1228 w 2216"/>
              <a:gd name="T13" fmla="*/ 13 h 2108"/>
              <a:gd name="T14" fmla="*/ 1712 w 2216"/>
              <a:gd name="T15" fmla="*/ 291 h 2108"/>
              <a:gd name="T16" fmla="*/ 2216 w 2216"/>
              <a:gd name="T17" fmla="*/ 0 h 2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6" h="2108">
                <a:moveTo>
                  <a:pt x="2216" y="0"/>
                </a:moveTo>
                <a:cubicBezTo>
                  <a:pt x="2216" y="8"/>
                  <a:pt x="2216" y="16"/>
                  <a:pt x="2216" y="24"/>
                </a:cubicBezTo>
                <a:cubicBezTo>
                  <a:pt x="2216" y="1124"/>
                  <a:pt x="1367" y="2026"/>
                  <a:pt x="288" y="2108"/>
                </a:cubicBezTo>
                <a:lnTo>
                  <a:pt x="0" y="1610"/>
                </a:lnTo>
                <a:lnTo>
                  <a:pt x="286" y="1115"/>
                </a:lnTo>
                <a:cubicBezTo>
                  <a:pt x="819" y="1038"/>
                  <a:pt x="1229" y="579"/>
                  <a:pt x="1229" y="24"/>
                </a:cubicBezTo>
                <a:cubicBezTo>
                  <a:pt x="1229" y="20"/>
                  <a:pt x="1229" y="16"/>
                  <a:pt x="1228" y="13"/>
                </a:cubicBezTo>
                <a:lnTo>
                  <a:pt x="1712" y="291"/>
                </a:lnTo>
                <a:lnTo>
                  <a:pt x="2216" y="0"/>
                </a:lnTo>
                <a:close/>
              </a:path>
            </a:pathLst>
          </a:custGeom>
          <a:solidFill>
            <a:schemeClr val="accent3"/>
          </a:solidFill>
          <a:ln w="1905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91440" tIns="45720" rIns="91440" bIns="45720" numCol="1" rtlCol="0" anchor="t"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1DB5CD"/>
              </a:solidFill>
              <a:effectLst/>
              <a:uLnTx/>
              <a:uFillTx/>
              <a:latin typeface="微软雅黑" panose="020B0503020204020204" pitchFamily="34" charset="-122"/>
              <a:ea typeface="微软雅黑" panose="020B0503020204020204" pitchFamily="34" charset="-122"/>
              <a:cs typeface="+mn-cs"/>
            </a:endParaRPr>
          </a:p>
        </p:txBody>
      </p:sp>
      <p:sp>
        <p:nvSpPr>
          <p:cNvPr id="34" name="Freeform 6"/>
          <p:cNvSpPr/>
          <p:nvPr/>
        </p:nvSpPr>
        <p:spPr bwMode="auto">
          <a:xfrm>
            <a:off x="4151313" y="3311526"/>
            <a:ext cx="1970087" cy="2055813"/>
          </a:xfrm>
          <a:custGeom>
            <a:avLst/>
            <a:gdLst>
              <a:gd name="T0" fmla="*/ 993 w 2108"/>
              <a:gd name="T1" fmla="*/ 286 h 2216"/>
              <a:gd name="T2" fmla="*/ 2084 w 2108"/>
              <a:gd name="T3" fmla="*/ 1229 h 2216"/>
              <a:gd name="T4" fmla="*/ 2096 w 2108"/>
              <a:gd name="T5" fmla="*/ 1228 h 2216"/>
              <a:gd name="T6" fmla="*/ 1817 w 2108"/>
              <a:gd name="T7" fmla="*/ 1712 h 2216"/>
              <a:gd name="T8" fmla="*/ 2108 w 2108"/>
              <a:gd name="T9" fmla="*/ 2216 h 2216"/>
              <a:gd name="T10" fmla="*/ 2084 w 2108"/>
              <a:gd name="T11" fmla="*/ 2216 h 2216"/>
              <a:gd name="T12" fmla="*/ 0 w 2108"/>
              <a:gd name="T13" fmla="*/ 288 h 2216"/>
              <a:gd name="T14" fmla="*/ 499 w 2108"/>
              <a:gd name="T15" fmla="*/ 0 h 2216"/>
              <a:gd name="T16" fmla="*/ 993 w 2108"/>
              <a:gd name="T17" fmla="*/ 286 h 2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8" h="2216">
                <a:moveTo>
                  <a:pt x="993" y="286"/>
                </a:moveTo>
                <a:cubicBezTo>
                  <a:pt x="1071" y="819"/>
                  <a:pt x="1530" y="1229"/>
                  <a:pt x="2084" y="1229"/>
                </a:cubicBezTo>
                <a:cubicBezTo>
                  <a:pt x="2088" y="1229"/>
                  <a:pt x="2092" y="1229"/>
                  <a:pt x="2096" y="1228"/>
                </a:cubicBezTo>
                <a:lnTo>
                  <a:pt x="1817" y="1712"/>
                </a:lnTo>
                <a:lnTo>
                  <a:pt x="2108" y="2216"/>
                </a:lnTo>
                <a:cubicBezTo>
                  <a:pt x="2100" y="2216"/>
                  <a:pt x="2092" y="2216"/>
                  <a:pt x="2084" y="2216"/>
                </a:cubicBezTo>
                <a:cubicBezTo>
                  <a:pt x="984" y="2216"/>
                  <a:pt x="83" y="1367"/>
                  <a:pt x="0" y="288"/>
                </a:cubicBezTo>
                <a:lnTo>
                  <a:pt x="499" y="0"/>
                </a:lnTo>
                <a:lnTo>
                  <a:pt x="993" y="286"/>
                </a:lnTo>
                <a:close/>
              </a:path>
            </a:pathLst>
          </a:custGeom>
          <a:solidFill>
            <a:schemeClr val="accent4"/>
          </a:solidFill>
          <a:ln w="1905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91440" tIns="45720" rIns="91440" bIns="45720" numCol="1" rtlCol="0" anchor="t"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1DB5CD"/>
              </a:solidFill>
              <a:effectLst/>
              <a:uLnTx/>
              <a:uFillTx/>
              <a:latin typeface="微软雅黑" panose="020B0503020204020204" pitchFamily="34" charset="-122"/>
              <a:ea typeface="微软雅黑" panose="020B0503020204020204" pitchFamily="34" charset="-122"/>
              <a:cs typeface="+mn-cs"/>
            </a:endParaRPr>
          </a:p>
        </p:txBody>
      </p:sp>
      <p:sp>
        <p:nvSpPr>
          <p:cNvPr id="35" name="Freeform 7"/>
          <p:cNvSpPr/>
          <p:nvPr/>
        </p:nvSpPr>
        <p:spPr bwMode="auto">
          <a:xfrm>
            <a:off x="4144963" y="1497013"/>
            <a:ext cx="2071687" cy="1954213"/>
          </a:xfrm>
          <a:custGeom>
            <a:avLst/>
            <a:gdLst>
              <a:gd name="T0" fmla="*/ 1931 w 2216"/>
              <a:gd name="T1" fmla="*/ 993 h 2108"/>
              <a:gd name="T2" fmla="*/ 988 w 2216"/>
              <a:gd name="T3" fmla="*/ 2084 h 2108"/>
              <a:gd name="T4" fmla="*/ 988 w 2216"/>
              <a:gd name="T5" fmla="*/ 2096 h 2108"/>
              <a:gd name="T6" fmla="*/ 505 w 2216"/>
              <a:gd name="T7" fmla="*/ 1817 h 2108"/>
              <a:gd name="T8" fmla="*/ 0 w 2216"/>
              <a:gd name="T9" fmla="*/ 2108 h 2108"/>
              <a:gd name="T10" fmla="*/ 0 w 2216"/>
              <a:gd name="T11" fmla="*/ 2084 h 2108"/>
              <a:gd name="T12" fmla="*/ 1928 w 2216"/>
              <a:gd name="T13" fmla="*/ 0 h 2108"/>
              <a:gd name="T14" fmla="*/ 2216 w 2216"/>
              <a:gd name="T15" fmla="*/ 499 h 2108"/>
              <a:gd name="T16" fmla="*/ 1931 w 2216"/>
              <a:gd name="T17" fmla="*/ 993 h 2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6" h="2108">
                <a:moveTo>
                  <a:pt x="1931" y="993"/>
                </a:moveTo>
                <a:cubicBezTo>
                  <a:pt x="1397" y="1071"/>
                  <a:pt x="988" y="1530"/>
                  <a:pt x="988" y="2084"/>
                </a:cubicBezTo>
                <a:cubicBezTo>
                  <a:pt x="988" y="2088"/>
                  <a:pt x="988" y="2092"/>
                  <a:pt x="988" y="2096"/>
                </a:cubicBezTo>
                <a:lnTo>
                  <a:pt x="505" y="1817"/>
                </a:lnTo>
                <a:lnTo>
                  <a:pt x="0" y="2108"/>
                </a:lnTo>
                <a:cubicBezTo>
                  <a:pt x="0" y="2100"/>
                  <a:pt x="0" y="2092"/>
                  <a:pt x="0" y="2084"/>
                </a:cubicBezTo>
                <a:cubicBezTo>
                  <a:pt x="0" y="984"/>
                  <a:pt x="850" y="83"/>
                  <a:pt x="1928" y="0"/>
                </a:cubicBezTo>
                <a:lnTo>
                  <a:pt x="2216" y="499"/>
                </a:lnTo>
                <a:lnTo>
                  <a:pt x="1931" y="993"/>
                </a:lnTo>
                <a:close/>
              </a:path>
            </a:pathLst>
          </a:custGeom>
          <a:solidFill>
            <a:schemeClr val="accent1"/>
          </a:solidFill>
          <a:ln w="1905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91440" tIns="45720" rIns="91440" bIns="45720" numCol="1" rtlCol="0" anchor="t"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1DB5CD"/>
              </a:solidFill>
              <a:effectLst/>
              <a:uLnTx/>
              <a:uFillTx/>
              <a:latin typeface="微软雅黑" panose="020B0503020204020204" pitchFamily="34" charset="-122"/>
              <a:ea typeface="微软雅黑" panose="020B0503020204020204" pitchFamily="34" charset="-122"/>
              <a:cs typeface="+mn-cs"/>
            </a:endParaRPr>
          </a:p>
        </p:txBody>
      </p:sp>
      <p:sp>
        <p:nvSpPr>
          <p:cNvPr id="36" name="Freeform 8"/>
          <p:cNvSpPr/>
          <p:nvPr/>
        </p:nvSpPr>
        <p:spPr bwMode="auto">
          <a:xfrm>
            <a:off x="6075363" y="1490663"/>
            <a:ext cx="1970087" cy="2055813"/>
          </a:xfrm>
          <a:custGeom>
            <a:avLst/>
            <a:gdLst>
              <a:gd name="T0" fmla="*/ 24 w 2108"/>
              <a:gd name="T1" fmla="*/ 0 h 2216"/>
              <a:gd name="T2" fmla="*/ 2108 w 2108"/>
              <a:gd name="T3" fmla="*/ 1928 h 2216"/>
              <a:gd name="T4" fmla="*/ 1610 w 2108"/>
              <a:gd name="T5" fmla="*/ 2216 h 2216"/>
              <a:gd name="T6" fmla="*/ 1115 w 2108"/>
              <a:gd name="T7" fmla="*/ 1931 h 2216"/>
              <a:gd name="T8" fmla="*/ 24 w 2108"/>
              <a:gd name="T9" fmla="*/ 988 h 2216"/>
              <a:gd name="T10" fmla="*/ 13 w 2108"/>
              <a:gd name="T11" fmla="*/ 988 h 2216"/>
              <a:gd name="T12" fmla="*/ 291 w 2108"/>
              <a:gd name="T13" fmla="*/ 505 h 2216"/>
              <a:gd name="T14" fmla="*/ 0 w 2108"/>
              <a:gd name="T15" fmla="*/ 0 h 2216"/>
              <a:gd name="T16" fmla="*/ 24 w 2108"/>
              <a:gd name="T17" fmla="*/ 0 h 2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8" h="2216">
                <a:moveTo>
                  <a:pt x="24" y="0"/>
                </a:moveTo>
                <a:cubicBezTo>
                  <a:pt x="1124" y="0"/>
                  <a:pt x="2026" y="850"/>
                  <a:pt x="2108" y="1928"/>
                </a:cubicBezTo>
                <a:lnTo>
                  <a:pt x="1610" y="2216"/>
                </a:lnTo>
                <a:lnTo>
                  <a:pt x="1115" y="1931"/>
                </a:lnTo>
                <a:cubicBezTo>
                  <a:pt x="1038" y="1397"/>
                  <a:pt x="579" y="988"/>
                  <a:pt x="24" y="988"/>
                </a:cubicBezTo>
                <a:cubicBezTo>
                  <a:pt x="20" y="988"/>
                  <a:pt x="16" y="988"/>
                  <a:pt x="13" y="988"/>
                </a:cubicBezTo>
                <a:lnTo>
                  <a:pt x="291" y="505"/>
                </a:lnTo>
                <a:lnTo>
                  <a:pt x="0" y="0"/>
                </a:lnTo>
                <a:cubicBezTo>
                  <a:pt x="8" y="0"/>
                  <a:pt x="16" y="0"/>
                  <a:pt x="24" y="0"/>
                </a:cubicBezTo>
                <a:close/>
              </a:path>
            </a:pathLst>
          </a:custGeom>
          <a:solidFill>
            <a:schemeClr val="accent2"/>
          </a:solidFill>
          <a:ln w="1905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91440" tIns="45720" rIns="91440" bIns="45720" numCol="1" rtlCol="0" anchor="t"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1DB5CD"/>
              </a:solidFill>
              <a:effectLst/>
              <a:uLnTx/>
              <a:uFillTx/>
              <a:latin typeface="微软雅黑" panose="020B0503020204020204" pitchFamily="34" charset="-122"/>
              <a:ea typeface="微软雅黑" panose="020B0503020204020204" pitchFamily="34" charset="-122"/>
              <a:cs typeface="+mn-cs"/>
            </a:endParaRPr>
          </a:p>
        </p:txBody>
      </p:sp>
      <p:sp>
        <p:nvSpPr>
          <p:cNvPr id="37" name="文本框 36"/>
          <p:cNvSpPr txBox="1"/>
          <p:nvPr/>
        </p:nvSpPr>
        <p:spPr>
          <a:xfrm>
            <a:off x="1704322" y="949320"/>
            <a:ext cx="2468880" cy="36830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设置账簿的封面和封底</a:t>
            </a: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4" name="文本框 43"/>
          <p:cNvSpPr txBox="1"/>
          <p:nvPr/>
        </p:nvSpPr>
        <p:spPr>
          <a:xfrm>
            <a:off x="1704340" y="1447800"/>
            <a:ext cx="2440305" cy="156845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zh-CN" altLang="en-US" sz="1600" b="0" i="0" u="none" strike="noStrike" kern="1200" cap="none" spc="0" normalizeH="0" baseline="0" noProof="0">
                <a:ln>
                  <a:noFill/>
                </a:ln>
                <a:solidFill>
                  <a:srgbClr val="3D3D3D"/>
                </a:solidFill>
                <a:effectLst/>
                <a:uLnTx/>
                <a:uFillTx/>
                <a:latin typeface="微软雅黑" panose="020B0503020204020204" pitchFamily="34" charset="-122"/>
                <a:ea typeface="微软雅黑" panose="020B0503020204020204" pitchFamily="34" charset="-122"/>
                <a:cs typeface="+mn-cs"/>
              </a:rPr>
              <a:t>各种活页账都应设置封面和封底，要求登记单位名称、账簿名称和所属会计年度。账簿的封皮一般是通用的，只要自行写好账簿的名称就可以。</a:t>
            </a:r>
            <a:endParaRPr kumimoji="0" lang="zh-CN" altLang="en-US" sz="1600" b="0" i="0" u="none" strike="noStrike" kern="1200" cap="none" spc="0" normalizeH="0" baseline="0" noProof="0">
              <a:ln>
                <a:noFill/>
              </a:ln>
              <a:solidFill>
                <a:srgbClr val="3D3D3D"/>
              </a:solidFill>
              <a:effectLst/>
              <a:uLnTx/>
              <a:uFillTx/>
              <a:latin typeface="微软雅黑" panose="020B0503020204020204" pitchFamily="34" charset="-122"/>
              <a:ea typeface="微软雅黑" panose="020B0503020204020204" pitchFamily="34" charset="-122"/>
              <a:cs typeface="+mn-cs"/>
            </a:endParaRPr>
          </a:p>
        </p:txBody>
      </p:sp>
      <p:sp>
        <p:nvSpPr>
          <p:cNvPr id="45" name="文本框 44"/>
          <p:cNvSpPr txBox="1"/>
          <p:nvPr/>
        </p:nvSpPr>
        <p:spPr>
          <a:xfrm>
            <a:off x="7648302" y="949320"/>
            <a:ext cx="3027680" cy="33718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登记账簿启用及经管人员一览表</a:t>
            </a:r>
            <a:endParaRPr kumimoji="0" lang="zh-CN" altLang="en-US" sz="1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7" name="文本框 46"/>
          <p:cNvSpPr txBox="1"/>
          <p:nvPr/>
        </p:nvSpPr>
        <p:spPr>
          <a:xfrm>
            <a:off x="8046085" y="1376045"/>
            <a:ext cx="2468245" cy="178371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lang="zh-CN" altLang="en-US" sz="1100" noProof="0">
                <a:ln>
                  <a:noFill/>
                </a:ln>
                <a:solidFill>
                  <a:srgbClr val="3D3D3D"/>
                </a:solidFill>
                <a:effectLst/>
                <a:uLnTx/>
                <a:uFillTx/>
                <a:latin typeface="微软雅黑" panose="020B0503020204020204" pitchFamily="34" charset="-122"/>
                <a:ea typeface="微软雅黑" panose="020B0503020204020204" pitchFamily="34" charset="-122"/>
                <a:sym typeface="+mn-ea"/>
              </a:rPr>
              <a:t>在启用新会计账簿时，首先要将扉页上“账簿启用表”中的各项内容填写完成。“账簿启用表”记载了关于该账簿的相关信息，包括单位名称、账簿名称、账簿编号、起止日期、单位负责人、主管会计、审计人员和记账人员等项目，并加盖单位公章。当会计人员发生变更时，应办理交接手续并填写“账簿启用及交接表”中的“记录”交接。</a:t>
            </a:r>
            <a:endParaRPr kumimoji="0" lang="zh-CN" altLang="en-US" sz="1100" b="0" i="0" u="none" strike="noStrike" kern="1200" cap="none" spc="0" normalizeH="0" baseline="0" noProof="0">
              <a:ln>
                <a:noFill/>
              </a:ln>
              <a:solidFill>
                <a:srgbClr val="3D3D3D"/>
              </a:solidFill>
              <a:effectLst/>
              <a:uLnTx/>
              <a:uFillTx/>
              <a:latin typeface="微软雅黑" panose="020B0503020204020204" pitchFamily="34" charset="-122"/>
              <a:ea typeface="微软雅黑" panose="020B0503020204020204" pitchFamily="34" charset="-122"/>
              <a:cs typeface="+mn-cs"/>
              <a:sym typeface="+mn-ea"/>
            </a:endParaRPr>
          </a:p>
        </p:txBody>
      </p:sp>
      <p:sp>
        <p:nvSpPr>
          <p:cNvPr id="48" name="文本框 47"/>
          <p:cNvSpPr txBox="1"/>
          <p:nvPr/>
        </p:nvSpPr>
        <p:spPr>
          <a:xfrm>
            <a:off x="2161523" y="4101952"/>
            <a:ext cx="1554480" cy="36830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填写账户目录</a:t>
            </a: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4" name="文本框 53"/>
          <p:cNvSpPr txBox="1"/>
          <p:nvPr/>
        </p:nvSpPr>
        <p:spPr>
          <a:xfrm>
            <a:off x="1564005" y="4586605"/>
            <a:ext cx="2768600" cy="175323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zh-CN" sz="1800" b="0" i="0" u="none" strike="noStrike" kern="1200" cap="none" spc="0" normalizeH="0" baseline="0" noProof="0" dirty="0">
                <a:ln>
                  <a:noFill/>
                </a:ln>
                <a:solidFill>
                  <a:srgbClr val="3D3D3D"/>
                </a:solidFill>
                <a:effectLst/>
                <a:uLnTx/>
                <a:uFillTx/>
                <a:latin typeface="微软雅黑" panose="020B0503020204020204" pitchFamily="34" charset="-122"/>
                <a:ea typeface="微软雅黑" panose="020B0503020204020204" pitchFamily="34" charset="-122"/>
                <a:cs typeface="+mn-cs"/>
              </a:rPr>
              <a:t>应按照会计科目的编号顺序填写“目录表”中的科目名称及启用页码，这样在进行相关查找时才可以很快地定位科目页码。目录表如图6-17所示。</a:t>
            </a:r>
            <a:endParaRPr kumimoji="0" lang="en-US" altLang="zh-CN" sz="1800" b="0" i="0" u="none" strike="noStrike" kern="1200" cap="none" spc="0" normalizeH="0" baseline="0" noProof="0" dirty="0">
              <a:ln>
                <a:noFill/>
              </a:ln>
              <a:solidFill>
                <a:srgbClr val="3D3D3D"/>
              </a:solidFill>
              <a:effectLst/>
              <a:uLnTx/>
              <a:uFillTx/>
              <a:latin typeface="微软雅黑" panose="020B0503020204020204" pitchFamily="34" charset="-122"/>
              <a:ea typeface="微软雅黑" panose="020B0503020204020204" pitchFamily="34" charset="-122"/>
              <a:cs typeface="+mn-cs"/>
            </a:endParaRPr>
          </a:p>
        </p:txBody>
      </p:sp>
      <p:sp>
        <p:nvSpPr>
          <p:cNvPr id="56" name="文本框 55"/>
          <p:cNvSpPr txBox="1"/>
          <p:nvPr/>
        </p:nvSpPr>
        <p:spPr>
          <a:xfrm>
            <a:off x="8412198" y="4101952"/>
            <a:ext cx="1554480" cy="36830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粘贴印花税票</a:t>
            </a: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7" name="文本框 56"/>
          <p:cNvSpPr txBox="1"/>
          <p:nvPr/>
        </p:nvSpPr>
        <p:spPr>
          <a:xfrm>
            <a:off x="8303895" y="4672330"/>
            <a:ext cx="1916430" cy="147637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zh-CN" sz="1800" b="0" i="0" u="none" strike="noStrike" kern="1200" cap="none" spc="0" normalizeH="0" baseline="0" noProof="0" dirty="0">
                <a:ln>
                  <a:noFill/>
                </a:ln>
                <a:solidFill>
                  <a:srgbClr val="3D3D3D"/>
                </a:solidFill>
                <a:effectLst/>
                <a:uLnTx/>
                <a:uFillTx/>
                <a:latin typeface="微软雅黑" panose="020B0503020204020204" pitchFamily="34" charset="-122"/>
                <a:ea typeface="微软雅黑" panose="020B0503020204020204" pitchFamily="34" charset="-122"/>
                <a:cs typeface="+mn-cs"/>
              </a:rPr>
              <a:t> 印花税票应粘贴在账簿的右上角，并且需要在上面画两条红色横线表示注销。</a:t>
            </a:r>
            <a:endParaRPr kumimoji="0" lang="en-US" altLang="zh-CN" sz="1800" b="0" i="0" u="none" strike="noStrike" kern="1200" cap="none" spc="0" normalizeH="0" baseline="0" noProof="0" dirty="0">
              <a:ln>
                <a:noFill/>
              </a:ln>
              <a:solidFill>
                <a:srgbClr val="3D3D3D"/>
              </a:solidFill>
              <a:effectLst/>
              <a:uLnTx/>
              <a:uFillTx/>
              <a:latin typeface="微软雅黑" panose="020B0503020204020204" pitchFamily="34" charset="-122"/>
              <a:ea typeface="微软雅黑" panose="020B0503020204020204" pitchFamily="34" charset="-122"/>
              <a:cs typeface="+mn-cs"/>
            </a:endParaRPr>
          </a:p>
        </p:txBody>
      </p:sp>
      <p:sp>
        <p:nvSpPr>
          <p:cNvPr id="58" name="文本框 57"/>
          <p:cNvSpPr txBox="1"/>
          <p:nvPr/>
        </p:nvSpPr>
        <p:spPr>
          <a:xfrm rot="18782807">
            <a:off x="4268871" y="2142661"/>
            <a:ext cx="1605280" cy="52197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封面封底</a:t>
            </a:r>
            <a:endParaRPr kumimoji="0" lang="zh-CN" altLang="en-US" sz="28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9" name="文本框 58"/>
          <p:cNvSpPr txBox="1"/>
          <p:nvPr/>
        </p:nvSpPr>
        <p:spPr>
          <a:xfrm rot="2450130">
            <a:off x="6480189" y="2142661"/>
            <a:ext cx="1249680" cy="52197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一览表</a:t>
            </a:r>
            <a:endParaRPr kumimoji="0" lang="zh-CN" altLang="en-US" sz="28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0" name="文本框 59"/>
          <p:cNvSpPr txBox="1"/>
          <p:nvPr/>
        </p:nvSpPr>
        <p:spPr>
          <a:xfrm rot="18993203">
            <a:off x="6480190" y="4230768"/>
            <a:ext cx="1249680" cy="52197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印花税</a:t>
            </a:r>
            <a:endParaRPr kumimoji="0" lang="zh-CN" altLang="en-US" sz="28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1" name="文本框 60"/>
          <p:cNvSpPr txBox="1"/>
          <p:nvPr/>
        </p:nvSpPr>
        <p:spPr>
          <a:xfrm rot="2856481">
            <a:off x="4554559" y="4122272"/>
            <a:ext cx="894080" cy="52197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目录</a:t>
            </a:r>
            <a:endParaRPr kumimoji="0" lang="zh-CN" altLang="en-US" sz="2800" b="1"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endParaRPr>
          </a:p>
        </p:txBody>
      </p:sp>
      <p:sp>
        <p:nvSpPr>
          <p:cNvPr id="62" name="文本框 61"/>
          <p:cNvSpPr txBox="1"/>
          <p:nvPr/>
        </p:nvSpPr>
        <p:spPr>
          <a:xfrm>
            <a:off x="5443126" y="3024594"/>
            <a:ext cx="1310660" cy="95313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0" i="0" u="none" strike="noStrike" kern="1200" cap="none" spc="0" normalizeH="0" baseline="0" noProof="0">
                <a:ln>
                  <a:noFill/>
                </a:ln>
                <a:solidFill>
                  <a:srgbClr val="005D7F"/>
                </a:solidFill>
                <a:effectLst/>
                <a:uLnTx/>
                <a:uFillTx/>
                <a:latin typeface="微软雅黑" panose="020B0503020204020204" pitchFamily="34" charset="-122"/>
                <a:ea typeface="微软雅黑" panose="020B0503020204020204" pitchFamily="34" charset="-122"/>
                <a:cs typeface="+mn-cs"/>
              </a:rPr>
              <a:t>启用会计账簿</a:t>
            </a:r>
            <a:endParaRPr kumimoji="0" lang="zh-CN" altLang="en-US" sz="2800" b="0" i="0" u="none" strike="noStrike" kern="1200" cap="none" spc="0" normalizeH="0" baseline="0" noProof="0">
              <a:ln>
                <a:noFill/>
              </a:ln>
              <a:solidFill>
                <a:srgbClr val="005D7F"/>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ransition spd="slow" advTm="9652">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96138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sym typeface="+mn-ea"/>
              </a:rPr>
              <a:t>子任务</a:t>
            </a:r>
            <a:r>
              <a:rPr lang="en-US" altLang="zh-CN" sz="2800" b="1" kern="100">
                <a:latin typeface="+mj-ea"/>
                <a:ea typeface="+mj-ea"/>
                <a:cs typeface="Times New Roman" panose="02020603050405020304" pitchFamily="18" charset="0"/>
                <a:sym typeface="+mn-ea"/>
              </a:rPr>
              <a:t>6.2.1 </a:t>
            </a:r>
            <a:r>
              <a:rPr lang="zh-CN" altLang="en-US" sz="2800" b="1" dirty="0">
                <a:solidFill>
                  <a:schemeClr val="tx1">
                    <a:lumMod val="85000"/>
                    <a:lumOff val="15000"/>
                  </a:schemeClr>
                </a:solidFill>
                <a:ea typeface="微软雅黑" panose="020B0503020204020204" pitchFamily="34" charset="-122"/>
                <a:cs typeface="+mn-ea"/>
                <a:sym typeface="Arial" panose="020B0604020202020204" pitchFamily="34" charset="0"/>
              </a:rPr>
              <a:t>启用会计账簿</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图片 21"/>
          <p:cNvPicPr>
            <a:picLocks noChangeAspect="1"/>
          </p:cNvPicPr>
          <p:nvPr/>
        </p:nvPicPr>
        <p:blipFill>
          <a:blip r:embed="rId1"/>
          <a:stretch>
            <a:fillRect/>
          </a:stretch>
        </p:blipFill>
        <p:spPr>
          <a:xfrm>
            <a:off x="4178" y="1166455"/>
            <a:ext cx="5529542" cy="4581128"/>
          </a:xfrm>
          <a:prstGeom prst="rect">
            <a:avLst/>
          </a:prstGeom>
        </p:spPr>
      </p:pic>
      <p:pic>
        <p:nvPicPr>
          <p:cNvPr id="2" name="图片 1"/>
          <p:cNvPicPr>
            <a:picLocks noChangeAspect="1"/>
          </p:cNvPicPr>
          <p:nvPr/>
        </p:nvPicPr>
        <p:blipFill>
          <a:blip r:embed="rId2"/>
          <a:stretch>
            <a:fillRect/>
          </a:stretch>
        </p:blipFill>
        <p:spPr>
          <a:xfrm>
            <a:off x="3917315" y="1624965"/>
            <a:ext cx="6748145" cy="3889375"/>
          </a:xfrm>
          <a:prstGeom prst="rect">
            <a:avLst/>
          </a:prstGeom>
        </p:spPr>
      </p:pic>
    </p:spTree>
  </p:cSld>
  <p:clrMapOvr>
    <a:masterClrMapping/>
  </p:clrMapOvr>
  <p:transition spd="slow" advTm="9652">
    <p:push dir="u"/>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138" name="图片 137"/>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409749" y="426749"/>
            <a:ext cx="4161062" cy="6004502"/>
          </a:xfrm>
          <a:prstGeom prst="rect">
            <a:avLst/>
          </a:prstGeom>
        </p:spPr>
      </p:pic>
      <p:sp>
        <p:nvSpPr>
          <p:cNvPr id="139" name="矩形 138"/>
          <p:cNvSpPr/>
          <p:nvPr/>
        </p:nvSpPr>
        <p:spPr bwMode="auto">
          <a:xfrm>
            <a:off x="4183346" y="1475493"/>
            <a:ext cx="661370" cy="4059034"/>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40" name="TextBox 58"/>
          <p:cNvSpPr txBox="1"/>
          <p:nvPr/>
        </p:nvSpPr>
        <p:spPr>
          <a:xfrm>
            <a:off x="4202689" y="1925092"/>
            <a:ext cx="677108" cy="1034899"/>
          </a:xfrm>
          <a:prstGeom prst="rect">
            <a:avLst/>
          </a:prstGeom>
          <a:noFill/>
        </p:spPr>
        <p:txBody>
          <a:bodyPr vert="eaVert"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i="0" u="none" strike="noStrike" kern="1200" cap="none" spc="0" normalizeH="0" baseline="0" noProof="0">
                <a:ln>
                  <a:noFill/>
                </a:ln>
                <a:solidFill>
                  <a:schemeClr val="bg1"/>
                </a:solidFill>
                <a:uLnTx/>
                <a:uFillTx/>
                <a:latin typeface="微软雅黑 Light" panose="020B0502040204020203" pitchFamily="34" charset="-122"/>
                <a:ea typeface="微软雅黑 Light" panose="020B0502040204020203" pitchFamily="34" charset="-122"/>
              </a:rPr>
              <a:t>目 录</a:t>
            </a:r>
            <a:endParaRPr kumimoji="0" lang="zh-CN" altLang="en-US" sz="320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endParaRPr>
          </a:p>
        </p:txBody>
      </p:sp>
      <p:sp>
        <p:nvSpPr>
          <p:cNvPr id="141" name="TextBox 58"/>
          <p:cNvSpPr txBox="1"/>
          <p:nvPr/>
        </p:nvSpPr>
        <p:spPr>
          <a:xfrm>
            <a:off x="4199941" y="3048039"/>
            <a:ext cx="615553" cy="1955342"/>
          </a:xfrm>
          <a:prstGeom prst="rect">
            <a:avLst/>
          </a:prstGeom>
          <a:noFill/>
        </p:spPr>
        <p:txBody>
          <a:bodyPr vert="eaVert"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rPr>
              <a:t>CONTENTS</a:t>
            </a:r>
            <a:endParaRPr kumimoji="0" lang="zh-CN" altLang="en-US" sz="2800" b="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endParaRPr>
          </a:p>
        </p:txBody>
      </p:sp>
      <p:sp>
        <p:nvSpPr>
          <p:cNvPr id="142" name="Freeform 18"/>
          <p:cNvSpPr/>
          <p:nvPr/>
        </p:nvSpPr>
        <p:spPr bwMode="auto">
          <a:xfrm>
            <a:off x="5340977" y="1381872"/>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400">
              <a:solidFill>
                <a:schemeClr val="bg1"/>
              </a:solidFill>
              <a:latin typeface="+mj-ea"/>
              <a:ea typeface="+mj-ea"/>
            </a:endParaRPr>
          </a:p>
        </p:txBody>
      </p:sp>
      <p:sp>
        <p:nvSpPr>
          <p:cNvPr id="143" name="Freeform 24"/>
          <p:cNvSpPr/>
          <p:nvPr/>
        </p:nvSpPr>
        <p:spPr bwMode="auto">
          <a:xfrm>
            <a:off x="6138967" y="1381871"/>
            <a:ext cx="5188676" cy="6439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endParaRPr lang="zh-CN" altLang="en-US" sz="2000"/>
          </a:p>
        </p:txBody>
      </p:sp>
      <p:sp>
        <p:nvSpPr>
          <p:cNvPr id="144" name="TextBox 47"/>
          <p:cNvSpPr txBox="1"/>
          <p:nvPr/>
        </p:nvSpPr>
        <p:spPr>
          <a:xfrm>
            <a:off x="6208933" y="1560274"/>
            <a:ext cx="5290048" cy="368300"/>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r>
              <a:rPr lang="zh-CN" altLang="en-US" sz="2000" b="0">
                <a:solidFill>
                  <a:schemeClr val="tx1"/>
                </a:solidFill>
                <a:latin typeface="微软雅黑 Light" panose="020B0502040204020203" pitchFamily="34" charset="-122"/>
                <a:ea typeface="微软雅黑 Light" panose="020B0502040204020203" pitchFamily="34" charset="-122"/>
                <a:sym typeface="+mn-ea"/>
              </a:rPr>
              <a:t>初识会计账簿</a:t>
            </a:r>
            <a:endParaRPr lang="zh-CN" altLang="en-US" sz="2000" b="0">
              <a:solidFill>
                <a:schemeClr val="tx1"/>
              </a:solidFill>
              <a:latin typeface="微软雅黑 Light" panose="020B0502040204020203" pitchFamily="34" charset="-122"/>
              <a:ea typeface="微软雅黑 Light" panose="020B0502040204020203" pitchFamily="34" charset="-122"/>
              <a:sym typeface="+mn-ea"/>
            </a:endParaRPr>
          </a:p>
        </p:txBody>
      </p:sp>
      <p:sp>
        <p:nvSpPr>
          <p:cNvPr id="145" name="TextBox 58"/>
          <p:cNvSpPr txBox="1"/>
          <p:nvPr/>
        </p:nvSpPr>
        <p:spPr>
          <a:xfrm>
            <a:off x="5510188" y="1428623"/>
            <a:ext cx="360996" cy="646331"/>
          </a:xfrm>
          <a:prstGeom prst="rect">
            <a:avLst/>
          </a:prstGeom>
          <a:noFill/>
        </p:spPr>
        <p:txBody>
          <a:bodyPr wrap="none" rtlCol="0">
            <a:spAutoFit/>
          </a:bodyPr>
          <a:lstStyle/>
          <a:p>
            <a:pPr algn="ctr"/>
            <a:r>
              <a:rPr lang="en-US" altLang="zh-CN" sz="3600" dirty="0">
                <a:solidFill>
                  <a:schemeClr val="bg1"/>
                </a:solidFill>
                <a:latin typeface="Impact" panose="020B0806030902050204" pitchFamily="34" charset="0"/>
                <a:ea typeface="+mj-ea"/>
              </a:rPr>
              <a:t>1</a:t>
            </a:r>
            <a:endParaRPr lang="zh-CN" altLang="en-US" sz="3600" dirty="0">
              <a:solidFill>
                <a:schemeClr val="bg1"/>
              </a:solidFill>
              <a:latin typeface="Impact" panose="020B0806030902050204" pitchFamily="34" charset="0"/>
              <a:ea typeface="+mj-ea"/>
            </a:endParaRPr>
          </a:p>
        </p:txBody>
      </p:sp>
      <p:sp>
        <p:nvSpPr>
          <p:cNvPr id="146" name="Freeform 18"/>
          <p:cNvSpPr/>
          <p:nvPr/>
        </p:nvSpPr>
        <p:spPr bwMode="auto">
          <a:xfrm>
            <a:off x="5340977" y="2226868"/>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3"/>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2400">
              <a:solidFill>
                <a:schemeClr val="bg1"/>
              </a:solidFill>
              <a:latin typeface="+mj-ea"/>
              <a:ea typeface="+mj-ea"/>
            </a:endParaRPr>
          </a:p>
        </p:txBody>
      </p:sp>
      <p:sp>
        <p:nvSpPr>
          <p:cNvPr id="147" name="Freeform 24"/>
          <p:cNvSpPr/>
          <p:nvPr/>
        </p:nvSpPr>
        <p:spPr bwMode="auto">
          <a:xfrm>
            <a:off x="6138967" y="2226867"/>
            <a:ext cx="5188676" cy="6439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endParaRPr lang="zh-CN" altLang="en-US" sz="2000"/>
          </a:p>
        </p:txBody>
      </p:sp>
      <p:sp>
        <p:nvSpPr>
          <p:cNvPr id="148" name="TextBox 47"/>
          <p:cNvSpPr txBox="1"/>
          <p:nvPr/>
        </p:nvSpPr>
        <p:spPr>
          <a:xfrm>
            <a:off x="6208933" y="2376832"/>
            <a:ext cx="5290048" cy="368300"/>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r>
              <a:rPr lang="zh-CN" altLang="en-US" sz="2000" b="0">
                <a:solidFill>
                  <a:schemeClr val="tx1"/>
                </a:solidFill>
                <a:latin typeface="微软雅黑 Light" panose="020B0502040204020203" pitchFamily="34" charset="-122"/>
                <a:ea typeface="微软雅黑 Light" panose="020B0502040204020203" pitchFamily="34" charset="-122"/>
                <a:sym typeface="+mn-ea"/>
              </a:rPr>
              <a:t>启用和设置会计账簿</a:t>
            </a:r>
            <a:endParaRPr lang="zh-CN" altLang="en-US" b="0">
              <a:solidFill>
                <a:schemeClr val="tx1"/>
              </a:solidFill>
              <a:latin typeface="微软雅黑 Light" panose="020B0502040204020203" pitchFamily="34" charset="-122"/>
              <a:ea typeface="微软雅黑 Light" panose="020B0502040204020203" pitchFamily="34" charset="-122"/>
            </a:endParaRPr>
          </a:p>
        </p:txBody>
      </p:sp>
      <p:sp>
        <p:nvSpPr>
          <p:cNvPr id="149" name="TextBox 58"/>
          <p:cNvSpPr txBox="1"/>
          <p:nvPr/>
        </p:nvSpPr>
        <p:spPr>
          <a:xfrm>
            <a:off x="5482136" y="2273619"/>
            <a:ext cx="417102" cy="646331"/>
          </a:xfrm>
          <a:prstGeom prst="rect">
            <a:avLst/>
          </a:prstGeom>
          <a:noFill/>
        </p:spPr>
        <p:txBody>
          <a:bodyPr wrap="none" rtlCol="0">
            <a:spAutoFit/>
          </a:bodyPr>
          <a:lstStyle/>
          <a:p>
            <a:pPr algn="ctr"/>
            <a:r>
              <a:rPr lang="en-US" altLang="zh-CN" sz="3600">
                <a:solidFill>
                  <a:schemeClr val="bg1"/>
                </a:solidFill>
                <a:latin typeface="Impact" panose="020B0806030902050204" pitchFamily="34" charset="0"/>
                <a:ea typeface="+mj-ea"/>
              </a:rPr>
              <a:t>2</a:t>
            </a:r>
            <a:endParaRPr lang="zh-CN" altLang="en-US" sz="3600" dirty="0">
              <a:solidFill>
                <a:schemeClr val="bg1"/>
              </a:solidFill>
              <a:latin typeface="Impact" panose="020B0806030902050204" pitchFamily="34" charset="0"/>
              <a:ea typeface="+mj-ea"/>
            </a:endParaRPr>
          </a:p>
        </p:txBody>
      </p:sp>
      <p:sp>
        <p:nvSpPr>
          <p:cNvPr id="150" name="Freeform 18"/>
          <p:cNvSpPr/>
          <p:nvPr/>
        </p:nvSpPr>
        <p:spPr bwMode="auto">
          <a:xfrm>
            <a:off x="5340977" y="3064434"/>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2400">
              <a:solidFill>
                <a:schemeClr val="bg1"/>
              </a:solidFill>
              <a:latin typeface="+mj-ea"/>
              <a:ea typeface="+mj-ea"/>
            </a:endParaRPr>
          </a:p>
        </p:txBody>
      </p:sp>
      <p:sp>
        <p:nvSpPr>
          <p:cNvPr id="151" name="Freeform 24"/>
          <p:cNvSpPr/>
          <p:nvPr/>
        </p:nvSpPr>
        <p:spPr bwMode="auto">
          <a:xfrm>
            <a:off x="6138967" y="3064433"/>
            <a:ext cx="5188676" cy="6439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endParaRPr lang="zh-CN" altLang="en-US" sz="2000"/>
          </a:p>
        </p:txBody>
      </p:sp>
      <p:sp>
        <p:nvSpPr>
          <p:cNvPr id="152" name="TextBox 47"/>
          <p:cNvSpPr txBox="1"/>
          <p:nvPr/>
        </p:nvSpPr>
        <p:spPr>
          <a:xfrm>
            <a:off x="6208933" y="3214398"/>
            <a:ext cx="5290048" cy="368300"/>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r>
              <a:rPr lang="zh-CN" altLang="en-US" sz="2000" b="0">
                <a:solidFill>
                  <a:schemeClr val="tx1"/>
                </a:solidFill>
                <a:latin typeface="微软雅黑 Light" panose="020B0502040204020203" pitchFamily="34" charset="-122"/>
                <a:ea typeface="微软雅黑 Light" panose="020B0502040204020203" pitchFamily="34" charset="-122"/>
              </a:rPr>
              <a:t>会计账簿的登记规则和各类会计账簿的登记</a:t>
            </a:r>
            <a:endParaRPr lang="zh-CN" altLang="en-US" sz="2000" b="0">
              <a:solidFill>
                <a:schemeClr val="tx1"/>
              </a:solidFill>
              <a:latin typeface="微软雅黑 Light" panose="020B0502040204020203" pitchFamily="34" charset="-122"/>
              <a:ea typeface="微软雅黑 Light" panose="020B0502040204020203" pitchFamily="34" charset="-122"/>
            </a:endParaRPr>
          </a:p>
        </p:txBody>
      </p:sp>
      <p:sp>
        <p:nvSpPr>
          <p:cNvPr id="153" name="TextBox 58"/>
          <p:cNvSpPr txBox="1"/>
          <p:nvPr/>
        </p:nvSpPr>
        <p:spPr>
          <a:xfrm>
            <a:off x="5475722" y="3111185"/>
            <a:ext cx="429926" cy="646331"/>
          </a:xfrm>
          <a:prstGeom prst="rect">
            <a:avLst/>
          </a:prstGeom>
          <a:noFill/>
          <a:extLst>
            <a:ext uri="{91240B29-F687-4F45-9708-019B960494DF}">
              <a14:hiddenLine xmlns:a14="http://schemas.microsoft.com/office/drawing/2010/main" w="9525">
                <a:solidFill>
                  <a:srgbClr val="000000"/>
                </a:solidFill>
                <a:round/>
              </a14:hiddenLine>
            </a:ext>
          </a:extLst>
        </p:spPr>
        <p:txBody>
          <a:bodyPr wrap="none" rtlCol="0">
            <a:spAutoFit/>
          </a:bodyPr>
          <a:lstStyle/>
          <a:p>
            <a:pPr algn="ctr"/>
            <a:r>
              <a:rPr lang="en-US" altLang="zh-CN" sz="3600">
                <a:solidFill>
                  <a:schemeClr val="bg1"/>
                </a:solidFill>
                <a:latin typeface="Impact" panose="020B0806030902050204" pitchFamily="34" charset="0"/>
                <a:ea typeface="+mj-ea"/>
              </a:rPr>
              <a:t>3</a:t>
            </a:r>
            <a:endParaRPr lang="zh-CN" altLang="en-US" sz="3600" dirty="0">
              <a:solidFill>
                <a:schemeClr val="bg1"/>
              </a:solidFill>
              <a:latin typeface="Impact" panose="020B0806030902050204" pitchFamily="34" charset="0"/>
              <a:ea typeface="+mj-ea"/>
            </a:endParaRPr>
          </a:p>
        </p:txBody>
      </p:sp>
      <p:sp>
        <p:nvSpPr>
          <p:cNvPr id="154" name="Freeform 18"/>
          <p:cNvSpPr/>
          <p:nvPr/>
        </p:nvSpPr>
        <p:spPr bwMode="auto">
          <a:xfrm>
            <a:off x="5340977" y="3950900"/>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3"/>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a:latin typeface="+mj-ea"/>
              <a:ea typeface="+mj-ea"/>
            </a:endParaRPr>
          </a:p>
        </p:txBody>
      </p:sp>
      <p:sp>
        <p:nvSpPr>
          <p:cNvPr id="155" name="Freeform 24"/>
          <p:cNvSpPr/>
          <p:nvPr/>
        </p:nvSpPr>
        <p:spPr bwMode="auto">
          <a:xfrm>
            <a:off x="6139180" y="3950970"/>
            <a:ext cx="5188585" cy="653415"/>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endParaRPr lang="zh-CN" altLang="en-US" sz="2000"/>
          </a:p>
        </p:txBody>
      </p:sp>
      <p:sp>
        <p:nvSpPr>
          <p:cNvPr id="156" name="TextBox 47"/>
          <p:cNvSpPr txBox="1"/>
          <p:nvPr/>
        </p:nvSpPr>
        <p:spPr>
          <a:xfrm>
            <a:off x="6209030" y="4100830"/>
            <a:ext cx="5118735" cy="368300"/>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r>
              <a:rPr lang="zh-CN" altLang="en-US" sz="2000" b="0">
                <a:solidFill>
                  <a:schemeClr val="tx1"/>
                </a:solidFill>
                <a:latin typeface="微软雅黑 Light" panose="020B0502040204020203" pitchFamily="34" charset="-122"/>
                <a:ea typeface="微软雅黑 Light" panose="020B0502040204020203" pitchFamily="34" charset="-122"/>
                <a:sym typeface="+mn-ea"/>
              </a:rPr>
              <a:t>查找和更正错账</a:t>
            </a:r>
            <a:endParaRPr lang="zh-CN" altLang="en-US" sz="2000" b="0">
              <a:solidFill>
                <a:schemeClr val="tx1"/>
              </a:solidFill>
              <a:latin typeface="微软雅黑 Light" panose="020B0502040204020203" pitchFamily="34" charset="-122"/>
              <a:ea typeface="微软雅黑 Light" panose="020B0502040204020203" pitchFamily="34" charset="-122"/>
            </a:endParaRPr>
          </a:p>
        </p:txBody>
      </p:sp>
      <p:sp>
        <p:nvSpPr>
          <p:cNvPr id="157" name="TextBox 58"/>
          <p:cNvSpPr txBox="1"/>
          <p:nvPr/>
        </p:nvSpPr>
        <p:spPr>
          <a:xfrm>
            <a:off x="5482939" y="3997651"/>
            <a:ext cx="415498" cy="646331"/>
          </a:xfrm>
          <a:prstGeom prst="rect">
            <a:avLst/>
          </a:prstGeom>
          <a:noFill/>
        </p:spPr>
        <p:txBody>
          <a:bodyPr wrap="none" rtlCol="0">
            <a:spAutoFit/>
          </a:bodyPr>
          <a:lstStyle/>
          <a:p>
            <a:pPr algn="ctr"/>
            <a:r>
              <a:rPr lang="en-US" altLang="zh-CN" sz="3600">
                <a:solidFill>
                  <a:schemeClr val="bg1"/>
                </a:solidFill>
                <a:latin typeface="Impact" panose="020B0806030902050204" pitchFamily="34" charset="0"/>
                <a:ea typeface="+mj-ea"/>
              </a:rPr>
              <a:t>4</a:t>
            </a:r>
            <a:endParaRPr lang="zh-CN" altLang="en-US" sz="3600" dirty="0">
              <a:solidFill>
                <a:schemeClr val="bg1"/>
              </a:solidFill>
              <a:latin typeface="Impact" panose="020B0806030902050204" pitchFamily="34" charset="0"/>
              <a:ea typeface="+mj-ea"/>
            </a:endParaRPr>
          </a:p>
        </p:txBody>
      </p:sp>
      <p:sp>
        <p:nvSpPr>
          <p:cNvPr id="2" name="Freeform 18"/>
          <p:cNvSpPr/>
          <p:nvPr/>
        </p:nvSpPr>
        <p:spPr bwMode="auto">
          <a:xfrm>
            <a:off x="5324467" y="4770044"/>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2400">
              <a:solidFill>
                <a:schemeClr val="bg1"/>
              </a:solidFill>
              <a:latin typeface="+mj-ea"/>
              <a:ea typeface="+mj-ea"/>
            </a:endParaRPr>
          </a:p>
        </p:txBody>
      </p:sp>
      <p:sp>
        <p:nvSpPr>
          <p:cNvPr id="3" name="Freeform 24"/>
          <p:cNvSpPr/>
          <p:nvPr/>
        </p:nvSpPr>
        <p:spPr bwMode="auto">
          <a:xfrm>
            <a:off x="6122457" y="4770043"/>
            <a:ext cx="5188676" cy="6439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endParaRPr lang="zh-CN" altLang="en-US" sz="2000"/>
          </a:p>
        </p:txBody>
      </p:sp>
      <p:sp>
        <p:nvSpPr>
          <p:cNvPr id="4" name="TextBox 47"/>
          <p:cNvSpPr txBox="1"/>
          <p:nvPr/>
        </p:nvSpPr>
        <p:spPr>
          <a:xfrm>
            <a:off x="6192423" y="4920008"/>
            <a:ext cx="5290048" cy="368300"/>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r>
              <a:rPr lang="zh-CN" altLang="en-US" sz="2000" b="0">
                <a:solidFill>
                  <a:schemeClr val="tx1"/>
                </a:solidFill>
                <a:latin typeface="微软雅黑 Light" panose="020B0502040204020203" pitchFamily="34" charset="-122"/>
                <a:ea typeface="微软雅黑 Light" panose="020B0502040204020203" pitchFamily="34" charset="-122"/>
                <a:sym typeface="+mn-ea"/>
              </a:rPr>
              <a:t>对账</a:t>
            </a:r>
            <a:endParaRPr lang="zh-CN" altLang="en-US" sz="2000" b="0">
              <a:solidFill>
                <a:schemeClr val="tx1"/>
              </a:solidFill>
              <a:latin typeface="微软雅黑 Light" panose="020B0502040204020203" pitchFamily="34" charset="-122"/>
              <a:ea typeface="微软雅黑 Light" panose="020B0502040204020203" pitchFamily="34" charset="-122"/>
            </a:endParaRPr>
          </a:p>
        </p:txBody>
      </p:sp>
      <p:sp>
        <p:nvSpPr>
          <p:cNvPr id="5" name="TextBox 58"/>
          <p:cNvSpPr txBox="1"/>
          <p:nvPr/>
        </p:nvSpPr>
        <p:spPr>
          <a:xfrm>
            <a:off x="5459212" y="4816795"/>
            <a:ext cx="429926" cy="646331"/>
          </a:xfrm>
          <a:prstGeom prst="rect">
            <a:avLst/>
          </a:prstGeom>
          <a:noFill/>
          <a:extLst>
            <a:ext uri="{91240B29-F687-4F45-9708-019B960494DF}">
              <a14:hiddenLine xmlns:a14="http://schemas.microsoft.com/office/drawing/2010/main" w="9525">
                <a:solidFill>
                  <a:srgbClr val="000000"/>
                </a:solidFill>
                <a:round/>
              </a14:hiddenLine>
            </a:ext>
          </a:extLst>
        </p:spPr>
        <p:txBody>
          <a:bodyPr wrap="none" rtlCol="0">
            <a:spAutoFit/>
          </a:bodyPr>
          <a:lstStyle/>
          <a:p>
            <a:pPr algn="ctr"/>
            <a:r>
              <a:rPr lang="en-US" altLang="zh-CN" sz="3600">
                <a:solidFill>
                  <a:schemeClr val="bg1"/>
                </a:solidFill>
                <a:latin typeface="Impact" panose="020B0806030902050204" pitchFamily="34" charset="0"/>
                <a:ea typeface="+mj-ea"/>
              </a:rPr>
              <a:t>3</a:t>
            </a:r>
            <a:endParaRPr lang="zh-CN" altLang="en-US" sz="3600" dirty="0">
              <a:solidFill>
                <a:schemeClr val="bg1"/>
              </a:solidFill>
              <a:latin typeface="Impact" panose="020B0806030902050204" pitchFamily="34" charset="0"/>
              <a:ea typeface="+mj-ea"/>
            </a:endParaRPr>
          </a:p>
        </p:txBody>
      </p:sp>
      <p:sp>
        <p:nvSpPr>
          <p:cNvPr id="6" name="Freeform 18"/>
          <p:cNvSpPr/>
          <p:nvPr/>
        </p:nvSpPr>
        <p:spPr bwMode="auto">
          <a:xfrm>
            <a:off x="5324467" y="5656510"/>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3"/>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a:latin typeface="+mj-ea"/>
              <a:ea typeface="+mj-ea"/>
            </a:endParaRPr>
          </a:p>
        </p:txBody>
      </p:sp>
      <p:sp>
        <p:nvSpPr>
          <p:cNvPr id="7" name="Freeform 24"/>
          <p:cNvSpPr/>
          <p:nvPr/>
        </p:nvSpPr>
        <p:spPr bwMode="auto">
          <a:xfrm>
            <a:off x="6122670" y="5656580"/>
            <a:ext cx="5188585" cy="653415"/>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endParaRPr lang="zh-CN" altLang="en-US" sz="2000"/>
          </a:p>
        </p:txBody>
      </p:sp>
      <p:sp>
        <p:nvSpPr>
          <p:cNvPr id="8" name="TextBox 47"/>
          <p:cNvSpPr txBox="1"/>
          <p:nvPr/>
        </p:nvSpPr>
        <p:spPr>
          <a:xfrm>
            <a:off x="6192520" y="5806440"/>
            <a:ext cx="5118735" cy="368300"/>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r>
              <a:rPr lang="zh-CN" altLang="en-US" sz="2000" b="0">
                <a:solidFill>
                  <a:schemeClr val="tx1"/>
                </a:solidFill>
                <a:latin typeface="微软雅黑 Light" panose="020B0502040204020203" pitchFamily="34" charset="-122"/>
                <a:ea typeface="微软雅黑 Light" panose="020B0502040204020203" pitchFamily="34" charset="-122"/>
                <a:sym typeface="+mn-ea"/>
              </a:rPr>
              <a:t>结账</a:t>
            </a:r>
            <a:endParaRPr lang="zh-CN" altLang="en-US" sz="2000" b="0">
              <a:solidFill>
                <a:schemeClr val="tx1"/>
              </a:solidFill>
              <a:latin typeface="微软雅黑 Light" panose="020B0502040204020203" pitchFamily="34" charset="-122"/>
              <a:ea typeface="微软雅黑 Light" panose="020B0502040204020203" pitchFamily="34" charset="-122"/>
            </a:endParaRPr>
          </a:p>
        </p:txBody>
      </p:sp>
      <p:sp>
        <p:nvSpPr>
          <p:cNvPr id="9" name="TextBox 58"/>
          <p:cNvSpPr txBox="1"/>
          <p:nvPr/>
        </p:nvSpPr>
        <p:spPr>
          <a:xfrm>
            <a:off x="5466429" y="5703261"/>
            <a:ext cx="415498" cy="646331"/>
          </a:xfrm>
          <a:prstGeom prst="rect">
            <a:avLst/>
          </a:prstGeom>
          <a:noFill/>
        </p:spPr>
        <p:txBody>
          <a:bodyPr wrap="none" rtlCol="0">
            <a:spAutoFit/>
          </a:bodyPr>
          <a:lstStyle/>
          <a:p>
            <a:pPr algn="ctr"/>
            <a:r>
              <a:rPr lang="en-US" altLang="zh-CN" sz="3600">
                <a:solidFill>
                  <a:schemeClr val="bg1"/>
                </a:solidFill>
                <a:latin typeface="Impact" panose="020B0806030902050204" pitchFamily="34" charset="0"/>
                <a:ea typeface="+mj-ea"/>
              </a:rPr>
              <a:t>4</a:t>
            </a:r>
            <a:endParaRPr lang="zh-CN" altLang="en-US" sz="3600" dirty="0">
              <a:solidFill>
                <a:schemeClr val="bg1"/>
              </a:solidFill>
              <a:latin typeface="Impact" panose="020B0806030902050204" pitchFamily="34" charset="0"/>
              <a:ea typeface="+mj-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4000" advTm="9503">
        <p15:prstTrans prst="curtains"/>
      </p:transition>
    </mc:Choice>
    <mc:Fallback>
      <p:transition spd="slow" advTm="9503">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58546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a:t>
            </a:r>
            <a:r>
              <a:rPr lang="en-US" altLang="zh-CN" sz="2800" b="1" kern="100">
                <a:latin typeface="+mj-ea"/>
                <a:ea typeface="+mj-ea"/>
                <a:cs typeface="Times New Roman" panose="02020603050405020304" pitchFamily="18" charset="0"/>
              </a:rPr>
              <a:t>6.2.2 </a:t>
            </a:r>
            <a:r>
              <a:rPr lang="zh-CN" altLang="en-US" sz="2800" b="1" kern="100">
                <a:latin typeface="+mj-ea"/>
                <a:ea typeface="+mj-ea"/>
                <a:cs typeface="Times New Roman" panose="02020603050405020304" pitchFamily="18" charset="0"/>
              </a:rPr>
              <a:t>会计账簿的设置要求</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1" y="1949639"/>
            <a:ext cx="12196763" cy="1637064"/>
            <a:chOff x="-1" y="2444729"/>
            <a:chExt cx="12196763" cy="1637064"/>
          </a:xfrm>
        </p:grpSpPr>
        <p:pic>
          <p:nvPicPr>
            <p:cNvPr id="22" name="图片 21"/>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1" y="2444730"/>
              <a:ext cx="12196763" cy="1637063"/>
            </a:xfrm>
            <a:prstGeom prst="rect">
              <a:avLst/>
            </a:prstGeom>
          </p:spPr>
        </p:pic>
        <p:sp>
          <p:nvSpPr>
            <p:cNvPr id="23" name="矩形 22"/>
            <p:cNvSpPr/>
            <p:nvPr/>
          </p:nvSpPr>
          <p:spPr bwMode="auto">
            <a:xfrm>
              <a:off x="-1" y="2444729"/>
              <a:ext cx="12196763" cy="1637063"/>
            </a:xfrm>
            <a:prstGeom prst="rect">
              <a:avLst/>
            </a:prstGeom>
            <a:solidFill>
              <a:schemeClr val="tx1">
                <a:lumMod val="50000"/>
                <a:alpha val="69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4" name="矩形 23"/>
          <p:cNvSpPr/>
          <p:nvPr/>
        </p:nvSpPr>
        <p:spPr>
          <a:xfrm>
            <a:off x="3215177" y="1171150"/>
            <a:ext cx="5766408" cy="534035"/>
          </a:xfrm>
          <a:prstGeom prst="rect">
            <a:avLst/>
          </a:prstGeom>
        </p:spPr>
        <p:txBody>
          <a:bodyPr wrap="square">
            <a:spAutoFit/>
          </a:bodyPr>
          <a:lstStyle/>
          <a:p>
            <a:pPr algn="ctr">
              <a:lnSpc>
                <a:spcPct val="120000"/>
              </a:lnSpc>
            </a:pPr>
            <a:r>
              <a:rPr lang="zh-CN" altLang="en-US" sz="2400" b="1">
                <a:latin typeface="+mj-ea"/>
                <a:ea typeface="+mj-ea"/>
              </a:rPr>
              <a:t>会计账簿的设置应当符合以下要求：</a:t>
            </a:r>
            <a:endParaRPr lang="zh-CN" altLang="en-US" sz="2400" b="1">
              <a:latin typeface="+mj-ea"/>
              <a:ea typeface="+mj-ea"/>
            </a:endParaRPr>
          </a:p>
        </p:txBody>
      </p:sp>
      <p:grpSp>
        <p:nvGrpSpPr>
          <p:cNvPr id="25" name="组合 24"/>
          <p:cNvGrpSpPr/>
          <p:nvPr/>
        </p:nvGrpSpPr>
        <p:grpSpPr>
          <a:xfrm>
            <a:off x="2555955" y="1954250"/>
            <a:ext cx="1562161" cy="1562161"/>
            <a:chOff x="2555955" y="1954250"/>
            <a:chExt cx="1562161" cy="1562161"/>
          </a:xfrm>
        </p:grpSpPr>
        <p:sp>
          <p:nvSpPr>
            <p:cNvPr id="26" name="椭圆 25"/>
            <p:cNvSpPr/>
            <p:nvPr/>
          </p:nvSpPr>
          <p:spPr bwMode="auto">
            <a:xfrm>
              <a:off x="2555955" y="1954250"/>
              <a:ext cx="1562161" cy="1562161"/>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sp>
          <p:nvSpPr>
            <p:cNvPr id="27" name="manager-avatar_76828"/>
            <p:cNvSpPr>
              <a:spLocks noChangeAspect="1"/>
            </p:cNvSpPr>
            <p:nvPr/>
          </p:nvSpPr>
          <p:spPr bwMode="auto">
            <a:xfrm>
              <a:off x="2988491" y="2340819"/>
              <a:ext cx="710875" cy="796523"/>
            </a:xfrm>
            <a:custGeom>
              <a:avLst/>
              <a:gdLst>
                <a:gd name="T0" fmla="*/ 1931 w 2597"/>
                <a:gd name="T1" fmla="*/ 807 h 2914"/>
                <a:gd name="T2" fmla="*/ 1741 w 2597"/>
                <a:gd name="T3" fmla="*/ 141 h 2914"/>
                <a:gd name="T4" fmla="*/ 1037 w 2597"/>
                <a:gd name="T5" fmla="*/ 90 h 2914"/>
                <a:gd name="T6" fmla="*/ 646 w 2597"/>
                <a:gd name="T7" fmla="*/ 436 h 2914"/>
                <a:gd name="T8" fmla="*/ 665 w 2597"/>
                <a:gd name="T9" fmla="*/ 807 h 2914"/>
                <a:gd name="T10" fmla="*/ 593 w 2597"/>
                <a:gd name="T11" fmla="*/ 1085 h 2914"/>
                <a:gd name="T12" fmla="*/ 989 w 2597"/>
                <a:gd name="T13" fmla="*/ 1588 h 2914"/>
                <a:gd name="T14" fmla="*/ 1298 w 2597"/>
                <a:gd name="T15" fmla="*/ 1696 h 2914"/>
                <a:gd name="T16" fmla="*/ 1608 w 2597"/>
                <a:gd name="T17" fmla="*/ 1588 h 2914"/>
                <a:gd name="T18" fmla="*/ 2003 w 2597"/>
                <a:gd name="T19" fmla="*/ 1085 h 2914"/>
                <a:gd name="T20" fmla="*/ 1874 w 2597"/>
                <a:gd name="T21" fmla="*/ 1052 h 2914"/>
                <a:gd name="T22" fmla="*/ 1766 w 2597"/>
                <a:gd name="T23" fmla="*/ 1173 h 2914"/>
                <a:gd name="T24" fmla="*/ 1517 w 2597"/>
                <a:gd name="T25" fmla="*/ 1490 h 2914"/>
                <a:gd name="T26" fmla="*/ 1156 w 2597"/>
                <a:gd name="T27" fmla="*/ 1536 h 2914"/>
                <a:gd name="T28" fmla="*/ 903 w 2597"/>
                <a:gd name="T29" fmla="*/ 1210 h 2914"/>
                <a:gd name="T30" fmla="*/ 830 w 2597"/>
                <a:gd name="T31" fmla="*/ 1173 h 2914"/>
                <a:gd name="T32" fmla="*/ 722 w 2597"/>
                <a:gd name="T33" fmla="*/ 1052 h 2914"/>
                <a:gd name="T34" fmla="*/ 745 w 2597"/>
                <a:gd name="T35" fmla="*/ 916 h 2914"/>
                <a:gd name="T36" fmla="*/ 800 w 2597"/>
                <a:gd name="T37" fmla="*/ 765 h 2914"/>
                <a:gd name="T38" fmla="*/ 1052 w 2597"/>
                <a:gd name="T39" fmla="*/ 526 h 2914"/>
                <a:gd name="T40" fmla="*/ 1795 w 2597"/>
                <a:gd name="T41" fmla="*/ 746 h 2914"/>
                <a:gd name="T42" fmla="*/ 1851 w 2597"/>
                <a:gd name="T43" fmla="*/ 916 h 2914"/>
                <a:gd name="T44" fmla="*/ 1874 w 2597"/>
                <a:gd name="T45" fmla="*/ 1052 h 2914"/>
                <a:gd name="T46" fmla="*/ 1719 w 2597"/>
                <a:gd name="T47" fmla="*/ 1709 h 2914"/>
                <a:gd name="T48" fmla="*/ 1632 w 2597"/>
                <a:gd name="T49" fmla="*/ 1748 h 2914"/>
                <a:gd name="T50" fmla="*/ 1456 w 2597"/>
                <a:gd name="T51" fmla="*/ 2070 h 2914"/>
                <a:gd name="T52" fmla="*/ 1496 w 2597"/>
                <a:gd name="T53" fmla="*/ 1895 h 2914"/>
                <a:gd name="T54" fmla="*/ 1156 w 2597"/>
                <a:gd name="T55" fmla="*/ 1865 h 2914"/>
                <a:gd name="T56" fmla="*/ 1094 w 2597"/>
                <a:gd name="T57" fmla="*/ 1957 h 2914"/>
                <a:gd name="T58" fmla="*/ 1111 w 2597"/>
                <a:gd name="T59" fmla="*/ 2153 h 2914"/>
                <a:gd name="T60" fmla="*/ 929 w 2597"/>
                <a:gd name="T61" fmla="*/ 1710 h 2914"/>
                <a:gd name="T62" fmla="*/ 294 w 2597"/>
                <a:gd name="T63" fmla="*/ 1942 h 2914"/>
                <a:gd name="T64" fmla="*/ 0 w 2597"/>
                <a:gd name="T65" fmla="*/ 2848 h 2914"/>
                <a:gd name="T66" fmla="*/ 2530 w 2597"/>
                <a:gd name="T67" fmla="*/ 2914 h 2914"/>
                <a:gd name="T68" fmla="*/ 2597 w 2597"/>
                <a:gd name="T69" fmla="*/ 2377 h 2914"/>
                <a:gd name="T70" fmla="*/ 2282 w 2597"/>
                <a:gd name="T71" fmla="*/ 2570 h 2914"/>
                <a:gd name="T72" fmla="*/ 1767 w 2597"/>
                <a:gd name="T73" fmla="*/ 2636 h 2914"/>
                <a:gd name="T74" fmla="*/ 1701 w 2597"/>
                <a:gd name="T75" fmla="*/ 2362 h 2914"/>
                <a:gd name="T76" fmla="*/ 2215 w 2597"/>
                <a:gd name="T77" fmla="*/ 2295 h 2914"/>
                <a:gd name="T78" fmla="*/ 2282 w 2597"/>
                <a:gd name="T79" fmla="*/ 2570 h 2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97" h="2914">
                  <a:moveTo>
                    <a:pt x="1985" y="861"/>
                  </a:moveTo>
                  <a:cubicBezTo>
                    <a:pt x="1969" y="836"/>
                    <a:pt x="1949" y="819"/>
                    <a:pt x="1931" y="807"/>
                  </a:cubicBezTo>
                  <a:cubicBezTo>
                    <a:pt x="1931" y="776"/>
                    <a:pt x="1929" y="732"/>
                    <a:pt x="1922" y="682"/>
                  </a:cubicBezTo>
                  <a:cubicBezTo>
                    <a:pt x="1927" y="622"/>
                    <a:pt x="1944" y="290"/>
                    <a:pt x="1741" y="141"/>
                  </a:cubicBezTo>
                  <a:cubicBezTo>
                    <a:pt x="1616" y="49"/>
                    <a:pt x="1477" y="0"/>
                    <a:pt x="1338" y="0"/>
                  </a:cubicBezTo>
                  <a:cubicBezTo>
                    <a:pt x="1226" y="0"/>
                    <a:pt x="1119" y="32"/>
                    <a:pt x="1037" y="90"/>
                  </a:cubicBezTo>
                  <a:cubicBezTo>
                    <a:pt x="963" y="142"/>
                    <a:pt x="922" y="199"/>
                    <a:pt x="900" y="239"/>
                  </a:cubicBezTo>
                  <a:cubicBezTo>
                    <a:pt x="837" y="241"/>
                    <a:pt x="705" y="267"/>
                    <a:pt x="646" y="436"/>
                  </a:cubicBezTo>
                  <a:cubicBezTo>
                    <a:pt x="591" y="595"/>
                    <a:pt x="636" y="693"/>
                    <a:pt x="668" y="739"/>
                  </a:cubicBezTo>
                  <a:cubicBezTo>
                    <a:pt x="666" y="765"/>
                    <a:pt x="665" y="789"/>
                    <a:pt x="665" y="807"/>
                  </a:cubicBezTo>
                  <a:cubicBezTo>
                    <a:pt x="647" y="819"/>
                    <a:pt x="628" y="836"/>
                    <a:pt x="611" y="861"/>
                  </a:cubicBezTo>
                  <a:cubicBezTo>
                    <a:pt x="575" y="917"/>
                    <a:pt x="569" y="993"/>
                    <a:pt x="593" y="1085"/>
                  </a:cubicBezTo>
                  <a:cubicBezTo>
                    <a:pt x="638" y="1259"/>
                    <a:pt x="744" y="1297"/>
                    <a:pt x="801" y="1305"/>
                  </a:cubicBezTo>
                  <a:cubicBezTo>
                    <a:pt x="836" y="1374"/>
                    <a:pt x="912" y="1516"/>
                    <a:pt x="989" y="1588"/>
                  </a:cubicBezTo>
                  <a:cubicBezTo>
                    <a:pt x="1019" y="1616"/>
                    <a:pt x="1059" y="1641"/>
                    <a:pt x="1107" y="1659"/>
                  </a:cubicBezTo>
                  <a:cubicBezTo>
                    <a:pt x="1168" y="1684"/>
                    <a:pt x="1232" y="1696"/>
                    <a:pt x="1298" y="1696"/>
                  </a:cubicBezTo>
                  <a:cubicBezTo>
                    <a:pt x="1364" y="1696"/>
                    <a:pt x="1429" y="1684"/>
                    <a:pt x="1490" y="1659"/>
                  </a:cubicBezTo>
                  <a:cubicBezTo>
                    <a:pt x="1538" y="1641"/>
                    <a:pt x="1577" y="1616"/>
                    <a:pt x="1608" y="1588"/>
                  </a:cubicBezTo>
                  <a:cubicBezTo>
                    <a:pt x="1684" y="1516"/>
                    <a:pt x="1761" y="1374"/>
                    <a:pt x="1796" y="1305"/>
                  </a:cubicBezTo>
                  <a:cubicBezTo>
                    <a:pt x="1852" y="1297"/>
                    <a:pt x="1958" y="1259"/>
                    <a:pt x="2003" y="1085"/>
                  </a:cubicBezTo>
                  <a:cubicBezTo>
                    <a:pt x="2028" y="993"/>
                    <a:pt x="2022" y="917"/>
                    <a:pt x="1985" y="861"/>
                  </a:cubicBezTo>
                  <a:close/>
                  <a:moveTo>
                    <a:pt x="1874" y="1052"/>
                  </a:moveTo>
                  <a:cubicBezTo>
                    <a:pt x="1847" y="1157"/>
                    <a:pt x="1797" y="1173"/>
                    <a:pt x="1770" y="1173"/>
                  </a:cubicBezTo>
                  <a:cubicBezTo>
                    <a:pt x="1768" y="1173"/>
                    <a:pt x="1767" y="1173"/>
                    <a:pt x="1766" y="1173"/>
                  </a:cubicBezTo>
                  <a:cubicBezTo>
                    <a:pt x="1735" y="1165"/>
                    <a:pt x="1707" y="1181"/>
                    <a:pt x="1693" y="1210"/>
                  </a:cubicBezTo>
                  <a:cubicBezTo>
                    <a:pt x="1667" y="1267"/>
                    <a:pt x="1584" y="1428"/>
                    <a:pt x="1517" y="1490"/>
                  </a:cubicBezTo>
                  <a:cubicBezTo>
                    <a:pt x="1499" y="1508"/>
                    <a:pt x="1473" y="1523"/>
                    <a:pt x="1441" y="1536"/>
                  </a:cubicBezTo>
                  <a:cubicBezTo>
                    <a:pt x="1350" y="1572"/>
                    <a:pt x="1246" y="1572"/>
                    <a:pt x="1156" y="1536"/>
                  </a:cubicBezTo>
                  <a:cubicBezTo>
                    <a:pt x="1124" y="1523"/>
                    <a:pt x="1098" y="1508"/>
                    <a:pt x="1080" y="1490"/>
                  </a:cubicBezTo>
                  <a:cubicBezTo>
                    <a:pt x="1013" y="1428"/>
                    <a:pt x="930" y="1267"/>
                    <a:pt x="903" y="1210"/>
                  </a:cubicBezTo>
                  <a:cubicBezTo>
                    <a:pt x="892" y="1186"/>
                    <a:pt x="870" y="1171"/>
                    <a:pt x="846" y="1171"/>
                  </a:cubicBezTo>
                  <a:cubicBezTo>
                    <a:pt x="841" y="1171"/>
                    <a:pt x="835" y="1172"/>
                    <a:pt x="830" y="1173"/>
                  </a:cubicBezTo>
                  <a:cubicBezTo>
                    <a:pt x="829" y="1173"/>
                    <a:pt x="828" y="1173"/>
                    <a:pt x="826" y="1173"/>
                  </a:cubicBezTo>
                  <a:cubicBezTo>
                    <a:pt x="799" y="1173"/>
                    <a:pt x="750" y="1157"/>
                    <a:pt x="722" y="1052"/>
                  </a:cubicBezTo>
                  <a:cubicBezTo>
                    <a:pt x="708" y="1000"/>
                    <a:pt x="708" y="958"/>
                    <a:pt x="722" y="935"/>
                  </a:cubicBezTo>
                  <a:cubicBezTo>
                    <a:pt x="730" y="921"/>
                    <a:pt x="742" y="917"/>
                    <a:pt x="745" y="916"/>
                  </a:cubicBezTo>
                  <a:cubicBezTo>
                    <a:pt x="781" y="912"/>
                    <a:pt x="803" y="880"/>
                    <a:pt x="800" y="844"/>
                  </a:cubicBezTo>
                  <a:cubicBezTo>
                    <a:pt x="800" y="843"/>
                    <a:pt x="797" y="812"/>
                    <a:pt x="800" y="765"/>
                  </a:cubicBezTo>
                  <a:cubicBezTo>
                    <a:pt x="846" y="745"/>
                    <a:pt x="920" y="707"/>
                    <a:pt x="981" y="640"/>
                  </a:cubicBezTo>
                  <a:cubicBezTo>
                    <a:pt x="1013" y="606"/>
                    <a:pt x="1036" y="564"/>
                    <a:pt x="1052" y="526"/>
                  </a:cubicBezTo>
                  <a:cubicBezTo>
                    <a:pt x="1097" y="562"/>
                    <a:pt x="1160" y="605"/>
                    <a:pt x="1244" y="642"/>
                  </a:cubicBezTo>
                  <a:cubicBezTo>
                    <a:pt x="1387" y="706"/>
                    <a:pt x="1674" y="736"/>
                    <a:pt x="1795" y="746"/>
                  </a:cubicBezTo>
                  <a:cubicBezTo>
                    <a:pt x="1800" y="804"/>
                    <a:pt x="1797" y="843"/>
                    <a:pt x="1797" y="844"/>
                  </a:cubicBezTo>
                  <a:cubicBezTo>
                    <a:pt x="1793" y="880"/>
                    <a:pt x="1815" y="912"/>
                    <a:pt x="1851" y="916"/>
                  </a:cubicBezTo>
                  <a:cubicBezTo>
                    <a:pt x="1855" y="917"/>
                    <a:pt x="1866" y="921"/>
                    <a:pt x="1874" y="935"/>
                  </a:cubicBezTo>
                  <a:cubicBezTo>
                    <a:pt x="1888" y="958"/>
                    <a:pt x="1888" y="1000"/>
                    <a:pt x="1874" y="1052"/>
                  </a:cubicBezTo>
                  <a:close/>
                  <a:moveTo>
                    <a:pt x="2302" y="1942"/>
                  </a:moveTo>
                  <a:lnTo>
                    <a:pt x="1719" y="1709"/>
                  </a:lnTo>
                  <a:cubicBezTo>
                    <a:pt x="1702" y="1702"/>
                    <a:pt x="1684" y="1703"/>
                    <a:pt x="1667" y="1710"/>
                  </a:cubicBezTo>
                  <a:cubicBezTo>
                    <a:pt x="1651" y="1717"/>
                    <a:pt x="1638" y="1731"/>
                    <a:pt x="1632" y="1748"/>
                  </a:cubicBezTo>
                  <a:lnTo>
                    <a:pt x="1485" y="2153"/>
                  </a:lnTo>
                  <a:lnTo>
                    <a:pt x="1456" y="2070"/>
                  </a:lnTo>
                  <a:lnTo>
                    <a:pt x="1502" y="1957"/>
                  </a:lnTo>
                  <a:cubicBezTo>
                    <a:pt x="1511" y="1936"/>
                    <a:pt x="1508" y="1913"/>
                    <a:pt x="1496" y="1895"/>
                  </a:cubicBezTo>
                  <a:cubicBezTo>
                    <a:pt x="1484" y="1876"/>
                    <a:pt x="1463" y="1865"/>
                    <a:pt x="1441" y="1865"/>
                  </a:cubicBezTo>
                  <a:lnTo>
                    <a:pt x="1156" y="1865"/>
                  </a:lnTo>
                  <a:cubicBezTo>
                    <a:pt x="1134" y="1865"/>
                    <a:pt x="1113" y="1876"/>
                    <a:pt x="1101" y="1895"/>
                  </a:cubicBezTo>
                  <a:cubicBezTo>
                    <a:pt x="1088" y="1913"/>
                    <a:pt x="1086" y="1936"/>
                    <a:pt x="1094" y="1957"/>
                  </a:cubicBezTo>
                  <a:lnTo>
                    <a:pt x="1140" y="2070"/>
                  </a:lnTo>
                  <a:lnTo>
                    <a:pt x="1111" y="2153"/>
                  </a:lnTo>
                  <a:lnTo>
                    <a:pt x="965" y="1748"/>
                  </a:lnTo>
                  <a:cubicBezTo>
                    <a:pt x="959" y="1731"/>
                    <a:pt x="946" y="1717"/>
                    <a:pt x="929" y="1710"/>
                  </a:cubicBezTo>
                  <a:cubicBezTo>
                    <a:pt x="913" y="1703"/>
                    <a:pt x="894" y="1702"/>
                    <a:pt x="877" y="1709"/>
                  </a:cubicBezTo>
                  <a:lnTo>
                    <a:pt x="294" y="1942"/>
                  </a:lnTo>
                  <a:cubicBezTo>
                    <a:pt x="115" y="2014"/>
                    <a:pt x="0" y="2184"/>
                    <a:pt x="0" y="2377"/>
                  </a:cubicBezTo>
                  <a:lnTo>
                    <a:pt x="0" y="2848"/>
                  </a:lnTo>
                  <a:cubicBezTo>
                    <a:pt x="0" y="2885"/>
                    <a:pt x="30" y="2914"/>
                    <a:pt x="66" y="2914"/>
                  </a:cubicBezTo>
                  <a:lnTo>
                    <a:pt x="2530" y="2914"/>
                  </a:lnTo>
                  <a:cubicBezTo>
                    <a:pt x="2567" y="2914"/>
                    <a:pt x="2597" y="2885"/>
                    <a:pt x="2597" y="2848"/>
                  </a:cubicBezTo>
                  <a:lnTo>
                    <a:pt x="2597" y="2377"/>
                  </a:lnTo>
                  <a:cubicBezTo>
                    <a:pt x="2597" y="2184"/>
                    <a:pt x="2481" y="2014"/>
                    <a:pt x="2302" y="1942"/>
                  </a:cubicBezTo>
                  <a:close/>
                  <a:moveTo>
                    <a:pt x="2282" y="2570"/>
                  </a:moveTo>
                  <a:cubicBezTo>
                    <a:pt x="2282" y="2606"/>
                    <a:pt x="2252" y="2636"/>
                    <a:pt x="2215" y="2636"/>
                  </a:cubicBezTo>
                  <a:lnTo>
                    <a:pt x="1767" y="2636"/>
                  </a:lnTo>
                  <a:cubicBezTo>
                    <a:pt x="1731" y="2636"/>
                    <a:pt x="1701" y="2606"/>
                    <a:pt x="1701" y="2570"/>
                  </a:cubicBezTo>
                  <a:lnTo>
                    <a:pt x="1701" y="2362"/>
                  </a:lnTo>
                  <a:cubicBezTo>
                    <a:pt x="1701" y="2325"/>
                    <a:pt x="1731" y="2295"/>
                    <a:pt x="1767" y="2295"/>
                  </a:cubicBezTo>
                  <a:lnTo>
                    <a:pt x="2215" y="2295"/>
                  </a:lnTo>
                  <a:cubicBezTo>
                    <a:pt x="2252" y="2295"/>
                    <a:pt x="2282" y="2325"/>
                    <a:pt x="2282" y="2362"/>
                  </a:cubicBezTo>
                  <a:lnTo>
                    <a:pt x="2282" y="2570"/>
                  </a:lnTo>
                  <a:close/>
                </a:path>
              </a:pathLst>
            </a:custGeom>
            <a:solidFill>
              <a:schemeClr val="bg1"/>
            </a:solidFill>
            <a:ln>
              <a:noFill/>
            </a:ln>
          </p:spPr>
        </p:sp>
      </p:grpSp>
      <p:grpSp>
        <p:nvGrpSpPr>
          <p:cNvPr id="28" name="组合 27"/>
          <p:cNvGrpSpPr/>
          <p:nvPr/>
        </p:nvGrpSpPr>
        <p:grpSpPr>
          <a:xfrm>
            <a:off x="8029310" y="1954250"/>
            <a:ext cx="1562161" cy="1562161"/>
            <a:chOff x="8029310" y="1954250"/>
            <a:chExt cx="1562161" cy="1562161"/>
          </a:xfrm>
        </p:grpSpPr>
        <p:sp>
          <p:nvSpPr>
            <p:cNvPr id="29" name="椭圆 28"/>
            <p:cNvSpPr/>
            <p:nvPr/>
          </p:nvSpPr>
          <p:spPr bwMode="auto">
            <a:xfrm>
              <a:off x="8029310" y="1954250"/>
              <a:ext cx="1562161" cy="1562161"/>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sp>
          <p:nvSpPr>
            <p:cNvPr id="30" name="male-avatar_93"/>
            <p:cNvSpPr>
              <a:spLocks noChangeAspect="1"/>
            </p:cNvSpPr>
            <p:nvPr/>
          </p:nvSpPr>
          <p:spPr bwMode="auto">
            <a:xfrm>
              <a:off x="8459697" y="2252366"/>
              <a:ext cx="701386" cy="910615"/>
            </a:xfrm>
            <a:custGeom>
              <a:avLst/>
              <a:gdLst>
                <a:gd name="connsiteX0" fmla="*/ 159295 w 459358"/>
                <a:gd name="connsiteY0" fmla="*/ 288060 h 596388"/>
                <a:gd name="connsiteX1" fmla="*/ 298499 w 459358"/>
                <a:gd name="connsiteY1" fmla="*/ 288060 h 596388"/>
                <a:gd name="connsiteX2" fmla="*/ 338681 w 459358"/>
                <a:gd name="connsiteY2" fmla="*/ 316728 h 596388"/>
                <a:gd name="connsiteX3" fmla="*/ 426222 w 459358"/>
                <a:gd name="connsiteY3" fmla="*/ 366897 h 596388"/>
                <a:gd name="connsiteX4" fmla="*/ 457794 w 459358"/>
                <a:gd name="connsiteY4" fmla="*/ 543206 h 596388"/>
                <a:gd name="connsiteX5" fmla="*/ 443443 w 459358"/>
                <a:gd name="connsiteY5" fmla="*/ 558974 h 596388"/>
                <a:gd name="connsiteX6" fmla="*/ 219569 w 459358"/>
                <a:gd name="connsiteY6" fmla="*/ 596242 h 596388"/>
                <a:gd name="connsiteX7" fmla="*/ 11481 w 459358"/>
                <a:gd name="connsiteY7" fmla="*/ 553240 h 596388"/>
                <a:gd name="connsiteX8" fmla="*/ 0 w 459358"/>
                <a:gd name="connsiteY8" fmla="*/ 524572 h 596388"/>
                <a:gd name="connsiteX9" fmla="*/ 38747 w 459358"/>
                <a:gd name="connsiteY9" fmla="*/ 356864 h 596388"/>
                <a:gd name="connsiteX10" fmla="*/ 73189 w 459358"/>
                <a:gd name="connsiteY10" fmla="*/ 333929 h 596388"/>
                <a:gd name="connsiteX11" fmla="*/ 159295 w 459358"/>
                <a:gd name="connsiteY11" fmla="*/ 288060 h 596388"/>
                <a:gd name="connsiteX12" fmla="*/ 225223 w 459358"/>
                <a:gd name="connsiteY12" fmla="*/ 10030 h 596388"/>
                <a:gd name="connsiteX13" fmla="*/ 218047 w 459358"/>
                <a:gd name="connsiteY13" fmla="*/ 21493 h 596388"/>
                <a:gd name="connsiteX14" fmla="*/ 219482 w 459358"/>
                <a:gd name="connsiteY14" fmla="*/ 21493 h 596388"/>
                <a:gd name="connsiteX15" fmla="*/ 225223 w 459358"/>
                <a:gd name="connsiteY15" fmla="*/ 10030 h 596388"/>
                <a:gd name="connsiteX16" fmla="*/ 236703 w 459358"/>
                <a:gd name="connsiteY16" fmla="*/ 0 h 596388"/>
                <a:gd name="connsiteX17" fmla="*/ 226658 w 459358"/>
                <a:gd name="connsiteY17" fmla="*/ 14329 h 596388"/>
                <a:gd name="connsiteX18" fmla="*/ 238138 w 459358"/>
                <a:gd name="connsiteY18" fmla="*/ 4299 h 596388"/>
                <a:gd name="connsiteX19" fmla="*/ 256793 w 459358"/>
                <a:gd name="connsiteY19" fmla="*/ 30090 h 596388"/>
                <a:gd name="connsiteX20" fmla="*/ 253923 w 459358"/>
                <a:gd name="connsiteY20" fmla="*/ 25791 h 596388"/>
                <a:gd name="connsiteX21" fmla="*/ 259663 w 459358"/>
                <a:gd name="connsiteY21" fmla="*/ 32955 h 596388"/>
                <a:gd name="connsiteX22" fmla="*/ 262533 w 459358"/>
                <a:gd name="connsiteY22" fmla="*/ 32955 h 596388"/>
                <a:gd name="connsiteX23" fmla="*/ 258228 w 459358"/>
                <a:gd name="connsiteY23" fmla="*/ 27224 h 596388"/>
                <a:gd name="connsiteX24" fmla="*/ 263968 w 459358"/>
                <a:gd name="connsiteY24" fmla="*/ 32955 h 596388"/>
                <a:gd name="connsiteX25" fmla="*/ 269708 w 459358"/>
                <a:gd name="connsiteY25" fmla="*/ 34388 h 596388"/>
                <a:gd name="connsiteX26" fmla="*/ 268273 w 459358"/>
                <a:gd name="connsiteY26" fmla="*/ 32955 h 596388"/>
                <a:gd name="connsiteX27" fmla="*/ 272578 w 459358"/>
                <a:gd name="connsiteY27" fmla="*/ 35821 h 596388"/>
                <a:gd name="connsiteX28" fmla="*/ 317064 w 459358"/>
                <a:gd name="connsiteY28" fmla="*/ 63045 h 596388"/>
                <a:gd name="connsiteX29" fmla="*/ 327109 w 459358"/>
                <a:gd name="connsiteY29" fmla="*/ 159046 h 596388"/>
                <a:gd name="connsiteX30" fmla="*/ 329979 w 459358"/>
                <a:gd name="connsiteY30" fmla="*/ 190568 h 596388"/>
                <a:gd name="connsiteX31" fmla="*/ 321369 w 459358"/>
                <a:gd name="connsiteY31" fmla="*/ 206329 h 596388"/>
                <a:gd name="connsiteX32" fmla="*/ 228093 w 459358"/>
                <a:gd name="connsiteY32" fmla="*/ 308061 h 596388"/>
                <a:gd name="connsiteX33" fmla="*/ 139121 w 459358"/>
                <a:gd name="connsiteY33" fmla="*/ 206329 h 596388"/>
                <a:gd name="connsiteX34" fmla="*/ 131946 w 459358"/>
                <a:gd name="connsiteY34" fmla="*/ 190568 h 596388"/>
                <a:gd name="connsiteX35" fmla="*/ 136251 w 459358"/>
                <a:gd name="connsiteY35" fmla="*/ 160478 h 596388"/>
                <a:gd name="connsiteX36" fmla="*/ 133381 w 459358"/>
                <a:gd name="connsiteY36" fmla="*/ 84538 h 596388"/>
                <a:gd name="connsiteX37" fmla="*/ 195087 w 459358"/>
                <a:gd name="connsiteY37" fmla="*/ 21493 h 596388"/>
                <a:gd name="connsiteX38" fmla="*/ 203697 w 459358"/>
                <a:gd name="connsiteY38" fmla="*/ 17194 h 596388"/>
                <a:gd name="connsiteX39" fmla="*/ 209437 w 459358"/>
                <a:gd name="connsiteY39" fmla="*/ 11463 h 596388"/>
                <a:gd name="connsiteX40" fmla="*/ 203697 w 459358"/>
                <a:gd name="connsiteY40" fmla="*/ 21493 h 596388"/>
                <a:gd name="connsiteX41" fmla="*/ 209437 w 459358"/>
                <a:gd name="connsiteY41" fmla="*/ 22926 h 596388"/>
                <a:gd name="connsiteX42" fmla="*/ 215177 w 459358"/>
                <a:gd name="connsiteY42" fmla="*/ 15761 h 596388"/>
                <a:gd name="connsiteX43" fmla="*/ 209437 w 459358"/>
                <a:gd name="connsiteY43" fmla="*/ 24358 h 596388"/>
                <a:gd name="connsiteX44" fmla="*/ 212307 w 459358"/>
                <a:gd name="connsiteY44" fmla="*/ 25791 h 596388"/>
                <a:gd name="connsiteX45" fmla="*/ 226658 w 459358"/>
                <a:gd name="connsiteY45" fmla="*/ 8597 h 596388"/>
                <a:gd name="connsiteX46" fmla="*/ 236703 w 459358"/>
                <a:gd name="connsiteY46" fmla="*/ 0 h 5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59358" h="596388">
                  <a:moveTo>
                    <a:pt x="159295" y="288060"/>
                  </a:moveTo>
                  <a:cubicBezTo>
                    <a:pt x="159295" y="288060"/>
                    <a:pt x="219569" y="442868"/>
                    <a:pt x="298499" y="288060"/>
                  </a:cubicBezTo>
                  <a:cubicBezTo>
                    <a:pt x="298499" y="288060"/>
                    <a:pt x="298499" y="302394"/>
                    <a:pt x="338681" y="316728"/>
                  </a:cubicBezTo>
                  <a:cubicBezTo>
                    <a:pt x="338681" y="316728"/>
                    <a:pt x="413306" y="339663"/>
                    <a:pt x="426222" y="366897"/>
                  </a:cubicBezTo>
                  <a:cubicBezTo>
                    <a:pt x="426222" y="366897"/>
                    <a:pt x="467839" y="460069"/>
                    <a:pt x="457794" y="543206"/>
                  </a:cubicBezTo>
                  <a:cubicBezTo>
                    <a:pt x="457794" y="543206"/>
                    <a:pt x="457794" y="550373"/>
                    <a:pt x="443443" y="558974"/>
                  </a:cubicBezTo>
                  <a:cubicBezTo>
                    <a:pt x="443443" y="558974"/>
                    <a:pt x="348727" y="599109"/>
                    <a:pt x="219569" y="596242"/>
                  </a:cubicBezTo>
                  <a:cubicBezTo>
                    <a:pt x="219569" y="596242"/>
                    <a:pt x="91846" y="589075"/>
                    <a:pt x="11481" y="553240"/>
                  </a:cubicBezTo>
                  <a:cubicBezTo>
                    <a:pt x="11481" y="553240"/>
                    <a:pt x="0" y="550373"/>
                    <a:pt x="0" y="524572"/>
                  </a:cubicBezTo>
                  <a:cubicBezTo>
                    <a:pt x="0" y="524572"/>
                    <a:pt x="4305" y="408466"/>
                    <a:pt x="38747" y="356864"/>
                  </a:cubicBezTo>
                  <a:cubicBezTo>
                    <a:pt x="38747" y="356864"/>
                    <a:pt x="48793" y="342530"/>
                    <a:pt x="73189" y="333929"/>
                  </a:cubicBezTo>
                  <a:cubicBezTo>
                    <a:pt x="73189" y="333929"/>
                    <a:pt x="153555" y="309561"/>
                    <a:pt x="159295" y="288060"/>
                  </a:cubicBezTo>
                  <a:close/>
                  <a:moveTo>
                    <a:pt x="225223" y="10030"/>
                  </a:moveTo>
                  <a:cubicBezTo>
                    <a:pt x="222352" y="12896"/>
                    <a:pt x="219482" y="17194"/>
                    <a:pt x="218047" y="21493"/>
                  </a:cubicBezTo>
                  <a:lnTo>
                    <a:pt x="219482" y="21493"/>
                  </a:lnTo>
                  <a:cubicBezTo>
                    <a:pt x="220917" y="17194"/>
                    <a:pt x="223788" y="12896"/>
                    <a:pt x="225223" y="10030"/>
                  </a:cubicBezTo>
                  <a:close/>
                  <a:moveTo>
                    <a:pt x="236703" y="0"/>
                  </a:moveTo>
                  <a:cubicBezTo>
                    <a:pt x="230963" y="4299"/>
                    <a:pt x="228093" y="8597"/>
                    <a:pt x="226658" y="14329"/>
                  </a:cubicBezTo>
                  <a:cubicBezTo>
                    <a:pt x="230963" y="7164"/>
                    <a:pt x="238138" y="4299"/>
                    <a:pt x="238138" y="4299"/>
                  </a:cubicBezTo>
                  <a:cubicBezTo>
                    <a:pt x="238138" y="15761"/>
                    <a:pt x="251053" y="25791"/>
                    <a:pt x="256793" y="30090"/>
                  </a:cubicBezTo>
                  <a:cubicBezTo>
                    <a:pt x="255358" y="27224"/>
                    <a:pt x="253923" y="25791"/>
                    <a:pt x="253923" y="25791"/>
                  </a:cubicBezTo>
                  <a:cubicBezTo>
                    <a:pt x="256793" y="27224"/>
                    <a:pt x="258228" y="30090"/>
                    <a:pt x="259663" y="32955"/>
                  </a:cubicBezTo>
                  <a:cubicBezTo>
                    <a:pt x="261098" y="32955"/>
                    <a:pt x="261098" y="32955"/>
                    <a:pt x="262533" y="32955"/>
                  </a:cubicBezTo>
                  <a:cubicBezTo>
                    <a:pt x="259663" y="30090"/>
                    <a:pt x="258228" y="27224"/>
                    <a:pt x="258228" y="27224"/>
                  </a:cubicBezTo>
                  <a:cubicBezTo>
                    <a:pt x="261098" y="30090"/>
                    <a:pt x="262533" y="31523"/>
                    <a:pt x="263968" y="32955"/>
                  </a:cubicBezTo>
                  <a:cubicBezTo>
                    <a:pt x="266838" y="34388"/>
                    <a:pt x="268273" y="34388"/>
                    <a:pt x="269708" y="34388"/>
                  </a:cubicBezTo>
                  <a:cubicBezTo>
                    <a:pt x="268273" y="32955"/>
                    <a:pt x="268273" y="32955"/>
                    <a:pt x="268273" y="32955"/>
                  </a:cubicBezTo>
                  <a:cubicBezTo>
                    <a:pt x="269708" y="32955"/>
                    <a:pt x="271143" y="34388"/>
                    <a:pt x="272578" y="35821"/>
                  </a:cubicBezTo>
                  <a:cubicBezTo>
                    <a:pt x="304149" y="44418"/>
                    <a:pt x="317064" y="63045"/>
                    <a:pt x="317064" y="63045"/>
                  </a:cubicBezTo>
                  <a:cubicBezTo>
                    <a:pt x="345764" y="94568"/>
                    <a:pt x="331414" y="146150"/>
                    <a:pt x="327109" y="159046"/>
                  </a:cubicBezTo>
                  <a:cubicBezTo>
                    <a:pt x="340024" y="156180"/>
                    <a:pt x="329979" y="190568"/>
                    <a:pt x="329979" y="190568"/>
                  </a:cubicBezTo>
                  <a:cubicBezTo>
                    <a:pt x="328544" y="200598"/>
                    <a:pt x="324239" y="204897"/>
                    <a:pt x="321369" y="206329"/>
                  </a:cubicBezTo>
                  <a:cubicBezTo>
                    <a:pt x="315629" y="253613"/>
                    <a:pt x="272578" y="308061"/>
                    <a:pt x="228093" y="308061"/>
                  </a:cubicBezTo>
                  <a:cubicBezTo>
                    <a:pt x="187912" y="308061"/>
                    <a:pt x="146296" y="256479"/>
                    <a:pt x="139121" y="206329"/>
                  </a:cubicBezTo>
                  <a:cubicBezTo>
                    <a:pt x="137686" y="204897"/>
                    <a:pt x="133381" y="200598"/>
                    <a:pt x="131946" y="190568"/>
                  </a:cubicBezTo>
                  <a:cubicBezTo>
                    <a:pt x="131946" y="190568"/>
                    <a:pt x="120466" y="153314"/>
                    <a:pt x="136251" y="160478"/>
                  </a:cubicBezTo>
                  <a:cubicBezTo>
                    <a:pt x="124771" y="104598"/>
                    <a:pt x="133381" y="84538"/>
                    <a:pt x="133381" y="84538"/>
                  </a:cubicBezTo>
                  <a:cubicBezTo>
                    <a:pt x="147731" y="42985"/>
                    <a:pt x="195087" y="21493"/>
                    <a:pt x="195087" y="21493"/>
                  </a:cubicBezTo>
                  <a:cubicBezTo>
                    <a:pt x="205132" y="10030"/>
                    <a:pt x="205132" y="14329"/>
                    <a:pt x="203697" y="17194"/>
                  </a:cubicBezTo>
                  <a:cubicBezTo>
                    <a:pt x="206567" y="14329"/>
                    <a:pt x="209437" y="11463"/>
                    <a:pt x="209437" y="11463"/>
                  </a:cubicBezTo>
                  <a:cubicBezTo>
                    <a:pt x="206567" y="14329"/>
                    <a:pt x="205132" y="18627"/>
                    <a:pt x="203697" y="21493"/>
                  </a:cubicBezTo>
                  <a:lnTo>
                    <a:pt x="209437" y="22926"/>
                  </a:lnTo>
                  <a:cubicBezTo>
                    <a:pt x="212307" y="18627"/>
                    <a:pt x="215177" y="15761"/>
                    <a:pt x="215177" y="15761"/>
                  </a:cubicBezTo>
                  <a:cubicBezTo>
                    <a:pt x="212307" y="18627"/>
                    <a:pt x="210872" y="21493"/>
                    <a:pt x="209437" y="24358"/>
                  </a:cubicBezTo>
                  <a:lnTo>
                    <a:pt x="212307" y="25791"/>
                  </a:lnTo>
                  <a:cubicBezTo>
                    <a:pt x="215177" y="15761"/>
                    <a:pt x="223788" y="10030"/>
                    <a:pt x="226658" y="8597"/>
                  </a:cubicBezTo>
                  <a:cubicBezTo>
                    <a:pt x="230963" y="2866"/>
                    <a:pt x="236703" y="0"/>
                    <a:pt x="236703" y="0"/>
                  </a:cubicBezTo>
                  <a:close/>
                </a:path>
              </a:pathLst>
            </a:custGeom>
            <a:solidFill>
              <a:schemeClr val="bg1"/>
            </a:solidFill>
            <a:ln>
              <a:noFill/>
            </a:ln>
          </p:spPr>
        </p:sp>
      </p:grpSp>
      <p:sp>
        <p:nvSpPr>
          <p:cNvPr id="35" name="矩形 34"/>
          <p:cNvSpPr/>
          <p:nvPr/>
        </p:nvSpPr>
        <p:spPr>
          <a:xfrm>
            <a:off x="1134202" y="4180229"/>
            <a:ext cx="4405772" cy="1087755"/>
          </a:xfrm>
          <a:prstGeom prst="rect">
            <a:avLst/>
          </a:prstGeom>
        </p:spPr>
        <p:txBody>
          <a:bodyPr wrap="square">
            <a:spAutoFit/>
          </a:bodyPr>
          <a:lstStyle/>
          <a:p>
            <a:pPr algn="just">
              <a:lnSpc>
                <a:spcPct val="120000"/>
              </a:lnSpc>
            </a:pPr>
            <a:r>
              <a:rPr lang="zh-CN">
                <a:solidFill>
                  <a:srgbClr val="666666"/>
                </a:solidFill>
                <a:latin typeface="+mj-ea"/>
                <a:ea typeface="+mj-ea"/>
              </a:rPr>
              <a:t>（</a:t>
            </a:r>
            <a:r>
              <a:rPr lang="en-US" altLang="zh-CN">
                <a:solidFill>
                  <a:srgbClr val="666666"/>
                </a:solidFill>
                <a:latin typeface="+mj-ea"/>
                <a:ea typeface="+mj-ea"/>
              </a:rPr>
              <a:t>1</a:t>
            </a:r>
            <a:r>
              <a:rPr lang="zh-CN">
                <a:solidFill>
                  <a:srgbClr val="666666"/>
                </a:solidFill>
                <a:latin typeface="+mj-ea"/>
                <a:ea typeface="+mj-ea"/>
              </a:rPr>
              <a:t>）</a:t>
            </a:r>
            <a:r>
              <a:rPr>
                <a:solidFill>
                  <a:srgbClr val="666666"/>
                </a:solidFill>
                <a:latin typeface="+mj-ea"/>
                <a:ea typeface="+mj-ea"/>
              </a:rPr>
              <a:t>保证系统、全面地反映和监督经济活动的情况，满足经济管理的需要，为经济管理提供总括及明细核算资料。</a:t>
            </a:r>
            <a:endParaRPr>
              <a:solidFill>
                <a:srgbClr val="666666"/>
              </a:solidFill>
              <a:latin typeface="+mj-ea"/>
              <a:ea typeface="+mj-ea"/>
            </a:endParaRPr>
          </a:p>
        </p:txBody>
      </p:sp>
      <p:sp>
        <p:nvSpPr>
          <p:cNvPr id="36" name="矩形 35"/>
          <p:cNvSpPr/>
          <p:nvPr/>
        </p:nvSpPr>
        <p:spPr>
          <a:xfrm>
            <a:off x="6398096" y="4108474"/>
            <a:ext cx="4824894" cy="1751965"/>
          </a:xfrm>
          <a:prstGeom prst="rect">
            <a:avLst/>
          </a:prstGeom>
        </p:spPr>
        <p:txBody>
          <a:bodyPr wrap="square">
            <a:spAutoFit/>
          </a:bodyPr>
          <a:lstStyle/>
          <a:p>
            <a:pPr algn="just">
              <a:lnSpc>
                <a:spcPct val="120000"/>
              </a:lnSpc>
            </a:pPr>
            <a:r>
              <a:rPr lang="zh-CN">
                <a:solidFill>
                  <a:srgbClr val="666666"/>
                </a:solidFill>
                <a:latin typeface="+mj-ea"/>
                <a:ea typeface="+mj-ea"/>
              </a:rPr>
              <a:t>（</a:t>
            </a:r>
            <a:r>
              <a:rPr lang="en-US" altLang="zh-CN">
                <a:solidFill>
                  <a:srgbClr val="666666"/>
                </a:solidFill>
                <a:latin typeface="+mj-ea"/>
                <a:ea typeface="+mj-ea"/>
              </a:rPr>
              <a:t>2</a:t>
            </a:r>
            <a:r>
              <a:rPr lang="zh-CN">
                <a:solidFill>
                  <a:srgbClr val="666666"/>
                </a:solidFill>
                <a:latin typeface="+mj-ea"/>
                <a:ea typeface="+mj-ea"/>
              </a:rPr>
              <a:t>）</a:t>
            </a:r>
            <a:r>
              <a:rPr>
                <a:solidFill>
                  <a:srgbClr val="666666"/>
                </a:solidFill>
                <a:latin typeface="+mj-ea"/>
                <a:ea typeface="+mj-ea"/>
              </a:rPr>
              <a:t>保证组织严密，各账簿之间既要有明确的分工，又要有密切的联系，考虑人力和物力的节约，力求避免重复或遗漏。账簿的格式应简便适用，便于登记、查找、更正错误和保管。 </a:t>
            </a:r>
            <a:endParaRPr>
              <a:solidFill>
                <a:srgbClr val="666666"/>
              </a:solidFill>
              <a:latin typeface="+mj-ea"/>
              <a:ea typeface="+mj-ea"/>
            </a:endParaRPr>
          </a:p>
        </p:txBody>
      </p:sp>
      <p:cxnSp>
        <p:nvCxnSpPr>
          <p:cNvPr id="37" name="直接连接符 36"/>
          <p:cNvCxnSpPr/>
          <p:nvPr/>
        </p:nvCxnSpPr>
        <p:spPr bwMode="auto">
          <a:xfrm>
            <a:off x="5965031" y="3722436"/>
            <a:ext cx="0" cy="2468814"/>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ransition spd="slow" advTm="9652">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904902" y="-289580"/>
            <a:ext cx="3557384" cy="7725192"/>
          </a:xfrm>
          <a:prstGeom prst="rect">
            <a:avLst/>
          </a:prstGeom>
          <a:noFill/>
        </p:spPr>
        <p:txBody>
          <a:bodyPr wrap="none" rtlCol="0">
            <a:spAutoFit/>
          </a:bodyPr>
          <a:lstStyle/>
          <a:p>
            <a:pPr algn="ctr"/>
            <a:r>
              <a:rPr lang="en-US" altLang="zh-CN" sz="49600">
                <a:solidFill>
                  <a:schemeClr val="bg1"/>
                </a:solidFill>
                <a:latin typeface="Impact" panose="020B0806030902050204" pitchFamily="34" charset="0"/>
                <a:ea typeface="DFKai-SB" panose="03000509000000000000" pitchFamily="65" charset="-120"/>
              </a:rPr>
              <a:t>3</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3" y="3568280"/>
            <a:ext cx="5090269"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3600" b="1">
                <a:solidFill>
                  <a:schemeClr val="bg1"/>
                </a:solidFill>
                <a:latin typeface="微软雅黑" panose="020B0503020204020204" pitchFamily="34" charset="-122"/>
                <a:ea typeface="微软雅黑" panose="020B0503020204020204" pitchFamily="34" charset="-122"/>
              </a:rPr>
              <a:t>会计账簿的登记规则和各类会计账簿的登记</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92" name="TextBox 65"/>
          <p:cNvSpPr txBox="1"/>
          <p:nvPr/>
        </p:nvSpPr>
        <p:spPr>
          <a:xfrm>
            <a:off x="6965056" y="3605904"/>
            <a:ext cx="1890186" cy="368300"/>
          </a:xfrm>
          <a:prstGeom prst="rect">
            <a:avLst/>
          </a:prstGeom>
          <a:noFill/>
        </p:spPr>
        <p:txBody>
          <a:bodyPr wrap="square" rtlCol="0">
            <a:spAutoFit/>
          </a:bodyPr>
          <a:lstStyle/>
          <a:p>
            <a:pPr>
              <a:defRPr/>
            </a:pPr>
            <a:r>
              <a:rPr lang="zh-CN" altLang="en-US">
                <a:latin typeface="+mj-ea"/>
                <a:ea typeface="+mj-ea"/>
              </a:rPr>
              <a:t>登记规则</a:t>
            </a:r>
            <a:endParaRPr lang="zh-CN" altLang="en-US">
              <a:latin typeface="+mj-ea"/>
              <a:ea typeface="+mj-ea"/>
            </a:endParaRPr>
          </a:p>
        </p:txBody>
      </p:sp>
      <p:sp>
        <p:nvSpPr>
          <p:cNvPr id="94" name="TextBox 69"/>
          <p:cNvSpPr txBox="1"/>
          <p:nvPr/>
        </p:nvSpPr>
        <p:spPr>
          <a:xfrm>
            <a:off x="6965315" y="4110990"/>
            <a:ext cx="2360295"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a:solidFill>
                  <a:schemeClr val="tx1"/>
                </a:solidFill>
                <a:latin typeface="+mj-ea"/>
              </a:rPr>
              <a:t>各类会计账簿的登记</a:t>
            </a:r>
            <a:endParaRPr lang="zh-CN" altLang="en-US" sz="1800">
              <a:solidFill>
                <a:schemeClr val="tx1"/>
              </a:solidFill>
              <a:latin typeface="+mj-ea"/>
            </a:endParaRPr>
          </a:p>
        </p:txBody>
      </p:sp>
      <p:grpSp>
        <p:nvGrpSpPr>
          <p:cNvPr id="97" name="组合 96"/>
          <p:cNvGrpSpPr/>
          <p:nvPr/>
        </p:nvGrpSpPr>
        <p:grpSpPr>
          <a:xfrm>
            <a:off x="6673280" y="3617878"/>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0" name="组合 99"/>
          <p:cNvGrpSpPr/>
          <p:nvPr/>
        </p:nvGrpSpPr>
        <p:grpSpPr>
          <a:xfrm>
            <a:off x="6673280" y="4131895"/>
            <a:ext cx="330200" cy="330200"/>
            <a:chOff x="8186613" y="1546264"/>
            <a:chExt cx="330200" cy="330200"/>
          </a:xfrm>
          <a:solidFill>
            <a:schemeClr val="accent3"/>
          </a:solidFill>
        </p:grpSpPr>
        <p:sp>
          <p:nvSpPr>
            <p:cNvPr id="101"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2"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cxnSp>
        <p:nvCxnSpPr>
          <p:cNvPr id="112" name="直接连接符 111"/>
          <p:cNvCxnSpPr/>
          <p:nvPr/>
        </p:nvCxnSpPr>
        <p:spPr bwMode="auto">
          <a:xfrm>
            <a:off x="6701855" y="4007695"/>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3" name="直接连接符 112"/>
          <p:cNvCxnSpPr/>
          <p:nvPr/>
        </p:nvCxnSpPr>
        <p:spPr bwMode="auto">
          <a:xfrm>
            <a:off x="6701855" y="4528691"/>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231765"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a:t>
            </a:r>
            <a:r>
              <a:rPr lang="en-US" altLang="zh-CN" sz="2800" b="1" kern="100">
                <a:latin typeface="+mj-ea"/>
                <a:ea typeface="+mj-ea"/>
                <a:cs typeface="Times New Roman" panose="02020603050405020304" pitchFamily="18" charset="0"/>
              </a:rPr>
              <a:t>6.3.1 </a:t>
            </a:r>
            <a:r>
              <a:rPr lang="zh-CN" altLang="en-US" sz="2800" b="1" dirty="0">
                <a:solidFill>
                  <a:schemeClr val="tx1">
                    <a:lumMod val="85000"/>
                    <a:lumOff val="15000"/>
                  </a:schemeClr>
                </a:solidFill>
                <a:ea typeface="微软雅黑" panose="020B0503020204020204" pitchFamily="34" charset="-122"/>
                <a:cs typeface="+mn-ea"/>
                <a:sym typeface="Arial" panose="020B0604020202020204" pitchFamily="34" charset="0"/>
              </a:rPr>
              <a:t>登记规则</a:t>
            </a:r>
            <a:endParaRPr lang="en-US" altLang="zh-CN"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a:xfrm>
            <a:off x="5365750" y="1170940"/>
            <a:ext cx="6469380" cy="5815965"/>
          </a:xfrm>
          <a:prstGeom prst="rect">
            <a:avLst/>
          </a:prstGeom>
        </p:spPr>
        <p:txBody>
          <a:bodyPr wrap="square">
            <a:spAutoFit/>
          </a:bodyPr>
          <a:lstStyle/>
          <a:p>
            <a:pPr marL="285750" indent="-285750" algn="just">
              <a:lnSpc>
                <a:spcPct val="120000"/>
              </a:lnSpc>
              <a:spcBef>
                <a:spcPts val="400"/>
              </a:spcBef>
              <a:spcAft>
                <a:spcPts val="400"/>
              </a:spcAft>
              <a:buFont typeface="Wingdings" panose="05000000000000000000" pitchFamily="2" charset="2"/>
              <a:buChar char="l"/>
            </a:pPr>
            <a:r>
              <a:rPr lang="zh-CN" altLang="en-US">
                <a:latin typeface="+mj-ea"/>
                <a:ea typeface="+mj-ea"/>
              </a:rPr>
              <a:t>根据审核无误的会计凭证进行登记。</a:t>
            </a:r>
            <a:endParaRPr lang="zh-CN" altLang="en-US">
              <a:latin typeface="+mj-ea"/>
              <a:ea typeface="+mj-ea"/>
            </a:endParaRPr>
          </a:p>
          <a:p>
            <a:pPr marL="285750" indent="-285750" algn="just">
              <a:lnSpc>
                <a:spcPct val="120000"/>
              </a:lnSpc>
              <a:spcBef>
                <a:spcPts val="400"/>
              </a:spcBef>
              <a:spcAft>
                <a:spcPts val="400"/>
              </a:spcAft>
              <a:buFont typeface="Wingdings" panose="05000000000000000000" pitchFamily="2" charset="2"/>
              <a:buChar char="l"/>
            </a:pPr>
            <a:r>
              <a:rPr lang="zh-CN" altLang="en-US">
                <a:latin typeface="+mj-ea"/>
                <a:ea typeface="+mj-ea"/>
              </a:rPr>
              <a:t>做到数字准确、摘要清楚、内容完整、登记及时。</a:t>
            </a:r>
            <a:endParaRPr lang="zh-CN" altLang="en-US">
              <a:latin typeface="+mj-ea"/>
              <a:ea typeface="+mj-ea"/>
            </a:endParaRPr>
          </a:p>
          <a:p>
            <a:pPr marL="285750" indent="-285750" algn="just">
              <a:lnSpc>
                <a:spcPct val="120000"/>
              </a:lnSpc>
              <a:spcBef>
                <a:spcPts val="400"/>
              </a:spcBef>
              <a:spcAft>
                <a:spcPts val="400"/>
              </a:spcAft>
              <a:buFont typeface="Wingdings" panose="05000000000000000000" pitchFamily="2" charset="2"/>
              <a:buChar char="l"/>
            </a:pPr>
            <a:r>
              <a:rPr lang="zh-CN" altLang="en-US">
                <a:latin typeface="+mj-ea"/>
                <a:ea typeface="+mj-ea"/>
              </a:rPr>
              <a:t>登记账簿后，要在付款凭证上签名或者盖章，并在付款凭证的过账标记栏注明已经登账的符号，如画“√”等，以避免重记或漏记。如图6-18所示。</a:t>
            </a:r>
            <a:endParaRPr lang="zh-CN" altLang="en-US">
              <a:latin typeface="+mj-ea"/>
              <a:ea typeface="+mj-ea"/>
            </a:endParaRPr>
          </a:p>
          <a:p>
            <a:pPr marL="285750" indent="-285750" algn="just">
              <a:lnSpc>
                <a:spcPct val="120000"/>
              </a:lnSpc>
              <a:spcBef>
                <a:spcPts val="400"/>
              </a:spcBef>
              <a:spcAft>
                <a:spcPts val="400"/>
              </a:spcAft>
              <a:buFont typeface="Wingdings" panose="05000000000000000000" pitchFamily="2" charset="2"/>
              <a:buChar char="l"/>
            </a:pPr>
            <a:r>
              <a:rPr lang="zh-CN" altLang="en-US">
                <a:latin typeface="+mj-ea"/>
                <a:ea typeface="+mj-ea"/>
              </a:rPr>
              <a:t>必须使用蓝黑墨水或碳素墨水笔登记账簿，不得使用圆珠笔（银行的复写账簿除外）或铅笔，一来可以防止涂改，二来便于长期保存。①按照红字冲账的记账凭证账簿中在用红字冲销错误记录，如图6-19所示。②在不设“借方”或“贷方”栏的多栏式账页中，登记减少数，如图6-20所示。③在未设置“借或贷”的三栏式账户余额栏登记反方向余额。④会计制度中规定可以用红字登记的其他会计记录，如结账画线等。</a:t>
            </a:r>
            <a:endParaRPr lang="zh-CN" altLang="en-US">
              <a:latin typeface="+mj-ea"/>
              <a:ea typeface="+mj-ea"/>
            </a:endParaRPr>
          </a:p>
          <a:p>
            <a:pPr marL="285750" indent="-285750" algn="just">
              <a:lnSpc>
                <a:spcPct val="120000"/>
              </a:lnSpc>
              <a:spcBef>
                <a:spcPts val="400"/>
              </a:spcBef>
              <a:spcAft>
                <a:spcPts val="400"/>
              </a:spcAft>
              <a:buFont typeface="Wingdings" panose="05000000000000000000" pitchFamily="2" charset="2"/>
              <a:buChar char="l"/>
            </a:pPr>
            <a:r>
              <a:rPr lang="zh-CN" altLang="en-US">
                <a:latin typeface="+mj-ea"/>
                <a:ea typeface="+mj-ea"/>
              </a:rPr>
              <a:t>账簿中的文字和数字书写要符合规范，易于辨认。文字和数字紧靠底线，一般占格距的1/2，上方留适当空距，便于更正错账。没有角分的整数，小数点后的两个“0”不得省略不写。如图6-21所示。</a:t>
            </a:r>
            <a:endParaRPr lang="zh-CN" altLang="en-US">
              <a:latin typeface="+mj-ea"/>
              <a:ea typeface="+mj-ea"/>
            </a:endParaRPr>
          </a:p>
        </p:txBody>
      </p:sp>
      <p:pic>
        <p:nvPicPr>
          <p:cNvPr id="27" name="图片 26"/>
          <p:cNvPicPr>
            <a:picLocks noChangeAspect="1"/>
          </p:cNvPicPr>
          <p:nvPr/>
        </p:nvPicPr>
        <p:blipFill rotWithShape="1">
          <a:blip r:embed="rId1">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534035"/>
          </a:xfrm>
          <a:prstGeom prst="rect">
            <a:avLst/>
          </a:prstGeom>
          <a:solidFill>
            <a:schemeClr val="accent3"/>
          </a:solidFill>
        </p:spPr>
        <p:txBody>
          <a:bodyPr wrap="square">
            <a:spAutoFit/>
          </a:bodyPr>
          <a:lstStyle/>
          <a:p>
            <a:pPr algn="ctr">
              <a:lnSpc>
                <a:spcPct val="120000"/>
              </a:lnSpc>
            </a:pPr>
            <a:r>
              <a:rPr lang="zh-CN" altLang="en-US" sz="2400" b="1">
                <a:solidFill>
                  <a:schemeClr val="bg1"/>
                </a:solidFill>
                <a:latin typeface="+mj-ea"/>
                <a:ea typeface="+mj-ea"/>
              </a:rPr>
              <a:t>账簿登记时应遵循以下规则：</a:t>
            </a:r>
            <a:endParaRPr lang="zh-CN" altLang="en-US" sz="2400" b="1">
              <a:solidFill>
                <a:schemeClr val="bg1"/>
              </a:solidFill>
              <a:latin typeface="+mj-ea"/>
              <a:ea typeface="+mj-ea"/>
            </a:endParaRPr>
          </a:p>
        </p:txBody>
      </p:sp>
    </p:spTree>
  </p:cSld>
  <p:clrMapOvr>
    <a:masterClrMapping/>
  </p:clrMapOvr>
  <p:transition spd="slow" advTm="9652">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231765"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a:t>
            </a:r>
            <a:r>
              <a:rPr lang="en-US" altLang="zh-CN" sz="2800" b="1" kern="100">
                <a:latin typeface="+mj-ea"/>
                <a:ea typeface="+mj-ea"/>
                <a:cs typeface="Times New Roman" panose="02020603050405020304" pitchFamily="18" charset="0"/>
              </a:rPr>
              <a:t>6.3.1 </a:t>
            </a:r>
            <a:r>
              <a:rPr lang="zh-CN" altLang="en-US" sz="2800" b="1" dirty="0">
                <a:solidFill>
                  <a:schemeClr val="tx1">
                    <a:lumMod val="85000"/>
                    <a:lumOff val="15000"/>
                  </a:schemeClr>
                </a:solidFill>
                <a:ea typeface="微软雅黑" panose="020B0503020204020204" pitchFamily="34" charset="-122"/>
                <a:cs typeface="+mn-ea"/>
                <a:sym typeface="Arial" panose="020B0604020202020204" pitchFamily="34" charset="0"/>
              </a:rPr>
              <a:t>登记规则</a:t>
            </a:r>
            <a:endParaRPr lang="en-US" altLang="zh-CN"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a:xfrm>
            <a:off x="5365750" y="1170940"/>
            <a:ext cx="6469380" cy="5507990"/>
          </a:xfrm>
          <a:prstGeom prst="rect">
            <a:avLst/>
          </a:prstGeom>
        </p:spPr>
        <p:txBody>
          <a:bodyPr wrap="square">
            <a:spAutoFit/>
          </a:bodyPr>
          <a:lstStyle/>
          <a:p>
            <a:pPr marL="285750" indent="-285750" algn="just">
              <a:lnSpc>
                <a:spcPct val="120000"/>
              </a:lnSpc>
              <a:spcBef>
                <a:spcPts val="400"/>
              </a:spcBef>
              <a:spcAft>
                <a:spcPts val="400"/>
              </a:spcAft>
              <a:buFont typeface="Wingdings" panose="05000000000000000000" pitchFamily="2" charset="2"/>
              <a:buChar char="l"/>
            </a:pPr>
            <a:r>
              <a:rPr lang="zh-CN" altLang="en-US">
                <a:latin typeface="+mj-ea"/>
                <a:ea typeface="+mj-ea"/>
              </a:rPr>
              <a:t>各种账簿按页次顺序连续登记，不得跳行、隔页。如果发生跳行、隔页，应将空行、空页用红色墨水笔画对角线注销，或注明“此行空白”“此页空白”字样，并由记账人员签章，以示证明。不得撕毁订本式账簿的账页和任意抽换活页式账簿的账页。如图6-22所示。</a:t>
            </a:r>
            <a:endParaRPr lang="zh-CN" altLang="en-US">
              <a:latin typeface="+mj-ea"/>
              <a:ea typeface="+mj-ea"/>
            </a:endParaRPr>
          </a:p>
          <a:p>
            <a:pPr marL="285750" indent="-285750" algn="just">
              <a:lnSpc>
                <a:spcPct val="120000"/>
              </a:lnSpc>
              <a:spcBef>
                <a:spcPts val="400"/>
              </a:spcBef>
              <a:spcAft>
                <a:spcPts val="400"/>
              </a:spcAft>
              <a:buFont typeface="Wingdings" panose="05000000000000000000" pitchFamily="2" charset="2"/>
              <a:buChar char="l"/>
            </a:pPr>
            <a:r>
              <a:rPr lang="zh-CN" altLang="en-US">
                <a:latin typeface="+mj-ea"/>
                <a:ea typeface="+mj-ea"/>
              </a:rPr>
              <a:t>每一账页登记完毕结转下页时，应结出本页发生额合计数及余额，写在本页最后一行和下页第一行有关栏内，并在本页的“摘要”栏内注明“过次页”字样，在次页的“摘要”栏内注明“承前页”字样（也可只在次页第一行做承前操作）。对需要结计本月发生额的账户，结计“过次页”的本页合计数应当为自本月初起至本页末止的发生额合计数；对需要结计本年累计发生额的账户，结计“过次页”的本页合计数应当为自年初起至本页末止的累计数；对既不需要结计本月发生额，也不需要结计本年累计发生额的账户，可以只将每页末的余额结转至次页，这样就保证了相关账页之间记录的连续性。如图6-23所示。</a:t>
            </a:r>
            <a:endParaRPr lang="zh-CN" altLang="en-US">
              <a:latin typeface="+mj-ea"/>
              <a:ea typeface="+mj-ea"/>
            </a:endParaRPr>
          </a:p>
        </p:txBody>
      </p:sp>
      <p:pic>
        <p:nvPicPr>
          <p:cNvPr id="27" name="图片 26"/>
          <p:cNvPicPr>
            <a:picLocks noChangeAspect="1"/>
          </p:cNvPicPr>
          <p:nvPr/>
        </p:nvPicPr>
        <p:blipFill rotWithShape="1">
          <a:blip r:embed="rId1">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534035"/>
          </a:xfrm>
          <a:prstGeom prst="rect">
            <a:avLst/>
          </a:prstGeom>
          <a:solidFill>
            <a:schemeClr val="accent3"/>
          </a:solidFill>
        </p:spPr>
        <p:txBody>
          <a:bodyPr wrap="square">
            <a:spAutoFit/>
          </a:bodyPr>
          <a:lstStyle/>
          <a:p>
            <a:pPr algn="ctr">
              <a:lnSpc>
                <a:spcPct val="120000"/>
              </a:lnSpc>
            </a:pPr>
            <a:r>
              <a:rPr lang="zh-CN" altLang="en-US" sz="2400" b="1">
                <a:solidFill>
                  <a:schemeClr val="bg1"/>
                </a:solidFill>
                <a:latin typeface="+mj-ea"/>
                <a:ea typeface="+mj-ea"/>
              </a:rPr>
              <a:t>账簿登记时应遵循以下规则：</a:t>
            </a:r>
            <a:endParaRPr lang="zh-CN" altLang="en-US" sz="2400" b="1">
              <a:solidFill>
                <a:schemeClr val="bg1"/>
              </a:solidFill>
              <a:latin typeface="+mj-ea"/>
              <a:ea typeface="+mj-ea"/>
            </a:endParaRPr>
          </a:p>
        </p:txBody>
      </p:sp>
    </p:spTree>
  </p:cSld>
  <p:clrMapOvr>
    <a:masterClrMapping/>
  </p:clrMapOvr>
  <p:transition spd="slow" advTm="9652">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231765"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a:t>
            </a:r>
            <a:r>
              <a:rPr lang="en-US" altLang="zh-CN" sz="2800" b="1" kern="100">
                <a:latin typeface="+mj-ea"/>
                <a:ea typeface="+mj-ea"/>
                <a:cs typeface="Times New Roman" panose="02020603050405020304" pitchFamily="18" charset="0"/>
              </a:rPr>
              <a:t>6.3.1 </a:t>
            </a:r>
            <a:r>
              <a:rPr lang="zh-CN" altLang="en-US" sz="2800" b="1" dirty="0">
                <a:solidFill>
                  <a:schemeClr val="tx1">
                    <a:lumMod val="85000"/>
                    <a:lumOff val="15000"/>
                  </a:schemeClr>
                </a:solidFill>
                <a:ea typeface="微软雅黑" panose="020B0503020204020204" pitchFamily="34" charset="-122"/>
                <a:cs typeface="+mn-ea"/>
                <a:sym typeface="Arial" panose="020B0604020202020204" pitchFamily="34" charset="0"/>
              </a:rPr>
              <a:t>登记规则</a:t>
            </a:r>
            <a:endParaRPr lang="en-US" altLang="zh-CN"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mc:AlternateContent xmlns:mc="http://schemas.openxmlformats.org/markup-compatibility/2006">
        <mc:Choice xmlns:a14="http://schemas.microsoft.com/office/drawing/2010/main" Requires="a14">
          <p:sp>
            <p:nvSpPr>
              <p:cNvPr id="21" name="矩形 20"/>
              <p:cNvSpPr/>
              <p:nvPr/>
            </p:nvSpPr>
            <p:spPr>
              <a:xfrm>
                <a:off x="5365750" y="1170940"/>
                <a:ext cx="6332855" cy="4946650"/>
              </a:xfrm>
              <a:prstGeom prst="rect">
                <a:avLst/>
              </a:prstGeom>
            </p:spPr>
            <p:txBody>
              <a:bodyPr wrap="square">
                <a:spAutoFit/>
              </a:bodyPr>
              <a:lstStyle/>
              <a:p>
                <a:pPr marL="285750" indent="-285750" algn="just">
                  <a:lnSpc>
                    <a:spcPct val="120000"/>
                  </a:lnSpc>
                  <a:spcBef>
                    <a:spcPts val="400"/>
                  </a:spcBef>
                  <a:spcAft>
                    <a:spcPts val="400"/>
                  </a:spcAft>
                  <a:buFont typeface="Wingdings" panose="05000000000000000000" pitchFamily="2" charset="2"/>
                  <a:buChar char="l"/>
                </a:pPr>
                <a:r>
                  <a:rPr lang="zh-CN" altLang="en-US" dirty="0">
                    <a:latin typeface="+mj-ea"/>
                    <a:ea typeface="+mj-ea"/>
                  </a:rPr>
                  <a:t>定期结算账簿记录。凡结出余额的账户，需要在标明余额方向的“借或贷”栏内写明“借”或“贷”字样。没有余额的账户，应在该栏内写“平”字，并在余额栏“元”位填写“</a:t>
                </a:r>
                <a14:m>
                  <m:oMath xmlns:m="http://schemas.openxmlformats.org/officeDocument/2006/math">
                    <m:r>
                      <a:rPr lang="zh-CN" altLang="en-US" i="1" smtClean="0">
                        <a:latin typeface="Cambria Math" panose="02040503050406030204" pitchFamily="18" charset="0"/>
                        <a:ea typeface="+mj-ea"/>
                      </a:rPr>
                      <m:t>𝜃</m:t>
                    </m:r>
                  </m:oMath>
                </a14:m>
                <a:r>
                  <a:rPr lang="zh-CN" altLang="en-US" dirty="0">
                    <a:latin typeface="+mj-ea"/>
                    <a:ea typeface="+mj-ea"/>
                  </a:rPr>
                  <a:t>”表示，如图6-24所示。</a:t>
                </a:r>
              </a:p>
              <a:p>
                <a:pPr marL="285750" indent="-285750" algn="just">
                  <a:lnSpc>
                    <a:spcPct val="120000"/>
                  </a:lnSpc>
                  <a:spcBef>
                    <a:spcPts val="400"/>
                  </a:spcBef>
                  <a:spcAft>
                    <a:spcPts val="400"/>
                  </a:spcAft>
                  <a:buFont typeface="Wingdings" panose="05000000000000000000" pitchFamily="2" charset="2"/>
                  <a:buChar char="l"/>
                </a:pPr>
                <a:r>
                  <a:rPr lang="zh-CN" altLang="en-US" dirty="0">
                    <a:latin typeface="+mj-ea"/>
                    <a:ea typeface="+mj-ea"/>
                  </a:rPr>
                  <a:t>实行会计电算化的单位，其总账和明细账应当定期打印。发生的收款和付款业务，在输入收款凭证和付款凭证的当天必须打印出库存现金日记账和银行存款日记账，并与库存现金核对无误。打印的会计账簿必须连续编号，经审核无误后装订成册，并由记账人员和会计机构负责人或会计主管人员签章，防止账页散失和被抽换，以保证会计资料的真实、完整性。</a:t>
                </a:r>
              </a:p>
              <a:p>
                <a:pPr marL="285750" indent="-285750" algn="just">
                  <a:lnSpc>
                    <a:spcPct val="120000"/>
                  </a:lnSpc>
                  <a:spcBef>
                    <a:spcPts val="400"/>
                  </a:spcBef>
                  <a:spcAft>
                    <a:spcPts val="400"/>
                  </a:spcAft>
                  <a:buFont typeface="Wingdings" panose="05000000000000000000" pitchFamily="2" charset="2"/>
                  <a:buChar char="l"/>
                </a:pPr>
                <a:r>
                  <a:rPr lang="zh-CN" altLang="en-US" dirty="0">
                    <a:latin typeface="+mj-ea"/>
                    <a:ea typeface="+mj-ea"/>
                  </a:rPr>
                  <a:t>账簿记录发生错误时，不得刮擦、挖补、随意涂改或用褪色药水更改字迹，也不准重新抄写，应根据错误的具体情况，按规定的方法予以更正。</a:t>
                </a:r>
              </a:p>
            </p:txBody>
          </p:sp>
        </mc:Choice>
        <mc:Fallback>
          <p:sp>
            <p:nvSpPr>
              <p:cNvPr id="21" name="矩形 20"/>
              <p:cNvSpPr>
                <a:spLocks noRot="1" noChangeAspect="1" noMove="1" noResize="1" noEditPoints="1" noAdjustHandles="1" noChangeArrowheads="1" noChangeShapeType="1" noTextEdit="1"/>
              </p:cNvSpPr>
              <p:nvPr/>
            </p:nvSpPr>
            <p:spPr>
              <a:xfrm>
                <a:off x="5365750" y="1170940"/>
                <a:ext cx="6332855" cy="4946650"/>
              </a:xfrm>
              <a:prstGeom prst="rect">
                <a:avLst/>
              </a:prstGeom>
              <a:blipFill rotWithShape="1">
                <a:blip r:embed="rId1"/>
                <a:stretch>
                  <a:fillRect l="-577" r="-866" b="-493"/>
                </a:stretch>
              </a:blipFill>
            </p:spPr>
            <p:txBody>
              <a:bodyPr/>
              <a:lstStyle/>
              <a:p>
                <a:r>
                  <a:rPr lang="zh-CN" altLang="en-US">
                    <a:noFill/>
                  </a:rPr>
                  <a:t> </a:t>
                </a:r>
                <a:endParaRPr lang="zh-CN" altLang="en-US">
                  <a:noFill/>
                </a:endParaRPr>
              </a:p>
            </p:txBody>
          </p:sp>
        </mc:Fallback>
      </mc:AlternateContent>
      <p:pic>
        <p:nvPicPr>
          <p:cNvPr id="27" name="图片 26"/>
          <p:cNvPicPr>
            <a:picLocks noChangeAspect="1"/>
          </p:cNvPicPr>
          <p:nvPr/>
        </p:nvPicPr>
        <p:blipFill rotWithShape="1">
          <a:blip r:embed="rId2">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534035"/>
          </a:xfrm>
          <a:prstGeom prst="rect">
            <a:avLst/>
          </a:prstGeom>
          <a:solidFill>
            <a:schemeClr val="accent3"/>
          </a:solidFill>
        </p:spPr>
        <p:txBody>
          <a:bodyPr wrap="square">
            <a:spAutoFit/>
          </a:bodyPr>
          <a:lstStyle/>
          <a:p>
            <a:pPr algn="ctr">
              <a:lnSpc>
                <a:spcPct val="120000"/>
              </a:lnSpc>
            </a:pPr>
            <a:r>
              <a:rPr lang="zh-CN" altLang="en-US" sz="2400" b="1">
                <a:solidFill>
                  <a:schemeClr val="bg1"/>
                </a:solidFill>
                <a:latin typeface="+mj-ea"/>
                <a:ea typeface="+mj-ea"/>
              </a:rPr>
              <a:t>账簿登记时应遵循以下规则：</a:t>
            </a:r>
            <a:endParaRPr lang="zh-CN" altLang="en-US" sz="2400" b="1">
              <a:solidFill>
                <a:schemeClr val="bg1"/>
              </a:solidFill>
              <a:latin typeface="+mj-ea"/>
              <a:ea typeface="+mj-ea"/>
            </a:endParaRPr>
          </a:p>
        </p:txBody>
      </p:sp>
    </p:spTree>
  </p:cSld>
  <p:clrMapOvr>
    <a:masterClrMapping/>
  </p:clrMapOvr>
  <p:transition spd="slow" advTm="9652">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96138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sym typeface="+mn-ea"/>
              </a:rPr>
              <a:t>子任务</a:t>
            </a:r>
            <a:r>
              <a:rPr lang="en-US" altLang="zh-CN" sz="2800" b="1" kern="100">
                <a:latin typeface="+mj-ea"/>
                <a:ea typeface="+mj-ea"/>
                <a:cs typeface="Times New Roman" panose="02020603050405020304" pitchFamily="18" charset="0"/>
                <a:sym typeface="+mn-ea"/>
              </a:rPr>
              <a:t>6.2.1 </a:t>
            </a:r>
            <a:r>
              <a:rPr lang="zh-CN" altLang="en-US" sz="2800" b="1" dirty="0">
                <a:solidFill>
                  <a:schemeClr val="tx1">
                    <a:lumMod val="85000"/>
                    <a:lumOff val="15000"/>
                  </a:schemeClr>
                </a:solidFill>
                <a:ea typeface="微软雅黑" panose="020B0503020204020204" pitchFamily="34" charset="-122"/>
                <a:cs typeface="+mn-ea"/>
                <a:sym typeface="Arial" panose="020B0604020202020204" pitchFamily="34" charset="0"/>
              </a:rPr>
              <a:t>启用会计账簿</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图片 21"/>
          <p:cNvPicPr>
            <a:picLocks noChangeAspect="1"/>
          </p:cNvPicPr>
          <p:nvPr/>
        </p:nvPicPr>
        <p:blipFill>
          <a:blip r:embed="rId1"/>
          <a:stretch>
            <a:fillRect/>
          </a:stretch>
        </p:blipFill>
        <p:spPr>
          <a:xfrm>
            <a:off x="4178" y="1166455"/>
            <a:ext cx="5529542" cy="4581128"/>
          </a:xfrm>
          <a:prstGeom prst="rect">
            <a:avLst/>
          </a:prstGeom>
        </p:spPr>
      </p:pic>
      <p:pic>
        <p:nvPicPr>
          <p:cNvPr id="3" name="图片 2"/>
          <p:cNvPicPr>
            <a:picLocks noChangeAspect="1"/>
          </p:cNvPicPr>
          <p:nvPr/>
        </p:nvPicPr>
        <p:blipFill>
          <a:blip r:embed="rId2"/>
          <a:stretch>
            <a:fillRect/>
          </a:stretch>
        </p:blipFill>
        <p:spPr>
          <a:xfrm>
            <a:off x="1194435" y="1957070"/>
            <a:ext cx="4752975" cy="2943225"/>
          </a:xfrm>
          <a:prstGeom prst="rect">
            <a:avLst/>
          </a:prstGeom>
        </p:spPr>
      </p:pic>
      <p:pic>
        <p:nvPicPr>
          <p:cNvPr id="4" name="图片 3"/>
          <p:cNvPicPr>
            <a:picLocks noChangeAspect="1"/>
          </p:cNvPicPr>
          <p:nvPr/>
        </p:nvPicPr>
        <p:blipFill>
          <a:blip r:embed="rId3"/>
          <a:stretch>
            <a:fillRect/>
          </a:stretch>
        </p:blipFill>
        <p:spPr>
          <a:xfrm>
            <a:off x="6233160" y="989330"/>
            <a:ext cx="5562600" cy="2552700"/>
          </a:xfrm>
          <a:prstGeom prst="rect">
            <a:avLst/>
          </a:prstGeom>
        </p:spPr>
      </p:pic>
      <p:pic>
        <p:nvPicPr>
          <p:cNvPr id="5" name="图片 4"/>
          <p:cNvPicPr>
            <a:picLocks noChangeAspect="1"/>
          </p:cNvPicPr>
          <p:nvPr/>
        </p:nvPicPr>
        <p:blipFill>
          <a:blip r:embed="rId4"/>
          <a:stretch>
            <a:fillRect/>
          </a:stretch>
        </p:blipFill>
        <p:spPr>
          <a:xfrm>
            <a:off x="6233160" y="3788410"/>
            <a:ext cx="5591175" cy="2790825"/>
          </a:xfrm>
          <a:prstGeom prst="rect">
            <a:avLst/>
          </a:prstGeom>
        </p:spPr>
      </p:pic>
    </p:spTree>
  </p:cSld>
  <p:clrMapOvr>
    <a:masterClrMapping/>
  </p:clrMapOvr>
  <p:transition spd="slow" advTm="9652">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96138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sym typeface="+mn-ea"/>
              </a:rPr>
              <a:t>子任务</a:t>
            </a:r>
            <a:r>
              <a:rPr lang="en-US" altLang="zh-CN" sz="2800" b="1" kern="100">
                <a:latin typeface="+mj-ea"/>
                <a:ea typeface="+mj-ea"/>
                <a:cs typeface="Times New Roman" panose="02020603050405020304" pitchFamily="18" charset="0"/>
                <a:sym typeface="+mn-ea"/>
              </a:rPr>
              <a:t>6.2.1 </a:t>
            </a:r>
            <a:r>
              <a:rPr lang="zh-CN" altLang="en-US" sz="2800" b="1" dirty="0">
                <a:solidFill>
                  <a:schemeClr val="tx1">
                    <a:lumMod val="85000"/>
                    <a:lumOff val="15000"/>
                  </a:schemeClr>
                </a:solidFill>
                <a:ea typeface="微软雅黑" panose="020B0503020204020204" pitchFamily="34" charset="-122"/>
                <a:cs typeface="+mn-ea"/>
                <a:sym typeface="Arial" panose="020B0604020202020204" pitchFamily="34" charset="0"/>
              </a:rPr>
              <a:t>启用会计账簿</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图片 21"/>
          <p:cNvPicPr>
            <a:picLocks noChangeAspect="1"/>
          </p:cNvPicPr>
          <p:nvPr/>
        </p:nvPicPr>
        <p:blipFill>
          <a:blip r:embed="rId1"/>
          <a:stretch>
            <a:fillRect/>
          </a:stretch>
        </p:blipFill>
        <p:spPr>
          <a:xfrm>
            <a:off x="4178" y="1166455"/>
            <a:ext cx="5529542" cy="4581128"/>
          </a:xfrm>
          <a:prstGeom prst="rect">
            <a:avLst/>
          </a:prstGeom>
        </p:spPr>
      </p:pic>
      <p:pic>
        <p:nvPicPr>
          <p:cNvPr id="6" name="图片 5"/>
          <p:cNvPicPr>
            <a:picLocks noChangeAspect="1"/>
          </p:cNvPicPr>
          <p:nvPr/>
        </p:nvPicPr>
        <p:blipFill>
          <a:blip r:embed="rId2"/>
          <a:stretch>
            <a:fillRect/>
          </a:stretch>
        </p:blipFill>
        <p:spPr>
          <a:xfrm>
            <a:off x="393065" y="1166495"/>
            <a:ext cx="5553075" cy="2581275"/>
          </a:xfrm>
          <a:prstGeom prst="rect">
            <a:avLst/>
          </a:prstGeom>
        </p:spPr>
      </p:pic>
      <p:pic>
        <p:nvPicPr>
          <p:cNvPr id="7" name="图片 6"/>
          <p:cNvPicPr>
            <a:picLocks noChangeAspect="1"/>
          </p:cNvPicPr>
          <p:nvPr/>
        </p:nvPicPr>
        <p:blipFill>
          <a:blip r:embed="rId3"/>
          <a:stretch>
            <a:fillRect/>
          </a:stretch>
        </p:blipFill>
        <p:spPr>
          <a:xfrm>
            <a:off x="5951220" y="1185545"/>
            <a:ext cx="5572125" cy="2562225"/>
          </a:xfrm>
          <a:prstGeom prst="rect">
            <a:avLst/>
          </a:prstGeom>
        </p:spPr>
      </p:pic>
      <p:pic>
        <p:nvPicPr>
          <p:cNvPr id="8" name="图片 7"/>
          <p:cNvPicPr>
            <a:picLocks noChangeAspect="1"/>
          </p:cNvPicPr>
          <p:nvPr/>
        </p:nvPicPr>
        <p:blipFill>
          <a:blip r:embed="rId4"/>
          <a:stretch>
            <a:fillRect/>
          </a:stretch>
        </p:blipFill>
        <p:spPr>
          <a:xfrm>
            <a:off x="436245" y="3747770"/>
            <a:ext cx="5581650" cy="2209800"/>
          </a:xfrm>
          <a:prstGeom prst="rect">
            <a:avLst/>
          </a:prstGeom>
        </p:spPr>
      </p:pic>
      <p:pic>
        <p:nvPicPr>
          <p:cNvPr id="9" name="图片 8"/>
          <p:cNvPicPr>
            <a:picLocks noChangeAspect="1"/>
          </p:cNvPicPr>
          <p:nvPr/>
        </p:nvPicPr>
        <p:blipFill>
          <a:blip r:embed="rId5"/>
          <a:stretch>
            <a:fillRect/>
          </a:stretch>
        </p:blipFill>
        <p:spPr>
          <a:xfrm>
            <a:off x="5965190" y="3722370"/>
            <a:ext cx="5543550" cy="2200275"/>
          </a:xfrm>
          <a:prstGeom prst="rect">
            <a:avLst/>
          </a:prstGeom>
        </p:spPr>
      </p:pic>
    </p:spTree>
  </p:cSld>
  <p:clrMapOvr>
    <a:masterClrMapping/>
  </p:clrMapOvr>
  <p:transition spd="slow" advTm="9652">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97281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sym typeface="+mn-ea"/>
              </a:rPr>
              <a:t>子任务</a:t>
            </a:r>
            <a:r>
              <a:rPr lang="en-US" altLang="zh-CN" sz="2800" b="1" kern="100">
                <a:latin typeface="+mj-ea"/>
                <a:ea typeface="+mj-ea"/>
                <a:cs typeface="Times New Roman" panose="02020603050405020304" pitchFamily="18" charset="0"/>
                <a:sym typeface="+mn-ea"/>
              </a:rPr>
              <a:t>6.3.2 </a:t>
            </a:r>
            <a:r>
              <a:rPr lang="zh-CN" altLang="en-US" sz="2800" b="1" kern="100">
                <a:latin typeface="+mj-ea"/>
                <a:ea typeface="+mj-ea"/>
                <a:cs typeface="Times New Roman" panose="02020603050405020304" pitchFamily="18" charset="0"/>
                <a:sym typeface="+mn-ea"/>
              </a:rPr>
              <a:t>各类会计账簿的登记</a:t>
            </a:r>
            <a:endParaRPr lang="en-US" altLang="zh-CN"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a:xfrm>
            <a:off x="5365750" y="1170940"/>
            <a:ext cx="6332855" cy="2186940"/>
          </a:xfrm>
          <a:prstGeom prst="rect">
            <a:avLst/>
          </a:prstGeom>
        </p:spPr>
        <p:txBody>
          <a:bodyPr wrap="square">
            <a:spAutoFit/>
          </a:bodyPr>
          <a:lstStyle/>
          <a:p>
            <a:pPr marL="285750" indent="-285750" algn="just">
              <a:lnSpc>
                <a:spcPct val="120000"/>
              </a:lnSpc>
              <a:spcBef>
                <a:spcPts val="400"/>
              </a:spcBef>
              <a:spcAft>
                <a:spcPts val="400"/>
              </a:spcAft>
              <a:buFont typeface="Wingdings" panose="05000000000000000000" pitchFamily="2" charset="2"/>
              <a:buChar char="l"/>
            </a:pPr>
            <a:r>
              <a:rPr lang="zh-CN" altLang="en-US">
                <a:latin typeface="+mj-ea"/>
                <a:ea typeface="+mj-ea"/>
              </a:rPr>
              <a:t>登记现金日记账。由出纳人员根据审核后的现金收款凭证和现金付款凭证，按经济业务发生时间的先后顺序逐日逐笔登记。如图6-25所示。</a:t>
            </a:r>
            <a:endParaRPr lang="zh-CN" altLang="en-US">
              <a:latin typeface="+mj-ea"/>
              <a:ea typeface="+mj-ea"/>
            </a:endParaRPr>
          </a:p>
          <a:p>
            <a:pPr marL="285750" indent="-285750" algn="just">
              <a:lnSpc>
                <a:spcPct val="120000"/>
              </a:lnSpc>
              <a:spcBef>
                <a:spcPts val="400"/>
              </a:spcBef>
              <a:spcAft>
                <a:spcPts val="400"/>
              </a:spcAft>
              <a:buFont typeface="Wingdings" panose="05000000000000000000" pitchFamily="2" charset="2"/>
              <a:buChar char="l"/>
            </a:pPr>
            <a:r>
              <a:rPr lang="zh-CN" altLang="en-US">
                <a:latin typeface="+mj-ea"/>
                <a:ea typeface="+mj-ea"/>
              </a:rPr>
              <a:t>登记银行存款日记账。由出纳人员根据与银行收、付业务有关的记账凭证，按时间先后顺序逐日逐笔登记。如图6-26所示。</a:t>
            </a:r>
            <a:endParaRPr lang="zh-CN" altLang="en-US">
              <a:latin typeface="+mj-ea"/>
              <a:ea typeface="+mj-ea"/>
            </a:endParaRPr>
          </a:p>
        </p:txBody>
      </p:sp>
      <p:pic>
        <p:nvPicPr>
          <p:cNvPr id="27" name="图片 26"/>
          <p:cNvPicPr>
            <a:picLocks noChangeAspect="1"/>
          </p:cNvPicPr>
          <p:nvPr/>
        </p:nvPicPr>
        <p:blipFill rotWithShape="1">
          <a:blip r:embed="rId1">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534035"/>
          </a:xfrm>
          <a:prstGeom prst="rect">
            <a:avLst/>
          </a:prstGeom>
          <a:solidFill>
            <a:schemeClr val="accent3"/>
          </a:solidFill>
        </p:spPr>
        <p:txBody>
          <a:bodyPr wrap="square">
            <a:spAutoFit/>
          </a:bodyPr>
          <a:lstStyle/>
          <a:p>
            <a:pPr algn="ctr">
              <a:lnSpc>
                <a:spcPct val="120000"/>
              </a:lnSpc>
            </a:pPr>
            <a:r>
              <a:rPr lang="zh-CN" altLang="en-US" sz="2400" b="1">
                <a:solidFill>
                  <a:schemeClr val="bg1"/>
                </a:solidFill>
                <a:latin typeface="+mj-ea"/>
                <a:ea typeface="+mj-ea"/>
              </a:rPr>
              <a:t>1.登记日记账</a:t>
            </a:r>
            <a:endParaRPr lang="zh-CN" altLang="en-US" sz="2400" b="1">
              <a:solidFill>
                <a:schemeClr val="bg1"/>
              </a:solidFill>
              <a:latin typeface="+mj-ea"/>
              <a:ea typeface="+mj-ea"/>
            </a:endParaRPr>
          </a:p>
        </p:txBody>
      </p:sp>
      <p:pic>
        <p:nvPicPr>
          <p:cNvPr id="2" name="图片 1"/>
          <p:cNvPicPr>
            <a:picLocks noChangeAspect="1"/>
          </p:cNvPicPr>
          <p:nvPr/>
        </p:nvPicPr>
        <p:blipFill>
          <a:blip r:embed="rId2"/>
          <a:stretch>
            <a:fillRect/>
          </a:stretch>
        </p:blipFill>
        <p:spPr>
          <a:xfrm>
            <a:off x="324485" y="3914775"/>
            <a:ext cx="5790565" cy="1983105"/>
          </a:xfrm>
          <a:prstGeom prst="rect">
            <a:avLst/>
          </a:prstGeom>
        </p:spPr>
      </p:pic>
      <p:pic>
        <p:nvPicPr>
          <p:cNvPr id="3" name="图片 2"/>
          <p:cNvPicPr>
            <a:picLocks noChangeAspect="1"/>
          </p:cNvPicPr>
          <p:nvPr/>
        </p:nvPicPr>
        <p:blipFill>
          <a:blip r:embed="rId3"/>
          <a:stretch>
            <a:fillRect/>
          </a:stretch>
        </p:blipFill>
        <p:spPr>
          <a:xfrm>
            <a:off x="6115050" y="3851275"/>
            <a:ext cx="6081395" cy="2110105"/>
          </a:xfrm>
          <a:prstGeom prst="rect">
            <a:avLst/>
          </a:prstGeom>
        </p:spPr>
      </p:pic>
    </p:spTree>
  </p:cSld>
  <p:clrMapOvr>
    <a:masterClrMapping/>
  </p:clrMapOvr>
  <p:transition spd="slow" advTm="9652">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97281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sym typeface="+mn-ea"/>
              </a:rPr>
              <a:t>子任务</a:t>
            </a:r>
            <a:r>
              <a:rPr lang="en-US" altLang="zh-CN" sz="2800" b="1" kern="100">
                <a:latin typeface="+mj-ea"/>
                <a:ea typeface="+mj-ea"/>
                <a:cs typeface="Times New Roman" panose="02020603050405020304" pitchFamily="18" charset="0"/>
                <a:sym typeface="+mn-ea"/>
              </a:rPr>
              <a:t>6.3.2 </a:t>
            </a:r>
            <a:r>
              <a:rPr lang="zh-CN" altLang="en-US" sz="2800" b="1" kern="100">
                <a:latin typeface="+mj-ea"/>
                <a:ea typeface="+mj-ea"/>
                <a:cs typeface="Times New Roman" panose="02020603050405020304" pitchFamily="18" charset="0"/>
                <a:sym typeface="+mn-ea"/>
              </a:rPr>
              <a:t>各类会计账簿的登记</a:t>
            </a:r>
            <a:endParaRPr lang="en-US" altLang="zh-CN"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a:xfrm>
            <a:off x="5365750" y="1170940"/>
            <a:ext cx="6332855" cy="5380990"/>
          </a:xfrm>
          <a:prstGeom prst="rect">
            <a:avLst/>
          </a:prstGeom>
        </p:spPr>
        <p:txBody>
          <a:bodyPr wrap="square">
            <a:spAutoFit/>
          </a:bodyPr>
          <a:lstStyle/>
          <a:p>
            <a:pPr marL="285750" indent="-285750" algn="just">
              <a:lnSpc>
                <a:spcPct val="120000"/>
              </a:lnSpc>
              <a:spcBef>
                <a:spcPts val="400"/>
              </a:spcBef>
              <a:spcAft>
                <a:spcPts val="400"/>
              </a:spcAft>
              <a:buFont typeface="Wingdings" panose="05000000000000000000" pitchFamily="2" charset="2"/>
              <a:buChar char="l"/>
            </a:pPr>
            <a:r>
              <a:rPr lang="zh-CN" altLang="en-US">
                <a:latin typeface="+mj-ea"/>
                <a:ea typeface="+mj-ea"/>
              </a:rPr>
              <a:t>登记三栏式明细账。根据记账凭证，按经济业务发生的时间先后顺序逐日逐笔登记，适用于只进行金额核算的资本、债权、债务明细账，如“应收账款”“应付账款”“长期借款”“短期借款”等账户。登记。</a:t>
            </a:r>
            <a:endParaRPr lang="zh-CN" altLang="en-US">
              <a:latin typeface="+mj-ea"/>
              <a:ea typeface="+mj-ea"/>
            </a:endParaRPr>
          </a:p>
          <a:p>
            <a:pPr marL="285750" indent="-285750" algn="just">
              <a:lnSpc>
                <a:spcPct val="120000"/>
              </a:lnSpc>
              <a:spcBef>
                <a:spcPts val="400"/>
              </a:spcBef>
              <a:spcAft>
                <a:spcPts val="400"/>
              </a:spcAft>
              <a:buFont typeface="Wingdings" panose="05000000000000000000" pitchFamily="2" charset="2"/>
              <a:buChar char="l"/>
            </a:pPr>
            <a:r>
              <a:rPr lang="zh-CN" altLang="en-US">
                <a:latin typeface="+mj-ea"/>
                <a:ea typeface="+mj-ea"/>
              </a:rPr>
              <a:t>登记多栏式明细分类账。依据记账凭证顺序逐日逐笔登记，适用于收入、成本、费用、利润和利润分配等明细账。</a:t>
            </a:r>
            <a:endParaRPr lang="zh-CN" altLang="en-US">
              <a:latin typeface="+mj-ea"/>
              <a:ea typeface="+mj-ea"/>
            </a:endParaRPr>
          </a:p>
          <a:p>
            <a:pPr marL="285750" indent="-285750" algn="just">
              <a:lnSpc>
                <a:spcPct val="120000"/>
              </a:lnSpc>
              <a:spcBef>
                <a:spcPts val="400"/>
              </a:spcBef>
              <a:spcAft>
                <a:spcPts val="400"/>
              </a:spcAft>
              <a:buFont typeface="Wingdings" panose="05000000000000000000" pitchFamily="2" charset="2"/>
              <a:buChar char="l"/>
            </a:pPr>
            <a:r>
              <a:rPr lang="zh-CN" altLang="en-US">
                <a:latin typeface="+mj-ea"/>
                <a:ea typeface="+mj-ea"/>
              </a:rPr>
              <a:t>登记数量金额式明细账。一般由会计人员和业务人员（如仓库保管员）根据原始凭证按照经济业务发生的时间先后顺序逐日逐笔登记，适用于既要进行金额核算又要进行数量核算的存货明细账，如“原材料”“库存商品”“包装物”“低值易耗品”等存货账户。如图6-27所示。</a:t>
            </a:r>
            <a:endParaRPr lang="zh-CN" altLang="en-US">
              <a:latin typeface="+mj-ea"/>
              <a:ea typeface="+mj-ea"/>
            </a:endParaRPr>
          </a:p>
          <a:p>
            <a:pPr marL="285750" indent="-285750" algn="just">
              <a:lnSpc>
                <a:spcPct val="120000"/>
              </a:lnSpc>
              <a:spcBef>
                <a:spcPts val="400"/>
              </a:spcBef>
              <a:spcAft>
                <a:spcPts val="400"/>
              </a:spcAft>
              <a:buFont typeface="Wingdings" panose="05000000000000000000" pitchFamily="2" charset="2"/>
              <a:buChar char="l"/>
            </a:pPr>
            <a:r>
              <a:rPr lang="zh-CN" altLang="en-US">
                <a:latin typeface="+mj-ea"/>
                <a:ea typeface="+mj-ea"/>
              </a:rPr>
              <a:t>横线登记式明细账。将每一相关的业务登记在一行，从而可依据每一行各个栏目的登记是否齐全来判断该项业务的进展情况。这种明细账适用于登记材料采购、应收票据和一次性备用金业务。</a:t>
            </a:r>
            <a:endParaRPr lang="zh-CN" altLang="en-US">
              <a:latin typeface="+mj-ea"/>
              <a:ea typeface="+mj-ea"/>
            </a:endParaRPr>
          </a:p>
        </p:txBody>
      </p:sp>
      <p:pic>
        <p:nvPicPr>
          <p:cNvPr id="27" name="图片 26"/>
          <p:cNvPicPr>
            <a:picLocks noChangeAspect="1"/>
          </p:cNvPicPr>
          <p:nvPr/>
        </p:nvPicPr>
        <p:blipFill rotWithShape="1">
          <a:blip r:embed="rId1">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534035"/>
          </a:xfrm>
          <a:prstGeom prst="rect">
            <a:avLst/>
          </a:prstGeom>
          <a:solidFill>
            <a:schemeClr val="accent3"/>
          </a:solidFill>
        </p:spPr>
        <p:txBody>
          <a:bodyPr wrap="square">
            <a:spAutoFit/>
          </a:bodyPr>
          <a:lstStyle/>
          <a:p>
            <a:pPr algn="ctr">
              <a:lnSpc>
                <a:spcPct val="120000"/>
              </a:lnSpc>
            </a:pPr>
            <a:r>
              <a:rPr lang="zh-CN" altLang="en-US" sz="2400" b="1">
                <a:solidFill>
                  <a:schemeClr val="bg1"/>
                </a:solidFill>
                <a:latin typeface="+mj-ea"/>
                <a:ea typeface="+mj-ea"/>
              </a:rPr>
              <a:t>2.登记明细分类账</a:t>
            </a:r>
            <a:endParaRPr lang="zh-CN" altLang="en-US" sz="2400" b="1">
              <a:solidFill>
                <a:schemeClr val="bg1"/>
              </a:solidFill>
              <a:latin typeface="+mj-ea"/>
              <a:ea typeface="+mj-ea"/>
            </a:endParaRPr>
          </a:p>
        </p:txBody>
      </p:sp>
      <p:pic>
        <p:nvPicPr>
          <p:cNvPr id="2" name="图片 1"/>
          <p:cNvPicPr>
            <a:picLocks noChangeAspect="1"/>
          </p:cNvPicPr>
          <p:nvPr/>
        </p:nvPicPr>
        <p:blipFill>
          <a:blip r:embed="rId2"/>
          <a:stretch>
            <a:fillRect/>
          </a:stretch>
        </p:blipFill>
        <p:spPr>
          <a:xfrm>
            <a:off x="2000250" y="2389505"/>
            <a:ext cx="7807960" cy="2941320"/>
          </a:xfrm>
          <a:prstGeom prst="rect">
            <a:avLst/>
          </a:prstGeom>
        </p:spPr>
      </p:pic>
    </p:spTree>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857875"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a:t>
            </a:r>
            <a:r>
              <a:rPr lang="en-US" altLang="zh-CN" sz="2800" b="1" kern="100">
                <a:latin typeface="+mj-ea"/>
                <a:ea typeface="+mj-ea"/>
                <a:cs typeface="Times New Roman" panose="02020603050405020304" pitchFamily="18" charset="0"/>
              </a:rPr>
              <a:t>6.3.2 </a:t>
            </a:r>
            <a:r>
              <a:rPr lang="zh-CN" altLang="en-US" sz="2800" b="1" kern="100">
                <a:latin typeface="+mj-ea"/>
                <a:ea typeface="+mj-ea"/>
                <a:cs typeface="Times New Roman" panose="02020603050405020304" pitchFamily="18" charset="0"/>
              </a:rPr>
              <a:t>各类会计账簿的登记</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22" name="矩形 21"/>
          <p:cNvSpPr/>
          <p:nvPr/>
        </p:nvSpPr>
        <p:spPr bwMode="auto">
          <a:xfrm>
            <a:off x="948499" y="3378054"/>
            <a:ext cx="7963489" cy="2913564"/>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3" name="矩形 22"/>
          <p:cNvSpPr/>
          <p:nvPr/>
        </p:nvSpPr>
        <p:spPr bwMode="auto">
          <a:xfrm>
            <a:off x="948499" y="1412776"/>
            <a:ext cx="7963489" cy="1507845"/>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矩形 23"/>
          <p:cNvSpPr/>
          <p:nvPr/>
        </p:nvSpPr>
        <p:spPr>
          <a:xfrm>
            <a:off x="1084976" y="1667973"/>
            <a:ext cx="7762460" cy="681355"/>
          </a:xfrm>
          <a:prstGeom prst="rect">
            <a:avLst/>
          </a:prstGeom>
        </p:spPr>
        <p:txBody>
          <a:bodyPr wrap="square">
            <a:spAutoFit/>
          </a:bodyPr>
          <a:lstStyle/>
          <a:p>
            <a:pPr algn="just">
              <a:lnSpc>
                <a:spcPct val="120000"/>
              </a:lnSpc>
            </a:pPr>
            <a:r>
              <a:rPr lang="zh-CN" altLang="en-US" sz="1600">
                <a:latin typeface="+mj-ea"/>
                <a:ea typeface="+mj-ea"/>
              </a:rPr>
              <a:t>总分类账既可以根据记账凭证逐笔登记，也可以根据经过汇总的科目汇总表或记账凭证等登记。如图6-28所示。</a:t>
            </a:r>
            <a:endParaRPr lang="zh-CN" altLang="en-US" sz="1600">
              <a:latin typeface="+mj-ea"/>
              <a:ea typeface="+mj-ea"/>
            </a:endParaRPr>
          </a:p>
        </p:txBody>
      </p:sp>
      <p:sp>
        <p:nvSpPr>
          <p:cNvPr id="25" name="矩形: 圆角 24"/>
          <p:cNvSpPr/>
          <p:nvPr/>
        </p:nvSpPr>
        <p:spPr bwMode="auto">
          <a:xfrm>
            <a:off x="1155700" y="1214755"/>
            <a:ext cx="4040505" cy="427990"/>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en-US" sz="2000">
                <a:solidFill>
                  <a:schemeClr val="bg1"/>
                </a:solidFill>
                <a:latin typeface="+mj-ea"/>
                <a:ea typeface="+mj-ea"/>
              </a:rPr>
              <a:t>3.</a:t>
            </a:r>
            <a:r>
              <a:rPr sz="2000">
                <a:solidFill>
                  <a:schemeClr val="bg1"/>
                </a:solidFill>
                <a:latin typeface="+mj-ea"/>
                <a:ea typeface="+mj-ea"/>
              </a:rPr>
              <a:t>登记总分类账</a:t>
            </a:r>
            <a:endParaRPr sz="2000">
              <a:solidFill>
                <a:schemeClr val="bg1"/>
              </a:solidFill>
              <a:latin typeface="+mj-ea"/>
              <a:ea typeface="+mj-ea"/>
            </a:endParaRPr>
          </a:p>
        </p:txBody>
      </p:sp>
      <p:sp>
        <p:nvSpPr>
          <p:cNvPr id="26" name="矩形 25"/>
          <p:cNvSpPr/>
          <p:nvPr/>
        </p:nvSpPr>
        <p:spPr>
          <a:xfrm>
            <a:off x="1084976" y="3663360"/>
            <a:ext cx="7762460" cy="1087755"/>
          </a:xfrm>
          <a:prstGeom prst="rect">
            <a:avLst/>
          </a:prstGeom>
        </p:spPr>
        <p:txBody>
          <a:bodyPr wrap="square">
            <a:spAutoFit/>
          </a:bodyPr>
          <a:lstStyle/>
          <a:p>
            <a:pPr algn="just">
              <a:lnSpc>
                <a:spcPct val="120000"/>
              </a:lnSpc>
            </a:pPr>
            <a:r>
              <a:rPr lang="zh-CN" altLang="en-US">
                <a:latin typeface="+mj-ea"/>
                <a:ea typeface="+mj-ea"/>
              </a:rPr>
              <a:t>平行登记是指对所发生的每一笔经济业务，在以会计凭证为依据进行登记时，要同时登记总分类账和其所属的相关明细分类账。</a:t>
            </a:r>
            <a:endParaRPr lang="zh-CN" altLang="en-US">
              <a:latin typeface="+mj-ea"/>
              <a:ea typeface="+mj-ea"/>
            </a:endParaRPr>
          </a:p>
          <a:p>
            <a:pPr algn="just">
              <a:lnSpc>
                <a:spcPct val="120000"/>
              </a:lnSpc>
            </a:pPr>
            <a:r>
              <a:rPr lang="zh-CN" altLang="en-US">
                <a:latin typeface="+mj-ea"/>
                <a:ea typeface="+mj-ea"/>
              </a:rPr>
              <a:t>账簿及其格式、外形特征如表6-1所示。</a:t>
            </a:r>
            <a:endParaRPr lang="zh-CN" altLang="en-US">
              <a:latin typeface="+mj-ea"/>
              <a:ea typeface="+mj-ea"/>
            </a:endParaRPr>
          </a:p>
        </p:txBody>
      </p:sp>
      <p:sp>
        <p:nvSpPr>
          <p:cNvPr id="27" name="矩形: 圆角 26"/>
          <p:cNvSpPr/>
          <p:nvPr/>
        </p:nvSpPr>
        <p:spPr bwMode="auto">
          <a:xfrm>
            <a:off x="1155700" y="3155950"/>
            <a:ext cx="4040505" cy="427990"/>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en-US" altLang="zh-CN" sz="2000">
                <a:solidFill>
                  <a:schemeClr val="bg1"/>
                </a:solidFill>
                <a:latin typeface="+mj-ea"/>
                <a:ea typeface="+mj-ea"/>
              </a:rPr>
              <a:t>4.平行登记总分类账和明细分类账</a:t>
            </a:r>
            <a:endParaRPr lang="en-US" altLang="zh-CN" sz="2000">
              <a:solidFill>
                <a:schemeClr val="bg1"/>
              </a:solidFill>
              <a:latin typeface="+mj-ea"/>
              <a:ea typeface="+mj-ea"/>
            </a:endParaRPr>
          </a:p>
        </p:txBody>
      </p:sp>
    </p:spTree>
  </p:cSld>
  <p:clrMapOvr>
    <a:masterClrMapping/>
  </p:clrMapOvr>
  <p:transition spd="slow" advTm="9652">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1380191" y="-289580"/>
            <a:ext cx="2606804" cy="7725192"/>
          </a:xfrm>
          <a:prstGeom prst="rect">
            <a:avLst/>
          </a:prstGeom>
          <a:noFill/>
        </p:spPr>
        <p:txBody>
          <a:bodyPr wrap="none" rtlCol="0">
            <a:spAutoFit/>
          </a:bodyPr>
          <a:lstStyle/>
          <a:p>
            <a:pPr algn="ctr"/>
            <a:r>
              <a:rPr lang="en-US" altLang="zh-CN" sz="49600">
                <a:solidFill>
                  <a:schemeClr val="bg1"/>
                </a:solidFill>
                <a:latin typeface="Impact" panose="020B0806030902050204" pitchFamily="34" charset="0"/>
                <a:ea typeface="DFKai-SB" panose="03000509000000000000" pitchFamily="65" charset="-120"/>
              </a:rPr>
              <a:t>1</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3" y="3568280"/>
            <a:ext cx="5090269"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6000" b="1">
                <a:solidFill>
                  <a:schemeClr val="bg1"/>
                </a:solidFill>
                <a:latin typeface="微软雅黑" panose="020B0503020204020204" pitchFamily="34" charset="-122"/>
                <a:ea typeface="微软雅黑" panose="020B0503020204020204" pitchFamily="34" charset="-122"/>
                <a:sym typeface="+mn-ea"/>
              </a:rPr>
              <a:t>初识会计账簿</a:t>
            </a:r>
            <a:endParaRPr lang="zh-CN" altLang="en-US" sz="6000" b="1">
              <a:solidFill>
                <a:schemeClr val="bg1"/>
              </a:solidFill>
              <a:latin typeface="微软雅黑" panose="020B0503020204020204" pitchFamily="34" charset="-122"/>
              <a:ea typeface="微软雅黑" panose="020B0503020204020204" pitchFamily="34" charset="-122"/>
            </a:endParaRPr>
          </a:p>
        </p:txBody>
      </p:sp>
      <p:sp>
        <p:nvSpPr>
          <p:cNvPr id="92" name="TextBox 65"/>
          <p:cNvSpPr txBox="1"/>
          <p:nvPr/>
        </p:nvSpPr>
        <p:spPr>
          <a:xfrm>
            <a:off x="6965056" y="3605904"/>
            <a:ext cx="1890186" cy="368300"/>
          </a:xfrm>
          <a:prstGeom prst="rect">
            <a:avLst/>
          </a:prstGeom>
          <a:noFill/>
        </p:spPr>
        <p:txBody>
          <a:bodyPr wrap="square" rtlCol="0">
            <a:spAutoFit/>
          </a:bodyPr>
          <a:lstStyle/>
          <a:p>
            <a:pPr>
              <a:defRPr/>
            </a:pPr>
            <a:r>
              <a:rPr lang="zh-CN" altLang="en-US">
                <a:latin typeface="+mj-ea"/>
                <a:ea typeface="+mj-ea"/>
                <a:sym typeface="+mn-ea"/>
              </a:rPr>
              <a:t>会计账簿的概念</a:t>
            </a:r>
            <a:endParaRPr lang="zh-CN" altLang="en-US">
              <a:latin typeface="+mj-ea"/>
              <a:ea typeface="+mj-ea"/>
            </a:endParaRPr>
          </a:p>
        </p:txBody>
      </p:sp>
      <p:sp>
        <p:nvSpPr>
          <p:cNvPr id="94" name="TextBox 69"/>
          <p:cNvSpPr txBox="1"/>
          <p:nvPr/>
        </p:nvSpPr>
        <p:spPr>
          <a:xfrm>
            <a:off x="6965055" y="4110690"/>
            <a:ext cx="1835655"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a:solidFill>
                  <a:schemeClr val="tx1"/>
                </a:solidFill>
                <a:latin typeface="+mj-ea"/>
                <a:sym typeface="+mn-ea"/>
              </a:rPr>
              <a:t>会计账簿的种类</a:t>
            </a:r>
            <a:endParaRPr lang="zh-CN" altLang="en-US" sz="1800">
              <a:solidFill>
                <a:schemeClr val="tx1"/>
              </a:solidFill>
              <a:latin typeface="+mj-ea"/>
            </a:endParaRPr>
          </a:p>
        </p:txBody>
      </p:sp>
      <p:sp>
        <p:nvSpPr>
          <p:cNvPr id="96" name="TextBox 70"/>
          <p:cNvSpPr txBox="1"/>
          <p:nvPr/>
        </p:nvSpPr>
        <p:spPr>
          <a:xfrm>
            <a:off x="6965056" y="4600885"/>
            <a:ext cx="1835654" cy="368300"/>
          </a:xfrm>
          <a:prstGeom prst="rect">
            <a:avLst/>
          </a:prstGeom>
          <a:noFill/>
        </p:spPr>
        <p:txBody>
          <a:bodyPr wrap="square" rtlCol="0">
            <a:spAutoFit/>
          </a:bodyPr>
          <a:lstStyle>
            <a:defPPr>
              <a:defRPr lang="zh-CN"/>
            </a:defPPr>
            <a:lvl1pPr>
              <a:defRPr sz="2000">
                <a:solidFill>
                  <a:schemeClr val="accent1"/>
                </a:solidFill>
                <a:latin typeface="+mj-ea"/>
                <a:ea typeface="+mj-ea"/>
              </a:defRPr>
            </a:lvl1pPr>
          </a:lstStyle>
          <a:p>
            <a:pPr>
              <a:defRPr/>
            </a:pPr>
            <a:r>
              <a:rPr lang="zh-CN" altLang="en-US" sz="1800">
                <a:sym typeface="+mn-ea"/>
              </a:rPr>
              <a:t>会计账簿的内容</a:t>
            </a:r>
            <a:endParaRPr lang="zh-CN" altLang="en-US" sz="1800">
              <a:solidFill>
                <a:schemeClr val="tx1"/>
              </a:solidFill>
            </a:endParaRPr>
          </a:p>
        </p:txBody>
      </p:sp>
      <p:grpSp>
        <p:nvGrpSpPr>
          <p:cNvPr id="97" name="组合 96"/>
          <p:cNvGrpSpPr/>
          <p:nvPr/>
        </p:nvGrpSpPr>
        <p:grpSpPr>
          <a:xfrm>
            <a:off x="6673280" y="3617878"/>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0" name="组合 99"/>
          <p:cNvGrpSpPr/>
          <p:nvPr/>
        </p:nvGrpSpPr>
        <p:grpSpPr>
          <a:xfrm>
            <a:off x="6673280" y="4131895"/>
            <a:ext cx="330200" cy="330200"/>
            <a:chOff x="8186613" y="1546264"/>
            <a:chExt cx="330200" cy="330200"/>
          </a:xfrm>
          <a:solidFill>
            <a:schemeClr val="accent3"/>
          </a:solidFill>
        </p:grpSpPr>
        <p:sp>
          <p:nvSpPr>
            <p:cNvPr id="101"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2"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3" name="组合 102"/>
          <p:cNvGrpSpPr/>
          <p:nvPr/>
        </p:nvGrpSpPr>
        <p:grpSpPr>
          <a:xfrm>
            <a:off x="6673280" y="4631322"/>
            <a:ext cx="330200" cy="330200"/>
            <a:chOff x="8186613" y="1546264"/>
            <a:chExt cx="330200" cy="330200"/>
          </a:xfrm>
          <a:solidFill>
            <a:schemeClr val="accent3"/>
          </a:solidFill>
        </p:grpSpPr>
        <p:sp>
          <p:nvSpPr>
            <p:cNvPr id="104"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5"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cxnSp>
        <p:nvCxnSpPr>
          <p:cNvPr id="112" name="直接连接符 111"/>
          <p:cNvCxnSpPr/>
          <p:nvPr/>
        </p:nvCxnSpPr>
        <p:spPr bwMode="auto">
          <a:xfrm>
            <a:off x="6701855" y="4007695"/>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3" name="直接连接符 112"/>
          <p:cNvCxnSpPr/>
          <p:nvPr/>
        </p:nvCxnSpPr>
        <p:spPr bwMode="auto">
          <a:xfrm>
            <a:off x="6701855" y="4528691"/>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4" name="直接连接符 113"/>
          <p:cNvCxnSpPr/>
          <p:nvPr/>
        </p:nvCxnSpPr>
        <p:spPr bwMode="auto">
          <a:xfrm>
            <a:off x="6701855" y="5092216"/>
            <a:ext cx="1772790"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857875"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a:t>
            </a:r>
            <a:r>
              <a:rPr lang="en-US" altLang="zh-CN" sz="2800" b="1" kern="100">
                <a:latin typeface="+mj-ea"/>
                <a:ea typeface="+mj-ea"/>
                <a:cs typeface="Times New Roman" panose="02020603050405020304" pitchFamily="18" charset="0"/>
              </a:rPr>
              <a:t>6.3.2 </a:t>
            </a:r>
            <a:r>
              <a:rPr lang="zh-CN" altLang="en-US" sz="2800" b="1" kern="100">
                <a:latin typeface="+mj-ea"/>
                <a:ea typeface="+mj-ea"/>
                <a:cs typeface="Times New Roman" panose="02020603050405020304" pitchFamily="18" charset="0"/>
              </a:rPr>
              <a:t>各类会计账簿的登记</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22" name="矩形 21"/>
          <p:cNvSpPr/>
          <p:nvPr/>
        </p:nvSpPr>
        <p:spPr bwMode="auto">
          <a:xfrm>
            <a:off x="948499" y="3378054"/>
            <a:ext cx="7963489" cy="2913564"/>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3" name="矩形 22"/>
          <p:cNvSpPr/>
          <p:nvPr/>
        </p:nvSpPr>
        <p:spPr bwMode="auto">
          <a:xfrm>
            <a:off x="948499" y="1412776"/>
            <a:ext cx="7963489" cy="1507845"/>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矩形 23"/>
          <p:cNvSpPr/>
          <p:nvPr/>
        </p:nvSpPr>
        <p:spPr>
          <a:xfrm>
            <a:off x="1084976" y="1667973"/>
            <a:ext cx="7762460" cy="681355"/>
          </a:xfrm>
          <a:prstGeom prst="rect">
            <a:avLst/>
          </a:prstGeom>
        </p:spPr>
        <p:txBody>
          <a:bodyPr wrap="square">
            <a:spAutoFit/>
          </a:bodyPr>
          <a:lstStyle/>
          <a:p>
            <a:pPr algn="just">
              <a:lnSpc>
                <a:spcPct val="120000"/>
              </a:lnSpc>
            </a:pPr>
            <a:r>
              <a:rPr lang="zh-CN" altLang="en-US" sz="1600">
                <a:latin typeface="+mj-ea"/>
                <a:ea typeface="+mj-ea"/>
              </a:rPr>
              <a:t>总分类账既可以根据记账凭证逐笔登记，也可以根据经过汇总的科目汇总表或记账凭证等登记。如图6-28所示。</a:t>
            </a:r>
            <a:endParaRPr lang="zh-CN" altLang="en-US" sz="1600">
              <a:latin typeface="+mj-ea"/>
              <a:ea typeface="+mj-ea"/>
            </a:endParaRPr>
          </a:p>
        </p:txBody>
      </p:sp>
      <p:sp>
        <p:nvSpPr>
          <p:cNvPr id="25" name="矩形: 圆角 24"/>
          <p:cNvSpPr/>
          <p:nvPr/>
        </p:nvSpPr>
        <p:spPr bwMode="auto">
          <a:xfrm>
            <a:off x="1155700" y="1214755"/>
            <a:ext cx="4040505" cy="427990"/>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en-US" sz="2000">
                <a:solidFill>
                  <a:schemeClr val="bg1"/>
                </a:solidFill>
                <a:latin typeface="+mj-ea"/>
                <a:ea typeface="+mj-ea"/>
              </a:rPr>
              <a:t>3.</a:t>
            </a:r>
            <a:r>
              <a:rPr sz="2000">
                <a:solidFill>
                  <a:schemeClr val="bg1"/>
                </a:solidFill>
                <a:latin typeface="+mj-ea"/>
                <a:ea typeface="+mj-ea"/>
              </a:rPr>
              <a:t>登记总分类账</a:t>
            </a:r>
            <a:endParaRPr sz="2000">
              <a:solidFill>
                <a:schemeClr val="bg1"/>
              </a:solidFill>
              <a:latin typeface="+mj-ea"/>
              <a:ea typeface="+mj-ea"/>
            </a:endParaRPr>
          </a:p>
        </p:txBody>
      </p:sp>
      <p:sp>
        <p:nvSpPr>
          <p:cNvPr id="26" name="矩形 25"/>
          <p:cNvSpPr/>
          <p:nvPr/>
        </p:nvSpPr>
        <p:spPr>
          <a:xfrm>
            <a:off x="1084976" y="3663360"/>
            <a:ext cx="7762460" cy="1087755"/>
          </a:xfrm>
          <a:prstGeom prst="rect">
            <a:avLst/>
          </a:prstGeom>
        </p:spPr>
        <p:txBody>
          <a:bodyPr wrap="square">
            <a:spAutoFit/>
          </a:bodyPr>
          <a:lstStyle/>
          <a:p>
            <a:pPr algn="just">
              <a:lnSpc>
                <a:spcPct val="120000"/>
              </a:lnSpc>
            </a:pPr>
            <a:r>
              <a:rPr lang="zh-CN" altLang="en-US">
                <a:latin typeface="+mj-ea"/>
                <a:ea typeface="+mj-ea"/>
              </a:rPr>
              <a:t>平行登记是指对所发生的每一笔经济业务，在以会计凭证为依据进行登记时，要同时登记总分类账和其所属的相关明细分类账。</a:t>
            </a:r>
            <a:endParaRPr lang="zh-CN" altLang="en-US">
              <a:latin typeface="+mj-ea"/>
              <a:ea typeface="+mj-ea"/>
            </a:endParaRPr>
          </a:p>
          <a:p>
            <a:pPr algn="just">
              <a:lnSpc>
                <a:spcPct val="120000"/>
              </a:lnSpc>
            </a:pPr>
            <a:r>
              <a:rPr lang="zh-CN" altLang="en-US">
                <a:latin typeface="+mj-ea"/>
                <a:ea typeface="+mj-ea"/>
              </a:rPr>
              <a:t>账簿及其格式、外形特征如表6-1所示。</a:t>
            </a:r>
            <a:endParaRPr lang="zh-CN" altLang="en-US">
              <a:latin typeface="+mj-ea"/>
              <a:ea typeface="+mj-ea"/>
            </a:endParaRPr>
          </a:p>
        </p:txBody>
      </p:sp>
      <p:sp>
        <p:nvSpPr>
          <p:cNvPr id="27" name="矩形: 圆角 26"/>
          <p:cNvSpPr/>
          <p:nvPr/>
        </p:nvSpPr>
        <p:spPr bwMode="auto">
          <a:xfrm>
            <a:off x="1155700" y="3155950"/>
            <a:ext cx="4040505" cy="427990"/>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en-US" altLang="zh-CN" sz="2000">
                <a:solidFill>
                  <a:schemeClr val="bg1"/>
                </a:solidFill>
                <a:latin typeface="+mj-ea"/>
                <a:ea typeface="+mj-ea"/>
              </a:rPr>
              <a:t>4.平行登记总分类账和明细分类账</a:t>
            </a:r>
            <a:endParaRPr lang="en-US" altLang="zh-CN" sz="2000">
              <a:solidFill>
                <a:schemeClr val="bg1"/>
              </a:solidFill>
              <a:latin typeface="+mj-ea"/>
              <a:ea typeface="+mj-ea"/>
            </a:endParaRPr>
          </a:p>
        </p:txBody>
      </p:sp>
      <p:pic>
        <p:nvPicPr>
          <p:cNvPr id="2" name="图片 1"/>
          <p:cNvPicPr>
            <a:picLocks noChangeAspect="1"/>
          </p:cNvPicPr>
          <p:nvPr/>
        </p:nvPicPr>
        <p:blipFill>
          <a:blip r:embed="rId2"/>
          <a:stretch>
            <a:fillRect/>
          </a:stretch>
        </p:blipFill>
        <p:spPr>
          <a:xfrm>
            <a:off x="948690" y="1628140"/>
            <a:ext cx="7922895" cy="3649980"/>
          </a:xfrm>
          <a:prstGeom prst="rect">
            <a:avLst/>
          </a:prstGeom>
        </p:spPr>
      </p:pic>
      <p:pic>
        <p:nvPicPr>
          <p:cNvPr id="3" name="图片 2"/>
          <p:cNvPicPr>
            <a:picLocks noChangeAspect="1"/>
          </p:cNvPicPr>
          <p:nvPr/>
        </p:nvPicPr>
        <p:blipFill>
          <a:blip r:embed="rId3"/>
          <a:stretch>
            <a:fillRect/>
          </a:stretch>
        </p:blipFill>
        <p:spPr>
          <a:xfrm>
            <a:off x="884555" y="1628140"/>
            <a:ext cx="7962900" cy="3295015"/>
          </a:xfrm>
          <a:prstGeom prst="rect">
            <a:avLst/>
          </a:prstGeom>
        </p:spPr>
      </p:pic>
    </p:spTree>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2"/>
                                        </p:tgtEl>
                                        <p:attrNameLst>
                                          <p:attrName>ppt_x</p:attrName>
                                        </p:attrNameLst>
                                      </p:cBhvr>
                                      <p:tavLst>
                                        <p:tav tm="0">
                                          <p:val>
                                            <p:strVal val="ppt_x"/>
                                          </p:val>
                                        </p:tav>
                                        <p:tav tm="100000">
                                          <p:val>
                                            <p:strVal val="ppt_x"/>
                                          </p:val>
                                        </p:tav>
                                      </p:tavLst>
                                    </p:anim>
                                    <p:anim calcmode="lin" valueType="num">
                                      <p:cBhvr additive="base">
                                        <p:cTn id="7" dur="500"/>
                                        <p:tgtEl>
                                          <p:spTgt spid="2"/>
                                        </p:tgtEl>
                                        <p:attrNameLst>
                                          <p:attrName>ppt_y</p:attrName>
                                        </p:attrNameLst>
                                      </p:cBhvr>
                                      <p:tavLst>
                                        <p:tav tm="0">
                                          <p:val>
                                            <p:strVal val="ppt_y"/>
                                          </p:val>
                                        </p:tav>
                                        <p:tav tm="100000">
                                          <p:val>
                                            <p:strVal val="1+ppt_h/2"/>
                                          </p:val>
                                        </p:tav>
                                      </p:tavLst>
                                    </p:anim>
                                    <p:set>
                                      <p:cBhvr>
                                        <p:cTn id="8" dur="1" fill="hold">
                                          <p:stCondLst>
                                            <p:cond delay="499"/>
                                          </p:stCondLst>
                                        </p:cTn>
                                        <p:tgtEl>
                                          <p:spTgt spid="2"/>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1002685" y="-289580"/>
            <a:ext cx="3361818" cy="7725192"/>
          </a:xfrm>
          <a:prstGeom prst="rect">
            <a:avLst/>
          </a:prstGeom>
          <a:noFill/>
        </p:spPr>
        <p:txBody>
          <a:bodyPr wrap="none" rtlCol="0">
            <a:spAutoFit/>
          </a:bodyPr>
          <a:lstStyle/>
          <a:p>
            <a:pPr algn="ctr"/>
            <a:r>
              <a:rPr lang="en-US" altLang="zh-CN" sz="49600">
                <a:solidFill>
                  <a:schemeClr val="bg1"/>
                </a:solidFill>
                <a:latin typeface="Impact" panose="020B0806030902050204" pitchFamily="34" charset="0"/>
                <a:ea typeface="DFKai-SB" panose="03000509000000000000" pitchFamily="65" charset="-120"/>
              </a:rPr>
              <a:t>4</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3" y="3568280"/>
            <a:ext cx="5090269"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5400" b="1">
                <a:solidFill>
                  <a:schemeClr val="bg1"/>
                </a:solidFill>
                <a:latin typeface="微软雅黑" panose="020B0503020204020204" pitchFamily="34" charset="-122"/>
                <a:ea typeface="微软雅黑" panose="020B0503020204020204" pitchFamily="34" charset="-122"/>
              </a:rPr>
              <a:t>查找和更正错账</a:t>
            </a:r>
            <a:endParaRPr lang="zh-CN" altLang="en-US" sz="5400" b="1">
              <a:solidFill>
                <a:schemeClr val="bg1"/>
              </a:solidFill>
              <a:latin typeface="微软雅黑" panose="020B0503020204020204" pitchFamily="34" charset="-122"/>
              <a:ea typeface="微软雅黑" panose="020B0503020204020204" pitchFamily="34" charset="-122"/>
            </a:endParaRPr>
          </a:p>
        </p:txBody>
      </p:sp>
      <p:sp>
        <p:nvSpPr>
          <p:cNvPr id="92" name="TextBox 65"/>
          <p:cNvSpPr txBox="1"/>
          <p:nvPr/>
        </p:nvSpPr>
        <p:spPr>
          <a:xfrm>
            <a:off x="6965056" y="3605904"/>
            <a:ext cx="1890186" cy="368300"/>
          </a:xfrm>
          <a:prstGeom prst="rect">
            <a:avLst/>
          </a:prstGeom>
          <a:noFill/>
        </p:spPr>
        <p:txBody>
          <a:bodyPr wrap="square" rtlCol="0">
            <a:spAutoFit/>
          </a:bodyPr>
          <a:lstStyle/>
          <a:p>
            <a:pPr>
              <a:defRPr/>
            </a:pPr>
            <a:r>
              <a:rPr lang="zh-CN" altLang="en-US">
                <a:latin typeface="+mj-ea"/>
                <a:ea typeface="+mj-ea"/>
              </a:rPr>
              <a:t>查找错账的方法</a:t>
            </a:r>
            <a:endParaRPr lang="zh-CN" altLang="en-US">
              <a:latin typeface="+mj-ea"/>
              <a:ea typeface="+mj-ea"/>
            </a:endParaRPr>
          </a:p>
        </p:txBody>
      </p:sp>
      <p:sp>
        <p:nvSpPr>
          <p:cNvPr id="94" name="TextBox 69"/>
          <p:cNvSpPr txBox="1"/>
          <p:nvPr/>
        </p:nvSpPr>
        <p:spPr>
          <a:xfrm>
            <a:off x="6965055" y="4110690"/>
            <a:ext cx="1835655"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a:solidFill>
                  <a:schemeClr val="tx1"/>
                </a:solidFill>
                <a:latin typeface="+mj-ea"/>
              </a:rPr>
              <a:t>更正错账的方法</a:t>
            </a:r>
            <a:endParaRPr lang="zh-CN" altLang="en-US" sz="1800">
              <a:solidFill>
                <a:schemeClr val="tx1"/>
              </a:solidFill>
              <a:latin typeface="+mj-ea"/>
            </a:endParaRPr>
          </a:p>
        </p:txBody>
      </p:sp>
      <p:grpSp>
        <p:nvGrpSpPr>
          <p:cNvPr id="97" name="组合 96"/>
          <p:cNvGrpSpPr/>
          <p:nvPr/>
        </p:nvGrpSpPr>
        <p:grpSpPr>
          <a:xfrm>
            <a:off x="6673280" y="3617878"/>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0" name="组合 99"/>
          <p:cNvGrpSpPr/>
          <p:nvPr/>
        </p:nvGrpSpPr>
        <p:grpSpPr>
          <a:xfrm>
            <a:off x="6673280" y="4131895"/>
            <a:ext cx="330200" cy="330200"/>
            <a:chOff x="8186613" y="1546264"/>
            <a:chExt cx="330200" cy="330200"/>
          </a:xfrm>
          <a:solidFill>
            <a:schemeClr val="accent3"/>
          </a:solidFill>
        </p:grpSpPr>
        <p:sp>
          <p:nvSpPr>
            <p:cNvPr id="101"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2"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cxnSp>
        <p:nvCxnSpPr>
          <p:cNvPr id="112" name="直接连接符 111"/>
          <p:cNvCxnSpPr/>
          <p:nvPr/>
        </p:nvCxnSpPr>
        <p:spPr bwMode="auto">
          <a:xfrm>
            <a:off x="6701855" y="4007695"/>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3" name="直接连接符 112"/>
          <p:cNvCxnSpPr/>
          <p:nvPr/>
        </p:nvCxnSpPr>
        <p:spPr bwMode="auto">
          <a:xfrm>
            <a:off x="6701855" y="4528691"/>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527675"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a:t>
            </a:r>
            <a:r>
              <a:rPr lang="en-US" altLang="zh-CN" sz="2800" b="1" kern="100">
                <a:latin typeface="+mj-ea"/>
                <a:ea typeface="+mj-ea"/>
                <a:cs typeface="Times New Roman" panose="02020603050405020304" pitchFamily="18" charset="0"/>
              </a:rPr>
              <a:t>6.4.1 </a:t>
            </a:r>
            <a:r>
              <a:rPr lang="zh-CN" altLang="en-US" sz="2800" b="1" kern="100">
                <a:latin typeface="+mj-ea"/>
                <a:ea typeface="+mj-ea"/>
                <a:cs typeface="Times New Roman" panose="02020603050405020304" pitchFamily="18" charset="0"/>
              </a:rPr>
              <a:t>查找错账的方法</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2035267" y="1792620"/>
            <a:ext cx="3200770" cy="4155439"/>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7" name="矩形 26"/>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8" name="矩形 27"/>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0" name="矩形 29"/>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3" name="组合 32"/>
          <p:cNvGrpSpPr/>
          <p:nvPr/>
        </p:nvGrpSpPr>
        <p:grpSpPr>
          <a:xfrm>
            <a:off x="534349" y="2038489"/>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6" name="矩形 55"/>
          <p:cNvSpPr/>
          <p:nvPr/>
        </p:nvSpPr>
        <p:spPr>
          <a:xfrm>
            <a:off x="1998565" y="2770078"/>
            <a:ext cx="1766963" cy="829945"/>
          </a:xfrm>
          <a:prstGeom prst="rect">
            <a:avLst/>
          </a:prstGeom>
          <a:noFill/>
        </p:spPr>
        <p:txBody>
          <a:bodyPr wrap="square" rtlCol="0">
            <a:spAutoFit/>
          </a:bodyPr>
          <a:lstStyle/>
          <a:p>
            <a:pPr lvl="0" algn="ctr">
              <a:defRPr/>
            </a:pPr>
            <a:r>
              <a:rPr lang="zh-CN" altLang="en-US" sz="2400" b="1" kern="100">
                <a:latin typeface="+mj-ea"/>
                <a:ea typeface="+mj-ea"/>
                <a:cs typeface="Times New Roman" panose="02020603050405020304" pitchFamily="18" charset="0"/>
                <a:sym typeface="+mn-ea"/>
              </a:rPr>
              <a:t>查找错账的方法</a:t>
            </a:r>
            <a:endParaRPr lang="zh-CN" altLang="en-US" sz="2400" b="1">
              <a:solidFill>
                <a:schemeClr val="accent2"/>
              </a:solidFill>
              <a:latin typeface="Arial" panose="020B0604020202020204"/>
              <a:ea typeface="微软雅黑" panose="020B0503020204020204" pitchFamily="34" charset="-122"/>
              <a:cs typeface="+mn-ea"/>
              <a:sym typeface="+mn-lt"/>
            </a:endParaRPr>
          </a:p>
        </p:txBody>
      </p:sp>
      <p:sp>
        <p:nvSpPr>
          <p:cNvPr id="57" name="椭圆 56"/>
          <p:cNvSpPr/>
          <p:nvPr/>
        </p:nvSpPr>
        <p:spPr bwMode="auto">
          <a:xfrm>
            <a:off x="5941752" y="1898934"/>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400">
                <a:solidFill>
                  <a:schemeClr val="bg1"/>
                </a:solidFill>
                <a:latin typeface="+mj-ea"/>
                <a:ea typeface="+mj-ea"/>
              </a:rPr>
              <a:t>1</a:t>
            </a:r>
            <a:endParaRPr lang="zh-CN" altLang="en-US" sz="2400">
              <a:solidFill>
                <a:schemeClr val="bg1"/>
              </a:solidFill>
              <a:latin typeface="+mj-ea"/>
              <a:ea typeface="+mj-ea"/>
            </a:endParaRPr>
          </a:p>
        </p:txBody>
      </p:sp>
      <p:sp>
        <p:nvSpPr>
          <p:cNvPr id="58" name="椭圆 57"/>
          <p:cNvSpPr/>
          <p:nvPr/>
        </p:nvSpPr>
        <p:spPr bwMode="auto">
          <a:xfrm>
            <a:off x="5941752" y="2826982"/>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400">
                <a:solidFill>
                  <a:schemeClr val="bg1"/>
                </a:solidFill>
                <a:latin typeface="+mj-ea"/>
                <a:ea typeface="+mj-ea"/>
              </a:rPr>
              <a:t>2</a:t>
            </a:r>
            <a:endParaRPr lang="zh-CN" altLang="en-US" sz="2400">
              <a:solidFill>
                <a:schemeClr val="bg1"/>
              </a:solidFill>
              <a:latin typeface="+mj-ea"/>
              <a:ea typeface="+mj-ea"/>
            </a:endParaRPr>
          </a:p>
        </p:txBody>
      </p:sp>
      <p:sp>
        <p:nvSpPr>
          <p:cNvPr id="59" name="椭圆 58"/>
          <p:cNvSpPr/>
          <p:nvPr/>
        </p:nvSpPr>
        <p:spPr bwMode="auto">
          <a:xfrm>
            <a:off x="5941752" y="3755030"/>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400">
                <a:solidFill>
                  <a:schemeClr val="bg1"/>
                </a:solidFill>
                <a:latin typeface="+mj-ea"/>
                <a:ea typeface="+mj-ea"/>
              </a:rPr>
              <a:t>3</a:t>
            </a:r>
            <a:endParaRPr lang="zh-CN" altLang="en-US" sz="2400">
              <a:solidFill>
                <a:schemeClr val="bg1"/>
              </a:solidFill>
              <a:latin typeface="+mj-ea"/>
              <a:ea typeface="+mj-ea"/>
            </a:endParaRPr>
          </a:p>
        </p:txBody>
      </p:sp>
      <p:sp>
        <p:nvSpPr>
          <p:cNvPr id="60" name="椭圆 59"/>
          <p:cNvSpPr/>
          <p:nvPr/>
        </p:nvSpPr>
        <p:spPr bwMode="auto">
          <a:xfrm>
            <a:off x="5941752" y="4724021"/>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400">
                <a:solidFill>
                  <a:schemeClr val="bg1"/>
                </a:solidFill>
                <a:latin typeface="+mj-ea"/>
                <a:ea typeface="+mj-ea"/>
              </a:rPr>
              <a:t>4</a:t>
            </a:r>
            <a:endParaRPr lang="zh-CN" altLang="en-US" sz="2400">
              <a:solidFill>
                <a:schemeClr val="bg1"/>
              </a:solidFill>
              <a:latin typeface="+mj-ea"/>
              <a:ea typeface="+mj-ea"/>
            </a:endParaRPr>
          </a:p>
        </p:txBody>
      </p:sp>
      <p:sp>
        <p:nvSpPr>
          <p:cNvPr id="61" name="矩形 60"/>
          <p:cNvSpPr/>
          <p:nvPr/>
        </p:nvSpPr>
        <p:spPr>
          <a:xfrm>
            <a:off x="6545551" y="1954704"/>
            <a:ext cx="2698175" cy="460375"/>
          </a:xfrm>
          <a:prstGeom prst="rect">
            <a:avLst/>
          </a:prstGeom>
          <a:noFill/>
        </p:spPr>
        <p:txBody>
          <a:bodyPr wrap="square" rtlCol="0">
            <a:spAutoFit/>
          </a:bodyPr>
          <a:lstStyle/>
          <a:p>
            <a:r>
              <a:rPr lang="zh-CN" altLang="en-US" sz="2400">
                <a:solidFill>
                  <a:srgbClr val="3D3D3D"/>
                </a:solidFill>
                <a:latin typeface="微软雅黑" panose="020B0503020204020204" pitchFamily="34" charset="-122"/>
                <a:ea typeface="微软雅黑" panose="020B0503020204020204" pitchFamily="34" charset="-122"/>
              </a:rPr>
              <a:t>差数法</a:t>
            </a:r>
            <a:endParaRPr lang="zh-CN" altLang="en-US" sz="2400">
              <a:solidFill>
                <a:srgbClr val="3D3D3D"/>
              </a:solidFill>
              <a:latin typeface="微软雅黑" panose="020B0503020204020204" pitchFamily="34" charset="-122"/>
              <a:ea typeface="微软雅黑" panose="020B0503020204020204" pitchFamily="34" charset="-122"/>
            </a:endParaRPr>
          </a:p>
        </p:txBody>
      </p:sp>
      <p:sp>
        <p:nvSpPr>
          <p:cNvPr id="62" name="矩形 61"/>
          <p:cNvSpPr/>
          <p:nvPr/>
        </p:nvSpPr>
        <p:spPr>
          <a:xfrm>
            <a:off x="6545551" y="2910047"/>
            <a:ext cx="4148729" cy="460375"/>
          </a:xfrm>
          <a:prstGeom prst="rect">
            <a:avLst/>
          </a:prstGeom>
          <a:noFill/>
        </p:spPr>
        <p:txBody>
          <a:bodyPr wrap="square" rtlCol="0">
            <a:spAutoFit/>
          </a:bodyPr>
          <a:lstStyle/>
          <a:p>
            <a:r>
              <a:rPr lang="zh-CN" altLang="en-US" sz="2400">
                <a:solidFill>
                  <a:srgbClr val="3D3D3D"/>
                </a:solidFill>
                <a:latin typeface="微软雅黑" panose="020B0503020204020204" pitchFamily="34" charset="-122"/>
                <a:ea typeface="微软雅黑" panose="020B0503020204020204" pitchFamily="34" charset="-122"/>
              </a:rPr>
              <a:t>尾数法</a:t>
            </a:r>
            <a:endParaRPr lang="zh-CN" altLang="en-US" sz="2400">
              <a:solidFill>
                <a:srgbClr val="3D3D3D"/>
              </a:solidFill>
              <a:latin typeface="微软雅黑" panose="020B0503020204020204" pitchFamily="34" charset="-122"/>
              <a:ea typeface="微软雅黑" panose="020B0503020204020204" pitchFamily="34" charset="-122"/>
            </a:endParaRPr>
          </a:p>
        </p:txBody>
      </p:sp>
      <p:sp>
        <p:nvSpPr>
          <p:cNvPr id="63" name="矩形 62"/>
          <p:cNvSpPr/>
          <p:nvPr/>
        </p:nvSpPr>
        <p:spPr>
          <a:xfrm>
            <a:off x="6545551" y="3783504"/>
            <a:ext cx="3788689" cy="460375"/>
          </a:xfrm>
          <a:prstGeom prst="rect">
            <a:avLst/>
          </a:prstGeom>
          <a:noFill/>
        </p:spPr>
        <p:txBody>
          <a:bodyPr wrap="square" rtlCol="0">
            <a:spAutoFit/>
          </a:bodyPr>
          <a:lstStyle/>
          <a:p>
            <a:r>
              <a:rPr lang="zh-CN" altLang="en-US" sz="2400">
                <a:solidFill>
                  <a:srgbClr val="3D3D3D"/>
                </a:solidFill>
                <a:latin typeface="微软雅黑" panose="020B0503020204020204" pitchFamily="34" charset="-122"/>
                <a:ea typeface="微软雅黑" panose="020B0503020204020204" pitchFamily="34" charset="-122"/>
              </a:rPr>
              <a:t>除2法</a:t>
            </a:r>
            <a:endParaRPr lang="zh-CN" altLang="en-US" sz="2400">
              <a:solidFill>
                <a:srgbClr val="3D3D3D"/>
              </a:solidFill>
              <a:latin typeface="微软雅黑" panose="020B0503020204020204" pitchFamily="34" charset="-122"/>
              <a:ea typeface="微软雅黑" panose="020B0503020204020204" pitchFamily="34" charset="-122"/>
            </a:endParaRPr>
          </a:p>
        </p:txBody>
      </p:sp>
      <p:sp>
        <p:nvSpPr>
          <p:cNvPr id="64" name="矩形 63"/>
          <p:cNvSpPr/>
          <p:nvPr/>
        </p:nvSpPr>
        <p:spPr>
          <a:xfrm>
            <a:off x="6545551" y="4738847"/>
            <a:ext cx="4148729" cy="460375"/>
          </a:xfrm>
          <a:prstGeom prst="rect">
            <a:avLst/>
          </a:prstGeom>
          <a:noFill/>
        </p:spPr>
        <p:txBody>
          <a:bodyPr wrap="square" rtlCol="0">
            <a:spAutoFit/>
          </a:bodyPr>
          <a:lstStyle/>
          <a:p>
            <a:r>
              <a:rPr lang="zh-CN" altLang="en-US" sz="2400">
                <a:solidFill>
                  <a:srgbClr val="3D3D3D"/>
                </a:solidFill>
                <a:latin typeface="微软雅黑" panose="020B0503020204020204" pitchFamily="34" charset="-122"/>
                <a:ea typeface="微软雅黑" panose="020B0503020204020204" pitchFamily="34" charset="-122"/>
              </a:rPr>
              <a:t>除9法</a:t>
            </a:r>
            <a:endParaRPr lang="zh-CN" altLang="en-US" sz="2400">
              <a:solidFill>
                <a:srgbClr val="3D3D3D"/>
              </a:solidFill>
              <a:latin typeface="微软雅黑" panose="020B0503020204020204" pitchFamily="34" charset="-122"/>
              <a:ea typeface="微软雅黑" panose="020B0503020204020204" pitchFamily="34" charset="-122"/>
            </a:endParaRPr>
          </a:p>
        </p:txBody>
      </p:sp>
    </p:spTree>
  </p:cSld>
  <p:clrMapOvr>
    <a:masterClrMapping/>
  </p:clrMapOvr>
  <p:transition spd="slow" advTm="9652">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11048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子任务6.</a:t>
            </a:r>
            <a:r>
              <a:rPr lang="en-US" altLang="zh-CN" sz="2800" b="1" kern="100">
                <a:latin typeface="+mj-ea"/>
                <a:ea typeface="+mj-ea"/>
                <a:cs typeface="Times New Roman" panose="02020603050405020304" pitchFamily="18" charset="0"/>
              </a:rPr>
              <a:t>4.2 </a:t>
            </a:r>
            <a:r>
              <a:rPr lang="zh-CN" altLang="en-US" sz="2800" b="1" dirty="0">
                <a:solidFill>
                  <a:schemeClr val="tx1">
                    <a:lumMod val="85000"/>
                    <a:lumOff val="15000"/>
                  </a:schemeClr>
                </a:solidFill>
                <a:ea typeface="微软雅黑" panose="020B0503020204020204" pitchFamily="34" charset="-122"/>
                <a:cs typeface="+mn-ea"/>
                <a:sym typeface="Arial" panose="020B0604020202020204" pitchFamily="34" charset="0"/>
              </a:rPr>
              <a:t>更正错账的方法</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94" name="矩形: 圆角 93"/>
          <p:cNvSpPr/>
          <p:nvPr/>
        </p:nvSpPr>
        <p:spPr bwMode="auto">
          <a:xfrm>
            <a:off x="1381344" y="2993864"/>
            <a:ext cx="1970055" cy="652716"/>
          </a:xfrm>
          <a:prstGeom prst="roundRect">
            <a:avLst>
              <a:gd name="adj" fmla="val 8303"/>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000">
                <a:solidFill>
                  <a:schemeClr val="bg1"/>
                </a:solidFill>
                <a:latin typeface="+mj-ea"/>
                <a:ea typeface="+mj-ea"/>
              </a:rPr>
              <a:t>更正错账的方法</a:t>
            </a:r>
            <a:endParaRPr lang="zh-CN" altLang="en-US" sz="2000">
              <a:solidFill>
                <a:schemeClr val="bg1"/>
              </a:solidFill>
              <a:latin typeface="+mj-ea"/>
              <a:ea typeface="+mj-ea"/>
            </a:endParaRPr>
          </a:p>
        </p:txBody>
      </p:sp>
      <p:sp>
        <p:nvSpPr>
          <p:cNvPr id="102" name="箭头: 下 101"/>
          <p:cNvSpPr/>
          <p:nvPr/>
        </p:nvSpPr>
        <p:spPr bwMode="auto">
          <a:xfrm rot="16200000">
            <a:off x="3509645" y="2927985"/>
            <a:ext cx="469265" cy="768985"/>
          </a:xfrm>
          <a:prstGeom prst="down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03" name="矩形: 圆角 102"/>
          <p:cNvSpPr/>
          <p:nvPr/>
        </p:nvSpPr>
        <p:spPr bwMode="auto">
          <a:xfrm>
            <a:off x="4128770" y="2235200"/>
            <a:ext cx="7063105" cy="2154555"/>
          </a:xfrm>
          <a:prstGeom prst="roundRect">
            <a:avLst/>
          </a:prstGeom>
          <a:solidFill>
            <a:schemeClr val="bg1"/>
          </a:solidFill>
          <a:ln w="12700" cap="flat" cmpd="sng" algn="ctr">
            <a:solidFill>
              <a:schemeClr val="tx2"/>
            </a:solidFill>
            <a:prstDash val="solid"/>
            <a:round/>
            <a:headEnd type="none" w="med" len="med"/>
            <a:tailEnd type="none" w="med" len="med"/>
          </a:ln>
          <a:effectLst/>
        </p:spPr>
        <p:txBody>
          <a:bodyPr vert="horz" wrap="square" lIns="0" tIns="0" rIns="0" bIns="0" numCol="1" rtlCol="0" anchor="ctr" anchorCtr="0" compatLnSpc="1"/>
          <a:lstStyle/>
          <a:p>
            <a:pPr algn="l"/>
            <a:r>
              <a:rPr lang="zh-CN" altLang="en-US" sz="2400">
                <a:solidFill>
                  <a:schemeClr val="accent2"/>
                </a:solidFill>
                <a:latin typeface="+mj-ea"/>
                <a:ea typeface="+mj-ea"/>
              </a:rPr>
              <a:t>账簿记录错误，不准涂改、挖补、刮擦或者用药水消除字迹，亦不准重新抄写，而应根据错误的具体情况和性质，采用规范的方法予以更正。错账更正的具体方法主要有划线更正法、红字更正法和补充登记法3种。</a:t>
            </a:r>
            <a:endParaRPr lang="zh-CN" altLang="en-US" sz="2400">
              <a:solidFill>
                <a:schemeClr val="accent2"/>
              </a:solidFill>
              <a:latin typeface="+mj-ea"/>
              <a:ea typeface="+mj-ea"/>
            </a:endParaRPr>
          </a:p>
        </p:txBody>
      </p:sp>
    </p:spTree>
  </p:cSld>
  <p:clrMapOvr>
    <a:masterClrMapping/>
  </p:clrMapOvr>
  <p:transition spd="slow" advTm="9652">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714375" y="1177290"/>
            <a:ext cx="10767695" cy="2676525"/>
          </a:xfrm>
          <a:prstGeom prst="rect">
            <a:avLst/>
          </a:prstGeom>
          <a:noFill/>
        </p:spPr>
        <p:txBody>
          <a:bodyPr wrap="square" rtlCol="0" anchor="t">
            <a:spAutoFit/>
          </a:bodyPr>
          <a:lstStyle/>
          <a:p>
            <a:pPr algn="l"/>
            <a:r>
              <a:rPr lang="en-US" sz="2400">
                <a:latin typeface="+mj-ea"/>
                <a:ea typeface="+mj-ea"/>
                <a:cs typeface="+mj-ea"/>
              </a:rPr>
              <a:t>      </a:t>
            </a:r>
            <a:r>
              <a:rPr sz="2400">
                <a:latin typeface="+mj-ea"/>
                <a:ea typeface="+mj-ea"/>
                <a:cs typeface="+mj-ea"/>
              </a:rPr>
              <a:t>北京市鼎盛股份有限公司审计员王江对其公司的账簿与记账凭证进行审计时发现一笔用银行存款支付所欠供货单位货款17 600元的业务，其原编会计分录为：</a:t>
            </a:r>
            <a:endParaRPr sz="2400">
              <a:latin typeface="+mj-ea"/>
              <a:ea typeface="+mj-ea"/>
              <a:cs typeface="+mj-ea"/>
            </a:endParaRPr>
          </a:p>
          <a:p>
            <a:pPr algn="l"/>
            <a:r>
              <a:rPr sz="2400">
                <a:latin typeface="+mj-ea"/>
                <a:ea typeface="+mj-ea"/>
                <a:cs typeface="+mj-ea"/>
              </a:rPr>
              <a:t>借：应付账款                                                                        17 600</a:t>
            </a:r>
            <a:endParaRPr sz="2400">
              <a:latin typeface="+mj-ea"/>
              <a:ea typeface="+mj-ea"/>
              <a:cs typeface="+mj-ea"/>
            </a:endParaRPr>
          </a:p>
          <a:p>
            <a:pPr algn="l"/>
            <a:r>
              <a:rPr sz="2400">
                <a:latin typeface="+mj-ea"/>
                <a:ea typeface="+mj-ea"/>
                <a:cs typeface="+mj-ea"/>
              </a:rPr>
              <a:t>        贷：银行存款                                                                              17 600</a:t>
            </a:r>
            <a:endParaRPr sz="2400">
              <a:latin typeface="+mj-ea"/>
              <a:ea typeface="+mj-ea"/>
              <a:cs typeface="+mj-ea"/>
            </a:endParaRPr>
          </a:p>
          <a:p>
            <a:pPr algn="l"/>
            <a:r>
              <a:rPr sz="2400">
                <a:latin typeface="+mj-ea"/>
                <a:ea typeface="+mj-ea"/>
                <a:cs typeface="+mj-ea"/>
              </a:rPr>
              <a:t>会计人员在登记“应付账款”账户时，将17 600元误记为16 700元，科目、方向无误，其更正如图6-29所示。</a:t>
            </a:r>
            <a:endParaRPr sz="2400">
              <a:latin typeface="+mj-ea"/>
              <a:ea typeface="+mj-ea"/>
              <a:cs typeface="+mj-ea"/>
            </a:endParaRPr>
          </a:p>
        </p:txBody>
      </p:sp>
      <p:pic>
        <p:nvPicPr>
          <p:cNvPr id="4" name="图片 3" descr="303b32303034333736323bcecacce2"/>
          <p:cNvPicPr>
            <a:picLocks noChangeAspect="1"/>
          </p:cNvPicPr>
          <p:nvPr/>
        </p:nvPicPr>
        <p:blipFill>
          <a:blip r:embed="rId1"/>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lstStyle/>
          <a:p>
            <a:r>
              <a:rPr sz="2800" b="1" kern="100">
                <a:latin typeface="+mj-ea"/>
                <a:ea typeface="+mj-ea"/>
                <a:cs typeface="Times New Roman" panose="02020603050405020304" pitchFamily="18" charset="0"/>
                <a:sym typeface="+mn-ea"/>
              </a:rPr>
              <a:t> 【情景6-2】</a:t>
            </a:r>
            <a:endParaRPr sz="2800" b="1" kern="100">
              <a:latin typeface="+mj-ea"/>
              <a:ea typeface="+mj-ea"/>
              <a:cs typeface="Times New Roman" panose="02020603050405020304" pitchFamily="18" charset="0"/>
              <a:sym typeface="+mn-ea"/>
            </a:endParaRPr>
          </a:p>
        </p:txBody>
      </p:sp>
      <p:pic>
        <p:nvPicPr>
          <p:cNvPr id="5" name="图片 4"/>
          <p:cNvPicPr>
            <a:picLocks noChangeAspect="1"/>
          </p:cNvPicPr>
          <p:nvPr/>
        </p:nvPicPr>
        <p:blipFill>
          <a:blip r:embed="rId2"/>
          <a:stretch>
            <a:fillRect/>
          </a:stretch>
        </p:blipFill>
        <p:spPr>
          <a:xfrm>
            <a:off x="2448560" y="3925570"/>
            <a:ext cx="6643370" cy="2545715"/>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714375" y="1177290"/>
            <a:ext cx="10767695" cy="3784600"/>
          </a:xfrm>
          <a:prstGeom prst="rect">
            <a:avLst/>
          </a:prstGeom>
          <a:noFill/>
        </p:spPr>
        <p:txBody>
          <a:bodyPr wrap="square" rtlCol="0" anchor="t">
            <a:spAutoFit/>
          </a:bodyPr>
          <a:lstStyle/>
          <a:p>
            <a:pPr algn="l"/>
            <a:r>
              <a:rPr lang="en-US" sz="2400">
                <a:latin typeface="+mj-ea"/>
                <a:ea typeface="+mj-ea"/>
                <a:cs typeface="+mj-ea"/>
              </a:rPr>
              <a:t>      </a:t>
            </a:r>
            <a:r>
              <a:rPr sz="2400">
                <a:latin typeface="+mj-ea"/>
                <a:ea typeface="+mj-ea"/>
                <a:cs typeface="+mj-ea"/>
              </a:rPr>
              <a:t>北京市鼎盛股份有限公司2019年2月5日开出现金支票600元，支付企业管理部门日常零星开支。编制会计分录如下：</a:t>
            </a:r>
            <a:endParaRPr sz="2400">
              <a:latin typeface="+mj-ea"/>
              <a:ea typeface="+mj-ea"/>
              <a:cs typeface="+mj-ea"/>
            </a:endParaRPr>
          </a:p>
          <a:p>
            <a:pPr algn="l"/>
            <a:r>
              <a:rPr sz="2400">
                <a:latin typeface="+mj-ea"/>
                <a:ea typeface="+mj-ea"/>
                <a:cs typeface="+mj-ea"/>
              </a:rPr>
              <a:t>借：管理费用                                                                                 600</a:t>
            </a:r>
            <a:endParaRPr sz="2400">
              <a:latin typeface="+mj-ea"/>
              <a:ea typeface="+mj-ea"/>
              <a:cs typeface="+mj-ea"/>
            </a:endParaRPr>
          </a:p>
          <a:p>
            <a:pPr algn="l"/>
            <a:r>
              <a:rPr sz="2400">
                <a:latin typeface="+mj-ea"/>
                <a:ea typeface="+mj-ea"/>
                <a:cs typeface="+mj-ea"/>
              </a:rPr>
              <a:t>        贷：库存现金                                                                                  600</a:t>
            </a:r>
            <a:endParaRPr sz="2400">
              <a:latin typeface="+mj-ea"/>
              <a:ea typeface="+mj-ea"/>
              <a:cs typeface="+mj-ea"/>
            </a:endParaRPr>
          </a:p>
          <a:p>
            <a:pPr algn="l"/>
            <a:r>
              <a:rPr sz="2400">
                <a:latin typeface="+mj-ea"/>
                <a:ea typeface="+mj-ea"/>
                <a:cs typeface="+mj-ea"/>
              </a:rPr>
              <a:t>2月10日，审计员王江在查账时，发现了该编制记账凭证错用了会计科目，将银行存款误用为库存现金。因此，应采用红字更正法进行更正，并据以登记入账。相应的会计分录更正如下：</a:t>
            </a:r>
            <a:endParaRPr sz="2400">
              <a:latin typeface="+mj-ea"/>
              <a:ea typeface="+mj-ea"/>
              <a:cs typeface="+mj-ea"/>
            </a:endParaRPr>
          </a:p>
          <a:p>
            <a:pPr algn="l"/>
            <a:r>
              <a:rPr sz="2400">
                <a:latin typeface="+mj-ea"/>
                <a:ea typeface="+mj-ea"/>
                <a:cs typeface="+mj-ea"/>
              </a:rPr>
              <a:t>借：银行存款                                                                                   600</a:t>
            </a:r>
            <a:endParaRPr sz="2400">
              <a:latin typeface="+mj-ea"/>
              <a:ea typeface="+mj-ea"/>
              <a:cs typeface="+mj-ea"/>
            </a:endParaRPr>
          </a:p>
          <a:p>
            <a:pPr algn="l"/>
            <a:r>
              <a:rPr sz="2400">
                <a:latin typeface="+mj-ea"/>
                <a:ea typeface="+mj-ea"/>
                <a:cs typeface="+mj-ea"/>
              </a:rPr>
              <a:t>        贷：库存现金                                                                                      600</a:t>
            </a:r>
            <a:endParaRPr sz="2400">
              <a:latin typeface="+mj-ea"/>
              <a:ea typeface="+mj-ea"/>
              <a:cs typeface="+mj-ea"/>
            </a:endParaRPr>
          </a:p>
          <a:p>
            <a:pPr algn="l"/>
            <a:r>
              <a:rPr sz="2400">
                <a:latin typeface="+mj-ea"/>
                <a:ea typeface="+mj-ea"/>
                <a:cs typeface="+mj-ea"/>
              </a:rPr>
              <a:t>凭证更正如图6-30所示。</a:t>
            </a:r>
            <a:endParaRPr sz="2400">
              <a:latin typeface="+mj-ea"/>
              <a:ea typeface="+mj-ea"/>
              <a:cs typeface="+mj-ea"/>
            </a:endParaRPr>
          </a:p>
        </p:txBody>
      </p:sp>
      <p:pic>
        <p:nvPicPr>
          <p:cNvPr id="4" name="图片 3" descr="303b32303034333736323bcecacce2"/>
          <p:cNvPicPr>
            <a:picLocks noChangeAspect="1"/>
          </p:cNvPicPr>
          <p:nvPr/>
        </p:nvPicPr>
        <p:blipFill>
          <a:blip r:embed="rId1"/>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lstStyle/>
          <a:p>
            <a:r>
              <a:rPr sz="2800" b="1" kern="100">
                <a:latin typeface="+mj-ea"/>
                <a:ea typeface="+mj-ea"/>
                <a:cs typeface="Times New Roman" panose="02020603050405020304" pitchFamily="18" charset="0"/>
                <a:sym typeface="+mn-ea"/>
              </a:rPr>
              <a:t> 【情景6-3】</a:t>
            </a:r>
            <a:endParaRPr sz="2800" b="1" kern="100">
              <a:latin typeface="+mj-ea"/>
              <a:ea typeface="+mj-ea"/>
              <a:cs typeface="Times New Roman" panose="02020603050405020304" pitchFamily="18" charset="0"/>
              <a:sym typeface="+mn-ea"/>
            </a:endParaRPr>
          </a:p>
        </p:txBody>
      </p:sp>
      <p:pic>
        <p:nvPicPr>
          <p:cNvPr id="3" name="图片 2"/>
          <p:cNvPicPr>
            <a:picLocks noChangeAspect="1"/>
          </p:cNvPicPr>
          <p:nvPr/>
        </p:nvPicPr>
        <p:blipFill>
          <a:blip r:embed="rId2"/>
          <a:stretch>
            <a:fillRect/>
          </a:stretch>
        </p:blipFill>
        <p:spPr>
          <a:xfrm>
            <a:off x="3295015" y="3012440"/>
            <a:ext cx="5628640" cy="34086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714375" y="1177290"/>
            <a:ext cx="10767695" cy="3415030"/>
          </a:xfrm>
          <a:prstGeom prst="rect">
            <a:avLst/>
          </a:prstGeom>
          <a:noFill/>
        </p:spPr>
        <p:txBody>
          <a:bodyPr wrap="square" rtlCol="0" anchor="t">
            <a:spAutoFit/>
          </a:bodyPr>
          <a:lstStyle/>
          <a:p>
            <a:pPr algn="l"/>
            <a:r>
              <a:rPr lang="en-US" sz="2400">
                <a:latin typeface="+mj-ea"/>
                <a:ea typeface="+mj-ea"/>
                <a:cs typeface="+mj-ea"/>
              </a:rPr>
              <a:t>      </a:t>
            </a:r>
            <a:r>
              <a:rPr sz="2400">
                <a:latin typeface="+mj-ea"/>
                <a:ea typeface="+mj-ea"/>
                <a:cs typeface="+mj-ea"/>
              </a:rPr>
              <a:t>北京市鼎盛股份有限公司在2月末结转本月实际完工产品成本4 900元。原编记账凭证的会计分录为：</a:t>
            </a:r>
            <a:endParaRPr sz="2400">
              <a:latin typeface="+mj-ea"/>
              <a:ea typeface="+mj-ea"/>
              <a:cs typeface="+mj-ea"/>
            </a:endParaRPr>
          </a:p>
          <a:p>
            <a:pPr algn="l"/>
            <a:r>
              <a:rPr sz="2400">
                <a:latin typeface="+mj-ea"/>
                <a:ea typeface="+mj-ea"/>
                <a:cs typeface="+mj-ea"/>
              </a:rPr>
              <a:t>借：库存商品                                                                                 9 400</a:t>
            </a:r>
            <a:endParaRPr sz="2400">
              <a:latin typeface="+mj-ea"/>
              <a:ea typeface="+mj-ea"/>
              <a:cs typeface="+mj-ea"/>
            </a:endParaRPr>
          </a:p>
          <a:p>
            <a:pPr algn="l"/>
            <a:r>
              <a:rPr sz="2400">
                <a:latin typeface="+mj-ea"/>
                <a:ea typeface="+mj-ea"/>
                <a:cs typeface="+mj-ea"/>
              </a:rPr>
              <a:t>        贷：生产成本                                                                                  9 400</a:t>
            </a:r>
            <a:endParaRPr sz="2400">
              <a:latin typeface="+mj-ea"/>
              <a:ea typeface="+mj-ea"/>
              <a:cs typeface="+mj-ea"/>
            </a:endParaRPr>
          </a:p>
          <a:p>
            <a:pPr algn="l"/>
            <a:r>
              <a:rPr sz="2400">
                <a:latin typeface="+mj-ea"/>
                <a:ea typeface="+mj-ea"/>
                <a:cs typeface="+mj-ea"/>
              </a:rPr>
              <a:t>审计员王江在查账时发现了该错误。该错账属于科目无误，只是将4 900元误记为9 400元，多计4 500元，应做如下更正：</a:t>
            </a:r>
            <a:endParaRPr sz="2400">
              <a:latin typeface="+mj-ea"/>
              <a:ea typeface="+mj-ea"/>
              <a:cs typeface="+mj-ea"/>
            </a:endParaRPr>
          </a:p>
          <a:p>
            <a:pPr algn="l"/>
            <a:r>
              <a:rPr sz="2400">
                <a:latin typeface="+mj-ea"/>
                <a:ea typeface="+mj-ea"/>
                <a:cs typeface="+mj-ea"/>
              </a:rPr>
              <a:t>借：库存商品                                                                                  </a:t>
            </a:r>
            <a:r>
              <a:rPr sz="2400">
                <a:solidFill>
                  <a:srgbClr val="FF0000"/>
                </a:solidFill>
                <a:latin typeface="+mj-ea"/>
                <a:ea typeface="+mj-ea"/>
                <a:cs typeface="+mj-ea"/>
              </a:rPr>
              <a:t>4 500</a:t>
            </a:r>
            <a:endParaRPr sz="2400">
              <a:latin typeface="+mj-ea"/>
              <a:ea typeface="+mj-ea"/>
              <a:cs typeface="+mj-ea"/>
            </a:endParaRPr>
          </a:p>
          <a:p>
            <a:pPr algn="l"/>
            <a:r>
              <a:rPr sz="2400">
                <a:latin typeface="+mj-ea"/>
                <a:ea typeface="+mj-ea"/>
                <a:cs typeface="+mj-ea"/>
              </a:rPr>
              <a:t>        贷：生产成本                                                                                </a:t>
            </a:r>
            <a:r>
              <a:rPr sz="2400">
                <a:solidFill>
                  <a:srgbClr val="FF0000"/>
                </a:solidFill>
                <a:latin typeface="+mj-ea"/>
                <a:ea typeface="+mj-ea"/>
                <a:cs typeface="+mj-ea"/>
              </a:rPr>
              <a:t> 4 500</a:t>
            </a:r>
            <a:endParaRPr sz="2400">
              <a:latin typeface="+mj-ea"/>
              <a:ea typeface="+mj-ea"/>
              <a:cs typeface="+mj-ea"/>
            </a:endParaRPr>
          </a:p>
          <a:p>
            <a:pPr algn="l"/>
            <a:r>
              <a:rPr sz="2400">
                <a:latin typeface="+mj-ea"/>
                <a:ea typeface="+mj-ea"/>
                <a:cs typeface="+mj-ea"/>
              </a:rPr>
              <a:t>凭证更正如图6-31所示。</a:t>
            </a:r>
            <a:endParaRPr sz="2400">
              <a:latin typeface="+mj-ea"/>
              <a:ea typeface="+mj-ea"/>
              <a:cs typeface="+mj-ea"/>
            </a:endParaRPr>
          </a:p>
        </p:txBody>
      </p:sp>
      <p:pic>
        <p:nvPicPr>
          <p:cNvPr id="4" name="图片 3" descr="303b32303034333736323bcecacce2"/>
          <p:cNvPicPr>
            <a:picLocks noChangeAspect="1"/>
          </p:cNvPicPr>
          <p:nvPr/>
        </p:nvPicPr>
        <p:blipFill>
          <a:blip r:embed="rId1"/>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lstStyle/>
          <a:p>
            <a:r>
              <a:rPr sz="2800" b="1" kern="100">
                <a:latin typeface="+mj-ea"/>
                <a:ea typeface="+mj-ea"/>
                <a:cs typeface="Times New Roman" panose="02020603050405020304" pitchFamily="18" charset="0"/>
                <a:sym typeface="+mn-ea"/>
              </a:rPr>
              <a:t> 【情景6-4】</a:t>
            </a:r>
            <a:endParaRPr sz="2800" b="1" kern="100">
              <a:latin typeface="+mj-ea"/>
              <a:ea typeface="+mj-ea"/>
              <a:cs typeface="Times New Roman" panose="02020603050405020304" pitchFamily="18" charset="0"/>
              <a:sym typeface="+mn-ea"/>
            </a:endParaRPr>
          </a:p>
        </p:txBody>
      </p:sp>
      <p:pic>
        <p:nvPicPr>
          <p:cNvPr id="5" name="图片 4"/>
          <p:cNvPicPr>
            <a:picLocks noChangeAspect="1"/>
          </p:cNvPicPr>
          <p:nvPr/>
        </p:nvPicPr>
        <p:blipFill>
          <a:blip r:embed="rId2"/>
          <a:stretch>
            <a:fillRect/>
          </a:stretch>
        </p:blipFill>
        <p:spPr>
          <a:xfrm>
            <a:off x="2694305" y="3384550"/>
            <a:ext cx="6316980" cy="31299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714375" y="1177290"/>
            <a:ext cx="10767695" cy="3415030"/>
          </a:xfrm>
          <a:prstGeom prst="rect">
            <a:avLst/>
          </a:prstGeom>
          <a:noFill/>
        </p:spPr>
        <p:txBody>
          <a:bodyPr wrap="square" rtlCol="0" anchor="t">
            <a:spAutoFit/>
          </a:bodyPr>
          <a:lstStyle/>
          <a:p>
            <a:pPr algn="l"/>
            <a:r>
              <a:rPr lang="en-US" sz="2400">
                <a:latin typeface="+mj-ea"/>
                <a:ea typeface="+mj-ea"/>
                <a:cs typeface="+mj-ea"/>
              </a:rPr>
              <a:t>      </a:t>
            </a:r>
            <a:r>
              <a:rPr sz="2400">
                <a:latin typeface="+mj-ea"/>
                <a:ea typeface="+mj-ea"/>
                <a:cs typeface="+mj-ea"/>
              </a:rPr>
              <a:t>北京市鼎盛股份有限公司2019年2月20日收到购货单位偿还上月所欠贷款7 600元。原编记账凭证的会计分录为：</a:t>
            </a:r>
            <a:endParaRPr sz="2400">
              <a:latin typeface="+mj-ea"/>
              <a:ea typeface="+mj-ea"/>
              <a:cs typeface="+mj-ea"/>
            </a:endParaRPr>
          </a:p>
          <a:p>
            <a:pPr algn="l"/>
            <a:r>
              <a:rPr sz="2400">
                <a:latin typeface="+mj-ea"/>
                <a:ea typeface="+mj-ea"/>
                <a:cs typeface="+mj-ea"/>
              </a:rPr>
              <a:t>借：银行存款                                                                          6 700</a:t>
            </a:r>
            <a:endParaRPr sz="2400">
              <a:latin typeface="+mj-ea"/>
              <a:ea typeface="+mj-ea"/>
              <a:cs typeface="+mj-ea"/>
            </a:endParaRPr>
          </a:p>
          <a:p>
            <a:pPr algn="l"/>
            <a:r>
              <a:rPr sz="2400">
                <a:latin typeface="+mj-ea"/>
                <a:ea typeface="+mj-ea"/>
                <a:cs typeface="+mj-ea"/>
              </a:rPr>
              <a:t>        贷：应收账款——北京市中华家具厂                                    6 700</a:t>
            </a:r>
            <a:endParaRPr sz="2400">
              <a:latin typeface="+mj-ea"/>
              <a:ea typeface="+mj-ea"/>
              <a:cs typeface="+mj-ea"/>
            </a:endParaRPr>
          </a:p>
          <a:p>
            <a:pPr algn="l"/>
            <a:r>
              <a:rPr sz="2400">
                <a:latin typeface="+mj-ea"/>
                <a:ea typeface="+mj-ea"/>
                <a:cs typeface="+mj-ea"/>
              </a:rPr>
              <a:t>审计员王江在查账时发现了该笔数字记录错误的业务。该错账属于科目无误，只是将7 600元误记为6 700元，少计900元，应做如下更正：</a:t>
            </a:r>
            <a:endParaRPr sz="2400">
              <a:latin typeface="+mj-ea"/>
              <a:ea typeface="+mj-ea"/>
              <a:cs typeface="+mj-ea"/>
            </a:endParaRPr>
          </a:p>
          <a:p>
            <a:pPr algn="l"/>
            <a:r>
              <a:rPr sz="2400">
                <a:latin typeface="+mj-ea"/>
                <a:ea typeface="+mj-ea"/>
                <a:cs typeface="+mj-ea"/>
              </a:rPr>
              <a:t>借：银行存款                                                                                 900</a:t>
            </a:r>
            <a:endParaRPr sz="2400">
              <a:latin typeface="+mj-ea"/>
              <a:ea typeface="+mj-ea"/>
              <a:cs typeface="+mj-ea"/>
            </a:endParaRPr>
          </a:p>
          <a:p>
            <a:pPr algn="l"/>
            <a:r>
              <a:rPr sz="2400">
                <a:latin typeface="+mj-ea"/>
                <a:ea typeface="+mj-ea"/>
                <a:cs typeface="+mj-ea"/>
              </a:rPr>
              <a:t>        贷：应收账款——北京市中华家具厂                                         900</a:t>
            </a:r>
            <a:endParaRPr sz="2400">
              <a:latin typeface="+mj-ea"/>
              <a:ea typeface="+mj-ea"/>
              <a:cs typeface="+mj-ea"/>
            </a:endParaRPr>
          </a:p>
          <a:p>
            <a:pPr algn="l"/>
            <a:r>
              <a:rPr sz="2400">
                <a:latin typeface="+mj-ea"/>
                <a:ea typeface="+mj-ea"/>
                <a:cs typeface="+mj-ea"/>
              </a:rPr>
              <a:t>凭证更正如图6-32所示。</a:t>
            </a:r>
            <a:endParaRPr sz="2400">
              <a:latin typeface="+mj-ea"/>
              <a:ea typeface="+mj-ea"/>
              <a:cs typeface="+mj-ea"/>
            </a:endParaRPr>
          </a:p>
        </p:txBody>
      </p:sp>
      <p:pic>
        <p:nvPicPr>
          <p:cNvPr id="4" name="图片 3" descr="303b32303034333736323bcecacce2"/>
          <p:cNvPicPr>
            <a:picLocks noChangeAspect="1"/>
          </p:cNvPicPr>
          <p:nvPr/>
        </p:nvPicPr>
        <p:blipFill>
          <a:blip r:embed="rId1"/>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lstStyle/>
          <a:p>
            <a:r>
              <a:rPr sz="2800" b="1" kern="100">
                <a:latin typeface="+mj-ea"/>
                <a:ea typeface="+mj-ea"/>
                <a:cs typeface="Times New Roman" panose="02020603050405020304" pitchFamily="18" charset="0"/>
                <a:sym typeface="+mn-ea"/>
              </a:rPr>
              <a:t>  【情景6-5】</a:t>
            </a:r>
            <a:endParaRPr sz="2800" b="1" kern="100">
              <a:latin typeface="+mj-ea"/>
              <a:ea typeface="+mj-ea"/>
              <a:cs typeface="Times New Roman" panose="02020603050405020304" pitchFamily="18" charset="0"/>
              <a:sym typeface="+mn-ea"/>
            </a:endParaRPr>
          </a:p>
        </p:txBody>
      </p:sp>
      <p:pic>
        <p:nvPicPr>
          <p:cNvPr id="3" name="图片 2"/>
          <p:cNvPicPr>
            <a:picLocks noChangeAspect="1"/>
          </p:cNvPicPr>
          <p:nvPr/>
        </p:nvPicPr>
        <p:blipFill>
          <a:blip r:embed="rId2"/>
          <a:stretch>
            <a:fillRect/>
          </a:stretch>
        </p:blipFill>
        <p:spPr>
          <a:xfrm>
            <a:off x="2910840" y="3221355"/>
            <a:ext cx="5390515" cy="33147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902102" y="-289580"/>
            <a:ext cx="3562985" cy="7724140"/>
          </a:xfrm>
          <a:prstGeom prst="rect">
            <a:avLst/>
          </a:prstGeom>
          <a:noFill/>
        </p:spPr>
        <p:txBody>
          <a:bodyPr wrap="none" rtlCol="0">
            <a:spAutoFit/>
          </a:bodyPr>
          <a:lstStyle/>
          <a:p>
            <a:pPr algn="ctr"/>
            <a:r>
              <a:rPr lang="en-US" altLang="zh-CN" sz="49600" dirty="0">
                <a:solidFill>
                  <a:schemeClr val="bg1"/>
                </a:solidFill>
                <a:latin typeface="Impact" panose="020B0806030902050204" pitchFamily="34" charset="0"/>
                <a:ea typeface="DFKai-SB" panose="03000509000000000000" pitchFamily="65" charset="-120"/>
              </a:rPr>
              <a:t>5</a:t>
            </a:r>
            <a:endParaRPr lang="en-US" altLang="zh-CN"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3" y="3568280"/>
            <a:ext cx="5090269"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5400" b="1">
                <a:solidFill>
                  <a:schemeClr val="bg1"/>
                </a:solidFill>
                <a:latin typeface="微软雅黑" panose="020B0503020204020204" pitchFamily="34" charset="-122"/>
                <a:ea typeface="微软雅黑" panose="020B0503020204020204" pitchFamily="34" charset="-122"/>
              </a:rPr>
              <a:t>对账</a:t>
            </a:r>
            <a:endParaRPr lang="zh-CN" altLang="en-US" sz="5400" b="1">
              <a:solidFill>
                <a:schemeClr val="bg1"/>
              </a:solidFill>
              <a:latin typeface="微软雅黑" panose="020B0503020204020204" pitchFamily="34" charset="-122"/>
              <a:ea typeface="微软雅黑" panose="020B0503020204020204" pitchFamily="34" charset="-122"/>
            </a:endParaRPr>
          </a:p>
        </p:txBody>
      </p:sp>
      <p:sp>
        <p:nvSpPr>
          <p:cNvPr id="92" name="TextBox 65"/>
          <p:cNvSpPr txBox="1"/>
          <p:nvPr/>
        </p:nvSpPr>
        <p:spPr>
          <a:xfrm>
            <a:off x="6965315" y="3606165"/>
            <a:ext cx="3052445" cy="368300"/>
          </a:xfrm>
          <a:prstGeom prst="rect">
            <a:avLst/>
          </a:prstGeom>
          <a:noFill/>
        </p:spPr>
        <p:txBody>
          <a:bodyPr wrap="square" rtlCol="0">
            <a:spAutoFit/>
          </a:bodyPr>
          <a:lstStyle/>
          <a:p>
            <a:pPr>
              <a:defRPr/>
            </a:pPr>
            <a:r>
              <a:rPr lang="zh-CN" altLang="en-US">
                <a:latin typeface="+mj-ea"/>
                <a:ea typeface="+mj-ea"/>
              </a:rPr>
              <a:t>对账的概念</a:t>
            </a:r>
            <a:endParaRPr lang="zh-CN" altLang="en-US">
              <a:latin typeface="+mj-ea"/>
              <a:ea typeface="+mj-ea"/>
            </a:endParaRPr>
          </a:p>
        </p:txBody>
      </p:sp>
      <p:sp>
        <p:nvSpPr>
          <p:cNvPr id="94" name="TextBox 69"/>
          <p:cNvSpPr txBox="1"/>
          <p:nvPr/>
        </p:nvSpPr>
        <p:spPr>
          <a:xfrm>
            <a:off x="6965055" y="4110690"/>
            <a:ext cx="1835655"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a:solidFill>
                  <a:schemeClr val="tx1"/>
                </a:solidFill>
                <a:latin typeface="+mj-ea"/>
              </a:rPr>
              <a:t>对账的基本内容</a:t>
            </a:r>
            <a:endParaRPr lang="zh-CN" altLang="en-US" sz="1800">
              <a:solidFill>
                <a:schemeClr val="tx1"/>
              </a:solidFill>
              <a:latin typeface="+mj-ea"/>
            </a:endParaRPr>
          </a:p>
        </p:txBody>
      </p:sp>
      <p:grpSp>
        <p:nvGrpSpPr>
          <p:cNvPr id="97" name="组合 96"/>
          <p:cNvGrpSpPr/>
          <p:nvPr/>
        </p:nvGrpSpPr>
        <p:grpSpPr>
          <a:xfrm>
            <a:off x="6673280" y="3617878"/>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0" name="组合 99"/>
          <p:cNvGrpSpPr/>
          <p:nvPr/>
        </p:nvGrpSpPr>
        <p:grpSpPr>
          <a:xfrm>
            <a:off x="6673280" y="4131895"/>
            <a:ext cx="330200" cy="330200"/>
            <a:chOff x="8186613" y="1546264"/>
            <a:chExt cx="330200" cy="330200"/>
          </a:xfrm>
          <a:solidFill>
            <a:schemeClr val="accent3"/>
          </a:solidFill>
        </p:grpSpPr>
        <p:sp>
          <p:nvSpPr>
            <p:cNvPr id="101"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2"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cxnSp>
        <p:nvCxnSpPr>
          <p:cNvPr id="112" name="直接连接符 111"/>
          <p:cNvCxnSpPr/>
          <p:nvPr/>
        </p:nvCxnSpPr>
        <p:spPr bwMode="auto">
          <a:xfrm>
            <a:off x="6701855" y="4007695"/>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3" name="直接连接符 112"/>
          <p:cNvCxnSpPr/>
          <p:nvPr/>
        </p:nvCxnSpPr>
        <p:spPr bwMode="auto">
          <a:xfrm>
            <a:off x="6701855" y="4528691"/>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11048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sym typeface="+mn-ea"/>
              </a:rPr>
              <a:t>子任务</a:t>
            </a:r>
            <a:r>
              <a:rPr lang="en-US" altLang="zh-CN" sz="2800" b="1" kern="100">
                <a:latin typeface="+mj-ea"/>
                <a:ea typeface="+mj-ea"/>
                <a:cs typeface="Times New Roman" panose="02020603050405020304" pitchFamily="18" charset="0"/>
                <a:sym typeface="+mn-ea"/>
              </a:rPr>
              <a:t>6.5.1 </a:t>
            </a:r>
            <a:r>
              <a:rPr lang="zh-CN" altLang="en-US" sz="2800" b="1" kern="100">
                <a:latin typeface="+mj-ea"/>
                <a:ea typeface="+mj-ea"/>
                <a:cs typeface="Times New Roman" panose="02020603050405020304" pitchFamily="18" charset="0"/>
                <a:sym typeface="+mn-ea"/>
              </a:rPr>
              <a:t>对账的概念</a:t>
            </a:r>
            <a:endParaRPr lang="zh-CN" altLang="en-US" sz="2800" b="1" kern="100">
              <a:latin typeface="+mj-ea"/>
              <a:ea typeface="+mj-ea"/>
              <a:cs typeface="Times New Roman" panose="02020603050405020304" pitchFamily="18" charset="0"/>
              <a:sym typeface="+mn-ea"/>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94" name="矩形: 圆角 93"/>
          <p:cNvSpPr/>
          <p:nvPr/>
        </p:nvSpPr>
        <p:spPr bwMode="auto">
          <a:xfrm>
            <a:off x="1381344" y="2993864"/>
            <a:ext cx="1970055" cy="652716"/>
          </a:xfrm>
          <a:prstGeom prst="roundRect">
            <a:avLst>
              <a:gd name="adj" fmla="val 8303"/>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000">
                <a:solidFill>
                  <a:schemeClr val="bg1"/>
                </a:solidFill>
                <a:latin typeface="+mj-ea"/>
                <a:ea typeface="+mj-ea"/>
              </a:rPr>
              <a:t>对账的概念</a:t>
            </a:r>
            <a:endParaRPr lang="zh-CN" altLang="en-US" sz="2000">
              <a:solidFill>
                <a:schemeClr val="bg1"/>
              </a:solidFill>
              <a:latin typeface="+mj-ea"/>
              <a:ea typeface="+mj-ea"/>
            </a:endParaRPr>
          </a:p>
        </p:txBody>
      </p:sp>
      <p:sp>
        <p:nvSpPr>
          <p:cNvPr id="102" name="箭头: 下 101"/>
          <p:cNvSpPr/>
          <p:nvPr/>
        </p:nvSpPr>
        <p:spPr bwMode="auto">
          <a:xfrm rot="16200000">
            <a:off x="3509645" y="2927985"/>
            <a:ext cx="469265" cy="768985"/>
          </a:xfrm>
          <a:prstGeom prst="down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03" name="矩形: 圆角 102"/>
          <p:cNvSpPr/>
          <p:nvPr/>
        </p:nvSpPr>
        <p:spPr bwMode="auto">
          <a:xfrm>
            <a:off x="4128770" y="2235200"/>
            <a:ext cx="7063105" cy="2154555"/>
          </a:xfrm>
          <a:prstGeom prst="roundRect">
            <a:avLst/>
          </a:prstGeom>
          <a:solidFill>
            <a:schemeClr val="bg1"/>
          </a:solidFill>
          <a:ln w="12700" cap="flat" cmpd="sng" algn="ctr">
            <a:solidFill>
              <a:schemeClr val="tx2"/>
            </a:solidFill>
            <a:prstDash val="solid"/>
            <a:round/>
            <a:headEnd type="none" w="med" len="med"/>
            <a:tailEnd type="none" w="med" len="med"/>
          </a:ln>
          <a:effectLst/>
        </p:spPr>
        <p:txBody>
          <a:bodyPr vert="horz" wrap="square" lIns="0" tIns="0" rIns="0" bIns="0" numCol="1" rtlCol="0" anchor="ctr" anchorCtr="0" compatLnSpc="1"/>
          <a:lstStyle/>
          <a:p>
            <a:pPr algn="l"/>
            <a:r>
              <a:rPr lang="zh-CN" altLang="en-US" sz="2400">
                <a:solidFill>
                  <a:schemeClr val="accent2"/>
                </a:solidFill>
                <a:latin typeface="+mj-ea"/>
                <a:ea typeface="+mj-ea"/>
              </a:rPr>
              <a:t>对账是指对各种账簿记录进行核对的工作。对账一般是在月末、季末、年末所有经济业务登记入账后、结账前进行。</a:t>
            </a:r>
            <a:endParaRPr lang="zh-CN" altLang="en-US" sz="2400">
              <a:solidFill>
                <a:schemeClr val="accent2"/>
              </a:solidFill>
              <a:latin typeface="+mj-ea"/>
              <a:ea typeface="+mj-ea"/>
            </a:endParaRPr>
          </a:p>
        </p:txBody>
      </p:sp>
    </p:spTree>
  </p:cSld>
  <p:clrMapOvr>
    <a:masterClrMapping/>
  </p:clrMapOvr>
  <p:transition spd="slow" advTm="9652">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11048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子任务6.1.1 会计账簿的概念</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94" name="矩形: 圆角 93"/>
          <p:cNvSpPr/>
          <p:nvPr/>
        </p:nvSpPr>
        <p:spPr bwMode="auto">
          <a:xfrm>
            <a:off x="1381344" y="2993864"/>
            <a:ext cx="1970055" cy="652716"/>
          </a:xfrm>
          <a:prstGeom prst="roundRect">
            <a:avLst>
              <a:gd name="adj" fmla="val 8303"/>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000">
                <a:solidFill>
                  <a:schemeClr val="bg1"/>
                </a:solidFill>
                <a:latin typeface="+mj-ea"/>
                <a:ea typeface="+mj-ea"/>
              </a:rPr>
              <a:t>会计账簿的概念</a:t>
            </a:r>
            <a:endParaRPr lang="zh-CN" altLang="en-US" sz="2000">
              <a:solidFill>
                <a:schemeClr val="bg1"/>
              </a:solidFill>
              <a:latin typeface="+mj-ea"/>
              <a:ea typeface="+mj-ea"/>
            </a:endParaRPr>
          </a:p>
        </p:txBody>
      </p:sp>
      <p:sp>
        <p:nvSpPr>
          <p:cNvPr id="102" name="箭头: 下 101"/>
          <p:cNvSpPr/>
          <p:nvPr/>
        </p:nvSpPr>
        <p:spPr bwMode="auto">
          <a:xfrm rot="16200000">
            <a:off x="3509645" y="2927985"/>
            <a:ext cx="469265" cy="768985"/>
          </a:xfrm>
          <a:prstGeom prst="down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03" name="矩形: 圆角 102"/>
          <p:cNvSpPr/>
          <p:nvPr/>
        </p:nvSpPr>
        <p:spPr bwMode="auto">
          <a:xfrm>
            <a:off x="4128770" y="2235200"/>
            <a:ext cx="7063105" cy="2154555"/>
          </a:xfrm>
          <a:prstGeom prst="roundRect">
            <a:avLst/>
          </a:prstGeom>
          <a:solidFill>
            <a:schemeClr val="bg1"/>
          </a:solidFill>
          <a:ln w="12700" cap="flat" cmpd="sng" algn="ctr">
            <a:solidFill>
              <a:schemeClr val="tx2"/>
            </a:solidFill>
            <a:prstDash val="solid"/>
            <a:round/>
            <a:headEnd type="none" w="med" len="med"/>
            <a:tailEnd type="none" w="med" len="med"/>
          </a:ln>
          <a:effectLst/>
        </p:spPr>
        <p:txBody>
          <a:bodyPr vert="horz" wrap="square" lIns="0" tIns="0" rIns="0" bIns="0" numCol="1" rtlCol="0" anchor="ctr" anchorCtr="0" compatLnSpc="1"/>
          <a:lstStyle/>
          <a:p>
            <a:pPr algn="l"/>
            <a:r>
              <a:rPr lang="zh-CN" altLang="en-US" sz="2400">
                <a:solidFill>
                  <a:schemeClr val="accent2"/>
                </a:solidFill>
                <a:latin typeface="+mj-ea"/>
                <a:ea typeface="+mj-ea"/>
              </a:rPr>
              <a:t>会计账簿是指由一定格式的账页组成的，以经过审核的会计凭证为依据，全面、系统、连续地记录各项经济业务的账簿。</a:t>
            </a:r>
            <a:endParaRPr lang="zh-CN" altLang="en-US" sz="2400">
              <a:solidFill>
                <a:schemeClr val="accent2"/>
              </a:solidFill>
              <a:latin typeface="+mj-ea"/>
              <a:ea typeface="+mj-ea"/>
            </a:endParaRPr>
          </a:p>
        </p:txBody>
      </p:sp>
    </p:spTree>
  </p:cSld>
  <p:clrMapOvr>
    <a:masterClrMapping/>
  </p:clrMapOvr>
  <p:transition spd="slow" advTm="9652">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857875" cy="521970"/>
          </a:xfrm>
          <a:prstGeom prst="rect">
            <a:avLst/>
          </a:prstGeom>
        </p:spPr>
        <p:txBody>
          <a:bodyPr wrap="square">
            <a:spAutoFit/>
          </a:bodyPr>
          <a:lstStyle/>
          <a:p>
            <a:r>
              <a:rPr sz="2800" b="1" kern="100">
                <a:latin typeface="+mj-ea"/>
                <a:ea typeface="+mj-ea"/>
                <a:cs typeface="Times New Roman" panose="02020603050405020304" pitchFamily="18" charset="0"/>
              </a:rPr>
              <a:t>子任务6.5.2  对账的基本内容</a:t>
            </a:r>
            <a:endParaRPr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22" name="矩形 21"/>
          <p:cNvSpPr/>
          <p:nvPr/>
        </p:nvSpPr>
        <p:spPr bwMode="auto">
          <a:xfrm>
            <a:off x="948690" y="3162935"/>
            <a:ext cx="7963535" cy="1456690"/>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3" name="矩形 22"/>
          <p:cNvSpPr/>
          <p:nvPr/>
        </p:nvSpPr>
        <p:spPr bwMode="auto">
          <a:xfrm>
            <a:off x="948690" y="1412875"/>
            <a:ext cx="7963535" cy="1295400"/>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矩形 23"/>
          <p:cNvSpPr/>
          <p:nvPr/>
        </p:nvSpPr>
        <p:spPr>
          <a:xfrm>
            <a:off x="1084976" y="1667973"/>
            <a:ext cx="7762460" cy="681355"/>
          </a:xfrm>
          <a:prstGeom prst="rect">
            <a:avLst/>
          </a:prstGeom>
        </p:spPr>
        <p:txBody>
          <a:bodyPr wrap="square">
            <a:spAutoFit/>
          </a:bodyPr>
          <a:lstStyle/>
          <a:p>
            <a:pPr algn="just">
              <a:lnSpc>
                <a:spcPct val="120000"/>
              </a:lnSpc>
            </a:pPr>
            <a:r>
              <a:rPr lang="zh-CN" altLang="en-US" sz="1600">
                <a:latin typeface="+mj-ea"/>
                <a:ea typeface="+mj-ea"/>
              </a:rPr>
              <a:t>账证核对是将账簿记录与会计凭证进行核对，核对账簿记录与原始凭证，以及记账凭证的时间，凭证字号、内容、金额是否一致，记账方向是否相符。</a:t>
            </a:r>
            <a:endParaRPr lang="zh-CN" altLang="en-US" sz="1600">
              <a:latin typeface="+mj-ea"/>
              <a:ea typeface="+mj-ea"/>
            </a:endParaRPr>
          </a:p>
        </p:txBody>
      </p:sp>
      <p:sp>
        <p:nvSpPr>
          <p:cNvPr id="25" name="矩形: 圆角 24"/>
          <p:cNvSpPr/>
          <p:nvPr/>
        </p:nvSpPr>
        <p:spPr bwMode="auto">
          <a:xfrm>
            <a:off x="1155700" y="1214755"/>
            <a:ext cx="4040505" cy="427990"/>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sz="2000">
                <a:solidFill>
                  <a:schemeClr val="bg1"/>
                </a:solidFill>
                <a:latin typeface="+mj-ea"/>
                <a:ea typeface="+mj-ea"/>
              </a:rPr>
              <a:t>1.账证核对</a:t>
            </a:r>
            <a:endParaRPr sz="2000">
              <a:solidFill>
                <a:schemeClr val="bg1"/>
              </a:solidFill>
              <a:latin typeface="+mj-ea"/>
              <a:ea typeface="+mj-ea"/>
            </a:endParaRPr>
          </a:p>
        </p:txBody>
      </p:sp>
      <p:sp>
        <p:nvSpPr>
          <p:cNvPr id="26" name="矩形 25"/>
          <p:cNvSpPr/>
          <p:nvPr/>
        </p:nvSpPr>
        <p:spPr>
          <a:xfrm>
            <a:off x="1084976" y="3448095"/>
            <a:ext cx="7762460" cy="755650"/>
          </a:xfrm>
          <a:prstGeom prst="rect">
            <a:avLst/>
          </a:prstGeom>
        </p:spPr>
        <p:txBody>
          <a:bodyPr wrap="square">
            <a:spAutoFit/>
          </a:bodyPr>
          <a:lstStyle/>
          <a:p>
            <a:pPr algn="just">
              <a:lnSpc>
                <a:spcPct val="120000"/>
              </a:lnSpc>
            </a:pPr>
            <a:r>
              <a:rPr lang="zh-CN" altLang="en-US">
                <a:latin typeface="+mj-ea"/>
                <a:ea typeface="+mj-ea"/>
              </a:rPr>
              <a:t>账账核对即利用各种账簿之间的钩稽关系，通过对账簿间进行相互核对，做到账账相符。</a:t>
            </a:r>
            <a:endParaRPr lang="zh-CN" altLang="en-US">
              <a:latin typeface="+mj-ea"/>
              <a:ea typeface="+mj-ea"/>
            </a:endParaRPr>
          </a:p>
        </p:txBody>
      </p:sp>
      <p:sp>
        <p:nvSpPr>
          <p:cNvPr id="27" name="矩形: 圆角 26"/>
          <p:cNvSpPr/>
          <p:nvPr/>
        </p:nvSpPr>
        <p:spPr bwMode="auto">
          <a:xfrm>
            <a:off x="1155700" y="2940685"/>
            <a:ext cx="4040505" cy="427990"/>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en-US" altLang="zh-CN" sz="2000">
                <a:solidFill>
                  <a:schemeClr val="bg1"/>
                </a:solidFill>
                <a:latin typeface="+mj-ea"/>
                <a:ea typeface="+mj-ea"/>
              </a:rPr>
              <a:t>2.账账核对</a:t>
            </a:r>
            <a:endParaRPr lang="en-US" altLang="zh-CN" sz="2000">
              <a:solidFill>
                <a:schemeClr val="bg1"/>
              </a:solidFill>
              <a:latin typeface="+mj-ea"/>
              <a:ea typeface="+mj-ea"/>
            </a:endParaRPr>
          </a:p>
        </p:txBody>
      </p:sp>
      <p:sp>
        <p:nvSpPr>
          <p:cNvPr id="2" name="矩形 1"/>
          <p:cNvSpPr/>
          <p:nvPr/>
        </p:nvSpPr>
        <p:spPr bwMode="auto">
          <a:xfrm>
            <a:off x="1003935" y="5083810"/>
            <a:ext cx="7963535" cy="1456690"/>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3" name="矩形 2"/>
          <p:cNvSpPr/>
          <p:nvPr/>
        </p:nvSpPr>
        <p:spPr>
          <a:xfrm>
            <a:off x="1140221" y="5368970"/>
            <a:ext cx="7762460" cy="755650"/>
          </a:xfrm>
          <a:prstGeom prst="rect">
            <a:avLst/>
          </a:prstGeom>
        </p:spPr>
        <p:txBody>
          <a:bodyPr wrap="square">
            <a:spAutoFit/>
          </a:bodyPr>
          <a:p>
            <a:pPr algn="just">
              <a:lnSpc>
                <a:spcPct val="120000"/>
              </a:lnSpc>
            </a:pPr>
            <a:r>
              <a:rPr lang="zh-CN" altLang="en-US">
                <a:latin typeface="+mj-ea"/>
                <a:ea typeface="+mj-ea"/>
              </a:rPr>
              <a:t>账实核对即将各项财产物资、债权债务等账面余额与实有数额进行核对，做到账实相符。</a:t>
            </a:r>
            <a:endParaRPr lang="zh-CN" altLang="en-US">
              <a:latin typeface="+mj-ea"/>
              <a:ea typeface="+mj-ea"/>
            </a:endParaRPr>
          </a:p>
        </p:txBody>
      </p:sp>
      <p:sp>
        <p:nvSpPr>
          <p:cNvPr id="4" name="矩形: 圆角 26"/>
          <p:cNvSpPr/>
          <p:nvPr/>
        </p:nvSpPr>
        <p:spPr bwMode="auto">
          <a:xfrm>
            <a:off x="1210945" y="4861560"/>
            <a:ext cx="4040505" cy="427990"/>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p>
            <a:pPr algn="ctr"/>
            <a:r>
              <a:rPr lang="en-US" altLang="zh-CN" sz="2000">
                <a:solidFill>
                  <a:schemeClr val="bg1"/>
                </a:solidFill>
                <a:latin typeface="+mj-ea"/>
                <a:ea typeface="+mj-ea"/>
              </a:rPr>
              <a:t>3.账实核对</a:t>
            </a:r>
            <a:endParaRPr lang="en-US" altLang="zh-CN" sz="2000">
              <a:solidFill>
                <a:schemeClr val="bg1"/>
              </a:solidFill>
              <a:latin typeface="+mj-ea"/>
              <a:ea typeface="+mj-ea"/>
            </a:endParaRPr>
          </a:p>
        </p:txBody>
      </p:sp>
    </p:spTree>
  </p:cSld>
  <p:clrMapOvr>
    <a:masterClrMapping/>
  </p:clrMapOvr>
  <p:transition spd="slow" advTm="9652">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886545" y="-289580"/>
            <a:ext cx="3594100" cy="7724140"/>
          </a:xfrm>
          <a:prstGeom prst="rect">
            <a:avLst/>
          </a:prstGeom>
          <a:noFill/>
        </p:spPr>
        <p:txBody>
          <a:bodyPr wrap="none" rtlCol="0">
            <a:spAutoFit/>
          </a:bodyPr>
          <a:lstStyle/>
          <a:p>
            <a:pPr algn="ctr"/>
            <a:r>
              <a:rPr lang="en-US" altLang="zh-CN" sz="49600" dirty="0">
                <a:solidFill>
                  <a:schemeClr val="bg1"/>
                </a:solidFill>
                <a:latin typeface="Impact" panose="020B0806030902050204" pitchFamily="34" charset="0"/>
                <a:ea typeface="DFKai-SB" panose="03000509000000000000" pitchFamily="65" charset="-120"/>
              </a:rPr>
              <a:t>6</a:t>
            </a:r>
            <a:endParaRPr lang="en-US" altLang="zh-CN"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3" y="3568280"/>
            <a:ext cx="5090269"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5400" b="1">
                <a:solidFill>
                  <a:schemeClr val="bg1"/>
                </a:solidFill>
                <a:latin typeface="微软雅黑" panose="020B0503020204020204" pitchFamily="34" charset="-122"/>
                <a:ea typeface="微软雅黑" panose="020B0503020204020204" pitchFamily="34" charset="-122"/>
              </a:rPr>
              <a:t>结账</a:t>
            </a:r>
            <a:endParaRPr lang="zh-CN" altLang="en-US" sz="5400" b="1">
              <a:solidFill>
                <a:schemeClr val="bg1"/>
              </a:solidFill>
              <a:latin typeface="微软雅黑" panose="020B0503020204020204" pitchFamily="34" charset="-122"/>
              <a:ea typeface="微软雅黑" panose="020B0503020204020204" pitchFamily="34" charset="-122"/>
            </a:endParaRPr>
          </a:p>
        </p:txBody>
      </p:sp>
      <p:sp>
        <p:nvSpPr>
          <p:cNvPr id="92" name="TextBox 65"/>
          <p:cNvSpPr txBox="1"/>
          <p:nvPr/>
        </p:nvSpPr>
        <p:spPr>
          <a:xfrm>
            <a:off x="6965315" y="3606165"/>
            <a:ext cx="3052445" cy="368300"/>
          </a:xfrm>
          <a:prstGeom prst="rect">
            <a:avLst/>
          </a:prstGeom>
          <a:noFill/>
        </p:spPr>
        <p:txBody>
          <a:bodyPr wrap="square" rtlCol="0">
            <a:spAutoFit/>
          </a:bodyPr>
          <a:lstStyle/>
          <a:p>
            <a:pPr>
              <a:defRPr/>
            </a:pPr>
            <a:r>
              <a:rPr lang="zh-CN" altLang="en-US">
                <a:latin typeface="+mj-ea"/>
                <a:ea typeface="+mj-ea"/>
              </a:rPr>
              <a:t>对账的概念</a:t>
            </a:r>
            <a:endParaRPr lang="zh-CN" altLang="en-US">
              <a:latin typeface="+mj-ea"/>
              <a:ea typeface="+mj-ea"/>
            </a:endParaRPr>
          </a:p>
        </p:txBody>
      </p:sp>
      <p:sp>
        <p:nvSpPr>
          <p:cNvPr id="94" name="TextBox 69"/>
          <p:cNvSpPr txBox="1"/>
          <p:nvPr/>
        </p:nvSpPr>
        <p:spPr>
          <a:xfrm>
            <a:off x="6965055" y="4110690"/>
            <a:ext cx="1835655"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a:solidFill>
                  <a:schemeClr val="tx1"/>
                </a:solidFill>
                <a:latin typeface="+mj-ea"/>
              </a:rPr>
              <a:t>对账的基本内容</a:t>
            </a:r>
            <a:endParaRPr lang="zh-CN" altLang="en-US" sz="1800">
              <a:solidFill>
                <a:schemeClr val="tx1"/>
              </a:solidFill>
              <a:latin typeface="+mj-ea"/>
            </a:endParaRPr>
          </a:p>
        </p:txBody>
      </p:sp>
      <p:grpSp>
        <p:nvGrpSpPr>
          <p:cNvPr id="97" name="组合 96"/>
          <p:cNvGrpSpPr/>
          <p:nvPr/>
        </p:nvGrpSpPr>
        <p:grpSpPr>
          <a:xfrm>
            <a:off x="6673280" y="3617878"/>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0" name="组合 99"/>
          <p:cNvGrpSpPr/>
          <p:nvPr/>
        </p:nvGrpSpPr>
        <p:grpSpPr>
          <a:xfrm>
            <a:off x="6673280" y="4131895"/>
            <a:ext cx="330200" cy="330200"/>
            <a:chOff x="8186613" y="1546264"/>
            <a:chExt cx="330200" cy="330200"/>
          </a:xfrm>
          <a:solidFill>
            <a:schemeClr val="accent3"/>
          </a:solidFill>
        </p:grpSpPr>
        <p:sp>
          <p:nvSpPr>
            <p:cNvPr id="101"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2"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cxnSp>
        <p:nvCxnSpPr>
          <p:cNvPr id="112" name="直接连接符 111"/>
          <p:cNvCxnSpPr/>
          <p:nvPr/>
        </p:nvCxnSpPr>
        <p:spPr bwMode="auto">
          <a:xfrm>
            <a:off x="6701855" y="4007695"/>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3" name="直接连接符 112"/>
          <p:cNvCxnSpPr/>
          <p:nvPr/>
        </p:nvCxnSpPr>
        <p:spPr bwMode="auto">
          <a:xfrm>
            <a:off x="6701855" y="4528691"/>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527675" cy="521970"/>
          </a:xfrm>
          <a:prstGeom prst="rect">
            <a:avLst/>
          </a:prstGeom>
        </p:spPr>
        <p:txBody>
          <a:bodyPr wrap="square">
            <a:spAutoFit/>
          </a:bodyPr>
          <a:lstStyle/>
          <a:p>
            <a:r>
              <a:rPr sz="2800" b="1" kern="100">
                <a:latin typeface="+mj-ea"/>
                <a:ea typeface="+mj-ea"/>
                <a:cs typeface="Times New Roman" panose="02020603050405020304" pitchFamily="18" charset="0"/>
              </a:rPr>
              <a:t>子任务6.6.1  结账的概念</a:t>
            </a:r>
            <a:endParaRPr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2035267" y="1792620"/>
            <a:ext cx="3200770" cy="4155439"/>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7" name="矩形 26"/>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8" name="矩形 27"/>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0" name="矩形 29"/>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3" name="组合 32"/>
          <p:cNvGrpSpPr/>
          <p:nvPr/>
        </p:nvGrpSpPr>
        <p:grpSpPr>
          <a:xfrm>
            <a:off x="534349" y="2038489"/>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6" name="矩形 55"/>
          <p:cNvSpPr/>
          <p:nvPr/>
        </p:nvSpPr>
        <p:spPr>
          <a:xfrm>
            <a:off x="2070320" y="2985343"/>
            <a:ext cx="1766963" cy="460375"/>
          </a:xfrm>
          <a:prstGeom prst="rect">
            <a:avLst/>
          </a:prstGeom>
          <a:noFill/>
        </p:spPr>
        <p:txBody>
          <a:bodyPr wrap="square" rtlCol="0">
            <a:spAutoFit/>
          </a:bodyPr>
          <a:lstStyle/>
          <a:p>
            <a:pPr lvl="0" algn="ctr">
              <a:defRPr/>
            </a:pPr>
            <a:r>
              <a:rPr lang="zh-CN" altLang="en-US" sz="2400" b="1" kern="100">
                <a:latin typeface="+mj-ea"/>
                <a:ea typeface="+mj-ea"/>
                <a:cs typeface="Times New Roman" panose="02020603050405020304" pitchFamily="18" charset="0"/>
                <a:sym typeface="+mn-ea"/>
              </a:rPr>
              <a:t>结账的概念</a:t>
            </a:r>
            <a:endParaRPr lang="zh-CN" altLang="en-US" sz="2400" b="1" kern="100">
              <a:latin typeface="+mj-ea"/>
              <a:ea typeface="+mj-ea"/>
              <a:cs typeface="Times New Roman" panose="02020603050405020304" pitchFamily="18" charset="0"/>
              <a:sym typeface="+mn-ea"/>
            </a:endParaRPr>
          </a:p>
        </p:txBody>
      </p:sp>
      <p:sp>
        <p:nvSpPr>
          <p:cNvPr id="61" name="矩形 60"/>
          <p:cNvSpPr/>
          <p:nvPr/>
        </p:nvSpPr>
        <p:spPr>
          <a:xfrm>
            <a:off x="6545580" y="1954530"/>
            <a:ext cx="4733925" cy="3415030"/>
          </a:xfrm>
          <a:prstGeom prst="rect">
            <a:avLst/>
          </a:prstGeom>
          <a:noFill/>
        </p:spPr>
        <p:txBody>
          <a:bodyPr wrap="square" rtlCol="0">
            <a:spAutoFit/>
          </a:bodyPr>
          <a:lstStyle/>
          <a:p>
            <a:r>
              <a:rPr lang="zh-CN" altLang="en-US" sz="2400">
                <a:solidFill>
                  <a:srgbClr val="3D3D3D"/>
                </a:solidFill>
                <a:latin typeface="微软雅黑" panose="020B0503020204020204" pitchFamily="34" charset="-122"/>
                <a:ea typeface="微软雅黑" panose="020B0503020204020204" pitchFamily="34" charset="-122"/>
              </a:rPr>
              <a:t>结账就是在把一定时期（月份、季度、半年度、年度）内所发生的经济业务全部登记入账的基础上，结计出所有账户的本期发生额和期末余额，并做出结账标记，表示本期账簿登记已经结束，再结合账簿记录编制会计报表，并将期末余额转入下期的一项会计工作。</a:t>
            </a:r>
            <a:endParaRPr lang="zh-CN" altLang="en-US" sz="2400">
              <a:solidFill>
                <a:srgbClr val="3D3D3D"/>
              </a:solidFill>
              <a:latin typeface="微软雅黑" panose="020B0503020204020204" pitchFamily="34" charset="-122"/>
              <a:ea typeface="微软雅黑" panose="020B0503020204020204" pitchFamily="34" charset="-122"/>
            </a:endParaRPr>
          </a:p>
        </p:txBody>
      </p:sp>
    </p:spTree>
  </p:cSld>
  <p:clrMapOvr>
    <a:masterClrMapping/>
  </p:clrMapOvr>
  <p:transition spd="slow" advTm="9652">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527675" cy="521970"/>
          </a:xfrm>
          <a:prstGeom prst="rect">
            <a:avLst/>
          </a:prstGeom>
        </p:spPr>
        <p:txBody>
          <a:bodyPr wrap="square">
            <a:spAutoFit/>
          </a:bodyPr>
          <a:lstStyle/>
          <a:p>
            <a:r>
              <a:rPr sz="2800" b="1" kern="100">
                <a:latin typeface="+mj-ea"/>
                <a:ea typeface="+mj-ea"/>
                <a:cs typeface="Times New Roman" panose="02020603050405020304" pitchFamily="18" charset="0"/>
              </a:rPr>
              <a:t>子任务6.6.2  结账的种类</a:t>
            </a:r>
            <a:endParaRPr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2035267" y="1792620"/>
            <a:ext cx="3200770" cy="4155439"/>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7" name="矩形 26"/>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8" name="矩形 27"/>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0" name="矩形 29"/>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3" name="组合 32"/>
          <p:cNvGrpSpPr/>
          <p:nvPr/>
        </p:nvGrpSpPr>
        <p:grpSpPr>
          <a:xfrm>
            <a:off x="534349" y="2038489"/>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6" name="矩形 55"/>
          <p:cNvSpPr/>
          <p:nvPr/>
        </p:nvSpPr>
        <p:spPr>
          <a:xfrm>
            <a:off x="2070320" y="2985343"/>
            <a:ext cx="1766963" cy="460375"/>
          </a:xfrm>
          <a:prstGeom prst="rect">
            <a:avLst/>
          </a:prstGeom>
          <a:noFill/>
        </p:spPr>
        <p:txBody>
          <a:bodyPr wrap="square" rtlCol="0">
            <a:spAutoFit/>
          </a:bodyPr>
          <a:lstStyle/>
          <a:p>
            <a:pPr lvl="0" algn="ctr">
              <a:defRPr/>
            </a:pPr>
            <a:r>
              <a:rPr lang="zh-CN" altLang="en-US" sz="2400" b="1" kern="100">
                <a:latin typeface="+mj-ea"/>
                <a:ea typeface="+mj-ea"/>
                <a:cs typeface="Times New Roman" panose="02020603050405020304" pitchFamily="18" charset="0"/>
                <a:sym typeface="+mn-ea"/>
              </a:rPr>
              <a:t>结账的种类</a:t>
            </a:r>
            <a:endParaRPr lang="zh-CN" altLang="en-US" sz="2400" b="1" kern="100">
              <a:latin typeface="+mj-ea"/>
              <a:ea typeface="+mj-ea"/>
              <a:cs typeface="Times New Roman" panose="02020603050405020304" pitchFamily="18" charset="0"/>
              <a:sym typeface="+mn-ea"/>
            </a:endParaRPr>
          </a:p>
        </p:txBody>
      </p:sp>
      <p:sp>
        <p:nvSpPr>
          <p:cNvPr id="61" name="矩形 60"/>
          <p:cNvSpPr/>
          <p:nvPr/>
        </p:nvSpPr>
        <p:spPr>
          <a:xfrm>
            <a:off x="6545580" y="1954530"/>
            <a:ext cx="4733925" cy="829945"/>
          </a:xfrm>
          <a:prstGeom prst="rect">
            <a:avLst/>
          </a:prstGeom>
          <a:noFill/>
        </p:spPr>
        <p:txBody>
          <a:bodyPr wrap="square" rtlCol="0">
            <a:spAutoFit/>
          </a:bodyPr>
          <a:lstStyle/>
          <a:p>
            <a:r>
              <a:rPr lang="zh-CN" altLang="en-US" sz="2400">
                <a:solidFill>
                  <a:srgbClr val="3D3D3D"/>
                </a:solidFill>
                <a:latin typeface="微软雅黑" panose="020B0503020204020204" pitchFamily="34" charset="-122"/>
                <a:ea typeface="微软雅黑" panose="020B0503020204020204" pitchFamily="34" charset="-122"/>
              </a:rPr>
              <a:t>结账按其结算时期不同，主要有月结、季结和年结三种。</a:t>
            </a:r>
            <a:endParaRPr lang="zh-CN" altLang="en-US" sz="2400">
              <a:solidFill>
                <a:srgbClr val="3D3D3D"/>
              </a:solidFill>
              <a:latin typeface="微软雅黑" panose="020B0503020204020204" pitchFamily="34" charset="-122"/>
              <a:ea typeface="微软雅黑" panose="020B0503020204020204" pitchFamily="34" charset="-122"/>
            </a:endParaRPr>
          </a:p>
        </p:txBody>
      </p:sp>
    </p:spTree>
  </p:cSld>
  <p:clrMapOvr>
    <a:masterClrMapping/>
  </p:clrMapOvr>
  <p:transition spd="slow" advTm="9652">
    <p:push di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527675" cy="521970"/>
          </a:xfrm>
          <a:prstGeom prst="rect">
            <a:avLst/>
          </a:prstGeom>
        </p:spPr>
        <p:txBody>
          <a:bodyPr wrap="square">
            <a:spAutoFit/>
          </a:bodyPr>
          <a:lstStyle/>
          <a:p>
            <a:r>
              <a:rPr sz="2800" b="1" kern="100">
                <a:latin typeface="+mj-ea"/>
                <a:ea typeface="+mj-ea"/>
                <a:cs typeface="Times New Roman" panose="02020603050405020304" pitchFamily="18" charset="0"/>
              </a:rPr>
              <a:t>子任务6.6.3  结账的方法</a:t>
            </a:r>
            <a:endParaRPr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2035267" y="1792620"/>
            <a:ext cx="3200770" cy="4155439"/>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7" name="矩形 26"/>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8" name="矩形 27"/>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0" name="矩形 29"/>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3" name="组合 32"/>
          <p:cNvGrpSpPr/>
          <p:nvPr/>
        </p:nvGrpSpPr>
        <p:grpSpPr>
          <a:xfrm>
            <a:off x="534349" y="2038489"/>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6" name="矩形 55"/>
          <p:cNvSpPr/>
          <p:nvPr/>
        </p:nvSpPr>
        <p:spPr>
          <a:xfrm>
            <a:off x="2070320" y="2985343"/>
            <a:ext cx="1766963" cy="460375"/>
          </a:xfrm>
          <a:prstGeom prst="rect">
            <a:avLst/>
          </a:prstGeom>
          <a:noFill/>
        </p:spPr>
        <p:txBody>
          <a:bodyPr wrap="square" rtlCol="0">
            <a:spAutoFit/>
          </a:bodyPr>
          <a:lstStyle/>
          <a:p>
            <a:pPr lvl="0" algn="ctr">
              <a:defRPr/>
            </a:pPr>
            <a:r>
              <a:rPr lang="zh-CN" altLang="en-US" sz="2400" b="1" kern="100">
                <a:latin typeface="+mj-ea"/>
                <a:ea typeface="+mj-ea"/>
                <a:cs typeface="Times New Roman" panose="02020603050405020304" pitchFamily="18" charset="0"/>
                <a:sym typeface="+mn-ea"/>
              </a:rPr>
              <a:t>结账的种类</a:t>
            </a:r>
            <a:endParaRPr lang="zh-CN" altLang="en-US" sz="2400" b="1" kern="100">
              <a:latin typeface="+mj-ea"/>
              <a:ea typeface="+mj-ea"/>
              <a:cs typeface="Times New Roman" panose="02020603050405020304" pitchFamily="18" charset="0"/>
              <a:sym typeface="+mn-ea"/>
            </a:endParaRPr>
          </a:p>
        </p:txBody>
      </p:sp>
      <p:sp>
        <p:nvSpPr>
          <p:cNvPr id="61" name="矩形 60"/>
          <p:cNvSpPr/>
          <p:nvPr/>
        </p:nvSpPr>
        <p:spPr>
          <a:xfrm>
            <a:off x="5565140" y="1670050"/>
            <a:ext cx="6223000" cy="4399915"/>
          </a:xfrm>
          <a:prstGeom prst="rect">
            <a:avLst/>
          </a:prstGeom>
          <a:noFill/>
        </p:spPr>
        <p:txBody>
          <a:bodyPr wrap="square" rtlCol="0">
            <a:spAutoFit/>
          </a:bodyPr>
          <a:lstStyle/>
          <a:p>
            <a:r>
              <a:rPr lang="zh-CN" altLang="en-US" sz="2000">
                <a:solidFill>
                  <a:srgbClr val="3D3D3D"/>
                </a:solidFill>
                <a:latin typeface="微软雅黑" panose="020B0503020204020204" pitchFamily="34" charset="-122"/>
                <a:ea typeface="微软雅黑" panose="020B0503020204020204" pitchFamily="34" charset="-122"/>
              </a:rPr>
              <a:t>（1）对不需按月结计本期发生额的账户，月末结账时，只需要在最后一笔经济业务记录之下通栏画单红线，不需要再结计一次余额。</a:t>
            </a:r>
            <a:endParaRPr lang="zh-CN" altLang="en-US" sz="2000">
              <a:solidFill>
                <a:srgbClr val="3D3D3D"/>
              </a:solidFill>
              <a:latin typeface="微软雅黑" panose="020B0503020204020204" pitchFamily="34" charset="-122"/>
              <a:ea typeface="微软雅黑" panose="020B0503020204020204" pitchFamily="34" charset="-122"/>
            </a:endParaRPr>
          </a:p>
          <a:p>
            <a:r>
              <a:rPr lang="zh-CN" altLang="en-US" sz="2000">
                <a:solidFill>
                  <a:srgbClr val="3D3D3D"/>
                </a:solidFill>
                <a:latin typeface="微软雅黑" panose="020B0503020204020204" pitchFamily="34" charset="-122"/>
                <a:ea typeface="微软雅黑" panose="020B0503020204020204" pitchFamily="34" charset="-122"/>
              </a:rPr>
              <a:t>（2）对于库存现金、银行存款日记账和需要按月结计发生额的收入、费用等明细账，每月结账时，要在最后一笔经济业务记录下面通栏画单红线，结出本月发生额和余额。</a:t>
            </a:r>
            <a:endParaRPr lang="zh-CN" altLang="en-US" sz="2000">
              <a:solidFill>
                <a:srgbClr val="3D3D3D"/>
              </a:solidFill>
              <a:latin typeface="微软雅黑" panose="020B0503020204020204" pitchFamily="34" charset="-122"/>
              <a:ea typeface="微软雅黑" panose="020B0503020204020204" pitchFamily="34" charset="-122"/>
            </a:endParaRPr>
          </a:p>
          <a:p>
            <a:r>
              <a:rPr lang="zh-CN" altLang="en-US" sz="2000">
                <a:solidFill>
                  <a:srgbClr val="3D3D3D"/>
                </a:solidFill>
                <a:latin typeface="微软雅黑" panose="020B0503020204020204" pitchFamily="34" charset="-122"/>
                <a:ea typeface="微软雅黑" panose="020B0503020204020204" pitchFamily="34" charset="-122"/>
              </a:rPr>
              <a:t>（3）对需要结计本年累计发生额的账户，既要进行本月发生额的月结，又要进行年度累计发生额的月结。</a:t>
            </a:r>
            <a:endParaRPr lang="zh-CN" altLang="en-US" sz="2000">
              <a:solidFill>
                <a:srgbClr val="3D3D3D"/>
              </a:solidFill>
              <a:latin typeface="微软雅黑" panose="020B0503020204020204" pitchFamily="34" charset="-122"/>
              <a:ea typeface="微软雅黑" panose="020B0503020204020204" pitchFamily="34" charset="-122"/>
            </a:endParaRPr>
          </a:p>
          <a:p>
            <a:r>
              <a:rPr lang="zh-CN" altLang="en-US" sz="2000">
                <a:solidFill>
                  <a:srgbClr val="3D3D3D"/>
                </a:solidFill>
                <a:latin typeface="微软雅黑" panose="020B0503020204020204" pitchFamily="34" charset="-122"/>
                <a:ea typeface="微软雅黑" panose="020B0503020204020204" pitchFamily="34" charset="-122"/>
              </a:rPr>
              <a:t>（4）对总账账户平时只需结出月末余额。年终结账时要将所有的总账账户结出全年发生额和年末余额。在摘要栏内注明“本年累计”字样，并在合计数下通栏画双红线。库存商品总分类账结算方法如图6-36所示。库存商品总分类账结算方法如图6-37所示。</a:t>
            </a:r>
            <a:endParaRPr lang="zh-CN" altLang="en-US" sz="2000">
              <a:solidFill>
                <a:srgbClr val="3D3D3D"/>
              </a:solidFill>
              <a:latin typeface="微软雅黑" panose="020B0503020204020204" pitchFamily="34" charset="-122"/>
              <a:ea typeface="微软雅黑" panose="020B0503020204020204" pitchFamily="34" charset="-122"/>
            </a:endParaRPr>
          </a:p>
        </p:txBody>
      </p:sp>
    </p:spTree>
  </p:cSld>
  <p:clrMapOvr>
    <a:masterClrMapping/>
  </p:clrMapOvr>
  <p:transition spd="slow" advTm="9652">
    <p:push dir="u"/>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527675" cy="521970"/>
          </a:xfrm>
          <a:prstGeom prst="rect">
            <a:avLst/>
          </a:prstGeom>
        </p:spPr>
        <p:txBody>
          <a:bodyPr wrap="square">
            <a:spAutoFit/>
          </a:bodyPr>
          <a:lstStyle/>
          <a:p>
            <a:r>
              <a:rPr sz="2800" b="1" kern="100">
                <a:latin typeface="+mj-ea"/>
                <a:ea typeface="+mj-ea"/>
                <a:cs typeface="Times New Roman" panose="02020603050405020304" pitchFamily="18" charset="0"/>
              </a:rPr>
              <a:t>子任务6.6.3  结账的方法</a:t>
            </a:r>
            <a:endParaRPr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 name="图片 1"/>
          <p:cNvPicPr>
            <a:picLocks noChangeAspect="1"/>
          </p:cNvPicPr>
          <p:nvPr/>
        </p:nvPicPr>
        <p:blipFill>
          <a:blip r:embed="rId1"/>
          <a:stretch>
            <a:fillRect/>
          </a:stretch>
        </p:blipFill>
        <p:spPr>
          <a:xfrm>
            <a:off x="518160" y="1847850"/>
            <a:ext cx="5543550" cy="2809875"/>
          </a:xfrm>
          <a:prstGeom prst="rect">
            <a:avLst/>
          </a:prstGeom>
        </p:spPr>
      </p:pic>
      <p:pic>
        <p:nvPicPr>
          <p:cNvPr id="3" name="图片 2"/>
          <p:cNvPicPr>
            <a:picLocks noChangeAspect="1"/>
          </p:cNvPicPr>
          <p:nvPr/>
        </p:nvPicPr>
        <p:blipFill>
          <a:blip r:embed="rId2"/>
          <a:stretch>
            <a:fillRect/>
          </a:stretch>
        </p:blipFill>
        <p:spPr>
          <a:xfrm>
            <a:off x="6133465" y="1809750"/>
            <a:ext cx="5553075" cy="2847975"/>
          </a:xfrm>
          <a:prstGeom prst="rect">
            <a:avLst/>
          </a:prstGeom>
        </p:spPr>
      </p:pic>
    </p:spTree>
  </p:cSld>
  <p:clrMapOvr>
    <a:masterClrMapping/>
  </p:clrMapOvr>
  <p:transition spd="slow" advTm="9652">
    <p:push dir="u"/>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714375" y="1177290"/>
            <a:ext cx="10767695" cy="460375"/>
          </a:xfrm>
          <a:prstGeom prst="rect">
            <a:avLst/>
          </a:prstGeom>
          <a:noFill/>
        </p:spPr>
        <p:txBody>
          <a:bodyPr wrap="square" rtlCol="0" anchor="t">
            <a:spAutoFit/>
          </a:bodyPr>
          <a:lstStyle/>
          <a:p>
            <a:pPr algn="l"/>
            <a:r>
              <a:rPr lang="en-US" sz="2400">
                <a:latin typeface="+mj-ea"/>
                <a:ea typeface="+mj-ea"/>
                <a:cs typeface="+mj-ea"/>
              </a:rPr>
              <a:t>      </a:t>
            </a:r>
            <a:r>
              <a:rPr sz="2400">
                <a:latin typeface="+mj-ea"/>
                <a:ea typeface="+mj-ea"/>
                <a:cs typeface="+mj-ea"/>
              </a:rPr>
              <a:t>应收账款明细分类账结账方法如图6-33所示。</a:t>
            </a:r>
            <a:endParaRPr sz="2400">
              <a:latin typeface="+mj-ea"/>
              <a:ea typeface="+mj-ea"/>
              <a:cs typeface="+mj-ea"/>
            </a:endParaRPr>
          </a:p>
        </p:txBody>
      </p:sp>
      <p:pic>
        <p:nvPicPr>
          <p:cNvPr id="4" name="图片 3" descr="303b32303034333736323bcecacce2"/>
          <p:cNvPicPr>
            <a:picLocks noChangeAspect="1"/>
          </p:cNvPicPr>
          <p:nvPr/>
        </p:nvPicPr>
        <p:blipFill>
          <a:blip r:embed="rId1"/>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lstStyle/>
          <a:p>
            <a:r>
              <a:rPr sz="2800" b="1" kern="100">
                <a:latin typeface="+mj-ea"/>
                <a:ea typeface="+mj-ea"/>
                <a:cs typeface="Times New Roman" panose="02020603050405020304" pitchFamily="18" charset="0"/>
                <a:sym typeface="+mn-ea"/>
              </a:rPr>
              <a:t>   【情景6-6】</a:t>
            </a:r>
            <a:endParaRPr sz="2800" b="1" kern="100">
              <a:latin typeface="+mj-ea"/>
              <a:ea typeface="+mj-ea"/>
              <a:cs typeface="Times New Roman" panose="02020603050405020304" pitchFamily="18" charset="0"/>
              <a:sym typeface="+mn-ea"/>
            </a:endParaRPr>
          </a:p>
        </p:txBody>
      </p:sp>
      <p:pic>
        <p:nvPicPr>
          <p:cNvPr id="5" name="图片 4"/>
          <p:cNvPicPr>
            <a:picLocks noChangeAspect="1"/>
          </p:cNvPicPr>
          <p:nvPr/>
        </p:nvPicPr>
        <p:blipFill>
          <a:blip r:embed="rId2"/>
          <a:stretch>
            <a:fillRect/>
          </a:stretch>
        </p:blipFill>
        <p:spPr>
          <a:xfrm>
            <a:off x="1656080" y="2630170"/>
            <a:ext cx="7791450" cy="3001010"/>
          </a:xfrm>
          <a:prstGeom prst="rect">
            <a:avLst/>
          </a:prstGeom>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714375" y="1177290"/>
            <a:ext cx="10767695" cy="460375"/>
          </a:xfrm>
          <a:prstGeom prst="rect">
            <a:avLst/>
          </a:prstGeom>
          <a:noFill/>
        </p:spPr>
        <p:txBody>
          <a:bodyPr wrap="square" rtlCol="0" anchor="t">
            <a:spAutoFit/>
          </a:bodyPr>
          <a:lstStyle/>
          <a:p>
            <a:pPr algn="l"/>
            <a:r>
              <a:rPr lang="en-US" sz="2400">
                <a:latin typeface="+mj-ea"/>
                <a:ea typeface="+mj-ea"/>
                <a:cs typeface="+mj-ea"/>
              </a:rPr>
              <a:t>      </a:t>
            </a:r>
            <a:r>
              <a:rPr sz="2400">
                <a:latin typeface="+mj-ea"/>
                <a:ea typeface="+mj-ea"/>
                <a:cs typeface="+mj-ea"/>
              </a:rPr>
              <a:t>银行存款日记账结账方法如图6-34所示。</a:t>
            </a:r>
            <a:endParaRPr sz="2400">
              <a:latin typeface="+mj-ea"/>
              <a:ea typeface="+mj-ea"/>
              <a:cs typeface="+mj-ea"/>
            </a:endParaRPr>
          </a:p>
        </p:txBody>
      </p:sp>
      <p:pic>
        <p:nvPicPr>
          <p:cNvPr id="4" name="图片 3" descr="303b32303034333736323bcecacce2"/>
          <p:cNvPicPr>
            <a:picLocks noChangeAspect="1"/>
          </p:cNvPicPr>
          <p:nvPr/>
        </p:nvPicPr>
        <p:blipFill>
          <a:blip r:embed="rId1"/>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lstStyle/>
          <a:p>
            <a:r>
              <a:rPr sz="2800" b="1" kern="100">
                <a:latin typeface="+mj-ea"/>
                <a:ea typeface="+mj-ea"/>
                <a:cs typeface="Times New Roman" panose="02020603050405020304" pitchFamily="18" charset="0"/>
                <a:sym typeface="+mn-ea"/>
              </a:rPr>
              <a:t>    【情景6-7】</a:t>
            </a:r>
            <a:endParaRPr sz="2800" b="1" kern="100">
              <a:latin typeface="+mj-ea"/>
              <a:ea typeface="+mj-ea"/>
              <a:cs typeface="Times New Roman" panose="02020603050405020304" pitchFamily="18" charset="0"/>
              <a:sym typeface="+mn-ea"/>
            </a:endParaRPr>
          </a:p>
        </p:txBody>
      </p:sp>
      <p:pic>
        <p:nvPicPr>
          <p:cNvPr id="3" name="图片 2"/>
          <p:cNvPicPr>
            <a:picLocks noChangeAspect="1"/>
          </p:cNvPicPr>
          <p:nvPr/>
        </p:nvPicPr>
        <p:blipFill>
          <a:blip r:embed="rId2"/>
          <a:stretch>
            <a:fillRect/>
          </a:stretch>
        </p:blipFill>
        <p:spPr>
          <a:xfrm>
            <a:off x="2410460" y="2564765"/>
            <a:ext cx="6687820" cy="3500120"/>
          </a:xfrm>
          <a:prstGeom prst="rect">
            <a:avLst/>
          </a:prstGeom>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714375" y="1177290"/>
            <a:ext cx="10767695" cy="460375"/>
          </a:xfrm>
          <a:prstGeom prst="rect">
            <a:avLst/>
          </a:prstGeom>
          <a:noFill/>
        </p:spPr>
        <p:txBody>
          <a:bodyPr wrap="square" rtlCol="0" anchor="t">
            <a:spAutoFit/>
          </a:bodyPr>
          <a:lstStyle/>
          <a:p>
            <a:pPr algn="l"/>
            <a:r>
              <a:rPr lang="en-US" sz="2400">
                <a:latin typeface="+mj-ea"/>
                <a:ea typeface="+mj-ea"/>
                <a:cs typeface="+mj-ea"/>
              </a:rPr>
              <a:t>      </a:t>
            </a:r>
            <a:r>
              <a:rPr sz="2400">
                <a:latin typeface="+mj-ea"/>
                <a:ea typeface="+mj-ea"/>
                <a:cs typeface="+mj-ea"/>
              </a:rPr>
              <a:t>主营业务收入明细分类账结账方法如图6-35所示。</a:t>
            </a:r>
            <a:endParaRPr sz="2400">
              <a:latin typeface="+mj-ea"/>
              <a:ea typeface="+mj-ea"/>
              <a:cs typeface="+mj-ea"/>
            </a:endParaRPr>
          </a:p>
        </p:txBody>
      </p:sp>
      <p:pic>
        <p:nvPicPr>
          <p:cNvPr id="4" name="图片 3" descr="303b32303034333736323bcecacce2"/>
          <p:cNvPicPr>
            <a:picLocks noChangeAspect="1"/>
          </p:cNvPicPr>
          <p:nvPr/>
        </p:nvPicPr>
        <p:blipFill>
          <a:blip r:embed="rId1"/>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lstStyle/>
          <a:p>
            <a:r>
              <a:rPr sz="2800" b="1" kern="100">
                <a:latin typeface="+mj-ea"/>
                <a:ea typeface="+mj-ea"/>
                <a:cs typeface="Times New Roman" panose="02020603050405020304" pitchFamily="18" charset="0"/>
                <a:sym typeface="+mn-ea"/>
              </a:rPr>
              <a:t>     【情景6-8】</a:t>
            </a:r>
            <a:endParaRPr sz="2800" b="1" kern="100">
              <a:latin typeface="+mj-ea"/>
              <a:ea typeface="+mj-ea"/>
              <a:cs typeface="Times New Roman" panose="02020603050405020304" pitchFamily="18" charset="0"/>
              <a:sym typeface="+mn-ea"/>
            </a:endParaRPr>
          </a:p>
        </p:txBody>
      </p:sp>
      <p:pic>
        <p:nvPicPr>
          <p:cNvPr id="5" name="图片 4"/>
          <p:cNvPicPr>
            <a:picLocks noChangeAspect="1"/>
          </p:cNvPicPr>
          <p:nvPr/>
        </p:nvPicPr>
        <p:blipFill>
          <a:blip r:embed="rId2"/>
          <a:stretch>
            <a:fillRect/>
          </a:stretch>
        </p:blipFill>
        <p:spPr>
          <a:xfrm>
            <a:off x="2193925" y="2445385"/>
            <a:ext cx="6913880" cy="3752850"/>
          </a:xfrm>
          <a:prstGeom prst="rect">
            <a:avLst/>
          </a:prstGeom>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0"/>
            <a:ext cx="12196763" cy="3645024"/>
            <a:chOff x="0" y="0"/>
            <a:chExt cx="12196763" cy="3645024"/>
          </a:xfrm>
        </p:grpSpPr>
        <p:pic>
          <p:nvPicPr>
            <p:cNvPr id="14" name="图片 13"/>
            <p:cNvPicPr>
              <a:picLocks noChangeAspect="1"/>
            </p:cNvPicPr>
            <p:nvPr/>
          </p:nvPicPr>
          <p:blipFill rotWithShape="1">
            <a:blip r:embed="rId1">
              <a:extLst>
                <a:ext uri="{28A0092B-C50C-407E-A947-70E740481C1C}">
                  <a14:useLocalDpi xmlns:a14="http://schemas.microsoft.com/office/drawing/2010/main" val="0"/>
                </a:ext>
              </a:extLst>
            </a:blip>
            <a:srcRect t="27813" b="27321"/>
            <a:stretch>
              <a:fillRect/>
            </a:stretch>
          </p:blipFill>
          <p:spPr>
            <a:xfrm>
              <a:off x="1" y="0"/>
              <a:ext cx="12196762" cy="3645024"/>
            </a:xfrm>
            <a:prstGeom prst="rect">
              <a:avLst/>
            </a:prstGeom>
          </p:spPr>
        </p:pic>
        <p:sp>
          <p:nvSpPr>
            <p:cNvPr id="15" name="矩形 14"/>
            <p:cNvSpPr/>
            <p:nvPr/>
          </p:nvSpPr>
          <p:spPr bwMode="auto">
            <a:xfrm>
              <a:off x="0" y="0"/>
              <a:ext cx="12196762" cy="3645024"/>
            </a:xfrm>
            <a:prstGeom prst="rect">
              <a:avLst/>
            </a:prstGeom>
            <a:solidFill>
              <a:schemeClr val="tx1">
                <a:lumMod val="50000"/>
                <a:alpha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16" name="矩形 15"/>
          <p:cNvSpPr/>
          <p:nvPr/>
        </p:nvSpPr>
        <p:spPr>
          <a:xfrm>
            <a:off x="2370832" y="3690628"/>
            <a:ext cx="7843412" cy="584775"/>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感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谢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您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的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关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注</a:t>
            </a:r>
            <a:endPar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endParaRPr>
          </a:p>
        </p:txBody>
      </p:sp>
      <p:sp>
        <p:nvSpPr>
          <p:cNvPr id="17" name="矩形 16"/>
          <p:cNvSpPr/>
          <p:nvPr/>
        </p:nvSpPr>
        <p:spPr>
          <a:xfrm>
            <a:off x="2188855" y="1988840"/>
            <a:ext cx="8085990" cy="186204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1500" b="1" i="0" u="none" strike="noStrike" kern="1200" cap="none" spc="0" normalizeH="0" baseline="0" noProof="0">
                <a:ln>
                  <a:noFill/>
                </a:ln>
                <a:solidFill>
                  <a:srgbClr val="FFFFFF"/>
                </a:solidFill>
                <a:effectLst>
                  <a:outerShdw blurRad="63500" dist="25400" dir="2700000" algn="tl">
                    <a:srgbClr val="000000">
                      <a:alpha val="14000"/>
                    </a:srgbClr>
                  </a:outerShdw>
                </a:effectLst>
                <a:uLnTx/>
                <a:uFillTx/>
                <a:latin typeface="微软雅黑" panose="020B0503020204020204" pitchFamily="34" charset="-122"/>
                <a:ea typeface="微软雅黑" panose="020B0503020204020204" pitchFamily="34" charset="-122"/>
                <a:cs typeface="+mn-cs"/>
              </a:rPr>
              <a:t>THANKS</a:t>
            </a:r>
            <a:endParaRPr kumimoji="0" lang="zh-CN" altLang="en-US" sz="11500" b="1" i="0" u="none" strike="noStrike" kern="1200" cap="none" spc="0" normalizeH="0" baseline="0" noProof="0">
              <a:ln>
                <a:noFill/>
              </a:ln>
              <a:solidFill>
                <a:srgbClr val="FFFFFF"/>
              </a:solidFill>
              <a:effectLst>
                <a:outerShdw blurRad="63500" dist="25400" dir="2700000" algn="tl">
                  <a:srgbClr val="000000">
                    <a:alpha val="14000"/>
                  </a:srgbClr>
                </a:outerShdw>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828802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a:t>
            </a:r>
            <a:r>
              <a:rPr lang="en-US" altLang="zh-CN" sz="2800" b="1" kern="100">
                <a:latin typeface="+mj-ea"/>
                <a:ea typeface="+mj-ea"/>
                <a:cs typeface="Times New Roman" panose="02020603050405020304" pitchFamily="18" charset="0"/>
              </a:rPr>
              <a:t>6.1.2 </a:t>
            </a:r>
            <a:r>
              <a:rPr lang="zh-CN" altLang="en-US" sz="2800" b="1" kern="100">
                <a:latin typeface="+mj-ea"/>
                <a:ea typeface="+mj-ea"/>
                <a:cs typeface="Times New Roman" panose="02020603050405020304" pitchFamily="18" charset="0"/>
              </a:rPr>
              <a:t>会计账簿的种类</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3" name="任意多边形 12"/>
          <p:cNvSpPr/>
          <p:nvPr>
            <p:custDataLst>
              <p:tags r:id="rId1"/>
            </p:custDataLst>
          </p:nvPr>
        </p:nvSpPr>
        <p:spPr>
          <a:xfrm rot="14400000">
            <a:off x="4293210" y="3429320"/>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solidFill>
            <a:srgbClr val="1AA3AA"/>
          </a:solidFill>
          <a:ln w="12700" cap="flat" cmpd="sng" algn="ctr">
            <a:noFill/>
            <a:prstDash val="solid"/>
            <a:miter lim="800000"/>
          </a:ln>
          <a:effectLst/>
        </p:spPr>
        <p:txBody>
          <a:bodyPr anchor="ctr"/>
          <a:lstStyle/>
          <a:p>
            <a:pPr algn="ctr" fontAlgn="auto">
              <a:lnSpc>
                <a:spcPct val="120000"/>
              </a:lnSpc>
            </a:pPr>
            <a:endParaRPr>
              <a:latin typeface="微软雅黑" panose="020B0503020204020204" pitchFamily="34" charset="-122"/>
              <a:ea typeface="微软雅黑" panose="020B0503020204020204" pitchFamily="34" charset="-122"/>
            </a:endParaRPr>
          </a:p>
        </p:txBody>
      </p:sp>
      <p:sp>
        <p:nvSpPr>
          <p:cNvPr id="14" name="任意多边形 13"/>
          <p:cNvSpPr/>
          <p:nvPr>
            <p:custDataLst>
              <p:tags r:id="rId2"/>
            </p:custDataLst>
          </p:nvPr>
        </p:nvSpPr>
        <p:spPr>
          <a:xfrm flipH="1">
            <a:off x="5054615" y="2577270"/>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solidFill>
            <a:srgbClr val="1F74AD"/>
          </a:solidFill>
          <a:ln w="12700" cap="flat" cmpd="sng" algn="ctr">
            <a:noFill/>
            <a:prstDash val="solid"/>
            <a:miter lim="800000"/>
          </a:ln>
          <a:effectLst/>
        </p:spPr>
        <p:txBody>
          <a:bodyPr anchor="ctr"/>
          <a:lstStyle/>
          <a:p>
            <a:pPr algn="ctr" fontAlgn="auto">
              <a:lnSpc>
                <a:spcPct val="120000"/>
              </a:lnSpc>
            </a:pPr>
            <a:endParaRPr dirty="0">
              <a:latin typeface="微软雅黑" panose="020B0503020204020204" pitchFamily="34" charset="-122"/>
              <a:ea typeface="微软雅黑" panose="020B0503020204020204" pitchFamily="34" charset="-122"/>
            </a:endParaRPr>
          </a:p>
        </p:txBody>
      </p:sp>
      <p:sp>
        <p:nvSpPr>
          <p:cNvPr id="21" name="任意多边形 20"/>
          <p:cNvSpPr/>
          <p:nvPr>
            <p:custDataLst>
              <p:tags r:id="rId3"/>
            </p:custDataLst>
          </p:nvPr>
        </p:nvSpPr>
        <p:spPr bwMode="auto">
          <a:xfrm rot="3600000">
            <a:off x="4841060" y="4023556"/>
            <a:ext cx="461104" cy="4611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rgbClr val="1AA3AA"/>
          </a:solidFill>
          <a:ln>
            <a:noFill/>
          </a:ln>
        </p:spPr>
        <p:txBody>
          <a:bodyPr anchor="ctr"/>
          <a:lstStyle/>
          <a:p>
            <a:pPr algn="ctr" fontAlgn="auto">
              <a:lnSpc>
                <a:spcPct val="120000"/>
              </a:lnSpc>
            </a:pPr>
            <a:endParaRPr>
              <a:latin typeface="微软雅黑" panose="020B0503020204020204" pitchFamily="34" charset="-122"/>
              <a:ea typeface="微软雅黑" panose="020B0503020204020204" pitchFamily="34" charset="-122"/>
            </a:endParaRPr>
          </a:p>
        </p:txBody>
      </p:sp>
      <p:sp>
        <p:nvSpPr>
          <p:cNvPr id="22" name="任意多边形 21"/>
          <p:cNvSpPr/>
          <p:nvPr>
            <p:custDataLst>
              <p:tags r:id="rId4"/>
            </p:custDataLst>
          </p:nvPr>
        </p:nvSpPr>
        <p:spPr bwMode="auto">
          <a:xfrm rot="5400000">
            <a:off x="5714624" y="2996914"/>
            <a:ext cx="461104" cy="461104"/>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rgbClr val="1F74AD"/>
          </a:solidFill>
          <a:ln>
            <a:noFill/>
          </a:ln>
        </p:spPr>
        <p:txBody>
          <a:bodyPr anchor="ctr"/>
          <a:lstStyle/>
          <a:p>
            <a:pPr algn="ctr" fontAlgn="auto">
              <a:lnSpc>
                <a:spcPct val="120000"/>
              </a:lnSpc>
            </a:pPr>
            <a:endParaRPr>
              <a:latin typeface="微软雅黑" panose="020B0503020204020204" pitchFamily="34" charset="-122"/>
              <a:ea typeface="微软雅黑" panose="020B0503020204020204" pitchFamily="34" charset="-122"/>
            </a:endParaRPr>
          </a:p>
        </p:txBody>
      </p:sp>
      <p:sp>
        <p:nvSpPr>
          <p:cNvPr id="46" name="任意多边形 14"/>
          <p:cNvSpPr/>
          <p:nvPr>
            <p:custDataLst>
              <p:tags r:id="rId5"/>
            </p:custDataLst>
          </p:nvPr>
        </p:nvSpPr>
        <p:spPr bwMode="auto">
          <a:xfrm rot="3594430">
            <a:off x="6595740" y="4029027"/>
            <a:ext cx="461104" cy="461104"/>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rgbClr val="3498DB"/>
          </a:solidFill>
          <a:ln>
            <a:noFill/>
          </a:ln>
        </p:spPr>
        <p:txBody>
          <a:bodyPr anchor="ctr"/>
          <a:lstStyle/>
          <a:p>
            <a:pPr algn="ctr" fontAlgn="auto">
              <a:lnSpc>
                <a:spcPct val="120000"/>
              </a:lnSpc>
            </a:pPr>
            <a:endParaRPr>
              <a:latin typeface="微软雅黑" panose="020B0503020204020204" pitchFamily="34" charset="-122"/>
              <a:ea typeface="微软雅黑" panose="020B0503020204020204" pitchFamily="34" charset="-122"/>
            </a:endParaRPr>
          </a:p>
        </p:txBody>
      </p:sp>
      <p:sp>
        <p:nvSpPr>
          <p:cNvPr id="47" name="任意多边形 6"/>
          <p:cNvSpPr/>
          <p:nvPr>
            <p:custDataLst>
              <p:tags r:id="rId6"/>
            </p:custDataLst>
          </p:nvPr>
        </p:nvSpPr>
        <p:spPr>
          <a:xfrm rot="13140956" flipH="1">
            <a:off x="4949654" y="3348081"/>
            <a:ext cx="1269996" cy="639799"/>
          </a:xfrm>
          <a:custGeom>
            <a:avLst/>
            <a:gdLst>
              <a:gd name="connsiteX0" fmla="*/ 634998 w 1269996"/>
              <a:gd name="connsiteY0" fmla="*/ 0 h 639799"/>
              <a:gd name="connsiteX1" fmla="*/ 1267819 w 1269996"/>
              <a:gd name="connsiteY1" fmla="*/ 262123 h 639799"/>
              <a:gd name="connsiteX2" fmla="*/ 1269996 w 1269996"/>
              <a:gd name="connsiteY2" fmla="*/ 264762 h 639799"/>
              <a:gd name="connsiteX3" fmla="*/ 901061 w 1269996"/>
              <a:gd name="connsiteY3" fmla="*/ 639799 h 639799"/>
              <a:gd name="connsiteX4" fmla="*/ 896125 w 1269996"/>
              <a:gd name="connsiteY4" fmla="*/ 633817 h 639799"/>
              <a:gd name="connsiteX5" fmla="*/ 634998 w 1269996"/>
              <a:gd name="connsiteY5" fmla="*/ 525654 h 639799"/>
              <a:gd name="connsiteX6" fmla="*/ 373871 w 1269996"/>
              <a:gd name="connsiteY6" fmla="*/ 633817 h 639799"/>
              <a:gd name="connsiteX7" fmla="*/ 368936 w 1269996"/>
              <a:gd name="connsiteY7" fmla="*/ 639799 h 639799"/>
              <a:gd name="connsiteX8" fmla="*/ 0 w 1269996"/>
              <a:gd name="connsiteY8" fmla="*/ 264762 h 639799"/>
              <a:gd name="connsiteX9" fmla="*/ 2177 w 1269996"/>
              <a:gd name="connsiteY9" fmla="*/ 262123 h 639799"/>
              <a:gd name="connsiteX10" fmla="*/ 634998 w 1269996"/>
              <a:gd name="connsiteY10" fmla="*/ 0 h 63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9996" h="639799">
                <a:moveTo>
                  <a:pt x="634998" y="0"/>
                </a:moveTo>
                <a:cubicBezTo>
                  <a:pt x="882130" y="0"/>
                  <a:pt x="1105866" y="100170"/>
                  <a:pt x="1267819" y="262123"/>
                </a:cubicBezTo>
                <a:lnTo>
                  <a:pt x="1269996" y="264762"/>
                </a:lnTo>
                <a:lnTo>
                  <a:pt x="901061" y="639799"/>
                </a:lnTo>
                <a:lnTo>
                  <a:pt x="896125" y="633817"/>
                </a:lnTo>
                <a:cubicBezTo>
                  <a:pt x="829297" y="566988"/>
                  <a:pt x="736975" y="525654"/>
                  <a:pt x="634998" y="525654"/>
                </a:cubicBezTo>
                <a:cubicBezTo>
                  <a:pt x="533022" y="525654"/>
                  <a:pt x="440699" y="566988"/>
                  <a:pt x="373871" y="633817"/>
                </a:cubicBezTo>
                <a:lnTo>
                  <a:pt x="368936" y="639799"/>
                </a:lnTo>
                <a:lnTo>
                  <a:pt x="0" y="264762"/>
                </a:lnTo>
                <a:lnTo>
                  <a:pt x="2177" y="262123"/>
                </a:lnTo>
                <a:cubicBezTo>
                  <a:pt x="164130" y="100170"/>
                  <a:pt x="387866" y="0"/>
                  <a:pt x="634998" y="0"/>
                </a:cubicBezTo>
                <a:close/>
              </a:path>
            </a:pathLst>
          </a:custGeom>
          <a:solidFill>
            <a:srgbClr val="1F74AD"/>
          </a:solidFill>
          <a:ln w="12700" cap="flat" cmpd="sng" algn="ctr">
            <a:noFill/>
            <a:prstDash val="solid"/>
            <a:miter lim="800000"/>
          </a:ln>
          <a:effectLst/>
        </p:spPr>
        <p:txBody>
          <a:bodyPr anchor="ctr"/>
          <a:lstStyle/>
          <a:p>
            <a:pPr algn="ctr" fontAlgn="auto">
              <a:lnSpc>
                <a:spcPct val="120000"/>
              </a:lnSpc>
            </a:pPr>
            <a:endParaRPr>
              <a:latin typeface="微软雅黑" panose="020B0503020204020204" pitchFamily="34" charset="-122"/>
              <a:ea typeface="微软雅黑" panose="020B0503020204020204" pitchFamily="34" charset="-122"/>
            </a:endParaRPr>
          </a:p>
        </p:txBody>
      </p:sp>
      <p:sp>
        <p:nvSpPr>
          <p:cNvPr id="44" name="任意多边形 3"/>
          <p:cNvSpPr/>
          <p:nvPr>
            <p:custDataLst>
              <p:tags r:id="rId7"/>
            </p:custDataLst>
          </p:nvPr>
        </p:nvSpPr>
        <p:spPr>
          <a:xfrm rot="7200000" flipH="1">
            <a:off x="5826939" y="3433828"/>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solidFill>
            <a:srgbClr val="3498DB"/>
          </a:solidFill>
          <a:ln w="12700" cap="flat" cmpd="sng" algn="ctr">
            <a:noFill/>
            <a:prstDash val="solid"/>
            <a:miter lim="800000"/>
          </a:ln>
          <a:effectLst/>
        </p:spPr>
        <p:txBody>
          <a:bodyPr anchor="ctr"/>
          <a:lstStyle/>
          <a:p>
            <a:pPr algn="ctr" fontAlgn="auto">
              <a:lnSpc>
                <a:spcPct val="120000"/>
              </a:lnSpc>
            </a:pPr>
            <a:endParaRPr>
              <a:latin typeface="微软雅黑" panose="020B0503020204020204" pitchFamily="34" charset="-122"/>
              <a:ea typeface="微软雅黑" panose="020B0503020204020204" pitchFamily="34" charset="-122"/>
            </a:endParaRPr>
          </a:p>
        </p:txBody>
      </p:sp>
      <p:sp>
        <p:nvSpPr>
          <p:cNvPr id="23" name="椭圆 22"/>
          <p:cNvSpPr/>
          <p:nvPr>
            <p:custDataLst>
              <p:tags r:id="rId8"/>
            </p:custDataLst>
          </p:nvPr>
        </p:nvSpPr>
        <p:spPr>
          <a:xfrm>
            <a:off x="5721537" y="1715910"/>
            <a:ext cx="444951" cy="444952"/>
          </a:xfrm>
          <a:prstGeom prst="ellipse">
            <a:avLst/>
          </a:prstGeom>
          <a:solidFill>
            <a:srgbClr val="1F74AD"/>
          </a:solidFill>
          <a:ln w="12700" cap="flat" cmpd="sng" algn="ctr">
            <a:noFill/>
            <a:prstDash val="solid"/>
            <a:miter lim="800000"/>
          </a:ln>
          <a:effectLst/>
        </p:spPr>
        <p:txBody>
          <a:bodyPr anchor="ctr"/>
          <a:lstStyle/>
          <a:p>
            <a:pPr algn="ctr" fontAlgn="auto">
              <a:lnSpc>
                <a:spcPct val="120000"/>
              </a:lnSpc>
            </a:pPr>
            <a:endParaRPr>
              <a:latin typeface="微软雅黑" panose="020B0503020204020204" pitchFamily="34" charset="-122"/>
              <a:ea typeface="微软雅黑" panose="020B0503020204020204" pitchFamily="34" charset="-122"/>
            </a:endParaRPr>
          </a:p>
        </p:txBody>
      </p:sp>
      <p:sp>
        <p:nvSpPr>
          <p:cNvPr id="26" name="文本框 25"/>
          <p:cNvSpPr txBox="1"/>
          <p:nvPr>
            <p:custDataLst>
              <p:tags r:id="rId9"/>
            </p:custDataLst>
          </p:nvPr>
        </p:nvSpPr>
        <p:spPr bwMode="auto">
          <a:xfrm>
            <a:off x="6225205" y="1898780"/>
            <a:ext cx="2787706" cy="711870"/>
          </a:xfrm>
          <a:prstGeom prst="rect">
            <a:avLst/>
          </a:prstGeom>
          <a:noFill/>
        </p:spPr>
        <p:txBody>
          <a:bodyPr wrap="square" lIns="90000" tIns="0" rIns="90000" bIns="46800">
            <a:normAutofit/>
          </a:bodyPr>
          <a:lstStyle/>
          <a:p>
            <a:pPr algn="l" fontAlgn="auto">
              <a:lnSpc>
                <a:spcPct val="120000"/>
              </a:lnSpc>
            </a:pPr>
            <a:r>
              <a:rPr lang="zh-CN" altLang="en-US" sz="1200" b="0" spc="150">
                <a:solidFill>
                  <a:srgbClr val="000000"/>
                </a:solidFill>
                <a:effectLst/>
                <a:latin typeface="微软雅黑" panose="020B0503020204020204" pitchFamily="34" charset="-122"/>
                <a:ea typeface="微软雅黑" panose="020B0503020204020204" pitchFamily="34" charset="-122"/>
              </a:rPr>
              <a:t>（</a:t>
            </a:r>
            <a:r>
              <a:rPr lang="en-US" altLang="zh-CN" sz="1200" b="0" spc="150">
                <a:solidFill>
                  <a:srgbClr val="000000"/>
                </a:solidFill>
                <a:effectLst/>
                <a:latin typeface="微软雅黑" panose="020B0503020204020204" pitchFamily="34" charset="-122"/>
                <a:ea typeface="微软雅黑" panose="020B0503020204020204" pitchFamily="34" charset="-122"/>
              </a:rPr>
              <a:t>2</a:t>
            </a:r>
            <a:r>
              <a:rPr lang="zh-CN" altLang="en-US" sz="1200" b="0" spc="150">
                <a:solidFill>
                  <a:srgbClr val="000000"/>
                </a:solidFill>
                <a:effectLst/>
                <a:latin typeface="微软雅黑" panose="020B0503020204020204" pitchFamily="34" charset="-122"/>
                <a:ea typeface="微软雅黑" panose="020B0503020204020204" pitchFamily="34" charset="-122"/>
              </a:rPr>
              <a:t>）分类账簿是指对全部经济业务按照会计要素的具体类别设置分类账户，进而予以分类登记的账簿。</a:t>
            </a:r>
            <a:endParaRPr lang="zh-CN" altLang="en-US" sz="1200" b="0" spc="150">
              <a:solidFill>
                <a:srgbClr val="000000"/>
              </a:solidFill>
              <a:effectLst/>
              <a:latin typeface="微软雅黑" panose="020B0503020204020204" pitchFamily="34" charset="-122"/>
              <a:ea typeface="微软雅黑" panose="020B0503020204020204" pitchFamily="34" charset="-122"/>
            </a:endParaRPr>
          </a:p>
        </p:txBody>
      </p:sp>
      <p:sp>
        <p:nvSpPr>
          <p:cNvPr id="27" name="椭圆 26"/>
          <p:cNvSpPr/>
          <p:nvPr>
            <p:custDataLst>
              <p:tags r:id="rId10"/>
            </p:custDataLst>
          </p:nvPr>
        </p:nvSpPr>
        <p:spPr>
          <a:xfrm>
            <a:off x="3505686" y="4015837"/>
            <a:ext cx="444951" cy="444952"/>
          </a:xfrm>
          <a:prstGeom prst="ellipse">
            <a:avLst/>
          </a:prstGeom>
          <a:solidFill>
            <a:srgbClr val="69A35B"/>
          </a:solidFill>
          <a:ln w="12700" cap="flat" cmpd="sng" algn="ctr">
            <a:noFill/>
            <a:prstDash val="solid"/>
            <a:miter lim="800000"/>
          </a:ln>
          <a:effectLst/>
        </p:spPr>
        <p:txBody>
          <a:bodyPr anchor="ctr"/>
          <a:lstStyle/>
          <a:p>
            <a:pPr algn="ctr" fontAlgn="auto">
              <a:lnSpc>
                <a:spcPct val="120000"/>
              </a:lnSpc>
            </a:pPr>
            <a:endParaRPr>
              <a:latin typeface="微软雅黑" panose="020B0503020204020204" pitchFamily="34" charset="-122"/>
              <a:ea typeface="微软雅黑" panose="020B0503020204020204" pitchFamily="34" charset="-122"/>
            </a:endParaRPr>
          </a:p>
        </p:txBody>
      </p:sp>
      <p:sp>
        <p:nvSpPr>
          <p:cNvPr id="28" name="文本框 27"/>
          <p:cNvSpPr txBox="1"/>
          <p:nvPr>
            <p:custDataLst>
              <p:tags r:id="rId11"/>
            </p:custDataLst>
          </p:nvPr>
        </p:nvSpPr>
        <p:spPr>
          <a:xfrm>
            <a:off x="3499574" y="4099814"/>
            <a:ext cx="457176" cy="276999"/>
          </a:xfrm>
          <a:prstGeom prst="rect">
            <a:avLst/>
          </a:prstGeom>
          <a:noFill/>
        </p:spPr>
        <p:txBody>
          <a:bodyPr wrap="none">
            <a:normAutofit fontScale="92500"/>
          </a:bodyPr>
          <a:lstStyle/>
          <a:p>
            <a:pPr algn="ctr" fontAlgn="auto">
              <a:lnSpc>
                <a:spcPct val="120000"/>
              </a:lnSpc>
            </a:pPr>
            <a:endParaRPr lang="en-US" sz="1200" dirty="0">
              <a:solidFill>
                <a:sysClr val="window" lastClr="FFFFFF"/>
              </a:solidFill>
              <a:latin typeface="微软雅黑" panose="020B0503020204020204" pitchFamily="34" charset="-122"/>
              <a:ea typeface="微软雅黑" panose="020B0503020204020204" pitchFamily="34" charset="-122"/>
            </a:endParaRPr>
          </a:p>
        </p:txBody>
      </p:sp>
      <p:sp>
        <p:nvSpPr>
          <p:cNvPr id="29" name="椭圆 28"/>
          <p:cNvSpPr/>
          <p:nvPr>
            <p:custDataLst>
              <p:tags r:id="rId12"/>
            </p:custDataLst>
          </p:nvPr>
        </p:nvSpPr>
        <p:spPr>
          <a:xfrm>
            <a:off x="7961770" y="3982761"/>
            <a:ext cx="444951" cy="444952"/>
          </a:xfrm>
          <a:prstGeom prst="ellipse">
            <a:avLst/>
          </a:prstGeom>
          <a:solidFill>
            <a:srgbClr val="3498DB"/>
          </a:solidFill>
          <a:ln w="12700" cap="flat" cmpd="sng" algn="ctr">
            <a:noFill/>
            <a:prstDash val="solid"/>
            <a:miter lim="800000"/>
          </a:ln>
          <a:effectLst/>
        </p:spPr>
        <p:txBody>
          <a:bodyPr anchor="ctr"/>
          <a:lstStyle/>
          <a:p>
            <a:pPr algn="ctr" fontAlgn="auto">
              <a:lnSpc>
                <a:spcPct val="120000"/>
              </a:lnSpc>
            </a:pPr>
            <a:endParaRPr>
              <a:latin typeface="微软雅黑" panose="020B0503020204020204" pitchFamily="34" charset="-122"/>
              <a:ea typeface="微软雅黑" panose="020B0503020204020204" pitchFamily="34" charset="-122"/>
            </a:endParaRPr>
          </a:p>
        </p:txBody>
      </p:sp>
      <p:sp>
        <p:nvSpPr>
          <p:cNvPr id="32" name="文本框 31"/>
          <p:cNvSpPr txBox="1"/>
          <p:nvPr>
            <p:custDataLst>
              <p:tags r:id="rId13"/>
            </p:custDataLst>
          </p:nvPr>
        </p:nvSpPr>
        <p:spPr bwMode="auto">
          <a:xfrm>
            <a:off x="8465185" y="4190365"/>
            <a:ext cx="2958465" cy="967105"/>
          </a:xfrm>
          <a:prstGeom prst="rect">
            <a:avLst/>
          </a:prstGeom>
          <a:noFill/>
        </p:spPr>
        <p:txBody>
          <a:bodyPr wrap="square" lIns="90000" tIns="0" rIns="90000" bIns="46800"/>
          <a:lstStyle/>
          <a:p>
            <a:pPr algn="l" fontAlgn="auto">
              <a:lnSpc>
                <a:spcPct val="120000"/>
              </a:lnSpc>
            </a:pPr>
            <a:r>
              <a:rPr lang="zh-CN" altLang="en-US" sz="1200" b="0" spc="150" dirty="0">
                <a:solidFill>
                  <a:srgbClr val="000000"/>
                </a:solidFill>
                <a:effectLst/>
                <a:latin typeface="微软雅黑" panose="020B0503020204020204" pitchFamily="34" charset="-122"/>
                <a:ea typeface="微软雅黑" panose="020B0503020204020204" pitchFamily="34" charset="-122"/>
              </a:rPr>
              <a:t>（</a:t>
            </a:r>
            <a:r>
              <a:rPr lang="en-US" altLang="zh-CN" sz="1200" b="0" spc="150" dirty="0">
                <a:solidFill>
                  <a:srgbClr val="000000"/>
                </a:solidFill>
                <a:effectLst/>
                <a:latin typeface="微软雅黑" panose="020B0503020204020204" pitchFamily="34" charset="-122"/>
                <a:ea typeface="微软雅黑" panose="020B0503020204020204" pitchFamily="34" charset="-122"/>
              </a:rPr>
              <a:t>3</a:t>
            </a:r>
            <a:r>
              <a:rPr lang="zh-CN" altLang="en-US" sz="1200" b="0" spc="150" dirty="0">
                <a:solidFill>
                  <a:srgbClr val="000000"/>
                </a:solidFill>
                <a:effectLst/>
                <a:latin typeface="微软雅黑" panose="020B0503020204020204" pitchFamily="34" charset="-122"/>
                <a:ea typeface="微软雅黑" panose="020B0503020204020204" pitchFamily="34" charset="-122"/>
              </a:rPr>
              <a:t>）备查账簿又称辅助账簿，是指对某些能在序时账簿和分类账簿等主要账簿中进行登记或者登记不够详细的经济业务事项进行补充登记时使用的账簿。</a:t>
            </a:r>
            <a:endParaRPr lang="zh-CN" altLang="en-US" sz="1200" b="0" spc="150" dirty="0">
              <a:solidFill>
                <a:srgbClr val="000000"/>
              </a:solidFill>
              <a:effectLst/>
              <a:latin typeface="微软雅黑" panose="020B0503020204020204" pitchFamily="34" charset="-122"/>
              <a:ea typeface="微软雅黑" panose="020B0503020204020204" pitchFamily="34" charset="-122"/>
            </a:endParaRPr>
          </a:p>
        </p:txBody>
      </p:sp>
      <p:sp>
        <p:nvSpPr>
          <p:cNvPr id="33" name="文本框 32"/>
          <p:cNvSpPr txBox="1"/>
          <p:nvPr>
            <p:custDataLst>
              <p:tags r:id="rId14"/>
            </p:custDataLst>
          </p:nvPr>
        </p:nvSpPr>
        <p:spPr bwMode="auto">
          <a:xfrm>
            <a:off x="4890135" y="3559810"/>
            <a:ext cx="2125980" cy="313055"/>
          </a:xfrm>
          <a:prstGeom prst="rect">
            <a:avLst/>
          </a:prstGeom>
          <a:noFill/>
        </p:spPr>
        <p:txBody>
          <a:bodyPr wrap="square" lIns="90000" tIns="46800" rIns="90000" bIns="0" anchor="b" anchorCtr="0">
            <a:normAutofit fontScale="77500" lnSpcReduction="10000"/>
          </a:bodyPr>
          <a:lstStyle/>
          <a:p>
            <a:pPr algn="r" fontAlgn="auto">
              <a:lnSpc>
                <a:spcPct val="120000"/>
              </a:lnSpc>
            </a:pPr>
            <a:r>
              <a:rPr lang="en-US" altLang="zh-CN" b="1" spc="300" dirty="0">
                <a:solidFill>
                  <a:srgbClr val="FFFF00"/>
                </a:solidFill>
                <a:effectLst/>
                <a:latin typeface="微软雅黑" panose="020B0503020204020204" pitchFamily="34" charset="-122"/>
                <a:ea typeface="微软雅黑" panose="020B0503020204020204" pitchFamily="34" charset="-122"/>
                <a:cs typeface="+mn-ea"/>
              </a:rPr>
              <a:t>1.</a:t>
            </a:r>
            <a:r>
              <a:rPr lang="zh-CN" altLang="en-US" b="1" spc="300" dirty="0">
                <a:solidFill>
                  <a:srgbClr val="FFFF00"/>
                </a:solidFill>
                <a:effectLst/>
                <a:latin typeface="微软雅黑" panose="020B0503020204020204" pitchFamily="34" charset="-122"/>
                <a:ea typeface="微软雅黑" panose="020B0503020204020204" pitchFamily="34" charset="-122"/>
                <a:cs typeface="+mn-ea"/>
              </a:rPr>
              <a:t>按照账簿用途分类</a:t>
            </a:r>
            <a:endParaRPr lang="zh-CN" altLang="en-US" b="1" spc="300" dirty="0">
              <a:solidFill>
                <a:srgbClr val="FFFF00"/>
              </a:solidFill>
              <a:effectLst/>
              <a:latin typeface="微软雅黑" panose="020B0503020204020204" pitchFamily="34" charset="-122"/>
              <a:ea typeface="微软雅黑" panose="020B0503020204020204" pitchFamily="34" charset="-122"/>
              <a:cs typeface="+mn-ea"/>
            </a:endParaRPr>
          </a:p>
        </p:txBody>
      </p:sp>
      <p:sp>
        <p:nvSpPr>
          <p:cNvPr id="34" name="文本框 33"/>
          <p:cNvSpPr txBox="1"/>
          <p:nvPr>
            <p:custDataLst>
              <p:tags r:id="rId15"/>
            </p:custDataLst>
          </p:nvPr>
        </p:nvSpPr>
        <p:spPr bwMode="auto">
          <a:xfrm>
            <a:off x="532626" y="4180788"/>
            <a:ext cx="2787706" cy="711870"/>
          </a:xfrm>
          <a:prstGeom prst="rect">
            <a:avLst/>
          </a:prstGeom>
          <a:noFill/>
        </p:spPr>
        <p:txBody>
          <a:bodyPr wrap="square" lIns="90000" tIns="0" rIns="90000" bIns="46800">
            <a:normAutofit/>
          </a:bodyPr>
          <a:lstStyle/>
          <a:p>
            <a:pPr algn="l" fontAlgn="auto">
              <a:lnSpc>
                <a:spcPct val="120000"/>
              </a:lnSpc>
            </a:pPr>
            <a:r>
              <a:rPr lang="zh-CN" altLang="en-US" sz="1200" dirty="0">
                <a:solidFill>
                  <a:schemeClr val="tx1">
                    <a:lumMod val="85000"/>
                    <a:lumOff val="15000"/>
                  </a:schemeClr>
                </a:solidFill>
                <a:ea typeface="微软雅黑" panose="020B0503020204020204" pitchFamily="34" charset="-122"/>
                <a:cs typeface="+mn-ea"/>
                <a:sym typeface="+mn-ea"/>
              </a:rPr>
              <a:t>（</a:t>
            </a:r>
            <a:r>
              <a:rPr lang="en-US" altLang="zh-CN" sz="1200" dirty="0">
                <a:solidFill>
                  <a:schemeClr val="tx1">
                    <a:lumMod val="85000"/>
                    <a:lumOff val="15000"/>
                  </a:schemeClr>
                </a:solidFill>
                <a:ea typeface="微软雅黑" panose="020B0503020204020204" pitchFamily="34" charset="-122"/>
                <a:cs typeface="+mn-ea"/>
                <a:sym typeface="+mn-ea"/>
              </a:rPr>
              <a:t>1</a:t>
            </a:r>
            <a:r>
              <a:rPr lang="zh-CN" altLang="en-US" sz="1200" dirty="0">
                <a:solidFill>
                  <a:schemeClr val="tx1">
                    <a:lumMod val="85000"/>
                    <a:lumOff val="15000"/>
                  </a:schemeClr>
                </a:solidFill>
                <a:ea typeface="微软雅黑" panose="020B0503020204020204" pitchFamily="34" charset="-122"/>
                <a:cs typeface="+mn-ea"/>
                <a:sym typeface="+mn-ea"/>
              </a:rPr>
              <a:t>）序时账簿又称为日记账，是指按经济业务发生或完成时间的先后顺序进行登记的账簿。</a:t>
            </a:r>
            <a:endParaRPr lang="zh-CN" altLang="en-US" sz="1200" b="0" spc="150" dirty="0">
              <a:solidFill>
                <a:srgbClr val="000000"/>
              </a:solidFill>
              <a:effectLst/>
              <a:latin typeface="微软雅黑" panose="020B0503020204020204" pitchFamily="34" charset="-122"/>
              <a:ea typeface="微软雅黑" panose="020B0503020204020204" pitchFamily="34" charset="-122"/>
            </a:endParaRPr>
          </a:p>
        </p:txBody>
      </p:sp>
    </p:spTree>
  </p:cSld>
  <p:clrMapOvr>
    <a:masterClrMapping/>
  </p:clrMapOvr>
  <p:transition spd="slow" advTm="9652">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231765" cy="521970"/>
          </a:xfrm>
          <a:prstGeom prst="rect">
            <a:avLst/>
          </a:prstGeom>
        </p:spPr>
        <p:txBody>
          <a:bodyPr wrap="square">
            <a:spAutoFit/>
          </a:bodyPr>
          <a:lstStyle/>
          <a:p>
            <a:r>
              <a:rPr sz="2800" b="1" kern="100">
                <a:latin typeface="+mj-ea"/>
                <a:ea typeface="+mj-ea"/>
                <a:cs typeface="Times New Roman" panose="02020603050405020304" pitchFamily="18" charset="0"/>
              </a:rPr>
              <a:t>子任务6.1.2  会计账簿的种类</a:t>
            </a:r>
            <a:endParaRPr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7" name="图片 26"/>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977265"/>
          </a:xfrm>
          <a:prstGeom prst="rect">
            <a:avLst/>
          </a:prstGeom>
          <a:solidFill>
            <a:schemeClr val="accent3"/>
          </a:solidFill>
        </p:spPr>
        <p:txBody>
          <a:bodyPr wrap="square">
            <a:spAutoFit/>
          </a:bodyPr>
          <a:lstStyle/>
          <a:p>
            <a:pPr algn="ctr">
              <a:lnSpc>
                <a:spcPct val="120000"/>
              </a:lnSpc>
            </a:pPr>
            <a:r>
              <a:rPr lang="zh-CN" altLang="en-US" sz="2400" b="1">
                <a:solidFill>
                  <a:schemeClr val="bg1"/>
                </a:solidFill>
                <a:latin typeface="+mj-ea"/>
                <a:ea typeface="+mj-ea"/>
              </a:rPr>
              <a:t>银行存款日记账如图6-1所示，库存现金日记账如图6-2所示。</a:t>
            </a:r>
            <a:endParaRPr lang="zh-CN" altLang="en-US" sz="2400" b="1">
              <a:solidFill>
                <a:schemeClr val="bg1"/>
              </a:solidFill>
              <a:latin typeface="+mj-ea"/>
              <a:ea typeface="+mj-ea"/>
            </a:endParaRPr>
          </a:p>
        </p:txBody>
      </p:sp>
      <p:pic>
        <p:nvPicPr>
          <p:cNvPr id="2" name="图片 1"/>
          <p:cNvPicPr>
            <a:picLocks noChangeAspect="1"/>
          </p:cNvPicPr>
          <p:nvPr>
            <p:custDataLst>
              <p:tags r:id="rId3"/>
            </p:custDataLst>
          </p:nvPr>
        </p:nvPicPr>
        <p:blipFill>
          <a:blip r:embed="rId4"/>
          <a:stretch>
            <a:fillRect/>
          </a:stretch>
        </p:blipFill>
        <p:spPr>
          <a:xfrm>
            <a:off x="5727065" y="1099185"/>
            <a:ext cx="6283960" cy="2724150"/>
          </a:xfrm>
          <a:prstGeom prst="rect">
            <a:avLst/>
          </a:prstGeom>
        </p:spPr>
      </p:pic>
      <p:pic>
        <p:nvPicPr>
          <p:cNvPr id="3" name="图片 2"/>
          <p:cNvPicPr>
            <a:picLocks noChangeAspect="1"/>
          </p:cNvPicPr>
          <p:nvPr/>
        </p:nvPicPr>
        <p:blipFill>
          <a:blip r:embed="rId5"/>
          <a:stretch>
            <a:fillRect/>
          </a:stretch>
        </p:blipFill>
        <p:spPr>
          <a:xfrm>
            <a:off x="5727065" y="4038600"/>
            <a:ext cx="6185535" cy="2331720"/>
          </a:xfrm>
          <a:prstGeom prst="rect">
            <a:avLst/>
          </a:prstGeom>
        </p:spPr>
      </p:pic>
    </p:spTree>
  </p:cSld>
  <p:clrMapOvr>
    <a:masterClrMapping/>
  </p:clrMapOvr>
  <p:transition spd="slow" advTm="9652">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231765" cy="521970"/>
          </a:xfrm>
          <a:prstGeom prst="rect">
            <a:avLst/>
          </a:prstGeom>
        </p:spPr>
        <p:txBody>
          <a:bodyPr wrap="square">
            <a:spAutoFit/>
          </a:bodyPr>
          <a:lstStyle/>
          <a:p>
            <a:r>
              <a:rPr sz="2800" b="1" kern="100">
                <a:latin typeface="+mj-ea"/>
                <a:ea typeface="+mj-ea"/>
                <a:cs typeface="Times New Roman" panose="02020603050405020304" pitchFamily="18" charset="0"/>
              </a:rPr>
              <a:t>子任务6.1.2  会计账簿的种类</a:t>
            </a:r>
            <a:endParaRPr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7" name="图片 26"/>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977265"/>
          </a:xfrm>
          <a:prstGeom prst="rect">
            <a:avLst/>
          </a:prstGeom>
          <a:solidFill>
            <a:schemeClr val="accent3"/>
          </a:solidFill>
        </p:spPr>
        <p:txBody>
          <a:bodyPr wrap="square">
            <a:spAutoFit/>
          </a:bodyPr>
          <a:lstStyle/>
          <a:p>
            <a:pPr algn="ctr">
              <a:lnSpc>
                <a:spcPct val="120000"/>
              </a:lnSpc>
            </a:pPr>
            <a:r>
              <a:rPr lang="zh-CN" altLang="en-US" sz="2400" b="1">
                <a:solidFill>
                  <a:schemeClr val="bg1"/>
                </a:solidFill>
                <a:latin typeface="+mj-ea"/>
                <a:ea typeface="+mj-ea"/>
              </a:rPr>
              <a:t>总分类账如图6-3所示， 生产成本明细分类账如图6-4所示。</a:t>
            </a:r>
            <a:endParaRPr lang="zh-CN" altLang="en-US" sz="2400" b="1">
              <a:solidFill>
                <a:schemeClr val="bg1"/>
              </a:solidFill>
              <a:latin typeface="+mj-ea"/>
              <a:ea typeface="+mj-ea"/>
            </a:endParaRPr>
          </a:p>
        </p:txBody>
      </p:sp>
      <p:pic>
        <p:nvPicPr>
          <p:cNvPr id="4" name="图片 3"/>
          <p:cNvPicPr>
            <a:picLocks noChangeAspect="1"/>
          </p:cNvPicPr>
          <p:nvPr/>
        </p:nvPicPr>
        <p:blipFill>
          <a:blip r:embed="rId3"/>
          <a:stretch>
            <a:fillRect/>
          </a:stretch>
        </p:blipFill>
        <p:spPr>
          <a:xfrm>
            <a:off x="5727065" y="1099185"/>
            <a:ext cx="5525135" cy="2543175"/>
          </a:xfrm>
          <a:prstGeom prst="rect">
            <a:avLst/>
          </a:prstGeom>
        </p:spPr>
      </p:pic>
      <p:pic>
        <p:nvPicPr>
          <p:cNvPr id="5" name="图片 4"/>
          <p:cNvPicPr>
            <a:picLocks noChangeAspect="1"/>
          </p:cNvPicPr>
          <p:nvPr/>
        </p:nvPicPr>
        <p:blipFill>
          <a:blip r:embed="rId4"/>
          <a:stretch>
            <a:fillRect/>
          </a:stretch>
        </p:blipFill>
        <p:spPr>
          <a:xfrm>
            <a:off x="5727065" y="3711575"/>
            <a:ext cx="5553075" cy="2800350"/>
          </a:xfrm>
          <a:prstGeom prst="rect">
            <a:avLst/>
          </a:prstGeom>
        </p:spPr>
      </p:pic>
    </p:spTree>
  </p:cSld>
  <p:clrMapOvr>
    <a:masterClrMapping/>
  </p:clrMapOvr>
  <p:transition spd="slow" advTm="9652">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690245" y="1388110"/>
            <a:ext cx="10767695" cy="1568450"/>
          </a:xfrm>
          <a:prstGeom prst="rect">
            <a:avLst/>
          </a:prstGeom>
          <a:noFill/>
        </p:spPr>
        <p:txBody>
          <a:bodyPr wrap="square" rtlCol="0" anchor="t">
            <a:spAutoFit/>
          </a:bodyPr>
          <a:lstStyle/>
          <a:p>
            <a:pPr algn="l"/>
            <a:r>
              <a:rPr lang="en-US" sz="2400">
                <a:latin typeface="+mj-ea"/>
                <a:ea typeface="+mj-ea"/>
                <a:cs typeface="+mj-ea"/>
              </a:rPr>
              <a:t>      </a:t>
            </a:r>
            <a:r>
              <a:rPr sz="2400">
                <a:latin typeface="+mj-ea"/>
                <a:ea typeface="+mj-ea"/>
                <a:cs typeface="+mj-ea"/>
              </a:rPr>
              <a:t>备查账簿可由各单位根据管理需要自行设置与设计。例如北京市鼎盛股份有限公司在生产产品时经常租入制作家具的设备，因此可以自行设置“租入固定资产登记簿”，详细登记租入的生产设备的名称、租入方式、用途、使用时间、数量、规格、租金等资料。租入固定资产登记簿如图6-5所示。</a:t>
            </a:r>
            <a:endParaRPr sz="2400">
              <a:latin typeface="+mj-ea"/>
              <a:ea typeface="+mj-ea"/>
              <a:cs typeface="+mj-ea"/>
            </a:endParaRPr>
          </a:p>
        </p:txBody>
      </p:sp>
      <p:pic>
        <p:nvPicPr>
          <p:cNvPr id="4" name="图片 3" descr="303b32303034333736323bcecacce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lstStyle/>
          <a:p>
            <a:r>
              <a:rPr sz="2800" b="1" kern="100">
                <a:latin typeface="+mj-ea"/>
                <a:ea typeface="+mj-ea"/>
                <a:cs typeface="Times New Roman" panose="02020603050405020304" pitchFamily="18" charset="0"/>
                <a:sym typeface="+mn-ea"/>
              </a:rPr>
              <a:t>  【情景6-1】</a:t>
            </a:r>
            <a:endParaRPr sz="2800" b="1" kern="100">
              <a:latin typeface="+mj-ea"/>
              <a:ea typeface="+mj-ea"/>
              <a:cs typeface="Times New Roman" panose="02020603050405020304" pitchFamily="18" charset="0"/>
              <a:sym typeface="+mn-ea"/>
            </a:endParaRPr>
          </a:p>
        </p:txBody>
      </p:sp>
      <p:pic>
        <p:nvPicPr>
          <p:cNvPr id="3" name="图片 2"/>
          <p:cNvPicPr>
            <a:picLocks noChangeAspect="1"/>
          </p:cNvPicPr>
          <p:nvPr/>
        </p:nvPicPr>
        <p:blipFill>
          <a:blip r:embed="rId3"/>
          <a:stretch>
            <a:fillRect/>
          </a:stretch>
        </p:blipFill>
        <p:spPr>
          <a:xfrm>
            <a:off x="2320290" y="3229610"/>
            <a:ext cx="7507605" cy="291528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62102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子任务6.1.2 会计账簿的种类</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1" name="泪滴形 40"/>
          <p:cNvSpPr/>
          <p:nvPr>
            <p:custDataLst>
              <p:tags r:id="rId1"/>
            </p:custDataLst>
          </p:nvPr>
        </p:nvSpPr>
        <p:spPr>
          <a:xfrm rot="18900000">
            <a:off x="5547304" y="2025140"/>
            <a:ext cx="1101839" cy="1101495"/>
          </a:xfrm>
          <a:prstGeom prst="teardrop">
            <a:avLst>
              <a:gd name="adj" fmla="val 200000"/>
            </a:avLst>
          </a:prstGeom>
          <a:solidFill>
            <a:srgbClr val="1F74AD"/>
          </a:solidFill>
          <a:ln w="12700" cap="flat" cmpd="sng" algn="ctr">
            <a:noFill/>
            <a:prstDash val="solid"/>
            <a:miter lim="800000"/>
          </a:ln>
          <a:effectLst/>
        </p:spPr>
        <p:txBody>
          <a:bodyPr wrap="square" lIns="91440" tIns="45720" rIns="91440" bIns="45720" anchor="ctr">
            <a:normAutofit/>
          </a:bodyPr>
          <a:lstStyle/>
          <a:p>
            <a:pPr algn="ctr"/>
            <a:endParaRPr>
              <a:solidFill>
                <a:srgbClr val="000000">
                  <a:lumMod val="85000"/>
                  <a:lumOff val="15000"/>
                </a:srgbClr>
              </a:solidFill>
            </a:endParaRPr>
          </a:p>
        </p:txBody>
      </p:sp>
      <p:sp>
        <p:nvSpPr>
          <p:cNvPr id="42" name="文本框 41"/>
          <p:cNvSpPr txBox="1"/>
          <p:nvPr>
            <p:custDataLst>
              <p:tags r:id="rId2"/>
            </p:custDataLst>
          </p:nvPr>
        </p:nvSpPr>
        <p:spPr>
          <a:xfrm>
            <a:off x="5851346" y="2054388"/>
            <a:ext cx="469169" cy="404079"/>
          </a:xfrm>
          <a:prstGeom prst="rect">
            <a:avLst/>
          </a:prstGeom>
          <a:noFill/>
        </p:spPr>
        <p:txBody>
          <a:bodyPr wrap="square" lIns="91440" tIns="45720" rIns="91440" bIns="45720">
            <a:normAutofit/>
          </a:bodyPr>
          <a:lstStyle/>
          <a:p>
            <a:pPr algn="ctr"/>
            <a:r>
              <a:rPr lang="en-US" altLang="zh-CN" sz="2000" b="1" dirty="0">
                <a:solidFill>
                  <a:sysClr val="window" lastClr="FFFFFF"/>
                </a:solidFill>
              </a:rPr>
              <a:t>01</a:t>
            </a:r>
            <a:endParaRPr lang="en-US" altLang="zh-CN" sz="2000" b="1" dirty="0">
              <a:solidFill>
                <a:sysClr val="window" lastClr="FFFFFF"/>
              </a:solidFill>
            </a:endParaRPr>
          </a:p>
        </p:txBody>
      </p:sp>
      <p:sp>
        <p:nvSpPr>
          <p:cNvPr id="43" name="泪滴形 42"/>
          <p:cNvSpPr/>
          <p:nvPr>
            <p:custDataLst>
              <p:tags r:id="rId3"/>
            </p:custDataLst>
          </p:nvPr>
        </p:nvSpPr>
        <p:spPr>
          <a:xfrm rot="1620000">
            <a:off x="6595215" y="2786492"/>
            <a:ext cx="1101839" cy="1101495"/>
          </a:xfrm>
          <a:prstGeom prst="teardrop">
            <a:avLst>
              <a:gd name="adj" fmla="val 200000"/>
            </a:avLst>
          </a:prstGeom>
          <a:solidFill>
            <a:srgbClr val="3498DB"/>
          </a:solidFill>
          <a:ln w="12700" cap="flat" cmpd="sng" algn="ctr">
            <a:noFill/>
            <a:prstDash val="solid"/>
            <a:miter lim="800000"/>
          </a:ln>
          <a:effectLst/>
        </p:spPr>
        <p:txBody>
          <a:bodyPr wrap="square" lIns="91440" tIns="45720" rIns="91440" bIns="45720" anchor="ctr">
            <a:normAutofit/>
          </a:bodyPr>
          <a:lstStyle/>
          <a:p>
            <a:pPr algn="ctr"/>
            <a:endParaRPr>
              <a:solidFill>
                <a:srgbClr val="000000">
                  <a:lumMod val="85000"/>
                  <a:lumOff val="15000"/>
                </a:srgbClr>
              </a:solidFill>
            </a:endParaRPr>
          </a:p>
        </p:txBody>
      </p:sp>
      <p:sp>
        <p:nvSpPr>
          <p:cNvPr id="46" name="文本框 45"/>
          <p:cNvSpPr txBox="1"/>
          <p:nvPr>
            <p:custDataLst>
              <p:tags r:id="rId4"/>
            </p:custDataLst>
          </p:nvPr>
        </p:nvSpPr>
        <p:spPr>
          <a:xfrm rot="4320000">
            <a:off x="7211576" y="3024790"/>
            <a:ext cx="469169" cy="404079"/>
          </a:xfrm>
          <a:prstGeom prst="rect">
            <a:avLst/>
          </a:prstGeom>
          <a:noFill/>
        </p:spPr>
        <p:txBody>
          <a:bodyPr wrap="square" lIns="91440" tIns="45720" rIns="91440" bIns="45720">
            <a:normAutofit/>
          </a:bodyPr>
          <a:lstStyle/>
          <a:p>
            <a:pPr algn="ctr"/>
            <a:r>
              <a:rPr lang="en-US" altLang="zh-CN" sz="2000" b="1">
                <a:solidFill>
                  <a:sysClr val="window" lastClr="FFFFFF"/>
                </a:solidFill>
              </a:rPr>
              <a:t>02</a:t>
            </a:r>
            <a:endParaRPr lang="en-US" altLang="zh-CN" sz="2000" b="1" dirty="0">
              <a:solidFill>
                <a:sysClr val="window" lastClr="FFFFFF"/>
              </a:solidFill>
            </a:endParaRPr>
          </a:p>
        </p:txBody>
      </p:sp>
      <p:sp>
        <p:nvSpPr>
          <p:cNvPr id="50" name="泪滴形 49"/>
          <p:cNvSpPr/>
          <p:nvPr>
            <p:custDataLst>
              <p:tags r:id="rId5"/>
            </p:custDataLst>
          </p:nvPr>
        </p:nvSpPr>
        <p:spPr>
          <a:xfrm rot="5940000">
            <a:off x="6194948" y="4018386"/>
            <a:ext cx="1101839" cy="1101495"/>
          </a:xfrm>
          <a:prstGeom prst="teardrop">
            <a:avLst>
              <a:gd name="adj" fmla="val 200000"/>
            </a:avLst>
          </a:prstGeom>
          <a:solidFill>
            <a:srgbClr val="1AA3AA"/>
          </a:solidFill>
          <a:ln w="12700" cap="flat" cmpd="sng" algn="ctr">
            <a:noFill/>
            <a:prstDash val="solid"/>
            <a:miter lim="800000"/>
          </a:ln>
          <a:effectLst/>
        </p:spPr>
        <p:txBody>
          <a:bodyPr wrap="square" lIns="91440" tIns="45720" rIns="91440" bIns="45720" anchor="ctr">
            <a:normAutofit/>
          </a:bodyPr>
          <a:lstStyle/>
          <a:p>
            <a:pPr algn="ctr"/>
            <a:endParaRPr>
              <a:solidFill>
                <a:srgbClr val="000000">
                  <a:lumMod val="85000"/>
                  <a:lumOff val="15000"/>
                </a:srgbClr>
              </a:solidFill>
            </a:endParaRPr>
          </a:p>
        </p:txBody>
      </p:sp>
      <p:sp>
        <p:nvSpPr>
          <p:cNvPr id="53" name="文本框 52"/>
          <p:cNvSpPr txBox="1"/>
          <p:nvPr>
            <p:custDataLst>
              <p:tags r:id="rId6"/>
            </p:custDataLst>
          </p:nvPr>
        </p:nvSpPr>
        <p:spPr>
          <a:xfrm rot="19569328">
            <a:off x="6709002" y="4618317"/>
            <a:ext cx="469169" cy="404079"/>
          </a:xfrm>
          <a:prstGeom prst="rect">
            <a:avLst/>
          </a:prstGeom>
          <a:noFill/>
        </p:spPr>
        <p:txBody>
          <a:bodyPr wrap="square" lIns="91440" tIns="45720" rIns="91440" bIns="45720">
            <a:normAutofit/>
          </a:bodyPr>
          <a:lstStyle/>
          <a:p>
            <a:pPr algn="ctr"/>
            <a:r>
              <a:rPr lang="en-US" altLang="zh-CN" sz="2000" b="1">
                <a:solidFill>
                  <a:sysClr val="window" lastClr="FFFFFF"/>
                </a:solidFill>
              </a:rPr>
              <a:t>03</a:t>
            </a:r>
            <a:endParaRPr lang="en-US" altLang="zh-CN" sz="2000" b="1" dirty="0">
              <a:solidFill>
                <a:sysClr val="window" lastClr="FFFFFF"/>
              </a:solidFill>
            </a:endParaRPr>
          </a:p>
        </p:txBody>
      </p:sp>
      <p:sp>
        <p:nvSpPr>
          <p:cNvPr id="63" name="泪滴形 62"/>
          <p:cNvSpPr/>
          <p:nvPr>
            <p:custDataLst>
              <p:tags r:id="rId7"/>
            </p:custDataLst>
          </p:nvPr>
        </p:nvSpPr>
        <p:spPr>
          <a:xfrm rot="10260000">
            <a:off x="4899659" y="4018386"/>
            <a:ext cx="1101839" cy="1101495"/>
          </a:xfrm>
          <a:prstGeom prst="teardrop">
            <a:avLst>
              <a:gd name="adj" fmla="val 200000"/>
            </a:avLst>
          </a:prstGeom>
          <a:solidFill>
            <a:srgbClr val="69A35B"/>
          </a:solidFill>
          <a:ln w="12700" cap="flat" cmpd="sng" algn="ctr">
            <a:noFill/>
            <a:prstDash val="solid"/>
            <a:miter lim="800000"/>
          </a:ln>
          <a:effectLst/>
        </p:spPr>
        <p:txBody>
          <a:bodyPr wrap="square" lIns="91440" tIns="45720" rIns="91440" bIns="45720" anchor="ctr">
            <a:normAutofit/>
          </a:bodyPr>
          <a:lstStyle/>
          <a:p>
            <a:pPr algn="ctr"/>
            <a:endParaRPr>
              <a:solidFill>
                <a:srgbClr val="000000">
                  <a:lumMod val="85000"/>
                  <a:lumOff val="15000"/>
                </a:srgbClr>
              </a:solidFill>
            </a:endParaRPr>
          </a:p>
        </p:txBody>
      </p:sp>
      <p:sp>
        <p:nvSpPr>
          <p:cNvPr id="64" name="文本框 63"/>
          <p:cNvSpPr txBox="1"/>
          <p:nvPr>
            <p:custDataLst>
              <p:tags r:id="rId8"/>
            </p:custDataLst>
          </p:nvPr>
        </p:nvSpPr>
        <p:spPr>
          <a:xfrm rot="2120846">
            <a:off x="5038165" y="4632768"/>
            <a:ext cx="469169" cy="404079"/>
          </a:xfrm>
          <a:prstGeom prst="rect">
            <a:avLst/>
          </a:prstGeom>
          <a:noFill/>
        </p:spPr>
        <p:txBody>
          <a:bodyPr wrap="square" lIns="91440" tIns="45720" rIns="91440" bIns="45720">
            <a:normAutofit/>
          </a:bodyPr>
          <a:lstStyle/>
          <a:p>
            <a:pPr algn="ctr"/>
            <a:r>
              <a:rPr lang="en-US" altLang="zh-CN" sz="2000" b="1">
                <a:solidFill>
                  <a:sysClr val="window" lastClr="FFFFFF"/>
                </a:solidFill>
              </a:rPr>
              <a:t>04</a:t>
            </a:r>
            <a:endParaRPr lang="en-US" altLang="zh-CN" sz="2000" b="1" dirty="0">
              <a:solidFill>
                <a:sysClr val="window" lastClr="FFFFFF"/>
              </a:solidFill>
            </a:endParaRPr>
          </a:p>
        </p:txBody>
      </p:sp>
      <p:sp>
        <p:nvSpPr>
          <p:cNvPr id="65" name="泪滴形 64"/>
          <p:cNvSpPr/>
          <p:nvPr>
            <p:custDataLst>
              <p:tags r:id="rId9"/>
            </p:custDataLst>
          </p:nvPr>
        </p:nvSpPr>
        <p:spPr>
          <a:xfrm rot="14580000">
            <a:off x="4499392" y="2786492"/>
            <a:ext cx="1101839" cy="1101495"/>
          </a:xfrm>
          <a:prstGeom prst="teardrop">
            <a:avLst>
              <a:gd name="adj" fmla="val 200000"/>
            </a:avLst>
          </a:prstGeom>
          <a:solidFill>
            <a:srgbClr val="9BBB59"/>
          </a:solidFill>
          <a:ln w="12700" cap="flat" cmpd="sng" algn="ctr">
            <a:noFill/>
            <a:prstDash val="solid"/>
            <a:miter lim="800000"/>
          </a:ln>
          <a:effectLst/>
        </p:spPr>
        <p:txBody>
          <a:bodyPr wrap="square" lIns="91440" tIns="45720" rIns="91440" bIns="45720" anchor="ctr">
            <a:normAutofit/>
          </a:bodyPr>
          <a:lstStyle/>
          <a:p>
            <a:pPr algn="ctr"/>
            <a:endParaRPr>
              <a:solidFill>
                <a:srgbClr val="000000">
                  <a:lumMod val="85000"/>
                  <a:lumOff val="15000"/>
                </a:srgbClr>
              </a:solidFill>
            </a:endParaRPr>
          </a:p>
        </p:txBody>
      </p:sp>
      <p:sp>
        <p:nvSpPr>
          <p:cNvPr id="66" name="文本框 65"/>
          <p:cNvSpPr txBox="1"/>
          <p:nvPr>
            <p:custDataLst>
              <p:tags r:id="rId10"/>
            </p:custDataLst>
          </p:nvPr>
        </p:nvSpPr>
        <p:spPr>
          <a:xfrm rot="17280000">
            <a:off x="4508104" y="3048172"/>
            <a:ext cx="469169" cy="404079"/>
          </a:xfrm>
          <a:prstGeom prst="rect">
            <a:avLst/>
          </a:prstGeom>
          <a:noFill/>
        </p:spPr>
        <p:txBody>
          <a:bodyPr wrap="square" lIns="91440" tIns="45720" rIns="91440" bIns="45720">
            <a:normAutofit/>
          </a:bodyPr>
          <a:lstStyle/>
          <a:p>
            <a:pPr algn="ctr"/>
            <a:r>
              <a:rPr lang="en-US" altLang="zh-CN" sz="2000" b="1">
                <a:solidFill>
                  <a:sysClr val="window" lastClr="FFFFFF"/>
                </a:solidFill>
              </a:rPr>
              <a:t>05</a:t>
            </a:r>
            <a:endParaRPr lang="en-US" altLang="zh-CN" sz="2000" b="1" dirty="0">
              <a:solidFill>
                <a:sysClr val="window" lastClr="FFFFFF"/>
              </a:solidFill>
            </a:endParaRPr>
          </a:p>
        </p:txBody>
      </p:sp>
      <p:sp>
        <p:nvSpPr>
          <p:cNvPr id="67" name="椭圆 66"/>
          <p:cNvSpPr/>
          <p:nvPr>
            <p:custDataLst>
              <p:tags r:id="rId11"/>
            </p:custDataLst>
          </p:nvPr>
        </p:nvSpPr>
        <p:spPr>
          <a:xfrm>
            <a:off x="5358425" y="2832483"/>
            <a:ext cx="1479597" cy="1480054"/>
          </a:xfrm>
          <a:prstGeom prst="ellipse">
            <a:avLst/>
          </a:prstGeom>
          <a:solidFill>
            <a:schemeClr val="bg2"/>
          </a:solidFill>
          <a:ln w="12700" cap="flat" cmpd="sng" algn="ctr">
            <a:noFill/>
            <a:prstDash val="solid"/>
            <a:miter lim="800000"/>
          </a:ln>
          <a:effectLst/>
        </p:spPr>
        <p:txBody>
          <a:bodyPr wrap="square" lIns="91440" tIns="45720" rIns="91440" bIns="45720" anchor="ctr">
            <a:normAutofit/>
          </a:bodyPr>
          <a:lstStyle/>
          <a:p>
            <a:pPr algn="ctr"/>
          </a:p>
        </p:txBody>
      </p:sp>
      <p:sp>
        <p:nvSpPr>
          <p:cNvPr id="68" name="椭圆 67"/>
          <p:cNvSpPr/>
          <p:nvPr>
            <p:custDataLst>
              <p:tags r:id="rId12"/>
            </p:custDataLst>
          </p:nvPr>
        </p:nvSpPr>
        <p:spPr>
          <a:xfrm>
            <a:off x="5554298" y="3028418"/>
            <a:ext cx="1087851" cy="1088188"/>
          </a:xfrm>
          <a:prstGeom prst="ellipse">
            <a:avLst/>
          </a:prstGeom>
          <a:solidFill>
            <a:sysClr val="window" lastClr="FFFFFF">
              <a:alpha val="48000"/>
            </a:sysClr>
          </a:solidFill>
          <a:ln w="12700" cap="flat" cmpd="sng" algn="ctr">
            <a:noFill/>
            <a:prstDash val="solid"/>
            <a:miter lim="800000"/>
          </a:ln>
          <a:effectLst/>
        </p:spPr>
        <p:txBody>
          <a:bodyPr wrap="square" lIns="91440" tIns="45720" rIns="91440" bIns="45720" anchor="ctr">
            <a:normAutofit/>
          </a:bodyPr>
          <a:lstStyle/>
          <a:p>
            <a:pPr algn="ctr"/>
          </a:p>
        </p:txBody>
      </p:sp>
      <p:sp>
        <p:nvSpPr>
          <p:cNvPr id="69" name="椭圆 68"/>
          <p:cNvSpPr/>
          <p:nvPr>
            <p:custDataLst>
              <p:tags r:id="rId13"/>
            </p:custDataLst>
          </p:nvPr>
        </p:nvSpPr>
        <p:spPr>
          <a:xfrm>
            <a:off x="5696736" y="3170899"/>
            <a:ext cx="802975" cy="803223"/>
          </a:xfrm>
          <a:prstGeom prst="ellipse">
            <a:avLst/>
          </a:prstGeom>
          <a:solidFill>
            <a:sysClr val="window" lastClr="FFFFFF">
              <a:lumMod val="65000"/>
            </a:sysClr>
          </a:solidFill>
          <a:ln w="12700" cap="flat" cmpd="sng" algn="ctr">
            <a:noFill/>
            <a:prstDash val="solid"/>
            <a:miter lim="800000"/>
          </a:ln>
          <a:effectLst/>
        </p:spPr>
        <p:txBody>
          <a:bodyPr wrap="square" lIns="91440" tIns="45720" rIns="91440" bIns="45720" anchor="ctr">
            <a:normAutofit/>
          </a:bodyPr>
          <a:lstStyle/>
          <a:p>
            <a:pPr algn="ctr"/>
          </a:p>
        </p:txBody>
      </p:sp>
      <p:sp>
        <p:nvSpPr>
          <p:cNvPr id="71" name="矩形 70"/>
          <p:cNvSpPr/>
          <p:nvPr>
            <p:custDataLst>
              <p:tags r:id="rId14"/>
            </p:custDataLst>
          </p:nvPr>
        </p:nvSpPr>
        <p:spPr bwMode="auto">
          <a:xfrm>
            <a:off x="639445" y="4821555"/>
            <a:ext cx="3248025"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0" rIns="91440" bIns="45720" anchor="t"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r>
              <a:rPr lang="zh-CN" altLang="en-US" sz="1000" spc="150">
                <a:latin typeface="微软雅黑" panose="020B0503020204020204" pitchFamily="34" charset="-122"/>
                <a:ea typeface="微软雅黑" panose="020B0503020204020204" pitchFamily="34" charset="-122"/>
              </a:rPr>
              <a:t>多栏式账簿是指在账页的“借方”和“贷方”栏内分别按照明细科目或某明细科目的各明细项目设置若干专栏的账簿。</a:t>
            </a:r>
            <a:endParaRPr lang="zh-CN" altLang="en-US" sz="1000" spc="150">
              <a:latin typeface="微软雅黑" panose="020B0503020204020204" pitchFamily="34" charset="-122"/>
              <a:ea typeface="微软雅黑" panose="020B0503020204020204" pitchFamily="34" charset="-122"/>
            </a:endParaRPr>
          </a:p>
          <a:p>
            <a:pPr>
              <a:lnSpc>
                <a:spcPct val="120000"/>
              </a:lnSpc>
            </a:pPr>
            <a:r>
              <a:rPr lang="zh-CN" altLang="en-US" sz="1000" spc="150">
                <a:latin typeface="微软雅黑" panose="020B0503020204020204" pitchFamily="34" charset="-122"/>
                <a:ea typeface="微软雅黑" panose="020B0503020204020204" pitchFamily="34" charset="-122"/>
              </a:rPr>
              <a:t>适用范围：收入、费用明细分类账一般均采用这种格式的账簿。</a:t>
            </a:r>
            <a:endParaRPr lang="zh-CN" altLang="en-US" sz="1000" spc="150">
              <a:latin typeface="微软雅黑" panose="020B0503020204020204" pitchFamily="34" charset="-122"/>
              <a:ea typeface="微软雅黑" panose="020B0503020204020204" pitchFamily="34" charset="-122"/>
            </a:endParaRPr>
          </a:p>
        </p:txBody>
      </p:sp>
      <p:sp>
        <p:nvSpPr>
          <p:cNvPr id="72" name="文本框 71"/>
          <p:cNvSpPr txBox="1"/>
          <p:nvPr>
            <p:custDataLst>
              <p:tags r:id="rId15"/>
            </p:custDataLst>
          </p:nvPr>
        </p:nvSpPr>
        <p:spPr bwMode="auto">
          <a:xfrm>
            <a:off x="639663" y="4327093"/>
            <a:ext cx="2826196" cy="458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spcBef>
                <a:spcPct val="0"/>
              </a:spcBef>
            </a:pPr>
            <a:r>
              <a:rPr lang="zh-CN" altLang="en-US" sz="2000" b="1" spc="300">
                <a:solidFill>
                  <a:srgbClr val="000000">
                    <a:lumMod val="75000"/>
                    <a:lumOff val="25000"/>
                  </a:srgbClr>
                </a:solidFill>
                <a:latin typeface="微软雅黑" panose="020B0503020204020204" pitchFamily="34" charset="-122"/>
                <a:ea typeface="微软雅黑" panose="020B0503020204020204" pitchFamily="34" charset="-122"/>
              </a:rPr>
              <a:t>（</a:t>
            </a:r>
            <a:r>
              <a:rPr lang="en-US" altLang="zh-CN" sz="2000" b="1" spc="300">
                <a:solidFill>
                  <a:srgbClr val="000000">
                    <a:lumMod val="75000"/>
                    <a:lumOff val="25000"/>
                  </a:srgbClr>
                </a:solidFill>
                <a:latin typeface="微软雅黑" panose="020B0503020204020204" pitchFamily="34" charset="-122"/>
                <a:ea typeface="微软雅黑" panose="020B0503020204020204" pitchFamily="34" charset="-122"/>
              </a:rPr>
              <a:t>3</a:t>
            </a:r>
            <a:r>
              <a:rPr lang="zh-CN" altLang="en-US" sz="2000" b="1" spc="300">
                <a:solidFill>
                  <a:srgbClr val="000000">
                    <a:lumMod val="75000"/>
                    <a:lumOff val="25000"/>
                  </a:srgbClr>
                </a:solidFill>
                <a:latin typeface="微软雅黑" panose="020B0503020204020204" pitchFamily="34" charset="-122"/>
                <a:ea typeface="微软雅黑" panose="020B0503020204020204" pitchFamily="34" charset="-122"/>
              </a:rPr>
              <a:t>）多栏式账簿</a:t>
            </a:r>
            <a:endParaRPr lang="zh-CN" altLang="en-US" sz="2000" b="1" spc="300">
              <a:solidFill>
                <a:srgbClr val="000000">
                  <a:lumMod val="75000"/>
                  <a:lumOff val="25000"/>
                </a:srgbClr>
              </a:solidFill>
              <a:latin typeface="微软雅黑" panose="020B0503020204020204" pitchFamily="34" charset="-122"/>
              <a:ea typeface="微软雅黑" panose="020B0503020204020204" pitchFamily="34" charset="-122"/>
            </a:endParaRPr>
          </a:p>
        </p:txBody>
      </p:sp>
      <p:sp>
        <p:nvSpPr>
          <p:cNvPr id="73" name="矩形 72"/>
          <p:cNvSpPr/>
          <p:nvPr>
            <p:custDataLst>
              <p:tags r:id="rId16"/>
            </p:custDataLst>
          </p:nvPr>
        </p:nvSpPr>
        <p:spPr bwMode="auto">
          <a:xfrm>
            <a:off x="639445" y="3546475"/>
            <a:ext cx="3247390"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0" rIns="91440" bIns="45720" anchor="t"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r>
              <a:rPr lang="zh-CN" altLang="en-US" sz="1040" spc="150">
                <a:latin typeface="微软雅黑" panose="020B0503020204020204" pitchFamily="34" charset="-122"/>
                <a:ea typeface="微软雅黑" panose="020B0503020204020204" pitchFamily="34" charset="-122"/>
              </a:rPr>
              <a:t>三栏式账簿是指其账页的格式有借方、贷方和余额三栏或者收入、支出和余额三栏的账簿。</a:t>
            </a:r>
            <a:endParaRPr lang="zh-CN" altLang="en-US" sz="1040" spc="150">
              <a:latin typeface="微软雅黑" panose="020B0503020204020204" pitchFamily="34" charset="-122"/>
              <a:ea typeface="微软雅黑" panose="020B0503020204020204" pitchFamily="34" charset="-122"/>
            </a:endParaRPr>
          </a:p>
          <a:p>
            <a:pPr>
              <a:lnSpc>
                <a:spcPct val="120000"/>
              </a:lnSpc>
            </a:pPr>
            <a:r>
              <a:rPr lang="zh-CN" altLang="en-US" sz="1040" spc="150">
                <a:latin typeface="微软雅黑" panose="020B0503020204020204" pitchFamily="34" charset="-122"/>
                <a:ea typeface="微软雅黑" panose="020B0503020204020204" pitchFamily="34" charset="-122"/>
              </a:rPr>
              <a:t>适用范围：各种日记账、总分类账以及资本、债权债务明细账等。</a:t>
            </a:r>
            <a:endParaRPr lang="zh-CN" altLang="en-US" sz="1040" spc="150">
              <a:latin typeface="微软雅黑" panose="020B0503020204020204" pitchFamily="34" charset="-122"/>
              <a:ea typeface="微软雅黑" panose="020B0503020204020204" pitchFamily="34" charset="-122"/>
            </a:endParaRPr>
          </a:p>
        </p:txBody>
      </p:sp>
      <p:sp>
        <p:nvSpPr>
          <p:cNvPr id="74" name="文本框 73"/>
          <p:cNvSpPr txBox="1"/>
          <p:nvPr>
            <p:custDataLst>
              <p:tags r:id="rId17"/>
            </p:custDataLst>
          </p:nvPr>
        </p:nvSpPr>
        <p:spPr bwMode="auto">
          <a:xfrm>
            <a:off x="639663" y="3051965"/>
            <a:ext cx="2826196" cy="458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spcBef>
                <a:spcPct val="0"/>
              </a:spcBef>
            </a:pPr>
            <a:r>
              <a:rPr lang="zh-CN" altLang="en-US" sz="2000" b="1" spc="300">
                <a:solidFill>
                  <a:srgbClr val="000000">
                    <a:lumMod val="75000"/>
                    <a:lumOff val="25000"/>
                  </a:srgbClr>
                </a:solidFill>
                <a:latin typeface="微软雅黑" panose="020B0503020204020204" pitchFamily="34" charset="-122"/>
                <a:ea typeface="微软雅黑" panose="020B0503020204020204" pitchFamily="34" charset="-122"/>
              </a:rPr>
              <a:t>（</a:t>
            </a:r>
            <a:r>
              <a:rPr lang="en-US" altLang="zh-CN" sz="2000" b="1" spc="300">
                <a:solidFill>
                  <a:srgbClr val="000000">
                    <a:lumMod val="75000"/>
                    <a:lumOff val="25000"/>
                  </a:srgbClr>
                </a:solidFill>
                <a:latin typeface="微软雅黑" panose="020B0503020204020204" pitchFamily="34" charset="-122"/>
                <a:ea typeface="微软雅黑" panose="020B0503020204020204" pitchFamily="34" charset="-122"/>
              </a:rPr>
              <a:t>2</a:t>
            </a:r>
            <a:r>
              <a:rPr lang="zh-CN" altLang="en-US" sz="2000" b="1" spc="300">
                <a:solidFill>
                  <a:srgbClr val="000000">
                    <a:lumMod val="75000"/>
                    <a:lumOff val="25000"/>
                  </a:srgbClr>
                </a:solidFill>
                <a:latin typeface="微软雅黑" panose="020B0503020204020204" pitchFamily="34" charset="-122"/>
                <a:ea typeface="微软雅黑" panose="020B0503020204020204" pitchFamily="34" charset="-122"/>
              </a:rPr>
              <a:t>）三栏式账簿</a:t>
            </a:r>
            <a:endParaRPr lang="zh-CN" altLang="en-US" sz="2000" b="1" spc="300">
              <a:solidFill>
                <a:srgbClr val="000000">
                  <a:lumMod val="75000"/>
                  <a:lumOff val="25000"/>
                </a:srgbClr>
              </a:solidFill>
              <a:latin typeface="微软雅黑" panose="020B0503020204020204" pitchFamily="34" charset="-122"/>
              <a:ea typeface="微软雅黑" panose="020B0503020204020204" pitchFamily="34" charset="-122"/>
            </a:endParaRPr>
          </a:p>
        </p:txBody>
      </p:sp>
      <p:sp>
        <p:nvSpPr>
          <p:cNvPr id="75" name="矩形 74"/>
          <p:cNvSpPr/>
          <p:nvPr>
            <p:custDataLst>
              <p:tags r:id="rId18"/>
            </p:custDataLst>
          </p:nvPr>
        </p:nvSpPr>
        <p:spPr bwMode="auto">
          <a:xfrm>
            <a:off x="639445" y="2271395"/>
            <a:ext cx="3247390"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0" rIns="91440" bIns="45720" anchor="t"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r>
              <a:rPr lang="zh-CN" altLang="en-US" sz="1040" spc="150">
                <a:latin typeface="微软雅黑" panose="020B0503020204020204" pitchFamily="34" charset="-122"/>
                <a:ea typeface="微软雅黑" panose="020B0503020204020204" pitchFamily="34" charset="-122"/>
              </a:rPr>
              <a:t>两栏式账簿是指账页的格式只有借方和贷方两个基本金额栏目的账簿。</a:t>
            </a:r>
            <a:endParaRPr lang="zh-CN" altLang="en-US" sz="1040" spc="150">
              <a:latin typeface="微软雅黑" panose="020B0503020204020204" pitchFamily="34" charset="-122"/>
              <a:ea typeface="微软雅黑" panose="020B0503020204020204" pitchFamily="34" charset="-122"/>
            </a:endParaRPr>
          </a:p>
          <a:p>
            <a:pPr>
              <a:lnSpc>
                <a:spcPct val="120000"/>
              </a:lnSpc>
            </a:pPr>
            <a:r>
              <a:rPr lang="zh-CN" altLang="en-US" sz="1040" spc="150">
                <a:latin typeface="微软雅黑" panose="020B0503020204020204" pitchFamily="34" charset="-122"/>
                <a:ea typeface="微软雅黑" panose="020B0503020204020204" pitchFamily="34" charset="-122"/>
              </a:rPr>
              <a:t>适用范围：普通日记账一般采用两栏式账簿。</a:t>
            </a:r>
            <a:endParaRPr lang="zh-CN" altLang="en-US" sz="1040" spc="150">
              <a:latin typeface="微软雅黑" panose="020B0503020204020204" pitchFamily="34" charset="-122"/>
              <a:ea typeface="微软雅黑" panose="020B0503020204020204" pitchFamily="34" charset="-122"/>
            </a:endParaRPr>
          </a:p>
        </p:txBody>
      </p:sp>
      <p:sp>
        <p:nvSpPr>
          <p:cNvPr id="76" name="文本框 75"/>
          <p:cNvSpPr txBox="1"/>
          <p:nvPr>
            <p:custDataLst>
              <p:tags r:id="rId19"/>
            </p:custDataLst>
          </p:nvPr>
        </p:nvSpPr>
        <p:spPr bwMode="auto">
          <a:xfrm>
            <a:off x="639663" y="1776958"/>
            <a:ext cx="2826196" cy="458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spcBef>
                <a:spcPct val="0"/>
              </a:spcBef>
            </a:pPr>
            <a:r>
              <a:rPr lang="zh-CN" altLang="en-US" sz="2000" b="1" spc="300">
                <a:solidFill>
                  <a:srgbClr val="000000">
                    <a:lumMod val="75000"/>
                    <a:lumOff val="25000"/>
                  </a:srgbClr>
                </a:solidFill>
                <a:latin typeface="微软雅黑" panose="020B0503020204020204" pitchFamily="34" charset="-122"/>
                <a:ea typeface="微软雅黑" panose="020B0503020204020204" pitchFamily="34" charset="-122"/>
              </a:rPr>
              <a:t>（</a:t>
            </a:r>
            <a:r>
              <a:rPr lang="en-US" altLang="zh-CN" sz="2000" b="1" spc="300">
                <a:solidFill>
                  <a:srgbClr val="000000">
                    <a:lumMod val="75000"/>
                    <a:lumOff val="25000"/>
                  </a:srgbClr>
                </a:solidFill>
                <a:latin typeface="微软雅黑" panose="020B0503020204020204" pitchFamily="34" charset="-122"/>
                <a:ea typeface="微软雅黑" panose="020B0503020204020204" pitchFamily="34" charset="-122"/>
              </a:rPr>
              <a:t>1</a:t>
            </a:r>
            <a:r>
              <a:rPr lang="zh-CN" altLang="en-US" sz="2000" b="1" spc="300">
                <a:solidFill>
                  <a:srgbClr val="000000">
                    <a:lumMod val="75000"/>
                    <a:lumOff val="25000"/>
                  </a:srgbClr>
                </a:solidFill>
                <a:latin typeface="微软雅黑" panose="020B0503020204020204" pitchFamily="34" charset="-122"/>
                <a:ea typeface="微软雅黑" panose="020B0503020204020204" pitchFamily="34" charset="-122"/>
              </a:rPr>
              <a:t>）两栏式账簿</a:t>
            </a:r>
            <a:endParaRPr lang="zh-CN" altLang="en-US" sz="2000" b="1" spc="300">
              <a:solidFill>
                <a:srgbClr val="000000">
                  <a:lumMod val="75000"/>
                  <a:lumOff val="25000"/>
                </a:srgbClr>
              </a:solidFill>
              <a:latin typeface="微软雅黑" panose="020B0503020204020204" pitchFamily="34" charset="-122"/>
              <a:ea typeface="微软雅黑" panose="020B0503020204020204" pitchFamily="34" charset="-122"/>
            </a:endParaRPr>
          </a:p>
        </p:txBody>
      </p:sp>
      <p:sp>
        <p:nvSpPr>
          <p:cNvPr id="77" name="矩形 76"/>
          <p:cNvSpPr/>
          <p:nvPr>
            <p:custDataLst>
              <p:tags r:id="rId20"/>
            </p:custDataLst>
          </p:nvPr>
        </p:nvSpPr>
        <p:spPr bwMode="auto">
          <a:xfrm>
            <a:off x="8446135" y="4525645"/>
            <a:ext cx="3110865" cy="1400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0" rIns="91440" bIns="45720" anchor="t"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l">
              <a:lnSpc>
                <a:spcPct val="120000"/>
              </a:lnSpc>
            </a:pPr>
            <a:r>
              <a:rPr lang="zh-CN" altLang="en-US" sz="1000" spc="150">
                <a:latin typeface="微软雅黑" panose="020B0503020204020204" pitchFamily="34" charset="-122"/>
                <a:ea typeface="微软雅黑" panose="020B0503020204020204" pitchFamily="34" charset="-122"/>
              </a:rPr>
              <a:t>横线登记式账簿是指账页中设置借方和贷方两个基本栏目，每一个栏目再根据需要分设若干栏次，在账页借、贷两方的同一行分别记录某一经济业务自始至终所有事项的账簿。</a:t>
            </a:r>
            <a:endParaRPr lang="zh-CN" altLang="en-US" sz="1000" spc="150">
              <a:latin typeface="微软雅黑" panose="020B0503020204020204" pitchFamily="34" charset="-122"/>
              <a:ea typeface="微软雅黑" panose="020B0503020204020204" pitchFamily="34" charset="-122"/>
            </a:endParaRPr>
          </a:p>
          <a:p>
            <a:pPr algn="l">
              <a:lnSpc>
                <a:spcPct val="120000"/>
              </a:lnSpc>
            </a:pPr>
            <a:r>
              <a:rPr lang="zh-CN" altLang="en-US" sz="1000" spc="150">
                <a:latin typeface="微软雅黑" panose="020B0503020204020204" pitchFamily="34" charset="-122"/>
                <a:ea typeface="微软雅黑" panose="020B0503020204020204" pitchFamily="34" charset="-122"/>
              </a:rPr>
              <a:t>适用范围：需要逐笔结算的经济业务的明细账，如物资采购、应收账款等。</a:t>
            </a:r>
            <a:endParaRPr lang="zh-CN" altLang="en-US" sz="1000" spc="150">
              <a:latin typeface="微软雅黑" panose="020B0503020204020204" pitchFamily="34" charset="-122"/>
              <a:ea typeface="微软雅黑" panose="020B0503020204020204" pitchFamily="34" charset="-122"/>
            </a:endParaRPr>
          </a:p>
        </p:txBody>
      </p:sp>
      <p:sp>
        <p:nvSpPr>
          <p:cNvPr id="78" name="文本框 77"/>
          <p:cNvSpPr txBox="1"/>
          <p:nvPr>
            <p:custDataLst>
              <p:tags r:id="rId21"/>
            </p:custDataLst>
          </p:nvPr>
        </p:nvSpPr>
        <p:spPr bwMode="auto">
          <a:xfrm>
            <a:off x="8730586" y="3976579"/>
            <a:ext cx="2826196" cy="458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normAutofit fontScale="90000"/>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l">
              <a:lnSpc>
                <a:spcPct val="120000"/>
              </a:lnSpc>
              <a:spcBef>
                <a:spcPct val="0"/>
              </a:spcBef>
            </a:pPr>
            <a:r>
              <a:rPr lang="zh-CN" altLang="en-US" sz="2000" b="1" spc="300">
                <a:solidFill>
                  <a:srgbClr val="000000">
                    <a:lumMod val="75000"/>
                    <a:lumOff val="25000"/>
                  </a:srgbClr>
                </a:solidFill>
                <a:latin typeface="微软雅黑" panose="020B0503020204020204" pitchFamily="34" charset="-122"/>
                <a:ea typeface="微软雅黑" panose="020B0503020204020204" pitchFamily="34" charset="-122"/>
              </a:rPr>
              <a:t>（</a:t>
            </a:r>
            <a:r>
              <a:rPr lang="en-US" altLang="zh-CN" sz="2000" b="1" spc="300">
                <a:solidFill>
                  <a:srgbClr val="000000">
                    <a:lumMod val="75000"/>
                    <a:lumOff val="25000"/>
                  </a:srgbClr>
                </a:solidFill>
                <a:latin typeface="微软雅黑" panose="020B0503020204020204" pitchFamily="34" charset="-122"/>
                <a:ea typeface="微软雅黑" panose="020B0503020204020204" pitchFamily="34" charset="-122"/>
              </a:rPr>
              <a:t>5</a:t>
            </a:r>
            <a:r>
              <a:rPr lang="zh-CN" altLang="en-US" sz="2000" b="1" spc="300">
                <a:solidFill>
                  <a:srgbClr val="000000">
                    <a:lumMod val="75000"/>
                    <a:lumOff val="25000"/>
                  </a:srgbClr>
                </a:solidFill>
                <a:latin typeface="微软雅黑" panose="020B0503020204020204" pitchFamily="34" charset="-122"/>
                <a:ea typeface="微软雅黑" panose="020B0503020204020204" pitchFamily="34" charset="-122"/>
              </a:rPr>
              <a:t>）横线登记式账簿</a:t>
            </a:r>
            <a:endParaRPr lang="zh-CN" altLang="en-US" sz="2000" b="1" spc="300">
              <a:solidFill>
                <a:srgbClr val="000000">
                  <a:lumMod val="75000"/>
                  <a:lumOff val="25000"/>
                </a:srgbClr>
              </a:solidFill>
              <a:latin typeface="微软雅黑" panose="020B0503020204020204" pitchFamily="34" charset="-122"/>
              <a:ea typeface="微软雅黑" panose="020B0503020204020204" pitchFamily="34" charset="-122"/>
            </a:endParaRPr>
          </a:p>
        </p:txBody>
      </p:sp>
      <p:sp>
        <p:nvSpPr>
          <p:cNvPr id="79" name="矩形 78"/>
          <p:cNvSpPr/>
          <p:nvPr>
            <p:custDataLst>
              <p:tags r:id="rId22"/>
            </p:custDataLst>
          </p:nvPr>
        </p:nvSpPr>
        <p:spPr bwMode="auto">
          <a:xfrm>
            <a:off x="8355330" y="2908935"/>
            <a:ext cx="3269615"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0" rIns="91440" bIns="45720" anchor="t"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l">
              <a:lnSpc>
                <a:spcPct val="120000"/>
              </a:lnSpc>
            </a:pPr>
            <a:r>
              <a:rPr lang="zh-CN" altLang="en-US" sz="1000" spc="150">
                <a:latin typeface="微软雅黑" panose="020B0503020204020204" pitchFamily="34" charset="-122"/>
                <a:ea typeface="微软雅黑" panose="020B0503020204020204" pitchFamily="34" charset="-122"/>
              </a:rPr>
              <a:t>数量金额式账簿是指在账页中设置“借方”“贷方”和“余额”或者“收入”“发出”和“结存”三大栏，并在每一大栏内分设数量、单价和金额等三小栏的账簿。</a:t>
            </a:r>
            <a:endParaRPr lang="zh-CN" altLang="en-US" sz="1000" spc="150">
              <a:latin typeface="微软雅黑" panose="020B0503020204020204" pitchFamily="34" charset="-122"/>
              <a:ea typeface="微软雅黑" panose="020B0503020204020204" pitchFamily="34" charset="-122"/>
            </a:endParaRPr>
          </a:p>
          <a:p>
            <a:pPr algn="l">
              <a:lnSpc>
                <a:spcPct val="120000"/>
              </a:lnSpc>
            </a:pPr>
            <a:r>
              <a:rPr lang="zh-CN" altLang="en-US" sz="1000" spc="150">
                <a:latin typeface="微软雅黑" panose="020B0503020204020204" pitchFamily="34" charset="-122"/>
                <a:ea typeface="微软雅黑" panose="020B0503020204020204" pitchFamily="34" charset="-122"/>
              </a:rPr>
              <a:t>适用范围：原材料和库存商品、产成品等明细账。</a:t>
            </a:r>
            <a:endParaRPr lang="zh-CN" altLang="en-US" sz="1000" spc="150">
              <a:latin typeface="微软雅黑" panose="020B0503020204020204" pitchFamily="34" charset="-122"/>
              <a:ea typeface="微软雅黑" panose="020B0503020204020204" pitchFamily="34" charset="-122"/>
            </a:endParaRPr>
          </a:p>
        </p:txBody>
      </p:sp>
      <p:sp>
        <p:nvSpPr>
          <p:cNvPr id="80" name="文本框 79"/>
          <p:cNvSpPr txBox="1"/>
          <p:nvPr>
            <p:custDataLst>
              <p:tags r:id="rId23"/>
            </p:custDataLst>
          </p:nvPr>
        </p:nvSpPr>
        <p:spPr bwMode="auto">
          <a:xfrm>
            <a:off x="8730586" y="2414492"/>
            <a:ext cx="2826196" cy="458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normAutofit fontScale="90000"/>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l">
              <a:lnSpc>
                <a:spcPct val="120000"/>
              </a:lnSpc>
              <a:spcBef>
                <a:spcPct val="0"/>
              </a:spcBef>
            </a:pPr>
            <a:r>
              <a:rPr lang="zh-CN" altLang="en-US" sz="2000" b="1" spc="300">
                <a:solidFill>
                  <a:srgbClr val="000000">
                    <a:lumMod val="75000"/>
                    <a:lumOff val="25000"/>
                  </a:srgbClr>
                </a:solidFill>
                <a:latin typeface="微软雅黑" panose="020B0503020204020204" pitchFamily="34" charset="-122"/>
                <a:ea typeface="微软雅黑" panose="020B0503020204020204" pitchFamily="34" charset="-122"/>
              </a:rPr>
              <a:t>（</a:t>
            </a:r>
            <a:r>
              <a:rPr lang="en-US" altLang="zh-CN" sz="2000" b="1" spc="300">
                <a:solidFill>
                  <a:srgbClr val="000000">
                    <a:lumMod val="75000"/>
                    <a:lumOff val="25000"/>
                  </a:srgbClr>
                </a:solidFill>
                <a:latin typeface="微软雅黑" panose="020B0503020204020204" pitchFamily="34" charset="-122"/>
                <a:ea typeface="微软雅黑" panose="020B0503020204020204" pitchFamily="34" charset="-122"/>
              </a:rPr>
              <a:t>4</a:t>
            </a:r>
            <a:r>
              <a:rPr lang="zh-CN" altLang="en-US" sz="2000" b="1" spc="300">
                <a:solidFill>
                  <a:srgbClr val="000000">
                    <a:lumMod val="75000"/>
                    <a:lumOff val="25000"/>
                  </a:srgbClr>
                </a:solidFill>
                <a:latin typeface="微软雅黑" panose="020B0503020204020204" pitchFamily="34" charset="-122"/>
                <a:ea typeface="微软雅黑" panose="020B0503020204020204" pitchFamily="34" charset="-122"/>
              </a:rPr>
              <a:t>）数量金额式账簿</a:t>
            </a:r>
            <a:endParaRPr lang="zh-CN" altLang="en-US" sz="2000" b="1" spc="300">
              <a:solidFill>
                <a:srgbClr val="000000">
                  <a:lumMod val="75000"/>
                  <a:lumOff val="25000"/>
                </a:srgbClr>
              </a:solidFill>
              <a:latin typeface="微软雅黑" panose="020B0503020204020204" pitchFamily="34" charset="-122"/>
              <a:ea typeface="微软雅黑" panose="020B0503020204020204" pitchFamily="34" charset="-122"/>
            </a:endParaRPr>
          </a:p>
        </p:txBody>
      </p:sp>
      <p:sp>
        <p:nvSpPr>
          <p:cNvPr id="81" name="文本框 80"/>
          <p:cNvSpPr txBox="1"/>
          <p:nvPr/>
        </p:nvSpPr>
        <p:spPr>
          <a:xfrm>
            <a:off x="5503545" y="3221990"/>
            <a:ext cx="1445895" cy="645160"/>
          </a:xfrm>
          <a:prstGeom prst="rect">
            <a:avLst/>
          </a:prstGeom>
          <a:noFill/>
        </p:spPr>
        <p:txBody>
          <a:bodyPr wrap="square" rtlCol="0" anchor="t">
            <a:spAutoFit/>
          </a:bodyPr>
          <a:lstStyle/>
          <a:p>
            <a:pPr algn="l"/>
            <a:r>
              <a:rPr lang="en-US" altLang="zh-CN">
                <a:solidFill>
                  <a:srgbClr val="FF0000"/>
                </a:solidFill>
                <a:latin typeface="微软雅黑" panose="020B0503020204020204" pitchFamily="34" charset="-122"/>
                <a:ea typeface="微软雅黑" panose="020B0503020204020204" pitchFamily="34" charset="-122"/>
              </a:rPr>
              <a:t>2.</a:t>
            </a:r>
            <a:r>
              <a:rPr lang="zh-CN" altLang="en-US">
                <a:solidFill>
                  <a:srgbClr val="FF0000"/>
                </a:solidFill>
                <a:latin typeface="微软雅黑" panose="020B0503020204020204" pitchFamily="34" charset="-122"/>
                <a:ea typeface="微软雅黑" panose="020B0503020204020204" pitchFamily="34" charset="-122"/>
              </a:rPr>
              <a:t>按照账页的格式分类</a:t>
            </a:r>
            <a:endParaRPr lang="zh-CN" altLang="en-US">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spd="slow" advTm="9652">
    <p:push dir="u"/>
  </p:transition>
</p:sld>
</file>

<file path=ppt/tags/tag1.xml><?xml version="1.0" encoding="utf-8"?>
<p:tagLst xmlns:p="http://schemas.openxmlformats.org/presentationml/2006/main">
  <p:tag name="MH" val="20170109233147"/>
  <p:tag name="MH_LIBRARY" val="GRAPHIC"/>
  <p:tag name="MH_ORDER" val="文本框 19"/>
</p:tagLst>
</file>

<file path=ppt/tags/tag10.xml><?xml version="1.0" encoding="utf-8"?>
<p:tagLst xmlns:p="http://schemas.openxmlformats.org/presentationml/2006/main">
  <p:tag name="KSO_WM_TEMPLATE_CATEGORY" val="diagram"/>
  <p:tag name="KSO_WM_TEMPLATE_INDEX" val="20187697"/>
  <p:tag name="KSO_WM_UNIT_ID" val="diagram20187697_2*q_h_f*1_1_1"/>
  <p:tag name="KSO_WM_UNIT_LAYERLEVEL" val="1_1_1"/>
  <p:tag name="KSO_WM_UNIT_HIGHLIGHT" val="0"/>
  <p:tag name="KSO_WM_UNIT_COMPATIBLE" val="0"/>
  <p:tag name="KSO_WM_BEAUTIFY_FLAG" val="#wm#"/>
  <p:tag name="KSO_WM_TAG_VERSION" val="1.0"/>
  <p:tag name="KSO_WM_DIAGRAM_GROUP_CODE" val="q1-1"/>
  <p:tag name="KSO_WM_UNIT_TYPE" val="q_h_f"/>
  <p:tag name="KSO_WM_UNIT_INDEX" val="1_1_1"/>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Lst>
</file>

<file path=ppt/tags/tag11.xml><?xml version="1.0" encoding="utf-8"?>
<p:tagLst xmlns:p="http://schemas.openxmlformats.org/presentationml/2006/main">
  <p:tag name="KSO_WM_TEMPLATE_CATEGORY" val="diagram"/>
  <p:tag name="KSO_WM_TEMPLATE_INDEX" val="20187697"/>
  <p:tag name="KSO_WM_UNIT_ID" val="diagram20187697_2*q_h_i*1_3_1"/>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3_1"/>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12.xml><?xml version="1.0" encoding="utf-8"?>
<p:tagLst xmlns:p="http://schemas.openxmlformats.org/presentationml/2006/main">
  <p:tag name="KSO_WM_TEMPLATE_CATEGORY" val="diagram"/>
  <p:tag name="KSO_WM_TEMPLATE_INDEX" val="20187697"/>
  <p:tag name="KSO_WM_UNIT_ID" val="diagram20187697_2*q_h_i*1_3_2"/>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3_2"/>
  <p:tag name="KSO_WM_UNIT_DIAGRAM_ISNUMVISUAL" val="0"/>
  <p:tag name="KSO_WM_UNIT_DIAGRAM_ISREFERUNIT" val="0"/>
  <p:tag name="KSO_WM_UNIT_TEXT_FILL_FORE_SCHEMECOLOR_INDEX" val="14"/>
  <p:tag name="KSO_WM_UNIT_TEXT_FILL_TYPE" val="1"/>
</p:tagLst>
</file>

<file path=ppt/tags/tag13.xml><?xml version="1.0" encoding="utf-8"?>
<p:tagLst xmlns:p="http://schemas.openxmlformats.org/presentationml/2006/main">
  <p:tag name="KSO_WM_TEMPLATE_CATEGORY" val="diagram"/>
  <p:tag name="KSO_WM_TEMPLATE_INDEX" val="20187697"/>
  <p:tag name="KSO_WM_UNIT_ID" val="diagram20187697_2*q_h_i*1_2_3"/>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2_3"/>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14.xml><?xml version="1.0" encoding="utf-8"?>
<p:tagLst xmlns:p="http://schemas.openxmlformats.org/presentationml/2006/main">
  <p:tag name="KSO_WM_TEMPLATE_CATEGORY" val="diagram"/>
  <p:tag name="KSO_WM_TEMPLATE_INDEX" val="20187697"/>
  <p:tag name="KSO_WM_UNIT_ID" val="diagram20187697_2*q_h_f*1_2_1"/>
  <p:tag name="KSO_WM_UNIT_LAYERLEVEL" val="1_1_1"/>
  <p:tag name="KSO_WM_UNIT_HIGHLIGHT" val="0"/>
  <p:tag name="KSO_WM_UNIT_COMPATIBLE" val="0"/>
  <p:tag name="KSO_WM_BEAUTIFY_FLAG" val="#wm#"/>
  <p:tag name="KSO_WM_TAG_VERSION" val="1.0"/>
  <p:tag name="KSO_WM_DIAGRAM_GROUP_CODE" val="q1-1"/>
  <p:tag name="KSO_WM_UNIT_TYPE" val="q_h_f"/>
  <p:tag name="KSO_WM_UNIT_INDEX" val="1_2_1"/>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Lst>
</file>

<file path=ppt/tags/tag15.xml><?xml version="1.0" encoding="utf-8"?>
<p:tagLst xmlns:p="http://schemas.openxmlformats.org/presentationml/2006/main">
  <p:tag name="KSO_WM_TEMPLATE_CATEGORY" val="diagram"/>
  <p:tag name="KSO_WM_TEMPLATE_INDEX" val="20187697"/>
  <p:tag name="KSO_WM_UNIT_ID" val="diagram20187697_2*q_h_a*1_3_1"/>
  <p:tag name="KSO_WM_UNIT_LAYERLEVEL" val="1_1_1"/>
  <p:tag name="KSO_WM_UNIT_HIGHLIGHT" val="0"/>
  <p:tag name="KSO_WM_UNIT_COMPATIBLE" val="0"/>
  <p:tag name="KSO_WM_BEAUTIFY_FLAG" val="#wm#"/>
  <p:tag name="KSO_WM_TAG_VERSION" val="1.0"/>
  <p:tag name="KSO_WM_UNIT_ISCONTENTSTITLE" val="0"/>
  <p:tag name="KSO_WM_DIAGRAM_GROUP_CODE" val="q1-1"/>
  <p:tag name="KSO_WM_UNIT_TYPE" val="q_h_a"/>
  <p:tag name="KSO_WM_UNIT_INDEX" val="1_3_1"/>
  <p:tag name="KSO_WM_UNIT_PRESET_TEXT" val="单击此处添加标题"/>
  <p:tag name="KSO_WM_UNIT_DIAGRAM_ISNUMVISUAL" val="0"/>
  <p:tag name="KSO_WM_UNIT_DIAGRAM_ISREFERUNIT" val="0"/>
  <p:tag name="KSO_WM_UNIT_NOCLEAR" val="0"/>
  <p:tag name="KSO_WM_UNIT_TEXT_FILL_FORE_SCHEMECOLOR_INDEX" val="8"/>
  <p:tag name="KSO_WM_UNIT_TEXT_FILL_TYPE" val="1"/>
</p:tagLst>
</file>

<file path=ppt/tags/tag16.xml><?xml version="1.0" encoding="utf-8"?>
<p:tagLst xmlns:p="http://schemas.openxmlformats.org/presentationml/2006/main">
  <p:tag name="KSO_WM_TEMPLATE_CATEGORY" val="diagram"/>
  <p:tag name="KSO_WM_TEMPLATE_INDEX" val="20187697"/>
  <p:tag name="KSO_WM_UNIT_ID" val="diagram20187697_2*q_h_f*1_3_1"/>
  <p:tag name="KSO_WM_UNIT_LAYERLEVEL" val="1_1_1"/>
  <p:tag name="KSO_WM_UNIT_HIGHLIGHT" val="0"/>
  <p:tag name="KSO_WM_UNIT_COMPATIBLE" val="0"/>
  <p:tag name="KSO_WM_BEAUTIFY_FLAG" val="#wm#"/>
  <p:tag name="KSO_WM_TAG_VERSION" val="1.0"/>
  <p:tag name="KSO_WM_DIAGRAM_GROUP_CODE" val="q1-1"/>
  <p:tag name="KSO_WM_UNIT_TYPE" val="q_h_f"/>
  <p:tag name="KSO_WM_UNIT_INDEX" val="1_3_1"/>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Lst>
</file>

<file path=ppt/tags/tag17.xml><?xml version="1.0" encoding="utf-8"?>
<p:tagLst xmlns:p="http://schemas.openxmlformats.org/presentationml/2006/main">
  <p:tag name="KSO_WM_UNIT_PLACING_PICTURE_USER_VIEWPORT" val="{&quot;height&quot;:8470.1984251968497,&quot;width&quot;:8175.2236220472441}"/>
</p:tagLst>
</file>

<file path=ppt/tags/tag18.xml><?xml version="1.0" encoding="utf-8"?>
<p:tagLst xmlns:p="http://schemas.openxmlformats.org/presentationml/2006/main">
  <p:tag name="KSO_WM_UNIT_PLACING_PICTURE_USER_VIEWPORT" val="{&quot;height&quot;:3765,&quot;width&quot;:8685}"/>
</p:tagLst>
</file>

<file path=ppt/tags/tag19.xml><?xml version="1.0" encoding="utf-8"?>
<p:tagLst xmlns:p="http://schemas.openxmlformats.org/presentationml/2006/main">
  <p:tag name="KSO_WM_UNIT_PLACING_PICTURE_USER_VIEWPORT" val="{&quot;height&quot;:8470.1984251968497,&quot;width&quot;:8175.2236220472441}"/>
</p:tagLst>
</file>

<file path=ppt/tags/tag2.xml><?xml version="1.0" encoding="utf-8"?>
<p:tagLst xmlns:p="http://schemas.openxmlformats.org/presentationml/2006/main">
  <p:tag name="KSO_WM_TEMPLATE_CATEGORY" val="diagram"/>
  <p:tag name="KSO_WM_TEMPLATE_INDEX" val="20187697"/>
  <p:tag name="KSO_WM_UNIT_ID" val="diagram20187697_2*q_h_i*1_3_4"/>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3_4"/>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i*1_1_1"/>
  <p:tag name="KSO_WM_TEMPLATE_CATEGORY" val="diagram"/>
  <p:tag name="KSO_WM_TEMPLATE_INDEX" val="20190517"/>
  <p:tag name="KSO_WM_UNIT_LAYERLEVEL" val="1_1_1"/>
  <p:tag name="KSO_WM_TAG_VERSION" val="1.0"/>
  <p:tag name="KSO_WM_BEAUTIFY_FLAG" val="#wm#"/>
  <p:tag name="KSO_WM_DIAGRAM_GROUP_CODE" val="q1-1"/>
  <p:tag name="KSO_WM_UNIT_TYPE" val="q_h_i"/>
  <p:tag name="KSO_WM_UNIT_INDEX" val="1_1_1"/>
  <p:tag name="KSO_WM_UNIT_FILL_FORE_SCHEMECOLOR_INDEX" val="5"/>
  <p:tag name="KSO_WM_UNIT_FILL_TYPE" val="1"/>
  <p:tag name="KSO_WM_UNIT_TEXT_FILL_FORE_SCHEMECOLOR_INDEX" val="13"/>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i*1_1_2"/>
  <p:tag name="KSO_WM_TEMPLATE_CATEGORY" val="diagram"/>
  <p:tag name="KSO_WM_TEMPLATE_INDEX" val="20190517"/>
  <p:tag name="KSO_WM_UNIT_LAYERLEVEL" val="1_1_1"/>
  <p:tag name="KSO_WM_TAG_VERSION" val="1.0"/>
  <p:tag name="KSO_WM_BEAUTIFY_FLAG" val="#wm#"/>
  <p:tag name="KSO_WM_DIAGRAM_GROUP_CODE" val="q1-1"/>
  <p:tag name="KSO_WM_UNIT_TYPE" val="q_h_i"/>
  <p:tag name="KSO_WM_UNIT_INDEX" val="1_1_2"/>
  <p:tag name="KSO_WM_UNIT_TEXT_FILL_FORE_SCHEMECOLOR_INDEX" val="14"/>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i*1_2_2"/>
  <p:tag name="KSO_WM_TEMPLATE_CATEGORY" val="diagram"/>
  <p:tag name="KSO_WM_TEMPLATE_INDEX" val="20190517"/>
  <p:tag name="KSO_WM_UNIT_LAYERLEVEL" val="1_1_1"/>
  <p:tag name="KSO_WM_TAG_VERSION" val="1.0"/>
  <p:tag name="KSO_WM_BEAUTIFY_FLAG" val="#wm#"/>
  <p:tag name="KSO_WM_DIAGRAM_GROUP_CODE" val="q1-1"/>
  <p:tag name="KSO_WM_UNIT_TYPE" val="q_h_i"/>
  <p:tag name="KSO_WM_UNIT_INDEX" val="1_2_2"/>
  <p:tag name="KSO_WM_UNIT_FILL_FORE_SCHEMECOLOR_INDEX" val="6"/>
  <p:tag name="KSO_WM_UNIT_FILL_TYPE" val="1"/>
  <p:tag name="KSO_WM_UNIT_TEXT_FILL_FORE_SCHEMECOLOR_INDEX" val="13"/>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i*1_2_1"/>
  <p:tag name="KSO_WM_TEMPLATE_CATEGORY" val="diagram"/>
  <p:tag name="KSO_WM_TEMPLATE_INDEX" val="20190517"/>
  <p:tag name="KSO_WM_UNIT_LAYERLEVEL" val="1_1_1"/>
  <p:tag name="KSO_WM_TAG_VERSION" val="1.0"/>
  <p:tag name="KSO_WM_BEAUTIFY_FLAG" val="#wm#"/>
  <p:tag name="KSO_WM_DIAGRAM_GROUP_CODE" val="q1-1"/>
  <p:tag name="KSO_WM_UNIT_TYPE" val="q_h_i"/>
  <p:tag name="KSO_WM_UNIT_INDEX" val="1_2_1"/>
  <p:tag name="KSO_WM_UNIT_TEXT_FILL_FORE_SCHEMECOLOR_INDEX" val="14"/>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i*1_3_2"/>
  <p:tag name="KSO_WM_TEMPLATE_CATEGORY" val="diagram"/>
  <p:tag name="KSO_WM_TEMPLATE_INDEX" val="20190517"/>
  <p:tag name="KSO_WM_UNIT_LAYERLEVEL" val="1_1_1"/>
  <p:tag name="KSO_WM_TAG_VERSION" val="1.0"/>
  <p:tag name="KSO_WM_BEAUTIFY_FLAG" val="#wm#"/>
  <p:tag name="KSO_WM_DIAGRAM_GROUP_CODE" val="q1-1"/>
  <p:tag name="KSO_WM_UNIT_TYPE" val="q_h_i"/>
  <p:tag name="KSO_WM_UNIT_INDEX" val="1_3_2"/>
  <p:tag name="KSO_WM_UNIT_FILL_FORE_SCHEMECOLOR_INDEX" val="7"/>
  <p:tag name="KSO_WM_UNIT_FILL_TYPE" val="1"/>
  <p:tag name="KSO_WM_UNIT_TEXT_FILL_FORE_SCHEMECOLOR_INDEX" val="13"/>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i*1_3_1"/>
  <p:tag name="KSO_WM_TEMPLATE_CATEGORY" val="diagram"/>
  <p:tag name="KSO_WM_TEMPLATE_INDEX" val="20190517"/>
  <p:tag name="KSO_WM_UNIT_LAYERLEVEL" val="1_1_1"/>
  <p:tag name="KSO_WM_TAG_VERSION" val="1.0"/>
  <p:tag name="KSO_WM_BEAUTIFY_FLAG" val="#wm#"/>
  <p:tag name="KSO_WM_DIAGRAM_GROUP_CODE" val="q1-1"/>
  <p:tag name="KSO_WM_UNIT_TYPE" val="q_h_i"/>
  <p:tag name="KSO_WM_UNIT_INDEX" val="1_3_1"/>
  <p:tag name="KSO_WM_UNIT_TEXT_FILL_FORE_SCHEMECOLOR_INDEX" val="14"/>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i*1_4_1"/>
  <p:tag name="KSO_WM_TEMPLATE_CATEGORY" val="diagram"/>
  <p:tag name="KSO_WM_TEMPLATE_INDEX" val="20190517"/>
  <p:tag name="KSO_WM_UNIT_LAYERLEVEL" val="1_1_1"/>
  <p:tag name="KSO_WM_TAG_VERSION" val="1.0"/>
  <p:tag name="KSO_WM_BEAUTIFY_FLAG" val="#wm#"/>
  <p:tag name="KSO_WM_DIAGRAM_GROUP_CODE" val="q1-1"/>
  <p:tag name="KSO_WM_UNIT_TYPE" val="q_h_i"/>
  <p:tag name="KSO_WM_UNIT_INDEX" val="1_4_1"/>
  <p:tag name="KSO_WM_UNIT_FILL_FORE_SCHEMECOLOR_INDEX" val="8"/>
  <p:tag name="KSO_WM_UNIT_FILL_TYPE" val="1"/>
  <p:tag name="KSO_WM_UNIT_TEXT_FILL_FORE_SCHEMECOLOR_INDEX" val="13"/>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i*1_4_2"/>
  <p:tag name="KSO_WM_TEMPLATE_CATEGORY" val="diagram"/>
  <p:tag name="KSO_WM_TEMPLATE_INDEX" val="20190517"/>
  <p:tag name="KSO_WM_UNIT_LAYERLEVEL" val="1_1_1"/>
  <p:tag name="KSO_WM_TAG_VERSION" val="1.0"/>
  <p:tag name="KSO_WM_BEAUTIFY_FLAG" val="#wm#"/>
  <p:tag name="KSO_WM_DIAGRAM_GROUP_CODE" val="q1-1"/>
  <p:tag name="KSO_WM_UNIT_TYPE" val="q_h_i"/>
  <p:tag name="KSO_WM_UNIT_INDEX" val="1_4_2"/>
  <p:tag name="KSO_WM_UNIT_TEXT_FILL_FORE_SCHEMECOLOR_INDEX" val="14"/>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i*1_5_1"/>
  <p:tag name="KSO_WM_TEMPLATE_CATEGORY" val="diagram"/>
  <p:tag name="KSO_WM_TEMPLATE_INDEX" val="20190517"/>
  <p:tag name="KSO_WM_UNIT_LAYERLEVEL" val="1_1_1"/>
  <p:tag name="KSO_WM_TAG_VERSION" val="1.0"/>
  <p:tag name="KSO_WM_BEAUTIFY_FLAG" val="#wm#"/>
  <p:tag name="KSO_WM_DIAGRAM_GROUP_CODE" val="q1-1"/>
  <p:tag name="KSO_WM_UNIT_TYPE" val="q_h_i"/>
  <p:tag name="KSO_WM_UNIT_INDEX" val="1_5_1"/>
  <p:tag name="KSO_WM_UNIT_FILL_FORE_SCHEMECOLOR_INDEX" val="9"/>
  <p:tag name="KSO_WM_UNIT_FILL_TYPE" val="1"/>
  <p:tag name="KSO_WM_UNIT_TEXT_FILL_FORE_SCHEMECOLOR_INDEX" val="13"/>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i*1_5_2"/>
  <p:tag name="KSO_WM_TEMPLATE_CATEGORY" val="diagram"/>
  <p:tag name="KSO_WM_TEMPLATE_INDEX" val="20190517"/>
  <p:tag name="KSO_WM_UNIT_LAYERLEVEL" val="1_1_1"/>
  <p:tag name="KSO_WM_TAG_VERSION" val="1.0"/>
  <p:tag name="KSO_WM_BEAUTIFY_FLAG" val="#wm#"/>
  <p:tag name="KSO_WM_DIAGRAM_GROUP_CODE" val="q1-1"/>
  <p:tag name="KSO_WM_UNIT_TYPE" val="q_h_i"/>
  <p:tag name="KSO_WM_UNIT_INDEX" val="1_5_2"/>
  <p:tag name="KSO_WM_UNIT_TEXT_FILL_FORE_SCHEMECOLOR_INDEX" val="14"/>
  <p:tag name="KSO_WM_UNIT_TEXT_FILL_TYPE" val="1"/>
</p:tagLst>
</file>

<file path=ppt/tags/tag3.xml><?xml version="1.0" encoding="utf-8"?>
<p:tagLst xmlns:p="http://schemas.openxmlformats.org/presentationml/2006/main">
  <p:tag name="KSO_WM_UNIT_HIGHLIGHT" val="0"/>
  <p:tag name="KSO_WM_UNIT_COMPATIBLE" val="0"/>
  <p:tag name="KSO_WM_DIAGRAM_GROUP_CODE" val="q1-1"/>
  <p:tag name="KSO_WM_UNIT_ID" val="diagram20187697_2*q_h_i*1_1_5"/>
  <p:tag name="KSO_WM_TEMPLATE_CATEGORY" val="diagram"/>
  <p:tag name="KSO_WM_TEMPLATE_INDEX" val="20187697"/>
  <p:tag name="KSO_WM_UNIT_LAYERLEVEL" val="1_1_1"/>
  <p:tag name="KSO_WM_TAG_VERSION" val="1.0"/>
  <p:tag name="KSO_WM_BEAUTIFY_FLAG" val="#wm#"/>
  <p:tag name="KSO_WM_UNIT_TYPE" val="q_h_i"/>
  <p:tag name="KSO_WM_UNIT_INDEX" val="1_1_5"/>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i*1_1"/>
  <p:tag name="KSO_WM_TEMPLATE_CATEGORY" val="diagram"/>
  <p:tag name="KSO_WM_TEMPLATE_INDEX" val="20190517"/>
  <p:tag name="KSO_WM_UNIT_LAYERLEVEL" val="1_1"/>
  <p:tag name="KSO_WM_TAG_VERSION" val="1.0"/>
  <p:tag name="KSO_WM_BEAUTIFY_FLAG" val="#wm#"/>
  <p:tag name="KSO_WM_DIAGRAM_GROUP_CODE" val="q1-1"/>
  <p:tag name="KSO_WM_UNIT_TYPE" val="q_i"/>
  <p:tag name="KSO_WM_UNIT_INDEX" val="1_1"/>
  <p:tag name="KSO_WM_UNIT_FILL_FORE_SCHEMECOLOR_INDEX" val="14"/>
  <p:tag name="KSO_WM_UNIT_FILL_TYPE" val="1"/>
  <p:tag name="KSO_WM_UNIT_TEXT_FILL_FORE_SCHEMECOLOR_INDEX" val="2"/>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i*1_2"/>
  <p:tag name="KSO_WM_TEMPLATE_CATEGORY" val="diagram"/>
  <p:tag name="KSO_WM_TEMPLATE_INDEX" val="20190517"/>
  <p:tag name="KSO_WM_UNIT_LAYERLEVEL" val="1_1"/>
  <p:tag name="KSO_WM_TAG_VERSION" val="1.0"/>
  <p:tag name="KSO_WM_BEAUTIFY_FLAG" val="#wm#"/>
  <p:tag name="KSO_WM_DIAGRAM_GROUP_CODE" val="q1-1"/>
  <p:tag name="KSO_WM_UNIT_TYPE" val="q_i"/>
  <p:tag name="KSO_WM_UNIT_INDEX" val="1_2"/>
  <p:tag name="KSO_WM_UNIT_FILL_FORE_SCHEMECOLOR_INDEX" val="14"/>
  <p:tag name="KSO_WM_UNIT_FILL_TYPE" val="1"/>
  <p:tag name="KSO_WM_UNIT_TEXT_FILL_FORE_SCHEMECOLOR_INDEX" val="2"/>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i*1_3"/>
  <p:tag name="KSO_WM_TEMPLATE_CATEGORY" val="diagram"/>
  <p:tag name="KSO_WM_TEMPLATE_INDEX" val="20190517"/>
  <p:tag name="KSO_WM_UNIT_LAYERLEVEL" val="1_1"/>
  <p:tag name="KSO_WM_TAG_VERSION" val="1.0"/>
  <p:tag name="KSO_WM_BEAUTIFY_FLAG" val="#wm#"/>
  <p:tag name="KSO_WM_DIAGRAM_GROUP_CODE" val="q1-1"/>
  <p:tag name="KSO_WM_UNIT_TYPE" val="q_i"/>
  <p:tag name="KSO_WM_UNIT_INDEX" val="1_3"/>
  <p:tag name="KSO_WM_UNIT_FILL_FORE_SCHEMECOLOR_INDEX" val="14"/>
  <p:tag name="KSO_WM_UNIT_FILL_TYPE" val="1"/>
  <p:tag name="KSO_WM_UNIT_TEXT_FILL_FORE_SCHEMECOLOR_INDEX" val="2"/>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f*1_4_1"/>
  <p:tag name="KSO_WM_TEMPLATE_CATEGORY" val="diagram"/>
  <p:tag name="KSO_WM_TEMPLATE_INDEX" val="20190517"/>
  <p:tag name="KSO_WM_UNIT_LAYERLEVEL" val="1_1_1"/>
  <p:tag name="KSO_WM_TAG_VERSION" val="1.0"/>
  <p:tag name="KSO_WM_BEAUTIFY_FLAG" val="#wm#"/>
  <p:tag name="KSO_WM_UNIT_PRESET_TEXT" val="单击此处添加文本具体内容"/>
  <p:tag name="KSO_WM_UNIT_NOCLEAR" val="0"/>
  <p:tag name="KSO_WM_UNIT_VALUE" val="28"/>
  <p:tag name="KSO_WM_DIAGRAM_GROUP_CODE" val="q1-1"/>
  <p:tag name="KSO_WM_UNIT_TYPE" val="q_h_f"/>
  <p:tag name="KSO_WM_UNIT_INDEX" val="1_4_1"/>
  <p:tag name="KSO_WM_UNIT_TEXT_FILL_FORE_SCHEMECOLOR_INDEX" val="13"/>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a*1_4_1"/>
  <p:tag name="KSO_WM_TEMPLATE_CATEGORY" val="diagram"/>
  <p:tag name="KSO_WM_TEMPLATE_INDEX" val="20190517"/>
  <p:tag name="KSO_WM_UNIT_LAYERLEVEL" val="1_1_1"/>
  <p:tag name="KSO_WM_TAG_VERSION" val="1.0"/>
  <p:tag name="KSO_WM_BEAUTIFY_FLAG" val="#wm#"/>
  <p:tag name="KSO_WM_UNIT_ISCONTENTSTITLE" val="0"/>
  <p:tag name="KSO_WM_UNIT_PRESET_TEXT" val="添加标题"/>
  <p:tag name="KSO_WM_UNIT_NOCLEAR" val="0"/>
  <p:tag name="KSO_WM_UNIT_VALUE" val="11"/>
  <p:tag name="KSO_WM_DIAGRAM_GROUP_CODE" val="q1-1"/>
  <p:tag name="KSO_WM_UNIT_TYPE" val="q_h_a"/>
  <p:tag name="KSO_WM_UNIT_INDEX" val="1_4_1"/>
  <p:tag name="KSO_WM_UNIT_TEXT_FILL_FORE_SCHEMECOLOR_INDEX" val="13"/>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f*1_5_1"/>
  <p:tag name="KSO_WM_TEMPLATE_CATEGORY" val="diagram"/>
  <p:tag name="KSO_WM_TEMPLATE_INDEX" val="20190517"/>
  <p:tag name="KSO_WM_UNIT_LAYERLEVEL" val="1_1_1"/>
  <p:tag name="KSO_WM_TAG_VERSION" val="1.0"/>
  <p:tag name="KSO_WM_BEAUTIFY_FLAG" val="#wm#"/>
  <p:tag name="KSO_WM_UNIT_PRESET_TEXT" val="单击此处添加文本具体内容"/>
  <p:tag name="KSO_WM_UNIT_NOCLEAR" val="0"/>
  <p:tag name="KSO_WM_UNIT_VALUE" val="28"/>
  <p:tag name="KSO_WM_DIAGRAM_GROUP_CODE" val="q1-1"/>
  <p:tag name="KSO_WM_UNIT_TYPE" val="q_h_f"/>
  <p:tag name="KSO_WM_UNIT_INDEX" val="1_5_1"/>
  <p:tag name="KSO_WM_UNIT_TEXT_FILL_FORE_SCHEMECOLOR_INDEX" val="13"/>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a*1_5_1"/>
  <p:tag name="KSO_WM_TEMPLATE_CATEGORY" val="diagram"/>
  <p:tag name="KSO_WM_TEMPLATE_INDEX" val="20190517"/>
  <p:tag name="KSO_WM_UNIT_LAYERLEVEL" val="1_1_1"/>
  <p:tag name="KSO_WM_TAG_VERSION" val="1.0"/>
  <p:tag name="KSO_WM_BEAUTIFY_FLAG" val="#wm#"/>
  <p:tag name="KSO_WM_UNIT_ISCONTENTSTITLE" val="0"/>
  <p:tag name="KSO_WM_UNIT_PRESET_TEXT" val="添加标题"/>
  <p:tag name="KSO_WM_UNIT_NOCLEAR" val="0"/>
  <p:tag name="KSO_WM_UNIT_VALUE" val="11"/>
  <p:tag name="KSO_WM_DIAGRAM_GROUP_CODE" val="q1-1"/>
  <p:tag name="KSO_WM_UNIT_TYPE" val="q_h_a"/>
  <p:tag name="KSO_WM_UNIT_INDEX" val="1_5_1"/>
  <p:tag name="KSO_WM_UNIT_TEXT_FILL_FORE_SCHEMECOLOR_INDEX" val="13"/>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f*1_1_1"/>
  <p:tag name="KSO_WM_TEMPLATE_CATEGORY" val="diagram"/>
  <p:tag name="KSO_WM_TEMPLATE_INDEX" val="20190517"/>
  <p:tag name="KSO_WM_UNIT_LAYERLEVEL" val="1_1_1"/>
  <p:tag name="KSO_WM_TAG_VERSION" val="1.0"/>
  <p:tag name="KSO_WM_BEAUTIFY_FLAG" val="#wm#"/>
  <p:tag name="KSO_WM_UNIT_PRESET_TEXT" val="单击此处添加文本具体内容"/>
  <p:tag name="KSO_WM_UNIT_NOCLEAR" val="0"/>
  <p:tag name="KSO_WM_UNIT_VALUE" val="28"/>
  <p:tag name="KSO_WM_DIAGRAM_GROUP_CODE" val="q1-1"/>
  <p:tag name="KSO_WM_UNIT_TYPE" val="q_h_f"/>
  <p:tag name="KSO_WM_UNIT_INDEX" val="1_1_1"/>
  <p:tag name="KSO_WM_UNIT_TEXT_FILL_FORE_SCHEMECOLOR_INDEX" val="13"/>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a*1_1_1"/>
  <p:tag name="KSO_WM_TEMPLATE_CATEGORY" val="diagram"/>
  <p:tag name="KSO_WM_TEMPLATE_INDEX" val="20190517"/>
  <p:tag name="KSO_WM_UNIT_LAYERLEVEL" val="1_1_1"/>
  <p:tag name="KSO_WM_TAG_VERSION" val="1.0"/>
  <p:tag name="KSO_WM_BEAUTIFY_FLAG" val="#wm#"/>
  <p:tag name="KSO_WM_UNIT_ISCONTENTSTITLE" val="0"/>
  <p:tag name="KSO_WM_UNIT_PRESET_TEXT" val="添加标题"/>
  <p:tag name="KSO_WM_UNIT_NOCLEAR" val="0"/>
  <p:tag name="KSO_WM_UNIT_VALUE" val="11"/>
  <p:tag name="KSO_WM_DIAGRAM_GROUP_CODE" val="q1-1"/>
  <p:tag name="KSO_WM_UNIT_TYPE" val="q_h_a"/>
  <p:tag name="KSO_WM_UNIT_INDEX" val="1_1_1"/>
  <p:tag name="KSO_WM_UNIT_TEXT_FILL_FORE_SCHEMECOLOR_INDEX" val="13"/>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f*1_3_1"/>
  <p:tag name="KSO_WM_TEMPLATE_CATEGORY" val="diagram"/>
  <p:tag name="KSO_WM_TEMPLATE_INDEX" val="20190517"/>
  <p:tag name="KSO_WM_UNIT_LAYERLEVEL" val="1_1_1"/>
  <p:tag name="KSO_WM_TAG_VERSION" val="1.0"/>
  <p:tag name="KSO_WM_BEAUTIFY_FLAG" val="#wm#"/>
  <p:tag name="KSO_WM_UNIT_PRESET_TEXT" val="单击此处添加文本具体内容"/>
  <p:tag name="KSO_WM_UNIT_NOCLEAR" val="0"/>
  <p:tag name="KSO_WM_UNIT_VALUE" val="28"/>
  <p:tag name="KSO_WM_DIAGRAM_GROUP_CODE" val="q1-1"/>
  <p:tag name="KSO_WM_UNIT_TYPE" val="q_h_f"/>
  <p:tag name="KSO_WM_UNIT_INDEX" val="1_3_1"/>
  <p:tag name="KSO_WM_UNIT_TEXT_FILL_FORE_SCHEMECOLOR_INDEX" val="13"/>
  <p:tag name="KSO_WM_UNIT_TEXT_FILL_TYPE" val="1"/>
</p:tagLst>
</file>

<file path=ppt/tags/tag4.xml><?xml version="1.0" encoding="utf-8"?>
<p:tagLst xmlns:p="http://schemas.openxmlformats.org/presentationml/2006/main">
  <p:tag name="KSO_WM_TEMPLATE_CATEGORY" val="diagram"/>
  <p:tag name="KSO_WM_TEMPLATE_INDEX" val="20187697"/>
  <p:tag name="KSO_WM_UNIT_ID" val="diagram20187697_2*q_h_i*1_3_3"/>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3_3"/>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a*1_3_1"/>
  <p:tag name="KSO_WM_TEMPLATE_CATEGORY" val="diagram"/>
  <p:tag name="KSO_WM_TEMPLATE_INDEX" val="20190517"/>
  <p:tag name="KSO_WM_UNIT_LAYERLEVEL" val="1_1_1"/>
  <p:tag name="KSO_WM_TAG_VERSION" val="1.0"/>
  <p:tag name="KSO_WM_BEAUTIFY_FLAG" val="#wm#"/>
  <p:tag name="KSO_WM_UNIT_ISCONTENTSTITLE" val="0"/>
  <p:tag name="KSO_WM_UNIT_PRESET_TEXT" val="添加标题"/>
  <p:tag name="KSO_WM_UNIT_NOCLEAR" val="0"/>
  <p:tag name="KSO_WM_UNIT_VALUE" val="11"/>
  <p:tag name="KSO_WM_DIAGRAM_GROUP_CODE" val="q1-1"/>
  <p:tag name="KSO_WM_UNIT_TYPE" val="q_h_a"/>
  <p:tag name="KSO_WM_UNIT_INDEX" val="1_3_1"/>
  <p:tag name="KSO_WM_UNIT_TEXT_FILL_FORE_SCHEMECOLOR_INDEX" val="13"/>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f*1_2_1"/>
  <p:tag name="KSO_WM_TEMPLATE_CATEGORY" val="diagram"/>
  <p:tag name="KSO_WM_TEMPLATE_INDEX" val="20190517"/>
  <p:tag name="KSO_WM_UNIT_LAYERLEVEL" val="1_1_1"/>
  <p:tag name="KSO_WM_TAG_VERSION" val="1.0"/>
  <p:tag name="KSO_WM_BEAUTIFY_FLAG" val="#wm#"/>
  <p:tag name="KSO_WM_UNIT_PRESET_TEXT" val="单击此处添加文本具体内容"/>
  <p:tag name="KSO_WM_UNIT_NOCLEAR" val="0"/>
  <p:tag name="KSO_WM_UNIT_VALUE" val="28"/>
  <p:tag name="KSO_WM_DIAGRAM_GROUP_CODE" val="q1-1"/>
  <p:tag name="KSO_WM_UNIT_TYPE" val="q_h_f"/>
  <p:tag name="KSO_WM_UNIT_INDEX" val="1_2_1"/>
  <p:tag name="KSO_WM_UNIT_TEXT_FILL_FORE_SCHEMECOLOR_INDEX" val="13"/>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a*1_2_1"/>
  <p:tag name="KSO_WM_TEMPLATE_CATEGORY" val="diagram"/>
  <p:tag name="KSO_WM_TEMPLATE_INDEX" val="20190517"/>
  <p:tag name="KSO_WM_UNIT_LAYERLEVEL" val="1_1_1"/>
  <p:tag name="KSO_WM_TAG_VERSION" val="1.0"/>
  <p:tag name="KSO_WM_BEAUTIFY_FLAG" val="#wm#"/>
  <p:tag name="KSO_WM_UNIT_ISCONTENTSTITLE" val="0"/>
  <p:tag name="KSO_WM_UNIT_PRESET_TEXT" val="添加标题"/>
  <p:tag name="KSO_WM_UNIT_NOCLEAR" val="0"/>
  <p:tag name="KSO_WM_UNIT_VALUE" val="11"/>
  <p:tag name="KSO_WM_DIAGRAM_GROUP_CODE" val="q1-1"/>
  <p:tag name="KSO_WM_UNIT_TYPE" val="q_h_a"/>
  <p:tag name="KSO_WM_UNIT_INDEX" val="1_2_1"/>
  <p:tag name="KSO_WM_UNIT_TEXT_FILL_FORE_SCHEMECOLOR_INDEX" val="13"/>
  <p:tag name="KSO_WM_UNIT_TEXT_FILL_TYPE" val="1"/>
</p:tagLst>
</file>

<file path=ppt/tags/tag43.xml><?xml version="1.0" encoding="utf-8"?>
<p:tagLst xmlns:p="http://schemas.openxmlformats.org/presentationml/2006/main">
  <p:tag name="KSO_WM_UNIT_PLACING_PICTURE_USER_VIEWPORT" val="{&quot;height&quot;:8470.1984251968497,&quot;width&quot;:8175.2236220472441}"/>
</p:tagLst>
</file>

<file path=ppt/tags/tag44.xml><?xml version="1.0" encoding="utf-8"?>
<p:tagLst xmlns:p="http://schemas.openxmlformats.org/presentationml/2006/main">
  <p:tag name="KSO_WM_UNIT_PLACING_PICTURE_USER_VIEWPORT" val="{&quot;height&quot;:8470.1984251968497,&quot;width&quot;:8175.2236220472441}"/>
</p:tagLst>
</file>

<file path=ppt/tags/tag45.xml><?xml version="1.0" encoding="utf-8"?>
<p:tagLst xmlns:p="http://schemas.openxmlformats.org/presentationml/2006/main">
  <p:tag name="KSO_WM_UNIT_PLACING_PICTURE_USER_VIEWPORT" val="{&quot;height&quot;:8470.1984251968497,&quot;width&quot;:8175.2236220472441}"/>
</p:tagLst>
</file>

<file path=ppt/tags/tag46.xml><?xml version="1.0" encoding="utf-8"?>
<p:tagLst xmlns:p="http://schemas.openxmlformats.org/presentationml/2006/main">
  <p:tag name="KSO_WM_TEMPLATE_CATEGORY" val="diagram"/>
  <p:tag name="KSO_WM_TEMPLATE_INDEX" val="20187671"/>
  <p:tag name="KSO_WM_UNIT_ID" val="diagram20187671_2*n_h_h_i*1_2_2_4"/>
  <p:tag name="KSO_WM_UNIT_LAYERLEVEL" val="1_1_1_1"/>
  <p:tag name="KSO_WM_BEAUTIFY_FLAG" val="#wm#"/>
  <p:tag name="KSO_WM_TAG_VERSION" val="1.0"/>
  <p:tag name="KSO_WM_UNIT_HIGHLIGHT" val="0"/>
  <p:tag name="KSO_WM_UNIT_COMPATIBLE" val="0"/>
  <p:tag name="KSO_WM_DIAGRAM_GROUP_CODE" val="n1-1"/>
  <p:tag name="KSO_WM_UNIT_TYPE" val="n_h_h_i"/>
  <p:tag name="KSO_WM_UNIT_INDEX" val="1_2_2_4"/>
  <p:tag name="KSO_WM_UNIT_DIAGRAM_ISNUMVISUAL" val="0"/>
  <p:tag name="KSO_WM_UNIT_DIAGRAM_ISREFERUNIT" val="0"/>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Lst>
</file>

<file path=ppt/tags/tag47.xml><?xml version="1.0" encoding="utf-8"?>
<p:tagLst xmlns:p="http://schemas.openxmlformats.org/presentationml/2006/main">
  <p:tag name="KSO_WM_TEMPLATE_CATEGORY" val="diagram"/>
  <p:tag name="KSO_WM_TEMPLATE_INDEX" val="20187671"/>
  <p:tag name="KSO_WM_UNIT_ID" val="diagram20187671_2*n_h_h_i*1_2_1_4"/>
  <p:tag name="KSO_WM_UNIT_LAYERLEVEL" val="1_1_1_1"/>
  <p:tag name="KSO_WM_BEAUTIFY_FLAG" val="#wm#"/>
  <p:tag name="KSO_WM_TAG_VERSION" val="1.0"/>
  <p:tag name="KSO_WM_UNIT_HIGHLIGHT" val="0"/>
  <p:tag name="KSO_WM_UNIT_COMPATIBLE" val="0"/>
  <p:tag name="KSO_WM_DIAGRAM_GROUP_CODE" val="n1-1"/>
  <p:tag name="KSO_WM_UNIT_TYPE" val="n_h_h_i"/>
  <p:tag name="KSO_WM_UNIT_INDEX" val="1_2_1_4"/>
  <p:tag name="KSO_WM_UNIT_DIAGRAM_ISNUMVISUAL" val="0"/>
  <p:tag name="KSO_WM_UNIT_DIAGRAM_ISREFERUNIT" val="0"/>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48.xml><?xml version="1.0" encoding="utf-8"?>
<p:tagLst xmlns:p="http://schemas.openxmlformats.org/presentationml/2006/main">
  <p:tag name="KSO_WM_TEMPLATE_CATEGORY" val="diagram"/>
  <p:tag name="KSO_WM_TEMPLATE_INDEX" val="20187671"/>
  <p:tag name="KSO_WM_UNIT_ID" val="diagram20187671_2*n_h_h_i*1_2_3_4"/>
  <p:tag name="KSO_WM_UNIT_LAYERLEVEL" val="1_1_1_1"/>
  <p:tag name="KSO_WM_BEAUTIFY_FLAG" val="#wm#"/>
  <p:tag name="KSO_WM_TAG_VERSION" val="1.0"/>
  <p:tag name="KSO_WM_UNIT_HIGHLIGHT" val="0"/>
  <p:tag name="KSO_WM_UNIT_COMPATIBLE" val="0"/>
  <p:tag name="KSO_WM_DIAGRAM_GROUP_CODE" val="n1-1"/>
  <p:tag name="KSO_WM_UNIT_TYPE" val="n_h_h_i"/>
  <p:tag name="KSO_WM_UNIT_INDEX" val="1_2_3_4"/>
  <p:tag name="KSO_WM_UNIT_DIAGRAM_ISNUMVISUAL" val="0"/>
  <p:tag name="KSO_WM_UNIT_DIAGRAM_ISREFERUNIT" val="0"/>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Lst>
</file>

<file path=ppt/tags/tag49.xml><?xml version="1.0" encoding="utf-8"?>
<p:tagLst xmlns:p="http://schemas.openxmlformats.org/presentationml/2006/main">
  <p:tag name="KSO_WM_TEMPLATE_CATEGORY" val="diagram"/>
  <p:tag name="KSO_WM_TEMPLATE_INDEX" val="20187671"/>
  <p:tag name="KSO_WM_UNIT_ID" val="diagram20187671_2*n_h_h_i*1_2_1_1"/>
  <p:tag name="KSO_WM_UNIT_LAYERLEVEL" val="1_1_1_1"/>
  <p:tag name="KSO_WM_BEAUTIFY_FLAG" val="#wm#"/>
  <p:tag name="KSO_WM_TAG_VERSION" val="1.0"/>
  <p:tag name="KSO_WM_UNIT_HIGHLIGHT" val="0"/>
  <p:tag name="KSO_WM_UNIT_COMPATIBLE" val="0"/>
  <p:tag name="KSO_WM_DIAGRAM_GROUP_CODE" val="n1-1"/>
  <p:tag name="KSO_WM_UNIT_TYPE" val="n_h_h_i"/>
  <p:tag name="KSO_WM_UNIT_INDEX" val="1_2_1_1"/>
  <p:tag name="KSO_WM_UNIT_DIAGRAM_ISNUMVISUAL" val="0"/>
  <p:tag name="KSO_WM_UNIT_DIAGRAM_ISREFERUNIT" val="0"/>
  <p:tag name="KSO_WM_UNIT_LINE_FORE_SCHEMECOLOR_INDEX" val="10"/>
  <p:tag name="KSO_WM_UNIT_LINE_FILL_TYPE" val="2"/>
</p:tagLst>
</file>

<file path=ppt/tags/tag5.xml><?xml version="1.0" encoding="utf-8"?>
<p:tagLst xmlns:p="http://schemas.openxmlformats.org/presentationml/2006/main">
  <p:tag name="KSO_WM_UNIT_HIGHLIGHT" val="0"/>
  <p:tag name="KSO_WM_UNIT_COMPATIBLE" val="0"/>
  <p:tag name="KSO_WM_DIAGRAM_GROUP_CODE" val="q1-1"/>
  <p:tag name="KSO_WM_UNIT_ID" val="diagram20187697_2*q_h_i*1_1_4"/>
  <p:tag name="KSO_WM_TEMPLATE_CATEGORY" val="diagram"/>
  <p:tag name="KSO_WM_TEMPLATE_INDEX" val="20187697"/>
  <p:tag name="KSO_WM_UNIT_LAYERLEVEL" val="1_1_1"/>
  <p:tag name="KSO_WM_TAG_VERSION" val="1.0"/>
  <p:tag name="KSO_WM_BEAUTIFY_FLAG" val="#wm#"/>
  <p:tag name="KSO_WM_UNIT_TYPE" val="q_h_i"/>
  <p:tag name="KSO_WM_UNIT_INDEX" val="1_1_4"/>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50.xml><?xml version="1.0" encoding="utf-8"?>
<p:tagLst xmlns:p="http://schemas.openxmlformats.org/presentationml/2006/main">
  <p:tag name="KSO_WM_TEMPLATE_CATEGORY" val="diagram"/>
  <p:tag name="KSO_WM_TEMPLATE_INDEX" val="20187671"/>
  <p:tag name="KSO_WM_UNIT_ID" val="diagram20187671_2*n_h_h_i*1_2_3_1"/>
  <p:tag name="KSO_WM_UNIT_LAYERLEVEL" val="1_1_1_1"/>
  <p:tag name="KSO_WM_BEAUTIFY_FLAG" val="#wm#"/>
  <p:tag name="KSO_WM_TAG_VERSION" val="1.0"/>
  <p:tag name="KSO_WM_UNIT_HIGHLIGHT" val="0"/>
  <p:tag name="KSO_WM_UNIT_COMPATIBLE" val="0"/>
  <p:tag name="KSO_WM_DIAGRAM_GROUP_CODE" val="n1-1"/>
  <p:tag name="KSO_WM_UNIT_TYPE" val="n_h_h_i"/>
  <p:tag name="KSO_WM_UNIT_INDEX" val="1_2_3_1"/>
  <p:tag name="KSO_WM_UNIT_DIAGRAM_ISNUMVISUAL" val="0"/>
  <p:tag name="KSO_WM_UNIT_DIAGRAM_ISREFERUNIT" val="0"/>
  <p:tag name="KSO_WM_UNIT_LINE_FORE_SCHEMECOLOR_INDEX" val="10"/>
  <p:tag name="KSO_WM_UNIT_LINE_FILL_TYPE" val="2"/>
</p:tagLst>
</file>

<file path=ppt/tags/tag51.xml><?xml version="1.0" encoding="utf-8"?>
<p:tagLst xmlns:p="http://schemas.openxmlformats.org/presentationml/2006/main">
  <p:tag name="KSO_WM_TEMPLATE_CATEGORY" val="diagram"/>
  <p:tag name="KSO_WM_TEMPLATE_INDEX" val="20187671"/>
  <p:tag name="KSO_WM_UNIT_ID" val="diagram20187671_2*n_h_h_i*1_2_2_1"/>
  <p:tag name="KSO_WM_UNIT_LAYERLEVEL" val="1_1_1_1"/>
  <p:tag name="KSO_WM_BEAUTIFY_FLAG" val="#wm#"/>
  <p:tag name="KSO_WM_TAG_VERSION" val="1.0"/>
  <p:tag name="KSO_WM_UNIT_HIGHLIGHT" val="0"/>
  <p:tag name="KSO_WM_UNIT_COMPATIBLE" val="0"/>
  <p:tag name="KSO_WM_DIAGRAM_GROUP_CODE" val="n1-1"/>
  <p:tag name="KSO_WM_UNIT_TYPE" val="n_h_h_i"/>
  <p:tag name="KSO_WM_UNIT_INDEX" val="1_2_2_1"/>
  <p:tag name="KSO_WM_UNIT_DIAGRAM_ISNUMVISUAL" val="0"/>
  <p:tag name="KSO_WM_UNIT_DIAGRAM_ISREFERUNIT" val="0"/>
  <p:tag name="KSO_WM_UNIT_LINE_FORE_SCHEMECOLOR_INDEX" val="10"/>
  <p:tag name="KSO_WM_UNIT_LINE_FILL_TYPE" val="2"/>
</p:tagLst>
</file>

<file path=ppt/tags/tag52.xml><?xml version="1.0" encoding="utf-8"?>
<p:tagLst xmlns:p="http://schemas.openxmlformats.org/presentationml/2006/main">
  <p:tag name="KSO_WM_TEMPLATE_CATEGORY" val="diagram"/>
  <p:tag name="KSO_WM_TEMPLATE_INDEX" val="20187671"/>
  <p:tag name="KSO_WM_UNIT_ID" val="diagram20187671_2*n_h_h_i*1_2_1_3"/>
  <p:tag name="KSO_WM_UNIT_LAYERLEVEL" val="1_1_1_1"/>
  <p:tag name="KSO_WM_BEAUTIFY_FLAG" val="#wm#"/>
  <p:tag name="KSO_WM_TAG_VERSION" val="1.0"/>
  <p:tag name="KSO_WM_UNIT_HIGHLIGHT" val="0"/>
  <p:tag name="KSO_WM_UNIT_COMPATIBLE" val="0"/>
  <p:tag name="KSO_WM_DIAGRAM_GROUP_CODE" val="n1-1"/>
  <p:tag name="KSO_WM_UNIT_TYPE" val="n_h_h_i"/>
  <p:tag name="KSO_WM_UNIT_INDEX" val="1_2_1_3"/>
  <p:tag name="KSO_WM_UNIT_DIAGRAM_ISNUMVISUAL" val="0"/>
  <p:tag name="KSO_WM_UNIT_DIAGRAM_ISREFERUNIT" val="0"/>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53.xml><?xml version="1.0" encoding="utf-8"?>
<p:tagLst xmlns:p="http://schemas.openxmlformats.org/presentationml/2006/main">
  <p:tag name="KSO_WM_TEMPLATE_CATEGORY" val="diagram"/>
  <p:tag name="KSO_WM_TEMPLATE_INDEX" val="20187671"/>
  <p:tag name="KSO_WM_UNIT_ID" val="diagram20187671_2*n_h_h_i*1_2_2_3"/>
  <p:tag name="KSO_WM_UNIT_LAYERLEVEL" val="1_1_1_1"/>
  <p:tag name="KSO_WM_BEAUTIFY_FLAG" val="#wm#"/>
  <p:tag name="KSO_WM_TAG_VERSION" val="1.0"/>
  <p:tag name="KSO_WM_UNIT_HIGHLIGHT" val="0"/>
  <p:tag name="KSO_WM_UNIT_COMPATIBLE" val="0"/>
  <p:tag name="KSO_WM_DIAGRAM_GROUP_CODE" val="n1-1"/>
  <p:tag name="KSO_WM_UNIT_TYPE" val="n_h_h_i"/>
  <p:tag name="KSO_WM_UNIT_INDEX" val="1_2_2_3"/>
  <p:tag name="KSO_WM_UNIT_DIAGRAM_ISNUMVISUAL" val="0"/>
  <p:tag name="KSO_WM_UNIT_DIAGRAM_ISREFERUNIT" val="0"/>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Lst>
</file>

<file path=ppt/tags/tag54.xml><?xml version="1.0" encoding="utf-8"?>
<p:tagLst xmlns:p="http://schemas.openxmlformats.org/presentationml/2006/main">
  <p:tag name="KSO_WM_TEMPLATE_CATEGORY" val="diagram"/>
  <p:tag name="KSO_WM_TEMPLATE_INDEX" val="20187671"/>
  <p:tag name="KSO_WM_UNIT_ID" val="diagram20187671_2*n_h_h_i*1_2_3_3"/>
  <p:tag name="KSO_WM_UNIT_LAYERLEVEL" val="1_1_1_1"/>
  <p:tag name="KSO_WM_BEAUTIFY_FLAG" val="#wm#"/>
  <p:tag name="KSO_WM_TAG_VERSION" val="1.0"/>
  <p:tag name="KSO_WM_UNIT_HIGHLIGHT" val="0"/>
  <p:tag name="KSO_WM_UNIT_COMPATIBLE" val="0"/>
  <p:tag name="KSO_WM_DIAGRAM_GROUP_CODE" val="n1-1"/>
  <p:tag name="KSO_WM_UNIT_TYPE" val="n_h_h_i"/>
  <p:tag name="KSO_WM_UNIT_INDEX" val="1_2_3_3"/>
  <p:tag name="KSO_WM_UNIT_DIAGRAM_ISNUMVISUAL" val="0"/>
  <p:tag name="KSO_WM_UNIT_DIAGRAM_ISREFERUNIT" val="0"/>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Lst>
</file>

<file path=ppt/tags/tag55.xml><?xml version="1.0" encoding="utf-8"?>
<p:tagLst xmlns:p="http://schemas.openxmlformats.org/presentationml/2006/main">
  <p:tag name="KSO_WM_TEMPLATE_CATEGORY" val="diagram"/>
  <p:tag name="KSO_WM_TEMPLATE_INDEX" val="20187671"/>
  <p:tag name="KSO_WM_UNIT_ID" val="diagram20187671_2*n_h_i*1_1_5"/>
  <p:tag name="KSO_WM_UNIT_LAYERLEVEL" val="1_1_1"/>
  <p:tag name="KSO_WM_BEAUTIFY_FLAG" val="#wm#"/>
  <p:tag name="KSO_WM_TAG_VERSION" val="1.0"/>
  <p:tag name="KSO_WM_UNIT_HIGHLIGHT" val="0"/>
  <p:tag name="KSO_WM_UNIT_COMPATIBLE" val="0"/>
  <p:tag name="KSO_WM_DIAGRAM_GROUP_CODE" val="n1-1"/>
  <p:tag name="KSO_WM_UNIT_TYPE" val="n_h_i"/>
  <p:tag name="KSO_WM_UNIT_INDEX" val="1_1_5"/>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Lst>
</file>

<file path=ppt/tags/tag56.xml><?xml version="1.0" encoding="utf-8"?>
<p:tagLst xmlns:p="http://schemas.openxmlformats.org/presentationml/2006/main">
  <p:tag name="KSO_WM_TEMPLATE_CATEGORY" val="diagram"/>
  <p:tag name="KSO_WM_TEMPLATE_INDEX" val="20187671"/>
  <p:tag name="KSO_WM_UNIT_ID" val="diagram20187671_2*n_h_h_i*1_2_2_2"/>
  <p:tag name="KSO_WM_UNIT_LAYERLEVEL" val="1_1_1_1"/>
  <p:tag name="KSO_WM_BEAUTIFY_FLAG" val="#wm#"/>
  <p:tag name="KSO_WM_TAG_VERSION" val="1.0"/>
  <p:tag name="KSO_WM_UNIT_HIGHLIGHT" val="0"/>
  <p:tag name="KSO_WM_UNIT_COMPATIBLE" val="0"/>
  <p:tag name="KSO_WM_DIAGRAM_GROUP_CODE" val="n1-1"/>
  <p:tag name="KSO_WM_UNIT_TYPE" val="n_h_h_i"/>
  <p:tag name="KSO_WM_UNIT_INDEX" val="1_2_2_2"/>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Lst>
</file>

<file path=ppt/tags/tag57.xml><?xml version="1.0" encoding="utf-8"?>
<p:tagLst xmlns:p="http://schemas.openxmlformats.org/presentationml/2006/main">
  <p:tag name="KSO_WM_TEMPLATE_CATEGORY" val="diagram"/>
  <p:tag name="KSO_WM_TEMPLATE_INDEX" val="20187671"/>
  <p:tag name="KSO_WM_UNIT_ID" val="diagram20187671_2*n_h_h_i*1_2_1_2"/>
  <p:tag name="KSO_WM_UNIT_LAYERLEVEL" val="1_1_1_1"/>
  <p:tag name="KSO_WM_BEAUTIFY_FLAG" val="#wm#"/>
  <p:tag name="KSO_WM_TAG_VERSION" val="1.0"/>
  <p:tag name="KSO_WM_UNIT_HIGHLIGHT" val="0"/>
  <p:tag name="KSO_WM_UNIT_COMPATIBLE" val="0"/>
  <p:tag name="KSO_WM_DIAGRAM_GROUP_CODE" val="n1-1"/>
  <p:tag name="KSO_WM_UNIT_TYPE" val="n_h_h_i"/>
  <p:tag name="KSO_WM_UNIT_INDEX" val="1_2_1_2"/>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Lst>
</file>

<file path=ppt/tags/tag58.xml><?xml version="1.0" encoding="utf-8"?>
<p:tagLst xmlns:p="http://schemas.openxmlformats.org/presentationml/2006/main">
  <p:tag name="KSO_WM_TEMPLATE_CATEGORY" val="diagram"/>
  <p:tag name="KSO_WM_TEMPLATE_INDEX" val="20187671"/>
  <p:tag name="KSO_WM_UNIT_ID" val="diagram20187671_2*n_h_h_i*1_2_3_2"/>
  <p:tag name="KSO_WM_UNIT_LAYERLEVEL" val="1_1_1_1"/>
  <p:tag name="KSO_WM_BEAUTIFY_FLAG" val="#wm#"/>
  <p:tag name="KSO_WM_TAG_VERSION" val="1.0"/>
  <p:tag name="KSO_WM_UNIT_HIGHLIGHT" val="0"/>
  <p:tag name="KSO_WM_UNIT_COMPATIBLE" val="0"/>
  <p:tag name="KSO_WM_DIAGRAM_GROUP_CODE" val="n1-1"/>
  <p:tag name="KSO_WM_UNIT_TYPE" val="n_h_h_i"/>
  <p:tag name="KSO_WM_UNIT_INDEX" val="1_2_3_2"/>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Lst>
</file>

<file path=ppt/tags/tag59.xml><?xml version="1.0" encoding="utf-8"?>
<p:tagLst xmlns:p="http://schemas.openxmlformats.org/presentationml/2006/main">
  <p:tag name="KSO_WM_TEMPLATE_CATEGORY" val="diagram"/>
  <p:tag name="KSO_WM_TEMPLATE_INDEX" val="20187671"/>
  <p:tag name="KSO_WM_UNIT_ID" val="diagram20187671_2*n_h_f*1_1_1"/>
  <p:tag name="KSO_WM_UNIT_LAYERLEVEL" val="1_1_1"/>
  <p:tag name="KSO_WM_UNIT_VALUE" val="30"/>
  <p:tag name="KSO_WM_UNIT_HIGHLIGHT" val="0"/>
  <p:tag name="KSO_WM_UNIT_COMPATIBLE" val="0"/>
  <p:tag name="KSO_WM_BEAUTIFY_FLAG" val="#wm#"/>
  <p:tag name="KSO_WM_TAG_VERSION" val="1.0"/>
  <p:tag name="KSO_WM_DIAGRAM_GROUP_CODE" val="n1-1"/>
  <p:tag name="KSO_WM_UNIT_TYPE" val="n_h_f"/>
  <p:tag name="KSO_WM_UNIT_INDEX" val="1_1_1"/>
  <p:tag name="KSO_WM_UNIT_PRESET_TEXT" val="单击此处添加文本具体内容"/>
  <p:tag name="KSO_WM_UNIT_DIAGRAM_ISNUMVISUAL" val="0"/>
  <p:tag name="KSO_WM_UNIT_DIAGRAM_ISREFERUNIT" val="0"/>
  <p:tag name="KSO_WM_UNIT_TEXT_FILL_FORE_SCHEMECOLOR_INDEX" val="13"/>
  <p:tag name="KSO_WM_UNIT_TEXT_FILL_TYPE" val="1"/>
</p:tagLst>
</file>

<file path=ppt/tags/tag6.xml><?xml version="1.0" encoding="utf-8"?>
<p:tagLst xmlns:p="http://schemas.openxmlformats.org/presentationml/2006/main">
  <p:tag name="KSO_WM_UNIT_HIGHLIGHT" val="0"/>
  <p:tag name="KSO_WM_UNIT_COMPATIBLE" val="0"/>
  <p:tag name="KSO_WM_DIAGRAM_GROUP_CODE" val="q1-1"/>
  <p:tag name="KSO_WM_UNIT_ID" val="diagram20187697_2*q_h_i*1_2_2"/>
  <p:tag name="KSO_WM_TEMPLATE_CATEGORY" val="diagram"/>
  <p:tag name="KSO_WM_TEMPLATE_INDEX" val="20187697"/>
  <p:tag name="KSO_WM_UNIT_LAYERLEVEL" val="1_1_1"/>
  <p:tag name="KSO_WM_TAG_VERSION" val="1.0"/>
  <p:tag name="KSO_WM_BEAUTIFY_FLAG" val="#wm#"/>
  <p:tag name="KSO_WM_UNIT_TYPE" val="q_h_i"/>
  <p:tag name="KSO_WM_UNIT_INDEX" val="1_2_2"/>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Lst>
</file>

<file path=ppt/tags/tag60.xml><?xml version="1.0" encoding="utf-8"?>
<p:tagLst xmlns:p="http://schemas.openxmlformats.org/presentationml/2006/main">
  <p:tag name="KSO_WM_TEMPLATE_CATEGORY" val="diagram"/>
  <p:tag name="KSO_WM_TEMPLATE_INDEX" val="20187671"/>
  <p:tag name="KSO_WM_UNIT_ID" val="diagram20187671_2*n_h_a*1_1_1"/>
  <p:tag name="KSO_WM_UNIT_LAYERLEVEL" val="1_1_1"/>
  <p:tag name="KSO_WM_UNIT_VALUE" val="11"/>
  <p:tag name="KSO_WM_UNIT_HIGHLIGHT" val="0"/>
  <p:tag name="KSO_WM_UNIT_COMPATIBLE" val="0"/>
  <p:tag name="KSO_WM_BEAUTIFY_FLAG" val="#wm#"/>
  <p:tag name="KSO_WM_TAG_VERSION" val="1.0"/>
  <p:tag name="KSO_WM_UNIT_ISCONTENTSTITLE" val="0"/>
  <p:tag name="KSO_WM_DIAGRAM_GROUP_CODE" val="n1-1"/>
  <p:tag name="KSO_WM_UNIT_TYPE" val="n_h_a"/>
  <p:tag name="KSO_WM_UNIT_INDEX" val="1_1_1"/>
  <p:tag name="KSO_WM_UNIT_PRESET_TEXT" val="单击此处添加标题"/>
  <p:tag name="KSO_WM_UNIT_DIAGRAM_ISNUMVISUAL" val="0"/>
  <p:tag name="KSO_WM_UNIT_DIAGRAM_ISREFERUNIT" val="0"/>
  <p:tag name="KSO_WM_UNIT_TEXT_FILL_FORE_SCHEMECOLOR_INDEX" val="13"/>
  <p:tag name="KSO_WM_UNIT_TEXT_FILL_TYPE" val="1"/>
</p:tagLst>
</file>

<file path=ppt/tags/tag61.xml><?xml version="1.0" encoding="utf-8"?>
<p:tagLst xmlns:p="http://schemas.openxmlformats.org/presentationml/2006/main">
  <p:tag name="KSO_WM_TEMPLATE_CATEGORY" val="diagram"/>
  <p:tag name="KSO_WM_TEMPLATE_INDEX" val="20187671"/>
  <p:tag name="KSO_WM_UNIT_ID" val="diagram20187671_2*n_h_h_f*1_2_2_1"/>
  <p:tag name="KSO_WM_UNIT_LAYERLEVEL" val="1_1_1_1"/>
  <p:tag name="KSO_WM_UNIT_VALUE" val="30"/>
  <p:tag name="KSO_WM_UNIT_HIGHLIGHT" val="0"/>
  <p:tag name="KSO_WM_UNIT_COMPATIBLE" val="0"/>
  <p:tag name="KSO_WM_BEAUTIFY_FLAG" val="#wm#"/>
  <p:tag name="KSO_WM_TAG_VERSION" val="1.0"/>
  <p:tag name="KSO_WM_DIAGRAM_GROUP_CODE" val="n1-1"/>
  <p:tag name="KSO_WM_UNIT_TYPE" val="n_h_h_f"/>
  <p:tag name="KSO_WM_UNIT_INDEX" val="1_2_2_1"/>
  <p:tag name="KSO_WM_UNIT_PRESET_TEXT" val="单击此处添加文本具体内容"/>
  <p:tag name="KSO_WM_UNIT_DIAGRAM_ISNUMVISUAL" val="0"/>
  <p:tag name="KSO_WM_UNIT_DIAGRAM_ISREFERUNIT" val="0"/>
  <p:tag name="KSO_WM_UNIT_TEXT_FILL_FORE_SCHEMECOLOR_INDEX" val="14"/>
  <p:tag name="KSO_WM_UNIT_TEXT_FILL_TYPE" val="1"/>
</p:tagLst>
</file>

<file path=ppt/tags/tag62.xml><?xml version="1.0" encoding="utf-8"?>
<p:tagLst xmlns:p="http://schemas.openxmlformats.org/presentationml/2006/main">
  <p:tag name="KSO_WM_TEMPLATE_CATEGORY" val="diagram"/>
  <p:tag name="KSO_WM_TEMPLATE_INDEX" val="20187671"/>
  <p:tag name="KSO_WM_UNIT_ID" val="diagram20187671_2*n_h_h_a*1_2_2_1"/>
  <p:tag name="KSO_WM_UNIT_LAYERLEVEL" val="1_1_1_1"/>
  <p:tag name="KSO_WM_UNIT_VALUE" val="12"/>
  <p:tag name="KSO_WM_UNIT_HIGHLIGHT" val="0"/>
  <p:tag name="KSO_WM_UNIT_COMPATIBLE" val="0"/>
  <p:tag name="KSO_WM_BEAUTIFY_FLAG" val="#wm#"/>
  <p:tag name="KSO_WM_TAG_VERSION" val="1.0"/>
  <p:tag name="KSO_WM_UNIT_ISCONTENTSTITLE" val="0"/>
  <p:tag name="KSO_WM_DIAGRAM_GROUP_CODE" val="n1-1"/>
  <p:tag name="KSO_WM_UNIT_TYPE" val="n_h_h_a"/>
  <p:tag name="KSO_WM_UNIT_INDEX" val="1_2_2_1"/>
  <p:tag name="KSO_WM_UNIT_PRESET_TEXT" val="单击此处添加标题"/>
  <p:tag name="KSO_WM_UNIT_DIAGRAM_ISNUMVISUAL" val="0"/>
  <p:tag name="KSO_WM_UNIT_DIAGRAM_ISREFERUNIT" val="0"/>
  <p:tag name="KSO_WM_UNIT_TEXT_FILL_FORE_SCHEMECOLOR_INDEX" val="14"/>
  <p:tag name="KSO_WM_UNIT_TEXT_FILL_TYPE" val="1"/>
</p:tagLst>
</file>

<file path=ppt/tags/tag63.xml><?xml version="1.0" encoding="utf-8"?>
<p:tagLst xmlns:p="http://schemas.openxmlformats.org/presentationml/2006/main">
  <p:tag name="KSO_WM_TEMPLATE_CATEGORY" val="diagram"/>
  <p:tag name="KSO_WM_TEMPLATE_INDEX" val="20187671"/>
  <p:tag name="KSO_WM_UNIT_ID" val="diagram20187671_2*n_h_h_f*1_2_1_1"/>
  <p:tag name="KSO_WM_UNIT_LAYERLEVEL" val="1_1_1_1"/>
  <p:tag name="KSO_WM_UNIT_VALUE" val="30"/>
  <p:tag name="KSO_WM_UNIT_HIGHLIGHT" val="0"/>
  <p:tag name="KSO_WM_UNIT_COMPATIBLE" val="0"/>
  <p:tag name="KSO_WM_BEAUTIFY_FLAG" val="#wm#"/>
  <p:tag name="KSO_WM_TAG_VERSION" val="1.0"/>
  <p:tag name="KSO_WM_DIAGRAM_GROUP_CODE" val="n1-1"/>
  <p:tag name="KSO_WM_UNIT_TYPE" val="n_h_h_f"/>
  <p:tag name="KSO_WM_UNIT_INDEX" val="1_2_1_1"/>
  <p:tag name="KSO_WM_UNIT_PRESET_TEXT" val="单击此处添加文本具体内容"/>
  <p:tag name="KSO_WM_UNIT_DIAGRAM_ISNUMVISUAL" val="0"/>
  <p:tag name="KSO_WM_UNIT_DIAGRAM_ISREFERUNIT" val="0"/>
  <p:tag name="KSO_WM_UNIT_TEXT_FILL_FORE_SCHEMECOLOR_INDEX" val="14"/>
  <p:tag name="KSO_WM_UNIT_TEXT_FILL_TYPE" val="1"/>
</p:tagLst>
</file>

<file path=ppt/tags/tag64.xml><?xml version="1.0" encoding="utf-8"?>
<p:tagLst xmlns:p="http://schemas.openxmlformats.org/presentationml/2006/main">
  <p:tag name="KSO_WM_TEMPLATE_CATEGORY" val="diagram"/>
  <p:tag name="KSO_WM_TEMPLATE_INDEX" val="20187671"/>
  <p:tag name="KSO_WM_UNIT_ID" val="diagram20187671_2*n_h_h_a*1_2_1_1"/>
  <p:tag name="KSO_WM_UNIT_LAYERLEVEL" val="1_1_1_1"/>
  <p:tag name="KSO_WM_UNIT_VALUE" val="12"/>
  <p:tag name="KSO_WM_UNIT_HIGHLIGHT" val="0"/>
  <p:tag name="KSO_WM_UNIT_COMPATIBLE" val="0"/>
  <p:tag name="KSO_WM_BEAUTIFY_FLAG" val="#wm#"/>
  <p:tag name="KSO_WM_TAG_VERSION" val="1.0"/>
  <p:tag name="KSO_WM_UNIT_ISCONTENTSTITLE" val="0"/>
  <p:tag name="KSO_WM_DIAGRAM_GROUP_CODE" val="n1-1"/>
  <p:tag name="KSO_WM_UNIT_TYPE" val="n_h_h_a"/>
  <p:tag name="KSO_WM_UNIT_INDEX" val="1_2_1_1"/>
  <p:tag name="KSO_WM_UNIT_PRESET_TEXT" val="单击此处添加标题"/>
  <p:tag name="KSO_WM_UNIT_DIAGRAM_ISNUMVISUAL" val="0"/>
  <p:tag name="KSO_WM_UNIT_DIAGRAM_ISREFERUNIT" val="0"/>
  <p:tag name="KSO_WM_UNIT_TEXT_FILL_FORE_SCHEMECOLOR_INDEX" val="14"/>
  <p:tag name="KSO_WM_UNIT_TEXT_FILL_TYPE" val="1"/>
</p:tagLst>
</file>

<file path=ppt/tags/tag65.xml><?xml version="1.0" encoding="utf-8"?>
<p:tagLst xmlns:p="http://schemas.openxmlformats.org/presentationml/2006/main">
  <p:tag name="KSO_WM_TEMPLATE_CATEGORY" val="diagram"/>
  <p:tag name="KSO_WM_TEMPLATE_INDEX" val="20187671"/>
  <p:tag name="KSO_WM_UNIT_ID" val="diagram20187671_2*n_h_h_f*1_2_3_1"/>
  <p:tag name="KSO_WM_UNIT_LAYERLEVEL" val="1_1_1_1"/>
  <p:tag name="KSO_WM_UNIT_VALUE" val="30"/>
  <p:tag name="KSO_WM_UNIT_HIGHLIGHT" val="0"/>
  <p:tag name="KSO_WM_UNIT_COMPATIBLE" val="0"/>
  <p:tag name="KSO_WM_BEAUTIFY_FLAG" val="#wm#"/>
  <p:tag name="KSO_WM_TAG_VERSION" val="1.0"/>
  <p:tag name="KSO_WM_DIAGRAM_GROUP_CODE" val="n1-1"/>
  <p:tag name="KSO_WM_UNIT_TYPE" val="n_h_h_f"/>
  <p:tag name="KSO_WM_UNIT_INDEX" val="1_2_3_1"/>
  <p:tag name="KSO_WM_UNIT_PRESET_TEXT" val="单击此处添加文本具体内容"/>
  <p:tag name="KSO_WM_UNIT_DIAGRAM_ISNUMVISUAL" val="0"/>
  <p:tag name="KSO_WM_UNIT_DIAGRAM_ISREFERUNIT" val="0"/>
  <p:tag name="KSO_WM_UNIT_TEXT_FILL_FORE_SCHEMECOLOR_INDEX" val="14"/>
  <p:tag name="KSO_WM_UNIT_TEXT_FILL_TYPE" val="1"/>
</p:tagLst>
</file>

<file path=ppt/tags/tag66.xml><?xml version="1.0" encoding="utf-8"?>
<p:tagLst xmlns:p="http://schemas.openxmlformats.org/presentationml/2006/main">
  <p:tag name="KSO_WM_TEMPLATE_CATEGORY" val="diagram"/>
  <p:tag name="KSO_WM_TEMPLATE_INDEX" val="20187671"/>
  <p:tag name="KSO_WM_UNIT_ID" val="diagram20187671_2*n_h_h_a*1_2_3_1"/>
  <p:tag name="KSO_WM_UNIT_LAYERLEVEL" val="1_1_1_1"/>
  <p:tag name="KSO_WM_UNIT_VALUE" val="12"/>
  <p:tag name="KSO_WM_UNIT_HIGHLIGHT" val="0"/>
  <p:tag name="KSO_WM_UNIT_COMPATIBLE" val="0"/>
  <p:tag name="KSO_WM_BEAUTIFY_FLAG" val="#wm#"/>
  <p:tag name="KSO_WM_TAG_VERSION" val="1.0"/>
  <p:tag name="KSO_WM_UNIT_ISCONTENTSTITLE" val="0"/>
  <p:tag name="KSO_WM_DIAGRAM_GROUP_CODE" val="n1-1"/>
  <p:tag name="KSO_WM_UNIT_TYPE" val="n_h_h_a"/>
  <p:tag name="KSO_WM_UNIT_INDEX" val="1_2_3_1"/>
  <p:tag name="KSO_WM_UNIT_PRESET_TEXT" val="单击此处添加标题"/>
  <p:tag name="KSO_WM_UNIT_DIAGRAM_ISNUMVISUAL" val="0"/>
  <p:tag name="KSO_WM_UNIT_DIAGRAM_ISREFERUNIT" val="0"/>
  <p:tag name="KSO_WM_UNIT_TEXT_FILL_FORE_SCHEMECOLOR_INDEX" val="14"/>
  <p:tag name="KSO_WM_UNIT_TEXT_FILL_TYPE" val="1"/>
</p:tagLst>
</file>

<file path=ppt/tags/tag67.xml><?xml version="1.0" encoding="utf-8"?>
<p:tagLst xmlns:p="http://schemas.openxmlformats.org/presentationml/2006/main">
  <p:tag name="MH" val="20170109233147"/>
  <p:tag name="MH_LIBRARY" val="GRAPHIC"/>
  <p:tag name="MH_ORDER" val="文本框 19"/>
</p:tagLst>
</file>

<file path=ppt/tags/tag68.xml><?xml version="1.0" encoding="utf-8"?>
<p:tagLst xmlns:p="http://schemas.openxmlformats.org/presentationml/2006/main">
  <p:tag name="MH" val="20170109233147"/>
  <p:tag name="MH_LIBRARY" val="GRAPHIC"/>
  <p:tag name="MH_ORDER" val="文本框 19"/>
</p:tagLst>
</file>

<file path=ppt/tags/tag69.xml><?xml version="1.0" encoding="utf-8"?>
<p:tagLst xmlns:p="http://schemas.openxmlformats.org/presentationml/2006/main">
  <p:tag name="MH" val="20170109233147"/>
  <p:tag name="MH_LIBRARY" val="GRAPHIC"/>
  <p:tag name="MH_ORDER" val="文本框 19"/>
</p:tagLst>
</file>

<file path=ppt/tags/tag7.xml><?xml version="1.0" encoding="utf-8"?>
<p:tagLst xmlns:p="http://schemas.openxmlformats.org/presentationml/2006/main">
  <p:tag name="KSO_WM_UNIT_HIGHLIGHT" val="0"/>
  <p:tag name="KSO_WM_UNIT_COMPATIBLE" val="0"/>
  <p:tag name="KSO_WM_DIAGRAM_GROUP_CODE" val="q1-1"/>
  <p:tag name="KSO_WM_UNIT_ID" val="diagram20187697_2*q_h_i*1_1_2"/>
  <p:tag name="KSO_WM_TEMPLATE_CATEGORY" val="diagram"/>
  <p:tag name="KSO_WM_TEMPLATE_INDEX" val="20187697"/>
  <p:tag name="KSO_WM_UNIT_LAYERLEVEL" val="1_1_1"/>
  <p:tag name="KSO_WM_TAG_VERSION" val="1.0"/>
  <p:tag name="KSO_WM_BEAUTIFY_FLAG" val="#wm#"/>
  <p:tag name="KSO_WM_UNIT_TYPE" val="q_h_i"/>
  <p:tag name="KSO_WM_UNIT_INDEX" val="1_1_2"/>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70.xml><?xml version="1.0" encoding="utf-8"?>
<p:tagLst xmlns:p="http://schemas.openxmlformats.org/presentationml/2006/main">
  <p:tag name="MH" val="20170109233147"/>
  <p:tag name="MH_LIBRARY" val="GRAPHIC"/>
  <p:tag name="MH_ORDER" val="文本框 19"/>
</p:tagLst>
</file>

<file path=ppt/tags/tag71.xml><?xml version="1.0" encoding="utf-8"?>
<p:tagLst xmlns:p="http://schemas.openxmlformats.org/presentationml/2006/main">
  <p:tag name="MH" val="20170109233147"/>
  <p:tag name="MH_LIBRARY" val="GRAPHIC"/>
  <p:tag name="MH_ORDER" val="文本框 19"/>
</p:tagLst>
</file>

<file path=ppt/tags/tag72.xml><?xml version="1.0" encoding="utf-8"?>
<p:tagLst xmlns:p="http://schemas.openxmlformats.org/presentationml/2006/main">
  <p:tag name="ISPRING_ULTRA_SCORM_COURSE_ID" val="9C5CD29A-3ACC-4FB8-9CFB-5F9A5988C3F9"/>
  <p:tag name="ISPRING_SCORM_RATE_SLIDES" val="1"/>
  <p:tag name="ISPRINGONLINEFOLDERID" val="0"/>
  <p:tag name="ISPRINGONLINEFOLDERPATH" val="Content List"/>
  <p:tag name="ISPRINGCLOUDFOLDERID" val="0"/>
  <p:tag name="ISPRINGCLOUDFOLDERPATH" val="Repository"/>
  <p:tag name="ISPRING_PLAYERS_CUSTOMIZATION" val="UEsDBBQAAgAIADZb60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2W+t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DZb60i+fNZIuQIAAFEKAAAhAAAAdW5pdmVyc2FsL2ZsYXNoX3NraW5fc2V0dGluZ3MueG1slVbbTuMwEH3nK6ruO2GvZSVTCUpXQmIXBIh3p5kmVh07sp2y/fv1ODax24ZmO0KqZ87xXDwzhegNE/OzyYSsJJfqGYxhotSoCboJK66meWuMFOcrKQwIcy6kqimfzj/9ch+SOeQpltyCGstZ0xX0bmbuM4bifXyfoQwRVrJuqNjdy1Ke53S1KZVsRXEytGrXgOJMbCzy4udssRx0wJk2dwbqJKblJco4SqNAa8CQfixRTrI4zYEHTxfuM5LTu/o4+z3almlmHO36M8oQraElpEW+vEYZxgt7e/oqM5SPCQb+Ggv9+gVlEMrpDlR6+e03lEGGbNrmf3qkUbLEgqacjx/xncMlLez4YVQXKCcJmBA6OvkKvjwu19sI5L/Gc09wXJXkj1jXvYWAj55zmBvVAsnCqbPpSr49tMbOB8zXlGsLiFU96NEG/UhbHa5JdT3uCd6YKCKQV/SIV8nbGhZdvBEw1ff4xeLGrYo4vnddFKCCrVdGEfbKHvnHlvUAGSl75DNnBTwIvjuA71s6TnjiG+ofM6q+jz4pvzWDoPYYChZOwYqu7nFydeTbKwKmlgXMNcbzwmrAZyOZ03UxZQdBEUG3rKSGSfEbcfnOZaNJtmfwrXa8sYhhhsOxfnMx2i0dP5g7n50sCOl+FfrkuvPE2CV+NaXG0FVV218lPZ14np0SW5hpdpyBa9LCQd2JtRzJqanagHqRko/1IqSBGOsyGwLLbrSG4CSLSkCy40Um/pJj1RdtnYNa2kdjELom1XW4ipUVt3/mlcEbFClhwNgxTWWvE5S9N2Wk8B0AVK2q0LLdobPULTeMwxbC5EcKl/BQZkTbFh3qtmtzD2sT95vXjGpIvyj6RolxqeEI4dXGJdOVExtG9LyhuXaZJWMfVnB/c7KUwy7D1ovXmDv7TkoutvbDClol/iv5D1BLAwQUAAIACAA2W+tIKpYPZ/4CAACXCwAAJgAAAHVuaXZlcnNhbC9odG1sX3B1Ymxpc2hpbmdfc2V0dGluZ3MueG1szZZvTxoxGMDf8ymaLr6UU+emI3cYIxiJToiwTV+Zci1cY6+9tT3wfLVPsw+2T7KnV0CIjp1GloUQ6NM+v+df+7Th0X0q0IRpw5WM8G59ByMmY0W5HEf4y+B0+xAjY4mkRCjJIiwVRkfNWpjlQ8FN0mfWwlKDACNNI7MRTqzNGkEwnU7r3GTazSqRW+CbeqzSINPMMGmZDjJBCvixRcYMnhEqAOCbKjlTa9ZqCIWe9FnRXDDEKXguuQuKiDObChz4VUMS3421yiU9UUJppMfDCL87PHaf+RpPavGUSZcS0wShE9sGoZQ7J4jo8weGEsbHCXh7sI/RlFObRHhv31FgdfCUUrJ95MRRThSkQNoZPmWWUGKJH3p7lt1bMxd4ES0kSXk8gBnkwo9wa3B7dtNrX110Ls9vB93uxaDT806UOsEqJwxWDYXgkMp1zBZ2QmItiRPwG3RGRBgWBsui+bKRkivOuTEaKgGpL7UwGoGnoojwseZEYMQtETxezFqix8yecgExON3d+kha/Aj08cYJ0YYtG5rPGJfFuPlN5YKiQuVI8DuGrEIQUZ7Cv4Sh5XSjkVZpKRXEWGQEpwxNOJsyelRmaQb8k6EbMJHmoAmbLxPMegvfc/6AhmykNHAZmcBWBTk3nl9/ETgjxjxCydzHrf5Fp9W+7Vy22tdbLkBCJ0TGL4RDCVma2Y3wSYGksnM9SEdMcsPKolBOy7kqsdVfXwbD01z4Mr91MZbQGyzJZqy8pDB/9aCy2YRMyoPoDleJhiPIoSSeCRMxHHcuc1YVGBOJlBQFIjE0KuOO9YSr3IDEH2CPNq/30OsjLsvRGG4OsKgp05WQO7t77/c/fDw4/NSoB79+/NxeqzRr4T1BnDnfw0/WNvFFI3/aDcPA9c7n27DV+b/qwr2r9tcqmbpsXw8qFandr4TrVlnVPa+y6spfG72lK6OSC9Bmxv7YQKMRPOWW0bfcNK8o/Pr712+LNyr8BqNYu33/3yD8aPHcWnlfhcGzD8AayFcf083ab1BLAwQUAAIACAA2W+tItIcUDKABAAAuBgAAHwAAAHVuaXZlcnNhbC9odG1sX3NraW5fc2V0dGluZ3MuanONlE1vwjAMhu/8CpRdJ8Q+YbuhwSQkDpPGbdohFFMq0jhKAoMh/vvq8NWk6SC+NK+evo4dOdtGs1gsYc3X5tZ9u/2Hv3cakGb1Em59XdToOenMiGwK4ywHkUlgAbIiZMaFgZO+OyMxZyad62TzSb6mZMjwZFYSVcRCRzQT0VYR7SeirWOJf49go1TVvqJSnydLa1G2EpQWpG1J1Dl3DLt5d6tcYADjCvQFdMYT8Ew7btWRZ8enDkWZSzBXXG5GmGJrwpNFqnEpp3X55xsFurjxxR5ov3TeBp6dyIwdWsjDxIMuRT2pNBgDh7zPA4ooLPgERMm37dY/qGdcLSigV5nJ7JHu3VGUacVTqHSp26PwMVl4VbrZoahyFtZ2TzzcU3iE4BvQFav+I4UHolqqKy5QaUypIxW02vMTKpBPM5keUrcpohwdlmzruncu1B2/z7wRwmCE5pGJzOsejium3kYH1wRZR7GZFzExlhcjmor9HDyQx9PY8Bmh/VeTcWt5Ms+L16F4GanjYIpv0EM5QxJyrhegx4iiqOf70snD5I3dH1BLAwQUAAIACAA2W+t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A2W+tIlBOzImkAAABuAAAAHAAAAHVuaXZlcnNhbC9sb2NhbF9zZXR0aW5ncy54bWwNzDEOgzAMQNGdU1jeKe3WgcDGVpbSA1jERZEcG5GA4PZk+8PTb/szChy8pWDq8PV4IrDO5oMuDn/TUL8RUib1JKbsUA2h76pWbCb5cs4FJliFLt4mjiUyjxSLHHYRqOFTXv/AHpuuugF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NlvrSD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A3W+tIzZF56aEOAADyXgAAFwAAAHVuaXZlcnNhbC91bml2ZXJzYWwucG5n7dx5VNLbvgBwy6HJTnUalDJJTbunCdRKKZRs0DzZeE3rlIJD0mm4ZJSCMaTlTdPkqCl4NGny1r1mZB0PDihiKVEG1dXMVMggKRIRUQEZfpfee2sd1Hfe/2+tH2vxc/32z9+ePpu9v/ufnbl3d8jsmYtn2tjYzA7dsW2/jY1dmI2NbeJ0B0uKecvqEMufKfj9IVtsHghdvlhu7LBBu4JsbCpps4wx9pb7Gad3HMLb2Hz35Nt3Ch93L97GJvpy6LagcEK0sodLK2m/2ZIIdFy79ipXeGtL+I6f3ctu3tgRFHRxW5zg1o5jedW+S1F5N+q1y3YPvDiPHeWI+oU+LzSVl6pjOr6qEcwqFcnUOtbc09eVLCEna7VcwDSAoxq6RAAnZeQ5SnhhioMzZtyFQndIAJzXxK/LVbKdNFSjhgkYo8yy7dDXWZP+N8fZ+VQ8xYBgcMiGiNX7ZkEwE/K7IW48tlzalQWlGivN8JxwL9XtYJ9GG1tH+B+XVzGY3/KcpOc2ruVIm3oen0+YkAfm1LfnaKqpChN7pnn8u98uxthvz5+/qV2N8MA+nfB8M30Kz9KXcyfVDIPdDFeH9uanTWqUXf6DGbkChmFiPZb5YWJuuf8rY2L5cExMXqSnp7DIe2LDjjY2bdsePm9S2Y1Nd8ozfrgxUDyh7NTuC+mZV+65T+yhxgvpodEF1/yxLZNbN2v+wn3b4ycxzsp/4P6PC7W4iY07Y7vIa+WtK88mdeMiL+KB/R9LIBPToxxWh4VvW5g7qZtWh9VeYUxVNExs3bPZBxn3Mla6T3I6yJAdCM3EJ0xMPwt5CN8378C2iQU4P4R/WRk78x4IAUKAECAECAFCgBAgBAgBQoAQIAQIAUKAECAECAFCgBAgBAgBQoAQIAQIAUKAECAECAFCgBAgBAgBQoAQIAQIAUKAECAECAFCgBAgBAgBQoAQIAQIAUKAECAECAFCgBAgBAgBQoAQIAQIAUKAECAECAFCgBAgBAgBQoAQIAQIAUKAECDE/0+IRkrMkEkrkej5kImFWy4A9kP6k8EZvP/llL33FzCxMXExTyc92mSblrlnJnPBpMYsYzAOFR3ynlQD05+D/FmyT9m1ScnuttF5tmF2wanhNyd0y2LH6V5pmZimSVWlqdeHNZhGu+r2oEzDA59e0JNV9VpxzyYVB48HsvnrXSWEEql6QxsMFVJAH1dgtaRxVN+/JpAeMMZo0fSoRUzz8N3PCJVOT1P5coHXUNUiieq9SC9NFxT74QbEZG1P8azl2igxgSNNNKQ/wbmOH/asVFyDvi8BeAW4BcUi5UtR7AKlOlCk1Btz8ZCLmR4ooF3fL3Gdlr8nUC871JxHrJYmQhEl/GjRkdqzav8U6jzUxzbDoBXU5gSM0W2somHLxx0LDtaLQqDk30jCTWLsSGLp1y5+T+DoXvfvvERVwVf59WP2n95/Lbq904nmYUjHnWOJB5BWPfh5A9y8eezinEBdT0saBBEhZJ5wRIxV85ei+uiyjIuC19NSslTsJs2Cr0UelixuG5w0BX/FyS9aDb7WRt37QrbOZaQS+u/nzXEAga1Tt0SxhL2fu+zzX0byyFdGWnPLsvi5po/JC+q0+AdWnTMMcUZ3fVzEfIeWeleQ0FI+p4pGHP5ac194nBMF77TLv1v7ub2Z4ELmZrDCCJvmW70qc2h54UsRodnxQHfiUdk/S0+Y36KEhJ+FitU5lnfnhQm3bEw3DrSyUWY1zSmyy2Nv/R5z8UVf61+00sGSgWy4TVPVTgbeukl/oBrVkStYwriRJN5yRy+o5banPJI1YB7r4IqjFs+IoA+FZ6wlutxNEZTJTw/Pml/hepdtoNqNO2sS9yEL1lCtm3OOqUB0xgH+5aKLfLP6byYpeaQ9cs4VL+4heCdKLXYdJuPOP0tH2omg5sHLdVSjFMpNOcYkj3ZuZ16YQ3SRU8xy1xeERnmDyJMWR/Wjl/JGvStcL7MNL2nWo/V72w5zcQh0iDP8qyT5XHCHsRKnjoOaio+LrhdjzmBifL7TK7vYwCl7KRBYBdd/O+FTY7ja3ExGV494z6NBschCfIzsPU9Wp2qoW+L9xY3pUq4ZTOIirGeTzbEf3Kjpg7qtvSaUtMBBgxAZVFygnE2Tp0Ipul7gfPRZhTQb2FAKE9ISj1egAt8SuGrVMPGtIvsNzU9MRRaq8d0Uid6ZL4ozatUaf61mKQ4q9xM3BPDVEj5/KUBGsgK0JlhAlp4AHRoJs8u35cU7ZM6DDhwOz6YrTnLJ+k/0FXFNcW6uO0IeMiSjq66ruayFYS2iU5QltF436mORAsnpweVY//JOt1mG5kL6pVQ9WUjuaYHMbtE8xEta8E3tfIgIxje0ys8Y5Ps1BbN9g5ej6O0QT+gJQPPOoUTNIZCKgVOGEn3bquAW6CMarkue41GajdMgha6Kj0RdLvPfZWjRNvghu/x9z/vY82YM1GXjnTi01XOCSNBbd2d6PU77myiBtB+9eFeEvFdJwVuveKkeDtFciunGQR/gFTEwk7kqQznfAAn7XaQJ7mawfmTcjDOQdwfQSqjT66Nw2apNDVflkSFbGs3kCOxZAb9EFMQX4SgAnidroKG4Ih2RJs/xdVY+eYWUKJceGarWSrDvDl4XmZVpAndGa/uzxkT0XMa5k3W1zst2H+C1e0Z9f7QvT9bN3UNu3enKp/hs+LH3gvkXet/9/xpaueNPfCVkcxfKwz8zymlqjiIcDgFMGpFltlLELgzrU8QuCQlGQiRrTVnrLVULJbwz3zRlb6Pb5avjRPiSrGt/ZX2ojoBDNkTIPRgnpwrM8N29Rf4OZsPpU+hbj1amle+s/YQ5o6i8umf4MmlpfjuRUCdxsZ7cP2Sk7kxrNFuY8NJMgw7791/Ul592YXxKh0WsukoqsyYcMTIz9dRyRvk1Pem4Q/qJCi0MwYRQWuKWYOFc83Odqpwu64909/3+qqou6v5JaEdVmkDnneP8voGWLoiN8UllmTcw9PYnE34u3knj/5TUj0YlKebjKPtLx7RxqJz2FT8NpdQtqNBqiz2tF5cSn4cppWdkSnmDY5MxrUwzwzQKc4C4xXA2xhiQx0glaknIunfmx1G01lc+5gB0zuOx/XO1JpcIplMIxXx36huCUSMPoJTKF3kZmF8phIfkH4Q19O7pXlyS95s1T5Vl/anRZ/5JWzg9Z21YH82P5zctXz2DovDcKI/4S/me4zhtsZt1bVy8B8XnVVHDVahRUQj/19i1YaPUwy/Nnghf135po8ITIeV3U7zb9GdKTJLl+Uho9PV9Q5W/U4+hpC2ko82k0JeUmEdjui4Y0VuIBdiqfidkOY3OIVvGEI0uuwQTFM0VvkwfdVq3IlxLzi1t9+xJ/iI/Lg981c8tFMTZ31n4TBmZLQ7O11fttkyM5ZqhJC7ReuZohA/SucZP+9IEZPTp4bYOeJHIVkvdKcyFHamN+pcLWUwcIHYqNJgR0kBbF7sXWzcXMZJXYgg0G3dubSk6ufW1ec5bVtX/jKJLvHiDH+9+dOFjUxPr7o+dTx/X3rmdwYYBNQUYH1fDaGvwOghwnmIfz3uKi18FiIXT/6jHVkcOST8U9Dq+yhGhZctaUd2l5Vl4mKAz5FrNaoiKO/a+qFx+pRx/mAwcgENwkkBVDyxs1NL+xHhO9zHzUTfN0Z0aeT10yREPhuP88seIkST0k3hLjOGQcUq9yWmXw68Q+9+p7GHP1GVBSHiPk8eDkTc32uO6g/PxsPqNi39Zm6o06HYVWs0Du20lFIOynvrki6KmlZBHRVc7Z2WoAw1cQYLdBX06hk9LXOnaCvxOdvRY1gqUktY8O4HqKIECbcRsel+rs48YV9JRw1T5s9TIFA4ZtZoBxRp87hAb5lwN0ahpB1rhiQLWtDRBKsYHvduHqaNN3cBdPKTTkpa+JRkU67HlWT+Rp6okgTYlxSmmCF48ssU0ta877tD1y+xkc7DcEin90Xll/z1lFYSOlfRHiKnnotlD/syhRJJlRXNqzksstKxpxOe2G2vjq1XeV9/4oelJA18zssv45llTAw6M1MmQLL3gN1qYpnUtgtYuHU7i5o4bI+LGu0zKT067IpjT6EgcSSiRW0KhGv/C6V51LOyjNHihS9yW38iZwulTpFQR1+H4iHdLF85eXeXKrzkYG/PRr7IAgcNe+mPi8J5NGuRNO/A6/lxSSCnLHC3GGiv86Q0LsKW30wWpdBlyA+NwkPGIK1+RmFInCR836VxL9cOJkZ+/FiFH8bwTVE67nFdFNR4e00lImpdn7j/cCOPFzw9rSZO9d0JSstvLCC6USjREnRRsFQT4J2BIs7NOoER1BTSuT+IqmuY9TWqJCg4GqqKvtxPqMI9meElHdnU0VHuwbg7555iaku2qtYmF1ovX4AJR5QPTkaFnfPQh1JB3qcHgQhTWb7yrH/VnIJvHehc7nY3vTFTWvCU4SvkHo3L4vU7DBfOsu+FbaPaCDmOZp8k6CGvPD8flsDorfbzF8s/88zkqvwHCOQdBlxQzdORF9+vn66LlZ6/uuaP2zu/YS3TphFFmpKi+nrSOFH1PK1EMc4Xtk1w5RzRiiV0fB2zcuyNQa8nBJTdK+iFv62gDmetch08WWtEqIc5UuOkIen0iep3/WIkWEchELd6Zl9r0WvTSn5E9h1Qx8iT34g7JiqgklwB/VfJ5rq5mfvK4aH6VreiLvj9Xzv2CF48ygef8UaWTfb5s2mADhRc7cSuZKk/YDO80rkGIlEPIaO6HifuU00stOxjM0D309ncrFOcC910vxx8dl0fp2wsYd8Z0r0k7nIe+gx8vQymn/xLoPXHrZykW7ZgdMfQRDYzRbdWhvD87uNyyE8n/v54nA4aXz2U/c09nw9qknIkbwOpdtrdzs3Eoy4KglABmdt4dr0lbvs0Vqa+D+9iAQ74aarYEe90mnZRWNe32QE9CDx42kD6+3h9+dQieBdkVb1BSbd5hbP0kkeQMG8sndPvubQ+2YNL+A1BLAwQUAAIACAA3W+tIle6RfksAAABrAAAAGwAAAHVuaXZlcnNhbC91bml2ZXJzYWwucG5nLnhtbLOxr8jNUShLLSrOzM+zVTLUM1Cyt+PlsikoSi3LTC1XqACKAQUhQEmhEsg1QnDLM1NKMoBCBuZmCMGM1Mz0jBJbJQsDc7igPtBMAFBLAQIAABQAAgAIADZb60gVDq0oZAQAAAcRAAAdAAAAAAAAAAEAAAAAAAAAAAB1bml2ZXJzYWwvY29tbW9uX21lc3NhZ2VzLmxuZ1BLAQIAABQAAgAIADZb60gIfgsjKQMAAIYMAAAnAAAAAAAAAAEAAAAAAJ8EAAB1bml2ZXJzYWwvZmxhc2hfcHVibGlzaGluZ19zZXR0aW5ncy54bWxQSwECAAAUAAIACAA2W+tIvnzWSLkCAABRCgAAIQAAAAAAAAABAAAAAAANCAAAdW5pdmVyc2FsL2ZsYXNoX3NraW5fc2V0dGluZ3MueG1sUEsBAgAAFAACAAgANlvrSCqWD2f+AgAAlwsAACYAAAAAAAAAAQAAAAAABQsAAHVuaXZlcnNhbC9odG1sX3B1Ymxpc2hpbmdfc2V0dGluZ3MueG1sUEsBAgAAFAACAAgANlvrSLSHFAygAQAALgYAAB8AAAAAAAAAAQAAAAAARw4AAHVuaXZlcnNhbC9odG1sX3NraW5fc2V0dGluZ3MuanNQSwECAAAUAAIACAA2W+tIPTwv0cEAAADlAQAAGgAAAAAAAAABAAAAAAAkEAAAdW5pdmVyc2FsL2kxOG5fcHJlc2V0cy54bWxQSwECAAAUAAIACAA2W+tIlBOzImkAAABuAAAAHAAAAAAAAAABAAAAAAAdEQAAdW5pdmVyc2FsL2xvY2FsX3NldHRpbmdzLnhtbFBLAQIAABQAAgAIAESUV0cjtE77+wIAALAIAAAUAAAAAAAAAAEAAAAAAMARAAB1bml2ZXJzYWwvcGxheWVyLnhtbFBLAQIAABQAAgAIADZb60g129mtaAEAAPMCAAApAAAAAAAAAAEAAAAAAO0UAAB1bml2ZXJzYWwvc2tpbl9jdXN0b21pemF0aW9uX3NldHRpbmdzLnhtbFBLAQIAABQAAgAIADdb60jNkXnpoQ4AAPJeAAAXAAAAAAAAAAAAAAAAAJwWAAB1bml2ZXJzYWwvdW5pdmVyc2FsLnBuZ1BLAQIAABQAAgAIADdb60iV7pF+SwAAAGsAAAAbAAAAAAAAAAEAAAAAAHIlAAB1bml2ZXJzYWwvdW5pdmVyc2FsLnBuZy54bWxQSwUGAAAAAAsACwBJAwAA9iUAAAAA"/>
  <p:tag name="ISPRING_SCORM_ENDPOINT" val="&lt;endpoint&gt;&lt;enable&gt;0&lt;/enable&gt;&lt;lrs&gt;http://&lt;/lrs&gt;&lt;auth&gt;0&lt;/auth&gt;&lt;login&gt;&lt;/login&gt;&lt;password&gt;&lt;/password&gt;&lt;key&gt;&lt;/key&gt;&lt;name&gt;&lt;/name&gt;&lt;email&gt;&lt;/email&gt;&lt;/endpoint&gt;&#10;"/>
  <p:tag name="ISPRING_PRESENTATION_TITLE" val="导出1"/>
  <p:tag name="ISLIDE.GUIDESSETTING" val="{&quot;Id&quot;:&quot;GuidesStyle_None&quot;,&quot;Name&quot;:&quot;无&quot;,&quot;HeaderHeight&quot;:0.0,&quot;FooterHeight&quot;:0.0,&quot;SideMargin&quot;:0.0,&quot;TopMargin&quot;:0.0,&quot;BottomMargin&quot;:0.0,&quot;IntervalMargin&quot;:0.0}"/>
</p:tagLst>
</file>

<file path=ppt/tags/tag8.xml><?xml version="1.0" encoding="utf-8"?>
<p:tagLst xmlns:p="http://schemas.openxmlformats.org/presentationml/2006/main">
  <p:tag name="KSO_WM_TEMPLATE_CATEGORY" val="diagram"/>
  <p:tag name="KSO_WM_TEMPLATE_INDEX" val="20187697"/>
  <p:tag name="KSO_WM_UNIT_ID" val="diagram20187697_2*q_h_i*1_2_1"/>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2_1"/>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9.xml><?xml version="1.0" encoding="utf-8"?>
<p:tagLst xmlns:p="http://schemas.openxmlformats.org/presentationml/2006/main">
  <p:tag name="KSO_WM_TEMPLATE_CATEGORY" val="diagram"/>
  <p:tag name="KSO_WM_TEMPLATE_INDEX" val="20187697"/>
  <p:tag name="KSO_WM_UNIT_ID" val="diagram20187697_2*q_h_i*1_1_3"/>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1_3"/>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heme/theme1.xml><?xml version="1.0" encoding="utf-8"?>
<a:theme xmlns:a="http://schemas.openxmlformats.org/drawingml/2006/main" name="1_默认设计模板">
  <a:themeElements>
    <a:clrScheme name="自定义 6">
      <a:dk1>
        <a:srgbClr val="393A3F"/>
      </a:dk1>
      <a:lt1>
        <a:srgbClr val="FFFFFF"/>
      </a:lt1>
      <a:dk2>
        <a:srgbClr val="6E7078"/>
      </a:dk2>
      <a:lt2>
        <a:srgbClr val="F2F2F2"/>
      </a:lt2>
      <a:accent1>
        <a:srgbClr val="1F4C6B"/>
      </a:accent1>
      <a:accent2>
        <a:srgbClr val="33AFCB"/>
      </a:accent2>
      <a:accent3>
        <a:srgbClr val="F56300"/>
      </a:accent3>
      <a:accent4>
        <a:srgbClr val="D1E6E9"/>
      </a:accent4>
      <a:accent5>
        <a:srgbClr val="F2F2F2"/>
      </a:accent5>
      <a:accent6>
        <a:srgbClr val="393A3F"/>
      </a:accent6>
      <a:hlink>
        <a:srgbClr val="F56300"/>
      </a:hlink>
      <a:folHlink>
        <a:srgbClr val="393A3F"/>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txDef>
      <a:spPr>
        <a:noFill/>
      </a:spPr>
      <a:bodyPr wrap="square" rtlCol="0">
        <a:spAutoFit/>
      </a:bodyPr>
      <a:lstStyle>
        <a:defPPr algn="l">
          <a:defRPr/>
        </a:defPPr>
      </a:lstStyle>
    </a:tx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内页导航式</Template>
  <TotalTime>0</TotalTime>
  <Words>7188</Words>
  <Application>WPS 演示</Application>
  <PresentationFormat>自定义</PresentationFormat>
  <Paragraphs>425</Paragraphs>
  <Slides>49</Slides>
  <Notes>33</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49</vt:i4>
      </vt:variant>
    </vt:vector>
  </HeadingPairs>
  <TitlesOfParts>
    <vt:vector size="64" baseType="lpstr">
      <vt:lpstr>Arial</vt:lpstr>
      <vt:lpstr>宋体</vt:lpstr>
      <vt:lpstr>Wingdings</vt:lpstr>
      <vt:lpstr>微软雅黑</vt:lpstr>
      <vt:lpstr>仿宋_GB2312</vt:lpstr>
      <vt:lpstr>仿宋</vt:lpstr>
      <vt:lpstr>Calibri</vt:lpstr>
      <vt:lpstr>微软雅黑 Light</vt:lpstr>
      <vt:lpstr>Impact</vt:lpstr>
      <vt:lpstr>DFKai-SB</vt:lpstr>
      <vt:lpstr>MingLiU-ExtB</vt:lpstr>
      <vt:lpstr>Times New Roman</vt:lpstr>
      <vt:lpstr>Arial Unicode MS</vt:lpstr>
      <vt:lpstr>Arial</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精益办公</dc:creator>
  <cp:lastModifiedBy>❀Hermia.</cp:lastModifiedBy>
  <cp:revision>26</cp:revision>
  <dcterms:created xsi:type="dcterms:W3CDTF">2019-03-11T07:59:00Z</dcterms:created>
  <dcterms:modified xsi:type="dcterms:W3CDTF">2020-12-24T09:22:02Z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2052-11.1.0.10228</vt:lpwstr>
  </property>
</Properties>
</file>