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7"/>
  </p:handoutMasterIdLst>
  <p:sldIdLst>
    <p:sldId id="1366" r:id="rId3"/>
    <p:sldId id="1138" r:id="rId5"/>
    <p:sldId id="1129" r:id="rId6"/>
    <p:sldId id="1242" r:id="rId7"/>
    <p:sldId id="1402" r:id="rId8"/>
    <p:sldId id="1378" r:id="rId9"/>
    <p:sldId id="1443" r:id="rId10"/>
    <p:sldId id="1367" r:id="rId11"/>
    <p:sldId id="1368" r:id="rId12"/>
    <p:sldId id="1444" r:id="rId13"/>
    <p:sldId id="1379" r:id="rId14"/>
    <p:sldId id="1446" r:id="rId15"/>
    <p:sldId id="1432" r:id="rId16"/>
    <p:sldId id="1369" r:id="rId17"/>
    <p:sldId id="1426" r:id="rId18"/>
    <p:sldId id="1447" r:id="rId19"/>
    <p:sldId id="1435" r:id="rId20"/>
    <p:sldId id="1448" r:id="rId21"/>
    <p:sldId id="1449" r:id="rId22"/>
    <p:sldId id="1424" r:id="rId23"/>
    <p:sldId id="1425" r:id="rId24"/>
    <p:sldId id="1427" r:id="rId25"/>
    <p:sldId id="1450" r:id="rId26"/>
    <p:sldId id="1451" r:id="rId27"/>
    <p:sldId id="1452" r:id="rId28"/>
    <p:sldId id="1453" r:id="rId29"/>
    <p:sldId id="1454" r:id="rId30"/>
    <p:sldId id="1455" r:id="rId31"/>
    <p:sldId id="1456" r:id="rId32"/>
    <p:sldId id="1457" r:id="rId33"/>
    <p:sldId id="1371" r:id="rId34"/>
    <p:sldId id="1428" r:id="rId35"/>
    <p:sldId id="1458" r:id="rId36"/>
    <p:sldId id="1459" r:id="rId37"/>
    <p:sldId id="1460" r:id="rId38"/>
    <p:sldId id="1438" r:id="rId39"/>
    <p:sldId id="1463" r:id="rId40"/>
    <p:sldId id="1462" r:id="rId41"/>
    <p:sldId id="1464" r:id="rId42"/>
    <p:sldId id="1430" r:id="rId43"/>
    <p:sldId id="1429" r:id="rId44"/>
    <p:sldId id="1465" r:id="rId45"/>
    <p:sldId id="1336" r:id="rId46"/>
  </p:sldIdLst>
  <p:sldSz cx="12196445" cy="6858000"/>
  <p:notesSz cx="6858000" cy="9144000"/>
  <p:custDataLst>
    <p:tags r:id="rId51"/>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35E"/>
    <a:srgbClr val="ECECEC"/>
    <a:srgbClr val="F0F0F0"/>
    <a:srgbClr val="F2F2F2"/>
    <a:srgbClr val="F6F6F6"/>
    <a:srgbClr val="EBF4F5"/>
    <a:srgbClr val="C1DDE1"/>
    <a:srgbClr val="2E9EB8"/>
    <a:srgbClr val="5FC0D7"/>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0" autoAdjust="0"/>
  </p:normalViewPr>
  <p:slideViewPr>
    <p:cSldViewPr snapToObjects="1">
      <p:cViewPr>
        <p:scale>
          <a:sx n="70" d="100"/>
          <a:sy n="70" d="100"/>
        </p:scale>
        <p:origin x="2094" y="10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14"/>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14.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1.svg"/><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notesSlide" Target="../notesSlides/notesSlide5.xml"/><Relationship Id="rId10" Type="http://schemas.openxmlformats.org/officeDocument/2006/relationships/slideLayout" Target="../slideLayouts/slideLayout2.xml"/><Relationship Id="rId1" Type="http://schemas.openxmlformats.org/officeDocument/2006/relationships/image" Target="../media/image20.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1.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431290" y="2420620"/>
            <a:ext cx="6119495" cy="1568450"/>
          </a:xfrm>
          <a:prstGeom prst="rect">
            <a:avLst/>
          </a:prstGeom>
          <a:noFill/>
        </p:spPr>
        <p:txBody>
          <a:bodyPr wrap="square" rtlCol="0">
            <a:spAutoFit/>
          </a:bodyPr>
          <a:lstStyle/>
          <a:p>
            <a:r>
              <a:rPr lang="zh-CN" altLang="en-US" sz="4800" b="1">
                <a:latin typeface="+mj-ea"/>
                <a:ea typeface="+mj-ea"/>
              </a:rPr>
              <a:t>会计科目与账户、会计凭证和会计分录</a:t>
            </a:r>
            <a:endParaRPr lang="zh-CN" altLang="en-US" sz="4800" b="1">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20268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子任务3.2.1  会计账户的概念与分类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2.会计账户的分类</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43245" y="1954530"/>
            <a:ext cx="6305550" cy="193802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1）根据核算的经济内容，会计账户可分为资产类账户、负债类账户、共同类账户、所有者权益类账户、成本类账户和损益类账户六类。（2）根据提供信息的详细程度及其统驭关系，会计账户可分为总分类账户和明细分类账户。</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0867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子任务3.2.2  会计账户的内容</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3" name="矩形 22"/>
          <p:cNvSpPr/>
          <p:nvPr/>
        </p:nvSpPr>
        <p:spPr bwMode="auto">
          <a:xfrm>
            <a:off x="948690" y="1412875"/>
            <a:ext cx="7963535" cy="267208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2416175"/>
          </a:xfrm>
          <a:prstGeom prst="rect">
            <a:avLst/>
          </a:prstGeom>
        </p:spPr>
        <p:txBody>
          <a:bodyPr wrap="square">
            <a:spAutoFit/>
          </a:bodyPr>
          <a:lstStyle/>
          <a:p>
            <a:pPr algn="just">
              <a:lnSpc>
                <a:spcPct val="120000"/>
              </a:lnSpc>
            </a:pPr>
            <a:r>
              <a:rPr lang="zh-CN" altLang="en-US">
                <a:latin typeface="+mj-ea"/>
                <a:ea typeface="+mj-ea"/>
              </a:rPr>
              <a:t>● 账户名称：即会计科目名称。</a:t>
            </a:r>
            <a:endParaRPr lang="zh-CN" altLang="en-US">
              <a:latin typeface="+mj-ea"/>
              <a:ea typeface="+mj-ea"/>
            </a:endParaRPr>
          </a:p>
          <a:p>
            <a:pPr algn="just">
              <a:lnSpc>
                <a:spcPct val="120000"/>
              </a:lnSpc>
            </a:pPr>
            <a:r>
              <a:rPr lang="zh-CN" altLang="en-US">
                <a:latin typeface="+mj-ea"/>
                <a:ea typeface="+mj-ea"/>
              </a:rPr>
              <a:t>● 日期：用来记录会计人员对交易或事项的处理时间。</a:t>
            </a:r>
            <a:endParaRPr lang="zh-CN" altLang="en-US">
              <a:latin typeface="+mj-ea"/>
              <a:ea typeface="+mj-ea"/>
            </a:endParaRPr>
          </a:p>
          <a:p>
            <a:pPr algn="just">
              <a:lnSpc>
                <a:spcPct val="120000"/>
              </a:lnSpc>
            </a:pPr>
            <a:r>
              <a:rPr lang="zh-CN" altLang="en-US">
                <a:latin typeface="+mj-ea"/>
                <a:ea typeface="+mj-ea"/>
              </a:rPr>
              <a:t>● 凭证编号：用来记录交易或事项所依据的记账凭证号码。</a:t>
            </a:r>
            <a:endParaRPr lang="zh-CN" altLang="en-US">
              <a:latin typeface="+mj-ea"/>
              <a:ea typeface="+mj-ea"/>
            </a:endParaRPr>
          </a:p>
          <a:p>
            <a:pPr algn="just">
              <a:lnSpc>
                <a:spcPct val="120000"/>
              </a:lnSpc>
            </a:pPr>
            <a:r>
              <a:rPr lang="zh-CN" altLang="en-US">
                <a:latin typeface="+mj-ea"/>
                <a:ea typeface="+mj-ea"/>
              </a:rPr>
              <a:t>● 经济业务摘要：用来描述对交易或事项发生情况的扼要说明。</a:t>
            </a:r>
            <a:endParaRPr lang="zh-CN" altLang="en-US">
              <a:latin typeface="+mj-ea"/>
              <a:ea typeface="+mj-ea"/>
            </a:endParaRPr>
          </a:p>
          <a:p>
            <a:pPr algn="just">
              <a:lnSpc>
                <a:spcPct val="120000"/>
              </a:lnSpc>
            </a:pPr>
            <a:r>
              <a:rPr lang="zh-CN" altLang="en-US">
                <a:latin typeface="+mj-ea"/>
                <a:ea typeface="+mj-ea"/>
              </a:rPr>
              <a:t>● 增加额、减少额：用来记录交易或事项引起的会计要素的变动结果。</a:t>
            </a:r>
            <a:endParaRPr lang="zh-CN" altLang="en-US">
              <a:latin typeface="+mj-ea"/>
              <a:ea typeface="+mj-ea"/>
            </a:endParaRPr>
          </a:p>
          <a:p>
            <a:pPr algn="just">
              <a:lnSpc>
                <a:spcPct val="120000"/>
              </a:lnSpc>
            </a:pPr>
            <a:r>
              <a:rPr lang="zh-CN" altLang="en-US">
                <a:latin typeface="+mj-ea"/>
                <a:ea typeface="+mj-ea"/>
              </a:rPr>
              <a:t>● 余额方向：用来说明本行记录的余额所在的记账方向。</a:t>
            </a:r>
            <a:endParaRPr lang="zh-CN" altLang="en-US">
              <a:latin typeface="+mj-ea"/>
              <a:ea typeface="+mj-ea"/>
            </a:endParaRPr>
          </a:p>
          <a:p>
            <a:pPr algn="just">
              <a:lnSpc>
                <a:spcPct val="120000"/>
              </a:lnSpc>
            </a:pPr>
            <a:r>
              <a:rPr lang="zh-CN" altLang="en-US">
                <a:latin typeface="+mj-ea"/>
                <a:ea typeface="+mj-ea"/>
              </a:rPr>
              <a:t>● 余额：用来登记本账户的期初、期末余额。</a:t>
            </a:r>
            <a:endParaRPr lang="zh-CN" altLang="en-US">
              <a:latin typeface="+mj-ea"/>
              <a:ea typeface="+mj-ea"/>
            </a:endParaRPr>
          </a:p>
        </p:txBody>
      </p:sp>
      <p:sp>
        <p:nvSpPr>
          <p:cNvPr id="25" name="矩形: 圆角 24"/>
          <p:cNvSpPr/>
          <p:nvPr/>
        </p:nvSpPr>
        <p:spPr bwMode="auto">
          <a:xfrm>
            <a:off x="1155700" y="1214755"/>
            <a:ext cx="5219700"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会计账户主要由以下几部分内容组成：</a:t>
            </a:r>
            <a:endParaRPr lang="zh-CN" altLang="en-US" sz="2000">
              <a:solidFill>
                <a:schemeClr val="bg1"/>
              </a:solidFill>
              <a:latin typeface="+mj-ea"/>
              <a:ea typeface="+mj-ea"/>
            </a:endParaRPr>
          </a:p>
        </p:txBody>
      </p:sp>
      <p:pic>
        <p:nvPicPr>
          <p:cNvPr id="2" name="图片 1"/>
          <p:cNvPicPr>
            <a:picLocks noChangeAspect="1"/>
          </p:cNvPicPr>
          <p:nvPr/>
        </p:nvPicPr>
        <p:blipFill>
          <a:blip r:embed="rId2"/>
          <a:stretch>
            <a:fillRect/>
          </a:stretch>
        </p:blipFill>
        <p:spPr>
          <a:xfrm>
            <a:off x="948690" y="4316730"/>
            <a:ext cx="7962900" cy="2134235"/>
          </a:xfrm>
          <a:prstGeom prst="rect">
            <a:avLst/>
          </a:prstGeom>
        </p:spPr>
      </p:pic>
    </p:spTree>
  </p:cSld>
  <p:clrMapOvr>
    <a:masterClrMapping/>
  </p:clrMapOvr>
  <p:transition spd="slow" advTm="9652">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90867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子任务3.2.3  会计账户的基本结构</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3" name="矩形 22"/>
          <p:cNvSpPr/>
          <p:nvPr/>
        </p:nvSpPr>
        <p:spPr bwMode="auto">
          <a:xfrm>
            <a:off x="948690" y="1412875"/>
            <a:ext cx="7963535" cy="377634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2416175"/>
          </a:xfrm>
          <a:prstGeom prst="rect">
            <a:avLst/>
          </a:prstGeom>
        </p:spPr>
        <p:txBody>
          <a:bodyPr wrap="square">
            <a:spAutoFit/>
          </a:bodyPr>
          <a:lstStyle/>
          <a:p>
            <a:pPr algn="just">
              <a:lnSpc>
                <a:spcPct val="120000"/>
              </a:lnSpc>
            </a:pPr>
            <a:r>
              <a:rPr lang="zh-CN" altLang="en-US">
                <a:latin typeface="+mj-ea"/>
                <a:ea typeface="+mj-ea"/>
              </a:rPr>
              <a:t>● 任何账户一般可以划分为左、右两方。</a:t>
            </a:r>
            <a:endParaRPr lang="zh-CN" altLang="en-US">
              <a:latin typeface="+mj-ea"/>
              <a:ea typeface="+mj-ea"/>
            </a:endParaRPr>
          </a:p>
          <a:p>
            <a:pPr algn="just">
              <a:lnSpc>
                <a:spcPct val="120000"/>
              </a:lnSpc>
            </a:pPr>
            <a:r>
              <a:rPr lang="zh-CN" altLang="en-US">
                <a:latin typeface="+mj-ea"/>
                <a:ea typeface="+mj-ea"/>
              </a:rPr>
              <a:t>● 账户的左右两方按相反方向来记录增加额和减少额。</a:t>
            </a:r>
            <a:endParaRPr lang="zh-CN" altLang="en-US">
              <a:latin typeface="+mj-ea"/>
              <a:ea typeface="+mj-ea"/>
            </a:endParaRPr>
          </a:p>
          <a:p>
            <a:pPr algn="just">
              <a:lnSpc>
                <a:spcPct val="120000"/>
              </a:lnSpc>
            </a:pPr>
            <a:r>
              <a:rPr lang="zh-CN" altLang="en-US">
                <a:latin typeface="+mj-ea"/>
                <a:ea typeface="+mj-ea"/>
              </a:rPr>
              <a:t>● 账户的余额一般与记录的增加额在同一方向。</a:t>
            </a:r>
            <a:endParaRPr lang="zh-CN" altLang="en-US">
              <a:latin typeface="+mj-ea"/>
              <a:ea typeface="+mj-ea"/>
            </a:endParaRPr>
          </a:p>
          <a:p>
            <a:pPr algn="just">
              <a:lnSpc>
                <a:spcPct val="120000"/>
              </a:lnSpc>
            </a:pPr>
            <a:r>
              <a:rPr lang="zh-CN" altLang="en-US">
                <a:latin typeface="+mj-ea"/>
                <a:ea typeface="+mj-ea"/>
              </a:rPr>
              <a:t>● 账户记录的主要内容满足“本期期末余额=期初余额＋本期增加额－本期减少额”。</a:t>
            </a:r>
            <a:endParaRPr lang="zh-CN" altLang="en-US">
              <a:latin typeface="+mj-ea"/>
              <a:ea typeface="+mj-ea"/>
            </a:endParaRPr>
          </a:p>
          <a:p>
            <a:pPr algn="just">
              <a:lnSpc>
                <a:spcPct val="120000"/>
              </a:lnSpc>
            </a:pPr>
            <a:r>
              <a:rPr lang="zh-CN" altLang="en-US">
                <a:latin typeface="+mj-ea"/>
                <a:ea typeface="+mj-ea"/>
              </a:rPr>
              <a:t>● 在“T”型账户中，存在左方、右方和余额方，左、右两方按照相反方向来记录会计要素具体项目的增加或减少金额。</a:t>
            </a:r>
            <a:endParaRPr lang="zh-CN" altLang="en-US">
              <a:latin typeface="+mj-ea"/>
              <a:ea typeface="+mj-ea"/>
            </a:endParaRPr>
          </a:p>
        </p:txBody>
      </p:sp>
      <p:sp>
        <p:nvSpPr>
          <p:cNvPr id="25" name="矩形: 圆角 24"/>
          <p:cNvSpPr/>
          <p:nvPr/>
        </p:nvSpPr>
        <p:spPr bwMode="auto">
          <a:xfrm>
            <a:off x="1155700" y="1214755"/>
            <a:ext cx="5219700"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sym typeface="+mn-ea"/>
              </a:rPr>
              <a:t>具体结构</a:t>
            </a:r>
            <a:endParaRPr lang="zh-CN" altLang="en-US" sz="2000">
              <a:solidFill>
                <a:schemeClr val="bg1"/>
              </a:solidFill>
              <a:latin typeface="+mj-ea"/>
              <a:ea typeface="+mj-ea"/>
              <a:sym typeface="+mn-ea"/>
            </a:endParaRPr>
          </a:p>
        </p:txBody>
      </p:sp>
    </p:spTree>
  </p:cSld>
  <p:clrMapOvr>
    <a:masterClrMapping/>
  </p:clrMapOvr>
  <p:transition spd="slow" advTm="9652">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09663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子任务3.2.4  会计科目和账户的关系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3510915"/>
            <a:ext cx="7963535" cy="299974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171831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1419860"/>
          </a:xfrm>
          <a:prstGeom prst="rect">
            <a:avLst/>
          </a:prstGeom>
        </p:spPr>
        <p:txBody>
          <a:bodyPr wrap="square">
            <a:spAutoFit/>
          </a:bodyPr>
          <a:lstStyle/>
          <a:p>
            <a:pPr algn="just">
              <a:lnSpc>
                <a:spcPct val="120000"/>
              </a:lnSpc>
            </a:pPr>
            <a:r>
              <a:rPr lang="zh-CN" altLang="en-US">
                <a:latin typeface="+mj-ea"/>
                <a:ea typeface="+mj-ea"/>
              </a:rPr>
              <a:t>（1）账户是根据会计科目设置的，会计科目是账户的名称。</a:t>
            </a:r>
            <a:endParaRPr lang="zh-CN" altLang="en-US">
              <a:latin typeface="+mj-ea"/>
              <a:ea typeface="+mj-ea"/>
            </a:endParaRPr>
          </a:p>
          <a:p>
            <a:pPr algn="just">
              <a:lnSpc>
                <a:spcPct val="120000"/>
              </a:lnSpc>
            </a:pPr>
            <a:r>
              <a:rPr lang="zh-CN" altLang="en-US">
                <a:latin typeface="+mj-ea"/>
                <a:ea typeface="+mj-ea"/>
              </a:rPr>
              <a:t>（2）两者开设的目的一致，都是为了对经济业务进行分类、整理，以提供管理所需要的会计信息。</a:t>
            </a:r>
            <a:endParaRPr lang="zh-CN" altLang="en-US">
              <a:latin typeface="+mj-ea"/>
              <a:ea typeface="+mj-ea"/>
            </a:endParaRPr>
          </a:p>
          <a:p>
            <a:pPr algn="just">
              <a:lnSpc>
                <a:spcPct val="120000"/>
              </a:lnSpc>
            </a:pPr>
            <a:r>
              <a:rPr lang="zh-CN" altLang="en-US">
                <a:latin typeface="+mj-ea"/>
                <a:ea typeface="+mj-ea"/>
              </a:rPr>
              <a:t>（3）两者的内容相同。</a:t>
            </a:r>
            <a:endParaRPr lang="zh-CN" altLang="en-US">
              <a:latin typeface="+mj-ea"/>
              <a:ea typeface="+mj-ea"/>
            </a:endParaRPr>
          </a:p>
        </p:txBody>
      </p:sp>
      <p:sp>
        <p:nvSpPr>
          <p:cNvPr id="25" name="矩形: 圆角 24"/>
          <p:cNvSpPr/>
          <p:nvPr/>
        </p:nvSpPr>
        <p:spPr bwMode="auto">
          <a:xfrm>
            <a:off x="1155383" y="1214651"/>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1.联系</a:t>
            </a:r>
            <a:endParaRPr lang="zh-CN" altLang="en-US" sz="2000">
              <a:solidFill>
                <a:schemeClr val="bg1"/>
              </a:solidFill>
              <a:latin typeface="+mj-ea"/>
              <a:ea typeface="+mj-ea"/>
            </a:endParaRPr>
          </a:p>
        </p:txBody>
      </p:sp>
      <p:sp>
        <p:nvSpPr>
          <p:cNvPr id="26" name="矩形 25"/>
          <p:cNvSpPr/>
          <p:nvPr/>
        </p:nvSpPr>
        <p:spPr>
          <a:xfrm>
            <a:off x="1084976" y="3806870"/>
            <a:ext cx="7762460" cy="2416175"/>
          </a:xfrm>
          <a:prstGeom prst="rect">
            <a:avLst/>
          </a:prstGeom>
        </p:spPr>
        <p:txBody>
          <a:bodyPr wrap="square">
            <a:spAutoFit/>
          </a:bodyPr>
          <a:lstStyle/>
          <a:p>
            <a:pPr algn="just">
              <a:lnSpc>
                <a:spcPct val="120000"/>
              </a:lnSpc>
            </a:pPr>
            <a:r>
              <a:rPr lang="zh-CN" altLang="en-US">
                <a:latin typeface="+mj-ea"/>
                <a:ea typeface="+mj-ea"/>
              </a:rPr>
              <a:t>（1）会计科目和账户的具体作用不同。会计科目的具体作用主要表现为将会计对象的具体内容分为若干个相对独立的项目；而账户则是在会计科目的基础上，再赋予一定的结构，指明记账的方向，以核算各会计要素的增减变动和余额。</a:t>
            </a:r>
            <a:endParaRPr lang="zh-CN" altLang="en-US">
              <a:latin typeface="+mj-ea"/>
              <a:ea typeface="+mj-ea"/>
            </a:endParaRPr>
          </a:p>
          <a:p>
            <a:pPr algn="just">
              <a:lnSpc>
                <a:spcPct val="120000"/>
              </a:lnSpc>
            </a:pPr>
            <a:r>
              <a:rPr lang="zh-CN" altLang="en-US">
                <a:latin typeface="+mj-ea"/>
                <a:ea typeface="+mj-ea"/>
              </a:rPr>
              <a:t>（2）会计科目和账户编制或设置的方法不同。会计科目由国家统一编制，是会计制度的组成部分。而账户则是由各单位根据会计科目的要求，结合本单位的实际情况开设的。实际工作中，先有会计科目，后有账户。</a:t>
            </a:r>
            <a:endParaRPr lang="zh-CN" altLang="en-US">
              <a:latin typeface="+mj-ea"/>
              <a:ea typeface="+mj-ea"/>
            </a:endParaRPr>
          </a:p>
        </p:txBody>
      </p:sp>
      <p:sp>
        <p:nvSpPr>
          <p:cNvPr id="27" name="矩形: 圆角 26"/>
          <p:cNvSpPr/>
          <p:nvPr/>
        </p:nvSpPr>
        <p:spPr bwMode="auto">
          <a:xfrm>
            <a:off x="1155383" y="3299417"/>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2.区别</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6000" b="1">
                <a:solidFill>
                  <a:schemeClr val="bg1"/>
                </a:solidFill>
                <a:latin typeface="微软雅黑" panose="020B0503020204020204" pitchFamily="34" charset="-122"/>
                <a:ea typeface="微软雅黑" panose="020B0503020204020204" pitchFamily="34" charset="-122"/>
              </a:rPr>
              <a:t>会计记账法</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单式记账法</a:t>
            </a:r>
            <a:endParaRPr lang="zh-CN" altLang="en-US">
              <a:latin typeface="+mj-ea"/>
              <a:ea typeface="+mj-ea"/>
            </a:endParaRPr>
          </a:p>
        </p:txBody>
      </p:sp>
      <p:sp>
        <p:nvSpPr>
          <p:cNvPr id="94" name="TextBox 69"/>
          <p:cNvSpPr txBox="1"/>
          <p:nvPr/>
        </p:nvSpPr>
        <p:spPr>
          <a:xfrm>
            <a:off x="6965315" y="4110990"/>
            <a:ext cx="24085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复式记账法</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TextBox 65"/>
          <p:cNvSpPr txBox="1"/>
          <p:nvPr/>
        </p:nvSpPr>
        <p:spPr>
          <a:xfrm>
            <a:off x="6948546" y="4593964"/>
            <a:ext cx="1890186" cy="368300"/>
          </a:xfrm>
          <a:prstGeom prst="rect">
            <a:avLst/>
          </a:prstGeom>
          <a:noFill/>
        </p:spPr>
        <p:txBody>
          <a:bodyPr wrap="square" rtlCol="0">
            <a:spAutoFit/>
          </a:bodyPr>
          <a:lstStyle/>
          <a:p>
            <a:pPr>
              <a:defRPr/>
            </a:pPr>
            <a:r>
              <a:rPr lang="zh-CN" altLang="en-US">
                <a:latin typeface="+mj-ea"/>
                <a:ea typeface="+mj-ea"/>
              </a:rPr>
              <a:t>借贷记账法</a:t>
            </a:r>
            <a:endParaRPr lang="zh-CN" altLang="en-US">
              <a:latin typeface="+mj-ea"/>
              <a:ea typeface="+mj-ea"/>
            </a:endParaRPr>
          </a:p>
        </p:txBody>
      </p:sp>
      <p:grpSp>
        <p:nvGrpSpPr>
          <p:cNvPr id="4" name="组合 3"/>
          <p:cNvGrpSpPr/>
          <p:nvPr/>
        </p:nvGrpSpPr>
        <p:grpSpPr>
          <a:xfrm>
            <a:off x="6656770" y="4605938"/>
            <a:ext cx="330200" cy="330200"/>
            <a:chOff x="8186613" y="1546264"/>
            <a:chExt cx="330200" cy="330200"/>
          </a:xfrm>
          <a:solidFill>
            <a:schemeClr val="accent3"/>
          </a:solidFill>
        </p:grpSpPr>
        <p:sp>
          <p:nvSpPr>
            <p:cNvPr id="5"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6"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0" name="直接连接符 9"/>
          <p:cNvCxnSpPr/>
          <p:nvPr/>
        </p:nvCxnSpPr>
        <p:spPr bwMode="auto">
          <a:xfrm>
            <a:off x="6685345" y="499575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640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子任务3.3.1  单式记账法</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单式记账法</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05145" y="2174875"/>
            <a:ext cx="6305550" cy="119888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单式记账法是指对发生的经济业务只在一个账户中进行登记的记账方法。单式记账法一般只适用于现金及债权债务账户的记录。</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640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子任务3.3.2  复式记账法</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1.复式记账法的概念</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05145" y="2174875"/>
            <a:ext cx="6305550" cy="193802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复式记账法是指对于每一笔经济业务，都必须用相等的金额在两个或两个以上相互关联的账户中进行登记，是全面系统地反映会计要素增减变化的一种记账方法。现代会计运用的是复式记账法。</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513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子任务3.3.2  复式记账法</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4013200"/>
            <a:ext cx="7963535" cy="227838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155003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1087755"/>
          </a:xfrm>
          <a:prstGeom prst="rect">
            <a:avLst/>
          </a:prstGeom>
        </p:spPr>
        <p:txBody>
          <a:bodyPr wrap="square">
            <a:spAutoFit/>
          </a:bodyPr>
          <a:lstStyle/>
          <a:p>
            <a:pPr algn="just">
              <a:lnSpc>
                <a:spcPct val="120000"/>
              </a:lnSpc>
            </a:pPr>
            <a:r>
              <a:rPr lang="zh-CN" altLang="en-US">
                <a:latin typeface="+mj-ea"/>
                <a:ea typeface="+mj-ea"/>
              </a:rPr>
              <a:t>与单式记账法相比，复式记账法的优点主要有以下两个方面：</a:t>
            </a:r>
            <a:endParaRPr lang="zh-CN" altLang="en-US">
              <a:latin typeface="+mj-ea"/>
              <a:ea typeface="+mj-ea"/>
            </a:endParaRPr>
          </a:p>
          <a:p>
            <a:pPr algn="just">
              <a:lnSpc>
                <a:spcPct val="120000"/>
              </a:lnSpc>
            </a:pPr>
            <a:r>
              <a:rPr lang="zh-CN" altLang="en-US">
                <a:latin typeface="+mj-ea"/>
                <a:ea typeface="+mj-ea"/>
              </a:rPr>
              <a:t>（1）能够全面反映经济业务内容和资金运转的来龙去脉。</a:t>
            </a:r>
            <a:endParaRPr lang="zh-CN" altLang="en-US">
              <a:latin typeface="+mj-ea"/>
              <a:ea typeface="+mj-ea"/>
            </a:endParaRPr>
          </a:p>
          <a:p>
            <a:pPr algn="just">
              <a:lnSpc>
                <a:spcPct val="120000"/>
              </a:lnSpc>
            </a:pPr>
            <a:r>
              <a:rPr lang="zh-CN" altLang="en-US">
                <a:latin typeface="+mj-ea"/>
                <a:ea typeface="+mj-ea"/>
              </a:rPr>
              <a:t>（2）能够进行试算平衡，便于查账和对账。</a:t>
            </a:r>
            <a:endParaRPr lang="zh-CN" altLang="en-US">
              <a:latin typeface="+mj-ea"/>
              <a:ea typeface="+mj-ea"/>
            </a:endParaRPr>
          </a:p>
        </p:txBody>
      </p:sp>
      <p:sp>
        <p:nvSpPr>
          <p:cNvPr id="25" name="矩形: 圆角 24"/>
          <p:cNvSpPr/>
          <p:nvPr/>
        </p:nvSpPr>
        <p:spPr bwMode="auto">
          <a:xfrm>
            <a:off x="1155700" y="1214755"/>
            <a:ext cx="2892425"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2.复式记账法的优点</a:t>
            </a:r>
            <a:endParaRPr lang="zh-CN" altLang="en-US" sz="2000">
              <a:solidFill>
                <a:schemeClr val="bg1"/>
              </a:solidFill>
              <a:latin typeface="+mj-ea"/>
              <a:ea typeface="+mj-ea"/>
            </a:endParaRPr>
          </a:p>
        </p:txBody>
      </p:sp>
      <p:sp>
        <p:nvSpPr>
          <p:cNvPr id="26" name="矩形 25"/>
          <p:cNvSpPr/>
          <p:nvPr/>
        </p:nvSpPr>
        <p:spPr>
          <a:xfrm>
            <a:off x="1084976" y="4309155"/>
            <a:ext cx="7762460" cy="1087755"/>
          </a:xfrm>
          <a:prstGeom prst="rect">
            <a:avLst/>
          </a:prstGeom>
        </p:spPr>
        <p:txBody>
          <a:bodyPr wrap="square">
            <a:spAutoFit/>
          </a:bodyPr>
          <a:lstStyle/>
          <a:p>
            <a:pPr algn="just">
              <a:lnSpc>
                <a:spcPct val="120000"/>
              </a:lnSpc>
            </a:pPr>
            <a:r>
              <a:rPr lang="zh-CN" altLang="en-US">
                <a:latin typeface="+mj-ea"/>
                <a:ea typeface="+mj-ea"/>
              </a:rPr>
              <a:t>复式记账法包括借贷记账法、增减记账法和收付记账法。借贷记账法是目前国际上通用的记账方法，我国《企业会计准则》规定企业应当采用借贷记账法记账。我国的企业和行政、事业单位所采用的记账方法都属于复式记账法。</a:t>
            </a:r>
            <a:endParaRPr lang="zh-CN" altLang="en-US">
              <a:latin typeface="+mj-ea"/>
              <a:ea typeface="+mj-ea"/>
            </a:endParaRPr>
          </a:p>
        </p:txBody>
      </p:sp>
      <p:sp>
        <p:nvSpPr>
          <p:cNvPr id="27" name="矩形: 圆角 26"/>
          <p:cNvSpPr/>
          <p:nvPr/>
        </p:nvSpPr>
        <p:spPr bwMode="auto">
          <a:xfrm>
            <a:off x="1155700" y="3801745"/>
            <a:ext cx="2891790"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3.复式记账法的种类</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640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子任务3.3.3  借贷记账法</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1.借贷记账法的概念</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05145" y="1435735"/>
            <a:ext cx="6305550" cy="193802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借贷记账法是以“借”和“贷”作为记账符号来反映会计要素增减变动情况的一种记账方法。</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借贷记账法以“借”和“贷”反映账户的增、减变化情况。“借”表示记入账户的借方，“贷”表示记入账户的贷方，如表3-4所示。</a:t>
            </a:r>
            <a:endParaRPr lang="zh-CN" altLang="en-US" sz="2400">
              <a:solidFill>
                <a:srgbClr val="3D3D3D"/>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605145" y="3997325"/>
            <a:ext cx="6322695" cy="1442720"/>
          </a:xfrm>
          <a:prstGeom prst="rect">
            <a:avLst/>
          </a:prstGeom>
        </p:spPr>
      </p:pic>
    </p:spTree>
  </p:cSld>
  <p:clrMapOvr>
    <a:masterClrMapping/>
  </p:clrMapOvr>
  <p:transition spd="slow" advTm="9652">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513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子任务3.3.2  复式记账法</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3654425"/>
            <a:ext cx="9655810" cy="285559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9654540" cy="200787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5215" y="1668145"/>
            <a:ext cx="9037955" cy="1751965"/>
          </a:xfrm>
          <a:prstGeom prst="rect">
            <a:avLst/>
          </a:prstGeom>
        </p:spPr>
        <p:txBody>
          <a:bodyPr wrap="square">
            <a:spAutoFit/>
          </a:bodyPr>
          <a:lstStyle/>
          <a:p>
            <a:pPr algn="just">
              <a:lnSpc>
                <a:spcPct val="120000"/>
              </a:lnSpc>
            </a:pPr>
            <a:r>
              <a:rPr lang="zh-CN" altLang="en-US">
                <a:latin typeface="+mj-ea"/>
                <a:ea typeface="+mj-ea"/>
              </a:rPr>
              <a:t>借贷记账法的记账规则为“有借必有贷、借贷必相等”，其基本内容如下：</a:t>
            </a:r>
            <a:endParaRPr lang="zh-CN" altLang="en-US">
              <a:latin typeface="+mj-ea"/>
              <a:ea typeface="+mj-ea"/>
            </a:endParaRPr>
          </a:p>
          <a:p>
            <a:pPr algn="just">
              <a:lnSpc>
                <a:spcPct val="120000"/>
              </a:lnSpc>
            </a:pPr>
            <a:r>
              <a:rPr lang="zh-CN" altLang="en-US">
                <a:latin typeface="+mj-ea"/>
                <a:ea typeface="+mj-ea"/>
              </a:rPr>
              <a:t>（1）把业务发生的金额记入一个账户借方的同时，必然要记入另一个（或几个）账户的贷方；反之，把业务发生的金额记入一个账户贷方的同时，必然要记入另一个（或几个）账户的借方。</a:t>
            </a:r>
            <a:endParaRPr lang="zh-CN" altLang="en-US">
              <a:latin typeface="+mj-ea"/>
              <a:ea typeface="+mj-ea"/>
            </a:endParaRPr>
          </a:p>
          <a:p>
            <a:pPr algn="just">
              <a:lnSpc>
                <a:spcPct val="120000"/>
              </a:lnSpc>
            </a:pPr>
            <a:r>
              <a:rPr lang="zh-CN" altLang="en-US">
                <a:latin typeface="+mj-ea"/>
                <a:ea typeface="+mj-ea"/>
              </a:rPr>
              <a:t>（2）记入账户借方的金额与记入账户贷方的金额必然相等。</a:t>
            </a:r>
            <a:endParaRPr lang="zh-CN" altLang="en-US">
              <a:latin typeface="+mj-ea"/>
              <a:ea typeface="+mj-ea"/>
            </a:endParaRPr>
          </a:p>
        </p:txBody>
      </p:sp>
      <p:sp>
        <p:nvSpPr>
          <p:cNvPr id="25" name="矩形: 圆角 24"/>
          <p:cNvSpPr/>
          <p:nvPr/>
        </p:nvSpPr>
        <p:spPr bwMode="auto">
          <a:xfrm>
            <a:off x="1155700" y="1214755"/>
            <a:ext cx="2892425"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2.借贷记账法的记账规则</a:t>
            </a:r>
            <a:endParaRPr lang="zh-CN" altLang="en-US" sz="2000">
              <a:solidFill>
                <a:schemeClr val="bg1"/>
              </a:solidFill>
              <a:latin typeface="+mj-ea"/>
              <a:ea typeface="+mj-ea"/>
            </a:endParaRPr>
          </a:p>
        </p:txBody>
      </p:sp>
      <p:sp>
        <p:nvSpPr>
          <p:cNvPr id="26" name="矩形 25"/>
          <p:cNvSpPr/>
          <p:nvPr/>
        </p:nvSpPr>
        <p:spPr>
          <a:xfrm>
            <a:off x="1085215" y="3950335"/>
            <a:ext cx="9189085" cy="2416175"/>
          </a:xfrm>
          <a:prstGeom prst="rect">
            <a:avLst/>
          </a:prstGeom>
        </p:spPr>
        <p:txBody>
          <a:bodyPr wrap="square">
            <a:spAutoFit/>
          </a:bodyPr>
          <a:lstStyle/>
          <a:p>
            <a:pPr algn="just">
              <a:lnSpc>
                <a:spcPct val="120000"/>
              </a:lnSpc>
            </a:pPr>
            <a:r>
              <a:rPr lang="zh-CN" altLang="en-US">
                <a:latin typeface="+mj-ea"/>
                <a:ea typeface="+mj-ea"/>
              </a:rPr>
              <a:t>运用借贷记账规则的基本程序具体如下：</a:t>
            </a:r>
            <a:endParaRPr lang="zh-CN" altLang="en-US">
              <a:latin typeface="+mj-ea"/>
              <a:ea typeface="+mj-ea"/>
            </a:endParaRPr>
          </a:p>
          <a:p>
            <a:pPr algn="just">
              <a:lnSpc>
                <a:spcPct val="120000"/>
              </a:lnSpc>
            </a:pPr>
            <a:r>
              <a:rPr lang="zh-CN" altLang="en-US">
                <a:latin typeface="+mj-ea"/>
                <a:ea typeface="+mj-ea"/>
              </a:rPr>
              <a:t>（1）正确分析交易或事项对哪些会计要素的增减变化有影响。</a:t>
            </a:r>
            <a:endParaRPr lang="zh-CN" altLang="en-US">
              <a:latin typeface="+mj-ea"/>
              <a:ea typeface="+mj-ea"/>
            </a:endParaRPr>
          </a:p>
          <a:p>
            <a:pPr algn="just">
              <a:lnSpc>
                <a:spcPct val="120000"/>
              </a:lnSpc>
            </a:pPr>
            <a:r>
              <a:rPr lang="zh-CN" altLang="en-US">
                <a:latin typeface="+mj-ea"/>
                <a:ea typeface="+mj-ea"/>
              </a:rPr>
              <a:t>（2）正确分析交易或事项对各会计要素的哪些具体项目（会计科目）的增减变化有影响。</a:t>
            </a:r>
            <a:endParaRPr lang="zh-CN" altLang="en-US">
              <a:latin typeface="+mj-ea"/>
              <a:ea typeface="+mj-ea"/>
            </a:endParaRPr>
          </a:p>
          <a:p>
            <a:pPr algn="just">
              <a:lnSpc>
                <a:spcPct val="120000"/>
              </a:lnSpc>
            </a:pPr>
            <a:r>
              <a:rPr lang="zh-CN" altLang="en-US">
                <a:latin typeface="+mj-ea"/>
                <a:ea typeface="+mj-ea"/>
              </a:rPr>
              <a:t>（3）正确使用这些会计科目对应的账户，并分析在哪些账户中记录增加金额，在哪些账户中记录减少金额。</a:t>
            </a:r>
            <a:endParaRPr lang="zh-CN" altLang="en-US">
              <a:latin typeface="+mj-ea"/>
              <a:ea typeface="+mj-ea"/>
            </a:endParaRPr>
          </a:p>
          <a:p>
            <a:pPr algn="just">
              <a:lnSpc>
                <a:spcPct val="120000"/>
              </a:lnSpc>
            </a:pPr>
            <a:r>
              <a:rPr lang="zh-CN" altLang="en-US">
                <a:latin typeface="+mj-ea"/>
                <a:ea typeface="+mj-ea"/>
              </a:rPr>
              <a:t>（4）正确分析这些账户的性质（类别）和结构，增加金额记入某一账户的借方（或贷方），同时将减少的金额记入对应账户的贷方（或借方），然后进行记账。</a:t>
            </a:r>
            <a:endParaRPr lang="zh-CN" altLang="en-US">
              <a:latin typeface="+mj-ea"/>
              <a:ea typeface="+mj-ea"/>
            </a:endParaRPr>
          </a:p>
        </p:txBody>
      </p:sp>
      <p:sp>
        <p:nvSpPr>
          <p:cNvPr id="27" name="矩形: 圆角 26"/>
          <p:cNvSpPr/>
          <p:nvPr/>
        </p:nvSpPr>
        <p:spPr bwMode="auto">
          <a:xfrm>
            <a:off x="1155700" y="3442970"/>
            <a:ext cx="2891790"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3.借贷记账法的基本程序</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4183346" y="1475493"/>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4202689"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4199941"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0" name="Freeform 18"/>
          <p:cNvSpPr/>
          <p:nvPr/>
        </p:nvSpPr>
        <p:spPr bwMode="auto">
          <a:xfrm>
            <a:off x="5340977" y="138187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a:solidFill>
                <a:schemeClr val="bg1"/>
              </a:solidFill>
              <a:latin typeface="+mj-ea"/>
              <a:ea typeface="+mj-ea"/>
            </a:endParaRPr>
          </a:p>
        </p:txBody>
      </p:sp>
      <p:sp>
        <p:nvSpPr>
          <p:cNvPr id="11" name="Freeform 24"/>
          <p:cNvSpPr/>
          <p:nvPr/>
        </p:nvSpPr>
        <p:spPr bwMode="auto">
          <a:xfrm>
            <a:off x="6138967" y="138187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2" name="TextBox 47"/>
          <p:cNvSpPr txBox="1"/>
          <p:nvPr/>
        </p:nvSpPr>
        <p:spPr>
          <a:xfrm>
            <a:off x="6208933" y="1488519"/>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会计科目</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13" name="TextBox 58"/>
          <p:cNvSpPr txBox="1"/>
          <p:nvPr/>
        </p:nvSpPr>
        <p:spPr>
          <a:xfrm>
            <a:off x="5510188" y="1428623"/>
            <a:ext cx="360996"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1</a:t>
            </a:r>
            <a:endParaRPr lang="zh-CN" altLang="en-US" sz="3600" dirty="0">
              <a:solidFill>
                <a:schemeClr val="bg1"/>
              </a:solidFill>
              <a:latin typeface="Impact" panose="020B0806030902050204" pitchFamily="34" charset="0"/>
              <a:ea typeface="+mj-ea"/>
            </a:endParaRPr>
          </a:p>
        </p:txBody>
      </p:sp>
      <p:sp>
        <p:nvSpPr>
          <p:cNvPr id="14" name="Freeform 18"/>
          <p:cNvSpPr/>
          <p:nvPr/>
        </p:nvSpPr>
        <p:spPr bwMode="auto">
          <a:xfrm>
            <a:off x="5340977" y="2226868"/>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5" name="Freeform 24"/>
          <p:cNvSpPr/>
          <p:nvPr/>
        </p:nvSpPr>
        <p:spPr bwMode="auto">
          <a:xfrm>
            <a:off x="6138967" y="2226867"/>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6" name="TextBox 47"/>
          <p:cNvSpPr txBox="1"/>
          <p:nvPr/>
        </p:nvSpPr>
        <p:spPr>
          <a:xfrm>
            <a:off x="6208933" y="2305077"/>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会计账户</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17" name="TextBox 58"/>
          <p:cNvSpPr txBox="1"/>
          <p:nvPr/>
        </p:nvSpPr>
        <p:spPr>
          <a:xfrm>
            <a:off x="5482136" y="2273619"/>
            <a:ext cx="417102"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8" name="Freeform 18"/>
          <p:cNvSpPr/>
          <p:nvPr/>
        </p:nvSpPr>
        <p:spPr bwMode="auto">
          <a:xfrm>
            <a:off x="5340977" y="3064434"/>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9" name="Freeform 24"/>
          <p:cNvSpPr/>
          <p:nvPr/>
        </p:nvSpPr>
        <p:spPr bwMode="auto">
          <a:xfrm>
            <a:off x="6138967" y="306443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20" name="TextBox 47"/>
          <p:cNvSpPr txBox="1"/>
          <p:nvPr/>
        </p:nvSpPr>
        <p:spPr>
          <a:xfrm>
            <a:off x="6208933" y="3142643"/>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会计记账法</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21" name="TextBox 58"/>
          <p:cNvSpPr txBox="1"/>
          <p:nvPr/>
        </p:nvSpPr>
        <p:spPr>
          <a:xfrm>
            <a:off x="5475722" y="3111185"/>
            <a:ext cx="429926" cy="646331"/>
          </a:xfrm>
          <a:prstGeom prst="rect">
            <a:avLst/>
          </a:prstGeom>
          <a:noFill/>
          <a:extLst>
            <a:ext uri="{91240B29-F687-4F45-9708-019B960494DF}">
              <a14:hiddenLine xmlns:a14="http://schemas.microsoft.com/office/drawing/2010/main" w="9525">
                <a:solidFill>
                  <a:srgbClr val="000000"/>
                </a:solidFill>
                <a:round/>
              </a14:hiddenLine>
            </a:ext>
          </a:extLst>
        </p:spPr>
        <p:txBody>
          <a:bodyPr wrap="none" rtlCol="0">
            <a:spAutoFit/>
          </a:bodyPr>
          <a:lstStyle/>
          <a:p>
            <a:pPr algn="ctr"/>
            <a:r>
              <a:rPr lang="en-US" altLang="zh-CN" sz="3600">
                <a:solidFill>
                  <a:schemeClr val="bg1"/>
                </a:solidFill>
                <a:latin typeface="Impact" panose="020B0806030902050204" pitchFamily="34" charset="0"/>
                <a:ea typeface="+mj-ea"/>
              </a:rPr>
              <a:t>3</a:t>
            </a:r>
            <a:endParaRPr lang="zh-CN" altLang="en-US" sz="3600" dirty="0">
              <a:solidFill>
                <a:schemeClr val="bg1"/>
              </a:solidFill>
              <a:latin typeface="Impact" panose="020B0806030902050204" pitchFamily="34" charset="0"/>
              <a:ea typeface="+mj-ea"/>
            </a:endParaRPr>
          </a:p>
        </p:txBody>
      </p:sp>
      <p:sp>
        <p:nvSpPr>
          <p:cNvPr id="22" name="Freeform 18"/>
          <p:cNvSpPr/>
          <p:nvPr/>
        </p:nvSpPr>
        <p:spPr bwMode="auto">
          <a:xfrm>
            <a:off x="5340977" y="3950900"/>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a:latin typeface="+mj-ea"/>
              <a:ea typeface="+mj-ea"/>
            </a:endParaRPr>
          </a:p>
        </p:txBody>
      </p:sp>
      <p:sp>
        <p:nvSpPr>
          <p:cNvPr id="23" name="Freeform 24"/>
          <p:cNvSpPr/>
          <p:nvPr/>
        </p:nvSpPr>
        <p:spPr bwMode="auto">
          <a:xfrm>
            <a:off x="6139180" y="3950970"/>
            <a:ext cx="5188585" cy="69405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24" name="TextBox 47"/>
          <p:cNvSpPr txBox="1"/>
          <p:nvPr/>
        </p:nvSpPr>
        <p:spPr>
          <a:xfrm>
            <a:off x="6209030" y="4029075"/>
            <a:ext cx="5118735"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会计分录</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25" name="TextBox 58"/>
          <p:cNvSpPr txBox="1"/>
          <p:nvPr/>
        </p:nvSpPr>
        <p:spPr>
          <a:xfrm>
            <a:off x="5482939" y="3997651"/>
            <a:ext cx="415498"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4</a:t>
            </a:r>
            <a:endParaRPr lang="zh-CN" altLang="en-US" sz="3600" dirty="0">
              <a:solidFill>
                <a:schemeClr val="bg1"/>
              </a:solidFill>
              <a:latin typeface="Impact" panose="020B0806030902050204" pitchFamily="34" charset="0"/>
              <a:ea typeface="+mj-ea"/>
            </a:endParaRPr>
          </a:p>
        </p:txBody>
      </p:sp>
      <p:sp>
        <p:nvSpPr>
          <p:cNvPr id="26" name="Freeform 18"/>
          <p:cNvSpPr/>
          <p:nvPr/>
        </p:nvSpPr>
        <p:spPr bwMode="auto">
          <a:xfrm>
            <a:off x="5324467" y="480960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a:solidFill>
                <a:schemeClr val="bg1"/>
              </a:solidFill>
              <a:latin typeface="+mj-ea"/>
              <a:ea typeface="+mj-ea"/>
            </a:endParaRPr>
          </a:p>
        </p:txBody>
      </p:sp>
      <p:sp>
        <p:nvSpPr>
          <p:cNvPr id="27" name="Freeform 24"/>
          <p:cNvSpPr/>
          <p:nvPr/>
        </p:nvSpPr>
        <p:spPr bwMode="auto">
          <a:xfrm>
            <a:off x="6122457" y="480960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28" name="TextBox 47"/>
          <p:cNvSpPr txBox="1"/>
          <p:nvPr/>
        </p:nvSpPr>
        <p:spPr>
          <a:xfrm>
            <a:off x="6192423" y="4916249"/>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借贷记账法下的试算平衡</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29" name="TextBox 58"/>
          <p:cNvSpPr txBox="1"/>
          <p:nvPr/>
        </p:nvSpPr>
        <p:spPr>
          <a:xfrm>
            <a:off x="5460181" y="4856353"/>
            <a:ext cx="427990" cy="645160"/>
          </a:xfrm>
          <a:prstGeom prst="rect">
            <a:avLst/>
          </a:prstGeom>
          <a:noFill/>
        </p:spPr>
        <p:txBody>
          <a:bodyPr wrap="none" rtlCol="0">
            <a:spAutoFit/>
          </a:bodyPr>
          <a:lstStyle/>
          <a:p>
            <a:pPr algn="ctr"/>
            <a:r>
              <a:rPr lang="en-US" sz="3600" dirty="0">
                <a:solidFill>
                  <a:schemeClr val="bg1"/>
                </a:solidFill>
                <a:latin typeface="Impact" panose="020B0806030902050204" pitchFamily="34" charset="0"/>
                <a:ea typeface="+mj-ea"/>
              </a:rPr>
              <a:t>5</a:t>
            </a:r>
            <a:endParaRPr lang="en-US" sz="3600" dirty="0">
              <a:solidFill>
                <a:schemeClr val="bg1"/>
              </a:solidFill>
              <a:latin typeface="Impact" panose="020B0806030902050204" pitchFamily="34" charset="0"/>
              <a:ea typeface="+mj-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90245" y="1675130"/>
            <a:ext cx="5198745" cy="3046095"/>
          </a:xfrm>
          <a:prstGeom prst="rect">
            <a:avLst/>
          </a:prstGeom>
          <a:noFill/>
        </p:spPr>
        <p:txBody>
          <a:bodyPr wrap="square" rtlCol="0" anchor="t">
            <a:spAutoFit/>
          </a:bodyPr>
          <a:p>
            <a:pPr algn="l"/>
            <a:r>
              <a:rPr lang="en-US" altLang="zh-CN" sz="2400">
                <a:latin typeface="+mj-ea"/>
                <a:ea typeface="+mj-ea"/>
                <a:cs typeface="+mj-ea"/>
              </a:rPr>
              <a:t>       </a:t>
            </a:r>
            <a:r>
              <a:rPr lang="zh-CN" altLang="en-US" sz="2400">
                <a:latin typeface="+mj-ea"/>
                <a:ea typeface="+mj-ea"/>
                <a:cs typeface="+mj-ea"/>
              </a:rPr>
              <a:t>北京市鼎盛股份有限公司经研究决定对公司利润进行分配，应付给投资者的利润为40 000元，并予以转账。请根据北京市鼎盛股份有限公司资产负债表分析9月份发生的交易或事项。</a:t>
            </a:r>
            <a:endParaRPr lang="zh-CN" altLang="en-US" sz="2400">
              <a:latin typeface="+mj-ea"/>
              <a:ea typeface="+mj-ea"/>
              <a:cs typeface="+mj-ea"/>
            </a:endParaRPr>
          </a:p>
          <a:p>
            <a:pPr algn="l"/>
            <a:r>
              <a:rPr lang="zh-CN" altLang="en-US" sz="2400">
                <a:latin typeface="+mj-ea"/>
                <a:ea typeface="+mj-ea"/>
                <a:cs typeface="+mj-ea"/>
              </a:rPr>
              <a:t>下面以北京市鼎盛股份有限公司2019年9月1日的财务状况（见表3-5）为基础，对以下情景进行模拟。</a:t>
            </a:r>
            <a:endParaRPr lang="zh-CN" altLang="en-US"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【情景3-1】</a:t>
            </a:r>
            <a:endParaRPr sz="2800" b="1" kern="100">
              <a:latin typeface="+mj-ea"/>
              <a:ea typeface="+mj-ea"/>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6165850" y="1675130"/>
            <a:ext cx="5362575" cy="45720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【情景3-2】</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8815" y="1717040"/>
            <a:ext cx="10838180" cy="1568450"/>
          </a:xfrm>
          <a:prstGeom prst="rect">
            <a:avLst/>
          </a:prstGeom>
          <a:noFill/>
        </p:spPr>
        <p:txBody>
          <a:bodyPr wrap="square" rtlCol="0" anchor="t">
            <a:spAutoFit/>
          </a:bodyPr>
          <a:p>
            <a:pPr algn="l"/>
            <a:r>
              <a:rPr lang="en-US" altLang="zh-CN" sz="2400">
                <a:latin typeface="+mj-ea"/>
                <a:ea typeface="+mj-ea"/>
                <a:cs typeface="+mj-ea"/>
              </a:rPr>
              <a:t>      1日，收到北京市华润家具公司归还的前欠货款650 000元，存入银行。</a:t>
            </a:r>
            <a:endParaRPr lang="en-US" altLang="zh-CN" sz="2400">
              <a:latin typeface="+mj-ea"/>
              <a:ea typeface="+mj-ea"/>
              <a:cs typeface="+mj-ea"/>
            </a:endParaRPr>
          </a:p>
          <a:p>
            <a:pPr algn="l"/>
            <a:r>
              <a:rPr lang="en-US" altLang="zh-CN" sz="2400">
                <a:latin typeface="+mj-ea"/>
                <a:ea typeface="+mj-ea"/>
                <a:cs typeface="+mj-ea"/>
              </a:rPr>
              <a:t>分析：本业务影响银行存款的增加，同时影响应收账款的减少，因此应分别将650 000元记入“银行存款”账户的借方和“应收账款”账户的贷方，如图3-1所示。</a:t>
            </a:r>
            <a:endParaRPr lang="zh-CN" altLang="en-US" sz="2400">
              <a:latin typeface="+mj-ea"/>
              <a:ea typeface="+mj-ea"/>
              <a:cs typeface="+mj-ea"/>
            </a:endParaRPr>
          </a:p>
        </p:txBody>
      </p:sp>
      <p:pic>
        <p:nvPicPr>
          <p:cNvPr id="3" name="图片 2"/>
          <p:cNvPicPr>
            <a:picLocks noChangeAspect="1"/>
          </p:cNvPicPr>
          <p:nvPr/>
        </p:nvPicPr>
        <p:blipFill>
          <a:blip r:embed="rId2"/>
          <a:stretch>
            <a:fillRect/>
          </a:stretch>
        </p:blipFill>
        <p:spPr>
          <a:xfrm>
            <a:off x="1593215" y="3860165"/>
            <a:ext cx="8451850" cy="127444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22225"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【情景3-3】</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2306955"/>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2日，购买原材料1 000 000元，其中800 000元用银行存款支付，另外200 000元根据合同以后支付。</a:t>
            </a:r>
            <a:endParaRPr sz="2400">
              <a:latin typeface="+mj-ea"/>
              <a:ea typeface="+mj-ea"/>
              <a:cs typeface="+mj-ea"/>
            </a:endParaRPr>
          </a:p>
          <a:p>
            <a:pPr algn="l"/>
            <a:r>
              <a:rPr sz="2400">
                <a:latin typeface="+mj-ea"/>
                <a:ea typeface="+mj-ea"/>
                <a:cs typeface="+mj-ea"/>
              </a:rPr>
              <a:t>分析：本业务使得原材料增加1 000 000元，同时银行存款减少800 000元和应付账款增加200 000元，因此应将增加的1 000 000元原材料记入“原材料”账户的借方，同时应将减少的800 000元银行存款记入“银行存款”账户的贷方，并将增加的200 000元应付账款记入“应付账款”账户的贷方，如图3-2所示。</a:t>
            </a:r>
            <a:endParaRPr sz="2400">
              <a:latin typeface="+mj-ea"/>
              <a:ea typeface="+mj-ea"/>
              <a:cs typeface="+mj-ea"/>
            </a:endParaRPr>
          </a:p>
        </p:txBody>
      </p:sp>
      <p:pic>
        <p:nvPicPr>
          <p:cNvPr id="3" name="图片 2"/>
          <p:cNvPicPr>
            <a:picLocks noChangeAspect="1"/>
          </p:cNvPicPr>
          <p:nvPr/>
        </p:nvPicPr>
        <p:blipFill>
          <a:blip r:embed="rId2"/>
          <a:stretch>
            <a:fillRect/>
          </a:stretch>
        </p:blipFill>
        <p:spPr>
          <a:xfrm>
            <a:off x="2008505" y="4050665"/>
            <a:ext cx="8598535" cy="192786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22225"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【情景3-4】</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119888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5日，用银行存款支付上月应交税费60 000元。</a:t>
            </a:r>
            <a:endParaRPr sz="2400">
              <a:latin typeface="+mj-ea"/>
              <a:ea typeface="+mj-ea"/>
              <a:cs typeface="+mj-ea"/>
            </a:endParaRPr>
          </a:p>
          <a:p>
            <a:pPr algn="l"/>
            <a:r>
              <a:rPr sz="2400">
                <a:latin typeface="+mj-ea"/>
                <a:ea typeface="+mj-ea"/>
                <a:cs typeface="+mj-ea"/>
              </a:rPr>
              <a:t>分析：本业务使得银行存款减少，应交税费减少，因此应将60 000元分别记入“应交税费”账户的借方和“银行存款”账户的贷方，如图3-3所示。</a:t>
            </a:r>
            <a:endParaRPr sz="2400">
              <a:latin typeface="+mj-ea"/>
              <a:ea typeface="+mj-ea"/>
              <a:cs typeface="+mj-ea"/>
            </a:endParaRPr>
          </a:p>
        </p:txBody>
      </p:sp>
      <p:pic>
        <p:nvPicPr>
          <p:cNvPr id="5" name="图片 4"/>
          <p:cNvPicPr>
            <a:picLocks noChangeAspect="1"/>
          </p:cNvPicPr>
          <p:nvPr/>
        </p:nvPicPr>
        <p:blipFill>
          <a:blip r:embed="rId2"/>
          <a:srcRect t="54357"/>
          <a:stretch>
            <a:fillRect/>
          </a:stretch>
        </p:blipFill>
        <p:spPr>
          <a:xfrm>
            <a:off x="1355725" y="3644900"/>
            <a:ext cx="8908415" cy="116078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22225"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【情景3-5】</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119888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8日，生产部门领用价值1 550 000元的原材料用于生产A产品。</a:t>
            </a:r>
            <a:endParaRPr sz="2400">
              <a:latin typeface="+mj-ea"/>
              <a:ea typeface="+mj-ea"/>
              <a:cs typeface="+mj-ea"/>
            </a:endParaRPr>
          </a:p>
          <a:p>
            <a:pPr algn="l"/>
            <a:r>
              <a:rPr sz="2400">
                <a:latin typeface="+mj-ea"/>
                <a:ea typeface="+mj-ea"/>
                <a:cs typeface="+mj-ea"/>
              </a:rPr>
              <a:t>分析：本业务使得原材料减少，生产成本增加，因此应分别将1 550 000元记入“生产成本”账户的借方和“原材料”账户的贷方，如图3-4所示。</a:t>
            </a:r>
            <a:endParaRPr sz="2400">
              <a:latin typeface="+mj-ea"/>
              <a:ea typeface="+mj-ea"/>
              <a:cs typeface="+mj-ea"/>
            </a:endParaRPr>
          </a:p>
        </p:txBody>
      </p:sp>
      <p:pic>
        <p:nvPicPr>
          <p:cNvPr id="3" name="图片 2"/>
          <p:cNvPicPr>
            <a:picLocks noChangeAspect="1"/>
          </p:cNvPicPr>
          <p:nvPr/>
        </p:nvPicPr>
        <p:blipFill>
          <a:blip r:embed="rId2"/>
          <a:stretch>
            <a:fillRect/>
          </a:stretch>
        </p:blipFill>
        <p:spPr>
          <a:xfrm>
            <a:off x="1134745" y="3583305"/>
            <a:ext cx="9927590" cy="140589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22225"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【情景3-6】</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119888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10日，销售A产品1 500 000元，收到货款并存入银行。</a:t>
            </a:r>
            <a:endParaRPr sz="2400">
              <a:latin typeface="+mj-ea"/>
              <a:ea typeface="+mj-ea"/>
              <a:cs typeface="+mj-ea"/>
            </a:endParaRPr>
          </a:p>
          <a:p>
            <a:pPr algn="l"/>
            <a:r>
              <a:rPr sz="2400">
                <a:latin typeface="+mj-ea"/>
                <a:ea typeface="+mj-ea"/>
                <a:cs typeface="+mj-ea"/>
              </a:rPr>
              <a:t>分析：本业务使得银行存款增加，主营业务收入增加，因此应分别将1 500 000元记入“银行存款”账户的借方和“主营业务收入”账户的贷方，如图3-5所示。</a:t>
            </a:r>
            <a:endParaRPr sz="2400">
              <a:latin typeface="+mj-ea"/>
              <a:ea typeface="+mj-ea"/>
              <a:cs typeface="+mj-ea"/>
            </a:endParaRPr>
          </a:p>
        </p:txBody>
      </p:sp>
      <p:pic>
        <p:nvPicPr>
          <p:cNvPr id="5" name="图片 4"/>
          <p:cNvPicPr>
            <a:picLocks noChangeAspect="1"/>
          </p:cNvPicPr>
          <p:nvPr/>
        </p:nvPicPr>
        <p:blipFill>
          <a:blip r:embed="rId2"/>
          <a:stretch>
            <a:fillRect/>
          </a:stretch>
        </p:blipFill>
        <p:spPr>
          <a:xfrm>
            <a:off x="673100" y="3175000"/>
            <a:ext cx="10827385" cy="149479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22225"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【情景3-7】</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119888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15日，用银行存款支付上月所欠货款500 000元。</a:t>
            </a:r>
            <a:endParaRPr sz="2400">
              <a:latin typeface="+mj-ea"/>
              <a:ea typeface="+mj-ea"/>
              <a:cs typeface="+mj-ea"/>
            </a:endParaRPr>
          </a:p>
          <a:p>
            <a:pPr algn="l"/>
            <a:r>
              <a:rPr sz="2400">
                <a:latin typeface="+mj-ea"/>
                <a:ea typeface="+mj-ea"/>
                <a:cs typeface="+mj-ea"/>
              </a:rPr>
              <a:t>分析：本业务使得银行存款减少，应付账款减少，因此应分别将500 000元记入“应付账款”账户的借方和“银行存款”账户的贷方，如图3-6所示。</a:t>
            </a:r>
            <a:endParaRPr sz="2400">
              <a:latin typeface="+mj-ea"/>
              <a:ea typeface="+mj-ea"/>
              <a:cs typeface="+mj-ea"/>
            </a:endParaRPr>
          </a:p>
        </p:txBody>
      </p:sp>
      <p:pic>
        <p:nvPicPr>
          <p:cNvPr id="3" name="图片 2"/>
          <p:cNvPicPr>
            <a:picLocks noChangeAspect="1"/>
          </p:cNvPicPr>
          <p:nvPr/>
        </p:nvPicPr>
        <p:blipFill>
          <a:blip r:embed="rId2"/>
          <a:stretch>
            <a:fillRect/>
          </a:stretch>
        </p:blipFill>
        <p:spPr>
          <a:xfrm>
            <a:off x="1301115" y="3385820"/>
            <a:ext cx="8963660" cy="133096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22225"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【情景3-8】</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2306955"/>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20日，用银行存款支付水电费800 000元，其中300 000元属于生产A产品的车间耗用，500 000元属于公司管理部门耗用。</a:t>
            </a:r>
            <a:endParaRPr sz="2400">
              <a:latin typeface="+mj-ea"/>
              <a:ea typeface="+mj-ea"/>
              <a:cs typeface="+mj-ea"/>
            </a:endParaRPr>
          </a:p>
          <a:p>
            <a:pPr algn="l"/>
            <a:r>
              <a:rPr sz="2400">
                <a:latin typeface="+mj-ea"/>
                <a:ea typeface="+mj-ea"/>
                <a:cs typeface="+mj-ea"/>
              </a:rPr>
              <a:t>分析：本业务使得银行存款减少800 000元，制造费用增加300 000元和管理费用增加500 000元，因此，应将300 000元记入“制造费用”账户的借方，500 000元记入“管理费用”账户的借方，同时将800 000元记入“银行存款”账户的贷方，如图3-7所示。</a:t>
            </a:r>
            <a:endParaRPr sz="2400">
              <a:latin typeface="+mj-ea"/>
              <a:ea typeface="+mj-ea"/>
              <a:cs typeface="+mj-ea"/>
            </a:endParaRPr>
          </a:p>
        </p:txBody>
      </p:sp>
      <p:pic>
        <p:nvPicPr>
          <p:cNvPr id="5" name="图片 4"/>
          <p:cNvPicPr>
            <a:picLocks noChangeAspect="1"/>
          </p:cNvPicPr>
          <p:nvPr/>
        </p:nvPicPr>
        <p:blipFill>
          <a:blip r:embed="rId2"/>
          <a:stretch>
            <a:fillRect/>
          </a:stretch>
        </p:blipFill>
        <p:spPr>
          <a:xfrm>
            <a:off x="1638300" y="3660140"/>
            <a:ext cx="8622030" cy="205232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22225"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【情景3-9】</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119888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25日，用资本公积转增资本30 000元。</a:t>
            </a:r>
            <a:endParaRPr sz="2400">
              <a:latin typeface="+mj-ea"/>
              <a:ea typeface="+mj-ea"/>
              <a:cs typeface="+mj-ea"/>
            </a:endParaRPr>
          </a:p>
          <a:p>
            <a:pPr algn="l"/>
            <a:r>
              <a:rPr sz="2400">
                <a:latin typeface="+mj-ea"/>
                <a:ea typeface="+mj-ea"/>
                <a:cs typeface="+mj-ea"/>
              </a:rPr>
              <a:t>分析：本业务使得资本公积减少，实收资本增加，因此应分别将30 000元记入“资本公积”账户的借方和“实收资本”账户的贷方，如图3-8所示。</a:t>
            </a:r>
            <a:endParaRPr sz="2400">
              <a:latin typeface="+mj-ea"/>
              <a:ea typeface="+mj-ea"/>
              <a:cs typeface="+mj-ea"/>
            </a:endParaRPr>
          </a:p>
        </p:txBody>
      </p:sp>
      <p:pic>
        <p:nvPicPr>
          <p:cNvPr id="3" name="图片 2"/>
          <p:cNvPicPr>
            <a:picLocks noChangeAspect="1"/>
          </p:cNvPicPr>
          <p:nvPr/>
        </p:nvPicPr>
        <p:blipFill>
          <a:blip r:embed="rId2"/>
          <a:stretch>
            <a:fillRect/>
          </a:stretch>
        </p:blipFill>
        <p:spPr>
          <a:xfrm>
            <a:off x="914400" y="3485515"/>
            <a:ext cx="10758805" cy="146113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22225"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【情景3-10】</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119888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26日，以银行存款支付产品广告宣传费200 000元。</a:t>
            </a:r>
            <a:endParaRPr sz="2400">
              <a:latin typeface="+mj-ea"/>
              <a:ea typeface="+mj-ea"/>
              <a:cs typeface="+mj-ea"/>
            </a:endParaRPr>
          </a:p>
          <a:p>
            <a:pPr algn="l"/>
            <a:r>
              <a:rPr sz="2400">
                <a:latin typeface="+mj-ea"/>
                <a:ea typeface="+mj-ea"/>
                <a:cs typeface="+mj-ea"/>
              </a:rPr>
              <a:t>分析：本业务使得银行存款减少，销售费用增加，应分别将200 000元记入“银行存款”账户的贷方和“销售费用”账户的借方，如图3-9所示。</a:t>
            </a:r>
            <a:endParaRPr sz="2400">
              <a:latin typeface="+mj-ea"/>
              <a:ea typeface="+mj-ea"/>
              <a:cs typeface="+mj-ea"/>
            </a:endParaRPr>
          </a:p>
        </p:txBody>
      </p:sp>
      <p:pic>
        <p:nvPicPr>
          <p:cNvPr id="5" name="图片 4"/>
          <p:cNvPicPr>
            <a:picLocks noChangeAspect="1"/>
          </p:cNvPicPr>
          <p:nvPr/>
        </p:nvPicPr>
        <p:blipFill>
          <a:blip r:embed="rId2"/>
          <a:stretch>
            <a:fillRect/>
          </a:stretch>
        </p:blipFill>
        <p:spPr>
          <a:xfrm>
            <a:off x="1745615" y="3024505"/>
            <a:ext cx="8682355" cy="116078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6000" b="1">
                <a:solidFill>
                  <a:schemeClr val="bg1"/>
                </a:solidFill>
                <a:latin typeface="微软雅黑" panose="020B0503020204020204" pitchFamily="34" charset="-122"/>
                <a:ea typeface="微软雅黑" panose="020B0503020204020204" pitchFamily="34" charset="-122"/>
              </a:rPr>
              <a:t>会计科目</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会计科目的概念</a:t>
            </a:r>
            <a:endParaRPr lang="zh-CN" altLang="en-US">
              <a:latin typeface="+mj-ea"/>
              <a:ea typeface="+mj-ea"/>
            </a:endParaRPr>
          </a:p>
        </p:txBody>
      </p:sp>
      <p:sp>
        <p:nvSpPr>
          <p:cNvPr id="94" name="TextBox 69"/>
          <p:cNvSpPr txBox="1"/>
          <p:nvPr/>
        </p:nvSpPr>
        <p:spPr>
          <a:xfrm>
            <a:off x="6965315" y="4110990"/>
            <a:ext cx="232854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会计科目的设置方法</a:t>
            </a:r>
            <a:endParaRPr lang="zh-CN" altLang="en-US" sz="1800">
              <a:solidFill>
                <a:schemeClr val="tx1"/>
              </a:solidFill>
              <a:latin typeface="+mj-ea"/>
            </a:endParaRPr>
          </a:p>
        </p:txBody>
      </p:sp>
      <p:sp>
        <p:nvSpPr>
          <p:cNvPr id="96" name="TextBox 70"/>
          <p:cNvSpPr txBox="1"/>
          <p:nvPr/>
        </p:nvSpPr>
        <p:spPr>
          <a:xfrm>
            <a:off x="6965056" y="4600885"/>
            <a:ext cx="1835654"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a:solidFill>
                  <a:schemeClr val="tx1"/>
                </a:solidFill>
              </a:rPr>
              <a:t>会计科目的分类</a:t>
            </a:r>
            <a:endParaRPr lang="zh-CN" altLang="en-US" sz="1800">
              <a:solidFill>
                <a:schemeClr val="tx1"/>
              </a:solidFill>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631322"/>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701855" y="5092216"/>
            <a:ext cx="177279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22225"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【情景3-11】</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119888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28日，以现金购买办公用品一批，价值630元。</a:t>
            </a:r>
            <a:endParaRPr sz="2400">
              <a:latin typeface="+mj-ea"/>
              <a:ea typeface="+mj-ea"/>
              <a:cs typeface="+mj-ea"/>
            </a:endParaRPr>
          </a:p>
          <a:p>
            <a:pPr algn="l"/>
            <a:r>
              <a:rPr sz="2400">
                <a:latin typeface="+mj-ea"/>
                <a:ea typeface="+mj-ea"/>
                <a:cs typeface="+mj-ea"/>
              </a:rPr>
              <a:t>分析：本业务使得库存现金减少，管理费用增加，应分别将630元记入“库存现金”账户的贷方和“管理费用”账户的借方，如图3-10所示。</a:t>
            </a:r>
            <a:endParaRPr sz="2400">
              <a:latin typeface="+mj-ea"/>
              <a:ea typeface="+mj-ea"/>
              <a:cs typeface="+mj-ea"/>
            </a:endParaRPr>
          </a:p>
        </p:txBody>
      </p:sp>
      <p:pic>
        <p:nvPicPr>
          <p:cNvPr id="3" name="图片 2"/>
          <p:cNvPicPr>
            <a:picLocks noChangeAspect="1"/>
          </p:cNvPicPr>
          <p:nvPr/>
        </p:nvPicPr>
        <p:blipFill>
          <a:blip r:embed="rId2"/>
          <a:stretch>
            <a:fillRect/>
          </a:stretch>
        </p:blipFill>
        <p:spPr>
          <a:xfrm>
            <a:off x="1631950" y="3122930"/>
            <a:ext cx="8910320" cy="124587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002685" y="-289580"/>
            <a:ext cx="3361818"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4</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6000" b="1">
                <a:solidFill>
                  <a:schemeClr val="bg1"/>
                </a:solidFill>
                <a:latin typeface="微软雅黑" panose="020B0503020204020204" pitchFamily="34" charset="-122"/>
                <a:ea typeface="微软雅黑" panose="020B0503020204020204" pitchFamily="34" charset="-122"/>
              </a:rPr>
              <a:t>会计分录</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会计分录的概念</a:t>
            </a:r>
            <a:endParaRPr lang="zh-CN" altLang="en-US">
              <a:latin typeface="+mj-ea"/>
              <a:ea typeface="+mj-ea"/>
            </a:endParaRPr>
          </a:p>
        </p:txBody>
      </p:sp>
      <p:sp>
        <p:nvSpPr>
          <p:cNvPr id="94" name="TextBox 69"/>
          <p:cNvSpPr txBox="1"/>
          <p:nvPr/>
        </p:nvSpPr>
        <p:spPr>
          <a:xfrm>
            <a:off x="6965315" y="4110990"/>
            <a:ext cx="249364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会计分录的编制程序</a:t>
            </a:r>
            <a:endParaRPr lang="zh-CN" altLang="en-US" sz="1800">
              <a:solidFill>
                <a:schemeClr val="tx1"/>
              </a:solidFill>
              <a:latin typeface="+mj-ea"/>
            </a:endParaRPr>
          </a:p>
        </p:txBody>
      </p:sp>
      <p:sp>
        <p:nvSpPr>
          <p:cNvPr id="96" name="TextBox 70"/>
          <p:cNvSpPr txBox="1"/>
          <p:nvPr/>
        </p:nvSpPr>
        <p:spPr>
          <a:xfrm>
            <a:off x="6965056" y="4577390"/>
            <a:ext cx="1835654"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a:solidFill>
                  <a:schemeClr val="tx1"/>
                </a:solidFill>
              </a:rPr>
              <a:t>会计分录的分类</a:t>
            </a:r>
            <a:endParaRPr lang="zh-CN" altLang="en-US" sz="1800">
              <a:solidFill>
                <a:schemeClr val="tx1"/>
              </a:solidFill>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607827"/>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701855" y="5068721"/>
            <a:ext cx="177279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48" name="Freeform 6"/>
          <p:cNvSpPr/>
          <p:nvPr/>
        </p:nvSpPr>
        <p:spPr bwMode="auto">
          <a:xfrm>
            <a:off x="8908415" y="4728845"/>
            <a:ext cx="244475" cy="224155"/>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 name="TextBox 70"/>
          <p:cNvSpPr txBox="1"/>
          <p:nvPr/>
        </p:nvSpPr>
        <p:spPr>
          <a:xfrm>
            <a:off x="7020560" y="5062855"/>
            <a:ext cx="2438400"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a:solidFill>
                  <a:schemeClr val="tx1"/>
                </a:solidFill>
              </a:rPr>
              <a:t>会计分录的书写要求</a:t>
            </a:r>
            <a:endParaRPr lang="zh-CN" altLang="en-US" sz="1800">
              <a:solidFill>
                <a:schemeClr val="tx1"/>
              </a:solidFill>
            </a:endParaRPr>
          </a:p>
        </p:txBody>
      </p:sp>
      <p:grpSp>
        <p:nvGrpSpPr>
          <p:cNvPr id="3" name="组合 2"/>
          <p:cNvGrpSpPr/>
          <p:nvPr/>
        </p:nvGrpSpPr>
        <p:grpSpPr>
          <a:xfrm>
            <a:off x="6728525" y="5093602"/>
            <a:ext cx="330200" cy="330200"/>
            <a:chOff x="8186613" y="1546264"/>
            <a:chExt cx="330200" cy="330200"/>
          </a:xfrm>
          <a:solidFill>
            <a:schemeClr val="accent3"/>
          </a:solidFill>
        </p:grpSpPr>
        <p:sp>
          <p:nvSpPr>
            <p:cNvPr id="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6" name="直接连接符 5"/>
          <p:cNvCxnSpPr/>
          <p:nvPr/>
        </p:nvCxnSpPr>
        <p:spPr bwMode="auto">
          <a:xfrm>
            <a:off x="6757100" y="5554496"/>
            <a:ext cx="177279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23938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子任务3.4.1  会计分录的概念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会计分录的概念</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534660" y="1504315"/>
            <a:ext cx="6305550" cy="230695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会计分录是对每项经济业务列示出应借、应贷的账户名称及其金额的一种记录。</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会计分录由应借应贷方向、相互对应的科目及其金额3个要素构成。</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将会计分录的内容反映在记账凭证上，如图3-11所示。</a:t>
            </a:r>
            <a:endParaRPr lang="zh-CN" altLang="en-US" sz="2400">
              <a:solidFill>
                <a:srgbClr val="3D3D3D"/>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746115" y="3997325"/>
            <a:ext cx="5295900" cy="2619375"/>
          </a:xfrm>
          <a:prstGeom prst="rect">
            <a:avLst/>
          </a:prstGeom>
        </p:spPr>
      </p:pic>
    </p:spTree>
  </p:cSld>
  <p:clrMapOvr>
    <a:masterClrMapping/>
  </p:clrMapOvr>
  <p:transition spd="slow" advTm="9652">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515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子任务3.4.2  会计分录的编制程序</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会计分录的编制程序</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534660" y="2532380"/>
            <a:ext cx="6305550" cy="267652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第一步：分析经济业务所涉及的会计账户。</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第二步：确定经济业务使各会计账户增加或减少的金额。</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第三步：根据会计账户所属类别及其用途，明确各会计账户应借、应贷的方向及其金额。</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第四步：按正确的格式编制会计分录，并检查是否符合记账规则。</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498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子任务3.4.3  会计分录的分类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605145" y="1170940"/>
            <a:ext cx="6045835" cy="75565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简单会计分录指只涉及一个账户借方和另一个账户贷方的会计分录，即一借一贷的会计分录。</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1.简单会计分录</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498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子任务3.4.3  会计分录的分类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605145" y="1170940"/>
            <a:ext cx="6045835" cy="2289175"/>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复合会计分录指由两个以上（不含两个）对应账户组成的会计分录，即一借多贷、多借一贷或多借多贷的会计分录。</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为了保持账户对应关系清晰，一般不把不同经济业务合并在一起编制多借多贷的会计分录。</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一笔复合会计分录可以分解为若干简单的会计分录，而若干笔相关的简单会计分录又可复合为一笔复合会计分录。</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2.复合会计分录</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00202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子任务3.4.4  会计分录的书写要求</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4013200"/>
            <a:ext cx="7963535" cy="227838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155003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1087755"/>
          </a:xfrm>
          <a:prstGeom prst="rect">
            <a:avLst/>
          </a:prstGeom>
        </p:spPr>
        <p:txBody>
          <a:bodyPr wrap="square">
            <a:spAutoFit/>
          </a:bodyPr>
          <a:lstStyle/>
          <a:p>
            <a:pPr algn="just">
              <a:lnSpc>
                <a:spcPct val="120000"/>
              </a:lnSpc>
            </a:pPr>
            <a:r>
              <a:rPr lang="zh-CN" altLang="en-US">
                <a:latin typeface="+mj-ea"/>
                <a:ea typeface="+mj-ea"/>
              </a:rPr>
              <a:t>简单会计分录书写要求：先借后贷，分行列示，“借”和“贷”字后均加冒号，其后紧跟会计科目，各科目的金额列在其后适当位置。“贷”字与借方科目的首个文字对齐，贷方金额与借方金额适当错开。</a:t>
            </a:r>
            <a:endParaRPr lang="zh-CN" altLang="en-US">
              <a:latin typeface="+mj-ea"/>
              <a:ea typeface="+mj-ea"/>
            </a:endParaRPr>
          </a:p>
        </p:txBody>
      </p:sp>
      <p:sp>
        <p:nvSpPr>
          <p:cNvPr id="25" name="矩形: 圆角 24"/>
          <p:cNvSpPr/>
          <p:nvPr/>
        </p:nvSpPr>
        <p:spPr bwMode="auto">
          <a:xfrm>
            <a:off x="1155700" y="1214755"/>
            <a:ext cx="3150870"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1.简单会计分录书写要求</a:t>
            </a:r>
            <a:endParaRPr lang="zh-CN" altLang="en-US" sz="2000">
              <a:solidFill>
                <a:schemeClr val="bg1"/>
              </a:solidFill>
              <a:latin typeface="+mj-ea"/>
              <a:ea typeface="+mj-ea"/>
            </a:endParaRPr>
          </a:p>
        </p:txBody>
      </p:sp>
      <p:sp>
        <p:nvSpPr>
          <p:cNvPr id="26" name="矩形 25"/>
          <p:cNvSpPr/>
          <p:nvPr/>
        </p:nvSpPr>
        <p:spPr>
          <a:xfrm>
            <a:off x="1084976" y="4309155"/>
            <a:ext cx="7762460" cy="1087755"/>
          </a:xfrm>
          <a:prstGeom prst="rect">
            <a:avLst/>
          </a:prstGeom>
        </p:spPr>
        <p:txBody>
          <a:bodyPr wrap="square">
            <a:spAutoFit/>
          </a:bodyPr>
          <a:lstStyle/>
          <a:p>
            <a:pPr algn="just">
              <a:lnSpc>
                <a:spcPct val="120000"/>
              </a:lnSpc>
            </a:pPr>
            <a:r>
              <a:rPr lang="zh-CN" altLang="en-US">
                <a:latin typeface="+mj-ea"/>
                <a:ea typeface="+mj-ea"/>
              </a:rPr>
              <a:t>在复合会计分录中，“借”和“贷”通常只列示在第一个借方科目和第一个贷方科目前，其他科目前不再列示“借”或“贷”。所有借方或贷方一级科目的首个文字各自保持对齐；所有借方或贷方金额的个位数各自保持右对齐。</a:t>
            </a:r>
            <a:endParaRPr lang="zh-CN" altLang="en-US">
              <a:latin typeface="+mj-ea"/>
              <a:ea typeface="+mj-ea"/>
            </a:endParaRPr>
          </a:p>
        </p:txBody>
      </p:sp>
      <p:sp>
        <p:nvSpPr>
          <p:cNvPr id="27" name="矩形: 圆角 26"/>
          <p:cNvSpPr/>
          <p:nvPr/>
        </p:nvSpPr>
        <p:spPr bwMode="auto">
          <a:xfrm>
            <a:off x="1155700" y="3801745"/>
            <a:ext cx="315023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2.复合会计分录书写要求</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2102" y="-289580"/>
            <a:ext cx="3562985" cy="7724140"/>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5</a:t>
            </a:r>
            <a:endParaRPr lang="en-US" altLang="zh-CN"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3200" b="1">
                <a:solidFill>
                  <a:schemeClr val="bg1"/>
                </a:solidFill>
                <a:latin typeface="微软雅黑" panose="020B0503020204020204" pitchFamily="34" charset="-122"/>
                <a:ea typeface="微软雅黑" panose="020B0503020204020204" pitchFamily="34" charset="-122"/>
              </a:rPr>
              <a:t>借贷记账法下的试算平衡</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试算平衡的概念</a:t>
            </a:r>
            <a:endParaRPr lang="zh-CN" altLang="en-US">
              <a:latin typeface="+mj-ea"/>
              <a:ea typeface="+mj-ea"/>
            </a:endParaRPr>
          </a:p>
        </p:txBody>
      </p:sp>
      <p:sp>
        <p:nvSpPr>
          <p:cNvPr id="94" name="TextBox 69"/>
          <p:cNvSpPr txBox="1"/>
          <p:nvPr/>
        </p:nvSpPr>
        <p:spPr>
          <a:xfrm>
            <a:off x="6965315" y="4110990"/>
            <a:ext cx="249364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试算平衡的分类</a:t>
            </a:r>
            <a:endParaRPr lang="zh-CN" altLang="en-US" sz="1800">
              <a:solidFill>
                <a:schemeClr val="tx1"/>
              </a:solidFill>
              <a:latin typeface="+mj-ea"/>
            </a:endParaRPr>
          </a:p>
        </p:txBody>
      </p:sp>
      <p:sp>
        <p:nvSpPr>
          <p:cNvPr id="96" name="TextBox 70"/>
          <p:cNvSpPr txBox="1"/>
          <p:nvPr/>
        </p:nvSpPr>
        <p:spPr>
          <a:xfrm>
            <a:off x="6965315" y="4577080"/>
            <a:ext cx="2493645"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a:solidFill>
                  <a:schemeClr val="tx1"/>
                </a:solidFill>
              </a:rPr>
              <a:t>试算平衡表的编制</a:t>
            </a:r>
            <a:endParaRPr lang="zh-CN" altLang="en-US" sz="1800">
              <a:solidFill>
                <a:schemeClr val="tx1"/>
              </a:solidFill>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607827"/>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701855" y="5068721"/>
            <a:ext cx="177279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48" name="Freeform 6"/>
          <p:cNvSpPr/>
          <p:nvPr/>
        </p:nvSpPr>
        <p:spPr bwMode="auto">
          <a:xfrm>
            <a:off x="8908415" y="4728845"/>
            <a:ext cx="244475" cy="224155"/>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68515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子任务3.5.1  试算平衡的概念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试算平衡的概念</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534660" y="2532380"/>
            <a:ext cx="6305550" cy="119888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试算平衡是根据会计等式的平衡原理，按照记账规则的要求，通过对所有账户的汇总、计算和比较，来检查账户记录是否正确的一种方法。</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00202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子任务3.5.2  试算平衡的分类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4013200"/>
            <a:ext cx="7963535" cy="265366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222504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1751965"/>
          </a:xfrm>
          <a:prstGeom prst="rect">
            <a:avLst/>
          </a:prstGeom>
        </p:spPr>
        <p:txBody>
          <a:bodyPr wrap="square">
            <a:spAutoFit/>
          </a:bodyPr>
          <a:lstStyle/>
          <a:p>
            <a:pPr algn="just">
              <a:lnSpc>
                <a:spcPct val="120000"/>
              </a:lnSpc>
            </a:pPr>
            <a:r>
              <a:rPr lang="zh-CN" altLang="en-US">
                <a:latin typeface="+mj-ea"/>
                <a:ea typeface="+mj-ea"/>
              </a:rPr>
              <a:t>发生额试算平衡的依据是借贷记账法下的记账规则“有借必有贷，借贷必相等”。将所发生的每一笔经济业务分别记入有关账户的借方和贷方，借、贷两方的发生额相等，因此全部账户的借方发生额合计与贷方发生额合计也必然相等。用公式表示为：</a:t>
            </a:r>
            <a:endParaRPr lang="zh-CN" altLang="en-US">
              <a:latin typeface="+mj-ea"/>
              <a:ea typeface="+mj-ea"/>
            </a:endParaRPr>
          </a:p>
          <a:p>
            <a:pPr algn="just">
              <a:lnSpc>
                <a:spcPct val="120000"/>
              </a:lnSpc>
            </a:pPr>
            <a:r>
              <a:rPr lang="zh-CN" altLang="en-US">
                <a:latin typeface="+mj-ea"/>
                <a:ea typeface="+mj-ea"/>
              </a:rPr>
              <a:t>全部账户的本期借方发生额合计数=全部账户的本期贷方发生额合计数</a:t>
            </a:r>
            <a:endParaRPr lang="zh-CN" altLang="en-US">
              <a:latin typeface="+mj-ea"/>
              <a:ea typeface="+mj-ea"/>
            </a:endParaRPr>
          </a:p>
        </p:txBody>
      </p:sp>
      <p:sp>
        <p:nvSpPr>
          <p:cNvPr id="25" name="矩形: 圆角 24"/>
          <p:cNvSpPr/>
          <p:nvPr/>
        </p:nvSpPr>
        <p:spPr bwMode="auto">
          <a:xfrm>
            <a:off x="1155700" y="1214755"/>
            <a:ext cx="3150870" cy="45402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1.发生额试算平衡</a:t>
            </a:r>
            <a:endParaRPr lang="zh-CN" altLang="en-US" sz="2000">
              <a:solidFill>
                <a:schemeClr val="bg1"/>
              </a:solidFill>
              <a:latin typeface="+mj-ea"/>
              <a:ea typeface="+mj-ea"/>
            </a:endParaRPr>
          </a:p>
        </p:txBody>
      </p:sp>
      <p:sp>
        <p:nvSpPr>
          <p:cNvPr id="26" name="矩形 25"/>
          <p:cNvSpPr/>
          <p:nvPr/>
        </p:nvSpPr>
        <p:spPr>
          <a:xfrm>
            <a:off x="1084976" y="4309155"/>
            <a:ext cx="7762460" cy="2084070"/>
          </a:xfrm>
          <a:prstGeom prst="rect">
            <a:avLst/>
          </a:prstGeom>
        </p:spPr>
        <p:txBody>
          <a:bodyPr wrap="square">
            <a:spAutoFit/>
          </a:bodyPr>
          <a:lstStyle/>
          <a:p>
            <a:pPr algn="just">
              <a:lnSpc>
                <a:spcPct val="120000"/>
              </a:lnSpc>
            </a:pPr>
            <a:r>
              <a:rPr lang="zh-CN" altLang="en-US">
                <a:latin typeface="+mj-ea"/>
                <a:ea typeface="+mj-ea"/>
              </a:rPr>
              <a:t>余额试算平衡的理论依据是“资产=负债＋所有者权益”。其中，资产类账户的余额一般在借方，负债及所有者权益类账户的余额一般在贷方，所以全部账户的借方余额合计必然等于全部账户的贷方余额合计。由于余额可以分为期初余额和期末余额两种，因此用公式表示为</a:t>
            </a:r>
            <a:endParaRPr lang="zh-CN" altLang="en-US">
              <a:latin typeface="+mj-ea"/>
              <a:ea typeface="+mj-ea"/>
            </a:endParaRPr>
          </a:p>
          <a:p>
            <a:pPr algn="ctr">
              <a:lnSpc>
                <a:spcPct val="120000"/>
              </a:lnSpc>
            </a:pPr>
            <a:r>
              <a:rPr lang="zh-CN" altLang="en-US">
                <a:latin typeface="+mj-ea"/>
                <a:ea typeface="+mj-ea"/>
              </a:rPr>
              <a:t>全部账户期初余额的借方合计数=全部账户期初余额的贷方合计数</a:t>
            </a:r>
            <a:endParaRPr lang="zh-CN" altLang="en-US">
              <a:latin typeface="+mj-ea"/>
              <a:ea typeface="+mj-ea"/>
            </a:endParaRPr>
          </a:p>
          <a:p>
            <a:pPr algn="ctr">
              <a:lnSpc>
                <a:spcPct val="120000"/>
              </a:lnSpc>
            </a:pPr>
            <a:r>
              <a:rPr lang="zh-CN" altLang="en-US">
                <a:latin typeface="+mj-ea"/>
                <a:ea typeface="+mj-ea"/>
              </a:rPr>
              <a:t>全部账户期末余额的借方合计数=全部账户期末余额的贷方合计数</a:t>
            </a:r>
            <a:endParaRPr lang="zh-CN" altLang="en-US">
              <a:latin typeface="+mj-ea"/>
              <a:ea typeface="+mj-ea"/>
            </a:endParaRPr>
          </a:p>
        </p:txBody>
      </p:sp>
      <p:sp>
        <p:nvSpPr>
          <p:cNvPr id="27" name="矩形: 圆角 26"/>
          <p:cNvSpPr/>
          <p:nvPr/>
        </p:nvSpPr>
        <p:spPr bwMode="auto">
          <a:xfrm>
            <a:off x="1155700" y="3801745"/>
            <a:ext cx="3150235" cy="42799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2.余额试算平衡</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7466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子任务3.1.1  会计科目的概念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381344" y="2993864"/>
            <a:ext cx="1970055" cy="652716"/>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会计科目的概念</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1577975"/>
            <a:ext cx="7063105" cy="372808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会计科目是为了满足会计核算的需要，对会计要素的具体内容进行进一步科学分类的项目。</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会计对象的具体内容各有不同，相应的管理要求也各不相同。为了全面、系统、分类地核算与监督各项经济业务的发生情况，以及由此而引起的各项资产、负债、所有者权益和各项损益的增减变动，就有必要按照各项会计对象分别设置会计科目。设置会计科目是对会计对象的具体内容加以科学归类，是进行分类核算与监督的一种方法。</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5689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子任务3.5.3  试算平衡表的编制</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试算平衡表的编制</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05145" y="1238885"/>
            <a:ext cx="6305550" cy="526224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期末，企业可以依据子任务3.5.2的等式编制总分类账户期初、期末余额和本期发生额试算平衡表，进行试算平衡，来检查账户记录的正确性。编制试算平衡表的步骤如下：</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第一步：对各账户开设“T”型账户，并把期初余额登记在账户相应的位置上。</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第二步：根据本期发生的经济业务所编制的会计分录，把各账户的借贷方发生额在“T”型账户中汇总，计算出各个账户的本期借贷方发生额及余额。</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第三步：把各个账户的本期借贷方发生额及余额录入试算平衡表。</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第四步：分别计算期初借贷方余额合计、本期借贷方发生额合计及期末借贷方余额合计。</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【情景3-12】</a:t>
            </a:r>
            <a:endParaRPr sz="2800" b="1" kern="100">
              <a:latin typeface="+mj-ea"/>
              <a:ea typeface="+mj-ea"/>
              <a:cs typeface="Times New Roman" panose="02020603050405020304" pitchFamily="18" charset="0"/>
              <a:sym typeface="+mn-ea"/>
            </a:endParaRPr>
          </a:p>
        </p:txBody>
      </p:sp>
      <p:sp>
        <p:nvSpPr>
          <p:cNvPr id="8" name="文本框 7"/>
          <p:cNvSpPr txBox="1"/>
          <p:nvPr/>
        </p:nvSpPr>
        <p:spPr>
          <a:xfrm>
            <a:off x="690245" y="4936490"/>
            <a:ext cx="10838180" cy="460375"/>
          </a:xfrm>
          <a:prstGeom prst="rect">
            <a:avLst/>
          </a:prstGeom>
          <a:noFill/>
        </p:spPr>
        <p:txBody>
          <a:bodyPr wrap="square" rtlCol="0" anchor="t">
            <a:spAutoFit/>
          </a:bodyPr>
          <a:p>
            <a:pPr algn="l"/>
            <a:r>
              <a:rPr lang="en-US" altLang="zh-CN" sz="2400">
                <a:latin typeface="+mj-ea"/>
                <a:ea typeface="+mj-ea"/>
                <a:cs typeface="+mj-ea"/>
              </a:rPr>
              <a:t>       </a:t>
            </a:r>
            <a:endParaRPr lang="zh-CN" altLang="en-US" sz="2400">
              <a:latin typeface="+mj-ea"/>
              <a:ea typeface="+mj-ea"/>
              <a:cs typeface="+mj-ea"/>
            </a:endParaRPr>
          </a:p>
        </p:txBody>
      </p:sp>
      <p:sp>
        <p:nvSpPr>
          <p:cNvPr id="2" name="文本框 1"/>
          <p:cNvSpPr txBox="1"/>
          <p:nvPr/>
        </p:nvSpPr>
        <p:spPr>
          <a:xfrm>
            <a:off x="679450" y="1181100"/>
            <a:ext cx="10838180" cy="5446395"/>
          </a:xfrm>
          <a:prstGeom prst="rect">
            <a:avLst/>
          </a:prstGeom>
          <a:noFill/>
        </p:spPr>
        <p:txBody>
          <a:bodyPr wrap="square" rtlCol="0" anchor="t">
            <a:spAutoFit/>
          </a:bodyPr>
          <a:p>
            <a:pPr algn="l"/>
            <a:r>
              <a:rPr lang="en-US" altLang="zh-CN" sz="2400">
                <a:latin typeface="+mj-ea"/>
                <a:ea typeface="+mj-ea"/>
                <a:cs typeface="+mj-ea"/>
              </a:rPr>
              <a:t>      </a:t>
            </a:r>
            <a:r>
              <a:rPr sz="1800">
                <a:latin typeface="+mj-ea"/>
                <a:ea typeface="+mj-ea"/>
                <a:cs typeface="+mj-ea"/>
              </a:rPr>
              <a:t>沿用【情景3-2】至【情景3-11】的资料，假如北京市鼎盛股份有限公司2019年9月末的完工产品成本为1 000 000元，销售产品成本为720 000元。根据以上资料，结转制造费用、完工产品成本、销售产品成本以及各损益类账户金额如下。</a:t>
            </a:r>
            <a:endParaRPr sz="1800">
              <a:latin typeface="+mj-ea"/>
              <a:ea typeface="+mj-ea"/>
              <a:cs typeface="+mj-ea"/>
            </a:endParaRPr>
          </a:p>
          <a:p>
            <a:pPr algn="l"/>
            <a:r>
              <a:rPr sz="1800">
                <a:latin typeface="+mj-ea"/>
                <a:ea typeface="+mj-ea"/>
                <a:cs typeface="+mj-ea"/>
              </a:rPr>
              <a:t>（1）结转制造费用：</a:t>
            </a:r>
            <a:endParaRPr sz="1800">
              <a:latin typeface="+mj-ea"/>
              <a:ea typeface="+mj-ea"/>
              <a:cs typeface="+mj-ea"/>
            </a:endParaRPr>
          </a:p>
          <a:p>
            <a:pPr algn="l"/>
            <a:r>
              <a:rPr sz="1800">
                <a:latin typeface="+mj-ea"/>
                <a:ea typeface="+mj-ea"/>
                <a:cs typeface="+mj-ea"/>
              </a:rPr>
              <a:t>借：生产成本                                                                                                               300 000</a:t>
            </a:r>
            <a:endParaRPr sz="1800">
              <a:latin typeface="+mj-ea"/>
              <a:ea typeface="+mj-ea"/>
              <a:cs typeface="+mj-ea"/>
            </a:endParaRPr>
          </a:p>
          <a:p>
            <a:pPr algn="l"/>
            <a:r>
              <a:rPr sz="1800">
                <a:latin typeface="+mj-ea"/>
                <a:ea typeface="+mj-ea"/>
                <a:cs typeface="+mj-ea"/>
              </a:rPr>
              <a:t>       贷：制造费用                                                                                                                   300 000</a:t>
            </a:r>
            <a:endParaRPr sz="1800">
              <a:latin typeface="+mj-ea"/>
              <a:ea typeface="+mj-ea"/>
              <a:cs typeface="+mj-ea"/>
            </a:endParaRPr>
          </a:p>
          <a:p>
            <a:pPr algn="l"/>
            <a:r>
              <a:rPr sz="1800">
                <a:latin typeface="+mj-ea"/>
                <a:ea typeface="+mj-ea"/>
                <a:cs typeface="+mj-ea"/>
              </a:rPr>
              <a:t>（2）结转完工产品成本：</a:t>
            </a:r>
            <a:endParaRPr sz="1800">
              <a:latin typeface="+mj-ea"/>
              <a:ea typeface="+mj-ea"/>
              <a:cs typeface="+mj-ea"/>
            </a:endParaRPr>
          </a:p>
          <a:p>
            <a:pPr algn="l"/>
            <a:r>
              <a:rPr sz="1800">
                <a:latin typeface="+mj-ea"/>
                <a:ea typeface="+mj-ea"/>
                <a:cs typeface="+mj-ea"/>
              </a:rPr>
              <a:t>借：库存商品                                                                                                             1 000 000</a:t>
            </a:r>
            <a:endParaRPr sz="1800">
              <a:latin typeface="+mj-ea"/>
              <a:ea typeface="+mj-ea"/>
              <a:cs typeface="+mj-ea"/>
            </a:endParaRPr>
          </a:p>
          <a:p>
            <a:pPr algn="l"/>
            <a:r>
              <a:rPr sz="1800">
                <a:latin typeface="+mj-ea"/>
                <a:ea typeface="+mj-ea"/>
                <a:cs typeface="+mj-ea"/>
              </a:rPr>
              <a:t>       贷：生产成本                                                                                                              1 000 000</a:t>
            </a:r>
            <a:endParaRPr sz="1800">
              <a:latin typeface="+mj-ea"/>
              <a:ea typeface="+mj-ea"/>
              <a:cs typeface="+mj-ea"/>
            </a:endParaRPr>
          </a:p>
          <a:p>
            <a:pPr algn="l"/>
            <a:r>
              <a:rPr sz="1800">
                <a:latin typeface="+mj-ea"/>
                <a:ea typeface="+mj-ea"/>
                <a:cs typeface="+mj-ea"/>
              </a:rPr>
              <a:t>（3）结转销售产品成本：                        </a:t>
            </a:r>
            <a:endParaRPr sz="1800">
              <a:latin typeface="+mj-ea"/>
              <a:ea typeface="+mj-ea"/>
              <a:cs typeface="+mj-ea"/>
            </a:endParaRPr>
          </a:p>
          <a:p>
            <a:pPr algn="l"/>
            <a:r>
              <a:rPr sz="1800">
                <a:latin typeface="+mj-ea"/>
                <a:ea typeface="+mj-ea"/>
                <a:cs typeface="+mj-ea"/>
              </a:rPr>
              <a:t>借：主营业务成本                                                                                                          720 000</a:t>
            </a:r>
            <a:endParaRPr sz="1800">
              <a:latin typeface="+mj-ea"/>
              <a:ea typeface="+mj-ea"/>
              <a:cs typeface="+mj-ea"/>
            </a:endParaRPr>
          </a:p>
          <a:p>
            <a:pPr algn="l"/>
            <a:r>
              <a:rPr sz="1800">
                <a:latin typeface="+mj-ea"/>
                <a:ea typeface="+mj-ea"/>
                <a:cs typeface="+mj-ea"/>
              </a:rPr>
              <a:t>        贷：库存商品                                                                                                               720 000</a:t>
            </a:r>
            <a:endParaRPr sz="1800">
              <a:latin typeface="+mj-ea"/>
              <a:ea typeface="+mj-ea"/>
              <a:cs typeface="+mj-ea"/>
            </a:endParaRPr>
          </a:p>
          <a:p>
            <a:pPr algn="l"/>
            <a:r>
              <a:rPr sz="1800">
                <a:latin typeface="+mj-ea"/>
                <a:ea typeface="+mj-ea"/>
                <a:cs typeface="+mj-ea"/>
              </a:rPr>
              <a:t>（4）结转损益类账户：</a:t>
            </a:r>
            <a:endParaRPr sz="1800">
              <a:latin typeface="+mj-ea"/>
              <a:ea typeface="+mj-ea"/>
              <a:cs typeface="+mj-ea"/>
            </a:endParaRPr>
          </a:p>
          <a:p>
            <a:pPr algn="l"/>
            <a:r>
              <a:rPr sz="1800">
                <a:latin typeface="+mj-ea"/>
                <a:ea typeface="+mj-ea"/>
                <a:cs typeface="+mj-ea"/>
              </a:rPr>
              <a:t>借：本年利润                                                                                                            1 420 630</a:t>
            </a:r>
            <a:endParaRPr sz="1800">
              <a:latin typeface="+mj-ea"/>
              <a:ea typeface="+mj-ea"/>
              <a:cs typeface="+mj-ea"/>
            </a:endParaRPr>
          </a:p>
          <a:p>
            <a:pPr algn="l"/>
            <a:r>
              <a:rPr sz="1800">
                <a:latin typeface="+mj-ea"/>
                <a:ea typeface="+mj-ea"/>
                <a:cs typeface="+mj-ea"/>
              </a:rPr>
              <a:t>       贷：主营业务成本                                                                                                         720 000</a:t>
            </a:r>
            <a:endParaRPr sz="1800">
              <a:latin typeface="+mj-ea"/>
              <a:ea typeface="+mj-ea"/>
              <a:cs typeface="+mj-ea"/>
            </a:endParaRPr>
          </a:p>
          <a:p>
            <a:pPr algn="l"/>
            <a:r>
              <a:rPr sz="1800">
                <a:latin typeface="+mj-ea"/>
                <a:ea typeface="+mj-ea"/>
                <a:cs typeface="+mj-ea"/>
              </a:rPr>
              <a:t>               管理费用                                                                                                                  500 630</a:t>
            </a:r>
            <a:endParaRPr sz="1800">
              <a:latin typeface="+mj-ea"/>
              <a:ea typeface="+mj-ea"/>
              <a:cs typeface="+mj-ea"/>
            </a:endParaRPr>
          </a:p>
          <a:p>
            <a:pPr algn="l"/>
            <a:r>
              <a:rPr sz="1800">
                <a:latin typeface="+mj-ea"/>
                <a:ea typeface="+mj-ea"/>
                <a:cs typeface="+mj-ea"/>
              </a:rPr>
              <a:t>               销售费用                                                                                                                    200 000</a:t>
            </a:r>
            <a:endParaRPr sz="1800">
              <a:latin typeface="+mj-ea"/>
              <a:ea typeface="+mj-ea"/>
              <a:cs typeface="+mj-ea"/>
            </a:endParaRPr>
          </a:p>
          <a:p>
            <a:pPr algn="l"/>
            <a:r>
              <a:rPr sz="1800">
                <a:latin typeface="+mj-ea"/>
                <a:ea typeface="+mj-ea"/>
                <a:cs typeface="+mj-ea"/>
              </a:rPr>
              <a:t>借：主营业务收入                                                                                                        1 500 000</a:t>
            </a:r>
            <a:endParaRPr sz="1800">
              <a:latin typeface="+mj-ea"/>
              <a:ea typeface="+mj-ea"/>
              <a:cs typeface="+mj-ea"/>
            </a:endParaRPr>
          </a:p>
          <a:p>
            <a:pPr algn="l"/>
            <a:r>
              <a:rPr sz="1800">
                <a:latin typeface="+mj-ea"/>
                <a:ea typeface="+mj-ea"/>
                <a:cs typeface="+mj-ea"/>
              </a:rPr>
              <a:t>        贷：本年利润                                                                                                                1 500 000</a:t>
            </a:r>
            <a:endParaRPr sz="1800">
              <a:latin typeface="+mj-ea"/>
              <a:ea typeface="+mj-ea"/>
              <a:cs typeface="+mj-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【情景3-12】</a:t>
            </a:r>
            <a:endParaRPr sz="2800" b="1" kern="100">
              <a:latin typeface="+mj-ea"/>
              <a:ea typeface="+mj-ea"/>
              <a:cs typeface="Times New Roman" panose="02020603050405020304" pitchFamily="18" charset="0"/>
              <a:sym typeface="+mn-ea"/>
            </a:endParaRPr>
          </a:p>
        </p:txBody>
      </p:sp>
      <p:sp>
        <p:nvSpPr>
          <p:cNvPr id="8" name="文本框 7"/>
          <p:cNvSpPr txBox="1"/>
          <p:nvPr/>
        </p:nvSpPr>
        <p:spPr>
          <a:xfrm>
            <a:off x="690245" y="4936490"/>
            <a:ext cx="10838180" cy="460375"/>
          </a:xfrm>
          <a:prstGeom prst="rect">
            <a:avLst/>
          </a:prstGeom>
          <a:noFill/>
        </p:spPr>
        <p:txBody>
          <a:bodyPr wrap="square" rtlCol="0" anchor="t">
            <a:spAutoFit/>
          </a:bodyPr>
          <a:p>
            <a:pPr algn="l"/>
            <a:r>
              <a:rPr lang="en-US" altLang="zh-CN" sz="2400">
                <a:latin typeface="+mj-ea"/>
                <a:ea typeface="+mj-ea"/>
                <a:cs typeface="+mj-ea"/>
              </a:rPr>
              <a:t>       </a:t>
            </a:r>
            <a:endParaRPr lang="zh-CN" altLang="en-US" sz="2400">
              <a:latin typeface="+mj-ea"/>
              <a:ea typeface="+mj-ea"/>
              <a:cs typeface="+mj-ea"/>
            </a:endParaRPr>
          </a:p>
        </p:txBody>
      </p:sp>
      <p:sp>
        <p:nvSpPr>
          <p:cNvPr id="2" name="文本框 1"/>
          <p:cNvSpPr txBox="1"/>
          <p:nvPr/>
        </p:nvSpPr>
        <p:spPr>
          <a:xfrm>
            <a:off x="679450" y="1181100"/>
            <a:ext cx="10838180" cy="829945"/>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根据以上资料编制北京市鼎盛股份有限公司2019年9月份的试算平衡表， 如表3-6所示。</a:t>
            </a:r>
            <a:endParaRPr sz="2400">
              <a:latin typeface="+mj-ea"/>
              <a:ea typeface="+mj-ea"/>
              <a:cs typeface="+mj-ea"/>
            </a:endParaRPr>
          </a:p>
        </p:txBody>
      </p:sp>
      <p:pic>
        <p:nvPicPr>
          <p:cNvPr id="3" name="图片 2"/>
          <p:cNvPicPr>
            <a:picLocks noChangeAspect="1"/>
          </p:cNvPicPr>
          <p:nvPr/>
        </p:nvPicPr>
        <p:blipFill>
          <a:blip r:embed="rId2"/>
          <a:stretch>
            <a:fillRect/>
          </a:stretch>
        </p:blipFill>
        <p:spPr>
          <a:xfrm>
            <a:off x="1807845" y="2220595"/>
            <a:ext cx="7652385" cy="415544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4394988&amp;pky8054394988&amp;"/>
          <p:cNvPicPr>
            <a:picLocks noChangeAspect="1"/>
          </p:cNvPicPr>
          <p:nvPr/>
        </p:nvPicPr>
        <p:blipFill>
          <a:blip r:embed="rId1"/>
          <a:stretch>
            <a:fillRect/>
          </a:stretch>
        </p:blipFill>
        <p:spPr>
          <a:xfrm>
            <a:off x="0" y="1801495"/>
            <a:ext cx="5703570" cy="3801110"/>
          </a:xfrm>
          <a:prstGeom prst="rect">
            <a:avLst/>
          </a:prstGeom>
        </p:spPr>
      </p:pic>
      <p:sp>
        <p:nvSpPr>
          <p:cNvPr id="38" name="矩形 37"/>
          <p:cNvSpPr/>
          <p:nvPr/>
        </p:nvSpPr>
        <p:spPr>
          <a:xfrm>
            <a:off x="772160" y="220345"/>
            <a:ext cx="828802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子任务3.1.2  会计科目的设置方法</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7" name="文本框 36"/>
          <p:cNvSpPr txBox="1"/>
          <p:nvPr/>
        </p:nvSpPr>
        <p:spPr>
          <a:xfrm>
            <a:off x="2153932" y="949320"/>
            <a:ext cx="1569660"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制度发布执行</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p:cNvSpPr txBox="1"/>
          <p:nvPr/>
        </p:nvSpPr>
        <p:spPr>
          <a:xfrm>
            <a:off x="8377312" y="949320"/>
            <a:ext cx="1569660"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信息互动沟通</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任意多边形 18"/>
          <p:cNvSpPr/>
          <p:nvPr>
            <p:custDataLst>
              <p:tags r:id="rId2"/>
            </p:custDataLst>
          </p:nvPr>
        </p:nvSpPr>
        <p:spPr>
          <a:xfrm rot="1684322">
            <a:off x="8193247" y="4069038"/>
            <a:ext cx="119883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7" name="任意多边形 16"/>
          <p:cNvSpPr/>
          <p:nvPr>
            <p:custDataLst>
              <p:tags r:id="rId3"/>
            </p:custDataLst>
          </p:nvPr>
        </p:nvSpPr>
        <p:spPr>
          <a:xfrm rot="19858074">
            <a:off x="8232031" y="2155526"/>
            <a:ext cx="1278925"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8" name="任意多边形 7"/>
          <p:cNvSpPr/>
          <p:nvPr>
            <p:custDataLst>
              <p:tags r:id="rId4"/>
            </p:custDataLst>
          </p:nvPr>
        </p:nvSpPr>
        <p:spPr>
          <a:xfrm>
            <a:off x="8569737" y="3102896"/>
            <a:ext cx="1311530"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4" name="椭圆 3"/>
          <p:cNvSpPr/>
          <p:nvPr>
            <p:custDataLst>
              <p:tags r:id="rId5"/>
            </p:custDataLst>
          </p:nvPr>
        </p:nvSpPr>
        <p:spPr>
          <a:xfrm>
            <a:off x="6246814" y="2329461"/>
            <a:ext cx="2476189" cy="2476189"/>
          </a:xfrm>
          <a:prstGeom prst="ellipse">
            <a:avLst/>
          </a:prstGeom>
          <a:solidFill>
            <a:srgbClr val="D9D9D9"/>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5" name="椭圆 4"/>
          <p:cNvSpPr/>
          <p:nvPr>
            <p:custDataLst>
              <p:tags r:id="rId6"/>
            </p:custDataLst>
          </p:nvPr>
        </p:nvSpPr>
        <p:spPr>
          <a:xfrm>
            <a:off x="6400081" y="2482728"/>
            <a:ext cx="2169656" cy="2169656"/>
          </a:xfrm>
          <a:prstGeom prst="ellipse">
            <a:avLst/>
          </a:prstGeom>
          <a:gradFill flip="none" rotWithShape="1">
            <a:gsLst>
              <a:gs pos="0">
                <a:srgbClr val="FFFFFF"/>
              </a:gs>
              <a:gs pos="100000">
                <a:srgbClr val="D9D9D9"/>
              </a:gs>
            </a:gsLst>
            <a:path path="circle">
              <a:fillToRect l="50000" t="50000" r="50000" b="50000"/>
            </a:path>
            <a:tileRect/>
          </a:gradFill>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rmAutofit/>
          </a:bodyPr>
          <a:p>
            <a:pPr algn="ctr">
              <a:lnSpc>
                <a:spcPct val="130000"/>
              </a:lnSpc>
            </a:pPr>
            <a:r>
              <a:rPr lang="da-DK" altLang="zh-CN" kern="0" dirty="0">
                <a:solidFill>
                  <a:srgbClr val="000000"/>
                </a:solidFill>
                <a:sym typeface="Arial" panose="020B0604020202020204" pitchFamily="34" charset="0"/>
              </a:rPr>
              <a:t>会计科目设置会计科目</a:t>
            </a:r>
            <a:endParaRPr lang="da-DK" altLang="zh-CN" kern="0" dirty="0">
              <a:solidFill>
                <a:srgbClr val="000000"/>
              </a:solidFill>
              <a:sym typeface="Arial" panose="020B0604020202020204" pitchFamily="34" charset="0"/>
            </a:endParaRPr>
          </a:p>
        </p:txBody>
      </p:sp>
      <p:sp>
        <p:nvSpPr>
          <p:cNvPr id="9" name="椭圆 8"/>
          <p:cNvSpPr/>
          <p:nvPr>
            <p:custDataLst>
              <p:tags r:id="rId7"/>
            </p:custDataLst>
          </p:nvPr>
        </p:nvSpPr>
        <p:spPr>
          <a:xfrm>
            <a:off x="9671616" y="2789634"/>
            <a:ext cx="1555842" cy="1555841"/>
          </a:xfrm>
          <a:prstGeom prst="ellipse">
            <a:avLst/>
          </a:prstGeom>
          <a:solidFill>
            <a:srgbClr val="E6B07A"/>
          </a:solidFill>
        </p:spPr>
        <p:txBody>
          <a:bodyPr rot="0" spcFirstLastPara="0" vertOverflow="overflow" horzOverflow="overflow" vert="horz" wrap="square" lIns="0" tIns="0" rIns="0" bIns="0" numCol="1" spcCol="0" rtlCol="0" fromWordArt="0" anchor="ctr" anchorCtr="0" forceAA="0" compatLnSpc="1">
            <a:normAutofit fontScale="90000"/>
          </a:bodyPr>
          <a:p>
            <a:pPr algn="ctr"/>
            <a:r>
              <a:rPr lang="en-US" altLang="zh-CN" kern="0" smtClean="0">
                <a:solidFill>
                  <a:srgbClr val="FFFFFF"/>
                </a:solidFill>
                <a:sym typeface="Arial" panose="020B0604020202020204" pitchFamily="34" charset="0"/>
              </a:rPr>
              <a:t>对每一个会计科目按照业务类别进行编号。</a:t>
            </a:r>
            <a:endParaRPr lang="en-US" altLang="zh-CN" kern="0" smtClean="0">
              <a:solidFill>
                <a:srgbClr val="FFFFFF"/>
              </a:solidFill>
              <a:sym typeface="Arial" panose="020B0604020202020204" pitchFamily="34" charset="0"/>
            </a:endParaRPr>
          </a:p>
        </p:txBody>
      </p:sp>
      <p:sp>
        <p:nvSpPr>
          <p:cNvPr id="10" name="椭圆 9"/>
          <p:cNvSpPr/>
          <p:nvPr>
            <p:custDataLst>
              <p:tags r:id="rId8"/>
            </p:custDataLst>
          </p:nvPr>
        </p:nvSpPr>
        <p:spPr>
          <a:xfrm>
            <a:off x="9161780" y="1136015"/>
            <a:ext cx="1721485" cy="1579880"/>
          </a:xfrm>
          <a:prstGeom prst="ellipse">
            <a:avLst/>
          </a:prstGeom>
          <a:solidFill>
            <a:srgbClr val="E7ABB1"/>
          </a:solidFill>
        </p:spPr>
        <p:txBody>
          <a:bodyPr rot="0" spcFirstLastPara="0" vertOverflow="overflow" horzOverflow="overflow" vert="horz" wrap="square" lIns="0" tIns="0" rIns="0" bIns="0" numCol="1" spcCol="0" rtlCol="0" fromWordArt="0" anchor="ctr" anchorCtr="0" forceAA="0" compatLnSpc="1">
            <a:normAutofit fontScale="80000"/>
          </a:bodyPr>
          <a:p>
            <a:pPr algn="ctr"/>
            <a:r>
              <a:rPr lang="en-US" altLang="zh-CN" kern="0" smtClean="0">
                <a:solidFill>
                  <a:srgbClr val="FFFFFF"/>
                </a:solidFill>
                <a:sym typeface="Arial" panose="020B0604020202020204" pitchFamily="34" charset="0"/>
              </a:rPr>
              <a:t> 按照财务报表要素分类后的具体项目名称设置会计科目。</a:t>
            </a:r>
            <a:endParaRPr lang="en-US" altLang="zh-CN" kern="0" smtClean="0">
              <a:solidFill>
                <a:srgbClr val="FFFFFF"/>
              </a:solidFill>
              <a:sym typeface="Arial" panose="020B0604020202020204" pitchFamily="34" charset="0"/>
            </a:endParaRPr>
          </a:p>
        </p:txBody>
      </p:sp>
      <p:sp>
        <p:nvSpPr>
          <p:cNvPr id="12" name="椭圆 11"/>
          <p:cNvSpPr/>
          <p:nvPr>
            <p:custDataLst>
              <p:tags r:id="rId9"/>
            </p:custDataLst>
          </p:nvPr>
        </p:nvSpPr>
        <p:spPr>
          <a:xfrm>
            <a:off x="8723630" y="4351655"/>
            <a:ext cx="1682115" cy="1556385"/>
          </a:xfrm>
          <a:prstGeom prst="ellipse">
            <a:avLst/>
          </a:prstGeom>
          <a:solidFill>
            <a:srgbClr val="B2BD29"/>
          </a:solidFill>
        </p:spPr>
        <p:txBody>
          <a:bodyPr rot="0" spcFirstLastPara="0" vertOverflow="overflow" horzOverflow="overflow" vert="horz" wrap="square" lIns="0" tIns="0" rIns="0" bIns="0" numCol="1" spcCol="0" rtlCol="0" fromWordArt="0" anchor="ctr" anchorCtr="0" forceAA="0" compatLnSpc="1">
            <a:normAutofit fontScale="80000"/>
          </a:bodyPr>
          <a:p>
            <a:pPr algn="ctr"/>
            <a:r>
              <a:rPr lang="en-US" altLang="zh-CN" kern="0" smtClean="0">
                <a:solidFill>
                  <a:srgbClr val="FFFFFF"/>
                </a:solidFill>
                <a:sym typeface="Arial" panose="020B0604020202020204" pitchFamily="34" charset="0"/>
              </a:rPr>
              <a:t>规范每一个会计科目的核算内容、业务范围和核算要求。</a:t>
            </a:r>
            <a:endParaRPr lang="en-US" altLang="zh-CN" kern="0" smtClean="0">
              <a:solidFill>
                <a:srgbClr val="FFFFFF"/>
              </a:solidFill>
              <a:sym typeface="Arial" panose="020B0604020202020204" pitchFamily="34" charset="0"/>
            </a:endParaRPr>
          </a:p>
        </p:txBody>
      </p:sp>
    </p:spTree>
  </p:cSld>
  <p:clrMapOvr>
    <a:masterClrMapping/>
  </p:clrMapOvr>
  <p:transition spd="slow" advTm="9652">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498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子任务3.1.3  会计科目的分类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605145" y="1170940"/>
            <a:ext cx="6045835" cy="1189990"/>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按照核算信息详略程度，会计科目可分为总分类科目和明细分类科目。</a:t>
            </a:r>
            <a:endParaRPr lang="zh-CN" altLang="en-US">
              <a:latin typeface="+mj-ea"/>
              <a:ea typeface="+mj-ea"/>
            </a:endParaRPr>
          </a:p>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明细分类科目如表3-1所示。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1.按照核算信息详略程度分类</a:t>
            </a:r>
            <a:endParaRPr lang="zh-CN" altLang="en-US" sz="2400" b="1">
              <a:solidFill>
                <a:schemeClr val="bg1"/>
              </a:solidFill>
              <a:latin typeface="+mj-ea"/>
              <a:ea typeface="+mj-ea"/>
            </a:endParaRPr>
          </a:p>
        </p:txBody>
      </p:sp>
      <p:pic>
        <p:nvPicPr>
          <p:cNvPr id="4" name="图片 3"/>
          <p:cNvPicPr>
            <a:picLocks noChangeAspect="1"/>
          </p:cNvPicPr>
          <p:nvPr/>
        </p:nvPicPr>
        <p:blipFill>
          <a:blip r:embed="rId2"/>
          <a:stretch>
            <a:fillRect/>
          </a:stretch>
        </p:blipFill>
        <p:spPr>
          <a:xfrm>
            <a:off x="5605145" y="2802255"/>
            <a:ext cx="6000115" cy="1816100"/>
          </a:xfrm>
          <a:prstGeom prst="rect">
            <a:avLst/>
          </a:prstGeom>
        </p:spPr>
      </p:pic>
    </p:spTree>
  </p:cSld>
  <p:clrMapOvr>
    <a:masterClrMapping/>
  </p:clrMapOvr>
  <p:transition spd="slow" advTm="9652">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1498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子任务3.1.3  会计科目的分类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605145" y="1170940"/>
            <a:ext cx="6045835" cy="1087755"/>
          </a:xfrm>
          <a:prstGeom prst="rect">
            <a:avLst/>
          </a:prstGeom>
        </p:spPr>
        <p:txBody>
          <a:bodyPr wrap="square">
            <a:spAutoFit/>
          </a:bodyPr>
          <a:lstStyle/>
          <a:p>
            <a:pPr marL="0" indent="0" algn="just">
              <a:lnSpc>
                <a:spcPct val="120000"/>
              </a:lnSpc>
              <a:spcBef>
                <a:spcPts val="400"/>
              </a:spcBef>
              <a:spcAft>
                <a:spcPts val="400"/>
              </a:spcAft>
              <a:buFont typeface="Wingdings" panose="05000000000000000000" pitchFamily="2" charset="2"/>
              <a:buNone/>
            </a:pPr>
            <a:r>
              <a:rPr lang="zh-CN" altLang="en-US">
                <a:latin typeface="+mj-ea"/>
                <a:ea typeface="+mj-ea"/>
              </a:rPr>
              <a:t>按照所反映的经济内容的不同，会计科目又可分为资产类科目、负债类科目、共同类科目、所有者权益类科目、成本类科目、损益类科目。会计科目参照表如表3-2所示。</a:t>
            </a:r>
            <a:endParaRPr lang="zh-CN" altLang="en-US">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53403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2.按照会计科目反映的经济内容分类</a:t>
            </a:r>
            <a:endParaRPr lang="zh-CN" altLang="en-US" sz="2400" b="1">
              <a:solidFill>
                <a:schemeClr val="bg1"/>
              </a:solidFill>
              <a:latin typeface="+mj-ea"/>
              <a:ea typeface="+mj-ea"/>
            </a:endParaRPr>
          </a:p>
        </p:txBody>
      </p:sp>
      <p:pic>
        <p:nvPicPr>
          <p:cNvPr id="2" name="图片 1"/>
          <p:cNvPicPr>
            <a:picLocks noChangeAspect="1"/>
          </p:cNvPicPr>
          <p:nvPr/>
        </p:nvPicPr>
        <p:blipFill>
          <a:blip r:embed="rId2"/>
          <a:srcRect b="49304"/>
          <a:stretch>
            <a:fillRect/>
          </a:stretch>
        </p:blipFill>
        <p:spPr>
          <a:xfrm>
            <a:off x="3230880" y="3043555"/>
            <a:ext cx="4210050" cy="3491230"/>
          </a:xfrm>
          <a:prstGeom prst="rect">
            <a:avLst/>
          </a:prstGeom>
        </p:spPr>
      </p:pic>
      <p:pic>
        <p:nvPicPr>
          <p:cNvPr id="3" name="图片 2"/>
          <p:cNvPicPr>
            <a:picLocks noChangeAspect="1"/>
          </p:cNvPicPr>
          <p:nvPr/>
        </p:nvPicPr>
        <p:blipFill>
          <a:blip r:embed="rId2"/>
          <a:srcRect t="48797"/>
          <a:stretch>
            <a:fillRect/>
          </a:stretch>
        </p:blipFill>
        <p:spPr>
          <a:xfrm>
            <a:off x="7440930" y="3088005"/>
            <a:ext cx="4210050" cy="3526155"/>
          </a:xfrm>
          <a:prstGeom prst="rect">
            <a:avLst/>
          </a:prstGeom>
        </p:spPr>
      </p:pic>
    </p:spTree>
  </p:cSld>
  <p:clrMapOvr>
    <a:masterClrMapping/>
  </p:clrMapOvr>
  <p:transition spd="slow" advTm="9652">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6000" b="1">
                <a:solidFill>
                  <a:schemeClr val="bg1"/>
                </a:solidFill>
                <a:latin typeface="微软雅黑" panose="020B0503020204020204" pitchFamily="34" charset="-122"/>
                <a:ea typeface="微软雅黑" panose="020B0503020204020204" pitchFamily="34" charset="-122"/>
              </a:rPr>
              <a:t>会计账户</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315" y="3606165"/>
            <a:ext cx="2712085" cy="368300"/>
          </a:xfrm>
          <a:prstGeom prst="rect">
            <a:avLst/>
          </a:prstGeom>
          <a:noFill/>
        </p:spPr>
        <p:txBody>
          <a:bodyPr wrap="square" rtlCol="0">
            <a:spAutoFit/>
          </a:bodyPr>
          <a:lstStyle/>
          <a:p>
            <a:pPr>
              <a:defRPr/>
            </a:pPr>
            <a:r>
              <a:rPr lang="zh-CN" altLang="en-US">
                <a:latin typeface="+mj-ea"/>
                <a:ea typeface="+mj-ea"/>
              </a:rPr>
              <a:t>会计账户的概念与分类</a:t>
            </a:r>
            <a:endParaRPr lang="zh-CN" altLang="en-US">
              <a:latin typeface="+mj-ea"/>
              <a:ea typeface="+mj-ea"/>
            </a:endParaRPr>
          </a:p>
        </p:txBody>
      </p:sp>
      <p:sp>
        <p:nvSpPr>
          <p:cNvPr id="94" name="TextBox 69"/>
          <p:cNvSpPr txBox="1"/>
          <p:nvPr/>
        </p:nvSpPr>
        <p:spPr>
          <a:xfrm>
            <a:off x="6965315" y="4110990"/>
            <a:ext cx="2564130"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会计账户的内容</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TextBox 65"/>
          <p:cNvSpPr txBox="1"/>
          <p:nvPr/>
        </p:nvSpPr>
        <p:spPr>
          <a:xfrm>
            <a:off x="6948805" y="4665980"/>
            <a:ext cx="2712085" cy="368300"/>
          </a:xfrm>
          <a:prstGeom prst="rect">
            <a:avLst/>
          </a:prstGeom>
          <a:noFill/>
        </p:spPr>
        <p:txBody>
          <a:bodyPr wrap="square" rtlCol="0">
            <a:spAutoFit/>
          </a:bodyPr>
          <a:lstStyle/>
          <a:p>
            <a:pPr>
              <a:defRPr/>
            </a:pPr>
            <a:r>
              <a:rPr lang="zh-CN" altLang="en-US">
                <a:latin typeface="+mj-ea"/>
                <a:ea typeface="+mj-ea"/>
              </a:rPr>
              <a:t>会计账户的基本结构</a:t>
            </a:r>
            <a:endParaRPr lang="zh-CN" altLang="en-US">
              <a:latin typeface="+mj-ea"/>
              <a:ea typeface="+mj-ea"/>
            </a:endParaRPr>
          </a:p>
        </p:txBody>
      </p:sp>
      <p:sp>
        <p:nvSpPr>
          <p:cNvPr id="3" name="TextBox 69"/>
          <p:cNvSpPr txBox="1"/>
          <p:nvPr/>
        </p:nvSpPr>
        <p:spPr>
          <a:xfrm>
            <a:off x="6948805" y="5170805"/>
            <a:ext cx="2564130"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会计科目和账户的关系</a:t>
            </a:r>
            <a:endParaRPr lang="zh-CN" altLang="en-US" sz="1800">
              <a:solidFill>
                <a:schemeClr val="tx1"/>
              </a:solidFill>
              <a:latin typeface="+mj-ea"/>
            </a:endParaRPr>
          </a:p>
        </p:txBody>
      </p:sp>
      <p:grpSp>
        <p:nvGrpSpPr>
          <p:cNvPr id="4" name="组合 3"/>
          <p:cNvGrpSpPr/>
          <p:nvPr/>
        </p:nvGrpSpPr>
        <p:grpSpPr>
          <a:xfrm>
            <a:off x="6656770" y="4677693"/>
            <a:ext cx="330200" cy="330200"/>
            <a:chOff x="8186613" y="1546264"/>
            <a:chExt cx="330200" cy="330200"/>
          </a:xfrm>
          <a:solidFill>
            <a:schemeClr val="accent3"/>
          </a:solidFill>
        </p:grpSpPr>
        <p:sp>
          <p:nvSpPr>
            <p:cNvPr id="5"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6"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7" name="组合 6"/>
          <p:cNvGrpSpPr/>
          <p:nvPr/>
        </p:nvGrpSpPr>
        <p:grpSpPr>
          <a:xfrm>
            <a:off x="6656770" y="5191710"/>
            <a:ext cx="330200" cy="330200"/>
            <a:chOff x="8186613" y="1546264"/>
            <a:chExt cx="330200" cy="330200"/>
          </a:xfrm>
          <a:solidFill>
            <a:schemeClr val="accent3"/>
          </a:solidFill>
        </p:grpSpPr>
        <p:sp>
          <p:nvSpPr>
            <p:cNvPr id="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0" name="直接连接符 9"/>
          <p:cNvCxnSpPr/>
          <p:nvPr/>
        </p:nvCxnSpPr>
        <p:spPr bwMode="auto">
          <a:xfrm>
            <a:off x="6685345" y="5067510"/>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p:nvCxnSpPr>
        <p:spPr bwMode="auto">
          <a:xfrm>
            <a:off x="6685345" y="5588506"/>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69671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子任务3.2.1  会计账户的概念与分类</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2994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1.会计账户的概念</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43245" y="1954530"/>
            <a:ext cx="6305550" cy="119888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会计账户是根据会计科目设置的，具有一定的格式和结构，是用于分类反映会计要素增减变动情况及其结果的载体。</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MH" val="20170109233147"/>
  <p:tag name="MH_LIBRARY" val="GRAPHIC"/>
  <p:tag name="MH_ORDER" val="文本框 19"/>
</p:tagLst>
</file>

<file path=ppt/tags/tag11.xml><?xml version="1.0" encoding="utf-8"?>
<p:tagLst xmlns:p="http://schemas.openxmlformats.org/presentationml/2006/main">
  <p:tag name="MH" val="20170109233147"/>
  <p:tag name="MH_LIBRARY" val="GRAPHIC"/>
  <p:tag name="MH_ORDER" val="文本框 19"/>
</p:tagLst>
</file>

<file path=ppt/tags/tag12.xml><?xml version="1.0" encoding="utf-8"?>
<p:tagLst xmlns:p="http://schemas.openxmlformats.org/presentationml/2006/main">
  <p:tag name="MH" val="20170109233147"/>
  <p:tag name="MH_LIBRARY" val="GRAPHIC"/>
  <p:tag name="MH_ORDER" val="文本框 19"/>
</p:tagLst>
</file>

<file path=ppt/tags/tag13.xml><?xml version="1.0" encoding="utf-8"?>
<p:tagLst xmlns:p="http://schemas.openxmlformats.org/presentationml/2006/main">
  <p:tag name="MH" val="20170109233147"/>
  <p:tag name="MH_LIBRARY" val="GRAPHIC"/>
  <p:tag name="MH_ORDER" val="文本框 19"/>
</p:tagLst>
</file>

<file path=ppt/tags/tag14.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2.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2"/>
  <p:tag name="KSO_WM_UNIT_ID" val="diagram789_1*n_i*1_2"/>
  <p:tag name="KSO_WM_UNIT_CLEAR" val="1"/>
  <p:tag name="KSO_WM_UNIT_LAYERLEVEL" val="1_1"/>
  <p:tag name="KSO_WM_DIAGRAM_GROUP_CODE" val="n1-1"/>
</p:tagLst>
</file>

<file path=ppt/tags/tag3.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4"/>
  <p:tag name="KSO_WM_UNIT_ID" val="diagram789_1*n_i*1_4"/>
  <p:tag name="KSO_WM_UNIT_CLEAR" val="1"/>
  <p:tag name="KSO_WM_UNIT_LAYERLEVEL" val="1_1"/>
  <p:tag name="KSO_WM_DIAGRAM_GROUP_CODE" val="n1-1"/>
</p:tagLst>
</file>

<file path=ppt/tags/tag4.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6"/>
  <p:tag name="KSO_WM_UNIT_ID" val="diagram789_1*n_i*1_6"/>
  <p:tag name="KSO_WM_UNIT_CLEAR" val="1"/>
  <p:tag name="KSO_WM_UNIT_LAYERLEVEL" val="1_1"/>
  <p:tag name="KSO_WM_DIAGRAM_GROUP_CODE" val="n1-1"/>
</p:tagLst>
</file>

<file path=ppt/tags/tag5.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7"/>
  <p:tag name="KSO_WM_UNIT_ID" val="diagram789_1*n_i*1_7"/>
  <p:tag name="KSO_WM_UNIT_CLEAR" val="1"/>
  <p:tag name="KSO_WM_UNIT_LAYERLEVEL" val="1_1"/>
  <p:tag name="KSO_WM_DIAGRAM_GROUP_CODE" val="n1-1"/>
</p:tagLst>
</file>

<file path=ppt/tags/tag6.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1_1"/>
  <p:tag name="KSO_WM_UNIT_ID" val="diagram789_1*n_h_f*1_1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n1-1"/>
</p:tagLst>
</file>

<file path=ppt/tags/tag7.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3"/>
  <p:tag name="KSO_WM_UNIT_ID" val="diagram789_1*n_h_f*1_2_3"/>
  <p:tag name="KSO_WM_UNIT_CLEAR" val="1"/>
  <p:tag name="KSO_WM_UNIT_LAYERLEVEL" val="1_1_1"/>
  <p:tag name="KSO_WM_UNIT_VALUE" val="30"/>
  <p:tag name="KSO_WM_UNIT_HIGHLIGHT" val="0"/>
  <p:tag name="KSO_WM_UNIT_COMPATIBLE" val="0"/>
  <p:tag name="KSO_WM_DIAGRAM_GROUP_CODE" val="n1-1"/>
  <p:tag name="KSO_WM_UNIT_PRESET_TEXT" val="LOREM"/>
  <p:tag name="KSO_WM_UNIT_FILL_FORE_SCHEMECOLOR_INDEX" val="7"/>
  <p:tag name="KSO_WM_UNIT_FILL_TYPE"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2"/>
  <p:tag name="KSO_WM_UNIT_ID" val="diagram789_1*n_h_f*1_2_2"/>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6"/>
  <p:tag name="KSO_WM_UNI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4"/>
  <p:tag name="KSO_WM_UNIT_ID" val="diagram789_1*n_h_f*1_2_4"/>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5"/>
  <p:tag name="KSO_WM_UNIT_FILL_TYPE" val="1"/>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7311</Words>
  <Application>WPS 演示</Application>
  <PresentationFormat>自定义</PresentationFormat>
  <Paragraphs>365</Paragraphs>
  <Slides>43</Slides>
  <Notes>24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43</vt:i4>
      </vt:variant>
    </vt:vector>
  </HeadingPairs>
  <TitlesOfParts>
    <vt:vector size="58"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vt:lpstr>
      <vt:lpstr>Arial Unicode MS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❀Hermia.</cp:lastModifiedBy>
  <cp:revision>23</cp:revision>
  <dcterms:created xsi:type="dcterms:W3CDTF">2019-03-11T07:59:00Z</dcterms:created>
  <dcterms:modified xsi:type="dcterms:W3CDTF">2020-12-18T09:19:13Z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