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1366" r:id="rId3"/>
    <p:sldId id="1138" r:id="rId5"/>
    <p:sldId id="1129" r:id="rId6"/>
    <p:sldId id="1378" r:id="rId7"/>
    <p:sldId id="1466" r:id="rId8"/>
    <p:sldId id="1568" r:id="rId9"/>
    <p:sldId id="1513" r:id="rId10"/>
    <p:sldId id="1367" r:id="rId11"/>
    <p:sldId id="1509" r:id="rId12"/>
    <p:sldId id="1569" r:id="rId13"/>
    <p:sldId id="1570" r:id="rId14"/>
    <p:sldId id="1571" r:id="rId15"/>
    <p:sldId id="1572" r:id="rId16"/>
    <p:sldId id="1573" r:id="rId17"/>
    <p:sldId id="1574" r:id="rId18"/>
    <p:sldId id="1432" r:id="rId19"/>
    <p:sldId id="1435" r:id="rId20"/>
    <p:sldId id="1369" r:id="rId21"/>
    <p:sldId id="1510" r:id="rId22"/>
    <p:sldId id="1575" r:id="rId23"/>
    <p:sldId id="1424" r:id="rId24"/>
    <p:sldId id="1576" r:id="rId25"/>
    <p:sldId id="1577" r:id="rId26"/>
    <p:sldId id="1579" r:id="rId27"/>
    <p:sldId id="1580" r:id="rId28"/>
    <p:sldId id="1512" r:id="rId29"/>
    <p:sldId id="1581" r:id="rId30"/>
    <p:sldId id="1336" r:id="rId31"/>
  </p:sldIdLst>
  <p:sldSz cx="12196445" cy="6858000"/>
  <p:notesSz cx="6858000" cy="9144000"/>
  <p:custDataLst>
    <p:tags r:id="rId3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p:scale>
          <a:sx n="70" d="100"/>
          <a:sy n="70" d="100"/>
        </p:scale>
        <p:origin x="2094" y="10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77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6.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1.svg"/><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tags" Target="../tags/tag3.xml"/><Relationship Id="rId2" Type="http://schemas.openxmlformats.org/officeDocument/2006/relationships/image" Target="../media/image20.jpe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290" y="2420620"/>
            <a:ext cx="4168140" cy="1568450"/>
          </a:xfrm>
          <a:prstGeom prst="rect">
            <a:avLst/>
          </a:prstGeom>
          <a:noFill/>
        </p:spPr>
        <p:txBody>
          <a:bodyPr wrap="square" rtlCol="0">
            <a:spAutoFit/>
          </a:bodyPr>
          <a:lstStyle/>
          <a:p>
            <a:r>
              <a:rPr lang="zh-CN" altLang="en-US" sz="4800" b="1">
                <a:latin typeface="+mj-ea"/>
                <a:ea typeface="+mj-ea"/>
              </a:rPr>
              <a:t>填制和审核会计凭证</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390144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原始凭证必须具备以下基本内容：</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（1）原始凭证的名称。</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（2）填制凭证的日期。</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（3）填制凭证单位的名称或者填制人的姓名。</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（4）接受凭证单位的名称。</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（5）经济业务的内容摘要。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（6）经济业务所涉及的品名、数量、单价和金额。</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（7）经办部门和人员的签名或盖章。</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原始凭证的基本内容如图5-5所示。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2.原始凭证的基本内容</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4166235" y="2075815"/>
            <a:ext cx="7108190" cy="447357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162496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原始凭证上的文字和数字必须按国家统一要求书写，使用印有编号的原始凭证，应按编号连续使用。</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（1）汉字大写数字的书写要求。</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原始凭证书写示例1如图5-6所示。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3.原始凭证的书写要求</a:t>
            </a:r>
            <a:endParaRPr lang="zh-CN" altLang="en-US" sz="2400" b="1">
              <a:solidFill>
                <a:schemeClr val="bg1"/>
              </a:solidFill>
              <a:latin typeface="+mj-ea"/>
              <a:ea typeface="+mj-ea"/>
            </a:endParaRPr>
          </a:p>
        </p:txBody>
      </p:sp>
      <p:pic>
        <p:nvPicPr>
          <p:cNvPr id="3" name="图片 2"/>
          <p:cNvPicPr>
            <a:picLocks noChangeAspect="1"/>
          </p:cNvPicPr>
          <p:nvPr/>
        </p:nvPicPr>
        <p:blipFill>
          <a:blip r:embed="rId2"/>
          <a:stretch>
            <a:fillRect/>
          </a:stretch>
        </p:blipFill>
        <p:spPr>
          <a:xfrm>
            <a:off x="4110990" y="1986915"/>
            <a:ext cx="7310120" cy="456247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21"/>
                                        </p:tgtEl>
                                        <p:attrNameLst>
                                          <p:attrName>ppt_x</p:attrName>
                                        </p:attrNameLst>
                                      </p:cBhvr>
                                      <p:tavLst>
                                        <p:tav tm="0">
                                          <p:val>
                                            <p:strVal val="ppt_x"/>
                                          </p:val>
                                        </p:tav>
                                        <p:tav tm="100000">
                                          <p:val>
                                            <p:strVal val="ppt_x"/>
                                          </p:val>
                                        </p:tav>
                                      </p:tavLst>
                                    </p:anim>
                                    <p:anim calcmode="lin" valueType="num">
                                      <p:cBhvr additive="base">
                                        <p:cTn id="13" dur="500"/>
                                        <p:tgtEl>
                                          <p:spTgt spid="21"/>
                                        </p:tgtEl>
                                        <p:attrNameLst>
                                          <p:attrName>ppt_y</p:attrName>
                                        </p:attrNameLst>
                                      </p:cBhvr>
                                      <p:tavLst>
                                        <p:tav tm="0">
                                          <p:val>
                                            <p:strVal val="ppt_y"/>
                                          </p:val>
                                        </p:tav>
                                        <p:tav tm="100000">
                                          <p:val>
                                            <p:strVal val="1+ppt_h/2"/>
                                          </p:val>
                                        </p:tav>
                                      </p:tavLst>
                                    </p:anim>
                                    <p:set>
                                      <p:cBhvr>
                                        <p:cTn id="14" dur="1" fill="hold">
                                          <p:stCondLst>
                                            <p:cond delay="499"/>
                                          </p:stCondLst>
                                        </p:cTn>
                                        <p:tgtEl>
                                          <p:spTgt spid="2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218694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（2）货币名称的书写。大写金额数字前未印有货币名称的，应当加填货币名称，货币名称与金额数字之间不得留有空白。</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在发票等需填写大写金额数字的原始凭证上，如果有关货币名称事先未能印好，在填写大写金额数字时，应加填有关的货币名称，然后在其后紧接着填写大写金额数字。</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3.原始凭证的书写要求</a:t>
            </a:r>
            <a:endParaRPr lang="zh-CN" altLang="en-US" sz="2400" b="1">
              <a:solidFill>
                <a:schemeClr val="bg1"/>
              </a:solidFill>
              <a:latin typeface="+mj-ea"/>
              <a:ea typeface="+mj-ea"/>
            </a:endParaRPr>
          </a:p>
        </p:txBody>
      </p:sp>
      <p:sp>
        <p:nvSpPr>
          <p:cNvPr id="2" name="矩形 1"/>
          <p:cNvSpPr/>
          <p:nvPr/>
        </p:nvSpPr>
        <p:spPr>
          <a:xfrm>
            <a:off x="5653405" y="3788410"/>
            <a:ext cx="6045835" cy="108775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 【情景5-2】人民币98 479元，应当写成“人民币玖万捌仟肆佰柒拾玖元整”，不能分开写成“人民币 玖万捌仟肆佰柒拾玖元整”。</a:t>
            </a:r>
            <a:endParaRPr lang="zh-CN" altLang="en-US">
              <a:latin typeface="+mj-ea"/>
              <a:ea typeface="+mj-ea"/>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262128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（3）“零”字的写法。阿拉伯数字金额中间有0时，汉字大写金额要写“零”字；阿拉伯数字金额中间连续有几个0时，汉字大写金额中可以只写一个“零”字。</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阿拉伯数字金额元位是0，或者数字中间连续有几个是0、元位也是0但角位不是0时，汉字大写金额可以只写一个“零”字，也可以不写“零”字。</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原始凭证书写示例2如图5-7所示。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3.原始凭证的书写要求</a:t>
            </a:r>
            <a:endParaRPr lang="zh-CN" altLang="en-US" sz="2400" b="1">
              <a:solidFill>
                <a:schemeClr val="bg1"/>
              </a:solidFill>
              <a:latin typeface="+mj-ea"/>
              <a:ea typeface="+mj-ea"/>
            </a:endParaRPr>
          </a:p>
        </p:txBody>
      </p:sp>
      <p:pic>
        <p:nvPicPr>
          <p:cNvPr id="3" name="图片 2"/>
          <p:cNvPicPr>
            <a:picLocks noChangeAspect="1"/>
          </p:cNvPicPr>
          <p:nvPr/>
        </p:nvPicPr>
        <p:blipFill>
          <a:blip r:embed="rId2"/>
          <a:stretch>
            <a:fillRect/>
          </a:stretch>
        </p:blipFill>
        <p:spPr>
          <a:xfrm>
            <a:off x="4419600" y="1933575"/>
            <a:ext cx="7306310" cy="463232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285115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（4）阿拉伯数字的书写要求。阿拉伯数字应当一个一个地写，不得连笔写，特别是要连着写几个0时，一定要单个写，不能将几个“0”连在一起一笔写完。</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数字的排列要整齐，数字之间的空隙要均匀，不宜过大。阿拉伯数字的书写还应有高标准，一般要求数字的高度占凭证横格高度的1/2为宜。此外，书写时还要注意紧靠横格底线，使上方能留有一定的空位，以便需要进行更正时可以再次书写。</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3.原始凭证的书写要求</a:t>
            </a:r>
            <a:endParaRPr lang="zh-CN" altLang="en-US" sz="2400" b="1">
              <a:solidFill>
                <a:schemeClr val="bg1"/>
              </a:solidFill>
              <a:latin typeface="+mj-ea"/>
              <a:ea typeface="+mj-ea"/>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170940"/>
            <a:ext cx="6045835" cy="372046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（5）货币符号的书写要求。阿拉伯数字前应当书写货币币种符号或者货币名称简写和币种符号。币种符号与阿拉伯数字之间不得留有空白。</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凡阿拉伯数字前写有币种符号的，数字后面不再写货币单位。</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所有以元为单位的阿拉伯数字，除表示单价等情况外，一律填写到角分，无角分的角位和分位可写“00”，或者符号“ － ”。有角无分的，分位应当写“0”，不得用符号“－”代替。</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原始凭证书写示例3如图5-8所示。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3.原始凭证的书写要求</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4319905" y="1978025"/>
            <a:ext cx="7249160" cy="4554220"/>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859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子任务5.2.2  原始凭证的审核</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008630"/>
            <a:ext cx="7963535" cy="13081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21666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755650"/>
          </a:xfrm>
          <a:prstGeom prst="rect">
            <a:avLst/>
          </a:prstGeom>
        </p:spPr>
        <p:txBody>
          <a:bodyPr wrap="square">
            <a:spAutoFit/>
          </a:bodyPr>
          <a:lstStyle/>
          <a:p>
            <a:pPr algn="just">
              <a:lnSpc>
                <a:spcPct val="120000"/>
              </a:lnSpc>
            </a:pPr>
            <a:r>
              <a:rPr lang="zh-CN" altLang="en-US">
                <a:latin typeface="+mj-ea"/>
                <a:ea typeface="+mj-ea"/>
              </a:rPr>
              <a:t>原始凭证的真实性审核包括原始凭证日期是否真实、业务内容是否真实、数据是否真实等。</a:t>
            </a:r>
            <a:endParaRPr lang="zh-CN" altLang="en-US">
              <a:latin typeface="+mj-ea"/>
              <a:ea typeface="+mj-ea"/>
            </a:endParaRPr>
          </a:p>
        </p:txBody>
      </p:sp>
      <p:sp>
        <p:nvSpPr>
          <p:cNvPr id="25" name="矩形: 圆角 24"/>
          <p:cNvSpPr/>
          <p:nvPr/>
        </p:nvSpPr>
        <p:spPr bwMode="auto">
          <a:xfrm>
            <a:off x="1155700" y="1214755"/>
            <a:ext cx="369125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1.审核原始凭证的真实性</a:t>
            </a:r>
            <a:endParaRPr lang="zh-CN" altLang="en-US" sz="2000">
              <a:solidFill>
                <a:schemeClr val="bg1"/>
              </a:solidFill>
              <a:latin typeface="+mj-ea"/>
              <a:ea typeface="+mj-ea"/>
            </a:endParaRPr>
          </a:p>
        </p:txBody>
      </p:sp>
      <p:sp>
        <p:nvSpPr>
          <p:cNvPr id="26" name="矩形 25"/>
          <p:cNvSpPr/>
          <p:nvPr/>
        </p:nvSpPr>
        <p:spPr>
          <a:xfrm>
            <a:off x="1084976" y="3304585"/>
            <a:ext cx="7762460" cy="755650"/>
          </a:xfrm>
          <a:prstGeom prst="rect">
            <a:avLst/>
          </a:prstGeom>
        </p:spPr>
        <p:txBody>
          <a:bodyPr wrap="square">
            <a:spAutoFit/>
          </a:bodyPr>
          <a:lstStyle/>
          <a:p>
            <a:pPr algn="just">
              <a:lnSpc>
                <a:spcPct val="120000"/>
              </a:lnSpc>
            </a:pPr>
            <a:r>
              <a:rPr lang="zh-CN" altLang="en-US">
                <a:latin typeface="+mj-ea"/>
                <a:ea typeface="+mj-ea"/>
              </a:rPr>
              <a:t>原始凭证的合法性审核包括原始凭证所记录的经济业务是否符合国家的法律法规，是否履行了规定的凭证传递和审核程序，是否有违纪行为。</a:t>
            </a:r>
            <a:endParaRPr lang="zh-CN" altLang="en-US">
              <a:latin typeface="+mj-ea"/>
              <a:ea typeface="+mj-ea"/>
            </a:endParaRPr>
          </a:p>
        </p:txBody>
      </p:sp>
      <p:sp>
        <p:nvSpPr>
          <p:cNvPr id="27" name="矩形: 圆角 26"/>
          <p:cNvSpPr/>
          <p:nvPr/>
        </p:nvSpPr>
        <p:spPr bwMode="auto">
          <a:xfrm>
            <a:off x="1155700" y="2797175"/>
            <a:ext cx="3691255"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2.审核原始凭证的合法性</a:t>
            </a:r>
            <a:endParaRPr lang="zh-CN" altLang="en-US" sz="2000">
              <a:solidFill>
                <a:schemeClr val="bg1"/>
              </a:solidFill>
              <a:latin typeface="+mj-ea"/>
              <a:ea typeface="+mj-ea"/>
            </a:endParaRPr>
          </a:p>
        </p:txBody>
      </p:sp>
      <p:sp>
        <p:nvSpPr>
          <p:cNvPr id="2" name="矩形 1"/>
          <p:cNvSpPr/>
          <p:nvPr/>
        </p:nvSpPr>
        <p:spPr bwMode="auto">
          <a:xfrm>
            <a:off x="1003935" y="4714240"/>
            <a:ext cx="7963535" cy="13081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140221" y="5010195"/>
            <a:ext cx="7762460" cy="755650"/>
          </a:xfrm>
          <a:prstGeom prst="rect">
            <a:avLst/>
          </a:prstGeom>
        </p:spPr>
        <p:txBody>
          <a:bodyPr wrap="square">
            <a:spAutoFit/>
          </a:bodyPr>
          <a:p>
            <a:pPr algn="just">
              <a:lnSpc>
                <a:spcPct val="120000"/>
              </a:lnSpc>
            </a:pPr>
            <a:r>
              <a:rPr lang="zh-CN" altLang="en-US">
                <a:latin typeface="+mj-ea"/>
                <a:ea typeface="+mj-ea"/>
              </a:rPr>
              <a:t>原始凭证的合理性审核包括原始凭证所记录的经济业务是否符合企业生产经营活动的需要，是否符合有关的计划和预算。</a:t>
            </a:r>
            <a:endParaRPr lang="zh-CN" altLang="en-US">
              <a:latin typeface="+mj-ea"/>
              <a:ea typeface="+mj-ea"/>
            </a:endParaRPr>
          </a:p>
        </p:txBody>
      </p:sp>
      <p:sp>
        <p:nvSpPr>
          <p:cNvPr id="4" name="矩形: 圆角 26"/>
          <p:cNvSpPr/>
          <p:nvPr/>
        </p:nvSpPr>
        <p:spPr bwMode="auto">
          <a:xfrm>
            <a:off x="1210945" y="4502785"/>
            <a:ext cx="3691255"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zh-CN" altLang="en-US" sz="2000">
                <a:solidFill>
                  <a:schemeClr val="bg1"/>
                </a:solidFill>
                <a:latin typeface="+mj-ea"/>
                <a:ea typeface="+mj-ea"/>
              </a:rPr>
              <a:t>3.审核原始凭证的合理性</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子任务4.5.2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49618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2250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755650"/>
          </a:xfrm>
          <a:prstGeom prst="rect">
            <a:avLst/>
          </a:prstGeom>
        </p:spPr>
        <p:txBody>
          <a:bodyPr wrap="square">
            <a:spAutoFit/>
          </a:bodyPr>
          <a:lstStyle/>
          <a:p>
            <a:pPr algn="just">
              <a:lnSpc>
                <a:spcPct val="120000"/>
              </a:lnSpc>
            </a:pPr>
            <a:r>
              <a:rPr lang="zh-CN" altLang="en-US">
                <a:latin typeface="+mj-ea"/>
                <a:ea typeface="+mj-ea"/>
              </a:rPr>
              <a:t>原始凭证的完整性审核包括原始凭证各项基本内容是否齐全、有无漏项、手续是否齐备、有关人员的签章是否齐全等。</a:t>
            </a:r>
            <a:endParaRPr lang="zh-CN" altLang="en-US">
              <a:latin typeface="+mj-ea"/>
              <a:ea typeface="+mj-ea"/>
            </a:endParaRPr>
          </a:p>
        </p:txBody>
      </p:sp>
      <p:sp>
        <p:nvSpPr>
          <p:cNvPr id="25" name="矩形: 圆角 24"/>
          <p:cNvSpPr/>
          <p:nvPr/>
        </p:nvSpPr>
        <p:spPr bwMode="auto">
          <a:xfrm>
            <a:off x="1155700" y="1214755"/>
            <a:ext cx="3431540" cy="4533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4.审核原始凭证的完整性</a:t>
            </a:r>
            <a:endParaRPr lang="zh-CN" altLang="en-US" sz="2000">
              <a:solidFill>
                <a:schemeClr val="bg1"/>
              </a:solidFill>
              <a:latin typeface="+mj-ea"/>
              <a:ea typeface="+mj-ea"/>
            </a:endParaRPr>
          </a:p>
        </p:txBody>
      </p:sp>
      <p:sp>
        <p:nvSpPr>
          <p:cNvPr id="26" name="矩形 25"/>
          <p:cNvSpPr/>
          <p:nvPr/>
        </p:nvSpPr>
        <p:spPr>
          <a:xfrm>
            <a:off x="1084976" y="4309155"/>
            <a:ext cx="7762460" cy="755650"/>
          </a:xfrm>
          <a:prstGeom prst="rect">
            <a:avLst/>
          </a:prstGeom>
        </p:spPr>
        <p:txBody>
          <a:bodyPr wrap="square">
            <a:spAutoFit/>
          </a:bodyPr>
          <a:lstStyle/>
          <a:p>
            <a:pPr algn="just">
              <a:lnSpc>
                <a:spcPct val="120000"/>
              </a:lnSpc>
            </a:pPr>
            <a:r>
              <a:rPr lang="zh-CN" altLang="en-US">
                <a:latin typeface="+mj-ea"/>
                <a:ea typeface="+mj-ea"/>
              </a:rPr>
              <a:t>原始凭证的正确性审核包括原始凭证中金额的计算是否正确、金额的大小写是否正确、书写是否规范等。</a:t>
            </a:r>
            <a:endParaRPr lang="zh-CN" altLang="en-US">
              <a:latin typeface="+mj-ea"/>
              <a:ea typeface="+mj-ea"/>
            </a:endParaRPr>
          </a:p>
        </p:txBody>
      </p:sp>
      <p:sp>
        <p:nvSpPr>
          <p:cNvPr id="27" name="矩形: 圆角 26"/>
          <p:cNvSpPr/>
          <p:nvPr/>
        </p:nvSpPr>
        <p:spPr bwMode="auto">
          <a:xfrm>
            <a:off x="1155700" y="3801745"/>
            <a:ext cx="3430905" cy="5073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5.审核原始凭证的正确性</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填制和审核记账凭证</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记账凭证的填制</a:t>
            </a:r>
            <a:endParaRPr lang="zh-CN" altLang="en-US">
              <a:latin typeface="+mj-ea"/>
              <a:ea typeface="+mj-ea"/>
            </a:endParaRPr>
          </a:p>
        </p:txBody>
      </p:sp>
      <p:sp>
        <p:nvSpPr>
          <p:cNvPr id="94" name="TextBox 69"/>
          <p:cNvSpPr txBox="1"/>
          <p:nvPr/>
        </p:nvSpPr>
        <p:spPr>
          <a:xfrm>
            <a:off x="6965315" y="4110990"/>
            <a:ext cx="24085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记账凭证的审核</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75565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记账凭证可按反映经济内容的不同分成专用记账凭证和通用记账凭证两类。记账凭证的分类如表5-1所示。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1.记账凭证的种类</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5581015" y="2967990"/>
            <a:ext cx="6449695" cy="2605405"/>
          </a:xfrm>
          <a:prstGeom prst="rect">
            <a:avLst/>
          </a:prstGeom>
        </p:spPr>
      </p:pic>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0"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1"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2" name="TextBox 47"/>
          <p:cNvSpPr txBox="1"/>
          <p:nvPr/>
        </p:nvSpPr>
        <p:spPr>
          <a:xfrm>
            <a:off x="6208933" y="148851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初识会计凭证</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3"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6" name="TextBox 47"/>
          <p:cNvSpPr txBox="1"/>
          <p:nvPr/>
        </p:nvSpPr>
        <p:spPr>
          <a:xfrm>
            <a:off x="6208933" y="2305077"/>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填制和审核原始凭证</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7"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8"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9"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0" name="TextBox 47"/>
          <p:cNvSpPr txBox="1"/>
          <p:nvPr/>
        </p:nvSpPr>
        <p:spPr>
          <a:xfrm>
            <a:off x="6208933" y="3142643"/>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填制和审核记账凭证</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1"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379857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记账凭证需要具备的基本内容如下：</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（1）记账凭证的名称。</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（2）填制凭证的日期。</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（3）经济业务的内容摘要。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（4）会计科目（包括一级科目、二级科目和明细科目）的名称、金额和记账方法。</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（5）凭证编号。</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（6）所附原始凭证的张数。</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（7）填制、审核、记账和会计负责人签章。</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2.记账凭证的基本内容</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675130"/>
            <a:ext cx="10767695" cy="46037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记账凭证的基本内容如图5-9所示。</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 【情景5-3】</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2033270" y="2323465"/>
            <a:ext cx="8081010" cy="420179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239204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（1）记账凭证日期的确定。</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（2）记账凭证的摘要应与原始凭证内容一致，并简明扼要。在记账凭证的“摘要”栏中，应使用简要、明确的语言概括经济业务的内容。</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（3）正确编制会计分录。</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（4）凭证附件数量齐全。</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3.凭证的填制方法</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405257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（1）记账凭证在一个月内应当连续编号，以便分清经济业务事项处理的先后顺序，同时也便于记账凭证与会计账簿核对，以便确保记账凭证完整无缺。</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编号的方法可采用通用记账凭证统一编号的形式，也可采用收款、付款、转账凭证分三类编号。此外，编号方法还可以采用现金收款、现金付款、银行存款收款、银行存款付款和转账凭证分五类编号的形式。</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（3）如果一笔经济业务需要填制两张或两张以上记账凭证的，可以采用分数编号法。</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（4）在每月最后一张记账凭证的编号旁边，可加注“全”字，以防止凭证散失。</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4.记账凭证的编号</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85420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（1）填制记账凭证时，应按行次逐行填写，不得跳行或留有空行。</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（2）填写完经济业务后，记账凭证上如仍有空行，应当在金额栏自最后一笔金额数字下的空行处至合计数上的空行处画线注销。</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5.空行注销</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859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2985135"/>
            <a:ext cx="8292465" cy="13081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8292465" cy="121666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8082280" cy="755650"/>
          </a:xfrm>
          <a:prstGeom prst="rect">
            <a:avLst/>
          </a:prstGeom>
        </p:spPr>
        <p:txBody>
          <a:bodyPr wrap="square">
            <a:spAutoFit/>
          </a:bodyPr>
          <a:lstStyle/>
          <a:p>
            <a:pPr algn="just">
              <a:lnSpc>
                <a:spcPct val="120000"/>
              </a:lnSpc>
            </a:pPr>
            <a:r>
              <a:rPr lang="zh-CN" altLang="en-US">
                <a:latin typeface="+mj-ea"/>
                <a:ea typeface="+mj-ea"/>
              </a:rPr>
              <a:t>记账凭证填制后，应进行复核和检查，有关人员均要签名或盖章，以明确经济责任。</a:t>
            </a:r>
            <a:endParaRPr lang="zh-CN" altLang="en-US">
              <a:latin typeface="+mj-ea"/>
              <a:ea typeface="+mj-ea"/>
            </a:endParaRPr>
          </a:p>
        </p:txBody>
      </p:sp>
      <p:sp>
        <p:nvSpPr>
          <p:cNvPr id="25" name="矩形: 圆角 24"/>
          <p:cNvSpPr/>
          <p:nvPr/>
        </p:nvSpPr>
        <p:spPr bwMode="auto">
          <a:xfrm>
            <a:off x="1155700" y="1214755"/>
            <a:ext cx="369125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6.记账凭证的签字盖章</a:t>
            </a:r>
            <a:endParaRPr lang="zh-CN" altLang="en-US" sz="2000">
              <a:solidFill>
                <a:schemeClr val="bg1"/>
              </a:solidFill>
              <a:latin typeface="+mj-ea"/>
              <a:ea typeface="+mj-ea"/>
            </a:endParaRPr>
          </a:p>
        </p:txBody>
      </p:sp>
      <p:sp>
        <p:nvSpPr>
          <p:cNvPr id="26" name="矩形 25"/>
          <p:cNvSpPr/>
          <p:nvPr/>
        </p:nvSpPr>
        <p:spPr>
          <a:xfrm>
            <a:off x="1085215" y="3281045"/>
            <a:ext cx="8082280" cy="755650"/>
          </a:xfrm>
          <a:prstGeom prst="rect">
            <a:avLst/>
          </a:prstGeom>
        </p:spPr>
        <p:txBody>
          <a:bodyPr wrap="square">
            <a:spAutoFit/>
          </a:bodyPr>
          <a:lstStyle/>
          <a:p>
            <a:pPr algn="just">
              <a:lnSpc>
                <a:spcPct val="120000"/>
              </a:lnSpc>
            </a:pPr>
            <a:r>
              <a:rPr lang="zh-CN" altLang="en-US">
                <a:latin typeface="+mj-ea"/>
                <a:ea typeface="+mj-ea"/>
              </a:rPr>
              <a:t>只涉及现金和银行存款之间收入或付出的经济业务，应以付款业务为主，只填制付款凭证，不填制收款凭证，以免造成重复记账。</a:t>
            </a:r>
            <a:endParaRPr lang="zh-CN" altLang="en-US">
              <a:latin typeface="+mj-ea"/>
              <a:ea typeface="+mj-ea"/>
            </a:endParaRPr>
          </a:p>
        </p:txBody>
      </p:sp>
      <p:sp>
        <p:nvSpPr>
          <p:cNvPr id="27" name="矩形: 圆角 26"/>
          <p:cNvSpPr/>
          <p:nvPr/>
        </p:nvSpPr>
        <p:spPr bwMode="auto">
          <a:xfrm>
            <a:off x="1155700" y="2797175"/>
            <a:ext cx="4043680"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7.只涉及现金和银行存款的处理</a:t>
            </a:r>
            <a:endParaRPr lang="zh-CN" altLang="en-US" sz="2000">
              <a:solidFill>
                <a:schemeClr val="bg1"/>
              </a:solidFill>
              <a:latin typeface="+mj-ea"/>
              <a:ea typeface="+mj-ea"/>
            </a:endParaRPr>
          </a:p>
        </p:txBody>
      </p:sp>
      <p:sp>
        <p:nvSpPr>
          <p:cNvPr id="2" name="矩形 1"/>
          <p:cNvSpPr/>
          <p:nvPr/>
        </p:nvSpPr>
        <p:spPr bwMode="auto">
          <a:xfrm>
            <a:off x="1003935" y="4690745"/>
            <a:ext cx="8292465" cy="160782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140460" y="4986655"/>
            <a:ext cx="8082280" cy="1087755"/>
          </a:xfrm>
          <a:prstGeom prst="rect">
            <a:avLst/>
          </a:prstGeom>
        </p:spPr>
        <p:txBody>
          <a:bodyPr wrap="square">
            <a:spAutoFit/>
          </a:bodyPr>
          <a:p>
            <a:pPr algn="just">
              <a:lnSpc>
                <a:spcPct val="120000"/>
              </a:lnSpc>
            </a:pPr>
            <a:r>
              <a:rPr lang="zh-CN" altLang="en-US">
                <a:latin typeface="+mj-ea"/>
                <a:ea typeface="+mj-ea"/>
              </a:rPr>
              <a:t>（1）记账凭证，如果填写错误，应重新填制，不得在记账凭证上做任何更改。</a:t>
            </a:r>
            <a:endParaRPr lang="zh-CN" altLang="en-US">
              <a:latin typeface="+mj-ea"/>
              <a:ea typeface="+mj-ea"/>
            </a:endParaRPr>
          </a:p>
          <a:p>
            <a:pPr algn="just">
              <a:lnSpc>
                <a:spcPct val="120000"/>
              </a:lnSpc>
            </a:pPr>
            <a:r>
              <a:rPr lang="zh-CN" altLang="en-US">
                <a:latin typeface="+mj-ea"/>
                <a:ea typeface="+mj-ea"/>
              </a:rPr>
              <a:t>（2）对于已经登记入账的记账凭证，在当年内发现错误的，可以用红字更正法或补充登记法进行更正。</a:t>
            </a:r>
            <a:endParaRPr lang="zh-CN" altLang="en-US">
              <a:latin typeface="+mj-ea"/>
              <a:ea typeface="+mj-ea"/>
            </a:endParaRPr>
          </a:p>
        </p:txBody>
      </p:sp>
      <p:sp>
        <p:nvSpPr>
          <p:cNvPr id="4" name="矩形: 圆角 26"/>
          <p:cNvSpPr/>
          <p:nvPr/>
        </p:nvSpPr>
        <p:spPr bwMode="auto">
          <a:xfrm>
            <a:off x="1210945" y="4502785"/>
            <a:ext cx="3691255"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zh-CN" altLang="en-US" sz="2000">
                <a:solidFill>
                  <a:schemeClr val="bg1"/>
                </a:solidFill>
                <a:latin typeface="+mj-ea"/>
                <a:ea typeface="+mj-ea"/>
              </a:rPr>
              <a:t>8.记账凭证填制错误的更正</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59206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子任务5.3.1  记账凭证的填制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85420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实行会计电算化的单位，所采用的机制记账凭证应当符合记账凭证的一般要求，即要加盖出纳人员、记账人员、复核人员、制证人员、会计主管人员印章或签字，明确经济责任。</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记账凭证的填制方法如图5-10所示。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9.实行会计电算化单位的处理</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3319780" y="2045970"/>
            <a:ext cx="8464550" cy="4347210"/>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859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子任务5.3.2  记账凭证的审核</a:t>
            </a:r>
            <a:endParaRPr lang="zh-CN" altLang="en-US" sz="2800" b="1" kern="100">
              <a:latin typeface="+mj-ea"/>
              <a:ea typeface="+mj-ea"/>
              <a:cs typeface="Times New Roman" panose="02020603050405020304" pitchFamily="18" charset="0"/>
              <a:sym typeface="+mn-ea"/>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2985135"/>
            <a:ext cx="8292465" cy="13081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8292465" cy="121666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8082280" cy="755650"/>
          </a:xfrm>
          <a:prstGeom prst="rect">
            <a:avLst/>
          </a:prstGeom>
        </p:spPr>
        <p:txBody>
          <a:bodyPr wrap="square">
            <a:spAutoFit/>
          </a:bodyPr>
          <a:lstStyle/>
          <a:p>
            <a:pPr algn="just">
              <a:lnSpc>
                <a:spcPct val="120000"/>
              </a:lnSpc>
            </a:pPr>
            <a:r>
              <a:rPr lang="zh-CN" altLang="en-US">
                <a:latin typeface="+mj-ea"/>
                <a:ea typeface="+mj-ea"/>
              </a:rPr>
              <a:t>审核的项目包括是否附有原始凭证，记录的内容与所附原始凭证的内容是否一致，所附原始凭证的张数是否与记账凭证所列附件张数相符等。</a:t>
            </a:r>
            <a:endParaRPr lang="zh-CN" altLang="en-US">
              <a:latin typeface="+mj-ea"/>
              <a:ea typeface="+mj-ea"/>
            </a:endParaRPr>
          </a:p>
        </p:txBody>
      </p:sp>
      <p:sp>
        <p:nvSpPr>
          <p:cNvPr id="25" name="矩形: 圆角 24"/>
          <p:cNvSpPr/>
          <p:nvPr/>
        </p:nvSpPr>
        <p:spPr bwMode="auto">
          <a:xfrm>
            <a:off x="1155700" y="1214755"/>
            <a:ext cx="369125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1.审核记账凭证的内容是否真实</a:t>
            </a:r>
            <a:endParaRPr lang="zh-CN" altLang="en-US" sz="2000">
              <a:solidFill>
                <a:schemeClr val="bg1"/>
              </a:solidFill>
              <a:latin typeface="+mj-ea"/>
              <a:ea typeface="+mj-ea"/>
            </a:endParaRPr>
          </a:p>
        </p:txBody>
      </p:sp>
      <p:sp>
        <p:nvSpPr>
          <p:cNvPr id="26" name="矩形 25"/>
          <p:cNvSpPr/>
          <p:nvPr/>
        </p:nvSpPr>
        <p:spPr>
          <a:xfrm>
            <a:off x="1085215" y="3281045"/>
            <a:ext cx="8082280" cy="755650"/>
          </a:xfrm>
          <a:prstGeom prst="rect">
            <a:avLst/>
          </a:prstGeom>
        </p:spPr>
        <p:txBody>
          <a:bodyPr wrap="square">
            <a:spAutoFit/>
          </a:bodyPr>
          <a:lstStyle/>
          <a:p>
            <a:pPr algn="just">
              <a:lnSpc>
                <a:spcPct val="120000"/>
              </a:lnSpc>
            </a:pPr>
            <a:r>
              <a:rPr lang="zh-CN" altLang="en-US">
                <a:latin typeface="+mj-ea"/>
                <a:ea typeface="+mj-ea"/>
              </a:rPr>
              <a:t>审核的项目包括应借、应贷会计科目，金额计算是否正确；借、贷双方的金额是否平衡等。</a:t>
            </a:r>
            <a:endParaRPr lang="zh-CN" altLang="en-US">
              <a:latin typeface="+mj-ea"/>
              <a:ea typeface="+mj-ea"/>
            </a:endParaRPr>
          </a:p>
        </p:txBody>
      </p:sp>
      <p:sp>
        <p:nvSpPr>
          <p:cNvPr id="27" name="矩形: 圆角 26"/>
          <p:cNvSpPr/>
          <p:nvPr/>
        </p:nvSpPr>
        <p:spPr bwMode="auto">
          <a:xfrm>
            <a:off x="1155700" y="2797175"/>
            <a:ext cx="4043680" cy="50673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2.审核会计分录是否正确</a:t>
            </a:r>
            <a:endParaRPr lang="zh-CN" altLang="en-US" sz="2000">
              <a:solidFill>
                <a:schemeClr val="bg1"/>
              </a:solidFill>
              <a:latin typeface="+mj-ea"/>
              <a:ea typeface="+mj-ea"/>
            </a:endParaRPr>
          </a:p>
        </p:txBody>
      </p:sp>
      <p:sp>
        <p:nvSpPr>
          <p:cNvPr id="2" name="矩形 1"/>
          <p:cNvSpPr/>
          <p:nvPr/>
        </p:nvSpPr>
        <p:spPr bwMode="auto">
          <a:xfrm>
            <a:off x="1003935" y="4690745"/>
            <a:ext cx="8292465" cy="19608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140460" y="4986655"/>
            <a:ext cx="8082280" cy="1419860"/>
          </a:xfrm>
          <a:prstGeom prst="rect">
            <a:avLst/>
          </a:prstGeom>
        </p:spPr>
        <p:txBody>
          <a:bodyPr wrap="square">
            <a:spAutoFit/>
          </a:bodyPr>
          <a:p>
            <a:pPr algn="just">
              <a:lnSpc>
                <a:spcPct val="120000"/>
              </a:lnSpc>
            </a:pPr>
            <a:r>
              <a:rPr lang="zh-CN" altLang="en-US">
                <a:latin typeface="+mj-ea"/>
                <a:ea typeface="+mj-ea"/>
              </a:rPr>
              <a:t>审核中如发现差错，应及时查明原因，按规定处理和更正。如果记账之前发现记账凭证有错误，应重新填制正确的记账凭证，并将错误的记账凭证作废或撕毁。如果发现已经登记入账的记账凭证有错误，应区分情况按不同的方法进行更正。</a:t>
            </a:r>
            <a:endParaRPr lang="zh-CN" altLang="en-US">
              <a:latin typeface="+mj-ea"/>
              <a:ea typeface="+mj-ea"/>
            </a:endParaRPr>
          </a:p>
        </p:txBody>
      </p:sp>
      <p:sp>
        <p:nvSpPr>
          <p:cNvPr id="4" name="矩形: 圆角 26"/>
          <p:cNvSpPr/>
          <p:nvPr/>
        </p:nvSpPr>
        <p:spPr bwMode="auto">
          <a:xfrm>
            <a:off x="1210945" y="4502785"/>
            <a:ext cx="7614920" cy="48450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
            <a:pPr algn="ctr"/>
            <a:r>
              <a:rPr lang="zh-CN" altLang="en-US" sz="2000">
                <a:solidFill>
                  <a:schemeClr val="bg1"/>
                </a:solidFill>
                <a:latin typeface="+mj-ea"/>
                <a:ea typeface="+mj-ea"/>
              </a:rPr>
              <a:t>3.审核记账凭证中的规定项目填写是否齐全，有关人员是否签章</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800" b="1">
                <a:solidFill>
                  <a:schemeClr val="bg1"/>
                </a:solidFill>
                <a:latin typeface="微软雅黑" panose="020B0503020204020204" pitchFamily="34" charset="-122"/>
                <a:ea typeface="微软雅黑" panose="020B0503020204020204" pitchFamily="34" charset="-122"/>
              </a:rPr>
              <a:t>初识会计凭证</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751455" cy="368300"/>
          </a:xfrm>
          <a:prstGeom prst="rect">
            <a:avLst/>
          </a:prstGeom>
          <a:noFill/>
        </p:spPr>
        <p:txBody>
          <a:bodyPr wrap="square" rtlCol="0">
            <a:spAutoFit/>
          </a:bodyPr>
          <a:lstStyle/>
          <a:p>
            <a:pPr>
              <a:defRPr/>
            </a:pPr>
            <a:r>
              <a:rPr lang="zh-CN" altLang="en-US">
                <a:latin typeface="+mj-ea"/>
                <a:ea typeface="+mj-ea"/>
              </a:rPr>
              <a:t>会计凭证的概念</a:t>
            </a:r>
            <a:endParaRPr lang="zh-CN" altLang="en-US">
              <a:latin typeface="+mj-ea"/>
              <a:ea typeface="+mj-ea"/>
            </a:endParaRPr>
          </a:p>
        </p:txBody>
      </p:sp>
      <p:sp>
        <p:nvSpPr>
          <p:cNvPr id="94" name="TextBox 69"/>
          <p:cNvSpPr txBox="1"/>
          <p:nvPr/>
        </p:nvSpPr>
        <p:spPr>
          <a:xfrm>
            <a:off x="6965315" y="4110990"/>
            <a:ext cx="23285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会计凭证的种类</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子任务5.1.1  会计凭证的概念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18999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会计凭证指记录经济业务发生或者完成情况，按一定格式编制的据以登记会计账簿的书面证明。</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会计凭证如图5-1所示。</a:t>
            </a:r>
            <a:endParaRPr lang="zh-CN" altLang="en-US">
              <a:latin typeface="+mj-ea"/>
              <a:ea typeface="+mj-ea"/>
            </a:endParaRPr>
          </a:p>
        </p:txBody>
      </p:sp>
      <p:pic>
        <p:nvPicPr>
          <p:cNvPr id="27" name="图片 26"/>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会计凭证的概念</a:t>
            </a:r>
            <a:endParaRPr lang="zh-CN" altLang="en-US" sz="2400" b="1">
              <a:solidFill>
                <a:schemeClr val="bg1"/>
              </a:solidFill>
              <a:latin typeface="+mj-ea"/>
              <a:ea typeface="+mj-ea"/>
            </a:endParaRPr>
          </a:p>
        </p:txBody>
      </p:sp>
      <p:pic>
        <p:nvPicPr>
          <p:cNvPr id="2" name="图片 1"/>
          <p:cNvPicPr>
            <a:picLocks noChangeAspect="1"/>
          </p:cNvPicPr>
          <p:nvPr>
            <p:custDataLst>
              <p:tags r:id="rId3"/>
            </p:custDataLst>
          </p:nvPr>
        </p:nvPicPr>
        <p:blipFill>
          <a:blip r:embed="rId4"/>
          <a:stretch>
            <a:fillRect/>
          </a:stretch>
        </p:blipFill>
        <p:spPr>
          <a:xfrm>
            <a:off x="5720080" y="3157855"/>
            <a:ext cx="6026785" cy="3007995"/>
          </a:xfrm>
          <a:prstGeom prst="rect">
            <a:avLst/>
          </a:prstGeom>
        </p:spPr>
      </p:pic>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子任务5.1.2  会计凭证的种类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635" y="2404110"/>
            <a:ext cx="5200650" cy="1214120"/>
            <a:chOff x="-1" y="4012"/>
            <a:chExt cx="8190" cy="1912"/>
          </a:xfrm>
        </p:grpSpPr>
        <p:sp>
          <p:nvSpPr>
            <p:cNvPr id="22" name="矩形 21"/>
            <p:cNvSpPr/>
            <p:nvPr/>
          </p:nvSpPr>
          <p:spPr bwMode="auto">
            <a:xfrm>
              <a:off x="-1" y="4012"/>
              <a:ext cx="8191" cy="1913"/>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a:xfrm>
              <a:off x="287" y="4361"/>
              <a:ext cx="7336" cy="119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原始凭证又称单据，是在经济业务最初发生时填制的原始书面证明。</a:t>
              </a:r>
              <a:endParaRPr lang="zh-CN" altLang="en-US">
                <a:latin typeface="+mj-ea"/>
                <a:ea typeface="+mj-ea"/>
              </a:endParaRPr>
            </a:p>
          </p:txBody>
        </p:sp>
      </p:grpSp>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1.原始凭证</a:t>
            </a:r>
            <a:endParaRPr lang="zh-CN" altLang="en-US" sz="2400" b="1">
              <a:solidFill>
                <a:schemeClr val="bg1"/>
              </a:solidFill>
              <a:latin typeface="+mj-ea"/>
              <a:ea typeface="+mj-ea"/>
            </a:endParaRPr>
          </a:p>
        </p:txBody>
      </p:sp>
      <p:sp>
        <p:nvSpPr>
          <p:cNvPr id="3" name="矩形 2"/>
          <p:cNvSpPr/>
          <p:nvPr/>
        </p:nvSpPr>
        <p:spPr>
          <a:xfrm>
            <a:off x="5643880" y="1170940"/>
            <a:ext cx="6021070" cy="152209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【情景5-1】北京市鼎盛股份有限公司本月销售一批家具，开出的增值税发票、收到的银行进账单都是原始凭证。本月编制的销售计划、签订的销售合同则不属于原始凭证。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原始凭证如图5-2、图5-3所示。</a:t>
            </a:r>
            <a:endParaRPr lang="zh-CN" altLang="en-US">
              <a:latin typeface="+mj-ea"/>
              <a:ea typeface="+mj-ea"/>
            </a:endParaRPr>
          </a:p>
        </p:txBody>
      </p:sp>
      <p:pic>
        <p:nvPicPr>
          <p:cNvPr id="4" name="图片 3"/>
          <p:cNvPicPr>
            <a:picLocks noChangeAspect="1"/>
          </p:cNvPicPr>
          <p:nvPr/>
        </p:nvPicPr>
        <p:blipFill>
          <a:blip r:embed="rId2"/>
          <a:stretch>
            <a:fillRect/>
          </a:stretch>
        </p:blipFill>
        <p:spPr>
          <a:xfrm>
            <a:off x="5815965" y="2931160"/>
            <a:ext cx="5638800" cy="3568700"/>
          </a:xfrm>
          <a:prstGeom prst="rect">
            <a:avLst/>
          </a:prstGeom>
        </p:spPr>
      </p:pic>
      <p:pic>
        <p:nvPicPr>
          <p:cNvPr id="5" name="图片 4"/>
          <p:cNvPicPr>
            <a:picLocks noChangeAspect="1"/>
          </p:cNvPicPr>
          <p:nvPr/>
        </p:nvPicPr>
        <p:blipFill>
          <a:blip r:embed="rId3"/>
          <a:stretch>
            <a:fillRect/>
          </a:stretch>
        </p:blipFill>
        <p:spPr>
          <a:xfrm>
            <a:off x="5643880" y="2931160"/>
            <a:ext cx="5828030" cy="342709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ppt_x"/>
                                          </p:val>
                                        </p:tav>
                                      </p:tavLst>
                                    </p:anim>
                                    <p:anim calcmode="lin" valueType="num">
                                      <p:cBhvr additive="base">
                                        <p:cTn id="19" dur="500"/>
                                        <p:tgtEl>
                                          <p:spTgt spid="4"/>
                                        </p:tgtEl>
                                        <p:attrNameLst>
                                          <p:attrName>ppt_y</p:attrName>
                                        </p:attrNameLst>
                                      </p:cBhvr>
                                      <p:tavLst>
                                        <p:tav tm="0">
                                          <p:val>
                                            <p:strVal val="ppt_y"/>
                                          </p:val>
                                        </p:tav>
                                        <p:tav tm="100000">
                                          <p:val>
                                            <p:strVal val="1+ppt_h/2"/>
                                          </p:val>
                                        </p:tav>
                                      </p:tavLst>
                                    </p:anim>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子任务5.1.2  会计凭证的种类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2.记账凭证</a:t>
            </a:r>
            <a:endParaRPr lang="zh-CN" altLang="en-US" sz="2400" b="1">
              <a:solidFill>
                <a:schemeClr val="bg1"/>
              </a:solidFill>
              <a:latin typeface="+mj-ea"/>
              <a:ea typeface="+mj-ea"/>
            </a:endParaRPr>
          </a:p>
        </p:txBody>
      </p:sp>
      <p:sp>
        <p:nvSpPr>
          <p:cNvPr id="3" name="矩形 2"/>
          <p:cNvSpPr/>
          <p:nvPr/>
        </p:nvSpPr>
        <p:spPr>
          <a:xfrm>
            <a:off x="5643880" y="1170940"/>
            <a:ext cx="6021070" cy="152209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记账凭证又称记账凭单，是以审核无误的原始凭证为依据，按照经济业务的具体内容加以归类，并据以确定会计分录后所填制的会计凭证。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记账凭证如图5-4所示。。</a:t>
            </a:r>
            <a:endParaRPr lang="zh-CN" altLang="en-US">
              <a:latin typeface="+mj-ea"/>
              <a:ea typeface="+mj-ea"/>
            </a:endParaRPr>
          </a:p>
        </p:txBody>
      </p:sp>
      <p:pic>
        <p:nvPicPr>
          <p:cNvPr id="6" name="图片 5"/>
          <p:cNvPicPr>
            <a:picLocks noChangeAspect="1"/>
          </p:cNvPicPr>
          <p:nvPr/>
        </p:nvPicPr>
        <p:blipFill>
          <a:blip r:embed="rId2"/>
          <a:stretch>
            <a:fillRect/>
          </a:stretch>
        </p:blipFill>
        <p:spPr>
          <a:xfrm>
            <a:off x="5745480" y="2950210"/>
            <a:ext cx="5847715" cy="3593465"/>
          </a:xfrm>
          <a:prstGeom prst="rect">
            <a:avLst/>
          </a:prstGeom>
        </p:spPr>
      </p:pic>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810958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子任务5.1.2  会计凭证的种类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grpSp>
        <p:nvGrpSpPr>
          <p:cNvPr id="6" name="组合 5"/>
          <p:cNvGrpSpPr/>
          <p:nvPr/>
        </p:nvGrpSpPr>
        <p:grpSpPr>
          <a:xfrm>
            <a:off x="-5715" y="1446530"/>
            <a:ext cx="11803380" cy="5196205"/>
            <a:chOff x="1227" y="13630"/>
            <a:chExt cx="16628" cy="8183"/>
          </a:xfrm>
        </p:grpSpPr>
        <p:sp>
          <p:nvSpPr>
            <p:cNvPr id="22" name="矩形 21"/>
            <p:cNvSpPr/>
            <p:nvPr/>
          </p:nvSpPr>
          <p:spPr bwMode="auto">
            <a:xfrm>
              <a:off x="1227" y="13630"/>
              <a:ext cx="16628" cy="8183"/>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1812" y="13901"/>
              <a:ext cx="14892" cy="7551"/>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（1）二者的联系。</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①原始凭证是记账凭证的基础，记账凭证是根据原始凭证编制的，两者反映的内容一致。</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②原始凭证附在记账凭证后面，作为记账凭证的附件，记账凭证是对原始凭证内容的概括和说明，两者都是登记账簿的依据。</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（2）二者的区别。</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①原始凭证是由经办业务的有关人员填制或取得的，而记账凭证一律由会计人员填制。</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②原始凭证是一种证据，具有法律效力，而记账凭证不具有法律效力，只能作为登记账簿的一种直接依据。</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③原始凭证是根据经济业务的发生或完成情况填制的，其格式多种多样、错综复杂，而记账凭证是按会计核算方法的要求填制的，其格式基本统一。</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sym typeface="+mn-ea"/>
                </a:rPr>
                <a:t>④原始凭证仅用以记录证明经济业务已经发生或完成情况，不能载明会计分录；而记账凭证则是记录会计分录的全部内容。</a:t>
              </a:r>
              <a:endParaRPr lang="zh-CN" altLang="en-US">
                <a:latin typeface="+mj-ea"/>
                <a:ea typeface="+mj-ea"/>
              </a:endParaRPr>
            </a:p>
          </p:txBody>
        </p:sp>
      </p:grpSp>
      <p:sp>
        <p:nvSpPr>
          <p:cNvPr id="28" name="矩形 27"/>
          <p:cNvSpPr/>
          <p:nvPr/>
        </p:nvSpPr>
        <p:spPr>
          <a:xfrm>
            <a:off x="-5716" y="1084268"/>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3.原始凭证和记账凭证的联系和区别</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填制和审核原始凭证</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3040380" cy="368300"/>
          </a:xfrm>
          <a:prstGeom prst="rect">
            <a:avLst/>
          </a:prstGeom>
          <a:noFill/>
        </p:spPr>
        <p:txBody>
          <a:bodyPr wrap="square" rtlCol="0">
            <a:spAutoFit/>
          </a:bodyPr>
          <a:lstStyle/>
          <a:p>
            <a:pPr>
              <a:defRPr/>
            </a:pPr>
            <a:r>
              <a:rPr lang="zh-CN" altLang="en-US">
                <a:latin typeface="+mj-ea"/>
                <a:ea typeface="+mj-ea"/>
              </a:rPr>
              <a:t>原始凭证的填制</a:t>
            </a:r>
            <a:endParaRPr lang="zh-CN" altLang="en-US">
              <a:latin typeface="+mj-ea"/>
              <a:ea typeface="+mj-ea"/>
            </a:endParaRPr>
          </a:p>
        </p:txBody>
      </p:sp>
      <p:sp>
        <p:nvSpPr>
          <p:cNvPr id="94" name="TextBox 69"/>
          <p:cNvSpPr txBox="1"/>
          <p:nvPr/>
        </p:nvSpPr>
        <p:spPr>
          <a:xfrm>
            <a:off x="6965315" y="4110990"/>
            <a:ext cx="348170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原始凭证的审核</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子任务5.2.1  原始凭证的填制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239204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原始凭证可以按照取得来源、格式、填制的手续和内容分成三类。</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（1）按照取得的来源可分为自制原始凭证和外来原始凭证。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（2）按其格式可分为通用凭证和专用凭证。</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（3）按其填制手续及内容不同可分为累计原始凭证和汇总原始凭证。</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1.原始凭证的种类</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2.xml><?xml version="1.0" encoding="utf-8"?>
<p:tagLst xmlns:p="http://schemas.openxmlformats.org/presentationml/2006/main">
  <p:tag name="KSO_WM_UNIT_PLACING_PICTURE_USER_VIEWPORT" val="{&quot;height&quot;:8470.1984251968497,&quot;width&quot;:8175.2236220472441}"/>
</p:tagLst>
</file>

<file path=ppt/tags/tag3.xml><?xml version="1.0" encoding="utf-8"?>
<p:tagLst xmlns:p="http://schemas.openxmlformats.org/presentationml/2006/main">
  <p:tag name="KSO_WM_UNIT_PLACING_PICTURE_USER_VIEWPORT" val="{&quot;height&quot;:4035,&quot;width&quot;:8085}"/>
</p:tagLst>
</file>

<file path=ppt/tags/tag4.xml><?xml version="1.0" encoding="utf-8"?>
<p:tagLst xmlns:p="http://schemas.openxmlformats.org/presentationml/2006/main">
  <p:tag name="MH" val="20170109233147"/>
  <p:tag name="MH_LIBRARY" val="GRAPHIC"/>
  <p:tag name="MH_ORDER" val="文本框 19"/>
</p:tagLst>
</file>

<file path=ppt/tags/tag5.xml><?xml version="1.0" encoding="utf-8"?>
<p:tagLst xmlns:p="http://schemas.openxmlformats.org/presentationml/2006/main">
  <p:tag name="MH" val="20170109233147"/>
  <p:tag name="MH_LIBRARY" val="GRAPHIC"/>
  <p:tag name="MH_ORDER" val="文本框 19"/>
</p:tagLst>
</file>

<file path=ppt/tags/tag6.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3797</Words>
  <Application>WPS 演示</Application>
  <PresentationFormat>自定义</PresentationFormat>
  <Paragraphs>254</Paragraphs>
  <Slides>28</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30</cp:revision>
  <dcterms:created xsi:type="dcterms:W3CDTF">2019-03-11T07:59:00Z</dcterms:created>
  <dcterms:modified xsi:type="dcterms:W3CDTF">2020-12-19T07:56:19Z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