
<file path=[Content_Types].xml><?xml version="1.0" encoding="utf-8"?>
<Types xmlns="http://schemas.openxmlformats.org/package/2006/content-types">
  <Default Extension="jpeg" ContentType="image/jpe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media/image1.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9"/>
  </p:handoutMasterIdLst>
  <p:sldIdLst>
    <p:sldId id="1366" r:id="rId3"/>
    <p:sldId id="1138" r:id="rId5"/>
    <p:sldId id="1129" r:id="rId6"/>
    <p:sldId id="1242" r:id="rId7"/>
    <p:sldId id="1434" r:id="rId8"/>
    <p:sldId id="1503" r:id="rId9"/>
    <p:sldId id="1504" r:id="rId10"/>
    <p:sldId id="1501" r:id="rId11"/>
    <p:sldId id="1367" r:id="rId12"/>
    <p:sldId id="1505" r:id="rId13"/>
    <p:sldId id="1502" r:id="rId14"/>
    <p:sldId id="1500" r:id="rId15"/>
    <p:sldId id="1482" r:id="rId16"/>
    <p:sldId id="1368" r:id="rId17"/>
    <p:sldId id="1424" r:id="rId18"/>
    <p:sldId id="1506" r:id="rId19"/>
    <p:sldId id="1507" r:id="rId20"/>
    <p:sldId id="1508" r:id="rId21"/>
    <p:sldId id="1369" r:id="rId22"/>
    <p:sldId id="1509" r:id="rId23"/>
    <p:sldId id="1471" r:id="rId24"/>
    <p:sldId id="1438" r:id="rId25"/>
    <p:sldId id="1487" r:id="rId26"/>
    <p:sldId id="1510" r:id="rId27"/>
    <p:sldId id="1336" r:id="rId28"/>
  </p:sldIdLst>
  <p:sldSz cx="12196445" cy="6858000"/>
  <p:notesSz cx="6858000" cy="9144000"/>
  <p:custDataLst>
    <p:tags r:id="rId34"/>
  </p:custDataLst>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C435E"/>
    <a:srgbClr val="ECECEC"/>
    <a:srgbClr val="F0F0F0"/>
    <a:srgbClr val="F2F2F2"/>
    <a:srgbClr val="F6F6F6"/>
    <a:srgbClr val="EBF4F5"/>
    <a:srgbClr val="C1DDE1"/>
    <a:srgbClr val="2E9EB8"/>
    <a:srgbClr val="5FC0D7"/>
    <a:srgbClr val="2C6A9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6210" autoAdjust="0"/>
  </p:normalViewPr>
  <p:slideViewPr>
    <p:cSldViewPr snapToObjects="1">
      <p:cViewPr varScale="1">
        <p:scale>
          <a:sx n="39" d="100"/>
          <a:sy n="39" d="100"/>
        </p:scale>
        <p:origin x="48" y="169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5208"/>
    </p:cViewPr>
  </p:sorterViewPr>
  <p:notesViewPr>
    <p:cSldViewPr snapToObjects="1">
      <p:cViewPr varScale="1">
        <p:scale>
          <a:sx n="69" d="100"/>
          <a:sy n="69" d="100"/>
        </p:scale>
        <p:origin x="-2838" y="-90"/>
      </p:cViewPr>
      <p:guideLst>
        <p:guide orient="horz" pos="2861"/>
        <p:guide pos="2158"/>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4" Type="http://schemas.openxmlformats.org/officeDocument/2006/relationships/tags" Target="tags/tag137.xml"/><Relationship Id="rId33" Type="http://schemas.openxmlformats.org/officeDocument/2006/relationships/commentAuthors" Target="commentAuthors.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handoutMaster" Target="handoutMasters/handoutMaster1.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E610686-844B-4A1B-87C8-BB90DB4BAB84}"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hangingPunct="0">
              <a:defRPr sz="1200"/>
            </a:lvl1pPr>
          </a:lstStyle>
          <a:p>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0" hangingPunct="0">
              <a:defRPr sz="1200"/>
            </a:lvl1pPr>
          </a:lstStyle>
          <a:p>
            <a:fld id="{B9EEDA17-7CE7-49CA-897E-A1888A19DA62}" type="datetimeFigureOut">
              <a:rPr lang="zh-CN" altLang="en-US"/>
            </a:fld>
            <a:endParaRPr lang="en-US"/>
          </a:p>
        </p:txBody>
      </p:sp>
      <p:sp>
        <p:nvSpPr>
          <p:cNvPr id="3076" name="Rectangle 4"/>
          <p:cNvSpPr>
            <a:spLocks noGrp="1" noRot="1" noChangeAspect="1" noChangeArrowheads="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eaLnBrk="0" hangingPunct="0">
              <a:defRPr sz="1200"/>
            </a:lvl1pPr>
          </a:lstStyle>
          <a:p>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eaLnBrk="0" hangingPunct="0">
              <a:defRPr sz="1200"/>
            </a:lvl1pPr>
          </a:lstStyle>
          <a:p>
            <a:fld id="{CE1689F0-D8FB-450F-A36F-553F26501FEE}" type="slidenum">
              <a:rPr lang="zh-CN" altLang="en-US"/>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image" Target="../media/image8.png"/><Relationship Id="rId7" Type="http://schemas.openxmlformats.org/officeDocument/2006/relationships/image" Target="../media/image7.png"/><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4" Type="http://schemas.openxmlformats.org/officeDocument/2006/relationships/image" Target="../media/image14.png"/><Relationship Id="rId13" Type="http://schemas.openxmlformats.org/officeDocument/2006/relationships/image" Target="../media/image13.png"/><Relationship Id="rId12" Type="http://schemas.openxmlformats.org/officeDocument/2006/relationships/image" Target="../media/image12.png"/><Relationship Id="rId11" Type="http://schemas.openxmlformats.org/officeDocument/2006/relationships/image" Target="../media/image11.png"/><Relationship Id="rId10" Type="http://schemas.openxmlformats.org/officeDocument/2006/relationships/image" Target="../media/image10.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a:stretch>
            <a:fillRect/>
          </a:stretch>
        </p:blipFill>
        <p:spPr>
          <a:xfrm>
            <a:off x="-1" y="375"/>
            <a:ext cx="12196763" cy="685725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a:prstGeom prst="rect">
            <a:avLst/>
          </a:prstGeo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1_标题幻灯片">
    <p:spTree>
      <p:nvGrpSpPr>
        <p:cNvPr id="1" name=""/>
        <p:cNvGrpSpPr/>
        <p:nvPr/>
      </p:nvGrpSpPr>
      <p:grpSpPr>
        <a:xfrm>
          <a:off x="0" y="0"/>
          <a:ext cx="0" cy="0"/>
          <a:chOff x="0" y="0"/>
          <a:chExt cx="0" cy="0"/>
        </a:xfrm>
      </p:grpSpPr>
      <p:pic>
        <p:nvPicPr>
          <p:cNvPr id="4" name="Picture 2" descr="PPECLOGO-eff-0-1"/>
          <p:cNvPicPr>
            <a:picLocks noChangeAspect="1" noChangeArrowheads="1"/>
          </p:cNvPicPr>
          <p:nvPr userDrawn="1"/>
        </p:nvPicPr>
        <p:blipFill>
          <a:blip r:embed="rId2" cstate="screen"/>
          <a:srcRect/>
          <a:stretch>
            <a:fillRect/>
          </a:stretch>
        </p:blipFill>
        <p:spPr bwMode="auto">
          <a:xfrm>
            <a:off x="4146913" y="2886609"/>
            <a:ext cx="1060349" cy="79878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PPECLOGO-eff-0-2"/>
          <p:cNvPicPr>
            <a:picLocks noChangeAspect="1" noChangeArrowheads="1"/>
          </p:cNvPicPr>
          <p:nvPr userDrawn="1"/>
        </p:nvPicPr>
        <p:blipFill>
          <a:blip r:embed="rId3" cstate="screen"/>
          <a:srcRect/>
          <a:stretch>
            <a:fillRect/>
          </a:stretch>
        </p:blipFill>
        <p:spPr bwMode="auto">
          <a:xfrm>
            <a:off x="8430462" y="2758265"/>
            <a:ext cx="1096814" cy="83893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PPECLOGO-eff-0-3"/>
          <p:cNvPicPr>
            <a:picLocks noChangeAspect="1" noChangeArrowheads="1"/>
          </p:cNvPicPr>
          <p:nvPr userDrawn="1"/>
        </p:nvPicPr>
        <p:blipFill>
          <a:blip r:embed="rId4"/>
          <a:srcRect/>
          <a:stretch>
            <a:fillRect/>
          </a:stretch>
        </p:blipFill>
        <p:spPr bwMode="auto">
          <a:xfrm>
            <a:off x="1040451" y="1447779"/>
            <a:ext cx="3013731" cy="237621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PPECLOGO-eff-0-1"/>
          <p:cNvPicPr>
            <a:picLocks noChangeAspect="1" noChangeArrowheads="1"/>
          </p:cNvPicPr>
          <p:nvPr userDrawn="1"/>
        </p:nvPicPr>
        <p:blipFill>
          <a:blip r:embed="rId5" cstate="screen"/>
          <a:srcRect/>
          <a:stretch>
            <a:fillRect/>
          </a:stretch>
        </p:blipFill>
        <p:spPr bwMode="auto">
          <a:xfrm>
            <a:off x="4467436" y="3771071"/>
            <a:ext cx="524127" cy="395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PPECLOGO-eff-0-1"/>
          <p:cNvPicPr>
            <a:picLocks noChangeAspect="1" noChangeArrowheads="1"/>
          </p:cNvPicPr>
          <p:nvPr userDrawn="1"/>
        </p:nvPicPr>
        <p:blipFill>
          <a:blip r:embed="rId6" cstate="screen"/>
          <a:srcRect/>
          <a:stretch>
            <a:fillRect/>
          </a:stretch>
        </p:blipFill>
        <p:spPr bwMode="auto">
          <a:xfrm>
            <a:off x="7376340" y="2904246"/>
            <a:ext cx="401158" cy="30238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PPECLOGO-eff-0-2"/>
          <p:cNvPicPr>
            <a:picLocks noChangeAspect="1" noChangeArrowheads="1"/>
          </p:cNvPicPr>
          <p:nvPr userDrawn="1"/>
        </p:nvPicPr>
        <p:blipFill>
          <a:blip r:embed="rId7" cstate="screen"/>
          <a:srcRect/>
          <a:stretch>
            <a:fillRect/>
          </a:stretch>
        </p:blipFill>
        <p:spPr bwMode="auto">
          <a:xfrm>
            <a:off x="5277817" y="2574149"/>
            <a:ext cx="981731" cy="75091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PPECLOGO-eff-5-4"/>
          <p:cNvPicPr>
            <a:picLocks noChangeAspect="1" noChangeArrowheads="1"/>
          </p:cNvPicPr>
          <p:nvPr userDrawn="1"/>
        </p:nvPicPr>
        <p:blipFill>
          <a:blip r:embed="rId8"/>
          <a:srcRect/>
          <a:stretch>
            <a:fillRect/>
          </a:stretch>
        </p:blipFill>
        <p:spPr bwMode="auto">
          <a:xfrm>
            <a:off x="3261942" y="3206628"/>
            <a:ext cx="1477636" cy="112384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PPECLOGO-eff-5-2"/>
          <p:cNvPicPr>
            <a:picLocks noChangeAspect="1" noChangeArrowheads="1"/>
          </p:cNvPicPr>
          <p:nvPr userDrawn="1"/>
        </p:nvPicPr>
        <p:blipFill>
          <a:blip r:embed="rId9"/>
          <a:srcRect/>
          <a:stretch>
            <a:fillRect/>
          </a:stretch>
        </p:blipFill>
        <p:spPr bwMode="auto">
          <a:xfrm>
            <a:off x="5352404" y="3446014"/>
            <a:ext cx="1834444" cy="143630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PPECLOGO-eff-5-4"/>
          <p:cNvPicPr>
            <a:picLocks noChangeAspect="1" noChangeArrowheads="1"/>
          </p:cNvPicPr>
          <p:nvPr userDrawn="1"/>
        </p:nvPicPr>
        <p:blipFill>
          <a:blip r:embed="rId10" cstate="screen"/>
          <a:srcRect/>
          <a:stretch>
            <a:fillRect/>
          </a:stretch>
        </p:blipFill>
        <p:spPr bwMode="auto">
          <a:xfrm>
            <a:off x="9886102" y="2725338"/>
            <a:ext cx="1116794" cy="85170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PPECLOGO-eff-0-1"/>
          <p:cNvPicPr>
            <a:picLocks noChangeAspect="1" noChangeArrowheads="1"/>
          </p:cNvPicPr>
          <p:nvPr userDrawn="1"/>
        </p:nvPicPr>
        <p:blipFill>
          <a:blip r:embed="rId11" cstate="screen"/>
          <a:srcRect/>
          <a:stretch>
            <a:fillRect/>
          </a:stretch>
        </p:blipFill>
        <p:spPr bwMode="auto">
          <a:xfrm>
            <a:off x="7942800" y="3624920"/>
            <a:ext cx="522112" cy="39309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PPECLOGO-eff-0-1"/>
          <p:cNvPicPr>
            <a:picLocks noChangeAspect="1" noChangeArrowheads="1"/>
          </p:cNvPicPr>
          <p:nvPr userDrawn="1"/>
        </p:nvPicPr>
        <p:blipFill>
          <a:blip r:embed="rId11" cstate="screen"/>
          <a:srcRect/>
          <a:stretch>
            <a:fillRect/>
          </a:stretch>
        </p:blipFill>
        <p:spPr bwMode="auto">
          <a:xfrm>
            <a:off x="11254880" y="2365000"/>
            <a:ext cx="522110" cy="39309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PPECLOGO-eff2-1-2"/>
          <p:cNvPicPr>
            <a:picLocks noChangeAspect="1" noChangeArrowheads="1"/>
          </p:cNvPicPr>
          <p:nvPr userDrawn="1"/>
        </p:nvPicPr>
        <p:blipFill>
          <a:blip r:embed="rId12"/>
          <a:srcRect/>
          <a:stretch>
            <a:fillRect/>
          </a:stretch>
        </p:blipFill>
        <p:spPr bwMode="auto">
          <a:xfrm>
            <a:off x="2054437" y="2795894"/>
            <a:ext cx="1697365" cy="142874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PPECLOGO-eff2-1-3"/>
          <p:cNvPicPr>
            <a:picLocks noChangeAspect="1" noChangeArrowheads="1"/>
          </p:cNvPicPr>
          <p:nvPr userDrawn="1"/>
        </p:nvPicPr>
        <p:blipFill>
          <a:blip r:embed="rId13"/>
          <a:srcRect/>
          <a:stretch>
            <a:fillRect/>
          </a:stretch>
        </p:blipFill>
        <p:spPr bwMode="auto">
          <a:xfrm>
            <a:off x="3983626" y="2785815"/>
            <a:ext cx="437445" cy="36537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PPECLOGO-eff2-1-4"/>
          <p:cNvPicPr>
            <a:picLocks noChangeAspect="1" noChangeArrowheads="1"/>
          </p:cNvPicPr>
          <p:nvPr userDrawn="1"/>
        </p:nvPicPr>
        <p:blipFill>
          <a:blip r:embed="rId14"/>
          <a:srcRect/>
          <a:stretch>
            <a:fillRect/>
          </a:stretch>
        </p:blipFill>
        <p:spPr bwMode="auto">
          <a:xfrm>
            <a:off x="8519340" y="3325061"/>
            <a:ext cx="703540" cy="58712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PPECLOGO-eff2-1-3"/>
          <p:cNvPicPr>
            <a:picLocks noChangeAspect="1" noChangeArrowheads="1"/>
          </p:cNvPicPr>
          <p:nvPr userDrawn="1"/>
        </p:nvPicPr>
        <p:blipFill>
          <a:blip r:embed="rId13"/>
          <a:srcRect/>
          <a:stretch>
            <a:fillRect/>
          </a:stretch>
        </p:blipFill>
        <p:spPr bwMode="auto">
          <a:xfrm>
            <a:off x="9239008" y="2909285"/>
            <a:ext cx="360841" cy="30238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descr="PPECLOGO-eff2-1-3"/>
          <p:cNvPicPr>
            <a:picLocks noChangeAspect="1" noChangeArrowheads="1"/>
          </p:cNvPicPr>
          <p:nvPr userDrawn="1"/>
        </p:nvPicPr>
        <p:blipFill>
          <a:blip r:embed="rId13"/>
          <a:srcRect/>
          <a:stretch>
            <a:fillRect/>
          </a:stretch>
        </p:blipFill>
        <p:spPr bwMode="auto">
          <a:xfrm>
            <a:off x="9744990" y="3446013"/>
            <a:ext cx="282222" cy="23686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2"/>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
                                        </p:tgtEl>
                                        <p:attrNameLst>
                                          <p:attrName>ppt_x</p:attrName>
                                          <p:attrName>ppt_y</p:attrName>
                                        </p:attrNameLst>
                                      </p:cBhvr>
                                      <p:rCtr x="-15816"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8"/>
                                        </p:tgtEl>
                                        <p:attrNameLst>
                                          <p:attrName>ppt_x</p:attrName>
                                          <p:attrName>ppt_y</p:attrName>
                                        </p:attrNameLst>
                                      </p:cBhvr>
                                      <p:rCtr x="-23594"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9"/>
                                        </p:tgtEl>
                                        <p:attrNameLst>
                                          <p:attrName>ppt_x</p:attrName>
                                          <p:attrName>ppt_y</p:attrName>
                                        </p:attrNameLst>
                                      </p:cBhvr>
                                      <p:rCtr x="-9774"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7"/>
                                        </p:tgtEl>
                                        <p:attrNameLst>
                                          <p:attrName>ppt_x</p:attrName>
                                          <p:attrName>ppt_y</p:attrName>
                                        </p:attrNameLst>
                                      </p:cBhvr>
                                      <p:rCtr x="-21806"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4"/>
                                        </p:tgtEl>
                                        <p:attrNameLst>
                                          <p:attrName>ppt_x</p:attrName>
                                          <p:attrName>ppt_y</p:attrName>
                                        </p:attrNameLst>
                                      </p:cBhvr>
                                      <p:rCtr x="-16788"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3"/>
                                        </p:tgtEl>
                                        <p:attrNameLst>
                                          <p:attrName>ppt_x</p:attrName>
                                          <p:attrName>ppt_y</p:attrName>
                                        </p:attrNameLst>
                                      </p:cBhvr>
                                      <p:rCtr x="-28594"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4"/>
                                        </p:tgtEl>
                                        <p:attrNameLst>
                                          <p:attrName>ppt_x</p:attrName>
                                          <p:attrName>ppt_y</p:attrName>
                                        </p:attrNameLst>
                                      </p:cBhvr>
                                      <p:rCtr x="-28594"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11"/>
                                        </p:tgtEl>
                                        <p:attrNameLst>
                                          <p:attrName>ppt_x</p:attrName>
                                          <p:attrName>ppt_y</p:attrName>
                                        </p:attrNameLst>
                                      </p:cBhvr>
                                      <p:rCtr x="21944"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10"/>
                                        </p:tgtEl>
                                        <p:attrNameLst>
                                          <p:attrName>ppt_x</p:attrName>
                                          <p:attrName>ppt_y</p:attrName>
                                        </p:attrNameLst>
                                      </p:cBhvr>
                                      <p:rCtr x="31406"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6"/>
                                        </p:tgtEl>
                                        <p:attrNameLst>
                                          <p:attrName>ppt_x</p:attrName>
                                          <p:attrName>ppt_y</p:attrName>
                                        </p:attrNameLst>
                                      </p:cBhvr>
                                      <p:rCtr x="21233" y="0"/>
                                    </p:animMotion>
                                  </p:childTnLst>
                                </p:cTn>
                              </p:par>
                              <p:par>
                                <p:cTn id="60" presetID="10" presetClass="exit" presetSubtype="0" fill="hold" nodeType="withEffect">
                                  <p:stCondLst>
                                    <p:cond delay="2500"/>
                                  </p:stCondLst>
                                  <p:childTnLst>
                                    <p:animEffect transition="out" filter="fade">
                                      <p:cBhvr>
                                        <p:cTn id="61" dur="500"/>
                                        <p:tgtEl>
                                          <p:spTgt spid="10"/>
                                        </p:tgtEl>
                                      </p:cBhvr>
                                    </p:animEffect>
                                    <p:set>
                                      <p:cBhvr>
                                        <p:cTn id="62" dur="1" fill="hold">
                                          <p:stCondLst>
                                            <p:cond delay="499"/>
                                          </p:stCondLst>
                                        </p:cTn>
                                        <p:tgtEl>
                                          <p:spTgt spid="10"/>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11"/>
                                        </p:tgtEl>
                                      </p:cBhvr>
                                    </p:animEffect>
                                    <p:set>
                                      <p:cBhvr>
                                        <p:cTn id="65" dur="1" fill="hold">
                                          <p:stCondLst>
                                            <p:cond delay="499"/>
                                          </p:stCondLst>
                                        </p:cTn>
                                        <p:tgtEl>
                                          <p:spTgt spid="11"/>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7"/>
                                        </p:tgtEl>
                                      </p:cBhvr>
                                    </p:animEffect>
                                    <p:set>
                                      <p:cBhvr>
                                        <p:cTn id="71" dur="1" fill="hold">
                                          <p:stCondLst>
                                            <p:cond delay="499"/>
                                          </p:stCondLst>
                                        </p:cTn>
                                        <p:tgtEl>
                                          <p:spTgt spid="7"/>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9"/>
                                        </p:tgtEl>
                                      </p:cBhvr>
                                    </p:animEffect>
                                    <p:set>
                                      <p:cBhvr>
                                        <p:cTn id="74" dur="1" fill="hold">
                                          <p:stCondLst>
                                            <p:cond delay="499"/>
                                          </p:stCondLst>
                                        </p:cTn>
                                        <p:tgtEl>
                                          <p:spTgt spid="9"/>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2"/>
                                        </p:tgtEl>
                                      </p:cBhvr>
                                    </p:animEffect>
                                    <p:set>
                                      <p:cBhvr>
                                        <p:cTn id="80" dur="1" fill="hold">
                                          <p:stCondLst>
                                            <p:cond delay="499"/>
                                          </p:stCondLst>
                                        </p:cTn>
                                        <p:tgtEl>
                                          <p:spTgt spid="12"/>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4"/>
                                        </p:tgtEl>
                                      </p:cBhvr>
                                    </p:animEffect>
                                    <p:set>
                                      <p:cBhvr>
                                        <p:cTn id="83" dur="1" fill="hold">
                                          <p:stCondLst>
                                            <p:cond delay="499"/>
                                          </p:stCondLst>
                                        </p:cTn>
                                        <p:tgtEl>
                                          <p:spTgt spid="14"/>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6"/>
                                        </p:tgtEl>
                                      </p:cBhvr>
                                    </p:animEffect>
                                    <p:set>
                                      <p:cBhvr>
                                        <p:cTn id="86" dur="1" fill="hold">
                                          <p:stCondLst>
                                            <p:cond delay="499"/>
                                          </p:stCondLst>
                                        </p:cTn>
                                        <p:tgtEl>
                                          <p:spTgt spid="6"/>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
                                        </p:tgtEl>
                                      </p:cBhvr>
                                    </p:animEffect>
                                    <p:set>
                                      <p:cBhvr>
                                        <p:cTn id="89" dur="1" fill="hold">
                                          <p:stCondLst>
                                            <p:cond delay="499"/>
                                          </p:stCondLst>
                                        </p:cTn>
                                        <p:tgtEl>
                                          <p:spTgt spid="4"/>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8"/>
                                        </p:tgtEl>
                                      </p:cBhvr>
                                    </p:animEffect>
                                    <p:set>
                                      <p:cBhvr>
                                        <p:cTn id="92" dur="1" fill="hold">
                                          <p:stCondLst>
                                            <p:cond delay="499"/>
                                          </p:stCondLst>
                                        </p:cTn>
                                        <p:tgtEl>
                                          <p:spTgt spid="8"/>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
                                        <p:tgtEl>
                                          <p:spTgt spid="15"/>
                                        </p:tgtEl>
                                      </p:cBhvr>
                                    </p:animEffect>
                                  </p:childTnLst>
                                </p:cTn>
                              </p:par>
                              <p:par>
                                <p:cTn id="96" presetID="10" presetClass="entr" presetSubtype="0" fill="hold" nodeType="withEffect">
                                  <p:stCondLst>
                                    <p:cond delay="60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
                                        <p:tgtEl>
                                          <p:spTgt spid="16"/>
                                        </p:tgtEl>
                                      </p:cBhvr>
                                    </p:animEffect>
                                  </p:childTnLst>
                                </p:cTn>
                              </p:par>
                              <p:par>
                                <p:cTn id="99" presetID="10" presetClass="entr" presetSubtype="0" fill="hold" nodeType="withEffect">
                                  <p:stCondLst>
                                    <p:cond delay="20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100"/>
                                        <p:tgtEl>
                                          <p:spTgt spid="17"/>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8"/>
                                        </p:tgtEl>
                                        <p:attrNameLst>
                                          <p:attrName>style.visibility</p:attrName>
                                        </p:attrNameLst>
                                      </p:cBhvr>
                                      <p:to>
                                        <p:strVal val="visible"/>
                                      </p:to>
                                    </p:set>
                                    <p:animEffect transition="in" filter="fade">
                                      <p:cBhvr>
                                        <p:cTn id="104" dur="100"/>
                                        <p:tgtEl>
                                          <p:spTgt spid="18"/>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100"/>
                                        <p:tgtEl>
                                          <p:spTgt spid="19"/>
                                        </p:tgtEl>
                                      </p:cBhvr>
                                    </p:animEffect>
                                  </p:childTnLst>
                                </p:cTn>
                              </p:par>
                              <p:par>
                                <p:cTn id="108" presetID="53" presetClass="exit" presetSubtype="16" fill="hold" nodeType="withEffect">
                                  <p:stCondLst>
                                    <p:cond delay="100"/>
                                  </p:stCondLst>
                                  <p:childTnLst>
                                    <p:anim calcmode="lin" valueType="num">
                                      <p:cBhvr>
                                        <p:cTn id="109" dur="1000"/>
                                        <p:tgtEl>
                                          <p:spTgt spid="15"/>
                                        </p:tgtEl>
                                        <p:attrNameLst>
                                          <p:attrName>ppt_w</p:attrName>
                                        </p:attrNameLst>
                                      </p:cBhvr>
                                      <p:tavLst>
                                        <p:tav tm="0">
                                          <p:val>
                                            <p:strVal val="ppt_w"/>
                                          </p:val>
                                        </p:tav>
                                        <p:tav tm="100000">
                                          <p:val>
                                            <p:fltVal val="0"/>
                                          </p:val>
                                        </p:tav>
                                      </p:tavLst>
                                    </p:anim>
                                    <p:anim calcmode="lin" valueType="num">
                                      <p:cBhvr>
                                        <p:cTn id="110" dur="1000"/>
                                        <p:tgtEl>
                                          <p:spTgt spid="15"/>
                                        </p:tgtEl>
                                        <p:attrNameLst>
                                          <p:attrName>ppt_h</p:attrName>
                                        </p:attrNameLst>
                                      </p:cBhvr>
                                      <p:tavLst>
                                        <p:tav tm="0">
                                          <p:val>
                                            <p:strVal val="ppt_h"/>
                                          </p:val>
                                        </p:tav>
                                        <p:tav tm="100000">
                                          <p:val>
                                            <p:fltVal val="0"/>
                                          </p:val>
                                        </p:tav>
                                      </p:tavLst>
                                    </p:anim>
                                    <p:animEffect transition="out" filter="fade">
                                      <p:cBhvr>
                                        <p:cTn id="111" dur="1000"/>
                                        <p:tgtEl>
                                          <p:spTgt spid="15"/>
                                        </p:tgtEl>
                                      </p:cBhvr>
                                    </p:animEffect>
                                    <p:set>
                                      <p:cBhvr>
                                        <p:cTn id="112" dur="1" fill="hold">
                                          <p:stCondLst>
                                            <p:cond delay="999"/>
                                          </p:stCondLst>
                                        </p:cTn>
                                        <p:tgtEl>
                                          <p:spTgt spid="15"/>
                                        </p:tgtEl>
                                        <p:attrNameLst>
                                          <p:attrName>style.visibility</p:attrName>
                                        </p:attrNameLst>
                                      </p:cBhvr>
                                      <p:to>
                                        <p:strVal val="hidden"/>
                                      </p:to>
                                    </p:set>
                                  </p:childTnLst>
                                </p:cTn>
                              </p:par>
                              <p:par>
                                <p:cTn id="113" presetID="53" presetClass="exit" presetSubtype="16" fill="hold" nodeType="withEffect">
                                  <p:stCondLst>
                                    <p:cond delay="700"/>
                                  </p:stCondLst>
                                  <p:childTnLst>
                                    <p:anim calcmode="lin" valueType="num">
                                      <p:cBhvr>
                                        <p:cTn id="114" dur="500"/>
                                        <p:tgtEl>
                                          <p:spTgt spid="16"/>
                                        </p:tgtEl>
                                        <p:attrNameLst>
                                          <p:attrName>ppt_w</p:attrName>
                                        </p:attrNameLst>
                                      </p:cBhvr>
                                      <p:tavLst>
                                        <p:tav tm="0">
                                          <p:val>
                                            <p:strVal val="ppt_w"/>
                                          </p:val>
                                        </p:tav>
                                        <p:tav tm="100000">
                                          <p:val>
                                            <p:fltVal val="0"/>
                                          </p:val>
                                        </p:tav>
                                      </p:tavLst>
                                    </p:anim>
                                    <p:anim calcmode="lin" valueType="num">
                                      <p:cBhvr>
                                        <p:cTn id="115" dur="500"/>
                                        <p:tgtEl>
                                          <p:spTgt spid="16"/>
                                        </p:tgtEl>
                                        <p:attrNameLst>
                                          <p:attrName>ppt_h</p:attrName>
                                        </p:attrNameLst>
                                      </p:cBhvr>
                                      <p:tavLst>
                                        <p:tav tm="0">
                                          <p:val>
                                            <p:strVal val="ppt_h"/>
                                          </p:val>
                                        </p:tav>
                                        <p:tav tm="100000">
                                          <p:val>
                                            <p:fltVal val="0"/>
                                          </p:val>
                                        </p:tav>
                                      </p:tavLst>
                                    </p:anim>
                                    <p:animEffect transition="out" filter="fade">
                                      <p:cBhvr>
                                        <p:cTn id="116" dur="500"/>
                                        <p:tgtEl>
                                          <p:spTgt spid="16"/>
                                        </p:tgtEl>
                                      </p:cBhvr>
                                    </p:animEffect>
                                    <p:set>
                                      <p:cBhvr>
                                        <p:cTn id="117" dur="1" fill="hold">
                                          <p:stCondLst>
                                            <p:cond delay="499"/>
                                          </p:stCondLst>
                                        </p:cTn>
                                        <p:tgtEl>
                                          <p:spTgt spid="16"/>
                                        </p:tgtEl>
                                        <p:attrNameLst>
                                          <p:attrName>style.visibility</p:attrName>
                                        </p:attrNameLst>
                                      </p:cBhvr>
                                      <p:to>
                                        <p:strVal val="hidden"/>
                                      </p:to>
                                    </p:set>
                                  </p:childTnLst>
                                </p:cTn>
                              </p:par>
                              <p:par>
                                <p:cTn id="118" presetID="53" presetClass="exit" presetSubtype="16" fill="hold" nodeType="withEffect">
                                  <p:stCondLst>
                                    <p:cond delay="300"/>
                                  </p:stCondLst>
                                  <p:childTnLst>
                                    <p:anim calcmode="lin" valueType="num">
                                      <p:cBhvr>
                                        <p:cTn id="119" dur="500"/>
                                        <p:tgtEl>
                                          <p:spTgt spid="17"/>
                                        </p:tgtEl>
                                        <p:attrNameLst>
                                          <p:attrName>ppt_w</p:attrName>
                                        </p:attrNameLst>
                                      </p:cBhvr>
                                      <p:tavLst>
                                        <p:tav tm="0">
                                          <p:val>
                                            <p:strVal val="ppt_w"/>
                                          </p:val>
                                        </p:tav>
                                        <p:tav tm="100000">
                                          <p:val>
                                            <p:fltVal val="0"/>
                                          </p:val>
                                        </p:tav>
                                      </p:tavLst>
                                    </p:anim>
                                    <p:anim calcmode="lin" valueType="num">
                                      <p:cBhvr>
                                        <p:cTn id="120" dur="500"/>
                                        <p:tgtEl>
                                          <p:spTgt spid="17"/>
                                        </p:tgtEl>
                                        <p:attrNameLst>
                                          <p:attrName>ppt_h</p:attrName>
                                        </p:attrNameLst>
                                      </p:cBhvr>
                                      <p:tavLst>
                                        <p:tav tm="0">
                                          <p:val>
                                            <p:strVal val="ppt_h"/>
                                          </p:val>
                                        </p:tav>
                                        <p:tav tm="100000">
                                          <p:val>
                                            <p:fltVal val="0"/>
                                          </p:val>
                                        </p:tav>
                                      </p:tavLst>
                                    </p:anim>
                                    <p:animEffect transition="out" filter="fade">
                                      <p:cBhvr>
                                        <p:cTn id="121" dur="500"/>
                                        <p:tgtEl>
                                          <p:spTgt spid="17"/>
                                        </p:tgtEl>
                                      </p:cBhvr>
                                    </p:animEffect>
                                    <p:set>
                                      <p:cBhvr>
                                        <p:cTn id="122" dur="1" fill="hold">
                                          <p:stCondLst>
                                            <p:cond delay="499"/>
                                          </p:stCondLst>
                                        </p:cTn>
                                        <p:tgtEl>
                                          <p:spTgt spid="17"/>
                                        </p:tgtEl>
                                        <p:attrNameLst>
                                          <p:attrName>style.visibility</p:attrName>
                                        </p:attrNameLst>
                                      </p:cBhvr>
                                      <p:to>
                                        <p:strVal val="hidden"/>
                                      </p:to>
                                    </p:set>
                                  </p:childTnLst>
                                </p:cTn>
                              </p:par>
                              <p:par>
                                <p:cTn id="123" presetID="53" presetClass="exit" presetSubtype="16" fill="hold" nodeType="withEffect">
                                  <p:stCondLst>
                                    <p:cond delay="1900"/>
                                  </p:stCondLst>
                                  <p:childTnLst>
                                    <p:anim calcmode="lin" valueType="num">
                                      <p:cBhvr>
                                        <p:cTn id="124" dur="500"/>
                                        <p:tgtEl>
                                          <p:spTgt spid="18"/>
                                        </p:tgtEl>
                                        <p:attrNameLst>
                                          <p:attrName>ppt_w</p:attrName>
                                        </p:attrNameLst>
                                      </p:cBhvr>
                                      <p:tavLst>
                                        <p:tav tm="0">
                                          <p:val>
                                            <p:strVal val="ppt_w"/>
                                          </p:val>
                                        </p:tav>
                                        <p:tav tm="100000">
                                          <p:val>
                                            <p:fltVal val="0"/>
                                          </p:val>
                                        </p:tav>
                                      </p:tavLst>
                                    </p:anim>
                                    <p:anim calcmode="lin" valueType="num">
                                      <p:cBhvr>
                                        <p:cTn id="125" dur="500"/>
                                        <p:tgtEl>
                                          <p:spTgt spid="18"/>
                                        </p:tgtEl>
                                        <p:attrNameLst>
                                          <p:attrName>ppt_h</p:attrName>
                                        </p:attrNameLst>
                                      </p:cBhvr>
                                      <p:tavLst>
                                        <p:tav tm="0">
                                          <p:val>
                                            <p:strVal val="ppt_h"/>
                                          </p:val>
                                        </p:tav>
                                        <p:tav tm="100000">
                                          <p:val>
                                            <p:fltVal val="0"/>
                                          </p:val>
                                        </p:tav>
                                      </p:tavLst>
                                    </p:anim>
                                    <p:animEffect transition="out" filter="fade">
                                      <p:cBhvr>
                                        <p:cTn id="126" dur="500"/>
                                        <p:tgtEl>
                                          <p:spTgt spid="18"/>
                                        </p:tgtEl>
                                      </p:cBhvr>
                                    </p:animEffect>
                                    <p:set>
                                      <p:cBhvr>
                                        <p:cTn id="127" dur="1" fill="hold">
                                          <p:stCondLst>
                                            <p:cond delay="499"/>
                                          </p:stCondLst>
                                        </p:cTn>
                                        <p:tgtEl>
                                          <p:spTgt spid="18"/>
                                        </p:tgtEl>
                                        <p:attrNameLst>
                                          <p:attrName>style.visibility</p:attrName>
                                        </p:attrNameLst>
                                      </p:cBhvr>
                                      <p:to>
                                        <p:strVal val="hidden"/>
                                      </p:to>
                                    </p:set>
                                  </p:childTnLst>
                                </p:cTn>
                              </p:par>
                              <p:par>
                                <p:cTn id="128" presetID="53" presetClass="exit" presetSubtype="16" fill="hold" nodeType="withEffect">
                                  <p:stCondLst>
                                    <p:cond delay="2300"/>
                                  </p:stCondLst>
                                  <p:childTnLst>
                                    <p:anim calcmode="lin" valueType="num">
                                      <p:cBhvr>
                                        <p:cTn id="129" dur="500"/>
                                        <p:tgtEl>
                                          <p:spTgt spid="19"/>
                                        </p:tgtEl>
                                        <p:attrNameLst>
                                          <p:attrName>ppt_w</p:attrName>
                                        </p:attrNameLst>
                                      </p:cBhvr>
                                      <p:tavLst>
                                        <p:tav tm="0">
                                          <p:val>
                                            <p:strVal val="ppt_w"/>
                                          </p:val>
                                        </p:tav>
                                        <p:tav tm="100000">
                                          <p:val>
                                            <p:fltVal val="0"/>
                                          </p:val>
                                        </p:tav>
                                      </p:tavLst>
                                    </p:anim>
                                    <p:anim calcmode="lin" valueType="num">
                                      <p:cBhvr>
                                        <p:cTn id="130" dur="500"/>
                                        <p:tgtEl>
                                          <p:spTgt spid="19"/>
                                        </p:tgtEl>
                                        <p:attrNameLst>
                                          <p:attrName>ppt_h</p:attrName>
                                        </p:attrNameLst>
                                      </p:cBhvr>
                                      <p:tavLst>
                                        <p:tav tm="0">
                                          <p:val>
                                            <p:strVal val="ppt_h"/>
                                          </p:val>
                                        </p:tav>
                                        <p:tav tm="100000">
                                          <p:val>
                                            <p:fltVal val="0"/>
                                          </p:val>
                                        </p:tav>
                                      </p:tavLst>
                                    </p:anim>
                                    <p:animEffect transition="out" filter="fade">
                                      <p:cBhvr>
                                        <p:cTn id="131" dur="500"/>
                                        <p:tgtEl>
                                          <p:spTgt spid="19"/>
                                        </p:tgtEl>
                                      </p:cBhvr>
                                    </p:animEffect>
                                    <p:set>
                                      <p:cBhvr>
                                        <p:cTn id="13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5" name="任意多边形: 形状 4"/>
          <p:cNvSpPr/>
          <p:nvPr userDrawn="1"/>
        </p:nvSpPr>
        <p:spPr bwMode="auto">
          <a:xfrm>
            <a:off x="11562234" y="6233416"/>
            <a:ext cx="634529" cy="634529"/>
          </a:xfrm>
          <a:custGeom>
            <a:avLst/>
            <a:gdLst>
              <a:gd name="connsiteX0" fmla="*/ 487988 w 487988"/>
              <a:gd name="connsiteY0" fmla="*/ 0 h 487988"/>
              <a:gd name="connsiteX1" fmla="*/ 487988 w 487988"/>
              <a:gd name="connsiteY1" fmla="*/ 487988 h 487988"/>
              <a:gd name="connsiteX2" fmla="*/ 0 w 487988"/>
              <a:gd name="connsiteY2" fmla="*/ 487988 h 487988"/>
            </a:gdLst>
            <a:ahLst/>
            <a:cxnLst>
              <a:cxn ang="0">
                <a:pos x="connsiteX0" y="connsiteY0"/>
              </a:cxn>
              <a:cxn ang="0">
                <a:pos x="connsiteX1" y="connsiteY1"/>
              </a:cxn>
              <a:cxn ang="0">
                <a:pos x="connsiteX2" y="connsiteY2"/>
              </a:cxn>
            </a:cxnLst>
            <a:rect l="l" t="t" r="r" b="b"/>
            <a:pathLst>
              <a:path w="487988" h="487988">
                <a:moveTo>
                  <a:pt x="487988" y="0"/>
                </a:moveTo>
                <a:lnTo>
                  <a:pt x="487988" y="487988"/>
                </a:lnTo>
                <a:lnTo>
                  <a:pt x="0" y="487988"/>
                </a:lnTo>
                <a:close/>
              </a:path>
            </a:pathLst>
          </a:cu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3D3D3D"/>
              </a:solidFill>
              <a:effectLst/>
              <a:uLnTx/>
              <a:uFillTx/>
            </a:endParaRPr>
          </a:p>
        </p:txBody>
      </p:sp>
      <p:sp>
        <p:nvSpPr>
          <p:cNvPr id="6" name="TextBox 19"/>
          <p:cNvSpPr txBox="1"/>
          <p:nvPr userDrawn="1"/>
        </p:nvSpPr>
        <p:spPr>
          <a:xfrm>
            <a:off x="11815722" y="6513636"/>
            <a:ext cx="423513" cy="307777"/>
          </a:xfrm>
          <a:prstGeom prst="rect">
            <a:avLst/>
          </a:prstGeom>
          <a:noFill/>
        </p:spPr>
        <p:txBody>
          <a:bodyPr wrap="none" rtlCol="0">
            <a:spAutoFit/>
          </a:bodyPr>
          <a:lstStyle/>
          <a:p>
            <a:pPr algn="ctr"/>
            <a:fld id="{BA2BEF17-5336-49D4-9F7F-1AE04EBEDEA7}" type="slidenum">
              <a:rPr lang="zh-CN" altLang="en-US" sz="1400" smtClean="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F6F6F6"/>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rtl="0" eaLnBrk="1" fontAlgn="base" hangingPunct="1">
        <a:spcBef>
          <a:spcPct val="0"/>
        </a:spcBef>
        <a:spcAft>
          <a:spcPct val="0"/>
        </a:spcAft>
        <a:defRPr sz="2400">
          <a:solidFill>
            <a:schemeClr val="accent1"/>
          </a:solidFill>
          <a:latin typeface="+mj-lt"/>
          <a:ea typeface="+mj-ea"/>
          <a:cs typeface="+mj-cs"/>
        </a:defRPr>
      </a:lvl1pPr>
      <a:lvl2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9pPr>
    </p:titleStyle>
    <p:bodyStyle>
      <a:lvl1pPr marL="342900" indent="-342900" algn="l" rtl="0" eaLnBrk="1" fontAlgn="base" hangingPunct="1">
        <a:spcBef>
          <a:spcPct val="20000"/>
        </a:spcBef>
        <a:spcAft>
          <a:spcPct val="0"/>
        </a:spcAft>
        <a:buChar char="•"/>
        <a:defRPr sz="2000">
          <a:solidFill>
            <a:schemeClr val="accent1"/>
          </a:solidFill>
          <a:latin typeface="+mn-lt"/>
          <a:ea typeface="+mn-ea"/>
          <a:cs typeface="+mn-cs"/>
        </a:defRPr>
      </a:lvl1pPr>
      <a:lvl2pPr marL="742950" indent="-285750" algn="l" rtl="0" eaLnBrk="1" fontAlgn="base" hangingPunct="1">
        <a:spcBef>
          <a:spcPct val="20000"/>
        </a:spcBef>
        <a:spcAft>
          <a:spcPct val="0"/>
        </a:spcAft>
        <a:buChar char="–"/>
        <a:defRPr sz="2000">
          <a:solidFill>
            <a:schemeClr val="accent1"/>
          </a:solidFill>
          <a:latin typeface="+mn-lt"/>
          <a:ea typeface="仿宋_GB2312" pitchFamily="49" charset="-122"/>
        </a:defRPr>
      </a:lvl2pPr>
      <a:lvl3pPr marL="1143000" indent="-228600" algn="l" rtl="0" eaLnBrk="1" fontAlgn="base" hangingPunct="1">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6pPr>
      <a:lvl7pPr marL="29718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7pPr>
      <a:lvl8pPr marL="34290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8pPr>
      <a:lvl9pPr marL="38862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15.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9" Type="http://schemas.openxmlformats.org/officeDocument/2006/relationships/tags" Target="../tags/tag45.xml"/><Relationship Id="rId8" Type="http://schemas.openxmlformats.org/officeDocument/2006/relationships/tags" Target="../tags/tag44.xml"/><Relationship Id="rId7" Type="http://schemas.openxmlformats.org/officeDocument/2006/relationships/tags" Target="../tags/tag43.xml"/><Relationship Id="rId6" Type="http://schemas.openxmlformats.org/officeDocument/2006/relationships/tags" Target="../tags/tag42.xml"/><Relationship Id="rId5" Type="http://schemas.openxmlformats.org/officeDocument/2006/relationships/tags" Target="../tags/tag41.xml"/><Relationship Id="rId4" Type="http://schemas.openxmlformats.org/officeDocument/2006/relationships/tags" Target="../tags/tag40.xml"/><Relationship Id="rId3" Type="http://schemas.openxmlformats.org/officeDocument/2006/relationships/tags" Target="../tags/tag39.xml"/><Relationship Id="rId28" Type="http://schemas.openxmlformats.org/officeDocument/2006/relationships/notesSlide" Target="../notesSlides/notesSlide11.xml"/><Relationship Id="rId27" Type="http://schemas.openxmlformats.org/officeDocument/2006/relationships/slideLayout" Target="../slideLayouts/slideLayout2.xml"/><Relationship Id="rId26" Type="http://schemas.openxmlformats.org/officeDocument/2006/relationships/tags" Target="../tags/tag62.xml"/><Relationship Id="rId25" Type="http://schemas.openxmlformats.org/officeDocument/2006/relationships/tags" Target="../tags/tag61.xml"/><Relationship Id="rId24" Type="http://schemas.openxmlformats.org/officeDocument/2006/relationships/tags" Target="../tags/tag60.xml"/><Relationship Id="rId23" Type="http://schemas.openxmlformats.org/officeDocument/2006/relationships/tags" Target="../tags/tag59.xml"/><Relationship Id="rId22" Type="http://schemas.openxmlformats.org/officeDocument/2006/relationships/tags" Target="../tags/tag58.xml"/><Relationship Id="rId21" Type="http://schemas.openxmlformats.org/officeDocument/2006/relationships/tags" Target="../tags/tag57.xml"/><Relationship Id="rId20" Type="http://schemas.openxmlformats.org/officeDocument/2006/relationships/tags" Target="../tags/tag56.xml"/><Relationship Id="rId2" Type="http://schemas.openxmlformats.org/officeDocument/2006/relationships/tags" Target="../tags/tag38.xml"/><Relationship Id="rId19" Type="http://schemas.openxmlformats.org/officeDocument/2006/relationships/tags" Target="../tags/tag55.xml"/><Relationship Id="rId18" Type="http://schemas.openxmlformats.org/officeDocument/2006/relationships/tags" Target="../tags/tag54.xml"/><Relationship Id="rId17" Type="http://schemas.openxmlformats.org/officeDocument/2006/relationships/tags" Target="../tags/tag53.xml"/><Relationship Id="rId16" Type="http://schemas.openxmlformats.org/officeDocument/2006/relationships/tags" Target="../tags/tag52.xml"/><Relationship Id="rId15" Type="http://schemas.openxmlformats.org/officeDocument/2006/relationships/tags" Target="../tags/tag51.xml"/><Relationship Id="rId14" Type="http://schemas.openxmlformats.org/officeDocument/2006/relationships/tags" Target="../tags/tag50.xml"/><Relationship Id="rId13" Type="http://schemas.openxmlformats.org/officeDocument/2006/relationships/tags" Target="../tags/tag49.xml"/><Relationship Id="rId12" Type="http://schemas.openxmlformats.org/officeDocument/2006/relationships/tags" Target="../tags/tag48.xml"/><Relationship Id="rId11" Type="http://schemas.openxmlformats.org/officeDocument/2006/relationships/tags" Target="../tags/tag47.xml"/><Relationship Id="rId10" Type="http://schemas.openxmlformats.org/officeDocument/2006/relationships/tags" Target="../tags/tag46.xml"/><Relationship Id="rId1" Type="http://schemas.openxmlformats.org/officeDocument/2006/relationships/tags" Target="../tags/tag37.xml"/></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2.xml"/><Relationship Id="rId2" Type="http://schemas.openxmlformats.org/officeDocument/2006/relationships/image" Target="../media/image21.jpeg"/><Relationship Id="rId1" Type="http://schemas.openxmlformats.org/officeDocument/2006/relationships/tags" Target="../tags/tag63.xml"/></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2.xml"/><Relationship Id="rId2" Type="http://schemas.openxmlformats.org/officeDocument/2006/relationships/image" Target="../media/image25.png"/><Relationship Id="rId1" Type="http://schemas.openxmlformats.org/officeDocument/2006/relationships/image" Target="../media/image24.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9" Type="http://schemas.openxmlformats.org/officeDocument/2006/relationships/tags" Target="../tags/tag72.xml"/><Relationship Id="rId8" Type="http://schemas.openxmlformats.org/officeDocument/2006/relationships/tags" Target="../tags/tag71.xml"/><Relationship Id="rId7" Type="http://schemas.openxmlformats.org/officeDocument/2006/relationships/tags" Target="../tags/tag70.xml"/><Relationship Id="rId6" Type="http://schemas.openxmlformats.org/officeDocument/2006/relationships/tags" Target="../tags/tag69.xml"/><Relationship Id="rId5" Type="http://schemas.openxmlformats.org/officeDocument/2006/relationships/tags" Target="../tags/tag68.xml"/><Relationship Id="rId4" Type="http://schemas.openxmlformats.org/officeDocument/2006/relationships/tags" Target="../tags/tag67.xml"/><Relationship Id="rId3" Type="http://schemas.openxmlformats.org/officeDocument/2006/relationships/tags" Target="../tags/tag66.xml"/><Relationship Id="rId26" Type="http://schemas.openxmlformats.org/officeDocument/2006/relationships/notesSlide" Target="../notesSlides/notesSlide15.xml"/><Relationship Id="rId25" Type="http://schemas.openxmlformats.org/officeDocument/2006/relationships/slideLayout" Target="../slideLayouts/slideLayout2.xml"/><Relationship Id="rId24" Type="http://schemas.openxmlformats.org/officeDocument/2006/relationships/tags" Target="../tags/tag87.xml"/><Relationship Id="rId23" Type="http://schemas.openxmlformats.org/officeDocument/2006/relationships/tags" Target="../tags/tag86.xml"/><Relationship Id="rId22" Type="http://schemas.openxmlformats.org/officeDocument/2006/relationships/tags" Target="../tags/tag85.xml"/><Relationship Id="rId21" Type="http://schemas.openxmlformats.org/officeDocument/2006/relationships/tags" Target="../tags/tag84.xml"/><Relationship Id="rId20" Type="http://schemas.openxmlformats.org/officeDocument/2006/relationships/tags" Target="../tags/tag83.xml"/><Relationship Id="rId2" Type="http://schemas.openxmlformats.org/officeDocument/2006/relationships/tags" Target="../tags/tag65.xml"/><Relationship Id="rId19" Type="http://schemas.openxmlformats.org/officeDocument/2006/relationships/tags" Target="../tags/tag82.xml"/><Relationship Id="rId18" Type="http://schemas.openxmlformats.org/officeDocument/2006/relationships/tags" Target="../tags/tag81.xml"/><Relationship Id="rId17" Type="http://schemas.openxmlformats.org/officeDocument/2006/relationships/tags" Target="../tags/tag80.xml"/><Relationship Id="rId16" Type="http://schemas.openxmlformats.org/officeDocument/2006/relationships/tags" Target="../tags/tag79.xml"/><Relationship Id="rId15" Type="http://schemas.openxmlformats.org/officeDocument/2006/relationships/tags" Target="../tags/tag78.xml"/><Relationship Id="rId14" Type="http://schemas.openxmlformats.org/officeDocument/2006/relationships/tags" Target="../tags/tag77.xml"/><Relationship Id="rId13" Type="http://schemas.openxmlformats.org/officeDocument/2006/relationships/tags" Target="../tags/tag76.xml"/><Relationship Id="rId12" Type="http://schemas.openxmlformats.org/officeDocument/2006/relationships/tags" Target="../tags/tag75.xml"/><Relationship Id="rId11" Type="http://schemas.openxmlformats.org/officeDocument/2006/relationships/tags" Target="../tags/tag74.xml"/><Relationship Id="rId10" Type="http://schemas.openxmlformats.org/officeDocument/2006/relationships/tags" Target="../tags/tag73.xml"/><Relationship Id="rId1" Type="http://schemas.openxmlformats.org/officeDocument/2006/relationships/tags" Target="../tags/tag64.xml"/></Relationships>
</file>

<file path=ppt/slides/_rels/slide16.xml.rels><?xml version="1.0" encoding="UTF-8" standalone="yes"?>
<Relationships xmlns="http://schemas.openxmlformats.org/package/2006/relationships"><Relationship Id="rId9" Type="http://schemas.openxmlformats.org/officeDocument/2006/relationships/tags" Target="../tags/tag96.xml"/><Relationship Id="rId8" Type="http://schemas.openxmlformats.org/officeDocument/2006/relationships/tags" Target="../tags/tag95.xml"/><Relationship Id="rId7" Type="http://schemas.openxmlformats.org/officeDocument/2006/relationships/tags" Target="../tags/tag94.xml"/><Relationship Id="rId6" Type="http://schemas.openxmlformats.org/officeDocument/2006/relationships/tags" Target="../tags/tag93.xml"/><Relationship Id="rId5" Type="http://schemas.openxmlformats.org/officeDocument/2006/relationships/tags" Target="../tags/tag92.xml"/><Relationship Id="rId47" Type="http://schemas.openxmlformats.org/officeDocument/2006/relationships/notesSlide" Target="../notesSlides/notesSlide16.xml"/><Relationship Id="rId46" Type="http://schemas.openxmlformats.org/officeDocument/2006/relationships/slideLayout" Target="../slideLayouts/slideLayout2.xml"/><Relationship Id="rId45" Type="http://schemas.openxmlformats.org/officeDocument/2006/relationships/tags" Target="../tags/tag132.xml"/><Relationship Id="rId44" Type="http://schemas.openxmlformats.org/officeDocument/2006/relationships/tags" Target="../tags/tag131.xml"/><Relationship Id="rId43" Type="http://schemas.openxmlformats.org/officeDocument/2006/relationships/tags" Target="../tags/tag130.xml"/><Relationship Id="rId42" Type="http://schemas.openxmlformats.org/officeDocument/2006/relationships/tags" Target="../tags/tag129.xml"/><Relationship Id="rId41" Type="http://schemas.openxmlformats.org/officeDocument/2006/relationships/tags" Target="../tags/tag128.xml"/><Relationship Id="rId40" Type="http://schemas.openxmlformats.org/officeDocument/2006/relationships/tags" Target="../tags/tag127.xml"/><Relationship Id="rId4" Type="http://schemas.openxmlformats.org/officeDocument/2006/relationships/tags" Target="../tags/tag91.xml"/><Relationship Id="rId39" Type="http://schemas.openxmlformats.org/officeDocument/2006/relationships/tags" Target="../tags/tag126.xml"/><Relationship Id="rId38" Type="http://schemas.openxmlformats.org/officeDocument/2006/relationships/tags" Target="../tags/tag125.xml"/><Relationship Id="rId37" Type="http://schemas.openxmlformats.org/officeDocument/2006/relationships/tags" Target="../tags/tag124.xml"/><Relationship Id="rId36" Type="http://schemas.openxmlformats.org/officeDocument/2006/relationships/tags" Target="../tags/tag123.xml"/><Relationship Id="rId35" Type="http://schemas.openxmlformats.org/officeDocument/2006/relationships/tags" Target="../tags/tag122.xml"/><Relationship Id="rId34" Type="http://schemas.openxmlformats.org/officeDocument/2006/relationships/tags" Target="../tags/tag121.xml"/><Relationship Id="rId33" Type="http://schemas.openxmlformats.org/officeDocument/2006/relationships/tags" Target="../tags/tag120.xml"/><Relationship Id="rId32" Type="http://schemas.openxmlformats.org/officeDocument/2006/relationships/tags" Target="../tags/tag119.xml"/><Relationship Id="rId31" Type="http://schemas.openxmlformats.org/officeDocument/2006/relationships/tags" Target="../tags/tag118.xml"/><Relationship Id="rId30" Type="http://schemas.openxmlformats.org/officeDocument/2006/relationships/tags" Target="../tags/tag117.xml"/><Relationship Id="rId3" Type="http://schemas.openxmlformats.org/officeDocument/2006/relationships/tags" Target="../tags/tag90.xml"/><Relationship Id="rId29" Type="http://schemas.openxmlformats.org/officeDocument/2006/relationships/tags" Target="../tags/tag116.xml"/><Relationship Id="rId28" Type="http://schemas.openxmlformats.org/officeDocument/2006/relationships/tags" Target="../tags/tag115.xml"/><Relationship Id="rId27" Type="http://schemas.openxmlformats.org/officeDocument/2006/relationships/tags" Target="../tags/tag114.xml"/><Relationship Id="rId26" Type="http://schemas.openxmlformats.org/officeDocument/2006/relationships/tags" Target="../tags/tag113.xml"/><Relationship Id="rId25" Type="http://schemas.openxmlformats.org/officeDocument/2006/relationships/tags" Target="../tags/tag112.xml"/><Relationship Id="rId24" Type="http://schemas.openxmlformats.org/officeDocument/2006/relationships/tags" Target="../tags/tag111.xml"/><Relationship Id="rId23" Type="http://schemas.openxmlformats.org/officeDocument/2006/relationships/tags" Target="../tags/tag110.xml"/><Relationship Id="rId22" Type="http://schemas.openxmlformats.org/officeDocument/2006/relationships/tags" Target="../tags/tag109.xml"/><Relationship Id="rId21" Type="http://schemas.openxmlformats.org/officeDocument/2006/relationships/tags" Target="../tags/tag108.xml"/><Relationship Id="rId20" Type="http://schemas.openxmlformats.org/officeDocument/2006/relationships/tags" Target="../tags/tag107.xml"/><Relationship Id="rId2" Type="http://schemas.openxmlformats.org/officeDocument/2006/relationships/tags" Target="../tags/tag89.xml"/><Relationship Id="rId19" Type="http://schemas.openxmlformats.org/officeDocument/2006/relationships/tags" Target="../tags/tag106.xml"/><Relationship Id="rId18" Type="http://schemas.openxmlformats.org/officeDocument/2006/relationships/tags" Target="../tags/tag105.xml"/><Relationship Id="rId17" Type="http://schemas.openxmlformats.org/officeDocument/2006/relationships/tags" Target="../tags/tag104.xml"/><Relationship Id="rId16" Type="http://schemas.openxmlformats.org/officeDocument/2006/relationships/tags" Target="../tags/tag103.xml"/><Relationship Id="rId15" Type="http://schemas.openxmlformats.org/officeDocument/2006/relationships/tags" Target="../tags/tag102.xml"/><Relationship Id="rId14" Type="http://schemas.openxmlformats.org/officeDocument/2006/relationships/tags" Target="../tags/tag101.xml"/><Relationship Id="rId13" Type="http://schemas.openxmlformats.org/officeDocument/2006/relationships/tags" Target="../tags/tag100.xml"/><Relationship Id="rId12" Type="http://schemas.openxmlformats.org/officeDocument/2006/relationships/tags" Target="../tags/tag99.xml"/><Relationship Id="rId11" Type="http://schemas.openxmlformats.org/officeDocument/2006/relationships/tags" Target="../tags/tag98.xml"/><Relationship Id="rId10" Type="http://schemas.openxmlformats.org/officeDocument/2006/relationships/tags" Target="../tags/tag97.xml"/><Relationship Id="rId1" Type="http://schemas.openxmlformats.org/officeDocument/2006/relationships/tags" Target="../tags/tag88.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7.png"/><Relationship Id="rId2" Type="http://schemas.openxmlformats.org/officeDocument/2006/relationships/image" Target="../media/image1.svg"/><Relationship Id="rId1" Type="http://schemas.openxmlformats.org/officeDocument/2006/relationships/image" Target="../media/image26.png"/></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8.png"/><Relationship Id="rId2" Type="http://schemas.openxmlformats.org/officeDocument/2006/relationships/image" Target="../media/image1.svg"/><Relationship Id="rId1" Type="http://schemas.openxmlformats.org/officeDocument/2006/relationships/image" Target="../media/image26.png"/></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5.xml"/><Relationship Id="rId3" Type="http://schemas.microsoft.com/office/2007/relationships/hdphoto" Target="../media/image19.wdp"/><Relationship Id="rId2" Type="http://schemas.openxmlformats.org/officeDocument/2006/relationships/image" Target="../media/image18.png"/><Relationship Id="rId1" Type="http://schemas.openxmlformats.org/officeDocument/2006/relationships/tags" Target="../tags/tag133.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image" Target="../media/image17.jpeg"/><Relationship Id="rId1" Type="http://schemas.openxmlformats.org/officeDocument/2006/relationships/image" Target="../media/image16.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image" Target="../media/image29.jpeg"/></Relationships>
</file>

<file path=ppt/slides/_rels/slide22.xml.rels><?xml version="1.0" encoding="UTF-8" standalone="yes"?>
<Relationships xmlns="http://schemas.openxmlformats.org/package/2006/relationships"><Relationship Id="rId6" Type="http://schemas.openxmlformats.org/officeDocument/2006/relationships/notesSlide" Target="../notesSlides/notesSlide20.xml"/><Relationship Id="rId5" Type="http://schemas.openxmlformats.org/officeDocument/2006/relationships/slideLayout" Target="../slideLayouts/slideLayout2.xml"/><Relationship Id="rId4" Type="http://schemas.openxmlformats.org/officeDocument/2006/relationships/image" Target="../media/image21.jpeg"/><Relationship Id="rId3" Type="http://schemas.openxmlformats.org/officeDocument/2006/relationships/tags" Target="../tags/tag136.xml"/><Relationship Id="rId2" Type="http://schemas.openxmlformats.org/officeDocument/2006/relationships/tags" Target="../tags/tag135.xml"/><Relationship Id="rId1" Type="http://schemas.openxmlformats.org/officeDocument/2006/relationships/tags" Target="../tags/tag134.xml"/></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0.png"/><Relationship Id="rId2" Type="http://schemas.openxmlformats.org/officeDocument/2006/relationships/image" Target="../media/image1.svg"/><Relationship Id="rId1" Type="http://schemas.openxmlformats.org/officeDocument/2006/relationships/image" Target="../media/image26.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svg"/><Relationship Id="rId1" Type="http://schemas.openxmlformats.org/officeDocument/2006/relationships/image" Target="../media/image26.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xml"/><Relationship Id="rId1" Type="http://schemas.openxmlformats.org/officeDocument/2006/relationships/image" Target="../media/image31.jpe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5.xml"/><Relationship Id="rId3" Type="http://schemas.microsoft.com/office/2007/relationships/hdphoto" Target="../media/image19.wdp"/><Relationship Id="rId2" Type="http://schemas.openxmlformats.org/officeDocument/2006/relationships/image" Target="../media/image18.png"/><Relationship Id="rId1" Type="http://schemas.openxmlformats.org/officeDocument/2006/relationships/tags" Target="../tags/tag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image" Target="../media/image22.jpeg"/><Relationship Id="rId5" Type="http://schemas.openxmlformats.org/officeDocument/2006/relationships/tags" Target="../tags/tag4.xml"/><Relationship Id="rId4" Type="http://schemas.openxmlformats.org/officeDocument/2006/relationships/image" Target="../media/image21.jpeg"/><Relationship Id="rId3" Type="http://schemas.openxmlformats.org/officeDocument/2006/relationships/tags" Target="../tags/tag3.xml"/><Relationship Id="rId2" Type="http://schemas.openxmlformats.org/officeDocument/2006/relationships/image" Target="../media/image20.png"/><Relationship Id="rId15" Type="http://schemas.openxmlformats.org/officeDocument/2006/relationships/notesSlide" Target="../notesSlides/notesSlide5.xml"/><Relationship Id="rId14" Type="http://schemas.openxmlformats.org/officeDocument/2006/relationships/slideLayout" Target="../slideLayouts/slideLayout2.xml"/><Relationship Id="rId13" Type="http://schemas.openxmlformats.org/officeDocument/2006/relationships/tags" Target="../tags/tag11.xml"/><Relationship Id="rId12" Type="http://schemas.openxmlformats.org/officeDocument/2006/relationships/tags" Target="../tags/tag10.xml"/><Relationship Id="rId11" Type="http://schemas.openxmlformats.org/officeDocument/2006/relationships/tags" Target="../tags/tag9.xml"/><Relationship Id="rId10" Type="http://schemas.openxmlformats.org/officeDocument/2006/relationships/tags" Target="../tags/tag8.xml"/><Relationship Id="rId1" Type="http://schemas.openxmlformats.org/officeDocument/2006/relationships/tags" Target="../tags/tag2.xml"/></Relationships>
</file>

<file path=ppt/slides/_rels/slide6.xml.rels><?xml version="1.0" encoding="UTF-8" standalone="yes"?>
<Relationships xmlns="http://schemas.openxmlformats.org/package/2006/relationships"><Relationship Id="rId9" Type="http://schemas.openxmlformats.org/officeDocument/2006/relationships/tags" Target="../tags/tag20.xml"/><Relationship Id="rId8" Type="http://schemas.openxmlformats.org/officeDocument/2006/relationships/tags" Target="../tags/tag19.xml"/><Relationship Id="rId7" Type="http://schemas.openxmlformats.org/officeDocument/2006/relationships/tags" Target="../tags/tag18.xml"/><Relationship Id="rId6" Type="http://schemas.openxmlformats.org/officeDocument/2006/relationships/tags" Target="../tags/tag17.xml"/><Relationship Id="rId5" Type="http://schemas.openxmlformats.org/officeDocument/2006/relationships/tags" Target="../tags/tag16.xml"/><Relationship Id="rId4" Type="http://schemas.openxmlformats.org/officeDocument/2006/relationships/tags" Target="../tags/tag15.xml"/><Relationship Id="rId3" Type="http://schemas.openxmlformats.org/officeDocument/2006/relationships/tags" Target="../tags/tag14.xml"/><Relationship Id="rId2" Type="http://schemas.openxmlformats.org/officeDocument/2006/relationships/tags" Target="../tags/tag13.xml"/><Relationship Id="rId13" Type="http://schemas.openxmlformats.org/officeDocument/2006/relationships/notesSlide" Target="../notesSlides/notesSlide6.xml"/><Relationship Id="rId12" Type="http://schemas.openxmlformats.org/officeDocument/2006/relationships/slideLayout" Target="../slideLayouts/slideLayout2.xml"/><Relationship Id="rId11" Type="http://schemas.openxmlformats.org/officeDocument/2006/relationships/tags" Target="../tags/tag22.xml"/><Relationship Id="rId10" Type="http://schemas.openxmlformats.org/officeDocument/2006/relationships/tags" Target="../tags/tag21.xml"/><Relationship Id="rId1" Type="http://schemas.openxmlformats.org/officeDocument/2006/relationships/tags" Target="../tags/tag12.xml"/></Relationships>
</file>

<file path=ppt/slides/_rels/slide7.xml.rels><?xml version="1.0" encoding="UTF-8" standalone="yes"?>
<Relationships xmlns="http://schemas.openxmlformats.org/package/2006/relationships"><Relationship Id="rId9" Type="http://schemas.openxmlformats.org/officeDocument/2006/relationships/tags" Target="../tags/tag30.xml"/><Relationship Id="rId8" Type="http://schemas.openxmlformats.org/officeDocument/2006/relationships/tags" Target="../tags/tag29.xml"/><Relationship Id="rId7" Type="http://schemas.openxmlformats.org/officeDocument/2006/relationships/tags" Target="../tags/tag28.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 Id="rId3" Type="http://schemas.openxmlformats.org/officeDocument/2006/relationships/tags" Target="../tags/tag24.xml"/><Relationship Id="rId2" Type="http://schemas.openxmlformats.org/officeDocument/2006/relationships/image" Target="../media/image21.jpeg"/><Relationship Id="rId16" Type="http://schemas.openxmlformats.org/officeDocument/2006/relationships/notesSlide" Target="../notesSlides/notesSlide7.xml"/><Relationship Id="rId15" Type="http://schemas.openxmlformats.org/officeDocument/2006/relationships/slideLayout" Target="../slideLayouts/slideLayout2.xml"/><Relationship Id="rId14" Type="http://schemas.openxmlformats.org/officeDocument/2006/relationships/tags" Target="../tags/tag35.xml"/><Relationship Id="rId13" Type="http://schemas.openxmlformats.org/officeDocument/2006/relationships/tags" Target="../tags/tag34.xml"/><Relationship Id="rId12" Type="http://schemas.openxmlformats.org/officeDocument/2006/relationships/tags" Target="../tags/tag33.xml"/><Relationship Id="rId11" Type="http://schemas.openxmlformats.org/officeDocument/2006/relationships/tags" Target="../tags/tag32.xml"/><Relationship Id="rId10" Type="http://schemas.openxmlformats.org/officeDocument/2006/relationships/tags" Target="../tags/tag31.xml"/><Relationship Id="rId1" Type="http://schemas.openxmlformats.org/officeDocument/2006/relationships/tags" Target="../tags/tag23.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23.png"/></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5.xml"/><Relationship Id="rId3" Type="http://schemas.microsoft.com/office/2007/relationships/hdphoto" Target="../media/image19.wdp"/><Relationship Id="rId2" Type="http://schemas.openxmlformats.org/officeDocument/2006/relationships/image" Target="../media/image18.png"/><Relationship Id="rId1" Type="http://schemas.openxmlformats.org/officeDocument/2006/relationships/tags" Target="../tags/tag36.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8" name="Freeform 5"/>
          <p:cNvSpPr/>
          <p:nvPr/>
        </p:nvSpPr>
        <p:spPr bwMode="auto">
          <a:xfrm>
            <a:off x="891279" y="1533831"/>
            <a:ext cx="3884613" cy="4008437"/>
          </a:xfrm>
          <a:custGeom>
            <a:avLst/>
            <a:gdLst>
              <a:gd name="T0" fmla="*/ 0 w 5532"/>
              <a:gd name="T1" fmla="*/ 0 h 5715"/>
              <a:gd name="T2" fmla="*/ 5532 w 5532"/>
              <a:gd name="T3" fmla="*/ 0 h 5715"/>
              <a:gd name="T4" fmla="*/ 5532 w 5532"/>
              <a:gd name="T5" fmla="*/ 1093 h 5715"/>
              <a:gd name="T6" fmla="*/ 5280 w 5532"/>
              <a:gd name="T7" fmla="*/ 1093 h 5715"/>
              <a:gd name="T8" fmla="*/ 5280 w 5532"/>
              <a:gd name="T9" fmla="*/ 252 h 5715"/>
              <a:gd name="T10" fmla="*/ 252 w 5532"/>
              <a:gd name="T11" fmla="*/ 252 h 5715"/>
              <a:gd name="T12" fmla="*/ 252 w 5532"/>
              <a:gd name="T13" fmla="*/ 5463 h 5715"/>
              <a:gd name="T14" fmla="*/ 5280 w 5532"/>
              <a:gd name="T15" fmla="*/ 5463 h 5715"/>
              <a:gd name="T16" fmla="*/ 5280 w 5532"/>
              <a:gd name="T17" fmla="*/ 4454 h 5715"/>
              <a:gd name="T18" fmla="*/ 5532 w 5532"/>
              <a:gd name="T19" fmla="*/ 4454 h 5715"/>
              <a:gd name="T20" fmla="*/ 5532 w 5532"/>
              <a:gd name="T21" fmla="*/ 5715 h 5715"/>
              <a:gd name="T22" fmla="*/ 0 w 5532"/>
              <a:gd name="T23" fmla="*/ 5715 h 5715"/>
              <a:gd name="T24" fmla="*/ 0 w 5532"/>
              <a:gd name="T25" fmla="*/ 0 h 5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32" h="5715">
                <a:moveTo>
                  <a:pt x="0" y="0"/>
                </a:moveTo>
                <a:lnTo>
                  <a:pt x="5532" y="0"/>
                </a:lnTo>
                <a:lnTo>
                  <a:pt x="5532" y="1093"/>
                </a:lnTo>
                <a:lnTo>
                  <a:pt x="5280" y="1093"/>
                </a:lnTo>
                <a:lnTo>
                  <a:pt x="5280" y="252"/>
                </a:lnTo>
                <a:lnTo>
                  <a:pt x="252" y="252"/>
                </a:lnTo>
                <a:lnTo>
                  <a:pt x="252" y="5463"/>
                </a:lnTo>
                <a:lnTo>
                  <a:pt x="5280" y="5463"/>
                </a:lnTo>
                <a:lnTo>
                  <a:pt x="5280" y="4454"/>
                </a:lnTo>
                <a:lnTo>
                  <a:pt x="5532" y="4454"/>
                </a:lnTo>
                <a:lnTo>
                  <a:pt x="5532" y="5715"/>
                </a:lnTo>
                <a:lnTo>
                  <a:pt x="0" y="5715"/>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9" name="文本框 48"/>
          <p:cNvSpPr txBox="1"/>
          <p:nvPr/>
        </p:nvSpPr>
        <p:spPr>
          <a:xfrm>
            <a:off x="1431131" y="2420888"/>
            <a:ext cx="6820613" cy="829945"/>
          </a:xfrm>
          <a:prstGeom prst="rect">
            <a:avLst/>
          </a:prstGeom>
          <a:noFill/>
        </p:spPr>
        <p:txBody>
          <a:bodyPr wrap="square" rtlCol="0">
            <a:spAutoFit/>
          </a:bodyPr>
          <a:lstStyle/>
          <a:p>
            <a:r>
              <a:rPr lang="zh-CN" altLang="en-US" sz="4800" b="1">
                <a:latin typeface="+mj-ea"/>
                <a:ea typeface="+mj-ea"/>
              </a:rPr>
              <a:t>编制会计报表</a:t>
            </a:r>
            <a:endParaRPr lang="zh-CN" altLang="en-US" sz="4800" b="1">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600" advTm="6046">
        <p:blinds dir="vert"/>
      </p:transition>
    </mc:Choice>
    <mc:Fallback>
      <p:transition spd="slow" advTm="6046">
        <p:blinds dir="vert"/>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776595"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子任务8.1.1  会计报表的概念</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94" name="矩形: 圆角 93"/>
          <p:cNvSpPr/>
          <p:nvPr/>
        </p:nvSpPr>
        <p:spPr bwMode="auto">
          <a:xfrm>
            <a:off x="1153795" y="2994025"/>
            <a:ext cx="2197100" cy="652780"/>
          </a:xfrm>
          <a:prstGeom prst="roundRect">
            <a:avLst>
              <a:gd name="adj" fmla="val 8303"/>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zh-CN" altLang="en-US" sz="2000">
                <a:solidFill>
                  <a:schemeClr val="bg1"/>
                </a:solidFill>
                <a:latin typeface="+mj-ea"/>
                <a:ea typeface="+mj-ea"/>
              </a:rPr>
              <a:t>资产负债表的概念</a:t>
            </a:r>
            <a:endParaRPr lang="zh-CN" altLang="en-US" sz="2000">
              <a:solidFill>
                <a:schemeClr val="bg1"/>
              </a:solidFill>
              <a:latin typeface="+mj-ea"/>
              <a:ea typeface="+mj-ea"/>
            </a:endParaRPr>
          </a:p>
        </p:txBody>
      </p:sp>
      <p:sp>
        <p:nvSpPr>
          <p:cNvPr id="102" name="箭头: 下 101"/>
          <p:cNvSpPr/>
          <p:nvPr/>
        </p:nvSpPr>
        <p:spPr bwMode="auto">
          <a:xfrm rot="16200000">
            <a:off x="3509645" y="2927985"/>
            <a:ext cx="469265" cy="768985"/>
          </a:xfrm>
          <a:prstGeom prst="downArrow">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03" name="矩形: 圆角 102"/>
          <p:cNvSpPr/>
          <p:nvPr/>
        </p:nvSpPr>
        <p:spPr bwMode="auto">
          <a:xfrm>
            <a:off x="4128770" y="2235200"/>
            <a:ext cx="7063105" cy="2154555"/>
          </a:xfrm>
          <a:prstGeom prst="roundRect">
            <a:avLst/>
          </a:prstGeom>
          <a:solidFill>
            <a:schemeClr val="bg1"/>
          </a:solidFill>
          <a:ln w="12700" cap="flat" cmpd="sng" algn="ctr">
            <a:solidFill>
              <a:schemeClr val="tx2"/>
            </a:solidFill>
            <a:prstDash val="solid"/>
            <a:round/>
            <a:headEnd type="none" w="med" len="med"/>
            <a:tailEnd type="none" w="med" len="med"/>
          </a:ln>
          <a:effectLst/>
        </p:spPr>
        <p:txBody>
          <a:bodyPr vert="horz" wrap="square" lIns="0" tIns="0" rIns="0" bIns="0" numCol="1" rtlCol="0" anchor="ctr" anchorCtr="0" compatLnSpc="1"/>
          <a:lstStyle/>
          <a:p>
            <a:pPr algn="l"/>
            <a:r>
              <a:rPr lang="zh-CN" altLang="en-US" sz="2400">
                <a:solidFill>
                  <a:schemeClr val="accent2"/>
                </a:solidFill>
                <a:latin typeface="+mj-ea"/>
                <a:ea typeface="+mj-ea"/>
              </a:rPr>
              <a:t>资产负债表是反映企业在某一特定日期财务状况的会计报表。</a:t>
            </a:r>
            <a:endParaRPr lang="zh-CN" altLang="en-US" sz="2400">
              <a:solidFill>
                <a:schemeClr val="accent2"/>
              </a:solidFill>
              <a:latin typeface="+mj-ea"/>
              <a:ea typeface="+mj-ea"/>
            </a:endParaRPr>
          </a:p>
          <a:p>
            <a:pPr algn="l"/>
            <a:r>
              <a:rPr lang="zh-CN" altLang="en-US" sz="2400">
                <a:solidFill>
                  <a:schemeClr val="accent2"/>
                </a:solidFill>
                <a:latin typeface="+mj-ea"/>
                <a:ea typeface="+mj-ea"/>
              </a:rPr>
              <a:t>资产负债表的编制基础是“资产=负债＋所有者权益”这一会计恒等式。</a:t>
            </a:r>
            <a:endParaRPr lang="zh-CN" altLang="en-US" sz="2400">
              <a:solidFill>
                <a:schemeClr val="accent2"/>
              </a:solidFill>
              <a:latin typeface="+mj-ea"/>
              <a:ea typeface="+mj-ea"/>
            </a:endParaRPr>
          </a:p>
        </p:txBody>
      </p:sp>
    </p:spTree>
  </p:cSld>
  <p:clrMapOvr>
    <a:masterClrMapping/>
  </p:clrMapOvr>
  <p:transition spd="slow" advTm="9652">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231765" cy="521970"/>
          </a:xfrm>
          <a:prstGeom prst="rect">
            <a:avLst/>
          </a:prstGeom>
        </p:spPr>
        <p:txBody>
          <a:bodyPr wrap="square">
            <a:spAutoFit/>
          </a:bodyPr>
          <a:lstStyle/>
          <a:p>
            <a:r>
              <a:rPr sz="2800" b="1" kern="100">
                <a:latin typeface="+mj-ea"/>
                <a:ea typeface="+mj-ea"/>
                <a:cs typeface="Times New Roman" panose="02020603050405020304" pitchFamily="18" charset="0"/>
              </a:rPr>
              <a:t>子任务8.2.2  资产负债表的格式</a:t>
            </a:r>
            <a:endParaRPr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31" name="组合 30"/>
          <p:cNvGrpSpPr/>
          <p:nvPr>
            <p:custDataLst>
              <p:tags r:id="rId1"/>
            </p:custDataLst>
          </p:nvPr>
        </p:nvGrpSpPr>
        <p:grpSpPr>
          <a:xfrm>
            <a:off x="1511618" y="1305560"/>
            <a:ext cx="9168765" cy="1928495"/>
            <a:chOff x="1511706" y="1564596"/>
            <a:chExt cx="9168588" cy="1928777"/>
          </a:xfrm>
        </p:grpSpPr>
        <p:sp>
          <p:nvSpPr>
            <p:cNvPr id="2" name="任意形状 4"/>
            <p:cNvSpPr/>
            <p:nvPr>
              <p:custDataLst>
                <p:tags r:id="rId2"/>
              </p:custDataLst>
            </p:nvPr>
          </p:nvSpPr>
          <p:spPr>
            <a:xfrm>
              <a:off x="9860324" y="1565335"/>
              <a:ext cx="819970" cy="1928038"/>
            </a:xfrm>
            <a:custGeom>
              <a:avLst/>
              <a:gdLst>
                <a:gd name="connsiteX0" fmla="*/ 799040 w 895574"/>
                <a:gd name="connsiteY0" fmla="*/ 2102060 h 2105809"/>
                <a:gd name="connsiteX1" fmla="*/ 894245 w 895574"/>
                <a:gd name="connsiteY1" fmla="*/ 2006855 h 2105809"/>
                <a:gd name="connsiteX2" fmla="*/ 894245 w 895574"/>
                <a:gd name="connsiteY2" fmla="*/ 100331 h 2105809"/>
                <a:gd name="connsiteX3" fmla="*/ 799040 w 895574"/>
                <a:gd name="connsiteY3" fmla="*/ 5126 h 2105809"/>
                <a:gd name="connsiteX4" fmla="*/ 396435 w 895574"/>
                <a:gd name="connsiteY4" fmla="*/ 5126 h 2105809"/>
                <a:gd name="connsiteX5" fmla="*/ 396435 w 895574"/>
                <a:gd name="connsiteY5" fmla="*/ 5126 h 2105809"/>
                <a:gd name="connsiteX6" fmla="*/ 396435 w 895574"/>
                <a:gd name="connsiteY6" fmla="*/ 845029 h 2105809"/>
                <a:gd name="connsiteX7" fmla="*/ 328662 w 895574"/>
                <a:gd name="connsiteY7" fmla="*/ 1008007 h 2105809"/>
                <a:gd name="connsiteX8" fmla="*/ 72899 w 895574"/>
                <a:gd name="connsiteY8" fmla="*/ 1263770 h 2105809"/>
                <a:gd name="connsiteX9" fmla="*/ 5126 w 895574"/>
                <a:gd name="connsiteY9" fmla="*/ 1426749 h 2105809"/>
                <a:gd name="connsiteX10" fmla="*/ 5126 w 895574"/>
                <a:gd name="connsiteY10" fmla="*/ 2102867 h 2105809"/>
                <a:gd name="connsiteX11" fmla="*/ 799040 w 895574"/>
                <a:gd name="connsiteY11" fmla="*/ 2102867 h 2105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95574" h="2105809">
                  <a:moveTo>
                    <a:pt x="799040" y="2102060"/>
                  </a:moveTo>
                  <a:cubicBezTo>
                    <a:pt x="851484" y="2102060"/>
                    <a:pt x="894245" y="2059298"/>
                    <a:pt x="894245" y="2006855"/>
                  </a:cubicBezTo>
                  <a:lnTo>
                    <a:pt x="894245" y="100331"/>
                  </a:lnTo>
                  <a:cubicBezTo>
                    <a:pt x="894245" y="47887"/>
                    <a:pt x="851484" y="5126"/>
                    <a:pt x="799040" y="5126"/>
                  </a:cubicBezTo>
                  <a:lnTo>
                    <a:pt x="396435" y="5126"/>
                  </a:lnTo>
                  <a:cubicBezTo>
                    <a:pt x="396435" y="5126"/>
                    <a:pt x="396435" y="5126"/>
                    <a:pt x="396435" y="5126"/>
                  </a:cubicBezTo>
                  <a:lnTo>
                    <a:pt x="396435" y="845029"/>
                  </a:lnTo>
                  <a:cubicBezTo>
                    <a:pt x="396435" y="897472"/>
                    <a:pt x="365776" y="970893"/>
                    <a:pt x="328662" y="1008007"/>
                  </a:cubicBezTo>
                  <a:lnTo>
                    <a:pt x="72899" y="1263770"/>
                  </a:lnTo>
                  <a:cubicBezTo>
                    <a:pt x="35785" y="1300884"/>
                    <a:pt x="5126" y="1374305"/>
                    <a:pt x="5126" y="1426749"/>
                  </a:cubicBezTo>
                  <a:lnTo>
                    <a:pt x="5126" y="2102867"/>
                  </a:lnTo>
                  <a:lnTo>
                    <a:pt x="799040" y="2102867"/>
                  </a:lnTo>
                  <a:close/>
                </a:path>
              </a:pathLst>
            </a:custGeom>
            <a:solidFill>
              <a:srgbClr val="2196F3"/>
            </a:solidFill>
            <a:ln w="2540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defTabSz="457200"/>
              <a:endParaRPr lang="zh-CN" altLang="en-US">
                <a:solidFill>
                  <a:srgbClr val="222222"/>
                </a:solidFill>
                <a:latin typeface="微软雅黑" panose="020B0503020204020204" pitchFamily="34" charset="-122"/>
                <a:ea typeface="微软雅黑" panose="020B0503020204020204" pitchFamily="34" charset="-122"/>
              </a:endParaRPr>
            </a:p>
          </p:txBody>
        </p:sp>
        <p:sp>
          <p:nvSpPr>
            <p:cNvPr id="6" name="任意形状 5"/>
            <p:cNvSpPr/>
            <p:nvPr>
              <p:custDataLst>
                <p:tags r:id="rId3"/>
              </p:custDataLst>
            </p:nvPr>
          </p:nvSpPr>
          <p:spPr>
            <a:xfrm>
              <a:off x="1511706" y="1564596"/>
              <a:ext cx="620518" cy="1928038"/>
            </a:xfrm>
            <a:custGeom>
              <a:avLst/>
              <a:gdLst>
                <a:gd name="connsiteX0" fmla="*/ 100331 w 677731"/>
                <a:gd name="connsiteY0" fmla="*/ 5126 h 2105809"/>
                <a:gd name="connsiteX1" fmla="*/ 5126 w 677731"/>
                <a:gd name="connsiteY1" fmla="*/ 100331 h 2105809"/>
                <a:gd name="connsiteX2" fmla="*/ 5126 w 677731"/>
                <a:gd name="connsiteY2" fmla="*/ 2007662 h 2105809"/>
                <a:gd name="connsiteX3" fmla="*/ 100331 w 677731"/>
                <a:gd name="connsiteY3" fmla="*/ 2102867 h 2105809"/>
                <a:gd name="connsiteX4" fmla="*/ 281866 w 677731"/>
                <a:gd name="connsiteY4" fmla="*/ 2102867 h 2105809"/>
                <a:gd name="connsiteX5" fmla="*/ 281866 w 677731"/>
                <a:gd name="connsiteY5" fmla="*/ 2102867 h 2105809"/>
                <a:gd name="connsiteX6" fmla="*/ 281866 w 677731"/>
                <a:gd name="connsiteY6" fmla="*/ 860359 h 2105809"/>
                <a:gd name="connsiteX7" fmla="*/ 349639 w 677731"/>
                <a:gd name="connsiteY7" fmla="*/ 697380 h 2105809"/>
                <a:gd name="connsiteX8" fmla="*/ 605402 w 677731"/>
                <a:gd name="connsiteY8" fmla="*/ 441617 h 2105809"/>
                <a:gd name="connsiteX9" fmla="*/ 673176 w 677731"/>
                <a:gd name="connsiteY9" fmla="*/ 278639 h 2105809"/>
                <a:gd name="connsiteX10" fmla="*/ 673176 w 677731"/>
                <a:gd name="connsiteY10" fmla="*/ 5933 h 2105809"/>
                <a:gd name="connsiteX11" fmla="*/ 100331 w 677731"/>
                <a:gd name="connsiteY11" fmla="*/ 5933 h 2105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7731" h="2105809">
                  <a:moveTo>
                    <a:pt x="100331" y="5126"/>
                  </a:moveTo>
                  <a:cubicBezTo>
                    <a:pt x="47887" y="5126"/>
                    <a:pt x="5126" y="47887"/>
                    <a:pt x="5126" y="100331"/>
                  </a:cubicBezTo>
                  <a:lnTo>
                    <a:pt x="5126" y="2007662"/>
                  </a:lnTo>
                  <a:cubicBezTo>
                    <a:pt x="5126" y="2060105"/>
                    <a:pt x="47887" y="2102867"/>
                    <a:pt x="100331" y="2102867"/>
                  </a:cubicBezTo>
                  <a:lnTo>
                    <a:pt x="281866" y="2102867"/>
                  </a:lnTo>
                  <a:cubicBezTo>
                    <a:pt x="281866" y="2102867"/>
                    <a:pt x="281866" y="2102867"/>
                    <a:pt x="281866" y="2102867"/>
                  </a:cubicBezTo>
                  <a:lnTo>
                    <a:pt x="281866" y="860359"/>
                  </a:lnTo>
                  <a:cubicBezTo>
                    <a:pt x="281866" y="807915"/>
                    <a:pt x="312525" y="734494"/>
                    <a:pt x="349639" y="697380"/>
                  </a:cubicBezTo>
                  <a:lnTo>
                    <a:pt x="605402" y="441617"/>
                  </a:lnTo>
                  <a:cubicBezTo>
                    <a:pt x="642516" y="404503"/>
                    <a:pt x="673176" y="331082"/>
                    <a:pt x="673176" y="278639"/>
                  </a:cubicBezTo>
                  <a:lnTo>
                    <a:pt x="673176" y="5933"/>
                  </a:lnTo>
                  <a:lnTo>
                    <a:pt x="100331" y="5933"/>
                  </a:lnTo>
                  <a:close/>
                </a:path>
              </a:pathLst>
            </a:custGeom>
            <a:solidFill>
              <a:srgbClr val="FFFFFF">
                <a:lumMod val="95000"/>
              </a:srgbClr>
            </a:solidFill>
            <a:ln w="2540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defTabSz="457200"/>
              <a:endParaRPr lang="zh-CN" altLang="en-US">
                <a:solidFill>
                  <a:srgbClr val="222222"/>
                </a:solidFill>
                <a:latin typeface="微软雅黑" panose="020B0503020204020204" pitchFamily="34" charset="-122"/>
                <a:ea typeface="微软雅黑" panose="020B0503020204020204" pitchFamily="34" charset="-122"/>
              </a:endParaRPr>
            </a:p>
          </p:txBody>
        </p:sp>
        <p:sp>
          <p:nvSpPr>
            <p:cNvPr id="3" name="圆角矩形 2"/>
            <p:cNvSpPr/>
            <p:nvPr>
              <p:custDataLst>
                <p:tags r:id="rId4"/>
              </p:custDataLst>
            </p:nvPr>
          </p:nvSpPr>
          <p:spPr>
            <a:xfrm>
              <a:off x="1511706" y="1564596"/>
              <a:ext cx="9168588" cy="1925587"/>
            </a:xfrm>
            <a:prstGeom prst="roundRect">
              <a:avLst>
                <a:gd name="adj" fmla="val 5137"/>
              </a:avLst>
            </a:prstGeom>
            <a:noFill/>
            <a:ln w="25400" cap="flat">
              <a:solidFill>
                <a:srgbClr val="2196F3"/>
              </a:solid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defTabSz="457200"/>
              <a:endParaRPr lang="zh-CN" altLang="en-US">
                <a:solidFill>
                  <a:srgbClr val="222222"/>
                </a:solidFill>
                <a:latin typeface="微软雅黑" panose="020B0503020204020204" pitchFamily="34" charset="-122"/>
                <a:ea typeface="微软雅黑" panose="020B0503020204020204" pitchFamily="34" charset="-122"/>
              </a:endParaRPr>
            </a:p>
          </p:txBody>
        </p:sp>
      </p:grpSp>
      <p:sp>
        <p:nvSpPr>
          <p:cNvPr id="41" name="文本框 40"/>
          <p:cNvSpPr txBox="1"/>
          <p:nvPr>
            <p:custDataLst>
              <p:tags r:id="rId5"/>
            </p:custDataLst>
          </p:nvPr>
        </p:nvSpPr>
        <p:spPr>
          <a:xfrm flipH="1">
            <a:off x="1821498" y="1585595"/>
            <a:ext cx="8033385" cy="369570"/>
          </a:xfrm>
          <a:prstGeom prst="rect">
            <a:avLst/>
          </a:prstGeom>
          <a:noFill/>
        </p:spPr>
        <p:txBody>
          <a:bodyPr wrap="square" bIns="0" rtlCol="0" anchor="b" anchorCtr="0">
            <a:normAutofit/>
          </a:bodyPr>
          <a:lstStyle>
            <a:defPPr>
              <a:defRPr lang="en-US"/>
            </a:defPPr>
            <a:lvl1pPr algn="r">
              <a:defRPr kumimoji="1" b="1">
                <a:solidFill>
                  <a:srgbClr val="2196F3"/>
                </a:solidFill>
                <a:latin typeface="微软雅黑" panose="020B0503020204020204" pitchFamily="34" charset="-122"/>
              </a:defRPr>
            </a:lvl1pPr>
          </a:lstStyle>
          <a:p>
            <a:pPr algn="l" defTabSz="457200"/>
            <a:r>
              <a:rPr lang="zh-CN" altLang="en-US" spc="300" dirty="0">
                <a:solidFill>
                  <a:srgbClr val="2196F3"/>
                </a:solidFill>
                <a:latin typeface="微软雅黑" panose="020B0503020204020204" pitchFamily="34" charset="-122"/>
                <a:ea typeface="微软雅黑" panose="020B0503020204020204" pitchFamily="34" charset="-122"/>
              </a:rPr>
              <a:t>资产项目</a:t>
            </a:r>
            <a:endParaRPr lang="zh-CN" altLang="en-US" spc="300" dirty="0">
              <a:solidFill>
                <a:srgbClr val="2196F3"/>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6"/>
            </p:custDataLst>
          </p:nvPr>
        </p:nvSpPr>
        <p:spPr>
          <a:xfrm>
            <a:off x="9929178" y="2523490"/>
            <a:ext cx="755650" cy="708025"/>
          </a:xfrm>
          <a:prstGeom prst="rect">
            <a:avLst/>
          </a:prstGeom>
          <a:noFill/>
        </p:spPr>
        <p:txBody>
          <a:bodyPr wrap="square" rtlCol="0">
            <a:normAutofit fontScale="90000"/>
          </a:bodyPr>
          <a:lstStyle/>
          <a:p>
            <a:pPr algn="ctr" defTabSz="457200"/>
            <a:r>
              <a:rPr kumimoji="1" lang="en-US" altLang="zh-CN" sz="4000" b="1" dirty="0">
                <a:solidFill>
                  <a:srgbClr val="FFFFFF"/>
                </a:solidFill>
                <a:latin typeface="微软雅黑" panose="020B0503020204020204" pitchFamily="34" charset="-122"/>
                <a:ea typeface="微软雅黑" panose="020B0503020204020204" pitchFamily="34" charset="-122"/>
              </a:rPr>
              <a:t>1</a:t>
            </a:r>
            <a:endParaRPr kumimoji="1" lang="zh-CN" altLang="en-US" sz="4000" b="1" dirty="0">
              <a:solidFill>
                <a:srgbClr val="FFFFFF"/>
              </a:solidFill>
              <a:latin typeface="微软雅黑" panose="020B0503020204020204" pitchFamily="34" charset="-122"/>
              <a:ea typeface="微软雅黑" panose="020B0503020204020204" pitchFamily="34" charset="-122"/>
            </a:endParaRPr>
          </a:p>
        </p:txBody>
      </p:sp>
      <p:grpSp>
        <p:nvGrpSpPr>
          <p:cNvPr id="42" name="组合 41"/>
          <p:cNvGrpSpPr/>
          <p:nvPr>
            <p:custDataLst>
              <p:tags r:id="rId7"/>
            </p:custDataLst>
          </p:nvPr>
        </p:nvGrpSpPr>
        <p:grpSpPr>
          <a:xfrm>
            <a:off x="1511618" y="3624580"/>
            <a:ext cx="9168765" cy="1928495"/>
            <a:chOff x="1511706" y="3883611"/>
            <a:chExt cx="9168588" cy="1928777"/>
          </a:xfrm>
        </p:grpSpPr>
        <p:sp>
          <p:nvSpPr>
            <p:cNvPr id="44" name="任意形状 43"/>
            <p:cNvSpPr/>
            <p:nvPr>
              <p:custDataLst>
                <p:tags r:id="rId8"/>
              </p:custDataLst>
            </p:nvPr>
          </p:nvSpPr>
          <p:spPr>
            <a:xfrm>
              <a:off x="9860324" y="3884350"/>
              <a:ext cx="819970" cy="1928038"/>
            </a:xfrm>
            <a:custGeom>
              <a:avLst/>
              <a:gdLst>
                <a:gd name="connsiteX0" fmla="*/ 799040 w 895574"/>
                <a:gd name="connsiteY0" fmla="*/ 2102060 h 2105809"/>
                <a:gd name="connsiteX1" fmla="*/ 894245 w 895574"/>
                <a:gd name="connsiteY1" fmla="*/ 2006855 h 2105809"/>
                <a:gd name="connsiteX2" fmla="*/ 894245 w 895574"/>
                <a:gd name="connsiteY2" fmla="*/ 100331 h 2105809"/>
                <a:gd name="connsiteX3" fmla="*/ 799040 w 895574"/>
                <a:gd name="connsiteY3" fmla="*/ 5126 h 2105809"/>
                <a:gd name="connsiteX4" fmla="*/ 396435 w 895574"/>
                <a:gd name="connsiteY4" fmla="*/ 5126 h 2105809"/>
                <a:gd name="connsiteX5" fmla="*/ 396435 w 895574"/>
                <a:gd name="connsiteY5" fmla="*/ 5126 h 2105809"/>
                <a:gd name="connsiteX6" fmla="*/ 396435 w 895574"/>
                <a:gd name="connsiteY6" fmla="*/ 845029 h 2105809"/>
                <a:gd name="connsiteX7" fmla="*/ 328662 w 895574"/>
                <a:gd name="connsiteY7" fmla="*/ 1008007 h 2105809"/>
                <a:gd name="connsiteX8" fmla="*/ 72899 w 895574"/>
                <a:gd name="connsiteY8" fmla="*/ 1263770 h 2105809"/>
                <a:gd name="connsiteX9" fmla="*/ 5126 w 895574"/>
                <a:gd name="connsiteY9" fmla="*/ 1426749 h 2105809"/>
                <a:gd name="connsiteX10" fmla="*/ 5126 w 895574"/>
                <a:gd name="connsiteY10" fmla="*/ 2102867 h 2105809"/>
                <a:gd name="connsiteX11" fmla="*/ 799040 w 895574"/>
                <a:gd name="connsiteY11" fmla="*/ 2102867 h 2105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95574" h="2105809">
                  <a:moveTo>
                    <a:pt x="799040" y="2102060"/>
                  </a:moveTo>
                  <a:cubicBezTo>
                    <a:pt x="851484" y="2102060"/>
                    <a:pt x="894245" y="2059298"/>
                    <a:pt x="894245" y="2006855"/>
                  </a:cubicBezTo>
                  <a:lnTo>
                    <a:pt x="894245" y="100331"/>
                  </a:lnTo>
                  <a:cubicBezTo>
                    <a:pt x="894245" y="47887"/>
                    <a:pt x="851484" y="5126"/>
                    <a:pt x="799040" y="5126"/>
                  </a:cubicBezTo>
                  <a:lnTo>
                    <a:pt x="396435" y="5126"/>
                  </a:lnTo>
                  <a:cubicBezTo>
                    <a:pt x="396435" y="5126"/>
                    <a:pt x="396435" y="5126"/>
                    <a:pt x="396435" y="5126"/>
                  </a:cubicBezTo>
                  <a:lnTo>
                    <a:pt x="396435" y="845029"/>
                  </a:lnTo>
                  <a:cubicBezTo>
                    <a:pt x="396435" y="897472"/>
                    <a:pt x="365776" y="970893"/>
                    <a:pt x="328662" y="1008007"/>
                  </a:cubicBezTo>
                  <a:lnTo>
                    <a:pt x="72899" y="1263770"/>
                  </a:lnTo>
                  <a:cubicBezTo>
                    <a:pt x="35785" y="1300884"/>
                    <a:pt x="5126" y="1374305"/>
                    <a:pt x="5126" y="1426749"/>
                  </a:cubicBezTo>
                  <a:lnTo>
                    <a:pt x="5126" y="2102867"/>
                  </a:lnTo>
                  <a:lnTo>
                    <a:pt x="799040" y="2102867"/>
                  </a:lnTo>
                  <a:close/>
                </a:path>
              </a:pathLst>
            </a:custGeom>
            <a:solidFill>
              <a:srgbClr val="2196F3"/>
            </a:solidFill>
            <a:ln w="2540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defTabSz="457200"/>
              <a:endParaRPr lang="zh-CN" altLang="en-US">
                <a:solidFill>
                  <a:srgbClr val="222222"/>
                </a:solidFill>
                <a:latin typeface="微软雅黑" panose="020B0503020204020204" pitchFamily="34" charset="-122"/>
                <a:ea typeface="微软雅黑" panose="020B0503020204020204" pitchFamily="34" charset="-122"/>
              </a:endParaRPr>
            </a:p>
          </p:txBody>
        </p:sp>
        <p:sp>
          <p:nvSpPr>
            <p:cNvPr id="45" name="任意形状 44"/>
            <p:cNvSpPr/>
            <p:nvPr>
              <p:custDataLst>
                <p:tags r:id="rId9"/>
              </p:custDataLst>
            </p:nvPr>
          </p:nvSpPr>
          <p:spPr>
            <a:xfrm>
              <a:off x="1511706" y="3883611"/>
              <a:ext cx="620518" cy="1928038"/>
            </a:xfrm>
            <a:custGeom>
              <a:avLst/>
              <a:gdLst>
                <a:gd name="connsiteX0" fmla="*/ 100331 w 677731"/>
                <a:gd name="connsiteY0" fmla="*/ 5126 h 2105809"/>
                <a:gd name="connsiteX1" fmla="*/ 5126 w 677731"/>
                <a:gd name="connsiteY1" fmla="*/ 100331 h 2105809"/>
                <a:gd name="connsiteX2" fmla="*/ 5126 w 677731"/>
                <a:gd name="connsiteY2" fmla="*/ 2007662 h 2105809"/>
                <a:gd name="connsiteX3" fmla="*/ 100331 w 677731"/>
                <a:gd name="connsiteY3" fmla="*/ 2102867 h 2105809"/>
                <a:gd name="connsiteX4" fmla="*/ 281866 w 677731"/>
                <a:gd name="connsiteY4" fmla="*/ 2102867 h 2105809"/>
                <a:gd name="connsiteX5" fmla="*/ 281866 w 677731"/>
                <a:gd name="connsiteY5" fmla="*/ 2102867 h 2105809"/>
                <a:gd name="connsiteX6" fmla="*/ 281866 w 677731"/>
                <a:gd name="connsiteY6" fmla="*/ 860359 h 2105809"/>
                <a:gd name="connsiteX7" fmla="*/ 349639 w 677731"/>
                <a:gd name="connsiteY7" fmla="*/ 697380 h 2105809"/>
                <a:gd name="connsiteX8" fmla="*/ 605402 w 677731"/>
                <a:gd name="connsiteY8" fmla="*/ 441617 h 2105809"/>
                <a:gd name="connsiteX9" fmla="*/ 673176 w 677731"/>
                <a:gd name="connsiteY9" fmla="*/ 278639 h 2105809"/>
                <a:gd name="connsiteX10" fmla="*/ 673176 w 677731"/>
                <a:gd name="connsiteY10" fmla="*/ 5933 h 2105809"/>
                <a:gd name="connsiteX11" fmla="*/ 100331 w 677731"/>
                <a:gd name="connsiteY11" fmla="*/ 5933 h 2105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7731" h="2105809">
                  <a:moveTo>
                    <a:pt x="100331" y="5126"/>
                  </a:moveTo>
                  <a:cubicBezTo>
                    <a:pt x="47887" y="5126"/>
                    <a:pt x="5126" y="47887"/>
                    <a:pt x="5126" y="100331"/>
                  </a:cubicBezTo>
                  <a:lnTo>
                    <a:pt x="5126" y="2007662"/>
                  </a:lnTo>
                  <a:cubicBezTo>
                    <a:pt x="5126" y="2060105"/>
                    <a:pt x="47887" y="2102867"/>
                    <a:pt x="100331" y="2102867"/>
                  </a:cubicBezTo>
                  <a:lnTo>
                    <a:pt x="281866" y="2102867"/>
                  </a:lnTo>
                  <a:cubicBezTo>
                    <a:pt x="281866" y="2102867"/>
                    <a:pt x="281866" y="2102867"/>
                    <a:pt x="281866" y="2102867"/>
                  </a:cubicBezTo>
                  <a:lnTo>
                    <a:pt x="281866" y="860359"/>
                  </a:lnTo>
                  <a:cubicBezTo>
                    <a:pt x="281866" y="807915"/>
                    <a:pt x="312525" y="734494"/>
                    <a:pt x="349639" y="697380"/>
                  </a:cubicBezTo>
                  <a:lnTo>
                    <a:pt x="605402" y="441617"/>
                  </a:lnTo>
                  <a:cubicBezTo>
                    <a:pt x="642516" y="404503"/>
                    <a:pt x="673176" y="331082"/>
                    <a:pt x="673176" y="278639"/>
                  </a:cubicBezTo>
                  <a:lnTo>
                    <a:pt x="673176" y="5933"/>
                  </a:lnTo>
                  <a:lnTo>
                    <a:pt x="100331" y="5933"/>
                  </a:lnTo>
                  <a:close/>
                </a:path>
              </a:pathLst>
            </a:custGeom>
            <a:solidFill>
              <a:srgbClr val="FFFFFF">
                <a:lumMod val="95000"/>
              </a:srgbClr>
            </a:solidFill>
            <a:ln w="2540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defTabSz="457200"/>
              <a:endParaRPr lang="zh-CN" altLang="en-US">
                <a:solidFill>
                  <a:srgbClr val="222222"/>
                </a:solidFill>
                <a:latin typeface="微软雅黑" panose="020B0503020204020204" pitchFamily="34" charset="-122"/>
                <a:ea typeface="微软雅黑" panose="020B0503020204020204" pitchFamily="34" charset="-122"/>
              </a:endParaRPr>
            </a:p>
          </p:txBody>
        </p:sp>
        <p:sp>
          <p:nvSpPr>
            <p:cNvPr id="46" name="圆角矩形 45"/>
            <p:cNvSpPr/>
            <p:nvPr>
              <p:custDataLst>
                <p:tags r:id="rId10"/>
              </p:custDataLst>
            </p:nvPr>
          </p:nvSpPr>
          <p:spPr>
            <a:xfrm>
              <a:off x="1511706" y="3883611"/>
              <a:ext cx="9168588" cy="1925587"/>
            </a:xfrm>
            <a:prstGeom prst="roundRect">
              <a:avLst>
                <a:gd name="adj" fmla="val 5137"/>
              </a:avLst>
            </a:prstGeom>
            <a:noFill/>
            <a:ln w="25400" cap="flat">
              <a:solidFill>
                <a:srgbClr val="2196F3"/>
              </a:solid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defTabSz="457200"/>
              <a:endParaRPr lang="zh-CN" altLang="en-US">
                <a:solidFill>
                  <a:srgbClr val="222222"/>
                </a:solidFill>
                <a:latin typeface="微软雅黑" panose="020B0503020204020204" pitchFamily="34" charset="-122"/>
                <a:ea typeface="微软雅黑" panose="020B0503020204020204" pitchFamily="34" charset="-122"/>
              </a:endParaRPr>
            </a:p>
          </p:txBody>
        </p:sp>
      </p:grpSp>
      <p:sp>
        <p:nvSpPr>
          <p:cNvPr id="48" name="文本框 47"/>
          <p:cNvSpPr txBox="1"/>
          <p:nvPr>
            <p:custDataLst>
              <p:tags r:id="rId11"/>
            </p:custDataLst>
          </p:nvPr>
        </p:nvSpPr>
        <p:spPr>
          <a:xfrm flipH="1">
            <a:off x="1821498" y="3904615"/>
            <a:ext cx="8033385" cy="369570"/>
          </a:xfrm>
          <a:prstGeom prst="rect">
            <a:avLst/>
          </a:prstGeom>
          <a:noFill/>
        </p:spPr>
        <p:txBody>
          <a:bodyPr wrap="square" bIns="0" rtlCol="0" anchor="b" anchorCtr="0">
            <a:normAutofit/>
          </a:bodyPr>
          <a:lstStyle>
            <a:defPPr>
              <a:defRPr lang="en-US"/>
            </a:defPPr>
            <a:lvl1pPr algn="r">
              <a:defRPr kumimoji="1" b="1">
                <a:solidFill>
                  <a:srgbClr val="2196F3"/>
                </a:solidFill>
                <a:latin typeface="微软雅黑" panose="020B0503020204020204" pitchFamily="34" charset="-122"/>
              </a:defRPr>
            </a:lvl1pPr>
          </a:lstStyle>
          <a:p>
            <a:pPr algn="l" defTabSz="457200"/>
            <a:r>
              <a:rPr lang="zh-CN" altLang="en-US" spc="300" dirty="0">
                <a:solidFill>
                  <a:srgbClr val="2196F3"/>
                </a:solidFill>
                <a:latin typeface="微软雅黑" panose="020B0503020204020204" pitchFamily="34" charset="-122"/>
                <a:ea typeface="微软雅黑" panose="020B0503020204020204" pitchFamily="34" charset="-122"/>
              </a:rPr>
              <a:t>负债项目</a:t>
            </a:r>
            <a:endParaRPr lang="zh-CN" altLang="en-US" spc="300" dirty="0">
              <a:solidFill>
                <a:srgbClr val="2196F3"/>
              </a:solidFill>
              <a:latin typeface="微软雅黑" panose="020B0503020204020204" pitchFamily="34" charset="-122"/>
              <a:ea typeface="微软雅黑" panose="020B0503020204020204" pitchFamily="34" charset="-122"/>
            </a:endParaRPr>
          </a:p>
        </p:txBody>
      </p:sp>
      <p:sp>
        <p:nvSpPr>
          <p:cNvPr id="49" name="文本框 48"/>
          <p:cNvSpPr txBox="1"/>
          <p:nvPr>
            <p:custDataLst>
              <p:tags r:id="rId12"/>
            </p:custDataLst>
          </p:nvPr>
        </p:nvSpPr>
        <p:spPr>
          <a:xfrm>
            <a:off x="9929178" y="4842510"/>
            <a:ext cx="755650" cy="708025"/>
          </a:xfrm>
          <a:prstGeom prst="rect">
            <a:avLst/>
          </a:prstGeom>
          <a:noFill/>
        </p:spPr>
        <p:txBody>
          <a:bodyPr wrap="square" rtlCol="0">
            <a:normAutofit fontScale="90000"/>
          </a:bodyPr>
          <a:lstStyle/>
          <a:p>
            <a:pPr algn="ctr" defTabSz="457200"/>
            <a:r>
              <a:rPr kumimoji="1" lang="en-US" altLang="zh-CN" sz="4000" b="1" dirty="0">
                <a:solidFill>
                  <a:srgbClr val="FFFFFF"/>
                </a:solidFill>
                <a:latin typeface="微软雅黑" panose="020B0503020204020204" pitchFamily="34" charset="-122"/>
                <a:ea typeface="微软雅黑" panose="020B0503020204020204" pitchFamily="34" charset="-122"/>
              </a:rPr>
              <a:t>2</a:t>
            </a:r>
            <a:endParaRPr kumimoji="1" lang="zh-CN" altLang="en-US" sz="4000" b="1" dirty="0">
              <a:solidFill>
                <a:srgbClr val="FFFFFF"/>
              </a:solidFill>
              <a:latin typeface="微软雅黑" panose="020B0503020204020204" pitchFamily="34" charset="-122"/>
              <a:ea typeface="微软雅黑" panose="020B0503020204020204" pitchFamily="34" charset="-122"/>
            </a:endParaRPr>
          </a:p>
        </p:txBody>
      </p:sp>
      <p:cxnSp>
        <p:nvCxnSpPr>
          <p:cNvPr id="4" name="直接连接符 3"/>
          <p:cNvCxnSpPr/>
          <p:nvPr>
            <p:custDataLst>
              <p:tags r:id="rId13"/>
            </p:custDataLst>
          </p:nvPr>
        </p:nvCxnSpPr>
        <p:spPr>
          <a:xfrm>
            <a:off x="3457575" y="1621155"/>
            <a:ext cx="0" cy="1305560"/>
          </a:xfrm>
          <a:prstGeom prst="line">
            <a:avLst/>
          </a:prstGeom>
          <a:noFill/>
          <a:ln w="6350" cap="flat" cmpd="sng" algn="ctr">
            <a:solidFill>
              <a:srgbClr val="1F74AD"/>
            </a:solidFill>
            <a:prstDash val="solid"/>
            <a:miter lim="800000"/>
          </a:ln>
          <a:effectLst/>
        </p:spPr>
      </p:cxnSp>
      <p:sp>
        <p:nvSpPr>
          <p:cNvPr id="35" name="任意多边形 34"/>
          <p:cNvSpPr/>
          <p:nvPr>
            <p:custDataLst>
              <p:tags r:id="rId14"/>
            </p:custDataLst>
          </p:nvPr>
        </p:nvSpPr>
        <p:spPr>
          <a:xfrm>
            <a:off x="3457701" y="2339616"/>
            <a:ext cx="466815" cy="572908"/>
          </a:xfrm>
          <a:custGeom>
            <a:avLst/>
            <a:gdLst>
              <a:gd name="connsiteX0" fmla="*/ 0 w 580293"/>
              <a:gd name="connsiteY0" fmla="*/ 0 h 712177"/>
              <a:gd name="connsiteX1" fmla="*/ 580293 w 580293"/>
              <a:gd name="connsiteY1" fmla="*/ 298119 h 712177"/>
              <a:gd name="connsiteX2" fmla="*/ 580293 w 580293"/>
              <a:gd name="connsiteY2" fmla="*/ 712177 h 712177"/>
              <a:gd name="connsiteX3" fmla="*/ 0 w 580293"/>
              <a:gd name="connsiteY3" fmla="*/ 414058 h 712177"/>
            </a:gdLst>
            <a:ahLst/>
            <a:cxnLst>
              <a:cxn ang="0">
                <a:pos x="connsiteX0" y="connsiteY0"/>
              </a:cxn>
              <a:cxn ang="0">
                <a:pos x="connsiteX1" y="connsiteY1"/>
              </a:cxn>
              <a:cxn ang="0">
                <a:pos x="connsiteX2" y="connsiteY2"/>
              </a:cxn>
              <a:cxn ang="0">
                <a:pos x="connsiteX3" y="connsiteY3"/>
              </a:cxn>
            </a:cxnLst>
            <a:rect l="l" t="t" r="r" b="b"/>
            <a:pathLst>
              <a:path w="580293" h="712177">
                <a:moveTo>
                  <a:pt x="0" y="0"/>
                </a:moveTo>
                <a:lnTo>
                  <a:pt x="580293" y="298119"/>
                </a:lnTo>
                <a:lnTo>
                  <a:pt x="580293" y="712177"/>
                </a:lnTo>
                <a:lnTo>
                  <a:pt x="0" y="414058"/>
                </a:lnTo>
                <a:close/>
              </a:path>
            </a:pathLst>
          </a:custGeom>
          <a:solidFill>
            <a:srgbClr val="3498DB">
              <a:lumMod val="75000"/>
            </a:srgbClr>
          </a:solidFill>
          <a:ln w="12700" cap="flat" cmpd="sng" algn="ctr">
            <a:noFill/>
            <a:prstDash val="solid"/>
            <a:miter lim="800000"/>
          </a:ln>
          <a:effectLst/>
        </p:spPr>
        <p:txBody>
          <a:bodyPr rtlCol="0" anchor="ctr">
            <a:normAutofit lnSpcReduction="20000"/>
          </a:bodyPr>
          <a:p>
            <a:pPr algn="ctr">
              <a:lnSpc>
                <a:spcPct val="120000"/>
              </a:lnSpc>
            </a:pPr>
            <a:endParaRPr lang="zh-CN" altLang="en-US" sz="2000">
              <a:latin typeface="Arial" panose="020B0604020202020204" pitchFamily="34" charset="0"/>
              <a:ea typeface="微软雅黑" panose="020B0503020204020204" pitchFamily="34" charset="-122"/>
              <a:sym typeface="Arial" panose="020B0604020202020204" pitchFamily="34" charset="0"/>
            </a:endParaRPr>
          </a:p>
        </p:txBody>
      </p:sp>
      <p:sp>
        <p:nvSpPr>
          <p:cNvPr id="37" name="任意多边形 36"/>
          <p:cNvSpPr/>
          <p:nvPr>
            <p:custDataLst>
              <p:tags r:id="rId15"/>
            </p:custDataLst>
          </p:nvPr>
        </p:nvSpPr>
        <p:spPr>
          <a:xfrm>
            <a:off x="3924518" y="2580097"/>
            <a:ext cx="317693" cy="332428"/>
          </a:xfrm>
          <a:custGeom>
            <a:avLst/>
            <a:gdLst>
              <a:gd name="connsiteX0" fmla="*/ 0 w 394921"/>
              <a:gd name="connsiteY0" fmla="*/ 0 h 413238"/>
              <a:gd name="connsiteX1" fmla="*/ 207744 w 394921"/>
              <a:gd name="connsiteY1" fmla="*/ 0 h 413238"/>
              <a:gd name="connsiteX2" fmla="*/ 394921 w 394921"/>
              <a:gd name="connsiteY2" fmla="*/ 206619 h 413238"/>
              <a:gd name="connsiteX3" fmla="*/ 207744 w 394921"/>
              <a:gd name="connsiteY3" fmla="*/ 413238 h 413238"/>
              <a:gd name="connsiteX4" fmla="*/ 0 w 394921"/>
              <a:gd name="connsiteY4" fmla="*/ 413238 h 413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921" h="413238">
                <a:moveTo>
                  <a:pt x="0" y="0"/>
                </a:moveTo>
                <a:lnTo>
                  <a:pt x="207744" y="0"/>
                </a:lnTo>
                <a:cubicBezTo>
                  <a:pt x="311119" y="0"/>
                  <a:pt x="394921" y="92506"/>
                  <a:pt x="394921" y="206619"/>
                </a:cubicBezTo>
                <a:cubicBezTo>
                  <a:pt x="394921" y="320731"/>
                  <a:pt x="311119" y="413238"/>
                  <a:pt x="207744" y="413238"/>
                </a:cubicBezTo>
                <a:lnTo>
                  <a:pt x="0" y="413238"/>
                </a:lnTo>
                <a:close/>
              </a:path>
            </a:pathLst>
          </a:custGeom>
          <a:solidFill>
            <a:srgbClr val="3498DB"/>
          </a:solidFill>
          <a:ln w="12700" cap="flat" cmpd="sng" algn="ctr">
            <a:noFill/>
            <a:prstDash val="solid"/>
            <a:miter lim="800000"/>
          </a:ln>
          <a:effectLst/>
        </p:spPr>
        <p:txBody>
          <a:bodyPr rtlCol="0" anchor="ctr">
            <a:normAutofit fontScale="65000"/>
          </a:bodyPr>
          <a:p>
            <a:pPr algn="ctr">
              <a:lnSpc>
                <a:spcPct val="120000"/>
              </a:lnSpc>
            </a:pPr>
            <a:r>
              <a:rPr lang="en-US" altLang="zh-CN" sz="2000" spc="3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2</a:t>
            </a:r>
            <a:endParaRPr lang="en-US" altLang="zh-CN" sz="2000" spc="3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5" name="文本框 74"/>
          <p:cNvSpPr txBox="1"/>
          <p:nvPr>
            <p:custDataLst>
              <p:tags r:id="rId16"/>
            </p:custDataLst>
          </p:nvPr>
        </p:nvSpPr>
        <p:spPr>
          <a:xfrm>
            <a:off x="4284646" y="2631750"/>
            <a:ext cx="4518060" cy="367258"/>
          </a:xfrm>
          <a:prstGeom prst="rect">
            <a:avLst/>
          </a:prstGeom>
          <a:noFill/>
        </p:spPr>
        <p:txBody>
          <a:bodyPr wrap="square" rtlCol="0" anchor="ctr">
            <a:normAutofit lnSpcReduction="10000"/>
          </a:bodyPr>
          <a:p>
            <a:pPr>
              <a:lnSpc>
                <a:spcPct val="120000"/>
              </a:lnSpc>
            </a:pPr>
            <a:r>
              <a:rPr lang="zh-CN" altLang="en-US" sz="1600" spc="150" dirty="0">
                <a:solidFill>
                  <a:srgbClr val="3498DB"/>
                </a:solidFill>
                <a:latin typeface="Arial" panose="020B0604020202020204" pitchFamily="34" charset="0"/>
                <a:ea typeface="微软雅黑" panose="020B0503020204020204" pitchFamily="34" charset="-122"/>
                <a:sym typeface="Arial" panose="020B0604020202020204" pitchFamily="34" charset="0"/>
              </a:rPr>
              <a:t>非流动资产</a:t>
            </a:r>
            <a:endParaRPr lang="zh-CN" altLang="en-US" sz="1600" spc="150" dirty="0">
              <a:solidFill>
                <a:srgbClr val="3498DB"/>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任意多边形 21"/>
          <p:cNvSpPr/>
          <p:nvPr>
            <p:custDataLst>
              <p:tags r:id="rId17"/>
            </p:custDataLst>
          </p:nvPr>
        </p:nvSpPr>
        <p:spPr>
          <a:xfrm>
            <a:off x="3457701" y="1764149"/>
            <a:ext cx="466815" cy="572908"/>
          </a:xfrm>
          <a:custGeom>
            <a:avLst/>
            <a:gdLst>
              <a:gd name="connsiteX0" fmla="*/ 0 w 580293"/>
              <a:gd name="connsiteY0" fmla="*/ 0 h 712177"/>
              <a:gd name="connsiteX1" fmla="*/ 580293 w 580293"/>
              <a:gd name="connsiteY1" fmla="*/ 298119 h 712177"/>
              <a:gd name="connsiteX2" fmla="*/ 580293 w 580293"/>
              <a:gd name="connsiteY2" fmla="*/ 712177 h 712177"/>
              <a:gd name="connsiteX3" fmla="*/ 0 w 580293"/>
              <a:gd name="connsiteY3" fmla="*/ 414058 h 712177"/>
            </a:gdLst>
            <a:ahLst/>
            <a:cxnLst>
              <a:cxn ang="0">
                <a:pos x="connsiteX0" y="connsiteY0"/>
              </a:cxn>
              <a:cxn ang="0">
                <a:pos x="connsiteX1" y="connsiteY1"/>
              </a:cxn>
              <a:cxn ang="0">
                <a:pos x="connsiteX2" y="connsiteY2"/>
              </a:cxn>
              <a:cxn ang="0">
                <a:pos x="connsiteX3" y="connsiteY3"/>
              </a:cxn>
            </a:cxnLst>
            <a:rect l="l" t="t" r="r" b="b"/>
            <a:pathLst>
              <a:path w="580293" h="712177">
                <a:moveTo>
                  <a:pt x="0" y="0"/>
                </a:moveTo>
                <a:lnTo>
                  <a:pt x="580293" y="298119"/>
                </a:lnTo>
                <a:lnTo>
                  <a:pt x="580293" y="712177"/>
                </a:lnTo>
                <a:lnTo>
                  <a:pt x="0" y="414058"/>
                </a:lnTo>
                <a:close/>
              </a:path>
            </a:pathLst>
          </a:custGeom>
          <a:solidFill>
            <a:srgbClr val="1F74AD">
              <a:lumMod val="75000"/>
            </a:srgbClr>
          </a:solidFill>
          <a:ln w="12700" cap="flat" cmpd="sng" algn="ctr">
            <a:noFill/>
            <a:prstDash val="solid"/>
            <a:miter lim="800000"/>
          </a:ln>
          <a:effectLst/>
        </p:spPr>
        <p:txBody>
          <a:bodyPr rtlCol="0" anchor="ctr">
            <a:normAutofit lnSpcReduction="20000"/>
          </a:bodyPr>
          <a:p>
            <a:pPr algn="ctr">
              <a:lnSpc>
                <a:spcPct val="120000"/>
              </a:lnSpc>
            </a:pPr>
            <a:endParaRPr lang="zh-CN" altLang="en-US" sz="2000">
              <a:latin typeface="Arial" panose="020B0604020202020204" pitchFamily="34" charset="0"/>
              <a:ea typeface="微软雅黑" panose="020B0503020204020204" pitchFamily="34" charset="-122"/>
              <a:sym typeface="Arial" panose="020B0604020202020204" pitchFamily="34" charset="0"/>
            </a:endParaRPr>
          </a:p>
        </p:txBody>
      </p:sp>
      <p:sp>
        <p:nvSpPr>
          <p:cNvPr id="23" name="任意多边形 22"/>
          <p:cNvSpPr/>
          <p:nvPr>
            <p:custDataLst>
              <p:tags r:id="rId18"/>
            </p:custDataLst>
          </p:nvPr>
        </p:nvSpPr>
        <p:spPr>
          <a:xfrm>
            <a:off x="3924518" y="2004631"/>
            <a:ext cx="317693" cy="332428"/>
          </a:xfrm>
          <a:custGeom>
            <a:avLst/>
            <a:gdLst>
              <a:gd name="connsiteX0" fmla="*/ 0 w 394921"/>
              <a:gd name="connsiteY0" fmla="*/ 0 h 413238"/>
              <a:gd name="connsiteX1" fmla="*/ 207744 w 394921"/>
              <a:gd name="connsiteY1" fmla="*/ 0 h 413238"/>
              <a:gd name="connsiteX2" fmla="*/ 394921 w 394921"/>
              <a:gd name="connsiteY2" fmla="*/ 206619 h 413238"/>
              <a:gd name="connsiteX3" fmla="*/ 207744 w 394921"/>
              <a:gd name="connsiteY3" fmla="*/ 413238 h 413238"/>
              <a:gd name="connsiteX4" fmla="*/ 0 w 394921"/>
              <a:gd name="connsiteY4" fmla="*/ 413238 h 413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921" h="413238">
                <a:moveTo>
                  <a:pt x="0" y="0"/>
                </a:moveTo>
                <a:lnTo>
                  <a:pt x="207744" y="0"/>
                </a:lnTo>
                <a:cubicBezTo>
                  <a:pt x="311119" y="0"/>
                  <a:pt x="394921" y="92506"/>
                  <a:pt x="394921" y="206619"/>
                </a:cubicBezTo>
                <a:cubicBezTo>
                  <a:pt x="394921" y="320731"/>
                  <a:pt x="311119" y="413238"/>
                  <a:pt x="207744" y="413238"/>
                </a:cubicBezTo>
                <a:lnTo>
                  <a:pt x="0" y="413238"/>
                </a:lnTo>
                <a:close/>
              </a:path>
            </a:pathLst>
          </a:custGeom>
          <a:solidFill>
            <a:srgbClr val="1F74AD"/>
          </a:solidFill>
          <a:ln w="12700" cap="flat" cmpd="sng" algn="ctr">
            <a:noFill/>
            <a:prstDash val="solid"/>
            <a:miter lim="800000"/>
          </a:ln>
          <a:effectLst/>
        </p:spPr>
        <p:txBody>
          <a:bodyPr rtlCol="0" anchor="ctr">
            <a:normAutofit fontScale="65000"/>
          </a:bodyPr>
          <a:p>
            <a:pPr algn="ctr">
              <a:lnSpc>
                <a:spcPct val="120000"/>
              </a:lnSpc>
            </a:pPr>
            <a:r>
              <a:rPr lang="en-US" altLang="zh-CN" sz="2000" spc="3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1</a:t>
            </a:r>
            <a:endParaRPr lang="en-US" altLang="zh-CN" sz="2000" spc="3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文本框 23"/>
          <p:cNvSpPr txBox="1"/>
          <p:nvPr>
            <p:custDataLst>
              <p:tags r:id="rId19"/>
            </p:custDataLst>
          </p:nvPr>
        </p:nvSpPr>
        <p:spPr>
          <a:xfrm>
            <a:off x="4284646" y="1984529"/>
            <a:ext cx="4518060" cy="367258"/>
          </a:xfrm>
          <a:prstGeom prst="rect">
            <a:avLst/>
          </a:prstGeom>
          <a:noFill/>
        </p:spPr>
        <p:txBody>
          <a:bodyPr wrap="square" rtlCol="0" anchor="ctr"/>
          <a:p>
            <a:pPr>
              <a:lnSpc>
                <a:spcPct val="120000"/>
              </a:lnSpc>
            </a:pPr>
            <a:r>
              <a:rPr lang="zh-CN" altLang="en-US" sz="1600" spc="150" dirty="0">
                <a:solidFill>
                  <a:srgbClr val="1F74AD"/>
                </a:solidFill>
                <a:latin typeface="Arial" panose="020B0604020202020204" pitchFamily="34" charset="0"/>
                <a:ea typeface="微软雅黑" panose="020B0503020204020204" pitchFamily="34" charset="-122"/>
                <a:sym typeface="Arial" panose="020B0604020202020204" pitchFamily="34" charset="0"/>
              </a:rPr>
              <a:t>流动资产</a:t>
            </a:r>
            <a:endParaRPr lang="zh-CN" altLang="en-US" sz="1600" spc="150" dirty="0">
              <a:solidFill>
                <a:srgbClr val="1F74AD"/>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25" name="直接连接符 24"/>
          <p:cNvCxnSpPr/>
          <p:nvPr>
            <p:custDataLst>
              <p:tags r:id="rId20"/>
            </p:custDataLst>
          </p:nvPr>
        </p:nvCxnSpPr>
        <p:spPr>
          <a:xfrm>
            <a:off x="3457575" y="4124325"/>
            <a:ext cx="0" cy="1305560"/>
          </a:xfrm>
          <a:prstGeom prst="line">
            <a:avLst/>
          </a:prstGeom>
          <a:noFill/>
          <a:ln w="6350" cap="flat" cmpd="sng" algn="ctr">
            <a:solidFill>
              <a:srgbClr val="1F74AD"/>
            </a:solidFill>
            <a:prstDash val="solid"/>
            <a:miter lim="800000"/>
          </a:ln>
          <a:effectLst/>
        </p:spPr>
      </p:cxnSp>
      <p:sp>
        <p:nvSpPr>
          <p:cNvPr id="26" name="任意多边形 25"/>
          <p:cNvSpPr/>
          <p:nvPr>
            <p:custDataLst>
              <p:tags r:id="rId21"/>
            </p:custDataLst>
          </p:nvPr>
        </p:nvSpPr>
        <p:spPr>
          <a:xfrm>
            <a:off x="3457701" y="4842786"/>
            <a:ext cx="466815" cy="572908"/>
          </a:xfrm>
          <a:custGeom>
            <a:avLst/>
            <a:gdLst>
              <a:gd name="connsiteX0" fmla="*/ 0 w 580293"/>
              <a:gd name="connsiteY0" fmla="*/ 0 h 712177"/>
              <a:gd name="connsiteX1" fmla="*/ 580293 w 580293"/>
              <a:gd name="connsiteY1" fmla="*/ 298119 h 712177"/>
              <a:gd name="connsiteX2" fmla="*/ 580293 w 580293"/>
              <a:gd name="connsiteY2" fmla="*/ 712177 h 712177"/>
              <a:gd name="connsiteX3" fmla="*/ 0 w 580293"/>
              <a:gd name="connsiteY3" fmla="*/ 414058 h 712177"/>
            </a:gdLst>
            <a:ahLst/>
            <a:cxnLst>
              <a:cxn ang="0">
                <a:pos x="connsiteX0" y="connsiteY0"/>
              </a:cxn>
              <a:cxn ang="0">
                <a:pos x="connsiteX1" y="connsiteY1"/>
              </a:cxn>
              <a:cxn ang="0">
                <a:pos x="connsiteX2" y="connsiteY2"/>
              </a:cxn>
              <a:cxn ang="0">
                <a:pos x="connsiteX3" y="connsiteY3"/>
              </a:cxn>
            </a:cxnLst>
            <a:rect l="l" t="t" r="r" b="b"/>
            <a:pathLst>
              <a:path w="580293" h="712177">
                <a:moveTo>
                  <a:pt x="0" y="0"/>
                </a:moveTo>
                <a:lnTo>
                  <a:pt x="580293" y="298119"/>
                </a:lnTo>
                <a:lnTo>
                  <a:pt x="580293" y="712177"/>
                </a:lnTo>
                <a:lnTo>
                  <a:pt x="0" y="414058"/>
                </a:lnTo>
                <a:close/>
              </a:path>
            </a:pathLst>
          </a:custGeom>
          <a:solidFill>
            <a:srgbClr val="3498DB">
              <a:lumMod val="75000"/>
            </a:srgbClr>
          </a:solidFill>
          <a:ln w="12700" cap="flat" cmpd="sng" algn="ctr">
            <a:noFill/>
            <a:prstDash val="solid"/>
            <a:miter lim="800000"/>
          </a:ln>
          <a:effectLst/>
        </p:spPr>
        <p:txBody>
          <a:bodyPr rtlCol="0" anchor="ctr">
            <a:normAutofit lnSpcReduction="20000"/>
          </a:bodyPr>
          <a:p>
            <a:pPr algn="ctr">
              <a:lnSpc>
                <a:spcPct val="120000"/>
              </a:lnSpc>
            </a:pPr>
            <a:endParaRPr lang="zh-CN" altLang="en-US" sz="2000">
              <a:latin typeface="Arial" panose="020B0604020202020204" pitchFamily="34" charset="0"/>
              <a:ea typeface="微软雅黑" panose="020B0503020204020204" pitchFamily="34" charset="-122"/>
              <a:sym typeface="Arial" panose="020B0604020202020204" pitchFamily="34" charset="0"/>
            </a:endParaRPr>
          </a:p>
        </p:txBody>
      </p:sp>
      <p:sp>
        <p:nvSpPr>
          <p:cNvPr id="29" name="任意多边形 28"/>
          <p:cNvSpPr/>
          <p:nvPr>
            <p:custDataLst>
              <p:tags r:id="rId22"/>
            </p:custDataLst>
          </p:nvPr>
        </p:nvSpPr>
        <p:spPr>
          <a:xfrm>
            <a:off x="3924518" y="5083267"/>
            <a:ext cx="317693" cy="332428"/>
          </a:xfrm>
          <a:custGeom>
            <a:avLst/>
            <a:gdLst>
              <a:gd name="connsiteX0" fmla="*/ 0 w 394921"/>
              <a:gd name="connsiteY0" fmla="*/ 0 h 413238"/>
              <a:gd name="connsiteX1" fmla="*/ 207744 w 394921"/>
              <a:gd name="connsiteY1" fmla="*/ 0 h 413238"/>
              <a:gd name="connsiteX2" fmla="*/ 394921 w 394921"/>
              <a:gd name="connsiteY2" fmla="*/ 206619 h 413238"/>
              <a:gd name="connsiteX3" fmla="*/ 207744 w 394921"/>
              <a:gd name="connsiteY3" fmla="*/ 413238 h 413238"/>
              <a:gd name="connsiteX4" fmla="*/ 0 w 394921"/>
              <a:gd name="connsiteY4" fmla="*/ 413238 h 413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921" h="413238">
                <a:moveTo>
                  <a:pt x="0" y="0"/>
                </a:moveTo>
                <a:lnTo>
                  <a:pt x="207744" y="0"/>
                </a:lnTo>
                <a:cubicBezTo>
                  <a:pt x="311119" y="0"/>
                  <a:pt x="394921" y="92506"/>
                  <a:pt x="394921" y="206619"/>
                </a:cubicBezTo>
                <a:cubicBezTo>
                  <a:pt x="394921" y="320731"/>
                  <a:pt x="311119" y="413238"/>
                  <a:pt x="207744" y="413238"/>
                </a:cubicBezTo>
                <a:lnTo>
                  <a:pt x="0" y="413238"/>
                </a:lnTo>
                <a:close/>
              </a:path>
            </a:pathLst>
          </a:custGeom>
          <a:solidFill>
            <a:srgbClr val="3498DB"/>
          </a:solidFill>
          <a:ln w="12700" cap="flat" cmpd="sng" algn="ctr">
            <a:noFill/>
            <a:prstDash val="solid"/>
            <a:miter lim="800000"/>
          </a:ln>
          <a:effectLst/>
        </p:spPr>
        <p:txBody>
          <a:bodyPr rtlCol="0" anchor="ctr">
            <a:normAutofit fontScale="65000"/>
          </a:bodyPr>
          <a:p>
            <a:pPr algn="ctr">
              <a:lnSpc>
                <a:spcPct val="120000"/>
              </a:lnSpc>
            </a:pPr>
            <a:r>
              <a:rPr lang="en-US" altLang="zh-CN" sz="2000" spc="3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2</a:t>
            </a:r>
            <a:endParaRPr lang="en-US" altLang="zh-CN" sz="2000" spc="3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任意多边形 29"/>
          <p:cNvSpPr/>
          <p:nvPr>
            <p:custDataLst>
              <p:tags r:id="rId23"/>
            </p:custDataLst>
          </p:nvPr>
        </p:nvSpPr>
        <p:spPr>
          <a:xfrm>
            <a:off x="3457701" y="4267319"/>
            <a:ext cx="466815" cy="572908"/>
          </a:xfrm>
          <a:custGeom>
            <a:avLst/>
            <a:gdLst>
              <a:gd name="connsiteX0" fmla="*/ 0 w 580293"/>
              <a:gd name="connsiteY0" fmla="*/ 0 h 712177"/>
              <a:gd name="connsiteX1" fmla="*/ 580293 w 580293"/>
              <a:gd name="connsiteY1" fmla="*/ 298119 h 712177"/>
              <a:gd name="connsiteX2" fmla="*/ 580293 w 580293"/>
              <a:gd name="connsiteY2" fmla="*/ 712177 h 712177"/>
              <a:gd name="connsiteX3" fmla="*/ 0 w 580293"/>
              <a:gd name="connsiteY3" fmla="*/ 414058 h 712177"/>
            </a:gdLst>
            <a:ahLst/>
            <a:cxnLst>
              <a:cxn ang="0">
                <a:pos x="connsiteX0" y="connsiteY0"/>
              </a:cxn>
              <a:cxn ang="0">
                <a:pos x="connsiteX1" y="connsiteY1"/>
              </a:cxn>
              <a:cxn ang="0">
                <a:pos x="connsiteX2" y="connsiteY2"/>
              </a:cxn>
              <a:cxn ang="0">
                <a:pos x="connsiteX3" y="connsiteY3"/>
              </a:cxn>
            </a:cxnLst>
            <a:rect l="l" t="t" r="r" b="b"/>
            <a:pathLst>
              <a:path w="580293" h="712177">
                <a:moveTo>
                  <a:pt x="0" y="0"/>
                </a:moveTo>
                <a:lnTo>
                  <a:pt x="580293" y="298119"/>
                </a:lnTo>
                <a:lnTo>
                  <a:pt x="580293" y="712177"/>
                </a:lnTo>
                <a:lnTo>
                  <a:pt x="0" y="414058"/>
                </a:lnTo>
                <a:close/>
              </a:path>
            </a:pathLst>
          </a:custGeom>
          <a:solidFill>
            <a:srgbClr val="1F74AD">
              <a:lumMod val="75000"/>
            </a:srgbClr>
          </a:solidFill>
          <a:ln w="12700" cap="flat" cmpd="sng" algn="ctr">
            <a:noFill/>
            <a:prstDash val="solid"/>
            <a:miter lim="800000"/>
          </a:ln>
          <a:effectLst/>
        </p:spPr>
        <p:txBody>
          <a:bodyPr rtlCol="0" anchor="ctr">
            <a:normAutofit lnSpcReduction="20000"/>
          </a:bodyPr>
          <a:p>
            <a:pPr algn="ctr">
              <a:lnSpc>
                <a:spcPct val="120000"/>
              </a:lnSpc>
            </a:pPr>
            <a:endParaRPr lang="zh-CN" altLang="en-US" sz="2000">
              <a:latin typeface="Arial" panose="020B0604020202020204" pitchFamily="34" charset="0"/>
              <a:ea typeface="微软雅黑" panose="020B0503020204020204" pitchFamily="34" charset="-122"/>
              <a:sym typeface="Arial" panose="020B0604020202020204" pitchFamily="34" charset="0"/>
            </a:endParaRPr>
          </a:p>
        </p:txBody>
      </p:sp>
      <p:sp>
        <p:nvSpPr>
          <p:cNvPr id="32" name="任意多边形 31"/>
          <p:cNvSpPr/>
          <p:nvPr>
            <p:custDataLst>
              <p:tags r:id="rId24"/>
            </p:custDataLst>
          </p:nvPr>
        </p:nvSpPr>
        <p:spPr>
          <a:xfrm>
            <a:off x="3924518" y="4507801"/>
            <a:ext cx="317693" cy="332428"/>
          </a:xfrm>
          <a:custGeom>
            <a:avLst/>
            <a:gdLst>
              <a:gd name="connsiteX0" fmla="*/ 0 w 394921"/>
              <a:gd name="connsiteY0" fmla="*/ 0 h 413238"/>
              <a:gd name="connsiteX1" fmla="*/ 207744 w 394921"/>
              <a:gd name="connsiteY1" fmla="*/ 0 h 413238"/>
              <a:gd name="connsiteX2" fmla="*/ 394921 w 394921"/>
              <a:gd name="connsiteY2" fmla="*/ 206619 h 413238"/>
              <a:gd name="connsiteX3" fmla="*/ 207744 w 394921"/>
              <a:gd name="connsiteY3" fmla="*/ 413238 h 413238"/>
              <a:gd name="connsiteX4" fmla="*/ 0 w 394921"/>
              <a:gd name="connsiteY4" fmla="*/ 413238 h 413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921" h="413238">
                <a:moveTo>
                  <a:pt x="0" y="0"/>
                </a:moveTo>
                <a:lnTo>
                  <a:pt x="207744" y="0"/>
                </a:lnTo>
                <a:cubicBezTo>
                  <a:pt x="311119" y="0"/>
                  <a:pt x="394921" y="92506"/>
                  <a:pt x="394921" y="206619"/>
                </a:cubicBezTo>
                <a:cubicBezTo>
                  <a:pt x="394921" y="320731"/>
                  <a:pt x="311119" y="413238"/>
                  <a:pt x="207744" y="413238"/>
                </a:cubicBezTo>
                <a:lnTo>
                  <a:pt x="0" y="413238"/>
                </a:lnTo>
                <a:close/>
              </a:path>
            </a:pathLst>
          </a:custGeom>
          <a:solidFill>
            <a:srgbClr val="1F74AD"/>
          </a:solidFill>
          <a:ln w="12700" cap="flat" cmpd="sng" algn="ctr">
            <a:noFill/>
            <a:prstDash val="solid"/>
            <a:miter lim="800000"/>
          </a:ln>
          <a:effectLst/>
        </p:spPr>
        <p:txBody>
          <a:bodyPr rtlCol="0" anchor="ctr">
            <a:normAutofit fontScale="65000"/>
          </a:bodyPr>
          <a:p>
            <a:pPr algn="ctr">
              <a:lnSpc>
                <a:spcPct val="120000"/>
              </a:lnSpc>
            </a:pPr>
            <a:r>
              <a:rPr lang="en-US" altLang="zh-CN" sz="2000" spc="3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1</a:t>
            </a:r>
            <a:endParaRPr lang="en-US" altLang="zh-CN" sz="2000" spc="3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文本框 32"/>
          <p:cNvSpPr txBox="1"/>
          <p:nvPr>
            <p:custDataLst>
              <p:tags r:id="rId25"/>
            </p:custDataLst>
          </p:nvPr>
        </p:nvSpPr>
        <p:spPr>
          <a:xfrm>
            <a:off x="4435141" y="5083485"/>
            <a:ext cx="4518060" cy="367258"/>
          </a:xfrm>
          <a:prstGeom prst="rect">
            <a:avLst/>
          </a:prstGeom>
          <a:noFill/>
        </p:spPr>
        <p:txBody>
          <a:bodyPr wrap="square" rtlCol="0" anchor="ctr">
            <a:normAutofit lnSpcReduction="10000"/>
          </a:bodyPr>
          <a:p>
            <a:pPr>
              <a:lnSpc>
                <a:spcPct val="120000"/>
              </a:lnSpc>
            </a:pPr>
            <a:r>
              <a:rPr lang="zh-CN" altLang="en-US" sz="1600" spc="150" dirty="0">
                <a:solidFill>
                  <a:srgbClr val="3498DB"/>
                </a:solidFill>
                <a:latin typeface="Arial" panose="020B0604020202020204" pitchFamily="34" charset="0"/>
                <a:ea typeface="微软雅黑" panose="020B0503020204020204" pitchFamily="34" charset="-122"/>
                <a:sym typeface="Arial" panose="020B0604020202020204" pitchFamily="34" charset="0"/>
              </a:rPr>
              <a:t>非流动负债</a:t>
            </a:r>
            <a:endParaRPr lang="zh-CN" altLang="en-US" sz="1600" spc="150" dirty="0">
              <a:solidFill>
                <a:srgbClr val="3498DB"/>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文本框 33"/>
          <p:cNvSpPr txBox="1"/>
          <p:nvPr>
            <p:custDataLst>
              <p:tags r:id="rId26"/>
            </p:custDataLst>
          </p:nvPr>
        </p:nvSpPr>
        <p:spPr>
          <a:xfrm>
            <a:off x="4435141" y="4436264"/>
            <a:ext cx="4518060" cy="367258"/>
          </a:xfrm>
          <a:prstGeom prst="rect">
            <a:avLst/>
          </a:prstGeom>
          <a:noFill/>
        </p:spPr>
        <p:txBody>
          <a:bodyPr wrap="square" rtlCol="0" anchor="ctr"/>
          <a:p>
            <a:pPr>
              <a:lnSpc>
                <a:spcPct val="120000"/>
              </a:lnSpc>
            </a:pPr>
            <a:r>
              <a:rPr lang="zh-CN" altLang="en-US" sz="1600" spc="150" dirty="0">
                <a:solidFill>
                  <a:srgbClr val="1F74AD"/>
                </a:solidFill>
                <a:latin typeface="Arial" panose="020B0604020202020204" pitchFamily="34" charset="0"/>
                <a:ea typeface="微软雅黑" panose="020B0503020204020204" pitchFamily="34" charset="-122"/>
                <a:sym typeface="Arial" panose="020B0604020202020204" pitchFamily="34" charset="0"/>
              </a:rPr>
              <a:t>流动负债</a:t>
            </a:r>
            <a:endParaRPr lang="en-US" altLang="zh-CN" sz="1600" spc="150" dirty="0">
              <a:solidFill>
                <a:srgbClr val="1F74AD"/>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spd="slow" advTm="9652">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231765" cy="521970"/>
          </a:xfrm>
          <a:prstGeom prst="rect">
            <a:avLst/>
          </a:prstGeom>
        </p:spPr>
        <p:txBody>
          <a:bodyPr wrap="square">
            <a:spAutoFit/>
          </a:bodyPr>
          <a:lstStyle/>
          <a:p>
            <a:r>
              <a:rPr sz="2800" b="1" kern="100">
                <a:latin typeface="+mj-ea"/>
                <a:ea typeface="+mj-ea"/>
                <a:cs typeface="Times New Roman" panose="02020603050405020304" pitchFamily="18" charset="0"/>
              </a:rPr>
              <a:t>子任务8.2.2  资产负债表的格式</a:t>
            </a:r>
            <a:endParaRPr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7" name="图片 26"/>
          <p:cNvPicPr>
            <a:picLocks noChangeAspect="1"/>
          </p:cNvPicPr>
          <p:nvPr>
            <p:custDataLst>
              <p:tags r:id="rId1"/>
            </p:custDataLst>
          </p:nvPr>
        </p:nvPicPr>
        <p:blipFill rotWithShape="1">
          <a:blip r:embed="rId2">
            <a:extLst>
              <a:ext uri="{28A0092B-C50C-407E-A947-70E740481C1C}">
                <a14:useLocalDpi xmlns:a14="http://schemas.microsoft.com/office/drawing/2010/main" val="0"/>
              </a:ext>
            </a:extLst>
          </a:blip>
          <a:srcRect l="33257" r="2398"/>
          <a:stretch>
            <a:fillRect/>
          </a:stretch>
        </p:blipFill>
        <p:spPr>
          <a:xfrm>
            <a:off x="-5657" y="1171150"/>
            <a:ext cx="5191267" cy="5378576"/>
          </a:xfrm>
          <a:prstGeom prst="rect">
            <a:avLst/>
          </a:prstGeom>
        </p:spPr>
      </p:pic>
      <p:sp>
        <p:nvSpPr>
          <p:cNvPr id="28" name="矩形 27"/>
          <p:cNvSpPr/>
          <p:nvPr/>
        </p:nvSpPr>
        <p:spPr>
          <a:xfrm>
            <a:off x="-1" y="1368113"/>
            <a:ext cx="5200124" cy="534035"/>
          </a:xfrm>
          <a:prstGeom prst="rect">
            <a:avLst/>
          </a:prstGeom>
          <a:solidFill>
            <a:schemeClr val="accent3"/>
          </a:solidFill>
        </p:spPr>
        <p:txBody>
          <a:bodyPr wrap="square">
            <a:spAutoFit/>
          </a:bodyPr>
          <a:lstStyle/>
          <a:p>
            <a:pPr algn="l">
              <a:lnSpc>
                <a:spcPct val="120000"/>
              </a:lnSpc>
            </a:pPr>
            <a:r>
              <a:rPr lang="zh-CN" altLang="en-US" sz="2400" b="1">
                <a:solidFill>
                  <a:schemeClr val="bg1"/>
                </a:solidFill>
                <a:latin typeface="+mj-ea"/>
                <a:ea typeface="+mj-ea"/>
              </a:rPr>
              <a:t>3.所有者权益项目</a:t>
            </a:r>
            <a:endParaRPr lang="zh-CN" altLang="en-US" sz="2400" b="1">
              <a:solidFill>
                <a:schemeClr val="bg1"/>
              </a:solidFill>
              <a:latin typeface="+mj-ea"/>
              <a:ea typeface="+mj-ea"/>
            </a:endParaRPr>
          </a:p>
        </p:txBody>
      </p:sp>
      <p:sp>
        <p:nvSpPr>
          <p:cNvPr id="5" name="文本框 4"/>
          <p:cNvSpPr txBox="1"/>
          <p:nvPr/>
        </p:nvSpPr>
        <p:spPr>
          <a:xfrm>
            <a:off x="5494655" y="1902460"/>
            <a:ext cx="6400165" cy="1630045"/>
          </a:xfrm>
          <a:prstGeom prst="rect">
            <a:avLst/>
          </a:prstGeom>
          <a:noFill/>
        </p:spPr>
        <p:txBody>
          <a:bodyPr wrap="square" rtlCol="0" anchor="t">
            <a:spAutoFit/>
          </a:bodyPr>
          <a:p>
            <a:pPr algn="l"/>
            <a:r>
              <a:rPr lang="zh-CN" altLang="en-US" sz="2000"/>
              <a:t>所有者权益包括所有者投资、企业在生产经营过程中形成的盈余公积和未分配利润。在资产负债表上的排列顺序为：实收资本、其他权益工具、资本公积、其他综合收益、专项储备、盈余公积、未分配利润等。账户式资产负债表如表8-2所示。</a:t>
            </a:r>
            <a:endParaRPr lang="zh-CN" altLang="en-US" sz="2000"/>
          </a:p>
        </p:txBody>
      </p:sp>
    </p:spTree>
  </p:cSld>
  <p:clrMapOvr>
    <a:masterClrMapping/>
  </p:clrMapOvr>
  <p:transition spd="slow" advTm="9652">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527675" cy="521970"/>
          </a:xfrm>
          <a:prstGeom prst="rect">
            <a:avLst/>
          </a:prstGeom>
        </p:spPr>
        <p:txBody>
          <a:bodyPr wrap="square">
            <a:spAutoFit/>
          </a:bodyPr>
          <a:lstStyle/>
          <a:p>
            <a:r>
              <a:rPr sz="2800" b="1" kern="100">
                <a:latin typeface="+mj-ea"/>
                <a:ea typeface="+mj-ea"/>
                <a:cs typeface="Times New Roman" panose="02020603050405020304" pitchFamily="18" charset="0"/>
              </a:rPr>
              <a:t>子任务8.2.2  资产负债表的格式</a:t>
            </a:r>
            <a:endParaRPr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10" name="图片 9"/>
          <p:cNvPicPr>
            <a:picLocks noChangeAspect="1"/>
          </p:cNvPicPr>
          <p:nvPr/>
        </p:nvPicPr>
        <p:blipFill>
          <a:blip r:embed="rId1"/>
          <a:stretch>
            <a:fillRect/>
          </a:stretch>
        </p:blipFill>
        <p:spPr>
          <a:xfrm>
            <a:off x="393065" y="1043305"/>
            <a:ext cx="5334000" cy="4772025"/>
          </a:xfrm>
          <a:prstGeom prst="rect">
            <a:avLst/>
          </a:prstGeom>
        </p:spPr>
      </p:pic>
      <p:pic>
        <p:nvPicPr>
          <p:cNvPr id="11" name="图片 10"/>
          <p:cNvPicPr>
            <a:picLocks noChangeAspect="1"/>
          </p:cNvPicPr>
          <p:nvPr/>
        </p:nvPicPr>
        <p:blipFill>
          <a:blip r:embed="rId2"/>
          <a:stretch>
            <a:fillRect/>
          </a:stretch>
        </p:blipFill>
        <p:spPr>
          <a:xfrm>
            <a:off x="6446520" y="-33655"/>
            <a:ext cx="5157470" cy="6858635"/>
          </a:xfrm>
          <a:prstGeom prst="rect">
            <a:avLst/>
          </a:prstGeom>
        </p:spPr>
      </p:pic>
    </p:spTree>
  </p:cSld>
  <p:clrMapOvr>
    <a:masterClrMapping/>
  </p:clrMapOvr>
  <p:transition spd="slow" advTm="9652">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6193790" cy="521970"/>
          </a:xfrm>
          <a:prstGeom prst="rect">
            <a:avLst/>
          </a:prstGeom>
        </p:spPr>
        <p:txBody>
          <a:bodyPr wrap="square">
            <a:spAutoFit/>
          </a:bodyPr>
          <a:lstStyle/>
          <a:p>
            <a:r>
              <a:rPr sz="2800" b="1" kern="100">
                <a:latin typeface="+mj-ea"/>
                <a:ea typeface="+mj-ea"/>
                <a:cs typeface="Times New Roman" panose="02020603050405020304" pitchFamily="18" charset="0"/>
              </a:rPr>
              <a:t>子任务8.2.3  编制资产负债表的方法</a:t>
            </a:r>
            <a:endParaRPr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p:cNvGrpSpPr/>
          <p:nvPr/>
        </p:nvGrpSpPr>
        <p:grpSpPr>
          <a:xfrm>
            <a:off x="2035267" y="1792620"/>
            <a:ext cx="3200770" cy="4155439"/>
            <a:chOff x="-1790650" y="999771"/>
            <a:chExt cx="4158587" cy="5398938"/>
          </a:xfrm>
        </p:grpSpPr>
        <p:grpSp>
          <p:nvGrpSpPr>
            <p:cNvPr id="22" name="组合 21"/>
            <p:cNvGrpSpPr/>
            <p:nvPr/>
          </p:nvGrpSpPr>
          <p:grpSpPr>
            <a:xfrm>
              <a:off x="-1790650" y="999771"/>
              <a:ext cx="4158587" cy="5398938"/>
              <a:chOff x="7514016" y="1120636"/>
              <a:chExt cx="3552917" cy="4612620"/>
            </a:xfrm>
          </p:grpSpPr>
          <p:sp>
            <p:nvSpPr>
              <p:cNvPr id="31" name="任意多边形: 形状 30"/>
              <p:cNvSpPr/>
              <p:nvPr/>
            </p:nvSpPr>
            <p:spPr bwMode="auto">
              <a:xfrm>
                <a:off x="7514016" y="1120636"/>
                <a:ext cx="3552917" cy="4612620"/>
              </a:xfrm>
              <a:custGeom>
                <a:avLst/>
                <a:gdLst>
                  <a:gd name="connsiteX0" fmla="*/ 142969 w 3552917"/>
                  <a:gd name="connsiteY0" fmla="*/ 0 h 4612620"/>
                  <a:gd name="connsiteX1" fmla="*/ 2864067 w 3552917"/>
                  <a:gd name="connsiteY1" fmla="*/ 0 h 4612620"/>
                  <a:gd name="connsiteX2" fmla="*/ 3552917 w 3552917"/>
                  <a:gd name="connsiteY2" fmla="*/ 688850 h 4612620"/>
                  <a:gd name="connsiteX3" fmla="*/ 3552917 w 3552917"/>
                  <a:gd name="connsiteY3" fmla="*/ 4469651 h 4612620"/>
                  <a:gd name="connsiteX4" fmla="*/ 3409948 w 3552917"/>
                  <a:gd name="connsiteY4" fmla="*/ 4612620 h 4612620"/>
                  <a:gd name="connsiteX5" fmla="*/ 142969 w 3552917"/>
                  <a:gd name="connsiteY5" fmla="*/ 4612620 h 4612620"/>
                  <a:gd name="connsiteX6" fmla="*/ 0 w 3552917"/>
                  <a:gd name="connsiteY6" fmla="*/ 4469651 h 4612620"/>
                  <a:gd name="connsiteX7" fmla="*/ 0 w 3552917"/>
                  <a:gd name="connsiteY7" fmla="*/ 142969 h 4612620"/>
                  <a:gd name="connsiteX8" fmla="*/ 142969 w 3552917"/>
                  <a:gd name="connsiteY8" fmla="*/ 0 h 4612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52917" h="4612620">
                    <a:moveTo>
                      <a:pt x="142969" y="0"/>
                    </a:moveTo>
                    <a:lnTo>
                      <a:pt x="2864067" y="0"/>
                    </a:lnTo>
                    <a:lnTo>
                      <a:pt x="3552917" y="688850"/>
                    </a:lnTo>
                    <a:lnTo>
                      <a:pt x="3552917" y="4469651"/>
                    </a:lnTo>
                    <a:cubicBezTo>
                      <a:pt x="3552917" y="4548611"/>
                      <a:pt x="3488908" y="4612620"/>
                      <a:pt x="3409948" y="4612620"/>
                    </a:cubicBezTo>
                    <a:lnTo>
                      <a:pt x="142969" y="4612620"/>
                    </a:lnTo>
                    <a:cubicBezTo>
                      <a:pt x="64009" y="4612620"/>
                      <a:pt x="0" y="4548611"/>
                      <a:pt x="0" y="4469651"/>
                    </a:cubicBezTo>
                    <a:lnTo>
                      <a:pt x="0" y="142969"/>
                    </a:lnTo>
                    <a:cubicBezTo>
                      <a:pt x="0" y="64009"/>
                      <a:pt x="64009" y="0"/>
                      <a:pt x="142969" y="0"/>
                    </a:cubicBezTo>
                    <a:close/>
                  </a:path>
                </a:pathLst>
              </a:custGeom>
              <a:solidFill>
                <a:schemeClr val="bg1"/>
              </a:solidFill>
              <a:ln w="6350" cap="flat" cmpd="sng" algn="ctr">
                <a:solidFill>
                  <a:schemeClr val="accent5">
                    <a:lumMod val="40000"/>
                    <a:lumOff val="60000"/>
                  </a:schemeClr>
                </a:solidFill>
                <a:prstDash val="solid"/>
                <a:round/>
                <a:headEnd type="none" w="med" len="med"/>
                <a:tailEnd type="none" w="med" len="med"/>
              </a:ln>
              <a:effectLst>
                <a:outerShdw blurRad="12700" dist="127000" dir="2700000" algn="tl" rotWithShape="0">
                  <a:prstClr val="black">
                    <a:alpha val="20000"/>
                  </a:prstClr>
                </a:outerShdw>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2" name="任意多边形: 形状 31"/>
              <p:cNvSpPr/>
              <p:nvPr/>
            </p:nvSpPr>
            <p:spPr bwMode="auto">
              <a:xfrm rot="10800000">
                <a:off x="10378083" y="1120636"/>
                <a:ext cx="688850" cy="688850"/>
              </a:xfrm>
              <a:custGeom>
                <a:avLst/>
                <a:gdLst>
                  <a:gd name="connsiteX0" fmla="*/ 0 w 688850"/>
                  <a:gd name="connsiteY0" fmla="*/ 0 h 688850"/>
                  <a:gd name="connsiteX1" fmla="*/ 545881 w 688850"/>
                  <a:gd name="connsiteY1" fmla="*/ 0 h 688850"/>
                  <a:gd name="connsiteX2" fmla="*/ 688850 w 688850"/>
                  <a:gd name="connsiteY2" fmla="*/ 142969 h 688850"/>
                  <a:gd name="connsiteX3" fmla="*/ 688850 w 688850"/>
                  <a:gd name="connsiteY3" fmla="*/ 688850 h 688850"/>
                </a:gdLst>
                <a:ahLst/>
                <a:cxnLst>
                  <a:cxn ang="0">
                    <a:pos x="connsiteX0" y="connsiteY0"/>
                  </a:cxn>
                  <a:cxn ang="0">
                    <a:pos x="connsiteX1" y="connsiteY1"/>
                  </a:cxn>
                  <a:cxn ang="0">
                    <a:pos x="connsiteX2" y="connsiteY2"/>
                  </a:cxn>
                  <a:cxn ang="0">
                    <a:pos x="connsiteX3" y="connsiteY3"/>
                  </a:cxn>
                </a:cxnLst>
                <a:rect l="l" t="t" r="r" b="b"/>
                <a:pathLst>
                  <a:path w="688850" h="688850">
                    <a:moveTo>
                      <a:pt x="0" y="0"/>
                    </a:moveTo>
                    <a:lnTo>
                      <a:pt x="545881" y="0"/>
                    </a:lnTo>
                    <a:cubicBezTo>
                      <a:pt x="624841" y="0"/>
                      <a:pt x="688850" y="64009"/>
                      <a:pt x="688850" y="142969"/>
                    </a:cubicBezTo>
                    <a:lnTo>
                      <a:pt x="688850" y="688850"/>
                    </a:lnTo>
                    <a:close/>
                  </a:path>
                </a:pathLst>
              </a:custGeom>
              <a:solidFill>
                <a:schemeClr val="accent5">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23" name="矩形 22"/>
            <p:cNvSpPr/>
            <p:nvPr/>
          </p:nvSpPr>
          <p:spPr bwMode="auto">
            <a:xfrm>
              <a:off x="-1102578" y="2288246"/>
              <a:ext cx="2592188" cy="218433"/>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4" name="矩形 23"/>
            <p:cNvSpPr/>
            <p:nvPr/>
          </p:nvSpPr>
          <p:spPr bwMode="auto">
            <a:xfrm>
              <a:off x="-1102578" y="285934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5" name="矩形 24"/>
            <p:cNvSpPr/>
            <p:nvPr/>
          </p:nvSpPr>
          <p:spPr bwMode="auto">
            <a:xfrm>
              <a:off x="-1102578" y="3392538"/>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6" name="矩形 25"/>
            <p:cNvSpPr/>
            <p:nvPr/>
          </p:nvSpPr>
          <p:spPr bwMode="auto">
            <a:xfrm>
              <a:off x="-1102578" y="37354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7" name="矩形 26"/>
            <p:cNvSpPr/>
            <p:nvPr/>
          </p:nvSpPr>
          <p:spPr bwMode="auto">
            <a:xfrm>
              <a:off x="-1102578" y="407832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8" name="矩形 27"/>
            <p:cNvSpPr/>
            <p:nvPr/>
          </p:nvSpPr>
          <p:spPr bwMode="auto">
            <a:xfrm>
              <a:off x="-1102578" y="5048022"/>
              <a:ext cx="1441240"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9" name="矩形 28"/>
            <p:cNvSpPr/>
            <p:nvPr/>
          </p:nvSpPr>
          <p:spPr bwMode="auto">
            <a:xfrm>
              <a:off x="-1102578" y="44211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0" name="矩形 29"/>
            <p:cNvSpPr/>
            <p:nvPr/>
          </p:nvSpPr>
          <p:spPr bwMode="auto">
            <a:xfrm>
              <a:off x="-1102578" y="4708367"/>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grpSp>
        <p:nvGrpSpPr>
          <p:cNvPr id="33" name="组合 32"/>
          <p:cNvGrpSpPr/>
          <p:nvPr/>
        </p:nvGrpSpPr>
        <p:grpSpPr>
          <a:xfrm>
            <a:off x="534349" y="2038489"/>
            <a:ext cx="3531430" cy="3401502"/>
            <a:chOff x="2177483" y="3378200"/>
            <a:chExt cx="1682750" cy="1620838"/>
          </a:xfrm>
        </p:grpSpPr>
        <p:sp>
          <p:nvSpPr>
            <p:cNvPr id="34" name="Freeform 266"/>
            <p:cNvSpPr>
              <a:spLocks noEditPoints="1"/>
            </p:cNvSpPr>
            <p:nvPr/>
          </p:nvSpPr>
          <p:spPr bwMode="auto">
            <a:xfrm>
              <a:off x="2771208" y="3378200"/>
              <a:ext cx="1089025" cy="1095375"/>
            </a:xfrm>
            <a:custGeom>
              <a:avLst/>
              <a:gdLst>
                <a:gd name="T0" fmla="*/ 163 w 195"/>
                <a:gd name="T1" fmla="*/ 169 h 196"/>
                <a:gd name="T2" fmla="*/ 194 w 195"/>
                <a:gd name="T3" fmla="*/ 101 h 196"/>
                <a:gd name="T4" fmla="*/ 168 w 195"/>
                <a:gd name="T5" fmla="*/ 32 h 196"/>
                <a:gd name="T6" fmla="*/ 101 w 195"/>
                <a:gd name="T7" fmla="*/ 1 h 196"/>
                <a:gd name="T8" fmla="*/ 0 w 195"/>
                <a:gd name="T9" fmla="*/ 95 h 196"/>
                <a:gd name="T10" fmla="*/ 27 w 195"/>
                <a:gd name="T11" fmla="*/ 164 h 196"/>
                <a:gd name="T12" fmla="*/ 94 w 195"/>
                <a:gd name="T13" fmla="*/ 195 h 196"/>
                <a:gd name="T14" fmla="*/ 163 w 195"/>
                <a:gd name="T15" fmla="*/ 169 h 196"/>
                <a:gd name="T16" fmla="*/ 37 w 195"/>
                <a:gd name="T17" fmla="*/ 155 h 196"/>
                <a:gd name="T18" fmla="*/ 14 w 195"/>
                <a:gd name="T19" fmla="*/ 95 h 196"/>
                <a:gd name="T20" fmla="*/ 100 w 195"/>
                <a:gd name="T21" fmla="*/ 15 h 196"/>
                <a:gd name="T22" fmla="*/ 158 w 195"/>
                <a:gd name="T23" fmla="*/ 41 h 196"/>
                <a:gd name="T24" fmla="*/ 181 w 195"/>
                <a:gd name="T25" fmla="*/ 101 h 196"/>
                <a:gd name="T26" fmla="*/ 154 w 195"/>
                <a:gd name="T27" fmla="*/ 159 h 196"/>
                <a:gd name="T28" fmla="*/ 94 w 195"/>
                <a:gd name="T29" fmla="*/ 181 h 196"/>
                <a:gd name="T30" fmla="*/ 37 w 195"/>
                <a:gd name="T31" fmla="*/ 155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5" h="196">
                  <a:moveTo>
                    <a:pt x="163" y="169"/>
                  </a:moveTo>
                  <a:cubicBezTo>
                    <a:pt x="182" y="151"/>
                    <a:pt x="193" y="127"/>
                    <a:pt x="194" y="101"/>
                  </a:cubicBezTo>
                  <a:cubicBezTo>
                    <a:pt x="195" y="76"/>
                    <a:pt x="186" y="51"/>
                    <a:pt x="168" y="32"/>
                  </a:cubicBezTo>
                  <a:cubicBezTo>
                    <a:pt x="150" y="13"/>
                    <a:pt x="126" y="2"/>
                    <a:pt x="101" y="1"/>
                  </a:cubicBezTo>
                  <a:cubicBezTo>
                    <a:pt x="47" y="0"/>
                    <a:pt x="2" y="42"/>
                    <a:pt x="0" y="95"/>
                  </a:cubicBezTo>
                  <a:cubicBezTo>
                    <a:pt x="0" y="121"/>
                    <a:pt x="9" y="146"/>
                    <a:pt x="27" y="164"/>
                  </a:cubicBezTo>
                  <a:cubicBezTo>
                    <a:pt x="44" y="183"/>
                    <a:pt x="68" y="194"/>
                    <a:pt x="94" y="195"/>
                  </a:cubicBezTo>
                  <a:cubicBezTo>
                    <a:pt x="120" y="196"/>
                    <a:pt x="145" y="187"/>
                    <a:pt x="163" y="169"/>
                  </a:cubicBezTo>
                  <a:moveTo>
                    <a:pt x="37" y="155"/>
                  </a:moveTo>
                  <a:cubicBezTo>
                    <a:pt x="21" y="139"/>
                    <a:pt x="13" y="118"/>
                    <a:pt x="14" y="95"/>
                  </a:cubicBezTo>
                  <a:cubicBezTo>
                    <a:pt x="16" y="49"/>
                    <a:pt x="54" y="13"/>
                    <a:pt x="100" y="15"/>
                  </a:cubicBezTo>
                  <a:cubicBezTo>
                    <a:pt x="122" y="16"/>
                    <a:pt x="143" y="25"/>
                    <a:pt x="158" y="41"/>
                  </a:cubicBezTo>
                  <a:cubicBezTo>
                    <a:pt x="173" y="57"/>
                    <a:pt x="181" y="79"/>
                    <a:pt x="181" y="101"/>
                  </a:cubicBezTo>
                  <a:cubicBezTo>
                    <a:pt x="180" y="123"/>
                    <a:pt x="170" y="144"/>
                    <a:pt x="154" y="159"/>
                  </a:cubicBezTo>
                  <a:cubicBezTo>
                    <a:pt x="138" y="174"/>
                    <a:pt x="117" y="182"/>
                    <a:pt x="94" y="181"/>
                  </a:cubicBezTo>
                  <a:cubicBezTo>
                    <a:pt x="72" y="181"/>
                    <a:pt x="52" y="171"/>
                    <a:pt x="37" y="155"/>
                  </a:cubicBezTo>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5" name="Freeform 267"/>
            <p:cNvSpPr/>
            <p:nvPr/>
          </p:nvSpPr>
          <p:spPr bwMode="auto">
            <a:xfrm>
              <a:off x="2177483" y="4311650"/>
              <a:ext cx="722313" cy="687388"/>
            </a:xfrm>
            <a:custGeom>
              <a:avLst/>
              <a:gdLst>
                <a:gd name="T0" fmla="*/ 7 w 129"/>
                <a:gd name="T1" fmla="*/ 115 h 123"/>
                <a:gd name="T2" fmla="*/ 7 w 129"/>
                <a:gd name="T3" fmla="*/ 115 h 123"/>
                <a:gd name="T4" fmla="*/ 12 w 129"/>
                <a:gd name="T5" fmla="*/ 83 h 123"/>
                <a:gd name="T6" fmla="*/ 90 w 129"/>
                <a:gd name="T7" fmla="*/ 10 h 123"/>
                <a:gd name="T8" fmla="*/ 121 w 129"/>
                <a:gd name="T9" fmla="*/ 8 h 123"/>
                <a:gd name="T10" fmla="*/ 122 w 129"/>
                <a:gd name="T11" fmla="*/ 8 h 123"/>
                <a:gd name="T12" fmla="*/ 117 w 129"/>
                <a:gd name="T13" fmla="*/ 39 h 123"/>
                <a:gd name="T14" fmla="*/ 39 w 129"/>
                <a:gd name="T15" fmla="*/ 112 h 123"/>
                <a:gd name="T16" fmla="*/ 7 w 129"/>
                <a:gd name="T17" fmla="*/ 11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123">
                  <a:moveTo>
                    <a:pt x="7" y="115"/>
                  </a:moveTo>
                  <a:cubicBezTo>
                    <a:pt x="7" y="115"/>
                    <a:pt x="7" y="115"/>
                    <a:pt x="7" y="115"/>
                  </a:cubicBezTo>
                  <a:cubicBezTo>
                    <a:pt x="0" y="107"/>
                    <a:pt x="2" y="93"/>
                    <a:pt x="12" y="83"/>
                  </a:cubicBezTo>
                  <a:cubicBezTo>
                    <a:pt x="90" y="10"/>
                    <a:pt x="90" y="10"/>
                    <a:pt x="90" y="10"/>
                  </a:cubicBezTo>
                  <a:cubicBezTo>
                    <a:pt x="100" y="1"/>
                    <a:pt x="114" y="0"/>
                    <a:pt x="121" y="8"/>
                  </a:cubicBezTo>
                  <a:cubicBezTo>
                    <a:pt x="122" y="8"/>
                    <a:pt x="122" y="8"/>
                    <a:pt x="122" y="8"/>
                  </a:cubicBezTo>
                  <a:cubicBezTo>
                    <a:pt x="129" y="16"/>
                    <a:pt x="127" y="30"/>
                    <a:pt x="117" y="39"/>
                  </a:cubicBezTo>
                  <a:cubicBezTo>
                    <a:pt x="39" y="112"/>
                    <a:pt x="39" y="112"/>
                    <a:pt x="39" y="112"/>
                  </a:cubicBezTo>
                  <a:cubicBezTo>
                    <a:pt x="29" y="121"/>
                    <a:pt x="15" y="123"/>
                    <a:pt x="7" y="115"/>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6" name="Freeform 268"/>
            <p:cNvSpPr/>
            <p:nvPr/>
          </p:nvSpPr>
          <p:spPr bwMode="auto">
            <a:xfrm>
              <a:off x="2609283" y="4283075"/>
              <a:ext cx="312738" cy="314325"/>
            </a:xfrm>
            <a:custGeom>
              <a:avLst/>
              <a:gdLst>
                <a:gd name="T0" fmla="*/ 11 w 56"/>
                <a:gd name="T1" fmla="*/ 44 h 56"/>
                <a:gd name="T2" fmla="*/ 11 w 56"/>
                <a:gd name="T3" fmla="*/ 44 h 56"/>
                <a:gd name="T4" fmla="*/ 2 w 56"/>
                <a:gd name="T5" fmla="*/ 25 h 56"/>
                <a:gd name="T6" fmla="*/ 26 w 56"/>
                <a:gd name="T7" fmla="*/ 3 h 56"/>
                <a:gd name="T8" fmla="*/ 44 w 56"/>
                <a:gd name="T9" fmla="*/ 13 h 56"/>
                <a:gd name="T10" fmla="*/ 45 w 56"/>
                <a:gd name="T11" fmla="*/ 13 h 56"/>
                <a:gd name="T12" fmla="*/ 53 w 56"/>
                <a:gd name="T13" fmla="*/ 32 h 56"/>
                <a:gd name="T14" fmla="*/ 29 w 56"/>
                <a:gd name="T15" fmla="*/ 53 h 56"/>
                <a:gd name="T16" fmla="*/ 11 w 56"/>
                <a:gd name="T17"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6">
                  <a:moveTo>
                    <a:pt x="11" y="44"/>
                  </a:moveTo>
                  <a:cubicBezTo>
                    <a:pt x="11" y="44"/>
                    <a:pt x="11" y="44"/>
                    <a:pt x="11" y="44"/>
                  </a:cubicBezTo>
                  <a:cubicBezTo>
                    <a:pt x="3" y="36"/>
                    <a:pt x="0" y="27"/>
                    <a:pt x="2" y="25"/>
                  </a:cubicBezTo>
                  <a:cubicBezTo>
                    <a:pt x="26" y="3"/>
                    <a:pt x="26" y="3"/>
                    <a:pt x="26" y="3"/>
                  </a:cubicBezTo>
                  <a:cubicBezTo>
                    <a:pt x="29" y="0"/>
                    <a:pt x="37" y="5"/>
                    <a:pt x="44" y="13"/>
                  </a:cubicBezTo>
                  <a:cubicBezTo>
                    <a:pt x="45" y="13"/>
                    <a:pt x="45" y="13"/>
                    <a:pt x="45" y="13"/>
                  </a:cubicBezTo>
                  <a:cubicBezTo>
                    <a:pt x="52" y="21"/>
                    <a:pt x="56" y="29"/>
                    <a:pt x="53" y="32"/>
                  </a:cubicBezTo>
                  <a:cubicBezTo>
                    <a:pt x="29" y="53"/>
                    <a:pt x="29" y="53"/>
                    <a:pt x="29" y="53"/>
                  </a:cubicBezTo>
                  <a:cubicBezTo>
                    <a:pt x="27" y="56"/>
                    <a:pt x="18" y="52"/>
                    <a:pt x="11" y="44"/>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7" name="Freeform 269"/>
            <p:cNvSpPr>
              <a:spLocks noEditPoints="1"/>
            </p:cNvSpPr>
            <p:nvPr/>
          </p:nvSpPr>
          <p:spPr bwMode="auto">
            <a:xfrm>
              <a:off x="2848995" y="3460750"/>
              <a:ext cx="933450" cy="928688"/>
            </a:xfrm>
            <a:custGeom>
              <a:avLst/>
              <a:gdLst>
                <a:gd name="T0" fmla="*/ 12 w 167"/>
                <a:gd name="T1" fmla="*/ 58 h 166"/>
                <a:gd name="T2" fmla="*/ 31 w 167"/>
                <a:gd name="T3" fmla="*/ 28 h 166"/>
                <a:gd name="T4" fmla="*/ 83 w 167"/>
                <a:gd name="T5" fmla="*/ 7 h 166"/>
                <a:gd name="T6" fmla="*/ 86 w 167"/>
                <a:gd name="T7" fmla="*/ 7 h 166"/>
                <a:gd name="T8" fmla="*/ 139 w 167"/>
                <a:gd name="T9" fmla="*/ 31 h 166"/>
                <a:gd name="T10" fmla="*/ 159 w 167"/>
                <a:gd name="T11" fmla="*/ 86 h 166"/>
                <a:gd name="T12" fmla="*/ 159 w 167"/>
                <a:gd name="T13" fmla="*/ 86 h 166"/>
                <a:gd name="T14" fmla="*/ 146 w 167"/>
                <a:gd name="T15" fmla="*/ 126 h 166"/>
                <a:gd name="T16" fmla="*/ 150 w 167"/>
                <a:gd name="T17" fmla="*/ 103 h 166"/>
                <a:gd name="T18" fmla="*/ 150 w 167"/>
                <a:gd name="T19" fmla="*/ 103 h 166"/>
                <a:gd name="T20" fmla="*/ 130 w 167"/>
                <a:gd name="T21" fmla="*/ 49 h 166"/>
                <a:gd name="T22" fmla="*/ 77 w 167"/>
                <a:gd name="T23" fmla="*/ 25 h 166"/>
                <a:gd name="T24" fmla="*/ 74 w 167"/>
                <a:gd name="T25" fmla="*/ 25 h 166"/>
                <a:gd name="T26" fmla="*/ 22 w 167"/>
                <a:gd name="T27" fmla="*/ 45 h 166"/>
                <a:gd name="T28" fmla="*/ 12 w 167"/>
                <a:gd name="T29" fmla="*/ 58 h 166"/>
                <a:gd name="T30" fmla="*/ 83 w 167"/>
                <a:gd name="T31" fmla="*/ 0 h 166"/>
                <a:gd name="T32" fmla="*/ 83 w 167"/>
                <a:gd name="T33" fmla="*/ 0 h 166"/>
                <a:gd name="T34" fmla="*/ 0 w 167"/>
                <a:gd name="T35" fmla="*/ 80 h 166"/>
                <a:gd name="T36" fmla="*/ 0 w 167"/>
                <a:gd name="T37" fmla="*/ 83 h 166"/>
                <a:gd name="T38" fmla="*/ 23 w 167"/>
                <a:gd name="T39" fmla="*/ 140 h 166"/>
                <a:gd name="T40" fmla="*/ 80 w 167"/>
                <a:gd name="T41" fmla="*/ 166 h 166"/>
                <a:gd name="T42" fmla="*/ 83 w 167"/>
                <a:gd name="T43" fmla="*/ 166 h 166"/>
                <a:gd name="T44" fmla="*/ 83 w 167"/>
                <a:gd name="T45" fmla="*/ 166 h 166"/>
                <a:gd name="T46" fmla="*/ 83 w 167"/>
                <a:gd name="T47" fmla="*/ 166 h 166"/>
                <a:gd name="T48" fmla="*/ 138 w 167"/>
                <a:gd name="T49" fmla="*/ 146 h 166"/>
                <a:gd name="T50" fmla="*/ 138 w 167"/>
                <a:gd name="T51" fmla="*/ 145 h 166"/>
                <a:gd name="T52" fmla="*/ 138 w 167"/>
                <a:gd name="T53" fmla="*/ 145 h 166"/>
                <a:gd name="T54" fmla="*/ 139 w 167"/>
                <a:gd name="T55" fmla="*/ 145 h 166"/>
                <a:gd name="T56" fmla="*/ 140 w 167"/>
                <a:gd name="T57" fmla="*/ 144 h 166"/>
                <a:gd name="T58" fmla="*/ 140 w 167"/>
                <a:gd name="T59" fmla="*/ 144 h 166"/>
                <a:gd name="T60" fmla="*/ 167 w 167"/>
                <a:gd name="T61" fmla="*/ 86 h 166"/>
                <a:gd name="T62" fmla="*/ 167 w 167"/>
                <a:gd name="T63" fmla="*/ 83 h 166"/>
                <a:gd name="T64" fmla="*/ 144 w 167"/>
                <a:gd name="T65" fmla="*/ 26 h 166"/>
                <a:gd name="T66" fmla="*/ 86 w 167"/>
                <a:gd name="T67" fmla="*/ 0 h 166"/>
                <a:gd name="T68" fmla="*/ 86 w 167"/>
                <a:gd name="T69" fmla="*/ 0 h 166"/>
                <a:gd name="T70" fmla="*/ 83 w 167"/>
                <a:gd name="T71" fmla="*/ 0 h 166"/>
                <a:gd name="T72" fmla="*/ 83 w 167"/>
                <a:gd name="T7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7" h="166">
                  <a:moveTo>
                    <a:pt x="12" y="58"/>
                  </a:moveTo>
                  <a:cubicBezTo>
                    <a:pt x="16" y="47"/>
                    <a:pt x="22" y="36"/>
                    <a:pt x="31" y="28"/>
                  </a:cubicBezTo>
                  <a:cubicBezTo>
                    <a:pt x="46" y="14"/>
                    <a:pt x="64" y="7"/>
                    <a:pt x="83" y="7"/>
                  </a:cubicBezTo>
                  <a:cubicBezTo>
                    <a:pt x="84" y="7"/>
                    <a:pt x="85" y="7"/>
                    <a:pt x="86" y="7"/>
                  </a:cubicBezTo>
                  <a:cubicBezTo>
                    <a:pt x="106" y="8"/>
                    <a:pt x="125" y="16"/>
                    <a:pt x="139" y="31"/>
                  </a:cubicBezTo>
                  <a:cubicBezTo>
                    <a:pt x="152" y="46"/>
                    <a:pt x="160" y="65"/>
                    <a:pt x="159" y="86"/>
                  </a:cubicBezTo>
                  <a:cubicBezTo>
                    <a:pt x="159" y="86"/>
                    <a:pt x="159" y="86"/>
                    <a:pt x="159" y="86"/>
                  </a:cubicBezTo>
                  <a:cubicBezTo>
                    <a:pt x="159" y="100"/>
                    <a:pt x="154" y="114"/>
                    <a:pt x="146" y="126"/>
                  </a:cubicBezTo>
                  <a:cubicBezTo>
                    <a:pt x="148" y="119"/>
                    <a:pt x="150" y="111"/>
                    <a:pt x="150" y="103"/>
                  </a:cubicBezTo>
                  <a:cubicBezTo>
                    <a:pt x="150" y="103"/>
                    <a:pt x="150" y="103"/>
                    <a:pt x="150" y="103"/>
                  </a:cubicBezTo>
                  <a:cubicBezTo>
                    <a:pt x="151" y="83"/>
                    <a:pt x="143" y="64"/>
                    <a:pt x="130" y="49"/>
                  </a:cubicBezTo>
                  <a:cubicBezTo>
                    <a:pt x="116" y="34"/>
                    <a:pt x="97" y="26"/>
                    <a:pt x="77" y="25"/>
                  </a:cubicBezTo>
                  <a:cubicBezTo>
                    <a:pt x="76" y="25"/>
                    <a:pt x="75" y="25"/>
                    <a:pt x="74" y="25"/>
                  </a:cubicBezTo>
                  <a:cubicBezTo>
                    <a:pt x="55" y="25"/>
                    <a:pt x="37" y="32"/>
                    <a:pt x="22" y="45"/>
                  </a:cubicBezTo>
                  <a:cubicBezTo>
                    <a:pt x="18" y="49"/>
                    <a:pt x="15" y="53"/>
                    <a:pt x="12" y="58"/>
                  </a:cubicBezTo>
                  <a:moveTo>
                    <a:pt x="83" y="0"/>
                  </a:moveTo>
                  <a:cubicBezTo>
                    <a:pt x="83" y="0"/>
                    <a:pt x="83" y="0"/>
                    <a:pt x="83" y="0"/>
                  </a:cubicBezTo>
                  <a:cubicBezTo>
                    <a:pt x="39" y="0"/>
                    <a:pt x="2" y="35"/>
                    <a:pt x="0" y="80"/>
                  </a:cubicBezTo>
                  <a:cubicBezTo>
                    <a:pt x="0" y="81"/>
                    <a:pt x="0" y="82"/>
                    <a:pt x="0" y="83"/>
                  </a:cubicBezTo>
                  <a:cubicBezTo>
                    <a:pt x="0" y="104"/>
                    <a:pt x="8" y="125"/>
                    <a:pt x="23" y="140"/>
                  </a:cubicBezTo>
                  <a:cubicBezTo>
                    <a:pt x="38" y="156"/>
                    <a:pt x="58" y="166"/>
                    <a:pt x="80" y="166"/>
                  </a:cubicBezTo>
                  <a:cubicBezTo>
                    <a:pt x="81" y="166"/>
                    <a:pt x="82" y="166"/>
                    <a:pt x="83" y="166"/>
                  </a:cubicBezTo>
                  <a:cubicBezTo>
                    <a:pt x="83" y="166"/>
                    <a:pt x="83" y="166"/>
                    <a:pt x="83" y="166"/>
                  </a:cubicBezTo>
                  <a:cubicBezTo>
                    <a:pt x="83" y="166"/>
                    <a:pt x="83" y="166"/>
                    <a:pt x="83" y="166"/>
                  </a:cubicBezTo>
                  <a:cubicBezTo>
                    <a:pt x="104" y="166"/>
                    <a:pt x="123" y="159"/>
                    <a:pt x="138" y="146"/>
                  </a:cubicBezTo>
                  <a:cubicBezTo>
                    <a:pt x="138" y="146"/>
                    <a:pt x="138" y="146"/>
                    <a:pt x="138" y="145"/>
                  </a:cubicBezTo>
                  <a:cubicBezTo>
                    <a:pt x="138" y="145"/>
                    <a:pt x="138" y="145"/>
                    <a:pt x="138" y="145"/>
                  </a:cubicBezTo>
                  <a:cubicBezTo>
                    <a:pt x="139" y="145"/>
                    <a:pt x="139" y="145"/>
                    <a:pt x="139" y="145"/>
                  </a:cubicBezTo>
                  <a:cubicBezTo>
                    <a:pt x="139" y="145"/>
                    <a:pt x="140" y="144"/>
                    <a:pt x="140" y="144"/>
                  </a:cubicBezTo>
                  <a:cubicBezTo>
                    <a:pt x="140" y="144"/>
                    <a:pt x="140" y="144"/>
                    <a:pt x="140" y="144"/>
                  </a:cubicBezTo>
                  <a:cubicBezTo>
                    <a:pt x="156" y="129"/>
                    <a:pt x="166" y="108"/>
                    <a:pt x="167" y="86"/>
                  </a:cubicBezTo>
                  <a:cubicBezTo>
                    <a:pt x="167" y="85"/>
                    <a:pt x="167" y="84"/>
                    <a:pt x="167" y="83"/>
                  </a:cubicBezTo>
                  <a:cubicBezTo>
                    <a:pt x="167" y="62"/>
                    <a:pt x="159" y="42"/>
                    <a:pt x="144" y="26"/>
                  </a:cubicBezTo>
                  <a:cubicBezTo>
                    <a:pt x="129" y="10"/>
                    <a:pt x="108" y="1"/>
                    <a:pt x="86" y="0"/>
                  </a:cubicBezTo>
                  <a:cubicBezTo>
                    <a:pt x="86" y="0"/>
                    <a:pt x="86" y="0"/>
                    <a:pt x="86" y="0"/>
                  </a:cubicBezTo>
                  <a:cubicBezTo>
                    <a:pt x="85" y="0"/>
                    <a:pt x="84" y="0"/>
                    <a:pt x="83" y="0"/>
                  </a:cubicBezTo>
                  <a:cubicBezTo>
                    <a:pt x="83" y="0"/>
                    <a:pt x="83" y="0"/>
                    <a:pt x="8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4" name="Freeform 270"/>
            <p:cNvSpPr>
              <a:spLocks noEditPoints="1"/>
            </p:cNvSpPr>
            <p:nvPr/>
          </p:nvSpPr>
          <p:spPr bwMode="auto">
            <a:xfrm>
              <a:off x="2848995" y="3460750"/>
              <a:ext cx="933450" cy="928688"/>
            </a:xfrm>
            <a:custGeom>
              <a:avLst/>
              <a:gdLst>
                <a:gd name="T0" fmla="*/ 83 w 167"/>
                <a:gd name="T1" fmla="*/ 166 h 166"/>
                <a:gd name="T2" fmla="*/ 83 w 167"/>
                <a:gd name="T3" fmla="*/ 166 h 166"/>
                <a:gd name="T4" fmla="*/ 83 w 167"/>
                <a:gd name="T5" fmla="*/ 166 h 166"/>
                <a:gd name="T6" fmla="*/ 83 w 167"/>
                <a:gd name="T7" fmla="*/ 166 h 166"/>
                <a:gd name="T8" fmla="*/ 138 w 167"/>
                <a:gd name="T9" fmla="*/ 146 h 166"/>
                <a:gd name="T10" fmla="*/ 83 w 167"/>
                <a:gd name="T11" fmla="*/ 166 h 166"/>
                <a:gd name="T12" fmla="*/ 138 w 167"/>
                <a:gd name="T13" fmla="*/ 146 h 166"/>
                <a:gd name="T14" fmla="*/ 138 w 167"/>
                <a:gd name="T15" fmla="*/ 145 h 166"/>
                <a:gd name="T16" fmla="*/ 138 w 167"/>
                <a:gd name="T17" fmla="*/ 145 h 166"/>
                <a:gd name="T18" fmla="*/ 138 w 167"/>
                <a:gd name="T19" fmla="*/ 145 h 166"/>
                <a:gd name="T20" fmla="*/ 140 w 167"/>
                <a:gd name="T21" fmla="*/ 144 h 166"/>
                <a:gd name="T22" fmla="*/ 139 w 167"/>
                <a:gd name="T23" fmla="*/ 145 h 166"/>
                <a:gd name="T24" fmla="*/ 140 w 167"/>
                <a:gd name="T25" fmla="*/ 144 h 166"/>
                <a:gd name="T26" fmla="*/ 86 w 167"/>
                <a:gd name="T27" fmla="*/ 0 h 166"/>
                <a:gd name="T28" fmla="*/ 86 w 167"/>
                <a:gd name="T29" fmla="*/ 0 h 166"/>
                <a:gd name="T30" fmla="*/ 144 w 167"/>
                <a:gd name="T31" fmla="*/ 26 h 166"/>
                <a:gd name="T32" fmla="*/ 167 w 167"/>
                <a:gd name="T33" fmla="*/ 83 h 166"/>
                <a:gd name="T34" fmla="*/ 144 w 167"/>
                <a:gd name="T35" fmla="*/ 26 h 166"/>
                <a:gd name="T36" fmla="*/ 86 w 167"/>
                <a:gd name="T37" fmla="*/ 0 h 166"/>
                <a:gd name="T38" fmla="*/ 86 w 167"/>
                <a:gd name="T39" fmla="*/ 0 h 166"/>
                <a:gd name="T40" fmla="*/ 83 w 167"/>
                <a:gd name="T41" fmla="*/ 0 h 166"/>
                <a:gd name="T42" fmla="*/ 0 w 167"/>
                <a:gd name="T43" fmla="*/ 80 h 166"/>
                <a:gd name="T44" fmla="*/ 0 w 167"/>
                <a:gd name="T45" fmla="*/ 83 h 166"/>
                <a:gd name="T46" fmla="*/ 0 w 167"/>
                <a:gd name="T47" fmla="*/ 80 h 166"/>
                <a:gd name="T48" fmla="*/ 83 w 167"/>
                <a:gd name="T49" fmla="*/ 0 h 166"/>
                <a:gd name="T50" fmla="*/ 83 w 167"/>
                <a:gd name="T51" fmla="*/ 0 h 166"/>
                <a:gd name="T52" fmla="*/ 83 w 167"/>
                <a:gd name="T53" fmla="*/ 0 h 166"/>
                <a:gd name="T54" fmla="*/ 83 w 167"/>
                <a:gd name="T55" fmla="*/ 0 h 166"/>
                <a:gd name="T56" fmla="*/ 83 w 167"/>
                <a:gd name="T5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7" h="166">
                  <a:moveTo>
                    <a:pt x="83" y="166"/>
                  </a:moveTo>
                  <a:cubicBezTo>
                    <a:pt x="83" y="166"/>
                    <a:pt x="83" y="166"/>
                    <a:pt x="83" y="166"/>
                  </a:cubicBezTo>
                  <a:cubicBezTo>
                    <a:pt x="83" y="166"/>
                    <a:pt x="83" y="166"/>
                    <a:pt x="83" y="166"/>
                  </a:cubicBezTo>
                  <a:cubicBezTo>
                    <a:pt x="83" y="166"/>
                    <a:pt x="83" y="166"/>
                    <a:pt x="83" y="166"/>
                  </a:cubicBezTo>
                  <a:moveTo>
                    <a:pt x="138" y="146"/>
                  </a:moveTo>
                  <a:cubicBezTo>
                    <a:pt x="123" y="159"/>
                    <a:pt x="104" y="166"/>
                    <a:pt x="83" y="166"/>
                  </a:cubicBezTo>
                  <a:cubicBezTo>
                    <a:pt x="104" y="166"/>
                    <a:pt x="123" y="159"/>
                    <a:pt x="138" y="146"/>
                  </a:cubicBezTo>
                  <a:moveTo>
                    <a:pt x="138" y="145"/>
                  </a:moveTo>
                  <a:cubicBezTo>
                    <a:pt x="138" y="145"/>
                    <a:pt x="138" y="145"/>
                    <a:pt x="138" y="145"/>
                  </a:cubicBezTo>
                  <a:cubicBezTo>
                    <a:pt x="138" y="145"/>
                    <a:pt x="138" y="145"/>
                    <a:pt x="138" y="145"/>
                  </a:cubicBezTo>
                  <a:moveTo>
                    <a:pt x="140" y="144"/>
                  </a:moveTo>
                  <a:cubicBezTo>
                    <a:pt x="140" y="144"/>
                    <a:pt x="139" y="145"/>
                    <a:pt x="139" y="145"/>
                  </a:cubicBezTo>
                  <a:cubicBezTo>
                    <a:pt x="139" y="145"/>
                    <a:pt x="140" y="144"/>
                    <a:pt x="140" y="144"/>
                  </a:cubicBezTo>
                  <a:moveTo>
                    <a:pt x="86" y="0"/>
                  </a:moveTo>
                  <a:cubicBezTo>
                    <a:pt x="86" y="0"/>
                    <a:pt x="86" y="0"/>
                    <a:pt x="86" y="0"/>
                  </a:cubicBezTo>
                  <a:cubicBezTo>
                    <a:pt x="108" y="1"/>
                    <a:pt x="129" y="10"/>
                    <a:pt x="144" y="26"/>
                  </a:cubicBezTo>
                  <a:cubicBezTo>
                    <a:pt x="159" y="42"/>
                    <a:pt x="167" y="62"/>
                    <a:pt x="167" y="83"/>
                  </a:cubicBezTo>
                  <a:cubicBezTo>
                    <a:pt x="167" y="62"/>
                    <a:pt x="159" y="42"/>
                    <a:pt x="144" y="26"/>
                  </a:cubicBezTo>
                  <a:cubicBezTo>
                    <a:pt x="129" y="10"/>
                    <a:pt x="108" y="1"/>
                    <a:pt x="86" y="0"/>
                  </a:cubicBezTo>
                  <a:cubicBezTo>
                    <a:pt x="86" y="0"/>
                    <a:pt x="86" y="0"/>
                    <a:pt x="86" y="0"/>
                  </a:cubicBezTo>
                  <a:moveTo>
                    <a:pt x="83" y="0"/>
                  </a:moveTo>
                  <a:cubicBezTo>
                    <a:pt x="39" y="0"/>
                    <a:pt x="2" y="35"/>
                    <a:pt x="0" y="80"/>
                  </a:cubicBezTo>
                  <a:cubicBezTo>
                    <a:pt x="0" y="81"/>
                    <a:pt x="0" y="82"/>
                    <a:pt x="0" y="83"/>
                  </a:cubicBezTo>
                  <a:cubicBezTo>
                    <a:pt x="0" y="82"/>
                    <a:pt x="0" y="81"/>
                    <a:pt x="0" y="80"/>
                  </a:cubicBezTo>
                  <a:cubicBezTo>
                    <a:pt x="2" y="35"/>
                    <a:pt x="39" y="0"/>
                    <a:pt x="83" y="0"/>
                  </a:cubicBezTo>
                  <a:moveTo>
                    <a:pt x="83" y="0"/>
                  </a:moveTo>
                  <a:cubicBezTo>
                    <a:pt x="83" y="0"/>
                    <a:pt x="83" y="0"/>
                    <a:pt x="83" y="0"/>
                  </a:cubicBezTo>
                  <a:cubicBezTo>
                    <a:pt x="83" y="0"/>
                    <a:pt x="83" y="0"/>
                    <a:pt x="83" y="0"/>
                  </a:cubicBezTo>
                  <a:cubicBezTo>
                    <a:pt x="83" y="0"/>
                    <a:pt x="83" y="0"/>
                    <a:pt x="83" y="0"/>
                  </a:cubicBezTo>
                </a:path>
              </a:pathLst>
            </a:custGeom>
            <a:solidFill>
              <a:srgbClr val="595E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5" name="Freeform 271"/>
            <p:cNvSpPr/>
            <p:nvPr/>
          </p:nvSpPr>
          <p:spPr bwMode="auto">
            <a:xfrm>
              <a:off x="2915670" y="3500438"/>
              <a:ext cx="827088" cy="665163"/>
            </a:xfrm>
            <a:custGeom>
              <a:avLst/>
              <a:gdLst>
                <a:gd name="T0" fmla="*/ 71 w 148"/>
                <a:gd name="T1" fmla="*/ 0 h 119"/>
                <a:gd name="T2" fmla="*/ 19 w 148"/>
                <a:gd name="T3" fmla="*/ 21 h 119"/>
                <a:gd name="T4" fmla="*/ 0 w 148"/>
                <a:gd name="T5" fmla="*/ 51 h 119"/>
                <a:gd name="T6" fmla="*/ 10 w 148"/>
                <a:gd name="T7" fmla="*/ 38 h 119"/>
                <a:gd name="T8" fmla="*/ 62 w 148"/>
                <a:gd name="T9" fmla="*/ 18 h 119"/>
                <a:gd name="T10" fmla="*/ 65 w 148"/>
                <a:gd name="T11" fmla="*/ 18 h 119"/>
                <a:gd name="T12" fmla="*/ 118 w 148"/>
                <a:gd name="T13" fmla="*/ 42 h 119"/>
                <a:gd name="T14" fmla="*/ 138 w 148"/>
                <a:gd name="T15" fmla="*/ 96 h 119"/>
                <a:gd name="T16" fmla="*/ 138 w 148"/>
                <a:gd name="T17" fmla="*/ 96 h 119"/>
                <a:gd name="T18" fmla="*/ 134 w 148"/>
                <a:gd name="T19" fmla="*/ 119 h 119"/>
                <a:gd name="T20" fmla="*/ 147 w 148"/>
                <a:gd name="T21" fmla="*/ 79 h 119"/>
                <a:gd name="T22" fmla="*/ 147 w 148"/>
                <a:gd name="T23" fmla="*/ 79 h 119"/>
                <a:gd name="T24" fmla="*/ 127 w 148"/>
                <a:gd name="T25" fmla="*/ 24 h 119"/>
                <a:gd name="T26" fmla="*/ 74 w 148"/>
                <a:gd name="T27" fmla="*/ 0 h 119"/>
                <a:gd name="T28" fmla="*/ 71 w 148"/>
                <a:gd name="T29"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19">
                  <a:moveTo>
                    <a:pt x="71" y="0"/>
                  </a:moveTo>
                  <a:cubicBezTo>
                    <a:pt x="52" y="0"/>
                    <a:pt x="34" y="7"/>
                    <a:pt x="19" y="21"/>
                  </a:cubicBezTo>
                  <a:cubicBezTo>
                    <a:pt x="10" y="29"/>
                    <a:pt x="4" y="40"/>
                    <a:pt x="0" y="51"/>
                  </a:cubicBezTo>
                  <a:cubicBezTo>
                    <a:pt x="3" y="46"/>
                    <a:pt x="6" y="42"/>
                    <a:pt x="10" y="38"/>
                  </a:cubicBezTo>
                  <a:cubicBezTo>
                    <a:pt x="25" y="25"/>
                    <a:pt x="43" y="18"/>
                    <a:pt x="62" y="18"/>
                  </a:cubicBezTo>
                  <a:cubicBezTo>
                    <a:pt x="63" y="18"/>
                    <a:pt x="64" y="18"/>
                    <a:pt x="65" y="18"/>
                  </a:cubicBezTo>
                  <a:cubicBezTo>
                    <a:pt x="85" y="19"/>
                    <a:pt x="104" y="27"/>
                    <a:pt x="118" y="42"/>
                  </a:cubicBezTo>
                  <a:cubicBezTo>
                    <a:pt x="131" y="57"/>
                    <a:pt x="139" y="76"/>
                    <a:pt x="138" y="96"/>
                  </a:cubicBezTo>
                  <a:cubicBezTo>
                    <a:pt x="138" y="96"/>
                    <a:pt x="138" y="96"/>
                    <a:pt x="138" y="96"/>
                  </a:cubicBezTo>
                  <a:cubicBezTo>
                    <a:pt x="138" y="104"/>
                    <a:pt x="136" y="112"/>
                    <a:pt x="134" y="119"/>
                  </a:cubicBezTo>
                  <a:cubicBezTo>
                    <a:pt x="142" y="107"/>
                    <a:pt x="147" y="93"/>
                    <a:pt x="147" y="79"/>
                  </a:cubicBezTo>
                  <a:cubicBezTo>
                    <a:pt x="147" y="79"/>
                    <a:pt x="147" y="79"/>
                    <a:pt x="147" y="79"/>
                  </a:cubicBezTo>
                  <a:cubicBezTo>
                    <a:pt x="148" y="58"/>
                    <a:pt x="140" y="39"/>
                    <a:pt x="127" y="24"/>
                  </a:cubicBezTo>
                  <a:cubicBezTo>
                    <a:pt x="113" y="9"/>
                    <a:pt x="94" y="1"/>
                    <a:pt x="74" y="0"/>
                  </a:cubicBezTo>
                  <a:cubicBezTo>
                    <a:pt x="73" y="0"/>
                    <a:pt x="72" y="0"/>
                    <a:pt x="7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7" name="Freeform 272"/>
            <p:cNvSpPr/>
            <p:nvPr/>
          </p:nvSpPr>
          <p:spPr bwMode="auto">
            <a:xfrm>
              <a:off x="2804545" y="3405188"/>
              <a:ext cx="1022350" cy="536575"/>
            </a:xfrm>
            <a:custGeom>
              <a:avLst/>
              <a:gdLst>
                <a:gd name="T0" fmla="*/ 8 w 183"/>
                <a:gd name="T1" fmla="*/ 90 h 96"/>
                <a:gd name="T2" fmla="*/ 94 w 183"/>
                <a:gd name="T3" fmla="*/ 10 h 96"/>
                <a:gd name="T4" fmla="*/ 152 w 183"/>
                <a:gd name="T5" fmla="*/ 36 h 96"/>
                <a:gd name="T6" fmla="*/ 175 w 183"/>
                <a:gd name="T7" fmla="*/ 96 h 96"/>
                <a:gd name="T8" fmla="*/ 183 w 183"/>
                <a:gd name="T9" fmla="*/ 96 h 96"/>
                <a:gd name="T10" fmla="*/ 183 w 183"/>
                <a:gd name="T11" fmla="*/ 96 h 96"/>
                <a:gd name="T12" fmla="*/ 158 w 183"/>
                <a:gd name="T13" fmla="*/ 31 h 96"/>
                <a:gd name="T14" fmla="*/ 94 w 183"/>
                <a:gd name="T15" fmla="*/ 2 h 96"/>
                <a:gd name="T16" fmla="*/ 0 w 183"/>
                <a:gd name="T17" fmla="*/ 90 h 96"/>
                <a:gd name="T18" fmla="*/ 8 w 183"/>
                <a:gd name="T19" fmla="*/ 9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3" h="96">
                  <a:moveTo>
                    <a:pt x="8" y="90"/>
                  </a:moveTo>
                  <a:cubicBezTo>
                    <a:pt x="10" y="44"/>
                    <a:pt x="48" y="8"/>
                    <a:pt x="94" y="10"/>
                  </a:cubicBezTo>
                  <a:cubicBezTo>
                    <a:pt x="116" y="11"/>
                    <a:pt x="137" y="20"/>
                    <a:pt x="152" y="36"/>
                  </a:cubicBezTo>
                  <a:cubicBezTo>
                    <a:pt x="167" y="52"/>
                    <a:pt x="175" y="74"/>
                    <a:pt x="175" y="96"/>
                  </a:cubicBezTo>
                  <a:cubicBezTo>
                    <a:pt x="183" y="96"/>
                    <a:pt x="183" y="96"/>
                    <a:pt x="183" y="96"/>
                  </a:cubicBezTo>
                  <a:cubicBezTo>
                    <a:pt x="183" y="96"/>
                    <a:pt x="183" y="96"/>
                    <a:pt x="183" y="96"/>
                  </a:cubicBezTo>
                  <a:cubicBezTo>
                    <a:pt x="183" y="72"/>
                    <a:pt x="175" y="48"/>
                    <a:pt x="158" y="31"/>
                  </a:cubicBezTo>
                  <a:cubicBezTo>
                    <a:pt x="141" y="13"/>
                    <a:pt x="119" y="3"/>
                    <a:pt x="94" y="2"/>
                  </a:cubicBezTo>
                  <a:cubicBezTo>
                    <a:pt x="44" y="0"/>
                    <a:pt x="2" y="40"/>
                    <a:pt x="0" y="90"/>
                  </a:cubicBezTo>
                  <a:cubicBezTo>
                    <a:pt x="8" y="90"/>
                    <a:pt x="8" y="90"/>
                    <a:pt x="8" y="90"/>
                  </a:cubicBezTo>
                  <a:close/>
                </a:path>
              </a:pathLst>
            </a:custGeom>
            <a:solidFill>
              <a:srgbClr val="474F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8" name="Freeform 273"/>
            <p:cNvSpPr/>
            <p:nvPr/>
          </p:nvSpPr>
          <p:spPr bwMode="auto">
            <a:xfrm>
              <a:off x="2771208" y="4205288"/>
              <a:ext cx="239713" cy="228600"/>
            </a:xfrm>
            <a:custGeom>
              <a:avLst/>
              <a:gdLst>
                <a:gd name="T0" fmla="*/ 23 w 43"/>
                <a:gd name="T1" fmla="*/ 37 h 41"/>
                <a:gd name="T2" fmla="*/ 39 w 43"/>
                <a:gd name="T3" fmla="*/ 22 h 41"/>
                <a:gd name="T4" fmla="*/ 43 w 43"/>
                <a:gd name="T5" fmla="*/ 13 h 41"/>
                <a:gd name="T6" fmla="*/ 37 w 43"/>
                <a:gd name="T7" fmla="*/ 7 h 41"/>
                <a:gd name="T8" fmla="*/ 31 w 43"/>
                <a:gd name="T9" fmla="*/ 0 h 41"/>
                <a:gd name="T10" fmla="*/ 22 w 43"/>
                <a:gd name="T11" fmla="*/ 4 h 41"/>
                <a:gd name="T12" fmla="*/ 6 w 43"/>
                <a:gd name="T13" fmla="*/ 18 h 41"/>
                <a:gd name="T14" fmla="*/ 7 w 43"/>
                <a:gd name="T15" fmla="*/ 34 h 41"/>
                <a:gd name="T16" fmla="*/ 7 w 43"/>
                <a:gd name="T17" fmla="*/ 34 h 41"/>
                <a:gd name="T18" fmla="*/ 23 w 43"/>
                <a:gd name="T19" fmla="*/ 3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1">
                  <a:moveTo>
                    <a:pt x="23" y="37"/>
                  </a:moveTo>
                  <a:cubicBezTo>
                    <a:pt x="28" y="32"/>
                    <a:pt x="34" y="27"/>
                    <a:pt x="39" y="22"/>
                  </a:cubicBezTo>
                  <a:cubicBezTo>
                    <a:pt x="41" y="19"/>
                    <a:pt x="43" y="16"/>
                    <a:pt x="43" y="13"/>
                  </a:cubicBezTo>
                  <a:cubicBezTo>
                    <a:pt x="41" y="11"/>
                    <a:pt x="39" y="9"/>
                    <a:pt x="37" y="7"/>
                  </a:cubicBezTo>
                  <a:cubicBezTo>
                    <a:pt x="35" y="5"/>
                    <a:pt x="33" y="3"/>
                    <a:pt x="31" y="0"/>
                  </a:cubicBezTo>
                  <a:cubicBezTo>
                    <a:pt x="28" y="0"/>
                    <a:pt x="25" y="1"/>
                    <a:pt x="22" y="4"/>
                  </a:cubicBezTo>
                  <a:cubicBezTo>
                    <a:pt x="17" y="8"/>
                    <a:pt x="11" y="13"/>
                    <a:pt x="6" y="18"/>
                  </a:cubicBezTo>
                  <a:cubicBezTo>
                    <a:pt x="0" y="23"/>
                    <a:pt x="2" y="29"/>
                    <a:pt x="7" y="34"/>
                  </a:cubicBezTo>
                  <a:cubicBezTo>
                    <a:pt x="7" y="34"/>
                    <a:pt x="7" y="34"/>
                    <a:pt x="7" y="34"/>
                  </a:cubicBezTo>
                  <a:cubicBezTo>
                    <a:pt x="12" y="39"/>
                    <a:pt x="18" y="41"/>
                    <a:pt x="23" y="37"/>
                  </a:cubicBezTo>
                  <a:close/>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54" name="Freeform 274"/>
            <p:cNvSpPr/>
            <p:nvPr/>
          </p:nvSpPr>
          <p:spPr bwMode="auto">
            <a:xfrm>
              <a:off x="2217170" y="4373563"/>
              <a:ext cx="576263" cy="541338"/>
            </a:xfrm>
            <a:custGeom>
              <a:avLst/>
              <a:gdLst>
                <a:gd name="T0" fmla="*/ 15 w 103"/>
                <a:gd name="T1" fmla="*/ 92 h 97"/>
                <a:gd name="T2" fmla="*/ 103 w 103"/>
                <a:gd name="T3" fmla="*/ 10 h 97"/>
                <a:gd name="T4" fmla="*/ 101 w 103"/>
                <a:gd name="T5" fmla="*/ 9 h 97"/>
                <a:gd name="T6" fmla="*/ 101 w 103"/>
                <a:gd name="T7" fmla="*/ 9 h 97"/>
                <a:gd name="T8" fmla="*/ 94 w 103"/>
                <a:gd name="T9" fmla="*/ 0 h 97"/>
                <a:gd name="T10" fmla="*/ 6 w 103"/>
                <a:gd name="T11" fmla="*/ 82 h 97"/>
                <a:gd name="T12" fmla="*/ 3 w 103"/>
                <a:gd name="T13" fmla="*/ 95 h 97"/>
                <a:gd name="T14" fmla="*/ 3 w 103"/>
                <a:gd name="T15" fmla="*/ 95 h 97"/>
                <a:gd name="T16" fmla="*/ 15 w 103"/>
                <a:gd name="T17" fmla="*/ 9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97">
                  <a:moveTo>
                    <a:pt x="15" y="92"/>
                  </a:moveTo>
                  <a:cubicBezTo>
                    <a:pt x="103" y="10"/>
                    <a:pt x="103" y="10"/>
                    <a:pt x="103" y="10"/>
                  </a:cubicBezTo>
                  <a:cubicBezTo>
                    <a:pt x="102" y="10"/>
                    <a:pt x="102" y="9"/>
                    <a:pt x="101" y="9"/>
                  </a:cubicBezTo>
                  <a:cubicBezTo>
                    <a:pt x="101" y="9"/>
                    <a:pt x="101" y="9"/>
                    <a:pt x="101" y="9"/>
                  </a:cubicBezTo>
                  <a:cubicBezTo>
                    <a:pt x="98" y="6"/>
                    <a:pt x="96" y="2"/>
                    <a:pt x="94" y="0"/>
                  </a:cubicBezTo>
                  <a:cubicBezTo>
                    <a:pt x="6" y="82"/>
                    <a:pt x="6" y="82"/>
                    <a:pt x="6" y="82"/>
                  </a:cubicBezTo>
                  <a:cubicBezTo>
                    <a:pt x="2" y="86"/>
                    <a:pt x="0" y="92"/>
                    <a:pt x="3" y="95"/>
                  </a:cubicBezTo>
                  <a:cubicBezTo>
                    <a:pt x="3" y="95"/>
                    <a:pt x="3" y="95"/>
                    <a:pt x="3" y="95"/>
                  </a:cubicBezTo>
                  <a:cubicBezTo>
                    <a:pt x="5" y="97"/>
                    <a:pt x="11" y="96"/>
                    <a:pt x="15" y="92"/>
                  </a:cubicBezTo>
                  <a:close/>
                </a:path>
              </a:pathLst>
            </a:custGeom>
            <a:solidFill>
              <a:srgbClr val="F36C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56" name="矩形 55"/>
          <p:cNvSpPr/>
          <p:nvPr/>
        </p:nvSpPr>
        <p:spPr>
          <a:xfrm>
            <a:off x="1998565" y="2770078"/>
            <a:ext cx="1766963" cy="460375"/>
          </a:xfrm>
          <a:prstGeom prst="rect">
            <a:avLst/>
          </a:prstGeom>
          <a:noFill/>
        </p:spPr>
        <p:txBody>
          <a:bodyPr wrap="square" rtlCol="0">
            <a:spAutoFit/>
          </a:bodyPr>
          <a:lstStyle/>
          <a:p>
            <a:pPr lvl="0" algn="ctr">
              <a:defRPr/>
            </a:pPr>
            <a:r>
              <a:rPr lang="zh-CN" altLang="en-US" sz="2400" b="1" kern="100">
                <a:latin typeface="+mj-ea"/>
                <a:ea typeface="+mj-ea"/>
                <a:cs typeface="Times New Roman" panose="02020603050405020304" pitchFamily="18" charset="0"/>
                <a:sym typeface="+mn-ea"/>
              </a:rPr>
              <a:t>1.年初余额</a:t>
            </a:r>
            <a:endParaRPr lang="zh-CN" altLang="en-US" sz="2400" b="1" kern="100">
              <a:latin typeface="+mj-ea"/>
              <a:ea typeface="+mj-ea"/>
              <a:cs typeface="Times New Roman" panose="02020603050405020304" pitchFamily="18" charset="0"/>
              <a:sym typeface="+mn-ea"/>
            </a:endParaRPr>
          </a:p>
        </p:txBody>
      </p:sp>
      <p:sp>
        <p:nvSpPr>
          <p:cNvPr id="61" name="矩形 60"/>
          <p:cNvSpPr/>
          <p:nvPr/>
        </p:nvSpPr>
        <p:spPr>
          <a:xfrm>
            <a:off x="6299835" y="2393950"/>
            <a:ext cx="4716145" cy="1568450"/>
          </a:xfrm>
          <a:prstGeom prst="rect">
            <a:avLst/>
          </a:prstGeom>
          <a:noFill/>
        </p:spPr>
        <p:txBody>
          <a:bodyPr wrap="square" rtlCol="0">
            <a:spAutoFit/>
          </a:bodyPr>
          <a:lstStyle/>
          <a:p>
            <a:r>
              <a:rPr lang="zh-CN" altLang="en-US" sz="2400">
                <a:solidFill>
                  <a:srgbClr val="3D3D3D"/>
                </a:solidFill>
                <a:latin typeface="微软雅黑" panose="020B0503020204020204" pitchFamily="34" charset="-122"/>
                <a:ea typeface="微软雅黑" panose="020B0503020204020204" pitchFamily="34" charset="-122"/>
              </a:rPr>
              <a:t>资产负债表“年初余额”栏内各项数字，应根据上年末资产负债表“期末余额”栏内所列数字填列。</a:t>
            </a:r>
            <a:endParaRPr lang="zh-CN" altLang="en-US" sz="2400">
              <a:solidFill>
                <a:srgbClr val="3D3D3D"/>
              </a:solidFill>
              <a:latin typeface="微软雅黑" panose="020B0503020204020204" pitchFamily="34" charset="-122"/>
              <a:ea typeface="微软雅黑" panose="020B0503020204020204" pitchFamily="34" charset="-122"/>
            </a:endParaRPr>
          </a:p>
        </p:txBody>
      </p:sp>
    </p:spTree>
  </p:cSld>
  <p:clrMapOvr>
    <a:masterClrMapping/>
  </p:clrMapOvr>
  <p:transition spd="slow" advTm="9652">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6671310" cy="521970"/>
          </a:xfrm>
          <a:prstGeom prst="rect">
            <a:avLst/>
          </a:prstGeom>
        </p:spPr>
        <p:txBody>
          <a:bodyPr wrap="square">
            <a:spAutoFit/>
          </a:bodyPr>
          <a:lstStyle/>
          <a:p>
            <a:r>
              <a:rPr sz="2800" b="1"/>
              <a:t>子任务8.2.3  编制资产负债表的方法</a:t>
            </a:r>
            <a:endParaRPr sz="2800" b="1"/>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 name="对角圆角矩形 3"/>
          <p:cNvSpPr/>
          <p:nvPr>
            <p:custDataLst>
              <p:tags r:id="rId1"/>
            </p:custDataLst>
          </p:nvPr>
        </p:nvSpPr>
        <p:spPr>
          <a:xfrm>
            <a:off x="2478721" y="4979150"/>
            <a:ext cx="3518524" cy="1361113"/>
          </a:xfrm>
          <a:prstGeom prst="round2DiagRect">
            <a:avLst>
              <a:gd name="adj1" fmla="val 0"/>
              <a:gd name="adj2" fmla="val 0"/>
            </a:avLst>
          </a:prstGeom>
          <a:noFill/>
          <a:ln w="25400">
            <a:solidFill>
              <a:srgbClr val="6BC0A7"/>
            </a:solidFill>
          </a:ln>
          <a:effectLst/>
        </p:spPr>
        <p:txBody>
          <a:bodyPr rot="0" spcFirstLastPara="0" vertOverflow="overflow" horzOverflow="overflow" vert="horz" wrap="square" lIns="91440" tIns="45720" rIns="91440" bIns="45720" numCol="1" spcCol="0" rtlCol="0" fromWordArt="0" anchor="ctr" anchorCtr="0" forceAA="0" compatLnSpc="1">
            <a:noAutofit/>
          </a:bodyPr>
          <a:p>
            <a:pPr algn="just">
              <a:lnSpc>
                <a:spcPct val="120000"/>
              </a:lnSpc>
            </a:pPr>
            <a:endParaRPr lang="da-DK" altLang="zh-CN" dirty="0">
              <a:solidFill>
                <a:srgbClr val="8590CA">
                  <a:lumMod val="5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 name="文本框 2"/>
          <p:cNvSpPr txBox="1"/>
          <p:nvPr>
            <p:custDataLst>
              <p:tags r:id="rId2"/>
            </p:custDataLst>
          </p:nvPr>
        </p:nvSpPr>
        <p:spPr>
          <a:xfrm>
            <a:off x="2998740" y="5069301"/>
            <a:ext cx="2878680" cy="1180810"/>
          </a:xfrm>
          <a:prstGeom prst="rect">
            <a:avLst/>
          </a:prstGeom>
          <a:noFill/>
        </p:spPr>
        <p:txBody>
          <a:bodyPr wrap="square" lIns="91440" tIns="45720" rIns="91440" bIns="45720" rtlCol="0" anchor="ctr">
            <a:normAutofit/>
          </a:bodyPr>
          <a:p>
            <a:pPr>
              <a:lnSpc>
                <a:spcPct val="120000"/>
              </a:lnSpc>
            </a:pPr>
            <a:r>
              <a:rPr lang="zh-CN" altLang="en-US" sz="1400" spc="150">
                <a:solidFill>
                  <a:sysClr val="windowText" lastClr="000000">
                    <a:lumMod val="75000"/>
                    <a:lumOff val="25000"/>
                  </a:sysClr>
                </a:solidFill>
                <a:uFillTx/>
                <a:latin typeface="Arial" panose="020B0604020202020204" pitchFamily="34" charset="0"/>
                <a:ea typeface="微软雅黑" panose="020B0503020204020204" pitchFamily="34" charset="-122"/>
                <a:sym typeface="Arial" panose="020B0604020202020204" pitchFamily="34" charset="0"/>
              </a:rPr>
              <a:t>根据有关账户余额减去其备抵账户余额后的净额填列。</a:t>
            </a:r>
            <a:endParaRPr lang="zh-CN" altLang="en-US" sz="1400" spc="150">
              <a:solidFill>
                <a:sysClr val="windowText" lastClr="000000">
                  <a:lumMod val="75000"/>
                  <a:lumOff val="25000"/>
                </a:sysClr>
              </a:solidFill>
              <a:uFillTx/>
              <a:latin typeface="Arial" panose="020B0604020202020204" pitchFamily="34" charset="0"/>
              <a:ea typeface="微软雅黑" panose="020B0503020204020204" pitchFamily="34" charset="-122"/>
              <a:sym typeface="Arial" panose="020B0604020202020204" pitchFamily="34" charset="0"/>
            </a:endParaRPr>
          </a:p>
        </p:txBody>
      </p:sp>
      <p:sp>
        <p:nvSpPr>
          <p:cNvPr id="4" name="对角圆角矩形 3"/>
          <p:cNvSpPr/>
          <p:nvPr>
            <p:custDataLst>
              <p:tags r:id="rId3"/>
            </p:custDataLst>
          </p:nvPr>
        </p:nvSpPr>
        <p:spPr>
          <a:xfrm>
            <a:off x="2486627" y="1778072"/>
            <a:ext cx="3518524" cy="1361113"/>
          </a:xfrm>
          <a:prstGeom prst="round2DiagRect">
            <a:avLst>
              <a:gd name="adj1" fmla="val 0"/>
              <a:gd name="adj2" fmla="val 0"/>
            </a:avLst>
          </a:prstGeom>
          <a:noFill/>
          <a:ln w="25400">
            <a:solidFill>
              <a:srgbClr val="8590CA"/>
            </a:solidFill>
          </a:ln>
          <a:effectLst/>
        </p:spPr>
        <p:txBody>
          <a:bodyPr rot="0" spcFirstLastPara="0" vertOverflow="overflow" horzOverflow="overflow" vert="horz" wrap="square" lIns="91440" tIns="45720" rIns="91440" bIns="45720" numCol="1" spcCol="0" rtlCol="0" fromWordArt="0" anchor="ctr" anchorCtr="0" forceAA="0" compatLnSpc="1">
            <a:noAutofit/>
          </a:bodyPr>
          <a:p>
            <a:pPr algn="just">
              <a:lnSpc>
                <a:spcPct val="120000"/>
              </a:lnSpc>
            </a:pPr>
            <a:endParaRPr lang="da-DK" altLang="zh-CN" dirty="0">
              <a:solidFill>
                <a:srgbClr val="8590CA">
                  <a:lumMod val="5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文本框 4"/>
          <p:cNvSpPr txBox="1"/>
          <p:nvPr>
            <p:custDataLst>
              <p:tags r:id="rId4"/>
            </p:custDataLst>
          </p:nvPr>
        </p:nvSpPr>
        <p:spPr>
          <a:xfrm>
            <a:off x="2998740" y="2074907"/>
            <a:ext cx="2878680" cy="1180810"/>
          </a:xfrm>
          <a:prstGeom prst="rect">
            <a:avLst/>
          </a:prstGeom>
          <a:noFill/>
        </p:spPr>
        <p:txBody>
          <a:bodyPr wrap="square" lIns="91440" tIns="45720" rIns="91440" bIns="45720" rtlCol="0" anchor="ctr">
            <a:normAutofit/>
          </a:bodyPr>
          <a:p>
            <a:pPr>
              <a:lnSpc>
                <a:spcPct val="120000"/>
              </a:lnSpc>
            </a:pPr>
            <a:r>
              <a:rPr lang="zh-CN" altLang="en-US" sz="1400" spc="150">
                <a:solidFill>
                  <a:sysClr val="windowText" lastClr="000000">
                    <a:lumMod val="75000"/>
                    <a:lumOff val="25000"/>
                  </a:sysClr>
                </a:solidFill>
                <a:uFillTx/>
                <a:latin typeface="Arial" panose="020B0604020202020204" pitchFamily="34" charset="0"/>
                <a:ea typeface="微软雅黑" panose="020B0503020204020204" pitchFamily="34" charset="-122"/>
                <a:sym typeface="Arial" panose="020B0604020202020204" pitchFamily="34" charset="0"/>
              </a:rPr>
              <a:t>根据总账账户的期末余额直接填列。</a:t>
            </a:r>
            <a:endParaRPr lang="zh-CN" altLang="en-US" sz="1400" spc="150">
              <a:solidFill>
                <a:sysClr val="windowText" lastClr="000000">
                  <a:lumMod val="75000"/>
                  <a:lumOff val="25000"/>
                </a:sysClr>
              </a:solidFill>
              <a:uFillTx/>
              <a:latin typeface="Arial" panose="020B0604020202020204" pitchFamily="34" charset="0"/>
              <a:ea typeface="微软雅黑" panose="020B0503020204020204" pitchFamily="34" charset="-122"/>
              <a:sym typeface="Arial" panose="020B0604020202020204" pitchFamily="34" charset="0"/>
            </a:endParaRPr>
          </a:p>
        </p:txBody>
      </p:sp>
      <p:sp>
        <p:nvSpPr>
          <p:cNvPr id="6" name="对角圆角矩形 3"/>
          <p:cNvSpPr/>
          <p:nvPr>
            <p:custDataLst>
              <p:tags r:id="rId5"/>
            </p:custDataLst>
          </p:nvPr>
        </p:nvSpPr>
        <p:spPr>
          <a:xfrm>
            <a:off x="2478722" y="3484549"/>
            <a:ext cx="3518524" cy="1361113"/>
          </a:xfrm>
          <a:prstGeom prst="round2DiagRect">
            <a:avLst>
              <a:gd name="adj1" fmla="val 0"/>
              <a:gd name="adj2" fmla="val 0"/>
            </a:avLst>
          </a:prstGeom>
          <a:noFill/>
          <a:ln w="25400">
            <a:solidFill>
              <a:srgbClr val="79B6D3"/>
            </a:solidFill>
          </a:ln>
          <a:effectLst/>
        </p:spPr>
        <p:txBody>
          <a:bodyPr rot="0" spcFirstLastPara="0" vertOverflow="overflow" horzOverflow="overflow" vert="horz" wrap="square" lIns="91440" tIns="45720" rIns="91440" bIns="45720" numCol="1" spcCol="0" rtlCol="0" fromWordArt="0" anchor="ctr" anchorCtr="0" forceAA="0" compatLnSpc="1">
            <a:noAutofit/>
          </a:bodyPr>
          <a:p>
            <a:pPr algn="just">
              <a:lnSpc>
                <a:spcPct val="120000"/>
              </a:lnSpc>
            </a:pPr>
            <a:endParaRPr lang="da-DK" altLang="zh-CN" dirty="0">
              <a:solidFill>
                <a:srgbClr val="8590CA">
                  <a:lumMod val="5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文本框 6"/>
          <p:cNvSpPr txBox="1"/>
          <p:nvPr>
            <p:custDataLst>
              <p:tags r:id="rId6"/>
            </p:custDataLst>
          </p:nvPr>
        </p:nvSpPr>
        <p:spPr>
          <a:xfrm>
            <a:off x="2998740" y="3574700"/>
            <a:ext cx="2878680" cy="1180810"/>
          </a:xfrm>
          <a:prstGeom prst="rect">
            <a:avLst/>
          </a:prstGeom>
          <a:noFill/>
        </p:spPr>
        <p:txBody>
          <a:bodyPr wrap="square" lIns="91440" tIns="45720" rIns="91440" bIns="45720" rtlCol="0" anchor="ctr">
            <a:normAutofit/>
          </a:bodyPr>
          <a:p>
            <a:pPr>
              <a:lnSpc>
                <a:spcPct val="120000"/>
              </a:lnSpc>
            </a:pPr>
            <a:r>
              <a:rPr lang="zh-CN" altLang="en-US" sz="1400" spc="150">
                <a:solidFill>
                  <a:sysClr val="windowText" lastClr="000000">
                    <a:lumMod val="75000"/>
                    <a:lumOff val="25000"/>
                  </a:sysClr>
                </a:solidFill>
                <a:uFillTx/>
                <a:latin typeface="Arial" panose="020B0604020202020204" pitchFamily="34" charset="0"/>
                <a:ea typeface="微软雅黑" panose="020B0503020204020204" pitchFamily="34" charset="-122"/>
                <a:sym typeface="Arial" panose="020B0604020202020204" pitchFamily="34" charset="0"/>
              </a:rPr>
              <a:t>据有关明细账账户的期末余额分析填列。</a:t>
            </a:r>
            <a:endParaRPr lang="zh-CN" altLang="en-US" sz="1400" spc="150">
              <a:solidFill>
                <a:sysClr val="windowText" lastClr="000000">
                  <a:lumMod val="75000"/>
                  <a:lumOff val="25000"/>
                </a:sysClr>
              </a:solidFill>
              <a:uFillTx/>
              <a:latin typeface="Arial" panose="020B0604020202020204" pitchFamily="34" charset="0"/>
              <a:ea typeface="微软雅黑" panose="020B0503020204020204" pitchFamily="34" charset="-122"/>
              <a:sym typeface="Arial" panose="020B0604020202020204" pitchFamily="34" charset="0"/>
            </a:endParaRPr>
          </a:p>
        </p:txBody>
      </p:sp>
      <p:sp>
        <p:nvSpPr>
          <p:cNvPr id="8" name="对角圆角矩形 3"/>
          <p:cNvSpPr/>
          <p:nvPr>
            <p:custDataLst>
              <p:tags r:id="rId7"/>
            </p:custDataLst>
          </p:nvPr>
        </p:nvSpPr>
        <p:spPr>
          <a:xfrm>
            <a:off x="6291274" y="1768486"/>
            <a:ext cx="3518524" cy="1361113"/>
          </a:xfrm>
          <a:prstGeom prst="round2DiagRect">
            <a:avLst>
              <a:gd name="adj1" fmla="val 0"/>
              <a:gd name="adj2" fmla="val 0"/>
            </a:avLst>
          </a:prstGeom>
          <a:noFill/>
          <a:ln w="25400">
            <a:solidFill>
              <a:srgbClr val="8EAADC"/>
            </a:solidFill>
          </a:ln>
          <a:effectLst/>
        </p:spPr>
        <p:txBody>
          <a:bodyPr rot="0" spcFirstLastPara="0" vertOverflow="overflow" horzOverflow="overflow" vert="horz" wrap="square" lIns="91440" tIns="45720" rIns="91440" bIns="45720" numCol="1" spcCol="0" rtlCol="0" fromWordArt="0" anchor="ctr" anchorCtr="0" forceAA="0" compatLnSpc="1">
            <a:noAutofit/>
          </a:bodyPr>
          <a:p>
            <a:pPr algn="just">
              <a:lnSpc>
                <a:spcPct val="120000"/>
              </a:lnSpc>
            </a:pPr>
            <a:endParaRPr lang="da-DK" altLang="zh-CN" dirty="0">
              <a:solidFill>
                <a:srgbClr val="8590CA">
                  <a:lumMod val="5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8"/>
            </p:custDataLst>
          </p:nvPr>
        </p:nvSpPr>
        <p:spPr>
          <a:xfrm>
            <a:off x="6803386" y="2065321"/>
            <a:ext cx="2878680" cy="1180810"/>
          </a:xfrm>
          <a:prstGeom prst="rect">
            <a:avLst/>
          </a:prstGeom>
          <a:noFill/>
        </p:spPr>
        <p:txBody>
          <a:bodyPr wrap="square" lIns="91440" tIns="45720" rIns="91440" bIns="45720" rtlCol="0" anchor="ctr">
            <a:normAutofit/>
          </a:bodyPr>
          <a:p>
            <a:pPr>
              <a:lnSpc>
                <a:spcPct val="120000"/>
              </a:lnSpc>
            </a:pPr>
            <a:r>
              <a:rPr lang="zh-CN" altLang="en-US" sz="1400" spc="150">
                <a:solidFill>
                  <a:sysClr val="windowText" lastClr="000000">
                    <a:lumMod val="75000"/>
                    <a:lumOff val="25000"/>
                  </a:sysClr>
                </a:solidFill>
                <a:uFillTx/>
                <a:latin typeface="Arial" panose="020B0604020202020204" pitchFamily="34" charset="0"/>
                <a:ea typeface="微软雅黑" panose="020B0503020204020204" pitchFamily="34" charset="-122"/>
                <a:sym typeface="Arial" panose="020B0604020202020204" pitchFamily="34" charset="0"/>
              </a:rPr>
              <a:t>根据若干总账账户的期末余额分析计算后填列。</a:t>
            </a:r>
            <a:endParaRPr lang="zh-CN" altLang="en-US" sz="1400" spc="150">
              <a:solidFill>
                <a:sysClr val="windowText" lastClr="000000">
                  <a:lumMod val="75000"/>
                  <a:lumOff val="25000"/>
                </a:sysClr>
              </a:solidFill>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对角圆角矩形 3"/>
          <p:cNvSpPr/>
          <p:nvPr>
            <p:custDataLst>
              <p:tags r:id="rId9"/>
            </p:custDataLst>
          </p:nvPr>
        </p:nvSpPr>
        <p:spPr>
          <a:xfrm>
            <a:off x="6283369" y="3474962"/>
            <a:ext cx="3518524" cy="1361113"/>
          </a:xfrm>
          <a:prstGeom prst="round2DiagRect">
            <a:avLst>
              <a:gd name="adj1" fmla="val 0"/>
              <a:gd name="adj2" fmla="val 0"/>
            </a:avLst>
          </a:prstGeom>
          <a:noFill/>
          <a:ln w="25400">
            <a:solidFill>
              <a:srgbClr val="7AC2C7"/>
            </a:solidFill>
          </a:ln>
          <a:effectLst/>
        </p:spPr>
        <p:txBody>
          <a:bodyPr rot="0" spcFirstLastPara="0" vertOverflow="overflow" horzOverflow="overflow" vert="horz" wrap="square" lIns="91440" tIns="45720" rIns="91440" bIns="45720" numCol="1" spcCol="0" rtlCol="0" fromWordArt="0" anchor="ctr" anchorCtr="0" forceAA="0" compatLnSpc="1">
            <a:noAutofit/>
          </a:bodyPr>
          <a:p>
            <a:pPr algn="just">
              <a:lnSpc>
                <a:spcPct val="120000"/>
              </a:lnSpc>
            </a:pPr>
            <a:endParaRPr lang="da-DK" altLang="zh-CN" dirty="0">
              <a:solidFill>
                <a:srgbClr val="8590CA">
                  <a:lumMod val="5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文本框 10"/>
          <p:cNvSpPr txBox="1"/>
          <p:nvPr>
            <p:custDataLst>
              <p:tags r:id="rId10"/>
            </p:custDataLst>
          </p:nvPr>
        </p:nvSpPr>
        <p:spPr>
          <a:xfrm>
            <a:off x="6803387" y="3565113"/>
            <a:ext cx="2878680" cy="1180810"/>
          </a:xfrm>
          <a:prstGeom prst="rect">
            <a:avLst/>
          </a:prstGeom>
          <a:noFill/>
        </p:spPr>
        <p:txBody>
          <a:bodyPr wrap="square" lIns="91440" tIns="45720" rIns="91440" bIns="45720" rtlCol="0" anchor="ctr">
            <a:normAutofit/>
          </a:bodyPr>
          <a:p>
            <a:pPr>
              <a:lnSpc>
                <a:spcPct val="120000"/>
              </a:lnSpc>
            </a:pPr>
            <a:r>
              <a:rPr lang="zh-CN" altLang="en-US" sz="1400" spc="150">
                <a:solidFill>
                  <a:sysClr val="windowText" lastClr="000000">
                    <a:lumMod val="75000"/>
                    <a:lumOff val="25000"/>
                  </a:sysClr>
                </a:solidFill>
                <a:uFillTx/>
                <a:latin typeface="Arial" panose="020B0604020202020204" pitchFamily="34" charset="0"/>
                <a:ea typeface="微软雅黑" panose="020B0503020204020204" pitchFamily="34" charset="-122"/>
                <a:sym typeface="Arial" panose="020B0604020202020204" pitchFamily="34" charset="0"/>
              </a:rPr>
              <a:t>根据总账账户和明细账账户余额分析计算填列。</a:t>
            </a:r>
            <a:endParaRPr lang="zh-CN" altLang="en-US" sz="1400" spc="150">
              <a:solidFill>
                <a:sysClr val="windowText" lastClr="000000">
                  <a:lumMod val="75000"/>
                  <a:lumOff val="25000"/>
                </a:sysClr>
              </a:solidFill>
              <a:uFillTx/>
              <a:latin typeface="Arial" panose="020B0604020202020204" pitchFamily="34" charset="0"/>
              <a:ea typeface="微软雅黑" panose="020B0503020204020204" pitchFamily="34" charset="-122"/>
              <a:sym typeface="Arial" panose="020B0604020202020204" pitchFamily="34" charset="0"/>
            </a:endParaRPr>
          </a:p>
        </p:txBody>
      </p:sp>
      <p:sp>
        <p:nvSpPr>
          <p:cNvPr id="63" name="矩形 62"/>
          <p:cNvSpPr/>
          <p:nvPr>
            <p:custDataLst>
              <p:tags r:id="rId11"/>
            </p:custDataLst>
          </p:nvPr>
        </p:nvSpPr>
        <p:spPr>
          <a:xfrm>
            <a:off x="2587115" y="2145646"/>
            <a:ext cx="381161" cy="370193"/>
          </a:xfrm>
          <a:prstGeom prst="rect">
            <a:avLst/>
          </a:prstGeom>
          <a:solidFill>
            <a:srgbClr val="8590CA"/>
          </a:solidFill>
          <a:ln w="12700" cap="flat" cmpd="sng" algn="ctr">
            <a:noFill/>
            <a:prstDash val="solid"/>
            <a:miter lim="800000"/>
          </a:ln>
          <a:effectLst/>
        </p:spPr>
        <p:txBody>
          <a:bodyPr rtlCol="0" anchor="ctr"/>
          <a:p>
            <a:pPr algn="ct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4" name="矩形 63"/>
          <p:cNvSpPr/>
          <p:nvPr>
            <p:custDataLst>
              <p:tags r:id="rId12"/>
            </p:custDataLst>
          </p:nvPr>
        </p:nvSpPr>
        <p:spPr>
          <a:xfrm>
            <a:off x="2581538" y="2155455"/>
            <a:ext cx="392315" cy="350574"/>
          </a:xfrm>
          <a:prstGeom prst="rect">
            <a:avLst/>
          </a:prstGeom>
        </p:spPr>
        <p:txBody>
          <a:bodyPr wrap="none">
            <a:normAutofit fontScale="90000" lnSpcReduction="20000"/>
          </a:bodyPr>
          <a:p>
            <a:pPr algn="ctr">
              <a:lnSpc>
                <a:spcPct val="120000"/>
              </a:lnSpc>
            </a:pPr>
            <a:r>
              <a:rPr lang="en-US" altLang="zh-CN" b="1"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01</a:t>
            </a:r>
            <a:endParaRPr lang="zh-CN" altLang="en-US" b="1"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5" name="矩形 64"/>
          <p:cNvSpPr/>
          <p:nvPr>
            <p:custDataLst>
              <p:tags r:id="rId13"/>
            </p:custDataLst>
          </p:nvPr>
        </p:nvSpPr>
        <p:spPr>
          <a:xfrm>
            <a:off x="6391762" y="2145646"/>
            <a:ext cx="381161" cy="370193"/>
          </a:xfrm>
          <a:prstGeom prst="rect">
            <a:avLst/>
          </a:prstGeom>
          <a:solidFill>
            <a:srgbClr val="8EAADC"/>
          </a:solidFill>
          <a:ln w="12700" cap="flat" cmpd="sng" algn="ctr">
            <a:noFill/>
            <a:prstDash val="solid"/>
            <a:miter lim="800000"/>
          </a:ln>
          <a:effectLst/>
        </p:spPr>
        <p:txBody>
          <a:bodyPr rtlCol="0" anchor="ctr"/>
          <a:p>
            <a:pPr algn="ct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6" name="矩形 65"/>
          <p:cNvSpPr/>
          <p:nvPr>
            <p:custDataLst>
              <p:tags r:id="rId14"/>
            </p:custDataLst>
          </p:nvPr>
        </p:nvSpPr>
        <p:spPr>
          <a:xfrm>
            <a:off x="6386185" y="2155455"/>
            <a:ext cx="392315" cy="350574"/>
          </a:xfrm>
          <a:prstGeom prst="rect">
            <a:avLst/>
          </a:prstGeom>
        </p:spPr>
        <p:txBody>
          <a:bodyPr wrap="none">
            <a:normAutofit fontScale="90000" lnSpcReduction="20000"/>
          </a:bodyPr>
          <a:p>
            <a:pPr algn="ctr">
              <a:lnSpc>
                <a:spcPct val="120000"/>
              </a:lnSpc>
            </a:pPr>
            <a:r>
              <a:rPr lang="en-US" altLang="zh-CN" b="1"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02</a:t>
            </a:r>
            <a:endParaRPr lang="zh-CN" altLang="en-US" b="1"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7" name="矩形 66"/>
          <p:cNvSpPr/>
          <p:nvPr>
            <p:custDataLst>
              <p:tags r:id="rId15"/>
            </p:custDataLst>
          </p:nvPr>
        </p:nvSpPr>
        <p:spPr>
          <a:xfrm>
            <a:off x="2548150" y="3644712"/>
            <a:ext cx="381161" cy="370193"/>
          </a:xfrm>
          <a:prstGeom prst="rect">
            <a:avLst/>
          </a:prstGeom>
          <a:solidFill>
            <a:srgbClr val="79B6D3"/>
          </a:solidFill>
          <a:ln w="12700" cap="flat" cmpd="sng" algn="ctr">
            <a:noFill/>
            <a:prstDash val="solid"/>
            <a:miter lim="800000"/>
          </a:ln>
          <a:effectLst/>
        </p:spPr>
        <p:txBody>
          <a:bodyPr rtlCol="0" anchor="ctr"/>
          <a:p>
            <a:pPr algn="ct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8" name="矩形 67"/>
          <p:cNvSpPr/>
          <p:nvPr>
            <p:custDataLst>
              <p:tags r:id="rId16"/>
            </p:custDataLst>
          </p:nvPr>
        </p:nvSpPr>
        <p:spPr>
          <a:xfrm>
            <a:off x="2542573" y="3654521"/>
            <a:ext cx="392315" cy="350574"/>
          </a:xfrm>
          <a:prstGeom prst="rect">
            <a:avLst/>
          </a:prstGeom>
        </p:spPr>
        <p:txBody>
          <a:bodyPr wrap="none">
            <a:normAutofit fontScale="90000" lnSpcReduction="20000"/>
          </a:bodyPr>
          <a:p>
            <a:pPr algn="ctr">
              <a:lnSpc>
                <a:spcPct val="120000"/>
              </a:lnSpc>
            </a:pPr>
            <a:r>
              <a:rPr lang="en-US" altLang="zh-CN" b="1"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03</a:t>
            </a:r>
            <a:endParaRPr lang="zh-CN" altLang="en-US" b="1"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9" name="矩形 68"/>
          <p:cNvSpPr/>
          <p:nvPr>
            <p:custDataLst>
              <p:tags r:id="rId17"/>
            </p:custDataLst>
          </p:nvPr>
        </p:nvSpPr>
        <p:spPr>
          <a:xfrm>
            <a:off x="6352797" y="3644712"/>
            <a:ext cx="381161" cy="370193"/>
          </a:xfrm>
          <a:prstGeom prst="rect">
            <a:avLst/>
          </a:prstGeom>
          <a:solidFill>
            <a:srgbClr val="7AC2C7"/>
          </a:solidFill>
          <a:ln w="12700" cap="flat" cmpd="sng" algn="ctr">
            <a:noFill/>
            <a:prstDash val="solid"/>
            <a:miter lim="800000"/>
          </a:ln>
          <a:effectLst/>
        </p:spPr>
        <p:txBody>
          <a:bodyPr rtlCol="0" anchor="ctr"/>
          <a:p>
            <a:pPr algn="ctr">
              <a:lnSpc>
                <a:spcPct val="120000"/>
              </a:lnSpc>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70" name="矩形 69"/>
          <p:cNvSpPr/>
          <p:nvPr>
            <p:custDataLst>
              <p:tags r:id="rId18"/>
            </p:custDataLst>
          </p:nvPr>
        </p:nvSpPr>
        <p:spPr>
          <a:xfrm>
            <a:off x="6347220" y="3654521"/>
            <a:ext cx="392315" cy="350574"/>
          </a:xfrm>
          <a:prstGeom prst="rect">
            <a:avLst/>
          </a:prstGeom>
        </p:spPr>
        <p:txBody>
          <a:bodyPr wrap="none">
            <a:normAutofit fontScale="90000" lnSpcReduction="20000"/>
          </a:bodyPr>
          <a:p>
            <a:pPr algn="ctr">
              <a:lnSpc>
                <a:spcPct val="120000"/>
              </a:lnSpc>
            </a:pPr>
            <a:r>
              <a:rPr lang="en-US" altLang="zh-CN" b="1"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04</a:t>
            </a:r>
            <a:endParaRPr lang="zh-CN" altLang="en-US" b="1"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1" name="矩形 70"/>
          <p:cNvSpPr/>
          <p:nvPr>
            <p:custDataLst>
              <p:tags r:id="rId19"/>
            </p:custDataLst>
          </p:nvPr>
        </p:nvSpPr>
        <p:spPr>
          <a:xfrm>
            <a:off x="2548150" y="5124014"/>
            <a:ext cx="381161" cy="370193"/>
          </a:xfrm>
          <a:prstGeom prst="rect">
            <a:avLst/>
          </a:prstGeom>
          <a:solidFill>
            <a:srgbClr val="6BC0A7"/>
          </a:solidFill>
          <a:ln w="12700" cap="flat" cmpd="sng" algn="ctr">
            <a:noFill/>
            <a:prstDash val="solid"/>
            <a:miter lim="800000"/>
          </a:ln>
          <a:effectLst/>
        </p:spPr>
        <p:txBody>
          <a:bodyPr rtlCol="0" anchor="ctr"/>
          <a:p>
            <a:pPr algn="ct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2" name="矩形 71"/>
          <p:cNvSpPr/>
          <p:nvPr>
            <p:custDataLst>
              <p:tags r:id="rId20"/>
            </p:custDataLst>
          </p:nvPr>
        </p:nvSpPr>
        <p:spPr>
          <a:xfrm>
            <a:off x="2542573" y="5133823"/>
            <a:ext cx="392315" cy="350574"/>
          </a:xfrm>
          <a:prstGeom prst="rect">
            <a:avLst/>
          </a:prstGeom>
        </p:spPr>
        <p:txBody>
          <a:bodyPr wrap="none">
            <a:normAutofit fontScale="90000" lnSpcReduction="20000"/>
          </a:bodyPr>
          <a:p>
            <a:pPr algn="ctr">
              <a:lnSpc>
                <a:spcPct val="120000"/>
              </a:lnSpc>
            </a:pPr>
            <a:r>
              <a:rPr lang="en-US" altLang="zh-CN" b="1"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05</a:t>
            </a:r>
            <a:endParaRPr lang="zh-CN" altLang="en-US" b="1"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圆角矩形 1"/>
          <p:cNvSpPr/>
          <p:nvPr>
            <p:custDataLst>
              <p:tags r:id="rId21"/>
            </p:custDataLst>
          </p:nvPr>
        </p:nvSpPr>
        <p:spPr>
          <a:xfrm>
            <a:off x="453784" y="1206249"/>
            <a:ext cx="2393892" cy="377299"/>
          </a:xfrm>
          <a:prstGeom prst="roundRect">
            <a:avLst>
              <a:gd name="adj" fmla="val 50000"/>
            </a:avLst>
          </a:prstGeom>
          <a:gradFill flip="none" rotWithShape="1">
            <a:gsLst>
              <a:gs pos="50000">
                <a:srgbClr val="1F74AD">
                  <a:lumMod val="60000"/>
                  <a:lumOff val="40000"/>
                </a:srgbClr>
              </a:gs>
              <a:gs pos="0">
                <a:srgbClr val="1F74AD">
                  <a:lumMod val="60000"/>
                  <a:lumOff val="40000"/>
                </a:srgbClr>
              </a:gs>
              <a:gs pos="100000">
                <a:srgbClr val="1F74AD">
                  <a:lumMod val="20000"/>
                  <a:lumOff val="80000"/>
                </a:srgbClr>
              </a:gs>
              <a:gs pos="50000">
                <a:srgbClr val="1F74AD">
                  <a:lumMod val="20000"/>
                  <a:lumOff val="80000"/>
                </a:srgbClr>
              </a:gs>
            </a:gsLst>
            <a:lin ang="1800000" scaled="0"/>
            <a:tileRect/>
          </a:gradFill>
          <a:ln w="12700" cap="flat" cmpd="sng" algn="ctr">
            <a:noFill/>
            <a:prstDash val="solid"/>
            <a:miter lim="800000"/>
          </a:ln>
          <a:effectLst/>
        </p:spPr>
        <p:txBody>
          <a:bodyPr rtlCol="0" anchor="ctr">
            <a:normAutofit fontScale="45000" lnSpcReduction="20000"/>
          </a:bodyPr>
          <a:p>
            <a:pPr algn="ctr">
              <a:lnSpc>
                <a:spcPct val="140000"/>
              </a:lnSpc>
            </a:pPr>
            <a:endParaRPr lang="zh-CN" altLang="en-US">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矩形 42"/>
          <p:cNvSpPr/>
          <p:nvPr>
            <p:custDataLst>
              <p:tags r:id="rId22"/>
            </p:custDataLst>
          </p:nvPr>
        </p:nvSpPr>
        <p:spPr>
          <a:xfrm>
            <a:off x="627976" y="1081244"/>
            <a:ext cx="2046583" cy="430374"/>
          </a:xfrm>
          <a:prstGeom prst="rect">
            <a:avLst/>
          </a:prstGeom>
        </p:spPr>
        <p:txBody>
          <a:bodyPr wrap="square" lIns="91440" tIns="45720" rIns="91440" bIns="0" anchor="b">
            <a:normAutofit/>
          </a:bodyPr>
          <a:p>
            <a:pPr>
              <a:lnSpc>
                <a:spcPct val="120000"/>
              </a:lnSpc>
            </a:pPr>
            <a:r>
              <a:rPr lang="zh-CN" altLang="en-US" sz="2000" b="1" spc="300">
                <a:solidFill>
                  <a:srgbClr val="1F74AD"/>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2.期末余额</a:t>
            </a:r>
            <a:endParaRPr lang="zh-CN" altLang="en-US" sz="2000" b="1" spc="300">
              <a:solidFill>
                <a:srgbClr val="1F74AD"/>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46" name="椭圆 45"/>
          <p:cNvSpPr/>
          <p:nvPr>
            <p:custDataLst>
              <p:tags r:id="rId23"/>
            </p:custDataLst>
          </p:nvPr>
        </p:nvSpPr>
        <p:spPr>
          <a:xfrm>
            <a:off x="-3531" y="1206248"/>
            <a:ext cx="377299" cy="377299"/>
          </a:xfrm>
          <a:prstGeom prst="ellipse">
            <a:avLst/>
          </a:prstGeom>
          <a:solidFill>
            <a:srgbClr val="1F74AD">
              <a:lumMod val="60000"/>
              <a:lumOff val="40000"/>
            </a:srgbClr>
          </a:solidFill>
          <a:ln w="12700" cap="flat" cmpd="sng" algn="ctr">
            <a:noFill/>
            <a:prstDash val="solid"/>
            <a:miter lim="800000"/>
          </a:ln>
          <a:effectLst/>
        </p:spPr>
        <p:txBody>
          <a:bodyPr rtlCol="0" anchor="ctr"/>
          <a:p>
            <a:pPr algn="ct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2" name="KSO_Shape"/>
          <p:cNvSpPr/>
          <p:nvPr>
            <p:custDataLst>
              <p:tags r:id="rId24"/>
            </p:custDataLst>
          </p:nvPr>
        </p:nvSpPr>
        <p:spPr>
          <a:xfrm>
            <a:off x="76484" y="1302196"/>
            <a:ext cx="217269" cy="185402"/>
          </a:xfrm>
          <a:custGeom>
            <a:avLst/>
            <a:gdLst/>
            <a:ahLst/>
            <a:cxnLst/>
            <a:rect l="l" t="t" r="r" b="b"/>
            <a:pathLst>
              <a:path w="648072" h="400516">
                <a:moveTo>
                  <a:pt x="324036" y="0"/>
                </a:moveTo>
                <a:lnTo>
                  <a:pt x="648072" y="216024"/>
                </a:lnTo>
                <a:lnTo>
                  <a:pt x="520183" y="216024"/>
                </a:lnTo>
                <a:cubicBezTo>
                  <a:pt x="521934" y="217353"/>
                  <a:pt x="522036" y="218913"/>
                  <a:pt x="522036" y="220497"/>
                </a:cubicBezTo>
                <a:lnTo>
                  <a:pt x="522036" y="364511"/>
                </a:lnTo>
                <a:cubicBezTo>
                  <a:pt x="522036" y="384396"/>
                  <a:pt x="505916" y="400516"/>
                  <a:pt x="486031" y="400516"/>
                </a:cubicBezTo>
                <a:lnTo>
                  <a:pt x="378042" y="400516"/>
                </a:lnTo>
                <a:lnTo>
                  <a:pt x="378042" y="256516"/>
                </a:lnTo>
                <a:lnTo>
                  <a:pt x="270030" y="256516"/>
                </a:lnTo>
                <a:lnTo>
                  <a:pt x="270030" y="400516"/>
                </a:lnTo>
                <a:lnTo>
                  <a:pt x="162041" y="400516"/>
                </a:lnTo>
                <a:cubicBezTo>
                  <a:pt x="142156" y="400516"/>
                  <a:pt x="126036" y="384396"/>
                  <a:pt x="126036" y="364511"/>
                </a:cubicBezTo>
                <a:lnTo>
                  <a:pt x="126036" y="220497"/>
                </a:lnTo>
                <a:lnTo>
                  <a:pt x="127889" y="216024"/>
                </a:lnTo>
                <a:lnTo>
                  <a:pt x="0" y="216024"/>
                </a:lnTo>
                <a:close/>
              </a:path>
            </a:pathLst>
          </a:custGeom>
          <a:solidFill>
            <a:sysClr val="window" lastClr="FFFFFF"/>
          </a:solidFill>
          <a:ln w="12700" cap="flat" cmpd="sng" algn="ctr">
            <a:noFill/>
            <a:prstDash val="solid"/>
            <a:miter lim="800000"/>
          </a:ln>
          <a:effectLst/>
        </p:spPr>
        <p:txBody>
          <a:bodyPr anchor="ctr">
            <a:normAutofit fontScale="25000" lnSpcReduction="20000"/>
          </a:bodyPr>
          <a:p>
            <a:pPr algn="ctr" eaLnBrk="1" hangingPunct="1">
              <a:lnSpc>
                <a:spcPct val="140000"/>
              </a:lnSpc>
            </a:pPr>
            <a:endParaRPr lang="zh-CN" altLang="en-US">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spd="slow" advTm="9652">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任意多边形 70"/>
          <p:cNvSpPr/>
          <p:nvPr>
            <p:custDataLst>
              <p:tags r:id="rId1"/>
            </p:custDataLst>
          </p:nvPr>
        </p:nvSpPr>
        <p:spPr>
          <a:xfrm>
            <a:off x="5345430" y="6196330"/>
            <a:ext cx="5022215" cy="434975"/>
          </a:xfrm>
          <a:custGeom>
            <a:avLst/>
            <a:gdLst>
              <a:gd name="connsiteX0" fmla="*/ 25970 w 4589033"/>
              <a:gd name="connsiteY0" fmla="*/ 589857 h 644844"/>
              <a:gd name="connsiteX1" fmla="*/ 42158 w 4589033"/>
              <a:gd name="connsiteY1" fmla="*/ 609478 h 644844"/>
              <a:gd name="connsiteX2" fmla="*/ 81794 w 4589033"/>
              <a:gd name="connsiteY2" fmla="*/ 642180 h 644844"/>
              <a:gd name="connsiteX3" fmla="*/ 45491 w 4589033"/>
              <a:gd name="connsiteY3" fmla="*/ 638293 h 644844"/>
              <a:gd name="connsiteX4" fmla="*/ 0 w 4589033"/>
              <a:gd name="connsiteY4" fmla="*/ 623292 h 644844"/>
              <a:gd name="connsiteX5" fmla="*/ 835235 w 4589033"/>
              <a:gd name="connsiteY5" fmla="*/ 0 h 644844"/>
              <a:gd name="connsiteX6" fmla="*/ 4285511 w 4589033"/>
              <a:gd name="connsiteY6" fmla="*/ 0 h 644844"/>
              <a:gd name="connsiteX7" fmla="*/ 4589033 w 4589033"/>
              <a:gd name="connsiteY7" fmla="*/ 322422 h 644844"/>
              <a:gd name="connsiteX8" fmla="*/ 4589032 w 4589033"/>
              <a:gd name="connsiteY8" fmla="*/ 322422 h 644844"/>
              <a:gd name="connsiteX9" fmla="*/ 4285510 w 4589033"/>
              <a:gd name="connsiteY9" fmla="*/ 644844 h 644844"/>
              <a:gd name="connsiteX10" fmla="*/ 714091 w 4589033"/>
              <a:gd name="connsiteY10" fmla="*/ 644843 h 644844"/>
              <a:gd name="connsiteX11" fmla="*/ 756954 w 4589033"/>
              <a:gd name="connsiteY11" fmla="*/ 609478 h 644844"/>
              <a:gd name="connsiteX12" fmla="*/ 904993 w 4589033"/>
              <a:gd name="connsiteY12" fmla="*/ 252080 h 644844"/>
              <a:gd name="connsiteX13" fmla="*/ 865273 w 4589033"/>
              <a:gd name="connsiteY13" fmla="*/ 55341 h 644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89033" h="644844">
                <a:moveTo>
                  <a:pt x="25970" y="589857"/>
                </a:moveTo>
                <a:lnTo>
                  <a:pt x="42158" y="609478"/>
                </a:lnTo>
                <a:lnTo>
                  <a:pt x="81794" y="642180"/>
                </a:lnTo>
                <a:lnTo>
                  <a:pt x="45491" y="638293"/>
                </a:lnTo>
                <a:lnTo>
                  <a:pt x="0" y="623292"/>
                </a:lnTo>
                <a:close/>
                <a:moveTo>
                  <a:pt x="835235" y="0"/>
                </a:moveTo>
                <a:lnTo>
                  <a:pt x="4285511" y="0"/>
                </a:lnTo>
                <a:cubicBezTo>
                  <a:pt x="4453142" y="0"/>
                  <a:pt x="4589033" y="144353"/>
                  <a:pt x="4589033" y="322422"/>
                </a:cubicBezTo>
                <a:lnTo>
                  <a:pt x="4589032" y="322422"/>
                </a:lnTo>
                <a:cubicBezTo>
                  <a:pt x="4589032" y="500491"/>
                  <a:pt x="4453141" y="644844"/>
                  <a:pt x="4285510" y="644844"/>
                </a:cubicBezTo>
                <a:lnTo>
                  <a:pt x="714091" y="644843"/>
                </a:lnTo>
                <a:lnTo>
                  <a:pt x="756954" y="609478"/>
                </a:lnTo>
                <a:cubicBezTo>
                  <a:pt x="848420" y="518012"/>
                  <a:pt x="904993" y="391653"/>
                  <a:pt x="904993" y="252080"/>
                </a:cubicBezTo>
                <a:cubicBezTo>
                  <a:pt x="904993" y="182294"/>
                  <a:pt x="890850" y="115811"/>
                  <a:pt x="865273" y="55341"/>
                </a:cubicBezTo>
                <a:close/>
              </a:path>
            </a:pathLst>
          </a:custGeom>
          <a:noFill/>
          <a:ln w="19050" cap="flat" cmpd="sng" algn="ctr">
            <a:solidFill>
              <a:srgbClr val="3498DB"/>
            </a:solidFill>
            <a:prstDash val="solid"/>
            <a:miter lim="800000"/>
          </a:ln>
          <a:effectLst/>
        </p:spPr>
        <p:txBody>
          <a:bodyPr rtlCol="0" anchor="ctr">
            <a:normAutofit/>
          </a:bodyPr>
          <a:p>
            <a:pPr algn="ctr">
              <a:lnSpc>
                <a:spcPct val="120000"/>
              </a:lnSpc>
            </a:pPr>
            <a:endParaRPr lang="zh-CN" altLang="en-US" sz="1200">
              <a:latin typeface="微软雅黑" panose="020B0503020204020204" pitchFamily="34" charset="-122"/>
              <a:ea typeface="微软雅黑" panose="020B0503020204020204" pitchFamily="34" charset="-122"/>
            </a:endParaRPr>
          </a:p>
        </p:txBody>
      </p:sp>
      <p:sp>
        <p:nvSpPr>
          <p:cNvPr id="38" name="矩形 37"/>
          <p:cNvSpPr/>
          <p:nvPr/>
        </p:nvSpPr>
        <p:spPr>
          <a:xfrm>
            <a:off x="772160" y="220345"/>
            <a:ext cx="6671310" cy="521970"/>
          </a:xfrm>
          <a:prstGeom prst="rect">
            <a:avLst/>
          </a:prstGeom>
        </p:spPr>
        <p:txBody>
          <a:bodyPr wrap="square">
            <a:spAutoFit/>
          </a:bodyPr>
          <a:lstStyle/>
          <a:p>
            <a:r>
              <a:rPr sz="2800" b="1"/>
              <a:t>子任务8.2.3  编制资产负债表的方法</a:t>
            </a:r>
            <a:endParaRPr sz="2800" b="1"/>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89" name="任意多边形 88"/>
          <p:cNvSpPr/>
          <p:nvPr>
            <p:custDataLst>
              <p:tags r:id="rId2"/>
            </p:custDataLst>
          </p:nvPr>
        </p:nvSpPr>
        <p:spPr>
          <a:xfrm>
            <a:off x="2224" y="3542498"/>
            <a:ext cx="4749143" cy="3315502"/>
          </a:xfrm>
          <a:custGeom>
            <a:avLst/>
            <a:gdLst>
              <a:gd name="connsiteX0" fmla="*/ 1873445 w 4749143"/>
              <a:gd name="connsiteY0" fmla="*/ 0 h 3315502"/>
              <a:gd name="connsiteX1" fmla="*/ 4749143 w 4749143"/>
              <a:gd name="connsiteY1" fmla="*/ 2875698 h 3315502"/>
              <a:gd name="connsiteX2" fmla="*/ 4734296 w 4749143"/>
              <a:gd name="connsiteY2" fmla="*/ 3169722 h 3315502"/>
              <a:gd name="connsiteX3" fmla="*/ 4712048 w 4749143"/>
              <a:gd name="connsiteY3" fmla="*/ 3315502 h 3315502"/>
              <a:gd name="connsiteX4" fmla="*/ 0 w 4749143"/>
              <a:gd name="connsiteY4" fmla="*/ 3315502 h 3315502"/>
              <a:gd name="connsiteX5" fmla="*/ 0 w 4749143"/>
              <a:gd name="connsiteY5" fmla="*/ 696873 h 3315502"/>
              <a:gd name="connsiteX6" fmla="*/ 44234 w 4749143"/>
              <a:gd name="connsiteY6" fmla="*/ 656670 h 3315502"/>
              <a:gd name="connsiteX7" fmla="*/ 1873445 w 4749143"/>
              <a:gd name="connsiteY7" fmla="*/ 0 h 3315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9143" h="3315502">
                <a:moveTo>
                  <a:pt x="1873445" y="0"/>
                </a:moveTo>
                <a:cubicBezTo>
                  <a:pt x="3461649" y="0"/>
                  <a:pt x="4749143" y="1287494"/>
                  <a:pt x="4749143" y="2875698"/>
                </a:cubicBezTo>
                <a:cubicBezTo>
                  <a:pt x="4749143" y="2974961"/>
                  <a:pt x="4744114" y="3073049"/>
                  <a:pt x="4734296" y="3169722"/>
                </a:cubicBezTo>
                <a:lnTo>
                  <a:pt x="4712048" y="3315502"/>
                </a:lnTo>
                <a:lnTo>
                  <a:pt x="0" y="3315502"/>
                </a:lnTo>
                <a:lnTo>
                  <a:pt x="0" y="696873"/>
                </a:lnTo>
                <a:lnTo>
                  <a:pt x="44234" y="656670"/>
                </a:lnTo>
                <a:cubicBezTo>
                  <a:pt x="541324" y="246435"/>
                  <a:pt x="1178606" y="0"/>
                  <a:pt x="1873445" y="0"/>
                </a:cubicBezTo>
                <a:close/>
              </a:path>
            </a:pathLst>
          </a:custGeom>
          <a:solidFill>
            <a:srgbClr val="1F74AD"/>
          </a:solidFill>
          <a:ln w="38100" cap="flat" cmpd="sng" algn="ctr">
            <a:solidFill>
              <a:srgbClr val="3498DB"/>
            </a:solidFill>
            <a:prstDash val="solid"/>
            <a:miter lim="800000"/>
          </a:ln>
          <a:effectLst/>
        </p:spPr>
        <p:txBody>
          <a:bodyPr rtlCol="0" anchor="ctr">
            <a:normAutofit/>
          </a:bodyPr>
          <a:p>
            <a:pPr algn="ctr">
              <a:lnSpc>
                <a:spcPct val="120000"/>
              </a:lnSpc>
            </a:pPr>
            <a:endParaRPr lang="zh-CN" altLang="en-US">
              <a:latin typeface="微软雅黑" panose="020B0503020204020204" pitchFamily="34" charset="-122"/>
              <a:ea typeface="微软雅黑" panose="020B0503020204020204" pitchFamily="34" charset="-122"/>
            </a:endParaRPr>
          </a:p>
        </p:txBody>
      </p:sp>
      <p:sp>
        <p:nvSpPr>
          <p:cNvPr id="54" name="任意多边形 53"/>
          <p:cNvSpPr/>
          <p:nvPr>
            <p:custDataLst>
              <p:tags r:id="rId3"/>
            </p:custDataLst>
          </p:nvPr>
        </p:nvSpPr>
        <p:spPr>
          <a:xfrm>
            <a:off x="586105" y="2298700"/>
            <a:ext cx="3372485" cy="393700"/>
          </a:xfrm>
          <a:custGeom>
            <a:avLst/>
            <a:gdLst>
              <a:gd name="connsiteX0" fmla="*/ 25970 w 4589033"/>
              <a:gd name="connsiteY0" fmla="*/ 589857 h 644844"/>
              <a:gd name="connsiteX1" fmla="*/ 42158 w 4589033"/>
              <a:gd name="connsiteY1" fmla="*/ 609478 h 644844"/>
              <a:gd name="connsiteX2" fmla="*/ 81794 w 4589033"/>
              <a:gd name="connsiteY2" fmla="*/ 642180 h 644844"/>
              <a:gd name="connsiteX3" fmla="*/ 45491 w 4589033"/>
              <a:gd name="connsiteY3" fmla="*/ 638293 h 644844"/>
              <a:gd name="connsiteX4" fmla="*/ 0 w 4589033"/>
              <a:gd name="connsiteY4" fmla="*/ 623292 h 644844"/>
              <a:gd name="connsiteX5" fmla="*/ 835235 w 4589033"/>
              <a:gd name="connsiteY5" fmla="*/ 0 h 644844"/>
              <a:gd name="connsiteX6" fmla="*/ 4285511 w 4589033"/>
              <a:gd name="connsiteY6" fmla="*/ 0 h 644844"/>
              <a:gd name="connsiteX7" fmla="*/ 4589033 w 4589033"/>
              <a:gd name="connsiteY7" fmla="*/ 322422 h 644844"/>
              <a:gd name="connsiteX8" fmla="*/ 4589032 w 4589033"/>
              <a:gd name="connsiteY8" fmla="*/ 322422 h 644844"/>
              <a:gd name="connsiteX9" fmla="*/ 4285510 w 4589033"/>
              <a:gd name="connsiteY9" fmla="*/ 644844 h 644844"/>
              <a:gd name="connsiteX10" fmla="*/ 714091 w 4589033"/>
              <a:gd name="connsiteY10" fmla="*/ 644843 h 644844"/>
              <a:gd name="connsiteX11" fmla="*/ 756954 w 4589033"/>
              <a:gd name="connsiteY11" fmla="*/ 609478 h 644844"/>
              <a:gd name="connsiteX12" fmla="*/ 904993 w 4589033"/>
              <a:gd name="connsiteY12" fmla="*/ 252080 h 644844"/>
              <a:gd name="connsiteX13" fmla="*/ 865273 w 4589033"/>
              <a:gd name="connsiteY13" fmla="*/ 55341 h 644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89033" h="644844">
                <a:moveTo>
                  <a:pt x="25970" y="589857"/>
                </a:moveTo>
                <a:lnTo>
                  <a:pt x="42158" y="609478"/>
                </a:lnTo>
                <a:lnTo>
                  <a:pt x="81794" y="642180"/>
                </a:lnTo>
                <a:lnTo>
                  <a:pt x="45491" y="638293"/>
                </a:lnTo>
                <a:lnTo>
                  <a:pt x="0" y="623292"/>
                </a:lnTo>
                <a:close/>
                <a:moveTo>
                  <a:pt x="835235" y="0"/>
                </a:moveTo>
                <a:lnTo>
                  <a:pt x="4285511" y="0"/>
                </a:lnTo>
                <a:cubicBezTo>
                  <a:pt x="4453142" y="0"/>
                  <a:pt x="4589033" y="144353"/>
                  <a:pt x="4589033" y="322422"/>
                </a:cubicBezTo>
                <a:lnTo>
                  <a:pt x="4589032" y="322422"/>
                </a:lnTo>
                <a:cubicBezTo>
                  <a:pt x="4589032" y="500491"/>
                  <a:pt x="4453141" y="644844"/>
                  <a:pt x="4285510" y="644844"/>
                </a:cubicBezTo>
                <a:lnTo>
                  <a:pt x="714091" y="644843"/>
                </a:lnTo>
                <a:lnTo>
                  <a:pt x="756954" y="609478"/>
                </a:lnTo>
                <a:cubicBezTo>
                  <a:pt x="848420" y="518012"/>
                  <a:pt x="904993" y="391653"/>
                  <a:pt x="904993" y="252080"/>
                </a:cubicBezTo>
                <a:cubicBezTo>
                  <a:pt x="904993" y="182294"/>
                  <a:pt x="890850" y="115811"/>
                  <a:pt x="865273" y="55341"/>
                </a:cubicBezTo>
                <a:close/>
              </a:path>
            </a:pathLst>
          </a:custGeom>
          <a:noFill/>
          <a:ln w="19050" cap="flat" cmpd="sng" algn="ctr">
            <a:solidFill>
              <a:srgbClr val="3498DB"/>
            </a:solidFill>
            <a:prstDash val="solid"/>
            <a:miter lim="800000"/>
          </a:ln>
          <a:effectLst/>
        </p:spPr>
        <p:txBody>
          <a:bodyPr rtlCol="0" anchor="ctr">
            <a:normAutofit/>
          </a:bodyPr>
          <a:p>
            <a:pPr algn="ctr">
              <a:lnSpc>
                <a:spcPct val="120000"/>
              </a:lnSpc>
            </a:pPr>
            <a:endParaRPr lang="zh-CN" altLang="en-US" sz="1200">
              <a:latin typeface="微软雅黑" panose="020B0503020204020204" pitchFamily="34" charset="-122"/>
              <a:ea typeface="微软雅黑" panose="020B0503020204020204" pitchFamily="34" charset="-122"/>
            </a:endParaRPr>
          </a:p>
        </p:txBody>
      </p:sp>
      <p:sp>
        <p:nvSpPr>
          <p:cNvPr id="13" name="任意多边形 12"/>
          <p:cNvSpPr/>
          <p:nvPr>
            <p:custDataLst>
              <p:tags r:id="rId4"/>
            </p:custDataLst>
          </p:nvPr>
        </p:nvSpPr>
        <p:spPr>
          <a:xfrm rot="8078963">
            <a:off x="1105954" y="1878606"/>
            <a:ext cx="534637" cy="136541"/>
          </a:xfrm>
          <a:custGeom>
            <a:avLst/>
            <a:gdLst>
              <a:gd name="connsiteX0" fmla="*/ 1540473 w 1550160"/>
              <a:gd name="connsiteY0" fmla="*/ 0 h 430842"/>
              <a:gd name="connsiteX1" fmla="*/ 1550160 w 1550160"/>
              <a:gd name="connsiteY1" fmla="*/ 430842 h 430842"/>
              <a:gd name="connsiteX2" fmla="*/ 208312 w 1550160"/>
              <a:gd name="connsiteY2" fmla="*/ 430842 h 430842"/>
              <a:gd name="connsiteX3" fmla="*/ 0 w 1550160"/>
              <a:gd name="connsiteY3" fmla="*/ 222530 h 430842"/>
              <a:gd name="connsiteX4" fmla="*/ 0 w 1550160"/>
              <a:gd name="connsiteY4" fmla="*/ 208312 h 430842"/>
              <a:gd name="connsiteX5" fmla="*/ 208312 w 1550160"/>
              <a:gd name="connsiteY5" fmla="*/ 0 h 430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50160" h="430842">
                <a:moveTo>
                  <a:pt x="1540473" y="0"/>
                </a:moveTo>
                <a:lnTo>
                  <a:pt x="1550160" y="430842"/>
                </a:lnTo>
                <a:lnTo>
                  <a:pt x="208312" y="430842"/>
                </a:lnTo>
                <a:cubicBezTo>
                  <a:pt x="93264" y="430842"/>
                  <a:pt x="0" y="337578"/>
                  <a:pt x="0" y="222530"/>
                </a:cubicBezTo>
                <a:lnTo>
                  <a:pt x="0" y="208312"/>
                </a:lnTo>
                <a:cubicBezTo>
                  <a:pt x="0" y="93264"/>
                  <a:pt x="93264" y="0"/>
                  <a:pt x="208312" y="0"/>
                </a:cubicBezTo>
                <a:close/>
              </a:path>
            </a:pathLst>
          </a:custGeom>
          <a:solidFill>
            <a:srgbClr val="1AA3AA"/>
          </a:solidFill>
          <a:ln w="12700" cap="flat" cmpd="sng" algn="ctr">
            <a:noFill/>
            <a:prstDash val="solid"/>
            <a:miter lim="800000"/>
          </a:ln>
          <a:effectLst/>
        </p:spPr>
        <p:txBody>
          <a:bodyPr rtlCol="0" anchor="ctr">
            <a:normAutofit fontScale="25000" lnSpcReduction="20000"/>
          </a:bodyPr>
          <a:p>
            <a:pPr algn="ctr">
              <a:lnSpc>
                <a:spcPct val="140000"/>
              </a:lnSpc>
            </a:pPr>
            <a:endParaRPr lang="zh-CN" altLang="en-US" sz="1200">
              <a:latin typeface="微软雅黑" panose="020B0503020204020204" pitchFamily="34" charset="-122"/>
              <a:ea typeface="微软雅黑" panose="020B0503020204020204" pitchFamily="34" charset="-122"/>
            </a:endParaRPr>
          </a:p>
        </p:txBody>
      </p:sp>
      <p:sp>
        <p:nvSpPr>
          <p:cNvPr id="14" name="矩形 13"/>
          <p:cNvSpPr/>
          <p:nvPr>
            <p:custDataLst>
              <p:tags r:id="rId5"/>
            </p:custDataLst>
          </p:nvPr>
        </p:nvSpPr>
        <p:spPr>
          <a:xfrm rot="13436727">
            <a:off x="1118019" y="2098726"/>
            <a:ext cx="73597" cy="137818"/>
          </a:xfrm>
          <a:prstGeom prst="rect">
            <a:avLst/>
          </a:prstGeom>
          <a:solidFill>
            <a:srgbClr val="1AA3AA"/>
          </a:solidFill>
          <a:ln w="12700" cap="flat" cmpd="sng" algn="ctr">
            <a:noFill/>
            <a:prstDash val="solid"/>
            <a:miter lim="800000"/>
          </a:ln>
          <a:effectLst/>
        </p:spPr>
        <p:txBody>
          <a:bodyPr rtlCol="0" anchor="ctr">
            <a:normAutofit fontScale="25000" lnSpcReduction="20000"/>
          </a:bodyPr>
          <a:p>
            <a:pPr algn="ctr">
              <a:lnSpc>
                <a:spcPct val="140000"/>
              </a:lnSpc>
            </a:pPr>
            <a:endParaRPr lang="zh-CN" altLang="en-US" sz="1200">
              <a:latin typeface="微软雅黑" panose="020B0503020204020204" pitchFamily="34" charset="-122"/>
              <a:ea typeface="微软雅黑" panose="020B0503020204020204" pitchFamily="34" charset="-122"/>
            </a:endParaRPr>
          </a:p>
        </p:txBody>
      </p:sp>
      <p:cxnSp>
        <p:nvCxnSpPr>
          <p:cNvPr id="15" name="直接连接符 14"/>
          <p:cNvCxnSpPr/>
          <p:nvPr>
            <p:custDataLst>
              <p:tags r:id="rId6"/>
            </p:custDataLst>
          </p:nvPr>
        </p:nvCxnSpPr>
        <p:spPr>
          <a:xfrm rot="10985882" flipH="1">
            <a:off x="1246668" y="1808354"/>
            <a:ext cx="229990" cy="248390"/>
          </a:xfrm>
          <a:prstGeom prst="line">
            <a:avLst/>
          </a:prstGeom>
          <a:noFill/>
          <a:ln w="6350" cap="flat" cmpd="sng" algn="ctr">
            <a:solidFill>
              <a:srgbClr val="69A35B"/>
            </a:solidFill>
            <a:prstDash val="solid"/>
            <a:miter lim="800000"/>
          </a:ln>
          <a:effectLst/>
        </p:spPr>
      </p:cxnSp>
      <p:sp>
        <p:nvSpPr>
          <p:cNvPr id="16" name="同心圆 15"/>
          <p:cNvSpPr/>
          <p:nvPr>
            <p:custDataLst>
              <p:tags r:id="rId7"/>
            </p:custDataLst>
          </p:nvPr>
        </p:nvSpPr>
        <p:spPr>
          <a:xfrm>
            <a:off x="566641" y="2110726"/>
            <a:ext cx="696046" cy="696047"/>
          </a:xfrm>
          <a:prstGeom prst="donut">
            <a:avLst>
              <a:gd name="adj" fmla="val 7715"/>
            </a:avLst>
          </a:prstGeom>
          <a:solidFill>
            <a:srgbClr val="1AA3AA"/>
          </a:solidFill>
          <a:ln w="12700" cap="flat" cmpd="sng" algn="ctr">
            <a:noFill/>
            <a:prstDash val="solid"/>
            <a:miter lim="800000"/>
          </a:ln>
          <a:effectLst/>
        </p:spPr>
        <p:txBody>
          <a:bodyPr rtlCol="0" anchor="ctr">
            <a:normAutofit/>
          </a:bodyPr>
          <a:p>
            <a:pPr algn="ctr">
              <a:lnSpc>
                <a:spcPct val="120000"/>
              </a:lnSpc>
            </a:pPr>
            <a:endParaRPr lang="zh-CN" altLang="en-US" sz="1200">
              <a:solidFill>
                <a:srgbClr val="000000"/>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8"/>
            </p:custDataLst>
          </p:nvPr>
        </p:nvSpPr>
        <p:spPr>
          <a:xfrm>
            <a:off x="1291590" y="2301240"/>
            <a:ext cx="3048000" cy="361950"/>
          </a:xfrm>
          <a:prstGeom prst="rect">
            <a:avLst/>
          </a:prstGeom>
          <a:noFill/>
        </p:spPr>
        <p:txBody>
          <a:bodyPr wrap="square" rtlCol="0"/>
          <a:p>
            <a:pPr>
              <a:lnSpc>
                <a:spcPct val="130000"/>
              </a:lnSpc>
            </a:pPr>
            <a:r>
              <a:rPr lang="zh-CN" altLang="en-US" sz="1100" spc="150">
                <a:latin typeface="微软雅黑" panose="020B0503020204020204" pitchFamily="34" charset="-122"/>
                <a:ea typeface="微软雅黑" panose="020B0503020204020204" pitchFamily="34" charset="-122"/>
              </a:rPr>
              <a:t>根据总账账户的期末余额直接填列。</a:t>
            </a:r>
            <a:endParaRPr lang="zh-CN" altLang="en-US" sz="1100" spc="150">
              <a:latin typeface="微软雅黑" panose="020B0503020204020204" pitchFamily="34" charset="-122"/>
              <a:ea typeface="微软雅黑" panose="020B0503020204020204" pitchFamily="34" charset="-122"/>
            </a:endParaRPr>
          </a:p>
        </p:txBody>
      </p:sp>
      <p:sp>
        <p:nvSpPr>
          <p:cNvPr id="20" name="文本框 19"/>
          <p:cNvSpPr txBox="1"/>
          <p:nvPr>
            <p:custDataLst>
              <p:tags r:id="rId9"/>
            </p:custDataLst>
          </p:nvPr>
        </p:nvSpPr>
        <p:spPr>
          <a:xfrm>
            <a:off x="585911" y="2299005"/>
            <a:ext cx="748204" cy="362792"/>
          </a:xfrm>
          <a:prstGeom prst="rect">
            <a:avLst/>
          </a:prstGeom>
          <a:noFill/>
        </p:spPr>
        <p:txBody>
          <a:bodyPr wrap="square" rtlCol="0">
            <a:normAutofit lnSpcReduction="10000"/>
          </a:bodyPr>
          <a:p>
            <a:pPr algn="ctr">
              <a:lnSpc>
                <a:spcPct val="120000"/>
              </a:lnSpc>
            </a:pPr>
            <a:r>
              <a:rPr lang="en-US" sz="1600" b="1" dirty="0">
                <a:solidFill>
                  <a:sysClr val="window" lastClr="FFFFFF">
                    <a:lumMod val="50000"/>
                  </a:sysClr>
                </a:solidFill>
                <a:latin typeface="微软雅黑" panose="020B0503020204020204" pitchFamily="34" charset="-122"/>
                <a:ea typeface="微软雅黑" panose="020B0503020204020204" pitchFamily="34" charset="-122"/>
              </a:rPr>
              <a:t>1</a:t>
            </a:r>
            <a:endParaRPr lang="en-US" sz="1600" b="1" dirty="0">
              <a:solidFill>
                <a:sysClr val="window" lastClr="FFFFFF">
                  <a:lumMod val="50000"/>
                </a:sysClr>
              </a:solidFill>
              <a:latin typeface="微软雅黑" panose="020B0503020204020204" pitchFamily="34" charset="-122"/>
              <a:ea typeface="微软雅黑" panose="020B0503020204020204" pitchFamily="34" charset="-122"/>
            </a:endParaRPr>
          </a:p>
        </p:txBody>
      </p:sp>
      <p:cxnSp>
        <p:nvCxnSpPr>
          <p:cNvPr id="91" name="直接箭头连接符 90"/>
          <p:cNvCxnSpPr/>
          <p:nvPr>
            <p:custDataLst>
              <p:tags r:id="rId10"/>
            </p:custDataLst>
          </p:nvPr>
        </p:nvCxnSpPr>
        <p:spPr>
          <a:xfrm flipV="1">
            <a:off x="678395" y="2977282"/>
            <a:ext cx="221938" cy="789122"/>
          </a:xfrm>
          <a:prstGeom prst="straightConnector1">
            <a:avLst/>
          </a:prstGeom>
          <a:noFill/>
          <a:ln w="38100" cap="flat" cmpd="sng" algn="ctr">
            <a:solidFill>
              <a:srgbClr val="3498DB"/>
            </a:solidFill>
            <a:prstDash val="dash"/>
            <a:miter lim="800000"/>
            <a:tailEnd type="triangle"/>
          </a:ln>
          <a:effectLst/>
        </p:spPr>
      </p:cxnSp>
      <p:sp>
        <p:nvSpPr>
          <p:cNvPr id="17" name="任意多边形 16"/>
          <p:cNvSpPr/>
          <p:nvPr>
            <p:custDataLst>
              <p:tags r:id="rId11"/>
            </p:custDataLst>
          </p:nvPr>
        </p:nvSpPr>
        <p:spPr>
          <a:xfrm>
            <a:off x="5146040" y="5018405"/>
            <a:ext cx="4345305" cy="508000"/>
          </a:xfrm>
          <a:custGeom>
            <a:avLst/>
            <a:gdLst>
              <a:gd name="connsiteX0" fmla="*/ 25970 w 4589033"/>
              <a:gd name="connsiteY0" fmla="*/ 589857 h 644844"/>
              <a:gd name="connsiteX1" fmla="*/ 42158 w 4589033"/>
              <a:gd name="connsiteY1" fmla="*/ 609478 h 644844"/>
              <a:gd name="connsiteX2" fmla="*/ 81794 w 4589033"/>
              <a:gd name="connsiteY2" fmla="*/ 642180 h 644844"/>
              <a:gd name="connsiteX3" fmla="*/ 45491 w 4589033"/>
              <a:gd name="connsiteY3" fmla="*/ 638293 h 644844"/>
              <a:gd name="connsiteX4" fmla="*/ 0 w 4589033"/>
              <a:gd name="connsiteY4" fmla="*/ 623292 h 644844"/>
              <a:gd name="connsiteX5" fmla="*/ 835235 w 4589033"/>
              <a:gd name="connsiteY5" fmla="*/ 0 h 644844"/>
              <a:gd name="connsiteX6" fmla="*/ 4285511 w 4589033"/>
              <a:gd name="connsiteY6" fmla="*/ 0 h 644844"/>
              <a:gd name="connsiteX7" fmla="*/ 4589033 w 4589033"/>
              <a:gd name="connsiteY7" fmla="*/ 322422 h 644844"/>
              <a:gd name="connsiteX8" fmla="*/ 4589032 w 4589033"/>
              <a:gd name="connsiteY8" fmla="*/ 322422 h 644844"/>
              <a:gd name="connsiteX9" fmla="*/ 4285510 w 4589033"/>
              <a:gd name="connsiteY9" fmla="*/ 644844 h 644844"/>
              <a:gd name="connsiteX10" fmla="*/ 714091 w 4589033"/>
              <a:gd name="connsiteY10" fmla="*/ 644843 h 644844"/>
              <a:gd name="connsiteX11" fmla="*/ 756954 w 4589033"/>
              <a:gd name="connsiteY11" fmla="*/ 609478 h 644844"/>
              <a:gd name="connsiteX12" fmla="*/ 904993 w 4589033"/>
              <a:gd name="connsiteY12" fmla="*/ 252080 h 644844"/>
              <a:gd name="connsiteX13" fmla="*/ 865273 w 4589033"/>
              <a:gd name="connsiteY13" fmla="*/ 55341 h 644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89033" h="644844">
                <a:moveTo>
                  <a:pt x="25970" y="589857"/>
                </a:moveTo>
                <a:lnTo>
                  <a:pt x="42158" y="609478"/>
                </a:lnTo>
                <a:lnTo>
                  <a:pt x="81794" y="642180"/>
                </a:lnTo>
                <a:lnTo>
                  <a:pt x="45491" y="638293"/>
                </a:lnTo>
                <a:lnTo>
                  <a:pt x="0" y="623292"/>
                </a:lnTo>
                <a:close/>
                <a:moveTo>
                  <a:pt x="835235" y="0"/>
                </a:moveTo>
                <a:lnTo>
                  <a:pt x="4285511" y="0"/>
                </a:lnTo>
                <a:cubicBezTo>
                  <a:pt x="4453142" y="0"/>
                  <a:pt x="4589033" y="144353"/>
                  <a:pt x="4589033" y="322422"/>
                </a:cubicBezTo>
                <a:lnTo>
                  <a:pt x="4589032" y="322422"/>
                </a:lnTo>
                <a:cubicBezTo>
                  <a:pt x="4589032" y="500491"/>
                  <a:pt x="4453141" y="644844"/>
                  <a:pt x="4285510" y="644844"/>
                </a:cubicBezTo>
                <a:lnTo>
                  <a:pt x="714091" y="644843"/>
                </a:lnTo>
                <a:lnTo>
                  <a:pt x="756954" y="609478"/>
                </a:lnTo>
                <a:cubicBezTo>
                  <a:pt x="848420" y="518012"/>
                  <a:pt x="904993" y="391653"/>
                  <a:pt x="904993" y="252080"/>
                </a:cubicBezTo>
                <a:cubicBezTo>
                  <a:pt x="904993" y="182294"/>
                  <a:pt x="890850" y="115811"/>
                  <a:pt x="865273" y="55341"/>
                </a:cubicBezTo>
                <a:close/>
              </a:path>
            </a:pathLst>
          </a:custGeom>
          <a:noFill/>
          <a:ln w="19050" cap="flat" cmpd="sng" algn="ctr">
            <a:solidFill>
              <a:srgbClr val="3498DB"/>
            </a:solidFill>
            <a:prstDash val="solid"/>
            <a:miter lim="800000"/>
          </a:ln>
          <a:effectLst/>
        </p:spPr>
        <p:txBody>
          <a:bodyPr rtlCol="0" anchor="ctr">
            <a:normAutofit/>
          </a:bodyPr>
          <a:p>
            <a:pPr algn="ctr">
              <a:lnSpc>
                <a:spcPct val="120000"/>
              </a:lnSpc>
            </a:pPr>
            <a:endParaRPr lang="zh-CN" altLang="en-US" sz="1200">
              <a:latin typeface="微软雅黑" panose="020B0503020204020204" pitchFamily="34" charset="-122"/>
              <a:ea typeface="微软雅黑" panose="020B0503020204020204" pitchFamily="34" charset="-122"/>
            </a:endParaRPr>
          </a:p>
        </p:txBody>
      </p:sp>
      <p:sp>
        <p:nvSpPr>
          <p:cNvPr id="77" name="任意多边形 76"/>
          <p:cNvSpPr/>
          <p:nvPr>
            <p:custDataLst>
              <p:tags r:id="rId12"/>
            </p:custDataLst>
          </p:nvPr>
        </p:nvSpPr>
        <p:spPr>
          <a:xfrm rot="8078963">
            <a:off x="5884909" y="4669864"/>
            <a:ext cx="534638" cy="136541"/>
          </a:xfrm>
          <a:custGeom>
            <a:avLst/>
            <a:gdLst>
              <a:gd name="connsiteX0" fmla="*/ 1540473 w 1550160"/>
              <a:gd name="connsiteY0" fmla="*/ 0 h 430842"/>
              <a:gd name="connsiteX1" fmla="*/ 1550160 w 1550160"/>
              <a:gd name="connsiteY1" fmla="*/ 430842 h 430842"/>
              <a:gd name="connsiteX2" fmla="*/ 208312 w 1550160"/>
              <a:gd name="connsiteY2" fmla="*/ 430842 h 430842"/>
              <a:gd name="connsiteX3" fmla="*/ 0 w 1550160"/>
              <a:gd name="connsiteY3" fmla="*/ 222530 h 430842"/>
              <a:gd name="connsiteX4" fmla="*/ 0 w 1550160"/>
              <a:gd name="connsiteY4" fmla="*/ 208312 h 430842"/>
              <a:gd name="connsiteX5" fmla="*/ 208312 w 1550160"/>
              <a:gd name="connsiteY5" fmla="*/ 0 h 430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50160" h="430842">
                <a:moveTo>
                  <a:pt x="1540473" y="0"/>
                </a:moveTo>
                <a:lnTo>
                  <a:pt x="1550160" y="430842"/>
                </a:lnTo>
                <a:lnTo>
                  <a:pt x="208312" y="430842"/>
                </a:lnTo>
                <a:cubicBezTo>
                  <a:pt x="93264" y="430842"/>
                  <a:pt x="0" y="337578"/>
                  <a:pt x="0" y="222530"/>
                </a:cubicBezTo>
                <a:lnTo>
                  <a:pt x="0" y="208312"/>
                </a:lnTo>
                <a:cubicBezTo>
                  <a:pt x="0" y="93264"/>
                  <a:pt x="93264" y="0"/>
                  <a:pt x="208312" y="0"/>
                </a:cubicBezTo>
                <a:close/>
              </a:path>
            </a:pathLst>
          </a:custGeom>
          <a:solidFill>
            <a:srgbClr val="1AA3AA"/>
          </a:solidFill>
          <a:ln w="12700" cap="flat" cmpd="sng" algn="ctr">
            <a:noFill/>
            <a:prstDash val="solid"/>
            <a:miter lim="800000"/>
          </a:ln>
          <a:effectLst/>
        </p:spPr>
        <p:txBody>
          <a:bodyPr rtlCol="0" anchor="ctr">
            <a:normAutofit fontScale="25000" lnSpcReduction="20000"/>
          </a:bodyPr>
          <a:p>
            <a:pPr algn="ctr">
              <a:lnSpc>
                <a:spcPct val="140000"/>
              </a:lnSpc>
            </a:pPr>
            <a:endParaRPr lang="zh-CN" altLang="en-US" sz="1200">
              <a:latin typeface="微软雅黑" panose="020B0503020204020204" pitchFamily="34" charset="-122"/>
              <a:ea typeface="微软雅黑" panose="020B0503020204020204" pitchFamily="34" charset="-122"/>
            </a:endParaRPr>
          </a:p>
        </p:txBody>
      </p:sp>
      <p:sp>
        <p:nvSpPr>
          <p:cNvPr id="78" name="矩形 77"/>
          <p:cNvSpPr/>
          <p:nvPr>
            <p:custDataLst>
              <p:tags r:id="rId13"/>
            </p:custDataLst>
          </p:nvPr>
        </p:nvSpPr>
        <p:spPr>
          <a:xfrm rot="13436727">
            <a:off x="5896975" y="4889984"/>
            <a:ext cx="73597" cy="137818"/>
          </a:xfrm>
          <a:prstGeom prst="rect">
            <a:avLst/>
          </a:prstGeom>
          <a:solidFill>
            <a:srgbClr val="1AA3AA"/>
          </a:solidFill>
          <a:ln w="12700" cap="flat" cmpd="sng" algn="ctr">
            <a:noFill/>
            <a:prstDash val="solid"/>
            <a:miter lim="800000"/>
          </a:ln>
          <a:effectLst/>
        </p:spPr>
        <p:txBody>
          <a:bodyPr rtlCol="0" anchor="ctr">
            <a:normAutofit fontScale="25000" lnSpcReduction="20000"/>
          </a:bodyPr>
          <a:p>
            <a:pPr algn="ctr">
              <a:lnSpc>
                <a:spcPct val="140000"/>
              </a:lnSpc>
            </a:pPr>
            <a:endParaRPr lang="zh-CN" altLang="en-US" sz="1200">
              <a:latin typeface="微软雅黑" panose="020B0503020204020204" pitchFamily="34" charset="-122"/>
              <a:ea typeface="微软雅黑" panose="020B0503020204020204" pitchFamily="34" charset="-122"/>
            </a:endParaRPr>
          </a:p>
        </p:txBody>
      </p:sp>
      <p:cxnSp>
        <p:nvCxnSpPr>
          <p:cNvPr id="76" name="直接连接符 75"/>
          <p:cNvCxnSpPr/>
          <p:nvPr>
            <p:custDataLst>
              <p:tags r:id="rId14"/>
            </p:custDataLst>
          </p:nvPr>
        </p:nvCxnSpPr>
        <p:spPr>
          <a:xfrm rot="10985882" flipH="1">
            <a:off x="6025624" y="4599611"/>
            <a:ext cx="229990" cy="248390"/>
          </a:xfrm>
          <a:prstGeom prst="line">
            <a:avLst/>
          </a:prstGeom>
          <a:noFill/>
          <a:ln w="6350" cap="flat" cmpd="sng" algn="ctr">
            <a:solidFill>
              <a:srgbClr val="69A35B"/>
            </a:solidFill>
            <a:prstDash val="solid"/>
            <a:miter lim="800000"/>
          </a:ln>
          <a:effectLst/>
        </p:spPr>
      </p:cxnSp>
      <p:sp>
        <p:nvSpPr>
          <p:cNvPr id="74" name="同心圆 73"/>
          <p:cNvSpPr/>
          <p:nvPr>
            <p:custDataLst>
              <p:tags r:id="rId15"/>
            </p:custDataLst>
          </p:nvPr>
        </p:nvSpPr>
        <p:spPr>
          <a:xfrm>
            <a:off x="5345596" y="4901984"/>
            <a:ext cx="696046" cy="696048"/>
          </a:xfrm>
          <a:prstGeom prst="donut">
            <a:avLst>
              <a:gd name="adj" fmla="val 7715"/>
            </a:avLst>
          </a:prstGeom>
          <a:solidFill>
            <a:srgbClr val="1AA3AA"/>
          </a:solidFill>
          <a:ln w="12700" cap="flat" cmpd="sng" algn="ctr">
            <a:noFill/>
            <a:prstDash val="solid"/>
            <a:miter lim="800000"/>
          </a:ln>
          <a:effectLst/>
        </p:spPr>
        <p:txBody>
          <a:bodyPr rtlCol="0" anchor="ctr">
            <a:normAutofit/>
          </a:bodyPr>
          <a:p>
            <a:pPr algn="ctr">
              <a:lnSpc>
                <a:spcPct val="120000"/>
              </a:lnSpc>
            </a:pPr>
            <a:endParaRPr lang="zh-CN" altLang="en-US" sz="1200">
              <a:solidFill>
                <a:srgbClr val="000000"/>
              </a:solidFill>
              <a:latin typeface="微软雅黑" panose="020B0503020204020204" pitchFamily="34" charset="-122"/>
              <a:ea typeface="微软雅黑" panose="020B0503020204020204" pitchFamily="34" charset="-122"/>
            </a:endParaRPr>
          </a:p>
        </p:txBody>
      </p:sp>
      <p:sp>
        <p:nvSpPr>
          <p:cNvPr id="79" name="文本框 78"/>
          <p:cNvSpPr txBox="1"/>
          <p:nvPr>
            <p:custDataLst>
              <p:tags r:id="rId16"/>
            </p:custDataLst>
          </p:nvPr>
        </p:nvSpPr>
        <p:spPr>
          <a:xfrm>
            <a:off x="6070600" y="5092700"/>
            <a:ext cx="3420745" cy="390525"/>
          </a:xfrm>
          <a:prstGeom prst="rect">
            <a:avLst/>
          </a:prstGeom>
          <a:noFill/>
        </p:spPr>
        <p:txBody>
          <a:bodyPr wrap="square" rtlCol="0"/>
          <a:p>
            <a:pPr>
              <a:lnSpc>
                <a:spcPct val="130000"/>
              </a:lnSpc>
            </a:pPr>
            <a:r>
              <a:rPr lang="zh-CN" altLang="en-US" sz="1100" spc="150">
                <a:latin typeface="微软雅黑" panose="020B0503020204020204" pitchFamily="34" charset="-122"/>
                <a:ea typeface="微软雅黑" panose="020B0503020204020204" pitchFamily="34" charset="-122"/>
              </a:rPr>
              <a:t>根据总账账户和明细账账户余额分析计算填列。</a:t>
            </a:r>
            <a:endParaRPr lang="zh-CN" altLang="en-US" sz="1100" spc="150">
              <a:latin typeface="微软雅黑" panose="020B0503020204020204" pitchFamily="34" charset="-122"/>
              <a:ea typeface="微软雅黑" panose="020B0503020204020204" pitchFamily="34" charset="-122"/>
            </a:endParaRPr>
          </a:p>
        </p:txBody>
      </p:sp>
      <p:sp>
        <p:nvSpPr>
          <p:cNvPr id="80" name="文本框 79"/>
          <p:cNvSpPr txBox="1"/>
          <p:nvPr>
            <p:custDataLst>
              <p:tags r:id="rId17"/>
            </p:custDataLst>
          </p:nvPr>
        </p:nvSpPr>
        <p:spPr>
          <a:xfrm>
            <a:off x="5322322" y="5074078"/>
            <a:ext cx="748203" cy="362792"/>
          </a:xfrm>
          <a:prstGeom prst="rect">
            <a:avLst/>
          </a:prstGeom>
          <a:noFill/>
        </p:spPr>
        <p:txBody>
          <a:bodyPr wrap="square" rtlCol="0">
            <a:normAutofit lnSpcReduction="10000"/>
          </a:bodyPr>
          <a:p>
            <a:pPr algn="ctr">
              <a:lnSpc>
                <a:spcPct val="120000"/>
              </a:lnSpc>
            </a:pPr>
            <a:r>
              <a:rPr lang="en-US" sz="1600" b="1" dirty="0">
                <a:solidFill>
                  <a:sysClr val="window" lastClr="FFFFFF">
                    <a:lumMod val="50000"/>
                  </a:sysClr>
                </a:solidFill>
                <a:latin typeface="微软雅黑" panose="020B0503020204020204" pitchFamily="34" charset="-122"/>
                <a:ea typeface="微软雅黑" panose="020B0503020204020204" pitchFamily="34" charset="-122"/>
              </a:rPr>
              <a:t>4</a:t>
            </a:r>
            <a:endParaRPr lang="en-US" sz="1600" b="1" dirty="0">
              <a:solidFill>
                <a:sysClr val="window" lastClr="FFFFFF">
                  <a:lumMod val="50000"/>
                </a:sysClr>
              </a:solidFill>
              <a:latin typeface="微软雅黑" panose="020B0503020204020204" pitchFamily="34" charset="-122"/>
              <a:ea typeface="微软雅黑" panose="020B0503020204020204" pitchFamily="34" charset="-122"/>
            </a:endParaRPr>
          </a:p>
        </p:txBody>
      </p:sp>
      <p:cxnSp>
        <p:nvCxnSpPr>
          <p:cNvPr id="92" name="直接箭头连接符 91"/>
          <p:cNvCxnSpPr/>
          <p:nvPr>
            <p:custDataLst>
              <p:tags r:id="rId18"/>
            </p:custDataLst>
          </p:nvPr>
        </p:nvCxnSpPr>
        <p:spPr>
          <a:xfrm flipV="1">
            <a:off x="4673147" y="5397469"/>
            <a:ext cx="595039" cy="226291"/>
          </a:xfrm>
          <a:prstGeom prst="straightConnector1">
            <a:avLst/>
          </a:prstGeom>
          <a:noFill/>
          <a:ln w="38100" cap="flat" cmpd="sng" algn="ctr">
            <a:solidFill>
              <a:srgbClr val="3498DB"/>
            </a:solidFill>
            <a:prstDash val="dash"/>
            <a:miter lim="800000"/>
            <a:tailEnd type="triangle"/>
          </a:ln>
          <a:effectLst/>
        </p:spPr>
      </p:cxnSp>
      <p:sp>
        <p:nvSpPr>
          <p:cNvPr id="18" name="任意多边形 17"/>
          <p:cNvSpPr/>
          <p:nvPr>
            <p:custDataLst>
              <p:tags r:id="rId19"/>
            </p:custDataLst>
          </p:nvPr>
        </p:nvSpPr>
        <p:spPr>
          <a:xfrm rot="8078963">
            <a:off x="3836017" y="2536735"/>
            <a:ext cx="534637" cy="136541"/>
          </a:xfrm>
          <a:custGeom>
            <a:avLst/>
            <a:gdLst>
              <a:gd name="connsiteX0" fmla="*/ 1540473 w 1550160"/>
              <a:gd name="connsiteY0" fmla="*/ 0 h 430842"/>
              <a:gd name="connsiteX1" fmla="*/ 1550160 w 1550160"/>
              <a:gd name="connsiteY1" fmla="*/ 430842 h 430842"/>
              <a:gd name="connsiteX2" fmla="*/ 208312 w 1550160"/>
              <a:gd name="connsiteY2" fmla="*/ 430842 h 430842"/>
              <a:gd name="connsiteX3" fmla="*/ 0 w 1550160"/>
              <a:gd name="connsiteY3" fmla="*/ 222530 h 430842"/>
              <a:gd name="connsiteX4" fmla="*/ 0 w 1550160"/>
              <a:gd name="connsiteY4" fmla="*/ 208312 h 430842"/>
              <a:gd name="connsiteX5" fmla="*/ 208312 w 1550160"/>
              <a:gd name="connsiteY5" fmla="*/ 0 h 430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50160" h="430842">
                <a:moveTo>
                  <a:pt x="1540473" y="0"/>
                </a:moveTo>
                <a:lnTo>
                  <a:pt x="1550160" y="430842"/>
                </a:lnTo>
                <a:lnTo>
                  <a:pt x="208312" y="430842"/>
                </a:lnTo>
                <a:cubicBezTo>
                  <a:pt x="93264" y="430842"/>
                  <a:pt x="0" y="337578"/>
                  <a:pt x="0" y="222530"/>
                </a:cubicBezTo>
                <a:lnTo>
                  <a:pt x="0" y="208312"/>
                </a:lnTo>
                <a:cubicBezTo>
                  <a:pt x="0" y="93264"/>
                  <a:pt x="93264" y="0"/>
                  <a:pt x="208312" y="0"/>
                </a:cubicBezTo>
                <a:close/>
              </a:path>
            </a:pathLst>
          </a:custGeom>
          <a:solidFill>
            <a:srgbClr val="1AA3AA"/>
          </a:solidFill>
          <a:ln w="12700" cap="flat" cmpd="sng" algn="ctr">
            <a:noFill/>
            <a:prstDash val="solid"/>
            <a:miter lim="800000"/>
          </a:ln>
          <a:effectLst/>
        </p:spPr>
        <p:txBody>
          <a:bodyPr rtlCol="0" anchor="ctr">
            <a:normAutofit fontScale="25000" lnSpcReduction="20000"/>
          </a:bodyPr>
          <a:p>
            <a:pPr algn="ctr">
              <a:lnSpc>
                <a:spcPct val="140000"/>
              </a:lnSpc>
            </a:pPr>
            <a:endParaRPr lang="zh-CN" altLang="en-US" sz="1200">
              <a:latin typeface="微软雅黑" panose="020B0503020204020204" pitchFamily="34" charset="-122"/>
              <a:ea typeface="微软雅黑" panose="020B0503020204020204" pitchFamily="34" charset="-122"/>
            </a:endParaRPr>
          </a:p>
        </p:txBody>
      </p:sp>
      <p:sp>
        <p:nvSpPr>
          <p:cNvPr id="21" name="矩形 20"/>
          <p:cNvSpPr/>
          <p:nvPr>
            <p:custDataLst>
              <p:tags r:id="rId20"/>
            </p:custDataLst>
          </p:nvPr>
        </p:nvSpPr>
        <p:spPr>
          <a:xfrm rot="13436727">
            <a:off x="3848082" y="2756855"/>
            <a:ext cx="73597" cy="137818"/>
          </a:xfrm>
          <a:prstGeom prst="rect">
            <a:avLst/>
          </a:prstGeom>
          <a:solidFill>
            <a:srgbClr val="1AA3AA"/>
          </a:solidFill>
          <a:ln w="12700" cap="flat" cmpd="sng" algn="ctr">
            <a:noFill/>
            <a:prstDash val="solid"/>
            <a:miter lim="800000"/>
          </a:ln>
          <a:effectLst/>
        </p:spPr>
        <p:txBody>
          <a:bodyPr rtlCol="0" anchor="ctr">
            <a:normAutofit fontScale="25000" lnSpcReduction="20000"/>
          </a:bodyPr>
          <a:p>
            <a:pPr algn="ctr">
              <a:lnSpc>
                <a:spcPct val="140000"/>
              </a:lnSpc>
            </a:pPr>
            <a:endParaRPr lang="zh-CN" altLang="en-US" sz="1200">
              <a:latin typeface="微软雅黑" panose="020B0503020204020204" pitchFamily="34" charset="-122"/>
              <a:ea typeface="微软雅黑" panose="020B0503020204020204" pitchFamily="34" charset="-122"/>
            </a:endParaRPr>
          </a:p>
        </p:txBody>
      </p:sp>
      <p:cxnSp>
        <p:nvCxnSpPr>
          <p:cNvPr id="62" name="直接连接符 61"/>
          <p:cNvCxnSpPr/>
          <p:nvPr>
            <p:custDataLst>
              <p:tags r:id="rId21"/>
            </p:custDataLst>
          </p:nvPr>
        </p:nvCxnSpPr>
        <p:spPr>
          <a:xfrm rot="10985882" flipH="1">
            <a:off x="3976731" y="2466483"/>
            <a:ext cx="229990" cy="248390"/>
          </a:xfrm>
          <a:prstGeom prst="line">
            <a:avLst/>
          </a:prstGeom>
          <a:noFill/>
          <a:ln w="6350" cap="flat" cmpd="sng" algn="ctr">
            <a:solidFill>
              <a:srgbClr val="69A35B"/>
            </a:solidFill>
            <a:prstDash val="solid"/>
            <a:miter lim="800000"/>
          </a:ln>
          <a:effectLst/>
        </p:spPr>
      </p:cxnSp>
      <p:sp>
        <p:nvSpPr>
          <p:cNvPr id="60" name="同心圆 59"/>
          <p:cNvSpPr/>
          <p:nvPr>
            <p:custDataLst>
              <p:tags r:id="rId22"/>
            </p:custDataLst>
          </p:nvPr>
        </p:nvSpPr>
        <p:spPr>
          <a:xfrm>
            <a:off x="3296704" y="2768855"/>
            <a:ext cx="696046" cy="696047"/>
          </a:xfrm>
          <a:prstGeom prst="donut">
            <a:avLst>
              <a:gd name="adj" fmla="val 7715"/>
            </a:avLst>
          </a:prstGeom>
          <a:solidFill>
            <a:srgbClr val="1AA3AA"/>
          </a:solidFill>
          <a:ln w="12700" cap="flat" cmpd="sng" algn="ctr">
            <a:noFill/>
            <a:prstDash val="solid"/>
            <a:miter lim="800000"/>
          </a:ln>
          <a:effectLst/>
        </p:spPr>
        <p:txBody>
          <a:bodyPr rtlCol="0" anchor="ctr">
            <a:normAutofit/>
          </a:bodyPr>
          <a:p>
            <a:pPr algn="ctr">
              <a:lnSpc>
                <a:spcPct val="120000"/>
              </a:lnSpc>
            </a:pPr>
            <a:endParaRPr lang="zh-CN" altLang="en-US" sz="1200">
              <a:solidFill>
                <a:srgbClr val="000000"/>
              </a:solidFill>
              <a:latin typeface="微软雅黑" panose="020B0503020204020204" pitchFamily="34" charset="-122"/>
              <a:ea typeface="微软雅黑" panose="020B0503020204020204" pitchFamily="34" charset="-122"/>
            </a:endParaRPr>
          </a:p>
        </p:txBody>
      </p:sp>
      <p:sp>
        <p:nvSpPr>
          <p:cNvPr id="57" name="任意多边形 56"/>
          <p:cNvSpPr/>
          <p:nvPr>
            <p:custDataLst>
              <p:tags r:id="rId23"/>
            </p:custDataLst>
          </p:nvPr>
        </p:nvSpPr>
        <p:spPr>
          <a:xfrm>
            <a:off x="3148965" y="2957195"/>
            <a:ext cx="4293870" cy="435610"/>
          </a:xfrm>
          <a:custGeom>
            <a:avLst/>
            <a:gdLst>
              <a:gd name="connsiteX0" fmla="*/ 25970 w 4589033"/>
              <a:gd name="connsiteY0" fmla="*/ 589857 h 644844"/>
              <a:gd name="connsiteX1" fmla="*/ 42158 w 4589033"/>
              <a:gd name="connsiteY1" fmla="*/ 609478 h 644844"/>
              <a:gd name="connsiteX2" fmla="*/ 81794 w 4589033"/>
              <a:gd name="connsiteY2" fmla="*/ 642180 h 644844"/>
              <a:gd name="connsiteX3" fmla="*/ 45491 w 4589033"/>
              <a:gd name="connsiteY3" fmla="*/ 638293 h 644844"/>
              <a:gd name="connsiteX4" fmla="*/ 0 w 4589033"/>
              <a:gd name="connsiteY4" fmla="*/ 623292 h 644844"/>
              <a:gd name="connsiteX5" fmla="*/ 835235 w 4589033"/>
              <a:gd name="connsiteY5" fmla="*/ 0 h 644844"/>
              <a:gd name="connsiteX6" fmla="*/ 4285511 w 4589033"/>
              <a:gd name="connsiteY6" fmla="*/ 0 h 644844"/>
              <a:gd name="connsiteX7" fmla="*/ 4589033 w 4589033"/>
              <a:gd name="connsiteY7" fmla="*/ 322422 h 644844"/>
              <a:gd name="connsiteX8" fmla="*/ 4589032 w 4589033"/>
              <a:gd name="connsiteY8" fmla="*/ 322422 h 644844"/>
              <a:gd name="connsiteX9" fmla="*/ 4285510 w 4589033"/>
              <a:gd name="connsiteY9" fmla="*/ 644844 h 644844"/>
              <a:gd name="connsiteX10" fmla="*/ 714091 w 4589033"/>
              <a:gd name="connsiteY10" fmla="*/ 644843 h 644844"/>
              <a:gd name="connsiteX11" fmla="*/ 756954 w 4589033"/>
              <a:gd name="connsiteY11" fmla="*/ 609478 h 644844"/>
              <a:gd name="connsiteX12" fmla="*/ 904993 w 4589033"/>
              <a:gd name="connsiteY12" fmla="*/ 252080 h 644844"/>
              <a:gd name="connsiteX13" fmla="*/ 865273 w 4589033"/>
              <a:gd name="connsiteY13" fmla="*/ 55341 h 644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89033" h="644844">
                <a:moveTo>
                  <a:pt x="25970" y="589857"/>
                </a:moveTo>
                <a:lnTo>
                  <a:pt x="42158" y="609478"/>
                </a:lnTo>
                <a:lnTo>
                  <a:pt x="81794" y="642180"/>
                </a:lnTo>
                <a:lnTo>
                  <a:pt x="45491" y="638293"/>
                </a:lnTo>
                <a:lnTo>
                  <a:pt x="0" y="623292"/>
                </a:lnTo>
                <a:close/>
                <a:moveTo>
                  <a:pt x="835235" y="0"/>
                </a:moveTo>
                <a:lnTo>
                  <a:pt x="4285511" y="0"/>
                </a:lnTo>
                <a:cubicBezTo>
                  <a:pt x="4453142" y="0"/>
                  <a:pt x="4589033" y="144353"/>
                  <a:pt x="4589033" y="322422"/>
                </a:cubicBezTo>
                <a:lnTo>
                  <a:pt x="4589032" y="322422"/>
                </a:lnTo>
                <a:cubicBezTo>
                  <a:pt x="4589032" y="500491"/>
                  <a:pt x="4453141" y="644844"/>
                  <a:pt x="4285510" y="644844"/>
                </a:cubicBezTo>
                <a:lnTo>
                  <a:pt x="714091" y="644843"/>
                </a:lnTo>
                <a:lnTo>
                  <a:pt x="756954" y="609478"/>
                </a:lnTo>
                <a:cubicBezTo>
                  <a:pt x="848420" y="518012"/>
                  <a:pt x="904993" y="391653"/>
                  <a:pt x="904993" y="252080"/>
                </a:cubicBezTo>
                <a:cubicBezTo>
                  <a:pt x="904993" y="182294"/>
                  <a:pt x="890850" y="115811"/>
                  <a:pt x="865273" y="55341"/>
                </a:cubicBezTo>
                <a:close/>
              </a:path>
            </a:pathLst>
          </a:custGeom>
          <a:noFill/>
          <a:ln w="19050" cap="flat" cmpd="sng" algn="ctr">
            <a:solidFill>
              <a:srgbClr val="3498DB"/>
            </a:solidFill>
            <a:prstDash val="solid"/>
            <a:miter lim="800000"/>
          </a:ln>
          <a:effectLst/>
        </p:spPr>
        <p:txBody>
          <a:bodyPr rtlCol="0" anchor="ctr">
            <a:normAutofit/>
          </a:bodyPr>
          <a:p>
            <a:pPr algn="ctr">
              <a:lnSpc>
                <a:spcPct val="120000"/>
              </a:lnSpc>
            </a:pPr>
            <a:endParaRPr lang="zh-CN" altLang="en-US" sz="1200">
              <a:latin typeface="微软雅黑" panose="020B0503020204020204" pitchFamily="34" charset="-122"/>
              <a:ea typeface="微软雅黑" panose="020B0503020204020204" pitchFamily="34" charset="-122"/>
            </a:endParaRPr>
          </a:p>
        </p:txBody>
      </p:sp>
      <p:sp>
        <p:nvSpPr>
          <p:cNvPr id="22" name="文本框 21"/>
          <p:cNvSpPr txBox="1"/>
          <p:nvPr>
            <p:custDataLst>
              <p:tags r:id="rId24"/>
            </p:custDataLst>
          </p:nvPr>
        </p:nvSpPr>
        <p:spPr>
          <a:xfrm>
            <a:off x="4022090" y="2959735"/>
            <a:ext cx="3632200" cy="405130"/>
          </a:xfrm>
          <a:prstGeom prst="rect">
            <a:avLst/>
          </a:prstGeom>
          <a:noFill/>
        </p:spPr>
        <p:txBody>
          <a:bodyPr wrap="square" rtlCol="0">
            <a:noAutofit/>
          </a:bodyPr>
          <a:p>
            <a:pPr>
              <a:lnSpc>
                <a:spcPct val="130000"/>
              </a:lnSpc>
            </a:pPr>
            <a:r>
              <a:rPr lang="zh-CN" altLang="en-US" sz="1100" spc="150">
                <a:latin typeface="微软雅黑" panose="020B0503020204020204" pitchFamily="34" charset="-122"/>
                <a:ea typeface="微软雅黑" panose="020B0503020204020204" pitchFamily="34" charset="-122"/>
              </a:rPr>
              <a:t>根据若干总账账户的期末余额分析计算后填列。</a:t>
            </a:r>
            <a:endParaRPr lang="zh-CN" altLang="en-US" sz="1100" spc="150">
              <a:latin typeface="微软雅黑" panose="020B0503020204020204" pitchFamily="34" charset="-122"/>
              <a:ea typeface="微软雅黑" panose="020B0503020204020204" pitchFamily="34" charset="-122"/>
            </a:endParaRPr>
          </a:p>
        </p:txBody>
      </p:sp>
      <p:sp>
        <p:nvSpPr>
          <p:cNvPr id="23" name="文本框 22"/>
          <p:cNvSpPr txBox="1"/>
          <p:nvPr>
            <p:custDataLst>
              <p:tags r:id="rId25"/>
            </p:custDataLst>
          </p:nvPr>
        </p:nvSpPr>
        <p:spPr>
          <a:xfrm>
            <a:off x="3288727" y="2956995"/>
            <a:ext cx="748203" cy="362792"/>
          </a:xfrm>
          <a:prstGeom prst="rect">
            <a:avLst/>
          </a:prstGeom>
          <a:noFill/>
        </p:spPr>
        <p:txBody>
          <a:bodyPr wrap="square" rtlCol="0">
            <a:normAutofit lnSpcReduction="10000"/>
          </a:bodyPr>
          <a:p>
            <a:pPr algn="ctr">
              <a:lnSpc>
                <a:spcPct val="120000"/>
              </a:lnSpc>
            </a:pPr>
            <a:r>
              <a:rPr lang="en-US" sz="1600" b="1" dirty="0">
                <a:solidFill>
                  <a:sysClr val="window" lastClr="FFFFFF">
                    <a:lumMod val="50000"/>
                  </a:sysClr>
                </a:solidFill>
                <a:latin typeface="微软雅黑" panose="020B0503020204020204" pitchFamily="34" charset="-122"/>
                <a:ea typeface="微软雅黑" panose="020B0503020204020204" pitchFamily="34" charset="-122"/>
              </a:rPr>
              <a:t>2</a:t>
            </a:r>
            <a:endParaRPr lang="en-US" sz="1600" b="1" dirty="0">
              <a:solidFill>
                <a:sysClr val="window" lastClr="FFFFFF">
                  <a:lumMod val="50000"/>
                </a:sysClr>
              </a:solidFill>
              <a:latin typeface="微软雅黑" panose="020B0503020204020204" pitchFamily="34" charset="-122"/>
              <a:ea typeface="微软雅黑" panose="020B0503020204020204" pitchFamily="34" charset="-122"/>
            </a:endParaRPr>
          </a:p>
        </p:txBody>
      </p:sp>
      <p:cxnSp>
        <p:nvCxnSpPr>
          <p:cNvPr id="94" name="直接箭头连接符 93"/>
          <p:cNvCxnSpPr/>
          <p:nvPr>
            <p:custDataLst>
              <p:tags r:id="rId26"/>
            </p:custDataLst>
          </p:nvPr>
        </p:nvCxnSpPr>
        <p:spPr>
          <a:xfrm flipV="1">
            <a:off x="2927399" y="3364260"/>
            <a:ext cx="369305" cy="298344"/>
          </a:xfrm>
          <a:prstGeom prst="straightConnector1">
            <a:avLst/>
          </a:prstGeom>
          <a:noFill/>
          <a:ln w="38100" cap="flat" cmpd="sng" algn="ctr">
            <a:solidFill>
              <a:srgbClr val="3498DB"/>
            </a:solidFill>
            <a:prstDash val="dash"/>
            <a:miter lim="800000"/>
            <a:tailEnd type="triangle"/>
          </a:ln>
          <a:effectLst/>
        </p:spPr>
      </p:cxnSp>
      <p:sp>
        <p:nvSpPr>
          <p:cNvPr id="96" name="文本框 95"/>
          <p:cNvSpPr txBox="1"/>
          <p:nvPr>
            <p:custDataLst>
              <p:tags r:id="rId27"/>
            </p:custDataLst>
          </p:nvPr>
        </p:nvSpPr>
        <p:spPr>
          <a:xfrm>
            <a:off x="923566" y="5726146"/>
            <a:ext cx="2388460" cy="609398"/>
          </a:xfrm>
          <a:prstGeom prst="rect">
            <a:avLst/>
          </a:prstGeom>
          <a:noFill/>
        </p:spPr>
        <p:txBody>
          <a:bodyPr wrap="square" rtlCol="0">
            <a:normAutofit/>
          </a:bodyPr>
          <a:p>
            <a:pPr algn="ctr">
              <a:lnSpc>
                <a:spcPct val="120000"/>
              </a:lnSpc>
            </a:pPr>
            <a:r>
              <a:rPr lang="zh-CN" altLang="en-US" sz="2000" b="1" spc="300">
                <a:solidFill>
                  <a:sysClr val="window" lastClr="FFFFFF"/>
                </a:solidFill>
                <a:latin typeface="微软雅黑" panose="020B0503020204020204" pitchFamily="34" charset="-122"/>
                <a:ea typeface="微软雅黑" panose="020B0503020204020204" pitchFamily="34" charset="-122"/>
              </a:rPr>
              <a:t>2.期末余额</a:t>
            </a:r>
            <a:endParaRPr lang="zh-CN" altLang="en-US" sz="2000" b="1" spc="300">
              <a:solidFill>
                <a:sysClr val="window" lastClr="FFFFFF"/>
              </a:solidFill>
              <a:latin typeface="微软雅黑" panose="020B0503020204020204" pitchFamily="34" charset="-122"/>
              <a:ea typeface="微软雅黑" panose="020B0503020204020204" pitchFamily="34" charset="-122"/>
            </a:endParaRPr>
          </a:p>
        </p:txBody>
      </p:sp>
      <p:sp>
        <p:nvSpPr>
          <p:cNvPr id="24" name="Freeform 53"/>
          <p:cNvSpPr/>
          <p:nvPr>
            <p:custDataLst>
              <p:tags r:id="rId28"/>
            </p:custDataLst>
          </p:nvPr>
        </p:nvSpPr>
        <p:spPr bwMode="auto">
          <a:xfrm>
            <a:off x="1518312" y="4451827"/>
            <a:ext cx="1198968" cy="1198968"/>
          </a:xfrm>
          <a:custGeom>
            <a:avLst/>
            <a:gdLst>
              <a:gd name="T0" fmla="*/ 87 w 174"/>
              <a:gd name="T1" fmla="*/ 174 h 174"/>
              <a:gd name="T2" fmla="*/ 174 w 174"/>
              <a:gd name="T3" fmla="*/ 87 h 174"/>
              <a:gd name="T4" fmla="*/ 164 w 174"/>
              <a:gd name="T5" fmla="*/ 46 h 174"/>
              <a:gd name="T6" fmla="*/ 161 w 174"/>
              <a:gd name="T7" fmla="*/ 46 h 174"/>
              <a:gd name="T8" fmla="*/ 160 w 174"/>
              <a:gd name="T9" fmla="*/ 46 h 174"/>
              <a:gd name="T10" fmla="*/ 149 w 174"/>
              <a:gd name="T11" fmla="*/ 45 h 174"/>
              <a:gd name="T12" fmla="*/ 141 w 174"/>
              <a:gd name="T13" fmla="*/ 53 h 174"/>
              <a:gd name="T14" fmla="*/ 151 w 174"/>
              <a:gd name="T15" fmla="*/ 87 h 174"/>
              <a:gd name="T16" fmla="*/ 87 w 174"/>
              <a:gd name="T17" fmla="*/ 151 h 174"/>
              <a:gd name="T18" fmla="*/ 23 w 174"/>
              <a:gd name="T19" fmla="*/ 87 h 174"/>
              <a:gd name="T20" fmla="*/ 87 w 174"/>
              <a:gd name="T21" fmla="*/ 23 h 174"/>
              <a:gd name="T22" fmla="*/ 121 w 174"/>
              <a:gd name="T23" fmla="*/ 33 h 174"/>
              <a:gd name="T24" fmla="*/ 128 w 174"/>
              <a:gd name="T25" fmla="*/ 25 h 174"/>
              <a:gd name="T26" fmla="*/ 127 w 174"/>
              <a:gd name="T27" fmla="*/ 13 h 174"/>
              <a:gd name="T28" fmla="*/ 127 w 174"/>
              <a:gd name="T29" fmla="*/ 10 h 174"/>
              <a:gd name="T30" fmla="*/ 87 w 174"/>
              <a:gd name="T31" fmla="*/ 0 h 174"/>
              <a:gd name="T32" fmla="*/ 0 w 174"/>
              <a:gd name="T33" fmla="*/ 87 h 174"/>
              <a:gd name="T34" fmla="*/ 87 w 174"/>
              <a:gd name="T35"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4" h="174">
                <a:moveTo>
                  <a:pt x="87" y="174"/>
                </a:moveTo>
                <a:cubicBezTo>
                  <a:pt x="135" y="174"/>
                  <a:pt x="174" y="135"/>
                  <a:pt x="174" y="87"/>
                </a:cubicBezTo>
                <a:cubicBezTo>
                  <a:pt x="174" y="72"/>
                  <a:pt x="170" y="58"/>
                  <a:pt x="164" y="46"/>
                </a:cubicBezTo>
                <a:cubicBezTo>
                  <a:pt x="163" y="46"/>
                  <a:pt x="162" y="46"/>
                  <a:pt x="161" y="46"/>
                </a:cubicBezTo>
                <a:cubicBezTo>
                  <a:pt x="161" y="46"/>
                  <a:pt x="161" y="46"/>
                  <a:pt x="160" y="46"/>
                </a:cubicBezTo>
                <a:cubicBezTo>
                  <a:pt x="149" y="45"/>
                  <a:pt x="149" y="45"/>
                  <a:pt x="149" y="45"/>
                </a:cubicBezTo>
                <a:cubicBezTo>
                  <a:pt x="141" y="53"/>
                  <a:pt x="141" y="53"/>
                  <a:pt x="141" y="53"/>
                </a:cubicBezTo>
                <a:cubicBezTo>
                  <a:pt x="147" y="63"/>
                  <a:pt x="151" y="75"/>
                  <a:pt x="151" y="87"/>
                </a:cubicBezTo>
                <a:cubicBezTo>
                  <a:pt x="151" y="122"/>
                  <a:pt x="122" y="151"/>
                  <a:pt x="87" y="151"/>
                </a:cubicBezTo>
                <a:cubicBezTo>
                  <a:pt x="52" y="151"/>
                  <a:pt x="23" y="122"/>
                  <a:pt x="23" y="87"/>
                </a:cubicBezTo>
                <a:cubicBezTo>
                  <a:pt x="23" y="52"/>
                  <a:pt x="52" y="23"/>
                  <a:pt x="87" y="23"/>
                </a:cubicBezTo>
                <a:cubicBezTo>
                  <a:pt x="99" y="23"/>
                  <a:pt x="111" y="27"/>
                  <a:pt x="121" y="33"/>
                </a:cubicBezTo>
                <a:cubicBezTo>
                  <a:pt x="128" y="25"/>
                  <a:pt x="128" y="25"/>
                  <a:pt x="128" y="25"/>
                </a:cubicBezTo>
                <a:cubicBezTo>
                  <a:pt x="127" y="13"/>
                  <a:pt x="127" y="13"/>
                  <a:pt x="127" y="13"/>
                </a:cubicBezTo>
                <a:cubicBezTo>
                  <a:pt x="127" y="12"/>
                  <a:pt x="127" y="11"/>
                  <a:pt x="127" y="10"/>
                </a:cubicBezTo>
                <a:cubicBezTo>
                  <a:pt x="115" y="4"/>
                  <a:pt x="101" y="0"/>
                  <a:pt x="87" y="0"/>
                </a:cubicBezTo>
                <a:cubicBezTo>
                  <a:pt x="39" y="0"/>
                  <a:pt x="0" y="39"/>
                  <a:pt x="0" y="87"/>
                </a:cubicBezTo>
                <a:cubicBezTo>
                  <a:pt x="0" y="135"/>
                  <a:pt x="39" y="174"/>
                  <a:pt x="87" y="174"/>
                </a:cubicBezTo>
                <a:close/>
              </a:path>
            </a:pathLst>
          </a:custGeom>
          <a:solidFill>
            <a:srgbClr val="FFFFFF"/>
          </a:solidFill>
          <a:ln>
            <a:noFill/>
          </a:ln>
        </p:spPr>
        <p:txBody>
          <a:bodyPr vert="horz" wrap="square" lIns="91440" tIns="45720" rIns="91440" bIns="45720" numCol="1" anchor="t" anchorCtr="0" compatLnSpc="1">
            <a:normAutofit/>
          </a:bodyPr>
          <a:p>
            <a:pPr>
              <a:lnSpc>
                <a:spcPct val="120000"/>
              </a:lnSpc>
            </a:pPr>
            <a:endParaRPr lang="zh-CN" altLang="en-US">
              <a:latin typeface="微软雅黑" panose="020B0503020204020204" pitchFamily="34" charset="-122"/>
              <a:ea typeface="微软雅黑" panose="020B0503020204020204" pitchFamily="34" charset="-122"/>
            </a:endParaRPr>
          </a:p>
        </p:txBody>
      </p:sp>
      <p:sp>
        <p:nvSpPr>
          <p:cNvPr id="25" name="Freeform 54"/>
          <p:cNvSpPr/>
          <p:nvPr>
            <p:custDataLst>
              <p:tags r:id="rId29"/>
            </p:custDataLst>
          </p:nvPr>
        </p:nvSpPr>
        <p:spPr bwMode="auto">
          <a:xfrm>
            <a:off x="1820546" y="4754061"/>
            <a:ext cx="594503" cy="591181"/>
          </a:xfrm>
          <a:custGeom>
            <a:avLst/>
            <a:gdLst>
              <a:gd name="T0" fmla="*/ 43 w 86"/>
              <a:gd name="T1" fmla="*/ 21 h 86"/>
              <a:gd name="T2" fmla="*/ 45 w 86"/>
              <a:gd name="T3" fmla="*/ 21 h 86"/>
              <a:gd name="T4" fmla="*/ 61 w 86"/>
              <a:gd name="T5" fmla="*/ 5 h 86"/>
              <a:gd name="T6" fmla="*/ 61 w 86"/>
              <a:gd name="T7" fmla="*/ 4 h 86"/>
              <a:gd name="T8" fmla="*/ 43 w 86"/>
              <a:gd name="T9" fmla="*/ 0 h 86"/>
              <a:gd name="T10" fmla="*/ 0 w 86"/>
              <a:gd name="T11" fmla="*/ 43 h 86"/>
              <a:gd name="T12" fmla="*/ 43 w 86"/>
              <a:gd name="T13" fmla="*/ 86 h 86"/>
              <a:gd name="T14" fmla="*/ 86 w 86"/>
              <a:gd name="T15" fmla="*/ 43 h 86"/>
              <a:gd name="T16" fmla="*/ 82 w 86"/>
              <a:gd name="T17" fmla="*/ 25 h 86"/>
              <a:gd name="T18" fmla="*/ 81 w 86"/>
              <a:gd name="T19" fmla="*/ 25 h 86"/>
              <a:gd name="T20" fmla="*/ 65 w 86"/>
              <a:gd name="T21" fmla="*/ 41 h 86"/>
              <a:gd name="T22" fmla="*/ 65 w 86"/>
              <a:gd name="T23" fmla="*/ 43 h 86"/>
              <a:gd name="T24" fmla="*/ 43 w 86"/>
              <a:gd name="T25" fmla="*/ 65 h 86"/>
              <a:gd name="T26" fmla="*/ 20 w 86"/>
              <a:gd name="T27" fmla="*/ 43 h 86"/>
              <a:gd name="T28" fmla="*/ 43 w 86"/>
              <a:gd name="T29" fmla="*/ 21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6" h="86">
                <a:moveTo>
                  <a:pt x="43" y="21"/>
                </a:moveTo>
                <a:cubicBezTo>
                  <a:pt x="43" y="21"/>
                  <a:pt x="44" y="21"/>
                  <a:pt x="45" y="21"/>
                </a:cubicBezTo>
                <a:cubicBezTo>
                  <a:pt x="61" y="5"/>
                  <a:pt x="61" y="5"/>
                  <a:pt x="61" y="5"/>
                </a:cubicBezTo>
                <a:cubicBezTo>
                  <a:pt x="61" y="4"/>
                  <a:pt x="61" y="4"/>
                  <a:pt x="61" y="4"/>
                </a:cubicBezTo>
                <a:cubicBezTo>
                  <a:pt x="55" y="2"/>
                  <a:pt x="49" y="0"/>
                  <a:pt x="43" y="0"/>
                </a:cubicBezTo>
                <a:cubicBezTo>
                  <a:pt x="19" y="0"/>
                  <a:pt x="0" y="19"/>
                  <a:pt x="0" y="43"/>
                </a:cubicBezTo>
                <a:cubicBezTo>
                  <a:pt x="0" y="67"/>
                  <a:pt x="19" y="86"/>
                  <a:pt x="43" y="86"/>
                </a:cubicBezTo>
                <a:cubicBezTo>
                  <a:pt x="67" y="86"/>
                  <a:pt x="86" y="67"/>
                  <a:pt x="86" y="43"/>
                </a:cubicBezTo>
                <a:cubicBezTo>
                  <a:pt x="86" y="37"/>
                  <a:pt x="84" y="30"/>
                  <a:pt x="82" y="25"/>
                </a:cubicBezTo>
                <a:cubicBezTo>
                  <a:pt x="81" y="25"/>
                  <a:pt x="81" y="25"/>
                  <a:pt x="81" y="25"/>
                </a:cubicBezTo>
                <a:cubicBezTo>
                  <a:pt x="65" y="41"/>
                  <a:pt x="65" y="41"/>
                  <a:pt x="65" y="41"/>
                </a:cubicBezTo>
                <a:cubicBezTo>
                  <a:pt x="65" y="42"/>
                  <a:pt x="65" y="42"/>
                  <a:pt x="65" y="43"/>
                </a:cubicBezTo>
                <a:cubicBezTo>
                  <a:pt x="65" y="55"/>
                  <a:pt x="55" y="65"/>
                  <a:pt x="43" y="65"/>
                </a:cubicBezTo>
                <a:cubicBezTo>
                  <a:pt x="30" y="65"/>
                  <a:pt x="20" y="55"/>
                  <a:pt x="20" y="43"/>
                </a:cubicBezTo>
                <a:cubicBezTo>
                  <a:pt x="20" y="31"/>
                  <a:pt x="30" y="21"/>
                  <a:pt x="43" y="21"/>
                </a:cubicBezTo>
                <a:close/>
              </a:path>
            </a:pathLst>
          </a:custGeom>
          <a:solidFill>
            <a:srgbClr val="FFFFFF"/>
          </a:solidFill>
          <a:ln>
            <a:noFill/>
          </a:ln>
        </p:spPr>
        <p:txBody>
          <a:bodyPr vert="horz" wrap="square" lIns="91440" tIns="45720" rIns="91440" bIns="45720" numCol="1" anchor="t" anchorCtr="0" compatLnSpc="1">
            <a:normAutofit/>
          </a:bodyPr>
          <a:p>
            <a:pPr>
              <a:lnSpc>
                <a:spcPct val="120000"/>
              </a:lnSpc>
            </a:pPr>
            <a:endParaRPr lang="zh-CN" altLang="en-US">
              <a:latin typeface="微软雅黑" panose="020B0503020204020204" pitchFamily="34" charset="-122"/>
              <a:ea typeface="微软雅黑" panose="020B0503020204020204" pitchFamily="34" charset="-122"/>
            </a:endParaRPr>
          </a:p>
        </p:txBody>
      </p:sp>
      <p:sp>
        <p:nvSpPr>
          <p:cNvPr id="26" name="Freeform 55"/>
          <p:cNvSpPr/>
          <p:nvPr>
            <p:custDataLst>
              <p:tags r:id="rId30"/>
            </p:custDataLst>
          </p:nvPr>
        </p:nvSpPr>
        <p:spPr bwMode="auto">
          <a:xfrm>
            <a:off x="2172598" y="4325620"/>
            <a:ext cx="670889" cy="660928"/>
          </a:xfrm>
          <a:custGeom>
            <a:avLst/>
            <a:gdLst>
              <a:gd name="T0" fmla="*/ 82 w 97"/>
              <a:gd name="T1" fmla="*/ 26 h 96"/>
              <a:gd name="T2" fmla="*/ 86 w 97"/>
              <a:gd name="T3" fmla="*/ 21 h 96"/>
              <a:gd name="T4" fmla="*/ 86 w 97"/>
              <a:gd name="T5" fmla="*/ 14 h 96"/>
              <a:gd name="T6" fmla="*/ 83 w 97"/>
              <a:gd name="T7" fmla="*/ 10 h 96"/>
              <a:gd name="T8" fmla="*/ 79 w 97"/>
              <a:gd name="T9" fmla="*/ 9 h 96"/>
              <a:gd name="T10" fmla="*/ 75 w 97"/>
              <a:gd name="T11" fmla="*/ 10 h 96"/>
              <a:gd name="T12" fmla="*/ 70 w 97"/>
              <a:gd name="T13" fmla="*/ 16 h 96"/>
              <a:gd name="T14" fmla="*/ 69 w 97"/>
              <a:gd name="T15" fmla="*/ 1 h 96"/>
              <a:gd name="T16" fmla="*/ 67 w 97"/>
              <a:gd name="T17" fmla="*/ 0 h 96"/>
              <a:gd name="T18" fmla="*/ 66 w 97"/>
              <a:gd name="T19" fmla="*/ 0 h 96"/>
              <a:gd name="T20" fmla="*/ 45 w 97"/>
              <a:gd name="T21" fmla="*/ 21 h 96"/>
              <a:gd name="T22" fmla="*/ 42 w 97"/>
              <a:gd name="T23" fmla="*/ 29 h 96"/>
              <a:gd name="T24" fmla="*/ 42 w 97"/>
              <a:gd name="T25" fmla="*/ 30 h 96"/>
              <a:gd name="T26" fmla="*/ 43 w 97"/>
              <a:gd name="T27" fmla="*/ 43 h 96"/>
              <a:gd name="T28" fmla="*/ 35 w 97"/>
              <a:gd name="T29" fmla="*/ 51 h 96"/>
              <a:gd name="T30" fmla="*/ 21 w 97"/>
              <a:gd name="T31" fmla="*/ 64 h 96"/>
              <a:gd name="T32" fmla="*/ 21 w 97"/>
              <a:gd name="T33" fmla="*/ 65 h 96"/>
              <a:gd name="T34" fmla="*/ 8 w 97"/>
              <a:gd name="T35" fmla="*/ 78 h 96"/>
              <a:gd name="T36" fmla="*/ 2 w 97"/>
              <a:gd name="T37" fmla="*/ 84 h 96"/>
              <a:gd name="T38" fmla="*/ 1 w 97"/>
              <a:gd name="T39" fmla="*/ 87 h 96"/>
              <a:gd name="T40" fmla="*/ 0 w 97"/>
              <a:gd name="T41" fmla="*/ 91 h 96"/>
              <a:gd name="T42" fmla="*/ 5 w 97"/>
              <a:gd name="T43" fmla="*/ 96 h 96"/>
              <a:gd name="T44" fmla="*/ 5 w 97"/>
              <a:gd name="T45" fmla="*/ 96 h 96"/>
              <a:gd name="T46" fmla="*/ 10 w 97"/>
              <a:gd name="T47" fmla="*/ 96 h 96"/>
              <a:gd name="T48" fmla="*/ 13 w 97"/>
              <a:gd name="T49" fmla="*/ 95 h 96"/>
              <a:gd name="T50" fmla="*/ 55 w 97"/>
              <a:gd name="T51" fmla="*/ 53 h 96"/>
              <a:gd name="T52" fmla="*/ 67 w 97"/>
              <a:gd name="T53" fmla="*/ 54 h 96"/>
              <a:gd name="T54" fmla="*/ 67 w 97"/>
              <a:gd name="T55" fmla="*/ 54 h 96"/>
              <a:gd name="T56" fmla="*/ 68 w 97"/>
              <a:gd name="T57" fmla="*/ 54 h 96"/>
              <a:gd name="T58" fmla="*/ 75 w 97"/>
              <a:gd name="T59" fmla="*/ 51 h 96"/>
              <a:gd name="T60" fmla="*/ 96 w 97"/>
              <a:gd name="T61" fmla="*/ 30 h 96"/>
              <a:gd name="T62" fmla="*/ 95 w 97"/>
              <a:gd name="T63" fmla="*/ 27 h 96"/>
              <a:gd name="T64" fmla="*/ 82 w 97"/>
              <a:gd name="T65" fmla="*/ 2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7" h="96">
                <a:moveTo>
                  <a:pt x="82" y="26"/>
                </a:moveTo>
                <a:cubicBezTo>
                  <a:pt x="86" y="21"/>
                  <a:pt x="86" y="21"/>
                  <a:pt x="86" y="21"/>
                </a:cubicBezTo>
                <a:cubicBezTo>
                  <a:pt x="89" y="19"/>
                  <a:pt x="89" y="16"/>
                  <a:pt x="86" y="14"/>
                </a:cubicBezTo>
                <a:cubicBezTo>
                  <a:pt x="83" y="10"/>
                  <a:pt x="83" y="10"/>
                  <a:pt x="83" y="10"/>
                </a:cubicBezTo>
                <a:cubicBezTo>
                  <a:pt x="82" y="9"/>
                  <a:pt x="81" y="9"/>
                  <a:pt x="79" y="9"/>
                </a:cubicBezTo>
                <a:cubicBezTo>
                  <a:pt x="78" y="9"/>
                  <a:pt x="76" y="9"/>
                  <a:pt x="75" y="10"/>
                </a:cubicBezTo>
                <a:cubicBezTo>
                  <a:pt x="70" y="16"/>
                  <a:pt x="70" y="16"/>
                  <a:pt x="70" y="16"/>
                </a:cubicBezTo>
                <a:cubicBezTo>
                  <a:pt x="69" y="1"/>
                  <a:pt x="69" y="1"/>
                  <a:pt x="69" y="1"/>
                </a:cubicBezTo>
                <a:cubicBezTo>
                  <a:pt x="69" y="0"/>
                  <a:pt x="68" y="0"/>
                  <a:pt x="67" y="0"/>
                </a:cubicBezTo>
                <a:cubicBezTo>
                  <a:pt x="67" y="0"/>
                  <a:pt x="66" y="0"/>
                  <a:pt x="66" y="0"/>
                </a:cubicBezTo>
                <a:cubicBezTo>
                  <a:pt x="45" y="21"/>
                  <a:pt x="45" y="21"/>
                  <a:pt x="45" y="21"/>
                </a:cubicBezTo>
                <a:cubicBezTo>
                  <a:pt x="43" y="23"/>
                  <a:pt x="42" y="26"/>
                  <a:pt x="42" y="29"/>
                </a:cubicBezTo>
                <a:cubicBezTo>
                  <a:pt x="42" y="30"/>
                  <a:pt x="42" y="30"/>
                  <a:pt x="42" y="30"/>
                </a:cubicBezTo>
                <a:cubicBezTo>
                  <a:pt x="43" y="43"/>
                  <a:pt x="43" y="43"/>
                  <a:pt x="43" y="43"/>
                </a:cubicBezTo>
                <a:cubicBezTo>
                  <a:pt x="35" y="51"/>
                  <a:pt x="35" y="51"/>
                  <a:pt x="35" y="51"/>
                </a:cubicBezTo>
                <a:cubicBezTo>
                  <a:pt x="21" y="64"/>
                  <a:pt x="21" y="64"/>
                  <a:pt x="21" y="64"/>
                </a:cubicBezTo>
                <a:cubicBezTo>
                  <a:pt x="21" y="65"/>
                  <a:pt x="21" y="65"/>
                  <a:pt x="21" y="65"/>
                </a:cubicBezTo>
                <a:cubicBezTo>
                  <a:pt x="8" y="78"/>
                  <a:pt x="8" y="78"/>
                  <a:pt x="8" y="78"/>
                </a:cubicBezTo>
                <a:cubicBezTo>
                  <a:pt x="2" y="84"/>
                  <a:pt x="2" y="84"/>
                  <a:pt x="2" y="84"/>
                </a:cubicBezTo>
                <a:cubicBezTo>
                  <a:pt x="1" y="85"/>
                  <a:pt x="1" y="86"/>
                  <a:pt x="1" y="87"/>
                </a:cubicBezTo>
                <a:cubicBezTo>
                  <a:pt x="0" y="91"/>
                  <a:pt x="0" y="91"/>
                  <a:pt x="0" y="91"/>
                </a:cubicBezTo>
                <a:cubicBezTo>
                  <a:pt x="0" y="94"/>
                  <a:pt x="2" y="96"/>
                  <a:pt x="5" y="96"/>
                </a:cubicBezTo>
                <a:cubicBezTo>
                  <a:pt x="5" y="96"/>
                  <a:pt x="5" y="96"/>
                  <a:pt x="5" y="96"/>
                </a:cubicBezTo>
                <a:cubicBezTo>
                  <a:pt x="10" y="96"/>
                  <a:pt x="10" y="96"/>
                  <a:pt x="10" y="96"/>
                </a:cubicBezTo>
                <a:cubicBezTo>
                  <a:pt x="11" y="96"/>
                  <a:pt x="12" y="96"/>
                  <a:pt x="13" y="95"/>
                </a:cubicBezTo>
                <a:cubicBezTo>
                  <a:pt x="55" y="53"/>
                  <a:pt x="55" y="53"/>
                  <a:pt x="55" y="53"/>
                </a:cubicBezTo>
                <a:cubicBezTo>
                  <a:pt x="67" y="54"/>
                  <a:pt x="67" y="54"/>
                  <a:pt x="67" y="54"/>
                </a:cubicBezTo>
                <a:cubicBezTo>
                  <a:pt x="67" y="54"/>
                  <a:pt x="67" y="54"/>
                  <a:pt x="67" y="54"/>
                </a:cubicBezTo>
                <a:cubicBezTo>
                  <a:pt x="68" y="54"/>
                  <a:pt x="68" y="54"/>
                  <a:pt x="68" y="54"/>
                </a:cubicBezTo>
                <a:cubicBezTo>
                  <a:pt x="70" y="54"/>
                  <a:pt x="73" y="53"/>
                  <a:pt x="75" y="51"/>
                </a:cubicBezTo>
                <a:cubicBezTo>
                  <a:pt x="96" y="30"/>
                  <a:pt x="96" y="30"/>
                  <a:pt x="96" y="30"/>
                </a:cubicBezTo>
                <a:cubicBezTo>
                  <a:pt x="97" y="29"/>
                  <a:pt x="96" y="27"/>
                  <a:pt x="95" y="27"/>
                </a:cubicBezTo>
                <a:lnTo>
                  <a:pt x="82" y="26"/>
                </a:lnTo>
                <a:close/>
              </a:path>
            </a:pathLst>
          </a:custGeom>
          <a:solidFill>
            <a:srgbClr val="FFFFFF"/>
          </a:solidFill>
          <a:ln>
            <a:noFill/>
          </a:ln>
        </p:spPr>
        <p:txBody>
          <a:bodyPr vert="horz" wrap="square" lIns="91440" tIns="45720" rIns="91440" bIns="45720" numCol="1" anchor="t" anchorCtr="0" compatLnSpc="1">
            <a:normAutofit/>
          </a:bodyPr>
          <a:p>
            <a:pPr>
              <a:lnSpc>
                <a:spcPct val="120000"/>
              </a:lnSpc>
            </a:pPr>
            <a:endParaRPr lang="zh-CN" altLang="en-US">
              <a:latin typeface="微软雅黑" panose="020B0503020204020204" pitchFamily="34" charset="-122"/>
              <a:ea typeface="微软雅黑" panose="020B0503020204020204" pitchFamily="34" charset="-122"/>
            </a:endParaRPr>
          </a:p>
        </p:txBody>
      </p:sp>
      <p:sp>
        <p:nvSpPr>
          <p:cNvPr id="27" name="任意多边形 76"/>
          <p:cNvSpPr/>
          <p:nvPr>
            <p:custDataLst>
              <p:tags r:id="rId31"/>
            </p:custDataLst>
          </p:nvPr>
        </p:nvSpPr>
        <p:spPr>
          <a:xfrm rot="8078963">
            <a:off x="6215834" y="5775942"/>
            <a:ext cx="534638" cy="136541"/>
          </a:xfrm>
          <a:custGeom>
            <a:avLst/>
            <a:gdLst>
              <a:gd name="connsiteX0" fmla="*/ 1540473 w 1550160"/>
              <a:gd name="connsiteY0" fmla="*/ 0 h 430842"/>
              <a:gd name="connsiteX1" fmla="*/ 1550160 w 1550160"/>
              <a:gd name="connsiteY1" fmla="*/ 430842 h 430842"/>
              <a:gd name="connsiteX2" fmla="*/ 208312 w 1550160"/>
              <a:gd name="connsiteY2" fmla="*/ 430842 h 430842"/>
              <a:gd name="connsiteX3" fmla="*/ 0 w 1550160"/>
              <a:gd name="connsiteY3" fmla="*/ 222530 h 430842"/>
              <a:gd name="connsiteX4" fmla="*/ 0 w 1550160"/>
              <a:gd name="connsiteY4" fmla="*/ 208312 h 430842"/>
              <a:gd name="connsiteX5" fmla="*/ 208312 w 1550160"/>
              <a:gd name="connsiteY5" fmla="*/ 0 h 430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50160" h="430842">
                <a:moveTo>
                  <a:pt x="1540473" y="0"/>
                </a:moveTo>
                <a:lnTo>
                  <a:pt x="1550160" y="430842"/>
                </a:lnTo>
                <a:lnTo>
                  <a:pt x="208312" y="430842"/>
                </a:lnTo>
                <a:cubicBezTo>
                  <a:pt x="93264" y="430842"/>
                  <a:pt x="0" y="337578"/>
                  <a:pt x="0" y="222530"/>
                </a:cubicBezTo>
                <a:lnTo>
                  <a:pt x="0" y="208312"/>
                </a:lnTo>
                <a:cubicBezTo>
                  <a:pt x="0" y="93264"/>
                  <a:pt x="93264" y="0"/>
                  <a:pt x="208312" y="0"/>
                </a:cubicBezTo>
                <a:close/>
              </a:path>
            </a:pathLst>
          </a:custGeom>
          <a:solidFill>
            <a:srgbClr val="1AA3AA"/>
          </a:solidFill>
          <a:ln w="12700" cap="flat" cmpd="sng" algn="ctr">
            <a:noFill/>
            <a:prstDash val="solid"/>
            <a:miter lim="800000"/>
          </a:ln>
          <a:effectLst/>
        </p:spPr>
        <p:txBody>
          <a:bodyPr rtlCol="0" anchor="ctr">
            <a:normAutofit fontScale="25000" lnSpcReduction="20000"/>
          </a:bodyPr>
          <a:p>
            <a:pPr algn="ctr">
              <a:lnSpc>
                <a:spcPct val="140000"/>
              </a:lnSpc>
            </a:pPr>
            <a:endParaRPr lang="zh-CN" altLang="en-US" sz="1200">
              <a:latin typeface="微软雅黑" panose="020B0503020204020204" pitchFamily="34" charset="-122"/>
              <a:ea typeface="微软雅黑" panose="020B0503020204020204" pitchFamily="34" charset="-122"/>
            </a:endParaRPr>
          </a:p>
        </p:txBody>
      </p:sp>
      <p:sp>
        <p:nvSpPr>
          <p:cNvPr id="28" name="矩形 27"/>
          <p:cNvSpPr/>
          <p:nvPr>
            <p:custDataLst>
              <p:tags r:id="rId32"/>
            </p:custDataLst>
          </p:nvPr>
        </p:nvSpPr>
        <p:spPr>
          <a:xfrm rot="13436727">
            <a:off x="6227900" y="5996062"/>
            <a:ext cx="73597" cy="137818"/>
          </a:xfrm>
          <a:prstGeom prst="rect">
            <a:avLst/>
          </a:prstGeom>
          <a:solidFill>
            <a:srgbClr val="1AA3AA"/>
          </a:solidFill>
          <a:ln w="12700" cap="flat" cmpd="sng" algn="ctr">
            <a:noFill/>
            <a:prstDash val="solid"/>
            <a:miter lim="800000"/>
          </a:ln>
          <a:effectLst/>
        </p:spPr>
        <p:txBody>
          <a:bodyPr rtlCol="0" anchor="ctr">
            <a:normAutofit fontScale="25000" lnSpcReduction="20000"/>
          </a:bodyPr>
          <a:p>
            <a:pPr algn="ctr">
              <a:lnSpc>
                <a:spcPct val="140000"/>
              </a:lnSpc>
            </a:pPr>
            <a:endParaRPr lang="zh-CN" altLang="en-US" sz="1200">
              <a:latin typeface="微软雅黑" panose="020B0503020204020204" pitchFamily="34" charset="-122"/>
              <a:ea typeface="微软雅黑" panose="020B0503020204020204" pitchFamily="34" charset="-122"/>
            </a:endParaRPr>
          </a:p>
        </p:txBody>
      </p:sp>
      <p:cxnSp>
        <p:nvCxnSpPr>
          <p:cNvPr id="56" name="直接连接符 55"/>
          <p:cNvCxnSpPr/>
          <p:nvPr>
            <p:custDataLst>
              <p:tags r:id="rId33"/>
            </p:custDataLst>
          </p:nvPr>
        </p:nvCxnSpPr>
        <p:spPr>
          <a:xfrm rot="10985882" flipH="1">
            <a:off x="6356549" y="5705689"/>
            <a:ext cx="229990" cy="248390"/>
          </a:xfrm>
          <a:prstGeom prst="line">
            <a:avLst/>
          </a:prstGeom>
          <a:noFill/>
          <a:ln w="6350" cap="flat" cmpd="sng" algn="ctr">
            <a:solidFill>
              <a:srgbClr val="69A35B"/>
            </a:solidFill>
            <a:prstDash val="solid"/>
            <a:miter lim="800000"/>
          </a:ln>
          <a:effectLst/>
        </p:spPr>
      </p:cxnSp>
      <p:sp>
        <p:nvSpPr>
          <p:cNvPr id="53" name="同心圆 73"/>
          <p:cNvSpPr/>
          <p:nvPr>
            <p:custDataLst>
              <p:tags r:id="rId34"/>
            </p:custDataLst>
          </p:nvPr>
        </p:nvSpPr>
        <p:spPr>
          <a:xfrm>
            <a:off x="5676521" y="6008062"/>
            <a:ext cx="696046" cy="696048"/>
          </a:xfrm>
          <a:prstGeom prst="donut">
            <a:avLst>
              <a:gd name="adj" fmla="val 7715"/>
            </a:avLst>
          </a:prstGeom>
          <a:solidFill>
            <a:srgbClr val="1AA3AA"/>
          </a:solidFill>
          <a:ln w="12700" cap="flat" cmpd="sng" algn="ctr">
            <a:noFill/>
            <a:prstDash val="solid"/>
            <a:miter lim="800000"/>
          </a:ln>
          <a:effectLst/>
        </p:spPr>
        <p:txBody>
          <a:bodyPr rtlCol="0" anchor="ctr">
            <a:normAutofit/>
          </a:bodyPr>
          <a:p>
            <a:pPr algn="ctr">
              <a:lnSpc>
                <a:spcPct val="120000"/>
              </a:lnSpc>
            </a:pPr>
            <a:endParaRPr lang="zh-CN" altLang="en-US" sz="1200">
              <a:solidFill>
                <a:srgbClr val="000000"/>
              </a:solidFill>
              <a:latin typeface="微软雅黑" panose="020B0503020204020204" pitchFamily="34" charset="-122"/>
              <a:ea typeface="微软雅黑" panose="020B0503020204020204" pitchFamily="34" charset="-122"/>
            </a:endParaRPr>
          </a:p>
        </p:txBody>
      </p:sp>
      <p:sp>
        <p:nvSpPr>
          <p:cNvPr id="49" name="文本框 48"/>
          <p:cNvSpPr txBox="1"/>
          <p:nvPr>
            <p:custDataLst>
              <p:tags r:id="rId35"/>
            </p:custDataLst>
          </p:nvPr>
        </p:nvSpPr>
        <p:spPr>
          <a:xfrm>
            <a:off x="6402070" y="6196330"/>
            <a:ext cx="3844290" cy="434340"/>
          </a:xfrm>
          <a:prstGeom prst="rect">
            <a:avLst/>
          </a:prstGeom>
          <a:noFill/>
        </p:spPr>
        <p:txBody>
          <a:bodyPr wrap="square" rtlCol="0">
            <a:normAutofit fontScale="90000"/>
          </a:bodyPr>
          <a:p>
            <a:pPr>
              <a:lnSpc>
                <a:spcPct val="130000"/>
              </a:lnSpc>
            </a:pPr>
            <a:r>
              <a:rPr lang="zh-CN" altLang="en-US" sz="1200" spc="150">
                <a:latin typeface="微软雅黑" panose="020B0503020204020204" pitchFamily="34" charset="-122"/>
                <a:ea typeface="微软雅黑" panose="020B0503020204020204" pitchFamily="34" charset="-122"/>
              </a:rPr>
              <a:t>根据有关账户余额减去其备抵账户余额后的净额填列。</a:t>
            </a:r>
            <a:endParaRPr lang="zh-CN" altLang="en-US" sz="1200" spc="150">
              <a:latin typeface="微软雅黑" panose="020B0503020204020204" pitchFamily="34" charset="-122"/>
              <a:ea typeface="微软雅黑" panose="020B0503020204020204" pitchFamily="34" charset="-122"/>
            </a:endParaRPr>
          </a:p>
        </p:txBody>
      </p:sp>
      <p:sp>
        <p:nvSpPr>
          <p:cNvPr id="50" name="文本框 49"/>
          <p:cNvSpPr txBox="1"/>
          <p:nvPr>
            <p:custDataLst>
              <p:tags r:id="rId36"/>
            </p:custDataLst>
          </p:nvPr>
        </p:nvSpPr>
        <p:spPr>
          <a:xfrm>
            <a:off x="5653247" y="6180157"/>
            <a:ext cx="748203" cy="362792"/>
          </a:xfrm>
          <a:prstGeom prst="rect">
            <a:avLst/>
          </a:prstGeom>
          <a:noFill/>
        </p:spPr>
        <p:txBody>
          <a:bodyPr wrap="square" rtlCol="0">
            <a:normAutofit lnSpcReduction="10000"/>
          </a:bodyPr>
          <a:p>
            <a:pPr algn="ctr">
              <a:lnSpc>
                <a:spcPct val="120000"/>
              </a:lnSpc>
            </a:pPr>
            <a:r>
              <a:rPr lang="en-US" sz="1600" b="1" dirty="0">
                <a:solidFill>
                  <a:sysClr val="window" lastClr="FFFFFF">
                    <a:lumMod val="50000"/>
                  </a:sysClr>
                </a:solidFill>
                <a:latin typeface="微软雅黑" panose="020B0503020204020204" pitchFamily="34" charset="-122"/>
                <a:ea typeface="微软雅黑" panose="020B0503020204020204" pitchFamily="34" charset="-122"/>
              </a:rPr>
              <a:t>5</a:t>
            </a:r>
            <a:endParaRPr lang="en-US" sz="1600" b="1" dirty="0">
              <a:solidFill>
                <a:sysClr val="window" lastClr="FFFFFF">
                  <a:lumMod val="50000"/>
                </a:sysClr>
              </a:solidFill>
              <a:latin typeface="微软雅黑" panose="020B0503020204020204" pitchFamily="34" charset="-122"/>
              <a:ea typeface="微软雅黑" panose="020B0503020204020204" pitchFamily="34" charset="-122"/>
            </a:endParaRPr>
          </a:p>
        </p:txBody>
      </p:sp>
      <p:cxnSp>
        <p:nvCxnSpPr>
          <p:cNvPr id="51" name="直接箭头连接符 50"/>
          <p:cNvCxnSpPr/>
          <p:nvPr>
            <p:custDataLst>
              <p:tags r:id="rId37"/>
            </p:custDataLst>
          </p:nvPr>
        </p:nvCxnSpPr>
        <p:spPr>
          <a:xfrm flipV="1">
            <a:off x="4797256" y="6456779"/>
            <a:ext cx="783907" cy="174559"/>
          </a:xfrm>
          <a:prstGeom prst="straightConnector1">
            <a:avLst/>
          </a:prstGeom>
          <a:noFill/>
          <a:ln w="38100" cap="flat" cmpd="sng" algn="ctr">
            <a:solidFill>
              <a:srgbClr val="3498DB"/>
            </a:solidFill>
            <a:prstDash val="dash"/>
            <a:miter lim="800000"/>
            <a:tailEnd type="triangle"/>
          </a:ln>
          <a:effectLst/>
        </p:spPr>
      </p:cxnSp>
      <p:sp>
        <p:nvSpPr>
          <p:cNvPr id="93" name="任意多边形 70"/>
          <p:cNvSpPr/>
          <p:nvPr>
            <p:custDataLst>
              <p:tags r:id="rId38"/>
            </p:custDataLst>
          </p:nvPr>
        </p:nvSpPr>
        <p:spPr>
          <a:xfrm>
            <a:off x="4427220" y="4081145"/>
            <a:ext cx="4205605" cy="419100"/>
          </a:xfrm>
          <a:custGeom>
            <a:avLst/>
            <a:gdLst>
              <a:gd name="connsiteX0" fmla="*/ 25970 w 4589033"/>
              <a:gd name="connsiteY0" fmla="*/ 589857 h 644844"/>
              <a:gd name="connsiteX1" fmla="*/ 42158 w 4589033"/>
              <a:gd name="connsiteY1" fmla="*/ 609478 h 644844"/>
              <a:gd name="connsiteX2" fmla="*/ 81794 w 4589033"/>
              <a:gd name="connsiteY2" fmla="*/ 642180 h 644844"/>
              <a:gd name="connsiteX3" fmla="*/ 45491 w 4589033"/>
              <a:gd name="connsiteY3" fmla="*/ 638293 h 644844"/>
              <a:gd name="connsiteX4" fmla="*/ 0 w 4589033"/>
              <a:gd name="connsiteY4" fmla="*/ 623292 h 644844"/>
              <a:gd name="connsiteX5" fmla="*/ 835235 w 4589033"/>
              <a:gd name="connsiteY5" fmla="*/ 0 h 644844"/>
              <a:gd name="connsiteX6" fmla="*/ 4285511 w 4589033"/>
              <a:gd name="connsiteY6" fmla="*/ 0 h 644844"/>
              <a:gd name="connsiteX7" fmla="*/ 4589033 w 4589033"/>
              <a:gd name="connsiteY7" fmla="*/ 322422 h 644844"/>
              <a:gd name="connsiteX8" fmla="*/ 4589032 w 4589033"/>
              <a:gd name="connsiteY8" fmla="*/ 322422 h 644844"/>
              <a:gd name="connsiteX9" fmla="*/ 4285510 w 4589033"/>
              <a:gd name="connsiteY9" fmla="*/ 644844 h 644844"/>
              <a:gd name="connsiteX10" fmla="*/ 714091 w 4589033"/>
              <a:gd name="connsiteY10" fmla="*/ 644843 h 644844"/>
              <a:gd name="connsiteX11" fmla="*/ 756954 w 4589033"/>
              <a:gd name="connsiteY11" fmla="*/ 609478 h 644844"/>
              <a:gd name="connsiteX12" fmla="*/ 904993 w 4589033"/>
              <a:gd name="connsiteY12" fmla="*/ 252080 h 644844"/>
              <a:gd name="connsiteX13" fmla="*/ 865273 w 4589033"/>
              <a:gd name="connsiteY13" fmla="*/ 55341 h 644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89033" h="644844">
                <a:moveTo>
                  <a:pt x="25970" y="589857"/>
                </a:moveTo>
                <a:lnTo>
                  <a:pt x="42158" y="609478"/>
                </a:lnTo>
                <a:lnTo>
                  <a:pt x="81794" y="642180"/>
                </a:lnTo>
                <a:lnTo>
                  <a:pt x="45491" y="638293"/>
                </a:lnTo>
                <a:lnTo>
                  <a:pt x="0" y="623292"/>
                </a:lnTo>
                <a:close/>
                <a:moveTo>
                  <a:pt x="835235" y="0"/>
                </a:moveTo>
                <a:lnTo>
                  <a:pt x="4285511" y="0"/>
                </a:lnTo>
                <a:cubicBezTo>
                  <a:pt x="4453142" y="0"/>
                  <a:pt x="4589033" y="144353"/>
                  <a:pt x="4589033" y="322422"/>
                </a:cubicBezTo>
                <a:lnTo>
                  <a:pt x="4589032" y="322422"/>
                </a:lnTo>
                <a:cubicBezTo>
                  <a:pt x="4589032" y="500491"/>
                  <a:pt x="4453141" y="644844"/>
                  <a:pt x="4285510" y="644844"/>
                </a:cubicBezTo>
                <a:lnTo>
                  <a:pt x="714091" y="644843"/>
                </a:lnTo>
                <a:lnTo>
                  <a:pt x="756954" y="609478"/>
                </a:lnTo>
                <a:cubicBezTo>
                  <a:pt x="848420" y="518012"/>
                  <a:pt x="904993" y="391653"/>
                  <a:pt x="904993" y="252080"/>
                </a:cubicBezTo>
                <a:cubicBezTo>
                  <a:pt x="904993" y="182294"/>
                  <a:pt x="890850" y="115811"/>
                  <a:pt x="865273" y="55341"/>
                </a:cubicBezTo>
                <a:close/>
              </a:path>
            </a:pathLst>
          </a:custGeom>
          <a:noFill/>
          <a:ln w="19050" cap="flat" cmpd="sng" algn="ctr">
            <a:solidFill>
              <a:srgbClr val="3498DB"/>
            </a:solidFill>
            <a:prstDash val="solid"/>
            <a:miter lim="800000"/>
          </a:ln>
          <a:effectLst/>
        </p:spPr>
        <p:txBody>
          <a:bodyPr rtlCol="0" anchor="ctr">
            <a:normAutofit/>
          </a:bodyPr>
          <a:p>
            <a:pPr algn="ctr">
              <a:lnSpc>
                <a:spcPct val="120000"/>
              </a:lnSpc>
            </a:pPr>
            <a:endParaRPr lang="zh-CN" altLang="en-US" sz="1200">
              <a:latin typeface="微软雅黑" panose="020B0503020204020204" pitchFamily="34" charset="-122"/>
              <a:ea typeface="微软雅黑" panose="020B0503020204020204" pitchFamily="34" charset="-122"/>
            </a:endParaRPr>
          </a:p>
        </p:txBody>
      </p:sp>
      <p:sp>
        <p:nvSpPr>
          <p:cNvPr id="102" name="任意多边形 76"/>
          <p:cNvSpPr/>
          <p:nvPr>
            <p:custDataLst>
              <p:tags r:id="rId39"/>
            </p:custDataLst>
          </p:nvPr>
        </p:nvSpPr>
        <p:spPr>
          <a:xfrm rot="8078963">
            <a:off x="5115300" y="3660894"/>
            <a:ext cx="534638" cy="136541"/>
          </a:xfrm>
          <a:custGeom>
            <a:avLst/>
            <a:gdLst>
              <a:gd name="connsiteX0" fmla="*/ 1540473 w 1550160"/>
              <a:gd name="connsiteY0" fmla="*/ 0 h 430842"/>
              <a:gd name="connsiteX1" fmla="*/ 1550160 w 1550160"/>
              <a:gd name="connsiteY1" fmla="*/ 430842 h 430842"/>
              <a:gd name="connsiteX2" fmla="*/ 208312 w 1550160"/>
              <a:gd name="connsiteY2" fmla="*/ 430842 h 430842"/>
              <a:gd name="connsiteX3" fmla="*/ 0 w 1550160"/>
              <a:gd name="connsiteY3" fmla="*/ 222530 h 430842"/>
              <a:gd name="connsiteX4" fmla="*/ 0 w 1550160"/>
              <a:gd name="connsiteY4" fmla="*/ 208312 h 430842"/>
              <a:gd name="connsiteX5" fmla="*/ 208312 w 1550160"/>
              <a:gd name="connsiteY5" fmla="*/ 0 h 430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50160" h="430842">
                <a:moveTo>
                  <a:pt x="1540473" y="0"/>
                </a:moveTo>
                <a:lnTo>
                  <a:pt x="1550160" y="430842"/>
                </a:lnTo>
                <a:lnTo>
                  <a:pt x="208312" y="430842"/>
                </a:lnTo>
                <a:cubicBezTo>
                  <a:pt x="93264" y="430842"/>
                  <a:pt x="0" y="337578"/>
                  <a:pt x="0" y="222530"/>
                </a:cubicBezTo>
                <a:lnTo>
                  <a:pt x="0" y="208312"/>
                </a:lnTo>
                <a:cubicBezTo>
                  <a:pt x="0" y="93264"/>
                  <a:pt x="93264" y="0"/>
                  <a:pt x="208312" y="0"/>
                </a:cubicBezTo>
                <a:close/>
              </a:path>
            </a:pathLst>
          </a:custGeom>
          <a:solidFill>
            <a:srgbClr val="1AA3AA"/>
          </a:solidFill>
          <a:ln w="12700" cap="flat" cmpd="sng" algn="ctr">
            <a:noFill/>
            <a:prstDash val="solid"/>
            <a:miter lim="800000"/>
          </a:ln>
          <a:effectLst/>
        </p:spPr>
        <p:txBody>
          <a:bodyPr rtlCol="0" anchor="ctr">
            <a:normAutofit fontScale="25000" lnSpcReduction="20000"/>
          </a:bodyPr>
          <a:p>
            <a:pPr algn="ctr">
              <a:lnSpc>
                <a:spcPct val="140000"/>
              </a:lnSpc>
            </a:pPr>
            <a:endParaRPr lang="zh-CN" altLang="en-US" sz="1200">
              <a:latin typeface="微软雅黑" panose="020B0503020204020204" pitchFamily="34" charset="-122"/>
              <a:ea typeface="微软雅黑" panose="020B0503020204020204" pitchFamily="34" charset="-122"/>
            </a:endParaRPr>
          </a:p>
        </p:txBody>
      </p:sp>
      <p:sp>
        <p:nvSpPr>
          <p:cNvPr id="103" name="矩形 102"/>
          <p:cNvSpPr/>
          <p:nvPr>
            <p:custDataLst>
              <p:tags r:id="rId40"/>
            </p:custDataLst>
          </p:nvPr>
        </p:nvSpPr>
        <p:spPr>
          <a:xfrm rot="13436727">
            <a:off x="5127366" y="3881014"/>
            <a:ext cx="73597" cy="137818"/>
          </a:xfrm>
          <a:prstGeom prst="rect">
            <a:avLst/>
          </a:prstGeom>
          <a:solidFill>
            <a:srgbClr val="1AA3AA"/>
          </a:solidFill>
          <a:ln w="12700" cap="flat" cmpd="sng" algn="ctr">
            <a:noFill/>
            <a:prstDash val="solid"/>
            <a:miter lim="800000"/>
          </a:ln>
          <a:effectLst/>
        </p:spPr>
        <p:txBody>
          <a:bodyPr rtlCol="0" anchor="ctr">
            <a:normAutofit fontScale="25000" lnSpcReduction="20000"/>
          </a:bodyPr>
          <a:p>
            <a:pPr algn="ctr">
              <a:lnSpc>
                <a:spcPct val="140000"/>
              </a:lnSpc>
            </a:pPr>
            <a:endParaRPr lang="zh-CN" altLang="en-US" sz="1200">
              <a:latin typeface="微软雅黑" panose="020B0503020204020204" pitchFamily="34" charset="-122"/>
              <a:ea typeface="微软雅黑" panose="020B0503020204020204" pitchFamily="34" charset="-122"/>
            </a:endParaRPr>
          </a:p>
        </p:txBody>
      </p:sp>
      <p:cxnSp>
        <p:nvCxnSpPr>
          <p:cNvPr id="100" name="直接连接符 99"/>
          <p:cNvCxnSpPr/>
          <p:nvPr>
            <p:custDataLst>
              <p:tags r:id="rId41"/>
            </p:custDataLst>
          </p:nvPr>
        </p:nvCxnSpPr>
        <p:spPr>
          <a:xfrm rot="10985882" flipH="1">
            <a:off x="5256015" y="3590641"/>
            <a:ext cx="229990" cy="248390"/>
          </a:xfrm>
          <a:prstGeom prst="line">
            <a:avLst/>
          </a:prstGeom>
          <a:noFill/>
          <a:ln w="6350" cap="flat" cmpd="sng" algn="ctr">
            <a:solidFill>
              <a:srgbClr val="69A35B"/>
            </a:solidFill>
            <a:prstDash val="solid"/>
            <a:miter lim="800000"/>
          </a:ln>
          <a:effectLst/>
        </p:spPr>
      </p:cxnSp>
      <p:sp>
        <p:nvSpPr>
          <p:cNvPr id="98" name="同心圆 73"/>
          <p:cNvSpPr/>
          <p:nvPr>
            <p:custDataLst>
              <p:tags r:id="rId42"/>
            </p:custDataLst>
          </p:nvPr>
        </p:nvSpPr>
        <p:spPr>
          <a:xfrm>
            <a:off x="4575987" y="3893014"/>
            <a:ext cx="696046" cy="696048"/>
          </a:xfrm>
          <a:prstGeom prst="donut">
            <a:avLst>
              <a:gd name="adj" fmla="val 7715"/>
            </a:avLst>
          </a:prstGeom>
          <a:solidFill>
            <a:srgbClr val="1AA3AA"/>
          </a:solidFill>
          <a:ln w="12700" cap="flat" cmpd="sng" algn="ctr">
            <a:noFill/>
            <a:prstDash val="solid"/>
            <a:miter lim="800000"/>
          </a:ln>
          <a:effectLst/>
        </p:spPr>
        <p:txBody>
          <a:bodyPr rtlCol="0" anchor="ctr">
            <a:normAutofit/>
          </a:bodyPr>
          <a:p>
            <a:pPr algn="ctr">
              <a:lnSpc>
                <a:spcPct val="120000"/>
              </a:lnSpc>
            </a:pPr>
            <a:endParaRPr lang="zh-CN" altLang="en-US" sz="1200">
              <a:solidFill>
                <a:srgbClr val="000000"/>
              </a:solidFill>
              <a:latin typeface="微软雅黑" panose="020B0503020204020204" pitchFamily="34" charset="-122"/>
              <a:ea typeface="微软雅黑" panose="020B0503020204020204" pitchFamily="34" charset="-122"/>
            </a:endParaRPr>
          </a:p>
        </p:txBody>
      </p:sp>
      <p:sp>
        <p:nvSpPr>
          <p:cNvPr id="104" name="文本框 103"/>
          <p:cNvSpPr txBox="1"/>
          <p:nvPr>
            <p:custDataLst>
              <p:tags r:id="rId43"/>
            </p:custDataLst>
          </p:nvPr>
        </p:nvSpPr>
        <p:spPr>
          <a:xfrm>
            <a:off x="5300980" y="4086860"/>
            <a:ext cx="3106420" cy="340995"/>
          </a:xfrm>
          <a:prstGeom prst="rect">
            <a:avLst/>
          </a:prstGeom>
          <a:noFill/>
        </p:spPr>
        <p:txBody>
          <a:bodyPr wrap="square" rtlCol="0"/>
          <a:p>
            <a:pPr>
              <a:lnSpc>
                <a:spcPct val="130000"/>
              </a:lnSpc>
            </a:pPr>
            <a:r>
              <a:rPr lang="zh-CN" altLang="en-US" sz="1100" spc="150">
                <a:latin typeface="微软雅黑" panose="020B0503020204020204" pitchFamily="34" charset="-122"/>
                <a:ea typeface="微软雅黑" panose="020B0503020204020204" pitchFamily="34" charset="-122"/>
              </a:rPr>
              <a:t>根据有关明细账账户的期末余额分析填列。</a:t>
            </a:r>
            <a:endParaRPr lang="zh-CN" altLang="en-US" sz="1100" spc="150">
              <a:latin typeface="微软雅黑" panose="020B0503020204020204" pitchFamily="34" charset="-122"/>
              <a:ea typeface="微软雅黑" panose="020B0503020204020204" pitchFamily="34" charset="-122"/>
            </a:endParaRPr>
          </a:p>
        </p:txBody>
      </p:sp>
      <p:sp>
        <p:nvSpPr>
          <p:cNvPr id="105" name="文本框 104"/>
          <p:cNvSpPr txBox="1"/>
          <p:nvPr>
            <p:custDataLst>
              <p:tags r:id="rId44"/>
            </p:custDataLst>
          </p:nvPr>
        </p:nvSpPr>
        <p:spPr>
          <a:xfrm>
            <a:off x="4552713" y="4065108"/>
            <a:ext cx="748203" cy="362792"/>
          </a:xfrm>
          <a:prstGeom prst="rect">
            <a:avLst/>
          </a:prstGeom>
          <a:noFill/>
        </p:spPr>
        <p:txBody>
          <a:bodyPr wrap="square" rtlCol="0">
            <a:normAutofit lnSpcReduction="10000"/>
          </a:bodyPr>
          <a:p>
            <a:pPr algn="ctr">
              <a:lnSpc>
                <a:spcPct val="120000"/>
              </a:lnSpc>
            </a:pPr>
            <a:r>
              <a:rPr lang="en-US" sz="1600" b="1" dirty="0">
                <a:solidFill>
                  <a:sysClr val="window" lastClr="FFFFFF">
                    <a:lumMod val="50000"/>
                  </a:sysClr>
                </a:solidFill>
                <a:latin typeface="微软雅黑" panose="020B0503020204020204" pitchFamily="34" charset="-122"/>
                <a:ea typeface="微软雅黑" panose="020B0503020204020204" pitchFamily="34" charset="-122"/>
              </a:rPr>
              <a:t>3</a:t>
            </a:r>
            <a:endParaRPr lang="en-US" sz="1600" b="1" dirty="0">
              <a:solidFill>
                <a:sysClr val="window" lastClr="FFFFFF">
                  <a:lumMod val="50000"/>
                </a:sysClr>
              </a:solidFill>
              <a:latin typeface="微软雅黑" panose="020B0503020204020204" pitchFamily="34" charset="-122"/>
              <a:ea typeface="微软雅黑" panose="020B0503020204020204" pitchFamily="34" charset="-122"/>
            </a:endParaRPr>
          </a:p>
        </p:txBody>
      </p:sp>
      <p:cxnSp>
        <p:nvCxnSpPr>
          <p:cNvPr id="106" name="直接箭头连接符 105"/>
          <p:cNvCxnSpPr/>
          <p:nvPr>
            <p:custDataLst>
              <p:tags r:id="rId45"/>
            </p:custDataLst>
          </p:nvPr>
        </p:nvCxnSpPr>
        <p:spPr>
          <a:xfrm flipV="1">
            <a:off x="4157893" y="4388499"/>
            <a:ext cx="340684" cy="267585"/>
          </a:xfrm>
          <a:prstGeom prst="straightConnector1">
            <a:avLst/>
          </a:prstGeom>
          <a:noFill/>
          <a:ln w="38100" cap="flat" cmpd="sng" algn="ctr">
            <a:solidFill>
              <a:srgbClr val="3498DB"/>
            </a:solidFill>
            <a:prstDash val="dash"/>
            <a:miter lim="800000"/>
            <a:tailEnd type="triangle"/>
          </a:ln>
          <a:effectLst/>
        </p:spPr>
      </p:cxnSp>
    </p:spTree>
  </p:cSld>
  <p:clrMapOvr>
    <a:masterClrMapping/>
  </p:clrMapOvr>
  <p:transition spd="slow" advTm="9652">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0" y="0"/>
            <a:ext cx="12218670" cy="914400"/>
          </a:xfrm>
          <a:prstGeom prst="roundRect">
            <a:avLst/>
          </a:prstGeom>
          <a:solidFill>
            <a:schemeClr val="accent2">
              <a:lumMod val="60000"/>
              <a:lumOff val="4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 name="文本框 1"/>
          <p:cNvSpPr txBox="1"/>
          <p:nvPr/>
        </p:nvSpPr>
        <p:spPr>
          <a:xfrm>
            <a:off x="690245" y="1388110"/>
            <a:ext cx="4959985" cy="5262245"/>
          </a:xfrm>
          <a:prstGeom prst="rect">
            <a:avLst/>
          </a:prstGeom>
          <a:noFill/>
        </p:spPr>
        <p:txBody>
          <a:bodyPr wrap="square" rtlCol="0" anchor="t">
            <a:spAutoFit/>
          </a:bodyPr>
          <a:lstStyle/>
          <a:p>
            <a:pPr algn="l"/>
            <a:r>
              <a:rPr lang="en-US" sz="2400">
                <a:latin typeface="+mj-ea"/>
                <a:ea typeface="+mj-ea"/>
                <a:cs typeface="+mj-ea"/>
              </a:rPr>
              <a:t>        </a:t>
            </a:r>
            <a:r>
              <a:rPr sz="2400">
                <a:latin typeface="+mj-ea"/>
                <a:ea typeface="+mj-ea"/>
                <a:cs typeface="+mj-ea"/>
              </a:rPr>
              <a:t>北京市鼎盛股份有限公司2019年12月31日有关账户期末余额如表8-3所示。</a:t>
            </a:r>
            <a:endParaRPr sz="2400">
              <a:latin typeface="+mj-ea"/>
              <a:ea typeface="+mj-ea"/>
              <a:cs typeface="+mj-ea"/>
            </a:endParaRPr>
          </a:p>
          <a:p>
            <a:pPr algn="l"/>
            <a:r>
              <a:rPr sz="2400">
                <a:latin typeface="+mj-ea"/>
                <a:ea typeface="+mj-ea"/>
                <a:cs typeface="+mj-ea"/>
              </a:rPr>
              <a:t>补充信息：假定“应收账款”明细账户中没有贷方余额的明细账户，“坏账准备”贷方余额全部是“应收账款”提取的坏账准备，“应付账款”明细账户中没有借方余额的明细账户，“预付账款”和“预收账款”总账和其明细账户均无余额，年初余额略。</a:t>
            </a:r>
            <a:endParaRPr sz="2400">
              <a:latin typeface="+mj-ea"/>
              <a:ea typeface="+mj-ea"/>
              <a:cs typeface="+mj-ea"/>
            </a:endParaRPr>
          </a:p>
          <a:p>
            <a:pPr algn="l"/>
            <a:r>
              <a:rPr sz="2400">
                <a:latin typeface="+mj-ea"/>
                <a:ea typeface="+mj-ea"/>
                <a:cs typeface="+mj-ea"/>
              </a:rPr>
              <a:t>要求：根据上述资料编制北京市鼎盛股份有限公司2019年12月31日的资产负债表。  </a:t>
            </a:r>
            <a:endParaRPr sz="2400">
              <a:latin typeface="+mj-ea"/>
              <a:ea typeface="+mj-ea"/>
              <a:cs typeface="+mj-ea"/>
            </a:endParaRPr>
          </a:p>
        </p:txBody>
      </p:sp>
      <p:pic>
        <p:nvPicPr>
          <p:cNvPr id="4" name="图片 3" descr="303b32303034333736323bcecacce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0" y="0"/>
            <a:ext cx="914400" cy="914400"/>
          </a:xfrm>
          <a:prstGeom prst="rect">
            <a:avLst/>
          </a:prstGeom>
        </p:spPr>
      </p:pic>
      <p:sp>
        <p:nvSpPr>
          <p:cNvPr id="38" name="矩形 37"/>
          <p:cNvSpPr/>
          <p:nvPr/>
        </p:nvSpPr>
        <p:spPr>
          <a:xfrm>
            <a:off x="914400" y="196215"/>
            <a:ext cx="5556250" cy="521970"/>
          </a:xfrm>
          <a:prstGeom prst="rect">
            <a:avLst/>
          </a:prstGeom>
        </p:spPr>
        <p:txBody>
          <a:bodyPr wrap="square">
            <a:spAutoFit/>
          </a:bodyPr>
          <a:lstStyle/>
          <a:p>
            <a:r>
              <a:rPr sz="2800" b="1" kern="100">
                <a:latin typeface="+mj-ea"/>
                <a:ea typeface="+mj-ea"/>
                <a:cs typeface="Times New Roman" panose="02020603050405020304" pitchFamily="18" charset="0"/>
                <a:sym typeface="+mn-ea"/>
              </a:rPr>
              <a:t> 【情景8-1】</a:t>
            </a:r>
            <a:endParaRPr sz="2800" b="1" kern="100">
              <a:latin typeface="+mj-ea"/>
              <a:ea typeface="+mj-ea"/>
              <a:cs typeface="Times New Roman" panose="02020603050405020304" pitchFamily="18" charset="0"/>
              <a:sym typeface="+mn-ea"/>
            </a:endParaRPr>
          </a:p>
        </p:txBody>
      </p:sp>
      <p:pic>
        <p:nvPicPr>
          <p:cNvPr id="8" name="图片 7"/>
          <p:cNvPicPr>
            <a:picLocks noChangeAspect="1"/>
          </p:cNvPicPr>
          <p:nvPr/>
        </p:nvPicPr>
        <p:blipFill>
          <a:blip r:embed="rId3"/>
          <a:stretch>
            <a:fillRect/>
          </a:stretch>
        </p:blipFill>
        <p:spPr>
          <a:xfrm>
            <a:off x="5650230" y="1388110"/>
            <a:ext cx="5829300" cy="4743450"/>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0" y="0"/>
            <a:ext cx="12218670" cy="914400"/>
          </a:xfrm>
          <a:prstGeom prst="roundRect">
            <a:avLst/>
          </a:prstGeom>
          <a:solidFill>
            <a:schemeClr val="accent2">
              <a:lumMod val="60000"/>
              <a:lumOff val="4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 name="文本框 1"/>
          <p:cNvSpPr txBox="1"/>
          <p:nvPr/>
        </p:nvSpPr>
        <p:spPr>
          <a:xfrm>
            <a:off x="690245" y="1388110"/>
            <a:ext cx="4959985" cy="1198880"/>
          </a:xfrm>
          <a:prstGeom prst="rect">
            <a:avLst/>
          </a:prstGeom>
          <a:noFill/>
        </p:spPr>
        <p:txBody>
          <a:bodyPr wrap="square" rtlCol="0" anchor="t">
            <a:spAutoFit/>
          </a:bodyPr>
          <a:lstStyle/>
          <a:p>
            <a:pPr algn="l"/>
            <a:r>
              <a:rPr lang="en-US" sz="2400">
                <a:latin typeface="+mj-ea"/>
                <a:ea typeface="+mj-ea"/>
                <a:cs typeface="+mj-ea"/>
              </a:rPr>
              <a:t>       </a:t>
            </a:r>
            <a:r>
              <a:rPr sz="2400">
                <a:latin typeface="+mj-ea"/>
                <a:ea typeface="+mj-ea"/>
                <a:cs typeface="+mj-ea"/>
              </a:rPr>
              <a:t>编制完成的北京市鼎盛股份有限公司2019年12月31日资产负债表如表8-4所示。</a:t>
            </a:r>
            <a:endParaRPr sz="2400">
              <a:latin typeface="+mj-ea"/>
              <a:ea typeface="+mj-ea"/>
              <a:cs typeface="+mj-ea"/>
            </a:endParaRPr>
          </a:p>
        </p:txBody>
      </p:sp>
      <p:pic>
        <p:nvPicPr>
          <p:cNvPr id="4" name="图片 3" descr="303b32303034333736323bcecacce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0" y="0"/>
            <a:ext cx="914400" cy="914400"/>
          </a:xfrm>
          <a:prstGeom prst="rect">
            <a:avLst/>
          </a:prstGeom>
        </p:spPr>
      </p:pic>
      <p:sp>
        <p:nvSpPr>
          <p:cNvPr id="38" name="矩形 37"/>
          <p:cNvSpPr/>
          <p:nvPr/>
        </p:nvSpPr>
        <p:spPr>
          <a:xfrm>
            <a:off x="914400" y="196215"/>
            <a:ext cx="5556250" cy="521970"/>
          </a:xfrm>
          <a:prstGeom prst="rect">
            <a:avLst/>
          </a:prstGeom>
        </p:spPr>
        <p:txBody>
          <a:bodyPr wrap="square">
            <a:spAutoFit/>
          </a:bodyPr>
          <a:lstStyle/>
          <a:p>
            <a:r>
              <a:rPr sz="2800" b="1" kern="100">
                <a:latin typeface="+mj-ea"/>
                <a:ea typeface="+mj-ea"/>
                <a:cs typeface="Times New Roman" panose="02020603050405020304" pitchFamily="18" charset="0"/>
                <a:sym typeface="+mn-ea"/>
              </a:rPr>
              <a:t> 【情景8-1】</a:t>
            </a:r>
            <a:endParaRPr sz="2800" b="1" kern="100">
              <a:latin typeface="+mj-ea"/>
              <a:ea typeface="+mj-ea"/>
              <a:cs typeface="Times New Roman" panose="02020603050405020304" pitchFamily="18" charset="0"/>
              <a:sym typeface="+mn-ea"/>
            </a:endParaRPr>
          </a:p>
        </p:txBody>
      </p:sp>
      <p:pic>
        <p:nvPicPr>
          <p:cNvPr id="3" name="图片 2"/>
          <p:cNvPicPr>
            <a:picLocks noChangeAspect="1"/>
          </p:cNvPicPr>
          <p:nvPr/>
        </p:nvPicPr>
        <p:blipFill>
          <a:blip r:embed="rId3"/>
          <a:stretch>
            <a:fillRect/>
          </a:stretch>
        </p:blipFill>
        <p:spPr>
          <a:xfrm>
            <a:off x="5984875" y="1000125"/>
            <a:ext cx="3903345" cy="5786120"/>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矩形 87"/>
          <p:cNvSpPr/>
          <p:nvPr/>
        </p:nvSpPr>
        <p:spPr bwMode="auto">
          <a:xfrm>
            <a:off x="0" y="0"/>
            <a:ext cx="5810349" cy="685800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89" name="文本框 88"/>
          <p:cNvSpPr txBox="1"/>
          <p:nvPr/>
        </p:nvSpPr>
        <p:spPr>
          <a:xfrm>
            <a:off x="904902" y="-289580"/>
            <a:ext cx="3557384" cy="7725192"/>
          </a:xfrm>
          <a:prstGeom prst="rect">
            <a:avLst/>
          </a:prstGeom>
          <a:noFill/>
        </p:spPr>
        <p:txBody>
          <a:bodyPr wrap="none" rtlCol="0">
            <a:spAutoFit/>
          </a:bodyPr>
          <a:lstStyle/>
          <a:p>
            <a:pPr algn="ctr"/>
            <a:r>
              <a:rPr lang="en-US" altLang="zh-CN" sz="49600">
                <a:solidFill>
                  <a:schemeClr val="bg1"/>
                </a:solidFill>
                <a:latin typeface="Impact" panose="020B0806030902050204" pitchFamily="34" charset="0"/>
                <a:ea typeface="DFKai-SB" panose="03000509000000000000" pitchFamily="65" charset="-120"/>
              </a:rPr>
              <a:t>3</a:t>
            </a:r>
            <a:endParaRPr lang="zh-CN" altLang="en-US" sz="49600" dirty="0">
              <a:solidFill>
                <a:schemeClr val="bg1"/>
              </a:solidFill>
              <a:latin typeface="Impact" panose="020B0806030902050204" pitchFamily="34" charset="0"/>
              <a:ea typeface="DFKai-SB" panose="03000509000000000000" pitchFamily="65" charset="-120"/>
            </a:endParaRPr>
          </a:p>
        </p:txBody>
      </p:sp>
      <p:sp>
        <p:nvSpPr>
          <p:cNvPr id="90" name="矩形 89"/>
          <p:cNvSpPr/>
          <p:nvPr/>
        </p:nvSpPr>
        <p:spPr bwMode="auto">
          <a:xfrm>
            <a:off x="0" y="3282838"/>
            <a:ext cx="5810349" cy="1512168"/>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91" name="文本框 19"/>
          <p:cNvSpPr txBox="1">
            <a:spLocks noChangeArrowheads="1"/>
          </p:cNvSpPr>
          <p:nvPr>
            <p:custDataLst>
              <p:tags r:id="rId1"/>
            </p:custDataLst>
          </p:nvPr>
        </p:nvSpPr>
        <p:spPr bwMode="auto">
          <a:xfrm>
            <a:off x="265733" y="3568280"/>
            <a:ext cx="5090269" cy="941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sz="6000" b="1">
                <a:solidFill>
                  <a:schemeClr val="bg1"/>
                </a:solidFill>
                <a:latin typeface="微软雅黑" panose="020B0503020204020204" pitchFamily="34" charset="-122"/>
                <a:ea typeface="微软雅黑" panose="020B0503020204020204" pitchFamily="34" charset="-122"/>
              </a:rPr>
              <a:t>编制利润表</a:t>
            </a:r>
            <a:endParaRPr lang="zh-CN" altLang="en-US" sz="6000" b="1">
              <a:solidFill>
                <a:schemeClr val="bg1"/>
              </a:solidFill>
              <a:latin typeface="微软雅黑" panose="020B0503020204020204" pitchFamily="34" charset="-122"/>
              <a:ea typeface="微软雅黑" panose="020B0503020204020204" pitchFamily="34" charset="-122"/>
            </a:endParaRPr>
          </a:p>
        </p:txBody>
      </p:sp>
      <p:sp>
        <p:nvSpPr>
          <p:cNvPr id="92" name="TextBox 65"/>
          <p:cNvSpPr txBox="1"/>
          <p:nvPr/>
        </p:nvSpPr>
        <p:spPr>
          <a:xfrm>
            <a:off x="6965315" y="3606165"/>
            <a:ext cx="2609215" cy="368300"/>
          </a:xfrm>
          <a:prstGeom prst="rect">
            <a:avLst/>
          </a:prstGeom>
          <a:noFill/>
        </p:spPr>
        <p:txBody>
          <a:bodyPr wrap="square" rtlCol="0">
            <a:spAutoFit/>
          </a:bodyPr>
          <a:lstStyle/>
          <a:p>
            <a:pPr>
              <a:defRPr/>
            </a:pPr>
            <a:r>
              <a:rPr lang="zh-CN" altLang="en-US">
                <a:latin typeface="+mj-ea"/>
                <a:ea typeface="+mj-ea"/>
              </a:rPr>
              <a:t>利润表的概念</a:t>
            </a:r>
            <a:endParaRPr lang="zh-CN" altLang="en-US">
              <a:latin typeface="+mj-ea"/>
              <a:ea typeface="+mj-ea"/>
            </a:endParaRPr>
          </a:p>
        </p:txBody>
      </p:sp>
      <p:sp>
        <p:nvSpPr>
          <p:cNvPr id="94" name="TextBox 69"/>
          <p:cNvSpPr txBox="1"/>
          <p:nvPr/>
        </p:nvSpPr>
        <p:spPr>
          <a:xfrm>
            <a:off x="6965315" y="4110990"/>
            <a:ext cx="2360295" cy="368300"/>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a:defRPr/>
            </a:pPr>
            <a:r>
              <a:rPr lang="zh-CN" altLang="en-US" sz="1800">
                <a:solidFill>
                  <a:schemeClr val="tx1"/>
                </a:solidFill>
                <a:latin typeface="+mj-ea"/>
              </a:rPr>
              <a:t>利润表的格式</a:t>
            </a:r>
            <a:endParaRPr lang="zh-CN" altLang="en-US" sz="1800">
              <a:solidFill>
                <a:schemeClr val="tx1"/>
              </a:solidFill>
              <a:latin typeface="+mj-ea"/>
            </a:endParaRPr>
          </a:p>
        </p:txBody>
      </p:sp>
      <p:grpSp>
        <p:nvGrpSpPr>
          <p:cNvPr id="97" name="组合 96"/>
          <p:cNvGrpSpPr/>
          <p:nvPr/>
        </p:nvGrpSpPr>
        <p:grpSpPr>
          <a:xfrm>
            <a:off x="6673280" y="3617878"/>
            <a:ext cx="330200" cy="330200"/>
            <a:chOff x="8186613" y="1546264"/>
            <a:chExt cx="330200" cy="330200"/>
          </a:xfrm>
          <a:solidFill>
            <a:schemeClr val="accent3"/>
          </a:solidFill>
        </p:grpSpPr>
        <p:sp>
          <p:nvSpPr>
            <p:cNvPr id="98"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99"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grpSp>
        <p:nvGrpSpPr>
          <p:cNvPr id="100" name="组合 99"/>
          <p:cNvGrpSpPr/>
          <p:nvPr/>
        </p:nvGrpSpPr>
        <p:grpSpPr>
          <a:xfrm>
            <a:off x="6673280" y="4131895"/>
            <a:ext cx="330200" cy="330200"/>
            <a:chOff x="8186613" y="1546264"/>
            <a:chExt cx="330200" cy="330200"/>
          </a:xfrm>
          <a:solidFill>
            <a:schemeClr val="accent3"/>
          </a:solidFill>
        </p:grpSpPr>
        <p:sp>
          <p:nvSpPr>
            <p:cNvPr id="101"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102"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cxnSp>
        <p:nvCxnSpPr>
          <p:cNvPr id="112" name="直接连接符 111"/>
          <p:cNvCxnSpPr/>
          <p:nvPr/>
        </p:nvCxnSpPr>
        <p:spPr bwMode="auto">
          <a:xfrm>
            <a:off x="6701855" y="4007695"/>
            <a:ext cx="1700782"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3" name="直接连接符 112"/>
          <p:cNvCxnSpPr/>
          <p:nvPr/>
        </p:nvCxnSpPr>
        <p:spPr bwMode="auto">
          <a:xfrm>
            <a:off x="6701855" y="4528691"/>
            <a:ext cx="1700782"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16" name="图片 115"/>
          <p:cNvPicPr>
            <a:picLocks noChangeAspect="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6673280" y="803321"/>
            <a:ext cx="3773696" cy="2228839"/>
          </a:xfrm>
          <a:prstGeom prst="rect">
            <a:avLst/>
          </a:prstGeom>
          <a:ln w="19050">
            <a:solidFill>
              <a:schemeClr val="bg1"/>
            </a:solidFill>
          </a:ln>
          <a:effectLst>
            <a:outerShdw blurRad="63500" sx="102000" sy="102000" algn="ctr" rotWithShape="0">
              <a:prstClr val="black">
                <a:alpha val="40000"/>
              </a:prstClr>
            </a:outerShdw>
          </a:effectLst>
        </p:spPr>
      </p:pic>
      <p:sp>
        <p:nvSpPr>
          <p:cNvPr id="2" name="TextBox 69"/>
          <p:cNvSpPr txBox="1"/>
          <p:nvPr/>
        </p:nvSpPr>
        <p:spPr>
          <a:xfrm>
            <a:off x="7018020" y="4649470"/>
            <a:ext cx="2360295" cy="368300"/>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a:defRPr/>
            </a:pPr>
            <a:r>
              <a:rPr lang="zh-CN" altLang="en-US" sz="1800">
                <a:solidFill>
                  <a:schemeClr val="tx1"/>
                </a:solidFill>
                <a:latin typeface="+mj-ea"/>
              </a:rPr>
              <a:t>编制利润表的方法</a:t>
            </a:r>
            <a:endParaRPr lang="zh-CN" altLang="en-US" sz="1800">
              <a:solidFill>
                <a:schemeClr val="tx1"/>
              </a:solidFill>
              <a:latin typeface="+mj-ea"/>
            </a:endParaRPr>
          </a:p>
        </p:txBody>
      </p:sp>
      <p:grpSp>
        <p:nvGrpSpPr>
          <p:cNvPr id="3" name="组合 2"/>
          <p:cNvGrpSpPr/>
          <p:nvPr/>
        </p:nvGrpSpPr>
        <p:grpSpPr>
          <a:xfrm>
            <a:off x="6725985" y="4670375"/>
            <a:ext cx="330200" cy="330200"/>
            <a:chOff x="8186613" y="1546264"/>
            <a:chExt cx="330200" cy="330200"/>
          </a:xfrm>
          <a:solidFill>
            <a:schemeClr val="accent3"/>
          </a:solidFill>
        </p:grpSpPr>
        <p:sp>
          <p:nvSpPr>
            <p:cNvPr id="4"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5"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cxnSp>
        <p:nvCxnSpPr>
          <p:cNvPr id="6" name="直接连接符 5"/>
          <p:cNvCxnSpPr/>
          <p:nvPr/>
        </p:nvCxnSpPr>
        <p:spPr bwMode="auto">
          <a:xfrm>
            <a:off x="6754560" y="5067171"/>
            <a:ext cx="1700782"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695">
        <p15:prstTrans prst="pageCurlDouble"/>
      </p:transition>
    </mc:Choice>
    <mc:Fallback>
      <p:transition spd="slow" advTm="3695">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138" name="图片 137"/>
          <p:cNvPicPr>
            <a:picLocks noChangeAspect="1"/>
          </p:cNvPicPr>
          <p:nvPr/>
        </p:nvPicPr>
        <p:blipFill rotWithShape="1">
          <a:blip r:embed="rId2" cstate="print">
            <a:extLst>
              <a:ext uri="{28A0092B-C50C-407E-A947-70E740481C1C}">
                <a14:useLocalDpi xmlns:a14="http://schemas.microsoft.com/office/drawing/2010/main" val="0"/>
              </a:ext>
            </a:extLst>
          </a:blip>
          <a:srcRect/>
          <a:stretch>
            <a:fillRect/>
          </a:stretch>
        </p:blipFill>
        <p:spPr>
          <a:xfrm>
            <a:off x="409749" y="426749"/>
            <a:ext cx="4161062" cy="6004502"/>
          </a:xfrm>
          <a:prstGeom prst="rect">
            <a:avLst/>
          </a:prstGeom>
        </p:spPr>
      </p:pic>
      <p:sp>
        <p:nvSpPr>
          <p:cNvPr id="139" name="矩形 138"/>
          <p:cNvSpPr/>
          <p:nvPr/>
        </p:nvSpPr>
        <p:spPr bwMode="auto">
          <a:xfrm>
            <a:off x="4183346" y="1475493"/>
            <a:ext cx="661370" cy="4059034"/>
          </a:xfrm>
          <a:prstGeom prst="rect">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40" name="TextBox 58"/>
          <p:cNvSpPr txBox="1"/>
          <p:nvPr/>
        </p:nvSpPr>
        <p:spPr>
          <a:xfrm>
            <a:off x="4202689" y="1925092"/>
            <a:ext cx="677108" cy="1034899"/>
          </a:xfrm>
          <a:prstGeom prst="rect">
            <a:avLst/>
          </a:prstGeom>
          <a:noFill/>
        </p:spPr>
        <p:txBody>
          <a:bodyPr vert="eaVert"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200" i="0" u="none" strike="noStrike" kern="1200" cap="none" spc="0" normalizeH="0" baseline="0" noProof="0">
                <a:ln>
                  <a:noFill/>
                </a:ln>
                <a:solidFill>
                  <a:schemeClr val="bg1"/>
                </a:solidFill>
                <a:uLnTx/>
                <a:uFillTx/>
                <a:latin typeface="微软雅黑 Light" panose="020B0502040204020203" pitchFamily="34" charset="-122"/>
                <a:ea typeface="微软雅黑 Light" panose="020B0502040204020203" pitchFamily="34" charset="-122"/>
              </a:rPr>
              <a:t>目 录</a:t>
            </a:r>
            <a:endParaRPr kumimoji="0" lang="zh-CN" altLang="en-US" sz="3200" i="0" u="none" strike="noStrike" kern="1200" cap="none" spc="0" normalizeH="0" baseline="0" noProof="0" dirty="0">
              <a:ln>
                <a:noFill/>
              </a:ln>
              <a:solidFill>
                <a:schemeClr val="bg1"/>
              </a:solidFill>
              <a:uLnTx/>
              <a:uFillTx/>
              <a:latin typeface="微软雅黑 Light" panose="020B0502040204020203" pitchFamily="34" charset="-122"/>
              <a:ea typeface="微软雅黑 Light" panose="020B0502040204020203" pitchFamily="34" charset="-122"/>
            </a:endParaRPr>
          </a:p>
        </p:txBody>
      </p:sp>
      <p:sp>
        <p:nvSpPr>
          <p:cNvPr id="141" name="TextBox 58"/>
          <p:cNvSpPr txBox="1"/>
          <p:nvPr/>
        </p:nvSpPr>
        <p:spPr>
          <a:xfrm>
            <a:off x="4199941" y="3048039"/>
            <a:ext cx="615553" cy="1955342"/>
          </a:xfrm>
          <a:prstGeom prst="rect">
            <a:avLst/>
          </a:prstGeom>
          <a:noFill/>
        </p:spPr>
        <p:txBody>
          <a:bodyPr vert="eaVert"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800" b="0" i="0" u="none" strike="noStrike" kern="1200" cap="none" spc="0" normalizeH="0" baseline="0" noProof="0" dirty="0">
                <a:ln>
                  <a:noFill/>
                </a:ln>
                <a:solidFill>
                  <a:schemeClr val="bg1"/>
                </a:solidFill>
                <a:uLnTx/>
                <a:uFillTx/>
                <a:latin typeface="微软雅黑 Light" panose="020B0502040204020203" pitchFamily="34" charset="-122"/>
                <a:ea typeface="微软雅黑 Light" panose="020B0502040204020203" pitchFamily="34" charset="-122"/>
              </a:rPr>
              <a:t>CONTENTS</a:t>
            </a:r>
            <a:endParaRPr kumimoji="0" lang="zh-CN" altLang="en-US" sz="2800" b="0" i="0" u="none" strike="noStrike" kern="1200" cap="none" spc="0" normalizeH="0" baseline="0" noProof="0" dirty="0">
              <a:ln>
                <a:noFill/>
              </a:ln>
              <a:solidFill>
                <a:schemeClr val="bg1"/>
              </a:solidFill>
              <a:uLnTx/>
              <a:uFillTx/>
              <a:latin typeface="微软雅黑 Light" panose="020B0502040204020203" pitchFamily="34" charset="-122"/>
              <a:ea typeface="微软雅黑 Light" panose="020B0502040204020203" pitchFamily="34" charset="-122"/>
            </a:endParaRPr>
          </a:p>
        </p:txBody>
      </p:sp>
      <p:sp>
        <p:nvSpPr>
          <p:cNvPr id="142" name="Freeform 18"/>
          <p:cNvSpPr/>
          <p:nvPr/>
        </p:nvSpPr>
        <p:spPr bwMode="auto">
          <a:xfrm>
            <a:off x="5340977" y="1381872"/>
            <a:ext cx="685050" cy="652749"/>
          </a:xfrm>
          <a:custGeom>
            <a:avLst/>
            <a:gdLst>
              <a:gd name="T0" fmla="*/ 56 w 826"/>
              <a:gd name="T1" fmla="*/ 0 h 826"/>
              <a:gd name="T2" fmla="*/ 771 w 826"/>
              <a:gd name="T3" fmla="*/ 0 h 826"/>
              <a:gd name="T4" fmla="*/ 826 w 826"/>
              <a:gd name="T5" fmla="*/ 55 h 826"/>
              <a:gd name="T6" fmla="*/ 826 w 826"/>
              <a:gd name="T7" fmla="*/ 770 h 826"/>
              <a:gd name="T8" fmla="*/ 771 w 826"/>
              <a:gd name="T9" fmla="*/ 826 h 826"/>
              <a:gd name="T10" fmla="*/ 56 w 826"/>
              <a:gd name="T11" fmla="*/ 826 h 826"/>
              <a:gd name="T12" fmla="*/ 0 w 826"/>
              <a:gd name="T13" fmla="*/ 770 h 826"/>
              <a:gd name="T14" fmla="*/ 0 w 826"/>
              <a:gd name="T15" fmla="*/ 55 h 826"/>
              <a:gd name="T16" fmla="*/ 56 w 826"/>
              <a:gd name="T17" fmla="*/ 0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6" h="826">
                <a:moveTo>
                  <a:pt x="56" y="0"/>
                </a:moveTo>
                <a:lnTo>
                  <a:pt x="771" y="0"/>
                </a:lnTo>
                <a:cubicBezTo>
                  <a:pt x="801" y="0"/>
                  <a:pt x="826" y="25"/>
                  <a:pt x="826" y="55"/>
                </a:cubicBezTo>
                <a:lnTo>
                  <a:pt x="826" y="770"/>
                </a:lnTo>
                <a:cubicBezTo>
                  <a:pt x="826" y="801"/>
                  <a:pt x="801" y="826"/>
                  <a:pt x="771" y="826"/>
                </a:cubicBezTo>
                <a:lnTo>
                  <a:pt x="56" y="826"/>
                </a:lnTo>
                <a:cubicBezTo>
                  <a:pt x="25" y="826"/>
                  <a:pt x="0" y="801"/>
                  <a:pt x="0" y="770"/>
                </a:cubicBezTo>
                <a:lnTo>
                  <a:pt x="0" y="55"/>
                </a:lnTo>
                <a:cubicBezTo>
                  <a:pt x="0" y="25"/>
                  <a:pt x="25" y="0"/>
                  <a:pt x="56" y="0"/>
                </a:cubicBezTo>
                <a:close/>
              </a:path>
            </a:pathLst>
          </a:custGeom>
          <a:solidFill>
            <a:schemeClr val="accent1"/>
          </a:solidFill>
          <a:ln w="9525"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400">
              <a:solidFill>
                <a:schemeClr val="bg1"/>
              </a:solidFill>
              <a:latin typeface="+mj-ea"/>
              <a:ea typeface="+mj-ea"/>
            </a:endParaRPr>
          </a:p>
        </p:txBody>
      </p:sp>
      <p:sp>
        <p:nvSpPr>
          <p:cNvPr id="143" name="Freeform 24"/>
          <p:cNvSpPr/>
          <p:nvPr/>
        </p:nvSpPr>
        <p:spPr bwMode="auto">
          <a:xfrm>
            <a:off x="6138967" y="1381871"/>
            <a:ext cx="5188676" cy="643986"/>
          </a:xfrm>
          <a:custGeom>
            <a:avLst/>
            <a:gdLst>
              <a:gd name="T0" fmla="*/ 91 w 8683"/>
              <a:gd name="T1" fmla="*/ 0 h 865"/>
              <a:gd name="T2" fmla="*/ 8591 w 8683"/>
              <a:gd name="T3" fmla="*/ 0 h 865"/>
              <a:gd name="T4" fmla="*/ 8683 w 8683"/>
              <a:gd name="T5" fmla="*/ 91 h 865"/>
              <a:gd name="T6" fmla="*/ 8683 w 8683"/>
              <a:gd name="T7" fmla="*/ 774 h 865"/>
              <a:gd name="T8" fmla="*/ 8591 w 8683"/>
              <a:gd name="T9" fmla="*/ 865 h 865"/>
              <a:gd name="T10" fmla="*/ 91 w 8683"/>
              <a:gd name="T11" fmla="*/ 865 h 865"/>
              <a:gd name="T12" fmla="*/ 0 w 8683"/>
              <a:gd name="T13" fmla="*/ 774 h 865"/>
              <a:gd name="T14" fmla="*/ 0 w 8683"/>
              <a:gd name="T15" fmla="*/ 91 h 865"/>
              <a:gd name="T16" fmla="*/ 91 w 8683"/>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4"/>
                </a:lnTo>
                <a:cubicBezTo>
                  <a:pt x="8683" y="824"/>
                  <a:pt x="8642" y="865"/>
                  <a:pt x="8591" y="865"/>
                </a:cubicBezTo>
                <a:lnTo>
                  <a:pt x="91" y="865"/>
                </a:lnTo>
                <a:cubicBezTo>
                  <a:pt x="41" y="865"/>
                  <a:pt x="0" y="824"/>
                  <a:pt x="0" y="774"/>
                </a:cubicBezTo>
                <a:lnTo>
                  <a:pt x="0" y="91"/>
                </a:lnTo>
                <a:cubicBezTo>
                  <a:pt x="0" y="41"/>
                  <a:pt x="41" y="0"/>
                  <a:pt x="91" y="0"/>
                </a:cubicBezTo>
                <a:close/>
              </a:path>
            </a:pathLst>
          </a:custGeom>
          <a:solidFill>
            <a:srgbClr val="FFFFFF"/>
          </a:solidFill>
          <a:ln w="9525" cap="flat">
            <a:solidFill>
              <a:schemeClr val="accent5">
                <a:lumMod val="75000"/>
              </a:schemeClr>
            </a:solidFill>
            <a:prstDash val="solid"/>
            <a:miter lim="800000"/>
          </a:ln>
        </p:spPr>
        <p:txBody>
          <a:bodyPr vert="horz" wrap="square" lIns="91440" tIns="45720" rIns="91440" bIns="45720" numCol="1" anchor="t" anchorCtr="0" compatLnSpc="1"/>
          <a:lstStyle/>
          <a:p>
            <a:endParaRPr lang="zh-CN" altLang="en-US" sz="2000"/>
          </a:p>
        </p:txBody>
      </p:sp>
      <p:sp>
        <p:nvSpPr>
          <p:cNvPr id="144" name="TextBox 47"/>
          <p:cNvSpPr txBox="1"/>
          <p:nvPr/>
        </p:nvSpPr>
        <p:spPr>
          <a:xfrm>
            <a:off x="6208933" y="1560274"/>
            <a:ext cx="5290048" cy="368300"/>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anose="020B0503020204020204" pitchFamily="34" charset="-122"/>
                <a:ea typeface="微软雅黑" panose="020B0503020204020204" pitchFamily="34" charset="-122"/>
              </a:defRPr>
            </a:lvl1pPr>
          </a:lstStyle>
          <a:p>
            <a:r>
              <a:rPr lang="zh-CN" altLang="en-US" sz="2000" b="0">
                <a:solidFill>
                  <a:schemeClr val="tx1"/>
                </a:solidFill>
                <a:latin typeface="微软雅黑 Light" panose="020B0502040204020203" pitchFamily="34" charset="-122"/>
                <a:ea typeface="微软雅黑 Light" panose="020B0502040204020203" pitchFamily="34" charset="-122"/>
                <a:sym typeface="+mn-ea"/>
              </a:rPr>
              <a:t>初识会计报表</a:t>
            </a:r>
            <a:endParaRPr lang="zh-CN" altLang="en-US" sz="2000" b="0">
              <a:solidFill>
                <a:schemeClr val="tx1"/>
              </a:solidFill>
              <a:latin typeface="微软雅黑 Light" panose="020B0502040204020203" pitchFamily="34" charset="-122"/>
              <a:ea typeface="微软雅黑 Light" panose="020B0502040204020203" pitchFamily="34" charset="-122"/>
              <a:sym typeface="+mn-ea"/>
            </a:endParaRPr>
          </a:p>
        </p:txBody>
      </p:sp>
      <p:sp>
        <p:nvSpPr>
          <p:cNvPr id="145" name="TextBox 58"/>
          <p:cNvSpPr txBox="1"/>
          <p:nvPr/>
        </p:nvSpPr>
        <p:spPr>
          <a:xfrm>
            <a:off x="5510188" y="1428623"/>
            <a:ext cx="360996" cy="646331"/>
          </a:xfrm>
          <a:prstGeom prst="rect">
            <a:avLst/>
          </a:prstGeom>
          <a:noFill/>
        </p:spPr>
        <p:txBody>
          <a:bodyPr wrap="none" rtlCol="0">
            <a:spAutoFit/>
          </a:bodyPr>
          <a:lstStyle/>
          <a:p>
            <a:pPr algn="ctr"/>
            <a:r>
              <a:rPr lang="en-US" altLang="zh-CN" sz="3600" dirty="0">
                <a:solidFill>
                  <a:schemeClr val="bg1"/>
                </a:solidFill>
                <a:latin typeface="Impact" panose="020B0806030902050204" pitchFamily="34" charset="0"/>
                <a:ea typeface="+mj-ea"/>
              </a:rPr>
              <a:t>1</a:t>
            </a:r>
            <a:endParaRPr lang="zh-CN" altLang="en-US" sz="3600" dirty="0">
              <a:solidFill>
                <a:schemeClr val="bg1"/>
              </a:solidFill>
              <a:latin typeface="Impact" panose="020B0806030902050204" pitchFamily="34" charset="0"/>
              <a:ea typeface="+mj-ea"/>
            </a:endParaRPr>
          </a:p>
        </p:txBody>
      </p:sp>
      <p:sp>
        <p:nvSpPr>
          <p:cNvPr id="146" name="Freeform 18"/>
          <p:cNvSpPr/>
          <p:nvPr/>
        </p:nvSpPr>
        <p:spPr bwMode="auto">
          <a:xfrm>
            <a:off x="5340977" y="2226868"/>
            <a:ext cx="685050" cy="652749"/>
          </a:xfrm>
          <a:custGeom>
            <a:avLst/>
            <a:gdLst>
              <a:gd name="T0" fmla="*/ 56 w 826"/>
              <a:gd name="T1" fmla="*/ 0 h 826"/>
              <a:gd name="T2" fmla="*/ 771 w 826"/>
              <a:gd name="T3" fmla="*/ 0 h 826"/>
              <a:gd name="T4" fmla="*/ 826 w 826"/>
              <a:gd name="T5" fmla="*/ 55 h 826"/>
              <a:gd name="T6" fmla="*/ 826 w 826"/>
              <a:gd name="T7" fmla="*/ 770 h 826"/>
              <a:gd name="T8" fmla="*/ 771 w 826"/>
              <a:gd name="T9" fmla="*/ 826 h 826"/>
              <a:gd name="T10" fmla="*/ 56 w 826"/>
              <a:gd name="T11" fmla="*/ 826 h 826"/>
              <a:gd name="T12" fmla="*/ 0 w 826"/>
              <a:gd name="T13" fmla="*/ 770 h 826"/>
              <a:gd name="T14" fmla="*/ 0 w 826"/>
              <a:gd name="T15" fmla="*/ 55 h 826"/>
              <a:gd name="T16" fmla="*/ 56 w 826"/>
              <a:gd name="T17" fmla="*/ 0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6" h="826">
                <a:moveTo>
                  <a:pt x="56" y="0"/>
                </a:moveTo>
                <a:lnTo>
                  <a:pt x="771" y="0"/>
                </a:lnTo>
                <a:cubicBezTo>
                  <a:pt x="801" y="0"/>
                  <a:pt x="826" y="25"/>
                  <a:pt x="826" y="55"/>
                </a:cubicBezTo>
                <a:lnTo>
                  <a:pt x="826" y="770"/>
                </a:lnTo>
                <a:cubicBezTo>
                  <a:pt x="826" y="801"/>
                  <a:pt x="801" y="826"/>
                  <a:pt x="771" y="826"/>
                </a:cubicBezTo>
                <a:lnTo>
                  <a:pt x="56" y="826"/>
                </a:lnTo>
                <a:cubicBezTo>
                  <a:pt x="25" y="826"/>
                  <a:pt x="0" y="801"/>
                  <a:pt x="0" y="770"/>
                </a:cubicBezTo>
                <a:lnTo>
                  <a:pt x="0" y="55"/>
                </a:lnTo>
                <a:cubicBezTo>
                  <a:pt x="0" y="25"/>
                  <a:pt x="25" y="0"/>
                  <a:pt x="56" y="0"/>
                </a:cubicBezTo>
                <a:close/>
              </a:path>
            </a:pathLst>
          </a:custGeom>
          <a:solidFill>
            <a:schemeClr val="accent3"/>
          </a:solidFill>
          <a:ln w="9525"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algn="ctr"/>
            <a:endParaRPr lang="zh-CN" altLang="en-US" sz="2400">
              <a:solidFill>
                <a:schemeClr val="bg1"/>
              </a:solidFill>
              <a:latin typeface="+mj-ea"/>
              <a:ea typeface="+mj-ea"/>
            </a:endParaRPr>
          </a:p>
        </p:txBody>
      </p:sp>
      <p:sp>
        <p:nvSpPr>
          <p:cNvPr id="147" name="Freeform 24"/>
          <p:cNvSpPr/>
          <p:nvPr/>
        </p:nvSpPr>
        <p:spPr bwMode="auto">
          <a:xfrm>
            <a:off x="6138967" y="2226867"/>
            <a:ext cx="5188676" cy="643986"/>
          </a:xfrm>
          <a:custGeom>
            <a:avLst/>
            <a:gdLst>
              <a:gd name="T0" fmla="*/ 91 w 8683"/>
              <a:gd name="T1" fmla="*/ 0 h 865"/>
              <a:gd name="T2" fmla="*/ 8591 w 8683"/>
              <a:gd name="T3" fmla="*/ 0 h 865"/>
              <a:gd name="T4" fmla="*/ 8683 w 8683"/>
              <a:gd name="T5" fmla="*/ 91 h 865"/>
              <a:gd name="T6" fmla="*/ 8683 w 8683"/>
              <a:gd name="T7" fmla="*/ 774 h 865"/>
              <a:gd name="T8" fmla="*/ 8591 w 8683"/>
              <a:gd name="T9" fmla="*/ 865 h 865"/>
              <a:gd name="T10" fmla="*/ 91 w 8683"/>
              <a:gd name="T11" fmla="*/ 865 h 865"/>
              <a:gd name="T12" fmla="*/ 0 w 8683"/>
              <a:gd name="T13" fmla="*/ 774 h 865"/>
              <a:gd name="T14" fmla="*/ 0 w 8683"/>
              <a:gd name="T15" fmla="*/ 91 h 865"/>
              <a:gd name="T16" fmla="*/ 91 w 8683"/>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4"/>
                </a:lnTo>
                <a:cubicBezTo>
                  <a:pt x="8683" y="824"/>
                  <a:pt x="8642" y="865"/>
                  <a:pt x="8591" y="865"/>
                </a:cubicBezTo>
                <a:lnTo>
                  <a:pt x="91" y="865"/>
                </a:lnTo>
                <a:cubicBezTo>
                  <a:pt x="41" y="865"/>
                  <a:pt x="0" y="824"/>
                  <a:pt x="0" y="774"/>
                </a:cubicBezTo>
                <a:lnTo>
                  <a:pt x="0" y="91"/>
                </a:lnTo>
                <a:cubicBezTo>
                  <a:pt x="0" y="41"/>
                  <a:pt x="41" y="0"/>
                  <a:pt x="91" y="0"/>
                </a:cubicBezTo>
                <a:close/>
              </a:path>
            </a:pathLst>
          </a:custGeom>
          <a:solidFill>
            <a:srgbClr val="FFFFFF"/>
          </a:solidFill>
          <a:ln w="9525" cap="flat">
            <a:solidFill>
              <a:schemeClr val="accent5">
                <a:lumMod val="75000"/>
              </a:schemeClr>
            </a:solidFill>
            <a:prstDash val="solid"/>
            <a:miter lim="800000"/>
          </a:ln>
        </p:spPr>
        <p:txBody>
          <a:bodyPr vert="horz" wrap="square" lIns="91440" tIns="45720" rIns="91440" bIns="45720" numCol="1" anchor="t" anchorCtr="0" compatLnSpc="1"/>
          <a:lstStyle/>
          <a:p>
            <a:endParaRPr lang="zh-CN" altLang="en-US" sz="2000"/>
          </a:p>
        </p:txBody>
      </p:sp>
      <p:sp>
        <p:nvSpPr>
          <p:cNvPr id="148" name="TextBox 47"/>
          <p:cNvSpPr txBox="1"/>
          <p:nvPr/>
        </p:nvSpPr>
        <p:spPr>
          <a:xfrm>
            <a:off x="6208933" y="2376832"/>
            <a:ext cx="5290048" cy="368300"/>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anose="020B0503020204020204" pitchFamily="34" charset="-122"/>
                <a:ea typeface="微软雅黑" panose="020B0503020204020204" pitchFamily="34" charset="-122"/>
              </a:defRPr>
            </a:lvl1pPr>
          </a:lstStyle>
          <a:p>
            <a:r>
              <a:rPr lang="zh-CN" altLang="en-US" sz="2000" b="0">
                <a:solidFill>
                  <a:schemeClr val="tx1"/>
                </a:solidFill>
                <a:latin typeface="微软雅黑 Light" panose="020B0502040204020203" pitchFamily="34" charset="-122"/>
                <a:ea typeface="微软雅黑 Light" panose="020B0502040204020203" pitchFamily="34" charset="-122"/>
                <a:sym typeface="+mn-ea"/>
              </a:rPr>
              <a:t>编制资产负债表</a:t>
            </a:r>
            <a:endParaRPr lang="zh-CN" altLang="en-US" sz="2000" b="0">
              <a:solidFill>
                <a:schemeClr val="tx1"/>
              </a:solidFill>
              <a:latin typeface="微软雅黑 Light" panose="020B0502040204020203" pitchFamily="34" charset="-122"/>
              <a:ea typeface="微软雅黑 Light" panose="020B0502040204020203" pitchFamily="34" charset="-122"/>
              <a:sym typeface="+mn-ea"/>
            </a:endParaRPr>
          </a:p>
        </p:txBody>
      </p:sp>
      <p:sp>
        <p:nvSpPr>
          <p:cNvPr id="149" name="TextBox 58"/>
          <p:cNvSpPr txBox="1"/>
          <p:nvPr/>
        </p:nvSpPr>
        <p:spPr>
          <a:xfrm>
            <a:off x="5482136" y="2273619"/>
            <a:ext cx="417102" cy="646331"/>
          </a:xfrm>
          <a:prstGeom prst="rect">
            <a:avLst/>
          </a:prstGeom>
          <a:noFill/>
        </p:spPr>
        <p:txBody>
          <a:bodyPr wrap="none" rtlCol="0">
            <a:spAutoFit/>
          </a:bodyPr>
          <a:lstStyle/>
          <a:p>
            <a:pPr algn="ctr"/>
            <a:r>
              <a:rPr lang="en-US" altLang="zh-CN" sz="3600">
                <a:solidFill>
                  <a:schemeClr val="bg1"/>
                </a:solidFill>
                <a:latin typeface="Impact" panose="020B0806030902050204" pitchFamily="34" charset="0"/>
                <a:ea typeface="+mj-ea"/>
              </a:rPr>
              <a:t>2</a:t>
            </a:r>
            <a:endParaRPr lang="zh-CN" altLang="en-US" sz="3600" dirty="0">
              <a:solidFill>
                <a:schemeClr val="bg1"/>
              </a:solidFill>
              <a:latin typeface="Impact" panose="020B0806030902050204" pitchFamily="34" charset="0"/>
              <a:ea typeface="+mj-ea"/>
            </a:endParaRPr>
          </a:p>
        </p:txBody>
      </p:sp>
      <p:sp>
        <p:nvSpPr>
          <p:cNvPr id="150" name="Freeform 18"/>
          <p:cNvSpPr/>
          <p:nvPr/>
        </p:nvSpPr>
        <p:spPr bwMode="auto">
          <a:xfrm>
            <a:off x="5340977" y="3064434"/>
            <a:ext cx="685050" cy="652749"/>
          </a:xfrm>
          <a:custGeom>
            <a:avLst/>
            <a:gdLst>
              <a:gd name="T0" fmla="*/ 56 w 826"/>
              <a:gd name="T1" fmla="*/ 0 h 826"/>
              <a:gd name="T2" fmla="*/ 771 w 826"/>
              <a:gd name="T3" fmla="*/ 0 h 826"/>
              <a:gd name="T4" fmla="*/ 826 w 826"/>
              <a:gd name="T5" fmla="*/ 55 h 826"/>
              <a:gd name="T6" fmla="*/ 826 w 826"/>
              <a:gd name="T7" fmla="*/ 770 h 826"/>
              <a:gd name="T8" fmla="*/ 771 w 826"/>
              <a:gd name="T9" fmla="*/ 826 h 826"/>
              <a:gd name="T10" fmla="*/ 56 w 826"/>
              <a:gd name="T11" fmla="*/ 826 h 826"/>
              <a:gd name="T12" fmla="*/ 0 w 826"/>
              <a:gd name="T13" fmla="*/ 770 h 826"/>
              <a:gd name="T14" fmla="*/ 0 w 826"/>
              <a:gd name="T15" fmla="*/ 55 h 826"/>
              <a:gd name="T16" fmla="*/ 56 w 826"/>
              <a:gd name="T17" fmla="*/ 0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6" h="826">
                <a:moveTo>
                  <a:pt x="56" y="0"/>
                </a:moveTo>
                <a:lnTo>
                  <a:pt x="771" y="0"/>
                </a:lnTo>
                <a:cubicBezTo>
                  <a:pt x="801" y="0"/>
                  <a:pt x="826" y="25"/>
                  <a:pt x="826" y="55"/>
                </a:cubicBezTo>
                <a:lnTo>
                  <a:pt x="826" y="770"/>
                </a:lnTo>
                <a:cubicBezTo>
                  <a:pt x="826" y="801"/>
                  <a:pt x="801" y="826"/>
                  <a:pt x="771" y="826"/>
                </a:cubicBezTo>
                <a:lnTo>
                  <a:pt x="56" y="826"/>
                </a:lnTo>
                <a:cubicBezTo>
                  <a:pt x="25" y="826"/>
                  <a:pt x="0" y="801"/>
                  <a:pt x="0" y="770"/>
                </a:cubicBezTo>
                <a:lnTo>
                  <a:pt x="0" y="55"/>
                </a:lnTo>
                <a:cubicBezTo>
                  <a:pt x="0" y="25"/>
                  <a:pt x="25" y="0"/>
                  <a:pt x="56" y="0"/>
                </a:cubicBezTo>
                <a:close/>
              </a:path>
            </a:pathLst>
          </a:custGeom>
          <a:solidFill>
            <a:schemeClr val="accent1"/>
          </a:solidFill>
          <a:ln w="9525"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algn="ctr"/>
            <a:endParaRPr lang="zh-CN" altLang="en-US" sz="2400">
              <a:solidFill>
                <a:schemeClr val="bg1"/>
              </a:solidFill>
              <a:latin typeface="+mj-ea"/>
              <a:ea typeface="+mj-ea"/>
            </a:endParaRPr>
          </a:p>
        </p:txBody>
      </p:sp>
      <p:sp>
        <p:nvSpPr>
          <p:cNvPr id="151" name="Freeform 24"/>
          <p:cNvSpPr/>
          <p:nvPr/>
        </p:nvSpPr>
        <p:spPr bwMode="auto">
          <a:xfrm>
            <a:off x="6138967" y="3064433"/>
            <a:ext cx="5188676" cy="643986"/>
          </a:xfrm>
          <a:custGeom>
            <a:avLst/>
            <a:gdLst>
              <a:gd name="T0" fmla="*/ 91 w 8683"/>
              <a:gd name="T1" fmla="*/ 0 h 865"/>
              <a:gd name="T2" fmla="*/ 8591 w 8683"/>
              <a:gd name="T3" fmla="*/ 0 h 865"/>
              <a:gd name="T4" fmla="*/ 8683 w 8683"/>
              <a:gd name="T5" fmla="*/ 91 h 865"/>
              <a:gd name="T6" fmla="*/ 8683 w 8683"/>
              <a:gd name="T7" fmla="*/ 774 h 865"/>
              <a:gd name="T8" fmla="*/ 8591 w 8683"/>
              <a:gd name="T9" fmla="*/ 865 h 865"/>
              <a:gd name="T10" fmla="*/ 91 w 8683"/>
              <a:gd name="T11" fmla="*/ 865 h 865"/>
              <a:gd name="T12" fmla="*/ 0 w 8683"/>
              <a:gd name="T13" fmla="*/ 774 h 865"/>
              <a:gd name="T14" fmla="*/ 0 w 8683"/>
              <a:gd name="T15" fmla="*/ 91 h 865"/>
              <a:gd name="T16" fmla="*/ 91 w 8683"/>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4"/>
                </a:lnTo>
                <a:cubicBezTo>
                  <a:pt x="8683" y="824"/>
                  <a:pt x="8642" y="865"/>
                  <a:pt x="8591" y="865"/>
                </a:cubicBezTo>
                <a:lnTo>
                  <a:pt x="91" y="865"/>
                </a:lnTo>
                <a:cubicBezTo>
                  <a:pt x="41" y="865"/>
                  <a:pt x="0" y="824"/>
                  <a:pt x="0" y="774"/>
                </a:cubicBezTo>
                <a:lnTo>
                  <a:pt x="0" y="91"/>
                </a:lnTo>
                <a:cubicBezTo>
                  <a:pt x="0" y="41"/>
                  <a:pt x="41" y="0"/>
                  <a:pt x="91" y="0"/>
                </a:cubicBezTo>
                <a:close/>
              </a:path>
            </a:pathLst>
          </a:custGeom>
          <a:solidFill>
            <a:srgbClr val="FFFFFF"/>
          </a:solidFill>
          <a:ln w="9525" cap="flat">
            <a:solidFill>
              <a:schemeClr val="accent5">
                <a:lumMod val="75000"/>
              </a:schemeClr>
            </a:solidFill>
            <a:prstDash val="solid"/>
            <a:miter lim="800000"/>
          </a:ln>
        </p:spPr>
        <p:txBody>
          <a:bodyPr vert="horz" wrap="square" lIns="91440" tIns="45720" rIns="91440" bIns="45720" numCol="1" anchor="t" anchorCtr="0" compatLnSpc="1"/>
          <a:lstStyle/>
          <a:p>
            <a:endParaRPr lang="zh-CN" altLang="en-US" sz="2000"/>
          </a:p>
        </p:txBody>
      </p:sp>
      <p:sp>
        <p:nvSpPr>
          <p:cNvPr id="152" name="TextBox 47"/>
          <p:cNvSpPr txBox="1"/>
          <p:nvPr/>
        </p:nvSpPr>
        <p:spPr>
          <a:xfrm>
            <a:off x="6208933" y="3214398"/>
            <a:ext cx="5290048" cy="368300"/>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anose="020B0503020204020204" pitchFamily="34" charset="-122"/>
                <a:ea typeface="微软雅黑" panose="020B0503020204020204" pitchFamily="34" charset="-122"/>
              </a:defRPr>
            </a:lvl1pPr>
          </a:lstStyle>
          <a:p>
            <a:r>
              <a:rPr lang="zh-CN" altLang="en-US" sz="2000" b="0">
                <a:solidFill>
                  <a:schemeClr val="tx1"/>
                </a:solidFill>
                <a:latin typeface="微软雅黑 Light" panose="020B0502040204020203" pitchFamily="34" charset="-122"/>
                <a:ea typeface="微软雅黑 Light" panose="020B0502040204020203" pitchFamily="34" charset="-122"/>
              </a:rPr>
              <a:t>编制利润表</a:t>
            </a:r>
            <a:endParaRPr lang="zh-CN" altLang="en-US" sz="2000" b="0">
              <a:solidFill>
                <a:schemeClr val="tx1"/>
              </a:solidFill>
              <a:latin typeface="微软雅黑 Light" panose="020B0502040204020203" pitchFamily="34" charset="-122"/>
              <a:ea typeface="微软雅黑 Light" panose="020B0502040204020203" pitchFamily="34" charset="-122"/>
            </a:endParaRPr>
          </a:p>
        </p:txBody>
      </p:sp>
      <p:sp>
        <p:nvSpPr>
          <p:cNvPr id="153" name="TextBox 58"/>
          <p:cNvSpPr txBox="1"/>
          <p:nvPr/>
        </p:nvSpPr>
        <p:spPr>
          <a:xfrm>
            <a:off x="5475722" y="3111185"/>
            <a:ext cx="429926" cy="646331"/>
          </a:xfrm>
          <a:prstGeom prst="rect">
            <a:avLst/>
          </a:prstGeom>
          <a:noFill/>
          <a:extLst>
            <a:ext uri="{91240B29-F687-4F45-9708-019B960494DF}">
              <a14:hiddenLine xmlns:a14="http://schemas.microsoft.com/office/drawing/2010/main" w="9525">
                <a:solidFill>
                  <a:srgbClr val="000000"/>
                </a:solidFill>
                <a:round/>
              </a14:hiddenLine>
            </a:ext>
          </a:extLst>
        </p:spPr>
        <p:txBody>
          <a:bodyPr wrap="none" rtlCol="0">
            <a:spAutoFit/>
          </a:bodyPr>
          <a:lstStyle/>
          <a:p>
            <a:pPr algn="ctr"/>
            <a:r>
              <a:rPr lang="en-US" altLang="zh-CN" sz="3600">
                <a:solidFill>
                  <a:schemeClr val="bg1"/>
                </a:solidFill>
                <a:latin typeface="Impact" panose="020B0806030902050204" pitchFamily="34" charset="0"/>
                <a:ea typeface="+mj-ea"/>
              </a:rPr>
              <a:t>3</a:t>
            </a:r>
            <a:endParaRPr lang="zh-CN" altLang="en-US" sz="3600" dirty="0">
              <a:solidFill>
                <a:schemeClr val="bg1"/>
              </a:solidFill>
              <a:latin typeface="Impact" panose="020B0806030902050204" pitchFamily="34" charset="0"/>
              <a:ea typeface="+mj-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4000" advTm="9503">
        <p15:prstTrans prst="curtains"/>
      </p:transition>
    </mc:Choice>
    <mc:Fallback>
      <p:transition spd="slow" advTm="9503">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776595" cy="521970"/>
          </a:xfrm>
          <a:prstGeom prst="rect">
            <a:avLst/>
          </a:prstGeom>
        </p:spPr>
        <p:txBody>
          <a:bodyPr wrap="square">
            <a:spAutoFit/>
          </a:bodyPr>
          <a:lstStyle/>
          <a:p>
            <a:r>
              <a:rPr sz="2800" b="1" kern="100">
                <a:latin typeface="+mj-ea"/>
                <a:ea typeface="+mj-ea"/>
                <a:cs typeface="Times New Roman" panose="02020603050405020304" pitchFamily="18" charset="0"/>
                <a:sym typeface="+mn-ea"/>
              </a:rPr>
              <a:t>子任务8.3.1  利润表的概念</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94" name="矩形: 圆角 93"/>
          <p:cNvSpPr/>
          <p:nvPr/>
        </p:nvSpPr>
        <p:spPr bwMode="auto">
          <a:xfrm>
            <a:off x="1153795" y="2994025"/>
            <a:ext cx="2197100" cy="652780"/>
          </a:xfrm>
          <a:prstGeom prst="roundRect">
            <a:avLst>
              <a:gd name="adj" fmla="val 8303"/>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zh-CN" altLang="en-US" sz="2000">
                <a:solidFill>
                  <a:schemeClr val="bg1"/>
                </a:solidFill>
                <a:latin typeface="+mj-ea"/>
                <a:ea typeface="+mj-ea"/>
              </a:rPr>
              <a:t>利润表的概念</a:t>
            </a:r>
            <a:endParaRPr lang="zh-CN" altLang="en-US" sz="2000">
              <a:solidFill>
                <a:schemeClr val="bg1"/>
              </a:solidFill>
              <a:latin typeface="+mj-ea"/>
              <a:ea typeface="+mj-ea"/>
            </a:endParaRPr>
          </a:p>
        </p:txBody>
      </p:sp>
      <p:sp>
        <p:nvSpPr>
          <p:cNvPr id="102" name="箭头: 下 101"/>
          <p:cNvSpPr/>
          <p:nvPr/>
        </p:nvSpPr>
        <p:spPr bwMode="auto">
          <a:xfrm rot="16200000">
            <a:off x="3509645" y="2927985"/>
            <a:ext cx="469265" cy="768985"/>
          </a:xfrm>
          <a:prstGeom prst="downArrow">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03" name="矩形: 圆角 102"/>
          <p:cNvSpPr/>
          <p:nvPr/>
        </p:nvSpPr>
        <p:spPr bwMode="auto">
          <a:xfrm>
            <a:off x="4128770" y="1920240"/>
            <a:ext cx="7063105" cy="2820035"/>
          </a:xfrm>
          <a:prstGeom prst="roundRect">
            <a:avLst/>
          </a:prstGeom>
          <a:solidFill>
            <a:schemeClr val="bg1"/>
          </a:solidFill>
          <a:ln w="12700" cap="flat" cmpd="sng" algn="ctr">
            <a:solidFill>
              <a:schemeClr val="tx2"/>
            </a:solidFill>
            <a:prstDash val="solid"/>
            <a:round/>
            <a:headEnd type="none" w="med" len="med"/>
            <a:tailEnd type="none" w="med" len="med"/>
          </a:ln>
          <a:effectLst/>
        </p:spPr>
        <p:txBody>
          <a:bodyPr vert="horz" wrap="square" lIns="0" tIns="0" rIns="0" bIns="0" numCol="1" rtlCol="0" anchor="ctr" anchorCtr="0" compatLnSpc="1"/>
          <a:lstStyle/>
          <a:p>
            <a:pPr algn="l"/>
            <a:r>
              <a:rPr lang="zh-CN" altLang="en-US" sz="2400">
                <a:solidFill>
                  <a:schemeClr val="accent2"/>
                </a:solidFill>
                <a:latin typeface="+mj-ea"/>
                <a:ea typeface="+mj-ea"/>
              </a:rPr>
              <a:t>利润表是反映企业在一定会计期间的经营成果的财务报表。</a:t>
            </a:r>
            <a:endParaRPr lang="zh-CN" altLang="en-US" sz="2400">
              <a:solidFill>
                <a:schemeClr val="accent2"/>
              </a:solidFill>
              <a:latin typeface="+mj-ea"/>
              <a:ea typeface="+mj-ea"/>
            </a:endParaRPr>
          </a:p>
          <a:p>
            <a:pPr algn="l"/>
            <a:r>
              <a:rPr lang="zh-CN" altLang="en-US" sz="2400">
                <a:solidFill>
                  <a:schemeClr val="accent2"/>
                </a:solidFill>
                <a:latin typeface="+mj-ea"/>
                <a:ea typeface="+mj-ea"/>
              </a:rPr>
              <a:t>利润表的编制基础是“收入－费用=利润”，将一定会计期间（如年度、季度、月份）的收入与其同一会计期间相关的费用进行配比，据以计算出企业一定时期的净利润（或净亏损）。 </a:t>
            </a:r>
            <a:endParaRPr lang="zh-CN" altLang="en-US" sz="2400">
              <a:solidFill>
                <a:schemeClr val="accent2"/>
              </a:solidFill>
              <a:latin typeface="+mj-ea"/>
              <a:ea typeface="+mj-ea"/>
            </a:endParaRPr>
          </a:p>
        </p:txBody>
      </p:sp>
    </p:spTree>
  </p:cSld>
  <p:clrMapOvr>
    <a:masterClrMapping/>
  </p:clrMapOvr>
  <p:transition spd="slow" advTm="9652">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857875" cy="521970"/>
          </a:xfrm>
          <a:prstGeom prst="rect">
            <a:avLst/>
          </a:prstGeom>
        </p:spPr>
        <p:txBody>
          <a:bodyPr wrap="square">
            <a:spAutoFit/>
          </a:bodyPr>
          <a:lstStyle/>
          <a:p>
            <a:r>
              <a:rPr sz="2800" b="1" kern="100">
                <a:latin typeface="+mj-ea"/>
                <a:ea typeface="+mj-ea"/>
                <a:cs typeface="Times New Roman" panose="02020603050405020304" pitchFamily="18" charset="0"/>
              </a:rPr>
              <a:t>子任务8.3.2  利润表的格式</a:t>
            </a:r>
            <a:endParaRPr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p:cNvPicPr>
            <a:picLocks noChangeAspect="1"/>
          </p:cNvPicPr>
          <p:nvPr/>
        </p:nvPicPr>
        <p:blipFill rotWithShape="1">
          <a:blip r:embed="rId1">
            <a:extLst>
              <a:ext uri="{28A0092B-C50C-407E-A947-70E740481C1C}">
                <a14:useLocalDpi xmlns:a14="http://schemas.microsoft.com/office/drawing/2010/main" val="0"/>
              </a:ext>
            </a:extLst>
          </a:blip>
          <a:srcRect l="21225" r="18081"/>
          <a:stretch>
            <a:fillRect/>
          </a:stretch>
        </p:blipFill>
        <p:spPr>
          <a:xfrm>
            <a:off x="7277198" y="1094318"/>
            <a:ext cx="4930513" cy="5415664"/>
          </a:xfrm>
          <a:prstGeom prst="rect">
            <a:avLst/>
          </a:prstGeom>
        </p:spPr>
      </p:pic>
      <p:sp>
        <p:nvSpPr>
          <p:cNvPr id="22" name="矩形 21"/>
          <p:cNvSpPr/>
          <p:nvPr/>
        </p:nvSpPr>
        <p:spPr bwMode="auto">
          <a:xfrm>
            <a:off x="948690" y="3808730"/>
            <a:ext cx="7963535" cy="959485"/>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3" name="矩形 22"/>
          <p:cNvSpPr/>
          <p:nvPr/>
        </p:nvSpPr>
        <p:spPr bwMode="auto">
          <a:xfrm>
            <a:off x="948690" y="1412875"/>
            <a:ext cx="7963535" cy="2014855"/>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4" name="矩形 23"/>
          <p:cNvSpPr/>
          <p:nvPr/>
        </p:nvSpPr>
        <p:spPr>
          <a:xfrm>
            <a:off x="1084976" y="1667973"/>
            <a:ext cx="7762460" cy="1565910"/>
          </a:xfrm>
          <a:prstGeom prst="rect">
            <a:avLst/>
          </a:prstGeom>
        </p:spPr>
        <p:txBody>
          <a:bodyPr wrap="square">
            <a:spAutoFit/>
          </a:bodyPr>
          <a:lstStyle/>
          <a:p>
            <a:pPr algn="just">
              <a:lnSpc>
                <a:spcPct val="120000"/>
              </a:lnSpc>
            </a:pPr>
            <a:r>
              <a:rPr lang="zh-CN" altLang="en-US" sz="1600">
                <a:latin typeface="+mj-ea"/>
                <a:ea typeface="+mj-ea"/>
              </a:rPr>
              <a:t>以营业收入为基础，减去营业成本、税金及附加、销售费用、管理费用、研发费用、财务费用，加其他收益、投资收益（或－投资损失）、净敞口套期收益（或－净敞口套期损失）、公允价值变动收益（或－公允价值变动损失）、信用减值损失（或－信用减值损失）、资产减值损失（或－资产减值损失）、资产处置收益（或－资产处置损失），计算出营业利润。</a:t>
            </a:r>
            <a:endParaRPr lang="zh-CN" altLang="en-US" sz="1600">
              <a:latin typeface="+mj-ea"/>
              <a:ea typeface="+mj-ea"/>
            </a:endParaRPr>
          </a:p>
        </p:txBody>
      </p:sp>
      <p:sp>
        <p:nvSpPr>
          <p:cNvPr id="25" name="矩形: 圆角 24"/>
          <p:cNvSpPr/>
          <p:nvPr/>
        </p:nvSpPr>
        <p:spPr bwMode="auto">
          <a:xfrm>
            <a:off x="1155700" y="1214755"/>
            <a:ext cx="4040505" cy="427990"/>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lstStyle/>
          <a:p>
            <a:pPr algn="ctr"/>
            <a:r>
              <a:rPr lang="en-US" sz="2000">
                <a:solidFill>
                  <a:schemeClr val="bg1"/>
                </a:solidFill>
                <a:latin typeface="+mj-ea"/>
                <a:ea typeface="+mj-ea"/>
              </a:rPr>
              <a:t>(1)</a:t>
            </a:r>
            <a:endParaRPr lang="en-US" sz="2000">
              <a:solidFill>
                <a:schemeClr val="bg1"/>
              </a:solidFill>
              <a:latin typeface="+mj-ea"/>
              <a:ea typeface="+mj-ea"/>
            </a:endParaRPr>
          </a:p>
        </p:txBody>
      </p:sp>
      <p:sp>
        <p:nvSpPr>
          <p:cNvPr id="26" name="矩形 25"/>
          <p:cNvSpPr/>
          <p:nvPr/>
        </p:nvSpPr>
        <p:spPr>
          <a:xfrm>
            <a:off x="1084976" y="4093890"/>
            <a:ext cx="7762460" cy="423545"/>
          </a:xfrm>
          <a:prstGeom prst="rect">
            <a:avLst/>
          </a:prstGeom>
        </p:spPr>
        <p:txBody>
          <a:bodyPr wrap="square">
            <a:spAutoFit/>
          </a:bodyPr>
          <a:lstStyle/>
          <a:p>
            <a:pPr algn="just">
              <a:lnSpc>
                <a:spcPct val="120000"/>
              </a:lnSpc>
            </a:pPr>
            <a:r>
              <a:rPr lang="zh-CN" altLang="en-US">
                <a:latin typeface="+mj-ea"/>
                <a:ea typeface="+mj-ea"/>
              </a:rPr>
              <a:t>以营业利润为基础，加上营业外收入、减去营业外支出，计算出利润总额。</a:t>
            </a:r>
            <a:endParaRPr lang="zh-CN" altLang="en-US">
              <a:latin typeface="+mj-ea"/>
              <a:ea typeface="+mj-ea"/>
            </a:endParaRPr>
          </a:p>
        </p:txBody>
      </p:sp>
      <p:sp>
        <p:nvSpPr>
          <p:cNvPr id="27" name="矩形: 圆角 26"/>
          <p:cNvSpPr/>
          <p:nvPr/>
        </p:nvSpPr>
        <p:spPr bwMode="auto">
          <a:xfrm>
            <a:off x="1155700" y="3586480"/>
            <a:ext cx="4040505" cy="427990"/>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lstStyle/>
          <a:p>
            <a:pPr algn="ctr"/>
            <a:r>
              <a:rPr lang="zh-CN" altLang="en-US" sz="2000">
                <a:solidFill>
                  <a:schemeClr val="bg1"/>
                </a:solidFill>
                <a:latin typeface="+mj-ea"/>
                <a:ea typeface="+mj-ea"/>
              </a:rPr>
              <a:t>（</a:t>
            </a:r>
            <a:r>
              <a:rPr lang="en-US" altLang="zh-CN" sz="2000">
                <a:solidFill>
                  <a:schemeClr val="bg1"/>
                </a:solidFill>
                <a:latin typeface="+mj-ea"/>
                <a:ea typeface="+mj-ea"/>
              </a:rPr>
              <a:t>2</a:t>
            </a:r>
            <a:r>
              <a:rPr lang="zh-CN" altLang="en-US" sz="2000">
                <a:solidFill>
                  <a:schemeClr val="bg1"/>
                </a:solidFill>
                <a:latin typeface="+mj-ea"/>
                <a:ea typeface="+mj-ea"/>
              </a:rPr>
              <a:t>）</a:t>
            </a:r>
            <a:endParaRPr lang="zh-CN" altLang="en-US" sz="2000">
              <a:solidFill>
                <a:schemeClr val="bg1"/>
              </a:solidFill>
              <a:latin typeface="+mj-ea"/>
              <a:ea typeface="+mj-ea"/>
            </a:endParaRPr>
          </a:p>
        </p:txBody>
      </p:sp>
      <p:sp>
        <p:nvSpPr>
          <p:cNvPr id="2" name="矩形 1"/>
          <p:cNvSpPr/>
          <p:nvPr/>
        </p:nvSpPr>
        <p:spPr bwMode="auto">
          <a:xfrm>
            <a:off x="932180" y="5155565"/>
            <a:ext cx="7963535" cy="1158240"/>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3" name="矩形 2"/>
          <p:cNvSpPr/>
          <p:nvPr/>
        </p:nvSpPr>
        <p:spPr>
          <a:xfrm>
            <a:off x="1068466" y="5440725"/>
            <a:ext cx="7762460" cy="423545"/>
          </a:xfrm>
          <a:prstGeom prst="rect">
            <a:avLst/>
          </a:prstGeom>
        </p:spPr>
        <p:txBody>
          <a:bodyPr wrap="square">
            <a:spAutoFit/>
          </a:bodyPr>
          <a:p>
            <a:pPr algn="just">
              <a:lnSpc>
                <a:spcPct val="120000"/>
              </a:lnSpc>
            </a:pPr>
            <a:r>
              <a:rPr lang="zh-CN" altLang="en-US">
                <a:latin typeface="+mj-ea"/>
                <a:ea typeface="+mj-ea"/>
              </a:rPr>
              <a:t>以利润总额为基础，减去所得税费用，计算出净利润。</a:t>
            </a:r>
            <a:endParaRPr lang="zh-CN" altLang="en-US">
              <a:latin typeface="+mj-ea"/>
              <a:ea typeface="+mj-ea"/>
            </a:endParaRPr>
          </a:p>
        </p:txBody>
      </p:sp>
      <p:sp>
        <p:nvSpPr>
          <p:cNvPr id="4" name="矩形: 圆角 26"/>
          <p:cNvSpPr/>
          <p:nvPr/>
        </p:nvSpPr>
        <p:spPr bwMode="auto">
          <a:xfrm>
            <a:off x="1139190" y="4933315"/>
            <a:ext cx="4040505" cy="427990"/>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p>
            <a:pPr algn="ctr"/>
            <a:r>
              <a:rPr lang="zh-CN" sz="2000">
                <a:solidFill>
                  <a:schemeClr val="bg1"/>
                </a:solidFill>
                <a:latin typeface="+mj-ea"/>
                <a:ea typeface="+mj-ea"/>
              </a:rPr>
              <a:t>（</a:t>
            </a:r>
            <a:r>
              <a:rPr lang="en-US" altLang="zh-CN" sz="2000">
                <a:solidFill>
                  <a:schemeClr val="bg1"/>
                </a:solidFill>
                <a:latin typeface="+mj-ea"/>
                <a:ea typeface="+mj-ea"/>
              </a:rPr>
              <a:t>3</a:t>
            </a:r>
            <a:r>
              <a:rPr lang="zh-CN" sz="2000">
                <a:solidFill>
                  <a:schemeClr val="bg1"/>
                </a:solidFill>
                <a:latin typeface="+mj-ea"/>
                <a:ea typeface="+mj-ea"/>
              </a:rPr>
              <a:t>）</a:t>
            </a:r>
            <a:endParaRPr lang="zh-CN" sz="2000">
              <a:solidFill>
                <a:schemeClr val="bg1"/>
              </a:solidFill>
              <a:latin typeface="+mj-ea"/>
              <a:ea typeface="+mj-ea"/>
            </a:endParaRPr>
          </a:p>
        </p:txBody>
      </p:sp>
    </p:spTree>
  </p:cSld>
  <p:clrMapOvr>
    <a:masterClrMapping/>
  </p:clrMapOvr>
  <p:transition spd="slow" advTm="9652">
    <p:push di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24"/>
          <p:cNvSpPr/>
          <p:nvPr>
            <p:custDataLst>
              <p:tags r:id="rId1"/>
            </p:custDataLst>
          </p:nvPr>
        </p:nvSpPr>
        <p:spPr>
          <a:xfrm flipV="1">
            <a:off x="3257550" y="4916805"/>
            <a:ext cx="8611235" cy="1632585"/>
          </a:xfrm>
          <a:custGeom>
            <a:avLst/>
            <a:gdLst>
              <a:gd name="connsiteX0" fmla="*/ 0 w 6899167"/>
              <a:gd name="connsiteY0" fmla="*/ 0 h 1393200"/>
              <a:gd name="connsiteX1" fmla="*/ 6899167 w 6899167"/>
              <a:gd name="connsiteY1" fmla="*/ 0 h 1393200"/>
              <a:gd name="connsiteX2" fmla="*/ 6899167 w 6899167"/>
              <a:gd name="connsiteY2" fmla="*/ 1393200 h 1393200"/>
              <a:gd name="connsiteX3" fmla="*/ 0 w 6899167"/>
              <a:gd name="connsiteY3" fmla="*/ 1393200 h 1393200"/>
              <a:gd name="connsiteX4" fmla="*/ 0 w 6899167"/>
              <a:gd name="connsiteY4" fmla="*/ 0 h 1393200"/>
              <a:gd name="connsiteX0-1" fmla="*/ 819150 w 7718317"/>
              <a:gd name="connsiteY0-2" fmla="*/ 0 h 1402725"/>
              <a:gd name="connsiteX1-3" fmla="*/ 7718317 w 7718317"/>
              <a:gd name="connsiteY1-4" fmla="*/ 0 h 1402725"/>
              <a:gd name="connsiteX2-5" fmla="*/ 7718317 w 7718317"/>
              <a:gd name="connsiteY2-6" fmla="*/ 1393200 h 1402725"/>
              <a:gd name="connsiteX3-7" fmla="*/ 0 w 7718317"/>
              <a:gd name="connsiteY3-8" fmla="*/ 1402725 h 1402725"/>
              <a:gd name="connsiteX4-9" fmla="*/ 819150 w 7718317"/>
              <a:gd name="connsiteY4-10" fmla="*/ 0 h 1402725"/>
              <a:gd name="connsiteX0-11" fmla="*/ 1689710 w 8588877"/>
              <a:gd name="connsiteY0-12" fmla="*/ 0 h 1406842"/>
              <a:gd name="connsiteX1-13" fmla="*/ 8588877 w 8588877"/>
              <a:gd name="connsiteY1-14" fmla="*/ 0 h 1406842"/>
              <a:gd name="connsiteX2-15" fmla="*/ 8588877 w 8588877"/>
              <a:gd name="connsiteY2-16" fmla="*/ 1393200 h 1406842"/>
              <a:gd name="connsiteX3-17" fmla="*/ 0 w 8588877"/>
              <a:gd name="connsiteY3-18" fmla="*/ 1406842 h 1406842"/>
              <a:gd name="connsiteX4-19" fmla="*/ 1689710 w 8588877"/>
              <a:gd name="connsiteY4-20" fmla="*/ 0 h 1406842"/>
              <a:gd name="connsiteX0-21" fmla="*/ 1684847 w 8584014"/>
              <a:gd name="connsiteY0-22" fmla="*/ 0 h 1402725"/>
              <a:gd name="connsiteX1-23" fmla="*/ 8584014 w 8584014"/>
              <a:gd name="connsiteY1-24" fmla="*/ 0 h 1402725"/>
              <a:gd name="connsiteX2-25" fmla="*/ 8584014 w 8584014"/>
              <a:gd name="connsiteY2-26" fmla="*/ 1393200 h 1402725"/>
              <a:gd name="connsiteX3-27" fmla="*/ 0 w 8584014"/>
              <a:gd name="connsiteY3-28" fmla="*/ 1402725 h 1402725"/>
              <a:gd name="connsiteX4-29" fmla="*/ 1684847 w 8584014"/>
              <a:gd name="connsiteY4-30" fmla="*/ 0 h 1402725"/>
              <a:gd name="connsiteX0-31" fmla="*/ 1679984 w 8579151"/>
              <a:gd name="connsiteY0-32" fmla="*/ 0 h 1398608"/>
              <a:gd name="connsiteX1-33" fmla="*/ 8579151 w 8579151"/>
              <a:gd name="connsiteY1-34" fmla="*/ 0 h 1398608"/>
              <a:gd name="connsiteX2-35" fmla="*/ 8579151 w 8579151"/>
              <a:gd name="connsiteY2-36" fmla="*/ 1393200 h 1398608"/>
              <a:gd name="connsiteX3-37" fmla="*/ 0 w 8579151"/>
              <a:gd name="connsiteY3-38" fmla="*/ 1398608 h 1398608"/>
              <a:gd name="connsiteX4-39" fmla="*/ 1679984 w 8579151"/>
              <a:gd name="connsiteY4-40" fmla="*/ 0 h 1398608"/>
              <a:gd name="connsiteX0-41" fmla="*/ 1679984 w 8579151"/>
              <a:gd name="connsiteY0-42" fmla="*/ 0 h 1394491"/>
              <a:gd name="connsiteX1-43" fmla="*/ 8579151 w 8579151"/>
              <a:gd name="connsiteY1-44" fmla="*/ 0 h 1394491"/>
              <a:gd name="connsiteX2-45" fmla="*/ 8579151 w 8579151"/>
              <a:gd name="connsiteY2-46" fmla="*/ 1393200 h 1394491"/>
              <a:gd name="connsiteX3-47" fmla="*/ 0 w 8579151"/>
              <a:gd name="connsiteY3-48" fmla="*/ 1394491 h 1394491"/>
              <a:gd name="connsiteX4-49" fmla="*/ 1679984 w 8579151"/>
              <a:gd name="connsiteY4-50" fmla="*/ 0 h 1394491"/>
            </a:gdLst>
            <a:ahLst/>
            <a:cxnLst>
              <a:cxn ang="0">
                <a:pos x="connsiteX0-41" y="connsiteY0-42"/>
              </a:cxn>
              <a:cxn ang="0">
                <a:pos x="connsiteX1-43" y="connsiteY1-44"/>
              </a:cxn>
              <a:cxn ang="0">
                <a:pos x="connsiteX2-45" y="connsiteY2-46"/>
              </a:cxn>
              <a:cxn ang="0">
                <a:pos x="connsiteX3-47" y="connsiteY3-48"/>
              </a:cxn>
              <a:cxn ang="0">
                <a:pos x="connsiteX4-49" y="connsiteY4-50"/>
              </a:cxn>
            </a:cxnLst>
            <a:rect l="l" t="t" r="r" b="b"/>
            <a:pathLst>
              <a:path w="8579151" h="1394491">
                <a:moveTo>
                  <a:pt x="1679984" y="0"/>
                </a:moveTo>
                <a:lnTo>
                  <a:pt x="8579151" y="0"/>
                </a:lnTo>
                <a:lnTo>
                  <a:pt x="8579151" y="1393200"/>
                </a:lnTo>
                <a:lnTo>
                  <a:pt x="0" y="1394491"/>
                </a:lnTo>
                <a:lnTo>
                  <a:pt x="1679984" y="0"/>
                </a:lnTo>
                <a:close/>
              </a:path>
            </a:pathLst>
          </a:custGeom>
          <a:solidFill>
            <a:schemeClr val="accent1">
              <a:lumMod val="40000"/>
              <a:lumOff val="60000"/>
            </a:schemeClr>
          </a:solidFill>
          <a:ln w="12700" cap="flat" cmpd="sng" algn="ctr">
            <a:noFill/>
            <a:prstDash val="solid"/>
            <a:miter lim="800000"/>
          </a:ln>
          <a:effectLst/>
        </p:spPr>
        <p:txBody>
          <a:bodyPr rtlCol="0" anchor="ctr"/>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 name="矩形 24"/>
          <p:cNvSpPr/>
          <p:nvPr>
            <p:custDataLst>
              <p:tags r:id="rId2"/>
            </p:custDataLst>
          </p:nvPr>
        </p:nvSpPr>
        <p:spPr>
          <a:xfrm flipV="1">
            <a:off x="3281045" y="2520950"/>
            <a:ext cx="8611235" cy="2395855"/>
          </a:xfrm>
          <a:custGeom>
            <a:avLst/>
            <a:gdLst>
              <a:gd name="connsiteX0" fmla="*/ 0 w 6899167"/>
              <a:gd name="connsiteY0" fmla="*/ 0 h 1393200"/>
              <a:gd name="connsiteX1" fmla="*/ 6899167 w 6899167"/>
              <a:gd name="connsiteY1" fmla="*/ 0 h 1393200"/>
              <a:gd name="connsiteX2" fmla="*/ 6899167 w 6899167"/>
              <a:gd name="connsiteY2" fmla="*/ 1393200 h 1393200"/>
              <a:gd name="connsiteX3" fmla="*/ 0 w 6899167"/>
              <a:gd name="connsiteY3" fmla="*/ 1393200 h 1393200"/>
              <a:gd name="connsiteX4" fmla="*/ 0 w 6899167"/>
              <a:gd name="connsiteY4" fmla="*/ 0 h 1393200"/>
              <a:gd name="connsiteX0-1" fmla="*/ 819150 w 7718317"/>
              <a:gd name="connsiteY0-2" fmla="*/ 0 h 1402725"/>
              <a:gd name="connsiteX1-3" fmla="*/ 7718317 w 7718317"/>
              <a:gd name="connsiteY1-4" fmla="*/ 0 h 1402725"/>
              <a:gd name="connsiteX2-5" fmla="*/ 7718317 w 7718317"/>
              <a:gd name="connsiteY2-6" fmla="*/ 1393200 h 1402725"/>
              <a:gd name="connsiteX3-7" fmla="*/ 0 w 7718317"/>
              <a:gd name="connsiteY3-8" fmla="*/ 1402725 h 1402725"/>
              <a:gd name="connsiteX4-9" fmla="*/ 819150 w 7718317"/>
              <a:gd name="connsiteY4-10" fmla="*/ 0 h 1402725"/>
              <a:gd name="connsiteX0-11" fmla="*/ 1689710 w 8588877"/>
              <a:gd name="connsiteY0-12" fmla="*/ 0 h 1406842"/>
              <a:gd name="connsiteX1-13" fmla="*/ 8588877 w 8588877"/>
              <a:gd name="connsiteY1-14" fmla="*/ 0 h 1406842"/>
              <a:gd name="connsiteX2-15" fmla="*/ 8588877 w 8588877"/>
              <a:gd name="connsiteY2-16" fmla="*/ 1393200 h 1406842"/>
              <a:gd name="connsiteX3-17" fmla="*/ 0 w 8588877"/>
              <a:gd name="connsiteY3-18" fmla="*/ 1406842 h 1406842"/>
              <a:gd name="connsiteX4-19" fmla="*/ 1689710 w 8588877"/>
              <a:gd name="connsiteY4-20" fmla="*/ 0 h 1406842"/>
              <a:gd name="connsiteX0-21" fmla="*/ 1684847 w 8584014"/>
              <a:gd name="connsiteY0-22" fmla="*/ 0 h 1402725"/>
              <a:gd name="connsiteX1-23" fmla="*/ 8584014 w 8584014"/>
              <a:gd name="connsiteY1-24" fmla="*/ 0 h 1402725"/>
              <a:gd name="connsiteX2-25" fmla="*/ 8584014 w 8584014"/>
              <a:gd name="connsiteY2-26" fmla="*/ 1393200 h 1402725"/>
              <a:gd name="connsiteX3-27" fmla="*/ 0 w 8584014"/>
              <a:gd name="connsiteY3-28" fmla="*/ 1402725 h 1402725"/>
              <a:gd name="connsiteX4-29" fmla="*/ 1684847 w 8584014"/>
              <a:gd name="connsiteY4-30" fmla="*/ 0 h 1402725"/>
              <a:gd name="connsiteX0-31" fmla="*/ 1679984 w 8579151"/>
              <a:gd name="connsiteY0-32" fmla="*/ 0 h 1398608"/>
              <a:gd name="connsiteX1-33" fmla="*/ 8579151 w 8579151"/>
              <a:gd name="connsiteY1-34" fmla="*/ 0 h 1398608"/>
              <a:gd name="connsiteX2-35" fmla="*/ 8579151 w 8579151"/>
              <a:gd name="connsiteY2-36" fmla="*/ 1393200 h 1398608"/>
              <a:gd name="connsiteX3-37" fmla="*/ 0 w 8579151"/>
              <a:gd name="connsiteY3-38" fmla="*/ 1398608 h 1398608"/>
              <a:gd name="connsiteX4-39" fmla="*/ 1679984 w 8579151"/>
              <a:gd name="connsiteY4-40" fmla="*/ 0 h 1398608"/>
              <a:gd name="connsiteX0-41" fmla="*/ 1679984 w 8579151"/>
              <a:gd name="connsiteY0-42" fmla="*/ 0 h 1394491"/>
              <a:gd name="connsiteX1-43" fmla="*/ 8579151 w 8579151"/>
              <a:gd name="connsiteY1-44" fmla="*/ 0 h 1394491"/>
              <a:gd name="connsiteX2-45" fmla="*/ 8579151 w 8579151"/>
              <a:gd name="connsiteY2-46" fmla="*/ 1393200 h 1394491"/>
              <a:gd name="connsiteX3-47" fmla="*/ 0 w 8579151"/>
              <a:gd name="connsiteY3-48" fmla="*/ 1394491 h 1394491"/>
              <a:gd name="connsiteX4-49" fmla="*/ 1679984 w 8579151"/>
              <a:gd name="connsiteY4-50" fmla="*/ 0 h 1394491"/>
            </a:gdLst>
            <a:ahLst/>
            <a:cxnLst>
              <a:cxn ang="0">
                <a:pos x="connsiteX0-41" y="connsiteY0-42"/>
              </a:cxn>
              <a:cxn ang="0">
                <a:pos x="connsiteX1-43" y="connsiteY1-44"/>
              </a:cxn>
              <a:cxn ang="0">
                <a:pos x="connsiteX2-45" y="connsiteY2-46"/>
              </a:cxn>
              <a:cxn ang="0">
                <a:pos x="connsiteX3-47" y="connsiteY3-48"/>
              </a:cxn>
              <a:cxn ang="0">
                <a:pos x="connsiteX4-49" y="connsiteY4-50"/>
              </a:cxn>
            </a:cxnLst>
            <a:rect l="l" t="t" r="r" b="b"/>
            <a:pathLst>
              <a:path w="8579151" h="1394491">
                <a:moveTo>
                  <a:pt x="1679984" y="0"/>
                </a:moveTo>
                <a:lnTo>
                  <a:pt x="8579151" y="0"/>
                </a:lnTo>
                <a:lnTo>
                  <a:pt x="8579151" y="1393200"/>
                </a:lnTo>
                <a:lnTo>
                  <a:pt x="0" y="1394491"/>
                </a:lnTo>
                <a:lnTo>
                  <a:pt x="1679984" y="0"/>
                </a:lnTo>
                <a:close/>
              </a:path>
            </a:pathLst>
          </a:custGeom>
          <a:solidFill>
            <a:schemeClr val="accent1">
              <a:lumMod val="60000"/>
              <a:lumOff val="40000"/>
            </a:schemeClr>
          </a:solidFill>
          <a:ln w="12700" cap="flat" cmpd="sng" algn="ctr">
            <a:noFill/>
            <a:prstDash val="solid"/>
            <a:miter lim="800000"/>
          </a:ln>
          <a:effectLst/>
        </p:spPr>
        <p:txBody>
          <a:bodyPr rtlCol="0" anchor="ctr"/>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8" name="矩形 37"/>
          <p:cNvSpPr/>
          <p:nvPr/>
        </p:nvSpPr>
        <p:spPr>
          <a:xfrm>
            <a:off x="772160" y="220345"/>
            <a:ext cx="5881370" cy="521970"/>
          </a:xfrm>
          <a:prstGeom prst="rect">
            <a:avLst/>
          </a:prstGeom>
        </p:spPr>
        <p:txBody>
          <a:bodyPr wrap="square">
            <a:spAutoFit/>
          </a:bodyPr>
          <a:lstStyle/>
          <a:p>
            <a:r>
              <a:rPr sz="2800" b="1" kern="100">
                <a:latin typeface="+mj-ea"/>
                <a:ea typeface="+mj-ea"/>
                <a:cs typeface="Times New Roman" panose="02020603050405020304" pitchFamily="18" charset="0"/>
              </a:rPr>
              <a:t>子任务8.3.3  编制利润表的方法</a:t>
            </a:r>
            <a:endParaRPr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7" name="图片 26"/>
          <p:cNvPicPr>
            <a:picLocks noChangeAspect="1"/>
          </p:cNvPicPr>
          <p:nvPr>
            <p:custDataLst>
              <p:tags r:id="rId3"/>
            </p:custDataLst>
          </p:nvPr>
        </p:nvPicPr>
        <p:blipFill rotWithShape="1">
          <a:blip r:embed="rId4">
            <a:extLst>
              <a:ext uri="{28A0092B-C50C-407E-A947-70E740481C1C}">
                <a14:useLocalDpi xmlns:a14="http://schemas.microsoft.com/office/drawing/2010/main" val="0"/>
              </a:ext>
            </a:extLst>
          </a:blip>
          <a:srcRect l="33257" r="2398"/>
          <a:stretch>
            <a:fillRect/>
          </a:stretch>
        </p:blipFill>
        <p:spPr>
          <a:xfrm>
            <a:off x="-5657" y="1171150"/>
            <a:ext cx="5191267" cy="5378576"/>
          </a:xfrm>
          <a:prstGeom prst="rect">
            <a:avLst/>
          </a:prstGeom>
        </p:spPr>
      </p:pic>
      <p:sp>
        <p:nvSpPr>
          <p:cNvPr id="28" name="矩形 27"/>
          <p:cNvSpPr/>
          <p:nvPr/>
        </p:nvSpPr>
        <p:spPr>
          <a:xfrm>
            <a:off x="-1" y="1368113"/>
            <a:ext cx="5200124" cy="4078605"/>
          </a:xfrm>
          <a:prstGeom prst="rect">
            <a:avLst/>
          </a:prstGeom>
          <a:solidFill>
            <a:schemeClr val="accent3"/>
          </a:solidFill>
        </p:spPr>
        <p:txBody>
          <a:bodyPr wrap="square">
            <a:spAutoFit/>
          </a:bodyPr>
          <a:lstStyle/>
          <a:p>
            <a:pPr algn="l">
              <a:lnSpc>
                <a:spcPct val="120000"/>
              </a:lnSpc>
            </a:pPr>
            <a:r>
              <a:rPr lang="zh-CN" altLang="en-US" sz="2400" b="1">
                <a:solidFill>
                  <a:schemeClr val="bg1"/>
                </a:solidFill>
                <a:latin typeface="+mj-ea"/>
                <a:ea typeface="+mj-ea"/>
              </a:rPr>
              <a:t>利润表中各项目均须填列“本期金额”和“上期金额”两栏。</a:t>
            </a:r>
            <a:endParaRPr lang="zh-CN" altLang="en-US" sz="2400" b="1">
              <a:solidFill>
                <a:schemeClr val="bg1"/>
              </a:solidFill>
              <a:latin typeface="+mj-ea"/>
              <a:ea typeface="+mj-ea"/>
            </a:endParaRPr>
          </a:p>
          <a:p>
            <a:pPr algn="l">
              <a:lnSpc>
                <a:spcPct val="120000"/>
              </a:lnSpc>
            </a:pPr>
            <a:r>
              <a:rPr lang="zh-CN" altLang="en-US" sz="2400" b="1">
                <a:solidFill>
                  <a:schemeClr val="bg1"/>
                </a:solidFill>
                <a:latin typeface="+mj-ea"/>
                <a:ea typeface="+mj-ea"/>
              </a:rPr>
              <a:t>“上期金额”栏内的各项数字，应根据上年该期利润表的“本期金额”栏内所列数字填列。</a:t>
            </a:r>
            <a:endParaRPr lang="zh-CN" altLang="en-US" sz="2400" b="1">
              <a:solidFill>
                <a:schemeClr val="bg1"/>
              </a:solidFill>
              <a:latin typeface="+mj-ea"/>
              <a:ea typeface="+mj-ea"/>
            </a:endParaRPr>
          </a:p>
          <a:p>
            <a:pPr algn="l">
              <a:lnSpc>
                <a:spcPct val="120000"/>
              </a:lnSpc>
            </a:pPr>
            <a:r>
              <a:rPr lang="zh-CN" altLang="en-US" sz="2400" b="1">
                <a:solidFill>
                  <a:schemeClr val="bg1"/>
                </a:solidFill>
                <a:latin typeface="+mj-ea"/>
                <a:ea typeface="+mj-ea"/>
              </a:rPr>
              <a:t>“本期金额”栏内各期数字，除“基本每股收益”和“稀释每股收益”项目外，应当按照相关账户的本期发生额填列。利润表如表8-5所示。</a:t>
            </a:r>
            <a:endParaRPr lang="zh-CN" altLang="en-US" sz="2400" b="1">
              <a:solidFill>
                <a:schemeClr val="bg1"/>
              </a:solidFill>
              <a:latin typeface="+mj-ea"/>
              <a:ea typeface="+mj-ea"/>
            </a:endParaRPr>
          </a:p>
        </p:txBody>
      </p:sp>
      <p:sp>
        <p:nvSpPr>
          <p:cNvPr id="2" name="文本框 1"/>
          <p:cNvSpPr txBox="1"/>
          <p:nvPr/>
        </p:nvSpPr>
        <p:spPr>
          <a:xfrm>
            <a:off x="5494655" y="1170940"/>
            <a:ext cx="5944235" cy="1322070"/>
          </a:xfrm>
          <a:prstGeom prst="rect">
            <a:avLst/>
          </a:prstGeom>
          <a:noFill/>
        </p:spPr>
        <p:txBody>
          <a:bodyPr wrap="square" rtlCol="0" anchor="t">
            <a:spAutoFit/>
          </a:bodyPr>
          <a:p>
            <a:pPr algn="l"/>
            <a:r>
              <a:rPr lang="zh-CN" altLang="en-US" sz="2000"/>
              <a:t>（1）按照有关账户的发生额直接填列。</a:t>
            </a:r>
            <a:endParaRPr lang="zh-CN" altLang="en-US" sz="2000"/>
          </a:p>
          <a:p>
            <a:pPr algn="l"/>
            <a:r>
              <a:rPr lang="zh-CN" altLang="en-US" sz="2000"/>
              <a:t>（2）按照有关账户的发生额分析计算填列。</a:t>
            </a:r>
            <a:endParaRPr lang="zh-CN" altLang="en-US" sz="2000"/>
          </a:p>
          <a:p>
            <a:pPr algn="l"/>
            <a:r>
              <a:rPr lang="zh-CN" altLang="en-US" sz="2000"/>
              <a:t>（3）“营业利润”“利润总额”和“净利润”项目，应按以下公式计算填列：</a:t>
            </a:r>
            <a:endParaRPr lang="zh-CN" altLang="en-US" sz="2000"/>
          </a:p>
        </p:txBody>
      </p:sp>
      <p:sp>
        <p:nvSpPr>
          <p:cNvPr id="8" name="文本框 7"/>
          <p:cNvSpPr txBox="1"/>
          <p:nvPr/>
        </p:nvSpPr>
        <p:spPr>
          <a:xfrm>
            <a:off x="5494655" y="2733675"/>
            <a:ext cx="6522720" cy="2030095"/>
          </a:xfrm>
          <a:prstGeom prst="rect">
            <a:avLst/>
          </a:prstGeom>
          <a:noFill/>
        </p:spPr>
        <p:txBody>
          <a:bodyPr wrap="square" rtlCol="0" anchor="t">
            <a:spAutoFit/>
          </a:bodyPr>
          <a:p>
            <a:pPr algn="l"/>
            <a:r>
              <a:rPr lang="zh-CN" altLang="en-US">
                <a:solidFill>
                  <a:schemeClr val="bg1"/>
                </a:solidFill>
              </a:rPr>
              <a:t>营业利润=营业收入－营业成本－税金及附加－销售费用－</a:t>
            </a:r>
            <a:endParaRPr lang="zh-CN" altLang="en-US">
              <a:solidFill>
                <a:schemeClr val="bg1"/>
              </a:solidFill>
            </a:endParaRPr>
          </a:p>
          <a:p>
            <a:pPr algn="l"/>
            <a:r>
              <a:rPr lang="zh-CN" altLang="en-US">
                <a:solidFill>
                  <a:schemeClr val="bg1"/>
                </a:solidFill>
              </a:rPr>
              <a:t>                 管理费用－研发费用－财务费用＋其他收益＋</a:t>
            </a:r>
            <a:endParaRPr lang="zh-CN" altLang="en-US">
              <a:solidFill>
                <a:schemeClr val="bg1"/>
              </a:solidFill>
            </a:endParaRPr>
          </a:p>
          <a:p>
            <a:pPr algn="l"/>
            <a:r>
              <a:rPr lang="zh-CN" altLang="en-US">
                <a:solidFill>
                  <a:schemeClr val="bg1"/>
                </a:solidFill>
              </a:rPr>
              <a:t>                 投资收益（或－投资损失）＋净敞口套期收益（或－     </a:t>
            </a:r>
            <a:endParaRPr lang="zh-CN" altLang="en-US">
              <a:solidFill>
                <a:schemeClr val="bg1"/>
              </a:solidFill>
            </a:endParaRPr>
          </a:p>
          <a:p>
            <a:pPr algn="l"/>
            <a:r>
              <a:rPr lang="zh-CN" altLang="en-US">
                <a:solidFill>
                  <a:schemeClr val="bg1"/>
                </a:solidFill>
              </a:rPr>
              <a:t>                 净敞口套期损失）＋公允价值变动收益（或－</a:t>
            </a:r>
            <a:endParaRPr lang="zh-CN" altLang="en-US">
              <a:solidFill>
                <a:schemeClr val="bg1"/>
              </a:solidFill>
            </a:endParaRPr>
          </a:p>
          <a:p>
            <a:pPr algn="l"/>
            <a:r>
              <a:rPr lang="zh-CN" altLang="en-US">
                <a:solidFill>
                  <a:schemeClr val="bg1"/>
                </a:solidFill>
              </a:rPr>
              <a:t>                 公允价值变动损失）＋信用减值损失（或－</a:t>
            </a:r>
            <a:endParaRPr lang="zh-CN" altLang="en-US">
              <a:solidFill>
                <a:schemeClr val="bg1"/>
              </a:solidFill>
            </a:endParaRPr>
          </a:p>
          <a:p>
            <a:pPr algn="l"/>
            <a:r>
              <a:rPr lang="zh-CN" altLang="en-US">
                <a:solidFill>
                  <a:schemeClr val="bg1"/>
                </a:solidFill>
              </a:rPr>
              <a:t>                 信用减值损失）＋资产减值损失（或－资产减值损失）</a:t>
            </a:r>
            <a:endParaRPr lang="zh-CN" altLang="en-US">
              <a:solidFill>
                <a:schemeClr val="bg1"/>
              </a:solidFill>
            </a:endParaRPr>
          </a:p>
          <a:p>
            <a:pPr algn="l"/>
            <a:r>
              <a:rPr lang="zh-CN" altLang="en-US">
                <a:solidFill>
                  <a:schemeClr val="bg1"/>
                </a:solidFill>
              </a:rPr>
              <a:t>                 ＋资产处置收益（或－资产处置损失）</a:t>
            </a:r>
            <a:endParaRPr lang="zh-CN" altLang="en-US">
              <a:solidFill>
                <a:schemeClr val="bg1"/>
              </a:solidFill>
            </a:endParaRPr>
          </a:p>
        </p:txBody>
      </p:sp>
      <p:sp>
        <p:nvSpPr>
          <p:cNvPr id="9" name="文本框 8"/>
          <p:cNvSpPr txBox="1"/>
          <p:nvPr/>
        </p:nvSpPr>
        <p:spPr>
          <a:xfrm>
            <a:off x="5687695" y="4916805"/>
            <a:ext cx="5751195" cy="922020"/>
          </a:xfrm>
          <a:prstGeom prst="rect">
            <a:avLst/>
          </a:prstGeom>
          <a:noFill/>
        </p:spPr>
        <p:txBody>
          <a:bodyPr wrap="square" rtlCol="0" anchor="t">
            <a:spAutoFit/>
          </a:bodyPr>
          <a:p>
            <a:pPr algn="l"/>
            <a:endParaRPr lang="zh-CN" altLang="en-US">
              <a:solidFill>
                <a:schemeClr val="bg1"/>
              </a:solidFill>
            </a:endParaRPr>
          </a:p>
          <a:p>
            <a:pPr algn="l"/>
            <a:r>
              <a:rPr lang="zh-CN" altLang="en-US">
                <a:solidFill>
                  <a:schemeClr val="bg1"/>
                </a:solidFill>
              </a:rPr>
              <a:t>利润总额=营业利润＋营业外收入－营业外支出净利润</a:t>
            </a:r>
            <a:endParaRPr lang="zh-CN" altLang="en-US">
              <a:solidFill>
                <a:schemeClr val="bg1"/>
              </a:solidFill>
            </a:endParaRPr>
          </a:p>
          <a:p>
            <a:pPr algn="l"/>
            <a:r>
              <a:rPr lang="zh-CN" altLang="en-US">
                <a:solidFill>
                  <a:schemeClr val="bg1"/>
                </a:solidFill>
              </a:rPr>
              <a:t>              =利润总额－所得税费用</a:t>
            </a:r>
            <a:endParaRPr lang="zh-CN" altLang="en-US">
              <a:solidFill>
                <a:schemeClr val="bg1"/>
              </a:solidFill>
            </a:endParaRPr>
          </a:p>
        </p:txBody>
      </p:sp>
    </p:spTree>
  </p:cSld>
  <p:clrMapOvr>
    <a:masterClrMapping/>
  </p:clrMapOvr>
  <p:transition spd="slow" advTm="9652">
    <p:push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0" y="0"/>
            <a:ext cx="12218670" cy="914400"/>
          </a:xfrm>
          <a:prstGeom prst="roundRect">
            <a:avLst/>
          </a:prstGeom>
          <a:solidFill>
            <a:schemeClr val="accent2">
              <a:lumMod val="60000"/>
              <a:lumOff val="4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 name="文本框 1"/>
          <p:cNvSpPr txBox="1"/>
          <p:nvPr/>
        </p:nvSpPr>
        <p:spPr>
          <a:xfrm>
            <a:off x="690245" y="1388110"/>
            <a:ext cx="10767695" cy="1198880"/>
          </a:xfrm>
          <a:prstGeom prst="rect">
            <a:avLst/>
          </a:prstGeom>
          <a:noFill/>
        </p:spPr>
        <p:txBody>
          <a:bodyPr wrap="square" rtlCol="0" anchor="t">
            <a:spAutoFit/>
          </a:bodyPr>
          <a:lstStyle/>
          <a:p>
            <a:pPr algn="l"/>
            <a:r>
              <a:rPr lang="en-US" sz="2400">
                <a:latin typeface="+mj-ea"/>
                <a:ea typeface="+mj-ea"/>
                <a:cs typeface="+mj-ea"/>
              </a:rPr>
              <a:t>     </a:t>
            </a:r>
            <a:r>
              <a:rPr sz="2400">
                <a:latin typeface="+mj-ea"/>
                <a:ea typeface="+mj-ea"/>
                <a:cs typeface="+mj-ea"/>
              </a:rPr>
              <a:t>北京市鼎盛股份有限公司2019年12月份各损益账户结转之前的发生额如表8-6所示（“上期金额”略）。</a:t>
            </a:r>
            <a:endParaRPr sz="2400">
              <a:latin typeface="+mj-ea"/>
              <a:ea typeface="+mj-ea"/>
              <a:cs typeface="+mj-ea"/>
            </a:endParaRPr>
          </a:p>
          <a:p>
            <a:pPr algn="l"/>
            <a:r>
              <a:rPr sz="2400">
                <a:latin typeface="+mj-ea"/>
                <a:ea typeface="+mj-ea"/>
                <a:cs typeface="+mj-ea"/>
              </a:rPr>
              <a:t>要求：根据上述资料编制北京市鼎盛股份有限公司2019年12月份的利润表。</a:t>
            </a:r>
            <a:endParaRPr sz="2400">
              <a:latin typeface="+mj-ea"/>
              <a:ea typeface="+mj-ea"/>
              <a:cs typeface="+mj-ea"/>
            </a:endParaRPr>
          </a:p>
        </p:txBody>
      </p:sp>
      <p:pic>
        <p:nvPicPr>
          <p:cNvPr id="4" name="图片 3" descr="303b32303034333736323bcecacce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0" y="0"/>
            <a:ext cx="914400" cy="914400"/>
          </a:xfrm>
          <a:prstGeom prst="rect">
            <a:avLst/>
          </a:prstGeom>
        </p:spPr>
      </p:pic>
      <p:sp>
        <p:nvSpPr>
          <p:cNvPr id="38" name="矩形 37"/>
          <p:cNvSpPr/>
          <p:nvPr/>
        </p:nvSpPr>
        <p:spPr>
          <a:xfrm>
            <a:off x="914400" y="196215"/>
            <a:ext cx="5556250" cy="521970"/>
          </a:xfrm>
          <a:prstGeom prst="rect">
            <a:avLst/>
          </a:prstGeom>
        </p:spPr>
        <p:txBody>
          <a:bodyPr wrap="square">
            <a:spAutoFit/>
          </a:bodyPr>
          <a:lstStyle/>
          <a:p>
            <a:r>
              <a:rPr sz="2800" b="1" kern="100">
                <a:latin typeface="+mj-ea"/>
                <a:ea typeface="+mj-ea"/>
                <a:cs typeface="Times New Roman" panose="02020603050405020304" pitchFamily="18" charset="0"/>
                <a:sym typeface="+mn-ea"/>
              </a:rPr>
              <a:t> 【情景8-2】</a:t>
            </a:r>
            <a:endParaRPr sz="2800" b="1" kern="100">
              <a:latin typeface="+mj-ea"/>
              <a:ea typeface="+mj-ea"/>
              <a:cs typeface="Times New Roman" panose="02020603050405020304" pitchFamily="18" charset="0"/>
              <a:sym typeface="+mn-ea"/>
            </a:endParaRPr>
          </a:p>
        </p:txBody>
      </p:sp>
      <p:pic>
        <p:nvPicPr>
          <p:cNvPr id="10" name="图片 9"/>
          <p:cNvPicPr>
            <a:picLocks noChangeAspect="1"/>
          </p:cNvPicPr>
          <p:nvPr/>
        </p:nvPicPr>
        <p:blipFill>
          <a:blip r:embed="rId3"/>
          <a:stretch>
            <a:fillRect/>
          </a:stretch>
        </p:blipFill>
        <p:spPr>
          <a:xfrm>
            <a:off x="2032635" y="2875280"/>
            <a:ext cx="7371080" cy="3283585"/>
          </a:xfrm>
          <a:prstGeom prst="rect">
            <a:avLst/>
          </a:prstGeo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0" y="0"/>
            <a:ext cx="12218670" cy="914400"/>
          </a:xfrm>
          <a:prstGeom prst="roundRect">
            <a:avLst/>
          </a:prstGeom>
          <a:solidFill>
            <a:schemeClr val="accent2">
              <a:lumMod val="60000"/>
              <a:lumOff val="4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 name="文本框 1"/>
          <p:cNvSpPr txBox="1"/>
          <p:nvPr/>
        </p:nvSpPr>
        <p:spPr>
          <a:xfrm>
            <a:off x="690245" y="1388110"/>
            <a:ext cx="10767695" cy="4892675"/>
          </a:xfrm>
          <a:prstGeom prst="rect">
            <a:avLst/>
          </a:prstGeom>
          <a:noFill/>
        </p:spPr>
        <p:txBody>
          <a:bodyPr wrap="square" rtlCol="0" anchor="t">
            <a:spAutoFit/>
          </a:bodyPr>
          <a:lstStyle/>
          <a:p>
            <a:pPr algn="l"/>
            <a:r>
              <a:rPr lang="en-US" sz="2400">
                <a:latin typeface="+mj-ea"/>
                <a:ea typeface="+mj-ea"/>
                <a:cs typeface="+mj-ea"/>
              </a:rPr>
              <a:t>     </a:t>
            </a:r>
            <a:r>
              <a:rPr sz="2400">
                <a:latin typeface="+mj-ea"/>
                <a:ea typeface="+mj-ea"/>
                <a:cs typeface="+mj-ea"/>
              </a:rPr>
              <a:t>步骤1：按照报表项目的内涵，根据各账户净发生额确定报表项目金额。</a:t>
            </a:r>
            <a:endParaRPr sz="2400">
              <a:latin typeface="+mj-ea"/>
              <a:ea typeface="+mj-ea"/>
              <a:cs typeface="+mj-ea"/>
            </a:endParaRPr>
          </a:p>
          <a:p>
            <a:pPr algn="l"/>
            <a:r>
              <a:rPr sz="2400">
                <a:latin typeface="+mj-ea"/>
                <a:ea typeface="+mj-ea"/>
                <a:cs typeface="+mj-ea"/>
              </a:rPr>
              <a:t>①需要加计的项目：</a:t>
            </a:r>
            <a:endParaRPr sz="2400">
              <a:latin typeface="+mj-ea"/>
              <a:ea typeface="+mj-ea"/>
              <a:cs typeface="+mj-ea"/>
            </a:endParaRPr>
          </a:p>
          <a:p>
            <a:pPr algn="l"/>
            <a:endParaRPr sz="2400">
              <a:latin typeface="+mj-ea"/>
              <a:ea typeface="+mj-ea"/>
              <a:cs typeface="+mj-ea"/>
            </a:endParaRPr>
          </a:p>
          <a:p>
            <a:pPr algn="l"/>
            <a:r>
              <a:rPr sz="2400">
                <a:latin typeface="+mj-ea"/>
                <a:ea typeface="+mj-ea"/>
                <a:cs typeface="+mj-ea"/>
              </a:rPr>
              <a:t>“营业收入”项目金额=（3 000 000－100 000）＋20 000=2 920 000（元）</a:t>
            </a:r>
            <a:endParaRPr sz="2400">
              <a:latin typeface="+mj-ea"/>
              <a:ea typeface="+mj-ea"/>
              <a:cs typeface="+mj-ea"/>
            </a:endParaRPr>
          </a:p>
          <a:p>
            <a:pPr algn="l"/>
            <a:r>
              <a:rPr sz="2400">
                <a:latin typeface="+mj-ea"/>
                <a:ea typeface="+mj-ea"/>
                <a:cs typeface="+mj-ea"/>
              </a:rPr>
              <a:t>“营业成本”项目金额=（1 600 000－80 000）＋10 000=1 530 000（元）</a:t>
            </a:r>
            <a:endParaRPr sz="2400">
              <a:latin typeface="+mj-ea"/>
              <a:ea typeface="+mj-ea"/>
              <a:cs typeface="+mj-ea"/>
            </a:endParaRPr>
          </a:p>
          <a:p>
            <a:pPr algn="l"/>
            <a:endParaRPr sz="2400">
              <a:latin typeface="+mj-ea"/>
              <a:ea typeface="+mj-ea"/>
              <a:cs typeface="+mj-ea"/>
            </a:endParaRPr>
          </a:p>
          <a:p>
            <a:pPr algn="l"/>
            <a:r>
              <a:rPr sz="2400">
                <a:latin typeface="+mj-ea"/>
                <a:ea typeface="+mj-ea"/>
                <a:cs typeface="+mj-ea"/>
              </a:rPr>
              <a:t>②直接填列的项目：除了上述两个项目以外，其余单项项目直接按账户净发生额确定报表项目金额。</a:t>
            </a:r>
            <a:endParaRPr sz="2400">
              <a:latin typeface="+mj-ea"/>
              <a:ea typeface="+mj-ea"/>
              <a:cs typeface="+mj-ea"/>
            </a:endParaRPr>
          </a:p>
          <a:p>
            <a:pPr algn="l"/>
            <a:r>
              <a:rPr sz="2400">
                <a:latin typeface="+mj-ea"/>
                <a:ea typeface="+mj-ea"/>
                <a:cs typeface="+mj-ea"/>
              </a:rPr>
              <a:t>步骤2：将步骤1所确定的金额填入表内相应项目“本期金额”栏内。</a:t>
            </a:r>
            <a:endParaRPr sz="2400">
              <a:latin typeface="+mj-ea"/>
              <a:ea typeface="+mj-ea"/>
              <a:cs typeface="+mj-ea"/>
            </a:endParaRPr>
          </a:p>
          <a:p>
            <a:pPr algn="l"/>
            <a:r>
              <a:rPr sz="2400">
                <a:latin typeface="+mj-ea"/>
                <a:ea typeface="+mj-ea"/>
                <a:cs typeface="+mj-ea"/>
              </a:rPr>
              <a:t>步骤3：计算营业利润、利润总额和净利润金额，并填入表内相应项目“本期金额”栏内。</a:t>
            </a:r>
            <a:endParaRPr sz="2400">
              <a:latin typeface="+mj-ea"/>
              <a:ea typeface="+mj-ea"/>
              <a:cs typeface="+mj-ea"/>
            </a:endParaRPr>
          </a:p>
          <a:p>
            <a:pPr algn="l"/>
            <a:r>
              <a:rPr sz="2400">
                <a:latin typeface="+mj-ea"/>
                <a:ea typeface="+mj-ea"/>
                <a:cs typeface="+mj-ea"/>
              </a:rPr>
              <a:t>步骤4：填写表头各要素，并在“北京市鼎盛股份有限公司”处加盖公章。</a:t>
            </a:r>
            <a:endParaRPr sz="2400">
              <a:latin typeface="+mj-ea"/>
              <a:ea typeface="+mj-ea"/>
              <a:cs typeface="+mj-ea"/>
            </a:endParaRPr>
          </a:p>
          <a:p>
            <a:pPr algn="l"/>
            <a:r>
              <a:rPr sz="2400">
                <a:latin typeface="+mj-ea"/>
                <a:ea typeface="+mj-ea"/>
                <a:cs typeface="+mj-ea"/>
              </a:rPr>
              <a:t>编制完成的北京市鼎盛股份有限公司2019年12月份利润表如表8-7所示。</a:t>
            </a:r>
            <a:endParaRPr sz="2400">
              <a:latin typeface="+mj-ea"/>
              <a:ea typeface="+mj-ea"/>
              <a:cs typeface="+mj-ea"/>
            </a:endParaRPr>
          </a:p>
        </p:txBody>
      </p:sp>
      <p:pic>
        <p:nvPicPr>
          <p:cNvPr id="4" name="图片 3" descr="303b32303034333736323bcecacce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0" y="0"/>
            <a:ext cx="914400" cy="914400"/>
          </a:xfrm>
          <a:prstGeom prst="rect">
            <a:avLst/>
          </a:prstGeom>
        </p:spPr>
      </p:pic>
      <p:sp>
        <p:nvSpPr>
          <p:cNvPr id="38" name="矩形 37"/>
          <p:cNvSpPr/>
          <p:nvPr/>
        </p:nvSpPr>
        <p:spPr>
          <a:xfrm>
            <a:off x="914400" y="196215"/>
            <a:ext cx="5556250" cy="521970"/>
          </a:xfrm>
          <a:prstGeom prst="rect">
            <a:avLst/>
          </a:prstGeom>
        </p:spPr>
        <p:txBody>
          <a:bodyPr wrap="square">
            <a:spAutoFit/>
          </a:bodyPr>
          <a:lstStyle/>
          <a:p>
            <a:r>
              <a:rPr sz="2800" b="1" kern="100">
                <a:latin typeface="+mj-ea"/>
                <a:ea typeface="+mj-ea"/>
                <a:cs typeface="Times New Roman" panose="02020603050405020304" pitchFamily="18" charset="0"/>
                <a:sym typeface="+mn-ea"/>
              </a:rPr>
              <a:t> 【情景8-2】</a:t>
            </a:r>
            <a:endParaRPr sz="2800" b="1" kern="100">
              <a:latin typeface="+mj-ea"/>
              <a:ea typeface="+mj-ea"/>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0" y="0"/>
            <a:ext cx="12196763" cy="3645024"/>
            <a:chOff x="0" y="0"/>
            <a:chExt cx="12196763" cy="3645024"/>
          </a:xfrm>
        </p:grpSpPr>
        <p:pic>
          <p:nvPicPr>
            <p:cNvPr id="14" name="图片 13"/>
            <p:cNvPicPr>
              <a:picLocks noChangeAspect="1"/>
            </p:cNvPicPr>
            <p:nvPr/>
          </p:nvPicPr>
          <p:blipFill rotWithShape="1">
            <a:blip r:embed="rId1">
              <a:extLst>
                <a:ext uri="{28A0092B-C50C-407E-A947-70E740481C1C}">
                  <a14:useLocalDpi xmlns:a14="http://schemas.microsoft.com/office/drawing/2010/main" val="0"/>
                </a:ext>
              </a:extLst>
            </a:blip>
            <a:srcRect t="27813" b="27321"/>
            <a:stretch>
              <a:fillRect/>
            </a:stretch>
          </p:blipFill>
          <p:spPr>
            <a:xfrm>
              <a:off x="1" y="0"/>
              <a:ext cx="12196762" cy="3645024"/>
            </a:xfrm>
            <a:prstGeom prst="rect">
              <a:avLst/>
            </a:prstGeom>
          </p:spPr>
        </p:pic>
        <p:sp>
          <p:nvSpPr>
            <p:cNvPr id="15" name="矩形 14"/>
            <p:cNvSpPr/>
            <p:nvPr/>
          </p:nvSpPr>
          <p:spPr bwMode="auto">
            <a:xfrm>
              <a:off x="0" y="0"/>
              <a:ext cx="12196762" cy="3645024"/>
            </a:xfrm>
            <a:prstGeom prst="rect">
              <a:avLst/>
            </a:prstGeom>
            <a:solidFill>
              <a:schemeClr val="tx1">
                <a:lumMod val="50000"/>
                <a:alpha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16" name="矩形 15"/>
          <p:cNvSpPr/>
          <p:nvPr/>
        </p:nvSpPr>
        <p:spPr>
          <a:xfrm>
            <a:off x="2370832" y="3690628"/>
            <a:ext cx="7843412" cy="584775"/>
          </a:xfrm>
          <a:prstGeom prst="rect">
            <a:avLst/>
          </a:prstGeom>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感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谢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您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的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关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注</a:t>
            </a:r>
            <a:endPar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endParaRPr>
          </a:p>
        </p:txBody>
      </p:sp>
      <p:sp>
        <p:nvSpPr>
          <p:cNvPr id="17" name="矩形 16"/>
          <p:cNvSpPr/>
          <p:nvPr/>
        </p:nvSpPr>
        <p:spPr>
          <a:xfrm>
            <a:off x="2188855" y="1988840"/>
            <a:ext cx="8085990" cy="1862048"/>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1500" b="1" i="0" u="none" strike="noStrike" kern="1200" cap="none" spc="0" normalizeH="0" baseline="0" noProof="0">
                <a:ln>
                  <a:noFill/>
                </a:ln>
                <a:solidFill>
                  <a:srgbClr val="FFFFFF"/>
                </a:solidFill>
                <a:effectLst>
                  <a:outerShdw blurRad="63500" dist="25400" dir="2700000" algn="tl">
                    <a:srgbClr val="000000">
                      <a:alpha val="14000"/>
                    </a:srgbClr>
                  </a:outerShdw>
                </a:effectLst>
                <a:uLnTx/>
                <a:uFillTx/>
                <a:latin typeface="微软雅黑" panose="020B0503020204020204" pitchFamily="34" charset="-122"/>
                <a:ea typeface="微软雅黑" panose="020B0503020204020204" pitchFamily="34" charset="-122"/>
                <a:cs typeface="+mn-cs"/>
              </a:rPr>
              <a:t>THANKS</a:t>
            </a:r>
            <a:endParaRPr kumimoji="0" lang="zh-CN" altLang="en-US" sz="11500" b="1" i="0" u="none" strike="noStrike" kern="1200" cap="none" spc="0" normalizeH="0" baseline="0" noProof="0">
              <a:ln>
                <a:noFill/>
              </a:ln>
              <a:solidFill>
                <a:srgbClr val="FFFFFF"/>
              </a:solidFill>
              <a:effectLst>
                <a:outerShdw blurRad="63500" dist="25400" dir="2700000" algn="tl">
                  <a:srgbClr val="000000">
                    <a:alpha val="14000"/>
                  </a:srgbClr>
                </a:outerShdw>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600" advTm="6046">
        <p:blinds dir="vert"/>
      </p:transition>
    </mc:Choice>
    <mc:Fallback>
      <p:transition spd="slow" advTm="6046">
        <p:blinds dir="vert"/>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矩形 87"/>
          <p:cNvSpPr/>
          <p:nvPr/>
        </p:nvSpPr>
        <p:spPr bwMode="auto">
          <a:xfrm>
            <a:off x="0" y="0"/>
            <a:ext cx="5810349" cy="685800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89" name="文本框 88"/>
          <p:cNvSpPr txBox="1"/>
          <p:nvPr/>
        </p:nvSpPr>
        <p:spPr>
          <a:xfrm>
            <a:off x="1380191" y="-289580"/>
            <a:ext cx="2606804" cy="7725192"/>
          </a:xfrm>
          <a:prstGeom prst="rect">
            <a:avLst/>
          </a:prstGeom>
          <a:noFill/>
        </p:spPr>
        <p:txBody>
          <a:bodyPr wrap="none" rtlCol="0">
            <a:spAutoFit/>
          </a:bodyPr>
          <a:lstStyle/>
          <a:p>
            <a:pPr algn="ctr"/>
            <a:r>
              <a:rPr lang="en-US" altLang="zh-CN" sz="49600">
                <a:solidFill>
                  <a:schemeClr val="bg1"/>
                </a:solidFill>
                <a:latin typeface="Impact" panose="020B0806030902050204" pitchFamily="34" charset="0"/>
                <a:ea typeface="DFKai-SB" panose="03000509000000000000" pitchFamily="65" charset="-120"/>
              </a:rPr>
              <a:t>1</a:t>
            </a:r>
            <a:endParaRPr lang="zh-CN" altLang="en-US" sz="49600" dirty="0">
              <a:solidFill>
                <a:schemeClr val="bg1"/>
              </a:solidFill>
              <a:latin typeface="Impact" panose="020B0806030902050204" pitchFamily="34" charset="0"/>
              <a:ea typeface="DFKai-SB" panose="03000509000000000000" pitchFamily="65" charset="-120"/>
            </a:endParaRPr>
          </a:p>
        </p:txBody>
      </p:sp>
      <p:sp>
        <p:nvSpPr>
          <p:cNvPr id="90" name="矩形 89"/>
          <p:cNvSpPr/>
          <p:nvPr/>
        </p:nvSpPr>
        <p:spPr bwMode="auto">
          <a:xfrm>
            <a:off x="0" y="3282838"/>
            <a:ext cx="5810349" cy="1512168"/>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91" name="文本框 19"/>
          <p:cNvSpPr txBox="1">
            <a:spLocks noChangeArrowheads="1"/>
          </p:cNvSpPr>
          <p:nvPr>
            <p:custDataLst>
              <p:tags r:id="rId1"/>
            </p:custDataLst>
          </p:nvPr>
        </p:nvSpPr>
        <p:spPr bwMode="auto">
          <a:xfrm>
            <a:off x="265733" y="3568280"/>
            <a:ext cx="5090269" cy="941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sz="6000" b="1">
                <a:solidFill>
                  <a:schemeClr val="bg1"/>
                </a:solidFill>
                <a:latin typeface="微软雅黑" panose="020B0503020204020204" pitchFamily="34" charset="-122"/>
                <a:ea typeface="微软雅黑" panose="020B0503020204020204" pitchFamily="34" charset="-122"/>
                <a:sym typeface="+mn-ea"/>
              </a:rPr>
              <a:t>初识会计报表</a:t>
            </a:r>
            <a:endParaRPr lang="zh-CN" altLang="en-US" sz="6000" b="1">
              <a:solidFill>
                <a:schemeClr val="bg1"/>
              </a:solidFill>
              <a:latin typeface="微软雅黑" panose="020B0503020204020204" pitchFamily="34" charset="-122"/>
              <a:ea typeface="微软雅黑" panose="020B0503020204020204" pitchFamily="34" charset="-122"/>
              <a:sym typeface="+mn-ea"/>
            </a:endParaRPr>
          </a:p>
        </p:txBody>
      </p:sp>
      <p:sp>
        <p:nvSpPr>
          <p:cNvPr id="92" name="TextBox 65"/>
          <p:cNvSpPr txBox="1"/>
          <p:nvPr/>
        </p:nvSpPr>
        <p:spPr>
          <a:xfrm>
            <a:off x="6965056" y="3605904"/>
            <a:ext cx="1890186" cy="368300"/>
          </a:xfrm>
          <a:prstGeom prst="rect">
            <a:avLst/>
          </a:prstGeom>
          <a:noFill/>
        </p:spPr>
        <p:txBody>
          <a:bodyPr wrap="square" rtlCol="0">
            <a:spAutoFit/>
          </a:bodyPr>
          <a:lstStyle/>
          <a:p>
            <a:pPr>
              <a:defRPr/>
            </a:pPr>
            <a:r>
              <a:rPr lang="zh-CN" altLang="en-US">
                <a:latin typeface="+mj-ea"/>
                <a:ea typeface="+mj-ea"/>
                <a:sym typeface="+mn-ea"/>
              </a:rPr>
              <a:t>会计报表的概念</a:t>
            </a:r>
            <a:endParaRPr lang="zh-CN" altLang="en-US">
              <a:latin typeface="+mj-ea"/>
              <a:ea typeface="+mj-ea"/>
              <a:sym typeface="+mn-ea"/>
            </a:endParaRPr>
          </a:p>
        </p:txBody>
      </p:sp>
      <p:sp>
        <p:nvSpPr>
          <p:cNvPr id="94" name="TextBox 69"/>
          <p:cNvSpPr txBox="1"/>
          <p:nvPr/>
        </p:nvSpPr>
        <p:spPr>
          <a:xfrm>
            <a:off x="6965055" y="4110690"/>
            <a:ext cx="1835655" cy="368300"/>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a:defRPr/>
            </a:pPr>
            <a:r>
              <a:rPr lang="zh-CN" altLang="en-US" sz="1800">
                <a:solidFill>
                  <a:schemeClr val="tx1"/>
                </a:solidFill>
                <a:latin typeface="+mj-ea"/>
                <a:sym typeface="+mn-ea"/>
              </a:rPr>
              <a:t>会计报表的种类</a:t>
            </a:r>
            <a:endParaRPr lang="zh-CN" altLang="en-US" sz="1800">
              <a:solidFill>
                <a:schemeClr val="tx1"/>
              </a:solidFill>
              <a:latin typeface="+mj-ea"/>
              <a:sym typeface="+mn-ea"/>
            </a:endParaRPr>
          </a:p>
        </p:txBody>
      </p:sp>
      <p:grpSp>
        <p:nvGrpSpPr>
          <p:cNvPr id="97" name="组合 96"/>
          <p:cNvGrpSpPr/>
          <p:nvPr/>
        </p:nvGrpSpPr>
        <p:grpSpPr>
          <a:xfrm>
            <a:off x="6673280" y="3617878"/>
            <a:ext cx="330200" cy="330200"/>
            <a:chOff x="8186613" y="1546264"/>
            <a:chExt cx="330200" cy="330200"/>
          </a:xfrm>
          <a:solidFill>
            <a:schemeClr val="accent3"/>
          </a:solidFill>
        </p:grpSpPr>
        <p:sp>
          <p:nvSpPr>
            <p:cNvPr id="98"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99"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grpSp>
        <p:nvGrpSpPr>
          <p:cNvPr id="100" name="组合 99"/>
          <p:cNvGrpSpPr/>
          <p:nvPr/>
        </p:nvGrpSpPr>
        <p:grpSpPr>
          <a:xfrm>
            <a:off x="6673280" y="4131895"/>
            <a:ext cx="330200" cy="330200"/>
            <a:chOff x="8186613" y="1546264"/>
            <a:chExt cx="330200" cy="330200"/>
          </a:xfrm>
          <a:solidFill>
            <a:schemeClr val="accent3"/>
          </a:solidFill>
        </p:grpSpPr>
        <p:sp>
          <p:nvSpPr>
            <p:cNvPr id="101"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102"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cxnSp>
        <p:nvCxnSpPr>
          <p:cNvPr id="112" name="直接连接符 111"/>
          <p:cNvCxnSpPr/>
          <p:nvPr/>
        </p:nvCxnSpPr>
        <p:spPr bwMode="auto">
          <a:xfrm>
            <a:off x="6701855" y="4007695"/>
            <a:ext cx="1700782"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3" name="直接连接符 112"/>
          <p:cNvCxnSpPr/>
          <p:nvPr/>
        </p:nvCxnSpPr>
        <p:spPr bwMode="auto">
          <a:xfrm>
            <a:off x="6701855" y="4528691"/>
            <a:ext cx="1700782"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16" name="图片 115"/>
          <p:cNvPicPr>
            <a:picLocks noChangeAspect="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6673280" y="803321"/>
            <a:ext cx="3773696" cy="2228839"/>
          </a:xfrm>
          <a:prstGeom prst="rect">
            <a:avLst/>
          </a:prstGeom>
          <a:ln w="19050">
            <a:solidFill>
              <a:schemeClr val="bg1"/>
            </a:solidFill>
          </a:ln>
          <a:effectLst>
            <a:outerShdw blurRad="63500" sx="102000" sy="102000" algn="ctr"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695">
        <p15:prstTrans prst="pageCurlDouble"/>
      </p:transition>
    </mc:Choice>
    <mc:Fallback>
      <p:transition spd="slow" advTm="3695">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776595"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子任务8.2.1  资产负债表的概念</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94" name="矩形: 圆角 93"/>
          <p:cNvSpPr/>
          <p:nvPr/>
        </p:nvSpPr>
        <p:spPr bwMode="auto">
          <a:xfrm>
            <a:off x="1153795" y="2994025"/>
            <a:ext cx="2197100" cy="652780"/>
          </a:xfrm>
          <a:prstGeom prst="roundRect">
            <a:avLst>
              <a:gd name="adj" fmla="val 8303"/>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zh-CN" altLang="en-US" sz="2000">
                <a:solidFill>
                  <a:schemeClr val="bg1"/>
                </a:solidFill>
                <a:latin typeface="+mj-ea"/>
                <a:ea typeface="+mj-ea"/>
              </a:rPr>
              <a:t>资产负债表的概念</a:t>
            </a:r>
            <a:endParaRPr lang="zh-CN" altLang="en-US" sz="2000">
              <a:solidFill>
                <a:schemeClr val="bg1"/>
              </a:solidFill>
              <a:latin typeface="+mj-ea"/>
              <a:ea typeface="+mj-ea"/>
            </a:endParaRPr>
          </a:p>
        </p:txBody>
      </p:sp>
      <p:sp>
        <p:nvSpPr>
          <p:cNvPr id="102" name="箭头: 下 101"/>
          <p:cNvSpPr/>
          <p:nvPr/>
        </p:nvSpPr>
        <p:spPr bwMode="auto">
          <a:xfrm rot="16200000">
            <a:off x="3509645" y="2927985"/>
            <a:ext cx="469265" cy="768985"/>
          </a:xfrm>
          <a:prstGeom prst="downArrow">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03" name="矩形: 圆角 102"/>
          <p:cNvSpPr/>
          <p:nvPr/>
        </p:nvSpPr>
        <p:spPr bwMode="auto">
          <a:xfrm>
            <a:off x="4128770" y="2235200"/>
            <a:ext cx="7063105" cy="2154555"/>
          </a:xfrm>
          <a:prstGeom prst="roundRect">
            <a:avLst/>
          </a:prstGeom>
          <a:solidFill>
            <a:schemeClr val="bg1"/>
          </a:solidFill>
          <a:ln w="12700" cap="flat" cmpd="sng" algn="ctr">
            <a:solidFill>
              <a:schemeClr val="tx2"/>
            </a:solidFill>
            <a:prstDash val="solid"/>
            <a:round/>
            <a:headEnd type="none" w="med" len="med"/>
            <a:tailEnd type="none" w="med" len="med"/>
          </a:ln>
          <a:effectLst/>
        </p:spPr>
        <p:txBody>
          <a:bodyPr vert="horz" wrap="square" lIns="0" tIns="0" rIns="0" bIns="0" numCol="1" rtlCol="0" anchor="ctr" anchorCtr="0" compatLnSpc="1"/>
          <a:lstStyle/>
          <a:p>
            <a:pPr algn="l"/>
            <a:r>
              <a:rPr lang="zh-CN" altLang="en-US" sz="2400">
                <a:solidFill>
                  <a:schemeClr val="accent2"/>
                </a:solidFill>
                <a:latin typeface="+mj-ea"/>
                <a:ea typeface="+mj-ea"/>
              </a:rPr>
              <a:t>资产负债表是反映企业在某一特定日期财务状况的会计报表。</a:t>
            </a:r>
            <a:endParaRPr lang="zh-CN" altLang="en-US" sz="2400">
              <a:solidFill>
                <a:schemeClr val="accent2"/>
              </a:solidFill>
              <a:latin typeface="+mj-ea"/>
              <a:ea typeface="+mj-ea"/>
            </a:endParaRPr>
          </a:p>
          <a:p>
            <a:pPr algn="l"/>
            <a:r>
              <a:rPr lang="zh-CN" altLang="en-US" sz="2400">
                <a:solidFill>
                  <a:schemeClr val="accent2"/>
                </a:solidFill>
                <a:latin typeface="+mj-ea"/>
                <a:ea typeface="+mj-ea"/>
              </a:rPr>
              <a:t>资产负债表的编制基础是“资产=负债＋所有者权益”这一会计恒等式。</a:t>
            </a:r>
            <a:endParaRPr lang="zh-CN" altLang="en-US" sz="2400">
              <a:solidFill>
                <a:schemeClr val="accent2"/>
              </a:solidFill>
              <a:latin typeface="+mj-ea"/>
              <a:ea typeface="+mj-ea"/>
            </a:endParaRPr>
          </a:p>
        </p:txBody>
      </p:sp>
    </p:spTree>
  </p:cSld>
  <p:clrMapOvr>
    <a:masterClrMapping/>
  </p:clrMapOvr>
  <p:transition spd="slow" advTm="9652">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custDataLst>
              <p:tags r:id="rId1"/>
            </p:custDataLst>
          </p:nvPr>
        </p:nvPicPr>
        <p:blipFill>
          <a:blip r:embed="rId2"/>
          <a:stretch>
            <a:fillRect/>
          </a:stretch>
        </p:blipFill>
        <p:spPr>
          <a:xfrm>
            <a:off x="4871720" y="3792220"/>
            <a:ext cx="6901180" cy="876300"/>
          </a:xfrm>
          <a:prstGeom prst="rect">
            <a:avLst/>
          </a:prstGeom>
          <a:solidFill>
            <a:schemeClr val="accent2">
              <a:lumMod val="50000"/>
            </a:schemeClr>
          </a:solidFill>
        </p:spPr>
      </p:pic>
      <p:sp>
        <p:nvSpPr>
          <p:cNvPr id="38" name="矩形 37"/>
          <p:cNvSpPr/>
          <p:nvPr/>
        </p:nvSpPr>
        <p:spPr>
          <a:xfrm>
            <a:off x="772160" y="220345"/>
            <a:ext cx="5231765" cy="521970"/>
          </a:xfrm>
          <a:prstGeom prst="rect">
            <a:avLst/>
          </a:prstGeom>
        </p:spPr>
        <p:txBody>
          <a:bodyPr wrap="square">
            <a:spAutoFit/>
          </a:bodyPr>
          <a:lstStyle/>
          <a:p>
            <a:r>
              <a:rPr sz="2800" b="1" kern="100">
                <a:latin typeface="+mj-ea"/>
                <a:ea typeface="+mj-ea"/>
                <a:cs typeface="Times New Roman" panose="02020603050405020304" pitchFamily="18" charset="0"/>
              </a:rPr>
              <a:t>子任务8.1.2  会计报表的种类</a:t>
            </a:r>
            <a:endParaRPr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7" name="图片 26"/>
          <p:cNvPicPr>
            <a:picLocks noChangeAspect="1"/>
          </p:cNvPicPr>
          <p:nvPr>
            <p:custDataLst>
              <p:tags r:id="rId3"/>
            </p:custDataLst>
          </p:nvPr>
        </p:nvPicPr>
        <p:blipFill rotWithShape="1">
          <a:blip r:embed="rId4">
            <a:extLst>
              <a:ext uri="{28A0092B-C50C-407E-A947-70E740481C1C}">
                <a14:useLocalDpi xmlns:a14="http://schemas.microsoft.com/office/drawing/2010/main" val="0"/>
              </a:ext>
            </a:extLst>
          </a:blip>
          <a:srcRect l="33257" r="2398"/>
          <a:stretch>
            <a:fillRect/>
          </a:stretch>
        </p:blipFill>
        <p:spPr>
          <a:xfrm>
            <a:off x="-5657" y="1171150"/>
            <a:ext cx="5191267" cy="5378576"/>
          </a:xfrm>
          <a:prstGeom prst="rect">
            <a:avLst/>
          </a:prstGeom>
        </p:spPr>
      </p:pic>
      <p:sp>
        <p:nvSpPr>
          <p:cNvPr id="28" name="矩形 27"/>
          <p:cNvSpPr/>
          <p:nvPr/>
        </p:nvSpPr>
        <p:spPr>
          <a:xfrm>
            <a:off x="93345" y="3077845"/>
            <a:ext cx="3145790" cy="977265"/>
          </a:xfrm>
          <a:prstGeom prst="rect">
            <a:avLst/>
          </a:prstGeom>
          <a:solidFill>
            <a:schemeClr val="accent3"/>
          </a:solidFill>
        </p:spPr>
        <p:txBody>
          <a:bodyPr wrap="square">
            <a:spAutoFit/>
          </a:bodyPr>
          <a:lstStyle/>
          <a:p>
            <a:pPr algn="l">
              <a:lnSpc>
                <a:spcPct val="120000"/>
              </a:lnSpc>
            </a:pPr>
            <a:r>
              <a:rPr lang="zh-CN" altLang="en-US" sz="2400" b="1">
                <a:solidFill>
                  <a:schemeClr val="bg1"/>
                </a:solidFill>
                <a:latin typeface="+mj-ea"/>
                <a:ea typeface="+mj-ea"/>
              </a:rPr>
              <a:t>1.按会计报表所反映的经济内容不同分类</a:t>
            </a:r>
            <a:endParaRPr lang="zh-CN" altLang="en-US" sz="2400" b="1">
              <a:solidFill>
                <a:schemeClr val="bg1"/>
              </a:solidFill>
              <a:latin typeface="+mj-ea"/>
              <a:ea typeface="+mj-ea"/>
            </a:endParaRPr>
          </a:p>
        </p:txBody>
      </p:sp>
      <p:pic>
        <p:nvPicPr>
          <p:cNvPr id="26" name="图片 25"/>
          <p:cNvPicPr preferRelativeResize="0"/>
          <p:nvPr>
            <p:custDataLst>
              <p:tags r:id="rId5"/>
            </p:custDataLst>
          </p:nvPr>
        </p:nvPicPr>
        <p:blipFill rotWithShape="1">
          <a:blip r:embed="rId6"/>
          <a:srcRect/>
          <a:stretch>
            <a:fillRect/>
          </a:stretch>
        </p:blipFill>
        <p:spPr>
          <a:xfrm>
            <a:off x="4871720" y="2509520"/>
            <a:ext cx="6900545" cy="868045"/>
          </a:xfrm>
          <a:prstGeom prst="roundRect">
            <a:avLst/>
          </a:prstGeom>
        </p:spPr>
      </p:pic>
      <p:sp>
        <p:nvSpPr>
          <p:cNvPr id="44" name="箭头: 圆角右 43"/>
          <p:cNvSpPr/>
          <p:nvPr>
            <p:custDataLst>
              <p:tags r:id="rId7"/>
            </p:custDataLst>
          </p:nvPr>
        </p:nvSpPr>
        <p:spPr>
          <a:xfrm rot="10800000" flipH="1" flipV="1">
            <a:off x="3591656" y="2785328"/>
            <a:ext cx="1214144" cy="1335280"/>
          </a:xfrm>
          <a:prstGeom prst="bentArrow">
            <a:avLst>
              <a:gd name="adj1" fmla="val 12763"/>
              <a:gd name="adj2" fmla="val 13939"/>
              <a:gd name="adj3" fmla="val 23141"/>
              <a:gd name="adj4" fmla="val 18592"/>
            </a:avLst>
          </a:prstGeom>
          <a:solidFill>
            <a:sysClr val="window" lastClr="FFFFFF">
              <a:lumMod val="75000"/>
            </a:sysClr>
          </a:solidFill>
          <a:ln w="12700" cap="flat" cmpd="sng" algn="ctr">
            <a:noFill/>
            <a:prstDash val="solid"/>
            <a:miter lim="800000"/>
          </a:ln>
          <a:effectLst/>
        </p:spPr>
        <p:txBody>
          <a:bodyPr rtlCol="0" anchor="ctr"/>
          <a:p>
            <a:pPr algn="ct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45" name="箭头: 圆角右 44"/>
          <p:cNvSpPr/>
          <p:nvPr>
            <p:custDataLst>
              <p:tags r:id="rId8"/>
            </p:custDataLst>
          </p:nvPr>
        </p:nvSpPr>
        <p:spPr>
          <a:xfrm rot="10800000" flipH="1">
            <a:off x="3591657" y="3076553"/>
            <a:ext cx="1214144" cy="1335280"/>
          </a:xfrm>
          <a:prstGeom prst="bentArrow">
            <a:avLst>
              <a:gd name="adj1" fmla="val 12763"/>
              <a:gd name="adj2" fmla="val 13939"/>
              <a:gd name="adj3" fmla="val 23141"/>
              <a:gd name="adj4" fmla="val 18592"/>
            </a:avLst>
          </a:prstGeom>
          <a:solidFill>
            <a:sysClr val="window" lastClr="FFFFFF">
              <a:lumMod val="75000"/>
            </a:sysClr>
          </a:solidFill>
          <a:ln w="12700" cap="flat" cmpd="sng" algn="ctr">
            <a:noFill/>
            <a:prstDash val="solid"/>
            <a:miter lim="800000"/>
          </a:ln>
          <a:effectLst/>
        </p:spPr>
        <p:txBody>
          <a:bodyPr rtlCol="0" anchor="ctr"/>
          <a:p>
            <a:pPr algn="ct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57" name="圆角矩形 15"/>
          <p:cNvSpPr/>
          <p:nvPr>
            <p:custDataLst>
              <p:tags r:id="rId9"/>
            </p:custDataLst>
          </p:nvPr>
        </p:nvSpPr>
        <p:spPr bwMode="gray">
          <a:xfrm>
            <a:off x="4871720" y="2510155"/>
            <a:ext cx="1534795" cy="866775"/>
          </a:xfrm>
          <a:prstGeom prst="roundRect">
            <a:avLst>
              <a:gd name="adj" fmla="val 17049"/>
            </a:avLst>
          </a:prstGeom>
          <a:solidFill>
            <a:srgbClr val="3498DB">
              <a:alpha val="80000"/>
            </a:srgbClr>
          </a:solidFill>
          <a:ln w="25400" cap="flat" cmpd="sng" algn="ctr">
            <a:noFill/>
            <a:prstDash val="solid"/>
          </a:ln>
          <a:effectLst/>
          <a:scene3d>
            <a:camera prst="orthographicFront">
              <a:rot lat="0" lon="0" rev="0"/>
            </a:camera>
            <a:lightRig rig="contrasting" dir="t">
              <a:rot lat="0" lon="0" rev="7800000"/>
            </a:lightRig>
          </a:scene3d>
          <a:sp3d/>
        </p:spPr>
        <p:txBody>
          <a:bodyPr wrap="none" lIns="90000" tIns="46800" rIns="90000" bIns="46800" anchor="ctr">
            <a:normAutofit/>
          </a:bodyPr>
          <a:p>
            <a:pPr lvl="0" fontAlgn="base">
              <a:lnSpc>
                <a:spcPct val="130000"/>
              </a:lnSpc>
              <a:spcBef>
                <a:spcPct val="0"/>
              </a:spcBef>
              <a:spcAft>
                <a:spcPct val="0"/>
              </a:spcAft>
            </a:pPr>
            <a:endParaRPr lang="zh-CN" altLang="en-US" b="1" dirty="0">
              <a:solidFill>
                <a:sysClr val="window" lastClr="FFFFFF"/>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37" name="文本框 36"/>
          <p:cNvSpPr txBox="1"/>
          <p:nvPr>
            <p:custDataLst>
              <p:tags r:id="rId10"/>
            </p:custDataLst>
          </p:nvPr>
        </p:nvSpPr>
        <p:spPr>
          <a:xfrm>
            <a:off x="4961890" y="2647950"/>
            <a:ext cx="1444625" cy="586105"/>
          </a:xfrm>
          <a:prstGeom prst="rect">
            <a:avLst/>
          </a:prstGeom>
          <a:noFill/>
        </p:spPr>
        <p:txBody>
          <a:bodyPr wrap="square" lIns="90000" tIns="46800" rIns="90000" bIns="46800" rtlCol="0" anchor="ctr" anchorCtr="0">
            <a:normAutofit/>
          </a:bodyPr>
          <a:p>
            <a:pPr algn="ctr">
              <a:lnSpc>
                <a:spcPct val="120000"/>
              </a:lnSpc>
            </a:pPr>
            <a:r>
              <a:rPr lang="zh-CN" altLang="en-US" sz="2000" b="1" spc="300">
                <a:solidFill>
                  <a:sysClr val="window" lastClr="FFFFFF"/>
                </a:solidFill>
                <a:latin typeface="微软雅黑" panose="020B0503020204020204" pitchFamily="34" charset="-122"/>
                <a:ea typeface="微软雅黑" panose="020B0503020204020204" pitchFamily="34" charset="-122"/>
              </a:rPr>
              <a:t>静态报表</a:t>
            </a:r>
            <a:endParaRPr lang="zh-CN" altLang="en-US" sz="2000" b="1" spc="300">
              <a:solidFill>
                <a:sysClr val="window" lastClr="FFFFFF"/>
              </a:solidFill>
              <a:latin typeface="微软雅黑" panose="020B0503020204020204" pitchFamily="34" charset="-122"/>
              <a:ea typeface="微软雅黑" panose="020B0503020204020204" pitchFamily="34" charset="-122"/>
            </a:endParaRPr>
          </a:p>
        </p:txBody>
      </p:sp>
      <p:sp>
        <p:nvSpPr>
          <p:cNvPr id="58" name="圆角矩形 15"/>
          <p:cNvSpPr/>
          <p:nvPr>
            <p:custDataLst>
              <p:tags r:id="rId11"/>
            </p:custDataLst>
          </p:nvPr>
        </p:nvSpPr>
        <p:spPr bwMode="gray">
          <a:xfrm>
            <a:off x="4871720" y="3792220"/>
            <a:ext cx="1535430" cy="876300"/>
          </a:xfrm>
          <a:prstGeom prst="roundRect">
            <a:avLst>
              <a:gd name="adj" fmla="val 17049"/>
            </a:avLst>
          </a:prstGeom>
          <a:solidFill>
            <a:srgbClr val="1AA3AA">
              <a:alpha val="80000"/>
            </a:srgbClr>
          </a:solidFill>
          <a:ln w="25400" cap="flat" cmpd="sng" algn="ctr">
            <a:noFill/>
            <a:prstDash val="solid"/>
          </a:ln>
          <a:effectLst/>
          <a:scene3d>
            <a:camera prst="orthographicFront">
              <a:rot lat="0" lon="0" rev="0"/>
            </a:camera>
            <a:lightRig rig="contrasting" dir="t">
              <a:rot lat="0" lon="0" rev="7800000"/>
            </a:lightRig>
          </a:scene3d>
          <a:sp3d/>
        </p:spPr>
        <p:txBody>
          <a:bodyPr wrap="none" lIns="90000" tIns="46800" rIns="90000" bIns="46800" anchor="ctr">
            <a:normAutofit/>
          </a:bodyPr>
          <a:p>
            <a:pPr lvl="0" fontAlgn="base">
              <a:lnSpc>
                <a:spcPct val="130000"/>
              </a:lnSpc>
              <a:spcBef>
                <a:spcPct val="0"/>
              </a:spcBef>
              <a:spcAft>
                <a:spcPct val="0"/>
              </a:spcAft>
            </a:pPr>
            <a:endParaRPr lang="zh-CN" altLang="en-US" b="1" dirty="0">
              <a:solidFill>
                <a:sysClr val="window" lastClr="FFFFFF"/>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7" name="文本框 6"/>
          <p:cNvSpPr txBox="1"/>
          <p:nvPr>
            <p:custDataLst>
              <p:tags r:id="rId12"/>
            </p:custDataLst>
          </p:nvPr>
        </p:nvSpPr>
        <p:spPr>
          <a:xfrm>
            <a:off x="4971415" y="3958590"/>
            <a:ext cx="1434465" cy="586105"/>
          </a:xfrm>
          <a:prstGeom prst="rect">
            <a:avLst/>
          </a:prstGeom>
          <a:noFill/>
        </p:spPr>
        <p:txBody>
          <a:bodyPr wrap="square" lIns="90000" tIns="46800" rIns="90000" bIns="46800" rtlCol="0" anchor="ctr" anchorCtr="0">
            <a:normAutofit/>
          </a:bodyPr>
          <a:p>
            <a:pPr algn="ctr">
              <a:lnSpc>
                <a:spcPct val="120000"/>
              </a:lnSpc>
            </a:pPr>
            <a:r>
              <a:rPr lang="zh-CN" altLang="en-US" sz="2000" b="1" spc="300">
                <a:solidFill>
                  <a:sysClr val="window" lastClr="FFFFFF"/>
                </a:solidFill>
                <a:latin typeface="微软雅黑" panose="020B0503020204020204" pitchFamily="34" charset="-122"/>
                <a:ea typeface="微软雅黑" panose="020B0503020204020204" pitchFamily="34" charset="-122"/>
              </a:rPr>
              <a:t>动态报表</a:t>
            </a:r>
            <a:endParaRPr lang="zh-CN" altLang="en-US" sz="2000" b="1" spc="300">
              <a:solidFill>
                <a:sysClr val="window" lastClr="FFFFFF"/>
              </a:solidFill>
              <a:latin typeface="微软雅黑" panose="020B0503020204020204" pitchFamily="34" charset="-122"/>
              <a:ea typeface="微软雅黑" panose="020B0503020204020204" pitchFamily="34" charset="-122"/>
            </a:endParaRPr>
          </a:p>
        </p:txBody>
      </p:sp>
      <p:sp>
        <p:nvSpPr>
          <p:cNvPr id="35" name="箭头: 右 34"/>
          <p:cNvSpPr/>
          <p:nvPr>
            <p:custDataLst>
              <p:tags r:id="rId13"/>
            </p:custDataLst>
          </p:nvPr>
        </p:nvSpPr>
        <p:spPr>
          <a:xfrm>
            <a:off x="3238329" y="3448542"/>
            <a:ext cx="503409" cy="352423"/>
          </a:xfrm>
          <a:prstGeom prst="rightArrow">
            <a:avLst>
              <a:gd name="adj1" fmla="val 44206"/>
              <a:gd name="adj2" fmla="val 0"/>
            </a:avLst>
          </a:prstGeom>
          <a:solidFill>
            <a:sysClr val="window" lastClr="FFFFFF">
              <a:lumMod val="75000"/>
            </a:sysClr>
          </a:solidFill>
          <a:ln w="12700" cap="flat" cmpd="sng" algn="ctr">
            <a:noFill/>
            <a:prstDash val="solid"/>
            <a:miter lim="800000"/>
          </a:ln>
          <a:effectLst/>
        </p:spPr>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9" name="文本框 8"/>
          <p:cNvSpPr txBox="1"/>
          <p:nvPr/>
        </p:nvSpPr>
        <p:spPr>
          <a:xfrm>
            <a:off x="6513830" y="2647950"/>
            <a:ext cx="5085080" cy="706755"/>
          </a:xfrm>
          <a:prstGeom prst="rect">
            <a:avLst/>
          </a:prstGeom>
          <a:noFill/>
        </p:spPr>
        <p:txBody>
          <a:bodyPr wrap="square" rtlCol="0" anchor="t">
            <a:spAutoFit/>
          </a:bodyPr>
          <a:p>
            <a:pPr algn="l"/>
            <a:r>
              <a:rPr lang="zh-CN" altLang="en-US" sz="2000">
                <a:solidFill>
                  <a:schemeClr val="bg1"/>
                </a:solidFill>
              </a:rPr>
              <a:t>指反映企业某一特定日资产、负债和所有者权益状况的会计报表，如资产负债表。</a:t>
            </a:r>
            <a:endParaRPr lang="zh-CN" altLang="en-US" sz="2000">
              <a:solidFill>
                <a:schemeClr val="bg1"/>
              </a:solidFill>
            </a:endParaRPr>
          </a:p>
        </p:txBody>
      </p:sp>
      <p:sp>
        <p:nvSpPr>
          <p:cNvPr id="5" name="文本框 4"/>
          <p:cNvSpPr txBox="1"/>
          <p:nvPr/>
        </p:nvSpPr>
        <p:spPr>
          <a:xfrm>
            <a:off x="6513830" y="3876675"/>
            <a:ext cx="5085080" cy="706755"/>
          </a:xfrm>
          <a:prstGeom prst="rect">
            <a:avLst/>
          </a:prstGeom>
          <a:noFill/>
        </p:spPr>
        <p:txBody>
          <a:bodyPr wrap="square" rtlCol="0" anchor="t">
            <a:spAutoFit/>
          </a:bodyPr>
          <a:p>
            <a:pPr algn="l"/>
            <a:r>
              <a:rPr lang="zh-CN" altLang="en-US" sz="2000">
                <a:solidFill>
                  <a:srgbClr val="FF0000"/>
                </a:solidFill>
              </a:rPr>
              <a:t>指反映企业在一定时期的经营成果或现金流量情况的会计报表，如利润表或现金流量表。</a:t>
            </a:r>
            <a:endParaRPr lang="zh-CN" altLang="en-US" sz="2000">
              <a:solidFill>
                <a:srgbClr val="FF0000"/>
              </a:solidFill>
            </a:endParaRPr>
          </a:p>
        </p:txBody>
      </p:sp>
    </p:spTree>
  </p:cSld>
  <p:clrMapOvr>
    <a:masterClrMapping/>
  </p:clrMapOvr>
  <p:transition spd="slow" advTm="9652">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231765" cy="521970"/>
          </a:xfrm>
          <a:prstGeom prst="rect">
            <a:avLst/>
          </a:prstGeom>
        </p:spPr>
        <p:txBody>
          <a:bodyPr wrap="square">
            <a:spAutoFit/>
          </a:bodyPr>
          <a:lstStyle/>
          <a:p>
            <a:r>
              <a:rPr sz="2800" b="1" kern="100">
                <a:latin typeface="+mj-ea"/>
                <a:ea typeface="+mj-ea"/>
                <a:cs typeface="Times New Roman" panose="02020603050405020304" pitchFamily="18" charset="0"/>
              </a:rPr>
              <a:t>子任务8.1.2  会计报表的种类</a:t>
            </a:r>
            <a:endParaRPr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8" name="矩形 27"/>
          <p:cNvSpPr/>
          <p:nvPr/>
        </p:nvSpPr>
        <p:spPr>
          <a:xfrm>
            <a:off x="0" y="1224280"/>
            <a:ext cx="5427980" cy="534035"/>
          </a:xfrm>
          <a:prstGeom prst="rect">
            <a:avLst/>
          </a:prstGeom>
          <a:solidFill>
            <a:schemeClr val="accent3"/>
          </a:solidFill>
        </p:spPr>
        <p:txBody>
          <a:bodyPr wrap="square">
            <a:spAutoFit/>
          </a:bodyPr>
          <a:lstStyle/>
          <a:p>
            <a:pPr algn="l">
              <a:lnSpc>
                <a:spcPct val="120000"/>
              </a:lnSpc>
            </a:pPr>
            <a:r>
              <a:rPr lang="zh-CN" altLang="en-US" sz="2400" b="1">
                <a:solidFill>
                  <a:schemeClr val="bg1"/>
                </a:solidFill>
                <a:latin typeface="+mj-ea"/>
                <a:ea typeface="+mj-ea"/>
              </a:rPr>
              <a:t>2.按编报会计报表的会计主体不同分类</a:t>
            </a:r>
            <a:endParaRPr lang="zh-CN" altLang="en-US" sz="2400" b="1">
              <a:solidFill>
                <a:schemeClr val="bg1"/>
              </a:solidFill>
              <a:latin typeface="+mj-ea"/>
              <a:ea typeface="+mj-ea"/>
            </a:endParaRPr>
          </a:p>
        </p:txBody>
      </p:sp>
      <p:cxnSp>
        <p:nvCxnSpPr>
          <p:cNvPr id="22" name="直接连接符 21"/>
          <p:cNvCxnSpPr/>
          <p:nvPr>
            <p:custDataLst>
              <p:tags r:id="rId1"/>
            </p:custDataLst>
          </p:nvPr>
        </p:nvCxnSpPr>
        <p:spPr>
          <a:xfrm flipH="1">
            <a:off x="2858" y="5606414"/>
            <a:ext cx="12192000" cy="0"/>
          </a:xfrm>
          <a:prstGeom prst="line">
            <a:avLst/>
          </a:prstGeom>
          <a:noFill/>
          <a:ln w="19050" cap="flat" cmpd="sng" algn="ctr">
            <a:solidFill>
              <a:srgbClr val="000000">
                <a:lumMod val="50000"/>
                <a:lumOff val="50000"/>
              </a:srgbClr>
            </a:solidFill>
            <a:prstDash val="solid"/>
            <a:miter lim="800000"/>
          </a:ln>
          <a:effectLst/>
        </p:spPr>
      </p:cxnSp>
      <p:sp>
        <p:nvSpPr>
          <p:cNvPr id="3" name="圆角矩形 2"/>
          <p:cNvSpPr/>
          <p:nvPr>
            <p:custDataLst>
              <p:tags r:id="rId2"/>
            </p:custDataLst>
          </p:nvPr>
        </p:nvSpPr>
        <p:spPr>
          <a:xfrm>
            <a:off x="2836245" y="2240627"/>
            <a:ext cx="1944451" cy="2746634"/>
          </a:xfrm>
          <a:prstGeom prst="roundRect">
            <a:avLst/>
          </a:prstGeom>
          <a:solidFill>
            <a:srgbClr val="1F74AD">
              <a:lumMod val="20000"/>
              <a:lumOff val="80000"/>
            </a:srgbClr>
          </a:solidFill>
          <a:ln w="38100" cap="flat" cmpd="sng" algn="ctr">
            <a:noFill/>
            <a:prstDash val="solid"/>
            <a:miter lim="800000"/>
          </a:ln>
          <a:effectLst/>
        </p:spPr>
        <p:txBody>
          <a:bodyPr rtlCol="0" anchor="ctr">
            <a:normAutofit/>
          </a:bodyPr>
          <a:p>
            <a:pPr algn="ctr">
              <a:lnSpc>
                <a:spcPct val="120000"/>
              </a:lnSpc>
            </a:pPr>
            <a:r>
              <a:rPr lang="zh-CN" altLang="en-US" spc="150" dirty="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是指只反映企业本身的财务状况、经营成果和现金流量的会计报表。</a:t>
            </a:r>
            <a:endParaRPr lang="zh-CN" altLang="en-US" spc="150" dirty="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泪滴形 3"/>
          <p:cNvSpPr/>
          <p:nvPr>
            <p:custDataLst>
              <p:tags r:id="rId3"/>
            </p:custDataLst>
          </p:nvPr>
        </p:nvSpPr>
        <p:spPr>
          <a:xfrm rot="8100000">
            <a:off x="3528626" y="4703945"/>
            <a:ext cx="569048" cy="569048"/>
          </a:xfrm>
          <a:prstGeom prst="teardrop">
            <a:avLst>
              <a:gd name="adj" fmla="val 125412"/>
            </a:avLst>
          </a:prstGeom>
          <a:solidFill>
            <a:srgbClr val="1F74AD"/>
          </a:solidFill>
          <a:ln w="38100" cap="flat" cmpd="sng" algn="ctr">
            <a:solidFill>
              <a:sysClr val="window" lastClr="FFFFFF">
                <a:lumMod val="95000"/>
              </a:sysClr>
            </a:solidFill>
            <a:prstDash val="solid"/>
            <a:miter lim="800000"/>
          </a:ln>
          <a:effectLst/>
        </p:spPr>
        <p:txBody>
          <a:bodyPr rtlCol="0" anchor="ctr">
            <a:normAutofit lnSpcReduction="10000"/>
          </a:bodyPr>
          <a:p>
            <a:pPr algn="ct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 name="椭圆 1"/>
          <p:cNvSpPr/>
          <p:nvPr>
            <p:custDataLst>
              <p:tags r:id="rId4"/>
            </p:custDataLst>
          </p:nvPr>
        </p:nvSpPr>
        <p:spPr>
          <a:xfrm rot="8100000">
            <a:off x="3660694" y="4836014"/>
            <a:ext cx="295552" cy="295552"/>
          </a:xfrm>
          <a:prstGeom prst="ellipse">
            <a:avLst/>
          </a:prstGeom>
          <a:solidFill>
            <a:sysClr val="window" lastClr="FFFFFF">
              <a:lumMod val="95000"/>
            </a:sysClr>
          </a:solidFill>
          <a:ln w="12700" cap="flat" cmpd="sng" algn="ctr">
            <a:noFill/>
            <a:prstDash val="solid"/>
            <a:miter lim="800000"/>
          </a:ln>
          <a:effectLst/>
        </p:spPr>
        <p:txBody>
          <a:bodyPr rtlCol="0" anchor="ctr">
            <a:normAutofit fontScale="30000" lnSpcReduction="20000"/>
          </a:bodyPr>
          <a:p>
            <a:pPr algn="ctr">
              <a:lnSpc>
                <a:spcPct val="14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 name="椭圆 5"/>
          <p:cNvSpPr/>
          <p:nvPr>
            <p:custDataLst>
              <p:tags r:id="rId5"/>
            </p:custDataLst>
          </p:nvPr>
        </p:nvSpPr>
        <p:spPr>
          <a:xfrm>
            <a:off x="3755230" y="5548494"/>
            <a:ext cx="115840" cy="115840"/>
          </a:xfrm>
          <a:prstGeom prst="ellipse">
            <a:avLst/>
          </a:prstGeom>
          <a:solidFill>
            <a:sysClr val="window" lastClr="FFFFFF">
              <a:lumMod val="95000"/>
            </a:sysClr>
          </a:solidFill>
          <a:ln w="38100" cap="flat" cmpd="sng" algn="ctr">
            <a:solidFill>
              <a:srgbClr val="000000">
                <a:lumMod val="50000"/>
                <a:lumOff val="50000"/>
              </a:srgbClr>
            </a:solidFill>
            <a:prstDash val="solid"/>
            <a:miter lim="800000"/>
          </a:ln>
          <a:effectLst/>
        </p:spPr>
        <p:txBody>
          <a:bodyPr rtlCol="0" anchor="ctr">
            <a:normAutofit fontScale="25000" lnSpcReduction="20000"/>
          </a:bodyPr>
          <a:p>
            <a:pPr algn="ctr">
              <a:lnSpc>
                <a:spcPct val="14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 name="文本框 6"/>
          <p:cNvSpPr txBox="1"/>
          <p:nvPr>
            <p:custDataLst>
              <p:tags r:id="rId6"/>
            </p:custDataLst>
          </p:nvPr>
        </p:nvSpPr>
        <p:spPr>
          <a:xfrm>
            <a:off x="2769194" y="6002229"/>
            <a:ext cx="2072292" cy="861775"/>
          </a:xfrm>
          <a:prstGeom prst="rect">
            <a:avLst/>
          </a:prstGeom>
          <a:noFill/>
        </p:spPr>
        <p:txBody>
          <a:bodyPr wrap="square" rtlCol="0">
            <a:normAutofit/>
          </a:bodyPr>
          <a:p>
            <a:pPr algn="ctr">
              <a:lnSpc>
                <a:spcPct val="120000"/>
              </a:lnSpc>
            </a:pPr>
            <a:r>
              <a:rPr lang="zh-CN" altLang="en-US" sz="2000" b="1" spc="30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个别会计报表</a:t>
            </a:r>
            <a:endParaRPr lang="zh-CN" altLang="en-US" sz="2000" b="1" spc="30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圆角矩形 17"/>
          <p:cNvSpPr/>
          <p:nvPr>
            <p:custDataLst>
              <p:tags r:id="rId7"/>
            </p:custDataLst>
          </p:nvPr>
        </p:nvSpPr>
        <p:spPr>
          <a:xfrm>
            <a:off x="6549390" y="2240915"/>
            <a:ext cx="3469640" cy="2746375"/>
          </a:xfrm>
          <a:prstGeom prst="roundRect">
            <a:avLst/>
          </a:prstGeom>
          <a:solidFill>
            <a:srgbClr val="3498DB">
              <a:lumMod val="20000"/>
              <a:lumOff val="80000"/>
            </a:srgbClr>
          </a:solidFill>
          <a:ln w="38100" cap="flat" cmpd="sng" algn="ctr">
            <a:noFill/>
            <a:prstDash val="solid"/>
            <a:miter lim="800000"/>
          </a:ln>
          <a:effectLst/>
        </p:spPr>
        <p:txBody>
          <a:bodyPr rtlCol="0" anchor="ctr"/>
          <a:p>
            <a:pPr algn="ctr">
              <a:lnSpc>
                <a:spcPct val="120000"/>
              </a:lnSpc>
            </a:pPr>
            <a:r>
              <a:rPr lang="zh-CN" altLang="en-US" sz="1800" spc="150" dirty="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是以母公司和子公司组成的企业集团为会计主体，以母公司和子公司编制的个别会计报表为基础，由母公司编制的反映整个企业集团财务状况、经营成果和现金流量的会计报表。</a:t>
            </a:r>
            <a:endParaRPr lang="zh-CN" altLang="en-US" sz="1800" spc="150" dirty="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泪滴形 18"/>
          <p:cNvSpPr/>
          <p:nvPr>
            <p:custDataLst>
              <p:tags r:id="rId8"/>
            </p:custDataLst>
          </p:nvPr>
        </p:nvSpPr>
        <p:spPr>
          <a:xfrm rot="8100000">
            <a:off x="8112532" y="4703945"/>
            <a:ext cx="569048" cy="569048"/>
          </a:xfrm>
          <a:prstGeom prst="teardrop">
            <a:avLst>
              <a:gd name="adj" fmla="val 125412"/>
            </a:avLst>
          </a:prstGeom>
          <a:solidFill>
            <a:srgbClr val="3498DB"/>
          </a:solidFill>
          <a:ln w="38100" cap="flat" cmpd="sng" algn="ctr">
            <a:solidFill>
              <a:sysClr val="window" lastClr="FFFFFF">
                <a:lumMod val="95000"/>
              </a:sysClr>
            </a:solidFill>
            <a:prstDash val="solid"/>
            <a:miter lim="800000"/>
          </a:ln>
          <a:effectLst/>
        </p:spPr>
        <p:txBody>
          <a:bodyPr rtlCol="0" anchor="ctr">
            <a:normAutofit/>
          </a:bodyPr>
          <a:p>
            <a:pPr algn="ctr">
              <a:lnSpc>
                <a:spcPct val="120000"/>
              </a:lnSpc>
            </a:pPr>
            <a:endParaRPr lang="zh-CN" altLang="en-US" sz="1400">
              <a:latin typeface="Arial" panose="020B0604020202020204" pitchFamily="34" charset="0"/>
              <a:ea typeface="微软雅黑" panose="020B0503020204020204" pitchFamily="34" charset="-122"/>
              <a:sym typeface="Arial" panose="020B0604020202020204" pitchFamily="34" charset="0"/>
            </a:endParaRPr>
          </a:p>
        </p:txBody>
      </p:sp>
      <p:sp>
        <p:nvSpPr>
          <p:cNvPr id="20" name="椭圆 19"/>
          <p:cNvSpPr/>
          <p:nvPr>
            <p:custDataLst>
              <p:tags r:id="rId9"/>
            </p:custDataLst>
          </p:nvPr>
        </p:nvSpPr>
        <p:spPr>
          <a:xfrm rot="8100000">
            <a:off x="8244600" y="4836014"/>
            <a:ext cx="295552" cy="295552"/>
          </a:xfrm>
          <a:prstGeom prst="ellipse">
            <a:avLst/>
          </a:prstGeom>
          <a:solidFill>
            <a:sysClr val="window" lastClr="FFFFFF">
              <a:lumMod val="95000"/>
            </a:sysClr>
          </a:solidFill>
          <a:ln w="12700" cap="flat" cmpd="sng" algn="ctr">
            <a:noFill/>
            <a:prstDash val="solid"/>
            <a:miter lim="800000"/>
          </a:ln>
          <a:effectLst/>
        </p:spPr>
        <p:txBody>
          <a:bodyPr rtlCol="0" anchor="ctr">
            <a:normAutofit fontScale="37500" lnSpcReduction="20000"/>
          </a:bodyPr>
          <a:p>
            <a:pPr algn="ctr">
              <a:lnSpc>
                <a:spcPct val="140000"/>
              </a:lnSpc>
            </a:pPr>
            <a:endParaRPr lang="zh-CN" altLang="en-US" sz="1400">
              <a:latin typeface="Arial" panose="020B0604020202020204" pitchFamily="34" charset="0"/>
              <a:ea typeface="微软雅黑" panose="020B0503020204020204" pitchFamily="34" charset="-122"/>
              <a:sym typeface="Arial" panose="020B0604020202020204" pitchFamily="34" charset="0"/>
            </a:endParaRPr>
          </a:p>
        </p:txBody>
      </p:sp>
      <p:sp>
        <p:nvSpPr>
          <p:cNvPr id="21" name="椭圆 20"/>
          <p:cNvSpPr/>
          <p:nvPr>
            <p:custDataLst>
              <p:tags r:id="rId10"/>
            </p:custDataLst>
          </p:nvPr>
        </p:nvSpPr>
        <p:spPr>
          <a:xfrm>
            <a:off x="8339136" y="5548494"/>
            <a:ext cx="115840" cy="115840"/>
          </a:xfrm>
          <a:prstGeom prst="ellipse">
            <a:avLst/>
          </a:prstGeom>
          <a:solidFill>
            <a:sysClr val="window" lastClr="FFFFFF">
              <a:lumMod val="95000"/>
            </a:sysClr>
          </a:solidFill>
          <a:ln w="38100" cap="flat" cmpd="sng" algn="ctr">
            <a:solidFill>
              <a:srgbClr val="000000">
                <a:lumMod val="50000"/>
                <a:lumOff val="50000"/>
              </a:srgbClr>
            </a:solidFill>
            <a:prstDash val="solid"/>
            <a:miter lim="800000"/>
          </a:ln>
          <a:effectLst/>
        </p:spPr>
        <p:txBody>
          <a:bodyPr rtlCol="0" anchor="ctr">
            <a:normAutofit fontScale="25000" lnSpcReduction="20000"/>
          </a:bodyPr>
          <a:p>
            <a:pPr algn="ctr">
              <a:lnSpc>
                <a:spcPct val="140000"/>
              </a:lnSpc>
            </a:pPr>
            <a:endParaRPr lang="zh-CN" altLang="en-US" sz="1400">
              <a:latin typeface="Arial" panose="020B0604020202020204" pitchFamily="34" charset="0"/>
              <a:ea typeface="微软雅黑" panose="020B0503020204020204" pitchFamily="34" charset="-122"/>
              <a:sym typeface="Arial" panose="020B0604020202020204" pitchFamily="34" charset="0"/>
            </a:endParaRPr>
          </a:p>
        </p:txBody>
      </p:sp>
      <p:sp>
        <p:nvSpPr>
          <p:cNvPr id="49" name="文本框 48"/>
          <p:cNvSpPr txBox="1"/>
          <p:nvPr>
            <p:custDataLst>
              <p:tags r:id="rId11"/>
            </p:custDataLst>
          </p:nvPr>
        </p:nvSpPr>
        <p:spPr>
          <a:xfrm>
            <a:off x="7356231" y="6002229"/>
            <a:ext cx="2072292" cy="861775"/>
          </a:xfrm>
          <a:prstGeom prst="rect">
            <a:avLst/>
          </a:prstGeom>
          <a:noFill/>
        </p:spPr>
        <p:txBody>
          <a:bodyPr wrap="square" rtlCol="0">
            <a:normAutofit/>
          </a:bodyPr>
          <a:p>
            <a:pPr algn="ctr">
              <a:lnSpc>
                <a:spcPct val="120000"/>
              </a:lnSpc>
            </a:pPr>
            <a:r>
              <a:rPr lang="zh-CN" altLang="en-US" sz="2000" b="1" spc="30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合并会计报表</a:t>
            </a:r>
            <a:endParaRPr lang="zh-CN" altLang="en-US" sz="2000" b="1" spc="30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spd="slow" advTm="9652">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231765" cy="521970"/>
          </a:xfrm>
          <a:prstGeom prst="rect">
            <a:avLst/>
          </a:prstGeom>
        </p:spPr>
        <p:txBody>
          <a:bodyPr wrap="square">
            <a:spAutoFit/>
          </a:bodyPr>
          <a:lstStyle/>
          <a:p>
            <a:r>
              <a:rPr sz="2800" b="1" kern="100">
                <a:latin typeface="+mj-ea"/>
                <a:ea typeface="+mj-ea"/>
                <a:cs typeface="Times New Roman" panose="02020603050405020304" pitchFamily="18" charset="0"/>
              </a:rPr>
              <a:t>子任务8.1.2  会计报表的种类</a:t>
            </a:r>
            <a:endParaRPr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7" name="图片 26"/>
          <p:cNvPicPr>
            <a:picLocks noChangeAspect="1"/>
          </p:cNvPicPr>
          <p:nvPr>
            <p:custDataLst>
              <p:tags r:id="rId1"/>
            </p:custDataLst>
          </p:nvPr>
        </p:nvPicPr>
        <p:blipFill rotWithShape="1">
          <a:blip r:embed="rId2">
            <a:extLst>
              <a:ext uri="{28A0092B-C50C-407E-A947-70E740481C1C}">
                <a14:useLocalDpi xmlns:a14="http://schemas.microsoft.com/office/drawing/2010/main" val="0"/>
              </a:ext>
            </a:extLst>
          </a:blip>
          <a:srcRect l="33257" r="2398"/>
          <a:stretch>
            <a:fillRect/>
          </a:stretch>
        </p:blipFill>
        <p:spPr>
          <a:xfrm>
            <a:off x="-5657" y="1171150"/>
            <a:ext cx="5191267" cy="5378576"/>
          </a:xfrm>
          <a:prstGeom prst="rect">
            <a:avLst/>
          </a:prstGeom>
        </p:spPr>
      </p:pic>
      <p:sp>
        <p:nvSpPr>
          <p:cNvPr id="28" name="矩形 27"/>
          <p:cNvSpPr/>
          <p:nvPr/>
        </p:nvSpPr>
        <p:spPr>
          <a:xfrm>
            <a:off x="-1" y="1368113"/>
            <a:ext cx="5200124" cy="534035"/>
          </a:xfrm>
          <a:prstGeom prst="rect">
            <a:avLst/>
          </a:prstGeom>
          <a:solidFill>
            <a:schemeClr val="accent3"/>
          </a:solidFill>
        </p:spPr>
        <p:txBody>
          <a:bodyPr wrap="square">
            <a:spAutoFit/>
          </a:bodyPr>
          <a:lstStyle/>
          <a:p>
            <a:pPr algn="l">
              <a:lnSpc>
                <a:spcPct val="120000"/>
              </a:lnSpc>
            </a:pPr>
            <a:r>
              <a:rPr lang="zh-CN" altLang="en-US" sz="2400" b="1">
                <a:solidFill>
                  <a:schemeClr val="bg1"/>
                </a:solidFill>
                <a:latin typeface="+mj-ea"/>
                <a:ea typeface="+mj-ea"/>
              </a:rPr>
              <a:t>3.按会计报表编报期间的不同分类</a:t>
            </a:r>
            <a:endParaRPr lang="zh-CN" altLang="en-US" sz="2400" b="1">
              <a:solidFill>
                <a:schemeClr val="bg1"/>
              </a:solidFill>
              <a:latin typeface="+mj-ea"/>
              <a:ea typeface="+mj-ea"/>
            </a:endParaRPr>
          </a:p>
        </p:txBody>
      </p:sp>
      <p:cxnSp>
        <p:nvCxnSpPr>
          <p:cNvPr id="34" name="直接连接符 33"/>
          <p:cNvCxnSpPr/>
          <p:nvPr>
            <p:custDataLst>
              <p:tags r:id="rId3"/>
            </p:custDataLst>
          </p:nvPr>
        </p:nvCxnSpPr>
        <p:spPr>
          <a:xfrm>
            <a:off x="6611620" y="1292860"/>
            <a:ext cx="3252470" cy="0"/>
          </a:xfrm>
          <a:prstGeom prst="line">
            <a:avLst/>
          </a:prstGeom>
          <a:noFill/>
          <a:ln w="6350" cap="flat" cmpd="sng" algn="ctr">
            <a:solidFill>
              <a:srgbClr val="1F74AD">
                <a:lumMod val="40000"/>
                <a:lumOff val="60000"/>
              </a:srgbClr>
            </a:solidFill>
            <a:prstDash val="dash"/>
            <a:miter lim="800000"/>
          </a:ln>
          <a:effectLst/>
        </p:spPr>
      </p:cxnSp>
      <p:sp>
        <p:nvSpPr>
          <p:cNvPr id="50" name="任意多边形 49"/>
          <p:cNvSpPr/>
          <p:nvPr>
            <p:custDataLst>
              <p:tags r:id="rId4"/>
            </p:custDataLst>
          </p:nvPr>
        </p:nvSpPr>
        <p:spPr>
          <a:xfrm>
            <a:off x="6793219" y="4162085"/>
            <a:ext cx="3063766" cy="520964"/>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3498DB"/>
          </a:solidFill>
          <a:ln w="12700" cap="flat" cmpd="sng" algn="ctr">
            <a:noFill/>
            <a:prstDash val="solid"/>
            <a:miter lim="800000"/>
          </a:ln>
          <a:effectLst/>
        </p:spPr>
        <p:txBody>
          <a:bodyPr rtlCol="0" anchor="ctr">
            <a:normAutofit/>
          </a:bodyPr>
          <a:p>
            <a:pPr algn="ctr">
              <a:lnSpc>
                <a:spcPct val="130000"/>
              </a:lnSpc>
            </a:pPr>
            <a:r>
              <a:rPr lang="en-US" altLang="zh-CN" spc="150" dirty="0">
                <a:solidFill>
                  <a:sysClr val="window" lastClr="FFFFFF"/>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年度会计报表</a:t>
            </a:r>
            <a:endParaRPr lang="en-US" altLang="zh-CN" spc="150" dirty="0">
              <a:solidFill>
                <a:sysClr val="window" lastClr="FFFFFF"/>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55" name="矩形 54"/>
          <p:cNvSpPr/>
          <p:nvPr>
            <p:custDataLst>
              <p:tags r:id="rId5"/>
            </p:custDataLst>
          </p:nvPr>
        </p:nvSpPr>
        <p:spPr>
          <a:xfrm>
            <a:off x="6793219" y="4667173"/>
            <a:ext cx="3063766" cy="1556432"/>
          </a:xfrm>
          <a:prstGeom prst="rect">
            <a:avLst/>
          </a:prstGeom>
          <a:solidFill>
            <a:srgbClr val="3498DB">
              <a:lumMod val="40000"/>
              <a:lumOff val="60000"/>
            </a:srgbClr>
          </a:solidFill>
          <a:ln w="12700" cap="flat" cmpd="sng" algn="ctr">
            <a:noFill/>
            <a:prstDash val="solid"/>
            <a:miter lim="800000"/>
          </a:ln>
          <a:effectLst/>
        </p:spPr>
        <p:txBody>
          <a:bodyPr bIns="46800" rtlCol="0" anchor="ctr">
            <a:noAutofit/>
          </a:bodyPr>
          <a:p>
            <a:pPr algn="ctr">
              <a:lnSpc>
                <a:spcPct val="120000"/>
              </a:lnSpc>
            </a:pPr>
            <a:endParaRPr lang="zh-CN" altLang="en-US" sz="1400" spc="150" dirty="0">
              <a:solidFill>
                <a:srgbClr val="3498DB">
                  <a:lumMod val="7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0" name="圆角矩形 59"/>
          <p:cNvSpPr/>
          <p:nvPr>
            <p:custDataLst>
              <p:tags r:id="rId6"/>
            </p:custDataLst>
          </p:nvPr>
        </p:nvSpPr>
        <p:spPr>
          <a:xfrm>
            <a:off x="7245963" y="3889196"/>
            <a:ext cx="223270" cy="645002"/>
          </a:xfrm>
          <a:prstGeom prst="roundRect">
            <a:avLst>
              <a:gd name="adj" fmla="val 50000"/>
            </a:avLst>
          </a:prstGeom>
          <a:solidFill>
            <a:srgbClr val="3498DB">
              <a:lumMod val="60000"/>
              <a:lumOff val="40000"/>
            </a:srgbClr>
          </a:solidFill>
          <a:ln w="12700" cap="flat" cmpd="sng" algn="ctr">
            <a:solidFill>
              <a:sysClr val="window" lastClr="FFFFFF"/>
            </a:solidFill>
            <a:prstDash val="solid"/>
            <a:miter lim="800000"/>
          </a:ln>
          <a:effectLst/>
        </p:spPr>
        <p:txBody>
          <a:bodyPr rtlCol="0" anchor="ctr">
            <a:normAutofit/>
          </a:bodyPr>
          <a:p>
            <a:pPr algn="ct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5" name="圆角矩形 64"/>
          <p:cNvSpPr/>
          <p:nvPr>
            <p:custDataLst>
              <p:tags r:id="rId7"/>
            </p:custDataLst>
          </p:nvPr>
        </p:nvSpPr>
        <p:spPr>
          <a:xfrm>
            <a:off x="9180973" y="3889196"/>
            <a:ext cx="223270" cy="645002"/>
          </a:xfrm>
          <a:prstGeom prst="roundRect">
            <a:avLst>
              <a:gd name="adj" fmla="val 50000"/>
            </a:avLst>
          </a:prstGeom>
          <a:solidFill>
            <a:srgbClr val="3498DB">
              <a:lumMod val="60000"/>
              <a:lumOff val="40000"/>
            </a:srgbClr>
          </a:solidFill>
          <a:ln w="12700" cap="flat" cmpd="sng" algn="ctr">
            <a:solidFill>
              <a:sysClr val="window" lastClr="FFFFFF"/>
            </a:solidFill>
            <a:prstDash val="solid"/>
            <a:miter lim="800000"/>
          </a:ln>
          <a:effectLst/>
        </p:spPr>
        <p:txBody>
          <a:bodyPr rtlCol="0" anchor="ctr">
            <a:normAutofit/>
          </a:bodyPr>
          <a:p>
            <a:pPr algn="ct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7" name="任意多边形 76"/>
          <p:cNvSpPr/>
          <p:nvPr>
            <p:custDataLst>
              <p:tags r:id="rId8"/>
            </p:custDataLst>
          </p:nvPr>
        </p:nvSpPr>
        <p:spPr>
          <a:xfrm>
            <a:off x="6731240" y="1503975"/>
            <a:ext cx="3063766" cy="520964"/>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1F74AD"/>
          </a:solidFill>
          <a:ln w="12700" cap="flat" cmpd="sng" algn="ctr">
            <a:noFill/>
            <a:prstDash val="solid"/>
            <a:miter lim="800000"/>
          </a:ln>
          <a:effectLst/>
        </p:spPr>
        <p:txBody>
          <a:bodyPr rtlCol="0" anchor="ctr">
            <a:normAutofit/>
          </a:bodyPr>
          <a:p>
            <a:pPr algn="ctr">
              <a:lnSpc>
                <a:spcPct val="130000"/>
              </a:lnSpc>
            </a:pPr>
            <a:r>
              <a:rPr lang="en-US" altLang="zh-CN" spc="150">
                <a:solidFill>
                  <a:sysClr val="window" lastClr="FFFFFF"/>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）中期会计报表</a:t>
            </a:r>
            <a:endParaRPr lang="en-US" altLang="zh-CN" spc="150">
              <a:solidFill>
                <a:sysClr val="window" lastClr="FFFFFF"/>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78" name="矩形 77"/>
          <p:cNvSpPr/>
          <p:nvPr>
            <p:custDataLst>
              <p:tags r:id="rId9"/>
            </p:custDataLst>
          </p:nvPr>
        </p:nvSpPr>
        <p:spPr>
          <a:xfrm>
            <a:off x="6731240" y="2024938"/>
            <a:ext cx="3063766" cy="1556432"/>
          </a:xfrm>
          <a:prstGeom prst="rect">
            <a:avLst/>
          </a:prstGeom>
          <a:solidFill>
            <a:srgbClr val="1F74AD">
              <a:lumMod val="40000"/>
              <a:lumOff val="60000"/>
            </a:srgbClr>
          </a:solidFill>
          <a:ln w="12700" cap="flat" cmpd="sng" algn="ctr">
            <a:noFill/>
            <a:prstDash val="solid"/>
            <a:miter lim="800000"/>
          </a:ln>
          <a:effectLst/>
        </p:spPr>
        <p:txBody>
          <a:bodyPr bIns="46800" rtlCol="0" anchor="ctr">
            <a:noAutofit/>
          </a:bodyPr>
          <a:p>
            <a:pPr algn="ctr">
              <a:lnSpc>
                <a:spcPct val="120000"/>
              </a:lnSpc>
            </a:pPr>
            <a:endParaRPr lang="zh-CN" altLang="en-US" sz="1400" spc="150" dirty="0">
              <a:solidFill>
                <a:srgbClr val="1F74AD">
                  <a:lumMod val="7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9" name="圆角矩形 78"/>
          <p:cNvSpPr/>
          <p:nvPr>
            <p:custDataLst>
              <p:tags r:id="rId10"/>
            </p:custDataLst>
          </p:nvPr>
        </p:nvSpPr>
        <p:spPr>
          <a:xfrm>
            <a:off x="7183984" y="1231086"/>
            <a:ext cx="223270" cy="645002"/>
          </a:xfrm>
          <a:prstGeom prst="roundRect">
            <a:avLst>
              <a:gd name="adj" fmla="val 50000"/>
            </a:avLst>
          </a:prstGeom>
          <a:solidFill>
            <a:srgbClr val="1F74AD">
              <a:lumMod val="60000"/>
              <a:lumOff val="40000"/>
            </a:srgbClr>
          </a:solidFill>
          <a:ln w="12700" cap="flat" cmpd="sng" algn="ctr">
            <a:solidFill>
              <a:sysClr val="window" lastClr="FFFFFF"/>
            </a:solidFill>
            <a:prstDash val="solid"/>
            <a:miter lim="800000"/>
          </a:ln>
          <a:effectLst/>
        </p:spPr>
        <p:txBody>
          <a:bodyPr rtlCol="0" anchor="ctr">
            <a:normAutofit/>
          </a:bodyPr>
          <a:p>
            <a:pPr algn="ct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0" name="圆角矩形 79"/>
          <p:cNvSpPr/>
          <p:nvPr>
            <p:custDataLst>
              <p:tags r:id="rId11"/>
            </p:custDataLst>
          </p:nvPr>
        </p:nvSpPr>
        <p:spPr>
          <a:xfrm>
            <a:off x="9118994" y="1231086"/>
            <a:ext cx="223270" cy="645002"/>
          </a:xfrm>
          <a:prstGeom prst="roundRect">
            <a:avLst>
              <a:gd name="adj" fmla="val 50000"/>
            </a:avLst>
          </a:prstGeom>
          <a:solidFill>
            <a:srgbClr val="1F74AD">
              <a:lumMod val="60000"/>
              <a:lumOff val="40000"/>
            </a:srgbClr>
          </a:solidFill>
          <a:ln w="12700" cap="flat" cmpd="sng" algn="ctr">
            <a:solidFill>
              <a:sysClr val="window" lastClr="FFFFFF"/>
            </a:solidFill>
            <a:prstDash val="solid"/>
            <a:miter lim="800000"/>
          </a:ln>
          <a:effectLst/>
        </p:spPr>
        <p:txBody>
          <a:bodyPr rtlCol="0" anchor="ctr">
            <a:normAutofit/>
          </a:bodyPr>
          <a:p>
            <a:pPr algn="ct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 name="文本框 2"/>
          <p:cNvSpPr txBox="1"/>
          <p:nvPr>
            <p:custDataLst>
              <p:tags r:id="rId12"/>
            </p:custDataLst>
          </p:nvPr>
        </p:nvSpPr>
        <p:spPr>
          <a:xfrm>
            <a:off x="6731240" y="2086953"/>
            <a:ext cx="3063766" cy="1494415"/>
          </a:xfrm>
          <a:prstGeom prst="rect">
            <a:avLst/>
          </a:prstGeom>
          <a:noFill/>
        </p:spPr>
        <p:txBody>
          <a:bodyPr wrap="square" rtlCol="0" anchor="ctr">
            <a:normAutofit/>
          </a:bodyPr>
          <a:p>
            <a:pPr algn="ctr">
              <a:lnSpc>
                <a:spcPct val="120000"/>
              </a:lnSpc>
            </a:pPr>
            <a:r>
              <a:rPr lang="zh-CN" altLang="en-US" sz="1400" spc="15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是指以短于一个完整的会计年度的报告期为基础编制的会计报表，包括月报、季报和半年报。中期会计报表至少应包括资产负债表、利润表、现金流量表和附注。</a:t>
            </a:r>
            <a:endParaRPr lang="zh-CN" altLang="en-US" sz="1400" spc="15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文本框 30"/>
          <p:cNvSpPr txBox="1"/>
          <p:nvPr>
            <p:custDataLst>
              <p:tags r:id="rId13"/>
            </p:custDataLst>
          </p:nvPr>
        </p:nvSpPr>
        <p:spPr>
          <a:xfrm>
            <a:off x="6793219" y="4729766"/>
            <a:ext cx="3063766" cy="1494415"/>
          </a:xfrm>
          <a:prstGeom prst="rect">
            <a:avLst/>
          </a:prstGeom>
          <a:noFill/>
        </p:spPr>
        <p:txBody>
          <a:bodyPr wrap="square" rtlCol="0" anchor="ctr">
            <a:normAutofit lnSpcReduction="20000"/>
          </a:bodyPr>
          <a:p>
            <a:pPr algn="ctr">
              <a:lnSpc>
                <a:spcPct val="120000"/>
              </a:lnSpc>
            </a:pPr>
            <a:r>
              <a:rPr lang="zh-CN" altLang="en-US" sz="1400" spc="15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是以一个完整的会计年度为报告期总括反映企业年终财务状况和经营成果的报表。年度会计报表应当是完整的财务报表，包括资产负债表、利润表、现金流量表、所有者权益变动表和附注。</a:t>
            </a:r>
            <a:endParaRPr lang="zh-CN" altLang="en-US" sz="1400" spc="15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2" name="直接连接符 1"/>
          <p:cNvCxnSpPr/>
          <p:nvPr>
            <p:custDataLst>
              <p:tags r:id="rId14"/>
            </p:custDataLst>
          </p:nvPr>
        </p:nvCxnSpPr>
        <p:spPr>
          <a:xfrm>
            <a:off x="6666865" y="3931285"/>
            <a:ext cx="3252470" cy="0"/>
          </a:xfrm>
          <a:prstGeom prst="line">
            <a:avLst/>
          </a:prstGeom>
          <a:noFill/>
          <a:ln w="6350" cap="flat" cmpd="sng" algn="ctr">
            <a:solidFill>
              <a:srgbClr val="1F74AD">
                <a:lumMod val="40000"/>
                <a:lumOff val="60000"/>
              </a:srgbClr>
            </a:solidFill>
            <a:prstDash val="dash"/>
            <a:miter lim="800000"/>
          </a:ln>
          <a:effectLst/>
        </p:spPr>
      </p:cxnSp>
    </p:spTree>
  </p:cSld>
  <p:clrMapOvr>
    <a:masterClrMapping/>
  </p:clrMapOvr>
  <p:transition spd="slow" advTm="9652">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776595"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子任务8.1.1  会计报表的概念</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03" name="矩形: 圆角 102"/>
          <p:cNvSpPr/>
          <p:nvPr/>
        </p:nvSpPr>
        <p:spPr bwMode="auto">
          <a:xfrm>
            <a:off x="772160" y="1235075"/>
            <a:ext cx="3325495" cy="522605"/>
          </a:xfrm>
          <a:prstGeom prst="roundRect">
            <a:avLst/>
          </a:prstGeom>
          <a:solidFill>
            <a:schemeClr val="bg1"/>
          </a:solidFill>
          <a:ln w="12700" cap="flat" cmpd="sng" algn="ctr">
            <a:solidFill>
              <a:schemeClr val="tx2"/>
            </a:solidFill>
            <a:prstDash val="solid"/>
            <a:round/>
            <a:headEnd type="none" w="med" len="med"/>
            <a:tailEnd type="none" w="med" len="med"/>
          </a:ln>
          <a:effectLst/>
        </p:spPr>
        <p:txBody>
          <a:bodyPr vert="horz" wrap="square" lIns="0" tIns="0" rIns="0" bIns="0" numCol="1" rtlCol="0" anchor="ctr" anchorCtr="0" compatLnSpc="1"/>
          <a:lstStyle/>
          <a:p>
            <a:pPr algn="l"/>
            <a:r>
              <a:rPr lang="zh-CN" altLang="en-US" sz="2400">
                <a:solidFill>
                  <a:schemeClr val="accent2"/>
                </a:solidFill>
                <a:latin typeface="+mj-ea"/>
                <a:ea typeface="+mj-ea"/>
              </a:rPr>
              <a:t>报表分类如表8-1所示。</a:t>
            </a:r>
            <a:endParaRPr lang="zh-CN" altLang="en-US" sz="2400">
              <a:solidFill>
                <a:schemeClr val="accent2"/>
              </a:solidFill>
              <a:latin typeface="+mj-ea"/>
              <a:ea typeface="+mj-ea"/>
            </a:endParaRPr>
          </a:p>
        </p:txBody>
      </p:sp>
      <p:pic>
        <p:nvPicPr>
          <p:cNvPr id="2" name="图片 1"/>
          <p:cNvPicPr>
            <a:picLocks noChangeAspect="1"/>
          </p:cNvPicPr>
          <p:nvPr/>
        </p:nvPicPr>
        <p:blipFill>
          <a:blip r:embed="rId1"/>
          <a:stretch>
            <a:fillRect/>
          </a:stretch>
        </p:blipFill>
        <p:spPr>
          <a:xfrm>
            <a:off x="2283460" y="2297430"/>
            <a:ext cx="7379970" cy="3263900"/>
          </a:xfrm>
          <a:prstGeom prst="rect">
            <a:avLst/>
          </a:prstGeom>
        </p:spPr>
      </p:pic>
    </p:spTree>
  </p:cSld>
  <p:clrMapOvr>
    <a:masterClrMapping/>
  </p:clrMapOvr>
  <p:transition spd="slow" advTm="9652">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矩形 87"/>
          <p:cNvSpPr/>
          <p:nvPr/>
        </p:nvSpPr>
        <p:spPr bwMode="auto">
          <a:xfrm>
            <a:off x="0" y="0"/>
            <a:ext cx="5810349" cy="685800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89" name="文本框 88"/>
          <p:cNvSpPr txBox="1"/>
          <p:nvPr/>
        </p:nvSpPr>
        <p:spPr>
          <a:xfrm>
            <a:off x="994669" y="-289580"/>
            <a:ext cx="3377849" cy="7725192"/>
          </a:xfrm>
          <a:prstGeom prst="rect">
            <a:avLst/>
          </a:prstGeom>
          <a:noFill/>
        </p:spPr>
        <p:txBody>
          <a:bodyPr wrap="none" rtlCol="0">
            <a:spAutoFit/>
          </a:bodyPr>
          <a:lstStyle/>
          <a:p>
            <a:pPr algn="ctr"/>
            <a:r>
              <a:rPr lang="en-US" altLang="zh-CN" sz="49600">
                <a:solidFill>
                  <a:schemeClr val="bg1"/>
                </a:solidFill>
                <a:latin typeface="Impact" panose="020B0806030902050204" pitchFamily="34" charset="0"/>
                <a:ea typeface="DFKai-SB" panose="03000509000000000000" pitchFamily="65" charset="-120"/>
              </a:rPr>
              <a:t>2</a:t>
            </a:r>
            <a:endParaRPr lang="zh-CN" altLang="en-US" sz="49600" dirty="0">
              <a:solidFill>
                <a:schemeClr val="bg1"/>
              </a:solidFill>
              <a:latin typeface="Impact" panose="020B0806030902050204" pitchFamily="34" charset="0"/>
              <a:ea typeface="DFKai-SB" panose="03000509000000000000" pitchFamily="65" charset="-120"/>
            </a:endParaRPr>
          </a:p>
        </p:txBody>
      </p:sp>
      <p:sp>
        <p:nvSpPr>
          <p:cNvPr id="90" name="矩形 89"/>
          <p:cNvSpPr/>
          <p:nvPr/>
        </p:nvSpPr>
        <p:spPr bwMode="auto">
          <a:xfrm>
            <a:off x="0" y="3282838"/>
            <a:ext cx="5810349" cy="1512168"/>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91" name="文本框 19"/>
          <p:cNvSpPr txBox="1">
            <a:spLocks noChangeArrowheads="1"/>
          </p:cNvSpPr>
          <p:nvPr>
            <p:custDataLst>
              <p:tags r:id="rId1"/>
            </p:custDataLst>
          </p:nvPr>
        </p:nvSpPr>
        <p:spPr bwMode="auto">
          <a:xfrm>
            <a:off x="265733" y="3568280"/>
            <a:ext cx="5090269" cy="941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sz="5400" b="1">
                <a:solidFill>
                  <a:schemeClr val="bg1"/>
                </a:solidFill>
                <a:latin typeface="微软雅黑" panose="020B0503020204020204" pitchFamily="34" charset="-122"/>
                <a:ea typeface="微软雅黑" panose="020B0503020204020204" pitchFamily="34" charset="-122"/>
              </a:rPr>
              <a:t>编制资产负债表</a:t>
            </a:r>
            <a:endParaRPr lang="zh-CN" altLang="en-US" sz="5400" b="1">
              <a:solidFill>
                <a:schemeClr val="bg1"/>
              </a:solidFill>
              <a:latin typeface="微软雅黑" panose="020B0503020204020204" pitchFamily="34" charset="-122"/>
              <a:ea typeface="微软雅黑" panose="020B0503020204020204" pitchFamily="34" charset="-122"/>
            </a:endParaRPr>
          </a:p>
        </p:txBody>
      </p:sp>
      <p:sp>
        <p:nvSpPr>
          <p:cNvPr id="92" name="TextBox 65"/>
          <p:cNvSpPr txBox="1"/>
          <p:nvPr/>
        </p:nvSpPr>
        <p:spPr>
          <a:xfrm>
            <a:off x="6965315" y="3606165"/>
            <a:ext cx="2451100" cy="368300"/>
          </a:xfrm>
          <a:prstGeom prst="rect">
            <a:avLst/>
          </a:prstGeom>
          <a:noFill/>
        </p:spPr>
        <p:txBody>
          <a:bodyPr wrap="square" rtlCol="0">
            <a:spAutoFit/>
          </a:bodyPr>
          <a:lstStyle/>
          <a:p>
            <a:pPr>
              <a:defRPr/>
            </a:pPr>
            <a:r>
              <a:rPr lang="zh-CN" altLang="en-US">
                <a:latin typeface="+mj-ea"/>
                <a:ea typeface="+mj-ea"/>
              </a:rPr>
              <a:t>资产负债表的概念</a:t>
            </a:r>
            <a:endParaRPr lang="zh-CN" altLang="en-US">
              <a:latin typeface="+mj-ea"/>
              <a:ea typeface="+mj-ea"/>
            </a:endParaRPr>
          </a:p>
        </p:txBody>
      </p:sp>
      <p:sp>
        <p:nvSpPr>
          <p:cNvPr id="94" name="TextBox 69"/>
          <p:cNvSpPr txBox="1"/>
          <p:nvPr/>
        </p:nvSpPr>
        <p:spPr>
          <a:xfrm>
            <a:off x="6965315" y="4110990"/>
            <a:ext cx="2342515" cy="368300"/>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a:defRPr/>
            </a:pPr>
            <a:r>
              <a:rPr lang="zh-CN" altLang="en-US" sz="1800">
                <a:solidFill>
                  <a:schemeClr val="tx1"/>
                </a:solidFill>
                <a:latin typeface="+mj-ea"/>
              </a:rPr>
              <a:t>资产负债表的格式</a:t>
            </a:r>
            <a:endParaRPr lang="zh-CN" altLang="en-US" sz="1800">
              <a:solidFill>
                <a:schemeClr val="tx1"/>
              </a:solidFill>
              <a:latin typeface="+mj-ea"/>
            </a:endParaRPr>
          </a:p>
        </p:txBody>
      </p:sp>
      <p:grpSp>
        <p:nvGrpSpPr>
          <p:cNvPr id="97" name="组合 96"/>
          <p:cNvGrpSpPr/>
          <p:nvPr/>
        </p:nvGrpSpPr>
        <p:grpSpPr>
          <a:xfrm>
            <a:off x="6673280" y="3617878"/>
            <a:ext cx="330200" cy="330200"/>
            <a:chOff x="8186613" y="1546264"/>
            <a:chExt cx="330200" cy="330200"/>
          </a:xfrm>
          <a:solidFill>
            <a:schemeClr val="accent3"/>
          </a:solidFill>
        </p:grpSpPr>
        <p:sp>
          <p:nvSpPr>
            <p:cNvPr id="98"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99"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grpSp>
        <p:nvGrpSpPr>
          <p:cNvPr id="100" name="组合 99"/>
          <p:cNvGrpSpPr/>
          <p:nvPr/>
        </p:nvGrpSpPr>
        <p:grpSpPr>
          <a:xfrm>
            <a:off x="6673280" y="4131895"/>
            <a:ext cx="330200" cy="330200"/>
            <a:chOff x="8186613" y="1546264"/>
            <a:chExt cx="330200" cy="330200"/>
          </a:xfrm>
          <a:solidFill>
            <a:schemeClr val="accent3"/>
          </a:solidFill>
        </p:grpSpPr>
        <p:sp>
          <p:nvSpPr>
            <p:cNvPr id="101"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102"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cxnSp>
        <p:nvCxnSpPr>
          <p:cNvPr id="112" name="直接连接符 111"/>
          <p:cNvCxnSpPr/>
          <p:nvPr/>
        </p:nvCxnSpPr>
        <p:spPr bwMode="auto">
          <a:xfrm>
            <a:off x="6701855" y="4007695"/>
            <a:ext cx="1700782"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3" name="直接连接符 112"/>
          <p:cNvCxnSpPr/>
          <p:nvPr/>
        </p:nvCxnSpPr>
        <p:spPr bwMode="auto">
          <a:xfrm>
            <a:off x="6701855" y="4528691"/>
            <a:ext cx="1700782"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16" name="图片 115"/>
          <p:cNvPicPr>
            <a:picLocks noChangeAspect="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6673280" y="803321"/>
            <a:ext cx="3773696" cy="2228839"/>
          </a:xfrm>
          <a:prstGeom prst="rect">
            <a:avLst/>
          </a:prstGeom>
          <a:ln w="19050">
            <a:solidFill>
              <a:schemeClr val="bg1"/>
            </a:solidFill>
          </a:ln>
          <a:effectLst>
            <a:outerShdw blurRad="63500" sx="102000" sy="102000" algn="ctr" rotWithShape="0">
              <a:prstClr val="black">
                <a:alpha val="40000"/>
              </a:prstClr>
            </a:outerShdw>
          </a:effectLst>
        </p:spPr>
      </p:pic>
      <p:sp>
        <p:nvSpPr>
          <p:cNvPr id="2" name="TextBox 69"/>
          <p:cNvSpPr txBox="1"/>
          <p:nvPr/>
        </p:nvSpPr>
        <p:spPr>
          <a:xfrm>
            <a:off x="6948805" y="4596765"/>
            <a:ext cx="2606040" cy="368300"/>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a:defRPr/>
            </a:pPr>
            <a:r>
              <a:rPr lang="zh-CN" altLang="en-US" sz="1800">
                <a:solidFill>
                  <a:schemeClr val="tx1"/>
                </a:solidFill>
                <a:latin typeface="+mj-ea"/>
              </a:rPr>
              <a:t>编制资产负债表的方法</a:t>
            </a:r>
            <a:endParaRPr lang="zh-CN" altLang="en-US" sz="1800">
              <a:solidFill>
                <a:schemeClr val="tx1"/>
              </a:solidFill>
              <a:latin typeface="+mj-ea"/>
            </a:endParaRPr>
          </a:p>
        </p:txBody>
      </p:sp>
      <p:grpSp>
        <p:nvGrpSpPr>
          <p:cNvPr id="3" name="组合 2"/>
          <p:cNvGrpSpPr/>
          <p:nvPr/>
        </p:nvGrpSpPr>
        <p:grpSpPr>
          <a:xfrm>
            <a:off x="6656770" y="4617670"/>
            <a:ext cx="330200" cy="330200"/>
            <a:chOff x="8186613" y="1546264"/>
            <a:chExt cx="330200" cy="330200"/>
          </a:xfrm>
          <a:solidFill>
            <a:schemeClr val="accent3"/>
          </a:solidFill>
        </p:grpSpPr>
        <p:sp>
          <p:nvSpPr>
            <p:cNvPr id="4"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5"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cxnSp>
        <p:nvCxnSpPr>
          <p:cNvPr id="6" name="直接连接符 5"/>
          <p:cNvCxnSpPr/>
          <p:nvPr/>
        </p:nvCxnSpPr>
        <p:spPr bwMode="auto">
          <a:xfrm>
            <a:off x="6685345" y="5014466"/>
            <a:ext cx="1700782"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695">
        <p15:prstTrans prst="pageCurlDouble"/>
      </p:transition>
    </mc:Choice>
    <mc:Fallback>
      <p:transition spd="slow" advTm="3695">
        <p:fade/>
      </p:transition>
    </mc:Fallback>
  </mc:AlternateContent>
</p:sld>
</file>

<file path=ppt/tags/tag1.xml><?xml version="1.0" encoding="utf-8"?>
<p:tagLst xmlns:p="http://schemas.openxmlformats.org/presentationml/2006/main">
  <p:tag name="MH" val="20170109233147"/>
  <p:tag name="MH_LIBRARY" val="GRAPHIC"/>
  <p:tag name="MH_ORDER" val="文本框 19"/>
</p:tagLst>
</file>

<file path=ppt/tags/tag10.xml><?xml version="1.0" encoding="utf-8"?>
<p:tagLst xmlns:p="http://schemas.openxmlformats.org/presentationml/2006/main">
  <p:tag name="KSO_WM_UNIT_COLOR_SCHEME_SHAPE_ID" val="38"/>
  <p:tag name="KSO_WM_UNIT_COLOR_SCHEME_PARENT_PAGE" val="0_5"/>
  <p:tag name="KSO_WM_UNIT_SUBTYPE" val="a"/>
  <p:tag name="KSO_WM_UNIT_PRESET_TEXT" val="添加标题"/>
  <p:tag name="KSO_WM_UNIT_NOCLEAR" val="0"/>
  <p:tag name="KSO_WM_UNIT_VALUE" val="7"/>
  <p:tag name="KSO_WM_UNIT_HIGHLIGHT" val="0"/>
  <p:tag name="KSO_WM_UNIT_COMPATIBLE" val="0"/>
  <p:tag name="KSO_WM_UNIT_DIAGRAM_ISNUMVISUAL" val="0"/>
  <p:tag name="KSO_WM_UNIT_DIAGRAM_ISREFERUNIT" val="0"/>
  <p:tag name="KSO_WM_DIAGRAM_GROUP_CODE" val="n1-1"/>
  <p:tag name="KSO_WM_UNIT_TYPE" val="n_h_h_f"/>
  <p:tag name="KSO_WM_UNIT_INDEX" val="1_2_2_1"/>
  <p:tag name="KSO_WM_UNIT_ID" val="diagram20187994_1*n_h_h_f*1_2_2_1"/>
  <p:tag name="KSO_WM_TEMPLATE_CATEGORY" val="diagram"/>
  <p:tag name="KSO_WM_TEMPLATE_INDEX" val="20187994"/>
  <p:tag name="KSO_WM_UNIT_LAYERLEVEL" val="1_1_1_1"/>
  <p:tag name="KSO_WM_TAG_VERSION" val="1.0"/>
  <p:tag name="KSO_WM_BEAUTIFY_FLAG" val="#wm#"/>
  <p:tag name="KSO_WM_UNIT_TEXT_FILL_FORE_SCHEMECOLOR_INDEX" val="14"/>
  <p:tag name="KSO_WM_UNIT_TEXT_FILL_TYPE" val="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4_3"/>
  <p:tag name="KSO_WM_UNIT_ID" val="diagram20182018_4*n_h_h_i*1_2_4_3"/>
  <p:tag name="KSO_WM_TEMPLATE_CATEGORY" val="diagram"/>
  <p:tag name="KSO_WM_TEMPLATE_INDEX" val="20182018"/>
  <p:tag name="KSO_WM_UNIT_LAYERLEVEL" val="1_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4_4"/>
  <p:tag name="KSO_WM_UNIT_ID" val="diagram20182018_4*n_h_h_i*1_2_4_4"/>
  <p:tag name="KSO_WM_TEMPLATE_CATEGORY" val="diagram"/>
  <p:tag name="KSO_WM_TEMPLATE_INDEX" val="20182018"/>
  <p:tag name="KSO_WM_UNIT_LAYERLEVEL" val="1_1_1_1"/>
  <p:tag name="KSO_WM_TAG_VERSION" val="1.0"/>
  <p:tag name="KSO_WM_BEAUTIFY_FLAG" val="#wm#"/>
  <p:tag name="KSO_WM_UNIT_LINE_FORE_SCHEMECOLOR_INDEX" val="8"/>
  <p:tag name="KSO_WM_UNIT_LINE_FILL_TYPE" val="2"/>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4_7"/>
  <p:tag name="KSO_WM_UNIT_ID" val="diagram20182018_4*n_h_h_i*1_2_4_7"/>
  <p:tag name="KSO_WM_TEMPLATE_CATEGORY" val="diagram"/>
  <p:tag name="KSO_WM_TEMPLATE_INDEX" val="20182018"/>
  <p:tag name="KSO_WM_UNIT_LAYERLEVEL" val="1_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103.xml><?xml version="1.0" encoding="utf-8"?>
<p:tagLst xmlns:p="http://schemas.openxmlformats.org/presentationml/2006/main">
  <p:tag name="KSO_WM_UNIT_SUBTYPE" val="a"/>
  <p:tag name="KSO_WM_UNIT_PRESET_TEXT" val="单击此处添加文本"/>
  <p:tag name="KSO_WM_UNIT_NOCLEAR" val="0"/>
  <p:tag name="KSO_WM_UNIT_VALUE" val="14"/>
  <p:tag name="KSO_WM_UNIT_HIGHLIGHT" val="0"/>
  <p:tag name="KSO_WM_UNIT_COMPATIBLE" val="0"/>
  <p:tag name="KSO_WM_UNIT_DIAGRAM_ISNUMVISUAL" val="0"/>
  <p:tag name="KSO_WM_UNIT_DIAGRAM_ISREFERUNIT" val="0"/>
  <p:tag name="KSO_WM_DIAGRAM_GROUP_CODE" val="n1-1"/>
  <p:tag name="KSO_WM_UNIT_TYPE" val="n_h_h_f"/>
  <p:tag name="KSO_WM_UNIT_INDEX" val="1_2_4_1"/>
  <p:tag name="KSO_WM_UNIT_ID" val="diagram20182018_4*n_h_h_f*1_2_4_1"/>
  <p:tag name="KSO_WM_TEMPLATE_CATEGORY" val="diagram"/>
  <p:tag name="KSO_WM_TEMPLATE_INDEX" val="20182018"/>
  <p:tag name="KSO_WM_UNIT_LAYERLEVEL" val="1_1_1_1"/>
  <p:tag name="KSO_WM_TAG_VERSION" val="1.0"/>
  <p:tag name="KSO_WM_BEAUTIFY_FLAG" val="#wm#"/>
  <p:tag name="KSO_WM_UNIT_TEXT_FILL_FORE_SCHEMECOLOR_INDEX" val="13"/>
  <p:tag name="KSO_WM_UNIT_TEXT_FILL_TYPE" val="1"/>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4_5"/>
  <p:tag name="KSO_WM_UNIT_ID" val="diagram20182018_4*n_h_h_i*1_2_4_5"/>
  <p:tag name="KSO_WM_TEMPLATE_CATEGORY" val="diagram"/>
  <p:tag name="KSO_WM_TEMPLATE_INDEX" val="20182018"/>
  <p:tag name="KSO_WM_UNIT_LAYERLEVEL" val="1_1_1_1"/>
  <p:tag name="KSO_WM_TAG_VERSION" val="1.0"/>
  <p:tag name="KSO_WM_BEAUTIFY_FLAG" val="#wm#"/>
  <p:tag name="KSO_WM_UNIT_TEXT_FILL_FORE_SCHEMECOLOR_INDEX" val="14"/>
  <p:tag name="KSO_WM_UNIT_TEXT_FILL_TYPE" val="1"/>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4_6"/>
  <p:tag name="KSO_WM_UNIT_ID" val="diagram20182018_4*n_h_h_i*1_2_4_6"/>
  <p:tag name="KSO_WM_TEMPLATE_CATEGORY" val="diagram"/>
  <p:tag name="KSO_WM_TEMPLATE_INDEX" val="20182018"/>
  <p:tag name="KSO_WM_UNIT_LAYERLEVEL" val="1_1_1_1"/>
  <p:tag name="KSO_WM_TAG_VERSION" val="1.0"/>
  <p:tag name="KSO_WM_BEAUTIFY_FLAG" val="#wm#"/>
  <p:tag name="KSO_WM_UNIT_LINE_FORE_SCHEMECOLOR_INDEX" val="6"/>
  <p:tag name="KSO_WM_UNIT_LINE_FILL_TYPE" val="2"/>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20182018_4*n_h_h_i*1_2_2_1"/>
  <p:tag name="KSO_WM_TEMPLATE_CATEGORY" val="diagram"/>
  <p:tag name="KSO_WM_TEMPLATE_INDEX" val="20182018"/>
  <p:tag name="KSO_WM_UNIT_LAYERLEVEL" val="1_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2"/>
  <p:tag name="KSO_WM_UNIT_ID" val="diagram20182018_4*n_h_h_i*1_2_2_2"/>
  <p:tag name="KSO_WM_TEMPLATE_CATEGORY" val="diagram"/>
  <p:tag name="KSO_WM_TEMPLATE_INDEX" val="20182018"/>
  <p:tag name="KSO_WM_UNIT_LAYERLEVEL" val="1_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3"/>
  <p:tag name="KSO_WM_UNIT_ID" val="diagram20182018_4*n_h_h_i*1_2_2_3"/>
  <p:tag name="KSO_WM_TEMPLATE_CATEGORY" val="diagram"/>
  <p:tag name="KSO_WM_TEMPLATE_INDEX" val="20182018"/>
  <p:tag name="KSO_WM_UNIT_LAYERLEVEL" val="1_1_1_1"/>
  <p:tag name="KSO_WM_TAG_VERSION" val="1.0"/>
  <p:tag name="KSO_WM_BEAUTIFY_FLAG" val="#wm#"/>
  <p:tag name="KSO_WM_UNIT_LINE_FORE_SCHEMECOLOR_INDEX" val="8"/>
  <p:tag name="KSO_WM_UNIT_LINE_FILL_TYPE" val="2"/>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4"/>
  <p:tag name="KSO_WM_UNIT_ID" val="diagram20182018_4*n_h_h_i*1_2_2_4"/>
  <p:tag name="KSO_WM_TEMPLATE_CATEGORY" val="diagram"/>
  <p:tag name="KSO_WM_TEMPLATE_INDEX" val="20182018"/>
  <p:tag name="KSO_WM_UNIT_LAYERLEVEL" val="1_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i"/>
  <p:tag name="KSO_WM_UNIT_INDEX" val="1_1"/>
  <p:tag name="KSO_WM_UNIT_ID" val="diagram20187994_1*n_i*1_1"/>
  <p:tag name="KSO_WM_TEMPLATE_CATEGORY" val="diagram"/>
  <p:tag name="KSO_WM_TEMPLATE_INDEX" val="20187994"/>
  <p:tag name="KSO_WM_UNIT_LAYERLEVEL" val="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5"/>
  <p:tag name="KSO_WM_UNIT_ID" val="diagram20182018_4*n_h_h_i*1_2_2_5"/>
  <p:tag name="KSO_WM_TEMPLATE_CATEGORY" val="diagram"/>
  <p:tag name="KSO_WM_TEMPLATE_INDEX" val="20182018"/>
  <p:tag name="KSO_WM_UNIT_LAYERLEVEL" val="1_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111.xml><?xml version="1.0" encoding="utf-8"?>
<p:tagLst xmlns:p="http://schemas.openxmlformats.org/presentationml/2006/main">
  <p:tag name="KSO_WM_UNIT_SUBTYPE" val="a"/>
  <p:tag name="KSO_WM_UNIT_PRESET_TEXT" val="单击此处添加文本"/>
  <p:tag name="KSO_WM_UNIT_NOCLEAR" val="0"/>
  <p:tag name="KSO_WM_UNIT_VALUE" val="14"/>
  <p:tag name="KSO_WM_UNIT_HIGHLIGHT" val="0"/>
  <p:tag name="KSO_WM_UNIT_COMPATIBLE" val="0"/>
  <p:tag name="KSO_WM_UNIT_DIAGRAM_ISNUMVISUAL" val="0"/>
  <p:tag name="KSO_WM_UNIT_DIAGRAM_ISREFERUNIT" val="0"/>
  <p:tag name="KSO_WM_DIAGRAM_GROUP_CODE" val="n1-1"/>
  <p:tag name="KSO_WM_UNIT_TYPE" val="n_h_h_f"/>
  <p:tag name="KSO_WM_UNIT_INDEX" val="1_2_2_1"/>
  <p:tag name="KSO_WM_UNIT_ID" val="diagram20182018_4*n_h_h_f*1_2_2_1"/>
  <p:tag name="KSO_WM_TEMPLATE_CATEGORY" val="diagram"/>
  <p:tag name="KSO_WM_TEMPLATE_INDEX" val="20182018"/>
  <p:tag name="KSO_WM_UNIT_LAYERLEVEL" val="1_1_1_1"/>
  <p:tag name="KSO_WM_TAG_VERSION" val="1.0"/>
  <p:tag name="KSO_WM_BEAUTIFY_FLAG" val="#wm#"/>
  <p:tag name="KSO_WM_UNIT_TEXT_FILL_FORE_SCHEMECOLOR_INDEX" val="13"/>
  <p:tag name="KSO_WM_UNIT_TEXT_FILL_TYPE" val="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6"/>
  <p:tag name="KSO_WM_UNIT_ID" val="diagram20182018_4*n_h_h_i*1_2_2_6"/>
  <p:tag name="KSO_WM_TEMPLATE_CATEGORY" val="diagram"/>
  <p:tag name="KSO_WM_TEMPLATE_INDEX" val="20182018"/>
  <p:tag name="KSO_WM_UNIT_LAYERLEVEL" val="1_1_1_1"/>
  <p:tag name="KSO_WM_TAG_VERSION" val="1.0"/>
  <p:tag name="KSO_WM_BEAUTIFY_FLAG" val="#wm#"/>
  <p:tag name="KSO_WM_UNIT_TEXT_FILL_FORE_SCHEMECOLOR_INDEX" val="14"/>
  <p:tag name="KSO_WM_UNIT_TEXT_FILL_TYPE" val="1"/>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7"/>
  <p:tag name="KSO_WM_UNIT_ID" val="diagram20182018_4*n_h_h_i*1_2_2_7"/>
  <p:tag name="KSO_WM_TEMPLATE_CATEGORY" val="diagram"/>
  <p:tag name="KSO_WM_TEMPLATE_INDEX" val="20182018"/>
  <p:tag name="KSO_WM_UNIT_LAYERLEVEL" val="1_1_1_1"/>
  <p:tag name="KSO_WM_TAG_VERSION" val="1.0"/>
  <p:tag name="KSO_WM_BEAUTIFY_FLAG" val="#wm#"/>
  <p:tag name="KSO_WM_UNIT_LINE_FORE_SCHEMECOLOR_INDEX" val="6"/>
  <p:tag name="KSO_WM_UNIT_LINE_FILL_TYPE" val="2"/>
</p:tagLst>
</file>

<file path=ppt/tags/tag114.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VALUE" val="9"/>
  <p:tag name="KSO_WM_UNIT_HIGHLIGHT" val="0"/>
  <p:tag name="KSO_WM_UNIT_COMPATIBLE" val="0"/>
  <p:tag name="KSO_WM_UNIT_DIAGRAM_ISNUMVISUAL" val="0"/>
  <p:tag name="KSO_WM_UNIT_DIAGRAM_ISREFERUNIT" val="0"/>
  <p:tag name="KSO_WM_DIAGRAM_GROUP_CODE" val="n1-1"/>
  <p:tag name="KSO_WM_UNIT_TYPE" val="n_h_a"/>
  <p:tag name="KSO_WM_UNIT_INDEX" val="1_1_1"/>
  <p:tag name="KSO_WM_UNIT_ID" val="diagram20182018_4*n_h_a*1_1_1"/>
  <p:tag name="KSO_WM_TEMPLATE_CATEGORY" val="diagram"/>
  <p:tag name="KSO_WM_TEMPLATE_INDEX" val="20182018"/>
  <p:tag name="KSO_WM_UNIT_LAYERLEVEL" val="1_1_1"/>
  <p:tag name="KSO_WM_TAG_VERSION" val="1.0"/>
  <p:tag name="KSO_WM_BEAUTIFY_FLAG" val="#wm#"/>
  <p:tag name="KSO_WM_UNIT_TEXT_FILL_FORE_SCHEMECOLOR_INDEX" val="14"/>
  <p:tag name="KSO_WM_UNIT_TEXT_FILL_TYPE" val="1"/>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2"/>
  <p:tag name="KSO_WM_UNIT_ID" val="diagram20182018_4*n_h_i*1_1_2"/>
  <p:tag name="KSO_WM_TEMPLATE_CATEGORY" val="diagram"/>
  <p:tag name="KSO_WM_TEMPLATE_INDEX" val="20182018"/>
  <p:tag name="KSO_WM_UNIT_LAYERLEVEL" val="1_1_1"/>
  <p:tag name="KSO_WM_TAG_VERSION" val="1.0"/>
  <p:tag name="KSO_WM_BEAUTIFY_FLAG" val="#wm#"/>
  <p:tag name="KSO_WM_UNIT_FILL_FORE_SCHEMECOLOR_INDEX" val="16"/>
  <p:tag name="KSO_WM_UNIT_FILL_TYPE" val="1"/>
  <p:tag name="KSO_WM_UNIT_TEXT_FILL_FORE_SCHEMECOLOR_INDEX" val="13"/>
  <p:tag name="KSO_WM_UNIT_TEXT_FILL_TYPE" val="1"/>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3"/>
  <p:tag name="KSO_WM_UNIT_ID" val="diagram20182018_4*n_h_i*1_1_3"/>
  <p:tag name="KSO_WM_TEMPLATE_CATEGORY" val="diagram"/>
  <p:tag name="KSO_WM_TEMPLATE_INDEX" val="20182018"/>
  <p:tag name="KSO_WM_UNIT_LAYERLEVEL" val="1_1_1"/>
  <p:tag name="KSO_WM_TAG_VERSION" val="1.0"/>
  <p:tag name="KSO_WM_BEAUTIFY_FLAG" val="#wm#"/>
  <p:tag name="KSO_WM_UNIT_FILL_FORE_SCHEMECOLOR_INDEX" val="16"/>
  <p:tag name="KSO_WM_UNIT_FILL_TYPE" val="1"/>
  <p:tag name="KSO_WM_UNIT_TEXT_FILL_FORE_SCHEMECOLOR_INDEX" val="13"/>
  <p:tag name="KSO_WM_UNIT_TEXT_FILL_TYPE" val="1"/>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4"/>
  <p:tag name="KSO_WM_UNIT_ID" val="diagram20182018_4*n_h_i*1_1_4"/>
  <p:tag name="KSO_WM_TEMPLATE_CATEGORY" val="diagram"/>
  <p:tag name="KSO_WM_TEMPLATE_INDEX" val="20182018"/>
  <p:tag name="KSO_WM_UNIT_LAYERLEVEL" val="1_1_1"/>
  <p:tag name="KSO_WM_TAG_VERSION" val="1.0"/>
  <p:tag name="KSO_WM_BEAUTIFY_FLAG" val="#wm#"/>
  <p:tag name="KSO_WM_UNIT_FILL_FORE_SCHEMECOLOR_INDEX" val="16"/>
  <p:tag name="KSO_WM_UNIT_FILL_TYPE" val="1"/>
  <p:tag name="KSO_WM_UNIT_TEXT_FILL_FORE_SCHEMECOLOR_INDEX" val="13"/>
  <p:tag name="KSO_WM_UNIT_TEXT_FILL_TYPE" val="1"/>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5_2"/>
  <p:tag name="KSO_WM_UNIT_ID" val="diagram20182018_4*n_h_h_i*1_2_5_2"/>
  <p:tag name="KSO_WM_TEMPLATE_CATEGORY" val="diagram"/>
  <p:tag name="KSO_WM_TEMPLATE_INDEX" val="20182018"/>
  <p:tag name="KSO_WM_UNIT_LAYERLEVEL" val="1_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5_3"/>
  <p:tag name="KSO_WM_UNIT_ID" val="diagram20182018_4*n_h_h_i*1_2_5_3"/>
  <p:tag name="KSO_WM_TEMPLATE_CATEGORY" val="diagram"/>
  <p:tag name="KSO_WM_TEMPLATE_INDEX" val="20182018"/>
  <p:tag name="KSO_WM_UNIT_LAYERLEVEL" val="1_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160433_1*m_i*1_1"/>
  <p:tag name="KSO_WM_TEMPLATE_CATEGORY" val="diagram"/>
  <p:tag name="KSO_WM_TEMPLATE_INDEX" val="160433"/>
  <p:tag name="KSO_WM_UNIT_LAYERLEVEL" val="1_1"/>
  <p:tag name="KSO_WM_TAG_VERSION" val="1.0"/>
  <p:tag name="KSO_WM_BEAUTIFY_FLAG" val="#wm#"/>
  <p:tag name="KSO_WM_UNIT_LINE_FORE_SCHEMECOLOR_INDEX" val="13"/>
  <p:tag name="KSO_WM_UNIT_LINE_FILL_TYPE" val="2"/>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5_4"/>
  <p:tag name="KSO_WM_UNIT_ID" val="diagram20182018_4*n_h_h_i*1_2_5_4"/>
  <p:tag name="KSO_WM_TEMPLATE_CATEGORY" val="diagram"/>
  <p:tag name="KSO_WM_TEMPLATE_INDEX" val="20182018"/>
  <p:tag name="KSO_WM_UNIT_LAYERLEVEL" val="1_1_1_1"/>
  <p:tag name="KSO_WM_TAG_VERSION" val="1.0"/>
  <p:tag name="KSO_WM_BEAUTIFY_FLAG" val="#wm#"/>
  <p:tag name="KSO_WM_UNIT_LINE_FORE_SCHEMECOLOR_INDEX" val="8"/>
  <p:tag name="KSO_WM_UNIT_LINE_FILL_TYPE" val="2"/>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5_5"/>
  <p:tag name="KSO_WM_UNIT_ID" val="diagram20182018_4*n_h_h_i*1_2_5_5"/>
  <p:tag name="KSO_WM_TEMPLATE_CATEGORY" val="diagram"/>
  <p:tag name="KSO_WM_TEMPLATE_INDEX" val="20182018"/>
  <p:tag name="KSO_WM_UNIT_LAYERLEVEL" val="1_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122.xml><?xml version="1.0" encoding="utf-8"?>
<p:tagLst xmlns:p="http://schemas.openxmlformats.org/presentationml/2006/main">
  <p:tag name="KSO_WM_UNIT_SUBTYPE" val="a"/>
  <p:tag name="KSO_WM_UNIT_PRESET_TEXT" val="单击此处添加文本"/>
  <p:tag name="KSO_WM_UNIT_NOCLEAR" val="0"/>
  <p:tag name="KSO_WM_UNIT_VALUE" val="14"/>
  <p:tag name="KSO_WM_UNIT_HIGHLIGHT" val="0"/>
  <p:tag name="KSO_WM_UNIT_COMPATIBLE" val="0"/>
  <p:tag name="KSO_WM_UNIT_DIAGRAM_ISNUMVISUAL" val="0"/>
  <p:tag name="KSO_WM_UNIT_DIAGRAM_ISREFERUNIT" val="0"/>
  <p:tag name="KSO_WM_DIAGRAM_GROUP_CODE" val="n1-1"/>
  <p:tag name="KSO_WM_UNIT_TYPE" val="n_h_h_f"/>
  <p:tag name="KSO_WM_UNIT_INDEX" val="1_2_5_1"/>
  <p:tag name="KSO_WM_UNIT_ID" val="diagram20182018_4*n_h_h_f*1_2_5_1"/>
  <p:tag name="KSO_WM_TEMPLATE_CATEGORY" val="diagram"/>
  <p:tag name="KSO_WM_TEMPLATE_INDEX" val="20182018"/>
  <p:tag name="KSO_WM_UNIT_LAYERLEVEL" val="1_1_1_1"/>
  <p:tag name="KSO_WM_TAG_VERSION" val="1.0"/>
  <p:tag name="KSO_WM_BEAUTIFY_FLAG" val="#wm#"/>
  <p:tag name="KSO_WM_UNIT_TEXT_FILL_FORE_SCHEMECOLOR_INDEX" val="13"/>
  <p:tag name="KSO_WM_UNIT_TEXT_FILL_TYPE" val="1"/>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5_6"/>
  <p:tag name="KSO_WM_UNIT_ID" val="diagram20182018_4*n_h_h_i*1_2_5_6"/>
  <p:tag name="KSO_WM_TEMPLATE_CATEGORY" val="diagram"/>
  <p:tag name="KSO_WM_TEMPLATE_INDEX" val="20182018"/>
  <p:tag name="KSO_WM_UNIT_LAYERLEVEL" val="1_1_1_1"/>
  <p:tag name="KSO_WM_TAG_VERSION" val="1.0"/>
  <p:tag name="KSO_WM_BEAUTIFY_FLAG" val="#wm#"/>
  <p:tag name="KSO_WM_UNIT_TEXT_FILL_FORE_SCHEMECOLOR_INDEX" val="14"/>
  <p:tag name="KSO_WM_UNIT_TEXT_FILL_TYPE" val="1"/>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5_7"/>
  <p:tag name="KSO_WM_UNIT_ID" val="diagram20182018_4*n_h_h_i*1_2_5_7"/>
  <p:tag name="KSO_WM_TEMPLATE_CATEGORY" val="diagram"/>
  <p:tag name="KSO_WM_TEMPLATE_INDEX" val="20182018"/>
  <p:tag name="KSO_WM_UNIT_LAYERLEVEL" val="1_1_1_1"/>
  <p:tag name="KSO_WM_TAG_VERSION" val="1.0"/>
  <p:tag name="KSO_WM_BEAUTIFY_FLAG" val="#wm#"/>
  <p:tag name="KSO_WM_UNIT_LINE_FORE_SCHEMECOLOR_INDEX" val="6"/>
  <p:tag name="KSO_WM_UNIT_LINE_FILL_TYPE" val="2"/>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1"/>
  <p:tag name="KSO_WM_UNIT_ID" val="diagram20182018_4*n_h_h_i*1_2_3_1"/>
  <p:tag name="KSO_WM_TEMPLATE_CATEGORY" val="diagram"/>
  <p:tag name="KSO_WM_TEMPLATE_INDEX" val="20182018"/>
  <p:tag name="KSO_WM_UNIT_LAYERLEVEL" val="1_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2"/>
  <p:tag name="KSO_WM_UNIT_ID" val="diagram20182018_4*n_h_h_i*1_2_3_2"/>
  <p:tag name="KSO_WM_TEMPLATE_CATEGORY" val="diagram"/>
  <p:tag name="KSO_WM_TEMPLATE_INDEX" val="20182018"/>
  <p:tag name="KSO_WM_UNIT_LAYERLEVEL" val="1_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3"/>
  <p:tag name="KSO_WM_UNIT_ID" val="diagram20182018_4*n_h_h_i*1_2_3_3"/>
  <p:tag name="KSO_WM_TEMPLATE_CATEGORY" val="diagram"/>
  <p:tag name="KSO_WM_TEMPLATE_INDEX" val="20182018"/>
  <p:tag name="KSO_WM_UNIT_LAYERLEVEL" val="1_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4"/>
  <p:tag name="KSO_WM_UNIT_ID" val="diagram20182018_4*n_h_h_i*1_2_3_4"/>
  <p:tag name="KSO_WM_TEMPLATE_CATEGORY" val="diagram"/>
  <p:tag name="KSO_WM_TEMPLATE_INDEX" val="20182018"/>
  <p:tag name="KSO_WM_UNIT_LAYERLEVEL" val="1_1_1_1"/>
  <p:tag name="KSO_WM_TAG_VERSION" val="1.0"/>
  <p:tag name="KSO_WM_BEAUTIFY_FLAG" val="#wm#"/>
  <p:tag name="KSO_WM_UNIT_LINE_FORE_SCHEMECOLOR_INDEX" val="8"/>
  <p:tag name="KSO_WM_UNIT_LINE_FILL_TYPE" val="2"/>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5"/>
  <p:tag name="KSO_WM_UNIT_ID" val="diagram20182018_4*n_h_h_i*1_2_3_5"/>
  <p:tag name="KSO_WM_TEMPLATE_CATEGORY" val="diagram"/>
  <p:tag name="KSO_WM_TEMPLATE_INDEX" val="20182018"/>
  <p:tag name="KSO_WM_UNIT_LAYERLEVEL" val="1_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13.xml><?xml version="1.0" encoding="utf-8"?>
<p:tagLst xmlns:p="http://schemas.openxmlformats.org/presentationml/2006/main">
  <p:tag name="KSO_WM_UNIT_SUBTYPE" val="a"/>
  <p:tag name="KSO_WM_UNIT_NOCLEAR" val="0"/>
  <p:tag name="KSO_WM_UNIT_VALUE" val="63"/>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160433_1*m_h_f*1_1_1"/>
  <p:tag name="KSO_WM_TEMPLATE_CATEGORY" val="diagram"/>
  <p:tag name="KSO_WM_TEMPLATE_INDEX" val="160433"/>
  <p:tag name="KSO_WM_UNIT_LAYERLEVEL" val="1_1_1"/>
  <p:tag name="KSO_WM_TAG_VERSION" val="1.0"/>
  <p:tag name="KSO_WM_BEAUTIFY_FLAG" val="#wm#"/>
  <p:tag name="KSO_WM_UNIT_PRESET_TEXT" val="单击此处添加文本具体内容"/>
  <p:tag name="KSO_WM_UNIT_FILL_FORE_SCHEMECOLOR_INDEX" val="5"/>
  <p:tag name="KSO_WM_UNIT_FILL_TYPE" val="1"/>
  <p:tag name="KSO_WM_UNIT_TEXT_FILL_FORE_SCHEMECOLOR_INDEX" val="13"/>
  <p:tag name="KSO_WM_UNIT_TEXT_FILL_TYPE" val="1"/>
</p:tagLst>
</file>

<file path=ppt/tags/tag130.xml><?xml version="1.0" encoding="utf-8"?>
<p:tagLst xmlns:p="http://schemas.openxmlformats.org/presentationml/2006/main">
  <p:tag name="KSO_WM_UNIT_SUBTYPE" val="a"/>
  <p:tag name="KSO_WM_UNIT_PRESET_TEXT" val="单击此处添加文本"/>
  <p:tag name="KSO_WM_UNIT_NOCLEAR" val="0"/>
  <p:tag name="KSO_WM_UNIT_VALUE" val="14"/>
  <p:tag name="KSO_WM_UNIT_HIGHLIGHT" val="0"/>
  <p:tag name="KSO_WM_UNIT_COMPATIBLE" val="0"/>
  <p:tag name="KSO_WM_UNIT_DIAGRAM_ISNUMVISUAL" val="0"/>
  <p:tag name="KSO_WM_UNIT_DIAGRAM_ISREFERUNIT" val="0"/>
  <p:tag name="KSO_WM_DIAGRAM_GROUP_CODE" val="n1-1"/>
  <p:tag name="KSO_WM_UNIT_TYPE" val="n_h_h_f"/>
  <p:tag name="KSO_WM_UNIT_INDEX" val="1_2_3_1"/>
  <p:tag name="KSO_WM_UNIT_ID" val="diagram20182018_4*n_h_h_f*1_2_3_1"/>
  <p:tag name="KSO_WM_TEMPLATE_CATEGORY" val="diagram"/>
  <p:tag name="KSO_WM_TEMPLATE_INDEX" val="20182018"/>
  <p:tag name="KSO_WM_UNIT_LAYERLEVEL" val="1_1_1_1"/>
  <p:tag name="KSO_WM_TAG_VERSION" val="1.0"/>
  <p:tag name="KSO_WM_BEAUTIFY_FLAG" val="#wm#"/>
  <p:tag name="KSO_WM_UNIT_TEXT_FILL_FORE_SCHEMECOLOR_INDEX" val="13"/>
  <p:tag name="KSO_WM_UNIT_TEXT_FILL_TYPE" val="1"/>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6"/>
  <p:tag name="KSO_WM_UNIT_ID" val="diagram20182018_4*n_h_h_i*1_2_3_6"/>
  <p:tag name="KSO_WM_TEMPLATE_CATEGORY" val="diagram"/>
  <p:tag name="KSO_WM_TEMPLATE_INDEX" val="20182018"/>
  <p:tag name="KSO_WM_UNIT_LAYERLEVEL" val="1_1_1_1"/>
  <p:tag name="KSO_WM_TAG_VERSION" val="1.0"/>
  <p:tag name="KSO_WM_BEAUTIFY_FLAG" val="#wm#"/>
  <p:tag name="KSO_WM_UNIT_TEXT_FILL_FORE_SCHEMECOLOR_INDEX" val="14"/>
  <p:tag name="KSO_WM_UNIT_TEXT_FILL_TYPE" val="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7"/>
  <p:tag name="KSO_WM_UNIT_ID" val="diagram20182018_4*n_h_h_i*1_2_3_7"/>
  <p:tag name="KSO_WM_TEMPLATE_CATEGORY" val="diagram"/>
  <p:tag name="KSO_WM_TEMPLATE_INDEX" val="20182018"/>
  <p:tag name="KSO_WM_UNIT_LAYERLEVEL" val="1_1_1_1"/>
  <p:tag name="KSO_WM_TAG_VERSION" val="1.0"/>
  <p:tag name="KSO_WM_BEAUTIFY_FLAG" val="#wm#"/>
  <p:tag name="KSO_WM_UNIT_LINE_FORE_SCHEMECOLOR_INDEX" val="6"/>
  <p:tag name="KSO_WM_UNIT_LINE_FILL_TYPE" val="2"/>
</p:tagLst>
</file>

<file path=ppt/tags/tag133.xml><?xml version="1.0" encoding="utf-8"?>
<p:tagLst xmlns:p="http://schemas.openxmlformats.org/presentationml/2006/main">
  <p:tag name="MH" val="20170109233147"/>
  <p:tag name="MH_LIBRARY" val="GRAPHIC"/>
  <p:tag name="MH_ORDER" val="文本框 19"/>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74700_1*l_h_i*1_1_2"/>
  <p:tag name="KSO_WM_TEMPLATE_CATEGORY" val="diagram"/>
  <p:tag name="KSO_WM_TEMPLATE_INDEX" val="20174700"/>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74700_1*l_h_i*1_1_2"/>
  <p:tag name="KSO_WM_TEMPLATE_CATEGORY" val="diagram"/>
  <p:tag name="KSO_WM_TEMPLATE_INDEX" val="20174700"/>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36.xml><?xml version="1.0" encoding="utf-8"?>
<p:tagLst xmlns:p="http://schemas.openxmlformats.org/presentationml/2006/main">
  <p:tag name="KSO_WM_UNIT_PLACING_PICTURE_USER_VIEWPORT" val="{&quot;height&quot;:8470.1984251968497,&quot;width&quot;:8175.2236220472441}"/>
</p:tagLst>
</file>

<file path=ppt/tags/tag137.xml><?xml version="1.0" encoding="utf-8"?>
<p:tagLst xmlns:p="http://schemas.openxmlformats.org/presentationml/2006/main">
  <p:tag name="ISPRING_ULTRA_SCORM_COURSE_ID" val="9C5CD29A-3ACC-4FB8-9CFB-5F9A5988C3F9"/>
  <p:tag name="ISPRING_SCORM_RATE_SLIDES" val="1"/>
  <p:tag name="ISPRINGONLINEFOLDERID" val="0"/>
  <p:tag name="ISPRINGONLINEFOLDERPATH" val="Content List"/>
  <p:tag name="ISPRINGCLOUDFOLDERID" val="0"/>
  <p:tag name="ISPRINGCLOUDFOLDERPATH" val="Repository"/>
  <p:tag name="ISPRING_PLAYERS_CUSTOMIZATION" val="UEsDBBQAAgAIADZb60g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2W+tI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DZb60i+fNZIuQIAAFEKAAAhAAAAdW5pdmVyc2FsL2ZsYXNoX3NraW5fc2V0dGluZ3MueG1slVbbTuMwEH3nK6ruO2GvZSVTCUpXQmIXBIh3p5kmVh07sp2y/fv1ODax24ZmO0KqZ87xXDwzhegNE/OzyYSsJJfqGYxhotSoCboJK66meWuMFOcrKQwIcy6kqimfzj/9ch+SOeQpltyCGstZ0xX0bmbuM4bifXyfoQwRVrJuqNjdy1Ke53S1KZVsRXEytGrXgOJMbCzy4udssRx0wJk2dwbqJKblJco4SqNAa8CQfixRTrI4zYEHTxfuM5LTu/o4+z3almlmHO36M8oQraElpEW+vEYZxgt7e/oqM5SPCQb+Ggv9+gVlEMrpDlR6+e03lEGGbNrmf3qkUbLEgqacjx/xncMlLez4YVQXKCcJmBA6OvkKvjwu19sI5L/Gc09wXJXkj1jXvYWAj55zmBvVAsnCqbPpSr49tMbOB8zXlGsLiFU96NEG/UhbHa5JdT3uCd6YKCKQV/SIV8nbGhZdvBEw1ff4xeLGrYo4vnddFKCCrVdGEfbKHvnHlvUAGSl75DNnBTwIvjuA71s6TnjiG+ofM6q+jz4pvzWDoPYYChZOwYqu7nFydeTbKwKmlgXMNcbzwmrAZyOZ03UxZQdBEUG3rKSGSfEbcfnOZaNJtmfwrXa8sYhhhsOxfnMx2i0dP5g7n50sCOl+FfrkuvPE2CV+NaXG0FVV218lPZ14np0SW5hpdpyBa9LCQd2JtRzJqanagHqRko/1IqSBGOsyGwLLbrSG4CSLSkCy40Um/pJj1RdtnYNa2kdjELom1XW4ipUVt3/mlcEbFClhwNgxTWWvE5S9N2Wk8B0AVK2q0LLdobPULTeMwxbC5EcKl/BQZkTbFh3qtmtzD2sT95vXjGpIvyj6RolxqeEI4dXGJdOVExtG9LyhuXaZJWMfVnB/c7KUwy7D1ovXmDv7TkoutvbDClol/iv5D1BLAwQUAAIACAA2W+tIKpYPZ/4CAACXCwAAJgAAAHVuaXZlcnNhbC9odG1sX3B1Ymxpc2hpbmdfc2V0dGluZ3MueG1szZZvTxoxGMDf8ymaLr6UU+emI3cYIxiJToiwTV+Zci1cY6+9tT3wfLVPsw+2T7KnV0CIjp1GloUQ6NM+v+df+7Th0X0q0IRpw5WM8G59ByMmY0W5HEf4y+B0+xAjY4mkRCjJIiwVRkfNWpjlQ8FN0mfWwlKDACNNI7MRTqzNGkEwnU7r3GTazSqRW+CbeqzSINPMMGmZDjJBCvixRcYMnhEqAOCbKjlTa9ZqCIWe9FnRXDDEKXguuQuKiDObChz4VUMS3421yiU9UUJppMfDCL87PHaf+RpPavGUSZcS0wShE9sGoZQ7J4jo8weGEsbHCXh7sI/RlFObRHhv31FgdfCUUrJ95MRRThSkQNoZPmWWUGKJH3p7lt1bMxd4ES0kSXk8gBnkwo9wa3B7dtNrX110Ls9vB93uxaDT806UOsEqJwxWDYXgkMp1zBZ2QmItiRPwG3RGRBgWBsui+bKRkivOuTEaKgGpL7UwGoGnoojwseZEYMQtETxezFqix8yecgExON3d+kha/Aj08cYJ0YYtG5rPGJfFuPlN5YKiQuVI8DuGrEIQUZ7Cv4Sh5XSjkVZpKRXEWGQEpwxNOJsyelRmaQb8k6EbMJHmoAmbLxPMegvfc/6AhmykNHAZmcBWBTk3nl9/ETgjxjxCydzHrf5Fp9W+7Vy22tdbLkBCJ0TGL4RDCVma2Y3wSYGksnM9SEdMcsPKolBOy7kqsdVfXwbD01z4Mr91MZbQGyzJZqy8pDB/9aCy2YRMyoPoDleJhiPIoSSeCRMxHHcuc1YVGBOJlBQFIjE0KuOO9YSr3IDEH2CPNq/30OsjLsvRGG4OsKgp05WQO7t77/c/fDw4/NSoB79+/NxeqzRr4T1BnDnfw0/WNvFFI3/aDcPA9c7n27DV+b/qwr2r9tcqmbpsXw8qFandr4TrVlnVPa+y6spfG72lK6OSC9Bmxv7YQKMRPOWW0bfcNK8o/Pr712+LNyr8BqNYu33/3yD8aPHcWnlfhcGzD8AayFcf083ab1BLAwQUAAIACAA2W+tItIcUDKABAAAuBgAAHwAAAHVuaXZlcnNhbC9odG1sX3NraW5fc2V0dGluZ3MuanONlE1vwjAMhu/8CpRdJ8Q+YbuhwSQkDpPGbdohFFMq0jhKAoMh/vvq8NWk6SC+NK+evo4dOdtGs1gsYc3X5tZ9u/2Hv3cakGb1Em59XdToOenMiGwK4ywHkUlgAbIiZMaFgZO+OyMxZyad62TzSb6mZMjwZFYSVcRCRzQT0VYR7SeirWOJf49go1TVvqJSnydLa1G2EpQWpG1J1Dl3DLt5d6tcYADjCvQFdMYT8Ew7btWRZ8enDkWZSzBXXG5GmGJrwpNFqnEpp3X55xsFurjxxR5ov3TeBp6dyIwdWsjDxIMuRT2pNBgDh7zPA4ooLPgERMm37dY/qGdcLSigV5nJ7JHu3VGUacVTqHSp26PwMVl4VbrZoahyFtZ2TzzcU3iE4BvQFav+I4UHolqqKy5QaUypIxW02vMTKpBPM5keUrcpohwdlmzruncu1B2/z7wRwmCE5pGJzOsejium3kYH1wRZR7GZFzExlhcjmor9HDyQx9PY8Bmh/VeTcWt5Ms+L16F4GanjYIpv0EM5QxJyrhegx4iiqOf70snD5I3dH1BLAwQUAAIACAA2W+tIPTwv0cEAAADlAQAAGgAAAHVuaXZlcnNhbC9pMThuX3ByZXNldHMueG1snZGxCsIwEIb3PkW43cRupSR1E9wcdJaaphppLyWXWh/flIp0kYBDIP/xfT8kJ3evvmNP48k6VJDzLTCD2jUWbwrOp/2mAEahxqbuHBoF6IDtqkzavMCjN2QCsViBpOAewlAKMU0TtzT42ECuG0MsJq5dL+LpHYrZFMOiwuKW9i/7M4MqyxiT19F24YBVvMe0IIy8VjA7F43cYutA/AIakwBMqsFQAmh9AngMCcCPK0CK75vnpEcK8aNikGK1nip7A1BLAwQUAAIACAA2W+tIlBOzImkAAABuAAAAHAAAAHVuaXZlcnNhbC9sb2NhbF9zZXR0aW5ncy54bWwNzDEOgzAMQNGdU1jeKe3WgcDGVpbSA1jERZEcG5GA4PZk+8PTb/szChy8pWDq8PV4IrDO5oMuDn/TUL8RUib1JKbsUA2h76pWbCb5cs4FJliFLt4mjiUyjxSLHHYRqOFTXv/AHpuuugF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NlvrSDXb2a1oAQAA8wIAACkAAAB1bml2ZXJzYWwvc2tpbl9jdXN0b21pemF0aW9uX3NldHRpbmdzLnhtbI1S22obMRB9z1eI/IAljW4LW4OuxZCHQhPyvPWqYYmjLSuFhKKPrzatcdy6tJqnmXPmDDM6fX6ckn3OZX6avg9lmtPnWMqUHvL2CqF+Px/m5dMScyx5c6rcT2mcX3bp67zWWjWXIY3DMtoVzVuMwttDSmrlVMuYYRRJ5qlXyHluG9aB68A2zFFi+81vEj91l7iPqVxW7Tdn6J8Nu5TjUnZpjK9bOGe/h843+LgM49R4eSvYGvU4tTq2BmKES+4r1QAgkOWOOFyl7KQmyGPGMVSjKFBAhHPSiUok5dCy0ImmwnwnEJOMUVepp60baW0ctVVCR4hu07zqbA3BSIwRIQSYq1xAMBg1NjQNDWo9IDgwIKo2mihAwQYTWPXOC8uRol5gXJkxgPHpuKft3p/rVP3vdY7n/IfgxS+4iK7e2lwwV79/XpZGvo1P3w5DiejLkONu/HAd7m5urn958s2/R8Zq1LbxX339A1BLAwQUAAIACAA3W+tIzZF56aEOAADyXgAAFwAAAHVuaXZlcnNhbC91bml2ZXJzYWwucG5n7dx5VNLbvgBwy6HJTnUalDJJTbunCdRKKZRs0DzZeE3rlIJD0mm4ZJSCMaTlTdPkqCl4NGny1r1mZB0PDihiKVEG1dXMVMggKRIRUQEZfpfee2sd1Hfe/2+tH2vxc/32z9+ePpu9v/ufnbl3d8jsmYtn2tjYzA7dsW2/jY1dmI2NbeJ0B0uKecvqEMufKfj9IVtsHghdvlhu7LBBu4JsbCpps4wx9pb7Gad3HMLb2Hz35Nt3Ch93L97GJvpy6LagcEK0sodLK2m/2ZIIdFy79ipXeGtL+I6f3ctu3tgRFHRxW5zg1o5jedW+S1F5N+q1y3YPvDiPHeWI+oU+LzSVl6pjOr6qEcwqFcnUOtbc09eVLCEna7VcwDSAoxq6RAAnZeQ5SnhhioMzZtyFQndIAJzXxK/LVbKdNFSjhgkYo8yy7dDXWZP+N8fZ+VQ8xYBgcMiGiNX7ZkEwE/K7IW48tlzalQWlGivN8JxwL9XtYJ9GG1tH+B+XVzGY3/KcpOc2ruVIm3oen0+YkAfm1LfnaKqpChN7pnn8u98uxthvz5+/qV2N8MA+nfB8M30Kz9KXcyfVDIPdDFeH9uanTWqUXf6DGbkChmFiPZb5YWJuuf8rY2L5cExMXqSnp7DIe2LDjjY2bdsePm9S2Y1Nd8ozfrgxUDyh7NTuC+mZV+65T+yhxgvpodEF1/yxLZNbN2v+wn3b4ycxzsp/4P6PC7W4iY07Y7vIa+WtK88mdeMiL+KB/R9LIBPToxxWh4VvW5g7qZtWh9VeYUxVNExs3bPZBxn3Mla6T3I6yJAdCM3EJ0xMPwt5CN8378C2iQU4P4R/WRk78x4IAUKAECAECAFCgBAgBAgBQoAQIAQIAUKAECAECAFCgBAgBAgBQoAQIAQIAUKAECAECAFCgBAgBAgBQoAQIAQIAUKAECAECAFCgBAgBAgBQoAQIAQIAUKAECAECAFCgBAgBAgBQoAQIAQIAUKAECAECAFCgBAgBAgBQoAQIAQIAUKAECDE/0+IRkrMkEkrkej5kImFWy4A9kP6k8EZvP/llL33FzCxMXExTyc92mSblrlnJnPBpMYsYzAOFR3ynlQD05+D/FmyT9m1ScnuttF5tmF2wanhNyd0y2LH6V5pmZimSVWlqdeHNZhGu+r2oEzDA59e0JNV9VpxzyYVB48HsvnrXSWEEql6QxsMFVJAH1dgtaRxVN+/JpAeMMZo0fSoRUzz8N3PCJVOT1P5coHXUNUiieq9SC9NFxT74QbEZG1P8azl2igxgSNNNKQ/wbmOH/asVFyDvi8BeAW4BcUi5UtR7AKlOlCk1Btz8ZCLmR4ooF3fL3Gdlr8nUC871JxHrJYmQhEl/GjRkdqzav8U6jzUxzbDoBXU5gSM0W2somHLxx0LDtaLQqDk30jCTWLsSGLp1y5+T+DoXvfvvERVwVf59WP2n95/Lbq904nmYUjHnWOJB5BWPfh5A9y8eezinEBdT0saBBEhZJ5wRIxV85ei+uiyjIuC19NSslTsJs2Cr0UelixuG5w0BX/FyS9aDb7WRt37QrbOZaQS+u/nzXEAga1Tt0SxhL2fu+zzX0byyFdGWnPLsvi5po/JC+q0+AdWnTMMcUZ3fVzEfIeWeleQ0FI+p4pGHP5ac194nBMF77TLv1v7ub2Z4ELmZrDCCJvmW70qc2h54UsRodnxQHfiUdk/S0+Y36KEhJ+FitU5lnfnhQm3bEw3DrSyUWY1zSmyy2Nv/R5z8UVf61+00sGSgWy4TVPVTgbeukl/oBrVkStYwriRJN5yRy+o5banPJI1YB7r4IqjFs+IoA+FZ6wlutxNEZTJTw/Pml/hepdtoNqNO2sS9yEL1lCtm3OOqUB0xgH+5aKLfLP6byYpeaQ9cs4VL+4heCdKLXYdJuPOP0tH2omg5sHLdVSjFMpNOcYkj3ZuZ16YQ3SRU8xy1xeERnmDyJMWR/Wjl/JGvStcL7MNL2nWo/V72w5zcQh0iDP8qyT5XHCHsRKnjoOaio+LrhdjzmBifL7TK7vYwCl7KRBYBdd/O+FTY7ja3ExGV494z6NBschCfIzsPU9Wp2qoW+L9xY3pUq4ZTOIirGeTzbEf3Kjpg7qtvSaUtMBBgxAZVFygnE2Tp0Ipul7gfPRZhTQb2FAKE9ISj1egAt8SuGrVMPGtIvsNzU9MRRaq8d0Uid6ZL4ozatUaf61mKQ4q9xM3BPDVEj5/KUBGsgK0JlhAlp4AHRoJs8u35cU7ZM6DDhwOz6YrTnLJ+k/0FXFNcW6uO0IeMiSjq66ruayFYS2iU5QltF436mORAsnpweVY//JOt1mG5kL6pVQ9WUjuaYHMbtE8xEta8E3tfIgIxje0ys8Y5Ps1BbN9g5ej6O0QT+gJQPPOoUTNIZCKgVOGEn3bquAW6CMarkue41GajdMgha6Kj0RdLvPfZWjRNvghu/x9z/vY82YM1GXjnTi01XOCSNBbd2d6PU77myiBtB+9eFeEvFdJwVuveKkeDtFciunGQR/gFTEwk7kqQznfAAn7XaQJ7mawfmTcjDOQdwfQSqjT66Nw2apNDVflkSFbGs3kCOxZAb9EFMQX4SgAnidroKG4Ih2RJs/xdVY+eYWUKJceGarWSrDvDl4XmZVpAndGa/uzxkT0XMa5k3W1zst2H+C1e0Z9f7QvT9bN3UNu3enKp/hs+LH3gvkXet/9/xpaueNPfCVkcxfKwz8zymlqjiIcDgFMGpFltlLELgzrU8QuCQlGQiRrTVnrLVULJbwz3zRlb6Pb5avjRPiSrGt/ZX2ojoBDNkTIPRgnpwrM8N29Rf4OZsPpU+hbj1amle+s/YQ5o6i8umf4MmlpfjuRUCdxsZ7cP2Sk7kxrNFuY8NJMgw7791/Ul592YXxKh0WsukoqsyYcMTIz9dRyRvk1Pem4Q/qJCi0MwYRQWuKWYOFc83Odqpwu64909/3+qqou6v5JaEdVmkDnneP8voGWLoiN8UllmTcw9PYnE34u3knj/5TUj0YlKebjKPtLx7RxqJz2FT8NpdQtqNBqiz2tF5cSn4cppWdkSnmDY5MxrUwzwzQKc4C4xXA2xhiQx0glaknIunfmx1G01lc+5gB0zuOx/XO1JpcIplMIxXx36huCUSMPoJTKF3kZmF8phIfkH4Q19O7pXlyS95s1T5Vl/anRZ/5JWzg9Z21YH82P5zctXz2DovDcKI/4S/me4zhtsZt1bVy8B8XnVVHDVahRUQj/19i1YaPUwy/Nnghf135po8ITIeV3U7zb9GdKTJLl+Uho9PV9Q5W/U4+hpC2ko82k0JeUmEdjui4Y0VuIBdiqfidkOY3OIVvGEI0uuwQTFM0VvkwfdVq3IlxLzi1t9+xJ/iI/Lg981c8tFMTZ31n4TBmZLQ7O11fttkyM5ZqhJC7ReuZohA/SucZP+9IEZPTp4bYOeJHIVkvdKcyFHamN+pcLWUwcIHYqNJgR0kBbF7sXWzcXMZJXYgg0G3dubSk6ufW1ec5bVtX/jKJLvHiDH+9+dOFjUxPr7o+dTx/X3rmdwYYBNQUYH1fDaGvwOghwnmIfz3uKi18FiIXT/6jHVkcOST8U9Dq+yhGhZctaUd2l5Vl4mKAz5FrNaoiKO/a+qFx+pRx/mAwcgENwkkBVDyxs1NL+xHhO9zHzUTfN0Z0aeT10yREPhuP88seIkST0k3hLjOGQcUq9yWmXw68Q+9+p7GHP1GVBSHiPk8eDkTc32uO6g/PxsPqNi39Zm6o06HYVWs0Du20lFIOynvrki6KmlZBHRVc7Z2WoAw1cQYLdBX06hk9LXOnaCvxOdvRY1gqUktY8O4HqKIECbcRsel+rs48YV9JRw1T5s9TIFA4ZtZoBxRp87hAb5lwN0ahpB1rhiQLWtDRBKsYHvduHqaNN3cBdPKTTkpa+JRkU67HlWT+Rp6okgTYlxSmmCF48ssU0ta877tD1y+xkc7DcEin90Xll/z1lFYSOlfRHiKnnotlD/syhRJJlRXNqzksstKxpxOe2G2vjq1XeV9/4oelJA18zssv45llTAw6M1MmQLL3gN1qYpnUtgtYuHU7i5o4bI+LGu0zKT067IpjT6EgcSSiRW0KhGv/C6V51LOyjNHihS9yW38iZwulTpFQR1+H4iHdLF85eXeXKrzkYG/PRr7IAgcNe+mPi8J5NGuRNO/A6/lxSSCnLHC3GGiv86Q0LsKW30wWpdBlyA+NwkPGIK1+RmFInCR836VxL9cOJkZ+/FiFH8bwTVE67nFdFNR4e00lImpdn7j/cCOPFzw9rSZO9d0JSstvLCC6USjREnRRsFQT4J2BIs7NOoER1BTSuT+IqmuY9TWqJCg4GqqKvtxPqMI9meElHdnU0VHuwbg7555iaku2qtYmF1ovX4AJR5QPTkaFnfPQh1JB3qcHgQhTWb7yrH/VnIJvHehc7nY3vTFTWvCU4SvkHo3L4vU7DBfOsu+FbaPaCDmOZp8k6CGvPD8flsDorfbzF8s/88zkqvwHCOQdBlxQzdORF9+vn66LlZ6/uuaP2zu/YS3TphFFmpKi+nrSOFH1PK1EMc4Xtk1w5RzRiiV0fB2zcuyNQa8nBJTdK+iFv62gDmetch08WWtEqIc5UuOkIen0iep3/WIkWEchELd6Zl9r0WvTSn5E9h1Qx8iT34g7JiqgklwB/VfJ5rq5mfvK4aH6VreiLvj9Xzv2CF48ygef8UaWTfb5s2mADhRc7cSuZKk/YDO80rkGIlEPIaO6HifuU00stOxjM0D309ncrFOcC910vxx8dl0fp2wsYd8Z0r0k7nIe+gx8vQymn/xLoPXHrZykW7ZgdMfQRDYzRbdWhvD87uNyyE8n/v54nA4aXz2U/c09nw9qknIkbwOpdtrdzs3Eoy4KglABmdt4dr0lbvs0Vqa+D+9iAQ74aarYEe90mnZRWNe32QE9CDx42kD6+3h9+dQieBdkVb1BSbd5hbP0kkeQMG8sndPvubQ+2YNL+A1BLAwQUAAIACAA3W+tIle6RfksAAABrAAAAGwAAAHVuaXZlcnNhbC91bml2ZXJzYWwucG5nLnhtbLOxr8jNUShLLSrOzM+zVTLUM1Cyt+PlsikoSi3LTC1XqACKAQUhQEmhEsg1QnDLM1NKMoBCBuZmCMGM1Mz0jBJbJQsDc7igPtBMAFBLAQIAABQAAgAIADZb60gVDq0oZAQAAAcRAAAdAAAAAAAAAAEAAAAAAAAAAAB1bml2ZXJzYWwvY29tbW9uX21lc3NhZ2VzLmxuZ1BLAQIAABQAAgAIADZb60gIfgsjKQMAAIYMAAAnAAAAAAAAAAEAAAAAAJ8EAAB1bml2ZXJzYWwvZmxhc2hfcHVibGlzaGluZ19zZXR0aW5ncy54bWxQSwECAAAUAAIACAA2W+tIvnzWSLkCAABRCgAAIQAAAAAAAAABAAAAAAANCAAAdW5pdmVyc2FsL2ZsYXNoX3NraW5fc2V0dGluZ3MueG1sUEsBAgAAFAACAAgANlvrSCqWD2f+AgAAlwsAACYAAAAAAAAAAQAAAAAABQsAAHVuaXZlcnNhbC9odG1sX3B1Ymxpc2hpbmdfc2V0dGluZ3MueG1sUEsBAgAAFAACAAgANlvrSLSHFAygAQAALgYAAB8AAAAAAAAAAQAAAAAARw4AAHVuaXZlcnNhbC9odG1sX3NraW5fc2V0dGluZ3MuanNQSwECAAAUAAIACAA2W+tIPTwv0cEAAADlAQAAGgAAAAAAAAABAAAAAAAkEAAAdW5pdmVyc2FsL2kxOG5fcHJlc2V0cy54bWxQSwECAAAUAAIACAA2W+tIlBOzImkAAABuAAAAHAAAAAAAAAABAAAAAAAdEQAAdW5pdmVyc2FsL2xvY2FsX3NldHRpbmdzLnhtbFBLAQIAABQAAgAIAESUV0cjtE77+wIAALAIAAAUAAAAAAAAAAEAAAAAAMARAAB1bml2ZXJzYWwvcGxheWVyLnhtbFBLAQIAABQAAgAIADZb60g129mtaAEAAPMCAAApAAAAAAAAAAEAAAAAAO0UAAB1bml2ZXJzYWwvc2tpbl9jdXN0b21pemF0aW9uX3NldHRpbmdzLnhtbFBLAQIAABQAAgAIADdb60jNkXnpoQ4AAPJeAAAXAAAAAAAAAAAAAAAAAJwWAAB1bml2ZXJzYWwvdW5pdmVyc2FsLnBuZ1BLAQIAABQAAgAIADdb60iV7pF+SwAAAGsAAAAbAAAAAAAAAAEAAAAAAHIlAAB1bml2ZXJzYWwvdW5pdmVyc2FsLnBuZy54bWxQSwUGAAAAAAsACwBJAwAA9iUAAAAA"/>
  <p:tag name="ISPRING_SCORM_ENDPOINT" val="&lt;endpoint&gt;&lt;enable&gt;0&lt;/enable&gt;&lt;lrs&gt;http://&lt;/lrs&gt;&lt;auth&gt;0&lt;/auth&gt;&lt;login&gt;&lt;/login&gt;&lt;password&gt;&lt;/password&gt;&lt;key&gt;&lt;/key&gt;&lt;name&gt;&lt;/name&gt;&lt;email&gt;&lt;/email&gt;&lt;/endpoint&gt;&#10;"/>
  <p:tag name="ISPRING_PRESENTATION_TITLE" val="导出1"/>
  <p:tag name="ISLIDE.GUIDESSETTING" val="{&quot;Id&quot;:&quot;GuidesStyle_None&quot;,&quot;Name&quot;:&quot;无&quot;,&quot;HeaderHeight&quot;:0.0,&quot;FooterHeight&quot;:0.0,&quot;SideMargin&quot;:0.0,&quot;TopMargin&quot;:0.0,&quot;BottomMargin&quot;:0.0,&quot;IntervalMargin&quot;:0.0}"/>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160433_1*m_h_i*1_1_3"/>
  <p:tag name="KSO_WM_TEMPLATE_CATEGORY" val="diagram"/>
  <p:tag name="KSO_WM_TEMPLATE_INDEX" val="160433"/>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160433_1*m_h_i*1_1_2"/>
  <p:tag name="KSO_WM_TEMPLATE_CATEGORY" val="diagram"/>
  <p:tag name="KSO_WM_TEMPLATE_INDEX" val="16043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160433_1*m_h_i*1_1_1"/>
  <p:tag name="KSO_WM_TEMPLATE_CATEGORY" val="diagram"/>
  <p:tag name="KSO_WM_TEMPLATE_INDEX" val="160433"/>
  <p:tag name="KSO_WM_UNIT_LAYERLEVEL" val="1_1_1"/>
  <p:tag name="KSO_WM_TAG_VERSION" val="1.0"/>
  <p:tag name="KSO_WM_BEAUTIFY_FLAG" val="#wm#"/>
  <p:tag name="KSO_WM_UNIT_FILL_FORE_SCHEMECOLOR_INDEX" val="14"/>
  <p:tag name="KSO_WM_UNIT_FILL_TYPE" val="1"/>
  <p:tag name="KSO_WM_UNIT_LINE_FORE_SCHEMECOLOR_INDEX" val="13"/>
  <p:tag name="KSO_WM_UNIT_LINE_FILL_TYPE" val="2"/>
  <p:tag name="KSO_WM_UNIT_TEXT_FILL_FORE_SCHEMECOLOR_INDEX" val="2"/>
  <p:tag name="KSO_WM_UNIT_TEXT_FILL_TYPE" val="1"/>
</p:tagLst>
</file>

<file path=ppt/tags/tag17.xml><?xml version="1.0" encoding="utf-8"?>
<p:tagLst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160433_1*m_h_a*1_1_1"/>
  <p:tag name="KSO_WM_TEMPLATE_CATEGORY" val="diagram"/>
  <p:tag name="KSO_WM_TEMPLATE_INDEX" val="160433"/>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18.xml><?xml version="1.0" encoding="utf-8"?>
<p:tagLst xmlns:p="http://schemas.openxmlformats.org/presentationml/2006/main">
  <p:tag name="KSO_WM_UNIT_SUBTYPE" val="a"/>
  <p:tag name="KSO_WM_UNIT_NOCLEAR" val="0"/>
  <p:tag name="KSO_WM_UNIT_VALUE" val="63"/>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160433_1*m_h_f*1_2_1"/>
  <p:tag name="KSO_WM_TEMPLATE_CATEGORY" val="diagram"/>
  <p:tag name="KSO_WM_TEMPLATE_INDEX" val="160433"/>
  <p:tag name="KSO_WM_UNIT_LAYERLEVEL" val="1_1_1"/>
  <p:tag name="KSO_WM_TAG_VERSION" val="1.0"/>
  <p:tag name="KSO_WM_BEAUTIFY_FLAG" val="#wm#"/>
  <p:tag name="KSO_WM_UNIT_PRESET_TEXT" val="单击此处添加文本具体内容"/>
  <p:tag name="KSO_WM_UNIT_FILL_FORE_SCHEMECOLOR_INDEX" val="6"/>
  <p:tag name="KSO_WM_UNIT_FILL_TYPE" val="1"/>
  <p:tag name="KSO_WM_UNIT_TEXT_FILL_FORE_SCHEMECOLOR_INDEX" val="13"/>
  <p:tag name="KSO_WM_UNIT_TEXT_FILL_TYP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160433_1*m_h_i*1_2_3"/>
  <p:tag name="KSO_WM_TEMPLATE_CATEGORY" val="diagram"/>
  <p:tag name="KSO_WM_TEMPLATE_INDEX" val="160433"/>
  <p:tag name="KSO_WM_UNIT_LAYERLEVEL" val="1_1_1"/>
  <p:tag name="KSO_WM_TAG_VERSION" val="1.0"/>
  <p:tag name="KSO_WM_BEAUTIFY_FLAG" val="#wm#"/>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2"/>
  <p:tag name="KSO_WM_UNIT_ID" val="diagram20187994_1*n_h_h_i*1_2_2_2"/>
  <p:tag name="KSO_WM_TEMPLATE_CATEGORY" val="diagram"/>
  <p:tag name="KSO_WM_TEMPLATE_INDEX" val="20187994"/>
  <p:tag name="KSO_WM_UNIT_LAYERLEVEL" val="1_1_1_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160433_1*m_h_i*1_2_2"/>
  <p:tag name="KSO_WM_TEMPLATE_CATEGORY" val="diagram"/>
  <p:tag name="KSO_WM_TEMPLATE_INDEX" val="16043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160433_1*m_h_i*1_2_1"/>
  <p:tag name="KSO_WM_TEMPLATE_CATEGORY" val="diagram"/>
  <p:tag name="KSO_WM_TEMPLATE_INDEX" val="160433"/>
  <p:tag name="KSO_WM_UNIT_LAYERLEVEL" val="1_1_1"/>
  <p:tag name="KSO_WM_TAG_VERSION" val="1.0"/>
  <p:tag name="KSO_WM_BEAUTIFY_FLAG" val="#wm#"/>
  <p:tag name="KSO_WM_UNIT_FILL_FORE_SCHEMECOLOR_INDEX" val="14"/>
  <p:tag name="KSO_WM_UNIT_FILL_TYPE" val="1"/>
  <p:tag name="KSO_WM_UNIT_LINE_FORE_SCHEMECOLOR_INDEX" val="13"/>
  <p:tag name="KSO_WM_UNIT_LINE_FILL_TYPE" val="2"/>
  <p:tag name="KSO_WM_UNIT_TEXT_FILL_FORE_SCHEMECOLOR_INDEX" val="2"/>
  <p:tag name="KSO_WM_UNIT_TEXT_FILL_TYPE" val="1"/>
</p:tagLst>
</file>

<file path=ppt/tags/tag22.xml><?xml version="1.0" encoding="utf-8"?>
<p:tagLst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160433_1*m_h_a*1_2_1"/>
  <p:tag name="KSO_WM_TEMPLATE_CATEGORY" val="diagram"/>
  <p:tag name="KSO_WM_TEMPLATE_INDEX" val="160433"/>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23.xml><?xml version="1.0" encoding="utf-8"?>
<p:tagLst xmlns:p="http://schemas.openxmlformats.org/presentationml/2006/main">
  <p:tag name="KSO_WM_UNIT_PLACING_PICTURE_USER_VIEWPORT" val="{&quot;height&quot;:8470.1984251968497,&quot;width&quot;:8175.223622047244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i"/>
  <p:tag name="KSO_WM_UNIT_INDEX" val="1_1"/>
  <p:tag name="KSO_WM_UNIT_ID" val="diagram754_1*l_i*1_1"/>
  <p:tag name="KSO_WM_TEMPLATE_CATEGORY" val="diagram"/>
  <p:tag name="KSO_WM_TEMPLATE_INDEX" val="754"/>
  <p:tag name="KSO_WM_UNIT_LAYERLEVEL" val="1_1"/>
  <p:tag name="KSO_WM_TAG_VERSION" val="1.0"/>
  <p:tag name="KSO_WM_BEAUTIFY_FLAG" val="#wm#"/>
  <p:tag name="KSO_WM_UNIT_LINE_FORE_SCHEMECOLOR_INDEX" val="5"/>
  <p:tag name="KSO_WM_UNIT_LINE_FILL_TYPE" val="2"/>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i"/>
  <p:tag name="KSO_WM_UNIT_INDEX" val="1_2_1"/>
  <p:tag name="KSO_WM_UNIT_ID" val="diagram754_1*l_h_i*1_2_1"/>
  <p:tag name="KSO_WM_TEMPLATE_CATEGORY" val="diagram"/>
  <p:tag name="KSO_WM_TEMPLATE_INDEX" val="754"/>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26.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i"/>
  <p:tag name="KSO_WM_UNIT_INDEX" val="1_2_4"/>
  <p:tag name="KSO_WM_UNIT_ID" val="diagram754_1*l_h_i*1_2_4"/>
  <p:tag name="KSO_WM_TEMPLATE_CATEGORY" val="diagram"/>
  <p:tag name="KSO_WM_TEMPLATE_INDEX" val="754"/>
  <p:tag name="KSO_WM_UNIT_LAYERLEVEL" val="1_1_1"/>
  <p:tag name="KSO_WM_TAG_VERSION" val="1.0"/>
  <p:tag name="KSO_WM_BEAUTIFY_FLAG" val="#wm#"/>
  <p:tag name="KSO_WM_UNIT_FILL_FORE_SCHEMECOLOR_INDEX" val="6"/>
  <p:tag name="KSO_WM_UNIT_FILL_TYPE" val="1"/>
  <p:tag name="KSO_WM_UNIT_TEXT_FILL_FORE_SCHEMECOLOR_INDEX" val="6"/>
  <p:tag name="KSO_WM_UNIT_TEXT_FILL_TYPE"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i"/>
  <p:tag name="KSO_WM_UNIT_INDEX" val="1_2_2"/>
  <p:tag name="KSO_WM_UNIT_ID" val="diagram754_1*l_h_i*1_2_2"/>
  <p:tag name="KSO_WM_TEMPLATE_CATEGORY" val="diagram"/>
  <p:tag name="KSO_WM_TEMPLATE_INDEX" val="754"/>
  <p:tag name="KSO_WM_UNIT_LAYERLEVEL" val="1_1_1"/>
  <p:tag name="KSO_WM_TAG_VERSION" val="1.0"/>
  <p:tag name="KSO_WM_BEAUTIFY_FLAG" val="#wm#"/>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i"/>
  <p:tag name="KSO_WM_UNIT_INDEX" val="1_2_3"/>
  <p:tag name="KSO_WM_UNIT_ID" val="diagram754_1*l_h_i*1_2_3"/>
  <p:tag name="KSO_WM_TEMPLATE_CATEGORY" val="diagram"/>
  <p:tag name="KSO_WM_TEMPLATE_INDEX" val="754"/>
  <p:tag name="KSO_WM_UNIT_LAYERLEVEL" val="1_1_1"/>
  <p:tag name="KSO_WM_TAG_VERSION" val="1.0"/>
  <p:tag name="KSO_WM_BEAUTIFY_FLAG" val="#wm#"/>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i"/>
  <p:tag name="KSO_WM_UNIT_INDEX" val="1_1_1"/>
  <p:tag name="KSO_WM_UNIT_ID" val="diagram754_1*l_h_i*1_1_1"/>
  <p:tag name="KSO_WM_TEMPLATE_CATEGORY" val="diagram"/>
  <p:tag name="KSO_WM_TEMPLATE_INDEX" val="754"/>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3.xml><?xml version="1.0" encoding="utf-8"?>
<p:tagLst xmlns:p="http://schemas.openxmlformats.org/presentationml/2006/main">
  <p:tag name="KSO_WM_UNIT_PLACING_PICTURE_USER_VIEWPORT" val="{&quot;height&quot;:8470.1984251968497,&quot;width&quot;:8175.2236220472441}"/>
</p:tagLst>
</file>

<file path=ppt/tags/tag30.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i"/>
  <p:tag name="KSO_WM_UNIT_INDEX" val="1_1_4"/>
  <p:tag name="KSO_WM_UNIT_ID" val="diagram754_1*l_h_i*1_1_4"/>
  <p:tag name="KSO_WM_TEMPLATE_CATEGORY" val="diagram"/>
  <p:tag name="KSO_WM_TEMPLATE_INDEX" val="754"/>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i"/>
  <p:tag name="KSO_WM_UNIT_INDEX" val="1_1_2"/>
  <p:tag name="KSO_WM_UNIT_ID" val="diagram754_1*l_h_i*1_1_2"/>
  <p:tag name="KSO_WM_TEMPLATE_CATEGORY" val="diagram"/>
  <p:tag name="KSO_WM_TEMPLATE_INDEX" val="754"/>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i"/>
  <p:tag name="KSO_WM_UNIT_INDEX" val="1_1_3"/>
  <p:tag name="KSO_WM_UNIT_ID" val="diagram754_1*l_h_i*1_1_3"/>
  <p:tag name="KSO_WM_TEMPLATE_CATEGORY" val="diagram"/>
  <p:tag name="KSO_WM_TEMPLATE_INDEX" val="754"/>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Lst>
</file>

<file path=ppt/tags/tag33.xml><?xml version="1.0" encoding="utf-8"?>
<p:tagLst xmlns:p="http://schemas.openxmlformats.org/presentationml/2006/main">
  <p:tag name="KSO_WM_UNIT_SUBTYPE" val="a"/>
  <p:tag name="KSO_WM_UNIT_NOCLEAR" val="0"/>
  <p:tag name="KSO_WM_UNIT_VALUE" val="30"/>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f"/>
  <p:tag name="KSO_WM_UNIT_INDEX" val="1_1_1"/>
  <p:tag name="KSO_WM_UNIT_ID" val="diagram754_1*l_h_f*1_1_1"/>
  <p:tag name="KSO_WM_TEMPLATE_CATEGORY" val="diagram"/>
  <p:tag name="KSO_WM_TEMPLATE_INDEX" val="754"/>
  <p:tag name="KSO_WM_UNIT_LAYERLEVEL" val="1_1_1"/>
  <p:tag name="KSO_WM_TAG_VERSION" val="1.0"/>
  <p:tag name="KSO_WM_BEAUTIFY_FLAG" val="#wm#"/>
  <p:tag name="KSO_WM_UNIT_PRESET_TEXT" val="单击此处添加文本"/>
  <p:tag name="KSO_WM_UNIT_TEXT_FILL_FORE_SCHEMECOLOR_INDEX" val="14"/>
  <p:tag name="KSO_WM_UNIT_TEXT_FILL_TYPE" val="1"/>
</p:tagLst>
</file>

<file path=ppt/tags/tag34.xml><?xml version="1.0" encoding="utf-8"?>
<p:tagLst xmlns:p="http://schemas.openxmlformats.org/presentationml/2006/main">
  <p:tag name="KSO_WM_UNIT_SUBTYPE" val="a"/>
  <p:tag name="KSO_WM_UNIT_NOCLEAR" val="0"/>
  <p:tag name="KSO_WM_UNIT_VALUE" val="30"/>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f"/>
  <p:tag name="KSO_WM_UNIT_INDEX" val="1_2_1"/>
  <p:tag name="KSO_WM_UNIT_ID" val="diagram754_1*l_h_f*1_2_1"/>
  <p:tag name="KSO_WM_TEMPLATE_CATEGORY" val="diagram"/>
  <p:tag name="KSO_WM_TEMPLATE_INDEX" val="754"/>
  <p:tag name="KSO_WM_UNIT_LAYERLEVEL" val="1_1_1"/>
  <p:tag name="KSO_WM_TAG_VERSION" val="1.0"/>
  <p:tag name="KSO_WM_BEAUTIFY_FLAG" val="#wm#"/>
  <p:tag name="KSO_WM_UNIT_PRESET_TEXT" val="单击此处添加文本"/>
  <p:tag name="KSO_WM_UNIT_TEXT_FILL_FORE_SCHEMECOLOR_INDEX" val="14"/>
  <p:tag name="KSO_WM_UNIT_TEXT_FILL_TYPE"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i"/>
  <p:tag name="KSO_WM_UNIT_INDEX" val="1_1"/>
  <p:tag name="KSO_WM_UNIT_ID" val="diagram754_1*l_i*1_1"/>
  <p:tag name="KSO_WM_TEMPLATE_CATEGORY" val="diagram"/>
  <p:tag name="KSO_WM_TEMPLATE_INDEX" val="754"/>
  <p:tag name="KSO_WM_UNIT_LAYERLEVEL" val="1_1"/>
  <p:tag name="KSO_WM_TAG_VERSION" val="1.0"/>
  <p:tag name="KSO_WM_BEAUTIFY_FLAG" val="#wm#"/>
  <p:tag name="KSO_WM_UNIT_LINE_FORE_SCHEMECOLOR_INDEX" val="5"/>
  <p:tag name="KSO_WM_UNIT_LINE_FILL_TYPE" val="2"/>
</p:tagLst>
</file>

<file path=ppt/tags/tag36.xml><?xml version="1.0" encoding="utf-8"?>
<p:tagLst xmlns:p="http://schemas.openxmlformats.org/presentationml/2006/main">
  <p:tag name="MH" val="20170109233147"/>
  <p:tag name="MH_LIBRARY" val="GRAPHIC"/>
  <p:tag name="MH_ORDER" val="文本框 19"/>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01454_1*m_h_i*1_1_1"/>
  <p:tag name="KSO_WM_TEMPLATE_CATEGORY" val="diagram"/>
  <p:tag name="KSO_WM_TEMPLATE_INDEX" val="20201454"/>
  <p:tag name="KSO_WM_UNIT_LAYERLEVEL" val="1_1_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01454_1*m_h_i*1_1_2"/>
  <p:tag name="KSO_WM_TEMPLATE_CATEGORY" val="diagram"/>
  <p:tag name="KSO_WM_TEMPLATE_INDEX" val="20201454"/>
  <p:tag name="KSO_WM_UNIT_LAYERLEVEL" val="1_1_1"/>
  <p:tag name="KSO_WM_TAG_VERSION" val="1.0"/>
  <p:tag name="KSO_WM_BEAUTIFY_FLAG" val="#wm#"/>
  <p:tag name="KSO_WM_UNIT_FILL_FORE_SCHEMECOLOR_INDEX" val="5"/>
  <p:tag name="KSO_WM_UNIT_FILL_TYPE"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201454_1*m_h_i*1_1_3"/>
  <p:tag name="KSO_WM_TEMPLATE_CATEGORY" val="diagram"/>
  <p:tag name="KSO_WM_TEMPLATE_INDEX" val="20201454"/>
  <p:tag name="KSO_WM_UNIT_LAYERLEVEL" val="1_1_1"/>
  <p:tag name="KSO_WM_TAG_VERSION" val="1.0"/>
  <p:tag name="KSO_WM_BEAUTIFY_FLAG" val="#wm#"/>
  <p:tag name="KSO_WM_UNIT_FILL_FORE_SCHEMECOLOR_INDEX" val="14"/>
  <p:tag name="KSO_WM_UNIT_FILL_TYPE"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2"/>
  <p:tag name="KSO_WM_UNIT_ID" val="diagram20187994_1*n_h_h_i*1_2_1_2"/>
  <p:tag name="KSO_WM_TEMPLATE_CATEGORY" val="diagram"/>
  <p:tag name="KSO_WM_TEMPLATE_INDEX" val="20187994"/>
  <p:tag name="KSO_WM_UNIT_LAYERLEVEL" val="1_1_1_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201454_1*m_h_i*1_1_4"/>
  <p:tag name="KSO_WM_TEMPLATE_CATEGORY" val="diagram"/>
  <p:tag name="KSO_WM_TEMPLATE_INDEX" val="20201454"/>
  <p:tag name="KSO_WM_UNIT_LAYERLEVEL" val="1_1_1"/>
  <p:tag name="KSO_WM_TAG_VERSION" val="1.0"/>
  <p:tag name="KSO_WM_BEAUTIFY_FLAG" val="#wm#"/>
  <p:tag name="KSO_WM_UNIT_LINE_FORE_SCHEMECOLOR_INDEX" val="5"/>
  <p:tag name="KSO_WM_UNIT_LINE_FILL_TYPE" val="2"/>
</p:tagLst>
</file>

<file path=ppt/tags/tag41.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VALUE" val="34"/>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201454_1*m_h_a*1_1_1"/>
  <p:tag name="KSO_WM_TEMPLATE_CATEGORY" val="diagram"/>
  <p:tag name="KSO_WM_TEMPLATE_INDEX" val="20201454"/>
  <p:tag name="KSO_WM_UNIT_LAYERLEVEL" val="1_1_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5"/>
  <p:tag name="KSO_WM_UNIT_ID" val="diagram20201454_1*m_h_i*1_1_5"/>
  <p:tag name="KSO_WM_TEMPLATE_CATEGORY" val="diagram"/>
  <p:tag name="KSO_WM_TEMPLATE_INDEX" val="20201454"/>
  <p:tag name="KSO_WM_UNIT_LAYERLEVEL" val="1_1_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01454_1*m_h_i*1_2_1"/>
  <p:tag name="KSO_WM_TEMPLATE_CATEGORY" val="diagram"/>
  <p:tag name="KSO_WM_TEMPLATE_INDEX" val="20201454"/>
  <p:tag name="KSO_WM_UNIT_LAYERLEVEL" val="1_1_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01454_1*m_h_i*1_2_2"/>
  <p:tag name="KSO_WM_TEMPLATE_CATEGORY" val="diagram"/>
  <p:tag name="KSO_WM_TEMPLATE_INDEX" val="20201454"/>
  <p:tag name="KSO_WM_UNIT_LAYERLEVEL" val="1_1_1"/>
  <p:tag name="KSO_WM_TAG_VERSION" val="1.0"/>
  <p:tag name="KSO_WM_BEAUTIFY_FLAG" val="#wm#"/>
  <p:tag name="KSO_WM_UNIT_FILL_FORE_SCHEMECOLOR_INDEX" val="5"/>
  <p:tag name="KSO_WM_UNIT_FILL_TYPE"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201454_1*m_h_i*1_2_3"/>
  <p:tag name="KSO_WM_TEMPLATE_CATEGORY" val="diagram"/>
  <p:tag name="KSO_WM_TEMPLATE_INDEX" val="20201454"/>
  <p:tag name="KSO_WM_UNIT_LAYERLEVEL" val="1_1_1"/>
  <p:tag name="KSO_WM_TAG_VERSION" val="1.0"/>
  <p:tag name="KSO_WM_BEAUTIFY_FLAG" val="#wm#"/>
  <p:tag name="KSO_WM_UNIT_FILL_FORE_SCHEMECOLOR_INDEX" val="14"/>
  <p:tag name="KSO_WM_UNIT_FILL_TYPE"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201454_1*m_h_i*1_2_4"/>
  <p:tag name="KSO_WM_TEMPLATE_CATEGORY" val="diagram"/>
  <p:tag name="KSO_WM_TEMPLATE_INDEX" val="20201454"/>
  <p:tag name="KSO_WM_UNIT_LAYERLEVEL" val="1_1_1"/>
  <p:tag name="KSO_WM_TAG_VERSION" val="1.0"/>
  <p:tag name="KSO_WM_BEAUTIFY_FLAG" val="#wm#"/>
  <p:tag name="KSO_WM_UNIT_LINE_FORE_SCHEMECOLOR_INDEX" val="5"/>
  <p:tag name="KSO_WM_UNIT_LINE_FILL_TYPE" val="2"/>
</p:tagLst>
</file>

<file path=ppt/tags/tag47.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VALUE" val="34"/>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01454_1*m_h_a*1_2_1"/>
  <p:tag name="KSO_WM_TEMPLATE_CATEGORY" val="diagram"/>
  <p:tag name="KSO_WM_TEMPLATE_INDEX" val="20201454"/>
  <p:tag name="KSO_WM_UNIT_LAYERLEVEL" val="1_1_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2_5"/>
  <p:tag name="KSO_WM_UNIT_ID" val="diagram20201454_1*m_h_i*1_2_5"/>
  <p:tag name="KSO_WM_TEMPLATE_CATEGORY" val="diagram"/>
  <p:tag name="KSO_WM_TEMPLATE_INDEX" val="20201454"/>
  <p:tag name="KSO_WM_UNIT_LAYERLEVEL" val="1_1_1"/>
  <p:tag name="KSO_WM_TAG_VERSION" val="1.0"/>
  <p:tag name="KSO_WM_BEAUTIFY_FLAG" val="#wm#"/>
</p:tagLst>
</file>

<file path=ppt/tags/tag4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160404_1*m_i*1_1"/>
  <p:tag name="KSO_WM_TEMPLATE_CATEGORY" val="diagram"/>
  <p:tag name="KSO_WM_TEMPLATE_INDEX" val="160404"/>
  <p:tag name="KSO_WM_UNIT_LAYERLEVEL" val="1_1"/>
  <p:tag name="KSO_WM_TAG_VERSION" val="1.0"/>
  <p:tag name="KSO_WM_BEAUTIFY_FLAG" val="#wm#"/>
  <p:tag name="KSO_WM_UNIT_LINE_FORE_SCHEMECOLOR_INDEX" val="5"/>
  <p:tag name="KSO_WM_UNIT_LINE_FILL_TYPE" val="2"/>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3"/>
  <p:tag name="KSO_WM_UNIT_ID" val="diagram20187994_1*n_h_h_i*1_2_1_3"/>
  <p:tag name="KSO_WM_TEMPLATE_CATEGORY" val="diagram"/>
  <p:tag name="KSO_WM_TEMPLATE_INDEX" val="20187994"/>
  <p:tag name="KSO_WM_UNIT_LAYERLEVEL" val="1_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5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160404_1*m_h_i*1_2_1"/>
  <p:tag name="KSO_WM_TEMPLATE_CATEGORY" val="diagram"/>
  <p:tag name="KSO_WM_TEMPLATE_INDEX" val="160404"/>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5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2_2"/>
  <p:tag name="KSO_WM_UNIT_ID" val="diagram160404_1*m_h_i*1_2_2"/>
  <p:tag name="KSO_WM_TEMPLATE_CATEGORY" val="diagram"/>
  <p:tag name="KSO_WM_TEMPLATE_INDEX" val="160404"/>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52.xml><?xml version="1.0" encoding="utf-8"?>
<p:tagLst xmlns:p="http://schemas.openxmlformats.org/presentationml/2006/main">
  <p:tag name="KSO_WM_UNIT_DIAGRAM_MODELTYPE" val="stripeEnum"/>
  <p:tag name="KSO_WM_UNIT_SUBTYPE" val="a"/>
  <p:tag name="KSO_WM_UNIT_PRESET_TEXT" val="单击此处添加文本具体内容，简明扼要的阐述您的观点。"/>
  <p:tag name="KSO_WM_UNIT_NOCLEAR" val="0"/>
  <p:tag name="KSO_WM_UNIT_VALUE" val="78"/>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160404_1*m_h_f*1_2_1"/>
  <p:tag name="KSO_WM_TEMPLATE_CATEGORY" val="diagram"/>
  <p:tag name="KSO_WM_TEMPLATE_INDEX" val="160404"/>
  <p:tag name="KSO_WM_UNIT_LAYERLEVEL" val="1_1_1"/>
  <p:tag name="KSO_WM_TAG_VERSION" val="1.0"/>
  <p:tag name="KSO_WM_BEAUTIFY_FLAG" val="#wm#"/>
  <p:tag name="KSO_WM_UNIT_TEXT_FILL_FORE_SCHEMECOLOR_INDEX" val="6"/>
  <p:tag name="KSO_WM_UNIT_TEXT_FILL_TYPE" val="1"/>
</p:tagLst>
</file>

<file path=ppt/tags/tag5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160404_1*m_h_i*1_1_1"/>
  <p:tag name="KSO_WM_TEMPLATE_CATEGORY" val="diagram"/>
  <p:tag name="KSO_WM_TEMPLATE_INDEX" val="16040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5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2"/>
  <p:tag name="KSO_WM_UNIT_ID" val="diagram160404_1*m_h_i*1_1_2"/>
  <p:tag name="KSO_WM_TEMPLATE_CATEGORY" val="diagram"/>
  <p:tag name="KSO_WM_TEMPLATE_INDEX" val="160404"/>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55.xml><?xml version="1.0" encoding="utf-8"?>
<p:tagLst xmlns:p="http://schemas.openxmlformats.org/presentationml/2006/main">
  <p:tag name="KSO_WM_UNIT_DIAGRAM_MODELTYPE" val="stripeEnum"/>
  <p:tag name="KSO_WM_UNIT_SUBTYPE" val="a"/>
  <p:tag name="KSO_WM_UNIT_PRESET_TEXT" val="单击此处添加文本具体内容，简明扼要的阐述您的观点。"/>
  <p:tag name="KSO_WM_UNIT_NOCLEAR" val="0"/>
  <p:tag name="KSO_WM_UNIT_VALUE" val="78"/>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160404_1*m_h_f*1_1_1"/>
  <p:tag name="KSO_WM_TEMPLATE_CATEGORY" val="diagram"/>
  <p:tag name="KSO_WM_TEMPLATE_INDEX" val="160404"/>
  <p:tag name="KSO_WM_UNIT_LAYERLEVEL" val="1_1_1"/>
  <p:tag name="KSO_WM_TAG_VERSION" val="1.0"/>
  <p:tag name="KSO_WM_BEAUTIFY_FLAG" val="#wm#"/>
  <p:tag name="KSO_WM_UNIT_TEXT_FILL_FORE_SCHEMECOLOR_INDEX" val="5"/>
  <p:tag name="KSO_WM_UNIT_TEXT_FILL_TYPE" val="1"/>
</p:tagLst>
</file>

<file path=ppt/tags/tag5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160404_1*m_i*1_1"/>
  <p:tag name="KSO_WM_TEMPLATE_CATEGORY" val="diagram"/>
  <p:tag name="KSO_WM_TEMPLATE_INDEX" val="160404"/>
  <p:tag name="KSO_WM_UNIT_LAYERLEVEL" val="1_1"/>
  <p:tag name="KSO_WM_TAG_VERSION" val="1.0"/>
  <p:tag name="KSO_WM_BEAUTIFY_FLAG" val="#wm#"/>
  <p:tag name="KSO_WM_UNIT_LINE_FORE_SCHEMECOLOR_INDEX" val="5"/>
  <p:tag name="KSO_WM_UNIT_LINE_FILL_TYPE" val="2"/>
</p:tagLst>
</file>

<file path=ppt/tags/tag5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160404_1*m_h_i*1_2_1"/>
  <p:tag name="KSO_WM_TEMPLATE_CATEGORY" val="diagram"/>
  <p:tag name="KSO_WM_TEMPLATE_INDEX" val="160404"/>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5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2_2"/>
  <p:tag name="KSO_WM_UNIT_ID" val="diagram160404_1*m_h_i*1_2_2"/>
  <p:tag name="KSO_WM_TEMPLATE_CATEGORY" val="diagram"/>
  <p:tag name="KSO_WM_TEMPLATE_INDEX" val="160404"/>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5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160404_1*m_h_i*1_1_1"/>
  <p:tag name="KSO_WM_TEMPLATE_CATEGORY" val="diagram"/>
  <p:tag name="KSO_WM_TEMPLATE_INDEX" val="16040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3"/>
  <p:tag name="KSO_WM_UNIT_ID" val="diagram20187994_1*n_h_h_i*1_2_2_3"/>
  <p:tag name="KSO_WM_TEMPLATE_CATEGORY" val="diagram"/>
  <p:tag name="KSO_WM_TEMPLATE_INDEX" val="20187994"/>
  <p:tag name="KSO_WM_UNIT_LAYERLEVEL" val="1_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6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2"/>
  <p:tag name="KSO_WM_UNIT_ID" val="diagram160404_1*m_h_i*1_1_2"/>
  <p:tag name="KSO_WM_TEMPLATE_CATEGORY" val="diagram"/>
  <p:tag name="KSO_WM_TEMPLATE_INDEX" val="160404"/>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61.xml><?xml version="1.0" encoding="utf-8"?>
<p:tagLst xmlns:p="http://schemas.openxmlformats.org/presentationml/2006/main">
  <p:tag name="KSO_WM_UNIT_DIAGRAM_MODELTYPE" val="stripeEnum"/>
  <p:tag name="KSO_WM_UNIT_SUBTYPE" val="a"/>
  <p:tag name="KSO_WM_UNIT_PRESET_TEXT" val="单击此处添加文本具体内容，简明扼要的阐述您的观点。"/>
  <p:tag name="KSO_WM_UNIT_NOCLEAR" val="0"/>
  <p:tag name="KSO_WM_UNIT_VALUE" val="78"/>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160404_1*m_h_f*1_2_1"/>
  <p:tag name="KSO_WM_TEMPLATE_CATEGORY" val="diagram"/>
  <p:tag name="KSO_WM_TEMPLATE_INDEX" val="160404"/>
  <p:tag name="KSO_WM_UNIT_LAYERLEVEL" val="1_1_1"/>
  <p:tag name="KSO_WM_TAG_VERSION" val="1.0"/>
  <p:tag name="KSO_WM_BEAUTIFY_FLAG" val="#wm#"/>
  <p:tag name="KSO_WM_UNIT_TEXT_FILL_FORE_SCHEMECOLOR_INDEX" val="6"/>
  <p:tag name="KSO_WM_UNIT_TEXT_FILL_TYPE" val="1"/>
</p:tagLst>
</file>

<file path=ppt/tags/tag62.xml><?xml version="1.0" encoding="utf-8"?>
<p:tagLst xmlns:p="http://schemas.openxmlformats.org/presentationml/2006/main">
  <p:tag name="KSO_WM_UNIT_DIAGRAM_MODELTYPE" val="stripeEnum"/>
  <p:tag name="KSO_WM_UNIT_SUBTYPE" val="a"/>
  <p:tag name="KSO_WM_UNIT_PRESET_TEXT" val="单击此处添加文本具体内容，简明扼要的阐述您的观点。"/>
  <p:tag name="KSO_WM_UNIT_NOCLEAR" val="0"/>
  <p:tag name="KSO_WM_UNIT_VALUE" val="78"/>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160404_1*m_h_f*1_1_1"/>
  <p:tag name="KSO_WM_TEMPLATE_CATEGORY" val="diagram"/>
  <p:tag name="KSO_WM_TEMPLATE_INDEX" val="160404"/>
  <p:tag name="KSO_WM_UNIT_LAYERLEVEL" val="1_1_1"/>
  <p:tag name="KSO_WM_TAG_VERSION" val="1.0"/>
  <p:tag name="KSO_WM_BEAUTIFY_FLAG" val="#wm#"/>
  <p:tag name="KSO_WM_UNIT_TEXT_FILL_FORE_SCHEMECOLOR_INDEX" val="5"/>
  <p:tag name="KSO_WM_UNIT_TEXT_FILL_TYPE" val="1"/>
</p:tagLst>
</file>

<file path=ppt/tags/tag63.xml><?xml version="1.0" encoding="utf-8"?>
<p:tagLst xmlns:p="http://schemas.openxmlformats.org/presentationml/2006/main">
  <p:tag name="KSO_WM_UNIT_PLACING_PICTURE_USER_VIEWPORT" val="{&quot;height&quot;:8470.1984251968497,&quot;width&quot;:8175.223622047244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1_5*l_h_i*1_5_2"/>
  <p:tag name="KSO_WM_TEMPLATE_CATEGORY" val="diagram"/>
  <p:tag name="KSO_WM_TEMPLATE_INDEX" val="71"/>
  <p:tag name="KSO_WM_UNIT_LAYERLEVEL" val="1_1_1"/>
  <p:tag name="KSO_WM_TAG_VERSION" val="1.0"/>
  <p:tag name="KSO_WM_BEAUTIFY_FLAG" val="#wm#"/>
  <p:tag name="KSO_WM_UNIT_LINE_FORE_SCHEMECOLOR_INDEX" val="9"/>
  <p:tag name="KSO_WM_UNIT_LINE_FILL_TYPE" val="2"/>
  <p:tag name="KSO_WM_UNIT_TEXT_FILL_FORE_SCHEMECOLOR_INDEX" val="5"/>
  <p:tag name="KSO_WM_UNIT_TEXT_FILL_TYPE" val="1"/>
</p:tagLst>
</file>

<file path=ppt/tags/tag65.xml><?xml version="1.0" encoding="utf-8"?>
<p:tagLst xmlns:p="http://schemas.openxmlformats.org/presentationml/2006/main">
  <p:tag name="KSO_WM_UNIT_NOCLEAR" val="0"/>
  <p:tag name="KSO_WM_UNIT_VALUE" val="6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1_5*l_h_f*1_5_1"/>
  <p:tag name="KSO_WM_TEMPLATE_CATEGORY" val="diagram"/>
  <p:tag name="KSO_WM_TEMPLATE_INDEX" val="71"/>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1_5*l_h_i*1_1_2"/>
  <p:tag name="KSO_WM_TEMPLATE_CATEGORY" val="diagram"/>
  <p:tag name="KSO_WM_TEMPLATE_INDEX" val="71"/>
  <p:tag name="KSO_WM_UNIT_LAYERLEVEL" val="1_1_1"/>
  <p:tag name="KSO_WM_TAG_VERSION" val="1.0"/>
  <p:tag name="KSO_WM_BEAUTIFY_FLAG" val="#wm#"/>
  <p:tag name="KSO_WM_UNIT_LINE_FORE_SCHEMECOLOR_INDEX" val="5"/>
  <p:tag name="KSO_WM_UNIT_LINE_FILL_TYPE" val="2"/>
  <p:tag name="KSO_WM_UNIT_TEXT_FILL_FORE_SCHEMECOLOR_INDEX" val="5"/>
  <p:tag name="KSO_WM_UNIT_TEXT_FILL_TYPE" val="1"/>
</p:tagLst>
</file>

<file path=ppt/tags/tag67.xml><?xml version="1.0" encoding="utf-8"?>
<p:tagLst xmlns:p="http://schemas.openxmlformats.org/presentationml/2006/main">
  <p:tag name="KSO_WM_UNIT_NOCLEAR" val="0"/>
  <p:tag name="KSO_WM_UNIT_VALUE" val="6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1_5*l_h_f*1_1_1"/>
  <p:tag name="KSO_WM_TEMPLATE_CATEGORY" val="diagram"/>
  <p:tag name="KSO_WM_TEMPLATE_INDEX" val="71"/>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1_5*l_h_i*1_3_2"/>
  <p:tag name="KSO_WM_TEMPLATE_CATEGORY" val="diagram"/>
  <p:tag name="KSO_WM_TEMPLATE_INDEX" val="71"/>
  <p:tag name="KSO_WM_UNIT_LAYERLEVEL" val="1_1_1"/>
  <p:tag name="KSO_WM_TAG_VERSION" val="1.0"/>
  <p:tag name="KSO_WM_BEAUTIFY_FLAG" val="#wm#"/>
  <p:tag name="KSO_WM_UNIT_LINE_FORE_SCHEMECOLOR_INDEX" val="7"/>
  <p:tag name="KSO_WM_UNIT_LINE_FILL_TYPE" val="2"/>
  <p:tag name="KSO_WM_UNIT_TEXT_FILL_FORE_SCHEMECOLOR_INDEX" val="5"/>
  <p:tag name="KSO_WM_UNIT_TEXT_FILL_TYPE" val="1"/>
</p:tagLst>
</file>

<file path=ppt/tags/tag69.xml><?xml version="1.0" encoding="utf-8"?>
<p:tagLst xmlns:p="http://schemas.openxmlformats.org/presentationml/2006/main">
  <p:tag name="KSO_WM_UNIT_NOCLEAR" val="0"/>
  <p:tag name="KSO_WM_UNIT_VALUE" val="6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1_5*l_h_f*1_3_1"/>
  <p:tag name="KSO_WM_TEMPLATE_CATEGORY" val="diagram"/>
  <p:tag name="KSO_WM_TEMPLATE_INDEX" val="71"/>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Lst>
</file>

<file path=ppt/tags/tag7.xml><?xml version="1.0" encoding="utf-8"?>
<p:tagLst xmlns:p="http://schemas.openxmlformats.org/presentationml/2006/main">
  <p:tag name="KSO_WM_UNIT_COLOR_SCHEME_SHAPE_ID" val="16"/>
  <p:tag name="KSO_WM_UNIT_COLOR_SCHEME_PARENT_PAGE" val="0_5"/>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20187994_1*n_h_h_i*1_2_1_1"/>
  <p:tag name="KSO_WM_TEMPLATE_CATEGORY" val="diagram"/>
  <p:tag name="KSO_WM_TEMPLATE_INDEX" val="20187994"/>
  <p:tag name="KSO_WM_UNIT_LAYERLEVEL" val="1_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1_5*l_h_i*1_2_2"/>
  <p:tag name="KSO_WM_TEMPLATE_CATEGORY" val="diagram"/>
  <p:tag name="KSO_WM_TEMPLATE_INDEX" val="71"/>
  <p:tag name="KSO_WM_UNIT_LAYERLEVEL" val="1_1_1"/>
  <p:tag name="KSO_WM_TAG_VERSION" val="1.0"/>
  <p:tag name="KSO_WM_BEAUTIFY_FLAG" val="#wm#"/>
  <p:tag name="KSO_WM_UNIT_LINE_FORE_SCHEMECOLOR_INDEX" val="6"/>
  <p:tag name="KSO_WM_UNIT_LINE_FILL_TYPE" val="2"/>
  <p:tag name="KSO_WM_UNIT_TEXT_FILL_FORE_SCHEMECOLOR_INDEX" val="5"/>
  <p:tag name="KSO_WM_UNIT_TEXT_FILL_TYPE" val="1"/>
</p:tagLst>
</file>

<file path=ppt/tags/tag71.xml><?xml version="1.0" encoding="utf-8"?>
<p:tagLst xmlns:p="http://schemas.openxmlformats.org/presentationml/2006/main">
  <p:tag name="KSO_WM_UNIT_NOCLEAR" val="0"/>
  <p:tag name="KSO_WM_UNIT_VALUE" val="6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1_5*l_h_f*1_2_1"/>
  <p:tag name="KSO_WM_TEMPLATE_CATEGORY" val="diagram"/>
  <p:tag name="KSO_WM_TEMPLATE_INDEX" val="71"/>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1_5*l_h_i*1_4_2"/>
  <p:tag name="KSO_WM_TEMPLATE_CATEGORY" val="diagram"/>
  <p:tag name="KSO_WM_TEMPLATE_INDEX" val="71"/>
  <p:tag name="KSO_WM_UNIT_LAYERLEVEL" val="1_1_1"/>
  <p:tag name="KSO_WM_TAG_VERSION" val="1.0"/>
  <p:tag name="KSO_WM_BEAUTIFY_FLAG" val="#wm#"/>
  <p:tag name="KSO_WM_UNIT_LINE_FORE_SCHEMECOLOR_INDEX" val="8"/>
  <p:tag name="KSO_WM_UNIT_LINE_FILL_TYPE" val="2"/>
  <p:tag name="KSO_WM_UNIT_TEXT_FILL_FORE_SCHEMECOLOR_INDEX" val="5"/>
  <p:tag name="KSO_WM_UNIT_TEXT_FILL_TYPE" val="1"/>
</p:tagLst>
</file>

<file path=ppt/tags/tag73.xml><?xml version="1.0" encoding="utf-8"?>
<p:tagLst xmlns:p="http://schemas.openxmlformats.org/presentationml/2006/main">
  <p:tag name="KSO_WM_UNIT_NOCLEAR" val="0"/>
  <p:tag name="KSO_WM_UNIT_VALUE" val="68"/>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1_5*l_h_f*1_4_1"/>
  <p:tag name="KSO_WM_TEMPLATE_CATEGORY" val="diagram"/>
  <p:tag name="KSO_WM_TEMPLATE_INDEX" val="71"/>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1_5*l_h_i*1_1_1"/>
  <p:tag name="KSO_WM_TEMPLATE_CATEGORY" val="diagram"/>
  <p:tag name="KSO_WM_TEMPLATE_INDEX" val="71"/>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71_5*l_h_i*1_1_1"/>
  <p:tag name="KSO_WM_TEMPLATE_CATEGORY" val="diagram"/>
  <p:tag name="KSO_WM_TEMPLATE_INDEX" val="71"/>
  <p:tag name="KSO_WM_UNIT_LAYERLEVEL" val="1_1_1"/>
  <p:tag name="KSO_WM_TAG_VERSION" val="1.0"/>
  <p:tag name="KSO_WM_BEAUTIFY_FLAG" val="#wm#"/>
  <p:tag name="KSO_WM_UNIT_TEXT_FILL_FORE_SCHEMECOLOR_INDEX" val="14"/>
  <p:tag name="KSO_WM_UNIT_TEXT_FILL_TYPE"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1_5*l_h_i*1_2_1"/>
  <p:tag name="KSO_WM_TEMPLATE_CATEGORY" val="diagram"/>
  <p:tag name="KSO_WM_TEMPLATE_INDEX" val="71"/>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71_5*l_h_i*1_2_1"/>
  <p:tag name="KSO_WM_TEMPLATE_CATEGORY" val="diagram"/>
  <p:tag name="KSO_WM_TEMPLATE_INDEX" val="71"/>
  <p:tag name="KSO_WM_UNIT_LAYERLEVEL" val="1_1_1"/>
  <p:tag name="KSO_WM_TAG_VERSION" val="1.0"/>
  <p:tag name="KSO_WM_BEAUTIFY_FLAG" val="#wm#"/>
  <p:tag name="KSO_WM_UNIT_TEXT_FILL_FORE_SCHEMECOLOR_INDEX" val="14"/>
  <p:tag name="KSO_WM_UNIT_TEXT_FILL_TYPE"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1_5*l_h_i*1_3_1"/>
  <p:tag name="KSO_WM_TEMPLATE_CATEGORY" val="diagram"/>
  <p:tag name="KSO_WM_TEMPLATE_INDEX" val="71"/>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71_5*l_h_i*1_3_1"/>
  <p:tag name="KSO_WM_TEMPLATE_CATEGORY" val="diagram"/>
  <p:tag name="KSO_WM_TEMPLATE_INDEX" val="71"/>
  <p:tag name="KSO_WM_UNIT_LAYERLEVEL" val="1_1_1"/>
  <p:tag name="KSO_WM_TAG_VERSION" val="1.0"/>
  <p:tag name="KSO_WM_BEAUTIFY_FLAG" val="#wm#"/>
  <p:tag name="KSO_WM_UNIT_TEXT_FILL_FORE_SCHEMECOLOR_INDEX" val="14"/>
  <p:tag name="KSO_WM_UNIT_TEXT_FILL_TYPE" val="1"/>
</p:tagLst>
</file>

<file path=ppt/tags/tag8.xml><?xml version="1.0" encoding="utf-8"?>
<p:tagLst xmlns:p="http://schemas.openxmlformats.org/presentationml/2006/main">
  <p:tag name="KSO_WM_UNIT_COLOR_SCHEME_SHAPE_ID" val="37"/>
  <p:tag name="KSO_WM_UNIT_COLOR_SCHEME_PARENT_PAGE" val="0_5"/>
  <p:tag name="KSO_WM_UNIT_SUBTYPE" val="a"/>
  <p:tag name="KSO_WM_UNIT_PRESET_TEXT" val="添加标题"/>
  <p:tag name="KSO_WM_UNIT_NOCLEAR" val="0"/>
  <p:tag name="KSO_WM_UNIT_VALUE" val="7"/>
  <p:tag name="KSO_WM_UNIT_HIGHLIGHT" val="0"/>
  <p:tag name="KSO_WM_UNIT_COMPATIBLE" val="0"/>
  <p:tag name="KSO_WM_UNIT_DIAGRAM_ISNUMVISUAL" val="0"/>
  <p:tag name="KSO_WM_UNIT_DIAGRAM_ISREFERUNIT" val="0"/>
  <p:tag name="KSO_WM_DIAGRAM_GROUP_CODE" val="n1-1"/>
  <p:tag name="KSO_WM_UNIT_TYPE" val="n_h_h_f"/>
  <p:tag name="KSO_WM_UNIT_INDEX" val="1_2_1_1"/>
  <p:tag name="KSO_WM_UNIT_ID" val="diagram20187994_1*n_h_h_f*1_2_1_1"/>
  <p:tag name="KSO_WM_TEMPLATE_CATEGORY" val="diagram"/>
  <p:tag name="KSO_WM_TEMPLATE_INDEX" val="20187994"/>
  <p:tag name="KSO_WM_UNIT_LAYERLEVEL" val="1_1_1_1"/>
  <p:tag name="KSO_WM_TAG_VERSION" val="1.0"/>
  <p:tag name="KSO_WM_BEAUTIFY_FLAG" val="#wm#"/>
  <p:tag name="KSO_WM_UNIT_TEXT_FILL_FORE_SCHEMECOLOR_INDEX" val="14"/>
  <p:tag name="KSO_WM_UNIT_TEXT_FILL_TYPE"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1_5*l_h_i*1_4_1"/>
  <p:tag name="KSO_WM_TEMPLATE_CATEGORY" val="diagram"/>
  <p:tag name="KSO_WM_TEMPLATE_INDEX" val="71"/>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71_5*l_h_i*1_4_1"/>
  <p:tag name="KSO_WM_TEMPLATE_CATEGORY" val="diagram"/>
  <p:tag name="KSO_WM_TEMPLATE_INDEX" val="71"/>
  <p:tag name="KSO_WM_UNIT_LAYERLEVEL" val="1_1_1"/>
  <p:tag name="KSO_WM_TAG_VERSION" val="1.0"/>
  <p:tag name="KSO_WM_BEAUTIFY_FLAG" val="#wm#"/>
  <p:tag name="KSO_WM_UNIT_TEXT_FILL_FORE_SCHEMECOLOR_INDEX" val="14"/>
  <p:tag name="KSO_WM_UNIT_TEXT_FILL_TYPE" val="1"/>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1_5*l_h_i*1_5_1"/>
  <p:tag name="KSO_WM_TEMPLATE_CATEGORY" val="diagram"/>
  <p:tag name="KSO_WM_TEMPLATE_INDEX" val="71"/>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71_5*l_h_i*1_5_1"/>
  <p:tag name="KSO_WM_TEMPLATE_CATEGORY" val="diagram"/>
  <p:tag name="KSO_WM_TEMPLATE_INDEX" val="71"/>
  <p:tag name="KSO_WM_UNIT_LAYERLEVEL" val="1_1_1"/>
  <p:tag name="KSO_WM_TAG_VERSION" val="1.0"/>
  <p:tag name="KSO_WM_BEAUTIFY_FLAG" val="#wm#"/>
  <p:tag name="KSO_WM_UNIT_TEXT_FILL_FORE_SCHEMECOLOR_INDEX" val="14"/>
  <p:tag name="KSO_WM_UNIT_TEXT_FILL_TYPE" val="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17_1*l_h_i*1_1_1"/>
  <p:tag name="KSO_WM_TEMPLATE_CATEGORY" val="diagram"/>
  <p:tag name="KSO_WM_TEMPLATE_INDEX" val="717"/>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85.xml><?xml version="1.0" encoding="utf-8"?>
<p:tagLst xmlns:p="http://schemas.openxmlformats.org/presentationml/2006/main">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717_1*l_h_a*1_1_1"/>
  <p:tag name="KSO_WM_TEMPLATE_CATEGORY" val="diagram"/>
  <p:tag name="KSO_WM_TEMPLATE_INDEX" val="717"/>
  <p:tag name="KSO_WM_UNIT_LAYERLEVEL" val="1_1_1"/>
  <p:tag name="KSO_WM_TAG_VERSION" val="1.0"/>
  <p:tag name="KSO_WM_BEAUTIFY_FLAG" val="#wm#"/>
  <p:tag name="KSO_WM_UNIT_PRESET_TEXT" val="添加标题"/>
  <p:tag name="KSO_WM_UNIT_TEXT_FILL_FORE_SCHEMECOLOR_INDEX" val="5"/>
  <p:tag name="KSO_WM_UNIT_TEXT_FILL_TYPE" val="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17_1*l_h_i*1_1_2"/>
  <p:tag name="KSO_WM_TEMPLATE_CATEGORY" val="diagram"/>
  <p:tag name="KSO_WM_TEMPLATE_INDEX" val="71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87.xml><?xml version="1.0" encoding="utf-8"?>
<p:tagLst xmlns:p="http://schemas.openxmlformats.org/presentationml/2006/main">
  <p:tag name="KSO_WM_UNIT_VALUE" val="51*6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717_1*l_h_x*1_1_1"/>
  <p:tag name="KSO_WM_TEMPLATE_CATEGORY" val="diagram"/>
  <p:tag name="KSO_WM_TEMPLATE_INDEX" val="717"/>
  <p:tag name="KSO_WM_UNIT_LAYERLEVEL" val="1_1_1"/>
  <p:tag name="KSO_WM_TAG_VERSION" val="1.0"/>
  <p:tag name="KSO_WM_BEAUTIFY_FLAG" val="#wm#"/>
  <p:tag name="KSO_WM_UNIT_FILL_FORE_SCHEMECOLOR_INDEX" val="14"/>
  <p:tag name="KSO_WM_UNIT_FILL_TYPE" val="1"/>
  <p:tag name="KSO_WM_UNIT_TEXT_FILL_FORE_SCHEMECOLOR_INDEX" val="14"/>
  <p:tag name="KSO_WM_UNIT_TEXT_FILL_TYPE" val="1"/>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5_1"/>
  <p:tag name="KSO_WM_UNIT_ID" val="diagram20182018_4*n_h_h_i*1_2_5_1"/>
  <p:tag name="KSO_WM_TEMPLATE_CATEGORY" val="diagram"/>
  <p:tag name="KSO_WM_TEMPLATE_INDEX" val="20182018"/>
  <p:tag name="KSO_WM_UNIT_LAYERLEVEL" val="1_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182018_4*n_h_i*1_1_1"/>
  <p:tag name="KSO_WM_TEMPLATE_CATEGORY" val="diagram"/>
  <p:tag name="KSO_WM_TEMPLATE_INDEX" val="20182018"/>
  <p:tag name="KSO_WM_UNIT_LAYERLEVEL" val="1_1_1"/>
  <p:tag name="KSO_WM_TAG_VERSION" val="1.0"/>
  <p:tag name="KSO_WM_BEAUTIFY_FLAG" val="#wm#"/>
  <p:tag name="KSO_WM_UNIT_FILL_FORE_SCHEMECOLOR_INDEX" val="5"/>
  <p:tag name="KSO_WM_UNIT_FILL_TYPE" val="1"/>
  <p:tag name="KSO_WM_UNIT_LINE_FORE_SCHEMECOLOR_INDEX" val="6"/>
  <p:tag name="KSO_WM_UNIT_LINE_FILL_TYPE" val="2"/>
  <p:tag name="KSO_WM_UNIT_TEXT_FILL_FORE_SCHEMECOLOR_INDEX" val="2"/>
  <p:tag name="KSO_WM_UNIT_TEXT_FILL_TYPE" val="1"/>
</p:tagLst>
</file>

<file path=ppt/tags/tag9.xml><?xml version="1.0" encoding="utf-8"?>
<p:tagLst xmlns:p="http://schemas.openxmlformats.org/presentationml/2006/main">
  <p:tag name="KSO_WM_UNIT_COLOR_SCHEME_SHAPE_ID" val="16"/>
  <p:tag name="KSO_WM_UNIT_COLOR_SCHEME_PARENT_PAGE" val="0_5"/>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20187994_1*n_h_h_i*1_2_2_1"/>
  <p:tag name="KSO_WM_TEMPLATE_CATEGORY" val="diagram"/>
  <p:tag name="KSO_WM_TEMPLATE_INDEX" val="20187994"/>
  <p:tag name="KSO_WM_UNIT_LAYERLEVEL" val="1_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20182018_4*n_h_h_i*1_2_1_1"/>
  <p:tag name="KSO_WM_TEMPLATE_CATEGORY" val="diagram"/>
  <p:tag name="KSO_WM_TEMPLATE_INDEX" val="20182018"/>
  <p:tag name="KSO_WM_UNIT_LAYERLEVEL" val="1_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2"/>
  <p:tag name="KSO_WM_UNIT_ID" val="diagram20182018_4*n_h_h_i*1_2_1_2"/>
  <p:tag name="KSO_WM_TEMPLATE_CATEGORY" val="diagram"/>
  <p:tag name="KSO_WM_TEMPLATE_INDEX" val="20182018"/>
  <p:tag name="KSO_WM_UNIT_LAYERLEVEL" val="1_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3"/>
  <p:tag name="KSO_WM_UNIT_ID" val="diagram20182018_4*n_h_h_i*1_2_1_3"/>
  <p:tag name="KSO_WM_TEMPLATE_CATEGORY" val="diagram"/>
  <p:tag name="KSO_WM_TEMPLATE_INDEX" val="20182018"/>
  <p:tag name="KSO_WM_UNIT_LAYERLEVEL" val="1_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4"/>
  <p:tag name="KSO_WM_UNIT_ID" val="diagram20182018_4*n_h_h_i*1_2_1_4"/>
  <p:tag name="KSO_WM_TEMPLATE_CATEGORY" val="diagram"/>
  <p:tag name="KSO_WM_TEMPLATE_INDEX" val="20182018"/>
  <p:tag name="KSO_WM_UNIT_LAYERLEVEL" val="1_1_1_1"/>
  <p:tag name="KSO_WM_TAG_VERSION" val="1.0"/>
  <p:tag name="KSO_WM_BEAUTIFY_FLAG" val="#wm#"/>
  <p:tag name="KSO_WM_UNIT_LINE_FORE_SCHEMECOLOR_INDEX" val="8"/>
  <p:tag name="KSO_WM_UNIT_LINE_FILL_TYPE" val="2"/>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5"/>
  <p:tag name="KSO_WM_UNIT_ID" val="diagram20182018_4*n_h_h_i*1_2_1_5"/>
  <p:tag name="KSO_WM_TEMPLATE_CATEGORY" val="diagram"/>
  <p:tag name="KSO_WM_TEMPLATE_INDEX" val="20182018"/>
  <p:tag name="KSO_WM_UNIT_LAYERLEVEL" val="1_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95.xml><?xml version="1.0" encoding="utf-8"?>
<p:tagLst xmlns:p="http://schemas.openxmlformats.org/presentationml/2006/main">
  <p:tag name="KSO_WM_UNIT_SUBTYPE" val="a"/>
  <p:tag name="KSO_WM_UNIT_PRESET_TEXT" val="单击此处添加文本"/>
  <p:tag name="KSO_WM_UNIT_NOCLEAR" val="0"/>
  <p:tag name="KSO_WM_UNIT_VALUE" val="14"/>
  <p:tag name="KSO_WM_UNIT_HIGHLIGHT" val="0"/>
  <p:tag name="KSO_WM_UNIT_COMPATIBLE" val="0"/>
  <p:tag name="KSO_WM_UNIT_DIAGRAM_ISNUMVISUAL" val="0"/>
  <p:tag name="KSO_WM_UNIT_DIAGRAM_ISREFERUNIT" val="0"/>
  <p:tag name="KSO_WM_DIAGRAM_GROUP_CODE" val="n1-1"/>
  <p:tag name="KSO_WM_UNIT_TYPE" val="n_h_h_f"/>
  <p:tag name="KSO_WM_UNIT_INDEX" val="1_2_1_1"/>
  <p:tag name="KSO_WM_UNIT_ID" val="diagram20182018_4*n_h_h_f*1_2_1_1"/>
  <p:tag name="KSO_WM_TEMPLATE_CATEGORY" val="diagram"/>
  <p:tag name="KSO_WM_TEMPLATE_INDEX" val="20182018"/>
  <p:tag name="KSO_WM_UNIT_LAYERLEVEL" val="1_1_1_1"/>
  <p:tag name="KSO_WM_TAG_VERSION" val="1.0"/>
  <p:tag name="KSO_WM_BEAUTIFY_FLAG" val="#wm#"/>
  <p:tag name="KSO_WM_UNIT_TEXT_FILL_FORE_SCHEMECOLOR_INDEX" val="13"/>
  <p:tag name="KSO_WM_UNIT_TEXT_FILL_TYPE" val="1"/>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6"/>
  <p:tag name="KSO_WM_UNIT_ID" val="diagram20182018_4*n_h_h_i*1_2_1_6"/>
  <p:tag name="KSO_WM_TEMPLATE_CATEGORY" val="diagram"/>
  <p:tag name="KSO_WM_TEMPLATE_INDEX" val="20182018"/>
  <p:tag name="KSO_WM_UNIT_LAYERLEVEL" val="1_1_1_1"/>
  <p:tag name="KSO_WM_TAG_VERSION" val="1.0"/>
  <p:tag name="KSO_WM_BEAUTIFY_FLAG" val="#wm#"/>
  <p:tag name="KSO_WM_UNIT_TEXT_FILL_FORE_SCHEMECOLOR_INDEX" val="14"/>
  <p:tag name="KSO_WM_UNIT_TEXT_FILL_TYPE"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7"/>
  <p:tag name="KSO_WM_UNIT_ID" val="diagram20182018_4*n_h_h_i*1_2_1_7"/>
  <p:tag name="KSO_WM_TEMPLATE_CATEGORY" val="diagram"/>
  <p:tag name="KSO_WM_TEMPLATE_INDEX" val="20182018"/>
  <p:tag name="KSO_WM_UNIT_LAYERLEVEL" val="1_1_1_1"/>
  <p:tag name="KSO_WM_TAG_VERSION" val="1.0"/>
  <p:tag name="KSO_WM_BEAUTIFY_FLAG" val="#wm#"/>
  <p:tag name="KSO_WM_UNIT_LINE_FORE_SCHEMECOLOR_INDEX" val="6"/>
  <p:tag name="KSO_WM_UNIT_LINE_FILL_TYPE" val="2"/>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4_1"/>
  <p:tag name="KSO_WM_UNIT_ID" val="diagram20182018_4*n_h_h_i*1_2_4_1"/>
  <p:tag name="KSO_WM_TEMPLATE_CATEGORY" val="diagram"/>
  <p:tag name="KSO_WM_TEMPLATE_INDEX" val="20182018"/>
  <p:tag name="KSO_WM_UNIT_LAYERLEVEL" val="1_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4_2"/>
  <p:tag name="KSO_WM_UNIT_ID" val="diagram20182018_4*n_h_h_i*1_2_4_2"/>
  <p:tag name="KSO_WM_TEMPLATE_CATEGORY" val="diagram"/>
  <p:tag name="KSO_WM_TEMPLATE_INDEX" val="20182018"/>
  <p:tag name="KSO_WM_UNIT_LAYERLEVEL" val="1_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heme/theme1.xml><?xml version="1.0" encoding="utf-8"?>
<a:theme xmlns:a="http://schemas.openxmlformats.org/drawingml/2006/main" name="1_默认设计模板">
  <a:themeElements>
    <a:clrScheme name="自定义 6">
      <a:dk1>
        <a:srgbClr val="393A3F"/>
      </a:dk1>
      <a:lt1>
        <a:srgbClr val="FFFFFF"/>
      </a:lt1>
      <a:dk2>
        <a:srgbClr val="6E7078"/>
      </a:dk2>
      <a:lt2>
        <a:srgbClr val="F2F2F2"/>
      </a:lt2>
      <a:accent1>
        <a:srgbClr val="1F4C6B"/>
      </a:accent1>
      <a:accent2>
        <a:srgbClr val="33AFCB"/>
      </a:accent2>
      <a:accent3>
        <a:srgbClr val="F56300"/>
      </a:accent3>
      <a:accent4>
        <a:srgbClr val="D1E6E9"/>
      </a:accent4>
      <a:accent5>
        <a:srgbClr val="F2F2F2"/>
      </a:accent5>
      <a:accent6>
        <a:srgbClr val="393A3F"/>
      </a:accent6>
      <a:hlink>
        <a:srgbClr val="F56300"/>
      </a:hlink>
      <a:folHlink>
        <a:srgbClr val="393A3F"/>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txDef>
      <a:spPr>
        <a:noFill/>
      </a:spPr>
      <a:bodyPr wrap="square" rtlCol="0">
        <a:spAutoFit/>
      </a:bodyPr>
      <a:lstStyle>
        <a:defPPr algn="l">
          <a:defRPr/>
        </a:defPPr>
      </a:lstStyle>
    </a:tx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内页导航式</Template>
  <TotalTime>0</TotalTime>
  <Words>2967</Words>
  <Application>WPS 演示</Application>
  <PresentationFormat>自定义</PresentationFormat>
  <Paragraphs>263</Paragraphs>
  <Slides>25</Slides>
  <Notes>33</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25</vt:i4>
      </vt:variant>
    </vt:vector>
  </HeadingPairs>
  <TitlesOfParts>
    <vt:vector size="40" baseType="lpstr">
      <vt:lpstr>Arial</vt:lpstr>
      <vt:lpstr>宋体</vt:lpstr>
      <vt:lpstr>Wingdings</vt:lpstr>
      <vt:lpstr>微软雅黑</vt:lpstr>
      <vt:lpstr>仿宋_GB2312</vt:lpstr>
      <vt:lpstr>仿宋</vt:lpstr>
      <vt:lpstr>Calibri</vt:lpstr>
      <vt:lpstr>微软雅黑 Light</vt:lpstr>
      <vt:lpstr>Impact</vt:lpstr>
      <vt:lpstr>DFKai-SB</vt:lpstr>
      <vt:lpstr>MingLiU-ExtB</vt:lpstr>
      <vt:lpstr>Times New Roman</vt:lpstr>
      <vt:lpstr>Arial Unicode MS</vt:lpstr>
      <vt:lpstr>Arial</vt:lpstr>
      <vt:lpstr>1_默认设计模板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精益办公</dc:creator>
  <cp:lastModifiedBy>❀Hermia.</cp:lastModifiedBy>
  <cp:revision>33</cp:revision>
  <dcterms:created xsi:type="dcterms:W3CDTF">2019-03-11T07:59:00Z</dcterms:created>
  <dcterms:modified xsi:type="dcterms:W3CDTF">2020-12-24T09:20:44Z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2052-11.1.0.10228</vt:lpwstr>
  </property>
</Properties>
</file>