
<file path=[Content_Types].xml><?xml version="1.0" encoding="utf-8"?>
<Types xmlns="http://schemas.openxmlformats.org/package/2006/content-types">
  <Default Extension="bin" ContentType="image/jpeg"/>
  <Default Extension="emf" ContentType="image/x-emf"/>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bin" ContentType="image/png"/>
  <Override PartName="/ppt/media/image4.bin" ContentType="image/pn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embeddings/oleObject1.bin" ContentType="application/vnd.openxmlformats-officedocument.oleObject"/>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embeddings/oleObject2.bin" ContentType="application/vnd.openxmlformats-officedocument.oleObject"/>
  <Override PartName="/ppt/notesSlides/notesSlide20.xml" ContentType="application/vnd.openxmlformats-officedocument.presentationml.notesSlide+xml"/>
  <Override PartName="/ppt/notesSlides/notesSlide21.xml" ContentType="application/vnd.openxmlformats-officedocument.presentationml.notesSlide+xml"/>
  <Override PartName="/ppt/embeddings/oleObject3.bin" ContentType="application/vnd.openxmlformats-officedocument.oleObject"/>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sldIdLst>
    <p:sldId id="327" r:id="rId2"/>
    <p:sldId id="322" r:id="rId3"/>
    <p:sldId id="329" r:id="rId4"/>
    <p:sldId id="328" r:id="rId5"/>
    <p:sldId id="332" r:id="rId6"/>
    <p:sldId id="330" r:id="rId7"/>
    <p:sldId id="335" r:id="rId8"/>
    <p:sldId id="336" r:id="rId9"/>
    <p:sldId id="337" r:id="rId10"/>
    <p:sldId id="338" r:id="rId11"/>
    <p:sldId id="331" r:id="rId12"/>
    <p:sldId id="333" r:id="rId13"/>
    <p:sldId id="340" r:id="rId14"/>
    <p:sldId id="341" r:id="rId15"/>
    <p:sldId id="339" r:id="rId16"/>
    <p:sldId id="343" r:id="rId17"/>
    <p:sldId id="344" r:id="rId18"/>
    <p:sldId id="334" r:id="rId19"/>
    <p:sldId id="342" r:id="rId20"/>
    <p:sldId id="345" r:id="rId21"/>
    <p:sldId id="349" r:id="rId22"/>
    <p:sldId id="351" r:id="rId23"/>
    <p:sldId id="347" r:id="rId24"/>
    <p:sldId id="346" r:id="rId25"/>
    <p:sldId id="348" r:id="rId26"/>
    <p:sldId id="356" r:id="rId27"/>
    <p:sldId id="355" r:id="rId28"/>
    <p:sldId id="357" r:id="rId29"/>
    <p:sldId id="358" r:id="rId30"/>
    <p:sldId id="352" r:id="rId31"/>
    <p:sldId id="353" r:id="rId32"/>
    <p:sldId id="360" r:id="rId33"/>
    <p:sldId id="350" r:id="rId34"/>
    <p:sldId id="359" r:id="rId35"/>
    <p:sldId id="362" r:id="rId36"/>
    <p:sldId id="361" r:id="rId37"/>
    <p:sldId id="365" r:id="rId38"/>
    <p:sldId id="364" r:id="rId39"/>
    <p:sldId id="363" r:id="rId40"/>
    <p:sldId id="367" r:id="rId41"/>
    <p:sldId id="368" r:id="rId42"/>
    <p:sldId id="369" r:id="rId43"/>
    <p:sldId id="370"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8778"/>
    <a:srgbClr val="78A8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12" autoAdjust="0"/>
    <p:restoredTop sz="93530" autoAdjust="0"/>
  </p:normalViewPr>
  <p:slideViewPr>
    <p:cSldViewPr snapToGrid="0">
      <p:cViewPr varScale="1">
        <p:scale>
          <a:sx n="103" d="100"/>
          <a:sy n="103" d="100"/>
        </p:scale>
        <p:origin x="432" y="64"/>
      </p:cViewPr>
      <p:guideLst>
        <p:guide orient="horz" pos="2160"/>
        <p:guide pos="3840"/>
      </p:guideLst>
    </p:cSldViewPr>
  </p:slideViewPr>
  <p:notesTextViewPr>
    <p:cViewPr>
      <p:scale>
        <a:sx n="400" d="100"/>
        <a:sy n="400"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CBCF37-C613-439F-85A1-31CA05C8FDF5}" type="datetimeFigureOut">
              <a:rPr lang="zh-CN" altLang="en-US"/>
              <a:t>2025/7/9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2A3B2-6484-4B66-8310-AA48EC6A58FF}" type="slidenum">
              <a:rPr lang="zh-CN" altLang="en-US"/>
              <a:t>‹#›</a:t>
            </a:fld>
            <a:endParaRPr lang="zh-CN" altLang="en-US"/>
          </a:p>
        </p:txBody>
      </p:sp>
    </p:spTree>
    <p:extLst>
      <p:ext uri="{BB962C8B-B14F-4D97-AF65-F5344CB8AC3E}">
        <p14:creationId xmlns:p14="http://schemas.microsoft.com/office/powerpoint/2010/main" val="368736619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FEFA5-01E1-4EE1-BEA6-2014A333A0A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82827A8-0B42-390D-7644-542937031A3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9E5A121-BED0-8249-00A7-34DB3B57292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4162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008C-F1DC-E83C-53E5-5C884FCF957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00AE689-E24F-972F-7F73-B0D97CA745B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377D6D4-423E-AB56-17F0-63503D6E3FA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1841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0B2AE7-626C-05DE-F537-4C183B1AA37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15504ED-5CB3-0FC8-A082-3A049A51252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6CC29BB-A7DB-4120-1491-31D60E311D89}"/>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3439056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F6F5E4-0D15-9647-2A7B-C20BDABAC6A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723C3D7-5F6E-B87A-F4CC-C7E6D492A36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5BF6B87-F555-D8CE-0819-06C09E84C0EE}"/>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7804069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93D882-BC3E-E0E3-AFBF-5008811C3A0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D27EC73-E7EE-0C3D-0E16-0BD6F95A482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78A8313-3BA7-8ADC-2DD5-0955BFC07B4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46938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964F3-46E7-C9EC-8248-C5F8AE6D585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D3F7E10-B1A7-45AE-C1DF-9E1C2C1CB1C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A65012B-6982-D933-C438-3DF4AD9193F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18399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0D794-B5B4-2392-858D-BAC93B52F11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C9491A1-A52E-7D63-A350-8E4C10498E0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9EECEDF-0EF8-6B27-91D5-CB2DBF6B4C7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3031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1E053-B491-991E-E5D5-3FE4C2212AD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BB8DC19-7C5F-BA56-BE0C-42FECC1BEB4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23B0BA4-AA3A-9D6B-448F-B05C1BB891CC}"/>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748777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D66E0-3F17-CDBD-D18F-ED7BC56E7B1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2BBE634-71AF-0700-E4B9-0B478F708B9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CE3C5B9-F8B4-90D6-CA96-A827B85C59E8}"/>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601137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0BAD9-C3AC-3654-5BDC-CF4AD3A6C68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F01FE2D-953A-C818-3CCD-503B7EF34F8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B8DAC52-4BF5-FDC9-1A0A-FBCC9739C74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596286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3BB3D-7D88-BAFF-43D8-CA9A7C2D3B1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07EB547-1593-8773-DCB1-76E383288A6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3A49E4F-3088-F8DE-F046-5707EA31FCD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53382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EAD8D-50B7-9091-1622-E18AED14431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06F2F18-7D81-3375-5058-487B1E3211E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A5B8A79-14F2-8CCF-A6C0-AFE5BEACBF8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47083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85F73-F04D-9730-0147-63D7B50AC40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9F18401-6B57-0FAB-A252-756563A7041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E649100-F998-969C-696A-16E94A57F493}"/>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526847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410BA-E370-921A-2DD2-7153B76C67D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AA95116-D640-8005-5288-496975F0CFD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A57DE2A-B27E-4062-DB5F-0B3AE125113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r>
              <a:rPr lang="zh-CN" altLang="zh-CN" sz="1200" kern="1200" dirty="0">
                <a:solidFill>
                  <a:schemeClr val="tx1"/>
                </a:solidFill>
                <a:effectLst/>
                <a:latin typeface="+mn-lt"/>
                <a:ea typeface="+mn-ea"/>
                <a:cs typeface="+mn-cs"/>
              </a:rPr>
              <a:t>把矩阵</a:t>
            </a:r>
            <a:r>
              <a:rPr lang="en-US" altLang="zh-CN" sz="1200" kern="1200" dirty="0">
                <a:solidFill>
                  <a:schemeClr val="tx1"/>
                </a:solidFill>
                <a:effectLst/>
                <a:latin typeface="+mn-lt"/>
                <a:ea typeface="+mn-ea"/>
                <a:cs typeface="+mn-cs"/>
              </a:rPr>
              <a:t> A </a:t>
            </a:r>
            <a:r>
              <a:rPr lang="zh-CN" altLang="zh-CN" sz="1200" kern="1200" dirty="0">
                <a:solidFill>
                  <a:schemeClr val="tx1"/>
                </a:solidFill>
                <a:effectLst/>
                <a:latin typeface="+mn-lt"/>
                <a:ea typeface="+mn-ea"/>
                <a:cs typeface="+mn-cs"/>
              </a:rPr>
              <a:t>的行换成同序数的列得到的矩阵</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叫做</a:t>
            </a:r>
            <a:r>
              <a:rPr lang="en-US" altLang="zh-CN" sz="1200" kern="1200" dirty="0">
                <a:solidFill>
                  <a:schemeClr val="tx1"/>
                </a:solidFill>
                <a:effectLst/>
                <a:latin typeface="+mn-lt"/>
                <a:ea typeface="+mn-ea"/>
                <a:cs typeface="+mn-cs"/>
              </a:rPr>
              <a:t> A </a:t>
            </a:r>
            <a:r>
              <a:rPr lang="zh-CN" altLang="zh-CN" sz="1200" kern="1200" dirty="0">
                <a:solidFill>
                  <a:schemeClr val="tx1"/>
                </a:solidFill>
                <a:effectLst/>
                <a:latin typeface="+mn-lt"/>
                <a:ea typeface="+mn-ea"/>
                <a:cs typeface="+mn-cs"/>
              </a:rPr>
              <a:t>的转置矩阵</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记作</a:t>
            </a:r>
            <a:r>
              <a:rPr lang="en-US" altLang="zh-CN" sz="1200" kern="1200" dirty="0">
                <a:solidFill>
                  <a:schemeClr val="tx1"/>
                </a:solidFill>
                <a:effectLst/>
                <a:latin typeface="+mn-lt"/>
                <a:ea typeface="+mn-ea"/>
                <a:cs typeface="+mn-cs"/>
              </a:rPr>
              <a:t> A</a:t>
            </a:r>
            <a:r>
              <a:rPr lang="en-US" altLang="zh-CN" sz="1200" kern="1200" baseline="30000" dirty="0">
                <a:solidFill>
                  <a:schemeClr val="tx1"/>
                </a:solidFill>
                <a:effectLst/>
                <a:latin typeface="+mn-lt"/>
                <a:ea typeface="+mn-ea"/>
                <a:cs typeface="+mn-cs"/>
              </a:rPr>
              <a:t>T</a:t>
            </a:r>
            <a:r>
              <a:rPr lang="zh-CN" altLang="zh-CN" sz="1200" kern="1200" dirty="0">
                <a:solidFill>
                  <a:schemeClr val="tx1"/>
                </a:solidFill>
                <a:effectLst/>
                <a:latin typeface="+mn-lt"/>
                <a:ea typeface="+mn-ea"/>
                <a:cs typeface="+mn-cs"/>
              </a:rPr>
              <a:t>。在程序中求解转置矩阵时直接将</a:t>
            </a:r>
            <a:r>
              <a:rPr lang="en-US" altLang="zh-CN" sz="1200" kern="1200" dirty="0">
                <a:solidFill>
                  <a:schemeClr val="tx1"/>
                </a:solidFill>
                <a:effectLst/>
                <a:latin typeface="+mn-lt"/>
                <a:ea typeface="+mn-ea"/>
                <a:cs typeface="+mn-cs"/>
              </a:rPr>
              <a:t>a[j][</a:t>
            </a:r>
            <a:r>
              <a:rPr lang="en-US" altLang="zh-CN" sz="1200" kern="1200" dirty="0" err="1">
                <a:solidFill>
                  <a:schemeClr val="tx1"/>
                </a:solidFill>
                <a:effectLst/>
                <a:latin typeface="+mn-lt"/>
                <a:ea typeface="+mn-ea"/>
                <a:cs typeface="+mn-cs"/>
              </a:rPr>
              <a:t>i</a:t>
            </a:r>
            <a:r>
              <a:rPr lang="en-US" altLang="zh-CN" sz="1200" kern="1200" dirty="0">
                <a:solidFill>
                  <a:schemeClr val="tx1"/>
                </a:solidFill>
                <a:effectLst/>
                <a:latin typeface="+mn-lt"/>
                <a:ea typeface="+mn-ea"/>
                <a:cs typeface="+mn-cs"/>
              </a:rPr>
              <a:t>]=a[</a:t>
            </a:r>
            <a:r>
              <a:rPr lang="en-US" altLang="zh-CN" sz="1200" kern="1200" dirty="0" err="1">
                <a:solidFill>
                  <a:schemeClr val="tx1"/>
                </a:solidFill>
                <a:effectLst/>
                <a:latin typeface="+mn-lt"/>
                <a:ea typeface="+mn-ea"/>
                <a:cs typeface="+mn-cs"/>
              </a:rPr>
              <a:t>i</a:t>
            </a:r>
            <a:r>
              <a:rPr lang="en-US" altLang="zh-CN" sz="1200" kern="1200" dirty="0">
                <a:solidFill>
                  <a:schemeClr val="tx1"/>
                </a:solidFill>
                <a:effectLst/>
                <a:latin typeface="+mn-lt"/>
                <a:ea typeface="+mn-ea"/>
                <a:cs typeface="+mn-cs"/>
              </a:rPr>
              <a:t>][j]</a:t>
            </a:r>
            <a:r>
              <a:rPr lang="zh-CN" altLang="zh-CN" sz="1200" kern="1200" dirty="0">
                <a:solidFill>
                  <a:schemeClr val="tx1"/>
                </a:solidFill>
                <a:effectLst/>
                <a:latin typeface="+mn-lt"/>
                <a:ea typeface="+mn-ea"/>
                <a:cs typeface="+mn-cs"/>
              </a:rPr>
              <a:t>即可，即二维数组直接交换行标和列标。如图</a:t>
            </a:r>
            <a:r>
              <a:rPr lang="en-US" altLang="zh-CN" sz="1200" kern="1200" dirty="0">
                <a:solidFill>
                  <a:schemeClr val="tx1"/>
                </a:solidFill>
                <a:effectLst/>
                <a:latin typeface="+mn-lt"/>
                <a:ea typeface="+mn-ea"/>
                <a:cs typeface="+mn-cs"/>
              </a:rPr>
              <a:t>4-3</a:t>
            </a:r>
            <a:r>
              <a:rPr lang="zh-CN" altLang="zh-CN" sz="1200" kern="1200" dirty="0">
                <a:solidFill>
                  <a:schemeClr val="tx1"/>
                </a:solidFill>
                <a:effectLst/>
                <a:latin typeface="+mn-lt"/>
                <a:ea typeface="+mn-ea"/>
                <a:cs typeface="+mn-cs"/>
              </a:rPr>
              <a:t>所示。</a:t>
            </a:r>
          </a:p>
          <a:p>
            <a:r>
              <a:rPr lang="zh-CN" altLang="zh-CN" sz="1200" kern="1200" dirty="0">
                <a:solidFill>
                  <a:schemeClr val="tx1"/>
                </a:solidFill>
                <a:effectLst/>
                <a:latin typeface="+mn-lt"/>
                <a:ea typeface="+mn-ea"/>
                <a:cs typeface="+mn-cs"/>
              </a:rPr>
              <a:t>【案例</a:t>
            </a:r>
            <a:r>
              <a:rPr lang="en-US" altLang="zh-CN" sz="1200" kern="1200" dirty="0">
                <a:solidFill>
                  <a:schemeClr val="tx1"/>
                </a:solidFill>
                <a:effectLst/>
                <a:latin typeface="+mn-lt"/>
                <a:ea typeface="+mn-ea"/>
                <a:cs typeface="+mn-cs"/>
              </a:rPr>
              <a:t>4-7</a:t>
            </a:r>
            <a:r>
              <a:rPr lang="zh-CN" altLang="zh-CN" sz="1200" kern="1200" dirty="0">
                <a:solidFill>
                  <a:schemeClr val="tx1"/>
                </a:solidFill>
                <a:effectLst/>
                <a:latin typeface="+mn-lt"/>
                <a:ea typeface="+mn-ea"/>
                <a:cs typeface="+mn-cs"/>
              </a:rPr>
              <a:t>】黑客帝国的“矩阵”</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。实现一个</a:t>
            </a:r>
            <a:r>
              <a:rPr lang="en-US" altLang="zh-CN" sz="1200" kern="1200" dirty="0">
                <a:solidFill>
                  <a:schemeClr val="tx1"/>
                </a:solidFill>
                <a:effectLst/>
                <a:latin typeface="+mn-lt"/>
                <a:ea typeface="+mn-ea"/>
                <a:cs typeface="+mn-cs"/>
              </a:rPr>
              <a:t>M*N</a:t>
            </a:r>
            <a:r>
              <a:rPr lang="zh-CN" altLang="zh-CN" sz="1200" kern="1200" dirty="0">
                <a:solidFill>
                  <a:schemeClr val="tx1"/>
                </a:solidFill>
                <a:effectLst/>
                <a:latin typeface="+mn-lt"/>
                <a:ea typeface="+mn-ea"/>
                <a:cs typeface="+mn-cs"/>
              </a:rPr>
              <a:t>的二维数组的转置并输出。</a:t>
            </a:r>
          </a:p>
          <a:p>
            <a:r>
              <a:rPr lang="zh-CN" altLang="zh-CN" sz="1200" kern="1200" dirty="0">
                <a:solidFill>
                  <a:schemeClr val="tx1"/>
                </a:solidFill>
                <a:effectLst/>
                <a:latin typeface="+mn-lt"/>
                <a:ea typeface="+mn-ea"/>
                <a:cs typeface="+mn-cs"/>
              </a:rPr>
              <a:t>把矩阵</a:t>
            </a:r>
            <a:r>
              <a:rPr lang="en-US" altLang="zh-CN" sz="1200" kern="1200" dirty="0">
                <a:solidFill>
                  <a:schemeClr val="tx1"/>
                </a:solidFill>
                <a:effectLst/>
                <a:latin typeface="+mn-lt"/>
                <a:ea typeface="+mn-ea"/>
                <a:cs typeface="+mn-cs"/>
              </a:rPr>
              <a:t> A </a:t>
            </a:r>
            <a:r>
              <a:rPr lang="zh-CN" altLang="zh-CN" sz="1200" kern="1200" dirty="0">
                <a:solidFill>
                  <a:schemeClr val="tx1"/>
                </a:solidFill>
                <a:effectLst/>
                <a:latin typeface="+mn-lt"/>
                <a:ea typeface="+mn-ea"/>
                <a:cs typeface="+mn-cs"/>
              </a:rPr>
              <a:t>的行换成同序数的列得到的矩阵</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叫做</a:t>
            </a:r>
            <a:r>
              <a:rPr lang="en-US" altLang="zh-CN" sz="1200" kern="1200" dirty="0">
                <a:solidFill>
                  <a:schemeClr val="tx1"/>
                </a:solidFill>
                <a:effectLst/>
                <a:latin typeface="+mn-lt"/>
                <a:ea typeface="+mn-ea"/>
                <a:cs typeface="+mn-cs"/>
              </a:rPr>
              <a:t> A </a:t>
            </a:r>
            <a:r>
              <a:rPr lang="zh-CN" altLang="zh-CN" sz="1200" kern="1200" dirty="0">
                <a:solidFill>
                  <a:schemeClr val="tx1"/>
                </a:solidFill>
                <a:effectLst/>
                <a:latin typeface="+mn-lt"/>
                <a:ea typeface="+mn-ea"/>
                <a:cs typeface="+mn-cs"/>
              </a:rPr>
              <a:t>的转置矩阵</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记作</a:t>
            </a:r>
            <a:r>
              <a:rPr lang="en-US" altLang="zh-CN" sz="1200" kern="1200" dirty="0">
                <a:solidFill>
                  <a:schemeClr val="tx1"/>
                </a:solidFill>
                <a:effectLst/>
                <a:latin typeface="+mn-lt"/>
                <a:ea typeface="+mn-ea"/>
                <a:cs typeface="+mn-cs"/>
              </a:rPr>
              <a:t> A</a:t>
            </a:r>
            <a:r>
              <a:rPr lang="en-US" altLang="zh-CN" sz="1200" kern="1200" baseline="30000" dirty="0">
                <a:solidFill>
                  <a:schemeClr val="tx1"/>
                </a:solidFill>
                <a:effectLst/>
                <a:latin typeface="+mn-lt"/>
                <a:ea typeface="+mn-ea"/>
                <a:cs typeface="+mn-cs"/>
              </a:rPr>
              <a:t>T</a:t>
            </a:r>
            <a:r>
              <a:rPr lang="zh-CN" altLang="zh-CN" sz="1200" kern="1200" dirty="0">
                <a:solidFill>
                  <a:schemeClr val="tx1"/>
                </a:solidFill>
                <a:effectLst/>
                <a:latin typeface="+mn-lt"/>
                <a:ea typeface="+mn-ea"/>
                <a:cs typeface="+mn-cs"/>
              </a:rPr>
              <a:t>。在程序中求解转置矩阵时直接将</a:t>
            </a:r>
            <a:r>
              <a:rPr lang="en-US" altLang="zh-CN" sz="1200" kern="1200" dirty="0">
                <a:solidFill>
                  <a:schemeClr val="tx1"/>
                </a:solidFill>
                <a:effectLst/>
                <a:latin typeface="+mn-lt"/>
                <a:ea typeface="+mn-ea"/>
                <a:cs typeface="+mn-cs"/>
              </a:rPr>
              <a:t>a[j][</a:t>
            </a:r>
            <a:r>
              <a:rPr lang="en-US" altLang="zh-CN" sz="1200" kern="1200" dirty="0" err="1">
                <a:solidFill>
                  <a:schemeClr val="tx1"/>
                </a:solidFill>
                <a:effectLst/>
                <a:latin typeface="+mn-lt"/>
                <a:ea typeface="+mn-ea"/>
                <a:cs typeface="+mn-cs"/>
              </a:rPr>
              <a:t>i</a:t>
            </a:r>
            <a:r>
              <a:rPr lang="en-US" altLang="zh-CN" sz="1200" kern="1200" dirty="0">
                <a:solidFill>
                  <a:schemeClr val="tx1"/>
                </a:solidFill>
                <a:effectLst/>
                <a:latin typeface="+mn-lt"/>
                <a:ea typeface="+mn-ea"/>
                <a:cs typeface="+mn-cs"/>
              </a:rPr>
              <a:t>]=a[</a:t>
            </a:r>
            <a:r>
              <a:rPr lang="en-US" altLang="zh-CN" sz="1200" kern="1200" dirty="0" err="1">
                <a:solidFill>
                  <a:schemeClr val="tx1"/>
                </a:solidFill>
                <a:effectLst/>
                <a:latin typeface="+mn-lt"/>
                <a:ea typeface="+mn-ea"/>
                <a:cs typeface="+mn-cs"/>
              </a:rPr>
              <a:t>i</a:t>
            </a:r>
            <a:r>
              <a:rPr lang="en-US" altLang="zh-CN" sz="1200" kern="1200" dirty="0">
                <a:solidFill>
                  <a:schemeClr val="tx1"/>
                </a:solidFill>
                <a:effectLst/>
                <a:latin typeface="+mn-lt"/>
                <a:ea typeface="+mn-ea"/>
                <a:cs typeface="+mn-cs"/>
              </a:rPr>
              <a:t>][j]</a:t>
            </a:r>
            <a:r>
              <a:rPr lang="zh-CN" altLang="zh-CN" sz="1200" kern="1200" dirty="0">
                <a:solidFill>
                  <a:schemeClr val="tx1"/>
                </a:solidFill>
                <a:effectLst/>
                <a:latin typeface="+mn-lt"/>
                <a:ea typeface="+mn-ea"/>
                <a:cs typeface="+mn-cs"/>
              </a:rPr>
              <a:t>即可，即二维数组直接交换行标和列标。如图</a:t>
            </a:r>
            <a:r>
              <a:rPr lang="en-US" altLang="zh-CN" sz="1200" kern="1200" dirty="0">
                <a:solidFill>
                  <a:schemeClr val="tx1"/>
                </a:solidFill>
                <a:effectLst/>
                <a:latin typeface="+mn-lt"/>
                <a:ea typeface="+mn-ea"/>
                <a:cs typeface="+mn-cs"/>
              </a:rPr>
              <a:t>4-3</a:t>
            </a:r>
            <a:r>
              <a:rPr lang="zh-CN" altLang="zh-CN" sz="1200" kern="1200" dirty="0">
                <a:solidFill>
                  <a:schemeClr val="tx1"/>
                </a:solidFill>
                <a:effectLst/>
                <a:latin typeface="+mn-lt"/>
                <a:ea typeface="+mn-ea"/>
                <a:cs typeface="+mn-cs"/>
              </a:rPr>
              <a:t>所示。</a:t>
            </a:r>
          </a:p>
          <a:p>
            <a:endParaRPr lang="zh-CN" altLang="en-US" dirty="0"/>
          </a:p>
        </p:txBody>
      </p:sp>
    </p:spTree>
    <p:extLst>
      <p:ext uri="{BB962C8B-B14F-4D97-AF65-F5344CB8AC3E}">
        <p14:creationId xmlns:p14="http://schemas.microsoft.com/office/powerpoint/2010/main" val="4239791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B6CF2-3803-EE73-B66A-7E1966F1A03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6FB6DB3-C408-7488-7C3B-883A3E5F41E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3D68D6B-1D85-F4E6-D293-EAB3605920EF}"/>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636625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148E2-164F-0003-2252-D7CDAE3221D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604C3B3-4555-3ED5-C6CE-1B2378A8FDF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D74AE3C-C20D-AC6A-498D-DE8589B160C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Math</a:t>
            </a:r>
            <a:r>
              <a:rPr lang="zh-CN" altLang="zh-CN" sz="1200" kern="1200" dirty="0">
                <a:solidFill>
                  <a:schemeClr val="tx1"/>
                </a:solidFill>
                <a:effectLst/>
                <a:latin typeface="+mn-lt"/>
                <a:ea typeface="+mn-ea"/>
                <a:cs typeface="+mn-cs"/>
              </a:rPr>
              <a:t>类表示数学类，该类中的</a:t>
            </a:r>
            <a:r>
              <a:rPr lang="en-US" altLang="zh-CN" sz="1200" kern="1200" dirty="0">
                <a:solidFill>
                  <a:schemeClr val="tx1"/>
                </a:solidFill>
                <a:effectLst/>
                <a:latin typeface="+mn-lt"/>
                <a:ea typeface="+mn-ea"/>
                <a:cs typeface="+mn-cs"/>
              </a:rPr>
              <a:t>random()</a:t>
            </a:r>
            <a:r>
              <a:rPr lang="zh-CN" altLang="zh-CN" sz="1200" kern="1200" dirty="0">
                <a:solidFill>
                  <a:schemeClr val="tx1"/>
                </a:solidFill>
                <a:effectLst/>
                <a:latin typeface="+mn-lt"/>
                <a:ea typeface="+mn-ea"/>
                <a:cs typeface="+mn-cs"/>
              </a:rPr>
              <a:t>表示生成</a:t>
            </a:r>
            <a:r>
              <a:rPr lang="en-US" altLang="zh-CN" sz="1200" kern="1200" dirty="0">
                <a:solidFill>
                  <a:schemeClr val="tx1"/>
                </a:solidFill>
                <a:effectLst/>
                <a:latin typeface="+mn-lt"/>
                <a:ea typeface="+mn-ea"/>
                <a:cs typeface="+mn-cs"/>
              </a:rPr>
              <a:t>double</a:t>
            </a:r>
            <a:r>
              <a:rPr lang="zh-CN" altLang="zh-CN" sz="1200" kern="1200" dirty="0">
                <a:solidFill>
                  <a:schemeClr val="tx1"/>
                </a:solidFill>
                <a:effectLst/>
                <a:latin typeface="+mn-lt"/>
                <a:ea typeface="+mn-ea"/>
                <a:cs typeface="+mn-cs"/>
              </a:rPr>
              <a:t>类型</a:t>
            </a:r>
            <a:r>
              <a:rPr lang="en-US" altLang="zh-CN" sz="1200" kern="1200" dirty="0">
                <a:solidFill>
                  <a:schemeClr val="tx1"/>
                </a:solidFill>
                <a:effectLst/>
                <a:latin typeface="+mn-lt"/>
                <a:ea typeface="+mn-ea"/>
                <a:cs typeface="+mn-cs"/>
              </a:rPr>
              <a:t>[0,1)</a:t>
            </a:r>
            <a:r>
              <a:rPr lang="zh-CN" altLang="zh-CN" sz="1200" kern="1200" dirty="0">
                <a:solidFill>
                  <a:schemeClr val="tx1"/>
                </a:solidFill>
                <a:effectLst/>
                <a:latin typeface="+mn-lt"/>
                <a:ea typeface="+mn-ea"/>
                <a:cs typeface="+mn-cs"/>
              </a:rPr>
              <a:t>的随机数，如果想生成</a:t>
            </a:r>
            <a:r>
              <a:rPr lang="en-US" altLang="zh-CN" sz="1200" kern="1200" dirty="0">
                <a:solidFill>
                  <a:schemeClr val="tx1"/>
                </a:solidFill>
                <a:effectLst/>
                <a:latin typeface="+mn-lt"/>
                <a:ea typeface="+mn-ea"/>
                <a:cs typeface="+mn-cs"/>
              </a:rPr>
              <a:t>1-10</a:t>
            </a:r>
            <a:r>
              <a:rPr lang="zh-CN" altLang="zh-CN" sz="1200" kern="1200" dirty="0">
                <a:solidFill>
                  <a:schemeClr val="tx1"/>
                </a:solidFill>
                <a:effectLst/>
                <a:latin typeface="+mn-lt"/>
                <a:ea typeface="+mn-ea"/>
                <a:cs typeface="+mn-cs"/>
              </a:rPr>
              <a:t>的随机整型类型数据，可以使用</a:t>
            </a:r>
            <a:r>
              <a:rPr lang="en-US" altLang="zh-CN" sz="1200" kern="1200" dirty="0">
                <a:solidFill>
                  <a:schemeClr val="tx1"/>
                </a:solidFill>
                <a:effectLst/>
                <a:latin typeface="+mn-lt"/>
                <a:ea typeface="+mn-ea"/>
                <a:cs typeface="+mn-cs"/>
              </a:rPr>
              <a:t>(</a:t>
            </a:r>
            <a:r>
              <a:rPr lang="en-US" altLang="zh-CN" sz="1200" b="1" kern="1200" dirty="0">
                <a:solidFill>
                  <a:schemeClr val="tx1"/>
                </a:solidFill>
                <a:effectLst/>
                <a:latin typeface="+mn-lt"/>
                <a:ea typeface="+mn-ea"/>
                <a:cs typeface="+mn-cs"/>
              </a:rPr>
              <a:t>int</a:t>
            </a:r>
            <a:r>
              <a:rPr lang="en-US" altLang="zh-CN" sz="1200" kern="1200" dirty="0">
                <a:solidFill>
                  <a:schemeClr val="tx1"/>
                </a:solidFill>
                <a:effectLst/>
                <a:latin typeface="+mn-lt"/>
                <a:ea typeface="+mn-ea"/>
                <a:cs typeface="+mn-cs"/>
              </a:rPr>
              <a:t>)(</a:t>
            </a:r>
            <a:r>
              <a:rPr lang="en-US" altLang="zh-CN" sz="1200" kern="1200" dirty="0" err="1">
                <a:solidFill>
                  <a:schemeClr val="tx1"/>
                </a:solidFill>
                <a:effectLst/>
                <a:latin typeface="+mn-lt"/>
                <a:ea typeface="+mn-ea"/>
                <a:cs typeface="+mn-cs"/>
              </a:rPr>
              <a:t>Math.</a:t>
            </a:r>
            <a:r>
              <a:rPr lang="en-US" altLang="zh-CN" sz="1200" i="1" kern="1200" dirty="0" err="1">
                <a:solidFill>
                  <a:schemeClr val="tx1"/>
                </a:solidFill>
                <a:effectLst/>
                <a:latin typeface="+mn-lt"/>
                <a:ea typeface="+mn-ea"/>
                <a:cs typeface="+mn-cs"/>
              </a:rPr>
              <a:t>random</a:t>
            </a:r>
            <a:r>
              <a:rPr lang="en-US" altLang="zh-CN" sz="1200" kern="1200" dirty="0">
                <a:solidFill>
                  <a:schemeClr val="tx1"/>
                </a:solidFill>
                <a:effectLst/>
                <a:latin typeface="+mn-lt"/>
                <a:ea typeface="+mn-ea"/>
                <a:cs typeface="+mn-cs"/>
              </a:rPr>
              <a:t>()*10)</a:t>
            </a:r>
            <a:r>
              <a:rPr lang="zh-CN" altLang="zh-CN" sz="1200" kern="1200" dirty="0">
                <a:solidFill>
                  <a:schemeClr val="tx1"/>
                </a:solidFill>
                <a:effectLst/>
                <a:latin typeface="+mn-lt"/>
                <a:ea typeface="+mn-ea"/>
                <a:cs typeface="+mn-cs"/>
              </a:rPr>
              <a:t>进行表达。</a:t>
            </a:r>
          </a:p>
          <a:p>
            <a:endParaRPr lang="zh-CN" altLang="en-US" dirty="0"/>
          </a:p>
        </p:txBody>
      </p:sp>
    </p:spTree>
    <p:extLst>
      <p:ext uri="{BB962C8B-B14F-4D97-AF65-F5344CB8AC3E}">
        <p14:creationId xmlns:p14="http://schemas.microsoft.com/office/powerpoint/2010/main" val="42714664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347FCD-BDBD-5C73-FEFB-B4169B1D5A5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85B3C38-BBEC-FBF3-0432-998B0ECC068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B29058B-AACE-FF31-8218-CFE224F70AE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56591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AC08D-E8D0-D1EA-CAC4-551930C149C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D7C1664-26F5-4815-B54A-D4C56AB338F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51F3711-2D10-5C72-DF72-057518BCE86E}"/>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769212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55023-6285-01AC-E194-3BD89CD2361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DC6C519-1620-8C93-1C5E-D45632A13A9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CD72237-DACF-F3E7-2067-C741D12E5EB9}"/>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295365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ACD74-2B46-C0E7-1809-8EE32FF660F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3E7581B-2C26-15D5-2D96-F159082DF6C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827ABD3-1ED2-72B1-709F-7D4225939356}"/>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908926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3EF06-0301-DE91-7B14-BFCBC006262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D80A121-7BFA-966F-C6C2-4D222DE34E6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2976A63-BBD1-3940-6231-55FA8F5178EF}"/>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8911404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A04DE-9F67-DBBF-75C2-26592219041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C9AE93B-D9C5-5976-249F-82A0356373C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87D4546-C20C-1B14-A13F-19A124F2ED5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4088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6CF955-C022-B6EC-1BF8-E5053D8DA48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27127A6-E736-9079-DB6E-394964A5E8B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DCFF0CD-BA6C-3D5F-E5ED-CFA2AACEEFD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743064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DAB53C-F2AF-0C3F-1BEA-F2135DF7E3B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0BE3246-D150-0DD6-FAF2-2EAEA2E0050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23F655D-29BD-DB26-51F3-9E0734FAAB8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202496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6AB02-0EA1-36C8-CFE8-1D2615316C6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66F9CAC-AD8E-CA6E-A0E0-097C3BA103F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D4D3051-111B-E06E-7B62-F96927C9180F}"/>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230398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6F482-9884-CD54-72A3-DE757D79B2C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488EEFC-8A01-C925-F253-F02D9F6C0B5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CDAA159-E1B2-FF6E-CCA8-2FDC1708DB5F}"/>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0213002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9ADAB-1F7B-670B-BC78-8DEA8CF8D63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348C865-64D6-4995-DE89-A4CB9112A0C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D9D7A9F-8C4D-88E1-FCBE-AFC43878E39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16710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5A35C-D5E4-88F1-7229-F6032A91796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C7F953D-E9A4-C851-D360-960D14D8BBA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FD27438-D50B-B359-F9EB-9E0AE62D2A9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0300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0D96C8-7E4C-0BB8-2785-90C0D07C26B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32B1596-6379-5A65-F26D-46F7D26EC50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5461E18-A19A-85F8-1302-DDB75A14C07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7513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13FD2-2474-1299-F7DC-F7D2404625D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1748687-A244-0401-8FE1-CD6D3EFFAD0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989DF4E-2ABC-EB2F-7CED-EC6CCC75091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459791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7B231F-DBAD-DED2-AE78-F7E8C3CDAB0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8D05DA5-36A2-6BC7-317C-07A0E5061A3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E501826-EAF6-3F39-CFC4-3043E2431A7B}"/>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0989522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61999-E5BA-184C-F058-193833929AF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CBF7FAA-983D-9052-ECBF-702665E1E37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F4F0AAD-136D-ACC0-21BD-CF2B76871662}"/>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085270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11C9C-3BBB-58C7-E47F-6D0C1A948BD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1205DAC-10E5-BC6D-E625-2AF0DCD249E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99B9AF8-B9BE-6E9B-98A3-D7E423414CA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6706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FB7B4-9977-CADF-E511-50FA88856FC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15E7F74-CD5E-D501-ACD7-4523F431099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7A0E8D5-A330-E3EC-3C4E-5738B4C19CD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257204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ED778-5D27-3C58-588A-C66932C33A8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94DC382-A391-C6B2-C127-5F4CC4CF176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4CCCA12-D5B0-D30B-1DB8-7216F44D06D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73298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E4EBA-195A-31A5-1444-7CC2F032A1D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65665A5-94C2-E547-1451-56EE9D9C8A4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F4BEAE2-8F81-E79C-D1E0-8C2FFC78A1A9}"/>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3792753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4E7D7-2C1A-045D-E005-E34CE1A46B7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AAF5A4E-CC5B-4343-FDFE-59FBBABA1C1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6CF0A59-DBB5-C5F8-101E-2A53997A11C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149819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B2908-C2AE-9F9D-3A62-879BF0B0639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8A95C66-7C58-31BE-3875-303B79E50B7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AEBE6A0-E993-3D39-8BA1-2014C7789D9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28464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F09C7-80C0-565D-BD14-0D914879B98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0E6E88E-2020-CF62-3BC2-ACAC27EC724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458CE47-2766-FC21-3850-758AE1731DF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4565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DE421-2279-A162-3DE7-400BA440F41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DFE34E0-7040-22A1-3332-F4326D5295E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3A17A55-1FBE-20AE-07CE-AD7D79BC829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2464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1A04B4-BF86-F054-8C6F-F4AC7035305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0C0BA40-5346-71D0-0B3C-806B8AA57D7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94826F5-42C6-837F-3D0C-7DCAACFEB890}"/>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13770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BF88A-13AE-FD81-FFDE-3F0FAE6FA71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F5B5EF9-0B1C-D8AF-787B-52966AD260E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075B349-1F8D-9AD8-67F5-549BA17EF4CB}"/>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529736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29FA55-B221-CD37-7854-9AE10EBC267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3C24729-E325-1CE9-49DA-3F852D31222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390ABEA-5DD6-F08F-B871-C0C2B581B58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8739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9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8733024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A7ACC3-E90B-4C5C-9B49-F526010505F6}" type="datetimeFigureOut">
              <a:rPr lang="zh-CN" altLang="en-US"/>
              <a:t>2025/7/9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1CB13D-E991-4E1B-AE25-8452EC4D505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50" r:id="rId10"/>
    <p:sldLayoutId id="2147483651" r:id="rId11"/>
    <p:sldLayoutId id="2147483652" r:id="rId12"/>
  </p:sldLayoutIdLst>
  <mc:AlternateContent xmlns:mc="http://schemas.openxmlformats.org/markup-compatibility/2006" xmlns:p14="http://schemas.microsoft.com/office/powerpoint/2010/main">
    <mc:Choice Requires="p14">
      <p:transition spd="slow" p14:dur="1600">
        <p14:gallery dir="l"/>
      </p:transition>
    </mc:Choice>
    <mc:Fallback xmlns:p15="http://schemas.microsoft.com/office/powerpoint/2012/main" xmlns="">
      <p:transition spd="slow">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bin"/><Relationship Id="rId5" Type="http://schemas.openxmlformats.org/officeDocument/2006/relationships/image" Target="../media/image3.bin"/><Relationship Id="rId4" Type="http://schemas.openxmlformats.org/officeDocument/2006/relationships/image" Target="../media/image2.bin"/></Relationships>
</file>

<file path=ppt/slides/_rels/slide1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8.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6.emf"/></Relationships>
</file>

<file path=ppt/slides/_rels/slide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1.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7.wmf"/><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oleObject" Target="../embeddings/oleObject3.bin"/><Relationship Id="rId5" Type="http://schemas.openxmlformats.org/officeDocument/2006/relationships/image" Target="../media/image4.bin"/><Relationship Id="rId4" Type="http://schemas.openxmlformats.org/officeDocument/2006/relationships/image" Target="../media/image3.bin"/></Relationships>
</file>

<file path=ppt/slides/_rels/slide2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7.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5.em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oleObject" Target="../embeddings/oleObject1.bin"/><Relationship Id="rId5" Type="http://schemas.openxmlformats.org/officeDocument/2006/relationships/image" Target="../media/image4.bin"/><Relationship Id="rId4" Type="http://schemas.openxmlformats.org/officeDocument/2006/relationships/image" Target="../media/image3.bin"/></Relationships>
</file>

<file path=ppt/slides/_rels/slide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EEA3F-3F7D-FA7B-35A8-B44D120DFAFB}"/>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543E2140-5C74-3FB8-8E2B-6658FDA2D8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FDC031C9-D5B9-A70B-D7BF-4EFD59554ED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文本框 5">
            <a:extLst>
              <a:ext uri="{FF2B5EF4-FFF2-40B4-BE49-F238E27FC236}">
                <a16:creationId xmlns:a16="http://schemas.microsoft.com/office/drawing/2014/main" id="{643280CC-330E-B95E-2637-CE698D108BEF}"/>
              </a:ext>
            </a:extLst>
          </p:cNvPr>
          <p:cNvSpPr txBox="1"/>
          <p:nvPr/>
        </p:nvSpPr>
        <p:spPr>
          <a:xfrm>
            <a:off x="1941018" y="1943787"/>
            <a:ext cx="8308375" cy="1942519"/>
          </a:xfrm>
          <a:prstGeom prst="rect">
            <a:avLst/>
          </a:prstGeom>
          <a:noFill/>
        </p:spPr>
        <p:txBody>
          <a:bodyPr wrap="square">
            <a:spAutoFit/>
          </a:bodyPr>
          <a:lstStyle/>
          <a:p>
            <a:pPr marL="273685" indent="-273685" algn="ctr">
              <a:lnSpc>
                <a:spcPct val="240000"/>
              </a:lnSpc>
              <a:spcBef>
                <a:spcPts val="1700"/>
              </a:spcBef>
              <a:spcAft>
                <a:spcPts val="1650"/>
              </a:spcAft>
              <a:buNone/>
            </a:pP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模块</a:t>
            </a:r>
            <a:r>
              <a:rPr lang="en-US" altLang="zh-CN" sz="6000" b="1" kern="2200" dirty="0">
                <a:effectLst/>
                <a:latin typeface="Calibri" panose="020F0502020204030204" pitchFamily="34" charset="0"/>
                <a:ea typeface="黑体" panose="02010609060101010101" pitchFamily="49" charset="-122"/>
                <a:cs typeface="Times New Roman" panose="02020603050405020304" pitchFamily="18" charset="0"/>
              </a:rPr>
              <a:t>4  </a:t>
            </a: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数组和字符串</a:t>
            </a:r>
          </a:p>
        </p:txBody>
      </p:sp>
    </p:spTree>
    <p:extLst>
      <p:ext uri="{BB962C8B-B14F-4D97-AF65-F5344CB8AC3E}">
        <p14:creationId xmlns:p14="http://schemas.microsoft.com/office/powerpoint/2010/main" val="1169357683"/>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0F931-AF4B-F03C-0DB5-16A661B0F5C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A1C3B77-90A6-559A-F553-4DD667F8F078}"/>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6FEF67D-831A-6209-67D5-269F843B3E2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DEC05E35-44B3-B08A-B95B-695BE7B0FE3D}"/>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8A47639C-D498-8ECC-8C43-DB2B5B92B247}"/>
              </a:ext>
            </a:extLst>
          </p:cNvPr>
          <p:cNvSpPr txBox="1"/>
          <p:nvPr/>
        </p:nvSpPr>
        <p:spPr>
          <a:xfrm>
            <a:off x="915857" y="653030"/>
            <a:ext cx="10360286" cy="2657138"/>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）直接指定数组元素的值</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在上述两种方式的语法中，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type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可以省略，如果已经声明数组变量，那么直接使用这两种方式进行初始化。如果不想使用上述两种方式，那么可以不使用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new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直接指定数组元素的值。语法如下：</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type[]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arrayName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在前面例子的基础上更改代码，直接使用上述语法实现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number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数组的初始化。代码如下：</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int[] number = {2,1,5,3, 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使用这种方式时，数组的声明和初始化操作要同步，即不能省略数组变量的类型。如下的代码就是错误的：</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int[] number;</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number = {2,1,5,3, 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1B3362AA-DC36-CB18-5E2A-CA4ADD62D630}"/>
              </a:ext>
            </a:extLst>
          </p:cNvPr>
          <p:cNvSpPr txBox="1"/>
          <p:nvPr/>
        </p:nvSpPr>
        <p:spPr>
          <a:xfrm>
            <a:off x="717910" y="3254593"/>
            <a:ext cx="7684358"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】代码仓库的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货物上架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。使用一维数组存储三个元素的值。</a:t>
            </a:r>
          </a:p>
        </p:txBody>
      </p:sp>
      <p:sp>
        <p:nvSpPr>
          <p:cNvPr id="9" name="文本框 8">
            <a:extLst>
              <a:ext uri="{FF2B5EF4-FFF2-40B4-BE49-F238E27FC236}">
                <a16:creationId xmlns:a16="http://schemas.microsoft.com/office/drawing/2014/main" id="{FC55B03A-B454-1962-8169-C58282F52373}"/>
              </a:ext>
            </a:extLst>
          </p:cNvPr>
          <p:cNvSpPr txBox="1"/>
          <p:nvPr/>
        </p:nvSpPr>
        <p:spPr>
          <a:xfrm>
            <a:off x="915857" y="3603406"/>
            <a:ext cx="7770856" cy="2585323"/>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Example4_1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开辟了一个长度为</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3</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的数组</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 = 1;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第一个元素</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 = 2;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第二个元素</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 = 3;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第三个元素</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413439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AB457-3E73-E08E-97E6-F66CEE8A64FB}"/>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8D1F7F29-1246-9E5C-E13A-412821CECE5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0A50CED2-7775-EA45-9B66-4AE266B785A1}"/>
              </a:ext>
            </a:extLst>
          </p:cNvPr>
          <p:cNvSpPr txBox="1"/>
          <p:nvPr/>
        </p:nvSpPr>
        <p:spPr>
          <a:xfrm>
            <a:off x="588490" y="341314"/>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4.2.4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一维数组元素访问</a:t>
            </a:r>
          </a:p>
        </p:txBody>
      </p:sp>
      <p:sp>
        <p:nvSpPr>
          <p:cNvPr id="6" name="文本框 5">
            <a:extLst>
              <a:ext uri="{FF2B5EF4-FFF2-40B4-BE49-F238E27FC236}">
                <a16:creationId xmlns:a16="http://schemas.microsoft.com/office/drawing/2014/main" id="{6EAE91AF-81B0-3D69-4793-F75343EAA8B2}"/>
              </a:ext>
            </a:extLst>
          </p:cNvPr>
          <p:cNvSpPr txBox="1"/>
          <p:nvPr/>
        </p:nvSpPr>
        <p:spPr>
          <a:xfrm>
            <a:off x="588490" y="1169361"/>
            <a:ext cx="11015020" cy="163121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如果要获取单个元素的方法那就非常简单了，指定元素所在数组的下标即可。语法格式如下：</a:t>
            </a:r>
          </a:p>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arrayName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[index];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其中，</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arrayName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表示数组变量名称，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index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表示下标，下标为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表示获取第一个元素，下标为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array.length-1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表示获取最后一个元素即数组长度减一，</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array.length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用来获取数组的长度，表示数组的实际定义时候的物理长度，比如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 number = {2,1,5,3,9};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number.length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表示变量值，返回的是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。当指定的下标值超出数组的总长度时，会拋出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ArraylndexOutOfBoundsException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异常。</a:t>
            </a:r>
          </a:p>
        </p:txBody>
      </p:sp>
      <p:sp>
        <p:nvSpPr>
          <p:cNvPr id="8" name="文本框 7">
            <a:extLst>
              <a:ext uri="{FF2B5EF4-FFF2-40B4-BE49-F238E27FC236}">
                <a16:creationId xmlns:a16="http://schemas.microsoft.com/office/drawing/2014/main" id="{1EA53891-1B0D-358C-7899-73D809138C21}"/>
              </a:ext>
            </a:extLst>
          </p:cNvPr>
          <p:cNvSpPr txBox="1"/>
          <p:nvPr/>
        </p:nvSpPr>
        <p:spPr>
          <a:xfrm>
            <a:off x="588490" y="2800577"/>
            <a:ext cx="11015020"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危险边界探索</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b="1"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获取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number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数组中的第一个元素、最后一个元素和第六个元素，并将元素的值输出。</a:t>
            </a:r>
          </a:p>
        </p:txBody>
      </p:sp>
      <p:sp>
        <p:nvSpPr>
          <p:cNvPr id="12" name="文本框 11">
            <a:extLst>
              <a:ext uri="{FF2B5EF4-FFF2-40B4-BE49-F238E27FC236}">
                <a16:creationId xmlns:a16="http://schemas.microsoft.com/office/drawing/2014/main" id="{53A49012-E434-6434-9F0A-C30B4327435A}"/>
              </a:ext>
            </a:extLst>
          </p:cNvPr>
          <p:cNvSpPr txBox="1"/>
          <p:nvPr/>
        </p:nvSpPr>
        <p:spPr>
          <a:xfrm>
            <a:off x="588490" y="3277631"/>
            <a:ext cx="10822975" cy="2308324"/>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Example4_2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{2,1,5,3, 9};</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第一个元素：</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最后一个元素：</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第</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5</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个元素：</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C55B526E-AA67-17FD-6A41-AE4F5D464A59}"/>
              </a:ext>
            </a:extLst>
          </p:cNvPr>
          <p:cNvSpPr txBox="1"/>
          <p:nvPr/>
        </p:nvSpPr>
        <p:spPr>
          <a:xfrm>
            <a:off x="3490010" y="5395275"/>
            <a:ext cx="9266024" cy="1169551"/>
          </a:xfrm>
          <a:prstGeom prst="rect">
            <a:avLst/>
          </a:prstGeom>
          <a:noFill/>
        </p:spPr>
        <p:txBody>
          <a:bodyPr wrap="square">
            <a:spAutoFit/>
          </a:bodyPr>
          <a:lstStyle/>
          <a:p>
            <a:pPr algn="l">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Exception in thread "main" </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java.lang.ArrayIndexOutOfBoundsException</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t>
            </a:r>
            <a:r>
              <a:rPr lang="en-US" altLang="zh-CN" sz="14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chtwo.Test.main</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(Test.java:8)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第一个元素：</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最后一个元素：</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9</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00985009"/>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0827B-7FD8-F90B-D52E-3C94BAB43F97}"/>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86D83077-75FE-57A9-46FA-1263595EDB3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5270B502-D9C9-E2A2-1CEE-56B0E65C34C5}"/>
              </a:ext>
            </a:extLst>
          </p:cNvPr>
          <p:cNvSpPr txBox="1"/>
          <p:nvPr/>
        </p:nvSpPr>
        <p:spPr>
          <a:xfrm>
            <a:off x="665333" y="560509"/>
            <a:ext cx="10859745" cy="111825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我们一共存入了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个值，所以下标的取值为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0-4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number[5]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取出的内容超过了这个下标，所以输出结果会提示数组索引超出绑定异常（</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ArrayIndexOutOfBoundsException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）。第五个元素就是最后一个，但是他的下标不是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，这一点是在使用数组中是经常出现的问题，大家在编写程序时应该引起高度重视。</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实际开发之中，会更多的使用数组 ，而直接使用，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情况下都只是做一个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循环输出。</a:t>
            </a:r>
          </a:p>
        </p:txBody>
      </p:sp>
      <p:sp>
        <p:nvSpPr>
          <p:cNvPr id="6" name="文本框 5">
            <a:extLst>
              <a:ext uri="{FF2B5EF4-FFF2-40B4-BE49-F238E27FC236}">
                <a16:creationId xmlns:a16="http://schemas.microsoft.com/office/drawing/2014/main" id="{F1D540F1-CD9B-1F3F-8FBB-3D9B9663500B}"/>
              </a:ext>
            </a:extLst>
          </p:cNvPr>
          <p:cNvSpPr txBox="1"/>
          <p:nvPr/>
        </p:nvSpPr>
        <p:spPr>
          <a:xfrm>
            <a:off x="665333" y="1678764"/>
            <a:ext cx="6094970"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】代码仓库的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货物下架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。输出一维数组的内容。</a:t>
            </a:r>
          </a:p>
        </p:txBody>
      </p:sp>
      <p:sp>
        <p:nvSpPr>
          <p:cNvPr id="8" name="文本框 7">
            <a:extLst>
              <a:ext uri="{FF2B5EF4-FFF2-40B4-BE49-F238E27FC236}">
                <a16:creationId xmlns:a16="http://schemas.microsoft.com/office/drawing/2014/main" id="{45FEEBA1-6301-DABB-2B3A-381FC4E5854C}"/>
              </a:ext>
            </a:extLst>
          </p:cNvPr>
          <p:cNvSpPr txBox="1"/>
          <p:nvPr/>
        </p:nvSpPr>
        <p:spPr>
          <a:xfrm>
            <a:off x="665333" y="2090642"/>
            <a:ext cx="10384310" cy="2308324"/>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Example4_3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2, 4, 545, 11, 32, 13131, 4444};</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注意此处的条件是</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“&lt;”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号；</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040C2745-1D58-ADD9-0DAA-4AC56CAD46C2}"/>
              </a:ext>
            </a:extLst>
          </p:cNvPr>
          <p:cNvSpPr txBox="1"/>
          <p:nvPr/>
        </p:nvSpPr>
        <p:spPr>
          <a:xfrm>
            <a:off x="665333" y="4568944"/>
            <a:ext cx="6094970" cy="2010807"/>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4</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545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11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32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13131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4444</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44270403"/>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013001-CFD2-A11F-7818-4CB2BA6D295C}"/>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27D7EACA-4419-8258-472A-8234AB24D00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FA4F49AD-CF66-F798-FCE8-3260BC27ED47}"/>
              </a:ext>
            </a:extLst>
          </p:cNvPr>
          <p:cNvSpPr txBox="1"/>
          <p:nvPr/>
        </p:nvSpPr>
        <p:spPr>
          <a:xfrm>
            <a:off x="354012" y="733337"/>
            <a:ext cx="9612012" cy="369332"/>
          </a:xfrm>
          <a:prstGeom prst="rect">
            <a:avLst/>
          </a:prstGeom>
          <a:noFill/>
        </p:spPr>
        <p:txBody>
          <a:bodyPr wrap="square">
            <a:spAutoFit/>
          </a:bodyPr>
          <a:lstStyle/>
          <a:p>
            <a:pPr algn="just">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【课后练习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】：将自然数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存入数组中，然后打输出打印所有数组值为偶数的元素。</a:t>
            </a:r>
          </a:p>
        </p:txBody>
      </p:sp>
      <p:sp>
        <p:nvSpPr>
          <p:cNvPr id="6" name="文本框 5">
            <a:extLst>
              <a:ext uri="{FF2B5EF4-FFF2-40B4-BE49-F238E27FC236}">
                <a16:creationId xmlns:a16="http://schemas.microsoft.com/office/drawing/2014/main" id="{5896C2E2-B088-65A1-5959-21A83C06DB8D}"/>
              </a:ext>
            </a:extLst>
          </p:cNvPr>
          <p:cNvSpPr txBox="1"/>
          <p:nvPr/>
        </p:nvSpPr>
        <p:spPr>
          <a:xfrm>
            <a:off x="607024" y="1335206"/>
            <a:ext cx="9012709" cy="2862322"/>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Exercise4_1{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main(String </a:t>
            </a:r>
            <a:r>
              <a:rPr lang="en-US" altLang="zh-CN" sz="1800" u="sng"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{1,2,3,4,5,6,7,8,9,10};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CEC0D3A7-5D40-1CF2-4CD3-2DCB33FBED15}"/>
              </a:ext>
            </a:extLst>
          </p:cNvPr>
          <p:cNvSpPr txBox="1"/>
          <p:nvPr/>
        </p:nvSpPr>
        <p:spPr>
          <a:xfrm>
            <a:off x="607024" y="4544743"/>
            <a:ext cx="6094970" cy="1579920"/>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10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0866325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5C75B-659A-FA18-B457-942164654CC4}"/>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EFCFB572-8621-54D7-2BB4-E2925EABFA1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931488E9-BD2C-E825-1247-5EE9DD9E712E}"/>
              </a:ext>
            </a:extLst>
          </p:cNvPr>
          <p:cNvSpPr txBox="1"/>
          <p:nvPr/>
        </p:nvSpPr>
        <p:spPr>
          <a:xfrm>
            <a:off x="609578" y="459545"/>
            <a:ext cx="10971255" cy="605294"/>
          </a:xfrm>
          <a:prstGeom prst="rect">
            <a:avLst/>
          </a:prstGeom>
          <a:noFill/>
        </p:spPr>
        <p:txBody>
          <a:bodyPr wrap="square">
            <a:spAutoFit/>
          </a:bodyPr>
          <a:lstStyle/>
          <a:p>
            <a:pPr algn="l">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】商品价格的存储和访问</a:t>
            </a:r>
            <a:r>
              <a:rPr lang="zh-CN" altLang="zh-CN" sz="1600"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编写一个</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程序，使用数组存放录入的</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5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件商品价格，然后使用下标访问第</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3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个元素的值。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1ECCB58C-BF51-5E47-8053-15DC913049B4}"/>
              </a:ext>
            </a:extLst>
          </p:cNvPr>
          <p:cNvSpPr txBox="1"/>
          <p:nvPr/>
        </p:nvSpPr>
        <p:spPr>
          <a:xfrm>
            <a:off x="609578" y="915813"/>
            <a:ext cx="10116088" cy="3108543"/>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Example4_4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prices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声明数组并分配空间</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Scanner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Scanner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接收用户从控制台输入的数据</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prices</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请输入第</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 </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件商品的价格：</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prices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接收用户从控制台输入的数据</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第</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3 </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件商品的价格为：</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prices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DBA25D67-F99E-EB74-9171-126D12F9A36A}"/>
              </a:ext>
            </a:extLst>
          </p:cNvPr>
          <p:cNvSpPr txBox="1"/>
          <p:nvPr/>
        </p:nvSpPr>
        <p:spPr>
          <a:xfrm>
            <a:off x="609578" y="4024356"/>
            <a:ext cx="6248422" cy="1873718"/>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上述代码的“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int[] prices = new int[5]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”语句创建了需要</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5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个元素空间的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prices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数组，然后结合</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循环向数组中的每个元素赋值。在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中取得数组的长度（也就是数组元素的长度）可以利用“数组名称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.length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”，返回一个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int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型数据。数组的索引从</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0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开始，而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循环中的变量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i</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也从</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0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开始，因此</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score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数组中的元素可以使用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scored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来表示，大大简化了代码。最后使用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prices[2]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获取</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prices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数组的第</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3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个元素。</a:t>
            </a:r>
          </a:p>
        </p:txBody>
      </p:sp>
      <p:sp>
        <p:nvSpPr>
          <p:cNvPr id="10" name="文本框 9">
            <a:extLst>
              <a:ext uri="{FF2B5EF4-FFF2-40B4-BE49-F238E27FC236}">
                <a16:creationId xmlns:a16="http://schemas.microsoft.com/office/drawing/2014/main" id="{34FCFD92-BAF6-3AD5-710F-23C1225065B7}"/>
              </a:ext>
            </a:extLst>
          </p:cNvPr>
          <p:cNvSpPr txBox="1"/>
          <p:nvPr/>
        </p:nvSpPr>
        <p:spPr>
          <a:xfrm>
            <a:off x="8801013" y="2648541"/>
            <a:ext cx="3312813" cy="1405932"/>
          </a:xfrm>
          <a:prstGeom prst="rect">
            <a:avLst/>
          </a:prstGeom>
          <a:noFill/>
        </p:spPr>
        <p:txBody>
          <a:bodyPr wrap="square">
            <a:spAutoFit/>
          </a:bodyPr>
          <a:lstStyle/>
          <a:p>
            <a:pPr indent="266700" algn="l">
              <a:lnSpc>
                <a:spcPts val="2000"/>
              </a:lnSpc>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注意：程序导入</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import </a:t>
            </a:r>
            <a:r>
              <a:rPr lang="en-US" altLang="zh-CN" sz="16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java.util.Scanner</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，方可成功执行，否则出现异常：</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Scanner cannot be resolved to a type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a:p>
            <a:pPr algn="l">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程序结果如下：</a:t>
            </a:r>
          </a:p>
        </p:txBody>
      </p:sp>
      <p:sp>
        <p:nvSpPr>
          <p:cNvPr id="12" name="文本框 11">
            <a:extLst>
              <a:ext uri="{FF2B5EF4-FFF2-40B4-BE49-F238E27FC236}">
                <a16:creationId xmlns:a16="http://schemas.microsoft.com/office/drawing/2014/main" id="{2DD7A8EB-CE7F-822F-5CC8-B23CB8885759}"/>
              </a:ext>
            </a:extLst>
          </p:cNvPr>
          <p:cNvSpPr txBox="1"/>
          <p:nvPr/>
        </p:nvSpPr>
        <p:spPr>
          <a:xfrm>
            <a:off x="8801013" y="3936242"/>
            <a:ext cx="2784905" cy="2462213"/>
          </a:xfrm>
          <a:prstGeom prst="rect">
            <a:avLst/>
          </a:prstGeom>
          <a:noFill/>
        </p:spPr>
        <p:txBody>
          <a:bodyPr wrap="square">
            <a:spAutoFit/>
          </a:bodyPr>
          <a:lstStyle/>
          <a:p>
            <a:pPr algn="l">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第</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3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件商品的价格为：</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6</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5822363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3D563-8E32-A6B8-5233-1FB1E04F3AB1}"/>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80095BE-4F8B-9D75-8D80-72BFB874764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9E40BBBB-DDA7-8AEE-829C-FF9BD2AE8A00}"/>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28971AA3-53A5-CB25-A93C-2C651023D4BD}"/>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960F0A64-A51D-6B41-FFF3-1F21F187A2DD}"/>
              </a:ext>
            </a:extLst>
          </p:cNvPr>
          <p:cNvSpPr txBox="1"/>
          <p:nvPr/>
        </p:nvSpPr>
        <p:spPr>
          <a:xfrm>
            <a:off x="970860" y="686719"/>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4.2.5 For</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each</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循环</a:t>
            </a:r>
          </a:p>
        </p:txBody>
      </p:sp>
      <p:sp>
        <p:nvSpPr>
          <p:cNvPr id="6" name="文本框 5">
            <a:extLst>
              <a:ext uri="{FF2B5EF4-FFF2-40B4-BE49-F238E27FC236}">
                <a16:creationId xmlns:a16="http://schemas.microsoft.com/office/drawing/2014/main" id="{167245DD-E46D-B637-2E40-E089A94D73C9}"/>
              </a:ext>
            </a:extLst>
          </p:cNvPr>
          <p:cNvSpPr txBox="1"/>
          <p:nvPr/>
        </p:nvSpPr>
        <p:spPr>
          <a:xfrm>
            <a:off x="1089034" y="1884096"/>
            <a:ext cx="10013932" cy="1631216"/>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For… 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，增强的循环结构，是专门用来处理数组（或其他元素集合）中的每一个元素，而不必考虑指定下标值。语句是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的新特征之一，在遍历数组、集合方面，</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 …each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为开发人员提供了极大的方便。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语句的特殊简化版本，但是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 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语句并不能完全取代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语句，然而，任何的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 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语句都可以改写为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语句版本。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 …each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并不是一个关键字，习惯上将这种特殊的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语句格式称之为“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 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”语句。从英文字面意思理解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也就是“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每一个”的意思。实际上也就是这个意思。</a:t>
            </a:r>
          </a:p>
        </p:txBody>
      </p:sp>
      <p:sp>
        <p:nvSpPr>
          <p:cNvPr id="11" name="文本框 10">
            <a:extLst>
              <a:ext uri="{FF2B5EF4-FFF2-40B4-BE49-F238E27FC236}">
                <a16:creationId xmlns:a16="http://schemas.microsoft.com/office/drawing/2014/main" id="{65F0F660-5848-CDBD-F9F8-86D60A9E722E}"/>
              </a:ext>
            </a:extLst>
          </p:cNvPr>
          <p:cNvSpPr txBox="1"/>
          <p:nvPr/>
        </p:nvSpPr>
        <p:spPr>
          <a:xfrm>
            <a:off x="1089034" y="3793463"/>
            <a:ext cx="6094970" cy="1887696"/>
          </a:xfrm>
          <a:prstGeom prst="rect">
            <a:avLst/>
          </a:prstGeom>
          <a:noFill/>
        </p:spPr>
        <p:txBody>
          <a:bodyPr wrap="square">
            <a:spAutoFit/>
          </a:bodyPr>
          <a:lstStyle/>
          <a:p>
            <a:pPr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For …each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的语句格式：</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集合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完整使用格式：</a:t>
            </a: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遍历对象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引用了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635730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DE28A-3E3D-C677-72B1-85B132774CE7}"/>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15D633F-8E78-382B-A4FC-D2A9DDECF818}"/>
              </a:ext>
            </a:extLst>
          </p:cNvPr>
          <p:cNvPicPr>
            <a:picLocks noChangeAspect="1"/>
          </p:cNvPicPr>
          <p:nvPr/>
        </p:nvPicPr>
        <p:blipFill>
          <a:blip r:embed="rId4">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FA5BF3F1-A72E-1449-93C3-D9551B179186}"/>
              </a:ext>
            </a:extLst>
          </p:cNvPr>
          <p:cNvPicPr>
            <a:picLocks noChangeAspect="1"/>
          </p:cNvPicPr>
          <p:nvPr/>
        </p:nvPicPr>
        <p:blipFill>
          <a:blip r:embed="rId5">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23E5D80F-07A8-C520-D185-042332E4DAD3}"/>
              </a:ext>
            </a:extLst>
          </p:cNvPr>
          <p:cNvPicPr>
            <a:picLocks noChangeAspect="1"/>
          </p:cNvPicPr>
          <p:nvPr/>
        </p:nvPicPr>
        <p:blipFill>
          <a:blip r:embed="rId6">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9B3E6997-987A-2408-75C2-4ECDC7359F61}"/>
              </a:ext>
            </a:extLst>
          </p:cNvPr>
          <p:cNvSpPr txBox="1"/>
          <p:nvPr/>
        </p:nvSpPr>
        <p:spPr>
          <a:xfrm>
            <a:off x="909764" y="531340"/>
            <a:ext cx="7801747"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】开启数组的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元素遍历之门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编写程序演示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For-Each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a:t>
            </a:r>
          </a:p>
        </p:txBody>
      </p:sp>
      <p:sp>
        <p:nvSpPr>
          <p:cNvPr id="6" name="文本框 5">
            <a:extLst>
              <a:ext uri="{FF2B5EF4-FFF2-40B4-BE49-F238E27FC236}">
                <a16:creationId xmlns:a16="http://schemas.microsoft.com/office/drawing/2014/main" id="{19030544-037D-B53F-06B0-9A7AD54B4199}"/>
              </a:ext>
            </a:extLst>
          </p:cNvPr>
          <p:cNvSpPr txBox="1"/>
          <p:nvPr/>
        </p:nvSpPr>
        <p:spPr>
          <a:xfrm>
            <a:off x="909764" y="866175"/>
            <a:ext cx="8782565" cy="3323987"/>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Example4_5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{2,1,5,3, 9};</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使用</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for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循环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使用</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For-Each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循环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element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增强的</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for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循环</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For-Each</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element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99E68DA0-2613-07CA-D7F2-D26FD6B26B3D}"/>
              </a:ext>
            </a:extLst>
          </p:cNvPr>
          <p:cNvSpPr txBox="1"/>
          <p:nvPr/>
        </p:nvSpPr>
        <p:spPr>
          <a:xfrm>
            <a:off x="6179883" y="3492916"/>
            <a:ext cx="6094970" cy="2934137"/>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循环</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For-Each </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循环</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1">
            <a:extLst>
              <a:ext uri="{FF2B5EF4-FFF2-40B4-BE49-F238E27FC236}">
                <a16:creationId xmlns:a16="http://schemas.microsoft.com/office/drawing/2014/main" id="{AE5F3921-8C5C-DAD2-A32B-87630356C0E1}"/>
              </a:ext>
            </a:extLst>
          </p:cNvPr>
          <p:cNvSpPr/>
          <p:nvPr>
            <p:custDataLst>
              <p:tags r:id="rId1"/>
            </p:custDataLst>
          </p:nvPr>
        </p:nvSpPr>
        <p:spPr>
          <a:xfrm>
            <a:off x="7970545" y="1054615"/>
            <a:ext cx="3526877" cy="2446275"/>
          </a:xfrm>
          <a:prstGeom prst="roundRect">
            <a:avLst>
              <a:gd name="adj" fmla="val 5900"/>
            </a:avLst>
          </a:prstGeom>
          <a:solidFill>
            <a:schemeClr val="accent1">
              <a:alpha val="10000"/>
            </a:schemeClr>
          </a:solidFill>
          <a:ln w="12700" cap="rnd">
            <a:gradFill>
              <a:gsLst>
                <a:gs pos="0">
                  <a:schemeClr val="accent1"/>
                </a:gs>
                <a:gs pos="100000">
                  <a:schemeClr val="accent1">
                    <a:lumMod val="60000"/>
                    <a:lumOff val="40000"/>
                    <a:alpha val="2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en-GB" sz="1600" b="1">
              <a:solidFill>
                <a:schemeClr val="tx1"/>
              </a:solidFill>
              <a:latin typeface="+mn-ea"/>
            </a:endParaRPr>
          </a:p>
        </p:txBody>
      </p:sp>
      <p:sp>
        <p:nvSpPr>
          <p:cNvPr id="17" name="文本框 16">
            <a:extLst>
              <a:ext uri="{FF2B5EF4-FFF2-40B4-BE49-F238E27FC236}">
                <a16:creationId xmlns:a16="http://schemas.microsoft.com/office/drawing/2014/main" id="{810CBF6A-0853-7959-EB35-AB1C057BCE88}"/>
              </a:ext>
            </a:extLst>
          </p:cNvPr>
          <p:cNvSpPr txBox="1"/>
          <p:nvPr/>
        </p:nvSpPr>
        <p:spPr>
          <a:xfrm>
            <a:off x="8202180" y="1577890"/>
            <a:ext cx="2980297" cy="137473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的局限性，如果要引</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数组或者集合的索引，则</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foreach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法做到，</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foreach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仅仅</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实实地遍历数组或者集合</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遍</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10795112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C871F-88DB-159D-F336-B3F9AA39B1C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121F54A-20B2-4FAE-7DE9-B01701802A68}"/>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18368E4D-EDD9-4CB7-8A30-8E8061AF5F37}"/>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AC3CA7DD-7903-361E-90D8-348C463DD15F}"/>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68EC8E62-8AA1-8D4B-6ABF-AB128DD2C073}"/>
              </a:ext>
            </a:extLst>
          </p:cNvPr>
          <p:cNvSpPr txBox="1"/>
          <p:nvPr/>
        </p:nvSpPr>
        <p:spPr>
          <a:xfrm>
            <a:off x="749041" y="605192"/>
            <a:ext cx="10693918" cy="334835"/>
          </a:xfrm>
          <a:prstGeom prst="rect">
            <a:avLst/>
          </a:prstGeom>
          <a:noFill/>
        </p:spPr>
        <p:txBody>
          <a:bodyPr wrap="square">
            <a:spAutoFit/>
          </a:bodyPr>
          <a:lstStyle/>
          <a:p>
            <a:pPr algn="l">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】开启数组的</a:t>
            </a:r>
            <a:r>
              <a:rPr lang="en-US" altLang="zh-CN" sz="1600" kern="100" dirty="0">
                <a:solidFill>
                  <a:srgbClr val="000000"/>
                </a:solidFill>
                <a:effectLst/>
                <a:latin typeface="Segoe UI" panose="020B0502040204020203" pitchFamily="34" charset="0"/>
                <a:ea typeface="宋体" panose="02010600030101010101" pitchFamily="2" charset="-122"/>
                <a:cs typeface="Times New Roman" panose="02020603050405020304" pitchFamily="18" charset="0"/>
              </a:rPr>
              <a:t>“</a:t>
            </a:r>
            <a:r>
              <a:rPr lang="zh-CN" altLang="zh-CN" sz="1600"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元素遍历之门</a:t>
            </a:r>
            <a:r>
              <a:rPr lang="en-US" altLang="zh-CN" sz="1600" kern="100" dirty="0">
                <a:solidFill>
                  <a:srgbClr val="000000"/>
                </a:solidFill>
                <a:effectLst/>
                <a:latin typeface="Segoe UI" panose="020B0502040204020203" pitchFamily="34" charset="0"/>
                <a:ea typeface="宋体" panose="02010600030101010101" pitchFamily="2" charset="-122"/>
                <a:cs typeface="Times New Roman" panose="02020603050405020304" pitchFamily="18" charset="0"/>
              </a:rPr>
              <a:t>”2</a:t>
            </a:r>
            <a:r>
              <a:rPr lang="zh-CN" altLang="zh-CN" sz="1600"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for…each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语句录入的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5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件商品价格，然后求出所有商品价格总和；</a:t>
            </a:r>
          </a:p>
        </p:txBody>
      </p:sp>
      <p:sp>
        <p:nvSpPr>
          <p:cNvPr id="6" name="文本框 5">
            <a:extLst>
              <a:ext uri="{FF2B5EF4-FFF2-40B4-BE49-F238E27FC236}">
                <a16:creationId xmlns:a16="http://schemas.microsoft.com/office/drawing/2014/main" id="{9A4B67CE-27D2-8C47-2BFD-B5AB2C23187A}"/>
              </a:ext>
            </a:extLst>
          </p:cNvPr>
          <p:cNvSpPr txBox="1"/>
          <p:nvPr/>
        </p:nvSpPr>
        <p:spPr>
          <a:xfrm>
            <a:off x="970860" y="888296"/>
            <a:ext cx="9773340" cy="3662541"/>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Exercise4_2</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main(String </a:t>
            </a:r>
            <a:r>
              <a:rPr lang="en-US" altLang="zh-CN" sz="1400" u="sng"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存放结果和</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prices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声明数组并分配空间</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Scanner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Scanner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接收用户从控制台输入的数据</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prices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请输入第</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件商品的价格：</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prices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接收用户从控制台输入的数据</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prices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五件商品价格总和是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890AD6CB-9A03-C49D-4946-FCE8C2B51CF8}"/>
              </a:ext>
            </a:extLst>
          </p:cNvPr>
          <p:cNvSpPr txBox="1"/>
          <p:nvPr/>
        </p:nvSpPr>
        <p:spPr>
          <a:xfrm>
            <a:off x="5802561" y="3862022"/>
            <a:ext cx="2187672" cy="2796498"/>
          </a:xfrm>
          <a:prstGeom prst="rect">
            <a:avLst/>
          </a:prstGeom>
          <a:noFill/>
        </p:spPr>
        <p:txBody>
          <a:bodyPr wrap="square">
            <a:spAutoFit/>
          </a:bodyPr>
          <a:lstStyle/>
          <a:p>
            <a:pPr algn="l">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7</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件商品的价格和为：</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50" name="组合 49">
            <a:extLst>
              <a:ext uri="{FF2B5EF4-FFF2-40B4-BE49-F238E27FC236}">
                <a16:creationId xmlns:a16="http://schemas.microsoft.com/office/drawing/2014/main" id="{636C624E-FE52-8D2B-B374-AF1E52738B5B}"/>
              </a:ext>
            </a:extLst>
          </p:cNvPr>
          <p:cNvGrpSpPr/>
          <p:nvPr/>
        </p:nvGrpSpPr>
        <p:grpSpPr>
          <a:xfrm>
            <a:off x="7902147" y="1575487"/>
            <a:ext cx="3978876" cy="4394218"/>
            <a:chOff x="2797740" y="829161"/>
            <a:chExt cx="2187672" cy="2192893"/>
          </a:xfrm>
        </p:grpSpPr>
        <p:sp>
          <p:nvSpPr>
            <p:cNvPr id="58" name="1">
              <a:extLst>
                <a:ext uri="{FF2B5EF4-FFF2-40B4-BE49-F238E27FC236}">
                  <a16:creationId xmlns:a16="http://schemas.microsoft.com/office/drawing/2014/main" id="{8AC0C637-00A0-F3D5-89D7-5D09C951F09E}"/>
                </a:ext>
              </a:extLst>
            </p:cNvPr>
            <p:cNvSpPr/>
            <p:nvPr/>
          </p:nvSpPr>
          <p:spPr>
            <a:xfrm>
              <a:off x="2797740" y="829161"/>
              <a:ext cx="2187672" cy="2192893"/>
            </a:xfrm>
            <a:custGeom>
              <a:avLst/>
              <a:gdLst>
                <a:gd name="connsiteX0" fmla="*/ 3990975 w 3990975"/>
                <a:gd name="connsiteY0" fmla="*/ 2000250 h 4000500"/>
                <a:gd name="connsiteX1" fmla="*/ 1995488 w 3990975"/>
                <a:gd name="connsiteY1" fmla="*/ 4000500 h 4000500"/>
                <a:gd name="connsiteX2" fmla="*/ 0 w 3990975"/>
                <a:gd name="connsiteY2" fmla="*/ 2000250 h 4000500"/>
                <a:gd name="connsiteX3" fmla="*/ 1995488 w 3990975"/>
                <a:gd name="connsiteY3" fmla="*/ 0 h 4000500"/>
                <a:gd name="connsiteX4" fmla="*/ 3990975 w 3990975"/>
                <a:gd name="connsiteY4" fmla="*/ 2000250 h 400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0975" h="4000500">
                  <a:moveTo>
                    <a:pt x="3990975" y="2000250"/>
                  </a:moveTo>
                  <a:cubicBezTo>
                    <a:pt x="3990975" y="3104958"/>
                    <a:pt x="3097565" y="4000500"/>
                    <a:pt x="1995488" y="4000500"/>
                  </a:cubicBezTo>
                  <a:cubicBezTo>
                    <a:pt x="893410" y="4000500"/>
                    <a:pt x="0" y="3104958"/>
                    <a:pt x="0" y="2000250"/>
                  </a:cubicBezTo>
                  <a:cubicBezTo>
                    <a:pt x="0" y="895542"/>
                    <a:pt x="893410" y="0"/>
                    <a:pt x="1995488" y="0"/>
                  </a:cubicBezTo>
                  <a:cubicBezTo>
                    <a:pt x="3097565" y="0"/>
                    <a:pt x="3990975" y="895542"/>
                    <a:pt x="3990975" y="2000250"/>
                  </a:cubicBezTo>
                  <a:close/>
                </a:path>
              </a:pathLst>
            </a:custGeom>
            <a:solidFill>
              <a:schemeClr val="accent1">
                <a:alpha val="9000"/>
              </a:schemeClr>
            </a:solidFill>
            <a:ln w="9525" cap="flat">
              <a:noFill/>
              <a:prstDash val="solid"/>
              <a:miter/>
            </a:ln>
            <a:effectLst>
              <a:outerShdw blurRad="279400" dist="127000" dir="5400000" sx="95000" sy="95000" algn="t" rotWithShape="0">
                <a:srgbClr val="ED303D">
                  <a:alpha val="30000"/>
                </a:srgbClr>
              </a:outerShdw>
            </a:effectLst>
          </p:spPr>
          <p:txBody>
            <a:bodyPr rtlCol="0" anchor="ctr"/>
            <a:lstStyle/>
            <a:p>
              <a:pPr defTabSz="731520"/>
              <a:endParaRPr lang="zh-CN" altLang="en-US" sz="1440">
                <a:solidFill>
                  <a:prstClr val="black"/>
                </a:solidFill>
                <a:latin typeface="Calibri" panose="020F0502020204030204"/>
                <a:ea typeface="等线" panose="02010600030101010101" pitchFamily="2" charset="-122"/>
              </a:endParaRPr>
            </a:p>
          </p:txBody>
        </p:sp>
        <p:sp>
          <p:nvSpPr>
            <p:cNvPr id="59" name="1">
              <a:extLst>
                <a:ext uri="{FF2B5EF4-FFF2-40B4-BE49-F238E27FC236}">
                  <a16:creationId xmlns:a16="http://schemas.microsoft.com/office/drawing/2014/main" id="{F5978A22-BFF2-322E-3F70-137692F740BB}"/>
                </a:ext>
              </a:extLst>
            </p:cNvPr>
            <p:cNvSpPr/>
            <p:nvPr/>
          </p:nvSpPr>
          <p:spPr>
            <a:xfrm>
              <a:off x="2894332" y="928363"/>
              <a:ext cx="1994489" cy="1994488"/>
            </a:xfrm>
            <a:custGeom>
              <a:avLst/>
              <a:gdLst>
                <a:gd name="connsiteX0" fmla="*/ 3638550 w 3638550"/>
                <a:gd name="connsiteY0" fmla="*/ 1819275 h 3638550"/>
                <a:gd name="connsiteX1" fmla="*/ 1819275 w 3638550"/>
                <a:gd name="connsiteY1" fmla="*/ 3638550 h 3638550"/>
                <a:gd name="connsiteX2" fmla="*/ 0 w 3638550"/>
                <a:gd name="connsiteY2" fmla="*/ 1819275 h 3638550"/>
                <a:gd name="connsiteX3" fmla="*/ 1819275 w 3638550"/>
                <a:gd name="connsiteY3" fmla="*/ 0 h 3638550"/>
                <a:gd name="connsiteX4" fmla="*/ 3638550 w 3638550"/>
                <a:gd name="connsiteY4" fmla="*/ 1819275 h 3638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8550" h="3638550">
                  <a:moveTo>
                    <a:pt x="3638550" y="1819275"/>
                  </a:moveTo>
                  <a:cubicBezTo>
                    <a:pt x="3638550" y="2824033"/>
                    <a:pt x="2824033" y="3638550"/>
                    <a:pt x="1819275" y="3638550"/>
                  </a:cubicBezTo>
                  <a:cubicBezTo>
                    <a:pt x="814517" y="3638550"/>
                    <a:pt x="0" y="2824033"/>
                    <a:pt x="0" y="1819275"/>
                  </a:cubicBezTo>
                  <a:cubicBezTo>
                    <a:pt x="0" y="814517"/>
                    <a:pt x="814517" y="0"/>
                    <a:pt x="1819275" y="0"/>
                  </a:cubicBezTo>
                  <a:cubicBezTo>
                    <a:pt x="2824033" y="0"/>
                    <a:pt x="3638550" y="814517"/>
                    <a:pt x="3638550" y="1819275"/>
                  </a:cubicBezTo>
                  <a:close/>
                </a:path>
              </a:pathLst>
            </a:custGeom>
            <a:gradFill flip="none" rotWithShape="1">
              <a:gsLst>
                <a:gs pos="100000">
                  <a:schemeClr val="accent1"/>
                </a:gs>
                <a:gs pos="0">
                  <a:schemeClr val="accent1">
                    <a:lumMod val="20000"/>
                    <a:lumOff val="80000"/>
                  </a:schemeClr>
                </a:gs>
              </a:gsLst>
              <a:lin ang="2700000" scaled="0"/>
              <a:tileRect/>
            </a:gradFill>
            <a:ln w="9525" cap="flat">
              <a:noFill/>
              <a:prstDash val="solid"/>
              <a:miter/>
            </a:ln>
            <a:effectLst>
              <a:outerShdw blurRad="279400" dist="127000" dir="5400000" sx="95000" sy="95000" algn="t" rotWithShape="0">
                <a:schemeClr val="accent1">
                  <a:alpha val="30000"/>
                </a:schemeClr>
              </a:outerShdw>
            </a:effectLst>
          </p:spPr>
          <p:txBody>
            <a:bodyPr rtlCol="0" anchor="ctr"/>
            <a:lstStyle/>
            <a:p>
              <a:pPr marL="0" marR="0" lvl="0" indent="0" algn="l" defTabSz="731520" rtl="0" eaLnBrk="1" fontAlgn="auto" latinLnBrk="0" hangingPunct="1">
                <a:lnSpc>
                  <a:spcPct val="100000"/>
                </a:lnSpc>
                <a:spcBef>
                  <a:spcPts val="0"/>
                </a:spcBef>
                <a:spcAft>
                  <a:spcPts val="0"/>
                </a:spcAft>
                <a:buClrTx/>
                <a:buSzTx/>
                <a:buFontTx/>
                <a:buNone/>
                <a:tabLst/>
                <a:defRPr/>
              </a:pPr>
              <a:endParaRPr kumimoji="0" lang="zh-CN" altLang="en-US" sz="144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grpSp>
      <p:sp>
        <p:nvSpPr>
          <p:cNvPr id="65" name="文本框 64">
            <a:extLst>
              <a:ext uri="{FF2B5EF4-FFF2-40B4-BE49-F238E27FC236}">
                <a16:creationId xmlns:a16="http://schemas.microsoft.com/office/drawing/2014/main" id="{4464B7CE-5A40-AF56-D687-CB2FAAA2BEE7}"/>
              </a:ext>
            </a:extLst>
          </p:cNvPr>
          <p:cNvSpPr txBox="1"/>
          <p:nvPr/>
        </p:nvSpPr>
        <p:spPr>
          <a:xfrm>
            <a:off x="8290684" y="2315785"/>
            <a:ext cx="3238914" cy="2913618"/>
          </a:xfrm>
          <a:prstGeom prst="rect">
            <a:avLst/>
          </a:prstGeom>
          <a:noFill/>
        </p:spPr>
        <p:txBody>
          <a:bodyPr wrap="square">
            <a:spAutoFit/>
          </a:bodyPr>
          <a:lstStyle/>
          <a:p>
            <a:pPr indent="266700"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通过上面案例我们看到，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语句特殊情况下的增强版本，简化了编程，提高了代码的可读性和安全性，不用担心数组越界。相对传统的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语句来说是个很好的补充。提倡能</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for…each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的地</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就不要再</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了。在用到对集合或者数组索引的情况下，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for…each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显得力不从心了，这个时候是用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语句的时候了。</a:t>
            </a:r>
          </a:p>
        </p:txBody>
      </p:sp>
    </p:spTree>
    <p:extLst>
      <p:ext uri="{BB962C8B-B14F-4D97-AF65-F5344CB8AC3E}">
        <p14:creationId xmlns:p14="http://schemas.microsoft.com/office/powerpoint/2010/main" val="86305660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DCDBB-F502-E57A-A996-1D6A443EAE6C}"/>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6A7A0787-7B3B-0B70-A44D-26408BDB33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7BED89EC-7F96-6BDF-9D7F-B6186730615F}"/>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663265B6-F443-494A-1DF8-FA83425EFCDC}"/>
              </a:ext>
            </a:extLst>
          </p:cNvPr>
          <p:cNvSpPr txBox="1"/>
          <p:nvPr/>
        </p:nvSpPr>
        <p:spPr>
          <a:xfrm>
            <a:off x="4369658" y="2307364"/>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4.3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二维数组</a:t>
            </a:r>
          </a:p>
        </p:txBody>
      </p:sp>
    </p:spTree>
    <p:extLst>
      <p:ext uri="{BB962C8B-B14F-4D97-AF65-F5344CB8AC3E}">
        <p14:creationId xmlns:p14="http://schemas.microsoft.com/office/powerpoint/2010/main" val="347001789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6EE6E-D7E9-1295-0BB4-DC1FF43D0ADB}"/>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314B20DE-1349-21A2-7D52-D19DBAEFD9D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E91D88CB-C59D-64AE-9616-0FE6B3C1E92B}"/>
              </a:ext>
            </a:extLst>
          </p:cNvPr>
          <p:cNvSpPr txBox="1"/>
          <p:nvPr/>
        </p:nvSpPr>
        <p:spPr>
          <a:xfrm>
            <a:off x="545242" y="341314"/>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4.3.1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二维数组由来</a:t>
            </a:r>
          </a:p>
        </p:txBody>
      </p:sp>
      <p:sp>
        <p:nvSpPr>
          <p:cNvPr id="6" name="文本框 5">
            <a:extLst>
              <a:ext uri="{FF2B5EF4-FFF2-40B4-BE49-F238E27FC236}">
                <a16:creationId xmlns:a16="http://schemas.microsoft.com/office/drawing/2014/main" id="{14AB8141-0329-9040-3FAB-2B4947670A94}"/>
              </a:ext>
            </a:extLst>
          </p:cNvPr>
          <p:cNvSpPr txBox="1"/>
          <p:nvPr/>
        </p:nvSpPr>
        <p:spPr>
          <a:xfrm>
            <a:off x="545242" y="1156793"/>
            <a:ext cx="6356007" cy="1887696"/>
          </a:xfrm>
          <a:prstGeom prst="rect">
            <a:avLst/>
          </a:prstGeom>
          <a:noFill/>
        </p:spPr>
        <p:txBody>
          <a:bodyPr wrap="square">
            <a:spAutoFit/>
          </a:bodyPr>
          <a:lstStyle/>
          <a:p>
            <a:pPr indent="266700"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在实际的程序设计中，仅仅使用一维数组是远远不够的，例如，一个学习小组有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个人，每个人有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门课的考试成绩需要存储，如果使用一维数组解决是很麻烦。因此采用二维数组具有更加广泛的应用价值，二维数组的定义方式与一维数组类似。它</a:t>
            </a:r>
            <a:r>
              <a:rPr lang="zh-CN" altLang="zh-CN" sz="1800"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可以看作是数组的数组。它是一种数据结构，用于存储具有行和列形式的数据，就像一个表格</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一样。因此</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门课的成绩存储如图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7" name="Rectangle 2">
            <a:extLst>
              <a:ext uri="{FF2B5EF4-FFF2-40B4-BE49-F238E27FC236}">
                <a16:creationId xmlns:a16="http://schemas.microsoft.com/office/drawing/2014/main" id="{393BB216-639A-5B70-CCD2-AB6D4D2404D5}"/>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a:extLst>
              <a:ext uri="{FF2B5EF4-FFF2-40B4-BE49-F238E27FC236}">
                <a16:creationId xmlns:a16="http://schemas.microsoft.com/office/drawing/2014/main" id="{93341B5B-FD77-067E-76BE-BB1670D7FFFB}"/>
              </a:ext>
            </a:extLst>
          </p:cNvPr>
          <p:cNvGraphicFramePr>
            <a:graphicFrameLocks noChangeAspect="1"/>
          </p:cNvGraphicFramePr>
          <p:nvPr>
            <p:extLst>
              <p:ext uri="{D42A27DB-BD31-4B8C-83A1-F6EECF244321}">
                <p14:modId xmlns:p14="http://schemas.microsoft.com/office/powerpoint/2010/main" val="1572283472"/>
              </p:ext>
            </p:extLst>
          </p:nvPr>
        </p:nvGraphicFramePr>
        <p:xfrm>
          <a:off x="7836243" y="1044202"/>
          <a:ext cx="3311611" cy="1674948"/>
        </p:xfrm>
        <a:graphic>
          <a:graphicData uri="http://schemas.openxmlformats.org/presentationml/2006/ole">
            <mc:AlternateContent xmlns:mc="http://schemas.openxmlformats.org/markup-compatibility/2006">
              <mc:Choice xmlns:v="urn:schemas-microsoft-com:vml" Requires="v">
                <p:oleObj r:id="rId3" imgW="2194621" imgH="1114577" progId="Visio.Drawing.11">
                  <p:embed/>
                </p:oleObj>
              </mc:Choice>
              <mc:Fallback>
                <p:oleObj r:id="rId3" imgW="2194621" imgH="1114577"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6243" y="1044202"/>
                        <a:ext cx="3311611" cy="1674948"/>
                      </a:xfrm>
                      <a:prstGeom prst="rect">
                        <a:avLst/>
                      </a:prstGeom>
                      <a:noFill/>
                    </p:spPr>
                  </p:pic>
                </p:oleObj>
              </mc:Fallback>
            </mc:AlternateContent>
          </a:graphicData>
        </a:graphic>
      </p:graphicFrame>
      <p:sp>
        <p:nvSpPr>
          <p:cNvPr id="10" name="文本框 9">
            <a:extLst>
              <a:ext uri="{FF2B5EF4-FFF2-40B4-BE49-F238E27FC236}">
                <a16:creationId xmlns:a16="http://schemas.microsoft.com/office/drawing/2014/main" id="{C63DAA67-B6D1-BA60-A439-778E68EE54D5}"/>
              </a:ext>
            </a:extLst>
          </p:cNvPr>
          <p:cNvSpPr txBox="1"/>
          <p:nvPr/>
        </p:nvSpPr>
        <p:spPr>
          <a:xfrm>
            <a:off x="6321340" y="2718990"/>
            <a:ext cx="6094970" cy="307777"/>
          </a:xfrm>
          <a:prstGeom prst="rect">
            <a:avLst/>
          </a:prstGeom>
          <a:noFill/>
        </p:spPr>
        <p:txBody>
          <a:bodyPr wrap="square">
            <a:spAutoFit/>
          </a:bodyPr>
          <a:lstStyle/>
          <a:p>
            <a:pPr indent="228600" algn="ctr">
              <a:buNone/>
            </a:pPr>
            <a:r>
              <a:rPr lang="zh-CN" altLang="zh-CN" sz="14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400" kern="100" dirty="0">
                <a:effectLst/>
                <a:latin typeface="Calibri" panose="020F0502020204030204" pitchFamily="34" charset="0"/>
                <a:ea typeface="宋体" panose="02010600030101010101" pitchFamily="2" charset="-122"/>
                <a:cs typeface="宋体" panose="02010600030101010101" pitchFamily="2" charset="-122"/>
              </a:rPr>
              <a:t>4-2 </a:t>
            </a:r>
            <a:r>
              <a:rPr lang="zh-CN" altLang="zh-CN" sz="1400" kern="100" dirty="0">
                <a:effectLst/>
                <a:latin typeface="Calibri" panose="020F0502020204030204" pitchFamily="34" charset="0"/>
                <a:ea typeface="宋体" panose="02010600030101010101" pitchFamily="2" charset="-122"/>
                <a:cs typeface="宋体" panose="02010600030101010101" pitchFamily="2" charset="-122"/>
              </a:rPr>
              <a:t>二维数组</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2B750CCC-30FA-5466-FC82-E0481CDCA9D7}"/>
              </a:ext>
            </a:extLst>
          </p:cNvPr>
          <p:cNvSpPr txBox="1"/>
          <p:nvPr/>
        </p:nvSpPr>
        <p:spPr>
          <a:xfrm>
            <a:off x="545242" y="2916035"/>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4.3.2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二维数组初始化</a:t>
            </a:r>
          </a:p>
        </p:txBody>
      </p:sp>
      <p:sp>
        <p:nvSpPr>
          <p:cNvPr id="14" name="文本框 13">
            <a:extLst>
              <a:ext uri="{FF2B5EF4-FFF2-40B4-BE49-F238E27FC236}">
                <a16:creationId xmlns:a16="http://schemas.microsoft.com/office/drawing/2014/main" id="{BDF1323B-F329-DB65-AE3C-4DC54C2A4107}"/>
              </a:ext>
            </a:extLst>
          </p:cNvPr>
          <p:cNvSpPr txBox="1"/>
          <p:nvPr/>
        </p:nvSpPr>
        <p:spPr>
          <a:xfrm>
            <a:off x="545242" y="3656095"/>
            <a:ext cx="11101516" cy="60529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在程序设计中，二维数组相比于一维数组能够应用在更多的场景中，能够提高代码的可读性和执行效率。解决更多的问题，二维数组的初始化有如下三种形式：</a:t>
            </a:r>
          </a:p>
        </p:txBody>
      </p:sp>
      <p:sp>
        <p:nvSpPr>
          <p:cNvPr id="16" name="文本框 15">
            <a:extLst>
              <a:ext uri="{FF2B5EF4-FFF2-40B4-BE49-F238E27FC236}">
                <a16:creationId xmlns:a16="http://schemas.microsoft.com/office/drawing/2014/main" id="{F80D2073-6E62-38FC-B036-6C87F04D17B5}"/>
              </a:ext>
            </a:extLst>
          </p:cNvPr>
          <p:cNvSpPr txBox="1"/>
          <p:nvPr/>
        </p:nvSpPr>
        <p:spPr>
          <a:xfrm>
            <a:off x="545242" y="4157658"/>
            <a:ext cx="9746393" cy="240065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）直接定义行数和列数。</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元素的数据类型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数组的名字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new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元素的数据类型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二维数组行数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一维数组的列数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334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int[][]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arr</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new int[3][2];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）只定义行数</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元素的数据类型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数组的名字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new</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元素的数据类型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二维数组行数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334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int[][]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arr</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new int[3][];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）直接赋值全部元素</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元素的数据类型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数组的名字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40005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int[][]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arr</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{{1,2,3}, {4,5}, {5,6,7,8}};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708551063"/>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9D571-CFEB-82BC-5C05-3C2C2A4C988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F194F0C-EF35-958F-BAC7-7C4CDA02A88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E2AC123-14BB-5BB0-F1FE-17C52E01715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B1AC7630-8F76-44B3-A90F-267E8BFFBA1C}"/>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86FAAF3B-9A0F-4CE3-7EA4-8EF6DD57034E}"/>
              </a:ext>
            </a:extLst>
          </p:cNvPr>
          <p:cNvSpPr txBox="1"/>
          <p:nvPr/>
        </p:nvSpPr>
        <p:spPr>
          <a:xfrm>
            <a:off x="885147" y="1161136"/>
            <a:ext cx="10421706" cy="1887696"/>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【问题导入】</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设计的精彩旅程中，数组和字符串是我们经常打交道的重要数据结构。想象一下，你正在管理一个学生信息系统，需要存储和处理大量学生的姓名、年龄、成绩等数据，这时候数组就可以大显身手，它能将这些相关的数据有序地组织在一起。而字符串呢，无论是处理用户输入的文本信息，还是对文本内容进行分析和操作，都离不开它。那么，数组和字符串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中是如何定义、创建和使用的呢？它们又有哪些独特的特性和操作方法呢？让我们一起踏上这段探索之旅，深入了解数组和字符串的奥秘，为编写更强大的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程序打下坚实基础。</a:t>
            </a:r>
          </a:p>
        </p:txBody>
      </p:sp>
      <p:sp>
        <p:nvSpPr>
          <p:cNvPr id="8" name="文本框 7">
            <a:extLst>
              <a:ext uri="{FF2B5EF4-FFF2-40B4-BE49-F238E27FC236}">
                <a16:creationId xmlns:a16="http://schemas.microsoft.com/office/drawing/2014/main" id="{016738AB-A28A-3A61-6532-821C2A80E10E}"/>
              </a:ext>
            </a:extLst>
          </p:cNvPr>
          <p:cNvSpPr txBox="1"/>
          <p:nvPr/>
        </p:nvSpPr>
        <p:spPr>
          <a:xfrm>
            <a:off x="885147" y="3048832"/>
            <a:ext cx="10421706" cy="240065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【知识目标】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）掌握数组的定义和使用方法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）掌握字符串的使用方法</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【能力目标】</a:t>
            </a:r>
          </a:p>
          <a:p>
            <a:pPr indent="266700"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）能够使用一维数组进行程序编写</a:t>
            </a:r>
          </a:p>
          <a:p>
            <a:pPr indent="266700"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）能够使用二维数组进行程序编写</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【素质目标】</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）培养严谨细致的编程习惯和问题排查能力</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）提升创新思维和综合应用能力</a:t>
            </a:r>
          </a:p>
        </p:txBody>
      </p:sp>
    </p:spTree>
    <p:extLst>
      <p:ext uri="{BB962C8B-B14F-4D97-AF65-F5344CB8AC3E}">
        <p14:creationId xmlns:p14="http://schemas.microsoft.com/office/powerpoint/2010/main" val="210781237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941A8-2D0E-7651-4E93-4EEDC4C62D7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7984F48-1BA7-B619-8623-E5260F93403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6A14A41D-08E1-3B27-4E46-7E41F0CF308A}"/>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FDCC43D3-0E3A-04DB-DF61-461A395D3B7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363147DB-0800-232C-173F-1DC1E5D8F2AB}"/>
              </a:ext>
            </a:extLst>
          </p:cNvPr>
          <p:cNvSpPr txBox="1"/>
          <p:nvPr/>
        </p:nvSpPr>
        <p:spPr>
          <a:xfrm>
            <a:off x="970860" y="414215"/>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4.3.3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二维数组操作</a:t>
            </a:r>
          </a:p>
        </p:txBody>
      </p:sp>
      <p:sp>
        <p:nvSpPr>
          <p:cNvPr id="6" name="文本框 5">
            <a:extLst>
              <a:ext uri="{FF2B5EF4-FFF2-40B4-BE49-F238E27FC236}">
                <a16:creationId xmlns:a16="http://schemas.microsoft.com/office/drawing/2014/main" id="{8FF3E69C-A147-70F7-4CEF-9B9275AD7C51}"/>
              </a:ext>
            </a:extLst>
          </p:cNvPr>
          <p:cNvSpPr txBox="1"/>
          <p:nvPr/>
        </p:nvSpPr>
        <p:spPr>
          <a:xfrm>
            <a:off x="717910" y="1161136"/>
            <a:ext cx="10749160" cy="1887696"/>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二维数组元素</a:t>
            </a:r>
          </a:p>
          <a:p>
            <a:pPr marL="269875"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元素通过数组的索引值进行表示。具体表示如下：</a:t>
            </a:r>
          </a:p>
          <a:p>
            <a:pPr marL="266700"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arr</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：第一个数组元素值的第一个值</a:t>
            </a:r>
          </a:p>
          <a:p>
            <a:pPr marL="266700"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arr</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：第二个数组元素值的第三个值</a:t>
            </a:r>
          </a:p>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二维数组遍历</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相比于一维数组的遍历，我们需要通过嵌套来进行遍历，使用外层循环控制行数，内层控制列数 依次将元素打印出来</a:t>
            </a:r>
          </a:p>
        </p:txBody>
      </p:sp>
      <p:sp>
        <p:nvSpPr>
          <p:cNvPr id="9" name="文本框 8">
            <a:extLst>
              <a:ext uri="{FF2B5EF4-FFF2-40B4-BE49-F238E27FC236}">
                <a16:creationId xmlns:a16="http://schemas.microsoft.com/office/drawing/2014/main" id="{7DC55012-750D-901D-4C00-EE04F869CB88}"/>
              </a:ext>
            </a:extLst>
          </p:cNvPr>
          <p:cNvSpPr txBox="1"/>
          <p:nvPr/>
        </p:nvSpPr>
        <p:spPr>
          <a:xfrm>
            <a:off x="717910" y="3002562"/>
            <a:ext cx="7684358"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4-6</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】黑客帝国的“矩阵”</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。输出一个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M*N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的二维数组的结果</a:t>
            </a:r>
          </a:p>
        </p:txBody>
      </p:sp>
      <p:sp>
        <p:nvSpPr>
          <p:cNvPr id="11" name="文本框 10">
            <a:extLst>
              <a:ext uri="{FF2B5EF4-FFF2-40B4-BE49-F238E27FC236}">
                <a16:creationId xmlns:a16="http://schemas.microsoft.com/office/drawing/2014/main" id="{42584DD0-6C61-31EC-F068-7A8CD8B80A97}"/>
              </a:ext>
            </a:extLst>
          </p:cNvPr>
          <p:cNvSpPr txBox="1"/>
          <p:nvPr/>
        </p:nvSpPr>
        <p:spPr>
          <a:xfrm>
            <a:off x="769817" y="3218089"/>
            <a:ext cx="9346342" cy="3108543"/>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Example4_6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[][]{{1,2,3},{4,5,6},{7,8,9}};</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3C92B352-450A-19DF-2C97-308007464827}"/>
              </a:ext>
            </a:extLst>
          </p:cNvPr>
          <p:cNvSpPr txBox="1"/>
          <p:nvPr/>
        </p:nvSpPr>
        <p:spPr>
          <a:xfrm>
            <a:off x="5555813" y="5396845"/>
            <a:ext cx="6094970" cy="1118255"/>
          </a:xfrm>
          <a:prstGeom prst="rect">
            <a:avLst/>
          </a:prstGeom>
          <a:noFill/>
        </p:spPr>
        <p:txBody>
          <a:bodyPr wrap="square">
            <a:spAutoFit/>
          </a:bodyPr>
          <a:lstStyle/>
          <a:p>
            <a:pPr algn="just">
              <a:lnSpc>
                <a:spcPts val="2000"/>
              </a:lnSpc>
              <a:buNone/>
            </a:pPr>
            <a:r>
              <a:rPr lang="zh-CN"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运行结果如下：</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1  2  3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4  5  6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7  8  9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468303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43D09F-77C6-91D0-5FFD-8431738A2EF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FFD44C8-458D-7EDE-D7E7-8CDDE8E020B1}"/>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839BC12-785E-6BB7-BB1B-8E5B48ED2A7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0701B222-46CF-005A-39DB-9AC304B22249}"/>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6AA9DB28-AA57-7B69-5DED-458B6A879196}"/>
              </a:ext>
            </a:extLst>
          </p:cNvPr>
          <p:cNvSpPr txBox="1"/>
          <p:nvPr/>
        </p:nvSpPr>
        <p:spPr>
          <a:xfrm>
            <a:off x="779933" y="560488"/>
            <a:ext cx="7968652" cy="111825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4-7</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】黑客帝国的“矩阵”</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。实现一个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M*N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的二维数组的转置并输出。</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把矩阵</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的行换成同序数的列得到的矩阵</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叫做</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的转置矩阵</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记作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a:t>
            </a:r>
            <a:r>
              <a:rPr lang="en-US" altLang="zh-CN" sz="1800" kern="100" baseline="30000" dirty="0">
                <a:effectLst/>
                <a:latin typeface="Calibri" panose="020F0502020204030204" pitchFamily="34" charset="0"/>
                <a:ea typeface="宋体" panose="02010600030101010101" pitchFamily="2" charset="-122"/>
                <a:cs typeface="Times New Roman" panose="02020603050405020304" pitchFamily="18" charset="0"/>
              </a:rPr>
              <a:t>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。在程序中求解转置矩阵时直接将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a[j][</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即可，即二维数组直接交换行标和列标。如图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4" name="Rectangle 2">
            <a:extLst>
              <a:ext uri="{FF2B5EF4-FFF2-40B4-BE49-F238E27FC236}">
                <a16:creationId xmlns:a16="http://schemas.microsoft.com/office/drawing/2014/main" id="{FFB44061-216A-FFBF-9203-C99FBB3C3781}"/>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a:extLst>
              <a:ext uri="{FF2B5EF4-FFF2-40B4-BE49-F238E27FC236}">
                <a16:creationId xmlns:a16="http://schemas.microsoft.com/office/drawing/2014/main" id="{35B26163-F3F7-6B57-25CF-F1F07294F715}"/>
              </a:ext>
            </a:extLst>
          </p:cNvPr>
          <p:cNvGraphicFramePr>
            <a:graphicFrameLocks noChangeAspect="1"/>
          </p:cNvGraphicFramePr>
          <p:nvPr>
            <p:extLst>
              <p:ext uri="{D42A27DB-BD31-4B8C-83A1-F6EECF244321}">
                <p14:modId xmlns:p14="http://schemas.microsoft.com/office/powerpoint/2010/main" val="4026361941"/>
              </p:ext>
            </p:extLst>
          </p:nvPr>
        </p:nvGraphicFramePr>
        <p:xfrm>
          <a:off x="8921578" y="560488"/>
          <a:ext cx="2446637" cy="1071589"/>
        </p:xfrm>
        <a:graphic>
          <a:graphicData uri="http://schemas.openxmlformats.org/presentationml/2006/ole">
            <mc:AlternateContent xmlns:mc="http://schemas.openxmlformats.org/markup-compatibility/2006">
              <mc:Choice xmlns:v="urn:schemas-microsoft-com:vml" Requires="v">
                <p:oleObj r:id="rId6" imgW="1651000" imgH="711200" progId="Equation.DSMT4">
                  <p:embed/>
                </p:oleObj>
              </mc:Choice>
              <mc:Fallback>
                <p:oleObj r:id="rId6" imgW="1651000" imgH="711200" progId="Equation.DSMT4">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21578" y="560488"/>
                        <a:ext cx="2446637" cy="1071589"/>
                      </a:xfrm>
                      <a:prstGeom prst="rect">
                        <a:avLst/>
                      </a:prstGeom>
                      <a:noFill/>
                    </p:spPr>
                  </p:pic>
                </p:oleObj>
              </mc:Fallback>
            </mc:AlternateContent>
          </a:graphicData>
        </a:graphic>
      </p:graphicFrame>
      <p:sp>
        <p:nvSpPr>
          <p:cNvPr id="9" name="文本框 8">
            <a:extLst>
              <a:ext uri="{FF2B5EF4-FFF2-40B4-BE49-F238E27FC236}">
                <a16:creationId xmlns:a16="http://schemas.microsoft.com/office/drawing/2014/main" id="{050CAB88-A813-5CA3-E785-37A5E0E05FAE}"/>
              </a:ext>
            </a:extLst>
          </p:cNvPr>
          <p:cNvSpPr txBox="1"/>
          <p:nvPr/>
        </p:nvSpPr>
        <p:spPr>
          <a:xfrm>
            <a:off x="7162285" y="1628142"/>
            <a:ext cx="6094970" cy="276999"/>
          </a:xfrm>
          <a:prstGeom prst="rect">
            <a:avLst/>
          </a:prstGeom>
          <a:noFill/>
        </p:spPr>
        <p:txBody>
          <a:bodyPr wrap="square">
            <a:spAutoFit/>
          </a:bodyPr>
          <a:lstStyle/>
          <a:p>
            <a:pPr indent="228600" algn="ctr">
              <a:buNone/>
            </a:pPr>
            <a:r>
              <a:rPr lang="zh-CN" altLang="zh-CN" sz="12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200" kern="100" dirty="0">
                <a:effectLst/>
                <a:latin typeface="Calibri" panose="020F0502020204030204" pitchFamily="34" charset="0"/>
                <a:ea typeface="宋体" panose="02010600030101010101" pitchFamily="2" charset="-122"/>
                <a:cs typeface="宋体" panose="02010600030101010101" pitchFamily="2" charset="-122"/>
              </a:rPr>
              <a:t>4-3 </a:t>
            </a:r>
            <a:r>
              <a:rPr lang="zh-CN" altLang="zh-CN" sz="1200" kern="100" dirty="0">
                <a:effectLst/>
                <a:latin typeface="Calibri" panose="020F0502020204030204" pitchFamily="34" charset="0"/>
                <a:ea typeface="宋体" panose="02010600030101010101" pitchFamily="2" charset="-122"/>
                <a:cs typeface="宋体" panose="02010600030101010101" pitchFamily="2" charset="-122"/>
              </a:rPr>
              <a:t>矩阵装置</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4635E80E-2F2E-422A-A324-F4B27F563B57}"/>
              </a:ext>
            </a:extLst>
          </p:cNvPr>
          <p:cNvSpPr txBox="1"/>
          <p:nvPr/>
        </p:nvSpPr>
        <p:spPr>
          <a:xfrm>
            <a:off x="2318350" y="1308111"/>
            <a:ext cx="9295283" cy="5601533"/>
          </a:xfrm>
          <a:prstGeom prst="rect">
            <a:avLst/>
          </a:prstGeom>
          <a:noFill/>
        </p:spPr>
        <p:txBody>
          <a:bodyPr wrap="square">
            <a:spAutoFit/>
          </a:bodyPr>
          <a:lstStyle/>
          <a:p>
            <a:pPr algn="l">
              <a:buNone/>
            </a:pP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Example4_7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[][]{{4,5,6},{2,3,9}};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arrtrans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原矩阵</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行循环</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内循环等同于输出一一维数组中的</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所有元素</a:t>
            </a:r>
            <a:r>
              <a:rPr lang="zh-CN" altLang="zh-CN" sz="12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相当于一维数组</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输出一行中一个元素，后面加入空格是为了格式需要</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输出一行后换行</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矩阵转置</a:t>
            </a:r>
            <a:r>
              <a:rPr lang="zh-CN" altLang="zh-CN" sz="12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，交换行列下标</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arrtrans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换行</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转置后矩阵</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arrtrans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arrtrans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arrtrans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80A8E186-A37B-BEC1-897B-19B3036F3BEE}"/>
              </a:ext>
            </a:extLst>
          </p:cNvPr>
          <p:cNvSpPr txBox="1"/>
          <p:nvPr/>
        </p:nvSpPr>
        <p:spPr>
          <a:xfrm>
            <a:off x="7491281" y="4283069"/>
            <a:ext cx="2647435" cy="2072362"/>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原矩阵</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4  5  6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2  3  9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转置后原矩阵</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4  2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5  3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6  9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778205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09047-3C35-E213-D226-150C8512DED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CEC9FA5-8057-832F-3F00-318C80D43A9E}"/>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601C2BA-C0FB-FA2D-44C8-D9988E19503A}"/>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6C0BEB36-9408-5419-E420-3F20F34483E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D96CF6F4-418C-4348-9750-35EAF9967F21}"/>
              </a:ext>
            </a:extLst>
          </p:cNvPr>
          <p:cNvSpPr txBox="1"/>
          <p:nvPr/>
        </p:nvSpPr>
        <p:spPr>
          <a:xfrm>
            <a:off x="970860" y="507230"/>
            <a:ext cx="8129201" cy="1918474"/>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】输入行数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，输出对应行数的杨辉三角。杨辉三角格式如下：</a:t>
            </a:r>
          </a:p>
          <a:p>
            <a:pPr algn="just">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33400" algn="just">
              <a:buNone/>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1  1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1  2  1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1  3  3  1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1  4  6  4  1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9BBC0B5B-3C66-C58D-FBD2-7FE4C0584F35}"/>
              </a:ext>
            </a:extLst>
          </p:cNvPr>
          <p:cNvSpPr txBox="1"/>
          <p:nvPr/>
        </p:nvSpPr>
        <p:spPr>
          <a:xfrm>
            <a:off x="4126830" y="1546765"/>
            <a:ext cx="7641436" cy="605294"/>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规则：</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每一行元素数等于行数；</a:t>
            </a:r>
          </a:p>
          <a:p>
            <a:pPr indent="400050" algn="just">
              <a:lnSpc>
                <a:spcPts val="2000"/>
              </a:lnSpc>
              <a:buNone/>
              <a:tabLst>
                <a:tab pos="198120" algn="l"/>
              </a:tabLst>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  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每一个元素值等于前一行同列元素与前一行前一列元素之和；</a:t>
            </a:r>
          </a:p>
        </p:txBody>
      </p:sp>
      <p:sp>
        <p:nvSpPr>
          <p:cNvPr id="11" name="文本框 10">
            <a:extLst>
              <a:ext uri="{FF2B5EF4-FFF2-40B4-BE49-F238E27FC236}">
                <a16:creationId xmlns:a16="http://schemas.microsoft.com/office/drawing/2014/main" id="{BC04F4AB-A24E-5B65-10AF-6D3B8C508E45}"/>
              </a:ext>
            </a:extLst>
          </p:cNvPr>
          <p:cNvSpPr txBox="1"/>
          <p:nvPr/>
        </p:nvSpPr>
        <p:spPr>
          <a:xfrm>
            <a:off x="717910" y="2216305"/>
            <a:ext cx="11403743" cy="4431983"/>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Exercise4_3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矩阵的大小</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创建一个</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行</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列的数组，存放元素，</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016000"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初始化完成，默认值都已经是</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[0][0]=1;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[1][1]=1;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第一二行默认为</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，所以由第三行开始，第三行</a:t>
            </a:r>
            <a:r>
              <a:rPr lang="zh-CN" altLang="zh-CN" sz="12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，即</a:t>
            </a:r>
            <a:r>
              <a:rPr lang="en-US" altLang="zh-CN" sz="12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][0]=1;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第一列赋值为</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默认</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循环处理该行对角线右侧所有元素，包括对角线</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第二列开始即为上一行左上角元素</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和正上方元素之和</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输出所有元素</a:t>
            </a:r>
            <a:r>
              <a:rPr lang="zh-CN" altLang="zh-CN" sz="12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8F7E4D39-BA50-F941-339D-3B71D9C82B1A}"/>
              </a:ext>
            </a:extLst>
          </p:cNvPr>
          <p:cNvSpPr txBox="1"/>
          <p:nvPr/>
        </p:nvSpPr>
        <p:spPr>
          <a:xfrm>
            <a:off x="7329101" y="4924739"/>
            <a:ext cx="2741656" cy="1426031"/>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1    0    0    0    0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1    1    0    0    0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1    2    1    0    0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1    3    3    1    0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1    4    6    4    1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736515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09AF9-0198-7F53-6808-982861A0D189}"/>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98E60704-3FBD-0B41-21F1-BECD7F8ED703}"/>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2563F2AD-2004-464C-FC50-A993B1BDA494}"/>
              </a:ext>
            </a:extLst>
          </p:cNvPr>
          <p:cNvSpPr txBox="1"/>
          <p:nvPr/>
        </p:nvSpPr>
        <p:spPr>
          <a:xfrm>
            <a:off x="489636" y="125070"/>
            <a:ext cx="6825564"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4.3.4 For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each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循环处理二维数组</a:t>
            </a:r>
          </a:p>
        </p:txBody>
      </p:sp>
      <p:sp>
        <p:nvSpPr>
          <p:cNvPr id="6" name="文本框 5">
            <a:extLst>
              <a:ext uri="{FF2B5EF4-FFF2-40B4-BE49-F238E27FC236}">
                <a16:creationId xmlns:a16="http://schemas.microsoft.com/office/drawing/2014/main" id="{9F4A7607-A367-119A-F5BF-AFA4075D5AE7}"/>
              </a:ext>
            </a:extLst>
          </p:cNvPr>
          <p:cNvSpPr txBox="1"/>
          <p:nvPr/>
        </p:nvSpPr>
        <p:spPr>
          <a:xfrm>
            <a:off x="354012" y="874209"/>
            <a:ext cx="8697612" cy="1374735"/>
          </a:xfrm>
          <a:prstGeom prst="rect">
            <a:avLst/>
          </a:prstGeom>
          <a:noFill/>
        </p:spPr>
        <p:txBody>
          <a:bodyPr wrap="square">
            <a:spAutoFit/>
          </a:bodyPr>
          <a:lstStyle/>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each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循环处理二维数组的方法就是使用两层嵌套来实现，具体语法格式如下：</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数据类型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data1 : data)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数据类型  </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data2 : data1)</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B416BD5E-FE37-0742-1CE9-25145C59FA59}"/>
              </a:ext>
            </a:extLst>
          </p:cNvPr>
          <p:cNvSpPr txBox="1"/>
          <p:nvPr/>
        </p:nvSpPr>
        <p:spPr>
          <a:xfrm>
            <a:off x="489636" y="2167219"/>
            <a:ext cx="10854382" cy="591316"/>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注意：语法格式中</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data2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就是数组中的元素值。外层循环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语句中的数据类型是带“</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”的，不能漏掉；因为外层只是去到了二维数组的每一行而已，而每一行仍然是一个一维数组序列；内循环才是真正处理每一行中的每个元素；</a:t>
            </a:r>
          </a:p>
        </p:txBody>
      </p:sp>
      <p:sp>
        <p:nvSpPr>
          <p:cNvPr id="10" name="文本框 9">
            <a:extLst>
              <a:ext uri="{FF2B5EF4-FFF2-40B4-BE49-F238E27FC236}">
                <a16:creationId xmlns:a16="http://schemas.microsoft.com/office/drawing/2014/main" id="{A62FC268-8ADB-815B-AAD9-42D06A31A7EF}"/>
              </a:ext>
            </a:extLst>
          </p:cNvPr>
          <p:cNvSpPr txBox="1"/>
          <p:nvPr/>
        </p:nvSpPr>
        <p:spPr>
          <a:xfrm>
            <a:off x="534257" y="2712944"/>
            <a:ext cx="7795569"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4-8</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】数据矩阵里的“地毯式遍历”。</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For…each</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循环二维数据</a:t>
            </a:r>
          </a:p>
        </p:txBody>
      </p:sp>
      <p:sp>
        <p:nvSpPr>
          <p:cNvPr id="12" name="文本框 11">
            <a:extLst>
              <a:ext uri="{FF2B5EF4-FFF2-40B4-BE49-F238E27FC236}">
                <a16:creationId xmlns:a16="http://schemas.microsoft.com/office/drawing/2014/main" id="{271ACD26-7912-014A-AC6A-590ADAC1A482}"/>
              </a:ext>
            </a:extLst>
          </p:cNvPr>
          <p:cNvSpPr txBox="1"/>
          <p:nvPr/>
        </p:nvSpPr>
        <p:spPr>
          <a:xfrm>
            <a:off x="626932" y="3047779"/>
            <a:ext cx="8788915" cy="3416320"/>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Example4_8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[3][4];//</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定义二维数组</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Math.</a:t>
            </a:r>
            <a:r>
              <a:rPr lang="en-US" altLang="zh-CN" sz="14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random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通过随机数赋值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"%d\t"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输出一行后，换行</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1EFAB982-6F8E-A83C-8ED3-6285027A5096}"/>
              </a:ext>
            </a:extLst>
          </p:cNvPr>
          <p:cNvSpPr txBox="1"/>
          <p:nvPr/>
        </p:nvSpPr>
        <p:spPr>
          <a:xfrm>
            <a:off x="5741430" y="5441879"/>
            <a:ext cx="6094970" cy="954107"/>
          </a:xfrm>
          <a:prstGeom prst="rect">
            <a:avLst/>
          </a:prstGeom>
          <a:noFill/>
        </p:spPr>
        <p:txBody>
          <a:bodyPr wrap="square">
            <a:spAutoFit/>
          </a:bodyPr>
          <a:lstStyle/>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9	0	3	0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	3	3	8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	5	1	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0" name="2">
            <a:extLst>
              <a:ext uri="{FF2B5EF4-FFF2-40B4-BE49-F238E27FC236}">
                <a16:creationId xmlns:a16="http://schemas.microsoft.com/office/drawing/2014/main" id="{1A5FBF55-7012-BEF0-397D-D047394C07D2}"/>
              </a:ext>
            </a:extLst>
          </p:cNvPr>
          <p:cNvSpPr/>
          <p:nvPr/>
        </p:nvSpPr>
        <p:spPr>
          <a:xfrm>
            <a:off x="8374446" y="2912269"/>
            <a:ext cx="3190621" cy="2722412"/>
          </a:xfrm>
          <a:custGeom>
            <a:avLst/>
            <a:gdLst>
              <a:gd name="connsiteX0" fmla="*/ 0 w 2058464"/>
              <a:gd name="connsiteY0" fmla="*/ 0 h 2466125"/>
              <a:gd name="connsiteX1" fmla="*/ 1632959 w 2058464"/>
              <a:gd name="connsiteY1" fmla="*/ 0 h 2466125"/>
              <a:gd name="connsiteX2" fmla="*/ 2058464 w 2058464"/>
              <a:gd name="connsiteY2" fmla="*/ 1233063 h 2466125"/>
              <a:gd name="connsiteX3" fmla="*/ 1632959 w 2058464"/>
              <a:gd name="connsiteY3" fmla="*/ 2466125 h 2466125"/>
              <a:gd name="connsiteX4" fmla="*/ 0 w 2058464"/>
              <a:gd name="connsiteY4" fmla="*/ 2466125 h 2466125"/>
              <a:gd name="connsiteX5" fmla="*/ 425505 w 2058464"/>
              <a:gd name="connsiteY5" fmla="*/ 1233063 h 2466125"/>
              <a:gd name="connsiteX6" fmla="*/ 0 w 2058464"/>
              <a:gd name="connsiteY6" fmla="*/ 0 h 2466125"/>
              <a:gd name="connsiteX0" fmla="*/ 0 w 1632959"/>
              <a:gd name="connsiteY0" fmla="*/ 0 h 2466125"/>
              <a:gd name="connsiteX1" fmla="*/ 1632959 w 1632959"/>
              <a:gd name="connsiteY1" fmla="*/ 0 h 2466125"/>
              <a:gd name="connsiteX2" fmla="*/ 1629839 w 1632959"/>
              <a:gd name="connsiteY2" fmla="*/ 1223538 h 2466125"/>
              <a:gd name="connsiteX3" fmla="*/ 1632959 w 1632959"/>
              <a:gd name="connsiteY3" fmla="*/ 2466125 h 2466125"/>
              <a:gd name="connsiteX4" fmla="*/ 0 w 1632959"/>
              <a:gd name="connsiteY4" fmla="*/ 2466125 h 2466125"/>
              <a:gd name="connsiteX5" fmla="*/ 425505 w 1632959"/>
              <a:gd name="connsiteY5" fmla="*/ 1233063 h 2466125"/>
              <a:gd name="connsiteX6" fmla="*/ 0 w 1632959"/>
              <a:gd name="connsiteY6" fmla="*/ 0 h 2466125"/>
              <a:gd name="connsiteX0" fmla="*/ 0 w 1677464"/>
              <a:gd name="connsiteY0" fmla="*/ 0 h 2466125"/>
              <a:gd name="connsiteX1" fmla="*/ 1632959 w 1677464"/>
              <a:gd name="connsiteY1" fmla="*/ 0 h 2466125"/>
              <a:gd name="connsiteX2" fmla="*/ 1677464 w 1677464"/>
              <a:gd name="connsiteY2" fmla="*/ 1233063 h 2466125"/>
              <a:gd name="connsiteX3" fmla="*/ 1632959 w 1677464"/>
              <a:gd name="connsiteY3" fmla="*/ 2466125 h 2466125"/>
              <a:gd name="connsiteX4" fmla="*/ 0 w 1677464"/>
              <a:gd name="connsiteY4" fmla="*/ 2466125 h 2466125"/>
              <a:gd name="connsiteX5" fmla="*/ 425505 w 1677464"/>
              <a:gd name="connsiteY5" fmla="*/ 1233063 h 2466125"/>
              <a:gd name="connsiteX6" fmla="*/ 0 w 1677464"/>
              <a:gd name="connsiteY6" fmla="*/ 0 h 2466125"/>
              <a:gd name="connsiteX0" fmla="*/ 0 w 1639364"/>
              <a:gd name="connsiteY0" fmla="*/ 0 h 2466125"/>
              <a:gd name="connsiteX1" fmla="*/ 1632959 w 1639364"/>
              <a:gd name="connsiteY1" fmla="*/ 0 h 2466125"/>
              <a:gd name="connsiteX2" fmla="*/ 1639364 w 1639364"/>
              <a:gd name="connsiteY2" fmla="*/ 1242588 h 2466125"/>
              <a:gd name="connsiteX3" fmla="*/ 1632959 w 1639364"/>
              <a:gd name="connsiteY3" fmla="*/ 2466125 h 2466125"/>
              <a:gd name="connsiteX4" fmla="*/ 0 w 1639364"/>
              <a:gd name="connsiteY4" fmla="*/ 2466125 h 2466125"/>
              <a:gd name="connsiteX5" fmla="*/ 425505 w 1639364"/>
              <a:gd name="connsiteY5" fmla="*/ 1233063 h 2466125"/>
              <a:gd name="connsiteX6" fmla="*/ 0 w 1639364"/>
              <a:gd name="connsiteY6" fmla="*/ 0 h 2466125"/>
              <a:gd name="connsiteX0" fmla="*/ 0 w 1639364"/>
              <a:gd name="connsiteY0" fmla="*/ 0 h 2466125"/>
              <a:gd name="connsiteX1" fmla="*/ 1632959 w 1639364"/>
              <a:gd name="connsiteY1" fmla="*/ 0 h 2466125"/>
              <a:gd name="connsiteX2" fmla="*/ 1639364 w 1639364"/>
              <a:gd name="connsiteY2" fmla="*/ 1242588 h 2466125"/>
              <a:gd name="connsiteX3" fmla="*/ 1632959 w 1639364"/>
              <a:gd name="connsiteY3" fmla="*/ 2466125 h 2466125"/>
              <a:gd name="connsiteX4" fmla="*/ 0 w 1639364"/>
              <a:gd name="connsiteY4" fmla="*/ 2466125 h 2466125"/>
              <a:gd name="connsiteX5" fmla="*/ 385004 w 1639364"/>
              <a:gd name="connsiteY5" fmla="*/ 1224976 h 2466125"/>
              <a:gd name="connsiteX6" fmla="*/ 0 w 1639364"/>
              <a:gd name="connsiteY6" fmla="*/ 0 h 2466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9364" h="2466125">
                <a:moveTo>
                  <a:pt x="0" y="0"/>
                </a:moveTo>
                <a:lnTo>
                  <a:pt x="1632959" y="0"/>
                </a:lnTo>
                <a:lnTo>
                  <a:pt x="1639364" y="1242588"/>
                </a:lnTo>
                <a:lnTo>
                  <a:pt x="1632959" y="2466125"/>
                </a:lnTo>
                <a:lnTo>
                  <a:pt x="0" y="2466125"/>
                </a:lnTo>
                <a:lnTo>
                  <a:pt x="385004" y="1224976"/>
                </a:lnTo>
                <a:lnTo>
                  <a:pt x="0" y="0"/>
                </a:lnTo>
                <a:close/>
              </a:path>
            </a:pathLst>
          </a:cu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sym typeface="Microsoft YaHei" panose="020B0503020204020204" pitchFamily="34" charset="-122"/>
            </a:endParaRPr>
          </a:p>
        </p:txBody>
      </p:sp>
      <p:sp>
        <p:nvSpPr>
          <p:cNvPr id="33" name="文本框 32">
            <a:extLst>
              <a:ext uri="{FF2B5EF4-FFF2-40B4-BE49-F238E27FC236}">
                <a16:creationId xmlns:a16="http://schemas.microsoft.com/office/drawing/2014/main" id="{130EAB1C-73F0-662D-DF84-0245191F57B6}"/>
              </a:ext>
            </a:extLst>
          </p:cNvPr>
          <p:cNvSpPr txBox="1"/>
          <p:nvPr/>
        </p:nvSpPr>
        <p:spPr>
          <a:xfrm>
            <a:off x="9152238" y="3140215"/>
            <a:ext cx="2191780" cy="2400657"/>
          </a:xfrm>
          <a:prstGeom prst="rect">
            <a:avLst/>
          </a:prstGeom>
          <a:noFill/>
        </p:spPr>
        <p:txBody>
          <a:bodyPr wrap="square">
            <a:spAutoFit/>
          </a:bodyPr>
          <a:lstStyle/>
          <a:p>
            <a:pPr indent="266700" algn="just">
              <a:lnSpc>
                <a:spcPts val="2000"/>
              </a:lnSpc>
              <a:buNone/>
            </a:pPr>
            <a:r>
              <a:rPr lang="en-US" altLang="zh-CN" sz="1800" kern="0" dirty="0">
                <a:solidFill>
                  <a:srgbClr val="000000"/>
                </a:solidFill>
                <a:effectLst/>
                <a:latin typeface="宋体" panose="02010600030101010101" pitchFamily="2" charset="-122"/>
                <a:ea typeface="宋体" panose="02010600030101010101" pitchFamily="2" charset="-122"/>
                <a:cs typeface="Consolas" panose="020B0609020204030204" pitchFamily="49" charset="0"/>
              </a:rPr>
              <a:t>Math</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类表示数学类，该类中的</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random()</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表示生成</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double</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类型</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[0,1)</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的随机数，如果想生成</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1-10</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的随机整型类型数据，可以使用</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宋体" panose="02010600030101010101" pitchFamily="2" charset="-122"/>
                <a:ea typeface="宋体" panose="02010600030101010101" pitchFamily="2" charset="-122"/>
                <a:cs typeface="Consolas" panose="020B0609020204030204" pitchFamily="49" charset="0"/>
              </a:rPr>
              <a:t>int</a:t>
            </a:r>
            <a:r>
              <a:rPr lang="en-US" altLang="zh-CN" sz="1800" kern="0" dirty="0">
                <a:solidFill>
                  <a:srgbClr val="000000"/>
                </a:solidFill>
                <a:effectLst/>
                <a:latin typeface="宋体" panose="02010600030101010101" pitchFamily="2" charset="-122"/>
                <a:ea typeface="宋体" panose="02010600030101010101" pitchFamily="2" charset="-122"/>
                <a:cs typeface="Consolas" panose="020B0609020204030204" pitchFamily="49" charset="0"/>
              </a:rPr>
              <a:t>)(</a:t>
            </a:r>
            <a:r>
              <a:rPr lang="en-US" altLang="zh-CN" sz="1800" kern="0" dirty="0" err="1">
                <a:solidFill>
                  <a:srgbClr val="000000"/>
                </a:solidFill>
                <a:effectLst/>
                <a:latin typeface="宋体" panose="02010600030101010101" pitchFamily="2" charset="-122"/>
                <a:ea typeface="宋体" panose="02010600030101010101" pitchFamily="2" charset="-122"/>
                <a:cs typeface="Consolas" panose="020B0609020204030204" pitchFamily="49" charset="0"/>
              </a:rPr>
              <a:t>Math.</a:t>
            </a:r>
            <a:r>
              <a:rPr lang="en-US" altLang="zh-CN" sz="1800" i="1" kern="0" dirty="0" err="1">
                <a:solidFill>
                  <a:srgbClr val="000000"/>
                </a:solidFill>
                <a:effectLst/>
                <a:latin typeface="宋体" panose="02010600030101010101" pitchFamily="2" charset="-122"/>
                <a:ea typeface="宋体" panose="02010600030101010101" pitchFamily="2" charset="-122"/>
                <a:cs typeface="Consolas" panose="020B0609020204030204" pitchFamily="49" charset="0"/>
              </a:rPr>
              <a:t>random</a:t>
            </a:r>
            <a:r>
              <a:rPr lang="en-US" altLang="zh-CN" sz="1800" kern="0" dirty="0">
                <a:solidFill>
                  <a:srgbClr val="000000"/>
                </a:solidFill>
                <a:effectLst/>
                <a:latin typeface="宋体" panose="02010600030101010101" pitchFamily="2" charset="-122"/>
                <a:ea typeface="宋体" panose="02010600030101010101" pitchFamily="2" charset="-122"/>
                <a:cs typeface="Consolas" panose="020B0609020204030204" pitchFamily="49" charset="0"/>
              </a:rPr>
              <a:t>()*10)</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进行表达。</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0884627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3E89FE-B982-DC84-C7CF-7A30C7CC945B}"/>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51F3DF82-8113-B08A-E749-AD61580CEB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F4C08DAB-8CFA-98B2-2BC5-1FFB0A76CD6B}"/>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C41B2F09-7526-E2E0-1484-52B5A98D8215}"/>
              </a:ext>
            </a:extLst>
          </p:cNvPr>
          <p:cNvSpPr txBox="1"/>
          <p:nvPr/>
        </p:nvSpPr>
        <p:spPr>
          <a:xfrm>
            <a:off x="3356640" y="2502506"/>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4.4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数组应用案例</a:t>
            </a:r>
          </a:p>
        </p:txBody>
      </p:sp>
    </p:spTree>
    <p:extLst>
      <p:ext uri="{BB962C8B-B14F-4D97-AF65-F5344CB8AC3E}">
        <p14:creationId xmlns:p14="http://schemas.microsoft.com/office/powerpoint/2010/main" val="2549029553"/>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24F58-92F0-91B6-5BA1-491018F4A3A8}"/>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1DA771B3-731C-4B0A-01A8-BAB66F652974}"/>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E2E55FEA-966D-2F58-ED5B-3621B147867B}"/>
              </a:ext>
            </a:extLst>
          </p:cNvPr>
          <p:cNvSpPr txBox="1"/>
          <p:nvPr/>
        </p:nvSpPr>
        <p:spPr>
          <a:xfrm>
            <a:off x="520528" y="1217132"/>
            <a:ext cx="11150944" cy="163121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排序算法是程序设计中非常常见的一种的算法，排序算法有很多种策略，比如选择排序，冒泡排序，插入排序，堆排序，归并排序等。本小节，我们重点介绍冒泡排序。</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在冒泡排序的过程中，比较两个相邻的元素，将值大的元素交换至右端。如果是由小到大排序，依次比较相邻的两个数，将小数放在前面，大数放在后面。即在第一趟：首先比较第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个和第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个数，将小数放前，大数放后。然后比较第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个数和第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个数，将小数放前，大数放后，如此继续，直至比较最后两个数，将小数放前，大数放后。重复第一趟步骤，直至全部排序完成。例如对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6,3,8,2,9,1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进行从小到大排序。流程如下：</a:t>
            </a:r>
          </a:p>
        </p:txBody>
      </p:sp>
      <p:sp>
        <p:nvSpPr>
          <p:cNvPr id="6" name="文本框 5">
            <a:extLst>
              <a:ext uri="{FF2B5EF4-FFF2-40B4-BE49-F238E27FC236}">
                <a16:creationId xmlns:a16="http://schemas.microsoft.com/office/drawing/2014/main" id="{F8DEB715-3801-25DF-0428-0F856D65B86C}"/>
              </a:ext>
            </a:extLst>
          </p:cNvPr>
          <p:cNvSpPr txBox="1"/>
          <p:nvPr/>
        </p:nvSpPr>
        <p:spPr>
          <a:xfrm>
            <a:off x="520528" y="341314"/>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4.4.1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数组排序</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冒泡排序</a:t>
            </a:r>
          </a:p>
        </p:txBody>
      </p:sp>
      <p:sp>
        <p:nvSpPr>
          <p:cNvPr id="8" name="文本框 7">
            <a:extLst>
              <a:ext uri="{FF2B5EF4-FFF2-40B4-BE49-F238E27FC236}">
                <a16:creationId xmlns:a16="http://schemas.microsoft.com/office/drawing/2014/main" id="{30FC8E5F-B6C8-4893-6BFB-2EB3F1BCC38E}"/>
              </a:ext>
            </a:extLst>
          </p:cNvPr>
          <p:cNvSpPr txBox="1"/>
          <p:nvPr/>
        </p:nvSpPr>
        <p:spPr>
          <a:xfrm>
            <a:off x="520528" y="2896119"/>
            <a:ext cx="8955431" cy="1815882"/>
          </a:xfrm>
          <a:prstGeom prst="rect">
            <a:avLst/>
          </a:prstGeom>
          <a:noFill/>
        </p:spPr>
        <p:txBody>
          <a:bodyPr wrap="square">
            <a:spAutoFit/>
          </a:bodyPr>
          <a:lstStyle/>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第一趟排序：</a:t>
            </a: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）第一次排序：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3  6  8  2  9  1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）第二次排序：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小于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，不交换位置：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3  6  8  2  9  1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）第三次排序：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3  6  2  8  9  1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）第四次排序：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9</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小于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9</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，不交换位置：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3  6  2  8  9  1</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）第五次排序：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9</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9</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3  6  2  8  1  9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89535"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第一趟总共进行了</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次比较，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排序结果：</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3  6  2  8  1  9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573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77819DE8-512B-5B27-491C-1A59F38D0FAB}"/>
              </a:ext>
            </a:extLst>
          </p:cNvPr>
          <p:cNvSpPr txBox="1"/>
          <p:nvPr/>
        </p:nvSpPr>
        <p:spPr>
          <a:xfrm>
            <a:off x="520528" y="4712001"/>
            <a:ext cx="8821180" cy="1600438"/>
          </a:xfrm>
          <a:prstGeom prst="rect">
            <a:avLst/>
          </a:prstGeom>
          <a:noFill/>
        </p:spPr>
        <p:txBody>
          <a:bodyPr wrap="square">
            <a:spAutoFit/>
          </a:bodyPr>
          <a:lstStyle/>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第二趟排序：</a:t>
            </a: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）第一次排序：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小于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，不交换位置：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3  6  2  8  1  9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）第二次排序：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3  2  6  8  1  9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）第三次排序：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，不交换位置：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3  2  6  8  1  9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）第四次排序：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3  2  6  1  8  9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33350"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第二趟总共进行了</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次比较，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排序结果：</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3  2  6  1  8  9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573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0322981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CD947-3181-2623-469F-9572C4B863AE}"/>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5F8F225A-62EC-1D6A-26DC-711637C446D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1A68F231-7A06-B075-EBB5-B2FC6BF2B2D5}"/>
              </a:ext>
            </a:extLst>
          </p:cNvPr>
          <p:cNvSpPr txBox="1"/>
          <p:nvPr/>
        </p:nvSpPr>
        <p:spPr>
          <a:xfrm>
            <a:off x="403138" y="434710"/>
            <a:ext cx="8512261" cy="1384995"/>
          </a:xfrm>
          <a:prstGeom prst="rect">
            <a:avLst/>
          </a:prstGeom>
          <a:noFill/>
        </p:spPr>
        <p:txBody>
          <a:bodyPr wrap="square">
            <a:spAutoFit/>
          </a:bodyPr>
          <a:lstStyle/>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第三趟排序：</a:t>
            </a: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）第一次排序：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2  3  6  1  8  9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）第二次排序：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小于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，不交换位置：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2  3  6  1  8  9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）第三次排序：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2  3  1  6  8  9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33350"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第三趟总共进行了</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次比较， 排序结果：</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2  3  1  6  8  9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573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1AAF4588-3E7A-93C0-996A-47A405F8C742}"/>
              </a:ext>
            </a:extLst>
          </p:cNvPr>
          <p:cNvSpPr txBox="1"/>
          <p:nvPr/>
        </p:nvSpPr>
        <p:spPr>
          <a:xfrm>
            <a:off x="403138" y="1737320"/>
            <a:ext cx="8788915" cy="1169551"/>
          </a:xfrm>
          <a:prstGeom prst="rect">
            <a:avLst/>
          </a:prstGeom>
          <a:noFill/>
        </p:spPr>
        <p:txBody>
          <a:bodyPr wrap="square">
            <a:spAutoFit/>
          </a:bodyPr>
          <a:lstStyle/>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第四趟排序：</a:t>
            </a: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）第一次排序：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小于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，不交换位置：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2  3  1  6  8  9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）第二次排序：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2  1  3  6  8  9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5730"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第四趟总共进行了</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次比较， 排序结果：</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2  1  3  6  8  9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573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3760D574-30B7-589D-D176-591917E5AAB3}"/>
              </a:ext>
            </a:extLst>
          </p:cNvPr>
          <p:cNvSpPr txBox="1"/>
          <p:nvPr/>
        </p:nvSpPr>
        <p:spPr>
          <a:xfrm>
            <a:off x="403138" y="2906871"/>
            <a:ext cx="9500802" cy="1384995"/>
          </a:xfrm>
          <a:prstGeom prst="rect">
            <a:avLst/>
          </a:prstGeom>
          <a:noFill/>
        </p:spPr>
        <p:txBody>
          <a:bodyPr wrap="square">
            <a:spAutoFit/>
          </a:bodyPr>
          <a:lstStyle/>
          <a:p>
            <a:pPr indent="125730"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第五趟排序：</a:t>
            </a:r>
          </a:p>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）第一次排序：</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比较，</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，交换位置：</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1  2  3  6  8  9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5730"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第二趟总共进行了</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次比较， 排序结果：</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1  2  3  6  8  9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573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5730"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最终结果：</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1  2  3  6  8  9</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5730" algn="just">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0C196CF6-8EA6-7CD0-7496-C3DBF6B1A186}"/>
              </a:ext>
            </a:extLst>
          </p:cNvPr>
          <p:cNvSpPr txBox="1"/>
          <p:nvPr/>
        </p:nvSpPr>
        <p:spPr>
          <a:xfrm>
            <a:off x="526320" y="4301291"/>
            <a:ext cx="11137772" cy="1713290"/>
          </a:xfrm>
          <a:prstGeom prst="rect">
            <a:avLst/>
          </a:prstGeom>
          <a:noFill/>
        </p:spPr>
        <p:txBody>
          <a:bodyPr wrap="square">
            <a:spAutoFit/>
          </a:bodyPr>
          <a:lstStyle/>
          <a:p>
            <a:pPr indent="1270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由此可见：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个数字要排序完成，总共进行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趟排序，每</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趟的排序次数为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次，所以可以用双重循环语句，外层控制循环多少趟，内层控制每一趟的循环次数，即</a:t>
            </a:r>
          </a:p>
          <a:p>
            <a:pPr marL="400050" indent="125730" algn="just">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for(int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=1;i&lt;</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arr.length;i</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400050" indent="125730" algn="just">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for(int j=1;j&lt;</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arr.length-i;j</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400050" indent="125730" algn="just">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交换位置</a:t>
            </a:r>
          </a:p>
          <a:p>
            <a:pPr marL="400050" indent="125730" algn="just">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49061303"/>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7DAFE-1AF5-CABE-E04E-FCCA207503B3}"/>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6B22BD33-920C-77D8-3766-10B8FEAD661F}"/>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4BB2DBBF-6332-C922-6D47-A4F04A178CA4}"/>
              </a:ext>
            </a:extLst>
          </p:cNvPr>
          <p:cNvSpPr txBox="1"/>
          <p:nvPr/>
        </p:nvSpPr>
        <p:spPr>
          <a:xfrm>
            <a:off x="569418" y="455477"/>
            <a:ext cx="11051575" cy="1374735"/>
          </a:xfrm>
          <a:prstGeom prst="rect">
            <a:avLst/>
          </a:prstGeom>
          <a:noFill/>
        </p:spPr>
        <p:txBody>
          <a:bodyPr wrap="square">
            <a:spAutoFit/>
          </a:bodyPr>
          <a:lstStyle/>
          <a:p>
            <a:pPr indent="1270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冒泡排序的优点：</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每进行一趟排序，就会少比较一次，因为每进行一趟排序都会找出一个较大值。如上例：第一趟比较之后，排在最后的一个数一定是最大的一个数，第二趟排序的时候，只需要比较除了最后一个数以外的其他的数，同样也能找出一个最大的数排在参与第二趟比较的数后面，第三趟比较的时候，只需要比较除了最后两个数以外的其他的数，以此类推……也就是说，没进行一趟比较，每一趟少比较一次，一定程度上减少了算法的量。</a:t>
            </a:r>
          </a:p>
        </p:txBody>
      </p:sp>
      <p:sp>
        <p:nvSpPr>
          <p:cNvPr id="6" name="文本框 5">
            <a:extLst>
              <a:ext uri="{FF2B5EF4-FFF2-40B4-BE49-F238E27FC236}">
                <a16:creationId xmlns:a16="http://schemas.microsoft.com/office/drawing/2014/main" id="{9C8E2013-E3B1-9C8A-C9A8-BEEE651DE092}"/>
              </a:ext>
            </a:extLst>
          </p:cNvPr>
          <p:cNvSpPr txBox="1"/>
          <p:nvPr/>
        </p:nvSpPr>
        <p:spPr>
          <a:xfrm>
            <a:off x="354011" y="1830212"/>
            <a:ext cx="7931493"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】见证无序到有序的蜕变。对</a:t>
            </a:r>
            <a:r>
              <a:rPr lang="en-US" altLang="zh-CN" sz="1800" kern="0" dirty="0">
                <a:solidFill>
                  <a:srgbClr val="000000"/>
                </a:solidFill>
                <a:effectLst/>
                <a:latin typeface="宋体" panose="02010600030101010101" pitchFamily="2" charset="-122"/>
                <a:ea typeface="宋体" panose="02010600030101010101" pitchFamily="2" charset="-122"/>
                <a:cs typeface="Consolas" panose="020B0609020204030204" pitchFamily="49" charset="0"/>
              </a:rPr>
              <a:t>6,3,8,2,9,1</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进行从小到大的排序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8453F95A-77BD-409A-3450-F0B7A97663F1}"/>
              </a:ext>
            </a:extLst>
          </p:cNvPr>
          <p:cNvSpPr txBox="1"/>
          <p:nvPr/>
        </p:nvSpPr>
        <p:spPr>
          <a:xfrm>
            <a:off x="569418" y="2224197"/>
            <a:ext cx="9958001" cy="4247317"/>
          </a:xfrm>
          <a:prstGeom prst="rect">
            <a:avLst/>
          </a:prstGeom>
          <a:noFill/>
        </p:spPr>
        <p:txBody>
          <a:bodyPr wrap="square">
            <a:spAutoFit/>
          </a:bodyPr>
          <a:lstStyle/>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Example4_9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={6,3,8,2,9,1};</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排序前数组为：</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外层循环控制排序趟数</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内层循环控制每一趟排序多少次</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前后连个书进行比较，如果前面数大于后面的</a:t>
            </a:r>
            <a:r>
              <a:rPr lang="zh-CN" altLang="zh-CN" sz="11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进行交换</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排序后的数组为：</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48252659"/>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CEB5B-4915-E7B6-19B6-D5A39CDED70C}"/>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9BDF3893-85EE-360D-8921-0C1279E0EA44}"/>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23396C5A-B43C-AC0D-D86C-7FDC72AAE279}"/>
              </a:ext>
            </a:extLst>
          </p:cNvPr>
          <p:cNvSpPr txBox="1"/>
          <p:nvPr/>
        </p:nvSpPr>
        <p:spPr>
          <a:xfrm>
            <a:off x="354012" y="506720"/>
            <a:ext cx="8530796"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】使用两种方法实现输入三个整数，请把这三个数由小到大输出。</a:t>
            </a:r>
          </a:p>
        </p:txBody>
      </p:sp>
      <p:sp>
        <p:nvSpPr>
          <p:cNvPr id="8" name="文本框 7">
            <a:extLst>
              <a:ext uri="{FF2B5EF4-FFF2-40B4-BE49-F238E27FC236}">
                <a16:creationId xmlns:a16="http://schemas.microsoft.com/office/drawing/2014/main" id="{6A893DD1-07F6-6543-12B2-B76A880D81E5}"/>
              </a:ext>
            </a:extLst>
          </p:cNvPr>
          <p:cNvSpPr txBox="1"/>
          <p:nvPr/>
        </p:nvSpPr>
        <p:spPr>
          <a:xfrm>
            <a:off x="427852" y="830968"/>
            <a:ext cx="6094970"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：两两比较；</a:t>
            </a:r>
          </a:p>
        </p:txBody>
      </p:sp>
      <p:sp>
        <p:nvSpPr>
          <p:cNvPr id="10" name="文本框 9">
            <a:extLst>
              <a:ext uri="{FF2B5EF4-FFF2-40B4-BE49-F238E27FC236}">
                <a16:creationId xmlns:a16="http://schemas.microsoft.com/office/drawing/2014/main" id="{77C66122-37D4-16A2-C1D5-412740B4AE2D}"/>
              </a:ext>
            </a:extLst>
          </p:cNvPr>
          <p:cNvSpPr txBox="1"/>
          <p:nvPr/>
        </p:nvSpPr>
        <p:spPr>
          <a:xfrm>
            <a:off x="501692" y="1071256"/>
            <a:ext cx="6094970" cy="5539978"/>
          </a:xfrm>
          <a:prstGeom prst="rect">
            <a:avLst/>
          </a:prstGeom>
          <a:noFill/>
        </p:spPr>
        <p:txBody>
          <a:bodyPr wrap="square">
            <a:spAutoFit/>
          </a:bodyPr>
          <a:lstStyle/>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Exercise4_4_1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1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输入第一个数</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输入第二个数</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输入第三个数</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CEE66756-360C-E675-0BD4-E591DD4887D9}"/>
              </a:ext>
            </a:extLst>
          </p:cNvPr>
          <p:cNvSpPr txBox="1"/>
          <p:nvPr/>
        </p:nvSpPr>
        <p:spPr>
          <a:xfrm>
            <a:off x="5691831" y="3997536"/>
            <a:ext cx="6094970" cy="2287806"/>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输入第一个数</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x</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输入第二个数</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y</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输入第三个数</a:t>
            </a: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z</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x:=2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y:=4</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z:=6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42919625"/>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5DD1DD-F351-B476-8149-E3709443DAD7}"/>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619D6C9A-3357-3F1A-208F-F574F302E7DB}"/>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04301125-C99E-87E6-F240-F177F54D9D54}"/>
              </a:ext>
            </a:extLst>
          </p:cNvPr>
          <p:cNvSpPr txBox="1"/>
          <p:nvPr/>
        </p:nvSpPr>
        <p:spPr>
          <a:xfrm>
            <a:off x="354012" y="437254"/>
            <a:ext cx="6094970"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：冒泡排序完成。</a:t>
            </a:r>
          </a:p>
        </p:txBody>
      </p:sp>
      <p:sp>
        <p:nvSpPr>
          <p:cNvPr id="6" name="文本框 5">
            <a:extLst>
              <a:ext uri="{FF2B5EF4-FFF2-40B4-BE49-F238E27FC236}">
                <a16:creationId xmlns:a16="http://schemas.microsoft.com/office/drawing/2014/main" id="{B3E63C4D-6A5B-D009-4922-DAE7E81DB69F}"/>
              </a:ext>
            </a:extLst>
          </p:cNvPr>
          <p:cNvSpPr txBox="1"/>
          <p:nvPr/>
        </p:nvSpPr>
        <p:spPr>
          <a:xfrm>
            <a:off x="479705" y="772089"/>
            <a:ext cx="10456025" cy="5447645"/>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Exercise4_4_2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4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4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输入第</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个数</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外层循环控制排序趟数</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内层循环控制每一趟排序多少次</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前后连个书进行比较，如果前面数大于后面的</a:t>
            </a:r>
            <a:r>
              <a:rPr lang="zh-CN" altLang="zh-CN" sz="14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进行交换</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temp</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29FEDFA9-8927-DF0E-AFF2-073C3A272277}"/>
              </a:ext>
            </a:extLst>
          </p:cNvPr>
          <p:cNvSpPr txBox="1"/>
          <p:nvPr/>
        </p:nvSpPr>
        <p:spPr>
          <a:xfrm>
            <a:off x="7827461" y="3998447"/>
            <a:ext cx="6094970" cy="2554545"/>
          </a:xfrm>
          <a:prstGeom prst="rect">
            <a:avLst/>
          </a:prstGeom>
          <a:noFill/>
        </p:spPr>
        <p:txBody>
          <a:bodyPr wrap="square">
            <a:spAutoFit/>
          </a:bodyPr>
          <a:lstStyle/>
          <a:p>
            <a:pPr algn="just">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输入第一个数</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x</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输入第二个数</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y</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6</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输入第三个数</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z</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x:=2</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y:=4</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z:=6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1934884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5CE00-E787-E89C-37AC-E5FCAC27A26F}"/>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6B4AA437-E7C1-5121-1812-EDA4153D05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D8BF6C2F-1BF3-3D23-EC3B-9DBD95FD371D}"/>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E4FD1B90-74AF-6C06-30B0-3538F62ADB40}"/>
              </a:ext>
            </a:extLst>
          </p:cNvPr>
          <p:cNvSpPr txBox="1"/>
          <p:nvPr/>
        </p:nvSpPr>
        <p:spPr>
          <a:xfrm>
            <a:off x="4734183" y="2521042"/>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4.1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数组</a:t>
            </a:r>
          </a:p>
        </p:txBody>
      </p:sp>
    </p:spTree>
    <p:extLst>
      <p:ext uri="{BB962C8B-B14F-4D97-AF65-F5344CB8AC3E}">
        <p14:creationId xmlns:p14="http://schemas.microsoft.com/office/powerpoint/2010/main" val="79046674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F56DC-6E90-5D83-CF6C-3F76219AD8E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1BFCE92-5FFD-8CB6-52D0-A2BB63EACA4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9209774-B229-BE27-1656-8B768EFFC633}"/>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21112CC2-9328-FD5A-6341-286F1D36D500}"/>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BDF0FDF8-5BA4-BBC6-EFBB-B340C45758F5}"/>
              </a:ext>
            </a:extLst>
          </p:cNvPr>
          <p:cNvSpPr txBox="1"/>
          <p:nvPr/>
        </p:nvSpPr>
        <p:spPr>
          <a:xfrm>
            <a:off x="970860" y="333089"/>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4.4.2 Arrays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类</a:t>
            </a:r>
          </a:p>
        </p:txBody>
      </p:sp>
      <p:sp>
        <p:nvSpPr>
          <p:cNvPr id="6" name="文本框 5">
            <a:extLst>
              <a:ext uri="{FF2B5EF4-FFF2-40B4-BE49-F238E27FC236}">
                <a16:creationId xmlns:a16="http://schemas.microsoft.com/office/drawing/2014/main" id="{4572EE47-E9B2-EFAD-CA8B-77A5D8833653}"/>
              </a:ext>
            </a:extLst>
          </p:cNvPr>
          <p:cNvSpPr txBox="1"/>
          <p:nvPr/>
        </p:nvSpPr>
        <p:spPr>
          <a:xfrm>
            <a:off x="743207" y="1145412"/>
            <a:ext cx="10705585" cy="348813"/>
          </a:xfrm>
          <a:prstGeom prst="rect">
            <a:avLst/>
          </a:prstGeom>
          <a:noFill/>
        </p:spPr>
        <p:txBody>
          <a:bodyPr wrap="square">
            <a:spAutoFit/>
          </a:bodyPr>
          <a:lstStyle/>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Java.util.Arrays</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类能方便地操作数组，它提供的所有方法都是静态的。表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介绍了常用方法。 </a:t>
            </a:r>
          </a:p>
        </p:txBody>
      </p:sp>
      <p:sp>
        <p:nvSpPr>
          <p:cNvPr id="9" name="文本框 8">
            <a:extLst>
              <a:ext uri="{FF2B5EF4-FFF2-40B4-BE49-F238E27FC236}">
                <a16:creationId xmlns:a16="http://schemas.microsoft.com/office/drawing/2014/main" id="{1BAA457C-3297-9C42-C464-145E9A9CB2BE}"/>
              </a:ext>
            </a:extLst>
          </p:cNvPr>
          <p:cNvSpPr txBox="1"/>
          <p:nvPr/>
        </p:nvSpPr>
        <p:spPr>
          <a:xfrm>
            <a:off x="3048514" y="1794371"/>
            <a:ext cx="6094970" cy="338554"/>
          </a:xfrm>
          <a:prstGeom prst="rect">
            <a:avLst/>
          </a:prstGeom>
          <a:noFill/>
        </p:spPr>
        <p:txBody>
          <a:bodyPr wrap="square">
            <a:spAutoFit/>
          </a:bodyPr>
          <a:lstStyle/>
          <a:p>
            <a:pPr algn="ctr">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4-1 Arrays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类常用的方法</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0" name="表格 9">
            <a:extLst>
              <a:ext uri="{FF2B5EF4-FFF2-40B4-BE49-F238E27FC236}">
                <a16:creationId xmlns:a16="http://schemas.microsoft.com/office/drawing/2014/main" id="{4C18AA41-234C-345D-FB35-5EDCAF4B6C9E}"/>
              </a:ext>
            </a:extLst>
          </p:cNvPr>
          <p:cNvGraphicFramePr>
            <a:graphicFrameLocks noGrp="1"/>
          </p:cNvGraphicFramePr>
          <p:nvPr>
            <p:extLst>
              <p:ext uri="{D42A27DB-BD31-4B8C-83A1-F6EECF244321}">
                <p14:modId xmlns:p14="http://schemas.microsoft.com/office/powerpoint/2010/main" val="1016380110"/>
              </p:ext>
            </p:extLst>
          </p:nvPr>
        </p:nvGraphicFramePr>
        <p:xfrm>
          <a:off x="1817570" y="2186950"/>
          <a:ext cx="8556858" cy="4084104"/>
        </p:xfrm>
        <a:graphic>
          <a:graphicData uri="http://schemas.openxmlformats.org/drawingml/2006/table">
            <a:tbl>
              <a:tblPr firstRow="1" firstCol="1" bandRow="1">
                <a:tableStyleId>{5C22544A-7EE6-4342-B048-85BDC9FD1C3A}</a:tableStyleId>
              </a:tblPr>
              <a:tblGrid>
                <a:gridCol w="4278429">
                  <a:extLst>
                    <a:ext uri="{9D8B030D-6E8A-4147-A177-3AD203B41FA5}">
                      <a16:colId xmlns:a16="http://schemas.microsoft.com/office/drawing/2014/main" val="1296969836"/>
                    </a:ext>
                  </a:extLst>
                </a:gridCol>
                <a:gridCol w="4278429">
                  <a:extLst>
                    <a:ext uri="{9D8B030D-6E8A-4147-A177-3AD203B41FA5}">
                      <a16:colId xmlns:a16="http://schemas.microsoft.com/office/drawing/2014/main" val="2022168947"/>
                    </a:ext>
                  </a:extLst>
                </a:gridCol>
              </a:tblGrid>
              <a:tr h="238140">
                <a:tc>
                  <a:txBody>
                    <a:bodyPr/>
                    <a:lstStyle/>
                    <a:p>
                      <a:pPr algn="ctr">
                        <a:buNone/>
                      </a:pPr>
                      <a:r>
                        <a:rPr lang="zh-CN" sz="1000" kern="0">
                          <a:effectLst/>
                        </a:rPr>
                        <a:t>方法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说明</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64089939"/>
                  </a:ext>
                </a:extLst>
              </a:tr>
              <a:tr h="904932">
                <a:tc>
                  <a:txBody>
                    <a:bodyPr/>
                    <a:lstStyle/>
                    <a:p>
                      <a:pPr algn="ctr">
                        <a:buNone/>
                      </a:pPr>
                      <a:r>
                        <a:rPr lang="en-US" sz="950" kern="0">
                          <a:effectLst/>
                        </a:rPr>
                        <a:t>public static int binarySearch(Object[] a, Object key)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950" kern="0">
                          <a:effectLst/>
                        </a:rPr>
                        <a:t>用二分查找算法在给定数组中搜索给定值的对象</a:t>
                      </a:r>
                      <a:r>
                        <a:rPr lang="en-US" sz="950" kern="0">
                          <a:effectLst/>
                        </a:rPr>
                        <a:t>(Byte,Int,double</a:t>
                      </a:r>
                      <a:r>
                        <a:rPr lang="zh-CN" sz="950" u="none" strike="noStrike" kern="0">
                          <a:effectLst/>
                        </a:rPr>
                        <a:t>等</a:t>
                      </a:r>
                      <a:r>
                        <a:rPr lang="en-US" sz="950" kern="0">
                          <a:effectLst/>
                        </a:rPr>
                        <a:t>)</a:t>
                      </a:r>
                      <a:r>
                        <a:rPr lang="zh-CN" sz="950" u="none" strike="noStrike" kern="0">
                          <a:effectLst/>
                        </a:rPr>
                        <a:t>。数组在调用前必须排序好的。如果查找值包含在数组中，则返回搜索键的索引；否则返回</a:t>
                      </a:r>
                      <a:r>
                        <a:rPr lang="en-US" sz="950" kern="0">
                          <a:effectLst/>
                        </a:rPr>
                        <a:t> (-(</a:t>
                      </a:r>
                      <a:r>
                        <a:rPr lang="zh-CN" sz="950" kern="0">
                          <a:effectLst/>
                        </a:rPr>
                        <a:t>插入点</a:t>
                      </a:r>
                      <a:r>
                        <a:rPr lang="en-US" sz="950" kern="0">
                          <a:effectLst/>
                        </a:rPr>
                        <a:t>) - 1)</a:t>
                      </a:r>
                      <a:r>
                        <a:rPr lang="zh-CN" sz="950" u="none" strike="noStrike"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19563551"/>
                  </a:ext>
                </a:extLst>
              </a:tr>
              <a:tr h="1583632">
                <a:tc>
                  <a:txBody>
                    <a:bodyPr/>
                    <a:lstStyle/>
                    <a:p>
                      <a:pPr algn="ctr">
                        <a:buNone/>
                      </a:pPr>
                      <a:r>
                        <a:rPr lang="en-US" sz="950" kern="0">
                          <a:effectLst/>
                        </a:rPr>
                        <a:t>public static boolean equals(long[] a, long[] a2)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950" kern="0">
                          <a:effectLst/>
                        </a:rPr>
                        <a:t>如果两个指定的</a:t>
                      </a:r>
                      <a:r>
                        <a:rPr lang="en-US" sz="950" kern="0">
                          <a:effectLst/>
                        </a:rPr>
                        <a:t> long </a:t>
                      </a:r>
                      <a:r>
                        <a:rPr lang="zh-CN" sz="950" u="none" strike="noStrike" kern="0">
                          <a:effectLst/>
                        </a:rPr>
                        <a:t>型数组彼此</a:t>
                      </a:r>
                      <a:r>
                        <a:rPr lang="zh-CN" sz="950" kern="0">
                          <a:effectLst/>
                        </a:rPr>
                        <a:t>相等</a:t>
                      </a:r>
                      <a:r>
                        <a:rPr lang="zh-CN" sz="950" u="none" strike="noStrike" kern="0">
                          <a:effectLst/>
                        </a:rPr>
                        <a:t>，则返回</a:t>
                      </a:r>
                      <a:r>
                        <a:rPr lang="en-US" sz="950" kern="0">
                          <a:effectLst/>
                        </a:rPr>
                        <a:t> true</a:t>
                      </a:r>
                      <a:r>
                        <a:rPr lang="zh-CN" sz="950" u="none" strike="noStrike" kern="0">
                          <a:effectLst/>
                        </a:rPr>
                        <a:t>。如果两个数组包含相同数量的元素，并且两个数组中的所有相应元素对都是相等的，则认为这两个数组是相等的。换句话说，如果两个数组以相同顺序包含相同的元素，则两个数组是相等的。同样的方法适用于所有的其他基本数据类型（</a:t>
                      </a:r>
                      <a:r>
                        <a:rPr lang="en-US" sz="950" kern="0">
                          <a:effectLst/>
                        </a:rPr>
                        <a:t>Byte</a:t>
                      </a:r>
                      <a:r>
                        <a:rPr lang="zh-CN" sz="950" u="none" strike="noStrike" kern="0">
                          <a:effectLst/>
                        </a:rPr>
                        <a:t>，</a:t>
                      </a:r>
                      <a:r>
                        <a:rPr lang="en-US" sz="950" kern="0">
                          <a:effectLst/>
                        </a:rPr>
                        <a:t>short</a:t>
                      </a:r>
                      <a:r>
                        <a:rPr lang="zh-CN" sz="950" u="none" strike="noStrike" kern="0">
                          <a:effectLst/>
                        </a:rPr>
                        <a:t>，</a:t>
                      </a:r>
                      <a:r>
                        <a:rPr lang="en-US" sz="950" kern="0">
                          <a:effectLst/>
                        </a:rPr>
                        <a:t>Int</a:t>
                      </a:r>
                      <a:r>
                        <a:rPr lang="zh-CN" sz="950" u="none" strike="noStrike" kern="0">
                          <a:effectLst/>
                        </a:rPr>
                        <a:t>等）。</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74684146"/>
                  </a:ext>
                </a:extLst>
              </a:tr>
              <a:tr h="678700">
                <a:tc>
                  <a:txBody>
                    <a:bodyPr/>
                    <a:lstStyle/>
                    <a:p>
                      <a:pPr algn="ctr">
                        <a:buNone/>
                      </a:pPr>
                      <a:r>
                        <a:rPr lang="en-US" sz="950" kern="0">
                          <a:effectLst/>
                        </a:rPr>
                        <a:t>public static void fill(int[] a, int val)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950" kern="0">
                          <a:effectLst/>
                        </a:rPr>
                        <a:t>将指定的</a:t>
                      </a:r>
                      <a:r>
                        <a:rPr lang="en-US" sz="950" kern="0">
                          <a:effectLst/>
                        </a:rPr>
                        <a:t> int </a:t>
                      </a:r>
                      <a:r>
                        <a:rPr lang="zh-CN" sz="950" u="none" strike="noStrike" kern="0">
                          <a:effectLst/>
                        </a:rPr>
                        <a:t>值分配给指定</a:t>
                      </a:r>
                      <a:r>
                        <a:rPr lang="en-US" sz="950" kern="0">
                          <a:effectLst/>
                        </a:rPr>
                        <a:t> int </a:t>
                      </a:r>
                      <a:r>
                        <a:rPr lang="zh-CN" sz="950" u="none" strike="noStrike" kern="0">
                          <a:effectLst/>
                        </a:rPr>
                        <a:t>型数组指定范围中的每个元素。同样的方法适用于所有的其他基本数据类型（</a:t>
                      </a:r>
                      <a:r>
                        <a:rPr lang="en-US" sz="950" kern="0">
                          <a:effectLst/>
                        </a:rPr>
                        <a:t>Byte</a:t>
                      </a:r>
                      <a:r>
                        <a:rPr lang="zh-CN" sz="950" u="none" strike="noStrike" kern="0">
                          <a:effectLst/>
                        </a:rPr>
                        <a:t>，</a:t>
                      </a:r>
                      <a:r>
                        <a:rPr lang="en-US" sz="950" kern="0">
                          <a:effectLst/>
                        </a:rPr>
                        <a:t>short</a:t>
                      </a:r>
                      <a:r>
                        <a:rPr lang="zh-CN" sz="950" u="none" strike="noStrike" kern="0">
                          <a:effectLst/>
                        </a:rPr>
                        <a:t>，</a:t>
                      </a:r>
                      <a:r>
                        <a:rPr lang="en-US" sz="950" kern="0">
                          <a:effectLst/>
                        </a:rPr>
                        <a:t>Int</a:t>
                      </a:r>
                      <a:r>
                        <a:rPr lang="zh-CN" sz="950" u="none" strike="noStrike" kern="0">
                          <a:effectLst/>
                        </a:rPr>
                        <a:t>等）。</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77432336"/>
                  </a:ext>
                </a:extLst>
              </a:tr>
              <a:tr h="678700">
                <a:tc>
                  <a:txBody>
                    <a:bodyPr/>
                    <a:lstStyle/>
                    <a:p>
                      <a:pPr algn="ctr">
                        <a:buNone/>
                      </a:pPr>
                      <a:r>
                        <a:rPr lang="en-US" sz="950" kern="0">
                          <a:effectLst/>
                        </a:rPr>
                        <a:t>public static void sort(Object[] 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950" kern="0" dirty="0">
                          <a:effectLst/>
                        </a:rPr>
                        <a:t>对指定对象数组根据其元素的自然顺序进行升序排列。同样的方法适用于所有的其他基本数据类型（</a:t>
                      </a:r>
                      <a:r>
                        <a:rPr lang="en-US" sz="950" kern="0" dirty="0">
                          <a:effectLst/>
                        </a:rPr>
                        <a:t>Byte</a:t>
                      </a:r>
                      <a:r>
                        <a:rPr lang="zh-CN" sz="950" u="none" strike="noStrike" kern="0" dirty="0">
                          <a:effectLst/>
                        </a:rPr>
                        <a:t>，</a:t>
                      </a:r>
                      <a:r>
                        <a:rPr lang="en-US" sz="950" kern="0" dirty="0">
                          <a:effectLst/>
                        </a:rPr>
                        <a:t>short</a:t>
                      </a:r>
                      <a:r>
                        <a:rPr lang="zh-CN" sz="950" u="none" strike="noStrike" kern="0" dirty="0">
                          <a:effectLst/>
                        </a:rPr>
                        <a:t>，</a:t>
                      </a:r>
                      <a:r>
                        <a:rPr lang="en-US" sz="950" kern="0" dirty="0">
                          <a:effectLst/>
                        </a:rPr>
                        <a:t>Int</a:t>
                      </a:r>
                      <a:r>
                        <a:rPr lang="zh-CN" sz="950" u="none" strike="noStrike" kern="0" dirty="0">
                          <a:effectLst/>
                        </a:rPr>
                        <a:t>等）。</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12635646"/>
                  </a:ext>
                </a:extLst>
              </a:tr>
            </a:tbl>
          </a:graphicData>
        </a:graphic>
      </p:graphicFrame>
    </p:spTree>
    <p:extLst>
      <p:ext uri="{BB962C8B-B14F-4D97-AF65-F5344CB8AC3E}">
        <p14:creationId xmlns:p14="http://schemas.microsoft.com/office/powerpoint/2010/main" val="315889140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4CEE0-CE58-9201-A4BF-22856AC5FEA9}"/>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6EF4847-900C-8E48-65E5-61220E4C8AB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3425E37-559F-6EA5-996E-0A8FAB8E693A}"/>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BC6295D6-BCE6-B95A-4884-44B813BD7467}"/>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0AB4BF95-CB74-049B-DB6B-E48AB4746692}"/>
              </a:ext>
            </a:extLst>
          </p:cNvPr>
          <p:cNvSpPr txBox="1"/>
          <p:nvPr/>
        </p:nvSpPr>
        <p:spPr>
          <a:xfrm>
            <a:off x="872696" y="652536"/>
            <a:ext cx="4588991"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Sort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魔法棒排序。使用</a:t>
            </a:r>
            <a:r>
              <a:rPr lang="en-US" altLang="zh-CN" sz="1600" kern="0" dirty="0">
                <a:solidFill>
                  <a:srgbClr val="000000"/>
                </a:solidFill>
                <a:effectLst/>
                <a:latin typeface="Helvetica" panose="020B0604020202020204" pitchFamily="34" charset="0"/>
                <a:ea typeface="Helvetica" panose="020B0604020202020204" pitchFamily="34" charset="0"/>
                <a:cs typeface="Times New Roman" panose="02020603050405020304" pitchFamily="18" charset="0"/>
              </a:rPr>
              <a:t>sort</a:t>
            </a:r>
            <a:r>
              <a:rPr lang="zh-CN" altLang="zh-CN" sz="1600" kern="0" dirty="0">
                <a:solidFill>
                  <a:srgbClr val="000000"/>
                </a:solidFill>
                <a:effectLst/>
                <a:latin typeface="Calibri" panose="020F0502020204030204" pitchFamily="34" charset="0"/>
                <a:ea typeface="宋体" panose="02010600030101010101" pitchFamily="2" charset="-122"/>
                <a:cs typeface="Helvetica" panose="020B0604020202020204" pitchFamily="34" charset="0"/>
              </a:rPr>
              <a:t>函数</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10,5,8,3,2,7</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采用数组进行排序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CBC58EEB-4F05-0359-710C-CD4A339C43CE}"/>
              </a:ext>
            </a:extLst>
          </p:cNvPr>
          <p:cNvSpPr txBox="1"/>
          <p:nvPr/>
        </p:nvSpPr>
        <p:spPr>
          <a:xfrm>
            <a:off x="464961" y="1322709"/>
            <a:ext cx="7406658" cy="3693319"/>
          </a:xfrm>
          <a:prstGeom prst="rect">
            <a:avLst/>
          </a:prstGeom>
          <a:noFill/>
        </p:spPr>
        <p:txBody>
          <a:bodyPr wrap="square">
            <a:spAutoFit/>
          </a:bodyPr>
          <a:lstStyle/>
          <a:p>
            <a:pPr algn="just">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6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Arrays</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//Arrays</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的常用方法</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需要导入包</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Example4_10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={10,5,8,3,2,7};</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排序前数组为：</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Arrays.</a:t>
            </a:r>
            <a:r>
              <a:rPr lang="en-US" altLang="zh-CN" sz="14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直接调用方法，即可完成排序</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排序后的数组为：</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18607EC3-331E-779D-74EE-A9C0BE88B061}"/>
              </a:ext>
            </a:extLst>
          </p:cNvPr>
          <p:cNvSpPr txBox="1"/>
          <p:nvPr/>
        </p:nvSpPr>
        <p:spPr>
          <a:xfrm>
            <a:off x="717910" y="5095828"/>
            <a:ext cx="6094970" cy="1210588"/>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排序前数组为：</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6 3 8 2 9 1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排序后的数组为：</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1 2 3 6 8 9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1A0AA3DA-B064-4228-EB20-1E9C5B2405C7}"/>
              </a:ext>
            </a:extLst>
          </p:cNvPr>
          <p:cNvSpPr txBox="1"/>
          <p:nvPr/>
        </p:nvSpPr>
        <p:spPr>
          <a:xfrm>
            <a:off x="6812880" y="634305"/>
            <a:ext cx="4446888" cy="605294"/>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4-11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】数字阵列的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折半狙击术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。采用二分法查找数组元素</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1C2BC41D-17E7-9287-892A-A3417A215C15}"/>
              </a:ext>
            </a:extLst>
          </p:cNvPr>
          <p:cNvSpPr txBox="1"/>
          <p:nvPr/>
        </p:nvSpPr>
        <p:spPr>
          <a:xfrm>
            <a:off x="6934020" y="1322709"/>
            <a:ext cx="7777034" cy="3416320"/>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java.util.Arrays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Example4_11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 (String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{0, 2, 6, 6, 9, 20};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Arrays.binarySearch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6);</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Arrays.binarySearch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4);</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x3</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Arrays.binarySearch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3);</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x4</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Arrays.binarySearch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22);</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"x1:"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"x2:"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"x3:"</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x3</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"x4:"</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x4</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C515E0F5-4131-22CA-C566-E8EAA59FCCD4}"/>
              </a:ext>
            </a:extLst>
          </p:cNvPr>
          <p:cNvSpPr txBox="1"/>
          <p:nvPr/>
        </p:nvSpPr>
        <p:spPr>
          <a:xfrm>
            <a:off x="7565908" y="4712687"/>
            <a:ext cx="7387720" cy="1210588"/>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x1:2</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x2:-3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x3:-3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x4:-7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601016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07C3D-29C6-E45F-200F-D3F2144D03E1}"/>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FE0F03C0-8440-9D41-60B3-C417EFC6ECF6}"/>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6C7306AF-390F-CD46-A7E6-2FDA62C1577A}"/>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0EB85BDD-38C2-54EB-7566-8790A1415477}"/>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19D0056F-BBCB-174D-685B-668BA9CE09A0}"/>
              </a:ext>
            </a:extLst>
          </p:cNvPr>
          <p:cNvSpPr txBox="1"/>
          <p:nvPr/>
        </p:nvSpPr>
        <p:spPr>
          <a:xfrm>
            <a:off x="758490" y="514350"/>
            <a:ext cx="10675020" cy="163121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代码中：</a:t>
            </a:r>
            <a:r>
              <a:rPr lang="en-US" altLang="zh-CN" sz="1800" kern="0" dirty="0" err="1">
                <a:solidFill>
                  <a:srgbClr val="000000"/>
                </a:solidFill>
                <a:effectLst/>
                <a:latin typeface="宋体" panose="02010600030101010101" pitchFamily="2" charset="-122"/>
                <a:ea typeface="宋体" panose="02010600030101010101" pitchFamily="2" charset="-122"/>
                <a:cs typeface="Consolas" panose="020B0609020204030204" pitchFamily="49" charset="0"/>
              </a:rPr>
              <a:t>Arrays.</a:t>
            </a:r>
            <a:r>
              <a:rPr lang="en-US" altLang="zh-CN" sz="1800" i="1" kern="0" dirty="0" err="1">
                <a:solidFill>
                  <a:srgbClr val="000000"/>
                </a:solidFill>
                <a:effectLst/>
                <a:latin typeface="宋体" panose="02010600030101010101" pitchFamily="2" charset="-122"/>
                <a:ea typeface="宋体" panose="02010600030101010101" pitchFamily="2" charset="-122"/>
                <a:cs typeface="Consolas" panose="020B0609020204030204" pitchFamily="49" charset="0"/>
              </a:rPr>
              <a:t>binarySearch</a:t>
            </a:r>
            <a:r>
              <a:rPr lang="en-US" altLang="zh-CN" sz="1800" kern="0" dirty="0">
                <a:solidFill>
                  <a:srgbClr val="000000"/>
                </a:solidFill>
                <a:effectLst/>
                <a:latin typeface="宋体" panose="02010600030101010101" pitchFamily="2" charset="-122"/>
                <a:ea typeface="宋体" panose="02010600030101010101" pitchFamily="2" charset="-122"/>
                <a:cs typeface="Consolas" panose="020B0609020204030204" pitchFamily="49" charset="0"/>
              </a:rPr>
              <a:t>(</a:t>
            </a:r>
            <a:r>
              <a:rPr lang="en-US" altLang="zh-CN" sz="1800" kern="0" dirty="0">
                <a:solidFill>
                  <a:srgbClr val="6A3E3E"/>
                </a:solidFill>
                <a:effectLst/>
                <a:latin typeface="宋体" panose="02010600030101010101" pitchFamily="2" charset="-122"/>
                <a:ea typeface="宋体" panose="02010600030101010101" pitchFamily="2" charset="-122"/>
                <a:cs typeface="Consolas" panose="020B0609020204030204" pitchFamily="49" charset="0"/>
              </a:rPr>
              <a:t>a</a:t>
            </a:r>
            <a:r>
              <a:rPr lang="en-US" altLang="zh-CN" sz="1800" kern="0" dirty="0">
                <a:solidFill>
                  <a:srgbClr val="000000"/>
                </a:solidFill>
                <a:effectLst/>
                <a:latin typeface="宋体" panose="02010600030101010101" pitchFamily="2" charset="-122"/>
                <a:ea typeface="宋体" panose="02010600030101010101" pitchFamily="2" charset="-122"/>
                <a:cs typeface="Consolas" panose="020B0609020204030204" pitchFamily="49" charset="0"/>
              </a:rPr>
              <a:t>, 5)</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，调用</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Arrays</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类中</a:t>
            </a:r>
            <a:r>
              <a:rPr lang="en-US" altLang="zh-CN" sz="1800" kern="0" dirty="0" err="1">
                <a:solidFill>
                  <a:srgbClr val="000000"/>
                </a:solidFill>
                <a:effectLst/>
                <a:latin typeface="Calibri" panose="020F0502020204030204" pitchFamily="34" charset="0"/>
                <a:ea typeface="宋体" panose="02010600030101010101" pitchFamily="2" charset="-122"/>
                <a:cs typeface="Consolas" panose="020B0609020204030204" pitchFamily="49" charset="0"/>
              </a:rPr>
              <a:t>binarySearch</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（数组</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待查找元素</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 key</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），来完成通过二分法在已经排好序的数组中查找指定的元素，本案例中定义的数组已经初始化为有序数组，所以不需要排序，直接执行查找操作就可以，如果需要必须先用</a:t>
            </a:r>
            <a:r>
              <a:rPr lang="en-US" altLang="zh-CN" sz="1800" kern="0" dirty="0" err="1">
                <a:solidFill>
                  <a:srgbClr val="000000"/>
                </a:solidFill>
                <a:effectLst/>
                <a:latin typeface="Calibri" panose="020F0502020204030204" pitchFamily="34" charset="0"/>
                <a:ea typeface="宋体" panose="02010600030101010101" pitchFamily="2" charset="-122"/>
                <a:cs typeface="Consolas" panose="020B0609020204030204" pitchFamily="49" charset="0"/>
              </a:rPr>
              <a:t>Arrays.sort</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方法排序，查找结束后返回</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key</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元素在“数组”中的位置下标，如果搜索值是搜索数组里的元素，则返回值大于等于</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0</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。因为是从</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0</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开始计数，如果搜索值不是搜索数组里的元素，则返回值小于等于</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0</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，具体返回</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-1</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或者”</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插入点</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。插入点是索引键将要插入数组的那一点，即第一个大于该键的元素索引，这个时候，不存在时由</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1</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开始计数。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84278FBE-C713-3E39-AC79-5C34A5140171}"/>
              </a:ext>
            </a:extLst>
          </p:cNvPr>
          <p:cNvSpPr txBox="1"/>
          <p:nvPr/>
        </p:nvSpPr>
        <p:spPr>
          <a:xfrm>
            <a:off x="464961" y="2069849"/>
            <a:ext cx="7171553" cy="3348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】实现输入三个整数，请把这三个数由小到大输出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C192C8BE-9DA0-5D35-444A-F928E2EA5763}"/>
              </a:ext>
            </a:extLst>
          </p:cNvPr>
          <p:cNvSpPr txBox="1"/>
          <p:nvPr/>
        </p:nvSpPr>
        <p:spPr>
          <a:xfrm>
            <a:off x="613203" y="2404684"/>
            <a:ext cx="7665823" cy="3416320"/>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Exercise4_5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8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8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输入第</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个数</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scan</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Arrays.</a:t>
            </a:r>
            <a:r>
              <a:rPr lang="en-US" altLang="zh-CN" sz="18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排序</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Arrays.</a:t>
            </a:r>
            <a:r>
              <a:rPr lang="en-US" altLang="zh-CN" sz="18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toString</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35B9DEA0-7694-7F1E-B02F-FBA50CE376C5}"/>
              </a:ext>
            </a:extLst>
          </p:cNvPr>
          <p:cNvSpPr txBox="1"/>
          <p:nvPr/>
        </p:nvSpPr>
        <p:spPr>
          <a:xfrm>
            <a:off x="7996366" y="4055844"/>
            <a:ext cx="2259742" cy="2287806"/>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输入第</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输入第</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输入第</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[4, 6, 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524215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7E174D-3480-13BF-D452-AE84274E81CE}"/>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6F22ABEB-A30C-2002-AB48-D6E6F062E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D35A9618-960A-FE03-C456-8C0475028F3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C40EBFA5-3A98-2CA1-6412-6B8C963CDA3B}"/>
              </a:ext>
            </a:extLst>
          </p:cNvPr>
          <p:cNvSpPr txBox="1"/>
          <p:nvPr/>
        </p:nvSpPr>
        <p:spPr>
          <a:xfrm>
            <a:off x="4524118" y="2508685"/>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4.5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字符串</a:t>
            </a:r>
          </a:p>
        </p:txBody>
      </p:sp>
    </p:spTree>
    <p:extLst>
      <p:ext uri="{BB962C8B-B14F-4D97-AF65-F5344CB8AC3E}">
        <p14:creationId xmlns:p14="http://schemas.microsoft.com/office/powerpoint/2010/main" val="294664016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6BEC89-6FDD-FC2F-4ED5-A11C155471DE}"/>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F910C290-1EA8-9637-D2C7-F3D71E984EFD}"/>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77EDF4B0-A1E7-19CF-EB18-377F8C2918C3}"/>
              </a:ext>
            </a:extLst>
          </p:cNvPr>
          <p:cNvSpPr txBox="1"/>
          <p:nvPr/>
        </p:nvSpPr>
        <p:spPr>
          <a:xfrm>
            <a:off x="569955" y="341314"/>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4.5.1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定义字符串</a:t>
            </a:r>
          </a:p>
        </p:txBody>
      </p:sp>
      <p:sp>
        <p:nvSpPr>
          <p:cNvPr id="6" name="文本框 5">
            <a:extLst>
              <a:ext uri="{FF2B5EF4-FFF2-40B4-BE49-F238E27FC236}">
                <a16:creationId xmlns:a16="http://schemas.microsoft.com/office/drawing/2014/main" id="{5C46A2F8-58D4-E6B7-5519-9AA4DF61BE18}"/>
              </a:ext>
            </a:extLst>
          </p:cNvPr>
          <p:cNvSpPr txBox="1"/>
          <p:nvPr/>
        </p:nvSpPr>
        <p:spPr>
          <a:xfrm>
            <a:off x="569955" y="1169361"/>
            <a:ext cx="11052090" cy="1846659"/>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直接定义字符串</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直接定义字符串是指使用双引号表示字符串中的内容，例如“</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Hello 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”、“一个人的努力是加法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一个团队的努力是乘法”等。具体方法是用字符串常量直接初始化一个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String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对象，示例如下：</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String str = "Hello Java";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或者</a:t>
            </a: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String str;</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str = "Hello Java";</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257A18BF-C9E9-75BA-40DF-0F3974E96BB9}"/>
              </a:ext>
            </a:extLst>
          </p:cNvPr>
          <p:cNvSpPr txBox="1"/>
          <p:nvPr/>
        </p:nvSpPr>
        <p:spPr>
          <a:xfrm>
            <a:off x="569955" y="3016020"/>
            <a:ext cx="11052090" cy="861774"/>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String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类定义</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前面我们提到在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中每个双引号定义的字符串都是一个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String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类的对象。因此，可以通过使用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String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类的构造方法来创建字符串，该类位于</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java.lang</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包中（关于</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常用的包，教程后面会详细讲解）。</a:t>
            </a:r>
          </a:p>
        </p:txBody>
      </p:sp>
      <p:sp>
        <p:nvSpPr>
          <p:cNvPr id="10" name="文本框 9">
            <a:extLst>
              <a:ext uri="{FF2B5EF4-FFF2-40B4-BE49-F238E27FC236}">
                <a16:creationId xmlns:a16="http://schemas.microsoft.com/office/drawing/2014/main" id="{C8C3F4BD-9BD0-1C32-36A9-EF9F626C7039}"/>
              </a:ext>
            </a:extLst>
          </p:cNvPr>
          <p:cNvSpPr txBox="1"/>
          <p:nvPr/>
        </p:nvSpPr>
        <p:spPr>
          <a:xfrm>
            <a:off x="569955" y="3785778"/>
            <a:ext cx="11052090" cy="334835"/>
          </a:xfrm>
          <a:prstGeom prst="rect">
            <a:avLst/>
          </a:prstGeom>
          <a:noFill/>
        </p:spPr>
        <p:txBody>
          <a:bodyPr wrap="square">
            <a:spAutoFit/>
          </a:bodyPr>
          <a:lstStyle/>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String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类的构造方法有多种重载形式，每种形式都可以定义字符串。下面介绍最常用的几种形式。</a:t>
            </a:r>
          </a:p>
        </p:txBody>
      </p:sp>
      <p:sp>
        <p:nvSpPr>
          <p:cNvPr id="12" name="文本框 11">
            <a:extLst>
              <a:ext uri="{FF2B5EF4-FFF2-40B4-BE49-F238E27FC236}">
                <a16:creationId xmlns:a16="http://schemas.microsoft.com/office/drawing/2014/main" id="{76EECC59-0767-335F-DD4B-FBAA9F116D1C}"/>
              </a:ext>
            </a:extLst>
          </p:cNvPr>
          <p:cNvSpPr txBox="1"/>
          <p:nvPr/>
        </p:nvSpPr>
        <p:spPr>
          <a:xfrm>
            <a:off x="569955" y="4107891"/>
            <a:ext cx="11138587" cy="2144177"/>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String()</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初始化一个新创建的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String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对象，表示一个空字符序列。</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String(String original)</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初始化一个新创建的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String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对象，使其表示一个与参数相同的字符序列。换句话说，新创建的字符串是该参数字符串的副本。例如：</a:t>
            </a:r>
          </a:p>
          <a:p>
            <a:pPr marL="266700" indent="1270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String s1 = new String("Hello Java");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String s2 = new String(s1);</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str1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str2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的值是相等的。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6591088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527B00-9B5E-2661-7CD1-EC339D60318C}"/>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589F8247-C5D0-91C2-8E73-39AA5A5F614F}"/>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E2843E0B-557D-C683-A193-42686F970376}"/>
              </a:ext>
            </a:extLst>
          </p:cNvPr>
          <p:cNvSpPr txBox="1"/>
          <p:nvPr/>
        </p:nvSpPr>
        <p:spPr>
          <a:xfrm>
            <a:off x="655916" y="944912"/>
            <a:ext cx="10878580" cy="3412601"/>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String(char[ ] value)</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分配一个新的字符串，将参数中的字符数组元素全部变为字符串。该字符数组的内容已被复制，后续对字符数组的修改不会影响新创建的字符串。例如：</a:t>
            </a:r>
          </a:p>
          <a:p>
            <a:pPr marL="266700" indent="1270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char a[] = {'H','e','l','l','0'};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String b= new String(a);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a[1] = 's';</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上述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b</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变量的值是字符串“</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Hello</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 即使在创建字符串之后，对</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数组中的第</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2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个元素进行了修改，但未影响</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b</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的值。</a:t>
            </a:r>
          </a:p>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String(char[]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value,int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offset,int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count)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分配一个新的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String</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，它包含来自该字符数组参数一个子数组的字符。</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offset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参数是子数组第一个字符的索引，</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count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参数指定子数组的长度。该子数组的内容已被赋值，后续对字符数组的修改不会影响新创建的字符串。例如：</a:t>
            </a:r>
          </a:p>
          <a:p>
            <a:pPr marL="266700" indent="1270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char a[]={'</a:t>
            </a:r>
            <a:r>
              <a:rPr lang="en-US" altLang="zh-CN" sz="1600" kern="100" dirty="0" err="1">
                <a:effectLst/>
                <a:latin typeface="宋体" panose="02010600030101010101" pitchFamily="2" charset="-122"/>
                <a:ea typeface="宋体" panose="02010600030101010101" pitchFamily="2" charset="-122"/>
                <a:cs typeface="Times New Roman" panose="02020603050405020304" pitchFamily="18" charset="0"/>
              </a:rPr>
              <a:t>H','e','l','l','o</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String b=new String(a,1,4);</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a[1]='s';</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59BEB50C-0A4E-6CA7-3D7C-93ED8CE48175}"/>
              </a:ext>
            </a:extLst>
          </p:cNvPr>
          <p:cNvSpPr txBox="1"/>
          <p:nvPr/>
        </p:nvSpPr>
        <p:spPr>
          <a:xfrm>
            <a:off x="587954" y="4749166"/>
            <a:ext cx="10878580" cy="86177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变量的值是字符串“</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ello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”。该构造方法使用字符数组中的部分连续元素来创建字符串对象。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offset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参数指定起始索引值，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count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指定截取元素的个数。创建字符串对象后，即使在后面修改了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数组中第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个元素的值，对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的值也没有任何影响。</a:t>
            </a:r>
          </a:p>
        </p:txBody>
      </p:sp>
    </p:spTree>
    <p:extLst>
      <p:ext uri="{BB962C8B-B14F-4D97-AF65-F5344CB8AC3E}">
        <p14:creationId xmlns:p14="http://schemas.microsoft.com/office/powerpoint/2010/main" val="1644682749"/>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EFC11-5F68-6674-5E9F-4720072B466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89340EDA-D764-C66D-D129-C7E4A9900DF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CC34DB24-5361-771D-A165-AB04B9AE63AC}"/>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2EA40499-E475-FC3E-07A9-B51C9F0BA0C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A6674F6B-659A-1050-034E-687BB54CF070}"/>
              </a:ext>
            </a:extLst>
          </p:cNvPr>
          <p:cNvSpPr txBox="1"/>
          <p:nvPr/>
        </p:nvSpPr>
        <p:spPr>
          <a:xfrm>
            <a:off x="970860" y="389501"/>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4.5.2</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字符串常用方法</a:t>
            </a:r>
          </a:p>
        </p:txBody>
      </p:sp>
      <p:sp>
        <p:nvSpPr>
          <p:cNvPr id="6" name="文本框 5">
            <a:extLst>
              <a:ext uri="{FF2B5EF4-FFF2-40B4-BE49-F238E27FC236}">
                <a16:creationId xmlns:a16="http://schemas.microsoft.com/office/drawing/2014/main" id="{9E43A8D6-098A-BB1B-AD16-225A24602D40}"/>
              </a:ext>
            </a:extLst>
          </p:cNvPr>
          <p:cNvSpPr txBox="1"/>
          <p:nvPr/>
        </p:nvSpPr>
        <p:spPr>
          <a:xfrm>
            <a:off x="717910" y="1298680"/>
            <a:ext cx="11009129" cy="605294"/>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String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中的一个不可变类，用于表示字符序列，它属于</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java.lang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包，并广泛用于处理文本数据。下面是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String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类支持的方法，如表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9" name="文本框 8">
            <a:extLst>
              <a:ext uri="{FF2B5EF4-FFF2-40B4-BE49-F238E27FC236}">
                <a16:creationId xmlns:a16="http://schemas.microsoft.com/office/drawing/2014/main" id="{B69E6B65-E31D-C7D3-2BC9-F4529C741750}"/>
              </a:ext>
            </a:extLst>
          </p:cNvPr>
          <p:cNvSpPr txBox="1"/>
          <p:nvPr/>
        </p:nvSpPr>
        <p:spPr>
          <a:xfrm>
            <a:off x="3048515" y="1985106"/>
            <a:ext cx="6094970" cy="307777"/>
          </a:xfrm>
          <a:prstGeom prst="rect">
            <a:avLst/>
          </a:prstGeom>
          <a:noFill/>
        </p:spPr>
        <p:txBody>
          <a:bodyPr wrap="square">
            <a:spAutoFit/>
          </a:bodyPr>
          <a:lstStyle/>
          <a:p>
            <a:pPr algn="ctr">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4-2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字符串常用方法</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0" name="表格 9">
            <a:extLst>
              <a:ext uri="{FF2B5EF4-FFF2-40B4-BE49-F238E27FC236}">
                <a16:creationId xmlns:a16="http://schemas.microsoft.com/office/drawing/2014/main" id="{27FF3001-8441-63BE-5FCA-AAD5E588826E}"/>
              </a:ext>
            </a:extLst>
          </p:cNvPr>
          <p:cNvGraphicFramePr>
            <a:graphicFrameLocks noGrp="1"/>
          </p:cNvGraphicFramePr>
          <p:nvPr>
            <p:extLst>
              <p:ext uri="{D42A27DB-BD31-4B8C-83A1-F6EECF244321}">
                <p14:modId xmlns:p14="http://schemas.microsoft.com/office/powerpoint/2010/main" val="3863112895"/>
              </p:ext>
            </p:extLst>
          </p:nvPr>
        </p:nvGraphicFramePr>
        <p:xfrm>
          <a:off x="1640556" y="2292883"/>
          <a:ext cx="8910888" cy="3950677"/>
        </p:xfrm>
        <a:graphic>
          <a:graphicData uri="http://schemas.openxmlformats.org/drawingml/2006/table">
            <a:tbl>
              <a:tblPr firstRow="1" firstCol="1" bandRow="1">
                <a:tableStyleId>{5C22544A-7EE6-4342-B048-85BDC9FD1C3A}</a:tableStyleId>
              </a:tblPr>
              <a:tblGrid>
                <a:gridCol w="3670174">
                  <a:extLst>
                    <a:ext uri="{9D8B030D-6E8A-4147-A177-3AD203B41FA5}">
                      <a16:colId xmlns:a16="http://schemas.microsoft.com/office/drawing/2014/main" val="3331633937"/>
                    </a:ext>
                  </a:extLst>
                </a:gridCol>
                <a:gridCol w="5240714">
                  <a:extLst>
                    <a:ext uri="{9D8B030D-6E8A-4147-A177-3AD203B41FA5}">
                      <a16:colId xmlns:a16="http://schemas.microsoft.com/office/drawing/2014/main" val="1945726335"/>
                    </a:ext>
                  </a:extLst>
                </a:gridCol>
              </a:tblGrid>
              <a:tr h="305859">
                <a:tc>
                  <a:txBody>
                    <a:bodyPr/>
                    <a:lstStyle/>
                    <a:p>
                      <a:pPr algn="ctr">
                        <a:buNone/>
                      </a:pPr>
                      <a:r>
                        <a:rPr lang="zh-CN" sz="1000" kern="0">
                          <a:effectLst/>
                        </a:rPr>
                        <a:t>方法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说明</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49465756"/>
                  </a:ext>
                </a:extLst>
              </a:tr>
              <a:tr h="305859">
                <a:tc>
                  <a:txBody>
                    <a:bodyPr/>
                    <a:lstStyle/>
                    <a:p>
                      <a:pPr algn="just">
                        <a:buNone/>
                      </a:pPr>
                      <a:r>
                        <a:rPr lang="en-US" sz="1000" kern="0">
                          <a:effectLst/>
                        </a:rPr>
                        <a:t>char charAt(int index)</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返回指定索引处的</a:t>
                      </a:r>
                      <a:r>
                        <a:rPr lang="en-US" sz="1000" kern="0">
                          <a:effectLst/>
                        </a:rPr>
                        <a:t> char </a:t>
                      </a:r>
                      <a:r>
                        <a:rPr lang="zh-CN" sz="1000" kern="0">
                          <a:effectLst/>
                        </a:rPr>
                        <a:t>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00023928"/>
                  </a:ext>
                </a:extLst>
              </a:tr>
              <a:tr h="305859">
                <a:tc>
                  <a:txBody>
                    <a:bodyPr/>
                    <a:lstStyle/>
                    <a:p>
                      <a:pPr algn="just">
                        <a:buNone/>
                      </a:pPr>
                      <a:r>
                        <a:rPr lang="en-US" sz="1000" kern="0">
                          <a:effectLst/>
                        </a:rPr>
                        <a:t>int compareTo(Object o)</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把这个字符串和另一个对象比较</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68979996"/>
                  </a:ext>
                </a:extLst>
              </a:tr>
              <a:tr h="611718">
                <a:tc>
                  <a:txBody>
                    <a:bodyPr/>
                    <a:lstStyle/>
                    <a:p>
                      <a:pPr algn="just">
                        <a:buNone/>
                      </a:pPr>
                      <a:r>
                        <a:rPr lang="en-US" sz="1000" kern="0">
                          <a:effectLst/>
                        </a:rPr>
                        <a:t>int compareTo(String anotherString)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按字典顺序比较两个字符串。</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36162449"/>
                  </a:ext>
                </a:extLst>
              </a:tr>
              <a:tr h="305859">
                <a:tc>
                  <a:txBody>
                    <a:bodyPr/>
                    <a:lstStyle/>
                    <a:p>
                      <a:pPr algn="just">
                        <a:buNone/>
                      </a:pPr>
                      <a:r>
                        <a:rPr lang="en-US" sz="1000" kern="0">
                          <a:effectLst/>
                        </a:rPr>
                        <a:t>String concat(String str)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将指定字符串连接到此字符串的结尾</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43901070"/>
                  </a:ext>
                </a:extLst>
              </a:tr>
              <a:tr h="611718">
                <a:tc>
                  <a:txBody>
                    <a:bodyPr/>
                    <a:lstStyle/>
                    <a:p>
                      <a:pPr algn="just">
                        <a:buNone/>
                      </a:pPr>
                      <a:r>
                        <a:rPr lang="en-US" sz="1000" kern="0">
                          <a:effectLst/>
                        </a:rPr>
                        <a:t>void getChars(int srcBegin, int srcEnd, char[] dst, int dstBegin)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将字符从此字符串复制到目标字符数组</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9232864"/>
                  </a:ext>
                </a:extLst>
              </a:tr>
              <a:tr h="892087">
                <a:tc>
                  <a:txBody>
                    <a:bodyPr/>
                    <a:lstStyle/>
                    <a:p>
                      <a:pPr algn="just">
                        <a:buNone/>
                      </a:pPr>
                      <a:r>
                        <a:rPr lang="en-US" sz="1000" kern="0">
                          <a:effectLst/>
                        </a:rPr>
                        <a:t>int indexOf(int ch)</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返回指定字符在此字符串中第一次出现处的索引。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32756776"/>
                  </a:ext>
                </a:extLst>
              </a:tr>
              <a:tr h="305859">
                <a:tc>
                  <a:txBody>
                    <a:bodyPr/>
                    <a:lstStyle/>
                    <a:p>
                      <a:pPr algn="just">
                        <a:buNone/>
                      </a:pPr>
                      <a:r>
                        <a:rPr lang="en-US" sz="1000" kern="0">
                          <a:effectLst/>
                        </a:rPr>
                        <a:t>int length()</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a:effectLst/>
                        </a:rPr>
                        <a:t>返回此字符串的长度。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55638395"/>
                  </a:ext>
                </a:extLst>
              </a:tr>
              <a:tr h="305859">
                <a:tc>
                  <a:txBody>
                    <a:bodyPr/>
                    <a:lstStyle/>
                    <a:p>
                      <a:pPr algn="just">
                        <a:buNone/>
                      </a:pPr>
                      <a:r>
                        <a:rPr lang="en-US" sz="1000" kern="0" dirty="0" err="1">
                          <a:effectLst/>
                        </a:rPr>
                        <a:t>isEmpty</a:t>
                      </a:r>
                      <a:r>
                        <a:rPr lang="en-US" sz="1000" kern="0" dirty="0">
                          <a:effectLst/>
                        </a:rPr>
                        <a: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buNone/>
                      </a:pPr>
                      <a:r>
                        <a:rPr lang="zh-CN" sz="1000" kern="0" dirty="0">
                          <a:effectLst/>
                        </a:rPr>
                        <a:t>判断字符串是否为空</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554436769"/>
                  </a:ext>
                </a:extLst>
              </a:tr>
            </a:tbl>
          </a:graphicData>
        </a:graphic>
      </p:graphicFrame>
    </p:spTree>
    <p:extLst>
      <p:ext uri="{BB962C8B-B14F-4D97-AF65-F5344CB8AC3E}">
        <p14:creationId xmlns:p14="http://schemas.microsoft.com/office/powerpoint/2010/main" val="16828180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DAA5D-4898-096F-AFA2-3367E2CCA71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F3DDCA8-8CA2-26AA-600D-BF4C3D8FD017}"/>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29555FA-E982-E157-C21C-17CCFFF564A5}"/>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775CC238-4F0D-0FE7-0A8E-0687FE36A93E}"/>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A1425993-E82D-E7E0-C103-F271F58F10D1}"/>
              </a:ext>
            </a:extLst>
          </p:cNvPr>
          <p:cNvSpPr txBox="1"/>
          <p:nvPr/>
        </p:nvSpPr>
        <p:spPr>
          <a:xfrm>
            <a:off x="780114" y="815257"/>
            <a:ext cx="10631772" cy="86177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】我们知道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网络平台有一定的规范和要求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敏感词和违禁词是严打的。 无论你是电商平台还是做</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SEO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网络推广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但凡涉及到违禁词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往往是轻则予以警告</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重则封禁账号。完成操作，字符串“我在超市买了一把玩具枪”，“枪”是敏感词汇，替换为“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”，并输出打印；</a:t>
            </a:r>
          </a:p>
        </p:txBody>
      </p:sp>
      <p:sp>
        <p:nvSpPr>
          <p:cNvPr id="6" name="文本框 5">
            <a:extLst>
              <a:ext uri="{FF2B5EF4-FFF2-40B4-BE49-F238E27FC236}">
                <a16:creationId xmlns:a16="http://schemas.microsoft.com/office/drawing/2014/main" id="{A9E10031-8867-4A7A-8804-5D70AB833C45}"/>
              </a:ext>
            </a:extLst>
          </p:cNvPr>
          <p:cNvSpPr txBox="1"/>
          <p:nvPr/>
        </p:nvSpPr>
        <p:spPr>
          <a:xfrm>
            <a:off x="847655" y="1720840"/>
            <a:ext cx="8339266" cy="3416320"/>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Exercise4_6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我在超市买了一把玩具枪</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subst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枪</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subst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.contains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subst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.replace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subst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AEAB4C48-AC88-2B43-A032-C56FE36CB010}"/>
              </a:ext>
            </a:extLst>
          </p:cNvPr>
          <p:cNvSpPr txBox="1"/>
          <p:nvPr/>
        </p:nvSpPr>
        <p:spPr>
          <a:xfrm>
            <a:off x="780114" y="5386153"/>
            <a:ext cx="6094970" cy="656590"/>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我在超市买了一把玩具</a:t>
            </a:r>
            <a:r>
              <a:rPr lang="en-US" altLang="zh-CN" sz="20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075030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2AE9B-D417-64C0-F6ED-A0C61E35B55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5ED1180-7F9B-1EA3-99B5-E13FA730E255}"/>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BD36722-EA1F-60C8-8EB6-125D0692C91A}"/>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00CB1DB8-63FA-1006-B0B5-9E97DD66FD55}"/>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A08D3B38-CD60-96D8-4134-3A44BD6C158E}"/>
              </a:ext>
            </a:extLst>
          </p:cNvPr>
          <p:cNvSpPr txBox="1"/>
          <p:nvPr/>
        </p:nvSpPr>
        <p:spPr>
          <a:xfrm>
            <a:off x="761485" y="516978"/>
            <a:ext cx="10965554" cy="847796"/>
          </a:xfrm>
          <a:prstGeom prst="rect">
            <a:avLst/>
          </a:prstGeom>
          <a:noFill/>
        </p:spPr>
        <p:txBody>
          <a:bodyPr wrap="square">
            <a:spAutoFit/>
          </a:bodyPr>
          <a:lstStyle/>
          <a:p>
            <a:pPr algn="just">
              <a:lnSpc>
                <a:spcPts val="2000"/>
              </a:lnSpc>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4-7</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】实现登录验证，对用户输入的用户账号（</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admin</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）和密码（</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8888888</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）进行认证，如果用户账号和密码正确现实“登录成功”，如果密码用户账号不一致，给出提示信息，要求用继续输入，如果失败三次，退出系统；密码要求支持最多</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位虚伪密码验证功能；如果用户不小心在账号或者密码两端误输入了空格要进行智能删除；</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E89E46E7-550C-CED9-DDD2-CBFA01A311BE}"/>
              </a:ext>
            </a:extLst>
          </p:cNvPr>
          <p:cNvSpPr txBox="1"/>
          <p:nvPr/>
        </p:nvSpPr>
        <p:spPr>
          <a:xfrm>
            <a:off x="464961" y="1382286"/>
            <a:ext cx="4520990" cy="4247317"/>
          </a:xfrm>
          <a:prstGeom prst="rect">
            <a:avLst/>
          </a:prstGeom>
          <a:noFill/>
        </p:spPr>
        <p:txBody>
          <a:bodyPr wrap="square">
            <a:spAutoFit/>
          </a:bodyPr>
          <a:lstStyle/>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Exercise4_7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定义初始化合法的用户账号密码</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rightname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"admin"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rightpass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"888888"</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记录登录失败次数</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0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while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请输入用户账号：：</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//names</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保存用户输入的账号</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请输入密码：</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获取并保存输入的密码；</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pass</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.trim</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().length()&gt;16) {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虚伪密码</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10</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位</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+6</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位密码共计</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16</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位密码</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密码太长，请重新输入</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失败次数加一</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names</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.trim</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().equals(</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rightname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判断连个字符串是否相等</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pass</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.trim</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indexOf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rightpass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)&gt;=0)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B61EEE23-F749-B748-48D9-B89374DEDB4C}"/>
              </a:ext>
            </a:extLst>
          </p:cNvPr>
          <p:cNvSpPr txBox="1"/>
          <p:nvPr/>
        </p:nvSpPr>
        <p:spPr>
          <a:xfrm>
            <a:off x="5046017" y="1350972"/>
            <a:ext cx="7080557" cy="3785652"/>
          </a:xfrm>
          <a:prstGeom prst="rect">
            <a:avLst/>
          </a:prstGeom>
          <a:noFill/>
        </p:spPr>
        <p:txBody>
          <a:bodyPr wrap="square" rtlCol="0">
            <a:spAutoFit/>
          </a:bodyPr>
          <a:lstStyle/>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latin typeface="Consolas" panose="020B0609020204030204" pitchFamily="49" charset="0"/>
                <a:ea typeface="宋体" panose="02010600030101010101" pitchFamily="2" charset="-122"/>
                <a:cs typeface="Consolas" panose="020B0609020204030204" pitchFamily="49" charset="0"/>
              </a:rPr>
              <a:t>//trim()</a:t>
            </a:r>
            <a:r>
              <a:rPr lang="zh-CN" altLang="zh-CN" sz="1000" kern="0" dirty="0">
                <a:solidFill>
                  <a:srgbClr val="3F7F5F"/>
                </a:solidFill>
                <a:latin typeface="Consolas" panose="020B0609020204030204" pitchFamily="49" charset="0"/>
                <a:ea typeface="宋体" panose="02010600030101010101" pitchFamily="2" charset="-122"/>
                <a:cs typeface="Consolas" panose="020B0609020204030204" pitchFamily="49" charset="0"/>
              </a:rPr>
              <a:t>删除两端空格后再判断如果用户名和密码正确</a:t>
            </a:r>
            <a:r>
              <a:rPr lang="en-US" altLang="zh-CN" sz="1000" kern="0" dirty="0">
                <a:solidFill>
                  <a:srgbClr val="3F7F5F"/>
                </a:solidFill>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登录成功</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欢迎来到</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Java</a:t>
            </a:r>
            <a:r>
              <a:rPr lang="zh-CN"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世界</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在这个神秘的</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Java</a:t>
            </a:r>
            <a:r>
              <a:rPr lang="zh-CN"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世界，你将有意想不到的收获</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latin typeface="Consolas" panose="020B0609020204030204" pitchFamily="49" charset="0"/>
                <a:ea typeface="宋体" panose="02010600030101010101" pitchFamily="2" charset="-122"/>
                <a:cs typeface="Consolas" panose="020B0609020204030204" pitchFamily="49" charset="0"/>
              </a:rPr>
              <a:t>break</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没有这个密码，登录失败，请重试</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latin typeface="Consolas" panose="020B0609020204030204" pitchFamily="49" charset="0"/>
                <a:ea typeface="宋体" panose="02010600030101010101" pitchFamily="2" charset="-122"/>
                <a:cs typeface="Consolas" panose="020B0609020204030204" pitchFamily="49" charset="0"/>
              </a:rPr>
              <a:t>i</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3F7F5F"/>
                </a:solidFill>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latin typeface="Consolas" panose="020B0609020204030204" pitchFamily="49" charset="0"/>
                <a:ea typeface="宋体" panose="02010600030101010101" pitchFamily="2" charset="-122"/>
                <a:cs typeface="Consolas" panose="020B0609020204030204" pitchFamily="49" charset="0"/>
              </a:rPr>
              <a:t>如果用户账号密码不正确</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没有这个</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latin typeface="Consolas" panose="020B0609020204030204" pitchFamily="49" charset="0"/>
                <a:ea typeface="宋体" panose="02010600030101010101" pitchFamily="2" charset="-122"/>
                <a:cs typeface="Consolas" panose="020B0609020204030204" pitchFamily="49" charset="0"/>
              </a:rPr>
              <a:t>names</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.trim</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账号，登录失败，请重试</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latin typeface="Consolas" panose="020B0609020204030204" pitchFamily="49" charset="0"/>
                <a:ea typeface="宋体" panose="02010600030101010101" pitchFamily="2" charset="-122"/>
                <a:cs typeface="Consolas" panose="020B0609020204030204" pitchFamily="49" charset="0"/>
              </a:rPr>
              <a:t>i</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latin typeface="Consolas" panose="020B0609020204030204" pitchFamily="49" charset="0"/>
                <a:ea typeface="宋体" panose="02010600030101010101" pitchFamily="2" charset="-122"/>
                <a:cs typeface="Consolas" panose="020B0609020204030204" pitchFamily="49" charset="0"/>
              </a:rPr>
              <a:t>失败次数加一</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latin typeface="Consolas" panose="020B0609020204030204" pitchFamily="49" charset="0"/>
                <a:ea typeface="宋体" panose="02010600030101010101" pitchFamily="2" charset="-122"/>
                <a:cs typeface="Consolas" panose="020B0609020204030204" pitchFamily="49" charset="0"/>
              </a:rPr>
              <a:t>i</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&gt;=3)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latin typeface="Consolas" panose="020B0609020204030204" pitchFamily="49" charset="0"/>
                <a:ea typeface="宋体" panose="02010600030101010101" pitchFamily="2" charset="-122"/>
                <a:cs typeface="Consolas" panose="020B0609020204030204" pitchFamily="49" charset="0"/>
              </a:rPr>
              <a:t>input</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.close</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latin typeface="Consolas" panose="020B0609020204030204" pitchFamily="49" charset="0"/>
                <a:ea typeface="宋体" panose="02010600030101010101" pitchFamily="2" charset="-122"/>
                <a:cs typeface="Consolas" panose="020B0609020204030204" pitchFamily="49" charset="0"/>
              </a:rPr>
              <a:t>结束程序前关闭对象</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System.</a:t>
            </a:r>
            <a:r>
              <a:rPr lang="en-US" altLang="zh-CN" sz="1000" b="1" i="1" kern="0" dirty="0" err="1">
                <a:solidFill>
                  <a:srgbClr val="0000C0"/>
                </a:solidFill>
                <a:latin typeface="Consolas" panose="020B0609020204030204" pitchFamily="49" charset="0"/>
                <a:ea typeface="宋体" panose="02010600030101010101" pitchFamily="2" charset="-122"/>
                <a:cs typeface="Consolas" panose="020B0609020204030204" pitchFamily="49" charset="0"/>
              </a:rPr>
              <a:t>out</a:t>
            </a:r>
            <a:r>
              <a:rPr lang="en-US" altLang="zh-CN" sz="1000" kern="0" dirty="0" err="1">
                <a:solidFill>
                  <a:srgbClr val="000000"/>
                </a:solidFill>
                <a:latin typeface="Consolas" panose="020B0609020204030204" pitchFamily="49" charset="0"/>
                <a:ea typeface="宋体" panose="02010600030101010101" pitchFamily="2" charset="-122"/>
                <a:cs typeface="Consolas" panose="020B0609020204030204" pitchFamily="49" charset="0"/>
              </a:rPr>
              <a:t>.println</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你已经失败超过三次，系统锁定</a:t>
            </a:r>
            <a:r>
              <a:rPr lang="en-US" altLang="zh-CN" sz="1000" kern="0" dirty="0">
                <a:solidFill>
                  <a:srgbClr val="2A00FF"/>
                </a:solidFill>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latin typeface="Consolas" panose="020B0609020204030204" pitchFamily="49" charset="0"/>
                <a:ea typeface="宋体" panose="02010600030101010101" pitchFamily="2" charset="-122"/>
                <a:cs typeface="Consolas" panose="020B0609020204030204" pitchFamily="49" charset="0"/>
              </a:rPr>
              <a:t>break</a:t>
            </a: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000" kern="0" dirty="0">
                <a:solidFill>
                  <a:srgbClr val="000000"/>
                </a:solidFill>
                <a:latin typeface="Consolas" panose="020B0609020204030204" pitchFamily="49" charset="0"/>
                <a:ea typeface="宋体" panose="02010600030101010101" pitchFamily="2" charset="-122"/>
                <a:cs typeface="Consolas" panose="020B0609020204030204" pitchFamily="49" charset="0"/>
              </a:rPr>
              <a:t>} </a:t>
            </a:r>
            <a:endParaRPr lang="zh-CN" altLang="en-US" sz="1000" dirty="0"/>
          </a:p>
        </p:txBody>
      </p:sp>
      <p:sp>
        <p:nvSpPr>
          <p:cNvPr id="12" name="文本框 11">
            <a:extLst>
              <a:ext uri="{FF2B5EF4-FFF2-40B4-BE49-F238E27FC236}">
                <a16:creationId xmlns:a16="http://schemas.microsoft.com/office/drawing/2014/main" id="{E328EAFD-85CF-5598-B2A1-C97FD8BCA5E2}"/>
              </a:ext>
            </a:extLst>
          </p:cNvPr>
          <p:cNvSpPr txBox="1"/>
          <p:nvPr/>
        </p:nvSpPr>
        <p:spPr>
          <a:xfrm>
            <a:off x="6708294" y="5047703"/>
            <a:ext cx="6097604" cy="1641475"/>
          </a:xfrm>
          <a:prstGeom prst="rect">
            <a:avLst/>
          </a:prstGeom>
          <a:noFill/>
        </p:spPr>
        <p:txBody>
          <a:bodyPr wrap="square">
            <a:spAutoFit/>
          </a:bodyPr>
          <a:lstStyle/>
          <a:p>
            <a:pPr algn="just">
              <a:lnSpc>
                <a:spcPts val="2000"/>
              </a:lnSpc>
              <a:buNone/>
            </a:pPr>
            <a:r>
              <a:rPr lang="zh-CN" altLang="zh-CN" sz="1050" kern="100" dirty="0">
                <a:solidFill>
                  <a:srgbClr val="FF0000"/>
                </a:solidFill>
                <a:effectLst/>
                <a:latin typeface="Consolas" panose="020B0609020204030204" pitchFamily="49" charset="0"/>
                <a:ea typeface="宋体" panose="02010600030101010101" pitchFamily="2" charset="-122"/>
                <a:cs typeface="Times New Roman" panose="02020603050405020304" pitchFamily="18" charset="0"/>
              </a:rPr>
              <a:t>运行结果如下：</a:t>
            </a:r>
            <a:endPar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请输入用户账号</a:t>
            </a:r>
            <a:r>
              <a:rPr lang="en-US"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05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admin</a:t>
            </a:r>
            <a:endPar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请输入密码</a:t>
            </a:r>
            <a:r>
              <a:rPr lang="en-US"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050" kern="10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888888</a:t>
            </a:r>
            <a:endPar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登录成功</a:t>
            </a:r>
          </a:p>
          <a:p>
            <a:pPr algn="just">
              <a:buNone/>
              <a:tabLst>
                <a:tab pos="1706880" algn="l"/>
              </a:tabLst>
            </a:pPr>
            <a:r>
              <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欢迎来到</a:t>
            </a:r>
            <a:r>
              <a:rPr lang="en-US"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世界</a:t>
            </a:r>
            <a:r>
              <a:rPr lang="en-US"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在这个神秘的</a:t>
            </a:r>
            <a:r>
              <a:rPr lang="en-US"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世界</a:t>
            </a:r>
            <a:r>
              <a:rPr lang="en-US"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050" kern="100" dirty="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你将有意想不到的收获  </a:t>
            </a:r>
          </a:p>
          <a:p>
            <a:pPr indent="254000" algn="just">
              <a:buNone/>
            </a:pPr>
            <a:r>
              <a:rPr lang="en-US" altLang="zh-CN" sz="105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5245239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63AAF-8C93-282F-28EF-EE70685C76B6}"/>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9C665F95-6965-5B77-AC12-F73FCF56F50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FCF0CB29-23D5-B274-D820-0FB7D166065B}"/>
              </a:ext>
            </a:extLst>
          </p:cNvPr>
          <p:cNvSpPr txBox="1"/>
          <p:nvPr/>
        </p:nvSpPr>
        <p:spPr>
          <a:xfrm>
            <a:off x="668810" y="511136"/>
            <a:ext cx="609497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综合实训</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编写经典扫雷游戏</a:t>
            </a:r>
          </a:p>
        </p:txBody>
      </p:sp>
      <p:sp>
        <p:nvSpPr>
          <p:cNvPr id="6" name="文本框 5">
            <a:extLst>
              <a:ext uri="{FF2B5EF4-FFF2-40B4-BE49-F238E27FC236}">
                <a16:creationId xmlns:a16="http://schemas.microsoft.com/office/drawing/2014/main" id="{085AAA63-6147-19AD-F7F7-9ABB7A32F267}"/>
              </a:ext>
            </a:extLst>
          </p:cNvPr>
          <p:cNvSpPr txBox="1"/>
          <p:nvPr/>
        </p:nvSpPr>
        <p:spPr>
          <a:xfrm>
            <a:off x="668810" y="1507418"/>
            <a:ext cx="10934185" cy="1374735"/>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综合案例】社会是一个大家庭，每一个公民都要遵守社会规则，才能更好的维持社会秩序，保障社会的正常运行。扫雷是一款大众类的经典益智小游戏，它的规则就是在最短的时间内根据点击格子出现的数字找出所有非雷格子，同时避免踩雷，踩到一个雷即全盘皆输。其胜利条件不是将所有地雷插上旗子，而是点开所有不是地雷的格子。点开的数字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1-8</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中的任意一个，数字是多少则代表这个格子周围环绕的其他八个格子里面有多少个地雷，要将不是地雷的格子右键点开，将有地雷的格子找出来并插上旗子。如图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pic>
        <p:nvPicPr>
          <p:cNvPr id="7" name="图片 6">
            <a:extLst>
              <a:ext uri="{FF2B5EF4-FFF2-40B4-BE49-F238E27FC236}">
                <a16:creationId xmlns:a16="http://schemas.microsoft.com/office/drawing/2014/main" id="{1BD9037C-9D1C-6644-46A5-1C3E9C4D603E}"/>
              </a:ext>
            </a:extLst>
          </p:cNvPr>
          <p:cNvPicPr>
            <a:picLocks noChangeAspect="1"/>
          </p:cNvPicPr>
          <p:nvPr/>
        </p:nvPicPr>
        <p:blipFill>
          <a:blip r:embed="rId3"/>
          <a:stretch>
            <a:fillRect/>
          </a:stretch>
        </p:blipFill>
        <p:spPr>
          <a:xfrm>
            <a:off x="5283132" y="2886490"/>
            <a:ext cx="1082040" cy="1670685"/>
          </a:xfrm>
          <a:prstGeom prst="rect">
            <a:avLst/>
          </a:prstGeom>
        </p:spPr>
      </p:pic>
      <p:sp>
        <p:nvSpPr>
          <p:cNvPr id="9" name="文本框 8">
            <a:extLst>
              <a:ext uri="{FF2B5EF4-FFF2-40B4-BE49-F238E27FC236}">
                <a16:creationId xmlns:a16="http://schemas.microsoft.com/office/drawing/2014/main" id="{B24EAA23-1909-5B68-4225-17CCB2A1ECFA}"/>
              </a:ext>
            </a:extLst>
          </p:cNvPr>
          <p:cNvSpPr txBox="1"/>
          <p:nvPr/>
        </p:nvSpPr>
        <p:spPr>
          <a:xfrm>
            <a:off x="2776667" y="4561512"/>
            <a:ext cx="6094970" cy="276999"/>
          </a:xfrm>
          <a:prstGeom prst="rect">
            <a:avLst/>
          </a:prstGeom>
          <a:noFill/>
        </p:spPr>
        <p:txBody>
          <a:bodyPr wrap="square">
            <a:spAutoFit/>
          </a:bodyPr>
          <a:lstStyle/>
          <a:p>
            <a:pPr algn="ctr">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4-4</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扫雷游戏界面</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80C8354E-F366-4393-4CFC-7F7142FC1A98}"/>
              </a:ext>
            </a:extLst>
          </p:cNvPr>
          <p:cNvSpPr txBox="1"/>
          <p:nvPr/>
        </p:nvSpPr>
        <p:spPr>
          <a:xfrm>
            <a:off x="582313" y="4977803"/>
            <a:ext cx="10934184" cy="1118255"/>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【思路解析】定义一个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的二维数组，每个数组元素表示扫雷中的一个区块，总共</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个区块，游戏开始前对这个二维数组进行初始化操作。首先定义数组，设置所有元素初始值为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。接着在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个区块中随机设置</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颗地雷，地雷用字母“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”表示，最后计算出每个类，即“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”周围的数字，这个数组就是该区块周边雷的数量；</a:t>
            </a:r>
          </a:p>
        </p:txBody>
      </p:sp>
    </p:spTree>
    <p:extLst>
      <p:ext uri="{BB962C8B-B14F-4D97-AF65-F5344CB8AC3E}">
        <p14:creationId xmlns:p14="http://schemas.microsoft.com/office/powerpoint/2010/main" val="1290063612"/>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A58089-080C-A205-FC9A-65E8D1F71DF4}"/>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7CE78814-023F-3602-FC12-CB6439B1A95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58B41679-55B0-6128-E86A-7233C0FE639A}"/>
              </a:ext>
            </a:extLst>
          </p:cNvPr>
          <p:cNvSpPr txBox="1"/>
          <p:nvPr/>
        </p:nvSpPr>
        <p:spPr>
          <a:xfrm>
            <a:off x="674989" y="496276"/>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4.1.1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数组由来</a:t>
            </a:r>
          </a:p>
        </p:txBody>
      </p:sp>
      <p:sp>
        <p:nvSpPr>
          <p:cNvPr id="9" name="文本框 8">
            <a:extLst>
              <a:ext uri="{FF2B5EF4-FFF2-40B4-BE49-F238E27FC236}">
                <a16:creationId xmlns:a16="http://schemas.microsoft.com/office/drawing/2014/main" id="{5D395B2B-7761-40B1-E00E-F009E57C39EF}"/>
              </a:ext>
            </a:extLst>
          </p:cNvPr>
          <p:cNvSpPr txBox="1"/>
          <p:nvPr/>
        </p:nvSpPr>
        <p:spPr>
          <a:xfrm>
            <a:off x="674195" y="1396948"/>
            <a:ext cx="10842022" cy="188769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在程序设计中，如果根据题目要求定义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个整型变量，可以按照如下方式进行定义：</a:t>
            </a:r>
          </a:p>
          <a:p>
            <a:pPr indent="266700" algn="just">
              <a:lnSpc>
                <a:spcPts val="2000"/>
              </a:lnSpc>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int  a, b, x,a1,a2,ab,cc ... i100,b0;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从定义结果来看，这样的方式降低了程序的阅读性，在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语言中，提供的数组的概念用于实现对于数量较多的变量进行定义的方式。</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是指一组相关类型的变量集合，并且这些变量可以按照统一的方式进行操作。数组中的每个元素具有相同的数据类型，可以用一个统一的数组名和不同的下标来确定数组中唯一的元素。根据数组的维度，可以将其分为一维数组、二维数组和多维数组等。</a:t>
            </a:r>
          </a:p>
        </p:txBody>
      </p:sp>
      <p:sp>
        <p:nvSpPr>
          <p:cNvPr id="11" name="文本框 10">
            <a:extLst>
              <a:ext uri="{FF2B5EF4-FFF2-40B4-BE49-F238E27FC236}">
                <a16:creationId xmlns:a16="http://schemas.microsoft.com/office/drawing/2014/main" id="{9E6BBF20-0F2C-99D6-CC98-3448AC6F3AFF}"/>
              </a:ext>
            </a:extLst>
          </p:cNvPr>
          <p:cNvSpPr txBox="1"/>
          <p:nvPr/>
        </p:nvSpPr>
        <p:spPr>
          <a:xfrm>
            <a:off x="674989" y="3725826"/>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4.1.2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数组特性</a:t>
            </a:r>
          </a:p>
        </p:txBody>
      </p:sp>
      <p:sp>
        <p:nvSpPr>
          <p:cNvPr id="13" name="文本框 12">
            <a:extLst>
              <a:ext uri="{FF2B5EF4-FFF2-40B4-BE49-F238E27FC236}">
                <a16:creationId xmlns:a16="http://schemas.microsoft.com/office/drawing/2014/main" id="{7D5528E4-672A-8481-18E2-69A14259C508}"/>
              </a:ext>
            </a:extLst>
          </p:cNvPr>
          <p:cNvSpPr txBox="1"/>
          <p:nvPr/>
        </p:nvSpPr>
        <p:spPr>
          <a:xfrm>
            <a:off x="674989" y="4699122"/>
            <a:ext cx="10842021" cy="137473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在计算机语言中数组是非常重要的集合类型，大部分计算机语言中数组具有如下三个多个基本特性：</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）一致性：数组只能保存相同数据类型元素，元素的数据类型可以是任何相同的数据类型。</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）有序性：数组中的元素是有序的，通过下标访问。</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）不可变性：数组一旦初始化，则长度（数组中元素的个数）不可变。</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2564242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FFD23-4D72-BFAE-C292-176AC954C16D}"/>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11A1C785-8625-7686-9568-3539A6C5262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6EE1A835-24CA-23D1-5C65-CBCFEF3E9199}"/>
              </a:ext>
            </a:extLst>
          </p:cNvPr>
          <p:cNvSpPr txBox="1"/>
          <p:nvPr/>
        </p:nvSpPr>
        <p:spPr>
          <a:xfrm>
            <a:off x="354012" y="511394"/>
            <a:ext cx="6094970"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【程序代码】</a:t>
            </a:r>
          </a:p>
        </p:txBody>
      </p:sp>
      <p:sp>
        <p:nvSpPr>
          <p:cNvPr id="6" name="文本框 5">
            <a:extLst>
              <a:ext uri="{FF2B5EF4-FFF2-40B4-BE49-F238E27FC236}">
                <a16:creationId xmlns:a16="http://schemas.microsoft.com/office/drawing/2014/main" id="{CF004E94-6AE7-4262-A188-596A28C2CCBA}"/>
              </a:ext>
            </a:extLst>
          </p:cNvPr>
          <p:cNvSpPr txBox="1"/>
          <p:nvPr/>
        </p:nvSpPr>
        <p:spPr>
          <a:xfrm>
            <a:off x="409316" y="860207"/>
            <a:ext cx="9086851" cy="2954655"/>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java.util.Random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Training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=8;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雷区高度</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=8;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雷区的宽度</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雷区对应数字</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0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没有雷，没有数字，</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1-8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代表数字，</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X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代表雷，</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88</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minesum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需要产生的雷数量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初始化</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he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8D259D3B-2EC5-4A18-5E7C-1629DCA15769}"/>
              </a:ext>
            </a:extLst>
          </p:cNvPr>
          <p:cNvSpPr txBox="1"/>
          <p:nvPr/>
        </p:nvSpPr>
        <p:spPr>
          <a:xfrm>
            <a:off x="409316" y="3620281"/>
            <a:ext cx="9198061" cy="2954655"/>
          </a:xfrm>
          <a:prstGeom prst="rect">
            <a:avLst/>
          </a:prstGeom>
          <a:noFill/>
        </p:spPr>
        <p:txBody>
          <a:bodyPr wrap="square">
            <a:spAutoFit/>
          </a:bodyPr>
          <a:lstStyle/>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//2.</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随机布雷</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10</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颗</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产出两个</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0-8</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范围内随机数，分别表示横线，纵向，两个数字交叉点即为布雷点</a:t>
            </a:r>
            <a:r>
              <a:rPr lang="zh-CN" altLang="zh-CN" sz="14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横向随机数</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yf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纵向随机数</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Random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Random();</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while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rn</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yf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rn</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(8);</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yf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]==88)</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判断选中的该区块位置是否已经有雷</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continue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该区块有雷，继续循环查找合适区块</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01053842"/>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B285C-8DBD-0485-FD07-E04A48DC2C64}"/>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5E1AF888-589B-79DE-FABB-7EF2E0B30DF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8053B563-5745-0A06-FBF7-E67733DE79D4}"/>
              </a:ext>
            </a:extLst>
          </p:cNvPr>
          <p:cNvSpPr txBox="1"/>
          <p:nvPr/>
        </p:nvSpPr>
        <p:spPr>
          <a:xfrm>
            <a:off x="401766" y="389238"/>
            <a:ext cx="11434634" cy="5970865"/>
          </a:xfrm>
          <a:prstGeom prst="rect">
            <a:avLst/>
          </a:prstGeom>
          <a:noFill/>
        </p:spPr>
        <p:txBody>
          <a:bodyPr wrap="square">
            <a:spAutoFit/>
          </a:bodyPr>
          <a:lstStyle/>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//3.</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计算已经完成布雷任区块周边的区块数字；</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he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]==88){</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&lt;=1;</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&lt;=1;</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&amp;&amp;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&gt;=0 &amp;&amp;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&amp;&amp;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&gt;=0 &amp;&amp;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]!=88)</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输出最后完成布雷的结果</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如果数组元素值不是</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88,</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直接输出，如果是</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88</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进行对应字符输出，</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88</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，就输出</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“X”</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为了输出格式美观，需要每个数字后面加上</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，同时每完成一行的输出后换行</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he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]==88){</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char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dirty="0"/>
          </a:p>
        </p:txBody>
      </p:sp>
      <p:sp>
        <p:nvSpPr>
          <p:cNvPr id="6" name="文本框 5">
            <a:extLst>
              <a:ext uri="{FF2B5EF4-FFF2-40B4-BE49-F238E27FC236}">
                <a16:creationId xmlns:a16="http://schemas.microsoft.com/office/drawing/2014/main" id="{40B7990C-109A-BD15-8D87-3376305E0193}"/>
              </a:ext>
            </a:extLst>
          </p:cNvPr>
          <p:cNvSpPr txBox="1"/>
          <p:nvPr/>
        </p:nvSpPr>
        <p:spPr>
          <a:xfrm>
            <a:off x="7878976" y="4287741"/>
            <a:ext cx="2920829" cy="2072362"/>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 X | X | 1 | 0 | 0 | 0 | 0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 2 | 2 | 1 | 0 | 0 | 0 | 0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 | 1 | 1 | 2 | 1 | 2 | 1 | 1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 2 | X | 2 | X | 3 | X | 2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 | X | 2 | 2 | 1 | 3 | X | 2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X | 2 | 1 | 1 | 1 | 2 | 1 | 1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 1 | 0 | 1 | X | 1 | 1 | 1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 | 0 | 0 | 1 | 1 | 1 | 1 | X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07606581"/>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482F8-21EF-AA5F-5E57-119EDB6B1851}"/>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283AEF5E-FECD-1F43-080D-00C5836C366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16B18ACC-FE75-A324-4C34-B77DDDE9593B}"/>
              </a:ext>
            </a:extLst>
          </p:cNvPr>
          <p:cNvSpPr txBox="1"/>
          <p:nvPr/>
        </p:nvSpPr>
        <p:spPr>
          <a:xfrm>
            <a:off x="613204" y="253577"/>
            <a:ext cx="609497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拓展训练</a:t>
            </a:r>
          </a:p>
        </p:txBody>
      </p:sp>
      <p:sp>
        <p:nvSpPr>
          <p:cNvPr id="6" name="文本框 5">
            <a:extLst>
              <a:ext uri="{FF2B5EF4-FFF2-40B4-BE49-F238E27FC236}">
                <a16:creationId xmlns:a16="http://schemas.microsoft.com/office/drawing/2014/main" id="{622A4932-F8AC-42F8-CB85-97AB94558E77}"/>
              </a:ext>
            </a:extLst>
          </p:cNvPr>
          <p:cNvSpPr txBox="1"/>
          <p:nvPr/>
        </p:nvSpPr>
        <p:spPr>
          <a:xfrm>
            <a:off x="613203" y="1798315"/>
            <a:ext cx="10538769" cy="1374735"/>
          </a:xfrm>
          <a:prstGeom prst="rect">
            <a:avLst/>
          </a:prstGeom>
          <a:noFill/>
        </p:spPr>
        <p:txBody>
          <a:bodyPr wrap="square">
            <a:spAutoFit/>
          </a:bodyPr>
          <a:lstStyle/>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下列（</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）语句有错误</a:t>
            </a: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A.	int [] a;  B.int [] b=new int[10];  C. int []c=new int[];  D.int d[]=null;</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下列（</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）语句有错误</a:t>
            </a: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A.	A.int a[][]=new int[5][5];   B.int [][] b=new int[5][5];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B.	C.int []c[]=new int[5][5];   D.int [][]d=new int[5,5];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3A123FC8-C87C-47C0-640C-B9F14E7705B0}"/>
              </a:ext>
            </a:extLst>
          </p:cNvPr>
          <p:cNvSpPr txBox="1"/>
          <p:nvPr/>
        </p:nvSpPr>
        <p:spPr>
          <a:xfrm>
            <a:off x="613203" y="3129617"/>
            <a:ext cx="8104487" cy="2913618"/>
          </a:xfrm>
          <a:prstGeom prst="rect">
            <a:avLst/>
          </a:prstGeom>
          <a:noFill/>
        </p:spPr>
        <p:txBody>
          <a:bodyPr wrap="square">
            <a:spAutoFit/>
          </a:bodyPr>
          <a:lstStyle/>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关于下面的程序，正确的结论是（</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public class Demo1{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public static void main(String [] </a:t>
            </a:r>
            <a:r>
              <a:rPr lang="en-US" altLang="zh-CN" kern="100" dirty="0" err="1">
                <a:effectLst/>
                <a:latin typeface="宋体" panose="02010600030101010101" pitchFamily="2" charset="-122"/>
                <a:ea typeface="宋体" panose="02010600030101010101" pitchFamily="2" charset="-122"/>
                <a:cs typeface="Times New Roman" panose="02020603050405020304" pitchFamily="18" charset="0"/>
              </a:rPr>
              <a:t>args</a:t>
            </a: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int a[]=new int[5];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err="1">
                <a:effectLst/>
                <a:latin typeface="宋体" panose="02010600030101010101" pitchFamily="2" charset="-122"/>
                <a:ea typeface="宋体" panose="02010600030101010101" pitchFamily="2" charset="-122"/>
                <a:cs typeface="Times New Roman" panose="02020603050405020304" pitchFamily="18" charset="0"/>
              </a:rPr>
              <a:t>boolean</a:t>
            </a: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 b[]=new </a:t>
            </a:r>
            <a:r>
              <a:rPr lang="en-US" altLang="zh-CN" kern="100" dirty="0" err="1">
                <a:effectLst/>
                <a:latin typeface="宋体" panose="02010600030101010101" pitchFamily="2" charset="-122"/>
                <a:ea typeface="宋体" panose="02010600030101010101" pitchFamily="2" charset="-122"/>
                <a:cs typeface="Times New Roman" panose="02020603050405020304" pitchFamily="18" charset="0"/>
              </a:rPr>
              <a:t>boolean</a:t>
            </a: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err="1">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(a[1]);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err="1">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(b[2]);</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运行结果为</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0 false   B.</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运行结果为</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1 true</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C.</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程序无法编译</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       D.</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可以通过编译但结果不确定</a:t>
            </a:r>
          </a:p>
        </p:txBody>
      </p:sp>
      <p:sp>
        <p:nvSpPr>
          <p:cNvPr id="10" name="文本框 9">
            <a:extLst>
              <a:ext uri="{FF2B5EF4-FFF2-40B4-BE49-F238E27FC236}">
                <a16:creationId xmlns:a16="http://schemas.microsoft.com/office/drawing/2014/main" id="{9B786ED4-A4BC-2EFF-C0DE-B8072BD55C62}"/>
              </a:ext>
            </a:extLst>
          </p:cNvPr>
          <p:cNvSpPr txBox="1"/>
          <p:nvPr/>
        </p:nvSpPr>
        <p:spPr>
          <a:xfrm>
            <a:off x="613203" y="1324864"/>
            <a:ext cx="6094970" cy="359970"/>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一、选择题</a:t>
            </a:r>
          </a:p>
        </p:txBody>
      </p:sp>
    </p:spTree>
    <p:extLst>
      <p:ext uri="{BB962C8B-B14F-4D97-AF65-F5344CB8AC3E}">
        <p14:creationId xmlns:p14="http://schemas.microsoft.com/office/powerpoint/2010/main" val="3057967873"/>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AA3ED-016B-0731-3730-D4D6737F48DD}"/>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7F93EF48-54FC-3C3E-AE30-3D8C4BF6ACCD}"/>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E7E2A3EE-6180-96EA-D428-532D51C00D96}"/>
              </a:ext>
            </a:extLst>
          </p:cNvPr>
          <p:cNvSpPr txBox="1"/>
          <p:nvPr/>
        </p:nvSpPr>
        <p:spPr>
          <a:xfrm>
            <a:off x="452566" y="445821"/>
            <a:ext cx="9006531" cy="4452501"/>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应用程序的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方法中有以下语句，则输出的结果是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String  s1=new String("</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abc</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String  s2=new String("</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abc</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boolean</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b1=s1.equals(s2);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boolean</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b2=(s1==s2);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System.out.print</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(b1+"   "+b2);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A.true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false        B. false  true      C. true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true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D.false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false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应用程序的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方法中有以下语句，则输出的结果是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int  b[][]={{1}, {2,2}, {2,2,2}};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int sum=0;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for(int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=0;i&lt;</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b.length;i</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for(int j=0;j&lt;b[</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length;j</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sum*=b[</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("sum="+sum);</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 32     B.11     C. 2     D. 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34CCF6BF-A2C4-3F7A-A872-5AAF86A15F01}"/>
              </a:ext>
            </a:extLst>
          </p:cNvPr>
          <p:cNvSpPr txBox="1"/>
          <p:nvPr/>
        </p:nvSpPr>
        <p:spPr>
          <a:xfrm>
            <a:off x="452566" y="4898322"/>
            <a:ext cx="6094970" cy="359970"/>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二、编程题</a:t>
            </a:r>
          </a:p>
        </p:txBody>
      </p:sp>
      <p:sp>
        <p:nvSpPr>
          <p:cNvPr id="8" name="文本框 7">
            <a:extLst>
              <a:ext uri="{FF2B5EF4-FFF2-40B4-BE49-F238E27FC236}">
                <a16:creationId xmlns:a16="http://schemas.microsoft.com/office/drawing/2014/main" id="{4B399366-8933-0D66-D2A0-762D3B84629C}"/>
              </a:ext>
            </a:extLst>
          </p:cNvPr>
          <p:cNvSpPr txBox="1"/>
          <p:nvPr/>
        </p:nvSpPr>
        <p:spPr>
          <a:xfrm>
            <a:off x="452566" y="5258292"/>
            <a:ext cx="9630547" cy="1118255"/>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利用数组从键盘上输入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个整数，求出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个整数的和。</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已知一个数列是菲波那切数列，其中第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个数是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个数是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，求出第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项。</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利用数组从键盘上输入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个整数，采用冒泡法将这些按照从大到小的顺序输出。</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求出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列二维数组的主对角线的元素之和，数组元素从键盘上输入</a:t>
            </a:r>
          </a:p>
        </p:txBody>
      </p:sp>
    </p:spTree>
    <p:extLst>
      <p:ext uri="{BB962C8B-B14F-4D97-AF65-F5344CB8AC3E}">
        <p14:creationId xmlns:p14="http://schemas.microsoft.com/office/powerpoint/2010/main" val="2745765098"/>
      </p:ext>
    </p:extLst>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54D39-93D0-7A5A-77C3-7A7031203665}"/>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27707F69-8456-38AC-101B-E2BCA135F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072ED57F-9D5D-2EAE-0789-F67B9EF9507D}"/>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C72E00F5-B362-EDC7-B853-913EE9755CBD}"/>
              </a:ext>
            </a:extLst>
          </p:cNvPr>
          <p:cNvSpPr txBox="1"/>
          <p:nvPr/>
        </p:nvSpPr>
        <p:spPr>
          <a:xfrm>
            <a:off x="4400549" y="2434545"/>
            <a:ext cx="6094970"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4.2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一维数组</a:t>
            </a:r>
          </a:p>
        </p:txBody>
      </p:sp>
    </p:spTree>
    <p:extLst>
      <p:ext uri="{BB962C8B-B14F-4D97-AF65-F5344CB8AC3E}">
        <p14:creationId xmlns:p14="http://schemas.microsoft.com/office/powerpoint/2010/main" val="339044736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428E8A-0580-CCB9-1B65-5F3F7608106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CBC486D2-73CF-0131-FBB3-4644AD1620E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629674B-4DF4-59C9-2676-EAEB9324F2A0}"/>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EB18B1B9-1135-8583-C0E8-8D3EEDD46501}"/>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6532938D-948D-FF28-36B8-CC1A30C0EEC2}"/>
              </a:ext>
            </a:extLst>
          </p:cNvPr>
          <p:cNvSpPr txBox="1"/>
          <p:nvPr/>
        </p:nvSpPr>
        <p:spPr>
          <a:xfrm>
            <a:off x="970860" y="752018"/>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4.2.1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创建一维数组</a:t>
            </a:r>
          </a:p>
        </p:txBody>
      </p:sp>
      <p:sp>
        <p:nvSpPr>
          <p:cNvPr id="6" name="文本框 5">
            <a:extLst>
              <a:ext uri="{FF2B5EF4-FFF2-40B4-BE49-F238E27FC236}">
                <a16:creationId xmlns:a16="http://schemas.microsoft.com/office/drawing/2014/main" id="{DBFACEBE-7ED1-26A4-7551-CD9666AF1ED7}"/>
              </a:ext>
            </a:extLst>
          </p:cNvPr>
          <p:cNvSpPr txBox="1"/>
          <p:nvPr/>
        </p:nvSpPr>
        <p:spPr>
          <a:xfrm>
            <a:off x="733776" y="1844918"/>
            <a:ext cx="10724447" cy="4175502"/>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首先必须声明数组变量，才能在程序中使用数组。下面是声明数组变量的语法：</a:t>
            </a:r>
          </a:p>
          <a:p>
            <a:pPr algn="just">
              <a:lnSpc>
                <a:spcPts val="2000"/>
              </a:lnSpc>
              <a:buNone/>
            </a:pPr>
            <a:endPar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dataType</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arrayRefVar</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首选的方法</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数据类型</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数组名</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a:t>
            </a:r>
          </a:p>
          <a:p>
            <a:pPr algn="just">
              <a:lnSpc>
                <a:spcPts val="2000"/>
              </a:lnSpc>
              <a:buNone/>
            </a:pP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dataType</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arrayRefVar</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效果相同，但不是首选方法</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数据类型 数组名</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以上两种格式都可以声明一个数组，其中的数据类型既可以是基本数据类型，也可以是引用数据类型。数组名可以是任意合法的变量名。声明数组就是要告诉计算机该数组中数据的类型是什么。例如：</a:t>
            </a:r>
          </a:p>
          <a:p>
            <a:pPr algn="just">
              <a:buNone/>
            </a:pPr>
            <a:endPar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int[]  score;       // </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存储学生的成绩，类型为整型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double[]  price;    // </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存储商品的价格，类型为浮点型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name;    // </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存储学生名字，类型为字符串型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a:t>
            </a:r>
          </a:p>
          <a:p>
            <a:pPr indent="266700"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在声明数组变量时千万不要漏写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在声明数组时不需要规定数组的长度，例如：</a:t>
            </a:r>
          </a:p>
          <a:p>
            <a:pPr algn="l">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Int[10] score;    //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这是错误的</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185750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6B3A9-DAD4-46F8-EA28-0672C19207A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05F52B2B-0BEB-E985-94E6-55BC4196E07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E604C9D-A1E3-66CE-C45C-31A4E59C24E3}"/>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29922CC5-8F4E-C052-3BB2-DD476F82F27C}"/>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EB0EEC2D-388A-7161-8093-CE4AD1B9FAE1}"/>
              </a:ext>
            </a:extLst>
          </p:cNvPr>
          <p:cNvSpPr txBox="1"/>
          <p:nvPr/>
        </p:nvSpPr>
        <p:spPr>
          <a:xfrm>
            <a:off x="970860" y="333089"/>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4.2.2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分配空间</a:t>
            </a:r>
          </a:p>
        </p:txBody>
      </p:sp>
      <p:sp>
        <p:nvSpPr>
          <p:cNvPr id="10" name="文本框 9">
            <a:extLst>
              <a:ext uri="{FF2B5EF4-FFF2-40B4-BE49-F238E27FC236}">
                <a16:creationId xmlns:a16="http://schemas.microsoft.com/office/drawing/2014/main" id="{06C74A46-BC93-3131-D494-9F132A0CC345}"/>
              </a:ext>
            </a:extLst>
          </p:cNvPr>
          <p:cNvSpPr txBox="1"/>
          <p:nvPr/>
        </p:nvSpPr>
        <p:spPr>
          <a:xfrm>
            <a:off x="640196" y="1105964"/>
            <a:ext cx="11086843" cy="1107996"/>
          </a:xfrm>
          <a:prstGeom prst="rect">
            <a:avLst/>
          </a:prstGeom>
          <a:noFill/>
        </p:spPr>
        <p:txBody>
          <a:bodyPr wrap="square">
            <a:spAutoFit/>
          </a:bodyPr>
          <a:lstStyle/>
          <a:p>
            <a:pPr indent="266700" algn="l">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声明了数组，只是得到了一个存放数组的变量，并没有为数组元素分配内存空间，不能使用。因此要为数组分配内存空间，这样数组的每一个元素才有一个空间进行存储。简单地说，分配空间就是要告诉计算机在内存中为它分配几个连续的位置来存储数据。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中可以使用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new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关键字来给数组分配空间。分配空间的语法格式如下：</a:t>
            </a:r>
          </a:p>
          <a:p>
            <a:pPr indent="266700" algn="l">
              <a:buNone/>
            </a:pPr>
            <a:r>
              <a:rPr lang="en-US" altLang="zh-CN" sz="1600" kern="100" dirty="0" err="1">
                <a:effectLst/>
                <a:latin typeface="宋体" panose="02010600030101010101" pitchFamily="2" charset="-122"/>
                <a:ea typeface="宋体" panose="02010600030101010101" pitchFamily="2" charset="-122"/>
                <a:cs typeface="Times New Roman" panose="02020603050405020304" pitchFamily="18" charset="0"/>
              </a:rPr>
              <a:t>arrayName</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 new type[size];    //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数组名</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 new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数据类型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数组长度</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24DF87DB-7D2E-EC13-3D8A-609FD4C721EF}"/>
              </a:ext>
            </a:extLst>
          </p:cNvPr>
          <p:cNvSpPr txBox="1"/>
          <p:nvPr/>
        </p:nvSpPr>
        <p:spPr>
          <a:xfrm>
            <a:off x="823655" y="2141143"/>
            <a:ext cx="10544690" cy="1087477"/>
          </a:xfrm>
          <a:prstGeom prst="rect">
            <a:avLst/>
          </a:prstGeom>
          <a:noFill/>
        </p:spPr>
        <p:txBody>
          <a:bodyPr wrap="square">
            <a:spAutoFit/>
          </a:bodyPr>
          <a:lstStyle/>
          <a:p>
            <a:pPr indent="266700" algn="l">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其中，数组长度就是数组中能存放的元素个数，显然应该为大于</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0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的整数，例如：</a:t>
            </a:r>
          </a:p>
          <a:p>
            <a:pPr indent="266700" algn="l">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score = new int[10];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price = new double[30];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name = new String[20];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BE43D902-779F-4DDA-DAD2-78954C11B7D5}"/>
              </a:ext>
            </a:extLst>
          </p:cNvPr>
          <p:cNvSpPr txBox="1"/>
          <p:nvPr/>
        </p:nvSpPr>
        <p:spPr>
          <a:xfrm>
            <a:off x="797653" y="3193967"/>
            <a:ext cx="10890679" cy="1097736"/>
          </a:xfrm>
          <a:prstGeom prst="rect">
            <a:avLst/>
          </a:prstGeom>
          <a:noFill/>
        </p:spPr>
        <p:txBody>
          <a:bodyPr wrap="square">
            <a:spAutoFit/>
          </a:bodyPr>
          <a:lstStyle/>
          <a:p>
            <a:pPr indent="266700" algn="l">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这里的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score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是已经声明过的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int[]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类型的变量，当然也可以在声明数组时就给它分配空间，语法格式如下：</a:t>
            </a:r>
          </a:p>
          <a:p>
            <a:pPr indent="266700" algn="l">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type[]  </a:t>
            </a:r>
            <a:r>
              <a:rPr lang="en-US" altLang="zh-CN" sz="1600" kern="100" dirty="0" err="1">
                <a:effectLst/>
                <a:latin typeface="宋体" panose="02010600030101010101" pitchFamily="2" charset="-122"/>
                <a:ea typeface="宋体" panose="02010600030101010101" pitchFamily="2" charset="-122"/>
                <a:cs typeface="Times New Roman" panose="02020603050405020304" pitchFamily="18" charset="0"/>
              </a:rPr>
              <a:t>arrayName</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 new  type[size];  //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数据类型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数组名</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 new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数据类型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数组长度</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例如，声明并分配一个长度为 </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int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类型数组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arr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，代码如下：</a:t>
            </a:r>
          </a:p>
          <a:p>
            <a:pPr indent="266700" algn="l">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int[] a = new int[6];</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1861D595-B595-480B-A3B3-FB74A50940A8}"/>
              </a:ext>
            </a:extLst>
          </p:cNvPr>
          <p:cNvSpPr txBox="1"/>
          <p:nvPr/>
        </p:nvSpPr>
        <p:spPr>
          <a:xfrm>
            <a:off x="797653" y="4208627"/>
            <a:ext cx="6094970" cy="334835"/>
          </a:xfrm>
          <a:prstGeom prst="rect">
            <a:avLst/>
          </a:prstGeom>
          <a:noFill/>
        </p:spPr>
        <p:txBody>
          <a:bodyPr wrap="square">
            <a:spAutoFit/>
          </a:bodyPr>
          <a:lstStyle/>
          <a:p>
            <a:pPr indent="266700" algn="l">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执行后 </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数组在内存中的格式如图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17" name="Rectangle 5">
            <a:extLst>
              <a:ext uri="{FF2B5EF4-FFF2-40B4-BE49-F238E27FC236}">
                <a16:creationId xmlns:a16="http://schemas.microsoft.com/office/drawing/2014/main" id="{D4D67A17-E7D6-3F3C-79D6-D19413A3679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a:extLst>
              <a:ext uri="{FF2B5EF4-FFF2-40B4-BE49-F238E27FC236}">
                <a16:creationId xmlns:a16="http://schemas.microsoft.com/office/drawing/2014/main" id="{A78515B6-04EE-D1FA-4BAD-4664929D2B77}"/>
              </a:ext>
            </a:extLst>
          </p:cNvPr>
          <p:cNvGraphicFramePr>
            <a:graphicFrameLocks noChangeAspect="1"/>
          </p:cNvGraphicFramePr>
          <p:nvPr>
            <p:extLst>
              <p:ext uri="{D42A27DB-BD31-4B8C-83A1-F6EECF244321}">
                <p14:modId xmlns:p14="http://schemas.microsoft.com/office/powerpoint/2010/main" val="3748625847"/>
              </p:ext>
            </p:extLst>
          </p:nvPr>
        </p:nvGraphicFramePr>
        <p:xfrm>
          <a:off x="1167713" y="4547609"/>
          <a:ext cx="2921000" cy="476250"/>
        </p:xfrm>
        <a:graphic>
          <a:graphicData uri="http://schemas.openxmlformats.org/presentationml/2006/ole">
            <mc:AlternateContent xmlns:mc="http://schemas.openxmlformats.org/markup-compatibility/2006">
              <mc:Choice xmlns:v="urn:schemas-microsoft-com:vml" Requires="v">
                <p:oleObj r:id="rId6" imgW="2914765" imgH="481434" progId="Visio.Drawing.11">
                  <p:embed/>
                </p:oleObj>
              </mc:Choice>
              <mc:Fallback>
                <p:oleObj r:id="rId6" imgW="2914765" imgH="481434" progId="Visio.Drawing.11">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67713" y="4547609"/>
                        <a:ext cx="2921000" cy="47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6">
            <a:extLst>
              <a:ext uri="{FF2B5EF4-FFF2-40B4-BE49-F238E27FC236}">
                <a16:creationId xmlns:a16="http://schemas.microsoft.com/office/drawing/2014/main" id="{F43B5609-99E4-2A58-E4C6-E6EEDDF48444}"/>
              </a:ext>
            </a:extLst>
          </p:cNvPr>
          <p:cNvSpPr>
            <a:spLocks noChangeArrowheads="1"/>
          </p:cNvSpPr>
          <p:nvPr/>
        </p:nvSpPr>
        <p:spPr bwMode="auto">
          <a:xfrm>
            <a:off x="0" y="93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文本框 20">
            <a:extLst>
              <a:ext uri="{FF2B5EF4-FFF2-40B4-BE49-F238E27FC236}">
                <a16:creationId xmlns:a16="http://schemas.microsoft.com/office/drawing/2014/main" id="{70F6FCED-04A1-A52F-1514-76C7BC8EE9BC}"/>
              </a:ext>
            </a:extLst>
          </p:cNvPr>
          <p:cNvSpPr txBox="1"/>
          <p:nvPr/>
        </p:nvSpPr>
        <p:spPr>
          <a:xfrm>
            <a:off x="-419272" y="5000522"/>
            <a:ext cx="6094970" cy="276999"/>
          </a:xfrm>
          <a:prstGeom prst="rect">
            <a:avLst/>
          </a:prstGeom>
          <a:noFill/>
        </p:spPr>
        <p:txBody>
          <a:bodyPr wrap="square">
            <a:spAutoFit/>
          </a:bodyPr>
          <a:lstStyle/>
          <a:p>
            <a:pPr indent="228600" algn="ctr">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4-1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一维数组</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内存分配</a:t>
            </a:r>
          </a:p>
        </p:txBody>
      </p:sp>
      <p:sp>
        <p:nvSpPr>
          <p:cNvPr id="23" name="文本框 22">
            <a:extLst>
              <a:ext uri="{FF2B5EF4-FFF2-40B4-BE49-F238E27FC236}">
                <a16:creationId xmlns:a16="http://schemas.microsoft.com/office/drawing/2014/main" id="{9AFD68A8-4D07-DC33-988E-3EA154D277F8}"/>
              </a:ext>
            </a:extLst>
          </p:cNvPr>
          <p:cNvSpPr txBox="1"/>
          <p:nvPr/>
        </p:nvSpPr>
        <p:spPr>
          <a:xfrm>
            <a:off x="797653" y="5228207"/>
            <a:ext cx="10544690" cy="591316"/>
          </a:xfrm>
          <a:prstGeom prst="rect">
            <a:avLst/>
          </a:prstGeom>
          <a:noFill/>
        </p:spPr>
        <p:txBody>
          <a:bodyPr wrap="square">
            <a:spAutoFit/>
          </a:bodyPr>
          <a:lstStyle/>
          <a:p>
            <a:pPr indent="266700" algn="l">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为数组名称，方括号</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中的值为数组的下标。数组通过下标来区分数组中不同的元素，并且下标是从</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开始的。因此这里包含</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个元素的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数组最大下标为 </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
        <p:nvSpPr>
          <p:cNvPr id="25" name="文本框 24">
            <a:extLst>
              <a:ext uri="{FF2B5EF4-FFF2-40B4-BE49-F238E27FC236}">
                <a16:creationId xmlns:a16="http://schemas.microsoft.com/office/drawing/2014/main" id="{87A3B555-E17C-1552-709D-25BBAA60262E}"/>
              </a:ext>
            </a:extLst>
          </p:cNvPr>
          <p:cNvSpPr txBox="1"/>
          <p:nvPr/>
        </p:nvSpPr>
        <p:spPr>
          <a:xfrm>
            <a:off x="823655" y="5953675"/>
            <a:ext cx="9964870" cy="334835"/>
          </a:xfrm>
          <a:prstGeom prst="rect">
            <a:avLst/>
          </a:prstGeom>
          <a:noFill/>
        </p:spPr>
        <p:txBody>
          <a:bodyPr wrap="square">
            <a:spAutoFit/>
          </a:bodyPr>
          <a:lstStyle/>
          <a:p>
            <a:pPr indent="266700" algn="l">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注意：一旦声明了数组的大小，就不能再修改。这里的数组长度也是必需的，不能少。</a:t>
            </a:r>
          </a:p>
        </p:txBody>
      </p:sp>
    </p:spTree>
    <p:extLst>
      <p:ext uri="{BB962C8B-B14F-4D97-AF65-F5344CB8AC3E}">
        <p14:creationId xmlns:p14="http://schemas.microsoft.com/office/powerpoint/2010/main" val="187547853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11849-040F-2E9F-F901-83A9D416C63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B807B30-5273-A31E-47B7-C46D0E2C2932}"/>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5E82AC9-EBFB-4208-B60E-355CE9343EEA}"/>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AAC9D5F5-13AF-69E4-0D40-D9D8BF93C20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30C5C017-C535-FA27-8CB8-B1B74AA88A69}"/>
              </a:ext>
            </a:extLst>
          </p:cNvPr>
          <p:cNvSpPr txBox="1"/>
          <p:nvPr/>
        </p:nvSpPr>
        <p:spPr>
          <a:xfrm>
            <a:off x="970860" y="333089"/>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4.2.3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初始化一维数组</a:t>
            </a:r>
          </a:p>
        </p:txBody>
      </p:sp>
      <p:sp>
        <p:nvSpPr>
          <p:cNvPr id="6" name="文本框 5">
            <a:extLst>
              <a:ext uri="{FF2B5EF4-FFF2-40B4-BE49-F238E27FC236}">
                <a16:creationId xmlns:a16="http://schemas.microsoft.com/office/drawing/2014/main" id="{BF5991DF-B70F-ED10-2054-785DC62A2FA0}"/>
              </a:ext>
            </a:extLst>
          </p:cNvPr>
          <p:cNvSpPr txBox="1"/>
          <p:nvPr/>
        </p:nvSpPr>
        <p:spPr>
          <a:xfrm>
            <a:off x="758652" y="1161136"/>
            <a:ext cx="10674695" cy="1118255"/>
          </a:xfrm>
          <a:prstGeom prst="rect">
            <a:avLst/>
          </a:prstGeom>
          <a:noFill/>
        </p:spPr>
        <p:txBody>
          <a:bodyPr wrap="square">
            <a:spAutoFit/>
          </a:bodyPr>
          <a:lstStyle/>
          <a:p>
            <a:pPr indent="266700"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一旦为数组的每个数组元素分配了内存空间，每个内存空间里存储的内容就是该数组元素的值，即使这个内存空间存储的内容为空，这个空也是一个值（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null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）。不管以哪种方式来初始化数组，只要为数组元素分配了内存空间，数组元素就具有了初始值。初始值的获得有两种形式，一种由系统自动分配，另一种由开发人员指定。</a:t>
            </a:r>
          </a:p>
        </p:txBody>
      </p:sp>
      <p:sp>
        <p:nvSpPr>
          <p:cNvPr id="9" name="文本框 8">
            <a:extLst>
              <a:ext uri="{FF2B5EF4-FFF2-40B4-BE49-F238E27FC236}">
                <a16:creationId xmlns:a16="http://schemas.microsoft.com/office/drawing/2014/main" id="{B4A996D1-BC2C-AB1B-4F19-7BB93BFA6196}"/>
              </a:ext>
            </a:extLst>
          </p:cNvPr>
          <p:cNvSpPr txBox="1"/>
          <p:nvPr/>
        </p:nvSpPr>
        <p:spPr>
          <a:xfrm>
            <a:off x="717909" y="2316145"/>
            <a:ext cx="10715437" cy="605294"/>
          </a:xfrm>
          <a:prstGeom prst="rect">
            <a:avLst/>
          </a:prstGeom>
          <a:noFill/>
        </p:spPr>
        <p:txBody>
          <a:bodyPr wrap="square">
            <a:spAutoFit/>
          </a:bodyPr>
          <a:lstStyle/>
          <a:p>
            <a:pPr indent="266700"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在初始化数组的同时，可以指定数组的大小，也可以分别初始化数组中的每一个元素。在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语言中，初始化数组有以下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种方式。</a:t>
            </a:r>
          </a:p>
        </p:txBody>
      </p:sp>
      <p:sp>
        <p:nvSpPr>
          <p:cNvPr id="11" name="文本框 10">
            <a:extLst>
              <a:ext uri="{FF2B5EF4-FFF2-40B4-BE49-F238E27FC236}">
                <a16:creationId xmlns:a16="http://schemas.microsoft.com/office/drawing/2014/main" id="{EBB7560D-D9DF-5EA2-3C9B-B14F216560F9}"/>
              </a:ext>
            </a:extLst>
          </p:cNvPr>
          <p:cNvSpPr txBox="1"/>
          <p:nvPr/>
        </p:nvSpPr>
        <p:spPr>
          <a:xfrm>
            <a:off x="758652" y="3081613"/>
            <a:ext cx="10674694" cy="1374735"/>
          </a:xfrm>
          <a:prstGeom prst="rect">
            <a:avLst/>
          </a:prstGeom>
          <a:noFill/>
        </p:spPr>
        <p:txBody>
          <a:bodyPr wrap="square">
            <a:spAutoFit/>
          </a:bodyPr>
          <a:lstStyle/>
          <a:p>
            <a:pPr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new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指定数组大小后进行初始化。</a:t>
            </a:r>
          </a:p>
          <a:p>
            <a:pPr indent="266700"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new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关键字创建数组，在创建时指定数组的大小。语法如下：</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type[]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arrayName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new int[size];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创建数组之后，元素的值并不确定，需要为每一个数组的元素进行赋值，其下标从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开始。比如创建包含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个元素的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int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类型的数组，然后分别将元素的值设置为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。代码如下：</a:t>
            </a:r>
          </a:p>
        </p:txBody>
      </p:sp>
      <p:sp>
        <p:nvSpPr>
          <p:cNvPr id="13" name="文本框 12">
            <a:extLst>
              <a:ext uri="{FF2B5EF4-FFF2-40B4-BE49-F238E27FC236}">
                <a16:creationId xmlns:a16="http://schemas.microsoft.com/office/drawing/2014/main" id="{AFEB6483-BE4A-1419-1517-CA5429A22789}"/>
              </a:ext>
            </a:extLst>
          </p:cNvPr>
          <p:cNvSpPr txBox="1"/>
          <p:nvPr/>
        </p:nvSpPr>
        <p:spPr>
          <a:xfrm>
            <a:off x="758652" y="4624447"/>
            <a:ext cx="6094970" cy="2062103"/>
          </a:xfrm>
          <a:prstGeom prst="rect">
            <a:avLst/>
          </a:prstGeom>
          <a:noFill/>
        </p:spPr>
        <p:txBody>
          <a:bodyPr wrap="square">
            <a:spAutoFit/>
          </a:bodyPr>
          <a:lstStyle/>
          <a:p>
            <a:pPr indent="2540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int[] number = new int[5];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number[0] = 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number[1] = 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number[2] = 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number[3] = 3;</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number[4] = 9;</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4621354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47297-C91F-F123-5821-0D97676C4D93}"/>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9E832F58-7C7D-9DDA-FD56-DCACBCCCFB6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8F7B4DD-75CA-0168-EA8E-D6CB7ED87DAB}"/>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49" y="342900"/>
            <a:ext cx="11468100" cy="6172200"/>
          </a:xfrm>
          <a:prstGeom prst="rect">
            <a:avLst/>
          </a:prstGeom>
        </p:spPr>
      </p:pic>
      <p:pic>
        <p:nvPicPr>
          <p:cNvPr id="32" name="图片 31">
            <a:extLst>
              <a:ext uri="{FF2B5EF4-FFF2-40B4-BE49-F238E27FC236}">
                <a16:creationId xmlns:a16="http://schemas.microsoft.com/office/drawing/2014/main" id="{AD7D9AD9-C766-E9C2-2AA5-C3712D4FC9ED}"/>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2820A3A2-E056-5F61-FEF2-7EC0B4EC3673}"/>
              </a:ext>
            </a:extLst>
          </p:cNvPr>
          <p:cNvSpPr txBox="1"/>
          <p:nvPr/>
        </p:nvSpPr>
        <p:spPr>
          <a:xfrm>
            <a:off x="727761" y="605230"/>
            <a:ext cx="10736477" cy="60529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如果程序指定了数组的长度，那么系统将负责为这些数组元素分配初始值。根据不同的数据类型指定不同初始值时，分配规则如下：</a:t>
            </a:r>
          </a:p>
        </p:txBody>
      </p:sp>
      <p:sp>
        <p:nvSpPr>
          <p:cNvPr id="6" name="文本框 5">
            <a:extLst>
              <a:ext uri="{FF2B5EF4-FFF2-40B4-BE49-F238E27FC236}">
                <a16:creationId xmlns:a16="http://schemas.microsoft.com/office/drawing/2014/main" id="{BF02967B-CAE7-7414-6DE5-125F2A3AFF90}"/>
              </a:ext>
            </a:extLst>
          </p:cNvPr>
          <p:cNvSpPr txBox="1"/>
          <p:nvPr/>
        </p:nvSpPr>
        <p:spPr>
          <a:xfrm>
            <a:off x="717910" y="1259912"/>
            <a:ext cx="10746328" cy="2400657"/>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）数组元素的类型是基本类型中的整数类型（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byte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short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long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），则数组元素的值是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）数组元素的类型是基本类型中的浮点类型（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float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double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），则数组元素的值是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）数组元素的类型是基本类型中的字符类型（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char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），则数组元素的值是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‘\u0000’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）数组元素的类型是基本类型中的布尔类型（</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boolean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），则数组元素的值是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false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）数组元素的类型是引用类型（类、接口和数组），则数组元素的值是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null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
        <p:nvSpPr>
          <p:cNvPr id="9" name="文本框 8">
            <a:extLst>
              <a:ext uri="{FF2B5EF4-FFF2-40B4-BE49-F238E27FC236}">
                <a16:creationId xmlns:a16="http://schemas.microsoft.com/office/drawing/2014/main" id="{00763046-DE1C-CF02-1357-A82B60AF007A}"/>
              </a:ext>
            </a:extLst>
          </p:cNvPr>
          <p:cNvSpPr txBox="1"/>
          <p:nvPr/>
        </p:nvSpPr>
        <p:spPr>
          <a:xfrm>
            <a:off x="727761" y="3852113"/>
            <a:ext cx="10359596" cy="240065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new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指定数组元素的值</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使用上述方式初始化数组时，只有在为元素赋值时才确定值。可以不使用上述方式，而是在初始化时就已经确定值。语法如下：</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type[]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arrayName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new type[]{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4,•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更改上面中的代码，使用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new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直接指定数组元素的值。代码如下：</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int[] number = new int[]{2,1,5,3, 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注意：不要在进行数组初始化时，既指定数组的长度，也为每个数组元素分配初始值，这样会造成代码错误。例如下面代码：</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int[]  number = new int [5] {2,1,5,3, 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442569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OP_SCP_ITEM_INDEX"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1173</TotalTime>
  <Words>11390</Words>
  <Application>Microsoft Office PowerPoint</Application>
  <PresentationFormat>宽屏</PresentationFormat>
  <Paragraphs>870</Paragraphs>
  <Slides>43</Slides>
  <Notes>43</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vt:i4>
      </vt:variant>
      <vt:variant>
        <vt:lpstr>幻灯片标题</vt:lpstr>
      </vt:variant>
      <vt:variant>
        <vt:i4>43</vt:i4>
      </vt:variant>
    </vt:vector>
  </HeadingPairs>
  <TitlesOfParts>
    <vt:vector size="55" baseType="lpstr">
      <vt:lpstr>等线</vt:lpstr>
      <vt:lpstr>等线 Light</vt:lpstr>
      <vt:lpstr>宋体</vt:lpstr>
      <vt:lpstr>微软雅黑</vt:lpstr>
      <vt:lpstr>Arial</vt:lpstr>
      <vt:lpstr>Calibri</vt:lpstr>
      <vt:lpstr>Consolas</vt:lpstr>
      <vt:lpstr>Helvetica</vt:lpstr>
      <vt:lpstr>Segoe UI</vt:lpstr>
      <vt:lpstr>第一PPT，www.1ppt.com</vt:lpstr>
      <vt:lpstr>Visio.Drawing.11</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覃齐愿QQY</dc:creator>
  <cp:lastModifiedBy>齐愿 覃</cp:lastModifiedBy>
  <cp:revision>16</cp:revision>
  <cp:lastPrinted>2025-05-01T03:18:08Z</cp:lastPrinted>
  <dcterms:created xsi:type="dcterms:W3CDTF">2025-05-01T03:18:08Z</dcterms:created>
  <dcterms:modified xsi:type="dcterms:W3CDTF">2025-07-09T15:56:31Z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52D2B368DEFB4BA386C9B890B1BE2DD8_12</vt:lpwstr>
  </property>
  <property fmtid="{D5CDD505-2E9C-101B-9397-08002B2CF9AE}" pid="3" name="KSOProductBuildVer">
    <vt:lpwstr>2052-12.1.0.15374</vt:lpwstr>
  </property>
</Properties>
</file>