
<file path=[Content_Types].xml><?xml version="1.0" encoding="utf-8"?>
<Types xmlns="http://schemas.openxmlformats.org/package/2006/content-types">
  <Default Extension="bin"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3.bin" ContentType="image/png"/>
  <Override PartName="/ppt/media/image4.bin" ContentType="image/png"/>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97" r:id="rId2"/>
    <p:sldId id="298" r:id="rId3"/>
    <p:sldId id="299" r:id="rId4"/>
    <p:sldId id="259" r:id="rId5"/>
    <p:sldId id="301" r:id="rId6"/>
    <p:sldId id="303" r:id="rId7"/>
    <p:sldId id="304" r:id="rId8"/>
    <p:sldId id="300" r:id="rId9"/>
    <p:sldId id="302" r:id="rId10"/>
    <p:sldId id="306" r:id="rId11"/>
    <p:sldId id="305" r:id="rId12"/>
    <p:sldId id="308" r:id="rId13"/>
    <p:sldId id="312" r:id="rId14"/>
    <p:sldId id="307" r:id="rId15"/>
    <p:sldId id="309" r:id="rId16"/>
    <p:sldId id="313" r:id="rId17"/>
    <p:sldId id="310" r:id="rId18"/>
    <p:sldId id="314" r:id="rId19"/>
    <p:sldId id="317" r:id="rId20"/>
    <p:sldId id="319" r:id="rId21"/>
    <p:sldId id="318" r:id="rId22"/>
    <p:sldId id="316" r:id="rId23"/>
    <p:sldId id="311" r:id="rId24"/>
    <p:sldId id="315" r:id="rId25"/>
    <p:sldId id="324" r:id="rId26"/>
    <p:sldId id="320" r:id="rId27"/>
    <p:sldId id="325" r:id="rId28"/>
    <p:sldId id="326" r:id="rId29"/>
    <p:sldId id="327" r:id="rId30"/>
    <p:sldId id="329" r:id="rId31"/>
    <p:sldId id="330" r:id="rId32"/>
    <p:sldId id="331" r:id="rId33"/>
    <p:sldId id="322" r:id="rId34"/>
    <p:sldId id="328" r:id="rId35"/>
    <p:sldId id="334" r:id="rId36"/>
    <p:sldId id="333"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8778"/>
    <a:srgbClr val="78A8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45" autoAdjust="0"/>
    <p:restoredTop sz="93530" autoAdjust="0"/>
  </p:normalViewPr>
  <p:slideViewPr>
    <p:cSldViewPr snapToGrid="0">
      <p:cViewPr varScale="1">
        <p:scale>
          <a:sx n="103" d="100"/>
          <a:sy n="103" d="100"/>
        </p:scale>
        <p:origin x="604" y="64"/>
      </p:cViewPr>
      <p:guideLst>
        <p:guide orient="horz" pos="2160"/>
        <p:guide pos="3840"/>
      </p:guideLst>
    </p:cSldViewPr>
  </p:slideViewPr>
  <p:notesTextViewPr>
    <p:cViewPr>
      <p:scale>
        <a:sx n="400" d="100"/>
        <a:sy n="400" d="100"/>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CBCF37-C613-439F-85A1-31CA05C8FDF5}" type="datetimeFigureOut">
              <a:rPr lang="zh-CN" altLang="en-US"/>
              <a:t>2025/7/24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2A3B2-6484-4B66-8310-AA48EC6A58FF}" type="slidenum">
              <a:rPr lang="zh-CN" altLang="en-US"/>
              <a:t>‹#›</a:t>
            </a:fld>
            <a:endParaRPr lang="zh-CN" altLang="en-US"/>
          </a:p>
        </p:txBody>
      </p:sp>
    </p:spTree>
    <p:extLst>
      <p:ext uri="{BB962C8B-B14F-4D97-AF65-F5344CB8AC3E}">
        <p14:creationId xmlns:p14="http://schemas.microsoft.com/office/powerpoint/2010/main" val="368736619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62A43-C8C1-31A6-3642-8F6B2A48C6C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6B59DF2-32A5-56AE-A17D-F4092BAFEFE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0CF6CA3-775B-0258-C8F6-2060A3B3320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8756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22C7A-1E95-FE0D-509C-6FCDE82E9FD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A906F2A-1592-E535-E5D1-BED64ED7CA4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5EA9039-1097-DFCC-0FA1-7E7031B8F765}"/>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206907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61FB0-A8E3-11FF-5E09-8C068BC9C0D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6331517-D2F4-D3A2-D98D-2F96C6EAD6D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0C9DAFF-6E86-E719-7755-E11B2DA62C3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2808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8156E-DC9C-3870-F85C-3AD9F2C796A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4F384EA-1013-7874-4EBF-C1281D0088D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8DB8A71-28F4-E051-4F38-24FAF811B88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在</a:t>
            </a:r>
            <a:r>
              <a:rPr lang="en-US" altLang="zh-CN" sz="1200" kern="1200" dirty="0">
                <a:solidFill>
                  <a:schemeClr val="tx1"/>
                </a:solidFill>
                <a:effectLst/>
                <a:latin typeface="+mn-lt"/>
                <a:ea typeface="+mn-ea"/>
                <a:cs typeface="+mn-cs"/>
              </a:rPr>
              <a:t> System </a:t>
            </a:r>
            <a:r>
              <a:rPr lang="zh-CN" altLang="zh-CN" sz="1200" kern="1200" dirty="0">
                <a:solidFill>
                  <a:schemeClr val="tx1"/>
                </a:solidFill>
                <a:effectLst/>
                <a:latin typeface="+mn-lt"/>
                <a:ea typeface="+mn-ea"/>
                <a:cs typeface="+mn-cs"/>
              </a:rPr>
              <a:t>类中的</a:t>
            </a:r>
            <a:r>
              <a:rPr lang="en-US" altLang="zh-CN" sz="1200" kern="1200" dirty="0">
                <a:solidFill>
                  <a:schemeClr val="tx1"/>
                </a:solidFill>
                <a:effectLst/>
                <a:latin typeface="+mn-lt"/>
                <a:ea typeface="+mn-ea"/>
                <a:cs typeface="+mn-cs"/>
              </a:rPr>
              <a:t> </a:t>
            </a:r>
            <a:r>
              <a:rPr lang="en-US" altLang="zh-CN" sz="1200" kern="1200" dirty="0" err="1">
                <a:solidFill>
                  <a:schemeClr val="tx1"/>
                </a:solidFill>
                <a:effectLst/>
                <a:latin typeface="+mn-lt"/>
                <a:ea typeface="+mn-ea"/>
                <a:cs typeface="+mn-cs"/>
              </a:rPr>
              <a:t>currentTimeMillis</a:t>
            </a:r>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方法，常用来计算一个程序执行的时间，非常实用。通过</a:t>
            </a:r>
            <a:r>
              <a:rPr lang="en-US" altLang="zh-CN" sz="1200" kern="1200" dirty="0">
                <a:solidFill>
                  <a:schemeClr val="tx1"/>
                </a:solidFill>
                <a:effectLst/>
                <a:latin typeface="+mn-lt"/>
                <a:ea typeface="+mn-ea"/>
                <a:cs typeface="+mn-cs"/>
              </a:rPr>
              <a:t> System </a:t>
            </a:r>
            <a:r>
              <a:rPr lang="zh-CN" altLang="zh-CN" sz="1200" kern="1200" dirty="0">
                <a:solidFill>
                  <a:schemeClr val="tx1"/>
                </a:solidFill>
                <a:effectLst/>
                <a:latin typeface="+mn-lt"/>
                <a:ea typeface="+mn-ea"/>
                <a:cs typeface="+mn-cs"/>
              </a:rPr>
              <a:t>类中的</a:t>
            </a:r>
            <a:r>
              <a:rPr lang="en-US" altLang="zh-CN" sz="1200" kern="1200" dirty="0">
                <a:solidFill>
                  <a:schemeClr val="tx1"/>
                </a:solidFill>
                <a:effectLst/>
                <a:latin typeface="+mn-lt"/>
                <a:ea typeface="+mn-ea"/>
                <a:cs typeface="+mn-cs"/>
              </a:rPr>
              <a:t> </a:t>
            </a:r>
            <a:r>
              <a:rPr lang="en-US" altLang="zh-CN" sz="1200" kern="1200" dirty="0" err="1">
                <a:solidFill>
                  <a:schemeClr val="tx1"/>
                </a:solidFill>
                <a:effectLst/>
                <a:latin typeface="+mn-lt"/>
                <a:ea typeface="+mn-ea"/>
                <a:cs typeface="+mn-cs"/>
              </a:rPr>
              <a:t>getProperties</a:t>
            </a:r>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方法，不仅可以获取用户工作目录，还可以获取系统用户名。本案例中首先定义了定义记录开始时间的变量，并通</a:t>
            </a:r>
            <a:r>
              <a:rPr lang="en-US" altLang="zh-CN" sz="1200" kern="1200" dirty="0" err="1">
                <a:solidFill>
                  <a:schemeClr val="tx1"/>
                </a:solidFill>
                <a:effectLst/>
                <a:latin typeface="+mn-lt"/>
                <a:ea typeface="+mn-ea"/>
                <a:cs typeface="+mn-cs"/>
              </a:rPr>
              <a:t>System.currentTimeMillis</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赋初值，记录程序开始时间，然后执行循环，循环结束后再次获取系统时间，结束时间和开始时间求差值就得出循环的执行时间。</a:t>
            </a:r>
            <a:r>
              <a:rPr lang="en-US" altLang="zh-CN" sz="1200" kern="1200" dirty="0" err="1">
                <a:solidFill>
                  <a:schemeClr val="tx1"/>
                </a:solidFill>
                <a:effectLst/>
                <a:latin typeface="+mn-lt"/>
                <a:ea typeface="+mn-ea"/>
                <a:cs typeface="+mn-cs"/>
              </a:rPr>
              <a:t>System.getProperty</a:t>
            </a:r>
            <a:r>
              <a:rPr lang="zh-CN" altLang="zh-CN" sz="1200" kern="1200" dirty="0">
                <a:solidFill>
                  <a:schemeClr val="tx1"/>
                </a:solidFill>
                <a:effectLst/>
                <a:latin typeface="+mn-lt"/>
                <a:ea typeface="+mn-ea"/>
                <a:cs typeface="+mn-cs"/>
              </a:rPr>
              <a:t>（）和</a:t>
            </a:r>
            <a:r>
              <a:rPr lang="en-US" altLang="zh-CN" sz="1200" kern="1200" dirty="0" err="1">
                <a:solidFill>
                  <a:schemeClr val="tx1"/>
                </a:solidFill>
                <a:effectLst/>
                <a:latin typeface="+mn-lt"/>
                <a:ea typeface="+mn-ea"/>
                <a:cs typeface="+mn-cs"/>
              </a:rPr>
              <a:t>System.getProperties</a:t>
            </a:r>
            <a:r>
              <a:rPr lang="zh-CN" altLang="zh-CN" sz="1200" kern="1200" dirty="0">
                <a:solidFill>
                  <a:schemeClr val="tx1"/>
                </a:solidFill>
                <a:effectLst/>
                <a:latin typeface="+mn-lt"/>
                <a:ea typeface="+mn-ea"/>
                <a:cs typeface="+mn-cs"/>
              </a:rPr>
              <a:t>（）方法区别是前者需要指导具体获取系统某一属性</a:t>
            </a:r>
            <a:r>
              <a:rPr lang="en-US" altLang="zh-CN" sz="1200" kern="1200" dirty="0">
                <a:solidFill>
                  <a:schemeClr val="tx1"/>
                </a:solidFill>
                <a:effectLst/>
                <a:latin typeface="+mn-lt"/>
                <a:ea typeface="+mn-ea"/>
                <a:cs typeface="+mn-cs"/>
              </a:rPr>
              <a:t>key</a:t>
            </a:r>
            <a:r>
              <a:rPr lang="zh-CN" altLang="zh-CN" sz="1200" kern="1200" dirty="0">
                <a:solidFill>
                  <a:schemeClr val="tx1"/>
                </a:solidFill>
                <a:effectLst/>
                <a:latin typeface="+mn-lt"/>
                <a:ea typeface="+mn-ea"/>
                <a:cs typeface="+mn-cs"/>
              </a:rPr>
              <a:t>的值，后者获取所有系统属性的名称。</a:t>
            </a:r>
          </a:p>
          <a:p>
            <a:endParaRPr lang="zh-CN" altLang="en-US" dirty="0"/>
          </a:p>
        </p:txBody>
      </p:sp>
    </p:spTree>
    <p:extLst>
      <p:ext uri="{BB962C8B-B14F-4D97-AF65-F5344CB8AC3E}">
        <p14:creationId xmlns:p14="http://schemas.microsoft.com/office/powerpoint/2010/main" val="16376990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1DC75D-C747-4EA9-C101-0C923DDE057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32DDCDE-6709-B174-A7A8-619C7972744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36DAC51-A11C-F386-C068-0D47C79D8244}"/>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18305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934AAC-673D-E41A-2797-B39732D6B1D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5B52429-CF27-AFAA-AD5D-E220BAF429A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37DCB65-4074-883B-3D8B-5D470099952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83877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E31E7-54BB-7058-5EB6-719A9EFD0A5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5E27432-BBB3-873E-4B7E-B30B77DDCA0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D2D74AE-BA9D-9170-5D35-427AB3A8DEB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58468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17A1B-F5A6-45F1-1BB5-242C685A156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15247FA-76A0-0EB7-7DE4-E7AEEFA59B6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BA26E66-0CCD-7C59-D264-0CEC0F871EA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808151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D182F-D7F5-9219-5F59-DEBEB49EFAE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96CE001-BE13-80B2-A501-C2630F14303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B768FB5-A09C-5B19-96DB-19173A34DC57}"/>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8236201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5F5153-18B6-7CD4-60E0-749C0ABFAF4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D25ABB6-2002-C29A-9C5A-3676678CDD6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02279C5-ECC2-64FA-5D41-867D15A8498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335532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67B12-85B1-3F28-85A3-CEB1BAE0F88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723E814-6843-FC45-CCA2-5596A7663E9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8D129AC-CD0F-B2FB-DC6D-A6E82210E07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08375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210C4-B01E-566B-AD18-6E1273CDB80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48A9C4C-0402-666A-047A-D71C2744A3F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AFD2895-6263-9A26-D951-5B30838069A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177145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48BB8-6C77-75BE-A283-748A9594016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99DE726-A3B3-592C-E400-19934BEA67F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0548CFF-276E-18FF-09EC-73F23491CBB5}"/>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466108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48BB8-6C77-75BE-A283-748A9594016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99DE726-A3B3-592C-E400-19934BEA67F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0548CFF-276E-18FF-09EC-73F23491CBB5}"/>
              </a:ext>
            </a:extLst>
          </p:cNvPr>
          <p:cNvSpPr>
            <a:spLocks noGrp="1"/>
          </p:cNvSpPr>
          <p:nvPr>
            <p:ph type="body" idx="1"/>
          </p:nvPr>
        </p:nvSpPr>
        <p:spPr/>
        <p:txBody>
          <a:bodyPr/>
          <a:lstStyle/>
          <a:p>
            <a:r>
              <a:rPr lang="zh-CN" altLang="zh-CN" sz="1200" kern="1200" dirty="0">
                <a:solidFill>
                  <a:schemeClr val="tx1"/>
                </a:solidFill>
                <a:effectLst/>
                <a:latin typeface="+mn-lt"/>
                <a:ea typeface="+mn-ea"/>
                <a:cs typeface="+mn-cs"/>
              </a:rPr>
              <a:t>运行结果如下：</a:t>
            </a:r>
          </a:p>
          <a:p>
            <a:r>
              <a:rPr lang="zh-CN" altLang="zh-CN" sz="1200" kern="1200" dirty="0">
                <a:solidFill>
                  <a:schemeClr val="tx1"/>
                </a:solidFill>
                <a:effectLst/>
                <a:latin typeface="+mn-lt"/>
                <a:ea typeface="+mn-ea"/>
                <a:cs typeface="+mn-cs"/>
              </a:rPr>
              <a:t>生成的</a:t>
            </a:r>
            <a:r>
              <a:rPr lang="en-US" altLang="zh-CN" sz="1200" kern="1200" dirty="0">
                <a:solidFill>
                  <a:schemeClr val="tx1"/>
                </a:solidFill>
                <a:effectLst/>
                <a:latin typeface="+mn-lt"/>
                <a:ea typeface="+mn-ea"/>
                <a:cs typeface="+mn-cs"/>
              </a:rPr>
              <a:t>[0,1.0]</a:t>
            </a:r>
            <a:r>
              <a:rPr lang="zh-CN" altLang="zh-CN" sz="1200" kern="1200" dirty="0">
                <a:solidFill>
                  <a:schemeClr val="tx1"/>
                </a:solidFill>
                <a:effectLst/>
                <a:latin typeface="+mn-lt"/>
                <a:ea typeface="+mn-ea"/>
                <a:cs typeface="+mn-cs"/>
              </a:rPr>
              <a:t>区间的小数是：</a:t>
            </a:r>
            <a:r>
              <a:rPr lang="en-US" altLang="zh-CN" sz="1200" kern="1200" dirty="0">
                <a:solidFill>
                  <a:schemeClr val="tx1"/>
                </a:solidFill>
                <a:effectLst/>
                <a:latin typeface="+mn-lt"/>
                <a:ea typeface="+mn-ea"/>
                <a:cs typeface="+mn-cs"/>
              </a:rPr>
              <a:t>0.17282722863650646</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生成的</a:t>
            </a:r>
            <a:r>
              <a:rPr lang="en-US" altLang="zh-CN" sz="1200" kern="1200" dirty="0">
                <a:solidFill>
                  <a:schemeClr val="tx1"/>
                </a:solidFill>
                <a:effectLst/>
                <a:latin typeface="+mn-lt"/>
                <a:ea typeface="+mn-ea"/>
                <a:cs typeface="+mn-cs"/>
              </a:rPr>
              <a:t>[0,7.0]</a:t>
            </a:r>
            <a:r>
              <a:rPr lang="zh-CN" altLang="zh-CN" sz="1200" kern="1200" dirty="0">
                <a:solidFill>
                  <a:schemeClr val="tx1"/>
                </a:solidFill>
                <a:effectLst/>
                <a:latin typeface="+mn-lt"/>
                <a:ea typeface="+mn-ea"/>
                <a:cs typeface="+mn-cs"/>
              </a:rPr>
              <a:t>区间的小数是：</a:t>
            </a:r>
            <a:r>
              <a:rPr lang="en-US" altLang="zh-CN" sz="1200" kern="1200" dirty="0">
                <a:solidFill>
                  <a:schemeClr val="tx1"/>
                </a:solidFill>
                <a:effectLst/>
                <a:latin typeface="+mn-lt"/>
                <a:ea typeface="+mn-ea"/>
                <a:cs typeface="+mn-cs"/>
              </a:rPr>
              <a:t>6.2222766828209615</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生成的</a:t>
            </a:r>
            <a:r>
              <a:rPr lang="en-US" altLang="zh-CN" sz="1200" kern="1200" dirty="0">
                <a:solidFill>
                  <a:schemeClr val="tx1"/>
                </a:solidFill>
                <a:effectLst/>
                <a:latin typeface="+mn-lt"/>
                <a:ea typeface="+mn-ea"/>
                <a:cs typeface="+mn-cs"/>
              </a:rPr>
              <a:t>[0,10]</a:t>
            </a:r>
            <a:r>
              <a:rPr lang="zh-CN" altLang="zh-CN" sz="1200" kern="1200" dirty="0">
                <a:solidFill>
                  <a:schemeClr val="tx1"/>
                </a:solidFill>
                <a:effectLst/>
                <a:latin typeface="+mn-lt"/>
                <a:ea typeface="+mn-ea"/>
                <a:cs typeface="+mn-cs"/>
              </a:rPr>
              <a:t>区间的整数是：</a:t>
            </a:r>
            <a:r>
              <a:rPr lang="en-US" altLang="zh-CN" sz="1200" kern="1200" dirty="0">
                <a:solidFill>
                  <a:schemeClr val="tx1"/>
                </a:solidFill>
                <a:effectLst/>
                <a:latin typeface="+mn-lt"/>
                <a:ea typeface="+mn-ea"/>
                <a:cs typeface="+mn-cs"/>
              </a:rPr>
              <a:t>0</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生成的</a:t>
            </a:r>
            <a:r>
              <a:rPr lang="en-US" altLang="zh-CN" sz="1200" kern="1200" dirty="0">
                <a:solidFill>
                  <a:schemeClr val="tx1"/>
                </a:solidFill>
                <a:effectLst/>
                <a:latin typeface="+mn-lt"/>
                <a:ea typeface="+mn-ea"/>
                <a:cs typeface="+mn-cs"/>
              </a:rPr>
              <a:t>[-3,15]</a:t>
            </a:r>
            <a:r>
              <a:rPr lang="zh-CN" altLang="zh-CN" sz="1200" kern="1200" dirty="0">
                <a:solidFill>
                  <a:schemeClr val="tx1"/>
                </a:solidFill>
                <a:effectLst/>
                <a:latin typeface="+mn-lt"/>
                <a:ea typeface="+mn-ea"/>
                <a:cs typeface="+mn-cs"/>
              </a:rPr>
              <a:t>区间的整数是：</a:t>
            </a:r>
            <a:r>
              <a:rPr lang="en-US" altLang="zh-CN" sz="1200" kern="1200" dirty="0">
                <a:solidFill>
                  <a:schemeClr val="tx1"/>
                </a:solidFill>
                <a:effectLst/>
                <a:latin typeface="+mn-lt"/>
                <a:ea typeface="+mn-ea"/>
                <a:cs typeface="+mn-cs"/>
              </a:rPr>
              <a:t>10</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生成一个随机长整型值：</a:t>
            </a:r>
            <a:r>
              <a:rPr lang="en-US" altLang="zh-CN" sz="1200" kern="1200" dirty="0">
                <a:solidFill>
                  <a:schemeClr val="tx1"/>
                </a:solidFill>
                <a:effectLst/>
                <a:latin typeface="+mn-lt"/>
                <a:ea typeface="+mn-ea"/>
                <a:cs typeface="+mn-cs"/>
              </a:rPr>
              <a:t>-1303244046791739935</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生成一个随机布尔型值：</a:t>
            </a:r>
            <a:r>
              <a:rPr lang="en-US" altLang="zh-CN" sz="1200" kern="1200" dirty="0">
                <a:solidFill>
                  <a:schemeClr val="tx1"/>
                </a:solidFill>
                <a:effectLst/>
                <a:latin typeface="+mn-lt"/>
                <a:ea typeface="+mn-ea"/>
                <a:cs typeface="+mn-cs"/>
              </a:rPr>
              <a:t>true</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生成一个随机浮点型值：</a:t>
            </a:r>
            <a:r>
              <a:rPr lang="en-US" altLang="zh-CN" sz="1200" kern="1200" dirty="0">
                <a:solidFill>
                  <a:schemeClr val="tx1"/>
                </a:solidFill>
                <a:effectLst/>
                <a:latin typeface="+mn-lt"/>
                <a:ea typeface="+mn-ea"/>
                <a:cs typeface="+mn-cs"/>
              </a:rPr>
              <a:t>6.0856342E-5</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下期七星彩开奖号码预测：</a:t>
            </a:r>
            <a:r>
              <a:rPr lang="en-US" altLang="zh-CN" sz="1200" kern="1200" dirty="0">
                <a:solidFill>
                  <a:schemeClr val="tx1"/>
                </a:solidFill>
                <a:effectLst/>
                <a:latin typeface="+mn-lt"/>
                <a:ea typeface="+mn-ea"/>
                <a:cs typeface="+mn-cs"/>
              </a:rPr>
              <a:t>0280568</a:t>
            </a:r>
            <a:endParaRPr lang="zh-CN" altLang="zh-CN" sz="1200" kern="1200" dirty="0">
              <a:solidFill>
                <a:schemeClr val="tx1"/>
              </a:solidFill>
              <a:effectLst/>
              <a:latin typeface="+mn-lt"/>
              <a:ea typeface="+mn-ea"/>
              <a:cs typeface="+mn-cs"/>
            </a:endParaRPr>
          </a:p>
          <a:p>
            <a:endParaRPr lang="zh-CN" altLang="en-US" dirty="0"/>
          </a:p>
        </p:txBody>
      </p:sp>
    </p:spTree>
    <p:extLst>
      <p:ext uri="{BB962C8B-B14F-4D97-AF65-F5344CB8AC3E}">
        <p14:creationId xmlns:p14="http://schemas.microsoft.com/office/powerpoint/2010/main" val="21810433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F2D9F-6299-27CD-A1F8-443E7D71541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35C228A-745F-085F-46A6-ADF9FDD6D00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B06CDB7-F3DD-514B-76C0-E549F393E34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732481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87B3F-FFEF-2264-7E3E-C4F4E8DFCBD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6785908-8148-ECE0-8AD9-D7D240E96BA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6EE1FFA-5D9D-08BC-A90B-71298759BB7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133889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9DD1D-0284-F83E-7814-00356A941C2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C0E71D6-08BB-B458-F1B7-D235B9893B5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0C8F38E-FCC6-BED9-AE94-E54D04A1771B}"/>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1656079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E2353-875E-6A1E-0F23-762EBBF62D0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A0D523E-F015-8992-326E-ED3C73C5652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4AFEAF1-54B2-FBAD-E872-BCB909BC556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6150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00A725-DCCC-8218-CE75-D99E0ED847F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894C859-6B95-09B7-EC86-81E5395B9BD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3D26CB9-1F5E-1683-9325-B7958887F90B}"/>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4604230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710F4-945F-8A76-4DFD-E6E6397D367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DB93B66-95F8-1D95-8316-1D0F7DF13FB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8C53FBC-9786-C04E-ECCF-CB364014DD26}"/>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9408684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4EAC4-8D62-79D1-C0C9-E3E6AA95C3B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CA01124-AD36-95B2-8BBC-D005B13EED4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306C096-A2BB-5ABF-1A56-E3D3CBD4137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406696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92E05-08AA-FE07-B744-9B3DE284890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FC90C36-7D51-DC98-AF52-FD161D4338A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A922B9A-4818-E81A-78B3-FA7CC77875E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92151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AF4BBC-2E37-058A-6CCB-670E6E7BCD7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B7F2ACE-1400-0EC9-FAE7-054B08A2C7D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A247CE9-0D61-1E7A-965C-71AE76B21E0F}"/>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224315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5C56C-64A4-A73D-10DA-62240F663AE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488D111-F586-82F5-2DA5-2F20666C116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84D63A6-09A3-A9D5-79A3-FEDEB6163F7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79943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9C821-BE66-5F6E-C9EF-3C3B7EB2BDC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D1652E8-5B90-C5E2-82FE-811B518B421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BADD382-0664-FA02-5296-0F5A7B301EC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38174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94B92F-4B35-CB62-6EBF-D32A556CE57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8935EC1-D861-4EF5-397B-A0772187067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93825F9-4132-4FC2-BD16-53C613ADDDA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880436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91AF6-250D-1246-AFD8-5337FA3A9E9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D8CB047-8271-AB32-89EB-338CA601E42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7A6F8AC-3929-5B7E-9906-3719428E4C3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241436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F6FCA-7A86-A0C5-FA40-E9DE9EC8657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AF481BD-41BD-18CB-D980-1510CF502A6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CC7E5EC-721E-EFD9-277E-DC850D0EEAD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046418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D6114B-9672-C07D-8519-199BF00F999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9EBE813-886A-6B65-8E2A-9C62AA01730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5F29064-59C8-F84B-6026-7935276ABC5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28692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2E02C-7264-375C-C4C1-7B040F1A330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4487D08-2D78-32B7-7E59-E58000FA40C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0FF311D-C0B7-B7B6-89F1-1E878A045D5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49458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97D29-33F7-2852-9E75-41D53BD5CAA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81B6F70-6D6B-E7E5-BCF7-9AC748283BC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2E87419-01DF-0598-1D64-D23DC5A03B8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26473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3A438-2481-53C2-25D7-0AD44A55A98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EEECC3E-1566-9EDF-59C9-BE9BD796C86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FECC1BE-CD8F-9AF8-696E-7F8E36312700}"/>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954178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4B33DC-5C66-8F4F-7A68-F51BDA96FDA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12DDABE-03CF-D71B-3ADD-C6794F5E224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DCE432D-E9F3-8E45-56CC-8F64A07578C6}"/>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5023589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629E34-74D1-055B-313D-8E785535BA3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D2D1542-5344-E9FC-38C7-EEF0F859140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3B39BF4-EA64-196A-30B0-7D9A037FD283}"/>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644715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52147-72E0-8E7C-3148-9BE36846A76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339096D-8F92-30FE-FC14-1B98864F940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F9A512C-D787-7051-F6C7-DDC56B362A0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510552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A7ACC3-E90B-4C5C-9B49-F526010505F6}" type="datetimeFigureOut">
              <a:rPr lang="zh-CN" altLang="en-US"/>
              <a:t>2025/7/24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A7ACC3-E90B-4C5C-9B49-F526010505F6}" type="datetimeFigureOut">
              <a:rPr lang="zh-CN" altLang="en-US"/>
              <a:t>2025/7/24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2A7ACC3-E90B-4C5C-9B49-F526010505F6}" type="datetimeFigureOut">
              <a:rPr lang="zh-CN" altLang="en-US"/>
              <a:t>2025/7/24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A7ACC3-E90B-4C5C-9B49-F526010505F6}" type="datetimeFigureOut">
              <a:rPr lang="zh-CN" altLang="en-US"/>
              <a:t>2025/7/24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A7ACC3-E90B-4C5C-9B49-F526010505F6}" type="datetimeFigureOut">
              <a:rPr lang="zh-CN" altLang="en-US"/>
              <a:t>2025/7/24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9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A7ACC3-E90B-4C5C-9B49-F526010505F6}" type="datetimeFigureOut">
              <a:rPr lang="zh-CN" altLang="en-US"/>
              <a:t>2025/7/24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1CB13D-E991-4E1B-AE25-8452EC4D5058}" type="slidenum">
              <a:rPr lang="zh-CN" altLang="en-US"/>
              <a:t>‹#›</a:t>
            </a:fld>
            <a:endParaRPr lang="zh-CN" altLang="en-US"/>
          </a:p>
        </p:txBody>
      </p:sp>
      <p:sp>
        <p:nvSpPr>
          <p:cNvPr id="10" name="TextBox 9"/>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Tree>
    <p:extLst>
      <p:ext uri="{BB962C8B-B14F-4D97-AF65-F5344CB8AC3E}">
        <p14:creationId xmlns:p14="http://schemas.microsoft.com/office/powerpoint/2010/main" val="8733024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A7ACC3-E90B-4C5C-9B49-F526010505F6}" type="datetimeFigureOut">
              <a:rPr lang="zh-CN" altLang="en-US"/>
              <a:t>2025/7/24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A7ACC3-E90B-4C5C-9B49-F526010505F6}" type="datetimeFigureOut">
              <a:rPr lang="zh-CN" altLang="en-US"/>
              <a:t>2025/7/24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A7ACC3-E90B-4C5C-9B49-F526010505F6}" type="datetimeFigureOut">
              <a:rPr lang="zh-CN" altLang="en-US"/>
              <a:t>2025/7/24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A7ACC3-E90B-4C5C-9B49-F526010505F6}" type="datetimeFigureOut">
              <a:rPr lang="zh-CN" altLang="en-US"/>
              <a:t>2025/7/24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1CB13D-E991-4E1B-AE25-8452EC4D5058}"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50" r:id="rId10"/>
    <p:sldLayoutId id="2147483651" r:id="rId11"/>
    <p:sldLayoutId id="2147483652" r:id="rId12"/>
  </p:sldLayoutIdLst>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bin"/><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3.bin"/><Relationship Id="rId5" Type="http://schemas.openxmlformats.org/officeDocument/2006/relationships/image" Target="../media/image2.bin"/><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8.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9.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2.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8.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9.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9.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72D243-5473-67A9-778A-653EE5A4B16E}"/>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5281EDE1-BF5C-BC78-D9DB-1412B4D67B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24608"/>
            <a:ext cx="12192000" cy="6858000"/>
          </a:xfrm>
          <a:prstGeom prst="rect">
            <a:avLst/>
          </a:prstGeom>
        </p:spPr>
      </p:pic>
      <p:sp>
        <p:nvSpPr>
          <p:cNvPr id="12" name="矩形 11">
            <a:extLst>
              <a:ext uri="{FF2B5EF4-FFF2-40B4-BE49-F238E27FC236}">
                <a16:creationId xmlns:a16="http://schemas.microsoft.com/office/drawing/2014/main" id="{9E24DCAA-999D-F6D9-34D8-B2C50E83073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DE236389-4C3D-B252-9B07-6B8C97353B69}"/>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4477A1FE-8204-E31B-51DF-76E67681F480}"/>
              </a:ext>
            </a:extLst>
          </p:cNvPr>
          <p:cNvSpPr txBox="1"/>
          <p:nvPr/>
        </p:nvSpPr>
        <p:spPr>
          <a:xfrm>
            <a:off x="1632635" y="1999392"/>
            <a:ext cx="9235131" cy="1942519"/>
          </a:xfrm>
          <a:prstGeom prst="rect">
            <a:avLst/>
          </a:prstGeom>
          <a:noFill/>
        </p:spPr>
        <p:txBody>
          <a:bodyPr wrap="square">
            <a:spAutoFit/>
          </a:bodyPr>
          <a:lstStyle/>
          <a:p>
            <a:pPr marL="273685" indent="-273685" algn="ctr">
              <a:lnSpc>
                <a:spcPct val="240000"/>
              </a:lnSpc>
              <a:spcBef>
                <a:spcPts val="1700"/>
              </a:spcBef>
              <a:spcAft>
                <a:spcPts val="1650"/>
              </a:spcAft>
              <a:buNone/>
            </a:pPr>
            <a:r>
              <a:rPr lang="zh-CN" altLang="zh-CN" sz="6000" b="1" kern="2200" dirty="0">
                <a:effectLst/>
                <a:latin typeface="Calibri" panose="020F0502020204030204" pitchFamily="34" charset="0"/>
                <a:ea typeface="黑体" panose="02010609060101010101" pitchFamily="49" charset="-122"/>
                <a:cs typeface="Times New Roman" panose="02020603050405020304" pitchFamily="18" charset="0"/>
              </a:rPr>
              <a:t>模块</a:t>
            </a:r>
            <a:r>
              <a:rPr lang="en-US" altLang="zh-CN" sz="6000" b="1" kern="2200" dirty="0">
                <a:effectLst/>
                <a:latin typeface="Calibri" panose="020F0502020204030204" pitchFamily="34" charset="0"/>
                <a:ea typeface="黑体" panose="02010609060101010101" pitchFamily="49" charset="-122"/>
                <a:cs typeface="Times New Roman" panose="02020603050405020304" pitchFamily="18" charset="0"/>
              </a:rPr>
              <a:t>8  Java </a:t>
            </a:r>
            <a:r>
              <a:rPr lang="zh-CN" altLang="zh-CN" sz="6000" b="1" kern="2200" dirty="0">
                <a:effectLst/>
                <a:latin typeface="Calibri" panose="020F0502020204030204" pitchFamily="34" charset="0"/>
                <a:ea typeface="黑体" panose="02010609060101010101" pitchFamily="49" charset="-122"/>
                <a:cs typeface="Times New Roman" panose="02020603050405020304" pitchFamily="18" charset="0"/>
              </a:rPr>
              <a:t>常用类</a:t>
            </a:r>
          </a:p>
        </p:txBody>
      </p:sp>
    </p:spTree>
    <p:extLst>
      <p:ext uri="{BB962C8B-B14F-4D97-AF65-F5344CB8AC3E}">
        <p14:creationId xmlns:p14="http://schemas.microsoft.com/office/powerpoint/2010/main" val="1677518736"/>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34412-D5C5-0538-E80C-063555F0480D}"/>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9D3F671C-F535-5FA7-62C6-CB7AF7D1F663}"/>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967C85B9-9E98-04B9-1D5E-00614947236D}"/>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5" name="文本框 4">
            <a:extLst>
              <a:ext uri="{FF2B5EF4-FFF2-40B4-BE49-F238E27FC236}">
                <a16:creationId xmlns:a16="http://schemas.microsoft.com/office/drawing/2014/main" id="{981AD68D-C23E-E096-242A-492920E6F616}"/>
              </a:ext>
            </a:extLst>
          </p:cNvPr>
          <p:cNvSpPr txBox="1"/>
          <p:nvPr/>
        </p:nvSpPr>
        <p:spPr>
          <a:xfrm>
            <a:off x="841408" y="880076"/>
            <a:ext cx="10507596" cy="86177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主要用于获取系统的属性数据和其他操作，构造方法（私有的），实际上</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System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类是一些与系统相关属性和方法的集合，而且在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System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类中所有的属性，都是静态的，要想引用这些属性和方法，直接使用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System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类调用即可。如表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7" name="文本框 6">
            <a:extLst>
              <a:ext uri="{FF2B5EF4-FFF2-40B4-BE49-F238E27FC236}">
                <a16:creationId xmlns:a16="http://schemas.microsoft.com/office/drawing/2014/main" id="{0DC26BE9-F915-49B0-3B96-5B43D5D22D96}"/>
              </a:ext>
            </a:extLst>
          </p:cNvPr>
          <p:cNvSpPr txBox="1"/>
          <p:nvPr/>
        </p:nvSpPr>
        <p:spPr>
          <a:xfrm>
            <a:off x="3047721" y="1794221"/>
            <a:ext cx="6094970" cy="334835"/>
          </a:xfrm>
          <a:prstGeom prst="rect">
            <a:avLst/>
          </a:prstGeom>
          <a:noFill/>
        </p:spPr>
        <p:txBody>
          <a:bodyPr wrap="square">
            <a:spAutoFit/>
          </a:bodyPr>
          <a:lstStyle/>
          <a:p>
            <a:pPr indent="266700" algn="ctr">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8-2 System</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常用方法</a:t>
            </a:r>
          </a:p>
        </p:txBody>
      </p:sp>
      <p:graphicFrame>
        <p:nvGraphicFramePr>
          <p:cNvPr id="8" name="表格 7">
            <a:extLst>
              <a:ext uri="{FF2B5EF4-FFF2-40B4-BE49-F238E27FC236}">
                <a16:creationId xmlns:a16="http://schemas.microsoft.com/office/drawing/2014/main" id="{A707D1F3-12CB-ECA3-6783-67B80BAC3939}"/>
              </a:ext>
            </a:extLst>
          </p:cNvPr>
          <p:cNvGraphicFramePr>
            <a:graphicFrameLocks noGrp="1"/>
          </p:cNvGraphicFramePr>
          <p:nvPr>
            <p:extLst>
              <p:ext uri="{D42A27DB-BD31-4B8C-83A1-F6EECF244321}">
                <p14:modId xmlns:p14="http://schemas.microsoft.com/office/powerpoint/2010/main" val="3189726651"/>
              </p:ext>
            </p:extLst>
          </p:nvPr>
        </p:nvGraphicFramePr>
        <p:xfrm>
          <a:off x="2214352" y="2181427"/>
          <a:ext cx="7761708" cy="3258174"/>
        </p:xfrm>
        <a:graphic>
          <a:graphicData uri="http://schemas.openxmlformats.org/drawingml/2006/table">
            <a:tbl>
              <a:tblPr firstRow="1" firstCol="1" bandRow="1">
                <a:tableStyleId>{5C22544A-7EE6-4342-B048-85BDC9FD1C3A}</a:tableStyleId>
              </a:tblPr>
              <a:tblGrid>
                <a:gridCol w="3584849">
                  <a:extLst>
                    <a:ext uri="{9D8B030D-6E8A-4147-A177-3AD203B41FA5}">
                      <a16:colId xmlns:a16="http://schemas.microsoft.com/office/drawing/2014/main" val="2846831536"/>
                    </a:ext>
                  </a:extLst>
                </a:gridCol>
                <a:gridCol w="4176859">
                  <a:extLst>
                    <a:ext uri="{9D8B030D-6E8A-4147-A177-3AD203B41FA5}">
                      <a16:colId xmlns:a16="http://schemas.microsoft.com/office/drawing/2014/main" val="3375281350"/>
                    </a:ext>
                  </a:extLst>
                </a:gridCol>
              </a:tblGrid>
              <a:tr h="357103">
                <a:tc>
                  <a:txBody>
                    <a:bodyPr/>
                    <a:lstStyle/>
                    <a:p>
                      <a:pPr algn="ctr">
                        <a:lnSpc>
                          <a:spcPts val="2000"/>
                        </a:lnSpc>
                        <a:buNone/>
                      </a:pPr>
                      <a:r>
                        <a:rPr lang="zh-CN" sz="1050" kern="100">
                          <a:effectLst/>
                        </a:rPr>
                        <a:t>方法</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描述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17328319"/>
                  </a:ext>
                </a:extLst>
              </a:tr>
              <a:tr h="357103">
                <a:tc>
                  <a:txBody>
                    <a:bodyPr/>
                    <a:lstStyle/>
                    <a:p>
                      <a:pPr algn="ctr">
                        <a:lnSpc>
                          <a:spcPts val="2000"/>
                        </a:lnSpc>
                        <a:buNone/>
                      </a:pPr>
                      <a:r>
                        <a:rPr lang="en-US" sz="1050" kern="100">
                          <a:effectLst/>
                        </a:rPr>
                        <a:t>arraycopy()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复制数组</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63076543"/>
                  </a:ext>
                </a:extLst>
              </a:tr>
              <a:tr h="357103">
                <a:tc>
                  <a:txBody>
                    <a:bodyPr/>
                    <a:lstStyle/>
                    <a:p>
                      <a:pPr algn="ctr">
                        <a:lnSpc>
                          <a:spcPts val="2000"/>
                        </a:lnSpc>
                        <a:buNone/>
                      </a:pPr>
                      <a:r>
                        <a:rPr lang="en-US" sz="1050" kern="100" dirty="0" err="1">
                          <a:effectLst/>
                        </a:rPr>
                        <a:t>currentTimeMillis</a:t>
                      </a:r>
                      <a:r>
                        <a:rPr lang="en-US" sz="1050" kern="100" dirty="0">
                          <a:effectLst/>
                        </a:rPr>
                        <a:t>()</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获取当前系统时间，返回毫秒值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35160755"/>
                  </a:ext>
                </a:extLst>
              </a:tr>
              <a:tr h="357103">
                <a:tc>
                  <a:txBody>
                    <a:bodyPr/>
                    <a:lstStyle/>
                    <a:p>
                      <a:pPr algn="ctr">
                        <a:lnSpc>
                          <a:spcPts val="2000"/>
                        </a:lnSpc>
                        <a:buNone/>
                      </a:pPr>
                      <a:r>
                        <a:rPr lang="en-US" sz="1050" kern="100">
                          <a:effectLst/>
                        </a:rPr>
                        <a:t>static void gc()</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建议</a:t>
                      </a:r>
                      <a:r>
                        <a:rPr lang="en-US" sz="1050" kern="100">
                          <a:effectLst/>
                        </a:rPr>
                        <a:t> jvm </a:t>
                      </a:r>
                      <a:r>
                        <a:rPr lang="zh-CN" sz="1050" kern="100">
                          <a:effectLst/>
                        </a:rPr>
                        <a:t>赶快启动垃圾回收期器回收垃圾</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92886028"/>
                  </a:ext>
                </a:extLst>
              </a:tr>
              <a:tr h="357103">
                <a:tc>
                  <a:txBody>
                    <a:bodyPr/>
                    <a:lstStyle/>
                    <a:p>
                      <a:pPr algn="ctr">
                        <a:lnSpc>
                          <a:spcPts val="2000"/>
                        </a:lnSpc>
                        <a:buNone/>
                      </a:pPr>
                      <a:r>
                        <a:rPr lang="en-US" sz="1050" kern="100">
                          <a:effectLst/>
                        </a:rPr>
                        <a:t>finalize(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对象被垃圾回收前调用，用于清理资源</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65316830"/>
                  </a:ext>
                </a:extLst>
              </a:tr>
              <a:tr h="758453">
                <a:tc>
                  <a:txBody>
                    <a:bodyPr/>
                    <a:lstStyle/>
                    <a:p>
                      <a:pPr algn="ctr">
                        <a:lnSpc>
                          <a:spcPts val="2000"/>
                        </a:lnSpc>
                        <a:buNone/>
                      </a:pPr>
                      <a:r>
                        <a:rPr lang="en-US" sz="1050" kern="100">
                          <a:effectLst/>
                        </a:rPr>
                        <a:t>static void exit(int status)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lnSpc>
                          <a:spcPts val="2000"/>
                        </a:lnSpc>
                        <a:buNone/>
                      </a:pPr>
                      <a:r>
                        <a:rPr lang="zh-CN" sz="1050" kern="100">
                          <a:effectLst/>
                        </a:rPr>
                        <a:t>退出</a:t>
                      </a:r>
                      <a:r>
                        <a:rPr lang="en-US" sz="1050" kern="100">
                          <a:effectLst/>
                        </a:rPr>
                        <a:t> jvm </a:t>
                      </a:r>
                      <a:r>
                        <a:rPr lang="zh-CN" sz="1050" kern="100">
                          <a:effectLst/>
                        </a:rPr>
                        <a:t>如果参数是</a:t>
                      </a:r>
                      <a:r>
                        <a:rPr lang="en-US" sz="1050" kern="100">
                          <a:effectLst/>
                        </a:rPr>
                        <a:t> 0 </a:t>
                      </a:r>
                      <a:r>
                        <a:rPr lang="zh-CN" sz="1050" kern="100">
                          <a:effectLst/>
                        </a:rPr>
                        <a:t>表示正常退出</a:t>
                      </a:r>
                      <a:r>
                        <a:rPr lang="en-US" sz="1050" kern="100">
                          <a:effectLst/>
                        </a:rPr>
                        <a:t> jvm </a:t>
                      </a:r>
                      <a:r>
                        <a:rPr lang="zh-CN" sz="1050" kern="100">
                          <a:effectLst/>
                        </a:rPr>
                        <a:t>非</a:t>
                      </a:r>
                      <a:r>
                        <a:rPr lang="en-US" sz="1050" kern="100">
                          <a:effectLst/>
                        </a:rPr>
                        <a:t> 0 </a:t>
                      </a:r>
                      <a:r>
                        <a:rPr lang="zh-CN" sz="1050" kern="100">
                          <a:effectLst/>
                        </a:rPr>
                        <a:t>表示异常退出</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83855862"/>
                  </a:ext>
                </a:extLst>
              </a:tr>
              <a:tr h="357103">
                <a:tc>
                  <a:txBody>
                    <a:bodyPr/>
                    <a:lstStyle/>
                    <a:p>
                      <a:pPr algn="ctr">
                        <a:lnSpc>
                          <a:spcPts val="2000"/>
                        </a:lnSpc>
                        <a:buNone/>
                      </a:pPr>
                      <a:r>
                        <a:rPr lang="en-US" sz="1050" kern="100">
                          <a:effectLst/>
                        </a:rPr>
                        <a:t>getProperties()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确定当前的系统属性</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92768179"/>
                  </a:ext>
                </a:extLst>
              </a:tr>
              <a:tr h="357103">
                <a:tc>
                  <a:txBody>
                    <a:bodyPr/>
                    <a:lstStyle/>
                    <a:p>
                      <a:pPr algn="ctr">
                        <a:lnSpc>
                          <a:spcPts val="2000"/>
                        </a:lnSpc>
                        <a:buNone/>
                      </a:pPr>
                      <a:r>
                        <a:rPr lang="en-US" sz="1050" kern="100">
                          <a:effectLst/>
                        </a:rPr>
                        <a:t>getProperty(String key)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dirty="0">
                          <a:effectLst/>
                        </a:rPr>
                        <a:t>获取系统某一属性</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7033897"/>
                  </a:ext>
                </a:extLst>
              </a:tr>
            </a:tbl>
          </a:graphicData>
        </a:graphic>
      </p:graphicFrame>
    </p:spTree>
    <p:extLst>
      <p:ext uri="{BB962C8B-B14F-4D97-AF65-F5344CB8AC3E}">
        <p14:creationId xmlns:p14="http://schemas.microsoft.com/office/powerpoint/2010/main" val="2288305733"/>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89A127-A3AB-F838-7855-4F00B285AE54}"/>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75620DF-6847-4105-DFB0-2BCBDB5BD6FF}"/>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B6BBAC80-3069-7FE0-4086-48210C2D5DF7}"/>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02027360-E707-B2B6-50EC-E181F9C2B69B}"/>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ECF783D4-457B-31AF-C5E6-1D1FFE8286F6}"/>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6C5FD4B2-041D-825E-82C8-106D53994F76}"/>
              </a:ext>
            </a:extLst>
          </p:cNvPr>
          <p:cNvSpPr txBox="1"/>
          <p:nvPr/>
        </p:nvSpPr>
        <p:spPr>
          <a:xfrm>
            <a:off x="804733" y="680290"/>
            <a:ext cx="8617293"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】数组拷贝的魔法。编写程序利用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System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类完成数组拷贝。</a:t>
            </a:r>
          </a:p>
        </p:txBody>
      </p:sp>
      <p:sp>
        <p:nvSpPr>
          <p:cNvPr id="6" name="文本框 5">
            <a:extLst>
              <a:ext uri="{FF2B5EF4-FFF2-40B4-BE49-F238E27FC236}">
                <a16:creationId xmlns:a16="http://schemas.microsoft.com/office/drawing/2014/main" id="{AB8E0263-8AC4-A618-863D-6CF9065A8BCA}"/>
              </a:ext>
            </a:extLst>
          </p:cNvPr>
          <p:cNvSpPr txBox="1"/>
          <p:nvPr/>
        </p:nvSpPr>
        <p:spPr>
          <a:xfrm>
            <a:off x="804733" y="1040683"/>
            <a:ext cx="8512261" cy="3395801"/>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CopyArraryDemo</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定义并初始化原数组</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{1,2,3,4,5};</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定义目标数组</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dest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arraycopy</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0,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dest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0,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dest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dest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lnSpc>
                <a:spcPts val="2000"/>
              </a:lnSpc>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E8B7978D-5A37-08E8-68D7-680F73D249DF}"/>
              </a:ext>
            </a:extLst>
          </p:cNvPr>
          <p:cNvSpPr txBox="1"/>
          <p:nvPr/>
        </p:nvSpPr>
        <p:spPr>
          <a:xfrm>
            <a:off x="717910" y="4448064"/>
            <a:ext cx="6094970" cy="625812"/>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1  2  3  4  5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693EAE02-06C1-FBB8-2DC6-CD0C68E2A8CB}"/>
              </a:ext>
            </a:extLst>
          </p:cNvPr>
          <p:cNvSpPr txBox="1"/>
          <p:nvPr/>
        </p:nvSpPr>
        <p:spPr>
          <a:xfrm>
            <a:off x="718330" y="5097036"/>
            <a:ext cx="10755339" cy="86177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arraycopy</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src</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srcPos</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dest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destPos</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length)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五个参数分别是</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src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原数组，</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srcPos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从哪个位置开始复制，</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dest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目标数组，</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destPos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目标数组的位置，</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length-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复制的长度。</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System.arraycopy</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实际调用的是</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Arrays.copyOf</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(original,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newLength</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完成数组复制操作。</a:t>
            </a:r>
          </a:p>
        </p:txBody>
      </p:sp>
    </p:spTree>
    <p:extLst>
      <p:ext uri="{BB962C8B-B14F-4D97-AF65-F5344CB8AC3E}">
        <p14:creationId xmlns:p14="http://schemas.microsoft.com/office/powerpoint/2010/main" val="83229318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B091D-58C7-875F-94D6-0361F9DF06E6}"/>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B8C24C6B-11D0-F2D6-6621-A0D86D36BA00}"/>
              </a:ext>
            </a:extLst>
          </p:cNvPr>
          <p:cNvPicPr>
            <a:picLocks noChangeAspect="1"/>
          </p:cNvPicPr>
          <p:nvPr/>
        </p:nvPicPr>
        <p:blipFill>
          <a:blip r:embed="rId5">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5B43C538-B0CC-94A7-44F0-CA3065414109}"/>
              </a:ext>
            </a:extLst>
          </p:cNvPr>
          <p:cNvPicPr>
            <a:picLocks noChangeAspect="1"/>
          </p:cNvPicPr>
          <p:nvPr/>
        </p:nvPicPr>
        <p:blipFill>
          <a:blip r:embed="rId6">
            <a:extLst>
              <a:ext uri="{28A0092B-C50C-407E-A947-70E740481C1C}">
                <a14:useLocalDpi xmlns:a14="http://schemas.microsoft.com/office/drawing/2010/main" val="0"/>
              </a:ext>
            </a:extLst>
          </a:blip>
          <a:srcRect l="3376" t="4133" r="4250" b="5201"/>
          <a:stretch>
            <a:fillRect/>
          </a:stretch>
        </p:blipFill>
        <p:spPr>
          <a:xfrm>
            <a:off x="361950" y="293473"/>
            <a:ext cx="11468100" cy="6172200"/>
          </a:xfrm>
          <a:prstGeom prst="rect">
            <a:avLst/>
          </a:prstGeom>
        </p:spPr>
      </p:pic>
      <p:pic>
        <p:nvPicPr>
          <p:cNvPr id="9" name="图片 8">
            <a:extLst>
              <a:ext uri="{FF2B5EF4-FFF2-40B4-BE49-F238E27FC236}">
                <a16:creationId xmlns:a16="http://schemas.microsoft.com/office/drawing/2014/main" id="{58F10C49-8421-8A73-A6CD-BBA5F48D8E6B}"/>
              </a:ext>
            </a:extLst>
          </p:cNvPr>
          <p:cNvPicPr>
            <a:picLocks noChangeAspect="1"/>
          </p:cNvPicPr>
          <p:nvPr/>
        </p:nvPicPr>
        <p:blipFill>
          <a:blip r:embed="rId7">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09C50CA7-5AC9-6EC5-1D00-BF7C8194D12C}"/>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C26A46E7-554B-4308-C39E-57679777AD85}"/>
              </a:ext>
            </a:extLst>
          </p:cNvPr>
          <p:cNvSpPr txBox="1"/>
          <p:nvPr/>
        </p:nvSpPr>
        <p:spPr>
          <a:xfrm>
            <a:off x="827169" y="498496"/>
            <a:ext cx="10392766"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】洞察本机操作系统的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隐藏密码</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。编写程序利用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System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类获取本机操作系统的属性。</a:t>
            </a:r>
          </a:p>
        </p:txBody>
      </p:sp>
      <p:sp>
        <p:nvSpPr>
          <p:cNvPr id="6" name="文本框 5">
            <a:extLst>
              <a:ext uri="{FF2B5EF4-FFF2-40B4-BE49-F238E27FC236}">
                <a16:creationId xmlns:a16="http://schemas.microsoft.com/office/drawing/2014/main" id="{8A6CC8B8-0924-E2B2-04FC-DA6D1AF9E73A}"/>
              </a:ext>
            </a:extLst>
          </p:cNvPr>
          <p:cNvSpPr txBox="1"/>
          <p:nvPr/>
        </p:nvSpPr>
        <p:spPr>
          <a:xfrm>
            <a:off x="876595" y="752018"/>
            <a:ext cx="10130996" cy="4370364"/>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CurrentTimeDemo</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定义记录开始时间的变量</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long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start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currentTimeMillis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u="sng"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100000;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定义结束时间的变量</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long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end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currentTimeMillis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循环所用时间</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循环执行用时：</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end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start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毫秒</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获取本机操作系统</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当前操作系统的名称：</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getProperty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"os.name"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获取本机的全部环境属性</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getProperties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lnSpc>
                <a:spcPts val="2000"/>
              </a:lnSpc>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BBC8B08F-1C0F-A340-B959-901087D89C42}"/>
              </a:ext>
            </a:extLst>
          </p:cNvPr>
          <p:cNvSpPr txBox="1"/>
          <p:nvPr/>
        </p:nvSpPr>
        <p:spPr>
          <a:xfrm>
            <a:off x="827169" y="4999012"/>
            <a:ext cx="6510466" cy="1106970"/>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lnSpc>
                <a:spcPts val="2000"/>
              </a:lnSpc>
              <a:buNone/>
            </a:pPr>
            <a:r>
              <a:rPr lang="zh-CN" altLang="zh-CN" sz="14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循环执行用时：</a:t>
            </a:r>
            <a:r>
              <a:rPr lang="en-US" altLang="zh-CN" sz="14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2</a:t>
            </a:r>
            <a:r>
              <a:rPr lang="zh-CN" altLang="zh-CN" sz="14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毫秒</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ts val="2000"/>
              </a:lnSpc>
              <a:buNone/>
            </a:pPr>
            <a:r>
              <a:rPr lang="zh-CN" altLang="zh-CN" sz="14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当前操作系统的名称：</a:t>
            </a:r>
            <a:r>
              <a:rPr lang="en-US" altLang="zh-CN" sz="1400" kern="100" dirty="0">
                <a:solidFill>
                  <a:srgbClr val="000000"/>
                </a:solidFill>
                <a:effectLst/>
                <a:latin typeface="Times New Roman" panose="02020603050405020304" pitchFamily="18" charset="0"/>
                <a:ea typeface="Consolas" panose="020B0609020204030204" pitchFamily="49" charset="0"/>
                <a:cs typeface="Times New Roman" panose="02020603050405020304" pitchFamily="18" charset="0"/>
              </a:rPr>
              <a:t>Windows</a:t>
            </a:r>
            <a:r>
              <a:rPr lang="en-US" altLang="zh-CN" sz="14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4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10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400" kern="100" dirty="0">
                <a:solidFill>
                  <a:srgbClr val="000000"/>
                </a:solidFill>
                <a:effectLst/>
                <a:latin typeface="Times New Roman" panose="02020603050405020304" pitchFamily="18" charset="0"/>
                <a:ea typeface="Consolas" panose="020B0609020204030204" pitchFamily="49" charset="0"/>
                <a:cs typeface="Times New Roman" panose="02020603050405020304" pitchFamily="18" charset="0"/>
              </a:rPr>
              <a:t>java</a:t>
            </a:r>
            <a:r>
              <a:rPr lang="en-US" altLang="zh-CN" sz="14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400" kern="100" dirty="0">
                <a:solidFill>
                  <a:srgbClr val="000000"/>
                </a:solidFill>
                <a:effectLst/>
                <a:latin typeface="Times New Roman" panose="02020603050405020304" pitchFamily="18" charset="0"/>
                <a:ea typeface="Consolas" panose="020B0609020204030204" pitchFamily="49" charset="0"/>
                <a:cs typeface="Times New Roman" panose="02020603050405020304" pitchFamily="18" charset="0"/>
              </a:rPr>
              <a:t>runtime</a:t>
            </a:r>
            <a:r>
              <a:rPr lang="en-US" altLang="zh-CN" sz="14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400" kern="100" dirty="0">
                <a:solidFill>
                  <a:srgbClr val="000000"/>
                </a:solidFill>
                <a:effectLst/>
                <a:latin typeface="Times New Roman" panose="02020603050405020304" pitchFamily="18" charset="0"/>
                <a:ea typeface="Consolas" panose="020B0609020204030204" pitchFamily="49" charset="0"/>
                <a:cs typeface="Times New Roman" panose="02020603050405020304" pitchFamily="18" charset="0"/>
              </a:rPr>
              <a:t>name</a:t>
            </a:r>
            <a:r>
              <a:rPr lang="en-US" altLang="zh-CN" sz="14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400" kern="100" dirty="0">
                <a:solidFill>
                  <a:srgbClr val="000000"/>
                </a:solidFill>
                <a:effectLst/>
                <a:latin typeface="Times New Roman" panose="02020603050405020304" pitchFamily="18" charset="0"/>
                <a:ea typeface="Consolas" panose="020B0609020204030204" pitchFamily="49" charset="0"/>
                <a:cs typeface="Times New Roman" panose="02020603050405020304" pitchFamily="18" charset="0"/>
              </a:rPr>
              <a:t>Java</a:t>
            </a:r>
            <a:r>
              <a:rPr lang="en-US" altLang="zh-CN" sz="14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400" kern="100" dirty="0">
                <a:solidFill>
                  <a:srgbClr val="000000"/>
                </a:solidFill>
                <a:effectLst/>
                <a:latin typeface="Times New Roman" panose="02020603050405020304" pitchFamily="18" charset="0"/>
                <a:ea typeface="Consolas" panose="020B0609020204030204" pitchFamily="49" charset="0"/>
                <a:cs typeface="Times New Roman" panose="02020603050405020304" pitchFamily="18" charset="0"/>
              </a:rPr>
              <a:t>TM</a:t>
            </a:r>
            <a:r>
              <a:rPr lang="en-US" altLang="zh-CN" sz="14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400" kern="100" dirty="0">
                <a:solidFill>
                  <a:srgbClr val="000000"/>
                </a:solidFill>
                <a:effectLst/>
                <a:latin typeface="Times New Roman" panose="02020603050405020304" pitchFamily="18" charset="0"/>
                <a:ea typeface="Consolas" panose="020B0609020204030204" pitchFamily="49" charset="0"/>
                <a:cs typeface="Times New Roman" panose="02020603050405020304" pitchFamily="18" charset="0"/>
              </a:rPr>
              <a:t>SE</a:t>
            </a:r>
            <a:r>
              <a:rPr lang="en-US" altLang="zh-CN" sz="14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400" kern="100" dirty="0">
                <a:solidFill>
                  <a:srgbClr val="000000"/>
                </a:solidFill>
                <a:effectLst/>
                <a:latin typeface="Times New Roman" panose="02020603050405020304" pitchFamily="18" charset="0"/>
                <a:ea typeface="Consolas" panose="020B0609020204030204" pitchFamily="49" charset="0"/>
                <a:cs typeface="Times New Roman" panose="02020603050405020304" pitchFamily="18" charset="0"/>
              </a:rPr>
              <a:t>Runtime</a:t>
            </a:r>
            <a:r>
              <a:rPr lang="en-US" altLang="zh-CN" sz="14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400" kern="100" dirty="0">
                <a:solidFill>
                  <a:srgbClr val="000000"/>
                </a:solidFill>
                <a:effectLst/>
                <a:latin typeface="Times New Roman" panose="02020603050405020304" pitchFamily="18" charset="0"/>
                <a:ea typeface="Consolas" panose="020B0609020204030204" pitchFamily="49" charset="0"/>
                <a:cs typeface="Times New Roman" panose="02020603050405020304" pitchFamily="18" charset="0"/>
              </a:rPr>
              <a:t>Environment</a:t>
            </a:r>
            <a:r>
              <a:rPr lang="en-US" altLang="zh-CN" sz="14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4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12" name="组合 11">
            <a:extLst>
              <a:ext uri="{FF2B5EF4-FFF2-40B4-BE49-F238E27FC236}">
                <a16:creationId xmlns:a16="http://schemas.microsoft.com/office/drawing/2014/main" id="{DFB6B3C9-0EAA-FCBA-322B-08D01F57081E}"/>
              </a:ext>
            </a:extLst>
          </p:cNvPr>
          <p:cNvGrpSpPr/>
          <p:nvPr/>
        </p:nvGrpSpPr>
        <p:grpSpPr>
          <a:xfrm>
            <a:off x="7284089" y="4068102"/>
            <a:ext cx="4202577" cy="2187799"/>
            <a:chOff x="3360420" y="2171217"/>
            <a:chExt cx="5379720" cy="2565324"/>
          </a:xfrm>
        </p:grpSpPr>
        <p:sp>
          <p:nvSpPr>
            <p:cNvPr id="14" name="圆角矩形 4">
              <a:extLst>
                <a:ext uri="{FF2B5EF4-FFF2-40B4-BE49-F238E27FC236}">
                  <a16:creationId xmlns:a16="http://schemas.microsoft.com/office/drawing/2014/main" id="{18DF5FE2-0BB7-684D-F0CA-CE8C54536120}"/>
                </a:ext>
              </a:extLst>
            </p:cNvPr>
            <p:cNvSpPr/>
            <p:nvPr>
              <p:custDataLst>
                <p:tags r:id="rId1"/>
              </p:custDataLst>
            </p:nvPr>
          </p:nvSpPr>
          <p:spPr>
            <a:xfrm>
              <a:off x="3535680" y="2171217"/>
              <a:ext cx="5204460" cy="2565324"/>
            </a:xfrm>
            <a:custGeom>
              <a:avLst/>
              <a:gdLst>
                <a:gd name="connsiteX0" fmla="*/ 0 w 5204460"/>
                <a:gd name="connsiteY0" fmla="*/ 1173963 h 2565324"/>
                <a:gd name="connsiteX1" fmla="*/ 7620 w 5204460"/>
                <a:gd name="connsiteY1" fmla="*/ 237062 h 2565324"/>
                <a:gd name="connsiteX2" fmla="*/ 244682 w 5204460"/>
                <a:gd name="connsiteY2" fmla="*/ 0 h 2565324"/>
                <a:gd name="connsiteX3" fmla="*/ 4967398 w 5204460"/>
                <a:gd name="connsiteY3" fmla="*/ 0 h 2565324"/>
                <a:gd name="connsiteX4" fmla="*/ 5204460 w 5204460"/>
                <a:gd name="connsiteY4" fmla="*/ 237062 h 2565324"/>
                <a:gd name="connsiteX5" fmla="*/ 5196840 w 5204460"/>
                <a:gd name="connsiteY5" fmla="*/ 846303 h 2565324"/>
                <a:gd name="connsiteX6" fmla="*/ 5204460 w 5204460"/>
                <a:gd name="connsiteY6" fmla="*/ 2328262 h 2565324"/>
                <a:gd name="connsiteX7" fmla="*/ 4967398 w 5204460"/>
                <a:gd name="connsiteY7" fmla="*/ 2565324 h 2565324"/>
                <a:gd name="connsiteX8" fmla="*/ 244682 w 5204460"/>
                <a:gd name="connsiteY8" fmla="*/ 2565324 h 2565324"/>
                <a:gd name="connsiteX9" fmla="*/ 7620 w 5204460"/>
                <a:gd name="connsiteY9" fmla="*/ 2328262 h 2565324"/>
                <a:gd name="connsiteX10" fmla="*/ 15240 w 5204460"/>
                <a:gd name="connsiteY10" fmla="*/ 1676883 h 256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04460" h="2565324">
                  <a:moveTo>
                    <a:pt x="0" y="1173963"/>
                  </a:moveTo>
                  <a:lnTo>
                    <a:pt x="7620" y="237062"/>
                  </a:lnTo>
                  <a:cubicBezTo>
                    <a:pt x="7620" y="106136"/>
                    <a:pt x="113756" y="0"/>
                    <a:pt x="244682" y="0"/>
                  </a:cubicBezTo>
                  <a:lnTo>
                    <a:pt x="4967398" y="0"/>
                  </a:lnTo>
                  <a:cubicBezTo>
                    <a:pt x="5098324" y="0"/>
                    <a:pt x="5204460" y="106136"/>
                    <a:pt x="5204460" y="237062"/>
                  </a:cubicBezTo>
                  <a:lnTo>
                    <a:pt x="5196840" y="846303"/>
                  </a:lnTo>
                  <a:lnTo>
                    <a:pt x="5204460" y="2328262"/>
                  </a:lnTo>
                  <a:cubicBezTo>
                    <a:pt x="5204460" y="2459188"/>
                    <a:pt x="5098324" y="2565324"/>
                    <a:pt x="4967398" y="2565324"/>
                  </a:cubicBezTo>
                  <a:lnTo>
                    <a:pt x="244682" y="2565324"/>
                  </a:lnTo>
                  <a:cubicBezTo>
                    <a:pt x="113756" y="2565324"/>
                    <a:pt x="7620" y="2459188"/>
                    <a:pt x="7620" y="2328262"/>
                  </a:cubicBezTo>
                  <a:cubicBezTo>
                    <a:pt x="5080" y="1943496"/>
                    <a:pt x="15240" y="1676883"/>
                    <a:pt x="15240" y="1676883"/>
                  </a:cubicBezTo>
                </a:path>
              </a:pathLst>
            </a:custGeom>
            <a:noFill/>
            <a:ln w="29718">
              <a:solidFill>
                <a:schemeClr val="accent3">
                  <a:lumMod val="75000"/>
                </a:schemeClr>
              </a:solidFill>
              <a:prstDash val="solid"/>
              <a:extLst>
                <a:ext uri="{C807C97D-BFC1-408E-A445-0C87EB9F89A2}">
                  <ask:lineSketchStyleProps xmlns:ask="http://schemas.microsoft.com/office/drawing/2018/sketchyshapes" sd="1219033472">
                    <a:custGeom>
                      <a:avLst/>
                      <a:gdLst>
                        <a:gd name="connsiteX0" fmla="*/ 0 w 5204460"/>
                        <a:gd name="connsiteY0" fmla="*/ 1173963 h 2565324"/>
                        <a:gd name="connsiteX1" fmla="*/ 7620 w 5204460"/>
                        <a:gd name="connsiteY1" fmla="*/ 237062 h 2565324"/>
                        <a:gd name="connsiteX2" fmla="*/ 244682 w 5204460"/>
                        <a:gd name="connsiteY2" fmla="*/ 0 h 2565324"/>
                        <a:gd name="connsiteX3" fmla="*/ 4967398 w 5204460"/>
                        <a:gd name="connsiteY3" fmla="*/ 0 h 2565324"/>
                        <a:gd name="connsiteX4" fmla="*/ 5204460 w 5204460"/>
                        <a:gd name="connsiteY4" fmla="*/ 237062 h 2565324"/>
                        <a:gd name="connsiteX5" fmla="*/ 5196840 w 5204460"/>
                        <a:gd name="connsiteY5" fmla="*/ 846303 h 2565324"/>
                        <a:gd name="connsiteX6" fmla="*/ 5204460 w 5204460"/>
                        <a:gd name="connsiteY6" fmla="*/ 2328262 h 2565324"/>
                        <a:gd name="connsiteX7" fmla="*/ 4967398 w 5204460"/>
                        <a:gd name="connsiteY7" fmla="*/ 2565324 h 2565324"/>
                        <a:gd name="connsiteX8" fmla="*/ 244682 w 5204460"/>
                        <a:gd name="connsiteY8" fmla="*/ 2565324 h 2565324"/>
                        <a:gd name="connsiteX9" fmla="*/ 7620 w 5204460"/>
                        <a:gd name="connsiteY9" fmla="*/ 2328262 h 2565324"/>
                        <a:gd name="connsiteX10" fmla="*/ 15240 w 5204460"/>
                        <a:gd name="connsiteY10" fmla="*/ 1676883 h 256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04460" h="2565324" fill="none" extrusionOk="0">
                          <a:moveTo>
                            <a:pt x="0" y="1173963"/>
                          </a:moveTo>
                          <a:cubicBezTo>
                            <a:pt x="-57140" y="1044066"/>
                            <a:pt x="85949" y="392665"/>
                            <a:pt x="7620" y="237062"/>
                          </a:cubicBezTo>
                          <a:cubicBezTo>
                            <a:pt x="11720" y="102546"/>
                            <a:pt x="117272" y="-16540"/>
                            <a:pt x="244682" y="0"/>
                          </a:cubicBezTo>
                          <a:cubicBezTo>
                            <a:pt x="895108" y="-90115"/>
                            <a:pt x="3832170" y="-123441"/>
                            <a:pt x="4967398" y="0"/>
                          </a:cubicBezTo>
                          <a:cubicBezTo>
                            <a:pt x="5076816" y="-1527"/>
                            <a:pt x="5196998" y="90926"/>
                            <a:pt x="5204460" y="237062"/>
                          </a:cubicBezTo>
                          <a:cubicBezTo>
                            <a:pt x="5173003" y="348213"/>
                            <a:pt x="5212116" y="738584"/>
                            <a:pt x="5196840" y="846303"/>
                          </a:cubicBezTo>
                          <a:cubicBezTo>
                            <a:pt x="5140133" y="1087750"/>
                            <a:pt x="5286488" y="1918635"/>
                            <a:pt x="5204460" y="2328262"/>
                          </a:cubicBezTo>
                          <a:cubicBezTo>
                            <a:pt x="5203645" y="2478556"/>
                            <a:pt x="5115341" y="2555230"/>
                            <a:pt x="4967398" y="2565324"/>
                          </a:cubicBezTo>
                          <a:cubicBezTo>
                            <a:pt x="4454885" y="2551377"/>
                            <a:pt x="1274006" y="2617057"/>
                            <a:pt x="244682" y="2565324"/>
                          </a:cubicBezTo>
                          <a:cubicBezTo>
                            <a:pt x="123000" y="2583628"/>
                            <a:pt x="-10305" y="2468641"/>
                            <a:pt x="7620" y="2328262"/>
                          </a:cubicBezTo>
                          <a:cubicBezTo>
                            <a:pt x="5080" y="1943496"/>
                            <a:pt x="15240" y="1676883"/>
                            <a:pt x="15240" y="1676883"/>
                          </a:cubicBezTo>
                        </a:path>
                        <a:path w="5204460" h="2565324" stroke="0" extrusionOk="0">
                          <a:moveTo>
                            <a:pt x="0" y="1173963"/>
                          </a:moveTo>
                          <a:cubicBezTo>
                            <a:pt x="9055" y="1070131"/>
                            <a:pt x="-78286" y="693052"/>
                            <a:pt x="7620" y="237062"/>
                          </a:cubicBezTo>
                          <a:cubicBezTo>
                            <a:pt x="16524" y="108011"/>
                            <a:pt x="88436" y="805"/>
                            <a:pt x="244682" y="0"/>
                          </a:cubicBezTo>
                          <a:cubicBezTo>
                            <a:pt x="1571815" y="-134600"/>
                            <a:pt x="2876403" y="157196"/>
                            <a:pt x="4967398" y="0"/>
                          </a:cubicBezTo>
                          <a:cubicBezTo>
                            <a:pt x="5086863" y="-6270"/>
                            <a:pt x="5206746" y="107228"/>
                            <a:pt x="5204460" y="237062"/>
                          </a:cubicBezTo>
                          <a:cubicBezTo>
                            <a:pt x="5247411" y="342738"/>
                            <a:pt x="5171404" y="737021"/>
                            <a:pt x="5196840" y="846303"/>
                          </a:cubicBezTo>
                          <a:cubicBezTo>
                            <a:pt x="5155487" y="1092719"/>
                            <a:pt x="5304115" y="1967956"/>
                            <a:pt x="5204460" y="2328262"/>
                          </a:cubicBezTo>
                          <a:cubicBezTo>
                            <a:pt x="5203845" y="2453324"/>
                            <a:pt x="5083033" y="2586575"/>
                            <a:pt x="4967398" y="2565324"/>
                          </a:cubicBezTo>
                          <a:cubicBezTo>
                            <a:pt x="2929932" y="2603905"/>
                            <a:pt x="867632" y="2501983"/>
                            <a:pt x="244682" y="2565324"/>
                          </a:cubicBezTo>
                          <a:cubicBezTo>
                            <a:pt x="92530" y="2561891"/>
                            <a:pt x="12832" y="2463450"/>
                            <a:pt x="7620" y="2328262"/>
                          </a:cubicBezTo>
                          <a:cubicBezTo>
                            <a:pt x="5080" y="1943497"/>
                            <a:pt x="15240" y="1676884"/>
                            <a:pt x="15240" y="1676883"/>
                          </a:cubicBezTo>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lIns="47549" tIns="23774" rIns="47549" bIns="23774"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936"/>
            </a:p>
          </p:txBody>
        </p:sp>
        <p:sp>
          <p:nvSpPr>
            <p:cNvPr id="15" name="星形: 五角 14">
              <a:extLst>
                <a:ext uri="{FF2B5EF4-FFF2-40B4-BE49-F238E27FC236}">
                  <a16:creationId xmlns:a16="http://schemas.microsoft.com/office/drawing/2014/main" id="{0CB0252D-537E-D2B5-1EC8-A8858E7231A6}"/>
                </a:ext>
              </a:extLst>
            </p:cNvPr>
            <p:cNvSpPr/>
            <p:nvPr/>
          </p:nvSpPr>
          <p:spPr>
            <a:xfrm rot="948120">
              <a:off x="3360420" y="3483999"/>
              <a:ext cx="281940" cy="281940"/>
            </a:xfrm>
            <a:prstGeom prst="star5">
              <a:avLst>
                <a:gd name="adj" fmla="val 25676"/>
                <a:gd name="hf" fmla="val 105146"/>
                <a:gd name="vf" fmla="val 110557"/>
              </a:avLst>
            </a:prstGeom>
            <a:solidFill>
              <a:srgbClr val="5188F5"/>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ptos" panose="02110004020202020204"/>
                  <a:ea typeface="+mn-ea"/>
                  <a:cs typeface="+mn-cs"/>
                </a:defRPr>
              </a:lvl1pPr>
              <a:lvl2pPr marL="457200" algn="l" defTabSz="914400" rtl="0" eaLnBrk="1" latinLnBrk="0" hangingPunct="1">
                <a:defRPr sz="1800" kern="1200">
                  <a:solidFill>
                    <a:srgbClr val="FFFFFF"/>
                  </a:solidFill>
                  <a:latin typeface="Aptos" panose="02110004020202020204"/>
                  <a:ea typeface="+mn-ea"/>
                  <a:cs typeface="+mn-cs"/>
                </a:defRPr>
              </a:lvl2pPr>
              <a:lvl3pPr marL="914400" algn="l" defTabSz="914400" rtl="0" eaLnBrk="1" latinLnBrk="0" hangingPunct="1">
                <a:defRPr sz="1800" kern="1200">
                  <a:solidFill>
                    <a:srgbClr val="FFFFFF"/>
                  </a:solidFill>
                  <a:latin typeface="Aptos" panose="02110004020202020204"/>
                  <a:ea typeface="+mn-ea"/>
                  <a:cs typeface="+mn-cs"/>
                </a:defRPr>
              </a:lvl3pPr>
              <a:lvl4pPr marL="1371600" algn="l" defTabSz="914400" rtl="0" eaLnBrk="1" latinLnBrk="0" hangingPunct="1">
                <a:defRPr sz="1800" kern="1200">
                  <a:solidFill>
                    <a:srgbClr val="FFFFFF"/>
                  </a:solidFill>
                  <a:latin typeface="Aptos" panose="02110004020202020204"/>
                  <a:ea typeface="+mn-ea"/>
                  <a:cs typeface="+mn-cs"/>
                </a:defRPr>
              </a:lvl4pPr>
              <a:lvl5pPr marL="1828800" algn="l" defTabSz="914400" rtl="0" eaLnBrk="1" latinLnBrk="0" hangingPunct="1">
                <a:defRPr sz="1800" kern="1200">
                  <a:solidFill>
                    <a:srgbClr val="FFFFFF"/>
                  </a:solidFill>
                  <a:latin typeface="Aptos" panose="02110004020202020204"/>
                  <a:ea typeface="+mn-ea"/>
                  <a:cs typeface="+mn-cs"/>
                </a:defRPr>
              </a:lvl5pPr>
              <a:lvl6pPr marL="2286000" algn="l" defTabSz="914400" rtl="0" eaLnBrk="1" latinLnBrk="0" hangingPunct="1">
                <a:defRPr sz="1800" kern="1200">
                  <a:solidFill>
                    <a:srgbClr val="FFFFFF"/>
                  </a:solidFill>
                  <a:latin typeface="Aptos" panose="02110004020202020204"/>
                  <a:ea typeface="+mn-ea"/>
                  <a:cs typeface="+mn-cs"/>
                </a:defRPr>
              </a:lvl6pPr>
              <a:lvl7pPr marL="2743200" algn="l" defTabSz="914400" rtl="0" eaLnBrk="1" latinLnBrk="0" hangingPunct="1">
                <a:defRPr sz="1800" kern="1200">
                  <a:solidFill>
                    <a:srgbClr val="FFFFFF"/>
                  </a:solidFill>
                  <a:latin typeface="Aptos" panose="02110004020202020204"/>
                  <a:ea typeface="+mn-ea"/>
                  <a:cs typeface="+mn-cs"/>
                </a:defRPr>
              </a:lvl7pPr>
              <a:lvl8pPr marL="3200400" algn="l" defTabSz="914400" rtl="0" eaLnBrk="1" latinLnBrk="0" hangingPunct="1">
                <a:defRPr sz="1800" kern="1200">
                  <a:solidFill>
                    <a:srgbClr val="FFFFFF"/>
                  </a:solidFill>
                  <a:latin typeface="Aptos" panose="02110004020202020204"/>
                  <a:ea typeface="+mn-ea"/>
                  <a:cs typeface="+mn-cs"/>
                </a:defRPr>
              </a:lvl8pPr>
              <a:lvl9pPr marL="3657600" algn="l" defTabSz="914400" rtl="0" eaLnBrk="1" latinLnBrk="0" hangingPunct="1">
                <a:defRPr sz="1800" kern="1200">
                  <a:solidFill>
                    <a:srgbClr val="FFFFFF"/>
                  </a:solidFill>
                  <a:latin typeface="Aptos" panose="02110004020202020204"/>
                  <a:ea typeface="+mn-ea"/>
                  <a:cs typeface="+mn-cs"/>
                </a:defRPr>
              </a:lvl9pPr>
            </a:lstStyle>
            <a:p>
              <a:pPr algn="ctr"/>
              <a:endParaRPr lang="zh-CN" altLang="en-US" dirty="0"/>
            </a:p>
          </p:txBody>
        </p:sp>
        <p:sp>
          <p:nvSpPr>
            <p:cNvPr id="16" name="星形: 五角 15">
              <a:extLst>
                <a:ext uri="{FF2B5EF4-FFF2-40B4-BE49-F238E27FC236}">
                  <a16:creationId xmlns:a16="http://schemas.microsoft.com/office/drawing/2014/main" id="{7200739E-8E98-C17B-B04D-7D9ADC57B396}"/>
                </a:ext>
              </a:extLst>
            </p:cNvPr>
            <p:cNvSpPr/>
            <p:nvPr/>
          </p:nvSpPr>
          <p:spPr>
            <a:xfrm rot="20865100">
              <a:off x="3604260" y="3322320"/>
              <a:ext cx="213360" cy="213360"/>
            </a:xfrm>
            <a:prstGeom prst="star5">
              <a:avLst>
                <a:gd name="adj" fmla="val 25676"/>
                <a:gd name="hf" fmla="val 105146"/>
                <a:gd name="vf" fmla="val 110557"/>
              </a:avLst>
            </a:prstGeom>
            <a:solidFill>
              <a:srgbClr val="A4C1FA"/>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ptos" panose="02110004020202020204"/>
                  <a:ea typeface="+mn-ea"/>
                  <a:cs typeface="+mn-cs"/>
                </a:defRPr>
              </a:lvl1pPr>
              <a:lvl2pPr marL="457200" algn="l" defTabSz="914400" rtl="0" eaLnBrk="1" latinLnBrk="0" hangingPunct="1">
                <a:defRPr sz="1800" kern="1200">
                  <a:solidFill>
                    <a:srgbClr val="FFFFFF"/>
                  </a:solidFill>
                  <a:latin typeface="Aptos" panose="02110004020202020204"/>
                  <a:ea typeface="+mn-ea"/>
                  <a:cs typeface="+mn-cs"/>
                </a:defRPr>
              </a:lvl2pPr>
              <a:lvl3pPr marL="914400" algn="l" defTabSz="914400" rtl="0" eaLnBrk="1" latinLnBrk="0" hangingPunct="1">
                <a:defRPr sz="1800" kern="1200">
                  <a:solidFill>
                    <a:srgbClr val="FFFFFF"/>
                  </a:solidFill>
                  <a:latin typeface="Aptos" panose="02110004020202020204"/>
                  <a:ea typeface="+mn-ea"/>
                  <a:cs typeface="+mn-cs"/>
                </a:defRPr>
              </a:lvl3pPr>
              <a:lvl4pPr marL="1371600" algn="l" defTabSz="914400" rtl="0" eaLnBrk="1" latinLnBrk="0" hangingPunct="1">
                <a:defRPr sz="1800" kern="1200">
                  <a:solidFill>
                    <a:srgbClr val="FFFFFF"/>
                  </a:solidFill>
                  <a:latin typeface="Aptos" panose="02110004020202020204"/>
                  <a:ea typeface="+mn-ea"/>
                  <a:cs typeface="+mn-cs"/>
                </a:defRPr>
              </a:lvl4pPr>
              <a:lvl5pPr marL="1828800" algn="l" defTabSz="914400" rtl="0" eaLnBrk="1" latinLnBrk="0" hangingPunct="1">
                <a:defRPr sz="1800" kern="1200">
                  <a:solidFill>
                    <a:srgbClr val="FFFFFF"/>
                  </a:solidFill>
                  <a:latin typeface="Aptos" panose="02110004020202020204"/>
                  <a:ea typeface="+mn-ea"/>
                  <a:cs typeface="+mn-cs"/>
                </a:defRPr>
              </a:lvl5pPr>
              <a:lvl6pPr marL="2286000" algn="l" defTabSz="914400" rtl="0" eaLnBrk="1" latinLnBrk="0" hangingPunct="1">
                <a:defRPr sz="1800" kern="1200">
                  <a:solidFill>
                    <a:srgbClr val="FFFFFF"/>
                  </a:solidFill>
                  <a:latin typeface="Aptos" panose="02110004020202020204"/>
                  <a:ea typeface="+mn-ea"/>
                  <a:cs typeface="+mn-cs"/>
                </a:defRPr>
              </a:lvl6pPr>
              <a:lvl7pPr marL="2743200" algn="l" defTabSz="914400" rtl="0" eaLnBrk="1" latinLnBrk="0" hangingPunct="1">
                <a:defRPr sz="1800" kern="1200">
                  <a:solidFill>
                    <a:srgbClr val="FFFFFF"/>
                  </a:solidFill>
                  <a:latin typeface="Aptos" panose="02110004020202020204"/>
                  <a:ea typeface="+mn-ea"/>
                  <a:cs typeface="+mn-cs"/>
                </a:defRPr>
              </a:lvl7pPr>
              <a:lvl8pPr marL="3200400" algn="l" defTabSz="914400" rtl="0" eaLnBrk="1" latinLnBrk="0" hangingPunct="1">
                <a:defRPr sz="1800" kern="1200">
                  <a:solidFill>
                    <a:srgbClr val="FFFFFF"/>
                  </a:solidFill>
                  <a:latin typeface="Aptos" panose="02110004020202020204"/>
                  <a:ea typeface="+mn-ea"/>
                  <a:cs typeface="+mn-cs"/>
                </a:defRPr>
              </a:lvl8pPr>
              <a:lvl9pPr marL="3657600" algn="l" defTabSz="914400" rtl="0" eaLnBrk="1" latinLnBrk="0" hangingPunct="1">
                <a:defRPr sz="1800" kern="1200">
                  <a:solidFill>
                    <a:srgbClr val="FFFFFF"/>
                  </a:solidFill>
                  <a:latin typeface="Aptos" panose="02110004020202020204"/>
                  <a:ea typeface="+mn-ea"/>
                  <a:cs typeface="+mn-cs"/>
                </a:defRPr>
              </a:lvl9pPr>
            </a:lstStyle>
            <a:p>
              <a:pPr algn="ctr"/>
              <a:endParaRPr lang="zh-CN" altLang="en-US"/>
            </a:p>
          </p:txBody>
        </p:sp>
        <p:sp>
          <p:nvSpPr>
            <p:cNvPr id="17" name="星形: 五角 16">
              <a:extLst>
                <a:ext uri="{FF2B5EF4-FFF2-40B4-BE49-F238E27FC236}">
                  <a16:creationId xmlns:a16="http://schemas.microsoft.com/office/drawing/2014/main" id="{9DB2D9B8-A2EC-6FEB-1809-BCCE6F4396ED}"/>
                </a:ext>
              </a:extLst>
            </p:cNvPr>
            <p:cNvSpPr/>
            <p:nvPr/>
          </p:nvSpPr>
          <p:spPr>
            <a:xfrm rot="1796326">
              <a:off x="3669770" y="3675830"/>
              <a:ext cx="150139" cy="150139"/>
            </a:xfrm>
            <a:prstGeom prst="star5">
              <a:avLst>
                <a:gd name="adj" fmla="val 25676"/>
                <a:gd name="hf" fmla="val 105146"/>
                <a:gd name="vf" fmla="val 110557"/>
              </a:avLst>
            </a:prstGeom>
            <a:solidFill>
              <a:srgbClr val="A4C1FA"/>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ptos" panose="02110004020202020204"/>
                  <a:ea typeface="+mn-ea"/>
                  <a:cs typeface="+mn-cs"/>
                </a:defRPr>
              </a:lvl1pPr>
              <a:lvl2pPr marL="457200" algn="l" defTabSz="914400" rtl="0" eaLnBrk="1" latinLnBrk="0" hangingPunct="1">
                <a:defRPr sz="1800" kern="1200">
                  <a:solidFill>
                    <a:srgbClr val="FFFFFF"/>
                  </a:solidFill>
                  <a:latin typeface="Aptos" panose="02110004020202020204"/>
                  <a:ea typeface="+mn-ea"/>
                  <a:cs typeface="+mn-cs"/>
                </a:defRPr>
              </a:lvl2pPr>
              <a:lvl3pPr marL="914400" algn="l" defTabSz="914400" rtl="0" eaLnBrk="1" latinLnBrk="0" hangingPunct="1">
                <a:defRPr sz="1800" kern="1200">
                  <a:solidFill>
                    <a:srgbClr val="FFFFFF"/>
                  </a:solidFill>
                  <a:latin typeface="Aptos" panose="02110004020202020204"/>
                  <a:ea typeface="+mn-ea"/>
                  <a:cs typeface="+mn-cs"/>
                </a:defRPr>
              </a:lvl3pPr>
              <a:lvl4pPr marL="1371600" algn="l" defTabSz="914400" rtl="0" eaLnBrk="1" latinLnBrk="0" hangingPunct="1">
                <a:defRPr sz="1800" kern="1200">
                  <a:solidFill>
                    <a:srgbClr val="FFFFFF"/>
                  </a:solidFill>
                  <a:latin typeface="Aptos" panose="02110004020202020204"/>
                  <a:ea typeface="+mn-ea"/>
                  <a:cs typeface="+mn-cs"/>
                </a:defRPr>
              </a:lvl4pPr>
              <a:lvl5pPr marL="1828800" algn="l" defTabSz="914400" rtl="0" eaLnBrk="1" latinLnBrk="0" hangingPunct="1">
                <a:defRPr sz="1800" kern="1200">
                  <a:solidFill>
                    <a:srgbClr val="FFFFFF"/>
                  </a:solidFill>
                  <a:latin typeface="Aptos" panose="02110004020202020204"/>
                  <a:ea typeface="+mn-ea"/>
                  <a:cs typeface="+mn-cs"/>
                </a:defRPr>
              </a:lvl5pPr>
              <a:lvl6pPr marL="2286000" algn="l" defTabSz="914400" rtl="0" eaLnBrk="1" latinLnBrk="0" hangingPunct="1">
                <a:defRPr sz="1800" kern="1200">
                  <a:solidFill>
                    <a:srgbClr val="FFFFFF"/>
                  </a:solidFill>
                  <a:latin typeface="Aptos" panose="02110004020202020204"/>
                  <a:ea typeface="+mn-ea"/>
                  <a:cs typeface="+mn-cs"/>
                </a:defRPr>
              </a:lvl6pPr>
              <a:lvl7pPr marL="2743200" algn="l" defTabSz="914400" rtl="0" eaLnBrk="1" latinLnBrk="0" hangingPunct="1">
                <a:defRPr sz="1800" kern="1200">
                  <a:solidFill>
                    <a:srgbClr val="FFFFFF"/>
                  </a:solidFill>
                  <a:latin typeface="Aptos" panose="02110004020202020204"/>
                  <a:ea typeface="+mn-ea"/>
                  <a:cs typeface="+mn-cs"/>
                </a:defRPr>
              </a:lvl7pPr>
              <a:lvl8pPr marL="3200400" algn="l" defTabSz="914400" rtl="0" eaLnBrk="1" latinLnBrk="0" hangingPunct="1">
                <a:defRPr sz="1800" kern="1200">
                  <a:solidFill>
                    <a:srgbClr val="FFFFFF"/>
                  </a:solidFill>
                  <a:latin typeface="Aptos" panose="02110004020202020204"/>
                  <a:ea typeface="+mn-ea"/>
                  <a:cs typeface="+mn-cs"/>
                </a:defRPr>
              </a:lvl8pPr>
              <a:lvl9pPr marL="3657600" algn="l" defTabSz="914400" rtl="0" eaLnBrk="1" latinLnBrk="0" hangingPunct="1">
                <a:defRPr sz="1800" kern="1200">
                  <a:solidFill>
                    <a:srgbClr val="FFFFFF"/>
                  </a:solidFill>
                  <a:latin typeface="Aptos" panose="02110004020202020204"/>
                  <a:ea typeface="+mn-ea"/>
                  <a:cs typeface="+mn-cs"/>
                </a:defRPr>
              </a:lvl9pPr>
            </a:lstStyle>
            <a:p>
              <a:pPr algn="ctr"/>
              <a:endParaRPr lang="zh-CN" altLang="en-US"/>
            </a:p>
          </p:txBody>
        </p:sp>
        <p:sp>
          <p:nvSpPr>
            <p:cNvPr id="18" name="圆角矩形 4">
              <a:extLst>
                <a:ext uri="{FF2B5EF4-FFF2-40B4-BE49-F238E27FC236}">
                  <a16:creationId xmlns:a16="http://schemas.microsoft.com/office/drawing/2014/main" id="{CB6A7123-A649-9D91-E294-6A43D013B1B5}"/>
                </a:ext>
              </a:extLst>
            </p:cNvPr>
            <p:cNvSpPr/>
            <p:nvPr>
              <p:custDataLst>
                <p:tags r:id="rId2"/>
              </p:custDataLst>
            </p:nvPr>
          </p:nvSpPr>
          <p:spPr>
            <a:xfrm>
              <a:off x="3642322" y="2280842"/>
              <a:ext cx="4983518" cy="2359738"/>
            </a:xfrm>
            <a:custGeom>
              <a:avLst/>
              <a:gdLst>
                <a:gd name="connsiteX0" fmla="*/ 0 w 5204460"/>
                <a:gd name="connsiteY0" fmla="*/ 1082840 h 2565324"/>
                <a:gd name="connsiteX1" fmla="*/ 7620 w 5204460"/>
                <a:gd name="connsiteY1" fmla="*/ 237062 h 2565324"/>
                <a:gd name="connsiteX2" fmla="*/ 244682 w 5204460"/>
                <a:gd name="connsiteY2" fmla="*/ 0 h 2565324"/>
                <a:gd name="connsiteX3" fmla="*/ 4967398 w 5204460"/>
                <a:gd name="connsiteY3" fmla="*/ 0 h 2565324"/>
                <a:gd name="connsiteX4" fmla="*/ 5204460 w 5204460"/>
                <a:gd name="connsiteY4" fmla="*/ 237062 h 2565324"/>
                <a:gd name="connsiteX5" fmla="*/ 5196840 w 5204460"/>
                <a:gd name="connsiteY5" fmla="*/ 846303 h 2565324"/>
                <a:gd name="connsiteX6" fmla="*/ 5204460 w 5204460"/>
                <a:gd name="connsiteY6" fmla="*/ 2328262 h 2565324"/>
                <a:gd name="connsiteX7" fmla="*/ 4967398 w 5204460"/>
                <a:gd name="connsiteY7" fmla="*/ 2565324 h 2565324"/>
                <a:gd name="connsiteX8" fmla="*/ 244682 w 5204460"/>
                <a:gd name="connsiteY8" fmla="*/ 2565324 h 2565324"/>
                <a:gd name="connsiteX9" fmla="*/ 7620 w 5204460"/>
                <a:gd name="connsiteY9" fmla="*/ 2328262 h 2565324"/>
                <a:gd name="connsiteX10" fmla="*/ 7282 w 5204460"/>
                <a:gd name="connsiteY10" fmla="*/ 1825993 h 256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04460" h="2565324">
                  <a:moveTo>
                    <a:pt x="0" y="1082840"/>
                  </a:moveTo>
                  <a:cubicBezTo>
                    <a:pt x="2540" y="770540"/>
                    <a:pt x="5080" y="549362"/>
                    <a:pt x="7620" y="237062"/>
                  </a:cubicBezTo>
                  <a:cubicBezTo>
                    <a:pt x="7620" y="106136"/>
                    <a:pt x="113756" y="0"/>
                    <a:pt x="244682" y="0"/>
                  </a:cubicBezTo>
                  <a:lnTo>
                    <a:pt x="4967398" y="0"/>
                  </a:lnTo>
                  <a:cubicBezTo>
                    <a:pt x="5098324" y="0"/>
                    <a:pt x="5204460" y="106136"/>
                    <a:pt x="5204460" y="237062"/>
                  </a:cubicBezTo>
                  <a:lnTo>
                    <a:pt x="5196840" y="846303"/>
                  </a:lnTo>
                  <a:lnTo>
                    <a:pt x="5204460" y="2328262"/>
                  </a:lnTo>
                  <a:cubicBezTo>
                    <a:pt x="5204460" y="2459188"/>
                    <a:pt x="5098324" y="2565324"/>
                    <a:pt x="4967398" y="2565324"/>
                  </a:cubicBezTo>
                  <a:lnTo>
                    <a:pt x="244682" y="2565324"/>
                  </a:lnTo>
                  <a:cubicBezTo>
                    <a:pt x="113756" y="2565324"/>
                    <a:pt x="7620" y="2459188"/>
                    <a:pt x="7620" y="2328262"/>
                  </a:cubicBezTo>
                  <a:cubicBezTo>
                    <a:pt x="5080" y="1943496"/>
                    <a:pt x="7282" y="1825993"/>
                    <a:pt x="7282" y="1825993"/>
                  </a:cubicBezTo>
                </a:path>
              </a:pathLst>
            </a:custGeom>
            <a:noFill/>
            <a:ln w="22225">
              <a:solidFill>
                <a:schemeClr val="accent3">
                  <a:lumMod val="75000"/>
                </a:schemeClr>
              </a:solidFill>
              <a:prstDash val="sysDot"/>
              <a:extLst>
                <a:ext uri="{C807C97D-BFC1-408E-A445-0C87EB9F89A2}">
                  <ask:lineSketchStyleProps xmlns:ask="http://schemas.microsoft.com/office/drawing/2018/sketchyshapes" sd="1219033472">
                    <a:custGeom>
                      <a:avLst/>
                      <a:gdLst>
                        <a:gd name="connsiteX0" fmla="*/ 0 w 5204460"/>
                        <a:gd name="connsiteY0" fmla="*/ 1173963 h 2565324"/>
                        <a:gd name="connsiteX1" fmla="*/ 7620 w 5204460"/>
                        <a:gd name="connsiteY1" fmla="*/ 237062 h 2565324"/>
                        <a:gd name="connsiteX2" fmla="*/ 244682 w 5204460"/>
                        <a:gd name="connsiteY2" fmla="*/ 0 h 2565324"/>
                        <a:gd name="connsiteX3" fmla="*/ 4967398 w 5204460"/>
                        <a:gd name="connsiteY3" fmla="*/ 0 h 2565324"/>
                        <a:gd name="connsiteX4" fmla="*/ 5204460 w 5204460"/>
                        <a:gd name="connsiteY4" fmla="*/ 237062 h 2565324"/>
                        <a:gd name="connsiteX5" fmla="*/ 5196840 w 5204460"/>
                        <a:gd name="connsiteY5" fmla="*/ 846303 h 2565324"/>
                        <a:gd name="connsiteX6" fmla="*/ 5204460 w 5204460"/>
                        <a:gd name="connsiteY6" fmla="*/ 2328262 h 2565324"/>
                        <a:gd name="connsiteX7" fmla="*/ 4967398 w 5204460"/>
                        <a:gd name="connsiteY7" fmla="*/ 2565324 h 2565324"/>
                        <a:gd name="connsiteX8" fmla="*/ 244682 w 5204460"/>
                        <a:gd name="connsiteY8" fmla="*/ 2565324 h 2565324"/>
                        <a:gd name="connsiteX9" fmla="*/ 7620 w 5204460"/>
                        <a:gd name="connsiteY9" fmla="*/ 2328262 h 2565324"/>
                        <a:gd name="connsiteX10" fmla="*/ 15240 w 5204460"/>
                        <a:gd name="connsiteY10" fmla="*/ 1676883 h 256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04460" h="2565324" fill="none" extrusionOk="0">
                          <a:moveTo>
                            <a:pt x="0" y="1173963"/>
                          </a:moveTo>
                          <a:cubicBezTo>
                            <a:pt x="-57140" y="1044066"/>
                            <a:pt x="85949" y="392665"/>
                            <a:pt x="7620" y="237062"/>
                          </a:cubicBezTo>
                          <a:cubicBezTo>
                            <a:pt x="11720" y="102546"/>
                            <a:pt x="117272" y="-16540"/>
                            <a:pt x="244682" y="0"/>
                          </a:cubicBezTo>
                          <a:cubicBezTo>
                            <a:pt x="895108" y="-90115"/>
                            <a:pt x="3832170" y="-123441"/>
                            <a:pt x="4967398" y="0"/>
                          </a:cubicBezTo>
                          <a:cubicBezTo>
                            <a:pt x="5076816" y="-1527"/>
                            <a:pt x="5196998" y="90926"/>
                            <a:pt x="5204460" y="237062"/>
                          </a:cubicBezTo>
                          <a:cubicBezTo>
                            <a:pt x="5173003" y="348213"/>
                            <a:pt x="5212116" y="738584"/>
                            <a:pt x="5196840" y="846303"/>
                          </a:cubicBezTo>
                          <a:cubicBezTo>
                            <a:pt x="5140133" y="1087750"/>
                            <a:pt x="5286488" y="1918635"/>
                            <a:pt x="5204460" y="2328262"/>
                          </a:cubicBezTo>
                          <a:cubicBezTo>
                            <a:pt x="5203645" y="2478556"/>
                            <a:pt x="5115341" y="2555230"/>
                            <a:pt x="4967398" y="2565324"/>
                          </a:cubicBezTo>
                          <a:cubicBezTo>
                            <a:pt x="4454885" y="2551377"/>
                            <a:pt x="1274006" y="2617057"/>
                            <a:pt x="244682" y="2565324"/>
                          </a:cubicBezTo>
                          <a:cubicBezTo>
                            <a:pt x="123000" y="2583628"/>
                            <a:pt x="-10305" y="2468641"/>
                            <a:pt x="7620" y="2328262"/>
                          </a:cubicBezTo>
                          <a:cubicBezTo>
                            <a:pt x="5080" y="1943496"/>
                            <a:pt x="15240" y="1676883"/>
                            <a:pt x="15240" y="1676883"/>
                          </a:cubicBezTo>
                        </a:path>
                        <a:path w="5204460" h="2565324" stroke="0" extrusionOk="0">
                          <a:moveTo>
                            <a:pt x="0" y="1173963"/>
                          </a:moveTo>
                          <a:cubicBezTo>
                            <a:pt x="9055" y="1070131"/>
                            <a:pt x="-78286" y="693052"/>
                            <a:pt x="7620" y="237062"/>
                          </a:cubicBezTo>
                          <a:cubicBezTo>
                            <a:pt x="16524" y="108011"/>
                            <a:pt x="88436" y="805"/>
                            <a:pt x="244682" y="0"/>
                          </a:cubicBezTo>
                          <a:cubicBezTo>
                            <a:pt x="1571815" y="-134600"/>
                            <a:pt x="2876403" y="157196"/>
                            <a:pt x="4967398" y="0"/>
                          </a:cubicBezTo>
                          <a:cubicBezTo>
                            <a:pt x="5086863" y="-6270"/>
                            <a:pt x="5206746" y="107228"/>
                            <a:pt x="5204460" y="237062"/>
                          </a:cubicBezTo>
                          <a:cubicBezTo>
                            <a:pt x="5247411" y="342738"/>
                            <a:pt x="5171404" y="737021"/>
                            <a:pt x="5196840" y="846303"/>
                          </a:cubicBezTo>
                          <a:cubicBezTo>
                            <a:pt x="5155487" y="1092719"/>
                            <a:pt x="5304115" y="1967956"/>
                            <a:pt x="5204460" y="2328262"/>
                          </a:cubicBezTo>
                          <a:cubicBezTo>
                            <a:pt x="5203845" y="2453324"/>
                            <a:pt x="5083033" y="2586575"/>
                            <a:pt x="4967398" y="2565324"/>
                          </a:cubicBezTo>
                          <a:cubicBezTo>
                            <a:pt x="2929932" y="2603905"/>
                            <a:pt x="867632" y="2501983"/>
                            <a:pt x="244682" y="2565324"/>
                          </a:cubicBezTo>
                          <a:cubicBezTo>
                            <a:pt x="92530" y="2561891"/>
                            <a:pt x="12832" y="2463450"/>
                            <a:pt x="7620" y="2328262"/>
                          </a:cubicBezTo>
                          <a:cubicBezTo>
                            <a:pt x="5080" y="1943497"/>
                            <a:pt x="15240" y="1676884"/>
                            <a:pt x="15240" y="1676883"/>
                          </a:cubicBezTo>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lIns="47549" tIns="23774" rIns="47549" bIns="23774"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936"/>
            </a:p>
          </p:txBody>
        </p:sp>
      </p:grpSp>
      <p:sp>
        <p:nvSpPr>
          <p:cNvPr id="20" name="文本框 19">
            <a:extLst>
              <a:ext uri="{FF2B5EF4-FFF2-40B4-BE49-F238E27FC236}">
                <a16:creationId xmlns:a16="http://schemas.microsoft.com/office/drawing/2014/main" id="{16F8994E-A5DB-B829-7F13-A173360CD319}"/>
              </a:ext>
            </a:extLst>
          </p:cNvPr>
          <p:cNvSpPr txBox="1"/>
          <p:nvPr/>
        </p:nvSpPr>
        <p:spPr>
          <a:xfrm>
            <a:off x="7646570" y="4241847"/>
            <a:ext cx="3694394" cy="1848711"/>
          </a:xfrm>
          <a:prstGeom prst="rect">
            <a:avLst/>
          </a:prstGeom>
          <a:noFill/>
        </p:spPr>
        <p:txBody>
          <a:bodyPr wrap="square">
            <a:spAutoFit/>
          </a:bodyPr>
          <a:lstStyle/>
          <a:p>
            <a:pPr indent="266700" algn="just">
              <a:lnSpc>
                <a:spcPts val="2000"/>
              </a:lnSpc>
              <a:buNone/>
            </a:pPr>
            <a:r>
              <a:rPr lang="zh-CN" altLang="zh-CN" sz="8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800" kern="100" dirty="0">
                <a:effectLst/>
                <a:latin typeface="Calibri" panose="020F0502020204030204" pitchFamily="34" charset="0"/>
                <a:ea typeface="宋体" panose="02010600030101010101" pitchFamily="2" charset="-122"/>
                <a:cs typeface="Times New Roman" panose="02020603050405020304" pitchFamily="18" charset="0"/>
              </a:rPr>
              <a:t> System </a:t>
            </a:r>
            <a:r>
              <a:rPr lang="zh-CN" altLang="zh-CN" sz="800" kern="100" dirty="0">
                <a:effectLst/>
                <a:latin typeface="Calibri" panose="020F0502020204030204" pitchFamily="34" charset="0"/>
                <a:ea typeface="宋体" panose="02010600030101010101" pitchFamily="2" charset="-122"/>
                <a:cs typeface="Times New Roman" panose="02020603050405020304" pitchFamily="18" charset="0"/>
              </a:rPr>
              <a:t>类中的</a:t>
            </a:r>
            <a:r>
              <a:rPr lang="en-US" altLang="zh-CN" sz="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800" kern="100" dirty="0" err="1">
                <a:effectLst/>
                <a:latin typeface="Calibri" panose="020F0502020204030204" pitchFamily="34" charset="0"/>
                <a:ea typeface="宋体" panose="02010600030101010101" pitchFamily="2" charset="-122"/>
                <a:cs typeface="Times New Roman" panose="02020603050405020304" pitchFamily="18" charset="0"/>
              </a:rPr>
              <a:t>currentTimeMillis</a:t>
            </a:r>
            <a:r>
              <a:rPr lang="en-US" altLang="zh-CN" sz="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800" kern="100" dirty="0">
                <a:effectLst/>
                <a:latin typeface="Calibri" panose="020F0502020204030204" pitchFamily="34" charset="0"/>
                <a:ea typeface="宋体" panose="02010600030101010101" pitchFamily="2" charset="-122"/>
                <a:cs typeface="Times New Roman" panose="02020603050405020304" pitchFamily="18" charset="0"/>
              </a:rPr>
              <a:t>方法，常用来计算一个程序执行的时间，非常实用。通过</a:t>
            </a:r>
            <a:r>
              <a:rPr lang="en-US" altLang="zh-CN" sz="800" kern="100" dirty="0">
                <a:effectLst/>
                <a:latin typeface="Calibri" panose="020F0502020204030204" pitchFamily="34" charset="0"/>
                <a:ea typeface="宋体" panose="02010600030101010101" pitchFamily="2" charset="-122"/>
                <a:cs typeface="Times New Roman" panose="02020603050405020304" pitchFamily="18" charset="0"/>
              </a:rPr>
              <a:t> System </a:t>
            </a:r>
            <a:r>
              <a:rPr lang="zh-CN" altLang="zh-CN" sz="800" kern="100" dirty="0">
                <a:effectLst/>
                <a:latin typeface="Calibri" panose="020F0502020204030204" pitchFamily="34" charset="0"/>
                <a:ea typeface="宋体" panose="02010600030101010101" pitchFamily="2" charset="-122"/>
                <a:cs typeface="Times New Roman" panose="02020603050405020304" pitchFamily="18" charset="0"/>
              </a:rPr>
              <a:t>类中的</a:t>
            </a:r>
            <a:r>
              <a:rPr lang="en-US" altLang="zh-CN" sz="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800" kern="100" dirty="0" err="1">
                <a:effectLst/>
                <a:latin typeface="Calibri" panose="020F0502020204030204" pitchFamily="34" charset="0"/>
                <a:ea typeface="宋体" panose="02010600030101010101" pitchFamily="2" charset="-122"/>
                <a:cs typeface="Times New Roman" panose="02020603050405020304" pitchFamily="18" charset="0"/>
              </a:rPr>
              <a:t>getProperties</a:t>
            </a:r>
            <a:r>
              <a:rPr lang="en-US" altLang="zh-CN" sz="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800" kern="100" dirty="0">
                <a:effectLst/>
                <a:latin typeface="Calibri" panose="020F0502020204030204" pitchFamily="34" charset="0"/>
                <a:ea typeface="宋体" panose="02010600030101010101" pitchFamily="2" charset="-122"/>
                <a:cs typeface="Times New Roman" panose="02020603050405020304" pitchFamily="18" charset="0"/>
              </a:rPr>
              <a:t>方法，不仅可以获取用户工作目录，还可以获取系统用户名。本案例中首先定义了定义记录开始时间的变量，并通</a:t>
            </a:r>
            <a:r>
              <a:rPr lang="en-US" altLang="zh-CN" sz="800" kern="100" dirty="0" err="1">
                <a:effectLst/>
                <a:latin typeface="Calibri" panose="020F0502020204030204" pitchFamily="34" charset="0"/>
                <a:ea typeface="宋体" panose="02010600030101010101" pitchFamily="2" charset="-122"/>
                <a:cs typeface="Times New Roman" panose="02020603050405020304" pitchFamily="18" charset="0"/>
              </a:rPr>
              <a:t>System.currentTimeMillis</a:t>
            </a:r>
            <a:r>
              <a:rPr lang="en-US" altLang="zh-CN" sz="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800" kern="100" dirty="0">
                <a:effectLst/>
                <a:latin typeface="Calibri" panose="020F0502020204030204" pitchFamily="34" charset="0"/>
                <a:ea typeface="宋体" panose="02010600030101010101" pitchFamily="2" charset="-122"/>
                <a:cs typeface="Times New Roman" panose="02020603050405020304" pitchFamily="18" charset="0"/>
              </a:rPr>
              <a:t>赋初值，记录程序开始时间，然后执行循环，循环结束后再次获取系统时间，结束时间和开始时间求差值就得出循环的执行时间。</a:t>
            </a:r>
            <a:r>
              <a:rPr lang="en-US" altLang="zh-CN" sz="800" kern="100" dirty="0" err="1">
                <a:effectLst/>
                <a:latin typeface="Calibri" panose="020F0502020204030204" pitchFamily="34" charset="0"/>
                <a:ea typeface="宋体" panose="02010600030101010101" pitchFamily="2" charset="-122"/>
                <a:cs typeface="Times New Roman" panose="02020603050405020304" pitchFamily="18" charset="0"/>
              </a:rPr>
              <a:t>System.getProperty</a:t>
            </a:r>
            <a:r>
              <a:rPr lang="zh-CN" altLang="zh-CN" sz="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800" kern="100" dirty="0" err="1">
                <a:effectLst/>
                <a:latin typeface="Calibri" panose="020F0502020204030204" pitchFamily="34" charset="0"/>
                <a:ea typeface="宋体" panose="02010600030101010101" pitchFamily="2" charset="-122"/>
                <a:cs typeface="Times New Roman" panose="02020603050405020304" pitchFamily="18" charset="0"/>
              </a:rPr>
              <a:t>System.getProperties</a:t>
            </a:r>
            <a:r>
              <a:rPr lang="zh-CN" altLang="zh-CN" sz="800" kern="100" dirty="0">
                <a:effectLst/>
                <a:latin typeface="Calibri" panose="020F0502020204030204" pitchFamily="34" charset="0"/>
                <a:ea typeface="宋体" panose="02010600030101010101" pitchFamily="2" charset="-122"/>
                <a:cs typeface="Times New Roman" panose="02020603050405020304" pitchFamily="18" charset="0"/>
              </a:rPr>
              <a:t>（）方法区别是前者需要指导具体获取系统某一属性</a:t>
            </a:r>
            <a:r>
              <a:rPr lang="en-US" altLang="zh-CN" sz="800" kern="100" dirty="0">
                <a:effectLst/>
                <a:latin typeface="Calibri" panose="020F0502020204030204" pitchFamily="34" charset="0"/>
                <a:ea typeface="宋体" panose="02010600030101010101" pitchFamily="2" charset="-122"/>
                <a:cs typeface="Times New Roman" panose="02020603050405020304" pitchFamily="18" charset="0"/>
              </a:rPr>
              <a:t>key</a:t>
            </a:r>
            <a:r>
              <a:rPr lang="zh-CN" altLang="zh-CN" sz="800" kern="100" dirty="0">
                <a:effectLst/>
                <a:latin typeface="Calibri" panose="020F0502020204030204" pitchFamily="34" charset="0"/>
                <a:ea typeface="宋体" panose="02010600030101010101" pitchFamily="2" charset="-122"/>
                <a:cs typeface="Times New Roman" panose="02020603050405020304" pitchFamily="18" charset="0"/>
              </a:rPr>
              <a:t>的值，后者获取所有系统属性的名称。</a:t>
            </a:r>
          </a:p>
        </p:txBody>
      </p:sp>
    </p:spTree>
    <p:extLst>
      <p:ext uri="{BB962C8B-B14F-4D97-AF65-F5344CB8AC3E}">
        <p14:creationId xmlns:p14="http://schemas.microsoft.com/office/powerpoint/2010/main" val="4621816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47B4A-2888-0423-658C-DFF10C3B93D3}"/>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646BD265-6632-1936-1425-A8B3EE61F1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24608"/>
            <a:ext cx="12192000" cy="6858000"/>
          </a:xfrm>
          <a:prstGeom prst="rect">
            <a:avLst/>
          </a:prstGeom>
        </p:spPr>
      </p:pic>
      <p:sp>
        <p:nvSpPr>
          <p:cNvPr id="12" name="矩形 11">
            <a:extLst>
              <a:ext uri="{FF2B5EF4-FFF2-40B4-BE49-F238E27FC236}">
                <a16:creationId xmlns:a16="http://schemas.microsoft.com/office/drawing/2014/main" id="{B29A9FC8-50E6-345D-8E1B-02D9417768C4}"/>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5BFA1BF5-9332-00B6-8F9C-11D65C386CB1}"/>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EB01920A-32B0-D20E-9702-3DA82CA645E9}"/>
              </a:ext>
            </a:extLst>
          </p:cNvPr>
          <p:cNvSpPr txBox="1"/>
          <p:nvPr/>
        </p:nvSpPr>
        <p:spPr>
          <a:xfrm>
            <a:off x="4326409" y="2545756"/>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8.3 Runtime</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类</a:t>
            </a:r>
          </a:p>
        </p:txBody>
      </p:sp>
    </p:spTree>
    <p:extLst>
      <p:ext uri="{BB962C8B-B14F-4D97-AF65-F5344CB8AC3E}">
        <p14:creationId xmlns:p14="http://schemas.microsoft.com/office/powerpoint/2010/main" val="1518485332"/>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2AA79-4CEA-F3B5-32C8-814EADEA2E8C}"/>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055C4273-0664-12ED-B172-2637C9FB50F3}"/>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27D7227D-EC0E-4529-0CD8-FFF616BF0F6A}"/>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5" name="文本框 4">
            <a:extLst>
              <a:ext uri="{FF2B5EF4-FFF2-40B4-BE49-F238E27FC236}">
                <a16:creationId xmlns:a16="http://schemas.microsoft.com/office/drawing/2014/main" id="{A63D2580-E19D-F06E-DEA4-D1F39B61CAE5}"/>
              </a:ext>
            </a:extLst>
          </p:cNvPr>
          <p:cNvSpPr txBox="1"/>
          <p:nvPr/>
        </p:nvSpPr>
        <p:spPr>
          <a:xfrm>
            <a:off x="501993" y="662311"/>
            <a:ext cx="11188014" cy="1118255"/>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Runtime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提供的一个用于与应用程序的运行时环境交互的类，属于</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java.lang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包。它以单例模式存在，通过</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Runtime.getRuntime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方法获取其实例。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Runtime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允许程序员执行诸如获取可用内存、启动外部进程、强制垃圾回收、关闭虚拟机等操作。</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比较常见的一些方法如表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7" name="文本框 6">
            <a:extLst>
              <a:ext uri="{FF2B5EF4-FFF2-40B4-BE49-F238E27FC236}">
                <a16:creationId xmlns:a16="http://schemas.microsoft.com/office/drawing/2014/main" id="{669C670E-775F-4F53-9D4D-301E7CD3D0C1}"/>
              </a:ext>
            </a:extLst>
          </p:cNvPr>
          <p:cNvSpPr txBox="1"/>
          <p:nvPr/>
        </p:nvSpPr>
        <p:spPr>
          <a:xfrm>
            <a:off x="3014276" y="1530727"/>
            <a:ext cx="6094970" cy="334835"/>
          </a:xfrm>
          <a:prstGeom prst="rect">
            <a:avLst/>
          </a:prstGeom>
          <a:noFill/>
        </p:spPr>
        <p:txBody>
          <a:bodyPr wrap="square">
            <a:spAutoFit/>
          </a:bodyPr>
          <a:lstStyle/>
          <a:p>
            <a:pPr algn="ctr">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8-3 Runtime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类常用方法</a:t>
            </a:r>
          </a:p>
        </p:txBody>
      </p:sp>
      <p:graphicFrame>
        <p:nvGraphicFramePr>
          <p:cNvPr id="8" name="表格 7">
            <a:extLst>
              <a:ext uri="{FF2B5EF4-FFF2-40B4-BE49-F238E27FC236}">
                <a16:creationId xmlns:a16="http://schemas.microsoft.com/office/drawing/2014/main" id="{4374C6E8-FEBF-EA0E-7D82-86BA8723EE71}"/>
              </a:ext>
            </a:extLst>
          </p:cNvPr>
          <p:cNvGraphicFramePr>
            <a:graphicFrameLocks noGrp="1"/>
          </p:cNvGraphicFramePr>
          <p:nvPr>
            <p:extLst>
              <p:ext uri="{D42A27DB-BD31-4B8C-83A1-F6EECF244321}">
                <p14:modId xmlns:p14="http://schemas.microsoft.com/office/powerpoint/2010/main" val="2848437131"/>
              </p:ext>
            </p:extLst>
          </p:nvPr>
        </p:nvGraphicFramePr>
        <p:xfrm>
          <a:off x="2130547" y="1865562"/>
          <a:ext cx="7929318" cy="1581979"/>
        </p:xfrm>
        <a:graphic>
          <a:graphicData uri="http://schemas.openxmlformats.org/drawingml/2006/table">
            <a:tbl>
              <a:tblPr firstRow="1" firstCol="1" bandRow="1">
                <a:tableStyleId>{5C22544A-7EE6-4342-B048-85BDC9FD1C3A}</a:tableStyleId>
              </a:tblPr>
              <a:tblGrid>
                <a:gridCol w="3662262">
                  <a:extLst>
                    <a:ext uri="{9D8B030D-6E8A-4147-A177-3AD203B41FA5}">
                      <a16:colId xmlns:a16="http://schemas.microsoft.com/office/drawing/2014/main" val="4105762469"/>
                    </a:ext>
                  </a:extLst>
                </a:gridCol>
                <a:gridCol w="4267056">
                  <a:extLst>
                    <a:ext uri="{9D8B030D-6E8A-4147-A177-3AD203B41FA5}">
                      <a16:colId xmlns:a16="http://schemas.microsoft.com/office/drawing/2014/main" val="3451048454"/>
                    </a:ext>
                  </a:extLst>
                </a:gridCol>
              </a:tblGrid>
              <a:tr h="0">
                <a:tc>
                  <a:txBody>
                    <a:bodyPr/>
                    <a:lstStyle/>
                    <a:p>
                      <a:pPr algn="ctr">
                        <a:lnSpc>
                          <a:spcPts val="2000"/>
                        </a:lnSpc>
                        <a:buNone/>
                      </a:pPr>
                      <a:r>
                        <a:rPr lang="zh-CN" sz="1050" kern="100">
                          <a:effectLst/>
                        </a:rPr>
                        <a:t>方法</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描述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35854896"/>
                  </a:ext>
                </a:extLst>
              </a:tr>
              <a:tr h="0">
                <a:tc>
                  <a:txBody>
                    <a:bodyPr/>
                    <a:lstStyle/>
                    <a:p>
                      <a:pPr algn="ctr">
                        <a:lnSpc>
                          <a:spcPts val="2000"/>
                        </a:lnSpc>
                        <a:buNone/>
                      </a:pPr>
                      <a:r>
                        <a:rPr lang="en-US" sz="1050" kern="100">
                          <a:effectLst/>
                        </a:rPr>
                        <a:t>exit (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终止当前的虚拟机</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5127193"/>
                  </a:ext>
                </a:extLst>
              </a:tr>
              <a:tr h="0">
                <a:tc>
                  <a:txBody>
                    <a:bodyPr/>
                    <a:lstStyle/>
                    <a:p>
                      <a:pPr algn="ctr">
                        <a:lnSpc>
                          <a:spcPts val="2000"/>
                        </a:lnSpc>
                        <a:buNone/>
                      </a:pPr>
                      <a:r>
                        <a:rPr lang="en-US" sz="1050" kern="100">
                          <a:effectLst/>
                        </a:rPr>
                        <a:t>addShutdownHook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dirty="0">
                          <a:effectLst/>
                        </a:rPr>
                        <a:t>获取当前系统时间，返回毫秒值</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91201748"/>
                  </a:ext>
                </a:extLst>
              </a:tr>
              <a:tr h="0">
                <a:tc>
                  <a:txBody>
                    <a:bodyPr/>
                    <a:lstStyle/>
                    <a:p>
                      <a:pPr algn="ctr">
                        <a:lnSpc>
                          <a:spcPts val="2000"/>
                        </a:lnSpc>
                        <a:buNone/>
                      </a:pPr>
                      <a:r>
                        <a:rPr lang="en-US" sz="1050" kern="100" dirty="0" err="1">
                          <a:effectLst/>
                        </a:rPr>
                        <a:t>availableProcessors</a:t>
                      </a:r>
                      <a:r>
                        <a:rPr lang="en-US" sz="1050" kern="10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获得</a:t>
                      </a:r>
                      <a:r>
                        <a:rPr lang="en-US" sz="1050" kern="100">
                          <a:effectLst/>
                        </a:rPr>
                        <a:t>JVM</a:t>
                      </a:r>
                      <a:r>
                        <a:rPr lang="zh-CN" sz="1050" kern="100">
                          <a:effectLst/>
                        </a:rPr>
                        <a:t>可用的处理器数量</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78108441"/>
                  </a:ext>
                </a:extLst>
              </a:tr>
              <a:tr h="0">
                <a:tc>
                  <a:txBody>
                    <a:bodyPr/>
                    <a:lstStyle/>
                    <a:p>
                      <a:pPr algn="ctr">
                        <a:lnSpc>
                          <a:spcPts val="2000"/>
                        </a:lnSpc>
                        <a:buNone/>
                      </a:pPr>
                      <a:r>
                        <a:rPr lang="en-US" sz="1050" kern="100">
                          <a:effectLst/>
                        </a:rPr>
                        <a:t>freeMemory()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获得</a:t>
                      </a:r>
                      <a:r>
                        <a:rPr lang="en-US" sz="1050" kern="100">
                          <a:effectLst/>
                        </a:rPr>
                        <a:t>JVM</a:t>
                      </a:r>
                      <a:r>
                        <a:rPr lang="zh-CN" sz="1050" kern="100">
                          <a:effectLst/>
                        </a:rPr>
                        <a:t>已经从系统中获取到的总共的内存数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41906221"/>
                  </a:ext>
                </a:extLst>
              </a:tr>
              <a:tr h="0">
                <a:tc>
                  <a:txBody>
                    <a:bodyPr/>
                    <a:lstStyle/>
                    <a:p>
                      <a:pPr algn="ctr">
                        <a:lnSpc>
                          <a:spcPts val="2000"/>
                        </a:lnSpc>
                        <a:buNone/>
                      </a:pPr>
                      <a:r>
                        <a:rPr lang="en-US" sz="1050" kern="100">
                          <a:effectLst/>
                        </a:rPr>
                        <a:t>totalMemory()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indent="266700" algn="just">
                        <a:lnSpc>
                          <a:spcPts val="2000"/>
                        </a:lnSpc>
                        <a:buNone/>
                      </a:pPr>
                      <a:r>
                        <a:rPr lang="zh-CN" sz="1050" kern="100" dirty="0">
                          <a:effectLst/>
                        </a:rPr>
                        <a:t>获得</a:t>
                      </a:r>
                      <a:r>
                        <a:rPr lang="en-US" sz="1050" kern="100" dirty="0">
                          <a:effectLst/>
                        </a:rPr>
                        <a:t>JVM</a:t>
                      </a:r>
                      <a:r>
                        <a:rPr lang="zh-CN" sz="1050" kern="100" dirty="0">
                          <a:effectLst/>
                        </a:rPr>
                        <a:t>中剩余的内存数</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29584964"/>
                  </a:ext>
                </a:extLst>
              </a:tr>
              <a:tr h="0">
                <a:tc>
                  <a:txBody>
                    <a:bodyPr/>
                    <a:lstStyle/>
                    <a:p>
                      <a:pPr algn="ctr">
                        <a:lnSpc>
                          <a:spcPts val="2000"/>
                        </a:lnSpc>
                        <a:buNone/>
                      </a:pPr>
                      <a:r>
                        <a:rPr lang="en-US" sz="1050" kern="100">
                          <a:effectLst/>
                        </a:rPr>
                        <a:t>maxMemory()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dirty="0">
                          <a:effectLst/>
                        </a:rPr>
                        <a:t>获得</a:t>
                      </a:r>
                      <a:r>
                        <a:rPr lang="en-US" sz="1050" kern="100" dirty="0">
                          <a:effectLst/>
                        </a:rPr>
                        <a:t>JVM</a:t>
                      </a:r>
                      <a:r>
                        <a:rPr lang="zh-CN" sz="1050" kern="100" dirty="0">
                          <a:effectLst/>
                        </a:rPr>
                        <a:t>中可以从系统中获取的最大的内存数</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9956492"/>
                  </a:ext>
                </a:extLst>
              </a:tr>
            </a:tbl>
          </a:graphicData>
        </a:graphic>
      </p:graphicFrame>
      <p:sp>
        <p:nvSpPr>
          <p:cNvPr id="10" name="文本框 9">
            <a:extLst>
              <a:ext uri="{FF2B5EF4-FFF2-40B4-BE49-F238E27FC236}">
                <a16:creationId xmlns:a16="http://schemas.microsoft.com/office/drawing/2014/main" id="{DFCB334A-7487-36BC-B3E0-2509B3F1BCC8}"/>
              </a:ext>
            </a:extLst>
          </p:cNvPr>
          <p:cNvSpPr txBox="1"/>
          <p:nvPr/>
        </p:nvSpPr>
        <p:spPr>
          <a:xfrm>
            <a:off x="501993" y="3543332"/>
            <a:ext cx="11119537" cy="605294"/>
          </a:xfrm>
          <a:prstGeom prst="rect">
            <a:avLst/>
          </a:prstGeom>
          <a:noFill/>
        </p:spPr>
        <p:txBody>
          <a:bodyPr wrap="square">
            <a:spAutoFit/>
          </a:bodyPr>
          <a:lstStyle/>
          <a:p>
            <a:pPr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untime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提供的一个启动子进程来执行命令的方式，它提供了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6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个重载的 </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exec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方法，用于单独启动一个子进程来执行命令或调用程序。如表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13" name="文本框 12">
            <a:extLst>
              <a:ext uri="{FF2B5EF4-FFF2-40B4-BE49-F238E27FC236}">
                <a16:creationId xmlns:a16="http://schemas.microsoft.com/office/drawing/2014/main" id="{91E2D37E-B8BA-79C5-BDB6-9AF0D6655011}"/>
              </a:ext>
            </a:extLst>
          </p:cNvPr>
          <p:cNvSpPr txBox="1"/>
          <p:nvPr/>
        </p:nvSpPr>
        <p:spPr>
          <a:xfrm>
            <a:off x="3047721" y="4033580"/>
            <a:ext cx="6094970" cy="334835"/>
          </a:xfrm>
          <a:prstGeom prst="rect">
            <a:avLst/>
          </a:prstGeom>
          <a:noFill/>
        </p:spPr>
        <p:txBody>
          <a:bodyPr wrap="square">
            <a:spAutoFit/>
          </a:bodyPr>
          <a:lstStyle/>
          <a:p>
            <a:pPr algn="ctr">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8-4 Exec</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a:t>
            </a:r>
          </a:p>
        </p:txBody>
      </p:sp>
      <p:graphicFrame>
        <p:nvGraphicFramePr>
          <p:cNvPr id="14" name="表格 13">
            <a:extLst>
              <a:ext uri="{FF2B5EF4-FFF2-40B4-BE49-F238E27FC236}">
                <a16:creationId xmlns:a16="http://schemas.microsoft.com/office/drawing/2014/main" id="{5E068426-65B8-0CA9-1BF3-E7056CCE8EED}"/>
              </a:ext>
            </a:extLst>
          </p:cNvPr>
          <p:cNvGraphicFramePr>
            <a:graphicFrameLocks noGrp="1"/>
          </p:cNvGraphicFramePr>
          <p:nvPr>
            <p:extLst>
              <p:ext uri="{D42A27DB-BD31-4B8C-83A1-F6EECF244321}">
                <p14:modId xmlns:p14="http://schemas.microsoft.com/office/powerpoint/2010/main" val="2511553962"/>
              </p:ext>
            </p:extLst>
          </p:nvPr>
        </p:nvGraphicFramePr>
        <p:xfrm>
          <a:off x="905072" y="4344003"/>
          <a:ext cx="10313378" cy="2039007"/>
        </p:xfrm>
        <a:graphic>
          <a:graphicData uri="http://schemas.openxmlformats.org/drawingml/2006/table">
            <a:tbl>
              <a:tblPr firstRow="1" firstCol="1" bandRow="1">
                <a:tableStyleId>{5C22544A-7EE6-4342-B048-85BDC9FD1C3A}</a:tableStyleId>
              </a:tblPr>
              <a:tblGrid>
                <a:gridCol w="4763373">
                  <a:extLst>
                    <a:ext uri="{9D8B030D-6E8A-4147-A177-3AD203B41FA5}">
                      <a16:colId xmlns:a16="http://schemas.microsoft.com/office/drawing/2014/main" val="1674324163"/>
                    </a:ext>
                  </a:extLst>
                </a:gridCol>
                <a:gridCol w="5550005">
                  <a:extLst>
                    <a:ext uri="{9D8B030D-6E8A-4147-A177-3AD203B41FA5}">
                      <a16:colId xmlns:a16="http://schemas.microsoft.com/office/drawing/2014/main" val="564551837"/>
                    </a:ext>
                  </a:extLst>
                </a:gridCol>
              </a:tblGrid>
              <a:tr h="172517">
                <a:tc>
                  <a:txBody>
                    <a:bodyPr/>
                    <a:lstStyle/>
                    <a:p>
                      <a:pPr algn="ctr">
                        <a:lnSpc>
                          <a:spcPts val="2000"/>
                        </a:lnSpc>
                        <a:buNone/>
                      </a:pPr>
                      <a:r>
                        <a:rPr lang="zh-CN" sz="1050" kern="100">
                          <a:effectLst/>
                        </a:rPr>
                        <a:t>方法</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描述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59736695"/>
                  </a:ext>
                </a:extLst>
              </a:tr>
              <a:tr h="160202">
                <a:tc>
                  <a:txBody>
                    <a:bodyPr/>
                    <a:lstStyle/>
                    <a:p>
                      <a:pPr algn="ctr">
                        <a:lnSpc>
                          <a:spcPts val="2000"/>
                        </a:lnSpc>
                        <a:buNone/>
                      </a:pPr>
                      <a:r>
                        <a:rPr lang="en-US" sz="1050" kern="100">
                          <a:effectLst/>
                        </a:rPr>
                        <a:t>exec(String command)</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用于执行的命令</a:t>
                      </a:r>
                      <a:r>
                        <a:rPr lang="en-US" sz="1050" kern="100">
                          <a:effectLst/>
                        </a:rPr>
                        <a:t>(command)</a:t>
                      </a:r>
                      <a:r>
                        <a:rPr lang="zh-CN" sz="1050" kern="100">
                          <a:effectLst/>
                        </a:rPr>
                        <a:t>，并在操作系统中启动一个新的进程。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1779418"/>
                  </a:ext>
                </a:extLst>
              </a:tr>
              <a:tr h="340254">
                <a:tc>
                  <a:txBody>
                    <a:bodyPr/>
                    <a:lstStyle/>
                    <a:p>
                      <a:pPr algn="ctr">
                        <a:lnSpc>
                          <a:spcPts val="2000"/>
                        </a:lnSpc>
                        <a:buNone/>
                      </a:pPr>
                      <a:r>
                        <a:rPr lang="en-US" sz="1050" kern="100">
                          <a:effectLst/>
                        </a:rPr>
                        <a:t>exec(String[] cmdarray)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用于在操作系统中执行指定的命令</a:t>
                      </a:r>
                      <a:r>
                        <a:rPr lang="en-US" sz="1050" kern="100">
                          <a:effectLst/>
                        </a:rPr>
                        <a:t>(cmdarray)</a:t>
                      </a:r>
                      <a:r>
                        <a:rPr lang="zh-CN" sz="1050" kern="100">
                          <a:effectLst/>
                        </a:rPr>
                        <a:t>，并允许更安全地传递参数。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84692958"/>
                  </a:ext>
                </a:extLst>
              </a:tr>
              <a:tr h="340254">
                <a:tc>
                  <a:txBody>
                    <a:bodyPr/>
                    <a:lstStyle/>
                    <a:p>
                      <a:pPr algn="ctr">
                        <a:lnSpc>
                          <a:spcPts val="2000"/>
                        </a:lnSpc>
                        <a:buNone/>
                      </a:pPr>
                      <a:r>
                        <a:rPr lang="en-US" sz="1050" kern="100">
                          <a:effectLst/>
                        </a:rPr>
                        <a:t>exec(String[] cmdarray, String[] envp)</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用于在操作系统中执行指定的命令</a:t>
                      </a:r>
                      <a:r>
                        <a:rPr lang="en-US" sz="1050" kern="100">
                          <a:effectLst/>
                        </a:rPr>
                        <a:t>(cmdarray)</a:t>
                      </a:r>
                      <a:r>
                        <a:rPr lang="zh-CN" sz="1050" kern="100">
                          <a:effectLst/>
                        </a:rPr>
                        <a:t>，同时可以设置环境变量</a:t>
                      </a:r>
                      <a:r>
                        <a:rPr lang="en-US" sz="1050" kern="100">
                          <a:effectLst/>
                        </a:rPr>
                        <a:t>(envp)</a:t>
                      </a:r>
                      <a:r>
                        <a:rPr lang="zh-CN" sz="1050" kern="10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58113683"/>
                  </a:ext>
                </a:extLst>
              </a:tr>
              <a:tr h="340254">
                <a:tc>
                  <a:txBody>
                    <a:bodyPr/>
                    <a:lstStyle/>
                    <a:p>
                      <a:pPr algn="ctr">
                        <a:lnSpc>
                          <a:spcPts val="2000"/>
                        </a:lnSpc>
                        <a:buNone/>
                      </a:pPr>
                      <a:r>
                        <a:rPr lang="en-US" sz="1050" kern="100">
                          <a:effectLst/>
                        </a:rPr>
                        <a:t>exec(String[] cmdarray, String[] envp, File dir)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用于在指定的工作目录</a:t>
                      </a:r>
                      <a:r>
                        <a:rPr lang="en-US" sz="1050" kern="100">
                          <a:effectLst/>
                        </a:rPr>
                        <a:t>(dir)</a:t>
                      </a:r>
                      <a:r>
                        <a:rPr lang="zh-CN" sz="1050" kern="100">
                          <a:effectLst/>
                        </a:rPr>
                        <a:t>下执行命令</a:t>
                      </a:r>
                      <a:r>
                        <a:rPr lang="en-US" sz="1050" kern="100">
                          <a:effectLst/>
                        </a:rPr>
                        <a:t>(cmdarray)</a:t>
                      </a:r>
                      <a:r>
                        <a:rPr lang="zh-CN" sz="1050" kern="100">
                          <a:effectLst/>
                        </a:rPr>
                        <a:t>，同时支持自定义环境变量</a:t>
                      </a:r>
                      <a:r>
                        <a:rPr lang="en-US" sz="1050" kern="100">
                          <a:effectLst/>
                        </a:rPr>
                        <a:t>(envp)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52058052"/>
                  </a:ext>
                </a:extLst>
              </a:tr>
              <a:tr h="160202">
                <a:tc>
                  <a:txBody>
                    <a:bodyPr/>
                    <a:lstStyle/>
                    <a:p>
                      <a:pPr algn="ctr">
                        <a:lnSpc>
                          <a:spcPts val="2000"/>
                        </a:lnSpc>
                        <a:buNone/>
                      </a:pPr>
                      <a:r>
                        <a:rPr lang="en-US" sz="1050" kern="100">
                          <a:effectLst/>
                        </a:rPr>
                        <a:t>exec(String command, String[] envp)</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用于执行指定的命令</a:t>
                      </a:r>
                      <a:r>
                        <a:rPr lang="en-US" sz="1050" kern="100">
                          <a:effectLst/>
                        </a:rPr>
                        <a:t>(Command)</a:t>
                      </a:r>
                      <a:r>
                        <a:rPr lang="zh-CN" sz="1050" kern="100">
                          <a:effectLst/>
                        </a:rPr>
                        <a:t>，并允许设置环境变量</a:t>
                      </a:r>
                      <a:r>
                        <a:rPr lang="en-US" sz="1050" kern="100">
                          <a:effectLst/>
                        </a:rPr>
                        <a:t>(envp)</a:t>
                      </a:r>
                      <a:r>
                        <a:rPr lang="zh-CN" sz="1050" kern="10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36955217"/>
                  </a:ext>
                </a:extLst>
              </a:tr>
              <a:tr h="340254">
                <a:tc>
                  <a:txBody>
                    <a:bodyPr/>
                    <a:lstStyle/>
                    <a:p>
                      <a:pPr algn="ctr">
                        <a:lnSpc>
                          <a:spcPts val="2000"/>
                        </a:lnSpc>
                        <a:buNone/>
                      </a:pPr>
                      <a:r>
                        <a:rPr lang="en-US" sz="1050" kern="100" dirty="0">
                          <a:effectLst/>
                        </a:rPr>
                        <a:t>exec(String command, String[] </a:t>
                      </a:r>
                      <a:r>
                        <a:rPr lang="en-US" sz="1050" kern="100" dirty="0" err="1">
                          <a:effectLst/>
                        </a:rPr>
                        <a:t>envp</a:t>
                      </a:r>
                      <a:r>
                        <a:rPr lang="en-US" sz="1050" kern="100" dirty="0">
                          <a:effectLst/>
                        </a:rPr>
                        <a:t>, File </a:t>
                      </a:r>
                      <a:r>
                        <a:rPr lang="en-US" sz="1050" kern="100" dirty="0" err="1">
                          <a:effectLst/>
                        </a:rPr>
                        <a:t>dir</a:t>
                      </a:r>
                      <a:r>
                        <a:rPr lang="en-US" sz="1050" kern="100" dirty="0">
                          <a:effectLst/>
                        </a:rPr>
                        <a:t>)</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dirty="0">
                          <a:effectLst/>
                        </a:rPr>
                        <a:t>用于在制定的工作目录</a:t>
                      </a:r>
                      <a:r>
                        <a:rPr lang="en-US" sz="1050" kern="100" dirty="0">
                          <a:effectLst/>
                        </a:rPr>
                        <a:t>(</a:t>
                      </a:r>
                      <a:r>
                        <a:rPr lang="en-US" sz="1050" kern="100" dirty="0" err="1">
                          <a:effectLst/>
                        </a:rPr>
                        <a:t>dir</a:t>
                      </a:r>
                      <a:r>
                        <a:rPr lang="en-US" sz="1050" kern="100" dirty="0">
                          <a:effectLst/>
                        </a:rPr>
                        <a:t>)</a:t>
                      </a:r>
                      <a:r>
                        <a:rPr lang="zh-CN" sz="1050" kern="100" dirty="0">
                          <a:effectLst/>
                        </a:rPr>
                        <a:t>下执行指定的命令</a:t>
                      </a:r>
                      <a:r>
                        <a:rPr lang="en-US" sz="1050" kern="100" dirty="0">
                          <a:effectLst/>
                        </a:rPr>
                        <a:t>(Command)</a:t>
                      </a:r>
                      <a:r>
                        <a:rPr lang="zh-CN" sz="1050" kern="100" dirty="0">
                          <a:effectLst/>
                        </a:rPr>
                        <a:t>，并允许设置环境变量</a:t>
                      </a:r>
                      <a:r>
                        <a:rPr lang="en-US" sz="1050" kern="100" dirty="0">
                          <a:effectLst/>
                        </a:rPr>
                        <a:t>(</a:t>
                      </a:r>
                      <a:r>
                        <a:rPr lang="en-US" sz="1050" kern="100" dirty="0" err="1">
                          <a:effectLst/>
                        </a:rPr>
                        <a:t>envp</a:t>
                      </a:r>
                      <a:r>
                        <a:rPr lang="en-US" sz="1050" kern="10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63093378"/>
                  </a:ext>
                </a:extLst>
              </a:tr>
            </a:tbl>
          </a:graphicData>
        </a:graphic>
      </p:graphicFrame>
    </p:spTree>
    <p:extLst>
      <p:ext uri="{BB962C8B-B14F-4D97-AF65-F5344CB8AC3E}">
        <p14:creationId xmlns:p14="http://schemas.microsoft.com/office/powerpoint/2010/main" val="2977239502"/>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9083-EDCE-8AFB-69BF-6585DFB99C9D}"/>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045EA87A-E6D8-2E26-5C1A-C0B872BC0113}"/>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0C9D29CC-7950-7008-FBAE-3165FB05BD75}"/>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4179A3A8-0FFA-BBFE-F397-ECABB2FBB37C}"/>
              </a:ext>
            </a:extLst>
          </p:cNvPr>
          <p:cNvSpPr txBox="1"/>
          <p:nvPr/>
        </p:nvSpPr>
        <p:spPr>
          <a:xfrm>
            <a:off x="410401" y="380572"/>
            <a:ext cx="10852782"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8-7</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】开启程序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外部指令执行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的奇妙之旅</a:t>
            </a:r>
            <a:r>
              <a:rPr lang="zh-CN" altLang="zh-CN" sz="16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编写程序利用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Runtime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Exec</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方法进行演示。</a:t>
            </a:r>
          </a:p>
        </p:txBody>
      </p:sp>
      <p:sp>
        <p:nvSpPr>
          <p:cNvPr id="5" name="文本框 4">
            <a:extLst>
              <a:ext uri="{FF2B5EF4-FFF2-40B4-BE49-F238E27FC236}">
                <a16:creationId xmlns:a16="http://schemas.microsoft.com/office/drawing/2014/main" id="{1B992D99-3056-9FBA-8FBE-26F6CC74FD2F}"/>
              </a:ext>
            </a:extLst>
          </p:cNvPr>
          <p:cNvSpPr txBox="1"/>
          <p:nvPr/>
        </p:nvSpPr>
        <p:spPr>
          <a:xfrm>
            <a:off x="453650" y="650234"/>
            <a:ext cx="10033687" cy="4240584"/>
          </a:xfrm>
          <a:prstGeom prst="rect">
            <a:avLst/>
          </a:prstGeom>
          <a:noFill/>
        </p:spPr>
        <p:txBody>
          <a:bodyPr wrap="square">
            <a:spAutoFit/>
          </a:bodyPr>
          <a:lstStyle/>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java.io.IOException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ExecDemo</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agrs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testExec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testExec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Process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process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null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打开记事本</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process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Runtime.</a:t>
            </a:r>
            <a:r>
              <a:rPr lang="en-US" altLang="zh-CN" sz="12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getRuntime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().exec(</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"notepad"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Thread.</a:t>
            </a:r>
            <a:r>
              <a:rPr lang="en-US" altLang="zh-CN" sz="12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sleep</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(2000);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process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.toString</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IOException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InterruptedException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.printStackTrace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finally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process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null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process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.destroy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44A67DA8-92F4-77C6-85E3-7157132F5961}"/>
              </a:ext>
            </a:extLst>
          </p:cNvPr>
          <p:cNvSpPr txBox="1"/>
          <p:nvPr/>
        </p:nvSpPr>
        <p:spPr>
          <a:xfrm>
            <a:off x="4655408" y="3987246"/>
            <a:ext cx="6094970" cy="5950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a:solidFill>
                  <a:srgbClr val="000000"/>
                </a:solidFill>
                <a:effectLst/>
                <a:latin typeface="Times New Roman" panose="02020603050405020304" pitchFamily="18" charset="0"/>
                <a:ea typeface="Consolas" panose="020B0609020204030204" pitchFamily="49" charset="0"/>
                <a:cs typeface="Times New Roman" panose="02020603050405020304" pitchFamily="18" charset="0"/>
              </a:rPr>
              <a:t>java</a:t>
            </a:r>
            <a:r>
              <a:rPr lang="en-US" altLang="zh-CN" sz="16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600" kern="100" dirty="0">
                <a:solidFill>
                  <a:srgbClr val="000000"/>
                </a:solidFill>
                <a:effectLst/>
                <a:latin typeface="Times New Roman" panose="02020603050405020304" pitchFamily="18" charset="0"/>
                <a:ea typeface="Consolas" panose="020B0609020204030204" pitchFamily="49" charset="0"/>
                <a:cs typeface="Times New Roman" panose="02020603050405020304" pitchFamily="18" charset="0"/>
              </a:rPr>
              <a:t>lang</a:t>
            </a:r>
            <a:r>
              <a:rPr lang="en-US" altLang="zh-CN" sz="16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600" kern="100" dirty="0">
                <a:solidFill>
                  <a:srgbClr val="000000"/>
                </a:solidFill>
                <a:effectLst/>
                <a:latin typeface="Times New Roman" panose="02020603050405020304" pitchFamily="18" charset="0"/>
                <a:ea typeface="Consolas" panose="020B0609020204030204" pitchFamily="49" charset="0"/>
                <a:cs typeface="Times New Roman" panose="02020603050405020304" pitchFamily="18" charset="0"/>
              </a:rPr>
              <a:t>ProcessImpl</a:t>
            </a:r>
            <a:r>
              <a:rPr lang="en-US" altLang="zh-CN" sz="16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@4</a:t>
            </a:r>
            <a:r>
              <a:rPr lang="en-US" altLang="zh-CN" sz="1600" kern="100" dirty="0">
                <a:solidFill>
                  <a:srgbClr val="000000"/>
                </a:solidFill>
                <a:effectLst/>
                <a:latin typeface="Times New Roman" panose="02020603050405020304" pitchFamily="18" charset="0"/>
                <a:ea typeface="Consolas" panose="020B0609020204030204" pitchFamily="49" charset="0"/>
                <a:cs typeface="Times New Roman" panose="02020603050405020304" pitchFamily="18" charset="0"/>
              </a:rPr>
              <a:t>b</a:t>
            </a:r>
            <a:r>
              <a:rPr lang="en-US" altLang="zh-CN" sz="16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85612</a:t>
            </a:r>
            <a:r>
              <a:rPr lang="en-US" altLang="zh-CN" sz="1600" kern="100" dirty="0">
                <a:solidFill>
                  <a:srgbClr val="000000"/>
                </a:solidFill>
                <a:effectLst/>
                <a:latin typeface="Times New Roman" panose="02020603050405020304" pitchFamily="18" charset="0"/>
                <a:ea typeface="Consolas" panose="020B0609020204030204" pitchFamily="49" charset="0"/>
                <a:cs typeface="Times New Roman" panose="02020603050405020304" pitchFamily="18" charset="0"/>
              </a:rPr>
              <a:t>c</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DED1F549-BBCC-0142-D6F0-CAC35EC53E9F}"/>
              </a:ext>
            </a:extLst>
          </p:cNvPr>
          <p:cNvSpPr txBox="1"/>
          <p:nvPr/>
        </p:nvSpPr>
        <p:spPr>
          <a:xfrm>
            <a:off x="461839" y="4846212"/>
            <a:ext cx="11266734" cy="1631216"/>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public Process exec(String command)  throws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IOException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在单独的进程中执行指定的字符串命令。这是一个很有用的方法。对于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exec(command)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形式的调用而言，其行为与调用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exec(command, null, null)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完全相同。 参数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command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一条指定的系统命令。 该方法返回一个新的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Process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对象，用于管理子进程。</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程序执行后，启动系统记事本，打开记事本主界面后，两秒后窗口关闭，输出当前进程的字符串，该字符串由类名（对象是该类的一个实例）、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标记符“</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”和此对象哈希码的无符号十六进制表示组成即该对象的字符串表示形式；</a:t>
            </a:r>
          </a:p>
        </p:txBody>
      </p:sp>
    </p:spTree>
    <p:extLst>
      <p:ext uri="{BB962C8B-B14F-4D97-AF65-F5344CB8AC3E}">
        <p14:creationId xmlns:p14="http://schemas.microsoft.com/office/powerpoint/2010/main" val="4214537941"/>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A317D-4035-1127-9D4C-C0555619109E}"/>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D2C3ED21-A80E-487B-AD06-4E4EF1E02E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24608"/>
            <a:ext cx="12192000" cy="6858000"/>
          </a:xfrm>
          <a:prstGeom prst="rect">
            <a:avLst/>
          </a:prstGeom>
        </p:spPr>
      </p:pic>
      <p:sp>
        <p:nvSpPr>
          <p:cNvPr id="12" name="矩形 11">
            <a:extLst>
              <a:ext uri="{FF2B5EF4-FFF2-40B4-BE49-F238E27FC236}">
                <a16:creationId xmlns:a16="http://schemas.microsoft.com/office/drawing/2014/main" id="{110A1F7E-EE44-6CE1-8EC3-5DFE7CE077F6}"/>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235086FE-E210-5CC1-A82C-32623B24CFD9}"/>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59CD4942-EA0F-617A-481A-4FB46D781995}"/>
              </a:ext>
            </a:extLst>
          </p:cNvPr>
          <p:cNvSpPr txBox="1"/>
          <p:nvPr/>
        </p:nvSpPr>
        <p:spPr>
          <a:xfrm>
            <a:off x="4573544" y="2595182"/>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8.4 Math</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类</a:t>
            </a:r>
          </a:p>
        </p:txBody>
      </p:sp>
    </p:spTree>
    <p:extLst>
      <p:ext uri="{BB962C8B-B14F-4D97-AF65-F5344CB8AC3E}">
        <p14:creationId xmlns:p14="http://schemas.microsoft.com/office/powerpoint/2010/main" val="619716957"/>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35012-F917-03A1-B8A3-EA1B7C6E07E5}"/>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DB5876D-9E90-59F7-8805-BEE131177F1E}"/>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AAFD9A44-04AD-FD05-483A-9F26C33C34AF}"/>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6EA33447-CC0C-14A7-4687-25F9A289F419}"/>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29A58537-3416-4C74-AC17-0FEDE6FBCFFF}"/>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7AC1D5B8-C518-8AF3-A1F7-6342A295B8D1}"/>
              </a:ext>
            </a:extLst>
          </p:cNvPr>
          <p:cNvSpPr txBox="1"/>
          <p:nvPr/>
        </p:nvSpPr>
        <p:spPr>
          <a:xfrm>
            <a:off x="846636" y="665510"/>
            <a:ext cx="10639901" cy="861774"/>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Math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包含了用于执行基本数学运算的属性和方法，如初等指数、对数、平方根和三角函数。</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java.lang.Math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类提供的方法都是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“静态引入 ”使得不必每次在调用类方法时都在方法前写上类名，这样在调用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的方法时就可以简单地写出方法名。如表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6" name="文本框 5">
            <a:extLst>
              <a:ext uri="{FF2B5EF4-FFF2-40B4-BE49-F238E27FC236}">
                <a16:creationId xmlns:a16="http://schemas.microsoft.com/office/drawing/2014/main" id="{458A3F5A-01B2-B4DC-0390-AFC359E2F592}"/>
              </a:ext>
            </a:extLst>
          </p:cNvPr>
          <p:cNvSpPr txBox="1"/>
          <p:nvPr/>
        </p:nvSpPr>
        <p:spPr>
          <a:xfrm>
            <a:off x="3119101" y="1502039"/>
            <a:ext cx="6094970" cy="334835"/>
          </a:xfrm>
          <a:prstGeom prst="rect">
            <a:avLst/>
          </a:prstGeom>
          <a:noFill/>
        </p:spPr>
        <p:txBody>
          <a:bodyPr wrap="square">
            <a:spAutoFit/>
          </a:bodyPr>
          <a:lstStyle/>
          <a:p>
            <a:pPr algn="ctr">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8-5 Math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类常用方法</a:t>
            </a:r>
          </a:p>
        </p:txBody>
      </p:sp>
      <p:graphicFrame>
        <p:nvGraphicFramePr>
          <p:cNvPr id="8" name="表格 7">
            <a:extLst>
              <a:ext uri="{FF2B5EF4-FFF2-40B4-BE49-F238E27FC236}">
                <a16:creationId xmlns:a16="http://schemas.microsoft.com/office/drawing/2014/main" id="{57CF2FE0-89C4-EAC2-0A7F-F8694E459BE0}"/>
              </a:ext>
            </a:extLst>
          </p:cNvPr>
          <p:cNvGraphicFramePr>
            <a:graphicFrameLocks noGrp="1"/>
          </p:cNvGraphicFramePr>
          <p:nvPr>
            <p:extLst>
              <p:ext uri="{D42A27DB-BD31-4B8C-83A1-F6EECF244321}">
                <p14:modId xmlns:p14="http://schemas.microsoft.com/office/powerpoint/2010/main" val="131928328"/>
              </p:ext>
            </p:extLst>
          </p:nvPr>
        </p:nvGraphicFramePr>
        <p:xfrm>
          <a:off x="3070851" y="1849893"/>
          <a:ext cx="6050297" cy="4362882"/>
        </p:xfrm>
        <a:graphic>
          <a:graphicData uri="http://schemas.openxmlformats.org/drawingml/2006/table">
            <a:tbl>
              <a:tblPr firstRow="1" firstCol="1" bandRow="1">
                <a:tableStyleId>{5C22544A-7EE6-4342-B048-85BDC9FD1C3A}</a:tableStyleId>
              </a:tblPr>
              <a:tblGrid>
                <a:gridCol w="2190233">
                  <a:extLst>
                    <a:ext uri="{9D8B030D-6E8A-4147-A177-3AD203B41FA5}">
                      <a16:colId xmlns:a16="http://schemas.microsoft.com/office/drawing/2014/main" val="3144606122"/>
                    </a:ext>
                  </a:extLst>
                </a:gridCol>
                <a:gridCol w="3860064">
                  <a:extLst>
                    <a:ext uri="{9D8B030D-6E8A-4147-A177-3AD203B41FA5}">
                      <a16:colId xmlns:a16="http://schemas.microsoft.com/office/drawing/2014/main" val="3932212138"/>
                    </a:ext>
                  </a:extLst>
                </a:gridCol>
              </a:tblGrid>
              <a:tr h="254783">
                <a:tc>
                  <a:txBody>
                    <a:bodyPr/>
                    <a:lstStyle/>
                    <a:p>
                      <a:pPr algn="ctr">
                        <a:lnSpc>
                          <a:spcPts val="2000"/>
                        </a:lnSpc>
                        <a:buNone/>
                      </a:pPr>
                      <a:r>
                        <a:rPr lang="zh-CN" sz="1050" kern="100">
                          <a:effectLst/>
                        </a:rPr>
                        <a:t>方法</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描述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5493587"/>
                  </a:ext>
                </a:extLst>
              </a:tr>
              <a:tr h="254783">
                <a:tc>
                  <a:txBody>
                    <a:bodyPr/>
                    <a:lstStyle/>
                    <a:p>
                      <a:pPr algn="ctr">
                        <a:lnSpc>
                          <a:spcPts val="2000"/>
                        </a:lnSpc>
                        <a:buNone/>
                      </a:pPr>
                      <a:r>
                        <a:rPr lang="en-US" sz="1050" kern="100">
                          <a:effectLst/>
                        </a:rPr>
                        <a:t>Math.abs()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2000"/>
                        </a:lnSpc>
                        <a:buNone/>
                      </a:pPr>
                      <a:r>
                        <a:rPr lang="zh-CN" sz="1050" kern="100">
                          <a:effectLst/>
                        </a:rPr>
                        <a:t>返回参数的绝对值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68947132"/>
                  </a:ext>
                </a:extLst>
              </a:tr>
              <a:tr h="254783">
                <a:tc>
                  <a:txBody>
                    <a:bodyPr/>
                    <a:lstStyle/>
                    <a:p>
                      <a:pPr algn="ctr">
                        <a:lnSpc>
                          <a:spcPts val="2000"/>
                        </a:lnSpc>
                        <a:buNone/>
                      </a:pPr>
                      <a:r>
                        <a:rPr lang="en-US" sz="1050" kern="100">
                          <a:effectLst/>
                        </a:rPr>
                        <a:t>Math.round()</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返回一个最接近的</a:t>
                      </a:r>
                      <a:r>
                        <a:rPr lang="en-US" sz="1050" kern="100">
                          <a:effectLst/>
                        </a:rPr>
                        <a:t>int</a:t>
                      </a:r>
                      <a:r>
                        <a:rPr lang="zh-CN" sz="1050" kern="100">
                          <a:effectLst/>
                        </a:rPr>
                        <a:t>、</a:t>
                      </a:r>
                      <a:r>
                        <a:rPr lang="en-US" sz="1050" kern="100">
                          <a:effectLst/>
                        </a:rPr>
                        <a:t>long</a:t>
                      </a:r>
                      <a:r>
                        <a:rPr lang="zh-CN" sz="1050" kern="100">
                          <a:effectLst/>
                        </a:rPr>
                        <a:t>型值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42358893"/>
                  </a:ext>
                </a:extLst>
              </a:tr>
              <a:tr h="541137">
                <a:tc>
                  <a:txBody>
                    <a:bodyPr/>
                    <a:lstStyle/>
                    <a:p>
                      <a:pPr algn="ctr">
                        <a:lnSpc>
                          <a:spcPts val="2000"/>
                        </a:lnSpc>
                        <a:buNone/>
                      </a:pPr>
                      <a:r>
                        <a:rPr lang="en-US" sz="1050" kern="100">
                          <a:effectLst/>
                        </a:rPr>
                        <a:t>Math.random()</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返回一个随机数，随机数范围为</a:t>
                      </a:r>
                      <a:r>
                        <a:rPr lang="en-US" sz="1050" kern="100">
                          <a:effectLst/>
                        </a:rPr>
                        <a:t> 0.0 =&lt; Math.random &lt; 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57412227"/>
                  </a:ext>
                </a:extLst>
              </a:tr>
              <a:tr h="254783">
                <a:tc>
                  <a:txBody>
                    <a:bodyPr/>
                    <a:lstStyle/>
                    <a:p>
                      <a:pPr algn="ctr">
                        <a:lnSpc>
                          <a:spcPts val="2000"/>
                        </a:lnSpc>
                        <a:buNone/>
                      </a:pPr>
                      <a:r>
                        <a:rPr lang="en-US" sz="1050" kern="100">
                          <a:effectLst/>
                        </a:rPr>
                        <a:t>Math.pow()</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返回第一个参数的第二个参数次方</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89178526"/>
                  </a:ext>
                </a:extLst>
              </a:tr>
              <a:tr h="254783">
                <a:tc>
                  <a:txBody>
                    <a:bodyPr/>
                    <a:lstStyle/>
                    <a:p>
                      <a:pPr algn="ctr">
                        <a:lnSpc>
                          <a:spcPts val="2000"/>
                        </a:lnSpc>
                        <a:buNone/>
                      </a:pPr>
                      <a:r>
                        <a:rPr lang="en-US" sz="1050" kern="100">
                          <a:effectLst/>
                        </a:rPr>
                        <a:t>Math.ceil()</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可对一个数进行上舍入，返回值大于或等于给定的参数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68644840"/>
                  </a:ext>
                </a:extLst>
              </a:tr>
              <a:tr h="254783">
                <a:tc>
                  <a:txBody>
                    <a:bodyPr/>
                    <a:lstStyle/>
                    <a:p>
                      <a:pPr algn="ctr">
                        <a:lnSpc>
                          <a:spcPts val="2000"/>
                        </a:lnSpc>
                        <a:buNone/>
                      </a:pPr>
                      <a:r>
                        <a:rPr lang="en-US" sz="1050" kern="100">
                          <a:effectLst/>
                        </a:rPr>
                        <a:t>Math.sqrt()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返回参数的算术平方根</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80991684"/>
                  </a:ext>
                </a:extLst>
              </a:tr>
              <a:tr h="254783">
                <a:tc>
                  <a:txBody>
                    <a:bodyPr/>
                    <a:lstStyle/>
                    <a:p>
                      <a:pPr algn="ctr">
                        <a:lnSpc>
                          <a:spcPts val="2000"/>
                        </a:lnSpc>
                        <a:buNone/>
                      </a:pPr>
                      <a:r>
                        <a:rPr lang="en-US" sz="1050" kern="100">
                          <a:effectLst/>
                        </a:rPr>
                        <a:t>Math.log()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返回参数的自然数底数的对数值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49347412"/>
                  </a:ext>
                </a:extLst>
              </a:tr>
              <a:tr h="254783">
                <a:tc>
                  <a:txBody>
                    <a:bodyPr/>
                    <a:lstStyle/>
                    <a:p>
                      <a:pPr algn="ctr">
                        <a:lnSpc>
                          <a:spcPts val="2000"/>
                        </a:lnSpc>
                        <a:buNone/>
                      </a:pPr>
                      <a:r>
                        <a:rPr lang="en-US" sz="1050" kern="100">
                          <a:effectLst/>
                        </a:rPr>
                        <a:t>Math.toDegrees()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弧度转换成角度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46397879"/>
                  </a:ext>
                </a:extLst>
              </a:tr>
              <a:tr h="254783">
                <a:tc>
                  <a:txBody>
                    <a:bodyPr/>
                    <a:lstStyle/>
                    <a:p>
                      <a:pPr algn="ctr">
                        <a:lnSpc>
                          <a:spcPts val="2000"/>
                        </a:lnSpc>
                        <a:buNone/>
                      </a:pPr>
                      <a:r>
                        <a:rPr lang="en-US" sz="1050" kern="100">
                          <a:effectLst/>
                        </a:rPr>
                        <a:t>Math.toRadians()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角度转换为弧度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71839449"/>
                  </a:ext>
                </a:extLst>
              </a:tr>
              <a:tr h="254783">
                <a:tc>
                  <a:txBody>
                    <a:bodyPr/>
                    <a:lstStyle/>
                    <a:p>
                      <a:pPr algn="ctr">
                        <a:lnSpc>
                          <a:spcPts val="2000"/>
                        </a:lnSpc>
                        <a:buNone/>
                      </a:pPr>
                      <a:r>
                        <a:rPr lang="en-US" sz="1050" kern="100">
                          <a:effectLst/>
                        </a:rPr>
                        <a:t>Math.sin()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计算正弦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53335134"/>
                  </a:ext>
                </a:extLst>
              </a:tr>
              <a:tr h="254783">
                <a:tc>
                  <a:txBody>
                    <a:bodyPr/>
                    <a:lstStyle/>
                    <a:p>
                      <a:pPr algn="ctr">
                        <a:lnSpc>
                          <a:spcPts val="2000"/>
                        </a:lnSpc>
                        <a:buNone/>
                      </a:pPr>
                      <a:r>
                        <a:rPr lang="en-US" sz="1050" kern="100">
                          <a:effectLst/>
                        </a:rPr>
                        <a:t>Math.cos()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2000"/>
                        </a:lnSpc>
                        <a:buNone/>
                      </a:pPr>
                      <a:r>
                        <a:rPr lang="zh-CN" sz="1050" kern="100">
                          <a:effectLst/>
                        </a:rPr>
                        <a:t>计算余弦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34155115"/>
                  </a:ext>
                </a:extLst>
              </a:tr>
              <a:tr h="254783">
                <a:tc>
                  <a:txBody>
                    <a:bodyPr/>
                    <a:lstStyle/>
                    <a:p>
                      <a:pPr algn="ctr">
                        <a:lnSpc>
                          <a:spcPts val="2000"/>
                        </a:lnSpc>
                        <a:buNone/>
                      </a:pPr>
                      <a:r>
                        <a:rPr lang="en-US" sz="1050" kern="100">
                          <a:effectLst/>
                        </a:rPr>
                        <a:t>Math.asin()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计算反正弦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99817437"/>
                  </a:ext>
                </a:extLst>
              </a:tr>
              <a:tr h="254783">
                <a:tc>
                  <a:txBody>
                    <a:bodyPr/>
                    <a:lstStyle/>
                    <a:p>
                      <a:pPr algn="ctr">
                        <a:lnSpc>
                          <a:spcPts val="2000"/>
                        </a:lnSpc>
                        <a:buNone/>
                      </a:pPr>
                      <a:r>
                        <a:rPr lang="en-US" sz="1050" kern="100">
                          <a:effectLst/>
                        </a:rPr>
                        <a:t>Math.acos()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计算反余弦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9767892"/>
                  </a:ext>
                </a:extLst>
              </a:tr>
              <a:tr h="254783">
                <a:tc>
                  <a:txBody>
                    <a:bodyPr/>
                    <a:lstStyle/>
                    <a:p>
                      <a:pPr algn="ctr">
                        <a:lnSpc>
                          <a:spcPts val="2000"/>
                        </a:lnSpc>
                        <a:buNone/>
                      </a:pPr>
                      <a:r>
                        <a:rPr lang="en-US" sz="1050" kern="100">
                          <a:effectLst/>
                        </a:rPr>
                        <a:t>Math.tan()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a:effectLst/>
                        </a:rPr>
                        <a:t>计算正切</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44614242"/>
                  </a:ext>
                </a:extLst>
              </a:tr>
              <a:tr h="254783">
                <a:tc>
                  <a:txBody>
                    <a:bodyPr/>
                    <a:lstStyle/>
                    <a:p>
                      <a:pPr algn="ctr">
                        <a:lnSpc>
                          <a:spcPts val="2000"/>
                        </a:lnSpc>
                        <a:buNone/>
                      </a:pPr>
                      <a:r>
                        <a:rPr lang="en-US" sz="1050" kern="100">
                          <a:effectLst/>
                        </a:rPr>
                        <a:t>Math.tanh()</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ts val="2000"/>
                        </a:lnSpc>
                        <a:buNone/>
                      </a:pPr>
                      <a:r>
                        <a:rPr lang="zh-CN" sz="1050" kern="100" dirty="0">
                          <a:effectLst/>
                        </a:rPr>
                        <a:t>计算双曲正切</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98666340"/>
                  </a:ext>
                </a:extLst>
              </a:tr>
            </a:tbl>
          </a:graphicData>
        </a:graphic>
      </p:graphicFrame>
    </p:spTree>
    <p:extLst>
      <p:ext uri="{BB962C8B-B14F-4D97-AF65-F5344CB8AC3E}">
        <p14:creationId xmlns:p14="http://schemas.microsoft.com/office/powerpoint/2010/main" val="418625438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C747D-00E5-BE29-3886-6539C712174B}"/>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776BBD75-A993-281B-DB85-1DD5745B3D22}"/>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B977FB06-B02B-45CF-C37C-FB28C29B6DCE}"/>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2E45BA1B-AD96-F82F-6473-8F4E91FABB5F}"/>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E4981B73-6ECC-37FB-4F20-AC01D7A9126F}"/>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1ADA1B84-BFF8-D185-A108-F1E6FC8724FF}"/>
              </a:ext>
            </a:extLst>
          </p:cNvPr>
          <p:cNvSpPr txBox="1"/>
          <p:nvPr/>
        </p:nvSpPr>
        <p:spPr>
          <a:xfrm>
            <a:off x="970860" y="632662"/>
            <a:ext cx="8969461"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】开启几何与编程的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智慧交响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编写程序展示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类三角函数常用方法。</a:t>
            </a:r>
          </a:p>
        </p:txBody>
      </p:sp>
      <p:sp>
        <p:nvSpPr>
          <p:cNvPr id="6" name="文本框 5">
            <a:extLst>
              <a:ext uri="{FF2B5EF4-FFF2-40B4-BE49-F238E27FC236}">
                <a16:creationId xmlns:a16="http://schemas.microsoft.com/office/drawing/2014/main" id="{518DB9C9-473B-0955-22CF-51A62469BE23}"/>
              </a:ext>
            </a:extLst>
          </p:cNvPr>
          <p:cNvSpPr txBox="1"/>
          <p:nvPr/>
        </p:nvSpPr>
        <p:spPr>
          <a:xfrm>
            <a:off x="970860" y="1009076"/>
            <a:ext cx="10186601" cy="3118803"/>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MathDemo1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 (String[]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"90 </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度的正弦值：</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8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sin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PI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"0</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度的余弦值：</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8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cos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"60</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度的正切值：</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8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tan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PI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的反正切值：</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8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atan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"π/2</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的角度值：</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8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toDegrees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PI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PI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D0C60865-E40F-CE24-E01F-3D23E37D3252}"/>
              </a:ext>
            </a:extLst>
          </p:cNvPr>
          <p:cNvSpPr txBox="1"/>
          <p:nvPr/>
        </p:nvSpPr>
        <p:spPr>
          <a:xfrm>
            <a:off x="717910" y="4214531"/>
            <a:ext cx="6094970" cy="2010807"/>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90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度的正弦值：</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度的余弦值：</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60</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度的正切值：</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1.7320508075688767</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的反正切值：</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0.7853981633974483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π</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的角度值：</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90.0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3.141592653589793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1629668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57FA6-BC16-5243-F73A-DC3AFFF15576}"/>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CDD0314-A9FD-1284-B1CC-01B3A0DE488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99C90800-49D1-76B6-13A5-D4EE03256C70}"/>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21097AE5-0B02-1E41-0908-98F54DC6E13B}"/>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E4F0BF67-DC98-80BC-33F4-574B81BA5104}"/>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D1783086-A8FB-E812-0BFA-7D54DF50259F}"/>
              </a:ext>
            </a:extLst>
          </p:cNvPr>
          <p:cNvSpPr txBox="1"/>
          <p:nvPr/>
        </p:nvSpPr>
        <p:spPr>
          <a:xfrm>
            <a:off x="829447" y="457294"/>
            <a:ext cx="8685256"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】快速获得变量类型返回。编写程序展示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常用计算方法</a:t>
            </a:r>
          </a:p>
        </p:txBody>
      </p:sp>
      <p:sp>
        <p:nvSpPr>
          <p:cNvPr id="6" name="文本框 5">
            <a:extLst>
              <a:ext uri="{FF2B5EF4-FFF2-40B4-BE49-F238E27FC236}">
                <a16:creationId xmlns:a16="http://schemas.microsoft.com/office/drawing/2014/main" id="{B3610113-C3B1-D56C-5241-9BC8B6612B7E}"/>
              </a:ext>
            </a:extLst>
          </p:cNvPr>
          <p:cNvSpPr txBox="1"/>
          <p:nvPr/>
        </p:nvSpPr>
        <p:spPr>
          <a:xfrm>
            <a:off x="829447" y="654669"/>
            <a:ext cx="12608488" cy="4626908"/>
          </a:xfrm>
          <a:prstGeom prst="rect">
            <a:avLst/>
          </a:prstGeom>
          <a:noFill/>
        </p:spPr>
        <p:txBody>
          <a:bodyPr wrap="square">
            <a:spAutoFit/>
          </a:bodyPr>
          <a:lstStyle/>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MathDemo2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6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abs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返回</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double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值的绝对值。</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4.0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a3</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6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max</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45);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a3</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返回两个</a:t>
            </a:r>
            <a:r>
              <a:rPr lang="en-US" altLang="zh-CN" sz="1600" u="sng"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int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值中较大的一个。</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45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a3</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6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min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2);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a3</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返回两个</a:t>
            </a:r>
            <a:r>
              <a:rPr lang="zh-CN" altLang="zh-CN" sz="16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r>
              <a:rPr lang="en-US" altLang="zh-CN" sz="1600" u="sng"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int</a:t>
            </a:r>
            <a:r>
              <a:rPr lang="en-US" altLang="zh-CN" sz="16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值中较小的一个。</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45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a4</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6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pow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(2,3);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a4</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返回第一个参数的第二个参数次幂的值</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(double</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类型</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a4</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6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random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a4</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返回带正号的</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double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值，该值在</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[0.0,1.0]</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a4</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6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sqrt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a4</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返回正确舍入的</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double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值的正平方根。</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a4</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PI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a4</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//3.141592653589793</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lnSpc>
                <a:spcPts val="2000"/>
              </a:lnSpc>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76073F10-177C-DC9B-2514-0C5B21B058E2}"/>
              </a:ext>
            </a:extLst>
          </p:cNvPr>
          <p:cNvSpPr txBox="1"/>
          <p:nvPr/>
        </p:nvSpPr>
        <p:spPr>
          <a:xfrm>
            <a:off x="8832507" y="4672971"/>
            <a:ext cx="6718986" cy="1856919"/>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8.0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0.18646883464184583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3.141592653589793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1939503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3A67F-066F-906A-3C52-B74D5CD0FF0D}"/>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8DCFA398-E592-7375-B6B3-22574A373629}"/>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B299C1BE-79A8-1195-3E9D-E8A4808D3C6E}"/>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7FD12C5B-0782-B1C9-A404-0B3E06013A2F}"/>
              </a:ext>
            </a:extLst>
          </p:cNvPr>
          <p:cNvSpPr txBox="1"/>
          <p:nvPr/>
        </p:nvSpPr>
        <p:spPr>
          <a:xfrm>
            <a:off x="924675" y="1123097"/>
            <a:ext cx="10341061" cy="4452501"/>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【问题导入】</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为什么“工具”如此重要？例如，手机、笔记本电脑、甚至常见的交通工具，这些“工具”帮助我们高效完成任务。同样，在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编程中，常用类（如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String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ArrayList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等）是程序开发的重要工具，它们封装了复杂的功能，极大提高了开发效率。试想，如果没有这些类，我们需要从头实现字符串操作、数学运算或数据存储，这将是一项耗时耗力的工作。这里引申到社会问题：技术的进步让我们的生活更加便利，但更重要的是，如何正确利用这些“工具”造福社会？学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常用类，不仅是掌握编程技能，更是理解工具的价值与责任。作为未来的技术人才，你如何通过技术服务社会，实现自己的责任担当？带着这些思考，让我们走进</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常用类的学习。</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【知识目标】</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System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Runtime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类中的常用方法</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random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类的常用方法</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【能力目标】</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类使用方法。</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）掌握向量类的使用</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【素质目标】</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）培养学习探索求知的精神</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）培养学生学习积极探索的精神</a:t>
            </a:r>
          </a:p>
        </p:txBody>
      </p:sp>
    </p:spTree>
    <p:extLst>
      <p:ext uri="{BB962C8B-B14F-4D97-AF65-F5344CB8AC3E}">
        <p14:creationId xmlns:p14="http://schemas.microsoft.com/office/powerpoint/2010/main" val="1327777344"/>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CB731-3B1D-B26D-5FFD-991DE1CD71F5}"/>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9080B67B-625D-C100-4826-FD93486A8C6E}"/>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FBD3657E-7BDC-90D1-BAA5-CD8D154FE218}"/>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E9733D0A-CD31-764E-1AC2-733E538FF6D5}"/>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47499DC4-A4FB-F2A8-0EBD-2B49C8508D18}"/>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79F17D1D-D0D0-009D-3267-A3E5F79877F7}"/>
              </a:ext>
            </a:extLst>
          </p:cNvPr>
          <p:cNvSpPr txBox="1"/>
          <p:nvPr/>
        </p:nvSpPr>
        <p:spPr>
          <a:xfrm>
            <a:off x="909766" y="403205"/>
            <a:ext cx="8895320"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】快速获得随机数。利用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random()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方法演示。</a:t>
            </a:r>
          </a:p>
        </p:txBody>
      </p:sp>
      <p:sp>
        <p:nvSpPr>
          <p:cNvPr id="6" name="文本框 5">
            <a:extLst>
              <a:ext uri="{FF2B5EF4-FFF2-40B4-BE49-F238E27FC236}">
                <a16:creationId xmlns:a16="http://schemas.microsoft.com/office/drawing/2014/main" id="{9C517345-B0E2-315D-1DBB-E71820E3583C}"/>
              </a:ext>
            </a:extLst>
          </p:cNvPr>
          <p:cNvSpPr txBox="1"/>
          <p:nvPr/>
        </p:nvSpPr>
        <p:spPr>
          <a:xfrm>
            <a:off x="970859" y="637567"/>
            <a:ext cx="10150221" cy="1754326"/>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MathDemo3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8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random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8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random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5573590F-9DA9-C42C-B33E-097B335BA8EF}"/>
              </a:ext>
            </a:extLst>
          </p:cNvPr>
          <p:cNvSpPr txBox="1"/>
          <p:nvPr/>
        </p:nvSpPr>
        <p:spPr>
          <a:xfrm>
            <a:off x="909766" y="2362216"/>
            <a:ext cx="6094970" cy="902811"/>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0.5444085967267008</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0.7960235983184115</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665D8D98-AB0B-0AE4-EB76-B5430D4668C6}"/>
              </a:ext>
            </a:extLst>
          </p:cNvPr>
          <p:cNvSpPr txBox="1"/>
          <p:nvPr/>
        </p:nvSpPr>
        <p:spPr>
          <a:xfrm>
            <a:off x="464961" y="3165120"/>
            <a:ext cx="9445158"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8-11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】快速生成有范围的随机数。利用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类编写一个生成</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0-100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之间的随机数。</a:t>
            </a:r>
          </a:p>
        </p:txBody>
      </p:sp>
      <p:sp>
        <p:nvSpPr>
          <p:cNvPr id="14" name="文本框 13">
            <a:extLst>
              <a:ext uri="{FF2B5EF4-FFF2-40B4-BE49-F238E27FC236}">
                <a16:creationId xmlns:a16="http://schemas.microsoft.com/office/drawing/2014/main" id="{EB877864-926F-1576-D0B7-295EAD46E7E3}"/>
              </a:ext>
            </a:extLst>
          </p:cNvPr>
          <p:cNvSpPr txBox="1"/>
          <p:nvPr/>
        </p:nvSpPr>
        <p:spPr>
          <a:xfrm>
            <a:off x="519041" y="3401733"/>
            <a:ext cx="12806196" cy="2318583"/>
          </a:xfrm>
          <a:prstGeom prst="rect">
            <a:avLst/>
          </a:prstGeom>
          <a:noFill/>
        </p:spPr>
        <p:txBody>
          <a:bodyPr wrap="square">
            <a:spAutoFit/>
          </a:bodyPr>
          <a:lstStyle/>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java.util.Random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RandomDemo</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Random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rand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Random();</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6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random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()*100);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生成</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0-100</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的随机数</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rand</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(100);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这里是一个方法的重载，参数的内容是指定范围</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"\nj:"</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分别输出两个随机数</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lnSpc>
                <a:spcPts val="2000"/>
              </a:lnSpc>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a16="http://schemas.microsoft.com/office/drawing/2014/main" id="{D3A16ECB-BF64-DD18-75EA-AF1CA45EA2DB}"/>
              </a:ext>
            </a:extLst>
          </p:cNvPr>
          <p:cNvSpPr txBox="1"/>
          <p:nvPr/>
        </p:nvSpPr>
        <p:spPr>
          <a:xfrm>
            <a:off x="2497610" y="5665803"/>
            <a:ext cx="6663380" cy="902811"/>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:55</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j</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:92</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9651389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CB731-3B1D-B26D-5FFD-991DE1CD71F5}"/>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9080B67B-625D-C100-4826-FD93486A8C6E}"/>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FBD3657E-7BDC-90D1-BAA5-CD8D154FE218}"/>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E9733D0A-CD31-764E-1AC2-733E538FF6D5}"/>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47499DC4-A4FB-F2A8-0EBD-2B49C8508D18}"/>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AEE500BE-AEF2-4581-3388-ADCA27F24FAE}"/>
              </a:ext>
            </a:extLst>
          </p:cNvPr>
          <p:cNvSpPr txBox="1"/>
          <p:nvPr/>
        </p:nvSpPr>
        <p:spPr>
          <a:xfrm>
            <a:off x="827168" y="466620"/>
            <a:ext cx="10726399"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8-12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】快速生成不同类型的随机数。编写程序利用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类生成不同类型的随机数。</a:t>
            </a:r>
          </a:p>
        </p:txBody>
      </p:sp>
      <p:sp>
        <p:nvSpPr>
          <p:cNvPr id="6" name="文本框 5">
            <a:extLst>
              <a:ext uri="{FF2B5EF4-FFF2-40B4-BE49-F238E27FC236}">
                <a16:creationId xmlns:a16="http://schemas.microsoft.com/office/drawing/2014/main" id="{88509409-AABE-9BF4-F042-AC59DA6FE38A}"/>
              </a:ext>
            </a:extLst>
          </p:cNvPr>
          <p:cNvSpPr txBox="1"/>
          <p:nvPr/>
        </p:nvSpPr>
        <p:spPr>
          <a:xfrm>
            <a:off x="827168" y="752018"/>
            <a:ext cx="12033421" cy="5693866"/>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java.util.Random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MathDemo4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Random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Random();</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生成</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[0,1.0]</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区间的小数</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7;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生成</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[0,7.0]</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区间的小数</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生成</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[0,10]</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区间的整数</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(18) - 3;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生成</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[-3,15)</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区间的整数</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long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l1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.nextLong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生成一个随机长整型值</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boolean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.nextBoolean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生成一个随机布尔型值</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float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.nextFloat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生成一个随机浮点型值</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生成的</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[0,1.0]</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区间的小数是：</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生成的</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[0,7.0]</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区间的小数是：</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生成的</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[0,10]</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区间的整数是：</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生成的</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[-3,15]</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区间的整数是：</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生成一个随机长整型值：</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l1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生成一个随机布尔型值：</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生成一个随机浮点型值：</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下期七星彩开奖号码预测：</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8;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(9);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生成</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[0,9]</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区间的整数</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AAA24762-264F-AE2F-5152-78FC994D3E67}"/>
              </a:ext>
            </a:extLst>
          </p:cNvPr>
          <p:cNvSpPr txBox="1"/>
          <p:nvPr/>
        </p:nvSpPr>
        <p:spPr>
          <a:xfrm>
            <a:off x="8241956" y="4723567"/>
            <a:ext cx="6462584" cy="1826141"/>
          </a:xfrm>
          <a:prstGeom prst="rect">
            <a:avLst/>
          </a:prstGeom>
          <a:noFill/>
        </p:spPr>
        <p:txBody>
          <a:bodyPr wrap="square">
            <a:spAutoFit/>
          </a:bodyPr>
          <a:lstStyle/>
          <a:p>
            <a:pPr algn="just">
              <a:lnSpc>
                <a:spcPts val="2000"/>
              </a:lnSpc>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生成的</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[0,1.0]</a:t>
            </a: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区间的小数是：</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0.17282722863650646</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生成的</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[0,7.0]</a:t>
            </a: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区间的小数是：</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6.2222766828209615</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生成的</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[0,10]</a:t>
            </a: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区间的整数是：</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生成的</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[-3,15]</a:t>
            </a: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区间的整数是：</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10</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生成一个随机长整型值：</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-1303244046791739935</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生成一个随机布尔型值：</a:t>
            </a:r>
            <a:r>
              <a:rPr lang="en-US" altLang="zh-CN" sz="1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true</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生成一个随机浮点型值：</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6.0856342</a:t>
            </a:r>
            <a:r>
              <a:rPr lang="en-US" altLang="zh-CN" sz="1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下期七星彩开奖号码预测：</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0280568</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7141565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3289D-68E3-F482-710E-B45DD06A92F4}"/>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AAA5147C-7310-E682-2FF9-F388C6F934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4DC6CB06-EDE2-5024-5FAA-2AB29C3BEC3B}"/>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E9863FFE-FA5C-BDAB-DAD5-9EAD9D5A7363}"/>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D7E2EDF7-F268-E234-E538-AA142E976A96}"/>
              </a:ext>
            </a:extLst>
          </p:cNvPr>
          <p:cNvSpPr txBox="1"/>
          <p:nvPr/>
        </p:nvSpPr>
        <p:spPr>
          <a:xfrm>
            <a:off x="4673428" y="2434544"/>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8.5 Date</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类</a:t>
            </a:r>
          </a:p>
        </p:txBody>
      </p:sp>
    </p:spTree>
    <p:extLst>
      <p:ext uri="{BB962C8B-B14F-4D97-AF65-F5344CB8AC3E}">
        <p14:creationId xmlns:p14="http://schemas.microsoft.com/office/powerpoint/2010/main" val="3302514940"/>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CF90E-8DDD-D903-EE66-0ACA8600BD6D}"/>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0A35FC2B-ECB9-9817-3183-7E4B3A62A0C0}"/>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EBFB3E83-E91B-0CAC-C37A-3A36255D153E}"/>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52B9B9CD-3E1B-0019-CA50-273F0CFBA9E1}"/>
              </a:ext>
            </a:extLst>
          </p:cNvPr>
          <p:cNvSpPr txBox="1"/>
          <p:nvPr/>
        </p:nvSpPr>
        <p:spPr>
          <a:xfrm>
            <a:off x="532083" y="537191"/>
            <a:ext cx="4503298" cy="2913618"/>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java.util.Date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类主要用于表示特定的瞬间，以毫秒级精度表示时间。它可以获取当前时间，也可以根据给定的毫秒值创建一个代表特定时间的日期对象。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类提供了一些方法来获取时间的各个部分，如年、月、日、小时、分钟、秒等。然而，由于其设计上的一些问题和不便于国际化等原因，后来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引入了</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java.time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包来更好地处理日期和时间。尽管如此，</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类在一些遗留代码中仍可能会被使用。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常用方法如表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5" name="文本框 4">
            <a:extLst>
              <a:ext uri="{FF2B5EF4-FFF2-40B4-BE49-F238E27FC236}">
                <a16:creationId xmlns:a16="http://schemas.microsoft.com/office/drawing/2014/main" id="{E1D6D6CB-E480-4E54-63B4-96DF2CF42B4C}"/>
              </a:ext>
            </a:extLst>
          </p:cNvPr>
          <p:cNvSpPr txBox="1"/>
          <p:nvPr/>
        </p:nvSpPr>
        <p:spPr>
          <a:xfrm>
            <a:off x="-317154" y="3566067"/>
            <a:ext cx="6094970" cy="307777"/>
          </a:xfrm>
          <a:prstGeom prst="rect">
            <a:avLst/>
          </a:prstGeom>
          <a:noFill/>
        </p:spPr>
        <p:txBody>
          <a:bodyPr wrap="square">
            <a:spAutoFit/>
          </a:bodyPr>
          <a:lstStyle/>
          <a:p>
            <a:pPr indent="114300" algn="ctr">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8-1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常用方法</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6" name="表格 5">
            <a:extLst>
              <a:ext uri="{FF2B5EF4-FFF2-40B4-BE49-F238E27FC236}">
                <a16:creationId xmlns:a16="http://schemas.microsoft.com/office/drawing/2014/main" id="{4251BEDF-CE8B-6570-E547-C846E206A1F7}"/>
              </a:ext>
            </a:extLst>
          </p:cNvPr>
          <p:cNvGraphicFramePr>
            <a:graphicFrameLocks noGrp="1"/>
          </p:cNvGraphicFramePr>
          <p:nvPr>
            <p:extLst>
              <p:ext uri="{D42A27DB-BD31-4B8C-83A1-F6EECF244321}">
                <p14:modId xmlns:p14="http://schemas.microsoft.com/office/powerpoint/2010/main" val="2814788177"/>
              </p:ext>
            </p:extLst>
          </p:nvPr>
        </p:nvGraphicFramePr>
        <p:xfrm>
          <a:off x="586884" y="3873844"/>
          <a:ext cx="4448496" cy="2510316"/>
        </p:xfrm>
        <a:graphic>
          <a:graphicData uri="http://schemas.openxmlformats.org/drawingml/2006/table">
            <a:tbl>
              <a:tblPr firstRow="1" firstCol="1" bandRow="1">
                <a:tableStyleId>{5C22544A-7EE6-4342-B048-85BDC9FD1C3A}</a:tableStyleId>
              </a:tblPr>
              <a:tblGrid>
                <a:gridCol w="2224248">
                  <a:extLst>
                    <a:ext uri="{9D8B030D-6E8A-4147-A177-3AD203B41FA5}">
                      <a16:colId xmlns:a16="http://schemas.microsoft.com/office/drawing/2014/main" val="3968502063"/>
                    </a:ext>
                  </a:extLst>
                </a:gridCol>
                <a:gridCol w="2224248">
                  <a:extLst>
                    <a:ext uri="{9D8B030D-6E8A-4147-A177-3AD203B41FA5}">
                      <a16:colId xmlns:a16="http://schemas.microsoft.com/office/drawing/2014/main" val="1322121081"/>
                    </a:ext>
                  </a:extLst>
                </a:gridCol>
              </a:tblGrid>
              <a:tr h="358616">
                <a:tc>
                  <a:txBody>
                    <a:bodyPr/>
                    <a:lstStyle/>
                    <a:p>
                      <a:pPr algn="ctr">
                        <a:buNone/>
                      </a:pPr>
                      <a:r>
                        <a:rPr lang="zh-CN" sz="1000" kern="0">
                          <a:effectLst/>
                        </a:rPr>
                        <a:t>方法</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1000" kern="0" dirty="0">
                          <a:effectLst/>
                        </a:rPr>
                        <a:t>作用</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18729512"/>
                  </a:ext>
                </a:extLst>
              </a:tr>
              <a:tr h="358616">
                <a:tc>
                  <a:txBody>
                    <a:bodyPr/>
                    <a:lstStyle/>
                    <a:p>
                      <a:pPr algn="just">
                        <a:buNone/>
                      </a:pPr>
                      <a:r>
                        <a:rPr lang="en-US" sz="1000" kern="0">
                          <a:effectLst/>
                        </a:rPr>
                        <a:t>Void  setTime(long date)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通过时间戳设置时间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911590979"/>
                  </a:ext>
                </a:extLst>
              </a:tr>
              <a:tr h="358616">
                <a:tc>
                  <a:txBody>
                    <a:bodyPr/>
                    <a:lstStyle/>
                    <a:p>
                      <a:pPr algn="just">
                        <a:buNone/>
                      </a:pPr>
                      <a:r>
                        <a:rPr lang="en-US" sz="1000" kern="0">
                          <a:effectLst/>
                        </a:rPr>
                        <a:t>String  toString()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dirty="0">
                          <a:effectLst/>
                        </a:rPr>
                        <a:t>格式化时间</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33981064"/>
                  </a:ext>
                </a:extLst>
              </a:tr>
              <a:tr h="717234">
                <a:tc>
                  <a:txBody>
                    <a:bodyPr/>
                    <a:lstStyle/>
                    <a:p>
                      <a:pPr algn="just">
                        <a:buNone/>
                      </a:pPr>
                      <a:r>
                        <a:rPr lang="en-US" sz="1000" kern="0">
                          <a:effectLst/>
                        </a:rPr>
                        <a:t>long getTime()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返回自</a:t>
                      </a:r>
                      <a:r>
                        <a:rPr lang="en-US" sz="1000" kern="0">
                          <a:effectLst/>
                        </a:rPr>
                        <a:t> 1970 </a:t>
                      </a:r>
                      <a:r>
                        <a:rPr lang="zh-CN" sz="1000" kern="0">
                          <a:effectLst/>
                        </a:rPr>
                        <a:t>年</a:t>
                      </a:r>
                      <a:r>
                        <a:rPr lang="en-US" sz="1000" kern="0">
                          <a:effectLst/>
                        </a:rPr>
                        <a:t> 1 </a:t>
                      </a:r>
                      <a:r>
                        <a:rPr lang="zh-CN" sz="1000" kern="0">
                          <a:effectLst/>
                        </a:rPr>
                        <a:t>月</a:t>
                      </a:r>
                      <a:r>
                        <a:rPr lang="en-US" sz="1000" kern="0">
                          <a:effectLst/>
                        </a:rPr>
                        <a:t> 1 </a:t>
                      </a:r>
                      <a:r>
                        <a:rPr lang="zh-CN" sz="1000" kern="0">
                          <a:effectLst/>
                        </a:rPr>
                        <a:t>日</a:t>
                      </a:r>
                      <a:r>
                        <a:rPr lang="en-US" sz="1000" kern="0">
                          <a:effectLst/>
                        </a:rPr>
                        <a:t> 00:00:00 GMT </a:t>
                      </a:r>
                      <a:r>
                        <a:rPr lang="zh-CN" sz="1000" kern="0">
                          <a:effectLst/>
                        </a:rPr>
                        <a:t>以来此</a:t>
                      </a:r>
                      <a:r>
                        <a:rPr lang="en-US" sz="1000" kern="0">
                          <a:effectLst/>
                        </a:rPr>
                        <a:t> Date </a:t>
                      </a:r>
                      <a:r>
                        <a:rPr lang="zh-CN" sz="1000" kern="0">
                          <a:effectLst/>
                        </a:rPr>
                        <a:t>对象表示的毫秒数。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91335885"/>
                  </a:ext>
                </a:extLst>
              </a:tr>
              <a:tr h="717234">
                <a:tc>
                  <a:txBody>
                    <a:bodyPr/>
                    <a:lstStyle/>
                    <a:p>
                      <a:pPr algn="just">
                        <a:buNone/>
                      </a:pPr>
                      <a:r>
                        <a:rPr lang="en-US" sz="1000" kern="0">
                          <a:effectLst/>
                        </a:rPr>
                        <a:t>void setTime(long time)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dirty="0">
                          <a:effectLst/>
                        </a:rPr>
                        <a:t>表示</a:t>
                      </a:r>
                      <a:r>
                        <a:rPr lang="en-US" sz="1000" kern="0" dirty="0">
                          <a:effectLst/>
                        </a:rPr>
                        <a:t> 1970 </a:t>
                      </a:r>
                      <a:r>
                        <a:rPr lang="zh-CN" sz="1000" kern="0" dirty="0">
                          <a:effectLst/>
                        </a:rPr>
                        <a:t>年</a:t>
                      </a:r>
                      <a:r>
                        <a:rPr lang="en-US" sz="1000" kern="0" dirty="0">
                          <a:effectLst/>
                        </a:rPr>
                        <a:t> 1 </a:t>
                      </a:r>
                      <a:r>
                        <a:rPr lang="zh-CN" sz="1000" kern="0" dirty="0">
                          <a:effectLst/>
                        </a:rPr>
                        <a:t>月</a:t>
                      </a:r>
                      <a:r>
                        <a:rPr lang="en-US" sz="1000" kern="0" dirty="0">
                          <a:effectLst/>
                        </a:rPr>
                        <a:t> 1 </a:t>
                      </a:r>
                      <a:r>
                        <a:rPr lang="zh-CN" sz="1000" kern="0" dirty="0">
                          <a:effectLst/>
                        </a:rPr>
                        <a:t>日</a:t>
                      </a:r>
                      <a:r>
                        <a:rPr lang="en-US" sz="1000" kern="0" dirty="0">
                          <a:effectLst/>
                        </a:rPr>
                        <a:t> 00:00:00 GMT </a:t>
                      </a:r>
                      <a:r>
                        <a:rPr lang="zh-CN" sz="1000" kern="0" dirty="0">
                          <a:effectLst/>
                        </a:rPr>
                        <a:t>以后</a:t>
                      </a:r>
                      <a:r>
                        <a:rPr lang="en-US" sz="1000" kern="0" dirty="0">
                          <a:effectLst/>
                        </a:rPr>
                        <a:t> time </a:t>
                      </a:r>
                      <a:r>
                        <a:rPr lang="zh-CN" sz="1000" kern="0" dirty="0">
                          <a:effectLst/>
                        </a:rPr>
                        <a:t>毫秒的时间点。</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70532351"/>
                  </a:ext>
                </a:extLst>
              </a:tr>
            </a:tbl>
          </a:graphicData>
        </a:graphic>
      </p:graphicFrame>
      <p:sp>
        <p:nvSpPr>
          <p:cNvPr id="8" name="文本框 7">
            <a:extLst>
              <a:ext uri="{FF2B5EF4-FFF2-40B4-BE49-F238E27FC236}">
                <a16:creationId xmlns:a16="http://schemas.microsoft.com/office/drawing/2014/main" id="{6EB25F8E-ABC0-A584-A7BB-F026E7F520DF}"/>
              </a:ext>
            </a:extLst>
          </p:cNvPr>
          <p:cNvSpPr txBox="1"/>
          <p:nvPr/>
        </p:nvSpPr>
        <p:spPr>
          <a:xfrm>
            <a:off x="5341443" y="537191"/>
            <a:ext cx="6366584" cy="60529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8-13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】时间格式化的魔法操作。编写程序使用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类编写程序获得时间方法。</a:t>
            </a:r>
          </a:p>
        </p:txBody>
      </p:sp>
      <p:sp>
        <p:nvSpPr>
          <p:cNvPr id="10" name="文本框 9">
            <a:extLst>
              <a:ext uri="{FF2B5EF4-FFF2-40B4-BE49-F238E27FC236}">
                <a16:creationId xmlns:a16="http://schemas.microsoft.com/office/drawing/2014/main" id="{D032E09F-2353-E0BD-797F-EB1F37F81018}"/>
              </a:ext>
            </a:extLst>
          </p:cNvPr>
          <p:cNvSpPr txBox="1"/>
          <p:nvPr/>
        </p:nvSpPr>
        <p:spPr>
          <a:xfrm>
            <a:off x="5470841" y="1197598"/>
            <a:ext cx="6672535" cy="2522357"/>
          </a:xfrm>
          <a:prstGeom prst="rect">
            <a:avLst/>
          </a:prstGeom>
          <a:noFill/>
        </p:spPr>
        <p:txBody>
          <a:bodyPr wrap="square">
            <a:spAutoFit/>
          </a:bodyPr>
          <a:lstStyle/>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DateTest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Date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Date();</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Date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Date();</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Date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D3</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Date();</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当前时间</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D</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.getTime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当前时间毫秒数</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.setTime(0l);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毫秒值为</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0</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，后面加字母</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“l”</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，表示长整型</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.toString());</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D3</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.setTime(1669380734796l);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将毫秒值为</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1669380734796</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，后面加字母</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“l”</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D3</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.toString());</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id="{B07B7146-9EDB-4FB8-EA3E-09893B35E0D2}"/>
              </a:ext>
            </a:extLst>
          </p:cNvPr>
          <p:cNvSpPr txBox="1"/>
          <p:nvPr/>
        </p:nvSpPr>
        <p:spPr>
          <a:xfrm>
            <a:off x="5522098" y="3873844"/>
            <a:ext cx="6252518" cy="1210588"/>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Fri Nov 25 20:55:27 CST 2022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1669380927899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Thu Jan 01 08:00:00 CST 1970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Fri Nov 25 20:52:14 CST 2022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51832825"/>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93D3A-112B-91EE-0BA3-7EAA2B19C806}"/>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8AC125BC-EF1E-FF4F-FAD4-E52983665907}"/>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7B5D3E51-227D-AB3D-D7A3-F65244CA1545}"/>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6EFBEEF4-AD6E-4773-E9D4-DDBBC94BF415}"/>
              </a:ext>
            </a:extLst>
          </p:cNvPr>
          <p:cNvSpPr txBox="1"/>
          <p:nvPr/>
        </p:nvSpPr>
        <p:spPr>
          <a:xfrm>
            <a:off x="403138" y="416745"/>
            <a:ext cx="11379029" cy="1887696"/>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中怎么才能把日期转换成想要的格式呢，或把字符串转换成一定格式的日期，如把数据库中的日期或时间转换成自己想要的格式，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中提供了</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SimpleDateFormat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类可以实现，以下是</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SimpleDateFormat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的用法及实例：</a:t>
            </a:r>
          </a:p>
          <a:p>
            <a:pPr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SimpleDateFormat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是一个以与语言环境有关的方式来格式化和解析日期的具体类。它允许进行格式化（日期</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-&gt;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文本）、解析（文本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-&gt;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日期）和规范化。 </a:t>
            </a:r>
          </a:p>
          <a:p>
            <a:pPr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SimpleDateFormat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使得可以选择任何用户定义的日期</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时间格式的模式。但是，仍然建议通过</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DateFormat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getTimeInstance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getDateInstance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或</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getDateTimeInstance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来创建日期</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时间格式器。每一个这样的类方法都能够返回一个以默认格式模式初始化的日期</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时间格式器。</a:t>
            </a:r>
          </a:p>
        </p:txBody>
      </p:sp>
      <p:sp>
        <p:nvSpPr>
          <p:cNvPr id="5" name="文本框 4">
            <a:extLst>
              <a:ext uri="{FF2B5EF4-FFF2-40B4-BE49-F238E27FC236}">
                <a16:creationId xmlns:a16="http://schemas.microsoft.com/office/drawing/2014/main" id="{DA58EAB0-7109-9820-8629-461D8C39AA63}"/>
              </a:ext>
            </a:extLst>
          </p:cNvPr>
          <p:cNvSpPr txBox="1"/>
          <p:nvPr/>
        </p:nvSpPr>
        <p:spPr>
          <a:xfrm>
            <a:off x="279571" y="2221583"/>
            <a:ext cx="10804440"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8-14</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】日期格式化的魔法操作。编写程序使用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Date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类的</a:t>
            </a:r>
            <a:r>
              <a:rPr lang="en-US" altLang="zh-CN" sz="1600" kern="100" dirty="0" err="1">
                <a:effectLst/>
                <a:latin typeface="宋体" panose="02010600030101010101" pitchFamily="2" charset="-122"/>
                <a:ea typeface="宋体" panose="02010600030101010101" pitchFamily="2" charset="-122"/>
                <a:cs typeface="Times New Roman" panose="02020603050405020304" pitchFamily="18" charset="0"/>
              </a:rPr>
              <a:t>SimpleDateFormat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方法获得日期和时间。</a:t>
            </a:r>
          </a:p>
        </p:txBody>
      </p:sp>
      <p:sp>
        <p:nvSpPr>
          <p:cNvPr id="7" name="文本框 6">
            <a:extLst>
              <a:ext uri="{FF2B5EF4-FFF2-40B4-BE49-F238E27FC236}">
                <a16:creationId xmlns:a16="http://schemas.microsoft.com/office/drawing/2014/main" id="{51966A55-6EB7-004F-92B9-5F8F84B5BAA0}"/>
              </a:ext>
            </a:extLst>
          </p:cNvPr>
          <p:cNvSpPr txBox="1"/>
          <p:nvPr/>
        </p:nvSpPr>
        <p:spPr>
          <a:xfrm>
            <a:off x="453650" y="2452703"/>
            <a:ext cx="13524471" cy="3313151"/>
          </a:xfrm>
          <a:prstGeom prst="rect">
            <a:avLst/>
          </a:prstGeom>
          <a:noFill/>
        </p:spPr>
        <p:txBody>
          <a:bodyPr wrap="square">
            <a:spAutoFit/>
          </a:bodyPr>
          <a:lstStyle/>
          <a:p>
            <a:pPr algn="l">
              <a:buNone/>
            </a:pP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java.text.ParseException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java.text.SimpleDateFormat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java.util.Date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DateFormat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throws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ParseException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SimpleDateFormat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C0</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SimpleDateFormat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Gyyyy</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年</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MM</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月</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dd</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日</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HH</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时</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mm</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分</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ss</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秒</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SimpleDateFormat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SimpleDateFormat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yyyy</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/MM/dd </a:t>
            </a:r>
            <a:r>
              <a:rPr lang="en-US" altLang="zh-CN" sz="10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HH:mm</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SimpleDateFormat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SimpleDateFormat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yyyy</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-MM-dd </a:t>
            </a:r>
            <a:r>
              <a:rPr lang="en-US" altLang="zh-CN" sz="10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HH:mm:ss</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SimpleDateFormat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SimpleDateFormat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yyyy</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年</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MM</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月</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dd</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日</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HH</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时</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mm</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分</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ss</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秒</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E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SimpleDateFormat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C4</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SimpleDateFormat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yyyy</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/MM/dd 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SimpleDateFormat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C5</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SimpleDateFormat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一年中的第</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D </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天，第</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w</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个星期</a:t>
            </a:r>
            <a:r>
              <a:rPr lang="zh-CN" altLang="zh-CN" sz="1000" kern="0" dirty="0">
                <a:solidFill>
                  <a:srgbClr val="2A00FF"/>
                </a:solidFill>
                <a:effectLst/>
                <a:latin typeface="Calibri" panose="020F0502020204030204" pitchFamily="34" charset="0"/>
                <a:ea typeface="Consolas" panose="020B0609020204030204" pitchFamily="49" charset="0"/>
                <a:cs typeface="Consolas" panose="020B0609020204030204" pitchFamily="49" charset="0"/>
              </a:rPr>
              <a:t> </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，一个月中第</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W</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个星期</a:t>
            </a:r>
            <a:r>
              <a:rPr lang="zh-CN" altLang="zh-CN" sz="1000" kern="0" dirty="0">
                <a:solidFill>
                  <a:srgbClr val="2A00FF"/>
                </a:solidFill>
                <a:effectLst/>
                <a:latin typeface="Calibri" panose="020F0502020204030204" pitchFamily="34" charset="0"/>
                <a:ea typeface="Consolas" panose="020B0609020204030204" pitchFamily="49" charset="0"/>
                <a:cs typeface="Consolas" panose="020B0609020204030204" pitchFamily="49" charset="0"/>
              </a:rPr>
              <a:t> </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k</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时</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z</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时区</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Date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now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Date();</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C0</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.format(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now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.format(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now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.format(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now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.format(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now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C4</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.format(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now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C5</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.format(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now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lnSpc>
                <a:spcPts val="2000"/>
              </a:lnSpc>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CD922BD1-BCEC-9398-4F80-1D8D03E6875E}"/>
              </a:ext>
            </a:extLst>
          </p:cNvPr>
          <p:cNvSpPr txBox="1"/>
          <p:nvPr/>
        </p:nvSpPr>
        <p:spPr>
          <a:xfrm>
            <a:off x="5998779" y="5150624"/>
            <a:ext cx="10599158" cy="1364476"/>
          </a:xfrm>
          <a:prstGeom prst="rect">
            <a:avLst/>
          </a:prstGeom>
          <a:noFill/>
        </p:spPr>
        <p:txBody>
          <a:bodyPr wrap="square">
            <a:spAutoFit/>
          </a:bodyPr>
          <a:lstStyle/>
          <a:p>
            <a:pPr algn="just">
              <a:lnSpc>
                <a:spcPts val="2000"/>
              </a:lnSpc>
              <a:buNone/>
            </a:pPr>
            <a:r>
              <a:rPr lang="zh-CN" altLang="zh-CN" sz="11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公元</a:t>
            </a: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2022</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年</a:t>
            </a: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11</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月</a:t>
            </a: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25</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日</a:t>
            </a: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22</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时</a:t>
            </a: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07</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分</a:t>
            </a: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26</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秒</a:t>
            </a:r>
            <a:endParaRPr lang="zh-CN" altLang="zh-CN" sz="11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2022/11/25 22:07</a:t>
            </a:r>
            <a:endParaRPr lang="zh-CN" altLang="zh-CN" sz="11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2022-11-25 22:07:26</a:t>
            </a:r>
            <a:endParaRPr lang="zh-CN" altLang="zh-CN" sz="11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2022</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年</a:t>
            </a: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11</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月</a:t>
            </a: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25</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日</a:t>
            </a: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22</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时</a:t>
            </a: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07</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分</a:t>
            </a: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26</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秒 星期五 </a:t>
            </a:r>
            <a:endParaRPr lang="zh-CN" altLang="zh-CN" sz="11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2022/11/25 </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星期五</a:t>
            </a:r>
            <a:endParaRPr lang="zh-CN" altLang="zh-CN" sz="11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一年中的第</a:t>
            </a: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329 </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天 ，第</a:t>
            </a: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48</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个星期 ，一个月中第</a:t>
            </a: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个星期 ，</a:t>
            </a:r>
            <a:r>
              <a:rPr lang="en-US"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22</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时 </a:t>
            </a:r>
            <a:r>
              <a:rPr lang="en-US" altLang="zh-CN" sz="11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CST</a:t>
            </a:r>
            <a:r>
              <a:rPr lang="zh-CN" altLang="zh-CN" sz="11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时区</a:t>
            </a:r>
            <a:endParaRPr lang="zh-CN" altLang="zh-CN" sz="11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82613951"/>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A54734-89F6-C7A5-E8C2-2A6440427787}"/>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39C01937-840D-3EDE-C28C-18FC33CDB3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24608"/>
            <a:ext cx="12192000" cy="6858000"/>
          </a:xfrm>
          <a:prstGeom prst="rect">
            <a:avLst/>
          </a:prstGeom>
        </p:spPr>
      </p:pic>
      <p:sp>
        <p:nvSpPr>
          <p:cNvPr id="12" name="矩形 11">
            <a:extLst>
              <a:ext uri="{FF2B5EF4-FFF2-40B4-BE49-F238E27FC236}">
                <a16:creationId xmlns:a16="http://schemas.microsoft.com/office/drawing/2014/main" id="{50410029-1AAA-2234-6843-C6BF81C6ECCD}"/>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C71933EC-E18D-6897-B0A3-6335FFA35028}"/>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FBC1B343-325E-0541-6802-D5E008BE7408}"/>
              </a:ext>
            </a:extLst>
          </p:cNvPr>
          <p:cNvSpPr txBox="1"/>
          <p:nvPr/>
        </p:nvSpPr>
        <p:spPr>
          <a:xfrm>
            <a:off x="3974242" y="2387682"/>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8.6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向量类</a:t>
            </a: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Vector</a:t>
            </a:r>
            <a:endPar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46061527"/>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1EDE0-FB0C-E478-F5DB-E17A5AB4FD9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D7067A9-7BC9-56DE-D09D-D2043B1CC638}"/>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874A51AB-0C8E-54BA-AE6D-4CF54B914EB1}"/>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0920" y="342900"/>
            <a:ext cx="11468100" cy="6172200"/>
          </a:xfrm>
          <a:prstGeom prst="rect">
            <a:avLst/>
          </a:prstGeom>
        </p:spPr>
      </p:pic>
      <p:pic>
        <p:nvPicPr>
          <p:cNvPr id="9" name="图片 8">
            <a:extLst>
              <a:ext uri="{FF2B5EF4-FFF2-40B4-BE49-F238E27FC236}">
                <a16:creationId xmlns:a16="http://schemas.microsoft.com/office/drawing/2014/main" id="{9B8FD978-CE82-FDD6-C369-3EC90880A4B2}"/>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B572D3A4-3EC3-2A9D-3008-D841D4E5682E}"/>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23C9B37C-D5DE-E74C-6BDC-2FF2F74AC5F5}"/>
              </a:ext>
            </a:extLst>
          </p:cNvPr>
          <p:cNvSpPr txBox="1"/>
          <p:nvPr/>
        </p:nvSpPr>
        <p:spPr>
          <a:xfrm>
            <a:off x="800298" y="681166"/>
            <a:ext cx="10732577" cy="2144177"/>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向量是一个包含异构对象的集合，该对象可以容纳不同类类型的对象，然后将每个对象类型转换为其原始类。向量是同步的，因为多个线程可以同时处理向量，这会使向量变慢。</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Vector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底层是用数组实现的，其容量是可以动态扩展的，默认初始容量是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，默认增长因子是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，详细的扩容方式会在构造方法中讲述。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Vector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对象可以随意插入不同类的对象，因为其动态扩展的特性，不需要考虑容量限制。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Vector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类中的方法都有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synchronized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关键字修饰，其中的单个方法都属于原子操作，是线程安全的。注意：多个原子操作组成的复合操作并不是线程安全的，必须将该复合操作变成原子操作，才能保证线程安全。然而正因为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Vector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类中每个方法中都添加了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synchronized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的关键字来保证同步，使得它的效率大大的降低了，因此一般情况下都不使用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Vector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对象，而会选择使用</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ArrayList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所示。常用方法如表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6" name="文本框 5">
            <a:extLst>
              <a:ext uri="{FF2B5EF4-FFF2-40B4-BE49-F238E27FC236}">
                <a16:creationId xmlns:a16="http://schemas.microsoft.com/office/drawing/2014/main" id="{FBEBC4E0-D460-66C5-9F92-156BE4898947}"/>
              </a:ext>
            </a:extLst>
          </p:cNvPr>
          <p:cNvSpPr txBox="1"/>
          <p:nvPr/>
        </p:nvSpPr>
        <p:spPr>
          <a:xfrm>
            <a:off x="2979523" y="2944063"/>
            <a:ext cx="6094970" cy="334835"/>
          </a:xfrm>
          <a:prstGeom prst="rect">
            <a:avLst/>
          </a:prstGeom>
          <a:noFill/>
        </p:spPr>
        <p:txBody>
          <a:bodyPr wrap="square">
            <a:spAutoFit/>
          </a:bodyPr>
          <a:lstStyle/>
          <a:p>
            <a:pPr indent="266700" algn="ctr">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8-1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构造方法介绍</a:t>
            </a:r>
          </a:p>
        </p:txBody>
      </p:sp>
      <p:graphicFrame>
        <p:nvGraphicFramePr>
          <p:cNvPr id="8" name="表格 7">
            <a:extLst>
              <a:ext uri="{FF2B5EF4-FFF2-40B4-BE49-F238E27FC236}">
                <a16:creationId xmlns:a16="http://schemas.microsoft.com/office/drawing/2014/main" id="{B0DDEE69-2F72-3076-6936-54E4CB31F14D}"/>
              </a:ext>
            </a:extLst>
          </p:cNvPr>
          <p:cNvGraphicFramePr>
            <a:graphicFrameLocks noGrp="1"/>
          </p:cNvGraphicFramePr>
          <p:nvPr>
            <p:extLst>
              <p:ext uri="{D42A27DB-BD31-4B8C-83A1-F6EECF244321}">
                <p14:modId xmlns:p14="http://schemas.microsoft.com/office/powerpoint/2010/main" val="2380178890"/>
              </p:ext>
            </p:extLst>
          </p:nvPr>
        </p:nvGraphicFramePr>
        <p:xfrm>
          <a:off x="717910" y="3278898"/>
          <a:ext cx="10732576" cy="2897936"/>
        </p:xfrm>
        <a:graphic>
          <a:graphicData uri="http://schemas.openxmlformats.org/drawingml/2006/table">
            <a:tbl>
              <a:tblPr firstRow="1" firstCol="1" bandRow="1">
                <a:tableStyleId>{5C22544A-7EE6-4342-B048-85BDC9FD1C3A}</a:tableStyleId>
              </a:tblPr>
              <a:tblGrid>
                <a:gridCol w="5366288">
                  <a:extLst>
                    <a:ext uri="{9D8B030D-6E8A-4147-A177-3AD203B41FA5}">
                      <a16:colId xmlns:a16="http://schemas.microsoft.com/office/drawing/2014/main" val="113647760"/>
                    </a:ext>
                  </a:extLst>
                </a:gridCol>
                <a:gridCol w="5366288">
                  <a:extLst>
                    <a:ext uri="{9D8B030D-6E8A-4147-A177-3AD203B41FA5}">
                      <a16:colId xmlns:a16="http://schemas.microsoft.com/office/drawing/2014/main" val="3342566250"/>
                    </a:ext>
                  </a:extLst>
                </a:gridCol>
              </a:tblGrid>
              <a:tr h="434832">
                <a:tc>
                  <a:txBody>
                    <a:bodyPr/>
                    <a:lstStyle/>
                    <a:p>
                      <a:pPr algn="ctr">
                        <a:lnSpc>
                          <a:spcPts val="2000"/>
                        </a:lnSpc>
                        <a:buNone/>
                      </a:pPr>
                      <a:r>
                        <a:rPr lang="zh-CN" sz="1050" kern="100">
                          <a:effectLst/>
                        </a:rPr>
                        <a:t>构造方法</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描述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93130043"/>
                  </a:ext>
                </a:extLst>
              </a:tr>
              <a:tr h="615776">
                <a:tc>
                  <a:txBody>
                    <a:bodyPr/>
                    <a:lstStyle/>
                    <a:p>
                      <a:pPr algn="ctr">
                        <a:buNone/>
                      </a:pPr>
                      <a:r>
                        <a:rPr lang="en-US" sz="1050" kern="0">
                          <a:effectLst/>
                        </a:rPr>
                        <a:t>Vector()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dirty="0">
                          <a:effectLst/>
                        </a:rPr>
                        <a:t>创建一个默认初始容量为</a:t>
                      </a:r>
                      <a:r>
                        <a:rPr lang="en-US" sz="1050" kern="0" dirty="0">
                          <a:effectLst/>
                        </a:rPr>
                        <a:t> 10 </a:t>
                      </a:r>
                      <a:r>
                        <a:rPr lang="zh-CN" sz="1050" kern="0" dirty="0">
                          <a:effectLst/>
                        </a:rPr>
                        <a:t>的空</a:t>
                      </a:r>
                      <a:r>
                        <a:rPr lang="en-US" sz="1050" kern="0" dirty="0">
                          <a:effectLst/>
                        </a:rPr>
                        <a:t> </a:t>
                      </a:r>
                      <a:r>
                        <a:rPr lang="en-US" sz="900" kern="0" dirty="0">
                          <a:effectLst/>
                        </a:rPr>
                        <a:t>Vector</a:t>
                      </a:r>
                      <a:r>
                        <a:rPr lang="zh-CN" sz="1050" kern="0" dirty="0">
                          <a:effectLst/>
                        </a:rPr>
                        <a:t>，容量不足时自动扩展。</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48826054"/>
                  </a:ext>
                </a:extLst>
              </a:tr>
              <a:tr h="615776">
                <a:tc>
                  <a:txBody>
                    <a:bodyPr/>
                    <a:lstStyle/>
                    <a:p>
                      <a:pPr algn="ctr">
                        <a:buNone/>
                      </a:pPr>
                      <a:r>
                        <a:rPr lang="en-US" sz="1050" kern="0">
                          <a:effectLst/>
                        </a:rPr>
                        <a:t>Vector(int initialCapacity)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创建一个具有指定初始容量的</a:t>
                      </a:r>
                      <a:r>
                        <a:rPr lang="en-US" sz="900" kern="0">
                          <a:effectLst/>
                        </a:rPr>
                        <a:t> Vector</a:t>
                      </a:r>
                      <a:r>
                        <a:rPr lang="zh-CN" sz="1050" kern="0">
                          <a:effectLst/>
                        </a:rPr>
                        <a:t>，减少初始元素少时扩容的开销。</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74214749"/>
                  </a:ext>
                </a:extLst>
              </a:tr>
              <a:tr h="615776">
                <a:tc>
                  <a:txBody>
                    <a:bodyPr/>
                    <a:lstStyle/>
                    <a:p>
                      <a:pPr algn="ctr">
                        <a:buNone/>
                      </a:pPr>
                      <a:r>
                        <a:rPr lang="en-US" sz="1050" kern="0">
                          <a:effectLst/>
                        </a:rPr>
                        <a:t>Vector(int initialCapacity, int capacityIncrement)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创建一个指定初始容量和扩展增量的</a:t>
                      </a:r>
                      <a:r>
                        <a:rPr lang="en-US" sz="900" kern="0">
                          <a:effectLst/>
                        </a:rPr>
                        <a:t> Vector</a:t>
                      </a:r>
                      <a:r>
                        <a:rPr lang="zh-CN" sz="1050" kern="0">
                          <a:effectLst/>
                        </a:rPr>
                        <a:t>，当容量不足时按增量扩展。</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4190253"/>
                  </a:ext>
                </a:extLst>
              </a:tr>
              <a:tr h="615776">
                <a:tc>
                  <a:txBody>
                    <a:bodyPr/>
                    <a:lstStyle/>
                    <a:p>
                      <a:pPr algn="ctr">
                        <a:buNone/>
                      </a:pPr>
                      <a:r>
                        <a:rPr lang="en-US" sz="1050" kern="0">
                          <a:effectLst/>
                        </a:rPr>
                        <a:t>Vector(Collection&lt;? extends E&gt; c)</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dirty="0">
                          <a:effectLst/>
                        </a:rPr>
                        <a:t>创建一个包含指定集合所有元素的</a:t>
                      </a:r>
                      <a:r>
                        <a:rPr lang="en-US" sz="900" kern="0" dirty="0">
                          <a:effectLst/>
                        </a:rPr>
                        <a:t> Vector</a:t>
                      </a:r>
                      <a:r>
                        <a:rPr lang="zh-CN" sz="1050" kern="0" dirty="0">
                          <a:effectLst/>
                        </a:rPr>
                        <a:t>，初始容量等于集合的大小。</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23519324"/>
                  </a:ext>
                </a:extLst>
              </a:tr>
            </a:tbl>
          </a:graphicData>
        </a:graphic>
      </p:graphicFrame>
    </p:spTree>
    <p:extLst>
      <p:ext uri="{BB962C8B-B14F-4D97-AF65-F5344CB8AC3E}">
        <p14:creationId xmlns:p14="http://schemas.microsoft.com/office/powerpoint/2010/main" val="117514150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1C1263-4FEB-AA63-6BC5-B3BD78D66151}"/>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6008D2D-33E6-AD70-EB96-F649BA166145}"/>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5FA690E3-107A-1480-2F53-2AC7A45AA91E}"/>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C3AF7B0C-434C-2B26-AAE4-19CF7C9C299D}"/>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FE3AB320-0B7A-C96C-81E1-DC597860C797}"/>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0C84950D-EC41-6D63-AF03-F1D201BFE497}"/>
              </a:ext>
            </a:extLst>
          </p:cNvPr>
          <p:cNvSpPr txBox="1"/>
          <p:nvPr/>
        </p:nvSpPr>
        <p:spPr>
          <a:xfrm>
            <a:off x="2983976" y="489722"/>
            <a:ext cx="6094970" cy="334835"/>
          </a:xfrm>
          <a:prstGeom prst="rect">
            <a:avLst/>
          </a:prstGeom>
          <a:noFill/>
        </p:spPr>
        <p:txBody>
          <a:bodyPr wrap="square">
            <a:spAutoFit/>
          </a:bodyPr>
          <a:lstStyle/>
          <a:p>
            <a:pPr indent="266700" algn="ctr">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8-2 Vector</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类常用方法</a:t>
            </a:r>
          </a:p>
        </p:txBody>
      </p:sp>
      <p:graphicFrame>
        <p:nvGraphicFramePr>
          <p:cNvPr id="4" name="表格 3">
            <a:extLst>
              <a:ext uri="{FF2B5EF4-FFF2-40B4-BE49-F238E27FC236}">
                <a16:creationId xmlns:a16="http://schemas.microsoft.com/office/drawing/2014/main" id="{0785D563-0576-3164-5505-8D02948E2CBF}"/>
              </a:ext>
            </a:extLst>
          </p:cNvPr>
          <p:cNvGraphicFramePr>
            <a:graphicFrameLocks noGrp="1"/>
          </p:cNvGraphicFramePr>
          <p:nvPr>
            <p:extLst>
              <p:ext uri="{D42A27DB-BD31-4B8C-83A1-F6EECF244321}">
                <p14:modId xmlns:p14="http://schemas.microsoft.com/office/powerpoint/2010/main" val="3400060172"/>
              </p:ext>
            </p:extLst>
          </p:nvPr>
        </p:nvGraphicFramePr>
        <p:xfrm>
          <a:off x="1244582" y="824557"/>
          <a:ext cx="9573758" cy="5471358"/>
        </p:xfrm>
        <a:graphic>
          <a:graphicData uri="http://schemas.openxmlformats.org/drawingml/2006/table">
            <a:tbl>
              <a:tblPr firstRow="1" firstCol="1" bandRow="1">
                <a:tableStyleId>{5C22544A-7EE6-4342-B048-85BDC9FD1C3A}</a:tableStyleId>
              </a:tblPr>
              <a:tblGrid>
                <a:gridCol w="1594782">
                  <a:extLst>
                    <a:ext uri="{9D8B030D-6E8A-4147-A177-3AD203B41FA5}">
                      <a16:colId xmlns:a16="http://schemas.microsoft.com/office/drawing/2014/main" val="1941209806"/>
                    </a:ext>
                  </a:extLst>
                </a:gridCol>
                <a:gridCol w="3989488">
                  <a:extLst>
                    <a:ext uri="{9D8B030D-6E8A-4147-A177-3AD203B41FA5}">
                      <a16:colId xmlns:a16="http://schemas.microsoft.com/office/drawing/2014/main" val="4060323931"/>
                    </a:ext>
                  </a:extLst>
                </a:gridCol>
                <a:gridCol w="3989488">
                  <a:extLst>
                    <a:ext uri="{9D8B030D-6E8A-4147-A177-3AD203B41FA5}">
                      <a16:colId xmlns:a16="http://schemas.microsoft.com/office/drawing/2014/main" val="2344708566"/>
                    </a:ext>
                  </a:extLst>
                </a:gridCol>
              </a:tblGrid>
              <a:tr h="299220">
                <a:tc>
                  <a:txBody>
                    <a:bodyPr/>
                    <a:lstStyle/>
                    <a:p>
                      <a:pPr algn="ctr">
                        <a:lnSpc>
                          <a:spcPts val="2000"/>
                        </a:lnSpc>
                        <a:buNone/>
                      </a:pPr>
                      <a:r>
                        <a:rPr lang="zh-CN" sz="1050" kern="100">
                          <a:effectLst/>
                        </a:rPr>
                        <a:t>操作</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方法</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描述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365370"/>
                  </a:ext>
                </a:extLst>
              </a:tr>
              <a:tr h="211866">
                <a:tc rowSpan="4">
                  <a:txBody>
                    <a:bodyPr/>
                    <a:lstStyle/>
                    <a:p>
                      <a:pPr algn="ctr">
                        <a:lnSpc>
                          <a:spcPts val="2000"/>
                        </a:lnSpc>
                        <a:buNone/>
                      </a:pPr>
                      <a:r>
                        <a:rPr lang="zh-CN" sz="1050" kern="100">
                          <a:effectLst/>
                        </a:rPr>
                        <a:t>添加</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en-US" sz="900" kern="0">
                          <a:effectLst/>
                        </a:rPr>
                        <a:t>add(E 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向</a:t>
                      </a:r>
                      <a:r>
                        <a:rPr lang="en-US" sz="1050" kern="0">
                          <a:effectLst/>
                        </a:rPr>
                        <a:t> </a:t>
                      </a:r>
                      <a:r>
                        <a:rPr lang="en-US" sz="900" kern="0">
                          <a:effectLst/>
                        </a:rPr>
                        <a:t>Vector </a:t>
                      </a:r>
                      <a:r>
                        <a:rPr lang="zh-CN" sz="1050" kern="0">
                          <a:effectLst/>
                        </a:rPr>
                        <a:t>的末尾添加指定元素。</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86096469"/>
                  </a:ext>
                </a:extLst>
              </a:tr>
              <a:tr h="211866">
                <a:tc vMerge="1">
                  <a:txBody>
                    <a:bodyPr/>
                    <a:lstStyle/>
                    <a:p>
                      <a:endParaRPr lang="zh-CN" altLang="en-US"/>
                    </a:p>
                  </a:txBody>
                  <a:tcPr/>
                </a:tc>
                <a:tc>
                  <a:txBody>
                    <a:bodyPr/>
                    <a:lstStyle/>
                    <a:p>
                      <a:pPr algn="ctr">
                        <a:buNone/>
                      </a:pPr>
                      <a:r>
                        <a:rPr lang="en-US" sz="900" kern="0">
                          <a:effectLst/>
                        </a:rPr>
                        <a:t>add(int index, E element)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在指定位置插入元素，后续元素右移。</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052261"/>
                  </a:ext>
                </a:extLst>
              </a:tr>
              <a:tr h="211866">
                <a:tc vMerge="1">
                  <a:txBody>
                    <a:bodyPr/>
                    <a:lstStyle/>
                    <a:p>
                      <a:endParaRPr lang="zh-CN" altLang="en-US"/>
                    </a:p>
                  </a:txBody>
                  <a:tcPr/>
                </a:tc>
                <a:tc>
                  <a:txBody>
                    <a:bodyPr/>
                    <a:lstStyle/>
                    <a:p>
                      <a:pPr algn="ctr">
                        <a:buNone/>
                      </a:pPr>
                      <a:r>
                        <a:rPr lang="en-US" sz="900" kern="0">
                          <a:effectLst/>
                        </a:rPr>
                        <a:t>addAll(Collection&lt;? extends E&gt; c)</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将指定集合中的所有元素添加到</a:t>
                      </a:r>
                      <a:r>
                        <a:rPr lang="en-US" sz="900" kern="0">
                          <a:effectLst/>
                        </a:rPr>
                        <a:t> Vector </a:t>
                      </a:r>
                      <a:r>
                        <a:rPr lang="zh-CN" sz="1050" kern="0">
                          <a:effectLst/>
                        </a:rPr>
                        <a:t>末尾。</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63562103"/>
                  </a:ext>
                </a:extLst>
              </a:tr>
              <a:tr h="423732">
                <a:tc vMerge="1">
                  <a:txBody>
                    <a:bodyPr/>
                    <a:lstStyle/>
                    <a:p>
                      <a:endParaRPr lang="zh-CN" altLang="en-US"/>
                    </a:p>
                  </a:txBody>
                  <a:tcPr/>
                </a:tc>
                <a:tc>
                  <a:txBody>
                    <a:bodyPr/>
                    <a:lstStyle/>
                    <a:p>
                      <a:pPr algn="ctr">
                        <a:buNone/>
                      </a:pPr>
                      <a:r>
                        <a:rPr lang="en-US" sz="900" kern="0">
                          <a:effectLst/>
                        </a:rPr>
                        <a:t>addAll(int index, Collection&lt;? extends E&gt; c)</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在指定位置插入指定集合的所有元素，后续元素右移。</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1471099"/>
                  </a:ext>
                </a:extLst>
              </a:tr>
              <a:tr h="211866">
                <a:tc rowSpan="3">
                  <a:txBody>
                    <a:bodyPr/>
                    <a:lstStyle/>
                    <a:p>
                      <a:pPr algn="ctr">
                        <a:lnSpc>
                          <a:spcPts val="2000"/>
                        </a:lnSpc>
                        <a:buNone/>
                      </a:pPr>
                      <a:r>
                        <a:rPr lang="zh-CN" sz="1050" kern="100">
                          <a:effectLst/>
                        </a:rPr>
                        <a:t>删除</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en-US" sz="900" kern="0">
                          <a:effectLst/>
                        </a:rPr>
                        <a:t>remove(Object o)</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删除首次出现的指定元素，如果存在返回</a:t>
                      </a:r>
                      <a:r>
                        <a:rPr lang="en-US" sz="900" kern="0">
                          <a:effectLst/>
                        </a:rPr>
                        <a:t> true</a:t>
                      </a:r>
                      <a:r>
                        <a:rPr lang="zh-CN" sz="105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96040938"/>
                  </a:ext>
                </a:extLst>
              </a:tr>
              <a:tr h="211866">
                <a:tc vMerge="1">
                  <a:txBody>
                    <a:bodyPr/>
                    <a:lstStyle/>
                    <a:p>
                      <a:endParaRPr lang="zh-CN" altLang="en-US"/>
                    </a:p>
                  </a:txBody>
                  <a:tcPr/>
                </a:tc>
                <a:tc>
                  <a:txBody>
                    <a:bodyPr/>
                    <a:lstStyle/>
                    <a:p>
                      <a:pPr algn="ctr">
                        <a:buNone/>
                      </a:pPr>
                      <a:r>
                        <a:rPr lang="en-US" sz="900" kern="0">
                          <a:effectLst/>
                        </a:rPr>
                        <a:t>remove(int index)</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删除指定位置的元素，并返回被删除的元素。</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98307156"/>
                  </a:ext>
                </a:extLst>
              </a:tr>
              <a:tr h="211866">
                <a:tc vMerge="1">
                  <a:txBody>
                    <a:bodyPr/>
                    <a:lstStyle/>
                    <a:p>
                      <a:endParaRPr lang="zh-CN" altLang="en-US"/>
                    </a:p>
                  </a:txBody>
                  <a:tcPr/>
                </a:tc>
                <a:tc>
                  <a:txBody>
                    <a:bodyPr/>
                    <a:lstStyle/>
                    <a:p>
                      <a:pPr algn="ctr">
                        <a:buNone/>
                      </a:pPr>
                      <a:r>
                        <a:rPr lang="en-US" sz="900" kern="0">
                          <a:effectLst/>
                        </a:rPr>
                        <a:t>clear()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清空</a:t>
                      </a:r>
                      <a:r>
                        <a:rPr lang="en-US" sz="900" kern="0">
                          <a:effectLst/>
                        </a:rPr>
                        <a:t>Vector</a:t>
                      </a:r>
                      <a:r>
                        <a:rPr lang="zh-CN" sz="1050" kern="0">
                          <a:effectLst/>
                        </a:rPr>
                        <a:t>中的所有元素。</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8497664"/>
                  </a:ext>
                </a:extLst>
              </a:tr>
              <a:tr h="299220">
                <a:tc>
                  <a:txBody>
                    <a:bodyPr/>
                    <a:lstStyle/>
                    <a:p>
                      <a:pPr algn="ctr">
                        <a:lnSpc>
                          <a:spcPts val="2000"/>
                        </a:lnSpc>
                        <a:buNone/>
                      </a:pPr>
                      <a:r>
                        <a:rPr lang="zh-CN" sz="1050" kern="100">
                          <a:effectLst/>
                        </a:rPr>
                        <a:t>修改</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lnSpc>
                          <a:spcPts val="2000"/>
                        </a:lnSpc>
                        <a:buNone/>
                      </a:pPr>
                      <a:r>
                        <a:rPr lang="en-US" sz="900" kern="0">
                          <a:effectLst/>
                        </a:rPr>
                        <a:t>set(int index, E element)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2000"/>
                        </a:lnSpc>
                        <a:buNone/>
                      </a:pPr>
                      <a:r>
                        <a:rPr lang="zh-CN" sz="1050" kern="0">
                          <a:effectLst/>
                        </a:rPr>
                        <a:t>将指定位置的元素替换为新的值，并返回旧值。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92416521"/>
                  </a:ext>
                </a:extLst>
              </a:tr>
              <a:tr h="211866">
                <a:tc rowSpan="3">
                  <a:txBody>
                    <a:bodyPr/>
                    <a:lstStyle/>
                    <a:p>
                      <a:pPr algn="ctr">
                        <a:lnSpc>
                          <a:spcPts val="2000"/>
                        </a:lnSpc>
                        <a:buNone/>
                      </a:pPr>
                      <a:r>
                        <a:rPr lang="zh-CN" sz="1050" kern="100">
                          <a:effectLst/>
                        </a:rPr>
                        <a:t>查询</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en-US" sz="900" kern="0">
                          <a:effectLst/>
                        </a:rPr>
                        <a:t>get(int index)</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返回指定位置的元素。</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728712458"/>
                  </a:ext>
                </a:extLst>
              </a:tr>
              <a:tr h="211866">
                <a:tc vMerge="1">
                  <a:txBody>
                    <a:bodyPr/>
                    <a:lstStyle/>
                    <a:p>
                      <a:endParaRPr lang="zh-CN" altLang="en-US"/>
                    </a:p>
                  </a:txBody>
                  <a:tcPr/>
                </a:tc>
                <a:tc>
                  <a:txBody>
                    <a:bodyPr/>
                    <a:lstStyle/>
                    <a:p>
                      <a:pPr algn="ctr">
                        <a:buNone/>
                      </a:pPr>
                      <a:r>
                        <a:rPr lang="en-US" sz="900" kern="0">
                          <a:effectLst/>
                        </a:rPr>
                        <a:t>size()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返回</a:t>
                      </a:r>
                      <a:r>
                        <a:rPr lang="en-US" sz="900" kern="0">
                          <a:effectLst/>
                        </a:rPr>
                        <a:t>Vector</a:t>
                      </a:r>
                      <a:r>
                        <a:rPr lang="zh-CN" sz="1050" kern="0">
                          <a:effectLst/>
                        </a:rPr>
                        <a:t>中的元素数量。</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66373562"/>
                  </a:ext>
                </a:extLst>
              </a:tr>
              <a:tr h="211866">
                <a:tc vMerge="1">
                  <a:txBody>
                    <a:bodyPr/>
                    <a:lstStyle/>
                    <a:p>
                      <a:endParaRPr lang="zh-CN" altLang="en-US"/>
                    </a:p>
                  </a:txBody>
                  <a:tcPr/>
                </a:tc>
                <a:tc>
                  <a:txBody>
                    <a:bodyPr/>
                    <a:lstStyle/>
                    <a:p>
                      <a:pPr algn="ctr">
                        <a:buNone/>
                      </a:pPr>
                      <a:r>
                        <a:rPr lang="en-US" sz="900" kern="0">
                          <a:effectLst/>
                        </a:rPr>
                        <a:t>isEmpty()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检查</a:t>
                      </a:r>
                      <a:r>
                        <a:rPr lang="en-US" sz="900" kern="0">
                          <a:effectLst/>
                        </a:rPr>
                        <a:t>Vector</a:t>
                      </a:r>
                      <a:r>
                        <a:rPr lang="zh-CN" sz="1050" kern="0">
                          <a:effectLst/>
                        </a:rPr>
                        <a:t>是否为空，返回布尔值。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74111052"/>
                  </a:ext>
                </a:extLst>
              </a:tr>
              <a:tr h="211866">
                <a:tc rowSpan="4">
                  <a:txBody>
                    <a:bodyPr/>
                    <a:lstStyle/>
                    <a:p>
                      <a:pPr algn="ctr">
                        <a:lnSpc>
                          <a:spcPts val="2000"/>
                        </a:lnSpc>
                        <a:buNone/>
                      </a:pPr>
                      <a:r>
                        <a:rPr lang="zh-CN" sz="1050" kern="100">
                          <a:effectLst/>
                        </a:rPr>
                        <a:t>搜索</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en-US" sz="900" kern="0">
                          <a:effectLst/>
                        </a:rPr>
                        <a:t>indexOf(Object o)</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返回首次出现指定元素的索引，未找到返回</a:t>
                      </a:r>
                      <a:r>
                        <a:rPr lang="en-US" sz="1050" kern="0">
                          <a:effectLst/>
                        </a:rPr>
                        <a:t> </a:t>
                      </a:r>
                      <a:r>
                        <a:rPr lang="en-US" sz="900" kern="0">
                          <a:effectLst/>
                        </a:rPr>
                        <a:t>-1</a:t>
                      </a:r>
                      <a:r>
                        <a:rPr lang="zh-CN" sz="105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701454"/>
                  </a:ext>
                </a:extLst>
              </a:tr>
              <a:tr h="423732">
                <a:tc vMerge="1">
                  <a:txBody>
                    <a:bodyPr/>
                    <a:lstStyle/>
                    <a:p>
                      <a:endParaRPr lang="zh-CN" altLang="en-US"/>
                    </a:p>
                  </a:txBody>
                  <a:tcPr/>
                </a:tc>
                <a:tc>
                  <a:txBody>
                    <a:bodyPr/>
                    <a:lstStyle/>
                    <a:p>
                      <a:pPr algn="ctr">
                        <a:buNone/>
                      </a:pPr>
                      <a:r>
                        <a:rPr lang="en-US" sz="900" kern="0">
                          <a:effectLst/>
                        </a:rPr>
                        <a:t>indexOf(Object o, int index)</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从指定索引开始查找元素，返回首次出现的索引，未找到返回</a:t>
                      </a:r>
                      <a:r>
                        <a:rPr lang="en-US" sz="900" kern="0">
                          <a:effectLst/>
                        </a:rPr>
                        <a:t>-1</a:t>
                      </a:r>
                      <a:r>
                        <a:rPr lang="zh-CN" sz="105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73879213"/>
                  </a:ext>
                </a:extLst>
              </a:tr>
              <a:tr h="423732">
                <a:tc vMerge="1">
                  <a:txBody>
                    <a:bodyPr/>
                    <a:lstStyle/>
                    <a:p>
                      <a:endParaRPr lang="zh-CN" altLang="en-US"/>
                    </a:p>
                  </a:txBody>
                  <a:tcPr/>
                </a:tc>
                <a:tc>
                  <a:txBody>
                    <a:bodyPr/>
                    <a:lstStyle/>
                    <a:p>
                      <a:pPr algn="ctr">
                        <a:buNone/>
                      </a:pPr>
                      <a:r>
                        <a:rPr lang="en-US" sz="900" kern="0">
                          <a:effectLst/>
                        </a:rPr>
                        <a:t>lastIndexOf(Object o)</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返回指定元素最后一次出现的索引，未找到返回</a:t>
                      </a:r>
                      <a:r>
                        <a:rPr lang="en-US" sz="900" kern="0">
                          <a:effectLst/>
                        </a:rPr>
                        <a:t>-1</a:t>
                      </a:r>
                      <a:r>
                        <a:rPr lang="zh-CN" sz="105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47558681"/>
                  </a:ext>
                </a:extLst>
              </a:tr>
              <a:tr h="423732">
                <a:tc vMerge="1">
                  <a:txBody>
                    <a:bodyPr/>
                    <a:lstStyle/>
                    <a:p>
                      <a:endParaRPr lang="zh-CN" altLang="en-US"/>
                    </a:p>
                  </a:txBody>
                  <a:tcPr/>
                </a:tc>
                <a:tc>
                  <a:txBody>
                    <a:bodyPr/>
                    <a:lstStyle/>
                    <a:p>
                      <a:pPr algn="ctr">
                        <a:buNone/>
                      </a:pPr>
                      <a:r>
                        <a:rPr lang="en-US" sz="900" kern="0">
                          <a:effectLst/>
                        </a:rPr>
                        <a:t>lastIndexOf(Object o, int index)</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从指定索引向前搜索，返回最后一次出现的索引，未找到返回</a:t>
                      </a:r>
                      <a:r>
                        <a:rPr lang="en-US" sz="900" kern="0">
                          <a:effectLst/>
                        </a:rPr>
                        <a:t>-1</a:t>
                      </a:r>
                      <a:r>
                        <a:rPr lang="zh-CN" sz="105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29018001"/>
                  </a:ext>
                </a:extLst>
              </a:tr>
              <a:tr h="211866">
                <a:tc rowSpan="4">
                  <a:txBody>
                    <a:bodyPr/>
                    <a:lstStyle/>
                    <a:p>
                      <a:pPr algn="ctr">
                        <a:lnSpc>
                          <a:spcPts val="2000"/>
                        </a:lnSpc>
                        <a:buNone/>
                      </a:pPr>
                      <a:r>
                        <a:rPr lang="zh-CN" sz="1050" kern="100">
                          <a:effectLst/>
                        </a:rPr>
                        <a:t>遍历</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en-US" sz="900" kern="0">
                          <a:effectLst/>
                        </a:rPr>
                        <a:t>iterator()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返回一个</a:t>
                      </a:r>
                      <a:r>
                        <a:rPr lang="en-US" sz="900" kern="0">
                          <a:effectLst/>
                        </a:rPr>
                        <a:t>Iterator</a:t>
                      </a:r>
                      <a:r>
                        <a:rPr lang="zh-CN" sz="1050" kern="0">
                          <a:effectLst/>
                        </a:rPr>
                        <a:t>用于遍历</a:t>
                      </a:r>
                      <a:r>
                        <a:rPr lang="en-US" sz="900" kern="0">
                          <a:effectLst/>
                        </a:rPr>
                        <a:t>Vector</a:t>
                      </a:r>
                      <a:r>
                        <a:rPr lang="zh-CN" sz="105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67509200"/>
                  </a:ext>
                </a:extLst>
              </a:tr>
              <a:tr h="211866">
                <a:tc vMerge="1">
                  <a:txBody>
                    <a:bodyPr/>
                    <a:lstStyle/>
                    <a:p>
                      <a:endParaRPr lang="zh-CN" altLang="en-US"/>
                    </a:p>
                  </a:txBody>
                  <a:tcPr/>
                </a:tc>
                <a:tc>
                  <a:txBody>
                    <a:bodyPr/>
                    <a:lstStyle/>
                    <a:p>
                      <a:pPr algn="ctr">
                        <a:buNone/>
                      </a:pPr>
                      <a:r>
                        <a:rPr lang="en-US" sz="900" kern="0">
                          <a:effectLst/>
                        </a:rPr>
                        <a:t>listIterator()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返回一个</a:t>
                      </a:r>
                      <a:r>
                        <a:rPr lang="en-US" sz="900" kern="0">
                          <a:effectLst/>
                        </a:rPr>
                        <a:t>ListIterator</a:t>
                      </a:r>
                      <a:r>
                        <a:rPr lang="zh-CN" sz="1050" kern="0">
                          <a:effectLst/>
                        </a:rPr>
                        <a:t>用于双向遍历</a:t>
                      </a:r>
                      <a:r>
                        <a:rPr lang="en-US" sz="900" kern="0">
                          <a:effectLst/>
                        </a:rPr>
                        <a:t>Vector</a:t>
                      </a:r>
                      <a:r>
                        <a:rPr lang="zh-CN" sz="105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22830550"/>
                  </a:ext>
                </a:extLst>
              </a:tr>
              <a:tr h="423732">
                <a:tc vMerge="1">
                  <a:txBody>
                    <a:bodyPr/>
                    <a:lstStyle/>
                    <a:p>
                      <a:endParaRPr lang="zh-CN" altLang="en-US"/>
                    </a:p>
                  </a:txBody>
                  <a:tcPr/>
                </a:tc>
                <a:tc>
                  <a:txBody>
                    <a:bodyPr/>
                    <a:lstStyle/>
                    <a:p>
                      <a:pPr algn="ctr">
                        <a:buNone/>
                      </a:pPr>
                      <a:r>
                        <a:rPr lang="en-US" sz="900" kern="0">
                          <a:effectLst/>
                        </a:rPr>
                        <a:t>forEach(Consumer&lt;? super E&gt; action)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a:effectLst/>
                        </a:rPr>
                        <a:t>对</a:t>
                      </a:r>
                      <a:r>
                        <a:rPr lang="en-US" sz="900" kern="0">
                          <a:effectLst/>
                        </a:rPr>
                        <a:t>Vector</a:t>
                      </a:r>
                      <a:r>
                        <a:rPr lang="zh-CN" sz="1050" kern="0">
                          <a:effectLst/>
                        </a:rPr>
                        <a:t>的每个元素执行指定的操作（基于</a:t>
                      </a:r>
                      <a:r>
                        <a:rPr lang="en-US" sz="1050" kern="0">
                          <a:effectLst/>
                        </a:rPr>
                        <a:t> Lambda </a:t>
                      </a:r>
                      <a:r>
                        <a:rPr lang="zh-CN" sz="1050" kern="0">
                          <a:effectLst/>
                        </a:rPr>
                        <a:t>表达式）。</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5177001"/>
                  </a:ext>
                </a:extLst>
              </a:tr>
              <a:tr h="211866">
                <a:tc vMerge="1">
                  <a:txBody>
                    <a:bodyPr/>
                    <a:lstStyle/>
                    <a:p>
                      <a:endParaRPr lang="zh-CN" altLang="en-US"/>
                    </a:p>
                  </a:txBody>
                  <a:tcPr/>
                </a:tc>
                <a:tc>
                  <a:txBody>
                    <a:bodyPr/>
                    <a:lstStyle/>
                    <a:p>
                      <a:pPr algn="ctr">
                        <a:buNone/>
                      </a:pPr>
                      <a:r>
                        <a:rPr lang="en-US" sz="900" kern="0">
                          <a:effectLst/>
                        </a:rPr>
                        <a:t>elements()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0" dirty="0">
                          <a:effectLst/>
                        </a:rPr>
                        <a:t>返回一个枚举</a:t>
                      </a:r>
                      <a:r>
                        <a:rPr lang="en-US" sz="1050" kern="0" dirty="0">
                          <a:effectLst/>
                        </a:rPr>
                        <a:t> (</a:t>
                      </a:r>
                      <a:r>
                        <a:rPr lang="en-US" sz="900" kern="0" dirty="0">
                          <a:effectLst/>
                        </a:rPr>
                        <a:t>Enumeration</a:t>
                      </a:r>
                      <a:r>
                        <a:rPr lang="en-US" sz="1050" kern="0" dirty="0">
                          <a:effectLst/>
                        </a:rPr>
                        <a:t>) </a:t>
                      </a:r>
                      <a:r>
                        <a:rPr lang="zh-CN" sz="1050" kern="0" dirty="0">
                          <a:effectLst/>
                        </a:rPr>
                        <a:t>用于遍历</a:t>
                      </a:r>
                      <a:r>
                        <a:rPr lang="en-US" sz="900" kern="0" dirty="0">
                          <a:effectLst/>
                        </a:rPr>
                        <a:t>Vector</a:t>
                      </a:r>
                      <a:r>
                        <a:rPr lang="zh-CN" sz="1050" kern="0" dirty="0">
                          <a:effectLst/>
                        </a:rPr>
                        <a:t>。</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54129325"/>
                  </a:ext>
                </a:extLst>
              </a:tr>
            </a:tbl>
          </a:graphicData>
        </a:graphic>
      </p:graphicFrame>
    </p:spTree>
    <p:extLst>
      <p:ext uri="{BB962C8B-B14F-4D97-AF65-F5344CB8AC3E}">
        <p14:creationId xmlns:p14="http://schemas.microsoft.com/office/powerpoint/2010/main" val="204691693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5E5455-8ADA-01B8-3039-35139B30CEF4}"/>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1F59DD53-D577-1A72-E87C-A6B747566B33}"/>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405A8D05-E413-ABED-EAAB-E25883DB3EFE}"/>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432537" y="262581"/>
            <a:ext cx="11468100" cy="6172200"/>
          </a:xfrm>
          <a:prstGeom prst="rect">
            <a:avLst/>
          </a:prstGeom>
        </p:spPr>
      </p:pic>
      <p:pic>
        <p:nvPicPr>
          <p:cNvPr id="9" name="图片 8">
            <a:extLst>
              <a:ext uri="{FF2B5EF4-FFF2-40B4-BE49-F238E27FC236}">
                <a16:creationId xmlns:a16="http://schemas.microsoft.com/office/drawing/2014/main" id="{D7F70A8C-E16E-B6A4-A810-072A3E3B9E8A}"/>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F41127DF-2F35-0C4B-CC6D-2F01F531523C}"/>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6" name="文本框 5">
            <a:extLst>
              <a:ext uri="{FF2B5EF4-FFF2-40B4-BE49-F238E27FC236}">
                <a16:creationId xmlns:a16="http://schemas.microsoft.com/office/drawing/2014/main" id="{CDEA71EE-5CF8-9B03-B606-AF97A6BF1306}"/>
              </a:ext>
            </a:extLst>
          </p:cNvPr>
          <p:cNvSpPr txBox="1"/>
          <p:nvPr/>
        </p:nvSpPr>
        <p:spPr>
          <a:xfrm>
            <a:off x="775585" y="678076"/>
            <a:ext cx="10782004"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8-15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】学生信息收纳箱。使用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Vector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类中的方法进行公司录入招聘学生信息。</a:t>
            </a:r>
          </a:p>
        </p:txBody>
      </p:sp>
      <p:sp>
        <p:nvSpPr>
          <p:cNvPr id="10" name="文本框 9">
            <a:extLst>
              <a:ext uri="{FF2B5EF4-FFF2-40B4-BE49-F238E27FC236}">
                <a16:creationId xmlns:a16="http://schemas.microsoft.com/office/drawing/2014/main" id="{8B863018-830B-DB1F-F7F8-AFD0F0F07EC3}"/>
              </a:ext>
            </a:extLst>
          </p:cNvPr>
          <p:cNvSpPr txBox="1"/>
          <p:nvPr/>
        </p:nvSpPr>
        <p:spPr>
          <a:xfrm>
            <a:off x="897409" y="1241454"/>
            <a:ext cx="9655261" cy="4483279"/>
          </a:xfrm>
          <a:prstGeom prst="rect">
            <a:avLst/>
          </a:prstGeom>
          <a:noFill/>
        </p:spPr>
        <p:txBody>
          <a:bodyPr wrap="square">
            <a:spAutoFit/>
          </a:bodyPr>
          <a:lstStyle/>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编写学生类</a:t>
            </a:r>
          </a:p>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类的数据成员</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8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构造函数</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putStudent</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打印学生对象的值</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putStudent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nName</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nSchoolCode</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8468225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A0AC0E-5F9A-D7B3-0B57-EE208FE960C3}"/>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F10F49F-BEFE-5D86-CB40-C77CD46BABA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A507D7DF-509E-6D3B-7F5D-D5032AEC931E}"/>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0166F1DA-7847-3148-D7B9-27D06107EFA5}"/>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D4764F29-C240-DC69-B04C-F1CEE1BC9D6D}"/>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35A31439-FD0F-2C84-91C2-4898D2886679}"/>
              </a:ext>
            </a:extLst>
          </p:cNvPr>
          <p:cNvSpPr txBox="1"/>
          <p:nvPr/>
        </p:nvSpPr>
        <p:spPr>
          <a:xfrm>
            <a:off x="464961" y="1161136"/>
            <a:ext cx="11975757" cy="5314275"/>
          </a:xfrm>
          <a:prstGeom prst="rect">
            <a:avLst/>
          </a:prstGeom>
          <a:noFill/>
        </p:spPr>
        <p:txBody>
          <a:bodyPr wrap="square">
            <a:spAutoFit/>
          </a:bodyPr>
          <a:lstStyle/>
          <a:p>
            <a:pPr algn="just">
              <a:lnSpc>
                <a:spcPts val="2000"/>
              </a:lnSpc>
              <a:buNone/>
            </a:pP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编写</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Employee</a:t>
            </a: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类</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Employee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该类的数据成员</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long</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salary</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构造函数</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Employee(</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id</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long</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salary</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salary</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salary</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putEmployee</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打印出雇员对象的值</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putEmployee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"Id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nName</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nSalary</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salary</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6098604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151FD8-7BDD-107A-5760-F6BB59394152}"/>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557687BE-3A18-69EF-D135-5B68B2CC27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24608"/>
            <a:ext cx="12192000" cy="6858000"/>
          </a:xfrm>
          <a:prstGeom prst="rect">
            <a:avLst/>
          </a:prstGeom>
        </p:spPr>
      </p:pic>
      <p:sp>
        <p:nvSpPr>
          <p:cNvPr id="12" name="矩形 11">
            <a:extLst>
              <a:ext uri="{FF2B5EF4-FFF2-40B4-BE49-F238E27FC236}">
                <a16:creationId xmlns:a16="http://schemas.microsoft.com/office/drawing/2014/main" id="{E33BFDE9-D948-4445-83EE-3ADF48EAEC2A}"/>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37488D61-0B1C-9FD5-D66E-839AA3C9EE58}"/>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7DD7E82D-4A2C-2EDD-AE9A-A6177E4E252D}"/>
              </a:ext>
            </a:extLst>
          </p:cNvPr>
          <p:cNvSpPr txBox="1"/>
          <p:nvPr/>
        </p:nvSpPr>
        <p:spPr>
          <a:xfrm>
            <a:off x="4437620" y="2496328"/>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8.1 Object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类</a:t>
            </a:r>
          </a:p>
        </p:txBody>
      </p:sp>
    </p:spTree>
    <p:extLst>
      <p:ext uri="{BB962C8B-B14F-4D97-AF65-F5344CB8AC3E}">
        <p14:creationId xmlns:p14="http://schemas.microsoft.com/office/powerpoint/2010/main" val="1473658397"/>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B191BC-DB36-8B85-7D08-1808FC69EF06}"/>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E7CDB658-9378-C8E9-179B-3EBAC82939A3}"/>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4588420D-2C22-001F-5E22-6BC9D5333DE3}"/>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732A6D0A-CFF8-BC88-D43F-2391C1E17D41}"/>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C6DAAFFC-A11F-0E2B-5574-D704A572AFB0}"/>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7733E6D0-DC8E-F0C7-7429-46A95CD25902}"/>
              </a:ext>
            </a:extLst>
          </p:cNvPr>
          <p:cNvSpPr txBox="1"/>
          <p:nvPr/>
        </p:nvSpPr>
        <p:spPr>
          <a:xfrm>
            <a:off x="926015" y="417823"/>
            <a:ext cx="13623324" cy="6258123"/>
          </a:xfrm>
          <a:prstGeom prst="rect">
            <a:avLst/>
          </a:prstGeom>
          <a:noFill/>
        </p:spPr>
        <p:txBody>
          <a:bodyPr wrap="square">
            <a:spAutoFit/>
          </a:bodyPr>
          <a:lstStyle/>
          <a:p>
            <a:pPr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编写主类</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VectorTest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java.util.Enumeration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java.util.Vector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VectorTest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TODO</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Auto-generated method stub</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Vector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V</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Vector();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持有对象的矢量类</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V</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Employee(100,</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王总</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,34000));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将</a:t>
            </a:r>
            <a:r>
              <a:rPr lang="en-US" altLang="zh-CN" sz="16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CompanyEmployee</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对象添加到</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Vector</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V</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小敏</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"CB2025"</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将</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Student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对象添加到</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Vector</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V</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Integer(70));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将整数作为对象添加到</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Vector</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V</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我爱，你中国！</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将</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String</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作为对象添加到</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Vector</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V</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Float(57.4));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将员工作为对象添加到</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Vector</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Enumeration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elements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V</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.elements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while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elements</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.hasMoreElements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elements</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.nextElement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(Object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O</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V</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O</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getName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().equals(</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vector.Employee</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((Employee)</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O</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putEmployee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O</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getName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().equals(</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vector.Student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2305432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6C2CB-AA61-6500-E01C-DE7D9826E716}"/>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E8B25AB1-230B-A714-E999-392CB3E04B62}"/>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7C8836A-8A2E-FEFE-6CE4-65419AF84029}"/>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E614E79E-F806-D9DD-2FF5-4304B0315F77}"/>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F7325CC1-5FD7-A3DF-090A-68419BB314DB}"/>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F83CBE83-45E3-A72D-B7B2-144E83F4317E}"/>
              </a:ext>
            </a:extLst>
          </p:cNvPr>
          <p:cNvSpPr txBox="1"/>
          <p:nvPr/>
        </p:nvSpPr>
        <p:spPr>
          <a:xfrm>
            <a:off x="1073871" y="492351"/>
            <a:ext cx="11874843" cy="4924425"/>
          </a:xfrm>
          <a:prstGeom prst="rect">
            <a:avLst/>
          </a:prstGeom>
          <a:noFill/>
        </p:spPr>
        <p:txBody>
          <a:bodyPr wrap="square">
            <a:spAutoFit/>
          </a:bodyPr>
          <a:lstStyle/>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((Student)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O</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putStudent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如果找不到匹配项，我们将只打印对象</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O</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V</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.size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V</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getName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().equals(</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vector.Employee</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((Employee)</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V</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putEmployee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((Employee)O).</a:t>
            </a:r>
            <a:r>
              <a:rPr lang="en-US" altLang="zh-CN" sz="16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putEmployee</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V</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toString</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en-US" dirty="0"/>
          </a:p>
        </p:txBody>
      </p:sp>
    </p:spTree>
    <p:extLst>
      <p:ext uri="{BB962C8B-B14F-4D97-AF65-F5344CB8AC3E}">
        <p14:creationId xmlns:p14="http://schemas.microsoft.com/office/powerpoint/2010/main" val="49127339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89D47-E259-5ABC-8C46-1BEA3E444A8C}"/>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15DFB4E-47E9-3DEB-E03A-C95CD63ABC8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813D93FD-4ACC-84A5-EDAE-7CDEA411E15B}"/>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A8E54DD5-2362-2A12-1271-4399A515680F}"/>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58E74DFE-838B-FD0B-2BDE-AB6F24E67276}"/>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E9E28564-5F80-3776-047B-25FB3C86D006}"/>
              </a:ext>
            </a:extLst>
          </p:cNvPr>
          <p:cNvSpPr txBox="1"/>
          <p:nvPr/>
        </p:nvSpPr>
        <p:spPr>
          <a:xfrm>
            <a:off x="970860" y="406343"/>
            <a:ext cx="9247526" cy="6258123"/>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vector</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Employee</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@15</a:t>
            </a: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db</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9742</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vector</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Student</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@6</a:t>
            </a: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d</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06</a:t>
            </a: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d</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69</a:t>
            </a: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c</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70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我爱，你中国！</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57.4</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Id</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:100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Name</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6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王总</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Salary</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:34000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宋体" panose="02010600030101010101" pitchFamily="2" charset="-122"/>
                <a:ea typeface="宋体" panose="02010600030101010101" pitchFamily="2" charset="-122"/>
                <a:cs typeface="宋体" panose="02010600030101010101" pitchFamily="2" charset="-122"/>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Name</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6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小敏</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err="1">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SchoolCode</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CB</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2025</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70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我爱，你中国！</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57.4</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Id</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:100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Name</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zh-CN" altLang="zh-CN" sz="16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王总</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Salary</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:34000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vector</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Employee</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@15</a:t>
            </a: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db</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9742</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vector</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Student</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@6</a:t>
            </a: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d</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06</a:t>
            </a: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d</a:t>
            </a: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69</a:t>
            </a:r>
            <a:r>
              <a:rPr lang="en-US" altLang="zh-CN" sz="16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c</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70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我爱，你中国！</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57.4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E305BF06-5C7E-95F5-2C6F-2B1620291E1D}"/>
              </a:ext>
            </a:extLst>
          </p:cNvPr>
          <p:cNvSpPr txBox="1"/>
          <p:nvPr/>
        </p:nvSpPr>
        <p:spPr>
          <a:xfrm>
            <a:off x="4981317" y="5098718"/>
            <a:ext cx="6621678" cy="137473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注意：案例中使用类三种方式对象的矢量类进行了遍历，遍历前向矢量类“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V</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”中添加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Employee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Student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对象，然后又将一个字符串，整数，浮点数对象添加都矢量类对象“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V</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 案例中在调用</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getName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方法，而</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getName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是：包名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类名，所以输出的是：“</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vector.Employee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”格式。</a:t>
            </a:r>
          </a:p>
        </p:txBody>
      </p:sp>
    </p:spTree>
    <p:extLst>
      <p:ext uri="{BB962C8B-B14F-4D97-AF65-F5344CB8AC3E}">
        <p14:creationId xmlns:p14="http://schemas.microsoft.com/office/powerpoint/2010/main" val="412485796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2E4AB-2B19-2591-3BD3-D0DD90C57E13}"/>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F950C981-98D3-397F-7CA9-B04D6B2292AE}"/>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331482A0-AD2E-77DA-1FE8-A783E9718203}"/>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541C9599-00AD-82D5-066D-BB9F2E2845A5}"/>
              </a:ext>
            </a:extLst>
          </p:cNvPr>
          <p:cNvSpPr txBox="1"/>
          <p:nvPr/>
        </p:nvSpPr>
        <p:spPr>
          <a:xfrm>
            <a:off x="354012" y="136567"/>
            <a:ext cx="6094970" cy="828047"/>
          </a:xfrm>
          <a:prstGeom prst="rect">
            <a:avLst/>
          </a:prstGeom>
          <a:noFill/>
        </p:spPr>
        <p:txBody>
          <a:bodyPr wrap="square">
            <a:spAutoFit/>
          </a:bodyPr>
          <a:lstStyle/>
          <a:p>
            <a:pPr marL="205740" indent="-205740">
              <a:lnSpc>
                <a:spcPct val="172000"/>
              </a:lnSpc>
              <a:spcBef>
                <a:spcPts val="1300"/>
              </a:spcBef>
              <a:spcAft>
                <a:spcPts val="1300"/>
              </a:spcAft>
              <a:buNone/>
            </a:pP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综合实训</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设计骰子游戏</a:t>
            </a:r>
          </a:p>
        </p:txBody>
      </p:sp>
      <p:sp>
        <p:nvSpPr>
          <p:cNvPr id="7" name="文本框 6">
            <a:extLst>
              <a:ext uri="{FF2B5EF4-FFF2-40B4-BE49-F238E27FC236}">
                <a16:creationId xmlns:a16="http://schemas.microsoft.com/office/drawing/2014/main" id="{82C325ED-6637-F2D4-F9FD-333DA94BDF8C}"/>
              </a:ext>
            </a:extLst>
          </p:cNvPr>
          <p:cNvSpPr txBox="1"/>
          <p:nvPr/>
        </p:nvSpPr>
        <p:spPr>
          <a:xfrm>
            <a:off x="354011" y="852088"/>
            <a:ext cx="11482387" cy="3669081"/>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【综合案例】思维能力的培养是计算机专业目标中的重要部分，尤其是开发游戏类的小项目不但可以锻炼学生的思维能力，还可以激发他们的逻辑思维能力，锻炼他们培养全局的掌控能力。张三刚刚学完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基础知识，正在开发一个游戏，为了增加趣味性，他设计了一个小游戏。游戏规则如下：</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）玩家随机掷一个骰子（</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6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的随机整数），作为初始得分。</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）玩家可以选择一个目标分数（任意非负整数），系统会计算玩家与目标分数之间的差值。</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）如果玩家与目标分数的差值小于</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，系统奖励一个额外的随机分数（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0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10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的随机浮点数），并将总分数向下取整。</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）如果玩家的得分超过目标分数，则对超出的分数取平方根，作为最终扣分。</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【思路分析】</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Math.random</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生成随机骰子值和额外分数。</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Math.abs</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计算初始得分与目标分数的差值。</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）根据差值决定是否奖励额外分数。</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）如果得分超出目标分数，使用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Math.sqrt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计算扣分。</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）输出最终得分。</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【程序代码】</a:t>
            </a:r>
          </a:p>
        </p:txBody>
      </p:sp>
      <p:sp>
        <p:nvSpPr>
          <p:cNvPr id="11" name="文本框 10">
            <a:extLst>
              <a:ext uri="{FF2B5EF4-FFF2-40B4-BE49-F238E27FC236}">
                <a16:creationId xmlns:a16="http://schemas.microsoft.com/office/drawing/2014/main" id="{81BD6FF6-24F9-0088-9B3B-1332968003E5}"/>
              </a:ext>
            </a:extLst>
          </p:cNvPr>
          <p:cNvSpPr txBox="1"/>
          <p:nvPr/>
        </p:nvSpPr>
        <p:spPr>
          <a:xfrm>
            <a:off x="354011" y="4348066"/>
            <a:ext cx="12776886" cy="2462213"/>
          </a:xfrm>
          <a:prstGeom prst="rect">
            <a:avLst/>
          </a:prstGeom>
          <a:noFill/>
        </p:spPr>
        <p:txBody>
          <a:bodyPr wrap="square">
            <a:spAutoFit/>
          </a:bodyPr>
          <a:lstStyle/>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import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java.util.Scanner</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public class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GameScoreCalculator</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public static void main(String[]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args</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Scanner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scanner</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new Scanner(System.in);</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Step 1: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玩家掷骰子，随机生成</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1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到</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6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的整数</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int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diceRoll</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(int)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Math.random</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6) + 1;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System.out.println</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你掷骰子的初始得分是</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 + </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diceRoll</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Step 2: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玩家输入目标分数</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System.out.print</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请输入你的目标分数</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非负整数</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int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targetScore</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scanner.nextInt</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27150538"/>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9230A-6C35-F143-039E-D17FF9747370}"/>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FBBEB480-2C38-B7C5-4017-89F7462C4D05}"/>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47432E93-9892-F1D0-A53B-9BA42076FF29}"/>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14" name="文本框 13">
            <a:extLst>
              <a:ext uri="{FF2B5EF4-FFF2-40B4-BE49-F238E27FC236}">
                <a16:creationId xmlns:a16="http://schemas.microsoft.com/office/drawing/2014/main" id="{6474AB84-D8E0-B2C0-D598-E3F9C5C647B5}"/>
              </a:ext>
            </a:extLst>
          </p:cNvPr>
          <p:cNvSpPr txBox="1"/>
          <p:nvPr/>
        </p:nvSpPr>
        <p:spPr>
          <a:xfrm>
            <a:off x="698157" y="689788"/>
            <a:ext cx="13320583" cy="5478423"/>
          </a:xfrm>
          <a:prstGeom prst="rect">
            <a:avLst/>
          </a:prstGeom>
          <a:noFill/>
        </p:spPr>
        <p:txBody>
          <a:bodyPr wrap="square">
            <a:spAutoFit/>
          </a:bodyPr>
          <a:lstStyle/>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if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targetScore</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&lt; 0)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System.out.println</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目标分数必须是非负整数！</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return;</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Step 3: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计算与目标分数的差值</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int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scoreDifference</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Math.abs</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diceRoll</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targetScore</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Step 4: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奖励额外分数（差值小于</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3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时）</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double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totalScore</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diceRoll</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if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scoreDifference</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&lt; 3)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double bonus =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Math.random</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10; // 0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到</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10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的随机浮点数</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System.out.println</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恭喜！你与目标分数的差值为</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 + </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scoreDifference</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，获得额外分数</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 + bonus);</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totalScore</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bonus;</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totalScore</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Math.floor</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totalScore</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向下取整</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Step 5: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超出目标分数的情况，计算扣分</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if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totalScore</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&gt;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targetScore</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double excess =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totalScore</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targetScore</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double penalty =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Math.sqrt</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(excess); //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计算平方根作为扣分</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System.out.println</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你的得分超过目标分数</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 + </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targetScore</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，超出部分为</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 + excess +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，扣分为</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 + penalty);</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totalScore</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penalty;</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Step 6: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输出最终得分</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14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System.out.println</a:t>
            </a: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你的最终得分是</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 + </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totalScore</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en-US" dirty="0"/>
          </a:p>
        </p:txBody>
      </p:sp>
    </p:spTree>
    <p:extLst>
      <p:ext uri="{BB962C8B-B14F-4D97-AF65-F5344CB8AC3E}">
        <p14:creationId xmlns:p14="http://schemas.microsoft.com/office/powerpoint/2010/main" val="3740896182"/>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B1136D-DB8A-AFC5-62E7-D0E7787615A0}"/>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7E52ABFC-43E5-DB70-C672-52235CBAAD61}"/>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E38A6931-CD85-2501-8985-1E6367A2EBE9}"/>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DDA53754-BE11-1A62-F55F-06C2C68FCAE2}"/>
              </a:ext>
            </a:extLst>
          </p:cNvPr>
          <p:cNvSpPr txBox="1"/>
          <p:nvPr/>
        </p:nvSpPr>
        <p:spPr>
          <a:xfrm>
            <a:off x="453650" y="272113"/>
            <a:ext cx="6094970" cy="828047"/>
          </a:xfrm>
          <a:prstGeom prst="rect">
            <a:avLst/>
          </a:prstGeom>
          <a:noFill/>
        </p:spPr>
        <p:txBody>
          <a:bodyPr wrap="square">
            <a:spAutoFit/>
          </a:bodyPr>
          <a:lstStyle/>
          <a:p>
            <a:pPr marL="205740" indent="-205740">
              <a:lnSpc>
                <a:spcPct val="172000"/>
              </a:lnSpc>
              <a:spcBef>
                <a:spcPts val="1300"/>
              </a:spcBef>
              <a:spcAft>
                <a:spcPts val="1300"/>
              </a:spcAft>
              <a:buNone/>
            </a:pP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拓展训练：</a:t>
            </a:r>
          </a:p>
        </p:txBody>
      </p:sp>
      <p:sp>
        <p:nvSpPr>
          <p:cNvPr id="5" name="文本框 4">
            <a:extLst>
              <a:ext uri="{FF2B5EF4-FFF2-40B4-BE49-F238E27FC236}">
                <a16:creationId xmlns:a16="http://schemas.microsoft.com/office/drawing/2014/main" id="{A4B1D6E2-57D2-8985-5C8E-03895A6100A8}"/>
              </a:ext>
            </a:extLst>
          </p:cNvPr>
          <p:cNvSpPr txBox="1"/>
          <p:nvPr/>
        </p:nvSpPr>
        <p:spPr>
          <a:xfrm>
            <a:off x="453650" y="1170947"/>
            <a:ext cx="6094970" cy="359970"/>
          </a:xfrm>
          <a:prstGeom prst="rect">
            <a:avLst/>
          </a:prstGeom>
          <a:noFill/>
        </p:spPr>
        <p:txBody>
          <a:bodyPr wrap="square">
            <a:spAutoFit/>
          </a:bodyPr>
          <a:lstStyle/>
          <a:p>
            <a:pPr algn="just">
              <a:lnSpc>
                <a:spcPts val="2000"/>
              </a:lnSpc>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一、选择题</a:t>
            </a:r>
          </a:p>
        </p:txBody>
      </p:sp>
      <p:sp>
        <p:nvSpPr>
          <p:cNvPr id="7" name="文本框 6">
            <a:extLst>
              <a:ext uri="{FF2B5EF4-FFF2-40B4-BE49-F238E27FC236}">
                <a16:creationId xmlns:a16="http://schemas.microsoft.com/office/drawing/2014/main" id="{CB6769EB-1F92-814E-8D89-8BD025354987}"/>
              </a:ext>
            </a:extLst>
          </p:cNvPr>
          <p:cNvSpPr txBox="1"/>
          <p:nvPr/>
        </p:nvSpPr>
        <p:spPr>
          <a:xfrm>
            <a:off x="453650" y="1486800"/>
            <a:ext cx="11609172" cy="4965462"/>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当编译和运行下列代码时会发生什么？（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public class Test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public static void main(String[]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args</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String text = "ABCD";</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text += "E";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text.replace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 "F");</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System.out.println</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(text);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、编译错误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ABCEDF		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ABFDE		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ABCDE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在编译和运行下列代码时会发生什么？（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public class Ref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public static void main(String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args</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String str = "123456789";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char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mychar</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str.charAt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System.out.println</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mychar</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、编译错误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9		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123456789		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、运行时出现错误</a:t>
            </a:r>
          </a:p>
        </p:txBody>
      </p:sp>
    </p:spTree>
    <p:extLst>
      <p:ext uri="{BB962C8B-B14F-4D97-AF65-F5344CB8AC3E}">
        <p14:creationId xmlns:p14="http://schemas.microsoft.com/office/powerpoint/2010/main" val="511776864"/>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0533B-CF24-D7B8-6B74-AA878E56FCDB}"/>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462EDDCE-12C2-FC43-E683-83DD9619522E}"/>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3113C00D-B611-F421-503A-CCDB755276B8}"/>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02C7EFD8-18EC-0D83-265D-4079E83ADB08}"/>
              </a:ext>
            </a:extLst>
          </p:cNvPr>
          <p:cNvSpPr txBox="1"/>
          <p:nvPr/>
        </p:nvSpPr>
        <p:spPr>
          <a:xfrm>
            <a:off x="453650" y="625277"/>
            <a:ext cx="9988893" cy="2657138"/>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3.Scanner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类在哪个包中（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java.sql</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java.Scanner</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java.awt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java.util</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下面这段代码的含义是（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public static double max (double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a,double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b)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．返回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的平方</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．返回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的最大值</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．返回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的立方</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．返回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的正弦值</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5.Math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类的方法中获取随机数的方法是（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random()        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abs()          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sqrt()         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sin()</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E2CEB390-6BF6-3CC2-2714-B01DEC7D180A}"/>
              </a:ext>
            </a:extLst>
          </p:cNvPr>
          <p:cNvSpPr txBox="1"/>
          <p:nvPr/>
        </p:nvSpPr>
        <p:spPr>
          <a:xfrm>
            <a:off x="453650" y="3615922"/>
            <a:ext cx="6094970" cy="359970"/>
          </a:xfrm>
          <a:prstGeom prst="rect">
            <a:avLst/>
          </a:prstGeom>
          <a:noFill/>
        </p:spPr>
        <p:txBody>
          <a:bodyPr wrap="square">
            <a:spAutoFit/>
          </a:bodyPr>
          <a:lstStyle/>
          <a:p>
            <a:pPr algn="just">
              <a:lnSpc>
                <a:spcPts val="2000"/>
              </a:lnSpc>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二、编程题</a:t>
            </a:r>
          </a:p>
        </p:txBody>
      </p:sp>
      <p:sp>
        <p:nvSpPr>
          <p:cNvPr id="7" name="文本框 6">
            <a:extLst>
              <a:ext uri="{FF2B5EF4-FFF2-40B4-BE49-F238E27FC236}">
                <a16:creationId xmlns:a16="http://schemas.microsoft.com/office/drawing/2014/main" id="{226A69C4-8B15-6E87-7EDD-916B5AE1F177}"/>
              </a:ext>
            </a:extLst>
          </p:cNvPr>
          <p:cNvSpPr txBox="1"/>
          <p:nvPr/>
        </p:nvSpPr>
        <p:spPr>
          <a:xfrm>
            <a:off x="453650" y="4015696"/>
            <a:ext cx="10897116" cy="1374735"/>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Runtime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类获取当前系统的可用内存大小（以字节为单位），并将结果打印出来。</a:t>
            </a:r>
          </a:p>
          <a:p>
            <a:pPr algn="just">
              <a:lnSpc>
                <a:spcPts val="2000"/>
              </a:lnSpc>
              <a:buNone/>
            </a:pP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写一个程序，使用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Math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类计算并打印出半径为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的圆的面积和周长。（圆周率取</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Math.PI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Calendar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类获取当前月份的最后一天是几号，并打印出来。</a:t>
            </a:r>
          </a:p>
        </p:txBody>
      </p:sp>
    </p:spTree>
    <p:extLst>
      <p:ext uri="{BB962C8B-B14F-4D97-AF65-F5344CB8AC3E}">
        <p14:creationId xmlns:p14="http://schemas.microsoft.com/office/powerpoint/2010/main" val="877518458"/>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698FD782-FB83-A95A-9205-E83C2F765235}"/>
              </a:ext>
            </a:extLst>
          </p:cNvPr>
          <p:cNvSpPr txBox="1"/>
          <p:nvPr/>
        </p:nvSpPr>
        <p:spPr>
          <a:xfrm>
            <a:off x="900411" y="1071914"/>
            <a:ext cx="10391178" cy="1374735"/>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 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类是所有类的父类，也就是说</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的所有类都继承了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Object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，子类可以使用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的所有方法。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类位于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java.lang</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包中，编译时会自动导入，我们创建一个类时，如果没有明确继承一个父类，那么它就会自动继承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Object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，成为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的子类。由于类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是类层次结构的根类，所以每个类都使用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作为超类。所有对象（包括数组）都实现这个类的方法。常用的方法如表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6" name="文本框 5">
            <a:extLst>
              <a:ext uri="{FF2B5EF4-FFF2-40B4-BE49-F238E27FC236}">
                <a16:creationId xmlns:a16="http://schemas.microsoft.com/office/drawing/2014/main" id="{66BE2CD4-8703-E32D-C148-A103794D08F0}"/>
              </a:ext>
            </a:extLst>
          </p:cNvPr>
          <p:cNvSpPr txBox="1"/>
          <p:nvPr/>
        </p:nvSpPr>
        <p:spPr>
          <a:xfrm>
            <a:off x="3048515" y="2308903"/>
            <a:ext cx="6094970" cy="334835"/>
          </a:xfrm>
          <a:prstGeom prst="rect">
            <a:avLst/>
          </a:prstGeom>
          <a:noFill/>
        </p:spPr>
        <p:txBody>
          <a:bodyPr wrap="square">
            <a:spAutoFit/>
          </a:bodyPr>
          <a:lstStyle/>
          <a:p>
            <a:pPr indent="266700" algn="ctr">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8-1 Object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常用方法</a:t>
            </a:r>
          </a:p>
        </p:txBody>
      </p:sp>
      <p:graphicFrame>
        <p:nvGraphicFramePr>
          <p:cNvPr id="8" name="表格 7">
            <a:extLst>
              <a:ext uri="{FF2B5EF4-FFF2-40B4-BE49-F238E27FC236}">
                <a16:creationId xmlns:a16="http://schemas.microsoft.com/office/drawing/2014/main" id="{DAA02663-D95B-6B04-E1EE-5D4794B22345}"/>
              </a:ext>
            </a:extLst>
          </p:cNvPr>
          <p:cNvGraphicFramePr>
            <a:graphicFrameLocks noGrp="1"/>
          </p:cNvGraphicFramePr>
          <p:nvPr>
            <p:extLst>
              <p:ext uri="{D42A27DB-BD31-4B8C-83A1-F6EECF244321}">
                <p14:modId xmlns:p14="http://schemas.microsoft.com/office/powerpoint/2010/main" val="3022049873"/>
              </p:ext>
            </p:extLst>
          </p:nvPr>
        </p:nvGraphicFramePr>
        <p:xfrm>
          <a:off x="2626008" y="2730890"/>
          <a:ext cx="6939984" cy="3055196"/>
        </p:xfrm>
        <a:graphic>
          <a:graphicData uri="http://schemas.openxmlformats.org/drawingml/2006/table">
            <a:tbl>
              <a:tblPr firstRow="1" firstCol="1" bandRow="1">
                <a:tableStyleId>{5C22544A-7EE6-4342-B048-85BDC9FD1C3A}</a:tableStyleId>
              </a:tblPr>
              <a:tblGrid>
                <a:gridCol w="3205325">
                  <a:extLst>
                    <a:ext uri="{9D8B030D-6E8A-4147-A177-3AD203B41FA5}">
                      <a16:colId xmlns:a16="http://schemas.microsoft.com/office/drawing/2014/main" val="1114735877"/>
                    </a:ext>
                  </a:extLst>
                </a:gridCol>
                <a:gridCol w="3734659">
                  <a:extLst>
                    <a:ext uri="{9D8B030D-6E8A-4147-A177-3AD203B41FA5}">
                      <a16:colId xmlns:a16="http://schemas.microsoft.com/office/drawing/2014/main" val="3404380262"/>
                    </a:ext>
                  </a:extLst>
                </a:gridCol>
              </a:tblGrid>
              <a:tr h="334856">
                <a:tc>
                  <a:txBody>
                    <a:bodyPr/>
                    <a:lstStyle/>
                    <a:p>
                      <a:pPr algn="ctr">
                        <a:lnSpc>
                          <a:spcPts val="2000"/>
                        </a:lnSpc>
                        <a:buNone/>
                      </a:pPr>
                      <a:r>
                        <a:rPr lang="zh-CN" sz="1050" kern="100">
                          <a:effectLst/>
                        </a:rPr>
                        <a:t>方法</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描述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46257615"/>
                  </a:ext>
                </a:extLst>
              </a:tr>
              <a:tr h="334856">
                <a:tc>
                  <a:txBody>
                    <a:bodyPr/>
                    <a:lstStyle/>
                    <a:p>
                      <a:pPr algn="ctr">
                        <a:lnSpc>
                          <a:spcPts val="2000"/>
                        </a:lnSpc>
                        <a:buNone/>
                      </a:pPr>
                      <a:r>
                        <a:rPr lang="en-US" sz="1050" kern="100">
                          <a:effectLst/>
                        </a:rPr>
                        <a:t>clone(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创建并返回当前对象的一个浅拷贝</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45865257"/>
                  </a:ext>
                </a:extLst>
              </a:tr>
              <a:tr h="334856">
                <a:tc>
                  <a:txBody>
                    <a:bodyPr/>
                    <a:lstStyle/>
                    <a:p>
                      <a:pPr algn="ctr">
                        <a:lnSpc>
                          <a:spcPts val="2000"/>
                        </a:lnSpc>
                        <a:buNone/>
                      </a:pPr>
                      <a:r>
                        <a:rPr lang="en-US" sz="1050" kern="100">
                          <a:effectLst/>
                        </a:rPr>
                        <a:t>getClass(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返回当前对象运行时的类信息</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50480909"/>
                  </a:ext>
                </a:extLst>
              </a:tr>
              <a:tr h="334856">
                <a:tc>
                  <a:txBody>
                    <a:bodyPr/>
                    <a:lstStyle/>
                    <a:p>
                      <a:pPr algn="ctr">
                        <a:lnSpc>
                          <a:spcPts val="2000"/>
                        </a:lnSpc>
                        <a:buNone/>
                      </a:pPr>
                      <a:r>
                        <a:rPr lang="en-US" sz="1050" kern="100">
                          <a:effectLst/>
                        </a:rPr>
                        <a:t>toString(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返回对象的字符串表示</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38299774"/>
                  </a:ext>
                </a:extLst>
              </a:tr>
              <a:tr h="334856">
                <a:tc>
                  <a:txBody>
                    <a:bodyPr/>
                    <a:lstStyle/>
                    <a:p>
                      <a:pPr algn="ctr">
                        <a:lnSpc>
                          <a:spcPts val="2000"/>
                        </a:lnSpc>
                        <a:buNone/>
                      </a:pPr>
                      <a:r>
                        <a:rPr lang="en-US" sz="1050" kern="100">
                          <a:effectLst/>
                        </a:rPr>
                        <a:t>finalize(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对象被垃圾回收前调用，用于清理资源</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34905636"/>
                  </a:ext>
                </a:extLst>
              </a:tr>
              <a:tr h="334856">
                <a:tc>
                  <a:txBody>
                    <a:bodyPr/>
                    <a:lstStyle/>
                    <a:p>
                      <a:pPr algn="ctr">
                        <a:lnSpc>
                          <a:spcPts val="2000"/>
                        </a:lnSpc>
                        <a:buNone/>
                      </a:pPr>
                      <a:r>
                        <a:rPr lang="en-US" sz="1050" kern="100">
                          <a:effectLst/>
                        </a:rPr>
                        <a:t>equals(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比较两个对象是否</a:t>
                      </a:r>
                      <a:r>
                        <a:rPr lang="en-US" sz="1050" kern="100">
                          <a:effectLst/>
                        </a:rPr>
                        <a:t>“</a:t>
                      </a:r>
                      <a:r>
                        <a:rPr lang="zh-CN" sz="1050" kern="100">
                          <a:effectLst/>
                        </a:rPr>
                        <a:t>相等</a:t>
                      </a:r>
                      <a:r>
                        <a:rPr lang="en-US" sz="1050" kern="10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05743571"/>
                  </a:ext>
                </a:extLst>
              </a:tr>
              <a:tr h="711204">
                <a:tc>
                  <a:txBody>
                    <a:bodyPr/>
                    <a:lstStyle/>
                    <a:p>
                      <a:pPr algn="ctr">
                        <a:lnSpc>
                          <a:spcPts val="2000"/>
                        </a:lnSpc>
                        <a:buNone/>
                      </a:pPr>
                      <a:r>
                        <a:rPr lang="en-US" sz="1050" kern="100">
                          <a:effectLst/>
                        </a:rPr>
                        <a:t>hashCode(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a:effectLst/>
                        </a:rPr>
                        <a:t>返回对象的哈希值，默认实现基于对象内存地址</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25323725"/>
                  </a:ext>
                </a:extLst>
              </a:tr>
              <a:tr h="334856">
                <a:tc>
                  <a:txBody>
                    <a:bodyPr/>
                    <a:lstStyle/>
                    <a:p>
                      <a:pPr algn="ctr">
                        <a:lnSpc>
                          <a:spcPts val="2000"/>
                        </a:lnSpc>
                        <a:buNone/>
                      </a:pPr>
                      <a:r>
                        <a:rPr lang="en-US" sz="1050" kern="100">
                          <a:effectLst/>
                        </a:rPr>
                        <a:t>wait(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dirty="0">
                          <a:effectLst/>
                        </a:rPr>
                        <a:t>使当前线程等待，直到被唤醒</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01457447"/>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B6B37-9E7D-F9CD-78A9-641E81B8BC0C}"/>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FF4714D0-0431-9964-EF8D-ECA091E923F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5B934BAA-8AC0-255A-80EE-2F7A28FE6751}"/>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D9425585-4D79-7E8D-494D-86FFDBF03570}"/>
              </a:ext>
            </a:extLst>
          </p:cNvPr>
          <p:cNvSpPr txBox="1"/>
          <p:nvPr/>
        </p:nvSpPr>
        <p:spPr>
          <a:xfrm>
            <a:off x="576133" y="227863"/>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8.1.1 </a:t>
            </a:r>
            <a:r>
              <a:rPr lang="en-US" altLang="zh-CN" sz="3200" b="1" kern="100" dirty="0" err="1">
                <a:effectLst/>
                <a:latin typeface="Calibri" panose="020F0502020204030204" pitchFamily="34" charset="0"/>
                <a:ea typeface="宋体" panose="02010600030101010101" pitchFamily="2" charset="-122"/>
                <a:cs typeface="Times New Roman" panose="02020603050405020304" pitchFamily="18" charset="0"/>
              </a:rPr>
              <a:t>toString</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方法</a:t>
            </a:r>
          </a:p>
        </p:txBody>
      </p:sp>
      <p:sp>
        <p:nvSpPr>
          <p:cNvPr id="5" name="文本框 4">
            <a:extLst>
              <a:ext uri="{FF2B5EF4-FFF2-40B4-BE49-F238E27FC236}">
                <a16:creationId xmlns:a16="http://schemas.microsoft.com/office/drawing/2014/main" id="{4EFDF31E-2881-B041-417D-3BACDC2AEC31}"/>
              </a:ext>
            </a:extLst>
          </p:cNvPr>
          <p:cNvSpPr txBox="1"/>
          <p:nvPr/>
        </p:nvSpPr>
        <p:spPr>
          <a:xfrm>
            <a:off x="384217" y="931508"/>
            <a:ext cx="11421977" cy="1118255"/>
          </a:xfrm>
          <a:prstGeom prst="rect">
            <a:avLst/>
          </a:prstGeom>
          <a:noFill/>
        </p:spPr>
        <p:txBody>
          <a:bodyPr wrap="square">
            <a:spAutoFit/>
          </a:bodyPr>
          <a:lstStyle/>
          <a:p>
            <a:pPr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toString</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方法返回该对象的字符串，当程序输出一个对象或者把某个对象和字符串进行连接运算时，系统会自动调用该对象的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toString</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方法返回该对象的字符串表示。</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toString</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方法返回“运行时类名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十六进制哈希码”格式的字符串，但很多类都重写了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toString</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方法，用于返回可以表述该对象信息的字符串。</a:t>
            </a:r>
          </a:p>
        </p:txBody>
      </p:sp>
      <p:sp>
        <p:nvSpPr>
          <p:cNvPr id="7" name="文本框 6">
            <a:extLst>
              <a:ext uri="{FF2B5EF4-FFF2-40B4-BE49-F238E27FC236}">
                <a16:creationId xmlns:a16="http://schemas.microsoft.com/office/drawing/2014/main" id="{DF81BC25-5E9A-B633-6A41-215EB4F220A0}"/>
              </a:ext>
            </a:extLst>
          </p:cNvPr>
          <p:cNvSpPr txBox="1"/>
          <p:nvPr/>
        </p:nvSpPr>
        <p:spPr>
          <a:xfrm>
            <a:off x="292228" y="1990393"/>
            <a:ext cx="8055061"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】解锁对象信息“隐藏密码”</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。编写程序演示</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toString</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a:t>
            </a:r>
          </a:p>
        </p:txBody>
      </p:sp>
      <p:sp>
        <p:nvSpPr>
          <p:cNvPr id="9" name="文本框 8">
            <a:extLst>
              <a:ext uri="{FF2B5EF4-FFF2-40B4-BE49-F238E27FC236}">
                <a16:creationId xmlns:a16="http://schemas.microsoft.com/office/drawing/2014/main" id="{76F76AFD-AC76-0A70-E759-B012475646E6}"/>
              </a:ext>
            </a:extLst>
          </p:cNvPr>
          <p:cNvSpPr txBox="1"/>
          <p:nvPr/>
        </p:nvSpPr>
        <p:spPr>
          <a:xfrm>
            <a:off x="576133" y="2296872"/>
            <a:ext cx="6094970" cy="2800767"/>
          </a:xfrm>
          <a:prstGeom prst="rect">
            <a:avLst/>
          </a:prstGeom>
          <a:noFill/>
        </p:spPr>
        <p:txBody>
          <a:bodyPr wrap="square">
            <a:spAutoFit/>
          </a:bodyPr>
          <a:lstStyle/>
          <a:p>
            <a:pPr algn="l">
              <a:buNone/>
            </a:pP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Demo</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类，实际上继承</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Object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类</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Demo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ObjectDemo01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Demo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Demo();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实例化</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Demo</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对象</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不加</a:t>
            </a:r>
            <a:r>
              <a:rPr lang="en-US" altLang="zh-CN" sz="16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toString</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输出：</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加上</a:t>
            </a:r>
            <a:r>
              <a:rPr lang="en-US" altLang="zh-CN" sz="16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toString</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输出：</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d</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.toString</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3F45E084-8A53-7A33-F518-CFC92F3F160A}"/>
              </a:ext>
            </a:extLst>
          </p:cNvPr>
          <p:cNvSpPr txBox="1"/>
          <p:nvPr/>
        </p:nvSpPr>
        <p:spPr>
          <a:xfrm>
            <a:off x="7397062" y="4007318"/>
            <a:ext cx="6094970" cy="841256"/>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不加</a:t>
            </a:r>
            <a:r>
              <a:rPr lang="en-US" altLang="zh-CN" sz="16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toString</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输出：</a:t>
            </a:r>
            <a:r>
              <a:rPr lang="en-US" altLang="zh-CN" sz="16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Demo</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@15</a:t>
            </a:r>
            <a:r>
              <a:rPr lang="en-US" altLang="zh-CN" sz="16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db</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9742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加上</a:t>
            </a:r>
            <a:r>
              <a:rPr lang="en-US" altLang="zh-CN" sz="16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toString</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输出：</a:t>
            </a:r>
            <a:r>
              <a:rPr lang="en-US" altLang="zh-CN" sz="16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Demo</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@15</a:t>
            </a:r>
            <a:r>
              <a:rPr lang="en-US" altLang="zh-CN" sz="16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db</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974</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FA9165D2-4813-F2A3-3299-2DFA9E92E227}"/>
              </a:ext>
            </a:extLst>
          </p:cNvPr>
          <p:cNvSpPr txBox="1"/>
          <p:nvPr/>
        </p:nvSpPr>
        <p:spPr>
          <a:xfrm>
            <a:off x="418933" y="5376275"/>
            <a:ext cx="11352544" cy="86177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以上的程序是随机输出了一些地址信息，从程序的运行结果可以清楚的发现，加和不加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toString</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的最终输出结果是一样的，也就是说对象输出时一定会调用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toString</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方法打印内容。所以利用此特性就可以通过</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toString</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取得一些对象的信息，如下面代码。</a:t>
            </a:r>
          </a:p>
        </p:txBody>
      </p:sp>
    </p:spTree>
    <p:extLst>
      <p:ext uri="{BB962C8B-B14F-4D97-AF65-F5344CB8AC3E}">
        <p14:creationId xmlns:p14="http://schemas.microsoft.com/office/powerpoint/2010/main" val="3112323008"/>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18ECB-EDC7-93CF-0A41-EA507E522961}"/>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8722853B-7129-4829-9F8E-2F922812C9D0}"/>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EA101AF6-59F7-D185-5017-678433365100}"/>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AD183B04-6F67-E087-2584-F8CF2E524C1A}"/>
              </a:ext>
            </a:extLst>
          </p:cNvPr>
          <p:cNvSpPr txBox="1"/>
          <p:nvPr/>
        </p:nvSpPr>
        <p:spPr>
          <a:xfrm>
            <a:off x="354012" y="497061"/>
            <a:ext cx="8252769"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】解锁对象信息“隐藏密码”</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。编写程序演示</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toString</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a:t>
            </a:r>
          </a:p>
        </p:txBody>
      </p:sp>
      <p:sp>
        <p:nvSpPr>
          <p:cNvPr id="5" name="文本框 4">
            <a:extLst>
              <a:ext uri="{FF2B5EF4-FFF2-40B4-BE49-F238E27FC236}">
                <a16:creationId xmlns:a16="http://schemas.microsoft.com/office/drawing/2014/main" id="{2E2A6CFB-7AAB-54BC-09D1-8B5DB1A7D081}"/>
              </a:ext>
            </a:extLst>
          </p:cNvPr>
          <p:cNvSpPr txBox="1"/>
          <p:nvPr/>
        </p:nvSpPr>
        <p:spPr>
          <a:xfrm>
            <a:off x="453650" y="716850"/>
            <a:ext cx="10353418" cy="4247317"/>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Person(String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toString</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姓名：</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：年龄</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语言中文网</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30);</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实例化</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Person</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对象</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对象信息：</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打印对象调用</a:t>
            </a:r>
            <a:r>
              <a:rPr lang="en-US" altLang="zh-CN" sz="18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toString</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6F14C0C4-7BB2-0C13-E566-E4481057FA9B}"/>
              </a:ext>
            </a:extLst>
          </p:cNvPr>
          <p:cNvSpPr txBox="1"/>
          <p:nvPr/>
        </p:nvSpPr>
        <p:spPr>
          <a:xfrm>
            <a:off x="453650" y="4964167"/>
            <a:ext cx="6094970" cy="625812"/>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对象信息：姓名：</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语言中文网：年龄</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4B8DC682-58C8-1F12-A862-CFEF57C7F5CF}"/>
              </a:ext>
            </a:extLst>
          </p:cNvPr>
          <p:cNvSpPr txBox="1"/>
          <p:nvPr/>
        </p:nvSpPr>
        <p:spPr>
          <a:xfrm>
            <a:off x="492731" y="5750685"/>
            <a:ext cx="11204950" cy="60529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程序中的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Person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类中重写了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toString</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方法，这样直接输出对象时调用的是被子类重写过的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toString</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a:t>
            </a:r>
          </a:p>
        </p:txBody>
      </p:sp>
    </p:spTree>
    <p:extLst>
      <p:ext uri="{BB962C8B-B14F-4D97-AF65-F5344CB8AC3E}">
        <p14:creationId xmlns:p14="http://schemas.microsoft.com/office/powerpoint/2010/main" val="2513486648"/>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0DE582-195B-A45E-28A8-A579B320BE64}"/>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3765B72D-5FF5-55F8-F436-C12568439D6D}"/>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B7833793-C30D-FB31-DE16-B97FF6B4992B}"/>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4BF2718D-F9C1-5D00-1CA3-7E8B526E1B36}"/>
              </a:ext>
            </a:extLst>
          </p:cNvPr>
          <p:cNvSpPr txBox="1"/>
          <p:nvPr/>
        </p:nvSpPr>
        <p:spPr>
          <a:xfrm>
            <a:off x="453650" y="60622"/>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8.1.2 equals()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方法</a:t>
            </a:r>
          </a:p>
        </p:txBody>
      </p:sp>
      <p:sp>
        <p:nvSpPr>
          <p:cNvPr id="5" name="文本框 4">
            <a:extLst>
              <a:ext uri="{FF2B5EF4-FFF2-40B4-BE49-F238E27FC236}">
                <a16:creationId xmlns:a16="http://schemas.microsoft.com/office/drawing/2014/main" id="{7B3C14BB-A83B-0047-6F3A-23363B46601C}"/>
              </a:ext>
            </a:extLst>
          </p:cNvPr>
          <p:cNvSpPr txBox="1"/>
          <p:nvPr/>
        </p:nvSpPr>
        <p:spPr>
          <a:xfrm>
            <a:off x="453650" y="744058"/>
            <a:ext cx="11284700" cy="1360757"/>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在前面学习字符串比较时，曾经介绍过两种比较方法，分别是</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运算符和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equals()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运算符是比较两个引用变量是否指向同一个实例，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equals()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方法是比较两个对象的内容是否相等，通常字符串的比较只是关心内容是否相等。</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其使用格式如下：</a:t>
            </a:r>
          </a:p>
          <a:p>
            <a:pPr indent="266700" algn="just">
              <a:lnSpc>
                <a:spcPts val="2000"/>
              </a:lnSpc>
              <a:buNone/>
            </a:pPr>
            <a:r>
              <a:rPr lang="en-US" altLang="zh-CN" sz="1600" kern="100" dirty="0" err="1">
                <a:effectLst/>
                <a:latin typeface="宋体" panose="02010600030101010101" pitchFamily="2" charset="-122"/>
                <a:ea typeface="宋体" panose="02010600030101010101" pitchFamily="2" charset="-122"/>
                <a:cs typeface="Times New Roman" panose="02020603050405020304" pitchFamily="18" charset="0"/>
              </a:rPr>
              <a:t>boolean</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result = </a:t>
            </a:r>
            <a:r>
              <a:rPr lang="en-US" altLang="zh-CN" sz="1600" kern="100" dirty="0" err="1">
                <a:effectLst/>
                <a:latin typeface="宋体" panose="02010600030101010101" pitchFamily="2" charset="-122"/>
                <a:ea typeface="宋体" panose="02010600030101010101" pitchFamily="2" charset="-122"/>
                <a:cs typeface="Times New Roman" panose="02020603050405020304" pitchFamily="18" charset="0"/>
              </a:rPr>
              <a:t>obj.equals</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(Object o);</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其中，</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obj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表示要进行比较的一个对象，</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o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表示另一个对象。</a:t>
            </a:r>
          </a:p>
        </p:txBody>
      </p:sp>
      <p:sp>
        <p:nvSpPr>
          <p:cNvPr id="7" name="文本框 6">
            <a:extLst>
              <a:ext uri="{FF2B5EF4-FFF2-40B4-BE49-F238E27FC236}">
                <a16:creationId xmlns:a16="http://schemas.microsoft.com/office/drawing/2014/main" id="{97ECCBDD-FE07-47F3-0008-DB0D0970DCE5}"/>
              </a:ext>
            </a:extLst>
          </p:cNvPr>
          <p:cNvSpPr txBox="1"/>
          <p:nvPr/>
        </p:nvSpPr>
        <p:spPr>
          <a:xfrm>
            <a:off x="354012" y="1960204"/>
            <a:ext cx="11482388" cy="841577"/>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8-3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】对象的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深度比较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。编写一个</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程序，实现用户登录的验证功能。要求用户从键盘输入登录用户名和密码，当用户输入的用户名等于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admin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并且密码也等于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admin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时，则表示该用户为合法用户，提示登录成功，否则提示用户名或者密码错误信息。采用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equals()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方法将用户输入的字符串与保存</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admin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的字符串对象进行比较。</a:t>
            </a:r>
          </a:p>
        </p:txBody>
      </p:sp>
      <p:sp>
        <p:nvSpPr>
          <p:cNvPr id="9" name="文本框 8">
            <a:extLst>
              <a:ext uri="{FF2B5EF4-FFF2-40B4-BE49-F238E27FC236}">
                <a16:creationId xmlns:a16="http://schemas.microsoft.com/office/drawing/2014/main" id="{36782C8D-E30F-401B-AD67-28F0B9243F93}"/>
              </a:ext>
            </a:extLst>
          </p:cNvPr>
          <p:cNvSpPr txBox="1"/>
          <p:nvPr/>
        </p:nvSpPr>
        <p:spPr>
          <a:xfrm>
            <a:off x="453650" y="2693702"/>
            <a:ext cx="12560643" cy="4042773"/>
          </a:xfrm>
          <a:prstGeom prst="rect">
            <a:avLst/>
          </a:prstGeom>
          <a:noFill/>
        </p:spPr>
        <p:txBody>
          <a:bodyPr wrap="square">
            <a:spAutoFit/>
          </a:bodyPr>
          <a:lstStyle/>
          <a:p>
            <a:pPr algn="l">
              <a:buNone/>
            </a:pP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java.util.Scanner</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Objectrather</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9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验证用户名和密码</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boolean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validateLogin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 </a:t>
            </a:r>
            <a:r>
              <a:rPr lang="en-US" altLang="zh-CN" sz="9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uname</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9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upwd</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boolean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false</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uname</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.equals</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"admin"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&amp;&amp; </a:t>
            </a:r>
            <a:r>
              <a:rPr lang="en-US" altLang="zh-CN" sz="9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upwd</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.equals</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"123456"</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9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9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比较两个</a:t>
            </a:r>
            <a:r>
              <a:rPr lang="en-US" altLang="zh-CN" sz="9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String </a:t>
            </a:r>
            <a:r>
              <a:rPr lang="zh-CN" altLang="zh-CN" sz="9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对象</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false</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9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 </a:t>
            </a:r>
            <a:r>
              <a:rPr lang="en-US" altLang="zh-CN" sz="900" u="sng"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Scanner(System.</a:t>
            </a:r>
            <a:r>
              <a:rPr lang="en-US" altLang="zh-CN" sz="9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9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欢迎使用成绩数据管理平台</a:t>
            </a:r>
            <a:r>
              <a:rPr lang="en-US"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9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请输入用户名：</a:t>
            </a:r>
            <a:r>
              <a:rPr lang="en-US"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9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username</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9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9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获取用户输入的用户名</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9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请输入密码：</a:t>
            </a:r>
            <a:r>
              <a:rPr lang="en-US"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9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pwd</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9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9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获取用户输入的密码</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boolean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9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validateLogin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9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username</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pwd</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9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登录成功！</a:t>
            </a:r>
            <a:r>
              <a:rPr lang="en-US"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9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9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9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用户名或密码有误！</a:t>
            </a:r>
            <a:r>
              <a:rPr lang="en-US" altLang="zh-CN" sz="9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lnSpc>
                <a:spcPts val="2000"/>
              </a:lnSpc>
              <a:buNone/>
            </a:pPr>
            <a:r>
              <a:rPr lang="en-US" altLang="zh-CN" sz="9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en-US" sz="1000" dirty="0"/>
          </a:p>
        </p:txBody>
      </p:sp>
      <p:sp>
        <p:nvSpPr>
          <p:cNvPr id="11" name="文本框 10">
            <a:extLst>
              <a:ext uri="{FF2B5EF4-FFF2-40B4-BE49-F238E27FC236}">
                <a16:creationId xmlns:a16="http://schemas.microsoft.com/office/drawing/2014/main" id="{EA5CEF66-F1CD-62AC-8B99-6EE4E64DFC17}"/>
              </a:ext>
            </a:extLst>
          </p:cNvPr>
          <p:cNvSpPr txBox="1"/>
          <p:nvPr/>
        </p:nvSpPr>
        <p:spPr>
          <a:xfrm>
            <a:off x="6663381" y="3722119"/>
            <a:ext cx="6505832" cy="1272143"/>
          </a:xfrm>
          <a:prstGeom prst="rect">
            <a:avLst/>
          </a:prstGeom>
          <a:noFill/>
        </p:spPr>
        <p:txBody>
          <a:bodyPr wrap="square">
            <a:spAutoFit/>
          </a:bodyPr>
          <a:lstStyle/>
          <a:p>
            <a:pPr algn="just">
              <a:lnSpc>
                <a:spcPts val="2000"/>
              </a:lnSpc>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欢迎使用成绩数据管理平台</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用户名</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adinm</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密码：</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1234567</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用户名或密码有误！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059A2744-96F4-D175-5522-FEF713FD59B2}"/>
              </a:ext>
            </a:extLst>
          </p:cNvPr>
          <p:cNvSpPr txBox="1"/>
          <p:nvPr/>
        </p:nvSpPr>
        <p:spPr>
          <a:xfrm>
            <a:off x="6663381" y="4997366"/>
            <a:ext cx="6583062" cy="1456809"/>
          </a:xfrm>
          <a:prstGeom prst="rect">
            <a:avLst/>
          </a:prstGeom>
          <a:noFill/>
        </p:spPr>
        <p:txBody>
          <a:bodyPr wrap="square">
            <a:spAutoFit/>
          </a:bodyPr>
          <a:lstStyle/>
          <a:p>
            <a:pPr algn="just">
              <a:lnSpc>
                <a:spcPts val="2000"/>
              </a:lnSpc>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欢迎使用成绩数据管理平台</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用户名</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用户名：</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admin</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密码：</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123456</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登录成功！</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62549151"/>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522A7-50CC-5B86-1C66-A4640E877EE4}"/>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421EB47-463C-CAAF-C237-CB880F4DC5D5}"/>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3F03D8F6-D910-F717-A617-5CAA9E617EA3}"/>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405621" y="283573"/>
            <a:ext cx="11468100" cy="6172200"/>
          </a:xfrm>
          <a:prstGeom prst="rect">
            <a:avLst/>
          </a:prstGeom>
        </p:spPr>
      </p:pic>
      <p:pic>
        <p:nvPicPr>
          <p:cNvPr id="9" name="图片 8">
            <a:extLst>
              <a:ext uri="{FF2B5EF4-FFF2-40B4-BE49-F238E27FC236}">
                <a16:creationId xmlns:a16="http://schemas.microsoft.com/office/drawing/2014/main" id="{DEDDB30B-7482-BE99-4AE5-D4E41EF94781}"/>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2D9D52CD-C1F1-8FEB-E909-B35FE7F3DA82}"/>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14" name="文本框 13">
            <a:extLst>
              <a:ext uri="{FF2B5EF4-FFF2-40B4-BE49-F238E27FC236}">
                <a16:creationId xmlns:a16="http://schemas.microsoft.com/office/drawing/2014/main" id="{30AA4AAD-EF7F-FFBE-0A4F-C253E2B3A77D}"/>
              </a:ext>
            </a:extLst>
          </p:cNvPr>
          <p:cNvSpPr txBox="1"/>
          <p:nvPr/>
        </p:nvSpPr>
        <p:spPr>
          <a:xfrm>
            <a:off x="970860" y="283573"/>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8.1.3 </a:t>
            </a:r>
            <a:r>
              <a:rPr lang="en-US" altLang="zh-CN" sz="3200" b="1" kern="100" dirty="0" err="1">
                <a:effectLst/>
                <a:latin typeface="Calibri" panose="020F0502020204030204" pitchFamily="34" charset="0"/>
                <a:ea typeface="宋体" panose="02010600030101010101" pitchFamily="2" charset="-122"/>
                <a:cs typeface="Times New Roman" panose="02020603050405020304" pitchFamily="18" charset="0"/>
              </a:rPr>
              <a:t>getClass</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方法</a:t>
            </a:r>
          </a:p>
        </p:txBody>
      </p:sp>
      <p:sp>
        <p:nvSpPr>
          <p:cNvPr id="16" name="文本框 15">
            <a:extLst>
              <a:ext uri="{FF2B5EF4-FFF2-40B4-BE49-F238E27FC236}">
                <a16:creationId xmlns:a16="http://schemas.microsoft.com/office/drawing/2014/main" id="{1429219C-4F6A-7D3E-83EA-34DFE399A85A}"/>
              </a:ext>
            </a:extLst>
          </p:cNvPr>
          <p:cNvSpPr txBox="1"/>
          <p:nvPr/>
        </p:nvSpPr>
        <p:spPr>
          <a:xfrm>
            <a:off x="717909" y="1071914"/>
            <a:ext cx="10668841" cy="605294"/>
          </a:xfrm>
          <a:prstGeom prst="rect">
            <a:avLst/>
          </a:prstGeom>
          <a:noFill/>
        </p:spPr>
        <p:txBody>
          <a:bodyPr wrap="square">
            <a:spAutoFit/>
          </a:bodyPr>
          <a:lstStyle/>
          <a:p>
            <a:pPr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getClass</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方法返回对象所属的类，是一个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Class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对象。通过</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Class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对象可以获取该类的各种信息，包括类名、父类以及它所实现接口的名字等。</a:t>
            </a:r>
          </a:p>
        </p:txBody>
      </p:sp>
      <p:sp>
        <p:nvSpPr>
          <p:cNvPr id="18" name="文本框 17">
            <a:extLst>
              <a:ext uri="{FF2B5EF4-FFF2-40B4-BE49-F238E27FC236}">
                <a16:creationId xmlns:a16="http://schemas.microsoft.com/office/drawing/2014/main" id="{0373E86F-BF66-E685-C432-5AD6132C1ADC}"/>
              </a:ext>
            </a:extLst>
          </p:cNvPr>
          <p:cNvSpPr txBox="1"/>
          <p:nvPr/>
        </p:nvSpPr>
        <p:spPr>
          <a:xfrm>
            <a:off x="318279" y="1677208"/>
            <a:ext cx="11468100" cy="60529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类型奥秘</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的探索之旅</a:t>
            </a:r>
            <a:r>
              <a:rPr lang="zh-CN" altLang="zh-CN" sz="18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编写程序要求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String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类型调用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getClass</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方法，然后输出其父类及实现的接口信息。</a:t>
            </a:r>
          </a:p>
        </p:txBody>
      </p:sp>
      <p:sp>
        <p:nvSpPr>
          <p:cNvPr id="20" name="文本框 19">
            <a:extLst>
              <a:ext uri="{FF2B5EF4-FFF2-40B4-BE49-F238E27FC236}">
                <a16:creationId xmlns:a16="http://schemas.microsoft.com/office/drawing/2014/main" id="{A0A2C735-9048-73FB-2D3D-5126FF828042}"/>
              </a:ext>
            </a:extLst>
          </p:cNvPr>
          <p:cNvSpPr txBox="1"/>
          <p:nvPr/>
        </p:nvSpPr>
        <p:spPr>
          <a:xfrm>
            <a:off x="464961" y="2146498"/>
            <a:ext cx="10329522" cy="3847143"/>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GetClassDemo</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printClassInfo</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(Object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obj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获取类名</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类名：</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obj</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获取父类名</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父类：</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obj</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getSuperclass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实现的接口有：</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获取实现的接口并输出</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obj</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getInterfaces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obj</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getInterfaces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strObj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printClassInfo</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strObj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lnSpc>
                <a:spcPts val="2000"/>
              </a:lnSpc>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2" name="文本框 21">
            <a:extLst>
              <a:ext uri="{FF2B5EF4-FFF2-40B4-BE49-F238E27FC236}">
                <a16:creationId xmlns:a16="http://schemas.microsoft.com/office/drawing/2014/main" id="{EBC1FD3F-AF61-5F87-8CCC-90DC7DE1E87C}"/>
              </a:ext>
            </a:extLst>
          </p:cNvPr>
          <p:cNvSpPr txBox="1"/>
          <p:nvPr/>
        </p:nvSpPr>
        <p:spPr>
          <a:xfrm>
            <a:off x="6389988" y="4780693"/>
            <a:ext cx="6094970" cy="1641475"/>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类名：</a:t>
            </a:r>
            <a:r>
              <a:rPr lang="en-US" altLang="zh-CN"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java</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lang</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String</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父类：</a:t>
            </a:r>
            <a:r>
              <a:rPr lang="en-US" altLang="zh-CN"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java</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lang</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Object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实现的接口有：</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interface</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en-US" altLang="zh-CN"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java</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io</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Serializable</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interface</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en-US" altLang="zh-CN"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java</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lang</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Comparable</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interface</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en-US" altLang="zh-CN"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java</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lang</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CharSequence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922084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D8BCE-388F-7BAB-C0D5-D9F9B224A286}"/>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C5B581EA-CD9C-C14A-75FB-DD2C964154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24608"/>
            <a:ext cx="12192000" cy="6858000"/>
          </a:xfrm>
          <a:prstGeom prst="rect">
            <a:avLst/>
          </a:prstGeom>
        </p:spPr>
      </p:pic>
      <p:sp>
        <p:nvSpPr>
          <p:cNvPr id="12" name="矩形 11">
            <a:extLst>
              <a:ext uri="{FF2B5EF4-FFF2-40B4-BE49-F238E27FC236}">
                <a16:creationId xmlns:a16="http://schemas.microsoft.com/office/drawing/2014/main" id="{2D735E8E-8810-C2D6-5218-92E591C7A7C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9E507EE1-409A-1EBF-8F2C-F7D622278A12}"/>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DE094A15-6D51-399C-18C1-45255A3FDE62}"/>
              </a:ext>
            </a:extLst>
          </p:cNvPr>
          <p:cNvSpPr txBox="1"/>
          <p:nvPr/>
        </p:nvSpPr>
        <p:spPr>
          <a:xfrm>
            <a:off x="4555009" y="2539577"/>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8.2 System</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类</a:t>
            </a:r>
          </a:p>
        </p:txBody>
      </p:sp>
    </p:spTree>
    <p:extLst>
      <p:ext uri="{BB962C8B-B14F-4D97-AF65-F5344CB8AC3E}">
        <p14:creationId xmlns:p14="http://schemas.microsoft.com/office/powerpoint/2010/main" val="3619775949"/>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DJUSTMENTS" val="64.74296"/>
</p:tagLst>
</file>

<file path=ppt/tags/tag2.xml><?xml version="1.0" encoding="utf-8"?>
<p:tagLst xmlns:a="http://schemas.openxmlformats.org/drawingml/2006/main" xmlns:r="http://schemas.openxmlformats.org/officeDocument/2006/relationships" xmlns:p="http://schemas.openxmlformats.org/presentationml/2006/main">
  <p:tag name="ADJUSTMENTS" val="64.74296"/>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1035</TotalTime>
  <Words>8375</Words>
  <Application>Microsoft Office PowerPoint</Application>
  <PresentationFormat>宽屏</PresentationFormat>
  <Paragraphs>764</Paragraphs>
  <Slides>36</Slides>
  <Notes>36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36</vt:i4>
      </vt:variant>
    </vt:vector>
  </HeadingPairs>
  <TitlesOfParts>
    <vt:vector size="46" baseType="lpstr">
      <vt:lpstr>等线</vt:lpstr>
      <vt:lpstr>等线 Light</vt:lpstr>
      <vt:lpstr>宋体</vt:lpstr>
      <vt:lpstr>微软雅黑</vt:lpstr>
      <vt:lpstr>Arial</vt:lpstr>
      <vt:lpstr>Calibri</vt:lpstr>
      <vt:lpstr>Consolas</vt:lpstr>
      <vt:lpstr>Segoe UI</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覃齐愿QQY</dc:creator>
  <cp:lastModifiedBy>齐愿 覃</cp:lastModifiedBy>
  <cp:revision>14</cp:revision>
  <cp:lastPrinted>2025-05-01T03:18:08Z</cp:lastPrinted>
  <dcterms:created xsi:type="dcterms:W3CDTF">2025-05-01T03:18:08Z</dcterms:created>
  <dcterms:modified xsi:type="dcterms:W3CDTF">2025-07-23T18:52:24Z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52D2B368DEFB4BA386C9B890B1BE2DD8_12</vt:lpwstr>
  </property>
  <property fmtid="{D5CDD505-2E9C-101B-9397-08002B2CF9AE}" pid="3" name="KSOProductBuildVer">
    <vt:lpwstr>2052-12.1.0.15374</vt:lpwstr>
  </property>
</Properties>
</file>