
<file path=[Content_Types].xml><?xml version="1.0" encoding="utf-8"?>
<Types xmlns="http://schemas.openxmlformats.org/package/2006/content-types">
  <Default Extension="bin" ContentType="image/jpeg"/>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bin" ContentType="image/png"/>
  <Override PartName="/ppt/media/image4.bin" ContentType="image/png"/>
  <Override PartName="/ppt/notesSlides/notesSlide5.xml" ContentType="application/vnd.openxmlformats-officedocument.presentationml.notesSlide+xml"/>
  <Override PartName="/ppt/embeddings/oleObject1.bin" ContentType="application/vnd.openxmlformats-officedocument.oleObject"/>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97" r:id="rId2"/>
    <p:sldId id="298" r:id="rId3"/>
    <p:sldId id="299" r:id="rId4"/>
    <p:sldId id="259" r:id="rId5"/>
    <p:sldId id="301" r:id="rId6"/>
    <p:sldId id="303" r:id="rId7"/>
    <p:sldId id="300" r:id="rId8"/>
    <p:sldId id="304" r:id="rId9"/>
    <p:sldId id="306" r:id="rId10"/>
    <p:sldId id="305" r:id="rId11"/>
    <p:sldId id="308" r:id="rId12"/>
    <p:sldId id="309" r:id="rId13"/>
    <p:sldId id="310" r:id="rId14"/>
    <p:sldId id="302" r:id="rId15"/>
    <p:sldId id="307" r:id="rId16"/>
    <p:sldId id="313" r:id="rId17"/>
    <p:sldId id="311" r:id="rId18"/>
    <p:sldId id="315" r:id="rId19"/>
    <p:sldId id="316" r:id="rId20"/>
    <p:sldId id="317" r:id="rId21"/>
    <p:sldId id="318" r:id="rId22"/>
    <p:sldId id="319" r:id="rId23"/>
    <p:sldId id="312" r:id="rId24"/>
    <p:sldId id="320" r:id="rId25"/>
    <p:sldId id="323" r:id="rId26"/>
    <p:sldId id="314" r:id="rId27"/>
    <p:sldId id="326" r:id="rId28"/>
    <p:sldId id="322" r:id="rId29"/>
    <p:sldId id="327" r:id="rId30"/>
    <p:sldId id="321" r:id="rId31"/>
    <p:sldId id="325" r:id="rId32"/>
    <p:sldId id="329" r:id="rId33"/>
    <p:sldId id="330" r:id="rId34"/>
    <p:sldId id="331" r:id="rId35"/>
    <p:sldId id="332" r:id="rId36"/>
    <p:sldId id="333" r:id="rId37"/>
    <p:sldId id="334" r:id="rId38"/>
    <p:sldId id="335" r:id="rId39"/>
    <p:sldId id="328" r:id="rId40"/>
    <p:sldId id="337" r:id="rId41"/>
    <p:sldId id="338" r:id="rId42"/>
    <p:sldId id="339" r:id="rId43"/>
    <p:sldId id="340" r:id="rId44"/>
    <p:sldId id="341"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90" autoAdjust="0"/>
    <p:restoredTop sz="93530" autoAdjust="0"/>
  </p:normalViewPr>
  <p:slideViewPr>
    <p:cSldViewPr snapToGrid="0">
      <p:cViewPr varScale="1">
        <p:scale>
          <a:sx n="103" d="100"/>
          <a:sy n="103" d="100"/>
        </p:scale>
        <p:origin x="472"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62A43-C8C1-31A6-3642-8F6B2A48C6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B59DF2-32A5-56AE-A17D-F4092BAFEF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CF6CA3-775B-0258-C8F6-2060A3B3320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1875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E3780-7BBC-46C6-5130-B54208E6A93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707E8D4-BD8B-0262-16CD-60AA5E2D847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73C969B-0871-19DD-2F0C-A42D1E9EFE5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5110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9DA2A-8649-2480-6894-8D1119363C3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017C6B9-0FF4-4491-891A-747A62B50FE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F6939F-550C-EAB4-0F28-88A0A278C1A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7406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CA210-2CC9-B9E0-300A-89035667B3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F1A642F-06AA-1107-B3BF-5E9BBC944FD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0BADEB-5815-43DA-E818-C9F08D0C93E4}"/>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39587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989E9-F970-8F1D-0C20-F6F92163C5A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75716D8-48D2-DF05-AF41-AF71A08FA9D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3E9E4C0-D5BA-C767-EA56-24F7F04770A1}"/>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班级学生</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姓名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张三</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年龄</a:t>
            </a:r>
            <a:r>
              <a:rPr lang="en-US" altLang="zh-CN" sz="1200" kern="1200" dirty="0">
                <a:solidFill>
                  <a:schemeClr val="tx1"/>
                </a:solidFill>
                <a:effectLst/>
                <a:latin typeface="+mn-lt"/>
                <a:ea typeface="+mn-ea"/>
                <a:cs typeface="+mn-cs"/>
              </a:rPr>
              <a:t>: 20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班级学生</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名字</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李四年龄</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班级编号</a:t>
            </a:r>
            <a:r>
              <a:rPr lang="en-US" altLang="zh-CN" sz="1200" kern="1200" dirty="0">
                <a:solidFill>
                  <a:schemeClr val="tx1"/>
                </a:solidFill>
                <a:effectLst/>
                <a:latin typeface="+mn-lt"/>
                <a:ea typeface="+mn-ea"/>
                <a:cs typeface="+mn-cs"/>
              </a:rPr>
              <a:t>:0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父类的成员变量方法：张三</a:t>
            </a:r>
          </a:p>
          <a:p>
            <a:r>
              <a:rPr lang="zh-CN" altLang="zh-CN" sz="1200" kern="1200" dirty="0">
                <a:solidFill>
                  <a:schemeClr val="tx1"/>
                </a:solidFill>
                <a:effectLst/>
                <a:latin typeface="+mn-lt"/>
                <a:ea typeface="+mn-ea"/>
                <a:cs typeface="+mn-cs"/>
              </a:rPr>
              <a:t>班级学生</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姓名</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张三</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年龄</a:t>
            </a:r>
            <a:r>
              <a:rPr lang="en-US" altLang="zh-CN" sz="1200" kern="1200" dirty="0">
                <a:solidFill>
                  <a:schemeClr val="tx1"/>
                </a:solidFill>
                <a:effectLst/>
                <a:latin typeface="+mn-lt"/>
                <a:ea typeface="+mn-ea"/>
                <a:cs typeface="+mn-cs"/>
              </a:rPr>
              <a:t>: 21</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班级学生</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名字</a:t>
            </a: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李宏年龄</a:t>
            </a:r>
            <a:r>
              <a:rPr lang="en-US" altLang="zh-CN" sz="1200" kern="1200" dirty="0">
                <a:solidFill>
                  <a:schemeClr val="tx1"/>
                </a:solidFill>
                <a:effectLst/>
                <a:latin typeface="+mn-lt"/>
                <a:ea typeface="+mn-ea"/>
                <a:cs typeface="+mn-cs"/>
              </a:rPr>
              <a:t>:21</a:t>
            </a:r>
            <a:r>
              <a:rPr lang="zh-CN" altLang="zh-CN" sz="1200" kern="1200" dirty="0">
                <a:solidFill>
                  <a:schemeClr val="tx1"/>
                </a:solidFill>
                <a:effectLst/>
                <a:latin typeface="+mn-lt"/>
                <a:ea typeface="+mn-ea"/>
                <a:cs typeface="+mn-cs"/>
              </a:rPr>
              <a:t>班级编号</a:t>
            </a:r>
            <a:r>
              <a:rPr lang="en-US" altLang="zh-CN" sz="1200" kern="1200" dirty="0">
                <a:solidFill>
                  <a:schemeClr val="tx1"/>
                </a:solidFill>
                <a:effectLst/>
                <a:latin typeface="+mn-lt"/>
                <a:ea typeface="+mn-ea"/>
                <a:cs typeface="+mn-cs"/>
              </a:rPr>
              <a:t>:2</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父类的成员变量方法：张三</a:t>
            </a:r>
          </a:p>
          <a:p>
            <a:endParaRPr lang="zh-CN" altLang="en-US" dirty="0"/>
          </a:p>
        </p:txBody>
      </p:sp>
    </p:spTree>
    <p:extLst>
      <p:ext uri="{BB962C8B-B14F-4D97-AF65-F5344CB8AC3E}">
        <p14:creationId xmlns:p14="http://schemas.microsoft.com/office/powerpoint/2010/main" val="2734238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F9DC7-3B7E-9EE5-4FFB-C8FFDA5546F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B76BB7-AE88-22AF-799D-18CBF50288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B2436E-B826-3444-D022-009C049BB28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726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B37FA-833D-7F70-99B5-717EC4921AD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4D52B0D-CE56-E4D1-E0F8-57D3E139243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E21AD3B-EAC5-7D17-6D6B-B35C2F33201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4044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8A66A3-57B6-4B1F-7B7A-96576B3B2B9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303960F-32C8-BD3E-3100-31F4B69B6C3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BA6F25F-CC87-DB90-9AAE-7AAD44F977E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当编译器在编译代码时，并不知道要调用</a:t>
            </a:r>
            <a:r>
              <a:rPr lang="en-US" altLang="zh-CN" sz="1200" kern="1200" dirty="0">
                <a:solidFill>
                  <a:schemeClr val="tx1"/>
                </a:solidFill>
                <a:effectLst/>
                <a:latin typeface="+mn-lt"/>
                <a:ea typeface="+mn-ea"/>
                <a:cs typeface="+mn-cs"/>
              </a:rPr>
              <a:t>Car2</a:t>
            </a:r>
            <a:r>
              <a:rPr lang="zh-CN" altLang="zh-CN" sz="1200" kern="1200" dirty="0">
                <a:solidFill>
                  <a:schemeClr val="tx1"/>
                </a:solidFill>
                <a:effectLst/>
                <a:latin typeface="+mn-lt"/>
                <a:ea typeface="+mn-ea"/>
                <a:cs typeface="+mn-cs"/>
              </a:rPr>
              <a:t>还是</a:t>
            </a:r>
            <a:r>
              <a:rPr lang="en-US" altLang="zh-CN" sz="1200" kern="1200" dirty="0">
                <a:solidFill>
                  <a:schemeClr val="tx1"/>
                </a:solidFill>
                <a:effectLst/>
                <a:latin typeface="+mn-lt"/>
                <a:ea typeface="+mn-ea"/>
                <a:cs typeface="+mn-cs"/>
              </a:rPr>
              <a:t>Bus2</a:t>
            </a:r>
            <a:r>
              <a:rPr lang="zh-CN" altLang="zh-CN" sz="1200" kern="1200" dirty="0">
                <a:solidFill>
                  <a:schemeClr val="tx1"/>
                </a:solidFill>
                <a:effectLst/>
                <a:latin typeface="+mn-lt"/>
                <a:ea typeface="+mn-ea"/>
                <a:cs typeface="+mn-cs"/>
              </a:rPr>
              <a:t>中的</a:t>
            </a:r>
            <a:r>
              <a:rPr lang="en-US" altLang="zh-CN" sz="1200" kern="1200" dirty="0">
                <a:solidFill>
                  <a:schemeClr val="tx1"/>
                </a:solidFill>
                <a:effectLst/>
                <a:latin typeface="+mn-lt"/>
                <a:ea typeface="+mn-ea"/>
                <a:cs typeface="+mn-cs"/>
              </a:rPr>
              <a:t>go</a:t>
            </a:r>
            <a:r>
              <a:rPr lang="zh-CN" altLang="zh-CN" sz="1200" kern="1200" dirty="0">
                <a:solidFill>
                  <a:schemeClr val="tx1"/>
                </a:solidFill>
                <a:effectLst/>
                <a:latin typeface="+mn-lt"/>
                <a:ea typeface="+mn-ea"/>
                <a:cs typeface="+mn-cs"/>
              </a:rPr>
              <a:t>（）方法，只有在程序运行起来后，形参</a:t>
            </a:r>
            <a:r>
              <a:rPr lang="en-US" altLang="zh-CN" sz="1200" kern="1200" dirty="0">
                <a:solidFill>
                  <a:schemeClr val="tx1"/>
                </a:solidFill>
                <a:effectLst/>
                <a:latin typeface="+mn-lt"/>
                <a:ea typeface="+mn-ea"/>
                <a:cs typeface="+mn-cs"/>
              </a:rPr>
              <a:t>a</a:t>
            </a:r>
            <a:r>
              <a:rPr lang="zh-CN" altLang="zh-CN" sz="1200" kern="1200" dirty="0">
                <a:solidFill>
                  <a:schemeClr val="tx1"/>
                </a:solidFill>
                <a:effectLst/>
                <a:latin typeface="+mn-lt"/>
                <a:ea typeface="+mn-ea"/>
                <a:cs typeface="+mn-cs"/>
              </a:rPr>
              <a:t>引用的具体对象确定后，才知道</a:t>
            </a:r>
            <a:r>
              <a:rPr lang="en-US" altLang="zh-CN" sz="1200" kern="1200" dirty="0" err="1">
                <a:solidFill>
                  <a:schemeClr val="tx1"/>
                </a:solidFill>
                <a:effectLst/>
                <a:latin typeface="+mn-lt"/>
                <a:ea typeface="+mn-ea"/>
                <a:cs typeface="+mn-cs"/>
              </a:rPr>
              <a:t>golasa</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调用那个方法；</a:t>
            </a:r>
          </a:p>
          <a:p>
            <a:endParaRPr lang="zh-CN" altLang="en-US" dirty="0"/>
          </a:p>
        </p:txBody>
      </p:sp>
    </p:spTree>
    <p:extLst>
      <p:ext uri="{BB962C8B-B14F-4D97-AF65-F5344CB8AC3E}">
        <p14:creationId xmlns:p14="http://schemas.microsoft.com/office/powerpoint/2010/main" val="1025784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21D41-034B-B1F7-AAC0-88ED420DBB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F048054-542D-4F02-CBCF-75016A8C90A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35628B-B9ED-6E47-8856-90081D47107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2380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DF097-D3FD-C05F-46E2-7842F60F5AE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FC08D25-5361-7106-174E-328CA073847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3051225-C2C7-CAAA-FAAF-FD47826E12D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171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A9CA1-8CBF-29F8-571B-808439F34C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EB4D01D-E86E-5CC3-6150-7798D315EAD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96FC3C-E4D6-F9CC-605F-3C720D1FBCF8}"/>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75749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210C4-B01E-566B-AD18-6E1273CDB8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A9C4C-0402-666A-047A-D71C2744A3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FD2895-6263-9A26-D951-5B30838069A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714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A28FF-24AB-B2C1-6534-F4256F257F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67BAED-ED8D-5E6A-1AD0-786358E4D2D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99044F7-B789-CBB1-FD42-9F5A201CB78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792917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417B1-3B9A-5769-C9D1-D02A90BF2A3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66FF79-8D58-3767-B2FF-407CDE95544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753DB22-421D-FAE7-5C89-F44A284319B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8011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E2A11-50B4-30DC-ADFF-7B3030A8A1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B42B980-CC0A-1E87-227D-A704DDB0B7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99E4C24-00AF-8907-3EC7-47BC3CCCB15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6526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52F83-300B-0664-2ADA-8B2FA35D476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E9B1819-7B1E-EC8A-E5FA-185547AB319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B1DAD05-FA18-E46F-CB9F-1682935820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09173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C916-764A-6B3C-1FFF-9DDB9F42A7B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267A240-6FBF-DA3F-CCDC-CE1A2FD56C9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23CB087-5847-92B5-BF6F-1A96766D233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03496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76A4A-2936-E601-F298-D78B50771C2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BEB19E1-EF25-F991-1C92-7718029DFCB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B19D160-F2FB-3014-2F8A-3434E2C3983D}"/>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zh-CN" altLang="zh-CN" sz="1200" kern="1200" dirty="0">
                <a:solidFill>
                  <a:schemeClr val="tx1"/>
                </a:solidFill>
                <a:effectLst/>
                <a:latin typeface="+mn-lt"/>
                <a:ea typeface="+mn-ea"/>
                <a:cs typeface="+mn-cs"/>
              </a:rPr>
              <a:t>这是一辆小轿车</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@Override</a:t>
            </a:r>
            <a:r>
              <a:rPr lang="zh-CN" altLang="zh-CN" sz="1200" kern="1200" dirty="0">
                <a:solidFill>
                  <a:schemeClr val="tx1"/>
                </a:solidFill>
                <a:effectLst/>
                <a:latin typeface="+mn-lt"/>
                <a:ea typeface="+mn-ea"/>
                <a:cs typeface="+mn-cs"/>
              </a:rPr>
              <a:t>” 表示重写</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也叫覆盖</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。是</a:t>
            </a:r>
            <a:r>
              <a:rPr lang="en-US" altLang="zh-CN" sz="1200" kern="1200" dirty="0">
                <a:solidFill>
                  <a:schemeClr val="tx1"/>
                </a:solidFill>
                <a:effectLst/>
                <a:latin typeface="+mn-lt"/>
                <a:ea typeface="+mn-ea"/>
                <a:cs typeface="+mn-cs"/>
              </a:rPr>
              <a:t>Java</a:t>
            </a:r>
            <a:r>
              <a:rPr lang="zh-CN" altLang="zh-CN" sz="1200" kern="1200" dirty="0">
                <a:solidFill>
                  <a:schemeClr val="tx1"/>
                </a:solidFill>
                <a:effectLst/>
                <a:latin typeface="+mn-lt"/>
                <a:ea typeface="+mn-ea"/>
                <a:cs typeface="+mn-cs"/>
              </a:rPr>
              <a:t>新规范里面的一个注解应用</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也就是注释了</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告诉你这个方法是重写了父类的一个方法。“</a:t>
            </a:r>
            <a:r>
              <a:rPr lang="en-US" altLang="zh-CN" sz="1200" kern="1200" dirty="0">
                <a:solidFill>
                  <a:schemeClr val="tx1"/>
                </a:solidFill>
                <a:effectLst/>
                <a:latin typeface="+mn-lt"/>
                <a:ea typeface="+mn-ea"/>
                <a:cs typeface="+mn-cs"/>
              </a:rPr>
              <a:t>Auto-generated method stub</a:t>
            </a:r>
            <a:r>
              <a:rPr lang="zh-CN" altLang="zh-CN" sz="1200" kern="1200" dirty="0">
                <a:solidFill>
                  <a:schemeClr val="tx1"/>
                </a:solidFill>
                <a:effectLst/>
                <a:latin typeface="+mn-lt"/>
                <a:ea typeface="+mn-ea"/>
                <a:cs typeface="+mn-cs"/>
              </a:rPr>
              <a:t>”的完整意思是 ：生成方法存根，就是“自动生成方法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空函数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编程软件在你使用代码生成时，自动帮你加上的，告诉你这些段代码是开发工具生成的，就是一个提示，可以删除。由结果可以看出，子类实现了父类的抽象方法后，可以正常进行实例化，并通过实例对象顺利的调用实现后的方法。</a:t>
            </a:r>
          </a:p>
          <a:p>
            <a:endParaRPr lang="zh-CN" altLang="en-US" dirty="0"/>
          </a:p>
        </p:txBody>
      </p:sp>
    </p:spTree>
    <p:extLst>
      <p:ext uri="{BB962C8B-B14F-4D97-AF65-F5344CB8AC3E}">
        <p14:creationId xmlns:p14="http://schemas.microsoft.com/office/powerpoint/2010/main" val="771854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2F5DA-6FD9-201C-358F-8FC78936A96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2311AD0-1754-25D9-58FA-AE3CEA32EEE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F12D759-5D16-B13A-1CBA-1E5249801AF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22102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9E5FE-3BE4-7B8C-4241-F3042467D33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CAA85EA-DB3D-B861-700E-259247DB69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204A9B6-7954-AAEC-DFAC-7B018892E3A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70486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981951-4D1E-8019-2682-8E28ABFB239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20FF950-12E4-13EE-C3BE-9514E001386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29EBADF-7829-F582-A79D-4428769A07E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43738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6B299-5BA7-BBFF-01DF-487A90F867E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02EF788-B5F9-62E9-2243-3E5E920C695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3ACAAF7-A256-84D8-9526-D95972672012}"/>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0896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257BE-D31F-A262-61BB-2135DD8E3F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D65307E-7126-9A03-CF8D-94B03BC71C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DA6B35-04A1-A202-74B5-63FB5171573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789520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00475-2C81-FC2F-456B-65C8BBB59A4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AE6A524-4ACA-0A6E-6293-6B861183746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BC7EB05-3DFC-DCF9-9A36-316766BD95F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515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017C5-217D-7F05-B29E-7AFF031ECE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27907E-0660-BB97-8247-F3F7538A804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B291C2-255B-E1F2-CEFC-96753D4CD654}"/>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132941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008F3-E4F1-2B7A-607A-4710E8B7364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29FA760-5507-36B8-DF5D-C9B4B1912B9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BC6DC9-16F0-E6FE-BCE3-A78904ED26F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57020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6B45C-7D88-27C7-897B-0C6CD7991D9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15FF1AC-73FD-B094-7E02-2128CD256A1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181B63-F36C-3A7A-DC87-DD8044E6F41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655539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BDB76-F16F-6FBD-11A7-67599EB5E6C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F831FE8-6659-D3F1-4D20-C3A07B12CB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53BCB28-5A18-609C-CC51-E9868507D20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358384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FB477-81F5-AD21-BEE7-FC1F96991DF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FBBCCE5-F185-083B-AB01-392E1E1B1A0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56267D-0ABD-CF18-49AF-F0E8BFB653C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394136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5E43F-7241-9A76-BCDE-87BF5008ABE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C92D01-CB7D-33D8-87E4-A8226B854E5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9BB216-92C3-FE43-7E12-56EE9E09FF6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78434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F6AC5-4B2E-0FDE-1E3D-5DD057AD4D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5003058-900F-ECC1-C430-8898FF7DB52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5F8D439-A0CC-9493-FE87-48E6D25FEC6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192809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677A15-F662-1855-6A56-EFD375B5CD7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5BB12E8-D1E4-10A2-5F83-D081A5F7BC7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6B9A1AD-04F0-1FBE-8210-43A57B7E7B54}"/>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45194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F96FC-31F2-646F-9F4A-517C334C256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3DBC409-F73B-A98A-0C3E-9A517C4B009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D4AC485-F8BB-8127-F78E-5E1241878EBF}"/>
              </a:ext>
            </a:extLst>
          </p:cNvPr>
          <p:cNvSpPr>
            <a:spLocks noGrp="1"/>
          </p:cNvSpPr>
          <p:nvPr>
            <p:ph type="body" idx="1"/>
          </p:nvPr>
        </p:nvSpPr>
        <p:spPr/>
        <p:txBody>
          <a:bodyPr/>
          <a:lstStyle/>
          <a:p>
            <a:pPr>
              <a:buNone/>
            </a:pP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setAge</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(Integer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(String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抽象方法</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learn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abstract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learn();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en-US" dirty="0"/>
          </a:p>
        </p:txBody>
      </p:sp>
    </p:spTree>
    <p:extLst>
      <p:ext uri="{BB962C8B-B14F-4D97-AF65-F5344CB8AC3E}">
        <p14:creationId xmlns:p14="http://schemas.microsoft.com/office/powerpoint/2010/main" val="908736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6F845-7BBA-3F09-A8D1-E2933720176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567E4C-1B62-1255-A279-8BAF6BF64D8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69F207B-DC5B-1C6F-A198-D750326A37C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7903703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933A9-79CD-6790-AC8E-88158828CE1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E81C33C-B4BA-4CC5-641B-AF5F5D8269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63F5F08-EAB0-7924-98F2-612CFED8570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00472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B5BDF-DCDE-59DA-DA38-00912F1D7BF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E57D77C-D1A8-BAA7-511D-7510750DFA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E9578DC-8A8F-761F-8E93-9801F8BACB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super();</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Bird bird=new Bird();</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Tree>
    <p:extLst>
      <p:ext uri="{BB962C8B-B14F-4D97-AF65-F5344CB8AC3E}">
        <p14:creationId xmlns:p14="http://schemas.microsoft.com/office/powerpoint/2010/main" val="29538199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40692-8F07-50F8-330F-710A91D04C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62E076-927A-D0CC-B5FA-705CFC4680D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0CB10A5-39C8-5433-FCCD-AA5FB7CE69E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53951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FEC6C-4861-4D57-133E-BFD69A05C4B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0080D4D-9112-A78C-DEBE-31C127BBEF9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590DEC9-68E2-5685-0419-0573F41A280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24530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CB3D1-F451-2F08-1DC5-48737DDDEB5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08160CF-AF05-118A-8730-55EF598E699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3527B9-7E75-00CE-DDBD-612052D2C97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928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88C91-3B3A-C9BD-61B6-D388B6505DD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DF0FD32-2DFE-B7BC-FA34-752AD24D5FC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E487A29-E591-7248-904F-C55B6885131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8150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C0662-A974-CEB7-8E27-70F23EEE62D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69D1613-FE93-6CA2-B8FC-A0B8FA5076E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57564F9-43A0-9BD7-2284-69F1CE6C481C}"/>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64715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32DA4-23CE-A07E-DE0B-2DAEB65E13B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DA03BA6-631E-4341-E344-CE21222DF7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8FE976-3AA5-6D8B-9A65-12CDD256C0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1042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06368-4056-6A0B-6F54-6319766329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DB67DFE-86F9-0EF4-F268-C95878D3143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94F922-D07B-5F96-5137-14BA4913D217}"/>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66061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4.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6.xml"/><Relationship Id="rId5" Type="http://schemas.openxmlformats.org/officeDocument/2006/relationships/slideLayout" Target="../slideLayouts/slideLayout8.xml"/><Relationship Id="rId4" Type="http://schemas.openxmlformats.org/officeDocument/2006/relationships/tags" Target="../tags/tag4.xml"/></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bin"/><Relationship Id="rId7" Type="http://schemas.openxmlformats.org/officeDocument/2006/relationships/image" Target="../media/image7.sv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4.bin"/><Relationship Id="rId10" Type="http://schemas.openxmlformats.org/officeDocument/2006/relationships/image" Target="../media/image10.png"/><Relationship Id="rId4" Type="http://schemas.openxmlformats.org/officeDocument/2006/relationships/image" Target="../media/image3.bin"/><Relationship Id="rId9" Type="http://schemas.openxmlformats.org/officeDocument/2006/relationships/image" Target="../media/image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D243-5473-67A9-778A-653EE5A4B16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281EDE1-BF5C-BC78-D9DB-1412B4D67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9E24DCAA-999D-F6D9-34D8-B2C50E830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E236389-4C3D-B252-9B07-6B8C97353B6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E24A4277-5C5E-110A-DEDC-2D484AB33E6C}"/>
              </a:ext>
            </a:extLst>
          </p:cNvPr>
          <p:cNvSpPr txBox="1"/>
          <p:nvPr/>
        </p:nvSpPr>
        <p:spPr>
          <a:xfrm>
            <a:off x="1972446" y="1980857"/>
            <a:ext cx="9049780"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6  Java</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面向对象（下）</a:t>
            </a:r>
          </a:p>
        </p:txBody>
      </p:sp>
    </p:spTree>
    <p:extLst>
      <p:ext uri="{BB962C8B-B14F-4D97-AF65-F5344CB8AC3E}">
        <p14:creationId xmlns:p14="http://schemas.microsoft.com/office/powerpoint/2010/main" val="16775187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50B4E-CE09-3168-424E-464135ADAEA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5429304-AF61-BA1A-4636-5200DAC73C7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C4F72BE-73C3-12C5-DAF7-C3049419A3E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33089"/>
            <a:ext cx="11468100" cy="6172200"/>
          </a:xfrm>
          <a:prstGeom prst="rect">
            <a:avLst/>
          </a:prstGeom>
        </p:spPr>
      </p:pic>
      <p:pic>
        <p:nvPicPr>
          <p:cNvPr id="9" name="图片 8">
            <a:extLst>
              <a:ext uri="{FF2B5EF4-FFF2-40B4-BE49-F238E27FC236}">
                <a16:creationId xmlns:a16="http://schemas.microsoft.com/office/drawing/2014/main" id="{B13F9802-D3B0-B6E1-3BE1-F9FF4EC66CC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F4CC548-4170-150A-1691-D86F8176A479}"/>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FAE7BD47-83C3-51E3-11B0-917D32340418}"/>
              </a:ext>
            </a:extLst>
          </p:cNvPr>
          <p:cNvSpPr txBox="1"/>
          <p:nvPr/>
        </p:nvSpPr>
        <p:spPr>
          <a:xfrm>
            <a:off x="885053" y="333089"/>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6.1.5.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构造方法继承</a:t>
            </a:r>
          </a:p>
        </p:txBody>
      </p:sp>
      <p:sp>
        <p:nvSpPr>
          <p:cNvPr id="6" name="文本框 5">
            <a:extLst>
              <a:ext uri="{FF2B5EF4-FFF2-40B4-BE49-F238E27FC236}">
                <a16:creationId xmlns:a16="http://schemas.microsoft.com/office/drawing/2014/main" id="{2B7D7DF9-EF38-8BD8-7D83-1D65733CAC49}"/>
              </a:ext>
            </a:extLst>
          </p:cNvPr>
          <p:cNvSpPr txBox="1"/>
          <p:nvPr/>
        </p:nvSpPr>
        <p:spPr>
          <a:xfrm>
            <a:off x="523103" y="1028405"/>
            <a:ext cx="11203936" cy="188769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中所有的构造方法默认都会访问父类中无参的构造方法，子类会继承父类中的数据，可能还会使用父类的数据。所以，子类初始化之前，一定要先完成父类数据的初始化，原因在于，每一个子类构造方法的第一条语句默认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那么问题来了，如果父类中没有无参构造方法，只有带参构造方法，该如何处置呢，这个时候，就要通过使用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关键字去显示的调用父类的带参构造方法，或者子类通过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去调用本类的其他构造方法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本类其他构造方法再通过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去手动调用父类的带参的构造方法，注意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必须放在构造方法的第一行有效语句，并且二者不能共存。</a:t>
            </a:r>
          </a:p>
        </p:txBody>
      </p:sp>
      <p:sp>
        <p:nvSpPr>
          <p:cNvPr id="10" name="文本框 9">
            <a:extLst>
              <a:ext uri="{FF2B5EF4-FFF2-40B4-BE49-F238E27FC236}">
                <a16:creationId xmlns:a16="http://schemas.microsoft.com/office/drawing/2014/main" id="{CAB5E3BF-E008-EC7C-C785-31CA33A7A1EE}"/>
              </a:ext>
            </a:extLst>
          </p:cNvPr>
          <p:cNvSpPr txBox="1"/>
          <p:nvPr/>
        </p:nvSpPr>
        <p:spPr>
          <a:xfrm>
            <a:off x="449393" y="2823706"/>
            <a:ext cx="8027342"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】编程世界的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传承纽带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。父类子类中分别定义无惨构造方法。</a:t>
            </a:r>
          </a:p>
        </p:txBody>
      </p:sp>
      <p:sp>
        <p:nvSpPr>
          <p:cNvPr id="12" name="文本框 11">
            <a:extLst>
              <a:ext uri="{FF2B5EF4-FFF2-40B4-BE49-F238E27FC236}">
                <a16:creationId xmlns:a16="http://schemas.microsoft.com/office/drawing/2014/main" id="{ED6B32D2-68AE-6317-E220-CBEB00E4F9BC}"/>
              </a:ext>
            </a:extLst>
          </p:cNvPr>
          <p:cNvSpPr txBox="1"/>
          <p:nvPr/>
        </p:nvSpPr>
        <p:spPr>
          <a:xfrm>
            <a:off x="386106" y="3158541"/>
            <a:ext cx="8153915" cy="3139321"/>
          </a:xfrm>
          <a:prstGeom prst="rect">
            <a:avLst/>
          </a:prstGeom>
          <a:noFill/>
        </p:spPr>
        <p:txBody>
          <a:bodyPr wrap="square">
            <a:spAutoFit/>
          </a:bodyPr>
          <a:lstStyle/>
          <a:p>
            <a:pPr indent="254000" algn="just">
              <a:buNone/>
            </a:pP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定义一个父类</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Autos</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Autos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Autos(){</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第一辆汽车</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Autos(String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汽车品牌是：</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23516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C651A-5514-37ED-5290-0F0AF0E0A3E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4E3D030-35C8-DF44-DC7D-6C4E4020BEC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6791828-534C-8897-B226-CA65D17D5F6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DD039889-BBB7-B69C-7A92-8F3AA5902FA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39FD1CDF-6DBB-7903-2CAE-0B9DDE24CA6A}"/>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B6A0CD9F-B75D-F9B3-F4CA-54541B1A940F}"/>
              </a:ext>
            </a:extLst>
          </p:cNvPr>
          <p:cNvSpPr txBox="1"/>
          <p:nvPr/>
        </p:nvSpPr>
        <p:spPr>
          <a:xfrm>
            <a:off x="827169" y="525838"/>
            <a:ext cx="9113842" cy="3416320"/>
          </a:xfrm>
          <a:prstGeom prst="rect">
            <a:avLst/>
          </a:prstGeom>
          <a:noFill/>
        </p:spPr>
        <p:txBody>
          <a:bodyPr wrap="square">
            <a:spAutoFit/>
          </a:bodyPr>
          <a:lstStyle/>
          <a:p>
            <a:pPr indent="254000" algn="just">
              <a:buNone/>
            </a:pP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定义一个子类</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Cars</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继承</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Autos</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Cars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Autos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Cars()</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635000" algn="l">
              <a:buNone/>
            </a:pP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第二辆汽车</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CarsTest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Cars  </a:t>
            </a:r>
            <a:r>
              <a:rPr lang="en-US" altLang="zh-CN" sz="18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Cars();</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B75A5FF-4B4B-D6CB-7F49-010D3F75AC1E}"/>
              </a:ext>
            </a:extLst>
          </p:cNvPr>
          <p:cNvSpPr txBox="1"/>
          <p:nvPr/>
        </p:nvSpPr>
        <p:spPr>
          <a:xfrm>
            <a:off x="662631" y="4065877"/>
            <a:ext cx="6094970" cy="90281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第一辆汽车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第二辆汽车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8870BCFB-31E1-C9A8-F684-4F6B632416BE}"/>
              </a:ext>
            </a:extLst>
          </p:cNvPr>
          <p:cNvSpPr txBox="1"/>
          <p:nvPr/>
        </p:nvSpPr>
        <p:spPr>
          <a:xfrm>
            <a:off x="795723" y="5180792"/>
            <a:ext cx="10600553"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由结果来看，子类定义了构造方法，则在创建对象事，将先执行来自继承的父类的无参数构造方法然后执行自己的构造方法。</a:t>
            </a:r>
          </a:p>
        </p:txBody>
      </p:sp>
    </p:spTree>
    <p:extLst>
      <p:ext uri="{BB962C8B-B14F-4D97-AF65-F5344CB8AC3E}">
        <p14:creationId xmlns:p14="http://schemas.microsoft.com/office/powerpoint/2010/main" val="9191847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51401-2D11-1CC5-7C91-8DC4E9F7F4F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3CE401C-E2C0-4B5F-E50F-F29084EBEC1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0E6A9AD-E192-E18E-C02D-A7E95F3D58B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90CA9CB6-70B6-21D2-CD88-1E90E1E1210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BDEEB20-6E7A-200B-4BB5-731B0571F207}"/>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8D43BA54-2C66-F8E8-F4E4-E1CA9210E611}"/>
              </a:ext>
            </a:extLst>
          </p:cNvPr>
          <p:cNvSpPr txBox="1"/>
          <p:nvPr/>
        </p:nvSpPr>
        <p:spPr>
          <a:xfrm>
            <a:off x="848059" y="342900"/>
            <a:ext cx="10878980"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类继承自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，分别为定义两个构造方法，一个无惨构造方法，一个有参构造方法。观察构造方法继承的继承，给出执行结果。代码如下：</a:t>
            </a:r>
          </a:p>
        </p:txBody>
      </p:sp>
      <p:sp>
        <p:nvSpPr>
          <p:cNvPr id="10" name="文本框 9">
            <a:extLst>
              <a:ext uri="{FF2B5EF4-FFF2-40B4-BE49-F238E27FC236}">
                <a16:creationId xmlns:a16="http://schemas.microsoft.com/office/drawing/2014/main" id="{497BA238-A9FE-8D5C-6C05-912C1AD9D7C5}"/>
              </a:ext>
            </a:extLst>
          </p:cNvPr>
          <p:cNvSpPr txBox="1"/>
          <p:nvPr/>
        </p:nvSpPr>
        <p:spPr>
          <a:xfrm>
            <a:off x="723901" y="904696"/>
            <a:ext cx="11468099" cy="5693866"/>
          </a:xfrm>
          <a:prstGeom prst="rect">
            <a:avLst/>
          </a:prstGeom>
          <a:noFill/>
        </p:spPr>
        <p:txBody>
          <a:bodyPr wrap="square">
            <a:spAutoFit/>
          </a:bodyPr>
          <a:lstStyle/>
          <a:p>
            <a:pPr indent="254000"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定义一个父类</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姓名</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年龄</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无参数构造方法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张三</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有参数构造方法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126365" indent="1270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班级学生</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姓名</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定义一个子类</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Student </a:t>
            </a:r>
            <a:r>
              <a:rPr lang="zh-CN"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继承</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095"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classno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班号</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无参构造函数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super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张三</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,19);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调用父类的成员方法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2840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DA181-78DF-D700-B9A3-033100A9404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F8B6B65-689E-F770-6A81-F937610D593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3C7C79C-5DE8-7410-93A0-19AB6046DF1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F99A9E7-755E-F9DF-D42D-D5B9C4EE2AB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762A832-800F-72AF-E0D6-8839D62AB38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6" name="文本框 5">
            <a:extLst>
              <a:ext uri="{FF2B5EF4-FFF2-40B4-BE49-F238E27FC236}">
                <a16:creationId xmlns:a16="http://schemas.microsoft.com/office/drawing/2014/main" id="{78736507-B25B-FA32-768C-0AE312C5FC50}"/>
              </a:ext>
            </a:extLst>
          </p:cNvPr>
          <p:cNvSpPr txBox="1"/>
          <p:nvPr/>
        </p:nvSpPr>
        <p:spPr>
          <a:xfrm>
            <a:off x="835625" y="342900"/>
            <a:ext cx="9964180" cy="6370975"/>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李四</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classno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classno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classno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班级学生</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名字</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班级编号</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classno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父类的成员变量方法：</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super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定义测试类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Studenttest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李宏</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,21,2);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.sprint();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10" name="文本框 9">
            <a:extLst>
              <a:ext uri="{FF2B5EF4-FFF2-40B4-BE49-F238E27FC236}">
                <a16:creationId xmlns:a16="http://schemas.microsoft.com/office/drawing/2014/main" id="{73C7F923-8224-3695-3570-11386C779D60}"/>
              </a:ext>
            </a:extLst>
          </p:cNvPr>
          <p:cNvSpPr txBox="1"/>
          <p:nvPr/>
        </p:nvSpPr>
        <p:spPr>
          <a:xfrm>
            <a:off x="5327307" y="4873625"/>
            <a:ext cx="6094970" cy="164147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班级学生</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姓名</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张三</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年龄</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班级学生</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名字</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李四年龄</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班级编号</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父类的成员变量方法：张三</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班级学生</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姓名</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张三</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年龄</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班级学生</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名字</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李宏年龄</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:21</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班级编号</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父类的成员变量方法：张三</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210A6E52-6564-577E-0D5B-A112AE644173}"/>
              </a:ext>
            </a:extLst>
          </p:cNvPr>
          <p:cNvSpPr txBox="1"/>
          <p:nvPr/>
        </p:nvSpPr>
        <p:spPr>
          <a:xfrm>
            <a:off x="8109893" y="451314"/>
            <a:ext cx="3617145" cy="4452501"/>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无条件继承父类的无参数的构造方法，子类没有定义构造方法时，则它将继承父类的无参数构造方法作为自己的构造方法，子类定义了构造方法，则在创建对象事，将先执行来自继承的父类的无参数构造方法然后执行自己的构造方法，如果对于父类的构造方法，子类可以通过自己的构造方法中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关键字来调用它，但这个调用语句必须是子类构造方法中的第一条可执行语句。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在定义一个类时，如果没有特殊需求，当定义了有参构造方法后，尽量在类中再显式地定义一个无参构造方法，这样可以避免该类被继承时出现错误。</a:t>
            </a:r>
          </a:p>
        </p:txBody>
      </p:sp>
    </p:spTree>
    <p:extLst>
      <p:ext uri="{BB962C8B-B14F-4D97-AF65-F5344CB8AC3E}">
        <p14:creationId xmlns:p14="http://schemas.microsoft.com/office/powerpoint/2010/main" val="13986541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4FA95-3F58-DC56-8D01-029EBF2842E1}"/>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BE162986-AD7B-5891-4EAA-B818E1D2F0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9E0191C4-3A54-5C9B-6CBE-4A732E6A58C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91C92ECA-8E08-3B2B-5B6E-7428DD3A929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25F61457-0362-5662-3D54-F6E890AE5F9D}"/>
              </a:ext>
            </a:extLst>
          </p:cNvPr>
          <p:cNvSpPr txBox="1"/>
          <p:nvPr/>
        </p:nvSpPr>
        <p:spPr>
          <a:xfrm>
            <a:off x="4863928" y="248397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6.2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多态</a:t>
            </a:r>
          </a:p>
        </p:txBody>
      </p:sp>
    </p:spTree>
    <p:extLst>
      <p:ext uri="{BB962C8B-B14F-4D97-AF65-F5344CB8AC3E}">
        <p14:creationId xmlns:p14="http://schemas.microsoft.com/office/powerpoint/2010/main" val="427964263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ABD3E-1B73-28B7-BF5E-60C975EC9F51}"/>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76AF917A-1CD3-7B11-B089-D29EAE0D360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E0B0B6B-88E6-F3F3-CB84-F89BC3554CC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9E4EA27-6A65-6082-EA6F-576D7A1A540E}"/>
              </a:ext>
            </a:extLst>
          </p:cNvPr>
          <p:cNvSpPr txBox="1"/>
          <p:nvPr/>
        </p:nvSpPr>
        <p:spPr>
          <a:xfrm>
            <a:off x="614288" y="420394"/>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6.2.1</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多态概念</a:t>
            </a:r>
          </a:p>
        </p:txBody>
      </p:sp>
      <p:sp>
        <p:nvSpPr>
          <p:cNvPr id="5" name="文本框 4">
            <a:extLst>
              <a:ext uri="{FF2B5EF4-FFF2-40B4-BE49-F238E27FC236}">
                <a16:creationId xmlns:a16="http://schemas.microsoft.com/office/drawing/2014/main" id="{FB974C2E-A0CC-14F1-EC76-4E955364C598}"/>
              </a:ext>
            </a:extLst>
          </p:cNvPr>
          <p:cNvSpPr txBox="1"/>
          <p:nvPr/>
        </p:nvSpPr>
        <p:spPr>
          <a:xfrm>
            <a:off x="804342" y="1508190"/>
            <a:ext cx="10581728" cy="4452501"/>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面向对象编程有三大特性之一，什么是多态呢，所谓多态就是指程序中定义的引用变量所指向的具体类型和通过该引用变量发出的方法调用在编程时并不确定，而是在程序运行期间才确定，即一个引用变量倒底会指向哪个类的实例对象，该引用变量发出的方法调用到底是哪个类中实现的方法，必须在由程序运行期间才能决定。因为在程序运行时才确定具体的类，这样，不用修改源程序代码，就可以让引用变量绑定到各种不同的类实现上，从而导致该引用调用的具体方法随之改变，即不修改程序代码就可以改变程序运行时所绑定的具体代码，让程序可以选择多个运行状态，这就是多态性。</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现实事物经常会体现出多种形态，如学生，学生是人的一种，则一个具体的同学张三既是学生也是人，即出现两种形态。</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作为面向对象的语言，同样可以描述一个事物的多种形态。如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类继承了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的对象便既是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，又是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多态体现为父类引用变量可以指向子类对象，所以前提条件是必须有子父类关系。注意，在使用多态后的父类引用变量调用方法时，会调用子类重写后的方法。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多态分为静态多态和动态多态：</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静态多态：也称为早绑定，即在编译时，根据用户所传递实参类型就确定了具体调用那个方法。典型代表如方法重载；</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动态多态：也称为晚绑定，即在编译时，不能确定方法的行为，需要等到程序运行时，才能够确定具体调用那个类的方法；</a:t>
            </a:r>
          </a:p>
        </p:txBody>
      </p:sp>
    </p:spTree>
    <p:extLst>
      <p:ext uri="{BB962C8B-B14F-4D97-AF65-F5344CB8AC3E}">
        <p14:creationId xmlns:p14="http://schemas.microsoft.com/office/powerpoint/2010/main" val="212877393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D2AEB-A88D-0122-981E-A407E51AB82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C607858-8EE4-AE9B-6E08-FDB8CEAF0C1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1988AAF-4C77-9B7A-4BBC-876DC6C03C7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3548EAAA-BA87-6684-7BB7-F21BF44198E5}"/>
              </a:ext>
            </a:extLst>
          </p:cNvPr>
          <p:cNvSpPr txBox="1"/>
          <p:nvPr/>
        </p:nvSpPr>
        <p:spPr>
          <a:xfrm>
            <a:off x="0" y="390106"/>
            <a:ext cx="8598758" cy="3348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】奏响代码复用与扩展</a:t>
            </a:r>
            <a:r>
              <a:rPr lang="zh-CN" altLang="zh-CN" sz="16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编写一个程序，反映生活中的多态概念</a:t>
            </a:r>
          </a:p>
        </p:txBody>
      </p:sp>
      <p:sp>
        <p:nvSpPr>
          <p:cNvPr id="9" name="文本框 8">
            <a:extLst>
              <a:ext uri="{FF2B5EF4-FFF2-40B4-BE49-F238E27FC236}">
                <a16:creationId xmlns:a16="http://schemas.microsoft.com/office/drawing/2014/main" id="{E5B37E1B-1E76-4EE2-831C-C0F023EE9AF2}"/>
              </a:ext>
            </a:extLst>
          </p:cNvPr>
          <p:cNvSpPr txBox="1"/>
          <p:nvPr/>
        </p:nvSpPr>
        <p:spPr>
          <a:xfrm>
            <a:off x="718236" y="657888"/>
            <a:ext cx="10025964" cy="6078587"/>
          </a:xfrm>
          <a:prstGeom prst="rect">
            <a:avLst/>
          </a:prstGeom>
          <a:noFill/>
        </p:spPr>
        <p:txBody>
          <a:bodyPr wrap="square">
            <a:spAutoFit/>
          </a:bodyPr>
          <a:lstStyle/>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定义一个汽车类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1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汽车</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go()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任何汽车都可以去拉萨</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定义一个轿车类</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Car</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Car2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go()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开着轿车去拉萨</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定义一个公交类</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Bus</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Bus2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go()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坐着公交去拉萨</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测试类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AutoTestcar</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golasa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(Autocar2 </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.go</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  </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Car2();</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Autocar2  </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Bus2();</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i="1"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golasa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i="1"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golasa</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72AC047B-7F43-40C5-E32C-FF45762F28EF}"/>
              </a:ext>
            </a:extLst>
          </p:cNvPr>
          <p:cNvSpPr txBox="1"/>
          <p:nvPr/>
        </p:nvSpPr>
        <p:spPr>
          <a:xfrm>
            <a:off x="5195330" y="5676818"/>
            <a:ext cx="6094970" cy="779701"/>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开着轿车去拉萨</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坐着公交去拉萨</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60" name="组合 59">
            <a:extLst>
              <a:ext uri="{FF2B5EF4-FFF2-40B4-BE49-F238E27FC236}">
                <a16:creationId xmlns:a16="http://schemas.microsoft.com/office/drawing/2014/main" id="{31124ACC-CF66-57DA-B86B-4C0CE08FA788}"/>
              </a:ext>
            </a:extLst>
          </p:cNvPr>
          <p:cNvGrpSpPr/>
          <p:nvPr/>
        </p:nvGrpSpPr>
        <p:grpSpPr>
          <a:xfrm>
            <a:off x="7142321" y="723069"/>
            <a:ext cx="4553864" cy="4955621"/>
            <a:chOff x="796054" y="1662219"/>
            <a:chExt cx="4117461" cy="4117461"/>
          </a:xfrm>
        </p:grpSpPr>
        <p:grpSp>
          <p:nvGrpSpPr>
            <p:cNvPr id="61" name="组合 60">
              <a:extLst>
                <a:ext uri="{FF2B5EF4-FFF2-40B4-BE49-F238E27FC236}">
                  <a16:creationId xmlns:a16="http://schemas.microsoft.com/office/drawing/2014/main" id="{BB6FA032-A9A2-F7C7-E840-0279DB13EC4D}"/>
                </a:ext>
              </a:extLst>
            </p:cNvPr>
            <p:cNvGrpSpPr/>
            <p:nvPr/>
          </p:nvGrpSpPr>
          <p:grpSpPr>
            <a:xfrm>
              <a:off x="796054" y="1662219"/>
              <a:ext cx="4117461" cy="4117461"/>
              <a:chOff x="474220" y="1079166"/>
              <a:chExt cx="5621780" cy="5621780"/>
            </a:xfrm>
          </p:grpSpPr>
          <p:sp>
            <p:nvSpPr>
              <p:cNvPr id="63" name="0">
                <a:extLst>
                  <a:ext uri="{FF2B5EF4-FFF2-40B4-BE49-F238E27FC236}">
                    <a16:creationId xmlns:a16="http://schemas.microsoft.com/office/drawing/2014/main" id="{0DEEB68B-D8A3-732C-D0EC-4BBDAE2A7182}"/>
                  </a:ext>
                </a:extLst>
              </p:cNvPr>
              <p:cNvSpPr/>
              <p:nvPr>
                <p:custDataLst>
                  <p:tags r:id="rId2"/>
                </p:custDataLst>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0">
                <a:extLst>
                  <a:ext uri="{FF2B5EF4-FFF2-40B4-BE49-F238E27FC236}">
                    <a16:creationId xmlns:a16="http://schemas.microsoft.com/office/drawing/2014/main" id="{94DBEF96-791A-76A3-60BC-C81F9E6D6EAB}"/>
                  </a:ext>
                </a:extLst>
              </p:cNvPr>
              <p:cNvSpPr/>
              <p:nvPr>
                <p:custDataLst>
                  <p:tags r:id="rId3"/>
                </p:custDataLst>
              </p:nvPr>
            </p:nvSpPr>
            <p:spPr>
              <a:xfrm>
                <a:off x="893334" y="1498280"/>
                <a:ext cx="4783551" cy="478355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0">
                <a:extLst>
                  <a:ext uri="{FF2B5EF4-FFF2-40B4-BE49-F238E27FC236}">
                    <a16:creationId xmlns:a16="http://schemas.microsoft.com/office/drawing/2014/main" id="{E0642209-B924-52DC-5A11-1C71DDDCA6DA}"/>
                  </a:ext>
                </a:extLst>
              </p:cNvPr>
              <p:cNvSpPr/>
              <p:nvPr>
                <p:custDataLst>
                  <p:tags r:id="rId4"/>
                </p:custDataLst>
              </p:nvPr>
            </p:nvSpPr>
            <p:spPr>
              <a:xfrm>
                <a:off x="1305850" y="1910796"/>
                <a:ext cx="3958520" cy="3958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2" name="Title-0">
              <a:extLst>
                <a:ext uri="{FF2B5EF4-FFF2-40B4-BE49-F238E27FC236}">
                  <a16:creationId xmlns:a16="http://schemas.microsoft.com/office/drawing/2014/main" id="{2E0586F9-5CAF-FBE6-42F9-FB926F475EF2}"/>
                </a:ext>
              </a:extLst>
            </p:cNvPr>
            <p:cNvSpPr txBox="1"/>
            <p:nvPr>
              <p:custDataLst>
                <p:tags r:id="rId1"/>
              </p:custDataLst>
            </p:nvPr>
          </p:nvSpPr>
          <p:spPr>
            <a:xfrm>
              <a:off x="1760872" y="2751433"/>
              <a:ext cx="2204083" cy="2522685"/>
            </a:xfrm>
            <a:prstGeom prst="rect">
              <a:avLst/>
            </a:prstGeom>
            <a:noFill/>
          </p:spPr>
          <p:txBody>
            <a:bodyPr wrap="square" rtlCol="0">
              <a:spAutoFit/>
            </a:bodyPr>
            <a:lstStyle/>
            <a:p>
              <a:pPr algn="ctr"/>
              <a:r>
                <a:rPr lang="zh-CN" altLang="zh-CN" dirty="0"/>
                <a:t>当编译器在编译代码时，并不知道要调用</a:t>
              </a:r>
              <a:r>
                <a:rPr lang="en-US" altLang="zh-CN" dirty="0"/>
                <a:t>Car2</a:t>
              </a:r>
              <a:r>
                <a:rPr lang="zh-CN" altLang="zh-CN" dirty="0"/>
                <a:t>还是</a:t>
              </a:r>
              <a:r>
                <a:rPr lang="en-US" altLang="zh-CN" dirty="0"/>
                <a:t>Bus2</a:t>
              </a:r>
              <a:r>
                <a:rPr lang="zh-CN" altLang="zh-CN" dirty="0"/>
                <a:t>中的</a:t>
              </a:r>
              <a:r>
                <a:rPr lang="en-US" altLang="zh-CN" dirty="0"/>
                <a:t>go</a:t>
              </a:r>
              <a:r>
                <a:rPr lang="zh-CN" altLang="zh-CN" dirty="0"/>
                <a:t>（）方法，只有在程序运行起来后，形参</a:t>
              </a:r>
              <a:r>
                <a:rPr lang="en-US" altLang="zh-CN" dirty="0"/>
                <a:t>a</a:t>
              </a:r>
              <a:r>
                <a:rPr lang="zh-CN" altLang="zh-CN" dirty="0"/>
                <a:t>引用的具体对象确定后，才知道</a:t>
              </a:r>
              <a:r>
                <a:rPr lang="en-US" altLang="zh-CN" dirty="0" err="1"/>
                <a:t>golasa</a:t>
              </a:r>
              <a:r>
                <a:rPr lang="en-US" altLang="zh-CN" dirty="0"/>
                <a:t>()</a:t>
              </a:r>
              <a:r>
                <a:rPr lang="zh-CN" altLang="zh-CN" dirty="0"/>
                <a:t>调用那个方法；</a:t>
              </a:r>
            </a:p>
            <a:p>
              <a:pPr algn="ctr"/>
              <a:endParaRPr lang="zh-CN" altLang="en-US" sz="2400" b="1" dirty="0">
                <a:solidFill>
                  <a:schemeClr val="bg1"/>
                </a:solidFill>
              </a:endParaRPr>
            </a:p>
          </p:txBody>
        </p:sp>
      </p:grpSp>
    </p:spTree>
    <p:extLst>
      <p:ext uri="{BB962C8B-B14F-4D97-AF65-F5344CB8AC3E}">
        <p14:creationId xmlns:p14="http://schemas.microsoft.com/office/powerpoint/2010/main" val="137702252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C421D-0C07-BC91-B768-EE54605DE9A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02E5540-5FAB-893F-6F62-8D33F877C87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7754A21-81AE-02BA-F0F2-C11CBF7BBA2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67FC3EC9-DDC3-2A2F-48AD-148E5670B50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D9F6B8CE-69C2-8161-38B8-3B9B65995145}"/>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B51DB93-00EE-03BE-5769-F0AD1DB91E68}"/>
              </a:ext>
            </a:extLst>
          </p:cNvPr>
          <p:cNvSpPr txBox="1"/>
          <p:nvPr/>
        </p:nvSpPr>
        <p:spPr>
          <a:xfrm>
            <a:off x="827169" y="333089"/>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6.2.2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多态类型转换</a:t>
            </a:r>
          </a:p>
        </p:txBody>
      </p:sp>
      <p:sp>
        <p:nvSpPr>
          <p:cNvPr id="6" name="文本框 5">
            <a:extLst>
              <a:ext uri="{FF2B5EF4-FFF2-40B4-BE49-F238E27FC236}">
                <a16:creationId xmlns:a16="http://schemas.microsoft.com/office/drawing/2014/main" id="{D284D99B-0519-F5EE-CF04-0F220F67C853}"/>
              </a:ext>
            </a:extLst>
          </p:cNvPr>
          <p:cNvSpPr txBox="1"/>
          <p:nvPr/>
        </p:nvSpPr>
        <p:spPr>
          <a:xfrm>
            <a:off x="464961" y="1010725"/>
            <a:ext cx="11262078" cy="2913618"/>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基础部分讲过数值数据类型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long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float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相互转换规则，即：当从低精度数据类型向高精度数据类型转换时实行自动转换，这种类型转换技术称为向上转型；当从高精度数据类型向低精度数据类型转换时，需要使用强制类型转换符，这种类型转换技术称为向下转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那么对于引用数据类型，这种转换技术依然适用。在父类和子类的继承层次关系中，沿着子类向父类向上转型是自动转换，而从父类向子类必须使用强制类型转换才能实现向下转型。</a:t>
            </a: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向上转型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向上转型，将子类类型转换为父类类型。例如：</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Auto  A=new Car();</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Auto  B=new Bus();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Animal  an=new Dog();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p>
        </p:txBody>
      </p:sp>
      <p:sp>
        <p:nvSpPr>
          <p:cNvPr id="10" name="文本框 9">
            <a:extLst>
              <a:ext uri="{FF2B5EF4-FFF2-40B4-BE49-F238E27FC236}">
                <a16:creationId xmlns:a16="http://schemas.microsoft.com/office/drawing/2014/main" id="{C4B57E0C-21CA-A190-C001-D0E0633437B0}"/>
              </a:ext>
            </a:extLst>
          </p:cNvPr>
          <p:cNvSpPr txBox="1"/>
          <p:nvPr/>
        </p:nvSpPr>
        <p:spPr>
          <a:xfrm>
            <a:off x="464960" y="3793146"/>
            <a:ext cx="9828217"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】向上类型转换的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神奇变身秀</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使用向上类型进行多态类型的向上转换</a:t>
            </a:r>
          </a:p>
        </p:txBody>
      </p:sp>
      <p:sp>
        <p:nvSpPr>
          <p:cNvPr id="14" name="文本框 13">
            <a:extLst>
              <a:ext uri="{FF2B5EF4-FFF2-40B4-BE49-F238E27FC236}">
                <a16:creationId xmlns:a16="http://schemas.microsoft.com/office/drawing/2014/main" id="{AC195BFE-94DD-D694-B78B-81414D2696B4}"/>
              </a:ext>
            </a:extLst>
          </p:cNvPr>
          <p:cNvSpPr txBox="1"/>
          <p:nvPr/>
        </p:nvSpPr>
        <p:spPr>
          <a:xfrm>
            <a:off x="464959" y="3998102"/>
            <a:ext cx="6094970" cy="2646878"/>
          </a:xfrm>
          <a:prstGeom prst="rect">
            <a:avLst/>
          </a:prstGeom>
          <a:noFill/>
        </p:spPr>
        <p:txBody>
          <a:bodyPr wrap="square">
            <a:spAutoFit/>
          </a:bodyPr>
          <a:lstStyle/>
          <a:p>
            <a:pPr indent="266700" algn="just">
              <a:buNone/>
            </a:pPr>
            <a:r>
              <a:rPr lang="en-US"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定义一个父类类</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Animal</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1242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Animal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动物</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sleep(){</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睡</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run(){</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跑</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11943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D9C13-0123-4648-54CC-8E81E3B94EF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74FF532-AB6C-B378-046E-0D863140508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4A0D2F4-AF1E-CA1E-23EC-5554357CDFC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DB31DB77-8643-B096-C91B-937E4D9750E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12F6EE89-5C5A-A259-1C83-F14E05476C1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2761D812-2F5C-7F18-FB47-60FBBF753F33}"/>
              </a:ext>
            </a:extLst>
          </p:cNvPr>
          <p:cNvSpPr txBox="1"/>
          <p:nvPr/>
        </p:nvSpPr>
        <p:spPr>
          <a:xfrm>
            <a:off x="545241" y="342900"/>
            <a:ext cx="8885576" cy="6432530"/>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吃</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show(){</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"hello,</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你好</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175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175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定义一个子类类</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Cat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8227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Animal{</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color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白色</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方法重写</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猫吃鱼</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catchMouse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特有方法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猫抓老鼠</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175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3175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定义测试类</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CatTest1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父类的引用指向了子类的对象</a:t>
            </a:r>
            <a:r>
              <a:rPr lang="zh-CN"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Animal </a:t>
            </a:r>
            <a:r>
              <a:rPr lang="en-US" altLang="zh-CN" sz="16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animal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animal.eat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977191A5-0309-4900-FC2F-ABB4F9473535}"/>
              </a:ext>
            </a:extLst>
          </p:cNvPr>
          <p:cNvSpPr txBox="1"/>
          <p:nvPr/>
        </p:nvSpPr>
        <p:spPr>
          <a:xfrm>
            <a:off x="4716439" y="5950843"/>
            <a:ext cx="6094970" cy="564257"/>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猫吃鱼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55C47AF4-C4EE-7238-0A14-0A142F33FB86}"/>
              </a:ext>
            </a:extLst>
          </p:cNvPr>
          <p:cNvSpPr txBox="1"/>
          <p:nvPr/>
        </p:nvSpPr>
        <p:spPr>
          <a:xfrm>
            <a:off x="7230248" y="843051"/>
            <a:ext cx="4199752" cy="3939540"/>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向上转型的特点，编译类型看左边，运行类型看右边，例如：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 obj = new Cat();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编译类型是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，运行类型是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，另外，向上转型可以调用父类中的所有成员（同时也要遵守访问权限）。案例中正常调用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Animal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类中的四个方法和两个属性，如果将父类中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属性的访问修饰符改成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，也就不能访问了。不能调用子类中特有的成员（属性和方法）。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如果在上述代码测试类</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CatTest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中添加</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Object obj = new Cat();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编译能通过吗？</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答案：可以，因为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Animal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的父类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同时也是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的父类</a:t>
            </a:r>
          </a:p>
        </p:txBody>
      </p:sp>
    </p:spTree>
    <p:extLst>
      <p:ext uri="{BB962C8B-B14F-4D97-AF65-F5344CB8AC3E}">
        <p14:creationId xmlns:p14="http://schemas.microsoft.com/office/powerpoint/2010/main" val="26734306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956A4-EBE5-278A-EE32-831F4CC9BA8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5095729-45BB-3227-F652-6BFA2D06F65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5672DA2-E2D7-58F7-1BB9-D7274A60A09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1DACE8A1-D58E-AF3D-2483-8E91C6466C8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5B47479-2648-4FEA-1C4B-65E2C6B9D84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ABFA9926-8DF0-2839-8832-7B99B05472A0}"/>
              </a:ext>
            </a:extLst>
          </p:cNvPr>
          <p:cNvSpPr txBox="1"/>
          <p:nvPr/>
        </p:nvSpPr>
        <p:spPr>
          <a:xfrm>
            <a:off x="866516" y="524789"/>
            <a:ext cx="10755013" cy="3170099"/>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向下转型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向下转型，将父类类型转换为子类类型，需要使用圆括号，通常也称为强制类型转换。但是在这之前我们需要明确为什么要发生向下转型？当父类需要调用子类的扩充方法时，才需要向下转型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对象的向下转型：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 子类对象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（子类）父类实例</a:t>
            </a: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Auto  A=new car();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Auto  B=new Bus();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Car  C=(Car)A;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Bus  D=(Car)B;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Animal an=new Dog();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Dog  dog=(Dog)an;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495D7B38-B1DB-2F9E-E08C-00F45EB98D79}"/>
              </a:ext>
            </a:extLst>
          </p:cNvPr>
          <p:cNvSpPr txBox="1"/>
          <p:nvPr/>
        </p:nvSpPr>
        <p:spPr>
          <a:xfrm>
            <a:off x="449393" y="3342595"/>
            <a:ext cx="9887034"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】向下类型转换的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逆天神技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。多态类型转换应用。使用向下类型进行多态类型转换。</a:t>
            </a:r>
          </a:p>
        </p:txBody>
      </p:sp>
      <p:sp>
        <p:nvSpPr>
          <p:cNvPr id="10" name="文本框 9">
            <a:extLst>
              <a:ext uri="{FF2B5EF4-FFF2-40B4-BE49-F238E27FC236}">
                <a16:creationId xmlns:a16="http://schemas.microsoft.com/office/drawing/2014/main" id="{7AC8A5B9-FFB6-F982-1F1A-3DD9AA174F72}"/>
              </a:ext>
            </a:extLst>
          </p:cNvPr>
          <p:cNvSpPr txBox="1"/>
          <p:nvPr/>
        </p:nvSpPr>
        <p:spPr>
          <a:xfrm>
            <a:off x="361950" y="3652029"/>
            <a:ext cx="8870008" cy="2893100"/>
          </a:xfrm>
          <a:prstGeom prst="rect">
            <a:avLst/>
          </a:prstGeom>
          <a:noFill/>
        </p:spPr>
        <p:txBody>
          <a:bodyPr wrap="square">
            <a:spAutoFit/>
          </a:bodyPr>
          <a:lstStyle/>
          <a:p>
            <a:pPr indent="25527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CatTest2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父类的引用指向了子类的对象</a:t>
            </a:r>
            <a:r>
              <a:rPr lang="zh-CN"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Animal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animal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=(Cat)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animal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向下转换</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color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.catchMouse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4C887E87-2DF1-8B16-DB1A-93D74DE98396}"/>
              </a:ext>
            </a:extLst>
          </p:cNvPr>
          <p:cNvSpPr txBox="1"/>
          <p:nvPr/>
        </p:nvSpPr>
        <p:spPr>
          <a:xfrm>
            <a:off x="5586798" y="5211431"/>
            <a:ext cx="6094970" cy="133369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白色</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猫抓老鼠</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猫吃鱼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449660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A67F-066F-906A-3C52-B74D5CD0FF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DCFA398-E592-7375-B6B3-22574A3736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299C1BE-79A8-1195-3E9D-E8A4808D3C6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69DE1BF4-B5AC-FD29-E0BF-B8AC11685131}"/>
              </a:ext>
            </a:extLst>
          </p:cNvPr>
          <p:cNvSpPr txBox="1"/>
          <p:nvPr/>
        </p:nvSpPr>
        <p:spPr>
          <a:xfrm>
            <a:off x="1024071" y="955740"/>
            <a:ext cx="10142270" cy="214417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在现代软件开发中，面向对象（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OOP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已成为主流的编程范式，它不仅影响了技术的进步，也深刻影响了我们的思维方式。面向对象的核心理念是将现实世界中的事物抽象为对象，进而通过对象之间的交互来完成复杂的任务。它强调数据与功能的封装、继承和多态，使得代码更加模块化、可扩展和易于维护。这种方法不仅适用于软件开发，也与我们的社会生活和工作方式密切相关。就像在社会中，我们通过团队协作、角色分工来实现共同目标，面向对象编程也是通过对象之间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合作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来完成复杂功能。通过学习面向对象，不仅能提高编程能力，更能培养我们解决问题的系统思维和协作精神。</a:t>
            </a:r>
          </a:p>
        </p:txBody>
      </p:sp>
      <p:sp>
        <p:nvSpPr>
          <p:cNvPr id="6" name="文本框 5">
            <a:extLst>
              <a:ext uri="{FF2B5EF4-FFF2-40B4-BE49-F238E27FC236}">
                <a16:creationId xmlns:a16="http://schemas.microsoft.com/office/drawing/2014/main" id="{680CE854-FE16-0A60-1A00-A7B804D70F11}"/>
              </a:ext>
            </a:extLst>
          </p:cNvPr>
          <p:cNvSpPr txBox="1"/>
          <p:nvPr/>
        </p:nvSpPr>
        <p:spPr>
          <a:xfrm>
            <a:off x="1024071" y="3099917"/>
            <a:ext cx="8888552"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）了解继承、多态与接口、子类的定义</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关键字、抽象类和接口以及多态的灵活使用</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）掌握继承和接口的应用</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）掌握抽象类的应用</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）培养学生不断探索的求知精神</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）培养学生团队合作的精神</a:t>
            </a:r>
          </a:p>
        </p:txBody>
      </p:sp>
    </p:spTree>
    <p:extLst>
      <p:ext uri="{BB962C8B-B14F-4D97-AF65-F5344CB8AC3E}">
        <p14:creationId xmlns:p14="http://schemas.microsoft.com/office/powerpoint/2010/main" val="13277773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A86919-8406-47C0-ACF5-310C4B741E1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BD6E316-2DD5-4FE2-99DB-06BFFE025A5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4C18654-92CD-288F-05DB-DD94FC93098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A73D8369-5172-EE12-093F-89F651EE0B5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9DEED00-1C53-DE7E-020B-55D1E858AE39}"/>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A334EE4E-6E4E-90D6-0E29-69B1E43C2E41}"/>
              </a:ext>
            </a:extLst>
          </p:cNvPr>
          <p:cNvSpPr txBox="1"/>
          <p:nvPr/>
        </p:nvSpPr>
        <p:spPr>
          <a:xfrm>
            <a:off x="823276" y="394445"/>
            <a:ext cx="11006774" cy="3939540"/>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3.instance of</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关键字</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语言的多态机制导致了引用变量的声明类型和实际引用对象的类型可能不一致。为更准确鉴别一个对象的真正类型，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语言引入了</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运算符，使用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关键字判断对象的真正类型。它的作用就是测试它左边的对象是否是它右边的类的实例，返回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的数据类型，或者说使用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关键字判断一个对象是否为一个类（或接口、抽象类、父类）的实例，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中的二元运算符，左边是对象，右边是类；当对象是右边类或子类所创建对象时，返回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；否则，返回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。其中类的实例包含本身的实例，以及所有直接或间接子类的实例，</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左边显式声明的类型与右边操作元必须是同种类或存在继承关系，也就是说需要位于同一个继承树，否则会编译错误。</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语法格式如下所示。</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result = obj  instance of  Class;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是一个对象，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表示一个类或接口。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类（或接口）的实例或者子类实例时，结果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result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，否则返回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必须为引用类型，不能是基本类型，所以，</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instanceof</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运算符只能用作对象的判断。当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null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时，直接返回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null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没有引用任何对象，所以，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的类型必须是引用类型或空类型，否则会编译错误。当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null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时，会发生编译错误，“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Syntax error on token "null", invalid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ReferenceType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只能是类或者接口。</a:t>
            </a:r>
          </a:p>
        </p:txBody>
      </p:sp>
      <p:sp>
        <p:nvSpPr>
          <p:cNvPr id="6" name="文本框 5">
            <a:extLst>
              <a:ext uri="{FF2B5EF4-FFF2-40B4-BE49-F238E27FC236}">
                <a16:creationId xmlns:a16="http://schemas.microsoft.com/office/drawing/2014/main" id="{8D088AF9-4880-B91D-66E3-0B0BD2FF2759}"/>
              </a:ext>
            </a:extLst>
          </p:cNvPr>
          <p:cNvSpPr txBox="1"/>
          <p:nvPr/>
        </p:nvSpPr>
        <p:spPr>
          <a:xfrm>
            <a:off x="564479" y="4218112"/>
            <a:ext cx="7631031"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6-8</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】揭开对象类型“神秘面纱”。使用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instance of</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进行演示</a:t>
            </a:r>
          </a:p>
        </p:txBody>
      </p:sp>
      <p:sp>
        <p:nvSpPr>
          <p:cNvPr id="10" name="文本框 9">
            <a:extLst>
              <a:ext uri="{FF2B5EF4-FFF2-40B4-BE49-F238E27FC236}">
                <a16:creationId xmlns:a16="http://schemas.microsoft.com/office/drawing/2014/main" id="{A8F22C73-4DE8-B411-3CF7-5704D8181633}"/>
              </a:ext>
            </a:extLst>
          </p:cNvPr>
          <p:cNvSpPr txBox="1"/>
          <p:nvPr/>
        </p:nvSpPr>
        <p:spPr>
          <a:xfrm>
            <a:off x="768728" y="4472195"/>
            <a:ext cx="8543153" cy="2123658"/>
          </a:xfrm>
          <a:prstGeom prst="rect">
            <a:avLst/>
          </a:prstGeom>
          <a:noFill/>
        </p:spPr>
        <p:txBody>
          <a:bodyPr wrap="square">
            <a:spAutoFit/>
          </a:bodyPr>
          <a:lstStyle/>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Person1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eat(){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人在吃东西</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sleep()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人在睡觉</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4905971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793D2-D5CC-493A-E088-57AC8636029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EB3E7E0-A4AE-1358-4231-18FCBDF2438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33A0B1D-EA03-E71B-2F6F-D4815E32B8D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99D66600-0649-C1D6-1186-F28BBFE345F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CEF7EE9-8BAE-9F0F-E219-53B2BFA4999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D111D49-D6D0-049E-773D-8D34DF65BB83}"/>
              </a:ext>
            </a:extLst>
          </p:cNvPr>
          <p:cNvSpPr txBox="1"/>
          <p:nvPr/>
        </p:nvSpPr>
        <p:spPr>
          <a:xfrm>
            <a:off x="970860" y="426450"/>
            <a:ext cx="8994174" cy="4647426"/>
          </a:xfrm>
          <a:prstGeom prst="rect">
            <a:avLst/>
          </a:prstGeom>
          <a:noFill/>
        </p:spPr>
        <p:txBody>
          <a:bodyPr wrap="square">
            <a:spAutoFit/>
          </a:bodyPr>
          <a:lstStyle/>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定义子类</a:t>
            </a:r>
            <a:r>
              <a:rPr lang="en-US" altLang="zh-CN" sz="1600" u="sng"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Superman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Person1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eat()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超人在吃东西</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fly()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超人在飞</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Instance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Person1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q</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latin typeface="Consolas" panose="020B0609020204030204" pitchFamily="49" charset="0"/>
                <a:ea typeface="宋体" panose="02010600030101010101" pitchFamily="2" charset="-122"/>
                <a:cs typeface="宋体" panose="02010600030101010101" pitchFamily="2" charset="-122"/>
              </a:rPr>
              <a:t>Person1 </a:t>
            </a:r>
            <a:r>
              <a:rPr lang="en-US" altLang="zh-CN" sz="1600" dirty="0">
                <a:solidFill>
                  <a:srgbClr val="6A3E3E"/>
                </a:solidFill>
                <a:latin typeface="Consolas" panose="020B0609020204030204" pitchFamily="49" charset="0"/>
                <a:ea typeface="宋体" panose="02010600030101010101" pitchFamily="2" charset="-122"/>
                <a:cs typeface="宋体" panose="02010600030101010101" pitchFamily="2" charset="-122"/>
              </a:rPr>
              <a:t>p</a:t>
            </a:r>
            <a:r>
              <a:rPr lang="en-US" altLang="zh-CN" sz="1600" dirty="0">
                <a:solidFill>
                  <a:srgbClr val="000000"/>
                </a:solidFill>
                <a:latin typeface="Consolas" panose="020B0609020204030204" pitchFamily="49" charset="0"/>
                <a:ea typeface="宋体" panose="02010600030101010101" pitchFamily="2" charset="-122"/>
                <a:cs typeface="宋体" panose="02010600030101010101" pitchFamily="2" charset="-122"/>
              </a:rPr>
              <a:t> = </a:t>
            </a:r>
            <a:r>
              <a:rPr lang="en-US" altLang="zh-CN" sz="1600" b="1" dirty="0">
                <a:solidFill>
                  <a:srgbClr val="7F0055"/>
                </a:solidFill>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Person1();</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instanceof</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Person1);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instanceof</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q</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instanceof</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C31E360C-3FDF-BAF0-50C4-44A082BC2AED}"/>
              </a:ext>
            </a:extLst>
          </p:cNvPr>
          <p:cNvSpPr txBox="1"/>
          <p:nvPr/>
        </p:nvSpPr>
        <p:spPr>
          <a:xfrm>
            <a:off x="717910" y="5073876"/>
            <a:ext cx="6094970" cy="1179810"/>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true</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true</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false</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12221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6CEF6-D689-43C8-52D1-1E6261337C5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EE99E27-A33E-B992-8FC0-10273CB63C8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32985F9-E2C4-60D8-C0C9-4AF3906A741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343BBD3-2896-1926-E233-6F57A46B477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2D2448D-5B24-0BC4-40E4-9FC1493E6835}"/>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8AF3808E-6ABB-EA86-EAD9-BFDDAFD0126D}"/>
              </a:ext>
            </a:extLst>
          </p:cNvPr>
          <p:cNvSpPr txBox="1"/>
          <p:nvPr/>
        </p:nvSpPr>
        <p:spPr>
          <a:xfrm>
            <a:off x="827169" y="524207"/>
            <a:ext cx="6094970"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】仔细阅读如下代码，给出执行结果：</a:t>
            </a:r>
          </a:p>
        </p:txBody>
      </p:sp>
      <p:sp>
        <p:nvSpPr>
          <p:cNvPr id="6" name="文本框 5">
            <a:extLst>
              <a:ext uri="{FF2B5EF4-FFF2-40B4-BE49-F238E27FC236}">
                <a16:creationId xmlns:a16="http://schemas.microsoft.com/office/drawing/2014/main" id="{5794FC03-09C2-BB46-D3BC-F41281649072}"/>
              </a:ext>
            </a:extLst>
          </p:cNvPr>
          <p:cNvSpPr txBox="1"/>
          <p:nvPr/>
        </p:nvSpPr>
        <p:spPr>
          <a:xfrm>
            <a:off x="903586" y="842181"/>
            <a:ext cx="9550229" cy="5816977"/>
          </a:xfrm>
          <a:prstGeom prst="rect">
            <a:avLst/>
          </a:prstGeom>
          <a:noFill/>
        </p:spPr>
        <p:txBody>
          <a:bodyPr wrap="square">
            <a:spAutoFit/>
          </a:bodyPr>
          <a:lstStyle/>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定义父类</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Person</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Person2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eat(){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人在吃东西</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sleep()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人在睡觉</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定义子类</a:t>
            </a:r>
            <a:r>
              <a:rPr lang="en-US" altLang="zh-CN" sz="1100" u="sng"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Superman</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Superman2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Person2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eat()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超人在吃东西</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fly()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超人在飞</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定义测试类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SupermanTest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b="1" dirty="0">
                <a:solidFill>
                  <a:srgbClr val="7F9FBF"/>
                </a:solidFill>
                <a:effectLst/>
                <a:latin typeface="Consolas" panose="020B0609020204030204" pitchFamily="49" charset="0"/>
                <a:ea typeface="宋体" panose="02010600030101010101" pitchFamily="2" charset="-122"/>
                <a:cs typeface="宋体" panose="02010600030101010101" pitchFamily="2" charset="-122"/>
              </a:rPr>
              <a:t>TODO</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Auto-generated method stub</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Person2 </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1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Superman2();</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向上转型</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.sleep</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调用的是父类</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person</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的方法</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.eat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调用的是</a:t>
            </a:r>
            <a:r>
              <a:rPr lang="en-US" altLang="zh-CN" sz="1100" u="sng"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Superman</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里面的</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eat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方法，</a:t>
            </a:r>
            <a:r>
              <a:rPr lang="en-US" altLang="zh-CN" sz="1100" u="sng"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Superman</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重写了</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Person</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父类的方法</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err="1">
                <a:solidFill>
                  <a:srgbClr val="3F7F5F"/>
                </a:solidFill>
                <a:effectLst/>
                <a:latin typeface="Consolas" panose="020B0609020204030204" pitchFamily="49" charset="0"/>
                <a:ea typeface="宋体" panose="02010600030101010101" pitchFamily="2" charset="-122"/>
                <a:cs typeface="宋体" panose="02010600030101010101" pitchFamily="2" charset="-122"/>
              </a:rPr>
              <a:t>p.fly</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报错了，丢失了</a:t>
            </a:r>
            <a:r>
              <a:rPr lang="en-US" altLang="zh-CN" sz="1100" u="sng"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Superman</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类的</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fly</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方法</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1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Superman2 </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s</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(Superman2)</a:t>
            </a:r>
            <a:r>
              <a:rPr lang="en-US" altLang="zh-CN" sz="11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p</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1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向下转型</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.sleep</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.fly</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1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a:t>
            </a:r>
            <a:r>
              <a:rPr lang="en-US" altLang="zh-CN" sz="11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.eat</a:t>
            </a: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1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a:extLst>
              <a:ext uri="{FF2B5EF4-FFF2-40B4-BE49-F238E27FC236}">
                <a16:creationId xmlns:a16="http://schemas.microsoft.com/office/drawing/2014/main" id="{D4C60708-1A40-65ED-2AB7-EB1FEABCABBF}"/>
              </a:ext>
            </a:extLst>
          </p:cNvPr>
          <p:cNvSpPr txBox="1"/>
          <p:nvPr/>
        </p:nvSpPr>
        <p:spPr>
          <a:xfrm>
            <a:off x="7217890" y="4780693"/>
            <a:ext cx="6094970" cy="164147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人在睡觉</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超人在吃东西</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人在睡觉</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超人在飞</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超人在吃东西</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C7CE51C5-9948-40F2-07AC-D533541D129C}"/>
              </a:ext>
            </a:extLst>
          </p:cNvPr>
          <p:cNvSpPr txBox="1"/>
          <p:nvPr/>
        </p:nvSpPr>
        <p:spPr>
          <a:xfrm>
            <a:off x="8896242" y="691624"/>
            <a:ext cx="2535267" cy="188769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通过练习发现，向上转型会丢失子类的新增方法，同时会保留子类重载的方法。向下转型可以得到子类的所有方法（包含父类的方法）。</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969374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D98A2-5831-375E-CD80-910B0C84E91C}"/>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BB9E090-8A1F-B87C-8C70-B5514BAE43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EA607CED-A15A-9B45-7291-3BA0C1F2933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57D2EE1-7152-8D4D-A787-620228583B3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0B1E336-174B-D3DC-F91A-F37D248937BC}"/>
              </a:ext>
            </a:extLst>
          </p:cNvPr>
          <p:cNvSpPr txBox="1"/>
          <p:nvPr/>
        </p:nvSpPr>
        <p:spPr>
          <a:xfrm>
            <a:off x="3708571" y="2533399"/>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6.3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抽象类与接口</a:t>
            </a:r>
          </a:p>
        </p:txBody>
      </p:sp>
    </p:spTree>
    <p:extLst>
      <p:ext uri="{BB962C8B-B14F-4D97-AF65-F5344CB8AC3E}">
        <p14:creationId xmlns:p14="http://schemas.microsoft.com/office/powerpoint/2010/main" val="412442943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DB1E7-1A14-56EA-8441-ECC1981F034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A3B00BA-A3B2-FD4B-C01E-3D152CE89F7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7792BA3-E115-A95E-E40C-A33BA47198E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8928225-FFD0-BEA1-C2EB-3E56A8BDF7E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5C6DAAE-8B3E-4823-7B8A-A1E463053C37}"/>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C4748154-07B3-1993-3A48-94D077DAEA21}"/>
              </a:ext>
            </a:extLst>
          </p:cNvPr>
          <p:cNvSpPr txBox="1"/>
          <p:nvPr/>
        </p:nvSpPr>
        <p:spPr>
          <a:xfrm>
            <a:off x="970860" y="214466"/>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6.3.1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抽象类</a:t>
            </a:r>
          </a:p>
        </p:txBody>
      </p:sp>
      <p:sp>
        <p:nvSpPr>
          <p:cNvPr id="6" name="文本框 5">
            <a:extLst>
              <a:ext uri="{FF2B5EF4-FFF2-40B4-BE49-F238E27FC236}">
                <a16:creationId xmlns:a16="http://schemas.microsoft.com/office/drawing/2014/main" id="{B01C93B9-2EFF-A113-14C9-587C4441AF80}"/>
              </a:ext>
            </a:extLst>
          </p:cNvPr>
          <p:cNvSpPr txBox="1"/>
          <p:nvPr/>
        </p:nvSpPr>
        <p:spPr>
          <a:xfrm>
            <a:off x="717910" y="1086932"/>
            <a:ext cx="10749160" cy="2144177"/>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抽象类概念</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前面一章讲过，所有的对象都是通过类来描绘的，反过来，并不是所有的类都是用来描绘对象的，如果一个类中没有包含足够的信息来描绘一个具体的对象，这样的类就是抽象类。 </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抽象类往往用来表征对问题领域进行分析、设计中得出的抽象概念。 </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在一个图形编辑软件的分析设计过程中，就会发现问题领域存在着圆、三角形这样一些具体概念，它们是不同的，但是它们又都属于形状这样一个概念，形状这个概念在问题领域并不是直接存在的，它就是一个抽象概念。而正是因为抽象的概念在问题领域没有对应的具体概念，所以用以表征抽象概念的抽象类是不能够实例化的。</a:t>
            </a:r>
          </a:p>
        </p:txBody>
      </p:sp>
      <p:sp>
        <p:nvSpPr>
          <p:cNvPr id="10" name="文本框 9">
            <a:extLst>
              <a:ext uri="{FF2B5EF4-FFF2-40B4-BE49-F238E27FC236}">
                <a16:creationId xmlns:a16="http://schemas.microsoft.com/office/drawing/2014/main" id="{9EFCA2E2-9C2D-2066-1D9D-3E964140EA01}"/>
              </a:ext>
            </a:extLst>
          </p:cNvPr>
          <p:cNvSpPr txBox="1"/>
          <p:nvPr/>
        </p:nvSpPr>
        <p:spPr>
          <a:xfrm>
            <a:off x="717910" y="3156905"/>
            <a:ext cx="10817122" cy="3412601"/>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抽象类有以下特点：</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）不能实例化：抽象类不能直接创建对象。因为抽象类通常包含抽象方法（没有实现的方法），这些方法没有具体的实现，无法直接创建实例。只能通过继承该抽象类并实现其抽象方法来创建对象。</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）可以包含抽象方法：抽象类可以包含抽象方法，抽象方法没有方法体，仅有方法声明。继承抽象类的子类必须实现这些抽象方法，除非子类本身也是抽象类。</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）可以包含非抽象方法：抽象类不仅可以包含抽象方法，还可以包含已实现的方法。这样，子类可以继承和重用这些已实现的方法，而不必重新编写。</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）可以有成员变量和构造方法：抽象类可以定义实例变量（成员变量）和构造方法，子类可以通过构造方法来初始化这些变量。</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）用于提供通用功能和模板：抽象类通常用于定义一组通用的方法和行为，作为子类的模板。它能提供部分实现，但让子类实现特定的细节。</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）支持多态性：抽象类可以作为引用类型，指向其具体子类的实例，从而实现多态。这样可以通过抽象类引用不同子类的对象，执行不同的具体实现。</a:t>
            </a:r>
          </a:p>
        </p:txBody>
      </p:sp>
    </p:spTree>
    <p:extLst>
      <p:ext uri="{BB962C8B-B14F-4D97-AF65-F5344CB8AC3E}">
        <p14:creationId xmlns:p14="http://schemas.microsoft.com/office/powerpoint/2010/main" val="23089900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F9F7A-0887-4ACF-090B-E0F8F26E5E1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ED42705-04E9-2C85-B371-FE7B03971BA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505A2D3-6194-D77E-87F7-50A459B8123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1D199EE1-B034-6480-F785-6DB461F993D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77AA40CC-9CD2-13EE-5098-10409087480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89A4E952-8FE3-9CFE-5D0B-2850E5EE5677}"/>
              </a:ext>
            </a:extLst>
          </p:cNvPr>
          <p:cNvSpPr txBox="1"/>
          <p:nvPr/>
        </p:nvSpPr>
        <p:spPr>
          <a:xfrm>
            <a:off x="859787" y="444813"/>
            <a:ext cx="10613599" cy="1631216"/>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抽象类表达</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中，如果一个类被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abstract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修饰则称为抽象类，抽象类中被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abstract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修饰的方法称为抽象方法。抽象方法不用给出具体的实现体。抽象类以及抽象方法定义语法格式：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 abstract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abstract  void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抽象方法名称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注意：抽象方法是没有方法体的，也就是没有大括号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7015C750-75B9-9128-A02E-EACE6FC65E67}"/>
              </a:ext>
            </a:extLst>
          </p:cNvPr>
          <p:cNvSpPr txBox="1"/>
          <p:nvPr/>
        </p:nvSpPr>
        <p:spPr>
          <a:xfrm>
            <a:off x="464961" y="1980004"/>
            <a:ext cx="8339266"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6-9</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】抽象思维的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智慧之门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编写一个抽象类演示程序。</a:t>
            </a:r>
          </a:p>
        </p:txBody>
      </p:sp>
      <p:sp>
        <p:nvSpPr>
          <p:cNvPr id="10" name="文本框 9">
            <a:extLst>
              <a:ext uri="{FF2B5EF4-FFF2-40B4-BE49-F238E27FC236}">
                <a16:creationId xmlns:a16="http://schemas.microsoft.com/office/drawing/2014/main" id="{517068B7-5BC5-FF96-3CD7-AC7F29066377}"/>
              </a:ext>
            </a:extLst>
          </p:cNvPr>
          <p:cNvSpPr txBox="1"/>
          <p:nvPr/>
        </p:nvSpPr>
        <p:spPr>
          <a:xfrm>
            <a:off x="588489" y="2177942"/>
            <a:ext cx="9031245" cy="3754874"/>
          </a:xfrm>
          <a:prstGeom prst="rect">
            <a:avLst/>
          </a:prstGeom>
          <a:noFill/>
        </p:spPr>
        <p:txBody>
          <a:bodyPr wrap="square">
            <a:spAutoFit/>
          </a:bodyPr>
          <a:lstStyle/>
          <a:p>
            <a:pPr>
              <a:buNone/>
            </a:pP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abstract</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Autobus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4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定义抽象方法</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abstract</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run();</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AutoCar1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Autobus{</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dirty="0">
                <a:solidFill>
                  <a:srgbClr val="646464"/>
                </a:solidFill>
                <a:effectLst/>
                <a:latin typeface="Consolas" panose="020B0609020204030204" pitchFamily="49" charset="0"/>
                <a:ea typeface="宋体" panose="02010600030101010101" pitchFamily="2" charset="-122"/>
                <a:cs typeface="宋体" panose="02010600030101010101" pitchFamily="2" charset="-122"/>
              </a:rPr>
              <a:t>@Override</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run()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4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4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4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4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这是一辆小轿车</a:t>
            </a:r>
            <a:r>
              <a:rPr lang="en-US" altLang="zh-CN" sz="14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Cartest2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4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AutoCar1 </a:t>
            </a:r>
            <a:r>
              <a:rPr lang="en-US" altLang="zh-CN" sz="14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4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AutoCar1();</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4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4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.run</a:t>
            </a: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4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a:extLst>
              <a:ext uri="{FF2B5EF4-FFF2-40B4-BE49-F238E27FC236}">
                <a16:creationId xmlns:a16="http://schemas.microsoft.com/office/drawing/2014/main" id="{4FECDC39-CBDF-4617-DB9F-50D9B0689760}"/>
              </a:ext>
            </a:extLst>
          </p:cNvPr>
          <p:cNvSpPr txBox="1"/>
          <p:nvPr/>
        </p:nvSpPr>
        <p:spPr>
          <a:xfrm>
            <a:off x="588489" y="5932816"/>
            <a:ext cx="6094970" cy="564257"/>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这是一辆小轿车</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51" name="组合 50">
            <a:extLst>
              <a:ext uri="{FF2B5EF4-FFF2-40B4-BE49-F238E27FC236}">
                <a16:creationId xmlns:a16="http://schemas.microsoft.com/office/drawing/2014/main" id="{32B61AB4-21F6-46E9-BA50-DAC62409EEEF}"/>
              </a:ext>
            </a:extLst>
          </p:cNvPr>
          <p:cNvGrpSpPr/>
          <p:nvPr/>
        </p:nvGrpSpPr>
        <p:grpSpPr>
          <a:xfrm>
            <a:off x="7801896" y="2416752"/>
            <a:ext cx="3671490" cy="3798192"/>
            <a:chOff x="3348037" y="2066966"/>
            <a:chExt cx="5495925" cy="2724801"/>
          </a:xfrm>
        </p:grpSpPr>
        <p:pic>
          <p:nvPicPr>
            <p:cNvPr id="53" name="图形 52">
              <a:extLst>
                <a:ext uri="{FF2B5EF4-FFF2-40B4-BE49-F238E27FC236}">
                  <a16:creationId xmlns:a16="http://schemas.microsoft.com/office/drawing/2014/main" id="{32933F75-BE94-6395-C3E2-52228FE7C41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48037" y="2143125"/>
              <a:ext cx="5495925" cy="2571750"/>
            </a:xfrm>
            <a:prstGeom prst="rect">
              <a:avLst/>
            </a:prstGeom>
          </p:spPr>
        </p:pic>
        <p:grpSp>
          <p:nvGrpSpPr>
            <p:cNvPr id="54" name="组合 53">
              <a:extLst>
                <a:ext uri="{FF2B5EF4-FFF2-40B4-BE49-F238E27FC236}">
                  <a16:creationId xmlns:a16="http://schemas.microsoft.com/office/drawing/2014/main" id="{DBD7FC62-2EE5-AF58-471C-37A8A1317465}"/>
                </a:ext>
              </a:extLst>
            </p:cNvPr>
            <p:cNvGrpSpPr/>
            <p:nvPr/>
          </p:nvGrpSpPr>
          <p:grpSpPr>
            <a:xfrm>
              <a:off x="3977341" y="2066966"/>
              <a:ext cx="3581399" cy="2724801"/>
              <a:chOff x="3977341" y="2066966"/>
              <a:chExt cx="3581399" cy="2724801"/>
            </a:xfrm>
          </p:grpSpPr>
          <p:pic>
            <p:nvPicPr>
              <p:cNvPr id="55" name="图形 54">
                <a:extLst>
                  <a:ext uri="{FF2B5EF4-FFF2-40B4-BE49-F238E27FC236}">
                    <a16:creationId xmlns:a16="http://schemas.microsoft.com/office/drawing/2014/main" id="{2E2ACEB1-84A8-316A-8DC4-423ABEFA71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977341" y="4629048"/>
                <a:ext cx="171450" cy="161925"/>
              </a:xfrm>
              <a:prstGeom prst="rect">
                <a:avLst/>
              </a:prstGeom>
            </p:spPr>
          </p:pic>
          <p:grpSp>
            <p:nvGrpSpPr>
              <p:cNvPr id="56" name="组合 55">
                <a:extLst>
                  <a:ext uri="{FF2B5EF4-FFF2-40B4-BE49-F238E27FC236}">
                    <a16:creationId xmlns:a16="http://schemas.microsoft.com/office/drawing/2014/main" id="{19CB4B6A-FE9D-0C75-DFC9-93E2F6B8C7BC}"/>
                  </a:ext>
                </a:extLst>
              </p:cNvPr>
              <p:cNvGrpSpPr/>
              <p:nvPr/>
            </p:nvGrpSpPr>
            <p:grpSpPr>
              <a:xfrm>
                <a:off x="4199590" y="2066966"/>
                <a:ext cx="3359150" cy="2724801"/>
                <a:chOff x="4199590" y="2066966"/>
                <a:chExt cx="3359150" cy="2724801"/>
              </a:xfrm>
            </p:grpSpPr>
            <p:pic>
              <p:nvPicPr>
                <p:cNvPr id="57" name="图形 56">
                  <a:extLst>
                    <a:ext uri="{FF2B5EF4-FFF2-40B4-BE49-F238E27FC236}">
                      <a16:creationId xmlns:a16="http://schemas.microsoft.com/office/drawing/2014/main" id="{3D8F131F-CE9B-E620-AEC5-F1008636ED3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99590" y="4629842"/>
                  <a:ext cx="171450" cy="161925"/>
                </a:xfrm>
                <a:prstGeom prst="rect">
                  <a:avLst/>
                </a:prstGeom>
              </p:spPr>
            </p:pic>
            <p:grpSp>
              <p:nvGrpSpPr>
                <p:cNvPr id="58" name="组合 57">
                  <a:extLst>
                    <a:ext uri="{FF2B5EF4-FFF2-40B4-BE49-F238E27FC236}">
                      <a16:creationId xmlns:a16="http://schemas.microsoft.com/office/drawing/2014/main" id="{430AE803-32AC-34D6-64CD-EFFD1D9ACC90}"/>
                    </a:ext>
                  </a:extLst>
                </p:cNvPr>
                <p:cNvGrpSpPr/>
                <p:nvPr/>
              </p:nvGrpSpPr>
              <p:grpSpPr>
                <a:xfrm>
                  <a:off x="6807059" y="2066966"/>
                  <a:ext cx="751681" cy="200025"/>
                  <a:chOff x="6807059" y="2066966"/>
                  <a:chExt cx="751681" cy="200025"/>
                </a:xfrm>
              </p:grpSpPr>
              <p:pic>
                <p:nvPicPr>
                  <p:cNvPr id="59" name="图形 58">
                    <a:extLst>
                      <a:ext uri="{FF2B5EF4-FFF2-40B4-BE49-F238E27FC236}">
                        <a16:creationId xmlns:a16="http://schemas.microsoft.com/office/drawing/2014/main" id="{98289285-CCE8-9886-1467-BCE8C6A7327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807059" y="2066966"/>
                    <a:ext cx="209550" cy="200025"/>
                  </a:xfrm>
                  <a:prstGeom prst="rect">
                    <a:avLst/>
                  </a:prstGeom>
                </p:spPr>
              </p:pic>
              <p:pic>
                <p:nvPicPr>
                  <p:cNvPr id="60" name="图形 59">
                    <a:extLst>
                      <a:ext uri="{FF2B5EF4-FFF2-40B4-BE49-F238E27FC236}">
                        <a16:creationId xmlns:a16="http://schemas.microsoft.com/office/drawing/2014/main" id="{6C9EFD52-03B0-3995-F0E3-BF4F2DD517B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78124" y="2066966"/>
                    <a:ext cx="209550" cy="200025"/>
                  </a:xfrm>
                  <a:prstGeom prst="rect">
                    <a:avLst/>
                  </a:prstGeom>
                </p:spPr>
              </p:pic>
              <p:pic>
                <p:nvPicPr>
                  <p:cNvPr id="61" name="图形 60">
                    <a:extLst>
                      <a:ext uri="{FF2B5EF4-FFF2-40B4-BE49-F238E27FC236}">
                        <a16:creationId xmlns:a16="http://schemas.microsoft.com/office/drawing/2014/main" id="{A951F531-ECF6-A592-12B0-C50F9D0CBAD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49190" y="2066966"/>
                    <a:ext cx="209550" cy="200025"/>
                  </a:xfrm>
                  <a:prstGeom prst="rect">
                    <a:avLst/>
                  </a:prstGeom>
                </p:spPr>
              </p:pic>
            </p:grpSp>
          </p:grpSp>
        </p:grpSp>
      </p:grpSp>
      <p:sp>
        <p:nvSpPr>
          <p:cNvPr id="63" name="文本框 62">
            <a:extLst>
              <a:ext uri="{FF2B5EF4-FFF2-40B4-BE49-F238E27FC236}">
                <a16:creationId xmlns:a16="http://schemas.microsoft.com/office/drawing/2014/main" id="{5D736BDA-819F-2B34-E40B-909AD187AC83}"/>
              </a:ext>
            </a:extLst>
          </p:cNvPr>
          <p:cNvSpPr txBox="1"/>
          <p:nvPr/>
        </p:nvSpPr>
        <p:spPr>
          <a:xfrm>
            <a:off x="7955780" y="2761723"/>
            <a:ext cx="3337092" cy="3185368"/>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@Override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表示重写</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也叫覆盖</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新规范里面的一个注解应用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也就是注释了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告诉你这个方法是重写了父类的一个方法。“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Auto-generated method stub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”的完整意思是 ：生成方法存根，就是“自动生成方法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空函数</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编程软件在你使用代码生成时，自动帮你加上的，告诉你这些段代码是开发工具生成的，就是一个提示，可以删除。由结果可以看出，子类实现了父类的抽象方法后，可以正常进行实例化，并通过实例对象顺利的调用实现后的方法。</a:t>
            </a:r>
          </a:p>
        </p:txBody>
      </p:sp>
    </p:spTree>
    <p:extLst>
      <p:ext uri="{BB962C8B-B14F-4D97-AF65-F5344CB8AC3E}">
        <p14:creationId xmlns:p14="http://schemas.microsoft.com/office/powerpoint/2010/main" val="398265009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609D7-1EC0-E358-AD54-9E9D16B4BA8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1FB1F3E-1182-2518-AB3F-31850B8C2CF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CECEA9F-67C0-7F08-DE3D-E8E754F8BDC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EBF9C77-B98D-4C07-251E-7D8DDC9D0C85}"/>
              </a:ext>
            </a:extLst>
          </p:cNvPr>
          <p:cNvSpPr txBox="1"/>
          <p:nvPr/>
        </p:nvSpPr>
        <p:spPr>
          <a:xfrm>
            <a:off x="557598" y="341314"/>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6.3.2</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接口</a:t>
            </a:r>
          </a:p>
        </p:txBody>
      </p:sp>
      <p:sp>
        <p:nvSpPr>
          <p:cNvPr id="5" name="文本框 4">
            <a:extLst>
              <a:ext uri="{FF2B5EF4-FFF2-40B4-BE49-F238E27FC236}">
                <a16:creationId xmlns:a16="http://schemas.microsoft.com/office/drawing/2014/main" id="{B42FC589-652F-C5F5-D2B4-081EE160AF80}"/>
              </a:ext>
            </a:extLst>
          </p:cNvPr>
          <p:cNvSpPr txBox="1"/>
          <p:nvPr/>
        </p:nvSpPr>
        <p:spPr>
          <a:xfrm>
            <a:off x="607026" y="1169361"/>
            <a:ext cx="11027376" cy="1887696"/>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接口的定义</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接口（英文：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Interface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把类抽象的更彻底，接口只有常量和方法协议。从概念上来讲，接口是一组方法协议和常量的集合。接口在方法协议与方法实体之间只起到一种称之为界面的作用。这种界面限定了方法实体中的参数类型一定要与方法协议中所规定的参数类型保持一致。除此之外，这种界面还限定了方法名、参数个数及方法返回类型的一致型。因此，在使用接口时，类与接口之间并不存在子类与父类的那种继承关系。在实现接口所规定的某些操作时，只存在类中的方法与接口之间保持数据类型一致的关系，而且一个类可以和多个接口之间保持这种关系，即一个类可以实现多个接口。</a:t>
            </a:r>
          </a:p>
        </p:txBody>
      </p:sp>
      <p:sp>
        <p:nvSpPr>
          <p:cNvPr id="7" name="文本框 6">
            <a:extLst>
              <a:ext uri="{FF2B5EF4-FFF2-40B4-BE49-F238E27FC236}">
                <a16:creationId xmlns:a16="http://schemas.microsoft.com/office/drawing/2014/main" id="{4694A3AB-2722-8995-B0B9-79A0242FC709}"/>
              </a:ext>
            </a:extLst>
          </p:cNvPr>
          <p:cNvSpPr txBox="1"/>
          <p:nvPr/>
        </p:nvSpPr>
        <p:spPr>
          <a:xfrm>
            <a:off x="607025" y="2987106"/>
            <a:ext cx="10878579" cy="1887696"/>
          </a:xfrm>
          <a:prstGeom prst="rect">
            <a:avLst/>
          </a:prstGeom>
          <a:noFill/>
        </p:spPr>
        <p:txBody>
          <a:bodyPr wrap="square">
            <a:spAutoFit/>
          </a:bodyPr>
          <a:lstStyle/>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接口与类的区别主要区别如下：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）接口不能用于实例化对象。</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）接口没有构造方法。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）接口中所有的方法必须是抽象方法，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之后 接口中可以使用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default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关键字修饰的非抽象方法。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）接口不能包含成员变量，除了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final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）接口不是被类继承了，而是要被类实现。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）接口支持多继承。</a:t>
            </a:r>
          </a:p>
        </p:txBody>
      </p:sp>
      <p:sp>
        <p:nvSpPr>
          <p:cNvPr id="9" name="文本框 8">
            <a:extLst>
              <a:ext uri="{FF2B5EF4-FFF2-40B4-BE49-F238E27FC236}">
                <a16:creationId xmlns:a16="http://schemas.microsoft.com/office/drawing/2014/main" id="{B24C5F25-05DB-6FAA-823C-E57250597A70}"/>
              </a:ext>
            </a:extLst>
          </p:cNvPr>
          <p:cNvSpPr txBox="1"/>
          <p:nvPr/>
        </p:nvSpPr>
        <p:spPr>
          <a:xfrm>
            <a:off x="453650" y="4811234"/>
            <a:ext cx="11027376"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抽象类和接口的区别如下：</a:t>
            </a: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）抽象类中的方法可以有方法体，就是能实现方法的具体功能，但是接口中的方法不行。</a:t>
            </a: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）抽象类中的成员变量可以是各种类型的，而接口中的成员变量只能是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public static final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类型的。</a:t>
            </a: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）接口中不能含有静态代码块以及静态方法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，而抽象类是可以有静态代码块和静态方法。</a:t>
            </a:r>
          </a:p>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）一个类只能继承一个抽象类，而一个类却可以实现多个接口。</a:t>
            </a:r>
          </a:p>
        </p:txBody>
      </p:sp>
    </p:spTree>
    <p:extLst>
      <p:ext uri="{BB962C8B-B14F-4D97-AF65-F5344CB8AC3E}">
        <p14:creationId xmlns:p14="http://schemas.microsoft.com/office/powerpoint/2010/main" val="239135174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0CD8C-FCFF-1F84-C34E-3CECAF9D45AA}"/>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09FE8D5-9091-781B-7779-D05CBBA6918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99E7E24-ECB4-06B7-A647-AF620D5D441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D30A087-C55A-2F8F-D4A0-4DA42897F7FD}"/>
              </a:ext>
            </a:extLst>
          </p:cNvPr>
          <p:cNvSpPr txBox="1"/>
          <p:nvPr/>
        </p:nvSpPr>
        <p:spPr>
          <a:xfrm>
            <a:off x="453650" y="578579"/>
            <a:ext cx="11272912" cy="4452501"/>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接口的实现</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interface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这个关键字来声明接口，修饰符一般都是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interface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关键字后面就是接口的名字即接口名称。接口的定义语法格式如下：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interface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[extends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父接口名列表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静态常量</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[static] [final]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数据类型变量名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常量值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抽象方法</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[abstract] [native]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返回值类型方法名（参数列表）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接口定义完成后，当类实现接口的时候，类要实现接口中所有的方法。否则，类必须声明为抽象的类，类使用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implements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关键字实现接口。在类声明中，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Implements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关键字放在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声明后面。下面就是实现接口的语法格式：</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[extends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父类名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[implements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类成员变量和成员方法；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中的所有方法编写方法体；</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中的所有方法编写方法体；</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BD6AC838-81DC-8607-4B92-1812DAF2FBAE}"/>
              </a:ext>
            </a:extLst>
          </p:cNvPr>
          <p:cNvSpPr txBox="1"/>
          <p:nvPr/>
        </p:nvSpPr>
        <p:spPr>
          <a:xfrm>
            <a:off x="453649" y="4948222"/>
            <a:ext cx="9913669"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6-10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】编程世界的“万能衔接器”。定义一个计算图形周长的接口</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GirthInterface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p>
        </p:txBody>
      </p:sp>
      <p:sp>
        <p:nvSpPr>
          <p:cNvPr id="7" name="文本框 6">
            <a:extLst>
              <a:ext uri="{FF2B5EF4-FFF2-40B4-BE49-F238E27FC236}">
                <a16:creationId xmlns:a16="http://schemas.microsoft.com/office/drawing/2014/main" id="{257F2C16-916D-B2B0-25F5-0730DC755B5B}"/>
              </a:ext>
            </a:extLst>
          </p:cNvPr>
          <p:cNvSpPr txBox="1"/>
          <p:nvPr/>
        </p:nvSpPr>
        <p:spPr>
          <a:xfrm>
            <a:off x="354011" y="5196007"/>
            <a:ext cx="8957104" cy="1384995"/>
          </a:xfrm>
          <a:prstGeom prst="rect">
            <a:avLst/>
          </a:prstGeom>
          <a:noFill/>
        </p:spPr>
        <p:txBody>
          <a:bodyPr wrap="square">
            <a:spAutoFit/>
          </a:bodyPr>
          <a:lstStyle/>
          <a:p>
            <a:pPr indent="254000"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定义接口</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GirthInterface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interface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GirthInterface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pai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定义类</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Circle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，实现接口方法求圆周长</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0116006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B4CD8-EBDF-2F0B-124E-F328B8B9A08A}"/>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E353119-2C85-CC24-1C98-12D30144ECE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68729A13-E561-D632-3D52-D7BDA16C5E4B}"/>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9" name="文本框 8">
            <a:extLst>
              <a:ext uri="{FF2B5EF4-FFF2-40B4-BE49-F238E27FC236}">
                <a16:creationId xmlns:a16="http://schemas.microsoft.com/office/drawing/2014/main" id="{37B8F88C-4944-F484-CC67-1C3A5B0953CE}"/>
              </a:ext>
            </a:extLst>
          </p:cNvPr>
          <p:cNvSpPr txBox="1"/>
          <p:nvPr/>
        </p:nvSpPr>
        <p:spPr>
          <a:xfrm>
            <a:off x="140580" y="341314"/>
            <a:ext cx="10025964" cy="6494085"/>
          </a:xfrm>
          <a:prstGeom prst="rect">
            <a:avLst/>
          </a:prstGeom>
          <a:noFill/>
        </p:spPr>
        <p:txBody>
          <a:bodyPr wrap="square">
            <a:spAutoFit/>
          </a:bodyPr>
          <a:lstStyle/>
          <a:p>
            <a:pPr indent="254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定义接口</a:t>
            </a:r>
            <a:r>
              <a:rPr lang="en-US" altLang="zh-CN" sz="12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GirthInterface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interface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GirthInterface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pai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定义类</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Circle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，实现接口方法求圆周长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227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GirthInterface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实现接口中的抽象方法，求圆周长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pai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圆半径：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周长</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定义类</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Rectangle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，实现接口方法求长方形周长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635"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GirthInterface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长：</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宽</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周长：</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实现接口中的抽象方法，求长方形周长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just">
              <a:buNone/>
            </a:pP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1020F4A0-16E4-65A2-443E-F5BC7D35EF88}"/>
              </a:ext>
            </a:extLst>
          </p:cNvPr>
          <p:cNvSpPr txBox="1"/>
          <p:nvPr/>
        </p:nvSpPr>
        <p:spPr>
          <a:xfrm>
            <a:off x="6902793" y="512453"/>
            <a:ext cx="9278380" cy="2000548"/>
          </a:xfrm>
          <a:prstGeom prst="rect">
            <a:avLst/>
          </a:prstGeom>
          <a:noFill/>
        </p:spPr>
        <p:txBody>
          <a:bodyPr wrap="square">
            <a:spAutoFit/>
          </a:bodyPr>
          <a:lstStyle/>
          <a:p>
            <a:pPr indent="508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定义测试类，测试接口和接口实现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635"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InterfaceTest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14" name="文本框 13">
            <a:extLst>
              <a:ext uri="{FF2B5EF4-FFF2-40B4-BE49-F238E27FC236}">
                <a16:creationId xmlns:a16="http://schemas.microsoft.com/office/drawing/2014/main" id="{578CE097-290A-0452-9D61-22086516D139}"/>
              </a:ext>
            </a:extLst>
          </p:cNvPr>
          <p:cNvSpPr txBox="1"/>
          <p:nvPr/>
        </p:nvSpPr>
        <p:spPr>
          <a:xfrm>
            <a:off x="7192230" y="2513001"/>
            <a:ext cx="8090862" cy="71814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圆半径：</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r=5.0	 </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周长</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:l=31.41592653589793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长：</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x=4.0    </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宽</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y=5.0	  </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周长：</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l=18.0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E944235D-88E9-C650-ED2F-397F112D0A14}"/>
              </a:ext>
            </a:extLst>
          </p:cNvPr>
          <p:cNvSpPr txBox="1"/>
          <p:nvPr/>
        </p:nvSpPr>
        <p:spPr>
          <a:xfrm>
            <a:off x="7012039" y="3269039"/>
            <a:ext cx="4692281" cy="1650102"/>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由程序来看，接口中定义了静态常量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和求图形周长的抽象方法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girth</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Circle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Rectangle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实现了</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GirthInterface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接口，即为接口中的抽象方法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girth</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（）编写了满足各自要求的方法体，分别求圆形和长方形的周长。在测试类中实现实例化，分别输出给定数据的圆和长方形的周长。</a:t>
            </a:r>
          </a:p>
        </p:txBody>
      </p:sp>
    </p:spTree>
    <p:extLst>
      <p:ext uri="{BB962C8B-B14F-4D97-AF65-F5344CB8AC3E}">
        <p14:creationId xmlns:p14="http://schemas.microsoft.com/office/powerpoint/2010/main" val="43028285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51F5F-D819-01B7-13EC-7DAF0BB1267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B81CB7D-010C-335E-BD19-227E5FD8EC6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18F84C8-4FF6-B72C-FD1F-EA0BA6674FB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0DEDA09-A31C-E6DB-02DD-61476D58F473}"/>
              </a:ext>
            </a:extLst>
          </p:cNvPr>
          <p:cNvSpPr txBox="1"/>
          <p:nvPr/>
        </p:nvSpPr>
        <p:spPr>
          <a:xfrm>
            <a:off x="453649" y="424741"/>
            <a:ext cx="11291447" cy="585097"/>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】利用接口，写个计算器，能完成加减乘除运算。要求：定义一个接口</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Computer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含有四个方法定义加减乘除四种运算。设计一个类实现此接口，完成加减乘除运算。设计一个测试类</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ComputerTest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，调用</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UseComputer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中的方法</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useCom</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来完成加减乘除运算。</a:t>
            </a:r>
          </a:p>
        </p:txBody>
      </p:sp>
      <p:sp>
        <p:nvSpPr>
          <p:cNvPr id="5" name="文本框 4">
            <a:extLst>
              <a:ext uri="{FF2B5EF4-FFF2-40B4-BE49-F238E27FC236}">
                <a16:creationId xmlns:a16="http://schemas.microsoft.com/office/drawing/2014/main" id="{58AC2314-8F59-C14B-F640-2B0164187D86}"/>
              </a:ext>
            </a:extLst>
          </p:cNvPr>
          <p:cNvSpPr txBox="1"/>
          <p:nvPr/>
        </p:nvSpPr>
        <p:spPr>
          <a:xfrm>
            <a:off x="526705" y="919169"/>
            <a:ext cx="9951823" cy="5816977"/>
          </a:xfrm>
          <a:prstGeom prst="rect">
            <a:avLst/>
          </a:prstGeom>
          <a:noFill/>
        </p:spPr>
        <p:txBody>
          <a:bodyPr wrap="square">
            <a:spAutoFit/>
          </a:bodyPr>
          <a:lstStyle/>
          <a:p>
            <a:pPr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定义一个接口，</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Computer</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interface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Computer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sub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定义类</a:t>
            </a:r>
            <a:r>
              <a:rPr lang="en-US" altLang="zh-CN" sz="1200" u="sng"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Coms</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，实现接口</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Computer</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中的四个方法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Coms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Computer{</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Coms(</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sub()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(Exception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0D436632-17BE-0461-F1EE-B924B7E2EA42}"/>
              </a:ext>
            </a:extLst>
          </p:cNvPr>
          <p:cNvSpPr txBox="1"/>
          <p:nvPr/>
        </p:nvSpPr>
        <p:spPr>
          <a:xfrm>
            <a:off x="7139202" y="1009838"/>
            <a:ext cx="9303093" cy="2585323"/>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定义测试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ComputerTest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Coms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Coms(4,5);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sz="1200" dirty="0"/>
          </a:p>
        </p:txBody>
      </p:sp>
      <p:sp>
        <p:nvSpPr>
          <p:cNvPr id="9" name="文本框 8">
            <a:extLst>
              <a:ext uri="{FF2B5EF4-FFF2-40B4-BE49-F238E27FC236}">
                <a16:creationId xmlns:a16="http://schemas.microsoft.com/office/drawing/2014/main" id="{77F34CF8-86B0-C6C8-B140-F5CE8A2E4EFC}"/>
              </a:ext>
            </a:extLst>
          </p:cNvPr>
          <p:cNvSpPr txBox="1"/>
          <p:nvPr/>
        </p:nvSpPr>
        <p:spPr>
          <a:xfrm>
            <a:off x="7439747" y="3482788"/>
            <a:ext cx="8220140" cy="1087477"/>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2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3912899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0B69D-AF89-587A-02B5-7C14BFB68195}"/>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E1D1D97F-F0AD-7B9C-1AB4-5915B59A40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DBBAADBA-628A-83B1-67EF-99CF792FF24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B8EB0F7-E58D-195C-CCF7-B51DE44F244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33C917C-255E-7F3A-A90E-08397C790429}"/>
              </a:ext>
            </a:extLst>
          </p:cNvPr>
          <p:cNvSpPr txBox="1"/>
          <p:nvPr/>
        </p:nvSpPr>
        <p:spPr>
          <a:xfrm>
            <a:off x="4746539" y="2527221"/>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6.1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继承</a:t>
            </a:r>
          </a:p>
        </p:txBody>
      </p:sp>
    </p:spTree>
    <p:extLst>
      <p:ext uri="{BB962C8B-B14F-4D97-AF65-F5344CB8AC3E}">
        <p14:creationId xmlns:p14="http://schemas.microsoft.com/office/powerpoint/2010/main" val="102017195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71EF0-15EB-0887-785A-3C1C32C456BB}"/>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BB6BEB94-0DBB-3187-29C3-748636471C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F53D7C92-954D-D777-12CC-BA106175634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441648D-AC83-CAF6-4F07-044286522A0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7B4EF270-5931-4FFD-D118-DBFB106AD40B}"/>
              </a:ext>
            </a:extLst>
          </p:cNvPr>
          <p:cNvSpPr txBox="1"/>
          <p:nvPr/>
        </p:nvSpPr>
        <p:spPr>
          <a:xfrm>
            <a:off x="4721825" y="2514864"/>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6.4</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内部类</a:t>
            </a:r>
          </a:p>
        </p:txBody>
      </p:sp>
    </p:spTree>
    <p:extLst>
      <p:ext uri="{BB962C8B-B14F-4D97-AF65-F5344CB8AC3E}">
        <p14:creationId xmlns:p14="http://schemas.microsoft.com/office/powerpoint/2010/main" val="312874395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DAEB2-57A6-34C3-F7E7-3FF894CCCB6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71EDB03-0729-4688-BDEC-8B35B146799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DE7E242-90DC-CC3B-095F-5136AEA6B17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FEF3151-B2A0-C1F7-279E-82E0EB84227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45C88450-A38B-CEA2-01EC-B31E89ABC8E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99C802A1-69AB-B1D6-6356-6130E64ED4D4}"/>
              </a:ext>
            </a:extLst>
          </p:cNvPr>
          <p:cNvSpPr txBox="1"/>
          <p:nvPr/>
        </p:nvSpPr>
        <p:spPr>
          <a:xfrm>
            <a:off x="922124" y="161639"/>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6.4.1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内部类概述</a:t>
            </a:r>
          </a:p>
        </p:txBody>
      </p:sp>
      <p:sp>
        <p:nvSpPr>
          <p:cNvPr id="6" name="文本框 5">
            <a:extLst>
              <a:ext uri="{FF2B5EF4-FFF2-40B4-BE49-F238E27FC236}">
                <a16:creationId xmlns:a16="http://schemas.microsoft.com/office/drawing/2014/main" id="{67B73B2E-8E11-EB12-D63E-3E2C99354D6F}"/>
              </a:ext>
            </a:extLst>
          </p:cNvPr>
          <p:cNvSpPr txBox="1"/>
          <p:nvPr/>
        </p:nvSpPr>
        <p:spPr>
          <a:xfrm>
            <a:off x="549901" y="848713"/>
            <a:ext cx="11092198" cy="360752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如果在类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Outer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的内部再定义一个类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，此时类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Inner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就称为内部类（或称为嵌套类），而类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Outer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则称为外部类（或称为宿主类）。</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外部类</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class Outer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成员内部类</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class Inner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内部类仍然是一个独立的类，在编译之后内部类会产生两个独立的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.class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文件，但是前面冠以外部类的类名和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符号，分别是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Outer.class</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Outer$Inner.class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。内部类不能用普通的方式访问。内部类是外部类的一个成员，因此内部类可以自由地访问外部类的成员变量，无论是否为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private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的，内部类声明成静态的，就不能随便访问外部类的成员变量，仍然是只能访问外部类的静态成员变量。外部类只有两种访问级别：</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public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和默认；内部类则有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4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种访问级别：</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protected</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private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和默认。在外部类中可以直接通过内部类的类名访问内部类。在外部类以外的其他类中则需要通过内部类的完整类名访问内部类。内部类与外部类不能重名。</a:t>
            </a:r>
          </a:p>
        </p:txBody>
      </p:sp>
      <p:sp>
        <p:nvSpPr>
          <p:cNvPr id="10" name="文本框 9">
            <a:extLst>
              <a:ext uri="{FF2B5EF4-FFF2-40B4-BE49-F238E27FC236}">
                <a16:creationId xmlns:a16="http://schemas.microsoft.com/office/drawing/2014/main" id="{FF651528-D842-D357-3756-ED5D9E5CB57C}"/>
              </a:ext>
            </a:extLst>
          </p:cNvPr>
          <p:cNvSpPr txBox="1"/>
          <p:nvPr/>
        </p:nvSpPr>
        <p:spPr>
          <a:xfrm>
            <a:off x="970860" y="4213666"/>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6.4.2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内部类分类</a:t>
            </a:r>
          </a:p>
        </p:txBody>
      </p:sp>
      <p:sp>
        <p:nvSpPr>
          <p:cNvPr id="12" name="文本框 11">
            <a:extLst>
              <a:ext uri="{FF2B5EF4-FFF2-40B4-BE49-F238E27FC236}">
                <a16:creationId xmlns:a16="http://schemas.microsoft.com/office/drawing/2014/main" id="{8C785EFB-958E-F672-0013-3114BE99EFAD}"/>
              </a:ext>
            </a:extLst>
          </p:cNvPr>
          <p:cNvSpPr txBox="1"/>
          <p:nvPr/>
        </p:nvSpPr>
        <p:spPr>
          <a:xfrm>
            <a:off x="549901" y="5004396"/>
            <a:ext cx="11092198" cy="1360757"/>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内部类分为成员内部类、局部内部类、静态内部类和匿名内部类。</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成员内部类</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存在于某个类的内部，与全局属性或者方法同级的内部类就是成员内部类。成员内部类可以无条件访问外部类的所有成员属性和成员方法（包括静态成员和私有成员），成员内部类对象会隐式的引用一个外部类对象，外部类必须通过成员内部类的对象来访问内部类的属性和方法。成员内部类可以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protected</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以及默认访问权限。</a:t>
            </a:r>
          </a:p>
        </p:txBody>
      </p:sp>
    </p:spTree>
    <p:extLst>
      <p:ext uri="{BB962C8B-B14F-4D97-AF65-F5344CB8AC3E}">
        <p14:creationId xmlns:p14="http://schemas.microsoft.com/office/powerpoint/2010/main" val="42153025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ED3CD-312E-7948-359B-118427F18DF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B52E944-7C91-6BCD-8E72-AC0B8DACFCC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1318528-EDE6-0CCB-9E37-51F9DE894BC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A8DF89D0-01F7-976B-A3DC-6E73F2A3FEE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58E8D493-07CD-9B24-0D2E-62EB55C564D4}"/>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C8E1198-894C-6E85-F57E-A4B60AD83C11}"/>
              </a:ext>
            </a:extLst>
          </p:cNvPr>
          <p:cNvSpPr txBox="1"/>
          <p:nvPr/>
        </p:nvSpPr>
        <p:spPr>
          <a:xfrm>
            <a:off x="878875" y="417183"/>
            <a:ext cx="8302196"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6-11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】优化代码封装的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得力助手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。编写程序展示</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成员内部类应用。</a:t>
            </a:r>
          </a:p>
        </p:txBody>
      </p:sp>
      <p:sp>
        <p:nvSpPr>
          <p:cNvPr id="6" name="文本框 5">
            <a:extLst>
              <a:ext uri="{FF2B5EF4-FFF2-40B4-BE49-F238E27FC236}">
                <a16:creationId xmlns:a16="http://schemas.microsoft.com/office/drawing/2014/main" id="{51940C1F-2365-C8BF-3C06-A10AD685DD8F}"/>
              </a:ext>
            </a:extLst>
          </p:cNvPr>
          <p:cNvSpPr txBox="1"/>
          <p:nvPr/>
        </p:nvSpPr>
        <p:spPr>
          <a:xfrm>
            <a:off x="878875" y="641770"/>
            <a:ext cx="9080672" cy="3662541"/>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成员内部类案例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内部类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InnerTest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Outer.Inner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A1C9157-C78A-D8E2-96EB-714E6010F6D1}"/>
              </a:ext>
            </a:extLst>
          </p:cNvPr>
          <p:cNvSpPr txBox="1"/>
          <p:nvPr/>
        </p:nvSpPr>
        <p:spPr>
          <a:xfrm>
            <a:off x="449393" y="4071659"/>
            <a:ext cx="6094970" cy="3348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或者也可以采用下种方式完成测试：</a:t>
            </a:r>
          </a:p>
        </p:txBody>
      </p:sp>
      <p:sp>
        <p:nvSpPr>
          <p:cNvPr id="12" name="文本框 11">
            <a:extLst>
              <a:ext uri="{FF2B5EF4-FFF2-40B4-BE49-F238E27FC236}">
                <a16:creationId xmlns:a16="http://schemas.microsoft.com/office/drawing/2014/main" id="{DA3359B2-0A3B-F2F7-1681-BDF0690C3677}"/>
              </a:ext>
            </a:extLst>
          </p:cNvPr>
          <p:cNvSpPr txBox="1"/>
          <p:nvPr/>
        </p:nvSpPr>
        <p:spPr>
          <a:xfrm>
            <a:off x="717910" y="4304311"/>
            <a:ext cx="8203342" cy="1846659"/>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InnerTest1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Outer.Inner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38DAD17B-292E-6EDC-6365-89912D015BB2}"/>
              </a:ext>
            </a:extLst>
          </p:cNvPr>
          <p:cNvSpPr txBox="1"/>
          <p:nvPr/>
        </p:nvSpPr>
        <p:spPr>
          <a:xfrm>
            <a:off x="464961" y="6032712"/>
            <a:ext cx="6156754" cy="533479"/>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indent="266700" algn="just">
              <a:buNone/>
            </a:pP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成员内部类案例</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236328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93990-0331-A672-E235-35F256E74E9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09391F2-A147-6DF1-5069-82B2DC85462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CEC0C39-8F2F-A193-AA9E-35DA61967E4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A64A8B04-B3DC-5DE5-BAD4-65181EBE584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666E666-B32E-424B-A1D1-822759DCB28D}"/>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8D5ADE27-368A-B099-A2B1-3A58C9466AB0}"/>
              </a:ext>
            </a:extLst>
          </p:cNvPr>
          <p:cNvSpPr txBox="1"/>
          <p:nvPr/>
        </p:nvSpPr>
        <p:spPr>
          <a:xfrm>
            <a:off x="478739" y="1047227"/>
            <a:ext cx="5512158" cy="59131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注意：外部类不能直接访问成员内部类的属性和方法，可以间接访问，例如：</a:t>
            </a:r>
          </a:p>
        </p:txBody>
      </p:sp>
      <p:sp>
        <p:nvSpPr>
          <p:cNvPr id="6" name="文本框 5">
            <a:extLst>
              <a:ext uri="{FF2B5EF4-FFF2-40B4-BE49-F238E27FC236}">
                <a16:creationId xmlns:a16="http://schemas.microsoft.com/office/drawing/2014/main" id="{3F001F9A-D205-F386-C5D1-23E91EE86ED0}"/>
              </a:ext>
            </a:extLst>
          </p:cNvPr>
          <p:cNvSpPr txBox="1"/>
          <p:nvPr/>
        </p:nvSpPr>
        <p:spPr>
          <a:xfrm>
            <a:off x="216907" y="1602892"/>
            <a:ext cx="8277483" cy="3662541"/>
          </a:xfrm>
          <a:prstGeom prst="rect">
            <a:avLst/>
          </a:prstGeom>
          <a:noFill/>
        </p:spPr>
        <p:txBody>
          <a:bodyPr wrap="square">
            <a:spAutoFit/>
          </a:bodyPr>
          <a:lstStyle/>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成员内部类案例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内部类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外部类，成员方法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不能访问内部类的成员变量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224F55ED-18F8-4CCC-EBD9-97131DBA5D0B}"/>
              </a:ext>
            </a:extLst>
          </p:cNvPr>
          <p:cNvSpPr txBox="1"/>
          <p:nvPr/>
        </p:nvSpPr>
        <p:spPr>
          <a:xfrm>
            <a:off x="6544363" y="1053930"/>
            <a:ext cx="5001997" cy="1104277"/>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当成员内部类与外部类有相同的属性或方法时，成员内部类默认使用的是自己的属性或方法。如果想使用外部类的属性，则需要使用关键字</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语法为：外部类类名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属性，例如：</a:t>
            </a:r>
          </a:p>
        </p:txBody>
      </p:sp>
      <p:sp>
        <p:nvSpPr>
          <p:cNvPr id="12" name="文本框 11">
            <a:extLst>
              <a:ext uri="{FF2B5EF4-FFF2-40B4-BE49-F238E27FC236}">
                <a16:creationId xmlns:a16="http://schemas.microsoft.com/office/drawing/2014/main" id="{6FCC2EB6-1B60-6E55-DCA4-F44FA78D90D6}"/>
              </a:ext>
            </a:extLst>
          </p:cNvPr>
          <p:cNvSpPr txBox="1"/>
          <p:nvPr/>
        </p:nvSpPr>
        <p:spPr>
          <a:xfrm>
            <a:off x="6233910" y="2089529"/>
            <a:ext cx="8178629" cy="4093428"/>
          </a:xfrm>
          <a:prstGeom prst="rect">
            <a:avLst/>
          </a:prstGeom>
          <a:noFill/>
        </p:spPr>
        <p:txBody>
          <a:bodyPr wrap="square">
            <a:spAutoFit/>
          </a:bodyPr>
          <a:lstStyle/>
          <a:p>
            <a:pPr indent="382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u="sng"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成员内部类案例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内部类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外部类，成员方法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不能访问内部类的成员变量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5115922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403AC-FE1D-5718-9E42-6B36781CFAF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40AC213-8A25-8436-A524-C522C5F2EB3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AFB6873-5BD3-C23A-A0A5-223CADC2D0E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CA088905-15BE-4D6C-0B98-3447DCF1014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FBF5BDF8-07B7-242D-A0DB-9525A3E919D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0E011E39-43C3-2542-EB49-B02E517CEFB7}"/>
              </a:ext>
            </a:extLst>
          </p:cNvPr>
          <p:cNvSpPr txBox="1"/>
          <p:nvPr/>
        </p:nvSpPr>
        <p:spPr>
          <a:xfrm>
            <a:off x="970860" y="752018"/>
            <a:ext cx="4501283" cy="348813"/>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局部内部类</a:t>
            </a:r>
          </a:p>
        </p:txBody>
      </p:sp>
      <p:sp>
        <p:nvSpPr>
          <p:cNvPr id="6" name="文本框 5">
            <a:extLst>
              <a:ext uri="{FF2B5EF4-FFF2-40B4-BE49-F238E27FC236}">
                <a16:creationId xmlns:a16="http://schemas.microsoft.com/office/drawing/2014/main" id="{623322B7-97F0-9067-F508-250D55655E23}"/>
              </a:ext>
            </a:extLst>
          </p:cNvPr>
          <p:cNvSpPr txBox="1"/>
          <p:nvPr/>
        </p:nvSpPr>
        <p:spPr>
          <a:xfrm>
            <a:off x="5121963" y="933412"/>
            <a:ext cx="8333088" cy="33483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6-12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】代码局部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微观世界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的精彩演绎</a:t>
            </a:r>
            <a:r>
              <a:rPr lang="zh-CN" altLang="zh-CN" sz="14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。编写程序进行</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局部内部类演示</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13043BA0-87B5-B048-243B-D018741AB818}"/>
              </a:ext>
            </a:extLst>
          </p:cNvPr>
          <p:cNvSpPr txBox="1"/>
          <p:nvPr/>
        </p:nvSpPr>
        <p:spPr>
          <a:xfrm>
            <a:off x="5194835" y="1176476"/>
            <a:ext cx="9951823" cy="5262979"/>
          </a:xfrm>
          <a:prstGeom prst="rect">
            <a:avLst/>
          </a:prstGeom>
          <a:noFill/>
        </p:spPr>
        <p:txBody>
          <a:bodyPr wrap="square">
            <a:spAutoFit/>
          </a:bodyPr>
          <a:lstStyle/>
          <a:p>
            <a:pPr>
              <a:buNone/>
            </a:pP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Outer2{</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names</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局部内部类案例</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int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=400;</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定义成员方法</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f</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f()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int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u="sng"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=500;</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2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这是方法内部</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方法内部，定义局部内部类</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Inner,</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必须定义在外部类的方法里面</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Inner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局部内部类成员变量</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int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=100;</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局部内部类成员方法</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print()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2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局部内部类</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2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2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+Outer2.</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2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a</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局部内部类</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Inner</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定义结束</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在方法</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f</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内，创建局部内部类实例</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Inner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in</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Inner();</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in</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2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方法定义结束</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2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Outer2 </a:t>
            </a:r>
            <a:r>
              <a:rPr lang="en-US" altLang="zh-CN" sz="12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outer</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2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Outer2();</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2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outer</a:t>
            </a:r>
            <a:r>
              <a:rPr lang="en-US" altLang="zh-CN" sz="12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.f</a:t>
            </a: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2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a:extLst>
              <a:ext uri="{FF2B5EF4-FFF2-40B4-BE49-F238E27FC236}">
                <a16:creationId xmlns:a16="http://schemas.microsoft.com/office/drawing/2014/main" id="{01F46C26-0D16-73A9-E2FA-BCB99A9FBF0C}"/>
              </a:ext>
            </a:extLst>
          </p:cNvPr>
          <p:cNvSpPr txBox="1"/>
          <p:nvPr/>
        </p:nvSpPr>
        <p:spPr>
          <a:xfrm>
            <a:off x="594738" y="1100829"/>
            <a:ext cx="4165275" cy="4452501"/>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在方法或某个作用域内的内部类，称为局部内部类。局部内部类不能被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修饰，在外部类中不能创建局部内部类的实例，创建局部内部类的实例只能在包含他的方法中，局部内部类访问包含他的方法中的变量必须有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修饰，外部类不能访问局部内部类，只能在方法体中访问局部内部类，且访问必须在局部内部类定义之后，局部内部类只在当前方法中有效。局部内部类中不能定义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成员。在局部内部类中可以访问外部类的所有成员。在局部内部类中只可以访问当前方法中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final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类型的参数与变量。如果方法中的成员与外部类中的成员同名，则可以使用 “外部类名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成员变量”的形式访问外部类中的成员。</a:t>
            </a:r>
          </a:p>
        </p:txBody>
      </p:sp>
    </p:spTree>
    <p:extLst>
      <p:ext uri="{BB962C8B-B14F-4D97-AF65-F5344CB8AC3E}">
        <p14:creationId xmlns:p14="http://schemas.microsoft.com/office/powerpoint/2010/main" val="55110118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BC348-F759-82F9-448F-12F905B5A2B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7CD6B54-ACFB-0FD6-BFFA-8539C163837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A4366C5-7DCE-B8B2-3566-3B489BFD479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51B51139-9545-B6E8-C103-F35190B0231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F61E4BF-3A4F-54C4-68F1-73B82BDE3C42}"/>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E551D797-E9C5-C1BA-E2CF-D953AD188E70}"/>
              </a:ext>
            </a:extLst>
          </p:cNvPr>
          <p:cNvSpPr txBox="1"/>
          <p:nvPr/>
        </p:nvSpPr>
        <p:spPr>
          <a:xfrm>
            <a:off x="717910" y="752018"/>
            <a:ext cx="3891160" cy="5427127"/>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静态内部类</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在定义内部类的时候，在其前面加上一个权限修饰符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，即这个内部类就变为了静态内部类。简单的说，静态内部类是指使用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修饰的内部类。示例代码如下：</a:t>
            </a: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静态内部类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创建静态内部类的实例时，不需要创建外部类的实例。静态内部类中可以定义静态成员和实例成员。外部类以外的其他类需要通过完整的类名访问静态内部类中的静态成员，如果要访问静态内部类中的实例成员，则需要通过静态内部类的实例。静态内部类可以直接访问外部类的静态成员，如果要访问外部类的实例成员，则需要通过外部类的实例去访问。</a:t>
            </a:r>
          </a:p>
        </p:txBody>
      </p:sp>
      <p:sp>
        <p:nvSpPr>
          <p:cNvPr id="6" name="文本框 5">
            <a:extLst>
              <a:ext uri="{FF2B5EF4-FFF2-40B4-BE49-F238E27FC236}">
                <a16:creationId xmlns:a16="http://schemas.microsoft.com/office/drawing/2014/main" id="{BE24F501-A930-62C5-E4A5-A530841B9CFB}"/>
              </a:ext>
            </a:extLst>
          </p:cNvPr>
          <p:cNvSpPr txBox="1"/>
          <p:nvPr/>
        </p:nvSpPr>
        <p:spPr>
          <a:xfrm>
            <a:off x="4965030" y="463061"/>
            <a:ext cx="8782565" cy="334835"/>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6-13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】编织代码模块化</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精巧架构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400" b="1" kern="100" dirty="0">
                <a:solidFill>
                  <a:srgbClr val="000000"/>
                </a:solidFill>
                <a:effectLst/>
                <a:latin typeface="Calibri" panose="020F0502020204030204" pitchFamily="34" charset="0"/>
                <a:ea typeface="Segoe UI" panose="020B0502040204020203" pitchFamily="34" charset="0"/>
                <a:cs typeface="Times New Roman" panose="02020603050405020304" pitchFamily="18" charset="0"/>
              </a:rPr>
              <a:t> </a:t>
            </a:r>
            <a:r>
              <a:rPr lang="zh-CN" altLang="zh-CN" sz="14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编写程序进行进行</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静态内部类演示。</a:t>
            </a:r>
          </a:p>
        </p:txBody>
      </p:sp>
      <p:sp>
        <p:nvSpPr>
          <p:cNvPr id="10" name="文本框 9">
            <a:extLst>
              <a:ext uri="{FF2B5EF4-FFF2-40B4-BE49-F238E27FC236}">
                <a16:creationId xmlns:a16="http://schemas.microsoft.com/office/drawing/2014/main" id="{8C8A2039-886F-8A00-DBA0-D3D8087C0D8E}"/>
              </a:ext>
            </a:extLst>
          </p:cNvPr>
          <p:cNvSpPr txBox="1"/>
          <p:nvPr/>
        </p:nvSpPr>
        <p:spPr>
          <a:xfrm>
            <a:off x="5738648" y="705482"/>
            <a:ext cx="9478229" cy="4832092"/>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Outers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静态内部类案例</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Inners{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=600;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这是一个静态内部类</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print()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测试静态内部类</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StaticPartClassTest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静态内部类直接实例化</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Outers.Inners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Outers.Inners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访问静态内部类成员变量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静态内部类静态成员变量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i="1" u="sng"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访问静态内部类成员方法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99D20323-005F-8086-BA92-B287A2C3BF86}"/>
              </a:ext>
            </a:extLst>
          </p:cNvPr>
          <p:cNvSpPr txBox="1"/>
          <p:nvPr/>
        </p:nvSpPr>
        <p:spPr>
          <a:xfrm>
            <a:off x="5483587" y="5416776"/>
            <a:ext cx="6220733" cy="84779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有案例可以看出，创建静态内部类对象实例方式：</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Outer.Inner</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inner = new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Outer.Inner</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；静态内部类不依赖于外部类。外部类可通过内部类的对象调用内部类的私有成员变量或方法。静态内部类中可定义静态的成员变量和方法</a:t>
            </a:r>
          </a:p>
        </p:txBody>
      </p:sp>
    </p:spTree>
    <p:extLst>
      <p:ext uri="{BB962C8B-B14F-4D97-AF65-F5344CB8AC3E}">
        <p14:creationId xmlns:p14="http://schemas.microsoft.com/office/powerpoint/2010/main" val="17702034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44A9E-9766-F549-AB07-6AFE9D14F7D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BF91280-6F0A-4F93-1652-B1BD05027DF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6BC6E53-49D5-B244-4335-378DB163ED8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C9245A04-73B8-1C99-3203-FB9BFB63194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5256DA10-A308-DFEF-FA57-14EC7D35CC5E}"/>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5EBACB1-5DCC-0F9F-D27F-7674E0A2A8DC}"/>
              </a:ext>
            </a:extLst>
          </p:cNvPr>
          <p:cNvSpPr txBox="1"/>
          <p:nvPr/>
        </p:nvSpPr>
        <p:spPr>
          <a:xfrm>
            <a:off x="823061" y="451314"/>
            <a:ext cx="10687052" cy="348813"/>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匿名内部类</a:t>
            </a:r>
          </a:p>
        </p:txBody>
      </p:sp>
      <p:sp>
        <p:nvSpPr>
          <p:cNvPr id="6" name="文本框 5">
            <a:extLst>
              <a:ext uri="{FF2B5EF4-FFF2-40B4-BE49-F238E27FC236}">
                <a16:creationId xmlns:a16="http://schemas.microsoft.com/office/drawing/2014/main" id="{3DD6ADA4-8F52-BC1C-660D-4D2AD1AA3D2D}"/>
              </a:ext>
            </a:extLst>
          </p:cNvPr>
          <p:cNvSpPr txBox="1"/>
          <p:nvPr/>
        </p:nvSpPr>
        <p:spPr>
          <a:xfrm>
            <a:off x="616694" y="752018"/>
            <a:ext cx="11095301" cy="237417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匿名内部类同样也是内部类，相当于在定义类的同时再新建这个类的实例。正如名字一样在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中没有名字标识的类，当然了编译后还是会安排一个名字的，由</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编译器自动派生自一个类实例创建表达式，永远不能是抽象的而且是隐式的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final</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，并且不能是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使用匿名内部类时，我们必须是继承一个类或者实现一个接口，但是两者不可兼得，同时也只能继承一个类或者实现一个接口。匿名内部类中是不能定义构造方法的，不能存在任何的静态成员变量和静态方法。局部内部类的所有限制同样对匿名内部类生效。匿名内部类不能是抽象的，它必须要实现继承的类或者实现的接口的所有抽象方法。</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语法格式如下：</a:t>
            </a:r>
          </a:p>
          <a:p>
            <a:pPr indent="266700" algn="just">
              <a:lnSpc>
                <a:spcPts val="2000"/>
              </a:lnSpc>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new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父接口</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匿名内部类实现</a:t>
            </a:r>
          </a:p>
          <a:p>
            <a:pPr indent="266700" algn="just">
              <a:lnSpc>
                <a:spcPts val="2000"/>
              </a:lnSpc>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D023B2CE-9CE1-4480-E04C-B6171C1162E4}"/>
              </a:ext>
            </a:extLst>
          </p:cNvPr>
          <p:cNvSpPr txBox="1"/>
          <p:nvPr/>
        </p:nvSpPr>
        <p:spPr>
          <a:xfrm>
            <a:off x="464961" y="3126194"/>
            <a:ext cx="3019644" cy="3149901"/>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一个匿名类由以下几个部分组成：</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操作符</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）接口名称。这里还可以填写抽象类、普通类的名称。</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：这个括号表示构造函数的参数列表。由于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Runnable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是一个接口，没有构造函数，所以这里填一个空的括号表示没有参数。</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：大括号中间的代码表示这个类内部的一些结构。在这里可以定义变量名称、方法。跟普通的类一样。</a:t>
            </a:r>
          </a:p>
        </p:txBody>
      </p:sp>
      <p:sp>
        <p:nvSpPr>
          <p:cNvPr id="12" name="文本框 11">
            <a:extLst>
              <a:ext uri="{FF2B5EF4-FFF2-40B4-BE49-F238E27FC236}">
                <a16:creationId xmlns:a16="http://schemas.microsoft.com/office/drawing/2014/main" id="{77F6800B-75B6-1F09-93FA-737C9088FFE5}"/>
              </a:ext>
            </a:extLst>
          </p:cNvPr>
          <p:cNvSpPr txBox="1"/>
          <p:nvPr/>
        </p:nvSpPr>
        <p:spPr>
          <a:xfrm>
            <a:off x="4696899" y="2448459"/>
            <a:ext cx="9296248" cy="334835"/>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6-14</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】代码简洁高效的</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秘密通道</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。编写一个程序进行匿名内部类演示</a:t>
            </a: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DB501C40-5F45-1CB1-F1C6-857E0A8D2C5D}"/>
              </a:ext>
            </a:extLst>
          </p:cNvPr>
          <p:cNvSpPr txBox="1"/>
          <p:nvPr/>
        </p:nvSpPr>
        <p:spPr>
          <a:xfrm>
            <a:off x="4696899" y="2743109"/>
            <a:ext cx="10561320" cy="2831544"/>
          </a:xfrm>
          <a:prstGeom prst="rect">
            <a:avLst/>
          </a:prstGeom>
          <a:noFill/>
        </p:spPr>
        <p:txBody>
          <a:bodyPr wrap="square">
            <a:spAutoFit/>
          </a:bodyPr>
          <a:lstStyle/>
          <a:p>
            <a:pPr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定义一个接口</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interface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定义匿名内部类</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AnonymityTest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print()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46464"/>
                </a:solidFill>
                <a:effectLst/>
                <a:latin typeface="Consolas" panose="020B0609020204030204" pitchFamily="49" charset="0"/>
                <a:ea typeface="宋体" panose="02010600030101010101" pitchFamily="2" charset="-122"/>
                <a:cs typeface="Consolas" panose="020B0609020204030204" pitchFamily="49" charset="0"/>
              </a:rPr>
              <a:t>@Override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这是匿名内部类测试</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a:t>
            </a: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调用匿名内部类的内部成员方法</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E183D8C8-34DC-7931-ABDC-EEA082C72C8A}"/>
              </a:ext>
            </a:extLst>
          </p:cNvPr>
          <p:cNvSpPr txBox="1"/>
          <p:nvPr/>
        </p:nvSpPr>
        <p:spPr>
          <a:xfrm>
            <a:off x="4616143" y="5574653"/>
            <a:ext cx="6893970" cy="605294"/>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注意：匿名内部类不能定义静态初始化代码块（</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Static Initializer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），不能在匿名类里面定义接口。不能在匿名类中定义构造函数。</a:t>
            </a:r>
          </a:p>
        </p:txBody>
      </p:sp>
    </p:spTree>
    <p:extLst>
      <p:ext uri="{BB962C8B-B14F-4D97-AF65-F5344CB8AC3E}">
        <p14:creationId xmlns:p14="http://schemas.microsoft.com/office/powerpoint/2010/main" val="246268783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2E1F4-F8EA-81B1-D77D-EC6CEDF5081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379EE15-FFDE-CEDE-78AF-12137EC1A1E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76BD0586-EDB2-811B-FC9F-12072651019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481CE283-FCDC-677D-069B-0C612804826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7B7436D9-9192-3426-2FA9-95844DA8203C}"/>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E1DF8914-1948-2722-C799-EC2187961980}"/>
              </a:ext>
            </a:extLst>
          </p:cNvPr>
          <p:cNvSpPr txBox="1"/>
          <p:nvPr/>
        </p:nvSpPr>
        <p:spPr>
          <a:xfrm>
            <a:off x="780020" y="577611"/>
            <a:ext cx="8333088"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】利用匿名内部类实现求两个数的加减乘除法运算</a:t>
            </a:r>
          </a:p>
        </p:txBody>
      </p:sp>
      <p:sp>
        <p:nvSpPr>
          <p:cNvPr id="16" name="文本框 15">
            <a:extLst>
              <a:ext uri="{FF2B5EF4-FFF2-40B4-BE49-F238E27FC236}">
                <a16:creationId xmlns:a16="http://schemas.microsoft.com/office/drawing/2014/main" id="{79E27D59-37FC-BCE7-4EFF-23FF17B67C5D}"/>
              </a:ext>
            </a:extLst>
          </p:cNvPr>
          <p:cNvSpPr txBox="1"/>
          <p:nvPr/>
        </p:nvSpPr>
        <p:spPr>
          <a:xfrm>
            <a:off x="780020" y="926424"/>
            <a:ext cx="10007429" cy="5570756"/>
          </a:xfrm>
          <a:prstGeom prst="rect">
            <a:avLst/>
          </a:prstGeom>
          <a:noFill/>
        </p:spPr>
        <p:txBody>
          <a:bodyPr wrap="square">
            <a:spAutoFit/>
          </a:bodyPr>
          <a:lstStyle/>
          <a:p>
            <a:pPr algn="l">
              <a:buNone/>
            </a:pPr>
            <a:r>
              <a:rPr lang="en-US"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定义接口</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interface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Cumputers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sub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定义测试类，使用匿名内部类</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CumptersTest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Cumputers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Cumputers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46464"/>
                </a:solidFill>
                <a:effectLst/>
                <a:latin typeface="Consolas" panose="020B0609020204030204" pitchFamily="49" charset="0"/>
                <a:ea typeface="宋体" panose="02010600030101010101" pitchFamily="2" charset="-122"/>
                <a:cs typeface="Consolas" panose="020B0609020204030204" pitchFamily="49" charset="0"/>
              </a:rPr>
              <a:t>@Override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46464"/>
                </a:solidFill>
                <a:effectLst/>
                <a:latin typeface="Consolas" panose="020B0609020204030204" pitchFamily="49" charset="0"/>
                <a:ea typeface="宋体" panose="02010600030101010101" pitchFamily="2" charset="-122"/>
                <a:cs typeface="Consolas" panose="020B0609020204030204" pitchFamily="49" charset="0"/>
              </a:rPr>
              <a:t>@Override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sub(</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7791569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B4200-0F7D-5969-626A-F6551F51D01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5F9A088-4BD9-8E70-EAD4-60010BD9E40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286C1B9-1DB6-4A47-B051-28B7D22F2BA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BF0FC989-519F-8DEB-FC5E-89990A140FD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718D1F5-B4E7-4D4B-778E-BA1FD921A5D1}"/>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0434237A-0B8A-8124-4AD5-B37225F756DE}"/>
              </a:ext>
            </a:extLst>
          </p:cNvPr>
          <p:cNvSpPr txBox="1"/>
          <p:nvPr/>
        </p:nvSpPr>
        <p:spPr>
          <a:xfrm>
            <a:off x="970860" y="575012"/>
            <a:ext cx="9679974" cy="5940088"/>
          </a:xfrm>
          <a:prstGeom prst="rect">
            <a:avLst/>
          </a:prstGeom>
          <a:noFill/>
        </p:spPr>
        <p:txBody>
          <a:bodyPr wrap="square">
            <a:spAutoFit/>
          </a:bodyPr>
          <a:lstStyle/>
          <a:p>
            <a:pPr algn="l">
              <a:buNone/>
            </a:pPr>
            <a:r>
              <a:rPr lang="en-US" altLang="zh-CN" sz="1600" kern="0" dirty="0">
                <a:solidFill>
                  <a:srgbClr val="646464"/>
                </a:solidFill>
                <a:effectLst/>
                <a:latin typeface="Consolas" panose="020B0609020204030204" pitchFamily="49" charset="0"/>
                <a:ea typeface="宋体" panose="02010600030101010101" pitchFamily="2" charset="-122"/>
                <a:cs typeface="Consolas" panose="020B0609020204030204" pitchFamily="49" charset="0"/>
              </a:rPr>
              <a:t>@Override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46464"/>
                </a:solidFill>
                <a:effectLst/>
                <a:latin typeface="Consolas" panose="020B0609020204030204" pitchFamily="49" charset="0"/>
                <a:ea typeface="宋体" panose="02010600030101010101" pitchFamily="2" charset="-122"/>
                <a:cs typeface="Consolas" panose="020B0609020204030204" pitchFamily="49" charset="0"/>
              </a:rPr>
              <a:t>@Override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div(</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catch</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(Exception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.getMessage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CFE7FF0-4C23-C4EE-FCFA-22FFB9E5D109}"/>
              </a:ext>
            </a:extLst>
          </p:cNvPr>
          <p:cNvSpPr txBox="1"/>
          <p:nvPr/>
        </p:nvSpPr>
        <p:spPr>
          <a:xfrm>
            <a:off x="7088145" y="5304512"/>
            <a:ext cx="6094970" cy="1210588"/>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205608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6FB8-B262-5446-D268-8C2019BDEAB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43CAB251-7E81-362E-EF4E-6F5590472CC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92BB74F-1AC3-5644-4872-B133EB621F2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D6537A5-2B58-5EEB-E5BF-D6534563EB04}"/>
              </a:ext>
            </a:extLst>
          </p:cNvPr>
          <p:cNvSpPr txBox="1"/>
          <p:nvPr/>
        </p:nvSpPr>
        <p:spPr>
          <a:xfrm>
            <a:off x="600847" y="341314"/>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巧用接口和抽象类</a:t>
            </a:r>
          </a:p>
        </p:txBody>
      </p:sp>
      <p:sp>
        <p:nvSpPr>
          <p:cNvPr id="5" name="文本框 4">
            <a:extLst>
              <a:ext uri="{FF2B5EF4-FFF2-40B4-BE49-F238E27FC236}">
                <a16:creationId xmlns:a16="http://schemas.microsoft.com/office/drawing/2014/main" id="{57536F73-6C7F-B85B-3AFE-44AF16FF3540}"/>
              </a:ext>
            </a:extLst>
          </p:cNvPr>
          <p:cNvSpPr txBox="1"/>
          <p:nvPr/>
        </p:nvSpPr>
        <p:spPr>
          <a:xfrm>
            <a:off x="551420" y="1079338"/>
            <a:ext cx="11131894"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【综合案例】</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学生严谨的科学思维和创新能力的培养，不仅是个人职业发展的需要，而且也是为了推动国家科技进步的重要基础力量。因此，教师在教学过程中肩负着重要的责任。编写一个程序反映教师教育学生学习的过程。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【实现思路】</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首先，定义一个人类的抽象类，该类包括人的三个基本属性和学习方法；其次，写一个教师的接口，表示教师的教学工作，最后定义一个学生类来实现人类的抽象同时实现教师的教学工作。</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【实现代码】</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Person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抽象类，该类包含姓名、性别和年龄属性 ，同时包含一个抽象方法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learn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并定义了相应的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getter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setter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方法，用于获取和设置对应的值。</a:t>
            </a:r>
          </a:p>
        </p:txBody>
      </p:sp>
      <p:sp>
        <p:nvSpPr>
          <p:cNvPr id="11" name="文本框 10">
            <a:extLst>
              <a:ext uri="{FF2B5EF4-FFF2-40B4-BE49-F238E27FC236}">
                <a16:creationId xmlns:a16="http://schemas.microsoft.com/office/drawing/2014/main" id="{5C320F19-2801-D842-D241-BB010AFFDA78}"/>
              </a:ext>
            </a:extLst>
          </p:cNvPr>
          <p:cNvSpPr txBox="1"/>
          <p:nvPr/>
        </p:nvSpPr>
        <p:spPr>
          <a:xfrm>
            <a:off x="662631" y="3287564"/>
            <a:ext cx="6094970" cy="3293209"/>
          </a:xfrm>
          <a:prstGeom prst="rect">
            <a:avLst/>
          </a:prstGeom>
          <a:noFill/>
        </p:spPr>
        <p:txBody>
          <a:bodyPr wrap="square">
            <a:spAutoFit/>
          </a:bodyPr>
          <a:lstStyle/>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abstract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Person3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姓名</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Integer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年龄</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性别</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(String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Integer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72001718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4" name="文本框 3">
            <a:extLst>
              <a:ext uri="{FF2B5EF4-FFF2-40B4-BE49-F238E27FC236}">
                <a16:creationId xmlns:a16="http://schemas.microsoft.com/office/drawing/2014/main" id="{99241746-3A1E-BCBE-6ACB-F1C8B125DACD}"/>
              </a:ext>
            </a:extLst>
          </p:cNvPr>
          <p:cNvSpPr txBox="1"/>
          <p:nvPr/>
        </p:nvSpPr>
        <p:spPr>
          <a:xfrm>
            <a:off x="827169" y="145746"/>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继承的基本概念</a:t>
            </a:r>
          </a:p>
        </p:txBody>
      </p:sp>
      <p:sp>
        <p:nvSpPr>
          <p:cNvPr id="8" name="文本框 7">
            <a:extLst>
              <a:ext uri="{FF2B5EF4-FFF2-40B4-BE49-F238E27FC236}">
                <a16:creationId xmlns:a16="http://schemas.microsoft.com/office/drawing/2014/main" id="{0E931D13-9309-A139-3D36-4532AB997A7D}"/>
              </a:ext>
            </a:extLst>
          </p:cNvPr>
          <p:cNvSpPr txBox="1"/>
          <p:nvPr/>
        </p:nvSpPr>
        <p:spPr>
          <a:xfrm>
            <a:off x="515525" y="881964"/>
            <a:ext cx="11162747" cy="5724965"/>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是面向对象软件技术当中的一个概念，与多态、封装共为面向对象的三个基本特征。继承可以使得子类具有父类的属性和方法或者重新定义、追加属性和方法等。继承就是子类继承父类的特征和行为，使得子类对象（实例）具有父类的属性和方法，或子类从父类继承方法，使得子类具有父类相同的行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继承是使用已存在的类的定义作为基础建立新类的技术，新类的定义可以增加新的数据或新的功能，也可以用父类的功能，但不能选择性地继承父类。</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子类的创建可以增加新数据、新功能，可以继承父类全部的功能，但是不能选择性的继承父类的部分功能。继承是类与类之间的关系，不是对象与对象之间的关系。</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例如：先定义一个类叫车，车有以下属性：车体大小、颜色、轮胎、方向盘、品牌、速度、排气量，由车这个类派生出轿车和卡车两个类，为轿车添加一个小后备箱，而为卡车添加一个大货箱。</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如果某类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“继承”另某类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，就把这个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称为“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的子类或派生类（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subclass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）”，而把类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称为“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的父类”也可以称为“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的超类或基类（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superclass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如果一个类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“继承自”另一个类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，就把这个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称为“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的子类”，而把</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称为“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的父类”也可以称“</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的超类”。</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可以使得子类具有父类的各种属性和方法，而不需要再次编写相同的代码。在令子类继承父类的同时，可以重新定义某些属性，并重写某些方法，即覆盖父类的原有属性和方法，使其获得与父类不同的功能。另外，为子类追加新的属性和方法也是常见的做法。一般静态的面向对象编程语言，继承属于静态的，意即子类的行为在编译期就已经决定，无法在执行期扩充。</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中继承是通过</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extends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实现，具体语法格式如下：</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class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子类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extends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父类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例如：</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class   car  extends  auto{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继承带来的好处非常明显，就是可以让类与类之间产生关系，子父类关系，产生子父类后，子类则可以使用父类中非私有的成员。</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4EF2D-DED9-81F1-7422-80CFCE25647E}"/>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4EA7800-5316-8DEF-DF3F-1A6C258A216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0F040D4-CE19-7FC8-2A78-6413520F87ED}"/>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7" name="文本框 6">
            <a:extLst>
              <a:ext uri="{FF2B5EF4-FFF2-40B4-BE49-F238E27FC236}">
                <a16:creationId xmlns:a16="http://schemas.microsoft.com/office/drawing/2014/main" id="{1DB5A1C5-5361-6F64-DF2D-40F96D68AA23}"/>
              </a:ext>
            </a:extLst>
          </p:cNvPr>
          <p:cNvSpPr txBox="1"/>
          <p:nvPr/>
        </p:nvSpPr>
        <p:spPr>
          <a:xfrm>
            <a:off x="563777" y="386310"/>
            <a:ext cx="6094970" cy="3108543"/>
          </a:xfrm>
          <a:prstGeom prst="rect">
            <a:avLst/>
          </a:prstGeom>
          <a:noFill/>
        </p:spPr>
        <p:txBody>
          <a:bodyPr wrap="square">
            <a:spAutoFit/>
          </a:bodyPr>
          <a:lstStyle/>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(Integer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age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(String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gender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抽象方法</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learn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abstract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learn();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en-US" sz="1600" dirty="0"/>
          </a:p>
        </p:txBody>
      </p:sp>
      <p:sp>
        <p:nvSpPr>
          <p:cNvPr id="9" name="文本框 8">
            <a:extLst>
              <a:ext uri="{FF2B5EF4-FFF2-40B4-BE49-F238E27FC236}">
                <a16:creationId xmlns:a16="http://schemas.microsoft.com/office/drawing/2014/main" id="{BDCD689B-EDFA-A89F-0B15-04C9CDCBA93E}"/>
              </a:ext>
            </a:extLst>
          </p:cNvPr>
          <p:cNvSpPr txBox="1"/>
          <p:nvPr/>
        </p:nvSpPr>
        <p:spPr>
          <a:xfrm>
            <a:off x="453650" y="3429000"/>
            <a:ext cx="11297626" cy="1631216"/>
          </a:xfrm>
          <a:prstGeom prst="rect">
            <a:avLst/>
          </a:prstGeom>
          <a:noFill/>
        </p:spPr>
        <p:txBody>
          <a:bodyPr wrap="square">
            <a:spAutoFit/>
          </a:bodyPr>
          <a:lstStyle/>
          <a:p>
            <a:pPr algn="just">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）定义一个</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Studentskill</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接口，用于说明学生所需技能，该接口含有两个方法，一个是上网查找资料的方法</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search</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，另一个是自我思考的方法</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thinks</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interface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Studentskill</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search();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上网查找资料方法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thinks();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自我思考方法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a:extLst>
              <a:ext uri="{FF2B5EF4-FFF2-40B4-BE49-F238E27FC236}">
                <a16:creationId xmlns:a16="http://schemas.microsoft.com/office/drawing/2014/main" id="{0EB88FC3-DE07-3074-5E6A-B88FDB749B78}"/>
              </a:ext>
            </a:extLst>
          </p:cNvPr>
          <p:cNvSpPr txBox="1"/>
          <p:nvPr/>
        </p:nvSpPr>
        <p:spPr>
          <a:xfrm>
            <a:off x="453650" y="5016967"/>
            <a:ext cx="10537685" cy="369332"/>
          </a:xfrm>
          <a:prstGeom prst="rect">
            <a:avLst/>
          </a:prstGeom>
          <a:noFill/>
        </p:spPr>
        <p:txBody>
          <a:bodyPr wrap="square">
            <a:spAutoFit/>
          </a:bodyPr>
          <a:lstStyle/>
          <a:p>
            <a:pPr algn="just">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）定义一个学生对象，继承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类型并实现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Teacher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StudentSkill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p>
        </p:txBody>
      </p:sp>
      <p:sp>
        <p:nvSpPr>
          <p:cNvPr id="14" name="文本框 13">
            <a:extLst>
              <a:ext uri="{FF2B5EF4-FFF2-40B4-BE49-F238E27FC236}">
                <a16:creationId xmlns:a16="http://schemas.microsoft.com/office/drawing/2014/main" id="{EECC2AE3-EBB5-1A0C-3C65-0A6060C24D0B}"/>
              </a:ext>
            </a:extLst>
          </p:cNvPr>
          <p:cNvSpPr txBox="1"/>
          <p:nvPr/>
        </p:nvSpPr>
        <p:spPr>
          <a:xfrm>
            <a:off x="563777" y="5244882"/>
            <a:ext cx="8690865" cy="1569660"/>
          </a:xfrm>
          <a:prstGeom prst="rect">
            <a:avLst/>
          </a:prstGeom>
          <a:noFill/>
        </p:spPr>
        <p:txBody>
          <a:bodyPr wrap="square">
            <a:spAutoFit/>
          </a:bodyPr>
          <a:lstStyle/>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Student3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Person3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implements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Studentskill</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46464"/>
                </a:solidFill>
                <a:effectLst/>
                <a:latin typeface="Consolas" panose="020B0609020204030204" pitchFamily="49" charset="0"/>
                <a:ea typeface="宋体" panose="02010600030101010101" pitchFamily="2" charset="-122"/>
                <a:cs typeface="宋体" panose="02010600030101010101" pitchFamily="2" charset="-122"/>
              </a:rPr>
              <a:t>@Override</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search()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探索中</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142364545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3394C-149A-1B3F-9167-876D69ABF09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69727E1-3158-5803-9628-9ED947DDE98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2952519-103D-43E1-6B9F-7457C31F1676}"/>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5" name="文本框 4">
            <a:extLst>
              <a:ext uri="{FF2B5EF4-FFF2-40B4-BE49-F238E27FC236}">
                <a16:creationId xmlns:a16="http://schemas.microsoft.com/office/drawing/2014/main" id="{09CD6450-A3BA-6324-CC0F-6E848824A832}"/>
              </a:ext>
            </a:extLst>
          </p:cNvPr>
          <p:cNvSpPr txBox="1"/>
          <p:nvPr/>
        </p:nvSpPr>
        <p:spPr>
          <a:xfrm>
            <a:off x="553288" y="-41386"/>
            <a:ext cx="6094970" cy="3847207"/>
          </a:xfrm>
          <a:prstGeom prst="rect">
            <a:avLst/>
          </a:prstGeom>
          <a:noFill/>
        </p:spPr>
        <p:txBody>
          <a:bodyPr wrap="square">
            <a:spAutoFit/>
          </a:bodyPr>
          <a:lstStyle/>
          <a:p>
            <a:pPr>
              <a:buNone/>
            </a:pP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a:solidFill>
                  <a:srgbClr val="646464"/>
                </a:solidFill>
                <a:effectLst/>
                <a:latin typeface="Consolas" panose="020B0609020204030204" pitchFamily="49" charset="0"/>
                <a:ea typeface="宋体" panose="02010600030101010101" pitchFamily="2" charset="-122"/>
                <a:cs typeface="宋体" panose="02010600030101010101" pitchFamily="2" charset="-122"/>
              </a:rPr>
              <a:t>@Override</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thinks()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8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getName</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思考中</a:t>
            </a:r>
            <a:r>
              <a:rPr lang="en-US"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a:solidFill>
                  <a:srgbClr val="646464"/>
                </a:solidFill>
                <a:effectLst/>
                <a:latin typeface="Consolas" panose="020B0609020204030204" pitchFamily="49" charset="0"/>
                <a:ea typeface="宋体" panose="02010600030101010101" pitchFamily="2" charset="-122"/>
                <a:cs typeface="宋体" panose="02010600030101010101" pitchFamily="2" charset="-122"/>
              </a:rPr>
              <a:t>@Override</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learn()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8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8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getName</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持续学习中</a:t>
            </a:r>
            <a:r>
              <a:rPr lang="en-US" altLang="zh-CN" sz="18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en-US" dirty="0"/>
          </a:p>
        </p:txBody>
      </p:sp>
      <p:sp>
        <p:nvSpPr>
          <p:cNvPr id="7" name="文本框 6">
            <a:extLst>
              <a:ext uri="{FF2B5EF4-FFF2-40B4-BE49-F238E27FC236}">
                <a16:creationId xmlns:a16="http://schemas.microsoft.com/office/drawing/2014/main" id="{0F3741BA-00B7-6B96-8460-E494D8CFA4BC}"/>
              </a:ext>
            </a:extLst>
          </p:cNvPr>
          <p:cNvSpPr txBox="1"/>
          <p:nvPr/>
        </p:nvSpPr>
        <p:spPr>
          <a:xfrm>
            <a:off x="453650" y="3723968"/>
            <a:ext cx="6094970" cy="2923877"/>
          </a:xfrm>
          <a:prstGeom prst="rect">
            <a:avLst/>
          </a:prstGeom>
          <a:noFill/>
        </p:spPr>
        <p:txBody>
          <a:bodyPr wrap="square">
            <a:spAutoFit/>
          </a:bodyPr>
          <a:lstStyle/>
          <a:p>
            <a:pPr algn="just">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）创建一个叫张三的实例对象进行运行。</a:t>
            </a: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Teachertest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实例化具体的子类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Student3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student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Student3();</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student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张三</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student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.thinks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调用思考方法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student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.search</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调用查找资料方法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student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.learn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调用学习方法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86176323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42DAC-888E-C991-D2EB-1CA726C9C45B}"/>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39D9B03-FDD8-E7A1-08BA-3FC940A651B3}"/>
              </a:ext>
            </a:extLst>
          </p:cNvPr>
          <p:cNvSpPr/>
          <p:nvPr/>
        </p:nvSpPr>
        <p:spPr>
          <a:xfrm>
            <a:off x="354806" y="342107"/>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None/>
            </a:pPr>
            <a:r>
              <a:rPr lang="en-US" altLang="zh-CN" kern="100">
                <a:latin typeface="Calibri" panose="020F0502020204030204" pitchFamily="34" charset="0"/>
                <a:ea typeface="宋体" panose="02010600030101010101" pitchFamily="2" charset="-122"/>
                <a:cs typeface="Times New Roman" panose="02020603050405020304" pitchFamily="18" charset="0"/>
              </a:rPr>
              <a:t>D</a:t>
            </a:r>
            <a:r>
              <a:rPr lang="zh-CN" altLang="zh-CN" kern="100">
                <a:latin typeface="Calibri" panose="020F0502020204030204" pitchFamily="34" charset="0"/>
                <a:ea typeface="宋体" panose="02010600030101010101" pitchFamily="2" charset="-122"/>
                <a:cs typeface="Times New Roman" panose="02020603050405020304" pitchFamily="18" charset="0"/>
              </a:rPr>
              <a:t>．</a:t>
            </a:r>
            <a:r>
              <a:rPr lang="en-US" altLang="zh-CN" kern="100">
                <a:latin typeface="Calibri" panose="020F0502020204030204" pitchFamily="34" charset="0"/>
                <a:ea typeface="宋体" panose="02010600030101010101" pitchFamily="2" charset="-122"/>
                <a:cs typeface="Times New Roman" panose="02020603050405020304" pitchFamily="18" charset="0"/>
              </a:rPr>
              <a:t>Bird bird=new Bird();</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50" name="TextBox 4">
            <a:extLst>
              <a:ext uri="{FF2B5EF4-FFF2-40B4-BE49-F238E27FC236}">
                <a16:creationId xmlns:a16="http://schemas.microsoft.com/office/drawing/2014/main" id="{FFB15E3F-6E30-8040-7A8E-27C8F92619A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404C354-DBA0-57DF-C47E-6259CCAEEA42}"/>
              </a:ext>
            </a:extLst>
          </p:cNvPr>
          <p:cNvSpPr txBox="1"/>
          <p:nvPr/>
        </p:nvSpPr>
        <p:spPr>
          <a:xfrm>
            <a:off x="453650" y="247399"/>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5" name="文本框 4">
            <a:extLst>
              <a:ext uri="{FF2B5EF4-FFF2-40B4-BE49-F238E27FC236}">
                <a16:creationId xmlns:a16="http://schemas.microsoft.com/office/drawing/2014/main" id="{190FAE02-4086-604F-CFC4-D700160D39FB}"/>
              </a:ext>
            </a:extLst>
          </p:cNvPr>
          <p:cNvSpPr txBox="1"/>
          <p:nvPr/>
        </p:nvSpPr>
        <p:spPr>
          <a:xfrm>
            <a:off x="453650" y="1064402"/>
            <a:ext cx="6094970" cy="461665"/>
          </a:xfrm>
          <a:prstGeom prst="rect">
            <a:avLst/>
          </a:prstGeom>
          <a:noFill/>
        </p:spPr>
        <p:txBody>
          <a:bodyPr wrap="square">
            <a:spAutoFit/>
          </a:bodyPr>
          <a:lstStyle/>
          <a:p>
            <a:pPr algn="just">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p:txBody>
      </p:sp>
      <p:sp>
        <p:nvSpPr>
          <p:cNvPr id="7" name="文本框 6">
            <a:extLst>
              <a:ext uri="{FF2B5EF4-FFF2-40B4-BE49-F238E27FC236}">
                <a16:creationId xmlns:a16="http://schemas.microsoft.com/office/drawing/2014/main" id="{C130E8DA-18C2-2F9F-08B9-ED547EAA5B12}"/>
              </a:ext>
            </a:extLst>
          </p:cNvPr>
          <p:cNvSpPr txBox="1"/>
          <p:nvPr/>
        </p:nvSpPr>
        <p:spPr>
          <a:xfrm>
            <a:off x="532884" y="1441776"/>
            <a:ext cx="11088645" cy="4801314"/>
          </a:xfrm>
          <a:prstGeom prst="rect">
            <a:avLst/>
          </a:prstGeom>
          <a:noFill/>
        </p:spPr>
        <p:txBody>
          <a:bodyPr wrap="square">
            <a:spAutoFit/>
          </a:bodyPr>
          <a:lstStyle/>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下面那些方法不是接口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Collection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中已声明的方法（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添加元素的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add(Object  obj)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删除元素的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remove(Object obj)</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得到元素个数的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返回迭代器的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iterator()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方法，迭代器用于元素遍历</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在类的声明中，可以通过使用关键字（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）来显式地指明其父类。。</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extends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implements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import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子类能够继承父类中被声明为的成员变量和成员方法（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protected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protected           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．以上都不对</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如果想在子类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Bird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中使用父类的带参数的构造方法，则需要在子类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Bird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的构造方法中通过代码调用，正确的是（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 Bird(){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羽毛</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ABDB8482-549A-5424-5124-5F9B28B93A7E}"/>
              </a:ext>
            </a:extLst>
          </p:cNvPr>
          <p:cNvSpPr txBox="1"/>
          <p:nvPr/>
        </p:nvSpPr>
        <p:spPr>
          <a:xfrm>
            <a:off x="2905383" y="5046892"/>
            <a:ext cx="6094970" cy="369332"/>
          </a:xfrm>
          <a:prstGeom prst="rect">
            <a:avLst/>
          </a:prstGeom>
          <a:noFill/>
        </p:spPr>
        <p:txBody>
          <a:bodyPr wrap="square">
            <a:spAutoFit/>
          </a:bodyPr>
          <a:lstStyle/>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201DCCC-208D-B7E0-D1E7-ABB2615A2B1E}"/>
              </a:ext>
            </a:extLst>
          </p:cNvPr>
          <p:cNvSpPr txBox="1"/>
          <p:nvPr/>
        </p:nvSpPr>
        <p:spPr>
          <a:xfrm>
            <a:off x="4913355" y="5046892"/>
            <a:ext cx="6094970" cy="369332"/>
          </a:xfrm>
          <a:prstGeom prst="rect">
            <a:avLst/>
          </a:prstGeom>
          <a:noFill/>
        </p:spPr>
        <p:txBody>
          <a:bodyPr wrap="square">
            <a:spAutoFit/>
          </a:bodyPr>
          <a:lstStyle/>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 String skin="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羽毛</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7C316401-38E2-D724-8AFC-46BE4B6DC63C}"/>
              </a:ext>
            </a:extLst>
          </p:cNvPr>
          <p:cNvSpPr txBox="1"/>
          <p:nvPr/>
        </p:nvSpPr>
        <p:spPr>
          <a:xfrm>
            <a:off x="8325367" y="5046892"/>
            <a:ext cx="6094970" cy="369332"/>
          </a:xfrm>
          <a:prstGeom prst="rect">
            <a:avLst/>
          </a:prstGeom>
          <a:noFill/>
        </p:spPr>
        <p:txBody>
          <a:bodyPr wrap="square">
            <a:spAutoFit/>
          </a:bodyPr>
          <a:lstStyle/>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Bird bird=new Bird();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7542666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DC46E-71C6-28A5-B69F-B9E8CC6AA5F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6965705-91C5-8126-B826-E03C3F45E3E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6D514BC-71D5-E585-A620-F230108F241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392109F9-28CC-9FB6-9C40-747378AC4689}"/>
              </a:ext>
            </a:extLst>
          </p:cNvPr>
          <p:cNvSpPr txBox="1"/>
          <p:nvPr/>
        </p:nvSpPr>
        <p:spPr>
          <a:xfrm>
            <a:off x="520528" y="456828"/>
            <a:ext cx="6094970" cy="5324535"/>
          </a:xfrm>
          <a:prstGeom prst="rect">
            <a:avLst/>
          </a:prstGeom>
          <a:noFill/>
        </p:spPr>
        <p:txBody>
          <a:bodyPr wrap="square">
            <a:spAutoFit/>
          </a:bodyPr>
          <a:lstStyle/>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下面代码是方法重载的是（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area=PI*r*r;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l,float</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w){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重载</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area=l*w;</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area=PI*r*r;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l{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重载</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area=l</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5840F63E-672A-BF9C-4152-36EBA726E037}"/>
              </a:ext>
            </a:extLst>
          </p:cNvPr>
          <p:cNvSpPr txBox="1"/>
          <p:nvPr/>
        </p:nvSpPr>
        <p:spPr>
          <a:xfrm>
            <a:off x="6308124" y="721673"/>
            <a:ext cx="6094970" cy="1323439"/>
          </a:xfrm>
          <a:prstGeom prst="rect">
            <a:avLst/>
          </a:prstGeom>
          <a:noFill/>
        </p:spPr>
        <p:txBody>
          <a:bodyPr wrap="square">
            <a:spAutoFit/>
          </a:bodyPr>
          <a:lstStyle/>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area=PI*r*r;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1600" dirty="0"/>
          </a:p>
        </p:txBody>
      </p:sp>
      <p:sp>
        <p:nvSpPr>
          <p:cNvPr id="7" name="文本框 6">
            <a:extLst>
              <a:ext uri="{FF2B5EF4-FFF2-40B4-BE49-F238E27FC236}">
                <a16:creationId xmlns:a16="http://schemas.microsoft.com/office/drawing/2014/main" id="{1C46589B-8B58-E500-1A8D-385C451994FA}"/>
              </a:ext>
            </a:extLst>
          </p:cNvPr>
          <p:cNvSpPr txBox="1"/>
          <p:nvPr/>
        </p:nvSpPr>
        <p:spPr>
          <a:xfrm>
            <a:off x="6308124" y="2859975"/>
            <a:ext cx="6709718" cy="2554545"/>
          </a:xfrm>
          <a:prstGeom prst="rect">
            <a:avLst/>
          </a:prstGeom>
          <a:noFill/>
        </p:spPr>
        <p:txBody>
          <a:bodyPr wrap="square">
            <a:spAutoFit/>
          </a:bodyPr>
          <a:lstStyle/>
          <a:p>
            <a:pPr algn="just">
              <a:buNone/>
            </a:pP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getTrea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r){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area=PI*r*r;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public 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(float </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l,float</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w){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重载</a:t>
            </a:r>
            <a:r>
              <a:rPr lang="en-US" altLang="zh-CN" sz="1600" kern="100" dirty="0" err="1">
                <a:effectLst/>
                <a:latin typeface="Times New Roman" panose="02020603050405020304" pitchFamily="18" charset="0"/>
                <a:ea typeface="宋体" panose="02010600030101010101" pitchFamily="2" charset="-122"/>
                <a:cs typeface="Times New Roman" panose="02020603050405020304" pitchFamily="18" charset="0"/>
              </a:rPr>
              <a:t>getArea</a:t>
            </a: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float area=l*w;</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return 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en-US" sz="1600" dirty="0"/>
          </a:p>
        </p:txBody>
      </p:sp>
    </p:spTree>
    <p:extLst>
      <p:ext uri="{BB962C8B-B14F-4D97-AF65-F5344CB8AC3E}">
        <p14:creationId xmlns:p14="http://schemas.microsoft.com/office/powerpoint/2010/main" val="522400754"/>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B33A7-E8BC-E509-E8F5-164F3EA72CEA}"/>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B7E1E45-20D4-809A-2ED9-B1D22C44C1F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A1F467B-7A7D-77D8-09A9-EE7CE4AED67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117C981A-89A4-AFDC-9856-9951E8BC291E}"/>
              </a:ext>
            </a:extLst>
          </p:cNvPr>
          <p:cNvSpPr txBox="1"/>
          <p:nvPr/>
        </p:nvSpPr>
        <p:spPr>
          <a:xfrm>
            <a:off x="452853" y="631648"/>
            <a:ext cx="6094970" cy="461665"/>
          </a:xfrm>
          <a:prstGeom prst="rect">
            <a:avLst/>
          </a:prstGeom>
          <a:noFill/>
        </p:spPr>
        <p:txBody>
          <a:bodyPr wrap="square">
            <a:spAutoFit/>
          </a:bodyPr>
          <a:lstStyle/>
          <a:p>
            <a:pPr algn="just">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p:txBody>
      </p:sp>
      <p:sp>
        <p:nvSpPr>
          <p:cNvPr id="5" name="文本框 4">
            <a:extLst>
              <a:ext uri="{FF2B5EF4-FFF2-40B4-BE49-F238E27FC236}">
                <a16:creationId xmlns:a16="http://schemas.microsoft.com/office/drawing/2014/main" id="{39A66138-1040-4999-4FAE-5D3E46D6BDE9}"/>
              </a:ext>
            </a:extLst>
          </p:cNvPr>
          <p:cNvSpPr txBox="1"/>
          <p:nvPr/>
        </p:nvSpPr>
        <p:spPr>
          <a:xfrm>
            <a:off x="452853" y="1231629"/>
            <a:ext cx="11284700"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Shape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，其中包含一个抽象方法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calculateArea</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，用于计算图形的面积。然后创建两个类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Rectangle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（矩形）和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Circle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（圆形），它们都实现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Shape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Rectangle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（长）和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width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（宽）两个属性，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Circle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radius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（半径）属性。分别实现它们的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calculateArea</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方法来计算各自的面积</a:t>
            </a:r>
          </a:p>
        </p:txBody>
      </p:sp>
      <p:sp>
        <p:nvSpPr>
          <p:cNvPr id="7" name="文本框 6">
            <a:extLst>
              <a:ext uri="{FF2B5EF4-FFF2-40B4-BE49-F238E27FC236}">
                <a16:creationId xmlns:a16="http://schemas.microsoft.com/office/drawing/2014/main" id="{D77A88BB-A0BB-B0FF-D20A-A0C2AE32E787}"/>
              </a:ext>
            </a:extLst>
          </p:cNvPr>
          <p:cNvSpPr txBox="1"/>
          <p:nvPr/>
        </p:nvSpPr>
        <p:spPr>
          <a:xfrm>
            <a:off x="452858" y="2221643"/>
            <a:ext cx="11284700" cy="60529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创建一个父类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Animal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，包含一个方法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makeSound</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，该方法打印出动物发出的声音。然后创建两个子类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Dog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（狗）和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（猫），它们继承自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Animal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类，并分别重写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makeSound</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方法，使其打印出狗和猫的叫声。</a:t>
            </a:r>
          </a:p>
        </p:txBody>
      </p:sp>
      <p:sp>
        <p:nvSpPr>
          <p:cNvPr id="9" name="文本框 8">
            <a:extLst>
              <a:ext uri="{FF2B5EF4-FFF2-40B4-BE49-F238E27FC236}">
                <a16:creationId xmlns:a16="http://schemas.microsoft.com/office/drawing/2014/main" id="{F8E373C3-E9DB-6CD4-9AA2-C0A64CC3DE10}"/>
              </a:ext>
            </a:extLst>
          </p:cNvPr>
          <p:cNvSpPr txBox="1"/>
          <p:nvPr/>
        </p:nvSpPr>
        <p:spPr>
          <a:xfrm>
            <a:off x="452858" y="2992498"/>
            <a:ext cx="11284699"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Vehicle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，其中包含一个方法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，用于启动车辆。然后创建一个类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（汽车），它继承自一个抽象类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AbstractVehicle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AbstractVehicle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Vehicle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类有一个属性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brand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（品牌）。在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方法，使其打印出汽车的品牌和启动信息。</a:t>
            </a:r>
          </a:p>
        </p:txBody>
      </p:sp>
      <p:sp>
        <p:nvSpPr>
          <p:cNvPr id="11" name="文本框 10">
            <a:extLst>
              <a:ext uri="{FF2B5EF4-FFF2-40B4-BE49-F238E27FC236}">
                <a16:creationId xmlns:a16="http://schemas.microsoft.com/office/drawing/2014/main" id="{BC730CFB-0F12-A829-86E7-CBC487B69142}"/>
              </a:ext>
            </a:extLst>
          </p:cNvPr>
          <p:cNvSpPr txBox="1"/>
          <p:nvPr/>
        </p:nvSpPr>
        <p:spPr>
          <a:xfrm>
            <a:off x="452858" y="3982512"/>
            <a:ext cx="11284699" cy="1118255"/>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Movable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，其中包含一个方法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，用于描述物体的移动行为。然后创建一个类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Human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（人），它实现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接口，并实现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方法，使其打印出人行走的信息。再创建一个类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（汽车，和题目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类不同），它也实现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Movable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接口，并实现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方法，使其打印出汽车行驶的信息。最后创建一个测试类，创建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Human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的对象，并调用它们的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move()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14" name="文本框 13">
            <a:extLst>
              <a:ext uri="{FF2B5EF4-FFF2-40B4-BE49-F238E27FC236}">
                <a16:creationId xmlns:a16="http://schemas.microsoft.com/office/drawing/2014/main" id="{F88E7755-2F81-8DDE-13CD-063212FBF52B}"/>
              </a:ext>
            </a:extLst>
          </p:cNvPr>
          <p:cNvSpPr txBox="1"/>
          <p:nvPr/>
        </p:nvSpPr>
        <p:spPr>
          <a:xfrm>
            <a:off x="452858" y="5229007"/>
            <a:ext cx="11284695" cy="1118255"/>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创建一个父类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Employee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（员工），包含属性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（姓名）和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salary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（工资），以及一个方法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displayInfo</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，用于显示员工的信息。然后创建两个子类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Manager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（经理）和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Programmer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（程序员），它们继承自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Employee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Manager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类有一个额外的属性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bonus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（奖金），</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Programmer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类有一个额外的属性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skills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（技能）。分别在两个子类中重写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displayInfo</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方法，使其除了显示父类的信息外，还能显示各自的额外信息。</a:t>
            </a:r>
          </a:p>
        </p:txBody>
      </p:sp>
    </p:spTree>
    <p:extLst>
      <p:ext uri="{BB962C8B-B14F-4D97-AF65-F5344CB8AC3E}">
        <p14:creationId xmlns:p14="http://schemas.microsoft.com/office/powerpoint/2010/main" val="394633433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E6E8FE-16E4-4AA0-360A-74EBA59F92D9}"/>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EF29B40A-51B1-08EA-874B-4D2879A5AEE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E713E62-4D2C-3372-6396-23F995B402D7}"/>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5C24AD41-8551-0090-C5E0-64C7564DAE8D}"/>
              </a:ext>
            </a:extLst>
          </p:cNvPr>
          <p:cNvSpPr txBox="1"/>
          <p:nvPr/>
        </p:nvSpPr>
        <p:spPr>
          <a:xfrm>
            <a:off x="453650" y="341314"/>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6.1.2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继承的实现</a:t>
            </a:r>
          </a:p>
        </p:txBody>
      </p:sp>
      <p:sp>
        <p:nvSpPr>
          <p:cNvPr id="5" name="文本框 4">
            <a:extLst>
              <a:ext uri="{FF2B5EF4-FFF2-40B4-BE49-F238E27FC236}">
                <a16:creationId xmlns:a16="http://schemas.microsoft.com/office/drawing/2014/main" id="{7EA08F23-23A6-B0A7-8FCF-A4F0668199C5}"/>
              </a:ext>
            </a:extLst>
          </p:cNvPr>
          <p:cNvSpPr txBox="1"/>
          <p:nvPr/>
        </p:nvSpPr>
        <p:spPr>
          <a:xfrm>
            <a:off x="453650" y="1169361"/>
            <a:ext cx="5885366" cy="5221942"/>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继承可以使用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extends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implements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这两个关键字来实现继承，而且所有的类都是继承于</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，当一个类没有继承这两个关键字，则默认继承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类位于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包中，编译时会自动导入，我们创建一个类时，如果没有明确继承一个父类，那么它就会自动继承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的子类。换句话说，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类是所有类的父类，也就是说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的所有类都继承了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，子类可以使用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的所有方法。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类就是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的祖先。</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Object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类可以显式继承，也可以隐式继承。其中显式继承需要使用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extends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中，类的继承如图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所示。其中单继承使用较为广泛，所谓单继承就是一个子类只能拥有一个父类，所以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extends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只能继承一个类。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继承分为单继承和多重继承。单继承是指一个子类最多只能有一个父类。多继承是一个子类可以有二个以上的父类。由于多继承会带来二义性，在实际应用中应尽量使用单继承。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语言中的类只支持单继承，而接口支持多继承。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中多继承的功能是通过接口（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interface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）来间接实现的，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implements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关键字可以变相的使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具有多继承的特性。</a:t>
            </a:r>
          </a:p>
        </p:txBody>
      </p:sp>
      <p:sp>
        <p:nvSpPr>
          <p:cNvPr id="6" name="Rectangle 2">
            <a:extLst>
              <a:ext uri="{FF2B5EF4-FFF2-40B4-BE49-F238E27FC236}">
                <a16:creationId xmlns:a16="http://schemas.microsoft.com/office/drawing/2014/main" id="{9ED0705B-08F9-8C61-786E-F181963D93A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a:extLst>
              <a:ext uri="{FF2B5EF4-FFF2-40B4-BE49-F238E27FC236}">
                <a16:creationId xmlns:a16="http://schemas.microsoft.com/office/drawing/2014/main" id="{1033FA65-C1DD-56B3-3EED-6D3FC19C2C9C}"/>
              </a:ext>
            </a:extLst>
          </p:cNvPr>
          <p:cNvSpPr>
            <a:spLocks noChangeArrowheads="1"/>
          </p:cNvSpPr>
          <p:nvPr/>
        </p:nvSpPr>
        <p:spPr bwMode="auto">
          <a:xfrm>
            <a:off x="6495354" y="1197299"/>
            <a:ext cx="124665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F3ACDD2D-CEC4-C098-27BC-E63BC6198E64}"/>
              </a:ext>
            </a:extLst>
          </p:cNvPr>
          <p:cNvGraphicFramePr>
            <a:graphicFrameLocks noChangeAspect="1"/>
          </p:cNvGraphicFramePr>
          <p:nvPr>
            <p:extLst>
              <p:ext uri="{D42A27DB-BD31-4B8C-83A1-F6EECF244321}">
                <p14:modId xmlns:p14="http://schemas.microsoft.com/office/powerpoint/2010/main" val="597035459"/>
              </p:ext>
            </p:extLst>
          </p:nvPr>
        </p:nvGraphicFramePr>
        <p:xfrm>
          <a:off x="6495353" y="1197299"/>
          <a:ext cx="5127993" cy="4430917"/>
        </p:xfrm>
        <a:graphic>
          <a:graphicData uri="http://schemas.openxmlformats.org/presentationml/2006/ole">
            <mc:AlternateContent xmlns:mc="http://schemas.openxmlformats.org/markup-compatibility/2006">
              <mc:Choice xmlns:v="urn:schemas-microsoft-com:vml" Requires="v">
                <p:oleObj r:id="rId3" imgW="4714585" imgH="4066603" progId="Visio.Drawing.11">
                  <p:embed/>
                </p:oleObj>
              </mc:Choice>
              <mc:Fallback>
                <p:oleObj r:id="rId3" imgW="4714585" imgH="4066603"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5353" y="1197299"/>
                        <a:ext cx="5127993" cy="4430917"/>
                      </a:xfrm>
                      <a:prstGeom prst="rect">
                        <a:avLst/>
                      </a:prstGeom>
                      <a:noFill/>
                    </p:spPr>
                  </p:pic>
                </p:oleObj>
              </mc:Fallback>
            </mc:AlternateContent>
          </a:graphicData>
        </a:graphic>
      </p:graphicFrame>
      <p:sp>
        <p:nvSpPr>
          <p:cNvPr id="11" name="文本框 10">
            <a:extLst>
              <a:ext uri="{FF2B5EF4-FFF2-40B4-BE49-F238E27FC236}">
                <a16:creationId xmlns:a16="http://schemas.microsoft.com/office/drawing/2014/main" id="{8E5E1834-22A9-4688-5D93-AA9EE81BECA1}"/>
              </a:ext>
            </a:extLst>
          </p:cNvPr>
          <p:cNvSpPr txBox="1"/>
          <p:nvPr/>
        </p:nvSpPr>
        <p:spPr>
          <a:xfrm>
            <a:off x="4210969" y="5709505"/>
            <a:ext cx="9481382" cy="276999"/>
          </a:xfrm>
          <a:prstGeom prst="rect">
            <a:avLst/>
          </a:prstGeom>
          <a:noFill/>
        </p:spPr>
        <p:txBody>
          <a:bodyPr wrap="square">
            <a:spAutoFit/>
          </a:bodyPr>
          <a:lstStyle/>
          <a:p>
            <a:pPr indent="228600"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6-1 Java</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继承</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3045960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4403F-A470-AE93-C4B8-AD6384077D42}"/>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7CCE46E0-5FE8-3EFB-B3E7-42A30AF28AE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6D77D96A-854B-4E86-0C80-7CB66260F8C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A574B8B0-19DE-5A2A-065A-629F3FD11E90}"/>
              </a:ext>
            </a:extLst>
          </p:cNvPr>
          <p:cNvSpPr txBox="1"/>
          <p:nvPr/>
        </p:nvSpPr>
        <p:spPr>
          <a:xfrm>
            <a:off x="354012" y="424897"/>
            <a:ext cx="6094970" cy="348813"/>
          </a:xfrm>
          <a:prstGeom prst="rect">
            <a:avLst/>
          </a:prstGeom>
          <a:noFill/>
        </p:spPr>
        <p:txBody>
          <a:bodyPr wrap="square">
            <a:spAutoFit/>
          </a:bodyPr>
          <a:lstStyle/>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6-1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】“子承父业”。编写代码实现类的单继承关系</a:t>
            </a:r>
          </a:p>
        </p:txBody>
      </p:sp>
      <p:sp>
        <p:nvSpPr>
          <p:cNvPr id="5" name="文本框 4">
            <a:extLst>
              <a:ext uri="{FF2B5EF4-FFF2-40B4-BE49-F238E27FC236}">
                <a16:creationId xmlns:a16="http://schemas.microsoft.com/office/drawing/2014/main" id="{6776D655-C783-3042-2AEB-1981FC3C33A5}"/>
              </a:ext>
            </a:extLst>
          </p:cNvPr>
          <p:cNvSpPr txBox="1"/>
          <p:nvPr/>
        </p:nvSpPr>
        <p:spPr>
          <a:xfrm>
            <a:off x="588491" y="759732"/>
            <a:ext cx="9216596" cy="5016758"/>
          </a:xfrm>
          <a:prstGeom prst="rect">
            <a:avLst/>
          </a:prstGeom>
          <a:noFill/>
        </p:spPr>
        <p:txBody>
          <a:bodyPr wrap="square">
            <a:spAutoFit/>
          </a:bodyPr>
          <a:lstStyle/>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定义一个汽车类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run()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汽车在高速上面飞驰</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定义一个轿车类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轿车名称是：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定义一个测试类</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AutoTest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吉利领克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001"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.run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BB541F6-9009-4200-7DBB-88156B22A577}"/>
              </a:ext>
            </a:extLst>
          </p:cNvPr>
          <p:cNvSpPr txBox="1"/>
          <p:nvPr/>
        </p:nvSpPr>
        <p:spPr>
          <a:xfrm>
            <a:off x="453650" y="5708417"/>
            <a:ext cx="6094970" cy="779701"/>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marL="89535"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轿车名称是：吉利领克</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001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marL="89535" algn="l">
              <a:buNone/>
            </a:pP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汽车在高速上面飞驰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0B1E0D82-9BF4-44AF-BE24-434A54402356}"/>
              </a:ext>
            </a:extLst>
          </p:cNvPr>
          <p:cNvSpPr txBox="1"/>
          <p:nvPr/>
        </p:nvSpPr>
        <p:spPr>
          <a:xfrm>
            <a:off x="7186999" y="3279703"/>
            <a:ext cx="4483958" cy="2913618"/>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extends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关键字继承了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auto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类，这样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类便是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auto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类的子类。从图代码中可以看出，子类虽然没有声明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属性和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run()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方法，但是却能访问这两个成员。这就说明，子类在继承父类的时候，会自动拥有父类所有公共的成员。</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中，如果不想或者不允许某个类被任何类继承，可以在类的名字前面加上修饰符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final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 finale  class  auto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auto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类是一个最终类，不可以被继承。</a:t>
            </a:r>
          </a:p>
        </p:txBody>
      </p:sp>
    </p:spTree>
    <p:extLst>
      <p:ext uri="{BB962C8B-B14F-4D97-AF65-F5344CB8AC3E}">
        <p14:creationId xmlns:p14="http://schemas.microsoft.com/office/powerpoint/2010/main" val="176558973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5F2CD-E310-CC3E-BA11-D0DEC5195DC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349DE20-C04C-C319-9F7C-8868C9B5304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1A6D124-EED5-F088-3E2F-DA1161D6ACC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347028C1-8B7D-6592-ECF0-E474E3450A2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031BF690-3C03-991E-411B-491A018B181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3D19E607-01BA-BF83-9F2C-A19C5FAABCED}"/>
              </a:ext>
            </a:extLst>
          </p:cNvPr>
          <p:cNvSpPr txBox="1"/>
          <p:nvPr/>
        </p:nvSpPr>
        <p:spPr>
          <a:xfrm>
            <a:off x="878874" y="342900"/>
            <a:ext cx="6094970" cy="828047"/>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6.1.3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方法重写</a:t>
            </a:r>
          </a:p>
        </p:txBody>
      </p:sp>
      <p:sp>
        <p:nvSpPr>
          <p:cNvPr id="6" name="文本框 5">
            <a:extLst>
              <a:ext uri="{FF2B5EF4-FFF2-40B4-BE49-F238E27FC236}">
                <a16:creationId xmlns:a16="http://schemas.microsoft.com/office/drawing/2014/main" id="{C08898C9-4CA5-A7BF-E62E-B1F2F81212FE}"/>
              </a:ext>
            </a:extLst>
          </p:cNvPr>
          <p:cNvSpPr txBox="1"/>
          <p:nvPr/>
        </p:nvSpPr>
        <p:spPr>
          <a:xfrm>
            <a:off x="464961" y="1084608"/>
            <a:ext cx="4863784" cy="546444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子类可以继承父类中的方法，而不需要重新编写相同的方法。但是有时子类并不想原封不动地继承父类的方法，而是根据开发需要想作一些的修改，这就需要采用方法的重写。方法重写又称方法覆盖。</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子类要重写父类的方法，那么要求方法的重写是指两个方法的返回值、方法名、参数的类型和个数相同。方法的重写，不能发生在同类中，只能发生在子类中。若子类中的方法与父类中的某一方法具有相同的方法名、返回类型和参数表，则新方法将覆盖父类原有的方法。 如果有时候又需要使用父类中原有的方法，可使用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关键字，该关键字引用了当前类的父类。子类中的权限大于或等于父类的权限</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（修饰符高低：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private &lt;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默认修饰符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&lt;protected &lt; public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）才可以重写方法。特殊情况是子类不能重写父类被声明为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权限的方法。</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要注意的是，如果子类中定义的静态方法（类方法）与父类中静态方法（类方法）具有相同的返回值类型、方法名、方法参数的类型和个数完全相同，则称子类中的该方法“隐藏”了父类中的该方法。当子类创建的对象调用该隐藏方法时，默认调用的是子类中的方法。</a:t>
            </a:r>
          </a:p>
        </p:txBody>
      </p:sp>
      <p:sp>
        <p:nvSpPr>
          <p:cNvPr id="10" name="文本框 9">
            <a:extLst>
              <a:ext uri="{FF2B5EF4-FFF2-40B4-BE49-F238E27FC236}">
                <a16:creationId xmlns:a16="http://schemas.microsoft.com/office/drawing/2014/main" id="{A2A0B552-5333-9A36-2815-B6C8FEC4DC5F}"/>
              </a:ext>
            </a:extLst>
          </p:cNvPr>
          <p:cNvSpPr txBox="1"/>
          <p:nvPr/>
        </p:nvSpPr>
        <p:spPr>
          <a:xfrm>
            <a:off x="5793706" y="1041857"/>
            <a:ext cx="5933333" cy="605294"/>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】子类的个性化。定义一个公交车类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Bus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，继承</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Auto</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类，并对父类中的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run(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方法进行重写。</a:t>
            </a:r>
          </a:p>
        </p:txBody>
      </p:sp>
      <p:sp>
        <p:nvSpPr>
          <p:cNvPr id="12" name="文本框 11">
            <a:extLst>
              <a:ext uri="{FF2B5EF4-FFF2-40B4-BE49-F238E27FC236}">
                <a16:creationId xmlns:a16="http://schemas.microsoft.com/office/drawing/2014/main" id="{DCCD8A92-F701-E53B-965B-5ED8C3EEF808}"/>
              </a:ext>
            </a:extLst>
          </p:cNvPr>
          <p:cNvSpPr txBox="1"/>
          <p:nvPr/>
        </p:nvSpPr>
        <p:spPr>
          <a:xfrm>
            <a:off x="5850169" y="1608360"/>
            <a:ext cx="9352520" cy="3847207"/>
          </a:xfrm>
          <a:prstGeom prst="rect">
            <a:avLst/>
          </a:prstGeom>
          <a:noFill/>
        </p:spPr>
        <p:txBody>
          <a:bodyPr wrap="square">
            <a:spAutoFit/>
          </a:bodyPr>
          <a:lstStyle/>
          <a:p>
            <a:pPr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定义一个公交车类，对父类的</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run</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（）方进行重写</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Bus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Auto{</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run</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（）方进行重写</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run()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公交车在高速上面龟速爬行</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轿车名称是：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测试类</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BusTest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Bus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bus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Bus();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bus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"001</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路公交车</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bus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bus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.run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EB217D02-32A2-B079-0694-91C9D145EF2C}"/>
              </a:ext>
            </a:extLst>
          </p:cNvPr>
          <p:cNvSpPr txBox="1"/>
          <p:nvPr/>
        </p:nvSpPr>
        <p:spPr>
          <a:xfrm>
            <a:off x="5793706" y="5397780"/>
            <a:ext cx="5569431" cy="1098058"/>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Bus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类并且继承自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Auto</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类。在子类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Bus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中定义了一个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run()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方法对父类的方法进行重写。从运行结果可以看出，在调用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Bus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类对象的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run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方法时，只会调用子类重写的方法，并不会调用父类的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run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Tree>
    <p:extLst>
      <p:ext uri="{BB962C8B-B14F-4D97-AF65-F5344CB8AC3E}">
        <p14:creationId xmlns:p14="http://schemas.microsoft.com/office/powerpoint/2010/main" val="21191735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70B69-BE50-9D1D-CFE4-62C18FB7D5FB}"/>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A0C6393-AE43-9852-7F88-07233BD8C80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EB7EE8E-6EE6-5648-F243-2B79BEB1A31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E3D90C0-36C1-424A-0A98-B5690149E18F}"/>
              </a:ext>
            </a:extLst>
          </p:cNvPr>
          <p:cNvSpPr txBox="1"/>
          <p:nvPr/>
        </p:nvSpPr>
        <p:spPr>
          <a:xfrm>
            <a:off x="588491" y="251333"/>
            <a:ext cx="6094970" cy="835998"/>
          </a:xfrm>
          <a:prstGeom prst="rect">
            <a:avLst/>
          </a:prstGeom>
          <a:noFill/>
        </p:spPr>
        <p:txBody>
          <a:bodyPr wrap="square">
            <a:spAutoFit/>
          </a:bodyPr>
          <a:lstStyle/>
          <a:p>
            <a:pPr marL="257810" indent="-25781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6.1.4 super</a:t>
            </a: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FBB5A3D5-2275-A960-C9E4-0D34EB7F1506}"/>
              </a:ext>
            </a:extLst>
          </p:cNvPr>
          <p:cNvSpPr txBox="1"/>
          <p:nvPr/>
        </p:nvSpPr>
        <p:spPr>
          <a:xfrm>
            <a:off x="453649" y="966466"/>
            <a:ext cx="11279091" cy="2386679"/>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是一个关键字，</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很类似，其语法是“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成员变量”和“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成员方法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参数列表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”，不能在静态方法中使用。在子类对象中，子类想访问父类的东西，可以使用“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”的方式访问，例如，如果在子类中调用父类的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属性，如果其子类中也定义了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 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属性的话，在子类中调用父类的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属性时应用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super.a</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 100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是引用的父类的属性</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而要表示子类中的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属性的话</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this.a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。值得注意的是，子类中要用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调用父类构造函数时</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调用函数必须放在子类的第一条语句的位置</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如果想用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继承父类构造函数时</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调用内函数必须放在子类的第一条语句的位置。</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使用需要注意如下三点：</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调用父类的构造方法，必须在构造方法的第一个。</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必须只能出现在子类的方法或者构造方法中</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不能同时调用构造方法。</a:t>
            </a:r>
          </a:p>
        </p:txBody>
      </p:sp>
      <p:sp>
        <p:nvSpPr>
          <p:cNvPr id="7" name="文本框 6">
            <a:extLst>
              <a:ext uri="{FF2B5EF4-FFF2-40B4-BE49-F238E27FC236}">
                <a16:creationId xmlns:a16="http://schemas.microsoft.com/office/drawing/2014/main" id="{D520F052-EDCF-C042-AB06-7FCF39E15ED4}"/>
              </a:ext>
            </a:extLst>
          </p:cNvPr>
          <p:cNvSpPr txBox="1"/>
          <p:nvPr/>
        </p:nvSpPr>
        <p:spPr>
          <a:xfrm>
            <a:off x="588490" y="3308537"/>
            <a:ext cx="11144249"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】子类的逆袭。修改类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在类中添加一个与父类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Autocar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相同的成员变量，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 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，并修改</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方法，添加语句：</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System.out.println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轿车名称是：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来测试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a:t>
            </a:r>
          </a:p>
        </p:txBody>
      </p:sp>
      <p:sp>
        <p:nvSpPr>
          <p:cNvPr id="9" name="文本框 8">
            <a:extLst>
              <a:ext uri="{FF2B5EF4-FFF2-40B4-BE49-F238E27FC236}">
                <a16:creationId xmlns:a16="http://schemas.microsoft.com/office/drawing/2014/main" id="{69B64FD1-AC2B-D601-8C17-257E148A24B8}"/>
              </a:ext>
            </a:extLst>
          </p:cNvPr>
          <p:cNvSpPr txBox="1"/>
          <p:nvPr/>
        </p:nvSpPr>
        <p:spPr>
          <a:xfrm>
            <a:off x="656453" y="3900585"/>
            <a:ext cx="6094970" cy="2616101"/>
          </a:xfrm>
          <a:prstGeom prst="rect">
            <a:avLst/>
          </a:prstGeom>
          <a:noFill/>
        </p:spPr>
        <p:txBody>
          <a:bodyPr wrap="square">
            <a:spAutoFit/>
          </a:bodyPr>
          <a:lstStyle/>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定义一个汽车类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汽车</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run()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汽车在高速上面飞驰</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87798907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D0D2A-E714-EC97-B200-80183197AA25}"/>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5ADD6E1-232A-710D-1EC8-E071591A944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B4BC4B0-0C62-42F3-4CEF-0003985360E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8CE3761-8904-0FEE-F2B1-E15D4A511967}"/>
              </a:ext>
            </a:extLst>
          </p:cNvPr>
          <p:cNvSpPr txBox="1"/>
          <p:nvPr/>
        </p:nvSpPr>
        <p:spPr>
          <a:xfrm>
            <a:off x="551420" y="421315"/>
            <a:ext cx="9210418" cy="4431983"/>
          </a:xfrm>
          <a:prstGeom prst="rect">
            <a:avLst/>
          </a:prstGeom>
          <a:noFill/>
        </p:spPr>
        <p:txBody>
          <a:bodyPr wrap="square">
            <a:spAutoFit/>
          </a:bodyPr>
          <a:lstStyle/>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定义一个轿车类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Car1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extends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Autocar{</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轿车名称是：</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super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轿车名称是：</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定义一个测试类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AutoTestsuper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Car1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car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Car1();</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car</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吉利领克</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001"</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car</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car</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.run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a:extLst>
              <a:ext uri="{FF2B5EF4-FFF2-40B4-BE49-F238E27FC236}">
                <a16:creationId xmlns:a16="http://schemas.microsoft.com/office/drawing/2014/main" id="{C0DE9BF5-851F-8F40-5E37-7554B78BDA2F}"/>
              </a:ext>
            </a:extLst>
          </p:cNvPr>
          <p:cNvSpPr txBox="1"/>
          <p:nvPr/>
        </p:nvSpPr>
        <p:spPr>
          <a:xfrm>
            <a:off x="551420" y="4686430"/>
            <a:ext cx="6094970" cy="995144"/>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轿车名称是：汽车</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轿车名称是：吉利领克</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001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汽车在高速上面飞驰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220A3E1C-A4E7-A280-EFA9-A56B8CC2D371}"/>
              </a:ext>
            </a:extLst>
          </p:cNvPr>
          <p:cNvSpPr txBox="1"/>
          <p:nvPr/>
        </p:nvSpPr>
        <p:spPr>
          <a:xfrm>
            <a:off x="4670854" y="5253442"/>
            <a:ext cx="7066521"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代码中定义了一个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类继承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Autocar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类，重写了子类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中重新定义了子类的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属性。在子类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方法中使用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”访问父类的成员变量。从运行结果可以看出，子类通过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关键字成功地访问了父类成员变量。</a:t>
            </a:r>
          </a:p>
        </p:txBody>
      </p:sp>
    </p:spTree>
    <p:extLst>
      <p:ext uri="{BB962C8B-B14F-4D97-AF65-F5344CB8AC3E}">
        <p14:creationId xmlns:p14="http://schemas.microsoft.com/office/powerpoint/2010/main" val="313151688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OP_SCP_SHAPE_TYPE" val="Title"/>
  <p:tag name="OP_SCP_ITEM_INDEX" val="0"/>
  <p:tag name="OP_SCP_DEFAULT_TEXT" val="添加标题"/>
</p:tagLst>
</file>

<file path=ppt/tags/tag2.xml><?xml version="1.0" encoding="utf-8"?>
<p:tagLst xmlns:a="http://schemas.openxmlformats.org/drawingml/2006/main" xmlns:r="http://schemas.openxmlformats.org/officeDocument/2006/relationships" xmlns:p="http://schemas.openxmlformats.org/presentationml/2006/main">
  <p:tag name="OP_SCP_ITEM_INDEX" val="0"/>
</p:tagLst>
</file>

<file path=ppt/tags/tag3.xml><?xml version="1.0" encoding="utf-8"?>
<p:tagLst xmlns:a="http://schemas.openxmlformats.org/drawingml/2006/main" xmlns:r="http://schemas.openxmlformats.org/officeDocument/2006/relationships" xmlns:p="http://schemas.openxmlformats.org/presentationml/2006/main">
  <p:tag name="OP_SCP_ITEM_INDEX" val="0"/>
</p:tagLst>
</file>

<file path=ppt/tags/tag4.xml><?xml version="1.0" encoding="utf-8"?>
<p:tagLst xmlns:a="http://schemas.openxmlformats.org/drawingml/2006/main" xmlns:r="http://schemas.openxmlformats.org/officeDocument/2006/relationships" xmlns:p="http://schemas.openxmlformats.org/presentationml/2006/main">
  <p:tag name="OP_SCP_ITEM_INDEX" val="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1161</TotalTime>
  <Words>12485</Words>
  <Application>Microsoft Office PowerPoint</Application>
  <PresentationFormat>宽屏</PresentationFormat>
  <Paragraphs>1023</Paragraphs>
  <Slides>44</Slides>
  <Notes>44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5" baseType="lpstr">
      <vt:lpstr>等线</vt:lpstr>
      <vt:lpstr>等线 Light</vt:lpstr>
      <vt:lpstr>宋体</vt:lpstr>
      <vt:lpstr>微软雅黑</vt:lpstr>
      <vt:lpstr>Arial</vt:lpstr>
      <vt:lpstr>Calibri</vt:lpstr>
      <vt:lpstr>Consolas</vt:lpstr>
      <vt:lpstr>Segoe UI</vt:lpstr>
      <vt:lpstr>Times New Roman</vt:lpstr>
      <vt:lpstr>第一PPT，www.1ppt.com</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14</cp:revision>
  <cp:lastPrinted>2025-05-01T03:18:08Z</cp:lastPrinted>
  <dcterms:created xsi:type="dcterms:W3CDTF">2025-05-01T03:18:08Z</dcterms:created>
  <dcterms:modified xsi:type="dcterms:W3CDTF">2025-07-20T17:32:35Z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