
<file path=[Content_Types].xml><?xml version="1.0" encoding="utf-8"?>
<Types xmlns="http://schemas.openxmlformats.org/package/2006/content-types">
  <Default Extension="bin"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bin" ContentType="image/png"/>
  <Override PartName="/ppt/media/image4.bin" ContentType="image/pn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256" r:id="rId2"/>
    <p:sldId id="259" r:id="rId3"/>
    <p:sldId id="297" r:id="rId4"/>
    <p:sldId id="281" r:id="rId5"/>
    <p:sldId id="271" r:id="rId6"/>
    <p:sldId id="298" r:id="rId7"/>
    <p:sldId id="283" r:id="rId8"/>
    <p:sldId id="296" r:id="rId9"/>
    <p:sldId id="260" r:id="rId10"/>
    <p:sldId id="262" r:id="rId11"/>
    <p:sldId id="299" r:id="rId12"/>
    <p:sldId id="302" r:id="rId13"/>
    <p:sldId id="263" r:id="rId14"/>
    <p:sldId id="301" r:id="rId15"/>
    <p:sldId id="264" r:id="rId16"/>
    <p:sldId id="284" r:id="rId17"/>
    <p:sldId id="265" r:id="rId18"/>
    <p:sldId id="289" r:id="rId19"/>
    <p:sldId id="288" r:id="rId20"/>
    <p:sldId id="287" r:id="rId21"/>
    <p:sldId id="291" r:id="rId22"/>
    <p:sldId id="290" r:id="rId23"/>
    <p:sldId id="266" r:id="rId24"/>
    <p:sldId id="295" r:id="rId25"/>
    <p:sldId id="300" r:id="rId26"/>
    <p:sldId id="294" r:id="rId27"/>
    <p:sldId id="261" r:id="rId28"/>
    <p:sldId id="293" r:id="rId29"/>
    <p:sldId id="285" r:id="rId30"/>
    <p:sldId id="292" r:id="rId31"/>
    <p:sldId id="286" r:id="rId32"/>
    <p:sldId id="267" r:id="rId33"/>
    <p:sldId id="304" r:id="rId34"/>
    <p:sldId id="306" r:id="rId35"/>
    <p:sldId id="308" r:id="rId36"/>
    <p:sldId id="311" r:id="rId37"/>
    <p:sldId id="269" r:id="rId38"/>
    <p:sldId id="305" r:id="rId39"/>
    <p:sldId id="309" r:id="rId40"/>
    <p:sldId id="310" r:id="rId41"/>
    <p:sldId id="312" r:id="rId42"/>
    <p:sldId id="307" r:id="rId43"/>
    <p:sldId id="273" r:id="rId44"/>
    <p:sldId id="315" r:id="rId45"/>
    <p:sldId id="313"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8778"/>
    <a:srgbClr val="78A8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2" autoAdjust="0"/>
    <p:restoredTop sz="93530" autoAdjust="0"/>
  </p:normalViewPr>
  <p:slideViewPr>
    <p:cSldViewPr snapToGrid="0">
      <p:cViewPr varScale="1">
        <p:scale>
          <a:sx n="103" d="100"/>
          <a:sy n="103" d="100"/>
        </p:scale>
        <p:origin x="432" y="64"/>
      </p:cViewPr>
      <p:guideLst>
        <p:guide orient="horz" pos="2160"/>
        <p:guide pos="3840"/>
      </p:guideLst>
    </p:cSldViewPr>
  </p:slideViewPr>
  <p:notesTextViewPr>
    <p:cViewPr>
      <p:scale>
        <a:sx n="400" d="100"/>
        <a:sy n="4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CBCF37-C613-439F-85A1-31CA05C8FDF5}" type="datetimeFigureOut">
              <a:rPr lang="zh-CN" altLang="en-US"/>
              <a:t>2025/7/7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C2A3B2-6484-4B66-8310-AA48EC6A58FF}" type="slidenum">
              <a:rPr lang="zh-CN" altLang="en-US"/>
              <a:t>‹#›</a:t>
            </a:fld>
            <a:endParaRPr lang="zh-CN" altLang="en-US"/>
          </a:p>
        </p:txBody>
      </p:sp>
    </p:spTree>
    <p:extLst>
      <p:ext uri="{BB962C8B-B14F-4D97-AF65-F5344CB8AC3E}">
        <p14:creationId xmlns:p14="http://schemas.microsoft.com/office/powerpoint/2010/main" val="368736619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9EF49-A556-60C0-CB39-0B22730E2EC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3EF5B22-1DE2-B60B-8C79-48E325845E7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82C7784-7CB6-F272-4E70-73067870B14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4109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3FD705-09A9-CE60-7C07-0640BEF9DB5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3D3F039B-368E-07B3-F975-02CFCFB02FC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BA24F4C-370E-5129-BB23-27614A170DDA}"/>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554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37C1B-F41A-9AF0-2331-39B0499332E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97EFAA0-7344-BF0D-E8F5-4823D594EF1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4B23575-B489-6D6E-AE40-5CF1ADBA139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3208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5818B-AA95-DC98-32F7-346CC015FE1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17E04E1-8EB8-AC39-4FDC-D2C2864483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967A910-4921-E282-6ADB-EEDD31E5B8F3}"/>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7598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CCF3F0-ACB2-C40C-D564-10DC19A0F03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2DE9F9-F9BA-ED85-07B5-34E77773912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ADA0504-1C0D-E2A1-DCFC-020A9D07A197}"/>
              </a:ext>
            </a:extLst>
          </p:cNvPr>
          <p:cNvSpPr>
            <a:spLocks noGrp="1"/>
          </p:cNvSpPr>
          <p:nvPr>
            <p:ph type="body" idx="1"/>
          </p:nvPr>
        </p:nvSpPr>
        <p:spPr/>
        <p:txBody>
          <a:bodyPr/>
          <a:lstStyle/>
          <a:p>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图</a:t>
            </a:r>
            <a:r>
              <a:rPr lang="en-US" altLang="zh-CN" sz="1200" kern="1200" dirty="0">
                <a:solidFill>
                  <a:schemeClr val="tx1"/>
                </a:solidFill>
                <a:effectLst/>
                <a:latin typeface="+mn-lt"/>
                <a:ea typeface="+mn-ea"/>
                <a:cs typeface="+mn-cs"/>
              </a:rPr>
              <a:t>1-3 JDK</a:t>
            </a:r>
            <a:r>
              <a:rPr lang="zh-CN" altLang="zh-CN" sz="1200" kern="1200" dirty="0">
                <a:solidFill>
                  <a:schemeClr val="tx1"/>
                </a:solidFill>
                <a:effectLst/>
                <a:latin typeface="+mn-lt"/>
                <a:ea typeface="+mn-ea"/>
                <a:cs typeface="+mn-cs"/>
              </a:rPr>
              <a:t>安装文件</a:t>
            </a:r>
          </a:p>
          <a:p>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图</a:t>
            </a:r>
            <a:r>
              <a:rPr lang="en-US" altLang="zh-CN" sz="1200" kern="1200" dirty="0">
                <a:solidFill>
                  <a:schemeClr val="tx1"/>
                </a:solidFill>
                <a:effectLst/>
                <a:latin typeface="+mn-lt"/>
                <a:ea typeface="+mn-ea"/>
                <a:cs typeface="+mn-cs"/>
              </a:rPr>
              <a:t>1-3 JDK</a:t>
            </a:r>
            <a:r>
              <a:rPr lang="zh-CN" altLang="zh-CN" sz="1200" kern="1200" dirty="0">
                <a:solidFill>
                  <a:schemeClr val="tx1"/>
                </a:solidFill>
                <a:effectLst/>
                <a:latin typeface="+mn-lt"/>
                <a:ea typeface="+mn-ea"/>
                <a:cs typeface="+mn-cs"/>
              </a:rPr>
              <a:t>安装文件</a:t>
            </a:r>
          </a:p>
          <a:p>
            <a:endParaRPr lang="en-US"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图</a:t>
            </a:r>
            <a:r>
              <a:rPr lang="en-US" altLang="zh-CN" sz="1200" kern="1200" dirty="0">
                <a:solidFill>
                  <a:schemeClr val="tx1"/>
                </a:solidFill>
                <a:effectLst/>
                <a:latin typeface="+mn-lt"/>
                <a:ea typeface="+mn-ea"/>
                <a:cs typeface="+mn-cs"/>
              </a:rPr>
              <a:t>1-3 JDK</a:t>
            </a:r>
            <a:r>
              <a:rPr lang="zh-CN" altLang="zh-CN" sz="1200" kern="1200" dirty="0">
                <a:solidFill>
                  <a:schemeClr val="tx1"/>
                </a:solidFill>
                <a:effectLst/>
                <a:latin typeface="+mn-lt"/>
                <a:ea typeface="+mn-ea"/>
                <a:cs typeface="+mn-cs"/>
              </a:rPr>
              <a:t>安装文件</a:t>
            </a:r>
          </a:p>
          <a:p>
            <a:endParaRPr lang="zh-CN" altLang="en-US" dirty="0"/>
          </a:p>
        </p:txBody>
      </p:sp>
    </p:spTree>
    <p:extLst>
      <p:ext uri="{BB962C8B-B14F-4D97-AF65-F5344CB8AC3E}">
        <p14:creationId xmlns:p14="http://schemas.microsoft.com/office/powerpoint/2010/main" val="35090386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86F80-DC3D-9E80-7AAF-228207645EB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8B9BF47-AF4B-5331-F886-560F27F8048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967C0FD-0788-C7F1-D583-D29F49E9971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6868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D3A8B-64E6-8BEA-0D8E-A5A70AD70CF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B8C9F3-4D2C-AEE1-28AE-63B2099E041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B3B6B2F-B03D-BB39-FAC3-1E4BB1267A21}"/>
              </a:ext>
            </a:extLst>
          </p:cNvPr>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868895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A1015-A925-CAEE-2522-4A6F6BB73EC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C07A9DB-DDAF-0A65-DD9D-9FB28C82015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0FCE229-1D1A-E245-290C-01A7C2198CB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4200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A3BF7-047F-5CAF-851E-4C26B26767C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A8B5268-E3B0-9404-934F-59A2EF36E8D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CB50E5A-0532-5540-0FBC-9B6F0844289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46770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13E00-40EC-1F77-802F-86E25BCA070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7513A11-1617-2E02-B8BF-DDDAB9880D0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4EA8BEE-2720-2991-B716-115D840F04F5}"/>
              </a:ext>
            </a:extLst>
          </p:cNvPr>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extLst>
      <p:ext uri="{BB962C8B-B14F-4D97-AF65-F5344CB8AC3E}">
        <p14:creationId xmlns:p14="http://schemas.microsoft.com/office/powerpoint/2010/main" val="5095968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2EF36-6303-200C-8E41-F2508996013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CE2F235-4BC5-C8FC-A2AE-A387D6039A8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0B61E4-941B-C461-FD0F-D0F57C528041}"/>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12334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89D3A-C349-279D-4F82-948E50A83E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8E1F81C-D9A9-5CF8-81D8-F77526C3277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E38D5795-A37B-4309-EDB4-0C687CEA1096}"/>
              </a:ext>
            </a:extLst>
          </p:cNvPr>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extLst>
      <p:ext uri="{BB962C8B-B14F-4D97-AF65-F5344CB8AC3E}">
        <p14:creationId xmlns:p14="http://schemas.microsoft.com/office/powerpoint/2010/main" val="26625025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DE4747-327B-F830-CC29-605321833B5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5A313B7-80EA-928A-9108-4B5DC4BCD5D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79AD777-CA42-B57F-4102-F307849500AC}"/>
              </a:ext>
            </a:extLst>
          </p:cNvPr>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extLst>
      <p:ext uri="{BB962C8B-B14F-4D97-AF65-F5344CB8AC3E}">
        <p14:creationId xmlns:p14="http://schemas.microsoft.com/office/powerpoint/2010/main" val="3197023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1088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62A43-C8C1-31A6-3642-8F6B2A48C6C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6B59DF2-32A5-56AE-A17D-F4092BAFEFE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0CF6CA3-775B-0258-C8F6-2060A3B332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87560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089C4-1A08-A60C-8A57-B91A4C53702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EB8E466-1DFD-7289-146B-FD230B6556D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AC09E5A-B4E4-BEFE-8A97-E34B14F2F59D}"/>
              </a:ext>
            </a:extLst>
          </p:cNvPr>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extLst>
      <p:ext uri="{BB962C8B-B14F-4D97-AF65-F5344CB8AC3E}">
        <p14:creationId xmlns:p14="http://schemas.microsoft.com/office/powerpoint/2010/main" val="787190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F9684-247F-0F4D-FDB0-E85DA458314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DF60043-FAEC-C300-37C0-1FDD5D32008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EEB4628-A402-CF6F-1A5B-C30790059B8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73781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40C0F-96F1-5FC1-EC52-83C040FDF3D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4CFC8AC-AC53-8605-BFA0-DBDFAB0D4F1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0DFF407-FD51-F2D3-1862-3AB82A686067}"/>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48867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C8243-82A2-30D8-2A6B-F82F308C498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4599C0E-A00A-A1C4-FE58-769D8A821EB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BB72AFF-79C8-F7EC-4889-C6DB19BBEA66}"/>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809954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21C38-D4A5-C47F-547F-02E470F7E1F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4077F06-4CBA-203C-9C11-5B2FA1E45B5B}"/>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023D86F-A990-1BCA-30B7-D67FE52CF985}"/>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17340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517EF-4BA9-B76A-250A-870AD545CC3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9044412-318B-4BC1-1353-CB2DCD3C6DB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0A0D1717-BD83-23D5-FC46-BDEB361F0F82}"/>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63128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BD9A5-FD73-7056-8619-942116D742A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37D03CA-9312-2DA1-2292-11584AF75FF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BBEDE90-052A-20E9-C450-AC9C5D13B84E}"/>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91982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59510-52BE-61B0-B4CE-4345C49BED8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D5386640-B835-2466-FD92-501A507E172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439EEBF-CB63-B083-01A0-2489BBF33FD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2540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C8331-34DF-7151-D317-4CEC04CCD25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0643153-DD0C-C346-6162-3B548A6E53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8EA0760-E591-C6D6-3363-B61495CBE70C}"/>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21227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5BED0-D8CC-2EA2-A812-C571489741D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2372493-9531-AB5D-40B8-9E021C222467}"/>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BC06E39-4BBD-8486-31CD-61F1A06C8B7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43176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D61D3-AA2C-C45B-BDED-59B10DCF58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45E5D31-F716-3AEB-DD3C-C335CE0DC5F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B494D74-0782-E734-9FC2-EA482EE9CCF8}"/>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89383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F663E-1776-BA83-11EA-D4F8D97EF5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A2512B7-00C9-123A-255F-00964B60CFD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34A9EA6-B4D2-0A5C-E39F-9E0AE7D64E1F}"/>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194080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50F70-9F33-84AD-3C99-D7EFE8CAB40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15038B2-6D17-632E-11E5-984902BBA1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E5581E9-F495-3A2C-55D3-825107CBBE00}"/>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352041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AC8A49-6E2D-BFE9-3811-84F586E20682}"/>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71AB7BD-E8E8-EABD-C479-C801A4D0209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987DEE6-0B44-C074-913D-FD5C55803D04}"/>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1697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210C4-B01E-566B-AD18-6E1273CDB80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48A9C4C-0402-666A-047A-D71C2744A3F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AFD2895-6263-9A26-D951-5B30838069A9}"/>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71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0988F-EE4D-85F5-5967-8228C74BF1C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8CD6A55-2DDB-1CB6-56DC-C0D974D175F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C1C21EE4-FD32-19C7-CFF8-DEBE5158BC0D}"/>
              </a:ext>
            </a:extLst>
          </p:cNvPr>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1698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0BA13-7E36-6850-7340-8CC40121F07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FAA8402-1BFC-6B2A-C530-04CEC10AE0B3}"/>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36EB4A6-593D-8A8A-187E-4B05DE554DA9}"/>
              </a:ext>
            </a:extLst>
          </p:cNvPr>
          <p:cNvSpPr>
            <a:spLocks noGrp="1"/>
          </p:cNvSpPr>
          <p:nvPr>
            <p:ph type="body" idx="1"/>
          </p:nvPr>
        </p:nvSpPr>
        <p:spPr/>
        <p:txBody>
          <a:bodyPr/>
          <a:lstStyle/>
          <a:p>
            <a:pPr marL="0" marR="0" indent="0" algn="l" defTabSz="914400" rtl="0" eaLnBrk="1" fontAlgn="auto" latinLnBrk="0" hangingPunct="1">
              <a:lnSpc>
                <a:spcPct val="100000"/>
              </a:lnSpc>
              <a:spcBef>
                <a:spcPct val="0"/>
              </a:spcBef>
              <a:spcAft>
                <a:spcPct val="0"/>
              </a:spcAft>
              <a:buClrTx/>
              <a:buSzTx/>
              <a:buFontTx/>
              <a:buNone/>
              <a:defRPr/>
            </a:pPr>
            <a:r>
              <a:rPr lang="zh-CN" altLang="en-US" sz="1200">
                <a:latin typeface="微软雅黑" panose="020B0503020204020204" pitchFamily="34" charset="-122"/>
                <a:ea typeface="微软雅黑" panose="020B0503020204020204" pitchFamily="34" charset="-122"/>
              </a:rPr>
              <a:t>模板来自于： XX</a:t>
            </a:r>
            <a:r>
              <a:rPr lang="en-US" altLang="zh-CN" sz="1200">
                <a:latin typeface="微软雅黑" panose="020B0503020204020204" pitchFamily="34" charset="-122"/>
                <a:ea typeface="微软雅黑" panose="020B0503020204020204" pitchFamily="34" charset="-122"/>
              </a:rPr>
              <a:t>PPT</a:t>
            </a:r>
            <a:r>
              <a:rPr lang="zh-CN" altLang="en-US" sz="1200" baseline="0">
                <a:latin typeface="微软雅黑" panose="020B0503020204020204" pitchFamily="34" charset="-122"/>
                <a:ea typeface="微软雅黑" panose="020B0503020204020204" pitchFamily="34" charset="-122"/>
              </a:rPr>
              <a:t> </a:t>
            </a:r>
            <a:r>
              <a:rPr lang="en-US" altLang="zh-CN" sz="1200">
                <a:latin typeface="微软雅黑" panose="020B0503020204020204" pitchFamily="34" charset="-122"/>
                <a:ea typeface="微软雅黑" panose="020B0503020204020204" pitchFamily="34" charset="-122"/>
              </a:rPr>
              <a:t>https://www.XX.com/</a:t>
            </a:r>
            <a:endParaRPr lang="zh-CN" altLang="en-US"/>
          </a:p>
          <a:p>
            <a:endParaRPr lang="zh-CN" altLang="en-US"/>
          </a:p>
        </p:txBody>
      </p:sp>
    </p:spTree>
    <p:extLst>
      <p:ext uri="{BB962C8B-B14F-4D97-AF65-F5344CB8AC3E}">
        <p14:creationId xmlns:p14="http://schemas.microsoft.com/office/powerpoint/2010/main" val="292299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9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1CB13D-E991-4E1B-AE25-8452EC4D5058}" type="slidenum">
              <a:rPr lang="zh-CN" altLang="en-US"/>
              <a:t>‹#›</a:t>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873302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2A7ACC3-E90B-4C5C-9B49-F526010505F6}" type="datetimeFigureOut">
              <a:rPr lang="zh-CN" altLang="en-US"/>
              <a:t>2025/7/7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1CB13D-E991-4E1B-AE25-8452EC4D5058}"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A7ACC3-E90B-4C5C-9B49-F526010505F6}" type="datetimeFigureOut">
              <a:rPr lang="zh-CN" altLang="en-US"/>
              <a:t>2025/7/7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1CB13D-E991-4E1B-AE25-8452EC4D505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50" r:id="rId10"/>
    <p:sldLayoutId id="2147483651" r:id="rId11"/>
    <p:sldLayoutId id="2147483652" r:id="rId12"/>
  </p:sldLayoutIdLst>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hyperlink" Target="https://so.csdn.net/so/search?q=JVM&amp;spm=1001.2101.3001.7020" TargetMode="Externa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bin"/><Relationship Id="rId4" Type="http://schemas.openxmlformats.org/officeDocument/2006/relationships/image" Target="../media/image3.bin"/></Relationships>
</file>

<file path=ppt/slides/_rels/slide1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bin"/><Relationship Id="rId4" Type="http://schemas.openxmlformats.org/officeDocument/2006/relationships/image" Target="../media/image3.bin"/></Relationships>
</file>

<file path=ppt/slides/_rels/slide1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bin"/><Relationship Id="rId4" Type="http://schemas.openxmlformats.org/officeDocument/2006/relationships/image" Target="../media/image3.bin"/></Relationships>
</file>

<file path=ppt/slides/_rels/slide18.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4.bin"/><Relationship Id="rId4" Type="http://schemas.openxmlformats.org/officeDocument/2006/relationships/image" Target="../media/image3.bin"/></Relationships>
</file>

<file path=ppt/slides/_rels/slide19.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bin"/><Relationship Id="rId4" Type="http://schemas.openxmlformats.org/officeDocument/2006/relationships/image" Target="../media/image3.bin"/></Relationships>
</file>

<file path=ppt/slides/_rels/slide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0.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bin"/><Relationship Id="rId4" Type="http://schemas.openxmlformats.org/officeDocument/2006/relationships/image" Target="../media/image3.bin"/></Relationships>
</file>

<file path=ppt/slides/_rels/slide2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4.bin"/><Relationship Id="rId4" Type="http://schemas.openxmlformats.org/officeDocument/2006/relationships/image" Target="../media/image3.bin"/></Relationships>
</file>

<file path=ppt/slides/_rels/slide22.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4.bin"/><Relationship Id="rId4" Type="http://schemas.openxmlformats.org/officeDocument/2006/relationships/image" Target="../media/image3.bin"/></Relationships>
</file>

<file path=ppt/slides/_rels/slide2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4.bin"/><Relationship Id="rId4" Type="http://schemas.openxmlformats.org/officeDocument/2006/relationships/image" Target="../media/image3.bin"/></Relationships>
</file>

<file path=ppt/slides/_rels/slide24.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4.bin"/><Relationship Id="rId4" Type="http://schemas.openxmlformats.org/officeDocument/2006/relationships/image" Target="../media/image3.bin"/></Relationships>
</file>

<file path=ppt/slides/_rels/slide25.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2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4.bin"/><Relationship Id="rId4" Type="http://schemas.openxmlformats.org/officeDocument/2006/relationships/image" Target="../media/image3.bin"/></Relationships>
</file>

<file path=ppt/slides/_rels/slide2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4.bin"/><Relationship Id="rId4" Type="http://schemas.openxmlformats.org/officeDocument/2006/relationships/image" Target="../media/image3.bin"/></Relationships>
</file>

<file path=ppt/slides/_rels/slide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4.bin"/><Relationship Id="rId4" Type="http://schemas.openxmlformats.org/officeDocument/2006/relationships/image" Target="../media/image3.bin"/></Relationships>
</file>

<file path=ppt/slides/_rels/slide31.xml.rels><?xml version="1.0" encoding="UTF-8" standalone="yes"?>
<Relationships xmlns="http://schemas.openxmlformats.org/package/2006/relationships"><Relationship Id="rId3" Type="http://schemas.openxmlformats.org/officeDocument/2006/relationships/image" Target="../media/image2.bin"/><Relationship Id="rId7"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4.bin"/><Relationship Id="rId4" Type="http://schemas.openxmlformats.org/officeDocument/2006/relationships/image" Target="../media/image3.bin"/></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4.bin"/><Relationship Id="rId4" Type="http://schemas.openxmlformats.org/officeDocument/2006/relationships/image" Target="../media/image3.bin"/></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4.bin"/><Relationship Id="rId4" Type="http://schemas.openxmlformats.org/officeDocument/2006/relationships/image" Target="../media/image3.bin"/></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bin"/><Relationship Id="rId4" Type="http://schemas.openxmlformats.org/officeDocument/2006/relationships/image" Target="../media/image3.bin"/></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1.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4.bin"/><Relationship Id="rId4" Type="http://schemas.openxmlformats.org/officeDocument/2006/relationships/image" Target="../media/image3.bin"/></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8.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_rels/slide9.xml.rels><?xml version="1.0" encoding="UTF-8" standalone="yes"?>
<Relationships xmlns="http://schemas.openxmlformats.org/package/2006/relationships"><Relationship Id="rId3" Type="http://schemas.openxmlformats.org/officeDocument/2006/relationships/image" Target="../media/image2.bin"/><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bin"/><Relationship Id="rId4" Type="http://schemas.openxmlformats.org/officeDocument/2006/relationships/image" Target="../media/image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4" name="矩形 23"/>
          <p:cNvSpPr/>
          <p:nvPr/>
        </p:nvSpPr>
        <p:spPr>
          <a:xfrm flipH="1">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86D05055-0C13-42BC-43AE-700414B799A4}"/>
              </a:ext>
            </a:extLst>
          </p:cNvPr>
          <p:cNvSpPr txBox="1"/>
          <p:nvPr/>
        </p:nvSpPr>
        <p:spPr>
          <a:xfrm>
            <a:off x="1495871" y="656649"/>
            <a:ext cx="9059619" cy="4619213"/>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3200" b="1" kern="2200" dirty="0">
                <a:effectLst/>
                <a:latin typeface="Calibri" panose="020F0502020204030204" pitchFamily="34" charset="0"/>
                <a:ea typeface="黑体" panose="02010609060101010101" pitchFamily="49" charset="-122"/>
                <a:cs typeface="Times New Roman" panose="02020603050405020304" pitchFamily="18" charset="0"/>
              </a:rPr>
              <a:t> </a:t>
            </a:r>
            <a:r>
              <a:rPr lang="zh-CN" altLang="zh-CN" sz="4000" b="1" kern="2200" dirty="0">
                <a:effectLst/>
                <a:latin typeface="Calibri" panose="020F0502020204030204" pitchFamily="34" charset="0"/>
                <a:ea typeface="黑体" panose="02010609060101010101" pitchFamily="49" charset="-122"/>
                <a:cs typeface="Times New Roman" panose="02020603050405020304" pitchFamily="18" charset="0"/>
              </a:rPr>
              <a:t>内容提要</a:t>
            </a:r>
          </a:p>
          <a:p>
            <a:pPr indent="355600" algn="just">
              <a:buNone/>
            </a:pP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本书根据高职院校的学生学习能力的特点，定位于整个学习</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程序设计的基础阶段，一切以把基本的知识点讲解透彻为主，全书引入了大量的案例，并提供了较为丰富的课后学习资源，体系引导学生自主学习的指导思想。本书从结构上分为八章：</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概述、</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基础、</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流程控制、数组和字符串、</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面向对象（上），</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面向对象（下），</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异常处理和</a:t>
            </a:r>
            <a:r>
              <a:rPr lang="en-US" altLang="zh-CN" sz="2400" kern="100" dirty="0">
                <a:effectLst/>
                <a:latin typeface="Calibri" panose="020F0502020204030204" pitchFamily="34" charset="0"/>
                <a:ea typeface="宋体" panose="02010600030101010101" pitchFamily="2" charset="-122"/>
                <a:cs typeface="Arabic Typesetting" panose="020F0502020204030204" pitchFamily="66" charset="-78"/>
              </a:rPr>
              <a:t>Java</a:t>
            </a:r>
            <a:r>
              <a:rPr lang="zh-CN" altLang="zh-CN" sz="2400" kern="100" dirty="0">
                <a:effectLst/>
                <a:latin typeface="Calibri" panose="020F0502020204030204" pitchFamily="34" charset="0"/>
                <a:ea typeface="宋体" panose="02010600030101010101" pitchFamily="2" charset="-122"/>
                <a:cs typeface="Arabic Typesetting" panose="020F0502020204030204" pitchFamily="66" charset="-78"/>
              </a:rPr>
              <a:t>常用类。</a:t>
            </a:r>
            <a:r>
              <a:rPr lang="zh-CN" altLang="zh-CN" sz="2400" kern="0" dirty="0">
                <a:solidFill>
                  <a:srgbClr val="000000"/>
                </a:solidFill>
                <a:effectLst/>
                <a:latin typeface="Calibri" panose="020F0502020204030204" pitchFamily="34" charset="0"/>
                <a:ea typeface="宋体" panose="02010600030101010101" pitchFamily="2" charset="-122"/>
                <a:cs typeface="Arabic Typesetting" panose="020F0502020204030204" pitchFamily="66" charset="-78"/>
              </a:rPr>
              <a:t>本书主要为高等职业院校的学生和中等职业院校学生用书。</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2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xmlns:p15="http://schemas.microsoft.com/office/powerpoint/2012/main">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750" fill="hold"/>
                                        <p:tgtEl>
                                          <p:spTgt spid="24"/>
                                        </p:tgtEl>
                                        <p:attrNameLst>
                                          <p:attrName>ppt_w</p:attrName>
                                        </p:attrNameLst>
                                      </p:cBhvr>
                                      <p:tavLst>
                                        <p:tav tm="0">
                                          <p:val>
                                            <p:fltVal val="0"/>
                                          </p:val>
                                        </p:tav>
                                        <p:tav tm="100000">
                                          <p:val>
                                            <p:strVal val="#ppt_w"/>
                                          </p:val>
                                        </p:tav>
                                      </p:tavLst>
                                    </p:anim>
                                    <p:anim calcmode="lin" valueType="num">
                                      <p:cBhvr>
                                        <p:cTn id="12" dur="750" fill="hold"/>
                                        <p:tgtEl>
                                          <p:spTgt spid="24"/>
                                        </p:tgtEl>
                                        <p:attrNameLst>
                                          <p:attrName>ppt_h</p:attrName>
                                        </p:attrNameLst>
                                      </p:cBhvr>
                                      <p:tavLst>
                                        <p:tav tm="0">
                                          <p:val>
                                            <p:fltVal val="0"/>
                                          </p:val>
                                        </p:tav>
                                        <p:tav tm="100000">
                                          <p:val>
                                            <p:strVal val="#ppt_h"/>
                                          </p:val>
                                        </p:tav>
                                      </p:tavLst>
                                    </p:anim>
                                    <p:animEffect transition="in" filter="fade">
                                      <p:cBhvr>
                                        <p:cTn id="13"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sp>
        <p:nvSpPr>
          <p:cNvPr id="35" name="文本框 36"/>
          <p:cNvSpPr txBox="1"/>
          <p:nvPr/>
        </p:nvSpPr>
        <p:spPr>
          <a:xfrm>
            <a:off x="1751052" y="4227970"/>
            <a:ext cx="208878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noProof="0" dirty="0">
                <a:ln>
                  <a:noFill/>
                </a:ln>
                <a:solidFill>
                  <a:schemeClr val="tx1">
                    <a:lumMod val="75000"/>
                    <a:lumOff val="25000"/>
                  </a:schemeClr>
                </a:solidFill>
                <a:uLnTx/>
                <a:uFillTx/>
                <a:latin typeface="Arial"/>
                <a:ea typeface="微软雅黑"/>
                <a:sym typeface="Arial"/>
              </a:rPr>
              <a:t> </a:t>
            </a:r>
          </a:p>
        </p:txBody>
      </p:sp>
      <p:pic>
        <p:nvPicPr>
          <p:cNvPr id="43" name="图片 42"/>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2919CB0D-C524-8B0E-1209-F447C1FC4059}"/>
              </a:ext>
            </a:extLst>
          </p:cNvPr>
          <p:cNvSpPr txBox="1"/>
          <p:nvPr/>
        </p:nvSpPr>
        <p:spPr>
          <a:xfrm>
            <a:off x="464961" y="889037"/>
            <a:ext cx="11262078" cy="5466240"/>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1.1.4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与华为鸿蒙系统</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是华为公司开发的一款基于微内核、耗时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4000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多名研发人员投入开发、 面向</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5G</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物联网 、面向全场景的分布式操作系统。鸿蒙的英文名是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HarmonyOS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，意为和谐，不是安卓系统的分支或修改而来的，与安卓、</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是不一样的操作系统，性能上不弱于安卓系统，而且华为还为基于安卓生态开发的应用能够平稳迁移到鸿蒙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上做好衔接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将相关系统及应用迁移到鸿蒙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上。这个新的操作系统将手机、电脑、平板、电视、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工业自动化控制、无人驾驶、车机设备、智能穿戴统一成一个操作系统，并且该系统是面向下一代技术而设计的，能兼容全部安卓应用的所有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Web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应用。若安卓应用重新编译，在鸿蒙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上，运行性能提升超过</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架构中的内核会把之前的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Linux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内核、鸿蒙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微内核与</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LiteOS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合并为一个鸿蒙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微内核。创造一个超级虚拟终端互联的世界，将人、设备、场景有机联系在一起。同时由于鸿蒙系统微内核的代码量只有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Linux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宏内核的千分之一，其受攻击几率也大幅降低。</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众所周知，安卓系统采用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语言进行开发，该系统运行时有相当一部分代码还需要通过手机上的虚拟机临时同步编译，影响程序执行的效率。华为方舟编译器是华为自主研发的一款高性能编译器，旨在为 </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HarmonyOS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操作系统及其生态中的应用提供更高效的支持。方舟编译器的核心目标是提升应用的运行效率和兼容性，通过静态编译和动态优化技术，将开发者编写的应用代码转换为更加高效的机器码，从而提升执行速度和降低能耗。方舟编译器支持多种语言的编译，包括</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JavaScript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在不同硬件平台（如智能手机、智能家居设备、车载系统等）上提供优化后的执行效果。其创新的混合编译技术能够实现原生代码与字节码的高效结合，提高了应用的启动速度和响应性能。同时，方舟编译器对现有应用进行了兼容性优化，帮助开发者在多个设备间实现无缝的应用迁移。</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69AC8-B847-D5BF-566B-F289D6F9824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6EBADFF-3B7D-125F-32F8-5B6D5A761BE7}"/>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0144795D-596E-6A81-73C1-EB4D48C0124B}"/>
              </a:ext>
            </a:extLst>
          </p:cNvPr>
          <p:cNvSpPr txBox="1"/>
          <p:nvPr/>
        </p:nvSpPr>
        <p:spPr>
          <a:xfrm>
            <a:off x="797011" y="707925"/>
            <a:ext cx="10781270" cy="5209760"/>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1.1.5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特点</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简单性</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语言是一种面向对象的语言，它通过提供最基本的法来完成指定的任务，只需理解一些基本的概念的基础上，就用它编写适用于多种情况的应用程序。</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引入了运算符重载，多重继承等模糊的概念，并且通过实现自动垃圾大大简化了程序设计者的内存管理工作。另外，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也适合于在小型机上运行，它的基本解释器及类的支持只有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40KB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左右，加上标准类库和线程的支持也只有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215KB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左右。</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面向对象</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的设计集中于对象及其接口，它提供了简单的类机制以及动态的接口模型。对象中封装了它的状态变量以及相应的方法，实现了模块化和信息隐藏；而类则提供一类对象的原型，并且通过继承机制，子类可以使用父类所提供的方法，实现了代码的复用。</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分布性</a:t>
            </a: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分布式系统是指利用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技术实现的跨多台计算机的分布式计算架构。在这种架构中，系统的不同组件通过网络协同工作，共同完成任务。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的分布式编程通常涉及多个模块，如远程方法调用（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RMI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）、消息队列（如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ActiveMQ</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RabbitMQ</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）、服务框架（如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Spring Cloud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Dubbo</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通过其强大的网络编程能力、对象序列化机制、以及分布式框架的支持，使得开发者能够创建可扩展、高可用的分布式应用。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的分布式架构通常注重负载均衡、容错处理、数据一致性等方面，能够满足现代大型企业级应用的需求。</a:t>
            </a:r>
          </a:p>
        </p:txBody>
      </p:sp>
    </p:spTree>
    <p:extLst>
      <p:ext uri="{BB962C8B-B14F-4D97-AF65-F5344CB8AC3E}">
        <p14:creationId xmlns:p14="http://schemas.microsoft.com/office/powerpoint/2010/main" val="113971814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803753-99E0-1E9D-6165-C1C028E7A6F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ED269CC6-B055-6967-8992-EEA9B3104206}"/>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F494C748-ED81-2473-7B05-2F8DA83BFAB5}"/>
              </a:ext>
            </a:extLst>
          </p:cNvPr>
          <p:cNvSpPr txBox="1"/>
          <p:nvPr/>
        </p:nvSpPr>
        <p:spPr>
          <a:xfrm>
            <a:off x="747584" y="818029"/>
            <a:ext cx="10577384" cy="5221942"/>
          </a:xfrm>
          <a:prstGeom prst="rect">
            <a:avLst/>
          </a:prstGeom>
          <a:noFill/>
        </p:spPr>
        <p:txBody>
          <a:bodyPr wrap="square">
            <a:spAutoFit/>
          </a:bodyPr>
          <a:lstStyle/>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鲁棒性</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在编译和运行程序时，都要对可能出现的问题进行检查，以消除错误产生。它提供自动垃圾收集来进行内存管理，防止程序员在管理内存时容易产生的错误。通过集成的面向对象的例外处理机制，在编译时，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提示出可能出现但未被处理的例外，帮助程序员正确地进行选择以防止系统的崩溃。另外，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在编译时还可捕获类型声明中的许多常见错误，防止动态运行时不匹配问题的出现。</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安全性</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编译时要进行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语言和语义的检查，保证每个变量对应一个相应的值，编译后生成</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类。运行时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类需要类加载器载入，并经由字节码校验器校验之后才可以运行。 用于网络、分布环境下的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必须要防止病毒的入侵。</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不支持指针，一切对内存的访问都必须通过对象的实例变量来实现，这样就防止程序员使用特洛伊木马等欺骗手段访问对象的私有成员，同时也避免了指针操作中容易产生的错误。</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多线程</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多线程具有多个显著特点。首先，它能够实现多个任务同时执行，提高程序运行效率，充分利用系统资源。其次，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提供了丰富的线程操作</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，如创建、启动、暂停和终止线程等操作简便。再者，通过同步机制可以有效解决线程间共享数据时可能出现的冲突问题，保障数据的一致性和准确性。这些特点使得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多线程在开发高性能、并发应用程序中发挥重要作用。</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7.</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跨平台</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“一次编写，到处运行”是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程序设计的特点。</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程序被编译成与平台无关的字节码，可在不同操作系统上的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）中运行。无论在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Windows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Linux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还是其他系统，只要有相应的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程序就能正常执行。这大大提高了开发效率，降低了维护成本，使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在众多领域得到广泛应用。</a:t>
            </a:r>
          </a:p>
        </p:txBody>
      </p:sp>
    </p:spTree>
    <p:extLst>
      <p:ext uri="{BB962C8B-B14F-4D97-AF65-F5344CB8AC3E}">
        <p14:creationId xmlns:p14="http://schemas.microsoft.com/office/powerpoint/2010/main" val="192219538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EE1ADA66-BC0F-AA50-6D22-739CD86DD8B7}"/>
              </a:ext>
            </a:extLst>
          </p:cNvPr>
          <p:cNvSpPr txBox="1"/>
          <p:nvPr/>
        </p:nvSpPr>
        <p:spPr>
          <a:xfrm>
            <a:off x="2924848" y="2559228"/>
            <a:ext cx="9736667" cy="1195777"/>
          </a:xfrm>
          <a:prstGeom prst="rect">
            <a:avLst/>
          </a:prstGeom>
          <a:noFill/>
        </p:spPr>
        <p:txBody>
          <a:bodyPr wrap="square">
            <a:spAutoFit/>
          </a:bodyPr>
          <a:lstStyle/>
          <a:p>
            <a:pPr marL="205740" indent="-205740">
              <a:lnSpc>
                <a:spcPct val="172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1.2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配置</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开发环境</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xmlns:p15="http://schemas.microsoft.com/office/powerpoint/2012/main">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24036-0A4D-E9A7-C25E-5CAC3EAF4F75}"/>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65AE39FE-4216-8A9F-4B8E-D25F199A479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nvGrpSpPr>
          <p:cNvPr id="6" name="组合 5">
            <a:extLst>
              <a:ext uri="{FF2B5EF4-FFF2-40B4-BE49-F238E27FC236}">
                <a16:creationId xmlns:a16="http://schemas.microsoft.com/office/drawing/2014/main" id="{DF68BFF2-F46F-AF29-5AF1-AF16063A6429}"/>
              </a:ext>
            </a:extLst>
          </p:cNvPr>
          <p:cNvGrpSpPr/>
          <p:nvPr/>
        </p:nvGrpSpPr>
        <p:grpSpPr>
          <a:xfrm>
            <a:off x="362678" y="1541667"/>
            <a:ext cx="10004641" cy="4794052"/>
            <a:chOff x="703331" y="1146837"/>
            <a:chExt cx="3118496" cy="2049726"/>
          </a:xfrm>
        </p:grpSpPr>
        <p:sp>
          <p:nvSpPr>
            <p:cNvPr id="11" name="1">
              <a:extLst>
                <a:ext uri="{FF2B5EF4-FFF2-40B4-BE49-F238E27FC236}">
                  <a16:creationId xmlns:a16="http://schemas.microsoft.com/office/drawing/2014/main" id="{9D68107B-0021-3387-DAF8-5DAA89C0D55C}"/>
                </a:ext>
              </a:extLst>
            </p:cNvPr>
            <p:cNvSpPr/>
            <p:nvPr>
              <p:custDataLst>
                <p:tags r:id="rId1"/>
              </p:custDataLst>
            </p:nvPr>
          </p:nvSpPr>
          <p:spPr>
            <a:xfrm>
              <a:off x="1001377" y="1379681"/>
              <a:ext cx="2820450" cy="1816882"/>
            </a:xfrm>
            <a:prstGeom prst="flowChartDocument">
              <a:avLst/>
            </a:prstGeom>
            <a:noFill/>
            <a:ln w="44450">
              <a:gradFill flip="none" rotWithShape="1">
                <a:gsLst>
                  <a:gs pos="0">
                    <a:schemeClr val="accent1"/>
                  </a:gs>
                  <a:gs pos="54000">
                    <a:schemeClr val="bg1"/>
                  </a:gs>
                </a:gsLst>
                <a:lin ang="13500000" scaled="1"/>
                <a:tileRect/>
              </a:gradFill>
              <a:prstDash val="solid"/>
              <a:extLst>
                <a:ext uri="{C807C97D-BFC1-408E-A445-0C87EB9F89A2}">
                  <ask:lineSketchStyleProps xmlns:ask="http://schemas.microsoft.com/office/drawing/2018/sketchyshapes" sd="1219033472">
                    <a:custGeom>
                      <a:avLst/>
                      <a:gdLst>
                        <a:gd name="connsiteX0" fmla="*/ 0 w 2820450"/>
                        <a:gd name="connsiteY0" fmla="*/ 119719 h 1616726"/>
                        <a:gd name="connsiteX1" fmla="*/ 119719 w 2820450"/>
                        <a:gd name="connsiteY1" fmla="*/ 0 h 1616726"/>
                        <a:gd name="connsiteX2" fmla="*/ 687542 w 2820450"/>
                        <a:gd name="connsiteY2" fmla="*/ 0 h 1616726"/>
                        <a:gd name="connsiteX3" fmla="*/ 1177934 w 2820450"/>
                        <a:gd name="connsiteY3" fmla="*/ 0 h 1616726"/>
                        <a:gd name="connsiteX4" fmla="*/ 1642516 w 2820450"/>
                        <a:gd name="connsiteY4" fmla="*/ 0 h 1616726"/>
                        <a:gd name="connsiteX5" fmla="*/ 2184529 w 2820450"/>
                        <a:gd name="connsiteY5" fmla="*/ 0 h 1616726"/>
                        <a:gd name="connsiteX6" fmla="*/ 2700731 w 2820450"/>
                        <a:gd name="connsiteY6" fmla="*/ 0 h 1616726"/>
                        <a:gd name="connsiteX7" fmla="*/ 2820450 w 2820450"/>
                        <a:gd name="connsiteY7" fmla="*/ 119719 h 1616726"/>
                        <a:gd name="connsiteX8" fmla="*/ 2820450 w 2820450"/>
                        <a:gd name="connsiteY8" fmla="*/ 578815 h 1616726"/>
                        <a:gd name="connsiteX9" fmla="*/ 2820450 w 2820450"/>
                        <a:gd name="connsiteY9" fmla="*/ 996592 h 1616726"/>
                        <a:gd name="connsiteX10" fmla="*/ 2820450 w 2820450"/>
                        <a:gd name="connsiteY10" fmla="*/ 1497007 h 1616726"/>
                        <a:gd name="connsiteX11" fmla="*/ 2700731 w 2820450"/>
                        <a:gd name="connsiteY11" fmla="*/ 1616726 h 1616726"/>
                        <a:gd name="connsiteX12" fmla="*/ 2261959 w 2820450"/>
                        <a:gd name="connsiteY12" fmla="*/ 1616726 h 1616726"/>
                        <a:gd name="connsiteX13" fmla="*/ 1694136 w 2820450"/>
                        <a:gd name="connsiteY13" fmla="*/ 1616726 h 1616726"/>
                        <a:gd name="connsiteX14" fmla="*/ 1229554 w 2820450"/>
                        <a:gd name="connsiteY14" fmla="*/ 1616726 h 1616726"/>
                        <a:gd name="connsiteX15" fmla="*/ 713352 w 2820450"/>
                        <a:gd name="connsiteY15" fmla="*/ 1616726 h 1616726"/>
                        <a:gd name="connsiteX16" fmla="*/ 119719 w 2820450"/>
                        <a:gd name="connsiteY16" fmla="*/ 1616726 h 1616726"/>
                        <a:gd name="connsiteX17" fmla="*/ 0 w 2820450"/>
                        <a:gd name="connsiteY17" fmla="*/ 1497007 h 1616726"/>
                        <a:gd name="connsiteX18" fmla="*/ 0 w 2820450"/>
                        <a:gd name="connsiteY18" fmla="*/ 1079230 h 1616726"/>
                        <a:gd name="connsiteX19" fmla="*/ 0 w 2820450"/>
                        <a:gd name="connsiteY19" fmla="*/ 592588 h 1616726"/>
                        <a:gd name="connsiteX20" fmla="*/ 0 w 2820450"/>
                        <a:gd name="connsiteY20" fmla="*/ 119719 h 1616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20450" h="1616726" extrusionOk="0">
                          <a:moveTo>
                            <a:pt x="0" y="119719"/>
                          </a:moveTo>
                          <a:cubicBezTo>
                            <a:pt x="-12163" y="46098"/>
                            <a:pt x="41382" y="4586"/>
                            <a:pt x="119719" y="0"/>
                          </a:cubicBezTo>
                          <a:cubicBezTo>
                            <a:pt x="362697" y="-22847"/>
                            <a:pt x="503853" y="38447"/>
                            <a:pt x="687542" y="0"/>
                          </a:cubicBezTo>
                          <a:cubicBezTo>
                            <a:pt x="871231" y="-38447"/>
                            <a:pt x="984345" y="44195"/>
                            <a:pt x="1177934" y="0"/>
                          </a:cubicBezTo>
                          <a:cubicBezTo>
                            <a:pt x="1371523" y="-44195"/>
                            <a:pt x="1507492" y="10752"/>
                            <a:pt x="1642516" y="0"/>
                          </a:cubicBezTo>
                          <a:cubicBezTo>
                            <a:pt x="1777540" y="-10752"/>
                            <a:pt x="1995855" y="19765"/>
                            <a:pt x="2184529" y="0"/>
                          </a:cubicBezTo>
                          <a:cubicBezTo>
                            <a:pt x="2373203" y="-19765"/>
                            <a:pt x="2494135" y="56820"/>
                            <a:pt x="2700731" y="0"/>
                          </a:cubicBezTo>
                          <a:cubicBezTo>
                            <a:pt x="2772639" y="-9420"/>
                            <a:pt x="2819269" y="54638"/>
                            <a:pt x="2820450" y="119719"/>
                          </a:cubicBezTo>
                          <a:cubicBezTo>
                            <a:pt x="2860403" y="293112"/>
                            <a:pt x="2818004" y="456465"/>
                            <a:pt x="2820450" y="578815"/>
                          </a:cubicBezTo>
                          <a:cubicBezTo>
                            <a:pt x="2822896" y="701165"/>
                            <a:pt x="2813982" y="798939"/>
                            <a:pt x="2820450" y="996592"/>
                          </a:cubicBezTo>
                          <a:cubicBezTo>
                            <a:pt x="2826918" y="1194245"/>
                            <a:pt x="2776607" y="1303903"/>
                            <a:pt x="2820450" y="1497007"/>
                          </a:cubicBezTo>
                          <a:cubicBezTo>
                            <a:pt x="2828220" y="1574692"/>
                            <a:pt x="2767407" y="1622492"/>
                            <a:pt x="2700731" y="1616726"/>
                          </a:cubicBezTo>
                          <a:cubicBezTo>
                            <a:pt x="2548165" y="1648307"/>
                            <a:pt x="2477046" y="1603704"/>
                            <a:pt x="2261959" y="1616726"/>
                          </a:cubicBezTo>
                          <a:cubicBezTo>
                            <a:pt x="2046872" y="1629748"/>
                            <a:pt x="1884212" y="1557175"/>
                            <a:pt x="1694136" y="1616726"/>
                          </a:cubicBezTo>
                          <a:cubicBezTo>
                            <a:pt x="1504060" y="1676277"/>
                            <a:pt x="1418670" y="1575258"/>
                            <a:pt x="1229554" y="1616726"/>
                          </a:cubicBezTo>
                          <a:cubicBezTo>
                            <a:pt x="1040438" y="1658194"/>
                            <a:pt x="880211" y="1615734"/>
                            <a:pt x="713352" y="1616726"/>
                          </a:cubicBezTo>
                          <a:cubicBezTo>
                            <a:pt x="546493" y="1617718"/>
                            <a:pt x="364677" y="1612496"/>
                            <a:pt x="119719" y="1616726"/>
                          </a:cubicBezTo>
                          <a:cubicBezTo>
                            <a:pt x="51155" y="1609372"/>
                            <a:pt x="11672" y="1560755"/>
                            <a:pt x="0" y="1497007"/>
                          </a:cubicBezTo>
                          <a:cubicBezTo>
                            <a:pt x="-25213" y="1347214"/>
                            <a:pt x="19279" y="1206646"/>
                            <a:pt x="0" y="1079230"/>
                          </a:cubicBezTo>
                          <a:cubicBezTo>
                            <a:pt x="-19279" y="951814"/>
                            <a:pt x="51714" y="815204"/>
                            <a:pt x="0" y="592588"/>
                          </a:cubicBezTo>
                          <a:cubicBezTo>
                            <a:pt x="-51714" y="369972"/>
                            <a:pt x="4557" y="267704"/>
                            <a:pt x="0" y="119719"/>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2" name="1">
              <a:extLst>
                <a:ext uri="{FF2B5EF4-FFF2-40B4-BE49-F238E27FC236}">
                  <a16:creationId xmlns:a16="http://schemas.microsoft.com/office/drawing/2014/main" id="{6656DAFB-0830-8E66-443A-40DC694FF6BC}"/>
                </a:ext>
              </a:extLst>
            </p:cNvPr>
            <p:cNvSpPr/>
            <p:nvPr>
              <p:custDataLst>
                <p:tags r:id="rId2"/>
              </p:custDataLst>
            </p:nvPr>
          </p:nvSpPr>
          <p:spPr>
            <a:xfrm>
              <a:off x="703331" y="1146837"/>
              <a:ext cx="3042295" cy="1959793"/>
            </a:xfrm>
            <a:prstGeom prst="flowChartDocumen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4" name="文本框 3">
            <a:extLst>
              <a:ext uri="{FF2B5EF4-FFF2-40B4-BE49-F238E27FC236}">
                <a16:creationId xmlns:a16="http://schemas.microsoft.com/office/drawing/2014/main" id="{F6291B4B-0FCA-9E2B-0DB2-0B575E6BA6FB}"/>
              </a:ext>
            </a:extLst>
          </p:cNvPr>
          <p:cNvSpPr txBox="1"/>
          <p:nvPr/>
        </p:nvSpPr>
        <p:spPr>
          <a:xfrm>
            <a:off x="564809" y="560265"/>
            <a:ext cx="7327321" cy="3051989"/>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2800" b="1" kern="100" dirty="0">
                <a:effectLst/>
                <a:latin typeface="Calibri" panose="020F0502020204030204" pitchFamily="34" charset="0"/>
                <a:ea typeface="宋体" panose="02010600030101010101" pitchFamily="2" charset="-122"/>
                <a:cs typeface="Times New Roman" panose="02020603050405020304" pitchFamily="18" charset="0"/>
              </a:rPr>
              <a:t>1.2.1 Java JDK</a:t>
            </a:r>
            <a:r>
              <a:rPr lang="zh-CN" altLang="zh-CN" sz="2800" b="1" kern="100" dirty="0">
                <a:effectLst/>
                <a:latin typeface="Calibri" panose="020F0502020204030204" pitchFamily="34" charset="0"/>
                <a:ea typeface="宋体" panose="02010600030101010101" pitchFamily="2" charset="-122"/>
                <a:cs typeface="Times New Roman" panose="02020603050405020304" pitchFamily="18" charset="0"/>
              </a:rPr>
              <a:t>下载和安装</a:t>
            </a:r>
          </a:p>
          <a:p>
            <a:pPr indent="266700" algn="just">
              <a:lnSpc>
                <a:spcPts val="2000"/>
              </a:lnSpc>
              <a:buNone/>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俗话说：工欲善其事必先利其器。</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开发中最重要的基础工作就是配置好环境以及安装开发工具 。主要包括配置</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环境变量和下载并安装</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编译器。</a:t>
            </a:r>
          </a:p>
          <a:p>
            <a:pPr indent="266700" algn="just">
              <a:lnSpc>
                <a:spcPts val="2000"/>
              </a:lnSpc>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的是</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 Development Kit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的缩写，意思是</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程序开发的工具包</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包括</a:t>
            </a:r>
            <a:r>
              <a:rPr lang="en-US" altLang="zh-CN" u="none" strike="noStrike" kern="100" dirty="0">
                <a:effectLst/>
                <a:latin typeface="宋体" panose="02010600030101010101" pitchFamily="2" charset="-122"/>
                <a:ea typeface="宋体" panose="02010600030101010101" pitchFamily="2" charset="-122"/>
                <a:cs typeface="Times New Roman" panose="02020603050405020304" pitchFamily="18" charset="0"/>
                <a:hlinkClick r:id="rId5"/>
              </a:rPr>
              <a:t>JVM</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、编译器、调试器、</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JRE(Java Runtime </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Environment,Java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运行环境</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和其他工具。</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是学习</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程序设计的第一步。将来的</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Jsp</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web</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开发环境和</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Android</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开发环境都离不开它。</a:t>
            </a:r>
          </a:p>
        </p:txBody>
      </p:sp>
    </p:spTree>
    <p:extLst>
      <p:ext uri="{BB962C8B-B14F-4D97-AF65-F5344CB8AC3E}">
        <p14:creationId xmlns:p14="http://schemas.microsoft.com/office/powerpoint/2010/main" val="27672307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1" name="Rectangle 9">
            <a:extLst>
              <a:ext uri="{FF2B5EF4-FFF2-40B4-BE49-F238E27FC236}">
                <a16:creationId xmlns:a16="http://schemas.microsoft.com/office/drawing/2014/main" id="{B6B860FC-2E1D-87CF-40ED-C9B11F627534}"/>
              </a:ext>
            </a:extLst>
          </p:cNvPr>
          <p:cNvSpPr>
            <a:spLocks noChangeArrowheads="1"/>
          </p:cNvSpPr>
          <p:nvPr/>
        </p:nvSpPr>
        <p:spPr bwMode="auto">
          <a:xfrm>
            <a:off x="1073871" y="899636"/>
            <a:ext cx="908754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下载</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JDK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安装包</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输入</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ORACLE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（中国）网址</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https://www.oracle.com/cn/</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，选择</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产品</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选项，在当前网页的</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硬件和软件</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，进入到如图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所示界面。选择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Oracle JDK</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，得到如图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所示界面。</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032" name="图片 74">
            <a:extLst>
              <a:ext uri="{FF2B5EF4-FFF2-40B4-BE49-F238E27FC236}">
                <a16:creationId xmlns:a16="http://schemas.microsoft.com/office/drawing/2014/main" id="{126F5664-7CD4-5F2D-BFD8-C12FC56C15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0589" y="2146736"/>
            <a:ext cx="7665140" cy="3966318"/>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10">
            <a:extLst>
              <a:ext uri="{FF2B5EF4-FFF2-40B4-BE49-F238E27FC236}">
                <a16:creationId xmlns:a16="http://schemas.microsoft.com/office/drawing/2014/main" id="{94099E6B-984C-39D6-5492-32D1BF41780D}"/>
              </a:ext>
            </a:extLst>
          </p:cNvPr>
          <p:cNvSpPr>
            <a:spLocks noChangeArrowheads="1"/>
          </p:cNvSpPr>
          <p:nvPr/>
        </p:nvSpPr>
        <p:spPr bwMode="auto">
          <a:xfrm>
            <a:off x="4466383" y="6129411"/>
            <a:ext cx="295465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 ORACLE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（中国）官网</a:t>
            </a:r>
            <a:endParaRPr kumimoji="0" lang="zh-CN" altLang="en-US" sz="4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A152B-3B3E-344B-450E-8563DA1B813D}"/>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9B5F99C5-0E67-915F-07CD-8224B730F36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CD45018-77BD-A7DA-367E-DA94F9DED4C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464961" y="342900"/>
            <a:ext cx="11468100" cy="6172200"/>
          </a:xfrm>
          <a:prstGeom prst="rect">
            <a:avLst/>
          </a:prstGeom>
        </p:spPr>
      </p:pic>
      <p:pic>
        <p:nvPicPr>
          <p:cNvPr id="9" name="图片 8">
            <a:extLst>
              <a:ext uri="{FF2B5EF4-FFF2-40B4-BE49-F238E27FC236}">
                <a16:creationId xmlns:a16="http://schemas.microsoft.com/office/drawing/2014/main" id="{F96AA1C1-C02E-B314-D878-D1171DFC819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A06587B6-8F0C-8772-36BA-58497762EEC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图片 71">
            <a:extLst>
              <a:ext uri="{FF2B5EF4-FFF2-40B4-BE49-F238E27FC236}">
                <a16:creationId xmlns:a16="http://schemas.microsoft.com/office/drawing/2014/main" id="{FA7E8E26-2B37-6446-8F9C-86750EE9B76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3642" y="1329266"/>
            <a:ext cx="10510957" cy="392577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2CB776E2-5AEB-7B9A-5099-7D6BE3DA7F97}"/>
              </a:ext>
            </a:extLst>
          </p:cNvPr>
          <p:cNvSpPr>
            <a:spLocks noChangeArrowheads="1"/>
          </p:cNvSpPr>
          <p:nvPr/>
        </p:nvSpPr>
        <p:spPr bwMode="auto">
          <a:xfrm>
            <a:off x="2859821" y="5592685"/>
            <a:ext cx="490390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32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32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 JDK</a:t>
            </a:r>
            <a:r>
              <a:rPr kumimoji="0" lang="zh-CN" altLang="en-US" sz="32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界面</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084536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9" name="图片 3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57725EF4-0BAF-182A-8AFB-DF61747DC2A7}"/>
              </a:ext>
            </a:extLst>
          </p:cNvPr>
          <p:cNvSpPr>
            <a:spLocks noChangeArrowheads="1"/>
          </p:cNvSpPr>
          <p:nvPr/>
        </p:nvSpPr>
        <p:spPr bwMode="auto">
          <a:xfrm>
            <a:off x="970860" y="-683259"/>
            <a:ext cx="18955552" cy="495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3073" name="图片 73">
            <a:extLst>
              <a:ext uri="{FF2B5EF4-FFF2-40B4-BE49-F238E27FC236}">
                <a16:creationId xmlns:a16="http://schemas.microsoft.com/office/drawing/2014/main" id="{4417BB03-45F1-6565-60E5-B35AB724318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9860" y="541958"/>
            <a:ext cx="8204200" cy="5647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E10B61D8-62ED-4239-4F84-CCBAC0AF1FC6}"/>
              </a:ext>
            </a:extLst>
          </p:cNvPr>
          <p:cNvSpPr>
            <a:spLocks noChangeArrowheads="1"/>
          </p:cNvSpPr>
          <p:nvPr/>
        </p:nvSpPr>
        <p:spPr bwMode="auto">
          <a:xfrm>
            <a:off x="-3381776" y="6234302"/>
            <a:ext cx="1895555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 JDK</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安装文件</a:t>
            </a:r>
            <a:endParaRPr kumimoji="0" lang="zh-CN" altLang="en-US" sz="36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FFB5-0A29-6ADF-504C-749FD85A6A57}"/>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7B0C44D-7D8E-9985-ED08-EFF8840938D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DA591F2-6E98-F1EC-A202-F3E76DC3203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20210"/>
            <a:ext cx="11468100" cy="6172200"/>
          </a:xfrm>
          <a:prstGeom prst="rect">
            <a:avLst/>
          </a:prstGeom>
        </p:spPr>
      </p:pic>
      <p:pic>
        <p:nvPicPr>
          <p:cNvPr id="39" name="图片 38">
            <a:extLst>
              <a:ext uri="{FF2B5EF4-FFF2-40B4-BE49-F238E27FC236}">
                <a16:creationId xmlns:a16="http://schemas.microsoft.com/office/drawing/2014/main" id="{3F6C579C-7770-67EA-8B40-E59E473F931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4098" name="图片 76">
            <a:extLst>
              <a:ext uri="{FF2B5EF4-FFF2-40B4-BE49-F238E27FC236}">
                <a16:creationId xmlns:a16="http://schemas.microsoft.com/office/drawing/2014/main" id="{82C6FFEF-D48F-3ECC-98E2-5F9A04DB05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0407" y="1223153"/>
            <a:ext cx="2238098" cy="404579"/>
          </a:xfrm>
          <a:prstGeom prst="rect">
            <a:avLst/>
          </a:prstGeom>
          <a:noFill/>
          <a:extLst>
            <a:ext uri="{909E8E84-426E-40DD-AFC4-6F175D3DCCD1}">
              <a14:hiddenFill xmlns:a14="http://schemas.microsoft.com/office/drawing/2010/main">
                <a:solidFill>
                  <a:srgbClr val="FFFFFF"/>
                </a:solidFill>
              </a14:hiddenFill>
            </a:ext>
          </a:extLst>
        </p:spPr>
      </p:pic>
      <p:pic>
        <p:nvPicPr>
          <p:cNvPr id="4097" name="图片 77">
            <a:extLst>
              <a:ext uri="{FF2B5EF4-FFF2-40B4-BE49-F238E27FC236}">
                <a16:creationId xmlns:a16="http://schemas.microsoft.com/office/drawing/2014/main" id="{E3DF5397-07CB-535C-84E9-6E89511098B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2564" y="2327234"/>
            <a:ext cx="5144030" cy="39184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0ECAD0CC-5F36-50A1-5394-E8DDBEC75BBD}"/>
              </a:ext>
            </a:extLst>
          </p:cNvPr>
          <p:cNvSpPr>
            <a:spLocks noChangeArrowheads="1"/>
          </p:cNvSpPr>
          <p:nvPr/>
        </p:nvSpPr>
        <p:spPr bwMode="auto">
          <a:xfrm>
            <a:off x="717910" y="523651"/>
            <a:ext cx="795602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2.JDK</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根据系统版本下载对应的</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JDK</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包文件，获得如图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1-4</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所示的安装源文件。</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4">
            <a:extLst>
              <a:ext uri="{FF2B5EF4-FFF2-40B4-BE49-F238E27FC236}">
                <a16:creationId xmlns:a16="http://schemas.microsoft.com/office/drawing/2014/main" id="{13E19E8D-A561-053A-A16F-2809EA130E3C}"/>
              </a:ext>
            </a:extLst>
          </p:cNvPr>
          <p:cNvSpPr>
            <a:spLocks noChangeArrowheads="1"/>
          </p:cNvSpPr>
          <p:nvPr/>
        </p:nvSpPr>
        <p:spPr bwMode="auto">
          <a:xfrm>
            <a:off x="1057326" y="1923124"/>
            <a:ext cx="7824578"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1-5</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将文件夹</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jdk-23.0.1</a:t>
            </a:r>
            <a:r>
              <a:rPr kumimoji="0" lang="en-US" altLang="zh-CN"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到</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盘或者</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盘。图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1-5</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到图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显示了整个安装过程。</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5">
            <a:extLst>
              <a:ext uri="{FF2B5EF4-FFF2-40B4-BE49-F238E27FC236}">
                <a16:creationId xmlns:a16="http://schemas.microsoft.com/office/drawing/2014/main" id="{CAD91277-35C7-30EB-E283-065EF7E782B7}"/>
              </a:ext>
            </a:extLst>
          </p:cNvPr>
          <p:cNvSpPr>
            <a:spLocks noChangeArrowheads="1"/>
          </p:cNvSpPr>
          <p:nvPr/>
        </p:nvSpPr>
        <p:spPr bwMode="auto">
          <a:xfrm>
            <a:off x="3447778" y="6241474"/>
            <a:ext cx="117211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05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05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1-5 </a:t>
            </a:r>
            <a:r>
              <a:rPr kumimoji="0" lang="zh-CN" altLang="en-US" sz="105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安装向导</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
        <p:nvSpPr>
          <p:cNvPr id="8" name="文本框 7">
            <a:extLst>
              <a:ext uri="{FF2B5EF4-FFF2-40B4-BE49-F238E27FC236}">
                <a16:creationId xmlns:a16="http://schemas.microsoft.com/office/drawing/2014/main" id="{C5923276-08A4-3A9B-DF06-2969E7C7A6BE}"/>
              </a:ext>
            </a:extLst>
          </p:cNvPr>
          <p:cNvSpPr txBox="1"/>
          <p:nvPr/>
        </p:nvSpPr>
        <p:spPr>
          <a:xfrm>
            <a:off x="915934" y="1602914"/>
            <a:ext cx="6557290" cy="307777"/>
          </a:xfrm>
          <a:prstGeom prst="rect">
            <a:avLst/>
          </a:prstGeom>
          <a:noFill/>
        </p:spPr>
        <p:txBody>
          <a:bodyPr wrap="square">
            <a:spAutoFit/>
          </a:bodyPr>
          <a:lstStyle/>
          <a:p>
            <a:pPr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1-4 JDK</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安装文件</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981575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FCF3E-ACDB-CD01-7457-BE2FC32A4B14}"/>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85799C2E-9896-C4E9-AC4A-91F19049746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5C26DE89-DC18-8437-7C85-7AA86FC23BD9}"/>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9" name="图片 38">
            <a:extLst>
              <a:ext uri="{FF2B5EF4-FFF2-40B4-BE49-F238E27FC236}">
                <a16:creationId xmlns:a16="http://schemas.microsoft.com/office/drawing/2014/main" id="{E196E34D-33A5-2248-0481-FF870E9D271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5122" name="图片 78">
            <a:extLst>
              <a:ext uri="{FF2B5EF4-FFF2-40B4-BE49-F238E27FC236}">
                <a16:creationId xmlns:a16="http://schemas.microsoft.com/office/drawing/2014/main" id="{D49F946D-6667-239F-7864-EC15CF91F6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9595" y="1404312"/>
            <a:ext cx="5032472" cy="3829796"/>
          </a:xfrm>
          <a:prstGeom prst="rect">
            <a:avLst/>
          </a:prstGeom>
          <a:noFill/>
          <a:extLst>
            <a:ext uri="{909E8E84-426E-40DD-AFC4-6F175D3DCCD1}">
              <a14:hiddenFill xmlns:a14="http://schemas.microsoft.com/office/drawing/2010/main">
                <a:solidFill>
                  <a:srgbClr val="FFFFFF"/>
                </a:solidFill>
              </a14:hiddenFill>
            </a:ext>
          </a:extLst>
        </p:spPr>
      </p:pic>
      <p:pic>
        <p:nvPicPr>
          <p:cNvPr id="5121" name="图片 80">
            <a:extLst>
              <a:ext uri="{FF2B5EF4-FFF2-40B4-BE49-F238E27FC236}">
                <a16:creationId xmlns:a16="http://schemas.microsoft.com/office/drawing/2014/main" id="{B1755F8A-2AF3-93C8-C55F-34D25DFC09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3507" y="1404312"/>
            <a:ext cx="4882880" cy="37274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C7F79365-409A-A466-B3B5-20EEAEE078B0}"/>
              </a:ext>
            </a:extLst>
          </p:cNvPr>
          <p:cNvSpPr>
            <a:spLocks noChangeArrowheads="1"/>
          </p:cNvSpPr>
          <p:nvPr/>
        </p:nvSpPr>
        <p:spPr bwMode="auto">
          <a:xfrm>
            <a:off x="1896534"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a:extLst>
              <a:ext uri="{FF2B5EF4-FFF2-40B4-BE49-F238E27FC236}">
                <a16:creationId xmlns:a16="http://schemas.microsoft.com/office/drawing/2014/main" id="{09B11E3E-F8E9-EECC-C1B4-7E02A43330A5}"/>
              </a:ext>
            </a:extLst>
          </p:cNvPr>
          <p:cNvSpPr>
            <a:spLocks noChangeArrowheads="1"/>
          </p:cNvSpPr>
          <p:nvPr/>
        </p:nvSpPr>
        <p:spPr bwMode="auto">
          <a:xfrm>
            <a:off x="1896534" y="5519024"/>
            <a:ext cx="230063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1-6 </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安装目录选择</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5">
            <a:extLst>
              <a:ext uri="{FF2B5EF4-FFF2-40B4-BE49-F238E27FC236}">
                <a16:creationId xmlns:a16="http://schemas.microsoft.com/office/drawing/2014/main" id="{E81D2623-80A1-5ED3-8BEE-BD98B769996D}"/>
              </a:ext>
            </a:extLst>
          </p:cNvPr>
          <p:cNvSpPr>
            <a:spLocks noChangeArrowheads="1"/>
          </p:cNvSpPr>
          <p:nvPr/>
        </p:nvSpPr>
        <p:spPr bwMode="auto">
          <a:xfrm>
            <a:off x="8146051" y="5488246"/>
            <a:ext cx="223651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1-7 </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浏览安装文件夹</a:t>
            </a:r>
            <a:endParaRPr kumimoji="0" lang="zh-CN"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5976724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1" name="Subtitle 2"/>
          <p:cNvSpPr txBox="1"/>
          <p:nvPr/>
        </p:nvSpPr>
        <p:spPr>
          <a:xfrm>
            <a:off x="6166587" y="5416776"/>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Arial"/>
                <a:ea typeface="微软雅黑"/>
                <a:cs typeface="Helvetica Neue"/>
                <a:sym typeface="Arial"/>
              </a:rPr>
              <a:t>55%</a:t>
            </a:r>
            <a:endParaRPr lang="en-US" sz="1100" dirty="0">
              <a:solidFill>
                <a:schemeClr val="bg1"/>
              </a:solidFill>
              <a:latin typeface="Arial"/>
              <a:ea typeface="微软雅黑"/>
              <a:cs typeface="Helvetica Neue"/>
              <a:sym typeface="Arial"/>
            </a:endParaRPr>
          </a:p>
        </p:txBody>
      </p:sp>
      <p:sp>
        <p:nvSpPr>
          <p:cNvPr id="2" name="文本框 1">
            <a:extLst>
              <a:ext uri="{FF2B5EF4-FFF2-40B4-BE49-F238E27FC236}">
                <a16:creationId xmlns:a16="http://schemas.microsoft.com/office/drawing/2014/main" id="{10C18EA0-509A-3D74-0D42-54D1ADFD61C0}"/>
              </a:ext>
            </a:extLst>
          </p:cNvPr>
          <p:cNvSpPr txBox="1"/>
          <p:nvPr/>
        </p:nvSpPr>
        <p:spPr>
          <a:xfrm>
            <a:off x="837662" y="438685"/>
            <a:ext cx="10889377" cy="6001643"/>
          </a:xfrm>
          <a:prstGeom prst="rect">
            <a:avLst/>
          </a:prstGeom>
          <a:noFill/>
        </p:spPr>
        <p:txBody>
          <a:bodyPr wrap="square">
            <a:spAutoFit/>
          </a:bodyPr>
          <a:lstStyle/>
          <a:p>
            <a:pPr algn="ctr">
              <a:buNone/>
            </a:pPr>
            <a:r>
              <a:rPr lang="zh-CN" altLang="zh-CN" sz="3200" kern="100" dirty="0">
                <a:effectLst/>
                <a:latin typeface="Calibri" panose="020F0502020204030204" pitchFamily="34" charset="0"/>
                <a:ea typeface="宋体" panose="02010600030101010101" pitchFamily="2" charset="-122"/>
                <a:cs typeface="Times New Roman" panose="02020603050405020304" pitchFamily="18" charset="0"/>
              </a:rPr>
              <a:t>前言</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随着信息技术的飞速发展，编程已成为各行各业所需的基本技能。</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作为一种广泛使用的编程语言，在全球范围内被广泛应用于软件开发、企业级应用、移动互联网、数据处理等多个领域，已经成为现代计算机科学与技术的重要组成部分。近年来，国家大力推动数字化、智能化的国家战略，培养高素质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IT</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人才成为教育领域的重要任务。</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本书的编写旨在响应国家对信息技术人才的需求，结合当代技术发展趋势，帮助学生掌握</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程的基本理论与实战技能，培养学生的创新思维和解决实际问题的能力。同时，在新时代中国特色社会主义思想的指引下，本书也将课程思政与专业知识有机融合，通过思政内容的渗透，引导学生树立正确的世界观、人生观和价值观。</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本书基于高职院校课程改革的需要进行编写的，书中在考虑高职学生能力需求的基础上，基础理论知识“以实用为准则，以够用为尺度”，教学内容增加实践性和应用型的案例，旨在推动理论向实践转化的能力教育。体现如下特色：</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）理论与实践相结合：本书不仅注重基础知识的讲解，还通过大量的实际案例与编程习题帮助学生巩固所学知识，并能够将理论应用到实际的项目开发中。</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）紧跟技术前沿：本书内容紧跟</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语言的最新发展，如</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 23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版本的特性，引导学生掌握现代编程语言的核心技术。</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）加强综合素质教育：通过项目驱动的方式，培养学生的团队协作、问题解决、创新能力等软技能，帮助学生形成综合素质全面发展的能力。</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教材的内容由浅入深，循序渐进，书中所有的用例通俗易懂，体现了程序设计中的最基本的思想和方法。教材内容注重理论与实践的结合，对一些必需的，基础的和常用的</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语言概念，尽可能有利于分散知识难点，符合教学规律。</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本书由浙江工业职业技术学院的陈暄，邢红刚，俞立峰担任主编，绍兴市职教中心的许炜熔，浙江工业职业技术学院的张敏、宋雯斐、</a:t>
            </a:r>
            <a:r>
              <a:rPr lang="zh-CN" altLang="zh-CN" sz="1600" kern="100" dirty="0">
                <a:effectLst/>
                <a:highlight>
                  <a:srgbClr val="FF0000"/>
                </a:highlight>
                <a:latin typeface="Calibri" panose="020F0502020204030204" pitchFamily="34" charset="0"/>
                <a:ea typeface="宋体" panose="02010600030101010101" pitchFamily="2" charset="-122"/>
                <a:cs typeface="Times New Roman" panose="02020603050405020304" pitchFamily="18" charset="0"/>
              </a:rPr>
              <a:t>沈艳洪</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，绍兴职业技术学院王秋月，绍兴冠群信息技术有限公司俞群群共同担任副主编，书中第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章由宋雯斐，许炜熔编写，第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章由俞群群编写，第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章由俞立峰编写，第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章由陈暄编写，第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章由张敏、俞群群编写，第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章由邢红刚编写，第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7</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章由王秋月、</a:t>
            </a:r>
            <a:r>
              <a:rPr lang="zh-CN" altLang="zh-CN" sz="1600" kern="100" dirty="0">
                <a:effectLst/>
                <a:highlight>
                  <a:srgbClr val="FF0000"/>
                </a:highlight>
                <a:latin typeface="Calibri" panose="020F0502020204030204" pitchFamily="34" charset="0"/>
                <a:ea typeface="宋体" panose="02010600030101010101" pitchFamily="2" charset="-122"/>
                <a:cs typeface="Times New Roman" panose="02020603050405020304" pitchFamily="18" charset="0"/>
              </a:rPr>
              <a:t>沈艳洪</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编写，第</a:t>
            </a:r>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8</a:t>
            </a: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章由陈暄，邢红刚编写。全书由陈暄和邢红刚统稿。</a:t>
            </a:r>
          </a:p>
          <a:p>
            <a:pPr indent="266700" algn="just">
              <a:buNone/>
            </a:pPr>
            <a:r>
              <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rPr>
              <a:t>由于编者水品有限，时间仓促，教材内容可能存在不妥和错误，敬请批评和指正。</a:t>
            </a:r>
          </a:p>
          <a:p>
            <a:pPr algn="just"/>
            <a:r>
              <a:rPr lang="en-US" altLang="zh-CN" sz="16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50"/>
                                        <p:tgtEl>
                                          <p:spTgt spid="41"/>
                                        </p:tgtEl>
                                      </p:cBhvr>
                                    </p:animEffect>
                                    <p:anim calcmode="lin" valueType="num">
                                      <p:cBhvr>
                                        <p:cTn id="8" dur="250" fill="hold"/>
                                        <p:tgtEl>
                                          <p:spTgt spid="41"/>
                                        </p:tgtEl>
                                        <p:attrNameLst>
                                          <p:attrName>ppt_x</p:attrName>
                                        </p:attrNameLst>
                                      </p:cBhvr>
                                      <p:tavLst>
                                        <p:tav tm="0">
                                          <p:val>
                                            <p:strVal val="#ppt_x"/>
                                          </p:val>
                                        </p:tav>
                                        <p:tav tm="100000">
                                          <p:val>
                                            <p:strVal val="#ppt_x"/>
                                          </p:val>
                                        </p:tav>
                                      </p:tavLst>
                                    </p:anim>
                                    <p:anim calcmode="lin" valueType="num">
                                      <p:cBhvr>
                                        <p:cTn id="9" dur="2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978E4-B621-D717-8256-201AD358045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D249E875-1EDF-7D97-42FF-6B7F8E4C65B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247DB7F-6E9E-6E54-EC05-4689AA694583}"/>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9" name="图片 38">
            <a:extLst>
              <a:ext uri="{FF2B5EF4-FFF2-40B4-BE49-F238E27FC236}">
                <a16:creationId xmlns:a16="http://schemas.microsoft.com/office/drawing/2014/main" id="{852D0CFE-4889-BD41-DBCE-EA353A2173BF}"/>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6146" name="图片 81">
            <a:extLst>
              <a:ext uri="{FF2B5EF4-FFF2-40B4-BE49-F238E27FC236}">
                <a16:creationId xmlns:a16="http://schemas.microsoft.com/office/drawing/2014/main" id="{A72CF3FA-2A51-F978-34F9-33827757A5C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7303" y="1470948"/>
            <a:ext cx="4858317" cy="3685318"/>
          </a:xfrm>
          <a:prstGeom prst="rect">
            <a:avLst/>
          </a:prstGeom>
          <a:noFill/>
          <a:extLst>
            <a:ext uri="{909E8E84-426E-40DD-AFC4-6F175D3DCCD1}">
              <a14:hiddenFill xmlns:a14="http://schemas.microsoft.com/office/drawing/2010/main">
                <a:solidFill>
                  <a:srgbClr val="FFFFFF"/>
                </a:solidFill>
              </a14:hiddenFill>
            </a:ext>
          </a:extLst>
        </p:spPr>
      </p:pic>
      <p:pic>
        <p:nvPicPr>
          <p:cNvPr id="6145" name="图片 83">
            <a:extLst>
              <a:ext uri="{FF2B5EF4-FFF2-40B4-BE49-F238E27FC236}">
                <a16:creationId xmlns:a16="http://schemas.microsoft.com/office/drawing/2014/main" id="{7E5B04C3-C5F5-0BFD-6A6D-0BFDBDEE62F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0973" y="1470948"/>
            <a:ext cx="4821204" cy="368531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0E7084DA-9C04-EA82-8401-10AC0E52D771}"/>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a:extLst>
              <a:ext uri="{FF2B5EF4-FFF2-40B4-BE49-F238E27FC236}">
                <a16:creationId xmlns:a16="http://schemas.microsoft.com/office/drawing/2014/main" id="{FC0DBC3D-1636-C24B-0EF4-89E75507D7A6}"/>
              </a:ext>
            </a:extLst>
          </p:cNvPr>
          <p:cNvSpPr>
            <a:spLocks noChangeArrowheads="1"/>
          </p:cNvSpPr>
          <p:nvPr/>
        </p:nvSpPr>
        <p:spPr bwMode="auto">
          <a:xfrm>
            <a:off x="2116438" y="5270452"/>
            <a:ext cx="1787669"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1-8</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安装组件</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5">
            <a:extLst>
              <a:ext uri="{FF2B5EF4-FFF2-40B4-BE49-F238E27FC236}">
                <a16:creationId xmlns:a16="http://schemas.microsoft.com/office/drawing/2014/main" id="{49B66233-B004-4EBD-1627-EBB6A0AA1DE6}"/>
              </a:ext>
            </a:extLst>
          </p:cNvPr>
          <p:cNvSpPr>
            <a:spLocks noChangeArrowheads="1"/>
          </p:cNvSpPr>
          <p:nvPr/>
        </p:nvSpPr>
        <p:spPr bwMode="auto">
          <a:xfrm>
            <a:off x="8287895" y="5270452"/>
            <a:ext cx="162095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1-9 </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安装完成</a:t>
            </a:r>
            <a:endParaRPr kumimoji="0" lang="zh-CN"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122575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0B2BD-28BF-81AE-1722-DC80E2B3B55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3606B3E-8B44-134A-7670-2058D5DE977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DFC3EF1-630D-7CB7-5107-C82452FB2E35}"/>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9" name="图片 38">
            <a:extLst>
              <a:ext uri="{FF2B5EF4-FFF2-40B4-BE49-F238E27FC236}">
                <a16:creationId xmlns:a16="http://schemas.microsoft.com/office/drawing/2014/main" id="{F24B288E-D004-0FD6-83E9-C5318F56651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3BDF4BC7-7B1F-320C-BF28-679AF7E5B504}"/>
              </a:ext>
            </a:extLst>
          </p:cNvPr>
          <p:cNvSpPr>
            <a:spLocks noChangeArrowheads="1"/>
          </p:cNvSpPr>
          <p:nvPr/>
        </p:nvSpPr>
        <p:spPr bwMode="auto">
          <a:xfrm>
            <a:off x="268817" y="204401"/>
            <a:ext cx="11144212" cy="2918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57056" tIns="165048" rIns="91440" bIns="165048"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1.2.2 </a:t>
            </a:r>
            <a:r>
              <a:rPr kumimoji="0" lang="zh-CN" altLang="en-US" sz="28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环境变量配置</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环境变量是一个具有特定名字的对象，它包含了一个或者多个应用程序所将使用到的信息。例如</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path</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，当要求系统运行一个程序而没有告诉它程序所在的完整路径时，系统除了在当前目录下面寻找此程序外，还应到</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path</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中指定的路径去找。用户通过设置环境变量，来更好的运行进程。下面就来学习</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环境变量设置的方法。</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环境变量设置的具体方法：</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）打开此电脑</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属性</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高级系统设置</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环境变量，也可以在开始</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搜索，输入</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编辑系统环境变量</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1-10</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7169" name="图片 26">
            <a:extLst>
              <a:ext uri="{FF2B5EF4-FFF2-40B4-BE49-F238E27FC236}">
                <a16:creationId xmlns:a16="http://schemas.microsoft.com/office/drawing/2014/main" id="{3DB9C2EE-7E5B-6E17-0A09-768B0F6752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0897" y="2493608"/>
            <a:ext cx="3130110" cy="394105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72AA965F-220A-FBD6-D556-6494863881D8}"/>
              </a:ext>
            </a:extLst>
          </p:cNvPr>
          <p:cNvSpPr>
            <a:spLocks noChangeArrowheads="1"/>
          </p:cNvSpPr>
          <p:nvPr/>
        </p:nvSpPr>
        <p:spPr bwMode="auto">
          <a:xfrm>
            <a:off x="4678254" y="6284268"/>
            <a:ext cx="1223412"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9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9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1-10</a:t>
            </a:r>
            <a:r>
              <a:rPr kumimoji="0" lang="zh-CN" altLang="en-US" sz="9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环境变量配置</a:t>
            </a:r>
            <a:endParaRPr kumimoji="0" lang="zh-CN"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538787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9659B-888E-07E2-D2A2-4781065D2B9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12F28C8E-198F-CFA4-7164-CF015B62507D}"/>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E592E8D-BFF6-1219-28EA-1CC24A3A9E3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9" name="图片 38">
            <a:extLst>
              <a:ext uri="{FF2B5EF4-FFF2-40B4-BE49-F238E27FC236}">
                <a16:creationId xmlns:a16="http://schemas.microsoft.com/office/drawing/2014/main" id="{74AC3ED0-D231-709C-B2A5-939185CB70F4}"/>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8194" name="图片 84">
            <a:extLst>
              <a:ext uri="{FF2B5EF4-FFF2-40B4-BE49-F238E27FC236}">
                <a16:creationId xmlns:a16="http://schemas.microsoft.com/office/drawing/2014/main" id="{5F6669B7-EBE3-4640-83FC-16D105C662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4751" y="2100692"/>
            <a:ext cx="10196673" cy="282218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D393ED5D-968A-AD52-E8FF-A8E84B647B11}"/>
              </a:ext>
            </a:extLst>
          </p:cNvPr>
          <p:cNvSpPr>
            <a:spLocks noChangeArrowheads="1"/>
          </p:cNvSpPr>
          <p:nvPr/>
        </p:nvSpPr>
        <p:spPr bwMode="auto">
          <a:xfrm>
            <a:off x="845961" y="771384"/>
            <a:ext cx="6189839"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）新建系统变量</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JAVA_HOME </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（变量名不区分大小写），如图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1-11</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变量名：</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JAVA_HOME</a:t>
            </a:r>
            <a:endParaRPr kumimoji="0" lang="en-US" altLang="zh-CN"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变量值：</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C:\jdk-23.0.2</a:t>
            </a:r>
            <a:endParaRPr kumimoji="0" lang="en-US" altLang="zh-CN"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3" name="Rectangle 4">
            <a:extLst>
              <a:ext uri="{FF2B5EF4-FFF2-40B4-BE49-F238E27FC236}">
                <a16:creationId xmlns:a16="http://schemas.microsoft.com/office/drawing/2014/main" id="{4F8D8A26-8E1B-352D-7E72-063720A4A1C0}"/>
              </a:ext>
            </a:extLst>
          </p:cNvPr>
          <p:cNvSpPr>
            <a:spLocks noChangeArrowheads="1"/>
          </p:cNvSpPr>
          <p:nvPr/>
        </p:nvSpPr>
        <p:spPr bwMode="auto">
          <a:xfrm>
            <a:off x="4470399" y="5096499"/>
            <a:ext cx="240322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1-11 </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新建系统变量</a:t>
            </a:r>
            <a:endParaRPr kumimoji="0" lang="zh-CN" altLang="en-US" sz="16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157704645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Rectangle 2">
            <a:extLst>
              <a:ext uri="{FF2B5EF4-FFF2-40B4-BE49-F238E27FC236}">
                <a16:creationId xmlns:a16="http://schemas.microsoft.com/office/drawing/2014/main" id="{341EDDD1-D530-2EC4-AD42-5D24CE9DF283}"/>
              </a:ext>
            </a:extLst>
          </p:cNvPr>
          <p:cNvSpPr>
            <a:spLocks noChangeArrowheads="1"/>
          </p:cNvSpPr>
          <p:nvPr/>
        </p:nvSpPr>
        <p:spPr bwMode="auto">
          <a:xfrm>
            <a:off x="778936" y="655478"/>
            <a:ext cx="10176932"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3</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）选择</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系统变量</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中变量名为</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Path</a:t>
            </a:r>
            <a:r>
              <a:rPr kumimoji="0" lang="en-US" altLang="zh-CN"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的环境变量，双击该变量，把</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JDK</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安装路径中</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bin</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目录的绝对路径，添加到</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Path</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变量的值中，并使用半角的分号和已有的路径进行分隔。如图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1-12</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变量名：</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Path</a:t>
            </a:r>
            <a:endParaRPr kumimoji="0" lang="en-US" altLang="zh-CN"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变量值：</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%JAVA_HOME%\bin;%JAVA_HOME%\</a:t>
            </a:r>
            <a:r>
              <a:rPr kumimoji="0" lang="en-US" altLang="zh-CN" sz="16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jre</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\bin;</a:t>
            </a:r>
            <a:endParaRPr kumimoji="0" lang="en-US" altLang="zh-CN"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pic>
        <p:nvPicPr>
          <p:cNvPr id="9217" name="图片 30">
            <a:extLst>
              <a:ext uri="{FF2B5EF4-FFF2-40B4-BE49-F238E27FC236}">
                <a16:creationId xmlns:a16="http://schemas.microsoft.com/office/drawing/2014/main" id="{7B0B50C9-DB59-770D-7E06-8265A1AC13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7199" y="1712383"/>
            <a:ext cx="3937001" cy="42049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9B116DC-19BE-623F-6F16-1DBE57A62416}"/>
              </a:ext>
            </a:extLst>
          </p:cNvPr>
          <p:cNvSpPr>
            <a:spLocks noChangeArrowheads="1"/>
          </p:cNvSpPr>
          <p:nvPr/>
        </p:nvSpPr>
        <p:spPr bwMode="auto">
          <a:xfrm>
            <a:off x="2714563" y="6048633"/>
            <a:ext cx="180049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1-12</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编辑环境变量</a:t>
            </a:r>
            <a:endParaRPr kumimoji="0" lang="zh-CN" altLang="en-US" sz="36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5B459-C442-50D6-A673-E90A9C41460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616E5BD9-5F30-B0B2-7F39-BAF843D87F59}"/>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8361197D-0AB4-1FC4-1674-7ECA171418D6}"/>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a:extLst>
              <a:ext uri="{FF2B5EF4-FFF2-40B4-BE49-F238E27FC236}">
                <a16:creationId xmlns:a16="http://schemas.microsoft.com/office/drawing/2014/main" id="{2BD67199-12AF-00E6-6A52-FB910C7A86E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326325E9-512C-0FA5-6F8C-BE390E2E3AC7}"/>
              </a:ext>
            </a:extLst>
          </p:cNvPr>
          <p:cNvSpPr>
            <a:spLocks noChangeArrowheads="1"/>
          </p:cNvSpPr>
          <p:nvPr/>
        </p:nvSpPr>
        <p:spPr bwMode="auto">
          <a:xfrm>
            <a:off x="604399" y="752018"/>
            <a:ext cx="4865434"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JDK</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安装目录中各个文件的说明，如图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1-13</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0241" name="图片 85">
            <a:extLst>
              <a:ext uri="{FF2B5EF4-FFF2-40B4-BE49-F238E27FC236}">
                <a16:creationId xmlns:a16="http://schemas.microsoft.com/office/drawing/2014/main" id="{187DE112-3D2E-4493-2D2D-A8B23BF590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3871" y="1136030"/>
            <a:ext cx="7900390" cy="338452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C82FD0D6-B546-5807-06EB-5BFD41ABD488}"/>
              </a:ext>
            </a:extLst>
          </p:cNvPr>
          <p:cNvSpPr>
            <a:spLocks noChangeArrowheads="1"/>
          </p:cNvSpPr>
          <p:nvPr/>
        </p:nvSpPr>
        <p:spPr bwMode="auto">
          <a:xfrm>
            <a:off x="3356001" y="4517933"/>
            <a:ext cx="196880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1400" dirty="0"/>
              <a:t>图</a:t>
            </a:r>
            <a:r>
              <a:rPr lang="en-US" altLang="zh-CN" sz="1400" dirty="0"/>
              <a:t>1-13  JDK</a:t>
            </a:r>
            <a:r>
              <a:rPr lang="zh-CN" altLang="zh-CN" sz="1400" dirty="0"/>
              <a:t>文件夹</a:t>
            </a:r>
          </a:p>
        </p:txBody>
      </p:sp>
      <p:sp>
        <p:nvSpPr>
          <p:cNvPr id="6" name="文本框 5">
            <a:extLst>
              <a:ext uri="{FF2B5EF4-FFF2-40B4-BE49-F238E27FC236}">
                <a16:creationId xmlns:a16="http://schemas.microsoft.com/office/drawing/2014/main" id="{7536AD00-9749-E3B7-BCA1-7CBD869C93E6}"/>
              </a:ext>
            </a:extLst>
          </p:cNvPr>
          <p:cNvSpPr txBox="1"/>
          <p:nvPr/>
        </p:nvSpPr>
        <p:spPr>
          <a:xfrm>
            <a:off x="361950" y="4807141"/>
            <a:ext cx="9397246" cy="1374735"/>
          </a:xfrm>
          <a:prstGeom prst="rect">
            <a:avLst/>
          </a:prstGeom>
          <a:noFill/>
        </p:spPr>
        <p:txBody>
          <a:bodyPr wrap="square">
            <a:spAutoFit/>
          </a:bodyPr>
          <a:lstStyle/>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bin</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：主要是一些</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exe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可执行程序，包括</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本身的编译器和各种工具命令。</a:t>
            </a:r>
          </a:p>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include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：由于</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编写的，该目录下主要是</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要引用的一些</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语言头文件。</a:t>
            </a:r>
          </a:p>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jre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的运行环境文件。</a:t>
            </a:r>
          </a:p>
          <a:p>
            <a:pPr indent="266700"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legal</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各模块的授权文档。</a:t>
            </a:r>
          </a:p>
          <a:p>
            <a:pPr indent="266700" algn="just">
              <a:lnSpc>
                <a:spcPts val="2000"/>
              </a:lnSpc>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lib</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：同</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library</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，该目录下是</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jdk</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的类库文件。</a:t>
            </a:r>
            <a:endParaRPr lang="zh-CN" altLang="zh-CN" sz="16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779097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A1BBE-D185-9C9B-9084-8E2C5C9A6115}"/>
            </a:ext>
          </a:extLst>
        </p:cNvPr>
        <p:cNvGrpSpPr/>
        <p:nvPr/>
      </p:nvGrpSpPr>
      <p:grpSpPr>
        <a:xfrm>
          <a:off x="0" y="0"/>
          <a:ext cx="0" cy="0"/>
          <a:chOff x="0" y="0"/>
          <a:chExt cx="0" cy="0"/>
        </a:xfrm>
      </p:grpSpPr>
      <p:pic>
        <p:nvPicPr>
          <p:cNvPr id="2" name="图片 1">
            <a:extLst>
              <a:ext uri="{FF2B5EF4-FFF2-40B4-BE49-F238E27FC236}">
                <a16:creationId xmlns:a16="http://schemas.microsoft.com/office/drawing/2014/main" id="{2A759042-E2E4-F4E3-BC71-088276FF0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a:extLst>
              <a:ext uri="{FF2B5EF4-FFF2-40B4-BE49-F238E27FC236}">
                <a16:creationId xmlns:a16="http://schemas.microsoft.com/office/drawing/2014/main" id="{C31AFDA7-635F-B2E5-67D2-82BCBFE3D8D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文本框 4">
            <a:extLst>
              <a:ext uri="{FF2B5EF4-FFF2-40B4-BE49-F238E27FC236}">
                <a16:creationId xmlns:a16="http://schemas.microsoft.com/office/drawing/2014/main" id="{DD6CB8DB-49A3-74A2-C07E-78ED89469D06}"/>
              </a:ext>
            </a:extLst>
          </p:cNvPr>
          <p:cNvSpPr txBox="1"/>
          <p:nvPr/>
        </p:nvSpPr>
        <p:spPr>
          <a:xfrm>
            <a:off x="1662764" y="2466086"/>
            <a:ext cx="9030903" cy="1195777"/>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任务</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1.3 </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使用</a:t>
            </a: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集成开发环境</a:t>
            </a:r>
          </a:p>
        </p:txBody>
      </p:sp>
    </p:spTree>
    <p:extLst>
      <p:ext uri="{BB962C8B-B14F-4D97-AF65-F5344CB8AC3E}">
        <p14:creationId xmlns:p14="http://schemas.microsoft.com/office/powerpoint/2010/main" val="343130044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EAF39-8896-E989-8EFE-9622DEEA75B8}"/>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1FC3792-9AF2-64AA-2FCA-AB22521AB933}"/>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43C886BD-A102-1338-451B-B958EE8E1E4B}"/>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a:extLst>
              <a:ext uri="{FF2B5EF4-FFF2-40B4-BE49-F238E27FC236}">
                <a16:creationId xmlns:a16="http://schemas.microsoft.com/office/drawing/2014/main" id="{93648FBE-2DDA-58D7-42B8-2957209426E0}"/>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322E8408-8088-FEBA-1EFD-1FEB9A7E02F7}"/>
              </a:ext>
            </a:extLst>
          </p:cNvPr>
          <p:cNvSpPr txBox="1"/>
          <p:nvPr/>
        </p:nvSpPr>
        <p:spPr>
          <a:xfrm>
            <a:off x="987424" y="-355313"/>
            <a:ext cx="10217152" cy="5877250"/>
          </a:xfrm>
          <a:prstGeom prst="rect">
            <a:avLst/>
          </a:prstGeom>
          <a:noFill/>
        </p:spPr>
        <p:txBody>
          <a:bodyPr wrap="square">
            <a:spAutoFit/>
          </a:bodyPr>
          <a:lstStyle/>
          <a:p>
            <a:pPr marL="205740" indent="-205740">
              <a:lnSpc>
                <a:spcPct val="172000"/>
              </a:lnSpc>
              <a:spcBef>
                <a:spcPts val="1300"/>
              </a:spcBef>
              <a:spcAft>
                <a:spcPts val="1300"/>
              </a:spcAft>
              <a:buNone/>
            </a:pPr>
            <a:endPar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1.3.1 Eclipse</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基本概念</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工作区（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workspace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工作区是一个目录，程序和程序所需要用到的资源都在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workspace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里，中间缓存文件也存在工作区中。一个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可以有多个工作区，每个工作区包含了多个项目，以及所有其余的设置信息例如界面布局、文字大小、服务器定义等等。但是一个工作区只能被单个</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进程使用。另外同一个项目也会加入到不同的工作区中。注意删除工作区目录的时候很可能误删位于工作区中的项目文件。工作区目录会有一个名为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.metadata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的目录来保存所有设置信息。在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启动的时候会让你选择要使用的工作区。如果输入的工作区目录不存在，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会自动创建它。</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项目是在开发过程中组织和管理源代码、资源文件以及其他相关内容的结构单位。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中所有的可以编译运行的资源必须放在项目中，单独打开文件很多功能不可用。项目表示了一系列相关的文件和设置（例如类路径、编译器级别、发布路径等等的设置）。一般来说目录下的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classpath</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这两个文件描述了当前项目的信息。打开项目可以先选中单个或者多个项目，然后选择菜单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Project -&gt; Open 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，或者点右键选择菜单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Open 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。关闭项目可以先选中要关闭的单个或者多个项目，然后选择菜单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Project -&gt; Close 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，或者点右键选择菜单</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Close Project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42895079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0" name="矩形 19"/>
          <p:cNvSpPr/>
          <p:nvPr/>
        </p:nvSpPr>
        <p:spPr>
          <a:xfrm>
            <a:off x="970860" y="849015"/>
            <a:ext cx="221536" cy="253916"/>
          </a:xfrm>
          <a:prstGeom prst="rect">
            <a:avLst/>
          </a:prstGeom>
        </p:spPr>
        <p:txBody>
          <a:bodyPr wrap="none">
            <a:spAutoFit/>
          </a:bodyPr>
          <a:lstStyle/>
          <a:p>
            <a:r>
              <a:rPr lang="zh-CN" altLang="en-US" sz="1050" dirty="0">
                <a:latin typeface="Arial"/>
                <a:ea typeface="微软雅黑"/>
                <a:sym typeface="Arial"/>
              </a:rPr>
              <a:t> </a:t>
            </a:r>
          </a:p>
        </p:txBody>
      </p:sp>
      <p:sp>
        <p:nvSpPr>
          <p:cNvPr id="3" name="文本框 2">
            <a:extLst>
              <a:ext uri="{FF2B5EF4-FFF2-40B4-BE49-F238E27FC236}">
                <a16:creationId xmlns:a16="http://schemas.microsoft.com/office/drawing/2014/main" id="{8ED113CF-90AA-9FDA-3DB8-5AA4688F75F6}"/>
              </a:ext>
            </a:extLst>
          </p:cNvPr>
          <p:cNvSpPr txBox="1"/>
          <p:nvPr/>
        </p:nvSpPr>
        <p:spPr>
          <a:xfrm>
            <a:off x="1081628" y="1026935"/>
            <a:ext cx="10034626" cy="3927357"/>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1.3.2 Eclipse</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的下载、安装</a:t>
            </a:r>
          </a:p>
          <a:p>
            <a:pPr indent="266700" algn="just">
              <a:lnSpc>
                <a:spcPts val="2000"/>
              </a:lnSpc>
              <a:buNone/>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源代码本质上其实就是普通的文本文件，所以理论上来说任何可以编辑文本文件的编辑器都可以作为我们的</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代码编辑工具。比如：</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Windows</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记事本、写字板、</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word</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等。但是这些简单工具没有语法的高亮提示、自动完成等功能，这些功能的缺失会大大降低代码的编写效率。所以学习开发时一般我们不会选用这些简单文本编辑工具。我们一般会选用一些功能比较强大的类似记事本的工具，比如：</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Notepad++</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Sublime Text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editplus</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ultraedit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VScode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vim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等，其中较流行的开发工具当属</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pP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是一个开放源码的项目，是著名的跨平台的自由集成开发环境（</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IDE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），最初主要用来</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语言开发，后来通过安装不同的插件</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可以支持不同的计算机语言，比如</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Python</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等开发工具。</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的本身只是一个框架平台，但是众多插件的支持使得</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拥有其他功能相对固定的</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IDE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软件很难具有的灵活性。许多软件开发商以</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为框架开发自己的</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IDE</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。目前最新版本已经到了</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2024-23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版。</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BDBD5-177E-9298-1E7C-54A72DD07C4E}"/>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4E114EE-E6DC-6954-36F9-AA0EC0B91AEE}"/>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61A70DA8-12A5-54A3-87DB-7DD94C5DF1EB}"/>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a:extLst>
              <a:ext uri="{FF2B5EF4-FFF2-40B4-BE49-F238E27FC236}">
                <a16:creationId xmlns:a16="http://schemas.microsoft.com/office/drawing/2014/main" id="{7E13589E-646D-F3D8-B7B6-999F3219ADF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11266" name="图片 56">
            <a:extLst>
              <a:ext uri="{FF2B5EF4-FFF2-40B4-BE49-F238E27FC236}">
                <a16:creationId xmlns:a16="http://schemas.microsoft.com/office/drawing/2014/main" id="{989A0680-5B31-90D2-52C1-EDEBE94EF9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2619" y="1342593"/>
            <a:ext cx="7533571" cy="456003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856ADF5B-EB51-BE62-F0BC-3DD1C0037292}"/>
              </a:ext>
            </a:extLst>
          </p:cNvPr>
          <p:cNvSpPr>
            <a:spLocks noChangeArrowheads="1"/>
          </p:cNvSpPr>
          <p:nvPr/>
        </p:nvSpPr>
        <p:spPr bwMode="auto">
          <a:xfrm>
            <a:off x="796424" y="535541"/>
            <a:ext cx="1059915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1.Eclipse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下载</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点击进入官网即可下载，网址为（</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https://www.eclipse.org/downloads/</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即可下载最新版本 ），如图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1-14</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4">
            <a:extLst>
              <a:ext uri="{FF2B5EF4-FFF2-40B4-BE49-F238E27FC236}">
                <a16:creationId xmlns:a16="http://schemas.microsoft.com/office/drawing/2014/main" id="{305F13F5-3606-1586-33C1-06841EF52D9E}"/>
              </a:ext>
            </a:extLst>
          </p:cNvPr>
          <p:cNvSpPr>
            <a:spLocks noChangeArrowheads="1"/>
          </p:cNvSpPr>
          <p:nvPr/>
        </p:nvSpPr>
        <p:spPr bwMode="auto">
          <a:xfrm>
            <a:off x="3527407" y="6054974"/>
            <a:ext cx="23374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1400" dirty="0"/>
              <a:t>图</a:t>
            </a:r>
            <a:r>
              <a:rPr lang="en-US" altLang="zh-CN" sz="1400" dirty="0"/>
              <a:t>1-14 Eclipse</a:t>
            </a:r>
            <a:r>
              <a:rPr lang="zh-CN" altLang="zh-CN" sz="1400" dirty="0"/>
              <a:t>官网首页</a:t>
            </a:r>
          </a:p>
        </p:txBody>
      </p:sp>
    </p:spTree>
    <p:extLst>
      <p:ext uri="{BB962C8B-B14F-4D97-AF65-F5344CB8AC3E}">
        <p14:creationId xmlns:p14="http://schemas.microsoft.com/office/powerpoint/2010/main" val="31323127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 name="Rectangle 2">
            <a:extLst>
              <a:ext uri="{FF2B5EF4-FFF2-40B4-BE49-F238E27FC236}">
                <a16:creationId xmlns:a16="http://schemas.microsoft.com/office/drawing/2014/main" id="{A59BB667-548D-5B0C-80DC-7742BF0B4C36}"/>
              </a:ext>
            </a:extLst>
          </p:cNvPr>
          <p:cNvSpPr>
            <a:spLocks noChangeArrowheads="1"/>
          </p:cNvSpPr>
          <p:nvPr/>
        </p:nvSpPr>
        <p:spPr bwMode="auto">
          <a:xfrm>
            <a:off x="558483" y="1024809"/>
            <a:ext cx="9892452"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点击左边的</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Download</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按钮，即可进入下载镜像选择页面，此外，可以选择其他镜像下载，如图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1-15</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2289" name="图片 66">
            <a:extLst>
              <a:ext uri="{FF2B5EF4-FFF2-40B4-BE49-F238E27FC236}">
                <a16:creationId xmlns:a16="http://schemas.microsoft.com/office/drawing/2014/main" id="{E3E232B0-1C9A-6266-BDBC-7D1E89F895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0860" y="1729415"/>
            <a:ext cx="9874365" cy="353335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C82896D5-9EB8-CD18-9579-21FBA40C273D}"/>
              </a:ext>
            </a:extLst>
          </p:cNvPr>
          <p:cNvSpPr>
            <a:spLocks noChangeArrowheads="1"/>
          </p:cNvSpPr>
          <p:nvPr/>
        </p:nvSpPr>
        <p:spPr bwMode="auto">
          <a:xfrm>
            <a:off x="5142448" y="5427270"/>
            <a:ext cx="153118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1-15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镜像下载</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946270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2D243-5473-67A9-778A-653EE5A4B16E}"/>
            </a:ext>
          </a:extLst>
        </p:cNvPr>
        <p:cNvGrpSpPr/>
        <p:nvPr/>
      </p:nvGrpSpPr>
      <p:grpSpPr>
        <a:xfrm>
          <a:off x="0" y="0"/>
          <a:ext cx="0" cy="0"/>
          <a:chOff x="0" y="0"/>
          <a:chExt cx="0" cy="0"/>
        </a:xfrm>
      </p:grpSpPr>
      <p:pic>
        <p:nvPicPr>
          <p:cNvPr id="11" name="图片 10">
            <a:extLst>
              <a:ext uri="{FF2B5EF4-FFF2-40B4-BE49-F238E27FC236}">
                <a16:creationId xmlns:a16="http://schemas.microsoft.com/office/drawing/2014/main" id="{5281EDE1-BF5C-BC78-D9DB-1412B4D67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矩形 11">
            <a:extLst>
              <a:ext uri="{FF2B5EF4-FFF2-40B4-BE49-F238E27FC236}">
                <a16:creationId xmlns:a16="http://schemas.microsoft.com/office/drawing/2014/main" id="{9E24DCAA-999D-F6D9-34D8-B2C50E830732}"/>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DE236389-4C3D-B252-9B07-6B8C97353B69}"/>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79F5EF6E-881E-D0BD-9655-2DC0F815EBF4}"/>
              </a:ext>
            </a:extLst>
          </p:cNvPr>
          <p:cNvSpPr txBox="1"/>
          <p:nvPr/>
        </p:nvSpPr>
        <p:spPr>
          <a:xfrm>
            <a:off x="3072198" y="1758435"/>
            <a:ext cx="6156754" cy="1942519"/>
          </a:xfrm>
          <a:prstGeom prst="rect">
            <a:avLst/>
          </a:prstGeom>
          <a:noFill/>
        </p:spPr>
        <p:txBody>
          <a:bodyPr wrap="square">
            <a:spAutoFit/>
          </a:bodyPr>
          <a:lstStyle/>
          <a:p>
            <a:pPr marL="273685" indent="-273685" algn="ctr">
              <a:lnSpc>
                <a:spcPct val="240000"/>
              </a:lnSpc>
              <a:spcBef>
                <a:spcPts val="1700"/>
              </a:spcBef>
              <a:spcAft>
                <a:spcPts val="1650"/>
              </a:spcAft>
              <a:buNone/>
            </a:pP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模块</a:t>
            </a:r>
            <a:r>
              <a:rPr lang="en-US" altLang="zh-CN" sz="6000" b="1" kern="2200" dirty="0">
                <a:effectLst/>
                <a:latin typeface="Calibri" panose="020F0502020204030204" pitchFamily="34" charset="0"/>
                <a:ea typeface="黑体" panose="02010609060101010101" pitchFamily="49" charset="-122"/>
                <a:cs typeface="Times New Roman" panose="02020603050405020304" pitchFamily="18" charset="0"/>
              </a:rPr>
              <a:t>1  Java</a:t>
            </a:r>
            <a:r>
              <a:rPr lang="zh-CN" altLang="zh-CN" sz="6000" b="1" kern="2200" dirty="0">
                <a:effectLst/>
                <a:latin typeface="Calibri" panose="020F0502020204030204" pitchFamily="34" charset="0"/>
                <a:ea typeface="黑体" panose="02010609060101010101" pitchFamily="49" charset="-122"/>
                <a:cs typeface="Times New Roman" panose="02020603050405020304" pitchFamily="18" charset="0"/>
              </a:rPr>
              <a:t>概述</a:t>
            </a:r>
          </a:p>
        </p:txBody>
      </p:sp>
    </p:spTree>
    <p:extLst>
      <p:ext uri="{BB962C8B-B14F-4D97-AF65-F5344CB8AC3E}">
        <p14:creationId xmlns:p14="http://schemas.microsoft.com/office/powerpoint/2010/main" val="16775187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750"/>
                                        <p:tgtEl>
                                          <p:spTgt spid="11"/>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2412C-F0DF-E08D-B596-65B6752CD753}"/>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8BECB90-5EB6-2524-5551-6F1AFE271D80}"/>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0170F240-3494-B1A6-2199-71797B18EA6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a:extLst>
              <a:ext uri="{FF2B5EF4-FFF2-40B4-BE49-F238E27FC236}">
                <a16:creationId xmlns:a16="http://schemas.microsoft.com/office/drawing/2014/main" id="{A8E3B850-149F-C97E-99CA-EA5B6F3F26EB}"/>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99CD447C-FCAC-3459-EE24-00CF2A6666E3}"/>
              </a:ext>
            </a:extLst>
          </p:cNvPr>
          <p:cNvSpPr>
            <a:spLocks noChangeArrowheads="1"/>
          </p:cNvSpPr>
          <p:nvPr/>
        </p:nvSpPr>
        <p:spPr bwMode="auto">
          <a:xfrm>
            <a:off x="792052" y="342900"/>
            <a:ext cx="10026290"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2.Eclipse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将下载的安装包解压到本地磁盘路径（路径中不要带中文）。例如：解压到</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 \eclipse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。下载的是</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EXE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应用程序，所以直接单击右键，</a:t>
            </a:r>
            <a:r>
              <a:rPr kumimoji="0" lang="zh-CN" altLang="en-US"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以管理员身份运行</a:t>
            </a:r>
            <a:r>
              <a:rPr kumimoji="0" lang="zh-CN" altLang="en-US"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各版本的区别如图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1-16</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IDE for Java Developers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platform</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加上</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JDT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插件，用来</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开发的；</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IDE for Java EE Developers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platform</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加上</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WTP</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插件，用来</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企业级开发的；</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IDE for C/C++ Developers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platform</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加上</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CDT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插件，用来做</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和</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开发的；</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for RCP/Plug-in Developers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是</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SDK</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，主要用来插件开发；</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Classic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就是原来的</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，还是主要用来开发</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选择</a:t>
            </a:r>
            <a:r>
              <a:rPr kumimoji="0" lang="zh-CN" altLang="en-US"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IDE for Java Developer</a:t>
            </a:r>
            <a:r>
              <a:rPr kumimoji="0" lang="en-US" altLang="zh-CN"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即可开始安装。</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3313" name="图片 39">
            <a:extLst>
              <a:ext uri="{FF2B5EF4-FFF2-40B4-BE49-F238E27FC236}">
                <a16:creationId xmlns:a16="http://schemas.microsoft.com/office/drawing/2014/main" id="{86DB1E64-6CBD-826A-9311-607EAAEA9C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6573" y="2610211"/>
            <a:ext cx="4230654" cy="343227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C6BF4AF1-915A-FF32-AA3E-97CA482482F1}"/>
              </a:ext>
            </a:extLst>
          </p:cNvPr>
          <p:cNvSpPr>
            <a:spLocks noChangeArrowheads="1"/>
          </p:cNvSpPr>
          <p:nvPr/>
        </p:nvSpPr>
        <p:spPr bwMode="auto">
          <a:xfrm>
            <a:off x="5528433" y="4098320"/>
            <a:ext cx="215956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1-16 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安装向导</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6F57CC3A-58BA-EE77-AE13-4A49A0026074}"/>
              </a:ext>
            </a:extLst>
          </p:cNvPr>
          <p:cNvSpPr txBox="1"/>
          <p:nvPr/>
        </p:nvSpPr>
        <p:spPr>
          <a:xfrm>
            <a:off x="717910" y="6109517"/>
            <a:ext cx="11119536" cy="338554"/>
          </a:xfrm>
          <a:prstGeom prst="rect">
            <a:avLst/>
          </a:prstGeom>
          <a:noFill/>
        </p:spPr>
        <p:txBody>
          <a:bodyPr wrap="square">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安装路径可根据自身电脑配置做修改；勾选创建桌面快捷方式和开始快捷菜单两个复选框，然后点击安装按钮；</a:t>
            </a:r>
            <a:endParaRPr kumimoji="0" lang="zh-CN" altLang="zh-CN" sz="16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857919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1AF7A-C238-BFAC-F47D-2A336F5D94FC}"/>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C417B16C-C7F8-292C-8776-5D8F38FB7F92}"/>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AD866BF1-58BF-B9F9-56B2-DADCC4EBC8E7}"/>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1C5545BE-23EF-231A-44EC-B9491512F64D}"/>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pic>
        <p:nvPicPr>
          <p:cNvPr id="14337" name="图片 8">
            <a:extLst>
              <a:ext uri="{FF2B5EF4-FFF2-40B4-BE49-F238E27FC236}">
                <a16:creationId xmlns:a16="http://schemas.microsoft.com/office/drawing/2014/main" id="{D2743F8F-3145-3F68-5B35-94974D96B4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417" y="882437"/>
            <a:ext cx="5030537" cy="50931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5E788526-A5BD-6AF9-43C3-23DD549F7796}"/>
              </a:ext>
            </a:extLst>
          </p:cNvPr>
          <p:cNvSpPr>
            <a:spLocks noChangeArrowheads="1"/>
          </p:cNvSpPr>
          <p:nvPr/>
        </p:nvSpPr>
        <p:spPr bwMode="auto">
          <a:xfrm>
            <a:off x="2528204" y="6063143"/>
            <a:ext cx="153118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1-17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安装选项</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
        <p:nvSpPr>
          <p:cNvPr id="10" name="文本框 9">
            <a:extLst>
              <a:ext uri="{FF2B5EF4-FFF2-40B4-BE49-F238E27FC236}">
                <a16:creationId xmlns:a16="http://schemas.microsoft.com/office/drawing/2014/main" id="{23CBF19C-09F5-1859-153A-AB83DBA6ADA3}"/>
              </a:ext>
            </a:extLst>
          </p:cNvPr>
          <p:cNvSpPr txBox="1"/>
          <p:nvPr/>
        </p:nvSpPr>
        <p:spPr>
          <a:xfrm>
            <a:off x="851417" y="555243"/>
            <a:ext cx="10938819" cy="30777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1-17</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中，点击</a:t>
            </a:r>
            <a:r>
              <a:rPr kumimoji="0" lang="zh-CN" altLang="en-US"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Install</a:t>
            </a:r>
            <a:r>
              <a:rPr kumimoji="0" lang="en-US" altLang="zh-CN" sz="14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按钮后在新窗口中选择单击接受条款，下一步，即可开始</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的安装。图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1-18</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显示正在安装过程的之一。</a:t>
            </a:r>
            <a:endParaRPr kumimoji="0" lang="zh-CN" altLang="en-US" sz="1400" b="0" i="0" u="none" strike="noStrike" cap="none" normalizeH="0" baseline="0" dirty="0">
              <a:ln>
                <a:noFill/>
              </a:ln>
              <a:solidFill>
                <a:schemeClr val="tx1"/>
              </a:solidFill>
              <a:effectLst/>
            </a:endParaRPr>
          </a:p>
        </p:txBody>
      </p:sp>
      <p:pic>
        <p:nvPicPr>
          <p:cNvPr id="11" name="图片 12">
            <a:extLst>
              <a:ext uri="{FF2B5EF4-FFF2-40B4-BE49-F238E27FC236}">
                <a16:creationId xmlns:a16="http://schemas.microsoft.com/office/drawing/2014/main" id="{24E2A32D-3B4C-7BB4-8223-ABE9F273F9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0825" y="882437"/>
            <a:ext cx="5030537" cy="5087241"/>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id="{47E93A6E-AD98-201C-7FFE-A9EA0C7EBC29}"/>
              </a:ext>
            </a:extLst>
          </p:cNvPr>
          <p:cNvSpPr txBox="1"/>
          <p:nvPr/>
        </p:nvSpPr>
        <p:spPr>
          <a:xfrm>
            <a:off x="5881954" y="6088500"/>
            <a:ext cx="6094970" cy="30777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1-18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安装界面</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251114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16386" name="图片 14">
            <a:extLst>
              <a:ext uri="{FF2B5EF4-FFF2-40B4-BE49-F238E27FC236}">
                <a16:creationId xmlns:a16="http://schemas.microsoft.com/office/drawing/2014/main" id="{E340D699-6A39-6240-B985-1F9ABCBAEF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817" y="1062957"/>
            <a:ext cx="5023183" cy="5037957"/>
          </a:xfrm>
          <a:prstGeom prst="rect">
            <a:avLst/>
          </a:prstGeom>
          <a:noFill/>
          <a:extLst>
            <a:ext uri="{909E8E84-426E-40DD-AFC4-6F175D3DCCD1}">
              <a14:hiddenFill xmlns:a14="http://schemas.microsoft.com/office/drawing/2010/main">
                <a:solidFill>
                  <a:srgbClr val="FFFFFF"/>
                </a:solidFill>
              </a14:hiddenFill>
            </a:ext>
          </a:extLst>
        </p:spPr>
      </p:pic>
      <p:pic>
        <p:nvPicPr>
          <p:cNvPr id="16385" name="图片 15">
            <a:extLst>
              <a:ext uri="{FF2B5EF4-FFF2-40B4-BE49-F238E27FC236}">
                <a16:creationId xmlns:a16="http://schemas.microsoft.com/office/drawing/2014/main" id="{13257387-BCDA-5B0F-AC1B-5E737EBD7E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8809" y="1282865"/>
            <a:ext cx="4904374" cy="32327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0B2A1D1F-998A-0C20-EBF1-B9B054C4A27C}"/>
              </a:ext>
            </a:extLst>
          </p:cNvPr>
          <p:cNvSpPr>
            <a:spLocks noChangeArrowheads="1"/>
          </p:cNvSpPr>
          <p:nvPr/>
        </p:nvSpPr>
        <p:spPr bwMode="auto">
          <a:xfrm>
            <a:off x="1390650" y="2095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a:extLst>
              <a:ext uri="{FF2B5EF4-FFF2-40B4-BE49-F238E27FC236}">
                <a16:creationId xmlns:a16="http://schemas.microsoft.com/office/drawing/2014/main" id="{19A8A672-CCFD-CED5-36B1-F4C6EA9C90C0}"/>
              </a:ext>
            </a:extLst>
          </p:cNvPr>
          <p:cNvSpPr>
            <a:spLocks noChangeArrowheads="1"/>
          </p:cNvSpPr>
          <p:nvPr/>
        </p:nvSpPr>
        <p:spPr bwMode="auto">
          <a:xfrm>
            <a:off x="601657" y="597713"/>
            <a:ext cx="9466053"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1-19</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中，安装完成后点击</a:t>
            </a:r>
            <a:r>
              <a:rPr kumimoji="0" lang="zh-CN" altLang="en-US"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launch</a:t>
            </a:r>
            <a:r>
              <a:rPr kumimoji="0" lang="en-US" altLang="zh-CN" sz="16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按钮即可启动如图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1-20</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IDE</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，进入系统设置界面；</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E14FFCAD-5B89-4FB9-44A1-D494CA6A3487}"/>
              </a:ext>
            </a:extLst>
          </p:cNvPr>
          <p:cNvSpPr>
            <a:spLocks noChangeArrowheads="1"/>
          </p:cNvSpPr>
          <p:nvPr/>
        </p:nvSpPr>
        <p:spPr bwMode="auto">
          <a:xfrm>
            <a:off x="8212871" y="4649002"/>
            <a:ext cx="162095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1-20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启动界面</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
        <p:nvSpPr>
          <p:cNvPr id="10" name="文本框 9">
            <a:extLst>
              <a:ext uri="{FF2B5EF4-FFF2-40B4-BE49-F238E27FC236}">
                <a16:creationId xmlns:a16="http://schemas.microsoft.com/office/drawing/2014/main" id="{490E977B-E031-C24C-423A-32D5E2AC9F6C}"/>
              </a:ext>
            </a:extLst>
          </p:cNvPr>
          <p:cNvSpPr txBox="1"/>
          <p:nvPr/>
        </p:nvSpPr>
        <p:spPr>
          <a:xfrm>
            <a:off x="-322515" y="6139310"/>
            <a:ext cx="6791324" cy="307777"/>
          </a:xfrm>
          <a:prstGeom prst="rect">
            <a:avLst/>
          </a:prstGeom>
          <a:noFill/>
        </p:spPr>
        <p:txBody>
          <a:bodyPr wrap="square">
            <a:spAutoFit/>
          </a:bodyPr>
          <a:lstStyle/>
          <a:p>
            <a:pPr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1-19</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安装完成</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xmlns:p15="http://schemas.microsoft.com/office/powerpoint/2012/main">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A2880-200D-F668-5C9C-B26F59B4672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EC6B1F4-99E6-3D54-BBD6-A151C7A6B48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5B1E5B0-7D44-7B34-C000-166AB21157F0}"/>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B6ED5D0A-921B-F9C8-5818-0EF52BE8AF29}"/>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D1A94DB3-AD95-3626-7ECA-97C987341A98}"/>
              </a:ext>
            </a:extLst>
          </p:cNvPr>
          <p:cNvSpPr>
            <a:spLocks noChangeArrowheads="1"/>
          </p:cNvSpPr>
          <p:nvPr/>
        </p:nvSpPr>
        <p:spPr bwMode="auto">
          <a:xfrm>
            <a:off x="838200" y="4762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09" name="图片 19">
            <a:extLst>
              <a:ext uri="{FF2B5EF4-FFF2-40B4-BE49-F238E27FC236}">
                <a16:creationId xmlns:a16="http://schemas.microsoft.com/office/drawing/2014/main" id="{355B49BA-9339-E459-5BB5-FBE458C3C6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4099" y="704850"/>
            <a:ext cx="7289800" cy="35634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BB83CBD1-102E-584F-1E56-E9BA13B09819}"/>
              </a:ext>
            </a:extLst>
          </p:cNvPr>
          <p:cNvSpPr>
            <a:spLocks noChangeArrowheads="1"/>
          </p:cNvSpPr>
          <p:nvPr/>
        </p:nvSpPr>
        <p:spPr bwMode="auto">
          <a:xfrm>
            <a:off x="3434660" y="4343011"/>
            <a:ext cx="231844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1400" dirty="0"/>
              <a:t>图</a:t>
            </a:r>
            <a:r>
              <a:rPr lang="en-US" altLang="zh-CN" sz="1400" dirty="0"/>
              <a:t>1-21 </a:t>
            </a:r>
            <a:r>
              <a:rPr lang="zh-CN" altLang="zh-CN" sz="1400" dirty="0"/>
              <a:t>工作目录设置</a:t>
            </a:r>
          </a:p>
        </p:txBody>
      </p:sp>
      <p:sp>
        <p:nvSpPr>
          <p:cNvPr id="6" name="文本框 5">
            <a:extLst>
              <a:ext uri="{FF2B5EF4-FFF2-40B4-BE49-F238E27FC236}">
                <a16:creationId xmlns:a16="http://schemas.microsoft.com/office/drawing/2014/main" id="{20A008D0-D76E-4E97-A5A0-F572531FB95A}"/>
              </a:ext>
            </a:extLst>
          </p:cNvPr>
          <p:cNvSpPr txBox="1"/>
          <p:nvPr/>
        </p:nvSpPr>
        <p:spPr>
          <a:xfrm>
            <a:off x="838200" y="5062049"/>
            <a:ext cx="10369550" cy="861774"/>
          </a:xfrm>
          <a:prstGeom prst="rect">
            <a:avLst/>
          </a:prstGeom>
          <a:noFill/>
        </p:spPr>
        <p:txBody>
          <a:bodyPr wrap="square">
            <a:spAutoFit/>
          </a:bodyPr>
          <a:lstStyle/>
          <a:p>
            <a:pPr indent="266700"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1-21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显示</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Eclipse IDE Launcher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界面中，设置自己的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工作区，以后自己开发的所有项目程序代码资源会全部默认会保存在这个目录下面，点击“</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launch</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进入 如图</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1-22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所示的“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eclipse IDE</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”主界面即可开始自己的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学习开发旅程；</a:t>
            </a:r>
          </a:p>
        </p:txBody>
      </p:sp>
    </p:spTree>
    <p:extLst>
      <p:ext uri="{BB962C8B-B14F-4D97-AF65-F5344CB8AC3E}">
        <p14:creationId xmlns:p14="http://schemas.microsoft.com/office/powerpoint/2010/main" val="31317860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362B0-D73A-773B-A3DE-8142D5F60052}"/>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0059D24-8F1E-460E-3297-D305331E739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 name="Rectangle 2">
            <a:extLst>
              <a:ext uri="{FF2B5EF4-FFF2-40B4-BE49-F238E27FC236}">
                <a16:creationId xmlns:a16="http://schemas.microsoft.com/office/drawing/2014/main" id="{2F2AEE1B-D3F0-FCE6-0E39-3FF2718FB3A6}"/>
              </a:ext>
            </a:extLst>
          </p:cNvPr>
          <p:cNvSpPr>
            <a:spLocks noChangeArrowheads="1"/>
          </p:cNvSpPr>
          <p:nvPr/>
        </p:nvSpPr>
        <p:spPr bwMode="auto">
          <a:xfrm>
            <a:off x="755650" y="34131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图片 20">
            <a:extLst>
              <a:ext uri="{FF2B5EF4-FFF2-40B4-BE49-F238E27FC236}">
                <a16:creationId xmlns:a16="http://schemas.microsoft.com/office/drawing/2014/main" id="{0DA03F49-964C-9A8E-272D-8F31923CC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4766" y="446351"/>
            <a:ext cx="5842467" cy="440648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48AB0CF3-B6BE-79C1-C541-67DFBD7302B1}"/>
              </a:ext>
            </a:extLst>
          </p:cNvPr>
          <p:cNvSpPr>
            <a:spLocks noChangeArrowheads="1"/>
          </p:cNvSpPr>
          <p:nvPr/>
        </p:nvSpPr>
        <p:spPr bwMode="auto">
          <a:xfrm>
            <a:off x="673268" y="5257487"/>
            <a:ext cx="1084546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注意：如果你下载的是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neon</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版本，下载后解压直接点击解压后的文件夹中的 </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eclipse.exe</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进入选择工作区间就可运行。为了方便你可以右键单击 </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eclipse.exe</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文件，选择创建快捷方式，最后将创建的快捷方式拖动至电脑桌面或者开始菜单中。</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6" name="文本框 5">
            <a:extLst>
              <a:ext uri="{FF2B5EF4-FFF2-40B4-BE49-F238E27FC236}">
                <a16:creationId xmlns:a16="http://schemas.microsoft.com/office/drawing/2014/main" id="{6F8C2106-4C30-A1A2-EA84-5AFA13C027F2}"/>
              </a:ext>
            </a:extLst>
          </p:cNvPr>
          <p:cNvSpPr txBox="1"/>
          <p:nvPr/>
        </p:nvSpPr>
        <p:spPr>
          <a:xfrm>
            <a:off x="2957363" y="4879817"/>
            <a:ext cx="6472988" cy="307777"/>
          </a:xfrm>
          <a:prstGeom prst="rect">
            <a:avLst/>
          </a:prstGeom>
          <a:noFill/>
        </p:spPr>
        <p:txBody>
          <a:bodyPr wrap="square">
            <a:spAutoFit/>
          </a:bodyPr>
          <a:lstStyle/>
          <a:p>
            <a:pPr algn="ct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图</a:t>
            </a: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1-22 </a:t>
            </a:r>
            <a:r>
              <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rPr>
              <a:t>欢迎界面</a:t>
            </a:r>
          </a:p>
        </p:txBody>
      </p:sp>
    </p:spTree>
    <p:extLst>
      <p:ext uri="{BB962C8B-B14F-4D97-AF65-F5344CB8AC3E}">
        <p14:creationId xmlns:p14="http://schemas.microsoft.com/office/powerpoint/2010/main" val="168733998"/>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307EB-1FFF-AA62-ADCB-687018E6E655}"/>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AD526500-4528-B4D0-4D9E-045C1C723534}"/>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21F6A321-3D44-9BB7-0E1D-3060810C4935}"/>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a:extLst>
              <a:ext uri="{FF2B5EF4-FFF2-40B4-BE49-F238E27FC236}">
                <a16:creationId xmlns:a16="http://schemas.microsoft.com/office/drawing/2014/main" id="{A6380A68-DA4F-7D0B-F255-BBD8ED8ACF2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D79582CC-2163-EE59-029F-93F3E5CC9E5D}"/>
              </a:ext>
            </a:extLst>
          </p:cNvPr>
          <p:cNvSpPr>
            <a:spLocks noChangeArrowheads="1"/>
          </p:cNvSpPr>
          <p:nvPr/>
        </p:nvSpPr>
        <p:spPr bwMode="auto">
          <a:xfrm>
            <a:off x="464961" y="308861"/>
            <a:ext cx="10616665" cy="2210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57056" tIns="165048" rIns="91440" bIns="165048" numCol="1" anchor="ctr" anchorCtr="0" compatLnSpc="1">
            <a:prstTxWarp prst="textNoShape">
              <a:avLst/>
            </a:prstTxWarp>
            <a:spAutoFit/>
          </a:bodyPr>
          <a:lstStyle>
            <a:lvl1pPr indent="20002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00025"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1.3.3 Eclipse</a:t>
            </a:r>
            <a:r>
              <a:rPr kumimoji="0" lang="zh-CN" altLang="en-US"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界面</a:t>
            </a:r>
          </a:p>
          <a:p>
            <a:pPr marL="0" marR="0" lvl="0" indent="200025"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工作台主要由编辑器、调试工具和构建工具组成。工作台是多个窗口的集合。每个窗口包含菜单栏、工具栏、快捷方式栏，以及一个或者多个透视图，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可以同时开启多个窗口，在 菜单栏选择：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Window -&gt; New Window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来开启多窗口。多个窗口的切换你可以使用 </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Alt + Tab</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来回切换。如图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1-23</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endParaRPr>
          </a:p>
          <a:p>
            <a:pPr marL="0" marR="0" lvl="0" indent="200025"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19457" name="图片 55">
            <a:extLst>
              <a:ext uri="{FF2B5EF4-FFF2-40B4-BE49-F238E27FC236}">
                <a16:creationId xmlns:a16="http://schemas.microsoft.com/office/drawing/2014/main" id="{015BA5F2-799B-406B-C4DA-485F074960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2065" y="2118558"/>
            <a:ext cx="7340607" cy="374105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D130B4A9-9DD3-B5BA-084A-54523A87BA90}"/>
              </a:ext>
            </a:extLst>
          </p:cNvPr>
          <p:cNvSpPr>
            <a:spLocks noChangeArrowheads="1"/>
          </p:cNvSpPr>
          <p:nvPr/>
        </p:nvSpPr>
        <p:spPr bwMode="auto">
          <a:xfrm>
            <a:off x="3113845" y="5951546"/>
            <a:ext cx="27494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1-23  Eclipse</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用户主界面</a:t>
            </a:r>
            <a:endParaRPr kumimoji="0" lang="zh-CN"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540443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5B6BC-3913-411D-B372-1E8BA4BD40C8}"/>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D04F6499-DC46-1AAC-BA33-B06970427DA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 name="Rectangle 2">
            <a:extLst>
              <a:ext uri="{FF2B5EF4-FFF2-40B4-BE49-F238E27FC236}">
                <a16:creationId xmlns:a16="http://schemas.microsoft.com/office/drawing/2014/main" id="{374E4B4A-780A-803A-7557-1D0F3530A921}"/>
              </a:ext>
            </a:extLst>
          </p:cNvPr>
          <p:cNvSpPr>
            <a:spLocks noChangeArrowheads="1"/>
          </p:cNvSpPr>
          <p:nvPr/>
        </p:nvSpPr>
        <p:spPr bwMode="auto">
          <a:xfrm>
            <a:off x="96252" y="334796"/>
            <a:ext cx="11740148" cy="1933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57056" tIns="165048" rIns="91440" bIns="165048"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1.3.4 Eclipse</a:t>
            </a:r>
            <a:r>
              <a:rPr kumimoji="0" lang="zh-CN" altLang="en-US"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创建项目</a:t>
            </a: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下面我们来创建一个</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项目</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myfirst</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Eclipse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的菜单栏中依次选择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【File】→【New】→【Java Project】,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或者在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Package Explorer</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视图中右击（即单击鼠标右键），然后选择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【New】→【Java Project】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会出现一个</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【New Java Project】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对话框，如图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1-24</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20481" name="图片 21">
            <a:extLst>
              <a:ext uri="{FF2B5EF4-FFF2-40B4-BE49-F238E27FC236}">
                <a16:creationId xmlns:a16="http://schemas.microsoft.com/office/drawing/2014/main" id="{9AA3CE1A-6FCD-A11C-8D66-92AC5F393D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502" y="1834394"/>
            <a:ext cx="3610281" cy="42315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E9D82EB-7FC8-52D6-57A7-264A124E314B}"/>
              </a:ext>
            </a:extLst>
          </p:cNvPr>
          <p:cNvSpPr>
            <a:spLocks noChangeArrowheads="1"/>
          </p:cNvSpPr>
          <p:nvPr/>
        </p:nvSpPr>
        <p:spPr bwMode="auto">
          <a:xfrm>
            <a:off x="1383975" y="6137423"/>
            <a:ext cx="224933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1-24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创建</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工程项目</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
        <p:nvSpPr>
          <p:cNvPr id="5" name="Rectangle 5">
            <a:extLst>
              <a:ext uri="{FF2B5EF4-FFF2-40B4-BE49-F238E27FC236}">
                <a16:creationId xmlns:a16="http://schemas.microsoft.com/office/drawing/2014/main" id="{E45CD467-E769-CB3E-7F90-737704421AEE}"/>
              </a:ext>
            </a:extLst>
          </p:cNvPr>
          <p:cNvSpPr>
            <a:spLocks noChangeArrowheads="1"/>
          </p:cNvSpPr>
          <p:nvPr/>
        </p:nvSpPr>
        <p:spPr bwMode="auto">
          <a:xfrm>
            <a:off x="4796646" y="1834394"/>
            <a:ext cx="6887354"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1-24</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对话框中，</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【Project name】</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文本框表示项目的名称，这里将项目命名为</a:t>
            </a:r>
            <a:r>
              <a:rPr kumimoji="0" lang="en-US" altLang="zh-CN" sz="16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myfirst</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其余选项保持默认，然后单击</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【Finish】</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按钮完成项目的创建。这时，在</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【Package Explorer】</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视图中便会出现一个名称为</a:t>
            </a:r>
            <a:r>
              <a:rPr kumimoji="0" lang="en-US" altLang="zh-CN" sz="16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myfirst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项目，如图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1-25</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6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20484" name="图片 60">
            <a:extLst>
              <a:ext uri="{FF2B5EF4-FFF2-40B4-BE49-F238E27FC236}">
                <a16:creationId xmlns:a16="http://schemas.microsoft.com/office/drawing/2014/main" id="{5EF50220-4D3E-2C6A-F058-ECBE2D320A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2701" y="2843220"/>
            <a:ext cx="1364780" cy="282098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6">
            <a:extLst>
              <a:ext uri="{FF2B5EF4-FFF2-40B4-BE49-F238E27FC236}">
                <a16:creationId xmlns:a16="http://schemas.microsoft.com/office/drawing/2014/main" id="{EEFF6749-4AC9-1C6F-12EE-CEB432BD3FC7}"/>
              </a:ext>
            </a:extLst>
          </p:cNvPr>
          <p:cNvSpPr>
            <a:spLocks noChangeArrowheads="1"/>
          </p:cNvSpPr>
          <p:nvPr/>
        </p:nvSpPr>
        <p:spPr bwMode="auto">
          <a:xfrm>
            <a:off x="6905540" y="5758161"/>
            <a:ext cx="233910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1-25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工程项目浏览目录</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449675236"/>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6" name="图片 35"/>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A7164B16-3005-90E7-7B79-E7BA8C7EEB88}"/>
              </a:ext>
            </a:extLst>
          </p:cNvPr>
          <p:cNvSpPr>
            <a:spLocks noChangeArrowheads="1"/>
          </p:cNvSpPr>
          <p:nvPr/>
        </p:nvSpPr>
        <p:spPr bwMode="auto">
          <a:xfrm>
            <a:off x="717910" y="537640"/>
            <a:ext cx="10756179"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创建包</a:t>
            </a:r>
            <a:endParaRPr kumimoji="0" lang="zh-CN" altLang="en-US"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【Package Explorer】</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视图中，右击</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myfirst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项目下的</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src</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文件夹，选择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【New】→【Package】,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会出现一个</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【New Java Package】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对话框，其中</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【Source folder】</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文本框表示项目所在的目录，</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【Name】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文本框表示包的名称，这里将包命名为</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com.first</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1-26</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21505" name="图片 23">
            <a:extLst>
              <a:ext uri="{FF2B5EF4-FFF2-40B4-BE49-F238E27FC236}">
                <a16:creationId xmlns:a16="http://schemas.microsoft.com/office/drawing/2014/main" id="{E269A897-DC40-2F26-BEAA-05F3AE8E4D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5399" y="1716576"/>
            <a:ext cx="4538133" cy="429600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A84CA561-04CE-0273-083F-B1F6EAE34578}"/>
              </a:ext>
            </a:extLst>
          </p:cNvPr>
          <p:cNvSpPr>
            <a:spLocks noChangeArrowheads="1"/>
          </p:cNvSpPr>
          <p:nvPr/>
        </p:nvSpPr>
        <p:spPr bwMode="auto">
          <a:xfrm>
            <a:off x="-1109135" y="6111203"/>
            <a:ext cx="93472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1-26</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创建</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包</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DD904-E328-5973-C0CE-EF53ADF74F5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77C7E0D7-FC24-EC97-D098-574F3C164A1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Rectangle 2">
            <a:extLst>
              <a:ext uri="{FF2B5EF4-FFF2-40B4-BE49-F238E27FC236}">
                <a16:creationId xmlns:a16="http://schemas.microsoft.com/office/drawing/2014/main" id="{0B16915E-549C-266A-258E-DBA4284697F1}"/>
              </a:ext>
            </a:extLst>
          </p:cNvPr>
          <p:cNvSpPr>
            <a:spLocks noChangeArrowheads="1"/>
          </p:cNvSpPr>
          <p:nvPr/>
        </p:nvSpPr>
        <p:spPr bwMode="auto">
          <a:xfrm>
            <a:off x="354012" y="457201"/>
            <a:ext cx="11319933"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创建 </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a:t>
            </a:r>
            <a:endParaRPr kumimoji="0" lang="zh-CN" altLang="en-US"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右击包名，选择</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【New】→【Class】→【New Java Class)】</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对话框，如图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1-27</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所示。图中对话框中</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【Name】</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文本框表示类名，这里创建一个</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HelloJava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类，单击</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【Finish】</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按钮，就完成了</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HelloJava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类的创建。这时，在</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com.first</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包下就出现了一个</a:t>
            </a:r>
            <a:r>
              <a:rPr kumimoji="0" lang="en-US" altLang="zh-CN"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HelloJava.Java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文件，如图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1-28</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22529" name="图片 65">
            <a:extLst>
              <a:ext uri="{FF2B5EF4-FFF2-40B4-BE49-F238E27FC236}">
                <a16:creationId xmlns:a16="http://schemas.microsoft.com/office/drawing/2014/main" id="{C2825283-C2C4-EAFA-70B5-B137944FD0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589" y="1659466"/>
            <a:ext cx="3825345" cy="447845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FA3BAC84-CF6D-EA50-B039-BB71F48C8F9E}"/>
              </a:ext>
            </a:extLst>
          </p:cNvPr>
          <p:cNvSpPr>
            <a:spLocks noChangeArrowheads="1"/>
          </p:cNvSpPr>
          <p:nvPr/>
        </p:nvSpPr>
        <p:spPr bwMode="auto">
          <a:xfrm>
            <a:off x="1718733" y="6137919"/>
            <a:ext cx="198002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1-27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创建</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a:t>
            </a:r>
            <a:endParaRPr kumimoji="0" lang="zh-CN" altLang="en-US" sz="14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177803"/>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D6F112-09A0-A882-E1AF-6C7E06B69B2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F8F616FC-754A-9EC1-ED29-A5F3E1304084}"/>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 name="Rectangle 2">
            <a:extLst>
              <a:ext uri="{FF2B5EF4-FFF2-40B4-BE49-F238E27FC236}">
                <a16:creationId xmlns:a16="http://schemas.microsoft.com/office/drawing/2014/main" id="{6A7D8E60-980F-7146-9786-C4B344B61B3B}"/>
              </a:ext>
            </a:extLst>
          </p:cNvPr>
          <p:cNvSpPr>
            <a:spLocks noChangeArrowheads="1"/>
          </p:cNvSpPr>
          <p:nvPr/>
        </p:nvSpPr>
        <p:spPr bwMode="auto">
          <a:xfrm>
            <a:off x="354012" y="83665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3" name="图片 67">
            <a:extLst>
              <a:ext uri="{FF2B5EF4-FFF2-40B4-BE49-F238E27FC236}">
                <a16:creationId xmlns:a16="http://schemas.microsoft.com/office/drawing/2014/main" id="{465804E8-05FB-F399-7FAD-82A91B9A34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08" y="605498"/>
            <a:ext cx="8762407" cy="538412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ED7F64-E30C-F36D-DA8A-843CFA4654ED}"/>
              </a:ext>
            </a:extLst>
          </p:cNvPr>
          <p:cNvSpPr>
            <a:spLocks noChangeArrowheads="1"/>
          </p:cNvSpPr>
          <p:nvPr/>
        </p:nvSpPr>
        <p:spPr bwMode="auto">
          <a:xfrm>
            <a:off x="5261224" y="6036118"/>
            <a:ext cx="23775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1-28 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程序预览</a:t>
            </a:r>
            <a:endParaRPr kumimoji="0" lang="zh-CN"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8076080"/>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A85E7-0994-D887-DC6B-51370E08BF69}"/>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77539A72-0D15-EA7C-6C5E-6D4769A501EF}"/>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C4059738-707F-6DC7-608C-F7D96FD919F1}"/>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4" name="文本框 3">
            <a:extLst>
              <a:ext uri="{FF2B5EF4-FFF2-40B4-BE49-F238E27FC236}">
                <a16:creationId xmlns:a16="http://schemas.microsoft.com/office/drawing/2014/main" id="{2F4339CD-691D-B77F-183D-F2AED16A365F}"/>
              </a:ext>
            </a:extLst>
          </p:cNvPr>
          <p:cNvSpPr txBox="1"/>
          <p:nvPr/>
        </p:nvSpPr>
        <p:spPr>
          <a:xfrm>
            <a:off x="685799" y="1330990"/>
            <a:ext cx="10700953" cy="4196020"/>
          </a:xfrm>
          <a:prstGeom prst="rect">
            <a:avLst/>
          </a:prstGeom>
          <a:noFill/>
        </p:spPr>
        <p:txBody>
          <a:bodyPr wrap="square">
            <a:spAutoFit/>
          </a:bodyPr>
          <a:lstStyle/>
          <a:p>
            <a:pPr algn="just">
              <a:lnSpc>
                <a:spcPts val="2000"/>
              </a:lnSpc>
              <a:buNone/>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问题导入</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随着我国科技实力的不断提升，尤其是 党的二十大报告中明确提出的要加强科技自立自强，我们正在迈向一个以 信息技术 为核心的数字化、智能化时代。在这个背景下，计算机科学与技术已经成为推动国家现代化建设、实现高质量发展的重要力量。作为当今世界最广泛应用的编程语言之一，</a:t>
            </a: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不仅是全球互联网技术的基石之一，也是我国信息技术自主创新的重要组成部分。</a:t>
            </a:r>
          </a:p>
          <a:p>
            <a:pPr algn="just">
              <a:lnSpc>
                <a:spcPts val="2000"/>
              </a:lnSpc>
              <a:buNone/>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知识目标</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）了解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语言发展历史、语言特点，环境配置方法</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）熟悉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Eclipse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开发环境使用</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）掌握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应用程序开发流程</a:t>
            </a:r>
          </a:p>
          <a:p>
            <a:pPr algn="just">
              <a:lnSpc>
                <a:spcPts val="2000"/>
              </a:lnSpc>
              <a:buNone/>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能力目标</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）学会编写简单的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）能安装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编译环境</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）能简单识别</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程序代码错误</a:t>
            </a:r>
          </a:p>
          <a:p>
            <a:pPr algn="just">
              <a:lnSpc>
                <a:spcPts val="2000"/>
              </a:lnSpc>
              <a:buNone/>
            </a:pP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素质目标</a:t>
            </a:r>
            <a:r>
              <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）培养严谨的编程习惯、锻炼学生的自主思考能力</a:t>
            </a:r>
          </a:p>
          <a:p>
            <a:pPr indent="266700" algn="just">
              <a:lnSpc>
                <a:spcPts val="2000"/>
              </a:lnSpc>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）培养自主学习的热情和创新意识</a:t>
            </a:r>
            <a:endParaRPr lang="zh-CN" altLang="en-US" dirty="0"/>
          </a:p>
        </p:txBody>
      </p:sp>
    </p:spTree>
    <p:extLst>
      <p:ext uri="{BB962C8B-B14F-4D97-AF65-F5344CB8AC3E}">
        <p14:creationId xmlns:p14="http://schemas.microsoft.com/office/powerpoint/2010/main" val="4292885817"/>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D930F-189F-46A7-18F4-245380A4D1E9}"/>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8DEB6C7-E721-7C21-C3B3-CDAA1024D6B5}"/>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1BD3AFFD-A219-0914-8E8E-B2349157050E}"/>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6" name="图片 35">
            <a:extLst>
              <a:ext uri="{FF2B5EF4-FFF2-40B4-BE49-F238E27FC236}">
                <a16:creationId xmlns:a16="http://schemas.microsoft.com/office/drawing/2014/main" id="{AAD4BE8F-7ADD-2E0E-F917-09DCBB6DEB92}"/>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90968EA-222D-38E7-A37B-EF1DDB2E1F98}"/>
              </a:ext>
            </a:extLst>
          </p:cNvPr>
          <p:cNvSpPr txBox="1"/>
          <p:nvPr/>
        </p:nvSpPr>
        <p:spPr>
          <a:xfrm>
            <a:off x="1307410" y="1161136"/>
            <a:ext cx="9569090" cy="4390946"/>
          </a:xfrm>
          <a:prstGeom prst="rect">
            <a:avLst/>
          </a:prstGeom>
          <a:noFill/>
        </p:spPr>
        <p:txBody>
          <a:bodyPr wrap="square">
            <a:spAutoFit/>
          </a:bodyPr>
          <a:lstStyle/>
          <a:p>
            <a:pPr algn="l">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3.</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编写代码</a:t>
            </a:r>
          </a:p>
          <a:p>
            <a:pPr indent="266700" algn="l">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创建好了“</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HelloJava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”类之后，就可以在代码编辑区编写程序的代码了，第一个</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程序如下：</a:t>
            </a:r>
          </a:p>
          <a:p>
            <a:pPr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package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com.first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127635"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HelloJava</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5270" algn="l">
              <a:buNone/>
            </a:pP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81000" algn="l">
              <a:buNone/>
            </a:pP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这是我的第一个</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Java</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程序</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54000"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关于</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代码中的各个关键词解释如下：</a:t>
            </a:r>
          </a:p>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Public</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：公共的。权限是最</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kern="100" dirty="0">
                <a:effectLst/>
                <a:latin typeface="Calibri" panose="020F0502020204030204" pitchFamily="34" charset="0"/>
                <a:ea typeface="宋体" panose="02010600030101010101" pitchFamily="2" charset="-122"/>
                <a:cs typeface="等线" panose="02010600030101010101" pitchFamily="2" charset="-122"/>
              </a:rPr>
              <a:t>，在任何情况下都可以访问。原因：为了保证让</a:t>
            </a: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在任何情况下都可以访问到</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kern="100" dirty="0">
                <a:effectLst/>
                <a:latin typeface="Calibri" panose="020F0502020204030204" pitchFamily="34" charset="0"/>
                <a:ea typeface="宋体" panose="02010600030101010101" pitchFamily="2" charset="-122"/>
                <a:cs typeface="等线" panose="02010600030101010101" pitchFamily="2" charset="-122"/>
              </a:rPr>
              <a:t>法。</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static: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静态。静态可以让</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调用</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main</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函数的时候更加的</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kern="100" dirty="0">
                <a:effectLst/>
                <a:latin typeface="Calibri" panose="020F0502020204030204" pitchFamily="34" charset="0"/>
                <a:ea typeface="宋体" panose="02010600030101010101" pitchFamily="2" charset="-122"/>
                <a:cs typeface="等线" panose="02010600030101010101" pitchFamily="2" charset="-122"/>
              </a:rPr>
              <a:t>便。不需要通过对象调用。</a:t>
            </a:r>
            <a:r>
              <a:rPr lang="en-US" altLang="zh-CN" kern="100" dirty="0">
                <a:effectLst/>
                <a:latin typeface="宋体" panose="02010600030101010101" pitchFamily="2" charset="-122"/>
                <a:ea typeface="宋体" panose="02010600030101010101" pitchFamily="2" charset="-122"/>
                <a:cs typeface="Times New Roman" panose="02020603050405020304" pitchFamily="18" charset="0"/>
              </a:rPr>
              <a:t>void: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没有返回值。因为返回的数据是给</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en-US" altLang="zh-CN" kern="100" dirty="0" err="1">
                <a:effectLst/>
                <a:latin typeface="宋体" panose="02010600030101010101" pitchFamily="2" charset="-122"/>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使用这个数据是没有意义的。所</a:t>
            </a:r>
          </a:p>
          <a:p>
            <a:pPr algn="just">
              <a:lnSpc>
                <a:spcPts val="2000"/>
              </a:lnSpc>
              <a:buNone/>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以就不要了。</a:t>
            </a:r>
          </a:p>
          <a:p>
            <a:pPr algn="just">
              <a:lnSpc>
                <a:spcPts val="2000"/>
              </a:lnSpc>
            </a:pP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main: </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函数名。注意：</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 main</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并不是关键字</a:t>
            </a:r>
            <a:r>
              <a:rPr lang="en-US" altLang="zh-CN"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只不过是</a:t>
            </a:r>
            <a:r>
              <a:rPr lang="en-US" altLang="zh-CN" kern="100" dirty="0" err="1">
                <a:effectLst/>
                <a:latin typeface="Calibri" panose="020F0502020204030204" pitchFamily="34" charset="0"/>
                <a:ea typeface="宋体" panose="02010600030101010101" pitchFamily="2" charset="-122"/>
                <a:cs typeface="Times New Roman" panose="02020603050405020304" pitchFamily="18" charset="0"/>
              </a:rPr>
              <a:t>jvm</a:t>
            </a:r>
            <a:r>
              <a:rPr lang="zh-CN" altLang="zh-CN" kern="100" dirty="0">
                <a:effectLst/>
                <a:latin typeface="Calibri" panose="020F0502020204030204" pitchFamily="34" charset="0"/>
                <a:ea typeface="宋体" panose="02010600030101010101" pitchFamily="2" charset="-122"/>
                <a:cs typeface="Times New Roman" panose="02020603050405020304" pitchFamily="18" charset="0"/>
              </a:rPr>
              <a:t>能识别的</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kern="100" dirty="0">
                <a:effectLst/>
                <a:latin typeface="Calibri" panose="020F0502020204030204" pitchFamily="34" charset="0"/>
                <a:ea typeface="宋体" panose="02010600030101010101" pitchFamily="2" charset="-122"/>
                <a:cs typeface="等线" panose="02010600030101010101" pitchFamily="2" charset="-122"/>
              </a:rPr>
              <a:t>个特殊的函数名</a:t>
            </a:r>
            <a:r>
              <a:rPr lang="zh-CN" altLang="zh-CN" kern="100" dirty="0">
                <a:effectLst/>
                <a:latin typeface="Calibri" panose="020F0502020204030204" pitchFamily="34" charset="0"/>
                <a:ea typeface="微软雅黑" panose="020B0503020204020204" pitchFamily="34" charset="-122"/>
                <a:cs typeface="微软雅黑" panose="020B0503020204020204" pitchFamily="34" charset="-122"/>
              </a:rPr>
              <a:t>⽽</a:t>
            </a:r>
            <a:r>
              <a:rPr lang="zh-CN" altLang="zh-CN" kern="100" dirty="0">
                <a:effectLst/>
                <a:latin typeface="Calibri" panose="020F0502020204030204" pitchFamily="34" charset="0"/>
                <a:ea typeface="宋体" panose="02010600030101010101" pitchFamily="2" charset="-122"/>
                <a:cs typeface="等线" panose="02010600030101010101" pitchFamily="2" charset="-122"/>
              </a:rPr>
              <a:t>已。</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602619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26F0C-0D68-DD00-0F1A-C06BDD1FF0A2}"/>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F2AA0507-4500-5C8C-385D-FA3395D2D9BF}"/>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DDFBDE21-BBC1-4580-F04C-FF5C99B5FF6F}"/>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6" name="图片 35">
            <a:extLst>
              <a:ext uri="{FF2B5EF4-FFF2-40B4-BE49-F238E27FC236}">
                <a16:creationId xmlns:a16="http://schemas.microsoft.com/office/drawing/2014/main" id="{3D8CE8CE-91DB-559C-1A9B-E9DC0ACA30F7}"/>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Rectangle 2">
            <a:extLst>
              <a:ext uri="{FF2B5EF4-FFF2-40B4-BE49-F238E27FC236}">
                <a16:creationId xmlns:a16="http://schemas.microsoft.com/office/drawing/2014/main" id="{034673F7-6B3A-BE61-6B3C-4E8DE7FDE50D}"/>
              </a:ext>
            </a:extLst>
          </p:cNvPr>
          <p:cNvSpPr>
            <a:spLocks noChangeArrowheads="1"/>
          </p:cNvSpPr>
          <p:nvPr/>
        </p:nvSpPr>
        <p:spPr bwMode="auto">
          <a:xfrm>
            <a:off x="591435" y="463187"/>
            <a:ext cx="11009129" cy="233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4</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sz="20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args</a:t>
            </a:r>
            <a:r>
              <a:rPr kumimoji="0" lang="zh-CN" altLang="en-US" sz="2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：担</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sz="2000"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某些程序在启动需要参数。</a:t>
            </a:r>
            <a:endParaRPr kumimoji="0" lang="zh-CN" altLang="en-US" sz="20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main()</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法是</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应用程序的入</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虚拟机通过</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main</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法找到需要启动的运</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程序，并且检查</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main</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函数所在类是否被</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虚拟机装载。如果没有装载，那么就装载该类（此时该类及其</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类的静态成员、</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法、块会初始化），并且装载所有相关的其他类。因此程序在运</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的时候，第</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个执</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的</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法就是</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main()</a:t>
            </a:r>
            <a:r>
              <a:rPr kumimoji="0" lang="en-US" altLang="zh-CN"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微软雅黑" panose="020B0503020204020204" pitchFamily="34" charset="-122"/>
              </a:rPr>
              <a:t>⽅</a:t>
            </a: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等线" panose="02010600030101010101" pitchFamily="2" charset="-122"/>
              </a:rPr>
              <a:t>法。尤其需要注意的是</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程序代码中的类名称和文件名称要保持一致，而且区分大小写；如果不一致系统会有红色波浪线标注提醒，可以将鼠标移至标注线上，推荐使用弹出的智能解决方案进行处理，如图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1-29</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pic>
        <p:nvPicPr>
          <p:cNvPr id="3" name="图片 2">
            <a:extLst>
              <a:ext uri="{FF2B5EF4-FFF2-40B4-BE49-F238E27FC236}">
                <a16:creationId xmlns:a16="http://schemas.microsoft.com/office/drawing/2014/main" id="{3564BB9E-EB3A-9E62-4FDD-A56E79530A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23435" y="2342694"/>
            <a:ext cx="6217920" cy="3874890"/>
          </a:xfrm>
          <a:prstGeom prst="rect">
            <a:avLst/>
          </a:prstGeom>
          <a:ln>
            <a:noFill/>
          </a:ln>
          <a:effectLst>
            <a:outerShdw blurRad="292100" dist="139700" dir="2700000" algn="tl" rotWithShape="0">
              <a:srgbClr val="333333">
                <a:alpha val="65000"/>
              </a:srgbClr>
            </a:outerShdw>
          </a:effectLst>
        </p:spPr>
      </p:pic>
      <p:sp>
        <p:nvSpPr>
          <p:cNvPr id="4" name="Rectangle 3">
            <a:extLst>
              <a:ext uri="{FF2B5EF4-FFF2-40B4-BE49-F238E27FC236}">
                <a16:creationId xmlns:a16="http://schemas.microsoft.com/office/drawing/2014/main" id="{F4C8C82A-D50F-D09D-7407-22FE86DF425D}"/>
              </a:ext>
            </a:extLst>
          </p:cNvPr>
          <p:cNvSpPr>
            <a:spLocks noChangeArrowheads="1"/>
          </p:cNvSpPr>
          <p:nvPr/>
        </p:nvSpPr>
        <p:spPr bwMode="auto">
          <a:xfrm>
            <a:off x="4387264" y="6202193"/>
            <a:ext cx="18902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1-29 Java</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程序纠错</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0122945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CE856-A928-D845-AD99-6A4830E459F9}"/>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AC1BDEDD-CDB8-D67E-5F37-EF66F7FA9D71}"/>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25602" name="图片 25">
            <a:extLst>
              <a:ext uri="{FF2B5EF4-FFF2-40B4-BE49-F238E27FC236}">
                <a16:creationId xmlns:a16="http://schemas.microsoft.com/office/drawing/2014/main" id="{23C04A90-1051-6B9D-779B-32709BA9F48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7493" y="3069657"/>
            <a:ext cx="4722238" cy="2238943"/>
          </a:xfrm>
          <a:prstGeom prst="rect">
            <a:avLst/>
          </a:prstGeom>
          <a:noFill/>
          <a:extLst>
            <a:ext uri="{909E8E84-426E-40DD-AFC4-6F175D3DCCD1}">
              <a14:hiddenFill xmlns:a14="http://schemas.microsoft.com/office/drawing/2010/main">
                <a:solidFill>
                  <a:srgbClr val="FFFFFF"/>
                </a:solidFill>
              </a14:hiddenFill>
            </a:ext>
          </a:extLst>
        </p:spPr>
      </p:pic>
      <p:pic>
        <p:nvPicPr>
          <p:cNvPr id="25601" name="图片 24">
            <a:extLst>
              <a:ext uri="{FF2B5EF4-FFF2-40B4-BE49-F238E27FC236}">
                <a16:creationId xmlns:a16="http://schemas.microsoft.com/office/drawing/2014/main" id="{C912AECE-66E0-7F3D-EAD2-F9E34E408A0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502" y="3251199"/>
            <a:ext cx="5962501" cy="16091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55BC363-21E2-BA6F-871B-644F697BC891}"/>
              </a:ext>
            </a:extLst>
          </p:cNvPr>
          <p:cNvSpPr>
            <a:spLocks noChangeArrowheads="1"/>
          </p:cNvSpPr>
          <p:nvPr/>
        </p:nvSpPr>
        <p:spPr bwMode="auto">
          <a:xfrm>
            <a:off x="177800" y="287761"/>
            <a:ext cx="11658600" cy="3318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457056" tIns="165048" rIns="91440" bIns="165048"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1.3.5 Java API </a:t>
            </a:r>
            <a:r>
              <a:rPr kumimoji="0" lang="zh-CN" altLang="en-US" sz="3200" b="1"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帮助文档 </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有自己的官方的</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帮助文档，它们主要介绍和类、方法、变量的解释。当开发人员对正在使用的类不熟悉，想查看类里面的变量或者方法，就可以打开</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进行阅读和查看。同样，当我们写了一个功能给别的开发者使用的话，我们定义帮助文档就会让别人更好的了解你自己写的代码，这样可以帮助别人使用我们写的功能的同时，可以快速的提升他写代码的能力。</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以文档的方式为用户提供帮助。可到</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官方网站</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https://www.oracle.com/cn/java/technologies/downloads/#jdk23-windows</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1-30</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）或下载</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文档（如图</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1-31</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文档是从事</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程序开发所必备的权威性参考资料。在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程序开发过程中要养成查阅</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文档的习惯，在</a:t>
            </a:r>
            <a:r>
              <a:rPr kumimoji="0" lang="en-US" altLang="zh-CN"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Java API</a:t>
            </a:r>
            <a:r>
              <a:rPr kumimoji="0" lang="zh-CN" altLang="en-US"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文档中寻求解决方案。</a:t>
            </a:r>
            <a:endParaRPr kumimoji="0" lang="zh-CN"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4">
            <a:extLst>
              <a:ext uri="{FF2B5EF4-FFF2-40B4-BE49-F238E27FC236}">
                <a16:creationId xmlns:a16="http://schemas.microsoft.com/office/drawing/2014/main" id="{E9DF50DC-C7D5-471B-FF95-5ACA2CA3674E}"/>
              </a:ext>
            </a:extLst>
          </p:cNvPr>
          <p:cNvSpPr>
            <a:spLocks noChangeArrowheads="1"/>
          </p:cNvSpPr>
          <p:nvPr/>
        </p:nvSpPr>
        <p:spPr bwMode="auto">
          <a:xfrm>
            <a:off x="2008881" y="5103745"/>
            <a:ext cx="25186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1-30 Java API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文档主界面</a:t>
            </a:r>
            <a:endParaRPr kumimoji="0" lang="zh-CN"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5">
            <a:extLst>
              <a:ext uri="{FF2B5EF4-FFF2-40B4-BE49-F238E27FC236}">
                <a16:creationId xmlns:a16="http://schemas.microsoft.com/office/drawing/2014/main" id="{F276E9A3-FAF3-377A-28F2-0C3494B1A3A9}"/>
              </a:ext>
            </a:extLst>
          </p:cNvPr>
          <p:cNvSpPr>
            <a:spLocks noChangeArrowheads="1"/>
          </p:cNvSpPr>
          <p:nvPr/>
        </p:nvSpPr>
        <p:spPr bwMode="auto">
          <a:xfrm>
            <a:off x="7579988" y="5450977"/>
            <a:ext cx="305724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1-31  Java API</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在线文档下载页面</a:t>
            </a:r>
            <a:endParaRPr kumimoji="0" lang="zh-CN" altLang="en-US"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04798212"/>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4" name="文本框 3">
            <a:extLst>
              <a:ext uri="{FF2B5EF4-FFF2-40B4-BE49-F238E27FC236}">
                <a16:creationId xmlns:a16="http://schemas.microsoft.com/office/drawing/2014/main" id="{6B419B5D-526C-B21A-6C47-02D324C82859}"/>
              </a:ext>
            </a:extLst>
          </p:cNvPr>
          <p:cNvSpPr txBox="1"/>
          <p:nvPr/>
        </p:nvSpPr>
        <p:spPr>
          <a:xfrm>
            <a:off x="1083035" y="1018628"/>
            <a:ext cx="10025929" cy="4542910"/>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综合实训</a:t>
            </a: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世界初体验</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【综合实训】完成了对</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程序知识的初步了解，请在老师已经演示的程序指导下，自己完成一个程序的输出，输出的内容可以包括个人信息，也可以输出家庭住址，也可以输出自己的通信邮箱。</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【思路解析】通过对教师编写的简单的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程序进行模仿，主要是练习输出语句</a:t>
            </a:r>
          </a:p>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【程序代码】</a:t>
            </a:r>
          </a:p>
          <a:p>
            <a:pPr algn="l">
              <a:buNone/>
            </a:pP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Zongheanli</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2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我的名字叫张军</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我家住在浙江省嘉兴市</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2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2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我的邮箱是：</a:t>
            </a:r>
            <a:r>
              <a:rPr lang="en-US" altLang="zh-CN" sz="2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zhangju@126.com"</a:t>
            </a: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buNone/>
            </a:pPr>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r>
              <a:rPr lang="en-US" altLang="zh-CN" sz="2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74DE8-3557-4FB6-6AF0-29622433740B}"/>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5358A2BA-523E-E6B9-0BDA-B4EA61A4EACC}"/>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文本框 5">
            <a:extLst>
              <a:ext uri="{FF2B5EF4-FFF2-40B4-BE49-F238E27FC236}">
                <a16:creationId xmlns:a16="http://schemas.microsoft.com/office/drawing/2014/main" id="{A08724F5-A5FD-B71C-3475-AE81DA688376}"/>
              </a:ext>
            </a:extLst>
          </p:cNvPr>
          <p:cNvSpPr txBox="1"/>
          <p:nvPr/>
        </p:nvSpPr>
        <p:spPr>
          <a:xfrm>
            <a:off x="575733" y="341314"/>
            <a:ext cx="10507133" cy="6092052"/>
          </a:xfrm>
          <a:prstGeom prst="rect">
            <a:avLst/>
          </a:prstGeom>
          <a:noFill/>
        </p:spPr>
        <p:txBody>
          <a:bodyPr wrap="square">
            <a:spAutoFit/>
          </a:bodyPr>
          <a:lstStyle/>
          <a:p>
            <a:pPr marL="205740" indent="-205740">
              <a:lnSpc>
                <a:spcPct val="172000"/>
              </a:lnSpc>
              <a:spcBef>
                <a:spcPts val="1300"/>
              </a:spcBef>
              <a:spcAft>
                <a:spcPts val="1300"/>
              </a:spcAft>
              <a:buNone/>
            </a:pP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拓展训练</a:t>
            </a:r>
          </a:p>
          <a:p>
            <a:pPr algn="just">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一、选择题</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以下哪项描述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编程语言的特点是正确的？</a:t>
            </a:r>
          </a:p>
          <a:p>
            <a:pPr algn="just">
              <a:buNone/>
            </a:pP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是一种编译型语言，只能在特定操作系统上运行。</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B.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是一种解释型语言，程序需要依赖解释器来运行。</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程序编译后会生成字节码，可以在任何支持</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JVM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的平台上运行。</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D.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只能用于开发桌面应用程序。</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Eclipse IDE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中，如何创建一个新的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项目？</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File &gt; New &gt; Java Project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创建。</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File &gt; New &gt; Project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创建，然后选择</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项目。</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Run &gt; New &gt; Java Project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创建。</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Window &gt; New &gt; Java Project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创建。</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3.</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Eclipse IDE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中的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是什么？</a:t>
            </a:r>
          </a:p>
          <a:p>
            <a:pPr algn="just">
              <a:buNone/>
            </a:pP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A.</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Java</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Runtime Environment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，它是</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程序运行时所需的环境。</a:t>
            </a:r>
          </a:p>
          <a:p>
            <a:pPr algn="just">
              <a:buNone/>
            </a:pPr>
            <a:r>
              <a:rPr lang="en-US" altLang="zh-CN" sz="2000" kern="100" dirty="0" err="1">
                <a:effectLst/>
                <a:latin typeface="Calibri" panose="020F0502020204030204" pitchFamily="34" charset="0"/>
                <a:ea typeface="宋体" panose="02010600030101010101" pitchFamily="2" charset="-122"/>
                <a:cs typeface="Times New Roman" panose="02020603050405020304" pitchFamily="18" charset="0"/>
              </a:rPr>
              <a:t>B.Java</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编译器，用于将</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代码编译成字节码。</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一个集成的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开发工具集。</a:t>
            </a:r>
          </a:p>
          <a:p>
            <a:pPr algn="just"/>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一个用于管理</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项目的工具。</a:t>
            </a:r>
          </a:p>
        </p:txBody>
      </p:sp>
    </p:spTree>
    <p:extLst>
      <p:ext uri="{BB962C8B-B14F-4D97-AF65-F5344CB8AC3E}">
        <p14:creationId xmlns:p14="http://schemas.microsoft.com/office/powerpoint/2010/main" val="2934710025"/>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FAB47-8DF7-5E63-BCE1-494ED73F25A3}"/>
            </a:ext>
          </a:extLst>
        </p:cNvPr>
        <p:cNvGrpSpPr/>
        <p:nvPr/>
      </p:nvGrpSpPr>
      <p:grpSpPr>
        <a:xfrm>
          <a:off x="0" y="0"/>
          <a:ext cx="0" cy="0"/>
          <a:chOff x="0" y="0"/>
          <a:chExt cx="0" cy="0"/>
        </a:xfrm>
      </p:grpSpPr>
      <p:sp>
        <p:nvSpPr>
          <p:cNvPr id="3" name="矩形 2">
            <a:extLst>
              <a:ext uri="{FF2B5EF4-FFF2-40B4-BE49-F238E27FC236}">
                <a16:creationId xmlns:a16="http://schemas.microsoft.com/office/drawing/2014/main" id="{DACBA730-C0BB-E13C-BF2A-81733A2BEF2D}"/>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文本框 3">
            <a:extLst>
              <a:ext uri="{FF2B5EF4-FFF2-40B4-BE49-F238E27FC236}">
                <a16:creationId xmlns:a16="http://schemas.microsoft.com/office/drawing/2014/main" id="{627D0F2C-DE26-2957-0F8B-32F35DC80C33}"/>
              </a:ext>
            </a:extLst>
          </p:cNvPr>
          <p:cNvSpPr txBox="1"/>
          <p:nvPr/>
        </p:nvSpPr>
        <p:spPr>
          <a:xfrm>
            <a:off x="524933" y="566678"/>
            <a:ext cx="9787467" cy="3170099"/>
          </a:xfrm>
          <a:prstGeom prst="rect">
            <a:avLst/>
          </a:prstGeom>
          <a:noFill/>
        </p:spPr>
        <p:txBody>
          <a:bodyPr wrap="square">
            <a:spAutoFit/>
          </a:bodyPr>
          <a:lstStyle/>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Eclipse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中，如何调试</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右键点击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文件，选择</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Debug As &gt; Java Application</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B.</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Run &gt; Start Debugging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来启动调试。</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在代码中加入 </a:t>
            </a:r>
            <a:r>
              <a:rPr lang="en-US" altLang="zh-CN" sz="2000" kern="100" dirty="0" err="1">
                <a:effectLst/>
                <a:latin typeface="Times New Roman" panose="02020603050405020304" pitchFamily="18" charset="0"/>
                <a:ea typeface="宋体" panose="02010600030101010101" pitchFamily="2" charset="-122"/>
                <a:cs typeface="Times New Roman" panose="02020603050405020304" pitchFamily="18" charset="0"/>
              </a:rPr>
              <a:t>System.out.println</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打印输出。</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D.</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在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Eclipse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中不能进行</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程序的调试。</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如何在</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Eclipse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中设置</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项目的</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版本？</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Project &gt; Properties &gt; Java Build Path</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，然后选择</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版本。</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B.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Window &gt; Preferences &gt; Java &gt; Installed JREs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进行设置。</a:t>
            </a:r>
          </a:p>
          <a:p>
            <a:pPr algn="just">
              <a:buNone/>
            </a:pP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File &gt; New &gt; 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创建新的</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版本。</a:t>
            </a:r>
          </a:p>
          <a:p>
            <a:pPr algn="just"/>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D.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通过</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 Project &gt; Preferences &gt; JRE</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设置 </a:t>
            </a:r>
            <a:r>
              <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JRE </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版本。</a:t>
            </a:r>
          </a:p>
        </p:txBody>
      </p:sp>
      <p:sp>
        <p:nvSpPr>
          <p:cNvPr id="6" name="文本框 5">
            <a:extLst>
              <a:ext uri="{FF2B5EF4-FFF2-40B4-BE49-F238E27FC236}">
                <a16:creationId xmlns:a16="http://schemas.microsoft.com/office/drawing/2014/main" id="{1A669A91-6C8C-37D0-1FD3-A6899B246FAD}"/>
              </a:ext>
            </a:extLst>
          </p:cNvPr>
          <p:cNvSpPr txBox="1"/>
          <p:nvPr/>
        </p:nvSpPr>
        <p:spPr>
          <a:xfrm>
            <a:off x="524933" y="3780570"/>
            <a:ext cx="10549466" cy="359970"/>
          </a:xfrm>
          <a:prstGeom prst="rect">
            <a:avLst/>
          </a:prstGeom>
          <a:noFill/>
        </p:spPr>
        <p:txBody>
          <a:bodyPr wrap="square">
            <a:spAutoFit/>
          </a:bodyPr>
          <a:lstStyle/>
          <a:p>
            <a:pPr algn="just">
              <a:lnSpc>
                <a:spcPts val="2000"/>
              </a:lnSpc>
              <a:buNone/>
            </a:pPr>
            <a:r>
              <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rPr>
              <a:t>二、编程题</a:t>
            </a:r>
          </a:p>
        </p:txBody>
      </p:sp>
      <p:sp>
        <p:nvSpPr>
          <p:cNvPr id="8" name="文本框 7">
            <a:extLst>
              <a:ext uri="{FF2B5EF4-FFF2-40B4-BE49-F238E27FC236}">
                <a16:creationId xmlns:a16="http://schemas.microsoft.com/office/drawing/2014/main" id="{B9C9BD5D-42D9-852B-74DD-FF47C28E0627}"/>
              </a:ext>
            </a:extLst>
          </p:cNvPr>
          <p:cNvSpPr txBox="1"/>
          <p:nvPr/>
        </p:nvSpPr>
        <p:spPr>
          <a:xfrm>
            <a:off x="354012" y="4184333"/>
            <a:ext cx="10354732" cy="1374735"/>
          </a:xfrm>
          <a:prstGeom prst="rect">
            <a:avLst/>
          </a:prstGeom>
          <a:noFill/>
        </p:spPr>
        <p:txBody>
          <a:bodyPr wrap="square">
            <a:spAutoFit/>
          </a:bodyPr>
          <a:lstStyle/>
          <a:p>
            <a:pPr algn="just">
              <a:lnSpc>
                <a:spcPts val="2000"/>
              </a:lnSpc>
              <a:buNone/>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程序，用打印语句在屏幕上输出“我热爱中国”</a:t>
            </a:r>
          </a:p>
          <a:p>
            <a:pPr marL="228600" indent="266700" algn="just">
              <a:lnSpc>
                <a:spcPts val="2000"/>
              </a:lnSpc>
              <a:buNone/>
            </a:pPr>
            <a:r>
              <a:rPr lang="en-US" altLang="zh-CN" sz="2000"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endPar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endParaRPr lang="en-US"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ts val="2000"/>
              </a:lnSpc>
            </a:pP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2</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）编写</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程序，用打印语句在屏幕上输出一个“我们有了第三艘航空母舰</a:t>
            </a:r>
            <a:r>
              <a:rPr lang="en-US" altLang="zh-CN" sz="20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rPr>
              <a:t>福建舰”</a:t>
            </a:r>
          </a:p>
        </p:txBody>
      </p:sp>
    </p:spTree>
    <p:extLst>
      <p:ext uri="{BB962C8B-B14F-4D97-AF65-F5344CB8AC3E}">
        <p14:creationId xmlns:p14="http://schemas.microsoft.com/office/powerpoint/2010/main" val="1077408391"/>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3" name="矩形 2"/>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文本框 6">
            <a:extLst>
              <a:ext uri="{FF2B5EF4-FFF2-40B4-BE49-F238E27FC236}">
                <a16:creationId xmlns:a16="http://schemas.microsoft.com/office/drawing/2014/main" id="{424F7884-FB78-2301-26AC-6D757B727601}"/>
              </a:ext>
            </a:extLst>
          </p:cNvPr>
          <p:cNvSpPr txBox="1"/>
          <p:nvPr/>
        </p:nvSpPr>
        <p:spPr>
          <a:xfrm>
            <a:off x="3702393" y="3163286"/>
            <a:ext cx="6156754" cy="531428"/>
          </a:xfrm>
          <a:prstGeom prst="rect">
            <a:avLst/>
          </a:prstGeom>
          <a:noFill/>
        </p:spPr>
        <p:txBody>
          <a:bodyPr wrap="square">
            <a:spAutoFit/>
          </a:bodyPr>
          <a:lstStyle/>
          <a:p>
            <a:pPr marL="205740" indent="-205740">
              <a:lnSpc>
                <a:spcPts val="3000"/>
              </a:lnSpc>
              <a:spcBef>
                <a:spcPts val="1300"/>
              </a:spcBef>
              <a:spcAft>
                <a:spcPts val="1300"/>
              </a:spcAft>
              <a:buNone/>
            </a:pPr>
            <a:r>
              <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rPr>
              <a:t>1.1 Java</a:t>
            </a:r>
            <a:r>
              <a:rPr lang="zh-CN" altLang="zh-CN" sz="4800" b="1" kern="100" dirty="0">
                <a:effectLst/>
                <a:latin typeface="Calibri" panose="020F0502020204030204" pitchFamily="34" charset="0"/>
                <a:ea typeface="宋体" panose="02010600030101010101" pitchFamily="2" charset="-122"/>
                <a:cs typeface="Times New Roman" panose="02020603050405020304" pitchFamily="18" charset="0"/>
              </a:rPr>
              <a:t>发展历史</a:t>
            </a:r>
            <a:endParaRPr lang="en-US" altLang="zh-CN" sz="4800" b="1"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xmlns:p15="http://schemas.microsoft.com/office/powerpoint/2012/main">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750"/>
                                        <p:tgtEl>
                                          <p:spTgt spid="2"/>
                                        </p:tgtEl>
                                      </p:cBhvr>
                                    </p:animEffect>
                                  </p:childTnLst>
                                </p:cTn>
                              </p:par>
                            </p:childTnLst>
                          </p:cTn>
                        </p:par>
                        <p:par>
                          <p:cTn id="8" fill="hold" nodeType="afterGroup">
                            <p:stCondLst>
                              <p:cond delay="75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A67F-066F-906A-3C52-B74D5CD0FF0D}"/>
            </a:ext>
          </a:extLst>
        </p:cNvPr>
        <p:cNvGrpSpPr/>
        <p:nvPr/>
      </p:nvGrpSpPr>
      <p:grpSpPr>
        <a:xfrm>
          <a:off x="0" y="0"/>
          <a:ext cx="0" cy="0"/>
          <a:chOff x="0" y="0"/>
          <a:chExt cx="0" cy="0"/>
        </a:xfrm>
      </p:grpSpPr>
      <p:sp>
        <p:nvSpPr>
          <p:cNvPr id="12" name="矩形 11">
            <a:extLst>
              <a:ext uri="{FF2B5EF4-FFF2-40B4-BE49-F238E27FC236}">
                <a16:creationId xmlns:a16="http://schemas.microsoft.com/office/drawing/2014/main" id="{8DCFA398-E592-7375-B6B3-22574A373629}"/>
              </a:ext>
            </a:extLst>
          </p:cNvPr>
          <p:cNvSpPr/>
          <p:nvPr/>
        </p:nvSpPr>
        <p:spPr>
          <a:xfrm>
            <a:off x="354012" y="342900"/>
            <a:ext cx="11482388" cy="6173786"/>
          </a:xfrm>
          <a:prstGeom prst="rect">
            <a:avLst/>
          </a:prstGeom>
          <a:noFill/>
          <a:ln>
            <a:solidFill>
              <a:srgbClr val="6899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4">
            <a:extLst>
              <a:ext uri="{FF2B5EF4-FFF2-40B4-BE49-F238E27FC236}">
                <a16:creationId xmlns:a16="http://schemas.microsoft.com/office/drawing/2014/main" id="{B299C1BE-79A8-1195-3E9D-E8A4808D3C6E}"/>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a:solidFill>
                  <a:schemeClr val="tx1">
                    <a:alpha val="0"/>
                  </a:schemeClr>
                </a:solidFill>
                <a:latin typeface="微软雅黑" panose="020B0503020204020204" pitchFamily="34" charset="-122"/>
                <a:ea typeface="微软雅黑" panose="020B0503020204020204" pitchFamily="34" charset="-122"/>
              </a:rPr>
              <a:t>行业</a:t>
            </a:r>
            <a:r>
              <a:rPr lang="en-US" altLang="zh-CN" sz="100">
                <a:solidFill>
                  <a:schemeClr val="tx1">
                    <a:alpha val="0"/>
                  </a:schemeClr>
                </a:solidFill>
                <a:latin typeface="微软雅黑" panose="020B0503020204020204" pitchFamily="34" charset="-122"/>
                <a:ea typeface="微软雅黑" panose="020B0503020204020204" pitchFamily="34" charset="-122"/>
              </a:rPr>
              <a:t>PPT</a:t>
            </a:r>
            <a:r>
              <a:rPr lang="zh-CN" altLang="en-US" sz="100">
                <a:solidFill>
                  <a:schemeClr val="tx1">
                    <a:alpha val="0"/>
                  </a:schemeClr>
                </a:solidFill>
                <a:latin typeface="微软雅黑" panose="020B0503020204020204" pitchFamily="34" charset="-122"/>
                <a:ea typeface="微软雅黑" panose="020B0503020204020204" pitchFamily="34" charset="-122"/>
              </a:rPr>
              <a:t>模板</a:t>
            </a:r>
            <a:r>
              <a:rPr lang="en-US" altLang="zh-CN" sz="100">
                <a:solidFill>
                  <a:schemeClr val="tx1">
                    <a:alpha val="0"/>
                  </a:schemeClr>
                </a:solidFill>
                <a:latin typeface="微软雅黑" panose="020B0503020204020204" pitchFamily="34" charset="-122"/>
                <a:ea typeface="微软雅黑" panose="020B0503020204020204" pitchFamily="34" charset="-122"/>
              </a:rPr>
              <a:t>http://www.XX.com/hangye/</a:t>
            </a:r>
          </a:p>
        </p:txBody>
      </p:sp>
      <p:sp>
        <p:nvSpPr>
          <p:cNvPr id="3" name="文本框 2">
            <a:extLst>
              <a:ext uri="{FF2B5EF4-FFF2-40B4-BE49-F238E27FC236}">
                <a16:creationId xmlns:a16="http://schemas.microsoft.com/office/drawing/2014/main" id="{F7B1176C-3996-3F8D-0B78-C3E01CCB72E8}"/>
              </a:ext>
            </a:extLst>
          </p:cNvPr>
          <p:cNvSpPr txBox="1"/>
          <p:nvPr/>
        </p:nvSpPr>
        <p:spPr>
          <a:xfrm>
            <a:off x="757087" y="1183513"/>
            <a:ext cx="10676237" cy="4490973"/>
          </a:xfrm>
          <a:prstGeom prst="rect">
            <a:avLst/>
          </a:prstGeom>
          <a:noFill/>
        </p:spPr>
        <p:txBody>
          <a:bodyPr wrap="square">
            <a:spAutoFit/>
          </a:bodyPr>
          <a:lstStyle/>
          <a:p>
            <a:pPr marL="205740" indent="-205740">
              <a:lnSpc>
                <a:spcPts val="3000"/>
              </a:lnSpc>
              <a:spcBef>
                <a:spcPts val="1300"/>
              </a:spcBef>
              <a:spcAft>
                <a:spcPts val="1300"/>
              </a:spcAft>
              <a:buNone/>
            </a:pPr>
            <a:r>
              <a:rPr lang="en-US" altLang="zh-CN" sz="2400" b="1" kern="100" dirty="0">
                <a:effectLst/>
                <a:latin typeface="Calibri" panose="020F0502020204030204" pitchFamily="34" charset="0"/>
                <a:ea typeface="宋体" panose="02010600030101010101" pitchFamily="2" charset="-122"/>
                <a:cs typeface="Times New Roman" panose="02020603050405020304" pitchFamily="18" charset="0"/>
              </a:rPr>
              <a:t>1.1.1 Java</a:t>
            </a:r>
            <a:r>
              <a:rPr lang="zh-CN" altLang="zh-CN" sz="2400" b="1" kern="100" dirty="0">
                <a:effectLst/>
                <a:latin typeface="Calibri" panose="020F0502020204030204" pitchFamily="34" charset="0"/>
                <a:ea typeface="宋体" panose="02010600030101010101" pitchFamily="2" charset="-122"/>
                <a:cs typeface="Times New Roman" panose="02020603050405020304" pitchFamily="18" charset="0"/>
              </a:rPr>
              <a:t>的诞生</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为了抢占电子市场，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公司在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1991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年成立了一个名为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Green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的项目小组，专攻计算机在家电产品上的嵌入式应用。该项目组的研究人员首先考虑采用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来编写程序，但由于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程序过于复杂和庞大导致并不适合基于单片机系统的消费电子产品。为了解决困难，小组成员打算设计一种新的语言，研发人员根据嵌入式软件的要求，对当前的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语言进行改造，保留了重要功能的部分，并结合嵌入式系统的实时性要求，开发了一种称为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的面向对象语言。</a:t>
            </a: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1995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年，互联网的蓬勃发展给了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语言机会。由于当时市场为了使死板、单调的静态网页能够</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灵活</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起来，急需一种软件技术来开发一种程序，这种程序可以通过网络传播并且能够跨平台运行。于是，世界各大</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企业为此纷纷投入了大量的人力、物力和财力。此时，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公司重新审视了曾经搁置已久的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软件，该软件按照嵌入式系统硬件平台体系结构要求进行编写，软件所占空间小，特别适用网络上的传输系统。为了保险起见，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公司首先推出了可以嵌入网页并且可以随同网页在网络上传输的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Applet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Applet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是一种将小程序嵌入到网页中进行执行的技术），并将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更名为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（在申请注册商标时，发现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Oak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已经被人使用了，再想了一系列名字之后，最终，使用了提议者在喝一杯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咖啡时无意提到的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词语）。</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1995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23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公司在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Sun world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会议上正式发布</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HotJava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浏览器。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IBM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Apple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DEC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Adobe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HP</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Oracle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Netscape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和微软等各大公司都纷纷停止了自己的相关开发项目，竞相购买了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使用许可证，并为自己的产品开发了相应的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平台。而作为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开发工具的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JDK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包经历了各个版本，如表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p:txBody>
      </p:sp>
    </p:spTree>
    <p:extLst>
      <p:ext uri="{BB962C8B-B14F-4D97-AF65-F5344CB8AC3E}">
        <p14:creationId xmlns:p14="http://schemas.microsoft.com/office/powerpoint/2010/main" val="1327777344"/>
      </p:ext>
    </p:extLst>
  </p:cSld>
  <p:clrMapOvr>
    <a:masterClrMapping/>
  </p:clrMapOvr>
  <mc:AlternateContent xmlns:mc="http://schemas.openxmlformats.org/markup-compatibility/2006" xmlns:p14="http://schemas.microsoft.com/office/powerpoint/2010/main">
    <mc:Choice Requires="p14">
      <p:transition spd="slow" p14:dur="1600" advClick="0" advTm="1000">
        <p14:gallery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C5ED2-07FE-DA61-DB7D-E77AD91EB3E6}"/>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2E2435D4-9E64-2A2C-36B9-20D37F83BD7B}"/>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C2CC4A0D-65EA-370F-8D6A-B615F5231F3D}"/>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114300" y="165100"/>
            <a:ext cx="11887200" cy="6534150"/>
          </a:xfrm>
          <a:prstGeom prst="rect">
            <a:avLst/>
          </a:prstGeom>
        </p:spPr>
      </p:pic>
      <p:pic>
        <p:nvPicPr>
          <p:cNvPr id="17" name="图片 16">
            <a:extLst>
              <a:ext uri="{FF2B5EF4-FFF2-40B4-BE49-F238E27FC236}">
                <a16:creationId xmlns:a16="http://schemas.microsoft.com/office/drawing/2014/main" id="{06E3E904-42BE-40E3-9857-3BDC9575EF36}"/>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0" name="矩形 19">
            <a:extLst>
              <a:ext uri="{FF2B5EF4-FFF2-40B4-BE49-F238E27FC236}">
                <a16:creationId xmlns:a16="http://schemas.microsoft.com/office/drawing/2014/main" id="{A1823174-4D3A-5215-0736-C3BA45436889}"/>
              </a:ext>
            </a:extLst>
          </p:cNvPr>
          <p:cNvSpPr/>
          <p:nvPr/>
        </p:nvSpPr>
        <p:spPr>
          <a:xfrm>
            <a:off x="970860" y="849015"/>
            <a:ext cx="221536" cy="253916"/>
          </a:xfrm>
          <a:prstGeom prst="rect">
            <a:avLst/>
          </a:prstGeom>
        </p:spPr>
        <p:txBody>
          <a:bodyPr wrap="none">
            <a:spAutoFit/>
          </a:bodyPr>
          <a:lstStyle/>
          <a:p>
            <a:r>
              <a:rPr lang="zh-CN" altLang="en-US" sz="1050" dirty="0">
                <a:latin typeface="Arial"/>
                <a:ea typeface="微软雅黑"/>
                <a:sym typeface="Arial"/>
              </a:rPr>
              <a:t> </a:t>
            </a:r>
          </a:p>
        </p:txBody>
      </p:sp>
      <p:graphicFrame>
        <p:nvGraphicFramePr>
          <p:cNvPr id="2" name="表格 1">
            <a:extLst>
              <a:ext uri="{FF2B5EF4-FFF2-40B4-BE49-F238E27FC236}">
                <a16:creationId xmlns:a16="http://schemas.microsoft.com/office/drawing/2014/main" id="{FB50E13B-CBB3-E6F6-C1D9-068B02AAB303}"/>
              </a:ext>
            </a:extLst>
          </p:cNvPr>
          <p:cNvGraphicFramePr>
            <a:graphicFrameLocks noGrp="1"/>
          </p:cNvGraphicFramePr>
          <p:nvPr>
            <p:extLst>
              <p:ext uri="{D42A27DB-BD31-4B8C-83A1-F6EECF244321}">
                <p14:modId xmlns:p14="http://schemas.microsoft.com/office/powerpoint/2010/main" val="1125795998"/>
              </p:ext>
            </p:extLst>
          </p:nvPr>
        </p:nvGraphicFramePr>
        <p:xfrm>
          <a:off x="1844543" y="1028932"/>
          <a:ext cx="8877300" cy="5136124"/>
        </p:xfrm>
        <a:graphic>
          <a:graphicData uri="http://schemas.openxmlformats.org/drawingml/2006/table">
            <a:tbl>
              <a:tblPr firstRow="1" firstCol="1" bandRow="1">
                <a:tableStyleId>{5C22544A-7EE6-4342-B048-85BDC9FD1C3A}</a:tableStyleId>
              </a:tblPr>
              <a:tblGrid>
                <a:gridCol w="4438650">
                  <a:extLst>
                    <a:ext uri="{9D8B030D-6E8A-4147-A177-3AD203B41FA5}">
                      <a16:colId xmlns:a16="http://schemas.microsoft.com/office/drawing/2014/main" val="3335859450"/>
                    </a:ext>
                  </a:extLst>
                </a:gridCol>
                <a:gridCol w="4438650">
                  <a:extLst>
                    <a:ext uri="{9D8B030D-6E8A-4147-A177-3AD203B41FA5}">
                      <a16:colId xmlns:a16="http://schemas.microsoft.com/office/drawing/2014/main" val="1288577977"/>
                    </a:ext>
                  </a:extLst>
                </a:gridCol>
              </a:tblGrid>
              <a:tr h="319211">
                <a:tc>
                  <a:txBody>
                    <a:bodyPr/>
                    <a:lstStyle/>
                    <a:p>
                      <a:pPr algn="ctr">
                        <a:buNone/>
                      </a:pPr>
                      <a:r>
                        <a:rPr lang="zh-CN" sz="1000" kern="0" dirty="0">
                          <a:effectLst/>
                        </a:rPr>
                        <a:t>时间</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zh-CN" sz="1000" kern="0">
                          <a:effectLst/>
                        </a:rPr>
                        <a:t>版本</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66670342"/>
                  </a:ext>
                </a:extLst>
              </a:tr>
              <a:tr h="319211">
                <a:tc>
                  <a:txBody>
                    <a:bodyPr/>
                    <a:lstStyle/>
                    <a:p>
                      <a:pPr algn="ctr">
                        <a:buNone/>
                      </a:pPr>
                      <a:r>
                        <a:rPr lang="en-US" sz="1000" kern="0">
                          <a:effectLst/>
                        </a:rPr>
                        <a:t>1996</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 1.0</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30518642"/>
                  </a:ext>
                </a:extLst>
              </a:tr>
              <a:tr h="319211">
                <a:tc>
                  <a:txBody>
                    <a:bodyPr/>
                    <a:lstStyle/>
                    <a:p>
                      <a:pPr algn="ctr">
                        <a:buNone/>
                      </a:pPr>
                      <a:r>
                        <a:rPr lang="en-US" sz="1000" kern="0">
                          <a:effectLst/>
                        </a:rPr>
                        <a:t>1997</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 1.1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43380431"/>
                  </a:ext>
                </a:extLst>
              </a:tr>
              <a:tr h="319211">
                <a:tc>
                  <a:txBody>
                    <a:bodyPr/>
                    <a:lstStyle/>
                    <a:p>
                      <a:pPr algn="ctr">
                        <a:buNone/>
                      </a:pPr>
                      <a:r>
                        <a:rPr lang="en-US" sz="1000" kern="0">
                          <a:effectLst/>
                        </a:rPr>
                        <a:t>1998</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 1.2</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70850773"/>
                  </a:ext>
                </a:extLst>
              </a:tr>
              <a:tr h="319211">
                <a:tc>
                  <a:txBody>
                    <a:bodyPr/>
                    <a:lstStyle/>
                    <a:p>
                      <a:pPr algn="ctr">
                        <a:buNone/>
                      </a:pPr>
                      <a:r>
                        <a:rPr lang="en-US" sz="1000" kern="0">
                          <a:effectLst/>
                        </a:rPr>
                        <a:t>1999</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 1.3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93186558"/>
                  </a:ext>
                </a:extLst>
              </a:tr>
              <a:tr h="347959">
                <a:tc>
                  <a:txBody>
                    <a:bodyPr/>
                    <a:lstStyle/>
                    <a:p>
                      <a:pPr algn="ctr">
                        <a:buNone/>
                      </a:pPr>
                      <a:r>
                        <a:rPr lang="en-US" sz="1000" kern="0">
                          <a:effectLst/>
                        </a:rPr>
                        <a:t>2002</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JDK1.4</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32587388"/>
                  </a:ext>
                </a:extLst>
              </a:tr>
              <a:tr h="319211">
                <a:tc>
                  <a:txBody>
                    <a:bodyPr/>
                    <a:lstStyle/>
                    <a:p>
                      <a:pPr algn="ctr">
                        <a:buNone/>
                      </a:pPr>
                      <a:r>
                        <a:rPr lang="en-US" sz="1000" kern="0">
                          <a:effectLst/>
                        </a:rPr>
                        <a:t>2004</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30095852"/>
                  </a:ext>
                </a:extLst>
              </a:tr>
              <a:tr h="319211">
                <a:tc>
                  <a:txBody>
                    <a:bodyPr/>
                    <a:lstStyle/>
                    <a:p>
                      <a:pPr algn="ctr">
                        <a:buNone/>
                      </a:pPr>
                      <a:r>
                        <a:rPr lang="en-US" sz="1000" kern="0">
                          <a:effectLst/>
                        </a:rPr>
                        <a:t>2006</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JDK1.6</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998594297"/>
                  </a:ext>
                </a:extLst>
              </a:tr>
              <a:tr h="319211">
                <a:tc>
                  <a:txBody>
                    <a:bodyPr/>
                    <a:lstStyle/>
                    <a:p>
                      <a:pPr algn="ctr">
                        <a:buNone/>
                      </a:pPr>
                      <a:r>
                        <a:rPr lang="en-US" sz="1000" kern="0">
                          <a:effectLst/>
                        </a:rPr>
                        <a:t>2011</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40431643"/>
                  </a:ext>
                </a:extLst>
              </a:tr>
              <a:tr h="319211">
                <a:tc>
                  <a:txBody>
                    <a:bodyPr/>
                    <a:lstStyle/>
                    <a:p>
                      <a:pPr algn="ctr">
                        <a:buNone/>
                      </a:pPr>
                      <a:r>
                        <a:rPr lang="en-US" sz="1000" kern="0">
                          <a:effectLst/>
                        </a:rPr>
                        <a:t>2014</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JDK1.8</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75712007"/>
                  </a:ext>
                </a:extLst>
              </a:tr>
              <a:tr h="319211">
                <a:tc>
                  <a:txBody>
                    <a:bodyPr/>
                    <a:lstStyle/>
                    <a:p>
                      <a:pPr algn="ctr">
                        <a:buNone/>
                      </a:pPr>
                      <a:r>
                        <a:rPr lang="en-US" sz="1000" kern="0">
                          <a:effectLst/>
                        </a:rPr>
                        <a:t>2017</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JDK1.9</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97284247"/>
                  </a:ext>
                </a:extLst>
              </a:tr>
              <a:tr h="319211">
                <a:tc>
                  <a:txBody>
                    <a:bodyPr/>
                    <a:lstStyle/>
                    <a:p>
                      <a:pPr algn="ctr">
                        <a:buNone/>
                      </a:pPr>
                      <a:r>
                        <a:rPr lang="en-US" sz="1000" kern="0">
                          <a:effectLst/>
                        </a:rPr>
                        <a:t>2018</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JDK1.10</a:t>
                      </a:r>
                      <a:r>
                        <a:rPr lang="zh-CN" sz="1000" kern="0">
                          <a:effectLst/>
                        </a:rPr>
                        <a:t>和</a:t>
                      </a:r>
                      <a:r>
                        <a:rPr lang="en-US" sz="1000" kern="0">
                          <a:effectLst/>
                        </a:rPr>
                        <a:t> JDK1.11</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23608330"/>
                  </a:ext>
                </a:extLst>
              </a:tr>
              <a:tr h="319211">
                <a:tc>
                  <a:txBody>
                    <a:bodyPr/>
                    <a:lstStyle/>
                    <a:p>
                      <a:pPr algn="ctr">
                        <a:buNone/>
                      </a:pPr>
                      <a:r>
                        <a:rPr lang="en-US" sz="1000" kern="0">
                          <a:effectLst/>
                        </a:rPr>
                        <a:t>2019</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JDK1.12</a:t>
                      </a:r>
                      <a:r>
                        <a:rPr lang="zh-CN" sz="1000" kern="0">
                          <a:effectLst/>
                        </a:rPr>
                        <a:t>和</a:t>
                      </a:r>
                      <a:r>
                        <a:rPr lang="en-US" sz="1000" kern="0">
                          <a:effectLst/>
                        </a:rPr>
                        <a:t> JDK1.13</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87947854"/>
                  </a:ext>
                </a:extLst>
              </a:tr>
              <a:tr h="319211">
                <a:tc>
                  <a:txBody>
                    <a:bodyPr/>
                    <a:lstStyle/>
                    <a:p>
                      <a:pPr algn="ctr">
                        <a:buNone/>
                      </a:pPr>
                      <a:r>
                        <a:rPr lang="en-US" sz="1000" kern="0">
                          <a:effectLst/>
                        </a:rPr>
                        <a:t>2020</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JDK1.14</a:t>
                      </a:r>
                      <a:r>
                        <a:rPr lang="zh-CN" sz="1000" kern="0">
                          <a:effectLst/>
                        </a:rPr>
                        <a:t>和</a:t>
                      </a:r>
                      <a:r>
                        <a:rPr lang="en-US" sz="1000" kern="0">
                          <a:effectLst/>
                        </a:rPr>
                        <a:t> JDK1.15</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25998659"/>
                  </a:ext>
                </a:extLst>
              </a:tr>
              <a:tr h="319211">
                <a:tc>
                  <a:txBody>
                    <a:bodyPr/>
                    <a:lstStyle/>
                    <a:p>
                      <a:pPr algn="ctr">
                        <a:buNone/>
                      </a:pPr>
                      <a:r>
                        <a:rPr lang="en-US" sz="1000" kern="0">
                          <a:effectLst/>
                        </a:rPr>
                        <a:t>2021</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a:effectLst/>
                        </a:rPr>
                        <a:t>JDK1.16</a:t>
                      </a:r>
                      <a:r>
                        <a:rPr lang="zh-CN" sz="1000" kern="0">
                          <a:effectLst/>
                        </a:rPr>
                        <a:t>和</a:t>
                      </a:r>
                      <a:r>
                        <a:rPr lang="en-US" sz="1000" kern="0">
                          <a:effectLst/>
                        </a:rPr>
                        <a:t> JDK1.17</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17784459"/>
                  </a:ext>
                </a:extLst>
              </a:tr>
              <a:tr h="319211">
                <a:tc>
                  <a:txBody>
                    <a:bodyPr/>
                    <a:lstStyle/>
                    <a:p>
                      <a:pPr algn="ctr">
                        <a:buNone/>
                      </a:pPr>
                      <a:r>
                        <a:rPr lang="en-US" sz="1000" kern="0">
                          <a:effectLst/>
                        </a:rPr>
                        <a:t>2023</a:t>
                      </a:r>
                      <a:r>
                        <a:rPr lang="zh-CN" sz="1000" kern="0">
                          <a:effectLst/>
                        </a:rPr>
                        <a:t>年</a:t>
                      </a:r>
                      <a:endParaRPr lang="zh-CN" sz="105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buNone/>
                      </a:pPr>
                      <a:r>
                        <a:rPr lang="en-US" sz="1000" kern="0" dirty="0">
                          <a:effectLst/>
                        </a:rPr>
                        <a:t>JDK23</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3541922"/>
                  </a:ext>
                </a:extLst>
              </a:tr>
            </a:tbl>
          </a:graphicData>
        </a:graphic>
      </p:graphicFrame>
      <p:sp>
        <p:nvSpPr>
          <p:cNvPr id="3" name="Rectangle 1">
            <a:extLst>
              <a:ext uri="{FF2B5EF4-FFF2-40B4-BE49-F238E27FC236}">
                <a16:creationId xmlns:a16="http://schemas.microsoft.com/office/drawing/2014/main" id="{C650073A-7DB4-D832-8100-B6085776B7D1}"/>
              </a:ext>
            </a:extLst>
          </p:cNvPr>
          <p:cNvSpPr>
            <a:spLocks noChangeArrowheads="1"/>
          </p:cNvSpPr>
          <p:nvPr/>
        </p:nvSpPr>
        <p:spPr bwMode="auto">
          <a:xfrm>
            <a:off x="5318827" y="566556"/>
            <a:ext cx="1928733"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表</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 JDK</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各个版本</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4626403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704946-03D0-3F7E-363C-40E75495BBCA}"/>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3C1EF31E-E101-D465-9375-4C6B759FCF6A}"/>
              </a:ext>
            </a:extLst>
          </p:cNvPr>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F1996626-FB3D-DABF-F1F8-A290247FCB51}"/>
              </a:ext>
            </a:extLst>
          </p:cNvPr>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52" name="图片 51">
            <a:extLst>
              <a:ext uri="{FF2B5EF4-FFF2-40B4-BE49-F238E27FC236}">
                <a16:creationId xmlns:a16="http://schemas.microsoft.com/office/drawing/2014/main" id="{D8D44679-1662-60E4-6595-6CD786C1FFF5}"/>
              </a:ext>
            </a:extLst>
          </p:cNvPr>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2" name="文本框 1">
            <a:extLst>
              <a:ext uri="{FF2B5EF4-FFF2-40B4-BE49-F238E27FC236}">
                <a16:creationId xmlns:a16="http://schemas.microsoft.com/office/drawing/2014/main" id="{D1EEC274-ECE2-2EF9-14BA-3CAC9F94E205}"/>
              </a:ext>
            </a:extLst>
          </p:cNvPr>
          <p:cNvSpPr txBox="1"/>
          <p:nvPr/>
        </p:nvSpPr>
        <p:spPr>
          <a:xfrm>
            <a:off x="970860" y="1052526"/>
            <a:ext cx="10422070" cy="4440318"/>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1.1.2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的开发平台</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根据应用领域的不同，区分为三大开发平台：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EE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1.Java SE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Standard Edition</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技术的核心和基础，是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EE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编程的基础，</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SE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可以分为四个部分：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JRE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运行环境、</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JDK</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开发工具包、</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2.Java EE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Platform Enterprise Edition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EE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）是一个用于开发企业级应用程序的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平台，它以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为基础，定义了一系列的服务、</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、协议等，适用于开发分布式、多层次、以组件为基础、以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Web</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为基础的应用程序；一般来说，在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SE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上奠定良好的学习基础，才能学习</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EE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的开发；</a:t>
            </a:r>
          </a:p>
          <a:p>
            <a:pPr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3.Java ME</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 Platform Micro Edition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）是一种高度优化的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运行环境，主要针对消费类电子设备的，例如蜂窝电话和可视电话、数字机顶盒、汽车导航系统等等。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ME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技术在</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1999</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年的</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JavaOne</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Developer Conference</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大会上正式推出，它将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语言的与平台无关的特性移植到小型电子设备上，允许移动无线设备之间共享应用程序。</a:t>
            </a:r>
          </a:p>
        </p:txBody>
      </p:sp>
    </p:spTree>
    <p:extLst>
      <p:ext uri="{BB962C8B-B14F-4D97-AF65-F5344CB8AC3E}">
        <p14:creationId xmlns:p14="http://schemas.microsoft.com/office/powerpoint/2010/main" val="40168882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r="16667"/>
          <a:stretch>
            <a:fillRect/>
          </a:stretch>
        </p:blipFill>
        <p:spPr>
          <a:xfrm>
            <a:off x="0" y="0"/>
            <a:ext cx="12192000" cy="685800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3376" t="4133" r="4250" b="5201"/>
          <a:stretch>
            <a:fillRect/>
          </a:stretch>
        </p:blipFill>
        <p:spPr>
          <a:xfrm>
            <a:off x="361950" y="342900"/>
            <a:ext cx="11468100" cy="6172200"/>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rcRect l="2969" r="86250" b="62800"/>
          <a:stretch>
            <a:fillRect/>
          </a:stretch>
        </p:blipFill>
        <p:spPr>
          <a:xfrm>
            <a:off x="464961" y="342900"/>
            <a:ext cx="505899" cy="818236"/>
          </a:xfrm>
          <a:prstGeom prst="rect">
            <a:avLst/>
          </a:prstGeom>
        </p:spPr>
      </p:pic>
      <p:sp>
        <p:nvSpPr>
          <p:cNvPr id="3" name="文本框 2">
            <a:extLst>
              <a:ext uri="{FF2B5EF4-FFF2-40B4-BE49-F238E27FC236}">
                <a16:creationId xmlns:a16="http://schemas.microsoft.com/office/drawing/2014/main" id="{97E4BE29-8405-7996-3EDE-355863E537A7}"/>
              </a:ext>
            </a:extLst>
          </p:cNvPr>
          <p:cNvSpPr txBox="1"/>
          <p:nvPr/>
        </p:nvSpPr>
        <p:spPr>
          <a:xfrm>
            <a:off x="869950" y="853438"/>
            <a:ext cx="10617200" cy="4953279"/>
          </a:xfrm>
          <a:prstGeom prst="rect">
            <a:avLst/>
          </a:prstGeom>
          <a:noFill/>
        </p:spPr>
        <p:txBody>
          <a:bodyPr wrap="square">
            <a:spAutoFit/>
          </a:bodyPr>
          <a:lstStyle/>
          <a:p>
            <a:pPr marL="457200" indent="-457200">
              <a:lnSpc>
                <a:spcPct val="172000"/>
              </a:lnSpc>
              <a:spcBef>
                <a:spcPts val="1300"/>
              </a:spcBef>
              <a:spcAft>
                <a:spcPts val="1300"/>
              </a:spcAft>
              <a:buNone/>
            </a:pPr>
            <a:r>
              <a:rPr lang="en-US" altLang="zh-CN" sz="3200" b="1" kern="100" dirty="0">
                <a:effectLst/>
                <a:latin typeface="Calibri" panose="020F0502020204030204" pitchFamily="34" charset="0"/>
                <a:ea typeface="宋体" panose="02010600030101010101" pitchFamily="2" charset="-122"/>
                <a:cs typeface="Times New Roman" panose="02020603050405020304" pitchFamily="18" charset="0"/>
              </a:rPr>
              <a:t>1.1.3 Java</a:t>
            </a:r>
            <a:r>
              <a:rPr lang="zh-CN" altLang="zh-CN" sz="3200" b="1" kern="100" dirty="0">
                <a:effectLst/>
                <a:latin typeface="Calibri" panose="020F0502020204030204" pitchFamily="34" charset="0"/>
                <a:ea typeface="宋体" panose="02010600030101010101" pitchFamily="2" charset="-122"/>
                <a:cs typeface="Times New Roman" panose="02020603050405020304" pitchFamily="18" charset="0"/>
              </a:rPr>
              <a:t>语言的运行平台</a:t>
            </a:r>
          </a:p>
          <a:p>
            <a:pPr indent="266700" algn="just">
              <a:lnSpc>
                <a:spcPts val="2000"/>
              </a:lnSpc>
              <a:buNone/>
            </a:pP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所谓平台主要是指软件运行的软件和硬件环境，目前主流平台有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HarmonyOS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Windows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Linux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UNIX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Solaris, Android</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及</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Mac OS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等，都是操作平台和硬件平台的混合。</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平台与这些操作系统平台不同，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是一种运行于其他硬件平台上的纯软件平台。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平台包括两个部分：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Virtual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Machine,JVM</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应用程序编程接口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Application Programming </a:t>
            </a:r>
            <a:r>
              <a:rPr lang="en-US" altLang="zh-CN" sz="1800" kern="100" dirty="0" err="1">
                <a:effectLst/>
                <a:latin typeface="Calibri" panose="020F0502020204030204" pitchFamily="34" charset="0"/>
                <a:ea typeface="宋体" panose="02010600030101010101" pitchFamily="2" charset="-122"/>
                <a:cs typeface="Times New Roman" panose="02020603050405020304" pitchFamily="18" charset="0"/>
              </a:rPr>
              <a:t>Interface,API</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p>
          <a:p>
            <a:pPr indent="266700" algn="just">
              <a:lnSpc>
                <a:spcPts val="2000"/>
              </a:lnSpc>
              <a:buNone/>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虚拟机是由软件虚拟的计算机，是运行所有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程序的抽象计算机，是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语言的运行环境，它是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最具吸引力的特性之一。它是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平台的核心，有自己的指令格式和可执行文件。</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虚拟机在运行时并不能直接操控硬件，而是通过调用底层基于硬件平台（如</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Windows)</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的功能来实现的，使得</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语言在不同平台上运行时不需要重新编译。就可以在多种平台上不加修改地运行。</a:t>
            </a:r>
          </a:p>
          <a:p>
            <a:pPr indent="266700" algn="just">
              <a:lnSpc>
                <a:spcPts val="2000"/>
              </a:lnSpc>
            </a:pPr>
            <a:r>
              <a:rPr lang="en-US" altLang="zh-CN" sz="1800" kern="100" dirty="0">
                <a:effectLst/>
                <a:latin typeface="宋体" panose="02010600030101010101" pitchFamily="2" charset="-122"/>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应用程序编程接口是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平台提供的一组预定义类、接口和方法，旨在帮助开发人员通过简单的接口调用来实现各种功能。</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包括了丰富的库和工具，涵盖了从基本的数据结构（如集合类、字符串处理）到复杂的图形用户界面（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GUI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）设计、网络通信、多线程管理等各个方面。</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的核心部分是</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标准库，它可以使开发人员可以快速开发出功能强大且可移植的应用程序，而无需从头开始编写常见的功能代码。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的一个重要特点是平台无关性。由于</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采用了“编写一次，运行到处”的理念，开发人员编写的程序能够在不同操作系统和硬件平台上运行，只要安装了相应的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虚拟机（</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JVM</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）。因此，</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 API</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极大地提高了开发效率，并推动了</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Java</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在企业级应用和跨平台开发中的广泛应用。</a:t>
            </a: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xmlns:p15="http://schemas.microsoft.com/office/powerpoint/2012/main">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OP_SCP_ITEM_INDEX" val="1"/>
</p:tagLst>
</file>

<file path=ppt/tags/tag2.xml><?xml version="1.0" encoding="utf-8"?>
<p:tagLst xmlns:a="http://schemas.openxmlformats.org/drawingml/2006/main" xmlns:r="http://schemas.openxmlformats.org/officeDocument/2006/relationships" xmlns:p="http://schemas.openxmlformats.org/presentationml/2006/main">
  <p:tag name="OP_SCP_ITEM_INDEX"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886</TotalTime>
  <Words>6540</Words>
  <Application>Microsoft Office PowerPoint</Application>
  <PresentationFormat>宽屏</PresentationFormat>
  <Paragraphs>269</Paragraphs>
  <Slides>45</Slides>
  <Notes>45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45</vt:i4>
      </vt:variant>
    </vt:vector>
  </HeadingPairs>
  <TitlesOfParts>
    <vt:vector size="54" baseType="lpstr">
      <vt:lpstr>等线</vt:lpstr>
      <vt:lpstr>等线 Light</vt:lpstr>
      <vt:lpstr>宋体</vt:lpstr>
      <vt:lpstr>微软雅黑</vt:lpstr>
      <vt:lpstr>Arial</vt:lpstr>
      <vt:lpstr>Calibri</vt:lpstr>
      <vt:lpstr>Consolas</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覃齐愿QQY</dc:creator>
  <cp:lastModifiedBy>齐愿 覃</cp:lastModifiedBy>
  <cp:revision>12</cp:revision>
  <cp:lastPrinted>2025-05-01T03:18:08Z</cp:lastPrinted>
  <dcterms:created xsi:type="dcterms:W3CDTF">2025-05-01T03:18:08Z</dcterms:created>
  <dcterms:modified xsi:type="dcterms:W3CDTF">2025-07-07T09:05:51Z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52D2B368DEFB4BA386C9B890B1BE2DD8_12</vt:lpwstr>
  </property>
  <property fmtid="{D5CDD505-2E9C-101B-9397-08002B2CF9AE}" pid="3" name="KSOProductBuildVer">
    <vt:lpwstr>2052-12.1.0.15374</vt:lpwstr>
  </property>
</Properties>
</file>