
<file path=[Content_Types].xml><?xml version="1.0" encoding="utf-8"?>
<Types xmlns="http://schemas.openxmlformats.org/package/2006/content-types">
  <Default Extension="bin"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1.bin" ContentType="application/vnd.openxmlformats-officedocument.oleObject"/>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2.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321" r:id="rId2"/>
    <p:sldId id="316" r:id="rId3"/>
    <p:sldId id="318" r:id="rId4"/>
    <p:sldId id="322" r:id="rId5"/>
    <p:sldId id="320" r:id="rId6"/>
    <p:sldId id="324" r:id="rId7"/>
    <p:sldId id="326" r:id="rId8"/>
    <p:sldId id="327" r:id="rId9"/>
    <p:sldId id="317" r:id="rId10"/>
    <p:sldId id="328" r:id="rId11"/>
    <p:sldId id="325" r:id="rId12"/>
    <p:sldId id="329" r:id="rId13"/>
    <p:sldId id="323" r:id="rId14"/>
    <p:sldId id="319" r:id="rId15"/>
    <p:sldId id="334" r:id="rId16"/>
    <p:sldId id="332" r:id="rId17"/>
    <p:sldId id="335" r:id="rId18"/>
    <p:sldId id="333" r:id="rId19"/>
    <p:sldId id="331" r:id="rId20"/>
    <p:sldId id="338" r:id="rId21"/>
    <p:sldId id="330" r:id="rId22"/>
    <p:sldId id="336" r:id="rId23"/>
    <p:sldId id="337" r:id="rId24"/>
    <p:sldId id="342" r:id="rId25"/>
    <p:sldId id="343" r:id="rId26"/>
    <p:sldId id="344" r:id="rId27"/>
    <p:sldId id="345" r:id="rId28"/>
    <p:sldId id="346" r:id="rId29"/>
    <p:sldId id="347" r:id="rId30"/>
    <p:sldId id="339" r:id="rId31"/>
    <p:sldId id="340" r:id="rId32"/>
    <p:sldId id="341" r:id="rId33"/>
    <p:sldId id="348" r:id="rId34"/>
    <p:sldId id="349" r:id="rId35"/>
    <p:sldId id="352" r:id="rId36"/>
    <p:sldId id="355" r:id="rId37"/>
    <p:sldId id="356" r:id="rId38"/>
    <p:sldId id="351" r:id="rId39"/>
    <p:sldId id="353" r:id="rId40"/>
    <p:sldId id="358" r:id="rId41"/>
    <p:sldId id="359" r:id="rId42"/>
    <p:sldId id="357" r:id="rId43"/>
    <p:sldId id="360" r:id="rId44"/>
    <p:sldId id="365" r:id="rId45"/>
    <p:sldId id="366" r:id="rId46"/>
    <p:sldId id="367" r:id="rId47"/>
    <p:sldId id="350" r:id="rId48"/>
    <p:sldId id="362" r:id="rId49"/>
    <p:sldId id="368" r:id="rId50"/>
    <p:sldId id="369" r:id="rId51"/>
    <p:sldId id="373" r:id="rId52"/>
    <p:sldId id="370" r:id="rId53"/>
    <p:sldId id="361" r:id="rId54"/>
    <p:sldId id="371"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2" autoAdjust="0"/>
    <p:restoredTop sz="93530" autoAdjust="0"/>
  </p:normalViewPr>
  <p:slideViewPr>
    <p:cSldViewPr snapToGrid="0">
      <p:cViewPr varScale="1">
        <p:scale>
          <a:sx n="103" d="100"/>
          <a:sy n="103" d="100"/>
        </p:scale>
        <p:origin x="432"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E5C85F-AB7E-6AD3-1AC2-4CAFB04C7E9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0DCCD7C-A954-97EF-29E8-7F54467F425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E2F291A-1B02-E359-6F74-51FCD673A2C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47647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FB7B4-9977-CADF-E511-50FA88856FC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15E7F74-CD5E-D501-ACD7-4523F431099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7A0E8D5-A330-E3EC-3C4E-5738B4C19CD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25720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575FC7-D7E6-6A32-57C4-33F4E92A0BF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E9E905E-3932-F4F5-DE4D-B3B07C37F65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3618CC8-4CED-C831-FA39-83C97EAA08B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6187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55D00-8DC8-4736-64F8-20A3AAE0C36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A56825E-AC91-F7F1-7033-6A6FF212EB0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1443F6A-A7E3-6EAA-FAD7-8DF998FA3FD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5271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BBCB7-9653-19E6-DE27-AC47A7BD7A5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DDF9941-2371-4C4F-0D8E-A2F83F6BCCB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8191899-AFCC-0C6D-72B8-3D6BE1E527E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18916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53AAD-9F66-152B-7FFE-C92B43F7B27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2869DE-E904-08B5-4D1A-C160521005E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EA6BA9E-202B-C4D7-8834-6B053D1EA6C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6107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D26FB-18D4-B08F-27DA-81A831E977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2A0098A-B514-8CCC-98CB-83290CBF88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CEDDFBD-C8AC-A5F2-EF09-7101CD0AB9C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723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899EC-D0B7-CB3E-D0B2-5C61D75A00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7A39C74-28BB-E292-0528-A5494BD386C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A094F5F-D626-A6CB-2313-61338550326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216994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11009-9547-CFB3-ED73-4F251AA1B09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7428E37-475F-D799-B52C-1B3F28EEAA4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F56077B-FD74-E64F-47CD-3AB7333665B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8232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05716-7DFA-3224-DCE1-745F9C1E58B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A4B543E-CE89-31D9-DBA6-C374D6A6777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B49F129-4041-CA89-FE95-2192F6ED10E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0121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1A5D53-20B6-0A0E-3D7E-D0983534994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CAB86F-B579-B244-6BEA-07F424F5F0F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60EA506-CC14-E18F-23F4-63799F8864C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0521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70FC9-30CD-179B-BF1B-EF9A29E3417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EA9598-878A-79E8-33B8-41A6D69E2E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E6C2A28-90A8-1AC9-2338-2D9D1263AA7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1511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F2DDB-C76A-FC2A-0E2B-10984C10F97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E35E911-17F7-B68E-9662-7C1A51EDA6B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7B637A6-2FB4-1378-6E28-A61BE874185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9859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2F3AD-0DCF-F242-FF6F-C7697F22253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6F90EA8-9960-1307-B1D5-5D8ED1FE64A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32BD496-ADB7-26BF-470C-6D15F0F6389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23236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7A769-8CF3-D461-8CC8-4D53FA70027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3543CF5-C378-7C09-763F-47B7D42D463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4076CD9-D947-E4A7-D5C8-F6992D0B4F0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817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C21CD-6EEF-DFE1-6A1A-6BB80BA14E0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0F312A1-612C-DCFC-3592-27A571B2C8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797CE91-CA92-55C5-C2BF-F4E088AF932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85867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EF969-784F-3395-4E27-558B3615D3D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CDD6C95-4B8A-CFE4-C271-E20AFC1936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B3B262-2D79-7497-D079-BB95E813333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122386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B51FBA-2AF7-6A06-AAC5-28D594DEDE1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CC3DE5F-E8A1-FBCE-7758-7906BF6A772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124D66-2DED-EEEA-62D3-E25648BFDF4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68704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40C91-7227-45ED-B5BA-087023145B8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986AAD0-12E1-0DF9-97D7-14FA70E763A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22F568B-0849-CE91-8792-FBF1E016131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964722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2ABAC-94DF-0D55-D79F-0EFF679DEF6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513FB7A-5FC1-4CEB-8A5D-3FCD0F34181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E2493F9-A498-F294-DF86-100FB303049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78392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C5D92-05BB-178A-DB33-DE280EC2493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7D9B940-DF66-7CB9-31D8-D520A818F9A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ABC207-CA92-4780-AB62-F65727D50E6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57673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ADD13-A312-6B2D-9620-317C632A6E7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CFC67DA-4721-21B4-2FD1-FE6E7862536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0F88CBE-9721-0293-7C2A-D087EC07D70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1194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47C58-E46F-A735-FB2B-863C9CE6A30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1C190C4-43C4-E478-403B-8428DEE0BB8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5C9A416-103B-81A3-A468-082A924B829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07613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C1A00-2079-9EFD-36D7-A5192388779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7CF445-E7FB-1C7B-8329-152DD25EDD6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1487D6F-62C9-CFB5-9530-C361645B5CA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4235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40E70-BB39-C11C-7ECB-67384BB39F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AE162CD-E2A2-8863-93F3-4DDF896058D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4053CB0-2396-1211-DCAF-F3BC4EF66FD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946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A7C96-3B78-9FB5-04B1-946EAA173E4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5EB1D52-FEBA-568D-5D80-E9A4CA7AD04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235AF00-D440-775D-1756-1381719F5CC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92722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A50106-8CF6-CA7B-6252-F5C7A515965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D7DACCD-808C-C205-E753-21162590A09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E5D943E-9F59-BD1F-7EF3-5EC63FD6914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811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3250A-A934-1B8F-7135-D39B514316A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3BAABD4-3CEB-4194-14EC-6E50520E86A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6A0D26-FE18-A660-A6EB-CEB09109AF4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79927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0724A-1E95-6A0B-5511-766BBBBAECD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5B8E0B-D5C7-1708-D56D-AE9816A35CC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1DCB81E-EBD6-8583-6EE4-5C04A39F5FE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52325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0DC36-8677-C142-02C4-41CBECF1B4B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C095799-0B0F-6F32-676B-CE0260B8287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04C90FF-B272-1E52-C54C-5DCF29F3AE7B}"/>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9559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73D60-42D0-E18E-441E-5FCC4B1FE0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A1C256E-EB58-4B7B-D5BC-DA4EC892812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F39FF73-123C-8DF5-B61F-CFC3585CD47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76438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88CAE1-8F9E-7F1D-B530-9787164055A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F1439BB-BF77-F0BE-07D8-AFB5E735827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71D73BD-0B26-DF2C-89F6-8BC9F8E19C6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70803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992C8A-60AB-722B-0BD9-F0A1124775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B3404AF-4E98-F831-8DD1-E994946AF6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EDB4119-3729-AF07-D184-988B50A25EB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7889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EAD8D-50B7-9091-1622-E18AED14431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6F2F18-7D81-3375-5058-487B1E3211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A5B8A79-14F2-8CCF-A6C0-AFE5BEACBF8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47083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258C4-2D13-CA83-4EF6-2BE3406CD5A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B52E416-87D7-6CC6-18CD-491EEE3CBFE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0AC5B4F-CB85-02B4-DE1B-8B9C5F32192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82301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9F728-9999-D921-7425-11CF0B5EDF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96E6B3E-ECB2-7BC8-5F11-DDCE2C63D72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6365EFB-9DC8-C84E-C89A-4CABC1AB835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4264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EE239-1E9C-211D-7A10-E26824895CB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41BD278-FB1F-3025-D371-89E4F41885D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0942D52-F8F1-65DA-8457-23DD8174837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76554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8231B-FB24-BCF6-37F2-A1E189DE168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22986DA-D140-1D52-741A-013BE63344F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DD56838-802D-C182-CEA3-CF67EAF9182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544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05C4C-D7C3-B48F-6551-E5DBD8ABDD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894CDC2-AD3B-026D-FD51-818A7F4B7DC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4AB2EC9-7460-A1F8-BE2E-C7940B9EECF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87835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95995-D0CD-A134-A42C-935239678FA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31C4422-1F7F-54B8-989D-ABD241EF10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80CD52-D4EF-65AB-3D62-AD764972568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92472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15952-AE4F-3735-ED53-E51245C2B9E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0FC52F9-54C7-3889-41A1-13693DFE282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CA1A155-F2F1-AA67-200D-59C51521823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54775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E03EDE-2553-9CFF-84FC-56433B46A23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4F71AC5-F87A-976F-74D5-A90AC124383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4DFD280-CF82-1F1F-C6B9-9FD733C87E6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325917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F0CE2-593B-FCD9-222F-C9952BC627E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417BE19-AA71-6CFC-0816-0C033C2EE7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59BC71C-763F-EB81-AFBC-1E03AC09176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224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29BAE-DDC1-461A-C6CA-07262E30329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52AA805-82C3-7F27-8A63-BE06236780D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993980E-F079-1CF2-5AB2-62A70B5F794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4601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EAD8D-50B7-9091-1622-E18AED14431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6F2F18-7D81-3375-5058-487B1E3211E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A5B8A79-14F2-8CCF-A6C0-AFE5BEACBF8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0089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97368-5B6F-479C-121C-9FEF633C6C8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11AC1D-260D-7514-A147-839C3F0BC34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34B206F-4055-29E1-89F6-E0E0B0DB902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365703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9141B-28D0-20C8-8639-E78449EFB39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5032EA0-1CD2-3202-ADB5-0A383DE876F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7154CD-84C7-4930-62A4-0AC1BF44C34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3674179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86BD6-CE9A-57F2-7B87-F1595A0949D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23CBCCD-F4D0-6509-86B6-5625CFD0F0F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3D6FC95-8CF6-2EFA-08EE-A0906C0023C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297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E9FE3-C08C-55E6-2357-3CDE1704A6C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314D233-117A-F59A-863C-FD8FDB42FB8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64FDD20-6FBE-F6D9-5588-F68FD42BCFA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15907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D25EB-5DB1-1769-885D-8036D9F748E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8089615-BE51-C508-480E-D87C432DEA6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D7BA697-0311-2B6A-6573-3D84AD43D84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822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669D5-91F5-A8D9-8E53-C35DA29C378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2AF2A37-BAA7-563A-BB6E-4A262838E1A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59B0FB7-E029-9C71-E363-3305D7DF4DF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61062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5CDF0-57C1-895E-0F83-5BF8E400810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C8F2E9E-F780-62EF-F05E-534D040EE03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0FF8128-E9EA-F5CB-A2B6-C6A82AF3687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8202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FEFA5-01E1-4EE1-BEA6-2014A333A0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82827A8-0B42-390D-7644-542937031A3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E5A121-BED0-8249-00A7-34DB3B57292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4162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29CDD-4601-4F3D-D464-7196B0BD6A5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2A8BE4D-DFC9-54C2-7193-73573CEBD4D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A7842D-0A76-7383-837E-2F3D6000F89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3808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5.em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oleObject" Target="../embeddings/oleObject1.bin"/><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3.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6.emf"/><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oleObject" Target="../embeddings/oleObject2.bin"/><Relationship Id="rId5" Type="http://schemas.openxmlformats.org/officeDocument/2006/relationships/image" Target="../media/image4.bin"/><Relationship Id="rId4" Type="http://schemas.openxmlformats.org/officeDocument/2006/relationships/image" Target="../media/image3.bin"/></Relationships>
</file>

<file path=ppt/slides/_rels/slide2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7.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bin"/><Relationship Id="rId5" Type="http://schemas.openxmlformats.org/officeDocument/2006/relationships/image" Target="../media/image3.bin"/><Relationship Id="rId4" Type="http://schemas.openxmlformats.org/officeDocument/2006/relationships/image" Target="../media/image2.bin"/></Relationships>
</file>

<file path=ppt/slides/_rels/slide5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8.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93E352-F392-22A1-6915-83DB8657CAD4}"/>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7F1173AA-AA44-0CD2-78CA-A18465B5AA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B68183B8-4EE0-0F29-5E34-4693B19E1AA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864BA627-D55E-325F-56C4-5D42476F71D0}"/>
              </a:ext>
            </a:extLst>
          </p:cNvPr>
          <p:cNvSpPr txBox="1"/>
          <p:nvPr/>
        </p:nvSpPr>
        <p:spPr>
          <a:xfrm>
            <a:off x="1962427" y="1979886"/>
            <a:ext cx="7671904" cy="1942519"/>
          </a:xfrm>
          <a:prstGeom prst="rect">
            <a:avLst/>
          </a:prstGeom>
          <a:noFill/>
        </p:spPr>
        <p:txBody>
          <a:bodyPr wrap="square">
            <a:spAutoFit/>
          </a:bodyPr>
          <a:lstStyle/>
          <a:p>
            <a:pPr marL="273685" indent="-273685" algn="ctr">
              <a:lnSpc>
                <a:spcPct val="240000"/>
              </a:lnSpc>
              <a:spcBef>
                <a:spcPts val="1700"/>
              </a:spcBef>
              <a:spcAft>
                <a:spcPts val="1650"/>
              </a:spcAft>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2  Java</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基础知识</a:t>
            </a:r>
          </a:p>
        </p:txBody>
      </p:sp>
    </p:spTree>
    <p:extLst>
      <p:ext uri="{BB962C8B-B14F-4D97-AF65-F5344CB8AC3E}">
        <p14:creationId xmlns:p14="http://schemas.microsoft.com/office/powerpoint/2010/main" val="111598210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A58089-080C-A205-FC9A-65E8D1F71DF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CE78814-023F-3602-FC12-CB6439B1A95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aphicFrame>
        <p:nvGraphicFramePr>
          <p:cNvPr id="2" name="表格 1">
            <a:extLst>
              <a:ext uri="{FF2B5EF4-FFF2-40B4-BE49-F238E27FC236}">
                <a16:creationId xmlns:a16="http://schemas.microsoft.com/office/drawing/2014/main" id="{D8C39D6F-6E9A-B847-072B-3EA28C13A35A}"/>
              </a:ext>
            </a:extLst>
          </p:cNvPr>
          <p:cNvGraphicFramePr>
            <a:graphicFrameLocks noGrp="1"/>
          </p:cNvGraphicFramePr>
          <p:nvPr>
            <p:extLst>
              <p:ext uri="{D42A27DB-BD31-4B8C-83A1-F6EECF244321}">
                <p14:modId xmlns:p14="http://schemas.microsoft.com/office/powerpoint/2010/main" val="2529620279"/>
              </p:ext>
            </p:extLst>
          </p:nvPr>
        </p:nvGraphicFramePr>
        <p:xfrm>
          <a:off x="600075" y="2351088"/>
          <a:ext cx="10991850" cy="2557460"/>
        </p:xfrm>
        <a:graphic>
          <a:graphicData uri="http://schemas.openxmlformats.org/drawingml/2006/table">
            <a:tbl>
              <a:tblPr firstRow="1" firstCol="1" bandRow="1">
                <a:tableStyleId>{5C22544A-7EE6-4342-B048-85BDC9FD1C3A}</a:tableStyleId>
              </a:tblPr>
              <a:tblGrid>
                <a:gridCol w="1831975">
                  <a:extLst>
                    <a:ext uri="{9D8B030D-6E8A-4147-A177-3AD203B41FA5}">
                      <a16:colId xmlns:a16="http://schemas.microsoft.com/office/drawing/2014/main" val="3292011799"/>
                    </a:ext>
                  </a:extLst>
                </a:gridCol>
                <a:gridCol w="1831975">
                  <a:extLst>
                    <a:ext uri="{9D8B030D-6E8A-4147-A177-3AD203B41FA5}">
                      <a16:colId xmlns:a16="http://schemas.microsoft.com/office/drawing/2014/main" val="4119654940"/>
                    </a:ext>
                  </a:extLst>
                </a:gridCol>
                <a:gridCol w="1831975">
                  <a:extLst>
                    <a:ext uri="{9D8B030D-6E8A-4147-A177-3AD203B41FA5}">
                      <a16:colId xmlns:a16="http://schemas.microsoft.com/office/drawing/2014/main" val="1961521677"/>
                    </a:ext>
                  </a:extLst>
                </a:gridCol>
                <a:gridCol w="1831975">
                  <a:extLst>
                    <a:ext uri="{9D8B030D-6E8A-4147-A177-3AD203B41FA5}">
                      <a16:colId xmlns:a16="http://schemas.microsoft.com/office/drawing/2014/main" val="3412447671"/>
                    </a:ext>
                  </a:extLst>
                </a:gridCol>
                <a:gridCol w="1831975">
                  <a:extLst>
                    <a:ext uri="{9D8B030D-6E8A-4147-A177-3AD203B41FA5}">
                      <a16:colId xmlns:a16="http://schemas.microsoft.com/office/drawing/2014/main" val="2727728183"/>
                    </a:ext>
                  </a:extLst>
                </a:gridCol>
                <a:gridCol w="1831975">
                  <a:extLst>
                    <a:ext uri="{9D8B030D-6E8A-4147-A177-3AD203B41FA5}">
                      <a16:colId xmlns:a16="http://schemas.microsoft.com/office/drawing/2014/main" val="305587609"/>
                    </a:ext>
                  </a:extLst>
                </a:gridCol>
              </a:tblGrid>
              <a:tr h="255746">
                <a:tc>
                  <a:txBody>
                    <a:bodyPr/>
                    <a:lstStyle/>
                    <a:p>
                      <a:pPr algn="ctr">
                        <a:lnSpc>
                          <a:spcPts val="1600"/>
                        </a:lnSpc>
                        <a:buNone/>
                      </a:pPr>
                      <a:r>
                        <a:rPr lang="en-US" sz="1000" kern="0">
                          <a:effectLst/>
                        </a:rPr>
                        <a:t>abstract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boolean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break</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byte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byvalue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case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61049150"/>
                  </a:ext>
                </a:extLst>
              </a:tr>
              <a:tr h="255746">
                <a:tc>
                  <a:txBody>
                    <a:bodyPr/>
                    <a:lstStyle/>
                    <a:p>
                      <a:pPr algn="ctr">
                        <a:lnSpc>
                          <a:spcPts val="1600"/>
                        </a:lnSpc>
                        <a:buNone/>
                      </a:pPr>
                      <a:r>
                        <a:rPr lang="en-US" sz="1000" kern="0">
                          <a:effectLst/>
                        </a:rPr>
                        <a:t>catch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char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class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const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continue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default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05412813"/>
                  </a:ext>
                </a:extLst>
              </a:tr>
              <a:tr h="255746">
                <a:tc>
                  <a:txBody>
                    <a:bodyPr/>
                    <a:lstStyle/>
                    <a:p>
                      <a:pPr algn="ctr">
                        <a:lnSpc>
                          <a:spcPts val="1600"/>
                        </a:lnSpc>
                        <a:buNone/>
                      </a:pPr>
                      <a:r>
                        <a:rPr lang="en-US" sz="1000" kern="0">
                          <a:effectLst/>
                        </a:rPr>
                        <a:t>do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double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else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extends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false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final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55917951"/>
                  </a:ext>
                </a:extLst>
              </a:tr>
              <a:tr h="255746">
                <a:tc>
                  <a:txBody>
                    <a:bodyPr/>
                    <a:lstStyle/>
                    <a:p>
                      <a:pPr algn="ctr">
                        <a:lnSpc>
                          <a:spcPts val="1600"/>
                        </a:lnSpc>
                        <a:buNone/>
                      </a:pPr>
                      <a:r>
                        <a:rPr lang="en-US" sz="1000" kern="0">
                          <a:effectLst/>
                        </a:rPr>
                        <a:t>finally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float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for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future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generic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goto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48098591"/>
                  </a:ext>
                </a:extLst>
              </a:tr>
              <a:tr h="255746">
                <a:tc>
                  <a:txBody>
                    <a:bodyPr/>
                    <a:lstStyle/>
                    <a:p>
                      <a:pPr algn="ctr">
                        <a:lnSpc>
                          <a:spcPts val="1600"/>
                        </a:lnSpc>
                        <a:buNone/>
                      </a:pPr>
                      <a:r>
                        <a:rPr lang="en-US" sz="1000" kern="0">
                          <a:effectLst/>
                        </a:rPr>
                        <a:t>if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implements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import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inner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instanceof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int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00987731"/>
                  </a:ext>
                </a:extLst>
              </a:tr>
              <a:tr h="255746">
                <a:tc>
                  <a:txBody>
                    <a:bodyPr/>
                    <a:lstStyle/>
                    <a:p>
                      <a:pPr algn="ctr">
                        <a:lnSpc>
                          <a:spcPts val="1600"/>
                        </a:lnSpc>
                        <a:buNone/>
                      </a:pPr>
                      <a:r>
                        <a:rPr lang="en-US" sz="1000" kern="0">
                          <a:effectLst/>
                        </a:rPr>
                        <a:t>interface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native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new</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null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operate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70684947"/>
                  </a:ext>
                </a:extLst>
              </a:tr>
              <a:tr h="255746">
                <a:tc>
                  <a:txBody>
                    <a:bodyPr/>
                    <a:lstStyle/>
                    <a:p>
                      <a:pPr algn="ctr">
                        <a:lnSpc>
                          <a:spcPts val="1600"/>
                        </a:lnSpc>
                        <a:buNone/>
                      </a:pPr>
                      <a:r>
                        <a:rPr lang="en-US" sz="1000" kern="0">
                          <a:effectLst/>
                        </a:rPr>
                        <a:t>outer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package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private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return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short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static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07526852"/>
                  </a:ext>
                </a:extLst>
              </a:tr>
              <a:tr h="255746">
                <a:tc>
                  <a:txBody>
                    <a:bodyPr/>
                    <a:lstStyle/>
                    <a:p>
                      <a:pPr algn="ctr">
                        <a:lnSpc>
                          <a:spcPts val="1600"/>
                        </a:lnSpc>
                        <a:buNone/>
                      </a:pPr>
                      <a:r>
                        <a:rPr lang="en-US" sz="1000" kern="0">
                          <a:effectLst/>
                        </a:rPr>
                        <a:t>super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switch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synchronized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this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thread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throw</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65851587"/>
                  </a:ext>
                </a:extLst>
              </a:tr>
              <a:tr h="255746">
                <a:tc>
                  <a:txBody>
                    <a:bodyPr/>
                    <a:lstStyle/>
                    <a:p>
                      <a:pPr algn="ctr">
                        <a:lnSpc>
                          <a:spcPts val="1600"/>
                        </a:lnSpc>
                        <a:buNone/>
                      </a:pPr>
                      <a:r>
                        <a:rPr lang="en-US" sz="1000" kern="0">
                          <a:effectLst/>
                        </a:rPr>
                        <a:t>throws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transient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true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try</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var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void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78794658"/>
                  </a:ext>
                </a:extLst>
              </a:tr>
              <a:tr h="255746">
                <a:tc>
                  <a:txBody>
                    <a:bodyPr/>
                    <a:lstStyle/>
                    <a:p>
                      <a:pPr algn="ctr">
                        <a:lnSpc>
                          <a:spcPts val="1600"/>
                        </a:lnSpc>
                        <a:buNone/>
                      </a:pPr>
                      <a:r>
                        <a:rPr lang="en-US" sz="1000" kern="0" dirty="0">
                          <a:effectLst/>
                        </a:rPr>
                        <a:t>volatile</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while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lnSpc>
                          <a:spcPts val="1600"/>
                        </a:lnSpc>
                        <a:buNone/>
                      </a:pPr>
                      <a:r>
                        <a:rPr lang="en-US" sz="1000" kern="0" dirty="0">
                          <a:effectLst/>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57009911"/>
                  </a:ext>
                </a:extLst>
              </a:tr>
            </a:tbl>
          </a:graphicData>
        </a:graphic>
      </p:graphicFrame>
      <p:sp>
        <p:nvSpPr>
          <p:cNvPr id="6" name="文本框 5">
            <a:extLst>
              <a:ext uri="{FF2B5EF4-FFF2-40B4-BE49-F238E27FC236}">
                <a16:creationId xmlns:a16="http://schemas.microsoft.com/office/drawing/2014/main" id="{FD588246-555A-7276-9918-BAA801B827F0}"/>
              </a:ext>
            </a:extLst>
          </p:cNvPr>
          <p:cNvSpPr txBox="1"/>
          <p:nvPr/>
        </p:nvSpPr>
        <p:spPr>
          <a:xfrm>
            <a:off x="600075" y="1193284"/>
            <a:ext cx="6096000" cy="400110"/>
          </a:xfrm>
          <a:prstGeom prst="rect">
            <a:avLst/>
          </a:prstGeom>
          <a:noFill/>
        </p:spPr>
        <p:txBody>
          <a:bodyPr wrap="square">
            <a:spAutoFit/>
          </a:bodyPr>
          <a:lstStyle/>
          <a:p>
            <a:r>
              <a:rPr lang="en-US" altLang="zh-CN" sz="2000" kern="100" dirty="0">
                <a:effectLst/>
                <a:latin typeface="宋体" panose="02010600030101010101" pitchFamily="2" charset="-122"/>
                <a:cs typeface="Times New Roman" panose="02020603050405020304" pitchFamily="18" charset="0"/>
              </a:rPr>
              <a:t>Java</a:t>
            </a:r>
            <a:r>
              <a:rPr lang="zh-CN" altLang="zh-CN" sz="2000" kern="100" dirty="0">
                <a:effectLst/>
                <a:ea typeface="宋体" panose="02010600030101010101" pitchFamily="2" charset="-122"/>
                <a:cs typeface="Times New Roman" panose="02020603050405020304" pitchFamily="18" charset="0"/>
              </a:rPr>
              <a:t>的保留字如表</a:t>
            </a:r>
            <a:r>
              <a:rPr lang="en-US" altLang="zh-CN" sz="2000" kern="100" dirty="0">
                <a:effectLst/>
                <a:ea typeface="宋体" panose="02010600030101010101" pitchFamily="2" charset="-122"/>
                <a:cs typeface="Times New Roman" panose="02020603050405020304" pitchFamily="18" charset="0"/>
              </a:rPr>
              <a:t>2-1</a:t>
            </a:r>
            <a:r>
              <a:rPr lang="zh-CN" altLang="zh-CN" sz="2000" kern="100" dirty="0">
                <a:effectLst/>
                <a:ea typeface="宋体" panose="02010600030101010101" pitchFamily="2" charset="-122"/>
                <a:cs typeface="Times New Roman" panose="02020603050405020304" pitchFamily="18" charset="0"/>
              </a:rPr>
              <a:t>所示（按字典顺序排列）</a:t>
            </a:r>
            <a:endParaRPr lang="zh-CN" altLang="en-US" sz="2000" dirty="0"/>
          </a:p>
        </p:txBody>
      </p:sp>
      <p:sp>
        <p:nvSpPr>
          <p:cNvPr id="8" name="文本框 7">
            <a:extLst>
              <a:ext uri="{FF2B5EF4-FFF2-40B4-BE49-F238E27FC236}">
                <a16:creationId xmlns:a16="http://schemas.microsoft.com/office/drawing/2014/main" id="{82B2E9C9-EAA5-B8CA-8F37-F659DA7AFA9E}"/>
              </a:ext>
            </a:extLst>
          </p:cNvPr>
          <p:cNvSpPr txBox="1"/>
          <p:nvPr/>
        </p:nvSpPr>
        <p:spPr>
          <a:xfrm>
            <a:off x="2679700" y="1917184"/>
            <a:ext cx="6096000" cy="369332"/>
          </a:xfrm>
          <a:prstGeom prst="rect">
            <a:avLst/>
          </a:prstGeom>
          <a:noFill/>
        </p:spPr>
        <p:txBody>
          <a:bodyPr wrap="square">
            <a:spAutoFit/>
          </a:bodyPr>
          <a:lstStyle/>
          <a:p>
            <a:pPr indent="228600"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  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保留字</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564242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C16F8-809F-82C6-30D7-E568C7329A9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7E2D2E5-AED9-F4D5-5632-86ACF3F4F691}"/>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2874311-E315-A0E9-0EF0-CF83AC1E637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50474A9A-C826-4C7D-9363-BF962E32E26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5E23BF4-B13D-A3AE-42EA-3067ABD31D9A}"/>
              </a:ext>
            </a:extLst>
          </p:cNvPr>
          <p:cNvSpPr txBox="1"/>
          <p:nvPr/>
        </p:nvSpPr>
        <p:spPr>
          <a:xfrm>
            <a:off x="1028010" y="415468"/>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2.2.2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命名规范</a:t>
            </a:r>
          </a:p>
        </p:txBody>
      </p:sp>
      <p:sp>
        <p:nvSpPr>
          <p:cNvPr id="6" name="文本框 5">
            <a:extLst>
              <a:ext uri="{FF2B5EF4-FFF2-40B4-BE49-F238E27FC236}">
                <a16:creationId xmlns:a16="http://schemas.microsoft.com/office/drawing/2014/main" id="{4585D10B-B9E2-88D5-8236-2567AFFC54E3}"/>
              </a:ext>
            </a:extLst>
          </p:cNvPr>
          <p:cNvSpPr txBox="1"/>
          <p:nvPr/>
        </p:nvSpPr>
        <p:spPr>
          <a:xfrm>
            <a:off x="673460" y="1316083"/>
            <a:ext cx="11029590" cy="861774"/>
          </a:xfrm>
          <a:prstGeom prst="rect">
            <a:avLst/>
          </a:prstGeom>
          <a:noFill/>
        </p:spPr>
        <p:txBody>
          <a:bodyPr wrap="square">
            <a:spAutoFit/>
          </a:bodyPr>
          <a:lstStyle/>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在编写</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程序的时候，需要先建立一个项目，而项目名称有限考虑英文，如</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testjavaproject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studentmanagement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等，当然也可以用中文，如“五子棋游戏</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v01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考试系统”等。项目中的相关涉及的相关命名如下：</a:t>
            </a:r>
          </a:p>
        </p:txBody>
      </p:sp>
      <p:sp>
        <p:nvSpPr>
          <p:cNvPr id="9" name="文本框 8">
            <a:extLst>
              <a:ext uri="{FF2B5EF4-FFF2-40B4-BE49-F238E27FC236}">
                <a16:creationId xmlns:a16="http://schemas.microsoft.com/office/drawing/2014/main" id="{9B74D65C-31B5-E324-36E2-DF983D090F8F}"/>
              </a:ext>
            </a:extLst>
          </p:cNvPr>
          <p:cNvSpPr txBox="1"/>
          <p:nvPr/>
        </p:nvSpPr>
        <p:spPr>
          <a:xfrm>
            <a:off x="546460" y="2463382"/>
            <a:ext cx="10985140" cy="1374735"/>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包名</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包名统一使用小写，点分隔符之间有且仅有一个自然语义的英语单词，最好用域名反过来写，不会冲突。如</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cn.zjipc.sjxy.mycode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cn.edu.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zju</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myutil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p>
          <a:p>
            <a:pPr indent="266700"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另外需要注意的是包名最好统一使用单数形式，但是类名如果有复数含义，类名可以使用复数形式。在创建一个包项目时可能会涉及到多层设计，每层的包名要遵循包名全部小写的规范。</a:t>
            </a:r>
          </a:p>
        </p:txBody>
      </p:sp>
      <p:sp>
        <p:nvSpPr>
          <p:cNvPr id="11" name="文本框 10">
            <a:extLst>
              <a:ext uri="{FF2B5EF4-FFF2-40B4-BE49-F238E27FC236}">
                <a16:creationId xmlns:a16="http://schemas.microsoft.com/office/drawing/2014/main" id="{D1ABE4A9-A4BD-27A1-D674-7234E1E7EE74}"/>
              </a:ext>
            </a:extLst>
          </p:cNvPr>
          <p:cNvSpPr txBox="1"/>
          <p:nvPr/>
        </p:nvSpPr>
        <p:spPr>
          <a:xfrm>
            <a:off x="546460" y="4215094"/>
            <a:ext cx="10985140" cy="1374735"/>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类名</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类名使用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UpperCamelCase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风格，类名的命名要遵循首字母大写原则，类的名字必须由大写字母开头而单词中的其他字母均为小写；如果一个类名称是由多个单词组成，则每个单词的首字母均应为大写例如</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ModelWhAction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；如果类名称中包含单词缩写，则这个所写词的每个字母均应大写，如：</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XMLExample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还有一点命名技巧就是由于类是设计用来代表对象的，所以在命名类时应尽量选择名词。</a:t>
            </a:r>
          </a:p>
        </p:txBody>
      </p:sp>
    </p:spTree>
    <p:extLst>
      <p:ext uri="{BB962C8B-B14F-4D97-AF65-F5344CB8AC3E}">
        <p14:creationId xmlns:p14="http://schemas.microsoft.com/office/powerpoint/2010/main" val="40370463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20CC8-6134-D0A9-8FA4-37B03A6C5DAF}"/>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F9E96C5-B30D-0665-CA82-7A0DCA87D03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C3E6CE6-3E59-3CF4-1B4A-ED2F4617196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959D383E-0560-7E3C-CB37-204C2FB3E0B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02BC378-9AE1-AC89-6808-2E6AA322B40C}"/>
              </a:ext>
            </a:extLst>
          </p:cNvPr>
          <p:cNvSpPr txBox="1"/>
          <p:nvPr/>
        </p:nvSpPr>
        <p:spPr>
          <a:xfrm>
            <a:off x="672410" y="1466680"/>
            <a:ext cx="10630590" cy="1887696"/>
          </a:xfrm>
          <a:prstGeom prst="rect">
            <a:avLst/>
          </a:prstGeom>
          <a:noFill/>
        </p:spPr>
        <p:txBody>
          <a:bodyPr wrap="square">
            <a:spAutoFit/>
          </a:bodyPr>
          <a:lstStyle/>
          <a:p>
            <a:pPr indent="127000"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方法名、对象名和变量名</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方法命名规范的写法是：采用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lowerCamelCase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小驼峰的形式，首字小写，往后的每个单词首字母都要大写。和类名不同的是，方法命名一般为动词或动词短语，与参数或参数名共同组成动宾短语，即动词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名词。一个好的函数名一般能通过名字直接获知该函数实现什么样的功能。方法名、参数名、成员变量、局部变量都统一使用小驼峰风格，即必须遵从驼峰形式除第一个单词首字母小写外（若只能一个单词，就全部小写），其余单词首字母均大写。方法名采用动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名词或动词表示，如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add()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getStudentName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p>
        </p:txBody>
      </p:sp>
      <p:sp>
        <p:nvSpPr>
          <p:cNvPr id="6" name="文本框 5">
            <a:extLst>
              <a:ext uri="{FF2B5EF4-FFF2-40B4-BE49-F238E27FC236}">
                <a16:creationId xmlns:a16="http://schemas.microsoft.com/office/drawing/2014/main" id="{267F5211-710D-6F42-E943-C42202D2E66B}"/>
              </a:ext>
            </a:extLst>
          </p:cNvPr>
          <p:cNvSpPr txBox="1"/>
          <p:nvPr/>
        </p:nvSpPr>
        <p:spPr>
          <a:xfrm>
            <a:off x="663410" y="4072964"/>
            <a:ext cx="10648590" cy="861774"/>
          </a:xfrm>
          <a:prstGeom prst="rect">
            <a:avLst/>
          </a:prstGeom>
          <a:noFill/>
        </p:spPr>
        <p:txBody>
          <a:bodyPr wrap="square">
            <a:spAutoFit/>
          </a:bodyPr>
          <a:lstStyle/>
          <a:p>
            <a:pPr indent="127000"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属性名</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属性名和对象命名方法相同，采用名词或形容词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名词的形式表示，如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dbClassName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dbUser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dbPassword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dbUrl</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p>
        </p:txBody>
      </p:sp>
    </p:spTree>
    <p:extLst>
      <p:ext uri="{BB962C8B-B14F-4D97-AF65-F5344CB8AC3E}">
        <p14:creationId xmlns:p14="http://schemas.microsoft.com/office/powerpoint/2010/main" val="12575100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F83CE-4293-95AF-F043-0A7A816063C2}"/>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37680FBA-F37C-8B67-D135-3223B48673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7A7CA82E-C310-E8BA-2BFC-598A9F144F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7A7EBD8B-9AFB-9144-BD08-6238A26B1584}"/>
              </a:ext>
            </a:extLst>
          </p:cNvPr>
          <p:cNvSpPr txBox="1"/>
          <p:nvPr/>
        </p:nvSpPr>
        <p:spPr>
          <a:xfrm>
            <a:off x="3511550" y="2629850"/>
            <a:ext cx="6096000" cy="1195777"/>
          </a:xfrm>
          <a:prstGeom prst="rect">
            <a:avLst/>
          </a:prstGeom>
          <a:noFill/>
        </p:spPr>
        <p:txBody>
          <a:bodyPr wrap="square">
            <a:spAutoFit/>
          </a:bodyPr>
          <a:lstStyle/>
          <a:p>
            <a:pPr marL="205740" indent="-205740">
              <a:lnSpc>
                <a:spcPct val="172000"/>
              </a:lnSpc>
              <a:spcBef>
                <a:spcPts val="1300"/>
              </a:spcBef>
              <a:spcAft>
                <a:spcPts val="1300"/>
              </a:spcAft>
            </a:pP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常量和变量</a:t>
            </a:r>
          </a:p>
        </p:txBody>
      </p:sp>
    </p:spTree>
    <p:extLst>
      <p:ext uri="{BB962C8B-B14F-4D97-AF65-F5344CB8AC3E}">
        <p14:creationId xmlns:p14="http://schemas.microsoft.com/office/powerpoint/2010/main" val="162337569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A2A38C-FB2E-4D29-D616-ABC9F55574B1}"/>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3E0CB24-809C-758C-F43E-4D4DE999C32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AF57319E-B2F0-8C4B-9494-46056188670F}"/>
              </a:ext>
            </a:extLst>
          </p:cNvPr>
          <p:cNvSpPr txBox="1"/>
          <p:nvPr/>
        </p:nvSpPr>
        <p:spPr>
          <a:xfrm>
            <a:off x="539750" y="23590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2.3.1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常量值</a:t>
            </a:r>
          </a:p>
        </p:txBody>
      </p:sp>
      <p:sp>
        <p:nvSpPr>
          <p:cNvPr id="6" name="文本框 5">
            <a:extLst>
              <a:ext uri="{FF2B5EF4-FFF2-40B4-BE49-F238E27FC236}">
                <a16:creationId xmlns:a16="http://schemas.microsoft.com/office/drawing/2014/main" id="{CC622A37-85FE-980B-99B8-4805C047F5F2}"/>
              </a:ext>
            </a:extLst>
          </p:cNvPr>
          <p:cNvSpPr txBox="1"/>
          <p:nvPr/>
        </p:nvSpPr>
        <p:spPr>
          <a:xfrm>
            <a:off x="539750" y="1057153"/>
            <a:ext cx="11207750" cy="605294"/>
          </a:xfrm>
          <a:prstGeom prst="rect">
            <a:avLst/>
          </a:prstGeom>
          <a:noFill/>
        </p:spPr>
        <p:txBody>
          <a:bodyPr wrap="square">
            <a:spAutoFit/>
          </a:bodyPr>
          <a:lstStyle/>
          <a:p>
            <a:pPr indent="266700" algn="just">
              <a:lnSpc>
                <a:spcPts val="2000"/>
              </a:lnSpc>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常量值又称为字面常量，它是通过数据直接表示的，因此有很多种数据类型，像整型和字符串型等。下面一一介绍这些常量值。</a:t>
            </a:r>
          </a:p>
        </p:txBody>
      </p:sp>
      <p:sp>
        <p:nvSpPr>
          <p:cNvPr id="8" name="文本框 7">
            <a:extLst>
              <a:ext uri="{FF2B5EF4-FFF2-40B4-BE49-F238E27FC236}">
                <a16:creationId xmlns:a16="http://schemas.microsoft.com/office/drawing/2014/main" id="{0D75BF3E-382F-737E-81B7-549C13963D2E}"/>
              </a:ext>
            </a:extLst>
          </p:cNvPr>
          <p:cNvSpPr txBox="1"/>
          <p:nvPr/>
        </p:nvSpPr>
        <p:spPr>
          <a:xfrm>
            <a:off x="539749" y="1932052"/>
            <a:ext cx="10861675" cy="2130199"/>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整型常量值</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整型（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）常量默认在内存中占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位，是具有整数类型的值，当运算过程中所需值超过</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位长度时，可以把它表示为长整型（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long</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）数值。长整型类型则要在数字后面加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697L</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，表示一个长整型数，它在内存中占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64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位。</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的整型常量值主要有如下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种形式。</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）十进制数形式：如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54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-67</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）八进制数形式：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中的八进制常数的表示以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开头，如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0125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表示十进制数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85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-013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表示十进制数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）十六进制数形式：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中的十六进制常数的表示以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0x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0X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开头，如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0x100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表示十进制数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256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-0x16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表示十进制数</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10" name="文本框 9">
            <a:extLst>
              <a:ext uri="{FF2B5EF4-FFF2-40B4-BE49-F238E27FC236}">
                <a16:creationId xmlns:a16="http://schemas.microsoft.com/office/drawing/2014/main" id="{EAA50398-E1D6-0477-FBBA-3F4685CE7E04}"/>
              </a:ext>
            </a:extLst>
          </p:cNvPr>
          <p:cNvSpPr txBox="1"/>
          <p:nvPr/>
        </p:nvSpPr>
        <p:spPr>
          <a:xfrm>
            <a:off x="539750" y="4331856"/>
            <a:ext cx="10861674" cy="1873718"/>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实型常量值</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实型常量默认在内存中占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64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位，是具有双精度型（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）的值。如果考虑到需要节省运行时的系统资源，而运算时的数据值取值范围并不大且运算精度要求不太高的情况，可以把它表示为单精度型（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float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）的数值。单精度型数值一般要在该常数后面加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69.7f</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，表示一个</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float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型实数，它在内存中占</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32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位（取决于系统的版本高低）。</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的实型常量值主要有如下两种形式。</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）十进制数形式：由数字和小数点组成，且必须有小数点，如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12.34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-98.0</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）科学记数法形式：如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1.75e5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32&amp;E3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之前必须有数字，且</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之后的数字必须为整数。</a:t>
            </a:r>
          </a:p>
        </p:txBody>
      </p:sp>
    </p:spTree>
    <p:extLst>
      <p:ext uri="{BB962C8B-B14F-4D97-AF65-F5344CB8AC3E}">
        <p14:creationId xmlns:p14="http://schemas.microsoft.com/office/powerpoint/2010/main" val="34920473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CE0A80-C246-6260-F442-342810C8F70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06308CE-6423-5098-E074-46C8E232C7C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AADB3A6F-7CED-A776-7125-558F27A9A940}"/>
              </a:ext>
            </a:extLst>
          </p:cNvPr>
          <p:cNvSpPr txBox="1"/>
          <p:nvPr/>
        </p:nvSpPr>
        <p:spPr>
          <a:xfrm>
            <a:off x="660400" y="771603"/>
            <a:ext cx="7054850" cy="595035"/>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布尔型常量值</a:t>
            </a:r>
          </a:p>
          <a:p>
            <a:pPr>
              <a:buNone/>
            </a:pPr>
            <a:r>
              <a:rPr lang="en-US" altLang="zh-CN" sz="1600" kern="100" dirty="0">
                <a:latin typeface="宋体" panose="02010600030101010101" pitchFamily="2" charset="-122"/>
                <a:cs typeface="Times New Roman" panose="02020603050405020304" pitchFamily="18" charset="0"/>
              </a:rPr>
              <a:t>  </a:t>
            </a:r>
            <a:r>
              <a:rPr lang="en-US" altLang="zh-CN" sz="1600" kern="100" dirty="0">
                <a:effectLst/>
                <a:latin typeface="宋体" panose="02010600030101010101" pitchFamily="2" charset="-122"/>
                <a:cs typeface="Times New Roman" panose="02020603050405020304" pitchFamily="18" charset="0"/>
              </a:rPr>
              <a:t>Java </a:t>
            </a:r>
            <a:r>
              <a:rPr lang="zh-CN" altLang="zh-CN" sz="1600" kern="100" dirty="0">
                <a:effectLst/>
                <a:ea typeface="宋体" panose="02010600030101010101" pitchFamily="2" charset="-122"/>
                <a:cs typeface="Times New Roman" panose="02020603050405020304" pitchFamily="18" charset="0"/>
              </a:rPr>
              <a:t>的布尔型常量只有两个值，即</a:t>
            </a:r>
            <a:r>
              <a:rPr lang="en-US" altLang="zh-CN" sz="1600" kern="100" dirty="0">
                <a:effectLst/>
                <a:ea typeface="宋体" panose="02010600030101010101" pitchFamily="2" charset="-122"/>
                <a:cs typeface="Times New Roman" panose="02020603050405020304" pitchFamily="18" charset="0"/>
              </a:rPr>
              <a:t> false</a:t>
            </a:r>
            <a:r>
              <a:rPr lang="zh-CN" altLang="zh-CN" sz="1600" kern="100" dirty="0">
                <a:effectLst/>
                <a:ea typeface="宋体" panose="02010600030101010101" pitchFamily="2" charset="-122"/>
                <a:cs typeface="Times New Roman" panose="02020603050405020304" pitchFamily="18" charset="0"/>
              </a:rPr>
              <a:t>（假）和</a:t>
            </a:r>
            <a:r>
              <a:rPr lang="en-US" altLang="zh-CN" sz="1600" kern="100" dirty="0">
                <a:effectLst/>
                <a:ea typeface="宋体" panose="02010600030101010101" pitchFamily="2" charset="-122"/>
                <a:cs typeface="Times New Roman" panose="02020603050405020304" pitchFamily="18" charset="0"/>
              </a:rPr>
              <a:t> true</a:t>
            </a:r>
            <a:r>
              <a:rPr lang="zh-CN" altLang="zh-CN" sz="1600" kern="100" dirty="0">
                <a:effectLst/>
                <a:ea typeface="宋体" panose="02010600030101010101" pitchFamily="2" charset="-122"/>
                <a:cs typeface="Times New Roman" panose="02020603050405020304" pitchFamily="18" charset="0"/>
              </a:rPr>
              <a:t>（真）。</a:t>
            </a:r>
            <a:endParaRPr lang="zh-CN" altLang="en-US" sz="1600" dirty="0"/>
          </a:p>
        </p:txBody>
      </p:sp>
      <p:sp>
        <p:nvSpPr>
          <p:cNvPr id="6" name="文本框 5">
            <a:extLst>
              <a:ext uri="{FF2B5EF4-FFF2-40B4-BE49-F238E27FC236}">
                <a16:creationId xmlns:a16="http://schemas.microsoft.com/office/drawing/2014/main" id="{ED0330B9-0905-6F4D-2848-1577915C3253}"/>
              </a:ext>
            </a:extLst>
          </p:cNvPr>
          <p:cNvSpPr txBox="1"/>
          <p:nvPr/>
        </p:nvSpPr>
        <p:spPr>
          <a:xfrm>
            <a:off x="660400" y="1691659"/>
            <a:ext cx="10998200" cy="1374735"/>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字符型和字符串常量值</a:t>
            </a:r>
          </a:p>
          <a:p>
            <a:pPr indent="266700" algn="just">
              <a:lnSpc>
                <a:spcPts val="2000"/>
              </a:lnSpc>
              <a:buNone/>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的字符型常量值是用单引号引起来的一个字符，如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E'</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。需要注意的是，</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字符串常量值中的单引号和双引号不可混用。双引号用来表示字符串，像</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"11"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"d"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等都是表示单个字符的字符串。</a:t>
            </a:r>
          </a:p>
          <a:p>
            <a:pPr indent="266700" algn="just">
              <a:lnSpc>
                <a:spcPts val="200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除了以上所述形式的字符常量值之外，</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还允许使用一种特殊形式的字符常量值来表示一些难以用一般字符表示的字符，这种特殊形式的字符是以开头的字符序列，称为转义字符。如表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文本框 7">
            <a:extLst>
              <a:ext uri="{FF2B5EF4-FFF2-40B4-BE49-F238E27FC236}">
                <a16:creationId xmlns:a16="http://schemas.microsoft.com/office/drawing/2014/main" id="{E14CC4C3-F903-F527-1BEC-176BF3A3EF93}"/>
              </a:ext>
            </a:extLst>
          </p:cNvPr>
          <p:cNvSpPr txBox="1"/>
          <p:nvPr/>
        </p:nvSpPr>
        <p:spPr>
          <a:xfrm>
            <a:off x="1993582" y="3216589"/>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2-2Java</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中常用的转义字符</a:t>
            </a:r>
          </a:p>
        </p:txBody>
      </p:sp>
      <p:graphicFrame>
        <p:nvGraphicFramePr>
          <p:cNvPr id="9" name="表格 8">
            <a:extLst>
              <a:ext uri="{FF2B5EF4-FFF2-40B4-BE49-F238E27FC236}">
                <a16:creationId xmlns:a16="http://schemas.microsoft.com/office/drawing/2014/main" id="{8F644632-B486-08EB-8D85-7E75AA4E3E86}"/>
              </a:ext>
            </a:extLst>
          </p:cNvPr>
          <p:cNvGraphicFramePr>
            <a:graphicFrameLocks noGrp="1"/>
          </p:cNvGraphicFramePr>
          <p:nvPr>
            <p:extLst>
              <p:ext uri="{D42A27DB-BD31-4B8C-83A1-F6EECF244321}">
                <p14:modId xmlns:p14="http://schemas.microsoft.com/office/powerpoint/2010/main" val="208937983"/>
              </p:ext>
            </p:extLst>
          </p:nvPr>
        </p:nvGraphicFramePr>
        <p:xfrm>
          <a:off x="799464" y="3579374"/>
          <a:ext cx="8484236" cy="2628110"/>
        </p:xfrm>
        <a:graphic>
          <a:graphicData uri="http://schemas.openxmlformats.org/drawingml/2006/table">
            <a:tbl>
              <a:tblPr firstRow="1" firstCol="1" bandRow="1">
                <a:tableStyleId>{5C22544A-7EE6-4342-B048-85BDC9FD1C3A}</a:tableStyleId>
              </a:tblPr>
              <a:tblGrid>
                <a:gridCol w="4242118">
                  <a:extLst>
                    <a:ext uri="{9D8B030D-6E8A-4147-A177-3AD203B41FA5}">
                      <a16:colId xmlns:a16="http://schemas.microsoft.com/office/drawing/2014/main" val="2562396671"/>
                    </a:ext>
                  </a:extLst>
                </a:gridCol>
                <a:gridCol w="4242118">
                  <a:extLst>
                    <a:ext uri="{9D8B030D-6E8A-4147-A177-3AD203B41FA5}">
                      <a16:colId xmlns:a16="http://schemas.microsoft.com/office/drawing/2014/main" val="3832217921"/>
                    </a:ext>
                  </a:extLst>
                </a:gridCol>
              </a:tblGrid>
              <a:tr h="262811">
                <a:tc>
                  <a:txBody>
                    <a:bodyPr/>
                    <a:lstStyle/>
                    <a:p>
                      <a:pPr algn="ctr">
                        <a:buNone/>
                      </a:pPr>
                      <a:r>
                        <a:rPr lang="zh-CN" sz="1000" kern="0">
                          <a:effectLst/>
                        </a:rPr>
                        <a:t>转义字符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说明</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12068036"/>
                  </a:ext>
                </a:extLst>
              </a:tr>
              <a:tr h="262811">
                <a:tc>
                  <a:txBody>
                    <a:bodyPr/>
                    <a:lstStyle/>
                    <a:p>
                      <a:pPr algn="ctr">
                        <a:buNone/>
                      </a:pPr>
                      <a:r>
                        <a:rPr lang="en-US" sz="1000" kern="0">
                          <a:effectLst/>
                        </a:rPr>
                        <a:t>\ddd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1-3</a:t>
                      </a:r>
                      <a:r>
                        <a:rPr lang="zh-CN" sz="1000" kern="0">
                          <a:effectLst/>
                        </a:rPr>
                        <a:t>位八进制数所表示的字符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24441723"/>
                  </a:ext>
                </a:extLst>
              </a:tr>
              <a:tr h="262811">
                <a:tc>
                  <a:txBody>
                    <a:bodyPr/>
                    <a:lstStyle/>
                    <a:p>
                      <a:pPr algn="ctr">
                        <a:buNone/>
                      </a:pPr>
                      <a:r>
                        <a:rPr lang="en-US" sz="1000" kern="0">
                          <a:effectLst/>
                        </a:rPr>
                        <a:t>\uxxxx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1-4</a:t>
                      </a:r>
                      <a:r>
                        <a:rPr lang="zh-CN" sz="1000" kern="0">
                          <a:effectLst/>
                        </a:rPr>
                        <a:t>位十六进制数所表示的字符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1716131"/>
                  </a:ext>
                </a:extLst>
              </a:tr>
              <a:tr h="262811">
                <a:tc>
                  <a:txBody>
                    <a:bodyPr/>
                    <a:lstStyle/>
                    <a:p>
                      <a:pPr 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单引号字符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3847883"/>
                  </a:ext>
                </a:extLst>
              </a:tr>
              <a:tr h="262811">
                <a:tc>
                  <a:txBody>
                    <a:bodyPr/>
                    <a:lstStyle/>
                    <a:p>
                      <a:pPr 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双引号字符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67900281"/>
                  </a:ext>
                </a:extLst>
              </a:tr>
              <a:tr h="262811">
                <a:tc>
                  <a:txBody>
                    <a:bodyPr/>
                    <a:lstStyle/>
                    <a:p>
                      <a:pPr 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双斜杠字符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85424941"/>
                  </a:ext>
                </a:extLst>
              </a:tr>
              <a:tr h="262811">
                <a:tc>
                  <a:txBody>
                    <a:bodyPr/>
                    <a:lstStyle/>
                    <a:p>
                      <a:pPr algn="ctr">
                        <a:buNone/>
                      </a:pPr>
                      <a:r>
                        <a:rPr lang="en-US" sz="1000" kern="0">
                          <a:effectLst/>
                        </a:rPr>
                        <a:t>\r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回车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1277588"/>
                  </a:ext>
                </a:extLst>
              </a:tr>
              <a:tr h="262811">
                <a:tc>
                  <a:txBody>
                    <a:bodyPr/>
                    <a:lstStyle/>
                    <a:p>
                      <a:pPr algn="ctr">
                        <a:buNone/>
                      </a:pPr>
                      <a:r>
                        <a:rPr lang="en-US" sz="1000" kern="0">
                          <a:effectLst/>
                        </a:rPr>
                        <a:t>\n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换行</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27527166"/>
                  </a:ext>
                </a:extLst>
              </a:tr>
              <a:tr h="262811">
                <a:tc>
                  <a:txBody>
                    <a:bodyPr/>
                    <a:lstStyle/>
                    <a:p>
                      <a:pPr algn="ctr">
                        <a:buNone/>
                      </a:pPr>
                      <a:r>
                        <a:rPr lang="en-US" sz="1000" kern="0">
                          <a:effectLst/>
                        </a:rPr>
                        <a:t>\b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退格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68019493"/>
                  </a:ext>
                </a:extLst>
              </a:tr>
              <a:tr h="262811">
                <a:tc>
                  <a:txBody>
                    <a:bodyPr/>
                    <a:lstStyle/>
                    <a:p>
                      <a:pPr algn="ctr">
                        <a:buNone/>
                      </a:pPr>
                      <a:r>
                        <a:rPr lang="en-US" sz="1000" kern="0">
                          <a:effectLst/>
                        </a:rPr>
                        <a:t>\t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dirty="0">
                          <a:effectLst/>
                        </a:rPr>
                        <a:t>横向跳格</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6272468"/>
                  </a:ext>
                </a:extLst>
              </a:tr>
            </a:tbl>
          </a:graphicData>
        </a:graphic>
      </p:graphicFrame>
    </p:spTree>
    <p:extLst>
      <p:ext uri="{BB962C8B-B14F-4D97-AF65-F5344CB8AC3E}">
        <p14:creationId xmlns:p14="http://schemas.microsoft.com/office/powerpoint/2010/main" val="217553502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39B36-C9B1-219D-C85E-1FEA50DC27B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2752160-DE88-4229-CBB2-61CA647138C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1B9676B-8D68-E6D2-149F-B1B012DBB43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1D0B8DC6-4079-8566-1215-32BE410A70E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4E47771D-1063-BA1B-49BA-B2829380D565}"/>
              </a:ext>
            </a:extLst>
          </p:cNvPr>
          <p:cNvSpPr txBox="1"/>
          <p:nvPr/>
        </p:nvSpPr>
        <p:spPr>
          <a:xfrm>
            <a:off x="1073871" y="34290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2.3.2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定义常量</a:t>
            </a:r>
          </a:p>
        </p:txBody>
      </p:sp>
      <p:sp>
        <p:nvSpPr>
          <p:cNvPr id="6" name="文本框 5">
            <a:extLst>
              <a:ext uri="{FF2B5EF4-FFF2-40B4-BE49-F238E27FC236}">
                <a16:creationId xmlns:a16="http://schemas.microsoft.com/office/drawing/2014/main" id="{18A6CD47-85AE-BFBD-10EE-1A918FC74846}"/>
              </a:ext>
            </a:extLst>
          </p:cNvPr>
          <p:cNvSpPr txBox="1"/>
          <p:nvPr/>
        </p:nvSpPr>
        <p:spPr>
          <a:xfrm>
            <a:off x="647700" y="1161136"/>
            <a:ext cx="10985500" cy="1617238"/>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常量不同于常量值，它可以在程序中用符号来代替常量值使用，因此在使用前必须先定义。常量与变量类似也需要初始化，即在声明常量的同时要赋予一个初始值。常量一旦初始化就不可以被修改。</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final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关键字来定义一个常量，其语法如下所示：</a:t>
            </a:r>
          </a:p>
          <a:p>
            <a:pPr indent="266700" algn="just">
              <a:lnSpc>
                <a:spcPts val="2000"/>
              </a:lnSpc>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final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数据类型 常量名</a:t>
            </a:r>
            <a:r>
              <a:rPr lang="en-US"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 </a:t>
            </a:r>
            <a:r>
              <a:rPr lang="zh-CN" altLang="zh-CN" sz="16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常量初始值</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final String LOVE =’java’;</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final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关键字表示最终的，它可以修改很多元素，修饰变量就变成了常量。例如，以下语句使用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final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关键字声明常量。</a:t>
            </a:r>
          </a:p>
        </p:txBody>
      </p:sp>
      <p:sp>
        <p:nvSpPr>
          <p:cNvPr id="9" name="文本框 8">
            <a:extLst>
              <a:ext uri="{FF2B5EF4-FFF2-40B4-BE49-F238E27FC236}">
                <a16:creationId xmlns:a16="http://schemas.microsoft.com/office/drawing/2014/main" id="{F87BE424-8323-DB6A-762B-1A872D9C2EC2}"/>
              </a:ext>
            </a:extLst>
          </p:cNvPr>
          <p:cNvSpPr txBox="1"/>
          <p:nvPr/>
        </p:nvSpPr>
        <p:spPr>
          <a:xfrm>
            <a:off x="730250" y="2870666"/>
            <a:ext cx="10731500"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注意：所声明的常量若为类的成员常量，必须在声明的同时进行初始化，否则会出现编译错误。</a:t>
            </a:r>
          </a:p>
        </p:txBody>
      </p:sp>
      <p:sp>
        <p:nvSpPr>
          <p:cNvPr id="11" name="文本框 10">
            <a:extLst>
              <a:ext uri="{FF2B5EF4-FFF2-40B4-BE49-F238E27FC236}">
                <a16:creationId xmlns:a16="http://schemas.microsoft.com/office/drawing/2014/main" id="{B350C8CA-9A4A-7EF2-343A-297A005697BE}"/>
              </a:ext>
            </a:extLst>
          </p:cNvPr>
          <p:cNvSpPr txBox="1"/>
          <p:nvPr/>
        </p:nvSpPr>
        <p:spPr>
          <a:xfrm>
            <a:off x="730250" y="3311771"/>
            <a:ext cx="6096000" cy="3170099"/>
          </a:xfrm>
          <a:prstGeom prst="rect">
            <a:avLst/>
          </a:prstGeom>
          <a:noFill/>
        </p:spPr>
        <p:txBody>
          <a:bodyPr wrap="square">
            <a:spAutoFit/>
          </a:bodyPr>
          <a:lstStyle/>
          <a:p>
            <a:pPr algn="l">
              <a:buNone/>
            </a:pP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class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Hello</a:t>
            </a:r>
            <a:r>
              <a:rPr lang="en-US" altLang="zh-CN" sz="1800" kern="100" dirty="0" err="1">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Java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 </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静态常量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i="1" kern="100" dirty="0">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PI</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3.14;</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 </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声明成员常量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y</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void</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main(String[] </a:t>
            </a:r>
            <a:r>
              <a:rPr lang="en-US" altLang="zh-CN" sz="1800" kern="100" dirty="0" err="1">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args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 </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声明局部常量</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x</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3.3;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469739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7BB1E-6B47-157F-86E8-80702456F20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EF7DD05-B67F-80E1-8E3C-55F008CD119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10F2566-14E1-FB57-388B-10700092DBF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1349F0DD-DCB4-40AB-F713-82666A2131A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624B4CC-4205-0D95-9F5B-F3F953569CBA}"/>
              </a:ext>
            </a:extLst>
          </p:cNvPr>
          <p:cNvSpPr txBox="1"/>
          <p:nvPr/>
        </p:nvSpPr>
        <p:spPr>
          <a:xfrm>
            <a:off x="1021660" y="34290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2.3.3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变量</a:t>
            </a:r>
          </a:p>
        </p:txBody>
      </p:sp>
      <p:sp>
        <p:nvSpPr>
          <p:cNvPr id="6" name="文本框 5">
            <a:extLst>
              <a:ext uri="{FF2B5EF4-FFF2-40B4-BE49-F238E27FC236}">
                <a16:creationId xmlns:a16="http://schemas.microsoft.com/office/drawing/2014/main" id="{6584FC93-6225-4A45-C22B-ECD792160336}"/>
              </a:ext>
            </a:extLst>
          </p:cNvPr>
          <p:cNvSpPr txBox="1"/>
          <p:nvPr/>
        </p:nvSpPr>
        <p:spPr>
          <a:xfrm>
            <a:off x="641350" y="1161136"/>
            <a:ext cx="10591800" cy="1374735"/>
          </a:xfrm>
          <a:prstGeom prst="rect">
            <a:avLst/>
          </a:prstGeom>
          <a:noFill/>
        </p:spPr>
        <p:txBody>
          <a:bodyPr wrap="square">
            <a:spAutoFit/>
          </a:bodyPr>
          <a:lstStyle/>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日常生活中，人们会用到大量数据，像去超市购物，餐厅吃法，用数字人民币，支付宝或者微信支付，首先，需要扫描商家的二维码，这个过程其实就是获取商家的账号这个数据，而后，输入密码，这个过程也是在获取数据，也就是密码。在后续进行的业务处理中，像钱的数额，对方的二维码账号和密码或者指纹会被反复的、频繁的使用， 那就需要一个存储这些数据的地方。如图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Rectangle 2">
            <a:extLst>
              <a:ext uri="{FF2B5EF4-FFF2-40B4-BE49-F238E27FC236}">
                <a16:creationId xmlns:a16="http://schemas.microsoft.com/office/drawing/2014/main" id="{01D0973B-9B59-892E-C421-12695D3FA485}"/>
              </a:ext>
            </a:extLst>
          </p:cNvPr>
          <p:cNvSpPr>
            <a:spLocks noChangeArrowheads="1"/>
          </p:cNvSpPr>
          <p:nvPr/>
        </p:nvSpPr>
        <p:spPr bwMode="auto">
          <a:xfrm>
            <a:off x="3730625" y="242157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A85095AF-2A74-B3CB-8498-A0E5FEFBA973}"/>
              </a:ext>
            </a:extLst>
          </p:cNvPr>
          <p:cNvGraphicFramePr>
            <a:graphicFrameLocks noChangeAspect="1"/>
          </p:cNvGraphicFramePr>
          <p:nvPr>
            <p:extLst>
              <p:ext uri="{D42A27DB-BD31-4B8C-83A1-F6EECF244321}">
                <p14:modId xmlns:p14="http://schemas.microsoft.com/office/powerpoint/2010/main" val="3560706607"/>
              </p:ext>
            </p:extLst>
          </p:nvPr>
        </p:nvGraphicFramePr>
        <p:xfrm>
          <a:off x="2873374" y="2535871"/>
          <a:ext cx="4403725" cy="3437322"/>
        </p:xfrm>
        <a:graphic>
          <a:graphicData uri="http://schemas.openxmlformats.org/presentationml/2006/ole">
            <mc:AlternateContent xmlns:mc="http://schemas.openxmlformats.org/markup-compatibility/2006">
              <mc:Choice xmlns:v="urn:schemas-microsoft-com:vml" Requires="v">
                <p:oleObj r:id="rId6" imgW="2554583" imgH="1986072" progId="Visio.Drawing.11">
                  <p:embed/>
                </p:oleObj>
              </mc:Choice>
              <mc:Fallback>
                <p:oleObj r:id="rId6" imgW="2554583" imgH="1986072"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73374" y="2535871"/>
                        <a:ext cx="4403725" cy="3437322"/>
                      </a:xfrm>
                      <a:prstGeom prst="rect">
                        <a:avLst/>
                      </a:prstGeom>
                      <a:noFill/>
                    </p:spPr>
                  </p:pic>
                </p:oleObj>
              </mc:Fallback>
            </mc:AlternateContent>
          </a:graphicData>
        </a:graphic>
      </p:graphicFrame>
      <p:sp>
        <p:nvSpPr>
          <p:cNvPr id="11" name="文本框 10">
            <a:extLst>
              <a:ext uri="{FF2B5EF4-FFF2-40B4-BE49-F238E27FC236}">
                <a16:creationId xmlns:a16="http://schemas.microsoft.com/office/drawing/2014/main" id="{3DDFC8FC-5C34-1499-26D4-DFFA249CFD3F}"/>
              </a:ext>
            </a:extLst>
          </p:cNvPr>
          <p:cNvSpPr txBox="1"/>
          <p:nvPr/>
        </p:nvSpPr>
        <p:spPr>
          <a:xfrm>
            <a:off x="1093786" y="6087493"/>
            <a:ext cx="7962900" cy="369332"/>
          </a:xfrm>
          <a:prstGeom prst="rect">
            <a:avLst/>
          </a:prstGeom>
          <a:noFill/>
        </p:spPr>
        <p:txBody>
          <a:bodyPr wrap="square">
            <a:spAutoFit/>
          </a:bodyPr>
          <a:lstStyle/>
          <a:p>
            <a:pPr indent="228600" algn="ct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内存编制</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604557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5518E-7E3B-A495-286F-8B980CCBB9A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68A5601-D5DE-22B3-26A1-509C2A13EAE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609F086-D6BE-99B5-04C9-7A17549F6FB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464961" y="342900"/>
            <a:ext cx="11468100" cy="6172200"/>
          </a:xfrm>
          <a:prstGeom prst="rect">
            <a:avLst/>
          </a:prstGeom>
        </p:spPr>
      </p:pic>
      <p:pic>
        <p:nvPicPr>
          <p:cNvPr id="32" name="图片 31">
            <a:extLst>
              <a:ext uri="{FF2B5EF4-FFF2-40B4-BE49-F238E27FC236}">
                <a16:creationId xmlns:a16="http://schemas.microsoft.com/office/drawing/2014/main" id="{6CEC8D7B-8472-25B6-B556-DDE28238E0B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42CE8B1C-279C-9AA4-36EC-F8F80F261F38}"/>
              </a:ext>
            </a:extLst>
          </p:cNvPr>
          <p:cNvSpPr txBox="1"/>
          <p:nvPr/>
        </p:nvSpPr>
        <p:spPr>
          <a:xfrm>
            <a:off x="812976" y="1084534"/>
            <a:ext cx="10772070" cy="1375232"/>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软件系统开发过程中，要将系统获取到的用户输入数据，还有计算过程中产生的中间数据，以及系统准备的一些初始数据等都是要存储在内存之中的，内存单元有地址编号，而且数量极大，为了方便写入数据和读出内存中的数据，需要为内存空间取一个有意义好记的名字，来引用内容中的数据，这种引用就是变量，可以理解为变量就是内存中数据的代词。简单说， 变量就是指代在内存中开辟的存储空间，用于存放运算过程中需要用到的数据。变量定义如下所示：</a:t>
            </a:r>
          </a:p>
        </p:txBody>
      </p:sp>
      <p:sp>
        <p:nvSpPr>
          <p:cNvPr id="6" name="文本框 5">
            <a:extLst>
              <a:ext uri="{FF2B5EF4-FFF2-40B4-BE49-F238E27FC236}">
                <a16:creationId xmlns:a16="http://schemas.microsoft.com/office/drawing/2014/main" id="{CAC8C53E-CDFF-891F-9A95-12751F974D45}"/>
              </a:ext>
            </a:extLst>
          </p:cNvPr>
          <p:cNvSpPr txBox="1"/>
          <p:nvPr/>
        </p:nvSpPr>
        <p:spPr>
          <a:xfrm>
            <a:off x="914400" y="2542471"/>
            <a:ext cx="6096000" cy="646331"/>
          </a:xfrm>
          <a:prstGeom prst="rect">
            <a:avLst/>
          </a:prstGeom>
          <a:noFill/>
        </p:spPr>
        <p:txBody>
          <a:bodyPr wrap="square">
            <a:spAutoFit/>
          </a:bodyPr>
          <a:lstStyle/>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  c = a + 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如上代码中，变量</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指代内</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  b = 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568934C0-3F4C-BE1F-E4A4-81C6923BD211}"/>
              </a:ext>
            </a:extLst>
          </p:cNvPr>
          <p:cNvSpPr txBox="1"/>
          <p:nvPr/>
        </p:nvSpPr>
        <p:spPr>
          <a:xfrm>
            <a:off x="709965" y="3427761"/>
            <a:ext cx="10772070"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存中三块用于存储整数的存储空间，分别用于存储两个整数及这两个整数之和，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意为整数数据类型，后续课程会详细介绍。</a:t>
            </a:r>
          </a:p>
        </p:txBody>
      </p:sp>
      <p:sp>
        <p:nvSpPr>
          <p:cNvPr id="11" name="文本框 10">
            <a:extLst>
              <a:ext uri="{FF2B5EF4-FFF2-40B4-BE49-F238E27FC236}">
                <a16:creationId xmlns:a16="http://schemas.microsoft.com/office/drawing/2014/main" id="{B0572F83-739B-8F34-B5B3-CDADD93D8DE3}"/>
              </a:ext>
            </a:extLst>
          </p:cNvPr>
          <p:cNvSpPr txBox="1"/>
          <p:nvPr/>
        </p:nvSpPr>
        <p:spPr>
          <a:xfrm>
            <a:off x="464961" y="4280888"/>
            <a:ext cx="10593035"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对于变量，我们需要关注如下几个方面：</a:t>
            </a:r>
          </a:p>
          <a:p>
            <a:pPr marL="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）变量的声明：用特定语法声明一个变量，让运行环境为其分配空间。</a:t>
            </a:r>
          </a:p>
          <a:p>
            <a:pPr marL="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）变量的命名：需要有个见名知意的名字，而且要符合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语言规范。</a:t>
            </a:r>
          </a:p>
          <a:p>
            <a:pPr marL="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）变量的初始化：变量声明后，要为其赋一个确定的初值后再使用。</a:t>
            </a:r>
          </a:p>
          <a:p>
            <a:pPr marL="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）变量的访问：可以对变量中的数据进行存取、操作，但必须和其类型匹配。</a:t>
            </a:r>
          </a:p>
        </p:txBody>
      </p:sp>
    </p:spTree>
    <p:extLst>
      <p:ext uri="{BB962C8B-B14F-4D97-AF65-F5344CB8AC3E}">
        <p14:creationId xmlns:p14="http://schemas.microsoft.com/office/powerpoint/2010/main" val="29712387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CD59E-06C2-AB40-2846-AF156E22AD2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6638C90-4D98-26F0-43BB-D005BB94FAB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5B11175F-77B7-8C8A-1ECA-12CDB245C82C}"/>
              </a:ext>
            </a:extLst>
          </p:cNvPr>
          <p:cNvSpPr txBox="1"/>
          <p:nvPr/>
        </p:nvSpPr>
        <p:spPr>
          <a:xfrm>
            <a:off x="552450" y="341314"/>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2.3.4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变量的声明</a:t>
            </a:r>
          </a:p>
        </p:txBody>
      </p:sp>
      <p:sp>
        <p:nvSpPr>
          <p:cNvPr id="6" name="文本框 5">
            <a:extLst>
              <a:ext uri="{FF2B5EF4-FFF2-40B4-BE49-F238E27FC236}">
                <a16:creationId xmlns:a16="http://schemas.microsoft.com/office/drawing/2014/main" id="{447ADCF8-DD1A-3011-92A3-7C9F42E9A4C0}"/>
              </a:ext>
            </a:extLst>
          </p:cNvPr>
          <p:cNvSpPr txBox="1"/>
          <p:nvPr/>
        </p:nvSpPr>
        <p:spPr>
          <a:xfrm>
            <a:off x="552450" y="1289837"/>
            <a:ext cx="11315700" cy="605294"/>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当需要使用一个变量时，必须对该变量进行声明，变量的声明包含两点：变量名和数据类型，代码如下所示：</a:t>
            </a:r>
          </a:p>
          <a:p>
            <a:pPr indent="266700" algn="just">
              <a:lnSpc>
                <a:spcPts val="2000"/>
              </a:lnSpc>
            </a:pPr>
            <a:r>
              <a:rPr lang="en-US" altLang="zh-CN"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int  a;</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3DB05DD1-6B8D-58F3-8B10-F2A36425C7C8}"/>
              </a:ext>
            </a:extLst>
          </p:cNvPr>
          <p:cNvSpPr txBox="1"/>
          <p:nvPr/>
        </p:nvSpPr>
        <p:spPr>
          <a:xfrm>
            <a:off x="508000" y="1937434"/>
            <a:ext cx="10934700" cy="605294"/>
          </a:xfrm>
          <a:prstGeom prst="rect">
            <a:avLst/>
          </a:prstGeom>
          <a:noFill/>
        </p:spPr>
        <p:txBody>
          <a:bodyPr wrap="square">
            <a:spAutoFit/>
          </a:bodyPr>
          <a:lstStyle/>
          <a:p>
            <a:pPr indent="266700" algn="just">
              <a:lnSpc>
                <a:spcPts val="2000"/>
              </a:lnSpc>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上面的代码中，</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为变量的数据类型，</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为变量的名称</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名称要符合前面讲的变量命名规范</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，当声明如上语句时，</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会为该变量在内存中开辟存储空间，不同的变量类型决定了存储空间的结构。</a:t>
            </a:r>
          </a:p>
        </p:txBody>
      </p:sp>
      <p:sp>
        <p:nvSpPr>
          <p:cNvPr id="10" name="文本框 9">
            <a:extLst>
              <a:ext uri="{FF2B5EF4-FFF2-40B4-BE49-F238E27FC236}">
                <a16:creationId xmlns:a16="http://schemas.microsoft.com/office/drawing/2014/main" id="{50F7A859-5DAE-7DC5-6AFC-FDCA6B9A718B}"/>
              </a:ext>
            </a:extLst>
          </p:cNvPr>
          <p:cNvSpPr txBox="1"/>
          <p:nvPr/>
        </p:nvSpPr>
        <p:spPr>
          <a:xfrm>
            <a:off x="508000" y="2705508"/>
            <a:ext cx="9607550" cy="348813"/>
          </a:xfrm>
          <a:prstGeom prst="rect">
            <a:avLst/>
          </a:prstGeom>
          <a:noFill/>
        </p:spPr>
        <p:txBody>
          <a:bodyPr wrap="square">
            <a:spAutoFit/>
          </a:bodyPr>
          <a:lstStyle/>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语言语法规定，变量使用之前必须声明，否则会有编译错误。代码如下所示：</a:t>
            </a:r>
          </a:p>
        </p:txBody>
      </p:sp>
      <p:sp>
        <p:nvSpPr>
          <p:cNvPr id="12" name="文本框 11">
            <a:extLst>
              <a:ext uri="{FF2B5EF4-FFF2-40B4-BE49-F238E27FC236}">
                <a16:creationId xmlns:a16="http://schemas.microsoft.com/office/drawing/2014/main" id="{8AC82B45-8C4E-DDE3-59BC-E63BD046DDD2}"/>
              </a:ext>
            </a:extLst>
          </p:cNvPr>
          <p:cNvSpPr txBox="1"/>
          <p:nvPr/>
        </p:nvSpPr>
        <p:spPr>
          <a:xfrm>
            <a:off x="552450" y="3338953"/>
            <a:ext cx="6096000" cy="2893100"/>
          </a:xfrm>
          <a:prstGeom prst="rect">
            <a:avLst/>
          </a:prstGeom>
          <a:noFill/>
        </p:spPr>
        <p:txBody>
          <a:bodyPr wrap="square">
            <a:spAutoFit/>
          </a:bodyPr>
          <a:lstStyle/>
          <a:p>
            <a:pPr indent="127635"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VarTest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 = 1;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编译错误，变量没有声明</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正确，声明同时赋值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scord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100;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编译错误</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变量没有声明</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score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5390790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8DAC6-386B-54C4-F641-C2E7667CF05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09D84C0-9F32-76A3-8100-3D88E93F77B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346415A5-A8E5-7D0E-FCB0-787CEFC3FA2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0E13FE49-B027-7685-DE30-BDF0439E9F6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B977E8A-B3B3-A144-7523-2CA57BB1DED2}"/>
              </a:ext>
            </a:extLst>
          </p:cNvPr>
          <p:cNvSpPr txBox="1"/>
          <p:nvPr/>
        </p:nvSpPr>
        <p:spPr>
          <a:xfrm>
            <a:off x="663755" y="1348948"/>
            <a:ext cx="10864490" cy="4603119"/>
          </a:xfrm>
          <a:prstGeom prst="rect">
            <a:avLst/>
          </a:prstGeom>
          <a:noFill/>
        </p:spPr>
        <p:txBody>
          <a:bodyPr wrap="square">
            <a:spAutoFit/>
          </a:bodyPr>
          <a:lstStyle/>
          <a:p>
            <a:pPr algn="just">
              <a:lnSpc>
                <a:spcPts val="2000"/>
              </a:lnSpc>
              <a:buNone/>
            </a:pP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问题导入</a:t>
            </a: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在编程语言的学习过程中，除了关注技术本身，我们也可以结合社会发展、国家需求以及思想政治教育来深化理解。例如，</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作为一种强大的编程语言，在现代信息技术领域有着广泛的应用，而这种技术背后往往与国家的科技进步和创新密切相关。在党的二十大报告中，强调了</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创新驱动发展</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的重要性，推动科技自主创新、加快数字化转型以及提升国家科技竞争力。这与学习</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语言等编程技术是相辅相成的。通过学习</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语言的基本语法和应用开发，不仅能够提升个人的技术能力，也能够为国家的技术创新贡献力量。特别是随着人工智能、大数据、云计算等前沿技术的蓬勃发展，</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作为重要的开发语言，承担着支撑数字经济、促进社会发展的使命。</a:t>
            </a:r>
          </a:p>
          <a:p>
            <a:pPr algn="just">
              <a:lnSpc>
                <a:spcPts val="2000"/>
              </a:lnSpc>
              <a:buNone/>
            </a:pP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知识目标</a:t>
            </a: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中各运算符的使用以及优先级</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）掌握变量和常量的定义和使用</a:t>
            </a:r>
          </a:p>
          <a:p>
            <a:pPr algn="just">
              <a:lnSpc>
                <a:spcPts val="2000"/>
              </a:lnSpc>
              <a:buNone/>
            </a:pP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能力目标</a:t>
            </a: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）培养对</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熟练使用运算符完成程序设计</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）培养对</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变量的熟练使用</a:t>
            </a:r>
          </a:p>
          <a:p>
            <a:pPr algn="just">
              <a:lnSpc>
                <a:spcPts val="2000"/>
              </a:lnSpc>
              <a:buNone/>
            </a:pP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素养目标</a:t>
            </a:r>
            <a:r>
              <a:rPr lang="zh-CN" altLang="zh-CN" sz="20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）培养学生精益求精的学习品质</a:t>
            </a:r>
          </a:p>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）培养学生遵守社会规范，社会秩序的品质</a:t>
            </a:r>
          </a:p>
        </p:txBody>
      </p:sp>
    </p:spTree>
    <p:extLst>
      <p:ext uri="{BB962C8B-B14F-4D97-AF65-F5344CB8AC3E}">
        <p14:creationId xmlns:p14="http://schemas.microsoft.com/office/powerpoint/2010/main" val="31438544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C559E-3322-08B3-5DF2-70936378950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0FEE353-94C9-9DA1-5A03-E9DAB44DC39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09DAF10A-5622-B655-5F94-44D381E9AD20}"/>
              </a:ext>
            </a:extLst>
          </p:cNvPr>
          <p:cNvSpPr txBox="1"/>
          <p:nvPr/>
        </p:nvSpPr>
        <p:spPr>
          <a:xfrm>
            <a:off x="615950" y="1141433"/>
            <a:ext cx="10852150" cy="86177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从上面的代码中，可以看到出现了两个编译错误，编译错误即为</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过程出现的错误，主要是由于语法问题导致的。第一个错误，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，是因为该变量没有声明。第二个错误，</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scord</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，是因为前面声明的为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score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，编译器并未找到</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scord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变量，该错误是因为拼写错误造成的。</a:t>
            </a:r>
          </a:p>
        </p:txBody>
      </p:sp>
      <p:sp>
        <p:nvSpPr>
          <p:cNvPr id="6" name="文本框 5">
            <a:extLst>
              <a:ext uri="{FF2B5EF4-FFF2-40B4-BE49-F238E27FC236}">
                <a16:creationId xmlns:a16="http://schemas.microsoft.com/office/drawing/2014/main" id="{261157D8-444A-15B1-704F-3302A3DB870A}"/>
              </a:ext>
            </a:extLst>
          </p:cNvPr>
          <p:cNvSpPr txBox="1"/>
          <p:nvPr/>
        </p:nvSpPr>
        <p:spPr>
          <a:xfrm>
            <a:off x="615950" y="2282336"/>
            <a:ext cx="10147300" cy="348813"/>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如果多个变量的类型一样，可以在一条语句中声明，中间使用逗号分隔， 代码如下所示：</a:t>
            </a:r>
          </a:p>
        </p:txBody>
      </p:sp>
      <p:sp>
        <p:nvSpPr>
          <p:cNvPr id="8" name="文本框 7">
            <a:extLst>
              <a:ext uri="{FF2B5EF4-FFF2-40B4-BE49-F238E27FC236}">
                <a16:creationId xmlns:a16="http://schemas.microsoft.com/office/drawing/2014/main" id="{6DF8C746-2121-FAEE-0F9B-101311D22D7D}"/>
              </a:ext>
            </a:extLst>
          </p:cNvPr>
          <p:cNvSpPr txBox="1"/>
          <p:nvPr/>
        </p:nvSpPr>
        <p:spPr>
          <a:xfrm>
            <a:off x="762000" y="2789860"/>
            <a:ext cx="6096000" cy="1730730"/>
          </a:xfrm>
          <a:prstGeom prst="rect">
            <a:avLst/>
          </a:prstGeom>
          <a:noFill/>
        </p:spPr>
        <p:txBody>
          <a:bodyPr wrap="square">
            <a:spAutoFit/>
          </a:bodyPr>
          <a:lstStyle/>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sz="2400" dirty="0"/>
          </a:p>
        </p:txBody>
      </p:sp>
      <p:sp>
        <p:nvSpPr>
          <p:cNvPr id="10" name="文本框 9">
            <a:extLst>
              <a:ext uri="{FF2B5EF4-FFF2-40B4-BE49-F238E27FC236}">
                <a16:creationId xmlns:a16="http://schemas.microsoft.com/office/drawing/2014/main" id="{A87822FE-5A40-82DB-B199-BB0842F0A7F5}"/>
              </a:ext>
            </a:extLst>
          </p:cNvPr>
          <p:cNvSpPr txBox="1"/>
          <p:nvPr/>
        </p:nvSpPr>
        <p:spPr>
          <a:xfrm>
            <a:off x="501650" y="4919398"/>
            <a:ext cx="10852150" cy="605294"/>
          </a:xfrm>
          <a:prstGeom prst="rect">
            <a:avLst/>
          </a:prstGeom>
          <a:noFill/>
        </p:spPr>
        <p:txBody>
          <a:bodyPr wrap="square">
            <a:spAutoFit/>
          </a:bodyPr>
          <a:lstStyle/>
          <a:p>
            <a:pPr indent="266700" algn="just">
              <a:lnSpc>
                <a:spcPts val="2000"/>
              </a:lnSpc>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从上面的代码中，可以看到，第一条语句，声明了两个整型变量，分别赋值为</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，中间使用逗号分隔，最后以；号结尾。第二条语句，声明了两个整型变量，</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没有赋初始值，</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赋初值为</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418497509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5217E-9A5F-B81E-C296-8E36E46D4428}"/>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68AD57D9-F0E0-68F5-CBA0-4F4B06E7C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CFE82549-AACE-83E9-67FA-A1C987137EE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63F1B1EE-7C3E-5F53-E7FF-C2C05AD2AD3E}"/>
              </a:ext>
            </a:extLst>
          </p:cNvPr>
          <p:cNvSpPr txBox="1"/>
          <p:nvPr/>
        </p:nvSpPr>
        <p:spPr>
          <a:xfrm>
            <a:off x="4470400" y="2528250"/>
            <a:ext cx="6096000"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2.4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数据类型</a:t>
            </a:r>
          </a:p>
        </p:txBody>
      </p:sp>
    </p:spTree>
    <p:extLst>
      <p:ext uri="{BB962C8B-B14F-4D97-AF65-F5344CB8AC3E}">
        <p14:creationId xmlns:p14="http://schemas.microsoft.com/office/powerpoint/2010/main" val="377319416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60B09-81CC-B3FB-1628-8C2B3D9AEE4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9398A0C-BAD3-D9F5-2B2C-B9F5227751E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CCD7421-0720-C972-D15F-ECAD794CC25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BA77158-B4B5-C823-D50B-6E15AB9CFF1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096B6B8-BCE6-6D4D-71AF-37531E06F668}"/>
              </a:ext>
            </a:extLst>
          </p:cNvPr>
          <p:cNvSpPr txBox="1"/>
          <p:nvPr/>
        </p:nvSpPr>
        <p:spPr>
          <a:xfrm>
            <a:off x="970860" y="34290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2.4.1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基本数据类型</a:t>
            </a:r>
          </a:p>
        </p:txBody>
      </p:sp>
      <p:sp>
        <p:nvSpPr>
          <p:cNvPr id="6" name="文本框 5">
            <a:extLst>
              <a:ext uri="{FF2B5EF4-FFF2-40B4-BE49-F238E27FC236}">
                <a16:creationId xmlns:a16="http://schemas.microsoft.com/office/drawing/2014/main" id="{0456294E-9275-A679-120D-CD7503654A7E}"/>
              </a:ext>
            </a:extLst>
          </p:cNvPr>
          <p:cNvSpPr txBox="1"/>
          <p:nvPr/>
        </p:nvSpPr>
        <p:spPr>
          <a:xfrm>
            <a:off x="800100" y="1170947"/>
            <a:ext cx="10267950" cy="86177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基本数据类型包括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long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（长整型）和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double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（双精度浮点型）、</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（布尔型）、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float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（单精度浮点型）、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（字符型）、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（字节型）、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（短整型）共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种，详见表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所示。其中六种是数字类型（四个整数型，两个浮点型），一种是字符类型，还有一种布尔型。</a:t>
            </a:r>
          </a:p>
        </p:txBody>
      </p:sp>
      <p:sp>
        <p:nvSpPr>
          <p:cNvPr id="9" name="文本框 8">
            <a:extLst>
              <a:ext uri="{FF2B5EF4-FFF2-40B4-BE49-F238E27FC236}">
                <a16:creationId xmlns:a16="http://schemas.microsoft.com/office/drawing/2014/main" id="{B4E4CEA5-0EAD-BA73-77FA-5A0DD5B6F4F3}"/>
              </a:ext>
            </a:extLst>
          </p:cNvPr>
          <p:cNvSpPr txBox="1"/>
          <p:nvPr/>
        </p:nvSpPr>
        <p:spPr>
          <a:xfrm>
            <a:off x="2669540" y="2042532"/>
            <a:ext cx="6096000" cy="338554"/>
          </a:xfrm>
          <a:prstGeom prst="rect">
            <a:avLst/>
          </a:prstGeom>
          <a:noFill/>
        </p:spPr>
        <p:txBody>
          <a:bodyPr wrap="square">
            <a:spAutoFit/>
          </a:bodyPr>
          <a:lstStyle/>
          <a:p>
            <a:pPr indent="228600"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2-3  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的基本数据类型</a:t>
            </a:r>
          </a:p>
        </p:txBody>
      </p:sp>
      <p:graphicFrame>
        <p:nvGraphicFramePr>
          <p:cNvPr id="10" name="表格 9">
            <a:extLst>
              <a:ext uri="{FF2B5EF4-FFF2-40B4-BE49-F238E27FC236}">
                <a16:creationId xmlns:a16="http://schemas.microsoft.com/office/drawing/2014/main" id="{25663F9F-D6BD-C00B-B3BC-C11CCE51BEF5}"/>
              </a:ext>
            </a:extLst>
          </p:cNvPr>
          <p:cNvGraphicFramePr>
            <a:graphicFrameLocks noGrp="1"/>
          </p:cNvGraphicFramePr>
          <p:nvPr>
            <p:extLst>
              <p:ext uri="{D42A27DB-BD31-4B8C-83A1-F6EECF244321}">
                <p14:modId xmlns:p14="http://schemas.microsoft.com/office/powerpoint/2010/main" val="746527015"/>
              </p:ext>
            </p:extLst>
          </p:nvPr>
        </p:nvGraphicFramePr>
        <p:xfrm>
          <a:off x="1965007" y="2453875"/>
          <a:ext cx="8261986" cy="3941072"/>
        </p:xfrm>
        <a:graphic>
          <a:graphicData uri="http://schemas.openxmlformats.org/drawingml/2006/table">
            <a:tbl>
              <a:tblPr firstRow="1" firstCol="1" bandRow="1">
                <a:tableStyleId>{5C22544A-7EE6-4342-B048-85BDC9FD1C3A}</a:tableStyleId>
              </a:tblPr>
              <a:tblGrid>
                <a:gridCol w="2065012">
                  <a:extLst>
                    <a:ext uri="{9D8B030D-6E8A-4147-A177-3AD203B41FA5}">
                      <a16:colId xmlns:a16="http://schemas.microsoft.com/office/drawing/2014/main" val="680958485"/>
                    </a:ext>
                  </a:extLst>
                </a:gridCol>
                <a:gridCol w="2065012">
                  <a:extLst>
                    <a:ext uri="{9D8B030D-6E8A-4147-A177-3AD203B41FA5}">
                      <a16:colId xmlns:a16="http://schemas.microsoft.com/office/drawing/2014/main" val="3646446001"/>
                    </a:ext>
                  </a:extLst>
                </a:gridCol>
                <a:gridCol w="2065981">
                  <a:extLst>
                    <a:ext uri="{9D8B030D-6E8A-4147-A177-3AD203B41FA5}">
                      <a16:colId xmlns:a16="http://schemas.microsoft.com/office/drawing/2014/main" val="2742871388"/>
                    </a:ext>
                  </a:extLst>
                </a:gridCol>
                <a:gridCol w="2065981">
                  <a:extLst>
                    <a:ext uri="{9D8B030D-6E8A-4147-A177-3AD203B41FA5}">
                      <a16:colId xmlns:a16="http://schemas.microsoft.com/office/drawing/2014/main" val="182394605"/>
                    </a:ext>
                  </a:extLst>
                </a:gridCol>
              </a:tblGrid>
              <a:tr h="246317">
                <a:tc>
                  <a:txBody>
                    <a:bodyPr/>
                    <a:lstStyle/>
                    <a:p>
                      <a:pPr algn="ctr" fontAlgn="ctr">
                        <a:buNone/>
                      </a:pPr>
                      <a:r>
                        <a:rPr lang="zh-CN" sz="1000" kern="0">
                          <a:effectLst/>
                        </a:rPr>
                        <a:t>类型名称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关键字</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占用内存</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取值范围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36722463"/>
                  </a:ext>
                </a:extLst>
              </a:tr>
              <a:tr h="246317">
                <a:tc>
                  <a:txBody>
                    <a:bodyPr/>
                    <a:lstStyle/>
                    <a:p>
                      <a:pPr algn="ctr" fontAlgn="ctr">
                        <a:buNone/>
                      </a:pPr>
                      <a:r>
                        <a:rPr lang="zh-CN" sz="1000" kern="0">
                          <a:effectLst/>
                        </a:rPr>
                        <a:t>字节型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byte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1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-128~127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24660141"/>
                  </a:ext>
                </a:extLst>
              </a:tr>
              <a:tr h="246317">
                <a:tc>
                  <a:txBody>
                    <a:bodyPr/>
                    <a:lstStyle/>
                    <a:p>
                      <a:pPr algn="ctr" fontAlgn="ctr">
                        <a:buNone/>
                      </a:pPr>
                      <a:r>
                        <a:rPr lang="zh-CN" sz="1000" kern="0">
                          <a:effectLst/>
                        </a:rPr>
                        <a:t>短整型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short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2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-32768~32767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6711484"/>
                  </a:ext>
                </a:extLst>
              </a:tr>
              <a:tr h="738951">
                <a:tc>
                  <a:txBody>
                    <a:bodyPr/>
                    <a:lstStyle/>
                    <a:p>
                      <a:pPr algn="ctr" fontAlgn="ctr">
                        <a:buNone/>
                      </a:pPr>
                      <a:r>
                        <a:rPr lang="zh-CN" sz="1000" kern="0">
                          <a:effectLst/>
                        </a:rPr>
                        <a:t>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int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4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-2147483648~2147483647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12428219"/>
                  </a:ext>
                </a:extLst>
              </a:tr>
              <a:tr h="985268">
                <a:tc>
                  <a:txBody>
                    <a:bodyPr/>
                    <a:lstStyle/>
                    <a:p>
                      <a:pPr algn="ctr" fontAlgn="ctr">
                        <a:buNone/>
                      </a:pPr>
                      <a:r>
                        <a:rPr lang="zh-CN" sz="1000" kern="0">
                          <a:effectLst/>
                        </a:rPr>
                        <a:t>长整型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long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8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-9223372036854775808L~9223372036854775807L</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95658023"/>
                  </a:ext>
                </a:extLst>
              </a:tr>
              <a:tr h="492634">
                <a:tc>
                  <a:txBody>
                    <a:bodyPr/>
                    <a:lstStyle/>
                    <a:p>
                      <a:pPr algn="ctr" fontAlgn="ctr">
                        <a:buNone/>
                      </a:pPr>
                      <a:r>
                        <a:rPr lang="zh-CN" sz="1000" kern="0">
                          <a:effectLst/>
                        </a:rPr>
                        <a:t>单精度浮点型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float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4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+/-3.4E+38F</a:t>
                      </a:r>
                      <a:r>
                        <a:rPr lang="zh-CN" sz="1000" kern="0">
                          <a:effectLst/>
                        </a:rPr>
                        <a:t>（</a:t>
                      </a:r>
                      <a:r>
                        <a:rPr lang="en-US" sz="1000" kern="0">
                          <a:effectLst/>
                        </a:rPr>
                        <a:t>6~7 </a:t>
                      </a:r>
                      <a:r>
                        <a:rPr lang="zh-CN" sz="1000" kern="0">
                          <a:effectLst/>
                        </a:rPr>
                        <a:t>个有效位）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01685866"/>
                  </a:ext>
                </a:extLst>
              </a:tr>
              <a:tr h="492634">
                <a:tc>
                  <a:txBody>
                    <a:bodyPr/>
                    <a:lstStyle/>
                    <a:p>
                      <a:pPr algn="ctr" fontAlgn="ctr">
                        <a:buNone/>
                      </a:pPr>
                      <a:r>
                        <a:rPr lang="zh-CN" sz="1000" kern="0">
                          <a:effectLst/>
                        </a:rPr>
                        <a:t>双精度浮点型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double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8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+/-1.8E+308 (15 </a:t>
                      </a:r>
                      <a:r>
                        <a:rPr lang="zh-CN" sz="1000" kern="0">
                          <a:effectLst/>
                        </a:rPr>
                        <a:t>个有效位）</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5286267"/>
                  </a:ext>
                </a:extLst>
              </a:tr>
              <a:tr h="246317">
                <a:tc>
                  <a:txBody>
                    <a:bodyPr/>
                    <a:lstStyle/>
                    <a:p>
                      <a:pPr algn="ctr" fontAlgn="ctr">
                        <a:buNone/>
                      </a:pPr>
                      <a:r>
                        <a:rPr lang="zh-CN" sz="1000" kern="0">
                          <a:effectLst/>
                        </a:rPr>
                        <a:t>字符型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char</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2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ISO </a:t>
                      </a:r>
                      <a:r>
                        <a:rPr lang="zh-CN" sz="1000" kern="0">
                          <a:effectLst/>
                        </a:rPr>
                        <a:t>单一字符集</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62910077"/>
                  </a:ext>
                </a:extLst>
              </a:tr>
              <a:tr h="246317">
                <a:tc>
                  <a:txBody>
                    <a:bodyPr/>
                    <a:lstStyle/>
                    <a:p>
                      <a:pPr algn="ctr" fontAlgn="ctr">
                        <a:buNone/>
                      </a:pPr>
                      <a:r>
                        <a:rPr lang="zh-CN" sz="1000" kern="0">
                          <a:effectLst/>
                        </a:rPr>
                        <a:t>布尔型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boolean</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a:effectLst/>
                        </a:rPr>
                        <a:t>1 </a:t>
                      </a:r>
                      <a:r>
                        <a:rPr lang="zh-CN" sz="1000" kern="0">
                          <a:effectLst/>
                        </a:rPr>
                        <a:t>字节</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en-US" sz="1000" kern="0" dirty="0">
                          <a:effectLst/>
                        </a:rPr>
                        <a:t>true </a:t>
                      </a:r>
                      <a:r>
                        <a:rPr lang="zh-CN" sz="1000" kern="0" dirty="0">
                          <a:effectLst/>
                        </a:rPr>
                        <a:t>或</a:t>
                      </a:r>
                      <a:r>
                        <a:rPr lang="en-US" sz="1000" kern="0" dirty="0">
                          <a:effectLst/>
                        </a:rPr>
                        <a:t> false</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47389017"/>
                  </a:ext>
                </a:extLst>
              </a:tr>
            </a:tbl>
          </a:graphicData>
        </a:graphic>
      </p:graphicFrame>
      <p:sp>
        <p:nvSpPr>
          <p:cNvPr id="11" name="Rectangle 1">
            <a:extLst>
              <a:ext uri="{FF2B5EF4-FFF2-40B4-BE49-F238E27FC236}">
                <a16:creationId xmlns:a16="http://schemas.microsoft.com/office/drawing/2014/main" id="{3A8A2ECB-4A05-F1BA-4893-FB12FDDD433B}"/>
              </a:ext>
            </a:extLst>
          </p:cNvPr>
          <p:cNvSpPr>
            <a:spLocks noChangeArrowheads="1"/>
          </p:cNvSpPr>
          <p:nvPr/>
        </p:nvSpPr>
        <p:spPr bwMode="auto">
          <a:xfrm>
            <a:off x="1130299" y="2391690"/>
            <a:ext cx="18614191" cy="738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749593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14DA5-04A3-573D-EEEB-B779581A488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D6BD8BE-78E6-3BBB-1CB6-899FB6FC3D3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CD80663-E5A4-A190-A9E4-2BFBA7449F8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1684627-EEE9-1CF9-64FC-27F6DC0C30A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39D9DFB-DEDE-68FD-76B7-97820D6DC6AD}"/>
              </a:ext>
            </a:extLst>
          </p:cNvPr>
          <p:cNvSpPr txBox="1"/>
          <p:nvPr/>
        </p:nvSpPr>
        <p:spPr>
          <a:xfrm>
            <a:off x="819952" y="826282"/>
            <a:ext cx="10781498" cy="605294"/>
          </a:xfrm>
          <a:prstGeom prst="rect">
            <a:avLst/>
          </a:prstGeom>
          <a:noFill/>
        </p:spPr>
        <p:txBody>
          <a:bodyPr wrap="square">
            <a:spAutoFit/>
          </a:bodyPr>
          <a:lstStyle/>
          <a:p>
            <a:pPr indent="266700" algn="l">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所有的基本数据类型的大小（所占用的字节数）都已明确规定，在各种不同的平台上保持不变，这一特性有助于提高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程序的可移植性。</a:t>
            </a:r>
          </a:p>
        </p:txBody>
      </p:sp>
      <p:sp>
        <p:nvSpPr>
          <p:cNvPr id="6" name="文本框 5">
            <a:extLst>
              <a:ext uri="{FF2B5EF4-FFF2-40B4-BE49-F238E27FC236}">
                <a16:creationId xmlns:a16="http://schemas.microsoft.com/office/drawing/2014/main" id="{CF887996-FB57-7662-EC0C-8C010144BE6A}"/>
              </a:ext>
            </a:extLst>
          </p:cNvPr>
          <p:cNvSpPr txBox="1"/>
          <p:nvPr/>
        </p:nvSpPr>
        <p:spPr>
          <a:xfrm>
            <a:off x="717910" y="1530218"/>
            <a:ext cx="6096000" cy="348813"/>
          </a:xfrm>
          <a:prstGeom prst="rect">
            <a:avLst/>
          </a:prstGeom>
          <a:noFill/>
        </p:spPr>
        <p:txBody>
          <a:bodyPr wrap="square">
            <a:spAutoFit/>
          </a:bodyPr>
          <a:lstStyle/>
          <a:p>
            <a:pPr indent="266700" algn="l">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数据类型的结构如图</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Rectangle 2">
            <a:extLst>
              <a:ext uri="{FF2B5EF4-FFF2-40B4-BE49-F238E27FC236}">
                <a16:creationId xmlns:a16="http://schemas.microsoft.com/office/drawing/2014/main" id="{D71015C6-B76A-D400-F8CC-F80E2DD3B65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a:extLst>
              <a:ext uri="{FF2B5EF4-FFF2-40B4-BE49-F238E27FC236}">
                <a16:creationId xmlns:a16="http://schemas.microsoft.com/office/drawing/2014/main" id="{426D74A5-45D7-9BC8-01CA-591BF3774D38}"/>
              </a:ext>
            </a:extLst>
          </p:cNvPr>
          <p:cNvGraphicFramePr>
            <a:graphicFrameLocks noChangeAspect="1"/>
          </p:cNvGraphicFramePr>
          <p:nvPr>
            <p:extLst>
              <p:ext uri="{D42A27DB-BD31-4B8C-83A1-F6EECF244321}">
                <p14:modId xmlns:p14="http://schemas.microsoft.com/office/powerpoint/2010/main" val="179217056"/>
              </p:ext>
            </p:extLst>
          </p:nvPr>
        </p:nvGraphicFramePr>
        <p:xfrm>
          <a:off x="819952" y="1883408"/>
          <a:ext cx="8197850" cy="4148310"/>
        </p:xfrm>
        <a:graphic>
          <a:graphicData uri="http://schemas.openxmlformats.org/presentationml/2006/ole">
            <mc:AlternateContent xmlns:mc="http://schemas.openxmlformats.org/markup-compatibility/2006">
              <mc:Choice xmlns:v="urn:schemas-microsoft-com:vml" Requires="v">
                <p:oleObj r:id="rId6" imgW="5434763" imgH="2749174" progId="Visio.Drawing.11">
                  <p:embed/>
                </p:oleObj>
              </mc:Choice>
              <mc:Fallback>
                <p:oleObj r:id="rId6" imgW="5434763" imgH="2749174" progId="Visio.Drawing.11">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9952" y="1883408"/>
                        <a:ext cx="8197850" cy="4148310"/>
                      </a:xfrm>
                      <a:prstGeom prst="rect">
                        <a:avLst/>
                      </a:prstGeom>
                      <a:noFill/>
                    </p:spPr>
                  </p:pic>
                </p:oleObj>
              </mc:Fallback>
            </mc:AlternateContent>
          </a:graphicData>
        </a:graphic>
      </p:graphicFrame>
      <p:sp>
        <p:nvSpPr>
          <p:cNvPr id="11" name="文本框 10">
            <a:extLst>
              <a:ext uri="{FF2B5EF4-FFF2-40B4-BE49-F238E27FC236}">
                <a16:creationId xmlns:a16="http://schemas.microsoft.com/office/drawing/2014/main" id="{265AD1B9-28FB-8FA4-DBFE-979F19E07266}"/>
              </a:ext>
            </a:extLst>
          </p:cNvPr>
          <p:cNvSpPr txBox="1"/>
          <p:nvPr/>
        </p:nvSpPr>
        <p:spPr>
          <a:xfrm>
            <a:off x="2343150" y="6104132"/>
            <a:ext cx="6096000" cy="338554"/>
          </a:xfrm>
          <a:prstGeom prst="rect">
            <a:avLst/>
          </a:prstGeom>
          <a:noFill/>
        </p:spPr>
        <p:txBody>
          <a:bodyPr wrap="square">
            <a:spAutoFit/>
          </a:bodyPr>
          <a:lstStyle/>
          <a:p>
            <a:pPr indent="228600"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2-2 Java </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数据类型的结构</a:t>
            </a:r>
          </a:p>
        </p:txBody>
      </p:sp>
    </p:spTree>
    <p:extLst>
      <p:ext uri="{BB962C8B-B14F-4D97-AF65-F5344CB8AC3E}">
        <p14:creationId xmlns:p14="http://schemas.microsoft.com/office/powerpoint/2010/main" val="56404742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5B2F0-8685-5EB6-51A8-96339CD0638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15FCB43-9C14-CA55-EBEF-0B11A72FCF1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8F37700-DFD8-93B3-465A-A53B4395ECD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888CB2B4-B40B-1054-B0E5-159E35727CA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8AA0428E-5E70-F921-3051-3A6976C25699}"/>
              </a:ext>
            </a:extLst>
          </p:cNvPr>
          <p:cNvSpPr txBox="1"/>
          <p:nvPr/>
        </p:nvSpPr>
        <p:spPr>
          <a:xfrm>
            <a:off x="894660" y="533976"/>
            <a:ext cx="9182100" cy="348813"/>
          </a:xfrm>
          <a:prstGeom prst="rect">
            <a:avLst/>
          </a:prstGeom>
          <a:noFill/>
        </p:spPr>
        <p:txBody>
          <a:bodyPr wrap="square">
            <a:spAutoFit/>
          </a:bodyPr>
          <a:lstStyle/>
          <a:p>
            <a:pPr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】输出个人信息。请输出姓名，性别，年龄，家庭住址，电话等信息。</a:t>
            </a:r>
          </a:p>
        </p:txBody>
      </p:sp>
      <p:sp>
        <p:nvSpPr>
          <p:cNvPr id="6" name="文本框 5">
            <a:extLst>
              <a:ext uri="{FF2B5EF4-FFF2-40B4-BE49-F238E27FC236}">
                <a16:creationId xmlns:a16="http://schemas.microsoft.com/office/drawing/2014/main" id="{F9808AAE-A629-7B24-F689-8A7FE30CD609}"/>
              </a:ext>
            </a:extLst>
          </p:cNvPr>
          <p:cNvSpPr txBox="1"/>
          <p:nvPr/>
        </p:nvSpPr>
        <p:spPr>
          <a:xfrm>
            <a:off x="894660" y="903516"/>
            <a:ext cx="9919390" cy="5632311"/>
          </a:xfrm>
          <a:prstGeom prst="rect">
            <a:avLst/>
          </a:prstGeom>
          <a:noFill/>
        </p:spPr>
        <p:txBody>
          <a:bodyPr wrap="square">
            <a:spAutoFit/>
          </a:bodyPr>
          <a:lstStyle/>
          <a:p>
            <a:pPr algn="l">
              <a:buNone/>
            </a:pPr>
            <a:r>
              <a:rPr lang="en-US" altLang="zh-CN"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 class </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void</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main(String[] </a:t>
            </a:r>
            <a:r>
              <a:rPr lang="en-US" altLang="zh-CN" kern="100" dirty="0" err="1">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args</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String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BEGIN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大家好</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 </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下面是我的个人基本信息</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String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END</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谢谢！</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String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name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String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sex</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age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String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address</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name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张三</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sex</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男</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age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=23;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address</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越城区曲屯路</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151</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号</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BEGIN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姓名：</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name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性别：</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sex</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年龄：</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age</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住址：</a:t>
            </a:r>
            <a:r>
              <a:rPr lang="en-US" altLang="zh-CN" kern="100" dirty="0">
                <a:solidFill>
                  <a:srgbClr val="2A00F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address</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END</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692562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35107-E5C2-EC7B-31B6-99FCB2859D6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08413EA-21CB-DB02-8805-ACC0D6305D3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57CF931-A66A-9DE0-0B5F-3A5F5FE5730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9899AE2-8011-337D-C4FC-4458027E618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CC7BC35-70A2-679C-028B-BAEB1F141C9D}"/>
              </a:ext>
            </a:extLst>
          </p:cNvPr>
          <p:cNvSpPr txBox="1"/>
          <p:nvPr/>
        </p:nvSpPr>
        <p:spPr>
          <a:xfrm>
            <a:off x="913710" y="1418193"/>
            <a:ext cx="6096000" cy="2010807"/>
          </a:xfrm>
          <a:prstGeom prst="rect">
            <a:avLst/>
          </a:prstGeom>
          <a:noFill/>
        </p:spPr>
        <p:txBody>
          <a:bodyPr wrap="square">
            <a:spAutoFit/>
          </a:bodyPr>
          <a:lstStyle/>
          <a:p>
            <a:pPr algn="just">
              <a:lnSpc>
                <a:spcPts val="2000"/>
              </a:lnSpc>
              <a:buNone/>
            </a:pPr>
            <a:r>
              <a:rPr lang="zh-CN" altLang="zh-CN" sz="2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执行结果：</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大家好</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下面是我的个人基本信息</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姓名：张三</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性别：男</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年龄：</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23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住址：越城区曲屯路</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151</a:t>
            </a: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号</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谢谢！</a:t>
            </a:r>
            <a:r>
              <a:rPr lang="en-US" altLang="zh-CN" sz="18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7C35B8D6-F190-9086-C41B-504A35670073}"/>
              </a:ext>
            </a:extLst>
          </p:cNvPr>
          <p:cNvSpPr txBox="1"/>
          <p:nvPr/>
        </p:nvSpPr>
        <p:spPr>
          <a:xfrm>
            <a:off x="648060" y="3953390"/>
            <a:ext cx="10762890" cy="1631216"/>
          </a:xfrm>
          <a:prstGeom prst="rect">
            <a:avLst/>
          </a:prstGeom>
          <a:noFill/>
        </p:spPr>
        <p:txBody>
          <a:bodyPr wrap="square">
            <a:spAutoFit/>
          </a:bodyPr>
          <a:lstStyle/>
          <a:p>
            <a:pPr indent="254000" algn="just">
              <a:lnSpc>
                <a:spcPts val="2000"/>
              </a:lnSpc>
            </a:pPr>
            <a:r>
              <a:rPr lang="zh-CN" altLang="zh-CN" sz="1600" kern="100" dirty="0">
                <a:solidFill>
                  <a:srgbClr val="000000"/>
                </a:solidFill>
                <a:effectLst/>
                <a:latin typeface="Calibri" panose="020F0502020204030204" pitchFamily="34" charset="0"/>
                <a:ea typeface="Consolas" panose="020B0609020204030204" pitchFamily="49" charset="0"/>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性别的赋值采用的是双引号，如果变量定位为字符串类型，赋值是一个汉字，还是一个字符或者一个数字，或者其他符合，都必须是双引号括起来；否则编译不会通过，单引号双引号是有严格区别，单引号表示字符， 双引号是字符串，即单引号引的数据一般是</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类型的，双引号引的数据是</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String</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类型的，单引号里面只能放一个字母或数字或符号，双引号里面是</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到多个字符构成，所以字符可以直接转换成字符串，字符串需要使用</a:t>
            </a:r>
            <a:r>
              <a:rPr lang="en-US" altLang="zh-CN" sz="18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charAt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方法，该方法是 </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String</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类的一个方法，用于获取指定位置的字符。它返回字符串中指定索引位置的字符来获取第几个字符转换为字符。</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8736186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BFF2F-3E8B-5762-E7BC-3D6C361531A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1518A14-0769-297E-3517-382944D5BD5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166B413-6EAC-B163-C970-FF2FF76E31E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0DC938CD-D3AE-808D-EBBE-9FD8243A15F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9C280E7-EBA2-AE77-50E9-F21A84E7DD4A}"/>
              </a:ext>
            </a:extLst>
          </p:cNvPr>
          <p:cNvSpPr txBox="1"/>
          <p:nvPr/>
        </p:nvSpPr>
        <p:spPr>
          <a:xfrm>
            <a:off x="970860" y="747112"/>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2.4.2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数据类型转换</a:t>
            </a:r>
          </a:p>
        </p:txBody>
      </p:sp>
      <p:sp>
        <p:nvSpPr>
          <p:cNvPr id="6" name="文本框 5">
            <a:extLst>
              <a:ext uri="{FF2B5EF4-FFF2-40B4-BE49-F238E27FC236}">
                <a16:creationId xmlns:a16="http://schemas.microsoft.com/office/drawing/2014/main" id="{D631E7D9-DAE4-F8B4-2BDF-B0031F974C01}"/>
              </a:ext>
            </a:extLst>
          </p:cNvPr>
          <p:cNvSpPr txBox="1"/>
          <p:nvPr/>
        </p:nvSpPr>
        <p:spPr>
          <a:xfrm>
            <a:off x="717910" y="1840742"/>
            <a:ext cx="7671490" cy="3939540"/>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在开发过程中，有时候我们需要对数据内置的类型进行转换，数据类型的转换，数据类型转换必须满足如下规则：</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）不能对</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boolean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类型进行类型转换。</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）不能把对象类型转换成不相关类的对象。</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）在把容量大的类型转换为容量小的类型时必须使用强制类型转换。</a:t>
            </a:r>
          </a:p>
          <a:p>
            <a:pPr algn="just">
              <a:lnSpc>
                <a:spcPts val="2000"/>
              </a:lnSpc>
              <a:buNone/>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）转换过程中可能导致溢出或损失精度，例如：</a:t>
            </a:r>
          </a:p>
          <a:p>
            <a:pPr indent="127000"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=128;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byte b = (byte)</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byte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位，最大值为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127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，所以当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强制转换为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byte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类型时，值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128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时候就会导致溢出。</a:t>
            </a:r>
          </a:p>
        </p:txBody>
      </p:sp>
    </p:spTree>
    <p:extLst>
      <p:ext uri="{BB962C8B-B14F-4D97-AF65-F5344CB8AC3E}">
        <p14:creationId xmlns:p14="http://schemas.microsoft.com/office/powerpoint/2010/main" val="42382882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9BF7B-C185-89C1-E09B-8619DEBDCC6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EFB9CEA-C9B6-7228-1A05-23CD0162F34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115161A-E2CC-7216-D7A7-659B532B262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C05B8390-E550-7886-982A-D29D470F4238}"/>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2615D40-A3AD-7D21-7127-8D6F30AFEF04}"/>
              </a:ext>
            </a:extLst>
          </p:cNvPr>
          <p:cNvSpPr txBox="1"/>
          <p:nvPr/>
        </p:nvSpPr>
        <p:spPr>
          <a:xfrm>
            <a:off x="832210" y="752018"/>
            <a:ext cx="10527579" cy="5683607"/>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自动类型转化</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从小类型到大类型之间的转化称为自动类型转化，因为大类型肯定可以表示小类型的数据，不会发生精度丢失。编译器会帮我们自动的进行自动类型转化。类型间的大小关系如下。</a:t>
            </a:r>
          </a:p>
          <a:p>
            <a:pPr indent="304800" algn="just">
              <a:lnSpc>
                <a:spcPts val="2000"/>
              </a:lnSpc>
              <a:buNone/>
            </a:pPr>
            <a:r>
              <a:rPr lang="en-US" altLang="zh-CN" sz="2400" kern="100" dirty="0" err="1">
                <a:solidFill>
                  <a:srgbClr val="4D4D4D"/>
                </a:solidFill>
                <a:effectLst/>
                <a:latin typeface="宋体" panose="02010600030101010101" pitchFamily="2" charset="-122"/>
                <a:ea typeface="宋体" panose="02010600030101010101" pitchFamily="2" charset="-122"/>
                <a:cs typeface="Arial" panose="020B0604020202020204" pitchFamily="34" charset="0"/>
              </a:rPr>
              <a:t>byte,short,char</a:t>
            </a:r>
            <a:r>
              <a:rPr lang="zh-CN"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a:t>
            </a:r>
            <a:r>
              <a:rPr lang="en-US"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&gt; int </a:t>
            </a:r>
            <a:r>
              <a:rPr lang="zh-CN"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a:t>
            </a:r>
            <a:r>
              <a:rPr lang="en-US"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&gt; long</a:t>
            </a:r>
            <a:r>
              <a:rPr lang="zh-CN"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a:t>
            </a:r>
            <a:r>
              <a:rPr lang="en-US"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&gt; float </a:t>
            </a:r>
            <a:r>
              <a:rPr lang="zh-CN"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a:t>
            </a:r>
            <a:r>
              <a:rPr lang="en-US" altLang="zh-CN" sz="2400" kern="100" dirty="0">
                <a:solidFill>
                  <a:srgbClr val="4D4D4D"/>
                </a:solidFill>
                <a:effectLst/>
                <a:latin typeface="Calibri" panose="020F0502020204030204" pitchFamily="34" charset="0"/>
                <a:ea typeface="宋体" panose="02010600030101010101" pitchFamily="2" charset="-122"/>
                <a:cs typeface="Arial" panose="020B0604020202020204" pitchFamily="34" charset="0"/>
              </a:rPr>
              <a:t>&gt; double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在多种类型的运算中，结果会自动向较大的类型转化。且在三目运算符中，结果也会向较大的数据类型转化，如：</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a = (5 &gt; 4)? 20 : 6.0;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此时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因为在三目运算符中有浮点数，因此，结果会自动向大类型转化，下面的语句可以在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中直接通过：</a:t>
            </a: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byte 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int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long l=b;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float f=b;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double d=b;</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如果小类型为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型，向大类型（整型）转换时，会转换为对应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ASCII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码值，例如：</a:t>
            </a: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char c='c';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int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("output:"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output:99;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byte,short,char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三种类型而言，他们是平级的，因此不能相互自动转换，可以使用下述的强制类型转换</a:t>
            </a:r>
          </a:p>
        </p:txBody>
      </p:sp>
    </p:spTree>
    <p:extLst>
      <p:ext uri="{BB962C8B-B14F-4D97-AF65-F5344CB8AC3E}">
        <p14:creationId xmlns:p14="http://schemas.microsoft.com/office/powerpoint/2010/main" val="792919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91092-26F0-281E-2F07-3C15E7B15A5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1D1920A-5338-0016-BF9D-C260F1E5C14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2EBAADB-0DC9-124B-C4D1-16BED5EA237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D50581D9-6935-B571-B073-2898B5AA044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0678A679-BE45-49A7-27F2-8A1ADC75F458}"/>
              </a:ext>
            </a:extLst>
          </p:cNvPr>
          <p:cNvSpPr txBox="1"/>
          <p:nvPr/>
        </p:nvSpPr>
        <p:spPr>
          <a:xfrm>
            <a:off x="826221" y="1161136"/>
            <a:ext cx="9664700" cy="3765133"/>
          </a:xfrm>
          <a:prstGeom prst="rect">
            <a:avLst/>
          </a:prstGeom>
          <a:noFill/>
        </p:spPr>
        <p:txBody>
          <a:bodyPr wrap="square">
            <a:spAutoFit/>
          </a:bodyPr>
          <a:lstStyle/>
          <a:p>
            <a:pPr algn="just">
              <a:lnSpc>
                <a:spcPts val="2000"/>
              </a:lnSpc>
              <a:buNone/>
            </a:pPr>
            <a:r>
              <a:rPr lang="en-US" altLang="zh-CN" sz="24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强制类型转化</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格式：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(type)value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type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就强制转换后的数据类型，</a:t>
            </a:r>
            <a:r>
              <a:rPr lang="zh-CN" altLang="zh-CN" sz="16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条件是转换的数据类型必须是兼容的。</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平级的转换：</a:t>
            </a: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short </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=99;</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char c=(char)</a:t>
            </a: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i</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System.out.println</a:t>
            </a: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("output:" 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输出：</a:t>
            </a:r>
            <a:r>
              <a:rPr lang="en-US" altLang="zh-CN" sz="1800" kern="100" dirty="0" err="1">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output:c</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大类型到小类型之间的转化。需要强制转化符。且可能出现精度丧失或者精度溢出的风险。精度丧失指的是小类型无法准确的描述大类型的数据，尤其时浮点数。很可能小数点后面的几个就不见了。精度丢失不会四舍五入。而是直接抹去后面无法表示的内容。例如 ：</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int a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20.56484615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 20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精度溢出是指大类型的数据超出了小类型的容量，此时编译器不会报错，但是结果就不如你意了。例如</a:t>
            </a:r>
          </a:p>
          <a:p>
            <a:pPr indent="1270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int a =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1024^4*20;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此时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 = 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6" name="文本框 5">
            <a:extLst>
              <a:ext uri="{FF2B5EF4-FFF2-40B4-BE49-F238E27FC236}">
                <a16:creationId xmlns:a16="http://schemas.microsoft.com/office/drawing/2014/main" id="{BA375F88-57F6-93EB-88EE-C471FFB5E64B}"/>
              </a:ext>
            </a:extLst>
          </p:cNvPr>
          <p:cNvSpPr txBox="1"/>
          <p:nvPr/>
        </p:nvSpPr>
        <p:spPr>
          <a:xfrm>
            <a:off x="756370" y="5265977"/>
            <a:ext cx="10121179" cy="861774"/>
          </a:xfrm>
          <a:prstGeom prst="rect">
            <a:avLst/>
          </a:prstGeom>
          <a:noFill/>
        </p:spPr>
        <p:txBody>
          <a:bodyPr wrap="square">
            <a:spAutoFit/>
          </a:bodyPr>
          <a:lstStyle/>
          <a:p>
            <a:pPr indent="1270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注意：</a:t>
            </a:r>
          </a:p>
          <a:p>
            <a:pPr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）整数的默认类型是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）小数默认是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double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类型浮点型，在定义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float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类型时必须在数字后面跟上</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en-US" dirty="0"/>
          </a:p>
        </p:txBody>
      </p:sp>
    </p:spTree>
    <p:extLst>
      <p:ext uri="{BB962C8B-B14F-4D97-AF65-F5344CB8AC3E}">
        <p14:creationId xmlns:p14="http://schemas.microsoft.com/office/powerpoint/2010/main" val="41221661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E20F1-B1B9-83C9-4F2F-71600527D8B1}"/>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20211DF-4308-7651-F79D-539B6F49F9E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C65D296-6C82-4FEF-98E6-D0F6A9901D8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16D269B4-B971-2B94-3FB9-6268E7B3DE1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CA7F076C-E329-D8D7-A26E-88DE416C7068}"/>
              </a:ext>
            </a:extLst>
          </p:cNvPr>
          <p:cNvSpPr txBox="1"/>
          <p:nvPr/>
        </p:nvSpPr>
        <p:spPr>
          <a:xfrm>
            <a:off x="850210" y="488889"/>
            <a:ext cx="7817540"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】变量的“换装”之旅</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。请完成下列变量的类型转换。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038E427C-7904-A227-1F35-0B1C037B0530}"/>
              </a:ext>
            </a:extLst>
          </p:cNvPr>
          <p:cNvSpPr txBox="1"/>
          <p:nvPr/>
        </p:nvSpPr>
        <p:spPr>
          <a:xfrm>
            <a:off x="1023071" y="732006"/>
            <a:ext cx="8133629" cy="5909310"/>
          </a:xfrm>
          <a:prstGeom prst="rect">
            <a:avLst/>
          </a:prstGeom>
          <a:noFill/>
        </p:spPr>
        <p:txBody>
          <a:bodyPr wrap="square">
            <a:spAutoFit/>
          </a:bodyPr>
          <a:lstStyle/>
          <a:p>
            <a:pPr algn="l">
              <a:buNone/>
            </a:pP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class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2</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void</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main(String[] </a:t>
            </a:r>
            <a:r>
              <a:rPr lang="en-US" altLang="zh-CN" sz="1800" kern="100" dirty="0" err="1">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args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num</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32;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123;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short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123;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num1</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5;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num2</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7.34;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sum</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num1</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num2</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v1</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short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v2</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char</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v3</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97;</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v6</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100;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v7</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v6</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sz="1800"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2A00FF"/>
                </a:solidFill>
                <a:effectLst/>
                <a:latin typeface="Consolas" panose="020B0609020204030204" pitchFamily="49" charset="0"/>
                <a:ea typeface="Consolas" panose="020B0609020204030204" pitchFamily="49" charset="0"/>
                <a:cs typeface="Times New Roman" panose="02020603050405020304" pitchFamily="18" charset="0"/>
              </a:rPr>
              <a:t>"v7="</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v7</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final</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v8</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127;</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float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123.23f;</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byte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sz="1800"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sz="1800"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FAF9E8FE-804E-51E6-AD1C-F645662F4709}"/>
              </a:ext>
            </a:extLst>
          </p:cNvPr>
          <p:cNvSpPr txBox="1"/>
          <p:nvPr/>
        </p:nvSpPr>
        <p:spPr>
          <a:xfrm>
            <a:off x="7458075" y="903287"/>
            <a:ext cx="3975100" cy="4924425"/>
          </a:xfrm>
          <a:prstGeom prst="rect">
            <a:avLst/>
          </a:prstGeom>
          <a:noFill/>
        </p:spPr>
        <p:txBody>
          <a:bodyPr wrap="square">
            <a:spAutoFit/>
          </a:bodyPr>
          <a:lstStyle/>
          <a:p>
            <a:pPr algn="l">
              <a:buNone/>
            </a:pPr>
            <a:r>
              <a:rPr lang="zh-CN"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代码运行结果如下：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v7=100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123.23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因为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是强类型的语言，因此参与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赋值运算</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算数运算</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的时候，要求参与运算的数据类型必须保持一致，否则就需要做数据类型转换。</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赋值运算中低字节向高字节自动提升。</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特例：把</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类型的常量，赋值给</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类型的变量或</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final</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修饰的常量时，则就属于隐式类型转换的特例，只需赋值的数据没有超出其数据类型的表示范围即可。</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算数运算两个操作数做运算，如果其中一个操作数为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类型，则另外一个操作数也会隐式转化为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类型，最终计算结果就是</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double</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类型。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6011166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C4E61-E270-C255-E6A1-05EE3037446A}"/>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B3E094EC-27C6-48C0-8C51-0EE9C451ED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A24F4890-7407-EE56-5948-6076EB46A1D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文本框 5">
            <a:extLst>
              <a:ext uri="{FF2B5EF4-FFF2-40B4-BE49-F238E27FC236}">
                <a16:creationId xmlns:a16="http://schemas.microsoft.com/office/drawing/2014/main" id="{DFDF96D4-F42B-0029-CA80-6840E93FE9D6}"/>
              </a:ext>
            </a:extLst>
          </p:cNvPr>
          <p:cNvSpPr txBox="1"/>
          <p:nvPr/>
        </p:nvSpPr>
        <p:spPr>
          <a:xfrm>
            <a:off x="3547533" y="2397017"/>
            <a:ext cx="6180666"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2.1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了解编码规范</a:t>
            </a:r>
          </a:p>
        </p:txBody>
      </p:sp>
    </p:spTree>
    <p:extLst>
      <p:ext uri="{BB962C8B-B14F-4D97-AF65-F5344CB8AC3E}">
        <p14:creationId xmlns:p14="http://schemas.microsoft.com/office/powerpoint/2010/main" val="1505614769"/>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1029C-136B-E767-C848-89314F9726B2}"/>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34430EEB-9445-0A65-692F-B3D4024D3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1119751A-CEA6-AA9A-DA6D-AE7EC5DE51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6F08156B-A8C4-A573-3504-BCE3BD4A6986}"/>
              </a:ext>
            </a:extLst>
          </p:cNvPr>
          <p:cNvSpPr txBox="1"/>
          <p:nvPr/>
        </p:nvSpPr>
        <p:spPr>
          <a:xfrm>
            <a:off x="4578350" y="2496500"/>
            <a:ext cx="6159500"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2.5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运算符</a:t>
            </a:r>
          </a:p>
        </p:txBody>
      </p:sp>
    </p:spTree>
    <p:extLst>
      <p:ext uri="{BB962C8B-B14F-4D97-AF65-F5344CB8AC3E}">
        <p14:creationId xmlns:p14="http://schemas.microsoft.com/office/powerpoint/2010/main" val="94675908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6DCC1-DB09-8F72-98C6-FF2FA3020FB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896E6B22-359B-667B-0330-B06DC32EA85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E46F164A-E695-30EE-CBC3-E86B2B80016A}"/>
              </a:ext>
            </a:extLst>
          </p:cNvPr>
          <p:cNvSpPr txBox="1"/>
          <p:nvPr/>
        </p:nvSpPr>
        <p:spPr>
          <a:xfrm>
            <a:off x="565150" y="431211"/>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算术运算符</a:t>
            </a:r>
          </a:p>
        </p:txBody>
      </p:sp>
      <p:sp>
        <p:nvSpPr>
          <p:cNvPr id="6" name="文本框 5">
            <a:extLst>
              <a:ext uri="{FF2B5EF4-FFF2-40B4-BE49-F238E27FC236}">
                <a16:creationId xmlns:a16="http://schemas.microsoft.com/office/drawing/2014/main" id="{668798DC-61CD-790F-0BFB-7B6FE2C697F1}"/>
              </a:ext>
            </a:extLst>
          </p:cNvPr>
          <p:cNvSpPr txBox="1"/>
          <p:nvPr/>
        </p:nvSpPr>
        <p:spPr>
          <a:xfrm>
            <a:off x="565150" y="1334083"/>
            <a:ext cx="11137900" cy="605294"/>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算术运算符用在数学表达式中，它们的作用和在数学中的作用一样。下表列出了所有的算术运算符。如表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文本框 7">
            <a:extLst>
              <a:ext uri="{FF2B5EF4-FFF2-40B4-BE49-F238E27FC236}">
                <a16:creationId xmlns:a16="http://schemas.microsoft.com/office/drawing/2014/main" id="{6099478F-9F0F-18CC-1D8B-A26558AAFD17}"/>
              </a:ext>
            </a:extLst>
          </p:cNvPr>
          <p:cNvSpPr txBox="1"/>
          <p:nvPr/>
        </p:nvSpPr>
        <p:spPr>
          <a:xfrm>
            <a:off x="1955800" y="2014202"/>
            <a:ext cx="6096000" cy="338554"/>
          </a:xfrm>
          <a:prstGeom prst="rect">
            <a:avLst/>
          </a:prstGeom>
          <a:noFill/>
        </p:spPr>
        <p:txBody>
          <a:bodyPr wrap="square">
            <a:spAutoFit/>
          </a:bodyPr>
          <a:lstStyle/>
          <a:p>
            <a:pPr indent="228600" algn="ct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2-4  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算术运算符</a:t>
            </a:r>
          </a:p>
        </p:txBody>
      </p:sp>
      <p:graphicFrame>
        <p:nvGraphicFramePr>
          <p:cNvPr id="9" name="表格 8">
            <a:extLst>
              <a:ext uri="{FF2B5EF4-FFF2-40B4-BE49-F238E27FC236}">
                <a16:creationId xmlns:a16="http://schemas.microsoft.com/office/drawing/2014/main" id="{385409BB-8396-D54C-582D-78184579C31B}"/>
              </a:ext>
            </a:extLst>
          </p:cNvPr>
          <p:cNvGraphicFramePr>
            <a:graphicFrameLocks noGrp="1"/>
          </p:cNvGraphicFramePr>
          <p:nvPr>
            <p:extLst>
              <p:ext uri="{D42A27DB-BD31-4B8C-83A1-F6EECF244321}">
                <p14:modId xmlns:p14="http://schemas.microsoft.com/office/powerpoint/2010/main" val="3317078386"/>
              </p:ext>
            </p:extLst>
          </p:nvPr>
        </p:nvGraphicFramePr>
        <p:xfrm>
          <a:off x="939800" y="2447592"/>
          <a:ext cx="8705850" cy="3635704"/>
        </p:xfrm>
        <a:graphic>
          <a:graphicData uri="http://schemas.openxmlformats.org/drawingml/2006/table">
            <a:tbl>
              <a:tblPr firstRow="1" firstCol="1" bandRow="1">
                <a:tableStyleId>{5C22544A-7EE6-4342-B048-85BDC9FD1C3A}</a:tableStyleId>
              </a:tblPr>
              <a:tblGrid>
                <a:gridCol w="4352925">
                  <a:extLst>
                    <a:ext uri="{9D8B030D-6E8A-4147-A177-3AD203B41FA5}">
                      <a16:colId xmlns:a16="http://schemas.microsoft.com/office/drawing/2014/main" val="1397072074"/>
                    </a:ext>
                  </a:extLst>
                </a:gridCol>
                <a:gridCol w="4352925">
                  <a:extLst>
                    <a:ext uri="{9D8B030D-6E8A-4147-A177-3AD203B41FA5}">
                      <a16:colId xmlns:a16="http://schemas.microsoft.com/office/drawing/2014/main" val="3631783144"/>
                    </a:ext>
                  </a:extLst>
                </a:gridCol>
              </a:tblGrid>
              <a:tr h="454463">
                <a:tc>
                  <a:txBody>
                    <a:bodyPr/>
                    <a:lstStyle/>
                    <a:p>
                      <a:pPr algn="ctr" fontAlgn="ctr">
                        <a:buNone/>
                      </a:pPr>
                      <a:r>
                        <a:rPr lang="zh-CN" sz="750" kern="0">
                          <a:effectLst/>
                        </a:rPr>
                        <a:t>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27909168"/>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加法</a:t>
                      </a:r>
                      <a:r>
                        <a:rPr lang="en-US" sz="750" kern="0">
                          <a:effectLst/>
                        </a:rPr>
                        <a:t> - </a:t>
                      </a:r>
                      <a:r>
                        <a:rPr lang="zh-CN" sz="750" kern="0">
                          <a:effectLst/>
                        </a:rPr>
                        <a:t>相加运算符两侧的值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91713122"/>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减法</a:t>
                      </a:r>
                      <a:r>
                        <a:rPr lang="en-US" sz="750" kern="0">
                          <a:effectLst/>
                        </a:rPr>
                        <a:t> - </a:t>
                      </a:r>
                      <a:r>
                        <a:rPr lang="zh-CN" sz="750" kern="0">
                          <a:effectLst/>
                        </a:rPr>
                        <a:t>左操作数减去右操作数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88473324"/>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乘法</a:t>
                      </a:r>
                      <a:r>
                        <a:rPr lang="en-US" sz="750" kern="0">
                          <a:effectLst/>
                        </a:rPr>
                        <a:t> - </a:t>
                      </a:r>
                      <a:r>
                        <a:rPr lang="zh-CN" sz="750" kern="0">
                          <a:effectLst/>
                        </a:rPr>
                        <a:t>相乘操作符两侧的值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39552477"/>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除法</a:t>
                      </a:r>
                      <a:r>
                        <a:rPr lang="en-US" sz="750" kern="0">
                          <a:effectLst/>
                        </a:rPr>
                        <a:t> - </a:t>
                      </a:r>
                      <a:r>
                        <a:rPr lang="zh-CN" sz="750" kern="0">
                          <a:effectLst/>
                        </a:rPr>
                        <a:t>左操作数除以右操作数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53193162"/>
                  </a:ext>
                </a:extLst>
              </a:tr>
              <a:tr h="454463">
                <a:tc>
                  <a:txBody>
                    <a:bodyPr/>
                    <a:lstStyle/>
                    <a:p>
                      <a:pPr algn="ctr" fontAlgn="ctr">
                        <a:buNone/>
                      </a:pPr>
                      <a:r>
                        <a:rPr lang="zh-CN"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取余</a:t>
                      </a:r>
                      <a:r>
                        <a:rPr lang="en-US" sz="750" kern="0">
                          <a:effectLst/>
                        </a:rPr>
                        <a:t> - </a:t>
                      </a:r>
                      <a:r>
                        <a:rPr lang="zh-CN" sz="750" kern="0">
                          <a:effectLst/>
                        </a:rPr>
                        <a:t>左操作数除以右操作数的余数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01427292"/>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a:effectLst/>
                        </a:rPr>
                        <a:t>自增</a:t>
                      </a:r>
                      <a:r>
                        <a:rPr lang="en-US" sz="750" kern="0">
                          <a:effectLst/>
                        </a:rPr>
                        <a:t>: </a:t>
                      </a:r>
                      <a:r>
                        <a:rPr lang="zh-CN" sz="750" kern="0">
                          <a:effectLst/>
                        </a:rPr>
                        <a:t>操作数的值增加</a:t>
                      </a:r>
                      <a:r>
                        <a:rPr lang="en-US" sz="75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44309950"/>
                  </a:ext>
                </a:extLst>
              </a:tr>
              <a:tr h="454463">
                <a:tc>
                  <a:txBody>
                    <a:bodyPr/>
                    <a:lstStyle/>
                    <a:p>
                      <a:pPr algn="ctr" fontAlgn="ctr">
                        <a:buNone/>
                      </a:pPr>
                      <a:r>
                        <a:rPr lang="en-US" sz="75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750" kern="0" dirty="0">
                          <a:effectLst/>
                        </a:rPr>
                        <a:t>自减</a:t>
                      </a:r>
                      <a:r>
                        <a:rPr lang="en-US" sz="750" kern="0" dirty="0">
                          <a:effectLst/>
                        </a:rPr>
                        <a:t>: </a:t>
                      </a:r>
                      <a:r>
                        <a:rPr lang="zh-CN" sz="750" kern="0" dirty="0">
                          <a:effectLst/>
                        </a:rPr>
                        <a:t>操作数的值减少</a:t>
                      </a:r>
                      <a:r>
                        <a:rPr lang="en-US" sz="750" kern="0" dirty="0">
                          <a:effectLst/>
                        </a:rPr>
                        <a:t>1</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84226401"/>
                  </a:ext>
                </a:extLst>
              </a:tr>
            </a:tbl>
          </a:graphicData>
        </a:graphic>
      </p:graphicFrame>
    </p:spTree>
    <p:extLst>
      <p:ext uri="{BB962C8B-B14F-4D97-AF65-F5344CB8AC3E}">
        <p14:creationId xmlns:p14="http://schemas.microsoft.com/office/powerpoint/2010/main" val="159023249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8C093-A8FB-D336-62B3-2BFFF137CD12}"/>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3B19B32-59A9-7E73-6DD6-1C8219A118CA}"/>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FE7EB5A7-38FB-EF59-AEE8-EB6AB2B6B89D}"/>
              </a:ext>
            </a:extLst>
          </p:cNvPr>
          <p:cNvSpPr txBox="1"/>
          <p:nvPr/>
        </p:nvSpPr>
        <p:spPr>
          <a:xfrm>
            <a:off x="354012" y="620202"/>
            <a:ext cx="9505950"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】回忆小学的四则运算。请输出下列四个变量的不同四则运算的结果。</a:t>
            </a:r>
          </a:p>
        </p:txBody>
      </p:sp>
      <p:sp>
        <p:nvSpPr>
          <p:cNvPr id="6" name="文本框 5">
            <a:extLst>
              <a:ext uri="{FF2B5EF4-FFF2-40B4-BE49-F238E27FC236}">
                <a16:creationId xmlns:a16="http://schemas.microsoft.com/office/drawing/2014/main" id="{949F4DE2-CF42-AB86-7CF1-77F1F09D921D}"/>
              </a:ext>
            </a:extLst>
          </p:cNvPr>
          <p:cNvSpPr txBox="1"/>
          <p:nvPr/>
        </p:nvSpPr>
        <p:spPr>
          <a:xfrm>
            <a:off x="552450" y="1096099"/>
            <a:ext cx="6083300" cy="4209807"/>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3</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20;</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25;</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 / a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 % a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查看</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d++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与</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++d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的不同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"++d   =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BB61A558-46F6-3FFE-A973-39826985AE15}"/>
              </a:ext>
            </a:extLst>
          </p:cNvPr>
          <p:cNvSpPr txBox="1"/>
          <p:nvPr/>
        </p:nvSpPr>
        <p:spPr>
          <a:xfrm>
            <a:off x="7931150" y="1246317"/>
            <a:ext cx="1784350" cy="339580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200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 / a = 2</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 % a = 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11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   = 25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++d   = 27</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2667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E04D14F3-1136-EB92-0313-DF51D37CD4C5}"/>
              </a:ext>
            </a:extLst>
          </p:cNvPr>
          <p:cNvSpPr txBox="1"/>
          <p:nvPr/>
        </p:nvSpPr>
        <p:spPr>
          <a:xfrm>
            <a:off x="6834188" y="4606582"/>
            <a:ext cx="4883150" cy="1631216"/>
          </a:xfrm>
          <a:prstGeom prst="rect">
            <a:avLst/>
          </a:prstGeom>
          <a:noFill/>
        </p:spPr>
        <p:txBody>
          <a:bodyPr wrap="square">
            <a:spAutoFit/>
          </a:bodyPr>
          <a:lstStyle/>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）自减（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算符是一种特殊的算术运算符，在算术运算符中需要两个操作数来进行运算，而自增自减运算符是一个操作数。前缀自增自减法是先进行自增或者自减运算，再进行表达式运算。后缀自增自减法是先进行表达式运算，再进行自增或者自减运算。</a:t>
            </a:r>
          </a:p>
        </p:txBody>
      </p:sp>
    </p:spTree>
    <p:extLst>
      <p:ext uri="{BB962C8B-B14F-4D97-AF65-F5344CB8AC3E}">
        <p14:creationId xmlns:p14="http://schemas.microsoft.com/office/powerpoint/2010/main" val="242487506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03263-84CA-3C10-1933-CB01E643CA4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09444BD-3749-CCBD-BFDE-EE293030A07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88EB7F8-884F-E492-8EBF-96D2033008E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B81DA51-78D9-5051-B328-0E9874C6972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6" name="文本框 5">
            <a:extLst>
              <a:ext uri="{FF2B5EF4-FFF2-40B4-BE49-F238E27FC236}">
                <a16:creationId xmlns:a16="http://schemas.microsoft.com/office/drawing/2014/main" id="{D65453F8-31F2-590F-B3C2-B5C2FE3A5821}"/>
              </a:ext>
            </a:extLst>
          </p:cNvPr>
          <p:cNvSpPr txBox="1"/>
          <p:nvPr/>
        </p:nvSpPr>
        <p:spPr>
          <a:xfrm>
            <a:off x="844550" y="958624"/>
            <a:ext cx="6851650"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】奇妙的加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。输入下列变量的自增和自减结果。</a:t>
            </a:r>
          </a:p>
        </p:txBody>
      </p:sp>
      <p:sp>
        <p:nvSpPr>
          <p:cNvPr id="9" name="文本框 8">
            <a:extLst>
              <a:ext uri="{FF2B5EF4-FFF2-40B4-BE49-F238E27FC236}">
                <a16:creationId xmlns:a16="http://schemas.microsoft.com/office/drawing/2014/main" id="{6E9E5E6D-B9D0-23D9-371D-BEFD5A85BBBB}"/>
              </a:ext>
            </a:extLst>
          </p:cNvPr>
          <p:cNvSpPr txBox="1"/>
          <p:nvPr/>
        </p:nvSpPr>
        <p:spPr>
          <a:xfrm>
            <a:off x="844550" y="1347849"/>
            <a:ext cx="9272891" cy="2862322"/>
          </a:xfrm>
          <a:prstGeom prst="rect">
            <a:avLst/>
          </a:prstGeom>
          <a:noFill/>
        </p:spPr>
        <p:txBody>
          <a:bodyPr wrap="square">
            <a:spAutoFit/>
          </a:bodyPr>
          <a:lstStyle/>
          <a:p>
            <a:pPr algn="l">
              <a:buNone/>
            </a:pP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4</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3;</a:t>
            </a:r>
            <a:r>
              <a:rPr lang="en-US"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定义一个变量；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自增运算</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3;</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自减运算</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进行自增运算后的值等于</a:t>
            </a:r>
            <a:r>
              <a:rPr lang="en-US"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进行自减运算后的值等于</a:t>
            </a:r>
            <a:r>
              <a:rPr lang="en-US" altLang="zh-CN"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
            </a: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0352C15B-0F66-379B-47CF-8331780A507D}"/>
              </a:ext>
            </a:extLst>
          </p:cNvPr>
          <p:cNvSpPr txBox="1"/>
          <p:nvPr/>
        </p:nvSpPr>
        <p:spPr>
          <a:xfrm>
            <a:off x="844550" y="4553071"/>
            <a:ext cx="6096000" cy="923330"/>
          </a:xfrm>
          <a:prstGeom prst="rect">
            <a:avLst/>
          </a:prstGeom>
          <a:noFill/>
        </p:spPr>
        <p:txBody>
          <a:bodyPr wrap="square">
            <a:spAutoFit/>
          </a:bodyPr>
          <a:lstStyle/>
          <a:p>
            <a:pPr algn="l">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进行自增运算后的值等于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进行自减运算后的值等于</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ECC228D3-F7E9-CF8C-68ED-984C6D5C36E1}"/>
              </a:ext>
            </a:extLst>
          </p:cNvPr>
          <p:cNvSpPr txBox="1"/>
          <p:nvPr/>
        </p:nvSpPr>
        <p:spPr>
          <a:xfrm>
            <a:off x="844550" y="5516187"/>
            <a:ext cx="9556750" cy="646331"/>
          </a:xfrm>
          <a:prstGeom prst="rect">
            <a:avLst/>
          </a:prstGeom>
          <a:noFill/>
        </p:spPr>
        <p:txBody>
          <a:bodyPr wrap="square">
            <a:spAutoFit/>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在上述代码中，变量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的值来自变量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先进行自增运算后的值，变量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的值来自变量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还没有进行自减时候的值。</a:t>
            </a:r>
          </a:p>
        </p:txBody>
      </p:sp>
    </p:spTree>
    <p:extLst>
      <p:ext uri="{BB962C8B-B14F-4D97-AF65-F5344CB8AC3E}">
        <p14:creationId xmlns:p14="http://schemas.microsoft.com/office/powerpoint/2010/main" val="18433689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8B5E5E-FF09-7CFA-85C3-CC193360E59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B2066A1-2B5E-8AB6-49D7-D8F7D860CB6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DE82907-3265-BB94-7C35-AEC042E6E2CA}"/>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6BF7C9B3-3215-0D26-EAD7-95F3F399936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B759B4C6-4018-E628-0FB2-FD3155BCDC48}"/>
              </a:ext>
            </a:extLst>
          </p:cNvPr>
          <p:cNvSpPr txBox="1"/>
          <p:nvPr/>
        </p:nvSpPr>
        <p:spPr>
          <a:xfrm>
            <a:off x="970860" y="747112"/>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关系运算符</a:t>
            </a:r>
          </a:p>
        </p:txBody>
      </p:sp>
      <p:sp>
        <p:nvSpPr>
          <p:cNvPr id="6" name="文本框 5">
            <a:extLst>
              <a:ext uri="{FF2B5EF4-FFF2-40B4-BE49-F238E27FC236}">
                <a16:creationId xmlns:a16="http://schemas.microsoft.com/office/drawing/2014/main" id="{E698DEA1-9721-7C23-7085-FDBFDE596580}"/>
              </a:ext>
            </a:extLst>
          </p:cNvPr>
          <p:cNvSpPr txBox="1"/>
          <p:nvPr/>
        </p:nvSpPr>
        <p:spPr>
          <a:xfrm>
            <a:off x="635000" y="1829382"/>
            <a:ext cx="7861300" cy="348813"/>
          </a:xfrm>
          <a:prstGeom prst="rect">
            <a:avLst/>
          </a:prstGeom>
          <a:noFill/>
        </p:spPr>
        <p:txBody>
          <a:bodyPr wrap="square">
            <a:spAutoFit/>
          </a:bodyPr>
          <a:lstStyle/>
          <a:p>
            <a:pPr indent="266700" algn="just">
              <a:lnSpc>
                <a:spcPts val="2000"/>
              </a:lnSpc>
            </a:pPr>
            <a:r>
              <a:rPr lang="en-US" altLang="zh-CN" sz="1800" kern="100" dirty="0">
                <a:solidFill>
                  <a:srgbClr val="333333"/>
                </a:solidFill>
                <a:effectLst/>
                <a:latin typeface="宋体" panose="02010600030101010101" pitchFamily="2" charset="-122"/>
                <a:ea typeface="宋体" panose="02010600030101010101" pitchFamily="2" charset="-122"/>
                <a:cs typeface="Helvetica" panose="020B0604020202020204" pitchFamily="34" charset="0"/>
              </a:rPr>
              <a:t>Java</a:t>
            </a:r>
            <a:r>
              <a:rPr lang="zh-CN"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支持的关系运算符主要包括</a:t>
            </a:r>
            <a:r>
              <a:rPr lang="en-US"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a:t>
            </a:r>
            <a:r>
              <a:rPr lang="zh-CN"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a:t>
            </a:r>
            <a:r>
              <a:rPr lang="en-US"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!=,&gt;,&lt;,&gt;=,&lt;=</a:t>
            </a:r>
            <a:r>
              <a:rPr lang="zh-CN"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。具体如表</a:t>
            </a:r>
            <a:r>
              <a:rPr lang="en-US"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2-5</a:t>
            </a:r>
            <a:r>
              <a:rPr lang="zh-CN" altLang="zh-CN" sz="1800" kern="100" dirty="0">
                <a:solidFill>
                  <a:srgbClr val="333333"/>
                </a:solidFill>
                <a:effectLst/>
                <a:latin typeface="Calibri" panose="020F0502020204030204" pitchFamily="34" charset="0"/>
                <a:ea typeface="宋体" panose="02010600030101010101" pitchFamily="2" charset="-122"/>
                <a:cs typeface="Helvetica" panose="020B0604020202020204" pitchFamily="34" charset="0"/>
              </a:rPr>
              <a:t>所示：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9CCD828B-B0EF-4118-1389-204248522B0A}"/>
              </a:ext>
            </a:extLst>
          </p:cNvPr>
          <p:cNvSpPr txBox="1"/>
          <p:nvPr/>
        </p:nvSpPr>
        <p:spPr>
          <a:xfrm>
            <a:off x="2954945" y="2279624"/>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2-5 Java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关系运算符</a:t>
            </a:r>
          </a:p>
        </p:txBody>
      </p:sp>
      <p:graphicFrame>
        <p:nvGraphicFramePr>
          <p:cNvPr id="10" name="表格 9">
            <a:extLst>
              <a:ext uri="{FF2B5EF4-FFF2-40B4-BE49-F238E27FC236}">
                <a16:creationId xmlns:a16="http://schemas.microsoft.com/office/drawing/2014/main" id="{06A2BE24-D50F-1356-371A-708FE01FF89C}"/>
              </a:ext>
            </a:extLst>
          </p:cNvPr>
          <p:cNvGraphicFramePr>
            <a:graphicFrameLocks noGrp="1"/>
          </p:cNvGraphicFramePr>
          <p:nvPr>
            <p:extLst>
              <p:ext uri="{D42A27DB-BD31-4B8C-83A1-F6EECF244321}">
                <p14:modId xmlns:p14="http://schemas.microsoft.com/office/powerpoint/2010/main" val="126865"/>
              </p:ext>
            </p:extLst>
          </p:nvPr>
        </p:nvGraphicFramePr>
        <p:xfrm>
          <a:off x="747340" y="2659008"/>
          <a:ext cx="10511210" cy="3227441"/>
        </p:xfrm>
        <a:graphic>
          <a:graphicData uri="http://schemas.openxmlformats.org/drawingml/2006/table">
            <a:tbl>
              <a:tblPr firstRow="1" firstCol="1" bandRow="1">
                <a:tableStyleId>{5C22544A-7EE6-4342-B048-85BDC9FD1C3A}</a:tableStyleId>
              </a:tblPr>
              <a:tblGrid>
                <a:gridCol w="1882200">
                  <a:extLst>
                    <a:ext uri="{9D8B030D-6E8A-4147-A177-3AD203B41FA5}">
                      <a16:colId xmlns:a16="http://schemas.microsoft.com/office/drawing/2014/main" val="1006490530"/>
                    </a:ext>
                  </a:extLst>
                </a:gridCol>
                <a:gridCol w="8629010">
                  <a:extLst>
                    <a:ext uri="{9D8B030D-6E8A-4147-A177-3AD203B41FA5}">
                      <a16:colId xmlns:a16="http://schemas.microsoft.com/office/drawing/2014/main" val="3822318321"/>
                    </a:ext>
                  </a:extLst>
                </a:gridCol>
              </a:tblGrid>
              <a:tr h="461063">
                <a:tc>
                  <a:txBody>
                    <a:bodyPr/>
                    <a:lstStyle/>
                    <a:p>
                      <a:pPr algn="ctr">
                        <a:buNone/>
                      </a:pPr>
                      <a:r>
                        <a:rPr lang="zh-CN" sz="1000" kern="0">
                          <a:effectLst/>
                        </a:rPr>
                        <a:t>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19644461"/>
                  </a:ext>
                </a:extLst>
              </a:tr>
              <a:tr h="461063">
                <a:tc>
                  <a:txBody>
                    <a:bodyPr/>
                    <a:lstStyle/>
                    <a:p>
                      <a:pPr algn="ctr" fontAlgn="t">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检查如果两个操作数的值是否相等，如果相等则条件为真。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51862336"/>
                  </a:ext>
                </a:extLst>
              </a:tr>
              <a:tr h="461063">
                <a:tc>
                  <a:txBody>
                    <a:bodyPr/>
                    <a:lstStyle/>
                    <a:p>
                      <a:pPr algn="ctr" fontAlgn="t">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检查如果两个操作数的值是否相等，如果值不相等则条件为真。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44586107"/>
                  </a:ext>
                </a:extLst>
              </a:tr>
              <a:tr h="461063">
                <a:tc>
                  <a:txBody>
                    <a:bodyPr/>
                    <a:lstStyle/>
                    <a:p>
                      <a:pPr algn="ctr" fontAlgn="t">
                        <a:buNone/>
                      </a:pPr>
                      <a:r>
                        <a:rPr lang="en-US" sz="1000" kern="0">
                          <a:effectLst/>
                        </a:rPr>
                        <a:t>&gt;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检查左操作数的值是否大于右操作数的值，如果是那么条件为真。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7893573"/>
                  </a:ext>
                </a:extLst>
              </a:tr>
              <a:tr h="461063">
                <a:tc>
                  <a:txBody>
                    <a:bodyPr/>
                    <a:lstStyle/>
                    <a:p>
                      <a:pPr algn="ctr" fontAlgn="t">
                        <a:buNone/>
                      </a:pPr>
                      <a:r>
                        <a:rPr lang="en-US" sz="1000" kern="0">
                          <a:effectLst/>
                        </a:rPr>
                        <a:t>&lt;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检查左操作数的值是否小于右操作数的值，如果是那么条件为真。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01095105"/>
                  </a:ext>
                </a:extLst>
              </a:tr>
              <a:tr h="461063">
                <a:tc>
                  <a:txBody>
                    <a:bodyPr/>
                    <a:lstStyle/>
                    <a:p>
                      <a:pPr algn="ctr" fontAlgn="t">
                        <a:buNone/>
                      </a:pPr>
                      <a:r>
                        <a:rPr lang="en-US" sz="1000" kern="0">
                          <a:effectLst/>
                        </a:rPr>
                        <a:t>&gt;=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检查左操作数的值是否大于或等于右操作数的值，如果是那么条件为真。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3201617"/>
                  </a:ext>
                </a:extLst>
              </a:tr>
              <a:tr h="461063">
                <a:tc>
                  <a:txBody>
                    <a:bodyPr/>
                    <a:lstStyle/>
                    <a:p>
                      <a:pPr algn="ctr" fontAlgn="t">
                        <a:buNone/>
                      </a:pPr>
                      <a:r>
                        <a:rPr lang="en-US" sz="1000" kern="0">
                          <a:effectLst/>
                        </a:rPr>
                        <a:t>&lt;=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dirty="0">
                          <a:effectLst/>
                        </a:rPr>
                        <a:t>检查左操作数的值是否小于或等于右操作数的值，如果是那么条件为真。</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388086"/>
                  </a:ext>
                </a:extLst>
              </a:tr>
            </a:tbl>
          </a:graphicData>
        </a:graphic>
      </p:graphicFrame>
    </p:spTree>
    <p:extLst>
      <p:ext uri="{BB962C8B-B14F-4D97-AF65-F5344CB8AC3E}">
        <p14:creationId xmlns:p14="http://schemas.microsoft.com/office/powerpoint/2010/main" val="22450803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8FD3B-1AB2-0B2D-07E9-8DDCDD8DBA8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D1052B1-BDFE-F11D-7048-A597EF6FEC3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F621D09-9FC9-CAE1-4384-1A0A1AD7AB64}"/>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135DF6A0-1962-052B-2C15-9DE6C9E8AAA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F758446-E33B-3D09-31FE-938622947B4D}"/>
              </a:ext>
            </a:extLst>
          </p:cNvPr>
          <p:cNvSpPr txBox="1"/>
          <p:nvPr/>
        </p:nvSpPr>
        <p:spPr>
          <a:xfrm>
            <a:off x="824810" y="693389"/>
            <a:ext cx="8630340"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】代码中的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判官大揭秘。请输出以下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个变量关系运算符的结果。</a:t>
            </a:r>
          </a:p>
        </p:txBody>
      </p:sp>
      <p:sp>
        <p:nvSpPr>
          <p:cNvPr id="6" name="文本框 5">
            <a:extLst>
              <a:ext uri="{FF2B5EF4-FFF2-40B4-BE49-F238E27FC236}">
                <a16:creationId xmlns:a16="http://schemas.microsoft.com/office/drawing/2014/main" id="{C8C538DA-6623-5247-BD0A-E6A7A7CD59E2}"/>
              </a:ext>
            </a:extLst>
          </p:cNvPr>
          <p:cNvSpPr txBox="1"/>
          <p:nvPr/>
        </p:nvSpPr>
        <p:spPr>
          <a:xfrm>
            <a:off x="853730" y="972007"/>
            <a:ext cx="8572500" cy="5334794"/>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5</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60;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13;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Boolean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"a&gt;= b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"a&gt;b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&lt;=b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&lt;b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34554705-F0DD-38A2-D41D-1A727E89830D}"/>
              </a:ext>
            </a:extLst>
          </p:cNvPr>
          <p:cNvSpPr txBox="1"/>
          <p:nvPr/>
        </p:nvSpPr>
        <p:spPr>
          <a:xfrm>
            <a:off x="8867430" y="3639404"/>
            <a:ext cx="2470840" cy="2564805"/>
          </a:xfrm>
          <a:prstGeom prst="rect">
            <a:avLst/>
          </a:prstGeom>
          <a:noFill/>
        </p:spPr>
        <p:txBody>
          <a:bodyPr wrap="square">
            <a:spAutoFit/>
          </a:bodyPr>
          <a:lstStyle/>
          <a:p>
            <a:pPr algn="just">
              <a:lnSpc>
                <a:spcPts val="2000"/>
              </a:lnSpc>
              <a:buNone/>
            </a:pPr>
            <a:r>
              <a:rPr lang="zh-CN" altLang="zh-CN" sz="2000" kern="100" dirty="0">
                <a:solidFill>
                  <a:srgbClr val="333333"/>
                </a:solidFill>
                <a:effectLst/>
                <a:latin typeface="Helvetica" panose="020B0604020202020204" pitchFamily="34" charset="0"/>
                <a:ea typeface="宋体" panose="02010600030101010101" pitchFamily="2" charset="-122"/>
                <a:cs typeface="Helvetica" panose="020B0604020202020204" pitchFamily="34" charset="0"/>
              </a:rPr>
              <a:t>运行结果如下：</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false</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true</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&gt; b = false</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&lt; b = true</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 &gt;= a = true</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24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b &lt;= a = false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697016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99B2E-376F-EEEB-A0AC-66406D01683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B8B06BA-A29E-6B15-A87D-6AA034FF3718}"/>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C9A2C06-E312-CF67-399A-43EAAF74B67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AA0866A-A233-AE6D-CA5D-74B7FAC8AE0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80011B49-6DD5-80FC-D316-53E4A6AE3281}"/>
              </a:ext>
            </a:extLst>
          </p:cNvPr>
          <p:cNvSpPr txBox="1"/>
          <p:nvPr/>
        </p:nvSpPr>
        <p:spPr>
          <a:xfrm>
            <a:off x="970860" y="831853"/>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2.5.3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位运算符</a:t>
            </a:r>
          </a:p>
        </p:txBody>
      </p:sp>
      <p:sp>
        <p:nvSpPr>
          <p:cNvPr id="6" name="文本框 5">
            <a:extLst>
              <a:ext uri="{FF2B5EF4-FFF2-40B4-BE49-F238E27FC236}">
                <a16:creationId xmlns:a16="http://schemas.microsoft.com/office/drawing/2014/main" id="{A5518F73-A233-55C0-CB6C-656998E2F7E4}"/>
              </a:ext>
            </a:extLst>
          </p:cNvPr>
          <p:cNvSpPr txBox="1"/>
          <p:nvPr/>
        </p:nvSpPr>
        <p:spPr>
          <a:xfrm>
            <a:off x="717910" y="1762719"/>
            <a:ext cx="10648950" cy="605294"/>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定义了位运算符，应用于整数类型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、长整型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(long)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、短整型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(short)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、字符型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(char)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和字节型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(byte)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等类型。位运算符作用在所有的位上，并且按位运算。表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列出了位运算符的基本运算。</a:t>
            </a:r>
          </a:p>
        </p:txBody>
      </p:sp>
      <p:sp>
        <p:nvSpPr>
          <p:cNvPr id="9" name="文本框 8">
            <a:extLst>
              <a:ext uri="{FF2B5EF4-FFF2-40B4-BE49-F238E27FC236}">
                <a16:creationId xmlns:a16="http://schemas.microsoft.com/office/drawing/2014/main" id="{A902656B-CF23-436D-327A-DE44C2E0BF4B}"/>
              </a:ext>
            </a:extLst>
          </p:cNvPr>
          <p:cNvSpPr txBox="1"/>
          <p:nvPr/>
        </p:nvSpPr>
        <p:spPr>
          <a:xfrm>
            <a:off x="2362200" y="2414821"/>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2-6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位运算符</a:t>
            </a:r>
          </a:p>
        </p:txBody>
      </p:sp>
      <p:graphicFrame>
        <p:nvGraphicFramePr>
          <p:cNvPr id="10" name="表格 9">
            <a:extLst>
              <a:ext uri="{FF2B5EF4-FFF2-40B4-BE49-F238E27FC236}">
                <a16:creationId xmlns:a16="http://schemas.microsoft.com/office/drawing/2014/main" id="{FF2A09E3-14B2-371B-5FDA-C9312F500AEC}"/>
              </a:ext>
            </a:extLst>
          </p:cNvPr>
          <p:cNvGraphicFramePr>
            <a:graphicFrameLocks noGrp="1"/>
          </p:cNvGraphicFramePr>
          <p:nvPr>
            <p:extLst>
              <p:ext uri="{D42A27DB-BD31-4B8C-83A1-F6EECF244321}">
                <p14:modId xmlns:p14="http://schemas.microsoft.com/office/powerpoint/2010/main" val="3744115588"/>
              </p:ext>
            </p:extLst>
          </p:nvPr>
        </p:nvGraphicFramePr>
        <p:xfrm>
          <a:off x="1250314" y="2769406"/>
          <a:ext cx="8985885" cy="3256741"/>
        </p:xfrm>
        <a:graphic>
          <a:graphicData uri="http://schemas.openxmlformats.org/drawingml/2006/table">
            <a:tbl>
              <a:tblPr firstRow="1" firstCol="1" bandRow="1">
                <a:tableStyleId>{5C22544A-7EE6-4342-B048-85BDC9FD1C3A}</a:tableStyleId>
              </a:tblPr>
              <a:tblGrid>
                <a:gridCol w="1459336">
                  <a:extLst>
                    <a:ext uri="{9D8B030D-6E8A-4147-A177-3AD203B41FA5}">
                      <a16:colId xmlns:a16="http://schemas.microsoft.com/office/drawing/2014/main" val="175689766"/>
                    </a:ext>
                  </a:extLst>
                </a:gridCol>
                <a:gridCol w="7526549">
                  <a:extLst>
                    <a:ext uri="{9D8B030D-6E8A-4147-A177-3AD203B41FA5}">
                      <a16:colId xmlns:a16="http://schemas.microsoft.com/office/drawing/2014/main" val="816525205"/>
                    </a:ext>
                  </a:extLst>
                </a:gridCol>
              </a:tblGrid>
              <a:tr h="361860">
                <a:tc>
                  <a:txBody>
                    <a:bodyPr/>
                    <a:lstStyle/>
                    <a:p>
                      <a:pPr algn="ctr" fontAlgn="ctr">
                        <a:buNone/>
                      </a:pPr>
                      <a:r>
                        <a:rPr lang="zh-CN" sz="1000" kern="0">
                          <a:effectLst/>
                        </a:rPr>
                        <a:t>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53083523"/>
                  </a:ext>
                </a:extLst>
              </a:tr>
              <a:tr h="361860">
                <a:tc>
                  <a:txBody>
                    <a:bodyPr/>
                    <a:lstStyle/>
                    <a:p>
                      <a:pPr algn="ctr" fontAlgn="ctr">
                        <a:buNone/>
                      </a:pPr>
                      <a:r>
                        <a:rPr lang="zh-CN"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如果相对应位都是</a:t>
                      </a:r>
                      <a:r>
                        <a:rPr lang="en-US" sz="1000" kern="0">
                          <a:effectLst/>
                        </a:rPr>
                        <a:t>1</a:t>
                      </a:r>
                      <a:r>
                        <a:rPr lang="zh-CN" sz="1000" kern="0">
                          <a:effectLst/>
                        </a:rPr>
                        <a:t>，则结果为</a:t>
                      </a:r>
                      <a:r>
                        <a:rPr lang="en-US" sz="1000" kern="0">
                          <a:effectLst/>
                        </a:rPr>
                        <a:t>1</a:t>
                      </a:r>
                      <a:r>
                        <a:rPr lang="zh-CN" sz="1000" kern="0">
                          <a:effectLst/>
                        </a:rPr>
                        <a:t>，否则为</a:t>
                      </a:r>
                      <a:r>
                        <a:rPr lang="en-US" sz="1000" kern="0">
                          <a:effectLst/>
                        </a:rPr>
                        <a:t>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008577344"/>
                  </a:ext>
                </a:extLst>
              </a:tr>
              <a:tr h="361860">
                <a:tc>
                  <a:txBody>
                    <a:bodyPr/>
                    <a:lstStyle/>
                    <a:p>
                      <a:pPr algn="ctr" font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如果相对应位都是</a:t>
                      </a:r>
                      <a:r>
                        <a:rPr lang="en-US" sz="1000" kern="0">
                          <a:effectLst/>
                        </a:rPr>
                        <a:t> 0</a:t>
                      </a:r>
                      <a:r>
                        <a:rPr lang="zh-CN" sz="1000" kern="0">
                          <a:effectLst/>
                        </a:rPr>
                        <a:t>，则结果为</a:t>
                      </a:r>
                      <a:r>
                        <a:rPr lang="en-US" sz="1000" kern="0">
                          <a:effectLst/>
                        </a:rPr>
                        <a:t> 0</a:t>
                      </a:r>
                      <a:r>
                        <a:rPr lang="zh-CN" sz="1000" kern="0">
                          <a:effectLst/>
                        </a:rPr>
                        <a:t>，否则为</a:t>
                      </a:r>
                      <a:r>
                        <a:rPr lang="en-US" sz="1000" kern="0">
                          <a:effectLst/>
                        </a:rPr>
                        <a:t> 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02480522"/>
                  </a:ext>
                </a:extLst>
              </a:tr>
              <a:tr h="361860">
                <a:tc>
                  <a:txBody>
                    <a:bodyPr/>
                    <a:lstStyle/>
                    <a:p>
                      <a:pPr algn="ctr" font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如果相对应位值相同，则结果为</a:t>
                      </a:r>
                      <a:r>
                        <a:rPr lang="en-US" sz="1000" kern="0">
                          <a:effectLst/>
                        </a:rPr>
                        <a:t>0</a:t>
                      </a:r>
                      <a:r>
                        <a:rPr lang="zh-CN" sz="1000" kern="0">
                          <a:effectLst/>
                        </a:rPr>
                        <a:t>，否则为</a:t>
                      </a:r>
                      <a:r>
                        <a:rPr lang="en-US" sz="10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59044621"/>
                  </a:ext>
                </a:extLst>
              </a:tr>
              <a:tr h="361860">
                <a:tc>
                  <a:txBody>
                    <a:bodyPr/>
                    <a:lstStyle/>
                    <a:p>
                      <a:pPr algn="ctr" fontAlgn="ctr">
                        <a:buNone/>
                      </a:pPr>
                      <a:r>
                        <a:rPr lang="zh-CN"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按位取反运算符翻转操作数的每一位，即</a:t>
                      </a:r>
                      <a:r>
                        <a:rPr lang="en-US" sz="1000" kern="0">
                          <a:effectLst/>
                        </a:rPr>
                        <a:t>0</a:t>
                      </a:r>
                      <a:r>
                        <a:rPr lang="zh-CN" sz="1000" kern="0">
                          <a:effectLst/>
                        </a:rPr>
                        <a:t>变成</a:t>
                      </a:r>
                      <a:r>
                        <a:rPr lang="en-US" sz="1000" kern="0">
                          <a:effectLst/>
                        </a:rPr>
                        <a:t>1</a:t>
                      </a:r>
                      <a:r>
                        <a:rPr lang="zh-CN" sz="1000" kern="0">
                          <a:effectLst/>
                        </a:rPr>
                        <a:t>，</a:t>
                      </a:r>
                      <a:r>
                        <a:rPr lang="en-US" sz="1000" kern="0">
                          <a:effectLst/>
                        </a:rPr>
                        <a:t>1</a:t>
                      </a:r>
                      <a:r>
                        <a:rPr lang="zh-CN" sz="1000" kern="0">
                          <a:effectLst/>
                        </a:rPr>
                        <a:t>变成</a:t>
                      </a:r>
                      <a:r>
                        <a:rPr lang="en-US" sz="1000" kern="0">
                          <a:effectLst/>
                        </a:rPr>
                        <a:t>0</a:t>
                      </a:r>
                      <a:r>
                        <a:rPr lang="zh-CN"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59921937"/>
                  </a:ext>
                </a:extLst>
              </a:tr>
              <a:tr h="361860">
                <a:tc>
                  <a:txBody>
                    <a:bodyPr/>
                    <a:lstStyle/>
                    <a:p>
                      <a:pPr algn="ctr" fontAlgn="ctr">
                        <a:buNone/>
                      </a:pPr>
                      <a:r>
                        <a:rPr lang="en-US" sz="1000" kern="0">
                          <a:effectLst/>
                        </a:rPr>
                        <a:t>&lt;&lt;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按位左移运算符。左操作数按位左移右操作数指定的位数。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46396301"/>
                  </a:ext>
                </a:extLst>
              </a:tr>
              <a:tr h="361860">
                <a:tc>
                  <a:txBody>
                    <a:bodyPr/>
                    <a:lstStyle/>
                    <a:p>
                      <a:pPr algn="ctr" fontAlgn="ctr">
                        <a:buNone/>
                      </a:pPr>
                      <a:r>
                        <a:rPr lang="en-US" sz="1000" kern="0">
                          <a:effectLst/>
                        </a:rPr>
                        <a:t>&gt;&gt;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按位右移运算符。左操作数按位右移右操作数指定的位数。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14001736"/>
                  </a:ext>
                </a:extLst>
              </a:tr>
              <a:tr h="723721">
                <a:tc>
                  <a:txBody>
                    <a:bodyPr/>
                    <a:lstStyle/>
                    <a:p>
                      <a:pPr algn="ctr" fontAlgn="ctr">
                        <a:buNone/>
                      </a:pPr>
                      <a:r>
                        <a:rPr lang="en-US" sz="1000" kern="0">
                          <a:effectLst/>
                        </a:rPr>
                        <a:t>&gt;&gt;&gt;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dirty="0">
                          <a:effectLst/>
                        </a:rPr>
                        <a:t>按位右移补零操作符。左操作数的值按右操作数指定的位数右移，移动得到的空位以零填充。</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20872696"/>
                  </a:ext>
                </a:extLst>
              </a:tr>
            </a:tbl>
          </a:graphicData>
        </a:graphic>
      </p:graphicFrame>
    </p:spTree>
    <p:extLst>
      <p:ext uri="{BB962C8B-B14F-4D97-AF65-F5344CB8AC3E}">
        <p14:creationId xmlns:p14="http://schemas.microsoft.com/office/powerpoint/2010/main" val="36497715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3A123-EAE9-578F-3750-921C8AACB22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9DB8502-3C84-0EFA-0B0E-AA4282A3F10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50B36C3-92B3-C5A3-EB6F-D4101871157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E3A78748-B4E4-F59D-E601-75AD9DEFF15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067C5019-A7D5-0F13-CBEB-C88D9820840A}"/>
              </a:ext>
            </a:extLst>
          </p:cNvPr>
          <p:cNvSpPr txBox="1"/>
          <p:nvPr/>
        </p:nvSpPr>
        <p:spPr>
          <a:xfrm>
            <a:off x="949685" y="618669"/>
            <a:ext cx="10292629"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】探秘计算机心脏的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位运算奇境。请对以下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个变量进行不同的位运算并输出结果。</a:t>
            </a:r>
          </a:p>
        </p:txBody>
      </p:sp>
      <p:sp>
        <p:nvSpPr>
          <p:cNvPr id="6" name="文本框 5">
            <a:extLst>
              <a:ext uri="{FF2B5EF4-FFF2-40B4-BE49-F238E27FC236}">
                <a16:creationId xmlns:a16="http://schemas.microsoft.com/office/drawing/2014/main" id="{D947DA1E-72FB-198B-4271-B9791645C348}"/>
              </a:ext>
            </a:extLst>
          </p:cNvPr>
          <p:cNvSpPr txBox="1"/>
          <p:nvPr/>
        </p:nvSpPr>
        <p:spPr>
          <a:xfrm>
            <a:off x="1073871" y="988001"/>
            <a:ext cx="8782050" cy="3693319"/>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6</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&amp;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&amp;</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&lt;&lt; 2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&lt;&lt;2)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&gt;&gt; 2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&gt;&gt;2)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&gt;&gt;&gt; 2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&gt;&gt;&gt;2)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42583602-FD73-7492-E08F-D45DF53FE39C}"/>
              </a:ext>
            </a:extLst>
          </p:cNvPr>
          <p:cNvSpPr txBox="1"/>
          <p:nvPr/>
        </p:nvSpPr>
        <p:spPr>
          <a:xfrm>
            <a:off x="8849446" y="3784896"/>
            <a:ext cx="2268683" cy="2339102"/>
          </a:xfrm>
          <a:prstGeom prst="rect">
            <a:avLst/>
          </a:prstGeom>
          <a:noFill/>
        </p:spPr>
        <p:txBody>
          <a:bodyPr wrap="square">
            <a:spAutoFit/>
          </a:bodyPr>
          <a:lstStyle/>
          <a:p>
            <a:pPr algn="just">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&amp; b =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 b = 11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 b = 9</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-11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&lt;&lt; 2 = 40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&gt;&gt; 2 =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 &gt;&gt;&gt; 2 = 2</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07152742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50655-BE04-EDBB-3200-63A53B6BAABD}"/>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07424D9C-7299-533D-7B06-357BFBA21CD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7370E5DB-F76A-6FAD-C6FC-3BC3424226A7}"/>
              </a:ext>
            </a:extLst>
          </p:cNvPr>
          <p:cNvSpPr txBox="1"/>
          <p:nvPr/>
        </p:nvSpPr>
        <p:spPr>
          <a:xfrm>
            <a:off x="622300" y="39465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2.5.4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逻辑运算符 </a:t>
            </a:r>
          </a:p>
        </p:txBody>
      </p:sp>
      <p:sp>
        <p:nvSpPr>
          <p:cNvPr id="6" name="文本框 5">
            <a:extLst>
              <a:ext uri="{FF2B5EF4-FFF2-40B4-BE49-F238E27FC236}">
                <a16:creationId xmlns:a16="http://schemas.microsoft.com/office/drawing/2014/main" id="{812FA840-3C5F-ADF7-B128-2B5656EEE666}"/>
              </a:ext>
            </a:extLst>
          </p:cNvPr>
          <p:cNvSpPr txBox="1"/>
          <p:nvPr/>
        </p:nvSpPr>
        <p:spPr>
          <a:xfrm>
            <a:off x="685800" y="1171794"/>
            <a:ext cx="6096000" cy="348813"/>
          </a:xfrm>
          <a:prstGeom prst="rect">
            <a:avLst/>
          </a:prstGeom>
          <a:noFill/>
        </p:spPr>
        <p:txBody>
          <a:bodyPr wrap="square">
            <a:spAutoFit/>
          </a:bodyPr>
          <a:lstStyle/>
          <a:p>
            <a:pPr indent="266700" algn="just">
              <a:lnSpc>
                <a:spcPts val="2000"/>
              </a:lnSpc>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语言提供了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种逻辑运算符，如表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文本框 7">
            <a:extLst>
              <a:ext uri="{FF2B5EF4-FFF2-40B4-BE49-F238E27FC236}">
                <a16:creationId xmlns:a16="http://schemas.microsoft.com/office/drawing/2014/main" id="{9D8A4104-38A2-E30F-838A-3B5A2BF8E25D}"/>
              </a:ext>
            </a:extLst>
          </p:cNvPr>
          <p:cNvSpPr txBox="1"/>
          <p:nvPr/>
        </p:nvSpPr>
        <p:spPr>
          <a:xfrm>
            <a:off x="366712" y="1520607"/>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2-7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逻辑运算符</a:t>
            </a:r>
          </a:p>
        </p:txBody>
      </p:sp>
      <p:graphicFrame>
        <p:nvGraphicFramePr>
          <p:cNvPr id="9" name="表格 8">
            <a:extLst>
              <a:ext uri="{FF2B5EF4-FFF2-40B4-BE49-F238E27FC236}">
                <a16:creationId xmlns:a16="http://schemas.microsoft.com/office/drawing/2014/main" id="{738CB2EA-D8F6-F584-DCAF-8ED6FB20D8F3}"/>
              </a:ext>
            </a:extLst>
          </p:cNvPr>
          <p:cNvGraphicFramePr>
            <a:graphicFrameLocks noGrp="1"/>
          </p:cNvGraphicFramePr>
          <p:nvPr>
            <p:extLst>
              <p:ext uri="{D42A27DB-BD31-4B8C-83A1-F6EECF244321}">
                <p14:modId xmlns:p14="http://schemas.microsoft.com/office/powerpoint/2010/main" val="2071078178"/>
              </p:ext>
            </p:extLst>
          </p:nvPr>
        </p:nvGraphicFramePr>
        <p:xfrm>
          <a:off x="958215" y="1806849"/>
          <a:ext cx="5411470" cy="762000"/>
        </p:xfrm>
        <a:graphic>
          <a:graphicData uri="http://schemas.openxmlformats.org/drawingml/2006/table">
            <a:tbl>
              <a:tblPr firstRow="1" firstCol="1" bandRow="1">
                <a:tableStyleId>{5C22544A-7EE6-4342-B048-85BDC9FD1C3A}</a:tableStyleId>
              </a:tblPr>
              <a:tblGrid>
                <a:gridCol w="788670">
                  <a:extLst>
                    <a:ext uri="{9D8B030D-6E8A-4147-A177-3AD203B41FA5}">
                      <a16:colId xmlns:a16="http://schemas.microsoft.com/office/drawing/2014/main" val="3411219010"/>
                    </a:ext>
                  </a:extLst>
                </a:gridCol>
                <a:gridCol w="4622800">
                  <a:extLst>
                    <a:ext uri="{9D8B030D-6E8A-4147-A177-3AD203B41FA5}">
                      <a16:colId xmlns:a16="http://schemas.microsoft.com/office/drawing/2014/main" val="3137951680"/>
                    </a:ext>
                  </a:extLst>
                </a:gridCol>
              </a:tblGrid>
              <a:tr h="0">
                <a:tc>
                  <a:txBody>
                    <a:bodyPr/>
                    <a:lstStyle/>
                    <a:p>
                      <a:pPr algn="ctr" fontAlgn="t">
                        <a:buNone/>
                      </a:pPr>
                      <a:r>
                        <a:rPr lang="zh-CN" sz="1000" kern="0">
                          <a:effectLst/>
                        </a:rPr>
                        <a:t>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fontAlgn="t">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92499911"/>
                  </a:ext>
                </a:extLst>
              </a:tr>
              <a:tr h="0">
                <a:tc>
                  <a:txBody>
                    <a:bodyPr/>
                    <a:lstStyle/>
                    <a:p>
                      <a:pPr algn="ctr" fontAlgn="t">
                        <a:buNone/>
                      </a:pPr>
                      <a:r>
                        <a:rPr lang="en-US" sz="1000" kern="0">
                          <a:effectLst/>
                        </a:rPr>
                        <a:t>&amp;&amp;</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t">
                        <a:buNone/>
                      </a:pPr>
                      <a:r>
                        <a:rPr lang="zh-CN" sz="1000" kern="0">
                          <a:effectLst/>
                        </a:rPr>
                        <a:t>称为逻辑与运算符。当且仅当两个操作数都为真，条件才为真。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9879438"/>
                  </a:ext>
                </a:extLst>
              </a:tr>
              <a:tr h="0">
                <a:tc>
                  <a:txBody>
                    <a:bodyPr/>
                    <a:lstStyle/>
                    <a:p>
                      <a:pPr algn="ctr" fontAlgn="t">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t">
                        <a:buNone/>
                      </a:pPr>
                      <a:r>
                        <a:rPr lang="zh-CN" sz="1000" kern="0">
                          <a:effectLst/>
                        </a:rPr>
                        <a:t>称为逻辑或操作符。如果任何两个操作数任何一个为真，条件为真。</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53368870"/>
                  </a:ext>
                </a:extLst>
              </a:tr>
              <a:tr h="0">
                <a:tc>
                  <a:txBody>
                    <a:bodyPr/>
                    <a:lstStyle/>
                    <a:p>
                      <a:pPr algn="ctr" fontAlgn="t">
                        <a:buNone/>
                      </a:pPr>
                      <a:r>
                        <a:rPr lang="zh-CN"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t">
                        <a:buNone/>
                      </a:pPr>
                      <a:r>
                        <a:rPr lang="zh-CN" sz="1000" kern="0" dirty="0">
                          <a:effectLst/>
                        </a:rPr>
                        <a:t>称为逻辑非运算符。用来反转操作数的逻辑状态。如果条件为</a:t>
                      </a:r>
                      <a:r>
                        <a:rPr lang="en-US" sz="1000" kern="0" dirty="0">
                          <a:effectLst/>
                        </a:rPr>
                        <a:t>true</a:t>
                      </a:r>
                      <a:r>
                        <a:rPr lang="zh-CN" sz="1000" kern="0" dirty="0">
                          <a:effectLst/>
                        </a:rPr>
                        <a:t>，则逻辑非运算符将得到</a:t>
                      </a:r>
                      <a:r>
                        <a:rPr lang="en-US" sz="1000" kern="0" dirty="0">
                          <a:effectLst/>
                        </a:rPr>
                        <a:t>false</a:t>
                      </a:r>
                      <a:r>
                        <a:rPr lang="zh-CN" sz="1000" kern="0" dirty="0">
                          <a:effectLst/>
                        </a:rPr>
                        <a:t>。</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29916751"/>
                  </a:ext>
                </a:extLst>
              </a:tr>
            </a:tbl>
          </a:graphicData>
        </a:graphic>
      </p:graphicFrame>
      <p:sp>
        <p:nvSpPr>
          <p:cNvPr id="11" name="文本框 10">
            <a:extLst>
              <a:ext uri="{FF2B5EF4-FFF2-40B4-BE49-F238E27FC236}">
                <a16:creationId xmlns:a16="http://schemas.microsoft.com/office/drawing/2014/main" id="{526DD9A5-4E3F-4565-740F-E790A8A31FE8}"/>
              </a:ext>
            </a:extLst>
          </p:cNvPr>
          <p:cNvSpPr txBox="1"/>
          <p:nvPr/>
        </p:nvSpPr>
        <p:spPr>
          <a:xfrm>
            <a:off x="622300" y="2670425"/>
            <a:ext cx="8706485" cy="369332"/>
          </a:xfrm>
          <a:prstGeom prst="rect">
            <a:avLst/>
          </a:prstGeom>
          <a:noFill/>
        </p:spPr>
        <p:txBody>
          <a:bodyPr wrap="square">
            <a:spAutoFit/>
          </a:bodyPr>
          <a:lstStyle/>
          <a:p>
            <a:pPr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】代码逻辑链的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关键锁扣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。输入下面两个变量的三种逻辑运算的结果。</a:t>
            </a:r>
          </a:p>
        </p:txBody>
      </p:sp>
      <p:sp>
        <p:nvSpPr>
          <p:cNvPr id="13" name="文本框 12">
            <a:extLst>
              <a:ext uri="{FF2B5EF4-FFF2-40B4-BE49-F238E27FC236}">
                <a16:creationId xmlns:a16="http://schemas.microsoft.com/office/drawing/2014/main" id="{40D4786A-39D5-ABF7-49EE-4B148AB1367E}"/>
              </a:ext>
            </a:extLst>
          </p:cNvPr>
          <p:cNvSpPr txBox="1"/>
          <p:nvPr/>
        </p:nvSpPr>
        <p:spPr>
          <a:xfrm>
            <a:off x="755650" y="3006091"/>
            <a:ext cx="7842250" cy="2564805"/>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7</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&amp;&amp;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&amp;&amp;</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 &amp;&amp; b)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&amp;&amp;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AF15E459-DB2F-DD33-0E1E-DC39F7CE6BE5}"/>
              </a:ext>
            </a:extLst>
          </p:cNvPr>
          <p:cNvSpPr txBox="1"/>
          <p:nvPr/>
        </p:nvSpPr>
        <p:spPr>
          <a:xfrm>
            <a:off x="9219406" y="4920342"/>
            <a:ext cx="2216944" cy="1179810"/>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&amp;&amp; b = false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 b = true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 &amp;&amp; b) = true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8249260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67A0DA-1BBB-4614-8412-90A0D3801044}"/>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769FA3C-C4B1-86DE-9F79-82C53E36AE2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文本框 5">
            <a:extLst>
              <a:ext uri="{FF2B5EF4-FFF2-40B4-BE49-F238E27FC236}">
                <a16:creationId xmlns:a16="http://schemas.microsoft.com/office/drawing/2014/main" id="{234F7684-B920-CAC1-ED09-2E0819172E30}"/>
              </a:ext>
            </a:extLst>
          </p:cNvPr>
          <p:cNvSpPr txBox="1"/>
          <p:nvPr/>
        </p:nvSpPr>
        <p:spPr>
          <a:xfrm>
            <a:off x="622300" y="576264"/>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2.5.5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赋值运算符</a:t>
            </a:r>
          </a:p>
        </p:txBody>
      </p:sp>
      <p:sp>
        <p:nvSpPr>
          <p:cNvPr id="8" name="文本框 7">
            <a:extLst>
              <a:ext uri="{FF2B5EF4-FFF2-40B4-BE49-F238E27FC236}">
                <a16:creationId xmlns:a16="http://schemas.microsoft.com/office/drawing/2014/main" id="{9DDA9596-1209-22BA-5261-10FA191761AC}"/>
              </a:ext>
            </a:extLst>
          </p:cNvPr>
          <p:cNvSpPr txBox="1"/>
          <p:nvPr/>
        </p:nvSpPr>
        <p:spPr>
          <a:xfrm>
            <a:off x="574675" y="1525922"/>
            <a:ext cx="11010900" cy="1408739"/>
          </a:xfrm>
          <a:prstGeom prst="rect">
            <a:avLst/>
          </a:prstGeom>
          <a:noFill/>
        </p:spPr>
        <p:txBody>
          <a:bodyPr wrap="square">
            <a:spAutoFit/>
          </a:bodyPr>
          <a:lstStyle/>
          <a:p>
            <a:pPr indent="259080" algn="just">
              <a:lnSpc>
                <a:spcPts val="2000"/>
              </a:lnSpc>
              <a:buNone/>
            </a:pPr>
            <a:r>
              <a:rPr lang="zh-CN" altLang="zh-CN" sz="1800" kern="100" spc="-15"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spc="-15"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spc="-15" dirty="0">
                <a:effectLst/>
                <a:latin typeface="Calibri" panose="020F0502020204030204" pitchFamily="34" charset="0"/>
                <a:ea typeface="宋体" panose="02010600030101010101" pitchFamily="2" charset="-122"/>
                <a:cs typeface="Times New Roman" panose="02020603050405020304" pitchFamily="18" charset="0"/>
              </a:rPr>
              <a:t>语言中，赋值号</a:t>
            </a:r>
            <a:r>
              <a:rPr lang="en-US" altLang="zh-CN" sz="1800" kern="100" spc="-15"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spc="-15" dirty="0">
                <a:effectLst/>
                <a:latin typeface="Calibri" panose="020F0502020204030204" pitchFamily="34" charset="0"/>
                <a:ea typeface="宋体" panose="02010600030101010101" pitchFamily="2" charset="-122"/>
                <a:cs typeface="Times New Roman" panose="02020603050405020304" pitchFamily="18" charset="0"/>
              </a:rPr>
              <a:t>是一个运算符，称为赋值运算符。由赋值运算符组成的表达式称为赋值表达式，其形式如下：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ctr">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赋值号的左边必须是一个表达某一存储单元的变量名，赋值号的右边必须是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语言中合法的表达式。赋值运算的功能是先求出右边表达式的值，然后把此值赋给赋值号左边的变量。</a:t>
            </a:r>
          </a:p>
        </p:txBody>
      </p:sp>
      <p:sp>
        <p:nvSpPr>
          <p:cNvPr id="10" name="文本框 9">
            <a:extLst>
              <a:ext uri="{FF2B5EF4-FFF2-40B4-BE49-F238E27FC236}">
                <a16:creationId xmlns:a16="http://schemas.microsoft.com/office/drawing/2014/main" id="{AA780518-531D-66B8-F7B5-67C9F8C12018}"/>
              </a:ext>
            </a:extLst>
          </p:cNvPr>
          <p:cNvSpPr txBox="1"/>
          <p:nvPr/>
        </p:nvSpPr>
        <p:spPr>
          <a:xfrm>
            <a:off x="622300" y="2934661"/>
            <a:ext cx="11010900" cy="240065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需要注意如下：</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的值赋值给变量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，即</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）赋值表达式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的作用是，将变量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所代表的存储单元中的内容赋给变量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所代表的存储单元，</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中原有的数据被替换掉。赋值后，变量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y</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中的内容保持不变。</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m=m+1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也是合法的赋值表达式，其作用是取变量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中的值加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后再放回到变量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中，即使变量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中的值增</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）赋值运算符的左侧只能是变量，不能是常量或表达式。</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a+b</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就是非法的赋值表达式。</a:t>
            </a:r>
          </a:p>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）等号右边的表达式也可以是一个赋值表达式。如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，按照运算符的优先级，将首先计算出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，然后按照赋值运算符自右向左的结合性，把</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赋给变量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，最后再把变量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的值赋给变量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
        <p:nvSpPr>
          <p:cNvPr id="12" name="文本框 11">
            <a:extLst>
              <a:ext uri="{FF2B5EF4-FFF2-40B4-BE49-F238E27FC236}">
                <a16:creationId xmlns:a16="http://schemas.microsoft.com/office/drawing/2014/main" id="{CE7A740D-1B4E-BCD1-8CED-6A5776473202}"/>
              </a:ext>
            </a:extLst>
          </p:cNvPr>
          <p:cNvSpPr txBox="1"/>
          <p:nvPr/>
        </p:nvSpPr>
        <p:spPr>
          <a:xfrm>
            <a:off x="590550" y="5275841"/>
            <a:ext cx="10979150" cy="86177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赋值号左边的变量为短整型，右边的值为长整型时，短整型变量只能接受长整型数低位上两个字节中的数据，高位上两个字节中的数据将丢失。也就是说，右边的值不能超出短整型的数值范围，否则将得不到预期的结果。</a:t>
            </a:r>
          </a:p>
        </p:txBody>
      </p:sp>
    </p:spTree>
    <p:extLst>
      <p:ext uri="{BB962C8B-B14F-4D97-AF65-F5344CB8AC3E}">
        <p14:creationId xmlns:p14="http://schemas.microsoft.com/office/powerpoint/2010/main" val="201210659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9D571-CFEB-82BC-5C05-3C2C2A4C988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F194F0C-EF35-958F-BAC7-7C4CDA02A88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E2AC123-14BB-5BB0-F1FE-17C52E01715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1AC7630-8F76-44B3-A90F-267E8BFFBA1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6" name="文本框 5">
            <a:extLst>
              <a:ext uri="{FF2B5EF4-FFF2-40B4-BE49-F238E27FC236}">
                <a16:creationId xmlns:a16="http://schemas.microsoft.com/office/drawing/2014/main" id="{1B580999-BBD1-74E7-42A4-C377A9E5435E}"/>
              </a:ext>
            </a:extLst>
          </p:cNvPr>
          <p:cNvSpPr txBox="1"/>
          <p:nvPr/>
        </p:nvSpPr>
        <p:spPr>
          <a:xfrm>
            <a:off x="1073871" y="416069"/>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2.1.1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注释</a:t>
            </a:r>
          </a:p>
        </p:txBody>
      </p:sp>
      <p:sp>
        <p:nvSpPr>
          <p:cNvPr id="9" name="文本框 8">
            <a:extLst>
              <a:ext uri="{FF2B5EF4-FFF2-40B4-BE49-F238E27FC236}">
                <a16:creationId xmlns:a16="http://schemas.microsoft.com/office/drawing/2014/main" id="{8CA6BFA9-8959-9CE7-F519-4EE3F9593FF4}"/>
              </a:ext>
            </a:extLst>
          </p:cNvPr>
          <p:cNvSpPr txBox="1"/>
          <p:nvPr/>
        </p:nvSpPr>
        <p:spPr>
          <a:xfrm>
            <a:off x="785996" y="1244116"/>
            <a:ext cx="10620007" cy="1374735"/>
          </a:xfrm>
          <a:prstGeom prst="rect">
            <a:avLst/>
          </a:prstGeom>
          <a:noFill/>
        </p:spPr>
        <p:txBody>
          <a:bodyPr wrap="square">
            <a:spAutoFit/>
          </a:bodyPr>
          <a:lstStyle/>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注释是对程序语句的说明，有助于开发者之间的交流，方便理解和维护程序。注释不是编程语句，不会被编译器执行。有些代码量少较少的程序，我们加不加注释对我们的理解和修改代码没有太</a:t>
            </a:r>
            <a:r>
              <a:rPr lang="zh-CN" altLang="zh-CN" sz="2000" kern="100" dirty="0">
                <a:effectLst/>
                <a:latin typeface="Calibri" panose="020F0502020204030204" pitchFamily="34" charset="0"/>
                <a:ea typeface="Microsoft JhengHei" panose="020B0604030504040204" pitchFamily="34" charset="-120"/>
                <a:cs typeface="Microsoft JhengHei" panose="020B0604030504040204" pitchFamily="34" charset="-120"/>
              </a:rPr>
              <a:t>⼤</a:t>
            </a:r>
            <a:r>
              <a:rPr lang="zh-CN" altLang="zh-CN" sz="2000" kern="100" dirty="0">
                <a:effectLst/>
                <a:latin typeface="Calibri" panose="020F0502020204030204" pitchFamily="34" charset="0"/>
                <a:ea typeface="宋体" panose="02010600030101010101" pitchFamily="2" charset="-122"/>
                <a:cs typeface="宋体" panose="02010600030101010101" pitchFamily="2" charset="-122"/>
              </a:rPr>
              <a:t>影响；如果是淘宝、抖音、美团等那种中大型应用程序，没有了代码注释，对于</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后台程序运行维护将是很大困难。我们可以在平时编码过程中养成规范代码注释习惯，也是我们学好</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的重要原因之一。</a:t>
            </a:r>
          </a:p>
        </p:txBody>
      </p:sp>
      <p:sp>
        <p:nvSpPr>
          <p:cNvPr id="11" name="文本框 10">
            <a:extLst>
              <a:ext uri="{FF2B5EF4-FFF2-40B4-BE49-F238E27FC236}">
                <a16:creationId xmlns:a16="http://schemas.microsoft.com/office/drawing/2014/main" id="{120EA380-8758-AB76-C8BB-8003ECDBC55D}"/>
              </a:ext>
            </a:extLst>
          </p:cNvPr>
          <p:cNvSpPr txBox="1"/>
          <p:nvPr/>
        </p:nvSpPr>
        <p:spPr>
          <a:xfrm>
            <a:off x="872067" y="2612938"/>
            <a:ext cx="6832600" cy="348813"/>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支持三种注释方式：单行注释，多行注释，文档档注释</a:t>
            </a:r>
          </a:p>
        </p:txBody>
      </p:sp>
      <p:sp>
        <p:nvSpPr>
          <p:cNvPr id="13" name="文本框 12">
            <a:extLst>
              <a:ext uri="{FF2B5EF4-FFF2-40B4-BE49-F238E27FC236}">
                <a16:creationId xmlns:a16="http://schemas.microsoft.com/office/drawing/2014/main" id="{E7B85C0A-5160-DE29-EF41-D84296D44CF8}"/>
              </a:ext>
            </a:extLst>
          </p:cNvPr>
          <p:cNvSpPr txBox="1"/>
          <p:nvPr/>
        </p:nvSpPr>
        <p:spPr>
          <a:xfrm>
            <a:off x="785996" y="2961751"/>
            <a:ext cx="6096000" cy="861774"/>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）单行注释。它主要用于注释少量代码或者说明内容 ，格式为：</a:t>
            </a:r>
          </a:p>
          <a:p>
            <a:pPr indent="533400" algn="just">
              <a:lnSpc>
                <a:spcPts val="2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单行注释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E46C1E22-766C-DDB1-8F1F-903CC4D2F38D}"/>
              </a:ext>
            </a:extLst>
          </p:cNvPr>
          <p:cNvSpPr txBox="1"/>
          <p:nvPr/>
        </p:nvSpPr>
        <p:spPr>
          <a:xfrm>
            <a:off x="872067" y="3922817"/>
            <a:ext cx="6096000" cy="1631216"/>
          </a:xfrm>
          <a:prstGeom prst="rect">
            <a:avLst/>
          </a:prstGeom>
          <a:noFill/>
        </p:spPr>
        <p:txBody>
          <a:bodyPr wrap="square">
            <a:spAutoFit/>
          </a:bodyPr>
          <a:lstStyle/>
          <a:p>
            <a:pPr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）多行注释。它主要用于注释大量的代码或者说明内容 ，格式为：</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多行注释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多行注释</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78123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307D9-27CA-C4DD-DB2E-086FC7CB9F5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13BACC82-766A-9F0E-F17A-5D3F5A43771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024813B9-7D14-9AA0-3E29-A8B7317A1A23}"/>
              </a:ext>
            </a:extLst>
          </p:cNvPr>
          <p:cNvSpPr txBox="1"/>
          <p:nvPr/>
        </p:nvSpPr>
        <p:spPr>
          <a:xfrm>
            <a:off x="643731" y="891417"/>
            <a:ext cx="10902950" cy="141498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）当赋值号左边的变量为无符号整型，右边的值为有符号整型时，则把内存中的内容原样复制。右边数值的范围不应超出左边变量可以接受的数值范围。同时需要注意，这时负数将转换为整数。</a:t>
            </a:r>
          </a:p>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）当赋值号左边的变量为有符号整型，右边的值为无符号整型时，复制的机制同上。这时若符号位为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，将按负数处理。</a:t>
            </a:r>
          </a:p>
          <a:p>
            <a:pPr indent="1270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常见的赋值运算符如表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10" name="文本框 9">
            <a:extLst>
              <a:ext uri="{FF2B5EF4-FFF2-40B4-BE49-F238E27FC236}">
                <a16:creationId xmlns:a16="http://schemas.microsoft.com/office/drawing/2014/main" id="{612C2108-424D-D3EA-390D-B2925C3B43FB}"/>
              </a:ext>
            </a:extLst>
          </p:cNvPr>
          <p:cNvSpPr txBox="1"/>
          <p:nvPr/>
        </p:nvSpPr>
        <p:spPr>
          <a:xfrm>
            <a:off x="2451100" y="2488012"/>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2-8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赋值运算符</a:t>
            </a:r>
          </a:p>
        </p:txBody>
      </p:sp>
      <p:graphicFrame>
        <p:nvGraphicFramePr>
          <p:cNvPr id="11" name="表格 10">
            <a:extLst>
              <a:ext uri="{FF2B5EF4-FFF2-40B4-BE49-F238E27FC236}">
                <a16:creationId xmlns:a16="http://schemas.microsoft.com/office/drawing/2014/main" id="{493C4ADC-6679-8FE4-6810-7F757DA76ED7}"/>
              </a:ext>
            </a:extLst>
          </p:cNvPr>
          <p:cNvGraphicFramePr>
            <a:graphicFrameLocks noGrp="1"/>
          </p:cNvGraphicFramePr>
          <p:nvPr>
            <p:extLst>
              <p:ext uri="{D42A27DB-BD31-4B8C-83A1-F6EECF244321}">
                <p14:modId xmlns:p14="http://schemas.microsoft.com/office/powerpoint/2010/main" val="479254878"/>
              </p:ext>
            </p:extLst>
          </p:nvPr>
        </p:nvGraphicFramePr>
        <p:xfrm>
          <a:off x="1688464" y="2854921"/>
          <a:ext cx="8674736" cy="3301206"/>
        </p:xfrm>
        <a:graphic>
          <a:graphicData uri="http://schemas.openxmlformats.org/drawingml/2006/table">
            <a:tbl>
              <a:tblPr firstRow="1" firstCol="1" bandRow="1">
                <a:tableStyleId>{5C22544A-7EE6-4342-B048-85BDC9FD1C3A}</a:tableStyleId>
              </a:tblPr>
              <a:tblGrid>
                <a:gridCol w="2418584">
                  <a:extLst>
                    <a:ext uri="{9D8B030D-6E8A-4147-A177-3AD203B41FA5}">
                      <a16:colId xmlns:a16="http://schemas.microsoft.com/office/drawing/2014/main" val="2823018276"/>
                    </a:ext>
                  </a:extLst>
                </a:gridCol>
                <a:gridCol w="6256152">
                  <a:extLst>
                    <a:ext uri="{9D8B030D-6E8A-4147-A177-3AD203B41FA5}">
                      <a16:colId xmlns:a16="http://schemas.microsoft.com/office/drawing/2014/main" val="1935801917"/>
                    </a:ext>
                  </a:extLst>
                </a:gridCol>
              </a:tblGrid>
              <a:tr h="253939">
                <a:tc>
                  <a:txBody>
                    <a:bodyPr/>
                    <a:lstStyle/>
                    <a:p>
                      <a:pPr algn="ctr" fontAlgn="ctr">
                        <a:buNone/>
                      </a:pPr>
                      <a:r>
                        <a:rPr lang="zh-CN" sz="1000" kern="0">
                          <a:effectLst/>
                        </a:rPr>
                        <a:t>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7866928"/>
                  </a:ext>
                </a:extLst>
              </a:tr>
              <a:tr h="253939">
                <a:tc>
                  <a:txBody>
                    <a:bodyPr/>
                    <a:lstStyle/>
                    <a:p>
                      <a:pPr algn="ctr" font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简单的赋值运算符，将右操作数的值赋给左侧操作数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33722756"/>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加和赋值操作符，它把左操作数和右操作数相加赋值给左操作数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27973750"/>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减和赋值操作符，它把左操作数和右操作数相减赋值给左操作数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85342497"/>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乘和赋值操作符，它把左操作数和右操作数相乘赋值给左操作数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09473219"/>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除和赋值操作符，它把左操作数和右操作数相除赋值给左操作数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4681157"/>
                  </a:ext>
                </a:extLst>
              </a:tr>
              <a:tr h="507877">
                <a:tc>
                  <a:txBody>
                    <a:bodyPr/>
                    <a:lstStyle/>
                    <a:p>
                      <a:pPr algn="ctr" fontAlgn="ctr">
                        <a:buNone/>
                      </a:pPr>
                      <a:r>
                        <a:rPr lang="zh-CN" sz="1000" kern="0">
                          <a:effectLst/>
                        </a:rPr>
                        <a:t>（％）</a:t>
                      </a: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取模和赋值操作符，它把左操作数和右操作数取模后赋值给左操作数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47034721"/>
                  </a:ext>
                </a:extLst>
              </a:tr>
              <a:tr h="253939">
                <a:tc>
                  <a:txBody>
                    <a:bodyPr/>
                    <a:lstStyle/>
                    <a:p>
                      <a:pPr algn="ctr" fontAlgn="ctr">
                        <a:buNone/>
                      </a:pPr>
                      <a:r>
                        <a:rPr lang="en-US" sz="1000" kern="0">
                          <a:effectLst/>
                        </a:rPr>
                        <a:t>&lt;&lt;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左移位赋值运算符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77020874"/>
                  </a:ext>
                </a:extLst>
              </a:tr>
              <a:tr h="253939">
                <a:tc>
                  <a:txBody>
                    <a:bodyPr/>
                    <a:lstStyle/>
                    <a:p>
                      <a:pPr algn="ctr" fontAlgn="ctr">
                        <a:buNone/>
                      </a:pPr>
                      <a:r>
                        <a:rPr lang="en-US" sz="1000" kern="0">
                          <a:effectLst/>
                        </a:rPr>
                        <a:t>&gt;&gt;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右移位赋值运算符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8180591"/>
                  </a:ext>
                </a:extLst>
              </a:tr>
              <a:tr h="253939">
                <a:tc>
                  <a:txBody>
                    <a:bodyPr/>
                    <a:lstStyle/>
                    <a:p>
                      <a:pPr algn="ctr" fontAlgn="ctr">
                        <a:buNone/>
                      </a:pPr>
                      <a:r>
                        <a:rPr lang="zh-CN" sz="1000" kern="0">
                          <a:effectLst/>
                        </a:rPr>
                        <a:t>＆</a:t>
                      </a: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按位与赋值运算符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97122638"/>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按位异或赋值操作符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56731693"/>
                  </a:ext>
                </a:extLst>
              </a:tr>
              <a:tr h="253939">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dirty="0">
                          <a:effectLst/>
                        </a:rPr>
                        <a:t>按位或赋值操作符</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48550851"/>
                  </a:ext>
                </a:extLst>
              </a:tr>
            </a:tbl>
          </a:graphicData>
        </a:graphic>
      </p:graphicFrame>
    </p:spTree>
    <p:extLst>
      <p:ext uri="{BB962C8B-B14F-4D97-AF65-F5344CB8AC3E}">
        <p14:creationId xmlns:p14="http://schemas.microsoft.com/office/powerpoint/2010/main" val="271249595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120BA-A582-A08A-FF46-0CA8818B382E}"/>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401632D0-F595-A701-10E9-DD7C2409CB3E}"/>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724AC58A-C67D-843A-B9CF-12F82A77AF27}"/>
              </a:ext>
            </a:extLst>
          </p:cNvPr>
          <p:cNvSpPr txBox="1"/>
          <p:nvPr/>
        </p:nvSpPr>
        <p:spPr>
          <a:xfrm>
            <a:off x="279400" y="414903"/>
            <a:ext cx="10134600" cy="348813"/>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2-8</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】变量蜕变的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神秘力量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揭秘。输出下面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个变量的赋值运算的结果。</a:t>
            </a:r>
          </a:p>
        </p:txBody>
      </p:sp>
      <p:sp>
        <p:nvSpPr>
          <p:cNvPr id="6" name="文本框 5">
            <a:extLst>
              <a:ext uri="{FF2B5EF4-FFF2-40B4-BE49-F238E27FC236}">
                <a16:creationId xmlns:a16="http://schemas.microsoft.com/office/drawing/2014/main" id="{13FEFA56-3B34-7ABE-B14F-E88FD6F6AC6F}"/>
              </a:ext>
            </a:extLst>
          </p:cNvPr>
          <p:cNvSpPr txBox="1"/>
          <p:nvPr/>
        </p:nvSpPr>
        <p:spPr>
          <a:xfrm>
            <a:off x="762000" y="644559"/>
            <a:ext cx="3962400" cy="5975418"/>
          </a:xfrm>
          <a:prstGeom prst="rect">
            <a:avLst/>
          </a:prstGeom>
          <a:noFill/>
        </p:spPr>
        <p:txBody>
          <a:bodyPr wrap="square">
            <a:spAutoFit/>
          </a:bodyPr>
          <a:lstStyle/>
          <a:p>
            <a:pPr algn="l">
              <a:buNone/>
            </a:pP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05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8</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5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b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15;</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15;</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&lt;&lt;= 2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&lt;&lt;= 2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&gt;&gt;= 2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&gt;&gt;= 2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&gt;&gt;= 2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&gt;&gt;= 2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&amp;=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&amp;=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05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05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5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 |= a   = "</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5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pPr>
            <a:r>
              <a:rPr lang="en-US" altLang="zh-CN" sz="105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78C5AD83-EDBD-38E2-0621-E3573D29EF32}"/>
              </a:ext>
            </a:extLst>
          </p:cNvPr>
          <p:cNvSpPr txBox="1"/>
          <p:nvPr/>
        </p:nvSpPr>
        <p:spPr>
          <a:xfrm>
            <a:off x="5715000" y="2770297"/>
            <a:ext cx="2084388" cy="3672800"/>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b = 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40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30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300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&lt;&lt;= 2 = 20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&gt;&gt;= 2 = 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&gt;&gt;= 2 = 1</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&amp;= a  = 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c |= a   = 10</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4446850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BEC87-D5F0-C70A-75F6-A2AF4B668C6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580021CE-8E26-B99D-D237-C4AEFEC4BF7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C391379-A294-4346-39EA-8221429B4CD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FF352824-9F37-AECE-43EC-08D49E43A2A1}"/>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1815A2F6-72CC-A1CC-9636-0513FF25590E}"/>
              </a:ext>
            </a:extLst>
          </p:cNvPr>
          <p:cNvSpPr txBox="1"/>
          <p:nvPr/>
        </p:nvSpPr>
        <p:spPr>
          <a:xfrm>
            <a:off x="908050" y="412786"/>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2.5.6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条件运算符</a:t>
            </a:r>
          </a:p>
        </p:txBody>
      </p:sp>
      <p:sp>
        <p:nvSpPr>
          <p:cNvPr id="6" name="文本框 5">
            <a:extLst>
              <a:ext uri="{FF2B5EF4-FFF2-40B4-BE49-F238E27FC236}">
                <a16:creationId xmlns:a16="http://schemas.microsoft.com/office/drawing/2014/main" id="{25F7502C-5918-3946-D5FA-6B829EF6856D}"/>
              </a:ext>
            </a:extLst>
          </p:cNvPr>
          <p:cNvSpPr txBox="1"/>
          <p:nvPr/>
        </p:nvSpPr>
        <p:spPr>
          <a:xfrm>
            <a:off x="558800" y="1231022"/>
            <a:ext cx="10807700" cy="1374735"/>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条件运算符也被称为三元运算符。该运算符有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个操作数，并且需要判断布尔表达式的值。该运算符的主要是决定哪个值应该赋值给变量。语法格式如下：</a:t>
            </a:r>
          </a:p>
          <a:p>
            <a:pPr indent="266700" algn="just">
              <a:lnSpc>
                <a:spcPts val="2000"/>
              </a:lnSpc>
              <a:buNone/>
            </a:pPr>
            <a:r>
              <a:rPr lang="en-US" altLang="zh-CN" sz="18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variable x = (expression) ? value if true : value if false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布尔表达式 ？ 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如果布尔表达式的值为</a:t>
            </a:r>
            <a:r>
              <a:rPr lang="en-US"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 true </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，则返回表达式</a:t>
            </a:r>
            <a:r>
              <a:rPr lang="en-US"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1 </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的值给</a:t>
            </a:r>
            <a:r>
              <a:rPr lang="en-US"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x</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，否则返回 表达式</a:t>
            </a:r>
            <a:r>
              <a:rPr lang="en-US"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2 </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的值</a:t>
            </a:r>
            <a:r>
              <a:rPr lang="en-US"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x</a:t>
            </a:r>
            <a:r>
              <a:rPr lang="zh-CN" altLang="zh-CN" sz="1800" kern="100" dirty="0">
                <a:solidFill>
                  <a:srgbClr val="2B333B"/>
                </a:solidFill>
                <a:effectLst/>
                <a:latin typeface="Calibri" panose="020F0502020204030204" pitchFamily="34" charset="0"/>
                <a:ea typeface="宋体" panose="02010600030101010101" pitchFamily="2" charset="-122"/>
                <a:cs typeface="Helvetica" panose="020B0604020202020204" pitchFamily="34"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28BEF8D4-292E-2B05-F34A-DF99BCDE9E64}"/>
              </a:ext>
            </a:extLst>
          </p:cNvPr>
          <p:cNvSpPr txBox="1"/>
          <p:nvPr/>
        </p:nvSpPr>
        <p:spPr>
          <a:xfrm>
            <a:off x="825500" y="2511335"/>
            <a:ext cx="8991600" cy="328616"/>
          </a:xfrm>
          <a:prstGeom prst="rect">
            <a:avLst/>
          </a:prstGeom>
          <a:noFill/>
        </p:spPr>
        <p:txBody>
          <a:bodyPr wrap="square">
            <a:spAutoFit/>
          </a:bodyPr>
          <a:lstStyle/>
          <a:p>
            <a:pPr algn="just">
              <a:lnSpc>
                <a:spcPts val="2000"/>
              </a:lnSpc>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】代码岔路的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智能向导</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秀。输出下面</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个变量使用条件运算符的结果。</a:t>
            </a:r>
          </a:p>
        </p:txBody>
      </p:sp>
      <p:sp>
        <p:nvSpPr>
          <p:cNvPr id="11" name="文本框 10">
            <a:extLst>
              <a:ext uri="{FF2B5EF4-FFF2-40B4-BE49-F238E27FC236}">
                <a16:creationId xmlns:a16="http://schemas.microsoft.com/office/drawing/2014/main" id="{346723FE-92A0-9871-7399-CD301D826E25}"/>
              </a:ext>
            </a:extLst>
          </p:cNvPr>
          <p:cNvSpPr txBox="1"/>
          <p:nvPr/>
        </p:nvSpPr>
        <p:spPr>
          <a:xfrm>
            <a:off x="717910" y="2745431"/>
            <a:ext cx="8991600" cy="3395801"/>
          </a:xfrm>
          <a:prstGeom prst="rect">
            <a:avLst/>
          </a:prstGeom>
          <a:noFill/>
        </p:spPr>
        <p:txBody>
          <a:bodyPr wrap="square">
            <a:spAutoFit/>
          </a:bodyPr>
          <a:lstStyle/>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9</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1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成立，则设置</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b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20</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，否则为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30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 ? 20 : 30;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"Value of b is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等于</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10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成立，则设置</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b </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20</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，否则为</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30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10) ? 20 : 30;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"Value of b is : "</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3" name="文本框 12">
            <a:extLst>
              <a:ext uri="{FF2B5EF4-FFF2-40B4-BE49-F238E27FC236}">
                <a16:creationId xmlns:a16="http://schemas.microsoft.com/office/drawing/2014/main" id="{28A53C8E-88E3-8550-8A33-ACC1D16A21FB}"/>
              </a:ext>
            </a:extLst>
          </p:cNvPr>
          <p:cNvSpPr txBox="1"/>
          <p:nvPr/>
        </p:nvSpPr>
        <p:spPr>
          <a:xfrm>
            <a:off x="8541110" y="5079445"/>
            <a:ext cx="2698750" cy="902811"/>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 of b is :30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 of b is : 20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989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9B420-82D9-D8E2-F94F-AE26FF9F0A8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E30EC52-D39C-5A2E-37DF-DD08E05727B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6156835-CF52-C0DB-52E3-D6739337480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9710A4BA-932A-DCBE-9E21-CE355420E3C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B727CBB-753F-F60B-0EA0-6ABCE3071A9D}"/>
              </a:ext>
            </a:extLst>
          </p:cNvPr>
          <p:cNvSpPr txBox="1"/>
          <p:nvPr/>
        </p:nvSpPr>
        <p:spPr>
          <a:xfrm>
            <a:off x="1073871" y="451800"/>
            <a:ext cx="609600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2.5.7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运算符优先级</a:t>
            </a:r>
          </a:p>
        </p:txBody>
      </p:sp>
      <p:sp>
        <p:nvSpPr>
          <p:cNvPr id="6" name="文本框 5">
            <a:extLst>
              <a:ext uri="{FF2B5EF4-FFF2-40B4-BE49-F238E27FC236}">
                <a16:creationId xmlns:a16="http://schemas.microsoft.com/office/drawing/2014/main" id="{A296414F-58DC-23C4-94A9-A444E49737C0}"/>
              </a:ext>
            </a:extLst>
          </p:cNvPr>
          <p:cNvSpPr txBox="1"/>
          <p:nvPr/>
        </p:nvSpPr>
        <p:spPr>
          <a:xfrm>
            <a:off x="831850" y="1279847"/>
            <a:ext cx="5746750" cy="4965462"/>
          </a:xfrm>
          <a:prstGeom prst="rect">
            <a:avLst/>
          </a:prstGeom>
          <a:noFill/>
        </p:spPr>
        <p:txBody>
          <a:bodyPr wrap="square">
            <a:spAutoFit/>
          </a:bodyPr>
          <a:lstStyle/>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表达式是符合语法规则的操作数、操作符和运算符的有效组合。每个表达式的运算结果都是一个值，表达式的值的数据类型就是表达式的类型。所有的数学运算都认为是从左向右运算的，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语言中大部分运算符也是从左向右结合的，只有单</a:t>
            </a:r>
            <a:r>
              <a:rPr lang="zh-CN" altLang="zh-CN" sz="1800" kern="100" dirty="0">
                <a:effectLst/>
                <a:latin typeface="Calibri" panose="020F0502020204030204" pitchFamily="34" charset="0"/>
                <a:ea typeface="Microsoft JhengHei" panose="020B0604030504040204" pitchFamily="34" charset="-120"/>
                <a:cs typeface="Microsoft JhengHei" panose="020B0604030504040204" pitchFamily="34" charset="-120"/>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运算符、赋值运算符和三目运算符例外，其中，单目运算符、赋值运算符和三目</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运算符是从右向左结合的，也就是从右向左运算。</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乘法和加法是两个可结合的运算，也就是说，这两个运算符左右两边的操作数可以互换位置而不会影响结果。运算符有不同的优先级，所谓优先级就是在表达式运算中的运算顺序。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一般来说，单目运算符优先级较高，赋值运算符优先级较低。算术运算符优先级较高，关系和逻辑运算符优先级较低。多数运算符具有左结合性，单目运算符、三目运算符、赋值运算符具有右结合性。</a:t>
            </a: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语言中运算符的优先级共分为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级，其中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1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级最高，</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级最低。在同</a:t>
            </a:r>
            <a:r>
              <a:rPr lang="zh-CN" altLang="zh-CN" sz="1800" kern="100" dirty="0">
                <a:effectLst/>
                <a:latin typeface="Calibri" panose="020F0502020204030204" pitchFamily="34" charset="0"/>
                <a:ea typeface="Microsoft JhengHei" panose="020B0604030504040204" pitchFamily="34" charset="-120"/>
                <a:cs typeface="Microsoft JhengHei" panose="020B0604030504040204" pitchFamily="34" charset="-120"/>
              </a:rPr>
              <a:t>⼀</a:t>
            </a:r>
            <a:r>
              <a:rPr lang="zh-CN" altLang="zh-CN" sz="1800" kern="100" dirty="0">
                <a:effectLst/>
                <a:latin typeface="Calibri" panose="020F0502020204030204" pitchFamily="34" charset="0"/>
                <a:ea typeface="宋体" panose="02010600030101010101" pitchFamily="2" charset="-122"/>
                <a:cs typeface="宋体" panose="02010600030101010101" pitchFamily="2" charset="-122"/>
              </a:rPr>
              <a:t>个表达式中运算符优先级高的先执行</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2-9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列出了所有的运算符的优先级以及结合性。</a:t>
            </a:r>
          </a:p>
        </p:txBody>
      </p:sp>
      <p:sp>
        <p:nvSpPr>
          <p:cNvPr id="9" name="文本框 8">
            <a:extLst>
              <a:ext uri="{FF2B5EF4-FFF2-40B4-BE49-F238E27FC236}">
                <a16:creationId xmlns:a16="http://schemas.microsoft.com/office/drawing/2014/main" id="{FE9ECD0D-32EF-A300-CFFD-A69A5DB68308}"/>
              </a:ext>
            </a:extLst>
          </p:cNvPr>
          <p:cNvSpPr txBox="1"/>
          <p:nvPr/>
        </p:nvSpPr>
        <p:spPr>
          <a:xfrm>
            <a:off x="6203950" y="2000681"/>
            <a:ext cx="609600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2-9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运算符的优先级</a:t>
            </a:r>
          </a:p>
        </p:txBody>
      </p:sp>
      <p:graphicFrame>
        <p:nvGraphicFramePr>
          <p:cNvPr id="10" name="表格 9">
            <a:extLst>
              <a:ext uri="{FF2B5EF4-FFF2-40B4-BE49-F238E27FC236}">
                <a16:creationId xmlns:a16="http://schemas.microsoft.com/office/drawing/2014/main" id="{C689B913-5F1A-43CC-48E7-640F03264F69}"/>
              </a:ext>
            </a:extLst>
          </p:cNvPr>
          <p:cNvGraphicFramePr>
            <a:graphicFrameLocks noGrp="1"/>
          </p:cNvGraphicFramePr>
          <p:nvPr>
            <p:extLst>
              <p:ext uri="{D42A27DB-BD31-4B8C-83A1-F6EECF244321}">
                <p14:modId xmlns:p14="http://schemas.microsoft.com/office/powerpoint/2010/main" val="1581191116"/>
              </p:ext>
            </p:extLst>
          </p:nvPr>
        </p:nvGraphicFramePr>
        <p:xfrm>
          <a:off x="6797126" y="2326019"/>
          <a:ext cx="4902835" cy="2913784"/>
        </p:xfrm>
        <a:graphic>
          <a:graphicData uri="http://schemas.openxmlformats.org/drawingml/2006/table">
            <a:tbl>
              <a:tblPr firstRow="1" firstCol="1" bandRow="1">
                <a:tableStyleId>{5C22544A-7EE6-4342-B048-85BDC9FD1C3A}</a:tableStyleId>
              </a:tblPr>
              <a:tblGrid>
                <a:gridCol w="1366949">
                  <a:extLst>
                    <a:ext uri="{9D8B030D-6E8A-4147-A177-3AD203B41FA5}">
                      <a16:colId xmlns:a16="http://schemas.microsoft.com/office/drawing/2014/main" val="1624888466"/>
                    </a:ext>
                  </a:extLst>
                </a:gridCol>
                <a:gridCol w="3535886">
                  <a:extLst>
                    <a:ext uri="{9D8B030D-6E8A-4147-A177-3AD203B41FA5}">
                      <a16:colId xmlns:a16="http://schemas.microsoft.com/office/drawing/2014/main" val="4255377923"/>
                    </a:ext>
                  </a:extLst>
                </a:gridCol>
              </a:tblGrid>
              <a:tr h="188287">
                <a:tc>
                  <a:txBody>
                    <a:bodyPr/>
                    <a:lstStyle/>
                    <a:p>
                      <a:pPr algn="ctr" fontAlgn="ctr">
                        <a:buNone/>
                      </a:pPr>
                      <a:r>
                        <a:rPr lang="zh-CN" sz="1000" kern="0">
                          <a:effectLst/>
                        </a:rPr>
                        <a:t>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描述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22849649"/>
                  </a:ext>
                </a:extLst>
              </a:tr>
              <a:tr h="188287">
                <a:tc>
                  <a:txBody>
                    <a:bodyPr/>
                    <a:lstStyle/>
                    <a:p>
                      <a:pPr algn="ctr" font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简单的赋值运算符，将右操作数的值赋给左侧操作数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87690493"/>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加和赋值操作符，它把左操作数和右操作数相加赋值给左操作数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20812089"/>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减和赋值操作符，它把左操作数和右操作数相减赋值给左操作数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12893677"/>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乘和赋值操作符，它把左操作数和右操作数相乘赋值给左操作数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69019983"/>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除和赋值操作符，它把左操作数和右操作数相除赋值给左操作数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65031998"/>
                  </a:ext>
                </a:extLst>
              </a:tr>
              <a:tr h="376575">
                <a:tc>
                  <a:txBody>
                    <a:bodyPr/>
                    <a:lstStyle/>
                    <a:p>
                      <a:pPr algn="ctr" fontAlgn="ctr">
                        <a:buNone/>
                      </a:pPr>
                      <a:r>
                        <a:rPr lang="zh-CN" sz="1000" kern="0">
                          <a:effectLst/>
                        </a:rPr>
                        <a:t>（％）</a:t>
                      </a: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取模和赋值操作符，它把左操作数和右操作数取模后赋值给左操作数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30116497"/>
                  </a:ext>
                </a:extLst>
              </a:tr>
              <a:tr h="188287">
                <a:tc>
                  <a:txBody>
                    <a:bodyPr/>
                    <a:lstStyle/>
                    <a:p>
                      <a:pPr algn="ctr" fontAlgn="ctr">
                        <a:buNone/>
                      </a:pPr>
                      <a:r>
                        <a:rPr lang="en-US" sz="1000" kern="0">
                          <a:effectLst/>
                        </a:rPr>
                        <a:t>&lt;&lt;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左移位赋值运算符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49476314"/>
                  </a:ext>
                </a:extLst>
              </a:tr>
              <a:tr h="188287">
                <a:tc>
                  <a:txBody>
                    <a:bodyPr/>
                    <a:lstStyle/>
                    <a:p>
                      <a:pPr algn="ctr" fontAlgn="ctr">
                        <a:buNone/>
                      </a:pPr>
                      <a:r>
                        <a:rPr lang="en-US" sz="1000" kern="0">
                          <a:effectLst/>
                        </a:rPr>
                        <a:t>&gt;&gt;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右移位赋值运算符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7088346"/>
                  </a:ext>
                </a:extLst>
              </a:tr>
              <a:tr h="188287">
                <a:tc>
                  <a:txBody>
                    <a:bodyPr/>
                    <a:lstStyle/>
                    <a:p>
                      <a:pPr algn="ctr" fontAlgn="ctr">
                        <a:buNone/>
                      </a:pPr>
                      <a:r>
                        <a:rPr lang="zh-CN" sz="1000" kern="0">
                          <a:effectLst/>
                        </a:rPr>
                        <a:t>＆</a:t>
                      </a: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按位与赋值运算符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46980162"/>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a:effectLst/>
                        </a:rPr>
                        <a:t>按位异或赋值操作符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54579896"/>
                  </a:ext>
                </a:extLst>
              </a:tr>
              <a:tr h="188287">
                <a:tc>
                  <a:txBody>
                    <a:bodyPr/>
                    <a:lstStyle/>
                    <a:p>
                      <a:pPr algn="ctr" fontAlgn="ctr">
                        <a:buNone/>
                      </a:pPr>
                      <a:r>
                        <a:rPr lang="en-US" sz="1000" kern="0">
                          <a:effectLst/>
                        </a:rPr>
                        <a:t>| =</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ctr">
                        <a:buNone/>
                      </a:pPr>
                      <a:r>
                        <a:rPr lang="zh-CN" sz="1000" kern="0" dirty="0">
                          <a:effectLst/>
                        </a:rPr>
                        <a:t>按位或赋值操作符</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18692990"/>
                  </a:ext>
                </a:extLst>
              </a:tr>
            </a:tbl>
          </a:graphicData>
        </a:graphic>
      </p:graphicFrame>
    </p:spTree>
    <p:extLst>
      <p:ext uri="{BB962C8B-B14F-4D97-AF65-F5344CB8AC3E}">
        <p14:creationId xmlns:p14="http://schemas.microsoft.com/office/powerpoint/2010/main" val="40041634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E7BD4-C8E6-BF95-DAF5-61DD455C1CA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0FFA374A-AA30-B4C7-D5A3-CE19CE3085D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C6D14BA-316F-CF9E-B1D4-F65F1FE056F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B45D355-C239-E7E0-447B-F41D83E94F6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F2EBD29-0579-D652-6B00-4A9881499362}"/>
              </a:ext>
            </a:extLst>
          </p:cNvPr>
          <p:cNvSpPr txBox="1"/>
          <p:nvPr/>
        </p:nvSpPr>
        <p:spPr>
          <a:xfrm>
            <a:off x="970860" y="667359"/>
            <a:ext cx="8827358" cy="60529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】代码运算的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指挥交响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输出下面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个变量的采用不同运算符的运行结果。</a:t>
            </a:r>
          </a:p>
        </p:txBody>
      </p:sp>
      <p:sp>
        <p:nvSpPr>
          <p:cNvPr id="6" name="文本框 5">
            <a:extLst>
              <a:ext uri="{FF2B5EF4-FFF2-40B4-BE49-F238E27FC236}">
                <a16:creationId xmlns:a16="http://schemas.microsoft.com/office/drawing/2014/main" id="{E8AE73AF-03D9-E948-E50E-0AE140253CDD}"/>
              </a:ext>
            </a:extLst>
          </p:cNvPr>
          <p:cNvSpPr txBox="1"/>
          <p:nvPr/>
        </p:nvSpPr>
        <p:spPr>
          <a:xfrm>
            <a:off x="903587" y="1272653"/>
            <a:ext cx="7696715" cy="4524315"/>
          </a:xfrm>
          <a:prstGeom prst="rect">
            <a:avLst/>
          </a:prstGeom>
          <a:noFill/>
        </p:spPr>
        <p:txBody>
          <a:bodyPr wrap="square">
            <a:spAutoFit/>
          </a:bodyPr>
          <a:lstStyle/>
          <a:p>
            <a:pPr algn="l">
              <a:buNone/>
            </a:pP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class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8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10</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void</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main(String[] </a:t>
            </a:r>
            <a:r>
              <a:rPr lang="en-US" altLang="zh-CN" sz="1800" kern="100" dirty="0" err="1">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args</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声明三个整型变量</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b</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c</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分别为</a:t>
            </a:r>
            <a:r>
              <a:rPr lang="en-US" altLang="zh-CN" sz="1800" kern="100" dirty="0" err="1">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a,b,c</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赋值为</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4,5,6</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4;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5;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=6;</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计算</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(b/a)+c</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的值 ，并赋值给变量</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m</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double</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计算</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t>
            </a:r>
            <a:r>
              <a:rPr lang="en-US" altLang="zh-CN" sz="1800" kern="100" dirty="0" err="1">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c%b</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)*a-c</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的值，并赋值给变量</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n</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int</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u="sng"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b</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 </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c</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输出</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m</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和</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n</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的值</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System.</a:t>
            </a:r>
            <a:r>
              <a:rPr lang="en-US" altLang="zh-CN" sz="1800" b="1" i="1" kern="100" dirty="0" err="1">
                <a:solidFill>
                  <a:srgbClr val="0000C0"/>
                </a:solidFill>
                <a:effectLst/>
                <a:latin typeface="Consolas" panose="020B0609020204030204" pitchFamily="49" charset="0"/>
                <a:ea typeface="Consolas" panose="020B0609020204030204" pitchFamily="49" charset="0"/>
                <a:cs typeface="Times New Roman" panose="02020603050405020304" pitchFamily="18" charset="0"/>
              </a:rPr>
              <a:t>out</a:t>
            </a:r>
            <a:r>
              <a:rPr lang="en-US" altLang="zh-CN" sz="1800" kern="100" dirty="0" err="1">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.println</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r>
              <a:rPr lang="en-US" altLang="zh-CN" sz="1800" kern="100" dirty="0">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m</a:t>
            </a: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1800" kern="100" dirty="0">
                <a:solidFill>
                  <a:srgbClr val="3F7F5F"/>
                </a:solidFill>
                <a:effectLst/>
                <a:latin typeface="Consolas" panose="020B0609020204030204" pitchFamily="49" charset="0"/>
                <a:ea typeface="Consolas" panose="020B0609020204030204" pitchFamily="49" charset="0"/>
                <a:cs typeface="Times New Roman" panose="02020603050405020304" pitchFamily="18" charset="0"/>
              </a:rPr>
              <a:t>// </a:t>
            </a:r>
            <a:r>
              <a:rPr lang="zh-CN"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输出的值为</a:t>
            </a:r>
            <a:r>
              <a:rPr lang="en-US" altLang="zh-CN" sz="1800" kern="100" dirty="0">
                <a:solidFill>
                  <a:srgbClr val="3F7F5F"/>
                </a:solidFill>
                <a:effectLst/>
                <a:latin typeface="Calibri" panose="020F0502020204030204" pitchFamily="34" charset="0"/>
                <a:ea typeface="Consolas" panose="020B0609020204030204" pitchFamily="49" charset="0"/>
                <a:cs typeface="Times New Roman" panose="02020603050405020304" pitchFamily="18" charset="0"/>
              </a:rPr>
              <a:t>23.75</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271A9BFB-1A6A-C49B-9F1C-9ED179C2F121}"/>
              </a:ext>
            </a:extLst>
          </p:cNvPr>
          <p:cNvSpPr txBox="1"/>
          <p:nvPr/>
        </p:nvSpPr>
        <p:spPr>
          <a:xfrm>
            <a:off x="569955" y="5877735"/>
            <a:ext cx="2284456" cy="625812"/>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7.25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609390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89724-9B7B-B094-3488-495BC165851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B1D48130-F44B-8749-2FFD-F25244AA571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3F2D281-1B8C-646D-504B-3994D7403008}"/>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2D022A69-6CD7-7C64-65D9-B63EC698D43E}"/>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62BF430-9E28-4A33-410E-B441C9AC1B15}"/>
              </a:ext>
            </a:extLst>
          </p:cNvPr>
          <p:cNvSpPr txBox="1"/>
          <p:nvPr/>
        </p:nvSpPr>
        <p:spPr>
          <a:xfrm>
            <a:off x="717910" y="1058721"/>
            <a:ext cx="7875889" cy="461665"/>
          </a:xfrm>
          <a:prstGeom prst="rect">
            <a:avLst/>
          </a:prstGeom>
          <a:noFill/>
        </p:spPr>
        <p:txBody>
          <a:bodyPr wrap="square">
            <a:spAutoFit/>
          </a:bodyPr>
          <a:lstStyle/>
          <a:p>
            <a:pPr algn="l"/>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2-1</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】下面代码执行完成后 </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c </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的值是多少？</a:t>
            </a:r>
          </a:p>
        </p:txBody>
      </p:sp>
      <p:sp>
        <p:nvSpPr>
          <p:cNvPr id="6" name="文本框 5">
            <a:extLst>
              <a:ext uri="{FF2B5EF4-FFF2-40B4-BE49-F238E27FC236}">
                <a16:creationId xmlns:a16="http://schemas.microsoft.com/office/drawing/2014/main" id="{2AB1D042-5D8D-1FE1-D6BA-31CAA7243ED5}"/>
              </a:ext>
            </a:extLst>
          </p:cNvPr>
          <p:cNvSpPr txBox="1"/>
          <p:nvPr/>
        </p:nvSpPr>
        <p:spPr>
          <a:xfrm>
            <a:off x="901529" y="1681714"/>
            <a:ext cx="7406331" cy="3046988"/>
          </a:xfrm>
          <a:prstGeom prst="rect">
            <a:avLst/>
          </a:prstGeom>
          <a:noFill/>
        </p:spPr>
        <p:txBody>
          <a:bodyPr wrap="square">
            <a:spAutoFit/>
          </a:bodyPr>
          <a:lstStyle/>
          <a:p>
            <a:pPr algn="l">
              <a:buNone/>
            </a:pPr>
            <a:r>
              <a:rPr lang="en-US" altLang="zh-CN" sz="24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2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24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class</a:t>
            </a:r>
            <a:r>
              <a:rPr lang="en-US" altLang="zh-CN" sz="2400" b="1" kern="100" dirty="0">
                <a:solidFill>
                  <a:srgbClr val="7F0055"/>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2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Exercise2_1</a:t>
            </a:r>
            <a:r>
              <a:rPr lang="en-US" altLang="zh-CN" sz="2400" kern="100" dirty="0">
                <a:solidFill>
                  <a:srgbClr val="7F0055"/>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b="1" kern="100" dirty="0">
                <a:solidFill>
                  <a:srgbClr val="7F0055"/>
                </a:solidFill>
                <a:effectLst/>
                <a:latin typeface="Consolas" panose="020B0609020204030204" pitchFamily="49" charset="0"/>
                <a:ea typeface="宋体" panose="02010600030101010101" pitchFamily="2" charset="-122"/>
                <a:cs typeface="Times New Roman" panose="02020603050405020304" pitchFamily="18" charset="0"/>
              </a:rPr>
              <a:t>  </a:t>
            </a:r>
            <a:r>
              <a:rPr lang="en-US" altLang="zh-CN" sz="24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public</a:t>
            </a:r>
            <a:r>
              <a:rPr lang="en-US" altLang="zh-CN" sz="2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24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static</a:t>
            </a:r>
            <a:r>
              <a:rPr lang="en-US" altLang="zh-CN" sz="2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2400" b="1" kern="100" dirty="0">
                <a:solidFill>
                  <a:srgbClr val="7F0055"/>
                </a:solidFill>
                <a:effectLst/>
                <a:latin typeface="Consolas" panose="020B0609020204030204" pitchFamily="49" charset="0"/>
                <a:ea typeface="Consolas" panose="020B0609020204030204" pitchFamily="49" charset="0"/>
                <a:cs typeface="Times New Roman" panose="02020603050405020304" pitchFamily="18" charset="0"/>
              </a:rPr>
              <a:t>void</a:t>
            </a:r>
            <a:r>
              <a:rPr lang="en-US" altLang="zh-CN" sz="2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main(String[] </a:t>
            </a:r>
            <a:r>
              <a:rPr lang="en-US" altLang="zh-CN" sz="2400" kern="100" dirty="0" err="1">
                <a:solidFill>
                  <a:srgbClr val="6A3E3E"/>
                </a:solidFill>
                <a:effectLst/>
                <a:latin typeface="Consolas" panose="020B0609020204030204" pitchFamily="49" charset="0"/>
                <a:ea typeface="Consolas" panose="020B0609020204030204" pitchFamily="49" charset="0"/>
                <a:cs typeface="Times New Roman" panose="02020603050405020304" pitchFamily="18" charset="0"/>
              </a:rPr>
              <a:t>args</a:t>
            </a:r>
            <a:r>
              <a:rPr lang="en-US" altLang="zh-CN" sz="2400" kern="100" dirty="0">
                <a:solidFill>
                  <a:srgbClr val="000000"/>
                </a:solidFill>
                <a:effectLst/>
                <a:latin typeface="Consolas" panose="020B0609020204030204" pitchFamily="49" charset="0"/>
                <a:ea typeface="Consolas" panose="020B0609020204030204" pitchFamily="49" charset="0"/>
                <a:cs typeface="Times New Roman" panose="02020603050405020304" pitchFamily="18" charset="0"/>
              </a:rPr>
              <a:t>) </a:t>
            </a:r>
            <a:r>
              <a:rPr lang="en-US" altLang="zh-CN" sz="2400" kern="100" dirty="0">
                <a:solidFill>
                  <a:srgbClr val="7F0055"/>
                </a:solidFill>
                <a:effectLst/>
                <a:latin typeface="Consolas" panose="020B0609020204030204" pitchFamily="49" charset="0"/>
                <a:ea typeface="宋体" panose="02010600030101010101" pitchFamily="2" charset="-122"/>
                <a:cs typeface="Times New Roman" panose="02020603050405020304" pitchFamily="18"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508635"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  a=5;</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int  b=4;</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        int  c=a++-b++/b--&gt;&gt;2%a--;</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47650" algn="l">
              <a:buNone/>
            </a:pPr>
            <a:r>
              <a:rPr lang="en-US" altLang="zh-CN" sz="2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System.out.println</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47650" algn="l">
              <a:buNone/>
            </a:pPr>
            <a:r>
              <a:rPr lang="en-US" altLang="zh-CN" sz="2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2400"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6588EA8A-4B6D-F610-643B-66F14DD72C29}"/>
              </a:ext>
            </a:extLst>
          </p:cNvPr>
          <p:cNvSpPr txBox="1"/>
          <p:nvPr/>
        </p:nvSpPr>
        <p:spPr>
          <a:xfrm>
            <a:off x="901529" y="5142689"/>
            <a:ext cx="6094970" cy="656590"/>
          </a:xfrm>
          <a:prstGeom prst="rect">
            <a:avLst/>
          </a:prstGeom>
          <a:noFill/>
        </p:spPr>
        <p:txBody>
          <a:bodyPr wrap="square">
            <a:spAutoFit/>
          </a:bodyPr>
          <a:lstStyle/>
          <a:p>
            <a:pPr algn="just">
              <a:lnSpc>
                <a:spcPts val="2000"/>
              </a:lnSpc>
              <a:buNone/>
            </a:pPr>
            <a:r>
              <a:rPr lang="zh-CN" altLang="zh-CN" sz="1800" kern="100" dirty="0">
                <a:solidFill>
                  <a:srgbClr val="000000"/>
                </a:solidFill>
                <a:effectLst/>
                <a:latin typeface="Calibri" panose="020F0502020204030204" pitchFamily="34" charset="0"/>
                <a:ea typeface="宋体" panose="02010600030101010101" pitchFamily="2" charset="-122"/>
                <a:cs typeface="微软雅黑" panose="020B0503020204020204" pitchFamily="34" charset="-122"/>
              </a:rPr>
              <a:t>运行结果如下：</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20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4582348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876B2-7324-B6C5-742B-D0F83BCF0A5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CAD4060-A477-7373-43D0-994C82FDB94C}"/>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1E2E5EF-384A-C2B9-BDDC-B7AC1CF1B49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4A68E891-3765-1E8D-CD20-E5F41142B6F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F2EB28A3-B9EF-FF63-1720-FAF7D916CB32}"/>
              </a:ext>
            </a:extLst>
          </p:cNvPr>
          <p:cNvSpPr txBox="1"/>
          <p:nvPr/>
        </p:nvSpPr>
        <p:spPr>
          <a:xfrm>
            <a:off x="822577" y="1044320"/>
            <a:ext cx="8358491" cy="471674"/>
          </a:xfrm>
          <a:prstGeom prst="rect">
            <a:avLst/>
          </a:prstGeom>
          <a:noFill/>
        </p:spPr>
        <p:txBody>
          <a:bodyPr wrap="square">
            <a:spAutoFit/>
          </a:bodyPr>
          <a:lstStyle/>
          <a:p>
            <a:pPr algn="l"/>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【课堂练习</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2-2</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】下面代码执行完成后</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24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的值分别是多少？</a:t>
            </a:r>
          </a:p>
        </p:txBody>
      </p:sp>
      <p:sp>
        <p:nvSpPr>
          <p:cNvPr id="6" name="文本框 5">
            <a:extLst>
              <a:ext uri="{FF2B5EF4-FFF2-40B4-BE49-F238E27FC236}">
                <a16:creationId xmlns:a16="http://schemas.microsoft.com/office/drawing/2014/main" id="{5BFAA9B8-8BFD-BA7D-3799-8D9E7E6F1D28}"/>
              </a:ext>
            </a:extLst>
          </p:cNvPr>
          <p:cNvSpPr txBox="1"/>
          <p:nvPr/>
        </p:nvSpPr>
        <p:spPr>
          <a:xfrm>
            <a:off x="950261" y="1515994"/>
            <a:ext cx="8691434" cy="3756330"/>
          </a:xfrm>
          <a:prstGeom prst="rect">
            <a:avLst/>
          </a:prstGeom>
          <a:noFill/>
        </p:spPr>
        <p:txBody>
          <a:bodyPr wrap="square">
            <a:spAutoFit/>
          </a:bodyPr>
          <a:lstStyle/>
          <a:p>
            <a:pPr algn="l">
              <a:buNone/>
            </a:pP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Exercise2_2</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=6;</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改变之前的数：</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改变之后的数：</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a:t>
            </a:r>
            <a:r>
              <a:rPr lang="en-US" altLang="zh-CN" sz="2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2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B5500B14-5EF5-96E5-A211-47D88C83E0EA}"/>
              </a:ext>
            </a:extLst>
          </p:cNvPr>
          <p:cNvSpPr txBox="1"/>
          <p:nvPr/>
        </p:nvSpPr>
        <p:spPr>
          <a:xfrm>
            <a:off x="897409" y="5362274"/>
            <a:ext cx="6094970" cy="902811"/>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改变之前的数：</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a=10,b=6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改变之后的数：</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a=4,b=7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21855334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9BE68-ECCE-61F3-385A-92357626BA37}"/>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831CDD6E-DD8F-CE28-E859-EF1023D056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F4DA4CB6-2A7C-41C5-9B44-BC3C00282B8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文本框 6">
            <a:extLst>
              <a:ext uri="{FF2B5EF4-FFF2-40B4-BE49-F238E27FC236}">
                <a16:creationId xmlns:a16="http://schemas.microsoft.com/office/drawing/2014/main" id="{08097454-7FF6-48F3-1A3B-C7287260077F}"/>
              </a:ext>
            </a:extLst>
          </p:cNvPr>
          <p:cNvSpPr txBox="1"/>
          <p:nvPr/>
        </p:nvSpPr>
        <p:spPr>
          <a:xfrm>
            <a:off x="2479074" y="2551933"/>
            <a:ext cx="7702894" cy="1195777"/>
          </a:xfrm>
          <a:prstGeom prst="rect">
            <a:avLst/>
          </a:prstGeom>
          <a:noFill/>
        </p:spPr>
        <p:txBody>
          <a:bodyPr wrap="square">
            <a:spAutoFit/>
          </a:bodyPr>
          <a:lstStyle/>
          <a:p>
            <a:pPr marL="205740" indent="-205740">
              <a:lnSpc>
                <a:spcPct val="172000"/>
              </a:lnSpc>
              <a:spcBef>
                <a:spcPts val="1300"/>
              </a:spcBef>
              <a:spcAft>
                <a:spcPts val="1300"/>
              </a:spcAft>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2.6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程序基本输入输出操作</a:t>
            </a:r>
          </a:p>
        </p:txBody>
      </p:sp>
    </p:spTree>
    <p:extLst>
      <p:ext uri="{BB962C8B-B14F-4D97-AF65-F5344CB8AC3E}">
        <p14:creationId xmlns:p14="http://schemas.microsoft.com/office/powerpoint/2010/main" val="392490507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6D7E6-F882-BFEE-4152-04005630ED60}"/>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4F7A5C5-BE5A-A259-DC2F-2DABA5CC2A85}"/>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CEC0615F-BCBD-6D43-0866-A36BDB993A6F}"/>
              </a:ext>
            </a:extLst>
          </p:cNvPr>
          <p:cNvSpPr txBox="1"/>
          <p:nvPr/>
        </p:nvSpPr>
        <p:spPr>
          <a:xfrm>
            <a:off x="619382" y="341314"/>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2.6.1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控制台输出</a:t>
            </a:r>
          </a:p>
        </p:txBody>
      </p:sp>
      <p:sp>
        <p:nvSpPr>
          <p:cNvPr id="6" name="文本框 5">
            <a:extLst>
              <a:ext uri="{FF2B5EF4-FFF2-40B4-BE49-F238E27FC236}">
                <a16:creationId xmlns:a16="http://schemas.microsoft.com/office/drawing/2014/main" id="{3E5244A7-DEFB-9E8F-19C9-2D98EFD2E002}"/>
              </a:ext>
            </a:extLst>
          </p:cNvPr>
          <p:cNvSpPr txBox="1"/>
          <p:nvPr/>
        </p:nvSpPr>
        <p:spPr>
          <a:xfrm>
            <a:off x="702254" y="1101399"/>
            <a:ext cx="10785904" cy="1374735"/>
          </a:xfrm>
          <a:prstGeom prst="rect">
            <a:avLst/>
          </a:prstGeom>
          <a:noFill/>
        </p:spPr>
        <p:txBody>
          <a:bodyPr wrap="square">
            <a:spAutoFit/>
          </a:bodyPr>
          <a:lstStyle/>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中最常见的是用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println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法输出数据到控制台并换行。该方法由</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System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PrintStream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型静态常量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out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调用执行。如果把</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println</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改成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print(),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则后续的内容输出会紧接在这一次的输出之后（不换行）。也可用</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printf</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输出格式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，输出数据列表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方法实现增强的格式化输出。例如，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System.out.printf</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("%s%.1f\n","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该圆的面积为：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area);”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表示格式化输出字符串，</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%.1f\n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表示格式化输出浮点数，小数点后位数为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表示输出后换行。不同的转换符对应不同的输出结果，如表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
        <p:nvSpPr>
          <p:cNvPr id="8" name="文本框 7">
            <a:extLst>
              <a:ext uri="{FF2B5EF4-FFF2-40B4-BE49-F238E27FC236}">
                <a16:creationId xmlns:a16="http://schemas.microsoft.com/office/drawing/2014/main" id="{6F158951-1263-7338-9981-229FBABCFAE1}"/>
              </a:ext>
            </a:extLst>
          </p:cNvPr>
          <p:cNvSpPr txBox="1"/>
          <p:nvPr/>
        </p:nvSpPr>
        <p:spPr>
          <a:xfrm>
            <a:off x="483758" y="2401993"/>
            <a:ext cx="8487247" cy="334835"/>
          </a:xfrm>
          <a:prstGeom prst="rect">
            <a:avLst/>
          </a:prstGeom>
          <a:noFill/>
        </p:spPr>
        <p:txBody>
          <a:bodyPr wrap="square">
            <a:spAutoFit/>
          </a:bodyPr>
          <a:lstStyle/>
          <a:p>
            <a:pPr algn="just">
              <a:lnSpc>
                <a:spcPts val="2000"/>
              </a:lnSpc>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2-11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】程序心声的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传声筒</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。编写程序演示采用不同控制台输出方式。</a:t>
            </a:r>
          </a:p>
        </p:txBody>
      </p:sp>
      <p:sp>
        <p:nvSpPr>
          <p:cNvPr id="10" name="文本框 9">
            <a:extLst>
              <a:ext uri="{FF2B5EF4-FFF2-40B4-BE49-F238E27FC236}">
                <a16:creationId xmlns:a16="http://schemas.microsoft.com/office/drawing/2014/main" id="{E555A524-63E3-A2E7-C398-E2B1AF0640E1}"/>
              </a:ext>
            </a:extLst>
          </p:cNvPr>
          <p:cNvSpPr txBox="1"/>
          <p:nvPr/>
        </p:nvSpPr>
        <p:spPr>
          <a:xfrm>
            <a:off x="648462" y="2693104"/>
            <a:ext cx="8680889" cy="1600438"/>
          </a:xfrm>
          <a:prstGeom prst="rect">
            <a:avLst/>
          </a:prstGeom>
          <a:noFill/>
        </p:spPr>
        <p:txBody>
          <a:bodyPr wrap="square">
            <a:spAutoFit/>
          </a:bodyPr>
          <a:lstStyle/>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4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"Hello Java"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输出后换行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"Hello Java\n"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与</a:t>
            </a:r>
            <a:r>
              <a:rPr lang="en-US" altLang="zh-CN" sz="1400" u="sng"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println</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效果相同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"Hello Java"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输出不换行</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2" name="文本框 11">
            <a:extLst>
              <a:ext uri="{FF2B5EF4-FFF2-40B4-BE49-F238E27FC236}">
                <a16:creationId xmlns:a16="http://schemas.microsoft.com/office/drawing/2014/main" id="{A413316F-EC38-84AE-502E-6EB0D59FA0A6}"/>
              </a:ext>
            </a:extLst>
          </p:cNvPr>
          <p:cNvSpPr txBox="1"/>
          <p:nvPr/>
        </p:nvSpPr>
        <p:spPr>
          <a:xfrm>
            <a:off x="702254" y="4510512"/>
            <a:ext cx="6094970" cy="1138773"/>
          </a:xfrm>
          <a:prstGeom prst="rect">
            <a:avLst/>
          </a:prstGeom>
          <a:noFill/>
        </p:spPr>
        <p:txBody>
          <a:bodyPr wrap="square">
            <a:spAutoFit/>
          </a:bodyPr>
          <a:lstStyle/>
          <a:p>
            <a:pPr algn="just">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Hello Java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Hello Java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Hello Java</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4" name="文本框 13">
            <a:extLst>
              <a:ext uri="{FF2B5EF4-FFF2-40B4-BE49-F238E27FC236}">
                <a16:creationId xmlns:a16="http://schemas.microsoft.com/office/drawing/2014/main" id="{9B6C6650-1727-2144-238C-A260F1E3B24A}"/>
              </a:ext>
            </a:extLst>
          </p:cNvPr>
          <p:cNvSpPr txBox="1"/>
          <p:nvPr/>
        </p:nvSpPr>
        <p:spPr>
          <a:xfrm>
            <a:off x="6693758" y="3820975"/>
            <a:ext cx="6094970" cy="307777"/>
          </a:xfrm>
          <a:prstGeom prst="rect">
            <a:avLst/>
          </a:prstGeom>
          <a:noFill/>
        </p:spPr>
        <p:txBody>
          <a:bodyPr wrap="square">
            <a:spAutoFit/>
          </a:bodyPr>
          <a:lstStyle/>
          <a:p>
            <a:pPr indent="228600"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表</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2-10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格式转换符</a:t>
            </a:r>
          </a:p>
        </p:txBody>
      </p:sp>
      <p:graphicFrame>
        <p:nvGraphicFramePr>
          <p:cNvPr id="15" name="表格 14">
            <a:extLst>
              <a:ext uri="{FF2B5EF4-FFF2-40B4-BE49-F238E27FC236}">
                <a16:creationId xmlns:a16="http://schemas.microsoft.com/office/drawing/2014/main" id="{A318F9C6-6F20-38A2-F2CC-0DE15CAF124E}"/>
              </a:ext>
            </a:extLst>
          </p:cNvPr>
          <p:cNvGraphicFramePr>
            <a:graphicFrameLocks noGrp="1"/>
          </p:cNvGraphicFramePr>
          <p:nvPr>
            <p:extLst>
              <p:ext uri="{D42A27DB-BD31-4B8C-83A1-F6EECF244321}">
                <p14:modId xmlns:p14="http://schemas.microsoft.com/office/powerpoint/2010/main" val="2986077235"/>
              </p:ext>
            </p:extLst>
          </p:nvPr>
        </p:nvGraphicFramePr>
        <p:xfrm>
          <a:off x="7838783" y="4132776"/>
          <a:ext cx="3804920" cy="2228850"/>
        </p:xfrm>
        <a:graphic>
          <a:graphicData uri="http://schemas.openxmlformats.org/drawingml/2006/table">
            <a:tbl>
              <a:tblPr firstRow="1" firstCol="1" bandRow="1">
                <a:tableStyleId>{5C22544A-7EE6-4342-B048-85BDC9FD1C3A}</a:tableStyleId>
              </a:tblPr>
              <a:tblGrid>
                <a:gridCol w="642620">
                  <a:extLst>
                    <a:ext uri="{9D8B030D-6E8A-4147-A177-3AD203B41FA5}">
                      <a16:colId xmlns:a16="http://schemas.microsoft.com/office/drawing/2014/main" val="3512117182"/>
                    </a:ext>
                  </a:extLst>
                </a:gridCol>
                <a:gridCol w="1143000">
                  <a:extLst>
                    <a:ext uri="{9D8B030D-6E8A-4147-A177-3AD203B41FA5}">
                      <a16:colId xmlns:a16="http://schemas.microsoft.com/office/drawing/2014/main" val="204151548"/>
                    </a:ext>
                  </a:extLst>
                </a:gridCol>
                <a:gridCol w="1304925">
                  <a:extLst>
                    <a:ext uri="{9D8B030D-6E8A-4147-A177-3AD203B41FA5}">
                      <a16:colId xmlns:a16="http://schemas.microsoft.com/office/drawing/2014/main" val="1437908980"/>
                    </a:ext>
                  </a:extLst>
                </a:gridCol>
                <a:gridCol w="714375">
                  <a:extLst>
                    <a:ext uri="{9D8B030D-6E8A-4147-A177-3AD203B41FA5}">
                      <a16:colId xmlns:a16="http://schemas.microsoft.com/office/drawing/2014/main" val="1237414193"/>
                    </a:ext>
                  </a:extLst>
                </a:gridCol>
              </a:tblGrid>
              <a:tr h="171450">
                <a:tc>
                  <a:txBody>
                    <a:bodyPr/>
                    <a:lstStyle/>
                    <a:p>
                      <a:pPr algn="ctr" fontAlgn="ctr">
                        <a:buNone/>
                      </a:pPr>
                      <a:r>
                        <a:rPr lang="zh-CN" sz="1000" kern="0">
                          <a:effectLst/>
                        </a:rPr>
                        <a:t>转换符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类型</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使用方法</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输出结果</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04696513"/>
                  </a:ext>
                </a:extLst>
              </a:tr>
              <a:tr h="171450">
                <a:tc>
                  <a:txBody>
                    <a:bodyPr/>
                    <a:lstStyle/>
                    <a:p>
                      <a:pPr algn="ctr" fontAlgn="ctr">
                        <a:buNone/>
                      </a:pPr>
                      <a:r>
                        <a:rPr lang="en-US" sz="1000" kern="0">
                          <a:effectLst/>
                        </a:rPr>
                        <a:t>d</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十进制整数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("%d",10)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89297226"/>
                  </a:ext>
                </a:extLst>
              </a:tr>
              <a:tr h="171450">
                <a:tc>
                  <a:txBody>
                    <a:bodyPr/>
                    <a:lstStyle/>
                    <a:p>
                      <a:pPr algn="ctr" fontAlgn="ctr">
                        <a:buNone/>
                      </a:pPr>
                      <a:r>
                        <a:rPr lang="en-US" sz="1000" kern="0">
                          <a:effectLst/>
                        </a:rPr>
                        <a:t>x</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十六进制整数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("%x",10)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76686415"/>
                  </a:ext>
                </a:extLst>
              </a:tr>
              <a:tr h="171450">
                <a:tc>
                  <a:txBody>
                    <a:bodyPr/>
                    <a:lstStyle/>
                    <a:p>
                      <a:pPr algn="ctr" fontAlgn="ctr">
                        <a:buNone/>
                      </a:pPr>
                      <a:r>
                        <a:rPr lang="en-US" sz="1000" kern="0">
                          <a:effectLst/>
                        </a:rPr>
                        <a:t>o</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八进制整数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("%o",10)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57581250"/>
                  </a:ext>
                </a:extLst>
              </a:tr>
              <a:tr h="171450">
                <a:tc>
                  <a:txBody>
                    <a:bodyPr/>
                    <a:lstStyle/>
                    <a:p>
                      <a:pPr algn="ctr" fontAlgn="ctr">
                        <a:buNone/>
                      </a:pPr>
                      <a:r>
                        <a:rPr lang="en-US" sz="1000" kern="0">
                          <a:effectLst/>
                        </a:rPr>
                        <a:t>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定点浮点数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("%f",100f)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41794144"/>
                  </a:ext>
                </a:extLst>
              </a:tr>
              <a:tr h="171450">
                <a:tc>
                  <a:txBody>
                    <a:bodyPr/>
                    <a:lstStyle/>
                    <a:p>
                      <a:pPr algn="ctr" fontAlgn="ctr">
                        <a:buNone/>
                      </a:pPr>
                      <a:r>
                        <a:rPr lang="en-US" sz="1000" kern="0">
                          <a:effectLst/>
                        </a:rPr>
                        <a:t>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指数浮点数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("%e",100f)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1.00E+02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78203315"/>
                  </a:ext>
                </a:extLst>
              </a:tr>
              <a:tr h="171450">
                <a:tc>
                  <a:txBody>
                    <a:bodyPr/>
                    <a:lstStyle/>
                    <a:p>
                      <a:pPr algn="ctr" fontAlgn="ctr">
                        <a:buNone/>
                      </a:pPr>
                      <a:r>
                        <a:rPr lang="en-US" sz="1000" kern="0">
                          <a:effectLst/>
                        </a:rPr>
                        <a:t>g</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通用浮点数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dirty="0">
                          <a:effectLst/>
                        </a:rPr>
                        <a:t>("%g",100f)</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41001863"/>
                  </a:ext>
                </a:extLst>
              </a:tr>
              <a:tr h="171450">
                <a:tc>
                  <a:txBody>
                    <a:bodyPr/>
                    <a:lstStyle/>
                    <a:p>
                      <a:pPr algn="ctr" fontAlgn="ctr">
                        <a:buNone/>
                      </a:pPr>
                      <a:r>
                        <a:rPr lang="en-US" sz="1000" kern="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十六进制浮点数</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("%a",100)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0x1.9p6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18450812"/>
                  </a:ext>
                </a:extLst>
              </a:tr>
              <a:tr h="171450">
                <a:tc>
                  <a:txBody>
                    <a:bodyPr/>
                    <a:lstStyle/>
                    <a:p>
                      <a:pPr algn="ctr" fontAlgn="ctr">
                        <a:buNone/>
                      </a:pPr>
                      <a:r>
                        <a:rPr lang="en-US" sz="1000" kern="0">
                          <a:effectLst/>
                        </a:rPr>
                        <a:t>s</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字符串</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("%s",10)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1078069"/>
                  </a:ext>
                </a:extLst>
              </a:tr>
              <a:tr h="171450">
                <a:tc>
                  <a:txBody>
                    <a:bodyPr/>
                    <a:lstStyle/>
                    <a:p>
                      <a:pPr algn="ctr" fontAlgn="ctr">
                        <a:buNone/>
                      </a:pPr>
                      <a:r>
                        <a:rPr lang="en-US" sz="1000" kern="0">
                          <a:effectLst/>
                        </a:rPr>
                        <a:t>c</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字符</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("%c",</a:t>
                      </a:r>
                      <a:r>
                        <a:rPr lang="zh-CN" sz="1000" kern="0">
                          <a:effectLst/>
                        </a:rPr>
                        <a:t>‘</a:t>
                      </a:r>
                      <a:r>
                        <a:rPr lang="en-US" sz="1000" kern="0">
                          <a:effectLst/>
                        </a:rPr>
                        <a:t>1</a:t>
                      </a:r>
                      <a:r>
                        <a:rPr lang="zh-CN" sz="1000" kern="0">
                          <a:effectLst/>
                        </a:rPr>
                        <a:t>’</a:t>
                      </a: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236151522"/>
                  </a:ext>
                </a:extLst>
              </a:tr>
              <a:tr h="171450">
                <a:tc>
                  <a:txBody>
                    <a:bodyPr/>
                    <a:lstStyle/>
                    <a:p>
                      <a:pPr algn="ctr" fontAlgn="ctr">
                        <a:buNone/>
                      </a:pPr>
                      <a:r>
                        <a:rPr lang="en-US" sz="1000" kern="0">
                          <a:effectLst/>
                        </a:rPr>
                        <a:t>b</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布尔值</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("%b",10)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TRUE</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778550154"/>
                  </a:ext>
                </a:extLst>
              </a:tr>
              <a:tr h="171450">
                <a:tc>
                  <a:txBody>
                    <a:bodyPr/>
                    <a:lstStyle/>
                    <a:p>
                      <a:pPr algn="ctr" fontAlgn="ctr">
                        <a:buNone/>
                      </a:pPr>
                      <a:r>
                        <a:rPr lang="en-US" sz="1000" kern="0">
                          <a:effectLst/>
                        </a:rPr>
                        <a:t>h</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散列码</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("%h",10)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a</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06384431"/>
                  </a:ext>
                </a:extLst>
              </a:tr>
              <a:tr h="171450">
                <a:tc>
                  <a:txBody>
                    <a:bodyPr/>
                    <a:lstStyle/>
                    <a:p>
                      <a:pPr algn="ctr" fontAlgn="ctr">
                        <a:buNone/>
                      </a:pPr>
                      <a:r>
                        <a:rPr lang="en-US" sz="1000" kern="0">
                          <a:effectLst/>
                        </a:rPr>
                        <a:t>%</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zh-CN" sz="1000" kern="0">
                          <a:effectLst/>
                        </a:rPr>
                        <a:t>百分号</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a:effectLst/>
                        </a:rPr>
                        <a:t>("%.2f%%",2/7f)</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l" fontAlgn="ctr">
                        <a:buNone/>
                      </a:pPr>
                      <a:r>
                        <a:rPr lang="en-US" sz="1000" kern="0" dirty="0">
                          <a:effectLst/>
                        </a:rPr>
                        <a:t>10</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21259633"/>
                  </a:ext>
                </a:extLst>
              </a:tr>
            </a:tbl>
          </a:graphicData>
        </a:graphic>
      </p:graphicFrame>
    </p:spTree>
    <p:extLst>
      <p:ext uri="{BB962C8B-B14F-4D97-AF65-F5344CB8AC3E}">
        <p14:creationId xmlns:p14="http://schemas.microsoft.com/office/powerpoint/2010/main" val="346152284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42D6D-37B5-76BC-770D-8475457C39B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88AEEE6-3857-5B2B-73B7-DC192114305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97E1601C-7984-6235-6E25-FB2077F78EC5}"/>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9EDC70B1-DCF8-60DA-9EFE-AE1AACEEE9AA}"/>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AB3EC8CD-DD10-FA54-77EA-2CA72E48A57C}"/>
              </a:ext>
            </a:extLst>
          </p:cNvPr>
          <p:cNvSpPr txBox="1"/>
          <p:nvPr/>
        </p:nvSpPr>
        <p:spPr>
          <a:xfrm>
            <a:off x="1073871" y="342900"/>
            <a:ext cx="6094970"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2.6.2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控制台输入</a:t>
            </a:r>
          </a:p>
        </p:txBody>
      </p:sp>
      <p:sp>
        <p:nvSpPr>
          <p:cNvPr id="9" name="文本框 8">
            <a:extLst>
              <a:ext uri="{FF2B5EF4-FFF2-40B4-BE49-F238E27FC236}">
                <a16:creationId xmlns:a16="http://schemas.microsoft.com/office/drawing/2014/main" id="{6D183037-90BA-0ACB-836B-85FDF4666CCC}"/>
              </a:ext>
            </a:extLst>
          </p:cNvPr>
          <p:cNvSpPr txBox="1"/>
          <p:nvPr/>
        </p:nvSpPr>
        <p:spPr>
          <a:xfrm>
            <a:off x="492744" y="1161136"/>
            <a:ext cx="11206511" cy="1887696"/>
          </a:xfrm>
          <a:prstGeom prst="rect">
            <a:avLst/>
          </a:prstGeom>
          <a:noFill/>
        </p:spPr>
        <p:txBody>
          <a:bodyPr wrap="square">
            <a:spAutoFit/>
          </a:bodyPr>
          <a:lstStyle/>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在程序开发过程中的很多时候，用户需要对程序代码中某个或某些变量重新赋值。如果每次重新赋值都要停止程序运行，这样就会影响开发效率。这里介绍使用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类的方法获取用户从键盘输入的数据。</a:t>
            </a: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格式如下：</a:t>
            </a:r>
          </a:p>
          <a:p>
            <a:pPr indent="266700" algn="just">
              <a:lnSpc>
                <a:spcPts val="2000"/>
              </a:lnSpc>
              <a:buNone/>
            </a:pP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Scanner </a:t>
            </a:r>
            <a:r>
              <a:rPr lang="en-US" altLang="zh-CN" sz="1600" kern="100" dirty="0" err="1">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scanner</a:t>
            </a:r>
            <a:r>
              <a:rPr lang="en-US" altLang="zh-CN" sz="1600" kern="1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 new Scanner(System.in);</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其中，</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表示</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类的一个对象，</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使用多种方法来读取不同类型的数据。</a:t>
            </a:r>
          </a:p>
          <a:p>
            <a:pPr indent="266700" algn="just">
              <a:lnSpc>
                <a:spcPts val="2000"/>
              </a:lnSpc>
            </a:pPr>
            <a:r>
              <a:rPr lang="en-US" altLang="zh-CN" sz="1600" kern="100" dirty="0">
                <a:effectLst/>
                <a:latin typeface="宋体" panose="02010600030101010101" pitchFamily="2" charset="-122"/>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类是用于扫描输入文本的。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类位于</a:t>
            </a:r>
            <a:r>
              <a:rPr lang="en-US" altLang="zh-CN" sz="1600" kern="100" dirty="0" err="1">
                <a:effectLst/>
                <a:latin typeface="Calibri" panose="020F0502020204030204" pitchFamily="34" charset="0"/>
                <a:ea typeface="宋体" panose="02010600030101010101" pitchFamily="2" charset="-122"/>
                <a:cs typeface="Times New Roman" panose="02020603050405020304" pitchFamily="18" charset="0"/>
              </a:rPr>
              <a:t>java.utl</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包中。如果要使用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类，则必须使用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import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语句导入</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类。然后，使用</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Scanner</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类的相应方法获取用户从键盘输入至控制台的数据。</a:t>
            </a:r>
          </a:p>
        </p:txBody>
      </p:sp>
      <p:sp>
        <p:nvSpPr>
          <p:cNvPr id="11" name="文本框 10">
            <a:extLst>
              <a:ext uri="{FF2B5EF4-FFF2-40B4-BE49-F238E27FC236}">
                <a16:creationId xmlns:a16="http://schemas.microsoft.com/office/drawing/2014/main" id="{7234AECA-B327-75BE-08A8-8431B5EE2B92}"/>
              </a:ext>
            </a:extLst>
          </p:cNvPr>
          <p:cNvSpPr txBox="1"/>
          <p:nvPr/>
        </p:nvSpPr>
        <p:spPr>
          <a:xfrm>
            <a:off x="361949" y="2974692"/>
            <a:ext cx="10646872" cy="328616"/>
          </a:xfrm>
          <a:prstGeom prst="rect">
            <a:avLst/>
          </a:prstGeom>
          <a:noFill/>
        </p:spPr>
        <p:txBody>
          <a:bodyPr wrap="square">
            <a:spAutoFit/>
          </a:bodyPr>
          <a:lstStyle/>
          <a:p>
            <a:pPr algn="just">
              <a:lnSpc>
                <a:spcPts val="2000"/>
              </a:lnSpc>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【案例</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2-12</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】代码与用户的</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对话桥梁</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。从键盘上输入不同类型的数据给变量，并把这些结果输出。</a:t>
            </a:r>
          </a:p>
        </p:txBody>
      </p:sp>
      <p:sp>
        <p:nvSpPr>
          <p:cNvPr id="13" name="文本框 12">
            <a:extLst>
              <a:ext uri="{FF2B5EF4-FFF2-40B4-BE49-F238E27FC236}">
                <a16:creationId xmlns:a16="http://schemas.microsoft.com/office/drawing/2014/main" id="{377FE671-5F96-34B6-0BBA-FC4CB5C66D16}"/>
              </a:ext>
            </a:extLst>
          </p:cNvPr>
          <p:cNvSpPr txBox="1"/>
          <p:nvPr/>
        </p:nvSpPr>
        <p:spPr>
          <a:xfrm>
            <a:off x="629882" y="3244910"/>
            <a:ext cx="8604937" cy="3365024"/>
          </a:xfrm>
          <a:prstGeom prst="rect">
            <a:avLst/>
          </a:prstGeom>
          <a:noFill/>
        </p:spPr>
        <p:txBody>
          <a:bodyPr wrap="square">
            <a:spAutoFit/>
          </a:bodyPr>
          <a:lstStyle/>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导入</a:t>
            </a:r>
            <a:r>
              <a:rPr lang="zh-CN" altLang="zh-CN" sz="1600"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 </a:t>
            </a:r>
            <a:r>
              <a:rPr lang="en-US" altLang="zh-CN" sz="1600" u="sng" kern="0" dirty="0">
                <a:solidFill>
                  <a:srgbClr val="3F7F5F"/>
                </a:solidFill>
                <a:effectLst/>
                <a:latin typeface="Calibri" panose="020F0502020204030204" pitchFamily="34" charset="0"/>
                <a:ea typeface="Consolas" panose="020B0609020204030204" pitchFamily="49" charset="0"/>
                <a:cs typeface="Consolas" panose="020B0609020204030204" pitchFamily="49" charset="0"/>
              </a:rPr>
              <a:t>util</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包</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Example2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_</a:t>
            </a:r>
            <a:r>
              <a:rPr lang="en-US" altLang="zh-CN" sz="1600" kern="100" dirty="0">
                <a:solidFill>
                  <a:srgbClr val="000000"/>
                </a:solidFill>
                <a:effectLst/>
                <a:latin typeface="Consolas" panose="020B0609020204030204" pitchFamily="49" charset="0"/>
                <a:ea typeface="宋体" panose="02010600030101010101" pitchFamily="2" charset="-122"/>
                <a:cs typeface="Times New Roman" panose="02020603050405020304" pitchFamily="18" charset="0"/>
              </a:rPr>
              <a:t>12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6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获取字符串</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str1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输出字符串</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str1</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获取整数</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输出整形变量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float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input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.nextFloat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获取浮点数据</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number2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输出浮点型变量</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just">
              <a:lnSpc>
                <a:spcPts val="2000"/>
              </a:lnSpc>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5" name="文本框 14">
            <a:extLst>
              <a:ext uri="{FF2B5EF4-FFF2-40B4-BE49-F238E27FC236}">
                <a16:creationId xmlns:a16="http://schemas.microsoft.com/office/drawing/2014/main" id="{FAA574EF-43F7-74B3-AD42-18EC1B84850B}"/>
              </a:ext>
            </a:extLst>
          </p:cNvPr>
          <p:cNvSpPr txBox="1"/>
          <p:nvPr/>
        </p:nvSpPr>
        <p:spPr>
          <a:xfrm>
            <a:off x="7738567" y="4267193"/>
            <a:ext cx="1764184" cy="2010807"/>
          </a:xfrm>
          <a:prstGeom prst="rect">
            <a:avLst/>
          </a:prstGeom>
          <a:noFill/>
        </p:spPr>
        <p:txBody>
          <a:bodyPr wrap="square">
            <a:spAutoFit/>
          </a:bodyPr>
          <a:lstStyle/>
          <a:p>
            <a:pPr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运行结果如下：</a:t>
            </a: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abc123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abc123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3.1415926</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3.1415925</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15166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9D571-CFEB-82BC-5C05-3C2C2A4C988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F194F0C-EF35-958F-BAC7-7C4CDA02A884}"/>
              </a:ext>
            </a:extLst>
          </p:cNvPr>
          <p:cNvPicPr>
            <a:picLocks noChangeAspect="1"/>
          </p:cNvPicPr>
          <p:nvPr/>
        </p:nvPicPr>
        <p:blipFill>
          <a:blip r:embed="rId4">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EE2AC123-14BB-5BB0-F1FE-17C52E01715E}"/>
              </a:ext>
            </a:extLst>
          </p:cNvPr>
          <p:cNvPicPr>
            <a:picLocks noChangeAspect="1"/>
          </p:cNvPicPr>
          <p:nvPr/>
        </p:nvPicPr>
        <p:blipFill>
          <a:blip r:embed="rId5">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B1AC7630-8F76-44B3-A90F-267E8BFFBA1C}"/>
              </a:ext>
            </a:extLst>
          </p:cNvPr>
          <p:cNvPicPr>
            <a:picLocks noChangeAspect="1"/>
          </p:cNvPicPr>
          <p:nvPr/>
        </p:nvPicPr>
        <p:blipFill>
          <a:blip r:embed="rId6">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6" name="文本框 5">
            <a:extLst>
              <a:ext uri="{FF2B5EF4-FFF2-40B4-BE49-F238E27FC236}">
                <a16:creationId xmlns:a16="http://schemas.microsoft.com/office/drawing/2014/main" id="{59BA1899-2883-275F-4365-1B422A51C640}"/>
              </a:ext>
            </a:extLst>
          </p:cNvPr>
          <p:cNvSpPr txBox="1"/>
          <p:nvPr/>
        </p:nvSpPr>
        <p:spPr>
          <a:xfrm>
            <a:off x="838200" y="555842"/>
            <a:ext cx="10811934" cy="605294"/>
          </a:xfrm>
          <a:prstGeom prst="rect">
            <a:avLst/>
          </a:prstGeom>
          <a:noFill/>
        </p:spPr>
        <p:txBody>
          <a:bodyPr wrap="square">
            <a:spAutoFit/>
          </a:bodyPr>
          <a:lstStyle/>
          <a:p>
            <a:pPr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）文档注释。它主要用在类、方法和变量上面，用来描述其作用，说明类的编写时间和作者以及用法作为参数和返回值等信息。格式如下。</a:t>
            </a:r>
          </a:p>
        </p:txBody>
      </p:sp>
      <p:sp>
        <p:nvSpPr>
          <p:cNvPr id="9" name="文本框 8">
            <a:extLst>
              <a:ext uri="{FF2B5EF4-FFF2-40B4-BE49-F238E27FC236}">
                <a16:creationId xmlns:a16="http://schemas.microsoft.com/office/drawing/2014/main" id="{E0B53CC3-0AB9-AF06-6706-06469DE23667}"/>
              </a:ext>
            </a:extLst>
          </p:cNvPr>
          <p:cNvSpPr txBox="1"/>
          <p:nvPr/>
        </p:nvSpPr>
        <p:spPr>
          <a:xfrm>
            <a:off x="970860" y="1161136"/>
            <a:ext cx="6716168" cy="5334794"/>
          </a:xfrm>
          <a:prstGeom prst="rect">
            <a:avLst/>
          </a:prstGeom>
          <a:noFill/>
        </p:spPr>
        <p:txBody>
          <a:bodyPr wrap="square">
            <a:spAutoFit/>
          </a:bodyPr>
          <a:lstStyle/>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@author</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@version</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jdk23</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Test1{</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 </a:t>
            </a:r>
            <a:r>
              <a:rPr lang="zh-CN"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求输入两个参数范围以内整数的和</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@param</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n </a:t>
            </a:r>
            <a:r>
              <a:rPr lang="zh-CN"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接收的第一个参数，范围起点</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@param</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m </a:t>
            </a:r>
            <a:r>
              <a:rPr lang="zh-CN"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接收的第二个参数，范围终点</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9FBF"/>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两个参数范围以内整数的和</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3F5FB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for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sum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14" name="组合 1">
            <a:extLst>
              <a:ext uri="{FF2B5EF4-FFF2-40B4-BE49-F238E27FC236}">
                <a16:creationId xmlns:a16="http://schemas.microsoft.com/office/drawing/2014/main" id="{FD2A6110-4E3C-E14C-A9CA-E0EE92566946}"/>
              </a:ext>
            </a:extLst>
          </p:cNvPr>
          <p:cNvGrpSpPr/>
          <p:nvPr/>
        </p:nvGrpSpPr>
        <p:grpSpPr>
          <a:xfrm>
            <a:off x="7514888" y="3715553"/>
            <a:ext cx="3635712" cy="2586605"/>
            <a:chOff x="1038603" y="830316"/>
            <a:chExt cx="2968826" cy="2297379"/>
          </a:xfrm>
        </p:grpSpPr>
        <p:sp>
          <p:nvSpPr>
            <p:cNvPr id="15" name="1">
              <a:extLst>
                <a:ext uri="{FF2B5EF4-FFF2-40B4-BE49-F238E27FC236}">
                  <a16:creationId xmlns:a16="http://schemas.microsoft.com/office/drawing/2014/main" id="{7D97F9B1-7613-B6AC-4F74-6D8AA33A8E3D}"/>
                </a:ext>
              </a:extLst>
            </p:cNvPr>
            <p:cNvSpPr/>
            <p:nvPr/>
          </p:nvSpPr>
          <p:spPr>
            <a:xfrm>
              <a:off x="1308022" y="830316"/>
              <a:ext cx="2699407" cy="2297379"/>
            </a:xfrm>
            <a:prstGeom prst="round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Index-1">
              <a:extLst>
                <a:ext uri="{FF2B5EF4-FFF2-40B4-BE49-F238E27FC236}">
                  <a16:creationId xmlns:a16="http://schemas.microsoft.com/office/drawing/2014/main" id="{791358A8-AAB4-C9EC-98DF-556DA1C63A48}"/>
                </a:ext>
              </a:extLst>
            </p:cNvPr>
            <p:cNvSpPr/>
            <p:nvPr>
              <p:custDataLst>
                <p:tags r:id="rId1"/>
              </p:custDataLst>
            </p:nvPr>
          </p:nvSpPr>
          <p:spPr>
            <a:xfrm>
              <a:off x="1038603" y="1195746"/>
              <a:ext cx="898416" cy="573909"/>
            </a:xfrm>
            <a:prstGeom prst="homePlate">
              <a:avLst/>
            </a:prstGeom>
            <a:solidFill>
              <a:schemeClr val="accent1"/>
            </a:solidFill>
            <a:ln w="76200" cap="flat">
              <a:solidFill>
                <a:schemeClr val="bg1"/>
              </a:solidFill>
              <a:prstDash val="solid"/>
              <a:miter/>
            </a:ln>
          </p:spPr>
          <p:txBody>
            <a:bodyPr rtlCol="0" anchor="ctr">
              <a:noAutofit/>
            </a:bodyPr>
            <a:lstStyle/>
            <a:p>
              <a:pPr algn="ctr"/>
              <a:endParaRPr lang="zh-CN" altLang="en-US" b="1" dirty="0">
                <a:solidFill>
                  <a:schemeClr val="bg1"/>
                </a:solidFill>
                <a:latin typeface="Microsoft YaHei (标题)"/>
                <a:ea typeface="Microsoft YaHei" panose="020B0503020204020204" charset="-122"/>
                <a:sym typeface="Arial" panose="020B0604020202020204" pitchFamily="34" charset="0"/>
              </a:endParaRPr>
            </a:p>
          </p:txBody>
        </p:sp>
      </p:grpSp>
      <p:sp>
        <p:nvSpPr>
          <p:cNvPr id="36" name="文本框 35">
            <a:extLst>
              <a:ext uri="{FF2B5EF4-FFF2-40B4-BE49-F238E27FC236}">
                <a16:creationId xmlns:a16="http://schemas.microsoft.com/office/drawing/2014/main" id="{C1EC85FA-B760-1AA1-0112-79BAC102B52E}"/>
              </a:ext>
            </a:extLst>
          </p:cNvPr>
          <p:cNvSpPr txBox="1"/>
          <p:nvPr/>
        </p:nvSpPr>
        <p:spPr>
          <a:xfrm>
            <a:off x="8615115" y="4126988"/>
            <a:ext cx="1934390" cy="1754326"/>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注意：文档注释能嵌套单行注释，不能嵌套多行注释和文档注释，一般首行和尾行也不写注释信息。</a:t>
            </a:r>
            <a:endParaRPr lang="zh-CN" altLang="en-US" dirty="0"/>
          </a:p>
        </p:txBody>
      </p:sp>
    </p:spTree>
    <p:extLst>
      <p:ext uri="{BB962C8B-B14F-4D97-AF65-F5344CB8AC3E}">
        <p14:creationId xmlns:p14="http://schemas.microsoft.com/office/powerpoint/2010/main" val="222287017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47A22-B317-8223-DAC3-4C254E5F71A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CB227AC-DF70-092B-3FA1-87AC0905EBD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D86DF6D-BB7A-28A6-A756-8A3B8DB25152}"/>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3344DA4C-A2EF-E439-5A20-345953974CB3}"/>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F162812-74F7-9CAA-7022-51FE1BDE0F02}"/>
              </a:ext>
            </a:extLst>
          </p:cNvPr>
          <p:cNvSpPr txBox="1"/>
          <p:nvPr/>
        </p:nvSpPr>
        <p:spPr>
          <a:xfrm>
            <a:off x="790832" y="1504036"/>
            <a:ext cx="10429103" cy="3426579"/>
          </a:xfrm>
          <a:prstGeom prst="rect">
            <a:avLst/>
          </a:prstGeom>
          <a:noFill/>
        </p:spPr>
        <p:txBody>
          <a:bodyPr wrap="square">
            <a:spAutoFit/>
          </a:bodyPr>
          <a:lstStyle/>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通常情况下，我们通过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Scanner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类的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next()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nextLine</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方法获取输入的字符串，在读取前我们一般使用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hasNext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hasNextLine</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判断是否还有输入的数据，这样操作比较安全，能提高程序的鲁棒性。</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next()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nextLine</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的区别如下：</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(1)next()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18034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①一定要读取到有效字符后才可以结束输入。</a:t>
            </a:r>
          </a:p>
          <a:p>
            <a:pPr marL="18034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②对输入有效字符之前遇到的空白，</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next()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方法会自动将其去掉。</a:t>
            </a:r>
          </a:p>
          <a:p>
            <a:pPr marL="18034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③只有输入有效字符后才将其后面输入的空白作为分隔符或者结束符。</a:t>
            </a:r>
          </a:p>
          <a:p>
            <a:pPr marL="180340"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next()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不能得到带有空格的字符串。</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nextLine</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179705" algn="just">
              <a:lnSpc>
                <a:spcPts val="2000"/>
              </a:lnSpc>
              <a:buNone/>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①以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Enter</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为结束符</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也就是说</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nextLine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方法返回的是输入回车之前的所有字符。</a:t>
            </a:r>
          </a:p>
          <a:p>
            <a:pPr marL="179705" algn="just">
              <a:lnSpc>
                <a:spcPts val="2000"/>
              </a:lnSpc>
              <a:tabLst>
                <a:tab pos="266700" algn="l"/>
              </a:tabLst>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②可以获取到空白。</a:t>
            </a:r>
          </a:p>
        </p:txBody>
      </p:sp>
    </p:spTree>
    <p:extLst>
      <p:ext uri="{BB962C8B-B14F-4D97-AF65-F5344CB8AC3E}">
        <p14:creationId xmlns:p14="http://schemas.microsoft.com/office/powerpoint/2010/main" val="384349421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A4541-0DFD-0212-6938-829424D535D0}"/>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EDA58F1F-738C-BBDB-45F6-0B5FAE6AB9B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0413FE0-8993-6A3C-CC99-61DB4C9C99D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F807AE43-F587-878F-0F12-78AD3C3DC31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680CD277-4DF0-F2E6-6464-0EB073605C58}"/>
              </a:ext>
            </a:extLst>
          </p:cNvPr>
          <p:cNvSpPr txBox="1"/>
          <p:nvPr/>
        </p:nvSpPr>
        <p:spPr>
          <a:xfrm>
            <a:off x="970860" y="529665"/>
            <a:ext cx="6094970" cy="828047"/>
          </a:xfrm>
          <a:prstGeom prst="rect">
            <a:avLst/>
          </a:prstGeom>
          <a:noFill/>
        </p:spPr>
        <p:txBody>
          <a:bodyPr wrap="square">
            <a:spAutoFit/>
          </a:bodyPr>
          <a:lstStyle/>
          <a:p>
            <a:pPr marL="205740" indent="-205740">
              <a:lnSpc>
                <a:spcPct val="172000"/>
              </a:lnSpc>
              <a:spcBef>
                <a:spcPts val="1300"/>
              </a:spcBef>
              <a:spcAft>
                <a:spcPts val="1300"/>
              </a:spcAft>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灵活掌握条件表达式</a:t>
            </a:r>
          </a:p>
        </p:txBody>
      </p:sp>
      <p:sp>
        <p:nvSpPr>
          <p:cNvPr id="6" name="文本框 5">
            <a:extLst>
              <a:ext uri="{FF2B5EF4-FFF2-40B4-BE49-F238E27FC236}">
                <a16:creationId xmlns:a16="http://schemas.microsoft.com/office/drawing/2014/main" id="{7912F1EF-9351-A876-D5CC-A816446D71F2}"/>
              </a:ext>
            </a:extLst>
          </p:cNvPr>
          <p:cNvSpPr txBox="1"/>
          <p:nvPr/>
        </p:nvSpPr>
        <p:spPr>
          <a:xfrm>
            <a:off x="591674" y="1921146"/>
            <a:ext cx="11008652" cy="2144177"/>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【实训案例】近年来，国家电网建设取得了巨大的成就提升了人民生活水平，但是节约用电依然是每一个公民应尽的责任和义务。假设你家用电的费用是根据每月的用电量来计算的。电费的计算规则如下：</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）用电量不超过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度：每度电收费</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0.5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）用电量超过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度但不超过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400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0.5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度收费，超过部分按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0.75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度收费。</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）用电量超过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400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0.5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度收费，接下来的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200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0.75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度收费，超过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400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度的部分按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1.0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元</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度收费。</a:t>
            </a:r>
          </a:p>
          <a:p>
            <a:pPr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请编写一个程序，根据用户输入的用电量（单位：度），计算并输出本月的电费。</a:t>
            </a:r>
          </a:p>
        </p:txBody>
      </p:sp>
      <p:sp>
        <p:nvSpPr>
          <p:cNvPr id="9" name="文本框 8">
            <a:extLst>
              <a:ext uri="{FF2B5EF4-FFF2-40B4-BE49-F238E27FC236}">
                <a16:creationId xmlns:a16="http://schemas.microsoft.com/office/drawing/2014/main" id="{F745750C-454D-B727-5ABC-082645EA1476}"/>
              </a:ext>
            </a:extLst>
          </p:cNvPr>
          <p:cNvSpPr txBox="1"/>
          <p:nvPr/>
        </p:nvSpPr>
        <p:spPr>
          <a:xfrm>
            <a:off x="642474" y="4408223"/>
            <a:ext cx="11292493" cy="1118255"/>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【思路解析】</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基本数据类型：我们将使用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int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来表示用电量（度），使用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double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来表示电费（元）。</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条件判断：我们需要根据不同的用电量区间来计算电费，使用条件运算符进行条件判断。</a:t>
            </a:r>
          </a:p>
          <a:p>
            <a:pPr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加法计算：根据用电量和不同的收费标准，逐步加总电费。</a:t>
            </a:r>
          </a:p>
        </p:txBody>
      </p:sp>
    </p:spTree>
    <p:extLst>
      <p:ext uri="{BB962C8B-B14F-4D97-AF65-F5344CB8AC3E}">
        <p14:creationId xmlns:p14="http://schemas.microsoft.com/office/powerpoint/2010/main" val="2288505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504605-D201-B199-4D63-10DA8D638D3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673647D-EE86-65C6-E220-E72507C5B347}"/>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4F857AF-8387-72E0-B7A9-A51DC72B386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8E9DB838-990E-ECEA-0087-35C1049635B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7602ED05-EEC2-28D8-C591-6619965BD3D2}"/>
              </a:ext>
            </a:extLst>
          </p:cNvPr>
          <p:cNvSpPr txBox="1"/>
          <p:nvPr/>
        </p:nvSpPr>
        <p:spPr>
          <a:xfrm>
            <a:off x="850041" y="669270"/>
            <a:ext cx="11766207" cy="5519460"/>
          </a:xfrm>
          <a:prstGeom prst="rect">
            <a:avLst/>
          </a:prstGeom>
          <a:noFill/>
        </p:spPr>
        <p:txBody>
          <a:bodyPr wrap="square">
            <a:spAutoFit/>
          </a:bodyPr>
          <a:lstStyle/>
          <a:p>
            <a:pPr algn="just">
              <a:lnSpc>
                <a:spcPts val="2000"/>
              </a:lnSpc>
              <a:buNone/>
            </a:pP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【程序代码】</a:t>
            </a: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Training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Scanner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对象以便输入数据</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提示用户输入用电量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请输入本月用电量（度）：</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读取用电量</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计算电费：使用条件运算符（三元运算符）</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bill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200)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0.5)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如果用电量不超过</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200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度</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&lt;= 400) ? (200 * 0.5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- 200) * 0.75)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如果用电量超过</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200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度但不超过</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400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度</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(200 * 0.5 + 200 * 0.75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- 400) * 1.0);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如果用电量超过</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400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度</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输出结果</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本月用电量</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usage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度</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本月电费</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bill</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元</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关闭扫描器</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scanner</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.close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56202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6B45F-D00A-ACFD-114A-0220C91C492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0094E97-8C85-1CDE-63D6-D799F146DC2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2ABA186F-28BC-164A-914B-06E772618366}"/>
              </a:ext>
            </a:extLst>
          </p:cNvPr>
          <p:cNvSpPr txBox="1"/>
          <p:nvPr/>
        </p:nvSpPr>
        <p:spPr>
          <a:xfrm>
            <a:off x="569955" y="401858"/>
            <a:ext cx="6094970" cy="828047"/>
          </a:xfrm>
          <a:prstGeom prst="rect">
            <a:avLst/>
          </a:prstGeom>
          <a:noFill/>
        </p:spPr>
        <p:txBody>
          <a:bodyPr wrap="square">
            <a:spAutoFit/>
          </a:bodyPr>
          <a:lstStyle/>
          <a:p>
            <a:pPr marL="205740" indent="-205740">
              <a:lnSpc>
                <a:spcPct val="172000"/>
              </a:lnSpc>
              <a:spcBef>
                <a:spcPts val="1300"/>
              </a:spcBef>
              <a:spcAft>
                <a:spcPts val="1300"/>
              </a:spcAft>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p:txBody>
      </p:sp>
      <p:sp>
        <p:nvSpPr>
          <p:cNvPr id="6" name="文本框 5">
            <a:extLst>
              <a:ext uri="{FF2B5EF4-FFF2-40B4-BE49-F238E27FC236}">
                <a16:creationId xmlns:a16="http://schemas.microsoft.com/office/drawing/2014/main" id="{E99CEB15-22D5-EAA2-28E1-3A9D619C2D8D}"/>
              </a:ext>
            </a:extLst>
          </p:cNvPr>
          <p:cNvSpPr txBox="1"/>
          <p:nvPr/>
        </p:nvSpPr>
        <p:spPr>
          <a:xfrm>
            <a:off x="693523" y="1229905"/>
            <a:ext cx="6094970" cy="2913618"/>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以下哪个是合法的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标识符？（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123abc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abc</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def&amp;ghi</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 class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中，变量名的命名规范通常采用（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驼峰命名法</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下划线命名法</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全部大写字母</a:t>
            </a:r>
          </a:p>
          <a:p>
            <a:pPr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随机命名</a:t>
            </a:r>
          </a:p>
        </p:txBody>
      </p:sp>
      <p:sp>
        <p:nvSpPr>
          <p:cNvPr id="8" name="文本框 7">
            <a:extLst>
              <a:ext uri="{FF2B5EF4-FFF2-40B4-BE49-F238E27FC236}">
                <a16:creationId xmlns:a16="http://schemas.microsoft.com/office/drawing/2014/main" id="{82FA7AEB-F50A-9E77-449F-63A100C33A1B}"/>
              </a:ext>
            </a:extLst>
          </p:cNvPr>
          <p:cNvSpPr txBox="1"/>
          <p:nvPr/>
        </p:nvSpPr>
        <p:spPr>
          <a:xfrm>
            <a:off x="693523" y="4143523"/>
            <a:ext cx="6094970" cy="1374735"/>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以下关于常量的描述，正确的是（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常量的值在程序运行过程中可以改变</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常量在定义时必须使用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final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关键字修饰</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常量可以不进行初始化</a:t>
            </a:r>
          </a:p>
          <a:p>
            <a:pPr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常量的命名风格与变量相同</a:t>
            </a:r>
          </a:p>
        </p:txBody>
      </p:sp>
    </p:spTree>
    <p:extLst>
      <p:ext uri="{BB962C8B-B14F-4D97-AF65-F5344CB8AC3E}">
        <p14:creationId xmlns:p14="http://schemas.microsoft.com/office/powerpoint/2010/main" val="126909972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EF057-73AA-C17C-F09E-DA6B6DAD6ABF}"/>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C586FDEB-9B3F-8AB3-0579-3973AD210A0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BCCB5156-A5FD-3B83-8980-A23800A11907}"/>
              </a:ext>
            </a:extLst>
          </p:cNvPr>
          <p:cNvSpPr txBox="1"/>
          <p:nvPr/>
        </p:nvSpPr>
        <p:spPr>
          <a:xfrm>
            <a:off x="687345" y="625304"/>
            <a:ext cx="6094970" cy="2913618"/>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下列标识符中，不符合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命名规范的是（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_</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userName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 $password123</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2user_id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 </a:t>
            </a:r>
            <a:r>
              <a:rPr lang="en-US" altLang="zh-CN" sz="1800" kern="100" dirty="0" err="1">
                <a:effectLst/>
                <a:latin typeface="宋体" panose="02010600030101010101" pitchFamily="2" charset="-122"/>
                <a:ea typeface="宋体" panose="02010600030101010101" pitchFamily="2" charset="-122"/>
                <a:cs typeface="Times New Roman" panose="02020603050405020304" pitchFamily="18" charset="0"/>
              </a:rPr>
              <a:t>MyClass</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若要定义一个名为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的常量，其值为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3.14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中正确的定义方式是（ ）。</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A. double PI = 3.14;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B. final double PI = 3.14;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C. const double PI = 3.14;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D. #define PI 3.14</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6" name="文本框 5">
            <a:extLst>
              <a:ext uri="{FF2B5EF4-FFF2-40B4-BE49-F238E27FC236}">
                <a16:creationId xmlns:a16="http://schemas.microsoft.com/office/drawing/2014/main" id="{6091E11F-A405-7553-25C4-8052FF50CF8F}"/>
              </a:ext>
            </a:extLst>
          </p:cNvPr>
          <p:cNvSpPr txBox="1"/>
          <p:nvPr/>
        </p:nvSpPr>
        <p:spPr>
          <a:xfrm>
            <a:off x="687345" y="3703937"/>
            <a:ext cx="6094970" cy="1887696"/>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a:p>
            <a:pPr algn="just">
              <a:lnSpc>
                <a:spcPts val="2000"/>
              </a:lnSpc>
              <a:buNone/>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，变量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，请求出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的值</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endPar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请从键盘上输入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个整数，求出这两个数的和、差和积</a:t>
            </a:r>
          </a:p>
        </p:txBody>
      </p:sp>
    </p:spTree>
    <p:extLst>
      <p:ext uri="{BB962C8B-B14F-4D97-AF65-F5344CB8AC3E}">
        <p14:creationId xmlns:p14="http://schemas.microsoft.com/office/powerpoint/2010/main" val="302411340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1380E-9AF3-D82C-3777-58545CBF567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770A17C3-06E8-F7D9-90EF-BC7D8F9D924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2254579-EA28-DA31-61E7-2A615B15BF5C}"/>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D3174A66-2C9E-69A5-816F-2965F773A67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DBEE0167-8E20-548E-FC36-EE84B9501624}"/>
              </a:ext>
            </a:extLst>
          </p:cNvPr>
          <p:cNvSpPr txBox="1"/>
          <p:nvPr/>
        </p:nvSpPr>
        <p:spPr>
          <a:xfrm>
            <a:off x="1073871" y="466616"/>
            <a:ext cx="6443133" cy="828047"/>
          </a:xfrm>
          <a:prstGeom prst="rect">
            <a:avLst/>
          </a:prstGeom>
          <a:noFill/>
        </p:spPr>
        <p:txBody>
          <a:bodyPr wrap="square">
            <a:spAutoFit/>
          </a:bodyPr>
          <a:lstStyle/>
          <a:p>
            <a:pPr marL="457200" indent="-457200">
              <a:lnSpc>
                <a:spcPct val="172000"/>
              </a:lnSpc>
              <a:spcBef>
                <a:spcPts val="1300"/>
              </a:spcBef>
              <a:spcAft>
                <a:spcPts val="1300"/>
              </a:spcAft>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2.1.2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代码缩进</a:t>
            </a:r>
          </a:p>
        </p:txBody>
      </p:sp>
      <p:sp>
        <p:nvSpPr>
          <p:cNvPr id="6" name="文本框 5">
            <a:extLst>
              <a:ext uri="{FF2B5EF4-FFF2-40B4-BE49-F238E27FC236}">
                <a16:creationId xmlns:a16="http://schemas.microsoft.com/office/drawing/2014/main" id="{2AA22E45-4A1D-302C-9C6B-CC80260E1416}"/>
              </a:ext>
            </a:extLst>
          </p:cNvPr>
          <p:cNvSpPr txBox="1"/>
          <p:nvPr/>
        </p:nvSpPr>
        <p:spPr>
          <a:xfrm>
            <a:off x="829043" y="1589448"/>
            <a:ext cx="10254529" cy="861774"/>
          </a:xfrm>
          <a:prstGeom prst="rect">
            <a:avLst/>
          </a:prstGeom>
          <a:noFill/>
        </p:spPr>
        <p:txBody>
          <a:bodyPr wrap="square">
            <a:spAutoFit/>
          </a:bodyPr>
          <a:lstStyle/>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除了以上这些关于标识符的命名规则和规范之外，在编码时要养成良好的编码规范。这里所谓的编码规范，是指在编写代码时希望编程人员遵守的一些规定。当然，如果编写人员不遵守，代码并不会出错，就会造成程序的可读性较差。常见编码规范以下几点。</a:t>
            </a:r>
          </a:p>
        </p:txBody>
      </p:sp>
      <p:sp>
        <p:nvSpPr>
          <p:cNvPr id="11" name="文本框 10">
            <a:extLst>
              <a:ext uri="{FF2B5EF4-FFF2-40B4-BE49-F238E27FC236}">
                <a16:creationId xmlns:a16="http://schemas.microsoft.com/office/drawing/2014/main" id="{2C6DE74C-8BA5-B16C-4EDE-8CC222B1A26D}"/>
              </a:ext>
            </a:extLst>
          </p:cNvPr>
          <p:cNvSpPr txBox="1"/>
          <p:nvPr/>
        </p:nvSpPr>
        <p:spPr>
          <a:xfrm>
            <a:off x="970860" y="2879534"/>
            <a:ext cx="9970896" cy="2708434"/>
          </a:xfrm>
          <a:prstGeom prst="rect">
            <a:avLst/>
          </a:prstGeom>
          <a:noFill/>
        </p:spPr>
        <p:txBody>
          <a:bodyPr wrap="square">
            <a:spAutoFit/>
          </a:bodyPr>
          <a:lstStyle/>
          <a:p>
            <a:pPr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1.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代码缩进</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代码中，每一个层级的代码都应该使用 </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Tab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键</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制表位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进行间隔，间隔</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4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个字符。比如下面的代码：</a:t>
            </a:r>
          </a:p>
          <a:p>
            <a:pPr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package</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com.first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HelloJava</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你好</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JAVA"</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85023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AC289-868A-CFA0-DA02-39E45A07C7F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9BAA2FE-B52D-244D-6090-EFB1D29960B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4BEC9DA-C8E5-C84A-F21B-086F9DB0A1D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a:extLst>
              <a:ext uri="{FF2B5EF4-FFF2-40B4-BE49-F238E27FC236}">
                <a16:creationId xmlns:a16="http://schemas.microsoft.com/office/drawing/2014/main" id="{7D1FB68F-F9B3-7E37-3145-C7670ECFE78C}"/>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EB878EBD-45AC-EDB6-3340-4DBD803E8E3C}"/>
              </a:ext>
            </a:extLst>
          </p:cNvPr>
          <p:cNvSpPr txBox="1"/>
          <p:nvPr/>
        </p:nvSpPr>
        <p:spPr>
          <a:xfrm>
            <a:off x="897466" y="1402308"/>
            <a:ext cx="9990667" cy="3888244"/>
          </a:xfrm>
          <a:prstGeom prst="rect">
            <a:avLst/>
          </a:prstGeom>
          <a:noFill/>
        </p:spPr>
        <p:txBody>
          <a:bodyPr wrap="square">
            <a:spAutoFit/>
          </a:bodyPr>
          <a:lstStyle/>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不同层级的代码要间隔</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4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个字符，并用花括号</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分割，而且</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要采用上图所示的配对方式。注意不要采用如下方式：</a:t>
            </a:r>
          </a:p>
          <a:p>
            <a:pPr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package</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com.first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HelloJava</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000"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你好</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JAVA"</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上面这种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花括号配对方式，不是</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的编码风格，不建议大家这样写！虽然没有错误，但不符合绝大多数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程序员的编码习惯和审美要求。</a:t>
            </a:r>
          </a:p>
        </p:txBody>
      </p:sp>
    </p:spTree>
    <p:extLst>
      <p:ext uri="{BB962C8B-B14F-4D97-AF65-F5344CB8AC3E}">
        <p14:creationId xmlns:p14="http://schemas.microsoft.com/office/powerpoint/2010/main" val="39030820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EA3F-3F7D-FA7B-35A8-B44D120DFAFB}"/>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543E2140-5C74-3FB8-8E2B-6658FDA2D8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FDC031C9-D5B9-A70B-D7BF-4EFD59554ED0}"/>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90E2848B-0F0C-4DE2-F7F8-94CC009A2E0F}"/>
              </a:ext>
            </a:extLst>
          </p:cNvPr>
          <p:cNvSpPr txBox="1"/>
          <p:nvPr/>
        </p:nvSpPr>
        <p:spPr>
          <a:xfrm>
            <a:off x="4030134" y="2617150"/>
            <a:ext cx="6096000" cy="1195777"/>
          </a:xfrm>
          <a:prstGeom prst="rect">
            <a:avLst/>
          </a:prstGeom>
          <a:noFill/>
        </p:spPr>
        <p:txBody>
          <a:bodyPr wrap="square">
            <a:spAutoFit/>
          </a:bodyPr>
          <a:lstStyle/>
          <a:p>
            <a:pPr marL="205740" indent="-205740">
              <a:lnSpc>
                <a:spcPct val="172000"/>
              </a:lnSpc>
              <a:spcBef>
                <a:spcPts val="1300"/>
              </a:spcBef>
              <a:spcAft>
                <a:spcPts val="1300"/>
              </a:spcAft>
            </a:pP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2.2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标识符</a:t>
            </a:r>
          </a:p>
        </p:txBody>
      </p:sp>
    </p:spTree>
    <p:extLst>
      <p:ext uri="{BB962C8B-B14F-4D97-AF65-F5344CB8AC3E}">
        <p14:creationId xmlns:p14="http://schemas.microsoft.com/office/powerpoint/2010/main" val="116935768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8986E-945E-A4A2-08C8-DAFFECCF6BCE}"/>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3D9FB824-2DA4-F8C6-6F54-9F6026F5F653}"/>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9E8FE46B-C46B-8846-BCC9-DAA2BD4B69CE}"/>
              </a:ext>
            </a:extLst>
          </p:cNvPr>
          <p:cNvSpPr txBox="1"/>
          <p:nvPr/>
        </p:nvSpPr>
        <p:spPr>
          <a:xfrm>
            <a:off x="812800" y="899136"/>
            <a:ext cx="10083800" cy="4594206"/>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2.2.1 </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标识符</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在学习常量与变量前，我们先来了解一下标识符与关键字。标识符是用来表示类名、变量名、方法名、类型名、数组名、文件名的有效字符序列。简单地说，标识符就是一个名字。由数字、字母、美元符（</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和下划线（</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_</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）组成的一个字符序列，同时满足以下条件：</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）标识符只能由数字、字母、美元符（</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和下划线（</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_</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）组成。</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）标识符不能是数字。</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）标识符可以是任意个数的字符，但只有前</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个字符有效。</a:t>
            </a:r>
          </a:p>
          <a:p>
            <a:pPr indent="266700"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例如，有效的标识符：</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myname</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ict_network</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Hello  _</a:t>
            </a: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sys_path</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$bill  int  float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；无效的标识符：</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3abc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（第一个字符是数字</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root-1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（不能有“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”号）、</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my=you</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（不能有“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”号）、</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100%</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（不能有“</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”号）。</a:t>
            </a:r>
          </a:p>
          <a:p>
            <a:pPr>
              <a:buNone/>
            </a:pPr>
            <a:r>
              <a:rPr lang="zh-CN" altLang="zh-CN" sz="2000" kern="100" dirty="0">
                <a:effectLst/>
                <a:ea typeface="宋体" panose="02010600030101010101" pitchFamily="2" charset="-122"/>
                <a:cs typeface="Times New Roman" panose="02020603050405020304" pitchFamily="18" charset="0"/>
              </a:rPr>
              <a:t>有些标识符是标准</a:t>
            </a:r>
            <a:r>
              <a:rPr lang="en-US" altLang="zh-CN" sz="2000" kern="100" dirty="0">
                <a:effectLst/>
                <a:ea typeface="宋体" panose="02010600030101010101" pitchFamily="2" charset="-122"/>
                <a:cs typeface="Times New Roman" panose="02020603050405020304" pitchFamily="18" charset="0"/>
              </a:rPr>
              <a:t>Java</a:t>
            </a:r>
            <a:r>
              <a:rPr lang="zh-CN" altLang="zh-CN" sz="2000" kern="100" dirty="0">
                <a:effectLst/>
                <a:ea typeface="宋体" panose="02010600030101010101" pitchFamily="2" charset="-122"/>
                <a:cs typeface="Times New Roman" panose="02020603050405020304" pitchFamily="18" charset="0"/>
              </a:rPr>
              <a:t>中保留似乎用的，称为关键字或保留字，他不能出现在自己定义的标识符中。因为每个关键字都有特定的意义，例如</a:t>
            </a:r>
            <a:r>
              <a:rPr lang="en-US" altLang="zh-CN" sz="2000" kern="100" dirty="0">
                <a:effectLst/>
                <a:ea typeface="宋体" panose="02010600030101010101" pitchFamily="2" charset="-122"/>
                <a:cs typeface="Times New Roman" panose="02020603050405020304" pitchFamily="18" charset="0"/>
              </a:rPr>
              <a:t>char</a:t>
            </a:r>
            <a:r>
              <a:rPr lang="zh-CN" altLang="zh-CN" sz="2000" kern="100" dirty="0">
                <a:effectLst/>
                <a:ea typeface="宋体" panose="02010600030101010101" pitchFamily="2" charset="-122"/>
                <a:cs typeface="Times New Roman" panose="02020603050405020304" pitchFamily="18" charset="0"/>
              </a:rPr>
              <a:t>、</a:t>
            </a:r>
            <a:r>
              <a:rPr lang="en-US" altLang="zh-CN" sz="2000" kern="100" dirty="0">
                <a:effectLst/>
                <a:ea typeface="宋体" panose="02010600030101010101" pitchFamily="2" charset="-122"/>
                <a:cs typeface="Times New Roman" panose="02020603050405020304" pitchFamily="18" charset="0"/>
              </a:rPr>
              <a:t>int</a:t>
            </a:r>
            <a:r>
              <a:rPr lang="zh-CN" altLang="zh-CN" sz="2000" kern="100" dirty="0">
                <a:effectLst/>
                <a:ea typeface="宋体" panose="02010600030101010101" pitchFamily="2" charset="-122"/>
                <a:cs typeface="Times New Roman" panose="02020603050405020304" pitchFamily="18" charset="0"/>
              </a:rPr>
              <a:t>、</a:t>
            </a:r>
            <a:r>
              <a:rPr lang="en-US" altLang="zh-CN" sz="2000" kern="100" dirty="0">
                <a:effectLst/>
                <a:ea typeface="宋体" panose="02010600030101010101" pitchFamily="2" charset="-122"/>
                <a:cs typeface="Times New Roman" panose="02020603050405020304" pitchFamily="18" charset="0"/>
              </a:rPr>
              <a:t>float</a:t>
            </a:r>
            <a:r>
              <a:rPr lang="zh-CN" altLang="zh-CN" sz="2000" kern="100" dirty="0">
                <a:effectLst/>
                <a:ea typeface="宋体" panose="02010600030101010101" pitchFamily="2" charset="-122"/>
                <a:cs typeface="Times New Roman" panose="02020603050405020304" pitchFamily="18" charset="0"/>
              </a:rPr>
              <a:t>用于声明数据类型：</a:t>
            </a:r>
            <a:r>
              <a:rPr lang="en-US" altLang="zh-CN" sz="2000" kern="100" dirty="0">
                <a:effectLst/>
                <a:ea typeface="宋体" panose="02010600030101010101" pitchFamily="2" charset="-122"/>
                <a:cs typeface="Times New Roman" panose="02020603050405020304" pitchFamily="18" charset="0"/>
              </a:rPr>
              <a:t>interface</a:t>
            </a:r>
            <a:r>
              <a:rPr lang="zh-CN" altLang="zh-CN" sz="2000" kern="100" dirty="0">
                <a:effectLst/>
                <a:ea typeface="宋体" panose="02010600030101010101" pitchFamily="2" charset="-122"/>
                <a:cs typeface="Times New Roman" panose="02020603050405020304" pitchFamily="18" charset="0"/>
              </a:rPr>
              <a:t>用语生命接口；</a:t>
            </a:r>
            <a:r>
              <a:rPr lang="en-US" altLang="zh-CN" sz="2000" kern="100" dirty="0">
                <a:effectLst/>
                <a:ea typeface="宋体" panose="02010600030101010101" pitchFamily="2" charset="-122"/>
                <a:cs typeface="Times New Roman" panose="02020603050405020304" pitchFamily="18" charset="0"/>
              </a:rPr>
              <a:t>class</a:t>
            </a:r>
            <a:r>
              <a:rPr lang="zh-CN" altLang="zh-CN" sz="2000" kern="100" dirty="0">
                <a:effectLst/>
                <a:ea typeface="宋体" panose="02010600030101010101" pitchFamily="2" charset="-122"/>
                <a:cs typeface="Times New Roman" panose="02020603050405020304" pitchFamily="18" charset="0"/>
              </a:rPr>
              <a:t>用于声明类等。</a:t>
            </a:r>
            <a:endParaRPr lang="zh-CN" altLang="en-US" sz="2000" dirty="0"/>
          </a:p>
        </p:txBody>
      </p:sp>
    </p:spTree>
    <p:extLst>
      <p:ext uri="{BB962C8B-B14F-4D97-AF65-F5344CB8AC3E}">
        <p14:creationId xmlns:p14="http://schemas.microsoft.com/office/powerpoint/2010/main" val="30717704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OP_SCP_SHAPE_TYPE" val="Index"/>
  <p:tag name="OP_SCP_ITEM_INDEX" val="1"/>
  <p:tag name="OP_SCP_DEFAULT_TEXT" val="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887</TotalTime>
  <Words>10179</Words>
  <Application>Microsoft Office PowerPoint</Application>
  <PresentationFormat>宽屏</PresentationFormat>
  <Paragraphs>916</Paragraphs>
  <Slides>54</Slides>
  <Notes>54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66" baseType="lpstr">
      <vt:lpstr>Microsoft YaHei (标题)</vt:lpstr>
      <vt:lpstr>等线</vt:lpstr>
      <vt:lpstr>等线 Light</vt:lpstr>
      <vt:lpstr>宋体</vt:lpstr>
      <vt:lpstr>微软雅黑</vt:lpstr>
      <vt:lpstr>Arial</vt:lpstr>
      <vt:lpstr>Calibri</vt:lpstr>
      <vt:lpstr>Consolas</vt:lpstr>
      <vt:lpstr>Helvetica</vt:lpstr>
      <vt:lpstr>Times New Roman</vt:lpstr>
      <vt:lpstr>第一PPT，www.1ppt.com</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13</cp:revision>
  <cp:lastPrinted>2025-05-01T03:18:08Z</cp:lastPrinted>
  <dcterms:created xsi:type="dcterms:W3CDTF">2025-05-01T03:18:08Z</dcterms:created>
  <dcterms:modified xsi:type="dcterms:W3CDTF">2025-07-07T09:06:22Z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