
<file path=[Content_Types].xml><?xml version="1.0" encoding="utf-8"?>
<Types xmlns="http://schemas.openxmlformats.org/package/2006/content-types">
  <Default Extension="bin"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bin" ContentType="image/png"/>
  <Override PartName="/ppt/media/image4.bin" ContentType="image/pn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0"/>
  </p:notesMasterIdLst>
  <p:sldIdLst>
    <p:sldId id="297" r:id="rId2"/>
    <p:sldId id="259" r:id="rId3"/>
    <p:sldId id="299" r:id="rId4"/>
    <p:sldId id="298" r:id="rId5"/>
    <p:sldId id="301" r:id="rId6"/>
    <p:sldId id="300" r:id="rId7"/>
    <p:sldId id="302" r:id="rId8"/>
    <p:sldId id="303" r:id="rId9"/>
    <p:sldId id="307" r:id="rId10"/>
    <p:sldId id="306" r:id="rId11"/>
    <p:sldId id="309" r:id="rId12"/>
    <p:sldId id="310" r:id="rId13"/>
    <p:sldId id="305" r:id="rId14"/>
    <p:sldId id="308" r:id="rId15"/>
    <p:sldId id="314" r:id="rId16"/>
    <p:sldId id="311" r:id="rId17"/>
    <p:sldId id="315" r:id="rId18"/>
    <p:sldId id="312" r:id="rId19"/>
    <p:sldId id="313" r:id="rId20"/>
    <p:sldId id="318" r:id="rId21"/>
    <p:sldId id="316" r:id="rId22"/>
    <p:sldId id="320" r:id="rId23"/>
    <p:sldId id="321" r:id="rId24"/>
    <p:sldId id="317" r:id="rId25"/>
    <p:sldId id="319" r:id="rId26"/>
    <p:sldId id="323" r:id="rId27"/>
    <p:sldId id="322" r:id="rId28"/>
    <p:sldId id="326" r:id="rId29"/>
    <p:sldId id="324" r:id="rId30"/>
    <p:sldId id="325" r:id="rId31"/>
    <p:sldId id="329" r:id="rId32"/>
    <p:sldId id="330" r:id="rId33"/>
    <p:sldId id="327" r:id="rId34"/>
    <p:sldId id="332" r:id="rId35"/>
    <p:sldId id="333" r:id="rId36"/>
    <p:sldId id="334" r:id="rId37"/>
    <p:sldId id="335" r:id="rId38"/>
    <p:sldId id="336" r:id="rId39"/>
    <p:sldId id="328" r:id="rId40"/>
    <p:sldId id="331" r:id="rId41"/>
    <p:sldId id="339" r:id="rId42"/>
    <p:sldId id="337" r:id="rId43"/>
    <p:sldId id="341" r:id="rId44"/>
    <p:sldId id="340" r:id="rId45"/>
    <p:sldId id="343" r:id="rId46"/>
    <p:sldId id="338" r:id="rId47"/>
    <p:sldId id="342" r:id="rId48"/>
    <p:sldId id="344" r:id="rId49"/>
    <p:sldId id="347" r:id="rId50"/>
    <p:sldId id="348" r:id="rId51"/>
    <p:sldId id="349" r:id="rId52"/>
    <p:sldId id="351" r:id="rId53"/>
    <p:sldId id="352" r:id="rId54"/>
    <p:sldId id="353" r:id="rId55"/>
    <p:sldId id="354" r:id="rId56"/>
    <p:sldId id="345" r:id="rId57"/>
    <p:sldId id="346" r:id="rId58"/>
    <p:sldId id="355" r:id="rId59"/>
    <p:sldId id="358" r:id="rId60"/>
    <p:sldId id="359" r:id="rId61"/>
    <p:sldId id="350" r:id="rId62"/>
    <p:sldId id="360" r:id="rId63"/>
    <p:sldId id="361" r:id="rId64"/>
    <p:sldId id="362" r:id="rId65"/>
    <p:sldId id="363" r:id="rId66"/>
    <p:sldId id="364" r:id="rId67"/>
    <p:sldId id="365" r:id="rId68"/>
    <p:sldId id="366"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8778"/>
    <a:srgbClr val="78A8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102" autoAdjust="0"/>
    <p:restoredTop sz="93530" autoAdjust="0"/>
  </p:normalViewPr>
  <p:slideViewPr>
    <p:cSldViewPr snapToGrid="0">
      <p:cViewPr varScale="1">
        <p:scale>
          <a:sx n="103" d="100"/>
          <a:sy n="103" d="100"/>
        </p:scale>
        <p:origin x="596" y="64"/>
      </p:cViewPr>
      <p:guideLst>
        <p:guide orient="horz" pos="2160"/>
        <p:guide pos="3840"/>
      </p:guideLst>
    </p:cSldViewPr>
  </p:slideViewPr>
  <p:notesTextViewPr>
    <p:cViewPr>
      <p:scale>
        <a:sx n="400" d="100"/>
        <a:sy n="4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BCF37-C613-439F-85A1-31CA05C8FDF5}" type="datetimeFigureOut">
              <a:rPr lang="zh-CN" altLang="en-US"/>
              <a:t>2025/7/13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2A3B2-6484-4B66-8310-AA48EC6A58FF}" type="slidenum">
              <a:rPr lang="zh-CN" altLang="en-US"/>
              <a:t>‹#›</a:t>
            </a:fld>
            <a:endParaRPr lang="zh-CN" altLang="en-US"/>
          </a:p>
        </p:txBody>
      </p:sp>
    </p:spTree>
    <p:extLst>
      <p:ext uri="{BB962C8B-B14F-4D97-AF65-F5344CB8AC3E}">
        <p14:creationId xmlns:p14="http://schemas.microsoft.com/office/powerpoint/2010/main" val="36873661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62A43-C8C1-31A6-3642-8F6B2A48C6C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6B59DF2-32A5-56AE-A17D-F4092BAFEFE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0CF6CA3-775B-0258-C8F6-2060A3B3320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8756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8EA68-6EA1-BA0A-5852-1C4D217AFDF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FDCAB59-122F-507B-BF76-D9FD1F061FB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8C918EA-6EB0-F475-39D2-EF81EB5A5C2A}"/>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08449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A400F-9AB0-DAAD-875C-2E4A0A0D882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F11A31A-1B4D-B12F-4372-2CED1B03C06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75AC58B-4022-0C29-A4CD-AA12D994B5C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3617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88706-0962-07E5-6DFF-3681D9C8D97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EE535F8-CDE6-C5B8-7D69-3B75AD83888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5E4A2E3-32E4-C418-918F-3F4944F1E85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906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29431-24D2-DF39-4BAD-09A357C9782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51BB0E4-8D02-6368-184C-057FAA34A86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3B2B023-CC78-60CB-0637-11E39A3276B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0956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9FA16-23FA-B9F0-07A5-D6E27EF1802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D7AFC59-4A8D-4F96-8437-4B48886E210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3BBDF20-D6EF-0DD2-C89F-AE2D497837F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51706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BC8AE-221A-A19C-88A8-851767945EE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7A10842-286B-F43C-C50F-94ACB0E8A0A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1B3A623-4C4C-4D68-9135-ECEFF2AE9A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注意</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此处类成员变量</a:t>
            </a:r>
            <a:r>
              <a:rPr lang="en-US" altLang="zh-CN" sz="1200" kern="1200" dirty="0">
                <a:solidFill>
                  <a:schemeClr val="tx1"/>
                </a:solidFill>
                <a:effectLst/>
                <a:latin typeface="+mn-lt"/>
                <a:ea typeface="+mn-ea"/>
                <a:cs typeface="+mn-cs"/>
              </a:rPr>
              <a:t>names</a:t>
            </a:r>
            <a:r>
              <a:rPr lang="zh-CN" altLang="zh-CN" sz="1200" kern="1200" dirty="0">
                <a:solidFill>
                  <a:schemeClr val="tx1"/>
                </a:solidFill>
                <a:effectLst/>
                <a:latin typeface="+mn-lt"/>
                <a:ea typeface="+mn-ea"/>
                <a:cs typeface="+mn-cs"/>
              </a:rPr>
              <a:t>没有赋初值，故输出结果为</a:t>
            </a:r>
            <a:r>
              <a:rPr lang="en-US" altLang="zh-CN" sz="1200" kern="1200" dirty="0">
                <a:solidFill>
                  <a:schemeClr val="tx1"/>
                </a:solidFill>
                <a:effectLst/>
                <a:latin typeface="+mn-lt"/>
                <a:ea typeface="+mn-ea"/>
                <a:cs typeface="+mn-cs"/>
              </a:rPr>
              <a:t>null</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String</a:t>
            </a:r>
            <a:r>
              <a:rPr lang="zh-CN" altLang="zh-CN" sz="1200" kern="1200" dirty="0">
                <a:solidFill>
                  <a:schemeClr val="tx1"/>
                </a:solidFill>
                <a:effectLst/>
                <a:latin typeface="+mn-lt"/>
                <a:ea typeface="+mn-ea"/>
                <a:cs typeface="+mn-cs"/>
              </a:rPr>
              <a:t>类型的默认值，同样</a:t>
            </a:r>
            <a:r>
              <a:rPr lang="en-US" altLang="zh-CN" sz="1200" kern="1200" dirty="0">
                <a:solidFill>
                  <a:schemeClr val="tx1"/>
                </a:solidFill>
                <a:effectLst/>
                <a:latin typeface="+mn-lt"/>
                <a:ea typeface="+mn-ea"/>
                <a:cs typeface="+mn-cs"/>
              </a:rPr>
              <a:t>age</a:t>
            </a:r>
            <a:r>
              <a:rPr lang="zh-CN" altLang="zh-CN" sz="1200" kern="1200" dirty="0">
                <a:solidFill>
                  <a:schemeClr val="tx1"/>
                </a:solidFill>
                <a:effectLst/>
                <a:latin typeface="+mn-lt"/>
                <a:ea typeface="+mn-ea"/>
                <a:cs typeface="+mn-cs"/>
              </a:rPr>
              <a:t>年龄也没有赋初值，输出结果是</a:t>
            </a:r>
            <a:r>
              <a:rPr lang="en-US" altLang="zh-CN" sz="1200" kern="1200" dirty="0">
                <a:solidFill>
                  <a:schemeClr val="tx1"/>
                </a:solidFill>
                <a:effectLst/>
                <a:latin typeface="+mn-lt"/>
                <a:ea typeface="+mn-ea"/>
                <a:cs typeface="+mn-cs"/>
              </a:rPr>
              <a:t>0</a:t>
            </a:r>
            <a:r>
              <a:rPr lang="zh-CN" altLang="zh-CN" sz="1200" kern="1200" dirty="0">
                <a:solidFill>
                  <a:schemeClr val="tx1"/>
                </a:solidFill>
                <a:effectLst/>
                <a:latin typeface="+mn-lt"/>
                <a:ea typeface="+mn-ea"/>
                <a:cs typeface="+mn-cs"/>
              </a:rPr>
              <a:t>；下面的案例中，我们试图在类属性变量中为变量赋初值，然后再测试运行结果正常；</a:t>
            </a:r>
          </a:p>
          <a:p>
            <a:endParaRPr lang="zh-CN" altLang="en-US" dirty="0"/>
          </a:p>
        </p:txBody>
      </p:sp>
    </p:spTree>
    <p:extLst>
      <p:ext uri="{BB962C8B-B14F-4D97-AF65-F5344CB8AC3E}">
        <p14:creationId xmlns:p14="http://schemas.microsoft.com/office/powerpoint/2010/main" val="46577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95C34-F679-29B5-64DF-AE212928E9E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86A69E7-669A-B173-C372-FD55FA477D3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C6BA6D3-DB3A-E3C5-FCEC-A412736F0EFE}"/>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注意：本案例中，在类里面对类成员变量</a:t>
            </a:r>
            <a:r>
              <a:rPr lang="en-US" altLang="zh-CN" sz="1200" kern="1200" dirty="0">
                <a:solidFill>
                  <a:schemeClr val="tx1"/>
                </a:solidFill>
                <a:effectLst/>
                <a:latin typeface="+mn-lt"/>
                <a:ea typeface="+mn-ea"/>
                <a:cs typeface="+mn-cs"/>
              </a:rPr>
              <a:t>r</a:t>
            </a:r>
            <a:r>
              <a:rPr lang="zh-CN" altLang="zh-CN" sz="1200" kern="1200" dirty="0">
                <a:solidFill>
                  <a:schemeClr val="tx1"/>
                </a:solidFill>
                <a:effectLst/>
                <a:latin typeface="+mn-lt"/>
                <a:ea typeface="+mn-ea"/>
                <a:cs typeface="+mn-cs"/>
              </a:rPr>
              <a:t>给出了初值</a:t>
            </a:r>
            <a:r>
              <a:rPr lang="en-US" altLang="zh-CN" sz="1200" kern="1200" dirty="0">
                <a:solidFill>
                  <a:schemeClr val="tx1"/>
                </a:solidFill>
                <a:effectLst/>
                <a:latin typeface="+mn-lt"/>
                <a:ea typeface="+mn-ea"/>
                <a:cs typeface="+mn-cs"/>
              </a:rPr>
              <a:t>5</a:t>
            </a:r>
            <a:r>
              <a:rPr lang="zh-CN" altLang="zh-CN" sz="1200" kern="1200" dirty="0">
                <a:solidFill>
                  <a:schemeClr val="tx1"/>
                </a:solidFill>
                <a:effectLst/>
                <a:latin typeface="+mn-lt"/>
                <a:ea typeface="+mn-ea"/>
                <a:cs typeface="+mn-cs"/>
              </a:rPr>
              <a:t>，这是不可取的，前面讲过，</a:t>
            </a:r>
          </a:p>
          <a:p>
            <a:r>
              <a:rPr lang="zh-CN" altLang="zh-CN" sz="1200" kern="1200" dirty="0">
                <a:solidFill>
                  <a:schemeClr val="tx1"/>
                </a:solidFill>
                <a:effectLst/>
                <a:latin typeface="+mn-lt"/>
                <a:ea typeface="+mn-ea"/>
                <a:cs typeface="+mn-cs"/>
              </a:rPr>
              <a:t>类是抽象的，这里为圆类里面的成员变量给出了具体半径值，理论上和类的初衷有些背离，所以不建议。当然有些类变量确实需要赋予初值，视具体情况而定，那什么时候为类变量赋值合适呢？那就是创建具体对象的时候，或者创建对象后，这就是实例成员变量赋初值。</a:t>
            </a:r>
            <a:r>
              <a:rPr lang="en-US" altLang="zh-CN" sz="1200" kern="1200" dirty="0">
                <a:solidFill>
                  <a:schemeClr val="tx1"/>
                </a:solidFill>
                <a:effectLst/>
                <a:latin typeface="+mn-lt"/>
                <a:ea typeface="+mn-ea"/>
                <a:cs typeface="+mn-cs"/>
              </a:rPr>
              <a:t>PI</a:t>
            </a:r>
            <a:r>
              <a:rPr lang="zh-CN" altLang="zh-CN" sz="1200" kern="1200" dirty="0">
                <a:solidFill>
                  <a:schemeClr val="tx1"/>
                </a:solidFill>
                <a:effectLst/>
                <a:latin typeface="+mn-lt"/>
                <a:ea typeface="+mn-ea"/>
                <a:cs typeface="+mn-cs"/>
              </a:rPr>
              <a:t>是常量，赋初值是没有问题的，永远不变的，所以也用了大写。</a:t>
            </a:r>
          </a:p>
          <a:p>
            <a:endParaRPr lang="zh-CN" altLang="en-US" dirty="0"/>
          </a:p>
        </p:txBody>
      </p:sp>
    </p:spTree>
    <p:extLst>
      <p:ext uri="{BB962C8B-B14F-4D97-AF65-F5344CB8AC3E}">
        <p14:creationId xmlns:p14="http://schemas.microsoft.com/office/powerpoint/2010/main" val="31446505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EBC1A-BBC5-27A7-B799-8809D77721F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C4A930B-8EA2-2851-AEF1-FE5240D4DFB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95653AD-F27E-6474-D800-BC95FB5E935D}"/>
              </a:ext>
            </a:extLst>
          </p:cNvPr>
          <p:cNvSpPr>
            <a:spLocks noGrp="1"/>
          </p:cNvSpPr>
          <p:nvPr>
            <p:ph type="body" idx="1"/>
          </p:nvPr>
        </p:nvSpPr>
        <p:spPr/>
        <p:txBody>
          <a:bodyPr/>
          <a:lstStyle/>
          <a:p>
            <a:r>
              <a:rPr lang="en-US" altLang="zh-CN" sz="1200" b="1" kern="1200" dirty="0">
                <a:solidFill>
                  <a:schemeClr val="tx1"/>
                </a:solidFill>
                <a:effectLst/>
                <a:latin typeface="+mn-lt"/>
                <a:ea typeface="+mn-ea"/>
                <a:cs typeface="+mn-cs"/>
              </a:rPr>
              <a:t>public</a:t>
            </a:r>
            <a:r>
              <a:rPr lang="en-US" altLang="zh-CN" sz="1200" kern="1200" dirty="0">
                <a:solidFill>
                  <a:schemeClr val="tx1"/>
                </a:solidFill>
                <a:effectLst/>
                <a:latin typeface="+mn-lt"/>
                <a:ea typeface="+mn-ea"/>
                <a:cs typeface="+mn-cs"/>
              </a:rPr>
              <a:t> </a:t>
            </a:r>
            <a:r>
              <a:rPr lang="en-US" altLang="zh-CN" sz="1200" b="1" kern="1200" dirty="0">
                <a:solidFill>
                  <a:schemeClr val="tx1"/>
                </a:solidFill>
                <a:effectLst/>
                <a:latin typeface="+mn-lt"/>
                <a:ea typeface="+mn-ea"/>
                <a:cs typeface="+mn-cs"/>
              </a:rPr>
              <a:t>class</a:t>
            </a:r>
            <a:r>
              <a:rPr lang="en-US" altLang="zh-CN" sz="1200" kern="1200" dirty="0">
                <a:solidFill>
                  <a:schemeClr val="tx1"/>
                </a:solidFill>
                <a:effectLst/>
                <a:latin typeface="+mn-lt"/>
                <a:ea typeface="+mn-ea"/>
                <a:cs typeface="+mn-cs"/>
              </a:rPr>
              <a:t> Car {</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声明属性</a:t>
            </a:r>
          </a:p>
          <a:p>
            <a:r>
              <a:rPr lang="en-US" altLang="zh-CN" sz="1200" kern="1200" dirty="0">
                <a:solidFill>
                  <a:schemeClr val="tx1"/>
                </a:solidFill>
                <a:effectLst/>
                <a:latin typeface="+mn-lt"/>
                <a:ea typeface="+mn-ea"/>
                <a:cs typeface="+mn-cs"/>
              </a:rPr>
              <a:t>	</a:t>
            </a:r>
            <a:r>
              <a:rPr lang="en-US" altLang="zh-CN" sz="1200" b="1" kern="1200" dirty="0">
                <a:solidFill>
                  <a:schemeClr val="tx1"/>
                </a:solidFill>
                <a:effectLst/>
                <a:latin typeface="+mn-lt"/>
                <a:ea typeface="+mn-ea"/>
                <a:cs typeface="+mn-cs"/>
              </a:rPr>
              <a:t>double</a:t>
            </a:r>
            <a:r>
              <a:rPr lang="en-US" altLang="zh-CN" sz="1200" kern="1200" dirty="0">
                <a:solidFill>
                  <a:schemeClr val="tx1"/>
                </a:solidFill>
                <a:effectLst/>
                <a:latin typeface="+mn-lt"/>
                <a:ea typeface="+mn-ea"/>
                <a:cs typeface="+mn-cs"/>
              </a:rPr>
              <a:t> weight;</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String color;</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String brand;	</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定义方法</a:t>
            </a:r>
          </a:p>
          <a:p>
            <a:r>
              <a:rPr lang="en-US" altLang="zh-CN" sz="1200" kern="1200" dirty="0">
                <a:solidFill>
                  <a:schemeClr val="tx1"/>
                </a:solidFill>
                <a:effectLst/>
                <a:latin typeface="+mn-lt"/>
                <a:ea typeface="+mn-ea"/>
                <a:cs typeface="+mn-cs"/>
              </a:rPr>
              <a:t>	</a:t>
            </a:r>
            <a:r>
              <a:rPr lang="en-US" altLang="zh-CN" sz="1200" b="1" kern="1200" dirty="0">
                <a:solidFill>
                  <a:schemeClr val="tx1"/>
                </a:solidFill>
                <a:effectLst/>
                <a:latin typeface="+mn-lt"/>
                <a:ea typeface="+mn-ea"/>
                <a:cs typeface="+mn-cs"/>
              </a:rPr>
              <a:t>public</a:t>
            </a:r>
            <a:r>
              <a:rPr lang="en-US" altLang="zh-CN" sz="1200" kern="1200" dirty="0">
                <a:solidFill>
                  <a:schemeClr val="tx1"/>
                </a:solidFill>
                <a:effectLst/>
                <a:latin typeface="+mn-lt"/>
                <a:ea typeface="+mn-ea"/>
                <a:cs typeface="+mn-cs"/>
              </a:rPr>
              <a:t> </a:t>
            </a:r>
            <a:r>
              <a:rPr lang="en-US" altLang="zh-CN" sz="1200" b="1" kern="1200" dirty="0">
                <a:solidFill>
                  <a:schemeClr val="tx1"/>
                </a:solidFill>
                <a:effectLst/>
                <a:latin typeface="+mn-lt"/>
                <a:ea typeface="+mn-ea"/>
                <a:cs typeface="+mn-cs"/>
              </a:rPr>
              <a:t>void</a:t>
            </a:r>
            <a:r>
              <a:rPr lang="en-US" altLang="zh-CN" sz="1200" kern="1200" dirty="0">
                <a:solidFill>
                  <a:schemeClr val="tx1"/>
                </a:solidFill>
                <a:effectLst/>
                <a:latin typeface="+mn-lt"/>
                <a:ea typeface="+mn-ea"/>
                <a:cs typeface="+mn-cs"/>
              </a:rPr>
              <a:t> run(){</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en-US" altLang="zh-CN" sz="1200" kern="1200" dirty="0" err="1">
                <a:solidFill>
                  <a:schemeClr val="tx1"/>
                </a:solidFill>
                <a:effectLst/>
                <a:latin typeface="+mn-lt"/>
                <a:ea typeface="+mn-ea"/>
                <a:cs typeface="+mn-cs"/>
              </a:rPr>
              <a:t>System.</a:t>
            </a:r>
            <a:r>
              <a:rPr lang="en-US" altLang="zh-CN" sz="1200" b="1" i="1" kern="1200" dirty="0" err="1">
                <a:solidFill>
                  <a:schemeClr val="tx1"/>
                </a:solidFill>
                <a:effectLst/>
                <a:latin typeface="+mn-lt"/>
                <a:ea typeface="+mn-ea"/>
                <a:cs typeface="+mn-cs"/>
              </a:rPr>
              <a:t>out</a:t>
            </a:r>
            <a:r>
              <a:rPr lang="en-US" altLang="zh-CN" sz="1200" kern="1200" dirty="0" err="1">
                <a:solidFill>
                  <a:schemeClr val="tx1"/>
                </a:solidFill>
                <a:effectLst/>
                <a:latin typeface="+mn-lt"/>
                <a:ea typeface="+mn-ea"/>
                <a:cs typeface="+mn-cs"/>
              </a:rPr>
              <a:t>.println</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汽车都有行驶的行为</a:t>
            </a:r>
            <a:r>
              <a:rPr lang="en-US" altLang="zh-CN" sz="1200" kern="1200" dirty="0">
                <a:solidFill>
                  <a:schemeClr val="tx1"/>
                </a:solidFill>
                <a:effectLst/>
                <a:latin typeface="+mn-lt"/>
                <a:ea typeface="+mn-ea"/>
                <a:cs typeface="+mn-cs"/>
              </a:rPr>
              <a:t>");</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描述自身特征</a:t>
            </a:r>
          </a:p>
          <a:p>
            <a:endParaRPr lang="zh-CN" altLang="en-US" dirty="0"/>
          </a:p>
        </p:txBody>
      </p:sp>
    </p:spTree>
    <p:extLst>
      <p:ext uri="{BB962C8B-B14F-4D97-AF65-F5344CB8AC3E}">
        <p14:creationId xmlns:p14="http://schemas.microsoft.com/office/powerpoint/2010/main" val="1577978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12A48B-011F-A559-B955-02228B9C904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33DF5AA-8133-7E9B-B618-3EED922FD87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67D8E36-BFDD-0D9C-0E27-7FC87AA7B61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157212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4D7A8-4A6F-6C11-F233-B739BE664A3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07EFE3F-B274-BD97-54E9-BA1CD7BEE49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DDBC80A-4104-1F4B-86F3-5FE39A6E846D}"/>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88062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14FB1-9DF6-EDA1-92E6-3A161207C45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30A920D-105B-7484-2B3E-13A68323170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F23D536-14A8-1BA1-56F6-02CFEFBE2711}"/>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1474906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D900E-69D5-C465-A9D7-2839BD7416A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9AA53B0-295B-D676-B267-B092BF73AC2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0C48A4E-9733-176E-97AD-6495E3815EA9}"/>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017378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58DB7-C958-99E9-7E1A-4C132234145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919D261-7D46-930A-AFAA-454DFDDEB1D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463022B-42C9-CB01-362F-BB0483CC61B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31214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7D9CE-C62C-77E4-16BE-D3B91C4A95F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632EAA4-69C7-2026-EC41-B4D21FF9F23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9746F18-C4AD-3B97-077B-0999912D443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175041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AEBEE-C039-AE30-512D-730B9574AD6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747C7FF-A64A-00EC-8953-633A047CE5B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25DA3C7-0727-1F5B-F864-9E299FDA63E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79493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F3BBB-A9F4-E582-164C-0CE64DD37A1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C30F844-5168-F89C-8F24-53C687AB126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AE1492D-8F4A-20CB-0801-A554503E9321}"/>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966214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E3CAF-0F53-2E72-1B96-3F7E2CCB94A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F9B36AB-C937-4C5F-5D8E-79DAB535505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9B8A11B-EC08-A5FE-678E-526ED9FEA3A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5352177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39757-CE59-032E-60CE-04CF2CF8C16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35E833D-A85B-74D3-4F55-C46E194AB7A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9A18368-6980-F1E1-2D1F-2339C451A2E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3362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7B777-1580-319B-D4F4-AD7DE9A3D5D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03E2897-69B9-3F32-39E4-CC44AE7AEC2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AEEC996-3D01-4B0B-F52A-388D37BF748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90896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F5354-B211-566F-DEA1-945B5C9DE48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F8B5AE6-D0E2-07F3-37CC-FB1F2B429B9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3201CED-4610-9AF1-3F25-9172043D5BC2}"/>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150338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74965-CF64-4EC5-739A-25014E55248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9F4D874-FD41-F1E7-C454-DAC77C680F6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6916E10-6459-661F-A797-31C4524F564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4584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78CA6D-2FE7-0D3B-F728-A6A9E456D1F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AE96DE7-F0B6-41C1-9579-84C3183CDF0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D869814-F18E-027A-8233-0CD739C42C5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37266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466E1-6349-A12E-0139-B23F56236ED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F820075-A1D9-2E1F-1E6E-8F143537110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23F2A65-D057-3F2E-0048-7D0FD358B0D3}"/>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545767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1F994A-AD19-3F6F-D080-1123A4B5C6F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32E52C4-D2FA-7409-E9D8-772B5EC515A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A177878-3E30-B478-72C0-D46EFEA1AB8E}"/>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725912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852EE-C078-42CA-73A3-19D9845E6EB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62D6C12-ED26-EB2A-5630-54A59421A54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7692313-5D4E-1CE9-DE11-82C1A2748D4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889339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5D15C-54C2-2811-E2E9-7197EF057E7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767E8EE-9B16-F550-0FAB-6FE360EAF35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E6BC3F6-F38E-8977-CB2C-8E933295A21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我们要思考的第二个问题是：既然</a:t>
            </a:r>
            <a:r>
              <a:rPr lang="en-US" altLang="zh-CN" sz="1200" kern="1200" dirty="0">
                <a:solidFill>
                  <a:schemeClr val="tx1"/>
                </a:solidFill>
                <a:effectLst/>
                <a:latin typeface="+mn-lt"/>
                <a:ea typeface="+mn-ea"/>
                <a:cs typeface="+mn-cs"/>
              </a:rPr>
              <a:t>Java</a:t>
            </a:r>
            <a:r>
              <a:rPr lang="zh-CN" altLang="zh-CN" sz="1200" kern="1200" dirty="0">
                <a:solidFill>
                  <a:schemeClr val="tx1"/>
                </a:solidFill>
                <a:effectLst/>
                <a:latin typeface="+mn-lt"/>
                <a:ea typeface="+mn-ea"/>
                <a:cs typeface="+mn-cs"/>
              </a:rPr>
              <a:t>语言允许”普通方法”的名称与类名相同，而构造方法也与类名相同，那么在</a:t>
            </a:r>
            <a:r>
              <a:rPr lang="en-US" altLang="zh-CN" sz="1200" kern="1200" dirty="0">
                <a:solidFill>
                  <a:schemeClr val="tx1"/>
                </a:solidFill>
                <a:effectLst/>
                <a:latin typeface="+mn-lt"/>
                <a:ea typeface="+mn-ea"/>
                <a:cs typeface="+mn-cs"/>
              </a:rPr>
              <a:t>Person</a:t>
            </a:r>
            <a:r>
              <a:rPr lang="zh-CN" altLang="zh-CN" sz="1200" kern="1200" dirty="0">
                <a:solidFill>
                  <a:schemeClr val="tx1"/>
                </a:solidFill>
                <a:effectLst/>
                <a:latin typeface="+mn-lt"/>
                <a:ea typeface="+mn-ea"/>
                <a:cs typeface="+mn-cs"/>
              </a:rPr>
              <a:t>以外的类当中如果写上了“</a:t>
            </a:r>
            <a:r>
              <a:rPr lang="en-US" altLang="zh-CN" sz="1200" kern="1200" dirty="0">
                <a:solidFill>
                  <a:schemeClr val="tx1"/>
                </a:solidFill>
                <a:effectLst/>
                <a:latin typeface="+mn-lt"/>
                <a:ea typeface="+mn-ea"/>
                <a:cs typeface="+mn-cs"/>
              </a:rPr>
              <a:t>Person(</a:t>
            </a:r>
            <a:r>
              <a:rPr lang="zh-CN" altLang="zh-CN" sz="1200" kern="1200" dirty="0">
                <a:solidFill>
                  <a:schemeClr val="tx1"/>
                </a:solidFill>
                <a:effectLst/>
                <a:latin typeface="+mn-lt"/>
                <a:ea typeface="+mn-ea"/>
                <a:cs typeface="+mn-cs"/>
              </a:rPr>
              <a:t>参数</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”这样的代码，虚拟机如何判断所调用的是普通方法还是构造方法呢？答案也很简单，如果”</a:t>
            </a:r>
            <a:r>
              <a:rPr lang="en-US" altLang="zh-CN" sz="1200" kern="1200" dirty="0">
                <a:solidFill>
                  <a:schemeClr val="tx1"/>
                </a:solidFill>
                <a:effectLst/>
                <a:latin typeface="+mn-lt"/>
                <a:ea typeface="+mn-ea"/>
                <a:cs typeface="+mn-cs"/>
              </a:rPr>
              <a:t>Person(</a:t>
            </a:r>
            <a:r>
              <a:rPr lang="zh-CN" altLang="zh-CN" sz="1200" kern="1200" dirty="0">
                <a:solidFill>
                  <a:schemeClr val="tx1"/>
                </a:solidFill>
                <a:effectLst/>
                <a:latin typeface="+mn-lt"/>
                <a:ea typeface="+mn-ea"/>
                <a:cs typeface="+mn-cs"/>
              </a:rPr>
              <a:t>参数</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”的前面出现了</a:t>
            </a:r>
            <a:r>
              <a:rPr lang="en-US" altLang="zh-CN" sz="1200" kern="1200" dirty="0">
                <a:solidFill>
                  <a:schemeClr val="tx1"/>
                </a:solidFill>
                <a:effectLst/>
                <a:latin typeface="+mn-lt"/>
                <a:ea typeface="+mn-ea"/>
                <a:cs typeface="+mn-cs"/>
              </a:rPr>
              <a:t>new</a:t>
            </a:r>
            <a:r>
              <a:rPr lang="zh-CN" altLang="zh-CN" sz="1200" kern="1200" dirty="0">
                <a:solidFill>
                  <a:schemeClr val="tx1"/>
                </a:solidFill>
                <a:effectLst/>
                <a:latin typeface="+mn-lt"/>
                <a:ea typeface="+mn-ea"/>
                <a:cs typeface="+mn-cs"/>
              </a:rPr>
              <a:t>关键字，这就说明调用的是构造方法，否则说明调用的是普通方法。</a:t>
            </a:r>
          </a:p>
          <a:p>
            <a:endParaRPr lang="zh-CN" altLang="en-US" dirty="0"/>
          </a:p>
        </p:txBody>
      </p:sp>
    </p:spTree>
    <p:extLst>
      <p:ext uri="{BB962C8B-B14F-4D97-AF65-F5344CB8AC3E}">
        <p14:creationId xmlns:p14="http://schemas.microsoft.com/office/powerpoint/2010/main" val="2341554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2E1AC-A7C0-1BEA-E36F-5E9B19843EE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68AD214-334F-F3E2-DB0D-80105585D61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5CEFD64-3FC7-BE2B-2847-88083B6DB5BD}"/>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5393293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89CDA-0F47-E488-3812-27CB7B60ECA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13ADD97-60B6-2FAA-C616-DC1C9BA4D0E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B51E2F7-DD9B-11A1-40A0-BD6C22DBE836}"/>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678186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DC426-3D47-CCE8-5DB2-131620E7032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B2FB3E8-84D9-9C9B-74FF-BF9ADE5FBE4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E98D066-8959-D45F-4AD4-3AD1F46A2A80}"/>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9691121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138888-4082-9B5A-7F01-927AD766ABE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7E8C5E1-2B53-4F4F-AA2D-3800F76F34C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5C97595-36A2-223E-D7CF-F78BD12434FD}"/>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72511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62B75-D485-1E6B-E0A5-6C19530D8C8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937C37E-1A91-F62D-7151-BE3E285D719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26642B0-E756-12DB-8278-7757C017679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2810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210C4-B01E-566B-AD18-6E1273CDB80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48A9C4C-0402-666A-047A-D71C2744A3F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AFD2895-6263-9A26-D951-5B30838069A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77145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AD367-0C17-FCC1-E88D-625A2C6AF7F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C53422F-4870-6F16-D654-247D91D6187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EF3875C-12AC-9592-55D8-EB30C7D42DA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图</a:t>
            </a:r>
            <a:r>
              <a:rPr lang="en-US" altLang="zh-CN" sz="1200" kern="1200" dirty="0">
                <a:solidFill>
                  <a:schemeClr val="tx1"/>
                </a:solidFill>
                <a:effectLst/>
                <a:latin typeface="+mn-lt"/>
                <a:ea typeface="+mn-ea"/>
                <a:cs typeface="+mn-cs"/>
              </a:rPr>
              <a:t>5-1</a:t>
            </a:r>
            <a:r>
              <a:rPr lang="zh-CN" altLang="zh-CN" sz="1200" kern="1200" dirty="0">
                <a:solidFill>
                  <a:schemeClr val="tx1"/>
                </a:solidFill>
                <a:effectLst/>
                <a:latin typeface="+mn-lt"/>
                <a:ea typeface="+mn-ea"/>
                <a:cs typeface="+mn-cs"/>
              </a:rPr>
              <a:t>包和类关系结构</a:t>
            </a:r>
          </a:p>
          <a:p>
            <a:endParaRPr lang="zh-CN" altLang="en-US" dirty="0"/>
          </a:p>
        </p:txBody>
      </p:sp>
    </p:spTree>
    <p:extLst>
      <p:ext uri="{BB962C8B-B14F-4D97-AF65-F5344CB8AC3E}">
        <p14:creationId xmlns:p14="http://schemas.microsoft.com/office/powerpoint/2010/main" val="13444412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30D7C7-1F39-84AE-D22F-EDD326FDF17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54FD374-C2AF-379F-2F37-A9C24B74AEC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8507F0E-CFEB-582F-E5C7-1A97008A4D6D}"/>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9643058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5B1C5-1991-1397-4555-BC21D2AF4D1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C1344FC-51A2-BE79-E3EE-20C66E68A49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79406AF-096B-4D32-0833-7098B6A8C39C}"/>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332098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86D01-BAF1-F4A4-1989-914059579FE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EDFE0E3-7214-0A4E-203E-D57A7D1876A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CDEDB26-3ADC-930F-94DE-63E632BEE7DE}"/>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9488085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52BAE-6068-B5DF-C4FA-0170029A1BB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BC4F00A-E4A0-7F31-A160-BC9F592C682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BA3FD1C-2DD1-2C62-42DC-DE33ABF61724}"/>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154415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5880F-0A4C-2534-9EC8-93F9011C12E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750EDA8-BC7A-49AB-0768-589BBD92E03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D7474F5-801A-0769-9181-F24B3A7F8CB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84133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AB832-5CDF-7CBA-73D8-A4A2C106709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88708E9-4A17-FFD1-8AEE-B85D783CA83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204A1ED-CBC9-89DD-7347-4BF055EAC0A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14699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5CF10-DE2E-2453-8A0F-D2C448DA584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AA2BC40-C9F7-FDE6-9AEF-4AD0CDD21DB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CB884FF-9650-BDB3-F279-04C57821887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662401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02D8D-56CC-8932-F5DC-849F2D1D59B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AB49CE6-12C0-6A44-0F17-6CE26591B34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6A685ED-E999-5068-9664-5BC90613F58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862335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03B9E-8FEB-10A9-055F-A7EEDACAFA9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EE42714-235E-C57B-E549-807B2D3FC56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DCC46CD-36E8-86ED-9DA6-BF6DE8FE4E70}"/>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26997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660A4-D725-1291-32A9-DB788E58295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973D19E-D113-3539-4D83-0CAC5212C57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A6A09FD-300C-496E-D6FE-BAE731FC420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947619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A66CE-EFA8-21CC-9807-1FFB581C22A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3C47232-B124-15D0-D5F4-6EF4D2381D6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76B74F2-314F-01E7-0EEF-D58304A22B3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9260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86B97-86FC-1765-3647-E0A600C2F59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DEAA315-4E1E-2055-4C1E-ECAF340C2C5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42BACC3-46B0-E131-F09F-368B17A9204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72335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C29A1-5410-7B03-AD61-4BB7DC76E5C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E4B2352-AE24-B35A-C68E-570DCD1FCCA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0190537-21D7-F413-F7E8-B2E7CA30A80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30618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37E67-077E-3BEB-6344-F981061CD14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27B0085-7EB2-D6AE-1CFC-9C14820C285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5E0B467-BEE3-B6BA-DDFD-6B6F8200B9B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69567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36461-7DE1-5270-C4F8-E10979055F5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E60E4BB-9D62-42E2-86AE-14771305B0B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AC4BD4F-6E7D-402E-987C-23D8CCBA39F2}"/>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6564278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392EAF-FA56-FC8B-0720-4240026AC34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DE2069E-8581-E418-23DA-9C8DA0F9B07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0927E46-62FE-176F-92F4-7411A311B28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361962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612AD-4547-0DF8-E538-183293203D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413F372-8C2D-7A3D-E59A-4588FD04048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248AD31-AB5B-6E7F-B50B-A9B891AB1C8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23110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C7663-1257-C6F1-65D2-DD31382D67B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66F1CCF-2C20-92D1-FC29-76C6D6E6896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FBEDD90-46F8-C331-6F01-89E7A690E52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6584720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9EC4D-DBCB-8248-E198-F967B042306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BD1E58C-715C-34BC-C4A2-7281AB08562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5AEE30A-9A68-E8BE-FDD5-108DCFDBD355}"/>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812721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FD003-3B6E-B35B-A6B2-365F0619C4F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DB74517-464F-C171-4176-EB20BDE91A8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71CFD7B-AC12-FDF7-80FB-95608A14C431}"/>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01773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88549A-F6F2-69D2-4090-214C7B7599B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064AE76-E348-0E27-8E9F-F7B6249CA39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21D8A85-1CEB-6A3E-DBCB-F858B3CB424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955099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E353F-5F8F-9409-4E24-6A47E504C94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033CED4-3EAA-8AC7-7806-D14D341C47F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FB91365-9599-DE93-A73F-9532FE89D56C}"/>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en-US" altLang="zh-CN" sz="1200" kern="1200" dirty="0">
                <a:solidFill>
                  <a:schemeClr val="tx1"/>
                </a:solidFill>
                <a:effectLst/>
                <a:latin typeface="+mn-lt"/>
                <a:ea typeface="+mn-ea"/>
                <a:cs typeface="+mn-cs"/>
              </a:rPr>
              <a:t>5</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5.0</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6.0</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运行结果如下：</a:t>
            </a:r>
          </a:p>
          <a:p>
            <a:r>
              <a:rPr lang="en-US" altLang="zh-CN" sz="1200" kern="1200" dirty="0">
                <a:solidFill>
                  <a:schemeClr val="tx1"/>
                </a:solidFill>
                <a:effectLst/>
                <a:latin typeface="+mn-lt"/>
                <a:ea typeface="+mn-ea"/>
                <a:cs typeface="+mn-cs"/>
              </a:rPr>
              <a:t>5</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5.0</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6.0</a:t>
            </a:r>
            <a:endParaRPr lang="zh-CN" altLang="zh-CN" sz="1200" kern="1200" dirty="0">
              <a:solidFill>
                <a:schemeClr val="tx1"/>
              </a:solidFill>
              <a:effectLst/>
              <a:latin typeface="+mn-lt"/>
              <a:ea typeface="+mn-ea"/>
              <a:cs typeface="+mn-cs"/>
            </a:endParaRPr>
          </a:p>
          <a:p>
            <a:endParaRPr lang="zh-CN" altLang="en-US" dirty="0"/>
          </a:p>
        </p:txBody>
      </p:sp>
    </p:spTree>
    <p:extLst>
      <p:ext uri="{BB962C8B-B14F-4D97-AF65-F5344CB8AC3E}">
        <p14:creationId xmlns:p14="http://schemas.microsoft.com/office/powerpoint/2010/main" val="399569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78821-6569-1DFE-CF81-922A2EBFEDD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CEB6B92-4F45-A37C-E1A8-9EC39E7AFD6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9B17907-FAC6-69D3-0F84-A13FF6CAB203}"/>
              </a:ext>
            </a:extLst>
          </p:cNvPr>
          <p:cNvSpPr>
            <a:spLocks noGrp="1"/>
          </p:cNvSpPr>
          <p:nvPr>
            <p:ph type="body" idx="1"/>
          </p:nvPr>
        </p:nvSpPr>
        <p:spPr/>
        <p:txBody>
          <a:bodyPr/>
          <a:lstStyle/>
          <a:p>
            <a:r>
              <a:rPr lang="zh-CN" altLang="zh-CN" sz="1200" kern="1200" dirty="0">
                <a:solidFill>
                  <a:schemeClr val="tx1"/>
                </a:solidFill>
                <a:effectLst/>
                <a:latin typeface="+mn-lt"/>
                <a:ea typeface="+mn-ea"/>
                <a:cs typeface="+mn-cs"/>
              </a:rPr>
              <a:t>运行结果如下：</a:t>
            </a:r>
          </a:p>
          <a:p>
            <a:r>
              <a:rPr lang="en-US" altLang="zh-CN" sz="1200" kern="1200" dirty="0">
                <a:solidFill>
                  <a:schemeClr val="tx1"/>
                </a:solidFill>
                <a:effectLst/>
                <a:latin typeface="+mn-lt"/>
                <a:ea typeface="+mn-ea"/>
                <a:cs typeface="+mn-cs"/>
              </a:rPr>
              <a:t>120</a:t>
            </a:r>
            <a:endParaRPr lang="zh-CN" altLang="zh-CN" sz="1200" kern="1200" dirty="0">
              <a:solidFill>
                <a:schemeClr val="tx1"/>
              </a:solidFill>
              <a:effectLst/>
              <a:latin typeface="+mn-lt"/>
              <a:ea typeface="+mn-ea"/>
              <a:cs typeface="+mn-cs"/>
            </a:endParaRPr>
          </a:p>
          <a:p>
            <a:endParaRPr lang="zh-CN" altLang="en-US" dirty="0"/>
          </a:p>
        </p:txBody>
      </p:sp>
    </p:spTree>
    <p:extLst>
      <p:ext uri="{BB962C8B-B14F-4D97-AF65-F5344CB8AC3E}">
        <p14:creationId xmlns:p14="http://schemas.microsoft.com/office/powerpoint/2010/main" val="62404251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3F328-1B86-EA17-3B50-AD3D836BADE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841F957-A972-74CB-D66A-7D50D92A185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58A35A2-A93F-0CE9-ABC3-FA6BD2BAF9F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304241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CB6AB-B952-690C-EAE0-4714C4F2432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1D6F39F-10D2-3741-2382-7727327183F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A4BA4AE-85FF-4CDD-CA84-EBD12D87BC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		return max;</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for(int </a:t>
            </a:r>
            <a:r>
              <a:rPr lang="en-US" altLang="zh-CN" sz="1200" kern="1200" dirty="0" err="1">
                <a:solidFill>
                  <a:schemeClr val="tx1"/>
                </a:solidFill>
                <a:effectLst/>
                <a:latin typeface="+mn-lt"/>
                <a:ea typeface="+mn-ea"/>
                <a:cs typeface="+mn-cs"/>
              </a:rPr>
              <a:t>i</a:t>
            </a:r>
            <a:r>
              <a:rPr lang="en-US" altLang="zh-CN" sz="1200" kern="1200" dirty="0">
                <a:solidFill>
                  <a:schemeClr val="tx1"/>
                </a:solidFill>
                <a:effectLst/>
                <a:latin typeface="+mn-lt"/>
                <a:ea typeface="+mn-ea"/>
                <a:cs typeface="+mn-cs"/>
              </a:rPr>
              <a:t>=0;i&lt;</a:t>
            </a:r>
            <a:r>
              <a:rPr lang="en-US" altLang="zh-CN" sz="1200" kern="1200" dirty="0" err="1">
                <a:solidFill>
                  <a:schemeClr val="tx1"/>
                </a:solidFill>
                <a:effectLst/>
                <a:latin typeface="+mn-lt"/>
                <a:ea typeface="+mn-ea"/>
                <a:cs typeface="+mn-cs"/>
              </a:rPr>
              <a:t>this.s.length;i</a:t>
            </a:r>
            <a:r>
              <a:rPr lang="en-US" altLang="zh-CN" sz="1200" kern="1200" dirty="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if(</a:t>
            </a:r>
            <a:r>
              <a:rPr lang="en-US" altLang="zh-CN" sz="1200" kern="1200" dirty="0" err="1">
                <a:solidFill>
                  <a:schemeClr val="tx1"/>
                </a:solidFill>
                <a:effectLst/>
                <a:latin typeface="+mn-lt"/>
                <a:ea typeface="+mn-ea"/>
                <a:cs typeface="+mn-cs"/>
              </a:rPr>
              <a:t>this.s</a:t>
            </a:r>
            <a:r>
              <a:rPr lang="en-US" altLang="zh-CN" sz="1200" kern="1200" dirty="0">
                <a:solidFill>
                  <a:schemeClr val="tx1"/>
                </a:solidFill>
                <a:effectLst/>
                <a:latin typeface="+mn-lt"/>
                <a:ea typeface="+mn-ea"/>
                <a:cs typeface="+mn-cs"/>
              </a:rPr>
              <a:t>[</a:t>
            </a:r>
            <a:r>
              <a:rPr lang="en-US" altLang="zh-CN" sz="1200" kern="1200" dirty="0" err="1">
                <a:solidFill>
                  <a:schemeClr val="tx1"/>
                </a:solidFill>
                <a:effectLst/>
                <a:latin typeface="+mn-lt"/>
                <a:ea typeface="+mn-ea"/>
                <a:cs typeface="+mn-cs"/>
              </a:rPr>
              <a:t>i</a:t>
            </a:r>
            <a:r>
              <a:rPr lang="en-US" altLang="zh-CN" sz="1200" kern="1200" dirty="0">
                <a:solidFill>
                  <a:schemeClr val="tx1"/>
                </a:solidFill>
                <a:effectLst/>
                <a:latin typeface="+mn-lt"/>
                <a:ea typeface="+mn-ea"/>
                <a:cs typeface="+mn-cs"/>
              </a:rPr>
              <a:t>]&lt;min)</a:t>
            </a:r>
            <a:endParaRPr lang="zh-CN" altLang="zh-CN" sz="1200" kern="1200" dirty="0">
              <a:solidFill>
                <a:schemeClr val="tx1"/>
              </a:solidFill>
              <a:effectLst/>
              <a:latin typeface="+mn-lt"/>
              <a:ea typeface="+mn-ea"/>
              <a:cs typeface="+mn-cs"/>
            </a:endParaRPr>
          </a:p>
          <a:p>
            <a:endParaRPr lang="zh-CN" altLang="en-US" dirty="0"/>
          </a:p>
        </p:txBody>
      </p:sp>
    </p:spTree>
    <p:extLst>
      <p:ext uri="{BB962C8B-B14F-4D97-AF65-F5344CB8AC3E}">
        <p14:creationId xmlns:p14="http://schemas.microsoft.com/office/powerpoint/2010/main" val="3487812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AD594-071C-49F8-4408-44CF4386AA0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DF0FCB2-7DD1-6261-37AE-59BD30C377D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A62E587-8902-6E74-47EB-886DD121A1A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17854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41A88-EF54-110D-C69A-8A967211F4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99B97B7-984D-133A-F1BF-3AF26607519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0CECF81-4A09-13FD-28F8-321407D98E8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314546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C7FD72-A024-481D-26E9-92FE7700371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A81C785-F8FB-BA3A-DB0B-B065047A131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1B0187D-4743-4794-9625-18AD88B1413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01342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9431D-42AB-B602-A6AA-DE8504B35A1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AA07947-66F7-13BE-7B10-5BDA8946689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3D7F491-D025-F142-0C8E-5A474AA938A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229670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AC1B2-57E1-E39F-24A5-3CB8FA86CEB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6CBB8C0-012F-A3A1-F5C6-6EEA30E56B7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B089C03-E6A8-E5C8-5BC0-AA00E12434D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6107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2D1BA-D164-6B02-8837-B48FBF70219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497CBFD-5B87-5DB3-3180-79D1FE698A5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2FDBC94-A2F7-C20E-D120-5A1463A6FBE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27640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92CA0-8D15-ED71-D8EB-4F48F8EAADB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3137215-7395-D6BE-33D6-8CD2A9D2F9B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476A17C-26B2-CDB2-D22F-0A59DF3049E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03869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5C0FD-9350-71E9-1F8D-A51ABDF2F8C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308F960-D27C-5D9A-C491-1C88591FB06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64E2183-D886-C173-A58F-2BF076563ED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02728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9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873302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7ACC3-E90B-4C5C-9B49-F526010505F6}" type="datetimeFigureOut">
              <a:rPr lang="zh-CN" altLang="en-US"/>
              <a:t>2025/7/13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1CB13D-E991-4E1B-AE25-8452EC4D505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50" r:id="rId10"/>
    <p:sldLayoutId id="2147483651" r:id="rId11"/>
    <p:sldLayoutId id="2147483652" r:id="rId12"/>
  </p:sldLayoutIdLst>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8.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4.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9.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9.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baidu.com/link?url=OOr-biwbB2DFK7N-HcOzUWoaX04gRC_mLX2DQfeFUWjB68WlohP7lbTd83kZGYYupWtsu8eKhZ5Xy4elGEixgn5YPZHhHoVucfjPfJwu-9m&amp;wd=&amp;eqid=9caeb22e000739960000000662e35fee"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2D243-5473-67A9-778A-653EE5A4B16E}"/>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5281EDE1-BF5C-BC78-D9DB-1412B4D67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9E24DCAA-999D-F6D9-34D8-B2C50E83073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E236389-4C3D-B252-9B07-6B8C97353B6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4" name="文本框 3">
            <a:extLst>
              <a:ext uri="{FF2B5EF4-FFF2-40B4-BE49-F238E27FC236}">
                <a16:creationId xmlns:a16="http://schemas.microsoft.com/office/drawing/2014/main" id="{EEE33EA3-D1AE-B7F0-EC18-6F928FD7498B}"/>
              </a:ext>
            </a:extLst>
          </p:cNvPr>
          <p:cNvSpPr txBox="1"/>
          <p:nvPr/>
        </p:nvSpPr>
        <p:spPr>
          <a:xfrm>
            <a:off x="2028052" y="1974680"/>
            <a:ext cx="9167169" cy="1942519"/>
          </a:xfrm>
          <a:prstGeom prst="rect">
            <a:avLst/>
          </a:prstGeom>
          <a:noFill/>
        </p:spPr>
        <p:txBody>
          <a:bodyPr wrap="square">
            <a:spAutoFit/>
          </a:bodyPr>
          <a:lstStyle/>
          <a:p>
            <a:pPr marL="273685" indent="-273685" algn="ctr">
              <a:lnSpc>
                <a:spcPct val="240000"/>
              </a:lnSpc>
              <a:spcBef>
                <a:spcPts val="1700"/>
              </a:spcBef>
              <a:spcAft>
                <a:spcPts val="1650"/>
              </a:spcAft>
              <a:buNone/>
            </a:pP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模块</a:t>
            </a:r>
            <a:r>
              <a:rPr lang="en-US" altLang="zh-CN" sz="6000" b="1" kern="2200" dirty="0">
                <a:effectLst/>
                <a:latin typeface="Calibri" panose="020F0502020204030204" pitchFamily="34" charset="0"/>
                <a:ea typeface="黑体" panose="02010609060101010101" pitchFamily="49" charset="-122"/>
                <a:cs typeface="Times New Roman" panose="02020603050405020304" pitchFamily="18" charset="0"/>
              </a:rPr>
              <a:t>5  Java</a:t>
            </a: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面向对象（上）</a:t>
            </a:r>
          </a:p>
        </p:txBody>
      </p:sp>
    </p:spTree>
    <p:extLst>
      <p:ext uri="{BB962C8B-B14F-4D97-AF65-F5344CB8AC3E}">
        <p14:creationId xmlns:p14="http://schemas.microsoft.com/office/powerpoint/2010/main" val="167751873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D80B6-1A37-2769-89A0-77C7DEFA690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CABEBC74-C98B-817C-35FB-433F20B7CAD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A701E0AE-1C0C-2A68-6A7B-EE301BD66868}"/>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7" name="文本框 6">
            <a:extLst>
              <a:ext uri="{FF2B5EF4-FFF2-40B4-BE49-F238E27FC236}">
                <a16:creationId xmlns:a16="http://schemas.microsoft.com/office/drawing/2014/main" id="{C5AD3A15-7226-4F77-F32C-CCCCD9627399}"/>
              </a:ext>
            </a:extLst>
          </p:cNvPr>
          <p:cNvSpPr txBox="1"/>
          <p:nvPr/>
        </p:nvSpPr>
        <p:spPr>
          <a:xfrm>
            <a:off x="453650" y="457138"/>
            <a:ext cx="6862634" cy="1631216"/>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中定义类方法格式如下：</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返回值类型 方法名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方法体</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922A158B-F352-BBF4-00FE-4234FB7F4115}"/>
              </a:ext>
            </a:extLst>
          </p:cNvPr>
          <p:cNvSpPr txBox="1"/>
          <p:nvPr/>
        </p:nvSpPr>
        <p:spPr>
          <a:xfrm>
            <a:off x="453650" y="2088354"/>
            <a:ext cx="9729401" cy="1118255"/>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）返回值类型 ：方法可能会或者没有返回值，如果有返回值，在方法体中最后用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return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语句指明要返回的值，如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return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表达式。如果没有返回值使用关键字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void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）方法名：是方法的实际名称。方法名和参数表共同构成方法签名。</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）方法体：方法体包含具体的语句，定义该方法的功能。</a:t>
            </a:r>
          </a:p>
        </p:txBody>
      </p:sp>
      <p:sp>
        <p:nvSpPr>
          <p:cNvPr id="11" name="文本框 10">
            <a:extLst>
              <a:ext uri="{FF2B5EF4-FFF2-40B4-BE49-F238E27FC236}">
                <a16:creationId xmlns:a16="http://schemas.microsoft.com/office/drawing/2014/main" id="{7DBBA38C-4A72-189B-84EB-233544554B7B}"/>
              </a:ext>
            </a:extLst>
          </p:cNvPr>
          <p:cNvSpPr txBox="1"/>
          <p:nvPr/>
        </p:nvSpPr>
        <p:spPr>
          <a:xfrm>
            <a:off x="409317" y="3206609"/>
            <a:ext cx="11193678"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】开启面向对象的数据化“人物档案”。请根据人的姓名，性别，身高，年龄特征尝试定义</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a:t>
            </a:r>
          </a:p>
        </p:txBody>
      </p:sp>
      <p:sp>
        <p:nvSpPr>
          <p:cNvPr id="14" name="文本框 13">
            <a:extLst>
              <a:ext uri="{FF2B5EF4-FFF2-40B4-BE49-F238E27FC236}">
                <a16:creationId xmlns:a16="http://schemas.microsoft.com/office/drawing/2014/main" id="{4E960DC2-58C5-B0FA-9B55-83D71DC590B4}"/>
              </a:ext>
            </a:extLst>
          </p:cNvPr>
          <p:cNvSpPr txBox="1"/>
          <p:nvPr/>
        </p:nvSpPr>
        <p:spPr>
          <a:xfrm>
            <a:off x="537057" y="3483228"/>
            <a:ext cx="9562585" cy="3200876"/>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定义成员变量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姓名</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char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sex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‘m’</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表示</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男</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‘w’</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表示</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女</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身高</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年龄</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定义成员方法</a:t>
            </a:r>
            <a:r>
              <a:rPr lang="zh-CN" altLang="zh-CN" sz="14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tell( )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定义的方法返回年龄大小，返回的是整型数据</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jump()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定义跳的方法</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返回</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某某人学会了跳跃！</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字样，属于字符串</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学会了跳跃！</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4798205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39200-396C-BC86-A68E-D7C1FD289EE5}"/>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2294C9B8-14F7-523C-8071-DF819DE58DA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73524CDC-706C-3A1C-DCD8-5D750BAAB063}"/>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FF13E7EA-A26C-1688-E08A-75ADD3F61EC9}"/>
              </a:ext>
            </a:extLst>
          </p:cNvPr>
          <p:cNvSpPr txBox="1"/>
          <p:nvPr/>
        </p:nvSpPr>
        <p:spPr>
          <a:xfrm>
            <a:off x="354012" y="300383"/>
            <a:ext cx="11229664" cy="605294"/>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】参照</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类，自己定义一个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Rectangle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类，要求定义两个类属性（成员变量）高度和宽度；类的方法（成员方法）有两个，一个输出周长，一个输出面积；</a:t>
            </a:r>
          </a:p>
        </p:txBody>
      </p:sp>
      <p:sp>
        <p:nvSpPr>
          <p:cNvPr id="5" name="文本框 4">
            <a:extLst>
              <a:ext uri="{FF2B5EF4-FFF2-40B4-BE49-F238E27FC236}">
                <a16:creationId xmlns:a16="http://schemas.microsoft.com/office/drawing/2014/main" id="{574703D1-18E4-E068-D894-C17853CDA4AA}"/>
              </a:ext>
            </a:extLst>
          </p:cNvPr>
          <p:cNvSpPr txBox="1"/>
          <p:nvPr/>
        </p:nvSpPr>
        <p:spPr>
          <a:xfrm>
            <a:off x="453650" y="805671"/>
            <a:ext cx="8635829" cy="2277547"/>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girth()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长方形周长是：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area()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长方形面积是：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23ADA894-5D6B-D5B4-01D5-A21E4D0A8AAF}"/>
              </a:ext>
            </a:extLst>
          </p:cNvPr>
          <p:cNvSpPr txBox="1"/>
          <p:nvPr/>
        </p:nvSpPr>
        <p:spPr>
          <a:xfrm>
            <a:off x="453650" y="2915801"/>
            <a:ext cx="6094970" cy="33483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或者方法也可以用下面的代码实现：</a:t>
            </a:r>
          </a:p>
        </p:txBody>
      </p:sp>
      <p:sp>
        <p:nvSpPr>
          <p:cNvPr id="9" name="文本框 8">
            <a:extLst>
              <a:ext uri="{FF2B5EF4-FFF2-40B4-BE49-F238E27FC236}">
                <a16:creationId xmlns:a16="http://schemas.microsoft.com/office/drawing/2014/main" id="{7172D2BE-8D38-82B0-B91C-2526C83F6C76}"/>
              </a:ext>
            </a:extLst>
          </p:cNvPr>
          <p:cNvSpPr txBox="1"/>
          <p:nvPr/>
        </p:nvSpPr>
        <p:spPr>
          <a:xfrm>
            <a:off x="533969" y="3144740"/>
            <a:ext cx="9519337" cy="3416320"/>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girth()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2*</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area()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printgirth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该方法打印输出</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girth()</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方法所返回的周长值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长方形周长是：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4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valueOf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(girth())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printarea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该方法打印输出</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area()</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方法所返回的面积值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长方形面积是：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4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valueOf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(area()));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3909125A-AFBA-5B14-C078-294F332191B4}"/>
              </a:ext>
            </a:extLst>
          </p:cNvPr>
          <p:cNvSpPr txBox="1"/>
          <p:nvPr/>
        </p:nvSpPr>
        <p:spPr>
          <a:xfrm>
            <a:off x="7838741" y="5426216"/>
            <a:ext cx="3600773" cy="841577"/>
          </a:xfrm>
          <a:prstGeom prst="rect">
            <a:avLst/>
          </a:prstGeom>
          <a:noFill/>
        </p:spPr>
        <p:txBody>
          <a:bodyPr wrap="square">
            <a:spAutoFit/>
          </a:bodyPr>
          <a:lstStyle/>
          <a:p>
            <a:pPr indent="266700" algn="just">
              <a:lnSpc>
                <a:spcPts val="2000"/>
              </a:lnSpc>
              <a:buNone/>
            </a:pP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注意：此代码不能执行，如果要测试类定义的正确性，后面需要加入程序执行入口，</a:t>
            </a:r>
          </a:p>
          <a:p>
            <a:pPr algn="just">
              <a:lnSpc>
                <a:spcPts val="2000"/>
              </a:lnSpc>
              <a:buNone/>
            </a:pPr>
            <a:r>
              <a:rPr lang="en-US" altLang="zh-CN" sz="140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main</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（）方法才可以，并需要进行类实例化，</a:t>
            </a:r>
          </a:p>
        </p:txBody>
      </p:sp>
    </p:spTree>
    <p:extLst>
      <p:ext uri="{BB962C8B-B14F-4D97-AF65-F5344CB8AC3E}">
        <p14:creationId xmlns:p14="http://schemas.microsoft.com/office/powerpoint/2010/main" val="1732577585"/>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761FD-78B2-73E8-72E5-6F152DC3F118}"/>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836C880-8796-6748-DD39-9ABD264049C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62969CB-4B9F-6BC2-4FED-BCD451834CB6}"/>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CC35343-AB70-BA29-B50A-55503189A7B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65D3F045-DB5C-1188-E275-9CC43DBCE0E6}"/>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5E0B6DA9-C800-AC71-D893-1CDBCF1BCE5C}"/>
              </a:ext>
            </a:extLst>
          </p:cNvPr>
          <p:cNvSpPr txBox="1"/>
          <p:nvPr/>
        </p:nvSpPr>
        <p:spPr>
          <a:xfrm>
            <a:off x="827169" y="342900"/>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5.2.3</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修饰符</a:t>
            </a:r>
          </a:p>
        </p:txBody>
      </p:sp>
      <p:sp>
        <p:nvSpPr>
          <p:cNvPr id="6" name="文本框 5">
            <a:extLst>
              <a:ext uri="{FF2B5EF4-FFF2-40B4-BE49-F238E27FC236}">
                <a16:creationId xmlns:a16="http://schemas.microsoft.com/office/drawing/2014/main" id="{A8FABAE5-5144-3C6D-0180-EEFDF7DC02F0}"/>
              </a:ext>
            </a:extLst>
          </p:cNvPr>
          <p:cNvSpPr txBox="1"/>
          <p:nvPr/>
        </p:nvSpPr>
        <p:spPr>
          <a:xfrm>
            <a:off x="464961" y="1215997"/>
            <a:ext cx="11262078" cy="861774"/>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的修饰符根据修饰的对象不同，分为类修饰符、方法修饰符、变量修饰符，其中每种修饰符又被分为访问修饰符和非访问修饰符。</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语言提供了很多修饰符，主要分为以下两类：</a:t>
            </a:r>
          </a:p>
        </p:txBody>
      </p:sp>
      <p:sp>
        <p:nvSpPr>
          <p:cNvPr id="10" name="文本框 9">
            <a:extLst>
              <a:ext uri="{FF2B5EF4-FFF2-40B4-BE49-F238E27FC236}">
                <a16:creationId xmlns:a16="http://schemas.microsoft.com/office/drawing/2014/main" id="{0AF12946-E0F1-90D4-C58A-3792FB8A7ABD}"/>
              </a:ext>
            </a:extLst>
          </p:cNvPr>
          <p:cNvSpPr txBox="1"/>
          <p:nvPr/>
        </p:nvSpPr>
        <p:spPr>
          <a:xfrm>
            <a:off x="717909" y="2087582"/>
            <a:ext cx="11009129" cy="1887696"/>
          </a:xfrm>
          <a:prstGeom prst="rect">
            <a:avLst/>
          </a:prstGeom>
          <a:noFill/>
        </p:spPr>
        <p:txBody>
          <a:bodyPr wrap="square">
            <a:spAutoFit/>
          </a:bodyPr>
          <a:lstStyle/>
          <a:p>
            <a:pPr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访问修饰符</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修饰符用来定义类、方法或者变量，通常放在语句的最前端。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中，可以使用访问控制符来保护对类、变量、方法和构造方法的访问。</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支持</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4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种不同的访问权限。</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default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即默认，什么也不写）</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在同一包内可见，不使用任何修饰符。使用对象：类、接口、变量、方法。</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private :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在同一类内可见。使用对象：变量、方法。 注意：不能修饰类（外部类）</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public :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对所有类可见。使用对象：类、接口、变量、方法</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protected :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对同一包内的类和所有子类可见。使用对象：变量、方法。 注意：不能修饰类（外部类）</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12" name="文本框 11">
            <a:extLst>
              <a:ext uri="{FF2B5EF4-FFF2-40B4-BE49-F238E27FC236}">
                <a16:creationId xmlns:a16="http://schemas.microsoft.com/office/drawing/2014/main" id="{0031CBC7-9E33-2CCC-0649-B926F913755D}"/>
              </a:ext>
            </a:extLst>
          </p:cNvPr>
          <p:cNvSpPr txBox="1"/>
          <p:nvPr/>
        </p:nvSpPr>
        <p:spPr>
          <a:xfrm>
            <a:off x="717909" y="3893204"/>
            <a:ext cx="11009128" cy="1631216"/>
          </a:xfrm>
          <a:prstGeom prst="rect">
            <a:avLst/>
          </a:prstGeom>
          <a:noFill/>
        </p:spPr>
        <p:txBody>
          <a:bodyPr wrap="square">
            <a:spAutoFit/>
          </a:bodyPr>
          <a:lstStyle/>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非访问修饰符</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为了实现一些其他的功能，</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也提供了许多非访问修饰符。</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static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修饰符，用来修饰类方法和类变量。</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final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修饰符，用来修饰类、方法和变量，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final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修饰的类不能够被继承，修饰的方法不能被继承类重新定义，修饰的变量为常量，是不可修改的。</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abstract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修饰符，用来创建抽象类和抽象方法。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CB7FEEB7-539B-EF08-FD07-96872EC7EEE8}"/>
              </a:ext>
            </a:extLst>
          </p:cNvPr>
          <p:cNvSpPr txBox="1"/>
          <p:nvPr/>
        </p:nvSpPr>
        <p:spPr>
          <a:xfrm>
            <a:off x="827169" y="5524420"/>
            <a:ext cx="10899867" cy="861774"/>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通常情况下，如果要运</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个类的</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法，必须</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先实例化出来这个类的</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个对象，然后通过</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对象名</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法名</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式来运</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法，但是因为</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main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是程序的入</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，这时候还没有实例化对象，因此将</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main</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法声明为</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static</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的，这样这个</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法就可以直接通过“类名</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法名</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等线" panose="02010600030101010101" pitchFamily="2" charset="-122"/>
              </a:rPr>
              <a:t>式来调用。</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251185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4B769-4E54-278B-32CE-57A6789CBD4E}"/>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EA82C0A3-11B6-D4EA-A980-E5503AC1C2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F026E8D8-2B41-4308-2596-6B974C493DB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7AE5B062-B761-EEC9-D2A1-ADFF9A860A30}"/>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2AC09682-E1F6-A677-7E92-E99AB66A0ADA}"/>
              </a:ext>
            </a:extLst>
          </p:cNvPr>
          <p:cNvSpPr txBox="1"/>
          <p:nvPr/>
        </p:nvSpPr>
        <p:spPr>
          <a:xfrm>
            <a:off x="4431441" y="2570469"/>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5.3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对象创建</a:t>
            </a:r>
          </a:p>
        </p:txBody>
      </p:sp>
    </p:spTree>
    <p:extLst>
      <p:ext uri="{BB962C8B-B14F-4D97-AF65-F5344CB8AC3E}">
        <p14:creationId xmlns:p14="http://schemas.microsoft.com/office/powerpoint/2010/main" val="3627985715"/>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D468E-E898-112E-CC4E-28C19A2C470B}"/>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BF8CC3BF-E469-3DD4-D406-E7A81047EB7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5BC64E23-6088-BA00-B370-38E052784CA7}"/>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16462D58-2889-9F62-D017-CA2B5DE998FD}"/>
              </a:ext>
            </a:extLst>
          </p:cNvPr>
          <p:cNvSpPr txBox="1"/>
          <p:nvPr/>
        </p:nvSpPr>
        <p:spPr>
          <a:xfrm>
            <a:off x="508172" y="280206"/>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5.3.1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对象格式</a:t>
            </a:r>
          </a:p>
        </p:txBody>
      </p:sp>
      <p:sp>
        <p:nvSpPr>
          <p:cNvPr id="5" name="文本框 4">
            <a:extLst>
              <a:ext uri="{FF2B5EF4-FFF2-40B4-BE49-F238E27FC236}">
                <a16:creationId xmlns:a16="http://schemas.microsoft.com/office/drawing/2014/main" id="{AE0083C8-B260-D72E-54F1-FEC0D647F18A}"/>
              </a:ext>
            </a:extLst>
          </p:cNvPr>
          <p:cNvSpPr txBox="1"/>
          <p:nvPr/>
        </p:nvSpPr>
        <p:spPr>
          <a:xfrm>
            <a:off x="507378" y="1163201"/>
            <a:ext cx="11175656" cy="861774"/>
          </a:xfrm>
          <a:prstGeom prst="rect">
            <a:avLst/>
          </a:prstGeom>
          <a:noFill/>
        </p:spPr>
        <p:txBody>
          <a:bodyPr wrap="square">
            <a:spAutoFit/>
          </a:bodyPr>
          <a:lstStyle/>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前面学习了如何定义一个类，类定义完成之后，肯定无法直接使用，因为类是抽象的。如果要使用，必须依靠对象，即对类进行实例化，把抽象概念落实到具体对象上，那么由于类属于引用数据类型，所以对象的产生格式（两种格式）如下：</a:t>
            </a:r>
          </a:p>
        </p:txBody>
      </p:sp>
      <p:sp>
        <p:nvSpPr>
          <p:cNvPr id="7" name="文本框 6">
            <a:extLst>
              <a:ext uri="{FF2B5EF4-FFF2-40B4-BE49-F238E27FC236}">
                <a16:creationId xmlns:a16="http://schemas.microsoft.com/office/drawing/2014/main" id="{28769B69-F9CB-5055-E8DC-FB6ED119ABD8}"/>
              </a:ext>
            </a:extLst>
          </p:cNvPr>
          <p:cNvSpPr txBox="1"/>
          <p:nvPr/>
        </p:nvSpPr>
        <p:spPr>
          <a:xfrm>
            <a:off x="508172" y="2090602"/>
            <a:ext cx="6094970" cy="240065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格式一：声明并实例化对象</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类名称 对象名称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new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例如：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Person  p=new Person();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格式二：先声明对象，然后实例化对象：</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类名称 对象名称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null;</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new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例如：</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Person  p=null;</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P=new  Person;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4233394E-7923-37FF-9839-5DCCBA24B6CF}"/>
              </a:ext>
            </a:extLst>
          </p:cNvPr>
          <p:cNvSpPr txBox="1"/>
          <p:nvPr/>
        </p:nvSpPr>
        <p:spPr>
          <a:xfrm>
            <a:off x="508172" y="4601154"/>
            <a:ext cx="11175656"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引用数据类型与基本数据类型最大的不同在于：引用数据类型需要内存的分配和使用。所以，关键字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new</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的主要功能就是分配内存空间，也就是说，只要使用引用数据类型，就要使用关键字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new</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来分配内存空间。</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当一个实例化对象产生之后，可以按照如下的方式进行类的操作：</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属性：表示调用类之中的属性；</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：表示调用类之中的方法。</a:t>
            </a:r>
          </a:p>
        </p:txBody>
      </p:sp>
    </p:spTree>
    <p:extLst>
      <p:ext uri="{BB962C8B-B14F-4D97-AF65-F5344CB8AC3E}">
        <p14:creationId xmlns:p14="http://schemas.microsoft.com/office/powerpoint/2010/main" val="342021933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15ED8-A915-2D6B-5A53-90854B14AD9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86F7DB8-A324-2FDA-37BB-E0C327D52737}"/>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0EB5F21-1388-B39B-82F7-975F40BC0E6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2DEA4595-81D8-2921-C604-4C3259F9DE61}"/>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F9520592-68FD-7C0F-0476-499154BD489B}"/>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F5403E98-1ABA-2EEE-0F8C-12D76E75E670}"/>
              </a:ext>
            </a:extLst>
          </p:cNvPr>
          <p:cNvSpPr txBox="1"/>
          <p:nvPr/>
        </p:nvSpPr>
        <p:spPr>
          <a:xfrm>
            <a:off x="872696" y="342900"/>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5.3.2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对象的使用</a:t>
            </a:r>
          </a:p>
        </p:txBody>
      </p:sp>
      <p:sp>
        <p:nvSpPr>
          <p:cNvPr id="6" name="文本框 5">
            <a:extLst>
              <a:ext uri="{FF2B5EF4-FFF2-40B4-BE49-F238E27FC236}">
                <a16:creationId xmlns:a16="http://schemas.microsoft.com/office/drawing/2014/main" id="{9DA77494-AB6B-E900-107E-8A27FB44A856}"/>
              </a:ext>
            </a:extLst>
          </p:cNvPr>
          <p:cNvSpPr txBox="1"/>
          <p:nvPr/>
        </p:nvSpPr>
        <p:spPr>
          <a:xfrm>
            <a:off x="704007" y="1170947"/>
            <a:ext cx="10880451" cy="1323439"/>
          </a:xfrm>
          <a:prstGeom prst="rect">
            <a:avLst/>
          </a:prstGeom>
          <a:noFill/>
        </p:spPr>
        <p:txBody>
          <a:bodyPr wrap="square">
            <a:spAutoFit/>
          </a:bodyPr>
          <a:lstStyle/>
          <a:p>
            <a:r>
              <a:rPr lang="en-US" altLang="zh-CN" sz="1600" kern="100" dirty="0">
                <a:effectLst/>
                <a:ea typeface="宋体" panose="02010600030101010101" pitchFamily="2" charset="-122"/>
                <a:cs typeface="Times New Roman" panose="02020603050405020304" pitchFamily="18" charset="0"/>
              </a:rPr>
              <a:t>     </a:t>
            </a:r>
            <a:r>
              <a:rPr lang="zh-CN" altLang="zh-CN" sz="1600" kern="100" dirty="0">
                <a:effectLst/>
                <a:ea typeface="宋体" panose="02010600030101010101" pitchFamily="2" charset="-122"/>
                <a:cs typeface="Times New Roman" panose="02020603050405020304" pitchFamily="18" charset="0"/>
              </a:rPr>
              <a:t>在</a:t>
            </a:r>
            <a:r>
              <a:rPr lang="en-US" altLang="zh-CN" sz="1600" kern="100" dirty="0">
                <a:effectLst/>
                <a:ea typeface="宋体" panose="02010600030101010101" pitchFamily="2" charset="-122"/>
                <a:cs typeface="Times New Roman" panose="02020603050405020304" pitchFamily="18" charset="0"/>
              </a:rPr>
              <a:t> Java </a:t>
            </a:r>
            <a:r>
              <a:rPr lang="zh-CN" altLang="zh-CN" sz="1600" kern="100" dirty="0">
                <a:effectLst/>
                <a:ea typeface="宋体" panose="02010600030101010101" pitchFamily="2" charset="-122"/>
                <a:cs typeface="Times New Roman" panose="02020603050405020304" pitchFamily="18" charset="0"/>
              </a:rPr>
              <a:t>中，首先要确保相关的类已经被定义，它包含了属性和方法来描述对象的状态和行为。要使用对象，需要通过“</a:t>
            </a:r>
            <a:r>
              <a:rPr lang="en-US" altLang="zh-CN" sz="1600" kern="100" dirty="0">
                <a:effectLst/>
                <a:ea typeface="宋体" panose="02010600030101010101" pitchFamily="2" charset="-122"/>
                <a:cs typeface="Times New Roman" panose="02020603050405020304" pitchFamily="18" charset="0"/>
              </a:rPr>
              <a:t>new</a:t>
            </a:r>
            <a:r>
              <a:rPr lang="zh-CN" altLang="zh-CN" sz="1600" kern="100" dirty="0">
                <a:effectLst/>
                <a:ea typeface="宋体" panose="02010600030101010101" pitchFamily="2" charset="-122"/>
                <a:cs typeface="Times New Roman" panose="02020603050405020304" pitchFamily="18" charset="0"/>
              </a:rPr>
              <a:t>”关键字来实例化一个对象，这会在内存中为该对象分配空间。对象创建后，可以使用“</a:t>
            </a:r>
            <a:r>
              <a:rPr lang="en-US" altLang="zh-CN" sz="1600" kern="100" dirty="0">
                <a:effectLst/>
                <a:ea typeface="宋体" panose="02010600030101010101" pitchFamily="2" charset="-122"/>
                <a:cs typeface="Times New Roman" panose="02020603050405020304" pitchFamily="18" charset="0"/>
              </a:rPr>
              <a:t>.</a:t>
            </a:r>
            <a:r>
              <a:rPr lang="zh-CN" altLang="zh-CN" sz="1600" kern="100" dirty="0">
                <a:effectLst/>
                <a:ea typeface="宋体" panose="02010600030101010101" pitchFamily="2" charset="-122"/>
                <a:cs typeface="Times New Roman" panose="02020603050405020304" pitchFamily="18" charset="0"/>
              </a:rPr>
              <a:t>”运算符来访问对象的属性，用于获取或设置对象的状态信息。同时，也通过“</a:t>
            </a:r>
            <a:r>
              <a:rPr lang="en-US" altLang="zh-CN" sz="1600" kern="100" dirty="0">
                <a:effectLst/>
                <a:ea typeface="宋体" panose="02010600030101010101" pitchFamily="2" charset="-122"/>
                <a:cs typeface="Times New Roman" panose="02020603050405020304" pitchFamily="18" charset="0"/>
              </a:rPr>
              <a:t>.</a:t>
            </a:r>
            <a:r>
              <a:rPr lang="zh-CN" altLang="zh-CN" sz="1600" kern="100" dirty="0">
                <a:effectLst/>
                <a:ea typeface="宋体" panose="02010600030101010101" pitchFamily="2" charset="-122"/>
                <a:cs typeface="Times New Roman" panose="02020603050405020304" pitchFamily="18" charset="0"/>
              </a:rPr>
              <a:t>”运算符来调用对象的方法，让对象执行特定的操作或任务。在方法调用过程中，还可以根据需要传递参数，以改变方法的执行逻辑。对象使用完毕后，</a:t>
            </a:r>
            <a:r>
              <a:rPr lang="en-US" altLang="zh-CN" sz="1600" kern="100" dirty="0">
                <a:effectLst/>
                <a:ea typeface="宋体" panose="02010600030101010101" pitchFamily="2" charset="-122"/>
                <a:cs typeface="Times New Roman" panose="02020603050405020304" pitchFamily="18" charset="0"/>
              </a:rPr>
              <a:t>Java </a:t>
            </a:r>
            <a:r>
              <a:rPr lang="zh-CN" altLang="zh-CN" sz="1600" kern="100" dirty="0">
                <a:effectLst/>
                <a:ea typeface="宋体" panose="02010600030101010101" pitchFamily="2" charset="-122"/>
                <a:cs typeface="Times New Roman" panose="02020603050405020304" pitchFamily="18" charset="0"/>
              </a:rPr>
              <a:t>的垃圾回收机制会自动回收不再使用的对象所占用的内存。</a:t>
            </a:r>
            <a:r>
              <a:rPr lang="en-US" altLang="zh-CN" sz="1600" kern="100" dirty="0">
                <a:effectLst/>
                <a:ea typeface="宋体" panose="02010600030101010101" pitchFamily="2" charset="-122"/>
                <a:cs typeface="Times New Roman" panose="02020603050405020304" pitchFamily="18" charset="0"/>
              </a:rPr>
              <a:t> </a:t>
            </a:r>
            <a:endParaRPr lang="zh-CN" altLang="en-US" sz="1600" dirty="0"/>
          </a:p>
        </p:txBody>
      </p:sp>
      <p:sp>
        <p:nvSpPr>
          <p:cNvPr id="10" name="文本框 9">
            <a:extLst>
              <a:ext uri="{FF2B5EF4-FFF2-40B4-BE49-F238E27FC236}">
                <a16:creationId xmlns:a16="http://schemas.microsoft.com/office/drawing/2014/main" id="{3326D6B8-B12A-2A4C-A1B1-6003CF8A0066}"/>
              </a:ext>
            </a:extLst>
          </p:cNvPr>
          <p:cNvSpPr txBox="1"/>
          <p:nvPr/>
        </p:nvSpPr>
        <p:spPr>
          <a:xfrm>
            <a:off x="464961" y="2504197"/>
            <a:ext cx="8203304"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】开启从类到对象的过程。对上述的类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类进行创建对象并使用。</a:t>
            </a:r>
          </a:p>
        </p:txBody>
      </p:sp>
      <p:sp>
        <p:nvSpPr>
          <p:cNvPr id="12" name="文本框 11">
            <a:extLst>
              <a:ext uri="{FF2B5EF4-FFF2-40B4-BE49-F238E27FC236}">
                <a16:creationId xmlns:a16="http://schemas.microsoft.com/office/drawing/2014/main" id="{A92BF62E-2098-577D-2868-54AB5E82A576}"/>
              </a:ext>
            </a:extLst>
          </p:cNvPr>
          <p:cNvSpPr txBox="1"/>
          <p:nvPr/>
        </p:nvSpPr>
        <p:spPr>
          <a:xfrm>
            <a:off x="704007" y="2790072"/>
            <a:ext cx="8536973" cy="3708708"/>
          </a:xfrm>
          <a:prstGeom prst="rect">
            <a:avLst/>
          </a:prstGeom>
          <a:noFill/>
        </p:spPr>
        <p:txBody>
          <a:bodyPr wrap="square">
            <a:spAutoFit/>
          </a:bodyPr>
          <a:lstStyle/>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定义属性</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names=</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莉莉</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姓名</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char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sex;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‘m’</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表示</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男</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‘w’</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表示</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女</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height;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身高</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age=80;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年龄</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定义方法部分</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howold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定义获取年龄的方法</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age;</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jump() {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定义跳的方法</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names+</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学会了跳跃！</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Person1 p=</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对象创建</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p.howold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类方法调用</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p.jump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B0A507D1-A50F-7EED-BDD1-C2737B651B59}"/>
              </a:ext>
            </a:extLst>
          </p:cNvPr>
          <p:cNvSpPr txBox="1"/>
          <p:nvPr/>
        </p:nvSpPr>
        <p:spPr>
          <a:xfrm>
            <a:off x="5086351" y="5769913"/>
            <a:ext cx="6094970" cy="71814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null</a:t>
            </a: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学会了跳跃！</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DF6DB879-0474-09CE-6DFE-96C4AF2028D5}"/>
              </a:ext>
            </a:extLst>
          </p:cNvPr>
          <p:cNvSpPr txBox="1"/>
          <p:nvPr/>
        </p:nvSpPr>
        <p:spPr>
          <a:xfrm>
            <a:off x="9480026" y="3717770"/>
            <a:ext cx="1967737" cy="2636940"/>
          </a:xfrm>
          <a:prstGeom prst="rect">
            <a:avLst/>
          </a:prstGeom>
          <a:noFill/>
        </p:spPr>
        <p:txBody>
          <a:bodyPr wrap="square">
            <a:spAutoFit/>
          </a:bodyPr>
          <a:lstStyle/>
          <a:p>
            <a:pPr indent="266700" algn="just">
              <a:lnSpc>
                <a:spcPts val="2000"/>
              </a:lnSpc>
              <a:buNone/>
            </a:pP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注意</a:t>
            </a:r>
            <a:r>
              <a:rPr lang="en-US"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此处类成员变量</a:t>
            </a:r>
            <a:r>
              <a:rPr lang="en-US"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没有赋初值，故输出结果为</a:t>
            </a:r>
            <a:r>
              <a:rPr lang="en-US"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null</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String</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类型的默认值，同样</a:t>
            </a:r>
            <a:r>
              <a:rPr lang="en-US"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age</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年龄也没有赋初值，输出结果是</a:t>
            </a:r>
            <a:r>
              <a:rPr lang="en-US"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0</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；下面的案例中，我们试图在类属性变量中为变量赋初值，然后再测试运行结果正常；</a:t>
            </a:r>
          </a:p>
        </p:txBody>
      </p:sp>
    </p:spTree>
    <p:extLst>
      <p:ext uri="{BB962C8B-B14F-4D97-AF65-F5344CB8AC3E}">
        <p14:creationId xmlns:p14="http://schemas.microsoft.com/office/powerpoint/2010/main" val="41854953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8F20F-4CAB-311C-BF34-E0ED6E4372E8}"/>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C6672200-FD97-7918-38C4-B09C3056CC6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E7BDF48-0F06-8A6D-EAF6-DA8BDA32725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FD0CBE0D-C277-42A3-D556-8AEB58597D0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A9060EB0-08B2-A404-EBE6-4B685F4B5BF0}"/>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787A5FAD-0B7F-A0BE-BC0A-4F99396AFD9F}"/>
              </a:ext>
            </a:extLst>
          </p:cNvPr>
          <p:cNvSpPr txBox="1"/>
          <p:nvPr/>
        </p:nvSpPr>
        <p:spPr>
          <a:xfrm>
            <a:off x="827169" y="466620"/>
            <a:ext cx="10899870" cy="605294"/>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】以</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Circle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类为匙开启几何计算之门。定义的圆类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Circle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类，成员变量是圆半径，两个成员方法，分别完成圆周长，圆面积的计算，最后通过</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方法实现对象创建并输出圆周长和圆面积。</a:t>
            </a:r>
          </a:p>
        </p:txBody>
      </p:sp>
      <p:sp>
        <p:nvSpPr>
          <p:cNvPr id="6" name="文本框 5">
            <a:extLst>
              <a:ext uri="{FF2B5EF4-FFF2-40B4-BE49-F238E27FC236}">
                <a16:creationId xmlns:a16="http://schemas.microsoft.com/office/drawing/2014/main" id="{16AC2090-0E44-1692-6F1C-6FF57A171E4D}"/>
              </a:ext>
            </a:extLst>
          </p:cNvPr>
          <p:cNvSpPr txBox="1"/>
          <p:nvPr/>
        </p:nvSpPr>
        <p:spPr>
          <a:xfrm>
            <a:off x="717910" y="997463"/>
            <a:ext cx="8147737" cy="4339650"/>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Circle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=3.14159f;</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girth()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2*</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 PI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area()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Circle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Circle();</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.girth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.area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圆的周长是：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圆的面积是：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0BDE998D-3EAF-58DE-026A-3B34FE4EDFF5}"/>
              </a:ext>
            </a:extLst>
          </p:cNvPr>
          <p:cNvSpPr txBox="1"/>
          <p:nvPr/>
        </p:nvSpPr>
        <p:spPr>
          <a:xfrm>
            <a:off x="827169" y="5474701"/>
            <a:ext cx="6094970" cy="779701"/>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圆的周长是：</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31.415901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圆的面积是：</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78.53975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3F095256-1DDD-33F5-3894-C30CDDA02305}"/>
              </a:ext>
            </a:extLst>
          </p:cNvPr>
          <p:cNvSpPr txBox="1"/>
          <p:nvPr/>
        </p:nvSpPr>
        <p:spPr>
          <a:xfrm>
            <a:off x="7937445" y="3554195"/>
            <a:ext cx="3536645" cy="2893421"/>
          </a:xfrm>
          <a:prstGeom prst="rect">
            <a:avLst/>
          </a:prstGeom>
          <a:noFill/>
        </p:spPr>
        <p:txBody>
          <a:bodyPr wrap="square">
            <a:spAutoFit/>
          </a:bodyPr>
          <a:lstStyle/>
          <a:p>
            <a:pPr indent="266700" algn="just">
              <a:lnSpc>
                <a:spcPts val="2000"/>
              </a:lnSpc>
              <a:buNone/>
            </a:pP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注意：本案例中，在类里面对类成员变量</a:t>
            </a:r>
            <a:r>
              <a:rPr lang="en-US"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r</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给出了初值</a:t>
            </a:r>
            <a:r>
              <a:rPr lang="en-US"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5</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，这是不可取的，前面讲过，</a:t>
            </a:r>
          </a:p>
          <a:p>
            <a:pPr algn="just">
              <a:lnSpc>
                <a:spcPts val="2000"/>
              </a:lnSpc>
              <a:buNone/>
            </a:pP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类是抽象的，这里为圆类里面的成员变量给出了具体半径值，理论上和类的初衷有些背离，所以不建议。当然有些类变量确实需要赋予初值，视具体情况而定，那什么时候为类变量赋值合适呢？那就是创建具体对象的时候，或者创建对象后，这就是实例成员变量赋初值。</a:t>
            </a:r>
            <a:r>
              <a:rPr lang="en-US"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PI</a:t>
            </a:r>
            <a:r>
              <a:rPr lang="zh-CN" altLang="zh-CN" sz="14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是常量，赋初值是没有问题的，永远不变的，所以也用了大写。</a:t>
            </a:r>
          </a:p>
        </p:txBody>
      </p:sp>
    </p:spTree>
    <p:extLst>
      <p:ext uri="{BB962C8B-B14F-4D97-AF65-F5344CB8AC3E}">
        <p14:creationId xmlns:p14="http://schemas.microsoft.com/office/powerpoint/2010/main" val="8600562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0EAF1-BD44-FE5B-4C36-28BA9E1BDFC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0EC6203-046E-CC14-A3F0-894FD331839F}"/>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9479AF21-C19D-261C-EC47-5EEBB92627A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8FC7CF9-A15C-2184-F036-B7F383E2FBE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5D9836A1-4DBD-8E88-670C-E9203E57732B}"/>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9F2AC8B5-3805-6465-CB9E-EB012FBD53D2}"/>
              </a:ext>
            </a:extLst>
          </p:cNvPr>
          <p:cNvSpPr txBox="1"/>
          <p:nvPr/>
        </p:nvSpPr>
        <p:spPr>
          <a:xfrm>
            <a:off x="594668" y="479568"/>
            <a:ext cx="10773548" cy="33483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除了上面显式创建对象以外，在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程序中还可以隐含地创建对象，例如下面几种情况。</a:t>
            </a:r>
          </a:p>
        </p:txBody>
      </p:sp>
      <p:sp>
        <p:nvSpPr>
          <p:cNvPr id="6" name="文本框 5">
            <a:extLst>
              <a:ext uri="{FF2B5EF4-FFF2-40B4-BE49-F238E27FC236}">
                <a16:creationId xmlns:a16="http://schemas.microsoft.com/office/drawing/2014/main" id="{1BE5E6A6-89E5-857C-412A-B04F4E2E39B5}"/>
              </a:ext>
            </a:extLst>
          </p:cNvPr>
          <p:cNvSpPr txBox="1"/>
          <p:nvPr/>
        </p:nvSpPr>
        <p:spPr>
          <a:xfrm>
            <a:off x="594668" y="752018"/>
            <a:ext cx="8994174" cy="2770310"/>
          </a:xfrm>
          <a:prstGeom prst="rect">
            <a:avLst/>
          </a:prstGeom>
          <a:noFill/>
        </p:spPr>
        <p:txBody>
          <a:bodyPr wrap="square">
            <a:spAutoFit/>
          </a:bodyPr>
          <a:lstStyle/>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String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strName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strValue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其中的“</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strName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”就是一个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String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对象，由</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虚拟机隐含地创建。</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）字符串的“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”运算符的结果为一个新的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String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对象</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String str1 = "Hello";</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String str2 = "Java";</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String str3 = str1+str2;    // str3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引用一个新的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String</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对象</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）当</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虚拟机加载一个类时，会隐含地创建描述这个类的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Class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实例</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无论釆用哪种方式创建对象，</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虚拟机在创建一个对象时都包含以下步骤：</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给对象分配内存</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将对象的实例变量自动初始化为其变量类型的默认值</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初始化对象，给实例变量赋予正确的初始值</a:t>
            </a:r>
          </a:p>
        </p:txBody>
      </p:sp>
      <p:sp>
        <p:nvSpPr>
          <p:cNvPr id="10" name="文本框 9">
            <a:extLst>
              <a:ext uri="{FF2B5EF4-FFF2-40B4-BE49-F238E27FC236}">
                <a16:creationId xmlns:a16="http://schemas.microsoft.com/office/drawing/2014/main" id="{913EF5D1-4A3E-4D16-A62B-9C2690672A90}"/>
              </a:ext>
            </a:extLst>
          </p:cNvPr>
          <p:cNvSpPr txBox="1"/>
          <p:nvPr/>
        </p:nvSpPr>
        <p:spPr>
          <a:xfrm>
            <a:off x="570212" y="3393911"/>
            <a:ext cx="11051575" cy="328616"/>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】定义一个汽车类：</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Car</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，声明属性有：重量、绿色、品牌，方法有：行驶、打印输出描述汽车自身特征，并测试运行</a:t>
            </a:r>
          </a:p>
        </p:txBody>
      </p:sp>
      <p:sp>
        <p:nvSpPr>
          <p:cNvPr id="16" name="文本框 15">
            <a:extLst>
              <a:ext uri="{FF2B5EF4-FFF2-40B4-BE49-F238E27FC236}">
                <a16:creationId xmlns:a16="http://schemas.microsoft.com/office/drawing/2014/main" id="{E023FD29-14C1-3793-CDC3-6A5F8F29319F}"/>
              </a:ext>
            </a:extLst>
          </p:cNvPr>
          <p:cNvSpPr txBox="1"/>
          <p:nvPr/>
        </p:nvSpPr>
        <p:spPr>
          <a:xfrm>
            <a:off x="570213" y="3669998"/>
            <a:ext cx="5181858" cy="2862322"/>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声明属性</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color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brand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run(){</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汽车都有行驶的行为</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描述自身特征</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show()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品牌是：</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brand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颜色是：</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color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重量是：</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吨</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文本框 17">
            <a:extLst>
              <a:ext uri="{FF2B5EF4-FFF2-40B4-BE49-F238E27FC236}">
                <a16:creationId xmlns:a16="http://schemas.microsoft.com/office/drawing/2014/main" id="{183F7924-32E9-C9CB-50FB-0E2CBCBF9A08}"/>
              </a:ext>
            </a:extLst>
          </p:cNvPr>
          <p:cNvSpPr txBox="1"/>
          <p:nvPr/>
        </p:nvSpPr>
        <p:spPr>
          <a:xfrm>
            <a:off x="6139378" y="3632062"/>
            <a:ext cx="6156754" cy="2492990"/>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创建对象</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Car();</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使用对象来调用属性和方法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brand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比亚迪汉</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color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红色</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weight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调用方法</a:t>
            </a:r>
            <a:r>
              <a:rPr lang="zh-CN" altLang="zh-CN" sz="12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a:t>
            </a:r>
            <a:r>
              <a:rPr lang="zh-CN" altLang="zh-CN" sz="12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.run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.show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0" name="文本框 19">
            <a:extLst>
              <a:ext uri="{FF2B5EF4-FFF2-40B4-BE49-F238E27FC236}">
                <a16:creationId xmlns:a16="http://schemas.microsoft.com/office/drawing/2014/main" id="{9B4763B4-FC03-E76A-2BFB-A2E91FF81918}"/>
              </a:ext>
            </a:extLst>
          </p:cNvPr>
          <p:cNvSpPr txBox="1"/>
          <p:nvPr/>
        </p:nvSpPr>
        <p:spPr>
          <a:xfrm>
            <a:off x="7451123" y="5881815"/>
            <a:ext cx="6178378" cy="687368"/>
          </a:xfrm>
          <a:prstGeom prst="rect">
            <a:avLst/>
          </a:prstGeom>
          <a:noFill/>
        </p:spPr>
        <p:txBody>
          <a:bodyPr wrap="square">
            <a:spAutoFit/>
          </a:bodyPr>
          <a:lstStyle/>
          <a:p>
            <a:pPr algn="just">
              <a:lnSpc>
                <a:spcPts val="20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汽车都有行驶的行为</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品牌是：比亚迪汉</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颜色是：红色</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重量是：</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2.3</a:t>
            </a:r>
            <a:r>
              <a:rPr lang="zh-CN"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吨</a:t>
            </a:r>
            <a:r>
              <a:rPr lang="zh-CN" altLang="zh-CN" sz="1100" kern="0" dirty="0">
                <a:solidFill>
                  <a:srgbClr val="000000"/>
                </a:solidFill>
                <a:effectLst/>
                <a:latin typeface="Calibri" panose="020F0502020204030204" pitchFamily="34" charset="0"/>
                <a:ea typeface="Consolas" panose="020B0609020204030204" pitchFamily="49" charset="0"/>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5709907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BBF16-8AC7-F309-678B-F46CCE790394}"/>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F6A30630-534E-8416-2783-0B770A14B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B5BA2A74-4E33-7A62-A90E-837F8FA557D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0B5BC10-3155-5E9A-7DA3-59BFC3974F97}"/>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35DE838A-6448-6EBF-A6F6-9CDB36969BF1}"/>
              </a:ext>
            </a:extLst>
          </p:cNvPr>
          <p:cNvSpPr txBox="1"/>
          <p:nvPr/>
        </p:nvSpPr>
        <p:spPr>
          <a:xfrm>
            <a:off x="4913355" y="2700215"/>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5.4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封装</a:t>
            </a:r>
          </a:p>
        </p:txBody>
      </p:sp>
    </p:spTree>
    <p:extLst>
      <p:ext uri="{BB962C8B-B14F-4D97-AF65-F5344CB8AC3E}">
        <p14:creationId xmlns:p14="http://schemas.microsoft.com/office/powerpoint/2010/main" val="40811361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6D7B6-E5AA-521E-7318-2CEDADA29EA3}"/>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5C1C211B-2861-826B-C0ED-8D53306217B8}"/>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8B69F23-870D-797F-DAFE-4CC17F949137}"/>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C8DA2E1-BA59-27CE-3EFB-FE5E5090BC8A}"/>
              </a:ext>
            </a:extLst>
          </p:cNvPr>
          <p:cNvSpPr txBox="1"/>
          <p:nvPr/>
        </p:nvSpPr>
        <p:spPr>
          <a:xfrm>
            <a:off x="600848" y="341314"/>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5.4.1</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封装的含义</a:t>
            </a:r>
          </a:p>
        </p:txBody>
      </p:sp>
      <p:sp>
        <p:nvSpPr>
          <p:cNvPr id="5" name="文本框 4">
            <a:extLst>
              <a:ext uri="{FF2B5EF4-FFF2-40B4-BE49-F238E27FC236}">
                <a16:creationId xmlns:a16="http://schemas.microsoft.com/office/drawing/2014/main" id="{F006651D-FDD2-311E-F457-2A0E0DFCC7F6}"/>
              </a:ext>
            </a:extLst>
          </p:cNvPr>
          <p:cNvSpPr txBox="1"/>
          <p:nvPr/>
        </p:nvSpPr>
        <p:spPr>
          <a:xfrm>
            <a:off x="453649" y="1065008"/>
            <a:ext cx="11217307" cy="3149901"/>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在面向对象程式设计方法中，封装（</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Encapsulation</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是指一种将抽象性函式接口的实现细节部分包装、隐藏起来的方法。封装可以被认为是一个保护屏障，防止该类的代码和数据被外部类定义的代码随机访问。要访问该类的代码和数据，必须通过严格的接口控制。封装最主要的功能在于我们能修改自己的实现代码，而不用修改那些调用我们代码的程序片段。适当的封装可以让程式码更容易理解与维护，也加强了程式码的安全性。</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在实际生活中，如果要获取某件物品，与其直接穿过堡垒的墙壁，从而导致墙壁毁灭和破坏，不如通过门口的警卫请求进入堡垒的许可。一般而言，这对对象同样适用：没有对象的许可（即对象的属性是私有的），不能直接访问该对象的私有属性。</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信息隐藏是面向对象程序设计最重要的功能之一，也是使用访问修饰符的原因。在编写程序时，有些核心数据往往不希望被用户调用，需要控制这些数据的访问。</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类成员访问的限制是面向对象程序设计的一个基础，这有利于防止对象的误用。只允许通过一系列定义完善的方法来访问私有数据，就可以（通过执行范围检查）防止数据赋予不正当的值。例如，类以外的代码不可能直接向一个私有成员赋值。同时，还可以精确地控制如何以及何时使用对象中的数据。</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当正确实现对类成员的方法控制后，类就可以创建一个可用的“黑箱”，其内部动作不会被打开而任意篡改。</a:t>
            </a:r>
          </a:p>
        </p:txBody>
      </p:sp>
      <p:sp>
        <p:nvSpPr>
          <p:cNvPr id="7" name="文本框 6">
            <a:extLst>
              <a:ext uri="{FF2B5EF4-FFF2-40B4-BE49-F238E27FC236}">
                <a16:creationId xmlns:a16="http://schemas.microsoft.com/office/drawing/2014/main" id="{51C983B3-BD7F-EF1F-F66B-121EED83BE4F}"/>
              </a:ext>
            </a:extLst>
          </p:cNvPr>
          <p:cNvSpPr txBox="1"/>
          <p:nvPr/>
        </p:nvSpPr>
        <p:spPr>
          <a:xfrm>
            <a:off x="521044" y="4103886"/>
            <a:ext cx="6094970" cy="1887696"/>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封装的优点</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）良好的封装能够减少耦合。</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）类内部的结构可以自由修改。</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）可以对成员变量进行更精确的控制。</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）隐藏信息，实现细节。</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）防止对封装数据的未授权访问。</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）有助于保证数据完整性。</a:t>
            </a:r>
          </a:p>
        </p:txBody>
      </p:sp>
      <p:sp>
        <p:nvSpPr>
          <p:cNvPr id="9" name="文本框 8">
            <a:extLst>
              <a:ext uri="{FF2B5EF4-FFF2-40B4-BE49-F238E27FC236}">
                <a16:creationId xmlns:a16="http://schemas.microsoft.com/office/drawing/2014/main" id="{EC078698-9787-2DC7-5939-D9D7CEA721EC}"/>
              </a:ext>
            </a:extLst>
          </p:cNvPr>
          <p:cNvSpPr txBox="1"/>
          <p:nvPr/>
        </p:nvSpPr>
        <p:spPr>
          <a:xfrm>
            <a:off x="4522744" y="4248407"/>
            <a:ext cx="7313656" cy="835293"/>
          </a:xfrm>
          <a:prstGeom prst="rect">
            <a:avLst/>
          </a:prstGeom>
          <a:noFill/>
        </p:spPr>
        <p:txBody>
          <a:bodyPr wrap="square">
            <a:spAutoFit/>
          </a:bodyPr>
          <a:lstStyle/>
          <a:p>
            <a:pPr indent="266700" algn="just">
              <a:lnSpc>
                <a:spcPts val="20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访问控制符是一组限定类、属性或方法是否可以被程序里的其他部分访问和调用的修饰符。类的访问控制符只能是空或者</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public</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，方法和属性的访问控制符有</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4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个，分别是</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public</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private</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protected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friendly</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，其中</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friendly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是一种没有定义专门的访问控制符的默认情况。访问控制修饰符的权限如表</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5-2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11" name="文本框 10">
            <a:extLst>
              <a:ext uri="{FF2B5EF4-FFF2-40B4-BE49-F238E27FC236}">
                <a16:creationId xmlns:a16="http://schemas.microsoft.com/office/drawing/2014/main" id="{F11670C5-4EA8-8A29-40E0-A1FFD9BA0F8B}"/>
              </a:ext>
            </a:extLst>
          </p:cNvPr>
          <p:cNvSpPr txBox="1"/>
          <p:nvPr/>
        </p:nvSpPr>
        <p:spPr>
          <a:xfrm>
            <a:off x="4940047" y="4990041"/>
            <a:ext cx="6094970" cy="276999"/>
          </a:xfrm>
          <a:prstGeom prst="rect">
            <a:avLst/>
          </a:prstGeom>
          <a:noFill/>
        </p:spPr>
        <p:txBody>
          <a:bodyPr wrap="square">
            <a:spAutoFit/>
          </a:bodyPr>
          <a:lstStyle/>
          <a:p>
            <a:pPr indent="228600" algn="ctr">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5-2</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各种访问修饰符的可访问性</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3" name="表格 12">
            <a:extLst>
              <a:ext uri="{FF2B5EF4-FFF2-40B4-BE49-F238E27FC236}">
                <a16:creationId xmlns:a16="http://schemas.microsoft.com/office/drawing/2014/main" id="{F501DF46-60B2-0CB5-2596-424277836895}"/>
              </a:ext>
            </a:extLst>
          </p:cNvPr>
          <p:cNvGraphicFramePr>
            <a:graphicFrameLocks noGrp="1"/>
          </p:cNvGraphicFramePr>
          <p:nvPr>
            <p:extLst>
              <p:ext uri="{D42A27DB-BD31-4B8C-83A1-F6EECF244321}">
                <p14:modId xmlns:p14="http://schemas.microsoft.com/office/powerpoint/2010/main" val="458938245"/>
              </p:ext>
            </p:extLst>
          </p:nvPr>
        </p:nvGraphicFramePr>
        <p:xfrm>
          <a:off x="5119311" y="5274240"/>
          <a:ext cx="5988907" cy="1096747"/>
        </p:xfrm>
        <a:graphic>
          <a:graphicData uri="http://schemas.openxmlformats.org/drawingml/2006/table">
            <a:tbl>
              <a:tblPr firstRow="1" firstCol="1" bandRow="1">
                <a:tableStyleId>{5C22544A-7EE6-4342-B048-85BDC9FD1C3A}</a:tableStyleId>
              </a:tblPr>
              <a:tblGrid>
                <a:gridCol w="1815350">
                  <a:extLst>
                    <a:ext uri="{9D8B030D-6E8A-4147-A177-3AD203B41FA5}">
                      <a16:colId xmlns:a16="http://schemas.microsoft.com/office/drawing/2014/main" val="2391543129"/>
                    </a:ext>
                  </a:extLst>
                </a:gridCol>
                <a:gridCol w="995544">
                  <a:extLst>
                    <a:ext uri="{9D8B030D-6E8A-4147-A177-3AD203B41FA5}">
                      <a16:colId xmlns:a16="http://schemas.microsoft.com/office/drawing/2014/main" val="3359055328"/>
                    </a:ext>
                  </a:extLst>
                </a:gridCol>
                <a:gridCol w="1304697">
                  <a:extLst>
                    <a:ext uri="{9D8B030D-6E8A-4147-A177-3AD203B41FA5}">
                      <a16:colId xmlns:a16="http://schemas.microsoft.com/office/drawing/2014/main" val="3429374917"/>
                    </a:ext>
                  </a:extLst>
                </a:gridCol>
                <a:gridCol w="1174042">
                  <a:extLst>
                    <a:ext uri="{9D8B030D-6E8A-4147-A177-3AD203B41FA5}">
                      <a16:colId xmlns:a16="http://schemas.microsoft.com/office/drawing/2014/main" val="3990283772"/>
                    </a:ext>
                  </a:extLst>
                </a:gridCol>
                <a:gridCol w="699274">
                  <a:extLst>
                    <a:ext uri="{9D8B030D-6E8A-4147-A177-3AD203B41FA5}">
                      <a16:colId xmlns:a16="http://schemas.microsoft.com/office/drawing/2014/main" val="2445839429"/>
                    </a:ext>
                  </a:extLst>
                </a:gridCol>
              </a:tblGrid>
              <a:tr h="164162">
                <a:tc>
                  <a:txBody>
                    <a:bodyPr/>
                    <a:lstStyle/>
                    <a:p>
                      <a:pPr indent="26670" algn="ctr">
                        <a:buNone/>
                      </a:pPr>
                      <a:r>
                        <a:rPr lang="zh-CN" sz="1050" kern="100" dirty="0">
                          <a:effectLst/>
                        </a:rPr>
                        <a:t>访问范围</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en-US" sz="1050" kern="100" dirty="0">
                          <a:effectLst/>
                        </a:rPr>
                        <a:t>private</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en-US" sz="1050" kern="100" dirty="0">
                          <a:effectLst/>
                        </a:rPr>
                        <a:t>friendly</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en-US" sz="1050" kern="100">
                          <a:effectLst/>
                        </a:rPr>
                        <a:t>protected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en-US" sz="1050" kern="100">
                          <a:effectLst/>
                        </a:rPr>
                        <a:t>public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74542979"/>
                  </a:ext>
                </a:extLst>
              </a:tr>
              <a:tr h="240620">
                <a:tc>
                  <a:txBody>
                    <a:bodyPr/>
                    <a:lstStyle/>
                    <a:p>
                      <a:pPr algn="ctr">
                        <a:buNone/>
                      </a:pPr>
                      <a:r>
                        <a:rPr lang="zh-CN" sz="1050" kern="100" dirty="0">
                          <a:effectLst/>
                        </a:rPr>
                        <a:t>同一个类</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a:effectLst/>
                        </a:rPr>
                        <a:t>可访问</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a:effectLst/>
                        </a:rPr>
                        <a:t>可访问</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19576827"/>
                  </a:ext>
                </a:extLst>
              </a:tr>
              <a:tr h="230655">
                <a:tc>
                  <a:txBody>
                    <a:bodyPr/>
                    <a:lstStyle/>
                    <a:p>
                      <a:pPr algn="ctr">
                        <a:buNone/>
                      </a:pPr>
                      <a:r>
                        <a:rPr lang="zh-CN" sz="1050" kern="100" dirty="0">
                          <a:effectLst/>
                        </a:rPr>
                        <a:t>同一包中的其他类</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不可访问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a:effectLst/>
                        </a:rPr>
                        <a:t>可访问</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a:effectLst/>
                        </a:rPr>
                        <a:t>可访问</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597731"/>
                  </a:ext>
                </a:extLst>
              </a:tr>
              <a:tr h="230655">
                <a:tc>
                  <a:txBody>
                    <a:bodyPr/>
                    <a:lstStyle/>
                    <a:p>
                      <a:pPr algn="ctr">
                        <a:buNone/>
                      </a:pPr>
                      <a:r>
                        <a:rPr lang="zh-CN" sz="1050" kern="100">
                          <a:effectLst/>
                        </a:rPr>
                        <a:t>不同包中的子类</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不可访问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不可访问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26041711"/>
                  </a:ext>
                </a:extLst>
              </a:tr>
              <a:tr h="230655">
                <a:tc>
                  <a:txBody>
                    <a:bodyPr/>
                    <a:lstStyle/>
                    <a:p>
                      <a:pPr algn="ctr">
                        <a:buNone/>
                      </a:pPr>
                      <a:r>
                        <a:rPr lang="zh-CN" sz="1050" kern="100">
                          <a:effectLst/>
                        </a:rPr>
                        <a:t>不同包中的非子类</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不可访问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不可访问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a:effectLst/>
                        </a:rPr>
                        <a:t>不可访问</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buNone/>
                      </a:pPr>
                      <a:r>
                        <a:rPr lang="zh-CN" sz="1050" kern="100" dirty="0">
                          <a:effectLst/>
                        </a:rPr>
                        <a:t>可访问</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63516305"/>
                  </a:ext>
                </a:extLst>
              </a:tr>
            </a:tbl>
          </a:graphicData>
        </a:graphic>
      </p:graphicFrame>
    </p:spTree>
    <p:extLst>
      <p:ext uri="{BB962C8B-B14F-4D97-AF65-F5344CB8AC3E}">
        <p14:creationId xmlns:p14="http://schemas.microsoft.com/office/powerpoint/2010/main" val="325287174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4" name="文本框 3">
            <a:extLst>
              <a:ext uri="{FF2B5EF4-FFF2-40B4-BE49-F238E27FC236}">
                <a16:creationId xmlns:a16="http://schemas.microsoft.com/office/drawing/2014/main" id="{F9EF7CDD-CBF3-F30E-3596-02DD31D1AF0B}"/>
              </a:ext>
            </a:extLst>
          </p:cNvPr>
          <p:cNvSpPr txBox="1"/>
          <p:nvPr/>
        </p:nvSpPr>
        <p:spPr>
          <a:xfrm>
            <a:off x="970860" y="1344493"/>
            <a:ext cx="10646080" cy="1887696"/>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【问题导入】</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设计的领域中，面向对象编程犹如一座神秘的城堡，吸引着我们去探索。你是否曾困惑，为何传统的编程方式在处理复杂系统时会显得力不从心？当面对一个需要模拟现实世界中各种关系和行为的项目时，如何才能让代码更具结构、更易于理解和维护？这就是面向对象编程要为我们解答的问题。它引入了类、对象、封装、继承、多态等概念，这些看似抽象的概念实则蕴含着巨大的编程力量。那么，你准备好深入探究这些概念，解开面向对象编程的谜团，开启高效编程的新篇章了吗？让我们一同出发吧！</a:t>
            </a:r>
          </a:p>
        </p:txBody>
      </p:sp>
      <p:sp>
        <p:nvSpPr>
          <p:cNvPr id="8" name="文本框 7">
            <a:extLst>
              <a:ext uri="{FF2B5EF4-FFF2-40B4-BE49-F238E27FC236}">
                <a16:creationId xmlns:a16="http://schemas.microsoft.com/office/drawing/2014/main" id="{991BDE2B-803E-B33F-DDD7-7252307F357A}"/>
              </a:ext>
            </a:extLst>
          </p:cNvPr>
          <p:cNvSpPr txBox="1"/>
          <p:nvPr/>
        </p:nvSpPr>
        <p:spPr>
          <a:xfrm>
            <a:off x="970860" y="3124154"/>
            <a:ext cx="10646079" cy="240065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【知识目标】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）掌握成员方法（实例方法、静态方法）的定义和使用，以及成员方法重载的概念</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）掌握定义和使用成员方法，以及编写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【能力目标】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）掌握定义和使用构造方法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）掌握在类的定义中使用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【素质目标】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）培养学生掌握吃苦耐劳的精神</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）培养学生积极探索的精神</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0A87A-B95A-7104-E7F3-F891D46C55C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C84DB048-ADC8-7081-A4E1-82980DEF7E95}"/>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E9E17E5-6BF1-2A5F-EFC2-362196185D11}"/>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8" name="文本框 7">
            <a:extLst>
              <a:ext uri="{FF2B5EF4-FFF2-40B4-BE49-F238E27FC236}">
                <a16:creationId xmlns:a16="http://schemas.microsoft.com/office/drawing/2014/main" id="{AC37E6D5-B424-10B1-26D1-9B239213E097}"/>
              </a:ext>
            </a:extLst>
          </p:cNvPr>
          <p:cNvSpPr txBox="1"/>
          <p:nvPr/>
        </p:nvSpPr>
        <p:spPr>
          <a:xfrm>
            <a:off x="468018" y="478805"/>
            <a:ext cx="11254376" cy="605294"/>
          </a:xfrm>
          <a:prstGeom prst="rect">
            <a:avLst/>
          </a:prstGeom>
          <a:noFill/>
        </p:spPr>
        <p:txBody>
          <a:bodyPr wrap="square">
            <a:spAutoFit/>
          </a:bodyPr>
          <a:lstStyle/>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访问控制在面向对象技术中处于很重要的地位，合理地使用访问控制符，可以通过降低类和类之间的耦合性（关联性）来降低整个项目的复杂度，也便于整个项目的开发和维护。在</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语言中，访问控制修饰符有</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种。</a:t>
            </a:r>
          </a:p>
        </p:txBody>
      </p:sp>
      <p:sp>
        <p:nvSpPr>
          <p:cNvPr id="10" name="文本框 9">
            <a:extLst>
              <a:ext uri="{FF2B5EF4-FFF2-40B4-BE49-F238E27FC236}">
                <a16:creationId xmlns:a16="http://schemas.microsoft.com/office/drawing/2014/main" id="{4F84C917-AD2A-E074-5E69-B6CA8094A4CC}"/>
              </a:ext>
            </a:extLst>
          </p:cNvPr>
          <p:cNvSpPr txBox="1"/>
          <p:nvPr/>
        </p:nvSpPr>
        <p:spPr>
          <a:xfrm>
            <a:off x="453650" y="1007973"/>
            <a:ext cx="11254376" cy="4438523"/>
          </a:xfrm>
          <a:prstGeom prst="rect">
            <a:avLst/>
          </a:prstGeom>
          <a:noFill/>
        </p:spPr>
        <p:txBody>
          <a:bodyPr wrap="square">
            <a:spAutoFit/>
          </a:bodyPr>
          <a:lstStyle/>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1.private</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private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修饰的类成员，只能被该类自身的方法访问和修改，而不能被任何其他类（包括该类的子类）访问和引用。因此，</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private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修饰符具有最高的保护级别。例如，设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PhoneCard</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是电话卡类，电话卡都有密码，因此该类有一个密码域，可以把该类的密码域声明为私有成员。</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2.friendly</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（默认）</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一个类没有访问控制符，说明它具有默认的访问控制特性。这种默认的访问控制权规定，该类只能被同一个包中的类访问和引用，而不能被其他包中的类使用，即使其他包中有该类的子类。这种访问特性又称为包访问性（</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package private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同样，类内的成员如果没有访问控制符，也说明它们具有包访问性，或称为友元（</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friend</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）。定义在同一个文件夹中的所有类属于一个包，所以前面的程序要把用户自定义的类放在同一个文件夹中（</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项目默认的包），以便不加修饰符也能运行。</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3.protected</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用保护访问控制符</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protected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修饰的类成员可以被三种类所访问：该类自身、与它在同一个包中的其他类以及在其他包中的该类的子类。使用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protected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修饰符的主要作用，是允许其他包中它的子类来访问父类的特定属性和方法，否则可以使用默认访问控制符。</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4.public</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当一个类被声明为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public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时，它就具有了被其他包中的类访问的可能性，只要包中的其他类在程序中使用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import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语句引入</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public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类，就可以访问和引用这个类。</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5D0F7568-B738-3950-60C7-89A1B7EFCD4B}"/>
              </a:ext>
            </a:extLst>
          </p:cNvPr>
          <p:cNvSpPr txBox="1"/>
          <p:nvPr/>
        </p:nvSpPr>
        <p:spPr>
          <a:xfrm>
            <a:off x="498342" y="5481135"/>
            <a:ext cx="11224052"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类中被设定为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public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的方法是这个类对外的接口部分，避免了程序的其他部分直接去操作类内的数据，实际就是数据封装思想的体现。每个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程序的主类都必须是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public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类，也是基于相同的原因。</a:t>
            </a:r>
          </a:p>
        </p:txBody>
      </p:sp>
    </p:spTree>
    <p:extLst>
      <p:ext uri="{BB962C8B-B14F-4D97-AF65-F5344CB8AC3E}">
        <p14:creationId xmlns:p14="http://schemas.microsoft.com/office/powerpoint/2010/main" val="3918611415"/>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0991B-A3A9-EEF5-128A-5582D39D6001}"/>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BFFCD93-9D8B-15D6-7E4B-5ADFEB7E2C8C}"/>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6197619F-B4A6-7AD0-1BEC-BB5EB6CD073B}"/>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20926966-33EF-44E2-84A3-C149AD9A076E}"/>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B28BF105-A8FD-AA0A-3815-4F36C870D578}"/>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B6D91892-77F4-A56E-5186-2F24FB9A6080}"/>
              </a:ext>
            </a:extLst>
          </p:cNvPr>
          <p:cNvSpPr txBox="1"/>
          <p:nvPr/>
        </p:nvSpPr>
        <p:spPr>
          <a:xfrm>
            <a:off x="970860" y="333089"/>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5.4.2 Get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方法</a:t>
            </a:r>
          </a:p>
        </p:txBody>
      </p:sp>
      <p:sp>
        <p:nvSpPr>
          <p:cNvPr id="6" name="文本框 5">
            <a:extLst>
              <a:ext uri="{FF2B5EF4-FFF2-40B4-BE49-F238E27FC236}">
                <a16:creationId xmlns:a16="http://schemas.microsoft.com/office/drawing/2014/main" id="{9BEA9E71-4FD7-DB0E-3B4D-46EAFEEC33D3}"/>
              </a:ext>
            </a:extLst>
          </p:cNvPr>
          <p:cNvSpPr txBox="1"/>
          <p:nvPr/>
        </p:nvSpPr>
        <p:spPr>
          <a:xfrm>
            <a:off x="662022" y="1016309"/>
            <a:ext cx="11009129" cy="1617238"/>
          </a:xfrm>
          <a:prstGeom prst="rect">
            <a:avLst/>
          </a:prstGeom>
          <a:noFill/>
        </p:spPr>
        <p:txBody>
          <a:bodyPr wrap="square">
            <a:spAutoFit/>
          </a:bodyPr>
          <a:lstStyle/>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set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这两个词的表面意思，</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是指设置的意思，而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是获取的意思，顾名思义，这两个方法是对数据进行设置和获取用的，一般来说</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方法都是对私有域变量进行操作的，因为前面讲过私有域的变量其他类不能访问，所以需要借助类内容提供的方法接口来对私有成员变量进行读取和修改，那么</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面向对象程序设计中就借用了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方法来实现这项操作，这里采用单词</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两个单词是约定俗成的写法。</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在类中使用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方法时，都是在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后面跟上一些特定的词来形成特定意思的方法名，比如前面定义的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类中</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setName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getName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，表示设置姓名和获取姓名，</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getAge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setAge</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，表示读取年龄和设置年龄。</a:t>
            </a:r>
          </a:p>
        </p:txBody>
      </p:sp>
      <p:sp>
        <p:nvSpPr>
          <p:cNvPr id="10" name="文本框 9">
            <a:extLst>
              <a:ext uri="{FF2B5EF4-FFF2-40B4-BE49-F238E27FC236}">
                <a16:creationId xmlns:a16="http://schemas.microsoft.com/office/drawing/2014/main" id="{962D8D3B-7284-6ACF-E7EE-72D4416B1D5C}"/>
              </a:ext>
            </a:extLst>
          </p:cNvPr>
          <p:cNvSpPr txBox="1"/>
          <p:nvPr/>
        </p:nvSpPr>
        <p:spPr>
          <a:xfrm>
            <a:off x="536134" y="2553381"/>
            <a:ext cx="11119732" cy="328616"/>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之匙，开启数据访问的大门</a:t>
            </a:r>
            <a:r>
              <a:rPr lang="zh-CN" altLang="zh-CN" sz="14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Person2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类，并实现类中两个私有成员变量进行设置和获取的方法。 </a:t>
            </a:r>
          </a:p>
        </p:txBody>
      </p:sp>
      <p:sp>
        <p:nvSpPr>
          <p:cNvPr id="12" name="文本框 11">
            <a:extLst>
              <a:ext uri="{FF2B5EF4-FFF2-40B4-BE49-F238E27FC236}">
                <a16:creationId xmlns:a16="http://schemas.microsoft.com/office/drawing/2014/main" id="{C83444BA-9B19-823B-3002-8DFEF1976415}"/>
              </a:ext>
            </a:extLst>
          </p:cNvPr>
          <p:cNvSpPr txBox="1"/>
          <p:nvPr/>
        </p:nvSpPr>
        <p:spPr>
          <a:xfrm>
            <a:off x="717910" y="2815518"/>
            <a:ext cx="10063034" cy="3647152"/>
          </a:xfrm>
          <a:prstGeom prst="rect">
            <a:avLst/>
          </a:prstGeom>
          <a:noFill/>
        </p:spPr>
        <p:txBody>
          <a:bodyPr wrap="square">
            <a:spAutoFit/>
          </a:bodyPr>
          <a:lstStyle/>
          <a:p>
            <a:pPr algn="just">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 </a:t>
            </a:r>
            <a:r>
              <a:rPr lang="en-US"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Personupdate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names</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属性设置为</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private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属性设置为</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private</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get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方法获取</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get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方法获取</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name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setAge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set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方法设置</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给</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private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成员变量</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赋值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setName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set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方法设置</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name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给</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private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成员变量</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name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赋值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Personupdate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Personupdate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.setName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wangwu</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a:t>
            </a:r>
            <a:r>
              <a:rPr lang="en-US" altLang="zh-CN" sz="10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setName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.setAge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a:t>
            </a:r>
            <a:r>
              <a:rPr lang="en-US" altLang="zh-CN" sz="10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setAge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getgetName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方法，读取</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name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getAge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方法，读取</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954292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35739E-9E90-D94F-4412-53861B8FCCE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486A18E-1B57-C0D3-7B22-987C7B3CFF9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3994081-2A6D-C508-EA58-95C82D1AE14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299651"/>
            <a:ext cx="11468100" cy="6172200"/>
          </a:xfrm>
          <a:prstGeom prst="rect">
            <a:avLst/>
          </a:prstGeom>
        </p:spPr>
      </p:pic>
      <p:pic>
        <p:nvPicPr>
          <p:cNvPr id="9" name="图片 8">
            <a:extLst>
              <a:ext uri="{FF2B5EF4-FFF2-40B4-BE49-F238E27FC236}">
                <a16:creationId xmlns:a16="http://schemas.microsoft.com/office/drawing/2014/main" id="{7BF1C199-AC3F-24F5-0332-62BCA56FBB8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4A8359FB-3134-75E9-6A70-D2B6E533505F}"/>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DF2EA4CE-CA8B-1224-8755-0E5D42BEC375}"/>
              </a:ext>
            </a:extLst>
          </p:cNvPr>
          <p:cNvSpPr txBox="1"/>
          <p:nvPr/>
        </p:nvSpPr>
        <p:spPr>
          <a:xfrm>
            <a:off x="827168" y="466620"/>
            <a:ext cx="9336263" cy="328616"/>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】图书馆来一批书，为了便于管理，我们创建一个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Book</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类来记录这些书的信息。</a:t>
            </a:r>
          </a:p>
        </p:txBody>
      </p:sp>
      <p:sp>
        <p:nvSpPr>
          <p:cNvPr id="6" name="文本框 5">
            <a:extLst>
              <a:ext uri="{FF2B5EF4-FFF2-40B4-BE49-F238E27FC236}">
                <a16:creationId xmlns:a16="http://schemas.microsoft.com/office/drawing/2014/main" id="{6585B461-E822-BE8F-D488-AE9C6152C772}"/>
              </a:ext>
            </a:extLst>
          </p:cNvPr>
          <p:cNvSpPr txBox="1"/>
          <p:nvPr/>
        </p:nvSpPr>
        <p:spPr>
          <a:xfrm>
            <a:off x="831068" y="1138136"/>
            <a:ext cx="9649083" cy="1887696"/>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任务： 属性：书名、作者、出版社、价格</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 信息介绍</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要求：</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）书名、作者、出版社、价格设置为私有属性，通过</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get/set</a:t>
            </a:r>
            <a:r>
              <a:rPr lang="zh-CN" altLang="zh-CN" sz="14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400" kern="100" dirty="0">
                <a:effectLst/>
                <a:latin typeface="Calibri" panose="020F0502020204030204" pitchFamily="34" charset="0"/>
                <a:ea typeface="宋体" panose="02010600030101010101" pitchFamily="2" charset="-122"/>
                <a:cs typeface="等线" panose="02010600030101010101" pitchFamily="2" charset="-122"/>
              </a:rPr>
              <a:t>法实现对属性的访问控制。</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）限定图书价格必须大于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元，如果无效需要进行提示，并强制赋值为</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）限定作者、书名均为只读属性。</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）信息介绍方法描述图书所有信息。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2A7981D4-4AAD-12DD-C2FE-A5BC7EFA25D0}"/>
              </a:ext>
            </a:extLst>
          </p:cNvPr>
          <p:cNvSpPr txBox="1"/>
          <p:nvPr/>
        </p:nvSpPr>
        <p:spPr>
          <a:xfrm>
            <a:off x="389641" y="2867558"/>
            <a:ext cx="10211315" cy="3762568"/>
          </a:xfrm>
          <a:prstGeom prst="rect">
            <a:avLst/>
          </a:prstGeom>
          <a:noFill/>
        </p:spPr>
        <p:txBody>
          <a:bodyPr wrap="square">
            <a:spAutoFit/>
          </a:bodyPr>
          <a:lstStyle/>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Book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私有属性：书名、作者、出版社、价格</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title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author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publisher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通过公有的</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get/set</a:t>
            </a:r>
            <a:r>
              <a:rPr lang="zh-CN"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⽅法实现属性的访问，其中：</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a:t>
            </a:r>
            <a:r>
              <a:rPr lang="zh-CN"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、限定图书价格必须⼤于</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r>
              <a:rPr lang="zh-CN"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，如果无效需进⾏提⽰，并强制赋值为</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a:t>
            </a:r>
            <a:r>
              <a:rPr lang="zh-CN"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、限定作者、书名均为只读属性</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getTitle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title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getAuthor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author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getPublisher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publisher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setPublisher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publisher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70BF2363-2F60-9DD0-F902-0C1F911210B0}"/>
              </a:ext>
            </a:extLst>
          </p:cNvPr>
          <p:cNvSpPr txBox="1"/>
          <p:nvPr/>
        </p:nvSpPr>
        <p:spPr>
          <a:xfrm>
            <a:off x="4972223" y="2828006"/>
            <a:ext cx="9086850" cy="3577903"/>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publisher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publisher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&gt;10){</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价格必须大于</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=10;</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信息介绍方法，描述图书所有信息</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Book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Book();</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.setPublisher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人民邮电出版社</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.getTitle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.getAuthor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.getPublisher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.getPrice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8" name="文本框 17">
            <a:extLst>
              <a:ext uri="{FF2B5EF4-FFF2-40B4-BE49-F238E27FC236}">
                <a16:creationId xmlns:a16="http://schemas.microsoft.com/office/drawing/2014/main" id="{910953B6-6387-E9D4-AC60-E6784B7AC3FA}"/>
              </a:ext>
            </a:extLst>
          </p:cNvPr>
          <p:cNvSpPr txBox="1"/>
          <p:nvPr/>
        </p:nvSpPr>
        <p:spPr>
          <a:xfrm>
            <a:off x="10531475" y="5416776"/>
            <a:ext cx="2456047" cy="1087477"/>
          </a:xfrm>
          <a:prstGeom prst="rect">
            <a:avLst/>
          </a:prstGeom>
          <a:noFill/>
        </p:spPr>
        <p:txBody>
          <a:bodyPr wrap="square">
            <a:spAutoFit/>
          </a:bodyPr>
          <a:lstStyle/>
          <a:p>
            <a:pPr algn="just">
              <a:lnSpc>
                <a:spcPts val="20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null</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null</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人民邮电出版社</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046660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6C06D-F36D-71BB-4B50-54E2B83B3C8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C516D77-DFE3-9A2E-37F9-F5F8ACC7602D}"/>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1261234A-9A3B-ED79-94BA-4CDC58E917B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DABA143D-7F8C-E82B-E101-C501BBB29E3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A3809C4F-C7D2-C240-B0E0-AD26CE6A065F}"/>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7ED3DCE2-57EB-49C2-4ECA-876D54F2452E}"/>
              </a:ext>
            </a:extLst>
          </p:cNvPr>
          <p:cNvSpPr txBox="1"/>
          <p:nvPr/>
        </p:nvSpPr>
        <p:spPr>
          <a:xfrm>
            <a:off x="827190" y="523424"/>
            <a:ext cx="10814067" cy="86177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案例要求限定作者、书名均为只读属性，所以类中没有提供作者、书名的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set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方法，仅仅提供了作者、书名的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get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方法，所以输出结果显示作者、书名都是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null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，因为作者、书名都是私有变量，所以我们也无法直接方法，我们新建一个</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Booktest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测试类进行测试，执行就会出错。</a:t>
            </a:r>
          </a:p>
        </p:txBody>
      </p:sp>
      <p:sp>
        <p:nvSpPr>
          <p:cNvPr id="6" name="文本框 5">
            <a:extLst>
              <a:ext uri="{FF2B5EF4-FFF2-40B4-BE49-F238E27FC236}">
                <a16:creationId xmlns:a16="http://schemas.microsoft.com/office/drawing/2014/main" id="{14FDB85C-D7C3-D356-454B-3CB705130228}"/>
              </a:ext>
            </a:extLst>
          </p:cNvPr>
          <p:cNvSpPr txBox="1"/>
          <p:nvPr/>
        </p:nvSpPr>
        <p:spPr>
          <a:xfrm>
            <a:off x="550743" y="1275008"/>
            <a:ext cx="9506475" cy="3662541"/>
          </a:xfrm>
          <a:prstGeom prst="rect">
            <a:avLst/>
          </a:prstGeom>
          <a:noFill/>
        </p:spPr>
        <p:txBody>
          <a:bodyPr wrap="square">
            <a:spAutoFit/>
          </a:bodyPr>
          <a:lstStyle/>
          <a:p>
            <a:pPr indent="127635"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Booktest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Book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Book();</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u="sng"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title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"java</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基础教程</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u="sng"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author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邢老师</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.setPrice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.setPublisher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上海交通出版社</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.getTitle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.getAuthor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.getPublisher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book</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.getPrice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FE853385-64EB-4ED3-B1CC-54700EBBEFC6}"/>
              </a:ext>
            </a:extLst>
          </p:cNvPr>
          <p:cNvSpPr txBox="1"/>
          <p:nvPr/>
        </p:nvSpPr>
        <p:spPr>
          <a:xfrm>
            <a:off x="550743" y="5000878"/>
            <a:ext cx="12127362" cy="1333698"/>
          </a:xfrm>
          <a:prstGeom prst="rect">
            <a:avLst/>
          </a:prstGeom>
          <a:noFill/>
        </p:spPr>
        <p:txBody>
          <a:bodyPr wrap="square">
            <a:spAutoFit/>
          </a:bodyPr>
          <a:lstStyle/>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Exception in thread "main" </a:t>
            </a:r>
            <a:r>
              <a:rPr lang="en-US" altLang="zh-CN" sz="1600" kern="0" dirty="0" err="1">
                <a:solidFill>
                  <a:srgbClr val="FF0000"/>
                </a:solidFill>
                <a:effectLst/>
                <a:latin typeface="Consolas" panose="020B0609020204030204" pitchFamily="49" charset="0"/>
                <a:ea typeface="宋体" panose="02010600030101010101" pitchFamily="2" charset="-122"/>
                <a:cs typeface="Consolas" panose="020B0609020204030204" pitchFamily="49" charset="0"/>
              </a:rPr>
              <a:t>java.lang.Error</a:t>
            </a: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 Unresolved compilation problems: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	The field </a:t>
            </a:r>
            <a:r>
              <a:rPr lang="en-US" altLang="zh-CN" sz="1600" kern="0" dirty="0" err="1">
                <a:solidFill>
                  <a:srgbClr val="FF0000"/>
                </a:solidFill>
                <a:effectLst/>
                <a:latin typeface="Consolas" panose="020B0609020204030204" pitchFamily="49" charset="0"/>
                <a:ea typeface="宋体" panose="02010600030101010101" pitchFamily="2" charset="-122"/>
                <a:cs typeface="Consolas" panose="020B0609020204030204" pitchFamily="49" charset="0"/>
              </a:rPr>
              <a:t>Book.title</a:t>
            </a: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 is not visible</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	The field </a:t>
            </a:r>
            <a:r>
              <a:rPr lang="en-US" altLang="zh-CN" sz="1600" kern="0" dirty="0" err="1">
                <a:solidFill>
                  <a:srgbClr val="FF0000"/>
                </a:solidFill>
                <a:effectLst/>
                <a:latin typeface="Consolas" panose="020B0609020204030204" pitchFamily="49" charset="0"/>
                <a:ea typeface="宋体" panose="02010600030101010101" pitchFamily="2" charset="-122"/>
                <a:cs typeface="Consolas" panose="020B0609020204030204" pitchFamily="49" charset="0"/>
              </a:rPr>
              <a:t>Book.author</a:t>
            </a: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 is not visible</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	at </a:t>
            </a:r>
            <a:r>
              <a:rPr lang="en-US" altLang="zh-CN" sz="1600" kern="0" dirty="0" err="1">
                <a:solidFill>
                  <a:srgbClr val="FF0000"/>
                </a:solidFill>
                <a:effectLst/>
                <a:latin typeface="Consolas" panose="020B0609020204030204" pitchFamily="49" charset="0"/>
                <a:ea typeface="宋体" panose="02010600030101010101" pitchFamily="2" charset="-122"/>
                <a:cs typeface="Consolas" panose="020B0609020204030204" pitchFamily="49" charset="0"/>
              </a:rPr>
              <a:t>chapterFive</a:t>
            </a: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FF0000"/>
                </a:solidFill>
                <a:effectLst/>
                <a:latin typeface="Consolas" panose="020B0609020204030204" pitchFamily="49" charset="0"/>
                <a:ea typeface="宋体" panose="02010600030101010101" pitchFamily="2" charset="-122"/>
                <a:cs typeface="Consolas" panose="020B0609020204030204" pitchFamily="49" charset="0"/>
              </a:rPr>
              <a:t>chapterFive.Booktest.main</a:t>
            </a: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u="sng" kern="0" dirty="0">
                <a:solidFill>
                  <a:srgbClr val="0066CC"/>
                </a:solidFill>
                <a:effectLst/>
                <a:latin typeface="Consolas" panose="020B0609020204030204" pitchFamily="49" charset="0"/>
                <a:ea typeface="宋体" panose="02010600030101010101" pitchFamily="2" charset="-122"/>
                <a:cs typeface="Consolas" panose="020B0609020204030204" pitchFamily="49" charset="0"/>
              </a:rPr>
              <a:t>Booktest.java:7</a:t>
            </a:r>
            <a:r>
              <a:rPr lang="en-US" altLang="zh-CN" sz="1600" kern="0" dirty="0">
                <a:solidFill>
                  <a:srgbClr val="FF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619745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34927-D6EF-BDE3-CCA8-38CB1AD468A2}"/>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AC2BF749-FF6F-3A2A-70CE-47633FD2A8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58750D92-38F7-830E-E155-10D3F208EB0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8F85C86C-7741-BCD3-FEF2-7CC0BD8154FE}"/>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C8CE669E-9FC8-E593-2803-8D998B0AE7D0}"/>
              </a:ext>
            </a:extLst>
          </p:cNvPr>
          <p:cNvSpPr txBox="1"/>
          <p:nvPr/>
        </p:nvSpPr>
        <p:spPr>
          <a:xfrm>
            <a:off x="4196663" y="2459258"/>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5.5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构造方法</a:t>
            </a:r>
          </a:p>
        </p:txBody>
      </p:sp>
    </p:spTree>
    <p:extLst>
      <p:ext uri="{BB962C8B-B14F-4D97-AF65-F5344CB8AC3E}">
        <p14:creationId xmlns:p14="http://schemas.microsoft.com/office/powerpoint/2010/main" val="268714545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87F4D-08B6-560C-F06F-5FD479AD86CC}"/>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C8AC258-306D-A9A4-5CF0-F1D2090C37C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591ACEF-B9C7-6192-08C6-D39DEC81DE7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0AD1150C-213D-2755-E29D-AAC85F405B24}"/>
              </a:ext>
            </a:extLst>
          </p:cNvPr>
          <p:cNvSpPr txBox="1"/>
          <p:nvPr/>
        </p:nvSpPr>
        <p:spPr>
          <a:xfrm>
            <a:off x="637917" y="341314"/>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5.5.1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构造方法含义</a:t>
            </a:r>
          </a:p>
        </p:txBody>
      </p:sp>
      <p:sp>
        <p:nvSpPr>
          <p:cNvPr id="5" name="文本框 4">
            <a:extLst>
              <a:ext uri="{FF2B5EF4-FFF2-40B4-BE49-F238E27FC236}">
                <a16:creationId xmlns:a16="http://schemas.microsoft.com/office/drawing/2014/main" id="{C6D1B34B-1D26-F2C9-8BA8-10D210C10E10}"/>
              </a:ext>
            </a:extLst>
          </p:cNvPr>
          <p:cNvSpPr txBox="1"/>
          <p:nvPr/>
        </p:nvSpPr>
        <p:spPr>
          <a:xfrm>
            <a:off x="461839" y="1051971"/>
            <a:ext cx="11266734" cy="3847207"/>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前面几个案例中，成员变量初始化问题比较突出，怎么解决这个问题呢，下面我们学习一个比较特殊的方法——构造方法，通过构造方法可以完成对象的创建，以及实例变量的初始化。换句话说：构造方法是用来创建对象，并且同时给对象的属性赋值。构造方法在创建对象（</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new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运算符）之后自动调用。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中的每个类都有一个默认的构造方法，并且可以有一个以上的构造方法。在一个类中，与类名相同的方法就是构造方法。每个类可以具有多个构造方法，但要求它们各自包含不同的方法参数。</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构造方法的语法格式如下：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class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类名</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public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类名</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默认无参构造方法</a:t>
            </a: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public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类名</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参数列表</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1){  //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自定义构造方法</a:t>
            </a:r>
          </a:p>
          <a:p>
            <a:pPr indent="266700" algn="just">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 …</a:t>
            </a: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public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类名</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参数列表</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2){  //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自定义构造方法</a:t>
            </a:r>
          </a:p>
          <a:p>
            <a:pPr indent="266700" algn="just">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 …</a:t>
            </a: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 …</a:t>
            </a: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    //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类主体</a:t>
            </a:r>
          </a:p>
          <a:p>
            <a:pPr indent="266700" algn="just">
              <a:buNone/>
            </a:pPr>
            <a:r>
              <a:rPr lang="en-US" altLang="zh-CN" sz="12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42F0D214-2ACE-4AFD-C15B-BD5D59C40D14}"/>
              </a:ext>
            </a:extLst>
          </p:cNvPr>
          <p:cNvSpPr txBox="1"/>
          <p:nvPr/>
        </p:nvSpPr>
        <p:spPr>
          <a:xfrm>
            <a:off x="461839" y="4878616"/>
            <a:ext cx="9883861" cy="1631216"/>
          </a:xfrm>
          <a:prstGeom prst="rect">
            <a:avLst/>
          </a:prstGeom>
          <a:noFill/>
        </p:spPr>
        <p:txBody>
          <a:bodyPr wrap="square">
            <a:spAutoFit/>
          </a:bodyPr>
          <a:lstStyle/>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构造方法有以下特点：</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）方法名必须与类名相同</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）可以有</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0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个或多个参数</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）没有任何返回值，包括</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void</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）默认返回类型就是对象类型本身</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）构造方法不能被</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static</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final</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synchronized</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abstract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native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（类似于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abstract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）修饰。</a:t>
            </a:r>
          </a:p>
        </p:txBody>
      </p:sp>
    </p:spTree>
    <p:extLst>
      <p:ext uri="{BB962C8B-B14F-4D97-AF65-F5344CB8AC3E}">
        <p14:creationId xmlns:p14="http://schemas.microsoft.com/office/powerpoint/2010/main" val="5581166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5E89D-D00B-2E28-2D3A-754CE21BBD1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D713480-1A4F-B1DC-B9C7-7BEFE6D202C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D67F5F4-D9B1-0769-7B58-85B2315547D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6A2AFA74-FE1F-92E0-7DF6-3C10EF5A5F6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E244FFBC-2CF3-87A9-4C7E-D954DCF7673F}"/>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74B04F66-A49C-DAD3-57CA-6355E543B3A8}"/>
              </a:ext>
            </a:extLst>
          </p:cNvPr>
          <p:cNvSpPr txBox="1"/>
          <p:nvPr/>
        </p:nvSpPr>
        <p:spPr>
          <a:xfrm>
            <a:off x="827169" y="342900"/>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5.5.2</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构造方法的使用</a:t>
            </a:r>
          </a:p>
        </p:txBody>
      </p:sp>
      <p:sp>
        <p:nvSpPr>
          <p:cNvPr id="6" name="文本框 5">
            <a:extLst>
              <a:ext uri="{FF2B5EF4-FFF2-40B4-BE49-F238E27FC236}">
                <a16:creationId xmlns:a16="http://schemas.microsoft.com/office/drawing/2014/main" id="{635E01BE-2ACB-3CFF-0C07-BA0F808B565E}"/>
              </a:ext>
            </a:extLst>
          </p:cNvPr>
          <p:cNvSpPr txBox="1"/>
          <p:nvPr/>
        </p:nvSpPr>
        <p:spPr>
          <a:xfrm>
            <a:off x="464961" y="1071914"/>
            <a:ext cx="11262078" cy="137473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中，构造方法用于创建对象并初始化对象的属性。当使用 “</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new</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 关键字创建对象时，会自动调用对应的构造方法。如果没有显式定义构造方法，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会提供一个默认的无参构造方法，它会初始化对象的属性为默认值。但如果定义了有参构造方法，默认构造方法就可能不存在了。定义构造方法时，其方法名要与类名相同，且没有返回值类型（包括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void</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）。通过构造方法可以接收参数，在方法体中利用这些参数来初始化对象的属性，如 “</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属性名</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参数名”，这样就能够在创建对象时按照要求完成属性的初始化。</a:t>
            </a:r>
          </a:p>
        </p:txBody>
      </p:sp>
      <p:sp>
        <p:nvSpPr>
          <p:cNvPr id="10" name="文本框 9">
            <a:extLst>
              <a:ext uri="{FF2B5EF4-FFF2-40B4-BE49-F238E27FC236}">
                <a16:creationId xmlns:a16="http://schemas.microsoft.com/office/drawing/2014/main" id="{7B9853C9-003F-3179-9E2B-C6FCAF60E865}"/>
              </a:ext>
            </a:extLst>
          </p:cNvPr>
          <p:cNvSpPr txBox="1"/>
          <p:nvPr/>
        </p:nvSpPr>
        <p:spPr>
          <a:xfrm>
            <a:off x="361950" y="2321175"/>
            <a:ext cx="7925315" cy="33483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5-5</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】构造方法的解密</a:t>
            </a:r>
            <a:r>
              <a:rPr lang="zh-CN" altLang="zh-CN" sz="14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对无参构造方法和有参构造方法演示</a:t>
            </a:r>
          </a:p>
        </p:txBody>
      </p:sp>
      <p:sp>
        <p:nvSpPr>
          <p:cNvPr id="12" name="文本框 11">
            <a:extLst>
              <a:ext uri="{FF2B5EF4-FFF2-40B4-BE49-F238E27FC236}">
                <a16:creationId xmlns:a16="http://schemas.microsoft.com/office/drawing/2014/main" id="{542AC8C7-732D-231E-14CB-3DE7B76C2A64}"/>
              </a:ext>
            </a:extLst>
          </p:cNvPr>
          <p:cNvSpPr txBox="1"/>
          <p:nvPr/>
        </p:nvSpPr>
        <p:spPr>
          <a:xfrm>
            <a:off x="421675" y="2500789"/>
            <a:ext cx="8317346" cy="3231654"/>
          </a:xfrm>
          <a:prstGeom prst="rect">
            <a:avLst/>
          </a:prstGeom>
          <a:noFill/>
        </p:spPr>
        <p:txBody>
          <a:bodyPr wrap="square">
            <a:spAutoFit/>
          </a:bodyPr>
          <a:lstStyle/>
          <a:p>
            <a:pPr algn="l">
              <a:buNone/>
            </a:pPr>
            <a:r>
              <a:rPr lang="en-US" alt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定义无参的构造方法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wangwu</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定义有参的构造方法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定义有参的构造方法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定义有参的构造方法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en-US" dirty="0"/>
          </a:p>
        </p:txBody>
      </p:sp>
      <p:sp>
        <p:nvSpPr>
          <p:cNvPr id="14" name="文本框 13">
            <a:extLst>
              <a:ext uri="{FF2B5EF4-FFF2-40B4-BE49-F238E27FC236}">
                <a16:creationId xmlns:a16="http://schemas.microsoft.com/office/drawing/2014/main" id="{C7E1B4C2-D374-4871-4F9E-3ACAD0D6387B}"/>
              </a:ext>
            </a:extLst>
          </p:cNvPr>
          <p:cNvSpPr txBox="1"/>
          <p:nvPr/>
        </p:nvSpPr>
        <p:spPr>
          <a:xfrm>
            <a:off x="6125863" y="2656010"/>
            <a:ext cx="8317346" cy="3231654"/>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4384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wangwu</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4384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
        <p:nvSpPr>
          <p:cNvPr id="16" name="文本框 15">
            <a:extLst>
              <a:ext uri="{FF2B5EF4-FFF2-40B4-BE49-F238E27FC236}">
                <a16:creationId xmlns:a16="http://schemas.microsoft.com/office/drawing/2014/main" id="{EFDAFD5F-37CA-30A2-E89C-68D9D2E223EB}"/>
              </a:ext>
            </a:extLst>
          </p:cNvPr>
          <p:cNvSpPr txBox="1"/>
          <p:nvPr/>
        </p:nvSpPr>
        <p:spPr>
          <a:xfrm>
            <a:off x="732429" y="5601431"/>
            <a:ext cx="7554836" cy="738664"/>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en-US" sz="1400" dirty="0"/>
          </a:p>
        </p:txBody>
      </p:sp>
    </p:spTree>
    <p:extLst>
      <p:ext uri="{BB962C8B-B14F-4D97-AF65-F5344CB8AC3E}">
        <p14:creationId xmlns:p14="http://schemas.microsoft.com/office/powerpoint/2010/main" val="10199290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73AB35-E74F-798C-43B2-F5ED5D54A4A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E902E41-85C6-D88F-4E20-1BA74797506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E4EEC1B-3580-7E54-B707-4ED6DD461E9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2064B381-698D-57E8-7C4A-299C2E94938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8F585578-47DD-22C4-BAA6-C736F6BEB90B}"/>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618747D0-35F3-A121-B8F6-821CAC73BD8B}"/>
              </a:ext>
            </a:extLst>
          </p:cNvPr>
          <p:cNvSpPr txBox="1"/>
          <p:nvPr/>
        </p:nvSpPr>
        <p:spPr>
          <a:xfrm>
            <a:off x="717910" y="532367"/>
            <a:ext cx="11009129" cy="1600438"/>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实现的多个构造方法的类如何创建对象呢，上述代码中“</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PersonCM</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p=new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PersonCM</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”就使用了构造方法中的无参数构造方法，当然也可以使用有参数的构造方法，例如可以使用两个参数的构造方法“</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PersonCM</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p=new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PersonCM</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wangwu</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”代替以下三句代码：</a:t>
            </a:r>
          </a:p>
          <a:p>
            <a:pPr algn="l">
              <a:buNone/>
            </a:pP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p=new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p.setName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wangwu</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p.setAge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F9D0E688-1A2F-166B-873E-FDEECD87003E}"/>
              </a:ext>
            </a:extLst>
          </p:cNvPr>
          <p:cNvSpPr txBox="1"/>
          <p:nvPr/>
        </p:nvSpPr>
        <p:spPr>
          <a:xfrm>
            <a:off x="717910" y="2104310"/>
            <a:ext cx="9964180" cy="1733808"/>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修改后</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类对象创建的代码如下：</a:t>
            </a: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public static void main(String[]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p=new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PersonCM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("wangwu",20);   //</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调用了两个参数的构造方法</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p.getName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p.getAge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6EA001CE-9642-B5FE-8E03-BE46E0F6B1EF}"/>
              </a:ext>
            </a:extLst>
          </p:cNvPr>
          <p:cNvSpPr txBox="1"/>
          <p:nvPr/>
        </p:nvSpPr>
        <p:spPr>
          <a:xfrm>
            <a:off x="717910" y="3838118"/>
            <a:ext cx="10756180" cy="2144177"/>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该示例中的</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PersonCM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类中定义了四个构造方法，分别是无参构造方法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个和有参构造</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个。在一个类中定义多个具有不同参数的同名方法，这就是方法的重载。这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个构造方法的名称都与类名相同，均为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PersonCM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。在实例化该类时可以调用不同的构造方法进行初始化。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注意：类的构造方法不是要求必须定义的。如果在类中没有定义任何一个构造方法，则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会自动为该类生成一个默认的构造方法，默认的构造方法不包含任何参数，并且方法体为空。如果类中显式地定义了一个或多个构造方法，则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不再提供默认构造方法。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提示：只有编译程序自动加入的构造方法，才称为默认构造函数。如果自行编写无参数、没有内容的构造函数，就不称为默认构造方法了，只能称为默认构造函数了。</a:t>
            </a:r>
          </a:p>
        </p:txBody>
      </p:sp>
    </p:spTree>
    <p:extLst>
      <p:ext uri="{BB962C8B-B14F-4D97-AF65-F5344CB8AC3E}">
        <p14:creationId xmlns:p14="http://schemas.microsoft.com/office/powerpoint/2010/main" val="400212357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AFA10-EF4D-9B03-7D1D-2710C232AE6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4A44EA8-0347-65F9-CF61-17145BBD4ACD}"/>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66A0FB7-B402-4763-9E1B-D6875FE3FE1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DB4D5987-E16B-0D47-DC1C-C3FC50E38E8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A631573B-3EAF-F0F2-3D09-A6656FF94072}"/>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5313C84E-9EC6-A09C-BAAF-3872794326EB}"/>
              </a:ext>
            </a:extLst>
          </p:cNvPr>
          <p:cNvSpPr txBox="1"/>
          <p:nvPr/>
        </p:nvSpPr>
        <p:spPr>
          <a:xfrm>
            <a:off x="717910" y="384546"/>
            <a:ext cx="10019785" cy="137473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】定义一个“点”</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(Point)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类用来表示三维空间中的一个点</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有三个坐标</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要求如下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）可以生成具有特定坐标的点对象；</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）提供构造初始化这点的构造方法；</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）提供可以设置三个坐标的方法；</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）提供可以计算某“点”距该“点”距离方法</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distanco</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，即距离；</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7D9F6538-28D8-8581-FB1A-31E563B0CFBE}"/>
              </a:ext>
            </a:extLst>
          </p:cNvPr>
          <p:cNvSpPr txBox="1"/>
          <p:nvPr/>
        </p:nvSpPr>
        <p:spPr>
          <a:xfrm>
            <a:off x="464961" y="1716657"/>
            <a:ext cx="8617293" cy="4431983"/>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通过构造方法初始化对象的属性</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无惨构造方法，可以不用定义</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有参构造方法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提供可以设置三个坐标的方法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_z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D46DE08B-A635-692B-3BA2-4DC5FF6489DE}"/>
              </a:ext>
            </a:extLst>
          </p:cNvPr>
          <p:cNvSpPr txBox="1"/>
          <p:nvPr/>
        </p:nvSpPr>
        <p:spPr>
          <a:xfrm>
            <a:off x="5350495" y="1759281"/>
            <a:ext cx="10211315" cy="3077766"/>
          </a:xfrm>
          <a:prstGeom prst="rect">
            <a:avLst/>
          </a:prstGeom>
          <a:noFill/>
        </p:spPr>
        <p:txBody>
          <a:bodyPr wrap="square">
            <a:spAutoFit/>
          </a:bodyPr>
          <a:lstStyle/>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//3:</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提供可以计算该</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点</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距另外点距离平方的方法</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u="sng"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distanco</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距离</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a:t>
            </a:r>
            <a:r>
              <a:rPr lang="en-US" altLang="zh-CN" sz="12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Math.sqrt</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开平方</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返回</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result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结果</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distanco</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2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sqrt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可以生成具有特定坐标的点对象</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Point(3,4,8);</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实参</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初始值</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3</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被</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10</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替换</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.distanco</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(200,40,80);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4F7AB19C-21A5-89F9-D59B-49B953AF1C70}"/>
              </a:ext>
            </a:extLst>
          </p:cNvPr>
          <p:cNvSpPr txBox="1"/>
          <p:nvPr/>
        </p:nvSpPr>
        <p:spPr>
          <a:xfrm>
            <a:off x="6271383" y="5150025"/>
            <a:ext cx="7781858" cy="779701"/>
          </a:xfrm>
          <a:prstGeom prst="rect">
            <a:avLst/>
          </a:prstGeom>
          <a:noFill/>
        </p:spPr>
        <p:txBody>
          <a:bodyPr wrap="square">
            <a:spAutoFit/>
          </a:bodyPr>
          <a:lstStyle/>
          <a:p>
            <a:pPr algn="l">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206.3492185592182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225980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351CD-8E1F-3DE1-9CCF-054B9CC318AD}"/>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99491FFB-AEA5-0285-3A9E-1E259AFF4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72D4A914-AA8B-A07B-C66F-99FF68CDA49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51DD02E2-282B-3974-F4D2-3D2B821AC7AC}"/>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16C09887-4A0C-636A-D5EE-D6C15D144EDB}"/>
              </a:ext>
            </a:extLst>
          </p:cNvPr>
          <p:cNvSpPr txBox="1"/>
          <p:nvPr/>
        </p:nvSpPr>
        <p:spPr>
          <a:xfrm>
            <a:off x="4233734" y="2496328"/>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5.6 this</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关键字</a:t>
            </a:r>
          </a:p>
        </p:txBody>
      </p:sp>
    </p:spTree>
    <p:extLst>
      <p:ext uri="{BB962C8B-B14F-4D97-AF65-F5344CB8AC3E}">
        <p14:creationId xmlns:p14="http://schemas.microsoft.com/office/powerpoint/2010/main" val="323117898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59BA2-3F8B-E020-3C5A-E0064ED8E318}"/>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957CB967-AEDE-F4B5-6287-79402FE70C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E487D600-C5C0-548A-334E-57C971EE533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413927C-EFB4-7ECF-3BE5-CA35609077D3}"/>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7786CC85-9509-7925-52A9-E3105E5FB06B}"/>
              </a:ext>
            </a:extLst>
          </p:cNvPr>
          <p:cNvSpPr txBox="1"/>
          <p:nvPr/>
        </p:nvSpPr>
        <p:spPr>
          <a:xfrm>
            <a:off x="3708571" y="2595182"/>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5.1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面向对象概述</a:t>
            </a:r>
          </a:p>
        </p:txBody>
      </p:sp>
    </p:spTree>
    <p:extLst>
      <p:ext uri="{BB962C8B-B14F-4D97-AF65-F5344CB8AC3E}">
        <p14:creationId xmlns:p14="http://schemas.microsoft.com/office/powerpoint/2010/main" val="293235513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F2D59-8609-974D-BDA2-4B05D724465C}"/>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CE8B1444-8CAE-48BB-4B72-0819027B215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F858976-3E08-03E3-B8A8-B072BD576745}"/>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3D7519C-8903-4F15-489A-4811D7D53CFF}"/>
              </a:ext>
            </a:extLst>
          </p:cNvPr>
          <p:cNvSpPr txBox="1"/>
          <p:nvPr/>
        </p:nvSpPr>
        <p:spPr>
          <a:xfrm>
            <a:off x="453650" y="123111"/>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5.6.1 this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关键字详解</a:t>
            </a:r>
          </a:p>
        </p:txBody>
      </p:sp>
      <p:sp>
        <p:nvSpPr>
          <p:cNvPr id="5" name="文本框 4">
            <a:extLst>
              <a:ext uri="{FF2B5EF4-FFF2-40B4-BE49-F238E27FC236}">
                <a16:creationId xmlns:a16="http://schemas.microsoft.com/office/drawing/2014/main" id="{4C10ABAB-E82F-DA4E-71DD-29A69A1418D2}"/>
              </a:ext>
            </a:extLst>
          </p:cNvPr>
          <p:cNvSpPr txBox="1"/>
          <p:nvPr/>
        </p:nvSpPr>
        <p:spPr>
          <a:xfrm>
            <a:off x="452856" y="819292"/>
            <a:ext cx="11284700" cy="111825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很多</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面向对象程序语言的初学者对这个关键字的都会感觉到理解不透，不明白这个神秘的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到底表示什么意思。按照官方权威解释，</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的意义被解释为“指向当前对象的引用”。这个解释非常准确并且很精炼，但它太过专业化了，显得比字面意思更加深奥，导致很多初学者有点读不懂，更谈不上深入理解它的意义。下面我们用简单易懂的讲解帮助初学</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的同学来深入理解</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关键字的意义，并且梳理它的用法。</a:t>
            </a:r>
          </a:p>
        </p:txBody>
      </p:sp>
      <p:sp>
        <p:nvSpPr>
          <p:cNvPr id="7" name="文本框 6">
            <a:extLst>
              <a:ext uri="{FF2B5EF4-FFF2-40B4-BE49-F238E27FC236}">
                <a16:creationId xmlns:a16="http://schemas.microsoft.com/office/drawing/2014/main" id="{425FA7CB-5672-1637-2A12-4D09B13F5326}"/>
              </a:ext>
            </a:extLst>
          </p:cNvPr>
          <p:cNvSpPr txBox="1"/>
          <p:nvPr/>
        </p:nvSpPr>
        <p:spPr>
          <a:xfrm>
            <a:off x="452856" y="1810251"/>
            <a:ext cx="9144515" cy="33483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其实，我们只要把</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理解成”本对象自己的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”就可以了。让我们首先来看一段代码。</a:t>
            </a:r>
          </a:p>
        </p:txBody>
      </p:sp>
      <p:sp>
        <p:nvSpPr>
          <p:cNvPr id="9" name="文本框 8">
            <a:extLst>
              <a:ext uri="{FF2B5EF4-FFF2-40B4-BE49-F238E27FC236}">
                <a16:creationId xmlns:a16="http://schemas.microsoft.com/office/drawing/2014/main" id="{9D4EEDCE-BB09-A6AD-ED7B-64E9AD40DFD7}"/>
              </a:ext>
            </a:extLst>
          </p:cNvPr>
          <p:cNvSpPr txBox="1"/>
          <p:nvPr/>
        </p:nvSpPr>
        <p:spPr>
          <a:xfrm>
            <a:off x="452856" y="1977668"/>
            <a:ext cx="9772650" cy="4579139"/>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u="sng"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定义无参的构造方法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身高</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定义无参的构造方法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身高</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introduce(){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我叫</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今年</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岁</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"wangwu"</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,20,178.5);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.introduce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5017644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C08AD-645C-3CBF-CD49-706E3C07557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0478CE7-88D3-8F6A-D272-5924C7D4EABC}"/>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1EA8FF5F-FE35-07C8-A32B-C84788EF4B6F}"/>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B7F4171C-85D0-0D8A-E601-3A10D94DAD27}"/>
              </a:ext>
            </a:extLst>
          </p:cNvPr>
          <p:cNvSpPr txBox="1"/>
          <p:nvPr/>
        </p:nvSpPr>
        <p:spPr>
          <a:xfrm>
            <a:off x="453650" y="449783"/>
            <a:ext cx="11279091" cy="3365024"/>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在这段代码中，定义了一个表示”人”的类</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类中，有</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个属性</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age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height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，分别来表示姓名、年龄和身高。在类当中定义了一个构造方法，构造方法中对</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个属性进行了初始化操作。最后定义了一个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introduce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方法，这个方法能够打印一个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对象的姓名和年龄。 我们在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方法当中创建一个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类的对象，并且调用这个对象的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introduce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方法，运行结果如下：</a:t>
            </a:r>
          </a:p>
          <a:p>
            <a:pPr indent="320675" algn="l">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我叫</a:t>
            </a:r>
            <a:r>
              <a:rPr lang="en-US" altLang="zh-CN" sz="16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wangwu</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今年</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岁</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通过程序的运行结果我们可以看出，在创建对象的时候，对象的属性被赋予了正确初始值。这个程序本身非常的简单，可以理解，但是大家请注意，我们在定义构造方法的时候，把表示姓名、年龄和身高的参数分别命名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，这种命名的可读性有点差，为了提高可读性，我们把构造方法的参数名称修改为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age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height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，如下所示：</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Person(String </a:t>
            </a: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names,int</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age,double</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height) {  //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定义三个参数的构造方法</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names=names;</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age= age;</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height=height;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身高</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16072CFD-AC69-1350-AB71-2C88EE3DD937}"/>
              </a:ext>
            </a:extLst>
          </p:cNvPr>
          <p:cNvSpPr txBox="1"/>
          <p:nvPr/>
        </p:nvSpPr>
        <p:spPr>
          <a:xfrm>
            <a:off x="226825" y="3814807"/>
            <a:ext cx="8524618" cy="59503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修改之后，再次运行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方法，得到的运行结果变成了这个样子：</a:t>
            </a:r>
          </a:p>
          <a:p>
            <a:pPr indent="320675" algn="l">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我叫</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null,</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今年</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岁</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3DAE6451-8BF6-8CDE-DA5D-DB8CE4B18AC8}"/>
              </a:ext>
            </a:extLst>
          </p:cNvPr>
          <p:cNvSpPr txBox="1"/>
          <p:nvPr/>
        </p:nvSpPr>
        <p:spPr>
          <a:xfrm>
            <a:off x="453650" y="4447041"/>
            <a:ext cx="11328518" cy="1873718"/>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主要因为修改了构造方法之后，当我们调用构造方法创建对象时，给构造方法所传递的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个参数值“</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wangwu</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20</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178.5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最终并没有赋值到对象的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属性中。那么，既然参数值没有被赋值到对象的属性中，它们去了哪里呢？修改代码后，构造方法的参数与类所定义的属性同名，根据”同名情况下，局部变量的优先级更高”原则，在构造方法执行的过程中，虚拟机会把参数值赋给”参数本身”，而不是赋值给对象的属性！具体来说，就是我们给构造方法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参数传递的值是”</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wangwu</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”，而这个”</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wangwu</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”在构造方法执行的过程中，当运行到”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names=names;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”这条语句时，并没有把”</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wangwu</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”赋值给对象的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属性，而是又重新赋值给了</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参数自身。就是因为”</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wangwu</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”最终没有被赋值到对象的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属性中，才导致</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introduce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方法中打印出的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属性是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null</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。当然，</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age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height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这两个参数也是同样的赋值效果。</a:t>
            </a:r>
          </a:p>
        </p:txBody>
      </p:sp>
    </p:spTree>
    <p:extLst>
      <p:ext uri="{BB962C8B-B14F-4D97-AF65-F5344CB8AC3E}">
        <p14:creationId xmlns:p14="http://schemas.microsoft.com/office/powerpoint/2010/main" val="239843191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387C08-014A-CFDA-DB37-44C1E0979D72}"/>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B8193FFA-2E5A-FAB6-A612-C86C6C965CC1}"/>
              </a:ext>
            </a:extLst>
          </p:cNvPr>
          <p:cNvSpPr/>
          <p:nvPr/>
        </p:nvSpPr>
        <p:spPr>
          <a:xfrm>
            <a:off x="354011" y="261497"/>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8B5F9AE1-C91C-B0D1-93A4-AB49C45B2D91}"/>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AAEBC215-49A1-9A7A-3129-AE39CFFB8C4E}"/>
              </a:ext>
            </a:extLst>
          </p:cNvPr>
          <p:cNvSpPr txBox="1"/>
          <p:nvPr/>
        </p:nvSpPr>
        <p:spPr>
          <a:xfrm>
            <a:off x="468017" y="422717"/>
            <a:ext cx="11254377" cy="1528624"/>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为了能够让虚拟机明白我们所期望的是：把”</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wangwu</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”这个字符串赋值给对象的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属性，而不是”再一次”把它赋值给构造方法的参数，就需要把构造方法中的赋值语句做出如下修改</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代码如下：</a:t>
            </a: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Person(String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names,int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age,double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height)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this.names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=names;</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this.age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age;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this.height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=height;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113F6C62-34F5-800C-D7FA-30C4FAFDC842}"/>
              </a:ext>
            </a:extLst>
          </p:cNvPr>
          <p:cNvSpPr txBox="1"/>
          <p:nvPr/>
        </p:nvSpPr>
        <p:spPr>
          <a:xfrm>
            <a:off x="468016" y="1887343"/>
            <a:ext cx="11254377" cy="2123979"/>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这样一来，我们在构造方法中，给”</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”左边的属性前面都加上了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关键字，经过修改之后，重新运行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方法，就恢复了正常的运行效果。加了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关键字之后，为什么程序能够”恢复正常”。刚才我们说过，“</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”可以被解释为“本对象自己的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”，按照这个逻辑，“</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this.names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”就可以被解释为”本对象自己的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属性”，所以在执“</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this.names</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”这条语句的时候，虚拟机就会把</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参数的值”</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wangwu</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”赋值给对象的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属性。也就是说在这条赋值语句中，“</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”左边的“</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this.names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”表示对象的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属性，而“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”右边的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name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表示方法的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参数。</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通过这个例子， 能够理解</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关键字的意义。在程序中，所出现的“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属性名”是</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关键字最常见的一种用法， 也是</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关键字的第一种用法。既然“</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属性名”可以被解释为“本对象自己的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XX</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属性”，那么会不会有“</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方法名”这种用法呢？当然有这种用法，当程序中出现了“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方法名”这种写法，就可以被解释为调用“本对象自己的某某方法”。来看下面的代码：</a:t>
            </a:r>
          </a:p>
        </p:txBody>
      </p:sp>
      <p:sp>
        <p:nvSpPr>
          <p:cNvPr id="7" name="文本框 6">
            <a:extLst>
              <a:ext uri="{FF2B5EF4-FFF2-40B4-BE49-F238E27FC236}">
                <a16:creationId xmlns:a16="http://schemas.microsoft.com/office/drawing/2014/main" id="{C21F93A6-08CE-CCAA-065A-814990DC62CC}"/>
              </a:ext>
            </a:extLst>
          </p:cNvPr>
          <p:cNvSpPr txBox="1"/>
          <p:nvPr/>
        </p:nvSpPr>
        <p:spPr>
          <a:xfrm>
            <a:off x="226825" y="3947324"/>
            <a:ext cx="9426661" cy="1508105"/>
          </a:xfrm>
          <a:prstGeom prst="rect">
            <a:avLst/>
          </a:prstGeom>
          <a:noFill/>
        </p:spPr>
        <p:txBody>
          <a:bodyPr wrap="square">
            <a:spAutoFit/>
          </a:bodyPr>
          <a:lstStyle/>
          <a:p>
            <a:pPr indent="2667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public void greet()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同学，你好！</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public void introduce(){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this.greet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我叫</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"+names+",</a:t>
            </a: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今年</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岁</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en-US" sz="1200" dirty="0"/>
          </a:p>
        </p:txBody>
      </p:sp>
      <p:sp>
        <p:nvSpPr>
          <p:cNvPr id="9" name="文本框 8">
            <a:extLst>
              <a:ext uri="{FF2B5EF4-FFF2-40B4-BE49-F238E27FC236}">
                <a16:creationId xmlns:a16="http://schemas.microsoft.com/office/drawing/2014/main" id="{0327B540-7355-2706-7323-51D26E81B6A8}"/>
              </a:ext>
            </a:extLst>
          </p:cNvPr>
          <p:cNvSpPr txBox="1"/>
          <p:nvPr/>
        </p:nvSpPr>
        <p:spPr>
          <a:xfrm>
            <a:off x="468016" y="5524622"/>
            <a:ext cx="11254377" cy="847796"/>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这一次，我们给</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类增加了一个“打招呼”的方法叫做</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greet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introduce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方法当中，就可以通过“</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方法名”的方式来调用这个方法，表示调用的是“本对象自己的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greet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”方法。这是</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关键字的第二种用法。当然，在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introduce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方法中并没有出现其他对象，所以方法名前面的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关键字也可以省略不写。</a:t>
            </a:r>
          </a:p>
        </p:txBody>
      </p:sp>
    </p:spTree>
    <p:extLst>
      <p:ext uri="{BB962C8B-B14F-4D97-AF65-F5344CB8AC3E}">
        <p14:creationId xmlns:p14="http://schemas.microsoft.com/office/powerpoint/2010/main" val="94299648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3687A-4E7B-C7B1-86BD-AC264F071BD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6D6E1F9-889C-7F0B-D794-5028B2FF32E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23F26BD-5801-E979-AFE8-B70C8157FA2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0920" y="330543"/>
            <a:ext cx="11468100" cy="6172200"/>
          </a:xfrm>
          <a:prstGeom prst="rect">
            <a:avLst/>
          </a:prstGeom>
        </p:spPr>
      </p:pic>
      <p:pic>
        <p:nvPicPr>
          <p:cNvPr id="9" name="图片 8">
            <a:extLst>
              <a:ext uri="{FF2B5EF4-FFF2-40B4-BE49-F238E27FC236}">
                <a16:creationId xmlns:a16="http://schemas.microsoft.com/office/drawing/2014/main" id="{5BEA8A69-05C9-AC73-F097-304786E82661}"/>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C1A60A4D-1DE3-642B-CF08-9716D3C381F3}"/>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125B2447-8E33-351F-0960-C9D89FDECA03}"/>
              </a:ext>
            </a:extLst>
          </p:cNvPr>
          <p:cNvSpPr txBox="1"/>
          <p:nvPr/>
        </p:nvSpPr>
        <p:spPr>
          <a:xfrm>
            <a:off x="922123" y="333089"/>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5.6.2 this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关键字与构造方法</a:t>
            </a:r>
          </a:p>
        </p:txBody>
      </p:sp>
      <p:sp>
        <p:nvSpPr>
          <p:cNvPr id="6" name="文本框 5">
            <a:extLst>
              <a:ext uri="{FF2B5EF4-FFF2-40B4-BE49-F238E27FC236}">
                <a16:creationId xmlns:a16="http://schemas.microsoft.com/office/drawing/2014/main" id="{92DECB3F-9A75-AEE0-EB64-DD8E27D55B8D}"/>
              </a:ext>
            </a:extLst>
          </p:cNvPr>
          <p:cNvSpPr txBox="1"/>
          <p:nvPr/>
        </p:nvSpPr>
        <p:spPr>
          <a:xfrm>
            <a:off x="545241" y="1067282"/>
            <a:ext cx="11181798" cy="1836400"/>
          </a:xfrm>
          <a:prstGeom prst="rect">
            <a:avLst/>
          </a:prstGeom>
          <a:noFill/>
        </p:spPr>
        <p:txBody>
          <a:bodyPr wrap="square">
            <a:spAutoFit/>
          </a:bodyPr>
          <a:lstStyle/>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关键字还有另外一种很重要的用法，那就是在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关键字的后面加上小括号，这样就表示调用了某个类自身的构造方法，为了讲解这种用法我们再来修改一下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类再添加一个构造方法，代码如下。</a:t>
            </a: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Person(String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names,int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age)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定义无参的构造方法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this.names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=names;</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this.age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age;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4603FDB9-7B5C-6F69-BFD6-644D0474C98D}"/>
              </a:ext>
            </a:extLst>
          </p:cNvPr>
          <p:cNvSpPr txBox="1"/>
          <p:nvPr/>
        </p:nvSpPr>
        <p:spPr>
          <a:xfrm>
            <a:off x="545240" y="2826469"/>
            <a:ext cx="11181797" cy="111825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这个构造方法只有</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个参数，并且只初始化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个属性。为了方便理解，我们把上面的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个参数的构造方法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Person(String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names,int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age,double</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height))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称之为“构造方法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”，把前面的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个参数的构造方法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(Person(String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names,int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age))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称之为“构造方法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”。通过观察不难发现，这两个构造方法当中前</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行代码是相互重复的，为了避免这种重复性的代码出现，我们可以在“构造方法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”当中调用“构造方法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”。调用的方式如下：</a:t>
            </a:r>
          </a:p>
        </p:txBody>
      </p:sp>
      <p:sp>
        <p:nvSpPr>
          <p:cNvPr id="12" name="文本框 11">
            <a:extLst>
              <a:ext uri="{FF2B5EF4-FFF2-40B4-BE49-F238E27FC236}">
                <a16:creationId xmlns:a16="http://schemas.microsoft.com/office/drawing/2014/main" id="{059DFD26-DCA5-4D5B-2F42-10174B19BB2E}"/>
              </a:ext>
            </a:extLst>
          </p:cNvPr>
          <p:cNvSpPr txBox="1"/>
          <p:nvPr/>
        </p:nvSpPr>
        <p:spPr>
          <a:xfrm>
            <a:off x="360920" y="3758956"/>
            <a:ext cx="9328835" cy="2646878"/>
          </a:xfrm>
          <a:prstGeom prst="rect">
            <a:avLst/>
          </a:prstGeom>
          <a:noFill/>
        </p:spPr>
        <p:txBody>
          <a:bodyPr wrap="square">
            <a:spAutoFit/>
          </a:bodyPr>
          <a:lstStyle/>
          <a:p>
            <a:pPr indent="266700" algn="just">
              <a:buNone/>
            </a:pPr>
            <a:r>
              <a:rPr lang="en-US" altLang="zh-CN" sz="20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Person(String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names,int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age,double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height)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定义无参的构造方法</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this(</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names,age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此处调用了构成方法</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this.height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=height; //</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身高</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Person(String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names,int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age)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定义无参的构造方法</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this.names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=names;</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this.age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age;</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en-US" dirty="0"/>
          </a:p>
        </p:txBody>
      </p:sp>
    </p:spTree>
    <p:extLst>
      <p:ext uri="{BB962C8B-B14F-4D97-AF65-F5344CB8AC3E}">
        <p14:creationId xmlns:p14="http://schemas.microsoft.com/office/powerpoint/2010/main" val="15196591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A4CC4-2252-C066-D2E4-DB2DBF7DDF4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53ED1AC-1B41-2073-A9CE-CA6A8E1E1000}"/>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11B4196-62F1-4F7B-B9F9-7ECABF6FF92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0CA53556-0DD1-9FB1-26D2-BBDB7B695B4E}"/>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9A98740A-115F-6027-4E3E-796BE654BBC3}"/>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321439DF-136D-FECB-F328-6157D4B1241D}"/>
              </a:ext>
            </a:extLst>
          </p:cNvPr>
          <p:cNvSpPr txBox="1"/>
          <p:nvPr/>
        </p:nvSpPr>
        <p:spPr>
          <a:xfrm>
            <a:off x="738514" y="888911"/>
            <a:ext cx="10856145" cy="1873718"/>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”中，通过“</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”的方式调用了“构造方法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”。这就是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关键字的又一种用法。为什么要通过这种方式来调用构造方法呢？难道不能直接写一个“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name,age</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”来调用吗？这里必须做出解释：在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语言中，一个类的构造方法与类名相同。但是，一个类当中也可以定义一个与类名相同的“普通方法”，换句话说就是：并不是只有构造方法与类名相同，“普通方法”也可以取和类相同的名称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不建议这么做</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那么，在这种情况下，编译器如何区分这个方法是“普通方法”还是“构造方法”呢？很简单，“普通方法”的名称前面必须定义返回值类型，而“构造方法”的名称前面则没有返回值类型的定义。这样，编译器就能够分得清哪个是“构造方法”，哪个是和类同名的“普通方法”。</a:t>
            </a:r>
          </a:p>
        </p:txBody>
      </p:sp>
      <p:sp>
        <p:nvSpPr>
          <p:cNvPr id="6" name="文本框 5">
            <a:extLst>
              <a:ext uri="{FF2B5EF4-FFF2-40B4-BE49-F238E27FC236}">
                <a16:creationId xmlns:a16="http://schemas.microsoft.com/office/drawing/2014/main" id="{E9E9D94F-C9B6-C0B1-20BF-EC7464AD7A77}"/>
              </a:ext>
            </a:extLst>
          </p:cNvPr>
          <p:cNvSpPr txBox="1"/>
          <p:nvPr/>
        </p:nvSpPr>
        <p:spPr>
          <a:xfrm>
            <a:off x="717910" y="2668383"/>
            <a:ext cx="10876749" cy="1360757"/>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如果定义的时候分得清，那么在调用的时候，都是通过方法名来调用的，这时如何分得清代码中哪一句调用的是“构造方法”， 哪一句调用的是和类同名的“普通方法”呢？为了解决这个问题，</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语言规定，在本类中调用构造方法的时候，需要通过“</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”的方式来调用。除此之外，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语言还规定了这种调用方式所必须遵守的规则。首先，这种“</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”的方式只能在其他构造方法中使用，不能在普通方法中用。如果在普通方法中按这种方式使用，将被视为语法错误。</a:t>
            </a:r>
          </a:p>
        </p:txBody>
      </p:sp>
      <p:sp>
        <p:nvSpPr>
          <p:cNvPr id="12" name="文本框 11">
            <a:extLst>
              <a:ext uri="{FF2B5EF4-FFF2-40B4-BE49-F238E27FC236}">
                <a16:creationId xmlns:a16="http://schemas.microsoft.com/office/drawing/2014/main" id="{13F2325B-63B3-0615-F510-AEAB94E717BF}"/>
              </a:ext>
            </a:extLst>
          </p:cNvPr>
          <p:cNvSpPr txBox="1"/>
          <p:nvPr/>
        </p:nvSpPr>
        <p:spPr>
          <a:xfrm>
            <a:off x="738514" y="3925370"/>
            <a:ext cx="10876748" cy="1611018"/>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其次，在一个构造方法中，用“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”的形式调用构造方法，“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”必须写在主调方法的第一行。另外，不能出现相互循环嵌套调用，也就是说，不能在构造方法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中调用构造方法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，又同时在构造方法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中调用构造方法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接下来我们再来思考两个问题：首先，在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方法中执行到”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new Person("</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wangwu</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",20,178.5);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”这句代码时，实际上是调用了构造方法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，而构造方法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中又调用了构造方法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，两个构造方法都被调用到了，那么在内存中会不会创建两个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对象呢？答案是不会，为什么呢？原因很简单：构造方法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中调用了构造方法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，并没有出现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new</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关键字，调用构造方法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仅仅是完成了</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name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age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这两个属性的初始化，并不会创建出两个对象。</a:t>
            </a:r>
          </a:p>
        </p:txBody>
      </p:sp>
      <p:sp>
        <p:nvSpPr>
          <p:cNvPr id="14" name="文本框 13">
            <a:extLst>
              <a:ext uri="{FF2B5EF4-FFF2-40B4-BE49-F238E27FC236}">
                <a16:creationId xmlns:a16="http://schemas.microsoft.com/office/drawing/2014/main" id="{56410F91-50D2-B87A-C9B4-C18B8D9E2EBE}"/>
              </a:ext>
            </a:extLst>
          </p:cNvPr>
          <p:cNvSpPr txBox="1"/>
          <p:nvPr/>
        </p:nvSpPr>
        <p:spPr>
          <a:xfrm>
            <a:off x="667928" y="5536388"/>
            <a:ext cx="10856144" cy="841577"/>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我们要思考的第二个问题是：既然</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语言允许”普通方法”的名称与类名相同，而构造方法也与类名相同，那么在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以外的类当中如果写上了“</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”这样的代码，虚拟机如何判断所调用的是普通方法还是构造方法呢？答案也很简单，如果”</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Person(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”的前面出现了</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new</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关键字，这就说明调用的是构造方法，否则说明调用的是普通方法。</a:t>
            </a:r>
          </a:p>
        </p:txBody>
      </p:sp>
    </p:spTree>
    <p:extLst>
      <p:ext uri="{BB962C8B-B14F-4D97-AF65-F5344CB8AC3E}">
        <p14:creationId xmlns:p14="http://schemas.microsoft.com/office/powerpoint/2010/main" val="293518332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AA837-1749-76A0-42D6-8D93C428B28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B94A218-A83B-780A-1BF0-3C93D1DCCFD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18BBF619-7A0C-2A2E-6C8E-ABE63E79E2F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1CA9F303-2854-C87D-616C-4512E1F819A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A3F652AF-FA25-2F03-F19B-A207F335D803}"/>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6C23DF39-A95D-BF08-FA6D-EE02E8F32261}"/>
              </a:ext>
            </a:extLst>
          </p:cNvPr>
          <p:cNvSpPr txBox="1"/>
          <p:nvPr/>
        </p:nvSpPr>
        <p:spPr>
          <a:xfrm>
            <a:off x="760139" y="512786"/>
            <a:ext cx="10812896" cy="1118255"/>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舵手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造船师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构造方法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写一个类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Account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账户类，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private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类属性包括账号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，余额</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balance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，年利率</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annualInterestRate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，并完成相关属性的读取和设置方法，以及存</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取款方法（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deposit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withdraw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），取款方法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withdraw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中，需要判断用户余额是否能够满足提款数额的要求，如果不能，应给出提示，最后通过下面的数据进行测试程序。</a:t>
            </a:r>
          </a:p>
        </p:txBody>
      </p:sp>
      <p:sp>
        <p:nvSpPr>
          <p:cNvPr id="6" name="文本框 5">
            <a:extLst>
              <a:ext uri="{FF2B5EF4-FFF2-40B4-BE49-F238E27FC236}">
                <a16:creationId xmlns:a16="http://schemas.microsoft.com/office/drawing/2014/main" id="{B8AFE9E1-8741-1DD3-6315-54270885EBDD}"/>
              </a:ext>
            </a:extLst>
          </p:cNvPr>
          <p:cNvSpPr txBox="1"/>
          <p:nvPr/>
        </p:nvSpPr>
        <p:spPr>
          <a:xfrm>
            <a:off x="760139" y="1587109"/>
            <a:ext cx="10812896" cy="163121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）创建一个储户类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depositor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，完成储户信息创建，成员变量有名字，储户姓，储户名，储户账户。</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）创建一个储户对象，名字叫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Jane Smith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，他有一个账号为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4270300590000001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”，余额为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20000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元，年利率为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Jane Smith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操作。存入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10000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再取出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8000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元。再取出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20000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元。打印出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Jane Smith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的基本信息</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为了更加清晰明了的完成本案例，代码分成了三个文件，分别完成三个类，第一文件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Account.java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完成账户类创建，第二个文件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depositor.java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完成储户类创建，第三个文件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AccountDemo.java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是测试类。</a:t>
            </a:r>
          </a:p>
        </p:txBody>
      </p:sp>
      <p:sp>
        <p:nvSpPr>
          <p:cNvPr id="10" name="文本框 9">
            <a:extLst>
              <a:ext uri="{FF2B5EF4-FFF2-40B4-BE49-F238E27FC236}">
                <a16:creationId xmlns:a16="http://schemas.microsoft.com/office/drawing/2014/main" id="{660C9CE2-FDD7-6340-5F17-49301F110C60}"/>
              </a:ext>
            </a:extLst>
          </p:cNvPr>
          <p:cNvSpPr txBox="1"/>
          <p:nvPr/>
        </p:nvSpPr>
        <p:spPr>
          <a:xfrm>
            <a:off x="618965" y="3045916"/>
            <a:ext cx="9247526" cy="3539430"/>
          </a:xfrm>
          <a:prstGeom prst="rect">
            <a:avLst/>
          </a:prstGeom>
          <a:noFill/>
        </p:spPr>
        <p:txBody>
          <a:bodyPr wrap="square">
            <a:spAutoFit/>
          </a:bodyPr>
          <a:lstStyle/>
          <a:p>
            <a:pPr>
              <a:buNone/>
            </a:pP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Account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private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账号</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private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余额</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private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年利率</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带参数构造方法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Account(String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(String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60445717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E5F856-B9F3-5B50-8C71-62181FF8D83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D03CF6C-7C82-ABF1-8194-98A81CB472E8}"/>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C91BEDA-F182-FB14-4138-BCC4F07457D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926F777D-C3C3-1544-5023-5783A8C1714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821AFA64-0570-44DC-83EC-171A168C60F0}"/>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6" name="文本框 5">
            <a:extLst>
              <a:ext uri="{FF2B5EF4-FFF2-40B4-BE49-F238E27FC236}">
                <a16:creationId xmlns:a16="http://schemas.microsoft.com/office/drawing/2014/main" id="{CD4324F3-FC27-D5C5-D107-97DD2AE9B5D2}"/>
              </a:ext>
            </a:extLst>
          </p:cNvPr>
          <p:cNvSpPr txBox="1"/>
          <p:nvPr/>
        </p:nvSpPr>
        <p:spPr>
          <a:xfrm>
            <a:off x="915944" y="428178"/>
            <a:ext cx="9346342" cy="6001643"/>
          </a:xfrm>
          <a:prstGeom prst="rect">
            <a:avLst/>
          </a:prstGeom>
          <a:noFill/>
        </p:spPr>
        <p:txBody>
          <a:bodyPr wrap="square">
            <a:spAutoFit/>
          </a:bodyPr>
          <a:lstStyle/>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在取款方法</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 withdraw </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中，需要判断用户余额是否能够满足提款数额的要求，</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如果不能，应给出提示</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drawMoney</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amount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取款方法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if</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&lt;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amount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余额不足，取款失败</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amount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成功取出</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amount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23500819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4F474-14F1-4840-FEAD-AFD655B57D0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A385F1C-475C-DBEA-EB40-7F2E9A086F21}"/>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60BBE8F-BEC0-4E76-CF0E-98C5719222FF}"/>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3B43CEAA-5860-AD73-57FC-41B7AC58E47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7633253B-F9A4-5FBF-419D-42C374E093D3}"/>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681D6D88-AD0B-A859-9CBF-C240645572C4}"/>
              </a:ext>
            </a:extLst>
          </p:cNvPr>
          <p:cNvSpPr txBox="1"/>
          <p:nvPr/>
        </p:nvSpPr>
        <p:spPr>
          <a:xfrm>
            <a:off x="970860" y="342900"/>
            <a:ext cx="11842150" cy="6463308"/>
          </a:xfrm>
          <a:prstGeom prst="rect">
            <a:avLst/>
          </a:prstGeom>
          <a:noFill/>
        </p:spPr>
        <p:txBody>
          <a:bodyPr wrap="square">
            <a:spAutoFit/>
          </a:bodyPr>
          <a:lstStyle/>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deposit(</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double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amount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存款方法</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if</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amount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&gt; 0)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amount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成功存入</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amount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储户类</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Depositor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private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firstName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储户姓</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private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lastName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储户名</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private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Account </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储户账户</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Depositor(String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firstName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lastName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firstName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firstName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lastName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lastName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Account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C0"/>
                </a:solidFill>
                <a:effectLst/>
                <a:latin typeface="Consolas" panose="020B0609020204030204" pitchFamily="49" charset="0"/>
                <a:ea typeface="宋体" panose="02010600030101010101" pitchFamily="2" charset="-122"/>
                <a:cs typeface="宋体" panose="02010600030101010101" pitchFamily="2" charset="-122"/>
              </a:rPr>
              <a: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(Account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err="1">
                <a:solidFill>
                  <a:srgbClr val="7F0055"/>
                </a:solidFill>
                <a:effectLst/>
                <a:latin typeface="Consolas" panose="020B0609020204030204" pitchFamily="49" charset="0"/>
                <a:ea typeface="宋体" panose="02010600030101010101" pitchFamily="2" charset="-122"/>
                <a:cs typeface="宋体" panose="02010600030101010101" pitchFamily="2" charset="-122"/>
              </a:rPr>
              <a:t>this</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getFirstName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firstName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Tree>
    <p:extLst>
      <p:ext uri="{BB962C8B-B14F-4D97-AF65-F5344CB8AC3E}">
        <p14:creationId xmlns:p14="http://schemas.microsoft.com/office/powerpoint/2010/main" val="361317051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59ADD-86E1-4885-E9D5-BC822B3BBAC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85E6FB2-DC1B-23FC-6454-892624F1ED68}"/>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022A773-526D-0897-193F-1402CC1B227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4BA94BF-21DE-62A7-8A31-F684388625A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B61D8BAD-626D-7D81-9C8F-9C3B81C9CE07}"/>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134C6A85-C2E4-7912-8980-27200151132B}"/>
              </a:ext>
            </a:extLst>
          </p:cNvPr>
          <p:cNvSpPr txBox="1"/>
          <p:nvPr/>
        </p:nvSpPr>
        <p:spPr>
          <a:xfrm>
            <a:off x="990342" y="396082"/>
            <a:ext cx="10211315" cy="4616648"/>
          </a:xfrm>
          <a:prstGeom prst="rect">
            <a:avLst/>
          </a:prstGeom>
          <a:noFill/>
        </p:spPr>
        <p:txBody>
          <a:bodyPr wrap="square">
            <a:spAutoFit/>
          </a:bodyPr>
          <a:lstStyle/>
          <a:p>
            <a:pPr>
              <a:buNone/>
            </a:pPr>
            <a:r>
              <a:rPr lang="en-US" altLang="zh-CN" sz="18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String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getLastName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return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lastName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3F7F5F"/>
                </a:solidFill>
                <a:effectLst/>
                <a:latin typeface="Consolas" panose="020B0609020204030204" pitchFamily="49" charset="0"/>
                <a:ea typeface="宋体" panose="02010600030101010101" pitchFamily="2" charset="-122"/>
                <a:cs typeface="宋体" panose="02010600030101010101" pitchFamily="2" charset="-122"/>
              </a:rPr>
              <a:t>储户存取款测试类</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class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AccountDemo</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public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static</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void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main(String[]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args</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Depositor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Depositor(</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"Jane"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"Smith"</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Account   </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acct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b="1" dirty="0">
                <a:solidFill>
                  <a:srgbClr val="7F0055"/>
                </a:solidFill>
                <a:effectLst/>
                <a:latin typeface="Consolas" panose="020B0609020204030204" pitchFamily="49" charset="0"/>
                <a:ea typeface="宋体" panose="02010600030101010101" pitchFamily="2" charset="-122"/>
                <a:cs typeface="宋体" panose="02010600030101010101" pitchFamily="2" charset="-122"/>
              </a:rPr>
              <a:t>new</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Account(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"4270300590000001"</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20000, 0.0223);</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.setAccount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6A3E3E"/>
                </a:solidFill>
                <a:effectLst/>
                <a:latin typeface="Consolas" panose="020B0609020204030204" pitchFamily="49" charset="0"/>
                <a:ea typeface="宋体" panose="02010600030101010101" pitchFamily="2" charset="-122"/>
                <a:cs typeface="宋体" panose="02010600030101010101" pitchFamily="2" charset="-122"/>
              </a:rPr>
              <a:t>acct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().deposit(10000);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drawMoney</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(8000);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drawMoney</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(20000);</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System.</a:t>
            </a:r>
            <a:r>
              <a:rPr lang="en-US" altLang="zh-CN" sz="1600" b="1" i="1" dirty="0" err="1">
                <a:solidFill>
                  <a:srgbClr val="0000C0"/>
                </a:solidFill>
                <a:effectLst/>
                <a:latin typeface="Consolas" panose="020B0609020204030204" pitchFamily="49" charset="0"/>
                <a:ea typeface="宋体" panose="02010600030101010101" pitchFamily="2" charset="-122"/>
                <a:cs typeface="宋体" panose="02010600030101010101" pitchFamily="2" charset="-122"/>
              </a:rPr>
              <a:t>out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.println</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储户</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.getLastName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.getFirstName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有一个账户</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卡号是：</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getId</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利率是：</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getRate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100 + </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 , </a:t>
            </a:r>
            <a:r>
              <a:rPr lang="zh-CN"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账户余额是：</a:t>
            </a:r>
            <a:r>
              <a:rPr lang="en-US" altLang="zh-CN" sz="1600" dirty="0">
                <a:solidFill>
                  <a:srgbClr val="2A00FF"/>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  </a:t>
            </a:r>
            <a:r>
              <a:rPr lang="en-US" altLang="zh-CN" sz="1600" dirty="0" err="1">
                <a:solidFill>
                  <a:srgbClr val="6A3E3E"/>
                </a:solidFill>
                <a:effectLst/>
                <a:latin typeface="Consolas" panose="020B0609020204030204" pitchFamily="49" charset="0"/>
                <a:ea typeface="宋体" panose="02010600030101010101" pitchFamily="2" charset="-122"/>
                <a:cs typeface="宋体" panose="02010600030101010101" pitchFamily="2" charset="-122"/>
              </a:rPr>
              <a:t>cust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.getAccount</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r>
              <a:rPr lang="en-US" altLang="zh-CN" sz="1600" dirty="0" err="1">
                <a:solidFill>
                  <a:srgbClr val="000000"/>
                </a:solidFill>
                <a:effectLst/>
                <a:latin typeface="Consolas" panose="020B0609020204030204" pitchFamily="49" charset="0"/>
                <a:ea typeface="宋体" panose="02010600030101010101" pitchFamily="2" charset="-122"/>
                <a:cs typeface="宋体" panose="02010600030101010101" pitchFamily="2" charset="-122"/>
              </a:rPr>
              <a:t>getBalance</a:t>
            </a: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	}</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buNone/>
            </a:pPr>
            <a:r>
              <a:rPr lang="en-US" altLang="zh-CN" sz="1600" dirty="0">
                <a:solidFill>
                  <a:srgbClr val="000000"/>
                </a:solidFill>
                <a:effectLst/>
                <a:latin typeface="Consolas" panose="020B0609020204030204" pitchFamily="49" charset="0"/>
                <a:ea typeface="宋体" panose="02010600030101010101" pitchFamily="2" charset="-122"/>
                <a:cs typeface="宋体" panose="02010600030101010101" pitchFamily="2" charset="-122"/>
              </a:rPr>
              <a:t>}</a:t>
            </a:r>
            <a:endParaRPr lang="zh-CN" altLang="zh-CN" sz="2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a:extLst>
              <a:ext uri="{FF2B5EF4-FFF2-40B4-BE49-F238E27FC236}">
                <a16:creationId xmlns:a16="http://schemas.microsoft.com/office/drawing/2014/main" id="{1EF1C2F4-E86B-8175-B92C-18B60DF59488}"/>
              </a:ext>
            </a:extLst>
          </p:cNvPr>
          <p:cNvSpPr txBox="1"/>
          <p:nvPr/>
        </p:nvSpPr>
        <p:spPr>
          <a:xfrm>
            <a:off x="717910" y="4935180"/>
            <a:ext cx="6094970" cy="1579920"/>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程序运行结果如下：</a:t>
            </a:r>
          </a:p>
          <a:p>
            <a:pPr algn="l">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成功存入</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10000.0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成功取出</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8000.0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成功取出</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20000.0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储户</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Smith,Jane</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有一个账户</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卡号是：</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4270300590000001,</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利率是：</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2.23% ,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账户余额是：</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2000.0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3725576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29372-0EA2-ADE8-4929-D2CB0DE7C905}"/>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8EEB6A38-33A2-13C7-E4AB-2C6563BDFC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389EBD74-F600-7B0D-DDAF-F3D9727F037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0EF5664-7CA3-1016-C526-588D988FD5A2}"/>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FE771AB-9E08-8EC6-8B27-9F4FDD746FB2}"/>
              </a:ext>
            </a:extLst>
          </p:cNvPr>
          <p:cNvSpPr txBox="1"/>
          <p:nvPr/>
        </p:nvSpPr>
        <p:spPr>
          <a:xfrm>
            <a:off x="5098706" y="2551934"/>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5.7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包</a:t>
            </a:r>
          </a:p>
        </p:txBody>
      </p:sp>
    </p:spTree>
    <p:extLst>
      <p:ext uri="{BB962C8B-B14F-4D97-AF65-F5344CB8AC3E}">
        <p14:creationId xmlns:p14="http://schemas.microsoft.com/office/powerpoint/2010/main" val="181861835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A67F-066F-906A-3C52-B74D5CD0FF0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8DCFA398-E592-7375-B6B3-22574A37362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299C1BE-79A8-1195-3E9D-E8A4808D3C6E}"/>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4" name="文本框 3">
            <a:extLst>
              <a:ext uri="{FF2B5EF4-FFF2-40B4-BE49-F238E27FC236}">
                <a16:creationId xmlns:a16="http://schemas.microsoft.com/office/drawing/2014/main" id="{6B2A68F0-591F-5171-B8FF-267E122D287C}"/>
              </a:ext>
            </a:extLst>
          </p:cNvPr>
          <p:cNvSpPr txBox="1"/>
          <p:nvPr/>
        </p:nvSpPr>
        <p:spPr>
          <a:xfrm>
            <a:off x="625560" y="547857"/>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5.1.1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面向对象引入</a:t>
            </a:r>
          </a:p>
        </p:txBody>
      </p:sp>
      <p:sp>
        <p:nvSpPr>
          <p:cNvPr id="6" name="文本框 5">
            <a:extLst>
              <a:ext uri="{FF2B5EF4-FFF2-40B4-BE49-F238E27FC236}">
                <a16:creationId xmlns:a16="http://schemas.microsoft.com/office/drawing/2014/main" id="{60D511BA-3F60-057A-B798-FC8076D77A2F}"/>
              </a:ext>
            </a:extLst>
          </p:cNvPr>
          <p:cNvSpPr txBox="1"/>
          <p:nvPr/>
        </p:nvSpPr>
        <p:spPr>
          <a:xfrm>
            <a:off x="538810" y="1555131"/>
            <a:ext cx="11112790"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程序设计中，对象是面向对象编程（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OOP</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核心概念。对象可以看作是类的一个实例，它代表了一个具体的实体，具有状态和行为。类则是对象的蓝图，定义了对象的属性和方法。当我们创建对象时，实际上是根据类的定义在内存中分配空间，并为对象赋予具体的属性值。对象的状态通过类的属性来描述，而行为则由类的方法来定义。每个对象都有自己的属性值和方法的实现，能够在程序中执行特定的操作。通过创建对象，我们能够组织和管理程序中的数据和功能，增强程序的模块化和可重用性。</a:t>
            </a:r>
          </a:p>
        </p:txBody>
      </p:sp>
      <p:sp>
        <p:nvSpPr>
          <p:cNvPr id="8" name="文本框 7">
            <a:extLst>
              <a:ext uri="{FF2B5EF4-FFF2-40B4-BE49-F238E27FC236}">
                <a16:creationId xmlns:a16="http://schemas.microsoft.com/office/drawing/2014/main" id="{511128BA-1DE8-BB18-6DE5-CC5DAFB2F59A}"/>
              </a:ext>
            </a:extLst>
          </p:cNvPr>
          <p:cNvSpPr txBox="1"/>
          <p:nvPr/>
        </p:nvSpPr>
        <p:spPr>
          <a:xfrm>
            <a:off x="625560" y="3288320"/>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5.1.2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面向对象特点</a:t>
            </a:r>
          </a:p>
        </p:txBody>
      </p:sp>
      <p:sp>
        <p:nvSpPr>
          <p:cNvPr id="10" name="文本框 9">
            <a:extLst>
              <a:ext uri="{FF2B5EF4-FFF2-40B4-BE49-F238E27FC236}">
                <a16:creationId xmlns:a16="http://schemas.microsoft.com/office/drawing/2014/main" id="{0482738C-2598-A51D-2B0F-89D830F372A8}"/>
              </a:ext>
            </a:extLst>
          </p:cNvPr>
          <p:cNvSpPr txBox="1"/>
          <p:nvPr/>
        </p:nvSpPr>
        <p:spPr>
          <a:xfrm>
            <a:off x="538811" y="4138802"/>
            <a:ext cx="11112789" cy="1887696"/>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抽象是面向对象编程中一种重要的思维方式和设计手段。它是指将具有相似特征和行为的事物的共同本质提取出来，忽略非本质的细节。例如，在设计一个图形绘制系统时，对于各种图形（如圆形、矩形、三角形），可以抽象出它们共有的属性（如颜色、位置）和行为（如绘制、移动）。通过抽象，可以创建出更具通用性的基类，比如 “图形” 类。这样的类定义了所有图形应该具备的基本元素，使得代码能够更高效地处理多种不同但相关的对象。抽象能够让开发者从更高层次去思考问题，有助于构建出结构清晰、易于维护和扩展的软件系统，为后续的继承、封装和多态等操作提供了基础。</a:t>
            </a:r>
          </a:p>
        </p:txBody>
      </p:sp>
    </p:spTree>
    <p:extLst>
      <p:ext uri="{BB962C8B-B14F-4D97-AF65-F5344CB8AC3E}">
        <p14:creationId xmlns:p14="http://schemas.microsoft.com/office/powerpoint/2010/main" val="132777734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145E9-F03A-F43C-BF2A-82CC10BE127C}"/>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0E3E6F52-EA91-9E0E-8A15-D0B44482C4A5}"/>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B30F98D-8261-3C09-C1A7-4DAAFB7F8B3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0DCAD44F-1759-2B3C-23AD-6918BBC422C3}"/>
              </a:ext>
            </a:extLst>
          </p:cNvPr>
          <p:cNvSpPr txBox="1"/>
          <p:nvPr/>
        </p:nvSpPr>
        <p:spPr>
          <a:xfrm>
            <a:off x="545242" y="179437"/>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5.7.1</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包的定义</a:t>
            </a:r>
          </a:p>
        </p:txBody>
      </p:sp>
      <p:sp>
        <p:nvSpPr>
          <p:cNvPr id="5" name="文本框 4">
            <a:extLst>
              <a:ext uri="{FF2B5EF4-FFF2-40B4-BE49-F238E27FC236}">
                <a16:creationId xmlns:a16="http://schemas.microsoft.com/office/drawing/2014/main" id="{F69A1781-2224-5577-571A-0EDFA371AA81}"/>
              </a:ext>
            </a:extLst>
          </p:cNvPr>
          <p:cNvSpPr txBox="1"/>
          <p:nvPr/>
        </p:nvSpPr>
        <p:spPr>
          <a:xfrm>
            <a:off x="453650" y="1007484"/>
            <a:ext cx="10983613" cy="1803058"/>
          </a:xfrm>
          <a:prstGeom prst="rect">
            <a:avLst/>
          </a:prstGeom>
          <a:noFill/>
        </p:spPr>
        <p:txBody>
          <a:bodyPr wrap="square">
            <a:spAutoFit/>
          </a:bodyPr>
          <a:lstStyle/>
          <a:p>
            <a:pPr indent="266700" algn="just">
              <a:lnSpc>
                <a:spcPts val="12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程序是由</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个</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类和众多非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的类组成，在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程序的第</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行加入“</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package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就可以把对应</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“*.class”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文件保存在相应的包内；当需要调用此包中的类时，用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的格式调用，</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这样可以避免相同类名的冲突。注意：在命名包名称时，尽量避开与系统冲突的名字，例如</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同时包名</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般都采用小写形式。</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旦程序类中出现了包名称之后，在执行程序使用类名称时，应尽量带上</a:t>
            </a:r>
            <a:endParaRPr lang="en-US" altLang="zh-CN" sz="1800" kern="100" dirty="0">
              <a:effectLst/>
              <a:latin typeface="Calibri" panose="020F0502020204030204" pitchFamily="34" charset="0"/>
              <a:ea typeface="宋体" panose="02010600030101010101" pitchFamily="2" charset="-122"/>
              <a:cs typeface="等线" panose="02010600030101010101" pitchFamily="2" charset="-122"/>
            </a:endParaRPr>
          </a:p>
          <a:p>
            <a:pPr indent="266700" algn="just">
              <a:lnSpc>
                <a:spcPts val="1200"/>
              </a:lnSpc>
              <a:buNone/>
            </a:pPr>
            <a:endParaRPr lang="en-US" altLang="zh-CN" kern="100" dirty="0">
              <a:latin typeface="Calibri" panose="020F0502020204030204" pitchFamily="34" charset="0"/>
              <a:ea typeface="宋体" panose="02010600030101010101" pitchFamily="2" charset="-122"/>
              <a:cs typeface="等线" panose="02010600030101010101" pitchFamily="2" charset="-122"/>
            </a:endParaRPr>
          </a:p>
          <a:p>
            <a:pPr indent="266700" algn="just">
              <a:lnSpc>
                <a:spcPts val="1200"/>
              </a:lnSpc>
              <a:buNone/>
            </a:pP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包名称，而不是进入包内执行。</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在以后进</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项目开发中，所有</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件</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定要使用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package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定义包。如</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6" name="Rectangle 2">
            <a:extLst>
              <a:ext uri="{FF2B5EF4-FFF2-40B4-BE49-F238E27FC236}">
                <a16:creationId xmlns:a16="http://schemas.microsoft.com/office/drawing/2014/main" id="{2E2CEE3C-BF07-032B-1D4F-42602AFEF0B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图片 51">
            <a:extLst>
              <a:ext uri="{FF2B5EF4-FFF2-40B4-BE49-F238E27FC236}">
                <a16:creationId xmlns:a16="http://schemas.microsoft.com/office/drawing/2014/main" id="{893CC976-D89B-58C0-E61A-9A5700CB871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0988" y="2665037"/>
            <a:ext cx="5715000" cy="359680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id="{954A180E-E2B3-DE3D-A819-9C4F655768FD}"/>
              </a:ext>
            </a:extLst>
          </p:cNvPr>
          <p:cNvSpPr>
            <a:spLocks noChangeArrowheads="1"/>
          </p:cNvSpPr>
          <p:nvPr/>
        </p:nvSpPr>
        <p:spPr bwMode="auto">
          <a:xfrm>
            <a:off x="0" y="3778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8">
            <a:extLst>
              <a:ext uri="{FF2B5EF4-FFF2-40B4-BE49-F238E27FC236}">
                <a16:creationId xmlns:a16="http://schemas.microsoft.com/office/drawing/2014/main" id="{BC5CA54F-D30A-9EFC-90B5-9D7971EC961C}"/>
              </a:ext>
            </a:extLst>
          </p:cNvPr>
          <p:cNvSpPr txBox="1"/>
          <p:nvPr/>
        </p:nvSpPr>
        <p:spPr>
          <a:xfrm>
            <a:off x="2771003" y="6266573"/>
            <a:ext cx="6094970" cy="251672"/>
          </a:xfrm>
          <a:prstGeom prst="rect">
            <a:avLst/>
          </a:prstGeom>
          <a:noFill/>
        </p:spPr>
        <p:txBody>
          <a:bodyPr wrap="square">
            <a:spAutoFit/>
          </a:bodyPr>
          <a:lstStyle/>
          <a:p>
            <a:pPr indent="228600" algn="ctr">
              <a:lnSpc>
                <a:spcPts val="12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5-1</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包和类关系结构</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8287681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D18B7-FBC1-12C2-8A37-57F60E3077C6}"/>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96906E0D-B212-4EF1-B55F-9B9A8CE7DE6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7EA48A65-9EF0-F773-F824-88CD7B962830}"/>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D2A28133-2F8C-A8EC-46F0-0C6A96DBD483}"/>
              </a:ext>
            </a:extLst>
          </p:cNvPr>
          <p:cNvSpPr txBox="1"/>
          <p:nvPr/>
        </p:nvSpPr>
        <p:spPr>
          <a:xfrm>
            <a:off x="569418" y="960079"/>
            <a:ext cx="11051575" cy="4401205"/>
          </a:xfrm>
          <a:prstGeom prst="rect">
            <a:avLst/>
          </a:prstGeom>
          <a:noFill/>
        </p:spPr>
        <p:txBody>
          <a:bodyPr wrap="square">
            <a:spAutoFit/>
          </a:bodyPr>
          <a:lstStyle/>
          <a:p>
            <a:pPr indent="266700" algn="just">
              <a:lnSpc>
                <a:spcPts val="12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package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语句定义包，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package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语句应该放在源文件的第一行，在每个源文件中只能有一个包</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endParaRPr lang="en-US"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12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定义语句，并且</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package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语句适用于所有类型（类、接口、枚举和注释）的文件。定义包语法格式如下：</a:t>
            </a:r>
          </a:p>
          <a:p>
            <a:pPr indent="533400"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533400"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package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包名</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包的命名规则具体如下：</a:t>
            </a:r>
          </a:p>
          <a:p>
            <a:pPr marL="342900" lvl="0" indent="-342900" algn="just">
              <a:lnSpc>
                <a:spcPts val="2000"/>
              </a:lnSpc>
              <a:buFont typeface="Wingdings" panose="05000000000000000000" pitchFamily="2" charset="2"/>
              <a:buChar char=""/>
              <a:tabLst>
                <a:tab pos="266700" algn="l"/>
              </a:tabLs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000"/>
              </a:lnSpc>
              <a:buFont typeface="Wingdings" panose="05000000000000000000" pitchFamily="2" charset="2"/>
              <a:buChar char=""/>
              <a:tabLst>
                <a:tab pos="266700" algn="l"/>
              </a:tabLst>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包名全部由小写字母（多个单词也全部小写）。</a:t>
            </a:r>
          </a:p>
          <a:p>
            <a:pPr marL="342900" lvl="0" indent="-342900" algn="just">
              <a:lnSpc>
                <a:spcPts val="2000"/>
              </a:lnSpc>
              <a:buFont typeface="Wingdings" panose="05000000000000000000" pitchFamily="2" charset="2"/>
              <a:buChar char=""/>
              <a:tabLst>
                <a:tab pos="266700" algn="l"/>
              </a:tabLst>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000"/>
              </a:lnSpc>
              <a:buFont typeface="Wingdings" panose="05000000000000000000" pitchFamily="2" charset="2"/>
              <a:buChar char=""/>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如果包名包含多个层次，每个层次用“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”分割。</a:t>
            </a:r>
          </a:p>
          <a:p>
            <a:pPr marL="342900" lvl="0" indent="-342900" algn="just">
              <a:lnSpc>
                <a:spcPts val="2000"/>
              </a:lnSpc>
              <a:buFont typeface="Wingdings" panose="05000000000000000000" pitchFamily="2" charset="2"/>
              <a:buChar char=""/>
              <a:tabLst>
                <a:tab pos="266700" algn="l"/>
              </a:tabLst>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000"/>
              </a:lnSpc>
              <a:buFont typeface="Wingdings" panose="05000000000000000000" pitchFamily="2" charset="2"/>
              <a:buChar char=""/>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包名一般由倒置的域名开头，比如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com.baidu</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，不要有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www</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marL="342900" lvl="0" indent="-342900" algn="just">
              <a:lnSpc>
                <a:spcPts val="2000"/>
              </a:lnSpc>
              <a:buFont typeface="Wingdings" panose="05000000000000000000" pitchFamily="2" charset="2"/>
              <a:buChar char=""/>
              <a:tabLst>
                <a:tab pos="266700" algn="l"/>
              </a:tabLst>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000"/>
              </a:lnSpc>
              <a:buFont typeface="Wingdings" panose="05000000000000000000" pitchFamily="2" charset="2"/>
              <a:buChar char=""/>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自定义包不能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开头。</a:t>
            </a:r>
          </a:p>
          <a:p>
            <a:pPr marL="266700"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注意：如果在源文件中没有定义包，那么类、接口、枚举和注释类型文件将会被放进一</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个无名的包中，也称为默认包。在实际企业开发中，通常不会把类定义在默认包下。</a:t>
            </a:r>
          </a:p>
        </p:txBody>
      </p:sp>
    </p:spTree>
    <p:extLst>
      <p:ext uri="{BB962C8B-B14F-4D97-AF65-F5344CB8AC3E}">
        <p14:creationId xmlns:p14="http://schemas.microsoft.com/office/powerpoint/2010/main" val="1863488731"/>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AEDB3-42B8-04B8-6AA7-6725B28F881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8063CED-4021-A2AD-8763-7C55B8AF89E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9AB796A5-E209-18A6-BDFF-76176E27940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0E6907A7-804C-2F21-2C95-DCD044882E9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8EBFA50B-4F78-BCAD-0249-CF4CDB3180E1}"/>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E50530C3-1B7E-33DE-F684-7ED1E393C571}"/>
              </a:ext>
            </a:extLst>
          </p:cNvPr>
          <p:cNvSpPr txBox="1"/>
          <p:nvPr/>
        </p:nvSpPr>
        <p:spPr>
          <a:xfrm>
            <a:off x="903588" y="342900"/>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5.7.2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包的使用</a:t>
            </a:r>
          </a:p>
        </p:txBody>
      </p:sp>
      <p:sp>
        <p:nvSpPr>
          <p:cNvPr id="6" name="文本框 5">
            <a:extLst>
              <a:ext uri="{FF2B5EF4-FFF2-40B4-BE49-F238E27FC236}">
                <a16:creationId xmlns:a16="http://schemas.microsoft.com/office/drawing/2014/main" id="{F092DEE2-A655-E5F2-E1E0-CBD33A92C0A3}"/>
              </a:ext>
            </a:extLst>
          </p:cNvPr>
          <p:cNvSpPr txBox="1"/>
          <p:nvPr/>
        </p:nvSpPr>
        <p:spPr>
          <a:xfrm>
            <a:off x="903588" y="1343762"/>
            <a:ext cx="10483773" cy="3426579"/>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包的导入</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程序编写过程中，包与包之间存在相互调用，</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个包不但会调用本包中类，还会调用其他包中的类，所以需要用关键词“</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import”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进</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导入包中的类，格式为：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类名称；</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当需要导入其他包中的若干类，</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可以用采用如下形式完成导入</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这里的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并不意味着将包内的类全部导入，</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等线" panose="02010600030101010101" pitchFamily="2" charset="-122"/>
              </a:rPr>
              <a:t>是按照需求导入，需要什么类就导入什么类。如果在不同的包中包含有相同名称的类名，可以采用“包名称</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加以区分。 </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上面语句用于直接导入指定类，例如导入前面的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Person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类，代码如下：</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import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chapterFive.Person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语句导入指定包下全部类的用法按如下：</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Import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chapterFive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语句中的星号（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）只能代表类，不能代表包，表明导入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chapterFive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包下的所有类。</a:t>
            </a:r>
          </a:p>
        </p:txBody>
      </p:sp>
      <p:sp>
        <p:nvSpPr>
          <p:cNvPr id="14" name="文本框 13">
            <a:extLst>
              <a:ext uri="{FF2B5EF4-FFF2-40B4-BE49-F238E27FC236}">
                <a16:creationId xmlns:a16="http://schemas.microsoft.com/office/drawing/2014/main" id="{E7171A22-8FF5-2060-6C8C-7AFEC944AA28}"/>
              </a:ext>
            </a:extLst>
          </p:cNvPr>
          <p:cNvSpPr txBox="1"/>
          <p:nvPr/>
        </p:nvSpPr>
        <p:spPr>
          <a:xfrm>
            <a:off x="854113" y="4734779"/>
            <a:ext cx="10483773"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提示：使用星号（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）可能会增加编译时间，特别是引入多个大包时，所以明确的导入你想要用到的类是一个好方法，需要注意的是使用星号对运行时间和类的大小没有影响。</a:t>
            </a:r>
          </a:p>
        </p:txBody>
      </p:sp>
      <p:sp>
        <p:nvSpPr>
          <p:cNvPr id="19" name="文本框 18">
            <a:extLst>
              <a:ext uri="{FF2B5EF4-FFF2-40B4-BE49-F238E27FC236}">
                <a16:creationId xmlns:a16="http://schemas.microsoft.com/office/drawing/2014/main" id="{67C44E88-E5C2-F7EF-92C5-C6CE59B016E9}"/>
              </a:ext>
            </a:extLst>
          </p:cNvPr>
          <p:cNvSpPr txBox="1"/>
          <p:nvPr/>
        </p:nvSpPr>
        <p:spPr>
          <a:xfrm>
            <a:off x="970860" y="5393889"/>
            <a:ext cx="10367026"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通过使用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语句可以简化编程，但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语句并不是必需的，如果在类里使用其它类的全名，可以不使用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a:t>
            </a:r>
          </a:p>
        </p:txBody>
      </p:sp>
    </p:spTree>
    <p:extLst>
      <p:ext uri="{BB962C8B-B14F-4D97-AF65-F5344CB8AC3E}">
        <p14:creationId xmlns:p14="http://schemas.microsoft.com/office/powerpoint/2010/main" val="288997543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9B3E8-7A18-2DE7-5C84-8A5EFAB21DD8}"/>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DF28A05-54A7-61EB-76D6-A6AA57C475F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217537F-2A69-A307-FB10-2E0349ADAAAF}"/>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3CC994BF-E38E-E05A-64D4-5B6CD667BF3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316FDC57-7196-C7DB-164A-AC855EC5179E}"/>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B4F06952-4807-16CF-AA68-29FD42A93042}"/>
              </a:ext>
            </a:extLst>
          </p:cNvPr>
          <p:cNvSpPr txBox="1"/>
          <p:nvPr/>
        </p:nvSpPr>
        <p:spPr>
          <a:xfrm>
            <a:off x="1097655" y="1314604"/>
            <a:ext cx="10323216" cy="923330"/>
          </a:xfrm>
          <a:prstGeom prst="rect">
            <a:avLst/>
          </a:prstGeom>
          <a:noFill/>
        </p:spPr>
        <p:txBody>
          <a:bodyPr wrap="square">
            <a:spAutoFit/>
          </a:bodyPr>
          <a:lstStyle/>
          <a:p>
            <a:r>
              <a:rPr lang="en-US" altLang="zh-CN" dirty="0"/>
              <a:t>    Java </a:t>
            </a:r>
            <a:r>
              <a:rPr lang="zh-CN" altLang="zh-CN" dirty="0"/>
              <a:t>默认为所有源文件导入</a:t>
            </a:r>
            <a:r>
              <a:rPr lang="en-US" altLang="zh-CN" dirty="0"/>
              <a:t> </a:t>
            </a:r>
            <a:r>
              <a:rPr lang="en-US" altLang="zh-CN" dirty="0" err="1"/>
              <a:t>java.lang</a:t>
            </a:r>
            <a:r>
              <a:rPr lang="en-US" altLang="zh-CN" dirty="0"/>
              <a:t> </a:t>
            </a:r>
            <a:r>
              <a:rPr lang="zh-CN" altLang="zh-CN" dirty="0"/>
              <a:t>包下的所有类，因此前面在</a:t>
            </a:r>
            <a:r>
              <a:rPr lang="en-US" altLang="zh-CN" dirty="0"/>
              <a:t> Java </a:t>
            </a:r>
            <a:r>
              <a:rPr lang="zh-CN" altLang="zh-CN" dirty="0"/>
              <a:t>程序中使用</a:t>
            </a:r>
            <a:r>
              <a:rPr lang="en-US" altLang="zh-CN" dirty="0"/>
              <a:t> String</a:t>
            </a:r>
            <a:r>
              <a:rPr lang="zh-CN" altLang="zh-CN" dirty="0"/>
              <a:t>、</a:t>
            </a:r>
            <a:r>
              <a:rPr lang="en-US" altLang="zh-CN" dirty="0"/>
              <a:t>System </a:t>
            </a:r>
            <a:r>
              <a:rPr lang="zh-CN" altLang="zh-CN" dirty="0"/>
              <a:t>类时都无须使用</a:t>
            </a:r>
            <a:r>
              <a:rPr lang="en-US" altLang="zh-CN" dirty="0"/>
              <a:t> import </a:t>
            </a:r>
            <a:r>
              <a:rPr lang="zh-CN" altLang="zh-CN" dirty="0"/>
              <a:t>语句来导入这些类。但对于前面介绍数组时提到的</a:t>
            </a:r>
            <a:r>
              <a:rPr lang="en-US" altLang="zh-CN" dirty="0"/>
              <a:t> Arrays </a:t>
            </a:r>
            <a:r>
              <a:rPr lang="zh-CN" altLang="zh-CN" dirty="0"/>
              <a:t>类，前面进行输入使用</a:t>
            </a:r>
            <a:r>
              <a:rPr lang="en-US" altLang="zh-CN" dirty="0"/>
              <a:t>Scanner</a:t>
            </a:r>
            <a:r>
              <a:rPr lang="zh-CN" altLang="zh-CN" dirty="0"/>
              <a:t>类，其位于</a:t>
            </a:r>
            <a:r>
              <a:rPr lang="en-US" altLang="zh-CN" dirty="0"/>
              <a:t> </a:t>
            </a:r>
            <a:r>
              <a:rPr lang="en-US" altLang="zh-CN" dirty="0" err="1"/>
              <a:t>java.util</a:t>
            </a:r>
            <a:r>
              <a:rPr lang="en-US" altLang="zh-CN" dirty="0"/>
              <a:t> </a:t>
            </a:r>
            <a:r>
              <a:rPr lang="zh-CN" altLang="zh-CN" dirty="0"/>
              <a:t>包下，则必须使用</a:t>
            </a:r>
            <a:r>
              <a:rPr lang="en-US" altLang="zh-CN" dirty="0"/>
              <a:t> import </a:t>
            </a:r>
            <a:r>
              <a:rPr lang="zh-CN" altLang="zh-CN" dirty="0"/>
              <a:t>语句来导入该类。</a:t>
            </a:r>
          </a:p>
        </p:txBody>
      </p:sp>
      <p:sp>
        <p:nvSpPr>
          <p:cNvPr id="6" name="文本框 5">
            <a:extLst>
              <a:ext uri="{FF2B5EF4-FFF2-40B4-BE49-F238E27FC236}">
                <a16:creationId xmlns:a16="http://schemas.microsoft.com/office/drawing/2014/main" id="{F440DF9C-079A-C20C-3986-651E90C8412C}"/>
              </a:ext>
            </a:extLst>
          </p:cNvPr>
          <p:cNvSpPr txBox="1"/>
          <p:nvPr/>
        </p:nvSpPr>
        <p:spPr>
          <a:xfrm>
            <a:off x="1004979" y="2245272"/>
            <a:ext cx="10182042" cy="188769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在一些极端的情况下，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语句也帮不了我们，此时只能在源文件中使用类全名。例如，需要在程序中使用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java.sql</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包下的类，也需要使用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java.util</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包下的类，则可以使用如下两行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import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java.util</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import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java.sql</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如果接下来在程序中需要使用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Date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类，则会引起如下编译错误：</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Test.java:25: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的引用不明确，</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java.sql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中的类</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java.sql.Date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java.util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中的类</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java.util.Date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都匹配</a:t>
            </a:r>
          </a:p>
        </p:txBody>
      </p:sp>
      <p:sp>
        <p:nvSpPr>
          <p:cNvPr id="10" name="文本框 9">
            <a:extLst>
              <a:ext uri="{FF2B5EF4-FFF2-40B4-BE49-F238E27FC236}">
                <a16:creationId xmlns:a16="http://schemas.microsoft.com/office/drawing/2014/main" id="{9A268A55-FA7B-80F2-DA1A-E5EEC6F64496}"/>
              </a:ext>
            </a:extLst>
          </p:cNvPr>
          <p:cNvSpPr txBox="1"/>
          <p:nvPr/>
        </p:nvSpPr>
        <p:spPr>
          <a:xfrm>
            <a:off x="970860" y="4132968"/>
            <a:ext cx="10182041"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上面错误提示：在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Test.java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文件的第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行使用了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Date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语句导入的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java.sql</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java.util</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包下都包含了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Date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类，系统不知道使用哪个包下的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Date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类。在这种情况下，如果需要指定包下的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Date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类，则只能使用该类的全名，代码如下：</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为了让引用更加明确，即使使用了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import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语句，也还是需要使用类的全名</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java.sql.Date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d = new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java.sql.Date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715942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6A41D9-4894-15D9-4121-92A9AD61F0D4}"/>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70C900EB-F34F-497D-E8AB-D3D446FD8C7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67426D85-B055-CE72-461C-CF27DE060ECB}"/>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038952D8-B401-0799-4D35-5B9361AB5E4D}"/>
              </a:ext>
            </a:extLst>
          </p:cNvPr>
          <p:cNvSpPr txBox="1"/>
          <p:nvPr/>
        </p:nvSpPr>
        <p:spPr>
          <a:xfrm>
            <a:off x="452571" y="485019"/>
            <a:ext cx="11285269" cy="861774"/>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常用系统包</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提供了一些系统包，其中包含了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开发中常用的基础类。在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语言中，开发人员可以自定义包，也可以使用系统包，常用的系统包如表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5" name="文本框 4">
            <a:extLst>
              <a:ext uri="{FF2B5EF4-FFF2-40B4-BE49-F238E27FC236}">
                <a16:creationId xmlns:a16="http://schemas.microsoft.com/office/drawing/2014/main" id="{C8DA8D41-91EA-81C0-4D59-360806EBADF7}"/>
              </a:ext>
            </a:extLst>
          </p:cNvPr>
          <p:cNvSpPr txBox="1"/>
          <p:nvPr/>
        </p:nvSpPr>
        <p:spPr>
          <a:xfrm>
            <a:off x="3047720" y="1390129"/>
            <a:ext cx="6094970" cy="307777"/>
          </a:xfrm>
          <a:prstGeom prst="rect">
            <a:avLst/>
          </a:prstGeom>
          <a:noFill/>
        </p:spPr>
        <p:txBody>
          <a:bodyPr wrap="square">
            <a:spAutoFit/>
          </a:bodyPr>
          <a:lstStyle/>
          <a:p>
            <a:pPr algn="ctr">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5-3 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中常用的系统包</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6" name="表格 5">
            <a:extLst>
              <a:ext uri="{FF2B5EF4-FFF2-40B4-BE49-F238E27FC236}">
                <a16:creationId xmlns:a16="http://schemas.microsoft.com/office/drawing/2014/main" id="{83925A07-FFFD-5AE9-7577-7B6DD594C208}"/>
              </a:ext>
            </a:extLst>
          </p:cNvPr>
          <p:cNvGraphicFramePr>
            <a:graphicFrameLocks noGrp="1"/>
          </p:cNvGraphicFramePr>
          <p:nvPr>
            <p:extLst>
              <p:ext uri="{D42A27DB-BD31-4B8C-83A1-F6EECF244321}">
                <p14:modId xmlns:p14="http://schemas.microsoft.com/office/powerpoint/2010/main" val="261652402"/>
              </p:ext>
            </p:extLst>
          </p:nvPr>
        </p:nvGraphicFramePr>
        <p:xfrm>
          <a:off x="683250" y="1741243"/>
          <a:ext cx="10825500" cy="4514351"/>
        </p:xfrm>
        <a:graphic>
          <a:graphicData uri="http://schemas.openxmlformats.org/drawingml/2006/table">
            <a:tbl>
              <a:tblPr firstRow="1" firstCol="1" bandRow="1">
                <a:tableStyleId>{5C22544A-7EE6-4342-B048-85BDC9FD1C3A}</a:tableStyleId>
              </a:tblPr>
              <a:tblGrid>
                <a:gridCol w="5412750">
                  <a:extLst>
                    <a:ext uri="{9D8B030D-6E8A-4147-A177-3AD203B41FA5}">
                      <a16:colId xmlns:a16="http://schemas.microsoft.com/office/drawing/2014/main" val="190693365"/>
                    </a:ext>
                  </a:extLst>
                </a:gridCol>
                <a:gridCol w="5412750">
                  <a:extLst>
                    <a:ext uri="{9D8B030D-6E8A-4147-A177-3AD203B41FA5}">
                      <a16:colId xmlns:a16="http://schemas.microsoft.com/office/drawing/2014/main" val="579134282"/>
                    </a:ext>
                  </a:extLst>
                </a:gridCol>
              </a:tblGrid>
              <a:tr h="277197">
                <a:tc>
                  <a:txBody>
                    <a:bodyPr/>
                    <a:lstStyle/>
                    <a:p>
                      <a:pPr algn="ctr" fontAlgn="ctr">
                        <a:buNone/>
                      </a:pPr>
                      <a:r>
                        <a:rPr lang="zh-CN" sz="1050" kern="0">
                          <a:effectLst/>
                        </a:rPr>
                        <a:t>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50" kern="0">
                          <a:effectLst/>
                        </a:rPr>
                        <a:t>说明</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42174739"/>
                  </a:ext>
                </a:extLst>
              </a:tr>
              <a:tr h="475195">
                <a:tc>
                  <a:txBody>
                    <a:bodyPr/>
                    <a:lstStyle/>
                    <a:p>
                      <a:pPr algn="l" fontAlgn="ctr">
                        <a:buNone/>
                      </a:pPr>
                      <a:r>
                        <a:rPr lang="en-US" sz="1050" kern="0">
                          <a:effectLst/>
                        </a:rPr>
                        <a:t>java.lang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en-US" sz="900" kern="100">
                          <a:effectLst/>
                        </a:rPr>
                        <a:t>Java </a:t>
                      </a:r>
                      <a:r>
                        <a:rPr lang="zh-CN" sz="900" kern="100">
                          <a:effectLst/>
                        </a:rPr>
                        <a:t>的核心类库，包含运行</a:t>
                      </a:r>
                      <a:r>
                        <a:rPr lang="en-US" sz="900" kern="100">
                          <a:effectLst/>
                        </a:rPr>
                        <a:t> Java </a:t>
                      </a:r>
                      <a:r>
                        <a:rPr lang="zh-CN" sz="900" kern="100">
                          <a:effectLst/>
                        </a:rPr>
                        <a:t>程序必不可少的系统类，如基本数据类型、基本数学函数、字符串处理、异常处理和线程类等，系统默认加载这个包</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91016376"/>
                  </a:ext>
                </a:extLst>
              </a:tr>
              <a:tr h="277197">
                <a:tc>
                  <a:txBody>
                    <a:bodyPr/>
                    <a:lstStyle/>
                    <a:p>
                      <a:pPr algn="l" fontAlgn="ctr">
                        <a:buNone/>
                      </a:pPr>
                      <a:r>
                        <a:rPr lang="en-US" sz="1050" kern="0">
                          <a:effectLst/>
                        </a:rPr>
                        <a:t>java.io</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en-US" sz="900" kern="100">
                          <a:effectLst/>
                        </a:rPr>
                        <a:t>Java </a:t>
                      </a:r>
                      <a:r>
                        <a:rPr lang="zh-CN" sz="900" kern="100">
                          <a:effectLst/>
                        </a:rPr>
                        <a:t>语言的标准输入</a:t>
                      </a:r>
                      <a:r>
                        <a:rPr lang="en-US" sz="900" kern="100">
                          <a:effectLst/>
                        </a:rPr>
                        <a:t>/</a:t>
                      </a:r>
                      <a:r>
                        <a:rPr lang="zh-CN" sz="900" kern="100">
                          <a:effectLst/>
                        </a:rPr>
                        <a:t>输出类库，如基本输入</a:t>
                      </a:r>
                      <a:r>
                        <a:rPr lang="en-US" sz="900" kern="100">
                          <a:effectLst/>
                        </a:rPr>
                        <a:t>/</a:t>
                      </a:r>
                      <a:r>
                        <a:rPr lang="zh-CN" sz="900" kern="100">
                          <a:effectLst/>
                        </a:rPr>
                        <a:t>输出流、文件输入</a:t>
                      </a:r>
                      <a:r>
                        <a:rPr lang="en-US" sz="900" kern="100">
                          <a:effectLst/>
                        </a:rPr>
                        <a:t>/</a:t>
                      </a:r>
                      <a:r>
                        <a:rPr lang="zh-CN" sz="900" kern="100">
                          <a:effectLst/>
                        </a:rPr>
                        <a:t>输出、过滤输入</a:t>
                      </a:r>
                      <a:r>
                        <a:rPr lang="en-US" sz="900" kern="100">
                          <a:effectLst/>
                        </a:rPr>
                        <a:t>/</a:t>
                      </a:r>
                      <a:r>
                        <a:rPr lang="zh-CN" sz="900" kern="100">
                          <a:effectLst/>
                        </a:rPr>
                        <a:t>输出流等</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83449616"/>
                  </a:ext>
                </a:extLst>
              </a:tr>
              <a:tr h="277197">
                <a:tc>
                  <a:txBody>
                    <a:bodyPr/>
                    <a:lstStyle/>
                    <a:p>
                      <a:pPr algn="l" fontAlgn="ctr">
                        <a:buNone/>
                      </a:pPr>
                      <a:r>
                        <a:rPr lang="en-US" sz="1050" kern="0">
                          <a:effectLst/>
                        </a:rPr>
                        <a:t>java.util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包含如处理时间的</a:t>
                      </a:r>
                      <a:r>
                        <a:rPr lang="en-US" sz="900" kern="100">
                          <a:effectLst/>
                        </a:rPr>
                        <a:t> Date </a:t>
                      </a:r>
                      <a:r>
                        <a:rPr lang="zh-CN" sz="900" kern="100">
                          <a:effectLst/>
                        </a:rPr>
                        <a:t>类，处理动态数组的</a:t>
                      </a:r>
                      <a:r>
                        <a:rPr lang="en-US" sz="900" kern="100">
                          <a:effectLst/>
                        </a:rPr>
                        <a:t> Vector </a:t>
                      </a:r>
                      <a:r>
                        <a:rPr lang="zh-CN" sz="900" kern="100">
                          <a:effectLst/>
                        </a:rPr>
                        <a:t>类，以及</a:t>
                      </a:r>
                      <a:r>
                        <a:rPr lang="en-US" sz="900" kern="100">
                          <a:effectLst/>
                        </a:rPr>
                        <a:t> Stack </a:t>
                      </a:r>
                      <a:r>
                        <a:rPr lang="zh-CN" sz="900" kern="100">
                          <a:effectLst/>
                        </a:rPr>
                        <a:t>和</a:t>
                      </a:r>
                      <a:r>
                        <a:rPr lang="en-US" sz="900" kern="100">
                          <a:effectLst/>
                        </a:rPr>
                        <a:t> HashTable </a:t>
                      </a:r>
                      <a:r>
                        <a:rPr lang="zh-CN" sz="900" kern="100">
                          <a:effectLst/>
                        </a:rPr>
                        <a:t>类</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70041692"/>
                  </a:ext>
                </a:extLst>
              </a:tr>
              <a:tr h="712792">
                <a:tc>
                  <a:txBody>
                    <a:bodyPr/>
                    <a:lstStyle/>
                    <a:p>
                      <a:pPr algn="l" fontAlgn="ctr">
                        <a:buNone/>
                      </a:pPr>
                      <a:r>
                        <a:rPr lang="en-US" sz="1050" kern="0">
                          <a:effectLst/>
                        </a:rPr>
                        <a:t>java.awt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构建图形用户界面（</a:t>
                      </a:r>
                      <a:r>
                        <a:rPr lang="en-US" sz="900" kern="100">
                          <a:effectLst/>
                        </a:rPr>
                        <a:t>GUI</a:t>
                      </a:r>
                      <a:r>
                        <a:rPr lang="zh-CN" sz="900" kern="100">
                          <a:effectLst/>
                        </a:rPr>
                        <a:t>）的类库，低级绘图操作</a:t>
                      </a:r>
                      <a:r>
                        <a:rPr lang="en-US" sz="900" kern="100">
                          <a:effectLst/>
                        </a:rPr>
                        <a:t> Graphics </a:t>
                      </a:r>
                      <a:r>
                        <a:rPr lang="zh-CN" sz="900" kern="100">
                          <a:effectLst/>
                        </a:rPr>
                        <a:t>类、图形界面组件和布局管理（如</a:t>
                      </a:r>
                      <a:r>
                        <a:rPr lang="en-US" sz="900" kern="100">
                          <a:effectLst/>
                        </a:rPr>
                        <a:t> Checkbox </a:t>
                      </a:r>
                      <a:r>
                        <a:rPr lang="zh-CN" sz="900" kern="100">
                          <a:effectLst/>
                        </a:rPr>
                        <a:t>类、</a:t>
                      </a:r>
                      <a:r>
                        <a:rPr lang="en-US" sz="900" kern="100">
                          <a:effectLst/>
                        </a:rPr>
                        <a:t>Container </a:t>
                      </a:r>
                      <a:r>
                        <a:rPr lang="zh-CN" sz="900" kern="100">
                          <a:effectLst/>
                        </a:rPr>
                        <a:t>类、</a:t>
                      </a:r>
                      <a:r>
                        <a:rPr lang="en-US" sz="900" kern="100">
                          <a:effectLst/>
                        </a:rPr>
                        <a:t>LayoutManger </a:t>
                      </a:r>
                      <a:r>
                        <a:rPr lang="zh-CN" sz="900" kern="100">
                          <a:effectLst/>
                        </a:rPr>
                        <a:t>接口等），以及用户界面交互控制和事件响应（如</a:t>
                      </a:r>
                      <a:r>
                        <a:rPr lang="en-US" sz="900" kern="100">
                          <a:effectLst/>
                        </a:rPr>
                        <a:t> Event </a:t>
                      </a:r>
                      <a:r>
                        <a:rPr lang="zh-CN" sz="900" kern="100">
                          <a:effectLst/>
                        </a:rPr>
                        <a:t>类）</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89769325"/>
                  </a:ext>
                </a:extLst>
              </a:tr>
              <a:tr h="277197">
                <a:tc>
                  <a:txBody>
                    <a:bodyPr/>
                    <a:lstStyle/>
                    <a:p>
                      <a:pPr algn="l" fontAlgn="ctr">
                        <a:buNone/>
                      </a:pPr>
                      <a:r>
                        <a:rPr lang="en-US" sz="1050" kern="0">
                          <a:effectLst/>
                        </a:rPr>
                        <a:t>java.awt.image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处理和操纵来自网上的图片的</a:t>
                      </a:r>
                      <a:r>
                        <a:rPr lang="en-US" sz="900" kern="100">
                          <a:effectLst/>
                        </a:rPr>
                        <a:t> Java </a:t>
                      </a:r>
                      <a:r>
                        <a:rPr lang="zh-CN" sz="900" kern="100">
                          <a:effectLst/>
                        </a:rPr>
                        <a:t>工具类库</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64673575"/>
                  </a:ext>
                </a:extLst>
              </a:tr>
              <a:tr h="277197">
                <a:tc>
                  <a:txBody>
                    <a:bodyPr/>
                    <a:lstStyle/>
                    <a:p>
                      <a:pPr algn="l" fontAlgn="ctr">
                        <a:buNone/>
                      </a:pPr>
                      <a:r>
                        <a:rPr lang="en-US" sz="1050" kern="0">
                          <a:effectLst/>
                        </a:rPr>
                        <a:t>java.wat.peer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很少在程序中直接用到，使得同一个</a:t>
                      </a:r>
                      <a:r>
                        <a:rPr lang="en-US" sz="900" kern="100">
                          <a:effectLst/>
                        </a:rPr>
                        <a:t> Java </a:t>
                      </a:r>
                      <a:r>
                        <a:rPr lang="zh-CN" sz="900" kern="100">
                          <a:effectLst/>
                        </a:rPr>
                        <a:t>程序在不同的软硬件平台上运行</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85217575"/>
                  </a:ext>
                </a:extLst>
              </a:tr>
              <a:tr h="277197">
                <a:tc>
                  <a:txBody>
                    <a:bodyPr/>
                    <a:lstStyle/>
                    <a:p>
                      <a:pPr algn="l" fontAlgn="ctr">
                        <a:buNone/>
                      </a:pPr>
                      <a:r>
                        <a:rPr lang="en-US" sz="1050" kern="0">
                          <a:effectLst/>
                        </a:rPr>
                        <a:t>java.net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实现网络功能的类库有</a:t>
                      </a:r>
                      <a:r>
                        <a:rPr lang="en-US" sz="900" kern="100">
                          <a:effectLst/>
                        </a:rPr>
                        <a:t> Socket </a:t>
                      </a:r>
                      <a:r>
                        <a:rPr lang="zh-CN" sz="900" kern="100">
                          <a:effectLst/>
                        </a:rPr>
                        <a:t>类、</a:t>
                      </a:r>
                      <a:r>
                        <a:rPr lang="en-US" sz="900" kern="100">
                          <a:effectLst/>
                        </a:rPr>
                        <a:t>ServerSocket </a:t>
                      </a:r>
                      <a:r>
                        <a:rPr lang="zh-CN" sz="900" kern="100">
                          <a:effectLst/>
                        </a:rPr>
                        <a:t>类</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33534223"/>
                  </a:ext>
                </a:extLst>
              </a:tr>
              <a:tr h="277197">
                <a:tc>
                  <a:txBody>
                    <a:bodyPr/>
                    <a:lstStyle/>
                    <a:p>
                      <a:pPr algn="l" fontAlgn="ctr">
                        <a:buNone/>
                      </a:pPr>
                      <a:r>
                        <a:rPr lang="en-US" sz="1050" kern="0">
                          <a:effectLst/>
                        </a:rPr>
                        <a:t>java.lang.reflect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提供用于反射对象的工具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85890107"/>
                  </a:ext>
                </a:extLst>
              </a:tr>
              <a:tr h="277197">
                <a:tc>
                  <a:txBody>
                    <a:bodyPr/>
                    <a:lstStyle/>
                    <a:p>
                      <a:pPr algn="l" fontAlgn="ctr">
                        <a:buNone/>
                      </a:pPr>
                      <a:r>
                        <a:rPr lang="en-US" sz="1050" kern="0">
                          <a:effectLst/>
                        </a:rPr>
                        <a:t>java.util.zip</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实现文件压缩功能</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14971389"/>
                  </a:ext>
                </a:extLst>
              </a:tr>
              <a:tr h="277197">
                <a:tc>
                  <a:txBody>
                    <a:bodyPr/>
                    <a:lstStyle/>
                    <a:p>
                      <a:pPr algn="l" fontAlgn="ctr">
                        <a:buNone/>
                      </a:pPr>
                      <a:r>
                        <a:rPr lang="en-US" sz="1050" kern="0">
                          <a:effectLst/>
                        </a:rPr>
                        <a:t>java.awt.datatransfer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处理数据传输的工具类，包括剪贴板、字符串发送器等</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43400814"/>
                  </a:ext>
                </a:extLst>
              </a:tr>
              <a:tr h="277197">
                <a:tc>
                  <a:txBody>
                    <a:bodyPr/>
                    <a:lstStyle/>
                    <a:p>
                      <a:pPr algn="l" fontAlgn="ctr">
                        <a:buNone/>
                      </a:pPr>
                      <a:r>
                        <a:rPr lang="en-US" sz="1050" kern="0">
                          <a:effectLst/>
                        </a:rPr>
                        <a:t>java.sql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实现</a:t>
                      </a:r>
                      <a:r>
                        <a:rPr lang="en-US" sz="900" kern="100">
                          <a:effectLst/>
                        </a:rPr>
                        <a:t> JDBC </a:t>
                      </a:r>
                      <a:r>
                        <a:rPr lang="zh-CN" sz="900" kern="100">
                          <a:effectLst/>
                        </a:rPr>
                        <a:t>的类库</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61691761"/>
                  </a:ext>
                </a:extLst>
              </a:tr>
              <a:tr h="277197">
                <a:tc>
                  <a:txBody>
                    <a:bodyPr/>
                    <a:lstStyle/>
                    <a:p>
                      <a:pPr algn="l" fontAlgn="ctr">
                        <a:buNone/>
                      </a:pPr>
                      <a:r>
                        <a:rPr lang="en-US" sz="1050" kern="0">
                          <a:effectLst/>
                        </a:rPr>
                        <a:t>java.rmi</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a:effectLst/>
                        </a:rPr>
                        <a:t>提供远程连接与载入的支持</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75897803"/>
                  </a:ext>
                </a:extLst>
              </a:tr>
              <a:tr h="277197">
                <a:tc>
                  <a:txBody>
                    <a:bodyPr/>
                    <a:lstStyle/>
                    <a:p>
                      <a:pPr algn="l" fontAlgn="ctr">
                        <a:buNone/>
                      </a:pPr>
                      <a:r>
                        <a:rPr lang="en-US" sz="1050" kern="0">
                          <a:effectLst/>
                        </a:rPr>
                        <a:t>java. security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just">
                        <a:buNone/>
                      </a:pPr>
                      <a:r>
                        <a:rPr lang="zh-CN" sz="900" kern="100" dirty="0">
                          <a:effectLst/>
                        </a:rPr>
                        <a:t>提供安全性方面的有关支持</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34038680"/>
                  </a:ext>
                </a:extLst>
              </a:tr>
            </a:tbl>
          </a:graphicData>
        </a:graphic>
      </p:graphicFrame>
    </p:spTree>
    <p:extLst>
      <p:ext uri="{BB962C8B-B14F-4D97-AF65-F5344CB8AC3E}">
        <p14:creationId xmlns:p14="http://schemas.microsoft.com/office/powerpoint/2010/main" val="1108724191"/>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E7A70B-FC47-6F71-710D-9F005E3A408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06980251-6A1E-46A6-4828-840E1E18D015}"/>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4F3308E7-900B-0448-2469-7BE6AF628088}"/>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4D9753B9-C9D3-1F33-2DDA-0EBBBC118561}"/>
              </a:ext>
            </a:extLst>
          </p:cNvPr>
          <p:cNvSpPr txBox="1"/>
          <p:nvPr/>
        </p:nvSpPr>
        <p:spPr>
          <a:xfrm>
            <a:off x="453650" y="910992"/>
            <a:ext cx="9481182"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】开启包包之间的“时空隧道”。编写程序完成两个包之间调用类。</a:t>
            </a:r>
          </a:p>
        </p:txBody>
      </p:sp>
      <p:sp>
        <p:nvSpPr>
          <p:cNvPr id="5" name="文本框 4">
            <a:extLst>
              <a:ext uri="{FF2B5EF4-FFF2-40B4-BE49-F238E27FC236}">
                <a16:creationId xmlns:a16="http://schemas.microsoft.com/office/drawing/2014/main" id="{F064FE5D-F60F-DDC4-0120-81F83B34550D}"/>
              </a:ext>
            </a:extLst>
          </p:cNvPr>
          <p:cNvSpPr txBox="1"/>
          <p:nvPr/>
        </p:nvSpPr>
        <p:spPr>
          <a:xfrm>
            <a:off x="631739" y="1369700"/>
            <a:ext cx="10297812" cy="3693319"/>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package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Module5;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我是一名学生。</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完成测试类</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package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Test;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Module5.Student;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StudentTest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stu</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257A05C6-1300-8ECB-B8AA-B2A842E79D4E}"/>
              </a:ext>
            </a:extLst>
          </p:cNvPr>
          <p:cNvSpPr txBox="1"/>
          <p:nvPr/>
        </p:nvSpPr>
        <p:spPr>
          <a:xfrm>
            <a:off x="631739" y="5271061"/>
            <a:ext cx="6094970" cy="591316"/>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lnSpc>
                <a:spcPts val="2000"/>
              </a:lnSpc>
              <a:buNone/>
            </a:pP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我是一名学生。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93206943"/>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EFA43-4014-81B4-72BA-044886472C24}"/>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E932AFEE-4E02-5171-FD51-6308280FC4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463DE4D0-987E-BBD5-4B67-9FFE5110732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0E8C4B6-161A-09E7-74FD-4F07BF91FC95}"/>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DBC675E0-4E3D-78EB-84D9-2FC212BE6D2D}"/>
              </a:ext>
            </a:extLst>
          </p:cNvPr>
          <p:cNvSpPr txBox="1"/>
          <p:nvPr/>
        </p:nvSpPr>
        <p:spPr>
          <a:xfrm>
            <a:off x="3900101" y="2533399"/>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5.8 Static</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关键字</a:t>
            </a:r>
          </a:p>
        </p:txBody>
      </p:sp>
    </p:spTree>
    <p:extLst>
      <p:ext uri="{BB962C8B-B14F-4D97-AF65-F5344CB8AC3E}">
        <p14:creationId xmlns:p14="http://schemas.microsoft.com/office/powerpoint/2010/main" val="3322139586"/>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CA974-0D42-07FA-7467-A745800F3BC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C5069A03-26A0-C798-A652-41D9061E241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8D3BCBC-A749-AD48-DE59-01EB2864F31F}"/>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825B74BF-2509-4D8F-C297-1BAF1FD300C1}"/>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96B7932B-2D7A-7660-4748-58AFE1EC3D18}"/>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76D9781B-1525-A2F1-79B7-C1AB788ECCFB}"/>
              </a:ext>
            </a:extLst>
          </p:cNvPr>
          <p:cNvSpPr txBox="1"/>
          <p:nvPr/>
        </p:nvSpPr>
        <p:spPr>
          <a:xfrm>
            <a:off x="1073871" y="243867"/>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5.8.1 static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关键字格式</a:t>
            </a:r>
          </a:p>
        </p:txBody>
      </p:sp>
      <p:sp>
        <p:nvSpPr>
          <p:cNvPr id="6" name="文本框 5">
            <a:extLst>
              <a:ext uri="{FF2B5EF4-FFF2-40B4-BE49-F238E27FC236}">
                <a16:creationId xmlns:a16="http://schemas.microsoft.com/office/drawing/2014/main" id="{08E0739A-FD57-433F-17AC-2280C72F7EFA}"/>
              </a:ext>
            </a:extLst>
          </p:cNvPr>
          <p:cNvSpPr txBox="1"/>
          <p:nvPr/>
        </p:nvSpPr>
        <p:spPr>
          <a:xfrm>
            <a:off x="1194228" y="1152907"/>
            <a:ext cx="9803543" cy="5221942"/>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类中变量根据声明的位置进行划分：在方法体中声明的变量叫做：局部变量。在方法体外声明的变量叫做：成员变量。其中成员变量又可以分为：实例变量和静态变量。静态变量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又称类变量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静态变量的加载顺序在对象之前，因此静态变量不依附于对象存在，可以在不实例化类的情况下直接使用静态变量，一个类不管创建多少个对象（对象是类的一个实例），静态变量在内存中有且仅有一个。就是说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public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成员变量和成员方法本质是“全局变量”和“全局方法”，当声明其他类的对象时，不生成</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变量的副本，而是类的所有实例共享同一个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表示“全局”或者“静态”的意思，用来修饰成员变量和成员方法，也可以形成静态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代码块，但是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语言中没有全局变量的概念。被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修饰的成员变量和成员方法独立于该类的任何对象。只要这个类被加载，</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虚拟机就能根据类名在运行时数据区的方法区内定找到他们。因此，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对象可以在它的任何对象创建之前访问，无需引用任何对象。</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变量前可以有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private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修饰，表示这个变量可以在类的静态代码块中，或者类的其他静态成员方法中使用（当然也可以在非静态成员方法中使用），但是不能在其他类中通过类名来直接引用，这一点很重要。实际上需要搞明白，</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private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是访问权限限定，</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表示不要实例化就可以使用，这样就容易理解多了。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前面加上其它访问权限关键字的效果也以此类推。</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修饰的成员变量和成员方法习惯上称为静态变量和静态方法，可以直接通过类名来访问，访问语法为：</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静态方法名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参数列表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静态变量名</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修饰的代码块表示静态代码块，当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）加载类时，就会执行该代码块。</a:t>
            </a:r>
          </a:p>
        </p:txBody>
      </p:sp>
    </p:spTree>
    <p:extLst>
      <p:ext uri="{BB962C8B-B14F-4D97-AF65-F5344CB8AC3E}">
        <p14:creationId xmlns:p14="http://schemas.microsoft.com/office/powerpoint/2010/main" val="209231777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66624-8E88-BACE-CC56-C5DE77F41CB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CE66701E-6913-A866-B347-C0200E4EBCA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89A78F4D-938D-1A2D-99E7-B519FD5E4EA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65459560-8908-A53F-6561-F8987BC55EBE}"/>
              </a:ext>
            </a:extLst>
          </p:cNvPr>
          <p:cNvSpPr txBox="1"/>
          <p:nvPr/>
        </p:nvSpPr>
        <p:spPr>
          <a:xfrm>
            <a:off x="453650" y="486417"/>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5.8.2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静态变量和方法</a:t>
            </a:r>
          </a:p>
        </p:txBody>
      </p:sp>
      <p:sp>
        <p:nvSpPr>
          <p:cNvPr id="5" name="文本框 4">
            <a:extLst>
              <a:ext uri="{FF2B5EF4-FFF2-40B4-BE49-F238E27FC236}">
                <a16:creationId xmlns:a16="http://schemas.microsoft.com/office/drawing/2014/main" id="{17569587-12F8-6406-53DB-ECCB867003BB}"/>
              </a:ext>
            </a:extLst>
          </p:cNvPr>
          <p:cNvSpPr txBox="1"/>
          <p:nvPr/>
        </p:nvSpPr>
        <p:spPr>
          <a:xfrm>
            <a:off x="553288" y="1727187"/>
            <a:ext cx="11080598" cy="2144177"/>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1.static</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变量</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按照是否静态的对类成员变量进行分类可分两种：一种是被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修饰的变量，叫静态变量或类变量；另一种是没有被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修饰的变量，叫实例变量。</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两者的区别是：对于静态变量在内存中只有一个拷贝（节省内存），</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只为静态分配一次内存，在加载类的过程中完成静态变量的内存分配，可用类名直接访问，为开发者带来不少方便，当然也可以通过对象来访问，但是这是不推荐的。</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对于实例变量，每创建一个实例，就会为实例变量分配一次内存，实例变量可以在内存中有多个拷贝，互不影响。</a:t>
            </a:r>
          </a:p>
        </p:txBody>
      </p:sp>
      <p:sp>
        <p:nvSpPr>
          <p:cNvPr id="7" name="文本框 6">
            <a:extLst>
              <a:ext uri="{FF2B5EF4-FFF2-40B4-BE49-F238E27FC236}">
                <a16:creationId xmlns:a16="http://schemas.microsoft.com/office/drawing/2014/main" id="{9A2C3EFF-4801-1A18-1110-F7B12FBCF8BC}"/>
              </a:ext>
            </a:extLst>
          </p:cNvPr>
          <p:cNvSpPr txBox="1"/>
          <p:nvPr/>
        </p:nvSpPr>
        <p:spPr>
          <a:xfrm>
            <a:off x="553288" y="4058724"/>
            <a:ext cx="11080597" cy="163121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静态变量在类中的作用如下：</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）静态变量可以被类的所有实例共享，因此静态变量可以作为实例之间的共享数据，增加实例之间的交互性。</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）如果类的所有实例都包含一个相同的常量属性，则可以把这个属性定义为静态常量类型，从而节省内存空间。例如，在圆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Circle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类中定义一个静态常量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 static double PI = 3.14159256;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88915365"/>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4E461-9FAF-E1E6-4EFA-62B0E09A5430}"/>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DF09D756-47C8-740B-A92A-47BBCD8BEE1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A69AA05D-B1EC-E77A-E4EA-00DEACC2514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9F824D0E-4164-916E-0DA4-A304D43440EE}"/>
              </a:ext>
            </a:extLst>
          </p:cNvPr>
          <p:cNvSpPr txBox="1"/>
          <p:nvPr/>
        </p:nvSpPr>
        <p:spPr>
          <a:xfrm>
            <a:off x="354012" y="488185"/>
            <a:ext cx="11051274"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】静态变量的奇妙之旅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。创建一个带静态变量的类，然后在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main()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方法中访问该变量并输出结果。</a:t>
            </a:r>
          </a:p>
        </p:txBody>
      </p:sp>
      <p:sp>
        <p:nvSpPr>
          <p:cNvPr id="7" name="文本框 6">
            <a:extLst>
              <a:ext uri="{FF2B5EF4-FFF2-40B4-BE49-F238E27FC236}">
                <a16:creationId xmlns:a16="http://schemas.microsoft.com/office/drawing/2014/main" id="{26D83A64-4B49-18F5-D3B3-27B47FDE2B24}"/>
              </a:ext>
            </a:extLst>
          </p:cNvPr>
          <p:cNvSpPr txBox="1"/>
          <p:nvPr/>
        </p:nvSpPr>
        <p:spPr>
          <a:xfrm>
            <a:off x="582312" y="752372"/>
            <a:ext cx="9463731" cy="4431983"/>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Personstatic1{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小王</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你好</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直接访问</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name</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accessVar1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1 </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次访问静态变量，结果为：</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accessVar1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通过类名访问</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str1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accessVar2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Personstatic1.</a:t>
            </a:r>
            <a:r>
              <a:rPr lang="en-US" altLang="zh-CN" sz="16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2 </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次访问静态变量，结果为：</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accessVar2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通过对象</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svt1</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访问</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str1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accessVar3</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3</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次访向静态变量，结果为：</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accessVar3</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B99BFE90-E40C-D521-9864-B8EE22131A28}"/>
              </a:ext>
            </a:extLst>
          </p:cNvPr>
          <p:cNvSpPr txBox="1"/>
          <p:nvPr/>
        </p:nvSpPr>
        <p:spPr>
          <a:xfrm>
            <a:off x="582312" y="5184355"/>
            <a:ext cx="6094970" cy="1179810"/>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第</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  </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次访问静态变量，结果为：小王你好</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第</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2  </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次访问静态变量，结果为：小王你好</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第</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3  </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次访向静态变量，结果为：小王你好</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AA5BB69D-4E31-687A-AD73-12AE814963CC}"/>
              </a:ext>
            </a:extLst>
          </p:cNvPr>
          <p:cNvSpPr txBox="1"/>
          <p:nvPr/>
        </p:nvSpPr>
        <p:spPr>
          <a:xfrm>
            <a:off x="7119036" y="6105628"/>
            <a:ext cx="6094970" cy="348813"/>
          </a:xfrm>
          <a:prstGeom prst="rect">
            <a:avLst/>
          </a:prstGeom>
          <a:noFill/>
        </p:spPr>
        <p:txBody>
          <a:bodyPr wrap="square">
            <a:spAutoFit/>
          </a:bodyPr>
          <a:lstStyle/>
          <a:p>
            <a:pPr indent="266700" algn="just">
              <a:lnSpc>
                <a:spcPts val="2000"/>
              </a:lnSpc>
              <a:buNone/>
            </a:pPr>
            <a:r>
              <a:rPr lang="zh-CN" altLang="zh-CN" sz="180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注意：静态变量是被多个实例所共享的。</a:t>
            </a:r>
          </a:p>
        </p:txBody>
      </p:sp>
    </p:spTree>
    <p:extLst>
      <p:ext uri="{BB962C8B-B14F-4D97-AF65-F5344CB8AC3E}">
        <p14:creationId xmlns:p14="http://schemas.microsoft.com/office/powerpoint/2010/main" val="3807215711"/>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5F48-237B-8BED-C391-425C152D4773}"/>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FCB76D9D-45E4-DB46-BFCF-4A102156FDA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49F81499-D7BC-D55D-E421-1BA4D67854BD}"/>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D0641752-8E8F-8090-38C5-24948E8D75DF}"/>
              </a:ext>
            </a:extLst>
          </p:cNvPr>
          <p:cNvSpPr txBox="1"/>
          <p:nvPr/>
        </p:nvSpPr>
        <p:spPr>
          <a:xfrm>
            <a:off x="453649" y="597456"/>
            <a:ext cx="11118453" cy="1887696"/>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继承</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继承是面向对象编程中的一个关键特性，它体现了类与类之间的层次关系。通过继承，一个类（子类）可以获取另一个类（父类）的属性和方法。就好比子女继承父母的基因一样。例如，在一个交通工具的类层次结构中，汽车类可以继承交通工具类。汽车类会自动拥有交通工具类的属性（如速度、载客量）和方法（如启动、停止），同时还可以添加自己特有的属性（如车的品牌）和方法（如换挡）。继承大大提高了代码的复用性，减少了代码的冗余。它使得程序员能够基于已有的类进行扩展，构建更复杂的类体系，而且类之间的继承关系也让程序的逻辑结构更加清晰，便于理解和维护。</a:t>
            </a:r>
          </a:p>
        </p:txBody>
      </p:sp>
      <p:sp>
        <p:nvSpPr>
          <p:cNvPr id="5" name="文本框 4">
            <a:extLst>
              <a:ext uri="{FF2B5EF4-FFF2-40B4-BE49-F238E27FC236}">
                <a16:creationId xmlns:a16="http://schemas.microsoft.com/office/drawing/2014/main" id="{33800509-0371-C9FB-BB3A-8BBECB0064C4}"/>
              </a:ext>
            </a:extLst>
          </p:cNvPr>
          <p:cNvSpPr txBox="1"/>
          <p:nvPr/>
        </p:nvSpPr>
        <p:spPr>
          <a:xfrm>
            <a:off x="453649" y="2485152"/>
            <a:ext cx="11118453" cy="1887696"/>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封装</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封装是指将对象的内部状态和实现细节隐藏起来，只对外提供必要的接口来访问和操作对象。可以把对象想象成一个黑盒子，内部的工作原理和数据存储方式是不可见的，只有通过盒子上特定的按钮（接口）才能与之交互。例如，在一个银行账户类中，账户余额这个属性应该被封装起来，外部不能直接访问和修改。通过定义私有属性和公共的方法（如存款、取款方法）来操作余额。这样做的好处是提高了数据的安全性，防止外部代码随意篡改对象的数据。同时，封装也增强了代码的可维护性，因为对象内部的实现细节可以在不影响外部使用的情况下进行修改，只要接口保持不变。</a:t>
            </a:r>
          </a:p>
        </p:txBody>
      </p:sp>
      <p:sp>
        <p:nvSpPr>
          <p:cNvPr id="7" name="文本框 6">
            <a:extLst>
              <a:ext uri="{FF2B5EF4-FFF2-40B4-BE49-F238E27FC236}">
                <a16:creationId xmlns:a16="http://schemas.microsoft.com/office/drawing/2014/main" id="{9AE1A07D-55BC-3500-7818-BCC3272A436F}"/>
              </a:ext>
            </a:extLst>
          </p:cNvPr>
          <p:cNvSpPr txBox="1"/>
          <p:nvPr/>
        </p:nvSpPr>
        <p:spPr>
          <a:xfrm>
            <a:off x="453649" y="4383111"/>
            <a:ext cx="11118452" cy="1887696"/>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多态</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态是面向对象编程中非常灵活的一个特性。它允许不同的对象对同一消息（方法调用）做出不同的响应。多态主要通过方法重写和方法重载来实现。方法重写是在继承关系中，子类重新定义父类的方法，使得在调用该方法时，根据对象的实际类型来执行相应的方法版本。例如，在动物类中有一个 “叫” 的方法，在狗类和猫类中可以重写这个方法，狗叫是 “汪汪” 声，猫叫是 “喵喵” 声。方法重载是在同一个类中，有多个同名方法但参数列表不同。多态提高了代码的灵活性和可扩展性，使得程序能够以一种统一的方式处理不同类型的对象，方便代码的编写和维护，并且能够更好地适应变化。</a:t>
            </a:r>
          </a:p>
        </p:txBody>
      </p:sp>
    </p:spTree>
    <p:extLst>
      <p:ext uri="{BB962C8B-B14F-4D97-AF65-F5344CB8AC3E}">
        <p14:creationId xmlns:p14="http://schemas.microsoft.com/office/powerpoint/2010/main" val="206961874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00363-1DD1-94EB-4A7E-E707FED16D89}"/>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13573620-AC5D-0DD3-80A7-D3A98BA3C2A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1AB14D8E-D9A1-8649-FD50-EBCA52DC2EC8}"/>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72AF3B8E-1B1B-A450-128B-6A5FDCAF4D71}"/>
              </a:ext>
            </a:extLst>
          </p:cNvPr>
          <p:cNvSpPr txBox="1"/>
          <p:nvPr/>
        </p:nvSpPr>
        <p:spPr>
          <a:xfrm>
            <a:off x="613204" y="1114685"/>
            <a:ext cx="11113358" cy="1887696"/>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静态方法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静态方法可以直接通过类名调用，任何的实例也都可以调用，因此静态方法中不能用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关键字，不能直接访问所属类的实例变量和实例方法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就是不带</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的成员变量和成员成员方法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，只能访问所属类的静态成员变量和成员方法。因为实例成员与特定的对象关联，因为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方法独立于任何实例，因此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方法必须被实现，而不能是抽象的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abstract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静态方法是类内部的一类特殊方法，只有在需要时才将对应的方法声明成静态的，一个类内部的方法一般都是非静态的</a:t>
            </a:r>
          </a:p>
        </p:txBody>
      </p:sp>
      <p:sp>
        <p:nvSpPr>
          <p:cNvPr id="5" name="文本框 4">
            <a:extLst>
              <a:ext uri="{FF2B5EF4-FFF2-40B4-BE49-F238E27FC236}">
                <a16:creationId xmlns:a16="http://schemas.microsoft.com/office/drawing/2014/main" id="{D00997E3-BA9C-01DE-E6E0-80B28377619E}"/>
              </a:ext>
            </a:extLst>
          </p:cNvPr>
          <p:cNvSpPr txBox="1"/>
          <p:nvPr/>
        </p:nvSpPr>
        <p:spPr>
          <a:xfrm>
            <a:off x="538527" y="3086177"/>
            <a:ext cx="11113358" cy="2657138"/>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与成员变量类似，成员方法也可以分为以下两种：</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）静态方法（或称为类方法），指被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static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修饰的成员方法。</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）实例方法，指没有被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static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修饰的成员方法。</a:t>
            </a:r>
          </a:p>
          <a:p>
            <a:pPr indent="266700"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静态方法与实例方法的区别如下：</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静态方法不需要通过它所属的类的任何实例就可以被调用，因此在静态方法中不能使用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this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关键字，也不能直接访问所属类的实例变量和实例方法，但是可以直接访问所属类的静态变量和静态方法。另外，和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this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关键字一样，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关键字也与类的特定实例相关，所以在静态方法中也不能使用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super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super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后面讲解）。</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在实例方法中可以直接访问所属类的静态变量、静态方法、实例变量和实例方法。</a:t>
            </a:r>
          </a:p>
        </p:txBody>
      </p:sp>
    </p:spTree>
    <p:extLst>
      <p:ext uri="{BB962C8B-B14F-4D97-AF65-F5344CB8AC3E}">
        <p14:creationId xmlns:p14="http://schemas.microsoft.com/office/powerpoint/2010/main" val="1507357372"/>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8CE83-9C47-4104-46F8-D028BAB6E833}"/>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D5F7B222-29EA-D4D0-EF45-A82D74CFF96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3AAE2D04-BCD0-1415-E048-4450AC613E35}"/>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BF53951E-7B29-210B-B11B-F763F97FD7FE}"/>
              </a:ext>
            </a:extLst>
          </p:cNvPr>
          <p:cNvSpPr txBox="1"/>
          <p:nvPr/>
        </p:nvSpPr>
        <p:spPr>
          <a:xfrm>
            <a:off x="354012" y="537613"/>
            <a:ext cx="11199556"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5-9</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】静态变量的奇妙之旅</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。创建一个带静态变量的类，添加几个静态方法对静态变量的值进行修改。</a:t>
            </a:r>
          </a:p>
        </p:txBody>
      </p:sp>
      <p:sp>
        <p:nvSpPr>
          <p:cNvPr id="5" name="文本框 4">
            <a:extLst>
              <a:ext uri="{FF2B5EF4-FFF2-40B4-BE49-F238E27FC236}">
                <a16:creationId xmlns:a16="http://schemas.microsoft.com/office/drawing/2014/main" id="{6742FD8C-80F0-BCCE-A18A-049D7036CAAC}"/>
              </a:ext>
            </a:extLst>
          </p:cNvPr>
          <p:cNvSpPr txBox="1"/>
          <p:nvPr/>
        </p:nvSpPr>
        <p:spPr>
          <a:xfrm>
            <a:off x="551419" y="761446"/>
            <a:ext cx="10211315" cy="5632311"/>
          </a:xfrm>
          <a:prstGeom prst="rect">
            <a:avLst/>
          </a:prstGeom>
          <a:noFill/>
        </p:spPr>
        <p:txBody>
          <a:bodyPr wrap="square">
            <a:spAutoFit/>
          </a:bodyPr>
          <a:lstStyle/>
          <a:p>
            <a:pPr algn="l">
              <a:buNone/>
            </a:pPr>
            <a:r>
              <a:rPr lang="zh-CN" alt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Personstatic2{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method1()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实例方法</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method1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访问静态变量</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并赋值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在静态方法</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method1()</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中的</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method2()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静态方法</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method2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访问静态变量</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count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并赋值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在静态方法</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method2()</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中的</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PrintCount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静态方法</a:t>
            </a:r>
            <a:r>
              <a:rPr lang="en-US" altLang="zh-CN" sz="12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PrintCount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在静态方法</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PrintCount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中的</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Personstatic2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Personstatic2();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通过实例对象调用实例方法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"method1()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方法返回值</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intro1="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.method1());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直接调用静态方法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"method2()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方法返回值</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intro1="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i="1"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method2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通过类名调用静态方法，打印</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count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Personstatic2.</a:t>
            </a:r>
            <a:r>
              <a:rPr lang="en-US" altLang="zh-CN" sz="1200" i="1"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PrintCount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870FAAEC-97C0-F13A-5663-6FEDB139E1CE}"/>
              </a:ext>
            </a:extLst>
          </p:cNvPr>
          <p:cNvSpPr txBox="1"/>
          <p:nvPr/>
        </p:nvSpPr>
        <p:spPr>
          <a:xfrm>
            <a:off x="7032539" y="4813746"/>
            <a:ext cx="6094970" cy="1641475"/>
          </a:xfrm>
          <a:prstGeom prst="rect">
            <a:avLst/>
          </a:prstGeom>
          <a:noFill/>
        </p:spPr>
        <p:txBody>
          <a:bodyPr wrap="square">
            <a:spAutoFit/>
          </a:bodyPr>
          <a:lstStyle/>
          <a:p>
            <a:pPr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在静态方法</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method1()</a:t>
            </a: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中的</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age=11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method1() </a:t>
            </a: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方法返回值</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intro1=11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在静态方法</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method2()</a:t>
            </a: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中的</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age=22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method2() </a:t>
            </a: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方法返回值</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intro1=22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在静态方法</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a:t>
            </a:r>
            <a:r>
              <a:rPr lang="en-US" altLang="zh-CN" sz="1600" kern="100" dirty="0" err="1">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PrintCount</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a:t>
            </a: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中的</a:t>
            </a:r>
            <a:r>
              <a:rPr lang="en-US"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age=24</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10489916"/>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DDD1FF-3981-6270-AB2B-04EE18D577C3}"/>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5388896F-F10B-1300-DA7E-B8988DAA7C0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42C0B04A-3BD3-975F-B3A3-AB55676136CC}"/>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4BEE7D33-C37A-A10F-E27D-997B29EFF386}"/>
              </a:ext>
            </a:extLst>
          </p:cNvPr>
          <p:cNvSpPr txBox="1"/>
          <p:nvPr/>
        </p:nvSpPr>
        <p:spPr>
          <a:xfrm>
            <a:off x="453650" y="813822"/>
            <a:ext cx="11193677"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在该程序中，静态变量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age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作为实例之间的共享数据，因此在不同的方法中调用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age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值是不一样的。从该程序中可以看出，在静态方法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method1()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PrintCount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中是不可以调用非静态方法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method1()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的，而在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method1()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方法中可以调用静态方法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method2()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PrintCount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在访问非静态方法时，需要通过实例对象来访问，而在访问静态方法时，可以直接访问，</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也可以通过类名来访问，还可以通过实例化对象来访问。</a:t>
            </a:r>
          </a:p>
        </p:txBody>
      </p:sp>
      <p:sp>
        <p:nvSpPr>
          <p:cNvPr id="5" name="文本框 4">
            <a:extLst>
              <a:ext uri="{FF2B5EF4-FFF2-40B4-BE49-F238E27FC236}">
                <a16:creationId xmlns:a16="http://schemas.microsoft.com/office/drawing/2014/main" id="{1078EB56-86AF-7AE9-57CB-2249AB23BC2C}"/>
              </a:ext>
            </a:extLst>
          </p:cNvPr>
          <p:cNvSpPr txBox="1"/>
          <p:nvPr/>
        </p:nvSpPr>
        <p:spPr>
          <a:xfrm>
            <a:off x="742950" y="2478694"/>
            <a:ext cx="10949094" cy="3426579"/>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3.static</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代码块</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代码块也叫静态代码块，是在类中独立于类成员的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修饰的代码，可以有多个，位置可以随便放，它不在任何的方法体内，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加载类时会执行这些静态的代码块，如果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代码块有多个，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将按照它们在类中出现的先后顺序依次执行它们。主要用于初始化类，为类的静态变量赋初始值，提升程序性能。静态代码块的特点总结如下：</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）静态代码块类似于一个方法，但它不可以存在于任何方法体中。</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）静态代码块可以置于类中的任何地方，类中可以有多个静态初始化块。 </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虚拟机在加载类时执行静态代码块，所以很多时候会将一些只需要进行一次的初始化操作都放在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static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代码块中进行。</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）如果类中包含多个静态代码块，则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虚拟机将按它们在类中出现的顺序依次执行它们，每个静态代码块只会被执行一次。</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）静态代码块与静态方法一样，不能直接访问类的实例变量和实例方法，而需要通过类的实例对象来访问。代码块只会被执行一次。</a:t>
            </a:r>
          </a:p>
        </p:txBody>
      </p:sp>
    </p:spTree>
    <p:extLst>
      <p:ext uri="{BB962C8B-B14F-4D97-AF65-F5344CB8AC3E}">
        <p14:creationId xmlns:p14="http://schemas.microsoft.com/office/powerpoint/2010/main" val="4131949176"/>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32BF1-6187-FB6B-C592-28086B7F79D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4476312B-AF3F-CEFC-474C-035A298950E8}"/>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246783AB-5FB7-7F8F-1BDA-9E39312A3925}"/>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CDFD6AA5-2E7C-6664-CF70-D2982DF51F77}"/>
              </a:ext>
            </a:extLst>
          </p:cNvPr>
          <p:cNvSpPr txBox="1"/>
          <p:nvPr/>
        </p:nvSpPr>
        <p:spPr>
          <a:xfrm>
            <a:off x="461839" y="398521"/>
            <a:ext cx="11266734" cy="605294"/>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5-10</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】探索</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代码块。编写一个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PersonStaticCode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，在类中定义一个静态变量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age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，然后使用静态代码块修改静态变量的值。最后在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main()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方法中进行测试并观察输出结果。</a:t>
            </a:r>
          </a:p>
        </p:txBody>
      </p:sp>
      <p:sp>
        <p:nvSpPr>
          <p:cNvPr id="5" name="文本框 4">
            <a:extLst>
              <a:ext uri="{FF2B5EF4-FFF2-40B4-BE49-F238E27FC236}">
                <a16:creationId xmlns:a16="http://schemas.microsoft.com/office/drawing/2014/main" id="{670F3366-F8F2-68D6-C4A3-25B4E49CD485}"/>
              </a:ext>
            </a:extLst>
          </p:cNvPr>
          <p:cNvSpPr txBox="1"/>
          <p:nvPr/>
        </p:nvSpPr>
        <p:spPr>
          <a:xfrm>
            <a:off x="354012" y="958760"/>
            <a:ext cx="10025964" cy="5016758"/>
          </a:xfrm>
          <a:prstGeom prst="rect">
            <a:avLst/>
          </a:prstGeom>
          <a:noFill/>
        </p:spPr>
        <p:txBody>
          <a:bodyPr wrap="square">
            <a:spAutoFit/>
          </a:bodyPr>
          <a:lstStyle/>
          <a:p>
            <a:pPr indent="127635"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PersonStaticCode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访问静态变量</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并赋值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非静态代码块</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访问静态变量</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并赋值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静态代码块</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  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静态代码块</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2 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Person1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执行</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PersonStaticCode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PersonStaticCode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"***************Person2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执行</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PersonStaticCode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PersonStaticCode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4FB8E167-0D33-99C0-7D38-04C6FDB1237D}"/>
              </a:ext>
            </a:extLst>
          </p:cNvPr>
          <p:cNvSpPr txBox="1"/>
          <p:nvPr/>
        </p:nvSpPr>
        <p:spPr>
          <a:xfrm>
            <a:off x="8237281" y="5058291"/>
            <a:ext cx="6094970" cy="1456809"/>
          </a:xfrm>
          <a:prstGeom prst="rect">
            <a:avLst/>
          </a:prstGeom>
          <a:noFill/>
        </p:spPr>
        <p:txBody>
          <a:bodyPr wrap="square">
            <a:spAutoFit/>
          </a:bodyPr>
          <a:lstStyle/>
          <a:p>
            <a:pPr algn="just">
              <a:lnSpc>
                <a:spcPts val="20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静态代码块</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age=11</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静态代码块</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 age=12</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Person1 </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执行</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非静态代码块</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age=13</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***************Person2 </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执行</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非静态代码块</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age=14</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2073542"/>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1D9A5-1C76-723A-2836-9CF65F0DB41B}"/>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424E0D8D-643F-783A-A7AD-6CD02B12E4B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1D56C1C0-907F-F40C-C370-012D4FD49EEC}"/>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2C0C5C5F-877B-862E-454F-4AF494130182}"/>
              </a:ext>
            </a:extLst>
          </p:cNvPr>
          <p:cNvSpPr txBox="1"/>
          <p:nvPr/>
        </p:nvSpPr>
        <p:spPr>
          <a:xfrm>
            <a:off x="453650" y="463316"/>
            <a:ext cx="11291447" cy="86177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】编写一个实现银行账户的概念，包含的属性有：“账号”，“密码”，“存款余额”，“例率”，“最小金额”。定义封装这些属性的方法，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位账号账号要自动生成</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在类中编写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方法测试，使用银行账户类创建三个储户对象，并输出上述信息，请仔细考虑：那些属性可以设计成</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static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属性；</a:t>
            </a:r>
          </a:p>
        </p:txBody>
      </p:sp>
      <p:sp>
        <p:nvSpPr>
          <p:cNvPr id="7" name="文本框 6">
            <a:extLst>
              <a:ext uri="{FF2B5EF4-FFF2-40B4-BE49-F238E27FC236}">
                <a16:creationId xmlns:a16="http://schemas.microsoft.com/office/drawing/2014/main" id="{3D2E3916-B5BE-B723-A055-776FB782C93B}"/>
              </a:ext>
            </a:extLst>
          </p:cNvPr>
          <p:cNvSpPr txBox="1"/>
          <p:nvPr/>
        </p:nvSpPr>
        <p:spPr>
          <a:xfrm>
            <a:off x="563776" y="1202356"/>
            <a:ext cx="10532591" cy="5262979"/>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Bank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定义账号</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"123456"</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密码并初始化</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余额</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interestRate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=1.9;</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当前利率</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minMoney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开户最小金额</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init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1001;</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用于自动生成银行卡号</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Bank(){</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无参构造方法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init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Bank(String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带参构造方法</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init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getInterestRate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interestRate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04026704"/>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17125-BF39-4350-3401-5A814F7AA027}"/>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AB246212-F11F-BEB2-DDE0-25BEA63AF76C}"/>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168EB41-5105-DDB9-D399-0B4CA2B13F66}"/>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5" name="文本框 4">
            <a:extLst>
              <a:ext uri="{FF2B5EF4-FFF2-40B4-BE49-F238E27FC236}">
                <a16:creationId xmlns:a16="http://schemas.microsoft.com/office/drawing/2014/main" id="{6115ED78-27FF-84A5-800F-8B84D14B4578}"/>
              </a:ext>
            </a:extLst>
          </p:cNvPr>
          <p:cNvSpPr txBox="1"/>
          <p:nvPr/>
        </p:nvSpPr>
        <p:spPr>
          <a:xfrm>
            <a:off x="354012" y="335845"/>
            <a:ext cx="11978332" cy="6186309"/>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setInterestRate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interestRate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Bank.</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interestRate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interestRate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getMinMoney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minMoney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setMinMoney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minMoney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Bank.</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minMoney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minMoney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"bank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卡号</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密码</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pwd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余额</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balance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利率</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interestRate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Bank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Bank();</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Bank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Bank();</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4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i="1"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setInterestRate</a:t>
            </a:r>
            <a:r>
              <a:rPr lang="en-US" altLang="zh-CN" sz="14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Bank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p3</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Bank();</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p3</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
        <p:nvSpPr>
          <p:cNvPr id="7" name="文本框 6">
            <a:extLst>
              <a:ext uri="{FF2B5EF4-FFF2-40B4-BE49-F238E27FC236}">
                <a16:creationId xmlns:a16="http://schemas.microsoft.com/office/drawing/2014/main" id="{65617E81-F654-5FFE-D45F-C512E8C253DF}"/>
              </a:ext>
            </a:extLst>
          </p:cNvPr>
          <p:cNvSpPr txBox="1"/>
          <p:nvPr/>
        </p:nvSpPr>
        <p:spPr>
          <a:xfrm>
            <a:off x="6635578" y="5407754"/>
            <a:ext cx="6166020" cy="1025922"/>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bank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卡号</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1001,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密码</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123456,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余额</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0.0,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利率</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=1.9]</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bank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卡号</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1002,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密码</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123456,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余额</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0.0,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利率</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=1.9]</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bank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卡号</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1003,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密码</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123456,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余额</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0.0,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利率</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80082101"/>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04914-363A-152B-A1DF-1DF53C3EBF05}"/>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88512226-C983-14AF-607E-13B0784416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2BF1FEF0-BABB-BB29-0BFF-3BC9EBE76FE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80566E6B-7DD3-FDD3-E705-0296777A0D0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9288DFCD-BEDE-1DFC-EC4A-116CABB16201}"/>
              </a:ext>
            </a:extLst>
          </p:cNvPr>
          <p:cNvSpPr txBox="1"/>
          <p:nvPr/>
        </p:nvSpPr>
        <p:spPr>
          <a:xfrm>
            <a:off x="3498506" y="2551934"/>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5.9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方法重载与递归</a:t>
            </a:r>
          </a:p>
        </p:txBody>
      </p:sp>
    </p:spTree>
    <p:extLst>
      <p:ext uri="{BB962C8B-B14F-4D97-AF65-F5344CB8AC3E}">
        <p14:creationId xmlns:p14="http://schemas.microsoft.com/office/powerpoint/2010/main" val="989620149"/>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27B11-186F-9942-540C-B034BE9E75C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9B1491F-339A-192D-D925-E4A8A657385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D92411F-1171-DBBC-B8D1-FAAF3F2AF55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04BDEDE3-AF1D-EF65-3FF4-8E58028B274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953CEE1F-CCD7-E8D1-4F56-4AA4C2CE01AB}"/>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6" name="文本框 5">
            <a:extLst>
              <a:ext uri="{FF2B5EF4-FFF2-40B4-BE49-F238E27FC236}">
                <a16:creationId xmlns:a16="http://schemas.microsoft.com/office/drawing/2014/main" id="{88A15FDE-7150-F2AE-A725-D997AB0D0095}"/>
              </a:ext>
            </a:extLst>
          </p:cNvPr>
          <p:cNvSpPr txBox="1"/>
          <p:nvPr/>
        </p:nvSpPr>
        <p:spPr>
          <a:xfrm>
            <a:off x="901309" y="197332"/>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5.9.1</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方法概念</a:t>
            </a:r>
          </a:p>
        </p:txBody>
      </p:sp>
      <p:sp>
        <p:nvSpPr>
          <p:cNvPr id="14" name="文本框 13">
            <a:extLst>
              <a:ext uri="{FF2B5EF4-FFF2-40B4-BE49-F238E27FC236}">
                <a16:creationId xmlns:a16="http://schemas.microsoft.com/office/drawing/2014/main" id="{F16E9C7A-B00A-4BEC-AC37-3120865DD984}"/>
              </a:ext>
            </a:extLst>
          </p:cNvPr>
          <p:cNvSpPr txBox="1"/>
          <p:nvPr/>
        </p:nvSpPr>
        <p:spPr>
          <a:xfrm>
            <a:off x="684349" y="868978"/>
            <a:ext cx="10823301" cy="2144177"/>
          </a:xfrm>
          <a:prstGeom prst="rect">
            <a:avLst/>
          </a:prstGeom>
          <a:noFill/>
        </p:spPr>
        <p:txBody>
          <a:bodyPr wrap="square">
            <a:spAutoFit/>
          </a:bodyPr>
          <a:lstStyle/>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的方法前面已经使用很多次，这里我们简单加以总结归纳，是一段用来完成特定功能的代码片段，一般情况下，定义一个方法包含以下语法：</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修饰符 返回值类型 方法名</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参数类型 参数名</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方法体</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return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返回值</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DB4B55F5-70C0-1B2D-8AF3-6F275F321DCA}"/>
              </a:ext>
            </a:extLst>
          </p:cNvPr>
          <p:cNvSpPr txBox="1"/>
          <p:nvPr/>
        </p:nvSpPr>
        <p:spPr>
          <a:xfrm>
            <a:off x="464961" y="2893386"/>
            <a:ext cx="6250935" cy="3406382"/>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方法包含一个方法头和一个方法体。下面是一个方法的所有部分：</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）修饰符：是可选的，告诉编译器如何调用该方法。定义了该方法的访问类型。</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）返回值类型：如果方法有返回值，返回值类型就是方法返回值的数据类型。有些方法执行所需的操作，但没有返回值。在这种情况下，返回值类型是关键字就用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void</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）方法名：是方法的实际名称。方法名和参数表共同构成完整的方法名称。</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参数类型：参数类似一个个占位符。当方法被调用时，传递值给参数。这个值被称为实参或变量。当参数较多时，就形成参数列表，参数列表是指方法的参数类型、顺序和参数的个数。参数是可选的，方法可以不包含任何参数。</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）形式参数：在方法被调用时用于接收外界输入的数据。</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）实参：调用方法时实际传给方法的数据。</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7</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）方法体：方法体包含具体的语句，定义该方法的功能。</a:t>
            </a:r>
          </a:p>
        </p:txBody>
      </p:sp>
      <p:sp>
        <p:nvSpPr>
          <p:cNvPr id="18" name="文本框 17">
            <a:extLst>
              <a:ext uri="{FF2B5EF4-FFF2-40B4-BE49-F238E27FC236}">
                <a16:creationId xmlns:a16="http://schemas.microsoft.com/office/drawing/2014/main" id="{41DA1406-D211-662E-6C33-4D3BBC8A3860}"/>
              </a:ext>
            </a:extLst>
          </p:cNvPr>
          <p:cNvSpPr txBox="1"/>
          <p:nvPr/>
        </p:nvSpPr>
        <p:spPr>
          <a:xfrm>
            <a:off x="7077846" y="3334959"/>
            <a:ext cx="4724915" cy="3149901"/>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例如：前面案例中定义的获取银行卡密码的方法和设置银行卡密码的方法：</a:t>
            </a: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public String </a:t>
            </a:r>
            <a:r>
              <a:rPr lang="en-US" altLang="zh-CN" sz="1400" kern="100" dirty="0" err="1">
                <a:effectLst/>
                <a:latin typeface="宋体" panose="02010600030101010101" pitchFamily="2" charset="-122"/>
                <a:ea typeface="宋体" panose="02010600030101010101" pitchFamily="2" charset="-122"/>
                <a:cs typeface="Times New Roman" panose="02020603050405020304" pitchFamily="18" charset="0"/>
              </a:rPr>
              <a:t>getPwd</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return </a:t>
            </a:r>
            <a:r>
              <a:rPr lang="en-US" altLang="zh-CN" sz="1400" kern="100" dirty="0" err="1">
                <a:effectLst/>
                <a:latin typeface="宋体" panose="02010600030101010101" pitchFamily="2" charset="-122"/>
                <a:ea typeface="宋体" panose="02010600030101010101" pitchFamily="2" charset="-122"/>
                <a:cs typeface="Times New Roman" panose="02020603050405020304" pitchFamily="18" charset="0"/>
              </a:rPr>
              <a:t>pwd</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public void </a:t>
            </a:r>
            <a:r>
              <a:rPr lang="en-US" altLang="zh-CN" sz="1400" kern="100" dirty="0" err="1">
                <a:effectLst/>
                <a:latin typeface="宋体" panose="02010600030101010101" pitchFamily="2" charset="-122"/>
                <a:ea typeface="宋体" panose="02010600030101010101" pitchFamily="2" charset="-122"/>
                <a:cs typeface="Times New Roman" panose="02020603050405020304" pitchFamily="18" charset="0"/>
              </a:rPr>
              <a:t>setPwd</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(String </a:t>
            </a:r>
            <a:r>
              <a:rPr lang="en-US" altLang="zh-CN" sz="1400" kern="100" dirty="0" err="1">
                <a:effectLst/>
                <a:latin typeface="宋体" panose="02010600030101010101" pitchFamily="2" charset="-122"/>
                <a:ea typeface="宋体" panose="02010600030101010101" pitchFamily="2" charset="-122"/>
                <a:cs typeface="Times New Roman" panose="02020603050405020304" pitchFamily="18" charset="0"/>
              </a:rPr>
              <a:t>pwd</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this.pwd = </a:t>
            </a:r>
            <a:r>
              <a:rPr lang="en-US" altLang="zh-CN" sz="1400" kern="100" dirty="0" err="1">
                <a:effectLst/>
                <a:latin typeface="宋体" panose="02010600030101010101" pitchFamily="2" charset="-122"/>
                <a:ea typeface="宋体" panose="02010600030101010101" pitchFamily="2" charset="-122"/>
                <a:cs typeface="Times New Roman" panose="02020603050405020304" pitchFamily="18" charset="0"/>
              </a:rPr>
              <a:t>pwd</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err="1">
                <a:effectLst/>
                <a:latin typeface="宋体" panose="02010600030101010101" pitchFamily="2" charset="-122"/>
                <a:ea typeface="宋体" panose="02010600030101010101" pitchFamily="2" charset="-122"/>
                <a:cs typeface="Times New Roman" panose="02020603050405020304" pitchFamily="18" charset="0"/>
              </a:rPr>
              <a:t>getPwd</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就是方法名，无惨，返回值是</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String</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类型，公有。</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setPwd</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（）方法则是有参数的，“</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pwd</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”是形参，当方法真正被调用的时候会被实际参数代替，此方法是没有返回值得，所有返回值类型位置是关键词“</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void</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151225299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AD8F1-6FB6-5F9D-EC42-945C2AD00504}"/>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4DE97D1B-50F8-72E5-D2A2-72E2C4CCBB5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324A800-06E5-91E3-2B7C-44FB33D1C8CF}"/>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B5C3D55F-5D68-7A3E-CDE4-22C02956AE55}"/>
              </a:ext>
            </a:extLst>
          </p:cNvPr>
          <p:cNvSpPr txBox="1"/>
          <p:nvPr/>
        </p:nvSpPr>
        <p:spPr>
          <a:xfrm>
            <a:off x="453650" y="319333"/>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5.9.2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重载</a:t>
            </a:r>
          </a:p>
        </p:txBody>
      </p:sp>
      <p:sp>
        <p:nvSpPr>
          <p:cNvPr id="5" name="文本框 4">
            <a:extLst>
              <a:ext uri="{FF2B5EF4-FFF2-40B4-BE49-F238E27FC236}">
                <a16:creationId xmlns:a16="http://schemas.microsoft.com/office/drawing/2014/main" id="{CA021993-8628-C713-6766-63EDEC587FEE}"/>
              </a:ext>
            </a:extLst>
          </p:cNvPr>
          <p:cNvSpPr txBox="1"/>
          <p:nvPr/>
        </p:nvSpPr>
        <p:spPr>
          <a:xfrm>
            <a:off x="553288" y="1147380"/>
            <a:ext cx="11111490"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程序开发中，允许同一个类中定义多个同名方法，只要它们的形参列表不同即可。如果同一个类中包含了两个或两个以上方法名相同的方法，但形参列表不同，这种情况被称为方法重载（</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overload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）。例如，在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JDK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类中定义了多个同名的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abs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方法。这些方法完成的功能类似，都是求绝对值。根据参数的不同来区分它们，以得到不同类型参数的绝对值输出。它们之间就构成了方法的重载。实际调用时，根据实参的类型来决定调用哪一个方法。如表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7" name="文本框 6">
            <a:extLst>
              <a:ext uri="{FF2B5EF4-FFF2-40B4-BE49-F238E27FC236}">
                <a16:creationId xmlns:a16="http://schemas.microsoft.com/office/drawing/2014/main" id="{5A988F30-9B21-E06C-B290-53760768ECD1}"/>
              </a:ext>
            </a:extLst>
          </p:cNvPr>
          <p:cNvSpPr txBox="1"/>
          <p:nvPr/>
        </p:nvSpPr>
        <p:spPr>
          <a:xfrm>
            <a:off x="3061548" y="2522115"/>
            <a:ext cx="6094970" cy="334835"/>
          </a:xfrm>
          <a:prstGeom prst="rect">
            <a:avLst/>
          </a:prstGeom>
          <a:noFill/>
        </p:spPr>
        <p:txBody>
          <a:bodyPr wrap="square">
            <a:spAutoFit/>
          </a:bodyPr>
          <a:lstStyle/>
          <a:p>
            <a:pPr algn="ctr">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5-4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变量类型的重载</a:t>
            </a:r>
          </a:p>
        </p:txBody>
      </p:sp>
      <p:graphicFrame>
        <p:nvGraphicFramePr>
          <p:cNvPr id="8" name="表格 7">
            <a:extLst>
              <a:ext uri="{FF2B5EF4-FFF2-40B4-BE49-F238E27FC236}">
                <a16:creationId xmlns:a16="http://schemas.microsoft.com/office/drawing/2014/main" id="{06A31905-5981-32D0-7F24-CAC7259079BF}"/>
              </a:ext>
            </a:extLst>
          </p:cNvPr>
          <p:cNvGraphicFramePr>
            <a:graphicFrameLocks noGrp="1"/>
          </p:cNvGraphicFramePr>
          <p:nvPr>
            <p:extLst>
              <p:ext uri="{D42A27DB-BD31-4B8C-83A1-F6EECF244321}">
                <p14:modId xmlns:p14="http://schemas.microsoft.com/office/powerpoint/2010/main" val="1621361750"/>
              </p:ext>
            </p:extLst>
          </p:nvPr>
        </p:nvGraphicFramePr>
        <p:xfrm>
          <a:off x="2257781" y="2919219"/>
          <a:ext cx="7676438" cy="2986290"/>
        </p:xfrm>
        <a:graphic>
          <a:graphicData uri="http://schemas.openxmlformats.org/drawingml/2006/table">
            <a:tbl>
              <a:tblPr firstRow="1" firstCol="1" bandRow="1">
                <a:tableStyleId>{5C22544A-7EE6-4342-B048-85BDC9FD1C3A}</a:tableStyleId>
              </a:tblPr>
              <a:tblGrid>
                <a:gridCol w="3867278">
                  <a:extLst>
                    <a:ext uri="{9D8B030D-6E8A-4147-A177-3AD203B41FA5}">
                      <a16:colId xmlns:a16="http://schemas.microsoft.com/office/drawing/2014/main" val="4175941859"/>
                    </a:ext>
                  </a:extLst>
                </a:gridCol>
                <a:gridCol w="3809160">
                  <a:extLst>
                    <a:ext uri="{9D8B030D-6E8A-4147-A177-3AD203B41FA5}">
                      <a16:colId xmlns:a16="http://schemas.microsoft.com/office/drawing/2014/main" val="4156343014"/>
                    </a:ext>
                  </a:extLst>
                </a:gridCol>
              </a:tblGrid>
              <a:tr h="597258">
                <a:tc>
                  <a:txBody>
                    <a:bodyPr/>
                    <a:lstStyle/>
                    <a:p>
                      <a:pPr algn="ctr">
                        <a:lnSpc>
                          <a:spcPts val="2000"/>
                        </a:lnSpc>
                        <a:buNone/>
                      </a:pPr>
                      <a:r>
                        <a:rPr lang="zh-CN" sz="1050" kern="100" dirty="0">
                          <a:effectLst/>
                        </a:rPr>
                        <a:t>函数</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lnSpc>
                          <a:spcPts val="2000"/>
                        </a:lnSpc>
                        <a:buNone/>
                      </a:pPr>
                      <a:r>
                        <a:rPr lang="zh-CN" sz="1050" kern="100" dirty="0">
                          <a:effectLst/>
                        </a:rPr>
                        <a:t>结果</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96359300"/>
                  </a:ext>
                </a:extLst>
              </a:tr>
              <a:tr h="597258">
                <a:tc>
                  <a:txBody>
                    <a:bodyPr/>
                    <a:lstStyle/>
                    <a:p>
                      <a:pPr algn="just">
                        <a:lnSpc>
                          <a:spcPts val="2000"/>
                        </a:lnSpc>
                        <a:buNone/>
                      </a:pPr>
                      <a:r>
                        <a:rPr lang="en-US" sz="1050" kern="100">
                          <a:effectLst/>
                        </a:rPr>
                        <a:t>static double abs(double 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2000"/>
                        </a:lnSpc>
                        <a:buNone/>
                      </a:pPr>
                      <a:r>
                        <a:rPr lang="zh-CN" sz="1050" kern="100">
                          <a:effectLst/>
                        </a:rPr>
                        <a:t>返回</a:t>
                      </a:r>
                      <a:r>
                        <a:rPr lang="en-US" sz="1050" kern="100">
                          <a:effectLst/>
                        </a:rPr>
                        <a:t> double </a:t>
                      </a:r>
                      <a:r>
                        <a:rPr lang="zh-CN" sz="1050" kern="100">
                          <a:effectLst/>
                        </a:rPr>
                        <a:t>值的绝对值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4825827"/>
                  </a:ext>
                </a:extLst>
              </a:tr>
              <a:tr h="597258">
                <a:tc>
                  <a:txBody>
                    <a:bodyPr/>
                    <a:lstStyle/>
                    <a:p>
                      <a:pPr algn="just">
                        <a:lnSpc>
                          <a:spcPts val="2000"/>
                        </a:lnSpc>
                        <a:buNone/>
                      </a:pPr>
                      <a:r>
                        <a:rPr lang="en-US" sz="1050" kern="100">
                          <a:effectLst/>
                        </a:rPr>
                        <a:t>static float abs(float 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2000"/>
                        </a:lnSpc>
                        <a:buNone/>
                      </a:pPr>
                      <a:r>
                        <a:rPr lang="zh-CN" sz="1050" kern="100">
                          <a:effectLst/>
                        </a:rPr>
                        <a:t>返回</a:t>
                      </a:r>
                      <a:r>
                        <a:rPr lang="en-US" sz="1050" kern="100">
                          <a:effectLst/>
                        </a:rPr>
                        <a:t> float </a:t>
                      </a:r>
                      <a:r>
                        <a:rPr lang="zh-CN" sz="1050" kern="100">
                          <a:effectLst/>
                        </a:rPr>
                        <a:t>值的绝对值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69900043"/>
                  </a:ext>
                </a:extLst>
              </a:tr>
              <a:tr h="597258">
                <a:tc>
                  <a:txBody>
                    <a:bodyPr/>
                    <a:lstStyle/>
                    <a:p>
                      <a:pPr algn="just">
                        <a:lnSpc>
                          <a:spcPts val="2000"/>
                        </a:lnSpc>
                        <a:buNone/>
                      </a:pPr>
                      <a:r>
                        <a:rPr lang="en-US" sz="1050" kern="100">
                          <a:effectLst/>
                        </a:rPr>
                        <a:t>static int abs(int 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2000"/>
                        </a:lnSpc>
                        <a:buNone/>
                      </a:pPr>
                      <a:r>
                        <a:rPr lang="zh-CN" sz="1050" kern="100">
                          <a:effectLst/>
                        </a:rPr>
                        <a:t>返回</a:t>
                      </a:r>
                      <a:r>
                        <a:rPr lang="en-US" sz="1050" kern="100">
                          <a:effectLst/>
                        </a:rPr>
                        <a:t> int </a:t>
                      </a:r>
                      <a:r>
                        <a:rPr lang="zh-CN" sz="1050" kern="100">
                          <a:effectLst/>
                        </a:rPr>
                        <a:t>值的绝对值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45069075"/>
                  </a:ext>
                </a:extLst>
              </a:tr>
              <a:tr h="597258">
                <a:tc>
                  <a:txBody>
                    <a:bodyPr/>
                    <a:lstStyle/>
                    <a:p>
                      <a:pPr algn="just">
                        <a:lnSpc>
                          <a:spcPts val="2000"/>
                        </a:lnSpc>
                        <a:buNone/>
                      </a:pPr>
                      <a:r>
                        <a:rPr lang="en-US" sz="1050" kern="100">
                          <a:effectLst/>
                        </a:rPr>
                        <a:t>static long abs(long 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ts val="2000"/>
                        </a:lnSpc>
                        <a:buNone/>
                      </a:pPr>
                      <a:r>
                        <a:rPr lang="zh-CN" sz="1050" kern="100" dirty="0">
                          <a:effectLst/>
                        </a:rPr>
                        <a:t>返回</a:t>
                      </a:r>
                      <a:r>
                        <a:rPr lang="en-US" sz="1050" kern="100" dirty="0">
                          <a:effectLst/>
                        </a:rPr>
                        <a:t> long </a:t>
                      </a:r>
                      <a:r>
                        <a:rPr lang="zh-CN" sz="1050" kern="100" dirty="0">
                          <a:effectLst/>
                        </a:rPr>
                        <a:t>值的绝对值</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64898459"/>
                  </a:ext>
                </a:extLst>
              </a:tr>
            </a:tbl>
          </a:graphicData>
        </a:graphic>
      </p:graphicFrame>
    </p:spTree>
    <p:extLst>
      <p:ext uri="{BB962C8B-B14F-4D97-AF65-F5344CB8AC3E}">
        <p14:creationId xmlns:p14="http://schemas.microsoft.com/office/powerpoint/2010/main" val="3967954966"/>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9C65B-6396-5751-EC44-36D40AD0494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63931975-B673-3C6A-2D07-222F130882C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995D340D-176B-412C-862B-C466C5BD1427}"/>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AE2ECC94-C875-AD9C-DE29-CDC610206866}"/>
              </a:ext>
            </a:extLst>
          </p:cNvPr>
          <p:cNvSpPr txBox="1"/>
          <p:nvPr/>
        </p:nvSpPr>
        <p:spPr>
          <a:xfrm>
            <a:off x="453649" y="566844"/>
            <a:ext cx="11223485" cy="86177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5-11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】编程世界的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多功能瑞士军刀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中定义三个重载方法并调用。方法名为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。三个方法分别接收一个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参数，两个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参数，一个字符串参数。分别执行平方运算并输入输出结果，相乘并输出结果，输出字符串信息。在主类的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（）方法中分别用参数区别调用三个方法。</a:t>
            </a:r>
          </a:p>
        </p:txBody>
      </p:sp>
      <p:sp>
        <p:nvSpPr>
          <p:cNvPr id="5" name="文本框 4">
            <a:extLst>
              <a:ext uri="{FF2B5EF4-FFF2-40B4-BE49-F238E27FC236}">
                <a16:creationId xmlns:a16="http://schemas.microsoft.com/office/drawing/2014/main" id="{0F47B7B0-F00F-43A4-0E0D-B5D75C36F06E}"/>
              </a:ext>
            </a:extLst>
          </p:cNvPr>
          <p:cNvSpPr txBox="1"/>
          <p:nvPr/>
        </p:nvSpPr>
        <p:spPr>
          <a:xfrm>
            <a:off x="514866" y="1320327"/>
            <a:ext cx="8981818" cy="4832092"/>
          </a:xfrm>
          <a:prstGeom prst="rect">
            <a:avLst/>
          </a:prstGeom>
          <a:noFill/>
        </p:spPr>
        <p:txBody>
          <a:bodyPr wrap="square">
            <a:spAutoFit/>
          </a:bodyPr>
          <a:lstStyle/>
          <a:p>
            <a:pPr algn="l">
              <a:buNone/>
            </a:pPr>
            <a:r>
              <a:rPr lang="zh-CN" alt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Math1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方法重载</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方法重载</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char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char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方法重载</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Math1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Math1();</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u="sng"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Meth</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.m(3));</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重载方法调用</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.m(3,4));</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重载方法调用</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重载方法调用</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B57448DE-24A0-8E03-2D48-60BAD09CF065}"/>
              </a:ext>
            </a:extLst>
          </p:cNvPr>
          <p:cNvSpPr txBox="1"/>
          <p:nvPr/>
        </p:nvSpPr>
        <p:spPr>
          <a:xfrm>
            <a:off x="7885413" y="5263821"/>
            <a:ext cx="6094970" cy="1200329"/>
          </a:xfrm>
          <a:prstGeom prst="rect">
            <a:avLst/>
          </a:prstGeom>
          <a:noFill/>
        </p:spPr>
        <p:txBody>
          <a:bodyPr wrap="square">
            <a:spAutoFit/>
          </a:bodyPr>
          <a:lstStyle/>
          <a:p>
            <a:pPr algn="just">
              <a:buNone/>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运行结果如下：</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9</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Y</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37497993"/>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B83A4-5E25-F827-9B4E-3A10D21C152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59BA0F0-7045-16A1-FEB3-35604211939C}"/>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61C1F2F-5C85-67DC-C7CE-65999F553F6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EAD27B4E-FCD9-02D1-7DFC-B6A6084AA0A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EE611291-00A2-3F51-F27C-7F82D7FF94BA}"/>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B9ABF213-CF81-4C3F-6BB9-B06B0A70BFC7}"/>
              </a:ext>
            </a:extLst>
          </p:cNvPr>
          <p:cNvSpPr txBox="1"/>
          <p:nvPr/>
        </p:nvSpPr>
        <p:spPr>
          <a:xfrm>
            <a:off x="970860" y="342900"/>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5.1.3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类与对象</a:t>
            </a:r>
          </a:p>
        </p:txBody>
      </p:sp>
      <p:sp>
        <p:nvSpPr>
          <p:cNvPr id="6" name="文本框 5">
            <a:extLst>
              <a:ext uri="{FF2B5EF4-FFF2-40B4-BE49-F238E27FC236}">
                <a16:creationId xmlns:a16="http://schemas.microsoft.com/office/drawing/2014/main" id="{1AAD7BFE-37D9-811A-50D8-E1D735147BD5}"/>
              </a:ext>
            </a:extLst>
          </p:cNvPr>
          <p:cNvSpPr txBox="1"/>
          <p:nvPr/>
        </p:nvSpPr>
        <p:spPr>
          <a:xfrm>
            <a:off x="464961" y="1071914"/>
            <a:ext cx="11262078" cy="841577"/>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语言来说，一切皆是对象。把现实世界中的对象抽象地体现在编程世界中，一个对象代表了某个具体的操作。一个个对象最终组成了完整的程序设计，这些对象可以是独立存在的，也可以是从别的对象继承过来的。对象之间通过相互作用传递信息，实现程序开发。即对象就是真实世界中的实体，对象与实体是一一对应的，也就是说现实世界中每一个实体都是一个对象，它是一种具体的概念。对象有以下特点：</a:t>
            </a:r>
          </a:p>
        </p:txBody>
      </p:sp>
      <p:sp>
        <p:nvSpPr>
          <p:cNvPr id="10" name="文本框 9">
            <a:extLst>
              <a:ext uri="{FF2B5EF4-FFF2-40B4-BE49-F238E27FC236}">
                <a16:creationId xmlns:a16="http://schemas.microsoft.com/office/drawing/2014/main" id="{F70C8645-D954-55E9-524F-E470E7FFBF82}"/>
              </a:ext>
            </a:extLst>
          </p:cNvPr>
          <p:cNvSpPr txBox="1"/>
          <p:nvPr/>
        </p:nvSpPr>
        <p:spPr>
          <a:xfrm>
            <a:off x="637918" y="1833829"/>
            <a:ext cx="6094970" cy="1118255"/>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）对象具有属性和行为。</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）对象具有变化的状态。</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）对象具有唯一性。</a:t>
            </a:r>
          </a:p>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）对象都是某个类别的实例。</a:t>
            </a:r>
          </a:p>
        </p:txBody>
      </p:sp>
      <p:sp>
        <p:nvSpPr>
          <p:cNvPr id="12" name="文本框 11">
            <a:extLst>
              <a:ext uri="{FF2B5EF4-FFF2-40B4-BE49-F238E27FC236}">
                <a16:creationId xmlns:a16="http://schemas.microsoft.com/office/drawing/2014/main" id="{91FCDA52-61C4-DA85-6B4B-51B9A0F8CBF9}"/>
              </a:ext>
            </a:extLst>
          </p:cNvPr>
          <p:cNvSpPr txBox="1"/>
          <p:nvPr/>
        </p:nvSpPr>
        <p:spPr>
          <a:xfrm>
            <a:off x="464962" y="2820263"/>
            <a:ext cx="11262077" cy="1867499"/>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一切皆为对象，真实世界中的所有事物都可以视为对象。例如，在真实世界的学校里，会有学生，老师，电脑，宿舍，书本等实体，学生有学号、姓名、所在班级等属性（数据），学生还有学习、提问、吃饭和走路等操作。学生只是抽象的描述，这个抽象的描述称为“类”。在学校里活动的是学生个体，即张同学、李同学等，这些具体的个体称为“对象”，“对象”也称为“实例”。</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综上所述，类是描述实体的“模板”和“原型”，它定义了属于这个类的对象所应该具有的状态和行为。比如学生在上课。正在上课的学生是类，它定义的信息有：姓名，上课。</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使用该类定义的不同姓名的人在上课是对象，他们可能是赵明、王红、陈万里、张总等。在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面向对象编程中，用自定义的类模型可以创建该类的一个实例，也就是对象。</a:t>
            </a:r>
          </a:p>
        </p:txBody>
      </p:sp>
      <p:sp>
        <p:nvSpPr>
          <p:cNvPr id="14" name="文本框 13">
            <a:extLst>
              <a:ext uri="{FF2B5EF4-FFF2-40B4-BE49-F238E27FC236}">
                <a16:creationId xmlns:a16="http://schemas.microsoft.com/office/drawing/2014/main" id="{DB96278E-A5F3-FD15-C801-B06B76F413BB}"/>
              </a:ext>
            </a:extLst>
          </p:cNvPr>
          <p:cNvSpPr txBox="1"/>
          <p:nvPr/>
        </p:nvSpPr>
        <p:spPr>
          <a:xfrm>
            <a:off x="464961" y="4623754"/>
            <a:ext cx="10495520" cy="328616"/>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类是实体对象的概念模型，因此通常是笼统的、不具体的。关于类和对象，表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给出了类和对象的更多示例。</a:t>
            </a:r>
          </a:p>
        </p:txBody>
      </p:sp>
      <p:graphicFrame>
        <p:nvGraphicFramePr>
          <p:cNvPr id="15" name="表格 14">
            <a:extLst>
              <a:ext uri="{FF2B5EF4-FFF2-40B4-BE49-F238E27FC236}">
                <a16:creationId xmlns:a16="http://schemas.microsoft.com/office/drawing/2014/main" id="{8EA65E8B-A3FE-6D1E-0898-5A3AF6118D3C}"/>
              </a:ext>
            </a:extLst>
          </p:cNvPr>
          <p:cNvGraphicFramePr>
            <a:graphicFrameLocks noGrp="1"/>
          </p:cNvGraphicFramePr>
          <p:nvPr>
            <p:extLst>
              <p:ext uri="{D42A27DB-BD31-4B8C-83A1-F6EECF244321}">
                <p14:modId xmlns:p14="http://schemas.microsoft.com/office/powerpoint/2010/main" val="456321590"/>
              </p:ext>
            </p:extLst>
          </p:nvPr>
        </p:nvGraphicFramePr>
        <p:xfrm>
          <a:off x="893510" y="4966654"/>
          <a:ext cx="3124835" cy="1200150"/>
        </p:xfrm>
        <a:graphic>
          <a:graphicData uri="http://schemas.openxmlformats.org/drawingml/2006/table">
            <a:tbl>
              <a:tblPr firstRow="1" firstCol="1" bandRow="1">
                <a:tableStyleId>{5C22544A-7EE6-4342-B048-85BDC9FD1C3A}</a:tableStyleId>
              </a:tblPr>
              <a:tblGrid>
                <a:gridCol w="1181340">
                  <a:extLst>
                    <a:ext uri="{9D8B030D-6E8A-4147-A177-3AD203B41FA5}">
                      <a16:colId xmlns:a16="http://schemas.microsoft.com/office/drawing/2014/main" val="2485171120"/>
                    </a:ext>
                  </a:extLst>
                </a:gridCol>
                <a:gridCol w="1943495">
                  <a:extLst>
                    <a:ext uri="{9D8B030D-6E8A-4147-A177-3AD203B41FA5}">
                      <a16:colId xmlns:a16="http://schemas.microsoft.com/office/drawing/2014/main" val="4260712654"/>
                    </a:ext>
                  </a:extLst>
                </a:gridCol>
              </a:tblGrid>
              <a:tr h="171450">
                <a:tc>
                  <a:txBody>
                    <a:bodyPr/>
                    <a:lstStyle/>
                    <a:p>
                      <a:pPr algn="ctr" fontAlgn="ctr">
                        <a:buNone/>
                      </a:pPr>
                      <a:r>
                        <a:rPr lang="zh-CN" sz="1050" kern="0">
                          <a:effectLst/>
                        </a:rPr>
                        <a:t>类</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50" kern="0">
                          <a:effectLst/>
                        </a:rPr>
                        <a:t>对象</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38203827"/>
                  </a:ext>
                </a:extLst>
              </a:tr>
              <a:tr h="171450">
                <a:tc rowSpan="2">
                  <a:txBody>
                    <a:bodyPr/>
                    <a:lstStyle/>
                    <a:p>
                      <a:pPr algn="ctr" fontAlgn="ctr">
                        <a:buNone/>
                      </a:pPr>
                      <a:r>
                        <a:rPr lang="zh-CN" sz="1050" kern="0">
                          <a:effectLst/>
                        </a:rPr>
                        <a:t>人</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50" kern="0">
                          <a:effectLst/>
                        </a:rPr>
                        <a:t>正在打扫卫生的冯贝贝同学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51367377"/>
                  </a:ext>
                </a:extLst>
              </a:tr>
              <a:tr h="171450">
                <a:tc vMerge="1">
                  <a:txBody>
                    <a:bodyPr/>
                    <a:lstStyle/>
                    <a:p>
                      <a:endParaRPr lang="zh-CN" altLang="en-US"/>
                    </a:p>
                  </a:txBody>
                  <a:tcPr/>
                </a:tc>
                <a:tc>
                  <a:txBody>
                    <a:bodyPr/>
                    <a:lstStyle/>
                    <a:p>
                      <a:pPr algn="l" fontAlgn="ctr">
                        <a:buNone/>
                      </a:pPr>
                      <a:r>
                        <a:rPr lang="zh-CN" sz="1050" kern="0">
                          <a:effectLst/>
                        </a:rPr>
                        <a:t>自修教室里的学生张丽丽</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35988853"/>
                  </a:ext>
                </a:extLst>
              </a:tr>
              <a:tr h="171450">
                <a:tc rowSpan="2">
                  <a:txBody>
                    <a:bodyPr/>
                    <a:lstStyle/>
                    <a:p>
                      <a:pPr algn="ctr" fontAlgn="ctr">
                        <a:buNone/>
                      </a:pPr>
                      <a:r>
                        <a:rPr lang="zh-CN" sz="1050" kern="0">
                          <a:effectLst/>
                        </a:rPr>
                        <a:t>汽车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50" kern="0" dirty="0">
                          <a:effectLst/>
                        </a:rPr>
                        <a:t>一辆黄色的比亚迪汉轿车</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40635330"/>
                  </a:ext>
                </a:extLst>
              </a:tr>
              <a:tr h="171450">
                <a:tc vMerge="1">
                  <a:txBody>
                    <a:bodyPr/>
                    <a:lstStyle/>
                    <a:p>
                      <a:endParaRPr lang="zh-CN" altLang="en-US"/>
                    </a:p>
                  </a:txBody>
                  <a:tcPr/>
                </a:tc>
                <a:tc>
                  <a:txBody>
                    <a:bodyPr/>
                    <a:lstStyle/>
                    <a:p>
                      <a:pPr algn="l" fontAlgn="ctr">
                        <a:buNone/>
                      </a:pPr>
                      <a:r>
                        <a:rPr lang="zh-CN" sz="1050" kern="0" dirty="0">
                          <a:effectLst/>
                        </a:rPr>
                        <a:t>一辆白色的吉利星越越野车</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90490527"/>
                  </a:ext>
                </a:extLst>
              </a:tr>
              <a:tr h="171450">
                <a:tc rowSpan="2">
                  <a:txBody>
                    <a:bodyPr/>
                    <a:lstStyle/>
                    <a:p>
                      <a:pPr algn="ctr" fontAlgn="ctr">
                        <a:buNone/>
                      </a:pPr>
                      <a:r>
                        <a:rPr lang="zh-CN" sz="1050" kern="0">
                          <a:effectLst/>
                        </a:rPr>
                        <a:t>动物</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50" kern="0">
                          <a:effectLst/>
                        </a:rPr>
                        <a:t>一只叫“猫咪”的猫</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67599766"/>
                  </a:ext>
                </a:extLst>
              </a:tr>
              <a:tr h="171450">
                <a:tc vMerge="1">
                  <a:txBody>
                    <a:bodyPr/>
                    <a:lstStyle/>
                    <a:p>
                      <a:endParaRPr lang="zh-CN" altLang="en-US"/>
                    </a:p>
                  </a:txBody>
                  <a:tcPr/>
                </a:tc>
                <a:tc>
                  <a:txBody>
                    <a:bodyPr/>
                    <a:lstStyle/>
                    <a:p>
                      <a:pPr algn="l" fontAlgn="ctr">
                        <a:buNone/>
                      </a:pPr>
                      <a:r>
                        <a:rPr lang="zh-CN" sz="1050" kern="0" dirty="0">
                          <a:effectLst/>
                        </a:rPr>
                        <a:t>一只叫“猛龙”的藏獒</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14639084"/>
                  </a:ext>
                </a:extLst>
              </a:tr>
            </a:tbl>
          </a:graphicData>
        </a:graphic>
      </p:graphicFrame>
      <p:sp>
        <p:nvSpPr>
          <p:cNvPr id="17" name="文本框 16">
            <a:extLst>
              <a:ext uri="{FF2B5EF4-FFF2-40B4-BE49-F238E27FC236}">
                <a16:creationId xmlns:a16="http://schemas.microsoft.com/office/drawing/2014/main" id="{51778B17-C938-B009-9C25-764A51A37A5D}"/>
              </a:ext>
            </a:extLst>
          </p:cNvPr>
          <p:cNvSpPr txBox="1"/>
          <p:nvPr/>
        </p:nvSpPr>
        <p:spPr>
          <a:xfrm>
            <a:off x="-858879" y="6210147"/>
            <a:ext cx="6094970" cy="261610"/>
          </a:xfrm>
          <a:prstGeom prst="rect">
            <a:avLst/>
          </a:prstGeom>
          <a:noFill/>
        </p:spPr>
        <p:txBody>
          <a:bodyPr wrap="square">
            <a:spAutoFit/>
          </a:bodyPr>
          <a:lstStyle/>
          <a:p>
            <a:pPr indent="228600" algn="ctr">
              <a:buNone/>
            </a:pPr>
            <a:r>
              <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100" kern="100" dirty="0">
                <a:effectLst/>
                <a:latin typeface="Calibri" panose="020F0502020204030204" pitchFamily="34" charset="0"/>
                <a:ea typeface="宋体" panose="02010600030101010101" pitchFamily="2" charset="-122"/>
                <a:cs typeface="Times New Roman" panose="02020603050405020304" pitchFamily="18" charset="0"/>
              </a:rPr>
              <a:t>5-1 </a:t>
            </a:r>
            <a:r>
              <a:rPr lang="zh-CN" altLang="zh-CN" sz="1100" kern="100" dirty="0">
                <a:effectLst/>
                <a:latin typeface="Calibri" panose="020F0502020204030204" pitchFamily="34" charset="0"/>
                <a:ea typeface="宋体" panose="02010600030101010101" pitchFamily="2" charset="-122"/>
                <a:cs typeface="Times New Roman" panose="02020603050405020304" pitchFamily="18" charset="0"/>
              </a:rPr>
              <a:t>类和对象的示例</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9" name="文本框 18">
            <a:extLst>
              <a:ext uri="{FF2B5EF4-FFF2-40B4-BE49-F238E27FC236}">
                <a16:creationId xmlns:a16="http://schemas.microsoft.com/office/drawing/2014/main" id="{350650F0-E55F-5577-9843-DB5320491B59}"/>
              </a:ext>
            </a:extLst>
          </p:cNvPr>
          <p:cNvSpPr txBox="1"/>
          <p:nvPr/>
        </p:nvSpPr>
        <p:spPr>
          <a:xfrm>
            <a:off x="4380295" y="4952370"/>
            <a:ext cx="6524368" cy="841577"/>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类是构造面向对象程序的基本单位，是抽取了同类对象的共同属性和方法所形成的对象或实体的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模板</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。而对象是现实世界中实体的描述，对象要创建才存在，有了对象才能对对象进行操作。类是对象的模板，对象是类的实例。</a:t>
            </a:r>
          </a:p>
        </p:txBody>
      </p:sp>
    </p:spTree>
    <p:extLst>
      <p:ext uri="{BB962C8B-B14F-4D97-AF65-F5344CB8AC3E}">
        <p14:creationId xmlns:p14="http://schemas.microsoft.com/office/powerpoint/2010/main" val="29784380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7E9B3-C160-6C14-0FB6-3557CF2C2B0A}"/>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AD32D868-B7B4-7B2A-2618-D0559B8D793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2D0161B3-C87A-63B3-3F24-B83007CF7175}"/>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E64BB5CF-0A9B-E6F1-EDFD-D61BC6874A37}"/>
              </a:ext>
            </a:extLst>
          </p:cNvPr>
          <p:cNvSpPr txBox="1"/>
          <p:nvPr/>
        </p:nvSpPr>
        <p:spPr>
          <a:xfrm>
            <a:off x="453650" y="447948"/>
            <a:ext cx="11266734"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Meths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中定义三个重载方法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max(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，第一个方法，返回两个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值中的最大值，第二个方法，返回两个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double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的最大值，第三个方法，返回三个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double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值中的最大值。</a:t>
            </a:r>
          </a:p>
        </p:txBody>
      </p:sp>
      <p:sp>
        <p:nvSpPr>
          <p:cNvPr id="5" name="文本框 4">
            <a:extLst>
              <a:ext uri="{FF2B5EF4-FFF2-40B4-BE49-F238E27FC236}">
                <a16:creationId xmlns:a16="http://schemas.microsoft.com/office/drawing/2014/main" id="{ACB9658C-75E0-3089-134C-BDABEDA5649C}"/>
              </a:ext>
            </a:extLst>
          </p:cNvPr>
          <p:cNvSpPr txBox="1"/>
          <p:nvPr/>
        </p:nvSpPr>
        <p:spPr>
          <a:xfrm>
            <a:off x="650273" y="1014975"/>
            <a:ext cx="10211315" cy="5539978"/>
          </a:xfrm>
          <a:prstGeom prst="rect">
            <a:avLst/>
          </a:prstGeom>
          <a:noFill/>
        </p:spPr>
        <p:txBody>
          <a:bodyPr wrap="square">
            <a:spAutoFit/>
          </a:bodyPr>
          <a:lstStyle/>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Math2 {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max(</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max(</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max(</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&amp;&amp;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&amp;&amp;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Math2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Math2();</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(4,5));</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(4.0,5.0));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(4.0,5.0,6.0));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9FA0C591-8C27-4727-3DB4-6F4D8C269F47}"/>
              </a:ext>
            </a:extLst>
          </p:cNvPr>
          <p:cNvSpPr txBox="1"/>
          <p:nvPr/>
        </p:nvSpPr>
        <p:spPr>
          <a:xfrm>
            <a:off x="5625414" y="5507241"/>
            <a:ext cx="6094970" cy="902811"/>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6.0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75047027"/>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D2547-3044-E30D-84D0-DD78A6EBE24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B88FC5E-B27B-89E1-CF75-92747DCDA22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7F72AD8B-0081-A9AD-1147-45255ADD07B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F2A3F794-EFFC-3D7A-5758-9E241150DE10}"/>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a:extLst>
              <a:ext uri="{FF2B5EF4-FFF2-40B4-BE49-F238E27FC236}">
                <a16:creationId xmlns:a16="http://schemas.microsoft.com/office/drawing/2014/main" id="{B0295A50-034C-67B9-7DB5-3505AA5F051E}"/>
              </a:ext>
            </a:extLst>
          </p:cNvPr>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3" name="文本框 2">
            <a:extLst>
              <a:ext uri="{FF2B5EF4-FFF2-40B4-BE49-F238E27FC236}">
                <a16:creationId xmlns:a16="http://schemas.microsoft.com/office/drawing/2014/main" id="{57747C7C-C471-2015-3BAC-5587A317D113}"/>
              </a:ext>
            </a:extLst>
          </p:cNvPr>
          <p:cNvSpPr txBox="1"/>
          <p:nvPr/>
        </p:nvSpPr>
        <p:spPr>
          <a:xfrm>
            <a:off x="922123" y="342900"/>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5.9.3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递归</a:t>
            </a:r>
          </a:p>
        </p:txBody>
      </p:sp>
      <p:sp>
        <p:nvSpPr>
          <p:cNvPr id="6" name="文本框 5">
            <a:extLst>
              <a:ext uri="{FF2B5EF4-FFF2-40B4-BE49-F238E27FC236}">
                <a16:creationId xmlns:a16="http://schemas.microsoft.com/office/drawing/2014/main" id="{A7EF23A3-D906-56BA-BCDA-0CCAE14C280D}"/>
              </a:ext>
            </a:extLst>
          </p:cNvPr>
          <p:cNvSpPr txBox="1"/>
          <p:nvPr/>
        </p:nvSpPr>
        <p:spPr>
          <a:xfrm>
            <a:off x="625655" y="1001668"/>
            <a:ext cx="10940690" cy="1887696"/>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调用方法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 这点很容易理解，就是普通方法调用，递归就是：方法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调用方法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，或者说就是方法自己调用自己，因此我们在设计递归算法时，一定要指明什么时候自</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己不调用自己。否则，就形成一个死循环程序！</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递归是一种常见的解决问题的方法，即把问题逐渐简单化。递归的基本思想就是“自己调用自己”， 利用递归可以用简单的程序来解决一些复杂的问题。它通常把一个大型复杂的问题层层转化为一个与原问题相似的规模较小的问题来求解，递归策略只需少量的程序就可描述出解题过程所需要的多次重复计算，大大地减少了程序的代码量。递归的能力在于用有限的语句来定义对象的无限集合。</a:t>
            </a:r>
          </a:p>
        </p:txBody>
      </p:sp>
      <p:sp>
        <p:nvSpPr>
          <p:cNvPr id="10" name="文本框 9">
            <a:extLst>
              <a:ext uri="{FF2B5EF4-FFF2-40B4-BE49-F238E27FC236}">
                <a16:creationId xmlns:a16="http://schemas.microsoft.com/office/drawing/2014/main" id="{8400D790-AFFA-AEFF-864B-430DCA5A6000}"/>
              </a:ext>
            </a:extLst>
          </p:cNvPr>
          <p:cNvSpPr txBox="1"/>
          <p:nvPr/>
        </p:nvSpPr>
        <p:spPr>
          <a:xfrm>
            <a:off x="361950" y="2806586"/>
            <a:ext cx="6094970"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5-12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】数学世界的“魔法回溯镜”。使用递归计算</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12" name="文本框 11">
            <a:extLst>
              <a:ext uri="{FF2B5EF4-FFF2-40B4-BE49-F238E27FC236}">
                <a16:creationId xmlns:a16="http://schemas.microsoft.com/office/drawing/2014/main" id="{0440718B-1D79-4700-6D93-0AABDE91BB30}"/>
              </a:ext>
            </a:extLst>
          </p:cNvPr>
          <p:cNvSpPr txBox="1"/>
          <p:nvPr/>
        </p:nvSpPr>
        <p:spPr>
          <a:xfrm>
            <a:off x="361950" y="3031293"/>
            <a:ext cx="6094970" cy="3447098"/>
          </a:xfrm>
          <a:prstGeom prst="rect">
            <a:avLst/>
          </a:prstGeom>
          <a:noFill/>
        </p:spPr>
        <p:txBody>
          <a:bodyPr wrap="square">
            <a:spAutoFit/>
          </a:bodyPr>
          <a:lstStyle/>
          <a:p>
            <a:pPr indent="255270"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a:t>
            </a:r>
            <a:r>
              <a:rPr lang="en-US" alt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factorial{</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i="1"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Nfactorial</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Nfactorial</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61231B13-EB4E-6CC0-2F5F-8A1E5A05F4BD}"/>
              </a:ext>
            </a:extLst>
          </p:cNvPr>
          <p:cNvSpPr txBox="1"/>
          <p:nvPr/>
        </p:nvSpPr>
        <p:spPr>
          <a:xfrm>
            <a:off x="6631806" y="5828014"/>
            <a:ext cx="6094970" cy="595035"/>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indent="127000"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120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0077775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1D926-0A01-BAC8-B16B-4BC2363D54C7}"/>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683CF425-2E48-BC1D-F71C-4F3FD7F647C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04B07435-CA89-AC31-0505-B736287D56C5}"/>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F37B457F-15A8-D666-ACC6-BE30766184ED}"/>
              </a:ext>
            </a:extLst>
          </p:cNvPr>
          <p:cNvSpPr txBox="1"/>
          <p:nvPr/>
        </p:nvSpPr>
        <p:spPr>
          <a:xfrm>
            <a:off x="453650" y="341314"/>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综合实训</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灵活设计和使用类</a:t>
            </a:r>
          </a:p>
        </p:txBody>
      </p:sp>
      <p:sp>
        <p:nvSpPr>
          <p:cNvPr id="5" name="文本框 4">
            <a:extLst>
              <a:ext uri="{FF2B5EF4-FFF2-40B4-BE49-F238E27FC236}">
                <a16:creationId xmlns:a16="http://schemas.microsoft.com/office/drawing/2014/main" id="{60377FD0-B0F2-97BE-ED1B-212C90A6DEAB}"/>
              </a:ext>
            </a:extLst>
          </p:cNvPr>
          <p:cNvSpPr txBox="1"/>
          <p:nvPr/>
        </p:nvSpPr>
        <p:spPr>
          <a:xfrm>
            <a:off x="712063" y="1119391"/>
            <a:ext cx="10766285" cy="1118255"/>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【综合案例】在信息时代，数据分析的正确性和结果的真实性是培养</a:t>
            </a:r>
            <a:r>
              <a:rPr lang="zh-CN" altLang="zh-CN" sz="18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学生严谨认真的学习态度的重要方向之一。为了更好的对班级学生的数据进行分析，老师针对班级同学的其中一门《</a:t>
            </a:r>
            <a:r>
              <a:rPr lang="en-US" altLang="zh-CN" sz="1800" b="1" kern="100" dirty="0">
                <a:solidFill>
                  <a:srgbClr val="000000"/>
                </a:solidFill>
                <a:effectLst/>
                <a:latin typeface="Segoe UI" panose="020B0502040204020203" pitchFamily="34" charset="0"/>
                <a:ea typeface="宋体" panose="02010600030101010101" pitchFamily="2" charset="-122"/>
                <a:cs typeface="Times New Roman" panose="02020603050405020304" pitchFamily="18" charset="0"/>
              </a:rPr>
              <a:t>Java</a:t>
            </a:r>
            <a:r>
              <a:rPr lang="zh-CN" altLang="zh-CN" sz="18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程序设计》课程进行统计成绩，请你设计</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一个名为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Score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的类，用于存储和处理班级学生的成绩数据。这个类将包含多个方法来实现最大成绩、最小成绩、平均成绩的计算，总成绩的求和，以及成绩的排序输出。</a:t>
            </a:r>
          </a:p>
        </p:txBody>
      </p:sp>
      <p:sp>
        <p:nvSpPr>
          <p:cNvPr id="7" name="文本框 6">
            <a:extLst>
              <a:ext uri="{FF2B5EF4-FFF2-40B4-BE49-F238E27FC236}">
                <a16:creationId xmlns:a16="http://schemas.microsoft.com/office/drawing/2014/main" id="{CC750011-9460-1407-3722-216CC0F857F8}"/>
              </a:ext>
            </a:extLst>
          </p:cNvPr>
          <p:cNvSpPr txBox="1"/>
          <p:nvPr/>
        </p:nvSpPr>
        <p:spPr>
          <a:xfrm>
            <a:off x="712063" y="2237646"/>
            <a:ext cx="10766285" cy="2913618"/>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【思路解析】</a:t>
            </a:r>
          </a:p>
          <a:p>
            <a:pPr indent="3048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需要对一个班级若干个学生进行成绩统计分析，需要定义一个数组型成员变量来存放成绩，即：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double  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由于类是抽象的，所以不需要对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进行实例化；然后定义不同的方法来实现不同的需求，包括两个构造方法，另外最大成绩、最小成绩、平均成绩的计算，总成绩的求和，以及成绩的排序方法需要返回对应结果，特别是成绩排序需要返回数组类型值：</a:t>
            </a:r>
          </a:p>
          <a:p>
            <a:pPr indent="3048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存储成绩：使用数组或集合来存储班级所有学生的成绩。</a:t>
            </a:r>
          </a:p>
          <a:p>
            <a:pPr indent="3048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计算最大成绩：实现一个方法来找到并返回班级中的最高分。</a:t>
            </a:r>
          </a:p>
          <a:p>
            <a:pPr indent="3048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计算最小成绩：实现一个方法来找到并返回班级中的最低分。</a:t>
            </a:r>
          </a:p>
          <a:p>
            <a:pPr indent="3048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计算平均成绩：实现一个方法来计算并返回班级的平均分。</a:t>
            </a:r>
          </a:p>
          <a:p>
            <a:pPr indent="3048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计算总成绩：实现一个方法来计算并返回班级所有学生的成绩总和。</a:t>
            </a:r>
          </a:p>
          <a:p>
            <a:pPr indent="3048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成绩排序：实现一个方法对学生的成绩进行排序（如升序或降序），并返回排序后的结果。</a:t>
            </a:r>
          </a:p>
        </p:txBody>
      </p:sp>
      <p:sp>
        <p:nvSpPr>
          <p:cNvPr id="11" name="文本框 10">
            <a:extLst>
              <a:ext uri="{FF2B5EF4-FFF2-40B4-BE49-F238E27FC236}">
                <a16:creationId xmlns:a16="http://schemas.microsoft.com/office/drawing/2014/main" id="{F8EDCA2A-9A90-5B0E-5DC0-E15656CD8E80}"/>
              </a:ext>
            </a:extLst>
          </p:cNvPr>
          <p:cNvSpPr txBox="1"/>
          <p:nvPr/>
        </p:nvSpPr>
        <p:spPr>
          <a:xfrm>
            <a:off x="712063" y="4999945"/>
            <a:ext cx="6094970" cy="1477328"/>
          </a:xfrm>
          <a:prstGeom prst="rect">
            <a:avLst/>
          </a:prstGeom>
          <a:noFill/>
        </p:spPr>
        <p:txBody>
          <a:bodyPr wrap="square">
            <a:spAutoFit/>
          </a:bodyPr>
          <a:lstStyle/>
          <a:p>
            <a:pPr algn="just">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【代码实现】</a:t>
            </a:r>
          </a:p>
          <a:p>
            <a:pPr algn="l">
              <a:buNone/>
            </a:pPr>
            <a:r>
              <a:rPr lang="en-US" altLang="zh-CN" sz="18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Score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定义数组，存放所有</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java</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成绩</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无参构造方法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4140370"/>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D6AF3B-2321-B8C0-81C5-F0423664572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128ABF74-60B9-B0A1-2D19-C3947259D89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136C2D7C-A14C-3D1B-849C-1EED60B64C83}"/>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9" name="文本框 8">
            <a:extLst>
              <a:ext uri="{FF2B5EF4-FFF2-40B4-BE49-F238E27FC236}">
                <a16:creationId xmlns:a16="http://schemas.microsoft.com/office/drawing/2014/main" id="{E090A975-3920-8A2B-2B4E-E7A307BFE0AE}"/>
              </a:ext>
            </a:extLst>
          </p:cNvPr>
          <p:cNvSpPr txBox="1"/>
          <p:nvPr/>
        </p:nvSpPr>
        <p:spPr>
          <a:xfrm>
            <a:off x="354012" y="341314"/>
            <a:ext cx="9556407" cy="5755422"/>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Score()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有参构造方法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Score(</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总和</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最大</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getmax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最小</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DC33B749-82F5-89DD-5D35-46CCCAFFD6C9}"/>
              </a:ext>
            </a:extLst>
          </p:cNvPr>
          <p:cNvSpPr txBox="1"/>
          <p:nvPr/>
        </p:nvSpPr>
        <p:spPr>
          <a:xfrm>
            <a:off x="354012" y="5930325"/>
            <a:ext cx="6094970" cy="584775"/>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27826983"/>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8F395-0D5A-6060-1867-F29DFB8CB906}"/>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5D534F37-B3B7-624B-3359-B820FA880F1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53A9399-67C4-54F6-BA9E-126FD41A69B1}"/>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3B5F1AC6-4571-7A71-2D75-18ACFD9CE5D3}"/>
              </a:ext>
            </a:extLst>
          </p:cNvPr>
          <p:cNvSpPr txBox="1"/>
          <p:nvPr/>
        </p:nvSpPr>
        <p:spPr>
          <a:xfrm>
            <a:off x="538526" y="394017"/>
            <a:ext cx="11113360" cy="6340197"/>
          </a:xfrm>
          <a:prstGeom prst="rect">
            <a:avLst/>
          </a:prstGeom>
          <a:noFill/>
        </p:spPr>
        <p:txBody>
          <a:bodyPr wrap="square">
            <a:spAutoFit/>
          </a:bodyPr>
          <a:lstStyle/>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成绩排序</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为了不改变原数组的值，重新定义新的局部变量</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并进行数组拷贝</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冒泡排序，也可以数组排序函数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成绩求平均</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getavg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调用类方法</a:t>
            </a:r>
            <a:r>
              <a:rPr lang="en-US" altLang="zh-CN" sz="1400" u="sng"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getsum</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取得总成绩；</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6599304"/>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BF3DA-0B14-57EB-7B72-82D753945A83}"/>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3EE24A25-0454-652F-A9B6-A04C9DB2FD4C}"/>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06FF50FD-17D0-A917-AACE-BE44914C5AF2}"/>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C0B3E6C0-E1A4-A524-5783-E09BFB547266}"/>
              </a:ext>
            </a:extLst>
          </p:cNvPr>
          <p:cNvSpPr txBox="1"/>
          <p:nvPr/>
        </p:nvSpPr>
        <p:spPr>
          <a:xfrm>
            <a:off x="607026" y="474345"/>
            <a:ext cx="9828256" cy="5909310"/>
          </a:xfrm>
          <a:prstGeom prst="rect">
            <a:avLst/>
          </a:prstGeom>
          <a:noFill/>
        </p:spPr>
        <p:txBody>
          <a:bodyPr wrap="square">
            <a:spAutoFit/>
          </a:bodyPr>
          <a:lstStyle/>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新建测试类：</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Tscore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TODO</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Auto-generated method stub</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{20,83,42,60,100,90,99};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Score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Score();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也可以调用有参的构造方法</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//Score a=new Score(s);</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为了不改变原理的</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数组中的原始数据，定义一个长度一致的新数组</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h</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调用类方法完成排序</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原始成绩</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"\n</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排序后的成绩</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输出统计结果</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最大成绩</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.getmax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最小成绩</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.getmin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平均成绩</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.getavg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总成绩</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07795848"/>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882A4-047A-EE32-2128-0170AAB51D18}"/>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6F8CD14F-6C89-512E-50A5-280910DC3DEC}"/>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3E8C7AF-4E83-9718-D32B-797D50A15F5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1203AE57-4DB8-A36C-6C49-0BC003297DC7}"/>
              </a:ext>
            </a:extLst>
          </p:cNvPr>
          <p:cNvSpPr txBox="1"/>
          <p:nvPr/>
        </p:nvSpPr>
        <p:spPr>
          <a:xfrm>
            <a:off x="576133" y="341314"/>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拓展训练</a:t>
            </a:r>
          </a:p>
        </p:txBody>
      </p:sp>
      <p:sp>
        <p:nvSpPr>
          <p:cNvPr id="5" name="文本框 4">
            <a:extLst>
              <a:ext uri="{FF2B5EF4-FFF2-40B4-BE49-F238E27FC236}">
                <a16:creationId xmlns:a16="http://schemas.microsoft.com/office/drawing/2014/main" id="{40E7682A-6335-49CF-9660-93D3A9B776F0}"/>
              </a:ext>
            </a:extLst>
          </p:cNvPr>
          <p:cNvSpPr txBox="1"/>
          <p:nvPr/>
        </p:nvSpPr>
        <p:spPr>
          <a:xfrm>
            <a:off x="576133" y="1208079"/>
            <a:ext cx="9025066" cy="3939540"/>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一、选择题</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若需要定义一个类域或类方法，应使用（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）修饰符。</a:t>
            </a: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A.static</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B.package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C.private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D.public</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下列哪些语句关于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内存回收的说明是正确的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程序员必须创建一个线程来释放内存</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内存回收程序负责释放无用内存</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内存回收程序允许程序员直接释放内存</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内存回收程序可以在指定的时间释放内存对象</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有以下程序片段，下列（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）选项不能插入行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 .public  class  Interesting{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 //do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sth</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A.import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java.awt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B.package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mypackage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C.class</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OtherClass{   }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D.public</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class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MyClass</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1AFD2233-63C0-C9C9-583D-E32C1D0F6EFE}"/>
              </a:ext>
            </a:extLst>
          </p:cNvPr>
          <p:cNvSpPr txBox="1"/>
          <p:nvPr/>
        </p:nvSpPr>
        <p:spPr>
          <a:xfrm>
            <a:off x="576133" y="5090793"/>
            <a:ext cx="7801748" cy="605294"/>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下面哪些关键字不能用来控制对类成员的访问？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 public   B. protected    C. private     D. default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75049845"/>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74ECB-EBF7-81F1-5BF5-E9DABE1A92AC}"/>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B99D6F90-12C9-0062-82F3-CFBC9016D38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229351F8-1272-B57C-043C-CCB9AE0E81DB}"/>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F19ADC21-50D3-B936-5CE6-0E004E2A81FD}"/>
              </a:ext>
            </a:extLst>
          </p:cNvPr>
          <p:cNvSpPr txBox="1"/>
          <p:nvPr/>
        </p:nvSpPr>
        <p:spPr>
          <a:xfrm>
            <a:off x="520528" y="456983"/>
            <a:ext cx="8469012" cy="2657138"/>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Test.java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编译运行后输出的结果是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public class Test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String s1="java";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public static void main(String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args</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int z=2;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Test t=new Test();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(t.s1+z);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 java2     B.2     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没有输出结果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D.java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267E5EF7-EE24-73F6-140E-AE6822453D18}"/>
              </a:ext>
            </a:extLst>
          </p:cNvPr>
          <p:cNvSpPr txBox="1"/>
          <p:nvPr/>
        </p:nvSpPr>
        <p:spPr>
          <a:xfrm>
            <a:off x="453650" y="3333910"/>
            <a:ext cx="11217822" cy="2657138"/>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二、编程题</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定义一个名为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的类，包含以下属性和方法：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属性：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brand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（品牌，字符串类型）、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color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（颜色，字符串类型）、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speed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（速度，整数类型）。</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accelerate()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：使速度增加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brake()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：使速度减少</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displayInfo</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：显示汽车的品牌、颜色和当前速度。</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方法中创建一个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对象，设置其品牌为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"BMW"</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，颜色为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"Black"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，初始速度为 </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，然后调用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accelerate()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次，再调用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brake()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次，最后调用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displayInfo</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方法显示汽车的信息。</a:t>
            </a:r>
          </a:p>
        </p:txBody>
      </p:sp>
    </p:spTree>
    <p:extLst>
      <p:ext uri="{BB962C8B-B14F-4D97-AF65-F5344CB8AC3E}">
        <p14:creationId xmlns:p14="http://schemas.microsoft.com/office/powerpoint/2010/main" val="2788834279"/>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70930-D5C0-4437-05E1-59C13CFA4740}"/>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97F0B2B6-1B3D-185E-FBC3-CA04A4172BC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198A677E-0D85-E634-549F-5DD3499EAC4F}"/>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4" name="文本框 3">
            <a:extLst>
              <a:ext uri="{FF2B5EF4-FFF2-40B4-BE49-F238E27FC236}">
                <a16:creationId xmlns:a16="http://schemas.microsoft.com/office/drawing/2014/main" id="{DAA8419E-C4D1-795D-A5DD-3C643612CD84}"/>
              </a:ext>
            </a:extLst>
          </p:cNvPr>
          <p:cNvSpPr txBox="1"/>
          <p:nvPr/>
        </p:nvSpPr>
        <p:spPr>
          <a:xfrm>
            <a:off x="785662" y="1218117"/>
            <a:ext cx="10619088" cy="3939540"/>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定义一个名为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Student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的类，包含以下属性和方法：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属性：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（姓名，字符串类型）、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age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（年龄，整数类型）、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grades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（成绩数组，整数类型数组）。</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addGrade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grade)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：向成绩数组中添加一个成绩。</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calculateAverage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：计算平均成绩。</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displayInfo</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：显示学生的姓名、年龄和平均成绩。</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方法中创建一个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Student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对象，设置其姓名为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"John"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，年龄为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，然后添加一些成绩（例如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80, 90, 75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），最后调用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displayInfo</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方法显示学生的信息。</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Rectangle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类，该类具有私有成员变量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length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width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，用于表示矩形的长和宽。提供有参构造方法和无参构造方法，在有参构造方法中使用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关键字来初始化成员变量。同时，提供一个方法</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calculateArea</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用于计算矩形的面积，在该方法中也使用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关键字来访问成员变量并计算面积。</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用递归实现斐波那契数列的第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个数的值，该数列指的是这样一个数列：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，这个数列从第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项开始，每一项都等于前两项之和。</a:t>
            </a:r>
          </a:p>
        </p:txBody>
      </p:sp>
    </p:spTree>
    <p:extLst>
      <p:ext uri="{BB962C8B-B14F-4D97-AF65-F5344CB8AC3E}">
        <p14:creationId xmlns:p14="http://schemas.microsoft.com/office/powerpoint/2010/main" val="1121090674"/>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DCB3F-01B8-5BAF-FB7B-F124FCF8F826}"/>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B7B105AC-94DD-2F46-22EC-015A996AD7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82408345-EC6B-A8B5-9AED-9BC93B6D747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380BB5F2-3243-F054-DF37-5F76720517DC}"/>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B8ACA4AD-A60F-755B-144F-B6AFFFEB427D}"/>
              </a:ext>
            </a:extLst>
          </p:cNvPr>
          <p:cNvSpPr txBox="1"/>
          <p:nvPr/>
        </p:nvSpPr>
        <p:spPr>
          <a:xfrm>
            <a:off x="4264627" y="2533397"/>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5.2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类的定义</a:t>
            </a:r>
          </a:p>
        </p:txBody>
      </p:sp>
    </p:spTree>
    <p:extLst>
      <p:ext uri="{BB962C8B-B14F-4D97-AF65-F5344CB8AC3E}">
        <p14:creationId xmlns:p14="http://schemas.microsoft.com/office/powerpoint/2010/main" val="364355005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FB86D-E659-A2EB-82A8-1178DF7FE13C}"/>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CC48C53A-C65B-C835-64BD-9CDE97D05BD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0D07CE18-8521-1D07-8DFF-F209D73C5EBC}"/>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38EFFD99-2509-E842-F815-767E71272914}"/>
              </a:ext>
            </a:extLst>
          </p:cNvPr>
          <p:cNvSpPr txBox="1"/>
          <p:nvPr/>
        </p:nvSpPr>
        <p:spPr>
          <a:xfrm>
            <a:off x="600847" y="341314"/>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5.2.1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类的定义格式</a:t>
            </a:r>
          </a:p>
        </p:txBody>
      </p:sp>
      <p:sp>
        <p:nvSpPr>
          <p:cNvPr id="7" name="文本框 6">
            <a:extLst>
              <a:ext uri="{FF2B5EF4-FFF2-40B4-BE49-F238E27FC236}">
                <a16:creationId xmlns:a16="http://schemas.microsoft.com/office/drawing/2014/main" id="{97B14ACE-BDA0-E898-3120-8E6C213BF172}"/>
              </a:ext>
            </a:extLst>
          </p:cNvPr>
          <p:cNvSpPr txBox="1"/>
          <p:nvPr/>
        </p:nvSpPr>
        <p:spPr>
          <a:xfrm>
            <a:off x="600847" y="1086503"/>
            <a:ext cx="4873196" cy="591316"/>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当中申明类都是由</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class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开头的，在前面几章内容里面我们经常使用它。类的语法格式如下：</a:t>
            </a:r>
          </a:p>
        </p:txBody>
      </p:sp>
      <p:sp>
        <p:nvSpPr>
          <p:cNvPr id="9" name="文本框 8">
            <a:extLst>
              <a:ext uri="{FF2B5EF4-FFF2-40B4-BE49-F238E27FC236}">
                <a16:creationId xmlns:a16="http://schemas.microsoft.com/office/drawing/2014/main" id="{6138F075-94BB-2C55-C417-6C248C62B48B}"/>
              </a:ext>
            </a:extLst>
          </p:cNvPr>
          <p:cNvSpPr txBox="1"/>
          <p:nvPr/>
        </p:nvSpPr>
        <p:spPr>
          <a:xfrm>
            <a:off x="600847" y="1602520"/>
            <a:ext cx="7010915" cy="3170099"/>
          </a:xfrm>
          <a:prstGeom prst="rect">
            <a:avLst/>
          </a:prstGeom>
          <a:noFill/>
        </p:spPr>
        <p:txBody>
          <a:bodyPr wrap="square">
            <a:spAutoFit/>
          </a:bodyPr>
          <a:lstStyle/>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class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类名称</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8001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定义属性部分</a:t>
            </a:r>
          </a:p>
          <a:p>
            <a:pPr marL="266700"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声明成员变量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a:p>
            <a:pPr marL="266700"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声明成员变量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a:p>
            <a:pPr marL="266700"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声明成员变量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a:p>
            <a:pPr marL="266700"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5334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定义方法部分</a:t>
            </a:r>
          </a:p>
          <a:p>
            <a:pPr indent="1270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1270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1270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1270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B551DCA4-C796-A846-B5BF-F29452EF89BA}"/>
              </a:ext>
            </a:extLst>
          </p:cNvPr>
          <p:cNvSpPr txBox="1"/>
          <p:nvPr/>
        </p:nvSpPr>
        <p:spPr>
          <a:xfrm>
            <a:off x="453650" y="4720038"/>
            <a:ext cx="8209520" cy="1744067"/>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通过语法格式我们可以认为：类就是属性和方法的集合；</a:t>
            </a:r>
          </a:p>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例如：下面来定义一个简单的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Person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类，代码实现如下：</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class Person{</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String  names;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姓名</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char  sex;     //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’表示“男”，‘</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w</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’表示 “女”</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200" kern="100" dirty="0">
                <a:solidFill>
                  <a:srgbClr val="333333"/>
                </a:solidFill>
                <a:effectLst/>
                <a:latin typeface="宋体" panose="02010600030101010101" pitchFamily="2" charset="-122"/>
                <a:ea typeface="宋体" panose="02010600030101010101" pitchFamily="2" charset="-122"/>
                <a:cs typeface="Arial" panose="020B0604020202020204" pitchFamily="34" charset="0"/>
              </a:rPr>
              <a:t> </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int  </a:t>
            </a:r>
            <a:r>
              <a:rPr lang="en-US" altLang="zh-CN" sz="1400" u="none" strike="noStrike" kern="100" dirty="0">
                <a:effectLst/>
                <a:latin typeface="宋体" panose="02010600030101010101" pitchFamily="2" charset="-122"/>
                <a:ea typeface="宋体" panose="02010600030101010101" pitchFamily="2" charset="-122"/>
                <a:cs typeface="Times New Roman" panose="02020603050405020304" pitchFamily="18" charset="0"/>
                <a:hlinkClick r:id="rId3"/>
              </a:rPr>
              <a:t>height</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身高 </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C5ADC43E-98C1-35BC-D8A0-C5F496649AA1}"/>
              </a:ext>
            </a:extLst>
          </p:cNvPr>
          <p:cNvSpPr txBox="1"/>
          <p:nvPr/>
        </p:nvSpPr>
        <p:spPr>
          <a:xfrm>
            <a:off x="6096772" y="1880162"/>
            <a:ext cx="5427190" cy="3108543"/>
          </a:xfrm>
          <a:prstGeom prst="rect">
            <a:avLst/>
          </a:prstGeom>
          <a:noFill/>
        </p:spPr>
        <p:txBody>
          <a:bodyPr wrap="square">
            <a:spAutoFit/>
          </a:bodyPr>
          <a:lstStyle/>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class Person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定义属性部分</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String  names;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姓名</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char  sex;      //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’表示“男”，‘</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w</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’表示 “女”</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int   height;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身高</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int    age;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年龄</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定义方法部分</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void tell( ) {   //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定义说话的方法</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今年</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"+age+"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岁！</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void jump() {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定义跳的方法</a:t>
            </a: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400" kern="100" dirty="0" err="1">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(names+"</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学会了跳跃！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en-US" dirty="0"/>
          </a:p>
        </p:txBody>
      </p:sp>
      <p:sp>
        <p:nvSpPr>
          <p:cNvPr id="16" name="文本框 15">
            <a:extLst>
              <a:ext uri="{FF2B5EF4-FFF2-40B4-BE49-F238E27FC236}">
                <a16:creationId xmlns:a16="http://schemas.microsoft.com/office/drawing/2014/main" id="{4F442AB6-5CCE-CA5A-B7CA-4BD3DDC4D77A}"/>
              </a:ext>
            </a:extLst>
          </p:cNvPr>
          <p:cNvSpPr txBox="1"/>
          <p:nvPr/>
        </p:nvSpPr>
        <p:spPr>
          <a:xfrm>
            <a:off x="6267134" y="1085555"/>
            <a:ext cx="5324019" cy="847796"/>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如上述代码，在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Person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类中首先定义了三个属性，分别为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names , sex</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height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；如果还想为这个类加入行为方法，比如谈话，走路，跳等行为，代码实现如下：</a:t>
            </a:r>
          </a:p>
        </p:txBody>
      </p:sp>
      <p:sp>
        <p:nvSpPr>
          <p:cNvPr id="18" name="文本框 17">
            <a:extLst>
              <a:ext uri="{FF2B5EF4-FFF2-40B4-BE49-F238E27FC236}">
                <a16:creationId xmlns:a16="http://schemas.microsoft.com/office/drawing/2014/main" id="{4E7A0893-B7D9-08BB-F833-B767A1D70DF2}"/>
              </a:ext>
            </a:extLst>
          </p:cNvPr>
          <p:cNvSpPr txBox="1"/>
          <p:nvPr/>
        </p:nvSpPr>
        <p:spPr>
          <a:xfrm>
            <a:off x="6267134" y="5121111"/>
            <a:ext cx="5324019" cy="328616"/>
          </a:xfrm>
          <a:prstGeom prst="rect">
            <a:avLst/>
          </a:prstGeom>
          <a:noFill/>
        </p:spPr>
        <p:txBody>
          <a:bodyPr wrap="square">
            <a:spAutoFit/>
          </a:bodyPr>
          <a:lstStyle/>
          <a:p>
            <a:pPr indent="266700"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注意：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类名的命名规则前面已经讲过，以下几点需要注意：</a:t>
            </a:r>
          </a:p>
        </p:txBody>
      </p:sp>
    </p:spTree>
    <p:extLst>
      <p:ext uri="{BB962C8B-B14F-4D97-AF65-F5344CB8AC3E}">
        <p14:creationId xmlns:p14="http://schemas.microsoft.com/office/powerpoint/2010/main" val="114353127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3149A-7A84-40E6-3659-DB7745C66C03}"/>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222FCFF1-BB69-1235-1987-47ED5E6F6DE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a:t>声明成员方法可以定义类的行为，行为表示一个对象能够做的事情或者能够从一个对象取得的信息或者送出去的信息。类的各种功能操作都是用方法来实现的，属性只不过提供了相应的数据。一个完整的方法通常包括方法名称、方法主体、方法参数和方法返回值类型。</a:t>
            </a:r>
          </a:p>
          <a:p>
            <a:r>
              <a:rPr lang="zh-CN" altLang="zh-CN"/>
              <a:t>类的方法能够使程序变得更简短而清晰，有利于程序维护，可以提高程序开发的效率和提高代码的重用性。</a:t>
            </a:r>
          </a:p>
        </p:txBody>
      </p:sp>
      <p:sp>
        <p:nvSpPr>
          <p:cNvPr id="50" name="TextBox 4">
            <a:extLst>
              <a:ext uri="{FF2B5EF4-FFF2-40B4-BE49-F238E27FC236}">
                <a16:creationId xmlns:a16="http://schemas.microsoft.com/office/drawing/2014/main" id="{5CF61808-4C67-8FD2-8674-5093AFD7E6AA}"/>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09A5B282-FDF3-33FA-9565-BBBC8CF3C024}"/>
              </a:ext>
            </a:extLst>
          </p:cNvPr>
          <p:cNvSpPr txBox="1"/>
          <p:nvPr/>
        </p:nvSpPr>
        <p:spPr>
          <a:xfrm>
            <a:off x="594674" y="761073"/>
            <a:ext cx="11001064" cy="3170099"/>
          </a:xfrm>
          <a:prstGeom prst="rect">
            <a:avLst/>
          </a:prstGeom>
          <a:noFill/>
        </p:spPr>
        <p:txBody>
          <a:bodyPr wrap="square">
            <a:spAutoFit/>
          </a:bodyPr>
          <a:lstStyle/>
          <a:p>
            <a:pPr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）类名应该以下划线（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_</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）或字母开头，最好以字母开头。</a:t>
            </a:r>
          </a:p>
          <a:p>
            <a:pPr algn="just">
              <a:lnSpc>
                <a:spcPts val="2000"/>
              </a:lnSpc>
              <a:buNone/>
              <a:tabLst>
                <a:tab pos="266700" algn="l"/>
              </a:tabLst>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）第一个字母最好大写，如果类名由多个单词组成，则每个单词的首字母最好都大写。</a:t>
            </a:r>
          </a:p>
          <a:p>
            <a:pPr algn="just">
              <a:lnSpc>
                <a:spcPts val="2000"/>
              </a:lnSpc>
              <a:buNone/>
              <a:tabLst>
                <a:tab pos="266700" algn="l"/>
              </a:tabLst>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）类名不能为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中的关键字，例如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this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a:t>
            </a:r>
          </a:p>
          <a:p>
            <a:pPr algn="just">
              <a:lnSpc>
                <a:spcPts val="2000"/>
              </a:lnSpc>
              <a:buNone/>
              <a:tabLst>
                <a:tab pos="266700" algn="l"/>
              </a:tabLst>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）类名不能包含任何嵌入的空格或点号以及除了下划线（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_</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）和美元符号（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）字符之外的特殊字符。</a:t>
            </a:r>
          </a:p>
          <a:p>
            <a:pPr indent="266700"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编写类的属性：类中的数据和方法统称为类成员。其中，类的属性就是类的数据成员。通过在类的主体中定义变量来描述类所具有的特征（属性），这里声明的变量称为类的成员变量。</a:t>
            </a:r>
          </a:p>
          <a:p>
            <a:pPr indent="1270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编写类的方法：类的方法描述了类所具有的行为，是类的方法成员。可以简单地把方法理解为独立完成某个功能的单元模块。</a:t>
            </a:r>
          </a:p>
        </p:txBody>
      </p:sp>
      <p:sp>
        <p:nvSpPr>
          <p:cNvPr id="5" name="文本框 4">
            <a:extLst>
              <a:ext uri="{FF2B5EF4-FFF2-40B4-BE49-F238E27FC236}">
                <a16:creationId xmlns:a16="http://schemas.microsoft.com/office/drawing/2014/main" id="{CF5CF49F-2A36-CB07-28B4-70560DC38BD6}"/>
              </a:ext>
            </a:extLst>
          </p:cNvPr>
          <p:cNvSpPr txBox="1"/>
          <p:nvPr/>
        </p:nvSpPr>
        <p:spPr>
          <a:xfrm>
            <a:off x="594674" y="4202268"/>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5.2.2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类的方法</a:t>
            </a:r>
          </a:p>
        </p:txBody>
      </p:sp>
      <p:sp>
        <p:nvSpPr>
          <p:cNvPr id="7" name="文本框 6">
            <a:extLst>
              <a:ext uri="{FF2B5EF4-FFF2-40B4-BE49-F238E27FC236}">
                <a16:creationId xmlns:a16="http://schemas.microsoft.com/office/drawing/2014/main" id="{99B255CB-B986-6680-4E96-370C75EE48C3}"/>
              </a:ext>
            </a:extLst>
          </p:cNvPr>
          <p:cNvSpPr txBox="1"/>
          <p:nvPr/>
        </p:nvSpPr>
        <p:spPr>
          <a:xfrm>
            <a:off x="453650" y="5140210"/>
            <a:ext cx="11142088" cy="111825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声明成员方法可以定义类的行为，行为表示一个对象能够做的事情或者能够从一个对象取得的信息或者送出去的信息。类的各种功能操作都是用方法来实现的，属性只不过提供了相应的数据。一个完整的方法通常包括方法名称、方法主体、方法参数和方法返回值类型。</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类的方法能够使程序变得更简短而清晰，有利于程序维护，可以提高程序开发的效率和提高代码的重用性。</a:t>
            </a:r>
          </a:p>
        </p:txBody>
      </p:sp>
    </p:spTree>
    <p:extLst>
      <p:ext uri="{BB962C8B-B14F-4D97-AF65-F5344CB8AC3E}">
        <p14:creationId xmlns:p14="http://schemas.microsoft.com/office/powerpoint/2010/main" val="207768989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TotalTime>
  <Words>19570</Words>
  <Application>Microsoft Office PowerPoint</Application>
  <PresentationFormat>宽屏</PresentationFormat>
  <Paragraphs>1369</Paragraphs>
  <Slides>68</Slides>
  <Notes>68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68</vt:i4>
      </vt:variant>
    </vt:vector>
  </HeadingPairs>
  <TitlesOfParts>
    <vt:vector size="78" baseType="lpstr">
      <vt:lpstr>等线</vt:lpstr>
      <vt:lpstr>等线 Light</vt:lpstr>
      <vt:lpstr>宋体</vt:lpstr>
      <vt:lpstr>微软雅黑</vt:lpstr>
      <vt:lpstr>Arial</vt:lpstr>
      <vt:lpstr>Calibri</vt:lpstr>
      <vt:lpstr>Consolas</vt:lpstr>
      <vt:lpstr>Segoe UI</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覃齐愿QQY</dc:creator>
  <cp:lastModifiedBy>齐愿 覃</cp:lastModifiedBy>
  <cp:revision>18</cp:revision>
  <cp:lastPrinted>2025-05-01T03:18:08Z</cp:lastPrinted>
  <dcterms:created xsi:type="dcterms:W3CDTF">2025-05-01T03:18:08Z</dcterms:created>
  <dcterms:modified xsi:type="dcterms:W3CDTF">2025-07-13T08:35:06Z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52D2B368DEFB4BA386C9B890B1BE2DD8_12</vt:lpwstr>
  </property>
  <property fmtid="{D5CDD505-2E9C-101B-9397-08002B2CF9AE}" pid="3" name="KSOProductBuildVer">
    <vt:lpwstr>2052-12.1.0.15374</vt:lpwstr>
  </property>
</Properties>
</file>