
<file path=[Content_Types].xml><?xml version="1.0" encoding="utf-8"?>
<Types xmlns="http://schemas.openxmlformats.org/package/2006/content-types">
  <Default Extension="bin" ContentType="image/jpeg"/>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bin" ContentType="image/png"/>
  <Override PartName="/ppt/media/image4.bin" ContentType="image/pn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embeddings/oleObject1.bin" ContentType="application/vnd.openxmlformats-officedocument.oleObject"/>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embeddings/oleObject2.bin" ContentType="application/vnd.openxmlformats-officedocument.oleObject"/>
  <Override PartName="/ppt/tags/tag1.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embeddings/oleObject3.bin" ContentType="application/vnd.openxmlformats-officedocument.oleObject"/>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embeddings/oleObject4.bin" ContentType="application/vnd.openxmlformats-officedocument.oleObject"/>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embeddings/oleObject5.bin" ContentType="application/vnd.openxmlformats-officedocument.oleObject"/>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embeddings/oleObject6.bin" ContentType="application/vnd.openxmlformats-officedocument.oleObject"/>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embeddings/oleObject7.bin" ContentType="application/vnd.openxmlformats-officedocument.oleObject"/>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embeddings/oleObject8.bin" ContentType="application/vnd.openxmlformats-officedocument.oleObject"/>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embeddings/oleObject9.bin" ContentType="application/vnd.openxmlformats-officedocument.oleObject"/>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embeddings/oleObject10.bin" ContentType="application/vnd.openxmlformats-officedocument.oleObject"/>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6"/>
  </p:notesMasterIdLst>
  <p:sldIdLst>
    <p:sldId id="354" r:id="rId2"/>
    <p:sldId id="375" r:id="rId3"/>
    <p:sldId id="372" r:id="rId4"/>
    <p:sldId id="374" r:id="rId5"/>
    <p:sldId id="380" r:id="rId6"/>
    <p:sldId id="381" r:id="rId7"/>
    <p:sldId id="376" r:id="rId8"/>
    <p:sldId id="379" r:id="rId9"/>
    <p:sldId id="382" r:id="rId10"/>
    <p:sldId id="384" r:id="rId11"/>
    <p:sldId id="385" r:id="rId12"/>
    <p:sldId id="386" r:id="rId13"/>
    <p:sldId id="378" r:id="rId14"/>
    <p:sldId id="377" r:id="rId15"/>
    <p:sldId id="388" r:id="rId16"/>
    <p:sldId id="387" r:id="rId17"/>
    <p:sldId id="389" r:id="rId18"/>
    <p:sldId id="392" r:id="rId19"/>
    <p:sldId id="393" r:id="rId20"/>
    <p:sldId id="394" r:id="rId21"/>
    <p:sldId id="396" r:id="rId22"/>
    <p:sldId id="390" r:id="rId23"/>
    <p:sldId id="395" r:id="rId24"/>
    <p:sldId id="399" r:id="rId25"/>
    <p:sldId id="397" r:id="rId26"/>
    <p:sldId id="398" r:id="rId27"/>
    <p:sldId id="402" r:id="rId28"/>
    <p:sldId id="404" r:id="rId29"/>
    <p:sldId id="403" r:id="rId30"/>
    <p:sldId id="405" r:id="rId31"/>
    <p:sldId id="400" r:id="rId32"/>
    <p:sldId id="401" r:id="rId33"/>
    <p:sldId id="409" r:id="rId34"/>
    <p:sldId id="406" r:id="rId35"/>
    <p:sldId id="411" r:id="rId36"/>
    <p:sldId id="410" r:id="rId37"/>
    <p:sldId id="408" r:id="rId38"/>
    <p:sldId id="413" r:id="rId39"/>
    <p:sldId id="414" r:id="rId40"/>
    <p:sldId id="415" r:id="rId41"/>
    <p:sldId id="416" r:id="rId42"/>
    <p:sldId id="417" r:id="rId43"/>
    <p:sldId id="418" r:id="rId44"/>
    <p:sldId id="420" r:id="rId45"/>
    <p:sldId id="419" r:id="rId46"/>
    <p:sldId id="421" r:id="rId47"/>
    <p:sldId id="422" r:id="rId48"/>
    <p:sldId id="407" r:id="rId49"/>
    <p:sldId id="412" r:id="rId50"/>
    <p:sldId id="424" r:id="rId51"/>
    <p:sldId id="425" r:id="rId52"/>
    <p:sldId id="426" r:id="rId53"/>
    <p:sldId id="427" r:id="rId54"/>
    <p:sldId id="428"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8778"/>
    <a:srgbClr val="78A8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12" autoAdjust="0"/>
    <p:restoredTop sz="93530" autoAdjust="0"/>
  </p:normalViewPr>
  <p:slideViewPr>
    <p:cSldViewPr snapToGrid="0">
      <p:cViewPr varScale="1">
        <p:scale>
          <a:sx n="103" d="100"/>
          <a:sy n="103" d="100"/>
        </p:scale>
        <p:origin x="432" y="64"/>
      </p:cViewPr>
      <p:guideLst>
        <p:guide orient="horz" pos="2160"/>
        <p:guide pos="3840"/>
      </p:guideLst>
    </p:cSldViewPr>
  </p:slideViewPr>
  <p:notesTextViewPr>
    <p:cViewPr>
      <p:scale>
        <a:sx n="400" d="100"/>
        <a:sy n="400" d="100"/>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CBCF37-C613-439F-85A1-31CA05C8FDF5}" type="datetimeFigureOut">
              <a:rPr lang="zh-CN" altLang="en-US"/>
              <a:t>2025/7/7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2A3B2-6484-4B66-8310-AA48EC6A58FF}" type="slidenum">
              <a:rPr lang="zh-CN" altLang="en-US"/>
              <a:t>‹#›</a:t>
            </a:fld>
            <a:endParaRPr lang="zh-CN" altLang="en-US"/>
          </a:p>
        </p:txBody>
      </p:sp>
    </p:spTree>
    <p:extLst>
      <p:ext uri="{BB962C8B-B14F-4D97-AF65-F5344CB8AC3E}">
        <p14:creationId xmlns:p14="http://schemas.microsoft.com/office/powerpoint/2010/main" val="368736619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2C7D1-FE56-6EDF-BA98-BFDFF3A4DBB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D94F400-2B62-4434-9620-D26BC217472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4965BEA-02F6-CB57-CE7C-6A28141EA71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973913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25639-D617-E964-2F70-3E1BAFBF75B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4CD36A3-D9FF-70AC-E320-67605E51D68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7875D89-21A6-1896-0CC1-387552308A0F}"/>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1468915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C6DDA3-9503-2E53-2059-5242CEABCB0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CCA6C8C-7135-0BDA-A173-5FC7F93B193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34FF366-BA09-4D61-FB57-9A06FA74CB4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535675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AEBA5-3356-64D9-EC57-5D800C9A6AA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0873436-4091-1B58-EE42-52B8667E6E0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89FA560-E5E9-311B-65FE-207E32311B0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99998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CD73D6-C1DE-EE42-E85C-48EE3739BEB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579A2CF-73DD-C2B0-DD99-A27496069AD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D7CE1F2-C6A3-986B-535E-203C26BA0D7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004421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547A42-01F4-CEF8-83AC-CE79A87471A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C39A5EA-B065-D7B8-F324-EA96CD90440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7EE1578-1EA6-397D-3732-CC11A16CB71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544363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21EA3-A176-D71C-326D-90EE2FAECE1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6E6F60A-4F96-F53C-EC87-6DC6AD95DE8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F5D4E4D-2BF0-A4E1-C414-710131C3D0E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20479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C9CE5-0F7C-159F-2DE7-23565248864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E36B3B5-92CF-3762-C5F9-51A04A64B07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2E8B45D-2917-12BA-317A-8D943938A9A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19652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951802-0E7A-4140-EF80-0C49019C46E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42FEF4A-896C-2591-C3EC-AA389C1CB2F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2B7F3C3-854A-49FA-31C7-C6E914223BB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656974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CEBE5-67FF-CBED-8080-3B60180C658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5BC30B2-419B-68F1-7C71-EEB94342CFA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A13BFE3-6890-7707-E064-035AA9B49F2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121383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3501CA-A6A2-9DDD-B37C-34E81F3315B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E43F046-CA6F-C660-FFA5-F2D90BCBB5F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86260AB-2855-377D-5953-4451829F0B7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41488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F081F-A1D7-9676-1FD8-00D2D348483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D790576-3598-41D8-101F-8F7E38B621A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A2D576E-63DF-8B3D-4E38-35A85F7BCC7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900441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F77D0-7689-2FCE-040F-A73DEFEC3E2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6E3B9D0-68F5-C772-B55A-41E7544CF06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5BFA414-03EC-B3C4-8F33-584F5146000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271715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110EFE-B30E-3755-0A87-BE6BB546BF8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D39EF2D-C168-14B1-D4F5-563D36A5325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176911B-AF8E-D272-B166-94E250BB78F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73201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4C8BBC-0118-DB97-E317-146C2D70F8C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0505046-B5FC-A159-64E7-EF35F91F90B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E403D93-F315-B3C9-F33C-02D21867D9E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725428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542221-68F4-7891-9563-D3AADE15CFE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F6A1A42-9138-32B1-88BB-DB4D02A5331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3B67A53-99F7-86DD-7DAA-97B74426358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71856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26141A-8A71-980A-E34B-7C22EBB84F5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773476C-5F95-EAA9-4818-1F54A0DA87A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F67C402-1B1C-2094-AAA8-1C40231B654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388147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CDE1D-ECA2-C308-A2DF-F4B4249414F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CA54D76-54E5-9614-80AE-768CABB6486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3E0FB35-3767-4C5A-96B9-959E7FF62B1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475663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7EEDF-AA7B-70C4-7535-2609DD81394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85EB9E3-D698-0A72-2197-BCD68165DDB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32FB248-10BA-24A9-B43E-71778B819ED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306774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67D7F5-4621-263F-4076-84A3CEFEDB2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F2695E5-F99D-BC3B-DF40-CE663E5AC2A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13708DE-8F33-6E47-CBAD-977D9CF2BD1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111632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6A9E8-432C-3DF7-9BAD-8B0AE25A3B5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D60FEE8-A768-3930-65A3-21143EAF6D9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B000867-C671-457A-783B-387448F5271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17564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6A9E8-432C-3DF7-9BAD-8B0AE25A3B5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D60FEE8-A768-3930-65A3-21143EAF6D9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B000867-C671-457A-783B-387448F5271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15573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C9D4D-8D13-2773-A757-BD31EFD7325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91AE4BA-E8E6-1F55-3BC1-B206713E335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3DC1EAC-F25E-7051-9A32-64091BAD35A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628207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06A90E-DE9A-1BC0-5D71-A91AA8588BB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8E61826-885B-F6FA-2C45-E88213647AB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32C1019-DCEA-D134-4241-E23F2D679A2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3587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3B4AF-75EE-1280-DA8E-9590DD4F187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AC2D8D5-F84B-64EF-8866-B62B6A9C169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F07E5D5-1FB6-83A3-FC13-090DE3C44963}"/>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444070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87304B-0028-5B3A-1B60-D362901F397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15483B8-6059-BBC0-F90A-29285EC06FE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AC11F9E-F87C-DCFD-E560-2CAAC817611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376368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CDD1B-0E31-69A2-8FE6-17921D1C3CC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389D5A3-0EF7-9C16-6613-9B25AECEC06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2F62399-45D6-4DFD-15FB-B6ED420656A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711396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E2870-241A-6882-491C-111C7991466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BCD0127-0AD2-3024-B665-2918BE63036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32128E8-D35B-CFB9-4A76-9AB8FD927D30}"/>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9986613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BEE946-C682-06C8-EEED-42034104BAF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8BF84C7-FD35-8F15-9248-77C39ECD861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8862A3E-25EC-B317-B099-7EF8688C484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429487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91A03-D906-B0D4-727D-4C7FD615B3D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D28FB3C-E61D-D30C-226E-342B6ED6EC6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58CBDF4-85AB-32D1-4122-A0796C46DE7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930438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D8FBE0-89FF-A075-F164-F81E0936458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1ED930C-938C-8610-43D4-320FC68C4F9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A2A12C5-D7A2-B2F4-F8B4-0D609CFB372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012148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36EDE-C85F-BC20-FEB0-02BC88CC95A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48C8ED4-0C4E-1DB3-D670-DA4766BC578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9AC6070-D619-201A-D3BA-565FD6995628}"/>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4009519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810CE-F385-358B-727A-D41DD931D47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2A846AE-808F-2847-6185-61670B10552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A172F1D-AD53-CDE2-4381-301511F0C11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29976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26DAF-852A-95DB-D743-25FF6D4B08C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6293F78-C3D5-212E-386E-09BCAF368C5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F1938EC-FCCC-0362-9EDC-FB728B0402C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30428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82D7D-E0F7-7B3D-CF01-2148D512165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CD96656-5E12-4B64-802D-E5DA9E3401C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7CAAB5D-C681-6271-9347-54C30AF6ACC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039292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8FB18-28C4-44DE-5D25-F57D41C1459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AC926C7-E476-BB68-7B44-A653480CEC8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D03C7BA-C536-1471-EA5F-D23071A487D1}"/>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7307971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19D1C-3035-7A08-F3CB-285E770F6FB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BBD12C0-6856-FCF3-A476-3FA23678683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7B03BFD-A4B1-E916-C0E3-4D8B7D0C0A1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156340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E1602-917D-2E36-A8C6-C98F9D3BF35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508C3B9-788D-E89A-1CF2-06CCE8548FE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21D6B6C-213D-4364-DE76-2C0C2F01364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023190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758ED-1C08-5BF7-1B10-01822FAD07A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935E9D3-D3B0-6D4F-0041-7EDEA4AA8DA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C165415-406D-8CBD-643C-7527D916749C}"/>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9619501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0CEB0-C781-820E-8900-74738AEA583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363A974-C157-D468-688C-53D087EFA34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FBDDB50-CD9B-9C49-6364-1355A547073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965164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616202-A4C5-806F-28F3-2271EA4B8C1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18513FD-4951-0AE8-8BB0-AFB75D5E695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8B65CE2-BF87-4585-BBB8-3BC2389FD5B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758610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27028-367A-6C6E-2CCF-05DCAC29A68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06A3CA6-8E0E-61B2-7181-FCD0D6B9B45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CE67509-4EF5-05F3-E147-BB660EF009D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075737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D74FF-2CDC-D3E6-A387-D2D708696B9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A6A33B5-C252-75CE-89CE-DED875F8F02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D75DC60-6DE2-B5F4-F76B-657FB309C64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从图</a:t>
            </a:r>
            <a:r>
              <a:rPr lang="en-US" altLang="zh-CN" sz="1200" kern="1200" dirty="0">
                <a:solidFill>
                  <a:schemeClr val="tx1"/>
                </a:solidFill>
                <a:effectLst/>
                <a:latin typeface="+mn-lt"/>
                <a:ea typeface="+mn-ea"/>
                <a:cs typeface="+mn-cs"/>
              </a:rPr>
              <a:t>3-11 </a:t>
            </a:r>
            <a:r>
              <a:rPr lang="zh-CN" altLang="zh-CN" sz="1200" kern="1200" dirty="0">
                <a:solidFill>
                  <a:schemeClr val="tx1"/>
                </a:solidFill>
                <a:effectLst/>
                <a:latin typeface="+mn-lt"/>
                <a:ea typeface="+mn-ea"/>
                <a:cs typeface="+mn-cs"/>
              </a:rPr>
              <a:t>看出，嵌套循环就是把内层循环当成外层循环的循环体。当只有内层循环的循环条件为</a:t>
            </a:r>
            <a:r>
              <a:rPr lang="en-US" altLang="zh-CN" sz="1200" kern="1200" dirty="0">
                <a:solidFill>
                  <a:schemeClr val="tx1"/>
                </a:solidFill>
                <a:effectLst/>
                <a:latin typeface="+mn-lt"/>
                <a:ea typeface="+mn-ea"/>
                <a:cs typeface="+mn-cs"/>
              </a:rPr>
              <a:t> false </a:t>
            </a:r>
            <a:r>
              <a:rPr lang="zh-CN" altLang="zh-CN" sz="1200" kern="1200" dirty="0">
                <a:solidFill>
                  <a:schemeClr val="tx1"/>
                </a:solidFill>
                <a:effectLst/>
                <a:latin typeface="+mn-lt"/>
                <a:ea typeface="+mn-ea"/>
                <a:cs typeface="+mn-cs"/>
              </a:rPr>
              <a:t>时，才会完全跳出内层循环，才可以结束外层循环的当次循环，开始下一次循环。 </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a:solidFill>
                  <a:schemeClr val="tx1"/>
                </a:solidFill>
                <a:effectLst/>
                <a:latin typeface="+mn-lt"/>
                <a:ea typeface="+mn-ea"/>
                <a:cs typeface="+mn-cs"/>
              </a:rPr>
              <a:t>从图</a:t>
            </a:r>
            <a:r>
              <a:rPr lang="en-US" altLang="zh-CN" sz="1200" kern="1200" dirty="0">
                <a:solidFill>
                  <a:schemeClr val="tx1"/>
                </a:solidFill>
                <a:effectLst/>
                <a:latin typeface="+mn-lt"/>
                <a:ea typeface="+mn-ea"/>
                <a:cs typeface="+mn-cs"/>
              </a:rPr>
              <a:t>3-11 </a:t>
            </a:r>
            <a:r>
              <a:rPr lang="zh-CN" altLang="zh-CN" sz="1200" kern="1200" dirty="0">
                <a:solidFill>
                  <a:schemeClr val="tx1"/>
                </a:solidFill>
                <a:effectLst/>
                <a:latin typeface="+mn-lt"/>
                <a:ea typeface="+mn-ea"/>
                <a:cs typeface="+mn-cs"/>
              </a:rPr>
              <a:t>看出，嵌套循环就是把内层循环当成外层循环的循环体。当只有内层循环的循环条件为</a:t>
            </a:r>
            <a:r>
              <a:rPr lang="en-US" altLang="zh-CN" sz="1200" kern="1200" dirty="0">
                <a:solidFill>
                  <a:schemeClr val="tx1"/>
                </a:solidFill>
                <a:effectLst/>
                <a:latin typeface="+mn-lt"/>
                <a:ea typeface="+mn-ea"/>
                <a:cs typeface="+mn-cs"/>
              </a:rPr>
              <a:t> false </a:t>
            </a:r>
            <a:r>
              <a:rPr lang="zh-CN" altLang="zh-CN" sz="1200" kern="1200" dirty="0">
                <a:solidFill>
                  <a:schemeClr val="tx1"/>
                </a:solidFill>
                <a:effectLst/>
                <a:latin typeface="+mn-lt"/>
                <a:ea typeface="+mn-ea"/>
                <a:cs typeface="+mn-cs"/>
              </a:rPr>
              <a:t>时，才会完全跳出内层循环，才可以结束外层循环的当次循环，开始下一次循环。 </a:t>
            </a:r>
          </a:p>
          <a:p>
            <a:endParaRPr lang="zh-CN" altLang="en-US" dirty="0"/>
          </a:p>
        </p:txBody>
      </p:sp>
    </p:spTree>
    <p:extLst>
      <p:ext uri="{BB962C8B-B14F-4D97-AF65-F5344CB8AC3E}">
        <p14:creationId xmlns:p14="http://schemas.microsoft.com/office/powerpoint/2010/main" val="328424492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90BD9D-BBDD-3192-8E05-CB3FDD53299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93C3358-CA5D-98CD-86DB-79020E4277C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89F2AFB-C419-E2F1-16D0-B59CDD3C46D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62705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27704D-A8BE-B004-7E4C-30096C05966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090AE13-C1FF-4A9C-245B-1E551690B77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650FA92-02FA-0E4A-EF8F-545F62D3E1B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120336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63686-F313-6FAE-E89B-29ADC4AA8F0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8931C87-CBE1-7F3D-114D-3381FECABE7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DAEAB50-5FF6-3C8A-22F7-5C374C20BB1F}"/>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86005038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D9EDF-2C84-3CD7-818F-5E7AED8A670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308FBC9-2F70-0CF9-E3E8-5E7D15F776D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C70BAB0-3F46-68D4-47D7-CA61EFA6C3C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645773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65B958-D753-0850-15C5-20E1160DA5A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2102422-B8F1-AB13-7C47-FE404A3E940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E5E693A-7AE5-31ED-7D5C-B6FE586B0F3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40465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F037D-4C98-4492-354D-3E25DCC6776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1D34805-E1B0-F00E-A8F9-BC98A160F4B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C887B9C-F6A9-C168-86A2-5C77F064FD2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1987240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387F0-D182-D155-4F88-3B4843B0D48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44EE839-5DCB-D0E7-E161-BA51D2389F9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CF60CA4-D508-0760-E4E9-42C3EA04EE4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397860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1CEFC6-A0F2-456C-41D1-C98D85834D8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6D29EDC-B322-A736-EAAC-5B14A04A99E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0584C06-23E4-C29C-792E-63E3253DFEC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55706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656960-54EB-D93D-7D04-EFC253B8471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48BD834-8927-B6DA-36B3-92531BF9574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F0E885E-04C5-F8FD-891B-4A627F98A91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591862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18CC0-DF29-B986-C7DC-3AB9119C47E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4E0F1DB-8476-AF76-E879-2824A97C2FD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930989D-A222-FCBA-A102-70961702A67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43688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5F9FBF-F9B3-4A8D-7D1D-43992E84C9D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5E08068-6B94-50A8-FD8F-8EF6C605E08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0FDFF40-E46F-C1A3-51B9-A9D20AA5FD7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97225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9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1CB13D-E991-4E1B-AE25-8452EC4D5058}" type="slidenum">
              <a:rPr lang="zh-CN" altLang="en-US"/>
              <a:t>‹#›</a:t>
            </a:fld>
            <a:endParaRPr lang="zh-CN" altLang="en-US"/>
          </a:p>
        </p:txBody>
      </p:sp>
      <p:sp>
        <p:nvSpPr>
          <p:cNvPr id="10" name="TextBox 9"/>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Tree>
    <p:extLst>
      <p:ext uri="{BB962C8B-B14F-4D97-AF65-F5344CB8AC3E}">
        <p14:creationId xmlns:p14="http://schemas.microsoft.com/office/powerpoint/2010/main" val="8733024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A7ACC3-E90B-4C5C-9B49-F526010505F6}" type="datetimeFigureOut">
              <a:rPr lang="zh-CN" altLang="en-US"/>
              <a:t>2025/7/7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1CB13D-E991-4E1B-AE25-8452EC4D5058}"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50" r:id="rId10"/>
    <p:sldLayoutId id="2147483651" r:id="rId11"/>
    <p:sldLayoutId id="2147483652" r:id="rId12"/>
  </p:sldLayoutIdLst>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bin"/><Relationship Id="rId7" Type="http://schemas.openxmlformats.org/officeDocument/2006/relationships/image" Target="../media/image9.emf"/><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oleObject" Target="../embeddings/oleObject2.bin"/><Relationship Id="rId5" Type="http://schemas.openxmlformats.org/officeDocument/2006/relationships/image" Target="../media/image4.bin"/><Relationship Id="rId4" Type="http://schemas.openxmlformats.org/officeDocument/2006/relationships/image" Target="../media/image3.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4.bin"/><Relationship Id="rId5" Type="http://schemas.openxmlformats.org/officeDocument/2006/relationships/image" Target="../media/image3.bin"/><Relationship Id="rId4" Type="http://schemas.openxmlformats.org/officeDocument/2006/relationships/image" Target="../media/image2.bin"/></Relationships>
</file>

<file path=ppt/slides/_rels/slide1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10.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7.xml.rels><?xml version="1.0" encoding="UTF-8" standalone="yes"?>
<Relationships xmlns="http://schemas.openxmlformats.org/package/2006/relationships"><Relationship Id="rId3" Type="http://schemas.openxmlformats.org/officeDocument/2006/relationships/image" Target="../media/image2.bin"/><Relationship Id="rId7" Type="http://schemas.openxmlformats.org/officeDocument/2006/relationships/image" Target="../media/image11.emf"/><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oleObject" Target="../embeddings/oleObject4.bin"/><Relationship Id="rId5" Type="http://schemas.openxmlformats.org/officeDocument/2006/relationships/image" Target="../media/image4.bin"/><Relationship Id="rId4" Type="http://schemas.openxmlformats.org/officeDocument/2006/relationships/image" Target="../media/image3.bin"/></Relationships>
</file>

<file path=ppt/slides/_rels/slide18.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9.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0.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12.e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6.xml.rels><?xml version="1.0" encoding="UTF-8" standalone="yes"?>
<Relationships xmlns="http://schemas.openxmlformats.org/package/2006/relationships"><Relationship Id="rId3" Type="http://schemas.openxmlformats.org/officeDocument/2006/relationships/image" Target="../media/image2.bin"/><Relationship Id="rId7" Type="http://schemas.openxmlformats.org/officeDocument/2006/relationships/image" Target="../media/image13.emf"/><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oleObject" Target="../embeddings/oleObject6.bin"/><Relationship Id="rId5" Type="http://schemas.openxmlformats.org/officeDocument/2006/relationships/image" Target="../media/image4.bin"/><Relationship Id="rId4" Type="http://schemas.openxmlformats.org/officeDocument/2006/relationships/image" Target="../media/image3.bin"/></Relationships>
</file>

<file path=ppt/slides/_rels/slide2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8.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9.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14.em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2.bin"/><Relationship Id="rId7" Type="http://schemas.openxmlformats.org/officeDocument/2006/relationships/image" Target="../media/image15.emf"/><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oleObject" Target="../embeddings/oleObject8.bin"/><Relationship Id="rId5" Type="http://schemas.openxmlformats.org/officeDocument/2006/relationships/image" Target="../media/image4.bin"/><Relationship Id="rId4" Type="http://schemas.openxmlformats.org/officeDocument/2006/relationships/image" Target="../media/image3.bin"/></Relationships>
</file>

<file path=ppt/slides/_rels/slide35.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37.xml"/><Relationship Id="rId1" Type="http://schemas.openxmlformats.org/officeDocument/2006/relationships/slideLayout" Target="../slideLayouts/slideLayout8.xml"/><Relationship Id="rId4" Type="http://schemas.openxmlformats.org/officeDocument/2006/relationships/image" Target="../media/image16.emf"/></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2.bin"/><Relationship Id="rId7" Type="http://schemas.openxmlformats.org/officeDocument/2006/relationships/image" Target="../media/image17.emf"/><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oleObject" Target="../embeddings/oleObject10.bin"/><Relationship Id="rId5" Type="http://schemas.openxmlformats.org/officeDocument/2006/relationships/image" Target="../media/image4.bin"/><Relationship Id="rId4" Type="http://schemas.openxmlformats.org/officeDocument/2006/relationships/image" Target="../media/image3.bin"/></Relationships>
</file>

<file path=ppt/slides/_rels/slide49.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5.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50.xml.rels><?xml version="1.0" encoding="UTF-8" standalone="yes"?>
<Relationships xmlns="http://schemas.openxmlformats.org/package/2006/relationships"><Relationship Id="rId3" Type="http://schemas.openxmlformats.org/officeDocument/2006/relationships/image" Target="../media/image2.bin"/><Relationship Id="rId7" Type="http://schemas.openxmlformats.org/officeDocument/2006/relationships/image" Target="../media/image19.pn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4.bin"/><Relationship Id="rId4" Type="http://schemas.openxmlformats.org/officeDocument/2006/relationships/image" Target="../media/image3.bin"/></Relationships>
</file>

<file path=ppt/slides/_rels/slide5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5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53.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54.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54.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bin"/><Relationship Id="rId7"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bin"/><Relationship Id="rId4" Type="http://schemas.openxmlformats.org/officeDocument/2006/relationships/image" Target="../media/image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AFB0D-C174-9807-0A39-6980E24D34AD}"/>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1CA6C800-1F50-7A2E-7086-6DCD2FD084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439CB95A-7851-FD68-491A-D20201BD27D1}"/>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D80E32BD-3957-7C4A-3C04-BEEE1A944A45}"/>
              </a:ext>
            </a:extLst>
          </p:cNvPr>
          <p:cNvSpPr txBox="1"/>
          <p:nvPr/>
        </p:nvSpPr>
        <p:spPr>
          <a:xfrm>
            <a:off x="2231403" y="1869648"/>
            <a:ext cx="7727606" cy="1942519"/>
          </a:xfrm>
          <a:prstGeom prst="rect">
            <a:avLst/>
          </a:prstGeom>
          <a:noFill/>
        </p:spPr>
        <p:txBody>
          <a:bodyPr wrap="square">
            <a:spAutoFit/>
          </a:bodyPr>
          <a:lstStyle/>
          <a:p>
            <a:pPr marL="273685" indent="-273685" algn="ctr">
              <a:lnSpc>
                <a:spcPct val="240000"/>
              </a:lnSpc>
              <a:spcBef>
                <a:spcPts val="1700"/>
              </a:spcBef>
              <a:spcAft>
                <a:spcPts val="1650"/>
              </a:spcAft>
            </a:pPr>
            <a:r>
              <a:rPr lang="zh-CN" altLang="zh-CN" sz="6000" b="1" kern="2200" dirty="0">
                <a:effectLst/>
                <a:latin typeface="Calibri" panose="020F0502020204030204" pitchFamily="34" charset="0"/>
                <a:ea typeface="黑体" panose="02010609060101010101" pitchFamily="49" charset="-122"/>
                <a:cs typeface="Times New Roman" panose="02020603050405020304" pitchFamily="18" charset="0"/>
              </a:rPr>
              <a:t>模块</a:t>
            </a:r>
            <a:r>
              <a:rPr lang="en-US" altLang="zh-CN" sz="6000" b="1" kern="2200" dirty="0">
                <a:effectLst/>
                <a:latin typeface="Calibri" panose="020F0502020204030204" pitchFamily="34" charset="0"/>
                <a:ea typeface="黑体" panose="02010609060101010101" pitchFamily="49" charset="-122"/>
                <a:cs typeface="Times New Roman" panose="02020603050405020304" pitchFamily="18" charset="0"/>
              </a:rPr>
              <a:t>3  Java</a:t>
            </a:r>
            <a:r>
              <a:rPr lang="zh-CN" altLang="zh-CN" sz="6000" b="1" kern="2200" dirty="0">
                <a:effectLst/>
                <a:latin typeface="Calibri" panose="020F0502020204030204" pitchFamily="34" charset="0"/>
                <a:ea typeface="黑体" panose="02010609060101010101" pitchFamily="49" charset="-122"/>
                <a:cs typeface="Times New Roman" panose="02020603050405020304" pitchFamily="18" charset="0"/>
              </a:rPr>
              <a:t>流程控制</a:t>
            </a:r>
          </a:p>
        </p:txBody>
      </p:sp>
    </p:spTree>
    <p:extLst>
      <p:ext uri="{BB962C8B-B14F-4D97-AF65-F5344CB8AC3E}">
        <p14:creationId xmlns:p14="http://schemas.microsoft.com/office/powerpoint/2010/main" val="7169554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ACBA8-C715-0A0B-5BCF-270A5AD74F8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A626ED78-25E8-EF90-7BDD-393647943171}"/>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AB5B705F-5162-3505-207A-71F7462A6DAD}"/>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2C1088C9-4A0F-34A2-B250-C3257122F923}"/>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B34A0876-4CFC-FF45-D343-521EA45D8EF7}"/>
              </a:ext>
            </a:extLst>
          </p:cNvPr>
          <p:cNvSpPr txBox="1"/>
          <p:nvPr/>
        </p:nvSpPr>
        <p:spPr>
          <a:xfrm>
            <a:off x="662631" y="752018"/>
            <a:ext cx="6868812" cy="1179810"/>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语法格式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if(</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条件表达式</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语句块</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8950DF55-61C5-E621-0C28-397D6D5EDD65}"/>
              </a:ext>
            </a:extLst>
          </p:cNvPr>
          <p:cNvSpPr txBox="1"/>
          <p:nvPr/>
        </p:nvSpPr>
        <p:spPr>
          <a:xfrm>
            <a:off x="717910" y="1931827"/>
            <a:ext cx="10811459" cy="86177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条件表达式：条件表达式可以是任意一种逻辑表达式，最后返回的结果必须是一个布尔值。取值可以是一个单纯的布尔变量或常量，也可以是使用关系或布尔运算符的表达式。如果条件为真，那么执行语句块；如果条件为假，则语句块将被绕过而不被执行。</a:t>
            </a:r>
          </a:p>
        </p:txBody>
      </p:sp>
      <p:sp>
        <p:nvSpPr>
          <p:cNvPr id="9" name="文本框 8">
            <a:extLst>
              <a:ext uri="{FF2B5EF4-FFF2-40B4-BE49-F238E27FC236}">
                <a16:creationId xmlns:a16="http://schemas.microsoft.com/office/drawing/2014/main" id="{DB336359-0CC9-0C0F-D459-15129E81E1ED}"/>
              </a:ext>
            </a:extLst>
          </p:cNvPr>
          <p:cNvSpPr txBox="1"/>
          <p:nvPr/>
        </p:nvSpPr>
        <p:spPr>
          <a:xfrm>
            <a:off x="717909" y="2869872"/>
            <a:ext cx="10811459" cy="60529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语句块：该语句块可以是一条语句也可以是多条语句。如果仅有一条语句，可省略条件语句中的大括号</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。当从编程规范角度不要省略大括号，省略大括号会使程序的可读性变差。</a:t>
            </a:r>
          </a:p>
        </p:txBody>
      </p:sp>
      <p:sp>
        <p:nvSpPr>
          <p:cNvPr id="11" name="文本框 10">
            <a:extLst>
              <a:ext uri="{FF2B5EF4-FFF2-40B4-BE49-F238E27FC236}">
                <a16:creationId xmlns:a16="http://schemas.microsoft.com/office/drawing/2014/main" id="{E8C64D4C-2CE3-38D6-D179-91D436CA422D}"/>
              </a:ext>
            </a:extLst>
          </p:cNvPr>
          <p:cNvSpPr txBox="1"/>
          <p:nvPr/>
        </p:nvSpPr>
        <p:spPr>
          <a:xfrm>
            <a:off x="717908" y="3579255"/>
            <a:ext cx="10811459" cy="60529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条件表达式结果必须为</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boolean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类型，当表达式结果为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true,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则执行语句块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否则什么都不执行！当语句块只有一条执行语句时，一对“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”可以省略，但建议保留。如图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12" name="Rectangle 2">
            <a:extLst>
              <a:ext uri="{FF2B5EF4-FFF2-40B4-BE49-F238E27FC236}">
                <a16:creationId xmlns:a16="http://schemas.microsoft.com/office/drawing/2014/main" id="{885D65D8-495F-2B11-6107-AEF3DB19C71F}"/>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a:extLst>
              <a:ext uri="{FF2B5EF4-FFF2-40B4-BE49-F238E27FC236}">
                <a16:creationId xmlns:a16="http://schemas.microsoft.com/office/drawing/2014/main" id="{5E62412E-5599-5029-011D-D779112CB1ED}"/>
              </a:ext>
            </a:extLst>
          </p:cNvPr>
          <p:cNvGraphicFramePr>
            <a:graphicFrameLocks noChangeAspect="1"/>
          </p:cNvGraphicFramePr>
          <p:nvPr>
            <p:extLst>
              <p:ext uri="{D42A27DB-BD31-4B8C-83A1-F6EECF244321}">
                <p14:modId xmlns:p14="http://schemas.microsoft.com/office/powerpoint/2010/main" val="3914800030"/>
              </p:ext>
            </p:extLst>
          </p:nvPr>
        </p:nvGraphicFramePr>
        <p:xfrm>
          <a:off x="1983258" y="4413210"/>
          <a:ext cx="7945395" cy="1522070"/>
        </p:xfrm>
        <a:graphic>
          <a:graphicData uri="http://schemas.openxmlformats.org/presentationml/2006/ole">
            <mc:AlternateContent xmlns:mc="http://schemas.openxmlformats.org/markup-compatibility/2006">
              <mc:Choice xmlns:v="urn:schemas-microsoft-com:vml" Requires="v">
                <p:oleObj r:id="rId6" imgW="5560628" imgH="1067769" progId="Visio.Drawing.11">
                  <p:embed/>
                </p:oleObj>
              </mc:Choice>
              <mc:Fallback>
                <p:oleObj r:id="rId6" imgW="5560628" imgH="1067769" progId="Visio.Drawing.11">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83258" y="4413210"/>
                        <a:ext cx="7945395" cy="1522070"/>
                      </a:xfrm>
                      <a:prstGeom prst="rect">
                        <a:avLst/>
                      </a:prstGeom>
                      <a:noFill/>
                    </p:spPr>
                  </p:pic>
                </p:oleObj>
              </mc:Fallback>
            </mc:AlternateContent>
          </a:graphicData>
        </a:graphic>
      </p:graphicFrame>
      <p:sp>
        <p:nvSpPr>
          <p:cNvPr id="15" name="文本框 14">
            <a:extLst>
              <a:ext uri="{FF2B5EF4-FFF2-40B4-BE49-F238E27FC236}">
                <a16:creationId xmlns:a16="http://schemas.microsoft.com/office/drawing/2014/main" id="{D109AA7C-4473-EDDE-F595-364F5BF0BD9C}"/>
              </a:ext>
            </a:extLst>
          </p:cNvPr>
          <p:cNvSpPr txBox="1"/>
          <p:nvPr/>
        </p:nvSpPr>
        <p:spPr>
          <a:xfrm>
            <a:off x="2509966" y="5901221"/>
            <a:ext cx="6094970" cy="307777"/>
          </a:xfrm>
          <a:prstGeom prst="rect">
            <a:avLst/>
          </a:prstGeom>
          <a:noFill/>
        </p:spPr>
        <p:txBody>
          <a:bodyPr wrap="square">
            <a:spAutoFit/>
          </a:bodyPr>
          <a:lstStyle/>
          <a:p>
            <a:pPr indent="228600" algn="ctr"/>
            <a:r>
              <a:rPr lang="zh-CN" altLang="zh-CN" sz="14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400" kern="100" dirty="0">
                <a:effectLst/>
                <a:latin typeface="Calibri" panose="020F0502020204030204" pitchFamily="34" charset="0"/>
                <a:ea typeface="宋体" panose="02010600030101010101" pitchFamily="2" charset="-122"/>
                <a:cs typeface="宋体" panose="02010600030101010101" pitchFamily="2" charset="-122"/>
              </a:rPr>
              <a:t>3-3 if</a:t>
            </a:r>
            <a:r>
              <a:rPr lang="zh-CN" altLang="zh-CN" sz="1400" kern="100" dirty="0">
                <a:effectLst/>
                <a:latin typeface="Calibri" panose="020F0502020204030204" pitchFamily="34" charset="0"/>
                <a:ea typeface="宋体" panose="02010600030101010101" pitchFamily="2" charset="-122"/>
                <a:cs typeface="宋体" panose="02010600030101010101" pitchFamily="2" charset="-122"/>
              </a:rPr>
              <a:t>语句流程</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4672873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24A78-59A7-191C-7B59-1A9C9C7231A6}"/>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C7DBD65-62A3-CE00-06BC-86A5F9FED389}"/>
              </a:ext>
            </a:extLst>
          </p:cNvPr>
          <p:cNvPicPr>
            <a:picLocks noChangeAspect="1"/>
          </p:cNvPicPr>
          <p:nvPr/>
        </p:nvPicPr>
        <p:blipFill>
          <a:blip r:embed="rId4">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A438B065-325E-9CCB-054A-2F225BE16E31}"/>
              </a:ext>
            </a:extLst>
          </p:cNvPr>
          <p:cNvPicPr>
            <a:picLocks noChangeAspect="1"/>
          </p:cNvPicPr>
          <p:nvPr/>
        </p:nvPicPr>
        <p:blipFill>
          <a:blip r:embed="rId5">
            <a:extLst>
              <a:ext uri="{28A0092B-C50C-407E-A947-70E740481C1C}">
                <a14:useLocalDpi xmlns:a14="http://schemas.microsoft.com/office/drawing/2010/main" val="0"/>
              </a:ext>
            </a:extLst>
          </a:blip>
          <a:srcRect l="3376" t="4133" r="4250" b="5201"/>
          <a:stretch>
            <a:fillRect/>
          </a:stretch>
        </p:blipFill>
        <p:spPr>
          <a:xfrm>
            <a:off x="361949" y="342900"/>
            <a:ext cx="11468100" cy="6172200"/>
          </a:xfrm>
          <a:prstGeom prst="rect">
            <a:avLst/>
          </a:prstGeom>
        </p:spPr>
      </p:pic>
      <p:pic>
        <p:nvPicPr>
          <p:cNvPr id="32" name="图片 31">
            <a:extLst>
              <a:ext uri="{FF2B5EF4-FFF2-40B4-BE49-F238E27FC236}">
                <a16:creationId xmlns:a16="http://schemas.microsoft.com/office/drawing/2014/main" id="{8E634E8F-BC4F-655C-4120-A3C67A07FC0C}"/>
              </a:ext>
            </a:extLst>
          </p:cNvPr>
          <p:cNvPicPr>
            <a:picLocks noChangeAspect="1"/>
          </p:cNvPicPr>
          <p:nvPr/>
        </p:nvPicPr>
        <p:blipFill>
          <a:blip r:embed="rId6">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E7079864-EB78-80C4-0B04-406CD5AB7056}"/>
              </a:ext>
            </a:extLst>
          </p:cNvPr>
          <p:cNvSpPr txBox="1"/>
          <p:nvPr/>
        </p:nvSpPr>
        <p:spPr>
          <a:xfrm>
            <a:off x="761742" y="710607"/>
            <a:ext cx="10668515" cy="348813"/>
          </a:xfrm>
          <a:prstGeom prst="rect">
            <a:avLst/>
          </a:prstGeom>
          <a:noFill/>
        </p:spPr>
        <p:txBody>
          <a:bodyPr wrap="square">
            <a:spAutoFit/>
          </a:bodyPr>
          <a:lstStyle/>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】编程世界的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条件判官</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探秘。利用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两个数进行大小比较，并输出比较结果。</a:t>
            </a:r>
          </a:p>
        </p:txBody>
      </p:sp>
      <p:sp>
        <p:nvSpPr>
          <p:cNvPr id="6" name="文本框 5">
            <a:extLst>
              <a:ext uri="{FF2B5EF4-FFF2-40B4-BE49-F238E27FC236}">
                <a16:creationId xmlns:a16="http://schemas.microsoft.com/office/drawing/2014/main" id="{9FF7C0F4-3CA5-8B54-146D-039DC9121AE2}"/>
              </a:ext>
            </a:extLst>
          </p:cNvPr>
          <p:cNvSpPr txBox="1"/>
          <p:nvPr/>
        </p:nvSpPr>
        <p:spPr>
          <a:xfrm>
            <a:off x="970860" y="1059420"/>
            <a:ext cx="7826461" cy="3693319"/>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Example3_2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大于</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等于</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554390FB-F7F9-3344-1707-4EB01A21E1F3}"/>
              </a:ext>
            </a:extLst>
          </p:cNvPr>
          <p:cNvSpPr txBox="1"/>
          <p:nvPr/>
        </p:nvSpPr>
        <p:spPr>
          <a:xfrm>
            <a:off x="761742" y="4920751"/>
            <a:ext cx="6094970" cy="933589"/>
          </a:xfrm>
          <a:prstGeom prst="rect">
            <a:avLst/>
          </a:prstGeom>
          <a:noFill/>
        </p:spPr>
        <p:txBody>
          <a:bodyPr wrap="square">
            <a:spAutoFit/>
          </a:bodyPr>
          <a:lstStyle/>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en-US" alt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 </a:t>
            </a: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等于</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7" name="1">
            <a:extLst>
              <a:ext uri="{FF2B5EF4-FFF2-40B4-BE49-F238E27FC236}">
                <a16:creationId xmlns:a16="http://schemas.microsoft.com/office/drawing/2014/main" id="{BDDC32F6-EB22-550F-CDE3-6BFD63732D31}"/>
              </a:ext>
            </a:extLst>
          </p:cNvPr>
          <p:cNvSpPr/>
          <p:nvPr>
            <p:custDataLst>
              <p:tags r:id="rId1"/>
            </p:custDataLst>
          </p:nvPr>
        </p:nvSpPr>
        <p:spPr>
          <a:xfrm>
            <a:off x="7101556" y="1919602"/>
            <a:ext cx="4271275" cy="4294772"/>
          </a:xfrm>
          <a:prstGeom prst="roundRect">
            <a:avLst>
              <a:gd name="adj" fmla="val 8223"/>
            </a:avLst>
          </a:prstGeom>
          <a:solidFill>
            <a:schemeClr val="bg1"/>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a:extLst>
              <a:ext uri="{FF2B5EF4-FFF2-40B4-BE49-F238E27FC236}">
                <a16:creationId xmlns:a16="http://schemas.microsoft.com/office/drawing/2014/main" id="{762B5D3D-2628-2B53-854B-D377EF6EADD3}"/>
              </a:ext>
            </a:extLst>
          </p:cNvPr>
          <p:cNvSpPr txBox="1"/>
          <p:nvPr/>
        </p:nvSpPr>
        <p:spPr>
          <a:xfrm>
            <a:off x="7465623" y="2372001"/>
            <a:ext cx="3518587" cy="3426579"/>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执行结果可以看出来，“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大于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”语句是没有被输出的，原因就是前面的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语句条件不满足，即“</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a&gt;b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”布尔表达式返回的结果是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false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10&gt;10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”不成立；程序继续向下执行到“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”的判断时，返回结果是</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truel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，判断条件成绩，即执行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语句所控制的语句块，“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”中的语句，输出“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等于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”，此处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后面的一对“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”可以省略不写，因为条件成立，需要执行只有一句代码。如果是多行代码，“</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”不可以省略。</a:t>
            </a:r>
          </a:p>
        </p:txBody>
      </p:sp>
    </p:spTree>
    <p:extLst>
      <p:ext uri="{BB962C8B-B14F-4D97-AF65-F5344CB8AC3E}">
        <p14:creationId xmlns:p14="http://schemas.microsoft.com/office/powerpoint/2010/main" val="30235078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049B8-53DF-3F22-E946-49B4EF7A8966}"/>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7FD5E08F-ECF7-C4B5-74E9-53377A36D3C5}"/>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D5CF05D-9DD8-77D2-DF44-1E1B8FF4DD57}"/>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C004FF28-A80E-B796-8B45-814F7F2100B8}"/>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CFFD0009-534C-BE53-991D-13D7B5DD2C22}"/>
              </a:ext>
            </a:extLst>
          </p:cNvPr>
          <p:cNvSpPr txBox="1"/>
          <p:nvPr/>
        </p:nvSpPr>
        <p:spPr>
          <a:xfrm>
            <a:off x="857162" y="1445390"/>
            <a:ext cx="10477675" cy="646331"/>
          </a:xfrm>
          <a:prstGeom prst="rect">
            <a:avLst/>
          </a:prstGeom>
          <a:noFill/>
        </p:spPr>
        <p:txBody>
          <a:bodyPr wrap="square">
            <a:spAutoFit/>
          </a:bodyPr>
          <a:lstStyle/>
          <a:p>
            <a:pPr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】张飞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成绩大于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98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分，而且音乐成绩大于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分，老师奖励他；或者</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成绩等于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分，音乐成绩大于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70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分，老师也奖励他。</a:t>
            </a:r>
          </a:p>
        </p:txBody>
      </p:sp>
      <p:sp>
        <p:nvSpPr>
          <p:cNvPr id="6" name="文本框 5">
            <a:extLst>
              <a:ext uri="{FF2B5EF4-FFF2-40B4-BE49-F238E27FC236}">
                <a16:creationId xmlns:a16="http://schemas.microsoft.com/office/drawing/2014/main" id="{9CD085B5-FE44-1231-980B-6148F6D5AB05}"/>
              </a:ext>
            </a:extLst>
          </p:cNvPr>
          <p:cNvSpPr txBox="1"/>
          <p:nvPr/>
        </p:nvSpPr>
        <p:spPr>
          <a:xfrm>
            <a:off x="804043" y="2265548"/>
            <a:ext cx="10724810" cy="2585323"/>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Exercise3_1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635"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score1</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100;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张飞的</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Java</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成绩</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score2</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72;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张飞的音乐成绩</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score1</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&gt;98 &amp;&amp;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score2</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80 )||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score1</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100  &amp;&amp;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score2</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70 )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老师说</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不错，奖励一台华为电脑！</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D504B5B4-4320-A434-AC6B-A154B384B360}"/>
              </a:ext>
            </a:extLst>
          </p:cNvPr>
          <p:cNvSpPr txBox="1"/>
          <p:nvPr/>
        </p:nvSpPr>
        <p:spPr>
          <a:xfrm>
            <a:off x="717910" y="5135125"/>
            <a:ext cx="6094970" cy="677108"/>
          </a:xfrm>
          <a:prstGeom prst="rect">
            <a:avLst/>
          </a:prstGeom>
          <a:noFill/>
        </p:spPr>
        <p:txBody>
          <a:bodyPr wrap="square">
            <a:spAutoFit/>
          </a:bodyPr>
          <a:lstStyle/>
          <a:p>
            <a:pPr algn="l">
              <a:buNone/>
            </a:pPr>
            <a:r>
              <a:rPr lang="zh-CN"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运行结果如下：</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老师说</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不错，奖励一台华为电脑！</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6109615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8DB9EE-DC89-B225-800A-D3BE7DF240F1}"/>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290DA663-488D-CE73-62DE-ECD890E7D5B6}"/>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130B2452-47A3-3B81-1378-DBA126841DB0}"/>
              </a:ext>
            </a:extLst>
          </p:cNvPr>
          <p:cNvSpPr txBox="1"/>
          <p:nvPr/>
        </p:nvSpPr>
        <p:spPr>
          <a:xfrm>
            <a:off x="681166" y="341314"/>
            <a:ext cx="609497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3.3.2 if</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双分支语句</a:t>
            </a:r>
          </a:p>
        </p:txBody>
      </p:sp>
      <p:sp>
        <p:nvSpPr>
          <p:cNvPr id="6" name="文本框 5">
            <a:extLst>
              <a:ext uri="{FF2B5EF4-FFF2-40B4-BE49-F238E27FC236}">
                <a16:creationId xmlns:a16="http://schemas.microsoft.com/office/drawing/2014/main" id="{F6638CE4-0E68-4D86-DB0D-907952D157CB}"/>
              </a:ext>
            </a:extLst>
          </p:cNvPr>
          <p:cNvSpPr txBox="1"/>
          <p:nvPr/>
        </p:nvSpPr>
        <p:spPr>
          <a:xfrm>
            <a:off x="865981" y="1189544"/>
            <a:ext cx="10458450" cy="60529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语句仅能在满足条件时使用，而无法执行任何其他操作（停止）。而结合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else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可以定义两个操作，此时的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else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语句表示“如果条件正确则执行一个操作，否则执行另一个操作”。</a:t>
            </a:r>
          </a:p>
        </p:txBody>
      </p:sp>
      <p:sp>
        <p:nvSpPr>
          <p:cNvPr id="8" name="文本框 7">
            <a:extLst>
              <a:ext uri="{FF2B5EF4-FFF2-40B4-BE49-F238E27FC236}">
                <a16:creationId xmlns:a16="http://schemas.microsoft.com/office/drawing/2014/main" id="{C3C848E9-D412-8D30-7706-7FCA3FC89E7E}"/>
              </a:ext>
            </a:extLst>
          </p:cNvPr>
          <p:cNvSpPr txBox="1"/>
          <p:nvPr/>
        </p:nvSpPr>
        <p:spPr>
          <a:xfrm>
            <a:off x="681166" y="1815021"/>
            <a:ext cx="7350726" cy="2144177"/>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语法格式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if(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条件表达式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else{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13BBC591-F819-7F77-6379-38DDF9CA399C}"/>
              </a:ext>
            </a:extLst>
          </p:cNvPr>
          <p:cNvSpPr txBox="1"/>
          <p:nvPr/>
        </p:nvSpPr>
        <p:spPr>
          <a:xfrm>
            <a:off x="865981" y="3656551"/>
            <a:ext cx="10532740" cy="60529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条件表达式结果为</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boolean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类型，当表达式结果为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true,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则执行语句块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否则执行语句块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if-else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语句结构，根据需要可以嵌套使用。如图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11" name="Rectangle 2">
            <a:extLst>
              <a:ext uri="{FF2B5EF4-FFF2-40B4-BE49-F238E27FC236}">
                <a16:creationId xmlns:a16="http://schemas.microsoft.com/office/drawing/2014/main" id="{8ACC4F7F-F2E4-FB6C-5A3E-526AD36A26C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a:extLst>
              <a:ext uri="{FF2B5EF4-FFF2-40B4-BE49-F238E27FC236}">
                <a16:creationId xmlns:a16="http://schemas.microsoft.com/office/drawing/2014/main" id="{B2D6D160-D368-D6E9-3334-5E3A1FB35BE9}"/>
              </a:ext>
            </a:extLst>
          </p:cNvPr>
          <p:cNvGraphicFramePr>
            <a:graphicFrameLocks noChangeAspect="1"/>
          </p:cNvGraphicFramePr>
          <p:nvPr>
            <p:extLst>
              <p:ext uri="{D42A27DB-BD31-4B8C-83A1-F6EECF244321}">
                <p14:modId xmlns:p14="http://schemas.microsoft.com/office/powerpoint/2010/main" val="2978430831"/>
              </p:ext>
            </p:extLst>
          </p:nvPr>
        </p:nvGraphicFramePr>
        <p:xfrm>
          <a:off x="2394723" y="4347580"/>
          <a:ext cx="6811062" cy="1780723"/>
        </p:xfrm>
        <a:graphic>
          <a:graphicData uri="http://schemas.openxmlformats.org/presentationml/2006/ole">
            <mc:AlternateContent xmlns:mc="http://schemas.openxmlformats.org/markup-compatibility/2006">
              <mc:Choice xmlns:v="urn:schemas-microsoft-com:vml" Requires="v">
                <p:oleObj r:id="rId3" imgW="5560628" imgH="1456668" progId="Visio.Drawing.11">
                  <p:embed/>
                </p:oleObj>
              </mc:Choice>
              <mc:Fallback>
                <p:oleObj r:id="rId3" imgW="5560628" imgH="1456668"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4723" y="4347580"/>
                        <a:ext cx="6811062" cy="1780723"/>
                      </a:xfrm>
                      <a:prstGeom prst="rect">
                        <a:avLst/>
                      </a:prstGeom>
                      <a:noFill/>
                    </p:spPr>
                  </p:pic>
                </p:oleObj>
              </mc:Fallback>
            </mc:AlternateContent>
          </a:graphicData>
        </a:graphic>
      </p:graphicFrame>
      <p:sp>
        <p:nvSpPr>
          <p:cNvPr id="14" name="文本框 13">
            <a:extLst>
              <a:ext uri="{FF2B5EF4-FFF2-40B4-BE49-F238E27FC236}">
                <a16:creationId xmlns:a16="http://schemas.microsoft.com/office/drawing/2014/main" id="{BF8A7AB3-A48C-D763-D3CE-4E6666C72FAB}"/>
              </a:ext>
            </a:extLst>
          </p:cNvPr>
          <p:cNvSpPr txBox="1"/>
          <p:nvPr/>
        </p:nvSpPr>
        <p:spPr>
          <a:xfrm>
            <a:off x="2752769" y="6168606"/>
            <a:ext cx="6094970" cy="307777"/>
          </a:xfrm>
          <a:prstGeom prst="rect">
            <a:avLst/>
          </a:prstGeom>
          <a:noFill/>
        </p:spPr>
        <p:txBody>
          <a:bodyPr wrap="square">
            <a:spAutoFit/>
          </a:bodyPr>
          <a:lstStyle/>
          <a:p>
            <a:pPr indent="228600" algn="ctr"/>
            <a:r>
              <a:rPr lang="zh-CN" altLang="zh-CN" sz="14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400" kern="100" dirty="0">
                <a:effectLst/>
                <a:latin typeface="Calibri" panose="020F0502020204030204" pitchFamily="34" charset="0"/>
                <a:ea typeface="宋体" panose="02010600030101010101" pitchFamily="2" charset="-122"/>
                <a:cs typeface="宋体" panose="02010600030101010101" pitchFamily="2" charset="-122"/>
              </a:rPr>
              <a:t>3-4 if</a:t>
            </a:r>
            <a:r>
              <a:rPr lang="zh-CN" altLang="zh-CN" sz="1400" kern="100" dirty="0">
                <a:effectLst/>
                <a:latin typeface="Calibri" panose="020F0502020204030204" pitchFamily="34" charset="0"/>
                <a:ea typeface="宋体" panose="02010600030101010101" pitchFamily="2" charset="-122"/>
                <a:cs typeface="宋体" panose="02010600030101010101" pitchFamily="2" charset="-122"/>
              </a:rPr>
              <a:t>双分支结构</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98702870"/>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EE253-3FE2-D271-6C3F-78D074FBD049}"/>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ACFB8321-89E2-D406-8FC7-EC214C87BEA5}"/>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4220AC45-05A9-A2DB-4BE0-1FFB1AAC257B}"/>
              </a:ext>
            </a:extLst>
          </p:cNvPr>
          <p:cNvSpPr txBox="1"/>
          <p:nvPr/>
        </p:nvSpPr>
        <p:spPr>
          <a:xfrm>
            <a:off x="310463" y="603156"/>
            <a:ext cx="10223671" cy="348813"/>
          </a:xfrm>
          <a:prstGeom prst="rect">
            <a:avLst/>
          </a:prstGeom>
          <a:noFill/>
        </p:spPr>
        <p:txBody>
          <a:bodyPr wrap="square">
            <a:spAutoFit/>
          </a:bodyPr>
          <a:lstStyle/>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】编程岔路的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双选开关</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if-else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结构对两个数进行比较，给出两个数的大小关系。</a:t>
            </a:r>
          </a:p>
        </p:txBody>
      </p:sp>
      <p:sp>
        <p:nvSpPr>
          <p:cNvPr id="6" name="文本框 5">
            <a:extLst>
              <a:ext uri="{FF2B5EF4-FFF2-40B4-BE49-F238E27FC236}">
                <a16:creationId xmlns:a16="http://schemas.microsoft.com/office/drawing/2014/main" id="{36453456-5091-B180-47B0-B2EB8B746E86}"/>
              </a:ext>
            </a:extLst>
          </p:cNvPr>
          <p:cNvSpPr txBox="1"/>
          <p:nvPr/>
        </p:nvSpPr>
        <p:spPr>
          <a:xfrm>
            <a:off x="613719" y="951969"/>
            <a:ext cx="11162785" cy="5262979"/>
          </a:xfrm>
          <a:prstGeom prst="rect">
            <a:avLst/>
          </a:prstGeom>
          <a:noFill/>
        </p:spPr>
        <p:txBody>
          <a:bodyPr wrap="square">
            <a:spAutoFit/>
          </a:bodyPr>
          <a:lstStyle/>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Example3_3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//if</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多分支结构</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如果变量</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与</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b</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相等，则执行下面的语句输出</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等于</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b”</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等于</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b"</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如果变量</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与</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b</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相等，则执行下面</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else</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后面的语句，输出</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不等于</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b”</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不等于</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b"</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此处横线输出为了把程序输出的不同</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结构隔离，方便观察结构，可以不用，建议程序编写调式阶段使用；</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大于</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b"</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不大于</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b"</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3;</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3 &amp;&amp;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6){</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符合国家幼儿园入园年龄，可以报名。</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你已经错失幼儿园的资格，赶紧去上小学把。</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019EF751-E077-CF91-1156-EA84AEAAAD34}"/>
              </a:ext>
            </a:extLst>
          </p:cNvPr>
          <p:cNvSpPr txBox="1"/>
          <p:nvPr/>
        </p:nvSpPr>
        <p:spPr>
          <a:xfrm>
            <a:off x="7576236" y="4632009"/>
            <a:ext cx="4088543" cy="1733808"/>
          </a:xfrm>
          <a:prstGeom prst="rect">
            <a:avLst/>
          </a:prstGeom>
          <a:noFill/>
        </p:spPr>
        <p:txBody>
          <a:bodyPr wrap="square">
            <a:spAutoFit/>
          </a:bodyPr>
          <a:lstStyle/>
          <a:p>
            <a:pPr algn="l">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等于</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b</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不大于</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b</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符合国家幼儿园入园年龄，可以报名。</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14661184"/>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210CB-9638-564F-F1EB-F8737DBB0F92}"/>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E6877BBD-C42B-290E-9323-6B1E942CFD56}"/>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69EEA715-92E7-2BF0-493C-97D9F2B019BA}"/>
              </a:ext>
            </a:extLst>
          </p:cNvPr>
          <p:cNvSpPr txBox="1"/>
          <p:nvPr/>
        </p:nvSpPr>
        <p:spPr>
          <a:xfrm>
            <a:off x="628113" y="1029344"/>
            <a:ext cx="10934185" cy="646331"/>
          </a:xfrm>
          <a:prstGeom prst="rect">
            <a:avLst/>
          </a:prstGeom>
          <a:noFill/>
        </p:spPr>
        <p:txBody>
          <a:bodyPr wrap="square">
            <a:spAutoFit/>
          </a:bodyPr>
          <a:lstStyle/>
          <a:p>
            <a:r>
              <a:rPr lang="zh-CN" altLang="zh-CN" sz="1800" kern="100" dirty="0">
                <a:effectLst/>
                <a:ea typeface="宋体" panose="02010600030101010101" pitchFamily="2" charset="-122"/>
                <a:cs typeface="Times New Roman" panose="02020603050405020304" pitchFamily="18" charset="0"/>
              </a:rPr>
              <a:t>【课堂练习</a:t>
            </a:r>
            <a:r>
              <a:rPr lang="en-US" altLang="zh-CN" sz="1800" kern="100" dirty="0">
                <a:effectLst/>
                <a:ea typeface="宋体" panose="02010600030101010101" pitchFamily="2" charset="-122"/>
                <a:cs typeface="Times New Roman" panose="02020603050405020304" pitchFamily="18" charset="0"/>
              </a:rPr>
              <a:t>3-2</a:t>
            </a:r>
            <a:r>
              <a:rPr lang="zh-CN" altLang="zh-CN" sz="1800" kern="100" dirty="0">
                <a:effectLst/>
                <a:ea typeface="宋体" panose="02010600030101010101" pitchFamily="2" charset="-122"/>
                <a:cs typeface="Times New Roman" panose="02020603050405020304" pitchFamily="18" charset="0"/>
              </a:rPr>
              <a:t>】</a:t>
            </a:r>
            <a:r>
              <a:rPr lang="zh-CN" altLang="zh-CN" sz="1800"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编程岔路的</a:t>
            </a:r>
            <a:r>
              <a:rPr lang="en-US" altLang="zh-CN" sz="1800" kern="100" dirty="0">
                <a:solidFill>
                  <a:srgbClr val="000000"/>
                </a:solidFill>
                <a:effectLst/>
                <a:latin typeface="Segoe UI" panose="020B0502040204020203" pitchFamily="34" charset="0"/>
                <a:ea typeface="宋体" panose="02010600030101010101" pitchFamily="2" charset="-122"/>
              </a:rPr>
              <a:t> “</a:t>
            </a:r>
            <a:r>
              <a:rPr lang="zh-CN" altLang="zh-CN" sz="1800"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双选开关</a:t>
            </a:r>
            <a:r>
              <a:rPr lang="en-US" altLang="zh-CN" sz="1800" kern="100" dirty="0">
                <a:solidFill>
                  <a:srgbClr val="000000"/>
                </a:solidFill>
                <a:effectLst/>
                <a:latin typeface="Segoe UI" panose="020B0502040204020203" pitchFamily="34" charset="0"/>
                <a:ea typeface="宋体" panose="02010600030101010101" pitchFamily="2" charset="-122"/>
              </a:rPr>
              <a:t>” 2</a:t>
            </a:r>
            <a:r>
              <a:rPr lang="zh-CN" altLang="zh-CN" sz="1800" kern="100" dirty="0">
                <a:solidFill>
                  <a:srgbClr val="000000"/>
                </a:solidFill>
                <a:effectLst/>
                <a:latin typeface="Segoe UI" panose="020B0502040204020203" pitchFamily="34" charset="0"/>
                <a:ea typeface="宋体" panose="02010600030101010101" pitchFamily="2" charset="-122"/>
                <a:cs typeface="Segoe UI" panose="020B0502040204020203" pitchFamily="34" charset="0"/>
              </a:rPr>
              <a:t>。使用</a:t>
            </a:r>
            <a:r>
              <a:rPr lang="en-US" altLang="zh-CN" sz="1800" kern="100" dirty="0">
                <a:effectLst/>
                <a:latin typeface="宋体" panose="02010600030101010101" pitchFamily="2" charset="-122"/>
                <a:cs typeface="Times New Roman" panose="02020603050405020304" pitchFamily="18" charset="0"/>
              </a:rPr>
              <a:t>if-else</a:t>
            </a:r>
            <a:r>
              <a:rPr lang="zh-CN" altLang="zh-CN" sz="1800" kern="100" dirty="0">
                <a:effectLst/>
                <a:ea typeface="宋体" panose="02010600030101010101" pitchFamily="2" charset="-122"/>
                <a:cs typeface="Times New Roman" panose="02020603050405020304" pitchFamily="18" charset="0"/>
              </a:rPr>
              <a:t>结构完成老师对张飞</a:t>
            </a:r>
            <a:r>
              <a:rPr lang="en-US" altLang="zh-CN" sz="1800" kern="100" dirty="0">
                <a:effectLst/>
                <a:ea typeface="宋体" panose="02010600030101010101" pitchFamily="2" charset="-122"/>
                <a:cs typeface="Times New Roman" panose="02020603050405020304" pitchFamily="18" charset="0"/>
              </a:rPr>
              <a:t>Java</a:t>
            </a:r>
            <a:r>
              <a:rPr lang="zh-CN" altLang="zh-CN" sz="1800" kern="100" dirty="0">
                <a:effectLst/>
                <a:ea typeface="宋体" panose="02010600030101010101" pitchFamily="2" charset="-122"/>
                <a:cs typeface="Times New Roman" panose="02020603050405020304" pitchFamily="18" charset="0"/>
              </a:rPr>
              <a:t>考试成绩大于</a:t>
            </a:r>
            <a:r>
              <a:rPr lang="en-US" altLang="zh-CN" sz="1800" kern="100" dirty="0">
                <a:effectLst/>
                <a:ea typeface="宋体" panose="02010600030101010101" pitchFamily="2" charset="-122"/>
                <a:cs typeface="Times New Roman" panose="02020603050405020304" pitchFamily="18" charset="0"/>
              </a:rPr>
              <a:t>98</a:t>
            </a:r>
            <a:r>
              <a:rPr lang="zh-CN" altLang="zh-CN" sz="1800" kern="100" dirty="0">
                <a:effectLst/>
                <a:ea typeface="宋体" panose="02010600030101010101" pitchFamily="2" charset="-122"/>
                <a:cs typeface="Times New Roman" panose="02020603050405020304" pitchFamily="18" charset="0"/>
              </a:rPr>
              <a:t>分就奖励他一本书，否则罚他进行编码的要求。</a:t>
            </a:r>
            <a:endParaRPr lang="zh-CN" altLang="en-US" dirty="0"/>
          </a:p>
        </p:txBody>
      </p:sp>
      <p:sp>
        <p:nvSpPr>
          <p:cNvPr id="6" name="文本框 5">
            <a:extLst>
              <a:ext uri="{FF2B5EF4-FFF2-40B4-BE49-F238E27FC236}">
                <a16:creationId xmlns:a16="http://schemas.microsoft.com/office/drawing/2014/main" id="{406FCEDE-B186-1948-2C77-28FFA7D82F97}"/>
              </a:ext>
            </a:extLst>
          </p:cNvPr>
          <p:cNvSpPr txBox="1"/>
          <p:nvPr/>
        </p:nvSpPr>
        <p:spPr>
          <a:xfrm>
            <a:off x="628113" y="1907060"/>
            <a:ext cx="8258947" cy="2862322"/>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Exercise3_2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91;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通过变量给出</a:t>
            </a:r>
            <a:r>
              <a:rPr lang="zh-CN" altLang="zh-CN" sz="18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张飞的</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Java</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成绩</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98)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老师说</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不错，奖励一本书！</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老师说</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惩罚</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开始编码！</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182931DF-FBEC-85A9-9568-EA7F7667E708}"/>
              </a:ext>
            </a:extLst>
          </p:cNvPr>
          <p:cNvSpPr txBox="1"/>
          <p:nvPr/>
        </p:nvSpPr>
        <p:spPr>
          <a:xfrm>
            <a:off x="628113" y="5033676"/>
            <a:ext cx="6094970" cy="605294"/>
          </a:xfrm>
          <a:prstGeom prst="rect">
            <a:avLst/>
          </a:prstGeom>
          <a:noFill/>
        </p:spPr>
        <p:txBody>
          <a:bodyPr wrap="square">
            <a:spAutoFit/>
          </a:bodyPr>
          <a:lstStyle/>
          <a:p>
            <a:pPr algn="l">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lnSpc>
                <a:spcPts val="2000"/>
              </a:lnSpc>
            </a:pP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老师说</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惩罚</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开始编码！</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4529820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111327-F111-CE71-A846-3A413069DAB9}"/>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A925D6EE-C79E-FBAB-4650-7DEDCA8C010F}"/>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3A25BDAE-6ED4-60AD-6670-85CC1BE62774}"/>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49E811AA-2E89-9403-BF27-6EAEABDD2C68}"/>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9B3B6283-160D-82B3-AE5E-018F5A150D8D}"/>
              </a:ext>
            </a:extLst>
          </p:cNvPr>
          <p:cNvSpPr txBox="1"/>
          <p:nvPr/>
        </p:nvSpPr>
        <p:spPr>
          <a:xfrm>
            <a:off x="970860" y="265934"/>
            <a:ext cx="609497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3.3.3 if</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多分支语句</a:t>
            </a:r>
          </a:p>
        </p:txBody>
      </p:sp>
      <p:sp>
        <p:nvSpPr>
          <p:cNvPr id="6" name="文本框 5">
            <a:extLst>
              <a:ext uri="{FF2B5EF4-FFF2-40B4-BE49-F238E27FC236}">
                <a16:creationId xmlns:a16="http://schemas.microsoft.com/office/drawing/2014/main" id="{179162DA-9AEF-CA21-19BA-6EB8B81EC206}"/>
              </a:ext>
            </a:extLst>
          </p:cNvPr>
          <p:cNvSpPr txBox="1"/>
          <p:nvPr/>
        </p:nvSpPr>
        <p:spPr>
          <a:xfrm>
            <a:off x="860251" y="1032197"/>
            <a:ext cx="10471497" cy="1118255"/>
          </a:xfrm>
          <a:prstGeom prst="rect">
            <a:avLst/>
          </a:prstGeom>
          <a:noFill/>
        </p:spPr>
        <p:txBody>
          <a:bodyPr wrap="square">
            <a:spAutoFit/>
          </a:bodyPr>
          <a:lstStyle/>
          <a:p>
            <a:pPr indent="266700"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语句的主要功能是给程序提供一个分支。然而，有时候程序中仅仅多一个分支是远远不够的，甚至有时候程序的分支会很复杂，这就需要使用多分支的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if…else 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语句。通常表现为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如果满足某种条件，就进行某种处理，否则如果满足另一种条件才执行另一种处理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，这些条件都不满足则执行最后一种条件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
        <p:nvSpPr>
          <p:cNvPr id="9" name="文本框 8">
            <a:extLst>
              <a:ext uri="{FF2B5EF4-FFF2-40B4-BE49-F238E27FC236}">
                <a16:creationId xmlns:a16="http://schemas.microsoft.com/office/drawing/2014/main" id="{3BC4F2EA-0ABD-B601-7E9D-6F52E9904F16}"/>
              </a:ext>
            </a:extLst>
          </p:cNvPr>
          <p:cNvSpPr txBox="1"/>
          <p:nvPr/>
        </p:nvSpPr>
        <p:spPr>
          <a:xfrm>
            <a:off x="860251" y="2150452"/>
            <a:ext cx="7159284" cy="3683060"/>
          </a:xfrm>
          <a:prstGeom prst="rect">
            <a:avLst/>
          </a:prstGeom>
          <a:noFill/>
        </p:spPr>
        <p:txBody>
          <a:bodyPr wrap="square">
            <a:spAutoFit/>
          </a:bodyPr>
          <a:lstStyle/>
          <a:p>
            <a:pPr indent="127000" algn="l">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语法：</a:t>
            </a:r>
          </a:p>
          <a:p>
            <a:pPr indent="127000" algn="l">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if(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条件表达式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l">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l">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533400" algn="l">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else if(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条件表达式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l">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l">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l">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l">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else if(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条件表达式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l">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l">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533400" algn="l">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else{   </a:t>
            </a:r>
            <a:r>
              <a:rPr lang="en-US" altLang="zh-CN" sz="1800" kern="100" dirty="0">
                <a:solidFill>
                  <a:srgbClr val="AA5500"/>
                </a:solidFill>
                <a:effectLst/>
                <a:latin typeface="宋体" panose="02010600030101010101" pitchFamily="2" charset="-122"/>
                <a:ea typeface="宋体" panose="02010600030101010101" pitchFamily="2" charset="-122"/>
                <a:cs typeface="Times New Roman" panose="02020603050405020304" pitchFamily="18" charset="0"/>
              </a:rPr>
              <a:t>//</a:t>
            </a:r>
            <a:r>
              <a:rPr lang="zh-CN" altLang="zh-CN" sz="1800" kern="100" dirty="0">
                <a:solidFill>
                  <a:srgbClr val="AA5500"/>
                </a:solidFill>
                <a:effectLst/>
                <a:latin typeface="Calibri" panose="020F0502020204030204" pitchFamily="34" charset="0"/>
                <a:ea typeface="宋体" panose="02010600030101010101" pitchFamily="2" charset="-122"/>
                <a:cs typeface="Times New Roman" panose="02020603050405020304" pitchFamily="18" charset="0"/>
              </a:rPr>
              <a:t>如果以上布尔表达式都不为</a:t>
            </a:r>
            <a:r>
              <a:rPr lang="en-US" altLang="zh-CN" sz="1800" kern="100" dirty="0">
                <a:solidFill>
                  <a:srgbClr val="AA5500"/>
                </a:solidFill>
                <a:effectLst/>
                <a:latin typeface="Calibri" panose="020F0502020204030204" pitchFamily="34" charset="0"/>
                <a:ea typeface="宋体" panose="02010600030101010101" pitchFamily="2" charset="-122"/>
                <a:cs typeface="Times New Roman" panose="02020603050405020304" pitchFamily="18" charset="0"/>
              </a:rPr>
              <a:t>true</a:t>
            </a:r>
            <a:r>
              <a:rPr lang="zh-CN" altLang="zh-CN" sz="1800" kern="100" dirty="0">
                <a:solidFill>
                  <a:srgbClr val="AA5500"/>
                </a:solidFill>
                <a:effectLst/>
                <a:latin typeface="Calibri" panose="020F0502020204030204" pitchFamily="34" charset="0"/>
                <a:ea typeface="宋体" panose="02010600030101010101" pitchFamily="2" charset="-122"/>
                <a:cs typeface="Times New Roman" panose="02020603050405020304" pitchFamily="18" charset="0"/>
              </a:rPr>
              <a:t>执行这里语句块</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l">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l">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2028002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92AC-44C5-7E0B-2CC1-9E68D44292E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E82D7369-3E9D-C762-5977-0B5F84C8EB39}"/>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FBAE4793-FE76-DE5E-6441-5D94408E6B50}"/>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EB8E914B-88D2-FA2B-5709-6BEA3A38D76F}"/>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E09FB5AD-8623-450A-1BA8-9BAB660168F2}"/>
              </a:ext>
            </a:extLst>
          </p:cNvPr>
          <p:cNvSpPr txBox="1"/>
          <p:nvPr/>
        </p:nvSpPr>
        <p:spPr>
          <a:xfrm>
            <a:off x="854418" y="1008198"/>
            <a:ext cx="10483163" cy="86177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if…else 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语句时，依次判断表达式的值，当某个分支的条件表达式的值为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true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时，则执行该分支对应的语句块，然后跳到整个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语句之外继续执行程序。如果所有的表达式均为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false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，则执行语句块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，然后继续执行后续程序，其运行流程如图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4" name="Rectangle 2">
            <a:extLst>
              <a:ext uri="{FF2B5EF4-FFF2-40B4-BE49-F238E27FC236}">
                <a16:creationId xmlns:a16="http://schemas.microsoft.com/office/drawing/2014/main" id="{CED5FAFA-D2B1-59E1-2D6F-8E97FD5F26A3}"/>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a:extLst>
              <a:ext uri="{FF2B5EF4-FFF2-40B4-BE49-F238E27FC236}">
                <a16:creationId xmlns:a16="http://schemas.microsoft.com/office/drawing/2014/main" id="{38D53B1D-8BA9-B12F-2520-F5E6C84EDD55}"/>
              </a:ext>
            </a:extLst>
          </p:cNvPr>
          <p:cNvGraphicFramePr>
            <a:graphicFrameLocks noChangeAspect="1"/>
          </p:cNvGraphicFramePr>
          <p:nvPr>
            <p:extLst>
              <p:ext uri="{D42A27DB-BD31-4B8C-83A1-F6EECF244321}">
                <p14:modId xmlns:p14="http://schemas.microsoft.com/office/powerpoint/2010/main" val="2051948938"/>
              </p:ext>
            </p:extLst>
          </p:nvPr>
        </p:nvGraphicFramePr>
        <p:xfrm>
          <a:off x="1693904" y="1939558"/>
          <a:ext cx="8804189" cy="3972622"/>
        </p:xfrm>
        <a:graphic>
          <a:graphicData uri="http://schemas.openxmlformats.org/presentationml/2006/ole">
            <mc:AlternateContent xmlns:mc="http://schemas.openxmlformats.org/markup-compatibility/2006">
              <mc:Choice xmlns:v="urn:schemas-microsoft-com:vml" Requires="v">
                <p:oleObj r:id="rId6" imgW="5542696" imgH="2500501" progId="Visio.Drawing.11">
                  <p:embed/>
                </p:oleObj>
              </mc:Choice>
              <mc:Fallback>
                <p:oleObj r:id="rId6" imgW="5542696" imgH="2500501" progId="Visio.Drawing.11">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93904" y="1939558"/>
                        <a:ext cx="8804189" cy="3972622"/>
                      </a:xfrm>
                      <a:prstGeom prst="rect">
                        <a:avLst/>
                      </a:prstGeom>
                      <a:noFill/>
                    </p:spPr>
                  </p:pic>
                </p:oleObj>
              </mc:Fallback>
            </mc:AlternateContent>
          </a:graphicData>
        </a:graphic>
      </p:graphicFrame>
      <p:sp>
        <p:nvSpPr>
          <p:cNvPr id="9" name="文本框 8">
            <a:extLst>
              <a:ext uri="{FF2B5EF4-FFF2-40B4-BE49-F238E27FC236}">
                <a16:creationId xmlns:a16="http://schemas.microsoft.com/office/drawing/2014/main" id="{FCD5F8D5-B9FF-43F9-FD8D-4A25679E9500}"/>
              </a:ext>
            </a:extLst>
          </p:cNvPr>
          <p:cNvSpPr txBox="1"/>
          <p:nvPr/>
        </p:nvSpPr>
        <p:spPr>
          <a:xfrm>
            <a:off x="3004235" y="5981767"/>
            <a:ext cx="6094970" cy="338554"/>
          </a:xfrm>
          <a:prstGeom prst="rect">
            <a:avLst/>
          </a:prstGeom>
          <a:noFill/>
        </p:spPr>
        <p:txBody>
          <a:bodyPr wrap="square">
            <a:spAutoFit/>
          </a:bodyPr>
          <a:lstStyle/>
          <a:p>
            <a:pPr algn="ctr">
              <a:tabLst>
                <a:tab pos="937260" algn="l"/>
              </a:tabLst>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3-5  if</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多分支结构</a:t>
            </a:r>
          </a:p>
        </p:txBody>
      </p:sp>
    </p:spTree>
    <p:extLst>
      <p:ext uri="{BB962C8B-B14F-4D97-AF65-F5344CB8AC3E}">
        <p14:creationId xmlns:p14="http://schemas.microsoft.com/office/powerpoint/2010/main" val="365366686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DD90A-E28C-971A-D007-685F1D4F0A76}"/>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00831739-49FC-3AB1-BE3E-239DB3A5F17F}"/>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BF9ED40F-DDF9-DA70-1115-72FBB48AC8D9}"/>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785018EC-3F19-3024-6EF1-B5FACA0E7E95}"/>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A5935467-C286-2E27-D432-AD2392BA80D5}"/>
              </a:ext>
            </a:extLst>
          </p:cNvPr>
          <p:cNvSpPr txBox="1"/>
          <p:nvPr/>
        </p:nvSpPr>
        <p:spPr>
          <a:xfrm>
            <a:off x="878184" y="730249"/>
            <a:ext cx="10533281" cy="861774"/>
          </a:xfrm>
          <a:prstGeom prst="rect">
            <a:avLst/>
          </a:prstGeom>
          <a:noFill/>
        </p:spPr>
        <p:txBody>
          <a:bodyPr wrap="square">
            <a:spAutoFit/>
          </a:bodyPr>
          <a:lstStyle/>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】程序选择宝藏的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多把钥匙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多分支结构对学员的结业考试成绩评测：成绩大于等于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90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时，评估结果为：优秀。 成绩为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(80-89)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时，评估结果为：良好。 成绩为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(60-79)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时，评估结果为：中等。成绩小于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时，评估结果为：差</a:t>
            </a:r>
          </a:p>
        </p:txBody>
      </p:sp>
      <p:sp>
        <p:nvSpPr>
          <p:cNvPr id="4" name="文本框 3">
            <a:extLst>
              <a:ext uri="{FF2B5EF4-FFF2-40B4-BE49-F238E27FC236}">
                <a16:creationId xmlns:a16="http://schemas.microsoft.com/office/drawing/2014/main" id="{E42A6B6E-B486-7723-1DB0-0A7142049FFA}"/>
              </a:ext>
            </a:extLst>
          </p:cNvPr>
          <p:cNvSpPr txBox="1"/>
          <p:nvPr/>
        </p:nvSpPr>
        <p:spPr>
          <a:xfrm>
            <a:off x="970860" y="1552665"/>
            <a:ext cx="6035058" cy="3970318"/>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Example3_4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70;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初始化考试成绩</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90 ) {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优秀</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80 ) {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良好</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60 ) {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中等</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差</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此语句块符合表示主程序</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main</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结束</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此语句块符合表示</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class</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类结束</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9420A99C-B03D-0CEF-E34B-7B5DDEFD01E7}"/>
              </a:ext>
            </a:extLst>
          </p:cNvPr>
          <p:cNvSpPr txBox="1"/>
          <p:nvPr/>
        </p:nvSpPr>
        <p:spPr>
          <a:xfrm>
            <a:off x="717910" y="5740105"/>
            <a:ext cx="6094970" cy="605294"/>
          </a:xfrm>
          <a:prstGeom prst="rect">
            <a:avLst/>
          </a:prstGeom>
          <a:noFill/>
        </p:spPr>
        <p:txBody>
          <a:bodyPr wrap="square">
            <a:spAutoFit/>
          </a:bodyPr>
          <a:lstStyle/>
          <a:p>
            <a:pPr algn="l">
              <a:lnSpc>
                <a:spcPts val="2000"/>
              </a:lnSpc>
              <a:buNone/>
              <a:tabLst>
                <a:tab pos="38481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lnSpc>
                <a:spcPts val="2000"/>
              </a:lnSpc>
              <a:tabLst>
                <a:tab pos="384810" algn="l"/>
              </a:tabLst>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中等</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835332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CDA2F-057A-5239-1A66-9C103E59FBF4}"/>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0541A18-CE17-D47F-6334-AB69184331C0}"/>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6F913A6C-067D-525D-C48D-40D0A70578AA}"/>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B52FB564-BA2C-7B85-579F-AB4AF06554D7}"/>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3DA26722-0C45-2051-741B-B36A3DDD6D71}"/>
              </a:ext>
            </a:extLst>
          </p:cNvPr>
          <p:cNvSpPr txBox="1"/>
          <p:nvPr/>
        </p:nvSpPr>
        <p:spPr>
          <a:xfrm>
            <a:off x="907055" y="537229"/>
            <a:ext cx="10473518" cy="861774"/>
          </a:xfrm>
          <a:prstGeom prst="rect">
            <a:avLst/>
          </a:prstGeom>
          <a:noFill/>
        </p:spPr>
        <p:txBody>
          <a:bodyPr wrap="square">
            <a:spAutoFit/>
          </a:bodyPr>
          <a:lstStyle/>
          <a:p>
            <a:pPr algn="l">
              <a:lnSpc>
                <a:spcPts val="2000"/>
              </a:lnSpc>
              <a:tabLst>
                <a:tab pos="38481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】要求编写一个程序，判断输入的整数是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正数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负数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，或者如果输入的是一个非整数（如小数或其他类型数据），提示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无效输入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。请注意，需要先导入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util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Scanner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类，然后实例化</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Scanner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对象，最后调用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Scanner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类相关</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API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，获取相应类型的变量。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B0861363-C9A4-B60A-22B8-0E3EF763046D}"/>
              </a:ext>
            </a:extLst>
          </p:cNvPr>
          <p:cNvSpPr txBox="1"/>
          <p:nvPr/>
        </p:nvSpPr>
        <p:spPr>
          <a:xfrm>
            <a:off x="907055" y="1333916"/>
            <a:ext cx="8499904" cy="4770537"/>
          </a:xfrm>
          <a:prstGeom prst="rect">
            <a:avLst/>
          </a:prstGeom>
          <a:noFill/>
        </p:spPr>
        <p:txBody>
          <a:bodyPr wrap="square">
            <a:spAutoFit/>
          </a:bodyPr>
          <a:lstStyle/>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java.util.Scanner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Exercise3_3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635"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 </a:t>
            </a:r>
            <a:r>
              <a:rPr lang="en-US" altLang="zh-CN" sz="1600" u="sng"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scanner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Scanner(System.</a:t>
            </a:r>
            <a:r>
              <a:rPr lang="en-US" altLang="zh-CN" sz="16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请输入一个整数：</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scanner</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.hasNextInt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scanner</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0)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是正数。</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0)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是负数。</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是零。</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无效输入，请输入一个整数。</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D84639C6-0963-657A-8B1D-EC62C6F5DAA6}"/>
              </a:ext>
            </a:extLst>
          </p:cNvPr>
          <p:cNvSpPr txBox="1"/>
          <p:nvPr/>
        </p:nvSpPr>
        <p:spPr>
          <a:xfrm>
            <a:off x="8676246" y="5438478"/>
            <a:ext cx="2345981" cy="882293"/>
          </a:xfrm>
          <a:prstGeom prst="rect">
            <a:avLst/>
          </a:prstGeom>
          <a:noFill/>
        </p:spPr>
        <p:txBody>
          <a:bodyPr wrap="square">
            <a:spAutoFit/>
          </a:bodyPr>
          <a:lstStyle/>
          <a:p>
            <a:pPr algn="l">
              <a:lnSpc>
                <a:spcPts val="2000"/>
              </a:lnSpc>
              <a:buNone/>
              <a:tabLst>
                <a:tab pos="384810" algn="l"/>
              </a:tabLst>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请输入一个整数：</a:t>
            </a:r>
            <a:r>
              <a:rPr lang="en-US" altLang="zh-CN" sz="1800" kern="0" dirty="0">
                <a:solidFill>
                  <a:srgbClr val="00C87D"/>
                </a:solidFill>
                <a:effectLst/>
                <a:latin typeface="Consolas" panose="020B0609020204030204" pitchFamily="49" charset="0"/>
                <a:ea typeface="宋体" panose="02010600030101010101" pitchFamily="2" charset="-122"/>
                <a:cs typeface="Consolas" panose="020B0609020204030204" pitchFamily="49" charset="0"/>
              </a:rPr>
              <a:t>9</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ts val="2000"/>
              </a:lnSpc>
              <a:tabLst>
                <a:tab pos="384810" algn="l"/>
              </a:tabLst>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9 </a:t>
            </a: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是正数。</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305487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63F9F-AEC2-0151-7D8B-7424F3A09D3E}"/>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EF90E14D-8830-52C9-A502-C8DD54F734DC}"/>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6BE7A637-D0C9-FA7E-96E0-671FED56D1F5}"/>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7D27A32B-1C81-C31F-ABE0-9ECF2E612C14}"/>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4A8CB78F-5E83-B7DB-368A-D5659844A4CA}"/>
              </a:ext>
            </a:extLst>
          </p:cNvPr>
          <p:cNvSpPr txBox="1"/>
          <p:nvPr/>
        </p:nvSpPr>
        <p:spPr>
          <a:xfrm>
            <a:off x="717909" y="959838"/>
            <a:ext cx="10911016" cy="2400657"/>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【问题导入】</a:t>
            </a:r>
          </a:p>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在当今科技迅速发展的背景下，编程已成为推动创新和解决复杂问题的重要工具。《</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程序设计控制》中的流程控制结构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顺序、选择和循环，正是程序设计中不可或缺的基础。随着人工智能、大数据、物联网等技术的兴起，程序员不仅需要编写高效的代码，还必须能够做出智能决策和优化循环，解决实际问题。例如，人工智能中的决策树模型本质上就是一种选择结构，而自动驾驶、智能推荐等技术则离不开顺序控制和循环控制的应用。与此同时，如何确保这些技术的应用不偏离伦理轨道，避免算法歧视或数据隐私问题，也成为了技术人员的社会责任。因此，学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流程控制，不仅仅是掌握编程技巧，更是培养我们在未来科技发展中具备更强逻辑思维和责任感的重要基础。通过今天的课程，希望大家能够理解如何用编程语言解决现实中的复杂问题，同时关注技术应用的社会影响。</a:t>
            </a:r>
          </a:p>
        </p:txBody>
      </p:sp>
      <p:sp>
        <p:nvSpPr>
          <p:cNvPr id="9" name="文本框 8">
            <a:extLst>
              <a:ext uri="{FF2B5EF4-FFF2-40B4-BE49-F238E27FC236}">
                <a16:creationId xmlns:a16="http://schemas.microsoft.com/office/drawing/2014/main" id="{6B9DCC38-7BB2-A40E-215A-5400C9264D6D}"/>
              </a:ext>
            </a:extLst>
          </p:cNvPr>
          <p:cNvSpPr txBox="1"/>
          <p:nvPr/>
        </p:nvSpPr>
        <p:spPr>
          <a:xfrm>
            <a:off x="665814" y="3360495"/>
            <a:ext cx="10860371" cy="86177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【知识目标】</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中各种流程控制语句（顺序结构、选择结构、循环结构）的语法和使用方法</a:t>
            </a:r>
          </a:p>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）了解程序控制中的条件表达式和逻辑运算符的使用规则</a:t>
            </a:r>
          </a:p>
        </p:txBody>
      </p:sp>
      <p:sp>
        <p:nvSpPr>
          <p:cNvPr id="11" name="文本框 10">
            <a:extLst>
              <a:ext uri="{FF2B5EF4-FFF2-40B4-BE49-F238E27FC236}">
                <a16:creationId xmlns:a16="http://schemas.microsoft.com/office/drawing/2014/main" id="{74A20E5A-9366-BAC1-1ADD-00018C2E668E}"/>
              </a:ext>
            </a:extLst>
          </p:cNvPr>
          <p:cNvSpPr txBox="1"/>
          <p:nvPr/>
        </p:nvSpPr>
        <p:spPr>
          <a:xfrm>
            <a:off x="665814" y="4352676"/>
            <a:ext cx="6094970" cy="86177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【能力目标】</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）能够运用流程控制语句解决实际问题的能力</a:t>
            </a:r>
          </a:p>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）能够够分析和优化程序流程的能力</a:t>
            </a:r>
          </a:p>
        </p:txBody>
      </p:sp>
      <p:sp>
        <p:nvSpPr>
          <p:cNvPr id="13" name="文本框 12">
            <a:extLst>
              <a:ext uri="{FF2B5EF4-FFF2-40B4-BE49-F238E27FC236}">
                <a16:creationId xmlns:a16="http://schemas.microsoft.com/office/drawing/2014/main" id="{324E546A-8E57-C6A8-184F-2D82DE8791F0}"/>
              </a:ext>
            </a:extLst>
          </p:cNvPr>
          <p:cNvSpPr txBox="1"/>
          <p:nvPr/>
        </p:nvSpPr>
        <p:spPr>
          <a:xfrm>
            <a:off x="717909" y="5344857"/>
            <a:ext cx="6094970" cy="86177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【素质目标】</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）培养严谨的逻辑思维和问题解决能力</a:t>
            </a:r>
          </a:p>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）培养团队协作和沟通能力</a:t>
            </a:r>
          </a:p>
        </p:txBody>
      </p:sp>
    </p:spTree>
    <p:extLst>
      <p:ext uri="{BB962C8B-B14F-4D97-AF65-F5344CB8AC3E}">
        <p14:creationId xmlns:p14="http://schemas.microsoft.com/office/powerpoint/2010/main" val="423208236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3D5C83-B5B2-4C7C-0C28-37D77CCD041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9C852369-A89B-E038-DD93-B162D7A9890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D1B65591-51D9-740C-599D-72F88184C69C}"/>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12F780A0-B741-9909-8016-BAA7977CB61E}"/>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40586529-E3D5-C44B-024F-0EC4CCFB8C16}"/>
              </a:ext>
            </a:extLst>
          </p:cNvPr>
          <p:cNvSpPr txBox="1"/>
          <p:nvPr/>
        </p:nvSpPr>
        <p:spPr>
          <a:xfrm>
            <a:off x="884362" y="752018"/>
            <a:ext cx="9575632" cy="369332"/>
          </a:xfrm>
          <a:prstGeom prst="rect">
            <a:avLst/>
          </a:prstGeom>
          <a:noFill/>
        </p:spPr>
        <p:txBody>
          <a:bodyPr wrap="square">
            <a:spAutoFit/>
          </a:bodyPr>
          <a:lstStyle/>
          <a:p>
            <a:r>
              <a:rPr lang="zh-CN" altLang="zh-CN" sz="1800" kern="100" dirty="0">
                <a:effectLst/>
                <a:ea typeface="宋体" panose="02010600030101010101" pitchFamily="2" charset="-122"/>
                <a:cs typeface="Times New Roman" panose="02020603050405020304" pitchFamily="18" charset="0"/>
              </a:rPr>
              <a:t>【课堂练习</a:t>
            </a:r>
            <a:r>
              <a:rPr lang="en-US" altLang="zh-CN" sz="1800" kern="100" dirty="0">
                <a:effectLst/>
                <a:ea typeface="宋体" panose="02010600030101010101" pitchFamily="2" charset="-122"/>
                <a:cs typeface="Times New Roman" panose="02020603050405020304" pitchFamily="18" charset="0"/>
              </a:rPr>
              <a:t>3-4</a:t>
            </a:r>
            <a:r>
              <a:rPr lang="zh-CN" altLang="zh-CN" sz="1800" kern="100" dirty="0">
                <a:effectLst/>
                <a:ea typeface="宋体" panose="02010600030101010101" pitchFamily="2" charset="-122"/>
                <a:cs typeface="Times New Roman" panose="02020603050405020304" pitchFamily="18" charset="0"/>
              </a:rPr>
              <a:t>】定义三个整型变量并赋值，使用</a:t>
            </a:r>
            <a:r>
              <a:rPr lang="en-US" altLang="zh-CN" sz="1800" kern="100" dirty="0">
                <a:effectLst/>
                <a:ea typeface="宋体" panose="02010600030101010101" pitchFamily="2" charset="-122"/>
                <a:cs typeface="Times New Roman" panose="02020603050405020304" pitchFamily="18" charset="0"/>
              </a:rPr>
              <a:t>if-else</a:t>
            </a:r>
            <a:r>
              <a:rPr lang="zh-CN" altLang="zh-CN" sz="1800" kern="100" dirty="0">
                <a:effectLst/>
                <a:ea typeface="宋体" panose="02010600030101010101" pitchFamily="2" charset="-122"/>
                <a:cs typeface="Times New Roman" panose="02020603050405020304" pitchFamily="18" charset="0"/>
              </a:rPr>
              <a:t>获取这三个数中的较大数的实现。</a:t>
            </a:r>
            <a:endParaRPr lang="zh-CN" altLang="en-US" dirty="0"/>
          </a:p>
        </p:txBody>
      </p:sp>
      <p:sp>
        <p:nvSpPr>
          <p:cNvPr id="6" name="文本框 5">
            <a:extLst>
              <a:ext uri="{FF2B5EF4-FFF2-40B4-BE49-F238E27FC236}">
                <a16:creationId xmlns:a16="http://schemas.microsoft.com/office/drawing/2014/main" id="{7E60BC0F-2A35-9B6D-5A64-42FBFF6B13B8}"/>
              </a:ext>
            </a:extLst>
          </p:cNvPr>
          <p:cNvSpPr txBox="1"/>
          <p:nvPr/>
        </p:nvSpPr>
        <p:spPr>
          <a:xfrm>
            <a:off x="970860" y="1121350"/>
            <a:ext cx="6548265" cy="4524315"/>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Exercise3_4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声明三个变量并赋值</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20,</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num3</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-5;</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声明</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max</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变量，根据判断赋值</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u="sng"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max</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&amp;&amp;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num3</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max</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&amp;&amp;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num3</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max</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max</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num3</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System.out.println</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("max is "+max);</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tabLst>
                <a:tab pos="384810" algn="l"/>
              </a:tabLst>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CC4DA250-8E1E-86E6-444D-F9EDB4C24772}"/>
              </a:ext>
            </a:extLst>
          </p:cNvPr>
          <p:cNvSpPr txBox="1"/>
          <p:nvPr/>
        </p:nvSpPr>
        <p:spPr>
          <a:xfrm>
            <a:off x="970860" y="5803335"/>
            <a:ext cx="6094970" cy="605294"/>
          </a:xfrm>
          <a:prstGeom prst="rect">
            <a:avLst/>
          </a:prstGeom>
          <a:noFill/>
        </p:spPr>
        <p:txBody>
          <a:bodyPr wrap="square">
            <a:spAutoFit/>
          </a:bodyPr>
          <a:lstStyle/>
          <a:p>
            <a:pPr algn="l">
              <a:lnSpc>
                <a:spcPts val="2000"/>
              </a:lnSpc>
              <a:buNone/>
              <a:tabLst>
                <a:tab pos="384810" algn="l"/>
              </a:tabLst>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lnSpc>
                <a:spcPts val="2000"/>
              </a:lnSpc>
              <a:tabLst>
                <a:tab pos="384810" algn="l"/>
              </a:tabLst>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max is 20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5358560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7D00C0-B4E6-5CB4-ED41-5DE702B71E4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68BA65F-9A56-BD93-A7DA-89A6E184F07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D3CA47D3-95D3-A6A1-E354-7F276ADE515D}"/>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FF8E482B-B3CD-8715-B4D3-6F5F83A42D4E}"/>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E11DD7CF-718D-7DBA-81DA-A07897C2E37D}"/>
              </a:ext>
            </a:extLst>
          </p:cNvPr>
          <p:cNvSpPr txBox="1"/>
          <p:nvPr/>
        </p:nvSpPr>
        <p:spPr>
          <a:xfrm>
            <a:off x="866516" y="752018"/>
            <a:ext cx="10594375" cy="861774"/>
          </a:xfrm>
          <a:prstGeom prst="rect">
            <a:avLst/>
          </a:prstGeom>
          <a:noFill/>
        </p:spPr>
        <p:txBody>
          <a:bodyPr wrap="square">
            <a:spAutoFit/>
          </a:bodyPr>
          <a:lstStyle/>
          <a:p>
            <a:pPr algn="l">
              <a:lnSpc>
                <a:spcPts val="2000"/>
              </a:lnSpc>
              <a:tabLst>
                <a:tab pos="38481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】编写一个程序，获取用户输入的狗的年龄，通过程序显示其相当于人类的年龄。如果用户输入负数，请显示一个提示输入错误信息。请注意：狗的前两年每一年相当于人类的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岁，之后每增加一年就增加四岁。</a:t>
            </a:r>
          </a:p>
        </p:txBody>
      </p:sp>
      <p:sp>
        <p:nvSpPr>
          <p:cNvPr id="6" name="文本框 5">
            <a:extLst>
              <a:ext uri="{FF2B5EF4-FFF2-40B4-BE49-F238E27FC236}">
                <a16:creationId xmlns:a16="http://schemas.microsoft.com/office/drawing/2014/main" id="{DB576D6D-0653-6FC1-A587-7BFE0AC95DF3}"/>
              </a:ext>
            </a:extLst>
          </p:cNvPr>
          <p:cNvSpPr txBox="1"/>
          <p:nvPr/>
        </p:nvSpPr>
        <p:spPr>
          <a:xfrm>
            <a:off x="717910" y="1613792"/>
            <a:ext cx="9778038" cy="3416320"/>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Exercise3_5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dogAge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7;</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dogAge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0 &amp;&amp;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dogAge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2){</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相当于人的年龄：</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dogAge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10.5);</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dogAge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2){</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相当于人的年龄：</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 * 10.5 +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dogAge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 * 4));</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狗狗还没出生呢！</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tabLst>
                <a:tab pos="384810" algn="l"/>
              </a:tabLst>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B6E48C42-5A12-B35A-7392-6047E449949F}"/>
              </a:ext>
            </a:extLst>
          </p:cNvPr>
          <p:cNvSpPr txBox="1"/>
          <p:nvPr/>
        </p:nvSpPr>
        <p:spPr>
          <a:xfrm>
            <a:off x="773842" y="5266074"/>
            <a:ext cx="6094970" cy="625812"/>
          </a:xfrm>
          <a:prstGeom prst="rect">
            <a:avLst/>
          </a:prstGeom>
          <a:noFill/>
        </p:spPr>
        <p:txBody>
          <a:bodyPr wrap="square">
            <a:spAutoFit/>
          </a:bodyPr>
          <a:lstStyle/>
          <a:p>
            <a:pPr algn="l">
              <a:lnSpc>
                <a:spcPts val="2000"/>
              </a:lnSpc>
              <a:buNone/>
              <a:tabLst>
                <a:tab pos="384810" algn="l"/>
              </a:tabLst>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tabLst>
                <a:tab pos="384810" algn="l"/>
              </a:tabLst>
            </a:pP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相当于人的年龄：</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41.0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1670857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1B5901-1E11-21B3-686D-ABEEEFD9F70B}"/>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6AB2032E-AF4F-B3A7-45AE-617BA52F7EEA}"/>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B9E9C5F3-7635-DDA3-60A6-B582BDC387F3}"/>
              </a:ext>
            </a:extLst>
          </p:cNvPr>
          <p:cNvSpPr txBox="1"/>
          <p:nvPr/>
        </p:nvSpPr>
        <p:spPr>
          <a:xfrm>
            <a:off x="681166" y="341314"/>
            <a:ext cx="609497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3.3.4 if</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嵌套</a:t>
            </a:r>
          </a:p>
        </p:txBody>
      </p:sp>
      <p:sp>
        <p:nvSpPr>
          <p:cNvPr id="6" name="文本框 5">
            <a:extLst>
              <a:ext uri="{FF2B5EF4-FFF2-40B4-BE49-F238E27FC236}">
                <a16:creationId xmlns:a16="http://schemas.microsoft.com/office/drawing/2014/main" id="{393AE66B-C4E9-D893-8054-36A3EF57CA09}"/>
              </a:ext>
            </a:extLst>
          </p:cNvPr>
          <p:cNvSpPr txBox="1"/>
          <p:nvPr/>
        </p:nvSpPr>
        <p:spPr>
          <a:xfrm>
            <a:off x="701996" y="1169360"/>
            <a:ext cx="3800636" cy="1631216"/>
          </a:xfrm>
          <a:prstGeom prst="rect">
            <a:avLst/>
          </a:prstGeom>
          <a:noFill/>
        </p:spPr>
        <p:txBody>
          <a:bodyPr wrap="square">
            <a:spAutoFit/>
          </a:bodyPr>
          <a:lstStyle/>
          <a:p>
            <a:pPr indent="266700"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语句的用法非常灵活，不仅可以单独使用，还可以在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语句里嵌套另一个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语句。同样，</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if…else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if…else 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语句中也可以嵌套另一个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结构的语句，以完成更深层次的判断。</a:t>
            </a:r>
          </a:p>
        </p:txBody>
      </p:sp>
      <p:sp>
        <p:nvSpPr>
          <p:cNvPr id="8" name="文本框 7">
            <a:extLst>
              <a:ext uri="{FF2B5EF4-FFF2-40B4-BE49-F238E27FC236}">
                <a16:creationId xmlns:a16="http://schemas.microsoft.com/office/drawing/2014/main" id="{82720D03-CAE8-5A11-8892-EBB63F4E2BA1}"/>
              </a:ext>
            </a:extLst>
          </p:cNvPr>
          <p:cNvSpPr txBox="1"/>
          <p:nvPr/>
        </p:nvSpPr>
        <p:spPr>
          <a:xfrm>
            <a:off x="681166" y="3081770"/>
            <a:ext cx="3217391" cy="2657138"/>
          </a:xfrm>
          <a:prstGeom prst="rect">
            <a:avLst/>
          </a:prstGeom>
          <a:noFill/>
        </p:spPr>
        <p:txBody>
          <a:bodyPr wrap="square">
            <a:spAutoFit/>
          </a:bodyPr>
          <a:lstStyle/>
          <a:p>
            <a:pPr indent="1270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语法结构如下： </a:t>
            </a: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（条件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if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（条件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 else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else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64602260-5A4F-3FEA-98F9-8AC29A24B4F6}"/>
              </a:ext>
            </a:extLst>
          </p:cNvPr>
          <p:cNvSpPr txBox="1"/>
          <p:nvPr/>
        </p:nvSpPr>
        <p:spPr>
          <a:xfrm>
            <a:off x="5395034" y="1192832"/>
            <a:ext cx="6094970" cy="861774"/>
          </a:xfrm>
          <a:prstGeom prst="rect">
            <a:avLst/>
          </a:prstGeom>
          <a:noFill/>
        </p:spPr>
        <p:txBody>
          <a:bodyPr wrap="square">
            <a:spAutoFit/>
          </a:bodyPr>
          <a:lstStyle/>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】代码迷宫中的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嵌套关卡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探险</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。学校举行运动会，百米赛跑跑入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秒内的学生有资格进决赛，根据性别分别进入男子组和女子组。</a:t>
            </a:r>
          </a:p>
        </p:txBody>
      </p:sp>
      <p:sp>
        <p:nvSpPr>
          <p:cNvPr id="12" name="文本框 11">
            <a:extLst>
              <a:ext uri="{FF2B5EF4-FFF2-40B4-BE49-F238E27FC236}">
                <a16:creationId xmlns:a16="http://schemas.microsoft.com/office/drawing/2014/main" id="{90F31560-2D58-85C4-225D-B5A2AAB1C334}"/>
              </a:ext>
            </a:extLst>
          </p:cNvPr>
          <p:cNvSpPr txBox="1"/>
          <p:nvPr/>
        </p:nvSpPr>
        <p:spPr>
          <a:xfrm>
            <a:off x="5395034" y="2054606"/>
            <a:ext cx="8809745" cy="3662541"/>
          </a:xfrm>
          <a:prstGeom prst="rect">
            <a:avLst/>
          </a:prstGeom>
          <a:noFill/>
        </p:spPr>
        <p:txBody>
          <a:bodyPr wrap="square">
            <a:spAutoFit/>
          </a:bodyPr>
          <a:lstStyle/>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导入包</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Example3_5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 </a:t>
            </a:r>
            <a:r>
              <a:rPr lang="en-US" altLang="zh-CN" sz="1200" u="sng"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Scanner(System.</a:t>
            </a:r>
            <a:r>
              <a:rPr lang="en-US" altLang="zh-CN" sz="12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请输入分值（秒）</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接受用户输入的秒数，保存到变量</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score</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请输入性别</a:t>
            </a:r>
            <a:r>
              <a:rPr lang="zh-CN" altLang="zh-CN" sz="1200" kern="0" dirty="0">
                <a:solidFill>
                  <a:srgbClr val="2A00FF"/>
                </a:solidFill>
                <a:effectLst/>
                <a:latin typeface="Calibri" panose="020F0502020204030204" pitchFamily="34" charset="0"/>
                <a:ea typeface="Consolas" panose="020B0609020204030204" pitchFamily="49" charset="0"/>
                <a:cs typeface="Consolas" panose="020B0609020204030204" pitchFamily="49" charset="0"/>
              </a:rPr>
              <a:t> </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男</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女</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gender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接受用户输入的性别，保存到变量</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gender</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10){</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判读分值是否小于</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gender</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.equals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男</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判断性别是否是</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男</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进入男子组决赛！</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gender</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.equals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女</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进入女子组决赛！</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淘汰！</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FE4B0E40-D957-8A35-0D9C-77C6BF88EC59}"/>
              </a:ext>
            </a:extLst>
          </p:cNvPr>
          <p:cNvSpPr txBox="1"/>
          <p:nvPr/>
        </p:nvSpPr>
        <p:spPr>
          <a:xfrm>
            <a:off x="9034031" y="5102836"/>
            <a:ext cx="2216242" cy="1272143"/>
          </a:xfrm>
          <a:prstGeom prst="rect">
            <a:avLst/>
          </a:prstGeom>
          <a:noFill/>
        </p:spPr>
        <p:txBody>
          <a:bodyPr wrap="square">
            <a:spAutoFit/>
          </a:bodyPr>
          <a:lstStyle/>
          <a:p>
            <a:pPr algn="just">
              <a:lnSpc>
                <a:spcPts val="2000"/>
              </a:lnSpc>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请输入分值（秒）</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8</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请输入性别 男</a:t>
            </a:r>
            <a:r>
              <a:rPr lang="en-US"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女</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女</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zh-CN" altLang="zh-CN" sz="12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进入女子组决赛！</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53544873"/>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A3A2A-86EF-3F7A-6967-AD58DB45FBC8}"/>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7A636FE9-1342-F0DE-0A3F-EA73DF9729F6}"/>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C7A66F8B-0AEA-F73F-2006-2CD37E7370EC}"/>
              </a:ext>
            </a:extLst>
          </p:cNvPr>
          <p:cNvSpPr txBox="1"/>
          <p:nvPr/>
        </p:nvSpPr>
        <p:spPr>
          <a:xfrm>
            <a:off x="717700" y="603748"/>
            <a:ext cx="10755012" cy="1754326"/>
          </a:xfrm>
          <a:prstGeom prst="rect">
            <a:avLst/>
          </a:prstGeom>
          <a:noFill/>
        </p:spPr>
        <p:txBody>
          <a:bodyPr wrap="square">
            <a:spAutoFit/>
          </a:bodyPr>
          <a:lstStyle/>
          <a:p>
            <a:pPr indent="266700" algn="just">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注意：代码中的</a:t>
            </a:r>
            <a:r>
              <a:rPr lang="en-US" altLang="zh-CN" sz="1800" kern="0" dirty="0">
                <a:solidFill>
                  <a:srgbClr val="000000"/>
                </a:solidFill>
                <a:effectLst/>
                <a:latin typeface="宋体" panose="02010600030101010101" pitchFamily="2" charset="-122"/>
                <a:ea typeface="宋体" panose="02010600030101010101" pitchFamily="2" charset="-122"/>
                <a:cs typeface="Consolas" panose="020B0609020204030204" pitchFamily="49" charset="0"/>
              </a:rPr>
              <a:t>equals()</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方法，比较的是两个对象的内容是否相等，返回</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true</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说明两者引用同一个对象，否则两个对象不相同，说到</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equals</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不得不提的就是</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与他的区别，“</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”用来比较基本数据类型（</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int ,double...</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）时候是直接比较数值，比较引用数据类型（</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class,</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接口</a:t>
            </a:r>
            <a:r>
              <a:rPr lang="en-US"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a:t>
            </a:r>
            <a:r>
              <a:rPr lang="zh-CN" altLang="zh-CN" sz="1800" kern="0" dirty="0">
                <a:solidFill>
                  <a:srgbClr val="000000"/>
                </a:solidFill>
                <a:effectLst/>
                <a:latin typeface="Calibri" panose="020F0502020204030204" pitchFamily="34" charset="0"/>
                <a:ea typeface="宋体" panose="02010600030101010101" pitchFamily="2" charset="-122"/>
                <a:cs typeface="Consolas" panose="020B0609020204030204" pitchFamily="49" charset="0"/>
              </a:rPr>
              <a:t>）的时候比较的是对象的引用和地址</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为了使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结构更加清晰、避免执行错误，应该把每个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或</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else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包含的代码块都用大括号括起来；相匹配的一对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else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应该左对齐；内层的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结构相对于外层的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结构要有一定的缩进。如图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5" name="Rectangle 2">
            <a:extLst>
              <a:ext uri="{FF2B5EF4-FFF2-40B4-BE49-F238E27FC236}">
                <a16:creationId xmlns:a16="http://schemas.microsoft.com/office/drawing/2014/main" id="{9A7270A0-DC32-6DE7-BC48-FE948DEADC6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a:extLst>
              <a:ext uri="{FF2B5EF4-FFF2-40B4-BE49-F238E27FC236}">
                <a16:creationId xmlns:a16="http://schemas.microsoft.com/office/drawing/2014/main" id="{E20D9804-3DA1-ACEB-FD84-AD21A5A75043}"/>
              </a:ext>
            </a:extLst>
          </p:cNvPr>
          <p:cNvGraphicFramePr>
            <a:graphicFrameLocks noChangeAspect="1"/>
          </p:cNvGraphicFramePr>
          <p:nvPr>
            <p:extLst>
              <p:ext uri="{D42A27DB-BD31-4B8C-83A1-F6EECF244321}">
                <p14:modId xmlns:p14="http://schemas.microsoft.com/office/powerpoint/2010/main" val="686593228"/>
              </p:ext>
            </p:extLst>
          </p:nvPr>
        </p:nvGraphicFramePr>
        <p:xfrm>
          <a:off x="2378676" y="2358074"/>
          <a:ext cx="6524367" cy="3678800"/>
        </p:xfrm>
        <a:graphic>
          <a:graphicData uri="http://schemas.openxmlformats.org/presentationml/2006/ole">
            <mc:AlternateContent xmlns:mc="http://schemas.openxmlformats.org/markup-compatibility/2006">
              <mc:Choice xmlns:v="urn:schemas-microsoft-com:vml" Requires="v">
                <p:oleObj r:id="rId3" imgW="7162570" imgH="4030567" progId="Visio.Drawing.11">
                  <p:embed/>
                </p:oleObj>
              </mc:Choice>
              <mc:Fallback>
                <p:oleObj r:id="rId3" imgW="7162570" imgH="4030567"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8676" y="2358074"/>
                        <a:ext cx="6524367" cy="3678800"/>
                      </a:xfrm>
                      <a:prstGeom prst="rect">
                        <a:avLst/>
                      </a:prstGeom>
                      <a:noFill/>
                    </p:spPr>
                  </p:pic>
                </p:oleObj>
              </mc:Fallback>
            </mc:AlternateContent>
          </a:graphicData>
        </a:graphic>
      </p:graphicFrame>
      <p:sp>
        <p:nvSpPr>
          <p:cNvPr id="8" name="文本框 7">
            <a:extLst>
              <a:ext uri="{FF2B5EF4-FFF2-40B4-BE49-F238E27FC236}">
                <a16:creationId xmlns:a16="http://schemas.microsoft.com/office/drawing/2014/main" id="{76DD573F-463D-A74F-1C74-55ED91C445BA}"/>
              </a:ext>
            </a:extLst>
          </p:cNvPr>
          <p:cNvSpPr txBox="1"/>
          <p:nvPr/>
        </p:nvSpPr>
        <p:spPr>
          <a:xfrm>
            <a:off x="4562219" y="6062186"/>
            <a:ext cx="6094970" cy="276999"/>
          </a:xfrm>
          <a:prstGeom prst="rect">
            <a:avLst/>
          </a:prstGeom>
          <a:noFill/>
        </p:spPr>
        <p:txBody>
          <a:bodyPr wrap="square">
            <a:spAutoFit/>
          </a:bodyPr>
          <a:lstStyle/>
          <a:p>
            <a:r>
              <a:rPr lang="zh-CN" altLang="zh-CN" sz="1200" kern="100" dirty="0">
                <a:effectLst/>
                <a:ea typeface="宋体" panose="02010600030101010101" pitchFamily="2" charset="-122"/>
                <a:cs typeface="Times New Roman" panose="02020603050405020304" pitchFamily="18" charset="0"/>
              </a:rPr>
              <a:t>图</a:t>
            </a:r>
            <a:r>
              <a:rPr lang="en-US" altLang="zh-CN" sz="1200" kern="100" dirty="0">
                <a:effectLst/>
                <a:ea typeface="宋体" panose="02010600030101010101" pitchFamily="2" charset="-122"/>
                <a:cs typeface="Times New Roman" panose="02020603050405020304" pitchFamily="18" charset="0"/>
              </a:rPr>
              <a:t>3-6 if</a:t>
            </a:r>
            <a:r>
              <a:rPr lang="zh-CN" altLang="zh-CN" sz="1200" kern="100" dirty="0">
                <a:effectLst/>
                <a:ea typeface="宋体" panose="02010600030101010101" pitchFamily="2" charset="-122"/>
                <a:cs typeface="Times New Roman" panose="02020603050405020304" pitchFamily="18" charset="0"/>
              </a:rPr>
              <a:t>语句嵌套机构</a:t>
            </a:r>
            <a:endParaRPr lang="zh-CN" altLang="en-US" sz="1200" dirty="0"/>
          </a:p>
        </p:txBody>
      </p:sp>
    </p:spTree>
    <p:extLst>
      <p:ext uri="{BB962C8B-B14F-4D97-AF65-F5344CB8AC3E}">
        <p14:creationId xmlns:p14="http://schemas.microsoft.com/office/powerpoint/2010/main" val="259755604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EA63EA-DB5C-4A2D-8968-09FB3D263027}"/>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E3B96378-AF34-9399-D63E-465BDC72232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8A796F9F-2695-E2DF-3DD1-76B689034AEC}"/>
              </a:ext>
            </a:extLst>
          </p:cNvPr>
          <p:cNvSpPr txBox="1"/>
          <p:nvPr/>
        </p:nvSpPr>
        <p:spPr>
          <a:xfrm>
            <a:off x="689897" y="633300"/>
            <a:ext cx="10810617" cy="861774"/>
          </a:xfrm>
          <a:prstGeom prst="rect">
            <a:avLst/>
          </a:prstGeom>
          <a:noFill/>
        </p:spPr>
        <p:txBody>
          <a:bodyPr wrap="square">
            <a:spAutoFit/>
          </a:bodyPr>
          <a:lstStyle/>
          <a:p>
            <a:pPr algn="l">
              <a:lnSpc>
                <a:spcPts val="2000"/>
              </a:lnSpc>
              <a:tabLst>
                <a:tab pos="215646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】代码迷宫中的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嵌套关卡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探险</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。人们经常对一周时间进行提前安排。如果今天是工作日，去上班；如果今天是周末，则出去游玩；如果周末天气晴朗，去室外游乐场游玩，否则去室内游乐场游玩。代码如下：</a:t>
            </a:r>
          </a:p>
        </p:txBody>
      </p:sp>
      <p:sp>
        <p:nvSpPr>
          <p:cNvPr id="6" name="文本框 5">
            <a:extLst>
              <a:ext uri="{FF2B5EF4-FFF2-40B4-BE49-F238E27FC236}">
                <a16:creationId xmlns:a16="http://schemas.microsoft.com/office/drawing/2014/main" id="{0D8B83A4-617D-6B23-1A43-7B4674280590}"/>
              </a:ext>
            </a:extLst>
          </p:cNvPr>
          <p:cNvSpPr txBox="1"/>
          <p:nvPr/>
        </p:nvSpPr>
        <p:spPr>
          <a:xfrm>
            <a:off x="689897" y="1420934"/>
            <a:ext cx="10029589" cy="4247317"/>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Example3_6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today</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周末</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weather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晴朗</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today</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.equals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周末</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//equals()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方法用于判断</a:t>
            </a:r>
            <a:r>
              <a:rPr lang="zh-CN" altLang="zh-CN" sz="18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对象与方法的参数值是否相等。</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weather</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.equals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晴朗</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如果是天气</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晴朗</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去室外游乐场游玩</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如果是天气不是</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晴朗</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去室内游乐场游玩</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今天不是周末</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去上班</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tabLst>
                <a:tab pos="2156460" algn="l"/>
              </a:tabLst>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4B7B06E0-0AC8-FABB-FDA5-A258D412D5B0}"/>
              </a:ext>
            </a:extLst>
          </p:cNvPr>
          <p:cNvSpPr txBox="1"/>
          <p:nvPr/>
        </p:nvSpPr>
        <p:spPr>
          <a:xfrm>
            <a:off x="689897" y="5789821"/>
            <a:ext cx="10906919" cy="605294"/>
          </a:xfrm>
          <a:prstGeom prst="rect">
            <a:avLst/>
          </a:prstGeom>
          <a:noFill/>
        </p:spPr>
        <p:txBody>
          <a:bodyPr wrap="square">
            <a:spAutoFit/>
          </a:bodyPr>
          <a:lstStyle/>
          <a:p>
            <a:pPr indent="266700" algn="l">
              <a:lnSpc>
                <a:spcPts val="2000"/>
              </a:lnSpc>
              <a:tabLst>
                <a:tab pos="215646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如上述代码所示，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today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满足</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today.equals</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周末</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条件，接着测试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weather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是否满足</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weather.equals</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晴朗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条件，满足该条件输出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去室外游乐场游玩</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Tree>
    <p:extLst>
      <p:ext uri="{BB962C8B-B14F-4D97-AF65-F5344CB8AC3E}">
        <p14:creationId xmlns:p14="http://schemas.microsoft.com/office/powerpoint/2010/main" val="298980870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DB176-098D-7DC2-5A37-E375C83FE847}"/>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0DF869E-9CF5-F540-97D5-F5E41412CED6}"/>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61BCD965-7BD5-4500-8ACC-B0292637AC82}"/>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30E648FE-D1DB-8A4B-795F-D91D6525A41B}"/>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96F3A4BC-755A-B24D-F0D4-B5FE2D3ADCF1}"/>
              </a:ext>
            </a:extLst>
          </p:cNvPr>
          <p:cNvSpPr txBox="1"/>
          <p:nvPr/>
        </p:nvSpPr>
        <p:spPr>
          <a:xfrm>
            <a:off x="970860" y="747112"/>
            <a:ext cx="609497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3.3.5 Switch</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语句</a:t>
            </a:r>
          </a:p>
        </p:txBody>
      </p:sp>
      <p:sp>
        <p:nvSpPr>
          <p:cNvPr id="6" name="文本框 5">
            <a:extLst>
              <a:ext uri="{FF2B5EF4-FFF2-40B4-BE49-F238E27FC236}">
                <a16:creationId xmlns:a16="http://schemas.microsoft.com/office/drawing/2014/main" id="{E8E9227F-C5B3-0237-FF60-3890BD780FF0}"/>
              </a:ext>
            </a:extLst>
          </p:cNvPr>
          <p:cNvSpPr txBox="1"/>
          <p:nvPr/>
        </p:nvSpPr>
        <p:spPr>
          <a:xfrm>
            <a:off x="717910" y="1652430"/>
            <a:ext cx="8679554" cy="4452501"/>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switch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语句判断一个变量与一系列值中某个值是否相等，每个值称为一个分支。</a:t>
            </a:r>
          </a:p>
          <a:p>
            <a:pPr indent="1270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switch(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条件表示式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case value1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break;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可选</a:t>
            </a: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case value2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break;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你可以有任意数量的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a:t>
            </a: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case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valuen</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break;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default :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 ，以上条件匹配全部失败，执行这里的语句</a:t>
            </a:r>
          </a:p>
          <a:p>
            <a:pPr marL="266700" indent="127000"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9064194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7D707-15AF-9685-32EE-6BF4E3BBF784}"/>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E5CB752C-5ADB-AB2C-FC9C-EF0836806DDC}"/>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DDA8F960-C441-65B7-FFD1-B3DC0651FFBD}"/>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9D637FDD-4511-3A48-17C9-7FC7746FCA19}"/>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277963AE-EF4C-CED4-8AB5-A31B8251B4D1}"/>
              </a:ext>
            </a:extLst>
          </p:cNvPr>
          <p:cNvSpPr txBox="1"/>
          <p:nvPr/>
        </p:nvSpPr>
        <p:spPr>
          <a:xfrm>
            <a:off x="866516" y="653164"/>
            <a:ext cx="10606731" cy="1118255"/>
          </a:xfrm>
          <a:prstGeom prst="rect">
            <a:avLst/>
          </a:prstGeom>
          <a:noFill/>
        </p:spPr>
        <p:txBody>
          <a:bodyPr wrap="square">
            <a:spAutoFit/>
          </a:bodyPr>
          <a:lstStyle/>
          <a:p>
            <a:pPr indent="266700" algn="l">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根据</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switch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表达式中的值，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switch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语句可以拥有多个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case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语句。每个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case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后面跟一个要比较的值和冒号，依次匹配各个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中的常量。一旦匹配成功，则进入相应</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结构中，调用其执行语句。当调用完执行语句以后，则仍然继续向下执行其他</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结构中的执行语句，直到遇到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break</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关键字或</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switch-case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结构末尾结束为止。如图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4" name="Rectangle 2">
            <a:extLst>
              <a:ext uri="{FF2B5EF4-FFF2-40B4-BE49-F238E27FC236}">
                <a16:creationId xmlns:a16="http://schemas.microsoft.com/office/drawing/2014/main" id="{0BC95DCC-5F74-0177-BC6E-E9910D78E9BE}"/>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a:extLst>
              <a:ext uri="{FF2B5EF4-FFF2-40B4-BE49-F238E27FC236}">
                <a16:creationId xmlns:a16="http://schemas.microsoft.com/office/drawing/2014/main" id="{2EEFCB74-ED4C-8DD9-4AF1-11AF400DF527}"/>
              </a:ext>
            </a:extLst>
          </p:cNvPr>
          <p:cNvGraphicFramePr>
            <a:graphicFrameLocks noChangeAspect="1"/>
          </p:cNvGraphicFramePr>
          <p:nvPr>
            <p:extLst>
              <p:ext uri="{D42A27DB-BD31-4B8C-83A1-F6EECF244321}">
                <p14:modId xmlns:p14="http://schemas.microsoft.com/office/powerpoint/2010/main" val="1464314805"/>
              </p:ext>
            </p:extLst>
          </p:nvPr>
        </p:nvGraphicFramePr>
        <p:xfrm>
          <a:off x="1118287" y="1804023"/>
          <a:ext cx="3997411" cy="2746625"/>
        </p:xfrm>
        <a:graphic>
          <a:graphicData uri="http://schemas.openxmlformats.org/presentationml/2006/ole">
            <mc:AlternateContent xmlns:mc="http://schemas.openxmlformats.org/markup-compatibility/2006">
              <mc:Choice xmlns:v="urn:schemas-microsoft-com:vml" Requires="v">
                <p:oleObj r:id="rId6" imgW="4969748" imgH="3425892" progId="Visio.Drawing.11">
                  <p:embed/>
                </p:oleObj>
              </mc:Choice>
              <mc:Fallback>
                <p:oleObj r:id="rId6" imgW="4969748" imgH="3425892" progId="Visio.Drawing.11">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8287" y="1804023"/>
                        <a:ext cx="3997411" cy="2746625"/>
                      </a:xfrm>
                      <a:prstGeom prst="rect">
                        <a:avLst/>
                      </a:prstGeom>
                      <a:noFill/>
                    </p:spPr>
                  </p:pic>
                </p:oleObj>
              </mc:Fallback>
            </mc:AlternateContent>
          </a:graphicData>
        </a:graphic>
      </p:graphicFrame>
      <p:sp>
        <p:nvSpPr>
          <p:cNvPr id="9" name="文本框 8">
            <a:extLst>
              <a:ext uri="{FF2B5EF4-FFF2-40B4-BE49-F238E27FC236}">
                <a16:creationId xmlns:a16="http://schemas.microsoft.com/office/drawing/2014/main" id="{C4F91CB6-E699-73FD-A691-104F420F55F3}"/>
              </a:ext>
            </a:extLst>
          </p:cNvPr>
          <p:cNvSpPr txBox="1"/>
          <p:nvPr/>
        </p:nvSpPr>
        <p:spPr>
          <a:xfrm>
            <a:off x="-319732" y="4509116"/>
            <a:ext cx="6094970" cy="307777"/>
          </a:xfrm>
          <a:prstGeom prst="rect">
            <a:avLst/>
          </a:prstGeom>
          <a:noFill/>
        </p:spPr>
        <p:txBody>
          <a:bodyPr wrap="square">
            <a:spAutoFit/>
          </a:bodyPr>
          <a:lstStyle/>
          <a:p>
            <a:pPr marL="266700" algn="ct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3-7 Switch</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语句结构流程</a:t>
            </a:r>
          </a:p>
        </p:txBody>
      </p:sp>
      <p:sp>
        <p:nvSpPr>
          <p:cNvPr id="11" name="文本框 10">
            <a:extLst>
              <a:ext uri="{FF2B5EF4-FFF2-40B4-BE49-F238E27FC236}">
                <a16:creationId xmlns:a16="http://schemas.microsoft.com/office/drawing/2014/main" id="{ADF3DCD6-AC6E-112C-53A0-079648131063}"/>
              </a:ext>
            </a:extLst>
          </p:cNvPr>
          <p:cNvSpPr txBox="1"/>
          <p:nvPr/>
        </p:nvSpPr>
        <p:spPr>
          <a:xfrm>
            <a:off x="5435430" y="2949714"/>
            <a:ext cx="6094970" cy="3426579"/>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表达式在这里其实是一个值：但是必须是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byte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short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char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、枚举类型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(JDK5.0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新增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String(JDK7.0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新增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其中的一种。</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break</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不是语法中固定的，可以加也可以不加，但是如果需要中断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switch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的执行，需要结合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break</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使用。</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default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块顺序可以变动，但要注意其执行顺序。通常，</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default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块放在末尾，也可以省略；但是如果</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default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放在前面</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推荐添加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break;</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case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的顺序无所谓，</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case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之后只能声明常量，不能声明范围。</a:t>
            </a:r>
          </a:p>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程序会使用表达式值从上到下跟</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后面的值进行比较，如果相等，则执行对应的语句块，否则继续向后对比；如果都不相等，则执行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default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Tree>
    <p:extLst>
      <p:ext uri="{BB962C8B-B14F-4D97-AF65-F5344CB8AC3E}">
        <p14:creationId xmlns:p14="http://schemas.microsoft.com/office/powerpoint/2010/main" val="111621331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6FA80-396A-C630-2C98-8B1F9DE7DC04}"/>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A49A445-F7AB-4760-4940-E53370B9F2E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54EBAC61-2373-D0E0-A10E-4F0B10100D37}"/>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575E4EEA-6EBF-F5AE-0D38-460E71426AC3}"/>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7CAD7C8F-37AC-A00D-5D36-8E1252528653}"/>
              </a:ext>
            </a:extLst>
          </p:cNvPr>
          <p:cNvSpPr txBox="1"/>
          <p:nvPr/>
        </p:nvSpPr>
        <p:spPr>
          <a:xfrm>
            <a:off x="970860" y="642262"/>
            <a:ext cx="10502389" cy="861774"/>
          </a:xfrm>
          <a:prstGeom prst="rect">
            <a:avLst/>
          </a:prstGeom>
          <a:noFill/>
        </p:spPr>
        <p:txBody>
          <a:bodyPr wrap="square">
            <a:spAutoFit/>
          </a:bodyPr>
          <a:lstStyle/>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】编程世界的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多路选择器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探秘。在节目的抽奖环节里，节目组会根据每位嘉宾的座位号来进行抽奖游戏，根据不同的号码来决定奖项的大小。使用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switch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语句编写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程序来完成奖项分配，其实现代码如下。</a:t>
            </a:r>
          </a:p>
        </p:txBody>
      </p:sp>
      <p:sp>
        <p:nvSpPr>
          <p:cNvPr id="6" name="文本框 5">
            <a:extLst>
              <a:ext uri="{FF2B5EF4-FFF2-40B4-BE49-F238E27FC236}">
                <a16:creationId xmlns:a16="http://schemas.microsoft.com/office/drawing/2014/main" id="{E210A567-E1F6-6C76-C78B-0A9B2676D17E}"/>
              </a:ext>
            </a:extLst>
          </p:cNvPr>
          <p:cNvSpPr txBox="1"/>
          <p:nvPr/>
        </p:nvSpPr>
        <p:spPr>
          <a:xfrm>
            <a:off x="970860" y="1416186"/>
            <a:ext cx="8679554" cy="5016758"/>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Example3_7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请输入座位号码：</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 </a:t>
            </a:r>
            <a:r>
              <a:rPr lang="en-US" altLang="zh-CN" sz="1400" u="sng"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Scanner(System.</a:t>
            </a:r>
            <a:r>
              <a:rPr lang="en-US" altLang="zh-CN" sz="14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switch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case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8:</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恭喜你，获得了三等奖！</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case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88:</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恭喜你，获得了二等奖！</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case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888:</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恭喜你，获得了一等奖！</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default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谢谢参与！</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7A531C99-9165-8508-A1BF-BAC11E6853CF}"/>
              </a:ext>
            </a:extLst>
          </p:cNvPr>
          <p:cNvSpPr txBox="1"/>
          <p:nvPr/>
        </p:nvSpPr>
        <p:spPr>
          <a:xfrm>
            <a:off x="7946939" y="3508413"/>
            <a:ext cx="3048515" cy="3178137"/>
          </a:xfrm>
          <a:prstGeom prst="rect">
            <a:avLst/>
          </a:prstGeom>
          <a:noFill/>
        </p:spPr>
        <p:txBody>
          <a:bodyPr wrap="square">
            <a:spAutoFit/>
          </a:bodyPr>
          <a:lstStyle/>
          <a:p>
            <a:pPr algn="l">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请输入座位号码：</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888</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恭喜你，获得了一等奖！</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请输入座位号码：</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88</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恭喜你，获得了二等奖！</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请输入座位号码：</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66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谢谢参与！</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9240" algn="l"/>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985321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E747D-A7BD-58B6-7704-6DA206C5F14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5358D399-18AF-9254-473C-CD2CE415B31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9F1378D1-897B-A5FE-80A4-A5744EC35576}"/>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894D6078-ED9B-0726-34CE-4AF44DDB7AFC}"/>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BFE866F3-F69A-8069-1C8D-59EF5DA72E33}"/>
              </a:ext>
            </a:extLst>
          </p:cNvPr>
          <p:cNvSpPr txBox="1"/>
          <p:nvPr/>
        </p:nvSpPr>
        <p:spPr>
          <a:xfrm>
            <a:off x="866518" y="628933"/>
            <a:ext cx="10699406" cy="646331"/>
          </a:xfrm>
          <a:prstGeom prst="rect">
            <a:avLst/>
          </a:prstGeom>
          <a:noFill/>
        </p:spPr>
        <p:txBody>
          <a:bodyPr wrap="square">
            <a:spAutoFit/>
          </a:bodyPr>
          <a:lstStyle/>
          <a:p>
            <a:r>
              <a:rPr lang="zh-CN" altLang="zh-CN" sz="1800" kern="100" dirty="0">
                <a:effectLst/>
                <a:ea typeface="宋体" panose="02010600030101010101" pitchFamily="2" charset="-122"/>
                <a:cs typeface="Times New Roman" panose="02020603050405020304" pitchFamily="18" charset="0"/>
              </a:rPr>
              <a:t>【课堂练习</a:t>
            </a:r>
            <a:r>
              <a:rPr lang="en-US" altLang="zh-CN" sz="1800" kern="100" dirty="0">
                <a:effectLst/>
                <a:ea typeface="宋体" panose="02010600030101010101" pitchFamily="2" charset="-122"/>
                <a:cs typeface="Times New Roman" panose="02020603050405020304" pitchFamily="18" charset="0"/>
              </a:rPr>
              <a:t>3-6</a:t>
            </a:r>
            <a:r>
              <a:rPr lang="zh-CN" altLang="zh-CN" sz="1800" kern="100" dirty="0">
                <a:effectLst/>
                <a:ea typeface="宋体" panose="02010600030101010101" pitchFamily="2" charset="-122"/>
                <a:cs typeface="Times New Roman" panose="02020603050405020304" pitchFamily="18" charset="0"/>
              </a:rPr>
              <a:t>】编写一个</a:t>
            </a:r>
            <a:r>
              <a:rPr lang="en-US" altLang="zh-CN" sz="1800" kern="100" dirty="0">
                <a:effectLst/>
                <a:ea typeface="宋体" panose="02010600030101010101" pitchFamily="2" charset="-122"/>
                <a:cs typeface="Times New Roman" panose="02020603050405020304" pitchFamily="18" charset="0"/>
              </a:rPr>
              <a:t> Java </a:t>
            </a:r>
            <a:r>
              <a:rPr lang="zh-CN" altLang="zh-CN" sz="1800" kern="100" dirty="0">
                <a:effectLst/>
                <a:ea typeface="宋体" panose="02010600030101010101" pitchFamily="2" charset="-122"/>
                <a:cs typeface="Times New Roman" panose="02020603050405020304" pitchFamily="18" charset="0"/>
              </a:rPr>
              <a:t>程序，根据当前的星期数字输出对应的汉字，例如 输入</a:t>
            </a:r>
            <a:r>
              <a:rPr lang="en-US" altLang="zh-CN" sz="1800" kern="100" dirty="0">
                <a:effectLst/>
                <a:ea typeface="宋体" panose="02010600030101010101" pitchFamily="2" charset="-122"/>
                <a:cs typeface="Times New Roman" panose="02020603050405020304" pitchFamily="18" charset="0"/>
              </a:rPr>
              <a:t>0</a:t>
            </a:r>
            <a:r>
              <a:rPr lang="zh-CN" altLang="zh-CN" sz="1800" kern="100" dirty="0">
                <a:effectLst/>
                <a:ea typeface="宋体" panose="02010600030101010101" pitchFamily="2" charset="-122"/>
                <a:cs typeface="Times New Roman" panose="02020603050405020304" pitchFamily="18" charset="0"/>
              </a:rPr>
              <a:t>，输出“星期七”，输入</a:t>
            </a:r>
            <a:r>
              <a:rPr lang="en-US" altLang="zh-CN" sz="1800" kern="100" dirty="0">
                <a:effectLst/>
                <a:ea typeface="宋体" panose="02010600030101010101" pitchFamily="2" charset="-122"/>
                <a:cs typeface="Times New Roman" panose="02020603050405020304" pitchFamily="18" charset="0"/>
              </a:rPr>
              <a:t>1</a:t>
            </a:r>
            <a:r>
              <a:rPr lang="zh-CN" altLang="zh-CN" sz="1800" kern="100" dirty="0">
                <a:effectLst/>
                <a:ea typeface="宋体" panose="02010600030101010101" pitchFamily="2" charset="-122"/>
                <a:cs typeface="Times New Roman" panose="02020603050405020304" pitchFamily="18" charset="0"/>
              </a:rPr>
              <a:t>，输出“星期一”以此类推。在这里使用包含</a:t>
            </a:r>
            <a:r>
              <a:rPr lang="en-US" altLang="zh-CN" sz="1800" kern="100" dirty="0">
                <a:effectLst/>
                <a:ea typeface="宋体" panose="02010600030101010101" pitchFamily="2" charset="-122"/>
                <a:cs typeface="Times New Roman" panose="02020603050405020304" pitchFamily="18" charset="0"/>
              </a:rPr>
              <a:t> break </a:t>
            </a:r>
            <a:r>
              <a:rPr lang="zh-CN" altLang="zh-CN" sz="1800" kern="100" dirty="0">
                <a:effectLst/>
                <a:ea typeface="宋体" panose="02010600030101010101" pitchFamily="2" charset="-122"/>
                <a:cs typeface="Times New Roman" panose="02020603050405020304" pitchFamily="18" charset="0"/>
              </a:rPr>
              <a:t>的</a:t>
            </a:r>
            <a:r>
              <a:rPr lang="en-US" altLang="zh-CN" sz="1800" kern="100" dirty="0">
                <a:effectLst/>
                <a:ea typeface="宋体" panose="02010600030101010101" pitchFamily="2" charset="-122"/>
                <a:cs typeface="Times New Roman" panose="02020603050405020304" pitchFamily="18" charset="0"/>
              </a:rPr>
              <a:t> switch </a:t>
            </a:r>
            <a:r>
              <a:rPr lang="zh-CN" altLang="zh-CN" sz="1800" kern="100" dirty="0">
                <a:effectLst/>
                <a:ea typeface="宋体" panose="02010600030101010101" pitchFamily="2" charset="-122"/>
                <a:cs typeface="Times New Roman" panose="02020603050405020304" pitchFamily="18" charset="0"/>
              </a:rPr>
              <a:t>语句来判断当前的星期。</a:t>
            </a:r>
            <a:endParaRPr lang="zh-CN" altLang="en-US" dirty="0"/>
          </a:p>
        </p:txBody>
      </p:sp>
      <p:sp>
        <p:nvSpPr>
          <p:cNvPr id="6" name="文本框 5">
            <a:extLst>
              <a:ext uri="{FF2B5EF4-FFF2-40B4-BE49-F238E27FC236}">
                <a16:creationId xmlns:a16="http://schemas.microsoft.com/office/drawing/2014/main" id="{32A2DEC7-1C69-9979-2DC6-7752EF7E31DC}"/>
              </a:ext>
            </a:extLst>
          </p:cNvPr>
          <p:cNvSpPr txBox="1"/>
          <p:nvPr/>
        </p:nvSpPr>
        <p:spPr>
          <a:xfrm>
            <a:off x="970860" y="1228363"/>
            <a:ext cx="8431942" cy="5309146"/>
          </a:xfrm>
          <a:prstGeom prst="rect">
            <a:avLst/>
          </a:prstGeom>
          <a:noFill/>
        </p:spPr>
        <p:txBody>
          <a:bodyPr wrap="square">
            <a:spAutoFit/>
          </a:bodyPr>
          <a:lstStyle/>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Exercise3_6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weekDate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week</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5;</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switch</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week</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case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0:</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weekDate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星期日</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case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1:</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weekDate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星期一</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case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2:</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weekDate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星期二</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case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3:</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weekDate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星期三</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case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4:</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weekDate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星期四</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case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5:</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weekDate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星期五</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case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6:</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weekDate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星期六</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今天是</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weekDate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BF54C809-59E7-5A45-FF86-25A5C236E566}"/>
              </a:ext>
            </a:extLst>
          </p:cNvPr>
          <p:cNvSpPr txBox="1"/>
          <p:nvPr/>
        </p:nvSpPr>
        <p:spPr>
          <a:xfrm>
            <a:off x="6097030" y="6003085"/>
            <a:ext cx="6094970" cy="348813"/>
          </a:xfrm>
          <a:prstGeom prst="rect">
            <a:avLst/>
          </a:prstGeom>
          <a:noFill/>
        </p:spPr>
        <p:txBody>
          <a:bodyPr wrap="square">
            <a:spAutoFit/>
          </a:bodyPr>
          <a:lstStyle/>
          <a:p>
            <a:pPr algn="l">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今天是星期五</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7963853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E747D-A7BD-58B6-7704-6DA206C5F14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5358D399-18AF-9254-473C-CD2CE415B31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9F1378D1-897B-A5FE-80A4-A5744EC35576}"/>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894D6078-ED9B-0726-34CE-4AF44DDB7AFC}"/>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DA308B86-A2BA-2A74-9C2A-D486CFA371D7}"/>
              </a:ext>
            </a:extLst>
          </p:cNvPr>
          <p:cNvSpPr txBox="1"/>
          <p:nvPr/>
        </p:nvSpPr>
        <p:spPr>
          <a:xfrm>
            <a:off x="915254" y="566844"/>
            <a:ext cx="10638313" cy="861774"/>
          </a:xfrm>
          <a:prstGeom prst="rect">
            <a:avLst/>
          </a:prstGeom>
          <a:noFill/>
        </p:spPr>
        <p:txBody>
          <a:bodyPr wrap="square">
            <a:spAutoFit/>
          </a:bodyPr>
          <a:lstStyle/>
          <a:p>
            <a:pPr algn="l">
              <a:lnSpc>
                <a:spcPts val="2000"/>
              </a:lnSpc>
            </a:pP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800" kern="100">
                <a:effectLst/>
                <a:latin typeface="Calibri" panose="020F0502020204030204" pitchFamily="34" charset="0"/>
                <a:ea typeface="宋体" panose="02010600030101010101" pitchFamily="2" charset="-122"/>
                <a:cs typeface="Times New Roman" panose="02020603050405020304" pitchFamily="18" charset="0"/>
              </a:rPr>
              <a:t>3-7</a:t>
            </a: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】计算机等级考试实行百分制计分，但以等第分数通知考生成绩。计算机等级考试等第分数分为“不及格”、“及格”、“良好”、“优秀”四等。</a:t>
            </a:r>
            <a:r>
              <a:rPr lang="en-US" altLang="zh-CN" sz="1800" kern="100">
                <a:effectLst/>
                <a:latin typeface="Calibri" panose="020F0502020204030204" pitchFamily="34" charset="0"/>
                <a:ea typeface="宋体" panose="02010600030101010101" pitchFamily="2" charset="-122"/>
                <a:cs typeface="Times New Roman" panose="02020603050405020304" pitchFamily="18" charset="0"/>
              </a:rPr>
              <a:t>100-90</a:t>
            </a: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分为“优秀”，</a:t>
            </a:r>
            <a:r>
              <a:rPr lang="en-US" altLang="zh-CN" sz="1800" kern="100">
                <a:effectLst/>
                <a:latin typeface="Calibri" panose="020F0502020204030204" pitchFamily="34" charset="0"/>
                <a:ea typeface="宋体" panose="02010600030101010101" pitchFamily="2" charset="-122"/>
                <a:cs typeface="Times New Roman" panose="02020603050405020304" pitchFamily="18" charset="0"/>
              </a:rPr>
              <a:t>89-80</a:t>
            </a: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分为“良好”，</a:t>
            </a:r>
            <a:r>
              <a:rPr lang="en-US" altLang="zh-CN" sz="1800" kern="100">
                <a:effectLst/>
                <a:latin typeface="Calibri" panose="020F0502020204030204" pitchFamily="34" charset="0"/>
                <a:ea typeface="宋体" panose="02010600030101010101" pitchFamily="2" charset="-122"/>
                <a:cs typeface="Times New Roman" panose="02020603050405020304" pitchFamily="18" charset="0"/>
              </a:rPr>
              <a:t>79-60</a:t>
            </a: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分为“及格”，</a:t>
            </a:r>
            <a:r>
              <a:rPr lang="en-US" altLang="zh-CN" sz="1800" kern="100">
                <a:effectLst/>
                <a:latin typeface="Calibri" panose="020F0502020204030204" pitchFamily="34" charset="0"/>
                <a:ea typeface="宋体" panose="02010600030101010101" pitchFamily="2" charset="-122"/>
                <a:cs typeface="Times New Roman" panose="02020603050405020304" pitchFamily="18" charset="0"/>
              </a:rPr>
              <a:t>59-0</a:t>
            </a:r>
            <a:r>
              <a:rPr lang="zh-CN" altLang="zh-CN" sz="1800" kern="100">
                <a:effectLst/>
                <a:latin typeface="Calibri" panose="020F0502020204030204" pitchFamily="34" charset="0"/>
                <a:ea typeface="宋体" panose="02010600030101010101" pitchFamily="2" charset="-122"/>
                <a:cs typeface="Times New Roman" panose="02020603050405020304" pitchFamily="18" charset="0"/>
              </a:rPr>
              <a:t>分为“不及格”。根据给定的成绩等级输出对于的评价。</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3B753609-3A41-2086-3569-D48CE2EBD5B3}"/>
              </a:ext>
            </a:extLst>
          </p:cNvPr>
          <p:cNvSpPr txBox="1"/>
          <p:nvPr/>
        </p:nvSpPr>
        <p:spPr>
          <a:xfrm>
            <a:off x="915254" y="1329739"/>
            <a:ext cx="7937672" cy="5016758"/>
          </a:xfrm>
          <a:prstGeom prst="rect">
            <a:avLst/>
          </a:prstGeom>
          <a:noFill/>
        </p:spPr>
        <p:txBody>
          <a:bodyPr wrap="square">
            <a:spAutoFit/>
          </a:bodyPr>
          <a:lstStyle/>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Exercise3_7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grade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=59;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switch</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grade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case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9:</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优秀</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case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8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良好</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case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6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case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7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及格</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default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不及格</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6DA4F848-44E9-EF70-E8C2-C25FAEF24586}"/>
              </a:ext>
            </a:extLst>
          </p:cNvPr>
          <p:cNvSpPr txBox="1"/>
          <p:nvPr/>
        </p:nvSpPr>
        <p:spPr>
          <a:xfrm>
            <a:off x="5805441" y="5889288"/>
            <a:ext cx="6094970" cy="625812"/>
          </a:xfrm>
          <a:prstGeom prst="rect">
            <a:avLst/>
          </a:prstGeom>
          <a:noFill/>
        </p:spPr>
        <p:txBody>
          <a:bodyPr wrap="square">
            <a:spAutoFit/>
          </a:bodyPr>
          <a:lstStyle/>
          <a:p>
            <a:pPr algn="l">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不及格</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092927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81FD4-4C6B-13BA-EE3B-614F56A2B00B}"/>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9B879551-ED34-D587-7D3B-88E8195CA4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14A4626E-350B-A7B8-450B-92D306DB2DD0}"/>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4C5F2222-F923-2B79-44A9-FA1342FEFD6F}"/>
              </a:ext>
            </a:extLst>
          </p:cNvPr>
          <p:cNvSpPr txBox="1"/>
          <p:nvPr/>
        </p:nvSpPr>
        <p:spPr>
          <a:xfrm>
            <a:off x="3492329" y="2718750"/>
            <a:ext cx="6094970" cy="1195777"/>
          </a:xfrm>
          <a:prstGeom prst="rect">
            <a:avLst/>
          </a:prstGeom>
          <a:noFill/>
        </p:spPr>
        <p:txBody>
          <a:bodyPr wrap="square">
            <a:spAutoFit/>
          </a:bodyPr>
          <a:lstStyle/>
          <a:p>
            <a:pPr marL="205740" indent="-205740">
              <a:lnSpc>
                <a:spcPct val="172000"/>
              </a:lnSpc>
              <a:spcBef>
                <a:spcPts val="1300"/>
              </a:spcBef>
              <a:spcAft>
                <a:spcPts val="1300"/>
              </a:spcAft>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3.1 Java</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语言格式</a:t>
            </a:r>
          </a:p>
        </p:txBody>
      </p:sp>
    </p:spTree>
    <p:extLst>
      <p:ext uri="{BB962C8B-B14F-4D97-AF65-F5344CB8AC3E}">
        <p14:creationId xmlns:p14="http://schemas.microsoft.com/office/powerpoint/2010/main" val="3587965159"/>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365EA-B5A2-7BE1-E7A8-24C4A6AB92B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D5E8C37-B8C9-EB9C-ACE9-3BEF7A3C5307}"/>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03ECF845-D890-8F3C-A652-A05F39ED70F2}"/>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BAE4012F-F36E-A3C5-267C-7F6D3C9F592F}"/>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6B76595C-7C98-271A-E866-CCD4583196DF}"/>
              </a:ext>
            </a:extLst>
          </p:cNvPr>
          <p:cNvSpPr txBox="1"/>
          <p:nvPr/>
        </p:nvSpPr>
        <p:spPr>
          <a:xfrm>
            <a:off x="970860" y="250190"/>
            <a:ext cx="6094970" cy="828047"/>
          </a:xfrm>
          <a:prstGeom prst="rect">
            <a:avLst/>
          </a:prstGeom>
          <a:noFill/>
        </p:spPr>
        <p:txBody>
          <a:bodyPr wrap="square">
            <a:spAutoFit/>
          </a:bodyPr>
          <a:lstStyle/>
          <a:p>
            <a:pPr marL="205740" indent="-20574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3.4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循环语句</a:t>
            </a:r>
          </a:p>
        </p:txBody>
      </p:sp>
      <p:sp>
        <p:nvSpPr>
          <p:cNvPr id="6" name="文本框 5">
            <a:extLst>
              <a:ext uri="{FF2B5EF4-FFF2-40B4-BE49-F238E27FC236}">
                <a16:creationId xmlns:a16="http://schemas.microsoft.com/office/drawing/2014/main" id="{D46063C7-7792-DB29-716D-E149DD56B0F1}"/>
              </a:ext>
            </a:extLst>
          </p:cNvPr>
          <p:cNvSpPr txBox="1"/>
          <p:nvPr/>
        </p:nvSpPr>
        <p:spPr>
          <a:xfrm>
            <a:off x="807735" y="1028704"/>
            <a:ext cx="10564172" cy="1908215"/>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循环是程序中的重要流程结构之一。循环语句能够使程序代码重复执行，适用于需要重复一段代码直到满足特定条件为止的情况。</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中采用的循环语句主要有</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while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do-while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for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。另外</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Java 5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之后推出了</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for-each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循环语句，</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for-each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循环是</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循环的变形，它是专门为集合遍历而设计的。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for-each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并不是一个关键字。</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语句可以在满足循环条件的情况下，反复执行某一段代码，这段被重复执行的代码被称为循环体。当反复执行这个循环体时，需要在合适的时候把循环条件改为假，从而结束循环，否则循环将一直执行下去，形成死循环。</a:t>
            </a:r>
          </a:p>
          <a:p>
            <a:pPr>
              <a:buNone/>
            </a:pPr>
            <a:r>
              <a:rPr lang="en-US" altLang="zh-CN" sz="1600" kern="100" dirty="0">
                <a:effectLst/>
                <a:ea typeface="宋体" panose="02010600030101010101" pitchFamily="2" charset="-122"/>
                <a:cs typeface="Times New Roman" panose="02020603050405020304" pitchFamily="18" charset="0"/>
              </a:rPr>
              <a:t>     </a:t>
            </a:r>
            <a:r>
              <a:rPr lang="zh-CN" altLang="zh-CN" sz="1600" kern="100" dirty="0">
                <a:effectLst/>
                <a:ea typeface="宋体" panose="02010600030101010101" pitchFamily="2" charset="-122"/>
                <a:cs typeface="Times New Roman" panose="02020603050405020304" pitchFamily="18" charset="0"/>
              </a:rPr>
              <a:t>循环语句包含如下</a:t>
            </a:r>
            <a:r>
              <a:rPr lang="en-US" altLang="zh-CN" sz="1600" kern="100" dirty="0">
                <a:effectLst/>
                <a:ea typeface="宋体" panose="02010600030101010101" pitchFamily="2" charset="-122"/>
                <a:cs typeface="Times New Roman" panose="02020603050405020304" pitchFamily="18" charset="0"/>
              </a:rPr>
              <a:t>4</a:t>
            </a:r>
            <a:r>
              <a:rPr lang="zh-CN" altLang="zh-CN" sz="1600" kern="100" dirty="0">
                <a:effectLst/>
                <a:ea typeface="宋体" panose="02010600030101010101" pitchFamily="2" charset="-122"/>
                <a:cs typeface="Times New Roman" panose="02020603050405020304" pitchFamily="18" charset="0"/>
              </a:rPr>
              <a:t>个部分</a:t>
            </a:r>
            <a:r>
              <a:rPr lang="zh-CN" altLang="zh-CN" sz="1800" kern="100" dirty="0">
                <a:effectLst/>
                <a:ea typeface="宋体" panose="02010600030101010101" pitchFamily="2" charset="-122"/>
                <a:cs typeface="Times New Roman" panose="02020603050405020304" pitchFamily="18" charset="0"/>
              </a:rPr>
              <a:t>。</a:t>
            </a:r>
            <a:endParaRPr lang="zh-CN" altLang="en-US" dirty="0"/>
          </a:p>
        </p:txBody>
      </p:sp>
      <p:sp>
        <p:nvSpPr>
          <p:cNvPr id="9" name="文本框 8">
            <a:extLst>
              <a:ext uri="{FF2B5EF4-FFF2-40B4-BE49-F238E27FC236}">
                <a16:creationId xmlns:a16="http://schemas.microsoft.com/office/drawing/2014/main" id="{25A4CED5-F32F-918F-8AB3-F955E2A0BBB8}"/>
              </a:ext>
            </a:extLst>
          </p:cNvPr>
          <p:cNvSpPr txBox="1"/>
          <p:nvPr/>
        </p:nvSpPr>
        <p:spPr>
          <a:xfrm>
            <a:off x="807735" y="2804486"/>
            <a:ext cx="10853866" cy="2380460"/>
          </a:xfrm>
          <a:prstGeom prst="rect">
            <a:avLst/>
          </a:prstGeom>
          <a:noFill/>
        </p:spPr>
        <p:txBody>
          <a:bodyPr wrap="square">
            <a:spAutoFit/>
          </a:bodyPr>
          <a:lstStyle/>
          <a:p>
            <a:pPr algn="just">
              <a:lnSpc>
                <a:spcPts val="2000"/>
              </a:lnSpc>
              <a:buNone/>
              <a:tabLst>
                <a:tab pos="266700" algn="l"/>
              </a:tabLst>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）初始化语句（</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init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statement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 一条或多条语句，这些语句用于完成一些初始化工作，初始化语句在循环开始之前执行。</a:t>
            </a:r>
          </a:p>
          <a:p>
            <a:pPr algn="just">
              <a:lnSpc>
                <a:spcPts val="2000"/>
              </a:lnSpc>
              <a:buNone/>
              <a:tabLst>
                <a:tab pos="266700" algn="l"/>
              </a:tabLst>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）循环条件（</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test_expression</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）：这是一个</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boolean</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表达式，这个表达式能决定是否执行循环体，是否继续执行循环体，何时结束循环。</a:t>
            </a:r>
          </a:p>
          <a:p>
            <a:pPr algn="just">
              <a:lnSpc>
                <a:spcPts val="2000"/>
              </a:lnSpc>
              <a:buNone/>
              <a:tabLst>
                <a:tab pos="266700" algn="l"/>
              </a:tabLst>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）循环体（</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body_statement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）：这个部分是循环的主体，如果循环条件允许，这个代码块将被重复执行。如果这个代码块只有一行语句，则这个代码块的花括号是可以省略的。</a:t>
            </a:r>
          </a:p>
          <a:p>
            <a:pPr algn="just">
              <a:lnSpc>
                <a:spcPts val="2000"/>
              </a:lnSpc>
              <a:buNone/>
              <a:tabLst>
                <a:tab pos="266700" algn="l"/>
              </a:tabLst>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）迭代语句（</a:t>
            </a:r>
            <a:r>
              <a:rPr lang="en-US" altLang="zh-CN" sz="1400" kern="100" dirty="0" err="1">
                <a:effectLst/>
                <a:latin typeface="Calibri" panose="020F0502020204030204" pitchFamily="34" charset="0"/>
                <a:ea typeface="宋体" panose="02010600030101010101" pitchFamily="2" charset="-122"/>
                <a:cs typeface="Times New Roman" panose="02020603050405020304" pitchFamily="18" charset="0"/>
              </a:rPr>
              <a:t>iteration_statement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）：这个部分在一次循环体执行结束后，对循环条件求值之前执行，通常用于控制循环条件中的变量，使得循环在合适的时候结束。</a:t>
            </a:r>
          </a:p>
          <a:p>
            <a:pPr algn="just">
              <a:lnSpc>
                <a:spcPts val="2000"/>
              </a:lnSpc>
              <a:tabLst>
                <a:tab pos="266700" algn="l"/>
              </a:tabLst>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break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主要用在循环语句或者</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switch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语句中，用来跳出整个语句块。</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break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跳出最里层的循环，并且继续执行该循环下面的语句。</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continue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适用于任何循环控制结构中，作用是让程序立刻跳转到下一次循环的迭代。在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循环中，</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continue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语句使程序立即跳转到更新语句。</a:t>
            </a:r>
          </a:p>
        </p:txBody>
      </p:sp>
      <p:sp>
        <p:nvSpPr>
          <p:cNvPr id="11" name="文本框 10">
            <a:extLst>
              <a:ext uri="{FF2B5EF4-FFF2-40B4-BE49-F238E27FC236}">
                <a16:creationId xmlns:a16="http://schemas.microsoft.com/office/drawing/2014/main" id="{0F3A19CE-3AE0-BE6B-EA13-06C655EBB3A8}"/>
              </a:ext>
            </a:extLst>
          </p:cNvPr>
          <p:cNvSpPr txBox="1"/>
          <p:nvPr/>
        </p:nvSpPr>
        <p:spPr>
          <a:xfrm>
            <a:off x="717910" y="5140365"/>
            <a:ext cx="6094970" cy="1374735"/>
          </a:xfrm>
          <a:prstGeom prst="rect">
            <a:avLst/>
          </a:prstGeom>
          <a:noFill/>
        </p:spPr>
        <p:txBody>
          <a:bodyPr wrap="square">
            <a:spAutoFit/>
          </a:bodyPr>
          <a:lstStyle/>
          <a:p>
            <a:pPr indent="127000" algn="just">
              <a:lnSpc>
                <a:spcPts val="2000"/>
              </a:lnSpc>
              <a:buNone/>
            </a:pPr>
            <a:r>
              <a:rPr lang="en-US" altLang="zh-CN" sz="14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中有三种主要的循环结构：</a:t>
            </a:r>
          </a:p>
          <a:p>
            <a:pPr algn="just">
              <a:lnSpc>
                <a:spcPts val="2000"/>
              </a:lnSpc>
              <a:buNone/>
              <a:tabLst>
                <a:tab pos="266700" algn="l"/>
              </a:tabLst>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while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循环</a:t>
            </a:r>
          </a:p>
          <a:p>
            <a:pPr algn="just">
              <a:lnSpc>
                <a:spcPts val="2000"/>
              </a:lnSpc>
              <a:buNone/>
              <a:tabLst>
                <a:tab pos="266700" algn="l"/>
              </a:tabLst>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do</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while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循环</a:t>
            </a:r>
          </a:p>
          <a:p>
            <a:pPr algn="just">
              <a:lnSpc>
                <a:spcPts val="2000"/>
              </a:lnSpc>
              <a:buNone/>
              <a:tabLst>
                <a:tab pos="266700" algn="l"/>
              </a:tabLst>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for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循环</a:t>
            </a:r>
          </a:p>
          <a:p>
            <a:pPr algn="just">
              <a:lnSpc>
                <a:spcPts val="2000"/>
              </a:lnSpc>
              <a:tabLst>
                <a:tab pos="266700" algn="l"/>
              </a:tabLst>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）增强型</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循环</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后面讲解</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5911945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67DC0-914F-52E9-A349-4DA9D71FCB3C}"/>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E68AA9A1-2CF1-40F2-7351-A2B39884EA88}"/>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928D6234-50BE-2758-D332-5727E2AFE00B}"/>
              </a:ext>
            </a:extLst>
          </p:cNvPr>
          <p:cNvSpPr txBox="1"/>
          <p:nvPr/>
        </p:nvSpPr>
        <p:spPr>
          <a:xfrm>
            <a:off x="823269" y="341314"/>
            <a:ext cx="609497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3.4.1 while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循环</a:t>
            </a:r>
          </a:p>
        </p:txBody>
      </p:sp>
      <p:sp>
        <p:nvSpPr>
          <p:cNvPr id="6" name="文本框 5">
            <a:extLst>
              <a:ext uri="{FF2B5EF4-FFF2-40B4-BE49-F238E27FC236}">
                <a16:creationId xmlns:a16="http://schemas.microsoft.com/office/drawing/2014/main" id="{D5CEDD71-67A8-A98E-185B-A75AE2DD597D}"/>
              </a:ext>
            </a:extLst>
          </p:cNvPr>
          <p:cNvSpPr txBox="1"/>
          <p:nvPr/>
        </p:nvSpPr>
        <p:spPr>
          <a:xfrm>
            <a:off x="823269" y="1439765"/>
            <a:ext cx="6094970" cy="861774"/>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是最基本的循环，它的语法结构为：</a:t>
            </a:r>
          </a:p>
          <a:p>
            <a:pPr marL="266700"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while(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布尔表达式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indent="266700"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循环体</a:t>
            </a:r>
          </a:p>
        </p:txBody>
      </p:sp>
      <p:sp>
        <p:nvSpPr>
          <p:cNvPr id="8" name="文本框 7">
            <a:extLst>
              <a:ext uri="{FF2B5EF4-FFF2-40B4-BE49-F238E27FC236}">
                <a16:creationId xmlns:a16="http://schemas.microsoft.com/office/drawing/2014/main" id="{73EB34D5-5DBD-17C4-46C9-45B137E1ABB5}"/>
              </a:ext>
            </a:extLst>
          </p:cNvPr>
          <p:cNvSpPr txBox="1"/>
          <p:nvPr/>
        </p:nvSpPr>
        <p:spPr>
          <a:xfrm>
            <a:off x="757859" y="2554949"/>
            <a:ext cx="10674693" cy="605294"/>
          </a:xfrm>
          <a:prstGeom prst="rect">
            <a:avLst/>
          </a:prstGeom>
          <a:noFill/>
        </p:spPr>
        <p:txBody>
          <a:bodyPr wrap="square">
            <a:spAutoFit/>
          </a:bodyPr>
          <a:lstStyle/>
          <a:p>
            <a:pPr indent="266700"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语句计算的表达式，必须返回</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boolean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值。如果表达式计算为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true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语句执行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块的所有语句。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语句继续测试表达式，然后执行它的块，直到表达式计算为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false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9" name="Rectangle 2">
            <a:extLst>
              <a:ext uri="{FF2B5EF4-FFF2-40B4-BE49-F238E27FC236}">
                <a16:creationId xmlns:a16="http://schemas.microsoft.com/office/drawing/2014/main" id="{A6D7D6B1-21B2-81DC-A274-BC7450F926A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a:extLst>
              <a:ext uri="{FF2B5EF4-FFF2-40B4-BE49-F238E27FC236}">
                <a16:creationId xmlns:a16="http://schemas.microsoft.com/office/drawing/2014/main" id="{C465FE56-E5F7-F54C-FD9E-A6E317E03F30}"/>
              </a:ext>
            </a:extLst>
          </p:cNvPr>
          <p:cNvGraphicFramePr>
            <a:graphicFrameLocks noChangeAspect="1"/>
          </p:cNvGraphicFramePr>
          <p:nvPr>
            <p:extLst>
              <p:ext uri="{D42A27DB-BD31-4B8C-83A1-F6EECF244321}">
                <p14:modId xmlns:p14="http://schemas.microsoft.com/office/powerpoint/2010/main" val="774889353"/>
              </p:ext>
            </p:extLst>
          </p:nvPr>
        </p:nvGraphicFramePr>
        <p:xfrm>
          <a:off x="1834977" y="3429000"/>
          <a:ext cx="8112211" cy="1798370"/>
        </p:xfrm>
        <a:graphic>
          <a:graphicData uri="http://schemas.openxmlformats.org/presentationml/2006/ole">
            <mc:AlternateContent xmlns:mc="http://schemas.openxmlformats.org/markup-compatibility/2006">
              <mc:Choice xmlns:v="urn:schemas-microsoft-com:vml" Requires="v">
                <p:oleObj r:id="rId3" imgW="5590562" imgH="1231332" progId="Visio.Drawing.11">
                  <p:embed/>
                </p:oleObj>
              </mc:Choice>
              <mc:Fallback>
                <p:oleObj r:id="rId3" imgW="5590562" imgH="1231332"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4977" y="3429000"/>
                        <a:ext cx="8112211" cy="1798370"/>
                      </a:xfrm>
                      <a:prstGeom prst="rect">
                        <a:avLst/>
                      </a:prstGeom>
                      <a:noFill/>
                    </p:spPr>
                  </p:pic>
                </p:oleObj>
              </mc:Fallback>
            </mc:AlternateContent>
          </a:graphicData>
        </a:graphic>
      </p:graphicFrame>
      <p:sp>
        <p:nvSpPr>
          <p:cNvPr id="12" name="文本框 11">
            <a:extLst>
              <a:ext uri="{FF2B5EF4-FFF2-40B4-BE49-F238E27FC236}">
                <a16:creationId xmlns:a16="http://schemas.microsoft.com/office/drawing/2014/main" id="{BC41CCD3-068B-A608-37E2-6D03625C6B30}"/>
              </a:ext>
            </a:extLst>
          </p:cNvPr>
          <p:cNvSpPr txBox="1"/>
          <p:nvPr/>
        </p:nvSpPr>
        <p:spPr>
          <a:xfrm>
            <a:off x="3047720" y="5372292"/>
            <a:ext cx="6094970" cy="307777"/>
          </a:xfrm>
          <a:prstGeom prst="rect">
            <a:avLst/>
          </a:prstGeom>
          <a:noFill/>
        </p:spPr>
        <p:txBody>
          <a:bodyPr wrap="square">
            <a:spAutoFit/>
          </a:bodyPr>
          <a:lstStyle/>
          <a:p>
            <a:pPr algn="ct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3-8 while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语句结构流程图</a:t>
            </a:r>
          </a:p>
        </p:txBody>
      </p:sp>
    </p:spTree>
    <p:extLst>
      <p:ext uri="{BB962C8B-B14F-4D97-AF65-F5344CB8AC3E}">
        <p14:creationId xmlns:p14="http://schemas.microsoft.com/office/powerpoint/2010/main" val="4230010083"/>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EFC9D5-437A-8436-50C5-1059090728A8}"/>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3C0D4F46-91B7-2A9D-8E9B-6880F5FEB4BB}"/>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CB87F18C-AB09-F416-2EF4-65037A014372}"/>
              </a:ext>
            </a:extLst>
          </p:cNvPr>
          <p:cNvSpPr txBox="1"/>
          <p:nvPr/>
        </p:nvSpPr>
        <p:spPr>
          <a:xfrm>
            <a:off x="481398" y="803284"/>
            <a:ext cx="10621147" cy="348813"/>
          </a:xfrm>
          <a:prstGeom prst="rect">
            <a:avLst/>
          </a:prstGeom>
          <a:noFill/>
        </p:spPr>
        <p:txBody>
          <a:bodyPr wrap="square">
            <a:spAutoFit/>
          </a:bodyPr>
          <a:lstStyle/>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】程序逻辑链条的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探秘。用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循环统计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1--100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）之间的数之和。</a:t>
            </a:r>
          </a:p>
        </p:txBody>
      </p:sp>
      <p:sp>
        <p:nvSpPr>
          <p:cNvPr id="6" name="文本框 5">
            <a:extLst>
              <a:ext uri="{FF2B5EF4-FFF2-40B4-BE49-F238E27FC236}">
                <a16:creationId xmlns:a16="http://schemas.microsoft.com/office/drawing/2014/main" id="{0CC58349-FC8E-1D03-D949-D9270BB8EEAF}"/>
              </a:ext>
            </a:extLst>
          </p:cNvPr>
          <p:cNvSpPr txBox="1"/>
          <p:nvPr/>
        </p:nvSpPr>
        <p:spPr>
          <a:xfrm>
            <a:off x="749129" y="1328352"/>
            <a:ext cx="8790288" cy="3218935"/>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Example3_8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存放累计结果和</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计数器，跟踪记录当前程序循环的值</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while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&lt;=100){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此处条件可以写</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&lt;101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到</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100</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（包括</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100</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）的数的总和为：</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0F5AAE10-BDDC-FED2-C6AE-35EF1E6A1CC4}"/>
              </a:ext>
            </a:extLst>
          </p:cNvPr>
          <p:cNvSpPr txBox="1"/>
          <p:nvPr/>
        </p:nvSpPr>
        <p:spPr>
          <a:xfrm>
            <a:off x="749129" y="4723542"/>
            <a:ext cx="6094970" cy="625812"/>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到</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100</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（包括</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100</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）的数的总和为：</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5050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84682470"/>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5E7CF1-DCC7-0FF0-20B9-66895D745203}"/>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97228D7C-0379-01E7-B144-12C9FBF3D459}"/>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5A35EB3A-7BB2-94DF-F010-C7A907E678FF}"/>
              </a:ext>
            </a:extLst>
          </p:cNvPr>
          <p:cNvSpPr txBox="1"/>
          <p:nvPr/>
        </p:nvSpPr>
        <p:spPr>
          <a:xfrm>
            <a:off x="600846" y="803283"/>
            <a:ext cx="7628753" cy="348813"/>
          </a:xfrm>
          <a:prstGeom prst="rect">
            <a:avLst/>
          </a:prstGeom>
          <a:noFill/>
        </p:spPr>
        <p:txBody>
          <a:bodyPr wrap="square">
            <a:spAutoFit/>
          </a:bodyPr>
          <a:lstStyle/>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while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语句计算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的阶乘，其具体代码如下所示。</a:t>
            </a:r>
          </a:p>
        </p:txBody>
      </p:sp>
      <p:sp>
        <p:nvSpPr>
          <p:cNvPr id="6" name="文本框 5">
            <a:extLst>
              <a:ext uri="{FF2B5EF4-FFF2-40B4-BE49-F238E27FC236}">
                <a16:creationId xmlns:a16="http://schemas.microsoft.com/office/drawing/2014/main" id="{201C8043-ED77-83C8-7175-EED4217B7FDE}"/>
              </a:ext>
            </a:extLst>
          </p:cNvPr>
          <p:cNvSpPr txBox="1"/>
          <p:nvPr/>
        </p:nvSpPr>
        <p:spPr>
          <a:xfrm>
            <a:off x="3047485" y="1859340"/>
            <a:ext cx="6094970" cy="3139321"/>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Exercise3_8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while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10)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"10</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的阶乘结果为：</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BCA0798A-3C05-74D2-6051-A4E9D6FF668B}"/>
              </a:ext>
            </a:extLst>
          </p:cNvPr>
          <p:cNvSpPr txBox="1"/>
          <p:nvPr/>
        </p:nvSpPr>
        <p:spPr>
          <a:xfrm>
            <a:off x="1051869" y="5511207"/>
            <a:ext cx="6094970" cy="60529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lnSpc>
                <a:spcPts val="2000"/>
              </a:lnSpc>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10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的阶乘结果为：</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3628800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11985875"/>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CBE97-1495-BB11-A688-7913D95C645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E6471C1A-79E6-03B4-52DD-8D7C7446C7C2}"/>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983DA68F-C575-6304-1311-DBB0D0F7F049}"/>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75DBE388-9756-4439-9F3A-F63BDAC743B8}"/>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5DB32249-4CE5-28C9-39E0-8948AC352325}"/>
              </a:ext>
            </a:extLst>
          </p:cNvPr>
          <p:cNvSpPr txBox="1"/>
          <p:nvPr/>
        </p:nvSpPr>
        <p:spPr>
          <a:xfrm>
            <a:off x="970860" y="389500"/>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3.4.2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语句</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(do</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while)</a:t>
            </a:r>
            <a:endPar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AC0D27BC-A18B-91F7-7C6B-4CB7D38133D6}"/>
              </a:ext>
            </a:extLst>
          </p:cNvPr>
          <p:cNvSpPr txBox="1"/>
          <p:nvPr/>
        </p:nvSpPr>
        <p:spPr>
          <a:xfrm>
            <a:off x="690691" y="1161136"/>
            <a:ext cx="10810617" cy="3426579"/>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语句而言，如果不满足条件，则不能进入循环。但有时候我们需要即使不满足条件，也至少执行一次。</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do</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循环相似，不同的是，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do</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循环至少会执行一次。</a:t>
            </a:r>
          </a:p>
          <a:p>
            <a:pPr indent="259715"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语法格式如下：</a:t>
            </a:r>
          </a:p>
          <a:p>
            <a:pPr marL="133350" indent="13335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do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133350"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循环体 代码语句</a:t>
            </a:r>
          </a:p>
          <a:p>
            <a:pPr marL="133350" indent="13335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布尔表达式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注意：布尔表达式在循环的末尾，因此循环中的语句在测试布尔值之前已经执行了一次。</a:t>
            </a:r>
          </a:p>
          <a:p>
            <a:pPr indent="259715"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如果布尔表达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boolean_expression</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式评估结果为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true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，则控制跳回到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do</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语句，循环中的语句再次执行。 重复此过程，直到布尔表达式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boolean_expression</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评估结果为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false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do..while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循环语句也称为后测试循环语句，它的循环重复执行方式，也是利用一个条件来控制是否要继续重复执行这个语句。与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循环所不同的是，它先执行一次循环语句，然后再去判断是否继续执行。需要特别留意的是在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后面是有“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”，不能省略。如图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8" name="Rectangle 2">
            <a:extLst>
              <a:ext uri="{FF2B5EF4-FFF2-40B4-BE49-F238E27FC236}">
                <a16:creationId xmlns:a16="http://schemas.microsoft.com/office/drawing/2014/main" id="{9B6A1DD8-00AA-2335-2AD1-03BDCA4B5B60}"/>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a:extLst>
              <a:ext uri="{FF2B5EF4-FFF2-40B4-BE49-F238E27FC236}">
                <a16:creationId xmlns:a16="http://schemas.microsoft.com/office/drawing/2014/main" id="{654605FF-079D-0685-E551-117B77B2A809}"/>
              </a:ext>
            </a:extLst>
          </p:cNvPr>
          <p:cNvGraphicFramePr>
            <a:graphicFrameLocks noChangeAspect="1"/>
          </p:cNvGraphicFramePr>
          <p:nvPr>
            <p:extLst>
              <p:ext uri="{D42A27DB-BD31-4B8C-83A1-F6EECF244321}">
                <p14:modId xmlns:p14="http://schemas.microsoft.com/office/powerpoint/2010/main" val="814574143"/>
              </p:ext>
            </p:extLst>
          </p:nvPr>
        </p:nvGraphicFramePr>
        <p:xfrm>
          <a:off x="2833967" y="4657701"/>
          <a:ext cx="6524063" cy="1267899"/>
        </p:xfrm>
        <a:graphic>
          <a:graphicData uri="http://schemas.openxmlformats.org/presentationml/2006/ole">
            <mc:AlternateContent xmlns:mc="http://schemas.openxmlformats.org/markup-compatibility/2006">
              <mc:Choice xmlns:v="urn:schemas-microsoft-com:vml" Requires="v">
                <p:oleObj r:id="rId6" imgW="5158691" imgH="997462" progId="Visio.Drawing.11">
                  <p:embed/>
                </p:oleObj>
              </mc:Choice>
              <mc:Fallback>
                <p:oleObj r:id="rId6" imgW="5158691" imgH="997462" progId="Visio.Drawing.11">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33967" y="4657701"/>
                        <a:ext cx="6524063" cy="1267899"/>
                      </a:xfrm>
                      <a:prstGeom prst="rect">
                        <a:avLst/>
                      </a:prstGeom>
                      <a:noFill/>
                    </p:spPr>
                  </p:pic>
                </p:oleObj>
              </mc:Fallback>
            </mc:AlternateContent>
          </a:graphicData>
        </a:graphic>
      </p:graphicFrame>
      <p:sp>
        <p:nvSpPr>
          <p:cNvPr id="11" name="文本框 10">
            <a:extLst>
              <a:ext uri="{FF2B5EF4-FFF2-40B4-BE49-F238E27FC236}">
                <a16:creationId xmlns:a16="http://schemas.microsoft.com/office/drawing/2014/main" id="{763B2ABF-DE88-0C60-4FF9-8590557AB71D}"/>
              </a:ext>
            </a:extLst>
          </p:cNvPr>
          <p:cNvSpPr txBox="1"/>
          <p:nvPr/>
        </p:nvSpPr>
        <p:spPr>
          <a:xfrm>
            <a:off x="2868570" y="5995586"/>
            <a:ext cx="6094970" cy="307777"/>
          </a:xfrm>
          <a:prstGeom prst="rect">
            <a:avLst/>
          </a:prstGeom>
          <a:noFill/>
        </p:spPr>
        <p:txBody>
          <a:bodyPr wrap="square">
            <a:spAutoFit/>
          </a:bodyPr>
          <a:lstStyle/>
          <a:p>
            <a:pPr algn="ctr">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3-9 do…while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语句结构流程图</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1306671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5460B3-878A-A448-E767-3C3D893ACAC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8ACD121D-DD72-FDE6-9F89-C17594ED8818}"/>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A258371-D3D0-5CE6-CA3C-E93A9587A884}"/>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34B3A8E1-2421-5E34-A41C-0782409D12C4}"/>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2605F9E7-57A9-E7FA-2A36-BAF523A54966}"/>
              </a:ext>
            </a:extLst>
          </p:cNvPr>
          <p:cNvSpPr txBox="1"/>
          <p:nvPr/>
        </p:nvSpPr>
        <p:spPr>
          <a:xfrm>
            <a:off x="804646" y="641567"/>
            <a:ext cx="10582708" cy="60529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】编程世界的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先斩后奏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循环魔法。计算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之间所有整数的和，也可以使用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do...while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循环语句实现。</a:t>
            </a:r>
          </a:p>
        </p:txBody>
      </p:sp>
      <p:sp>
        <p:nvSpPr>
          <p:cNvPr id="6" name="文本框 5">
            <a:extLst>
              <a:ext uri="{FF2B5EF4-FFF2-40B4-BE49-F238E27FC236}">
                <a16:creationId xmlns:a16="http://schemas.microsoft.com/office/drawing/2014/main" id="{A765E48A-CA59-7E8C-0457-4E7A9CA52ED1}"/>
              </a:ext>
            </a:extLst>
          </p:cNvPr>
          <p:cNvSpPr txBox="1"/>
          <p:nvPr/>
        </p:nvSpPr>
        <p:spPr>
          <a:xfrm>
            <a:off x="804646" y="1227037"/>
            <a:ext cx="8642007" cy="2800767"/>
          </a:xfrm>
          <a:prstGeom prst="rect">
            <a:avLst/>
          </a:prstGeom>
          <a:noFill/>
        </p:spPr>
        <p:txBody>
          <a:bodyPr wrap="square">
            <a:spAutoFit/>
          </a:bodyPr>
          <a:lstStyle/>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Example3_9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while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&lt;=100);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到</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100</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（包括</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100</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）的数的总和为：</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54990071-D700-4617-14FB-6A746B15DC8E}"/>
              </a:ext>
            </a:extLst>
          </p:cNvPr>
          <p:cNvSpPr txBox="1"/>
          <p:nvPr/>
        </p:nvSpPr>
        <p:spPr>
          <a:xfrm>
            <a:off x="804646" y="4093705"/>
            <a:ext cx="6094970" cy="595035"/>
          </a:xfrm>
          <a:prstGeom prst="rect">
            <a:avLst/>
          </a:prstGeom>
          <a:noFill/>
        </p:spPr>
        <p:txBody>
          <a:bodyPr wrap="square">
            <a:spAutoFit/>
          </a:bodyPr>
          <a:lstStyle/>
          <a:p>
            <a:pPr algn="just">
              <a:lnSpc>
                <a:spcPts val="2000"/>
              </a:lnSpc>
              <a:buNone/>
            </a:pPr>
            <a:r>
              <a:rPr lang="zh-CN"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运行结果如下：</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到</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100</a:t>
            </a: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（包括</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100</a:t>
            </a: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）的数的总和为：</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5050</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06B82D70-4C47-DEFD-B014-4EDFE90DF6CD}"/>
              </a:ext>
            </a:extLst>
          </p:cNvPr>
          <p:cNvSpPr txBox="1"/>
          <p:nvPr/>
        </p:nvSpPr>
        <p:spPr>
          <a:xfrm>
            <a:off x="761278" y="4860190"/>
            <a:ext cx="10669444" cy="86177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本案例中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do…while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循环语句执行的过程是：先执行一次循环体，然后再判断条件表达式（</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&lt;=100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），如果条件表达式的值为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true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，则继续执行，否则跳出循环。也就是说，</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do...while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循环语句中的循环体至少被执行一次。</a:t>
            </a:r>
          </a:p>
        </p:txBody>
      </p:sp>
      <p:sp>
        <p:nvSpPr>
          <p:cNvPr id="13" name="文本框 12">
            <a:extLst>
              <a:ext uri="{FF2B5EF4-FFF2-40B4-BE49-F238E27FC236}">
                <a16:creationId xmlns:a16="http://schemas.microsoft.com/office/drawing/2014/main" id="{04FEBC64-E746-F4A5-D052-7B4A876F7C39}"/>
              </a:ext>
            </a:extLst>
          </p:cNvPr>
          <p:cNvSpPr txBox="1"/>
          <p:nvPr/>
        </p:nvSpPr>
        <p:spPr>
          <a:xfrm>
            <a:off x="717910" y="5667233"/>
            <a:ext cx="10669444" cy="60529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注意：布尔表达式在循环体的后面，所以语句块在检测布尔表达式之前已经执行了。 如果布尔表达式的值为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true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，则语句块一直执行，直到布尔表达式的值为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false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Tree>
    <p:extLst>
      <p:ext uri="{BB962C8B-B14F-4D97-AF65-F5344CB8AC3E}">
        <p14:creationId xmlns:p14="http://schemas.microsoft.com/office/powerpoint/2010/main" val="271029800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F14F3-14B2-0D64-9DE7-F9F8C1285695}"/>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5ABF66D1-6666-03E9-3D6F-E02F29BB8380}"/>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4EEB83C9-6FA8-5E5A-2D80-D7E4CEDAEE88}"/>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18701" y="342900"/>
            <a:ext cx="11468100" cy="6172200"/>
          </a:xfrm>
          <a:prstGeom prst="rect">
            <a:avLst/>
          </a:prstGeom>
        </p:spPr>
      </p:pic>
      <p:pic>
        <p:nvPicPr>
          <p:cNvPr id="32" name="图片 31">
            <a:extLst>
              <a:ext uri="{FF2B5EF4-FFF2-40B4-BE49-F238E27FC236}">
                <a16:creationId xmlns:a16="http://schemas.microsoft.com/office/drawing/2014/main" id="{0AE6BAFC-4C1E-AC4A-6A62-167E19B34EA3}"/>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7D9865F0-6C4F-1CE5-9479-7A98748644FF}"/>
              </a:ext>
            </a:extLst>
          </p:cNvPr>
          <p:cNvSpPr txBox="1"/>
          <p:nvPr/>
        </p:nvSpPr>
        <p:spPr>
          <a:xfrm>
            <a:off x="970859" y="858489"/>
            <a:ext cx="6715043" cy="348813"/>
          </a:xfrm>
          <a:prstGeom prst="rect">
            <a:avLst/>
          </a:prstGeom>
          <a:noFill/>
        </p:spPr>
        <p:txBody>
          <a:bodyPr wrap="square">
            <a:spAutoFit/>
          </a:bodyPr>
          <a:lstStyle/>
          <a:p>
            <a:pPr algn="l">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solidFill>
                  <a:srgbClr val="222222"/>
                </a:solidFill>
                <a:effectLst/>
                <a:latin typeface="Calibri" panose="020F0502020204030204" pitchFamily="34" charset="0"/>
                <a:ea typeface="宋体" panose="02010600030101010101" pitchFamily="2" charset="-122"/>
                <a:cs typeface="Tahoma" panose="020B0604030504040204" pitchFamily="34" charset="0"/>
              </a:rPr>
              <a:t>用</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do…while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循环实现 打印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之间的数字</a:t>
            </a:r>
          </a:p>
        </p:txBody>
      </p:sp>
      <p:sp>
        <p:nvSpPr>
          <p:cNvPr id="6" name="文本框 5">
            <a:extLst>
              <a:ext uri="{FF2B5EF4-FFF2-40B4-BE49-F238E27FC236}">
                <a16:creationId xmlns:a16="http://schemas.microsoft.com/office/drawing/2014/main" id="{D72DB166-51A2-2D40-0956-50EBE60742ED}"/>
              </a:ext>
            </a:extLst>
          </p:cNvPr>
          <p:cNvSpPr txBox="1"/>
          <p:nvPr/>
        </p:nvSpPr>
        <p:spPr>
          <a:xfrm>
            <a:off x="1070403" y="1207302"/>
            <a:ext cx="6844099" cy="2585323"/>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Example3_9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5;</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while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10);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A0C02295-BC46-F889-1377-997E268A3638}"/>
              </a:ext>
            </a:extLst>
          </p:cNvPr>
          <p:cNvSpPr txBox="1"/>
          <p:nvPr/>
        </p:nvSpPr>
        <p:spPr>
          <a:xfrm>
            <a:off x="1070403" y="3988704"/>
            <a:ext cx="6094970" cy="2010807"/>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7</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8</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5076517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BEEBA5-EA34-F1DE-1D9D-41C7347F13BD}"/>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0C2C88C2-32E2-59AE-4AAA-A006CDDCC8A6}"/>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B3597205-AECB-3D15-8F6D-AA77746914C9}"/>
              </a:ext>
            </a:extLst>
          </p:cNvPr>
          <p:cNvSpPr txBox="1"/>
          <p:nvPr/>
        </p:nvSpPr>
        <p:spPr>
          <a:xfrm>
            <a:off x="705880" y="139547"/>
            <a:ext cx="609497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3.4.3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语句</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(for)</a:t>
            </a:r>
            <a:endPar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701E5E96-EA67-5A8F-9AD7-17A2EF07088E}"/>
              </a:ext>
            </a:extLst>
          </p:cNvPr>
          <p:cNvSpPr txBox="1"/>
          <p:nvPr/>
        </p:nvSpPr>
        <p:spPr>
          <a:xfrm>
            <a:off x="705086" y="886595"/>
            <a:ext cx="10780240" cy="847796"/>
          </a:xfrm>
          <a:prstGeom prst="rect">
            <a:avLst/>
          </a:prstGeom>
          <a:noFill/>
        </p:spPr>
        <p:txBody>
          <a:bodyPr wrap="square">
            <a:spAutoFit/>
          </a:bodyPr>
          <a:lstStyle/>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for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语句是应用最广泛、功能最强的一种循环语句。大部分情况下，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for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循环可以代替</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while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do while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for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语句是一种在程序执行前就要先判断条件表达式是否为真的循环语句。假如条件表达式的结果为假，那么它的循环语句根本不会执行。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for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语句通常使用在知道循环次数的循环中。</a:t>
            </a:r>
          </a:p>
        </p:txBody>
      </p:sp>
      <p:sp>
        <p:nvSpPr>
          <p:cNvPr id="8" name="文本框 7">
            <a:extLst>
              <a:ext uri="{FF2B5EF4-FFF2-40B4-BE49-F238E27FC236}">
                <a16:creationId xmlns:a16="http://schemas.microsoft.com/office/drawing/2014/main" id="{A86F500A-2369-1645-3393-8A72D64794A7}"/>
              </a:ext>
            </a:extLst>
          </p:cNvPr>
          <p:cNvSpPr txBox="1"/>
          <p:nvPr/>
        </p:nvSpPr>
        <p:spPr>
          <a:xfrm>
            <a:off x="705086" y="1708255"/>
            <a:ext cx="10780240" cy="1873718"/>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语法格式如下：</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for(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条件表达式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条件表达式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条件表达式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语句块</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for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循环语句执行的过程为：首先执行条件表达式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1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进行初始化，然后判断条件表达式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2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的值是否为</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true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，如果为</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true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，则执行循环体语句块；否则直接退出循环。最后执行表达式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，改变循环变量的值，至此完成一次循环。接下来进行下一次循环，直到条件表达式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2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的值为</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false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，才结束循环，其运行流程如图</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3-10</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9" name="Rectangle 2">
            <a:extLst>
              <a:ext uri="{FF2B5EF4-FFF2-40B4-BE49-F238E27FC236}">
                <a16:creationId xmlns:a16="http://schemas.microsoft.com/office/drawing/2014/main" id="{BBAD29C8-AB88-4BD1-80E0-6A02A10B81C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a:extLst>
              <a:ext uri="{FF2B5EF4-FFF2-40B4-BE49-F238E27FC236}">
                <a16:creationId xmlns:a16="http://schemas.microsoft.com/office/drawing/2014/main" id="{CBDFAD6D-8AD8-B170-86AD-0C3C863F14F0}"/>
              </a:ext>
            </a:extLst>
          </p:cNvPr>
          <p:cNvGraphicFramePr>
            <a:graphicFrameLocks noChangeAspect="1"/>
          </p:cNvGraphicFramePr>
          <p:nvPr>
            <p:extLst>
              <p:ext uri="{D42A27DB-BD31-4B8C-83A1-F6EECF244321}">
                <p14:modId xmlns:p14="http://schemas.microsoft.com/office/powerpoint/2010/main" val="4155139911"/>
              </p:ext>
            </p:extLst>
          </p:nvPr>
        </p:nvGraphicFramePr>
        <p:xfrm>
          <a:off x="3057835" y="3472486"/>
          <a:ext cx="6130820" cy="1069758"/>
        </p:xfrm>
        <a:graphic>
          <a:graphicData uri="http://schemas.openxmlformats.org/presentationml/2006/ole">
            <mc:AlternateContent xmlns:mc="http://schemas.openxmlformats.org/markup-compatibility/2006">
              <mc:Choice xmlns:v="urn:schemas-microsoft-com:vml" Requires="v">
                <p:oleObj r:id="rId3" imgW="7678655" imgH="1339438" progId="Visio.Drawing.11">
                  <p:embed/>
                </p:oleObj>
              </mc:Choice>
              <mc:Fallback>
                <p:oleObj r:id="rId3" imgW="7678655" imgH="1339438"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7835" y="3472486"/>
                        <a:ext cx="6130820" cy="1069758"/>
                      </a:xfrm>
                      <a:prstGeom prst="rect">
                        <a:avLst/>
                      </a:prstGeom>
                      <a:noFill/>
                    </p:spPr>
                  </p:pic>
                </p:oleObj>
              </mc:Fallback>
            </mc:AlternateContent>
          </a:graphicData>
        </a:graphic>
      </p:graphicFrame>
      <p:sp>
        <p:nvSpPr>
          <p:cNvPr id="12" name="文本框 11">
            <a:extLst>
              <a:ext uri="{FF2B5EF4-FFF2-40B4-BE49-F238E27FC236}">
                <a16:creationId xmlns:a16="http://schemas.microsoft.com/office/drawing/2014/main" id="{997B8F4B-88AC-B1EE-6A6A-3584ADF39485}"/>
              </a:ext>
            </a:extLst>
          </p:cNvPr>
          <p:cNvSpPr txBox="1"/>
          <p:nvPr/>
        </p:nvSpPr>
        <p:spPr>
          <a:xfrm>
            <a:off x="2855954" y="4514267"/>
            <a:ext cx="6094970" cy="276999"/>
          </a:xfrm>
          <a:prstGeom prst="rect">
            <a:avLst/>
          </a:prstGeom>
          <a:noFill/>
        </p:spPr>
        <p:txBody>
          <a:bodyPr wrap="square">
            <a:spAutoFit/>
          </a:bodyPr>
          <a:lstStyle/>
          <a:p>
            <a:pPr indent="228600" algn="ctr">
              <a:buNone/>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3-10 for</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语句结构</a:t>
            </a:r>
          </a:p>
        </p:txBody>
      </p:sp>
      <p:sp>
        <p:nvSpPr>
          <p:cNvPr id="14" name="文本框 13">
            <a:extLst>
              <a:ext uri="{FF2B5EF4-FFF2-40B4-BE49-F238E27FC236}">
                <a16:creationId xmlns:a16="http://schemas.microsoft.com/office/drawing/2014/main" id="{211646CB-DEE1-6158-6F15-53A427612D7B}"/>
              </a:ext>
            </a:extLst>
          </p:cNvPr>
          <p:cNvSpPr txBox="1"/>
          <p:nvPr/>
        </p:nvSpPr>
        <p:spPr>
          <a:xfrm>
            <a:off x="705879" y="4845357"/>
            <a:ext cx="10834731" cy="1617238"/>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值得指出的是，</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for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循环的循环迭代语句并没有与循环体放在一起，因此即使在执行循环体时遇到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continue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语句结束本次循环，循环迭代语句也一样会得到执行。</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for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while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do…while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循环不一样：由于</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while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do…while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循环的循环迭代语句紧跟着循环体，因此如果循环体不能完全执行，如使用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continue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语句来结束本次循环，则循环迭代语句不会被执行。但</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循环的循环迭代语句并没有与循环体放在一起，因此不管是否使用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continue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语句来结束本次循环，循环迭代语句一样会获得执行。</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与前面循环类似的是，如果循环体只有一行语句，那么循环体的大括号可以省略。</a:t>
            </a:r>
          </a:p>
        </p:txBody>
      </p:sp>
    </p:spTree>
    <p:extLst>
      <p:ext uri="{BB962C8B-B14F-4D97-AF65-F5344CB8AC3E}">
        <p14:creationId xmlns:p14="http://schemas.microsoft.com/office/powerpoint/2010/main" val="110269839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FE7099-1819-9643-343F-6CBAFB7D56E1}"/>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190FADF2-285E-2E08-F947-1CD3C240C089}"/>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D0E0E7AC-1D9C-68CD-732C-3D63D93D95F2}"/>
              </a:ext>
            </a:extLst>
          </p:cNvPr>
          <p:cNvSpPr txBox="1"/>
          <p:nvPr/>
        </p:nvSpPr>
        <p:spPr>
          <a:xfrm>
            <a:off x="354012" y="587040"/>
            <a:ext cx="8190985" cy="348813"/>
          </a:xfrm>
          <a:prstGeom prst="rect">
            <a:avLst/>
          </a:prstGeom>
          <a:noFill/>
        </p:spPr>
        <p:txBody>
          <a:bodyPr wrap="square">
            <a:spAutoFit/>
          </a:bodyPr>
          <a:lstStyle/>
          <a:p>
            <a:pPr indent="1270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】开启代码迭代之旅的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魔法阶梯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语句计算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的阶乘</a:t>
            </a:r>
          </a:p>
        </p:txBody>
      </p:sp>
      <p:sp>
        <p:nvSpPr>
          <p:cNvPr id="6" name="文本框 5">
            <a:extLst>
              <a:ext uri="{FF2B5EF4-FFF2-40B4-BE49-F238E27FC236}">
                <a16:creationId xmlns:a16="http://schemas.microsoft.com/office/drawing/2014/main" id="{EAE19C30-B6BA-F11A-5FF4-00A56EB41069}"/>
              </a:ext>
            </a:extLst>
          </p:cNvPr>
          <p:cNvSpPr txBox="1"/>
          <p:nvPr/>
        </p:nvSpPr>
        <p:spPr>
          <a:xfrm>
            <a:off x="915407" y="935853"/>
            <a:ext cx="10359597" cy="2585323"/>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Example3_10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1;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5;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"5 </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的阶乘结果是：</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输出</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"5</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的阶乘结果是：</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120"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4D63882D-6404-6040-76F0-5E78AEE5D322}"/>
              </a:ext>
            </a:extLst>
          </p:cNvPr>
          <p:cNvSpPr txBox="1"/>
          <p:nvPr/>
        </p:nvSpPr>
        <p:spPr>
          <a:xfrm>
            <a:off x="915407" y="3557083"/>
            <a:ext cx="6094970" cy="625812"/>
          </a:xfrm>
          <a:prstGeom prst="rect">
            <a:avLst/>
          </a:prstGeom>
          <a:noFill/>
        </p:spPr>
        <p:txBody>
          <a:bodyPr wrap="square">
            <a:spAutoFit/>
          </a:bodyPr>
          <a:lstStyle/>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a:t>
            </a:r>
            <a:r>
              <a:rPr lang="zh-CN"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的阶乘结果是：</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120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46382967-6BB0-3F9C-C7F7-B52FA88EE821}"/>
              </a:ext>
            </a:extLst>
          </p:cNvPr>
          <p:cNvSpPr txBox="1"/>
          <p:nvPr/>
        </p:nvSpPr>
        <p:spPr>
          <a:xfrm>
            <a:off x="671361" y="4338466"/>
            <a:ext cx="10847688" cy="1887696"/>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其中执行一次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sum = sum *n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就称之为一次迭代，每一次迭代得到的结果（</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sum *n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的乘积）会作为下一次迭代的初始值（结果赋值给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变量后，这个变量又作下一次迭代的初始值）；这就是迭代与普通循环的区别。</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上述代码的含义可以理解为，将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变量的值从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开始，每次递增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，直到大于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时终止循环。在循环过程中，将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的值与当前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sum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的值进行相乘。</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for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语句中初始化、循环条件以及迭代部分都可以为空语句（但分号不能省略），三者均为空的时候，相当于一个无限循环。下面对这些情况依次进行介绍。</a:t>
            </a:r>
          </a:p>
        </p:txBody>
      </p:sp>
    </p:spTree>
    <p:extLst>
      <p:ext uri="{BB962C8B-B14F-4D97-AF65-F5344CB8AC3E}">
        <p14:creationId xmlns:p14="http://schemas.microsoft.com/office/powerpoint/2010/main" val="2511487690"/>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E408EA-BAAC-6526-662A-1DD8712545AF}"/>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BB5E0F57-C58D-4AAF-06B2-6523869CF3C1}"/>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5F2FA156-6AE1-5815-7921-C03482CD3ADB}"/>
              </a:ext>
            </a:extLst>
          </p:cNvPr>
          <p:cNvSpPr txBox="1"/>
          <p:nvPr/>
        </p:nvSpPr>
        <p:spPr>
          <a:xfrm>
            <a:off x="646648" y="822488"/>
            <a:ext cx="10995969" cy="861774"/>
          </a:xfrm>
          <a:prstGeom prst="rect">
            <a:avLst/>
          </a:prstGeom>
          <a:noFill/>
        </p:spPr>
        <p:txBody>
          <a:bodyPr wrap="square">
            <a:spAutoFit/>
          </a:bodyPr>
          <a:lstStyle/>
          <a:p>
            <a:pPr indent="266700"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．条件表达式</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1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为空</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for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语句中条件表达式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的作用可以在程序的其他位置给出，所以当条件表达式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为空时，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语句后面括号内其他条件表达式执行的顺序不变。</a:t>
            </a:r>
          </a:p>
        </p:txBody>
      </p:sp>
      <p:sp>
        <p:nvSpPr>
          <p:cNvPr id="6" name="文本框 5">
            <a:extLst>
              <a:ext uri="{FF2B5EF4-FFF2-40B4-BE49-F238E27FC236}">
                <a16:creationId xmlns:a16="http://schemas.microsoft.com/office/drawing/2014/main" id="{887850DD-13DC-0523-ADC2-6CC1ADBB8FB3}"/>
              </a:ext>
            </a:extLst>
          </p:cNvPr>
          <p:cNvSpPr txBox="1"/>
          <p:nvPr/>
        </p:nvSpPr>
        <p:spPr>
          <a:xfrm>
            <a:off x="597221" y="1750461"/>
            <a:ext cx="6094970" cy="348813"/>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例如，使用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语句的这种形式计算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1~100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所有奇数的和。</a:t>
            </a:r>
          </a:p>
        </p:txBody>
      </p:sp>
      <p:sp>
        <p:nvSpPr>
          <p:cNvPr id="8" name="文本框 7">
            <a:extLst>
              <a:ext uri="{FF2B5EF4-FFF2-40B4-BE49-F238E27FC236}">
                <a16:creationId xmlns:a16="http://schemas.microsoft.com/office/drawing/2014/main" id="{037A1F63-DC7A-34E7-97C5-5887C6840C33}"/>
              </a:ext>
            </a:extLst>
          </p:cNvPr>
          <p:cNvSpPr txBox="1"/>
          <p:nvPr/>
        </p:nvSpPr>
        <p:spPr>
          <a:xfrm>
            <a:off x="924674" y="2105545"/>
            <a:ext cx="10668516" cy="3118803"/>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ForDemo1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635"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相当于</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for</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语句的第</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个表达式</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101;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 != 0)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如果不能整除</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2</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，说明是奇数，则进行累加</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"100 </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以内所有奇数和为：</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7430CFC3-EF9C-8120-731F-A7549F74C1AB}"/>
              </a:ext>
            </a:extLst>
          </p:cNvPr>
          <p:cNvSpPr txBox="1"/>
          <p:nvPr/>
        </p:nvSpPr>
        <p:spPr>
          <a:xfrm>
            <a:off x="924674" y="5356747"/>
            <a:ext cx="6094970" cy="625812"/>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100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以内所有奇数和为：</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2500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54316529"/>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003C7-1CAC-FE79-4126-615719E38B6C}"/>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F643467-E3B7-A7FF-8B9F-F01ED3BCBB3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A2232D66-70E5-C404-0BDA-6E2C62F8F412}"/>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6A1DA5C5-C0C3-790F-CDA6-6C75736E3CD3}"/>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54279470-29E1-5CD8-850A-B4069BA8A24F}"/>
              </a:ext>
            </a:extLst>
          </p:cNvPr>
          <p:cNvSpPr txBox="1"/>
          <p:nvPr/>
        </p:nvSpPr>
        <p:spPr>
          <a:xfrm>
            <a:off x="970860" y="675989"/>
            <a:ext cx="609497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3.1.1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类的基本格式</a:t>
            </a:r>
          </a:p>
        </p:txBody>
      </p:sp>
      <p:sp>
        <p:nvSpPr>
          <p:cNvPr id="6" name="文本框 5">
            <a:extLst>
              <a:ext uri="{FF2B5EF4-FFF2-40B4-BE49-F238E27FC236}">
                <a16:creationId xmlns:a16="http://schemas.microsoft.com/office/drawing/2014/main" id="{98573D24-EB95-5BED-1292-01AFD6575452}"/>
              </a:ext>
            </a:extLst>
          </p:cNvPr>
          <p:cNvSpPr txBox="1"/>
          <p:nvPr/>
        </p:nvSpPr>
        <p:spPr>
          <a:xfrm>
            <a:off x="464961" y="1494225"/>
            <a:ext cx="11094823" cy="1366364"/>
          </a:xfrm>
          <a:prstGeom prst="rect">
            <a:avLst/>
          </a:prstGeom>
          <a:noFill/>
        </p:spPr>
        <p:txBody>
          <a:bodyPr wrap="square">
            <a:spAutoFit/>
          </a:bodyPr>
          <a:lstStyle/>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中的编写的程序代码都必须放在</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个类中，初学者可以简单地把类理解为</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个</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程序。类需要使用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class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关键字定义，在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class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前面可以有</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些修饰符，格式如下：</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修饰符</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class</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类名</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程序代码</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651F00BF-268D-50C7-B960-01222CB38B07}"/>
              </a:ext>
            </a:extLst>
          </p:cNvPr>
          <p:cNvSpPr txBox="1"/>
          <p:nvPr/>
        </p:nvSpPr>
        <p:spPr>
          <a:xfrm>
            <a:off x="717910" y="2779654"/>
            <a:ext cx="609497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3.1.2 Java</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编写关键点</a:t>
            </a:r>
          </a:p>
        </p:txBody>
      </p:sp>
      <p:sp>
        <p:nvSpPr>
          <p:cNvPr id="11" name="文本框 10">
            <a:extLst>
              <a:ext uri="{FF2B5EF4-FFF2-40B4-BE49-F238E27FC236}">
                <a16:creationId xmlns:a16="http://schemas.microsoft.com/office/drawing/2014/main" id="{DDD59241-1C25-DDCE-743F-712C7F099E0E}"/>
              </a:ext>
            </a:extLst>
          </p:cNvPr>
          <p:cNvSpPr txBox="1"/>
          <p:nvPr/>
        </p:nvSpPr>
        <p:spPr>
          <a:xfrm>
            <a:off x="792377" y="3601788"/>
            <a:ext cx="6094970" cy="348813"/>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在编写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代码时，需要特别注意几个关键点：</a:t>
            </a:r>
          </a:p>
        </p:txBody>
      </p:sp>
      <p:sp>
        <p:nvSpPr>
          <p:cNvPr id="13" name="文本框 12">
            <a:extLst>
              <a:ext uri="{FF2B5EF4-FFF2-40B4-BE49-F238E27FC236}">
                <a16:creationId xmlns:a16="http://schemas.microsoft.com/office/drawing/2014/main" id="{E8B37E0D-39B9-6733-2F71-F28FEF300E3F}"/>
              </a:ext>
            </a:extLst>
          </p:cNvPr>
          <p:cNvSpPr txBox="1"/>
          <p:nvPr/>
        </p:nvSpPr>
        <p:spPr>
          <a:xfrm>
            <a:off x="464961" y="3983589"/>
            <a:ext cx="11213756" cy="2386679"/>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）注意中英文。</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中的程序代码可分为结构定义语句和功能执行语句，其中，结构定义语句用于声明</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宋体" panose="02010600030101010101" pitchFamily="2" charset="-122"/>
              </a:rPr>
              <a:t>个类或</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方法，功能执行语句用于实现具体的功能。每条功能执行语句的最后都必须用英文状态下的分号“</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”结束。如下面的语句：</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int  a=10;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600" kern="100" dirty="0" err="1">
                <a:effectLst/>
                <a:latin typeface="宋体" panose="02010600030101010101" pitchFamily="2" charset="-122"/>
                <a:ea typeface="宋体" panose="02010600030101010101" pitchFamily="2" charset="-122"/>
                <a:cs typeface="Times New Roman" panose="02020603050405020304" pitchFamily="18" charset="0"/>
              </a:rPr>
              <a:t>System.out.println</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（“这是第</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宋体" panose="02010600030101010101" pitchFamily="2" charset="-122"/>
              </a:rPr>
              <a:t>个</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程序”）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注意的是，在程序中不要将英文的分号“</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”误写成中文的分号“；”，如果写成中文的分号，编译器会报告“</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illegal character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”，非法字符这样的错误信息，并会注明出错位置。请仔细区分两种输入状态下分号，“</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 和“；”。控制台输出错误信息如下：</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Syntax error on token "Invalid Character", ; expected</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t>
            </a:r>
            <a:r>
              <a:rPr lang="en-US" altLang="zh-CN" sz="1600" kern="100" dirty="0" err="1">
                <a:effectLst/>
                <a:latin typeface="宋体" panose="02010600030101010101" pitchFamily="2" charset="-122"/>
                <a:ea typeface="宋体" panose="02010600030101010101" pitchFamily="2" charset="-122"/>
                <a:cs typeface="Times New Roman" panose="02020603050405020304" pitchFamily="18" charset="0"/>
              </a:rPr>
              <a:t>chapterTWO</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t>
            </a:r>
            <a:r>
              <a:rPr lang="en-US" altLang="zh-CN" sz="1600" kern="100" dirty="0" err="1">
                <a:effectLst/>
                <a:latin typeface="宋体" panose="02010600030101010101" pitchFamily="2" charset="-122"/>
                <a:ea typeface="宋体" panose="02010600030101010101" pitchFamily="2" charset="-122"/>
                <a:cs typeface="Times New Roman" panose="02020603050405020304" pitchFamily="18" charset="0"/>
              </a:rPr>
              <a:t>chapterTWO.InputDemo.main</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(InputDemo.java:8)</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578475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20FC8-1E46-5C13-29C5-73E37C2B9354}"/>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54894814-12DB-3E9F-C321-5253832009B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37497FFB-8E42-C156-F9F0-8DAEE7D7D096}"/>
              </a:ext>
            </a:extLst>
          </p:cNvPr>
          <p:cNvSpPr txBox="1"/>
          <p:nvPr/>
        </p:nvSpPr>
        <p:spPr>
          <a:xfrm>
            <a:off x="409317" y="786616"/>
            <a:ext cx="6094970" cy="348813"/>
          </a:xfrm>
          <a:prstGeom prst="rect">
            <a:avLst/>
          </a:prstGeom>
          <a:noFill/>
        </p:spPr>
        <p:txBody>
          <a:bodyPr wrap="square">
            <a:spAutoFit/>
          </a:bodyPr>
          <a:lstStyle/>
          <a:p>
            <a:pPr indent="266700"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．条件表达式</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2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为空</a:t>
            </a:r>
          </a:p>
        </p:txBody>
      </p:sp>
      <p:sp>
        <p:nvSpPr>
          <p:cNvPr id="6" name="文本框 5">
            <a:extLst>
              <a:ext uri="{FF2B5EF4-FFF2-40B4-BE49-F238E27FC236}">
                <a16:creationId xmlns:a16="http://schemas.microsoft.com/office/drawing/2014/main" id="{B13B7B06-A179-4D87-3346-F528D6E9BEE3}"/>
              </a:ext>
            </a:extLst>
          </p:cNvPr>
          <p:cNvSpPr txBox="1"/>
          <p:nvPr/>
        </p:nvSpPr>
        <p:spPr>
          <a:xfrm>
            <a:off x="692986" y="1237088"/>
            <a:ext cx="10804439" cy="86177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语句中条件表达式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为空时，将没有循环的终止条件。此时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语句会认为条件表达式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的值总是为真，循环无限制执行下去。因此，为了使循环达到某种条件时退出，需要在语句块中进行逻辑判断，并使用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break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语句来跳出循环，否则将产生死循环。</a:t>
            </a:r>
          </a:p>
        </p:txBody>
      </p:sp>
      <p:sp>
        <p:nvSpPr>
          <p:cNvPr id="8" name="文本框 7">
            <a:extLst>
              <a:ext uri="{FF2B5EF4-FFF2-40B4-BE49-F238E27FC236}">
                <a16:creationId xmlns:a16="http://schemas.microsoft.com/office/drawing/2014/main" id="{1AC7A81F-A853-FB51-55A8-A9B3BFA4D793}"/>
              </a:ext>
            </a:extLst>
          </p:cNvPr>
          <p:cNvSpPr txBox="1"/>
          <p:nvPr/>
        </p:nvSpPr>
        <p:spPr>
          <a:xfrm>
            <a:off x="692986" y="2179961"/>
            <a:ext cx="7375439" cy="348813"/>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同样是计算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1~100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所有奇数的和，使用这种方式的代码如下。</a:t>
            </a:r>
          </a:p>
        </p:txBody>
      </p:sp>
      <p:sp>
        <p:nvSpPr>
          <p:cNvPr id="10" name="文本框 9">
            <a:extLst>
              <a:ext uri="{FF2B5EF4-FFF2-40B4-BE49-F238E27FC236}">
                <a16:creationId xmlns:a16="http://schemas.microsoft.com/office/drawing/2014/main" id="{C3F02B17-664E-A1CA-2DEE-2D4BD413ECB7}"/>
              </a:ext>
            </a:extLst>
          </p:cNvPr>
          <p:cNvSpPr txBox="1"/>
          <p:nvPr/>
        </p:nvSpPr>
        <p:spPr>
          <a:xfrm>
            <a:off x="692986" y="2609873"/>
            <a:ext cx="10161888" cy="3395801"/>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ForDemo2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100)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相当于</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for</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语句的表达式</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2</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，满足时就退出</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for</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循环</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 != 0)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如果不能整除</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2</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，说明是奇数，则进行累加</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"100 </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以内所有奇数和为：</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20085309"/>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C0EAE-607F-FE3C-0BA9-FFC283EE11A8}"/>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7D708A69-5717-3689-5D44-7526EB285A8B}"/>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1E22AD46-1741-19FB-4885-62B515D732E9}"/>
              </a:ext>
            </a:extLst>
          </p:cNvPr>
          <p:cNvSpPr txBox="1"/>
          <p:nvPr/>
        </p:nvSpPr>
        <p:spPr>
          <a:xfrm>
            <a:off x="354012" y="721459"/>
            <a:ext cx="6094970" cy="348813"/>
          </a:xfrm>
          <a:prstGeom prst="rect">
            <a:avLst/>
          </a:prstGeom>
          <a:noFill/>
        </p:spPr>
        <p:txBody>
          <a:bodyPr wrap="square">
            <a:spAutoFit/>
          </a:bodyPr>
          <a:lstStyle/>
          <a:p>
            <a:pPr indent="266700"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．条件表达式</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为空</a:t>
            </a:r>
          </a:p>
        </p:txBody>
      </p:sp>
      <p:sp>
        <p:nvSpPr>
          <p:cNvPr id="6" name="文本框 5">
            <a:extLst>
              <a:ext uri="{FF2B5EF4-FFF2-40B4-BE49-F238E27FC236}">
                <a16:creationId xmlns:a16="http://schemas.microsoft.com/office/drawing/2014/main" id="{F5A5DD90-C078-E0BB-14BA-2196484864A4}"/>
              </a:ext>
            </a:extLst>
          </p:cNvPr>
          <p:cNvSpPr txBox="1"/>
          <p:nvPr/>
        </p:nvSpPr>
        <p:spPr>
          <a:xfrm>
            <a:off x="730056" y="1243453"/>
            <a:ext cx="10730299" cy="60529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for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语言中条件表达式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为空时，也就没有设置控制变量的表达式，即每次循环之后无法改变变量的值，此时也无法保证循环正常结束。</a:t>
            </a:r>
          </a:p>
        </p:txBody>
      </p:sp>
      <p:sp>
        <p:nvSpPr>
          <p:cNvPr id="8" name="文本框 7">
            <a:extLst>
              <a:ext uri="{FF2B5EF4-FFF2-40B4-BE49-F238E27FC236}">
                <a16:creationId xmlns:a16="http://schemas.microsoft.com/office/drawing/2014/main" id="{BD94B718-5C3A-C282-3840-3CD77FB920C5}"/>
              </a:ext>
            </a:extLst>
          </p:cNvPr>
          <p:cNvSpPr txBox="1"/>
          <p:nvPr/>
        </p:nvSpPr>
        <p:spPr>
          <a:xfrm>
            <a:off x="730056" y="2021928"/>
            <a:ext cx="7004737" cy="348813"/>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同样是计算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1-100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所有奇数的和，使用这种方式的代码如下：</a:t>
            </a:r>
          </a:p>
        </p:txBody>
      </p:sp>
      <p:sp>
        <p:nvSpPr>
          <p:cNvPr id="10" name="文本框 9">
            <a:extLst>
              <a:ext uri="{FF2B5EF4-FFF2-40B4-BE49-F238E27FC236}">
                <a16:creationId xmlns:a16="http://schemas.microsoft.com/office/drawing/2014/main" id="{EC55DF13-E329-992C-9E8C-0F10BD4FE2AE}"/>
              </a:ext>
            </a:extLst>
          </p:cNvPr>
          <p:cNvSpPr txBox="1"/>
          <p:nvPr/>
        </p:nvSpPr>
        <p:spPr>
          <a:xfrm>
            <a:off x="730056" y="2478807"/>
            <a:ext cx="10090602" cy="3118803"/>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ForDemo3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101;)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 != 0)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如果不能整除</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2</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，说明是奇数，则进行累加</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相当于</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for</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语句的条件表达式</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3</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，每次递增</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"100 </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以内所有奇数和为：</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FAFEB02A-C944-BB52-039A-3ACAD80691E8}"/>
              </a:ext>
            </a:extLst>
          </p:cNvPr>
          <p:cNvSpPr txBox="1"/>
          <p:nvPr/>
        </p:nvSpPr>
        <p:spPr>
          <a:xfrm>
            <a:off x="730056" y="5754501"/>
            <a:ext cx="9697501" cy="60529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如果没有循环体语句，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number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变量的值为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，永远小于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101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，因此将无法结束循环，形成无限循环。在上面代码中将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number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的递增语句放在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循环体内，效果与完整</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语句功能相同。</a:t>
            </a:r>
          </a:p>
        </p:txBody>
      </p:sp>
    </p:spTree>
    <p:extLst>
      <p:ext uri="{BB962C8B-B14F-4D97-AF65-F5344CB8AC3E}">
        <p14:creationId xmlns:p14="http://schemas.microsoft.com/office/powerpoint/2010/main" val="38034474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3DF13-53EF-1681-390D-CED171A13EE7}"/>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9FAD346F-D036-CDA6-1425-8E8809863485}"/>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ABE7A1B0-DA45-3499-A267-32265724C8B9}"/>
              </a:ext>
            </a:extLst>
          </p:cNvPr>
          <p:cNvSpPr txBox="1"/>
          <p:nvPr/>
        </p:nvSpPr>
        <p:spPr>
          <a:xfrm>
            <a:off x="354012" y="604070"/>
            <a:ext cx="6094970" cy="348813"/>
          </a:xfrm>
          <a:prstGeom prst="rect">
            <a:avLst/>
          </a:prstGeom>
          <a:noFill/>
        </p:spPr>
        <p:txBody>
          <a:bodyPr wrap="square">
            <a:spAutoFit/>
          </a:bodyPr>
          <a:lstStyle/>
          <a:p>
            <a:pPr indent="266700"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4. 3</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个条件表达式都为空</a:t>
            </a:r>
          </a:p>
        </p:txBody>
      </p:sp>
      <p:sp>
        <p:nvSpPr>
          <p:cNvPr id="6" name="文本框 5">
            <a:extLst>
              <a:ext uri="{FF2B5EF4-FFF2-40B4-BE49-F238E27FC236}">
                <a16:creationId xmlns:a16="http://schemas.microsoft.com/office/drawing/2014/main" id="{A22777E3-9614-229A-9DE7-EA4A4A37FE79}"/>
              </a:ext>
            </a:extLst>
          </p:cNvPr>
          <p:cNvSpPr txBox="1"/>
          <p:nvPr/>
        </p:nvSpPr>
        <p:spPr>
          <a:xfrm>
            <a:off x="637381" y="972831"/>
            <a:ext cx="10915650" cy="111825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循环语句中，无论缺少哪部分条件表达式，都可以在程序的其他位置补充，从而保持</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循环语句的完整性，使循环正常进行。</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语句中循环体全为空时，即没有循环初值，不判断循环条件，循环变量不增值，此时无条件执行循环体，形成无限循环或者死循环。对于这种情况，读者在使用时应该尽量避免。</a:t>
            </a:r>
          </a:p>
        </p:txBody>
      </p:sp>
      <p:sp>
        <p:nvSpPr>
          <p:cNvPr id="8" name="文本框 7">
            <a:extLst>
              <a:ext uri="{FF2B5EF4-FFF2-40B4-BE49-F238E27FC236}">
                <a16:creationId xmlns:a16="http://schemas.microsoft.com/office/drawing/2014/main" id="{3443F640-1078-B5C2-2F34-364D22572BBA}"/>
              </a:ext>
            </a:extLst>
          </p:cNvPr>
          <p:cNvSpPr txBox="1"/>
          <p:nvPr/>
        </p:nvSpPr>
        <p:spPr>
          <a:xfrm>
            <a:off x="637381" y="2030473"/>
            <a:ext cx="7363083" cy="348813"/>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例如，计算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1-100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所有奇数的和，使用这种方式的代码如下： </a:t>
            </a:r>
          </a:p>
        </p:txBody>
      </p:sp>
      <p:sp>
        <p:nvSpPr>
          <p:cNvPr id="10" name="文本框 9">
            <a:extLst>
              <a:ext uri="{FF2B5EF4-FFF2-40B4-BE49-F238E27FC236}">
                <a16:creationId xmlns:a16="http://schemas.microsoft.com/office/drawing/2014/main" id="{0C88B6A0-F0D9-9F97-3BB0-B91576CB7370}"/>
              </a:ext>
            </a:extLst>
          </p:cNvPr>
          <p:cNvSpPr txBox="1"/>
          <p:nvPr/>
        </p:nvSpPr>
        <p:spPr>
          <a:xfrm>
            <a:off x="563778" y="2288302"/>
            <a:ext cx="8407228" cy="4226798"/>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ForDemo4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相当于</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for</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语句的条件表达式</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100)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相当于</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for</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语句的条件表达式</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2</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 != 0)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如果不能整除</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2</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，说明是奇数，则进行累加</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相当于</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for</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语句的条件表达式</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3</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"100 </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以内所有奇数和为：</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result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8564888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F302A-953B-D523-1167-F16703D63CCB}"/>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B039D62D-2A98-1B9B-23B7-7DC6290AB1A6}"/>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1B24D2F6-94BB-D2D0-0FAF-78293626C1F6}"/>
              </a:ext>
            </a:extLst>
          </p:cNvPr>
          <p:cNvSpPr txBox="1"/>
          <p:nvPr/>
        </p:nvSpPr>
        <p:spPr>
          <a:xfrm>
            <a:off x="535437" y="508226"/>
            <a:ext cx="11119537" cy="60529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】编写一个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程序，统计某超市上半年的总销售量，要求由用户输入每月的销量。使用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循环的实现。</a:t>
            </a:r>
          </a:p>
        </p:txBody>
      </p:sp>
      <p:sp>
        <p:nvSpPr>
          <p:cNvPr id="6" name="文本框 5">
            <a:extLst>
              <a:ext uri="{FF2B5EF4-FFF2-40B4-BE49-F238E27FC236}">
                <a16:creationId xmlns:a16="http://schemas.microsoft.com/office/drawing/2014/main" id="{7D8A74BC-92F5-C96A-6F13-1770056D3656}"/>
              </a:ext>
            </a:extLst>
          </p:cNvPr>
          <p:cNvSpPr txBox="1"/>
          <p:nvPr/>
        </p:nvSpPr>
        <p:spPr>
          <a:xfrm>
            <a:off x="588491" y="1043753"/>
            <a:ext cx="8970340" cy="3785588"/>
          </a:xfrm>
          <a:prstGeom prst="rect">
            <a:avLst/>
          </a:prstGeom>
          <a:noFill/>
        </p:spPr>
        <p:txBody>
          <a:bodyPr wrap="square">
            <a:spAutoFit/>
          </a:bodyPr>
          <a:lstStyle/>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Exercise3_10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 </a:t>
            </a:r>
            <a:r>
              <a:rPr lang="en-US" altLang="zh-CN" sz="1600" u="sng"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Scanner(System.</a:t>
            </a:r>
            <a:r>
              <a:rPr lang="en-US" altLang="zh-CN" sz="16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6;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请输入第</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个月的销售数量：</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上半年的销售总量为：</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D9B0EF3E-BB57-5834-9456-14A2CE635548}"/>
              </a:ext>
            </a:extLst>
          </p:cNvPr>
          <p:cNvSpPr txBox="1"/>
          <p:nvPr/>
        </p:nvSpPr>
        <p:spPr>
          <a:xfrm>
            <a:off x="535437" y="5113886"/>
            <a:ext cx="10977435" cy="111825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在该程序中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声明循环变量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，控制循环的次数，它被初始化为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。每执行一次循环，都要对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进行判断，看其值是否小于等于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，条件成立则继续累加成绩，否则退出循环。</a:t>
            </a:r>
          </a:p>
          <a:p>
            <a:pPr indent="1270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每执行完一次循环体，都会对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累加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。如此循环重复，直到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的值大于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6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时停止循环。此时退出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for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循环体，执行最下方的语句输出累加的销售总量。</a:t>
            </a:r>
          </a:p>
        </p:txBody>
      </p:sp>
      <p:sp>
        <p:nvSpPr>
          <p:cNvPr id="10" name="文本框 9">
            <a:extLst>
              <a:ext uri="{FF2B5EF4-FFF2-40B4-BE49-F238E27FC236}">
                <a16:creationId xmlns:a16="http://schemas.microsoft.com/office/drawing/2014/main" id="{7CA67F20-B7E9-571F-90C5-E8E59060A22C}"/>
              </a:ext>
            </a:extLst>
          </p:cNvPr>
          <p:cNvSpPr txBox="1"/>
          <p:nvPr/>
        </p:nvSpPr>
        <p:spPr>
          <a:xfrm>
            <a:off x="8709133" y="1043753"/>
            <a:ext cx="3180320" cy="3549690"/>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请输入第</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 </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个月的销售数量：</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6840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请输入第</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 </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个月的销售数量：</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5449</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请输入第</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 </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个月的销售数量：</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6546</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请输入第</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 </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个月的销售数量：</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2400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请输入第</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 </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个月的销售数量：</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908</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请输入第</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6 </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个月的销售数量：</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8048</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上半年的销售总量为：</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30191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75234090"/>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18A17-FF38-48CA-82E3-99E6F68F0573}"/>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FDD10415-86C1-1AFC-D701-E370BD29C76E}"/>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280FFE8B-6765-51DA-987C-23A0AA5CFDF2}"/>
              </a:ext>
            </a:extLst>
          </p:cNvPr>
          <p:cNvSpPr txBox="1"/>
          <p:nvPr/>
        </p:nvSpPr>
        <p:spPr>
          <a:xfrm>
            <a:off x="637918" y="425575"/>
            <a:ext cx="820952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3.4.4 for</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do…while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 while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的区别</a:t>
            </a:r>
          </a:p>
        </p:txBody>
      </p:sp>
      <p:sp>
        <p:nvSpPr>
          <p:cNvPr id="5" name="文本框 4">
            <a:extLst>
              <a:ext uri="{FF2B5EF4-FFF2-40B4-BE49-F238E27FC236}">
                <a16:creationId xmlns:a16="http://schemas.microsoft.com/office/drawing/2014/main" id="{5FC2BAB0-21F4-4CE9-D587-3A6343687072}"/>
              </a:ext>
            </a:extLst>
          </p:cNvPr>
          <p:cNvSpPr txBox="1"/>
          <p:nvPr/>
        </p:nvSpPr>
        <p:spPr>
          <a:xfrm>
            <a:off x="584865" y="1253622"/>
            <a:ext cx="11020682" cy="605294"/>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do…while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while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具体的相同点和不同点在刚刚提到的教程中已经介绍过了，在这里不过多讲解了。下面主要介绍它们的区别，如下表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7" name="文本框 6">
            <a:extLst>
              <a:ext uri="{FF2B5EF4-FFF2-40B4-BE49-F238E27FC236}">
                <a16:creationId xmlns:a16="http://schemas.microsoft.com/office/drawing/2014/main" id="{A3957EC7-CD85-73A8-DCF6-D15A4A4673E0}"/>
              </a:ext>
            </a:extLst>
          </p:cNvPr>
          <p:cNvSpPr txBox="1"/>
          <p:nvPr/>
        </p:nvSpPr>
        <p:spPr>
          <a:xfrm>
            <a:off x="2578519" y="1856567"/>
            <a:ext cx="6094970" cy="307777"/>
          </a:xfrm>
          <a:prstGeom prst="rect">
            <a:avLst/>
          </a:prstGeom>
          <a:noFill/>
        </p:spPr>
        <p:txBody>
          <a:bodyPr wrap="square">
            <a:spAutoFit/>
          </a:bodyPr>
          <a:lstStyle/>
          <a:p>
            <a:pPr indent="228600" algn="ctr">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3-2 for</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do-while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while</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的区别</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8" name="表格 7">
            <a:extLst>
              <a:ext uri="{FF2B5EF4-FFF2-40B4-BE49-F238E27FC236}">
                <a16:creationId xmlns:a16="http://schemas.microsoft.com/office/drawing/2014/main" id="{43ED7586-54FE-1E8E-8A59-5F7F2640B582}"/>
              </a:ext>
            </a:extLst>
          </p:cNvPr>
          <p:cNvGraphicFramePr>
            <a:graphicFrameLocks noGrp="1"/>
          </p:cNvGraphicFramePr>
          <p:nvPr>
            <p:extLst>
              <p:ext uri="{D42A27DB-BD31-4B8C-83A1-F6EECF244321}">
                <p14:modId xmlns:p14="http://schemas.microsoft.com/office/powerpoint/2010/main" val="3003209556"/>
              </p:ext>
            </p:extLst>
          </p:nvPr>
        </p:nvGraphicFramePr>
        <p:xfrm>
          <a:off x="2160534" y="2142217"/>
          <a:ext cx="7704358" cy="4351338"/>
        </p:xfrm>
        <a:graphic>
          <a:graphicData uri="http://schemas.openxmlformats.org/drawingml/2006/table">
            <a:tbl>
              <a:tblPr firstRow="1" firstCol="1" bandRow="1">
                <a:tableStyleId>{5C22544A-7EE6-4342-B048-85BDC9FD1C3A}</a:tableStyleId>
              </a:tblPr>
              <a:tblGrid>
                <a:gridCol w="2883354">
                  <a:extLst>
                    <a:ext uri="{9D8B030D-6E8A-4147-A177-3AD203B41FA5}">
                      <a16:colId xmlns:a16="http://schemas.microsoft.com/office/drawing/2014/main" val="2460139512"/>
                    </a:ext>
                  </a:extLst>
                </a:gridCol>
                <a:gridCol w="1019815">
                  <a:extLst>
                    <a:ext uri="{9D8B030D-6E8A-4147-A177-3AD203B41FA5}">
                      <a16:colId xmlns:a16="http://schemas.microsoft.com/office/drawing/2014/main" val="4156491356"/>
                    </a:ext>
                  </a:extLst>
                </a:gridCol>
                <a:gridCol w="917835">
                  <a:extLst>
                    <a:ext uri="{9D8B030D-6E8A-4147-A177-3AD203B41FA5}">
                      <a16:colId xmlns:a16="http://schemas.microsoft.com/office/drawing/2014/main" val="503178366"/>
                    </a:ext>
                  </a:extLst>
                </a:gridCol>
                <a:gridCol w="2883354">
                  <a:extLst>
                    <a:ext uri="{9D8B030D-6E8A-4147-A177-3AD203B41FA5}">
                      <a16:colId xmlns:a16="http://schemas.microsoft.com/office/drawing/2014/main" val="3929397052"/>
                    </a:ext>
                  </a:extLst>
                </a:gridCol>
              </a:tblGrid>
              <a:tr h="306767">
                <a:tc>
                  <a:txBody>
                    <a:bodyPr/>
                    <a:lstStyle/>
                    <a:p>
                      <a:pPr algn="l" fontAlgn="ctr">
                        <a:buNone/>
                      </a:pPr>
                      <a:r>
                        <a:rPr lang="zh-CN" sz="1000" kern="0">
                          <a:effectLst/>
                        </a:rPr>
                        <a:t>名称</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tc>
                  <a:txBody>
                    <a:bodyPr/>
                    <a:lstStyle/>
                    <a:p>
                      <a:pPr algn="ctr" fontAlgn="ctr">
                        <a:buNone/>
                      </a:pPr>
                      <a:r>
                        <a:rPr lang="zh-CN" sz="1000" kern="0">
                          <a:effectLst/>
                        </a:rPr>
                        <a:t>概念</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tc>
                  <a:txBody>
                    <a:bodyPr/>
                    <a:lstStyle/>
                    <a:p>
                      <a:pPr algn="ctr" fontAlgn="ctr">
                        <a:buNone/>
                      </a:pPr>
                      <a:r>
                        <a:rPr lang="zh-CN" sz="1000" kern="0">
                          <a:effectLst/>
                        </a:rPr>
                        <a:t>适用场景</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tc>
                  <a:txBody>
                    <a:bodyPr/>
                    <a:lstStyle/>
                    <a:p>
                      <a:pPr algn="ctr" fontAlgn="ctr">
                        <a:buNone/>
                      </a:pPr>
                      <a:r>
                        <a:rPr lang="zh-CN" sz="1000" kern="0">
                          <a:effectLst/>
                        </a:rPr>
                        <a:t>特点</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extLst>
                  <a:ext uri="{0D108BD9-81ED-4DB2-BD59-A6C34878D82A}">
                    <a16:rowId xmlns:a16="http://schemas.microsoft.com/office/drawing/2014/main" val="943991043"/>
                  </a:ext>
                </a:extLst>
              </a:tr>
              <a:tr h="460150">
                <a:tc rowSpan="4">
                  <a:txBody>
                    <a:bodyPr/>
                    <a:lstStyle/>
                    <a:p>
                      <a:pPr algn="l">
                        <a:buNone/>
                      </a:pPr>
                      <a:r>
                        <a:rPr lang="en-US" sz="1000" kern="100">
                          <a:effectLst/>
                        </a:rPr>
                        <a:t>for</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tc rowSpan="4">
                  <a:txBody>
                    <a:bodyPr/>
                    <a:lstStyle/>
                    <a:p>
                      <a:pPr algn="just">
                        <a:buNone/>
                      </a:pPr>
                      <a:r>
                        <a:rPr lang="zh-CN" sz="1000" kern="100">
                          <a:effectLst/>
                        </a:rPr>
                        <a:t>根据循环次数限制做多少次重复操作</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tc rowSpan="4">
                  <a:txBody>
                    <a:bodyPr/>
                    <a:lstStyle/>
                    <a:p>
                      <a:pPr algn="just">
                        <a:buNone/>
                      </a:pPr>
                      <a:r>
                        <a:rPr lang="zh-CN" sz="1000" kern="100">
                          <a:effectLst/>
                        </a:rPr>
                        <a:t>适合循环次数是已知的操作</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tc>
                  <a:txBody>
                    <a:bodyPr/>
                    <a:lstStyle/>
                    <a:p>
                      <a:pPr algn="just">
                        <a:buNone/>
                      </a:pPr>
                      <a:r>
                        <a:rPr lang="zh-CN" sz="1000" kern="100">
                          <a:effectLst/>
                        </a:rPr>
                        <a:t>初始化的条件可以使用局部变量和外部变量</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extLst>
                  <a:ext uri="{0D108BD9-81ED-4DB2-BD59-A6C34878D82A}">
                    <a16:rowId xmlns:a16="http://schemas.microsoft.com/office/drawing/2014/main" val="2170498941"/>
                  </a:ext>
                </a:extLst>
              </a:tr>
              <a:tr h="61353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a:buNone/>
                      </a:pPr>
                      <a:r>
                        <a:rPr lang="zh-CN" sz="1000" kern="100">
                          <a:effectLst/>
                        </a:rPr>
                        <a:t>使用局部变量时，控制执行在</a:t>
                      </a:r>
                      <a:r>
                        <a:rPr lang="en-US" sz="1000" kern="100">
                          <a:effectLst/>
                        </a:rPr>
                        <a:t> for </a:t>
                      </a:r>
                      <a:r>
                        <a:rPr lang="zh-CN" sz="1000" kern="100">
                          <a:effectLst/>
                        </a:rPr>
                        <a:t>结束后会自动释放，提高内存使用效率。</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extLst>
                  <a:ext uri="{0D108BD9-81ED-4DB2-BD59-A6C34878D82A}">
                    <a16:rowId xmlns:a16="http://schemas.microsoft.com/office/drawing/2014/main" val="3188993099"/>
                  </a:ext>
                </a:extLst>
              </a:tr>
              <a:tr h="30676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a:buNone/>
                      </a:pPr>
                      <a:r>
                        <a:rPr lang="zh-CN" sz="1000" kern="100" dirty="0">
                          <a:effectLst/>
                        </a:rPr>
                        <a:t>且变量在</a:t>
                      </a:r>
                      <a:r>
                        <a:rPr lang="en-US" sz="1000" kern="100" dirty="0">
                          <a:effectLst/>
                        </a:rPr>
                        <a:t> for </a:t>
                      </a:r>
                      <a:r>
                        <a:rPr lang="zh-CN" sz="1000" kern="100" dirty="0">
                          <a:effectLst/>
                        </a:rPr>
                        <a:t>循环结束后，不能被访问。</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extLst>
                  <a:ext uri="{0D108BD9-81ED-4DB2-BD59-A6C34878D82A}">
                    <a16:rowId xmlns:a16="http://schemas.microsoft.com/office/drawing/2014/main" val="1626384746"/>
                  </a:ext>
                </a:extLst>
              </a:tr>
              <a:tr h="209989">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a:buNone/>
                      </a:pPr>
                      <a:r>
                        <a:rPr lang="zh-CN" sz="1000" kern="100">
                          <a:effectLst/>
                        </a:rPr>
                        <a:t>先判断，再执行</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extLst>
                  <a:ext uri="{0D108BD9-81ED-4DB2-BD59-A6C34878D82A}">
                    <a16:rowId xmlns:a16="http://schemas.microsoft.com/office/drawing/2014/main" val="3887975650"/>
                  </a:ext>
                </a:extLst>
              </a:tr>
              <a:tr h="613533">
                <a:tc rowSpan="2">
                  <a:txBody>
                    <a:bodyPr/>
                    <a:lstStyle/>
                    <a:p>
                      <a:pPr algn="just">
                        <a:buNone/>
                      </a:pPr>
                      <a:r>
                        <a:rPr lang="en-US" sz="1000" kern="100">
                          <a:effectLst/>
                        </a:rPr>
                        <a:t>while</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tc rowSpan="2">
                  <a:txBody>
                    <a:bodyPr/>
                    <a:lstStyle/>
                    <a:p>
                      <a:pPr algn="just">
                        <a:buNone/>
                      </a:pPr>
                      <a:r>
                        <a:rPr lang="zh-CN" sz="1000" kern="100">
                          <a:effectLst/>
                        </a:rPr>
                        <a:t>当满足什么条件的时候，才做某种操作</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tc rowSpan="2">
                  <a:txBody>
                    <a:bodyPr/>
                    <a:lstStyle/>
                    <a:p>
                      <a:pPr algn="just">
                        <a:buNone/>
                      </a:pPr>
                      <a:r>
                        <a:rPr lang="zh-CN" sz="1000" kern="100">
                          <a:effectLst/>
                        </a:rPr>
                        <a:t>适合循环次数是未知的操作</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tc>
                  <a:txBody>
                    <a:bodyPr/>
                    <a:lstStyle/>
                    <a:p>
                      <a:pPr algn="just">
                        <a:buNone/>
                      </a:pPr>
                      <a:r>
                        <a:rPr lang="zh-CN" sz="1000" kern="100">
                          <a:effectLst/>
                        </a:rPr>
                        <a:t>初始化的条件只能使用外部变量，且变量在</a:t>
                      </a:r>
                      <a:r>
                        <a:rPr lang="en-US" sz="1000" kern="100">
                          <a:effectLst/>
                        </a:rPr>
                        <a:t> while </a:t>
                      </a:r>
                      <a:r>
                        <a:rPr lang="zh-CN" sz="1000" kern="100">
                          <a:effectLst/>
                        </a:rPr>
                        <a:t>循环结束后可以访问</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extLst>
                  <a:ext uri="{0D108BD9-81ED-4DB2-BD59-A6C34878D82A}">
                    <a16:rowId xmlns:a16="http://schemas.microsoft.com/office/drawing/2014/main" val="3664766761"/>
                  </a:ext>
                </a:extLst>
              </a:tr>
              <a:tr h="61353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a:buNone/>
                      </a:pPr>
                      <a:r>
                        <a:rPr lang="zh-CN" sz="1000" kern="100">
                          <a:effectLst/>
                        </a:rPr>
                        <a:t>先判断，再执行</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extLst>
                  <a:ext uri="{0D108BD9-81ED-4DB2-BD59-A6C34878D82A}">
                    <a16:rowId xmlns:a16="http://schemas.microsoft.com/office/drawing/2014/main" val="1359366154"/>
                  </a:ext>
                </a:extLst>
              </a:tr>
              <a:tr h="460150">
                <a:tc rowSpan="2">
                  <a:txBody>
                    <a:bodyPr/>
                    <a:lstStyle/>
                    <a:p>
                      <a:pPr algn="l">
                        <a:buNone/>
                      </a:pPr>
                      <a:r>
                        <a:rPr lang="en-US" sz="1000" kern="100" dirty="0">
                          <a:effectLst/>
                        </a:rPr>
                        <a:t>do-while</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tc rowSpan="2">
                  <a:txBody>
                    <a:bodyPr/>
                    <a:lstStyle/>
                    <a:p>
                      <a:pPr algn="just">
                        <a:buNone/>
                      </a:pPr>
                      <a:r>
                        <a:rPr lang="zh-CN" sz="1000" kern="100">
                          <a:effectLst/>
                        </a:rPr>
                        <a:t>先执行一次，在判断是否满足条件</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tc rowSpan="2">
                  <a:txBody>
                    <a:bodyPr/>
                    <a:lstStyle/>
                    <a:p>
                      <a:pPr algn="just">
                        <a:buNone/>
                      </a:pPr>
                      <a:r>
                        <a:rPr lang="zh-CN" sz="1000" kern="100">
                          <a:effectLst/>
                        </a:rPr>
                        <a:t>适合至少执行一次的循环操作</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tc>
                  <a:txBody>
                    <a:bodyPr/>
                    <a:lstStyle/>
                    <a:p>
                      <a:pPr algn="just">
                        <a:buNone/>
                      </a:pPr>
                      <a:r>
                        <a:rPr lang="zh-CN" sz="1000" kern="100">
                          <a:effectLst/>
                        </a:rPr>
                        <a:t>在先需要执行一次的情况下，代码更加简洁。</a:t>
                      </a:r>
                      <a:endParaRPr lang="zh-CN" sz="1000" kern="10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extLst>
                  <a:ext uri="{0D108BD9-81ED-4DB2-BD59-A6C34878D82A}">
                    <a16:rowId xmlns:a16="http://schemas.microsoft.com/office/drawing/2014/main" val="3729486113"/>
                  </a:ext>
                </a:extLst>
              </a:tr>
              <a:tr h="76691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a:buNone/>
                      </a:pPr>
                      <a:r>
                        <a:rPr lang="zh-CN" sz="1000" kern="100" dirty="0">
                          <a:effectLst/>
                        </a:rPr>
                        <a:t>先执行一次，再判断</a:t>
                      </a:r>
                      <a:endParaRPr lang="zh-CN" sz="1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5736" marR="65736" marT="0" marB="0" anchor="ctr"/>
                </a:tc>
                <a:extLst>
                  <a:ext uri="{0D108BD9-81ED-4DB2-BD59-A6C34878D82A}">
                    <a16:rowId xmlns:a16="http://schemas.microsoft.com/office/drawing/2014/main" val="132075758"/>
                  </a:ext>
                </a:extLst>
              </a:tr>
            </a:tbl>
          </a:graphicData>
        </a:graphic>
      </p:graphicFrame>
      <p:sp>
        <p:nvSpPr>
          <p:cNvPr id="9" name="Rectangle 1">
            <a:extLst>
              <a:ext uri="{FF2B5EF4-FFF2-40B4-BE49-F238E27FC236}">
                <a16:creationId xmlns:a16="http://schemas.microsoft.com/office/drawing/2014/main" id="{BD5289A1-54E6-57D2-FBB9-1D06AB997519}"/>
              </a:ext>
            </a:extLst>
          </p:cNvPr>
          <p:cNvSpPr>
            <a:spLocks noChangeArrowheads="1"/>
          </p:cNvSpPr>
          <p:nvPr/>
        </p:nvSpPr>
        <p:spPr bwMode="auto">
          <a:xfrm>
            <a:off x="2751438" y="133162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62156939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AFA452-3F5E-56D3-ED21-03E06506CCC9}"/>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3815D65F-BD6A-01D7-9A57-DA1D70FC9910}"/>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05F17857-92C3-BFB4-6082-CB2E9D3DF7C4}"/>
              </a:ext>
            </a:extLst>
          </p:cNvPr>
          <p:cNvSpPr txBox="1"/>
          <p:nvPr/>
        </p:nvSpPr>
        <p:spPr>
          <a:xfrm>
            <a:off x="354012" y="651545"/>
            <a:ext cx="9619721" cy="359970"/>
          </a:xfrm>
          <a:prstGeom prst="rect">
            <a:avLst/>
          </a:prstGeom>
          <a:noFill/>
        </p:spPr>
        <p:txBody>
          <a:bodyPr wrap="square">
            <a:spAutoFit/>
          </a:bodyPr>
          <a:lstStyle/>
          <a:p>
            <a:pPr algn="just">
              <a:lnSpc>
                <a:spcPts val="2000"/>
              </a:lnSpc>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3-11</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】分别用</a:t>
            </a:r>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 for</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do-while </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 while </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求出</a:t>
            </a:r>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 1-100 </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的和。</a:t>
            </a:r>
          </a:p>
        </p:txBody>
      </p:sp>
      <p:sp>
        <p:nvSpPr>
          <p:cNvPr id="6" name="文本框 5">
            <a:extLst>
              <a:ext uri="{FF2B5EF4-FFF2-40B4-BE49-F238E27FC236}">
                <a16:creationId xmlns:a16="http://schemas.microsoft.com/office/drawing/2014/main" id="{6F8D3DD9-DDBD-D2D3-2C7F-786D216320DE}"/>
              </a:ext>
            </a:extLst>
          </p:cNvPr>
          <p:cNvSpPr txBox="1"/>
          <p:nvPr/>
        </p:nvSpPr>
        <p:spPr>
          <a:xfrm>
            <a:off x="634999" y="1320159"/>
            <a:ext cx="8551333" cy="4985980"/>
          </a:xfrm>
          <a:prstGeom prst="rect">
            <a:avLst/>
          </a:prstGeom>
          <a:noFill/>
        </p:spPr>
        <p:txBody>
          <a:bodyPr wrap="square">
            <a:spAutoFit/>
          </a:bodyPr>
          <a:lstStyle/>
          <a:p>
            <a:pPr algn="just">
              <a:lnSpc>
                <a:spcPts val="2000"/>
              </a:lnSpc>
              <a:buNone/>
            </a:pPr>
            <a:r>
              <a:rPr lang="en-US" altLang="zh-CN" sz="2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2800" kern="100" dirty="0">
                <a:effectLst/>
                <a:latin typeface="Calibri" panose="020F0502020204030204" pitchFamily="34" charset="0"/>
                <a:ea typeface="宋体" panose="02010600030101010101" pitchFamily="2" charset="-122"/>
                <a:cs typeface="Times New Roman" panose="02020603050405020304" pitchFamily="18" charset="0"/>
              </a:rPr>
              <a:t>for</a:t>
            </a: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循环</a:t>
            </a:r>
          </a:p>
          <a:p>
            <a:pPr algn="l">
              <a:buNone/>
            </a:pPr>
            <a:endPar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endParaRPr>
          </a:p>
          <a:p>
            <a:pPr algn="l">
              <a:buNone/>
            </a:pP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Exercise3_11_1 {</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101;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2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2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endParaRPr lang="en-US"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2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5050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40620694"/>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25139F-6037-DBD3-6B63-0EFC98B9D585}"/>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52B183E2-1551-2DD0-C388-1154B340FB7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93D8BB23-FA41-C48C-50A6-D22B0C243D95}"/>
              </a:ext>
            </a:extLst>
          </p:cNvPr>
          <p:cNvSpPr txBox="1"/>
          <p:nvPr/>
        </p:nvSpPr>
        <p:spPr>
          <a:xfrm>
            <a:off x="668866" y="670707"/>
            <a:ext cx="6096000" cy="359970"/>
          </a:xfrm>
          <a:prstGeom prst="rect">
            <a:avLst/>
          </a:prstGeom>
          <a:noFill/>
        </p:spPr>
        <p:txBody>
          <a:bodyPr wrap="square">
            <a:spAutoFit/>
          </a:bodyPr>
          <a:lstStyle/>
          <a:p>
            <a:pPr algn="just">
              <a:lnSpc>
                <a:spcPts val="2000"/>
              </a:lnSpc>
              <a:buNone/>
            </a:pP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 do-while </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循环</a:t>
            </a:r>
          </a:p>
        </p:txBody>
      </p:sp>
      <p:sp>
        <p:nvSpPr>
          <p:cNvPr id="6" name="文本框 5">
            <a:extLst>
              <a:ext uri="{FF2B5EF4-FFF2-40B4-BE49-F238E27FC236}">
                <a16:creationId xmlns:a16="http://schemas.microsoft.com/office/drawing/2014/main" id="{F686554E-BB20-DD6A-B1A3-FD2C7DE6C0D2}"/>
              </a:ext>
            </a:extLst>
          </p:cNvPr>
          <p:cNvSpPr txBox="1"/>
          <p:nvPr/>
        </p:nvSpPr>
        <p:spPr>
          <a:xfrm>
            <a:off x="668866" y="1030677"/>
            <a:ext cx="7239000" cy="4428135"/>
          </a:xfrm>
          <a:prstGeom prst="rect">
            <a:avLst/>
          </a:prstGeom>
          <a:noFill/>
        </p:spPr>
        <p:txBody>
          <a:bodyPr wrap="square">
            <a:spAutoFit/>
          </a:bodyPr>
          <a:lstStyle/>
          <a:p>
            <a:pPr algn="l">
              <a:buNone/>
            </a:pP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Exercise3_11_2 {</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while</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101);</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2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2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9465B730-68A7-4B8F-3A98-2DFD0992DCB2}"/>
              </a:ext>
            </a:extLst>
          </p:cNvPr>
          <p:cNvSpPr txBox="1"/>
          <p:nvPr/>
        </p:nvSpPr>
        <p:spPr>
          <a:xfrm>
            <a:off x="668866" y="5628676"/>
            <a:ext cx="6096000" cy="779701"/>
          </a:xfrm>
          <a:prstGeom prst="rect">
            <a:avLst/>
          </a:prstGeom>
          <a:noFill/>
        </p:spPr>
        <p:txBody>
          <a:bodyPr wrap="square">
            <a:spAutoFit/>
          </a:bodyPr>
          <a:lstStyle/>
          <a:p>
            <a:pPr algn="just">
              <a:lnSpc>
                <a:spcPts val="2000"/>
              </a:lnSpc>
              <a:buNone/>
            </a:pP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2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5050</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8773324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CDF8C-42A0-C333-BB30-9A3B2F343C58}"/>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B09AB204-19C3-BDF1-B872-D1319AB70399}"/>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0045E75B-906A-090D-5FC5-095FB7B79184}"/>
              </a:ext>
            </a:extLst>
          </p:cNvPr>
          <p:cNvSpPr txBox="1"/>
          <p:nvPr/>
        </p:nvSpPr>
        <p:spPr>
          <a:xfrm>
            <a:off x="609600" y="604527"/>
            <a:ext cx="6096000" cy="372474"/>
          </a:xfrm>
          <a:prstGeom prst="rect">
            <a:avLst/>
          </a:prstGeom>
          <a:noFill/>
        </p:spPr>
        <p:txBody>
          <a:bodyPr wrap="square">
            <a:spAutoFit/>
          </a:bodyPr>
          <a:lstStyle/>
          <a:p>
            <a:pPr algn="just">
              <a:lnSpc>
                <a:spcPts val="2000"/>
              </a:lnSpc>
              <a:buNone/>
            </a:pP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 while </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循环</a:t>
            </a:r>
          </a:p>
        </p:txBody>
      </p:sp>
      <p:sp>
        <p:nvSpPr>
          <p:cNvPr id="6" name="文本框 5">
            <a:extLst>
              <a:ext uri="{FF2B5EF4-FFF2-40B4-BE49-F238E27FC236}">
                <a16:creationId xmlns:a16="http://schemas.microsoft.com/office/drawing/2014/main" id="{B924ADA7-2CD2-A555-F259-54568CC0C8C2}"/>
              </a:ext>
            </a:extLst>
          </p:cNvPr>
          <p:cNvSpPr txBox="1"/>
          <p:nvPr/>
        </p:nvSpPr>
        <p:spPr>
          <a:xfrm>
            <a:off x="609600" y="1151453"/>
            <a:ext cx="9753600" cy="5348195"/>
          </a:xfrm>
          <a:prstGeom prst="rect">
            <a:avLst/>
          </a:prstGeom>
          <a:noFill/>
        </p:spPr>
        <p:txBody>
          <a:bodyPr wrap="square">
            <a:spAutoFit/>
          </a:bodyPr>
          <a:lstStyle/>
          <a:p>
            <a:pPr algn="l">
              <a:buNone/>
            </a:pP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Exercise3_11_3 {</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while</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101) {</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2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2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endPar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endParaRPr lang="en-US"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lnSpc>
                <a:spcPts val="2000"/>
              </a:lnSpc>
              <a:buNone/>
            </a:pPr>
            <a:endParaRPr lang="en-US" altLang="zh-CN" sz="2800" kern="100" dirty="0">
              <a:solidFill>
                <a:srgbClr val="000000"/>
              </a:solidFill>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2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5050</a:t>
            </a:r>
            <a:endPar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97496440"/>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58052-5E6A-1A03-77A7-5F86D5A136AB}"/>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ACDC36B2-A19F-CFFA-2CC6-80D24032837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50F30EFC-AC8B-B291-5995-8715CB020EE0}"/>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CCAD7AC7-5AD3-2858-838C-49DA95E70DB3}"/>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EF217996-8A41-FBDB-C80B-741434ECB178}"/>
              </a:ext>
            </a:extLst>
          </p:cNvPr>
          <p:cNvSpPr txBox="1"/>
          <p:nvPr/>
        </p:nvSpPr>
        <p:spPr>
          <a:xfrm>
            <a:off x="970860" y="342900"/>
            <a:ext cx="6096000" cy="82804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3.4.5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循环嵌套</a:t>
            </a:r>
          </a:p>
        </p:txBody>
      </p:sp>
      <p:sp>
        <p:nvSpPr>
          <p:cNvPr id="6" name="文本框 5">
            <a:extLst>
              <a:ext uri="{FF2B5EF4-FFF2-40B4-BE49-F238E27FC236}">
                <a16:creationId xmlns:a16="http://schemas.microsoft.com/office/drawing/2014/main" id="{23097F68-9F77-7731-5E4A-5C4FEA6933CD}"/>
              </a:ext>
            </a:extLst>
          </p:cNvPr>
          <p:cNvSpPr txBox="1"/>
          <p:nvPr/>
        </p:nvSpPr>
        <p:spPr>
          <a:xfrm>
            <a:off x="879130" y="1170947"/>
            <a:ext cx="10433740" cy="1887696"/>
          </a:xfrm>
          <a:prstGeom prst="rect">
            <a:avLst/>
          </a:prstGeom>
          <a:noFill/>
        </p:spPr>
        <p:txBody>
          <a:bodyPr wrap="square">
            <a:spAutoFit/>
          </a:bodyPr>
          <a:lstStyle/>
          <a:p>
            <a:pPr indent="266700"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允许循环嵌套。如果把一个循环放在另一个循环体内，那么就可以形成嵌套循环。</a:t>
            </a:r>
          </a:p>
          <a:p>
            <a:pPr indent="127000"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嵌套循环既可以是</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for</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循环嵌套</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while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循环，也可以是</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while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循环嵌套</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do-while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 …… 即各种类型的循环都可以作为外层循环，也可以作为内层循环。</a:t>
            </a:r>
          </a:p>
          <a:p>
            <a:pPr indent="266700"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当程序遇到嵌套循环时，如果外层循环的循环条件允许，则开始执行外层循环的循环体，而内层循环将被外层循环的循环体来执行，只是内层循环需要反复执行自己的循环体而已。</a:t>
            </a:r>
          </a:p>
          <a:p>
            <a:pPr indent="259715"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当内层循环执行结束，且外层循环的循环体执行结束时，则再次计算外层循环的循环条件，决定是否再次开始执行外层循环的循环体。</a:t>
            </a:r>
          </a:p>
        </p:txBody>
      </p:sp>
      <p:sp>
        <p:nvSpPr>
          <p:cNvPr id="9" name="文本框 8">
            <a:extLst>
              <a:ext uri="{FF2B5EF4-FFF2-40B4-BE49-F238E27FC236}">
                <a16:creationId xmlns:a16="http://schemas.microsoft.com/office/drawing/2014/main" id="{1E69CAB0-65DB-2268-D247-BDB2464A3025}"/>
              </a:ext>
            </a:extLst>
          </p:cNvPr>
          <p:cNvSpPr txBox="1"/>
          <p:nvPr/>
        </p:nvSpPr>
        <p:spPr>
          <a:xfrm>
            <a:off x="879130" y="3058642"/>
            <a:ext cx="4835870" cy="1374735"/>
          </a:xfrm>
          <a:prstGeom prst="rect">
            <a:avLst/>
          </a:prstGeom>
          <a:noFill/>
        </p:spPr>
        <p:txBody>
          <a:bodyPr wrap="square">
            <a:spAutoFit/>
          </a:bodyPr>
          <a:lstStyle/>
          <a:p>
            <a:pPr indent="266700"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根据上面分析，假设外层循环的循环次数为</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n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次，内层循环的循环次数为</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m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次，那么内层循环的循环体实际上需要执行</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n</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m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次。嵌套循环的执行流程如图</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3-11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10" name="Rectangle 2">
            <a:extLst>
              <a:ext uri="{FF2B5EF4-FFF2-40B4-BE49-F238E27FC236}">
                <a16:creationId xmlns:a16="http://schemas.microsoft.com/office/drawing/2014/main" id="{5CCC69F5-0CDE-1C6A-2ECD-483FA3BC8B5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a:extLst>
              <a:ext uri="{FF2B5EF4-FFF2-40B4-BE49-F238E27FC236}">
                <a16:creationId xmlns:a16="http://schemas.microsoft.com/office/drawing/2014/main" id="{2887FA7B-37C6-28F3-7FB0-F7C9F6D884C6}"/>
              </a:ext>
            </a:extLst>
          </p:cNvPr>
          <p:cNvGraphicFramePr>
            <a:graphicFrameLocks noChangeAspect="1"/>
          </p:cNvGraphicFramePr>
          <p:nvPr>
            <p:extLst>
              <p:ext uri="{D42A27DB-BD31-4B8C-83A1-F6EECF244321}">
                <p14:modId xmlns:p14="http://schemas.microsoft.com/office/powerpoint/2010/main" val="1985919556"/>
              </p:ext>
            </p:extLst>
          </p:nvPr>
        </p:nvGraphicFramePr>
        <p:xfrm>
          <a:off x="6876359" y="2683494"/>
          <a:ext cx="2030574" cy="3831606"/>
        </p:xfrm>
        <a:graphic>
          <a:graphicData uri="http://schemas.openxmlformats.org/presentationml/2006/ole">
            <mc:AlternateContent xmlns:mc="http://schemas.openxmlformats.org/markup-compatibility/2006">
              <mc:Choice xmlns:v="urn:schemas-microsoft-com:vml" Requires="v">
                <p:oleObj r:id="rId6" imgW="2914765" imgH="5506220" progId="Visio.Drawing.11">
                  <p:embed/>
                </p:oleObj>
              </mc:Choice>
              <mc:Fallback>
                <p:oleObj r:id="rId6" imgW="2914765" imgH="5506220" progId="Visio.Drawing.11">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76359" y="2683494"/>
                        <a:ext cx="2030574" cy="3831606"/>
                      </a:xfrm>
                      <a:prstGeom prst="rect">
                        <a:avLst/>
                      </a:prstGeom>
                      <a:noFill/>
                    </p:spPr>
                  </p:pic>
                </p:oleObj>
              </mc:Fallback>
            </mc:AlternateContent>
          </a:graphicData>
        </a:graphic>
      </p:graphicFrame>
      <p:sp>
        <p:nvSpPr>
          <p:cNvPr id="13" name="文本框 12">
            <a:extLst>
              <a:ext uri="{FF2B5EF4-FFF2-40B4-BE49-F238E27FC236}">
                <a16:creationId xmlns:a16="http://schemas.microsoft.com/office/drawing/2014/main" id="{454EEB1C-0D38-EE1A-6648-1D2CA998A033}"/>
              </a:ext>
            </a:extLst>
          </p:cNvPr>
          <p:cNvSpPr txBox="1"/>
          <p:nvPr/>
        </p:nvSpPr>
        <p:spPr>
          <a:xfrm>
            <a:off x="6876359" y="6217134"/>
            <a:ext cx="6096000" cy="307777"/>
          </a:xfrm>
          <a:prstGeom prst="rect">
            <a:avLst/>
          </a:prstGeom>
          <a:noFill/>
        </p:spPr>
        <p:txBody>
          <a:bodyPr wrap="square">
            <a:spAutoFit/>
          </a:bodyPr>
          <a:lstStyle/>
          <a:p>
            <a:pPr indent="228600" algn="ctr">
              <a:buNone/>
            </a:pPr>
            <a:r>
              <a:rPr lang="zh-CN" altLang="zh-CN" sz="14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400" kern="100" dirty="0">
                <a:effectLst/>
                <a:latin typeface="Calibri" panose="020F0502020204030204" pitchFamily="34" charset="0"/>
                <a:ea typeface="宋体" panose="02010600030101010101" pitchFamily="2" charset="-122"/>
                <a:cs typeface="宋体" panose="02010600030101010101" pitchFamily="2" charset="-122"/>
              </a:rPr>
              <a:t>3-11 </a:t>
            </a:r>
            <a:r>
              <a:rPr lang="zh-CN" altLang="zh-CN" sz="1400" kern="100" dirty="0">
                <a:effectLst/>
                <a:latin typeface="Calibri" panose="020F0502020204030204" pitchFamily="34" charset="0"/>
                <a:ea typeface="宋体" panose="02010600030101010101" pitchFamily="2" charset="-122"/>
                <a:cs typeface="宋体" panose="02010600030101010101" pitchFamily="2" charset="-122"/>
              </a:rPr>
              <a:t>循环嵌套结构流程图</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id="{7531747D-AADE-6D1A-0D9E-A3BAAE1F7872}"/>
              </a:ext>
            </a:extLst>
          </p:cNvPr>
          <p:cNvSpPr txBox="1"/>
          <p:nvPr/>
        </p:nvSpPr>
        <p:spPr>
          <a:xfrm>
            <a:off x="879130" y="4452998"/>
            <a:ext cx="4835870" cy="1374735"/>
          </a:xfrm>
          <a:prstGeom prst="rect">
            <a:avLst/>
          </a:prstGeom>
          <a:noFill/>
        </p:spPr>
        <p:txBody>
          <a:bodyPr wrap="square">
            <a:spAutoFit/>
          </a:bodyPr>
          <a:lstStyle/>
          <a:p>
            <a:pPr indent="266700"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从图</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3-11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看出，嵌套循环就是把内层循环当成外层循环的循环体。当只有内层循环的循环条件为</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false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时，才会完全跳出内层循环，才可以结束外层循环的当次循环，开始下一次循环。 </a:t>
            </a:r>
          </a:p>
        </p:txBody>
      </p:sp>
    </p:spTree>
    <p:extLst>
      <p:ext uri="{BB962C8B-B14F-4D97-AF65-F5344CB8AC3E}">
        <p14:creationId xmlns:p14="http://schemas.microsoft.com/office/powerpoint/2010/main" val="57506861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3EF16-D72E-1B38-A3EE-86B02105C9DD}"/>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11C95FE4-6AB8-67E0-71EF-E8B8F050F076}"/>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D3934D07-FF05-39E7-F53C-AEE6583B2EBC}"/>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AFEE814B-F988-DB83-2D7E-46D4024BBBCC}"/>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080BE8E5-4ED2-ECE4-52CE-AEDC9808B5A0}"/>
              </a:ext>
            </a:extLst>
          </p:cNvPr>
          <p:cNvSpPr txBox="1"/>
          <p:nvPr/>
        </p:nvSpPr>
        <p:spPr>
          <a:xfrm>
            <a:off x="880533" y="577611"/>
            <a:ext cx="10100734" cy="348813"/>
          </a:xfrm>
          <a:prstGeom prst="rect">
            <a:avLst/>
          </a:prstGeom>
          <a:noFill/>
        </p:spPr>
        <p:txBody>
          <a:bodyPr wrap="square">
            <a:spAutoFit/>
          </a:bodyPr>
          <a:lstStyle/>
          <a:p>
            <a:pPr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3-11</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】程序智慧大厦的“楼层套楼层架构设计”。使用嵌套循环输出九九乘法表。</a:t>
            </a:r>
          </a:p>
        </p:txBody>
      </p:sp>
      <p:sp>
        <p:nvSpPr>
          <p:cNvPr id="6" name="文本框 5">
            <a:extLst>
              <a:ext uri="{FF2B5EF4-FFF2-40B4-BE49-F238E27FC236}">
                <a16:creationId xmlns:a16="http://schemas.microsoft.com/office/drawing/2014/main" id="{70FEC83D-19E8-356D-C13B-36D51F296A1C}"/>
              </a:ext>
            </a:extLst>
          </p:cNvPr>
          <p:cNvSpPr txBox="1"/>
          <p:nvPr/>
        </p:nvSpPr>
        <p:spPr>
          <a:xfrm>
            <a:off x="880533" y="926424"/>
            <a:ext cx="9635067" cy="3672800"/>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Example3_11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乘法口诀表：</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外层循环</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9;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内层循环</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80B78BED-FD5F-3776-AE7A-6B0CA1B1C13B}"/>
              </a:ext>
            </a:extLst>
          </p:cNvPr>
          <p:cNvSpPr txBox="1"/>
          <p:nvPr/>
        </p:nvSpPr>
        <p:spPr>
          <a:xfrm>
            <a:off x="3666066" y="3704074"/>
            <a:ext cx="9804400" cy="2811026"/>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乘法口诀表：</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1*1=1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1*2=2	2*2=4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1*3=3	2*3=6	3*3=9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1*4=4	2*4=8	3*4=12	4*4=16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1*5=5	2*5=10	3*5=15	4*5=20	5*5=25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1*6=6	2*6=12	3*6=18	4*6=24	5*6=30	6*6=36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1*7=7	2*7=14	3*7=21	4*7=28	5*7=35	6*7=42	7*7=49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1*8=8	2*8=16	3*8=24	4*8=32	5*8=40	6*8=48	7*8=56	8*8=64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1*9=9	2*9=18	3*9=27	4*9=36	5*9=45	6*9=54	7*9=63	8*9=72	9*9=81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9750104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C17AC-6334-D623-F2A9-324E9AF64F01}"/>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9E0D2D85-0432-2C49-80B8-54B717950D25}"/>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7F847748-71EE-BADF-13C4-CE8EAFF4DE21}"/>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2212A2E4-5BDF-2EC2-2BC4-DEC075CD78B7}"/>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D8B81A32-FB30-2B20-35FD-648EFCA9CFCC}"/>
              </a:ext>
            </a:extLst>
          </p:cNvPr>
          <p:cNvSpPr txBox="1"/>
          <p:nvPr/>
        </p:nvSpPr>
        <p:spPr>
          <a:xfrm>
            <a:off x="717910" y="1280981"/>
            <a:ext cx="10847775" cy="1104277"/>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）注意大小写。</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语言编写过程中是严格区分大小写，在定义类时，不能将</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class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写成</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Class</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，否则编译会报错。程序中定义</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宋体" panose="02010600030101010101" pitchFamily="2" charset="-122"/>
              </a:rPr>
              <a:t>个</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的同时，还可以定义</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宋体" panose="02010600030101010101" pitchFamily="2" charset="-122"/>
              </a:rPr>
              <a:t>个</a:t>
            </a: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是两个完全不同的符号，在使</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宋体" panose="02010600030101010101" pitchFamily="2" charset="-122"/>
              </a:rPr>
              <a:t>时务必注意。</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很多开发者在创建类对象时喜欢用首字母小写而对象名字与类同相同的对象命名方式，请留意区分。例如：</a:t>
            </a:r>
          </a:p>
          <a:p>
            <a:pPr indent="266700" algn="just">
              <a:lnSpc>
                <a:spcPts val="2000"/>
              </a:lnSpc>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     Game   game=new Game(“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五子棋游戏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2338BB10-1CD8-CEE3-6C18-D616E1369B83}"/>
              </a:ext>
            </a:extLst>
          </p:cNvPr>
          <p:cNvSpPr txBox="1"/>
          <p:nvPr/>
        </p:nvSpPr>
        <p:spPr>
          <a:xfrm>
            <a:off x="717910" y="2505104"/>
            <a:ext cx="10885084" cy="3617689"/>
          </a:xfrm>
          <a:prstGeom prst="rect">
            <a:avLst/>
          </a:prstGeom>
          <a:noFill/>
        </p:spPr>
        <p:txBody>
          <a:bodyPr wrap="square">
            <a:spAutoFit/>
          </a:bodyPr>
          <a:lstStyle/>
          <a:p>
            <a:pPr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）注意换行。在编写</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代码时，为了便于阅读，通常会使用</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宋体" panose="02010600030101010101" pitchFamily="2" charset="-122"/>
              </a:rPr>
              <a:t>种良好的</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缩进格式进行排版，但这并不是必须的，我们也可以在两个单词或符号之间任意的换</a:t>
            </a:r>
            <a:r>
              <a:rPr lang="zh-CN" altLang="zh-CN" sz="16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600" kern="100" dirty="0">
                <a:effectLst/>
                <a:latin typeface="Calibri" panose="020F0502020204030204" pitchFamily="34" charset="0"/>
                <a:ea typeface="宋体" panose="02010600030101010101" pitchFamily="2" charset="-122"/>
                <a:cs typeface="宋体" panose="02010600030101010101" pitchFamily="2" charset="-122"/>
              </a:rPr>
              <a:t>，例如下面</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这段代码的编排方式也是可以的。</a:t>
            </a: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 class HelloWorld{</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 static </a:t>
            </a:r>
            <a:r>
              <a:rPr lang="en-US" altLang="zh-CN" sz="16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voidmain</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(String[] </a:t>
            </a:r>
            <a:r>
              <a:rPr lang="en-US" altLang="zh-CN" sz="16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System.out.println</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“这是第⼀个</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Java</a:t>
            </a:r>
            <a:r>
              <a:rPr lang="zh-CN"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程序员！”</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99385"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开发</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程序，没有严格要求用什么样的格式来编程程序代码，但是，出于提高程序可读性的考虑，应该让程序代码整齐美观、层次清晰，通常会使用如下这种形式：</a:t>
            </a: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 class HelloWorld{</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 static void main(String[ ] </a:t>
            </a:r>
            <a:r>
              <a:rPr lang="en-US" altLang="zh-CN" sz="16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System.out.println</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“这是第⼀个</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Java</a:t>
            </a:r>
            <a:r>
              <a:rPr lang="zh-CN"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程序员！”</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2186544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65E76-C32D-6D23-CA95-DF49372BEEF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0016A2BA-C322-6D54-FBEF-BBA49FE4C7B9}"/>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1B72FB87-4E33-CCE6-D6E2-863C3FA529F6}"/>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D0AF6D2A-68CD-3AAF-DAC8-9887FC5F3B4E}"/>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5E30A53B-B559-3D32-BE07-78D4A44BA729}"/>
              </a:ext>
            </a:extLst>
          </p:cNvPr>
          <p:cNvSpPr txBox="1"/>
          <p:nvPr/>
        </p:nvSpPr>
        <p:spPr>
          <a:xfrm>
            <a:off x="970860" y="577611"/>
            <a:ext cx="8017933" cy="348813"/>
          </a:xfrm>
          <a:prstGeom prst="rect">
            <a:avLst/>
          </a:prstGeom>
          <a:noFill/>
        </p:spPr>
        <p:txBody>
          <a:bodyPr wrap="square">
            <a:spAutoFit/>
          </a:bodyPr>
          <a:lstStyle/>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3-12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】分别完成打印如图</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3-12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所示两个三角形图案的编程。</a:t>
            </a:r>
          </a:p>
        </p:txBody>
      </p:sp>
      <p:pic>
        <p:nvPicPr>
          <p:cNvPr id="3074" name="图片 27">
            <a:extLst>
              <a:ext uri="{FF2B5EF4-FFF2-40B4-BE49-F238E27FC236}">
                <a16:creationId xmlns:a16="http://schemas.microsoft.com/office/drawing/2014/main" id="{B0DCB44F-3CD1-824C-688D-CE1FE46B367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27633" y="704603"/>
            <a:ext cx="793750" cy="1308100"/>
          </a:xfrm>
          <a:prstGeom prst="rect">
            <a:avLst/>
          </a:prstGeom>
          <a:noFill/>
          <a:extLst>
            <a:ext uri="{909E8E84-426E-40DD-AFC4-6F175D3DCCD1}">
              <a14:hiddenFill xmlns:a14="http://schemas.microsoft.com/office/drawing/2010/main">
                <a:solidFill>
                  <a:srgbClr val="FFFFFF"/>
                </a:solidFill>
              </a14:hiddenFill>
            </a:ext>
          </a:extLst>
        </p:spPr>
      </p:pic>
      <p:pic>
        <p:nvPicPr>
          <p:cNvPr id="3073" name="图片 28">
            <a:extLst>
              <a:ext uri="{FF2B5EF4-FFF2-40B4-BE49-F238E27FC236}">
                <a16:creationId xmlns:a16="http://schemas.microsoft.com/office/drawing/2014/main" id="{359A84B4-1EB3-0C93-C51D-A95EFBA7264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21383" y="704603"/>
            <a:ext cx="863600" cy="13398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8CF4DF65-5F66-94E7-246A-48A5017FEB0F}"/>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a:extLst>
              <a:ext uri="{FF2B5EF4-FFF2-40B4-BE49-F238E27FC236}">
                <a16:creationId xmlns:a16="http://schemas.microsoft.com/office/drawing/2014/main" id="{EE9EE9F5-975D-1EF8-5FC5-5BFD47525F12}"/>
              </a:ext>
            </a:extLst>
          </p:cNvPr>
          <p:cNvSpPr>
            <a:spLocks noChangeArrowheads="1"/>
          </p:cNvSpPr>
          <p:nvPr/>
        </p:nvSpPr>
        <p:spPr bwMode="auto">
          <a:xfrm>
            <a:off x="0" y="17653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8" name="Rectangle 5">
            <a:extLst>
              <a:ext uri="{FF2B5EF4-FFF2-40B4-BE49-F238E27FC236}">
                <a16:creationId xmlns:a16="http://schemas.microsoft.com/office/drawing/2014/main" id="{EC11359C-FCE5-12C9-F0F2-9DCD87FBA6C6}"/>
              </a:ext>
            </a:extLst>
          </p:cNvPr>
          <p:cNvSpPr>
            <a:spLocks noChangeArrowheads="1"/>
          </p:cNvSpPr>
          <p:nvPr/>
        </p:nvSpPr>
        <p:spPr bwMode="auto">
          <a:xfrm>
            <a:off x="0" y="31051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a:extLst>
              <a:ext uri="{FF2B5EF4-FFF2-40B4-BE49-F238E27FC236}">
                <a16:creationId xmlns:a16="http://schemas.microsoft.com/office/drawing/2014/main" id="{A1E46F3F-4B1B-E187-1158-F82C93C0556F}"/>
              </a:ext>
            </a:extLst>
          </p:cNvPr>
          <p:cNvSpPr txBox="1"/>
          <p:nvPr/>
        </p:nvSpPr>
        <p:spPr>
          <a:xfrm>
            <a:off x="7173383" y="2047826"/>
            <a:ext cx="6096000" cy="307777"/>
          </a:xfrm>
          <a:prstGeom prst="rect">
            <a:avLst/>
          </a:prstGeom>
          <a:noFill/>
        </p:spPr>
        <p:txBody>
          <a:bodyPr wrap="square">
            <a:spAutoFit/>
          </a:bodyPr>
          <a:lstStyle/>
          <a:p>
            <a:pPr algn="ctr">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3-12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三角形图案打印练习</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32E7D4AC-CCB5-DBC6-8494-1682C2831EBC}"/>
              </a:ext>
            </a:extLst>
          </p:cNvPr>
          <p:cNvSpPr txBox="1"/>
          <p:nvPr/>
        </p:nvSpPr>
        <p:spPr>
          <a:xfrm>
            <a:off x="844550" y="864169"/>
            <a:ext cx="9014883" cy="2876172"/>
          </a:xfrm>
          <a:prstGeom prst="rect">
            <a:avLst/>
          </a:prstGeom>
          <a:noFill/>
        </p:spPr>
        <p:txBody>
          <a:bodyPr wrap="square">
            <a:spAutoFit/>
          </a:bodyPr>
          <a:lstStyle/>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Exercise3_12_1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4276269B-98B3-BB59-5946-6DA45622DC38}"/>
              </a:ext>
            </a:extLst>
          </p:cNvPr>
          <p:cNvSpPr txBox="1"/>
          <p:nvPr/>
        </p:nvSpPr>
        <p:spPr>
          <a:xfrm>
            <a:off x="5544609" y="2980026"/>
            <a:ext cx="8559798" cy="3642023"/>
          </a:xfrm>
          <a:prstGeom prst="rect">
            <a:avLst/>
          </a:prstGeom>
          <a:noFill/>
        </p:spPr>
        <p:txBody>
          <a:bodyPr wrap="square">
            <a:spAutoFit/>
          </a:bodyPr>
          <a:lstStyle/>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Exercise3_12_2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k</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k</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&gt;=0;</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k</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05068558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80230-5731-6753-F92D-0995454EE27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ABCDFBD3-E60C-E5B0-5888-C2EE5B4F9E9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D9942C09-8637-7688-E605-F22DFD637B8F}"/>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58DCE11D-2140-51F7-4444-AFCAFDFD3D59}"/>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63742F77-0007-2A2D-D96C-19C26EEE13E0}"/>
              </a:ext>
            </a:extLst>
          </p:cNvPr>
          <p:cNvSpPr txBox="1"/>
          <p:nvPr/>
        </p:nvSpPr>
        <p:spPr>
          <a:xfrm>
            <a:off x="970860" y="186170"/>
            <a:ext cx="6096000" cy="828047"/>
          </a:xfrm>
          <a:prstGeom prst="rect">
            <a:avLst/>
          </a:prstGeom>
          <a:noFill/>
        </p:spPr>
        <p:txBody>
          <a:bodyPr wrap="square">
            <a:spAutoFit/>
          </a:bodyPr>
          <a:lstStyle/>
          <a:p>
            <a:pPr marL="205740" indent="-205740">
              <a:lnSpc>
                <a:spcPct val="172000"/>
              </a:lnSpc>
              <a:spcBef>
                <a:spcPts val="1300"/>
              </a:spcBef>
              <a:spcAft>
                <a:spcPts val="1300"/>
              </a:spcAft>
              <a:buNone/>
            </a:pP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综合实训</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求解素数</a:t>
            </a:r>
          </a:p>
        </p:txBody>
      </p:sp>
      <p:sp>
        <p:nvSpPr>
          <p:cNvPr id="6" name="文本框 5">
            <a:extLst>
              <a:ext uri="{FF2B5EF4-FFF2-40B4-BE49-F238E27FC236}">
                <a16:creationId xmlns:a16="http://schemas.microsoft.com/office/drawing/2014/main" id="{ED6B296D-6008-2C30-4959-BD1D9544C58A}"/>
              </a:ext>
            </a:extLst>
          </p:cNvPr>
          <p:cNvSpPr txBox="1"/>
          <p:nvPr/>
        </p:nvSpPr>
        <p:spPr>
          <a:xfrm>
            <a:off x="850900" y="921084"/>
            <a:ext cx="10490200" cy="1631216"/>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【综合案例】加密算法是现代信息安全中广泛使用的公钥加密算法之一，它的安全性依赖于素数的性质。我国密码学专家，中国科学院院士王小云教授成功破解了美国的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MD5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密码学加密算法而成为了国人崇拜的偶像。而素数在密码学中占据着重要的作用。请同学们写一个程序来判断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以内有多少个素数？</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【思路解析】 所谓素数就是只能被</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和自己整除的数。假设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为素数，那么从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的中间任何一个数都不能被</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整除。基于这个想法，我们只需要设置一个变量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flag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用来检测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中是否能被</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整除，一旦整除则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flag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的值就会改变，否则就不变，最后，我们只要看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flag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的值是否变换就能知道</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是否为素数。</a:t>
            </a:r>
          </a:p>
        </p:txBody>
      </p:sp>
      <p:sp>
        <p:nvSpPr>
          <p:cNvPr id="11" name="文本框 10">
            <a:extLst>
              <a:ext uri="{FF2B5EF4-FFF2-40B4-BE49-F238E27FC236}">
                <a16:creationId xmlns:a16="http://schemas.microsoft.com/office/drawing/2014/main" id="{5BEFE135-6710-851A-3BA0-824F07E1FCCC}"/>
              </a:ext>
            </a:extLst>
          </p:cNvPr>
          <p:cNvSpPr txBox="1"/>
          <p:nvPr/>
        </p:nvSpPr>
        <p:spPr>
          <a:xfrm>
            <a:off x="850900" y="2472397"/>
            <a:ext cx="6096000" cy="348813"/>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【程序代码】</a:t>
            </a:r>
          </a:p>
        </p:txBody>
      </p:sp>
      <p:sp>
        <p:nvSpPr>
          <p:cNvPr id="13" name="文本框 12">
            <a:extLst>
              <a:ext uri="{FF2B5EF4-FFF2-40B4-BE49-F238E27FC236}">
                <a16:creationId xmlns:a16="http://schemas.microsoft.com/office/drawing/2014/main" id="{0C7E5DC9-0F33-B909-45BC-6D5302301E2D}"/>
              </a:ext>
            </a:extLst>
          </p:cNvPr>
          <p:cNvSpPr txBox="1"/>
          <p:nvPr/>
        </p:nvSpPr>
        <p:spPr>
          <a:xfrm>
            <a:off x="970860" y="2802412"/>
            <a:ext cx="7857066" cy="3847143"/>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Training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flag</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&lt;=100;</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flag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flag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break</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flag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4997638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883756-634D-5DDC-AFC9-B3A7EEB40FA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C9E7ACB-A3E5-9EB1-71C5-8CA95CB71A72}"/>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0E49926A-F8EE-5BAE-1369-1519CDBC2420}"/>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ADD4BF3F-6876-ADBF-08D8-9527A4360BB2}"/>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5A8A6A71-FD89-21F1-4BCD-81D3DA5F7356}"/>
              </a:ext>
            </a:extLst>
          </p:cNvPr>
          <p:cNvSpPr txBox="1"/>
          <p:nvPr/>
        </p:nvSpPr>
        <p:spPr>
          <a:xfrm>
            <a:off x="970860" y="333089"/>
            <a:ext cx="6096000" cy="828047"/>
          </a:xfrm>
          <a:prstGeom prst="rect">
            <a:avLst/>
          </a:prstGeom>
          <a:noFill/>
        </p:spPr>
        <p:txBody>
          <a:bodyPr wrap="square">
            <a:spAutoFit/>
          </a:bodyPr>
          <a:lstStyle/>
          <a:p>
            <a:pPr marL="205740" indent="-205740">
              <a:lnSpc>
                <a:spcPct val="172000"/>
              </a:lnSpc>
              <a:spcBef>
                <a:spcPts val="1300"/>
              </a:spcBef>
              <a:spcAft>
                <a:spcPts val="1300"/>
              </a:spcAft>
              <a:buNone/>
            </a:pP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拓展训练</a:t>
            </a:r>
          </a:p>
        </p:txBody>
      </p:sp>
      <p:sp>
        <p:nvSpPr>
          <p:cNvPr id="6" name="文本框 5">
            <a:extLst>
              <a:ext uri="{FF2B5EF4-FFF2-40B4-BE49-F238E27FC236}">
                <a16:creationId xmlns:a16="http://schemas.microsoft.com/office/drawing/2014/main" id="{8619BABA-1721-8B32-16C3-3FC8FB5F3CBC}"/>
              </a:ext>
            </a:extLst>
          </p:cNvPr>
          <p:cNvSpPr txBox="1"/>
          <p:nvPr/>
        </p:nvSpPr>
        <p:spPr>
          <a:xfrm>
            <a:off x="795866" y="1170947"/>
            <a:ext cx="10244668" cy="5078313"/>
          </a:xfrm>
          <a:prstGeom prst="rect">
            <a:avLst/>
          </a:prstGeom>
          <a:noFill/>
        </p:spPr>
        <p:txBody>
          <a:bodyPr wrap="square">
            <a:spAutoFit/>
          </a:bodyPr>
          <a:lstStyle/>
          <a:p>
            <a:pPr algn="just">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一、选择题</a:t>
            </a: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1.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以下关于</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for</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循环的说法，哪一项是正确的？</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(A) for</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循环只能用于遍历数组</a:t>
            </a: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(B) for</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循环的初始条件只能是整数类型</a:t>
            </a: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(C) for</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循环的循环变量可以是任何类型</a:t>
            </a: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(D) for</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循环的条件判断不能是布尔类型</a:t>
            </a: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2.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while</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循环中，循环条件是否满足时，程序会如何执行？</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循环会立即停止</a:t>
            </a: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(B)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循环会执行一次</a:t>
            </a: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(C)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循环会继续执行直到条件满足</a:t>
            </a: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(D)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循环会执行零次或更多次</a:t>
            </a: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3.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以下哪个</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for</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循环写法是正确的？</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(A) for (int </a:t>
            </a:r>
            <a:r>
              <a:rPr lang="en-US" altLang="zh-CN" sz="2000" kern="100" dirty="0" err="1">
                <a:effectLst/>
                <a:latin typeface="宋体" panose="02010600030101010101" pitchFamily="2" charset="-122"/>
                <a:ea typeface="宋体" panose="02010600030101010101" pitchFamily="2" charset="-122"/>
                <a:cs typeface="Times New Roman" panose="02020603050405020304" pitchFamily="18" charset="0"/>
              </a:rPr>
              <a:t>i</a:t>
            </a: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 = 0; </a:t>
            </a:r>
            <a:r>
              <a:rPr lang="en-US" altLang="zh-CN" sz="2000" kern="100" dirty="0" err="1">
                <a:effectLst/>
                <a:latin typeface="宋体" panose="02010600030101010101" pitchFamily="2" charset="-122"/>
                <a:ea typeface="宋体" panose="02010600030101010101" pitchFamily="2" charset="-122"/>
                <a:cs typeface="Times New Roman" panose="02020603050405020304" pitchFamily="18" charset="0"/>
              </a:rPr>
              <a:t>i</a:t>
            </a: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 &lt; 10; </a:t>
            </a:r>
            <a:r>
              <a:rPr lang="en-US" altLang="zh-CN" sz="2000" kern="100" dirty="0" err="1">
                <a:effectLst/>
                <a:latin typeface="宋体" panose="02010600030101010101" pitchFamily="2" charset="-122"/>
                <a:ea typeface="宋体" panose="02010600030101010101" pitchFamily="2" charset="-122"/>
                <a:cs typeface="Times New Roman" panose="02020603050405020304" pitchFamily="18" charset="0"/>
              </a:rPr>
              <a:t>i</a:t>
            </a: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(B) for (int </a:t>
            </a:r>
            <a:r>
              <a:rPr lang="en-US" altLang="zh-CN" sz="2000" kern="100" dirty="0" err="1">
                <a:effectLst/>
                <a:latin typeface="宋体" panose="02010600030101010101" pitchFamily="2" charset="-122"/>
                <a:ea typeface="宋体" panose="02010600030101010101" pitchFamily="2" charset="-122"/>
                <a:cs typeface="Times New Roman" panose="02020603050405020304" pitchFamily="18" charset="0"/>
              </a:rPr>
              <a:t>i</a:t>
            </a: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 = 0; </a:t>
            </a:r>
            <a:r>
              <a:rPr lang="en-US" altLang="zh-CN" sz="2000" kern="100" dirty="0" err="1">
                <a:effectLst/>
                <a:latin typeface="宋体" panose="02010600030101010101" pitchFamily="2" charset="-122"/>
                <a:ea typeface="宋体" panose="02010600030101010101" pitchFamily="2" charset="-122"/>
                <a:cs typeface="Times New Roman" panose="02020603050405020304" pitchFamily="18" charset="0"/>
              </a:rPr>
              <a:t>i</a:t>
            </a: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 &lt; 10; </a:t>
            </a:r>
            <a:r>
              <a:rPr lang="en-US" altLang="zh-CN" sz="2000" kern="100" dirty="0" err="1">
                <a:effectLst/>
                <a:latin typeface="宋体" panose="02010600030101010101" pitchFamily="2" charset="-122"/>
                <a:ea typeface="宋体" panose="02010600030101010101" pitchFamily="2" charset="-122"/>
                <a:cs typeface="Times New Roman" panose="02020603050405020304" pitchFamily="18" charset="0"/>
              </a:rPr>
              <a:t>i</a:t>
            </a: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(C) for (int </a:t>
            </a:r>
            <a:r>
              <a:rPr lang="en-US" altLang="zh-CN" sz="2000" kern="100" dirty="0" err="1">
                <a:effectLst/>
                <a:latin typeface="宋体" panose="02010600030101010101" pitchFamily="2" charset="-122"/>
                <a:ea typeface="宋体" panose="02010600030101010101" pitchFamily="2" charset="-122"/>
                <a:cs typeface="Times New Roman" panose="02020603050405020304" pitchFamily="18" charset="0"/>
              </a:rPr>
              <a:t>i</a:t>
            </a: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 = 0; ; </a:t>
            </a:r>
            <a:r>
              <a:rPr lang="en-US" altLang="zh-CN" sz="2000" kern="100" dirty="0" err="1">
                <a:effectLst/>
                <a:latin typeface="宋体" panose="02010600030101010101" pitchFamily="2" charset="-122"/>
                <a:ea typeface="宋体" panose="02010600030101010101" pitchFamily="2" charset="-122"/>
                <a:cs typeface="Times New Roman" panose="02020603050405020304" pitchFamily="18" charset="0"/>
              </a:rPr>
              <a:t>i</a:t>
            </a: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(D)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以上都正确</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0243903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70892-E9E5-DC29-8737-4DCA5BB89A5C}"/>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1395789-10D1-58E2-D9E6-C5F4486F7C00}"/>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2C51CA9E-825A-EAF0-C7CB-F1FA351B4CB7}"/>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DD5AD9E9-76E8-6CFC-4143-2564AEC721EF}"/>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B0ADB34E-DD38-4627-7D69-37F35587182E}"/>
              </a:ext>
            </a:extLst>
          </p:cNvPr>
          <p:cNvSpPr txBox="1"/>
          <p:nvPr/>
        </p:nvSpPr>
        <p:spPr>
          <a:xfrm>
            <a:off x="970860" y="752018"/>
            <a:ext cx="6096000" cy="3170099"/>
          </a:xfrm>
          <a:prstGeom prst="rect">
            <a:avLst/>
          </a:prstGeom>
          <a:noFill/>
        </p:spPr>
        <p:txBody>
          <a:bodyPr wrap="square">
            <a:spAutoFit/>
          </a:bodyPr>
          <a:lstStyle/>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4.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如何避免</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while</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循环产生无限循环？</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不使用</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break</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语句</a:t>
            </a: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(B)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确保循环条件最终会变为</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false</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(C)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永远使用</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continue</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语句</a:t>
            </a: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(D)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在循环体内加上</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return</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语句</a:t>
            </a: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5.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for-each</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循环中，无法用来做什么？</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遍历数组</a:t>
            </a: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(B)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遍历</a:t>
            </a:r>
            <a:r>
              <a:rPr lang="en-US" altLang="zh-CN" sz="2000" kern="100" dirty="0" err="1">
                <a:effectLst/>
                <a:latin typeface="Calibri" panose="020F0502020204030204" pitchFamily="34" charset="0"/>
                <a:ea typeface="宋体" panose="02010600030101010101" pitchFamily="2" charset="-122"/>
                <a:cs typeface="Times New Roman" panose="02020603050405020304" pitchFamily="18" charset="0"/>
              </a:rPr>
              <a:t>ArrayList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(C)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修改集合中的元素</a:t>
            </a:r>
          </a:p>
          <a:p>
            <a:pPr algn="just">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(D)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遍历</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HashMap</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的键值对</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1EC81211-0002-9AEE-F861-1B1509383963}"/>
              </a:ext>
            </a:extLst>
          </p:cNvPr>
          <p:cNvSpPr txBox="1"/>
          <p:nvPr/>
        </p:nvSpPr>
        <p:spPr>
          <a:xfrm>
            <a:off x="970860" y="4028628"/>
            <a:ext cx="10044273" cy="2000548"/>
          </a:xfrm>
          <a:prstGeom prst="rect">
            <a:avLst/>
          </a:prstGeom>
          <a:noFill/>
        </p:spPr>
        <p:txBody>
          <a:bodyPr wrap="square">
            <a:spAutoFit/>
          </a:bodyPr>
          <a:lstStyle/>
          <a:p>
            <a:pPr algn="just">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二、编程题</a:t>
            </a:r>
          </a:p>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编写一个程序，使用</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for</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循环输出</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0-10</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之间的整数。</a:t>
            </a:r>
          </a:p>
          <a:p>
            <a:pPr algn="just">
              <a:lnSpc>
                <a:spcPts val="2000"/>
              </a:lnSpc>
              <a:buNone/>
            </a:pPr>
            <a:endPar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2.</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编写一个程序，判断用户输入的数是正数</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负数</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零</a:t>
            </a:r>
          </a:p>
          <a:p>
            <a:pPr algn="just">
              <a:lnSpc>
                <a:spcPts val="2000"/>
              </a:lnSpc>
              <a:buNone/>
            </a:pPr>
            <a:endPar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根据下面数学函数</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y=2x+8</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，编写程序根据</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x</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的值，计算</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y</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的值，后输出</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x</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y</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的值。（使用多重</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if-else</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结构） </a:t>
            </a:r>
          </a:p>
        </p:txBody>
      </p:sp>
    </p:spTree>
    <p:extLst>
      <p:ext uri="{BB962C8B-B14F-4D97-AF65-F5344CB8AC3E}">
        <p14:creationId xmlns:p14="http://schemas.microsoft.com/office/powerpoint/2010/main" val="4464869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157A4-8CD7-8544-AE78-75F07AA86C5E}"/>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4B6E854B-B4D4-763B-48A2-F4F0849E7679}"/>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213AB349-820E-AF0C-486E-022021E0C220}"/>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E67F6DCE-20B5-C910-5131-0B1E3166992C}"/>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0F8FFA68-E8C0-86DC-630D-317A1D1D8E72}"/>
              </a:ext>
            </a:extLst>
          </p:cNvPr>
          <p:cNvSpPr txBox="1"/>
          <p:nvPr/>
        </p:nvSpPr>
        <p:spPr>
          <a:xfrm>
            <a:off x="970860" y="1612543"/>
            <a:ext cx="10127529" cy="3170099"/>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给定一个字符变量，判断该变量是否为元音字母并输出。 任务：定义一个字符变量</a:t>
            </a:r>
            <a:r>
              <a:rPr lang="en-US" altLang="zh-CN" sz="2000" kern="100" dirty="0" err="1">
                <a:effectLst/>
                <a:latin typeface="Calibri" panose="020F0502020204030204" pitchFamily="34" charset="0"/>
                <a:ea typeface="宋体" panose="02010600030101010101" pitchFamily="2" charset="-122"/>
                <a:cs typeface="Times New Roman" panose="02020603050405020304" pitchFamily="18" charset="0"/>
              </a:rPr>
              <a:t>ch</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并初始化使用</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switch</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结构判断是否为元音字母，如果是元音字母则输出如效果图所示的内容，如果不是 元音字母则输出：不是元音字母 提示： 元音字母为</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e</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err="1">
                <a:effectLst/>
                <a:latin typeface="Calibri" panose="020F0502020204030204" pitchFamily="34" charset="0"/>
                <a:ea typeface="宋体" panose="02010600030101010101" pitchFamily="2" charset="-122"/>
                <a:cs typeface="Times New Roman" panose="02020603050405020304" pitchFamily="18" charset="0"/>
              </a:rPr>
              <a:t>i</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o</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u</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endPar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endPar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5.</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while</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循环求</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到</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的平方和。</a:t>
            </a:r>
          </a:p>
          <a:p>
            <a:pPr algn="just">
              <a:lnSpc>
                <a:spcPts val="2000"/>
              </a:lnSpc>
              <a:buNone/>
            </a:pPr>
            <a:endPar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endParaRPr lang="en-US" altLang="zh-CN" sz="2000" kern="100" dirty="0">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6.</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编写一个程序，求出</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200</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到</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300</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之间的数，且满足条件：它们三个数字之积为</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42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，三个数字之和为</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12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 任务：循环遍历</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200</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到</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300</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之间的整数分别取出个位、十位和百位上的数求三个数字的和与积判断三个数字的积是否为</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42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，三个数字的和是否为</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12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，如果满足条件则输出该数。</a:t>
            </a:r>
          </a:p>
        </p:txBody>
      </p:sp>
    </p:spTree>
    <p:extLst>
      <p:ext uri="{BB962C8B-B14F-4D97-AF65-F5344CB8AC3E}">
        <p14:creationId xmlns:p14="http://schemas.microsoft.com/office/powerpoint/2010/main" val="15716775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68B0A-4CD9-CD81-D790-5BB481C2922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AC5375E5-D788-B793-39A8-C0EDC2AF15D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CA811A0D-FB22-3555-616B-BFCDA42B3CCD}"/>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3D20F88C-3A58-753F-C967-E9F978550957}"/>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874DE95E-39B4-BF0F-CBEF-EE7657BD9DED}"/>
              </a:ext>
            </a:extLst>
          </p:cNvPr>
          <p:cNvSpPr txBox="1"/>
          <p:nvPr/>
        </p:nvSpPr>
        <p:spPr>
          <a:xfrm>
            <a:off x="718149" y="1411943"/>
            <a:ext cx="10755701" cy="2122089"/>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注意语句连续性。在编写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程序中</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句连续的字符串不能分开在两行</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中书写，例如，下</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这条语句在编译时将会出错：</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System.out.println</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“这是第⼀个</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Java</a:t>
            </a:r>
            <a:r>
              <a:rPr lang="zh-CN"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程序！”</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如果为了便于阅读，想将</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个太长</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的字符串分在两</a:t>
            </a:r>
            <a:r>
              <a:rPr lang="zh-CN" altLang="zh-CN" sz="1800"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中书写，可以先将这个字符串分成两个字符串，然后用加号</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）将这两个字符串连起来，在加号（</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）处断行。上面语句可以修改成如下形式：</a:t>
            </a:r>
          </a:p>
          <a:p>
            <a:pPr algn="l">
              <a:buNone/>
            </a:pPr>
            <a:r>
              <a:rPr lang="en-US" altLang="zh-CN" sz="16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System.out.println</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“这是第⼀个”</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zh-CN"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java</a:t>
            </a:r>
            <a:r>
              <a:rPr lang="zh-CN"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程序员！”</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3BBDCFBA-EA1B-7039-2B18-1066E3D349D4}"/>
              </a:ext>
            </a:extLst>
          </p:cNvPr>
          <p:cNvSpPr txBox="1"/>
          <p:nvPr/>
        </p:nvSpPr>
        <p:spPr>
          <a:xfrm>
            <a:off x="717910" y="3784839"/>
            <a:ext cx="10755700" cy="1118255"/>
          </a:xfrm>
          <a:prstGeom prst="rect">
            <a:avLst/>
          </a:prstGeom>
          <a:noFill/>
        </p:spPr>
        <p:txBody>
          <a:bodyPr wrap="square">
            <a:spAutoFit/>
          </a:bodyPr>
          <a:lstStyle/>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）注意括号。我们可以发现一段完整的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程序由若干条语句组成，每条语句都是一个完整的执行单元，以分号结束。语句块由一对大括号“</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”分和其中的语句组成，语句块中的语句可以为一行、多行或另一个语句块，也可以一行语句也没有，称为空语句块。语句块中的语句仅为一行或仅包含另一个语句块时，为了简化，大括号“</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”可以省略。</a:t>
            </a:r>
          </a:p>
        </p:txBody>
      </p:sp>
    </p:spTree>
    <p:extLst>
      <p:ext uri="{BB962C8B-B14F-4D97-AF65-F5344CB8AC3E}">
        <p14:creationId xmlns:p14="http://schemas.microsoft.com/office/powerpoint/2010/main" val="33294228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E91233-475B-6D6E-055E-E1FAF046343B}"/>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D43C50CC-2B77-B1CB-864F-C6BDFED2352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21936950-DD45-4C85-5575-3A92EA2C9DB5}"/>
              </a:ext>
            </a:extLst>
          </p:cNvPr>
          <p:cNvSpPr txBox="1"/>
          <p:nvPr/>
        </p:nvSpPr>
        <p:spPr>
          <a:xfrm>
            <a:off x="662630" y="341314"/>
            <a:ext cx="6094970" cy="828047"/>
          </a:xfrm>
          <a:prstGeom prst="rect">
            <a:avLst/>
          </a:prstGeom>
          <a:noFill/>
        </p:spPr>
        <p:txBody>
          <a:bodyPr wrap="square">
            <a:spAutoFit/>
          </a:bodyPr>
          <a:lstStyle/>
          <a:p>
            <a:pPr marL="205740" indent="-20574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3.2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顺序结构</a:t>
            </a:r>
          </a:p>
        </p:txBody>
      </p:sp>
      <p:sp>
        <p:nvSpPr>
          <p:cNvPr id="6" name="文本框 5">
            <a:extLst>
              <a:ext uri="{FF2B5EF4-FFF2-40B4-BE49-F238E27FC236}">
                <a16:creationId xmlns:a16="http://schemas.microsoft.com/office/drawing/2014/main" id="{C10AEA8C-87D5-E955-81AA-59A774EE34C4}"/>
              </a:ext>
            </a:extLst>
          </p:cNvPr>
          <p:cNvSpPr txBox="1"/>
          <p:nvPr/>
        </p:nvSpPr>
        <p:spPr>
          <a:xfrm>
            <a:off x="600846" y="1169361"/>
            <a:ext cx="10928524" cy="1118255"/>
          </a:xfrm>
          <a:prstGeom prst="rect">
            <a:avLst/>
          </a:prstGeom>
          <a:noFill/>
        </p:spPr>
        <p:txBody>
          <a:bodyPr wrap="square">
            <a:spAutoFit/>
          </a:bodyPr>
          <a:lstStyle/>
          <a:p>
            <a:pPr algn="just">
              <a:lnSpc>
                <a:spcPts val="2000"/>
              </a:lnSpc>
              <a:buNone/>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顺序结构是程序中最简单最基本的流程控制，没有特定的语法结构，按照代码的先后顺序，依次执行，程序中大多数的代码都是按照这样的顺序执行。</a:t>
            </a:r>
          </a:p>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顺序结构是简单的程序设计，它是最基本、最常用的结构，所谓顺序执行，就是按照程序语句行的自然顺序，一条语句一条语句地执行程序。简单来说程序按照从上到下的顺序执行。如下图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7" name="Rectangle 2">
            <a:extLst>
              <a:ext uri="{FF2B5EF4-FFF2-40B4-BE49-F238E27FC236}">
                <a16:creationId xmlns:a16="http://schemas.microsoft.com/office/drawing/2014/main" id="{394B1384-ED88-0B5F-ABDF-4C002F9D7BEB}"/>
              </a:ext>
            </a:extLst>
          </p:cNvPr>
          <p:cNvSpPr>
            <a:spLocks noChangeArrowheads="1"/>
          </p:cNvSpPr>
          <p:nvPr/>
        </p:nvSpPr>
        <p:spPr bwMode="auto">
          <a:xfrm>
            <a:off x="2520778" y="21500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a:extLst>
              <a:ext uri="{FF2B5EF4-FFF2-40B4-BE49-F238E27FC236}">
                <a16:creationId xmlns:a16="http://schemas.microsoft.com/office/drawing/2014/main" id="{166C3920-4519-68C1-6B4F-D67ADA90C39D}"/>
              </a:ext>
            </a:extLst>
          </p:cNvPr>
          <p:cNvGraphicFramePr>
            <a:graphicFrameLocks noChangeAspect="1"/>
          </p:cNvGraphicFramePr>
          <p:nvPr>
            <p:extLst>
              <p:ext uri="{D42A27DB-BD31-4B8C-83A1-F6EECF244321}">
                <p14:modId xmlns:p14="http://schemas.microsoft.com/office/powerpoint/2010/main" val="2808749194"/>
              </p:ext>
            </p:extLst>
          </p:nvPr>
        </p:nvGraphicFramePr>
        <p:xfrm>
          <a:off x="834043" y="2377969"/>
          <a:ext cx="4231301" cy="2192416"/>
        </p:xfrm>
        <a:graphic>
          <a:graphicData uri="http://schemas.openxmlformats.org/presentationml/2006/ole">
            <mc:AlternateContent xmlns:mc="http://schemas.openxmlformats.org/markup-compatibility/2006">
              <mc:Choice xmlns:v="urn:schemas-microsoft-com:vml" Requires="v">
                <p:oleObj r:id="rId3" imgW="5236772" imgH="2697588" progId="Visio.Drawing.11">
                  <p:embed/>
                </p:oleObj>
              </mc:Choice>
              <mc:Fallback>
                <p:oleObj r:id="rId3" imgW="5236772" imgH="2697588"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043" y="2377969"/>
                        <a:ext cx="4231301" cy="2192416"/>
                      </a:xfrm>
                      <a:prstGeom prst="rect">
                        <a:avLst/>
                      </a:prstGeom>
                      <a:noFill/>
                    </p:spPr>
                  </p:pic>
                </p:oleObj>
              </mc:Fallback>
            </mc:AlternateContent>
          </a:graphicData>
        </a:graphic>
      </p:graphicFrame>
      <p:sp>
        <p:nvSpPr>
          <p:cNvPr id="10" name="文本框 9">
            <a:extLst>
              <a:ext uri="{FF2B5EF4-FFF2-40B4-BE49-F238E27FC236}">
                <a16:creationId xmlns:a16="http://schemas.microsoft.com/office/drawing/2014/main" id="{74459E25-5F93-85DB-72F3-B9DC46FD610E}"/>
              </a:ext>
            </a:extLst>
          </p:cNvPr>
          <p:cNvSpPr txBox="1"/>
          <p:nvPr/>
        </p:nvSpPr>
        <p:spPr>
          <a:xfrm>
            <a:off x="-961825" y="4570385"/>
            <a:ext cx="7356190" cy="276999"/>
          </a:xfrm>
          <a:prstGeom prst="rect">
            <a:avLst/>
          </a:prstGeom>
          <a:noFill/>
        </p:spPr>
        <p:txBody>
          <a:bodyPr wrap="square">
            <a:spAutoFit/>
          </a:bodyPr>
          <a:lstStyle/>
          <a:p>
            <a:pPr indent="228600" algn="ctr">
              <a:spcAft>
                <a:spcPts val="600"/>
              </a:spcAft>
            </a:pP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200" kern="100" dirty="0">
                <a:effectLst/>
                <a:latin typeface="Calibri" panose="020F0502020204030204" pitchFamily="34" charset="0"/>
                <a:ea typeface="宋体" panose="02010600030101010101" pitchFamily="2" charset="-122"/>
                <a:cs typeface="Times New Roman" panose="02020603050405020304" pitchFamily="18" charset="0"/>
              </a:rPr>
              <a:t>3-1  </a:t>
            </a:r>
            <a:r>
              <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rPr>
              <a:t>顺序结构示意</a:t>
            </a:r>
          </a:p>
        </p:txBody>
      </p:sp>
      <p:sp>
        <p:nvSpPr>
          <p:cNvPr id="12" name="文本框 11">
            <a:extLst>
              <a:ext uri="{FF2B5EF4-FFF2-40B4-BE49-F238E27FC236}">
                <a16:creationId xmlns:a16="http://schemas.microsoft.com/office/drawing/2014/main" id="{DE0B5C05-83F0-EB17-E2D4-B9F0E831F7E5}"/>
              </a:ext>
            </a:extLst>
          </p:cNvPr>
          <p:cNvSpPr txBox="1"/>
          <p:nvPr/>
        </p:nvSpPr>
        <p:spPr>
          <a:xfrm>
            <a:off x="5853620" y="2257804"/>
            <a:ext cx="6802820" cy="328616"/>
          </a:xfrm>
          <a:prstGeom prst="rect">
            <a:avLst/>
          </a:prstGeom>
          <a:noFill/>
        </p:spPr>
        <p:txBody>
          <a:bodyPr wrap="square">
            <a:spAutoFit/>
          </a:bodyPr>
          <a:lstStyle/>
          <a:p>
            <a:pPr algn="just">
              <a:lnSpc>
                <a:spcPts val="2000"/>
              </a:lnSpc>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3-1</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】开启编程逻辑的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有序之门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。通过顺序结构依次输出</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123</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
        <p:nvSpPr>
          <p:cNvPr id="14" name="文本框 13">
            <a:extLst>
              <a:ext uri="{FF2B5EF4-FFF2-40B4-BE49-F238E27FC236}">
                <a16:creationId xmlns:a16="http://schemas.microsoft.com/office/drawing/2014/main" id="{F5461B14-BA3E-4B4C-4A08-9786776A18C0}"/>
              </a:ext>
            </a:extLst>
          </p:cNvPr>
          <p:cNvSpPr txBox="1"/>
          <p:nvPr/>
        </p:nvSpPr>
        <p:spPr>
          <a:xfrm>
            <a:off x="5065344" y="2572328"/>
            <a:ext cx="7734563" cy="2031325"/>
          </a:xfrm>
          <a:prstGeom prst="rect">
            <a:avLst/>
          </a:prstGeom>
          <a:noFill/>
        </p:spPr>
        <p:txBody>
          <a:bodyPr wrap="square">
            <a:spAutoFit/>
          </a:bodyPr>
          <a:lstStyle/>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Example3</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_</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1</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6" name="文本框 15">
            <a:extLst>
              <a:ext uri="{FF2B5EF4-FFF2-40B4-BE49-F238E27FC236}">
                <a16:creationId xmlns:a16="http://schemas.microsoft.com/office/drawing/2014/main" id="{F9F29687-DC89-7C6F-1DE8-5A3BA5147795}"/>
              </a:ext>
            </a:extLst>
          </p:cNvPr>
          <p:cNvSpPr txBox="1"/>
          <p:nvPr/>
        </p:nvSpPr>
        <p:spPr>
          <a:xfrm>
            <a:off x="6065108" y="4888365"/>
            <a:ext cx="1946993" cy="1197206"/>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72766279"/>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24FBF-5FCA-7416-40BB-850467D45325}"/>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81EE5447-907D-C454-8D58-7FC2B641D1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A1314664-3E21-1AED-2D21-16DF02FF08E5}"/>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87307C27-0E3D-865D-FBA8-AF57A280F87D}"/>
              </a:ext>
            </a:extLst>
          </p:cNvPr>
          <p:cNvSpPr txBox="1"/>
          <p:nvPr/>
        </p:nvSpPr>
        <p:spPr>
          <a:xfrm>
            <a:off x="4307874" y="2619896"/>
            <a:ext cx="6094970" cy="1195777"/>
          </a:xfrm>
          <a:prstGeom prst="rect">
            <a:avLst/>
          </a:prstGeom>
          <a:noFill/>
        </p:spPr>
        <p:txBody>
          <a:bodyPr wrap="square">
            <a:spAutoFit/>
          </a:bodyPr>
          <a:lstStyle/>
          <a:p>
            <a:pPr marL="205740" indent="-205740">
              <a:lnSpc>
                <a:spcPct val="172000"/>
              </a:lnSpc>
              <a:spcBef>
                <a:spcPts val="1300"/>
              </a:spcBef>
              <a:spcAft>
                <a:spcPts val="1300"/>
              </a:spcAft>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3.3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分支结构</a:t>
            </a:r>
          </a:p>
        </p:txBody>
      </p:sp>
    </p:spTree>
    <p:extLst>
      <p:ext uri="{BB962C8B-B14F-4D97-AF65-F5344CB8AC3E}">
        <p14:creationId xmlns:p14="http://schemas.microsoft.com/office/powerpoint/2010/main" val="296984088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143EB-E976-E723-C363-101E89651353}"/>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ED6FD5D9-8DB3-2049-92F2-AB18F094CCE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2F727FEA-E4A1-B08D-1935-CD83E49B253C}"/>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7CFEB8CC-7CF1-451D-FB67-4FB2F8AFD042}"/>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958D44F8-8ACE-9E09-17F5-45E796CEA9D6}"/>
              </a:ext>
            </a:extLst>
          </p:cNvPr>
          <p:cNvSpPr txBox="1"/>
          <p:nvPr/>
        </p:nvSpPr>
        <p:spPr>
          <a:xfrm>
            <a:off x="970860" y="449996"/>
            <a:ext cx="609497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3.3.1 if</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判断语句</a:t>
            </a:r>
          </a:p>
        </p:txBody>
      </p:sp>
      <p:sp>
        <p:nvSpPr>
          <p:cNvPr id="6" name="文本框 5">
            <a:extLst>
              <a:ext uri="{FF2B5EF4-FFF2-40B4-BE49-F238E27FC236}">
                <a16:creationId xmlns:a16="http://schemas.microsoft.com/office/drawing/2014/main" id="{3BFCA14F-3E50-7C5D-C16F-1DBAAC0F100C}"/>
              </a:ext>
            </a:extLst>
          </p:cNvPr>
          <p:cNvSpPr txBox="1"/>
          <p:nvPr/>
        </p:nvSpPr>
        <p:spPr>
          <a:xfrm>
            <a:off x="717910" y="1250759"/>
            <a:ext cx="10631444" cy="1118255"/>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里所谓的判断，指的是只要满足某些条件，才允许做某件事情，而不满足条件时，是不允许做的。例如，现实生活中，我们回到家，开门，只有你的指纹与密码锁中已经登记的密码匹配，才能开门进入，再如过马路要看十字路口的红绿灯，如果是绿灯才能过马路，否则需要停止等待，又如手机密码或者指纹的登录验证，支付宝支付等等都是在做判断，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pic>
        <p:nvPicPr>
          <p:cNvPr id="2051" name="图片 3">
            <a:extLst>
              <a:ext uri="{FF2B5EF4-FFF2-40B4-BE49-F238E27FC236}">
                <a16:creationId xmlns:a16="http://schemas.microsoft.com/office/drawing/2014/main" id="{8DFA87C3-7626-2C9E-FF96-1C43A9EE67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86950" y="2368530"/>
            <a:ext cx="1754622" cy="2559684"/>
          </a:xfrm>
          <a:prstGeom prst="rect">
            <a:avLst/>
          </a:prstGeom>
          <a:noFill/>
          <a:extLst>
            <a:ext uri="{909E8E84-426E-40DD-AFC4-6F175D3DCCD1}">
              <a14:hiddenFill xmlns:a14="http://schemas.microsoft.com/office/drawing/2010/main">
                <a:solidFill>
                  <a:srgbClr val="FFFFFF"/>
                </a:solidFill>
              </a14:hiddenFill>
            </a:ext>
          </a:extLst>
        </p:spPr>
      </p:pic>
      <p:pic>
        <p:nvPicPr>
          <p:cNvPr id="2050" name="图片 1" descr="IMG_256">
            <a:extLst>
              <a:ext uri="{FF2B5EF4-FFF2-40B4-BE49-F238E27FC236}">
                <a16:creationId xmlns:a16="http://schemas.microsoft.com/office/drawing/2014/main" id="{638B2F91-064F-BDD1-7112-C907ED5F7B5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41572" y="2407998"/>
            <a:ext cx="1520654" cy="2525207"/>
          </a:xfrm>
          <a:prstGeom prst="rect">
            <a:avLst/>
          </a:prstGeom>
          <a:noFill/>
          <a:extLst>
            <a:ext uri="{909E8E84-426E-40DD-AFC4-6F175D3DCCD1}">
              <a14:hiddenFill xmlns:a14="http://schemas.microsoft.com/office/drawing/2010/main">
                <a:solidFill>
                  <a:srgbClr val="FFFFFF"/>
                </a:solidFill>
              </a14:hiddenFill>
            </a:ext>
          </a:extLst>
        </p:spPr>
      </p:pic>
      <p:pic>
        <p:nvPicPr>
          <p:cNvPr id="2049" name="图片 9">
            <a:extLst>
              <a:ext uri="{FF2B5EF4-FFF2-40B4-BE49-F238E27FC236}">
                <a16:creationId xmlns:a16="http://schemas.microsoft.com/office/drawing/2014/main" id="{9594EE5B-C5F4-FF63-A10B-A5AA376A4FB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62226" y="2352640"/>
            <a:ext cx="1564846" cy="259146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4">
            <a:extLst>
              <a:ext uri="{FF2B5EF4-FFF2-40B4-BE49-F238E27FC236}">
                <a16:creationId xmlns:a16="http://schemas.microsoft.com/office/drawing/2014/main" id="{89231C2A-4B84-655F-D8AD-C99A6B15844B}"/>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5">
            <a:extLst>
              <a:ext uri="{FF2B5EF4-FFF2-40B4-BE49-F238E27FC236}">
                <a16:creationId xmlns:a16="http://schemas.microsoft.com/office/drawing/2014/main" id="{A8C03C64-9793-23A7-F2D6-9A0D7F698D71}"/>
              </a:ext>
            </a:extLst>
          </p:cNvPr>
          <p:cNvSpPr>
            <a:spLocks noChangeArrowheads="1"/>
          </p:cNvSpPr>
          <p:nvPr/>
        </p:nvSpPr>
        <p:spPr bwMode="auto">
          <a:xfrm>
            <a:off x="0" y="2032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0" name="Rectangle 6">
            <a:extLst>
              <a:ext uri="{FF2B5EF4-FFF2-40B4-BE49-F238E27FC236}">
                <a16:creationId xmlns:a16="http://schemas.microsoft.com/office/drawing/2014/main" id="{18633CAE-39F5-1D51-83B6-457F697447B7}"/>
              </a:ext>
            </a:extLst>
          </p:cNvPr>
          <p:cNvSpPr>
            <a:spLocks noChangeArrowheads="1"/>
          </p:cNvSpPr>
          <p:nvPr/>
        </p:nvSpPr>
        <p:spPr bwMode="auto">
          <a:xfrm>
            <a:off x="0" y="3771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     </a:t>
            </a:r>
            <a:endParaRPr kumimoji="0" lang="en-US" altLang="zh-CN" sz="1800" b="0" i="0" u="none" strike="noStrike" cap="none" normalizeH="0" baseline="0">
              <a:ln>
                <a:noFill/>
              </a:ln>
              <a:solidFill>
                <a:schemeClr val="tx1"/>
              </a:solidFill>
              <a:effectLst/>
              <a:latin typeface="Arial" panose="020B0604020202020204" pitchFamily="34" charset="0"/>
            </a:endParaRPr>
          </a:p>
        </p:txBody>
      </p:sp>
      <p:sp>
        <p:nvSpPr>
          <p:cNvPr id="11" name="Rectangle 7">
            <a:extLst>
              <a:ext uri="{FF2B5EF4-FFF2-40B4-BE49-F238E27FC236}">
                <a16:creationId xmlns:a16="http://schemas.microsoft.com/office/drawing/2014/main" id="{7D53D687-0B1B-0596-FBF9-7203D6189595}"/>
              </a:ext>
            </a:extLst>
          </p:cNvPr>
          <p:cNvSpPr>
            <a:spLocks noChangeArrowheads="1"/>
          </p:cNvSpPr>
          <p:nvPr/>
        </p:nvSpPr>
        <p:spPr bwMode="auto">
          <a:xfrm>
            <a:off x="0" y="5422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3" name="文本框 12">
            <a:extLst>
              <a:ext uri="{FF2B5EF4-FFF2-40B4-BE49-F238E27FC236}">
                <a16:creationId xmlns:a16="http://schemas.microsoft.com/office/drawing/2014/main" id="{508096A6-8A74-BB94-0E41-1D7E4D078FD8}"/>
              </a:ext>
            </a:extLst>
          </p:cNvPr>
          <p:cNvSpPr txBox="1"/>
          <p:nvPr/>
        </p:nvSpPr>
        <p:spPr>
          <a:xfrm>
            <a:off x="1601782" y="5002238"/>
            <a:ext cx="6094970" cy="276999"/>
          </a:xfrm>
          <a:prstGeom prst="rect">
            <a:avLst/>
          </a:prstGeom>
          <a:noFill/>
        </p:spPr>
        <p:txBody>
          <a:bodyPr wrap="square">
            <a:spAutoFit/>
          </a:bodyPr>
          <a:lstStyle/>
          <a:p>
            <a:pPr indent="228600" algn="ctr"/>
            <a:r>
              <a:rPr lang="zh-CN" altLang="zh-CN" sz="1200" kern="100" dirty="0">
                <a:effectLst/>
                <a:latin typeface="Calibri" panose="020F0502020204030204" pitchFamily="34" charset="0"/>
                <a:ea typeface="宋体" panose="02010600030101010101" pitchFamily="2" charset="-122"/>
                <a:cs typeface="宋体" panose="02010600030101010101" pitchFamily="2" charset="-122"/>
              </a:rPr>
              <a:t>图</a:t>
            </a:r>
            <a:r>
              <a:rPr lang="en-US" altLang="zh-CN" sz="1200" kern="100" dirty="0">
                <a:effectLst/>
                <a:latin typeface="Calibri" panose="020F0502020204030204" pitchFamily="34" charset="0"/>
                <a:ea typeface="宋体" panose="02010600030101010101" pitchFamily="2" charset="-122"/>
                <a:cs typeface="宋体" panose="02010600030101010101" pitchFamily="2" charset="-122"/>
              </a:rPr>
              <a:t>3-2 </a:t>
            </a:r>
            <a:r>
              <a:rPr lang="zh-CN" altLang="zh-CN" sz="1200" kern="100" dirty="0">
                <a:effectLst/>
                <a:latin typeface="Calibri" panose="020F0502020204030204" pitchFamily="34" charset="0"/>
                <a:ea typeface="宋体" panose="02010600030101010101" pitchFamily="2" charset="-122"/>
                <a:cs typeface="宋体" panose="02010600030101010101" pitchFamily="2" charset="-122"/>
              </a:rPr>
              <a:t>生活中的判断验证</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id="{077162D9-08C2-955D-B315-77D1008ABC89}"/>
              </a:ext>
            </a:extLst>
          </p:cNvPr>
          <p:cNvSpPr txBox="1"/>
          <p:nvPr/>
        </p:nvSpPr>
        <p:spPr>
          <a:xfrm>
            <a:off x="780278" y="5169298"/>
            <a:ext cx="10631444" cy="86177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其实，不仅生活中需要判断，在程序开发中，也经常会用到判断，例如，用户登录的时候，只有用户名和密码全部正确，说明用户是合法用户，才被允许登录，否则无法登录。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提供了很多种判断语句，接下来，本节将针对这些判断语句进行详细讲解。</a:t>
            </a:r>
          </a:p>
        </p:txBody>
      </p:sp>
    </p:spTree>
    <p:extLst>
      <p:ext uri="{BB962C8B-B14F-4D97-AF65-F5344CB8AC3E}">
        <p14:creationId xmlns:p14="http://schemas.microsoft.com/office/powerpoint/2010/main" val="275877622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OP_SCP_ITEM_INDEX" val="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887</TotalTime>
  <Words>10525</Words>
  <Application>Microsoft Office PowerPoint</Application>
  <PresentationFormat>宽屏</PresentationFormat>
  <Paragraphs>842</Paragraphs>
  <Slides>54</Slides>
  <Notes>54</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54</vt:i4>
      </vt:variant>
    </vt:vector>
  </HeadingPairs>
  <TitlesOfParts>
    <vt:vector size="64" baseType="lpstr">
      <vt:lpstr>等线</vt:lpstr>
      <vt:lpstr>等线 Light</vt:lpstr>
      <vt:lpstr>宋体</vt:lpstr>
      <vt:lpstr>微软雅黑</vt:lpstr>
      <vt:lpstr>Arial</vt:lpstr>
      <vt:lpstr>Calibri</vt:lpstr>
      <vt:lpstr>Consolas</vt:lpstr>
      <vt:lpstr>Segoe UI</vt:lpstr>
      <vt:lpstr>第一PPT，www.1ppt.com</vt:lpstr>
      <vt:lpstr>Visio.Drawing.11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覃齐愿QQY</dc:creator>
  <cp:lastModifiedBy>齐愿 覃</cp:lastModifiedBy>
  <cp:revision>14</cp:revision>
  <cp:lastPrinted>2025-05-01T03:18:08Z</cp:lastPrinted>
  <dcterms:created xsi:type="dcterms:W3CDTF">2025-05-01T03:18:08Z</dcterms:created>
  <dcterms:modified xsi:type="dcterms:W3CDTF">2025-07-07T09:06:36Z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52D2B368DEFB4BA386C9B890B1BE2DD8_12</vt:lpwstr>
  </property>
  <property fmtid="{D5CDD505-2E9C-101B-9397-08002B2CF9AE}" pid="3" name="KSOProductBuildVer">
    <vt:lpwstr>2052-12.1.0.15374</vt:lpwstr>
  </property>
</Properties>
</file>