
<file path=[Content_Types].xml><?xml version="1.0" encoding="utf-8"?>
<Types xmlns="http://schemas.openxmlformats.org/package/2006/content-types">
  <Default Extension="bin"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3.bin" ContentType="image/png"/>
  <Override PartName="/ppt/media/image4.bin" ContentType="image/png"/>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97" r:id="rId2"/>
    <p:sldId id="259" r:id="rId3"/>
    <p:sldId id="299" r:id="rId4"/>
    <p:sldId id="304" r:id="rId5"/>
    <p:sldId id="303" r:id="rId6"/>
    <p:sldId id="298" r:id="rId7"/>
    <p:sldId id="301" r:id="rId8"/>
    <p:sldId id="305" r:id="rId9"/>
    <p:sldId id="300" r:id="rId10"/>
    <p:sldId id="306" r:id="rId11"/>
    <p:sldId id="310" r:id="rId12"/>
    <p:sldId id="302" r:id="rId13"/>
    <p:sldId id="308" r:id="rId14"/>
    <p:sldId id="314" r:id="rId15"/>
    <p:sldId id="309" r:id="rId16"/>
    <p:sldId id="311" r:id="rId17"/>
    <p:sldId id="312" r:id="rId18"/>
    <p:sldId id="307" r:id="rId19"/>
    <p:sldId id="315" r:id="rId20"/>
    <p:sldId id="317" r:id="rId21"/>
    <p:sldId id="319" r:id="rId22"/>
    <p:sldId id="320" r:id="rId23"/>
    <p:sldId id="316" r:id="rId24"/>
    <p:sldId id="318" r:id="rId25"/>
    <p:sldId id="325" r:id="rId26"/>
    <p:sldId id="322" r:id="rId27"/>
    <p:sldId id="323"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8778"/>
    <a:srgbClr val="78A8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67" autoAdjust="0"/>
    <p:restoredTop sz="93530" autoAdjust="0"/>
  </p:normalViewPr>
  <p:slideViewPr>
    <p:cSldViewPr snapToGrid="0">
      <p:cViewPr varScale="1">
        <p:scale>
          <a:sx n="103" d="100"/>
          <a:sy n="103" d="100"/>
        </p:scale>
        <p:origin x="608" y="64"/>
      </p:cViewPr>
      <p:guideLst>
        <p:guide orient="horz" pos="2160"/>
        <p:guide pos="3840"/>
      </p:guideLst>
    </p:cSldViewPr>
  </p:slideViewPr>
  <p:notesTextViewPr>
    <p:cViewPr>
      <p:scale>
        <a:sx n="400" d="100"/>
        <a:sy n="400" d="100"/>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CBCF37-C613-439F-85A1-31CA05C8FDF5}" type="datetimeFigureOut">
              <a:rPr lang="zh-CN" altLang="en-US"/>
              <a:t>2025/7/22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2A3B2-6484-4B66-8310-AA48EC6A58FF}" type="slidenum">
              <a:rPr lang="zh-CN" altLang="en-US"/>
              <a:t>‹#›</a:t>
            </a:fld>
            <a:endParaRPr lang="zh-CN" altLang="en-US"/>
          </a:p>
        </p:txBody>
      </p:sp>
    </p:spTree>
    <p:extLst>
      <p:ext uri="{BB962C8B-B14F-4D97-AF65-F5344CB8AC3E}">
        <p14:creationId xmlns:p14="http://schemas.microsoft.com/office/powerpoint/2010/main" val="3687366194"/>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762A43-C8C1-31A6-3642-8F6B2A48C6C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6B59DF2-32A5-56AE-A17D-F4092BAFEFE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0CF6CA3-775B-0258-C8F6-2060A3B3320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8756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855D0-197A-F75D-163A-BAACBB449F6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4C3EF1B-3627-B321-EBF3-8D20080BC94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8C98060-299F-683D-0FE8-018574CDE59B}"/>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895878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A1105-3B36-1DD0-F003-6A4F85DF73B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D8E573B-8971-77C2-A265-817471D6383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7169735-9497-B561-241A-9994DBDEFE4A}"/>
              </a:ext>
            </a:extLst>
          </p:cNvPr>
          <p:cNvSpPr>
            <a:spLocks noGrp="1"/>
          </p:cNvSpPr>
          <p:nvPr>
            <p:ph type="body" idx="1"/>
          </p:nvPr>
        </p:nvSpPr>
        <p:spPr/>
        <p:txBody>
          <a:bodyPr/>
          <a:lstStyle/>
          <a:p>
            <a:r>
              <a:rPr lang="zh-CN" altLang="zh-CN" sz="1200" kern="1200" dirty="0">
                <a:solidFill>
                  <a:schemeClr val="tx1"/>
                </a:solidFill>
                <a:effectLst/>
                <a:latin typeface="+mn-lt"/>
                <a:ea typeface="+mn-ea"/>
                <a:cs typeface="+mn-cs"/>
              </a:rPr>
              <a:t>运行结果如下：</a:t>
            </a:r>
          </a:p>
          <a:p>
            <a:r>
              <a:rPr lang="zh-CN" altLang="zh-CN" sz="1200" kern="1200" dirty="0">
                <a:solidFill>
                  <a:schemeClr val="tx1"/>
                </a:solidFill>
                <a:effectLst/>
                <a:latin typeface="+mn-lt"/>
                <a:ea typeface="+mn-ea"/>
                <a:cs typeface="+mn-cs"/>
              </a:rPr>
              <a:t>请输入被除数</a:t>
            </a:r>
          </a:p>
          <a:p>
            <a:r>
              <a:rPr lang="en-US" altLang="zh-CN" sz="1200" kern="1200" dirty="0">
                <a:solidFill>
                  <a:schemeClr val="tx1"/>
                </a:solidFill>
                <a:effectLst/>
                <a:latin typeface="+mn-lt"/>
                <a:ea typeface="+mn-ea"/>
                <a:cs typeface="+mn-cs"/>
              </a:rPr>
              <a:t>3.0</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出现错误</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被除数和除数必须是整数</a:t>
            </a:r>
          </a:p>
          <a:p>
            <a:r>
              <a:rPr lang="zh-CN" altLang="zh-CN" sz="1200" kern="1200" dirty="0">
                <a:solidFill>
                  <a:schemeClr val="tx1"/>
                </a:solidFill>
                <a:effectLst/>
                <a:latin typeface="+mn-lt"/>
                <a:ea typeface="+mn-ea"/>
                <a:cs typeface="+mn-cs"/>
              </a:rPr>
              <a:t>你必须看到我</a:t>
            </a:r>
          </a:p>
          <a:p>
            <a:endParaRPr lang="zh-CN" altLang="en-US" dirty="0"/>
          </a:p>
        </p:txBody>
      </p:sp>
    </p:spTree>
    <p:extLst>
      <p:ext uri="{BB962C8B-B14F-4D97-AF65-F5344CB8AC3E}">
        <p14:creationId xmlns:p14="http://schemas.microsoft.com/office/powerpoint/2010/main" val="3293369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3626B-A90D-5482-AA33-4ECBC441C1A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3C159A2-677D-CB1C-6A53-EFFD0929D67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F9F2B9D-B13E-709D-90C8-6B31185757EB}"/>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909173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CC15D7-0E03-63AC-43C2-E95AA7AD60E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260C1AA-866D-D71E-AC8C-67AAA9E3814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46B53F0-606D-F317-FF72-503A55007AD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632754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C5BB17-152E-70E1-FD66-537857C7D54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F43A525-1B37-FEF1-1A71-6AE295B0E2B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9A532B0-D385-94CC-CD08-DE64112CF24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806685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C175C2-139E-28B5-D911-8BAE0976022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17198A9-F585-2BA8-EE62-C23EC8341E5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0253441-75C5-BD69-B1E0-5589EF2F303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94475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88F550-2578-9F43-8AC3-B262079E484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618E564-473F-61CA-FE2D-CFBA49FBF8E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5A8ED68-5E5A-27E4-F88B-2819BB8C61EC}"/>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4188954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EE2EE2-23E7-D714-4567-BEB9C44039D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788FDD5-77AB-189E-3595-D953AD88361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8C815BF-9AA2-AE5E-F934-B431D6306C1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84933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70C4C-A071-7E99-EC7B-F6728EA11E4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06E1469-53EC-2C22-0E35-C4C8426FC10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BDA5ECB-2D38-4DBD-2A5A-386D9A609F4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435522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0ACD59-7204-B2B7-64C5-92F9098EE46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2092227-1887-592F-5C5F-B77351944B5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F2F4CC1-03BA-20BF-82F5-4C34763AB9B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70510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76E6BA-3D5B-7E6E-7044-60188839049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2BA23E7-2D18-E3AE-59A1-CCF671F791E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7D5166A-2531-C147-1F3B-FBA724C212BF}"/>
              </a:ext>
            </a:extLst>
          </p:cNvPr>
          <p:cNvSpPr>
            <a:spLocks noGrp="1"/>
          </p:cNvSpPr>
          <p:nvPr>
            <p:ph type="body" idx="1"/>
          </p:nvPr>
        </p:nvSpPr>
        <p:spPr/>
        <p:txBody>
          <a:bodyPr/>
          <a:lstStyle/>
          <a:p>
            <a:r>
              <a:rPr lang="zh-CN" altLang="zh-CN" sz="1200" kern="1200" dirty="0">
                <a:solidFill>
                  <a:schemeClr val="tx1"/>
                </a:solidFill>
                <a:effectLst/>
                <a:latin typeface="+mn-lt"/>
                <a:ea typeface="+mn-ea"/>
                <a:cs typeface="+mn-cs"/>
              </a:rPr>
              <a:t>运行结果如下：</a:t>
            </a:r>
          </a:p>
          <a:p>
            <a:r>
              <a:rPr lang="zh-CN" altLang="zh-CN" sz="1200" kern="1200" dirty="0">
                <a:solidFill>
                  <a:schemeClr val="tx1"/>
                </a:solidFill>
                <a:effectLst/>
                <a:latin typeface="+mn-lt"/>
                <a:ea typeface="+mn-ea"/>
                <a:cs typeface="+mn-cs"/>
              </a:rPr>
              <a:t>请输入您的成绩是：</a:t>
            </a:r>
          </a:p>
          <a:p>
            <a:r>
              <a:rPr lang="en-US" altLang="zh-CN" sz="1200" kern="1200" dirty="0">
                <a:solidFill>
                  <a:schemeClr val="tx1"/>
                </a:solidFill>
                <a:effectLst/>
                <a:latin typeface="+mn-lt"/>
                <a:ea typeface="+mn-ea"/>
                <a:cs typeface="+mn-cs"/>
              </a:rPr>
              <a:t>120</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您输入的成绩大于</a:t>
            </a:r>
            <a:r>
              <a:rPr lang="en-US" altLang="zh-CN" sz="1200" kern="1200" dirty="0">
                <a:solidFill>
                  <a:schemeClr val="tx1"/>
                </a:solidFill>
                <a:effectLst/>
                <a:latin typeface="+mn-lt"/>
                <a:ea typeface="+mn-ea"/>
                <a:cs typeface="+mn-cs"/>
              </a:rPr>
              <a:t>100</a:t>
            </a:r>
            <a:r>
              <a:rPr lang="zh-CN" altLang="zh-CN" sz="1200" kern="1200" dirty="0">
                <a:solidFill>
                  <a:schemeClr val="tx1"/>
                </a:solidFill>
                <a:effectLst/>
                <a:latin typeface="+mn-lt"/>
                <a:ea typeface="+mn-ea"/>
                <a:cs typeface="+mn-cs"/>
              </a:rPr>
              <a:t>！输入有误！</a:t>
            </a:r>
          </a:p>
          <a:p>
            <a:r>
              <a:rPr lang="zh-CN" altLang="zh-CN" sz="1200" kern="1200" dirty="0">
                <a:solidFill>
                  <a:schemeClr val="tx1"/>
                </a:solidFill>
                <a:effectLst/>
                <a:latin typeface="+mn-lt"/>
                <a:ea typeface="+mn-ea"/>
                <a:cs typeface="+mn-cs"/>
              </a:rPr>
              <a:t>再次运行结果如下：</a:t>
            </a:r>
          </a:p>
          <a:p>
            <a:r>
              <a:rPr lang="zh-CN" altLang="zh-CN" sz="1200" kern="1200" dirty="0">
                <a:solidFill>
                  <a:schemeClr val="tx1"/>
                </a:solidFill>
                <a:effectLst/>
                <a:latin typeface="+mn-lt"/>
                <a:ea typeface="+mn-ea"/>
                <a:cs typeface="+mn-cs"/>
              </a:rPr>
              <a:t>请输入您的成绩是：</a:t>
            </a:r>
          </a:p>
          <a:p>
            <a:r>
              <a:rPr lang="en-US" altLang="zh-CN" sz="1200" kern="1200" dirty="0">
                <a:solidFill>
                  <a:schemeClr val="tx1"/>
                </a:solidFill>
                <a:effectLst/>
                <a:latin typeface="+mn-lt"/>
                <a:ea typeface="+mn-ea"/>
                <a:cs typeface="+mn-cs"/>
              </a:rPr>
              <a:t>-23</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您输入的成绩为负数！输入有误！</a:t>
            </a:r>
          </a:p>
          <a:p>
            <a:endParaRPr lang="zh-CN" altLang="en-US" dirty="0"/>
          </a:p>
        </p:txBody>
      </p:sp>
    </p:spTree>
    <p:extLst>
      <p:ext uri="{BB962C8B-B14F-4D97-AF65-F5344CB8AC3E}">
        <p14:creationId xmlns:p14="http://schemas.microsoft.com/office/powerpoint/2010/main" val="35848678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E4E060-919A-1926-F61B-21437C4022F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626CB04-BDF5-5693-3EBE-969794563AD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086E36B-4414-7924-DEBF-5BB6ADE8F8F5}"/>
              </a:ext>
            </a:extLst>
          </p:cNvPr>
          <p:cNvSpPr>
            <a:spLocks noGrp="1"/>
          </p:cNvSpPr>
          <p:nvPr>
            <p:ph type="body" idx="1"/>
          </p:nvPr>
        </p:nvSpPr>
        <p:spPr/>
        <p:txBody>
          <a:bodyPr/>
          <a:lstStyle/>
          <a:p>
            <a:r>
              <a:rPr lang="zh-CN" altLang="zh-CN" sz="1200" kern="1200" dirty="0">
                <a:solidFill>
                  <a:schemeClr val="tx1"/>
                </a:solidFill>
                <a:effectLst/>
                <a:latin typeface="+mn-lt"/>
                <a:ea typeface="+mn-ea"/>
                <a:cs typeface="+mn-cs"/>
              </a:rPr>
              <a:t>运行结果如下：</a:t>
            </a:r>
          </a:p>
          <a:p>
            <a:r>
              <a:rPr lang="zh-CN" altLang="zh-CN" sz="1200" kern="1200" dirty="0">
                <a:solidFill>
                  <a:schemeClr val="tx1"/>
                </a:solidFill>
                <a:effectLst/>
                <a:latin typeface="+mn-lt"/>
                <a:ea typeface="+mn-ea"/>
                <a:cs typeface="+mn-cs"/>
              </a:rPr>
              <a:t>请输入您的成绩是：</a:t>
            </a:r>
          </a:p>
          <a:p>
            <a:r>
              <a:rPr lang="en-US" altLang="zh-CN" sz="1200" kern="1200" dirty="0">
                <a:solidFill>
                  <a:schemeClr val="tx1"/>
                </a:solidFill>
                <a:effectLst/>
                <a:latin typeface="+mn-lt"/>
                <a:ea typeface="+mn-ea"/>
                <a:cs typeface="+mn-cs"/>
              </a:rPr>
              <a:t>120</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您输入的成绩大于</a:t>
            </a:r>
            <a:r>
              <a:rPr lang="en-US" altLang="zh-CN" sz="1200" kern="1200" dirty="0">
                <a:solidFill>
                  <a:schemeClr val="tx1"/>
                </a:solidFill>
                <a:effectLst/>
                <a:latin typeface="+mn-lt"/>
                <a:ea typeface="+mn-ea"/>
                <a:cs typeface="+mn-cs"/>
              </a:rPr>
              <a:t>100</a:t>
            </a:r>
            <a:r>
              <a:rPr lang="zh-CN" altLang="zh-CN" sz="1200" kern="1200" dirty="0">
                <a:solidFill>
                  <a:schemeClr val="tx1"/>
                </a:solidFill>
                <a:effectLst/>
                <a:latin typeface="+mn-lt"/>
                <a:ea typeface="+mn-ea"/>
                <a:cs typeface="+mn-cs"/>
              </a:rPr>
              <a:t>！输入有误！</a:t>
            </a:r>
          </a:p>
          <a:p>
            <a:r>
              <a:rPr lang="zh-CN" altLang="zh-CN" sz="1200" kern="1200" dirty="0">
                <a:solidFill>
                  <a:schemeClr val="tx1"/>
                </a:solidFill>
                <a:effectLst/>
                <a:latin typeface="+mn-lt"/>
                <a:ea typeface="+mn-ea"/>
                <a:cs typeface="+mn-cs"/>
              </a:rPr>
              <a:t>再次运行结果如下：</a:t>
            </a:r>
          </a:p>
          <a:p>
            <a:r>
              <a:rPr lang="zh-CN" altLang="zh-CN" sz="1200" kern="1200" dirty="0">
                <a:solidFill>
                  <a:schemeClr val="tx1"/>
                </a:solidFill>
                <a:effectLst/>
                <a:latin typeface="+mn-lt"/>
                <a:ea typeface="+mn-ea"/>
                <a:cs typeface="+mn-cs"/>
              </a:rPr>
              <a:t>请输入您的成绩是：</a:t>
            </a:r>
          </a:p>
          <a:p>
            <a:r>
              <a:rPr lang="en-US" altLang="zh-CN" sz="1200" kern="1200" dirty="0">
                <a:solidFill>
                  <a:schemeClr val="tx1"/>
                </a:solidFill>
                <a:effectLst/>
                <a:latin typeface="+mn-lt"/>
                <a:ea typeface="+mn-ea"/>
                <a:cs typeface="+mn-cs"/>
              </a:rPr>
              <a:t>-23</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您输入的成绩为负数！输入有误！</a:t>
            </a:r>
          </a:p>
          <a:p>
            <a:endParaRPr lang="zh-CN" altLang="en-US" dirty="0"/>
          </a:p>
        </p:txBody>
      </p:sp>
    </p:spTree>
    <p:extLst>
      <p:ext uri="{BB962C8B-B14F-4D97-AF65-F5344CB8AC3E}">
        <p14:creationId xmlns:p14="http://schemas.microsoft.com/office/powerpoint/2010/main" val="36519355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545E3E-A2FE-EEF2-B4C3-B2EEFA2C7F5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14C6AF4-AE86-3B0A-DC03-C8316C8A977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F954B53-3E53-F647-45AA-69AD92E158AD}"/>
              </a:ext>
            </a:extLst>
          </p:cNvPr>
          <p:cNvSpPr>
            <a:spLocks noGrp="1"/>
          </p:cNvSpPr>
          <p:nvPr>
            <p:ph type="body" idx="1"/>
          </p:nvPr>
        </p:nvSpPr>
        <p:spPr/>
        <p:txBody>
          <a:bodyPr/>
          <a:lstStyle/>
          <a:p>
            <a:r>
              <a:rPr lang="zh-CN" altLang="zh-CN" sz="1200" kern="1200" dirty="0">
                <a:solidFill>
                  <a:schemeClr val="tx1"/>
                </a:solidFill>
                <a:effectLst/>
                <a:latin typeface="+mn-lt"/>
                <a:ea typeface="+mn-ea"/>
                <a:cs typeface="+mn-cs"/>
              </a:rPr>
              <a:t>运行结果如下：</a:t>
            </a:r>
          </a:p>
          <a:p>
            <a:r>
              <a:rPr lang="zh-CN" altLang="zh-CN" sz="1200" kern="1200" dirty="0">
                <a:solidFill>
                  <a:schemeClr val="tx1"/>
                </a:solidFill>
                <a:effectLst/>
                <a:latin typeface="+mn-lt"/>
                <a:ea typeface="+mn-ea"/>
                <a:cs typeface="+mn-cs"/>
              </a:rPr>
              <a:t>请输入您的成绩是：</a:t>
            </a:r>
          </a:p>
          <a:p>
            <a:r>
              <a:rPr lang="en-US" altLang="zh-CN" sz="1200" kern="1200" dirty="0">
                <a:solidFill>
                  <a:schemeClr val="tx1"/>
                </a:solidFill>
                <a:effectLst/>
                <a:latin typeface="+mn-lt"/>
                <a:ea typeface="+mn-ea"/>
                <a:cs typeface="+mn-cs"/>
              </a:rPr>
              <a:t>120</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您输入的成绩大于</a:t>
            </a:r>
            <a:r>
              <a:rPr lang="en-US" altLang="zh-CN" sz="1200" kern="1200" dirty="0">
                <a:solidFill>
                  <a:schemeClr val="tx1"/>
                </a:solidFill>
                <a:effectLst/>
                <a:latin typeface="+mn-lt"/>
                <a:ea typeface="+mn-ea"/>
                <a:cs typeface="+mn-cs"/>
              </a:rPr>
              <a:t>100</a:t>
            </a:r>
            <a:r>
              <a:rPr lang="zh-CN" altLang="zh-CN" sz="1200" kern="1200" dirty="0">
                <a:solidFill>
                  <a:schemeClr val="tx1"/>
                </a:solidFill>
                <a:effectLst/>
                <a:latin typeface="+mn-lt"/>
                <a:ea typeface="+mn-ea"/>
                <a:cs typeface="+mn-cs"/>
              </a:rPr>
              <a:t>！输入有误！</a:t>
            </a:r>
          </a:p>
          <a:p>
            <a:r>
              <a:rPr lang="zh-CN" altLang="zh-CN" sz="1200" kern="1200" dirty="0">
                <a:solidFill>
                  <a:schemeClr val="tx1"/>
                </a:solidFill>
                <a:effectLst/>
                <a:latin typeface="+mn-lt"/>
                <a:ea typeface="+mn-ea"/>
                <a:cs typeface="+mn-cs"/>
              </a:rPr>
              <a:t>再次运行结果如下：</a:t>
            </a:r>
          </a:p>
          <a:p>
            <a:r>
              <a:rPr lang="zh-CN" altLang="zh-CN" sz="1200" kern="1200" dirty="0">
                <a:solidFill>
                  <a:schemeClr val="tx1"/>
                </a:solidFill>
                <a:effectLst/>
                <a:latin typeface="+mn-lt"/>
                <a:ea typeface="+mn-ea"/>
                <a:cs typeface="+mn-cs"/>
              </a:rPr>
              <a:t>请输入您的成绩是：</a:t>
            </a:r>
          </a:p>
          <a:p>
            <a:r>
              <a:rPr lang="en-US" altLang="zh-CN" sz="1200" kern="1200" dirty="0">
                <a:solidFill>
                  <a:schemeClr val="tx1"/>
                </a:solidFill>
                <a:effectLst/>
                <a:latin typeface="+mn-lt"/>
                <a:ea typeface="+mn-ea"/>
                <a:cs typeface="+mn-cs"/>
              </a:rPr>
              <a:t>-23</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您输入的成绩为负数！输入有误！</a:t>
            </a:r>
          </a:p>
          <a:p>
            <a:endParaRPr lang="zh-CN" altLang="en-US" dirty="0"/>
          </a:p>
        </p:txBody>
      </p:sp>
    </p:spTree>
    <p:extLst>
      <p:ext uri="{BB962C8B-B14F-4D97-AF65-F5344CB8AC3E}">
        <p14:creationId xmlns:p14="http://schemas.microsoft.com/office/powerpoint/2010/main" val="3892451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13EBAC-739F-0DCD-884C-77527E8329F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154CA4E-EE87-9385-69A0-E0038D314BC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C611AAE-044D-AFB7-BCD4-0FC4562A696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751532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E5514-0CF2-A5F1-ACE6-D6ED59CD370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2BC2FF5-E15C-D899-0A59-71D6F8F7794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5135382-1F87-CD40-E21E-42D5F902DB7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037079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EF7C93-FDD3-1D48-D3EE-AAA7A1FB00C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DBFDD9D-ECEF-50C3-9FAC-4F08B1DB5E2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3FF5BD2-4ACF-9D18-9C75-43DD5D67C4B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980587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D2E816-AEA1-5D40-591B-7BF63E2C211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51D0342-1950-D3EC-4130-B74BB69F8B1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64A2BFA-476C-6945-A693-4E7DD0D53D4C}"/>
              </a:ext>
            </a:extLst>
          </p:cNvPr>
          <p:cNvSpPr>
            <a:spLocks noGrp="1"/>
          </p:cNvSpPr>
          <p:nvPr>
            <p:ph type="body" idx="1"/>
          </p:nvPr>
        </p:nvSpPr>
        <p:spPr/>
        <p:txBody>
          <a:bodyPr/>
          <a:lstStyle/>
          <a:p>
            <a:r>
              <a:rPr lang="zh-CN" altLang="zh-CN" sz="1200" kern="1200" dirty="0">
                <a:solidFill>
                  <a:schemeClr val="tx1"/>
                </a:solidFill>
                <a:effectLst/>
                <a:latin typeface="+mn-lt"/>
                <a:ea typeface="+mn-ea"/>
                <a:cs typeface="+mn-cs"/>
              </a:rPr>
              <a:t>运行结果如下：</a:t>
            </a:r>
          </a:p>
          <a:p>
            <a:r>
              <a:rPr lang="zh-CN" altLang="zh-CN" sz="1200" kern="1200" dirty="0">
                <a:solidFill>
                  <a:schemeClr val="tx1"/>
                </a:solidFill>
                <a:effectLst/>
                <a:latin typeface="+mn-lt"/>
                <a:ea typeface="+mn-ea"/>
                <a:cs typeface="+mn-cs"/>
              </a:rPr>
              <a:t>请输入您的成绩是：</a:t>
            </a:r>
          </a:p>
          <a:p>
            <a:r>
              <a:rPr lang="en-US" altLang="zh-CN" sz="1200" kern="1200" dirty="0">
                <a:solidFill>
                  <a:schemeClr val="tx1"/>
                </a:solidFill>
                <a:effectLst/>
                <a:latin typeface="+mn-lt"/>
                <a:ea typeface="+mn-ea"/>
                <a:cs typeface="+mn-cs"/>
              </a:rPr>
              <a:t>120</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您输入的成绩大于</a:t>
            </a:r>
            <a:r>
              <a:rPr lang="en-US" altLang="zh-CN" sz="1200" kern="1200" dirty="0">
                <a:solidFill>
                  <a:schemeClr val="tx1"/>
                </a:solidFill>
                <a:effectLst/>
                <a:latin typeface="+mn-lt"/>
                <a:ea typeface="+mn-ea"/>
                <a:cs typeface="+mn-cs"/>
              </a:rPr>
              <a:t>100</a:t>
            </a:r>
            <a:r>
              <a:rPr lang="zh-CN" altLang="zh-CN" sz="1200" kern="1200" dirty="0">
                <a:solidFill>
                  <a:schemeClr val="tx1"/>
                </a:solidFill>
                <a:effectLst/>
                <a:latin typeface="+mn-lt"/>
                <a:ea typeface="+mn-ea"/>
                <a:cs typeface="+mn-cs"/>
              </a:rPr>
              <a:t>！输入有误！</a:t>
            </a:r>
          </a:p>
          <a:p>
            <a:r>
              <a:rPr lang="zh-CN" altLang="zh-CN" sz="1200" kern="1200" dirty="0">
                <a:solidFill>
                  <a:schemeClr val="tx1"/>
                </a:solidFill>
                <a:effectLst/>
                <a:latin typeface="+mn-lt"/>
                <a:ea typeface="+mn-ea"/>
                <a:cs typeface="+mn-cs"/>
              </a:rPr>
              <a:t>再次运行结果如下：</a:t>
            </a:r>
          </a:p>
          <a:p>
            <a:r>
              <a:rPr lang="zh-CN" altLang="zh-CN" sz="1200" kern="1200" dirty="0">
                <a:solidFill>
                  <a:schemeClr val="tx1"/>
                </a:solidFill>
                <a:effectLst/>
                <a:latin typeface="+mn-lt"/>
                <a:ea typeface="+mn-ea"/>
                <a:cs typeface="+mn-cs"/>
              </a:rPr>
              <a:t>请输入您的成绩是：</a:t>
            </a:r>
          </a:p>
          <a:p>
            <a:r>
              <a:rPr lang="en-US" altLang="zh-CN" sz="1200" kern="1200" dirty="0">
                <a:solidFill>
                  <a:schemeClr val="tx1"/>
                </a:solidFill>
                <a:effectLst/>
                <a:latin typeface="+mn-lt"/>
                <a:ea typeface="+mn-ea"/>
                <a:cs typeface="+mn-cs"/>
              </a:rPr>
              <a:t>-23</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您输入的成绩为负数！输入有误！</a:t>
            </a:r>
          </a:p>
          <a:p>
            <a:endParaRPr lang="zh-CN" altLang="en-US" dirty="0"/>
          </a:p>
        </p:txBody>
      </p:sp>
    </p:spTree>
    <p:extLst>
      <p:ext uri="{BB962C8B-B14F-4D97-AF65-F5344CB8AC3E}">
        <p14:creationId xmlns:p14="http://schemas.microsoft.com/office/powerpoint/2010/main" val="29452379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2D3725-86F3-440B-7758-9632536354D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B834787-EEA9-9363-DC30-2FF19CCEF34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BF703B1-8A71-3BF3-A2AA-496A7523EC03}"/>
              </a:ext>
            </a:extLst>
          </p:cNvPr>
          <p:cNvSpPr>
            <a:spLocks noGrp="1"/>
          </p:cNvSpPr>
          <p:nvPr>
            <p:ph type="body" idx="1"/>
          </p:nvPr>
        </p:nvSpPr>
        <p:spPr/>
        <p:txBody>
          <a:bodyPr/>
          <a:lstStyle/>
          <a:p>
            <a:r>
              <a:rPr lang="zh-CN" altLang="zh-CN" sz="1200" kern="1200" dirty="0">
                <a:solidFill>
                  <a:schemeClr val="tx1"/>
                </a:solidFill>
                <a:effectLst/>
                <a:latin typeface="+mn-lt"/>
                <a:ea typeface="+mn-ea"/>
                <a:cs typeface="+mn-cs"/>
              </a:rPr>
              <a:t>运行结果如下：</a:t>
            </a:r>
          </a:p>
          <a:p>
            <a:r>
              <a:rPr lang="zh-CN" altLang="zh-CN" sz="1200" kern="1200" dirty="0">
                <a:solidFill>
                  <a:schemeClr val="tx1"/>
                </a:solidFill>
                <a:effectLst/>
                <a:latin typeface="+mn-lt"/>
                <a:ea typeface="+mn-ea"/>
                <a:cs typeface="+mn-cs"/>
              </a:rPr>
              <a:t>请输入您的成绩是：</a:t>
            </a:r>
          </a:p>
          <a:p>
            <a:r>
              <a:rPr lang="en-US" altLang="zh-CN" sz="1200" kern="1200" dirty="0">
                <a:solidFill>
                  <a:schemeClr val="tx1"/>
                </a:solidFill>
                <a:effectLst/>
                <a:latin typeface="+mn-lt"/>
                <a:ea typeface="+mn-ea"/>
                <a:cs typeface="+mn-cs"/>
              </a:rPr>
              <a:t>120</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您输入的成绩大于</a:t>
            </a:r>
            <a:r>
              <a:rPr lang="en-US" altLang="zh-CN" sz="1200" kern="1200" dirty="0">
                <a:solidFill>
                  <a:schemeClr val="tx1"/>
                </a:solidFill>
                <a:effectLst/>
                <a:latin typeface="+mn-lt"/>
                <a:ea typeface="+mn-ea"/>
                <a:cs typeface="+mn-cs"/>
              </a:rPr>
              <a:t>100</a:t>
            </a:r>
            <a:r>
              <a:rPr lang="zh-CN" altLang="zh-CN" sz="1200" kern="1200" dirty="0">
                <a:solidFill>
                  <a:schemeClr val="tx1"/>
                </a:solidFill>
                <a:effectLst/>
                <a:latin typeface="+mn-lt"/>
                <a:ea typeface="+mn-ea"/>
                <a:cs typeface="+mn-cs"/>
              </a:rPr>
              <a:t>！输入有误！</a:t>
            </a:r>
          </a:p>
          <a:p>
            <a:r>
              <a:rPr lang="zh-CN" altLang="zh-CN" sz="1200" kern="1200" dirty="0">
                <a:solidFill>
                  <a:schemeClr val="tx1"/>
                </a:solidFill>
                <a:effectLst/>
                <a:latin typeface="+mn-lt"/>
                <a:ea typeface="+mn-ea"/>
                <a:cs typeface="+mn-cs"/>
              </a:rPr>
              <a:t>再次运行结果如下：</a:t>
            </a:r>
          </a:p>
          <a:p>
            <a:r>
              <a:rPr lang="zh-CN" altLang="zh-CN" sz="1200" kern="1200" dirty="0">
                <a:solidFill>
                  <a:schemeClr val="tx1"/>
                </a:solidFill>
                <a:effectLst/>
                <a:latin typeface="+mn-lt"/>
                <a:ea typeface="+mn-ea"/>
                <a:cs typeface="+mn-cs"/>
              </a:rPr>
              <a:t>请输入您的成绩是：</a:t>
            </a:r>
          </a:p>
          <a:p>
            <a:r>
              <a:rPr lang="en-US" altLang="zh-CN" sz="1200" kern="1200" dirty="0">
                <a:solidFill>
                  <a:schemeClr val="tx1"/>
                </a:solidFill>
                <a:effectLst/>
                <a:latin typeface="+mn-lt"/>
                <a:ea typeface="+mn-ea"/>
                <a:cs typeface="+mn-cs"/>
              </a:rPr>
              <a:t>-23</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您输入的成绩为负数！输入有误！</a:t>
            </a:r>
          </a:p>
          <a:p>
            <a:endParaRPr lang="zh-CN" altLang="en-US" dirty="0"/>
          </a:p>
        </p:txBody>
      </p:sp>
    </p:spTree>
    <p:extLst>
      <p:ext uri="{BB962C8B-B14F-4D97-AF65-F5344CB8AC3E}">
        <p14:creationId xmlns:p14="http://schemas.microsoft.com/office/powerpoint/2010/main" val="13324233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043F4D-D98B-7C18-E5DE-D14C11E62D5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EF16AD1-299A-33FF-822E-B2652A04ED9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FAA219D-B9F5-FA71-26C3-5ECA1A3CB75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60195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02AC67-F5E2-6844-6895-D9652DEA68B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67FD33A-219E-1BBC-85B9-324E80DD2C5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964E747-4BFF-9DBC-BB53-2C80306F71D5}"/>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0875541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B580A0-6833-3213-4BEC-663A297376D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9E5D08F-8C3B-3FC6-5D68-CFF51C4013F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943EF00-9170-69FC-B95F-C8DFDC9459AA}"/>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5129988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210C4-B01E-566B-AD18-6E1273CDB80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48A9C4C-0402-666A-047A-D71C2744A3F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AFD2895-6263-9A26-D951-5B30838069A9}"/>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8177145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306E14-4EA6-8CAA-FC09-6BE4FB053C4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A6C01DC-8FC3-7F3A-35F2-AE8873C62B9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858B450-868F-80A9-CCDF-B23B1A5576A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853343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CACAC-2F6D-7504-9000-70AE0DCD219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3C18BB9-AA7A-6908-2CF1-53A080F45D6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A9188C1-F2F2-AB80-BCFC-F4F957625378}"/>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6357777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53EABA-42A8-DF33-3DB4-F370D2CA90C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431B545-477B-469E-0564-D43D8B006C1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DBB4C5A-11FB-38A4-078C-20C2BAB652FD}"/>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7723307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A7ACC3-E90B-4C5C-9B49-F526010505F6}" type="datetimeFigureOut">
              <a:rPr lang="zh-CN" altLang="en-US"/>
              <a:t>2025/7/22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2A7ACC3-E90B-4C5C-9B49-F526010505F6}" type="datetimeFigureOut">
              <a:rPr lang="zh-CN" altLang="en-US"/>
              <a:t>2025/7/22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2A7ACC3-E90B-4C5C-9B49-F526010505F6}" type="datetimeFigureOut">
              <a:rPr lang="zh-CN" altLang="en-US"/>
              <a:t>2025/7/22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A7ACC3-E90B-4C5C-9B49-F526010505F6}" type="datetimeFigureOut">
              <a:rPr lang="zh-CN" altLang="en-US"/>
              <a:t>2025/7/22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A7ACC3-E90B-4C5C-9B49-F526010505F6}" type="datetimeFigureOut">
              <a:rPr lang="zh-CN" altLang="en-US"/>
              <a:t>2025/7/22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9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A7ACC3-E90B-4C5C-9B49-F526010505F6}" type="datetimeFigureOut">
              <a:rPr lang="zh-CN" altLang="en-US"/>
              <a:t>2025/7/22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1CB13D-E991-4E1B-AE25-8452EC4D5058}" type="slidenum">
              <a:rPr lang="zh-CN" altLang="en-US"/>
              <a:t>‹#›</a:t>
            </a:fld>
            <a:endParaRPr lang="zh-CN" altLang="en-US"/>
          </a:p>
        </p:txBody>
      </p:sp>
      <p:sp>
        <p:nvSpPr>
          <p:cNvPr id="10" name="TextBox 9"/>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http://www.1ppt.com/hangye/</a:t>
            </a:r>
          </a:p>
        </p:txBody>
      </p:sp>
    </p:spTree>
    <p:extLst>
      <p:ext uri="{BB962C8B-B14F-4D97-AF65-F5344CB8AC3E}">
        <p14:creationId xmlns:p14="http://schemas.microsoft.com/office/powerpoint/2010/main" val="8733024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A7ACC3-E90B-4C5C-9B49-F526010505F6}" type="datetimeFigureOut">
              <a:rPr lang="zh-CN" altLang="en-US"/>
              <a:t>2025/7/22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A7ACC3-E90B-4C5C-9B49-F526010505F6}" type="datetimeFigureOut">
              <a:rPr lang="zh-CN" altLang="en-US"/>
              <a:t>2025/7/22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2A7ACC3-E90B-4C5C-9B49-F526010505F6}" type="datetimeFigureOut">
              <a:rPr lang="zh-CN" altLang="en-US"/>
              <a:t>2025/7/22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A7ACC3-E90B-4C5C-9B49-F526010505F6}" type="datetimeFigureOut">
              <a:rPr lang="zh-CN" altLang="en-US"/>
              <a:t>2025/7/22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1CB13D-E991-4E1B-AE25-8452EC4D5058}"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50" r:id="rId10"/>
    <p:sldLayoutId id="2147483651" r:id="rId11"/>
    <p:sldLayoutId id="2147483652" r:id="rId12"/>
  </p:sldLayoutIdLst>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1.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2.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7.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8.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4.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5.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5.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72D243-5473-67A9-778A-653EE5A4B16E}"/>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5281EDE1-BF5C-BC78-D9DB-1412B4D67B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矩形 11">
            <a:extLst>
              <a:ext uri="{FF2B5EF4-FFF2-40B4-BE49-F238E27FC236}">
                <a16:creationId xmlns:a16="http://schemas.microsoft.com/office/drawing/2014/main" id="{9E24DCAA-999D-F6D9-34D8-B2C50E830732}"/>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DE236389-4C3D-B252-9B07-6B8C97353B69}"/>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4" name="文本框 3">
            <a:extLst>
              <a:ext uri="{FF2B5EF4-FFF2-40B4-BE49-F238E27FC236}">
                <a16:creationId xmlns:a16="http://schemas.microsoft.com/office/drawing/2014/main" id="{14187F32-FC17-FF91-7C0E-394AA46ACDA2}"/>
              </a:ext>
            </a:extLst>
          </p:cNvPr>
          <p:cNvSpPr txBox="1"/>
          <p:nvPr/>
        </p:nvSpPr>
        <p:spPr>
          <a:xfrm>
            <a:off x="3226658" y="1894360"/>
            <a:ext cx="6156754" cy="1942519"/>
          </a:xfrm>
          <a:prstGeom prst="rect">
            <a:avLst/>
          </a:prstGeom>
          <a:noFill/>
        </p:spPr>
        <p:txBody>
          <a:bodyPr wrap="square">
            <a:spAutoFit/>
          </a:bodyPr>
          <a:lstStyle/>
          <a:p>
            <a:pPr marL="273685" indent="-273685" algn="ctr">
              <a:lnSpc>
                <a:spcPct val="240000"/>
              </a:lnSpc>
              <a:spcBef>
                <a:spcPts val="1700"/>
              </a:spcBef>
              <a:spcAft>
                <a:spcPts val="1650"/>
              </a:spcAft>
              <a:buNone/>
            </a:pPr>
            <a:r>
              <a:rPr lang="zh-CN" altLang="zh-CN" sz="6000" b="1" kern="2200" dirty="0">
                <a:effectLst/>
                <a:latin typeface="Calibri" panose="020F0502020204030204" pitchFamily="34" charset="0"/>
                <a:ea typeface="黑体" panose="02010609060101010101" pitchFamily="49" charset="-122"/>
                <a:cs typeface="Times New Roman" panose="02020603050405020304" pitchFamily="18" charset="0"/>
              </a:rPr>
              <a:t>模块</a:t>
            </a:r>
            <a:r>
              <a:rPr lang="en-US" altLang="zh-CN" sz="6000" b="1" kern="2200" dirty="0">
                <a:effectLst/>
                <a:latin typeface="Calibri" panose="020F0502020204030204" pitchFamily="34" charset="0"/>
                <a:ea typeface="黑体" panose="02010609060101010101" pitchFamily="49" charset="-122"/>
                <a:cs typeface="Times New Roman" panose="02020603050405020304" pitchFamily="18" charset="0"/>
              </a:rPr>
              <a:t>7  </a:t>
            </a:r>
            <a:r>
              <a:rPr lang="zh-CN" altLang="zh-CN" sz="6000" b="1" kern="2200" dirty="0">
                <a:effectLst/>
                <a:latin typeface="Calibri" panose="020F0502020204030204" pitchFamily="34" charset="0"/>
                <a:ea typeface="黑体" panose="02010609060101010101" pitchFamily="49" charset="-122"/>
                <a:cs typeface="Times New Roman" panose="02020603050405020304" pitchFamily="18" charset="0"/>
              </a:rPr>
              <a:t>异常处理</a:t>
            </a:r>
          </a:p>
        </p:txBody>
      </p:sp>
    </p:spTree>
    <p:extLst>
      <p:ext uri="{BB962C8B-B14F-4D97-AF65-F5344CB8AC3E}">
        <p14:creationId xmlns:p14="http://schemas.microsoft.com/office/powerpoint/2010/main" val="1677518736"/>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48BF45-B004-3E0A-ACCD-31173384013E}"/>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E0B6D294-9A0D-06B1-F13A-DE0BD3A918CD}"/>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D3C01DCE-271C-157C-8DF1-84254CC6ADB7}"/>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0FEC4CFF-8EE9-3235-4BEA-AA8273BD852B}"/>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8576B5DD-A53C-83A6-FD5A-C1E37B3A4125}"/>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D70D3226-75B2-E0E2-B144-4B3F901A033D}"/>
              </a:ext>
            </a:extLst>
          </p:cNvPr>
          <p:cNvSpPr txBox="1"/>
          <p:nvPr/>
        </p:nvSpPr>
        <p:spPr>
          <a:xfrm>
            <a:off x="847982" y="519077"/>
            <a:ext cx="8215699" cy="348813"/>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7-2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】开启代码安全网行动。使用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try-finally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演示异常处理的应用</a:t>
            </a:r>
          </a:p>
        </p:txBody>
      </p:sp>
      <p:sp>
        <p:nvSpPr>
          <p:cNvPr id="6" name="文本框 5">
            <a:extLst>
              <a:ext uri="{FF2B5EF4-FFF2-40B4-BE49-F238E27FC236}">
                <a16:creationId xmlns:a16="http://schemas.microsoft.com/office/drawing/2014/main" id="{C074E0AA-C083-77ED-A231-056654346E14}"/>
              </a:ext>
            </a:extLst>
          </p:cNvPr>
          <p:cNvSpPr txBox="1"/>
          <p:nvPr/>
        </p:nvSpPr>
        <p:spPr>
          <a:xfrm>
            <a:off x="903586" y="802308"/>
            <a:ext cx="9395769" cy="5447645"/>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FinallyDemo</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测试</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continue</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语句</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testContinue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3;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continue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catch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(Exception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.printStackTrace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finally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执行了</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finally</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语句</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9FBF"/>
                </a:solidFill>
                <a:effectLst/>
                <a:latin typeface="Consolas" panose="020B0609020204030204" pitchFamily="49" charset="0"/>
                <a:ea typeface="宋体" panose="02010600030101010101" pitchFamily="2" charset="-122"/>
                <a:cs typeface="Consolas" panose="020B0609020204030204" pitchFamily="49" charset="0"/>
              </a:rPr>
              <a:t>TODO</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Auto-generated method stub</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FinallyDemo</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FinallyDemo</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测试</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continue</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语句</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.testContinue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7714A684-927E-BB35-2CFC-064B6B1EC098}"/>
              </a:ext>
            </a:extLst>
          </p:cNvPr>
          <p:cNvSpPr txBox="1"/>
          <p:nvPr/>
        </p:nvSpPr>
        <p:spPr>
          <a:xfrm>
            <a:off x="6544363" y="5073070"/>
            <a:ext cx="6156754" cy="1426031"/>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执行了</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finally</a:t>
            </a: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语句</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执行了</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finally</a:t>
            </a: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语句</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执行了</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finally</a:t>
            </a: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语句</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5791471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100EA9-DD4E-A469-D3BD-B991AD16275F}"/>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15DD0BC9-D655-4351-CDF3-43B8721DAAC6}"/>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E69CCD56-F26E-623B-7F1A-CD5DB49C7FA9}"/>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4AF46D07-2555-AF7F-DC5A-ECC6E41BAE30}"/>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78793B4A-61D5-A87B-31B8-32537F0007B8}"/>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5B14886C-F98C-6D4F-E7C6-B64BFE2AEA87}"/>
              </a:ext>
            </a:extLst>
          </p:cNvPr>
          <p:cNvSpPr txBox="1"/>
          <p:nvPr/>
        </p:nvSpPr>
        <p:spPr>
          <a:xfrm>
            <a:off x="563796" y="752018"/>
            <a:ext cx="11064408" cy="2400657"/>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finally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块不管异常是否发生，只要对应的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try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执行了，则它一定也执行。只有一种方法让</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finally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块不执行：</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System.exit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。因此</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finally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块通常用来做资源释放操作：关闭文件，关闭数据库连接等等。</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良好的编程习惯是：在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try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块中打开资源，在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finally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块中清理释放这些资源。</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需要注意的地方</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finally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块没有处理异常的能力。处理异常的只能是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）在同一</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try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finally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块中 ，如果</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try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中抛出异常，且有匹配的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块，则先执行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块，再执行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finally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块。如果没有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块匹配，则先执行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finally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，然后去外面的调用者中寻找合适的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）在同一</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try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finally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块中 ，</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try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发生异常，且匹配的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块中处理异常时也抛出异常，那么后面的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finally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也会执行：首先执行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finally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块，然后去外围调用者中寻找合适的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a:t>
            </a:r>
          </a:p>
        </p:txBody>
      </p:sp>
      <p:sp>
        <p:nvSpPr>
          <p:cNvPr id="6" name="文本框 5">
            <a:extLst>
              <a:ext uri="{FF2B5EF4-FFF2-40B4-BE49-F238E27FC236}">
                <a16:creationId xmlns:a16="http://schemas.microsoft.com/office/drawing/2014/main" id="{B27A4EF7-D778-E28E-4EC9-3EA4CCF41640}"/>
              </a:ext>
            </a:extLst>
          </p:cNvPr>
          <p:cNvSpPr txBox="1"/>
          <p:nvPr/>
        </p:nvSpPr>
        <p:spPr>
          <a:xfrm>
            <a:off x="310463" y="3090402"/>
            <a:ext cx="7770856"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7-3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】点亮代码极致安全性行动。使用多异常处理演示</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3F010407-649E-CC12-F358-E848F5E9B8B2}"/>
              </a:ext>
            </a:extLst>
          </p:cNvPr>
          <p:cNvSpPr txBox="1"/>
          <p:nvPr/>
        </p:nvSpPr>
        <p:spPr>
          <a:xfrm>
            <a:off x="361950" y="3345684"/>
            <a:ext cx="9655261" cy="3416320"/>
          </a:xfrm>
          <a:prstGeom prst="rect">
            <a:avLst/>
          </a:prstGeom>
          <a:noFill/>
        </p:spPr>
        <p:txBody>
          <a:bodyPr wrap="square">
            <a:spAutoFit/>
          </a:bodyPr>
          <a:lstStyle/>
          <a:p>
            <a:pPr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java.util.InputMismatchException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java.util.Scanner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FinallyTest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i="1"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divide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catch</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InputMismatchException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err</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出现错误</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被除数和除数必须是整数</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catch</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ArithmeticException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err</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出现错误</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除数不能为零</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catch</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(Exception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err</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其他未知异常</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finally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你必须看到我</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divide()</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throws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Exception{</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id="{6001CA07-0B1A-3184-6499-07B4B9181410}"/>
              </a:ext>
            </a:extLst>
          </p:cNvPr>
          <p:cNvSpPr txBox="1"/>
          <p:nvPr/>
        </p:nvSpPr>
        <p:spPr>
          <a:xfrm>
            <a:off x="6959047" y="3345684"/>
            <a:ext cx="4669157" cy="1987082"/>
          </a:xfrm>
          <a:prstGeom prst="rect">
            <a:avLst/>
          </a:prstGeom>
          <a:noFill/>
        </p:spPr>
        <p:txBody>
          <a:bodyPr wrap="square">
            <a:spAutoFit/>
          </a:bodyPr>
          <a:lstStyle/>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Scanner </a:t>
            </a:r>
            <a:r>
              <a:rPr lang="en-US" altLang="zh-CN" sz="1200" u="sng"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Scanner(System.</a:t>
            </a:r>
            <a:r>
              <a:rPr lang="en-US" altLang="zh-CN" sz="12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请输入被除数</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num1</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请输入除数</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num2</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a:t>
            </a:r>
            <a:r>
              <a:rPr lang="en-US" altLang="zh-CN" sz="12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format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"%d/%d=%d"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num1</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num2</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num1</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num2</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lnSpc>
                <a:spcPts val="2000"/>
              </a:lnSpc>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19AE2C0B-FA8F-48CC-91BA-4ACE43B75222}"/>
              </a:ext>
            </a:extLst>
          </p:cNvPr>
          <p:cNvSpPr txBox="1"/>
          <p:nvPr/>
        </p:nvSpPr>
        <p:spPr>
          <a:xfrm>
            <a:off x="6969726" y="5290385"/>
            <a:ext cx="6094970" cy="1210588"/>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请输入被除数</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出现错误</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被除数和除数必须是整数</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你必须看到我</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7441001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F4576-E3BC-0BE2-E4FF-5D2B5340137F}"/>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9F1C3D9F-FF01-3E68-96D8-791702ADF9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矩形 11">
            <a:extLst>
              <a:ext uri="{FF2B5EF4-FFF2-40B4-BE49-F238E27FC236}">
                <a16:creationId xmlns:a16="http://schemas.microsoft.com/office/drawing/2014/main" id="{BE31F584-AC7A-01FC-CD22-7140BACA276A}"/>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A633FB96-14E3-3ED3-830D-695AEF841B29}"/>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55DEA08C-2649-052E-BC53-1BDDE1BE2CE3}"/>
              </a:ext>
            </a:extLst>
          </p:cNvPr>
          <p:cNvSpPr txBox="1"/>
          <p:nvPr/>
        </p:nvSpPr>
        <p:spPr>
          <a:xfrm>
            <a:off x="3591183" y="2502507"/>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7.2	throws</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与</a:t>
            </a: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throw </a:t>
            </a:r>
            <a:endPar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21669677"/>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887A14-CB17-73E1-4A1A-6132D768CA10}"/>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A8161AD4-C153-0625-04C2-4DE40E0F271A}"/>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1EEB8AC9-AE83-785E-467D-D75A8E020C60}"/>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B7AADFDA-E77A-8899-3ACF-316F5AE4E96D}"/>
              </a:ext>
            </a:extLst>
          </p:cNvPr>
          <p:cNvSpPr txBox="1"/>
          <p:nvPr/>
        </p:nvSpPr>
        <p:spPr>
          <a:xfrm>
            <a:off x="563777" y="276046"/>
            <a:ext cx="6094970" cy="835998"/>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7.2.1 throws</a:t>
            </a:r>
            <a:endPar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0DE705CD-7CC7-37B8-62C5-5008E8FD136A}"/>
              </a:ext>
            </a:extLst>
          </p:cNvPr>
          <p:cNvSpPr txBox="1"/>
          <p:nvPr/>
        </p:nvSpPr>
        <p:spPr>
          <a:xfrm>
            <a:off x="508171" y="982821"/>
            <a:ext cx="11120052" cy="1118255"/>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throws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关键字用于声明一个方法可能抛出的异常，它紧跟在方法签名的括号后。通过</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throws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，开发者可以明确告诉调用者该方法可能会引发哪些受检异常（如</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IOException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）。这种声明机制有助于代码的可读性和异常的集中处理。未声明的受检异常必须在方法内部捕获，否则会导致编译错误。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throws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仅用于声明，而不是处理异常，处理异常需要使用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try-catch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a:t>
            </a:r>
          </a:p>
        </p:txBody>
      </p:sp>
      <p:sp>
        <p:nvSpPr>
          <p:cNvPr id="7" name="文本框 6">
            <a:extLst>
              <a:ext uri="{FF2B5EF4-FFF2-40B4-BE49-F238E27FC236}">
                <a16:creationId xmlns:a16="http://schemas.microsoft.com/office/drawing/2014/main" id="{5DC9E3B9-1185-6ED8-3E98-BE316A5FCCF2}"/>
              </a:ext>
            </a:extLst>
          </p:cNvPr>
          <p:cNvSpPr txBox="1"/>
          <p:nvPr/>
        </p:nvSpPr>
        <p:spPr>
          <a:xfrm>
            <a:off x="299994" y="1996080"/>
            <a:ext cx="8580738"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7-4</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】代码世界的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异常抛接术</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大揭秘。编写一个</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throws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异常处理。</a:t>
            </a:r>
          </a:p>
        </p:txBody>
      </p:sp>
      <p:sp>
        <p:nvSpPr>
          <p:cNvPr id="9" name="文本框 8">
            <a:extLst>
              <a:ext uri="{FF2B5EF4-FFF2-40B4-BE49-F238E27FC236}">
                <a16:creationId xmlns:a16="http://schemas.microsoft.com/office/drawing/2014/main" id="{0D0772C8-2372-9F27-B918-123A048ED72E}"/>
              </a:ext>
            </a:extLst>
          </p:cNvPr>
          <p:cNvSpPr txBox="1"/>
          <p:nvPr/>
        </p:nvSpPr>
        <p:spPr>
          <a:xfrm>
            <a:off x="563777" y="2211285"/>
            <a:ext cx="6094970" cy="2339102"/>
          </a:xfrm>
          <a:prstGeom prst="rect">
            <a:avLst/>
          </a:prstGeom>
          <a:noFill/>
        </p:spPr>
        <p:txBody>
          <a:bodyPr wrap="square">
            <a:spAutoFit/>
          </a:bodyPr>
          <a:lstStyle/>
          <a:p>
            <a:pPr algn="just">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 static void main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3810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test();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55270" algn="just">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 static 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test()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3810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5080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File f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File("</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xhg</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508000" algn="just">
              <a:buNone/>
            </a:pP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FileInputStream</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fs=</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FileInputstream</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(f);</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E9BFFD3B-4405-4864-3081-04689E0125CD}"/>
              </a:ext>
            </a:extLst>
          </p:cNvPr>
          <p:cNvSpPr txBox="1"/>
          <p:nvPr/>
        </p:nvSpPr>
        <p:spPr>
          <a:xfrm>
            <a:off x="354012" y="4442834"/>
            <a:ext cx="8277483" cy="348813"/>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以上代码在运行时候提示异常需要处理，如果不处理，则可以改写如下：</a:t>
            </a:r>
          </a:p>
        </p:txBody>
      </p:sp>
      <p:sp>
        <p:nvSpPr>
          <p:cNvPr id="14" name="文本框 13">
            <a:extLst>
              <a:ext uri="{FF2B5EF4-FFF2-40B4-BE49-F238E27FC236}">
                <a16:creationId xmlns:a16="http://schemas.microsoft.com/office/drawing/2014/main" id="{FF5CD6CD-553F-06A2-16DA-4B6C9CE265B5}"/>
              </a:ext>
            </a:extLst>
          </p:cNvPr>
          <p:cNvSpPr txBox="1"/>
          <p:nvPr/>
        </p:nvSpPr>
        <p:spPr>
          <a:xfrm>
            <a:off x="453650" y="4705150"/>
            <a:ext cx="8998680" cy="1846659"/>
          </a:xfrm>
          <a:prstGeom prst="rect">
            <a:avLst/>
          </a:prstGeom>
          <a:noFill/>
        </p:spPr>
        <p:txBody>
          <a:bodyPr wrap="square">
            <a:spAutoFit/>
          </a:bodyPr>
          <a:lstStyle/>
          <a:p>
            <a:pPr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public static void main(String[]</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test();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public static void test()  throws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FileNotFoundException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File f=new File("</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xhg</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FileInputStream</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fs new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FileInputStream</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(f);</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92267441"/>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74B5D6-C101-8CAC-CD9F-F7A5EB1AE492}"/>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066E4EBF-FCB1-61F6-05DF-4651FC7CD4C4}"/>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AA58A8F7-6A0C-096D-CD52-C8761AEB6ED4}"/>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FACD3E90-119A-7FAE-8A43-3B46FBBE099F}"/>
              </a:ext>
            </a:extLst>
          </p:cNvPr>
          <p:cNvSpPr txBox="1"/>
          <p:nvPr/>
        </p:nvSpPr>
        <p:spPr>
          <a:xfrm>
            <a:off x="453650" y="543374"/>
            <a:ext cx="6094970" cy="348813"/>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如何解决上面的错误呢，将异常捕获并处理</a:t>
            </a:r>
          </a:p>
        </p:txBody>
      </p:sp>
      <p:sp>
        <p:nvSpPr>
          <p:cNvPr id="5" name="文本框 4">
            <a:extLst>
              <a:ext uri="{FF2B5EF4-FFF2-40B4-BE49-F238E27FC236}">
                <a16:creationId xmlns:a16="http://schemas.microsoft.com/office/drawing/2014/main" id="{80EB4BB8-DF0C-EA06-6A2E-7733AE30E4C6}"/>
              </a:ext>
            </a:extLst>
          </p:cNvPr>
          <p:cNvSpPr txBox="1"/>
          <p:nvPr/>
        </p:nvSpPr>
        <p:spPr>
          <a:xfrm>
            <a:off x="569955" y="892187"/>
            <a:ext cx="9235131" cy="4503797"/>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java.io.*;</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ExecTestOne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try</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i="1"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test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catch</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FileNotFoundException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.printStackTrace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文件不存在</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test()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throws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FileNotFoundException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File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File(</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abc</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FileInputStream</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FileInputStream</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lnSpc>
                <a:spcPts val="2000"/>
              </a:lnSpc>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2514011"/>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E34F40-DE4F-F665-AD4C-4D895686C150}"/>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88DC9755-2591-8FD8-8FC7-7552D7028732}"/>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0E7825D9-1FA0-5A65-E321-393F17802DAB}"/>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5F0489DB-3D6A-AC37-7288-9B527E0AF471}"/>
              </a:ext>
            </a:extLst>
          </p:cNvPr>
          <p:cNvSpPr txBox="1"/>
          <p:nvPr/>
        </p:nvSpPr>
        <p:spPr>
          <a:xfrm>
            <a:off x="453650" y="466484"/>
            <a:ext cx="5706193" cy="1118255"/>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7-1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 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main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方法之外创建一个方法接收给定的两个字符串，把第二个字符串的长度减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生成一个整数值，输出第一个字符串长度是生成整数值的多少倍，如果有异常的话，抛出异常。</a:t>
            </a:r>
          </a:p>
        </p:txBody>
      </p:sp>
      <p:sp>
        <p:nvSpPr>
          <p:cNvPr id="5" name="文本框 4">
            <a:extLst>
              <a:ext uri="{FF2B5EF4-FFF2-40B4-BE49-F238E27FC236}">
                <a16:creationId xmlns:a16="http://schemas.microsoft.com/office/drawing/2014/main" id="{C327838D-AC5A-73D8-049B-FB21D6EA4B46}"/>
              </a:ext>
            </a:extLst>
          </p:cNvPr>
          <p:cNvSpPr txBox="1"/>
          <p:nvPr/>
        </p:nvSpPr>
        <p:spPr>
          <a:xfrm>
            <a:off x="563776" y="1450033"/>
            <a:ext cx="8788915" cy="5201360"/>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java.util.Scanner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ExecTestThree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第一步：创建方法并抛出异常</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test()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throws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Exception{</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第二步：接收给定的两个字符串</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 </a:t>
            </a:r>
            <a:r>
              <a:rPr lang="en-US" altLang="zh-CN" sz="1400" u="sng"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Scanner(System.</a:t>
            </a:r>
            <a:r>
              <a:rPr lang="en-US" altLang="zh-CN" sz="14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str1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str2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第三步：把第二个字符串的长度减</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1,</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得到一个整数值</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str2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.length() - 1;</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第四步：输出第一个字符串长度是整数值的多少倍</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str1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.length()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第五步：调用创建的方法，并捕获异常，输出</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除数不能为</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i="1"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test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catch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(Exception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除数不能为</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36FA2535-AE44-41D5-EC4D-869D7361A202}"/>
              </a:ext>
            </a:extLst>
          </p:cNvPr>
          <p:cNvSpPr txBox="1"/>
          <p:nvPr/>
        </p:nvSpPr>
        <p:spPr>
          <a:xfrm>
            <a:off x="7613306" y="1176606"/>
            <a:ext cx="6094970" cy="3672800"/>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第一次运行：</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xinghonggang</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xhg</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6</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第二次运行：</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xhg</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xinghonggang</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8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第三次运行：</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xhg</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x</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8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除数不能为</a:t>
            </a:r>
            <a:r>
              <a:rPr lang="en-US" altLang="zh-CN" sz="18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EE4A9B7C-A605-8D90-7046-D63FE4BD537B}"/>
              </a:ext>
            </a:extLst>
          </p:cNvPr>
          <p:cNvSpPr txBox="1"/>
          <p:nvPr/>
        </p:nvSpPr>
        <p:spPr>
          <a:xfrm>
            <a:off x="6879623" y="4830250"/>
            <a:ext cx="4859295" cy="1631216"/>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注意：当第二次输入字符串为一个字符时候，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str2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字符串长度为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，再进行减一，</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str2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长度的值</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就</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int s = str1.length() / 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”就是“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”做了除数，程序异常，这个时候，程序抛出异常，由于没有异常捕获代码，所以编译器将异常抛出交予调用他的代码处理即</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main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方法处理。</a:t>
            </a:r>
          </a:p>
        </p:txBody>
      </p:sp>
    </p:spTree>
    <p:extLst>
      <p:ext uri="{BB962C8B-B14F-4D97-AF65-F5344CB8AC3E}">
        <p14:creationId xmlns:p14="http://schemas.microsoft.com/office/powerpoint/2010/main" val="1500971084"/>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91718C-2FF5-60B8-54E6-F7EA7CA65E08}"/>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8AE159C7-CCB7-6DF1-CB11-12E0EE881CA8}"/>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40C485AB-DF71-5122-BAF9-07EC7F0A3D2E}"/>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25138"/>
            <a:ext cx="11468100" cy="6172200"/>
          </a:xfrm>
          <a:prstGeom prst="rect">
            <a:avLst/>
          </a:prstGeom>
        </p:spPr>
      </p:pic>
      <p:pic>
        <p:nvPicPr>
          <p:cNvPr id="9" name="图片 8">
            <a:extLst>
              <a:ext uri="{FF2B5EF4-FFF2-40B4-BE49-F238E27FC236}">
                <a16:creationId xmlns:a16="http://schemas.microsoft.com/office/drawing/2014/main" id="{2A726587-5113-1810-A613-D223436AE849}"/>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981DDCCC-0F57-637B-730F-7FACDF3BE001}"/>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44A16D36-8567-7A64-36C7-2BE31E498EB7}"/>
              </a:ext>
            </a:extLst>
          </p:cNvPr>
          <p:cNvSpPr txBox="1"/>
          <p:nvPr/>
        </p:nvSpPr>
        <p:spPr>
          <a:xfrm>
            <a:off x="970860" y="138458"/>
            <a:ext cx="6094970" cy="835998"/>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7.2.2 throw   </a:t>
            </a:r>
            <a:endPar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F07E8232-D960-DA70-70E9-7BA0A5DE18B0}"/>
              </a:ext>
            </a:extLst>
          </p:cNvPr>
          <p:cNvSpPr txBox="1"/>
          <p:nvPr/>
        </p:nvSpPr>
        <p:spPr>
          <a:xfrm>
            <a:off x="614403" y="803297"/>
            <a:ext cx="10963193" cy="1118255"/>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与前面的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throws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不同 ，</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throw</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总是出现在函数体中，执行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throw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语句的地方就是一个异常抛出点，用来抛出一个异常，它和由</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JRE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自动形成的异常抛出点没有任何差别。程序会在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throw</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语句后立即终止，它后面的语句执行不到，然后在包含它的所有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try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块中</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可能在上层调用函数中</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从里向外寻找含有与其匹配的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子句的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try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a:t>
            </a:r>
          </a:p>
        </p:txBody>
      </p:sp>
      <p:sp>
        <p:nvSpPr>
          <p:cNvPr id="10" name="文本框 9">
            <a:extLst>
              <a:ext uri="{FF2B5EF4-FFF2-40B4-BE49-F238E27FC236}">
                <a16:creationId xmlns:a16="http://schemas.microsoft.com/office/drawing/2014/main" id="{CBB8D4FD-D4FC-0D68-742F-F6D19036E59C}"/>
              </a:ext>
            </a:extLst>
          </p:cNvPr>
          <p:cNvSpPr txBox="1"/>
          <p:nvPr/>
        </p:nvSpPr>
        <p:spPr>
          <a:xfrm>
            <a:off x="316678" y="1773397"/>
            <a:ext cx="7702855"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7-5</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】代码“异常定制”的神奇之旅。编写一个</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throw</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异常处理</a:t>
            </a:r>
          </a:p>
        </p:txBody>
      </p:sp>
      <p:sp>
        <p:nvSpPr>
          <p:cNvPr id="12" name="文本框 11">
            <a:extLst>
              <a:ext uri="{FF2B5EF4-FFF2-40B4-BE49-F238E27FC236}">
                <a16:creationId xmlns:a16="http://schemas.microsoft.com/office/drawing/2014/main" id="{6FEE6265-2475-93B2-A515-08DCBEE205DB}"/>
              </a:ext>
            </a:extLst>
          </p:cNvPr>
          <p:cNvSpPr txBox="1"/>
          <p:nvPr/>
        </p:nvSpPr>
        <p:spPr>
          <a:xfrm>
            <a:off x="569954" y="2003513"/>
            <a:ext cx="9846791" cy="4579139"/>
          </a:xfrm>
          <a:prstGeom prst="rect">
            <a:avLst/>
          </a:prstGeom>
          <a:noFill/>
        </p:spPr>
        <p:txBody>
          <a:bodyPr wrap="square">
            <a:spAutoFit/>
          </a:bodyPr>
          <a:lstStyle/>
          <a:p>
            <a:pPr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ExceptionthrowTest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ExceptionthrowTest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thr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ExceptionthrowTest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thr</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.compute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定义可能会抛出异常的方法</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如果调用该方法，需要使用</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try..catch</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处理异常</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divider(</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throws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Exception{</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throw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Exception(</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除数不能为</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抛出一个异常</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相数相除的结果为：</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可以处理异常的情况</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compute(){</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.divider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 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catch</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(Exception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捕获</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divider</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方法出现的异常</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.getMessage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lnSpc>
                <a:spcPts val="2000"/>
              </a:lnSpc>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A1FA3B2B-E288-AB9E-1E4B-6BB45BE4684D}"/>
              </a:ext>
            </a:extLst>
          </p:cNvPr>
          <p:cNvSpPr txBox="1"/>
          <p:nvPr/>
        </p:nvSpPr>
        <p:spPr>
          <a:xfrm>
            <a:off x="5465292" y="5827774"/>
            <a:ext cx="6156754" cy="5950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6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除数不能为</a:t>
            </a:r>
            <a:r>
              <a:rPr lang="en-US" altLang="zh-CN" sz="16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5963598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C3056-4E73-2558-0139-7463204B7573}"/>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C8FDD9CB-3139-E221-72D4-0D70F21E0A05}"/>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515DEF2E-1003-E257-D0C2-BEFA2DCF9AE3}"/>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5019112A-ABDB-7D03-778D-64E23F0B2524}"/>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8A38689A-A9E1-17C0-3652-726241B479B4}"/>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58DB62AF-D81D-8278-0CA4-0E01CE169032}"/>
              </a:ext>
            </a:extLst>
          </p:cNvPr>
          <p:cNvSpPr txBox="1"/>
          <p:nvPr/>
        </p:nvSpPr>
        <p:spPr>
          <a:xfrm>
            <a:off x="827168" y="473768"/>
            <a:ext cx="10806717" cy="861774"/>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7-2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】在主方法之外创建任意方法，通过英文逗号切割给定的一行字符串，得到一个字符串数组，输出数组中第五个元素，当切割后的数组长度小于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5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时，会产生数组越界异常，请将此异常抛出，在主方法中调用该方法，捕获异常，并输出“数组长度小于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p:txBody>
      </p:sp>
      <p:sp>
        <p:nvSpPr>
          <p:cNvPr id="6" name="文本框 5">
            <a:extLst>
              <a:ext uri="{FF2B5EF4-FFF2-40B4-BE49-F238E27FC236}">
                <a16:creationId xmlns:a16="http://schemas.microsoft.com/office/drawing/2014/main" id="{6E0F75B5-864D-62DA-85C8-CF29D611C5C5}"/>
              </a:ext>
            </a:extLst>
          </p:cNvPr>
          <p:cNvSpPr txBox="1"/>
          <p:nvPr/>
        </p:nvSpPr>
        <p:spPr>
          <a:xfrm>
            <a:off x="717910" y="1205954"/>
            <a:ext cx="9432839" cy="5396349"/>
          </a:xfrm>
          <a:prstGeom prst="rect">
            <a:avLst/>
          </a:prstGeom>
          <a:noFill/>
        </p:spPr>
        <p:txBody>
          <a:bodyPr wrap="square">
            <a:spAutoFit/>
          </a:bodyPr>
          <a:lstStyle/>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java.util.Scanner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ExecTest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第二步：创建任意方法并抛出数组越界异常</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Test()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throws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Exception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第三步：接收给定的一行字符串</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 </a:t>
            </a:r>
            <a:r>
              <a:rPr lang="en-US" altLang="zh-CN" sz="1600" u="sng"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Scanner(System.</a:t>
            </a:r>
            <a:r>
              <a:rPr lang="en-US" altLang="zh-CN" sz="16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str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.nextLine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第四步：切割字符串，得到一个数组</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array</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str</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.split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第五步：输出数组中第五个元素</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array</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[4]);</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第六步：在主方法中调用创建的方法，捕获异常，输出数组长度小于</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5</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try</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i="1"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Test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catch</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(Exception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数组长度小于</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5"</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A33BD21F-97A1-63DB-DCAD-346C94639C12}"/>
              </a:ext>
            </a:extLst>
          </p:cNvPr>
          <p:cNvSpPr txBox="1"/>
          <p:nvPr/>
        </p:nvSpPr>
        <p:spPr>
          <a:xfrm>
            <a:off x="6512947" y="5601431"/>
            <a:ext cx="6156754" cy="841256"/>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en-US" altLang="zh-CN" sz="1600"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xhg</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6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数组长度小于</a:t>
            </a:r>
            <a:r>
              <a:rPr lang="en-US" altLang="zh-CN" sz="16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5</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6698459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75C692-4177-C498-133E-1E1C2BCEAA3B}"/>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08051C49-7CE1-DAC4-CB49-C7254D71AD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矩形 11">
            <a:extLst>
              <a:ext uri="{FF2B5EF4-FFF2-40B4-BE49-F238E27FC236}">
                <a16:creationId xmlns:a16="http://schemas.microsoft.com/office/drawing/2014/main" id="{F79E9872-0C68-C99C-B3DB-A9B5F5FF8967}"/>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D62D190A-34E6-2C8B-8D78-9F033677C5DF}"/>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08557E62-B1B2-04FA-BB66-BC7D68EFD3EF}"/>
              </a:ext>
            </a:extLst>
          </p:cNvPr>
          <p:cNvSpPr txBox="1"/>
          <p:nvPr/>
        </p:nvSpPr>
        <p:spPr>
          <a:xfrm>
            <a:off x="4184306" y="2527220"/>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7.3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自定义异常</a:t>
            </a:r>
          </a:p>
        </p:txBody>
      </p:sp>
    </p:spTree>
    <p:extLst>
      <p:ext uri="{BB962C8B-B14F-4D97-AF65-F5344CB8AC3E}">
        <p14:creationId xmlns:p14="http://schemas.microsoft.com/office/powerpoint/2010/main" val="271042992"/>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1BCEEF-7F73-41F9-BCB3-9A548FDDB39F}"/>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3D571535-78BF-BB78-7E43-B519F7DEB2AE}"/>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90FDF82A-6A6D-4D35-8549-2549641C4E34}"/>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846A06EC-015A-E3CC-A8CB-8756DE5B24D8}"/>
              </a:ext>
            </a:extLst>
          </p:cNvPr>
          <p:cNvSpPr txBox="1"/>
          <p:nvPr/>
        </p:nvSpPr>
        <p:spPr>
          <a:xfrm>
            <a:off x="925217" y="715852"/>
            <a:ext cx="10339977" cy="4708981"/>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基本异常处理还无法处理所有的问题，在实际编程的过程中需要根据不同的业务场景进行不同的异常处理。定义自定义异常类时可以继承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Throwable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类或者</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类，但通常都是继承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类来实现。也可以通过继承</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RuntimeException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类来定义运行时异常，但不要继承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Error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类。在自定义异常类中一般会定义两个构造方法，分别是无参构造方法和包含一个字符串参数的构造方法，这个字符串将作为描述该异常对象的异常信息来使用。</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自定义异常类时类名都是以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结尾。如果继承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类产生的编译期异常，在代码中必须使用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throw</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或者</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try-catch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关键字来处理这个异常，而继承</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RuntimeException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类产生的运行期异常可以不用处理。也就是说如果要自定义异常类，则扩展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类即可，因此这样的自定义异常都属于检查异常（</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checked 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）。如果要自定义非检查异常，则扩展自</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RuntimeException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自定义异常的语法形式为：</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&lt;class&gt; &lt;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自定义异常名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&gt; &lt;extends&gt; &lt;Exception&gt;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按照</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惯例，自定义的异常应该总是包含如下的构造函数：</a:t>
            </a:r>
          </a:p>
          <a:p>
            <a:pPr algn="just">
              <a:lnSpc>
                <a:spcPts val="2000"/>
              </a:lnSpc>
              <a:buNone/>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）一个无参构造函数</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）一个带有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String</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参数的构造函数，并传递给父类的构造函数。</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）一个带有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String</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参数和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Throwable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参数，并都传递给父类构造函数</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）一个带有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Throwable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参数的构造函数，并传递给父类的构造函数。</a:t>
            </a:r>
          </a:p>
        </p:txBody>
      </p:sp>
    </p:spTree>
    <p:extLst>
      <p:ext uri="{BB962C8B-B14F-4D97-AF65-F5344CB8AC3E}">
        <p14:creationId xmlns:p14="http://schemas.microsoft.com/office/powerpoint/2010/main" val="2895082686"/>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4" name="文本框 3">
            <a:extLst>
              <a:ext uri="{FF2B5EF4-FFF2-40B4-BE49-F238E27FC236}">
                <a16:creationId xmlns:a16="http://schemas.microsoft.com/office/drawing/2014/main" id="{1F00A18C-F9AF-FC12-BED0-2C9B210122D3}"/>
              </a:ext>
            </a:extLst>
          </p:cNvPr>
          <p:cNvSpPr txBox="1"/>
          <p:nvPr/>
        </p:nvSpPr>
        <p:spPr>
          <a:xfrm>
            <a:off x="817091" y="1411725"/>
            <a:ext cx="10439914" cy="3939540"/>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【问题导入】</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同学们，在我们的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编写过程中，难免会遇到各种意想不到的情况。比如，我们尝试打开一个文件，但文件可能不存在；我们进行数学运算，可能会遇到除数为零的情况。这些情况如果不妥善处理，就会导致程序崩溃，给我们带来不好的用户体验。今天，我们就来学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中强大的异常处理机制。它就像是我们程序的守护者，能够在遇到问题时，让程序更加稳健地运行。让我们一起深入了解异常处理是如何帮助我们捕获、处理这些异常情况，使我们的程序更加可靠和强大吧！</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【知识目标】</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）掌握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try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的用法</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）掌握抛出异常</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【能力目标】</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）掌握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try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的用法</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）掌握建自定义异常类</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【素质目标】</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）培养学生深度分析程序设计的能力</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）培养学生创新能力</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DEC6DA-30DE-BB55-BC42-6B94FAFC2C02}"/>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A58BB551-8E02-C240-7F72-A8D047DEC237}"/>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DC19498E-D2C5-846F-E410-1A8F50B86679}"/>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97944BA7-E974-57C8-3E07-A18E413B55ED}"/>
              </a:ext>
            </a:extLst>
          </p:cNvPr>
          <p:cNvSpPr txBox="1"/>
          <p:nvPr/>
        </p:nvSpPr>
        <p:spPr>
          <a:xfrm>
            <a:off x="388100" y="421729"/>
            <a:ext cx="11415799" cy="605294"/>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7-6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】代码“个性化防护盾”的锻造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。编写一个程序进行自定义异常应用，在学生成绩录入时候对成绩区间进行验证，即检测是否在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0-100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之间。</a:t>
            </a:r>
          </a:p>
        </p:txBody>
      </p:sp>
      <p:sp>
        <p:nvSpPr>
          <p:cNvPr id="5" name="文本框 4">
            <a:extLst>
              <a:ext uri="{FF2B5EF4-FFF2-40B4-BE49-F238E27FC236}">
                <a16:creationId xmlns:a16="http://schemas.microsoft.com/office/drawing/2014/main" id="{6164F6EB-26A4-BCAD-5F9A-2BB89F2F5704}"/>
              </a:ext>
            </a:extLst>
          </p:cNvPr>
          <p:cNvSpPr txBox="1"/>
          <p:nvPr/>
        </p:nvSpPr>
        <p:spPr>
          <a:xfrm>
            <a:off x="532884" y="940778"/>
            <a:ext cx="10229850" cy="5547160"/>
          </a:xfrm>
          <a:prstGeom prst="rect">
            <a:avLst/>
          </a:prstGeom>
          <a:noFill/>
        </p:spPr>
        <p:txBody>
          <a:bodyPr wrap="square">
            <a:spAutoFit/>
          </a:bodyPr>
          <a:lstStyle/>
          <a:p>
            <a:pPr algn="l">
              <a:buNone/>
            </a:pP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java.util.InputMismatchException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java.util.Scanner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05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05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第一步，这里创建了一个异常类</a:t>
            </a:r>
            <a:r>
              <a:rPr lang="en-US" altLang="zh-CN" sz="105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en-US" altLang="zh-CN" sz="105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MyException</a:t>
            </a:r>
            <a:r>
              <a:rPr lang="zh-CN" altLang="zh-CN" sz="105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，并提供两个构造方法。</a:t>
            </a:r>
            <a:r>
              <a:rPr lang="en-US" altLang="zh-CN" sz="105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MyException</a:t>
            </a:r>
            <a:r>
              <a:rPr lang="en-US" altLang="zh-CN" sz="105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05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类的实现代码如下</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OwnException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extends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Exception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OwnException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super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OwnException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str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super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str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05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第二步，接着创建测试类，调用自定义异常类</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OwnExceptionTest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score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Scanner(System.</a:t>
            </a:r>
            <a:r>
              <a:rPr lang="en-US" altLang="zh-CN" sz="10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请输入您的成绩是：</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try</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此处输入并获取成绩到变量</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score</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score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.nextDouble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判断成绩范围</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score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0)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throw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OwnException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您输入的成绩为负数！输入有误！</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score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100)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throw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OwnException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您输入的成绩大于</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100</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！输入有误！</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您的成绩为是：</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score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catch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InputMismatchException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输入的成绩不是数字！</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catch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OwnException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.getMessage());</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92256FAD-FF90-335B-4C68-B1951387E832}"/>
              </a:ext>
            </a:extLst>
          </p:cNvPr>
          <p:cNvSpPr txBox="1"/>
          <p:nvPr/>
        </p:nvSpPr>
        <p:spPr>
          <a:xfrm>
            <a:off x="7715249" y="4768504"/>
            <a:ext cx="6094970" cy="1733808"/>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zh-CN"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请输入您的成绩是：</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120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您输入的成绩大于</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100</a:t>
            </a:r>
            <a:r>
              <a:rPr lang="zh-CN"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！输入有误！</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再次运行结果如下：</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请输入您的成绩是：</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您输入的成绩为负数！输入有误！</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84032509"/>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9650AE-0AF8-43EC-DF20-8188D09A7FBA}"/>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1A0F331E-7B60-477C-F8C8-2A295F929E59}"/>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4EBD98F5-A692-1287-3630-508E04318FE4}"/>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4" name="文本框 3">
            <a:extLst>
              <a:ext uri="{FF2B5EF4-FFF2-40B4-BE49-F238E27FC236}">
                <a16:creationId xmlns:a16="http://schemas.microsoft.com/office/drawing/2014/main" id="{C704B6A5-8C77-2941-CF28-B429425921BE}"/>
              </a:ext>
            </a:extLst>
          </p:cNvPr>
          <p:cNvSpPr txBox="1"/>
          <p:nvPr/>
        </p:nvSpPr>
        <p:spPr>
          <a:xfrm>
            <a:off x="409317" y="427130"/>
            <a:ext cx="11372851" cy="3426579"/>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有运行结果来看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当用户输入的成绩为负数时，则拋出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OwnException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自定义异常，执行第二个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catch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语句块中的代码，打印出异常信息。程序的运行结果如下所示。当用户输入的成绩</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120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，大于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100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时，也会拋出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OwnException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自定义异常，同样会执行第二个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catch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语句块中的代码，打印出异常信息，当用户输入的成绩不是数字而是字符时候，则拋出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InputMismatchException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系统异常，执行第一个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catch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语句块中的代码，打印出异常信息，</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InputMismatchExceptionextends</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NoSuchElementException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由</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Scanner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抛出，表明获取的标记与期望类型的模式不匹配，或者该标记超出期望类型的范围。</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练习：实现一个自定义异常类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myException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，其中包含一个私有字符串实例变量，名为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message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；仅定义一个构造器且带有唯一一个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int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参数（名为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），构造器中唯一一条语句为（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message="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年龄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不合理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）；改写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Object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类中的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toString</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方法，返回实例变量的取值。</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实现一个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People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类，其中包含一个私有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int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实例变量，名为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age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；定义一个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public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无返回值的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setAge</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方法，带有唯一一个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int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参数（名为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age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setAge</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方法判断如果年龄非法（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&lt;=0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或</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&gt;=160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），则引发一个</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myException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异常（</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age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作为实参调用构造器），否则将参数赋给实例变量；定义一个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public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方法（名为</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getAge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），该方法首先输出提示字符串“年龄合理”，然后返回实例变量的取值。</a:t>
            </a:r>
          </a:p>
        </p:txBody>
      </p:sp>
      <p:sp>
        <p:nvSpPr>
          <p:cNvPr id="7" name="文本框 6">
            <a:extLst>
              <a:ext uri="{FF2B5EF4-FFF2-40B4-BE49-F238E27FC236}">
                <a16:creationId xmlns:a16="http://schemas.microsoft.com/office/drawing/2014/main" id="{FAA1E052-8B66-0CF8-6979-5D4D752A3C83}"/>
              </a:ext>
            </a:extLst>
          </p:cNvPr>
          <p:cNvSpPr txBox="1"/>
          <p:nvPr/>
        </p:nvSpPr>
        <p:spPr>
          <a:xfrm>
            <a:off x="354012" y="3747203"/>
            <a:ext cx="11428156" cy="605294"/>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7-7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】代码“个性化防护盾”的锻造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。在主方法中创建两个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People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对象，将年龄分别设为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120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70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，输出每个对象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getAge</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方法返回的年龄值；另外要求该主方法不会向上传播</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IntegerException</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类型的异常。</a:t>
            </a:r>
          </a:p>
        </p:txBody>
      </p:sp>
      <p:sp>
        <p:nvSpPr>
          <p:cNvPr id="10" name="文本框 9">
            <a:extLst>
              <a:ext uri="{FF2B5EF4-FFF2-40B4-BE49-F238E27FC236}">
                <a16:creationId xmlns:a16="http://schemas.microsoft.com/office/drawing/2014/main" id="{CEB05553-5E11-0091-0A15-D80CC1FC58E6}"/>
              </a:ext>
            </a:extLst>
          </p:cNvPr>
          <p:cNvSpPr txBox="1"/>
          <p:nvPr/>
        </p:nvSpPr>
        <p:spPr>
          <a:xfrm>
            <a:off x="508170" y="4223285"/>
            <a:ext cx="9587299" cy="2600712"/>
          </a:xfrm>
          <a:prstGeom prst="rect">
            <a:avLst/>
          </a:prstGeom>
          <a:noFill/>
        </p:spPr>
        <p:txBody>
          <a:bodyPr wrap="square">
            <a:spAutoFit/>
          </a:bodyPr>
          <a:lstStyle/>
          <a:p>
            <a:pPr algn="just">
              <a:buNone/>
            </a:pPr>
            <a:r>
              <a:rPr lang="en-US" alt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自定义异常类</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MyException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extends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Exception{</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message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MyException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message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年龄</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不合理</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toString</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message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定义</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People</a:t>
            </a: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类</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People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36834226"/>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E740E-D75C-05BA-3CB9-FF3D86D5AB4F}"/>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0E2EF34F-9C8B-4532-BDB7-F342F3290B79}"/>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17BD06B5-7D87-8868-DB89-638CBB53246D}"/>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5" name="文本框 4">
            <a:extLst>
              <a:ext uri="{FF2B5EF4-FFF2-40B4-BE49-F238E27FC236}">
                <a16:creationId xmlns:a16="http://schemas.microsoft.com/office/drawing/2014/main" id="{A7FDCD24-915E-D452-372C-D8226E0AC075}"/>
              </a:ext>
            </a:extLst>
          </p:cNvPr>
          <p:cNvSpPr txBox="1"/>
          <p:nvPr/>
        </p:nvSpPr>
        <p:spPr>
          <a:xfrm>
            <a:off x="453650" y="341314"/>
            <a:ext cx="8123023" cy="6017032"/>
          </a:xfrm>
          <a:prstGeom prst="rect">
            <a:avLst/>
          </a:prstGeom>
          <a:noFill/>
        </p:spPr>
        <p:txBody>
          <a:bodyPr wrap="square">
            <a:spAutoFit/>
          </a:bodyPr>
          <a:lstStyle/>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setAge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throws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Exception{</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&gt;0  &amp;&amp;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&lt;100)</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throw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MyException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getAge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年龄合理</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定义测试类</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PeopleDemo</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9FBF"/>
                </a:solidFill>
                <a:effectLst/>
                <a:latin typeface="Consolas" panose="020B0609020204030204" pitchFamily="49" charset="0"/>
                <a:ea typeface="宋体" panose="02010600030101010101" pitchFamily="2" charset="-122"/>
                <a:cs typeface="Consolas" panose="020B0609020204030204" pitchFamily="49" charset="0"/>
              </a:rPr>
              <a:t>TODO</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Auto-generated method stub</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People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People();</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People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People();</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try</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.setAge(120);</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.getAge());</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catch</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(Exception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.printStackTrace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try</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.setAge(70);</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.getAge());</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catch</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(Exception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.printStackTrace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en-US" dirty="0"/>
          </a:p>
        </p:txBody>
      </p:sp>
      <p:sp>
        <p:nvSpPr>
          <p:cNvPr id="7" name="文本框 6">
            <a:extLst>
              <a:ext uri="{FF2B5EF4-FFF2-40B4-BE49-F238E27FC236}">
                <a16:creationId xmlns:a16="http://schemas.microsoft.com/office/drawing/2014/main" id="{747D2F9B-60D1-DC4A-4565-D26D8DC9C3E0}"/>
              </a:ext>
            </a:extLst>
          </p:cNvPr>
          <p:cNvSpPr txBox="1"/>
          <p:nvPr/>
        </p:nvSpPr>
        <p:spPr>
          <a:xfrm>
            <a:off x="4515161" y="5150518"/>
            <a:ext cx="7783212" cy="1426031"/>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年龄</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120</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不合理</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t>
            </a:r>
            <a:r>
              <a:rPr lang="en-US" altLang="zh-CN" sz="14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chapterServer</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exec.People.setAge</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(People.java:9)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t>
            </a:r>
            <a:r>
              <a:rPr lang="en-US" altLang="zh-CN" sz="14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chapterServer</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exec.PeopleDemo.main</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(PeopleDemo.java:9)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年龄合理</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70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3695533"/>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0E38DE-1EA2-D6A3-C33B-84C35F486188}"/>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BF10EAE0-26F6-5A80-C75B-A386012EE6F4}"/>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CF192F42-F781-3D5F-5D63-C7C3264F5E74}"/>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50847A7C-C24E-B3FB-28A5-73640095A7D6}"/>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2520426A-7546-BBDC-952F-9B5069814DD0}"/>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A7B9C3FF-10F1-64C1-8CCE-AECB5CD40889}"/>
              </a:ext>
            </a:extLst>
          </p:cNvPr>
          <p:cNvSpPr txBox="1"/>
          <p:nvPr/>
        </p:nvSpPr>
        <p:spPr>
          <a:xfrm>
            <a:off x="827169" y="134909"/>
            <a:ext cx="6094970" cy="828047"/>
          </a:xfrm>
          <a:prstGeom prst="rect">
            <a:avLst/>
          </a:prstGeom>
          <a:noFill/>
        </p:spPr>
        <p:txBody>
          <a:bodyPr wrap="square">
            <a:spAutoFit/>
          </a:bodyPr>
          <a:lstStyle/>
          <a:p>
            <a:pPr marL="205740" indent="-205740">
              <a:lnSpc>
                <a:spcPct val="172000"/>
              </a:lnSpc>
              <a:spcBef>
                <a:spcPts val="1300"/>
              </a:spcBef>
              <a:spcAft>
                <a:spcPts val="1300"/>
              </a:spcAft>
              <a:buNone/>
            </a:pP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综合实训</a:t>
            </a: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设计异常补漏洞</a:t>
            </a:r>
          </a:p>
        </p:txBody>
      </p:sp>
      <p:sp>
        <p:nvSpPr>
          <p:cNvPr id="18" name="文本框 17">
            <a:extLst>
              <a:ext uri="{FF2B5EF4-FFF2-40B4-BE49-F238E27FC236}">
                <a16:creationId xmlns:a16="http://schemas.microsoft.com/office/drawing/2014/main" id="{BED6B66C-910F-4FE2-2C46-18F670F67185}"/>
              </a:ext>
            </a:extLst>
          </p:cNvPr>
          <p:cNvSpPr txBox="1"/>
          <p:nvPr/>
        </p:nvSpPr>
        <p:spPr>
          <a:xfrm>
            <a:off x="758188" y="828148"/>
            <a:ext cx="10816797" cy="3385542"/>
          </a:xfrm>
          <a:prstGeom prst="rect">
            <a:avLst/>
          </a:prstGeom>
          <a:noFill/>
        </p:spPr>
        <p:txBody>
          <a:bodyPr wrap="square">
            <a:spAutoFit/>
          </a:bodyPr>
          <a:lstStyle/>
          <a:p>
            <a:pPr algn="just">
              <a:lnSpc>
                <a:spcPts val="2000"/>
              </a:lnSpc>
              <a:buNone/>
            </a:pPr>
            <a:r>
              <a:rPr lang="zh-CN" altLang="zh-CN" sz="14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综合案例</a:t>
            </a:r>
            <a:r>
              <a:rPr lang="zh-CN" altLang="zh-CN" sz="14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责任和担当一直都是高校培养学生素质教育的重要组成部分，你作为一个程序员，临危受命开发一个简单的银行账户管理系统。要意识到银行系统的严肃性，同时又需要考虑到用户的多样性。因此在设计的过程中，除了日常满足用户可以进行存款、取款和查看余额等功能外。还需要考虑用户取款时可能出现的一些问题，如果取款金额超过账户余额， 系统将抛出一个自定义异常。</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【案例分析】</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异常类型：</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）自定义异常类：</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InsufficientFundsException</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，用于表示账户余额不足的情况。</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）运行时异常：虽然不强制处理，但可以使用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内置的运行时异常（如</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ArithmeticException</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）来展示异常处理机制。</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异常处理：</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try-catch</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块来捕获和处理异常。</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finally</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块来确保资源（如打印日志）被正确释放。</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方法声明：</a:t>
            </a:r>
          </a:p>
          <a:p>
            <a:pPr indent="40005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在可能抛出异常的方法上使用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throws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关键字声明异常。</a:t>
            </a:r>
          </a:p>
          <a:p>
            <a:pPr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【案例代码】</a:t>
            </a:r>
          </a:p>
        </p:txBody>
      </p:sp>
      <p:sp>
        <p:nvSpPr>
          <p:cNvPr id="20" name="文本框 19">
            <a:extLst>
              <a:ext uri="{FF2B5EF4-FFF2-40B4-BE49-F238E27FC236}">
                <a16:creationId xmlns:a16="http://schemas.microsoft.com/office/drawing/2014/main" id="{269C9F41-FF4D-8ADE-CED5-9910BECE5C5D}"/>
              </a:ext>
            </a:extLst>
          </p:cNvPr>
          <p:cNvSpPr txBox="1"/>
          <p:nvPr/>
        </p:nvSpPr>
        <p:spPr>
          <a:xfrm>
            <a:off x="717910" y="4082468"/>
            <a:ext cx="10090629" cy="2462213"/>
          </a:xfrm>
          <a:prstGeom prst="rect">
            <a:avLst/>
          </a:prstGeom>
          <a:noFill/>
        </p:spPr>
        <p:txBody>
          <a:bodyPr wrap="square">
            <a:spAutoFit/>
          </a:bodyPr>
          <a:lstStyle/>
          <a:p>
            <a:pPr algn="l">
              <a:buNone/>
            </a:pP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自定义异常类</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InsufficientFundsException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extends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Exception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InsufficientFundsException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message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super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message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定义银行账户类</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BankAccount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balance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BankAccount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initialBalance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9323464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ED55E-115E-01EA-5F27-64401424A00D}"/>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29B2EFBF-F464-C9F1-A089-5686CB8E2A95}"/>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E46646FD-760A-0807-28C6-37419EDC9894}"/>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83FD0E0F-8173-B166-18A2-39897B6B6704}"/>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6DA49BE9-8914-B3E4-0C72-A45D848FF14F}"/>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10" name="文本框 9">
            <a:extLst>
              <a:ext uri="{FF2B5EF4-FFF2-40B4-BE49-F238E27FC236}">
                <a16:creationId xmlns:a16="http://schemas.microsoft.com/office/drawing/2014/main" id="{E02F4081-9A86-CA13-6371-554480E8A5F3}"/>
              </a:ext>
            </a:extLst>
          </p:cNvPr>
          <p:cNvSpPr txBox="1"/>
          <p:nvPr/>
        </p:nvSpPr>
        <p:spPr>
          <a:xfrm>
            <a:off x="796239" y="419103"/>
            <a:ext cx="9371055" cy="6124754"/>
          </a:xfrm>
          <a:prstGeom prst="rect">
            <a:avLst/>
          </a:prstGeom>
          <a:noFill/>
        </p:spPr>
        <p:txBody>
          <a:bodyPr wrap="square">
            <a:spAutoFit/>
          </a:bodyPr>
          <a:lstStyle/>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balance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initialBalance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存款方法</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deposit(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amount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amount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0)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balance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amount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throw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IllegalArgumentException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"Deposit amount must be positive"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取款方法，可能抛出</a:t>
            </a:r>
            <a:r>
              <a:rPr lang="en-US" altLang="zh-CN" sz="14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InsufficientFundsException</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withdraw(</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amount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throws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InsufficientFundsException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amount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balance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throw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InsufficientFundsException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"Insufficient funds for this withdrawal"</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amount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0)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balance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amount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throw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IllegalArgumentException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"Withdrawal amount must be positive"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查看余额方法</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getBalance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balance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测试类</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BankAccountManager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356724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82BC01-8A8F-92D8-4573-24E075530830}"/>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FFF7DF52-E535-0C9F-3240-A5FD9380E1BA}"/>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3D0482BC-6F90-70EF-E96B-5568C1ADB7AF}"/>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98A75731-7B59-00B8-0514-8F5FFFDC8032}"/>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80D38FA6-35B6-5370-E2A7-F54C04F184F2}"/>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6" name="文本框 5">
            <a:extLst>
              <a:ext uri="{FF2B5EF4-FFF2-40B4-BE49-F238E27FC236}">
                <a16:creationId xmlns:a16="http://schemas.microsoft.com/office/drawing/2014/main" id="{A5F9918C-A60A-9F8F-D0FF-36F3C9C67F3F}"/>
              </a:ext>
            </a:extLst>
          </p:cNvPr>
          <p:cNvSpPr txBox="1"/>
          <p:nvPr/>
        </p:nvSpPr>
        <p:spPr>
          <a:xfrm>
            <a:off x="970860" y="553884"/>
            <a:ext cx="9080671" cy="5232202"/>
          </a:xfrm>
          <a:prstGeom prst="rect">
            <a:avLst/>
          </a:prstGeom>
          <a:noFill/>
        </p:spPr>
        <p:txBody>
          <a:bodyPr wrap="square">
            <a:spAutoFit/>
          </a:bodyPr>
          <a:lstStyle/>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BankAccount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account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BankAccount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(1000.0);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"Initial balance: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account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.getBalance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存款</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account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.deposit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(500.0);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"Balance after deposit: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account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.getBalance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取款</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account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.withdraw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(300.0);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"Balance after withdrawal: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account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.getBalance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尝试取款超过余额</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account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.withdraw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(1500.0);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catch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InsufficientFundsException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"Error: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.getMessage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catch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IllegalArgumentException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"Error: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.getMessage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finally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无论是否出现异常，都会执行</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"Final balance: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account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.getBalance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"Transaction completed."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en-US" dirty="0"/>
          </a:p>
        </p:txBody>
      </p:sp>
    </p:spTree>
    <p:extLst>
      <p:ext uri="{BB962C8B-B14F-4D97-AF65-F5344CB8AC3E}">
        <p14:creationId xmlns:p14="http://schemas.microsoft.com/office/powerpoint/2010/main" val="34989404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D22457-F1DE-D0D3-5756-3205679A2FE7}"/>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AA113B24-B6B0-39E9-E29A-0796B56F343A}"/>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45F1ADBF-224B-F481-C307-A3D5A5CAEFBA}"/>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54AC467C-DE98-5C13-DFA0-C87B5305FA4C}"/>
              </a:ext>
            </a:extLst>
          </p:cNvPr>
          <p:cNvSpPr txBox="1"/>
          <p:nvPr/>
        </p:nvSpPr>
        <p:spPr>
          <a:xfrm>
            <a:off x="453650" y="211743"/>
            <a:ext cx="6094970" cy="828047"/>
          </a:xfrm>
          <a:prstGeom prst="rect">
            <a:avLst/>
          </a:prstGeom>
          <a:noFill/>
        </p:spPr>
        <p:txBody>
          <a:bodyPr wrap="square">
            <a:spAutoFit/>
          </a:bodyPr>
          <a:lstStyle/>
          <a:p>
            <a:pPr marL="205740" indent="-205740">
              <a:lnSpc>
                <a:spcPct val="172000"/>
              </a:lnSpc>
              <a:spcBef>
                <a:spcPts val="1300"/>
              </a:spcBef>
              <a:spcAft>
                <a:spcPts val="1300"/>
              </a:spcAft>
              <a:buNone/>
            </a:pP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拓展训练</a:t>
            </a:r>
          </a:p>
        </p:txBody>
      </p:sp>
      <p:sp>
        <p:nvSpPr>
          <p:cNvPr id="5" name="文本框 4">
            <a:extLst>
              <a:ext uri="{FF2B5EF4-FFF2-40B4-BE49-F238E27FC236}">
                <a16:creationId xmlns:a16="http://schemas.microsoft.com/office/drawing/2014/main" id="{95B60D8C-5FC7-799F-D743-F85D68588C80}"/>
              </a:ext>
            </a:extLst>
          </p:cNvPr>
          <p:cNvSpPr txBox="1"/>
          <p:nvPr/>
        </p:nvSpPr>
        <p:spPr>
          <a:xfrm>
            <a:off x="553288" y="1046938"/>
            <a:ext cx="6094970" cy="359970"/>
          </a:xfrm>
          <a:prstGeom prst="rect">
            <a:avLst/>
          </a:prstGeom>
          <a:noFill/>
        </p:spPr>
        <p:txBody>
          <a:bodyPr wrap="square">
            <a:spAutoFit/>
          </a:bodyPr>
          <a:lstStyle/>
          <a:p>
            <a:pPr algn="just">
              <a:lnSpc>
                <a:spcPts val="2000"/>
              </a:lnSpc>
              <a:buNone/>
            </a:pP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一、选择题</a:t>
            </a:r>
          </a:p>
        </p:txBody>
      </p:sp>
      <p:sp>
        <p:nvSpPr>
          <p:cNvPr id="9" name="文本框 8">
            <a:extLst>
              <a:ext uri="{FF2B5EF4-FFF2-40B4-BE49-F238E27FC236}">
                <a16:creationId xmlns:a16="http://schemas.microsoft.com/office/drawing/2014/main" id="{934C0051-66C8-FBFE-BD5C-D4EB2B118ADC}"/>
              </a:ext>
            </a:extLst>
          </p:cNvPr>
          <p:cNvSpPr txBox="1"/>
          <p:nvPr/>
        </p:nvSpPr>
        <p:spPr>
          <a:xfrm>
            <a:off x="553288" y="1292501"/>
            <a:ext cx="10098236" cy="5221942"/>
          </a:xfrm>
          <a:prstGeom prst="rect">
            <a:avLst/>
          </a:prstGeom>
          <a:noFill/>
        </p:spPr>
        <p:txBody>
          <a:bodyPr wrap="square">
            <a:spAutoFit/>
          </a:bodyPr>
          <a:lstStyle/>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try-catch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块的基本语法，哪个选项是正确的？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A.catch</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块只能捕获</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Throwable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类的异常。</a:t>
            </a:r>
          </a:p>
          <a:p>
            <a:pPr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B.catch</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块必须至少指定一个异常类型。</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try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块中，最多只能有一个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catch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a:t>
            </a:r>
          </a:p>
          <a:p>
            <a:pPr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D.try</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-catch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块中的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catch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块可以没有顺序。</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下面哪个异常类属于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RuntimeException</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类的子类？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A.IOException</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B.SQLException</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C.NullPointerException</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D.FileNotFoundException</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以下关于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异常的叙述，哪一项是错误的？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 Checked Exception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是必须进行捕获或声明的异常。</a:t>
            </a:r>
          </a:p>
          <a:p>
            <a:pPr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B.Unchecked</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Exception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是在程序运行时可能发生的异常。</a:t>
            </a:r>
          </a:p>
          <a:p>
            <a:pPr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C.Exception</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类的所有子类都必须是检查异常。</a:t>
            </a:r>
          </a:p>
          <a:p>
            <a:pPr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D.Error</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类及其子类表示的是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JVM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级别的错误。</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当我们在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try-catch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语句块中捕获了异常时，以下哪种说法是正确的？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无论是否捕获到异常，</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finally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块都会执行。</a:t>
            </a:r>
          </a:p>
          <a:p>
            <a:pPr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B.catch</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块可以处理所有类型的异常，包括</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Error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类的异常。</a:t>
            </a:r>
          </a:p>
          <a:p>
            <a:pPr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C.try</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-catch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语句块后不需要</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finally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a:t>
            </a:r>
          </a:p>
          <a:p>
            <a:pPr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D.finally</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块中的代码只会在没有异常时执行。</a:t>
            </a:r>
          </a:p>
        </p:txBody>
      </p:sp>
    </p:spTree>
    <p:extLst>
      <p:ext uri="{BB962C8B-B14F-4D97-AF65-F5344CB8AC3E}">
        <p14:creationId xmlns:p14="http://schemas.microsoft.com/office/powerpoint/2010/main" val="863058897"/>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62967C-2146-D0BB-C0CE-ED9BBAAE8523}"/>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3326E5E2-7179-C9D1-7E18-8E9E9DBAE01F}"/>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CA92153A-A293-C393-F7C8-CBE373FE107D}"/>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1346F4A7-4A80-F7BC-AC2F-4591C01BCBC0}"/>
              </a:ext>
            </a:extLst>
          </p:cNvPr>
          <p:cNvSpPr txBox="1"/>
          <p:nvPr/>
        </p:nvSpPr>
        <p:spPr>
          <a:xfrm>
            <a:off x="453650" y="591693"/>
            <a:ext cx="8296018" cy="1374735"/>
          </a:xfrm>
          <a:prstGeom prst="rect">
            <a:avLst/>
          </a:prstGeom>
          <a:noFill/>
        </p:spPr>
        <p:txBody>
          <a:bodyPr wrap="square">
            <a:spAutoFit/>
          </a:bodyPr>
          <a:lstStyle/>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关于自定义异常类的叙述，哪个选项是正确的？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自定义异常类必须继承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RuntimeException</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自定义异常类必须实现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Throwable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接口。</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自定义异常类只能定义一个构造方法。</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自定义异常类可以继承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Exception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或</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RuntimeException</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a:t>
            </a:r>
          </a:p>
        </p:txBody>
      </p:sp>
      <p:sp>
        <p:nvSpPr>
          <p:cNvPr id="5" name="文本框 4">
            <a:extLst>
              <a:ext uri="{FF2B5EF4-FFF2-40B4-BE49-F238E27FC236}">
                <a16:creationId xmlns:a16="http://schemas.microsoft.com/office/drawing/2014/main" id="{833FBFC8-B445-0333-AF00-B0EA29EB2192}"/>
              </a:ext>
            </a:extLst>
          </p:cNvPr>
          <p:cNvSpPr txBox="1"/>
          <p:nvPr/>
        </p:nvSpPr>
        <p:spPr>
          <a:xfrm>
            <a:off x="453650" y="2186217"/>
            <a:ext cx="6094970" cy="359970"/>
          </a:xfrm>
          <a:prstGeom prst="rect">
            <a:avLst/>
          </a:prstGeom>
          <a:noFill/>
        </p:spPr>
        <p:txBody>
          <a:bodyPr wrap="square">
            <a:spAutoFit/>
          </a:bodyPr>
          <a:lstStyle/>
          <a:p>
            <a:pPr algn="just">
              <a:lnSpc>
                <a:spcPts val="2000"/>
              </a:lnSpc>
              <a:buNone/>
            </a:pP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二、编程题</a:t>
            </a:r>
          </a:p>
        </p:txBody>
      </p:sp>
      <p:sp>
        <p:nvSpPr>
          <p:cNvPr id="7" name="文本框 6">
            <a:extLst>
              <a:ext uri="{FF2B5EF4-FFF2-40B4-BE49-F238E27FC236}">
                <a16:creationId xmlns:a16="http://schemas.microsoft.com/office/drawing/2014/main" id="{AD33852B-7130-FD7B-1317-BDB9ABC90830}"/>
              </a:ext>
            </a:extLst>
          </p:cNvPr>
          <p:cNvSpPr txBox="1"/>
          <p:nvPr/>
        </p:nvSpPr>
        <p:spPr>
          <a:xfrm>
            <a:off x="496614" y="2668438"/>
            <a:ext cx="11198772" cy="2421176"/>
          </a:xfrm>
          <a:prstGeom prst="rect">
            <a:avLst/>
          </a:prstGeom>
          <a:noFill/>
        </p:spPr>
        <p:txBody>
          <a:bodyPr wrap="square">
            <a:spAutoFit/>
          </a:bodyPr>
          <a:lstStyle/>
          <a:p>
            <a:pPr algn="just">
              <a:lnSpc>
                <a:spcPts val="2000"/>
              </a:lnSpc>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编写一个程序，接收两个整数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，并计算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除以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b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的结果。需要使用异常处理机制来捕获除零异常</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ArithmeticException</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并给出相应的提示信息。</a:t>
            </a:r>
          </a:p>
          <a:p>
            <a:pPr algn="just">
              <a:lnSpc>
                <a:spcPts val="2000"/>
              </a:lnSpc>
              <a:buNone/>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编写一个程序，定义一个整数数组，尝试访问数组中的索引位置。要求使用异常处理来捕获</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ArrayIndexOutOfBoundsException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，并在捕获到异常时输出“数组索引越界”。</a:t>
            </a:r>
          </a:p>
          <a:p>
            <a:pPr algn="just">
              <a:lnSpc>
                <a:spcPts val="2000"/>
              </a:lnSpc>
              <a:buNone/>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编写一个程序，创建一个自定义异常类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InvalidAgeException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，该异常类用于验证年龄输入是否合理。要求：</a:t>
            </a:r>
          </a:p>
          <a:p>
            <a:pPr algn="just">
              <a:lnSpc>
                <a:spcPts val="2000"/>
              </a:lnSpc>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用户输入年龄，若年龄小于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或大于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150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，抛出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InvalidAgeException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如果输入的年龄合理（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0 &lt;= age &lt;= 150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），则输出“年龄输入有效。</a:t>
            </a:r>
            <a:endParaRPr lang="zh-CN" altLang="en-US" dirty="0"/>
          </a:p>
        </p:txBody>
      </p:sp>
    </p:spTree>
    <p:extLst>
      <p:ext uri="{BB962C8B-B14F-4D97-AF65-F5344CB8AC3E}">
        <p14:creationId xmlns:p14="http://schemas.microsoft.com/office/powerpoint/2010/main" val="2536528948"/>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E129C1-A8F6-9CC1-5435-D4BEBC4B96E2}"/>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C379DB0E-F2C4-F69D-B0D3-368144D1C7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矩形 11">
            <a:extLst>
              <a:ext uri="{FF2B5EF4-FFF2-40B4-BE49-F238E27FC236}">
                <a16:creationId xmlns:a16="http://schemas.microsoft.com/office/drawing/2014/main" id="{FF883AC3-E57C-64BC-5527-E50C439F249C}"/>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45B0E126-1605-F903-A9D9-3AE44882457A}"/>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4CA0870B-3374-3881-A86B-A34E0ACCC474}"/>
              </a:ext>
            </a:extLst>
          </p:cNvPr>
          <p:cNvSpPr txBox="1"/>
          <p:nvPr/>
        </p:nvSpPr>
        <p:spPr>
          <a:xfrm>
            <a:off x="4907177" y="2521042"/>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7.1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异常</a:t>
            </a:r>
          </a:p>
        </p:txBody>
      </p:sp>
    </p:spTree>
    <p:extLst>
      <p:ext uri="{BB962C8B-B14F-4D97-AF65-F5344CB8AC3E}">
        <p14:creationId xmlns:p14="http://schemas.microsoft.com/office/powerpoint/2010/main" val="3476449168"/>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F4C09D-5056-D04D-E93C-13A64D43979E}"/>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F26BF24D-8661-B05F-BD33-35ED9E2C0111}"/>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ED9032F9-F041-3C30-0439-FA2F6EB0CC01}"/>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CB34134A-36D0-3987-2E6F-FD050F51FF3A}"/>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DB61CA5C-BBDB-1AA1-5E6A-159EE6104C10}"/>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31D2CA90-6347-7E3B-597A-B4B061620E59}"/>
              </a:ext>
            </a:extLst>
          </p:cNvPr>
          <p:cNvSpPr txBox="1"/>
          <p:nvPr/>
        </p:nvSpPr>
        <p:spPr>
          <a:xfrm>
            <a:off x="922123" y="333089"/>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7.1.1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异常分类</a:t>
            </a:r>
          </a:p>
        </p:txBody>
      </p:sp>
      <p:sp>
        <p:nvSpPr>
          <p:cNvPr id="6" name="文本框 5">
            <a:extLst>
              <a:ext uri="{FF2B5EF4-FFF2-40B4-BE49-F238E27FC236}">
                <a16:creationId xmlns:a16="http://schemas.microsoft.com/office/drawing/2014/main" id="{C288212F-7796-4C81-DAAF-3DC205D488C0}"/>
              </a:ext>
            </a:extLst>
          </p:cNvPr>
          <p:cNvSpPr txBox="1"/>
          <p:nvPr/>
        </p:nvSpPr>
        <p:spPr>
          <a:xfrm>
            <a:off x="464961" y="1063338"/>
            <a:ext cx="11212174" cy="861774"/>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Throwable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异常类型的顶层父类就是根类，一个对象只有是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Throwable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类的（直接或者间接）实例，他才是一个异常对象，才能被异常处理机制识别。</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JDK</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中内建了一些常用的异常类，我们也可以自定义异常。</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Throwable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主要包括两个大类，一个是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Error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类，另一个是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a:t>
            </a:r>
          </a:p>
        </p:txBody>
      </p:sp>
      <p:sp>
        <p:nvSpPr>
          <p:cNvPr id="10" name="文本框 9">
            <a:extLst>
              <a:ext uri="{FF2B5EF4-FFF2-40B4-BE49-F238E27FC236}">
                <a16:creationId xmlns:a16="http://schemas.microsoft.com/office/drawing/2014/main" id="{29B7AB8B-8D3D-8BDD-62D5-37CA8884B9B8}"/>
              </a:ext>
            </a:extLst>
          </p:cNvPr>
          <p:cNvSpPr txBox="1"/>
          <p:nvPr/>
        </p:nvSpPr>
        <p:spPr>
          <a:xfrm>
            <a:off x="827169" y="1875596"/>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7.1.2 Java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内置异常类</a:t>
            </a:r>
          </a:p>
        </p:txBody>
      </p:sp>
      <p:sp>
        <p:nvSpPr>
          <p:cNvPr id="12" name="文本框 11">
            <a:extLst>
              <a:ext uri="{FF2B5EF4-FFF2-40B4-BE49-F238E27FC236}">
                <a16:creationId xmlns:a16="http://schemas.microsoft.com/office/drawing/2014/main" id="{37E67487-8E9B-E840-0298-58D23F411EE5}"/>
              </a:ext>
            </a:extLst>
          </p:cNvPr>
          <p:cNvSpPr txBox="1"/>
          <p:nvPr/>
        </p:nvSpPr>
        <p:spPr>
          <a:xfrm>
            <a:off x="449393" y="2639572"/>
            <a:ext cx="11227742" cy="1118255"/>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语言定义了某些异常类在</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java.lang</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标准包中。标准运行时异常类的子类是最常见的异常类。由于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java.lang</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包是默认加载到所有的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程序的，所以大部分从运行时异常类继承而来的异常都可以直接使用。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根据各个类库也定义了一些其他的异常。表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7-1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中列出了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的非检查性异常。表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7-2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中列出了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的检查性异常。</a:t>
            </a:r>
          </a:p>
        </p:txBody>
      </p:sp>
      <p:sp>
        <p:nvSpPr>
          <p:cNvPr id="14" name="文本框 13">
            <a:extLst>
              <a:ext uri="{FF2B5EF4-FFF2-40B4-BE49-F238E27FC236}">
                <a16:creationId xmlns:a16="http://schemas.microsoft.com/office/drawing/2014/main" id="{A3E271D7-1ED6-A2C6-2ADA-7486DDD1766A}"/>
              </a:ext>
            </a:extLst>
          </p:cNvPr>
          <p:cNvSpPr txBox="1"/>
          <p:nvPr/>
        </p:nvSpPr>
        <p:spPr>
          <a:xfrm>
            <a:off x="3015779" y="3666781"/>
            <a:ext cx="6094970" cy="276999"/>
          </a:xfrm>
          <a:prstGeom prst="rect">
            <a:avLst/>
          </a:prstGeom>
          <a:noFill/>
        </p:spPr>
        <p:txBody>
          <a:bodyPr wrap="square">
            <a:spAutoFit/>
          </a:bodyPr>
          <a:lstStyle/>
          <a:p>
            <a:pPr algn="ctr">
              <a:buNone/>
            </a:pP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7-1 J</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非检查性异常类</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15" name="表格 14">
            <a:extLst>
              <a:ext uri="{FF2B5EF4-FFF2-40B4-BE49-F238E27FC236}">
                <a16:creationId xmlns:a16="http://schemas.microsoft.com/office/drawing/2014/main" id="{5389F089-B6C5-A8C2-67FB-5AA6BBC9FD7D}"/>
              </a:ext>
            </a:extLst>
          </p:cNvPr>
          <p:cNvGraphicFramePr>
            <a:graphicFrameLocks noGrp="1"/>
          </p:cNvGraphicFramePr>
          <p:nvPr>
            <p:extLst>
              <p:ext uri="{D42A27DB-BD31-4B8C-83A1-F6EECF244321}">
                <p14:modId xmlns:p14="http://schemas.microsoft.com/office/powerpoint/2010/main" val="699210784"/>
              </p:ext>
            </p:extLst>
          </p:nvPr>
        </p:nvGraphicFramePr>
        <p:xfrm>
          <a:off x="1704700" y="3943780"/>
          <a:ext cx="8782599" cy="2571968"/>
        </p:xfrm>
        <a:graphic>
          <a:graphicData uri="http://schemas.openxmlformats.org/drawingml/2006/table">
            <a:tbl>
              <a:tblPr firstRow="1" firstCol="1" bandRow="1">
                <a:tableStyleId>{5C22544A-7EE6-4342-B048-85BDC9FD1C3A}</a:tableStyleId>
              </a:tblPr>
              <a:tblGrid>
                <a:gridCol w="3472023">
                  <a:extLst>
                    <a:ext uri="{9D8B030D-6E8A-4147-A177-3AD203B41FA5}">
                      <a16:colId xmlns:a16="http://schemas.microsoft.com/office/drawing/2014/main" val="3700196774"/>
                    </a:ext>
                  </a:extLst>
                </a:gridCol>
                <a:gridCol w="5310576">
                  <a:extLst>
                    <a:ext uri="{9D8B030D-6E8A-4147-A177-3AD203B41FA5}">
                      <a16:colId xmlns:a16="http://schemas.microsoft.com/office/drawing/2014/main" val="3752154225"/>
                    </a:ext>
                  </a:extLst>
                </a:gridCol>
              </a:tblGrid>
              <a:tr h="150046">
                <a:tc>
                  <a:txBody>
                    <a:bodyPr/>
                    <a:lstStyle/>
                    <a:p>
                      <a:pPr algn="ctr">
                        <a:buNone/>
                      </a:pPr>
                      <a:r>
                        <a:rPr lang="zh-CN" sz="1000" kern="0" dirty="0">
                          <a:effectLst/>
                        </a:rPr>
                        <a:t>异常</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7521" marR="67521" marT="0" marB="0"/>
                </a:tc>
                <a:tc>
                  <a:txBody>
                    <a:bodyPr/>
                    <a:lstStyle/>
                    <a:p>
                      <a:pPr algn="ctr">
                        <a:buNone/>
                      </a:pPr>
                      <a:r>
                        <a:rPr lang="zh-CN" sz="1000" kern="0">
                          <a:effectLst/>
                        </a:rPr>
                        <a:t>描述</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7521" marR="67521" marT="0" marB="0"/>
                </a:tc>
                <a:extLst>
                  <a:ext uri="{0D108BD9-81ED-4DB2-BD59-A6C34878D82A}">
                    <a16:rowId xmlns:a16="http://schemas.microsoft.com/office/drawing/2014/main" val="1494709104"/>
                  </a:ext>
                </a:extLst>
              </a:tr>
              <a:tr h="300092">
                <a:tc>
                  <a:txBody>
                    <a:bodyPr/>
                    <a:lstStyle/>
                    <a:p>
                      <a:pPr algn="just">
                        <a:buNone/>
                      </a:pPr>
                      <a:r>
                        <a:rPr lang="en-US" sz="1000" kern="0">
                          <a:effectLst/>
                        </a:rPr>
                        <a:t>Arithmetic Exception</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7521" marR="67521" marT="0" marB="0"/>
                </a:tc>
                <a:tc>
                  <a:txBody>
                    <a:bodyPr/>
                    <a:lstStyle/>
                    <a:p>
                      <a:pPr algn="just">
                        <a:buNone/>
                      </a:pPr>
                      <a:r>
                        <a:rPr lang="zh-CN" sz="1000" kern="0">
                          <a:effectLst/>
                        </a:rPr>
                        <a:t>当出现异常的运算条件时，抛出此异常。例如，一个整数”除以零”时，抛出此类的一个实例。</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7521" marR="67521" marT="0" marB="0"/>
                </a:tc>
                <a:extLst>
                  <a:ext uri="{0D108BD9-81ED-4DB2-BD59-A6C34878D82A}">
                    <a16:rowId xmlns:a16="http://schemas.microsoft.com/office/drawing/2014/main" val="2226761824"/>
                  </a:ext>
                </a:extLst>
              </a:tr>
              <a:tr h="300092">
                <a:tc>
                  <a:txBody>
                    <a:bodyPr/>
                    <a:lstStyle/>
                    <a:p>
                      <a:pPr algn="just">
                        <a:buNone/>
                      </a:pPr>
                      <a:r>
                        <a:rPr lang="en-US" sz="1000" kern="0">
                          <a:effectLst/>
                        </a:rPr>
                        <a:t>Array Index Out Of Bounds Exception</a:t>
                      </a:r>
                      <a:endParaRPr lang="zh-CN" sz="1000" kern="100">
                        <a:effectLst/>
                      </a:endParaRPr>
                    </a:p>
                    <a:p>
                      <a:pPr algn="just">
                        <a:buNone/>
                      </a:pPr>
                      <a:r>
                        <a:rPr lang="en-US" sz="1000" kern="0">
                          <a:effectLst/>
                        </a:rPr>
                        <a:t> </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7521" marR="67521" marT="0" marB="0"/>
                </a:tc>
                <a:tc>
                  <a:txBody>
                    <a:bodyPr/>
                    <a:lstStyle/>
                    <a:p>
                      <a:pPr algn="just">
                        <a:buNone/>
                      </a:pPr>
                      <a:r>
                        <a:rPr lang="zh-CN" sz="1000" kern="0">
                          <a:effectLst/>
                        </a:rPr>
                        <a:t>用非法索引访问数组时抛出的异常。如果索引为负或大于等于数组大小，则该索引为非法索引。</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7521" marR="67521" marT="0" marB="0"/>
                </a:tc>
                <a:extLst>
                  <a:ext uri="{0D108BD9-81ED-4DB2-BD59-A6C34878D82A}">
                    <a16:rowId xmlns:a16="http://schemas.microsoft.com/office/drawing/2014/main" val="3452853056"/>
                  </a:ext>
                </a:extLst>
              </a:tr>
              <a:tr h="300092">
                <a:tc>
                  <a:txBody>
                    <a:bodyPr/>
                    <a:lstStyle/>
                    <a:p>
                      <a:pPr algn="just">
                        <a:buNone/>
                      </a:pPr>
                      <a:r>
                        <a:rPr lang="en-US" sz="1000" kern="0">
                          <a:effectLst/>
                        </a:rPr>
                        <a:t>Array Store Exception</a:t>
                      </a:r>
                      <a:endParaRPr lang="zh-CN" sz="1000" kern="100">
                        <a:effectLst/>
                      </a:endParaRPr>
                    </a:p>
                    <a:p>
                      <a:pPr algn="just">
                        <a:buNone/>
                      </a:pPr>
                      <a:r>
                        <a:rPr lang="en-US" sz="1000" kern="0">
                          <a:effectLst/>
                        </a:rPr>
                        <a:t> </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7521" marR="67521" marT="0" marB="0"/>
                </a:tc>
                <a:tc>
                  <a:txBody>
                    <a:bodyPr/>
                    <a:lstStyle/>
                    <a:p>
                      <a:pPr algn="just">
                        <a:buNone/>
                      </a:pPr>
                      <a:r>
                        <a:rPr lang="zh-CN" sz="1000" kern="0">
                          <a:effectLst/>
                        </a:rPr>
                        <a:t>试图将错误类型的对象存储到一个对象数组时抛出的异常。</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7521" marR="67521" marT="0" marB="0"/>
                </a:tc>
                <a:extLst>
                  <a:ext uri="{0D108BD9-81ED-4DB2-BD59-A6C34878D82A}">
                    <a16:rowId xmlns:a16="http://schemas.microsoft.com/office/drawing/2014/main" val="3700179414"/>
                  </a:ext>
                </a:extLst>
              </a:tr>
              <a:tr h="300092">
                <a:tc>
                  <a:txBody>
                    <a:bodyPr/>
                    <a:lstStyle/>
                    <a:p>
                      <a:pPr algn="just">
                        <a:buNone/>
                      </a:pPr>
                      <a:r>
                        <a:rPr lang="en-US" sz="1000" kern="0">
                          <a:effectLst/>
                        </a:rPr>
                        <a:t>Clas sCast Exception</a:t>
                      </a:r>
                      <a:endParaRPr lang="zh-CN" sz="1000" kern="100">
                        <a:effectLst/>
                      </a:endParaRPr>
                    </a:p>
                    <a:p>
                      <a:pPr algn="just">
                        <a:buNone/>
                      </a:pPr>
                      <a:r>
                        <a:rPr lang="en-US" sz="1000" kern="0">
                          <a:effectLst/>
                        </a:rPr>
                        <a:t> </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7521" marR="67521" marT="0" marB="0"/>
                </a:tc>
                <a:tc>
                  <a:txBody>
                    <a:bodyPr/>
                    <a:lstStyle/>
                    <a:p>
                      <a:pPr algn="just">
                        <a:buNone/>
                      </a:pPr>
                      <a:r>
                        <a:rPr lang="zh-CN" sz="1000" kern="0">
                          <a:effectLst/>
                        </a:rPr>
                        <a:t>当试图将对象强制转换为不是实例的子类时，抛出该异常。</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7521" marR="67521" marT="0" marB="0"/>
                </a:tc>
                <a:extLst>
                  <a:ext uri="{0D108BD9-81ED-4DB2-BD59-A6C34878D82A}">
                    <a16:rowId xmlns:a16="http://schemas.microsoft.com/office/drawing/2014/main" val="2088629300"/>
                  </a:ext>
                </a:extLst>
              </a:tr>
              <a:tr h="300092">
                <a:tc>
                  <a:txBody>
                    <a:bodyPr/>
                    <a:lstStyle/>
                    <a:p>
                      <a:pPr algn="just">
                        <a:buNone/>
                      </a:pPr>
                      <a:r>
                        <a:rPr lang="en-US" sz="1000" kern="0">
                          <a:effectLst/>
                        </a:rPr>
                        <a:t>Illegal Argument Exception</a:t>
                      </a:r>
                      <a:endParaRPr lang="zh-CN" sz="1000" kern="100">
                        <a:effectLst/>
                      </a:endParaRPr>
                    </a:p>
                    <a:p>
                      <a:pPr algn="just">
                        <a:buNone/>
                      </a:pPr>
                      <a:r>
                        <a:rPr lang="en-US" sz="1000" kern="0">
                          <a:effectLst/>
                        </a:rPr>
                        <a:t> </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7521" marR="67521" marT="0" marB="0"/>
                </a:tc>
                <a:tc>
                  <a:txBody>
                    <a:bodyPr/>
                    <a:lstStyle/>
                    <a:p>
                      <a:pPr algn="just">
                        <a:buNone/>
                      </a:pPr>
                      <a:r>
                        <a:rPr lang="zh-CN" sz="1000" kern="0">
                          <a:effectLst/>
                        </a:rPr>
                        <a:t>抛出的异常表明向方法传递了一个不合法或不正确的参数。</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7521" marR="67521" marT="0" marB="0"/>
                </a:tc>
                <a:extLst>
                  <a:ext uri="{0D108BD9-81ED-4DB2-BD59-A6C34878D82A}">
                    <a16:rowId xmlns:a16="http://schemas.microsoft.com/office/drawing/2014/main" val="2344412843"/>
                  </a:ext>
                </a:extLst>
              </a:tr>
              <a:tr h="450138">
                <a:tc>
                  <a:txBody>
                    <a:bodyPr/>
                    <a:lstStyle/>
                    <a:p>
                      <a:pPr algn="just">
                        <a:buNone/>
                      </a:pPr>
                      <a:r>
                        <a:rPr lang="en-US" sz="1000" kern="0">
                          <a:effectLst/>
                        </a:rPr>
                        <a:t>Illegal Monitor State Exception</a:t>
                      </a:r>
                      <a:endParaRPr lang="zh-CN" sz="1000" kern="100">
                        <a:effectLst/>
                      </a:endParaRPr>
                    </a:p>
                    <a:p>
                      <a:pPr algn="just">
                        <a:buNone/>
                      </a:pPr>
                      <a:r>
                        <a:rPr lang="en-US" sz="1000" kern="0">
                          <a:effectLst/>
                        </a:rPr>
                        <a:t> </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7521" marR="67521" marT="0" marB="0"/>
                </a:tc>
                <a:tc>
                  <a:txBody>
                    <a:bodyPr/>
                    <a:lstStyle/>
                    <a:p>
                      <a:pPr algn="just">
                        <a:buNone/>
                      </a:pPr>
                      <a:r>
                        <a:rPr lang="zh-CN" sz="1000" kern="0">
                          <a:effectLst/>
                        </a:rPr>
                        <a:t>抛出的异常表明某一线程已经试图等待对象的监视器，或者试图通知其他正在等待对象的监视器而本身没有指定监视器的线程。</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7521" marR="67521" marT="0" marB="0"/>
                </a:tc>
                <a:extLst>
                  <a:ext uri="{0D108BD9-81ED-4DB2-BD59-A6C34878D82A}">
                    <a16:rowId xmlns:a16="http://schemas.microsoft.com/office/drawing/2014/main" val="3169405980"/>
                  </a:ext>
                </a:extLst>
              </a:tr>
              <a:tr h="450138">
                <a:tc>
                  <a:txBody>
                    <a:bodyPr/>
                    <a:lstStyle/>
                    <a:p>
                      <a:pPr algn="just">
                        <a:buNone/>
                      </a:pPr>
                      <a:r>
                        <a:rPr lang="en-US" sz="1000" kern="0">
                          <a:effectLst/>
                        </a:rPr>
                        <a:t>Illegal State Exception</a:t>
                      </a:r>
                      <a:endParaRPr lang="zh-CN" sz="1000" kern="100">
                        <a:effectLst/>
                      </a:endParaRPr>
                    </a:p>
                    <a:p>
                      <a:pPr algn="just">
                        <a:buNone/>
                      </a:pPr>
                      <a:r>
                        <a:rPr lang="en-US" sz="1000" kern="0">
                          <a:effectLst/>
                        </a:rPr>
                        <a:t> </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7521" marR="67521" marT="0" marB="0"/>
                </a:tc>
                <a:tc>
                  <a:txBody>
                    <a:bodyPr/>
                    <a:lstStyle/>
                    <a:p>
                      <a:pPr algn="just">
                        <a:buNone/>
                      </a:pPr>
                      <a:r>
                        <a:rPr lang="zh-CN" sz="1000" kern="0" dirty="0">
                          <a:effectLst/>
                        </a:rPr>
                        <a:t>在非法或不适当的时间调用方法时产生的信号。换句话说，即</a:t>
                      </a:r>
                      <a:r>
                        <a:rPr lang="en-US" sz="1000" kern="0" dirty="0">
                          <a:effectLst/>
                        </a:rPr>
                        <a:t> Java </a:t>
                      </a:r>
                      <a:r>
                        <a:rPr lang="zh-CN" sz="1000" kern="0" dirty="0">
                          <a:effectLst/>
                        </a:rPr>
                        <a:t>环境或</a:t>
                      </a:r>
                      <a:r>
                        <a:rPr lang="en-US" sz="1000" kern="0" dirty="0">
                          <a:effectLst/>
                        </a:rPr>
                        <a:t> Java </a:t>
                      </a:r>
                      <a:r>
                        <a:rPr lang="zh-CN" sz="1000" kern="0" dirty="0">
                          <a:effectLst/>
                        </a:rPr>
                        <a:t>应用程序没有处于请求操作所要求的适当状态下。</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7521" marR="67521" marT="0" marB="0"/>
                </a:tc>
                <a:extLst>
                  <a:ext uri="{0D108BD9-81ED-4DB2-BD59-A6C34878D82A}">
                    <a16:rowId xmlns:a16="http://schemas.microsoft.com/office/drawing/2014/main" val="781180691"/>
                  </a:ext>
                </a:extLst>
              </a:tr>
            </a:tbl>
          </a:graphicData>
        </a:graphic>
      </p:graphicFrame>
    </p:spTree>
    <p:extLst>
      <p:ext uri="{BB962C8B-B14F-4D97-AF65-F5344CB8AC3E}">
        <p14:creationId xmlns:p14="http://schemas.microsoft.com/office/powerpoint/2010/main" val="79722639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88B12-54A0-4B5F-6C91-C1296A2C2DC0}"/>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F35A237F-A058-34E6-4751-B358017BC9EC}"/>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FCE6527C-48A1-1596-7E43-64501EBAD171}"/>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04193FC9-AC96-5EE4-6D84-B090C307719A}"/>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CF14617A-3C0D-0F24-5128-7CC41A4D0E9E}"/>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graphicFrame>
        <p:nvGraphicFramePr>
          <p:cNvPr id="2" name="表格 1">
            <a:extLst>
              <a:ext uri="{FF2B5EF4-FFF2-40B4-BE49-F238E27FC236}">
                <a16:creationId xmlns:a16="http://schemas.microsoft.com/office/drawing/2014/main" id="{37BA1254-3BFA-3F6D-72EE-51CF9DBC5D1F}"/>
              </a:ext>
            </a:extLst>
          </p:cNvPr>
          <p:cNvGraphicFramePr>
            <a:graphicFrameLocks noGrp="1"/>
          </p:cNvGraphicFramePr>
          <p:nvPr>
            <p:extLst>
              <p:ext uri="{D42A27DB-BD31-4B8C-83A1-F6EECF244321}">
                <p14:modId xmlns:p14="http://schemas.microsoft.com/office/powerpoint/2010/main" val="454172099"/>
              </p:ext>
            </p:extLst>
          </p:nvPr>
        </p:nvGraphicFramePr>
        <p:xfrm>
          <a:off x="1856699" y="583103"/>
          <a:ext cx="8619776" cy="1861988"/>
        </p:xfrm>
        <a:graphic>
          <a:graphicData uri="http://schemas.openxmlformats.org/drawingml/2006/table">
            <a:tbl>
              <a:tblPr firstRow="1" firstCol="1" bandRow="1">
                <a:tableStyleId>{5C22544A-7EE6-4342-B048-85BDC9FD1C3A}</a:tableStyleId>
              </a:tblPr>
              <a:tblGrid>
                <a:gridCol w="3407653">
                  <a:extLst>
                    <a:ext uri="{9D8B030D-6E8A-4147-A177-3AD203B41FA5}">
                      <a16:colId xmlns:a16="http://schemas.microsoft.com/office/drawing/2014/main" val="2664102746"/>
                    </a:ext>
                  </a:extLst>
                </a:gridCol>
                <a:gridCol w="5212123">
                  <a:extLst>
                    <a:ext uri="{9D8B030D-6E8A-4147-A177-3AD203B41FA5}">
                      <a16:colId xmlns:a16="http://schemas.microsoft.com/office/drawing/2014/main" val="479062191"/>
                    </a:ext>
                  </a:extLst>
                </a:gridCol>
              </a:tblGrid>
              <a:tr h="186199">
                <a:tc>
                  <a:txBody>
                    <a:bodyPr/>
                    <a:lstStyle/>
                    <a:p>
                      <a:pPr algn="just">
                        <a:buNone/>
                      </a:pPr>
                      <a:r>
                        <a:rPr lang="en-US" sz="1000" kern="0">
                          <a:effectLst/>
                        </a:rPr>
                        <a:t>Illegal Thread State Exception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dirty="0">
                          <a:effectLst/>
                        </a:rPr>
                        <a:t>线程没有处于请求操作所要求的适当状态时抛出的异常。</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8009280"/>
                  </a:ext>
                </a:extLst>
              </a:tr>
              <a:tr h="186199">
                <a:tc>
                  <a:txBody>
                    <a:bodyPr/>
                    <a:lstStyle/>
                    <a:p>
                      <a:pPr algn="just">
                        <a:buNone/>
                      </a:pPr>
                      <a:r>
                        <a:rPr lang="en-US" sz="1000" kern="0">
                          <a:effectLst/>
                        </a:rPr>
                        <a:t>Index0ut OfBoundsException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a:effectLst/>
                        </a:rPr>
                        <a:t>指示某排序索引</a:t>
                      </a:r>
                      <a:r>
                        <a:rPr lang="en-US" sz="1000" kern="0">
                          <a:effectLst/>
                        </a:rPr>
                        <a:t>(</a:t>
                      </a:r>
                      <a:r>
                        <a:rPr lang="zh-CN" sz="1000" kern="0">
                          <a:effectLst/>
                        </a:rPr>
                        <a:t>例如对数组、字符串或向量的排序</a:t>
                      </a:r>
                      <a:r>
                        <a:rPr lang="en-US" sz="1000" kern="0">
                          <a:effectLst/>
                        </a:rPr>
                        <a:t>)</a:t>
                      </a:r>
                      <a:r>
                        <a:rPr lang="zh-CN" sz="1000" kern="0">
                          <a:effectLst/>
                        </a:rPr>
                        <a:t>超出范围时抛出。</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964902838"/>
                  </a:ext>
                </a:extLst>
              </a:tr>
              <a:tr h="186199">
                <a:tc>
                  <a:txBody>
                    <a:bodyPr/>
                    <a:lstStyle/>
                    <a:p>
                      <a:pPr algn="just">
                        <a:buNone/>
                      </a:pPr>
                      <a:r>
                        <a:rPr lang="en-US" sz="1000" kern="0">
                          <a:effectLst/>
                        </a:rPr>
                        <a:t>Negative Array Size Exception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a:effectLst/>
                        </a:rPr>
                        <a:t>如果应用程序试图创建大小为负的数组，则抛出该异常。</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46438615"/>
                  </a:ext>
                </a:extLst>
              </a:tr>
              <a:tr h="186199">
                <a:tc>
                  <a:txBody>
                    <a:bodyPr/>
                    <a:lstStyle/>
                    <a:p>
                      <a:pPr algn="just">
                        <a:buNone/>
                      </a:pPr>
                      <a:r>
                        <a:rPr lang="en-US" sz="1000" kern="0">
                          <a:effectLst/>
                        </a:rPr>
                        <a:t>Null Pointer Exception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a:effectLst/>
                        </a:rPr>
                        <a:t>当应用程序试图在需要对象的地方使用</a:t>
                      </a:r>
                      <a:r>
                        <a:rPr lang="en-US" sz="1000" kern="0">
                          <a:effectLst/>
                        </a:rPr>
                        <a:t>null</a:t>
                      </a:r>
                      <a:r>
                        <a:rPr lang="zh-CN" sz="1000" kern="0">
                          <a:effectLst/>
                        </a:rPr>
                        <a:t>时，抛出该异常</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533201869"/>
                  </a:ext>
                </a:extLst>
              </a:tr>
              <a:tr h="372397">
                <a:tc>
                  <a:txBody>
                    <a:bodyPr/>
                    <a:lstStyle/>
                    <a:p>
                      <a:pPr algn="just">
                        <a:buNone/>
                      </a:pPr>
                      <a:r>
                        <a:rPr lang="en-US" sz="1000" kern="0">
                          <a:effectLst/>
                        </a:rPr>
                        <a:t>Number Format Exception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a:effectLst/>
                        </a:rPr>
                        <a:t>当应用程序试图将字符串转换成一种数值类型，但该字符串不能转换为适当格式时，抛出该异常。</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15916424"/>
                  </a:ext>
                </a:extLst>
              </a:tr>
              <a:tr h="186199">
                <a:tc>
                  <a:txBody>
                    <a:bodyPr/>
                    <a:lstStyle/>
                    <a:p>
                      <a:pPr algn="just">
                        <a:buNone/>
                      </a:pPr>
                      <a:r>
                        <a:rPr lang="en-US" sz="1000" kern="0">
                          <a:effectLst/>
                        </a:rPr>
                        <a:t>Security Exception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a:effectLst/>
                        </a:rPr>
                        <a:t>由安全管理器抛出的异常，指示存在安全侵犯。</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36699946"/>
                  </a:ext>
                </a:extLst>
              </a:tr>
              <a:tr h="372397">
                <a:tc>
                  <a:txBody>
                    <a:bodyPr/>
                    <a:lstStyle/>
                    <a:p>
                      <a:pPr algn="just">
                        <a:buNone/>
                      </a:pPr>
                      <a:r>
                        <a:rPr lang="en-US" sz="1000" kern="0">
                          <a:effectLst/>
                        </a:rPr>
                        <a:t>String Index 0ut Of Bounds Exception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a:effectLst/>
                        </a:rPr>
                        <a:t>此异常由</a:t>
                      </a:r>
                      <a:r>
                        <a:rPr lang="en-US" sz="1000" kern="0">
                          <a:effectLst/>
                        </a:rPr>
                        <a:t>String</a:t>
                      </a:r>
                      <a:r>
                        <a:rPr lang="zh-CN" sz="1000" kern="0">
                          <a:effectLst/>
                        </a:rPr>
                        <a:t>方法抛出，指示索引或者为负，</a:t>
                      </a:r>
                      <a:endParaRPr lang="zh-CN" sz="1050" kern="100">
                        <a:effectLst/>
                      </a:endParaRPr>
                    </a:p>
                    <a:p>
                      <a:pPr algn="just">
                        <a:buNone/>
                      </a:pPr>
                      <a:r>
                        <a:rPr lang="zh-CN" sz="1000" kern="0">
                          <a:effectLst/>
                        </a:rPr>
                        <a:t>或者超出字符串的大小。</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31052805"/>
                  </a:ext>
                </a:extLst>
              </a:tr>
              <a:tr h="186199">
                <a:tc>
                  <a:txBody>
                    <a:bodyPr/>
                    <a:lstStyle/>
                    <a:p>
                      <a:pPr algn="just">
                        <a:buNone/>
                      </a:pPr>
                      <a:r>
                        <a:rPr lang="en-US" sz="1000" kern="0">
                          <a:effectLst/>
                        </a:rPr>
                        <a:t>Unsupported Operation Exception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dirty="0">
                          <a:effectLst/>
                        </a:rPr>
                        <a:t>当不支持请求的操作时，抛出该异常。</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60173279"/>
                  </a:ext>
                </a:extLst>
              </a:tr>
            </a:tbl>
          </a:graphicData>
        </a:graphic>
      </p:graphicFrame>
      <p:sp>
        <p:nvSpPr>
          <p:cNvPr id="4" name="文本框 3">
            <a:extLst>
              <a:ext uri="{FF2B5EF4-FFF2-40B4-BE49-F238E27FC236}">
                <a16:creationId xmlns:a16="http://schemas.microsoft.com/office/drawing/2014/main" id="{F29F29AF-1E86-4A6E-9312-73F83F4F2BF8}"/>
              </a:ext>
            </a:extLst>
          </p:cNvPr>
          <p:cNvSpPr txBox="1"/>
          <p:nvPr/>
        </p:nvSpPr>
        <p:spPr>
          <a:xfrm>
            <a:off x="3119102" y="2531405"/>
            <a:ext cx="6094970" cy="276999"/>
          </a:xfrm>
          <a:prstGeom prst="rect">
            <a:avLst/>
          </a:prstGeom>
          <a:noFill/>
        </p:spPr>
        <p:txBody>
          <a:bodyPr wrap="square">
            <a:spAutoFit/>
          </a:bodyPr>
          <a:lstStyle/>
          <a:p>
            <a:pPr algn="ctr">
              <a:buNone/>
            </a:pP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7-2 </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检查性异常类</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6" name="表格 5">
            <a:extLst>
              <a:ext uri="{FF2B5EF4-FFF2-40B4-BE49-F238E27FC236}">
                <a16:creationId xmlns:a16="http://schemas.microsoft.com/office/drawing/2014/main" id="{0A5F1842-45CA-D038-BD51-D9B7A962E7CC}"/>
              </a:ext>
            </a:extLst>
          </p:cNvPr>
          <p:cNvGraphicFramePr>
            <a:graphicFrameLocks noGrp="1"/>
          </p:cNvGraphicFramePr>
          <p:nvPr>
            <p:extLst>
              <p:ext uri="{D42A27DB-BD31-4B8C-83A1-F6EECF244321}">
                <p14:modId xmlns:p14="http://schemas.microsoft.com/office/powerpoint/2010/main" val="3752062374"/>
              </p:ext>
            </p:extLst>
          </p:nvPr>
        </p:nvGraphicFramePr>
        <p:xfrm>
          <a:off x="1856699" y="2976116"/>
          <a:ext cx="8619776" cy="2873587"/>
        </p:xfrm>
        <a:graphic>
          <a:graphicData uri="http://schemas.openxmlformats.org/drawingml/2006/table">
            <a:tbl>
              <a:tblPr firstRow="1" firstCol="1" bandRow="1">
                <a:tableStyleId>{5C22544A-7EE6-4342-B048-85BDC9FD1C3A}</a:tableStyleId>
              </a:tblPr>
              <a:tblGrid>
                <a:gridCol w="3120395">
                  <a:extLst>
                    <a:ext uri="{9D8B030D-6E8A-4147-A177-3AD203B41FA5}">
                      <a16:colId xmlns:a16="http://schemas.microsoft.com/office/drawing/2014/main" val="1574277402"/>
                    </a:ext>
                  </a:extLst>
                </a:gridCol>
                <a:gridCol w="5499381">
                  <a:extLst>
                    <a:ext uri="{9D8B030D-6E8A-4147-A177-3AD203B41FA5}">
                      <a16:colId xmlns:a16="http://schemas.microsoft.com/office/drawing/2014/main" val="1326630677"/>
                    </a:ext>
                  </a:extLst>
                </a:gridCol>
              </a:tblGrid>
              <a:tr h="188773">
                <a:tc>
                  <a:txBody>
                    <a:bodyPr/>
                    <a:lstStyle/>
                    <a:p>
                      <a:pPr algn="ctr">
                        <a:buNone/>
                      </a:pPr>
                      <a:r>
                        <a:rPr lang="zh-CN" sz="1000" kern="0">
                          <a:effectLst/>
                        </a:rPr>
                        <a:t>异常</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zh-CN" sz="1000" kern="0">
                          <a:effectLst/>
                        </a:rPr>
                        <a:t>描述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83594884"/>
                  </a:ext>
                </a:extLst>
              </a:tr>
              <a:tr h="377545">
                <a:tc>
                  <a:txBody>
                    <a:bodyPr/>
                    <a:lstStyle/>
                    <a:p>
                      <a:pPr algn="just">
                        <a:buNone/>
                      </a:pPr>
                      <a:r>
                        <a:rPr lang="en-US" sz="1000" kern="0">
                          <a:effectLst/>
                        </a:rPr>
                        <a:t>Class Not Found Exception</a:t>
                      </a:r>
                      <a:endParaRPr lang="zh-CN" sz="1050" kern="100">
                        <a:effectLst/>
                      </a:endParaRPr>
                    </a:p>
                    <a:p>
                      <a:pPr algn="just">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a:effectLst/>
                        </a:rPr>
                        <a:t>应用程序试图加载类时，找不到相应的类，抛出该异常。</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794039003"/>
                  </a:ext>
                </a:extLst>
              </a:tr>
              <a:tr h="377545">
                <a:tc>
                  <a:txBody>
                    <a:bodyPr/>
                    <a:lstStyle/>
                    <a:p>
                      <a:pPr algn="just">
                        <a:buNone/>
                      </a:pPr>
                      <a:r>
                        <a:rPr lang="en-US" sz="1000" kern="0">
                          <a:effectLst/>
                        </a:rPr>
                        <a:t>Clone Not Supported Exception</a:t>
                      </a:r>
                      <a:endParaRPr lang="zh-CN" sz="1050" kern="100">
                        <a:effectLst/>
                      </a:endParaRPr>
                    </a:p>
                    <a:p>
                      <a:pPr algn="just">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a:effectLst/>
                        </a:rPr>
                        <a:t>当调用</a:t>
                      </a:r>
                      <a:r>
                        <a:rPr lang="en-US" sz="1000" kern="0">
                          <a:effectLst/>
                        </a:rPr>
                        <a:t> Object </a:t>
                      </a:r>
                      <a:r>
                        <a:rPr lang="zh-CN" sz="1000" kern="0">
                          <a:effectLst/>
                        </a:rPr>
                        <a:t>类中的</a:t>
                      </a:r>
                      <a:r>
                        <a:rPr lang="en-US" sz="1000" kern="0">
                          <a:effectLst/>
                        </a:rPr>
                        <a:t> clone </a:t>
                      </a:r>
                      <a:r>
                        <a:rPr lang="zh-CN" sz="1000" kern="0">
                          <a:effectLst/>
                        </a:rPr>
                        <a:t>方法克隆对象，但该对象的类无法实现</a:t>
                      </a:r>
                      <a:r>
                        <a:rPr lang="en-US" sz="1000" kern="0">
                          <a:effectLst/>
                        </a:rPr>
                        <a:t>Cloneable </a:t>
                      </a:r>
                      <a:r>
                        <a:rPr lang="zh-CN" sz="1000" kern="0">
                          <a:effectLst/>
                        </a:rPr>
                        <a:t>接口时，抛出该异常。</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375148037"/>
                  </a:ext>
                </a:extLst>
              </a:tr>
              <a:tr h="377545">
                <a:tc>
                  <a:txBody>
                    <a:bodyPr/>
                    <a:lstStyle/>
                    <a:p>
                      <a:pPr algn="just">
                        <a:buNone/>
                      </a:pPr>
                      <a:r>
                        <a:rPr lang="en-US" sz="1000" kern="0">
                          <a:effectLst/>
                        </a:rPr>
                        <a:t>Illegal Access Exception</a:t>
                      </a:r>
                      <a:endParaRPr lang="zh-CN" sz="1050" kern="100">
                        <a:effectLst/>
                      </a:endParaRPr>
                    </a:p>
                    <a:p>
                      <a:pPr algn="just">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a:effectLst/>
                        </a:rPr>
                        <a:t>拒绝访问一个类的时候，抛出该异常。</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707873556"/>
                  </a:ext>
                </a:extLst>
              </a:tr>
              <a:tr h="377545">
                <a:tc>
                  <a:txBody>
                    <a:bodyPr/>
                    <a:lstStyle/>
                    <a:p>
                      <a:pPr algn="just">
                        <a:buNone/>
                      </a:pPr>
                      <a:r>
                        <a:rPr lang="en-US" sz="1000" kern="0">
                          <a:effectLst/>
                        </a:rPr>
                        <a:t>Instantiation Exception</a:t>
                      </a:r>
                      <a:endParaRPr lang="zh-CN" sz="1050" kern="100">
                        <a:effectLst/>
                      </a:endParaRPr>
                    </a:p>
                    <a:p>
                      <a:pPr algn="just">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a:effectLst/>
                        </a:rPr>
                        <a:t>当试图使用</a:t>
                      </a:r>
                      <a:r>
                        <a:rPr lang="en-US" sz="1000" kern="0">
                          <a:effectLst/>
                        </a:rPr>
                        <a:t> Class </a:t>
                      </a:r>
                      <a:r>
                        <a:rPr lang="zh-CN" sz="1000" kern="0">
                          <a:effectLst/>
                        </a:rPr>
                        <a:t>类中的</a:t>
                      </a:r>
                      <a:r>
                        <a:rPr lang="en-US" sz="1000" kern="0">
                          <a:effectLst/>
                        </a:rPr>
                        <a:t>newInstance</a:t>
                      </a:r>
                      <a:r>
                        <a:rPr lang="zh-CN" sz="1000" kern="0">
                          <a:effectLst/>
                        </a:rPr>
                        <a:t>方法创建一个类的实例，而指定的类对象因为是一个接或是一个抽象类而无法实例化时，抛出该异常。</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9307299"/>
                  </a:ext>
                </a:extLst>
              </a:tr>
              <a:tr h="377545">
                <a:tc>
                  <a:txBody>
                    <a:bodyPr/>
                    <a:lstStyle/>
                    <a:p>
                      <a:pPr algn="just">
                        <a:buNone/>
                      </a:pPr>
                      <a:r>
                        <a:rPr lang="en-US" sz="1000" kern="0">
                          <a:effectLst/>
                        </a:rPr>
                        <a:t>Interrupted Exception</a:t>
                      </a:r>
                      <a:endParaRPr lang="zh-CN" sz="1050" kern="100">
                        <a:effectLst/>
                      </a:endParaRPr>
                    </a:p>
                    <a:p>
                      <a:pPr algn="just">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a:effectLst/>
                        </a:rPr>
                        <a:t>一个线程被另一个线程中断，抛出该异常。</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599071064"/>
                  </a:ext>
                </a:extLst>
              </a:tr>
              <a:tr h="377545">
                <a:tc>
                  <a:txBody>
                    <a:bodyPr/>
                    <a:lstStyle/>
                    <a:p>
                      <a:pPr algn="just">
                        <a:buNone/>
                      </a:pPr>
                      <a:r>
                        <a:rPr lang="en-US" sz="1000" kern="0">
                          <a:effectLst/>
                        </a:rPr>
                        <a:t>No Such Field Exception</a:t>
                      </a:r>
                      <a:endParaRPr lang="zh-CN" sz="1050" kern="100">
                        <a:effectLst/>
                      </a:endParaRPr>
                    </a:p>
                    <a:p>
                      <a:pPr algn="just">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a:effectLst/>
                        </a:rPr>
                        <a:t>请求的变量不存在</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811045465"/>
                  </a:ext>
                </a:extLst>
              </a:tr>
              <a:tr h="419544">
                <a:tc>
                  <a:txBody>
                    <a:bodyPr/>
                    <a:lstStyle/>
                    <a:p>
                      <a:pPr algn="just">
                        <a:buNone/>
                      </a:pPr>
                      <a:r>
                        <a:rPr lang="en-US" sz="1000" kern="0">
                          <a:effectLst/>
                        </a:rPr>
                        <a:t>No Such Method Exception</a:t>
                      </a:r>
                      <a:endParaRPr lang="zh-CN" sz="1050" kern="100">
                        <a:effectLst/>
                      </a:endParaRPr>
                    </a:p>
                    <a:p>
                      <a:pPr algn="just">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dirty="0">
                          <a:effectLst/>
                        </a:rPr>
                        <a:t>请求的方法不存在</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99893267"/>
                  </a:ext>
                </a:extLst>
              </a:tr>
            </a:tbl>
          </a:graphicData>
        </a:graphic>
      </p:graphicFrame>
    </p:spTree>
    <p:extLst>
      <p:ext uri="{BB962C8B-B14F-4D97-AF65-F5344CB8AC3E}">
        <p14:creationId xmlns:p14="http://schemas.microsoft.com/office/powerpoint/2010/main" val="112920724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3A67F-066F-906A-3C52-B74D5CD0FF0D}"/>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8DCFA398-E592-7375-B6B3-22574A373629}"/>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B299C1BE-79A8-1195-3E9D-E8A4808D3C6E}"/>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9" name="文本框 8">
            <a:extLst>
              <a:ext uri="{FF2B5EF4-FFF2-40B4-BE49-F238E27FC236}">
                <a16:creationId xmlns:a16="http://schemas.microsoft.com/office/drawing/2014/main" id="{D7402985-D494-EBC5-7441-AF3DA0E6B7CD}"/>
              </a:ext>
            </a:extLst>
          </p:cNvPr>
          <p:cNvSpPr txBox="1"/>
          <p:nvPr/>
        </p:nvSpPr>
        <p:spPr>
          <a:xfrm>
            <a:off x="453650" y="259755"/>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7.1.3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异常类型</a:t>
            </a:r>
          </a:p>
        </p:txBody>
      </p:sp>
      <p:sp>
        <p:nvSpPr>
          <p:cNvPr id="11" name="文本框 10">
            <a:extLst>
              <a:ext uri="{FF2B5EF4-FFF2-40B4-BE49-F238E27FC236}">
                <a16:creationId xmlns:a16="http://schemas.microsoft.com/office/drawing/2014/main" id="{A997AC9D-6102-F9AC-E143-0C46CBC1E4C5}"/>
              </a:ext>
            </a:extLst>
          </p:cNvPr>
          <p:cNvSpPr txBox="1"/>
          <p:nvPr/>
        </p:nvSpPr>
        <p:spPr>
          <a:xfrm>
            <a:off x="453650" y="973995"/>
            <a:ext cx="11284700" cy="3669081"/>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异常是程序中的一些错误，但并不是所有的错误都是异常，并且错误有时候是可以避免的。比如说，你的代码少了一个分号，那么运行出来结果是提示是错误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java.lang.Error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；如果你用</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System.out.println</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(11/0)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，那么你是因为你用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做了除数，会抛出</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java.lang.ArithmeticException</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的异常。异常发生的原因有很多，通常包含以下几大类：</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用户输入了非法数据。</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要打开的文件不存在。</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网络通信时连接中断，或者</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JVM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内存溢出。</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这些异常有的是因为用户错误引起，有的是程序错误引起的，还有其它一些是因为物理错误引起的。要理解</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异常处理是如何工作的，你需要掌握以下三种类型的异常：</a:t>
            </a: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检查性异常：最具代表的检查性异常是用户错误或问题引起的异常，这是程序员无法预见的。例如要打开一个不存在文件时，一个异常就发生了，这些异常在编译时不能被简单地忽略。</a:t>
            </a: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）运行时异常： 运行时异常是可能被程序员避免的异常。与检查性异常相反，运行时异常可以在编译时被忽略。</a:t>
            </a: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）错误： 错误不是异常，而是脱离程序员控制的问题。错误在代码中通常被忽略。例如，当栈溢出时，一个错误就发生了，它们在编译也检查不到的。</a:t>
            </a:r>
          </a:p>
        </p:txBody>
      </p:sp>
      <p:sp>
        <p:nvSpPr>
          <p:cNvPr id="14" name="文本框 13">
            <a:extLst>
              <a:ext uri="{FF2B5EF4-FFF2-40B4-BE49-F238E27FC236}">
                <a16:creationId xmlns:a16="http://schemas.microsoft.com/office/drawing/2014/main" id="{AC3F3B3A-27FB-995E-C55C-6E602B4163DA}"/>
              </a:ext>
            </a:extLst>
          </p:cNvPr>
          <p:cNvSpPr txBox="1"/>
          <p:nvPr/>
        </p:nvSpPr>
        <p:spPr>
          <a:xfrm>
            <a:off x="354012" y="4558803"/>
            <a:ext cx="10994885"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7-1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】代码</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防御铠甲</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的锻造</a:t>
            </a:r>
            <a:r>
              <a:rPr lang="zh-CN" altLang="zh-CN" sz="1600" b="1"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编写</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个异常类</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Arithmetic Exception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Input Mismatch Exception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的演示</a:t>
            </a:r>
          </a:p>
        </p:txBody>
      </p:sp>
      <p:sp>
        <p:nvSpPr>
          <p:cNvPr id="16" name="文本框 15">
            <a:extLst>
              <a:ext uri="{FF2B5EF4-FFF2-40B4-BE49-F238E27FC236}">
                <a16:creationId xmlns:a16="http://schemas.microsoft.com/office/drawing/2014/main" id="{634CB624-2996-4112-A18B-FDE3D97257F0}"/>
              </a:ext>
            </a:extLst>
          </p:cNvPr>
          <p:cNvSpPr txBox="1"/>
          <p:nvPr/>
        </p:nvSpPr>
        <p:spPr>
          <a:xfrm>
            <a:off x="298105" y="4745057"/>
            <a:ext cx="9389591" cy="1815882"/>
          </a:xfrm>
          <a:prstGeom prst="rect">
            <a:avLst/>
          </a:prstGeom>
          <a:noFill/>
        </p:spPr>
        <p:txBody>
          <a:bodyPr wrap="square">
            <a:spAutoFit/>
          </a:bodyPr>
          <a:lstStyle/>
          <a:p>
            <a:pPr indent="255270"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55270"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Errordemo</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 (String []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System . </a:t>
            </a:r>
            <a:r>
              <a:rPr lang="en-US" altLang="zh-CN" sz="16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欢迎使用除法计算器</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i="1"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Calculate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27777344"/>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33F3E-14A0-D6D0-BAEC-CFD064B08878}"/>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66946128-CCCA-9E02-8E88-B9CFD1816F65}"/>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4C4AEDFD-B48C-09DE-523E-2090E877E660}"/>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03395DFA-47FF-529A-EE02-12346BE5479B}"/>
              </a:ext>
            </a:extLst>
          </p:cNvPr>
          <p:cNvSpPr txBox="1"/>
          <p:nvPr/>
        </p:nvSpPr>
        <p:spPr>
          <a:xfrm>
            <a:off x="540147" y="772941"/>
            <a:ext cx="9031245" cy="3662541"/>
          </a:xfrm>
          <a:prstGeom prst="rect">
            <a:avLst/>
          </a:prstGeom>
          <a:noFill/>
        </p:spPr>
        <p:txBody>
          <a:bodyPr wrap="square">
            <a:spAutoFit/>
          </a:bodyPr>
          <a:lstStyle/>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Calculate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scan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 ( System. </a:t>
            </a:r>
            <a:r>
              <a:rPr lang="en-US" altLang="zh-CN" sz="16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num1</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scan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num2</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scan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result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devide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num1</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num2</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System . </a:t>
            </a:r>
            <a:r>
              <a:rPr lang="en-US" altLang="zh-CN" sz="16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"result:"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result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scan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.close ()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devide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num1</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num2</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num1</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num2</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en-US" dirty="0"/>
          </a:p>
        </p:txBody>
      </p:sp>
      <p:sp>
        <p:nvSpPr>
          <p:cNvPr id="5" name="文本框 4">
            <a:extLst>
              <a:ext uri="{FF2B5EF4-FFF2-40B4-BE49-F238E27FC236}">
                <a16:creationId xmlns:a16="http://schemas.microsoft.com/office/drawing/2014/main" id="{D5A8C76A-E175-4979-ADC5-93E328FDCFB7}"/>
              </a:ext>
            </a:extLst>
          </p:cNvPr>
          <p:cNvSpPr txBox="1"/>
          <p:nvPr/>
        </p:nvSpPr>
        <p:spPr>
          <a:xfrm>
            <a:off x="540147" y="4628250"/>
            <a:ext cx="6094970" cy="1456809"/>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zh-CN" altLang="zh-CN" sz="18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欢迎使用除法计算器</a:t>
            </a:r>
            <a:r>
              <a:rPr lang="en-US" altLang="zh-CN" sz="18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6</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result:0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38940491"/>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5C4C8-419E-7C50-3DE2-9C00BC765F33}"/>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32B01A30-46C4-811D-9F94-80CCDD3F9F78}"/>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5909E287-9B1F-C449-4F53-FCB9CAA37213}"/>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216DA0E0-462F-6EC2-3243-37F233E42F3D}"/>
              </a:ext>
            </a:extLst>
          </p:cNvPr>
          <p:cNvSpPr txBox="1"/>
          <p:nvPr/>
        </p:nvSpPr>
        <p:spPr>
          <a:xfrm>
            <a:off x="404223" y="395449"/>
            <a:ext cx="6094970" cy="369332"/>
          </a:xfrm>
          <a:prstGeom prst="rect">
            <a:avLst/>
          </a:prstGeom>
          <a:noFill/>
        </p:spPr>
        <p:txBody>
          <a:bodyPr wrap="square">
            <a:spAutoFit/>
          </a:bodyPr>
          <a:lstStyle/>
          <a:p>
            <a:pPr algn="l">
              <a:buNone/>
            </a:pPr>
            <a:r>
              <a:rPr lang="zh-CN" altLang="zh-CN"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再次运行输入，</a:t>
            </a:r>
            <a:r>
              <a:rPr lang="en-US" altLang="zh-CN"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6</a:t>
            </a:r>
            <a:r>
              <a:rPr lang="zh-CN" altLang="zh-CN"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a:t>
            </a:r>
            <a:r>
              <a:rPr lang="en-US" altLang="zh-CN"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0</a:t>
            </a:r>
            <a:r>
              <a:rPr lang="zh-CN" altLang="zh-CN"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，结果如下：</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F6800EA1-BB15-4AA2-CCB0-059CA458E35D}"/>
              </a:ext>
            </a:extLst>
          </p:cNvPr>
          <p:cNvSpPr txBox="1"/>
          <p:nvPr/>
        </p:nvSpPr>
        <p:spPr>
          <a:xfrm>
            <a:off x="453650" y="635149"/>
            <a:ext cx="9914753" cy="3293209"/>
          </a:xfrm>
          <a:prstGeom prst="rect">
            <a:avLst/>
          </a:prstGeom>
          <a:noFill/>
        </p:spPr>
        <p:txBody>
          <a:bodyPr wrap="square">
            <a:spAutoFit/>
          </a:bodyPr>
          <a:lstStyle/>
          <a:p>
            <a:pPr algn="l">
              <a:buNone/>
            </a:pPr>
            <a:r>
              <a:rPr lang="en-US" altLang="zh-CN" sz="12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zh-CN" altLang="zh-CN" sz="12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欢迎使用除法计算器</a:t>
            </a:r>
            <a:r>
              <a:rPr lang="en-US" altLang="zh-CN" sz="12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6</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0</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Exception in thread "main" </a:t>
            </a:r>
            <a:r>
              <a:rPr lang="en-US" altLang="zh-CN" sz="1200" u="sng" kern="100" dirty="0" err="1">
                <a:solidFill>
                  <a:srgbClr val="0066CC"/>
                </a:solidFill>
                <a:effectLst/>
                <a:latin typeface="Consolas" panose="020B0609020204030204" pitchFamily="49" charset="0"/>
                <a:ea typeface="Consolas" panose="020B0609020204030204" pitchFamily="49" charset="0"/>
                <a:cs typeface="Times New Roman" panose="02020603050405020304" pitchFamily="18" charset="0"/>
              </a:rPr>
              <a:t>java.lang.ArithmeticException</a:t>
            </a: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 / by zero</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	at </a:t>
            </a:r>
            <a:r>
              <a:rPr lang="en-US" altLang="zh-CN" sz="1200" kern="100" dirty="0" err="1">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error.Errordemo.devide</a:t>
            </a: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200" u="sng" kern="100" dirty="0">
                <a:solidFill>
                  <a:srgbClr val="0066CC"/>
                </a:solidFill>
                <a:effectLst/>
                <a:latin typeface="Consolas" panose="020B0609020204030204" pitchFamily="49" charset="0"/>
                <a:ea typeface="Consolas" panose="020B0609020204030204" pitchFamily="49" charset="0"/>
                <a:cs typeface="Times New Roman" panose="02020603050405020304" pitchFamily="18" charset="0"/>
              </a:rPr>
              <a:t>Errordemo.java:20</a:t>
            </a: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	at </a:t>
            </a:r>
            <a:r>
              <a:rPr lang="en-US" altLang="zh-CN" sz="1200" kern="100" dirty="0" err="1">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error.Errordemo.Calculate</a:t>
            </a: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200" u="sng" kern="100" dirty="0">
                <a:solidFill>
                  <a:srgbClr val="0066CC"/>
                </a:solidFill>
                <a:effectLst/>
                <a:latin typeface="Consolas" panose="020B0609020204030204" pitchFamily="49" charset="0"/>
                <a:ea typeface="Consolas" panose="020B0609020204030204" pitchFamily="49" charset="0"/>
                <a:cs typeface="Times New Roman" panose="02020603050405020304" pitchFamily="18" charset="0"/>
              </a:rPr>
              <a:t>Errordemo.java:15</a:t>
            </a: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at </a:t>
            </a:r>
            <a:r>
              <a:rPr lang="en-US" altLang="zh-CN" sz="1200" kern="100" dirty="0" err="1">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error.Errordemo.main</a:t>
            </a: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200" u="sng" kern="100" dirty="0">
                <a:solidFill>
                  <a:srgbClr val="0066CC"/>
                </a:solidFill>
                <a:effectLst/>
                <a:latin typeface="Consolas" panose="020B0609020204030204" pitchFamily="49" charset="0"/>
                <a:ea typeface="Consolas" panose="020B0609020204030204" pitchFamily="49" charset="0"/>
                <a:cs typeface="Times New Roman" panose="02020603050405020304" pitchFamily="18" charset="0"/>
              </a:rPr>
              <a:t>Errordemo.java:8</a:t>
            </a: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zh-CN" altLang="zh-CN" sz="12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欢迎使用除法计算器</a:t>
            </a:r>
            <a:r>
              <a:rPr lang="en-US" altLang="zh-CN" sz="12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100" dirty="0">
                <a:solidFill>
                  <a:srgbClr val="00C87D"/>
                </a:solidFill>
                <a:effectLst/>
                <a:latin typeface="Consolas" panose="020B0609020204030204" pitchFamily="49" charset="0"/>
                <a:ea typeface="Consolas" panose="020B0609020204030204" pitchFamily="49" charset="0"/>
                <a:cs typeface="Times New Roman" panose="02020603050405020304" pitchFamily="18" charset="0"/>
              </a:rPr>
              <a:t>6</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100" dirty="0">
                <a:solidFill>
                  <a:srgbClr val="00C87D"/>
                </a:solidFill>
                <a:effectLst/>
                <a:latin typeface="Consolas" panose="020B0609020204030204" pitchFamily="49" charset="0"/>
                <a:ea typeface="Consolas" panose="020B0609020204030204" pitchFamily="49" charset="0"/>
                <a:cs typeface="Times New Roman" panose="02020603050405020304" pitchFamily="18" charset="0"/>
              </a:rPr>
              <a:t>r</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Exception in thread "main" </a:t>
            </a:r>
            <a:r>
              <a:rPr lang="en-US" altLang="zh-CN" sz="1200" u="sng" kern="100" dirty="0" err="1">
                <a:solidFill>
                  <a:srgbClr val="0066CC"/>
                </a:solidFill>
                <a:effectLst/>
                <a:latin typeface="Consolas" panose="020B0609020204030204" pitchFamily="49" charset="0"/>
                <a:ea typeface="Consolas" panose="020B0609020204030204" pitchFamily="49" charset="0"/>
                <a:cs typeface="Times New Roman" panose="02020603050405020304" pitchFamily="18" charset="0"/>
              </a:rPr>
              <a:t>java.util.InputMismatchException</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	at </a:t>
            </a:r>
            <a:r>
              <a:rPr lang="en-US" altLang="zh-CN" sz="1200" kern="100" dirty="0" err="1">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java.util.Scanner.throwFor</a:t>
            </a: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200" u="sng" kern="100" dirty="0">
                <a:solidFill>
                  <a:srgbClr val="0066CC"/>
                </a:solidFill>
                <a:effectLst/>
                <a:latin typeface="Consolas" panose="020B0609020204030204" pitchFamily="49" charset="0"/>
                <a:ea typeface="Consolas" panose="020B0609020204030204" pitchFamily="49" charset="0"/>
                <a:cs typeface="Times New Roman" panose="02020603050405020304" pitchFamily="18" charset="0"/>
              </a:rPr>
              <a:t>Scanner.java:864</a:t>
            </a: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	at </a:t>
            </a:r>
            <a:r>
              <a:rPr lang="en-US" altLang="zh-CN" sz="1200" kern="100" dirty="0" err="1">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java.util.Scanner.next</a:t>
            </a: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200" u="sng" kern="100" dirty="0">
                <a:solidFill>
                  <a:srgbClr val="0066CC"/>
                </a:solidFill>
                <a:effectLst/>
                <a:latin typeface="Consolas" panose="020B0609020204030204" pitchFamily="49" charset="0"/>
                <a:ea typeface="Consolas" panose="020B0609020204030204" pitchFamily="49" charset="0"/>
                <a:cs typeface="Times New Roman" panose="02020603050405020304" pitchFamily="18" charset="0"/>
              </a:rPr>
              <a:t>Scanner.java:1485</a:t>
            </a: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	at </a:t>
            </a:r>
            <a:r>
              <a:rPr lang="en-US" altLang="zh-CN" sz="1200" kern="100" dirty="0" err="1">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java.util.Scanner.nextInt</a:t>
            </a: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200" u="sng" kern="100" dirty="0">
                <a:solidFill>
                  <a:srgbClr val="0066CC"/>
                </a:solidFill>
                <a:effectLst/>
                <a:latin typeface="Consolas" panose="020B0609020204030204" pitchFamily="49" charset="0"/>
                <a:ea typeface="Consolas" panose="020B0609020204030204" pitchFamily="49" charset="0"/>
                <a:cs typeface="Times New Roman" panose="02020603050405020304" pitchFamily="18" charset="0"/>
              </a:rPr>
              <a:t>Scanner.java:2117</a:t>
            </a: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	at </a:t>
            </a:r>
            <a:r>
              <a:rPr lang="en-US" altLang="zh-CN" sz="1200" kern="100" dirty="0" err="1">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java.util.Scanner.nextInt</a:t>
            </a: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200" u="sng" kern="100" dirty="0">
                <a:solidFill>
                  <a:srgbClr val="0066CC"/>
                </a:solidFill>
                <a:effectLst/>
                <a:latin typeface="Consolas" panose="020B0609020204030204" pitchFamily="49" charset="0"/>
                <a:ea typeface="Consolas" panose="020B0609020204030204" pitchFamily="49" charset="0"/>
                <a:cs typeface="Times New Roman" panose="02020603050405020304" pitchFamily="18" charset="0"/>
              </a:rPr>
              <a:t>Scanner.java:2076</a:t>
            </a: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	at </a:t>
            </a:r>
            <a:r>
              <a:rPr lang="en-US" altLang="zh-CN" sz="1200" kern="100" dirty="0" err="1">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error.Errordemo.Calculate</a:t>
            </a: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200" u="sng" kern="100" dirty="0">
                <a:solidFill>
                  <a:srgbClr val="0066CC"/>
                </a:solidFill>
                <a:effectLst/>
                <a:latin typeface="Consolas" panose="020B0609020204030204" pitchFamily="49" charset="0"/>
                <a:ea typeface="Consolas" panose="020B0609020204030204" pitchFamily="49" charset="0"/>
                <a:cs typeface="Times New Roman" panose="02020603050405020304" pitchFamily="18" charset="0"/>
              </a:rPr>
              <a:t>Errordemo.java:14</a:t>
            </a: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	at </a:t>
            </a:r>
            <a:r>
              <a:rPr lang="en-US" altLang="zh-CN" sz="1200" kern="100" dirty="0" err="1">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error.Errordemo.main</a:t>
            </a: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200" u="sng" kern="100" dirty="0">
                <a:solidFill>
                  <a:srgbClr val="0066CC"/>
                </a:solidFill>
                <a:effectLst/>
                <a:latin typeface="Consolas" panose="020B0609020204030204" pitchFamily="49" charset="0"/>
                <a:ea typeface="Consolas" panose="020B0609020204030204" pitchFamily="49" charset="0"/>
                <a:cs typeface="Times New Roman" panose="02020603050405020304" pitchFamily="18" charset="0"/>
              </a:rPr>
              <a:t>Errordemo.java:8</a:t>
            </a:r>
            <a:r>
              <a:rPr lang="en-US" altLang="zh-CN" sz="1200" kern="100" dirty="0">
                <a:solidFill>
                  <a:srgbClr val="FF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D2837455-7B7F-29C0-B239-B7823329560A}"/>
              </a:ext>
            </a:extLst>
          </p:cNvPr>
          <p:cNvSpPr txBox="1"/>
          <p:nvPr/>
        </p:nvSpPr>
        <p:spPr>
          <a:xfrm>
            <a:off x="453650" y="3842768"/>
            <a:ext cx="11284700" cy="2657138"/>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异常是在执行某个函数时引发的，而函数又是层级调用，形成调用栈的，因为，只要一个函数发生了异常，那么他的所有的调用都会被异常影响。当这些被影响的函数以异常信息输出时，就形成的了异常追踪栈。异常最先发生的地方，叫做异常抛出点。</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从案例中可以看出，当</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devide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函数发生除</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异常时，</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devide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函数将抛出</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ArithmeticException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异常，因此调用他的</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CMDCalculate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函数也无法正常完成，因此也发送异常，而</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CMDCalculate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caller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main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因为</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CMDCalculate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抛出异常，也发生了异常，这样一直向调用栈的栈底回溯。这种行为叫做异常的冒泡，异常的冒泡是为了在当前发生异常的函数或者这个函数的调用中找到最近的异常处理程序。由于这个例子中没有使用任何异常处理机制，因此异常最终由</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main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函数抛给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JRE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，导致程序终止。</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上面的代码不使用异常处理机制，也可以顺利编译，因为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个异常都是非检查异常。但是下面的例子就必须使用异常处理机制，因为异常是检查异常。</a:t>
            </a:r>
          </a:p>
        </p:txBody>
      </p:sp>
    </p:spTree>
    <p:extLst>
      <p:ext uri="{BB962C8B-B14F-4D97-AF65-F5344CB8AC3E}">
        <p14:creationId xmlns:p14="http://schemas.microsoft.com/office/powerpoint/2010/main" val="2985385544"/>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9E11A-FF2E-EE68-D7DC-C0D598999938}"/>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5BE1F7C3-01D0-3612-F37C-CC8FDE939CEE}"/>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A626F87C-0940-61A3-0518-7EF4BD3F35C9}"/>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6F5C3AA7-0C7A-CC72-1B3A-B6B09FD5FDE2}"/>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86158926-BB1C-2CDB-72C1-A21939A91195}"/>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81C56501-2723-2C70-8C08-F75415C2F545}"/>
              </a:ext>
            </a:extLst>
          </p:cNvPr>
          <p:cNvSpPr txBox="1"/>
          <p:nvPr/>
        </p:nvSpPr>
        <p:spPr>
          <a:xfrm>
            <a:off x="970860" y="178012"/>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7.1.4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异常处理的基本语法</a:t>
            </a:r>
          </a:p>
        </p:txBody>
      </p:sp>
      <p:sp>
        <p:nvSpPr>
          <p:cNvPr id="6" name="文本框 5">
            <a:extLst>
              <a:ext uri="{FF2B5EF4-FFF2-40B4-BE49-F238E27FC236}">
                <a16:creationId xmlns:a16="http://schemas.microsoft.com/office/drawing/2014/main" id="{E31BC4D0-AB0E-A4D4-DDB0-A57BB12F921A}"/>
              </a:ext>
            </a:extLst>
          </p:cNvPr>
          <p:cNvSpPr txBox="1"/>
          <p:nvPr/>
        </p:nvSpPr>
        <p:spPr>
          <a:xfrm>
            <a:off x="542409" y="907026"/>
            <a:ext cx="11107181" cy="5608074"/>
          </a:xfrm>
          <a:prstGeom prst="rect">
            <a:avLst/>
          </a:prstGeom>
          <a:noFill/>
        </p:spPr>
        <p:txBody>
          <a:bodyPr wrap="square">
            <a:spAutoFit/>
          </a:bodyPr>
          <a:lstStyle/>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异常处理是通过</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个关键字来管理的，它们是</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try</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catch</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throw</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throws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finally.</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它们形成了相互关联的子系统，使用其中一个就意味着要使用另一个。异常监测的程序语句包含在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try</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代码块中，如果</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try</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代码块中有异常发生，那就要使用抛出</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(throw)</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该异常，代码可以使用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catch</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捕获这个异常，并以某种合理的方式对其进行处理。系统产生的异常由</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运行时系统自动抛出。如果要手动抛出异常，则要使用关键字</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throw</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。在某些情况下，从一个方法抛出的异常必须用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throws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语句指定为异常。任何从</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try</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代码块退出时必须被执行的代码，都要放在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finally</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代码块中。</a:t>
            </a: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在编写代码处理异常时，对于检查异常，有</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种不同的处理方式：使用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try</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catch</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finally</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语句块处理它。或者，在函数签名中使用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throws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声明交给函数调用者</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caller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去解决。</a:t>
            </a: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try{</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一些会抛出的异常</a:t>
            </a: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}catch</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Exception 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第一个</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catch</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处理该异常的代码块</a:t>
            </a: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}catch</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Exception 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第二个</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catch</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，可以有多个</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catch</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处理该异常的代码块</a:t>
            </a: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}finally{</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最终要执行的代码</a:t>
            </a: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40005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需要特别注意：</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try</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块中放可能发生异常的代码。如果执行完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try</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且不发生异常，则接着去执行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finally</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块和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finally</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后面的代码。如果发生异常，则尝试去匹配</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catch</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块。每一个</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catch</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块用于捕获并处理一个特定的异常，或者这异常类型的子类。</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中可以将多个异常声明在一个</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catch</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中。</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catch</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后面的括号定义了异常类型和异常参数。如果异常与之匹配且是最先匹配到的，则虚拟机将使用这个</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catch</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块来处理异常。</a:t>
            </a:r>
          </a:p>
        </p:txBody>
      </p:sp>
    </p:spTree>
    <p:extLst>
      <p:ext uri="{BB962C8B-B14F-4D97-AF65-F5344CB8AC3E}">
        <p14:creationId xmlns:p14="http://schemas.microsoft.com/office/powerpoint/2010/main" val="424215235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1037</TotalTime>
  <Words>7038</Words>
  <Application>Microsoft Office PowerPoint</Application>
  <PresentationFormat>宽屏</PresentationFormat>
  <Paragraphs>644</Paragraphs>
  <Slides>27</Slides>
  <Notes>27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27</vt:i4>
      </vt:variant>
    </vt:vector>
  </HeadingPairs>
  <TitlesOfParts>
    <vt:vector size="36" baseType="lpstr">
      <vt:lpstr>等线</vt:lpstr>
      <vt:lpstr>等线 Light</vt:lpstr>
      <vt:lpstr>宋体</vt:lpstr>
      <vt:lpstr>微软雅黑</vt:lpstr>
      <vt:lpstr>Arial</vt:lpstr>
      <vt:lpstr>Calibri</vt:lpstr>
      <vt:lpstr>Consolas</vt:lpstr>
      <vt:lpstr>Segoe UI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覃齐愿QQY</dc:creator>
  <cp:lastModifiedBy>齐愿 覃</cp:lastModifiedBy>
  <cp:revision>15</cp:revision>
  <cp:lastPrinted>2025-05-01T03:18:08Z</cp:lastPrinted>
  <dcterms:created xsi:type="dcterms:W3CDTF">2025-05-01T03:18:08Z</dcterms:created>
  <dcterms:modified xsi:type="dcterms:W3CDTF">2025-07-22T16:04:33Z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52D2B368DEFB4BA386C9B890B1BE2DD8_12</vt:lpwstr>
  </property>
  <property fmtid="{D5CDD505-2E9C-101B-9397-08002B2CF9AE}" pid="3" name="KSOProductBuildVer">
    <vt:lpwstr>2052-12.1.0.15374</vt:lpwstr>
  </property>
</Properties>
</file>