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Lst>
  <p:sldSz cx="12192000" cy="6858000"/>
  <p:notesSz cx="6858000" cy="12192000"/>
  <p:embeddedFontLst>
    <p:embeddedFont>
      <p:font typeface="MiSans" panose="00000500000000000000" pitchFamily="34" charset="-122"/>
      <p:regular r:id="rId33"/>
    </p:embeddedFont>
    <p:embeddedFont>
      <p:font typeface="MiSans" panose="00000500000000000000" pitchFamily="34" charset="-120"/>
      <p:regular r:id="rId34"/>
    </p:embeddedFont>
    <p:embeddedFont>
      <p:font typeface="Calibri" panose="020F0502020204030204" charset="0"/>
      <p:regular r:id="rId35"/>
      <p:bold r:id="rId36"/>
      <p:italic r:id="rId37"/>
      <p:boldItalic r:id="rId38"/>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7.jpeg"/><Relationship Id="rId2" Type="http://schemas.openxmlformats.org/officeDocument/2006/relationships/image" Target="../media/image13.jpeg"/><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image" Target="../media/image12.png"/><Relationship Id="rId2" Type="http://schemas.openxmlformats.org/officeDocument/2006/relationships/image" Target="../media/image15.jpe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2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image" Target="../media/image12.png"/><Relationship Id="rId2" Type="http://schemas.openxmlformats.org/officeDocument/2006/relationships/image" Target="../media/image15.jpe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7.jpeg"/><Relationship Id="rId2" Type="http://schemas.openxmlformats.org/officeDocument/2006/relationships/image" Target="../media/image13.jpeg"/><Relationship Id="rId1" Type="http://schemas.openxmlformats.org/officeDocument/2006/relationships/image" Target="../media/image16.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09-d29hvrcup1d2ae82ksog.png"/>
          <p:cNvPicPr>
            <a:picLocks noChangeAspect="1"/>
          </p:cNvPicPr>
          <p:nvPr/>
        </p:nvPicPr>
        <p:blipFill>
          <a:blip r:embed="rId1">
            <a:alphaModFix amt="25000"/>
          </a:blip>
          <a:srcRect t="22162"/>
          <a:stretch>
            <a:fillRect/>
          </a:stretch>
        </p:blipFill>
        <p:spPr>
          <a:xfrm>
            <a:off x="2527935" y="249555"/>
            <a:ext cx="2402840" cy="1871980"/>
          </a:xfrm>
          <a:prstGeom prst="rect">
            <a:avLst/>
          </a:prstGeom>
        </p:spPr>
      </p:pic>
      <p:pic>
        <p:nvPicPr>
          <p:cNvPr id="4" name="Image 2" descr="https://test-kimi-img.moonshot.cn/pub/slides/slides_tmpl/image/25-08-06-17:27:09-d29hvrcup1d2ae82ksog.png"/>
          <p:cNvPicPr>
            <a:picLocks noChangeAspect="1"/>
          </p:cNvPicPr>
          <p:nvPr/>
        </p:nvPicPr>
        <p:blipFill>
          <a:blip r:embed="rId1">
            <a:alphaModFix amt="25000"/>
          </a:blip>
          <a:srcRect t="22162"/>
          <a:stretch>
            <a:fillRect/>
          </a:stretch>
        </p:blipFill>
        <p:spPr>
          <a:xfrm>
            <a:off x="8163560" y="2559685"/>
            <a:ext cx="3218815" cy="2507615"/>
          </a:xfrm>
          <a:prstGeom prst="rect">
            <a:avLst/>
          </a:prstGeom>
        </p:spPr>
      </p:pic>
      <p:sp>
        <p:nvSpPr>
          <p:cNvPr id="11" name="Text 3"/>
          <p:cNvSpPr/>
          <p:nvPr/>
        </p:nvSpPr>
        <p:spPr>
          <a:xfrm>
            <a:off x="5044440" y="3613785"/>
            <a:ext cx="1051560" cy="6223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Text 4"/>
          <p:cNvSpPr/>
          <p:nvPr/>
        </p:nvSpPr>
        <p:spPr>
          <a:xfrm>
            <a:off x="1478280" y="2559685"/>
            <a:ext cx="9750425" cy="1106805"/>
          </a:xfrm>
          <a:prstGeom prst="rect">
            <a:avLst/>
          </a:prstGeom>
          <a:noFill/>
        </p:spPr>
        <p:txBody>
          <a:bodyPr wrap="square" lIns="91440" tIns="45720" rIns="91440" bIns="45720" rtlCol="0" anchor="t">
            <a:spAutoFit/>
          </a:bodyPr>
          <a:lstStyle/>
          <a:p>
            <a:pPr marL="0" indent="0" algn="r">
              <a:lnSpc>
                <a:spcPct val="100000"/>
              </a:lnSpc>
              <a:buNone/>
            </a:pPr>
            <a:r>
              <a:rPr lang="en-US" sz="6600" b="1" dirty="0">
                <a:solidFill>
                  <a:srgbClr val="1D89ED"/>
                </a:solidFill>
                <a:latin typeface="MiSans" panose="00000500000000000000" pitchFamily="34" charset="-122"/>
                <a:ea typeface="MiSans" panose="00000500000000000000" pitchFamily="34" charset="-122"/>
                <a:cs typeface="MiSans" panose="00000500000000000000" pitchFamily="34" charset="-120"/>
              </a:rPr>
              <a:t>专业素养与职业能力提升</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1-d29hvucup1d2ae82kt0g.png"/>
          <p:cNvPicPr>
            <a:picLocks noChangeAspect="1"/>
          </p:cNvPicPr>
          <p:nvPr/>
        </p:nvPicPr>
        <p:blipFill>
          <a:blip r:embed="rId1">
            <a:alphaModFix amt="67000"/>
          </a:blip>
          <a:srcRect t="9" b="9"/>
          <a:stretch>
            <a:fillRect/>
          </a:stretch>
        </p:blipFill>
        <p:spPr>
          <a:xfrm>
            <a:off x="15240" y="1923415"/>
            <a:ext cx="3718560" cy="3718560"/>
          </a:xfrm>
          <a:prstGeom prst="rect">
            <a:avLst/>
          </a:prstGeom>
        </p:spPr>
      </p:pic>
      <p:sp>
        <p:nvSpPr>
          <p:cNvPr id="4" name="Text 0"/>
          <p:cNvSpPr/>
          <p:nvPr/>
        </p:nvSpPr>
        <p:spPr>
          <a:xfrm>
            <a:off x="4516120" y="16389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职业挑战与素养精进</a:t>
            </a:r>
            <a:endParaRPr lang="en-US" sz="1600" dirty="0"/>
          </a:p>
        </p:txBody>
      </p:sp>
      <p:sp>
        <p:nvSpPr>
          <p:cNvPr id="5" name="Text 1"/>
          <p:cNvSpPr/>
          <p:nvPr/>
        </p:nvSpPr>
        <p:spPr>
          <a:xfrm>
            <a:off x="4516120" y="2012315"/>
            <a:ext cx="6848475"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随着职业生涯的推进，个人将面临新挑战，激励着从业者不断精进其专业素养。例如晋升到管理岗位可能需要提升领导能力和战略思维。</a:t>
            </a:r>
            <a:endParaRPr lang="en-US" sz="1600" dirty="0"/>
          </a:p>
        </p:txBody>
      </p:sp>
      <p:sp>
        <p:nvSpPr>
          <p:cNvPr id="6" name="Text 2"/>
          <p:cNvSpPr/>
          <p:nvPr/>
        </p:nvSpPr>
        <p:spPr>
          <a:xfrm>
            <a:off x="5005070" y="33280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职业转型与知识更新</a:t>
            </a:r>
            <a:endParaRPr lang="en-US" sz="1600" dirty="0"/>
          </a:p>
        </p:txBody>
      </p:sp>
      <p:sp>
        <p:nvSpPr>
          <p:cNvPr id="7" name="Text 3"/>
          <p:cNvSpPr/>
          <p:nvPr/>
        </p:nvSpPr>
        <p:spPr>
          <a:xfrm>
            <a:off x="5005070" y="3701415"/>
            <a:ext cx="679577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职业转型可能要求学习新的专业知识和技能。这种转型不仅是职业发展的机遇，也是专业素养提升的契机。</a:t>
            </a:r>
            <a:endParaRPr lang="en-US" sz="1600" dirty="0"/>
          </a:p>
        </p:txBody>
      </p:sp>
      <p:sp>
        <p:nvSpPr>
          <p:cNvPr id="8" name="Text 4"/>
          <p:cNvSpPr/>
          <p:nvPr/>
        </p:nvSpPr>
        <p:spPr>
          <a:xfrm>
            <a:off x="4516120" y="50171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职业成就与素养回馈</a:t>
            </a:r>
            <a:endParaRPr lang="en-US" sz="1600" dirty="0"/>
          </a:p>
        </p:txBody>
      </p:sp>
      <p:sp>
        <p:nvSpPr>
          <p:cNvPr id="9" name="Text 5"/>
          <p:cNvSpPr/>
          <p:nvPr/>
        </p:nvSpPr>
        <p:spPr>
          <a:xfrm>
            <a:off x="4516120" y="5390515"/>
            <a:ext cx="697865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职业成就的取得往往伴随着专业素养的提升。这种提升不仅体现在个人能力上，也体现在对行业的贡献上，形成良性循环。</a:t>
            </a:r>
            <a:endParaRPr lang="en-US" sz="1600" dirty="0"/>
          </a:p>
        </p:txBody>
      </p:sp>
      <p:pic>
        <p:nvPicPr>
          <p:cNvPr id="10" name="Image 2" descr="https://test-kimi-img.moonshot.cn/pub/slides/slides_tmpl/image/25-08-06-17:26:54-d29hvnkup1d2ae82ksk0.png"/>
          <p:cNvPicPr>
            <a:picLocks noChangeAspect="1"/>
          </p:cNvPicPr>
          <p:nvPr/>
        </p:nvPicPr>
        <p:blipFill>
          <a:blip r:embed="rId2"/>
          <a:srcRect/>
          <a:stretch>
            <a:fillRect/>
          </a:stretch>
        </p:blipFill>
        <p:spPr>
          <a:xfrm>
            <a:off x="3575050" y="1646555"/>
            <a:ext cx="941070" cy="941070"/>
          </a:xfrm>
          <a:prstGeom prst="rect">
            <a:avLst/>
          </a:prstGeom>
        </p:spPr>
      </p:pic>
      <p:sp>
        <p:nvSpPr>
          <p:cNvPr id="11" name="Text 6"/>
          <p:cNvSpPr/>
          <p:nvPr/>
        </p:nvSpPr>
        <p:spPr>
          <a:xfrm>
            <a:off x="3626168" y="182530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2" name="Image 3" descr="https://test-kimi-img.moonshot.cn/pub/slides/slides_tmpl/image/25-08-06-17:26:54-d29hvnkup1d2ae82ksjg.png"/>
          <p:cNvPicPr>
            <a:picLocks noChangeAspect="1"/>
          </p:cNvPicPr>
          <p:nvPr/>
        </p:nvPicPr>
        <p:blipFill>
          <a:blip r:embed="rId3"/>
          <a:srcRect/>
          <a:stretch>
            <a:fillRect/>
          </a:stretch>
        </p:blipFill>
        <p:spPr>
          <a:xfrm>
            <a:off x="4064000" y="3241675"/>
            <a:ext cx="941070" cy="941070"/>
          </a:xfrm>
          <a:prstGeom prst="rect">
            <a:avLst/>
          </a:prstGeom>
        </p:spPr>
      </p:pic>
      <p:sp>
        <p:nvSpPr>
          <p:cNvPr id="13" name="Text 7"/>
          <p:cNvSpPr/>
          <p:nvPr/>
        </p:nvSpPr>
        <p:spPr>
          <a:xfrm>
            <a:off x="4115118" y="342042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4" name="Image 4" descr="https://test-kimi-img.moonshot.cn/pub/slides/slides_tmpl/image/25-08-06-17:26:54-d29hvnkup1d2ae82ksk0.png"/>
          <p:cNvPicPr>
            <a:picLocks noChangeAspect="1"/>
          </p:cNvPicPr>
          <p:nvPr/>
        </p:nvPicPr>
        <p:blipFill>
          <a:blip r:embed="rId2"/>
          <a:srcRect/>
          <a:stretch>
            <a:fillRect/>
          </a:stretch>
        </p:blipFill>
        <p:spPr>
          <a:xfrm>
            <a:off x="3552190" y="5015230"/>
            <a:ext cx="941070" cy="941070"/>
          </a:xfrm>
          <a:prstGeom prst="rect">
            <a:avLst/>
          </a:prstGeom>
        </p:spPr>
      </p:pic>
      <p:sp>
        <p:nvSpPr>
          <p:cNvPr id="15" name="Text 8"/>
          <p:cNvSpPr/>
          <p:nvPr/>
        </p:nvSpPr>
        <p:spPr>
          <a:xfrm>
            <a:off x="3603308" y="5193983"/>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sp>
        <p:nvSpPr>
          <p:cNvPr id="16" name="Text 9"/>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职业发展推动专业素养提升</a:t>
            </a:r>
            <a:endParaRPr lang="en-US" sz="1600" dirty="0"/>
          </a:p>
        </p:txBody>
      </p:sp>
      <p:pic>
        <p:nvPicPr>
          <p:cNvPr id="17"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pic>
        <p:nvPicPr>
          <p:cNvPr id="18" name="Image 6" descr="https://test-kimi-img.moonshot.cn/pub/slides/slides_tmpl/image/25-08-06-17:27:24-d29hvv4up1d2ae82kt40.png"/>
          <p:cNvPicPr>
            <a:picLocks noChangeAspect="1"/>
          </p:cNvPicPr>
          <p:nvPr/>
        </p:nvPicPr>
        <p:blipFill>
          <a:blip r:embed="rId5"/>
          <a:stretch>
            <a:fillRect/>
          </a:stretch>
        </p:blipFill>
        <p:spPr>
          <a:xfrm>
            <a:off x="234315" y="2042160"/>
            <a:ext cx="3340735" cy="34810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10724515" y="549275"/>
            <a:ext cx="919480" cy="619125"/>
          </a:xfrm>
          <a:custGeom>
            <a:avLst/>
            <a:gdLst/>
            <a:ahLst/>
            <a:cxnLst/>
            <a:rect l="l" t="t" r="r" b="b"/>
            <a:pathLst>
              <a:path w="919480" h="619125">
                <a:moveTo>
                  <a:pt x="40935" y="22074"/>
                </a:moveTo>
                <a:cubicBezTo>
                  <a:pt x="40935" y="34312"/>
                  <a:pt x="31596" y="44234"/>
                  <a:pt x="20075" y="44234"/>
                </a:cubicBezTo>
                <a:cubicBezTo>
                  <a:pt x="8554" y="44234"/>
                  <a:pt x="-786" y="34312"/>
                  <a:pt x="-786" y="22074"/>
                </a:cubicBezTo>
                <a:cubicBezTo>
                  <a:pt x="-786" y="9835"/>
                  <a:pt x="8554" y="-86"/>
                  <a:pt x="20075" y="-86"/>
                </a:cubicBezTo>
                <a:cubicBezTo>
                  <a:pt x="31591" y="-92"/>
                  <a:pt x="40930" y="9820"/>
                  <a:pt x="40935" y="22052"/>
                </a:cubicBezTo>
                <a:cubicBezTo>
                  <a:pt x="40935" y="22060"/>
                  <a:pt x="40935" y="22067"/>
                  <a:pt x="40935" y="22074"/>
                </a:cubicBezTo>
                <a:close/>
                <a:moveTo>
                  <a:pt x="216654" y="22074"/>
                </a:moveTo>
                <a:cubicBezTo>
                  <a:pt x="216654" y="34312"/>
                  <a:pt x="207315" y="44234"/>
                  <a:pt x="195794" y="44234"/>
                </a:cubicBezTo>
                <a:cubicBezTo>
                  <a:pt x="184273" y="44234"/>
                  <a:pt x="174933" y="34312"/>
                  <a:pt x="174933" y="22074"/>
                </a:cubicBezTo>
                <a:cubicBezTo>
                  <a:pt x="174933" y="9835"/>
                  <a:pt x="184273" y="-86"/>
                  <a:pt x="195794" y="-86"/>
                </a:cubicBezTo>
                <a:cubicBezTo>
                  <a:pt x="207308" y="-72"/>
                  <a:pt x="216641" y="9841"/>
                  <a:pt x="216654" y="22074"/>
                </a:cubicBezTo>
                <a:close/>
                <a:moveTo>
                  <a:pt x="392324" y="22074"/>
                </a:moveTo>
                <a:cubicBezTo>
                  <a:pt x="392324" y="34312"/>
                  <a:pt x="382984" y="44234"/>
                  <a:pt x="371464" y="44234"/>
                </a:cubicBezTo>
                <a:cubicBezTo>
                  <a:pt x="359943" y="44234"/>
                  <a:pt x="350603" y="34312"/>
                  <a:pt x="350603" y="22074"/>
                </a:cubicBezTo>
                <a:cubicBezTo>
                  <a:pt x="350603" y="9835"/>
                  <a:pt x="359943" y="-86"/>
                  <a:pt x="371464" y="-86"/>
                </a:cubicBezTo>
                <a:cubicBezTo>
                  <a:pt x="382979" y="-92"/>
                  <a:pt x="392318" y="9820"/>
                  <a:pt x="392324" y="22052"/>
                </a:cubicBezTo>
                <a:cubicBezTo>
                  <a:pt x="392324" y="22060"/>
                  <a:pt x="392324" y="22067"/>
                  <a:pt x="392324" y="22074"/>
                </a:cubicBezTo>
                <a:close/>
                <a:moveTo>
                  <a:pt x="568043" y="22074"/>
                </a:moveTo>
                <a:cubicBezTo>
                  <a:pt x="568043" y="34312"/>
                  <a:pt x="558704" y="44234"/>
                  <a:pt x="547183" y="44234"/>
                </a:cubicBezTo>
                <a:cubicBezTo>
                  <a:pt x="535662" y="44234"/>
                  <a:pt x="526322" y="34312"/>
                  <a:pt x="526322" y="22074"/>
                </a:cubicBezTo>
                <a:cubicBezTo>
                  <a:pt x="526322" y="9835"/>
                  <a:pt x="535662" y="-86"/>
                  <a:pt x="547183" y="-86"/>
                </a:cubicBezTo>
                <a:cubicBezTo>
                  <a:pt x="558699" y="-92"/>
                  <a:pt x="568037" y="9820"/>
                  <a:pt x="568043" y="22052"/>
                </a:cubicBezTo>
                <a:cubicBezTo>
                  <a:pt x="568043" y="22060"/>
                  <a:pt x="568043" y="22067"/>
                  <a:pt x="568043" y="22074"/>
                </a:cubicBezTo>
                <a:close/>
                <a:moveTo>
                  <a:pt x="743762" y="22074"/>
                </a:moveTo>
                <a:cubicBezTo>
                  <a:pt x="743762" y="34312"/>
                  <a:pt x="734423" y="44234"/>
                  <a:pt x="722902" y="44234"/>
                </a:cubicBezTo>
                <a:cubicBezTo>
                  <a:pt x="711381" y="44234"/>
                  <a:pt x="702041" y="34312"/>
                  <a:pt x="702041" y="22074"/>
                </a:cubicBezTo>
                <a:cubicBezTo>
                  <a:pt x="702041" y="9835"/>
                  <a:pt x="711381" y="-86"/>
                  <a:pt x="722902" y="-86"/>
                </a:cubicBezTo>
                <a:cubicBezTo>
                  <a:pt x="734418" y="-92"/>
                  <a:pt x="743756" y="9820"/>
                  <a:pt x="743762" y="22052"/>
                </a:cubicBezTo>
                <a:cubicBezTo>
                  <a:pt x="743762" y="22060"/>
                  <a:pt x="743762" y="22067"/>
                  <a:pt x="743762" y="22074"/>
                </a:cubicBezTo>
                <a:close/>
                <a:moveTo>
                  <a:pt x="919480" y="22074"/>
                </a:moveTo>
                <a:cubicBezTo>
                  <a:pt x="919480" y="34312"/>
                  <a:pt x="910141" y="44234"/>
                  <a:pt x="898620" y="44234"/>
                </a:cubicBezTo>
                <a:cubicBezTo>
                  <a:pt x="887099" y="44234"/>
                  <a:pt x="877759" y="34312"/>
                  <a:pt x="877759" y="22074"/>
                </a:cubicBezTo>
                <a:cubicBezTo>
                  <a:pt x="877759" y="9835"/>
                  <a:pt x="887099" y="-86"/>
                  <a:pt x="898620" y="-86"/>
                </a:cubicBezTo>
                <a:cubicBezTo>
                  <a:pt x="910134" y="-72"/>
                  <a:pt x="919467" y="9841"/>
                  <a:pt x="919480" y="22074"/>
                </a:cubicBezTo>
                <a:close/>
                <a:moveTo>
                  <a:pt x="40935" y="165796"/>
                </a:moveTo>
                <a:cubicBezTo>
                  <a:pt x="40935" y="178035"/>
                  <a:pt x="31596" y="187957"/>
                  <a:pt x="20075" y="187957"/>
                </a:cubicBezTo>
                <a:cubicBezTo>
                  <a:pt x="8554" y="187957"/>
                  <a:pt x="-786" y="178035"/>
                  <a:pt x="-786" y="165796"/>
                </a:cubicBezTo>
                <a:cubicBezTo>
                  <a:pt x="-786" y="153558"/>
                  <a:pt x="8554" y="143636"/>
                  <a:pt x="20075" y="143636"/>
                </a:cubicBezTo>
                <a:cubicBezTo>
                  <a:pt x="31591" y="143630"/>
                  <a:pt x="40930" y="153543"/>
                  <a:pt x="40935" y="165776"/>
                </a:cubicBezTo>
                <a:cubicBezTo>
                  <a:pt x="40935" y="165783"/>
                  <a:pt x="40935" y="165790"/>
                  <a:pt x="40935" y="165796"/>
                </a:cubicBezTo>
                <a:close/>
                <a:moveTo>
                  <a:pt x="216654" y="165796"/>
                </a:moveTo>
                <a:cubicBezTo>
                  <a:pt x="216654" y="178035"/>
                  <a:pt x="207315" y="187957"/>
                  <a:pt x="195794" y="187957"/>
                </a:cubicBezTo>
                <a:cubicBezTo>
                  <a:pt x="184273" y="187957"/>
                  <a:pt x="174933" y="178035"/>
                  <a:pt x="174933" y="165796"/>
                </a:cubicBezTo>
                <a:cubicBezTo>
                  <a:pt x="174933" y="153558"/>
                  <a:pt x="184273" y="143636"/>
                  <a:pt x="195794" y="143636"/>
                </a:cubicBezTo>
                <a:cubicBezTo>
                  <a:pt x="207308" y="143651"/>
                  <a:pt x="216641" y="153564"/>
                  <a:pt x="216654" y="165796"/>
                </a:cubicBezTo>
                <a:close/>
                <a:moveTo>
                  <a:pt x="392324" y="165796"/>
                </a:moveTo>
                <a:cubicBezTo>
                  <a:pt x="392324" y="178035"/>
                  <a:pt x="382984" y="187957"/>
                  <a:pt x="371464" y="187957"/>
                </a:cubicBezTo>
                <a:cubicBezTo>
                  <a:pt x="359943" y="187957"/>
                  <a:pt x="350603" y="178035"/>
                  <a:pt x="350603" y="165796"/>
                </a:cubicBezTo>
                <a:cubicBezTo>
                  <a:pt x="350603" y="153558"/>
                  <a:pt x="359943" y="143636"/>
                  <a:pt x="371464" y="143636"/>
                </a:cubicBezTo>
                <a:cubicBezTo>
                  <a:pt x="382979" y="143630"/>
                  <a:pt x="392318" y="153543"/>
                  <a:pt x="392324" y="165776"/>
                </a:cubicBezTo>
                <a:cubicBezTo>
                  <a:pt x="392324" y="165783"/>
                  <a:pt x="392324" y="165790"/>
                  <a:pt x="392324" y="165796"/>
                </a:cubicBezTo>
                <a:close/>
                <a:moveTo>
                  <a:pt x="568043" y="165796"/>
                </a:moveTo>
                <a:cubicBezTo>
                  <a:pt x="568043" y="178035"/>
                  <a:pt x="558704" y="187957"/>
                  <a:pt x="547183" y="187957"/>
                </a:cubicBezTo>
                <a:cubicBezTo>
                  <a:pt x="535662" y="187957"/>
                  <a:pt x="526322" y="178035"/>
                  <a:pt x="526322" y="165796"/>
                </a:cubicBezTo>
                <a:cubicBezTo>
                  <a:pt x="526322" y="153558"/>
                  <a:pt x="535662" y="143636"/>
                  <a:pt x="547183" y="143636"/>
                </a:cubicBezTo>
                <a:cubicBezTo>
                  <a:pt x="558699" y="143630"/>
                  <a:pt x="568037" y="153543"/>
                  <a:pt x="568043" y="165776"/>
                </a:cubicBezTo>
                <a:cubicBezTo>
                  <a:pt x="568043" y="165783"/>
                  <a:pt x="568043" y="165790"/>
                  <a:pt x="568043" y="165796"/>
                </a:cubicBezTo>
                <a:close/>
                <a:moveTo>
                  <a:pt x="743762" y="165796"/>
                </a:moveTo>
                <a:cubicBezTo>
                  <a:pt x="743762" y="178035"/>
                  <a:pt x="734423" y="187957"/>
                  <a:pt x="722902" y="187957"/>
                </a:cubicBezTo>
                <a:cubicBezTo>
                  <a:pt x="711381" y="187957"/>
                  <a:pt x="702041" y="178035"/>
                  <a:pt x="702041" y="165796"/>
                </a:cubicBezTo>
                <a:cubicBezTo>
                  <a:pt x="702041" y="153558"/>
                  <a:pt x="711381" y="143636"/>
                  <a:pt x="722902" y="143636"/>
                </a:cubicBezTo>
                <a:cubicBezTo>
                  <a:pt x="734418" y="143630"/>
                  <a:pt x="743756" y="153543"/>
                  <a:pt x="743762" y="165776"/>
                </a:cubicBezTo>
                <a:cubicBezTo>
                  <a:pt x="743762" y="165783"/>
                  <a:pt x="743762" y="165790"/>
                  <a:pt x="743762" y="165796"/>
                </a:cubicBezTo>
                <a:close/>
                <a:moveTo>
                  <a:pt x="919480" y="165796"/>
                </a:moveTo>
                <a:cubicBezTo>
                  <a:pt x="919480" y="178035"/>
                  <a:pt x="910141" y="187957"/>
                  <a:pt x="898620" y="187957"/>
                </a:cubicBezTo>
                <a:cubicBezTo>
                  <a:pt x="887099" y="187957"/>
                  <a:pt x="877759" y="178035"/>
                  <a:pt x="877759" y="165796"/>
                </a:cubicBezTo>
                <a:cubicBezTo>
                  <a:pt x="877759" y="153558"/>
                  <a:pt x="887099" y="143636"/>
                  <a:pt x="898620" y="143636"/>
                </a:cubicBezTo>
                <a:cubicBezTo>
                  <a:pt x="910134" y="143651"/>
                  <a:pt x="919467" y="153564"/>
                  <a:pt x="919480" y="165796"/>
                </a:cubicBezTo>
                <a:close/>
                <a:moveTo>
                  <a:pt x="40935" y="309519"/>
                </a:moveTo>
                <a:cubicBezTo>
                  <a:pt x="40935" y="321758"/>
                  <a:pt x="31596" y="331679"/>
                  <a:pt x="20075" y="331679"/>
                </a:cubicBezTo>
                <a:cubicBezTo>
                  <a:pt x="8554" y="331679"/>
                  <a:pt x="-786" y="321758"/>
                  <a:pt x="-786" y="309519"/>
                </a:cubicBezTo>
                <a:cubicBezTo>
                  <a:pt x="-786" y="297280"/>
                  <a:pt x="8554" y="287359"/>
                  <a:pt x="20075" y="287359"/>
                </a:cubicBezTo>
                <a:cubicBezTo>
                  <a:pt x="31591" y="287353"/>
                  <a:pt x="40930" y="297265"/>
                  <a:pt x="40935" y="309498"/>
                </a:cubicBezTo>
                <a:cubicBezTo>
                  <a:pt x="40935" y="309505"/>
                  <a:pt x="40935" y="309512"/>
                  <a:pt x="40935" y="309519"/>
                </a:cubicBezTo>
                <a:close/>
                <a:moveTo>
                  <a:pt x="216654" y="309519"/>
                </a:moveTo>
                <a:cubicBezTo>
                  <a:pt x="216654" y="321758"/>
                  <a:pt x="207315" y="331679"/>
                  <a:pt x="195794" y="331679"/>
                </a:cubicBezTo>
                <a:cubicBezTo>
                  <a:pt x="184273" y="331679"/>
                  <a:pt x="174933" y="321758"/>
                  <a:pt x="174933" y="309519"/>
                </a:cubicBezTo>
                <a:cubicBezTo>
                  <a:pt x="174933" y="297280"/>
                  <a:pt x="184273" y="287359"/>
                  <a:pt x="195794" y="287359"/>
                </a:cubicBezTo>
                <a:cubicBezTo>
                  <a:pt x="207308" y="287374"/>
                  <a:pt x="216641" y="297286"/>
                  <a:pt x="216654" y="309519"/>
                </a:cubicBezTo>
                <a:close/>
                <a:moveTo>
                  <a:pt x="392324" y="309519"/>
                </a:moveTo>
                <a:cubicBezTo>
                  <a:pt x="392324" y="321758"/>
                  <a:pt x="382984" y="331679"/>
                  <a:pt x="371464" y="331679"/>
                </a:cubicBezTo>
                <a:cubicBezTo>
                  <a:pt x="359943" y="331679"/>
                  <a:pt x="350603" y="321758"/>
                  <a:pt x="350603" y="309519"/>
                </a:cubicBezTo>
                <a:cubicBezTo>
                  <a:pt x="350603" y="297280"/>
                  <a:pt x="359943" y="287359"/>
                  <a:pt x="371464" y="287359"/>
                </a:cubicBezTo>
                <a:cubicBezTo>
                  <a:pt x="382979" y="287353"/>
                  <a:pt x="392318" y="297265"/>
                  <a:pt x="392324" y="309498"/>
                </a:cubicBezTo>
                <a:cubicBezTo>
                  <a:pt x="392324" y="309505"/>
                  <a:pt x="392324" y="309512"/>
                  <a:pt x="392324" y="309519"/>
                </a:cubicBezTo>
                <a:close/>
                <a:moveTo>
                  <a:pt x="568043" y="309519"/>
                </a:moveTo>
                <a:cubicBezTo>
                  <a:pt x="568043" y="321758"/>
                  <a:pt x="558704" y="331679"/>
                  <a:pt x="547183" y="331679"/>
                </a:cubicBezTo>
                <a:cubicBezTo>
                  <a:pt x="535662" y="331679"/>
                  <a:pt x="526322" y="321758"/>
                  <a:pt x="526322" y="309519"/>
                </a:cubicBezTo>
                <a:cubicBezTo>
                  <a:pt x="526322" y="297280"/>
                  <a:pt x="535662" y="287359"/>
                  <a:pt x="547183" y="287359"/>
                </a:cubicBezTo>
                <a:cubicBezTo>
                  <a:pt x="558699" y="287353"/>
                  <a:pt x="568037" y="297265"/>
                  <a:pt x="568043" y="309498"/>
                </a:cubicBezTo>
                <a:cubicBezTo>
                  <a:pt x="568043" y="309505"/>
                  <a:pt x="568043" y="309512"/>
                  <a:pt x="568043" y="309519"/>
                </a:cubicBezTo>
                <a:close/>
                <a:moveTo>
                  <a:pt x="743762" y="309519"/>
                </a:moveTo>
                <a:cubicBezTo>
                  <a:pt x="743762" y="321758"/>
                  <a:pt x="734423" y="331679"/>
                  <a:pt x="722902" y="331679"/>
                </a:cubicBezTo>
                <a:cubicBezTo>
                  <a:pt x="711381" y="331679"/>
                  <a:pt x="702041" y="321758"/>
                  <a:pt x="702041" y="309519"/>
                </a:cubicBezTo>
                <a:cubicBezTo>
                  <a:pt x="702041" y="297280"/>
                  <a:pt x="711381" y="287359"/>
                  <a:pt x="722902" y="287359"/>
                </a:cubicBezTo>
                <a:cubicBezTo>
                  <a:pt x="734418" y="287353"/>
                  <a:pt x="743756" y="297265"/>
                  <a:pt x="743762" y="309498"/>
                </a:cubicBezTo>
                <a:cubicBezTo>
                  <a:pt x="743762" y="309505"/>
                  <a:pt x="743762" y="309512"/>
                  <a:pt x="743762" y="309519"/>
                </a:cubicBezTo>
                <a:close/>
                <a:moveTo>
                  <a:pt x="919480" y="309519"/>
                </a:moveTo>
                <a:cubicBezTo>
                  <a:pt x="919480" y="321758"/>
                  <a:pt x="910141" y="331679"/>
                  <a:pt x="898620" y="331679"/>
                </a:cubicBezTo>
                <a:cubicBezTo>
                  <a:pt x="887099" y="331679"/>
                  <a:pt x="877759" y="321758"/>
                  <a:pt x="877759" y="309519"/>
                </a:cubicBezTo>
                <a:cubicBezTo>
                  <a:pt x="877759" y="297280"/>
                  <a:pt x="887099" y="287359"/>
                  <a:pt x="898620" y="287359"/>
                </a:cubicBezTo>
                <a:cubicBezTo>
                  <a:pt x="910134" y="287374"/>
                  <a:pt x="919467" y="297286"/>
                  <a:pt x="919480" y="309519"/>
                </a:cubicBezTo>
                <a:close/>
                <a:moveTo>
                  <a:pt x="40935" y="453242"/>
                </a:moveTo>
                <a:cubicBezTo>
                  <a:pt x="40935" y="465481"/>
                  <a:pt x="31596" y="475402"/>
                  <a:pt x="20075" y="475402"/>
                </a:cubicBezTo>
                <a:cubicBezTo>
                  <a:pt x="8554" y="475402"/>
                  <a:pt x="-786" y="465481"/>
                  <a:pt x="-786" y="453242"/>
                </a:cubicBezTo>
                <a:cubicBezTo>
                  <a:pt x="-786" y="441003"/>
                  <a:pt x="8554" y="431082"/>
                  <a:pt x="20075" y="431082"/>
                </a:cubicBezTo>
                <a:cubicBezTo>
                  <a:pt x="31591" y="431076"/>
                  <a:pt x="40930" y="440988"/>
                  <a:pt x="40935" y="453221"/>
                </a:cubicBezTo>
                <a:cubicBezTo>
                  <a:pt x="40935" y="453228"/>
                  <a:pt x="40935" y="453235"/>
                  <a:pt x="40935" y="453242"/>
                </a:cubicBezTo>
                <a:close/>
                <a:moveTo>
                  <a:pt x="216654" y="453242"/>
                </a:moveTo>
                <a:cubicBezTo>
                  <a:pt x="216654" y="465481"/>
                  <a:pt x="207315" y="475402"/>
                  <a:pt x="195794" y="475402"/>
                </a:cubicBezTo>
                <a:cubicBezTo>
                  <a:pt x="184273" y="475402"/>
                  <a:pt x="174933" y="465481"/>
                  <a:pt x="174933" y="453242"/>
                </a:cubicBezTo>
                <a:cubicBezTo>
                  <a:pt x="174933" y="441003"/>
                  <a:pt x="184273" y="431082"/>
                  <a:pt x="195794" y="431082"/>
                </a:cubicBezTo>
                <a:cubicBezTo>
                  <a:pt x="207308" y="431096"/>
                  <a:pt x="216641" y="441009"/>
                  <a:pt x="216654" y="453242"/>
                </a:cubicBezTo>
                <a:close/>
                <a:moveTo>
                  <a:pt x="392324" y="453242"/>
                </a:moveTo>
                <a:cubicBezTo>
                  <a:pt x="392324" y="465481"/>
                  <a:pt x="382984" y="475402"/>
                  <a:pt x="371464" y="475402"/>
                </a:cubicBezTo>
                <a:cubicBezTo>
                  <a:pt x="359943" y="475402"/>
                  <a:pt x="350603" y="465481"/>
                  <a:pt x="350603" y="453242"/>
                </a:cubicBezTo>
                <a:cubicBezTo>
                  <a:pt x="350603" y="441003"/>
                  <a:pt x="359943" y="431082"/>
                  <a:pt x="371464" y="431082"/>
                </a:cubicBezTo>
                <a:cubicBezTo>
                  <a:pt x="382979" y="431076"/>
                  <a:pt x="392318" y="440988"/>
                  <a:pt x="392324" y="453221"/>
                </a:cubicBezTo>
                <a:cubicBezTo>
                  <a:pt x="392324" y="453228"/>
                  <a:pt x="392324" y="453235"/>
                  <a:pt x="392324" y="453242"/>
                </a:cubicBezTo>
                <a:close/>
                <a:moveTo>
                  <a:pt x="568043" y="453242"/>
                </a:moveTo>
                <a:cubicBezTo>
                  <a:pt x="568043" y="465481"/>
                  <a:pt x="558704" y="475402"/>
                  <a:pt x="547183" y="475402"/>
                </a:cubicBezTo>
                <a:cubicBezTo>
                  <a:pt x="535662" y="475402"/>
                  <a:pt x="526322" y="465481"/>
                  <a:pt x="526322" y="453242"/>
                </a:cubicBezTo>
                <a:cubicBezTo>
                  <a:pt x="526322" y="441003"/>
                  <a:pt x="535662" y="431082"/>
                  <a:pt x="547183" y="431082"/>
                </a:cubicBezTo>
                <a:cubicBezTo>
                  <a:pt x="558699" y="431076"/>
                  <a:pt x="568037" y="440988"/>
                  <a:pt x="568043" y="453221"/>
                </a:cubicBezTo>
                <a:cubicBezTo>
                  <a:pt x="568043" y="453228"/>
                  <a:pt x="568043" y="453235"/>
                  <a:pt x="568043" y="453242"/>
                </a:cubicBezTo>
                <a:close/>
                <a:moveTo>
                  <a:pt x="743762" y="453242"/>
                </a:moveTo>
                <a:cubicBezTo>
                  <a:pt x="743762" y="465481"/>
                  <a:pt x="734423" y="475402"/>
                  <a:pt x="722902" y="475402"/>
                </a:cubicBezTo>
                <a:cubicBezTo>
                  <a:pt x="711381" y="475402"/>
                  <a:pt x="702041" y="465481"/>
                  <a:pt x="702041" y="453242"/>
                </a:cubicBezTo>
                <a:cubicBezTo>
                  <a:pt x="702041" y="441003"/>
                  <a:pt x="711381" y="431082"/>
                  <a:pt x="722902" y="431082"/>
                </a:cubicBezTo>
                <a:cubicBezTo>
                  <a:pt x="734418" y="431076"/>
                  <a:pt x="743756" y="440988"/>
                  <a:pt x="743762" y="453221"/>
                </a:cubicBezTo>
                <a:cubicBezTo>
                  <a:pt x="743762" y="453228"/>
                  <a:pt x="743762" y="453235"/>
                  <a:pt x="743762" y="453242"/>
                </a:cubicBezTo>
                <a:close/>
                <a:moveTo>
                  <a:pt x="919480" y="453242"/>
                </a:moveTo>
                <a:cubicBezTo>
                  <a:pt x="919480" y="465481"/>
                  <a:pt x="910141" y="475402"/>
                  <a:pt x="898620" y="475402"/>
                </a:cubicBezTo>
                <a:cubicBezTo>
                  <a:pt x="887099" y="475402"/>
                  <a:pt x="877759" y="465481"/>
                  <a:pt x="877759" y="453242"/>
                </a:cubicBezTo>
                <a:cubicBezTo>
                  <a:pt x="877759" y="441003"/>
                  <a:pt x="887099" y="431082"/>
                  <a:pt x="898620" y="431082"/>
                </a:cubicBezTo>
                <a:cubicBezTo>
                  <a:pt x="910134" y="431096"/>
                  <a:pt x="919467" y="441009"/>
                  <a:pt x="919480" y="453242"/>
                </a:cubicBezTo>
                <a:close/>
                <a:moveTo>
                  <a:pt x="40935" y="596965"/>
                </a:moveTo>
                <a:cubicBezTo>
                  <a:pt x="40935" y="609204"/>
                  <a:pt x="31596" y="619125"/>
                  <a:pt x="20075" y="619125"/>
                </a:cubicBezTo>
                <a:cubicBezTo>
                  <a:pt x="8554" y="619125"/>
                  <a:pt x="-786" y="609204"/>
                  <a:pt x="-786" y="596965"/>
                </a:cubicBezTo>
                <a:cubicBezTo>
                  <a:pt x="-786" y="584726"/>
                  <a:pt x="8554" y="574805"/>
                  <a:pt x="20075" y="574805"/>
                </a:cubicBezTo>
                <a:cubicBezTo>
                  <a:pt x="31591" y="574799"/>
                  <a:pt x="40930" y="584711"/>
                  <a:pt x="40935" y="596943"/>
                </a:cubicBezTo>
                <a:cubicBezTo>
                  <a:pt x="40935" y="596950"/>
                  <a:pt x="40935" y="596957"/>
                  <a:pt x="40935" y="596965"/>
                </a:cubicBezTo>
                <a:close/>
                <a:moveTo>
                  <a:pt x="216654" y="596965"/>
                </a:moveTo>
                <a:cubicBezTo>
                  <a:pt x="216654" y="609204"/>
                  <a:pt x="207315" y="619125"/>
                  <a:pt x="195794" y="619125"/>
                </a:cubicBezTo>
                <a:cubicBezTo>
                  <a:pt x="184273" y="619125"/>
                  <a:pt x="174933" y="609204"/>
                  <a:pt x="174933" y="596965"/>
                </a:cubicBezTo>
                <a:cubicBezTo>
                  <a:pt x="174933" y="584726"/>
                  <a:pt x="184273" y="574805"/>
                  <a:pt x="195794" y="574805"/>
                </a:cubicBezTo>
                <a:cubicBezTo>
                  <a:pt x="207308" y="574818"/>
                  <a:pt x="216641" y="584732"/>
                  <a:pt x="216654" y="596965"/>
                </a:cubicBezTo>
                <a:close/>
                <a:moveTo>
                  <a:pt x="392324" y="596965"/>
                </a:moveTo>
                <a:cubicBezTo>
                  <a:pt x="392324" y="609204"/>
                  <a:pt x="382984" y="619125"/>
                  <a:pt x="371464" y="619125"/>
                </a:cubicBezTo>
                <a:cubicBezTo>
                  <a:pt x="359943" y="619125"/>
                  <a:pt x="350603" y="609204"/>
                  <a:pt x="350603" y="596965"/>
                </a:cubicBezTo>
                <a:cubicBezTo>
                  <a:pt x="350603" y="584726"/>
                  <a:pt x="359943" y="574805"/>
                  <a:pt x="371464" y="574805"/>
                </a:cubicBezTo>
                <a:cubicBezTo>
                  <a:pt x="382979" y="574799"/>
                  <a:pt x="392318" y="584711"/>
                  <a:pt x="392324" y="596943"/>
                </a:cubicBezTo>
                <a:cubicBezTo>
                  <a:pt x="392324" y="596950"/>
                  <a:pt x="392324" y="596957"/>
                  <a:pt x="392324" y="596965"/>
                </a:cubicBezTo>
                <a:close/>
                <a:moveTo>
                  <a:pt x="568043" y="596965"/>
                </a:moveTo>
                <a:cubicBezTo>
                  <a:pt x="568043" y="609204"/>
                  <a:pt x="558704" y="619125"/>
                  <a:pt x="547183" y="619125"/>
                </a:cubicBezTo>
                <a:cubicBezTo>
                  <a:pt x="535662" y="619125"/>
                  <a:pt x="526322" y="609204"/>
                  <a:pt x="526322" y="596965"/>
                </a:cubicBezTo>
                <a:cubicBezTo>
                  <a:pt x="526322" y="584726"/>
                  <a:pt x="535662" y="574805"/>
                  <a:pt x="547183" y="574805"/>
                </a:cubicBezTo>
                <a:cubicBezTo>
                  <a:pt x="558699" y="574799"/>
                  <a:pt x="568037" y="584711"/>
                  <a:pt x="568043" y="596943"/>
                </a:cubicBezTo>
                <a:cubicBezTo>
                  <a:pt x="568043" y="596950"/>
                  <a:pt x="568043" y="596957"/>
                  <a:pt x="568043" y="596965"/>
                </a:cubicBezTo>
                <a:close/>
                <a:moveTo>
                  <a:pt x="743762" y="596965"/>
                </a:moveTo>
                <a:cubicBezTo>
                  <a:pt x="743762" y="609204"/>
                  <a:pt x="734423" y="619125"/>
                  <a:pt x="722902" y="619125"/>
                </a:cubicBezTo>
                <a:cubicBezTo>
                  <a:pt x="711381" y="619125"/>
                  <a:pt x="702041" y="609204"/>
                  <a:pt x="702041" y="596965"/>
                </a:cubicBezTo>
                <a:cubicBezTo>
                  <a:pt x="702041" y="584726"/>
                  <a:pt x="711381" y="574805"/>
                  <a:pt x="722902" y="574805"/>
                </a:cubicBezTo>
                <a:cubicBezTo>
                  <a:pt x="734418" y="574799"/>
                  <a:pt x="743756" y="584711"/>
                  <a:pt x="743762" y="596943"/>
                </a:cubicBezTo>
                <a:cubicBezTo>
                  <a:pt x="743762" y="596950"/>
                  <a:pt x="743762" y="596957"/>
                  <a:pt x="743762" y="596965"/>
                </a:cubicBezTo>
                <a:close/>
                <a:moveTo>
                  <a:pt x="919480" y="596965"/>
                </a:moveTo>
                <a:cubicBezTo>
                  <a:pt x="919480" y="609204"/>
                  <a:pt x="910141" y="619125"/>
                  <a:pt x="898620" y="619125"/>
                </a:cubicBezTo>
                <a:cubicBezTo>
                  <a:pt x="887099" y="619125"/>
                  <a:pt x="877759" y="609204"/>
                  <a:pt x="877759" y="596965"/>
                </a:cubicBezTo>
                <a:cubicBezTo>
                  <a:pt x="877759" y="584726"/>
                  <a:pt x="887099" y="574805"/>
                  <a:pt x="898620" y="574805"/>
                </a:cubicBezTo>
                <a:cubicBezTo>
                  <a:pt x="910134" y="574818"/>
                  <a:pt x="919467" y="584732"/>
                  <a:pt x="919480" y="596965"/>
                </a:cubicBezTo>
                <a:close/>
              </a:path>
            </a:pathLst>
          </a:custGeom>
          <a:solidFill>
            <a:srgbClr val="FFFFFF"/>
          </a:solidFill>
        </p:spPr>
      </p:sp>
      <p:sp>
        <p:nvSpPr>
          <p:cNvPr id="4" name="Text 1"/>
          <p:cNvSpPr/>
          <p:nvPr/>
        </p:nvSpPr>
        <p:spPr>
          <a:xfrm>
            <a:off x="10724515" y="549275"/>
            <a:ext cx="919480" cy="61912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4300220" y="2123440"/>
            <a:ext cx="3592195" cy="1481534"/>
          </a:xfrm>
          <a:prstGeom prst="rect">
            <a:avLst/>
          </a:prstGeom>
          <a:noFill/>
        </p:spPr>
        <p:txBody>
          <a:bodyPr wrap="square" lIns="91440" tIns="45720" rIns="91440" bIns="45720" rtlCol="0" anchor="t">
            <a:spAutoFit/>
          </a:bodyPr>
          <a:lstStyle/>
          <a:p>
            <a:pPr marL="0" indent="0" algn="ctr">
              <a:lnSpc>
                <a:spcPct val="100000"/>
              </a:lnSpc>
              <a:buNone/>
            </a:pPr>
            <a:r>
              <a:rPr lang="en-US" sz="9600" b="1" dirty="0">
                <a:solidFill>
                  <a:srgbClr val="2483EB"/>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sp>
        <p:nvSpPr>
          <p:cNvPr id="6" name="Text 3"/>
          <p:cNvSpPr/>
          <p:nvPr/>
        </p:nvSpPr>
        <p:spPr>
          <a:xfrm>
            <a:off x="4420235" y="3606165"/>
            <a:ext cx="3352165" cy="1162050"/>
          </a:xfrm>
          <a:prstGeom prst="rect">
            <a:avLst/>
          </a:prstGeom>
          <a:noFill/>
        </p:spPr>
        <p:txBody>
          <a:bodyPr wrap="square" lIns="91440" tIns="45720" rIns="91440" bIns="45720" rtlCol="0" anchor="t">
            <a:spAutoFit/>
          </a:bodyPr>
          <a:lstStyle/>
          <a:p>
            <a:pPr marL="0" indent="0" algn="ctr">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职业能力核心要素</a:t>
            </a:r>
            <a:endParaRPr lang="en-US" sz="1600" dirty="0"/>
          </a:p>
        </p:txBody>
      </p:sp>
      <p:pic>
        <p:nvPicPr>
          <p:cNvPr id="7" name="Image 1" descr="https://test-kimi-img.moonshot.cn/pub/slides/slides_tmpl/image/25-08-06-17:27:09-d29hvrcup1d2ae82ksog.png"/>
          <p:cNvPicPr>
            <a:picLocks noChangeAspect="1"/>
          </p:cNvPicPr>
          <p:nvPr/>
        </p:nvPicPr>
        <p:blipFill>
          <a:blip r:embed="rId1">
            <a:alphaModFix amt="97000"/>
          </a:blip>
          <a:srcRect t="22162"/>
          <a:stretch>
            <a:fillRect/>
          </a:stretch>
        </p:blipFill>
        <p:spPr>
          <a:xfrm>
            <a:off x="6811010" y="549275"/>
            <a:ext cx="2052320" cy="1736725"/>
          </a:xfrm>
          <a:prstGeom prst="rect">
            <a:avLst/>
          </a:prstGeom>
        </p:spPr>
      </p:pic>
      <p:pic>
        <p:nvPicPr>
          <p:cNvPr id="8" name="Image 2" descr="https://test-kimi-img.moonshot.cn/pub/slides/slides_tmpl/image/25-08-06-17:26:55-d29hvnsup1d2ae82kskg.png"/>
          <p:cNvPicPr>
            <a:picLocks noChangeAspect="1"/>
          </p:cNvPicPr>
          <p:nvPr/>
        </p:nvPicPr>
        <p:blipFill>
          <a:blip r:embed="rId2"/>
          <a:srcRect l="3542" r="-5121" b="-185"/>
          <a:stretch>
            <a:fillRect/>
          </a:stretch>
        </p:blipFill>
        <p:spPr>
          <a:xfrm>
            <a:off x="0" y="0"/>
            <a:ext cx="4420235" cy="6870700"/>
          </a:xfrm>
          <a:prstGeom prst="rect">
            <a:avLst/>
          </a:prstGeom>
        </p:spPr>
      </p:pic>
      <p:pic>
        <p:nvPicPr>
          <p:cNvPr id="9" name="Image 3" descr="https://test-kimi-img.moonshot.cn/pub/slides/slides_tmpl/image/25-08-06-17:26:55-d29hvnsup1d2ae82kskg.png"/>
          <p:cNvPicPr>
            <a:picLocks noChangeAspect="1"/>
          </p:cNvPicPr>
          <p:nvPr/>
        </p:nvPicPr>
        <p:blipFill>
          <a:blip r:embed="rId2"/>
          <a:srcRect l="3542" r="-5121" b="-185"/>
          <a:stretch>
            <a:fillRect/>
          </a:stretch>
        </p:blipFill>
        <p:spPr>
          <a:xfrm flipH="1">
            <a:off x="7772400" y="0"/>
            <a:ext cx="4419600" cy="68707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4-d29hvv4up1d2ae82kt30.png"/>
          <p:cNvPicPr>
            <a:picLocks noChangeAspect="1"/>
          </p:cNvPicPr>
          <p:nvPr/>
        </p:nvPicPr>
        <p:blipFill>
          <a:blip r:embed="rId1"/>
          <a:srcRect l="8565" r="8565"/>
          <a:stretch>
            <a:fillRect/>
          </a:stretch>
        </p:blipFill>
        <p:spPr>
          <a:xfrm>
            <a:off x="521970" y="1976755"/>
            <a:ext cx="3616960" cy="4173855"/>
          </a:xfrm>
          <a:prstGeom prst="rect">
            <a:avLst/>
          </a:prstGeom>
        </p:spPr>
      </p:pic>
      <p:sp>
        <p:nvSpPr>
          <p:cNvPr id="4" name="Text 0"/>
          <p:cNvSpPr/>
          <p:nvPr/>
        </p:nvSpPr>
        <p:spPr>
          <a:xfrm>
            <a:off x="1192530" y="2915285"/>
            <a:ext cx="2275840" cy="284559"/>
          </a:xfrm>
          <a:prstGeom prst="rect">
            <a:avLst/>
          </a:prstGeom>
          <a:noFill/>
        </p:spPr>
        <p:txBody>
          <a:bodyPr wrap="square" lIns="91440" tIns="45720" rIns="91440" bIns="45720" rtlCol="0" anchor="t">
            <a:spAutoFit/>
          </a:bodyPr>
          <a:lstStyle/>
          <a:p>
            <a:pPr marL="0" indent="0" algn="ctr">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语言组织与清晰表达</a:t>
            </a:r>
            <a:endParaRPr lang="en-US" sz="1600" dirty="0"/>
          </a:p>
        </p:txBody>
      </p:sp>
      <p:sp>
        <p:nvSpPr>
          <p:cNvPr id="5" name="Text 1"/>
          <p:cNvSpPr/>
          <p:nvPr/>
        </p:nvSpPr>
        <p:spPr>
          <a:xfrm>
            <a:off x="848995" y="3677920"/>
            <a:ext cx="3009900"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语言组织能力在沟通中具有基础作用，帮助从业者清晰地表达意图和观点，避免歧义和误解，尤其在涉及多个部门和不同专业背景的合作中至关重要。</a:t>
            </a:r>
            <a:endParaRPr lang="en-US" sz="1600" dirty="0"/>
          </a:p>
        </p:txBody>
      </p:sp>
      <p:pic>
        <p:nvPicPr>
          <p:cNvPr id="6" name="Image 2" descr="https://test-kimi-img.moonshot.cn/pub/slides/slides_tmpl/image/25-08-06-17:26:54-d29hvnkup1d2ae82ksk0.png"/>
          <p:cNvPicPr>
            <a:picLocks noChangeAspect="1"/>
          </p:cNvPicPr>
          <p:nvPr/>
        </p:nvPicPr>
        <p:blipFill>
          <a:blip r:embed="rId2"/>
          <a:srcRect/>
          <a:stretch>
            <a:fillRect/>
          </a:stretch>
        </p:blipFill>
        <p:spPr>
          <a:xfrm>
            <a:off x="1859915" y="1757680"/>
            <a:ext cx="941070" cy="941070"/>
          </a:xfrm>
          <a:prstGeom prst="rect">
            <a:avLst/>
          </a:prstGeom>
        </p:spPr>
      </p:pic>
      <p:sp>
        <p:nvSpPr>
          <p:cNvPr id="7" name="Text 2"/>
          <p:cNvSpPr/>
          <p:nvPr/>
        </p:nvSpPr>
        <p:spPr>
          <a:xfrm>
            <a:off x="1911033" y="1952943"/>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8" name="Image 3" descr="https://test-kimi-img.moonshot.cn/pub/slides/slides_tmpl/image/25-08-06-17:27:24-d29hvv4up1d2ae82kt30.png"/>
          <p:cNvPicPr>
            <a:picLocks noChangeAspect="1"/>
          </p:cNvPicPr>
          <p:nvPr/>
        </p:nvPicPr>
        <p:blipFill>
          <a:blip r:embed="rId1"/>
          <a:srcRect l="8565" r="8565"/>
          <a:stretch>
            <a:fillRect/>
          </a:stretch>
        </p:blipFill>
        <p:spPr>
          <a:xfrm>
            <a:off x="4246880" y="1976755"/>
            <a:ext cx="3616960" cy="4173855"/>
          </a:xfrm>
          <a:prstGeom prst="rect">
            <a:avLst/>
          </a:prstGeom>
        </p:spPr>
      </p:pic>
      <p:sp>
        <p:nvSpPr>
          <p:cNvPr id="9" name="Text 3"/>
          <p:cNvSpPr/>
          <p:nvPr/>
        </p:nvSpPr>
        <p:spPr>
          <a:xfrm>
            <a:off x="4917440" y="2915285"/>
            <a:ext cx="2275840" cy="284559"/>
          </a:xfrm>
          <a:prstGeom prst="rect">
            <a:avLst/>
          </a:prstGeom>
          <a:noFill/>
        </p:spPr>
        <p:txBody>
          <a:bodyPr wrap="square" lIns="91440" tIns="45720" rIns="91440" bIns="45720" rtlCol="0" anchor="t">
            <a:spAutoFit/>
          </a:bodyPr>
          <a:lstStyle/>
          <a:p>
            <a:pPr marL="0" indent="0" algn="ctr">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倾听与精准理解</a:t>
            </a:r>
            <a:endParaRPr lang="en-US" sz="1600" dirty="0"/>
          </a:p>
        </p:txBody>
      </p:sp>
      <p:sp>
        <p:nvSpPr>
          <p:cNvPr id="10" name="Text 4"/>
          <p:cNvSpPr/>
          <p:nvPr/>
        </p:nvSpPr>
        <p:spPr>
          <a:xfrm>
            <a:off x="4534535" y="3677920"/>
            <a:ext cx="3041650"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倾听能力在沟通中扮演着重要角色，通过关注语言内容、非语言信号以及语境信息，倾听者能够全面理解对方的真实诉求，并做出及时有效的反馈。</a:t>
            </a:r>
            <a:endParaRPr lang="en-US" sz="1600" dirty="0"/>
          </a:p>
        </p:txBody>
      </p:sp>
      <p:pic>
        <p:nvPicPr>
          <p:cNvPr id="11" name="Image 4" descr="https://test-kimi-img.moonshot.cn/pub/slides/slides_tmpl/image/25-08-06-17:26:54-d29hvnkup1d2ae82ksjg.png"/>
          <p:cNvPicPr>
            <a:picLocks noChangeAspect="1"/>
          </p:cNvPicPr>
          <p:nvPr/>
        </p:nvPicPr>
        <p:blipFill>
          <a:blip r:embed="rId3"/>
          <a:srcRect/>
          <a:stretch>
            <a:fillRect/>
          </a:stretch>
        </p:blipFill>
        <p:spPr>
          <a:xfrm>
            <a:off x="5584825" y="1757680"/>
            <a:ext cx="941070" cy="941070"/>
          </a:xfrm>
          <a:prstGeom prst="rect">
            <a:avLst/>
          </a:prstGeom>
        </p:spPr>
      </p:pic>
      <p:sp>
        <p:nvSpPr>
          <p:cNvPr id="12" name="Text 5"/>
          <p:cNvSpPr/>
          <p:nvPr/>
        </p:nvSpPr>
        <p:spPr>
          <a:xfrm>
            <a:off x="5635943" y="194468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3" name="Image 5" descr="https://test-kimi-img.moonshot.cn/pub/slides/slides_tmpl/image/25-08-06-17:27:24-d29hvv4up1d2ae82kt30.png"/>
          <p:cNvPicPr>
            <a:picLocks noChangeAspect="1"/>
          </p:cNvPicPr>
          <p:nvPr/>
        </p:nvPicPr>
        <p:blipFill>
          <a:blip r:embed="rId1"/>
          <a:srcRect l="8565" r="8565"/>
          <a:stretch>
            <a:fillRect/>
          </a:stretch>
        </p:blipFill>
        <p:spPr>
          <a:xfrm>
            <a:off x="8035925" y="1976755"/>
            <a:ext cx="3616960" cy="4173855"/>
          </a:xfrm>
          <a:prstGeom prst="rect">
            <a:avLst/>
          </a:prstGeom>
        </p:spPr>
      </p:pic>
      <p:sp>
        <p:nvSpPr>
          <p:cNvPr id="14" name="Text 6"/>
          <p:cNvSpPr/>
          <p:nvPr/>
        </p:nvSpPr>
        <p:spPr>
          <a:xfrm>
            <a:off x="8702040" y="2915285"/>
            <a:ext cx="2275840" cy="284559"/>
          </a:xfrm>
          <a:prstGeom prst="rect">
            <a:avLst/>
          </a:prstGeom>
          <a:noFill/>
        </p:spPr>
        <p:txBody>
          <a:bodyPr wrap="square" lIns="91440" tIns="45720" rIns="91440" bIns="45720" rtlCol="0" anchor="t">
            <a:spAutoFit/>
          </a:bodyPr>
          <a:lstStyle/>
          <a:p>
            <a:pPr marL="0" indent="0" algn="ctr">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跨文化与数字化沟通</a:t>
            </a:r>
            <a:endParaRPr lang="en-US" sz="1600" dirty="0"/>
          </a:p>
        </p:txBody>
      </p:sp>
      <p:sp>
        <p:nvSpPr>
          <p:cNvPr id="15" name="Text 7"/>
          <p:cNvSpPr/>
          <p:nvPr/>
        </p:nvSpPr>
        <p:spPr>
          <a:xfrm>
            <a:off x="8317865" y="3677920"/>
            <a:ext cx="2988945"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在全球化和数字化时代，跨文化沟通能力和数字化工具的应用能力成为职业成功的重要因素。这些能力帮助个人突破障碍，建立信任，提升团队协作效率。</a:t>
            </a:r>
            <a:endParaRPr lang="en-US" sz="1600" dirty="0"/>
          </a:p>
        </p:txBody>
      </p:sp>
      <p:pic>
        <p:nvPicPr>
          <p:cNvPr id="16" name="Image 6" descr="https://test-kimi-img.moonshot.cn/pub/slides/slides_tmpl/image/25-08-06-17:26:54-d29hvnkup1d2ae82ksk0.png"/>
          <p:cNvPicPr>
            <a:picLocks noChangeAspect="1"/>
          </p:cNvPicPr>
          <p:nvPr/>
        </p:nvPicPr>
        <p:blipFill>
          <a:blip r:embed="rId2"/>
          <a:srcRect/>
          <a:stretch>
            <a:fillRect/>
          </a:stretch>
        </p:blipFill>
        <p:spPr>
          <a:xfrm>
            <a:off x="9373870" y="1757680"/>
            <a:ext cx="941070" cy="941070"/>
          </a:xfrm>
          <a:prstGeom prst="rect">
            <a:avLst/>
          </a:prstGeom>
        </p:spPr>
      </p:pic>
      <p:sp>
        <p:nvSpPr>
          <p:cNvPr id="17" name="Text 8"/>
          <p:cNvSpPr/>
          <p:nvPr/>
        </p:nvSpPr>
        <p:spPr>
          <a:xfrm>
            <a:off x="9424988" y="196119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sp>
        <p:nvSpPr>
          <p:cNvPr id="18" name="Text 9"/>
          <p:cNvSpPr/>
          <p:nvPr/>
        </p:nvSpPr>
        <p:spPr>
          <a:xfrm>
            <a:off x="595630" y="575945"/>
            <a:ext cx="843470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沟通能力</a:t>
            </a:r>
            <a:endParaRPr lang="en-US" sz="1600" dirty="0"/>
          </a:p>
        </p:txBody>
      </p:sp>
      <p:pic>
        <p:nvPicPr>
          <p:cNvPr id="19" name="Image 7"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pic>
        <p:nvPicPr>
          <p:cNvPr id="20" name="Image 8" descr="https://test-kimi-img.moonshot.cn/pub/slides/slides_tmpl/image/25-08-06-17:26:55-d29hvnsup1d2ae82ksl0.png"/>
          <p:cNvPicPr>
            <a:picLocks noChangeAspect="1"/>
          </p:cNvPicPr>
          <p:nvPr/>
        </p:nvPicPr>
        <p:blipFill>
          <a:blip r:embed="rId5"/>
          <a:stretch>
            <a:fillRect/>
          </a:stretch>
        </p:blipFill>
        <p:spPr>
          <a:xfrm>
            <a:off x="0" y="5841365"/>
            <a:ext cx="12192635" cy="10166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6:54-d29hvnkup1d2ae82ksig.png"/>
          <p:cNvPicPr>
            <a:picLocks noChangeAspect="1"/>
          </p:cNvPicPr>
          <p:nvPr/>
        </p:nvPicPr>
        <p:blipFill>
          <a:blip r:embed="rId1"/>
          <a:srcRect l="38804" r="38804"/>
          <a:stretch>
            <a:fillRect/>
          </a:stretch>
        </p:blipFill>
        <p:spPr>
          <a:xfrm>
            <a:off x="8196580" y="1391285"/>
            <a:ext cx="3224530" cy="4438015"/>
          </a:xfrm>
          <a:prstGeom prst="rect">
            <a:avLst/>
          </a:prstGeom>
        </p:spPr>
      </p:pic>
      <p:pic>
        <p:nvPicPr>
          <p:cNvPr id="4" name="Image 2" descr="https://test-kimi-img.moonshot.cn/pub/slides/slides_tmpl/image/25-08-06-17:26:54-d29hvnkup1d2ae82ksig.png"/>
          <p:cNvPicPr>
            <a:picLocks noChangeAspect="1"/>
          </p:cNvPicPr>
          <p:nvPr/>
        </p:nvPicPr>
        <p:blipFill>
          <a:blip r:embed="rId1"/>
          <a:srcRect l="38804" r="38804"/>
          <a:stretch>
            <a:fillRect/>
          </a:stretch>
        </p:blipFill>
        <p:spPr>
          <a:xfrm>
            <a:off x="4498340" y="1391285"/>
            <a:ext cx="3224530" cy="4438015"/>
          </a:xfrm>
          <a:prstGeom prst="rect">
            <a:avLst/>
          </a:prstGeom>
        </p:spPr>
      </p:pic>
      <p:pic>
        <p:nvPicPr>
          <p:cNvPr id="5" name="Image 3" descr="https://test-kimi-img.moonshot.cn/pub/slides/slides_tmpl/image/25-08-06-17:26:54-d29hvnkup1d2ae82ksig.png"/>
          <p:cNvPicPr>
            <a:picLocks noChangeAspect="1"/>
          </p:cNvPicPr>
          <p:nvPr/>
        </p:nvPicPr>
        <p:blipFill>
          <a:blip r:embed="rId1"/>
          <a:srcRect l="38804" r="38804"/>
          <a:stretch>
            <a:fillRect/>
          </a:stretch>
        </p:blipFill>
        <p:spPr>
          <a:xfrm>
            <a:off x="847090" y="1391285"/>
            <a:ext cx="3224530" cy="4438015"/>
          </a:xfrm>
          <a:prstGeom prst="rect">
            <a:avLst/>
          </a:prstGeom>
        </p:spPr>
      </p:pic>
      <p:sp>
        <p:nvSpPr>
          <p:cNvPr id="6" name="Text 0"/>
          <p:cNvSpPr/>
          <p:nvPr/>
        </p:nvSpPr>
        <p:spPr>
          <a:xfrm>
            <a:off x="120713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任务协调与效率提升</a:t>
            </a:r>
            <a:endParaRPr lang="en-US" sz="1600" dirty="0"/>
          </a:p>
        </p:txBody>
      </p:sp>
      <p:sp>
        <p:nvSpPr>
          <p:cNvPr id="7" name="Text 1"/>
          <p:cNvSpPr/>
          <p:nvPr/>
        </p:nvSpPr>
        <p:spPr>
          <a:xfrm>
            <a:off x="120713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任务协调能力是团队协作的基础，明确角色分工、标准化沟通流程以及利用数字化工具进行过程监控，能够有效提高工作效率，减少冲突。</a:t>
            </a:r>
            <a:endParaRPr lang="en-US" sz="1600" dirty="0"/>
          </a:p>
        </p:txBody>
      </p:sp>
      <p:sp>
        <p:nvSpPr>
          <p:cNvPr id="8" name="Text 2"/>
          <p:cNvSpPr/>
          <p:nvPr/>
        </p:nvSpPr>
        <p:spPr>
          <a:xfrm>
            <a:off x="4896485" y="1805940"/>
            <a:ext cx="2631440" cy="645517"/>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冲突调解与团队凝聚力</a:t>
            </a:r>
            <a:endParaRPr lang="en-US" sz="1600" dirty="0"/>
          </a:p>
        </p:txBody>
      </p:sp>
      <p:sp>
        <p:nvSpPr>
          <p:cNvPr id="9" name="Text 3"/>
          <p:cNvSpPr/>
          <p:nvPr/>
        </p:nvSpPr>
        <p:spPr>
          <a:xfrm>
            <a:off x="489648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冲突调解能力是团队协作中的关键因素，通过有效的沟通和理解，促进不同意见的协调，增强团队合作意识，推动项目顺利进行。</a:t>
            </a:r>
            <a:endParaRPr lang="en-US" sz="1600" dirty="0"/>
          </a:p>
        </p:txBody>
      </p:sp>
      <p:sp>
        <p:nvSpPr>
          <p:cNvPr id="10" name="Text 4"/>
          <p:cNvSpPr/>
          <p:nvPr/>
        </p:nvSpPr>
        <p:spPr>
          <a:xfrm>
            <a:off x="858583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集体智慧与创新激发</a:t>
            </a:r>
            <a:endParaRPr lang="en-US" sz="1600" dirty="0"/>
          </a:p>
        </p:txBody>
      </p:sp>
      <p:sp>
        <p:nvSpPr>
          <p:cNvPr id="11" name="Text 5"/>
          <p:cNvSpPr/>
          <p:nvPr/>
        </p:nvSpPr>
        <p:spPr>
          <a:xfrm>
            <a:off x="858583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集体智慧与创新激发能力是团队协作的高阶目标，通过不同背景成员的合作，汇聚多元化智慧，提出独特的解决方案，突破传统局限。</a:t>
            </a:r>
            <a:endParaRPr lang="en-US" sz="1600" dirty="0"/>
          </a:p>
        </p:txBody>
      </p:sp>
      <p:sp>
        <p:nvSpPr>
          <p:cNvPr id="12" name="Text 6"/>
          <p:cNvSpPr/>
          <p:nvPr/>
        </p:nvSpPr>
        <p:spPr>
          <a:xfrm>
            <a:off x="19987895" y="4526280"/>
            <a:ext cx="4064000" cy="284559"/>
          </a:xfrm>
          <a:prstGeom prst="rect">
            <a:avLst/>
          </a:prstGeom>
          <a:noFill/>
        </p:spPr>
        <p:txBody>
          <a:bodyPr wrap="square" lIns="91440" tIns="45720" rIns="91440" bIns="45720" rtlCol="0" anchor="t">
            <a:spAutoFit/>
          </a:bodyPr>
          <a:lstStyle/>
          <a:p>
            <a:pPr marL="0" indent="0" algn="l">
              <a:lnSpc>
                <a:spcPct val="100000"/>
              </a:lnSpc>
              <a:buNone/>
            </a:pPr>
            <a:r>
              <a:rPr lang="en-US" sz="1800" dirty="0">
                <a:solidFill>
                  <a:srgbClr val="000000"/>
                </a:solidFill>
                <a:latin typeface="MiSans" panose="00000500000000000000" pitchFamily="34" charset="-122"/>
                <a:ea typeface="MiSans" panose="00000500000000000000" pitchFamily="34" charset="-122"/>
                <a:cs typeface="MiSans" panose="00000500000000000000" pitchFamily="34" charset="-120"/>
              </a:rPr>
              <a:t> </a:t>
            </a:r>
            <a:endParaRPr lang="en-US" sz="1600" dirty="0"/>
          </a:p>
        </p:txBody>
      </p:sp>
      <p:sp>
        <p:nvSpPr>
          <p:cNvPr id="13" name="Text 7"/>
          <p:cNvSpPr/>
          <p:nvPr/>
        </p:nvSpPr>
        <p:spPr>
          <a:xfrm>
            <a:off x="595630" y="575945"/>
            <a:ext cx="843470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团队协作能力</a:t>
            </a:r>
            <a:endParaRPr lang="en-US" sz="1600" dirty="0"/>
          </a:p>
        </p:txBody>
      </p:sp>
      <p:pic>
        <p:nvPicPr>
          <p:cNvPr id="14" name="Image 4" descr="https://test-kimi-img.moonshot.cn/pub/slides/slides_tmpl/image/25-08-06-17:27:01-d29hvpcup1d2ae82ksmg.png"/>
          <p:cNvPicPr>
            <a:picLocks noChangeAspect="1"/>
          </p:cNvPicPr>
          <p:nvPr/>
        </p:nvPicPr>
        <p:blipFill>
          <a:blip r:embed="rId2"/>
          <a:srcRect t="110" b="110"/>
          <a:stretch>
            <a:fillRect/>
          </a:stretch>
        </p:blipFill>
        <p:spPr>
          <a:xfrm>
            <a:off x="2540" y="487045"/>
            <a:ext cx="579755" cy="652145"/>
          </a:xfrm>
          <a:prstGeom prst="rect">
            <a:avLst/>
          </a:prstGeom>
        </p:spPr>
      </p:pic>
      <p:pic>
        <p:nvPicPr>
          <p:cNvPr id="15" name="Image 5" descr="https://test-kimi-img.moonshot.cn/pub/slides/slides_tmpl/image/25-08-06-17:26:55-d29hvnsup1d2ae82ksl0.png"/>
          <p:cNvPicPr>
            <a:picLocks noChangeAspect="1"/>
          </p:cNvPicPr>
          <p:nvPr/>
        </p:nvPicPr>
        <p:blipFill>
          <a:blip r:embed="rId3"/>
          <a:stretch>
            <a:fillRect/>
          </a:stretch>
        </p:blipFill>
        <p:spPr>
          <a:xfrm>
            <a:off x="0" y="5841365"/>
            <a:ext cx="12192000" cy="10166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745490" y="1475105"/>
            <a:ext cx="3524250" cy="2437765"/>
          </a:xfrm>
          <a:prstGeom prst="rect">
            <a:avLst/>
          </a:prstGeom>
          <a:solidFill>
            <a:srgbClr val="1D89ED"/>
          </a:solidFill>
        </p:spPr>
      </p:sp>
      <p:sp>
        <p:nvSpPr>
          <p:cNvPr id="4" name="Text 1"/>
          <p:cNvSpPr/>
          <p:nvPr/>
        </p:nvSpPr>
        <p:spPr>
          <a:xfrm>
            <a:off x="745490" y="1475105"/>
            <a:ext cx="3524250" cy="24377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929005" y="1602740"/>
            <a:ext cx="321945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问题框架与系统分析</a:t>
            </a:r>
            <a:endParaRPr lang="en-US" sz="1600" dirty="0"/>
          </a:p>
        </p:txBody>
      </p:sp>
      <p:sp>
        <p:nvSpPr>
          <p:cNvPr id="6" name="Text 3"/>
          <p:cNvSpPr/>
          <p:nvPr/>
        </p:nvSpPr>
        <p:spPr>
          <a:xfrm>
            <a:off x="929005" y="2094230"/>
            <a:ext cx="3140710" cy="1652270"/>
          </a:xfrm>
          <a:prstGeom prst="rect">
            <a:avLst/>
          </a:prstGeom>
          <a:noFill/>
        </p:spPr>
        <p:txBody>
          <a:bodyPr wrap="square" lIns="91440" tIns="45720" rIns="91440" bIns="45720" rtlCol="0" anchor="t"/>
          <a:lstStyle/>
          <a:p>
            <a:pPr marL="0" indent="0" algn="just">
              <a:lnSpc>
                <a:spcPct val="10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问题解决的第一步是建立结构化的问题框架，分解复杂问题，明确关键因素，为后续分析提供指导。</a:t>
            </a:r>
            <a:endParaRPr lang="en-US" sz="1600" dirty="0"/>
          </a:p>
        </p:txBody>
      </p:sp>
      <p:pic>
        <p:nvPicPr>
          <p:cNvPr id="7" name="Image 1" descr="https://test-kimi-img.moonshot.cn/pub/slides/slides_tmpl/image/25-08-06-17:27:20-d29hvu4up1d2ae82kt00.jpg"/>
          <p:cNvPicPr>
            <a:picLocks noChangeAspect="1"/>
          </p:cNvPicPr>
          <p:nvPr/>
        </p:nvPicPr>
        <p:blipFill>
          <a:blip r:embed="rId1"/>
          <a:srcRect t="5684" b="5684"/>
          <a:stretch>
            <a:fillRect/>
          </a:stretch>
        </p:blipFill>
        <p:spPr>
          <a:xfrm>
            <a:off x="745490" y="3977005"/>
            <a:ext cx="3524885" cy="2343150"/>
          </a:xfrm>
          <a:prstGeom prst="rect">
            <a:avLst/>
          </a:prstGeom>
        </p:spPr>
      </p:pic>
      <p:sp>
        <p:nvSpPr>
          <p:cNvPr id="8" name="Shape 4"/>
          <p:cNvSpPr/>
          <p:nvPr/>
        </p:nvSpPr>
        <p:spPr>
          <a:xfrm>
            <a:off x="8035290" y="1475105"/>
            <a:ext cx="3524250" cy="2437765"/>
          </a:xfrm>
          <a:prstGeom prst="rect">
            <a:avLst/>
          </a:prstGeom>
          <a:solidFill>
            <a:srgbClr val="1D89ED"/>
          </a:solidFill>
        </p:spPr>
      </p:sp>
      <p:sp>
        <p:nvSpPr>
          <p:cNvPr id="9" name="Text 5"/>
          <p:cNvSpPr/>
          <p:nvPr/>
        </p:nvSpPr>
        <p:spPr>
          <a:xfrm>
            <a:off x="8035290" y="1475105"/>
            <a:ext cx="3524250" cy="24377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Text 6"/>
          <p:cNvSpPr/>
          <p:nvPr/>
        </p:nvSpPr>
        <p:spPr>
          <a:xfrm>
            <a:off x="8202930" y="1648460"/>
            <a:ext cx="314134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深入分析与根源挖掘</a:t>
            </a:r>
            <a:endParaRPr lang="en-US" sz="1600" dirty="0"/>
          </a:p>
        </p:txBody>
      </p:sp>
      <p:sp>
        <p:nvSpPr>
          <p:cNvPr id="11" name="Text 7"/>
          <p:cNvSpPr/>
          <p:nvPr/>
        </p:nvSpPr>
        <p:spPr>
          <a:xfrm>
            <a:off x="8194675" y="2105660"/>
            <a:ext cx="3220085" cy="1640840"/>
          </a:xfrm>
          <a:prstGeom prst="rect">
            <a:avLst/>
          </a:prstGeom>
          <a:noFill/>
        </p:spPr>
        <p:txBody>
          <a:bodyPr wrap="square" lIns="91440" tIns="45720" rIns="91440" bIns="45720" rtlCol="0" anchor="t"/>
          <a:lstStyle/>
          <a:p>
            <a:pPr marL="0" indent="0" algn="just">
              <a:lnSpc>
                <a:spcPct val="10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运用专业的工具和方法，深入挖掘问题的根源，找出影响因素，为设计解决方案奠定理论基础。</a:t>
            </a:r>
            <a:endParaRPr lang="en-US" sz="1600" dirty="0"/>
          </a:p>
        </p:txBody>
      </p:sp>
      <p:pic>
        <p:nvPicPr>
          <p:cNvPr id="12" name="Image 2" descr="https://test-kimi-img.moonshot.cn/pub/slides/slides_tmpl/image/25-08-06-17:27:10-d29hvrkup1d2ae82ksp0.jpg"/>
          <p:cNvPicPr>
            <a:picLocks noChangeAspect="1"/>
          </p:cNvPicPr>
          <p:nvPr/>
        </p:nvPicPr>
        <p:blipFill>
          <a:blip r:embed="rId2"/>
          <a:srcRect t="5684" b="5684"/>
          <a:stretch>
            <a:fillRect/>
          </a:stretch>
        </p:blipFill>
        <p:spPr>
          <a:xfrm>
            <a:off x="8035290" y="3977005"/>
            <a:ext cx="3524885" cy="2343150"/>
          </a:xfrm>
          <a:prstGeom prst="rect">
            <a:avLst/>
          </a:prstGeom>
        </p:spPr>
      </p:pic>
      <p:sp>
        <p:nvSpPr>
          <p:cNvPr id="13" name="Shape 8"/>
          <p:cNvSpPr/>
          <p:nvPr/>
        </p:nvSpPr>
        <p:spPr>
          <a:xfrm>
            <a:off x="4390390" y="3907155"/>
            <a:ext cx="3524250" cy="2437765"/>
          </a:xfrm>
          <a:prstGeom prst="rect">
            <a:avLst/>
          </a:prstGeom>
          <a:solidFill>
            <a:srgbClr val="FFCE2F"/>
          </a:solidFill>
        </p:spPr>
      </p:sp>
      <p:sp>
        <p:nvSpPr>
          <p:cNvPr id="14" name="Text 9"/>
          <p:cNvSpPr/>
          <p:nvPr/>
        </p:nvSpPr>
        <p:spPr>
          <a:xfrm>
            <a:off x="4390390" y="3907155"/>
            <a:ext cx="3524250" cy="24377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5" name="Text 10"/>
          <p:cNvSpPr/>
          <p:nvPr/>
        </p:nvSpPr>
        <p:spPr>
          <a:xfrm>
            <a:off x="4542790" y="4080510"/>
            <a:ext cx="3141332"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0D0D0D"/>
                </a:solidFill>
                <a:latin typeface="MiSans" panose="00000500000000000000" pitchFamily="34" charset="-122"/>
                <a:ea typeface="MiSans" panose="00000500000000000000" pitchFamily="34" charset="-122"/>
                <a:cs typeface="MiSans" panose="00000500000000000000" pitchFamily="34" charset="-120"/>
              </a:rPr>
              <a:t>创新设计与持续优化</a:t>
            </a:r>
            <a:endParaRPr lang="en-US" sz="1600" dirty="0"/>
          </a:p>
        </p:txBody>
      </p:sp>
      <p:sp>
        <p:nvSpPr>
          <p:cNvPr id="16" name="Text 11"/>
          <p:cNvSpPr/>
          <p:nvPr/>
        </p:nvSpPr>
        <p:spPr>
          <a:xfrm>
            <a:off x="4542790" y="4512945"/>
            <a:ext cx="3219450" cy="1796415"/>
          </a:xfrm>
          <a:prstGeom prst="rect">
            <a:avLst/>
          </a:prstGeom>
          <a:noFill/>
        </p:spPr>
        <p:txBody>
          <a:bodyPr wrap="square" lIns="91440" tIns="45720" rIns="91440" bIns="45720" rtlCol="0" anchor="t"/>
          <a:lstStyle/>
          <a:p>
            <a:pPr marL="0" indent="0" algn="just">
              <a:lnSpc>
                <a:spcPct val="100000"/>
              </a:lnSpc>
              <a:buNone/>
            </a:pPr>
            <a:r>
              <a:rPr lang="en-US" sz="1400" dirty="0">
                <a:solidFill>
                  <a:srgbClr val="0D0D0D"/>
                </a:solidFill>
                <a:latin typeface="MiSans" panose="00000500000000000000" pitchFamily="34" charset="-122"/>
                <a:ea typeface="MiSans" panose="00000500000000000000" pitchFamily="34" charset="-122"/>
                <a:cs typeface="MiSans" panose="00000500000000000000" pitchFamily="34" charset="-120"/>
              </a:rPr>
              <a:t>设计解决方案时，需考虑各方面的限制和风险，制订最优化方案，并借助PDCA循环机制，确保解决方案在实施过程中能够持续优化。</a:t>
            </a:r>
            <a:endParaRPr lang="en-US" sz="1600" dirty="0"/>
          </a:p>
        </p:txBody>
      </p:sp>
      <p:pic>
        <p:nvPicPr>
          <p:cNvPr id="17" name="Image 3" descr="https://test-kimi-img.moonshot.cn/pub/slides/slides_tmpl/image/25-08-06-17:27:23-d29hvusup1d2ae82kt20.jpg"/>
          <p:cNvPicPr>
            <a:picLocks noChangeAspect="1"/>
          </p:cNvPicPr>
          <p:nvPr/>
        </p:nvPicPr>
        <p:blipFill>
          <a:blip r:embed="rId3"/>
          <a:srcRect t="5684" b="5684"/>
          <a:stretch>
            <a:fillRect/>
          </a:stretch>
        </p:blipFill>
        <p:spPr>
          <a:xfrm>
            <a:off x="4390390" y="1475105"/>
            <a:ext cx="3524885" cy="2343150"/>
          </a:xfrm>
          <a:prstGeom prst="rect">
            <a:avLst/>
          </a:prstGeom>
        </p:spPr>
      </p:pic>
      <p:sp>
        <p:nvSpPr>
          <p:cNvPr id="18" name="Text 12"/>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问题解决能力</a:t>
            </a:r>
            <a:endParaRPr lang="en-US" sz="1600" dirty="0"/>
          </a:p>
        </p:txBody>
      </p:sp>
      <p:pic>
        <p:nvPicPr>
          <p:cNvPr id="19" name="Image 4"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937895" y="6366510"/>
            <a:ext cx="10621010" cy="147955"/>
          </a:xfrm>
          <a:prstGeom prst="rect">
            <a:avLst/>
          </a:prstGeom>
          <a:solidFill>
            <a:srgbClr val="FFCE2F"/>
          </a:solidFill>
        </p:spPr>
      </p:sp>
      <p:sp>
        <p:nvSpPr>
          <p:cNvPr id="4" name="Text 1"/>
          <p:cNvSpPr/>
          <p:nvPr/>
        </p:nvSpPr>
        <p:spPr>
          <a:xfrm>
            <a:off x="937895" y="6366510"/>
            <a:ext cx="10621010" cy="14795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5" name="Image 1" descr="https://test-kimi-img.moonshot.cn/pub/slides/slides_tmpl/image/25-08-06-17:27:23-d29hvusup1d2ae82kt10.png"/>
          <p:cNvPicPr>
            <a:picLocks noChangeAspect="1"/>
          </p:cNvPicPr>
          <p:nvPr/>
        </p:nvPicPr>
        <p:blipFill>
          <a:blip r:embed="rId1">
            <a:alphaModFix amt="76000"/>
          </a:blip>
          <a:srcRect l="-1043" t="-4672" r="-756" b="-6227"/>
          <a:stretch>
            <a:fillRect/>
          </a:stretch>
        </p:blipFill>
        <p:spPr>
          <a:xfrm>
            <a:off x="3660775" y="1392555"/>
            <a:ext cx="8117840" cy="1784350"/>
          </a:xfrm>
          <a:prstGeom prst="rect">
            <a:avLst/>
          </a:prstGeom>
        </p:spPr>
      </p:pic>
      <p:pic>
        <p:nvPicPr>
          <p:cNvPr id="6" name="Image 2" descr="https://test-kimi-img.moonshot.cn/pub/slides/slides_tmpl/image/25-08-06-17:27:23-d29hvusup1d2ae82kt1g.png"/>
          <p:cNvPicPr>
            <a:picLocks noChangeAspect="1"/>
          </p:cNvPicPr>
          <p:nvPr/>
        </p:nvPicPr>
        <p:blipFill>
          <a:blip r:embed="rId2">
            <a:alphaModFix amt="78000"/>
          </a:blip>
          <a:srcRect t="1464" b="1464"/>
          <a:stretch>
            <a:fillRect/>
          </a:stretch>
        </p:blipFill>
        <p:spPr>
          <a:xfrm>
            <a:off x="937895" y="4836160"/>
            <a:ext cx="10757535" cy="1529715"/>
          </a:xfrm>
          <a:prstGeom prst="rect">
            <a:avLst/>
          </a:prstGeom>
        </p:spPr>
      </p:pic>
      <p:pic>
        <p:nvPicPr>
          <p:cNvPr id="7" name="Image 3" descr="https://test-kimi-img.moonshot.cn/pub/slides/slides_tmpl/image/25-08-06-17:27:26-d29hvvkup1d2ae82kt4g.jpg"/>
          <p:cNvPicPr>
            <a:picLocks noChangeAspect="1"/>
          </p:cNvPicPr>
          <p:nvPr/>
        </p:nvPicPr>
        <p:blipFill>
          <a:blip r:embed="rId3"/>
          <a:srcRect l="18413" r="18413"/>
          <a:stretch>
            <a:fillRect/>
          </a:stretch>
        </p:blipFill>
        <p:spPr>
          <a:xfrm>
            <a:off x="937260" y="1459865"/>
            <a:ext cx="2700655" cy="3205480"/>
          </a:xfrm>
          <a:prstGeom prst="rect">
            <a:avLst/>
          </a:prstGeom>
        </p:spPr>
      </p:pic>
      <p:sp>
        <p:nvSpPr>
          <p:cNvPr id="8" name="Text 2"/>
          <p:cNvSpPr/>
          <p:nvPr/>
        </p:nvSpPr>
        <p:spPr>
          <a:xfrm>
            <a:off x="3933190" y="1644015"/>
            <a:ext cx="715010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创新与职场适应</a:t>
            </a:r>
            <a:endParaRPr lang="en-US" sz="1600" dirty="0"/>
          </a:p>
        </p:txBody>
      </p:sp>
      <p:sp>
        <p:nvSpPr>
          <p:cNvPr id="9" name="Text 3"/>
          <p:cNvSpPr/>
          <p:nvPr/>
        </p:nvSpPr>
        <p:spPr>
          <a:xfrm>
            <a:off x="3944794" y="1960245"/>
            <a:ext cx="715010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创新能力使从业者能够主动应对快速变化的职场环境，通过新思路和新方法解决前所未有的挑战，保持竞争力。</a:t>
            </a:r>
            <a:endParaRPr lang="en-US" sz="1600" dirty="0"/>
          </a:p>
        </p:txBody>
      </p:sp>
      <p:sp>
        <p:nvSpPr>
          <p:cNvPr id="10" name="Text 4"/>
          <p:cNvSpPr/>
          <p:nvPr/>
        </p:nvSpPr>
        <p:spPr>
          <a:xfrm>
            <a:off x="1249763" y="5086985"/>
            <a:ext cx="939863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创新与竞争优势</a:t>
            </a:r>
            <a:endParaRPr lang="en-US" sz="1600" dirty="0"/>
          </a:p>
        </p:txBody>
      </p:sp>
      <p:sp>
        <p:nvSpPr>
          <p:cNvPr id="11" name="Text 5"/>
          <p:cNvSpPr/>
          <p:nvPr/>
        </p:nvSpPr>
        <p:spPr>
          <a:xfrm>
            <a:off x="1249763" y="5460365"/>
            <a:ext cx="9985424" cy="285750"/>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创新能力可以转化为独特的价值，通过产品设计、服务模式或管理体系的革新，为企业或个人创造差异化竞争优势。</a:t>
            </a:r>
            <a:endParaRPr lang="en-US" sz="1600" dirty="0"/>
          </a:p>
        </p:txBody>
      </p:sp>
      <p:sp>
        <p:nvSpPr>
          <p:cNvPr id="12" name="Text 6"/>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创新能力</a:t>
            </a:r>
            <a:endParaRPr lang="en-US" sz="1600" dirty="0"/>
          </a:p>
        </p:txBody>
      </p:sp>
      <p:pic>
        <p:nvPicPr>
          <p:cNvPr id="13" name="Image 4" descr="https://test-kimi-img.moonshot.cn/pub/slides/slides_tmpl/image/25-08-06-17:27:23-d29hvusup1d2ae82kt10.png"/>
          <p:cNvPicPr>
            <a:picLocks noChangeAspect="1"/>
          </p:cNvPicPr>
          <p:nvPr/>
        </p:nvPicPr>
        <p:blipFill>
          <a:blip r:embed="rId1">
            <a:alphaModFix amt="73000"/>
          </a:blip>
          <a:srcRect l="-1043" t="-4672" r="-756" b="-6227"/>
          <a:stretch>
            <a:fillRect/>
          </a:stretch>
        </p:blipFill>
        <p:spPr>
          <a:xfrm>
            <a:off x="3649345" y="3034030"/>
            <a:ext cx="8117840" cy="1784350"/>
          </a:xfrm>
          <a:prstGeom prst="rect">
            <a:avLst/>
          </a:prstGeom>
        </p:spPr>
      </p:pic>
      <p:sp>
        <p:nvSpPr>
          <p:cNvPr id="14" name="Text 7"/>
          <p:cNvSpPr/>
          <p:nvPr/>
        </p:nvSpPr>
        <p:spPr>
          <a:xfrm>
            <a:off x="3921760" y="3285490"/>
            <a:ext cx="715010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创新与问题解决</a:t>
            </a:r>
            <a:endParaRPr lang="en-US" sz="1600" dirty="0"/>
          </a:p>
        </p:txBody>
      </p:sp>
      <p:sp>
        <p:nvSpPr>
          <p:cNvPr id="15" name="Text 8"/>
          <p:cNvSpPr/>
          <p:nvPr/>
        </p:nvSpPr>
        <p:spPr>
          <a:xfrm>
            <a:off x="3933364" y="3601720"/>
            <a:ext cx="715010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创新思维能够突破既有框架，通过跨领域知识整合等方式，找到更优解决方案，提升工作效率和质量。</a:t>
            </a:r>
            <a:endParaRPr lang="en-US" sz="1600" dirty="0"/>
          </a:p>
        </p:txBody>
      </p:sp>
      <p:pic>
        <p:nvPicPr>
          <p:cNvPr id="16"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0-d29hvu4up1d2ae82ksvg.png"/>
          <p:cNvPicPr>
            <a:picLocks noChangeAspect="1"/>
          </p:cNvPicPr>
          <p:nvPr/>
        </p:nvPicPr>
        <p:blipFill>
          <a:blip r:embed="rId1"/>
          <a:srcRect l="38810" t="4066" b="7045"/>
          <a:stretch>
            <a:fillRect/>
          </a:stretch>
        </p:blipFill>
        <p:spPr>
          <a:xfrm>
            <a:off x="7490460" y="0"/>
            <a:ext cx="3491865" cy="6858000"/>
          </a:xfrm>
          <a:prstGeom prst="rect">
            <a:avLst/>
          </a:prstGeom>
        </p:spPr>
      </p:pic>
      <p:sp>
        <p:nvSpPr>
          <p:cNvPr id="4" name="Shape 0"/>
          <p:cNvSpPr/>
          <p:nvPr/>
        </p:nvSpPr>
        <p:spPr>
          <a:xfrm>
            <a:off x="1031240" y="1827530"/>
            <a:ext cx="19050" cy="4343400"/>
          </a:xfrm>
          <a:prstGeom prst="line">
            <a:avLst/>
          </a:prstGeom>
          <a:noFill/>
          <a:ln w="12700">
            <a:solidFill>
              <a:srgbClr val="404040"/>
            </a:solidFill>
            <a:prstDash val="dash"/>
            <a:headEnd type="none"/>
            <a:tailEnd type="none"/>
          </a:ln>
        </p:spPr>
      </p:sp>
      <p:pic>
        <p:nvPicPr>
          <p:cNvPr id="5" name="Image 2" descr="https://test-kimi-img.moonshot.cn/pub/slides/slides_tmpl/image/25-08-06-17:27:23-d29hvusup1d2ae82kt2g.jpg"/>
          <p:cNvPicPr>
            <a:picLocks noChangeAspect="1"/>
          </p:cNvPicPr>
          <p:nvPr/>
        </p:nvPicPr>
        <p:blipFill>
          <a:blip r:embed="rId2"/>
          <a:srcRect l="29097" r="21098"/>
          <a:stretch>
            <a:fillRect/>
          </a:stretch>
        </p:blipFill>
        <p:spPr>
          <a:xfrm>
            <a:off x="7637145" y="0"/>
            <a:ext cx="4554855" cy="6858000"/>
          </a:xfrm>
          <a:prstGeom prst="rect">
            <a:avLst/>
          </a:prstGeom>
        </p:spPr>
      </p:pic>
      <p:sp>
        <p:nvSpPr>
          <p:cNvPr id="6" name="Shape 1"/>
          <p:cNvSpPr/>
          <p:nvPr/>
        </p:nvSpPr>
        <p:spPr>
          <a:xfrm>
            <a:off x="897890" y="1560830"/>
            <a:ext cx="266700" cy="266700"/>
          </a:xfrm>
          <a:prstGeom prst="ellipse">
            <a:avLst/>
          </a:prstGeom>
          <a:solidFill>
            <a:srgbClr val="1D89ED"/>
          </a:solidFill>
        </p:spPr>
      </p:sp>
      <p:sp>
        <p:nvSpPr>
          <p:cNvPr id="7" name="Text 2"/>
          <p:cNvSpPr/>
          <p:nvPr/>
        </p:nvSpPr>
        <p:spPr>
          <a:xfrm>
            <a:off x="897890" y="1560830"/>
            <a:ext cx="266700" cy="2667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3"/>
          <p:cNvSpPr/>
          <p:nvPr/>
        </p:nvSpPr>
        <p:spPr>
          <a:xfrm>
            <a:off x="1296670" y="1524635"/>
            <a:ext cx="577596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483EB"/>
                </a:solidFill>
                <a:latin typeface="MiSans" panose="00000500000000000000" pitchFamily="34" charset="-122"/>
                <a:ea typeface="MiSans" panose="00000500000000000000" pitchFamily="34" charset="-122"/>
                <a:cs typeface="MiSans" panose="00000500000000000000" pitchFamily="34" charset="-120"/>
              </a:rPr>
              <a:t>跨学科与复杂问题解决</a:t>
            </a:r>
            <a:endParaRPr lang="en-US" sz="1600" dirty="0"/>
          </a:p>
        </p:txBody>
      </p:sp>
      <p:sp>
        <p:nvSpPr>
          <p:cNvPr id="9" name="Text 4"/>
          <p:cNvSpPr/>
          <p:nvPr/>
        </p:nvSpPr>
        <p:spPr>
          <a:xfrm>
            <a:off x="1296670" y="1859915"/>
            <a:ext cx="5775960" cy="502642"/>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跨学科素养通过整合不同领域的认知框架和方法论，突破专业壁垒，形成多维度的分析视角，精准识别问题本质，构建创新解决方案。</a:t>
            </a:r>
            <a:endParaRPr lang="en-US" sz="1600" dirty="0"/>
          </a:p>
        </p:txBody>
      </p:sp>
      <p:sp>
        <p:nvSpPr>
          <p:cNvPr id="10" name="Shape 5"/>
          <p:cNvSpPr/>
          <p:nvPr/>
        </p:nvSpPr>
        <p:spPr>
          <a:xfrm>
            <a:off x="897890" y="3202305"/>
            <a:ext cx="266700" cy="266700"/>
          </a:xfrm>
          <a:prstGeom prst="ellipse">
            <a:avLst/>
          </a:prstGeom>
          <a:solidFill>
            <a:srgbClr val="1D89ED"/>
          </a:solidFill>
        </p:spPr>
      </p:sp>
      <p:sp>
        <p:nvSpPr>
          <p:cNvPr id="11" name="Text 6"/>
          <p:cNvSpPr/>
          <p:nvPr/>
        </p:nvSpPr>
        <p:spPr>
          <a:xfrm>
            <a:off x="897890" y="3202305"/>
            <a:ext cx="266700" cy="2667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Text 7"/>
          <p:cNvSpPr/>
          <p:nvPr/>
        </p:nvSpPr>
        <p:spPr>
          <a:xfrm>
            <a:off x="1296670" y="3166110"/>
            <a:ext cx="577596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483EB"/>
                </a:solidFill>
                <a:latin typeface="MiSans" panose="00000500000000000000" pitchFamily="34" charset="-122"/>
                <a:ea typeface="MiSans" panose="00000500000000000000" pitchFamily="34" charset="-122"/>
                <a:cs typeface="MiSans" panose="00000500000000000000" pitchFamily="34" charset="-120"/>
              </a:rPr>
              <a:t>跨学科与职业发展</a:t>
            </a:r>
            <a:endParaRPr lang="en-US" sz="1600" dirty="0"/>
          </a:p>
        </p:txBody>
      </p:sp>
      <p:sp>
        <p:nvSpPr>
          <p:cNvPr id="13" name="Text 8"/>
          <p:cNvSpPr/>
          <p:nvPr/>
        </p:nvSpPr>
        <p:spPr>
          <a:xfrm>
            <a:off x="1296670" y="3501390"/>
            <a:ext cx="5775960" cy="502642"/>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跨学科素养不仅推动个人职业发展，还能够激发突破性创新，成为企业和组织保持竞争优势的关键要素，提升组织整体运行效能。</a:t>
            </a:r>
            <a:endParaRPr lang="en-US" sz="1600" dirty="0"/>
          </a:p>
        </p:txBody>
      </p:sp>
      <p:sp>
        <p:nvSpPr>
          <p:cNvPr id="14" name="Shape 9"/>
          <p:cNvSpPr/>
          <p:nvPr/>
        </p:nvSpPr>
        <p:spPr>
          <a:xfrm>
            <a:off x="897890" y="4843780"/>
            <a:ext cx="266700" cy="266700"/>
          </a:xfrm>
          <a:prstGeom prst="ellipse">
            <a:avLst/>
          </a:prstGeom>
          <a:solidFill>
            <a:srgbClr val="1D89ED"/>
          </a:solidFill>
        </p:spPr>
      </p:sp>
      <p:sp>
        <p:nvSpPr>
          <p:cNvPr id="15" name="Text 10"/>
          <p:cNvSpPr/>
          <p:nvPr/>
        </p:nvSpPr>
        <p:spPr>
          <a:xfrm>
            <a:off x="897890" y="4843780"/>
            <a:ext cx="266700" cy="2667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Text 11"/>
          <p:cNvSpPr/>
          <p:nvPr/>
        </p:nvSpPr>
        <p:spPr>
          <a:xfrm>
            <a:off x="1296670" y="4807585"/>
            <a:ext cx="577596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483EB"/>
                </a:solidFill>
                <a:latin typeface="MiSans" panose="00000500000000000000" pitchFamily="34" charset="-122"/>
                <a:ea typeface="MiSans" panose="00000500000000000000" pitchFamily="34" charset="-122"/>
                <a:cs typeface="MiSans" panose="00000500000000000000" pitchFamily="34" charset="-120"/>
              </a:rPr>
              <a:t>跨学科与团队合作</a:t>
            </a:r>
            <a:endParaRPr lang="en-US" sz="1600" dirty="0"/>
          </a:p>
        </p:txBody>
      </p:sp>
      <p:sp>
        <p:nvSpPr>
          <p:cNvPr id="17" name="Text 12"/>
          <p:cNvSpPr/>
          <p:nvPr/>
        </p:nvSpPr>
        <p:spPr>
          <a:xfrm>
            <a:off x="1296670" y="5142865"/>
            <a:ext cx="5775960" cy="502642"/>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跨学科素养塑造了协同合作的基础认知框架，使多元背景的团队能够在目标对齐、资源调配和风险评估等环节实现高效合作。</a:t>
            </a:r>
            <a:endParaRPr lang="en-US" sz="1600" dirty="0"/>
          </a:p>
        </p:txBody>
      </p:sp>
      <p:sp>
        <p:nvSpPr>
          <p:cNvPr id="18" name="Text 13"/>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跨学科素养</a:t>
            </a:r>
            <a:endParaRPr lang="en-US" sz="1600" dirty="0"/>
          </a:p>
        </p:txBody>
      </p:sp>
      <p:pic>
        <p:nvPicPr>
          <p:cNvPr id="19" name="Image 3" descr="https://test-kimi-img.moonshot.cn/pub/slides/slides_tmpl/image/25-08-06-17:27:01-d29hvpcup1d2ae82ksmg.png"/>
          <p:cNvPicPr>
            <a:picLocks noChangeAspect="1"/>
          </p:cNvPicPr>
          <p:nvPr/>
        </p:nvPicPr>
        <p:blipFill>
          <a:blip r:embed="rId3"/>
          <a:srcRect t="110" b="110"/>
          <a:stretch>
            <a:fillRect/>
          </a:stretch>
        </p:blipFill>
        <p:spPr>
          <a:xfrm>
            <a:off x="2540" y="487045"/>
            <a:ext cx="579755" cy="652145"/>
          </a:xfrm>
          <a:prstGeom prst="rect">
            <a:avLst/>
          </a:prstGeom>
        </p:spPr>
      </p:pic>
      <p:pic>
        <p:nvPicPr>
          <p:cNvPr id="20" name="Image 4" descr="https://test-kimi-img.moonshot.cn/pub/slides/slides_tmpl/image/25-08-06-17:26:55-d29hvnsup1d2ae82ksl0.png"/>
          <p:cNvPicPr>
            <a:picLocks noChangeAspect="1"/>
          </p:cNvPicPr>
          <p:nvPr/>
        </p:nvPicPr>
        <p:blipFill>
          <a:blip r:embed="rId4"/>
          <a:stretch>
            <a:fillRect/>
          </a:stretch>
        </p:blipFill>
        <p:spPr>
          <a:xfrm>
            <a:off x="0" y="5841365"/>
            <a:ext cx="12192000" cy="10166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10724515" y="549275"/>
            <a:ext cx="919480" cy="619125"/>
          </a:xfrm>
          <a:custGeom>
            <a:avLst/>
            <a:gdLst/>
            <a:ahLst/>
            <a:cxnLst/>
            <a:rect l="l" t="t" r="r" b="b"/>
            <a:pathLst>
              <a:path w="919480" h="619125">
                <a:moveTo>
                  <a:pt x="40935" y="22074"/>
                </a:moveTo>
                <a:cubicBezTo>
                  <a:pt x="40935" y="34312"/>
                  <a:pt x="31596" y="44234"/>
                  <a:pt x="20075" y="44234"/>
                </a:cubicBezTo>
                <a:cubicBezTo>
                  <a:pt x="8554" y="44234"/>
                  <a:pt x="-786" y="34312"/>
                  <a:pt x="-786" y="22074"/>
                </a:cubicBezTo>
                <a:cubicBezTo>
                  <a:pt x="-786" y="9835"/>
                  <a:pt x="8554" y="-86"/>
                  <a:pt x="20075" y="-86"/>
                </a:cubicBezTo>
                <a:cubicBezTo>
                  <a:pt x="31591" y="-92"/>
                  <a:pt x="40930" y="9820"/>
                  <a:pt x="40935" y="22052"/>
                </a:cubicBezTo>
                <a:cubicBezTo>
                  <a:pt x="40935" y="22060"/>
                  <a:pt x="40935" y="22067"/>
                  <a:pt x="40935" y="22074"/>
                </a:cubicBezTo>
                <a:close/>
                <a:moveTo>
                  <a:pt x="216654" y="22074"/>
                </a:moveTo>
                <a:cubicBezTo>
                  <a:pt x="216654" y="34312"/>
                  <a:pt x="207315" y="44234"/>
                  <a:pt x="195794" y="44234"/>
                </a:cubicBezTo>
                <a:cubicBezTo>
                  <a:pt x="184273" y="44234"/>
                  <a:pt x="174933" y="34312"/>
                  <a:pt x="174933" y="22074"/>
                </a:cubicBezTo>
                <a:cubicBezTo>
                  <a:pt x="174933" y="9835"/>
                  <a:pt x="184273" y="-86"/>
                  <a:pt x="195794" y="-86"/>
                </a:cubicBezTo>
                <a:cubicBezTo>
                  <a:pt x="207308" y="-72"/>
                  <a:pt x="216641" y="9841"/>
                  <a:pt x="216654" y="22074"/>
                </a:cubicBezTo>
                <a:close/>
                <a:moveTo>
                  <a:pt x="392324" y="22074"/>
                </a:moveTo>
                <a:cubicBezTo>
                  <a:pt x="392324" y="34312"/>
                  <a:pt x="382984" y="44234"/>
                  <a:pt x="371464" y="44234"/>
                </a:cubicBezTo>
                <a:cubicBezTo>
                  <a:pt x="359943" y="44234"/>
                  <a:pt x="350603" y="34312"/>
                  <a:pt x="350603" y="22074"/>
                </a:cubicBezTo>
                <a:cubicBezTo>
                  <a:pt x="350603" y="9835"/>
                  <a:pt x="359943" y="-86"/>
                  <a:pt x="371464" y="-86"/>
                </a:cubicBezTo>
                <a:cubicBezTo>
                  <a:pt x="382979" y="-92"/>
                  <a:pt x="392318" y="9820"/>
                  <a:pt x="392324" y="22052"/>
                </a:cubicBezTo>
                <a:cubicBezTo>
                  <a:pt x="392324" y="22060"/>
                  <a:pt x="392324" y="22067"/>
                  <a:pt x="392324" y="22074"/>
                </a:cubicBezTo>
                <a:close/>
                <a:moveTo>
                  <a:pt x="568043" y="22074"/>
                </a:moveTo>
                <a:cubicBezTo>
                  <a:pt x="568043" y="34312"/>
                  <a:pt x="558704" y="44234"/>
                  <a:pt x="547183" y="44234"/>
                </a:cubicBezTo>
                <a:cubicBezTo>
                  <a:pt x="535662" y="44234"/>
                  <a:pt x="526322" y="34312"/>
                  <a:pt x="526322" y="22074"/>
                </a:cubicBezTo>
                <a:cubicBezTo>
                  <a:pt x="526322" y="9835"/>
                  <a:pt x="535662" y="-86"/>
                  <a:pt x="547183" y="-86"/>
                </a:cubicBezTo>
                <a:cubicBezTo>
                  <a:pt x="558699" y="-92"/>
                  <a:pt x="568037" y="9820"/>
                  <a:pt x="568043" y="22052"/>
                </a:cubicBezTo>
                <a:cubicBezTo>
                  <a:pt x="568043" y="22060"/>
                  <a:pt x="568043" y="22067"/>
                  <a:pt x="568043" y="22074"/>
                </a:cubicBezTo>
                <a:close/>
                <a:moveTo>
                  <a:pt x="743762" y="22074"/>
                </a:moveTo>
                <a:cubicBezTo>
                  <a:pt x="743762" y="34312"/>
                  <a:pt x="734423" y="44234"/>
                  <a:pt x="722902" y="44234"/>
                </a:cubicBezTo>
                <a:cubicBezTo>
                  <a:pt x="711381" y="44234"/>
                  <a:pt x="702041" y="34312"/>
                  <a:pt x="702041" y="22074"/>
                </a:cubicBezTo>
                <a:cubicBezTo>
                  <a:pt x="702041" y="9835"/>
                  <a:pt x="711381" y="-86"/>
                  <a:pt x="722902" y="-86"/>
                </a:cubicBezTo>
                <a:cubicBezTo>
                  <a:pt x="734418" y="-92"/>
                  <a:pt x="743756" y="9820"/>
                  <a:pt x="743762" y="22052"/>
                </a:cubicBezTo>
                <a:cubicBezTo>
                  <a:pt x="743762" y="22060"/>
                  <a:pt x="743762" y="22067"/>
                  <a:pt x="743762" y="22074"/>
                </a:cubicBezTo>
                <a:close/>
                <a:moveTo>
                  <a:pt x="919480" y="22074"/>
                </a:moveTo>
                <a:cubicBezTo>
                  <a:pt x="919480" y="34312"/>
                  <a:pt x="910141" y="44234"/>
                  <a:pt x="898620" y="44234"/>
                </a:cubicBezTo>
                <a:cubicBezTo>
                  <a:pt x="887099" y="44234"/>
                  <a:pt x="877759" y="34312"/>
                  <a:pt x="877759" y="22074"/>
                </a:cubicBezTo>
                <a:cubicBezTo>
                  <a:pt x="877759" y="9835"/>
                  <a:pt x="887099" y="-86"/>
                  <a:pt x="898620" y="-86"/>
                </a:cubicBezTo>
                <a:cubicBezTo>
                  <a:pt x="910134" y="-72"/>
                  <a:pt x="919467" y="9841"/>
                  <a:pt x="919480" y="22074"/>
                </a:cubicBezTo>
                <a:close/>
                <a:moveTo>
                  <a:pt x="40935" y="165796"/>
                </a:moveTo>
                <a:cubicBezTo>
                  <a:pt x="40935" y="178035"/>
                  <a:pt x="31596" y="187957"/>
                  <a:pt x="20075" y="187957"/>
                </a:cubicBezTo>
                <a:cubicBezTo>
                  <a:pt x="8554" y="187957"/>
                  <a:pt x="-786" y="178035"/>
                  <a:pt x="-786" y="165796"/>
                </a:cubicBezTo>
                <a:cubicBezTo>
                  <a:pt x="-786" y="153558"/>
                  <a:pt x="8554" y="143636"/>
                  <a:pt x="20075" y="143636"/>
                </a:cubicBezTo>
                <a:cubicBezTo>
                  <a:pt x="31591" y="143630"/>
                  <a:pt x="40930" y="153543"/>
                  <a:pt x="40935" y="165776"/>
                </a:cubicBezTo>
                <a:cubicBezTo>
                  <a:pt x="40935" y="165783"/>
                  <a:pt x="40935" y="165790"/>
                  <a:pt x="40935" y="165796"/>
                </a:cubicBezTo>
                <a:close/>
                <a:moveTo>
                  <a:pt x="216654" y="165796"/>
                </a:moveTo>
                <a:cubicBezTo>
                  <a:pt x="216654" y="178035"/>
                  <a:pt x="207315" y="187957"/>
                  <a:pt x="195794" y="187957"/>
                </a:cubicBezTo>
                <a:cubicBezTo>
                  <a:pt x="184273" y="187957"/>
                  <a:pt x="174933" y="178035"/>
                  <a:pt x="174933" y="165796"/>
                </a:cubicBezTo>
                <a:cubicBezTo>
                  <a:pt x="174933" y="153558"/>
                  <a:pt x="184273" y="143636"/>
                  <a:pt x="195794" y="143636"/>
                </a:cubicBezTo>
                <a:cubicBezTo>
                  <a:pt x="207308" y="143651"/>
                  <a:pt x="216641" y="153564"/>
                  <a:pt x="216654" y="165796"/>
                </a:cubicBezTo>
                <a:close/>
                <a:moveTo>
                  <a:pt x="392324" y="165796"/>
                </a:moveTo>
                <a:cubicBezTo>
                  <a:pt x="392324" y="178035"/>
                  <a:pt x="382984" y="187957"/>
                  <a:pt x="371464" y="187957"/>
                </a:cubicBezTo>
                <a:cubicBezTo>
                  <a:pt x="359943" y="187957"/>
                  <a:pt x="350603" y="178035"/>
                  <a:pt x="350603" y="165796"/>
                </a:cubicBezTo>
                <a:cubicBezTo>
                  <a:pt x="350603" y="153558"/>
                  <a:pt x="359943" y="143636"/>
                  <a:pt x="371464" y="143636"/>
                </a:cubicBezTo>
                <a:cubicBezTo>
                  <a:pt x="382979" y="143630"/>
                  <a:pt x="392318" y="153543"/>
                  <a:pt x="392324" y="165776"/>
                </a:cubicBezTo>
                <a:cubicBezTo>
                  <a:pt x="392324" y="165783"/>
                  <a:pt x="392324" y="165790"/>
                  <a:pt x="392324" y="165796"/>
                </a:cubicBezTo>
                <a:close/>
                <a:moveTo>
                  <a:pt x="568043" y="165796"/>
                </a:moveTo>
                <a:cubicBezTo>
                  <a:pt x="568043" y="178035"/>
                  <a:pt x="558704" y="187957"/>
                  <a:pt x="547183" y="187957"/>
                </a:cubicBezTo>
                <a:cubicBezTo>
                  <a:pt x="535662" y="187957"/>
                  <a:pt x="526322" y="178035"/>
                  <a:pt x="526322" y="165796"/>
                </a:cubicBezTo>
                <a:cubicBezTo>
                  <a:pt x="526322" y="153558"/>
                  <a:pt x="535662" y="143636"/>
                  <a:pt x="547183" y="143636"/>
                </a:cubicBezTo>
                <a:cubicBezTo>
                  <a:pt x="558699" y="143630"/>
                  <a:pt x="568037" y="153543"/>
                  <a:pt x="568043" y="165776"/>
                </a:cubicBezTo>
                <a:cubicBezTo>
                  <a:pt x="568043" y="165783"/>
                  <a:pt x="568043" y="165790"/>
                  <a:pt x="568043" y="165796"/>
                </a:cubicBezTo>
                <a:close/>
                <a:moveTo>
                  <a:pt x="743762" y="165796"/>
                </a:moveTo>
                <a:cubicBezTo>
                  <a:pt x="743762" y="178035"/>
                  <a:pt x="734423" y="187957"/>
                  <a:pt x="722902" y="187957"/>
                </a:cubicBezTo>
                <a:cubicBezTo>
                  <a:pt x="711381" y="187957"/>
                  <a:pt x="702041" y="178035"/>
                  <a:pt x="702041" y="165796"/>
                </a:cubicBezTo>
                <a:cubicBezTo>
                  <a:pt x="702041" y="153558"/>
                  <a:pt x="711381" y="143636"/>
                  <a:pt x="722902" y="143636"/>
                </a:cubicBezTo>
                <a:cubicBezTo>
                  <a:pt x="734418" y="143630"/>
                  <a:pt x="743756" y="153543"/>
                  <a:pt x="743762" y="165776"/>
                </a:cubicBezTo>
                <a:cubicBezTo>
                  <a:pt x="743762" y="165783"/>
                  <a:pt x="743762" y="165790"/>
                  <a:pt x="743762" y="165796"/>
                </a:cubicBezTo>
                <a:close/>
                <a:moveTo>
                  <a:pt x="919480" y="165796"/>
                </a:moveTo>
                <a:cubicBezTo>
                  <a:pt x="919480" y="178035"/>
                  <a:pt x="910141" y="187957"/>
                  <a:pt x="898620" y="187957"/>
                </a:cubicBezTo>
                <a:cubicBezTo>
                  <a:pt x="887099" y="187957"/>
                  <a:pt x="877759" y="178035"/>
                  <a:pt x="877759" y="165796"/>
                </a:cubicBezTo>
                <a:cubicBezTo>
                  <a:pt x="877759" y="153558"/>
                  <a:pt x="887099" y="143636"/>
                  <a:pt x="898620" y="143636"/>
                </a:cubicBezTo>
                <a:cubicBezTo>
                  <a:pt x="910134" y="143651"/>
                  <a:pt x="919467" y="153564"/>
                  <a:pt x="919480" y="165796"/>
                </a:cubicBezTo>
                <a:close/>
                <a:moveTo>
                  <a:pt x="40935" y="309519"/>
                </a:moveTo>
                <a:cubicBezTo>
                  <a:pt x="40935" y="321758"/>
                  <a:pt x="31596" y="331679"/>
                  <a:pt x="20075" y="331679"/>
                </a:cubicBezTo>
                <a:cubicBezTo>
                  <a:pt x="8554" y="331679"/>
                  <a:pt x="-786" y="321758"/>
                  <a:pt x="-786" y="309519"/>
                </a:cubicBezTo>
                <a:cubicBezTo>
                  <a:pt x="-786" y="297280"/>
                  <a:pt x="8554" y="287359"/>
                  <a:pt x="20075" y="287359"/>
                </a:cubicBezTo>
                <a:cubicBezTo>
                  <a:pt x="31591" y="287353"/>
                  <a:pt x="40930" y="297265"/>
                  <a:pt x="40935" y="309498"/>
                </a:cubicBezTo>
                <a:cubicBezTo>
                  <a:pt x="40935" y="309505"/>
                  <a:pt x="40935" y="309512"/>
                  <a:pt x="40935" y="309519"/>
                </a:cubicBezTo>
                <a:close/>
                <a:moveTo>
                  <a:pt x="216654" y="309519"/>
                </a:moveTo>
                <a:cubicBezTo>
                  <a:pt x="216654" y="321758"/>
                  <a:pt x="207315" y="331679"/>
                  <a:pt x="195794" y="331679"/>
                </a:cubicBezTo>
                <a:cubicBezTo>
                  <a:pt x="184273" y="331679"/>
                  <a:pt x="174933" y="321758"/>
                  <a:pt x="174933" y="309519"/>
                </a:cubicBezTo>
                <a:cubicBezTo>
                  <a:pt x="174933" y="297280"/>
                  <a:pt x="184273" y="287359"/>
                  <a:pt x="195794" y="287359"/>
                </a:cubicBezTo>
                <a:cubicBezTo>
                  <a:pt x="207308" y="287374"/>
                  <a:pt x="216641" y="297286"/>
                  <a:pt x="216654" y="309519"/>
                </a:cubicBezTo>
                <a:close/>
                <a:moveTo>
                  <a:pt x="392324" y="309519"/>
                </a:moveTo>
                <a:cubicBezTo>
                  <a:pt x="392324" y="321758"/>
                  <a:pt x="382984" y="331679"/>
                  <a:pt x="371464" y="331679"/>
                </a:cubicBezTo>
                <a:cubicBezTo>
                  <a:pt x="359943" y="331679"/>
                  <a:pt x="350603" y="321758"/>
                  <a:pt x="350603" y="309519"/>
                </a:cubicBezTo>
                <a:cubicBezTo>
                  <a:pt x="350603" y="297280"/>
                  <a:pt x="359943" y="287359"/>
                  <a:pt x="371464" y="287359"/>
                </a:cubicBezTo>
                <a:cubicBezTo>
                  <a:pt x="382979" y="287353"/>
                  <a:pt x="392318" y="297265"/>
                  <a:pt x="392324" y="309498"/>
                </a:cubicBezTo>
                <a:cubicBezTo>
                  <a:pt x="392324" y="309505"/>
                  <a:pt x="392324" y="309512"/>
                  <a:pt x="392324" y="309519"/>
                </a:cubicBezTo>
                <a:close/>
                <a:moveTo>
                  <a:pt x="568043" y="309519"/>
                </a:moveTo>
                <a:cubicBezTo>
                  <a:pt x="568043" y="321758"/>
                  <a:pt x="558704" y="331679"/>
                  <a:pt x="547183" y="331679"/>
                </a:cubicBezTo>
                <a:cubicBezTo>
                  <a:pt x="535662" y="331679"/>
                  <a:pt x="526322" y="321758"/>
                  <a:pt x="526322" y="309519"/>
                </a:cubicBezTo>
                <a:cubicBezTo>
                  <a:pt x="526322" y="297280"/>
                  <a:pt x="535662" y="287359"/>
                  <a:pt x="547183" y="287359"/>
                </a:cubicBezTo>
                <a:cubicBezTo>
                  <a:pt x="558699" y="287353"/>
                  <a:pt x="568037" y="297265"/>
                  <a:pt x="568043" y="309498"/>
                </a:cubicBezTo>
                <a:cubicBezTo>
                  <a:pt x="568043" y="309505"/>
                  <a:pt x="568043" y="309512"/>
                  <a:pt x="568043" y="309519"/>
                </a:cubicBezTo>
                <a:close/>
                <a:moveTo>
                  <a:pt x="743762" y="309519"/>
                </a:moveTo>
                <a:cubicBezTo>
                  <a:pt x="743762" y="321758"/>
                  <a:pt x="734423" y="331679"/>
                  <a:pt x="722902" y="331679"/>
                </a:cubicBezTo>
                <a:cubicBezTo>
                  <a:pt x="711381" y="331679"/>
                  <a:pt x="702041" y="321758"/>
                  <a:pt x="702041" y="309519"/>
                </a:cubicBezTo>
                <a:cubicBezTo>
                  <a:pt x="702041" y="297280"/>
                  <a:pt x="711381" y="287359"/>
                  <a:pt x="722902" y="287359"/>
                </a:cubicBezTo>
                <a:cubicBezTo>
                  <a:pt x="734418" y="287353"/>
                  <a:pt x="743756" y="297265"/>
                  <a:pt x="743762" y="309498"/>
                </a:cubicBezTo>
                <a:cubicBezTo>
                  <a:pt x="743762" y="309505"/>
                  <a:pt x="743762" y="309512"/>
                  <a:pt x="743762" y="309519"/>
                </a:cubicBezTo>
                <a:close/>
                <a:moveTo>
                  <a:pt x="919480" y="309519"/>
                </a:moveTo>
                <a:cubicBezTo>
                  <a:pt x="919480" y="321758"/>
                  <a:pt x="910141" y="331679"/>
                  <a:pt x="898620" y="331679"/>
                </a:cubicBezTo>
                <a:cubicBezTo>
                  <a:pt x="887099" y="331679"/>
                  <a:pt x="877759" y="321758"/>
                  <a:pt x="877759" y="309519"/>
                </a:cubicBezTo>
                <a:cubicBezTo>
                  <a:pt x="877759" y="297280"/>
                  <a:pt x="887099" y="287359"/>
                  <a:pt x="898620" y="287359"/>
                </a:cubicBezTo>
                <a:cubicBezTo>
                  <a:pt x="910134" y="287374"/>
                  <a:pt x="919467" y="297286"/>
                  <a:pt x="919480" y="309519"/>
                </a:cubicBezTo>
                <a:close/>
                <a:moveTo>
                  <a:pt x="40935" y="453242"/>
                </a:moveTo>
                <a:cubicBezTo>
                  <a:pt x="40935" y="465481"/>
                  <a:pt x="31596" y="475402"/>
                  <a:pt x="20075" y="475402"/>
                </a:cubicBezTo>
                <a:cubicBezTo>
                  <a:pt x="8554" y="475402"/>
                  <a:pt x="-786" y="465481"/>
                  <a:pt x="-786" y="453242"/>
                </a:cubicBezTo>
                <a:cubicBezTo>
                  <a:pt x="-786" y="441003"/>
                  <a:pt x="8554" y="431082"/>
                  <a:pt x="20075" y="431082"/>
                </a:cubicBezTo>
                <a:cubicBezTo>
                  <a:pt x="31591" y="431076"/>
                  <a:pt x="40930" y="440988"/>
                  <a:pt x="40935" y="453221"/>
                </a:cubicBezTo>
                <a:cubicBezTo>
                  <a:pt x="40935" y="453228"/>
                  <a:pt x="40935" y="453235"/>
                  <a:pt x="40935" y="453242"/>
                </a:cubicBezTo>
                <a:close/>
                <a:moveTo>
                  <a:pt x="216654" y="453242"/>
                </a:moveTo>
                <a:cubicBezTo>
                  <a:pt x="216654" y="465481"/>
                  <a:pt x="207315" y="475402"/>
                  <a:pt x="195794" y="475402"/>
                </a:cubicBezTo>
                <a:cubicBezTo>
                  <a:pt x="184273" y="475402"/>
                  <a:pt x="174933" y="465481"/>
                  <a:pt x="174933" y="453242"/>
                </a:cubicBezTo>
                <a:cubicBezTo>
                  <a:pt x="174933" y="441003"/>
                  <a:pt x="184273" y="431082"/>
                  <a:pt x="195794" y="431082"/>
                </a:cubicBezTo>
                <a:cubicBezTo>
                  <a:pt x="207308" y="431096"/>
                  <a:pt x="216641" y="441009"/>
                  <a:pt x="216654" y="453242"/>
                </a:cubicBezTo>
                <a:close/>
                <a:moveTo>
                  <a:pt x="392324" y="453242"/>
                </a:moveTo>
                <a:cubicBezTo>
                  <a:pt x="392324" y="465481"/>
                  <a:pt x="382984" y="475402"/>
                  <a:pt x="371464" y="475402"/>
                </a:cubicBezTo>
                <a:cubicBezTo>
                  <a:pt x="359943" y="475402"/>
                  <a:pt x="350603" y="465481"/>
                  <a:pt x="350603" y="453242"/>
                </a:cubicBezTo>
                <a:cubicBezTo>
                  <a:pt x="350603" y="441003"/>
                  <a:pt x="359943" y="431082"/>
                  <a:pt x="371464" y="431082"/>
                </a:cubicBezTo>
                <a:cubicBezTo>
                  <a:pt x="382979" y="431076"/>
                  <a:pt x="392318" y="440988"/>
                  <a:pt x="392324" y="453221"/>
                </a:cubicBezTo>
                <a:cubicBezTo>
                  <a:pt x="392324" y="453228"/>
                  <a:pt x="392324" y="453235"/>
                  <a:pt x="392324" y="453242"/>
                </a:cubicBezTo>
                <a:close/>
                <a:moveTo>
                  <a:pt x="568043" y="453242"/>
                </a:moveTo>
                <a:cubicBezTo>
                  <a:pt x="568043" y="465481"/>
                  <a:pt x="558704" y="475402"/>
                  <a:pt x="547183" y="475402"/>
                </a:cubicBezTo>
                <a:cubicBezTo>
                  <a:pt x="535662" y="475402"/>
                  <a:pt x="526322" y="465481"/>
                  <a:pt x="526322" y="453242"/>
                </a:cubicBezTo>
                <a:cubicBezTo>
                  <a:pt x="526322" y="441003"/>
                  <a:pt x="535662" y="431082"/>
                  <a:pt x="547183" y="431082"/>
                </a:cubicBezTo>
                <a:cubicBezTo>
                  <a:pt x="558699" y="431076"/>
                  <a:pt x="568037" y="440988"/>
                  <a:pt x="568043" y="453221"/>
                </a:cubicBezTo>
                <a:cubicBezTo>
                  <a:pt x="568043" y="453228"/>
                  <a:pt x="568043" y="453235"/>
                  <a:pt x="568043" y="453242"/>
                </a:cubicBezTo>
                <a:close/>
                <a:moveTo>
                  <a:pt x="743762" y="453242"/>
                </a:moveTo>
                <a:cubicBezTo>
                  <a:pt x="743762" y="465481"/>
                  <a:pt x="734423" y="475402"/>
                  <a:pt x="722902" y="475402"/>
                </a:cubicBezTo>
                <a:cubicBezTo>
                  <a:pt x="711381" y="475402"/>
                  <a:pt x="702041" y="465481"/>
                  <a:pt x="702041" y="453242"/>
                </a:cubicBezTo>
                <a:cubicBezTo>
                  <a:pt x="702041" y="441003"/>
                  <a:pt x="711381" y="431082"/>
                  <a:pt x="722902" y="431082"/>
                </a:cubicBezTo>
                <a:cubicBezTo>
                  <a:pt x="734418" y="431076"/>
                  <a:pt x="743756" y="440988"/>
                  <a:pt x="743762" y="453221"/>
                </a:cubicBezTo>
                <a:cubicBezTo>
                  <a:pt x="743762" y="453228"/>
                  <a:pt x="743762" y="453235"/>
                  <a:pt x="743762" y="453242"/>
                </a:cubicBezTo>
                <a:close/>
                <a:moveTo>
                  <a:pt x="919480" y="453242"/>
                </a:moveTo>
                <a:cubicBezTo>
                  <a:pt x="919480" y="465481"/>
                  <a:pt x="910141" y="475402"/>
                  <a:pt x="898620" y="475402"/>
                </a:cubicBezTo>
                <a:cubicBezTo>
                  <a:pt x="887099" y="475402"/>
                  <a:pt x="877759" y="465481"/>
                  <a:pt x="877759" y="453242"/>
                </a:cubicBezTo>
                <a:cubicBezTo>
                  <a:pt x="877759" y="441003"/>
                  <a:pt x="887099" y="431082"/>
                  <a:pt x="898620" y="431082"/>
                </a:cubicBezTo>
                <a:cubicBezTo>
                  <a:pt x="910134" y="431096"/>
                  <a:pt x="919467" y="441009"/>
                  <a:pt x="919480" y="453242"/>
                </a:cubicBezTo>
                <a:close/>
                <a:moveTo>
                  <a:pt x="40935" y="596965"/>
                </a:moveTo>
                <a:cubicBezTo>
                  <a:pt x="40935" y="609204"/>
                  <a:pt x="31596" y="619125"/>
                  <a:pt x="20075" y="619125"/>
                </a:cubicBezTo>
                <a:cubicBezTo>
                  <a:pt x="8554" y="619125"/>
                  <a:pt x="-786" y="609204"/>
                  <a:pt x="-786" y="596965"/>
                </a:cubicBezTo>
                <a:cubicBezTo>
                  <a:pt x="-786" y="584726"/>
                  <a:pt x="8554" y="574805"/>
                  <a:pt x="20075" y="574805"/>
                </a:cubicBezTo>
                <a:cubicBezTo>
                  <a:pt x="31591" y="574799"/>
                  <a:pt x="40930" y="584711"/>
                  <a:pt x="40935" y="596943"/>
                </a:cubicBezTo>
                <a:cubicBezTo>
                  <a:pt x="40935" y="596950"/>
                  <a:pt x="40935" y="596957"/>
                  <a:pt x="40935" y="596965"/>
                </a:cubicBezTo>
                <a:close/>
                <a:moveTo>
                  <a:pt x="216654" y="596965"/>
                </a:moveTo>
                <a:cubicBezTo>
                  <a:pt x="216654" y="609204"/>
                  <a:pt x="207315" y="619125"/>
                  <a:pt x="195794" y="619125"/>
                </a:cubicBezTo>
                <a:cubicBezTo>
                  <a:pt x="184273" y="619125"/>
                  <a:pt x="174933" y="609204"/>
                  <a:pt x="174933" y="596965"/>
                </a:cubicBezTo>
                <a:cubicBezTo>
                  <a:pt x="174933" y="584726"/>
                  <a:pt x="184273" y="574805"/>
                  <a:pt x="195794" y="574805"/>
                </a:cubicBezTo>
                <a:cubicBezTo>
                  <a:pt x="207308" y="574818"/>
                  <a:pt x="216641" y="584732"/>
                  <a:pt x="216654" y="596965"/>
                </a:cubicBezTo>
                <a:close/>
                <a:moveTo>
                  <a:pt x="392324" y="596965"/>
                </a:moveTo>
                <a:cubicBezTo>
                  <a:pt x="392324" y="609204"/>
                  <a:pt x="382984" y="619125"/>
                  <a:pt x="371464" y="619125"/>
                </a:cubicBezTo>
                <a:cubicBezTo>
                  <a:pt x="359943" y="619125"/>
                  <a:pt x="350603" y="609204"/>
                  <a:pt x="350603" y="596965"/>
                </a:cubicBezTo>
                <a:cubicBezTo>
                  <a:pt x="350603" y="584726"/>
                  <a:pt x="359943" y="574805"/>
                  <a:pt x="371464" y="574805"/>
                </a:cubicBezTo>
                <a:cubicBezTo>
                  <a:pt x="382979" y="574799"/>
                  <a:pt x="392318" y="584711"/>
                  <a:pt x="392324" y="596943"/>
                </a:cubicBezTo>
                <a:cubicBezTo>
                  <a:pt x="392324" y="596950"/>
                  <a:pt x="392324" y="596957"/>
                  <a:pt x="392324" y="596965"/>
                </a:cubicBezTo>
                <a:close/>
                <a:moveTo>
                  <a:pt x="568043" y="596965"/>
                </a:moveTo>
                <a:cubicBezTo>
                  <a:pt x="568043" y="609204"/>
                  <a:pt x="558704" y="619125"/>
                  <a:pt x="547183" y="619125"/>
                </a:cubicBezTo>
                <a:cubicBezTo>
                  <a:pt x="535662" y="619125"/>
                  <a:pt x="526322" y="609204"/>
                  <a:pt x="526322" y="596965"/>
                </a:cubicBezTo>
                <a:cubicBezTo>
                  <a:pt x="526322" y="584726"/>
                  <a:pt x="535662" y="574805"/>
                  <a:pt x="547183" y="574805"/>
                </a:cubicBezTo>
                <a:cubicBezTo>
                  <a:pt x="558699" y="574799"/>
                  <a:pt x="568037" y="584711"/>
                  <a:pt x="568043" y="596943"/>
                </a:cubicBezTo>
                <a:cubicBezTo>
                  <a:pt x="568043" y="596950"/>
                  <a:pt x="568043" y="596957"/>
                  <a:pt x="568043" y="596965"/>
                </a:cubicBezTo>
                <a:close/>
                <a:moveTo>
                  <a:pt x="743762" y="596965"/>
                </a:moveTo>
                <a:cubicBezTo>
                  <a:pt x="743762" y="609204"/>
                  <a:pt x="734423" y="619125"/>
                  <a:pt x="722902" y="619125"/>
                </a:cubicBezTo>
                <a:cubicBezTo>
                  <a:pt x="711381" y="619125"/>
                  <a:pt x="702041" y="609204"/>
                  <a:pt x="702041" y="596965"/>
                </a:cubicBezTo>
                <a:cubicBezTo>
                  <a:pt x="702041" y="584726"/>
                  <a:pt x="711381" y="574805"/>
                  <a:pt x="722902" y="574805"/>
                </a:cubicBezTo>
                <a:cubicBezTo>
                  <a:pt x="734418" y="574799"/>
                  <a:pt x="743756" y="584711"/>
                  <a:pt x="743762" y="596943"/>
                </a:cubicBezTo>
                <a:cubicBezTo>
                  <a:pt x="743762" y="596950"/>
                  <a:pt x="743762" y="596957"/>
                  <a:pt x="743762" y="596965"/>
                </a:cubicBezTo>
                <a:close/>
                <a:moveTo>
                  <a:pt x="919480" y="596965"/>
                </a:moveTo>
                <a:cubicBezTo>
                  <a:pt x="919480" y="609204"/>
                  <a:pt x="910141" y="619125"/>
                  <a:pt x="898620" y="619125"/>
                </a:cubicBezTo>
                <a:cubicBezTo>
                  <a:pt x="887099" y="619125"/>
                  <a:pt x="877759" y="609204"/>
                  <a:pt x="877759" y="596965"/>
                </a:cubicBezTo>
                <a:cubicBezTo>
                  <a:pt x="877759" y="584726"/>
                  <a:pt x="887099" y="574805"/>
                  <a:pt x="898620" y="574805"/>
                </a:cubicBezTo>
                <a:cubicBezTo>
                  <a:pt x="910134" y="574818"/>
                  <a:pt x="919467" y="584732"/>
                  <a:pt x="919480" y="596965"/>
                </a:cubicBezTo>
                <a:close/>
              </a:path>
            </a:pathLst>
          </a:custGeom>
          <a:solidFill>
            <a:srgbClr val="FFFFFF"/>
          </a:solidFill>
        </p:spPr>
      </p:sp>
      <p:sp>
        <p:nvSpPr>
          <p:cNvPr id="4" name="Text 1"/>
          <p:cNvSpPr/>
          <p:nvPr/>
        </p:nvSpPr>
        <p:spPr>
          <a:xfrm>
            <a:off x="10724515" y="549275"/>
            <a:ext cx="919480" cy="61912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4300220" y="2123440"/>
            <a:ext cx="3592195" cy="1481534"/>
          </a:xfrm>
          <a:prstGeom prst="rect">
            <a:avLst/>
          </a:prstGeom>
          <a:noFill/>
        </p:spPr>
        <p:txBody>
          <a:bodyPr wrap="square" lIns="91440" tIns="45720" rIns="91440" bIns="45720" rtlCol="0" anchor="t">
            <a:spAutoFit/>
          </a:bodyPr>
          <a:lstStyle/>
          <a:p>
            <a:pPr marL="0" indent="0" algn="ctr">
              <a:lnSpc>
                <a:spcPct val="100000"/>
              </a:lnSpc>
              <a:buNone/>
            </a:pPr>
            <a:r>
              <a:rPr lang="en-US" sz="9600" b="1" dirty="0">
                <a:solidFill>
                  <a:srgbClr val="2483EB"/>
                </a:solidFill>
                <a:latin typeface="MiSans" panose="00000500000000000000" pitchFamily="34" charset="-122"/>
                <a:ea typeface="MiSans" panose="00000500000000000000" pitchFamily="34" charset="-122"/>
                <a:cs typeface="MiSans" panose="00000500000000000000" pitchFamily="34" charset="-120"/>
              </a:rPr>
              <a:t>04</a:t>
            </a:r>
            <a:endParaRPr lang="en-US" sz="1600" dirty="0"/>
          </a:p>
        </p:txBody>
      </p:sp>
      <p:sp>
        <p:nvSpPr>
          <p:cNvPr id="6" name="Text 3"/>
          <p:cNvSpPr/>
          <p:nvPr/>
        </p:nvSpPr>
        <p:spPr>
          <a:xfrm>
            <a:off x="4420235" y="3606165"/>
            <a:ext cx="3352165" cy="552450"/>
          </a:xfrm>
          <a:prstGeom prst="rect">
            <a:avLst/>
          </a:prstGeom>
          <a:noFill/>
        </p:spPr>
        <p:txBody>
          <a:bodyPr wrap="square" lIns="91440" tIns="45720" rIns="91440" bIns="45720" rtlCol="0" anchor="t">
            <a:spAutoFit/>
          </a:bodyPr>
          <a:lstStyle/>
          <a:p>
            <a:pPr marL="0" indent="0" algn="ctr">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职业能力评估</a:t>
            </a:r>
            <a:endParaRPr lang="en-US" sz="1600" dirty="0"/>
          </a:p>
        </p:txBody>
      </p:sp>
      <p:pic>
        <p:nvPicPr>
          <p:cNvPr id="7" name="Image 1" descr="https://test-kimi-img.moonshot.cn/pub/slides/slides_tmpl/image/25-08-06-17:27:09-d29hvrcup1d2ae82ksog.png"/>
          <p:cNvPicPr>
            <a:picLocks noChangeAspect="1"/>
          </p:cNvPicPr>
          <p:nvPr/>
        </p:nvPicPr>
        <p:blipFill>
          <a:blip r:embed="rId1">
            <a:alphaModFix amt="97000"/>
          </a:blip>
          <a:srcRect t="22162"/>
          <a:stretch>
            <a:fillRect/>
          </a:stretch>
        </p:blipFill>
        <p:spPr>
          <a:xfrm>
            <a:off x="6811010" y="549275"/>
            <a:ext cx="2052320" cy="1736725"/>
          </a:xfrm>
          <a:prstGeom prst="rect">
            <a:avLst/>
          </a:prstGeom>
        </p:spPr>
      </p:pic>
      <p:pic>
        <p:nvPicPr>
          <p:cNvPr id="8" name="Image 2" descr="https://test-kimi-img.moonshot.cn/pub/slides/slides_tmpl/image/25-08-06-17:26:55-d29hvnsup1d2ae82kskg.png"/>
          <p:cNvPicPr>
            <a:picLocks noChangeAspect="1"/>
          </p:cNvPicPr>
          <p:nvPr/>
        </p:nvPicPr>
        <p:blipFill>
          <a:blip r:embed="rId2"/>
          <a:srcRect l="3542" r="-5121" b="-185"/>
          <a:stretch>
            <a:fillRect/>
          </a:stretch>
        </p:blipFill>
        <p:spPr>
          <a:xfrm>
            <a:off x="0" y="0"/>
            <a:ext cx="4420235" cy="6870700"/>
          </a:xfrm>
          <a:prstGeom prst="rect">
            <a:avLst/>
          </a:prstGeom>
        </p:spPr>
      </p:pic>
      <p:pic>
        <p:nvPicPr>
          <p:cNvPr id="9" name="Image 3" descr="https://test-kimi-img.moonshot.cn/pub/slides/slides_tmpl/image/25-08-06-17:26:55-d29hvnsup1d2ae82kskg.png"/>
          <p:cNvPicPr>
            <a:picLocks noChangeAspect="1"/>
          </p:cNvPicPr>
          <p:nvPr/>
        </p:nvPicPr>
        <p:blipFill>
          <a:blip r:embed="rId2"/>
          <a:srcRect l="3542" r="-5121" b="-185"/>
          <a:stretch>
            <a:fillRect/>
          </a:stretch>
        </p:blipFill>
        <p:spPr>
          <a:xfrm flipH="1">
            <a:off x="7772400" y="0"/>
            <a:ext cx="4419600" cy="68707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10-d29hvrkup1d2ae82ksp0.jpg"/>
          <p:cNvPicPr>
            <a:picLocks noChangeAspect="1"/>
          </p:cNvPicPr>
          <p:nvPr/>
        </p:nvPicPr>
        <p:blipFill>
          <a:blip r:embed="rId1"/>
          <a:srcRect l="1402" t="40330" r="-1402" b="33721"/>
          <a:stretch>
            <a:fillRect/>
          </a:stretch>
        </p:blipFill>
        <p:spPr>
          <a:xfrm>
            <a:off x="743585" y="1354455"/>
            <a:ext cx="10554335" cy="2054225"/>
          </a:xfrm>
          <a:prstGeom prst="rect">
            <a:avLst/>
          </a:prstGeom>
        </p:spPr>
      </p:pic>
      <p:sp>
        <p:nvSpPr>
          <p:cNvPr id="4" name="Text 0"/>
          <p:cNvSpPr/>
          <p:nvPr/>
        </p:nvSpPr>
        <p:spPr>
          <a:xfrm>
            <a:off x="721360"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标准框架构建</a:t>
            </a:r>
            <a:endParaRPr lang="en-US" sz="1600" dirty="0"/>
          </a:p>
        </p:txBody>
      </p:sp>
      <p:sp>
        <p:nvSpPr>
          <p:cNvPr id="5" name="Text 1"/>
          <p:cNvSpPr/>
          <p:nvPr/>
        </p:nvSpPr>
        <p:spPr>
          <a:xfrm>
            <a:off x="721360" y="4283710"/>
            <a:ext cx="3134995"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根据岗位需求和行业特点，提炼核心胜任力模型，划分为专业技能、通用能力和职业素养三大维度，设定可量化的能力指标，确保评估的科学性与实用性。</a:t>
            </a:r>
            <a:endParaRPr lang="en-US" sz="1600" dirty="0"/>
          </a:p>
        </p:txBody>
      </p:sp>
      <p:sp>
        <p:nvSpPr>
          <p:cNvPr id="6" name="Text 2"/>
          <p:cNvSpPr/>
          <p:nvPr/>
        </p:nvSpPr>
        <p:spPr>
          <a:xfrm>
            <a:off x="4412615"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行业标准与个性化</a:t>
            </a:r>
            <a:endParaRPr lang="en-US" sz="1600" dirty="0"/>
          </a:p>
        </p:txBody>
      </p:sp>
      <p:sp>
        <p:nvSpPr>
          <p:cNvPr id="7" name="Text 3"/>
          <p:cNvSpPr/>
          <p:nvPr/>
        </p:nvSpPr>
        <p:spPr>
          <a:xfrm>
            <a:off x="4412615" y="4283710"/>
            <a:ext cx="3134995"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结合行业标准，设定能力指标时需兼顾个性化需求，以适应不同岗位和职业发展的特点，确保评估结果的全面性和针对性。</a:t>
            </a:r>
            <a:endParaRPr lang="en-US" sz="1600" dirty="0"/>
          </a:p>
        </p:txBody>
      </p:sp>
      <p:sp>
        <p:nvSpPr>
          <p:cNvPr id="8" name="Text 4"/>
          <p:cNvSpPr/>
          <p:nvPr/>
        </p:nvSpPr>
        <p:spPr>
          <a:xfrm>
            <a:off x="8103870"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动态调整与优化</a:t>
            </a:r>
            <a:endParaRPr lang="en-US" sz="1600" dirty="0"/>
          </a:p>
        </p:txBody>
      </p:sp>
      <p:sp>
        <p:nvSpPr>
          <p:cNvPr id="9" name="Text 5"/>
          <p:cNvSpPr/>
          <p:nvPr/>
        </p:nvSpPr>
        <p:spPr>
          <a:xfrm>
            <a:off x="8103870" y="4283710"/>
            <a:ext cx="3134995"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能力标准框架应根据行业发展和岗位变化进行动态调整，以保持其时效性和适应性，为个人和组织提供持续的评估依据。</a:t>
            </a:r>
            <a:endParaRPr lang="en-US" sz="1600" dirty="0"/>
          </a:p>
        </p:txBody>
      </p:sp>
      <p:sp>
        <p:nvSpPr>
          <p:cNvPr id="10" name="Text 6"/>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能力标准框架</a:t>
            </a:r>
            <a:endParaRPr lang="en-US" sz="1600" dirty="0"/>
          </a:p>
        </p:txBody>
      </p:sp>
      <p:pic>
        <p:nvPicPr>
          <p:cNvPr id="11" name="Image 2" descr="https://test-kimi-img.moonshot.cn/pub/slides/slides_tmpl/image/25-08-06-17:26:54-d29hvnkup1d2ae82ksk0.png"/>
          <p:cNvPicPr>
            <a:picLocks noChangeAspect="1"/>
          </p:cNvPicPr>
          <p:nvPr/>
        </p:nvPicPr>
        <p:blipFill>
          <a:blip r:embed="rId2"/>
          <a:srcRect/>
          <a:stretch>
            <a:fillRect/>
          </a:stretch>
        </p:blipFill>
        <p:spPr>
          <a:xfrm>
            <a:off x="1571625" y="2795905"/>
            <a:ext cx="996315" cy="996315"/>
          </a:xfrm>
          <a:prstGeom prst="rect">
            <a:avLst/>
          </a:prstGeom>
        </p:spPr>
      </p:pic>
      <p:sp>
        <p:nvSpPr>
          <p:cNvPr id="12" name="Text 7"/>
          <p:cNvSpPr/>
          <p:nvPr/>
        </p:nvSpPr>
        <p:spPr>
          <a:xfrm>
            <a:off x="1650365" y="3002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3" name="Image 3" descr="https://test-kimi-img.moonshot.cn/pub/slides/slides_tmpl/image/25-08-06-17:26:54-d29hvnkup1d2ae82ksjg.png"/>
          <p:cNvPicPr>
            <a:picLocks noChangeAspect="1"/>
          </p:cNvPicPr>
          <p:nvPr/>
        </p:nvPicPr>
        <p:blipFill>
          <a:blip r:embed="rId3"/>
          <a:srcRect/>
          <a:stretch>
            <a:fillRect/>
          </a:stretch>
        </p:blipFill>
        <p:spPr>
          <a:xfrm>
            <a:off x="5342890" y="2794000"/>
            <a:ext cx="996315" cy="996315"/>
          </a:xfrm>
          <a:prstGeom prst="rect">
            <a:avLst/>
          </a:prstGeom>
        </p:spPr>
      </p:pic>
      <p:sp>
        <p:nvSpPr>
          <p:cNvPr id="14" name="Text 8"/>
          <p:cNvSpPr/>
          <p:nvPr/>
        </p:nvSpPr>
        <p:spPr>
          <a:xfrm>
            <a:off x="5421630" y="3000375"/>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5" name="Image 4" descr="https://test-kimi-img.moonshot.cn/pub/slides/slides_tmpl/image/25-08-06-17:26:54-d29hvnkup1d2ae82ksk0.png"/>
          <p:cNvPicPr>
            <a:picLocks noChangeAspect="1"/>
          </p:cNvPicPr>
          <p:nvPr/>
        </p:nvPicPr>
        <p:blipFill>
          <a:blip r:embed="rId2"/>
          <a:srcRect/>
          <a:stretch>
            <a:fillRect/>
          </a:stretch>
        </p:blipFill>
        <p:spPr>
          <a:xfrm>
            <a:off x="9114155" y="2795905"/>
            <a:ext cx="996315" cy="996315"/>
          </a:xfrm>
          <a:prstGeom prst="rect">
            <a:avLst/>
          </a:prstGeom>
        </p:spPr>
      </p:pic>
      <p:sp>
        <p:nvSpPr>
          <p:cNvPr id="16" name="Text 9"/>
          <p:cNvSpPr/>
          <p:nvPr/>
        </p:nvSpPr>
        <p:spPr>
          <a:xfrm>
            <a:off x="9192895" y="3002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pic>
        <p:nvPicPr>
          <p:cNvPr id="17"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8288020" y="1405255"/>
            <a:ext cx="3445510" cy="2334260"/>
          </a:xfrm>
          <a:prstGeom prst="rect">
            <a:avLst/>
          </a:prstGeom>
          <a:solidFill>
            <a:srgbClr val="FFCE2F"/>
          </a:solidFill>
        </p:spPr>
      </p:sp>
      <p:sp>
        <p:nvSpPr>
          <p:cNvPr id="4" name="Text 1"/>
          <p:cNvSpPr/>
          <p:nvPr/>
        </p:nvSpPr>
        <p:spPr>
          <a:xfrm>
            <a:off x="8288020" y="1405255"/>
            <a:ext cx="3445510" cy="2334260"/>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5" name="Image 1" descr="https://test-kimi-img.moonshot.cn/pub/slides/slides_tmpl/image/25-08-06-17:27:27-d29hvvsup1d2ae82kt50.jpg"/>
          <p:cNvPicPr>
            <a:picLocks noChangeAspect="1"/>
          </p:cNvPicPr>
          <p:nvPr/>
        </p:nvPicPr>
        <p:blipFill>
          <a:blip r:embed="rId1"/>
          <a:srcRect l="1240" t="11611" r="-1240" b="24554"/>
          <a:stretch>
            <a:fillRect/>
          </a:stretch>
        </p:blipFill>
        <p:spPr>
          <a:xfrm>
            <a:off x="749935" y="1423988"/>
            <a:ext cx="4814570" cy="2305050"/>
          </a:xfrm>
          <a:prstGeom prst="rect">
            <a:avLst/>
          </a:prstGeom>
        </p:spPr>
      </p:pic>
      <p:sp>
        <p:nvSpPr>
          <p:cNvPr id="6" name="Shape 2"/>
          <p:cNvSpPr/>
          <p:nvPr/>
        </p:nvSpPr>
        <p:spPr>
          <a:xfrm>
            <a:off x="5612765" y="1424512"/>
            <a:ext cx="5867400" cy="2304000"/>
          </a:xfrm>
          <a:prstGeom prst="rect">
            <a:avLst/>
          </a:prstGeom>
          <a:solidFill>
            <a:srgbClr val="2483EB"/>
          </a:solidFill>
        </p:spPr>
      </p:sp>
      <p:sp>
        <p:nvSpPr>
          <p:cNvPr id="7" name="Text 3"/>
          <p:cNvSpPr/>
          <p:nvPr/>
        </p:nvSpPr>
        <p:spPr>
          <a:xfrm>
            <a:off x="5612765" y="1424512"/>
            <a:ext cx="5867400" cy="23040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4"/>
          <p:cNvSpPr/>
          <p:nvPr/>
        </p:nvSpPr>
        <p:spPr>
          <a:xfrm>
            <a:off x="5901690" y="1774825"/>
            <a:ext cx="542290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360度行为评估</a:t>
            </a:r>
            <a:endParaRPr lang="en-US" sz="1600" dirty="0"/>
          </a:p>
        </p:txBody>
      </p:sp>
      <p:sp>
        <p:nvSpPr>
          <p:cNvPr id="9" name="Text 5"/>
          <p:cNvSpPr/>
          <p:nvPr/>
        </p:nvSpPr>
        <p:spPr>
          <a:xfrm>
            <a:off x="5901690" y="2205355"/>
            <a:ext cx="542290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收集多层面的匿名反馈，关注个体在具体工作场景中的行为表现，获得全面的评价视角，帮助个体了解自身的优势与不足。</a:t>
            </a:r>
            <a:endParaRPr lang="en-US" sz="1600" dirty="0"/>
          </a:p>
        </p:txBody>
      </p:sp>
      <p:sp>
        <p:nvSpPr>
          <p:cNvPr id="10" name="Text 6"/>
          <p:cNvSpPr/>
          <p:nvPr/>
        </p:nvSpPr>
        <p:spPr>
          <a:xfrm>
            <a:off x="853440" y="3865245"/>
            <a:ext cx="315658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客观绩效分析</a:t>
            </a:r>
            <a:endParaRPr lang="en-US" sz="1600" dirty="0"/>
          </a:p>
        </p:txBody>
      </p:sp>
      <p:sp>
        <p:nvSpPr>
          <p:cNvPr id="11" name="Text 7"/>
          <p:cNvSpPr/>
          <p:nvPr/>
        </p:nvSpPr>
        <p:spPr>
          <a:xfrm>
            <a:off x="843915" y="4266565"/>
            <a:ext cx="3156585" cy="1027509"/>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404040"/>
                </a:solidFill>
                <a:latin typeface="MiSans" panose="00000500000000000000" pitchFamily="34" charset="-122"/>
                <a:ea typeface="MiSans" panose="00000500000000000000" pitchFamily="34" charset="-122"/>
                <a:cs typeface="MiSans" panose="00000500000000000000" pitchFamily="34" charset="-120"/>
              </a:rPr>
              <a:t>通过量化数据，如KPI完成率、项目成果质量等，客观评估个体的产出效能，确保评估结果真实可信，为能力评估提供重要依据。</a:t>
            </a:r>
            <a:endParaRPr lang="en-US" sz="1600" dirty="0"/>
          </a:p>
        </p:txBody>
      </p:sp>
      <p:sp>
        <p:nvSpPr>
          <p:cNvPr id="12" name="Text 8"/>
          <p:cNvSpPr/>
          <p:nvPr/>
        </p:nvSpPr>
        <p:spPr>
          <a:xfrm>
            <a:off x="4549140" y="3865245"/>
            <a:ext cx="315658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情景模拟测试</a:t>
            </a:r>
            <a:endParaRPr lang="en-US" sz="1600" dirty="0"/>
          </a:p>
        </p:txBody>
      </p:sp>
      <p:sp>
        <p:nvSpPr>
          <p:cNvPr id="13" name="Text 9"/>
          <p:cNvSpPr/>
          <p:nvPr/>
        </p:nvSpPr>
        <p:spPr>
          <a:xfrm>
            <a:off x="4539615" y="4266565"/>
            <a:ext cx="3156585" cy="1027509"/>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404040"/>
                </a:solidFill>
                <a:latin typeface="MiSans" panose="00000500000000000000" pitchFamily="34" charset="-122"/>
                <a:ea typeface="MiSans" panose="00000500000000000000" pitchFamily="34" charset="-122"/>
                <a:cs typeface="MiSans" panose="00000500000000000000" pitchFamily="34" charset="-120"/>
              </a:rPr>
              <a:t>通过案例分析、角色扮演等方式，观察个体在模拟场景中解决问题的能力，评估其应对复杂任务的能力，为能力提升提供方向。</a:t>
            </a:r>
            <a:endParaRPr lang="en-US" sz="1600" dirty="0"/>
          </a:p>
        </p:txBody>
      </p:sp>
      <p:sp>
        <p:nvSpPr>
          <p:cNvPr id="14" name="Text 10"/>
          <p:cNvSpPr/>
          <p:nvPr/>
        </p:nvSpPr>
        <p:spPr>
          <a:xfrm>
            <a:off x="8138160" y="3830320"/>
            <a:ext cx="315658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心理测评工具</a:t>
            </a:r>
            <a:endParaRPr lang="en-US" sz="1600" dirty="0"/>
          </a:p>
        </p:txBody>
      </p:sp>
      <p:sp>
        <p:nvSpPr>
          <p:cNvPr id="15" name="Text 11"/>
          <p:cNvSpPr/>
          <p:nvPr/>
        </p:nvSpPr>
        <p:spPr>
          <a:xfrm>
            <a:off x="8128635" y="4231640"/>
            <a:ext cx="3156585" cy="765175"/>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404040"/>
                </a:solidFill>
                <a:latin typeface="MiSans" panose="00000500000000000000" pitchFamily="34" charset="-122"/>
                <a:ea typeface="MiSans" panose="00000500000000000000" pitchFamily="34" charset="-122"/>
                <a:cs typeface="MiSans" panose="00000500000000000000" pitchFamily="34" charset="-120"/>
              </a:rPr>
              <a:t>使用大五人格测试等量表，辅助判断个体的职业适配度，了解其性格特点和潜在优势，为职业发展提供参考。</a:t>
            </a:r>
            <a:endParaRPr lang="en-US" sz="1600" dirty="0"/>
          </a:p>
        </p:txBody>
      </p:sp>
      <p:sp>
        <p:nvSpPr>
          <p:cNvPr id="16" name="Text 12"/>
          <p:cNvSpPr/>
          <p:nvPr/>
        </p:nvSpPr>
        <p:spPr>
          <a:xfrm>
            <a:off x="595630" y="575945"/>
            <a:ext cx="843470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多源数据采集</a:t>
            </a:r>
            <a:endParaRPr lang="en-US" sz="1600" dirty="0"/>
          </a:p>
        </p:txBody>
      </p:sp>
      <p:pic>
        <p:nvPicPr>
          <p:cNvPr id="17" name="Image 2" descr="https://test-kimi-img.moonshot.cn/pub/slides/slides_tmpl/image/25-08-06-17:27:01-d29hvpcup1d2ae82ksmg.png"/>
          <p:cNvPicPr>
            <a:picLocks noChangeAspect="1"/>
          </p:cNvPicPr>
          <p:nvPr/>
        </p:nvPicPr>
        <p:blipFill>
          <a:blip r:embed="rId2"/>
          <a:srcRect t="110" b="110"/>
          <a:stretch>
            <a:fillRect/>
          </a:stretch>
        </p:blipFill>
        <p:spPr>
          <a:xfrm>
            <a:off x="2540" y="487045"/>
            <a:ext cx="579755" cy="652145"/>
          </a:xfrm>
          <a:prstGeom prst="rect">
            <a:avLst/>
          </a:prstGeom>
        </p:spPr>
      </p:pic>
      <p:pic>
        <p:nvPicPr>
          <p:cNvPr id="18" name="Image 3" descr="https://test-kimi-img.moonshot.cn/pub/slides/slides_tmpl/image/25-08-06-17:26:55-d29hvnsup1d2ae82ksl0.png"/>
          <p:cNvPicPr>
            <a:picLocks noChangeAspect="1"/>
          </p:cNvPicPr>
          <p:nvPr/>
        </p:nvPicPr>
        <p:blipFill>
          <a:blip r:embed="rId3"/>
          <a:stretch>
            <a:fillRect/>
          </a:stretch>
        </p:blipFill>
        <p:spPr>
          <a:xfrm>
            <a:off x="0" y="5737860"/>
            <a:ext cx="12192000" cy="11322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6:55-d29hvnsup1d2ae82ksl0.png"/>
          <p:cNvPicPr>
            <a:picLocks noChangeAspect="1"/>
          </p:cNvPicPr>
          <p:nvPr/>
        </p:nvPicPr>
        <p:blipFill>
          <a:blip r:embed="rId1"/>
          <a:stretch>
            <a:fillRect/>
          </a:stretch>
        </p:blipFill>
        <p:spPr>
          <a:xfrm flipH="1">
            <a:off x="0" y="4615180"/>
            <a:ext cx="12192000" cy="2242820"/>
          </a:xfrm>
          <a:prstGeom prst="rect">
            <a:avLst/>
          </a:prstGeom>
        </p:spPr>
      </p:pic>
      <p:pic>
        <p:nvPicPr>
          <p:cNvPr id="4" name="Image 2" descr="https://test-kimi-img.moonshot.cn/pub/slides/slides_tmpl/image/25-08-06-17:26:54-d29hvnkup1d2ae82ksig.png"/>
          <p:cNvPicPr>
            <a:picLocks noChangeAspect="1"/>
          </p:cNvPicPr>
          <p:nvPr/>
        </p:nvPicPr>
        <p:blipFill>
          <a:blip r:embed="rId2"/>
          <a:stretch>
            <a:fillRect/>
          </a:stretch>
        </p:blipFill>
        <p:spPr>
          <a:xfrm>
            <a:off x="6132195" y="5180330"/>
            <a:ext cx="5304790" cy="731520"/>
          </a:xfrm>
          <a:prstGeom prst="rect">
            <a:avLst/>
          </a:prstGeom>
        </p:spPr>
      </p:pic>
      <p:pic>
        <p:nvPicPr>
          <p:cNvPr id="5" name="Image 3" descr="https://test-kimi-img.moonshot.cn/pub/slides/slides_tmpl/image/25-08-06-17:26:54-d29hvnkup1d2ae82ksig.png"/>
          <p:cNvPicPr>
            <a:picLocks noChangeAspect="1"/>
          </p:cNvPicPr>
          <p:nvPr/>
        </p:nvPicPr>
        <p:blipFill>
          <a:blip r:embed="rId2"/>
          <a:stretch>
            <a:fillRect/>
          </a:stretch>
        </p:blipFill>
        <p:spPr>
          <a:xfrm>
            <a:off x="6132195" y="4318000"/>
            <a:ext cx="5304790" cy="731520"/>
          </a:xfrm>
          <a:prstGeom prst="rect">
            <a:avLst/>
          </a:prstGeom>
        </p:spPr>
      </p:pic>
      <p:pic>
        <p:nvPicPr>
          <p:cNvPr id="6" name="Image 4" descr="https://test-kimi-img.moonshot.cn/pub/slides/slides_tmpl/image/25-08-06-17:26:54-d29hvnkup1d2ae82ksig.png"/>
          <p:cNvPicPr>
            <a:picLocks noChangeAspect="1"/>
          </p:cNvPicPr>
          <p:nvPr/>
        </p:nvPicPr>
        <p:blipFill>
          <a:blip r:embed="rId2"/>
          <a:stretch>
            <a:fillRect/>
          </a:stretch>
        </p:blipFill>
        <p:spPr>
          <a:xfrm>
            <a:off x="6132195" y="3454400"/>
            <a:ext cx="5304790" cy="731520"/>
          </a:xfrm>
          <a:prstGeom prst="rect">
            <a:avLst/>
          </a:prstGeom>
        </p:spPr>
      </p:pic>
      <p:pic>
        <p:nvPicPr>
          <p:cNvPr id="7" name="Image 5" descr="https://test-kimi-img.moonshot.cn/pub/slides/slides_tmpl/image/25-08-06-17:26:54-d29hvnkup1d2ae82ksig.png"/>
          <p:cNvPicPr>
            <a:picLocks noChangeAspect="1"/>
          </p:cNvPicPr>
          <p:nvPr/>
        </p:nvPicPr>
        <p:blipFill>
          <a:blip r:embed="rId2"/>
          <a:stretch>
            <a:fillRect/>
          </a:stretch>
        </p:blipFill>
        <p:spPr>
          <a:xfrm>
            <a:off x="6132195" y="2593340"/>
            <a:ext cx="5304790" cy="731520"/>
          </a:xfrm>
          <a:prstGeom prst="rect">
            <a:avLst/>
          </a:prstGeom>
        </p:spPr>
      </p:pic>
      <p:pic>
        <p:nvPicPr>
          <p:cNvPr id="8" name="Image 6" descr="https://test-kimi-img.moonshot.cn/pub/slides/slides_tmpl/image/25-08-06-17:26:54-d29hvnkup1d2ae82ksig.png"/>
          <p:cNvPicPr>
            <a:picLocks noChangeAspect="1"/>
          </p:cNvPicPr>
          <p:nvPr/>
        </p:nvPicPr>
        <p:blipFill>
          <a:blip r:embed="rId2"/>
          <a:stretch>
            <a:fillRect/>
          </a:stretch>
        </p:blipFill>
        <p:spPr>
          <a:xfrm>
            <a:off x="6132195" y="1742440"/>
            <a:ext cx="5304790" cy="731520"/>
          </a:xfrm>
          <a:prstGeom prst="rect">
            <a:avLst/>
          </a:prstGeom>
        </p:spPr>
      </p:pic>
      <p:sp>
        <p:nvSpPr>
          <p:cNvPr id="9" name="Shape 0"/>
          <p:cNvSpPr/>
          <p:nvPr/>
        </p:nvSpPr>
        <p:spPr>
          <a:xfrm>
            <a:off x="810260" y="704850"/>
            <a:ext cx="2698115" cy="1108075"/>
          </a:xfrm>
          <a:prstGeom prst="rect">
            <a:avLst/>
          </a:prstGeom>
          <a:solidFill>
            <a:srgbClr val="000000">
              <a:alpha val="0"/>
            </a:srgbClr>
          </a:solidFill>
        </p:spPr>
      </p:sp>
      <p:sp>
        <p:nvSpPr>
          <p:cNvPr id="10" name="Text 1"/>
          <p:cNvSpPr/>
          <p:nvPr/>
        </p:nvSpPr>
        <p:spPr>
          <a:xfrm>
            <a:off x="810260" y="704850"/>
            <a:ext cx="2698115" cy="1108075"/>
          </a:xfrm>
          <a:prstGeom prst="rect">
            <a:avLst/>
          </a:prstGeom>
          <a:noFill/>
        </p:spPr>
        <p:txBody>
          <a:bodyPr wrap="square" lIns="46863" tIns="90043" rIns="90043" bIns="46863" rtlCol="0" anchor="b"/>
          <a:lstStyle/>
          <a:p>
            <a:pPr marL="0" indent="0" algn="l">
              <a:lnSpc>
                <a:spcPct val="100000"/>
              </a:lnSpc>
              <a:buNone/>
            </a:pPr>
            <a:r>
              <a:rPr lang="en-US" sz="6600" dirty="0">
                <a:solidFill>
                  <a:srgbClr val="000000"/>
                </a:solidFill>
                <a:latin typeface="MiSans" panose="00000500000000000000" pitchFamily="34" charset="-122"/>
                <a:ea typeface="MiSans" panose="00000500000000000000" pitchFamily="34" charset="-122"/>
                <a:cs typeface="MiSans" panose="00000500000000000000" pitchFamily="34" charset="-120"/>
              </a:rPr>
              <a:t>目录</a:t>
            </a:r>
            <a:endParaRPr lang="en-US" sz="1600" dirty="0"/>
          </a:p>
        </p:txBody>
      </p:sp>
      <p:sp>
        <p:nvSpPr>
          <p:cNvPr id="11" name="Text 2"/>
          <p:cNvSpPr/>
          <p:nvPr/>
        </p:nvSpPr>
        <p:spPr>
          <a:xfrm>
            <a:off x="2687955" y="1067435"/>
            <a:ext cx="2884805" cy="499467"/>
          </a:xfrm>
          <a:prstGeom prst="rect">
            <a:avLst/>
          </a:prstGeom>
          <a:noFill/>
        </p:spPr>
        <p:txBody>
          <a:bodyPr wrap="square" lIns="91440" tIns="45720" rIns="91440" bIns="45720" rtlCol="0" anchor="t">
            <a:spAutoFit/>
          </a:bodyPr>
          <a:lstStyle/>
          <a:p>
            <a:pPr marL="0" indent="0" algn="l">
              <a:lnSpc>
                <a:spcPct val="100000"/>
              </a:lnSpc>
              <a:buNone/>
            </a:pPr>
            <a:r>
              <a:rPr lang="en-US" sz="3200" b="1" dirty="0">
                <a:solidFill>
                  <a:srgbClr val="000000">
                    <a:alpha val="54902"/>
                  </a:srgbClr>
                </a:solidFill>
                <a:latin typeface="MiSans" panose="00000500000000000000" pitchFamily="34" charset="-122"/>
                <a:ea typeface="MiSans" panose="00000500000000000000" pitchFamily="34" charset="-122"/>
                <a:cs typeface="MiSans" panose="00000500000000000000" pitchFamily="34" charset="-120"/>
              </a:rPr>
              <a:t>CONTENTS</a:t>
            </a:r>
            <a:endParaRPr lang="en-US" sz="1600" dirty="0"/>
          </a:p>
        </p:txBody>
      </p:sp>
      <p:sp>
        <p:nvSpPr>
          <p:cNvPr id="12" name="Text 3"/>
          <p:cNvSpPr/>
          <p:nvPr/>
        </p:nvSpPr>
        <p:spPr>
          <a:xfrm>
            <a:off x="6783705" y="1930400"/>
            <a:ext cx="4536440" cy="368300"/>
          </a:xfrm>
          <a:prstGeom prst="rect">
            <a:avLst/>
          </a:prstGeom>
          <a:noFill/>
        </p:spPr>
        <p:txBody>
          <a:bodyPr wrap="square" lIns="0" tIns="0" rIns="0" bIns="0" rtlCol="0" anchor="t">
            <a:spAutoFit/>
          </a:bodyPr>
          <a:lstStyle/>
          <a:p>
            <a:pPr marL="0" indent="0" algn="l">
              <a:lnSpc>
                <a:spcPct val="100000"/>
              </a:lnSpc>
              <a:buNone/>
            </a:pPr>
            <a:r>
              <a:rPr lang="en-US" sz="2400" b="1" dirty="0">
                <a:solidFill>
                  <a:srgbClr val="262626"/>
                </a:solidFill>
                <a:latin typeface="MiSans" panose="00000500000000000000" pitchFamily="34" charset="-122"/>
                <a:ea typeface="MiSans" panose="00000500000000000000" pitchFamily="34" charset="-122"/>
                <a:cs typeface="MiSans" panose="00000500000000000000" pitchFamily="34" charset="-120"/>
              </a:rPr>
              <a:t>专业素养核心要素</a:t>
            </a:r>
            <a:endParaRPr lang="en-US" sz="1600" dirty="0"/>
          </a:p>
        </p:txBody>
      </p:sp>
      <p:sp>
        <p:nvSpPr>
          <p:cNvPr id="13" name="Text 4"/>
          <p:cNvSpPr/>
          <p:nvPr/>
        </p:nvSpPr>
        <p:spPr>
          <a:xfrm>
            <a:off x="6783705" y="2797810"/>
            <a:ext cx="4536440" cy="368300"/>
          </a:xfrm>
          <a:prstGeom prst="rect">
            <a:avLst/>
          </a:prstGeom>
          <a:noFill/>
        </p:spPr>
        <p:txBody>
          <a:bodyPr wrap="square" lIns="0" tIns="0" rIns="0" bIns="0" rtlCol="0" anchor="t">
            <a:spAutoFit/>
          </a:bodyPr>
          <a:lstStyle/>
          <a:p>
            <a:pPr marL="0" indent="0" algn="l">
              <a:lnSpc>
                <a:spcPct val="100000"/>
              </a:lnSpc>
              <a:buNone/>
            </a:pPr>
            <a:r>
              <a:rPr lang="en-US" sz="24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专业素养与职业发展关系</a:t>
            </a:r>
            <a:endParaRPr lang="en-US" sz="1600" dirty="0"/>
          </a:p>
        </p:txBody>
      </p:sp>
      <p:sp>
        <p:nvSpPr>
          <p:cNvPr id="14" name="Text 5"/>
          <p:cNvSpPr/>
          <p:nvPr/>
        </p:nvSpPr>
        <p:spPr>
          <a:xfrm>
            <a:off x="6783705" y="3625850"/>
            <a:ext cx="4536440" cy="368300"/>
          </a:xfrm>
          <a:prstGeom prst="rect">
            <a:avLst/>
          </a:prstGeom>
          <a:noFill/>
        </p:spPr>
        <p:txBody>
          <a:bodyPr wrap="square" lIns="0" tIns="0" rIns="0" bIns="0" rtlCol="0" anchor="t">
            <a:spAutoFit/>
          </a:bodyPr>
          <a:lstStyle/>
          <a:p>
            <a:pPr marL="0" indent="0" algn="l">
              <a:lnSpc>
                <a:spcPct val="100000"/>
              </a:lnSpc>
              <a:buNone/>
            </a:pPr>
            <a:r>
              <a:rPr lang="en-US" sz="24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职业能力核心要素</a:t>
            </a:r>
            <a:endParaRPr lang="en-US" sz="1600" dirty="0"/>
          </a:p>
        </p:txBody>
      </p:sp>
      <p:sp>
        <p:nvSpPr>
          <p:cNvPr id="15" name="Text 6"/>
          <p:cNvSpPr/>
          <p:nvPr/>
        </p:nvSpPr>
        <p:spPr>
          <a:xfrm>
            <a:off x="6783705" y="4525645"/>
            <a:ext cx="4536440" cy="368300"/>
          </a:xfrm>
          <a:prstGeom prst="rect">
            <a:avLst/>
          </a:prstGeom>
          <a:noFill/>
        </p:spPr>
        <p:txBody>
          <a:bodyPr wrap="square" lIns="0" tIns="0" rIns="0" bIns="0" rtlCol="0" anchor="t">
            <a:spAutoFit/>
          </a:bodyPr>
          <a:lstStyle/>
          <a:p>
            <a:pPr marL="0" indent="0" algn="l">
              <a:lnSpc>
                <a:spcPct val="100000"/>
              </a:lnSpc>
              <a:buNone/>
            </a:pPr>
            <a:r>
              <a:rPr lang="en-US" sz="24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职业能力评估</a:t>
            </a:r>
            <a:endParaRPr lang="en-US" sz="1600" dirty="0"/>
          </a:p>
        </p:txBody>
      </p:sp>
      <p:sp>
        <p:nvSpPr>
          <p:cNvPr id="16" name="Text 7"/>
          <p:cNvSpPr/>
          <p:nvPr/>
        </p:nvSpPr>
        <p:spPr>
          <a:xfrm>
            <a:off x="6783705" y="5400040"/>
            <a:ext cx="4536440" cy="368300"/>
          </a:xfrm>
          <a:prstGeom prst="rect">
            <a:avLst/>
          </a:prstGeom>
          <a:noFill/>
        </p:spPr>
        <p:txBody>
          <a:bodyPr wrap="square" lIns="0" tIns="0" rIns="0" bIns="0" rtlCol="0" anchor="t">
            <a:spAutoFit/>
          </a:bodyPr>
          <a:lstStyle/>
          <a:p>
            <a:pPr marL="0" indent="0" algn="l">
              <a:lnSpc>
                <a:spcPct val="100000"/>
              </a:lnSpc>
              <a:buNone/>
            </a:pPr>
            <a:r>
              <a:rPr lang="en-US" sz="24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专业素养与职业能力培育</a:t>
            </a:r>
            <a:endParaRPr lang="en-US" sz="1600" dirty="0"/>
          </a:p>
        </p:txBody>
      </p:sp>
      <p:pic>
        <p:nvPicPr>
          <p:cNvPr id="17" name="Image 7" descr="https://test-kimi-img.moonshot.cn/pub/slides/slides_tmpl/image/25-08-06-17:26:54-d29hvnkup1d2ae82ksk0.png"/>
          <p:cNvPicPr>
            <a:picLocks noChangeAspect="1"/>
          </p:cNvPicPr>
          <p:nvPr/>
        </p:nvPicPr>
        <p:blipFill>
          <a:blip r:embed="rId3"/>
          <a:srcRect/>
          <a:stretch>
            <a:fillRect/>
          </a:stretch>
        </p:blipFill>
        <p:spPr>
          <a:xfrm>
            <a:off x="5840413" y="1743075"/>
            <a:ext cx="708660" cy="708660"/>
          </a:xfrm>
          <a:prstGeom prst="rect">
            <a:avLst/>
          </a:prstGeom>
        </p:spPr>
      </p:pic>
      <p:sp>
        <p:nvSpPr>
          <p:cNvPr id="18" name="Text 8"/>
          <p:cNvSpPr/>
          <p:nvPr/>
        </p:nvSpPr>
        <p:spPr>
          <a:xfrm>
            <a:off x="5775325" y="182372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9" name="Image 8" descr="https://test-kimi-img.moonshot.cn/pub/slides/slides_tmpl/image/25-08-06-17:26:54-d29hvnkup1d2ae82ksjg.png"/>
          <p:cNvPicPr>
            <a:picLocks noChangeAspect="1"/>
          </p:cNvPicPr>
          <p:nvPr/>
        </p:nvPicPr>
        <p:blipFill>
          <a:blip r:embed="rId4"/>
          <a:srcRect/>
          <a:stretch>
            <a:fillRect/>
          </a:stretch>
        </p:blipFill>
        <p:spPr>
          <a:xfrm>
            <a:off x="5840413" y="2606040"/>
            <a:ext cx="708660" cy="708660"/>
          </a:xfrm>
          <a:prstGeom prst="rect">
            <a:avLst/>
          </a:prstGeom>
        </p:spPr>
      </p:pic>
      <p:sp>
        <p:nvSpPr>
          <p:cNvPr id="20" name="Text 9"/>
          <p:cNvSpPr/>
          <p:nvPr/>
        </p:nvSpPr>
        <p:spPr>
          <a:xfrm>
            <a:off x="5775325" y="2686685"/>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2483EB"/>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21" name="Image 9" descr="https://test-kimi-img.moonshot.cn/pub/slides/slides_tmpl/image/25-08-06-17:26:54-d29hvnkup1d2ae82ksk0.png"/>
          <p:cNvPicPr>
            <a:picLocks noChangeAspect="1"/>
          </p:cNvPicPr>
          <p:nvPr/>
        </p:nvPicPr>
        <p:blipFill>
          <a:blip r:embed="rId3"/>
          <a:srcRect/>
          <a:stretch>
            <a:fillRect/>
          </a:stretch>
        </p:blipFill>
        <p:spPr>
          <a:xfrm>
            <a:off x="5840413" y="3463290"/>
            <a:ext cx="708660" cy="708660"/>
          </a:xfrm>
          <a:prstGeom prst="rect">
            <a:avLst/>
          </a:prstGeom>
        </p:spPr>
      </p:pic>
      <p:sp>
        <p:nvSpPr>
          <p:cNvPr id="22" name="Text 10"/>
          <p:cNvSpPr/>
          <p:nvPr/>
        </p:nvSpPr>
        <p:spPr>
          <a:xfrm>
            <a:off x="5775325" y="3543935"/>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pic>
        <p:nvPicPr>
          <p:cNvPr id="23" name="Image 10" descr="https://test-kimi-img.moonshot.cn/pub/slides/slides_tmpl/image/25-08-06-17:26:54-d29hvnkup1d2ae82ksjg.png"/>
          <p:cNvPicPr>
            <a:picLocks noChangeAspect="1"/>
          </p:cNvPicPr>
          <p:nvPr/>
        </p:nvPicPr>
        <p:blipFill>
          <a:blip r:embed="rId4"/>
          <a:srcRect/>
          <a:stretch>
            <a:fillRect/>
          </a:stretch>
        </p:blipFill>
        <p:spPr>
          <a:xfrm>
            <a:off x="5840413" y="4318635"/>
            <a:ext cx="708660" cy="708660"/>
          </a:xfrm>
          <a:prstGeom prst="rect">
            <a:avLst/>
          </a:prstGeom>
        </p:spPr>
      </p:pic>
      <p:sp>
        <p:nvSpPr>
          <p:cNvPr id="24" name="Text 11"/>
          <p:cNvSpPr/>
          <p:nvPr/>
        </p:nvSpPr>
        <p:spPr>
          <a:xfrm>
            <a:off x="5775325" y="4399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2483EB"/>
                </a:solidFill>
                <a:latin typeface="MiSans" panose="00000500000000000000" pitchFamily="34" charset="-122"/>
                <a:ea typeface="MiSans" panose="00000500000000000000" pitchFamily="34" charset="-122"/>
                <a:cs typeface="MiSans" panose="00000500000000000000" pitchFamily="34" charset="-120"/>
              </a:rPr>
              <a:t>04</a:t>
            </a:r>
            <a:endParaRPr lang="en-US" sz="1600" dirty="0"/>
          </a:p>
        </p:txBody>
      </p:sp>
      <p:pic>
        <p:nvPicPr>
          <p:cNvPr id="25" name="Image 11" descr="https://test-kimi-img.moonshot.cn/pub/slides/slides_tmpl/image/25-08-06-17:26:54-d29hvnkup1d2ae82ksk0.png"/>
          <p:cNvPicPr>
            <a:picLocks noChangeAspect="1"/>
          </p:cNvPicPr>
          <p:nvPr/>
        </p:nvPicPr>
        <p:blipFill>
          <a:blip r:embed="rId3"/>
          <a:srcRect/>
          <a:stretch>
            <a:fillRect/>
          </a:stretch>
        </p:blipFill>
        <p:spPr>
          <a:xfrm>
            <a:off x="5840413" y="5183505"/>
            <a:ext cx="708660" cy="708660"/>
          </a:xfrm>
          <a:prstGeom prst="rect">
            <a:avLst/>
          </a:prstGeom>
        </p:spPr>
      </p:pic>
      <p:sp>
        <p:nvSpPr>
          <p:cNvPr id="26" name="Text 12"/>
          <p:cNvSpPr/>
          <p:nvPr/>
        </p:nvSpPr>
        <p:spPr>
          <a:xfrm>
            <a:off x="5775325" y="526415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05</a:t>
            </a:r>
            <a:endParaRPr lang="en-US" sz="1600" dirty="0"/>
          </a:p>
        </p:txBody>
      </p:sp>
      <p:sp>
        <p:nvSpPr>
          <p:cNvPr id="27" name="Shape 13"/>
          <p:cNvSpPr/>
          <p:nvPr/>
        </p:nvSpPr>
        <p:spPr>
          <a:xfrm>
            <a:off x="10259060" y="704850"/>
            <a:ext cx="1051560" cy="622300"/>
          </a:xfrm>
          <a:custGeom>
            <a:avLst/>
            <a:gdLst/>
            <a:ahLst/>
            <a:cxnLst/>
            <a:rect l="l" t="t" r="r" b="b"/>
            <a:pathLst>
              <a:path w="1051560" h="622300">
                <a:moveTo>
                  <a:pt x="46815" y="22187"/>
                </a:moveTo>
                <a:cubicBezTo>
                  <a:pt x="46815" y="34488"/>
                  <a:pt x="36134" y="44461"/>
                  <a:pt x="22958" y="44461"/>
                </a:cubicBezTo>
                <a:cubicBezTo>
                  <a:pt x="9782" y="44461"/>
                  <a:pt x="-899" y="34488"/>
                  <a:pt x="-899" y="22187"/>
                </a:cubicBezTo>
                <a:cubicBezTo>
                  <a:pt x="-899" y="9885"/>
                  <a:pt x="9782" y="-87"/>
                  <a:pt x="22958" y="-87"/>
                </a:cubicBezTo>
                <a:cubicBezTo>
                  <a:pt x="36129" y="-93"/>
                  <a:pt x="46809" y="9871"/>
                  <a:pt x="46815" y="22165"/>
                </a:cubicBezTo>
                <a:cubicBezTo>
                  <a:pt x="46815" y="22173"/>
                  <a:pt x="46815" y="22180"/>
                  <a:pt x="46815" y="22187"/>
                </a:cubicBezTo>
                <a:close/>
                <a:moveTo>
                  <a:pt x="247776" y="22187"/>
                </a:moveTo>
                <a:cubicBezTo>
                  <a:pt x="247776" y="34488"/>
                  <a:pt x="237095" y="44461"/>
                  <a:pt x="223919" y="44461"/>
                </a:cubicBezTo>
                <a:cubicBezTo>
                  <a:pt x="210744" y="44461"/>
                  <a:pt x="200062" y="34488"/>
                  <a:pt x="200062" y="22187"/>
                </a:cubicBezTo>
                <a:cubicBezTo>
                  <a:pt x="200062" y="9885"/>
                  <a:pt x="210744" y="-87"/>
                  <a:pt x="223919" y="-87"/>
                </a:cubicBezTo>
                <a:cubicBezTo>
                  <a:pt x="237087" y="-72"/>
                  <a:pt x="247761" y="9891"/>
                  <a:pt x="247776" y="22187"/>
                </a:cubicBezTo>
                <a:close/>
                <a:moveTo>
                  <a:pt x="448680" y="22187"/>
                </a:moveTo>
                <a:cubicBezTo>
                  <a:pt x="448680" y="34488"/>
                  <a:pt x="437998" y="44461"/>
                  <a:pt x="424823" y="44461"/>
                </a:cubicBezTo>
                <a:cubicBezTo>
                  <a:pt x="411647" y="44461"/>
                  <a:pt x="400966" y="34488"/>
                  <a:pt x="400966" y="22187"/>
                </a:cubicBezTo>
                <a:cubicBezTo>
                  <a:pt x="400966" y="9885"/>
                  <a:pt x="411647" y="-87"/>
                  <a:pt x="424823" y="-87"/>
                </a:cubicBezTo>
                <a:cubicBezTo>
                  <a:pt x="437993" y="-93"/>
                  <a:pt x="448673" y="9871"/>
                  <a:pt x="448680" y="22165"/>
                </a:cubicBezTo>
                <a:cubicBezTo>
                  <a:pt x="448680" y="22173"/>
                  <a:pt x="448680" y="22180"/>
                  <a:pt x="448680" y="22187"/>
                </a:cubicBezTo>
                <a:close/>
                <a:moveTo>
                  <a:pt x="649641" y="22187"/>
                </a:moveTo>
                <a:cubicBezTo>
                  <a:pt x="649641" y="34488"/>
                  <a:pt x="638960" y="44461"/>
                  <a:pt x="625784" y="44461"/>
                </a:cubicBezTo>
                <a:cubicBezTo>
                  <a:pt x="612608" y="44461"/>
                  <a:pt x="601927" y="34488"/>
                  <a:pt x="601927" y="22187"/>
                </a:cubicBezTo>
                <a:cubicBezTo>
                  <a:pt x="601927" y="9885"/>
                  <a:pt x="612608" y="-87"/>
                  <a:pt x="625784" y="-87"/>
                </a:cubicBezTo>
                <a:cubicBezTo>
                  <a:pt x="638954" y="-93"/>
                  <a:pt x="649633" y="9871"/>
                  <a:pt x="649641" y="22165"/>
                </a:cubicBezTo>
                <a:cubicBezTo>
                  <a:pt x="649641" y="22173"/>
                  <a:pt x="649641" y="22180"/>
                  <a:pt x="649641" y="22187"/>
                </a:cubicBezTo>
                <a:close/>
                <a:moveTo>
                  <a:pt x="850601" y="22187"/>
                </a:moveTo>
                <a:cubicBezTo>
                  <a:pt x="850601" y="34488"/>
                  <a:pt x="839920" y="44461"/>
                  <a:pt x="826744" y="44461"/>
                </a:cubicBezTo>
                <a:cubicBezTo>
                  <a:pt x="813569" y="44461"/>
                  <a:pt x="802887" y="34488"/>
                  <a:pt x="802887" y="22187"/>
                </a:cubicBezTo>
                <a:cubicBezTo>
                  <a:pt x="802887" y="9885"/>
                  <a:pt x="813569" y="-87"/>
                  <a:pt x="826744" y="-87"/>
                </a:cubicBezTo>
                <a:cubicBezTo>
                  <a:pt x="839914" y="-93"/>
                  <a:pt x="850594" y="9871"/>
                  <a:pt x="850601" y="22165"/>
                </a:cubicBezTo>
                <a:cubicBezTo>
                  <a:pt x="850601" y="22173"/>
                  <a:pt x="850601" y="22180"/>
                  <a:pt x="850601" y="22187"/>
                </a:cubicBezTo>
                <a:close/>
                <a:moveTo>
                  <a:pt x="1051560" y="22187"/>
                </a:moveTo>
                <a:cubicBezTo>
                  <a:pt x="1051560" y="34488"/>
                  <a:pt x="1040879" y="44461"/>
                  <a:pt x="1027703" y="44461"/>
                </a:cubicBezTo>
                <a:cubicBezTo>
                  <a:pt x="1014527" y="44461"/>
                  <a:pt x="1003846" y="34488"/>
                  <a:pt x="1003846" y="22187"/>
                </a:cubicBezTo>
                <a:cubicBezTo>
                  <a:pt x="1003846" y="9885"/>
                  <a:pt x="1014527" y="-87"/>
                  <a:pt x="1027703" y="-87"/>
                </a:cubicBezTo>
                <a:cubicBezTo>
                  <a:pt x="1040872" y="-72"/>
                  <a:pt x="1051545" y="9891"/>
                  <a:pt x="1051560" y="22187"/>
                </a:cubicBezTo>
                <a:close/>
                <a:moveTo>
                  <a:pt x="46815" y="166647"/>
                </a:moveTo>
                <a:cubicBezTo>
                  <a:pt x="46815" y="178948"/>
                  <a:pt x="36134" y="188920"/>
                  <a:pt x="22958" y="188920"/>
                </a:cubicBezTo>
                <a:cubicBezTo>
                  <a:pt x="9782" y="188920"/>
                  <a:pt x="-899" y="178948"/>
                  <a:pt x="-899" y="166647"/>
                </a:cubicBezTo>
                <a:cubicBezTo>
                  <a:pt x="-899" y="154345"/>
                  <a:pt x="9782" y="144373"/>
                  <a:pt x="22958" y="144373"/>
                </a:cubicBezTo>
                <a:cubicBezTo>
                  <a:pt x="36129" y="144367"/>
                  <a:pt x="46809" y="154331"/>
                  <a:pt x="46815" y="166626"/>
                </a:cubicBezTo>
                <a:cubicBezTo>
                  <a:pt x="46815" y="166633"/>
                  <a:pt x="46815" y="166640"/>
                  <a:pt x="46815" y="166647"/>
                </a:cubicBezTo>
                <a:close/>
                <a:moveTo>
                  <a:pt x="247776" y="166647"/>
                </a:moveTo>
                <a:cubicBezTo>
                  <a:pt x="247776" y="178948"/>
                  <a:pt x="237095" y="188920"/>
                  <a:pt x="223919" y="188920"/>
                </a:cubicBezTo>
                <a:cubicBezTo>
                  <a:pt x="210744" y="188920"/>
                  <a:pt x="200062" y="178948"/>
                  <a:pt x="200062" y="166647"/>
                </a:cubicBezTo>
                <a:cubicBezTo>
                  <a:pt x="200062" y="154345"/>
                  <a:pt x="210744" y="144373"/>
                  <a:pt x="223919" y="144373"/>
                </a:cubicBezTo>
                <a:cubicBezTo>
                  <a:pt x="237087" y="144388"/>
                  <a:pt x="247761" y="154351"/>
                  <a:pt x="247776" y="166647"/>
                </a:cubicBezTo>
                <a:close/>
                <a:moveTo>
                  <a:pt x="448680" y="166647"/>
                </a:moveTo>
                <a:cubicBezTo>
                  <a:pt x="448680" y="178948"/>
                  <a:pt x="437998" y="188920"/>
                  <a:pt x="424823" y="188920"/>
                </a:cubicBezTo>
                <a:cubicBezTo>
                  <a:pt x="411647" y="188920"/>
                  <a:pt x="400966" y="178948"/>
                  <a:pt x="400966" y="166647"/>
                </a:cubicBezTo>
                <a:cubicBezTo>
                  <a:pt x="400966" y="154345"/>
                  <a:pt x="411647" y="144373"/>
                  <a:pt x="424823" y="144373"/>
                </a:cubicBezTo>
                <a:cubicBezTo>
                  <a:pt x="437993" y="144367"/>
                  <a:pt x="448673" y="154331"/>
                  <a:pt x="448680" y="166626"/>
                </a:cubicBezTo>
                <a:cubicBezTo>
                  <a:pt x="448680" y="166633"/>
                  <a:pt x="448680" y="166640"/>
                  <a:pt x="448680" y="166647"/>
                </a:cubicBezTo>
                <a:close/>
                <a:moveTo>
                  <a:pt x="649641" y="166647"/>
                </a:moveTo>
                <a:cubicBezTo>
                  <a:pt x="649641" y="178948"/>
                  <a:pt x="638960" y="188920"/>
                  <a:pt x="625784" y="188920"/>
                </a:cubicBezTo>
                <a:cubicBezTo>
                  <a:pt x="612608" y="188920"/>
                  <a:pt x="601927" y="178948"/>
                  <a:pt x="601927" y="166647"/>
                </a:cubicBezTo>
                <a:cubicBezTo>
                  <a:pt x="601927" y="154345"/>
                  <a:pt x="612608" y="144373"/>
                  <a:pt x="625784" y="144373"/>
                </a:cubicBezTo>
                <a:cubicBezTo>
                  <a:pt x="638954" y="144367"/>
                  <a:pt x="649633" y="154331"/>
                  <a:pt x="649641" y="166626"/>
                </a:cubicBezTo>
                <a:cubicBezTo>
                  <a:pt x="649641" y="166633"/>
                  <a:pt x="649641" y="166640"/>
                  <a:pt x="649641" y="166647"/>
                </a:cubicBezTo>
                <a:close/>
                <a:moveTo>
                  <a:pt x="850601" y="166647"/>
                </a:moveTo>
                <a:cubicBezTo>
                  <a:pt x="850601" y="178948"/>
                  <a:pt x="839920" y="188920"/>
                  <a:pt x="826744" y="188920"/>
                </a:cubicBezTo>
                <a:cubicBezTo>
                  <a:pt x="813569" y="188920"/>
                  <a:pt x="802887" y="178948"/>
                  <a:pt x="802887" y="166647"/>
                </a:cubicBezTo>
                <a:cubicBezTo>
                  <a:pt x="802887" y="154345"/>
                  <a:pt x="813569" y="144373"/>
                  <a:pt x="826744" y="144373"/>
                </a:cubicBezTo>
                <a:cubicBezTo>
                  <a:pt x="839914" y="144367"/>
                  <a:pt x="850594" y="154331"/>
                  <a:pt x="850601" y="166626"/>
                </a:cubicBezTo>
                <a:cubicBezTo>
                  <a:pt x="850601" y="166633"/>
                  <a:pt x="850601" y="166640"/>
                  <a:pt x="850601" y="166647"/>
                </a:cubicBezTo>
                <a:close/>
                <a:moveTo>
                  <a:pt x="1051560" y="166647"/>
                </a:moveTo>
                <a:cubicBezTo>
                  <a:pt x="1051560" y="178948"/>
                  <a:pt x="1040879" y="188920"/>
                  <a:pt x="1027703" y="188920"/>
                </a:cubicBezTo>
                <a:cubicBezTo>
                  <a:pt x="1014527" y="188920"/>
                  <a:pt x="1003846" y="178948"/>
                  <a:pt x="1003846" y="166647"/>
                </a:cubicBezTo>
                <a:cubicBezTo>
                  <a:pt x="1003846" y="154345"/>
                  <a:pt x="1014527" y="144373"/>
                  <a:pt x="1027703" y="144373"/>
                </a:cubicBezTo>
                <a:cubicBezTo>
                  <a:pt x="1040872" y="144388"/>
                  <a:pt x="1051545" y="154351"/>
                  <a:pt x="1051560" y="166647"/>
                </a:cubicBezTo>
                <a:close/>
                <a:moveTo>
                  <a:pt x="46815" y="311107"/>
                </a:moveTo>
                <a:cubicBezTo>
                  <a:pt x="46815" y="323408"/>
                  <a:pt x="36134" y="333380"/>
                  <a:pt x="22958" y="333380"/>
                </a:cubicBezTo>
                <a:cubicBezTo>
                  <a:pt x="9782" y="333380"/>
                  <a:pt x="-899" y="323408"/>
                  <a:pt x="-899" y="311107"/>
                </a:cubicBezTo>
                <a:cubicBezTo>
                  <a:pt x="-899" y="298805"/>
                  <a:pt x="9782" y="288833"/>
                  <a:pt x="22958" y="288833"/>
                </a:cubicBezTo>
                <a:cubicBezTo>
                  <a:pt x="36129" y="288827"/>
                  <a:pt x="46809" y="298789"/>
                  <a:pt x="46815" y="311085"/>
                </a:cubicBezTo>
                <a:cubicBezTo>
                  <a:pt x="46815" y="311092"/>
                  <a:pt x="46815" y="311100"/>
                  <a:pt x="46815" y="311107"/>
                </a:cubicBezTo>
                <a:close/>
                <a:moveTo>
                  <a:pt x="247776" y="311107"/>
                </a:moveTo>
                <a:cubicBezTo>
                  <a:pt x="247776" y="323408"/>
                  <a:pt x="237095" y="333380"/>
                  <a:pt x="223919" y="333380"/>
                </a:cubicBezTo>
                <a:cubicBezTo>
                  <a:pt x="210744" y="333380"/>
                  <a:pt x="200062" y="323408"/>
                  <a:pt x="200062" y="311107"/>
                </a:cubicBezTo>
                <a:cubicBezTo>
                  <a:pt x="200062" y="298805"/>
                  <a:pt x="210744" y="288833"/>
                  <a:pt x="223919" y="288833"/>
                </a:cubicBezTo>
                <a:cubicBezTo>
                  <a:pt x="237087" y="288847"/>
                  <a:pt x="247761" y="298811"/>
                  <a:pt x="247776" y="311107"/>
                </a:cubicBezTo>
                <a:close/>
                <a:moveTo>
                  <a:pt x="448680" y="311107"/>
                </a:moveTo>
                <a:cubicBezTo>
                  <a:pt x="448680" y="323408"/>
                  <a:pt x="437998" y="333380"/>
                  <a:pt x="424823" y="333380"/>
                </a:cubicBezTo>
                <a:cubicBezTo>
                  <a:pt x="411647" y="333380"/>
                  <a:pt x="400966" y="323408"/>
                  <a:pt x="400966" y="311107"/>
                </a:cubicBezTo>
                <a:cubicBezTo>
                  <a:pt x="400966" y="298805"/>
                  <a:pt x="411647" y="288833"/>
                  <a:pt x="424823" y="288833"/>
                </a:cubicBezTo>
                <a:cubicBezTo>
                  <a:pt x="437993" y="288827"/>
                  <a:pt x="448673" y="298789"/>
                  <a:pt x="448680" y="311085"/>
                </a:cubicBezTo>
                <a:cubicBezTo>
                  <a:pt x="448680" y="311092"/>
                  <a:pt x="448680" y="311100"/>
                  <a:pt x="448680" y="311107"/>
                </a:cubicBezTo>
                <a:close/>
                <a:moveTo>
                  <a:pt x="649641" y="311107"/>
                </a:moveTo>
                <a:cubicBezTo>
                  <a:pt x="649641" y="323408"/>
                  <a:pt x="638960" y="333380"/>
                  <a:pt x="625784" y="333380"/>
                </a:cubicBezTo>
                <a:cubicBezTo>
                  <a:pt x="612608" y="333380"/>
                  <a:pt x="601927" y="323408"/>
                  <a:pt x="601927" y="311107"/>
                </a:cubicBezTo>
                <a:cubicBezTo>
                  <a:pt x="601927" y="298805"/>
                  <a:pt x="612608" y="288833"/>
                  <a:pt x="625784" y="288833"/>
                </a:cubicBezTo>
                <a:cubicBezTo>
                  <a:pt x="638954" y="288827"/>
                  <a:pt x="649633" y="298789"/>
                  <a:pt x="649641" y="311085"/>
                </a:cubicBezTo>
                <a:cubicBezTo>
                  <a:pt x="649641" y="311092"/>
                  <a:pt x="649641" y="311100"/>
                  <a:pt x="649641" y="311107"/>
                </a:cubicBezTo>
                <a:close/>
                <a:moveTo>
                  <a:pt x="850601" y="311107"/>
                </a:moveTo>
                <a:cubicBezTo>
                  <a:pt x="850601" y="323408"/>
                  <a:pt x="839920" y="333380"/>
                  <a:pt x="826744" y="333380"/>
                </a:cubicBezTo>
                <a:cubicBezTo>
                  <a:pt x="813569" y="333380"/>
                  <a:pt x="802887" y="323408"/>
                  <a:pt x="802887" y="311107"/>
                </a:cubicBezTo>
                <a:cubicBezTo>
                  <a:pt x="802887" y="298805"/>
                  <a:pt x="813569" y="288833"/>
                  <a:pt x="826744" y="288833"/>
                </a:cubicBezTo>
                <a:cubicBezTo>
                  <a:pt x="839914" y="288827"/>
                  <a:pt x="850594" y="298789"/>
                  <a:pt x="850601" y="311085"/>
                </a:cubicBezTo>
                <a:cubicBezTo>
                  <a:pt x="850601" y="311092"/>
                  <a:pt x="850601" y="311100"/>
                  <a:pt x="850601" y="311107"/>
                </a:cubicBezTo>
                <a:close/>
                <a:moveTo>
                  <a:pt x="1051560" y="311107"/>
                </a:moveTo>
                <a:cubicBezTo>
                  <a:pt x="1051560" y="323408"/>
                  <a:pt x="1040879" y="333380"/>
                  <a:pt x="1027703" y="333380"/>
                </a:cubicBezTo>
                <a:cubicBezTo>
                  <a:pt x="1014527" y="333380"/>
                  <a:pt x="1003846" y="323408"/>
                  <a:pt x="1003846" y="311107"/>
                </a:cubicBezTo>
                <a:cubicBezTo>
                  <a:pt x="1003846" y="298805"/>
                  <a:pt x="1014527" y="288833"/>
                  <a:pt x="1027703" y="288833"/>
                </a:cubicBezTo>
                <a:cubicBezTo>
                  <a:pt x="1040872" y="288847"/>
                  <a:pt x="1051545" y="298811"/>
                  <a:pt x="1051560" y="311107"/>
                </a:cubicBezTo>
                <a:close/>
                <a:moveTo>
                  <a:pt x="46815" y="455566"/>
                </a:moveTo>
                <a:cubicBezTo>
                  <a:pt x="46815" y="467868"/>
                  <a:pt x="36134" y="477840"/>
                  <a:pt x="22958" y="477840"/>
                </a:cubicBezTo>
                <a:cubicBezTo>
                  <a:pt x="9782" y="477840"/>
                  <a:pt x="-899" y="467868"/>
                  <a:pt x="-899" y="455566"/>
                </a:cubicBezTo>
                <a:cubicBezTo>
                  <a:pt x="-899" y="443265"/>
                  <a:pt x="9782" y="433293"/>
                  <a:pt x="22958" y="433293"/>
                </a:cubicBezTo>
                <a:cubicBezTo>
                  <a:pt x="36129" y="433287"/>
                  <a:pt x="46809" y="443249"/>
                  <a:pt x="46815" y="455545"/>
                </a:cubicBezTo>
                <a:cubicBezTo>
                  <a:pt x="46815" y="455553"/>
                  <a:pt x="46815" y="455560"/>
                  <a:pt x="46815" y="455566"/>
                </a:cubicBezTo>
                <a:close/>
                <a:moveTo>
                  <a:pt x="247776" y="455566"/>
                </a:moveTo>
                <a:cubicBezTo>
                  <a:pt x="247776" y="467868"/>
                  <a:pt x="237095" y="477840"/>
                  <a:pt x="223919" y="477840"/>
                </a:cubicBezTo>
                <a:cubicBezTo>
                  <a:pt x="210744" y="477840"/>
                  <a:pt x="200062" y="467868"/>
                  <a:pt x="200062" y="455566"/>
                </a:cubicBezTo>
                <a:cubicBezTo>
                  <a:pt x="200062" y="443265"/>
                  <a:pt x="210744" y="433293"/>
                  <a:pt x="223919" y="433293"/>
                </a:cubicBezTo>
                <a:cubicBezTo>
                  <a:pt x="237087" y="433307"/>
                  <a:pt x="247761" y="443271"/>
                  <a:pt x="247776" y="455566"/>
                </a:cubicBezTo>
                <a:close/>
                <a:moveTo>
                  <a:pt x="448680" y="455566"/>
                </a:moveTo>
                <a:cubicBezTo>
                  <a:pt x="448680" y="467868"/>
                  <a:pt x="437998" y="477840"/>
                  <a:pt x="424823" y="477840"/>
                </a:cubicBezTo>
                <a:cubicBezTo>
                  <a:pt x="411647" y="477840"/>
                  <a:pt x="400966" y="467868"/>
                  <a:pt x="400966" y="455566"/>
                </a:cubicBezTo>
                <a:cubicBezTo>
                  <a:pt x="400966" y="443265"/>
                  <a:pt x="411647" y="433293"/>
                  <a:pt x="424823" y="433293"/>
                </a:cubicBezTo>
                <a:cubicBezTo>
                  <a:pt x="437993" y="433287"/>
                  <a:pt x="448673" y="443249"/>
                  <a:pt x="448680" y="455545"/>
                </a:cubicBezTo>
                <a:cubicBezTo>
                  <a:pt x="448680" y="455553"/>
                  <a:pt x="448680" y="455560"/>
                  <a:pt x="448680" y="455566"/>
                </a:cubicBezTo>
                <a:close/>
                <a:moveTo>
                  <a:pt x="649641" y="455566"/>
                </a:moveTo>
                <a:cubicBezTo>
                  <a:pt x="649641" y="467868"/>
                  <a:pt x="638960" y="477840"/>
                  <a:pt x="625784" y="477840"/>
                </a:cubicBezTo>
                <a:cubicBezTo>
                  <a:pt x="612608" y="477840"/>
                  <a:pt x="601927" y="467868"/>
                  <a:pt x="601927" y="455566"/>
                </a:cubicBezTo>
                <a:cubicBezTo>
                  <a:pt x="601927" y="443265"/>
                  <a:pt x="612608" y="433293"/>
                  <a:pt x="625784" y="433293"/>
                </a:cubicBezTo>
                <a:cubicBezTo>
                  <a:pt x="638954" y="433287"/>
                  <a:pt x="649633" y="443249"/>
                  <a:pt x="649641" y="455545"/>
                </a:cubicBezTo>
                <a:cubicBezTo>
                  <a:pt x="649641" y="455553"/>
                  <a:pt x="649641" y="455560"/>
                  <a:pt x="649641" y="455566"/>
                </a:cubicBezTo>
                <a:close/>
                <a:moveTo>
                  <a:pt x="850601" y="455566"/>
                </a:moveTo>
                <a:cubicBezTo>
                  <a:pt x="850601" y="467868"/>
                  <a:pt x="839920" y="477840"/>
                  <a:pt x="826744" y="477840"/>
                </a:cubicBezTo>
                <a:cubicBezTo>
                  <a:pt x="813569" y="477840"/>
                  <a:pt x="802887" y="467868"/>
                  <a:pt x="802887" y="455566"/>
                </a:cubicBezTo>
                <a:cubicBezTo>
                  <a:pt x="802887" y="443265"/>
                  <a:pt x="813569" y="433293"/>
                  <a:pt x="826744" y="433293"/>
                </a:cubicBezTo>
                <a:cubicBezTo>
                  <a:pt x="839914" y="433287"/>
                  <a:pt x="850594" y="443249"/>
                  <a:pt x="850601" y="455545"/>
                </a:cubicBezTo>
                <a:cubicBezTo>
                  <a:pt x="850601" y="455553"/>
                  <a:pt x="850601" y="455560"/>
                  <a:pt x="850601" y="455566"/>
                </a:cubicBezTo>
                <a:close/>
                <a:moveTo>
                  <a:pt x="1051560" y="455566"/>
                </a:moveTo>
                <a:cubicBezTo>
                  <a:pt x="1051560" y="467868"/>
                  <a:pt x="1040879" y="477840"/>
                  <a:pt x="1027703" y="477840"/>
                </a:cubicBezTo>
                <a:cubicBezTo>
                  <a:pt x="1014527" y="477840"/>
                  <a:pt x="1003846" y="467868"/>
                  <a:pt x="1003846" y="455566"/>
                </a:cubicBezTo>
                <a:cubicBezTo>
                  <a:pt x="1003846" y="443265"/>
                  <a:pt x="1014527" y="433293"/>
                  <a:pt x="1027703" y="433293"/>
                </a:cubicBezTo>
                <a:cubicBezTo>
                  <a:pt x="1040872" y="433307"/>
                  <a:pt x="1051545" y="443271"/>
                  <a:pt x="1051560" y="455566"/>
                </a:cubicBezTo>
                <a:close/>
                <a:moveTo>
                  <a:pt x="46815" y="600026"/>
                </a:moveTo>
                <a:cubicBezTo>
                  <a:pt x="46815" y="612328"/>
                  <a:pt x="36134" y="622300"/>
                  <a:pt x="22958" y="622300"/>
                </a:cubicBezTo>
                <a:cubicBezTo>
                  <a:pt x="9782" y="622300"/>
                  <a:pt x="-899" y="612328"/>
                  <a:pt x="-899" y="600026"/>
                </a:cubicBezTo>
                <a:cubicBezTo>
                  <a:pt x="-899" y="587725"/>
                  <a:pt x="9782" y="577752"/>
                  <a:pt x="22958" y="577752"/>
                </a:cubicBezTo>
                <a:cubicBezTo>
                  <a:pt x="36129" y="577746"/>
                  <a:pt x="46809" y="587709"/>
                  <a:pt x="46815" y="600005"/>
                </a:cubicBezTo>
                <a:cubicBezTo>
                  <a:pt x="46815" y="600012"/>
                  <a:pt x="46815" y="600018"/>
                  <a:pt x="46815" y="600026"/>
                </a:cubicBezTo>
                <a:close/>
                <a:moveTo>
                  <a:pt x="247776" y="600026"/>
                </a:moveTo>
                <a:cubicBezTo>
                  <a:pt x="247776" y="612328"/>
                  <a:pt x="237095" y="622300"/>
                  <a:pt x="223919" y="622300"/>
                </a:cubicBezTo>
                <a:cubicBezTo>
                  <a:pt x="210744" y="622300"/>
                  <a:pt x="200062" y="612328"/>
                  <a:pt x="200062" y="600026"/>
                </a:cubicBezTo>
                <a:cubicBezTo>
                  <a:pt x="200062" y="587725"/>
                  <a:pt x="210744" y="577752"/>
                  <a:pt x="223919" y="577752"/>
                </a:cubicBezTo>
                <a:cubicBezTo>
                  <a:pt x="237087" y="577766"/>
                  <a:pt x="247761" y="587731"/>
                  <a:pt x="247776" y="600026"/>
                </a:cubicBezTo>
                <a:close/>
                <a:moveTo>
                  <a:pt x="448680" y="600026"/>
                </a:moveTo>
                <a:cubicBezTo>
                  <a:pt x="448680" y="612328"/>
                  <a:pt x="437998" y="622300"/>
                  <a:pt x="424823" y="622300"/>
                </a:cubicBezTo>
                <a:cubicBezTo>
                  <a:pt x="411647" y="622300"/>
                  <a:pt x="400966" y="612328"/>
                  <a:pt x="400966" y="600026"/>
                </a:cubicBezTo>
                <a:cubicBezTo>
                  <a:pt x="400966" y="587725"/>
                  <a:pt x="411647" y="577752"/>
                  <a:pt x="424823" y="577752"/>
                </a:cubicBezTo>
                <a:cubicBezTo>
                  <a:pt x="437993" y="577746"/>
                  <a:pt x="448673" y="587709"/>
                  <a:pt x="448680" y="600005"/>
                </a:cubicBezTo>
                <a:cubicBezTo>
                  <a:pt x="448680" y="600012"/>
                  <a:pt x="448680" y="600018"/>
                  <a:pt x="448680" y="600026"/>
                </a:cubicBezTo>
                <a:close/>
                <a:moveTo>
                  <a:pt x="649641" y="600026"/>
                </a:moveTo>
                <a:cubicBezTo>
                  <a:pt x="649641" y="612328"/>
                  <a:pt x="638960" y="622300"/>
                  <a:pt x="625784" y="622300"/>
                </a:cubicBezTo>
                <a:cubicBezTo>
                  <a:pt x="612608" y="622300"/>
                  <a:pt x="601927" y="612328"/>
                  <a:pt x="601927" y="600026"/>
                </a:cubicBezTo>
                <a:cubicBezTo>
                  <a:pt x="601927" y="587725"/>
                  <a:pt x="612608" y="577752"/>
                  <a:pt x="625784" y="577752"/>
                </a:cubicBezTo>
                <a:cubicBezTo>
                  <a:pt x="638954" y="577746"/>
                  <a:pt x="649633" y="587709"/>
                  <a:pt x="649641" y="600005"/>
                </a:cubicBezTo>
                <a:cubicBezTo>
                  <a:pt x="649641" y="600012"/>
                  <a:pt x="649641" y="600018"/>
                  <a:pt x="649641" y="600026"/>
                </a:cubicBezTo>
                <a:close/>
                <a:moveTo>
                  <a:pt x="850601" y="600026"/>
                </a:moveTo>
                <a:cubicBezTo>
                  <a:pt x="850601" y="612328"/>
                  <a:pt x="839920" y="622300"/>
                  <a:pt x="826744" y="622300"/>
                </a:cubicBezTo>
                <a:cubicBezTo>
                  <a:pt x="813569" y="622300"/>
                  <a:pt x="802887" y="612328"/>
                  <a:pt x="802887" y="600026"/>
                </a:cubicBezTo>
                <a:cubicBezTo>
                  <a:pt x="802887" y="587725"/>
                  <a:pt x="813569" y="577752"/>
                  <a:pt x="826744" y="577752"/>
                </a:cubicBezTo>
                <a:cubicBezTo>
                  <a:pt x="839914" y="577746"/>
                  <a:pt x="850594" y="587709"/>
                  <a:pt x="850601" y="600005"/>
                </a:cubicBezTo>
                <a:cubicBezTo>
                  <a:pt x="850601" y="600012"/>
                  <a:pt x="850601" y="600018"/>
                  <a:pt x="850601" y="600026"/>
                </a:cubicBezTo>
                <a:close/>
                <a:moveTo>
                  <a:pt x="1051560" y="600026"/>
                </a:moveTo>
                <a:cubicBezTo>
                  <a:pt x="1051560" y="612328"/>
                  <a:pt x="1040879" y="622300"/>
                  <a:pt x="1027703" y="622300"/>
                </a:cubicBezTo>
                <a:cubicBezTo>
                  <a:pt x="1014527" y="622300"/>
                  <a:pt x="1003846" y="612328"/>
                  <a:pt x="1003846" y="600026"/>
                </a:cubicBezTo>
                <a:cubicBezTo>
                  <a:pt x="1003846" y="587725"/>
                  <a:pt x="1014527" y="577752"/>
                  <a:pt x="1027703" y="577752"/>
                </a:cubicBezTo>
                <a:cubicBezTo>
                  <a:pt x="1040872" y="577766"/>
                  <a:pt x="1051545" y="587731"/>
                  <a:pt x="1051560" y="600026"/>
                </a:cubicBezTo>
                <a:close/>
              </a:path>
            </a:pathLst>
          </a:custGeom>
          <a:solidFill>
            <a:srgbClr val="1199FB"/>
          </a:solidFill>
        </p:spPr>
      </p:sp>
      <p:sp>
        <p:nvSpPr>
          <p:cNvPr id="28" name="Text 14"/>
          <p:cNvSpPr/>
          <p:nvPr/>
        </p:nvSpPr>
        <p:spPr>
          <a:xfrm>
            <a:off x="10259060" y="704850"/>
            <a:ext cx="1051560" cy="6223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29" name="Shape 15"/>
          <p:cNvSpPr/>
          <p:nvPr/>
        </p:nvSpPr>
        <p:spPr>
          <a:xfrm>
            <a:off x="753745" y="2708910"/>
            <a:ext cx="361950" cy="2948305"/>
          </a:xfrm>
          <a:prstGeom prst="rect">
            <a:avLst/>
          </a:prstGeom>
          <a:solidFill>
            <a:srgbClr val="197DFA"/>
          </a:solidFill>
        </p:spPr>
      </p:sp>
      <p:sp>
        <p:nvSpPr>
          <p:cNvPr id="30" name="Text 16"/>
          <p:cNvSpPr/>
          <p:nvPr/>
        </p:nvSpPr>
        <p:spPr>
          <a:xfrm>
            <a:off x="753745" y="2708910"/>
            <a:ext cx="361950" cy="294830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31" name="Image 12" descr="https://test-kimi-img.moonshot.cn/pub/slides/slides_tmpl/image/25-08-06-17:27:03-d29hvpsup1d2ae82ksn0.png"/>
          <p:cNvPicPr>
            <a:picLocks noChangeAspect="1"/>
          </p:cNvPicPr>
          <p:nvPr/>
        </p:nvPicPr>
        <p:blipFill>
          <a:blip r:embed="rId5"/>
          <a:stretch>
            <a:fillRect/>
          </a:stretch>
        </p:blipFill>
        <p:spPr>
          <a:xfrm>
            <a:off x="944245" y="1984375"/>
            <a:ext cx="3895090" cy="390779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1-d29hvucup1d2ae82kt0g.png"/>
          <p:cNvPicPr>
            <a:picLocks noChangeAspect="1"/>
          </p:cNvPicPr>
          <p:nvPr/>
        </p:nvPicPr>
        <p:blipFill>
          <a:blip r:embed="rId1">
            <a:alphaModFix amt="67000"/>
          </a:blip>
          <a:srcRect t="9" b="9"/>
          <a:stretch>
            <a:fillRect/>
          </a:stretch>
        </p:blipFill>
        <p:spPr>
          <a:xfrm>
            <a:off x="15240" y="1923415"/>
            <a:ext cx="3718560" cy="3718560"/>
          </a:xfrm>
          <a:prstGeom prst="rect">
            <a:avLst/>
          </a:prstGeom>
        </p:spPr>
      </p:pic>
      <p:sp>
        <p:nvSpPr>
          <p:cNvPr id="4" name="Text 0"/>
          <p:cNvSpPr/>
          <p:nvPr/>
        </p:nvSpPr>
        <p:spPr>
          <a:xfrm>
            <a:off x="4516120" y="16389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能力变化追踪</a:t>
            </a:r>
            <a:endParaRPr lang="en-US" sz="1600" dirty="0"/>
          </a:p>
        </p:txBody>
      </p:sp>
      <p:sp>
        <p:nvSpPr>
          <p:cNvPr id="5" name="Text 1"/>
          <p:cNvSpPr/>
          <p:nvPr/>
        </p:nvSpPr>
        <p:spPr>
          <a:xfrm>
            <a:off x="4516120" y="2012315"/>
            <a:ext cx="6848475"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通过动态追踪机制，持续记录个体在不同时间节点的能力变化，帮助个体了解自身能力的发展趋势，及时调整学习和发展计划。</a:t>
            </a:r>
            <a:endParaRPr lang="en-US" sz="1600" dirty="0"/>
          </a:p>
        </p:txBody>
      </p:sp>
      <p:sp>
        <p:nvSpPr>
          <p:cNvPr id="6" name="Text 2"/>
          <p:cNvSpPr/>
          <p:nvPr/>
        </p:nvSpPr>
        <p:spPr>
          <a:xfrm>
            <a:off x="5005070" y="33280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成果与反馈应用</a:t>
            </a:r>
            <a:endParaRPr lang="en-US" sz="1600" dirty="0"/>
          </a:p>
        </p:txBody>
      </p:sp>
      <p:sp>
        <p:nvSpPr>
          <p:cNvPr id="7" name="Text 3"/>
          <p:cNvSpPr/>
          <p:nvPr/>
        </p:nvSpPr>
        <p:spPr>
          <a:xfrm>
            <a:off x="5005070" y="3701415"/>
            <a:ext cx="679577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将评估结果转化为个性化的职业发展方案，结合具体的学习路径与实践项目，帮助个人克服短板，充分发挥优势，实现能力提升。</a:t>
            </a:r>
            <a:endParaRPr lang="en-US" sz="1600" dirty="0"/>
          </a:p>
        </p:txBody>
      </p:sp>
      <p:sp>
        <p:nvSpPr>
          <p:cNvPr id="8" name="Text 4"/>
          <p:cNvSpPr/>
          <p:nvPr/>
        </p:nvSpPr>
        <p:spPr>
          <a:xfrm>
            <a:off x="4516120" y="50171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组织与个人协同</a:t>
            </a:r>
            <a:endParaRPr lang="en-US" sz="1600" dirty="0"/>
          </a:p>
        </p:txBody>
      </p:sp>
      <p:sp>
        <p:nvSpPr>
          <p:cNvPr id="9" name="Text 5"/>
          <p:cNvSpPr/>
          <p:nvPr/>
        </p:nvSpPr>
        <p:spPr>
          <a:xfrm>
            <a:off x="4516120" y="5390515"/>
            <a:ext cx="697865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动态追踪机制不仅服务于个人发展，也为组织的人才管理与培养提供数据支持，帮助组织更好地进行人才决策，提升整体竞争力。</a:t>
            </a:r>
            <a:endParaRPr lang="en-US" sz="1600" dirty="0"/>
          </a:p>
        </p:txBody>
      </p:sp>
      <p:pic>
        <p:nvPicPr>
          <p:cNvPr id="10" name="Image 2" descr="https://test-kimi-img.moonshot.cn/pub/slides/slides_tmpl/image/25-08-06-17:26:54-d29hvnkup1d2ae82ksk0.png"/>
          <p:cNvPicPr>
            <a:picLocks noChangeAspect="1"/>
          </p:cNvPicPr>
          <p:nvPr/>
        </p:nvPicPr>
        <p:blipFill>
          <a:blip r:embed="rId2"/>
          <a:srcRect/>
          <a:stretch>
            <a:fillRect/>
          </a:stretch>
        </p:blipFill>
        <p:spPr>
          <a:xfrm>
            <a:off x="3575050" y="1646555"/>
            <a:ext cx="941070" cy="941070"/>
          </a:xfrm>
          <a:prstGeom prst="rect">
            <a:avLst/>
          </a:prstGeom>
        </p:spPr>
      </p:pic>
      <p:sp>
        <p:nvSpPr>
          <p:cNvPr id="11" name="Text 6"/>
          <p:cNvSpPr/>
          <p:nvPr/>
        </p:nvSpPr>
        <p:spPr>
          <a:xfrm>
            <a:off x="3626168" y="182530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2" name="Image 3" descr="https://test-kimi-img.moonshot.cn/pub/slides/slides_tmpl/image/25-08-06-17:26:54-d29hvnkup1d2ae82ksjg.png"/>
          <p:cNvPicPr>
            <a:picLocks noChangeAspect="1"/>
          </p:cNvPicPr>
          <p:nvPr/>
        </p:nvPicPr>
        <p:blipFill>
          <a:blip r:embed="rId3"/>
          <a:srcRect/>
          <a:stretch>
            <a:fillRect/>
          </a:stretch>
        </p:blipFill>
        <p:spPr>
          <a:xfrm>
            <a:off x="4064000" y="3241675"/>
            <a:ext cx="941070" cy="941070"/>
          </a:xfrm>
          <a:prstGeom prst="rect">
            <a:avLst/>
          </a:prstGeom>
        </p:spPr>
      </p:pic>
      <p:sp>
        <p:nvSpPr>
          <p:cNvPr id="13" name="Text 7"/>
          <p:cNvSpPr/>
          <p:nvPr/>
        </p:nvSpPr>
        <p:spPr>
          <a:xfrm>
            <a:off x="4115118" y="342042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4" name="Image 4" descr="https://test-kimi-img.moonshot.cn/pub/slides/slides_tmpl/image/25-08-06-17:26:54-d29hvnkup1d2ae82ksk0.png"/>
          <p:cNvPicPr>
            <a:picLocks noChangeAspect="1"/>
          </p:cNvPicPr>
          <p:nvPr/>
        </p:nvPicPr>
        <p:blipFill>
          <a:blip r:embed="rId2"/>
          <a:srcRect/>
          <a:stretch>
            <a:fillRect/>
          </a:stretch>
        </p:blipFill>
        <p:spPr>
          <a:xfrm>
            <a:off x="3552190" y="5015230"/>
            <a:ext cx="941070" cy="941070"/>
          </a:xfrm>
          <a:prstGeom prst="rect">
            <a:avLst/>
          </a:prstGeom>
        </p:spPr>
      </p:pic>
      <p:sp>
        <p:nvSpPr>
          <p:cNvPr id="15" name="Text 8"/>
          <p:cNvSpPr/>
          <p:nvPr/>
        </p:nvSpPr>
        <p:spPr>
          <a:xfrm>
            <a:off x="3603308" y="5193983"/>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sp>
        <p:nvSpPr>
          <p:cNvPr id="16" name="Text 9"/>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动态追踪机制</a:t>
            </a:r>
            <a:endParaRPr lang="en-US" sz="1600" dirty="0"/>
          </a:p>
        </p:txBody>
      </p:sp>
      <p:pic>
        <p:nvPicPr>
          <p:cNvPr id="17"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pic>
        <p:nvPicPr>
          <p:cNvPr id="18" name="Image 6" descr="https://test-kimi-img.moonshot.cn/pub/slides/slides_tmpl/image/25-08-06-17:27:24-d29hvv4up1d2ae82kt40.png"/>
          <p:cNvPicPr>
            <a:picLocks noChangeAspect="1"/>
          </p:cNvPicPr>
          <p:nvPr/>
        </p:nvPicPr>
        <p:blipFill>
          <a:blip r:embed="rId5"/>
          <a:stretch>
            <a:fillRect/>
          </a:stretch>
        </p:blipFill>
        <p:spPr>
          <a:xfrm>
            <a:off x="234315" y="2042160"/>
            <a:ext cx="3340735" cy="348107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4-d29hvv4up1d2ae82kt30.png"/>
          <p:cNvPicPr>
            <a:picLocks noChangeAspect="1"/>
          </p:cNvPicPr>
          <p:nvPr/>
        </p:nvPicPr>
        <p:blipFill>
          <a:blip r:embed="rId1"/>
          <a:srcRect l="8565" r="8565"/>
          <a:stretch>
            <a:fillRect/>
          </a:stretch>
        </p:blipFill>
        <p:spPr>
          <a:xfrm>
            <a:off x="521970" y="1976755"/>
            <a:ext cx="3616960" cy="4173855"/>
          </a:xfrm>
          <a:prstGeom prst="rect">
            <a:avLst/>
          </a:prstGeom>
        </p:spPr>
      </p:pic>
      <p:sp>
        <p:nvSpPr>
          <p:cNvPr id="4" name="Text 0"/>
          <p:cNvSpPr/>
          <p:nvPr/>
        </p:nvSpPr>
        <p:spPr>
          <a:xfrm>
            <a:off x="1192530" y="2915285"/>
            <a:ext cx="2275840" cy="284559"/>
          </a:xfrm>
          <a:prstGeom prst="rect">
            <a:avLst/>
          </a:prstGeom>
          <a:noFill/>
        </p:spPr>
        <p:txBody>
          <a:bodyPr wrap="square" lIns="91440" tIns="45720" rIns="91440" bIns="45720" rtlCol="0" anchor="t">
            <a:spAutoFit/>
          </a:bodyPr>
          <a:lstStyle/>
          <a:p>
            <a:pPr marL="0" indent="0" algn="ctr">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个性化发展方案</a:t>
            </a:r>
            <a:endParaRPr lang="en-US" sz="1600" dirty="0"/>
          </a:p>
        </p:txBody>
      </p:sp>
      <p:sp>
        <p:nvSpPr>
          <p:cNvPr id="5" name="Text 1"/>
          <p:cNvSpPr/>
          <p:nvPr/>
        </p:nvSpPr>
        <p:spPr>
          <a:xfrm>
            <a:off x="848995" y="3677920"/>
            <a:ext cx="3009900"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根据评估结果，制定个性化的职业发展方案，明确能力提升的方向和路径，为个体提供针对性的学习和发展建议。</a:t>
            </a:r>
            <a:endParaRPr lang="en-US" sz="1600" dirty="0"/>
          </a:p>
        </p:txBody>
      </p:sp>
      <p:pic>
        <p:nvPicPr>
          <p:cNvPr id="6" name="Image 2" descr="https://test-kimi-img.moonshot.cn/pub/slides/slides_tmpl/image/25-08-06-17:26:54-d29hvnkup1d2ae82ksk0.png"/>
          <p:cNvPicPr>
            <a:picLocks noChangeAspect="1"/>
          </p:cNvPicPr>
          <p:nvPr/>
        </p:nvPicPr>
        <p:blipFill>
          <a:blip r:embed="rId2"/>
          <a:srcRect/>
          <a:stretch>
            <a:fillRect/>
          </a:stretch>
        </p:blipFill>
        <p:spPr>
          <a:xfrm>
            <a:off x="1859915" y="1757680"/>
            <a:ext cx="941070" cy="941070"/>
          </a:xfrm>
          <a:prstGeom prst="rect">
            <a:avLst/>
          </a:prstGeom>
        </p:spPr>
      </p:pic>
      <p:sp>
        <p:nvSpPr>
          <p:cNvPr id="7" name="Text 2"/>
          <p:cNvSpPr/>
          <p:nvPr/>
        </p:nvSpPr>
        <p:spPr>
          <a:xfrm>
            <a:off x="1911033" y="1952943"/>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8" name="Image 3" descr="https://test-kimi-img.moonshot.cn/pub/slides/slides_tmpl/image/25-08-06-17:27:24-d29hvv4up1d2ae82kt30.png"/>
          <p:cNvPicPr>
            <a:picLocks noChangeAspect="1"/>
          </p:cNvPicPr>
          <p:nvPr/>
        </p:nvPicPr>
        <p:blipFill>
          <a:blip r:embed="rId1"/>
          <a:srcRect l="8565" r="8565"/>
          <a:stretch>
            <a:fillRect/>
          </a:stretch>
        </p:blipFill>
        <p:spPr>
          <a:xfrm>
            <a:off x="4246880" y="1976755"/>
            <a:ext cx="3616960" cy="4173855"/>
          </a:xfrm>
          <a:prstGeom prst="rect">
            <a:avLst/>
          </a:prstGeom>
        </p:spPr>
      </p:pic>
      <p:sp>
        <p:nvSpPr>
          <p:cNvPr id="9" name="Text 3"/>
          <p:cNvSpPr/>
          <p:nvPr/>
        </p:nvSpPr>
        <p:spPr>
          <a:xfrm>
            <a:off x="4917440" y="2915285"/>
            <a:ext cx="2275840" cy="284559"/>
          </a:xfrm>
          <a:prstGeom prst="rect">
            <a:avLst/>
          </a:prstGeom>
          <a:noFill/>
        </p:spPr>
        <p:txBody>
          <a:bodyPr wrap="square" lIns="91440" tIns="45720" rIns="91440" bIns="45720" rtlCol="0" anchor="t">
            <a:spAutoFit/>
          </a:bodyPr>
          <a:lstStyle/>
          <a:p>
            <a:pPr marL="0" indent="0" algn="ctr">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学习路径与实践结合</a:t>
            </a:r>
            <a:endParaRPr lang="en-US" sz="1600" dirty="0"/>
          </a:p>
        </p:txBody>
      </p:sp>
      <p:sp>
        <p:nvSpPr>
          <p:cNvPr id="10" name="Text 4"/>
          <p:cNvSpPr/>
          <p:nvPr/>
        </p:nvSpPr>
        <p:spPr>
          <a:xfrm>
            <a:off x="4534535" y="3677920"/>
            <a:ext cx="3041650"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结合具体的学习路径与实践项目，帮助个人在实践中检验和深化所学知识，提升能力，实现理论与实践的有机结合。</a:t>
            </a:r>
            <a:endParaRPr lang="en-US" sz="1600" dirty="0"/>
          </a:p>
        </p:txBody>
      </p:sp>
      <p:pic>
        <p:nvPicPr>
          <p:cNvPr id="11" name="Image 4" descr="https://test-kimi-img.moonshot.cn/pub/slides/slides_tmpl/image/25-08-06-17:26:54-d29hvnkup1d2ae82ksjg.png"/>
          <p:cNvPicPr>
            <a:picLocks noChangeAspect="1"/>
          </p:cNvPicPr>
          <p:nvPr/>
        </p:nvPicPr>
        <p:blipFill>
          <a:blip r:embed="rId3"/>
          <a:srcRect/>
          <a:stretch>
            <a:fillRect/>
          </a:stretch>
        </p:blipFill>
        <p:spPr>
          <a:xfrm>
            <a:off x="5584825" y="1757680"/>
            <a:ext cx="941070" cy="941070"/>
          </a:xfrm>
          <a:prstGeom prst="rect">
            <a:avLst/>
          </a:prstGeom>
        </p:spPr>
      </p:pic>
      <p:sp>
        <p:nvSpPr>
          <p:cNvPr id="12" name="Text 5"/>
          <p:cNvSpPr/>
          <p:nvPr/>
        </p:nvSpPr>
        <p:spPr>
          <a:xfrm>
            <a:off x="5635943" y="194468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3" name="Image 5" descr="https://test-kimi-img.moonshot.cn/pub/slides/slides_tmpl/image/25-08-06-17:27:24-d29hvv4up1d2ae82kt30.png"/>
          <p:cNvPicPr>
            <a:picLocks noChangeAspect="1"/>
          </p:cNvPicPr>
          <p:nvPr/>
        </p:nvPicPr>
        <p:blipFill>
          <a:blip r:embed="rId1"/>
          <a:srcRect l="8565" r="8565"/>
          <a:stretch>
            <a:fillRect/>
          </a:stretch>
        </p:blipFill>
        <p:spPr>
          <a:xfrm>
            <a:off x="8035925" y="1976755"/>
            <a:ext cx="3616960" cy="4173855"/>
          </a:xfrm>
          <a:prstGeom prst="rect">
            <a:avLst/>
          </a:prstGeom>
        </p:spPr>
      </p:pic>
      <p:sp>
        <p:nvSpPr>
          <p:cNvPr id="14" name="Text 6"/>
          <p:cNvSpPr/>
          <p:nvPr/>
        </p:nvSpPr>
        <p:spPr>
          <a:xfrm>
            <a:off x="8702040" y="2915285"/>
            <a:ext cx="2275840" cy="284559"/>
          </a:xfrm>
          <a:prstGeom prst="rect">
            <a:avLst/>
          </a:prstGeom>
          <a:noFill/>
        </p:spPr>
        <p:txBody>
          <a:bodyPr wrap="square" lIns="91440" tIns="45720" rIns="91440" bIns="45720" rtlCol="0" anchor="t">
            <a:spAutoFit/>
          </a:bodyPr>
          <a:lstStyle/>
          <a:p>
            <a:pPr marL="0" indent="0" algn="ctr">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持续改进与优化</a:t>
            </a:r>
            <a:endParaRPr lang="en-US" sz="1600" dirty="0"/>
          </a:p>
        </p:txBody>
      </p:sp>
      <p:sp>
        <p:nvSpPr>
          <p:cNvPr id="15" name="Text 7"/>
          <p:cNvSpPr/>
          <p:nvPr/>
        </p:nvSpPr>
        <p:spPr>
          <a:xfrm>
            <a:off x="8317865" y="3677920"/>
            <a:ext cx="2988945"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评估结果应用于个人和组织的持续改进，通过不断优化学习和发展计划，提升个人能力，增强组织竞争力，实现共同成长。</a:t>
            </a:r>
            <a:endParaRPr lang="en-US" sz="1600" dirty="0"/>
          </a:p>
        </p:txBody>
      </p:sp>
      <p:pic>
        <p:nvPicPr>
          <p:cNvPr id="16" name="Image 6" descr="https://test-kimi-img.moonshot.cn/pub/slides/slides_tmpl/image/25-08-06-17:26:54-d29hvnkup1d2ae82ksk0.png"/>
          <p:cNvPicPr>
            <a:picLocks noChangeAspect="1"/>
          </p:cNvPicPr>
          <p:nvPr/>
        </p:nvPicPr>
        <p:blipFill>
          <a:blip r:embed="rId2"/>
          <a:srcRect/>
          <a:stretch>
            <a:fillRect/>
          </a:stretch>
        </p:blipFill>
        <p:spPr>
          <a:xfrm>
            <a:off x="9373870" y="1757680"/>
            <a:ext cx="941070" cy="941070"/>
          </a:xfrm>
          <a:prstGeom prst="rect">
            <a:avLst/>
          </a:prstGeom>
        </p:spPr>
      </p:pic>
      <p:sp>
        <p:nvSpPr>
          <p:cNvPr id="17" name="Text 8"/>
          <p:cNvSpPr/>
          <p:nvPr/>
        </p:nvSpPr>
        <p:spPr>
          <a:xfrm>
            <a:off x="9424988" y="196119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sp>
        <p:nvSpPr>
          <p:cNvPr id="18" name="Text 9"/>
          <p:cNvSpPr/>
          <p:nvPr/>
        </p:nvSpPr>
        <p:spPr>
          <a:xfrm>
            <a:off x="595630" y="575945"/>
            <a:ext cx="843470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结果应用体系</a:t>
            </a:r>
            <a:endParaRPr lang="en-US" sz="1600" dirty="0"/>
          </a:p>
        </p:txBody>
      </p:sp>
      <p:pic>
        <p:nvPicPr>
          <p:cNvPr id="19" name="Image 7"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pic>
        <p:nvPicPr>
          <p:cNvPr id="20" name="Image 8" descr="https://test-kimi-img.moonshot.cn/pub/slides/slides_tmpl/image/25-08-06-17:26:55-d29hvnsup1d2ae82ksl0.png"/>
          <p:cNvPicPr>
            <a:picLocks noChangeAspect="1"/>
          </p:cNvPicPr>
          <p:nvPr/>
        </p:nvPicPr>
        <p:blipFill>
          <a:blip r:embed="rId5"/>
          <a:stretch>
            <a:fillRect/>
          </a:stretch>
        </p:blipFill>
        <p:spPr>
          <a:xfrm>
            <a:off x="0" y="5841365"/>
            <a:ext cx="12192635" cy="101663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10724515" y="549275"/>
            <a:ext cx="919480" cy="619125"/>
          </a:xfrm>
          <a:custGeom>
            <a:avLst/>
            <a:gdLst/>
            <a:ahLst/>
            <a:cxnLst/>
            <a:rect l="l" t="t" r="r" b="b"/>
            <a:pathLst>
              <a:path w="919480" h="619125">
                <a:moveTo>
                  <a:pt x="40935" y="22074"/>
                </a:moveTo>
                <a:cubicBezTo>
                  <a:pt x="40935" y="34312"/>
                  <a:pt x="31596" y="44234"/>
                  <a:pt x="20075" y="44234"/>
                </a:cubicBezTo>
                <a:cubicBezTo>
                  <a:pt x="8554" y="44234"/>
                  <a:pt x="-786" y="34312"/>
                  <a:pt x="-786" y="22074"/>
                </a:cubicBezTo>
                <a:cubicBezTo>
                  <a:pt x="-786" y="9835"/>
                  <a:pt x="8554" y="-86"/>
                  <a:pt x="20075" y="-86"/>
                </a:cubicBezTo>
                <a:cubicBezTo>
                  <a:pt x="31591" y="-92"/>
                  <a:pt x="40930" y="9820"/>
                  <a:pt x="40935" y="22052"/>
                </a:cubicBezTo>
                <a:cubicBezTo>
                  <a:pt x="40935" y="22060"/>
                  <a:pt x="40935" y="22067"/>
                  <a:pt x="40935" y="22074"/>
                </a:cubicBezTo>
                <a:close/>
                <a:moveTo>
                  <a:pt x="216654" y="22074"/>
                </a:moveTo>
                <a:cubicBezTo>
                  <a:pt x="216654" y="34312"/>
                  <a:pt x="207315" y="44234"/>
                  <a:pt x="195794" y="44234"/>
                </a:cubicBezTo>
                <a:cubicBezTo>
                  <a:pt x="184273" y="44234"/>
                  <a:pt x="174933" y="34312"/>
                  <a:pt x="174933" y="22074"/>
                </a:cubicBezTo>
                <a:cubicBezTo>
                  <a:pt x="174933" y="9835"/>
                  <a:pt x="184273" y="-86"/>
                  <a:pt x="195794" y="-86"/>
                </a:cubicBezTo>
                <a:cubicBezTo>
                  <a:pt x="207308" y="-72"/>
                  <a:pt x="216641" y="9841"/>
                  <a:pt x="216654" y="22074"/>
                </a:cubicBezTo>
                <a:close/>
                <a:moveTo>
                  <a:pt x="392324" y="22074"/>
                </a:moveTo>
                <a:cubicBezTo>
                  <a:pt x="392324" y="34312"/>
                  <a:pt x="382984" y="44234"/>
                  <a:pt x="371464" y="44234"/>
                </a:cubicBezTo>
                <a:cubicBezTo>
                  <a:pt x="359943" y="44234"/>
                  <a:pt x="350603" y="34312"/>
                  <a:pt x="350603" y="22074"/>
                </a:cubicBezTo>
                <a:cubicBezTo>
                  <a:pt x="350603" y="9835"/>
                  <a:pt x="359943" y="-86"/>
                  <a:pt x="371464" y="-86"/>
                </a:cubicBezTo>
                <a:cubicBezTo>
                  <a:pt x="382979" y="-92"/>
                  <a:pt x="392318" y="9820"/>
                  <a:pt x="392324" y="22052"/>
                </a:cubicBezTo>
                <a:cubicBezTo>
                  <a:pt x="392324" y="22060"/>
                  <a:pt x="392324" y="22067"/>
                  <a:pt x="392324" y="22074"/>
                </a:cubicBezTo>
                <a:close/>
                <a:moveTo>
                  <a:pt x="568043" y="22074"/>
                </a:moveTo>
                <a:cubicBezTo>
                  <a:pt x="568043" y="34312"/>
                  <a:pt x="558704" y="44234"/>
                  <a:pt x="547183" y="44234"/>
                </a:cubicBezTo>
                <a:cubicBezTo>
                  <a:pt x="535662" y="44234"/>
                  <a:pt x="526322" y="34312"/>
                  <a:pt x="526322" y="22074"/>
                </a:cubicBezTo>
                <a:cubicBezTo>
                  <a:pt x="526322" y="9835"/>
                  <a:pt x="535662" y="-86"/>
                  <a:pt x="547183" y="-86"/>
                </a:cubicBezTo>
                <a:cubicBezTo>
                  <a:pt x="558699" y="-92"/>
                  <a:pt x="568037" y="9820"/>
                  <a:pt x="568043" y="22052"/>
                </a:cubicBezTo>
                <a:cubicBezTo>
                  <a:pt x="568043" y="22060"/>
                  <a:pt x="568043" y="22067"/>
                  <a:pt x="568043" y="22074"/>
                </a:cubicBezTo>
                <a:close/>
                <a:moveTo>
                  <a:pt x="743762" y="22074"/>
                </a:moveTo>
                <a:cubicBezTo>
                  <a:pt x="743762" y="34312"/>
                  <a:pt x="734423" y="44234"/>
                  <a:pt x="722902" y="44234"/>
                </a:cubicBezTo>
                <a:cubicBezTo>
                  <a:pt x="711381" y="44234"/>
                  <a:pt x="702041" y="34312"/>
                  <a:pt x="702041" y="22074"/>
                </a:cubicBezTo>
                <a:cubicBezTo>
                  <a:pt x="702041" y="9835"/>
                  <a:pt x="711381" y="-86"/>
                  <a:pt x="722902" y="-86"/>
                </a:cubicBezTo>
                <a:cubicBezTo>
                  <a:pt x="734418" y="-92"/>
                  <a:pt x="743756" y="9820"/>
                  <a:pt x="743762" y="22052"/>
                </a:cubicBezTo>
                <a:cubicBezTo>
                  <a:pt x="743762" y="22060"/>
                  <a:pt x="743762" y="22067"/>
                  <a:pt x="743762" y="22074"/>
                </a:cubicBezTo>
                <a:close/>
                <a:moveTo>
                  <a:pt x="919480" y="22074"/>
                </a:moveTo>
                <a:cubicBezTo>
                  <a:pt x="919480" y="34312"/>
                  <a:pt x="910141" y="44234"/>
                  <a:pt x="898620" y="44234"/>
                </a:cubicBezTo>
                <a:cubicBezTo>
                  <a:pt x="887099" y="44234"/>
                  <a:pt x="877759" y="34312"/>
                  <a:pt x="877759" y="22074"/>
                </a:cubicBezTo>
                <a:cubicBezTo>
                  <a:pt x="877759" y="9835"/>
                  <a:pt x="887099" y="-86"/>
                  <a:pt x="898620" y="-86"/>
                </a:cubicBezTo>
                <a:cubicBezTo>
                  <a:pt x="910134" y="-72"/>
                  <a:pt x="919467" y="9841"/>
                  <a:pt x="919480" y="22074"/>
                </a:cubicBezTo>
                <a:close/>
                <a:moveTo>
                  <a:pt x="40935" y="165796"/>
                </a:moveTo>
                <a:cubicBezTo>
                  <a:pt x="40935" y="178035"/>
                  <a:pt x="31596" y="187957"/>
                  <a:pt x="20075" y="187957"/>
                </a:cubicBezTo>
                <a:cubicBezTo>
                  <a:pt x="8554" y="187957"/>
                  <a:pt x="-786" y="178035"/>
                  <a:pt x="-786" y="165796"/>
                </a:cubicBezTo>
                <a:cubicBezTo>
                  <a:pt x="-786" y="153558"/>
                  <a:pt x="8554" y="143636"/>
                  <a:pt x="20075" y="143636"/>
                </a:cubicBezTo>
                <a:cubicBezTo>
                  <a:pt x="31591" y="143630"/>
                  <a:pt x="40930" y="153543"/>
                  <a:pt x="40935" y="165776"/>
                </a:cubicBezTo>
                <a:cubicBezTo>
                  <a:pt x="40935" y="165783"/>
                  <a:pt x="40935" y="165790"/>
                  <a:pt x="40935" y="165796"/>
                </a:cubicBezTo>
                <a:close/>
                <a:moveTo>
                  <a:pt x="216654" y="165796"/>
                </a:moveTo>
                <a:cubicBezTo>
                  <a:pt x="216654" y="178035"/>
                  <a:pt x="207315" y="187957"/>
                  <a:pt x="195794" y="187957"/>
                </a:cubicBezTo>
                <a:cubicBezTo>
                  <a:pt x="184273" y="187957"/>
                  <a:pt x="174933" y="178035"/>
                  <a:pt x="174933" y="165796"/>
                </a:cubicBezTo>
                <a:cubicBezTo>
                  <a:pt x="174933" y="153558"/>
                  <a:pt x="184273" y="143636"/>
                  <a:pt x="195794" y="143636"/>
                </a:cubicBezTo>
                <a:cubicBezTo>
                  <a:pt x="207308" y="143651"/>
                  <a:pt x="216641" y="153564"/>
                  <a:pt x="216654" y="165796"/>
                </a:cubicBezTo>
                <a:close/>
                <a:moveTo>
                  <a:pt x="392324" y="165796"/>
                </a:moveTo>
                <a:cubicBezTo>
                  <a:pt x="392324" y="178035"/>
                  <a:pt x="382984" y="187957"/>
                  <a:pt x="371464" y="187957"/>
                </a:cubicBezTo>
                <a:cubicBezTo>
                  <a:pt x="359943" y="187957"/>
                  <a:pt x="350603" y="178035"/>
                  <a:pt x="350603" y="165796"/>
                </a:cubicBezTo>
                <a:cubicBezTo>
                  <a:pt x="350603" y="153558"/>
                  <a:pt x="359943" y="143636"/>
                  <a:pt x="371464" y="143636"/>
                </a:cubicBezTo>
                <a:cubicBezTo>
                  <a:pt x="382979" y="143630"/>
                  <a:pt x="392318" y="153543"/>
                  <a:pt x="392324" y="165776"/>
                </a:cubicBezTo>
                <a:cubicBezTo>
                  <a:pt x="392324" y="165783"/>
                  <a:pt x="392324" y="165790"/>
                  <a:pt x="392324" y="165796"/>
                </a:cubicBezTo>
                <a:close/>
                <a:moveTo>
                  <a:pt x="568043" y="165796"/>
                </a:moveTo>
                <a:cubicBezTo>
                  <a:pt x="568043" y="178035"/>
                  <a:pt x="558704" y="187957"/>
                  <a:pt x="547183" y="187957"/>
                </a:cubicBezTo>
                <a:cubicBezTo>
                  <a:pt x="535662" y="187957"/>
                  <a:pt x="526322" y="178035"/>
                  <a:pt x="526322" y="165796"/>
                </a:cubicBezTo>
                <a:cubicBezTo>
                  <a:pt x="526322" y="153558"/>
                  <a:pt x="535662" y="143636"/>
                  <a:pt x="547183" y="143636"/>
                </a:cubicBezTo>
                <a:cubicBezTo>
                  <a:pt x="558699" y="143630"/>
                  <a:pt x="568037" y="153543"/>
                  <a:pt x="568043" y="165776"/>
                </a:cubicBezTo>
                <a:cubicBezTo>
                  <a:pt x="568043" y="165783"/>
                  <a:pt x="568043" y="165790"/>
                  <a:pt x="568043" y="165796"/>
                </a:cubicBezTo>
                <a:close/>
                <a:moveTo>
                  <a:pt x="743762" y="165796"/>
                </a:moveTo>
                <a:cubicBezTo>
                  <a:pt x="743762" y="178035"/>
                  <a:pt x="734423" y="187957"/>
                  <a:pt x="722902" y="187957"/>
                </a:cubicBezTo>
                <a:cubicBezTo>
                  <a:pt x="711381" y="187957"/>
                  <a:pt x="702041" y="178035"/>
                  <a:pt x="702041" y="165796"/>
                </a:cubicBezTo>
                <a:cubicBezTo>
                  <a:pt x="702041" y="153558"/>
                  <a:pt x="711381" y="143636"/>
                  <a:pt x="722902" y="143636"/>
                </a:cubicBezTo>
                <a:cubicBezTo>
                  <a:pt x="734418" y="143630"/>
                  <a:pt x="743756" y="153543"/>
                  <a:pt x="743762" y="165776"/>
                </a:cubicBezTo>
                <a:cubicBezTo>
                  <a:pt x="743762" y="165783"/>
                  <a:pt x="743762" y="165790"/>
                  <a:pt x="743762" y="165796"/>
                </a:cubicBezTo>
                <a:close/>
                <a:moveTo>
                  <a:pt x="919480" y="165796"/>
                </a:moveTo>
                <a:cubicBezTo>
                  <a:pt x="919480" y="178035"/>
                  <a:pt x="910141" y="187957"/>
                  <a:pt x="898620" y="187957"/>
                </a:cubicBezTo>
                <a:cubicBezTo>
                  <a:pt x="887099" y="187957"/>
                  <a:pt x="877759" y="178035"/>
                  <a:pt x="877759" y="165796"/>
                </a:cubicBezTo>
                <a:cubicBezTo>
                  <a:pt x="877759" y="153558"/>
                  <a:pt x="887099" y="143636"/>
                  <a:pt x="898620" y="143636"/>
                </a:cubicBezTo>
                <a:cubicBezTo>
                  <a:pt x="910134" y="143651"/>
                  <a:pt x="919467" y="153564"/>
                  <a:pt x="919480" y="165796"/>
                </a:cubicBezTo>
                <a:close/>
                <a:moveTo>
                  <a:pt x="40935" y="309519"/>
                </a:moveTo>
                <a:cubicBezTo>
                  <a:pt x="40935" y="321758"/>
                  <a:pt x="31596" y="331679"/>
                  <a:pt x="20075" y="331679"/>
                </a:cubicBezTo>
                <a:cubicBezTo>
                  <a:pt x="8554" y="331679"/>
                  <a:pt x="-786" y="321758"/>
                  <a:pt x="-786" y="309519"/>
                </a:cubicBezTo>
                <a:cubicBezTo>
                  <a:pt x="-786" y="297280"/>
                  <a:pt x="8554" y="287359"/>
                  <a:pt x="20075" y="287359"/>
                </a:cubicBezTo>
                <a:cubicBezTo>
                  <a:pt x="31591" y="287353"/>
                  <a:pt x="40930" y="297265"/>
                  <a:pt x="40935" y="309498"/>
                </a:cubicBezTo>
                <a:cubicBezTo>
                  <a:pt x="40935" y="309505"/>
                  <a:pt x="40935" y="309512"/>
                  <a:pt x="40935" y="309519"/>
                </a:cubicBezTo>
                <a:close/>
                <a:moveTo>
                  <a:pt x="216654" y="309519"/>
                </a:moveTo>
                <a:cubicBezTo>
                  <a:pt x="216654" y="321758"/>
                  <a:pt x="207315" y="331679"/>
                  <a:pt x="195794" y="331679"/>
                </a:cubicBezTo>
                <a:cubicBezTo>
                  <a:pt x="184273" y="331679"/>
                  <a:pt x="174933" y="321758"/>
                  <a:pt x="174933" y="309519"/>
                </a:cubicBezTo>
                <a:cubicBezTo>
                  <a:pt x="174933" y="297280"/>
                  <a:pt x="184273" y="287359"/>
                  <a:pt x="195794" y="287359"/>
                </a:cubicBezTo>
                <a:cubicBezTo>
                  <a:pt x="207308" y="287374"/>
                  <a:pt x="216641" y="297286"/>
                  <a:pt x="216654" y="309519"/>
                </a:cubicBezTo>
                <a:close/>
                <a:moveTo>
                  <a:pt x="392324" y="309519"/>
                </a:moveTo>
                <a:cubicBezTo>
                  <a:pt x="392324" y="321758"/>
                  <a:pt x="382984" y="331679"/>
                  <a:pt x="371464" y="331679"/>
                </a:cubicBezTo>
                <a:cubicBezTo>
                  <a:pt x="359943" y="331679"/>
                  <a:pt x="350603" y="321758"/>
                  <a:pt x="350603" y="309519"/>
                </a:cubicBezTo>
                <a:cubicBezTo>
                  <a:pt x="350603" y="297280"/>
                  <a:pt x="359943" y="287359"/>
                  <a:pt x="371464" y="287359"/>
                </a:cubicBezTo>
                <a:cubicBezTo>
                  <a:pt x="382979" y="287353"/>
                  <a:pt x="392318" y="297265"/>
                  <a:pt x="392324" y="309498"/>
                </a:cubicBezTo>
                <a:cubicBezTo>
                  <a:pt x="392324" y="309505"/>
                  <a:pt x="392324" y="309512"/>
                  <a:pt x="392324" y="309519"/>
                </a:cubicBezTo>
                <a:close/>
                <a:moveTo>
                  <a:pt x="568043" y="309519"/>
                </a:moveTo>
                <a:cubicBezTo>
                  <a:pt x="568043" y="321758"/>
                  <a:pt x="558704" y="331679"/>
                  <a:pt x="547183" y="331679"/>
                </a:cubicBezTo>
                <a:cubicBezTo>
                  <a:pt x="535662" y="331679"/>
                  <a:pt x="526322" y="321758"/>
                  <a:pt x="526322" y="309519"/>
                </a:cubicBezTo>
                <a:cubicBezTo>
                  <a:pt x="526322" y="297280"/>
                  <a:pt x="535662" y="287359"/>
                  <a:pt x="547183" y="287359"/>
                </a:cubicBezTo>
                <a:cubicBezTo>
                  <a:pt x="558699" y="287353"/>
                  <a:pt x="568037" y="297265"/>
                  <a:pt x="568043" y="309498"/>
                </a:cubicBezTo>
                <a:cubicBezTo>
                  <a:pt x="568043" y="309505"/>
                  <a:pt x="568043" y="309512"/>
                  <a:pt x="568043" y="309519"/>
                </a:cubicBezTo>
                <a:close/>
                <a:moveTo>
                  <a:pt x="743762" y="309519"/>
                </a:moveTo>
                <a:cubicBezTo>
                  <a:pt x="743762" y="321758"/>
                  <a:pt x="734423" y="331679"/>
                  <a:pt x="722902" y="331679"/>
                </a:cubicBezTo>
                <a:cubicBezTo>
                  <a:pt x="711381" y="331679"/>
                  <a:pt x="702041" y="321758"/>
                  <a:pt x="702041" y="309519"/>
                </a:cubicBezTo>
                <a:cubicBezTo>
                  <a:pt x="702041" y="297280"/>
                  <a:pt x="711381" y="287359"/>
                  <a:pt x="722902" y="287359"/>
                </a:cubicBezTo>
                <a:cubicBezTo>
                  <a:pt x="734418" y="287353"/>
                  <a:pt x="743756" y="297265"/>
                  <a:pt x="743762" y="309498"/>
                </a:cubicBezTo>
                <a:cubicBezTo>
                  <a:pt x="743762" y="309505"/>
                  <a:pt x="743762" y="309512"/>
                  <a:pt x="743762" y="309519"/>
                </a:cubicBezTo>
                <a:close/>
                <a:moveTo>
                  <a:pt x="919480" y="309519"/>
                </a:moveTo>
                <a:cubicBezTo>
                  <a:pt x="919480" y="321758"/>
                  <a:pt x="910141" y="331679"/>
                  <a:pt x="898620" y="331679"/>
                </a:cubicBezTo>
                <a:cubicBezTo>
                  <a:pt x="887099" y="331679"/>
                  <a:pt x="877759" y="321758"/>
                  <a:pt x="877759" y="309519"/>
                </a:cubicBezTo>
                <a:cubicBezTo>
                  <a:pt x="877759" y="297280"/>
                  <a:pt x="887099" y="287359"/>
                  <a:pt x="898620" y="287359"/>
                </a:cubicBezTo>
                <a:cubicBezTo>
                  <a:pt x="910134" y="287374"/>
                  <a:pt x="919467" y="297286"/>
                  <a:pt x="919480" y="309519"/>
                </a:cubicBezTo>
                <a:close/>
                <a:moveTo>
                  <a:pt x="40935" y="453242"/>
                </a:moveTo>
                <a:cubicBezTo>
                  <a:pt x="40935" y="465481"/>
                  <a:pt x="31596" y="475402"/>
                  <a:pt x="20075" y="475402"/>
                </a:cubicBezTo>
                <a:cubicBezTo>
                  <a:pt x="8554" y="475402"/>
                  <a:pt x="-786" y="465481"/>
                  <a:pt x="-786" y="453242"/>
                </a:cubicBezTo>
                <a:cubicBezTo>
                  <a:pt x="-786" y="441003"/>
                  <a:pt x="8554" y="431082"/>
                  <a:pt x="20075" y="431082"/>
                </a:cubicBezTo>
                <a:cubicBezTo>
                  <a:pt x="31591" y="431076"/>
                  <a:pt x="40930" y="440988"/>
                  <a:pt x="40935" y="453221"/>
                </a:cubicBezTo>
                <a:cubicBezTo>
                  <a:pt x="40935" y="453228"/>
                  <a:pt x="40935" y="453235"/>
                  <a:pt x="40935" y="453242"/>
                </a:cubicBezTo>
                <a:close/>
                <a:moveTo>
                  <a:pt x="216654" y="453242"/>
                </a:moveTo>
                <a:cubicBezTo>
                  <a:pt x="216654" y="465481"/>
                  <a:pt x="207315" y="475402"/>
                  <a:pt x="195794" y="475402"/>
                </a:cubicBezTo>
                <a:cubicBezTo>
                  <a:pt x="184273" y="475402"/>
                  <a:pt x="174933" y="465481"/>
                  <a:pt x="174933" y="453242"/>
                </a:cubicBezTo>
                <a:cubicBezTo>
                  <a:pt x="174933" y="441003"/>
                  <a:pt x="184273" y="431082"/>
                  <a:pt x="195794" y="431082"/>
                </a:cubicBezTo>
                <a:cubicBezTo>
                  <a:pt x="207308" y="431096"/>
                  <a:pt x="216641" y="441009"/>
                  <a:pt x="216654" y="453242"/>
                </a:cubicBezTo>
                <a:close/>
                <a:moveTo>
                  <a:pt x="392324" y="453242"/>
                </a:moveTo>
                <a:cubicBezTo>
                  <a:pt x="392324" y="465481"/>
                  <a:pt x="382984" y="475402"/>
                  <a:pt x="371464" y="475402"/>
                </a:cubicBezTo>
                <a:cubicBezTo>
                  <a:pt x="359943" y="475402"/>
                  <a:pt x="350603" y="465481"/>
                  <a:pt x="350603" y="453242"/>
                </a:cubicBezTo>
                <a:cubicBezTo>
                  <a:pt x="350603" y="441003"/>
                  <a:pt x="359943" y="431082"/>
                  <a:pt x="371464" y="431082"/>
                </a:cubicBezTo>
                <a:cubicBezTo>
                  <a:pt x="382979" y="431076"/>
                  <a:pt x="392318" y="440988"/>
                  <a:pt x="392324" y="453221"/>
                </a:cubicBezTo>
                <a:cubicBezTo>
                  <a:pt x="392324" y="453228"/>
                  <a:pt x="392324" y="453235"/>
                  <a:pt x="392324" y="453242"/>
                </a:cubicBezTo>
                <a:close/>
                <a:moveTo>
                  <a:pt x="568043" y="453242"/>
                </a:moveTo>
                <a:cubicBezTo>
                  <a:pt x="568043" y="465481"/>
                  <a:pt x="558704" y="475402"/>
                  <a:pt x="547183" y="475402"/>
                </a:cubicBezTo>
                <a:cubicBezTo>
                  <a:pt x="535662" y="475402"/>
                  <a:pt x="526322" y="465481"/>
                  <a:pt x="526322" y="453242"/>
                </a:cubicBezTo>
                <a:cubicBezTo>
                  <a:pt x="526322" y="441003"/>
                  <a:pt x="535662" y="431082"/>
                  <a:pt x="547183" y="431082"/>
                </a:cubicBezTo>
                <a:cubicBezTo>
                  <a:pt x="558699" y="431076"/>
                  <a:pt x="568037" y="440988"/>
                  <a:pt x="568043" y="453221"/>
                </a:cubicBezTo>
                <a:cubicBezTo>
                  <a:pt x="568043" y="453228"/>
                  <a:pt x="568043" y="453235"/>
                  <a:pt x="568043" y="453242"/>
                </a:cubicBezTo>
                <a:close/>
                <a:moveTo>
                  <a:pt x="743762" y="453242"/>
                </a:moveTo>
                <a:cubicBezTo>
                  <a:pt x="743762" y="465481"/>
                  <a:pt x="734423" y="475402"/>
                  <a:pt x="722902" y="475402"/>
                </a:cubicBezTo>
                <a:cubicBezTo>
                  <a:pt x="711381" y="475402"/>
                  <a:pt x="702041" y="465481"/>
                  <a:pt x="702041" y="453242"/>
                </a:cubicBezTo>
                <a:cubicBezTo>
                  <a:pt x="702041" y="441003"/>
                  <a:pt x="711381" y="431082"/>
                  <a:pt x="722902" y="431082"/>
                </a:cubicBezTo>
                <a:cubicBezTo>
                  <a:pt x="734418" y="431076"/>
                  <a:pt x="743756" y="440988"/>
                  <a:pt x="743762" y="453221"/>
                </a:cubicBezTo>
                <a:cubicBezTo>
                  <a:pt x="743762" y="453228"/>
                  <a:pt x="743762" y="453235"/>
                  <a:pt x="743762" y="453242"/>
                </a:cubicBezTo>
                <a:close/>
                <a:moveTo>
                  <a:pt x="919480" y="453242"/>
                </a:moveTo>
                <a:cubicBezTo>
                  <a:pt x="919480" y="465481"/>
                  <a:pt x="910141" y="475402"/>
                  <a:pt x="898620" y="475402"/>
                </a:cubicBezTo>
                <a:cubicBezTo>
                  <a:pt x="887099" y="475402"/>
                  <a:pt x="877759" y="465481"/>
                  <a:pt x="877759" y="453242"/>
                </a:cubicBezTo>
                <a:cubicBezTo>
                  <a:pt x="877759" y="441003"/>
                  <a:pt x="887099" y="431082"/>
                  <a:pt x="898620" y="431082"/>
                </a:cubicBezTo>
                <a:cubicBezTo>
                  <a:pt x="910134" y="431096"/>
                  <a:pt x="919467" y="441009"/>
                  <a:pt x="919480" y="453242"/>
                </a:cubicBezTo>
                <a:close/>
                <a:moveTo>
                  <a:pt x="40935" y="596965"/>
                </a:moveTo>
                <a:cubicBezTo>
                  <a:pt x="40935" y="609204"/>
                  <a:pt x="31596" y="619125"/>
                  <a:pt x="20075" y="619125"/>
                </a:cubicBezTo>
                <a:cubicBezTo>
                  <a:pt x="8554" y="619125"/>
                  <a:pt x="-786" y="609204"/>
                  <a:pt x="-786" y="596965"/>
                </a:cubicBezTo>
                <a:cubicBezTo>
                  <a:pt x="-786" y="584726"/>
                  <a:pt x="8554" y="574805"/>
                  <a:pt x="20075" y="574805"/>
                </a:cubicBezTo>
                <a:cubicBezTo>
                  <a:pt x="31591" y="574799"/>
                  <a:pt x="40930" y="584711"/>
                  <a:pt x="40935" y="596943"/>
                </a:cubicBezTo>
                <a:cubicBezTo>
                  <a:pt x="40935" y="596950"/>
                  <a:pt x="40935" y="596957"/>
                  <a:pt x="40935" y="596965"/>
                </a:cubicBezTo>
                <a:close/>
                <a:moveTo>
                  <a:pt x="216654" y="596965"/>
                </a:moveTo>
                <a:cubicBezTo>
                  <a:pt x="216654" y="609204"/>
                  <a:pt x="207315" y="619125"/>
                  <a:pt x="195794" y="619125"/>
                </a:cubicBezTo>
                <a:cubicBezTo>
                  <a:pt x="184273" y="619125"/>
                  <a:pt x="174933" y="609204"/>
                  <a:pt x="174933" y="596965"/>
                </a:cubicBezTo>
                <a:cubicBezTo>
                  <a:pt x="174933" y="584726"/>
                  <a:pt x="184273" y="574805"/>
                  <a:pt x="195794" y="574805"/>
                </a:cubicBezTo>
                <a:cubicBezTo>
                  <a:pt x="207308" y="574818"/>
                  <a:pt x="216641" y="584732"/>
                  <a:pt x="216654" y="596965"/>
                </a:cubicBezTo>
                <a:close/>
                <a:moveTo>
                  <a:pt x="392324" y="596965"/>
                </a:moveTo>
                <a:cubicBezTo>
                  <a:pt x="392324" y="609204"/>
                  <a:pt x="382984" y="619125"/>
                  <a:pt x="371464" y="619125"/>
                </a:cubicBezTo>
                <a:cubicBezTo>
                  <a:pt x="359943" y="619125"/>
                  <a:pt x="350603" y="609204"/>
                  <a:pt x="350603" y="596965"/>
                </a:cubicBezTo>
                <a:cubicBezTo>
                  <a:pt x="350603" y="584726"/>
                  <a:pt x="359943" y="574805"/>
                  <a:pt x="371464" y="574805"/>
                </a:cubicBezTo>
                <a:cubicBezTo>
                  <a:pt x="382979" y="574799"/>
                  <a:pt x="392318" y="584711"/>
                  <a:pt x="392324" y="596943"/>
                </a:cubicBezTo>
                <a:cubicBezTo>
                  <a:pt x="392324" y="596950"/>
                  <a:pt x="392324" y="596957"/>
                  <a:pt x="392324" y="596965"/>
                </a:cubicBezTo>
                <a:close/>
                <a:moveTo>
                  <a:pt x="568043" y="596965"/>
                </a:moveTo>
                <a:cubicBezTo>
                  <a:pt x="568043" y="609204"/>
                  <a:pt x="558704" y="619125"/>
                  <a:pt x="547183" y="619125"/>
                </a:cubicBezTo>
                <a:cubicBezTo>
                  <a:pt x="535662" y="619125"/>
                  <a:pt x="526322" y="609204"/>
                  <a:pt x="526322" y="596965"/>
                </a:cubicBezTo>
                <a:cubicBezTo>
                  <a:pt x="526322" y="584726"/>
                  <a:pt x="535662" y="574805"/>
                  <a:pt x="547183" y="574805"/>
                </a:cubicBezTo>
                <a:cubicBezTo>
                  <a:pt x="558699" y="574799"/>
                  <a:pt x="568037" y="584711"/>
                  <a:pt x="568043" y="596943"/>
                </a:cubicBezTo>
                <a:cubicBezTo>
                  <a:pt x="568043" y="596950"/>
                  <a:pt x="568043" y="596957"/>
                  <a:pt x="568043" y="596965"/>
                </a:cubicBezTo>
                <a:close/>
                <a:moveTo>
                  <a:pt x="743762" y="596965"/>
                </a:moveTo>
                <a:cubicBezTo>
                  <a:pt x="743762" y="609204"/>
                  <a:pt x="734423" y="619125"/>
                  <a:pt x="722902" y="619125"/>
                </a:cubicBezTo>
                <a:cubicBezTo>
                  <a:pt x="711381" y="619125"/>
                  <a:pt x="702041" y="609204"/>
                  <a:pt x="702041" y="596965"/>
                </a:cubicBezTo>
                <a:cubicBezTo>
                  <a:pt x="702041" y="584726"/>
                  <a:pt x="711381" y="574805"/>
                  <a:pt x="722902" y="574805"/>
                </a:cubicBezTo>
                <a:cubicBezTo>
                  <a:pt x="734418" y="574799"/>
                  <a:pt x="743756" y="584711"/>
                  <a:pt x="743762" y="596943"/>
                </a:cubicBezTo>
                <a:cubicBezTo>
                  <a:pt x="743762" y="596950"/>
                  <a:pt x="743762" y="596957"/>
                  <a:pt x="743762" y="596965"/>
                </a:cubicBezTo>
                <a:close/>
                <a:moveTo>
                  <a:pt x="919480" y="596965"/>
                </a:moveTo>
                <a:cubicBezTo>
                  <a:pt x="919480" y="609204"/>
                  <a:pt x="910141" y="619125"/>
                  <a:pt x="898620" y="619125"/>
                </a:cubicBezTo>
                <a:cubicBezTo>
                  <a:pt x="887099" y="619125"/>
                  <a:pt x="877759" y="609204"/>
                  <a:pt x="877759" y="596965"/>
                </a:cubicBezTo>
                <a:cubicBezTo>
                  <a:pt x="877759" y="584726"/>
                  <a:pt x="887099" y="574805"/>
                  <a:pt x="898620" y="574805"/>
                </a:cubicBezTo>
                <a:cubicBezTo>
                  <a:pt x="910134" y="574818"/>
                  <a:pt x="919467" y="584732"/>
                  <a:pt x="919480" y="596965"/>
                </a:cubicBezTo>
                <a:close/>
              </a:path>
            </a:pathLst>
          </a:custGeom>
          <a:solidFill>
            <a:srgbClr val="FFFFFF"/>
          </a:solidFill>
        </p:spPr>
      </p:sp>
      <p:sp>
        <p:nvSpPr>
          <p:cNvPr id="4" name="Text 1"/>
          <p:cNvSpPr/>
          <p:nvPr/>
        </p:nvSpPr>
        <p:spPr>
          <a:xfrm>
            <a:off x="10724515" y="549275"/>
            <a:ext cx="919480" cy="61912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4300220" y="2123440"/>
            <a:ext cx="3592195" cy="1481534"/>
          </a:xfrm>
          <a:prstGeom prst="rect">
            <a:avLst/>
          </a:prstGeom>
          <a:noFill/>
        </p:spPr>
        <p:txBody>
          <a:bodyPr wrap="square" lIns="91440" tIns="45720" rIns="91440" bIns="45720" rtlCol="0" anchor="t">
            <a:spAutoFit/>
          </a:bodyPr>
          <a:lstStyle/>
          <a:p>
            <a:pPr marL="0" indent="0" algn="ctr">
              <a:lnSpc>
                <a:spcPct val="100000"/>
              </a:lnSpc>
              <a:buNone/>
            </a:pPr>
            <a:r>
              <a:rPr lang="en-US" sz="9600" b="1" dirty="0">
                <a:solidFill>
                  <a:srgbClr val="2483EB"/>
                </a:solidFill>
                <a:latin typeface="MiSans" panose="00000500000000000000" pitchFamily="34" charset="-122"/>
                <a:ea typeface="MiSans" panose="00000500000000000000" pitchFamily="34" charset="-122"/>
                <a:cs typeface="MiSans" panose="00000500000000000000" pitchFamily="34" charset="-120"/>
              </a:rPr>
              <a:t>05</a:t>
            </a:r>
            <a:endParaRPr lang="en-US" sz="1600" dirty="0"/>
          </a:p>
        </p:txBody>
      </p:sp>
      <p:sp>
        <p:nvSpPr>
          <p:cNvPr id="6" name="Text 3"/>
          <p:cNvSpPr/>
          <p:nvPr/>
        </p:nvSpPr>
        <p:spPr>
          <a:xfrm>
            <a:off x="4420235" y="3606165"/>
            <a:ext cx="3352165" cy="1162050"/>
          </a:xfrm>
          <a:prstGeom prst="rect">
            <a:avLst/>
          </a:prstGeom>
          <a:noFill/>
        </p:spPr>
        <p:txBody>
          <a:bodyPr wrap="square" lIns="91440" tIns="45720" rIns="91440" bIns="45720" rtlCol="0" anchor="t">
            <a:spAutoFit/>
          </a:bodyPr>
          <a:lstStyle/>
          <a:p>
            <a:pPr marL="0" indent="0" algn="ctr">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专业素养与职业能力培育</a:t>
            </a:r>
            <a:endParaRPr lang="en-US" sz="1600" dirty="0"/>
          </a:p>
        </p:txBody>
      </p:sp>
      <p:pic>
        <p:nvPicPr>
          <p:cNvPr id="7" name="Image 1" descr="https://test-kimi-img.moonshot.cn/pub/slides/slides_tmpl/image/25-08-06-17:27:09-d29hvrcup1d2ae82ksog.png"/>
          <p:cNvPicPr>
            <a:picLocks noChangeAspect="1"/>
          </p:cNvPicPr>
          <p:nvPr/>
        </p:nvPicPr>
        <p:blipFill>
          <a:blip r:embed="rId1">
            <a:alphaModFix amt="97000"/>
          </a:blip>
          <a:srcRect t="22162"/>
          <a:stretch>
            <a:fillRect/>
          </a:stretch>
        </p:blipFill>
        <p:spPr>
          <a:xfrm>
            <a:off x="6811010" y="549275"/>
            <a:ext cx="2052320" cy="1736725"/>
          </a:xfrm>
          <a:prstGeom prst="rect">
            <a:avLst/>
          </a:prstGeom>
        </p:spPr>
      </p:pic>
      <p:pic>
        <p:nvPicPr>
          <p:cNvPr id="8" name="Image 2" descr="https://test-kimi-img.moonshot.cn/pub/slides/slides_tmpl/image/25-08-06-17:26:55-d29hvnsup1d2ae82kskg.png"/>
          <p:cNvPicPr>
            <a:picLocks noChangeAspect="1"/>
          </p:cNvPicPr>
          <p:nvPr/>
        </p:nvPicPr>
        <p:blipFill>
          <a:blip r:embed="rId2"/>
          <a:srcRect l="3542" r="-5121" b="-185"/>
          <a:stretch>
            <a:fillRect/>
          </a:stretch>
        </p:blipFill>
        <p:spPr>
          <a:xfrm>
            <a:off x="0" y="0"/>
            <a:ext cx="4420235" cy="6870700"/>
          </a:xfrm>
          <a:prstGeom prst="rect">
            <a:avLst/>
          </a:prstGeom>
        </p:spPr>
      </p:pic>
      <p:pic>
        <p:nvPicPr>
          <p:cNvPr id="9" name="Image 3" descr="https://test-kimi-img.moonshot.cn/pub/slides/slides_tmpl/image/25-08-06-17:26:55-d29hvnsup1d2ae82kskg.png"/>
          <p:cNvPicPr>
            <a:picLocks noChangeAspect="1"/>
          </p:cNvPicPr>
          <p:nvPr/>
        </p:nvPicPr>
        <p:blipFill>
          <a:blip r:embed="rId2"/>
          <a:srcRect l="3542" r="-5121" b="-185"/>
          <a:stretch>
            <a:fillRect/>
          </a:stretch>
        </p:blipFill>
        <p:spPr>
          <a:xfrm flipH="1">
            <a:off x="7772400" y="0"/>
            <a:ext cx="4419600" cy="68707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10-d29hvrkup1d2ae82ksp0.jpg"/>
          <p:cNvPicPr>
            <a:picLocks noChangeAspect="1"/>
          </p:cNvPicPr>
          <p:nvPr/>
        </p:nvPicPr>
        <p:blipFill>
          <a:blip r:embed="rId1"/>
          <a:srcRect l="1402" t="40330" r="-1402" b="33721"/>
          <a:stretch>
            <a:fillRect/>
          </a:stretch>
        </p:blipFill>
        <p:spPr>
          <a:xfrm>
            <a:off x="743585" y="1354455"/>
            <a:ext cx="10554335" cy="2054225"/>
          </a:xfrm>
          <a:prstGeom prst="rect">
            <a:avLst/>
          </a:prstGeom>
        </p:spPr>
      </p:pic>
      <p:sp>
        <p:nvSpPr>
          <p:cNvPr id="4" name="Text 0"/>
          <p:cNvSpPr/>
          <p:nvPr/>
        </p:nvSpPr>
        <p:spPr>
          <a:xfrm>
            <a:off x="721360"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课程类型与学习规划</a:t>
            </a:r>
            <a:endParaRPr lang="en-US" sz="1600" dirty="0"/>
          </a:p>
        </p:txBody>
      </p:sp>
      <p:sp>
        <p:nvSpPr>
          <p:cNvPr id="5" name="Text 1"/>
          <p:cNvSpPr/>
          <p:nvPr/>
        </p:nvSpPr>
        <p:spPr>
          <a:xfrm>
            <a:off x="721360" y="4283710"/>
            <a:ext cx="3134995"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大学课程是提升专业素养的基础，需根据不同课程类型进行系统规划。专业基础课构建学科“地基”，专业核心课体现专业深度，专业拓展课拓宽视野。</a:t>
            </a:r>
            <a:endParaRPr lang="en-US" sz="1600" dirty="0"/>
          </a:p>
        </p:txBody>
      </p:sp>
      <p:sp>
        <p:nvSpPr>
          <p:cNvPr id="6" name="Text 2"/>
          <p:cNvSpPr/>
          <p:nvPr/>
        </p:nvSpPr>
        <p:spPr>
          <a:xfrm>
            <a:off x="4412615"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课堂互动与深度探究</a:t>
            </a:r>
            <a:endParaRPr lang="en-US" sz="1600" dirty="0"/>
          </a:p>
        </p:txBody>
      </p:sp>
      <p:sp>
        <p:nvSpPr>
          <p:cNvPr id="7" name="Text 3"/>
          <p:cNvSpPr/>
          <p:nvPr/>
        </p:nvSpPr>
        <p:spPr>
          <a:xfrm>
            <a:off x="4412615" y="4283710"/>
            <a:ext cx="3134995"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积极参与课堂互动，通过提问、讨论等方式锻炼表达与思辨能力。重视实验、实训等实践环节，主动承担团队任务，培养协作与项目管理能力。</a:t>
            </a:r>
            <a:endParaRPr lang="en-US" sz="1600" dirty="0"/>
          </a:p>
        </p:txBody>
      </p:sp>
      <p:sp>
        <p:nvSpPr>
          <p:cNvPr id="8" name="Text 4"/>
          <p:cNvSpPr/>
          <p:nvPr/>
        </p:nvSpPr>
        <p:spPr>
          <a:xfrm>
            <a:off x="8103870"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反馈优化与职业联系</a:t>
            </a:r>
            <a:endParaRPr lang="en-US" sz="1600" dirty="0"/>
          </a:p>
        </p:txBody>
      </p:sp>
      <p:sp>
        <p:nvSpPr>
          <p:cNvPr id="9" name="Text 5"/>
          <p:cNvSpPr/>
          <p:nvPr/>
        </p:nvSpPr>
        <p:spPr>
          <a:xfrm>
            <a:off x="8103870" y="4283710"/>
            <a:ext cx="3134995" cy="114339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基于自身体验提出课程改进建议，锻炼分析与沟通能力。组建学习小组，模拟职场协作环境。将课程所学与目标职业联系，明确能力提升方向。</a:t>
            </a:r>
            <a:endParaRPr lang="en-US" sz="1600" dirty="0"/>
          </a:p>
        </p:txBody>
      </p:sp>
      <p:sp>
        <p:nvSpPr>
          <p:cNvPr id="10" name="Text 6"/>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专业课程学习</a:t>
            </a:r>
            <a:endParaRPr lang="en-US" sz="1600" dirty="0"/>
          </a:p>
        </p:txBody>
      </p:sp>
      <p:pic>
        <p:nvPicPr>
          <p:cNvPr id="11" name="Image 2" descr="https://test-kimi-img.moonshot.cn/pub/slides/slides_tmpl/image/25-08-06-17:26:54-d29hvnkup1d2ae82ksk0.png"/>
          <p:cNvPicPr>
            <a:picLocks noChangeAspect="1"/>
          </p:cNvPicPr>
          <p:nvPr/>
        </p:nvPicPr>
        <p:blipFill>
          <a:blip r:embed="rId2"/>
          <a:srcRect/>
          <a:stretch>
            <a:fillRect/>
          </a:stretch>
        </p:blipFill>
        <p:spPr>
          <a:xfrm>
            <a:off x="1571625" y="2795905"/>
            <a:ext cx="996315" cy="996315"/>
          </a:xfrm>
          <a:prstGeom prst="rect">
            <a:avLst/>
          </a:prstGeom>
        </p:spPr>
      </p:pic>
      <p:sp>
        <p:nvSpPr>
          <p:cNvPr id="12" name="Text 7"/>
          <p:cNvSpPr/>
          <p:nvPr/>
        </p:nvSpPr>
        <p:spPr>
          <a:xfrm>
            <a:off x="1650365" y="3002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3" name="Image 3" descr="https://test-kimi-img.moonshot.cn/pub/slides/slides_tmpl/image/25-08-06-17:26:54-d29hvnkup1d2ae82ksjg.png"/>
          <p:cNvPicPr>
            <a:picLocks noChangeAspect="1"/>
          </p:cNvPicPr>
          <p:nvPr/>
        </p:nvPicPr>
        <p:blipFill>
          <a:blip r:embed="rId3"/>
          <a:srcRect/>
          <a:stretch>
            <a:fillRect/>
          </a:stretch>
        </p:blipFill>
        <p:spPr>
          <a:xfrm>
            <a:off x="5342890" y="2794000"/>
            <a:ext cx="996315" cy="996315"/>
          </a:xfrm>
          <a:prstGeom prst="rect">
            <a:avLst/>
          </a:prstGeom>
        </p:spPr>
      </p:pic>
      <p:sp>
        <p:nvSpPr>
          <p:cNvPr id="14" name="Text 8"/>
          <p:cNvSpPr/>
          <p:nvPr/>
        </p:nvSpPr>
        <p:spPr>
          <a:xfrm>
            <a:off x="5421630" y="3000375"/>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5" name="Image 4" descr="https://test-kimi-img.moonshot.cn/pub/slides/slides_tmpl/image/25-08-06-17:26:54-d29hvnkup1d2ae82ksk0.png"/>
          <p:cNvPicPr>
            <a:picLocks noChangeAspect="1"/>
          </p:cNvPicPr>
          <p:nvPr/>
        </p:nvPicPr>
        <p:blipFill>
          <a:blip r:embed="rId2"/>
          <a:srcRect/>
          <a:stretch>
            <a:fillRect/>
          </a:stretch>
        </p:blipFill>
        <p:spPr>
          <a:xfrm>
            <a:off x="9114155" y="2795905"/>
            <a:ext cx="996315" cy="996315"/>
          </a:xfrm>
          <a:prstGeom prst="rect">
            <a:avLst/>
          </a:prstGeom>
        </p:spPr>
      </p:pic>
      <p:sp>
        <p:nvSpPr>
          <p:cNvPr id="16" name="Text 9"/>
          <p:cNvSpPr/>
          <p:nvPr/>
        </p:nvSpPr>
        <p:spPr>
          <a:xfrm>
            <a:off x="9192895" y="3002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pic>
        <p:nvPicPr>
          <p:cNvPr id="17"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6:54-d29hvnkup1d2ae82ksig.png"/>
          <p:cNvPicPr>
            <a:picLocks noChangeAspect="1"/>
          </p:cNvPicPr>
          <p:nvPr/>
        </p:nvPicPr>
        <p:blipFill>
          <a:blip r:embed="rId1"/>
          <a:srcRect l="38804" r="38804"/>
          <a:stretch>
            <a:fillRect/>
          </a:stretch>
        </p:blipFill>
        <p:spPr>
          <a:xfrm>
            <a:off x="8196580" y="1391285"/>
            <a:ext cx="3224530" cy="4438015"/>
          </a:xfrm>
          <a:prstGeom prst="rect">
            <a:avLst/>
          </a:prstGeom>
        </p:spPr>
      </p:pic>
      <p:pic>
        <p:nvPicPr>
          <p:cNvPr id="4" name="Image 2" descr="https://test-kimi-img.moonshot.cn/pub/slides/slides_tmpl/image/25-08-06-17:26:54-d29hvnkup1d2ae82ksig.png"/>
          <p:cNvPicPr>
            <a:picLocks noChangeAspect="1"/>
          </p:cNvPicPr>
          <p:nvPr/>
        </p:nvPicPr>
        <p:blipFill>
          <a:blip r:embed="rId1"/>
          <a:srcRect l="38804" r="38804"/>
          <a:stretch>
            <a:fillRect/>
          </a:stretch>
        </p:blipFill>
        <p:spPr>
          <a:xfrm>
            <a:off x="4498340" y="1391285"/>
            <a:ext cx="3224530" cy="4438015"/>
          </a:xfrm>
          <a:prstGeom prst="rect">
            <a:avLst/>
          </a:prstGeom>
        </p:spPr>
      </p:pic>
      <p:pic>
        <p:nvPicPr>
          <p:cNvPr id="5" name="Image 3" descr="https://test-kimi-img.moonshot.cn/pub/slides/slides_tmpl/image/25-08-06-17:26:54-d29hvnkup1d2ae82ksig.png"/>
          <p:cNvPicPr>
            <a:picLocks noChangeAspect="1"/>
          </p:cNvPicPr>
          <p:nvPr/>
        </p:nvPicPr>
        <p:blipFill>
          <a:blip r:embed="rId1"/>
          <a:srcRect l="38804" r="38804"/>
          <a:stretch>
            <a:fillRect/>
          </a:stretch>
        </p:blipFill>
        <p:spPr>
          <a:xfrm>
            <a:off x="847090" y="1391285"/>
            <a:ext cx="3224530" cy="4438015"/>
          </a:xfrm>
          <a:prstGeom prst="rect">
            <a:avLst/>
          </a:prstGeom>
        </p:spPr>
      </p:pic>
      <p:sp>
        <p:nvSpPr>
          <p:cNvPr id="6" name="Text 0"/>
          <p:cNvSpPr/>
          <p:nvPr/>
        </p:nvSpPr>
        <p:spPr>
          <a:xfrm>
            <a:off x="120713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实践操作的作用</a:t>
            </a:r>
            <a:endParaRPr lang="en-US" sz="1600" dirty="0"/>
          </a:p>
        </p:txBody>
      </p:sp>
      <p:sp>
        <p:nvSpPr>
          <p:cNvPr id="7" name="Text 1"/>
          <p:cNvSpPr/>
          <p:nvPr/>
        </p:nvSpPr>
        <p:spPr>
          <a:xfrm>
            <a:off x="120713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实践操作是将理论知识转化为实践能力的关键，能够巩固所学理论，培养创新思维，提升职业竞争力，对综合素质提升至关重要。</a:t>
            </a:r>
            <a:endParaRPr lang="en-US" sz="1600" dirty="0"/>
          </a:p>
        </p:txBody>
      </p:sp>
      <p:sp>
        <p:nvSpPr>
          <p:cNvPr id="8" name="Text 2"/>
          <p:cNvSpPr/>
          <p:nvPr/>
        </p:nvSpPr>
        <p:spPr>
          <a:xfrm>
            <a:off x="489648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参与实习与实训</a:t>
            </a:r>
            <a:endParaRPr lang="en-US" sz="1600" dirty="0"/>
          </a:p>
        </p:txBody>
      </p:sp>
      <p:sp>
        <p:nvSpPr>
          <p:cNvPr id="9" name="Text 3"/>
          <p:cNvSpPr/>
          <p:nvPr/>
        </p:nvSpPr>
        <p:spPr>
          <a:xfrm>
            <a:off x="489648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实习与实训是理论与实践的交汇点，通过亲身体验职场氛围，深化对理论知识的理解，提升职业素养，增强就业竞争力。</a:t>
            </a:r>
            <a:endParaRPr lang="en-US" sz="1600" dirty="0"/>
          </a:p>
        </p:txBody>
      </p:sp>
      <p:sp>
        <p:nvSpPr>
          <p:cNvPr id="10" name="Text 4"/>
          <p:cNvSpPr/>
          <p:nvPr/>
        </p:nvSpPr>
        <p:spPr>
          <a:xfrm>
            <a:off x="8585835" y="1805940"/>
            <a:ext cx="2631440" cy="645517"/>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重视第二课堂与社会实践</a:t>
            </a:r>
            <a:endParaRPr lang="en-US" sz="1600" dirty="0"/>
          </a:p>
        </p:txBody>
      </p:sp>
      <p:sp>
        <p:nvSpPr>
          <p:cNvPr id="11" name="Text 5"/>
          <p:cNvSpPr/>
          <p:nvPr/>
        </p:nvSpPr>
        <p:spPr>
          <a:xfrm>
            <a:off x="858583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第二课堂和社会实践为大学生提供了多样化的能力培养机会，与第一课堂形成有机互补，有助于提升综合素养和就业竞争力。</a:t>
            </a:r>
            <a:endParaRPr lang="en-US" sz="1600" dirty="0"/>
          </a:p>
        </p:txBody>
      </p:sp>
      <p:sp>
        <p:nvSpPr>
          <p:cNvPr id="12" name="Text 6"/>
          <p:cNvSpPr/>
          <p:nvPr/>
        </p:nvSpPr>
        <p:spPr>
          <a:xfrm>
            <a:off x="19987895" y="4526280"/>
            <a:ext cx="4064000" cy="284559"/>
          </a:xfrm>
          <a:prstGeom prst="rect">
            <a:avLst/>
          </a:prstGeom>
          <a:noFill/>
        </p:spPr>
        <p:txBody>
          <a:bodyPr wrap="square" lIns="91440" tIns="45720" rIns="91440" bIns="45720" rtlCol="0" anchor="t">
            <a:spAutoFit/>
          </a:bodyPr>
          <a:lstStyle/>
          <a:p>
            <a:pPr marL="0" indent="0" algn="l">
              <a:lnSpc>
                <a:spcPct val="100000"/>
              </a:lnSpc>
              <a:buNone/>
            </a:pPr>
            <a:r>
              <a:rPr lang="en-US" sz="1800" dirty="0">
                <a:solidFill>
                  <a:srgbClr val="000000"/>
                </a:solidFill>
                <a:latin typeface="MiSans" panose="00000500000000000000" pitchFamily="34" charset="-122"/>
                <a:ea typeface="MiSans" panose="00000500000000000000" pitchFamily="34" charset="-122"/>
                <a:cs typeface="MiSans" panose="00000500000000000000" pitchFamily="34" charset="-120"/>
              </a:rPr>
              <a:t> </a:t>
            </a:r>
            <a:endParaRPr lang="en-US" sz="1600" dirty="0"/>
          </a:p>
        </p:txBody>
      </p:sp>
      <p:sp>
        <p:nvSpPr>
          <p:cNvPr id="13" name="Text 7"/>
          <p:cNvSpPr/>
          <p:nvPr/>
        </p:nvSpPr>
        <p:spPr>
          <a:xfrm>
            <a:off x="595630" y="575945"/>
            <a:ext cx="843470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实践操作锻炼</a:t>
            </a:r>
            <a:endParaRPr lang="en-US" sz="1600" dirty="0"/>
          </a:p>
        </p:txBody>
      </p:sp>
      <p:pic>
        <p:nvPicPr>
          <p:cNvPr id="14" name="Image 4" descr="https://test-kimi-img.moonshot.cn/pub/slides/slides_tmpl/image/25-08-06-17:27:01-d29hvpcup1d2ae82ksmg.png"/>
          <p:cNvPicPr>
            <a:picLocks noChangeAspect="1"/>
          </p:cNvPicPr>
          <p:nvPr/>
        </p:nvPicPr>
        <p:blipFill>
          <a:blip r:embed="rId2"/>
          <a:srcRect t="110" b="110"/>
          <a:stretch>
            <a:fillRect/>
          </a:stretch>
        </p:blipFill>
        <p:spPr>
          <a:xfrm>
            <a:off x="2540" y="487045"/>
            <a:ext cx="579755" cy="652145"/>
          </a:xfrm>
          <a:prstGeom prst="rect">
            <a:avLst/>
          </a:prstGeom>
        </p:spPr>
      </p:pic>
      <p:pic>
        <p:nvPicPr>
          <p:cNvPr id="15" name="Image 5" descr="https://test-kimi-img.moonshot.cn/pub/slides/slides_tmpl/image/25-08-06-17:26:55-d29hvnsup1d2ae82ksl0.png"/>
          <p:cNvPicPr>
            <a:picLocks noChangeAspect="1"/>
          </p:cNvPicPr>
          <p:nvPr/>
        </p:nvPicPr>
        <p:blipFill>
          <a:blip r:embed="rId3"/>
          <a:stretch>
            <a:fillRect/>
          </a:stretch>
        </p:blipFill>
        <p:spPr>
          <a:xfrm>
            <a:off x="0" y="5841365"/>
            <a:ext cx="12192000" cy="101663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1-d29hvucup1d2ae82kt0g.png"/>
          <p:cNvPicPr>
            <a:picLocks noChangeAspect="1"/>
          </p:cNvPicPr>
          <p:nvPr/>
        </p:nvPicPr>
        <p:blipFill>
          <a:blip r:embed="rId1">
            <a:alphaModFix amt="67000"/>
          </a:blip>
          <a:srcRect t="9" b="9"/>
          <a:stretch>
            <a:fillRect/>
          </a:stretch>
        </p:blipFill>
        <p:spPr>
          <a:xfrm>
            <a:off x="15240" y="1923415"/>
            <a:ext cx="3718560" cy="3718560"/>
          </a:xfrm>
          <a:prstGeom prst="rect">
            <a:avLst/>
          </a:prstGeom>
        </p:spPr>
      </p:pic>
      <p:sp>
        <p:nvSpPr>
          <p:cNvPr id="4" name="Text 0"/>
          <p:cNvSpPr/>
          <p:nvPr/>
        </p:nvSpPr>
        <p:spPr>
          <a:xfrm>
            <a:off x="4516120" y="16389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有针对性的职业培训</a:t>
            </a:r>
            <a:endParaRPr lang="en-US" sz="1600" dirty="0"/>
          </a:p>
        </p:txBody>
      </p:sp>
      <p:sp>
        <p:nvSpPr>
          <p:cNvPr id="5" name="Text 1"/>
          <p:cNvSpPr/>
          <p:nvPr/>
        </p:nvSpPr>
        <p:spPr>
          <a:xfrm>
            <a:off x="4516120" y="2012315"/>
            <a:ext cx="6848475"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有针对性的职业培训能帮助个人迅速适应行业技术更新和工作流程变化，提升解决实际业务问题的能力，拓宽职业发展路径。</a:t>
            </a:r>
            <a:endParaRPr lang="en-US" sz="1600" dirty="0"/>
          </a:p>
        </p:txBody>
      </p:sp>
      <p:sp>
        <p:nvSpPr>
          <p:cNvPr id="6" name="Text 2"/>
          <p:cNvSpPr/>
          <p:nvPr/>
        </p:nvSpPr>
        <p:spPr>
          <a:xfrm>
            <a:off x="5005070" y="33280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通过实际工作提升</a:t>
            </a:r>
            <a:endParaRPr lang="en-US" sz="1600" dirty="0"/>
          </a:p>
        </p:txBody>
      </p:sp>
      <p:sp>
        <p:nvSpPr>
          <p:cNvPr id="7" name="Text 3"/>
          <p:cNvSpPr/>
          <p:nvPr/>
        </p:nvSpPr>
        <p:spPr>
          <a:xfrm>
            <a:off x="5005070" y="3701415"/>
            <a:ext cx="679577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通过参与实习、兼职工作、实践项目、行业比赛等方式，将理论知识转化为实际操作能力，积累经验，发现问题并不断改进。</a:t>
            </a:r>
            <a:endParaRPr lang="en-US" sz="1600" dirty="0"/>
          </a:p>
        </p:txBody>
      </p:sp>
      <p:sp>
        <p:nvSpPr>
          <p:cNvPr id="8" name="Text 4"/>
          <p:cNvSpPr/>
          <p:nvPr/>
        </p:nvSpPr>
        <p:spPr>
          <a:xfrm>
            <a:off x="4516120" y="5017135"/>
            <a:ext cx="665162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持续学习与能力更新</a:t>
            </a:r>
            <a:endParaRPr lang="en-US" sz="1600" dirty="0"/>
          </a:p>
        </p:txBody>
      </p:sp>
      <p:sp>
        <p:nvSpPr>
          <p:cNvPr id="9" name="Text 5"/>
          <p:cNvSpPr/>
          <p:nvPr/>
        </p:nvSpPr>
        <p:spPr>
          <a:xfrm>
            <a:off x="4516120" y="5390515"/>
            <a:ext cx="6978650"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000000"/>
                </a:solidFill>
                <a:latin typeface="MiSans" panose="00000500000000000000" pitchFamily="34" charset="-122"/>
                <a:ea typeface="MiSans" panose="00000500000000000000" pitchFamily="34" charset="-122"/>
                <a:cs typeface="MiSans" panose="00000500000000000000" pitchFamily="34" charset="-120"/>
              </a:rPr>
              <a:t>随着技术革新加速和知识更新周期缩短，持续学习和能力更新成为应对未来挑战的关键策略，帮助个人保持竞争力，适应社会变革。</a:t>
            </a:r>
            <a:endParaRPr lang="en-US" sz="1600" dirty="0"/>
          </a:p>
        </p:txBody>
      </p:sp>
      <p:pic>
        <p:nvPicPr>
          <p:cNvPr id="10" name="Image 2" descr="https://test-kimi-img.moonshot.cn/pub/slides/slides_tmpl/image/25-08-06-17:26:54-d29hvnkup1d2ae82ksk0.png"/>
          <p:cNvPicPr>
            <a:picLocks noChangeAspect="1"/>
          </p:cNvPicPr>
          <p:nvPr/>
        </p:nvPicPr>
        <p:blipFill>
          <a:blip r:embed="rId2"/>
          <a:srcRect/>
          <a:stretch>
            <a:fillRect/>
          </a:stretch>
        </p:blipFill>
        <p:spPr>
          <a:xfrm>
            <a:off x="3575050" y="1646555"/>
            <a:ext cx="941070" cy="941070"/>
          </a:xfrm>
          <a:prstGeom prst="rect">
            <a:avLst/>
          </a:prstGeom>
        </p:spPr>
      </p:pic>
      <p:sp>
        <p:nvSpPr>
          <p:cNvPr id="11" name="Text 6"/>
          <p:cNvSpPr/>
          <p:nvPr/>
        </p:nvSpPr>
        <p:spPr>
          <a:xfrm>
            <a:off x="3626168" y="182530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2" name="Image 3" descr="https://test-kimi-img.moonshot.cn/pub/slides/slides_tmpl/image/25-08-06-17:26:54-d29hvnkup1d2ae82ksjg.png"/>
          <p:cNvPicPr>
            <a:picLocks noChangeAspect="1"/>
          </p:cNvPicPr>
          <p:nvPr/>
        </p:nvPicPr>
        <p:blipFill>
          <a:blip r:embed="rId3"/>
          <a:srcRect/>
          <a:stretch>
            <a:fillRect/>
          </a:stretch>
        </p:blipFill>
        <p:spPr>
          <a:xfrm>
            <a:off x="4064000" y="3241675"/>
            <a:ext cx="941070" cy="941070"/>
          </a:xfrm>
          <a:prstGeom prst="rect">
            <a:avLst/>
          </a:prstGeom>
        </p:spPr>
      </p:pic>
      <p:sp>
        <p:nvSpPr>
          <p:cNvPr id="13" name="Text 7"/>
          <p:cNvSpPr/>
          <p:nvPr/>
        </p:nvSpPr>
        <p:spPr>
          <a:xfrm>
            <a:off x="4115118" y="3420428"/>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4" name="Image 4" descr="https://test-kimi-img.moonshot.cn/pub/slides/slides_tmpl/image/25-08-06-17:26:54-d29hvnkup1d2ae82ksk0.png"/>
          <p:cNvPicPr>
            <a:picLocks noChangeAspect="1"/>
          </p:cNvPicPr>
          <p:nvPr/>
        </p:nvPicPr>
        <p:blipFill>
          <a:blip r:embed="rId2"/>
          <a:srcRect/>
          <a:stretch>
            <a:fillRect/>
          </a:stretch>
        </p:blipFill>
        <p:spPr>
          <a:xfrm>
            <a:off x="3552190" y="5015230"/>
            <a:ext cx="941070" cy="941070"/>
          </a:xfrm>
          <a:prstGeom prst="rect">
            <a:avLst/>
          </a:prstGeom>
        </p:spPr>
      </p:pic>
      <p:sp>
        <p:nvSpPr>
          <p:cNvPr id="15" name="Text 8"/>
          <p:cNvSpPr/>
          <p:nvPr/>
        </p:nvSpPr>
        <p:spPr>
          <a:xfrm>
            <a:off x="3603308" y="5193983"/>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sp>
        <p:nvSpPr>
          <p:cNvPr id="16" name="Text 9"/>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自我提升与终身学习</a:t>
            </a:r>
            <a:endParaRPr lang="en-US" sz="1600" dirty="0"/>
          </a:p>
        </p:txBody>
      </p:sp>
      <p:pic>
        <p:nvPicPr>
          <p:cNvPr id="17"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pic>
        <p:nvPicPr>
          <p:cNvPr id="18" name="Image 6" descr="https://test-kimi-img.moonshot.cn/pub/slides/slides_tmpl/image/25-08-06-17:27:24-d29hvv4up1d2ae82kt40.png"/>
          <p:cNvPicPr>
            <a:picLocks noChangeAspect="1"/>
          </p:cNvPicPr>
          <p:nvPr/>
        </p:nvPicPr>
        <p:blipFill>
          <a:blip r:embed="rId5"/>
          <a:stretch>
            <a:fillRect/>
          </a:stretch>
        </p:blipFill>
        <p:spPr>
          <a:xfrm>
            <a:off x="234315" y="2042160"/>
            <a:ext cx="3340735" cy="348107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https://test-kimi-img.moonshot.cn/pub/slides/slides_tmpl/image/25-08-06-17:26:58-d29hvokup1d2ae82kslg.jpg"/>
          <p:cNvPicPr>
            <a:picLocks noChangeAspect="1"/>
          </p:cNvPicPr>
          <p:nvPr/>
        </p:nvPicPr>
        <p:blipFill>
          <a:blip r:embed="rId1"/>
          <a:srcRect t="81" b="81"/>
          <a:stretch>
            <a:fillRect/>
          </a:stretch>
        </p:blipFill>
        <p:spPr>
          <a:xfrm rot="21600000">
            <a:off x="0" y="0"/>
            <a:ext cx="12213590" cy="6870700"/>
          </a:xfrm>
          <a:prstGeom prst="rect">
            <a:avLst/>
          </a:prstGeom>
        </p:spPr>
      </p:pic>
      <p:sp>
        <p:nvSpPr>
          <p:cNvPr id="3" name="Text 0"/>
          <p:cNvSpPr/>
          <p:nvPr/>
        </p:nvSpPr>
        <p:spPr>
          <a:xfrm>
            <a:off x="1020445" y="1277620"/>
            <a:ext cx="4873625" cy="2857500"/>
          </a:xfrm>
          <a:prstGeom prst="rect">
            <a:avLst/>
          </a:prstGeom>
          <a:noFill/>
        </p:spPr>
        <p:txBody>
          <a:bodyPr wrap="square" lIns="91440" tIns="45720" rIns="91440" bIns="45720" rtlCol="0" anchor="t">
            <a:spAutoFit/>
          </a:bodyPr>
          <a:lstStyle/>
          <a:p>
            <a:pPr marL="0" indent="0" algn="just">
              <a:lnSpc>
                <a:spcPct val="100000"/>
              </a:lnSpc>
              <a:buNone/>
            </a:pPr>
            <a:r>
              <a:rPr lang="en-US" sz="8800" b="1" dirty="0">
                <a:solidFill>
                  <a:srgbClr val="1D89ED"/>
                </a:solidFill>
                <a:latin typeface="MiSans" panose="00000500000000000000" pitchFamily="34" charset="-122"/>
                <a:ea typeface="MiSans" panose="00000500000000000000" pitchFamily="34" charset="-122"/>
                <a:cs typeface="MiSans" panose="00000500000000000000" pitchFamily="34" charset="-120"/>
              </a:rPr>
              <a:t>感谢您的观看</a:t>
            </a:r>
            <a:endParaRPr lang="en-US" sz="1600" dirty="0"/>
          </a:p>
        </p:txBody>
      </p:sp>
      <p:sp>
        <p:nvSpPr>
          <p:cNvPr id="4" name="Text 1"/>
          <p:cNvSpPr/>
          <p:nvPr/>
        </p:nvSpPr>
        <p:spPr>
          <a:xfrm>
            <a:off x="1116330" y="817245"/>
            <a:ext cx="4716780" cy="368300"/>
          </a:xfrm>
          <a:prstGeom prst="rect">
            <a:avLst/>
          </a:prstGeom>
          <a:noFill/>
        </p:spPr>
        <p:txBody>
          <a:bodyPr wrap="square" lIns="91440" tIns="45720" rIns="91440" bIns="45720" rtlCol="0" anchor="t">
            <a:spAutoFit/>
          </a:bodyPr>
          <a:lstStyle/>
          <a:p>
            <a:pPr marL="0" indent="0" algn="just">
              <a:lnSpc>
                <a:spcPct val="100000"/>
              </a:lnSpc>
              <a:buNone/>
            </a:pPr>
            <a:r>
              <a:rPr lang="en-US" sz="2400" dirty="0">
                <a:solidFill>
                  <a:srgbClr val="1D89ED"/>
                </a:solidFill>
                <a:latin typeface="MiSans" panose="00000500000000000000" pitchFamily="34" charset="-122"/>
                <a:ea typeface="MiSans" panose="00000500000000000000" pitchFamily="34" charset="-122"/>
                <a:cs typeface="MiSans" panose="00000500000000000000" pitchFamily="34" charset="-120"/>
              </a:rPr>
              <a:t>THANK YOU FOR WATCHING</a:t>
            </a:r>
            <a:endParaRPr lang="en-US" sz="1600" dirty="0"/>
          </a:p>
        </p:txBody>
      </p:sp>
      <p:pic>
        <p:nvPicPr>
          <p:cNvPr id="9" name="Image 3" descr="https://test-kimi-img.moonshot.cn/pub/slides/slides_tmpl/image/25-08-06-17:27:09-d29hvrcup1d2ae82ksog.png"/>
          <p:cNvPicPr>
            <a:picLocks noChangeAspect="1"/>
          </p:cNvPicPr>
          <p:nvPr/>
        </p:nvPicPr>
        <p:blipFill>
          <a:blip r:embed="rId2">
            <a:alphaModFix amt="65000"/>
          </a:blip>
          <a:srcRect t="22162"/>
          <a:stretch>
            <a:fillRect/>
          </a:stretch>
        </p:blipFill>
        <p:spPr>
          <a:xfrm>
            <a:off x="3514725" y="2575560"/>
            <a:ext cx="3129915" cy="2438400"/>
          </a:xfrm>
          <a:prstGeom prst="rect">
            <a:avLst/>
          </a:prstGeom>
        </p:spPr>
      </p:pic>
      <p:pic>
        <p:nvPicPr>
          <p:cNvPr id="10" name="Image 4" descr="https://test-kimi-img.moonshot.cn/pub/slides/slides_tmpl/image/25-08-06-17:26:55-d29hvnsup1d2ae82kskg.png"/>
          <p:cNvPicPr>
            <a:picLocks noChangeAspect="1"/>
          </p:cNvPicPr>
          <p:nvPr/>
        </p:nvPicPr>
        <p:blipFill>
          <a:blip r:embed="rId3"/>
          <a:srcRect l="5128" t="1362" r="-2736" b="1019"/>
          <a:stretch>
            <a:fillRect/>
          </a:stretch>
        </p:blipFill>
        <p:spPr>
          <a:xfrm flipH="1">
            <a:off x="7161530" y="0"/>
            <a:ext cx="5052060" cy="68707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10724515" y="549275"/>
            <a:ext cx="919480" cy="619125"/>
          </a:xfrm>
          <a:custGeom>
            <a:avLst/>
            <a:gdLst/>
            <a:ahLst/>
            <a:cxnLst/>
            <a:rect l="l" t="t" r="r" b="b"/>
            <a:pathLst>
              <a:path w="919480" h="619125">
                <a:moveTo>
                  <a:pt x="40935" y="22074"/>
                </a:moveTo>
                <a:cubicBezTo>
                  <a:pt x="40935" y="34312"/>
                  <a:pt x="31596" y="44234"/>
                  <a:pt x="20075" y="44234"/>
                </a:cubicBezTo>
                <a:cubicBezTo>
                  <a:pt x="8554" y="44234"/>
                  <a:pt x="-786" y="34312"/>
                  <a:pt x="-786" y="22074"/>
                </a:cubicBezTo>
                <a:cubicBezTo>
                  <a:pt x="-786" y="9835"/>
                  <a:pt x="8554" y="-86"/>
                  <a:pt x="20075" y="-86"/>
                </a:cubicBezTo>
                <a:cubicBezTo>
                  <a:pt x="31591" y="-92"/>
                  <a:pt x="40930" y="9820"/>
                  <a:pt x="40935" y="22052"/>
                </a:cubicBezTo>
                <a:cubicBezTo>
                  <a:pt x="40935" y="22060"/>
                  <a:pt x="40935" y="22067"/>
                  <a:pt x="40935" y="22074"/>
                </a:cubicBezTo>
                <a:close/>
                <a:moveTo>
                  <a:pt x="216654" y="22074"/>
                </a:moveTo>
                <a:cubicBezTo>
                  <a:pt x="216654" y="34312"/>
                  <a:pt x="207315" y="44234"/>
                  <a:pt x="195794" y="44234"/>
                </a:cubicBezTo>
                <a:cubicBezTo>
                  <a:pt x="184273" y="44234"/>
                  <a:pt x="174933" y="34312"/>
                  <a:pt x="174933" y="22074"/>
                </a:cubicBezTo>
                <a:cubicBezTo>
                  <a:pt x="174933" y="9835"/>
                  <a:pt x="184273" y="-86"/>
                  <a:pt x="195794" y="-86"/>
                </a:cubicBezTo>
                <a:cubicBezTo>
                  <a:pt x="207308" y="-72"/>
                  <a:pt x="216641" y="9841"/>
                  <a:pt x="216654" y="22074"/>
                </a:cubicBezTo>
                <a:close/>
                <a:moveTo>
                  <a:pt x="392324" y="22074"/>
                </a:moveTo>
                <a:cubicBezTo>
                  <a:pt x="392324" y="34312"/>
                  <a:pt x="382984" y="44234"/>
                  <a:pt x="371464" y="44234"/>
                </a:cubicBezTo>
                <a:cubicBezTo>
                  <a:pt x="359943" y="44234"/>
                  <a:pt x="350603" y="34312"/>
                  <a:pt x="350603" y="22074"/>
                </a:cubicBezTo>
                <a:cubicBezTo>
                  <a:pt x="350603" y="9835"/>
                  <a:pt x="359943" y="-86"/>
                  <a:pt x="371464" y="-86"/>
                </a:cubicBezTo>
                <a:cubicBezTo>
                  <a:pt x="382979" y="-92"/>
                  <a:pt x="392318" y="9820"/>
                  <a:pt x="392324" y="22052"/>
                </a:cubicBezTo>
                <a:cubicBezTo>
                  <a:pt x="392324" y="22060"/>
                  <a:pt x="392324" y="22067"/>
                  <a:pt x="392324" y="22074"/>
                </a:cubicBezTo>
                <a:close/>
                <a:moveTo>
                  <a:pt x="568043" y="22074"/>
                </a:moveTo>
                <a:cubicBezTo>
                  <a:pt x="568043" y="34312"/>
                  <a:pt x="558704" y="44234"/>
                  <a:pt x="547183" y="44234"/>
                </a:cubicBezTo>
                <a:cubicBezTo>
                  <a:pt x="535662" y="44234"/>
                  <a:pt x="526322" y="34312"/>
                  <a:pt x="526322" y="22074"/>
                </a:cubicBezTo>
                <a:cubicBezTo>
                  <a:pt x="526322" y="9835"/>
                  <a:pt x="535662" y="-86"/>
                  <a:pt x="547183" y="-86"/>
                </a:cubicBezTo>
                <a:cubicBezTo>
                  <a:pt x="558699" y="-92"/>
                  <a:pt x="568037" y="9820"/>
                  <a:pt x="568043" y="22052"/>
                </a:cubicBezTo>
                <a:cubicBezTo>
                  <a:pt x="568043" y="22060"/>
                  <a:pt x="568043" y="22067"/>
                  <a:pt x="568043" y="22074"/>
                </a:cubicBezTo>
                <a:close/>
                <a:moveTo>
                  <a:pt x="743762" y="22074"/>
                </a:moveTo>
                <a:cubicBezTo>
                  <a:pt x="743762" y="34312"/>
                  <a:pt x="734423" y="44234"/>
                  <a:pt x="722902" y="44234"/>
                </a:cubicBezTo>
                <a:cubicBezTo>
                  <a:pt x="711381" y="44234"/>
                  <a:pt x="702041" y="34312"/>
                  <a:pt x="702041" y="22074"/>
                </a:cubicBezTo>
                <a:cubicBezTo>
                  <a:pt x="702041" y="9835"/>
                  <a:pt x="711381" y="-86"/>
                  <a:pt x="722902" y="-86"/>
                </a:cubicBezTo>
                <a:cubicBezTo>
                  <a:pt x="734418" y="-92"/>
                  <a:pt x="743756" y="9820"/>
                  <a:pt x="743762" y="22052"/>
                </a:cubicBezTo>
                <a:cubicBezTo>
                  <a:pt x="743762" y="22060"/>
                  <a:pt x="743762" y="22067"/>
                  <a:pt x="743762" y="22074"/>
                </a:cubicBezTo>
                <a:close/>
                <a:moveTo>
                  <a:pt x="919480" y="22074"/>
                </a:moveTo>
                <a:cubicBezTo>
                  <a:pt x="919480" y="34312"/>
                  <a:pt x="910141" y="44234"/>
                  <a:pt x="898620" y="44234"/>
                </a:cubicBezTo>
                <a:cubicBezTo>
                  <a:pt x="887099" y="44234"/>
                  <a:pt x="877759" y="34312"/>
                  <a:pt x="877759" y="22074"/>
                </a:cubicBezTo>
                <a:cubicBezTo>
                  <a:pt x="877759" y="9835"/>
                  <a:pt x="887099" y="-86"/>
                  <a:pt x="898620" y="-86"/>
                </a:cubicBezTo>
                <a:cubicBezTo>
                  <a:pt x="910134" y="-72"/>
                  <a:pt x="919467" y="9841"/>
                  <a:pt x="919480" y="22074"/>
                </a:cubicBezTo>
                <a:close/>
                <a:moveTo>
                  <a:pt x="40935" y="165796"/>
                </a:moveTo>
                <a:cubicBezTo>
                  <a:pt x="40935" y="178035"/>
                  <a:pt x="31596" y="187957"/>
                  <a:pt x="20075" y="187957"/>
                </a:cubicBezTo>
                <a:cubicBezTo>
                  <a:pt x="8554" y="187957"/>
                  <a:pt x="-786" y="178035"/>
                  <a:pt x="-786" y="165796"/>
                </a:cubicBezTo>
                <a:cubicBezTo>
                  <a:pt x="-786" y="153558"/>
                  <a:pt x="8554" y="143636"/>
                  <a:pt x="20075" y="143636"/>
                </a:cubicBezTo>
                <a:cubicBezTo>
                  <a:pt x="31591" y="143630"/>
                  <a:pt x="40930" y="153543"/>
                  <a:pt x="40935" y="165776"/>
                </a:cubicBezTo>
                <a:cubicBezTo>
                  <a:pt x="40935" y="165783"/>
                  <a:pt x="40935" y="165790"/>
                  <a:pt x="40935" y="165796"/>
                </a:cubicBezTo>
                <a:close/>
                <a:moveTo>
                  <a:pt x="216654" y="165796"/>
                </a:moveTo>
                <a:cubicBezTo>
                  <a:pt x="216654" y="178035"/>
                  <a:pt x="207315" y="187957"/>
                  <a:pt x="195794" y="187957"/>
                </a:cubicBezTo>
                <a:cubicBezTo>
                  <a:pt x="184273" y="187957"/>
                  <a:pt x="174933" y="178035"/>
                  <a:pt x="174933" y="165796"/>
                </a:cubicBezTo>
                <a:cubicBezTo>
                  <a:pt x="174933" y="153558"/>
                  <a:pt x="184273" y="143636"/>
                  <a:pt x="195794" y="143636"/>
                </a:cubicBezTo>
                <a:cubicBezTo>
                  <a:pt x="207308" y="143651"/>
                  <a:pt x="216641" y="153564"/>
                  <a:pt x="216654" y="165796"/>
                </a:cubicBezTo>
                <a:close/>
                <a:moveTo>
                  <a:pt x="392324" y="165796"/>
                </a:moveTo>
                <a:cubicBezTo>
                  <a:pt x="392324" y="178035"/>
                  <a:pt x="382984" y="187957"/>
                  <a:pt x="371464" y="187957"/>
                </a:cubicBezTo>
                <a:cubicBezTo>
                  <a:pt x="359943" y="187957"/>
                  <a:pt x="350603" y="178035"/>
                  <a:pt x="350603" y="165796"/>
                </a:cubicBezTo>
                <a:cubicBezTo>
                  <a:pt x="350603" y="153558"/>
                  <a:pt x="359943" y="143636"/>
                  <a:pt x="371464" y="143636"/>
                </a:cubicBezTo>
                <a:cubicBezTo>
                  <a:pt x="382979" y="143630"/>
                  <a:pt x="392318" y="153543"/>
                  <a:pt x="392324" y="165776"/>
                </a:cubicBezTo>
                <a:cubicBezTo>
                  <a:pt x="392324" y="165783"/>
                  <a:pt x="392324" y="165790"/>
                  <a:pt x="392324" y="165796"/>
                </a:cubicBezTo>
                <a:close/>
                <a:moveTo>
                  <a:pt x="568043" y="165796"/>
                </a:moveTo>
                <a:cubicBezTo>
                  <a:pt x="568043" y="178035"/>
                  <a:pt x="558704" y="187957"/>
                  <a:pt x="547183" y="187957"/>
                </a:cubicBezTo>
                <a:cubicBezTo>
                  <a:pt x="535662" y="187957"/>
                  <a:pt x="526322" y="178035"/>
                  <a:pt x="526322" y="165796"/>
                </a:cubicBezTo>
                <a:cubicBezTo>
                  <a:pt x="526322" y="153558"/>
                  <a:pt x="535662" y="143636"/>
                  <a:pt x="547183" y="143636"/>
                </a:cubicBezTo>
                <a:cubicBezTo>
                  <a:pt x="558699" y="143630"/>
                  <a:pt x="568037" y="153543"/>
                  <a:pt x="568043" y="165776"/>
                </a:cubicBezTo>
                <a:cubicBezTo>
                  <a:pt x="568043" y="165783"/>
                  <a:pt x="568043" y="165790"/>
                  <a:pt x="568043" y="165796"/>
                </a:cubicBezTo>
                <a:close/>
                <a:moveTo>
                  <a:pt x="743762" y="165796"/>
                </a:moveTo>
                <a:cubicBezTo>
                  <a:pt x="743762" y="178035"/>
                  <a:pt x="734423" y="187957"/>
                  <a:pt x="722902" y="187957"/>
                </a:cubicBezTo>
                <a:cubicBezTo>
                  <a:pt x="711381" y="187957"/>
                  <a:pt x="702041" y="178035"/>
                  <a:pt x="702041" y="165796"/>
                </a:cubicBezTo>
                <a:cubicBezTo>
                  <a:pt x="702041" y="153558"/>
                  <a:pt x="711381" y="143636"/>
                  <a:pt x="722902" y="143636"/>
                </a:cubicBezTo>
                <a:cubicBezTo>
                  <a:pt x="734418" y="143630"/>
                  <a:pt x="743756" y="153543"/>
                  <a:pt x="743762" y="165776"/>
                </a:cubicBezTo>
                <a:cubicBezTo>
                  <a:pt x="743762" y="165783"/>
                  <a:pt x="743762" y="165790"/>
                  <a:pt x="743762" y="165796"/>
                </a:cubicBezTo>
                <a:close/>
                <a:moveTo>
                  <a:pt x="919480" y="165796"/>
                </a:moveTo>
                <a:cubicBezTo>
                  <a:pt x="919480" y="178035"/>
                  <a:pt x="910141" y="187957"/>
                  <a:pt x="898620" y="187957"/>
                </a:cubicBezTo>
                <a:cubicBezTo>
                  <a:pt x="887099" y="187957"/>
                  <a:pt x="877759" y="178035"/>
                  <a:pt x="877759" y="165796"/>
                </a:cubicBezTo>
                <a:cubicBezTo>
                  <a:pt x="877759" y="153558"/>
                  <a:pt x="887099" y="143636"/>
                  <a:pt x="898620" y="143636"/>
                </a:cubicBezTo>
                <a:cubicBezTo>
                  <a:pt x="910134" y="143651"/>
                  <a:pt x="919467" y="153564"/>
                  <a:pt x="919480" y="165796"/>
                </a:cubicBezTo>
                <a:close/>
                <a:moveTo>
                  <a:pt x="40935" y="309519"/>
                </a:moveTo>
                <a:cubicBezTo>
                  <a:pt x="40935" y="321758"/>
                  <a:pt x="31596" y="331679"/>
                  <a:pt x="20075" y="331679"/>
                </a:cubicBezTo>
                <a:cubicBezTo>
                  <a:pt x="8554" y="331679"/>
                  <a:pt x="-786" y="321758"/>
                  <a:pt x="-786" y="309519"/>
                </a:cubicBezTo>
                <a:cubicBezTo>
                  <a:pt x="-786" y="297280"/>
                  <a:pt x="8554" y="287359"/>
                  <a:pt x="20075" y="287359"/>
                </a:cubicBezTo>
                <a:cubicBezTo>
                  <a:pt x="31591" y="287353"/>
                  <a:pt x="40930" y="297265"/>
                  <a:pt x="40935" y="309498"/>
                </a:cubicBezTo>
                <a:cubicBezTo>
                  <a:pt x="40935" y="309505"/>
                  <a:pt x="40935" y="309512"/>
                  <a:pt x="40935" y="309519"/>
                </a:cubicBezTo>
                <a:close/>
                <a:moveTo>
                  <a:pt x="216654" y="309519"/>
                </a:moveTo>
                <a:cubicBezTo>
                  <a:pt x="216654" y="321758"/>
                  <a:pt x="207315" y="331679"/>
                  <a:pt x="195794" y="331679"/>
                </a:cubicBezTo>
                <a:cubicBezTo>
                  <a:pt x="184273" y="331679"/>
                  <a:pt x="174933" y="321758"/>
                  <a:pt x="174933" y="309519"/>
                </a:cubicBezTo>
                <a:cubicBezTo>
                  <a:pt x="174933" y="297280"/>
                  <a:pt x="184273" y="287359"/>
                  <a:pt x="195794" y="287359"/>
                </a:cubicBezTo>
                <a:cubicBezTo>
                  <a:pt x="207308" y="287374"/>
                  <a:pt x="216641" y="297286"/>
                  <a:pt x="216654" y="309519"/>
                </a:cubicBezTo>
                <a:close/>
                <a:moveTo>
                  <a:pt x="392324" y="309519"/>
                </a:moveTo>
                <a:cubicBezTo>
                  <a:pt x="392324" y="321758"/>
                  <a:pt x="382984" y="331679"/>
                  <a:pt x="371464" y="331679"/>
                </a:cubicBezTo>
                <a:cubicBezTo>
                  <a:pt x="359943" y="331679"/>
                  <a:pt x="350603" y="321758"/>
                  <a:pt x="350603" y="309519"/>
                </a:cubicBezTo>
                <a:cubicBezTo>
                  <a:pt x="350603" y="297280"/>
                  <a:pt x="359943" y="287359"/>
                  <a:pt x="371464" y="287359"/>
                </a:cubicBezTo>
                <a:cubicBezTo>
                  <a:pt x="382979" y="287353"/>
                  <a:pt x="392318" y="297265"/>
                  <a:pt x="392324" y="309498"/>
                </a:cubicBezTo>
                <a:cubicBezTo>
                  <a:pt x="392324" y="309505"/>
                  <a:pt x="392324" y="309512"/>
                  <a:pt x="392324" y="309519"/>
                </a:cubicBezTo>
                <a:close/>
                <a:moveTo>
                  <a:pt x="568043" y="309519"/>
                </a:moveTo>
                <a:cubicBezTo>
                  <a:pt x="568043" y="321758"/>
                  <a:pt x="558704" y="331679"/>
                  <a:pt x="547183" y="331679"/>
                </a:cubicBezTo>
                <a:cubicBezTo>
                  <a:pt x="535662" y="331679"/>
                  <a:pt x="526322" y="321758"/>
                  <a:pt x="526322" y="309519"/>
                </a:cubicBezTo>
                <a:cubicBezTo>
                  <a:pt x="526322" y="297280"/>
                  <a:pt x="535662" y="287359"/>
                  <a:pt x="547183" y="287359"/>
                </a:cubicBezTo>
                <a:cubicBezTo>
                  <a:pt x="558699" y="287353"/>
                  <a:pt x="568037" y="297265"/>
                  <a:pt x="568043" y="309498"/>
                </a:cubicBezTo>
                <a:cubicBezTo>
                  <a:pt x="568043" y="309505"/>
                  <a:pt x="568043" y="309512"/>
                  <a:pt x="568043" y="309519"/>
                </a:cubicBezTo>
                <a:close/>
                <a:moveTo>
                  <a:pt x="743762" y="309519"/>
                </a:moveTo>
                <a:cubicBezTo>
                  <a:pt x="743762" y="321758"/>
                  <a:pt x="734423" y="331679"/>
                  <a:pt x="722902" y="331679"/>
                </a:cubicBezTo>
                <a:cubicBezTo>
                  <a:pt x="711381" y="331679"/>
                  <a:pt x="702041" y="321758"/>
                  <a:pt x="702041" y="309519"/>
                </a:cubicBezTo>
                <a:cubicBezTo>
                  <a:pt x="702041" y="297280"/>
                  <a:pt x="711381" y="287359"/>
                  <a:pt x="722902" y="287359"/>
                </a:cubicBezTo>
                <a:cubicBezTo>
                  <a:pt x="734418" y="287353"/>
                  <a:pt x="743756" y="297265"/>
                  <a:pt x="743762" y="309498"/>
                </a:cubicBezTo>
                <a:cubicBezTo>
                  <a:pt x="743762" y="309505"/>
                  <a:pt x="743762" y="309512"/>
                  <a:pt x="743762" y="309519"/>
                </a:cubicBezTo>
                <a:close/>
                <a:moveTo>
                  <a:pt x="919480" y="309519"/>
                </a:moveTo>
                <a:cubicBezTo>
                  <a:pt x="919480" y="321758"/>
                  <a:pt x="910141" y="331679"/>
                  <a:pt x="898620" y="331679"/>
                </a:cubicBezTo>
                <a:cubicBezTo>
                  <a:pt x="887099" y="331679"/>
                  <a:pt x="877759" y="321758"/>
                  <a:pt x="877759" y="309519"/>
                </a:cubicBezTo>
                <a:cubicBezTo>
                  <a:pt x="877759" y="297280"/>
                  <a:pt x="887099" y="287359"/>
                  <a:pt x="898620" y="287359"/>
                </a:cubicBezTo>
                <a:cubicBezTo>
                  <a:pt x="910134" y="287374"/>
                  <a:pt x="919467" y="297286"/>
                  <a:pt x="919480" y="309519"/>
                </a:cubicBezTo>
                <a:close/>
                <a:moveTo>
                  <a:pt x="40935" y="453242"/>
                </a:moveTo>
                <a:cubicBezTo>
                  <a:pt x="40935" y="465481"/>
                  <a:pt x="31596" y="475402"/>
                  <a:pt x="20075" y="475402"/>
                </a:cubicBezTo>
                <a:cubicBezTo>
                  <a:pt x="8554" y="475402"/>
                  <a:pt x="-786" y="465481"/>
                  <a:pt x="-786" y="453242"/>
                </a:cubicBezTo>
                <a:cubicBezTo>
                  <a:pt x="-786" y="441003"/>
                  <a:pt x="8554" y="431082"/>
                  <a:pt x="20075" y="431082"/>
                </a:cubicBezTo>
                <a:cubicBezTo>
                  <a:pt x="31591" y="431076"/>
                  <a:pt x="40930" y="440988"/>
                  <a:pt x="40935" y="453221"/>
                </a:cubicBezTo>
                <a:cubicBezTo>
                  <a:pt x="40935" y="453228"/>
                  <a:pt x="40935" y="453235"/>
                  <a:pt x="40935" y="453242"/>
                </a:cubicBezTo>
                <a:close/>
                <a:moveTo>
                  <a:pt x="216654" y="453242"/>
                </a:moveTo>
                <a:cubicBezTo>
                  <a:pt x="216654" y="465481"/>
                  <a:pt x="207315" y="475402"/>
                  <a:pt x="195794" y="475402"/>
                </a:cubicBezTo>
                <a:cubicBezTo>
                  <a:pt x="184273" y="475402"/>
                  <a:pt x="174933" y="465481"/>
                  <a:pt x="174933" y="453242"/>
                </a:cubicBezTo>
                <a:cubicBezTo>
                  <a:pt x="174933" y="441003"/>
                  <a:pt x="184273" y="431082"/>
                  <a:pt x="195794" y="431082"/>
                </a:cubicBezTo>
                <a:cubicBezTo>
                  <a:pt x="207308" y="431096"/>
                  <a:pt x="216641" y="441009"/>
                  <a:pt x="216654" y="453242"/>
                </a:cubicBezTo>
                <a:close/>
                <a:moveTo>
                  <a:pt x="392324" y="453242"/>
                </a:moveTo>
                <a:cubicBezTo>
                  <a:pt x="392324" y="465481"/>
                  <a:pt x="382984" y="475402"/>
                  <a:pt x="371464" y="475402"/>
                </a:cubicBezTo>
                <a:cubicBezTo>
                  <a:pt x="359943" y="475402"/>
                  <a:pt x="350603" y="465481"/>
                  <a:pt x="350603" y="453242"/>
                </a:cubicBezTo>
                <a:cubicBezTo>
                  <a:pt x="350603" y="441003"/>
                  <a:pt x="359943" y="431082"/>
                  <a:pt x="371464" y="431082"/>
                </a:cubicBezTo>
                <a:cubicBezTo>
                  <a:pt x="382979" y="431076"/>
                  <a:pt x="392318" y="440988"/>
                  <a:pt x="392324" y="453221"/>
                </a:cubicBezTo>
                <a:cubicBezTo>
                  <a:pt x="392324" y="453228"/>
                  <a:pt x="392324" y="453235"/>
                  <a:pt x="392324" y="453242"/>
                </a:cubicBezTo>
                <a:close/>
                <a:moveTo>
                  <a:pt x="568043" y="453242"/>
                </a:moveTo>
                <a:cubicBezTo>
                  <a:pt x="568043" y="465481"/>
                  <a:pt x="558704" y="475402"/>
                  <a:pt x="547183" y="475402"/>
                </a:cubicBezTo>
                <a:cubicBezTo>
                  <a:pt x="535662" y="475402"/>
                  <a:pt x="526322" y="465481"/>
                  <a:pt x="526322" y="453242"/>
                </a:cubicBezTo>
                <a:cubicBezTo>
                  <a:pt x="526322" y="441003"/>
                  <a:pt x="535662" y="431082"/>
                  <a:pt x="547183" y="431082"/>
                </a:cubicBezTo>
                <a:cubicBezTo>
                  <a:pt x="558699" y="431076"/>
                  <a:pt x="568037" y="440988"/>
                  <a:pt x="568043" y="453221"/>
                </a:cubicBezTo>
                <a:cubicBezTo>
                  <a:pt x="568043" y="453228"/>
                  <a:pt x="568043" y="453235"/>
                  <a:pt x="568043" y="453242"/>
                </a:cubicBezTo>
                <a:close/>
                <a:moveTo>
                  <a:pt x="743762" y="453242"/>
                </a:moveTo>
                <a:cubicBezTo>
                  <a:pt x="743762" y="465481"/>
                  <a:pt x="734423" y="475402"/>
                  <a:pt x="722902" y="475402"/>
                </a:cubicBezTo>
                <a:cubicBezTo>
                  <a:pt x="711381" y="475402"/>
                  <a:pt x="702041" y="465481"/>
                  <a:pt x="702041" y="453242"/>
                </a:cubicBezTo>
                <a:cubicBezTo>
                  <a:pt x="702041" y="441003"/>
                  <a:pt x="711381" y="431082"/>
                  <a:pt x="722902" y="431082"/>
                </a:cubicBezTo>
                <a:cubicBezTo>
                  <a:pt x="734418" y="431076"/>
                  <a:pt x="743756" y="440988"/>
                  <a:pt x="743762" y="453221"/>
                </a:cubicBezTo>
                <a:cubicBezTo>
                  <a:pt x="743762" y="453228"/>
                  <a:pt x="743762" y="453235"/>
                  <a:pt x="743762" y="453242"/>
                </a:cubicBezTo>
                <a:close/>
                <a:moveTo>
                  <a:pt x="919480" y="453242"/>
                </a:moveTo>
                <a:cubicBezTo>
                  <a:pt x="919480" y="465481"/>
                  <a:pt x="910141" y="475402"/>
                  <a:pt x="898620" y="475402"/>
                </a:cubicBezTo>
                <a:cubicBezTo>
                  <a:pt x="887099" y="475402"/>
                  <a:pt x="877759" y="465481"/>
                  <a:pt x="877759" y="453242"/>
                </a:cubicBezTo>
                <a:cubicBezTo>
                  <a:pt x="877759" y="441003"/>
                  <a:pt x="887099" y="431082"/>
                  <a:pt x="898620" y="431082"/>
                </a:cubicBezTo>
                <a:cubicBezTo>
                  <a:pt x="910134" y="431096"/>
                  <a:pt x="919467" y="441009"/>
                  <a:pt x="919480" y="453242"/>
                </a:cubicBezTo>
                <a:close/>
                <a:moveTo>
                  <a:pt x="40935" y="596965"/>
                </a:moveTo>
                <a:cubicBezTo>
                  <a:pt x="40935" y="609204"/>
                  <a:pt x="31596" y="619125"/>
                  <a:pt x="20075" y="619125"/>
                </a:cubicBezTo>
                <a:cubicBezTo>
                  <a:pt x="8554" y="619125"/>
                  <a:pt x="-786" y="609204"/>
                  <a:pt x="-786" y="596965"/>
                </a:cubicBezTo>
                <a:cubicBezTo>
                  <a:pt x="-786" y="584726"/>
                  <a:pt x="8554" y="574805"/>
                  <a:pt x="20075" y="574805"/>
                </a:cubicBezTo>
                <a:cubicBezTo>
                  <a:pt x="31591" y="574799"/>
                  <a:pt x="40930" y="584711"/>
                  <a:pt x="40935" y="596943"/>
                </a:cubicBezTo>
                <a:cubicBezTo>
                  <a:pt x="40935" y="596950"/>
                  <a:pt x="40935" y="596957"/>
                  <a:pt x="40935" y="596965"/>
                </a:cubicBezTo>
                <a:close/>
                <a:moveTo>
                  <a:pt x="216654" y="596965"/>
                </a:moveTo>
                <a:cubicBezTo>
                  <a:pt x="216654" y="609204"/>
                  <a:pt x="207315" y="619125"/>
                  <a:pt x="195794" y="619125"/>
                </a:cubicBezTo>
                <a:cubicBezTo>
                  <a:pt x="184273" y="619125"/>
                  <a:pt x="174933" y="609204"/>
                  <a:pt x="174933" y="596965"/>
                </a:cubicBezTo>
                <a:cubicBezTo>
                  <a:pt x="174933" y="584726"/>
                  <a:pt x="184273" y="574805"/>
                  <a:pt x="195794" y="574805"/>
                </a:cubicBezTo>
                <a:cubicBezTo>
                  <a:pt x="207308" y="574818"/>
                  <a:pt x="216641" y="584732"/>
                  <a:pt x="216654" y="596965"/>
                </a:cubicBezTo>
                <a:close/>
                <a:moveTo>
                  <a:pt x="392324" y="596965"/>
                </a:moveTo>
                <a:cubicBezTo>
                  <a:pt x="392324" y="609204"/>
                  <a:pt x="382984" y="619125"/>
                  <a:pt x="371464" y="619125"/>
                </a:cubicBezTo>
                <a:cubicBezTo>
                  <a:pt x="359943" y="619125"/>
                  <a:pt x="350603" y="609204"/>
                  <a:pt x="350603" y="596965"/>
                </a:cubicBezTo>
                <a:cubicBezTo>
                  <a:pt x="350603" y="584726"/>
                  <a:pt x="359943" y="574805"/>
                  <a:pt x="371464" y="574805"/>
                </a:cubicBezTo>
                <a:cubicBezTo>
                  <a:pt x="382979" y="574799"/>
                  <a:pt x="392318" y="584711"/>
                  <a:pt x="392324" y="596943"/>
                </a:cubicBezTo>
                <a:cubicBezTo>
                  <a:pt x="392324" y="596950"/>
                  <a:pt x="392324" y="596957"/>
                  <a:pt x="392324" y="596965"/>
                </a:cubicBezTo>
                <a:close/>
                <a:moveTo>
                  <a:pt x="568043" y="596965"/>
                </a:moveTo>
                <a:cubicBezTo>
                  <a:pt x="568043" y="609204"/>
                  <a:pt x="558704" y="619125"/>
                  <a:pt x="547183" y="619125"/>
                </a:cubicBezTo>
                <a:cubicBezTo>
                  <a:pt x="535662" y="619125"/>
                  <a:pt x="526322" y="609204"/>
                  <a:pt x="526322" y="596965"/>
                </a:cubicBezTo>
                <a:cubicBezTo>
                  <a:pt x="526322" y="584726"/>
                  <a:pt x="535662" y="574805"/>
                  <a:pt x="547183" y="574805"/>
                </a:cubicBezTo>
                <a:cubicBezTo>
                  <a:pt x="558699" y="574799"/>
                  <a:pt x="568037" y="584711"/>
                  <a:pt x="568043" y="596943"/>
                </a:cubicBezTo>
                <a:cubicBezTo>
                  <a:pt x="568043" y="596950"/>
                  <a:pt x="568043" y="596957"/>
                  <a:pt x="568043" y="596965"/>
                </a:cubicBezTo>
                <a:close/>
                <a:moveTo>
                  <a:pt x="743762" y="596965"/>
                </a:moveTo>
                <a:cubicBezTo>
                  <a:pt x="743762" y="609204"/>
                  <a:pt x="734423" y="619125"/>
                  <a:pt x="722902" y="619125"/>
                </a:cubicBezTo>
                <a:cubicBezTo>
                  <a:pt x="711381" y="619125"/>
                  <a:pt x="702041" y="609204"/>
                  <a:pt x="702041" y="596965"/>
                </a:cubicBezTo>
                <a:cubicBezTo>
                  <a:pt x="702041" y="584726"/>
                  <a:pt x="711381" y="574805"/>
                  <a:pt x="722902" y="574805"/>
                </a:cubicBezTo>
                <a:cubicBezTo>
                  <a:pt x="734418" y="574799"/>
                  <a:pt x="743756" y="584711"/>
                  <a:pt x="743762" y="596943"/>
                </a:cubicBezTo>
                <a:cubicBezTo>
                  <a:pt x="743762" y="596950"/>
                  <a:pt x="743762" y="596957"/>
                  <a:pt x="743762" y="596965"/>
                </a:cubicBezTo>
                <a:close/>
                <a:moveTo>
                  <a:pt x="919480" y="596965"/>
                </a:moveTo>
                <a:cubicBezTo>
                  <a:pt x="919480" y="609204"/>
                  <a:pt x="910141" y="619125"/>
                  <a:pt x="898620" y="619125"/>
                </a:cubicBezTo>
                <a:cubicBezTo>
                  <a:pt x="887099" y="619125"/>
                  <a:pt x="877759" y="609204"/>
                  <a:pt x="877759" y="596965"/>
                </a:cubicBezTo>
                <a:cubicBezTo>
                  <a:pt x="877759" y="584726"/>
                  <a:pt x="887099" y="574805"/>
                  <a:pt x="898620" y="574805"/>
                </a:cubicBezTo>
                <a:cubicBezTo>
                  <a:pt x="910134" y="574818"/>
                  <a:pt x="919467" y="584732"/>
                  <a:pt x="919480" y="596965"/>
                </a:cubicBezTo>
                <a:close/>
              </a:path>
            </a:pathLst>
          </a:custGeom>
          <a:solidFill>
            <a:srgbClr val="FFFFFF"/>
          </a:solidFill>
        </p:spPr>
      </p:sp>
      <p:sp>
        <p:nvSpPr>
          <p:cNvPr id="4" name="Text 1"/>
          <p:cNvSpPr/>
          <p:nvPr/>
        </p:nvSpPr>
        <p:spPr>
          <a:xfrm>
            <a:off x="10724515" y="549275"/>
            <a:ext cx="919480" cy="61912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4300220" y="2123440"/>
            <a:ext cx="3592195" cy="1481534"/>
          </a:xfrm>
          <a:prstGeom prst="rect">
            <a:avLst/>
          </a:prstGeom>
          <a:noFill/>
        </p:spPr>
        <p:txBody>
          <a:bodyPr wrap="square" lIns="91440" tIns="45720" rIns="91440" bIns="45720" rtlCol="0" anchor="t">
            <a:spAutoFit/>
          </a:bodyPr>
          <a:lstStyle/>
          <a:p>
            <a:pPr marL="0" indent="0" algn="ctr">
              <a:lnSpc>
                <a:spcPct val="100000"/>
              </a:lnSpc>
              <a:buNone/>
            </a:pPr>
            <a:r>
              <a:rPr lang="en-US" sz="9600" b="1" dirty="0">
                <a:solidFill>
                  <a:srgbClr val="2483EB"/>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sp>
        <p:nvSpPr>
          <p:cNvPr id="6" name="Text 3"/>
          <p:cNvSpPr/>
          <p:nvPr/>
        </p:nvSpPr>
        <p:spPr>
          <a:xfrm>
            <a:off x="4420235" y="3606165"/>
            <a:ext cx="3352165" cy="1162050"/>
          </a:xfrm>
          <a:prstGeom prst="rect">
            <a:avLst/>
          </a:prstGeom>
          <a:noFill/>
        </p:spPr>
        <p:txBody>
          <a:bodyPr wrap="square" lIns="91440" tIns="45720" rIns="91440" bIns="45720" rtlCol="0" anchor="t">
            <a:spAutoFit/>
          </a:bodyPr>
          <a:lstStyle/>
          <a:p>
            <a:pPr marL="0" indent="0" algn="ctr">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专业素养核心要素</a:t>
            </a:r>
            <a:endParaRPr lang="en-US" sz="1600" dirty="0"/>
          </a:p>
        </p:txBody>
      </p:sp>
      <p:pic>
        <p:nvPicPr>
          <p:cNvPr id="7" name="Image 1" descr="https://test-kimi-img.moonshot.cn/pub/slides/slides_tmpl/image/25-08-06-17:27:09-d29hvrcup1d2ae82ksog.png"/>
          <p:cNvPicPr>
            <a:picLocks noChangeAspect="1"/>
          </p:cNvPicPr>
          <p:nvPr/>
        </p:nvPicPr>
        <p:blipFill>
          <a:blip r:embed="rId1">
            <a:alphaModFix amt="97000"/>
          </a:blip>
          <a:srcRect t="22162"/>
          <a:stretch>
            <a:fillRect/>
          </a:stretch>
        </p:blipFill>
        <p:spPr>
          <a:xfrm>
            <a:off x="6811010" y="549275"/>
            <a:ext cx="2052320" cy="1736725"/>
          </a:xfrm>
          <a:prstGeom prst="rect">
            <a:avLst/>
          </a:prstGeom>
        </p:spPr>
      </p:pic>
      <p:pic>
        <p:nvPicPr>
          <p:cNvPr id="8" name="Image 2" descr="https://test-kimi-img.moonshot.cn/pub/slides/slides_tmpl/image/25-08-06-17:26:55-d29hvnsup1d2ae82kskg.png"/>
          <p:cNvPicPr>
            <a:picLocks noChangeAspect="1"/>
          </p:cNvPicPr>
          <p:nvPr/>
        </p:nvPicPr>
        <p:blipFill>
          <a:blip r:embed="rId2"/>
          <a:srcRect l="3542" r="-5121" b="-185"/>
          <a:stretch>
            <a:fillRect/>
          </a:stretch>
        </p:blipFill>
        <p:spPr>
          <a:xfrm>
            <a:off x="0" y="0"/>
            <a:ext cx="4420235" cy="6870700"/>
          </a:xfrm>
          <a:prstGeom prst="rect">
            <a:avLst/>
          </a:prstGeom>
        </p:spPr>
      </p:pic>
      <p:pic>
        <p:nvPicPr>
          <p:cNvPr id="9" name="Image 3" descr="https://test-kimi-img.moonshot.cn/pub/slides/slides_tmpl/image/25-08-06-17:26:55-d29hvnsup1d2ae82kskg.png"/>
          <p:cNvPicPr>
            <a:picLocks noChangeAspect="1"/>
          </p:cNvPicPr>
          <p:nvPr/>
        </p:nvPicPr>
        <p:blipFill>
          <a:blip r:embed="rId2"/>
          <a:srcRect l="3542" r="-5121" b="-185"/>
          <a:stretch>
            <a:fillRect/>
          </a:stretch>
        </p:blipFill>
        <p:spPr>
          <a:xfrm flipH="1">
            <a:off x="7772400" y="0"/>
            <a:ext cx="4419600" cy="68707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937895" y="6366510"/>
            <a:ext cx="10621010" cy="147955"/>
          </a:xfrm>
          <a:prstGeom prst="rect">
            <a:avLst/>
          </a:prstGeom>
          <a:solidFill>
            <a:srgbClr val="FFCE2F"/>
          </a:solidFill>
        </p:spPr>
      </p:sp>
      <p:sp>
        <p:nvSpPr>
          <p:cNvPr id="4" name="Text 1"/>
          <p:cNvSpPr/>
          <p:nvPr/>
        </p:nvSpPr>
        <p:spPr>
          <a:xfrm>
            <a:off x="937895" y="6366510"/>
            <a:ext cx="10621010" cy="147955"/>
          </a:xfrm>
          <a:prstGeom prst="rect">
            <a:avLst/>
          </a:prstGeom>
          <a:noFill/>
        </p:spPr>
        <p:txBody>
          <a:bodyPr wrap="square" lIns="45720" tIns="91440" rIns="91440" bIns="45720" rtlCol="0" anchor="ctr"/>
          <a:lstStyle/>
          <a:p>
            <a:pPr marL="0" indent="0">
              <a:lnSpc>
                <a:spcPct val="100000"/>
              </a:lnSpc>
              <a:buNone/>
            </a:pPr>
            <a:endParaRPr lang="en-US" sz="1600" dirty="0"/>
          </a:p>
        </p:txBody>
      </p:sp>
      <p:pic>
        <p:nvPicPr>
          <p:cNvPr id="5" name="Image 1" descr="https://test-kimi-img.moonshot.cn/pub/slides/slides_tmpl/image/25-08-06-17:27:23-d29hvusup1d2ae82kt10.png"/>
          <p:cNvPicPr>
            <a:picLocks noChangeAspect="1"/>
          </p:cNvPicPr>
          <p:nvPr/>
        </p:nvPicPr>
        <p:blipFill>
          <a:blip r:embed="rId1">
            <a:alphaModFix amt="76000"/>
          </a:blip>
          <a:srcRect l="-1043" t="-4672" r="-756" b="-6227"/>
          <a:stretch>
            <a:fillRect/>
          </a:stretch>
        </p:blipFill>
        <p:spPr>
          <a:xfrm>
            <a:off x="3660775" y="1392555"/>
            <a:ext cx="8117840" cy="1784350"/>
          </a:xfrm>
          <a:prstGeom prst="rect">
            <a:avLst/>
          </a:prstGeom>
        </p:spPr>
      </p:pic>
      <p:pic>
        <p:nvPicPr>
          <p:cNvPr id="6" name="Image 2" descr="https://test-kimi-img.moonshot.cn/pub/slides/slides_tmpl/image/25-08-06-17:27:23-d29hvusup1d2ae82kt1g.png"/>
          <p:cNvPicPr>
            <a:picLocks noChangeAspect="1"/>
          </p:cNvPicPr>
          <p:nvPr/>
        </p:nvPicPr>
        <p:blipFill>
          <a:blip r:embed="rId2">
            <a:alphaModFix amt="78000"/>
          </a:blip>
          <a:srcRect t="1464" b="1464"/>
          <a:stretch>
            <a:fillRect/>
          </a:stretch>
        </p:blipFill>
        <p:spPr>
          <a:xfrm>
            <a:off x="937895" y="4836160"/>
            <a:ext cx="10757535" cy="1529715"/>
          </a:xfrm>
          <a:prstGeom prst="rect">
            <a:avLst/>
          </a:prstGeom>
        </p:spPr>
      </p:pic>
      <p:pic>
        <p:nvPicPr>
          <p:cNvPr id="7" name="Image 3" descr="https://test-kimi-img.moonshot.cn/pub/slides/slides_tmpl/image/25-08-06-17:27:26-d29hvvkup1d2ae82kt4g.jpg"/>
          <p:cNvPicPr>
            <a:picLocks noChangeAspect="1"/>
          </p:cNvPicPr>
          <p:nvPr/>
        </p:nvPicPr>
        <p:blipFill>
          <a:blip r:embed="rId3"/>
          <a:srcRect l="18413" r="18413"/>
          <a:stretch>
            <a:fillRect/>
          </a:stretch>
        </p:blipFill>
        <p:spPr>
          <a:xfrm>
            <a:off x="937260" y="1459865"/>
            <a:ext cx="2700655" cy="3205480"/>
          </a:xfrm>
          <a:prstGeom prst="rect">
            <a:avLst/>
          </a:prstGeom>
        </p:spPr>
      </p:pic>
      <p:sp>
        <p:nvSpPr>
          <p:cNvPr id="8" name="Text 2"/>
          <p:cNvSpPr/>
          <p:nvPr/>
        </p:nvSpPr>
        <p:spPr>
          <a:xfrm>
            <a:off x="3933190" y="1644015"/>
            <a:ext cx="715010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知识基础与决策</a:t>
            </a:r>
            <a:endParaRPr lang="en-US" sz="1600" dirty="0"/>
          </a:p>
        </p:txBody>
      </p:sp>
      <p:sp>
        <p:nvSpPr>
          <p:cNvPr id="9" name="Text 3"/>
          <p:cNvSpPr/>
          <p:nvPr/>
        </p:nvSpPr>
        <p:spPr>
          <a:xfrm>
            <a:off x="3944794" y="1960245"/>
            <a:ext cx="7150100" cy="85764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专业知识是专业素养的根本，为复杂决策提供认知框架。例如金融分析师凭借经济学模型评估风险，教师依据教育学理论设计教学方案，专业知识助力突破经验局限，形成精准判断。</a:t>
            </a:r>
            <a:endParaRPr lang="en-US" sz="1600" dirty="0"/>
          </a:p>
        </p:txBody>
      </p:sp>
      <p:sp>
        <p:nvSpPr>
          <p:cNvPr id="10" name="Text 4"/>
          <p:cNvSpPr/>
          <p:nvPr/>
        </p:nvSpPr>
        <p:spPr>
          <a:xfrm>
            <a:off x="1249763" y="5086985"/>
            <a:ext cx="939863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知识更新与竞争力</a:t>
            </a:r>
            <a:endParaRPr lang="en-US" sz="1600" dirty="0"/>
          </a:p>
        </p:txBody>
      </p:sp>
      <p:sp>
        <p:nvSpPr>
          <p:cNvPr id="11" name="Text 5"/>
          <p:cNvSpPr/>
          <p:nvPr/>
        </p:nvSpPr>
        <p:spPr>
          <a:xfrm>
            <a:off x="1249763" y="5460365"/>
            <a:ext cx="9985424" cy="571698"/>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专业知识需不断更新以保持竞争力。在快速发展的行业，如医疗、金融等，持续学习新知识是保持专业优势的必要条件，知识更新有助于适应行业变化，把握新机遇。</a:t>
            </a:r>
            <a:endParaRPr lang="en-US" sz="1600" dirty="0"/>
          </a:p>
        </p:txBody>
      </p:sp>
      <p:sp>
        <p:nvSpPr>
          <p:cNvPr id="12" name="Text 6"/>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专业知识</a:t>
            </a:r>
            <a:endParaRPr lang="en-US" sz="1600" dirty="0"/>
          </a:p>
        </p:txBody>
      </p:sp>
      <p:pic>
        <p:nvPicPr>
          <p:cNvPr id="13" name="Image 4" descr="https://test-kimi-img.moonshot.cn/pub/slides/slides_tmpl/image/25-08-06-17:27:23-d29hvusup1d2ae82kt10.png"/>
          <p:cNvPicPr>
            <a:picLocks noChangeAspect="1"/>
          </p:cNvPicPr>
          <p:nvPr/>
        </p:nvPicPr>
        <p:blipFill>
          <a:blip r:embed="rId1">
            <a:alphaModFix amt="73000"/>
          </a:blip>
          <a:srcRect l="-1043" t="-4672" r="-756" b="-6227"/>
          <a:stretch>
            <a:fillRect/>
          </a:stretch>
        </p:blipFill>
        <p:spPr>
          <a:xfrm>
            <a:off x="3649345" y="3034030"/>
            <a:ext cx="8117840" cy="1784350"/>
          </a:xfrm>
          <a:prstGeom prst="rect">
            <a:avLst/>
          </a:prstGeom>
        </p:spPr>
      </p:pic>
      <p:sp>
        <p:nvSpPr>
          <p:cNvPr id="14" name="Text 7"/>
          <p:cNvSpPr/>
          <p:nvPr/>
        </p:nvSpPr>
        <p:spPr>
          <a:xfrm>
            <a:off x="3921760" y="3285490"/>
            <a:ext cx="715010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知识深度与潜力</a:t>
            </a:r>
            <a:endParaRPr lang="en-US" sz="1600" dirty="0"/>
          </a:p>
        </p:txBody>
      </p:sp>
      <p:sp>
        <p:nvSpPr>
          <p:cNvPr id="15" name="Text 8"/>
          <p:cNvSpPr/>
          <p:nvPr/>
        </p:nvSpPr>
        <p:spPr>
          <a:xfrm>
            <a:off x="3933364" y="3601720"/>
            <a:ext cx="7150100" cy="857647"/>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深入理解专业知识是应对复杂问题的关键。如影像科医生结合解剖学与影像学知识诊断病变，内分泌科医生整合多学科知识制定糖尿病合并肾功能不全患者的治疗方案，知识深度决定发展潜力。</a:t>
            </a:r>
            <a:endParaRPr lang="en-US" sz="1600" dirty="0"/>
          </a:p>
        </p:txBody>
      </p:sp>
      <p:pic>
        <p:nvPicPr>
          <p:cNvPr id="16"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10-d29hvrkup1d2ae82ksp0.jpg"/>
          <p:cNvPicPr>
            <a:picLocks noChangeAspect="1"/>
          </p:cNvPicPr>
          <p:nvPr/>
        </p:nvPicPr>
        <p:blipFill>
          <a:blip r:embed="rId1"/>
          <a:srcRect l="1402" t="40330" r="-1402" b="33721"/>
          <a:stretch>
            <a:fillRect/>
          </a:stretch>
        </p:blipFill>
        <p:spPr>
          <a:xfrm>
            <a:off x="743585" y="1354455"/>
            <a:ext cx="10554335" cy="2054225"/>
          </a:xfrm>
          <a:prstGeom prst="rect">
            <a:avLst/>
          </a:prstGeom>
        </p:spPr>
      </p:pic>
      <p:sp>
        <p:nvSpPr>
          <p:cNvPr id="4" name="Text 0"/>
          <p:cNvSpPr/>
          <p:nvPr/>
        </p:nvSpPr>
        <p:spPr>
          <a:xfrm>
            <a:off x="721360"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技能重要性与就业</a:t>
            </a:r>
            <a:endParaRPr lang="en-US" sz="1600" dirty="0"/>
          </a:p>
        </p:txBody>
      </p:sp>
      <p:sp>
        <p:nvSpPr>
          <p:cNvPr id="5" name="Text 1"/>
          <p:cNvSpPr/>
          <p:nvPr/>
        </p:nvSpPr>
        <p:spPr>
          <a:xfrm>
            <a:off x="721360" y="4283710"/>
            <a:ext cx="3134995"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专业技能是职业教育的核心目标，直接影响就业竞争力。具备扎实专业技能的大学生更易获得优质就业机会，如掌握数控编程的机械制造专业学生，能快速适应企业生产需求。</a:t>
            </a:r>
            <a:endParaRPr lang="en-US" sz="1600" dirty="0"/>
          </a:p>
        </p:txBody>
      </p:sp>
      <p:sp>
        <p:nvSpPr>
          <p:cNvPr id="6" name="Text 2"/>
          <p:cNvSpPr/>
          <p:nvPr/>
        </p:nvSpPr>
        <p:spPr>
          <a:xfrm>
            <a:off x="4412615"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技能要素与能力</a:t>
            </a:r>
            <a:endParaRPr lang="en-US" sz="1600" dirty="0"/>
          </a:p>
        </p:txBody>
      </p:sp>
      <p:sp>
        <p:nvSpPr>
          <p:cNvPr id="7" name="Text 3"/>
          <p:cNvSpPr/>
          <p:nvPr/>
        </p:nvSpPr>
        <p:spPr>
          <a:xfrm>
            <a:off x="4412615" y="4283710"/>
            <a:ext cx="3134995"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专业技能包括技术技能、分析问题能力和创新思维。技术技能是将理论知识转化为实际生产力的关键，分析问题能力是理论与实践的纽带，创新思维则推动行业技术进步。</a:t>
            </a:r>
            <a:endParaRPr lang="en-US" sz="1600" dirty="0"/>
          </a:p>
        </p:txBody>
      </p:sp>
      <p:sp>
        <p:nvSpPr>
          <p:cNvPr id="8" name="Text 4"/>
          <p:cNvSpPr/>
          <p:nvPr/>
        </p:nvSpPr>
        <p:spPr>
          <a:xfrm>
            <a:off x="8103870" y="3910330"/>
            <a:ext cx="313499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1D89ED"/>
                </a:solidFill>
                <a:latin typeface="MiSans" panose="00000500000000000000" pitchFamily="34" charset="-122"/>
                <a:ea typeface="MiSans" panose="00000500000000000000" pitchFamily="34" charset="-122"/>
                <a:cs typeface="MiSans" panose="00000500000000000000" pitchFamily="34" charset="-120"/>
              </a:rPr>
              <a:t>技能特点与职业发展</a:t>
            </a:r>
            <a:endParaRPr lang="en-US" sz="1600" dirty="0"/>
          </a:p>
        </p:txBody>
      </p:sp>
      <p:sp>
        <p:nvSpPr>
          <p:cNvPr id="9" name="Text 5"/>
          <p:cNvSpPr/>
          <p:nvPr/>
        </p:nvSpPr>
        <p:spPr>
          <a:xfrm>
            <a:off x="8103870" y="4283710"/>
            <a:ext cx="3134995" cy="1429345"/>
          </a:xfrm>
          <a:prstGeom prst="rect">
            <a:avLst/>
          </a:prstGeom>
          <a:noFill/>
        </p:spPr>
        <p:txBody>
          <a:bodyPr wrap="square" lIns="91440" tIns="45720" rIns="91440" bIns="45720" rtlCol="0" anchor="t">
            <a:spAutoFit/>
          </a:bodyPr>
          <a:lstStyle/>
          <a:p>
            <a:pPr marL="0" indent="0" algn="just">
              <a:lnSpc>
                <a:spcPct val="13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专业技能具有职业针对性、实践应用性、技术先进性、可迁移性和持续发展性。这些特点使大学生能够适应不同岗位需求，紧跟技术发展，实现职业可持续发展。</a:t>
            </a:r>
            <a:endParaRPr lang="en-US" sz="1600" dirty="0"/>
          </a:p>
        </p:txBody>
      </p:sp>
      <p:sp>
        <p:nvSpPr>
          <p:cNvPr id="10" name="Text 6"/>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专业技能</a:t>
            </a:r>
            <a:endParaRPr lang="en-US" sz="1600" dirty="0"/>
          </a:p>
        </p:txBody>
      </p:sp>
      <p:pic>
        <p:nvPicPr>
          <p:cNvPr id="11" name="Image 2" descr="https://test-kimi-img.moonshot.cn/pub/slides/slides_tmpl/image/25-08-06-17:26:54-d29hvnkup1d2ae82ksk0.png"/>
          <p:cNvPicPr>
            <a:picLocks noChangeAspect="1"/>
          </p:cNvPicPr>
          <p:nvPr/>
        </p:nvPicPr>
        <p:blipFill>
          <a:blip r:embed="rId2"/>
          <a:srcRect/>
          <a:stretch>
            <a:fillRect/>
          </a:stretch>
        </p:blipFill>
        <p:spPr>
          <a:xfrm>
            <a:off x="1571625" y="2795905"/>
            <a:ext cx="996315" cy="996315"/>
          </a:xfrm>
          <a:prstGeom prst="rect">
            <a:avLst/>
          </a:prstGeom>
        </p:spPr>
      </p:pic>
      <p:sp>
        <p:nvSpPr>
          <p:cNvPr id="12" name="Text 7"/>
          <p:cNvSpPr/>
          <p:nvPr/>
        </p:nvSpPr>
        <p:spPr>
          <a:xfrm>
            <a:off x="1650365" y="3002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01</a:t>
            </a:r>
            <a:endParaRPr lang="en-US" sz="1600" dirty="0"/>
          </a:p>
        </p:txBody>
      </p:sp>
      <p:pic>
        <p:nvPicPr>
          <p:cNvPr id="13" name="Image 3" descr="https://test-kimi-img.moonshot.cn/pub/slides/slides_tmpl/image/25-08-06-17:26:54-d29hvnkup1d2ae82ksjg.png"/>
          <p:cNvPicPr>
            <a:picLocks noChangeAspect="1"/>
          </p:cNvPicPr>
          <p:nvPr/>
        </p:nvPicPr>
        <p:blipFill>
          <a:blip r:embed="rId3"/>
          <a:srcRect/>
          <a:stretch>
            <a:fillRect/>
          </a:stretch>
        </p:blipFill>
        <p:spPr>
          <a:xfrm>
            <a:off x="5342890" y="2794000"/>
            <a:ext cx="996315" cy="996315"/>
          </a:xfrm>
          <a:prstGeom prst="rect">
            <a:avLst/>
          </a:prstGeom>
        </p:spPr>
      </p:pic>
      <p:sp>
        <p:nvSpPr>
          <p:cNvPr id="14" name="Text 8"/>
          <p:cNvSpPr/>
          <p:nvPr/>
        </p:nvSpPr>
        <p:spPr>
          <a:xfrm>
            <a:off x="5421630" y="3000375"/>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1D89ED"/>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pic>
        <p:nvPicPr>
          <p:cNvPr id="15" name="Image 4" descr="https://test-kimi-img.moonshot.cn/pub/slides/slides_tmpl/image/25-08-06-17:26:54-d29hvnkup1d2ae82ksk0.png"/>
          <p:cNvPicPr>
            <a:picLocks noChangeAspect="1"/>
          </p:cNvPicPr>
          <p:nvPr/>
        </p:nvPicPr>
        <p:blipFill>
          <a:blip r:embed="rId2"/>
          <a:srcRect/>
          <a:stretch>
            <a:fillRect/>
          </a:stretch>
        </p:blipFill>
        <p:spPr>
          <a:xfrm>
            <a:off x="9114155" y="2795905"/>
            <a:ext cx="996315" cy="996315"/>
          </a:xfrm>
          <a:prstGeom prst="rect">
            <a:avLst/>
          </a:prstGeom>
        </p:spPr>
      </p:pic>
      <p:sp>
        <p:nvSpPr>
          <p:cNvPr id="16" name="Text 9"/>
          <p:cNvSpPr/>
          <p:nvPr/>
        </p:nvSpPr>
        <p:spPr>
          <a:xfrm>
            <a:off x="9192895" y="3002280"/>
            <a:ext cx="838835" cy="499467"/>
          </a:xfrm>
          <a:prstGeom prst="rect">
            <a:avLst/>
          </a:prstGeom>
          <a:noFill/>
        </p:spPr>
        <p:txBody>
          <a:bodyPr wrap="square" lIns="91440" tIns="45720" rIns="91440" bIns="45720" rtlCol="0" anchor="t">
            <a:spAutoFit/>
          </a:bodyPr>
          <a:lstStyle/>
          <a:p>
            <a:pPr marL="0" indent="0" algn="ctr">
              <a:lnSpc>
                <a:spcPct val="100000"/>
              </a:lnSpc>
              <a:buNone/>
            </a:pPr>
            <a:r>
              <a:rPr lang="en-US" sz="3200" b="1" dirty="0">
                <a:solidFill>
                  <a:srgbClr val="FFFFFF"/>
                </a:solidFill>
                <a:latin typeface="MiSans" panose="00000500000000000000" pitchFamily="34" charset="-122"/>
                <a:ea typeface="MiSans" panose="00000500000000000000" pitchFamily="34" charset="-122"/>
                <a:cs typeface="MiSans" panose="00000500000000000000" pitchFamily="34" charset="-120"/>
              </a:rPr>
              <a:t>03</a:t>
            </a:r>
            <a:endParaRPr lang="en-US" sz="1600" dirty="0"/>
          </a:p>
        </p:txBody>
      </p:sp>
      <p:pic>
        <p:nvPicPr>
          <p:cNvPr id="17" name="Image 5"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7:20-d29hvu4up1d2ae82ksvg.png"/>
          <p:cNvPicPr>
            <a:picLocks noChangeAspect="1"/>
          </p:cNvPicPr>
          <p:nvPr/>
        </p:nvPicPr>
        <p:blipFill>
          <a:blip r:embed="rId1"/>
          <a:srcRect l="38810" t="4066" b="7045"/>
          <a:stretch>
            <a:fillRect/>
          </a:stretch>
        </p:blipFill>
        <p:spPr>
          <a:xfrm>
            <a:off x="7490460" y="0"/>
            <a:ext cx="3491865" cy="6858000"/>
          </a:xfrm>
          <a:prstGeom prst="rect">
            <a:avLst/>
          </a:prstGeom>
        </p:spPr>
      </p:pic>
      <p:sp>
        <p:nvSpPr>
          <p:cNvPr id="4" name="Shape 0"/>
          <p:cNvSpPr/>
          <p:nvPr/>
        </p:nvSpPr>
        <p:spPr>
          <a:xfrm>
            <a:off x="1031240" y="1827530"/>
            <a:ext cx="19050" cy="4343400"/>
          </a:xfrm>
          <a:prstGeom prst="line">
            <a:avLst/>
          </a:prstGeom>
          <a:noFill/>
          <a:ln w="12700">
            <a:solidFill>
              <a:srgbClr val="404040"/>
            </a:solidFill>
            <a:prstDash val="dash"/>
            <a:headEnd type="none"/>
            <a:tailEnd type="none"/>
          </a:ln>
        </p:spPr>
      </p:sp>
      <p:pic>
        <p:nvPicPr>
          <p:cNvPr id="5" name="Image 2" descr="https://test-kimi-img.moonshot.cn/pub/slides/slides_tmpl/image/25-08-06-17:27:23-d29hvusup1d2ae82kt2g.jpg"/>
          <p:cNvPicPr>
            <a:picLocks noChangeAspect="1"/>
          </p:cNvPicPr>
          <p:nvPr/>
        </p:nvPicPr>
        <p:blipFill>
          <a:blip r:embed="rId2"/>
          <a:srcRect l="29097" r="21098"/>
          <a:stretch>
            <a:fillRect/>
          </a:stretch>
        </p:blipFill>
        <p:spPr>
          <a:xfrm>
            <a:off x="7637145" y="0"/>
            <a:ext cx="4554855" cy="6858000"/>
          </a:xfrm>
          <a:prstGeom prst="rect">
            <a:avLst/>
          </a:prstGeom>
        </p:spPr>
      </p:pic>
      <p:sp>
        <p:nvSpPr>
          <p:cNvPr id="6" name="Shape 1"/>
          <p:cNvSpPr/>
          <p:nvPr/>
        </p:nvSpPr>
        <p:spPr>
          <a:xfrm>
            <a:off x="897890" y="1560830"/>
            <a:ext cx="266700" cy="266700"/>
          </a:xfrm>
          <a:prstGeom prst="ellipse">
            <a:avLst/>
          </a:prstGeom>
          <a:solidFill>
            <a:srgbClr val="1D89ED"/>
          </a:solidFill>
        </p:spPr>
      </p:sp>
      <p:sp>
        <p:nvSpPr>
          <p:cNvPr id="7" name="Text 2"/>
          <p:cNvSpPr/>
          <p:nvPr/>
        </p:nvSpPr>
        <p:spPr>
          <a:xfrm>
            <a:off x="897890" y="1560830"/>
            <a:ext cx="266700" cy="2667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8" name="Text 3"/>
          <p:cNvSpPr/>
          <p:nvPr/>
        </p:nvSpPr>
        <p:spPr>
          <a:xfrm>
            <a:off x="1296670" y="1524635"/>
            <a:ext cx="577596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483EB"/>
                </a:solidFill>
                <a:latin typeface="MiSans" panose="00000500000000000000" pitchFamily="34" charset="-122"/>
                <a:ea typeface="MiSans" panose="00000500000000000000" pitchFamily="34" charset="-122"/>
                <a:cs typeface="MiSans" panose="00000500000000000000" pitchFamily="34" charset="-120"/>
              </a:rPr>
              <a:t>职业道德内涵</a:t>
            </a:r>
            <a:endParaRPr lang="en-US" sz="1600" dirty="0"/>
          </a:p>
        </p:txBody>
      </p:sp>
      <p:sp>
        <p:nvSpPr>
          <p:cNvPr id="9" name="Text 4"/>
          <p:cNvSpPr/>
          <p:nvPr/>
        </p:nvSpPr>
        <p:spPr>
          <a:xfrm>
            <a:off x="1296670" y="1859915"/>
            <a:ext cx="5775960" cy="502642"/>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职业道德涵盖爱岗敬业、诚实守信、办事公道、服务群众和奉献社会。这些品质是大学生未来立足职场、服务社会的基础。</a:t>
            </a:r>
            <a:endParaRPr lang="en-US" sz="1600" dirty="0"/>
          </a:p>
        </p:txBody>
      </p:sp>
      <p:sp>
        <p:nvSpPr>
          <p:cNvPr id="10" name="Shape 5"/>
          <p:cNvSpPr/>
          <p:nvPr/>
        </p:nvSpPr>
        <p:spPr>
          <a:xfrm>
            <a:off x="897890" y="3202305"/>
            <a:ext cx="266700" cy="266700"/>
          </a:xfrm>
          <a:prstGeom prst="ellipse">
            <a:avLst/>
          </a:prstGeom>
          <a:solidFill>
            <a:srgbClr val="1D89ED"/>
          </a:solidFill>
        </p:spPr>
      </p:sp>
      <p:sp>
        <p:nvSpPr>
          <p:cNvPr id="11" name="Text 6"/>
          <p:cNvSpPr/>
          <p:nvPr/>
        </p:nvSpPr>
        <p:spPr>
          <a:xfrm>
            <a:off x="897890" y="3202305"/>
            <a:ext cx="266700" cy="2667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2" name="Text 7"/>
          <p:cNvSpPr/>
          <p:nvPr/>
        </p:nvSpPr>
        <p:spPr>
          <a:xfrm>
            <a:off x="1296670" y="3166110"/>
            <a:ext cx="577596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483EB"/>
                </a:solidFill>
                <a:latin typeface="MiSans" panose="00000500000000000000" pitchFamily="34" charset="-122"/>
                <a:ea typeface="MiSans" panose="00000500000000000000" pitchFamily="34" charset="-122"/>
                <a:cs typeface="MiSans" panose="00000500000000000000" pitchFamily="34" charset="-120"/>
              </a:rPr>
              <a:t>职业道德与职业竞争力</a:t>
            </a:r>
            <a:endParaRPr lang="en-US" sz="1600" dirty="0"/>
          </a:p>
        </p:txBody>
      </p:sp>
      <p:sp>
        <p:nvSpPr>
          <p:cNvPr id="13" name="Text 8"/>
          <p:cNvSpPr/>
          <p:nvPr/>
        </p:nvSpPr>
        <p:spPr>
          <a:xfrm>
            <a:off x="1296670" y="3501390"/>
            <a:ext cx="5775960" cy="502642"/>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在知识技能趋同的今天，职业道德成为用人单位甄选人才的重要标准。具备高尚职业道德的大学生更能赢得信任，获得实践和发展机会。</a:t>
            </a:r>
            <a:endParaRPr lang="en-US" sz="1600" dirty="0"/>
          </a:p>
        </p:txBody>
      </p:sp>
      <p:sp>
        <p:nvSpPr>
          <p:cNvPr id="14" name="Shape 9"/>
          <p:cNvSpPr/>
          <p:nvPr/>
        </p:nvSpPr>
        <p:spPr>
          <a:xfrm>
            <a:off x="897890" y="4843780"/>
            <a:ext cx="266700" cy="266700"/>
          </a:xfrm>
          <a:prstGeom prst="ellipse">
            <a:avLst/>
          </a:prstGeom>
          <a:solidFill>
            <a:srgbClr val="1D89ED"/>
          </a:solidFill>
        </p:spPr>
      </p:sp>
      <p:sp>
        <p:nvSpPr>
          <p:cNvPr id="15" name="Text 10"/>
          <p:cNvSpPr/>
          <p:nvPr/>
        </p:nvSpPr>
        <p:spPr>
          <a:xfrm>
            <a:off x="897890" y="4843780"/>
            <a:ext cx="266700" cy="266700"/>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6" name="Text 11"/>
          <p:cNvSpPr/>
          <p:nvPr/>
        </p:nvSpPr>
        <p:spPr>
          <a:xfrm>
            <a:off x="1296670" y="4807585"/>
            <a:ext cx="577596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2483EB"/>
                </a:solidFill>
                <a:latin typeface="MiSans" panose="00000500000000000000" pitchFamily="34" charset="-122"/>
                <a:ea typeface="MiSans" panose="00000500000000000000" pitchFamily="34" charset="-122"/>
                <a:cs typeface="MiSans" panose="00000500000000000000" pitchFamily="34" charset="-120"/>
              </a:rPr>
              <a:t>职业道德与个人发展</a:t>
            </a:r>
            <a:endParaRPr lang="en-US" sz="1600" dirty="0"/>
          </a:p>
        </p:txBody>
      </p:sp>
      <p:sp>
        <p:nvSpPr>
          <p:cNvPr id="17" name="Text 12"/>
          <p:cNvSpPr/>
          <p:nvPr/>
        </p:nvSpPr>
        <p:spPr>
          <a:xfrm>
            <a:off x="1296670" y="5142865"/>
            <a:ext cx="5775960" cy="502642"/>
          </a:xfrm>
          <a:prstGeom prst="rect">
            <a:avLst/>
          </a:prstGeom>
          <a:noFill/>
        </p:spPr>
        <p:txBody>
          <a:bodyPr wrap="square" lIns="91440" tIns="45720" rIns="91440" bIns="45720" rtlCol="0" anchor="t">
            <a:spAutoFit/>
          </a:bodyPr>
          <a:lstStyle/>
          <a:p>
            <a:pPr marL="0" indent="0" algn="just">
              <a:lnSpc>
                <a:spcPct val="10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职业道德是个人事业成功的内在支撑，严谨细致、勇于担当、廉洁自律等品质能保护职业生涯行稳致远。</a:t>
            </a:r>
            <a:endParaRPr lang="en-US" sz="1600" dirty="0"/>
          </a:p>
        </p:txBody>
      </p:sp>
      <p:sp>
        <p:nvSpPr>
          <p:cNvPr id="18" name="Text 13"/>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职业道德</a:t>
            </a:r>
            <a:endParaRPr lang="en-US" sz="1600" dirty="0"/>
          </a:p>
        </p:txBody>
      </p:sp>
      <p:pic>
        <p:nvPicPr>
          <p:cNvPr id="19" name="Image 3" descr="https://test-kimi-img.moonshot.cn/pub/slides/slides_tmpl/image/25-08-06-17:27:01-d29hvpcup1d2ae82ksmg.png"/>
          <p:cNvPicPr>
            <a:picLocks noChangeAspect="1"/>
          </p:cNvPicPr>
          <p:nvPr/>
        </p:nvPicPr>
        <p:blipFill>
          <a:blip r:embed="rId3"/>
          <a:srcRect t="110" b="110"/>
          <a:stretch>
            <a:fillRect/>
          </a:stretch>
        </p:blipFill>
        <p:spPr>
          <a:xfrm>
            <a:off x="2540" y="487045"/>
            <a:ext cx="579755" cy="652145"/>
          </a:xfrm>
          <a:prstGeom prst="rect">
            <a:avLst/>
          </a:prstGeom>
        </p:spPr>
      </p:pic>
      <p:pic>
        <p:nvPicPr>
          <p:cNvPr id="20" name="Image 4" descr="https://test-kimi-img.moonshot.cn/pub/slides/slides_tmpl/image/25-08-06-17:26:55-d29hvnsup1d2ae82ksl0.png"/>
          <p:cNvPicPr>
            <a:picLocks noChangeAspect="1"/>
          </p:cNvPicPr>
          <p:nvPr/>
        </p:nvPicPr>
        <p:blipFill>
          <a:blip r:embed="rId4"/>
          <a:stretch>
            <a:fillRect/>
          </a:stretch>
        </p:blipFill>
        <p:spPr>
          <a:xfrm>
            <a:off x="0" y="5841365"/>
            <a:ext cx="12192000" cy="10166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745490" y="1475105"/>
            <a:ext cx="3524250" cy="2437765"/>
          </a:xfrm>
          <a:prstGeom prst="rect">
            <a:avLst/>
          </a:prstGeom>
          <a:solidFill>
            <a:srgbClr val="1D89ED"/>
          </a:solidFill>
        </p:spPr>
      </p:sp>
      <p:sp>
        <p:nvSpPr>
          <p:cNvPr id="4" name="Text 1"/>
          <p:cNvSpPr/>
          <p:nvPr/>
        </p:nvSpPr>
        <p:spPr>
          <a:xfrm>
            <a:off x="745490" y="1475105"/>
            <a:ext cx="3524250" cy="24377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929005" y="1602740"/>
            <a:ext cx="3219450"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职业态度内容</a:t>
            </a:r>
            <a:endParaRPr lang="en-US" sz="1600" dirty="0"/>
          </a:p>
        </p:txBody>
      </p:sp>
      <p:sp>
        <p:nvSpPr>
          <p:cNvPr id="6" name="Text 3"/>
          <p:cNvSpPr/>
          <p:nvPr/>
        </p:nvSpPr>
        <p:spPr>
          <a:xfrm>
            <a:off x="929005" y="2094230"/>
            <a:ext cx="3140710" cy="1652270"/>
          </a:xfrm>
          <a:prstGeom prst="rect">
            <a:avLst/>
          </a:prstGeom>
          <a:noFill/>
        </p:spPr>
        <p:txBody>
          <a:bodyPr wrap="square" lIns="91440" tIns="45720" rIns="91440" bIns="45720" rtlCol="0" anchor="t"/>
          <a:lstStyle/>
          <a:p>
            <a:pPr marL="0" indent="0" algn="just">
              <a:lnSpc>
                <a:spcPct val="10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职业态度包括积极的工作态度、强烈的责任感和高度的敬业精神，这些特质是个人职业长期发展的关键。</a:t>
            </a:r>
            <a:endParaRPr lang="en-US" sz="1600" dirty="0"/>
          </a:p>
        </p:txBody>
      </p:sp>
      <p:pic>
        <p:nvPicPr>
          <p:cNvPr id="7" name="Image 1" descr="https://test-kimi-img.moonshot.cn/pub/slides/slides_tmpl/image/25-08-06-17:27:20-d29hvu4up1d2ae82kt00.jpg"/>
          <p:cNvPicPr>
            <a:picLocks noChangeAspect="1"/>
          </p:cNvPicPr>
          <p:nvPr/>
        </p:nvPicPr>
        <p:blipFill>
          <a:blip r:embed="rId1"/>
          <a:srcRect t="5684" b="5684"/>
          <a:stretch>
            <a:fillRect/>
          </a:stretch>
        </p:blipFill>
        <p:spPr>
          <a:xfrm>
            <a:off x="745490" y="3977005"/>
            <a:ext cx="3524885" cy="2343150"/>
          </a:xfrm>
          <a:prstGeom prst="rect">
            <a:avLst/>
          </a:prstGeom>
        </p:spPr>
      </p:pic>
      <p:sp>
        <p:nvSpPr>
          <p:cNvPr id="8" name="Shape 4"/>
          <p:cNvSpPr/>
          <p:nvPr/>
        </p:nvSpPr>
        <p:spPr>
          <a:xfrm>
            <a:off x="8035290" y="1475105"/>
            <a:ext cx="3524250" cy="2437765"/>
          </a:xfrm>
          <a:prstGeom prst="rect">
            <a:avLst/>
          </a:prstGeom>
          <a:solidFill>
            <a:srgbClr val="1D89ED"/>
          </a:solidFill>
        </p:spPr>
      </p:sp>
      <p:sp>
        <p:nvSpPr>
          <p:cNvPr id="9" name="Text 5"/>
          <p:cNvSpPr/>
          <p:nvPr/>
        </p:nvSpPr>
        <p:spPr>
          <a:xfrm>
            <a:off x="8035290" y="1475105"/>
            <a:ext cx="3524250" cy="24377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0" name="Text 6"/>
          <p:cNvSpPr/>
          <p:nvPr/>
        </p:nvSpPr>
        <p:spPr>
          <a:xfrm>
            <a:off x="8202930" y="1648460"/>
            <a:ext cx="3141345"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FFFFFF"/>
                </a:solidFill>
                <a:latin typeface="MiSans" panose="00000500000000000000" pitchFamily="34" charset="-122"/>
                <a:ea typeface="MiSans" panose="00000500000000000000" pitchFamily="34" charset="-122"/>
                <a:cs typeface="MiSans" panose="00000500000000000000" pitchFamily="34" charset="-120"/>
              </a:rPr>
              <a:t>职业态度与工作质量</a:t>
            </a:r>
            <a:endParaRPr lang="en-US" sz="1600" dirty="0"/>
          </a:p>
        </p:txBody>
      </p:sp>
      <p:sp>
        <p:nvSpPr>
          <p:cNvPr id="11" name="Text 7"/>
          <p:cNvSpPr/>
          <p:nvPr/>
        </p:nvSpPr>
        <p:spPr>
          <a:xfrm>
            <a:off x="8194675" y="2105660"/>
            <a:ext cx="3220085" cy="1640840"/>
          </a:xfrm>
          <a:prstGeom prst="rect">
            <a:avLst/>
          </a:prstGeom>
          <a:noFill/>
        </p:spPr>
        <p:txBody>
          <a:bodyPr wrap="square" lIns="91440" tIns="45720" rIns="91440" bIns="45720" rtlCol="0" anchor="t"/>
          <a:lstStyle/>
          <a:p>
            <a:pPr marL="0" indent="0" algn="just">
              <a:lnSpc>
                <a:spcPct val="100000"/>
              </a:lnSpc>
              <a:buNone/>
            </a:pPr>
            <a:r>
              <a:rPr lang="en-US" sz="1400" dirty="0">
                <a:solidFill>
                  <a:srgbClr val="FFFFFF"/>
                </a:solidFill>
                <a:latin typeface="MiSans" panose="00000500000000000000" pitchFamily="34" charset="-122"/>
                <a:ea typeface="MiSans" panose="00000500000000000000" pitchFamily="34" charset="-122"/>
                <a:cs typeface="MiSans" panose="00000500000000000000" pitchFamily="34" charset="-120"/>
              </a:rPr>
              <a:t>职业态度直接影响工作的质量和效率。严谨细致、追求卓越的从业者能够系统规划工作流程，确保每个环节精准执行。</a:t>
            </a:r>
            <a:endParaRPr lang="en-US" sz="1600" dirty="0"/>
          </a:p>
        </p:txBody>
      </p:sp>
      <p:pic>
        <p:nvPicPr>
          <p:cNvPr id="12" name="Image 2" descr="https://test-kimi-img.moonshot.cn/pub/slides/slides_tmpl/image/25-08-06-17:27:10-d29hvrkup1d2ae82ksp0.jpg"/>
          <p:cNvPicPr>
            <a:picLocks noChangeAspect="1"/>
          </p:cNvPicPr>
          <p:nvPr/>
        </p:nvPicPr>
        <p:blipFill>
          <a:blip r:embed="rId2"/>
          <a:srcRect t="5684" b="5684"/>
          <a:stretch>
            <a:fillRect/>
          </a:stretch>
        </p:blipFill>
        <p:spPr>
          <a:xfrm>
            <a:off x="8035290" y="3977005"/>
            <a:ext cx="3524885" cy="2343150"/>
          </a:xfrm>
          <a:prstGeom prst="rect">
            <a:avLst/>
          </a:prstGeom>
        </p:spPr>
      </p:pic>
      <p:sp>
        <p:nvSpPr>
          <p:cNvPr id="13" name="Shape 8"/>
          <p:cNvSpPr/>
          <p:nvPr/>
        </p:nvSpPr>
        <p:spPr>
          <a:xfrm>
            <a:off x="4390390" y="3907155"/>
            <a:ext cx="3524250" cy="2437765"/>
          </a:xfrm>
          <a:prstGeom prst="rect">
            <a:avLst/>
          </a:prstGeom>
          <a:solidFill>
            <a:srgbClr val="FFCE2F"/>
          </a:solidFill>
        </p:spPr>
      </p:sp>
      <p:sp>
        <p:nvSpPr>
          <p:cNvPr id="14" name="Text 9"/>
          <p:cNvSpPr/>
          <p:nvPr/>
        </p:nvSpPr>
        <p:spPr>
          <a:xfrm>
            <a:off x="4390390" y="3907155"/>
            <a:ext cx="3524250" cy="243776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15" name="Text 10"/>
          <p:cNvSpPr/>
          <p:nvPr/>
        </p:nvSpPr>
        <p:spPr>
          <a:xfrm>
            <a:off x="4542790" y="4080510"/>
            <a:ext cx="3141332" cy="284559"/>
          </a:xfrm>
          <a:prstGeom prst="rect">
            <a:avLst/>
          </a:prstGeom>
          <a:noFill/>
        </p:spPr>
        <p:txBody>
          <a:bodyPr wrap="square" lIns="91440" tIns="45720" rIns="91440" bIns="45720" rtlCol="0" anchor="t">
            <a:spAutoFit/>
          </a:bodyPr>
          <a:lstStyle/>
          <a:p>
            <a:pPr marL="0" indent="0" algn="just">
              <a:lnSpc>
                <a:spcPct val="100000"/>
              </a:lnSpc>
              <a:buNone/>
            </a:pPr>
            <a:r>
              <a:rPr lang="en-US" sz="1800" b="1" dirty="0">
                <a:solidFill>
                  <a:srgbClr val="0D0D0D"/>
                </a:solidFill>
                <a:latin typeface="MiSans" panose="00000500000000000000" pitchFamily="34" charset="-122"/>
                <a:ea typeface="MiSans" panose="00000500000000000000" pitchFamily="34" charset="-122"/>
                <a:cs typeface="MiSans" panose="00000500000000000000" pitchFamily="34" charset="-120"/>
              </a:rPr>
              <a:t>职业态度与个人成长</a:t>
            </a:r>
            <a:endParaRPr lang="en-US" sz="1600" dirty="0"/>
          </a:p>
        </p:txBody>
      </p:sp>
      <p:sp>
        <p:nvSpPr>
          <p:cNvPr id="16" name="Text 11"/>
          <p:cNvSpPr/>
          <p:nvPr/>
        </p:nvSpPr>
        <p:spPr>
          <a:xfrm>
            <a:off x="4542790" y="4512945"/>
            <a:ext cx="3219450" cy="1796415"/>
          </a:xfrm>
          <a:prstGeom prst="rect">
            <a:avLst/>
          </a:prstGeom>
          <a:noFill/>
        </p:spPr>
        <p:txBody>
          <a:bodyPr wrap="square" lIns="91440" tIns="45720" rIns="91440" bIns="45720" rtlCol="0" anchor="t"/>
          <a:lstStyle/>
          <a:p>
            <a:pPr marL="0" indent="0" algn="just">
              <a:lnSpc>
                <a:spcPct val="100000"/>
              </a:lnSpc>
              <a:buNone/>
            </a:pPr>
            <a:r>
              <a:rPr lang="en-US" sz="1400" dirty="0">
                <a:solidFill>
                  <a:srgbClr val="0D0D0D"/>
                </a:solidFill>
                <a:latin typeface="MiSans" panose="00000500000000000000" pitchFamily="34" charset="-122"/>
                <a:ea typeface="MiSans" panose="00000500000000000000" pitchFamily="34" charset="-122"/>
                <a:cs typeface="MiSans" panose="00000500000000000000" pitchFamily="34" charset="-120"/>
              </a:rPr>
              <a:t>进取的职业态度为个人的持续成长提供动力，促使从业者主动学习新兴技术与规范，提升专业竞争力。</a:t>
            </a:r>
            <a:endParaRPr lang="en-US" sz="1600" dirty="0"/>
          </a:p>
        </p:txBody>
      </p:sp>
      <p:pic>
        <p:nvPicPr>
          <p:cNvPr id="17" name="Image 3" descr="https://test-kimi-img.moonshot.cn/pub/slides/slides_tmpl/image/25-08-06-17:27:23-d29hvusup1d2ae82kt20.jpg"/>
          <p:cNvPicPr>
            <a:picLocks noChangeAspect="1"/>
          </p:cNvPicPr>
          <p:nvPr/>
        </p:nvPicPr>
        <p:blipFill>
          <a:blip r:embed="rId3"/>
          <a:srcRect t="5684" b="5684"/>
          <a:stretch>
            <a:fillRect/>
          </a:stretch>
        </p:blipFill>
        <p:spPr>
          <a:xfrm>
            <a:off x="4390390" y="1475105"/>
            <a:ext cx="3524885" cy="2343150"/>
          </a:xfrm>
          <a:prstGeom prst="rect">
            <a:avLst/>
          </a:prstGeom>
        </p:spPr>
      </p:pic>
      <p:sp>
        <p:nvSpPr>
          <p:cNvPr id="18" name="Text 12"/>
          <p:cNvSpPr/>
          <p:nvPr/>
        </p:nvSpPr>
        <p:spPr>
          <a:xfrm>
            <a:off x="595630" y="575945"/>
            <a:ext cx="1116012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职业态度</a:t>
            </a:r>
            <a:endParaRPr lang="en-US" sz="1600" dirty="0"/>
          </a:p>
        </p:txBody>
      </p:sp>
      <p:pic>
        <p:nvPicPr>
          <p:cNvPr id="19" name="Image 4" descr="https://test-kimi-img.moonshot.cn/pub/slides/slides_tmpl/image/25-08-06-17:27:01-d29hvpcup1d2ae82ksmg.png"/>
          <p:cNvPicPr>
            <a:picLocks noChangeAspect="1"/>
          </p:cNvPicPr>
          <p:nvPr/>
        </p:nvPicPr>
        <p:blipFill>
          <a:blip r:embed="rId4"/>
          <a:srcRect t="110" b="110"/>
          <a:stretch>
            <a:fillRect/>
          </a:stretch>
        </p:blipFill>
        <p:spPr>
          <a:xfrm>
            <a:off x="2540" y="487045"/>
            <a:ext cx="579755" cy="6521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nvSpPr>
        <p:spPr>
          <a:xfrm>
            <a:off x="10724515" y="549275"/>
            <a:ext cx="919480" cy="619125"/>
          </a:xfrm>
          <a:custGeom>
            <a:avLst/>
            <a:gdLst/>
            <a:ahLst/>
            <a:cxnLst/>
            <a:rect l="l" t="t" r="r" b="b"/>
            <a:pathLst>
              <a:path w="919480" h="619125">
                <a:moveTo>
                  <a:pt x="40935" y="22074"/>
                </a:moveTo>
                <a:cubicBezTo>
                  <a:pt x="40935" y="34312"/>
                  <a:pt x="31596" y="44234"/>
                  <a:pt x="20075" y="44234"/>
                </a:cubicBezTo>
                <a:cubicBezTo>
                  <a:pt x="8554" y="44234"/>
                  <a:pt x="-786" y="34312"/>
                  <a:pt x="-786" y="22074"/>
                </a:cubicBezTo>
                <a:cubicBezTo>
                  <a:pt x="-786" y="9835"/>
                  <a:pt x="8554" y="-86"/>
                  <a:pt x="20075" y="-86"/>
                </a:cubicBezTo>
                <a:cubicBezTo>
                  <a:pt x="31591" y="-92"/>
                  <a:pt x="40930" y="9820"/>
                  <a:pt x="40935" y="22052"/>
                </a:cubicBezTo>
                <a:cubicBezTo>
                  <a:pt x="40935" y="22060"/>
                  <a:pt x="40935" y="22067"/>
                  <a:pt x="40935" y="22074"/>
                </a:cubicBezTo>
                <a:close/>
                <a:moveTo>
                  <a:pt x="216654" y="22074"/>
                </a:moveTo>
                <a:cubicBezTo>
                  <a:pt x="216654" y="34312"/>
                  <a:pt x="207315" y="44234"/>
                  <a:pt x="195794" y="44234"/>
                </a:cubicBezTo>
                <a:cubicBezTo>
                  <a:pt x="184273" y="44234"/>
                  <a:pt x="174933" y="34312"/>
                  <a:pt x="174933" y="22074"/>
                </a:cubicBezTo>
                <a:cubicBezTo>
                  <a:pt x="174933" y="9835"/>
                  <a:pt x="184273" y="-86"/>
                  <a:pt x="195794" y="-86"/>
                </a:cubicBezTo>
                <a:cubicBezTo>
                  <a:pt x="207308" y="-72"/>
                  <a:pt x="216641" y="9841"/>
                  <a:pt x="216654" y="22074"/>
                </a:cubicBezTo>
                <a:close/>
                <a:moveTo>
                  <a:pt x="392324" y="22074"/>
                </a:moveTo>
                <a:cubicBezTo>
                  <a:pt x="392324" y="34312"/>
                  <a:pt x="382984" y="44234"/>
                  <a:pt x="371464" y="44234"/>
                </a:cubicBezTo>
                <a:cubicBezTo>
                  <a:pt x="359943" y="44234"/>
                  <a:pt x="350603" y="34312"/>
                  <a:pt x="350603" y="22074"/>
                </a:cubicBezTo>
                <a:cubicBezTo>
                  <a:pt x="350603" y="9835"/>
                  <a:pt x="359943" y="-86"/>
                  <a:pt x="371464" y="-86"/>
                </a:cubicBezTo>
                <a:cubicBezTo>
                  <a:pt x="382979" y="-92"/>
                  <a:pt x="392318" y="9820"/>
                  <a:pt x="392324" y="22052"/>
                </a:cubicBezTo>
                <a:cubicBezTo>
                  <a:pt x="392324" y="22060"/>
                  <a:pt x="392324" y="22067"/>
                  <a:pt x="392324" y="22074"/>
                </a:cubicBezTo>
                <a:close/>
                <a:moveTo>
                  <a:pt x="568043" y="22074"/>
                </a:moveTo>
                <a:cubicBezTo>
                  <a:pt x="568043" y="34312"/>
                  <a:pt x="558704" y="44234"/>
                  <a:pt x="547183" y="44234"/>
                </a:cubicBezTo>
                <a:cubicBezTo>
                  <a:pt x="535662" y="44234"/>
                  <a:pt x="526322" y="34312"/>
                  <a:pt x="526322" y="22074"/>
                </a:cubicBezTo>
                <a:cubicBezTo>
                  <a:pt x="526322" y="9835"/>
                  <a:pt x="535662" y="-86"/>
                  <a:pt x="547183" y="-86"/>
                </a:cubicBezTo>
                <a:cubicBezTo>
                  <a:pt x="558699" y="-92"/>
                  <a:pt x="568037" y="9820"/>
                  <a:pt x="568043" y="22052"/>
                </a:cubicBezTo>
                <a:cubicBezTo>
                  <a:pt x="568043" y="22060"/>
                  <a:pt x="568043" y="22067"/>
                  <a:pt x="568043" y="22074"/>
                </a:cubicBezTo>
                <a:close/>
                <a:moveTo>
                  <a:pt x="743762" y="22074"/>
                </a:moveTo>
                <a:cubicBezTo>
                  <a:pt x="743762" y="34312"/>
                  <a:pt x="734423" y="44234"/>
                  <a:pt x="722902" y="44234"/>
                </a:cubicBezTo>
                <a:cubicBezTo>
                  <a:pt x="711381" y="44234"/>
                  <a:pt x="702041" y="34312"/>
                  <a:pt x="702041" y="22074"/>
                </a:cubicBezTo>
                <a:cubicBezTo>
                  <a:pt x="702041" y="9835"/>
                  <a:pt x="711381" y="-86"/>
                  <a:pt x="722902" y="-86"/>
                </a:cubicBezTo>
                <a:cubicBezTo>
                  <a:pt x="734418" y="-92"/>
                  <a:pt x="743756" y="9820"/>
                  <a:pt x="743762" y="22052"/>
                </a:cubicBezTo>
                <a:cubicBezTo>
                  <a:pt x="743762" y="22060"/>
                  <a:pt x="743762" y="22067"/>
                  <a:pt x="743762" y="22074"/>
                </a:cubicBezTo>
                <a:close/>
                <a:moveTo>
                  <a:pt x="919480" y="22074"/>
                </a:moveTo>
                <a:cubicBezTo>
                  <a:pt x="919480" y="34312"/>
                  <a:pt x="910141" y="44234"/>
                  <a:pt x="898620" y="44234"/>
                </a:cubicBezTo>
                <a:cubicBezTo>
                  <a:pt x="887099" y="44234"/>
                  <a:pt x="877759" y="34312"/>
                  <a:pt x="877759" y="22074"/>
                </a:cubicBezTo>
                <a:cubicBezTo>
                  <a:pt x="877759" y="9835"/>
                  <a:pt x="887099" y="-86"/>
                  <a:pt x="898620" y="-86"/>
                </a:cubicBezTo>
                <a:cubicBezTo>
                  <a:pt x="910134" y="-72"/>
                  <a:pt x="919467" y="9841"/>
                  <a:pt x="919480" y="22074"/>
                </a:cubicBezTo>
                <a:close/>
                <a:moveTo>
                  <a:pt x="40935" y="165796"/>
                </a:moveTo>
                <a:cubicBezTo>
                  <a:pt x="40935" y="178035"/>
                  <a:pt x="31596" y="187957"/>
                  <a:pt x="20075" y="187957"/>
                </a:cubicBezTo>
                <a:cubicBezTo>
                  <a:pt x="8554" y="187957"/>
                  <a:pt x="-786" y="178035"/>
                  <a:pt x="-786" y="165796"/>
                </a:cubicBezTo>
                <a:cubicBezTo>
                  <a:pt x="-786" y="153558"/>
                  <a:pt x="8554" y="143636"/>
                  <a:pt x="20075" y="143636"/>
                </a:cubicBezTo>
                <a:cubicBezTo>
                  <a:pt x="31591" y="143630"/>
                  <a:pt x="40930" y="153543"/>
                  <a:pt x="40935" y="165776"/>
                </a:cubicBezTo>
                <a:cubicBezTo>
                  <a:pt x="40935" y="165783"/>
                  <a:pt x="40935" y="165790"/>
                  <a:pt x="40935" y="165796"/>
                </a:cubicBezTo>
                <a:close/>
                <a:moveTo>
                  <a:pt x="216654" y="165796"/>
                </a:moveTo>
                <a:cubicBezTo>
                  <a:pt x="216654" y="178035"/>
                  <a:pt x="207315" y="187957"/>
                  <a:pt x="195794" y="187957"/>
                </a:cubicBezTo>
                <a:cubicBezTo>
                  <a:pt x="184273" y="187957"/>
                  <a:pt x="174933" y="178035"/>
                  <a:pt x="174933" y="165796"/>
                </a:cubicBezTo>
                <a:cubicBezTo>
                  <a:pt x="174933" y="153558"/>
                  <a:pt x="184273" y="143636"/>
                  <a:pt x="195794" y="143636"/>
                </a:cubicBezTo>
                <a:cubicBezTo>
                  <a:pt x="207308" y="143651"/>
                  <a:pt x="216641" y="153564"/>
                  <a:pt x="216654" y="165796"/>
                </a:cubicBezTo>
                <a:close/>
                <a:moveTo>
                  <a:pt x="392324" y="165796"/>
                </a:moveTo>
                <a:cubicBezTo>
                  <a:pt x="392324" y="178035"/>
                  <a:pt x="382984" y="187957"/>
                  <a:pt x="371464" y="187957"/>
                </a:cubicBezTo>
                <a:cubicBezTo>
                  <a:pt x="359943" y="187957"/>
                  <a:pt x="350603" y="178035"/>
                  <a:pt x="350603" y="165796"/>
                </a:cubicBezTo>
                <a:cubicBezTo>
                  <a:pt x="350603" y="153558"/>
                  <a:pt x="359943" y="143636"/>
                  <a:pt x="371464" y="143636"/>
                </a:cubicBezTo>
                <a:cubicBezTo>
                  <a:pt x="382979" y="143630"/>
                  <a:pt x="392318" y="153543"/>
                  <a:pt x="392324" y="165776"/>
                </a:cubicBezTo>
                <a:cubicBezTo>
                  <a:pt x="392324" y="165783"/>
                  <a:pt x="392324" y="165790"/>
                  <a:pt x="392324" y="165796"/>
                </a:cubicBezTo>
                <a:close/>
                <a:moveTo>
                  <a:pt x="568043" y="165796"/>
                </a:moveTo>
                <a:cubicBezTo>
                  <a:pt x="568043" y="178035"/>
                  <a:pt x="558704" y="187957"/>
                  <a:pt x="547183" y="187957"/>
                </a:cubicBezTo>
                <a:cubicBezTo>
                  <a:pt x="535662" y="187957"/>
                  <a:pt x="526322" y="178035"/>
                  <a:pt x="526322" y="165796"/>
                </a:cubicBezTo>
                <a:cubicBezTo>
                  <a:pt x="526322" y="153558"/>
                  <a:pt x="535662" y="143636"/>
                  <a:pt x="547183" y="143636"/>
                </a:cubicBezTo>
                <a:cubicBezTo>
                  <a:pt x="558699" y="143630"/>
                  <a:pt x="568037" y="153543"/>
                  <a:pt x="568043" y="165776"/>
                </a:cubicBezTo>
                <a:cubicBezTo>
                  <a:pt x="568043" y="165783"/>
                  <a:pt x="568043" y="165790"/>
                  <a:pt x="568043" y="165796"/>
                </a:cubicBezTo>
                <a:close/>
                <a:moveTo>
                  <a:pt x="743762" y="165796"/>
                </a:moveTo>
                <a:cubicBezTo>
                  <a:pt x="743762" y="178035"/>
                  <a:pt x="734423" y="187957"/>
                  <a:pt x="722902" y="187957"/>
                </a:cubicBezTo>
                <a:cubicBezTo>
                  <a:pt x="711381" y="187957"/>
                  <a:pt x="702041" y="178035"/>
                  <a:pt x="702041" y="165796"/>
                </a:cubicBezTo>
                <a:cubicBezTo>
                  <a:pt x="702041" y="153558"/>
                  <a:pt x="711381" y="143636"/>
                  <a:pt x="722902" y="143636"/>
                </a:cubicBezTo>
                <a:cubicBezTo>
                  <a:pt x="734418" y="143630"/>
                  <a:pt x="743756" y="153543"/>
                  <a:pt x="743762" y="165776"/>
                </a:cubicBezTo>
                <a:cubicBezTo>
                  <a:pt x="743762" y="165783"/>
                  <a:pt x="743762" y="165790"/>
                  <a:pt x="743762" y="165796"/>
                </a:cubicBezTo>
                <a:close/>
                <a:moveTo>
                  <a:pt x="919480" y="165796"/>
                </a:moveTo>
                <a:cubicBezTo>
                  <a:pt x="919480" y="178035"/>
                  <a:pt x="910141" y="187957"/>
                  <a:pt x="898620" y="187957"/>
                </a:cubicBezTo>
                <a:cubicBezTo>
                  <a:pt x="887099" y="187957"/>
                  <a:pt x="877759" y="178035"/>
                  <a:pt x="877759" y="165796"/>
                </a:cubicBezTo>
                <a:cubicBezTo>
                  <a:pt x="877759" y="153558"/>
                  <a:pt x="887099" y="143636"/>
                  <a:pt x="898620" y="143636"/>
                </a:cubicBezTo>
                <a:cubicBezTo>
                  <a:pt x="910134" y="143651"/>
                  <a:pt x="919467" y="153564"/>
                  <a:pt x="919480" y="165796"/>
                </a:cubicBezTo>
                <a:close/>
                <a:moveTo>
                  <a:pt x="40935" y="309519"/>
                </a:moveTo>
                <a:cubicBezTo>
                  <a:pt x="40935" y="321758"/>
                  <a:pt x="31596" y="331679"/>
                  <a:pt x="20075" y="331679"/>
                </a:cubicBezTo>
                <a:cubicBezTo>
                  <a:pt x="8554" y="331679"/>
                  <a:pt x="-786" y="321758"/>
                  <a:pt x="-786" y="309519"/>
                </a:cubicBezTo>
                <a:cubicBezTo>
                  <a:pt x="-786" y="297280"/>
                  <a:pt x="8554" y="287359"/>
                  <a:pt x="20075" y="287359"/>
                </a:cubicBezTo>
                <a:cubicBezTo>
                  <a:pt x="31591" y="287353"/>
                  <a:pt x="40930" y="297265"/>
                  <a:pt x="40935" y="309498"/>
                </a:cubicBezTo>
                <a:cubicBezTo>
                  <a:pt x="40935" y="309505"/>
                  <a:pt x="40935" y="309512"/>
                  <a:pt x="40935" y="309519"/>
                </a:cubicBezTo>
                <a:close/>
                <a:moveTo>
                  <a:pt x="216654" y="309519"/>
                </a:moveTo>
                <a:cubicBezTo>
                  <a:pt x="216654" y="321758"/>
                  <a:pt x="207315" y="331679"/>
                  <a:pt x="195794" y="331679"/>
                </a:cubicBezTo>
                <a:cubicBezTo>
                  <a:pt x="184273" y="331679"/>
                  <a:pt x="174933" y="321758"/>
                  <a:pt x="174933" y="309519"/>
                </a:cubicBezTo>
                <a:cubicBezTo>
                  <a:pt x="174933" y="297280"/>
                  <a:pt x="184273" y="287359"/>
                  <a:pt x="195794" y="287359"/>
                </a:cubicBezTo>
                <a:cubicBezTo>
                  <a:pt x="207308" y="287374"/>
                  <a:pt x="216641" y="297286"/>
                  <a:pt x="216654" y="309519"/>
                </a:cubicBezTo>
                <a:close/>
                <a:moveTo>
                  <a:pt x="392324" y="309519"/>
                </a:moveTo>
                <a:cubicBezTo>
                  <a:pt x="392324" y="321758"/>
                  <a:pt x="382984" y="331679"/>
                  <a:pt x="371464" y="331679"/>
                </a:cubicBezTo>
                <a:cubicBezTo>
                  <a:pt x="359943" y="331679"/>
                  <a:pt x="350603" y="321758"/>
                  <a:pt x="350603" y="309519"/>
                </a:cubicBezTo>
                <a:cubicBezTo>
                  <a:pt x="350603" y="297280"/>
                  <a:pt x="359943" y="287359"/>
                  <a:pt x="371464" y="287359"/>
                </a:cubicBezTo>
                <a:cubicBezTo>
                  <a:pt x="382979" y="287353"/>
                  <a:pt x="392318" y="297265"/>
                  <a:pt x="392324" y="309498"/>
                </a:cubicBezTo>
                <a:cubicBezTo>
                  <a:pt x="392324" y="309505"/>
                  <a:pt x="392324" y="309512"/>
                  <a:pt x="392324" y="309519"/>
                </a:cubicBezTo>
                <a:close/>
                <a:moveTo>
                  <a:pt x="568043" y="309519"/>
                </a:moveTo>
                <a:cubicBezTo>
                  <a:pt x="568043" y="321758"/>
                  <a:pt x="558704" y="331679"/>
                  <a:pt x="547183" y="331679"/>
                </a:cubicBezTo>
                <a:cubicBezTo>
                  <a:pt x="535662" y="331679"/>
                  <a:pt x="526322" y="321758"/>
                  <a:pt x="526322" y="309519"/>
                </a:cubicBezTo>
                <a:cubicBezTo>
                  <a:pt x="526322" y="297280"/>
                  <a:pt x="535662" y="287359"/>
                  <a:pt x="547183" y="287359"/>
                </a:cubicBezTo>
                <a:cubicBezTo>
                  <a:pt x="558699" y="287353"/>
                  <a:pt x="568037" y="297265"/>
                  <a:pt x="568043" y="309498"/>
                </a:cubicBezTo>
                <a:cubicBezTo>
                  <a:pt x="568043" y="309505"/>
                  <a:pt x="568043" y="309512"/>
                  <a:pt x="568043" y="309519"/>
                </a:cubicBezTo>
                <a:close/>
                <a:moveTo>
                  <a:pt x="743762" y="309519"/>
                </a:moveTo>
                <a:cubicBezTo>
                  <a:pt x="743762" y="321758"/>
                  <a:pt x="734423" y="331679"/>
                  <a:pt x="722902" y="331679"/>
                </a:cubicBezTo>
                <a:cubicBezTo>
                  <a:pt x="711381" y="331679"/>
                  <a:pt x="702041" y="321758"/>
                  <a:pt x="702041" y="309519"/>
                </a:cubicBezTo>
                <a:cubicBezTo>
                  <a:pt x="702041" y="297280"/>
                  <a:pt x="711381" y="287359"/>
                  <a:pt x="722902" y="287359"/>
                </a:cubicBezTo>
                <a:cubicBezTo>
                  <a:pt x="734418" y="287353"/>
                  <a:pt x="743756" y="297265"/>
                  <a:pt x="743762" y="309498"/>
                </a:cubicBezTo>
                <a:cubicBezTo>
                  <a:pt x="743762" y="309505"/>
                  <a:pt x="743762" y="309512"/>
                  <a:pt x="743762" y="309519"/>
                </a:cubicBezTo>
                <a:close/>
                <a:moveTo>
                  <a:pt x="919480" y="309519"/>
                </a:moveTo>
                <a:cubicBezTo>
                  <a:pt x="919480" y="321758"/>
                  <a:pt x="910141" y="331679"/>
                  <a:pt x="898620" y="331679"/>
                </a:cubicBezTo>
                <a:cubicBezTo>
                  <a:pt x="887099" y="331679"/>
                  <a:pt x="877759" y="321758"/>
                  <a:pt x="877759" y="309519"/>
                </a:cubicBezTo>
                <a:cubicBezTo>
                  <a:pt x="877759" y="297280"/>
                  <a:pt x="887099" y="287359"/>
                  <a:pt x="898620" y="287359"/>
                </a:cubicBezTo>
                <a:cubicBezTo>
                  <a:pt x="910134" y="287374"/>
                  <a:pt x="919467" y="297286"/>
                  <a:pt x="919480" y="309519"/>
                </a:cubicBezTo>
                <a:close/>
                <a:moveTo>
                  <a:pt x="40935" y="453242"/>
                </a:moveTo>
                <a:cubicBezTo>
                  <a:pt x="40935" y="465481"/>
                  <a:pt x="31596" y="475402"/>
                  <a:pt x="20075" y="475402"/>
                </a:cubicBezTo>
                <a:cubicBezTo>
                  <a:pt x="8554" y="475402"/>
                  <a:pt x="-786" y="465481"/>
                  <a:pt x="-786" y="453242"/>
                </a:cubicBezTo>
                <a:cubicBezTo>
                  <a:pt x="-786" y="441003"/>
                  <a:pt x="8554" y="431082"/>
                  <a:pt x="20075" y="431082"/>
                </a:cubicBezTo>
                <a:cubicBezTo>
                  <a:pt x="31591" y="431076"/>
                  <a:pt x="40930" y="440988"/>
                  <a:pt x="40935" y="453221"/>
                </a:cubicBezTo>
                <a:cubicBezTo>
                  <a:pt x="40935" y="453228"/>
                  <a:pt x="40935" y="453235"/>
                  <a:pt x="40935" y="453242"/>
                </a:cubicBezTo>
                <a:close/>
                <a:moveTo>
                  <a:pt x="216654" y="453242"/>
                </a:moveTo>
                <a:cubicBezTo>
                  <a:pt x="216654" y="465481"/>
                  <a:pt x="207315" y="475402"/>
                  <a:pt x="195794" y="475402"/>
                </a:cubicBezTo>
                <a:cubicBezTo>
                  <a:pt x="184273" y="475402"/>
                  <a:pt x="174933" y="465481"/>
                  <a:pt x="174933" y="453242"/>
                </a:cubicBezTo>
                <a:cubicBezTo>
                  <a:pt x="174933" y="441003"/>
                  <a:pt x="184273" y="431082"/>
                  <a:pt x="195794" y="431082"/>
                </a:cubicBezTo>
                <a:cubicBezTo>
                  <a:pt x="207308" y="431096"/>
                  <a:pt x="216641" y="441009"/>
                  <a:pt x="216654" y="453242"/>
                </a:cubicBezTo>
                <a:close/>
                <a:moveTo>
                  <a:pt x="392324" y="453242"/>
                </a:moveTo>
                <a:cubicBezTo>
                  <a:pt x="392324" y="465481"/>
                  <a:pt x="382984" y="475402"/>
                  <a:pt x="371464" y="475402"/>
                </a:cubicBezTo>
                <a:cubicBezTo>
                  <a:pt x="359943" y="475402"/>
                  <a:pt x="350603" y="465481"/>
                  <a:pt x="350603" y="453242"/>
                </a:cubicBezTo>
                <a:cubicBezTo>
                  <a:pt x="350603" y="441003"/>
                  <a:pt x="359943" y="431082"/>
                  <a:pt x="371464" y="431082"/>
                </a:cubicBezTo>
                <a:cubicBezTo>
                  <a:pt x="382979" y="431076"/>
                  <a:pt x="392318" y="440988"/>
                  <a:pt x="392324" y="453221"/>
                </a:cubicBezTo>
                <a:cubicBezTo>
                  <a:pt x="392324" y="453228"/>
                  <a:pt x="392324" y="453235"/>
                  <a:pt x="392324" y="453242"/>
                </a:cubicBezTo>
                <a:close/>
                <a:moveTo>
                  <a:pt x="568043" y="453242"/>
                </a:moveTo>
                <a:cubicBezTo>
                  <a:pt x="568043" y="465481"/>
                  <a:pt x="558704" y="475402"/>
                  <a:pt x="547183" y="475402"/>
                </a:cubicBezTo>
                <a:cubicBezTo>
                  <a:pt x="535662" y="475402"/>
                  <a:pt x="526322" y="465481"/>
                  <a:pt x="526322" y="453242"/>
                </a:cubicBezTo>
                <a:cubicBezTo>
                  <a:pt x="526322" y="441003"/>
                  <a:pt x="535662" y="431082"/>
                  <a:pt x="547183" y="431082"/>
                </a:cubicBezTo>
                <a:cubicBezTo>
                  <a:pt x="558699" y="431076"/>
                  <a:pt x="568037" y="440988"/>
                  <a:pt x="568043" y="453221"/>
                </a:cubicBezTo>
                <a:cubicBezTo>
                  <a:pt x="568043" y="453228"/>
                  <a:pt x="568043" y="453235"/>
                  <a:pt x="568043" y="453242"/>
                </a:cubicBezTo>
                <a:close/>
                <a:moveTo>
                  <a:pt x="743762" y="453242"/>
                </a:moveTo>
                <a:cubicBezTo>
                  <a:pt x="743762" y="465481"/>
                  <a:pt x="734423" y="475402"/>
                  <a:pt x="722902" y="475402"/>
                </a:cubicBezTo>
                <a:cubicBezTo>
                  <a:pt x="711381" y="475402"/>
                  <a:pt x="702041" y="465481"/>
                  <a:pt x="702041" y="453242"/>
                </a:cubicBezTo>
                <a:cubicBezTo>
                  <a:pt x="702041" y="441003"/>
                  <a:pt x="711381" y="431082"/>
                  <a:pt x="722902" y="431082"/>
                </a:cubicBezTo>
                <a:cubicBezTo>
                  <a:pt x="734418" y="431076"/>
                  <a:pt x="743756" y="440988"/>
                  <a:pt x="743762" y="453221"/>
                </a:cubicBezTo>
                <a:cubicBezTo>
                  <a:pt x="743762" y="453228"/>
                  <a:pt x="743762" y="453235"/>
                  <a:pt x="743762" y="453242"/>
                </a:cubicBezTo>
                <a:close/>
                <a:moveTo>
                  <a:pt x="919480" y="453242"/>
                </a:moveTo>
                <a:cubicBezTo>
                  <a:pt x="919480" y="465481"/>
                  <a:pt x="910141" y="475402"/>
                  <a:pt x="898620" y="475402"/>
                </a:cubicBezTo>
                <a:cubicBezTo>
                  <a:pt x="887099" y="475402"/>
                  <a:pt x="877759" y="465481"/>
                  <a:pt x="877759" y="453242"/>
                </a:cubicBezTo>
                <a:cubicBezTo>
                  <a:pt x="877759" y="441003"/>
                  <a:pt x="887099" y="431082"/>
                  <a:pt x="898620" y="431082"/>
                </a:cubicBezTo>
                <a:cubicBezTo>
                  <a:pt x="910134" y="431096"/>
                  <a:pt x="919467" y="441009"/>
                  <a:pt x="919480" y="453242"/>
                </a:cubicBezTo>
                <a:close/>
                <a:moveTo>
                  <a:pt x="40935" y="596965"/>
                </a:moveTo>
                <a:cubicBezTo>
                  <a:pt x="40935" y="609204"/>
                  <a:pt x="31596" y="619125"/>
                  <a:pt x="20075" y="619125"/>
                </a:cubicBezTo>
                <a:cubicBezTo>
                  <a:pt x="8554" y="619125"/>
                  <a:pt x="-786" y="609204"/>
                  <a:pt x="-786" y="596965"/>
                </a:cubicBezTo>
                <a:cubicBezTo>
                  <a:pt x="-786" y="584726"/>
                  <a:pt x="8554" y="574805"/>
                  <a:pt x="20075" y="574805"/>
                </a:cubicBezTo>
                <a:cubicBezTo>
                  <a:pt x="31591" y="574799"/>
                  <a:pt x="40930" y="584711"/>
                  <a:pt x="40935" y="596943"/>
                </a:cubicBezTo>
                <a:cubicBezTo>
                  <a:pt x="40935" y="596950"/>
                  <a:pt x="40935" y="596957"/>
                  <a:pt x="40935" y="596965"/>
                </a:cubicBezTo>
                <a:close/>
                <a:moveTo>
                  <a:pt x="216654" y="596965"/>
                </a:moveTo>
                <a:cubicBezTo>
                  <a:pt x="216654" y="609204"/>
                  <a:pt x="207315" y="619125"/>
                  <a:pt x="195794" y="619125"/>
                </a:cubicBezTo>
                <a:cubicBezTo>
                  <a:pt x="184273" y="619125"/>
                  <a:pt x="174933" y="609204"/>
                  <a:pt x="174933" y="596965"/>
                </a:cubicBezTo>
                <a:cubicBezTo>
                  <a:pt x="174933" y="584726"/>
                  <a:pt x="184273" y="574805"/>
                  <a:pt x="195794" y="574805"/>
                </a:cubicBezTo>
                <a:cubicBezTo>
                  <a:pt x="207308" y="574818"/>
                  <a:pt x="216641" y="584732"/>
                  <a:pt x="216654" y="596965"/>
                </a:cubicBezTo>
                <a:close/>
                <a:moveTo>
                  <a:pt x="392324" y="596965"/>
                </a:moveTo>
                <a:cubicBezTo>
                  <a:pt x="392324" y="609204"/>
                  <a:pt x="382984" y="619125"/>
                  <a:pt x="371464" y="619125"/>
                </a:cubicBezTo>
                <a:cubicBezTo>
                  <a:pt x="359943" y="619125"/>
                  <a:pt x="350603" y="609204"/>
                  <a:pt x="350603" y="596965"/>
                </a:cubicBezTo>
                <a:cubicBezTo>
                  <a:pt x="350603" y="584726"/>
                  <a:pt x="359943" y="574805"/>
                  <a:pt x="371464" y="574805"/>
                </a:cubicBezTo>
                <a:cubicBezTo>
                  <a:pt x="382979" y="574799"/>
                  <a:pt x="392318" y="584711"/>
                  <a:pt x="392324" y="596943"/>
                </a:cubicBezTo>
                <a:cubicBezTo>
                  <a:pt x="392324" y="596950"/>
                  <a:pt x="392324" y="596957"/>
                  <a:pt x="392324" y="596965"/>
                </a:cubicBezTo>
                <a:close/>
                <a:moveTo>
                  <a:pt x="568043" y="596965"/>
                </a:moveTo>
                <a:cubicBezTo>
                  <a:pt x="568043" y="609204"/>
                  <a:pt x="558704" y="619125"/>
                  <a:pt x="547183" y="619125"/>
                </a:cubicBezTo>
                <a:cubicBezTo>
                  <a:pt x="535662" y="619125"/>
                  <a:pt x="526322" y="609204"/>
                  <a:pt x="526322" y="596965"/>
                </a:cubicBezTo>
                <a:cubicBezTo>
                  <a:pt x="526322" y="584726"/>
                  <a:pt x="535662" y="574805"/>
                  <a:pt x="547183" y="574805"/>
                </a:cubicBezTo>
                <a:cubicBezTo>
                  <a:pt x="558699" y="574799"/>
                  <a:pt x="568037" y="584711"/>
                  <a:pt x="568043" y="596943"/>
                </a:cubicBezTo>
                <a:cubicBezTo>
                  <a:pt x="568043" y="596950"/>
                  <a:pt x="568043" y="596957"/>
                  <a:pt x="568043" y="596965"/>
                </a:cubicBezTo>
                <a:close/>
                <a:moveTo>
                  <a:pt x="743762" y="596965"/>
                </a:moveTo>
                <a:cubicBezTo>
                  <a:pt x="743762" y="609204"/>
                  <a:pt x="734423" y="619125"/>
                  <a:pt x="722902" y="619125"/>
                </a:cubicBezTo>
                <a:cubicBezTo>
                  <a:pt x="711381" y="619125"/>
                  <a:pt x="702041" y="609204"/>
                  <a:pt x="702041" y="596965"/>
                </a:cubicBezTo>
                <a:cubicBezTo>
                  <a:pt x="702041" y="584726"/>
                  <a:pt x="711381" y="574805"/>
                  <a:pt x="722902" y="574805"/>
                </a:cubicBezTo>
                <a:cubicBezTo>
                  <a:pt x="734418" y="574799"/>
                  <a:pt x="743756" y="584711"/>
                  <a:pt x="743762" y="596943"/>
                </a:cubicBezTo>
                <a:cubicBezTo>
                  <a:pt x="743762" y="596950"/>
                  <a:pt x="743762" y="596957"/>
                  <a:pt x="743762" y="596965"/>
                </a:cubicBezTo>
                <a:close/>
                <a:moveTo>
                  <a:pt x="919480" y="596965"/>
                </a:moveTo>
                <a:cubicBezTo>
                  <a:pt x="919480" y="609204"/>
                  <a:pt x="910141" y="619125"/>
                  <a:pt x="898620" y="619125"/>
                </a:cubicBezTo>
                <a:cubicBezTo>
                  <a:pt x="887099" y="619125"/>
                  <a:pt x="877759" y="609204"/>
                  <a:pt x="877759" y="596965"/>
                </a:cubicBezTo>
                <a:cubicBezTo>
                  <a:pt x="877759" y="584726"/>
                  <a:pt x="887099" y="574805"/>
                  <a:pt x="898620" y="574805"/>
                </a:cubicBezTo>
                <a:cubicBezTo>
                  <a:pt x="910134" y="574818"/>
                  <a:pt x="919467" y="584732"/>
                  <a:pt x="919480" y="596965"/>
                </a:cubicBezTo>
                <a:close/>
              </a:path>
            </a:pathLst>
          </a:custGeom>
          <a:solidFill>
            <a:srgbClr val="FFFFFF"/>
          </a:solidFill>
        </p:spPr>
      </p:sp>
      <p:sp>
        <p:nvSpPr>
          <p:cNvPr id="4" name="Text 1"/>
          <p:cNvSpPr/>
          <p:nvPr/>
        </p:nvSpPr>
        <p:spPr>
          <a:xfrm>
            <a:off x="10724515" y="549275"/>
            <a:ext cx="919480" cy="619125"/>
          </a:xfrm>
          <a:prstGeom prst="rect">
            <a:avLst/>
          </a:prstGeom>
          <a:noFill/>
        </p:spPr>
        <p:txBody>
          <a:bodyPr wrap="square" lIns="45720" tIns="91440" rIns="91440" bIns="45720" rtlCol="0" anchor="ctr"/>
          <a:lstStyle/>
          <a:p>
            <a:pPr marL="0" indent="0">
              <a:lnSpc>
                <a:spcPct val="100000"/>
              </a:lnSpc>
              <a:buNone/>
            </a:pPr>
            <a:endParaRPr lang="en-US" sz="1600" dirty="0"/>
          </a:p>
        </p:txBody>
      </p:sp>
      <p:sp>
        <p:nvSpPr>
          <p:cNvPr id="5" name="Text 2"/>
          <p:cNvSpPr/>
          <p:nvPr/>
        </p:nvSpPr>
        <p:spPr>
          <a:xfrm>
            <a:off x="4300220" y="2123440"/>
            <a:ext cx="3592195" cy="1481534"/>
          </a:xfrm>
          <a:prstGeom prst="rect">
            <a:avLst/>
          </a:prstGeom>
          <a:noFill/>
        </p:spPr>
        <p:txBody>
          <a:bodyPr wrap="square" lIns="91440" tIns="45720" rIns="91440" bIns="45720" rtlCol="0" anchor="t">
            <a:spAutoFit/>
          </a:bodyPr>
          <a:lstStyle/>
          <a:p>
            <a:pPr marL="0" indent="0" algn="ctr">
              <a:lnSpc>
                <a:spcPct val="100000"/>
              </a:lnSpc>
              <a:buNone/>
            </a:pPr>
            <a:r>
              <a:rPr lang="en-US" sz="9600" b="1" dirty="0">
                <a:solidFill>
                  <a:srgbClr val="2483EB"/>
                </a:solidFill>
                <a:latin typeface="MiSans" panose="00000500000000000000" pitchFamily="34" charset="-122"/>
                <a:ea typeface="MiSans" panose="00000500000000000000" pitchFamily="34" charset="-122"/>
                <a:cs typeface="MiSans" panose="00000500000000000000" pitchFamily="34" charset="-120"/>
              </a:rPr>
              <a:t>02</a:t>
            </a:r>
            <a:endParaRPr lang="en-US" sz="1600" dirty="0"/>
          </a:p>
        </p:txBody>
      </p:sp>
      <p:sp>
        <p:nvSpPr>
          <p:cNvPr id="6" name="Text 3"/>
          <p:cNvSpPr/>
          <p:nvPr/>
        </p:nvSpPr>
        <p:spPr>
          <a:xfrm>
            <a:off x="4420235" y="3606165"/>
            <a:ext cx="3352165" cy="1162050"/>
          </a:xfrm>
          <a:prstGeom prst="rect">
            <a:avLst/>
          </a:prstGeom>
          <a:noFill/>
        </p:spPr>
        <p:txBody>
          <a:bodyPr wrap="square" lIns="91440" tIns="45720" rIns="91440" bIns="45720" rtlCol="0" anchor="t">
            <a:spAutoFit/>
          </a:bodyPr>
          <a:lstStyle/>
          <a:p>
            <a:pPr marL="0" indent="0" algn="ctr">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专业素养与职业发展关系</a:t>
            </a:r>
            <a:endParaRPr lang="en-US" sz="1600" dirty="0"/>
          </a:p>
        </p:txBody>
      </p:sp>
      <p:pic>
        <p:nvPicPr>
          <p:cNvPr id="7" name="Image 1" descr="https://test-kimi-img.moonshot.cn/pub/slides/slides_tmpl/image/25-08-06-17:27:09-d29hvrcup1d2ae82ksog.png"/>
          <p:cNvPicPr>
            <a:picLocks noChangeAspect="1"/>
          </p:cNvPicPr>
          <p:nvPr/>
        </p:nvPicPr>
        <p:blipFill>
          <a:blip r:embed="rId1">
            <a:alphaModFix amt="97000"/>
          </a:blip>
          <a:srcRect t="22162"/>
          <a:stretch>
            <a:fillRect/>
          </a:stretch>
        </p:blipFill>
        <p:spPr>
          <a:xfrm>
            <a:off x="6811010" y="549275"/>
            <a:ext cx="2052320" cy="1736725"/>
          </a:xfrm>
          <a:prstGeom prst="rect">
            <a:avLst/>
          </a:prstGeom>
        </p:spPr>
      </p:pic>
      <p:pic>
        <p:nvPicPr>
          <p:cNvPr id="8" name="Image 2" descr="https://test-kimi-img.moonshot.cn/pub/slides/slides_tmpl/image/25-08-06-17:26:55-d29hvnsup1d2ae82kskg.png"/>
          <p:cNvPicPr>
            <a:picLocks noChangeAspect="1"/>
          </p:cNvPicPr>
          <p:nvPr/>
        </p:nvPicPr>
        <p:blipFill>
          <a:blip r:embed="rId2"/>
          <a:srcRect l="3542" r="-5121" b="-185"/>
          <a:stretch>
            <a:fillRect/>
          </a:stretch>
        </p:blipFill>
        <p:spPr>
          <a:xfrm>
            <a:off x="0" y="0"/>
            <a:ext cx="4420235" cy="6870700"/>
          </a:xfrm>
          <a:prstGeom prst="rect">
            <a:avLst/>
          </a:prstGeom>
        </p:spPr>
      </p:pic>
      <p:pic>
        <p:nvPicPr>
          <p:cNvPr id="9" name="Image 3" descr="https://test-kimi-img.moonshot.cn/pub/slides/slides_tmpl/image/25-08-06-17:26:55-d29hvnsup1d2ae82kskg.png"/>
          <p:cNvPicPr>
            <a:picLocks noChangeAspect="1"/>
          </p:cNvPicPr>
          <p:nvPr/>
        </p:nvPicPr>
        <p:blipFill>
          <a:blip r:embed="rId2"/>
          <a:srcRect l="3542" r="-5121" b="-185"/>
          <a:stretch>
            <a:fillRect/>
          </a:stretch>
        </p:blipFill>
        <p:spPr>
          <a:xfrm flipH="1">
            <a:off x="7772400" y="0"/>
            <a:ext cx="4419600" cy="68707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1" descr="https://test-kimi-img.moonshot.cn/pub/slides/slides_tmpl/image/25-08-06-17:26:54-d29hvnkup1d2ae82ksig.png"/>
          <p:cNvPicPr>
            <a:picLocks noChangeAspect="1"/>
          </p:cNvPicPr>
          <p:nvPr/>
        </p:nvPicPr>
        <p:blipFill>
          <a:blip r:embed="rId1"/>
          <a:srcRect l="38804" r="38804"/>
          <a:stretch>
            <a:fillRect/>
          </a:stretch>
        </p:blipFill>
        <p:spPr>
          <a:xfrm>
            <a:off x="8196580" y="1391285"/>
            <a:ext cx="3224530" cy="4438015"/>
          </a:xfrm>
          <a:prstGeom prst="rect">
            <a:avLst/>
          </a:prstGeom>
        </p:spPr>
      </p:pic>
      <p:pic>
        <p:nvPicPr>
          <p:cNvPr id="4" name="Image 2" descr="https://test-kimi-img.moonshot.cn/pub/slides/slides_tmpl/image/25-08-06-17:26:54-d29hvnkup1d2ae82ksig.png"/>
          <p:cNvPicPr>
            <a:picLocks noChangeAspect="1"/>
          </p:cNvPicPr>
          <p:nvPr/>
        </p:nvPicPr>
        <p:blipFill>
          <a:blip r:embed="rId1"/>
          <a:srcRect l="38804" r="38804"/>
          <a:stretch>
            <a:fillRect/>
          </a:stretch>
        </p:blipFill>
        <p:spPr>
          <a:xfrm>
            <a:off x="4498340" y="1391285"/>
            <a:ext cx="3224530" cy="4438015"/>
          </a:xfrm>
          <a:prstGeom prst="rect">
            <a:avLst/>
          </a:prstGeom>
        </p:spPr>
      </p:pic>
      <p:pic>
        <p:nvPicPr>
          <p:cNvPr id="5" name="Image 3" descr="https://test-kimi-img.moonshot.cn/pub/slides/slides_tmpl/image/25-08-06-17:26:54-d29hvnkup1d2ae82ksig.png"/>
          <p:cNvPicPr>
            <a:picLocks noChangeAspect="1"/>
          </p:cNvPicPr>
          <p:nvPr/>
        </p:nvPicPr>
        <p:blipFill>
          <a:blip r:embed="rId1"/>
          <a:srcRect l="38804" r="38804"/>
          <a:stretch>
            <a:fillRect/>
          </a:stretch>
        </p:blipFill>
        <p:spPr>
          <a:xfrm>
            <a:off x="847090" y="1391285"/>
            <a:ext cx="3224530" cy="4438015"/>
          </a:xfrm>
          <a:prstGeom prst="rect">
            <a:avLst/>
          </a:prstGeom>
        </p:spPr>
      </p:pic>
      <p:sp>
        <p:nvSpPr>
          <p:cNvPr id="6" name="Text 0"/>
          <p:cNvSpPr/>
          <p:nvPr/>
        </p:nvSpPr>
        <p:spPr>
          <a:xfrm>
            <a:off x="120713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素养助力岗位适应</a:t>
            </a:r>
            <a:endParaRPr lang="en-US" sz="1600" dirty="0"/>
          </a:p>
        </p:txBody>
      </p:sp>
      <p:sp>
        <p:nvSpPr>
          <p:cNvPr id="7" name="Text 1"/>
          <p:cNvSpPr/>
          <p:nvPr/>
        </p:nvSpPr>
        <p:spPr>
          <a:xfrm>
            <a:off x="120713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专业素养助力从业者更好地适应岗位，高效完成任务。随着素养提升，个人在职业发展中会获得更多机会，如晋升、加薪等。</a:t>
            </a:r>
            <a:endParaRPr lang="en-US" sz="1600" dirty="0"/>
          </a:p>
        </p:txBody>
      </p:sp>
      <p:sp>
        <p:nvSpPr>
          <p:cNvPr id="8" name="Text 2"/>
          <p:cNvSpPr/>
          <p:nvPr/>
        </p:nvSpPr>
        <p:spPr>
          <a:xfrm>
            <a:off x="489648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素养促进经验积累</a:t>
            </a:r>
            <a:endParaRPr lang="en-US" sz="1600" dirty="0"/>
          </a:p>
        </p:txBody>
      </p:sp>
      <p:sp>
        <p:nvSpPr>
          <p:cNvPr id="9" name="Text 3"/>
          <p:cNvSpPr/>
          <p:nvPr/>
        </p:nvSpPr>
        <p:spPr>
          <a:xfrm>
            <a:off x="489648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在实践中，专业素养使个人能够不断积累经验，提升自我。这种积累是职业发展的宝贵财富，有助于应对更复杂的挑战。</a:t>
            </a:r>
            <a:endParaRPr lang="en-US" sz="1600" dirty="0"/>
          </a:p>
        </p:txBody>
      </p:sp>
      <p:sp>
        <p:nvSpPr>
          <p:cNvPr id="10" name="Text 4"/>
          <p:cNvSpPr/>
          <p:nvPr/>
        </p:nvSpPr>
        <p:spPr>
          <a:xfrm>
            <a:off x="8585835" y="1805940"/>
            <a:ext cx="2631440" cy="306784"/>
          </a:xfrm>
          <a:prstGeom prst="rect">
            <a:avLst/>
          </a:prstGeom>
          <a:noFill/>
        </p:spPr>
        <p:txBody>
          <a:bodyPr wrap="square" lIns="91440" tIns="45720" rIns="91440" bIns="45720" rtlCol="0" anchor="t">
            <a:spAutoFit/>
          </a:bodyPr>
          <a:lstStyle/>
          <a:p>
            <a:pPr marL="0" indent="0" algn="just">
              <a:lnSpc>
                <a:spcPct val="100000"/>
              </a:lnSpc>
              <a:buNone/>
            </a:pPr>
            <a:r>
              <a:rPr lang="en-US" sz="2000" b="1" dirty="0">
                <a:solidFill>
                  <a:srgbClr val="1D89ED"/>
                </a:solidFill>
                <a:latin typeface="MiSans" panose="00000500000000000000" pitchFamily="34" charset="-122"/>
                <a:ea typeface="MiSans" panose="00000500000000000000" pitchFamily="34" charset="-122"/>
                <a:cs typeface="MiSans" panose="00000500000000000000" pitchFamily="34" charset="-120"/>
              </a:rPr>
              <a:t>素养提升职业竞争力</a:t>
            </a:r>
            <a:endParaRPr lang="en-US" sz="1600" dirty="0"/>
          </a:p>
        </p:txBody>
      </p:sp>
      <p:sp>
        <p:nvSpPr>
          <p:cNvPr id="11" name="Text 5"/>
          <p:cNvSpPr/>
          <p:nvPr/>
        </p:nvSpPr>
        <p:spPr>
          <a:xfrm>
            <a:off x="8585835" y="2617470"/>
            <a:ext cx="2631440" cy="1600002"/>
          </a:xfrm>
          <a:prstGeom prst="rect">
            <a:avLst/>
          </a:prstGeom>
          <a:noFill/>
        </p:spPr>
        <p:txBody>
          <a:bodyPr wrap="square" lIns="91440" tIns="45720" rIns="91440" bIns="45720" rtlCol="0" anchor="t">
            <a:spAutoFit/>
          </a:bodyPr>
          <a:lstStyle/>
          <a:p>
            <a:pPr marL="0" indent="0" algn="just">
              <a:lnSpc>
                <a:spcPct val="150000"/>
              </a:lnSpc>
              <a:buNone/>
            </a:pPr>
            <a:r>
              <a:rPr lang="en-US" sz="1400" dirty="0">
                <a:solidFill>
                  <a:srgbClr val="262626"/>
                </a:solidFill>
                <a:latin typeface="MiSans" panose="00000500000000000000" pitchFamily="34" charset="-122"/>
                <a:ea typeface="MiSans" panose="00000500000000000000" pitchFamily="34" charset="-122"/>
                <a:cs typeface="MiSans" panose="00000500000000000000" pitchFamily="34" charset="-120"/>
              </a:rPr>
              <a:t>高水平的专业素养是个人在职场竞争中的重要优势。它不仅包括专业知识和技能，还涵盖职业道德和态度，全面提升职业竞争力。</a:t>
            </a:r>
            <a:endParaRPr lang="en-US" sz="1600" dirty="0"/>
          </a:p>
        </p:txBody>
      </p:sp>
      <p:sp>
        <p:nvSpPr>
          <p:cNvPr id="12" name="Text 6"/>
          <p:cNvSpPr/>
          <p:nvPr/>
        </p:nvSpPr>
        <p:spPr>
          <a:xfrm>
            <a:off x="19987895" y="4526280"/>
            <a:ext cx="4064000" cy="284559"/>
          </a:xfrm>
          <a:prstGeom prst="rect">
            <a:avLst/>
          </a:prstGeom>
          <a:noFill/>
        </p:spPr>
        <p:txBody>
          <a:bodyPr wrap="square" lIns="91440" tIns="45720" rIns="91440" bIns="45720" rtlCol="0" anchor="t">
            <a:spAutoFit/>
          </a:bodyPr>
          <a:lstStyle/>
          <a:p>
            <a:pPr marL="0" indent="0" algn="l">
              <a:lnSpc>
                <a:spcPct val="100000"/>
              </a:lnSpc>
              <a:buNone/>
            </a:pPr>
            <a:r>
              <a:rPr lang="en-US" sz="1800" dirty="0">
                <a:solidFill>
                  <a:srgbClr val="000000"/>
                </a:solidFill>
                <a:latin typeface="MiSans" panose="00000500000000000000" pitchFamily="34" charset="-122"/>
                <a:ea typeface="MiSans" panose="00000500000000000000" pitchFamily="34" charset="-122"/>
                <a:cs typeface="MiSans" panose="00000500000000000000" pitchFamily="34" charset="-120"/>
              </a:rPr>
              <a:t> </a:t>
            </a:r>
            <a:endParaRPr lang="en-US" sz="1600" dirty="0"/>
          </a:p>
        </p:txBody>
      </p:sp>
      <p:sp>
        <p:nvSpPr>
          <p:cNvPr id="13" name="Text 7"/>
          <p:cNvSpPr/>
          <p:nvPr/>
        </p:nvSpPr>
        <p:spPr>
          <a:xfrm>
            <a:off x="595630" y="575945"/>
            <a:ext cx="8434705" cy="552450"/>
          </a:xfrm>
          <a:prstGeom prst="rect">
            <a:avLst/>
          </a:prstGeom>
          <a:noFill/>
        </p:spPr>
        <p:txBody>
          <a:bodyPr wrap="square" lIns="91440" tIns="45720" rIns="91440" bIns="45720" rtlCol="0" anchor="t">
            <a:spAutoFit/>
          </a:bodyPr>
          <a:lstStyle/>
          <a:p>
            <a:pPr marL="0" indent="0" algn="l">
              <a:lnSpc>
                <a:spcPct val="100000"/>
              </a:lnSpc>
              <a:buNone/>
            </a:pPr>
            <a:r>
              <a:rPr lang="en-US" sz="3600" b="1" dirty="0">
                <a:solidFill>
                  <a:srgbClr val="000000"/>
                </a:solidFill>
                <a:latin typeface="MiSans" panose="00000500000000000000" pitchFamily="34" charset="-122"/>
                <a:ea typeface="MiSans" panose="00000500000000000000" pitchFamily="34" charset="-122"/>
                <a:cs typeface="MiSans" panose="00000500000000000000" pitchFamily="34" charset="-120"/>
              </a:rPr>
              <a:t>专业素养为职业发展奠基</a:t>
            </a:r>
            <a:endParaRPr lang="en-US" sz="1600" dirty="0"/>
          </a:p>
        </p:txBody>
      </p:sp>
      <p:pic>
        <p:nvPicPr>
          <p:cNvPr id="14" name="Image 4" descr="https://test-kimi-img.moonshot.cn/pub/slides/slides_tmpl/image/25-08-06-17:27:01-d29hvpcup1d2ae82ksmg.png"/>
          <p:cNvPicPr>
            <a:picLocks noChangeAspect="1"/>
          </p:cNvPicPr>
          <p:nvPr/>
        </p:nvPicPr>
        <p:blipFill>
          <a:blip r:embed="rId2"/>
          <a:srcRect t="110" b="110"/>
          <a:stretch>
            <a:fillRect/>
          </a:stretch>
        </p:blipFill>
        <p:spPr>
          <a:xfrm>
            <a:off x="2540" y="487045"/>
            <a:ext cx="579755" cy="652145"/>
          </a:xfrm>
          <a:prstGeom prst="rect">
            <a:avLst/>
          </a:prstGeom>
        </p:spPr>
      </p:pic>
      <p:pic>
        <p:nvPicPr>
          <p:cNvPr id="15" name="Image 5" descr="https://test-kimi-img.moonshot.cn/pub/slides/slides_tmpl/image/25-08-06-17:26:55-d29hvnsup1d2ae82ksl0.png"/>
          <p:cNvPicPr>
            <a:picLocks noChangeAspect="1"/>
          </p:cNvPicPr>
          <p:nvPr/>
        </p:nvPicPr>
        <p:blipFill>
          <a:blip r:embed="rId3"/>
          <a:stretch>
            <a:fillRect/>
          </a:stretch>
        </p:blipFill>
        <p:spPr>
          <a:xfrm>
            <a:off x="0" y="5841365"/>
            <a:ext cx="12192000" cy="1016635"/>
          </a:xfrm>
          <a:prstGeom prst="rect">
            <a:avLst/>
          </a:prstGeom>
        </p:spPr>
      </p:pic>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1E46EB"/>
      </a:accent1>
      <a:accent2>
        <a:srgbClr val="1CA97E"/>
      </a:accent2>
      <a:accent3>
        <a:srgbClr val="5D91F0"/>
      </a:accent3>
      <a:accent4>
        <a:srgbClr val="000000"/>
      </a:accent4>
      <a:accent5>
        <a:srgbClr val="FFFFFF"/>
      </a:accent5>
      <a:accent6>
        <a:srgbClr val="FF9202"/>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Custom">
      <a:dk1>
        <a:srgbClr val="000000"/>
      </a:dk1>
      <a:lt1>
        <a:srgbClr val="FFFFFF"/>
      </a:lt1>
      <a:dk2>
        <a:srgbClr val="44546A"/>
      </a:dk2>
      <a:lt2>
        <a:srgbClr val="E7E6E6"/>
      </a:lt2>
      <a:accent1>
        <a:srgbClr val="1E46EB"/>
      </a:accent1>
      <a:accent2>
        <a:srgbClr val="1CA97E"/>
      </a:accent2>
      <a:accent3>
        <a:srgbClr val="5D91F0"/>
      </a:accent3>
      <a:accent4>
        <a:srgbClr val="000000"/>
      </a:accent4>
      <a:accent5>
        <a:srgbClr val="FFFFFF"/>
      </a:accent5>
      <a:accent6>
        <a:srgbClr val="FF9202"/>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3929</Words>
  <Application>WPS 演示</Application>
  <PresentationFormat>On-screen Show (16:9)</PresentationFormat>
  <Paragraphs>360</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MiSans</vt:lpstr>
      <vt:lpstr>MiSans</vt:lpstr>
      <vt:lpstr>Calibri</vt:lpstr>
      <vt:lpstr>微软雅黑</vt:lpstr>
      <vt:lpstr>Arial Unicode MS</vt:lpstr>
      <vt:lpstr>等线</vt:lpstr>
      <vt:lpstr>Custom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遇沉</cp:lastModifiedBy>
  <cp:revision>2</cp:revision>
  <dcterms:created xsi:type="dcterms:W3CDTF">2025-08-11T04:21:00Z</dcterms:created>
  <dcterms:modified xsi:type="dcterms:W3CDTF">2025-08-11T11:04:45Z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8986D5D67BD744E786AB3E4A79842F5A_12</vt:lpwstr>
  </property>
  <property fmtid="{D5CDD505-2E9C-101B-9397-08002B2CF9AE}" pid="3" name="KSOProductBuildVer">
    <vt:lpwstr>2052-12.1.0.21915</vt:lpwstr>
  </property>
</Properties>
</file>