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6"/>
  </p:notesMasterIdLst>
  <p:handoutMasterIdLst>
    <p:handoutMasterId r:id="rId46"/>
  </p:handoutMasterIdLst>
  <p:sldIdLst>
    <p:sldId id="906" r:id="rId5"/>
    <p:sldId id="914" r:id="rId7"/>
    <p:sldId id="917" r:id="rId8"/>
    <p:sldId id="918" r:id="rId9"/>
    <p:sldId id="907" r:id="rId10"/>
    <p:sldId id="915" r:id="rId11"/>
    <p:sldId id="912" r:id="rId12"/>
    <p:sldId id="927" r:id="rId13"/>
    <p:sldId id="929" r:id="rId14"/>
    <p:sldId id="928" r:id="rId15"/>
    <p:sldId id="963" r:id="rId16"/>
    <p:sldId id="930" r:id="rId17"/>
    <p:sldId id="967" r:id="rId18"/>
    <p:sldId id="964" r:id="rId19"/>
    <p:sldId id="971" r:id="rId20"/>
    <p:sldId id="968" r:id="rId21"/>
    <p:sldId id="962" r:id="rId22"/>
    <p:sldId id="941" r:id="rId23"/>
    <p:sldId id="942" r:id="rId24"/>
    <p:sldId id="943" r:id="rId25"/>
    <p:sldId id="944" r:id="rId26"/>
    <p:sldId id="945" r:id="rId27"/>
    <p:sldId id="946" r:id="rId28"/>
    <p:sldId id="947" r:id="rId29"/>
    <p:sldId id="948" r:id="rId30"/>
    <p:sldId id="949" r:id="rId31"/>
    <p:sldId id="950" r:id="rId32"/>
    <p:sldId id="969" r:id="rId33"/>
    <p:sldId id="952" r:id="rId34"/>
    <p:sldId id="970" r:id="rId35"/>
    <p:sldId id="954" r:id="rId36"/>
    <p:sldId id="955" r:id="rId37"/>
    <p:sldId id="956" r:id="rId38"/>
    <p:sldId id="957" r:id="rId39"/>
    <p:sldId id="958" r:id="rId40"/>
    <p:sldId id="959" r:id="rId41"/>
    <p:sldId id="960" r:id="rId42"/>
    <p:sldId id="961" r:id="rId43"/>
    <p:sldId id="940" r:id="rId44"/>
    <p:sldId id="911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8DEB2F-65BF-4165-8B53-CC9141C026C9}">
          <p14:sldIdLst>
            <p14:sldId id="906"/>
            <p14:sldId id="914"/>
            <p14:sldId id="917"/>
            <p14:sldId id="918"/>
            <p14:sldId id="907"/>
            <p14:sldId id="915"/>
            <p14:sldId id="912"/>
            <p14:sldId id="927"/>
            <p14:sldId id="929"/>
            <p14:sldId id="928"/>
            <p14:sldId id="963"/>
            <p14:sldId id="930"/>
            <p14:sldId id="967"/>
            <p14:sldId id="964"/>
            <p14:sldId id="971"/>
            <p14:sldId id="968"/>
            <p14:sldId id="962"/>
            <p14:sldId id="941"/>
            <p14:sldId id="942"/>
            <p14:sldId id="943"/>
            <p14:sldId id="944"/>
            <p14:sldId id="945"/>
            <p14:sldId id="946"/>
            <p14:sldId id="947"/>
            <p14:sldId id="948"/>
            <p14:sldId id="949"/>
            <p14:sldId id="950"/>
            <p14:sldId id="969"/>
            <p14:sldId id="952"/>
            <p14:sldId id="970"/>
            <p14:sldId id="954"/>
            <p14:sldId id="955"/>
            <p14:sldId id="956"/>
            <p14:sldId id="957"/>
            <p14:sldId id="958"/>
            <p14:sldId id="959"/>
            <p14:sldId id="960"/>
            <p14:sldId id="961"/>
            <p14:sldId id="940"/>
            <p14:sldId id="911"/>
          </p14:sldIdLst>
        </p14:section>
        <p14:section name="无标题节" id="{09DFF1DE-1501-44EF-8FBA-4E5D2886EED1}">
          <p14:sldIdLst/>
        </p14:section>
        <p14:section name="无标题节" id="{7304AD29-A1A0-4572-94D8-D0EDC0B279F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user1013" initials="u" lastIdx="0" clrIdx="1"/>
  <p:cmAuthor id="2" name="jiayuan" initials="j" lastIdx="2" clrIdx="1"/>
  <p:cmAuthor id="3" name="apple" initials="a" lastIdx="2" clrIdx="2"/>
  <p:cmAuthor id="4" name="uji" initials="u" lastIdx="9" clrIdx="3"/>
  <p:cmAuthor id="75" name="作者" initials="A" lastIdx="0" clrIdx="24"/>
  <p:cmAuthor id="5" name="admin" initials="a" lastIdx="1" clrIdx="4"/>
  <p:cmAuthor id="6" name="99400" initials="9" lastIdx="1" clrIdx="5"/>
  <p:cmAuthor id="7" name="1206988966@qq.com" initials="1" lastIdx="1" clrIdx="2"/>
  <p:cmAuthor id="8" name="姜伟光" initials="姜" lastIdx="1" clrIdx="0"/>
  <p:cmAuthor id="9" name="QZ7773" initials="Q" lastIdx="1" clrIdx="4"/>
  <p:cmAuthor id="10" name="张继文" initials="Z" lastIdx="1" clrIdx="10"/>
  <p:cmAuthor id="2001" name="骆倩怡_Znauj26B" initials="authorId_382814100" lastIdx="0" clrIdx="0"/>
  <p:cmAuthor id="2002" name="llp" initials="l" lastIdx="1" clrIdx="9"/>
  <p:cmAuthor id="11" name="未知用户3" initials="未" lastIdx="2" clrIdx="0"/>
  <p:cmAuthor id="12" name="未知用户1" initials="未" lastIdx="26" clrIdx="0"/>
  <p:cmAuthor id="13" name="Mia Vida Villanue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EB8"/>
    <a:srgbClr val="E9ECF3"/>
    <a:srgbClr val="203864"/>
    <a:srgbClr val="5DD1F6"/>
    <a:srgbClr val="009DDC"/>
    <a:srgbClr val="1693E8"/>
    <a:srgbClr val="2F5597"/>
    <a:srgbClr val="2E5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42" y="102"/>
      </p:cViewPr>
      <p:guideLst>
        <p:guide orient="horz" pos="21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1" Type="http://schemas.openxmlformats.org/officeDocument/2006/relationships/tags" Target="tags/tag330.xml"/><Relationship Id="rId50" Type="http://schemas.openxmlformats.org/officeDocument/2006/relationships/commentAuthors" Target="commentAuthors.xml"/><Relationship Id="rId5" Type="http://schemas.openxmlformats.org/officeDocument/2006/relationships/slide" Target="slides/slide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94C0-AD40-41EF-9FF3-B8B56D1ACC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26640"/>
            <a:ext cx="12192000" cy="6884640"/>
            <a:chOff x="0" y="-26640"/>
            <a:chExt cx="12192000" cy="688464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-26640"/>
              <a:ext cx="12192000" cy="6858000"/>
            </a:xfrm>
            <a:prstGeom prst="rect">
              <a:avLst/>
            </a:prstGeom>
            <a:solidFill>
              <a:schemeClr val="l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"/>
          <p:cNvSpPr/>
          <p:nvPr userDrawn="1"/>
        </p:nvSpPr>
        <p:spPr>
          <a:xfrm>
            <a:off x="179400" y="180000"/>
            <a:ext cx="11833200" cy="6498000"/>
          </a:xfrm>
          <a:prstGeom prst="rect">
            <a:avLst/>
          </a:prstGeom>
          <a:noFill/>
          <a:ln w="158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 形"/>
          <p:cNvSpPr/>
          <p:nvPr userDrawn="1"/>
        </p:nvSpPr>
        <p:spPr>
          <a:xfrm>
            <a:off x="90488" y="6030595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"/>
          <p:cNvSpPr/>
          <p:nvPr userDrawn="1"/>
        </p:nvSpPr>
        <p:spPr>
          <a:xfrm flipH="1" flipV="1">
            <a:off x="11358646" y="95333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457631" y="1684762"/>
            <a:ext cx="4223383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21000" b="0" i="0" u="none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6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5108360" y="2238968"/>
            <a:ext cx="6848334" cy="86177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5000" b="1" spc="600" dirty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17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5108361" y="3738372"/>
            <a:ext cx="6426414" cy="101566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50000"/>
              </a:lnSpc>
              <a:buNone/>
              <a:defRPr sz="2000" spc="12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 smtClean="0"/>
              <a:t>单击此处添加您的文字内容，或复制文本粘贴至此，字间距和行间距均可自行调节。</a:t>
            </a:r>
            <a:endParaRPr lang="zh-CN" altLang="en-US" dirty="0"/>
          </a:p>
        </p:txBody>
      </p:sp>
      <p:sp>
        <p:nvSpPr>
          <p:cNvPr id="18" name="标题占位符"/>
          <p:cNvSpPr>
            <a:spLocks noGrp="1"/>
          </p:cNvSpPr>
          <p:nvPr>
            <p:ph type="body" sz="quarter" idx="13" hasCustomPrompt="1"/>
          </p:nvPr>
        </p:nvSpPr>
        <p:spPr>
          <a:xfrm>
            <a:off x="514781" y="4523958"/>
            <a:ext cx="4223383" cy="6771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3800" b="1" spc="0" baseline="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 smtClean="0"/>
              <a:t>PART ONE</a:t>
            </a:r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15" grpId="0">
        <p:tmplLst>
          <p:tmpl lvl="0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>
        <p:tmplLst>
          <p:tmpl lvl="0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033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67.xml"/><Relationship Id="rId7" Type="http://schemas.openxmlformats.org/officeDocument/2006/relationships/image" Target="../media/image5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99.xml"/><Relationship Id="rId22" Type="http://schemas.openxmlformats.org/officeDocument/2006/relationships/tags" Target="../tags/tag98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tags" Target="../tags/tag78.xml"/><Relationship Id="rId19" Type="http://schemas.openxmlformats.org/officeDocument/2006/relationships/tags" Target="../tags/tag95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8" Type="http://schemas.openxmlformats.org/officeDocument/2006/relationships/notesSlide" Target="../notesSlides/notesSlide2.xml"/><Relationship Id="rId47" Type="http://schemas.openxmlformats.org/officeDocument/2006/relationships/slideLayout" Target="../slideLayouts/slideLayout7.xml"/><Relationship Id="rId46" Type="http://schemas.openxmlformats.org/officeDocument/2006/relationships/tags" Target="../tags/tag133.xml"/><Relationship Id="rId45" Type="http://schemas.openxmlformats.org/officeDocument/2006/relationships/tags" Target="../tags/tag132.xml"/><Relationship Id="rId44" Type="http://schemas.openxmlformats.org/officeDocument/2006/relationships/tags" Target="../tags/tag131.xml"/><Relationship Id="rId43" Type="http://schemas.openxmlformats.org/officeDocument/2006/relationships/tags" Target="../tags/tag130.xml"/><Relationship Id="rId42" Type="http://schemas.openxmlformats.org/officeDocument/2006/relationships/tags" Target="../tags/tag129.xml"/><Relationship Id="rId41" Type="http://schemas.openxmlformats.org/officeDocument/2006/relationships/image" Target="../media/image17.svg"/><Relationship Id="rId40" Type="http://schemas.openxmlformats.org/officeDocument/2006/relationships/image" Target="../media/image16.png"/><Relationship Id="rId4" Type="http://schemas.openxmlformats.org/officeDocument/2006/relationships/tags" Target="../tags/tag103.xml"/><Relationship Id="rId39" Type="http://schemas.openxmlformats.org/officeDocument/2006/relationships/tags" Target="../tags/tag128.xml"/><Relationship Id="rId38" Type="http://schemas.openxmlformats.org/officeDocument/2006/relationships/image" Target="../media/image15.svg"/><Relationship Id="rId37" Type="http://schemas.openxmlformats.org/officeDocument/2006/relationships/image" Target="../media/image14.png"/><Relationship Id="rId36" Type="http://schemas.openxmlformats.org/officeDocument/2006/relationships/tags" Target="../tags/tag127.xml"/><Relationship Id="rId35" Type="http://schemas.openxmlformats.org/officeDocument/2006/relationships/image" Target="../media/image13.svg"/><Relationship Id="rId34" Type="http://schemas.openxmlformats.org/officeDocument/2006/relationships/image" Target="../media/image12.png"/><Relationship Id="rId33" Type="http://schemas.openxmlformats.org/officeDocument/2006/relationships/tags" Target="../tags/tag126.xml"/><Relationship Id="rId32" Type="http://schemas.openxmlformats.org/officeDocument/2006/relationships/image" Target="../media/image11.svg"/><Relationship Id="rId31" Type="http://schemas.openxmlformats.org/officeDocument/2006/relationships/image" Target="../media/image10.png"/><Relationship Id="rId30" Type="http://schemas.openxmlformats.org/officeDocument/2006/relationships/tags" Target="../tags/tag125.xml"/><Relationship Id="rId3" Type="http://schemas.openxmlformats.org/officeDocument/2006/relationships/tags" Target="../tags/tag102.xml"/><Relationship Id="rId29" Type="http://schemas.openxmlformats.org/officeDocument/2006/relationships/image" Target="../media/image9.svg"/><Relationship Id="rId28" Type="http://schemas.openxmlformats.org/officeDocument/2006/relationships/image" Target="../media/image8.png"/><Relationship Id="rId27" Type="http://schemas.openxmlformats.org/officeDocument/2006/relationships/tags" Target="../tags/tag124.xml"/><Relationship Id="rId26" Type="http://schemas.openxmlformats.org/officeDocument/2006/relationships/tags" Target="../tags/tag123.xml"/><Relationship Id="rId25" Type="http://schemas.openxmlformats.org/officeDocument/2006/relationships/image" Target="../media/image7.svg"/><Relationship Id="rId24" Type="http://schemas.openxmlformats.org/officeDocument/2006/relationships/image" Target="../media/image6.png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tags" Target="../tags/tag101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image" Target="../media/image19.svg"/><Relationship Id="rId6" Type="http://schemas.openxmlformats.org/officeDocument/2006/relationships/image" Target="../media/image18.png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165.xml"/><Relationship Id="rId30" Type="http://schemas.openxmlformats.org/officeDocument/2006/relationships/tags" Target="../tags/tag164.xml"/><Relationship Id="rId3" Type="http://schemas.openxmlformats.org/officeDocument/2006/relationships/tags" Target="../tags/tag149.xml"/><Relationship Id="rId29" Type="http://schemas.openxmlformats.org/officeDocument/2006/relationships/tags" Target="../tags/tag163.xml"/><Relationship Id="rId28" Type="http://schemas.openxmlformats.org/officeDocument/2006/relationships/image" Target="../media/image29.svg"/><Relationship Id="rId27" Type="http://schemas.openxmlformats.org/officeDocument/2006/relationships/image" Target="../media/image28.png"/><Relationship Id="rId26" Type="http://schemas.openxmlformats.org/officeDocument/2006/relationships/tags" Target="../tags/tag162.xml"/><Relationship Id="rId25" Type="http://schemas.openxmlformats.org/officeDocument/2006/relationships/image" Target="../media/image27.svg"/><Relationship Id="rId24" Type="http://schemas.openxmlformats.org/officeDocument/2006/relationships/image" Target="../media/image26.png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tags" Target="../tags/tag148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image" Target="../media/image25.svg"/><Relationship Id="rId16" Type="http://schemas.openxmlformats.org/officeDocument/2006/relationships/image" Target="../media/image24.png"/><Relationship Id="rId15" Type="http://schemas.openxmlformats.org/officeDocument/2006/relationships/tags" Target="../tags/tag155.xml"/><Relationship Id="rId14" Type="http://schemas.openxmlformats.org/officeDocument/2006/relationships/image" Target="../media/image23.svg"/><Relationship Id="rId13" Type="http://schemas.openxmlformats.org/officeDocument/2006/relationships/image" Target="../media/image22.png"/><Relationship Id="rId12" Type="http://schemas.openxmlformats.org/officeDocument/2006/relationships/tags" Target="../tags/tag154.xml"/><Relationship Id="rId11" Type="http://schemas.openxmlformats.org/officeDocument/2006/relationships/image" Target="../media/image21.svg"/><Relationship Id="rId10" Type="http://schemas.openxmlformats.org/officeDocument/2006/relationships/image" Target="../media/image20.png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8" Type="http://schemas.openxmlformats.org/officeDocument/2006/relationships/slideLayout" Target="../slideLayouts/slideLayout8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tags" Target="../tags/tag204.xml"/><Relationship Id="rId14" Type="http://schemas.openxmlformats.org/officeDocument/2006/relationships/tags" Target="../tags/tag203.xml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22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image" Target="../media/image31.jpeg"/><Relationship Id="rId7" Type="http://schemas.openxmlformats.org/officeDocument/2006/relationships/tags" Target="../tags/tag230.xml"/><Relationship Id="rId6" Type="http://schemas.openxmlformats.org/officeDocument/2006/relationships/image" Target="../media/image30.jpeg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237.xml"/><Relationship Id="rId15" Type="http://schemas.openxmlformats.org/officeDocument/2006/relationships/tags" Target="../tags/tag236.xml"/><Relationship Id="rId14" Type="http://schemas.openxmlformats.org/officeDocument/2006/relationships/tags" Target="../tags/tag235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image" Target="../media/image32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1" Type="http://schemas.openxmlformats.org/officeDocument/2006/relationships/slideLayout" Target="../slideLayouts/slideLayout8.xml"/><Relationship Id="rId20" Type="http://schemas.openxmlformats.org/officeDocument/2006/relationships/tags" Target="../tags/tag255.xml"/><Relationship Id="rId2" Type="http://schemas.openxmlformats.org/officeDocument/2006/relationships/image" Target="../media/image33.jpeg"/><Relationship Id="rId19" Type="http://schemas.openxmlformats.org/officeDocument/2006/relationships/tags" Target="../tags/tag254.xml"/><Relationship Id="rId18" Type="http://schemas.openxmlformats.org/officeDocument/2006/relationships/tags" Target="../tags/tag253.xml"/><Relationship Id="rId17" Type="http://schemas.openxmlformats.org/officeDocument/2006/relationships/tags" Target="../tags/tag252.xml"/><Relationship Id="rId16" Type="http://schemas.openxmlformats.org/officeDocument/2006/relationships/tags" Target="../tags/tag251.xml"/><Relationship Id="rId15" Type="http://schemas.openxmlformats.org/officeDocument/2006/relationships/tags" Target="../tags/tag250.xml"/><Relationship Id="rId14" Type="http://schemas.openxmlformats.org/officeDocument/2006/relationships/tags" Target="../tags/tag24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4.jpe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2" Type="http://schemas.openxmlformats.org/officeDocument/2006/relationships/slideLayout" Target="../slideLayouts/slideLayout8.xml"/><Relationship Id="rId21" Type="http://schemas.openxmlformats.org/officeDocument/2006/relationships/tags" Target="../tags/tag275.xml"/><Relationship Id="rId20" Type="http://schemas.openxmlformats.org/officeDocument/2006/relationships/tags" Target="../tags/tag274.xml"/><Relationship Id="rId2" Type="http://schemas.openxmlformats.org/officeDocument/2006/relationships/tags" Target="../tags/tag256.xml"/><Relationship Id="rId19" Type="http://schemas.openxmlformats.org/officeDocument/2006/relationships/tags" Target="../tags/tag273.xml"/><Relationship Id="rId18" Type="http://schemas.openxmlformats.org/officeDocument/2006/relationships/tags" Target="../tags/tag272.xml"/><Relationship Id="rId17" Type="http://schemas.openxmlformats.org/officeDocument/2006/relationships/tags" Target="../tags/tag271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image" Target="../media/image35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293.xml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image" Target="../media/image36.jpeg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8" Type="http://schemas.openxmlformats.org/officeDocument/2006/relationships/slideLayout" Target="../slideLayouts/slideLayout8.xml"/><Relationship Id="rId17" Type="http://schemas.openxmlformats.org/officeDocument/2006/relationships/tags" Target="../tags/tag308.xml"/><Relationship Id="rId16" Type="http://schemas.openxmlformats.org/officeDocument/2006/relationships/tags" Target="../tags/tag307.xml"/><Relationship Id="rId15" Type="http://schemas.openxmlformats.org/officeDocument/2006/relationships/tags" Target="../tags/tag306.xml"/><Relationship Id="rId14" Type="http://schemas.openxmlformats.org/officeDocument/2006/relationships/tags" Target="../tags/tag305.xml"/><Relationship Id="rId13" Type="http://schemas.openxmlformats.org/officeDocument/2006/relationships/tags" Target="../tags/tag304.xml"/><Relationship Id="rId12" Type="http://schemas.openxmlformats.org/officeDocument/2006/relationships/tags" Target="../tags/tag303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image" Target="../media/image37.jpeg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8.jpe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image" Target="../media/image39.jpeg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8" Type="http://schemas.openxmlformats.org/officeDocument/2006/relationships/slideLayout" Target="../slideLayouts/slideLayout8.xml"/><Relationship Id="rId17" Type="http://schemas.openxmlformats.org/officeDocument/2006/relationships/tags" Target="../tags/tag329.xml"/><Relationship Id="rId16" Type="http://schemas.openxmlformats.org/officeDocument/2006/relationships/tags" Target="../tags/tag328.xml"/><Relationship Id="rId15" Type="http://schemas.openxmlformats.org/officeDocument/2006/relationships/tags" Target="../tags/tag327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06680"/>
            <a:ext cx="12204700" cy="6889750"/>
          </a:xfrm>
          <a:prstGeom prst="rect">
            <a:avLst/>
          </a:prstGeom>
          <a:blipFill dpi="0" rotWithShape="1">
            <a:blip r:embed="rId2" cstate="email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>
            <p:custDataLst>
              <p:tags r:id="rId4"/>
            </p:custDataLst>
          </p:nvPr>
        </p:nvSpPr>
        <p:spPr>
          <a:xfrm>
            <a:off x="6350" y="592966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  <a:gd name="connsiteX0-1" fmla="*/ 0 w 12204700"/>
              <a:gd name="connsiteY0-2" fmla="*/ 0 h 928339"/>
              <a:gd name="connsiteX1-3" fmla="*/ 6902450 w 12204700"/>
              <a:gd name="connsiteY1-4" fmla="*/ 25400 h 928339"/>
              <a:gd name="connsiteX2-5" fmla="*/ 7735323 w 12204700"/>
              <a:gd name="connsiteY2-6" fmla="*/ 741115 h 928339"/>
              <a:gd name="connsiteX3-7" fmla="*/ 7884401 w 12204700"/>
              <a:gd name="connsiteY3-8" fmla="*/ 836838 h 928339"/>
              <a:gd name="connsiteX4-9" fmla="*/ 12204700 w 12204700"/>
              <a:gd name="connsiteY4-10" fmla="*/ 817788 h 928339"/>
              <a:gd name="connsiteX5-11" fmla="*/ 12204700 w 12204700"/>
              <a:gd name="connsiteY5-12" fmla="*/ 928339 h 928339"/>
              <a:gd name="connsiteX6-13" fmla="*/ 7516586 w 12204700"/>
              <a:gd name="connsiteY6-14" fmla="*/ 928339 h 928339"/>
              <a:gd name="connsiteX7-15" fmla="*/ 7516586 w 12204700"/>
              <a:gd name="connsiteY7-16" fmla="*/ 927100 h 928339"/>
              <a:gd name="connsiteX8-17" fmla="*/ 0 w 12204700"/>
              <a:gd name="connsiteY8-18" fmla="*/ 927100 h 928339"/>
              <a:gd name="connsiteX9" fmla="*/ 0 w 12204700"/>
              <a:gd name="connsiteY9" fmla="*/ 0 h 928339"/>
              <a:gd name="connsiteX0-19" fmla="*/ 0 w 12204700"/>
              <a:gd name="connsiteY0-20" fmla="*/ 0 h 928339"/>
              <a:gd name="connsiteX1-21" fmla="*/ 6902450 w 12204700"/>
              <a:gd name="connsiteY1-22" fmla="*/ 25400 h 928339"/>
              <a:gd name="connsiteX2-23" fmla="*/ 7754373 w 12204700"/>
              <a:gd name="connsiteY2-24" fmla="*/ 769690 h 928339"/>
              <a:gd name="connsiteX3-25" fmla="*/ 7884401 w 12204700"/>
              <a:gd name="connsiteY3-26" fmla="*/ 836838 h 928339"/>
              <a:gd name="connsiteX4-27" fmla="*/ 12204700 w 12204700"/>
              <a:gd name="connsiteY4-28" fmla="*/ 817788 h 928339"/>
              <a:gd name="connsiteX5-29" fmla="*/ 12204700 w 12204700"/>
              <a:gd name="connsiteY5-30" fmla="*/ 928339 h 928339"/>
              <a:gd name="connsiteX6-31" fmla="*/ 7516586 w 12204700"/>
              <a:gd name="connsiteY6-32" fmla="*/ 928339 h 928339"/>
              <a:gd name="connsiteX7-33" fmla="*/ 7516586 w 12204700"/>
              <a:gd name="connsiteY7-34" fmla="*/ 927100 h 928339"/>
              <a:gd name="connsiteX8-35" fmla="*/ 0 w 12204700"/>
              <a:gd name="connsiteY8-36" fmla="*/ 927100 h 928339"/>
              <a:gd name="connsiteX9-37" fmla="*/ 0 w 12204700"/>
              <a:gd name="connsiteY9-38" fmla="*/ 0 h 9283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414964" y="356097"/>
                  <a:pt x="7754373" y="769690"/>
                </a:cubicBezTo>
                <a:lnTo>
                  <a:pt x="7884401" y="83683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/>
          <p:cNvSpPr/>
          <p:nvPr>
            <p:custDataLst>
              <p:tags r:id="rId5"/>
            </p:custDataLst>
          </p:nvPr>
        </p:nvSpPr>
        <p:spPr>
          <a:xfrm rot="10800000" flipH="1">
            <a:off x="-12700" y="24889"/>
            <a:ext cx="12204700" cy="95148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  <a:gd name="connsiteX0-1" fmla="*/ 0 w 12204700"/>
              <a:gd name="connsiteY0-2" fmla="*/ 970537 h 970537"/>
              <a:gd name="connsiteX1-3" fmla="*/ 9969500 w 12204700"/>
              <a:gd name="connsiteY1-4" fmla="*/ 970537 h 970537"/>
              <a:gd name="connsiteX2-5" fmla="*/ 9969500 w 12204700"/>
              <a:gd name="connsiteY2-6" fmla="*/ 966356 h 970537"/>
              <a:gd name="connsiteX3-7" fmla="*/ 9987621 w 12204700"/>
              <a:gd name="connsiteY3-8" fmla="*/ 967936 h 970537"/>
              <a:gd name="connsiteX4-9" fmla="*/ 12204700 w 12204700"/>
              <a:gd name="connsiteY4-10" fmla="*/ 967936 h 970537"/>
              <a:gd name="connsiteX5-11" fmla="*/ 12204700 w 12204700"/>
              <a:gd name="connsiteY5-12" fmla="*/ 9403 h 970537"/>
              <a:gd name="connsiteX6-13" fmla="*/ 10461748 w 12204700"/>
              <a:gd name="connsiteY6-14" fmla="*/ 0 h 970537"/>
              <a:gd name="connsiteX7-15" fmla="*/ 9987621 w 12204700"/>
              <a:gd name="connsiteY7-16" fmla="*/ 169082 h 970537"/>
              <a:gd name="connsiteX8-17" fmla="*/ 9608179 w 12204700"/>
              <a:gd name="connsiteY8-18" fmla="*/ 797346 h 970537"/>
              <a:gd name="connsiteX9-19" fmla="*/ 9576243 w 12204700"/>
              <a:gd name="connsiteY9-20" fmla="*/ 827824 h 970537"/>
              <a:gd name="connsiteX10-21" fmla="*/ 0 w 12204700"/>
              <a:gd name="connsiteY10-22" fmla="*/ 827824 h 970537"/>
              <a:gd name="connsiteX11" fmla="*/ 0 w 12204700"/>
              <a:gd name="connsiteY11" fmla="*/ 970537 h 970537"/>
              <a:gd name="connsiteX0-23" fmla="*/ 0 w 12204700"/>
              <a:gd name="connsiteY0-24" fmla="*/ 970537 h 970537"/>
              <a:gd name="connsiteX1-25" fmla="*/ 9969500 w 12204700"/>
              <a:gd name="connsiteY1-26" fmla="*/ 970537 h 970537"/>
              <a:gd name="connsiteX2-27" fmla="*/ 9969500 w 12204700"/>
              <a:gd name="connsiteY2-28" fmla="*/ 966356 h 970537"/>
              <a:gd name="connsiteX3-29" fmla="*/ 9987621 w 12204700"/>
              <a:gd name="connsiteY3-30" fmla="*/ 967936 h 970537"/>
              <a:gd name="connsiteX4-31" fmla="*/ 12204700 w 12204700"/>
              <a:gd name="connsiteY4-32" fmla="*/ 967936 h 970537"/>
              <a:gd name="connsiteX5-33" fmla="*/ 12204700 w 12204700"/>
              <a:gd name="connsiteY5-34" fmla="*/ 9403 h 970537"/>
              <a:gd name="connsiteX6-35" fmla="*/ 10461748 w 12204700"/>
              <a:gd name="connsiteY6-36" fmla="*/ 0 h 970537"/>
              <a:gd name="connsiteX7-37" fmla="*/ 9987621 w 12204700"/>
              <a:gd name="connsiteY7-38" fmla="*/ 169082 h 970537"/>
              <a:gd name="connsiteX8-39" fmla="*/ 9608179 w 12204700"/>
              <a:gd name="connsiteY8-40" fmla="*/ 797346 h 970537"/>
              <a:gd name="connsiteX9-41" fmla="*/ 9344014 w 12204700"/>
              <a:gd name="connsiteY9-42" fmla="*/ 842338 h 970537"/>
              <a:gd name="connsiteX10-43" fmla="*/ 0 w 12204700"/>
              <a:gd name="connsiteY10-44" fmla="*/ 827824 h 970537"/>
              <a:gd name="connsiteX11-45" fmla="*/ 0 w 12204700"/>
              <a:gd name="connsiteY11-46" fmla="*/ 970537 h 970537"/>
              <a:gd name="connsiteX0-47" fmla="*/ 0 w 12204700"/>
              <a:gd name="connsiteY0-48" fmla="*/ 970537 h 970537"/>
              <a:gd name="connsiteX1-49" fmla="*/ 9969500 w 12204700"/>
              <a:gd name="connsiteY1-50" fmla="*/ 970537 h 970537"/>
              <a:gd name="connsiteX2-51" fmla="*/ 9969500 w 12204700"/>
              <a:gd name="connsiteY2-52" fmla="*/ 966356 h 970537"/>
              <a:gd name="connsiteX3-53" fmla="*/ 9987621 w 12204700"/>
              <a:gd name="connsiteY3-54" fmla="*/ 967936 h 970537"/>
              <a:gd name="connsiteX4-55" fmla="*/ 12204700 w 12204700"/>
              <a:gd name="connsiteY4-56" fmla="*/ 967936 h 970537"/>
              <a:gd name="connsiteX5-57" fmla="*/ 12204700 w 12204700"/>
              <a:gd name="connsiteY5-58" fmla="*/ 9403 h 970537"/>
              <a:gd name="connsiteX6-59" fmla="*/ 10461748 w 12204700"/>
              <a:gd name="connsiteY6-60" fmla="*/ 0 h 970537"/>
              <a:gd name="connsiteX7-61" fmla="*/ 9987621 w 12204700"/>
              <a:gd name="connsiteY7-62" fmla="*/ 169082 h 970537"/>
              <a:gd name="connsiteX8-63" fmla="*/ 9550122 w 12204700"/>
              <a:gd name="connsiteY8-64" fmla="*/ 855403 h 970537"/>
              <a:gd name="connsiteX9-65" fmla="*/ 9344014 w 12204700"/>
              <a:gd name="connsiteY9-66" fmla="*/ 842338 h 970537"/>
              <a:gd name="connsiteX10-67" fmla="*/ 0 w 12204700"/>
              <a:gd name="connsiteY10-68" fmla="*/ 827824 h 970537"/>
              <a:gd name="connsiteX11-69" fmla="*/ 0 w 12204700"/>
              <a:gd name="connsiteY11-70" fmla="*/ 970537 h 970537"/>
              <a:gd name="connsiteX0-71" fmla="*/ 0 w 12204700"/>
              <a:gd name="connsiteY0-72" fmla="*/ 970537 h 970537"/>
              <a:gd name="connsiteX1-73" fmla="*/ 9969500 w 12204700"/>
              <a:gd name="connsiteY1-74" fmla="*/ 970537 h 970537"/>
              <a:gd name="connsiteX2-75" fmla="*/ 9969500 w 12204700"/>
              <a:gd name="connsiteY2-76" fmla="*/ 966356 h 970537"/>
              <a:gd name="connsiteX3-77" fmla="*/ 9987621 w 12204700"/>
              <a:gd name="connsiteY3-78" fmla="*/ 967936 h 970537"/>
              <a:gd name="connsiteX4-79" fmla="*/ 12204700 w 12204700"/>
              <a:gd name="connsiteY4-80" fmla="*/ 967936 h 970537"/>
              <a:gd name="connsiteX5-81" fmla="*/ 12204700 w 12204700"/>
              <a:gd name="connsiteY5-82" fmla="*/ 9403 h 970537"/>
              <a:gd name="connsiteX6-83" fmla="*/ 10461748 w 12204700"/>
              <a:gd name="connsiteY6-84" fmla="*/ 0 h 970537"/>
              <a:gd name="connsiteX7-85" fmla="*/ 9987621 w 12204700"/>
              <a:gd name="connsiteY7-86" fmla="*/ 169082 h 970537"/>
              <a:gd name="connsiteX8-87" fmla="*/ 9550122 w 12204700"/>
              <a:gd name="connsiteY8-88" fmla="*/ 824923 h 970537"/>
              <a:gd name="connsiteX9-89" fmla="*/ 9344014 w 12204700"/>
              <a:gd name="connsiteY9-90" fmla="*/ 842338 h 970537"/>
              <a:gd name="connsiteX10-91" fmla="*/ 0 w 12204700"/>
              <a:gd name="connsiteY10-92" fmla="*/ 827824 h 970537"/>
              <a:gd name="connsiteX11-93" fmla="*/ 0 w 12204700"/>
              <a:gd name="connsiteY11-94" fmla="*/ 970537 h 970537"/>
              <a:gd name="connsiteX0-95" fmla="*/ 0 w 12204700"/>
              <a:gd name="connsiteY0-96" fmla="*/ 970537 h 970537"/>
              <a:gd name="connsiteX1-97" fmla="*/ 9969500 w 12204700"/>
              <a:gd name="connsiteY1-98" fmla="*/ 970537 h 970537"/>
              <a:gd name="connsiteX2-99" fmla="*/ 9969500 w 12204700"/>
              <a:gd name="connsiteY2-100" fmla="*/ 966356 h 970537"/>
              <a:gd name="connsiteX3-101" fmla="*/ 9987621 w 12204700"/>
              <a:gd name="connsiteY3-102" fmla="*/ 967936 h 970537"/>
              <a:gd name="connsiteX4-103" fmla="*/ 12204700 w 12204700"/>
              <a:gd name="connsiteY4-104" fmla="*/ 967936 h 970537"/>
              <a:gd name="connsiteX5-105" fmla="*/ 12204700 w 12204700"/>
              <a:gd name="connsiteY5-106" fmla="*/ 9403 h 970537"/>
              <a:gd name="connsiteX6-107" fmla="*/ 10461748 w 12204700"/>
              <a:gd name="connsiteY6-108" fmla="*/ 0 h 970537"/>
              <a:gd name="connsiteX7-109" fmla="*/ 9987621 w 12204700"/>
              <a:gd name="connsiteY7-110" fmla="*/ 169082 h 970537"/>
              <a:gd name="connsiteX8-111" fmla="*/ 9550122 w 12204700"/>
              <a:gd name="connsiteY8-112" fmla="*/ 824923 h 970537"/>
              <a:gd name="connsiteX9-113" fmla="*/ 9344014 w 12204700"/>
              <a:gd name="connsiteY9-114" fmla="*/ 842338 h 970537"/>
              <a:gd name="connsiteX10-115" fmla="*/ 0 w 12204700"/>
              <a:gd name="connsiteY10-116" fmla="*/ 827824 h 970537"/>
              <a:gd name="connsiteX11-117" fmla="*/ 0 w 12204700"/>
              <a:gd name="connsiteY11-118" fmla="*/ 970537 h 970537"/>
              <a:gd name="connsiteX0-119" fmla="*/ 0 w 12204700"/>
              <a:gd name="connsiteY0-120" fmla="*/ 970537 h 970537"/>
              <a:gd name="connsiteX1-121" fmla="*/ 9969500 w 12204700"/>
              <a:gd name="connsiteY1-122" fmla="*/ 970537 h 970537"/>
              <a:gd name="connsiteX2-123" fmla="*/ 9969500 w 12204700"/>
              <a:gd name="connsiteY2-124" fmla="*/ 966356 h 970537"/>
              <a:gd name="connsiteX3-125" fmla="*/ 9987621 w 12204700"/>
              <a:gd name="connsiteY3-126" fmla="*/ 967936 h 970537"/>
              <a:gd name="connsiteX4-127" fmla="*/ 12204700 w 12204700"/>
              <a:gd name="connsiteY4-128" fmla="*/ 967936 h 970537"/>
              <a:gd name="connsiteX5-129" fmla="*/ 12204700 w 12204700"/>
              <a:gd name="connsiteY5-130" fmla="*/ 9403 h 970537"/>
              <a:gd name="connsiteX6-131" fmla="*/ 10461748 w 12204700"/>
              <a:gd name="connsiteY6-132" fmla="*/ 0 h 970537"/>
              <a:gd name="connsiteX7-133" fmla="*/ 9987621 w 12204700"/>
              <a:gd name="connsiteY7-134" fmla="*/ 169082 h 970537"/>
              <a:gd name="connsiteX8-135" fmla="*/ 9550122 w 12204700"/>
              <a:gd name="connsiteY8-136" fmla="*/ 824923 h 970537"/>
              <a:gd name="connsiteX9-137" fmla="*/ 9344014 w 12204700"/>
              <a:gd name="connsiteY9-138" fmla="*/ 842338 h 970537"/>
              <a:gd name="connsiteX10-139" fmla="*/ 0 w 12204700"/>
              <a:gd name="connsiteY10-140" fmla="*/ 827824 h 970537"/>
              <a:gd name="connsiteX11-141" fmla="*/ 0 w 12204700"/>
              <a:gd name="connsiteY11-142" fmla="*/ 970537 h 970537"/>
              <a:gd name="connsiteX0-143" fmla="*/ 0 w 12204700"/>
              <a:gd name="connsiteY0-144" fmla="*/ 970537 h 970537"/>
              <a:gd name="connsiteX1-145" fmla="*/ 9969500 w 12204700"/>
              <a:gd name="connsiteY1-146" fmla="*/ 970537 h 970537"/>
              <a:gd name="connsiteX2-147" fmla="*/ 9969500 w 12204700"/>
              <a:gd name="connsiteY2-148" fmla="*/ 966356 h 970537"/>
              <a:gd name="connsiteX3-149" fmla="*/ 9987621 w 12204700"/>
              <a:gd name="connsiteY3-150" fmla="*/ 967936 h 970537"/>
              <a:gd name="connsiteX4-151" fmla="*/ 12204700 w 12204700"/>
              <a:gd name="connsiteY4-152" fmla="*/ 967936 h 970537"/>
              <a:gd name="connsiteX5-153" fmla="*/ 12204700 w 12204700"/>
              <a:gd name="connsiteY5-154" fmla="*/ 9403 h 970537"/>
              <a:gd name="connsiteX6-155" fmla="*/ 10461748 w 12204700"/>
              <a:gd name="connsiteY6-156" fmla="*/ 0 h 970537"/>
              <a:gd name="connsiteX7-157" fmla="*/ 9987621 w 12204700"/>
              <a:gd name="connsiteY7-158" fmla="*/ 138602 h 970537"/>
              <a:gd name="connsiteX8-159" fmla="*/ 9550122 w 12204700"/>
              <a:gd name="connsiteY8-160" fmla="*/ 824923 h 970537"/>
              <a:gd name="connsiteX9-161" fmla="*/ 9344014 w 12204700"/>
              <a:gd name="connsiteY9-162" fmla="*/ 842338 h 970537"/>
              <a:gd name="connsiteX10-163" fmla="*/ 0 w 12204700"/>
              <a:gd name="connsiteY10-164" fmla="*/ 827824 h 970537"/>
              <a:gd name="connsiteX11-165" fmla="*/ 0 w 12204700"/>
              <a:gd name="connsiteY11-166" fmla="*/ 970537 h 970537"/>
              <a:gd name="connsiteX0-167" fmla="*/ 0 w 12204700"/>
              <a:gd name="connsiteY0-168" fmla="*/ 970537 h 970537"/>
              <a:gd name="connsiteX1-169" fmla="*/ 9969500 w 12204700"/>
              <a:gd name="connsiteY1-170" fmla="*/ 970537 h 970537"/>
              <a:gd name="connsiteX2-171" fmla="*/ 9969500 w 12204700"/>
              <a:gd name="connsiteY2-172" fmla="*/ 966356 h 970537"/>
              <a:gd name="connsiteX3-173" fmla="*/ 9987621 w 12204700"/>
              <a:gd name="connsiteY3-174" fmla="*/ 967936 h 970537"/>
              <a:gd name="connsiteX4-175" fmla="*/ 12204700 w 12204700"/>
              <a:gd name="connsiteY4-176" fmla="*/ 967936 h 970537"/>
              <a:gd name="connsiteX5-177" fmla="*/ 12204700 w 12204700"/>
              <a:gd name="connsiteY5-178" fmla="*/ 9403 h 970537"/>
              <a:gd name="connsiteX6-179" fmla="*/ 10461748 w 12204700"/>
              <a:gd name="connsiteY6-180" fmla="*/ 0 h 970537"/>
              <a:gd name="connsiteX7-181" fmla="*/ 9987621 w 12204700"/>
              <a:gd name="connsiteY7-182" fmla="*/ 138602 h 970537"/>
              <a:gd name="connsiteX8-183" fmla="*/ 9572982 w 12204700"/>
              <a:gd name="connsiteY8-184" fmla="*/ 832543 h 970537"/>
              <a:gd name="connsiteX9-185" fmla="*/ 9344014 w 12204700"/>
              <a:gd name="connsiteY9-186" fmla="*/ 842338 h 970537"/>
              <a:gd name="connsiteX10-187" fmla="*/ 0 w 12204700"/>
              <a:gd name="connsiteY10-188" fmla="*/ 827824 h 970537"/>
              <a:gd name="connsiteX11-189" fmla="*/ 0 w 12204700"/>
              <a:gd name="connsiteY11-190" fmla="*/ 970537 h 970537"/>
              <a:gd name="connsiteX0-191" fmla="*/ 0 w 12204700"/>
              <a:gd name="connsiteY0-192" fmla="*/ 970537 h 970537"/>
              <a:gd name="connsiteX1-193" fmla="*/ 9969500 w 12204700"/>
              <a:gd name="connsiteY1-194" fmla="*/ 970537 h 970537"/>
              <a:gd name="connsiteX2-195" fmla="*/ 9969500 w 12204700"/>
              <a:gd name="connsiteY2-196" fmla="*/ 966356 h 970537"/>
              <a:gd name="connsiteX3-197" fmla="*/ 9987621 w 12204700"/>
              <a:gd name="connsiteY3-198" fmla="*/ 967936 h 970537"/>
              <a:gd name="connsiteX4-199" fmla="*/ 12204700 w 12204700"/>
              <a:gd name="connsiteY4-200" fmla="*/ 967936 h 970537"/>
              <a:gd name="connsiteX5-201" fmla="*/ 12204700 w 12204700"/>
              <a:gd name="connsiteY5-202" fmla="*/ 9403 h 970537"/>
              <a:gd name="connsiteX6-203" fmla="*/ 10461748 w 12204700"/>
              <a:gd name="connsiteY6-204" fmla="*/ 0 h 970537"/>
              <a:gd name="connsiteX7-205" fmla="*/ 9987621 w 12204700"/>
              <a:gd name="connsiteY7-206" fmla="*/ 138602 h 970537"/>
              <a:gd name="connsiteX8-207" fmla="*/ 9572982 w 12204700"/>
              <a:gd name="connsiteY8-208" fmla="*/ 832543 h 970537"/>
              <a:gd name="connsiteX9-209" fmla="*/ 9344014 w 12204700"/>
              <a:gd name="connsiteY9-210" fmla="*/ 842338 h 970537"/>
              <a:gd name="connsiteX10-211" fmla="*/ 0 w 12204700"/>
              <a:gd name="connsiteY10-212" fmla="*/ 827824 h 970537"/>
              <a:gd name="connsiteX11-213" fmla="*/ 0 w 12204700"/>
              <a:gd name="connsiteY11-214" fmla="*/ 970537 h 970537"/>
              <a:gd name="connsiteX0-215" fmla="*/ 0 w 12204700"/>
              <a:gd name="connsiteY0-216" fmla="*/ 970537 h 970537"/>
              <a:gd name="connsiteX1-217" fmla="*/ 9969500 w 12204700"/>
              <a:gd name="connsiteY1-218" fmla="*/ 970537 h 970537"/>
              <a:gd name="connsiteX2-219" fmla="*/ 9969500 w 12204700"/>
              <a:gd name="connsiteY2-220" fmla="*/ 966356 h 970537"/>
              <a:gd name="connsiteX3-221" fmla="*/ 9987621 w 12204700"/>
              <a:gd name="connsiteY3-222" fmla="*/ 967936 h 970537"/>
              <a:gd name="connsiteX4-223" fmla="*/ 12204700 w 12204700"/>
              <a:gd name="connsiteY4-224" fmla="*/ 967936 h 970537"/>
              <a:gd name="connsiteX5-225" fmla="*/ 12204700 w 12204700"/>
              <a:gd name="connsiteY5-226" fmla="*/ 9403 h 970537"/>
              <a:gd name="connsiteX6-227" fmla="*/ 10461748 w 12204700"/>
              <a:gd name="connsiteY6-228" fmla="*/ 0 h 970537"/>
              <a:gd name="connsiteX7-229" fmla="*/ 9987621 w 12204700"/>
              <a:gd name="connsiteY7-230" fmla="*/ 138602 h 970537"/>
              <a:gd name="connsiteX8-231" fmla="*/ 9572982 w 12204700"/>
              <a:gd name="connsiteY8-232" fmla="*/ 832543 h 970537"/>
              <a:gd name="connsiteX9-233" fmla="*/ 9344014 w 12204700"/>
              <a:gd name="connsiteY9-234" fmla="*/ 842338 h 970537"/>
              <a:gd name="connsiteX10-235" fmla="*/ 0 w 12204700"/>
              <a:gd name="connsiteY10-236" fmla="*/ 827824 h 970537"/>
              <a:gd name="connsiteX11-237" fmla="*/ 0 w 12204700"/>
              <a:gd name="connsiteY11-238" fmla="*/ 970537 h 970537"/>
              <a:gd name="connsiteX0-239" fmla="*/ 0 w 12204700"/>
              <a:gd name="connsiteY0-240" fmla="*/ 970537 h 970537"/>
              <a:gd name="connsiteX1-241" fmla="*/ 9969500 w 12204700"/>
              <a:gd name="connsiteY1-242" fmla="*/ 970537 h 970537"/>
              <a:gd name="connsiteX2-243" fmla="*/ 9969500 w 12204700"/>
              <a:gd name="connsiteY2-244" fmla="*/ 966356 h 970537"/>
              <a:gd name="connsiteX3-245" fmla="*/ 9987621 w 12204700"/>
              <a:gd name="connsiteY3-246" fmla="*/ 967936 h 970537"/>
              <a:gd name="connsiteX4-247" fmla="*/ 12204700 w 12204700"/>
              <a:gd name="connsiteY4-248" fmla="*/ 967936 h 970537"/>
              <a:gd name="connsiteX5-249" fmla="*/ 12204700 w 12204700"/>
              <a:gd name="connsiteY5-250" fmla="*/ 9403 h 970537"/>
              <a:gd name="connsiteX6-251" fmla="*/ 10461748 w 12204700"/>
              <a:gd name="connsiteY6-252" fmla="*/ 0 h 970537"/>
              <a:gd name="connsiteX7-253" fmla="*/ 10010481 w 12204700"/>
              <a:gd name="connsiteY7-254" fmla="*/ 92882 h 970537"/>
              <a:gd name="connsiteX8-255" fmla="*/ 9572982 w 12204700"/>
              <a:gd name="connsiteY8-256" fmla="*/ 832543 h 970537"/>
              <a:gd name="connsiteX9-257" fmla="*/ 9344014 w 12204700"/>
              <a:gd name="connsiteY9-258" fmla="*/ 842338 h 970537"/>
              <a:gd name="connsiteX10-259" fmla="*/ 0 w 12204700"/>
              <a:gd name="connsiteY10-260" fmla="*/ 827824 h 970537"/>
              <a:gd name="connsiteX11-261" fmla="*/ 0 w 12204700"/>
              <a:gd name="connsiteY11-262" fmla="*/ 970537 h 970537"/>
              <a:gd name="connsiteX0-263" fmla="*/ 0 w 12204700"/>
              <a:gd name="connsiteY0-264" fmla="*/ 970537 h 970537"/>
              <a:gd name="connsiteX1-265" fmla="*/ 9969500 w 12204700"/>
              <a:gd name="connsiteY1-266" fmla="*/ 970537 h 970537"/>
              <a:gd name="connsiteX2-267" fmla="*/ 9969500 w 12204700"/>
              <a:gd name="connsiteY2-268" fmla="*/ 966356 h 970537"/>
              <a:gd name="connsiteX3-269" fmla="*/ 9987621 w 12204700"/>
              <a:gd name="connsiteY3-270" fmla="*/ 967936 h 970537"/>
              <a:gd name="connsiteX4-271" fmla="*/ 12204700 w 12204700"/>
              <a:gd name="connsiteY4-272" fmla="*/ 967936 h 970537"/>
              <a:gd name="connsiteX5-273" fmla="*/ 12204700 w 12204700"/>
              <a:gd name="connsiteY5-274" fmla="*/ 9403 h 970537"/>
              <a:gd name="connsiteX6-275" fmla="*/ 10461748 w 12204700"/>
              <a:gd name="connsiteY6-276" fmla="*/ 0 h 970537"/>
              <a:gd name="connsiteX7-277" fmla="*/ 10002861 w 12204700"/>
              <a:gd name="connsiteY7-278" fmla="*/ 115742 h 970537"/>
              <a:gd name="connsiteX8-279" fmla="*/ 9572982 w 12204700"/>
              <a:gd name="connsiteY8-280" fmla="*/ 832543 h 970537"/>
              <a:gd name="connsiteX9-281" fmla="*/ 9344014 w 12204700"/>
              <a:gd name="connsiteY9-282" fmla="*/ 842338 h 970537"/>
              <a:gd name="connsiteX10-283" fmla="*/ 0 w 12204700"/>
              <a:gd name="connsiteY10-284" fmla="*/ 827824 h 970537"/>
              <a:gd name="connsiteX11-285" fmla="*/ 0 w 12204700"/>
              <a:gd name="connsiteY11-286" fmla="*/ 970537 h 970537"/>
              <a:gd name="connsiteX0-287" fmla="*/ 0 w 12204700"/>
              <a:gd name="connsiteY0-288" fmla="*/ 970537 h 970537"/>
              <a:gd name="connsiteX1-289" fmla="*/ 9969500 w 12204700"/>
              <a:gd name="connsiteY1-290" fmla="*/ 970537 h 970537"/>
              <a:gd name="connsiteX2-291" fmla="*/ 9969500 w 12204700"/>
              <a:gd name="connsiteY2-292" fmla="*/ 966356 h 970537"/>
              <a:gd name="connsiteX3-293" fmla="*/ 9987621 w 12204700"/>
              <a:gd name="connsiteY3-294" fmla="*/ 967936 h 970537"/>
              <a:gd name="connsiteX4-295" fmla="*/ 12204700 w 12204700"/>
              <a:gd name="connsiteY4-296" fmla="*/ 967936 h 970537"/>
              <a:gd name="connsiteX5-297" fmla="*/ 12204700 w 12204700"/>
              <a:gd name="connsiteY5-298" fmla="*/ 9403 h 970537"/>
              <a:gd name="connsiteX6-299" fmla="*/ 10461748 w 12204700"/>
              <a:gd name="connsiteY6-300" fmla="*/ 0 h 970537"/>
              <a:gd name="connsiteX7-301" fmla="*/ 10002861 w 12204700"/>
              <a:gd name="connsiteY7-302" fmla="*/ 115742 h 970537"/>
              <a:gd name="connsiteX8-303" fmla="*/ 9572982 w 12204700"/>
              <a:gd name="connsiteY8-304" fmla="*/ 832543 h 970537"/>
              <a:gd name="connsiteX9-305" fmla="*/ 9344014 w 12204700"/>
              <a:gd name="connsiteY9-306" fmla="*/ 842338 h 970537"/>
              <a:gd name="connsiteX10-307" fmla="*/ 0 w 12204700"/>
              <a:gd name="connsiteY10-308" fmla="*/ 827824 h 970537"/>
              <a:gd name="connsiteX11-309" fmla="*/ 0 w 12204700"/>
              <a:gd name="connsiteY11-310" fmla="*/ 970537 h 970537"/>
              <a:gd name="connsiteX0-311" fmla="*/ 0 w 12204700"/>
              <a:gd name="connsiteY0-312" fmla="*/ 970537 h 970537"/>
              <a:gd name="connsiteX1-313" fmla="*/ 9969500 w 12204700"/>
              <a:gd name="connsiteY1-314" fmla="*/ 970537 h 970537"/>
              <a:gd name="connsiteX2-315" fmla="*/ 9969500 w 12204700"/>
              <a:gd name="connsiteY2-316" fmla="*/ 966356 h 970537"/>
              <a:gd name="connsiteX3-317" fmla="*/ 9987621 w 12204700"/>
              <a:gd name="connsiteY3-318" fmla="*/ 967936 h 970537"/>
              <a:gd name="connsiteX4-319" fmla="*/ 12204700 w 12204700"/>
              <a:gd name="connsiteY4-320" fmla="*/ 967936 h 970537"/>
              <a:gd name="connsiteX5-321" fmla="*/ 12195175 w 12204700"/>
              <a:gd name="connsiteY5-322" fmla="*/ 28453 h 970537"/>
              <a:gd name="connsiteX6-323" fmla="*/ 10461748 w 12204700"/>
              <a:gd name="connsiteY6-324" fmla="*/ 0 h 970537"/>
              <a:gd name="connsiteX7-325" fmla="*/ 10002861 w 12204700"/>
              <a:gd name="connsiteY7-326" fmla="*/ 115742 h 970537"/>
              <a:gd name="connsiteX8-327" fmla="*/ 9572982 w 12204700"/>
              <a:gd name="connsiteY8-328" fmla="*/ 832543 h 970537"/>
              <a:gd name="connsiteX9-329" fmla="*/ 9344014 w 12204700"/>
              <a:gd name="connsiteY9-330" fmla="*/ 842338 h 970537"/>
              <a:gd name="connsiteX10-331" fmla="*/ 0 w 12204700"/>
              <a:gd name="connsiteY10-332" fmla="*/ 827824 h 970537"/>
              <a:gd name="connsiteX11-333" fmla="*/ 0 w 12204700"/>
              <a:gd name="connsiteY11-334" fmla="*/ 970537 h 970537"/>
              <a:gd name="connsiteX0-335" fmla="*/ 0 w 12204700"/>
              <a:gd name="connsiteY0-336" fmla="*/ 951487 h 951487"/>
              <a:gd name="connsiteX1-337" fmla="*/ 9969500 w 12204700"/>
              <a:gd name="connsiteY1-338" fmla="*/ 951487 h 951487"/>
              <a:gd name="connsiteX2-339" fmla="*/ 9969500 w 12204700"/>
              <a:gd name="connsiteY2-340" fmla="*/ 947306 h 951487"/>
              <a:gd name="connsiteX3-341" fmla="*/ 9987621 w 12204700"/>
              <a:gd name="connsiteY3-342" fmla="*/ 948886 h 951487"/>
              <a:gd name="connsiteX4-343" fmla="*/ 12204700 w 12204700"/>
              <a:gd name="connsiteY4-344" fmla="*/ 948886 h 951487"/>
              <a:gd name="connsiteX5-345" fmla="*/ 12195175 w 12204700"/>
              <a:gd name="connsiteY5-346" fmla="*/ 9403 h 951487"/>
              <a:gd name="connsiteX6-347" fmla="*/ 10433173 w 12204700"/>
              <a:gd name="connsiteY6-348" fmla="*/ 0 h 951487"/>
              <a:gd name="connsiteX7-349" fmla="*/ 10002861 w 12204700"/>
              <a:gd name="connsiteY7-350" fmla="*/ 96692 h 951487"/>
              <a:gd name="connsiteX8-351" fmla="*/ 9572982 w 12204700"/>
              <a:gd name="connsiteY8-352" fmla="*/ 813493 h 951487"/>
              <a:gd name="connsiteX9-353" fmla="*/ 9344014 w 12204700"/>
              <a:gd name="connsiteY9-354" fmla="*/ 823288 h 951487"/>
              <a:gd name="connsiteX10-355" fmla="*/ 0 w 12204700"/>
              <a:gd name="connsiteY10-356" fmla="*/ 808774 h 951487"/>
              <a:gd name="connsiteX11-357" fmla="*/ 0 w 12204700"/>
              <a:gd name="connsiteY11-358" fmla="*/ 951487 h 951487"/>
              <a:gd name="connsiteX0-359" fmla="*/ 0 w 12204700"/>
              <a:gd name="connsiteY0-360" fmla="*/ 951487 h 951487"/>
              <a:gd name="connsiteX1-361" fmla="*/ 9969500 w 12204700"/>
              <a:gd name="connsiteY1-362" fmla="*/ 951487 h 951487"/>
              <a:gd name="connsiteX2-363" fmla="*/ 9969500 w 12204700"/>
              <a:gd name="connsiteY2-364" fmla="*/ 947306 h 951487"/>
              <a:gd name="connsiteX3-365" fmla="*/ 9987621 w 12204700"/>
              <a:gd name="connsiteY3-366" fmla="*/ 948886 h 951487"/>
              <a:gd name="connsiteX4-367" fmla="*/ 12204700 w 12204700"/>
              <a:gd name="connsiteY4-368" fmla="*/ 948886 h 951487"/>
              <a:gd name="connsiteX5-369" fmla="*/ 12195175 w 12204700"/>
              <a:gd name="connsiteY5-370" fmla="*/ 9403 h 951487"/>
              <a:gd name="connsiteX6-371" fmla="*/ 10433173 w 12204700"/>
              <a:gd name="connsiteY6-372" fmla="*/ 0 h 951487"/>
              <a:gd name="connsiteX7-373" fmla="*/ 10002861 w 12204700"/>
              <a:gd name="connsiteY7-374" fmla="*/ 96692 h 951487"/>
              <a:gd name="connsiteX8-375" fmla="*/ 9572982 w 12204700"/>
              <a:gd name="connsiteY8-376" fmla="*/ 813493 h 951487"/>
              <a:gd name="connsiteX9-377" fmla="*/ 9344014 w 12204700"/>
              <a:gd name="connsiteY9-378" fmla="*/ 823288 h 951487"/>
              <a:gd name="connsiteX10-379" fmla="*/ 0 w 12204700"/>
              <a:gd name="connsiteY10-380" fmla="*/ 808774 h 951487"/>
              <a:gd name="connsiteX11-381" fmla="*/ 0 w 12204700"/>
              <a:gd name="connsiteY11-382" fmla="*/ 951487 h 951487"/>
              <a:gd name="connsiteX0-383" fmla="*/ 0 w 12204700"/>
              <a:gd name="connsiteY0-384" fmla="*/ 951487 h 951487"/>
              <a:gd name="connsiteX1-385" fmla="*/ 9969500 w 12204700"/>
              <a:gd name="connsiteY1-386" fmla="*/ 951487 h 951487"/>
              <a:gd name="connsiteX2-387" fmla="*/ 9969500 w 12204700"/>
              <a:gd name="connsiteY2-388" fmla="*/ 947306 h 951487"/>
              <a:gd name="connsiteX3-389" fmla="*/ 9987621 w 12204700"/>
              <a:gd name="connsiteY3-390" fmla="*/ 948886 h 951487"/>
              <a:gd name="connsiteX4-391" fmla="*/ 12204700 w 12204700"/>
              <a:gd name="connsiteY4-392" fmla="*/ 948886 h 951487"/>
              <a:gd name="connsiteX5-393" fmla="*/ 12195175 w 12204700"/>
              <a:gd name="connsiteY5-394" fmla="*/ 9403 h 951487"/>
              <a:gd name="connsiteX6-395" fmla="*/ 10433173 w 12204700"/>
              <a:gd name="connsiteY6-396" fmla="*/ 0 h 951487"/>
              <a:gd name="connsiteX7-397" fmla="*/ 10002861 w 12204700"/>
              <a:gd name="connsiteY7-398" fmla="*/ 125267 h 951487"/>
              <a:gd name="connsiteX8-399" fmla="*/ 9572982 w 12204700"/>
              <a:gd name="connsiteY8-400" fmla="*/ 813493 h 951487"/>
              <a:gd name="connsiteX9-401" fmla="*/ 9344014 w 12204700"/>
              <a:gd name="connsiteY9-402" fmla="*/ 823288 h 951487"/>
              <a:gd name="connsiteX10-403" fmla="*/ 0 w 12204700"/>
              <a:gd name="connsiteY10-404" fmla="*/ 808774 h 951487"/>
              <a:gd name="connsiteX11-405" fmla="*/ 0 w 12204700"/>
              <a:gd name="connsiteY11-406" fmla="*/ 951487 h 9514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45" y="connsiteY11-46"/>
              </a:cxn>
            </a:cxnLst>
            <a:rect l="l" t="t" r="r" b="b"/>
            <a:pathLst>
              <a:path w="12204700" h="951487">
                <a:moveTo>
                  <a:pt x="0" y="951487"/>
                </a:moveTo>
                <a:lnTo>
                  <a:pt x="9969500" y="951487"/>
                </a:lnTo>
                <a:lnTo>
                  <a:pt x="9969500" y="947306"/>
                </a:lnTo>
                <a:lnTo>
                  <a:pt x="9987621" y="948886"/>
                </a:lnTo>
                <a:lnTo>
                  <a:pt x="12204700" y="948886"/>
                </a:lnTo>
                <a:lnTo>
                  <a:pt x="12195175" y="9403"/>
                </a:lnTo>
                <a:lnTo>
                  <a:pt x="10433173" y="0"/>
                </a:lnTo>
                <a:cubicBezTo>
                  <a:pt x="10167583" y="9525"/>
                  <a:pt x="10128028" y="54556"/>
                  <a:pt x="10002861" y="125267"/>
                </a:cubicBezTo>
                <a:cubicBezTo>
                  <a:pt x="9799712" y="371979"/>
                  <a:pt x="9843928" y="529171"/>
                  <a:pt x="9572982" y="813493"/>
                </a:cubicBezTo>
                <a:lnTo>
                  <a:pt x="9344014" y="823288"/>
                </a:lnTo>
                <a:lnTo>
                  <a:pt x="0" y="808774"/>
                </a:lnTo>
                <a:lnTo>
                  <a:pt x="0" y="95148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>
            <p:custDataLst>
              <p:tags r:id="rId6"/>
            </p:custDataLst>
          </p:nvPr>
        </p:nvSpPr>
        <p:spPr>
          <a:xfrm rot="10800000" flipH="1">
            <a:off x="6350" y="280"/>
            <a:ext cx="12204700" cy="97053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4700" h="970537">
                <a:moveTo>
                  <a:pt x="0" y="970537"/>
                </a:moveTo>
                <a:lnTo>
                  <a:pt x="9969500" y="970537"/>
                </a:lnTo>
                <a:lnTo>
                  <a:pt x="9969500" y="966356"/>
                </a:lnTo>
                <a:lnTo>
                  <a:pt x="9987621" y="967936"/>
                </a:lnTo>
                <a:lnTo>
                  <a:pt x="12204700" y="967936"/>
                </a:lnTo>
                <a:lnTo>
                  <a:pt x="12204700" y="9403"/>
                </a:lnTo>
                <a:lnTo>
                  <a:pt x="10461748" y="0"/>
                </a:lnTo>
                <a:cubicBezTo>
                  <a:pt x="10158058" y="0"/>
                  <a:pt x="10044208" y="83131"/>
                  <a:pt x="9987621" y="169082"/>
                </a:cubicBezTo>
                <a:cubicBezTo>
                  <a:pt x="9828015" y="459337"/>
                  <a:pt x="9802925" y="596844"/>
                  <a:pt x="9608179" y="797346"/>
                </a:cubicBezTo>
                <a:lnTo>
                  <a:pt x="9576243" y="827824"/>
                </a:lnTo>
                <a:lnTo>
                  <a:pt x="0" y="827824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2594610" y="3102610"/>
            <a:ext cx="7021195" cy="3810"/>
          </a:xfrm>
          <a:prstGeom prst="line">
            <a:avLst/>
          </a:prstGeom>
          <a:ln>
            <a:solidFill>
              <a:srgbClr val="0B407B">
                <a:alpha val="7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微信图片_20210614130321"/>
          <p:cNvPicPr>
            <a:picLocks noChangeAspect="1"/>
          </p:cNvPicPr>
          <p:nvPr/>
        </p:nvPicPr>
        <p:blipFill>
          <a:blip r:embed="rId7"/>
          <a:srcRect t="39964"/>
          <a:stretch>
            <a:fillRect/>
          </a:stretch>
        </p:blipFill>
        <p:spPr>
          <a:xfrm>
            <a:off x="205105" y="6094095"/>
            <a:ext cx="3624580" cy="59626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8"/>
            </p:custDataLst>
          </p:nvPr>
        </p:nvSpPr>
        <p:spPr>
          <a:xfrm>
            <a:off x="-12700" y="596401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395914" y="327522"/>
                  <a:pt x="7735323" y="741115"/>
                </a:cubicBezTo>
                <a:lnTo>
                  <a:pt x="7808201" y="81778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8597" name="文本框 2"/>
          <p:cNvSpPr txBox="1"/>
          <p:nvPr/>
        </p:nvSpPr>
        <p:spPr>
          <a:xfrm>
            <a:off x="1491615" y="2115820"/>
            <a:ext cx="9248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专题九</a:t>
            </a:r>
            <a:r>
              <a:rPr lang="en-US" altLang="zh-CN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综合素养提升的实践与反思</a:t>
            </a:r>
            <a:endParaRPr lang="zh-CN" altLang="en-US" sz="44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48594" name="文本框 41"/>
          <p:cNvSpPr txBox="1"/>
          <p:nvPr/>
        </p:nvSpPr>
        <p:spPr>
          <a:xfrm>
            <a:off x="4422140" y="3438525"/>
            <a:ext cx="360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任课教师：</a:t>
            </a:r>
            <a:r>
              <a:rPr 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（一）评估维度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6.</a:t>
            </a:r>
            <a:r>
              <a:rPr lang="zh-CN" altLang="en-US" sz="2400" b="1">
                <a:solidFill>
                  <a:schemeClr val="tx1"/>
                </a:solidFill>
              </a:rPr>
              <a:t>终身学习与职业发展：持续发展的动力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）职业发展规划方面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）终身学习方面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7.</a:t>
            </a:r>
            <a:r>
              <a:rPr lang="zh-CN" altLang="en-US" sz="2400" b="1">
                <a:solidFill>
                  <a:schemeClr val="tx1"/>
                </a:solidFill>
              </a:rPr>
              <a:t>艺术素养与审美能力：丰富精神世界的源泉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）艺术素养方面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）科技与人文融合的审美表达能力方面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（一）评估维度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8.</a:t>
            </a:r>
            <a:r>
              <a:rPr lang="zh-CN" altLang="en-US" sz="2400" b="1">
                <a:solidFill>
                  <a:schemeClr val="tx1"/>
                </a:solidFill>
              </a:rPr>
              <a:t>科技素养与认知能力：适应数字时代的关键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）数字化工具应用能力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）前沿科技认知能力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3</a:t>
            </a:r>
            <a:r>
              <a:rPr lang="zh-CN" altLang="en-US" sz="2400" b="1">
                <a:solidFill>
                  <a:schemeClr val="tx1"/>
                </a:solidFill>
              </a:rPr>
              <a:t>）计算思维与逻辑分析能力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4</a:t>
            </a:r>
            <a:r>
              <a:rPr lang="zh-CN" altLang="en-US" sz="2400" b="1">
                <a:solidFill>
                  <a:schemeClr val="tx1"/>
                </a:solidFill>
              </a:rPr>
              <a:t>）科技伦理与安全意识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（二）评估方法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1.</a:t>
            </a:r>
            <a:r>
              <a:rPr lang="zh-CN" altLang="en-US" sz="2400" b="1">
                <a:solidFill>
                  <a:schemeClr val="tx1"/>
                </a:solidFill>
              </a:rPr>
              <a:t>多元化评估主体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</a:rPr>
              <a:t>      </a:t>
            </a:r>
            <a:r>
              <a:rPr lang="zh-CN" altLang="en-US" sz="2400">
                <a:solidFill>
                  <a:schemeClr val="tx1"/>
                </a:solidFill>
              </a:rPr>
              <a:t>为达成全面且精准的评估效果，除开展自我评估外，引入教师、同学、父母、企业以及社会组织等多元评估主体至关重要。</a:t>
            </a: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2.</a:t>
            </a:r>
            <a:r>
              <a:rPr lang="zh-CN" altLang="en-US" sz="2400" b="1">
                <a:solidFill>
                  <a:schemeClr val="tx1"/>
                </a:solidFill>
              </a:rPr>
              <a:t>评估工具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）问卷调查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）基于大数据的综合素质评价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3</a:t>
            </a:r>
            <a:r>
              <a:rPr lang="zh-CN" altLang="en-US" sz="2400" b="1">
                <a:solidFill>
                  <a:schemeClr val="tx1"/>
                </a:solidFill>
              </a:rPr>
              <a:t>）个人自评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ctr"/>
            <a:r>
              <a:rPr lang="zh-CN" altLang="en-US" sz="3200" b="1"/>
              <a:t>二、通过反馈和反思提升综合素养</a:t>
            </a:r>
            <a:endParaRPr lang="zh-CN" altLang="en-US" sz="3200" b="1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98603" y="1624390"/>
            <a:ext cx="3462912" cy="4570331"/>
          </a:xfrm>
          <a:prstGeom prst="rect">
            <a:avLst/>
          </a:prstGeom>
          <a:ln w="3175">
            <a:noFill/>
          </a:ln>
          <a:effectLst>
            <a:outerShdw blurRad="215900" dist="50800" dir="5400000" sx="102000" sy="102000" algn="ctr" rotWithShape="0">
              <a:schemeClr val="accent1">
                <a:alpha val="15000"/>
              </a:schemeClr>
            </a:outerShdw>
          </a:effectLst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3"/>
            </p:custDataLst>
          </p:nvPr>
        </p:nvSpPr>
        <p:spPr>
          <a:xfrm>
            <a:off x="698603" y="1624390"/>
            <a:ext cx="3462912" cy="4570331"/>
          </a:xfrm>
          <a:prstGeom prst="rect">
            <a:avLst/>
          </a:prstGeom>
          <a:solidFill>
            <a:srgbClr val="FFFFFF">
              <a:alpha val="20000"/>
            </a:srgbClr>
          </a:solidFill>
          <a:ln w="3175">
            <a:noFill/>
          </a:ln>
          <a:effectLst/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圆角矩形 22"/>
          <p:cNvSpPr/>
          <p:nvPr>
            <p:custDataLst>
              <p:tags r:id="rId4"/>
            </p:custDataLst>
          </p:nvPr>
        </p:nvSpPr>
        <p:spPr>
          <a:xfrm>
            <a:off x="1527895" y="6113892"/>
            <a:ext cx="1804329" cy="90376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175939" y="2869282"/>
            <a:ext cx="2623437" cy="2960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反馈在学生的学习成长过程中发挥着不可或缺的导向作用。将反馈转化为具体的学习目标是实现自我提升的关键步骤,反馈提供了改进的方向,应根据反馈内容的具体指向,制定具有针对性和可操作性的改进计划。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958274" y="1458914"/>
            <a:ext cx="925395" cy="1188884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113" h="1429">
                <a:moveTo>
                  <a:pt x="1113" y="201"/>
                </a:moveTo>
                <a:lnTo>
                  <a:pt x="996" y="201"/>
                </a:lnTo>
                <a:lnTo>
                  <a:pt x="1113" y="201"/>
                </a:lnTo>
                <a:close/>
                <a:moveTo>
                  <a:pt x="173" y="0"/>
                </a:moveTo>
                <a:lnTo>
                  <a:pt x="183" y="0"/>
                </a:lnTo>
                <a:lnTo>
                  <a:pt x="1113" y="0"/>
                </a:lnTo>
                <a:lnTo>
                  <a:pt x="1113" y="1"/>
                </a:lnTo>
                <a:lnTo>
                  <a:pt x="1108" y="1"/>
                </a:lnTo>
                <a:cubicBezTo>
                  <a:pt x="1045" y="6"/>
                  <a:pt x="995" y="82"/>
                  <a:pt x="995" y="174"/>
                </a:cubicBezTo>
                <a:cubicBezTo>
                  <a:pt x="995" y="183"/>
                  <a:pt x="995" y="192"/>
                  <a:pt x="996" y="200"/>
                </a:cubicBezTo>
                <a:lnTo>
                  <a:pt x="996" y="201"/>
                </a:lnTo>
                <a:lnTo>
                  <a:pt x="989" y="201"/>
                </a:lnTo>
                <a:lnTo>
                  <a:pt x="989" y="904"/>
                </a:lnTo>
                <a:lnTo>
                  <a:pt x="989" y="909"/>
                </a:lnTo>
                <a:cubicBezTo>
                  <a:pt x="990" y="917"/>
                  <a:pt x="990" y="925"/>
                  <a:pt x="990" y="934"/>
                </a:cubicBezTo>
                <a:cubicBezTo>
                  <a:pt x="990" y="943"/>
                  <a:pt x="990" y="951"/>
                  <a:pt x="989" y="959"/>
                </a:cubicBezTo>
                <a:lnTo>
                  <a:pt x="989" y="964"/>
                </a:lnTo>
                <a:lnTo>
                  <a:pt x="989" y="971"/>
                </a:lnTo>
                <a:lnTo>
                  <a:pt x="989" y="973"/>
                </a:lnTo>
                <a:cubicBezTo>
                  <a:pt x="988" y="999"/>
                  <a:pt x="984" y="1025"/>
                  <a:pt x="977" y="1050"/>
                </a:cubicBezTo>
                <a:lnTo>
                  <a:pt x="975" y="1055"/>
                </a:lnTo>
                <a:lnTo>
                  <a:pt x="974" y="1058"/>
                </a:lnTo>
                <a:cubicBezTo>
                  <a:pt x="919" y="1271"/>
                  <a:pt x="726" y="1429"/>
                  <a:pt x="495" y="1429"/>
                </a:cubicBezTo>
                <a:cubicBezTo>
                  <a:pt x="264" y="1429"/>
                  <a:pt x="71" y="1271"/>
                  <a:pt x="16" y="1058"/>
                </a:cubicBezTo>
                <a:lnTo>
                  <a:pt x="15" y="1055"/>
                </a:lnTo>
                <a:lnTo>
                  <a:pt x="13" y="1050"/>
                </a:lnTo>
                <a:cubicBezTo>
                  <a:pt x="6" y="1025"/>
                  <a:pt x="2" y="999"/>
                  <a:pt x="1" y="973"/>
                </a:cubicBezTo>
                <a:lnTo>
                  <a:pt x="1" y="971"/>
                </a:lnTo>
                <a:lnTo>
                  <a:pt x="1" y="964"/>
                </a:lnTo>
                <a:lnTo>
                  <a:pt x="1" y="959"/>
                </a:lnTo>
                <a:cubicBezTo>
                  <a:pt x="0" y="951"/>
                  <a:pt x="0" y="943"/>
                  <a:pt x="0" y="934"/>
                </a:cubicBezTo>
                <a:cubicBezTo>
                  <a:pt x="0" y="925"/>
                  <a:pt x="0" y="917"/>
                  <a:pt x="1" y="909"/>
                </a:cubicBezTo>
                <a:lnTo>
                  <a:pt x="1" y="904"/>
                </a:lnTo>
                <a:lnTo>
                  <a:pt x="1" y="185"/>
                </a:lnTo>
                <a:lnTo>
                  <a:pt x="1" y="185"/>
                </a:lnTo>
                <a:lnTo>
                  <a:pt x="1" y="183"/>
                </a:lnTo>
                <a:cubicBezTo>
                  <a:pt x="1" y="181"/>
                  <a:pt x="1" y="178"/>
                  <a:pt x="1" y="175"/>
                </a:cubicBezTo>
                <a:cubicBezTo>
                  <a:pt x="1" y="84"/>
                  <a:pt x="72" y="10"/>
                  <a:pt x="164" y="1"/>
                </a:cubicBezTo>
                <a:lnTo>
                  <a:pt x="164" y="1"/>
                </a:lnTo>
                <a:lnTo>
                  <a:pt x="167" y="0"/>
                </a:lnTo>
                <a:cubicBezTo>
                  <a:pt x="169" y="0"/>
                  <a:pt x="171" y="0"/>
                  <a:pt x="17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25400" dir="5400000" sx="103000" sy="103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rIns="17970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500" b="1">
                <a:latin typeface="+mn-ea"/>
                <a:cs typeface="+mn-ea"/>
                <a:sym typeface="+mn-ea"/>
              </a:rPr>
              <a:t>01</a:t>
            </a:r>
            <a:endParaRPr lang="en-US" altLang="zh-CN" sz="2500" b="1">
              <a:latin typeface="+mn-ea"/>
              <a:cs typeface="+mn-ea"/>
              <a:sym typeface="+mn-ea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1774836" y="1458277"/>
            <a:ext cx="224666" cy="1661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" h="253">
                <a:moveTo>
                  <a:pt x="170" y="0"/>
                </a:moveTo>
                <a:cubicBezTo>
                  <a:pt x="264" y="0"/>
                  <a:pt x="340" y="98"/>
                  <a:pt x="340" y="220"/>
                </a:cubicBezTo>
                <a:cubicBezTo>
                  <a:pt x="340" y="231"/>
                  <a:pt x="339" y="242"/>
                  <a:pt x="338" y="253"/>
                </a:cubicBezTo>
                <a:lnTo>
                  <a:pt x="338" y="253"/>
                </a:lnTo>
                <a:lnTo>
                  <a:pt x="2" y="253"/>
                </a:lnTo>
                <a:lnTo>
                  <a:pt x="2" y="253"/>
                </a:lnTo>
                <a:cubicBezTo>
                  <a:pt x="1" y="242"/>
                  <a:pt x="0" y="231"/>
                  <a:pt x="0" y="220"/>
                </a:cubicBezTo>
                <a:cubicBezTo>
                  <a:pt x="0" y="98"/>
                  <a:pt x="76" y="0"/>
                  <a:pt x="17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000139" y="1865604"/>
            <a:ext cx="1798601" cy="7815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</a:rPr>
              <a:t>反馈的应用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 useBgFill="1">
        <p:nvSpPr>
          <p:cNvPr id="35" name="矩形 34"/>
          <p:cNvSpPr/>
          <p:nvPr>
            <p:custDataLst>
              <p:tags r:id="rId9"/>
            </p:custDataLst>
          </p:nvPr>
        </p:nvSpPr>
        <p:spPr>
          <a:xfrm>
            <a:off x="4365815" y="1624390"/>
            <a:ext cx="3462912" cy="4570331"/>
          </a:xfrm>
          <a:prstGeom prst="rect">
            <a:avLst/>
          </a:prstGeom>
          <a:ln w="3175">
            <a:noFill/>
          </a:ln>
          <a:effectLst>
            <a:outerShdw blurRad="215900" dist="50800" dir="5400000" sx="102000" sy="102000" algn="ctr" rotWithShape="0">
              <a:schemeClr val="accent1">
                <a:alpha val="15000"/>
              </a:schemeClr>
            </a:outerShdw>
          </a:effectLst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0" name="矩形 49"/>
          <p:cNvSpPr/>
          <p:nvPr>
            <p:custDataLst>
              <p:tags r:id="rId10"/>
            </p:custDataLst>
          </p:nvPr>
        </p:nvSpPr>
        <p:spPr>
          <a:xfrm>
            <a:off x="4365815" y="1624390"/>
            <a:ext cx="3462912" cy="4570331"/>
          </a:xfrm>
          <a:prstGeom prst="rect">
            <a:avLst/>
          </a:prstGeom>
          <a:solidFill>
            <a:srgbClr val="FFFFFF">
              <a:alpha val="20000"/>
            </a:srgbClr>
          </a:solidFill>
          <a:ln w="3175">
            <a:noFill/>
          </a:ln>
          <a:effectLst/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1" name="圆角矩形 50"/>
          <p:cNvSpPr/>
          <p:nvPr>
            <p:custDataLst>
              <p:tags r:id="rId11"/>
            </p:custDataLst>
          </p:nvPr>
        </p:nvSpPr>
        <p:spPr>
          <a:xfrm>
            <a:off x="5195106" y="6113892"/>
            <a:ext cx="1804329" cy="90376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>
              <a:sym typeface="+mn-ea"/>
            </a:endParaRPr>
          </a:p>
        </p:txBody>
      </p:sp>
      <p:sp>
        <p:nvSpPr>
          <p:cNvPr id="52" name="矩形 51"/>
          <p:cNvSpPr/>
          <p:nvPr>
            <p:custDataLst>
              <p:tags r:id="rId12"/>
            </p:custDataLst>
          </p:nvPr>
        </p:nvSpPr>
        <p:spPr>
          <a:xfrm>
            <a:off x="4843151" y="2869282"/>
            <a:ext cx="2623437" cy="2960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反思是促进成长的重要环节。它贯穿于学生学习和实践的全过程,对个人的专业发展和综合素养提升有着深远影响。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3" name="任意多边形 52"/>
          <p:cNvSpPr/>
          <p:nvPr>
            <p:custDataLst>
              <p:tags r:id="rId13"/>
            </p:custDataLst>
          </p:nvPr>
        </p:nvSpPr>
        <p:spPr>
          <a:xfrm>
            <a:off x="4625486" y="1458914"/>
            <a:ext cx="925395" cy="1188884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113" h="1429">
                <a:moveTo>
                  <a:pt x="1113" y="201"/>
                </a:moveTo>
                <a:lnTo>
                  <a:pt x="996" y="201"/>
                </a:lnTo>
                <a:lnTo>
                  <a:pt x="1113" y="201"/>
                </a:lnTo>
                <a:close/>
                <a:moveTo>
                  <a:pt x="173" y="0"/>
                </a:moveTo>
                <a:lnTo>
                  <a:pt x="183" y="0"/>
                </a:lnTo>
                <a:lnTo>
                  <a:pt x="1113" y="0"/>
                </a:lnTo>
                <a:lnTo>
                  <a:pt x="1113" y="1"/>
                </a:lnTo>
                <a:lnTo>
                  <a:pt x="1108" y="1"/>
                </a:lnTo>
                <a:cubicBezTo>
                  <a:pt x="1045" y="6"/>
                  <a:pt x="995" y="82"/>
                  <a:pt x="995" y="174"/>
                </a:cubicBezTo>
                <a:cubicBezTo>
                  <a:pt x="995" y="183"/>
                  <a:pt x="995" y="192"/>
                  <a:pt x="996" y="200"/>
                </a:cubicBezTo>
                <a:lnTo>
                  <a:pt x="996" y="201"/>
                </a:lnTo>
                <a:lnTo>
                  <a:pt x="989" y="201"/>
                </a:lnTo>
                <a:lnTo>
                  <a:pt x="989" y="904"/>
                </a:lnTo>
                <a:lnTo>
                  <a:pt x="989" y="909"/>
                </a:lnTo>
                <a:cubicBezTo>
                  <a:pt x="990" y="917"/>
                  <a:pt x="990" y="925"/>
                  <a:pt x="990" y="934"/>
                </a:cubicBezTo>
                <a:cubicBezTo>
                  <a:pt x="990" y="943"/>
                  <a:pt x="990" y="951"/>
                  <a:pt x="989" y="959"/>
                </a:cubicBezTo>
                <a:lnTo>
                  <a:pt x="989" y="964"/>
                </a:lnTo>
                <a:lnTo>
                  <a:pt x="989" y="971"/>
                </a:lnTo>
                <a:lnTo>
                  <a:pt x="989" y="973"/>
                </a:lnTo>
                <a:cubicBezTo>
                  <a:pt x="988" y="999"/>
                  <a:pt x="984" y="1025"/>
                  <a:pt x="977" y="1050"/>
                </a:cubicBezTo>
                <a:lnTo>
                  <a:pt x="975" y="1055"/>
                </a:lnTo>
                <a:lnTo>
                  <a:pt x="974" y="1058"/>
                </a:lnTo>
                <a:cubicBezTo>
                  <a:pt x="919" y="1271"/>
                  <a:pt x="726" y="1429"/>
                  <a:pt x="495" y="1429"/>
                </a:cubicBezTo>
                <a:cubicBezTo>
                  <a:pt x="264" y="1429"/>
                  <a:pt x="71" y="1271"/>
                  <a:pt x="16" y="1058"/>
                </a:cubicBezTo>
                <a:lnTo>
                  <a:pt x="15" y="1055"/>
                </a:lnTo>
                <a:lnTo>
                  <a:pt x="13" y="1050"/>
                </a:lnTo>
                <a:cubicBezTo>
                  <a:pt x="6" y="1025"/>
                  <a:pt x="2" y="999"/>
                  <a:pt x="1" y="973"/>
                </a:cubicBezTo>
                <a:lnTo>
                  <a:pt x="1" y="971"/>
                </a:lnTo>
                <a:lnTo>
                  <a:pt x="1" y="964"/>
                </a:lnTo>
                <a:lnTo>
                  <a:pt x="1" y="959"/>
                </a:lnTo>
                <a:cubicBezTo>
                  <a:pt x="0" y="951"/>
                  <a:pt x="0" y="943"/>
                  <a:pt x="0" y="934"/>
                </a:cubicBezTo>
                <a:cubicBezTo>
                  <a:pt x="0" y="925"/>
                  <a:pt x="0" y="917"/>
                  <a:pt x="1" y="909"/>
                </a:cubicBezTo>
                <a:lnTo>
                  <a:pt x="1" y="904"/>
                </a:lnTo>
                <a:lnTo>
                  <a:pt x="1" y="185"/>
                </a:lnTo>
                <a:lnTo>
                  <a:pt x="1" y="185"/>
                </a:lnTo>
                <a:lnTo>
                  <a:pt x="1" y="183"/>
                </a:lnTo>
                <a:cubicBezTo>
                  <a:pt x="1" y="181"/>
                  <a:pt x="1" y="178"/>
                  <a:pt x="1" y="175"/>
                </a:cubicBezTo>
                <a:cubicBezTo>
                  <a:pt x="1" y="84"/>
                  <a:pt x="72" y="10"/>
                  <a:pt x="164" y="1"/>
                </a:cubicBezTo>
                <a:lnTo>
                  <a:pt x="164" y="1"/>
                </a:lnTo>
                <a:lnTo>
                  <a:pt x="167" y="0"/>
                </a:lnTo>
                <a:cubicBezTo>
                  <a:pt x="169" y="0"/>
                  <a:pt x="171" y="0"/>
                  <a:pt x="17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25400" dir="5400000" sx="103000" sy="103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rIns="17970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500" b="1">
                <a:latin typeface="+mn-ea"/>
                <a:cs typeface="+mn-ea"/>
                <a:sym typeface="+mn-ea"/>
              </a:rPr>
              <a:t>02</a:t>
            </a:r>
            <a:endParaRPr lang="en-US" altLang="zh-CN" sz="2500" b="1">
              <a:latin typeface="+mn-ea"/>
              <a:cs typeface="+mn-ea"/>
              <a:sym typeface="+mn-ea"/>
            </a:endParaRPr>
          </a:p>
        </p:txBody>
      </p:sp>
      <p:sp>
        <p:nvSpPr>
          <p:cNvPr id="54" name="任意多边形 53"/>
          <p:cNvSpPr/>
          <p:nvPr>
            <p:custDataLst>
              <p:tags r:id="rId14"/>
            </p:custDataLst>
          </p:nvPr>
        </p:nvSpPr>
        <p:spPr>
          <a:xfrm>
            <a:off x="5442048" y="1458277"/>
            <a:ext cx="224666" cy="1661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" h="253">
                <a:moveTo>
                  <a:pt x="170" y="0"/>
                </a:moveTo>
                <a:cubicBezTo>
                  <a:pt x="264" y="0"/>
                  <a:pt x="340" y="98"/>
                  <a:pt x="340" y="220"/>
                </a:cubicBezTo>
                <a:cubicBezTo>
                  <a:pt x="340" y="231"/>
                  <a:pt x="339" y="242"/>
                  <a:pt x="338" y="253"/>
                </a:cubicBezTo>
                <a:lnTo>
                  <a:pt x="338" y="253"/>
                </a:lnTo>
                <a:lnTo>
                  <a:pt x="2" y="253"/>
                </a:lnTo>
                <a:lnTo>
                  <a:pt x="2" y="253"/>
                </a:lnTo>
                <a:cubicBezTo>
                  <a:pt x="1" y="242"/>
                  <a:pt x="0" y="231"/>
                  <a:pt x="0" y="220"/>
                </a:cubicBezTo>
                <a:cubicBezTo>
                  <a:pt x="0" y="98"/>
                  <a:pt x="76" y="0"/>
                  <a:pt x="17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54"/>
          <p:cNvSpPr/>
          <p:nvPr>
            <p:custDataLst>
              <p:tags r:id="rId15"/>
            </p:custDataLst>
          </p:nvPr>
        </p:nvSpPr>
        <p:spPr>
          <a:xfrm>
            <a:off x="5667350" y="1865604"/>
            <a:ext cx="1798601" cy="7815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反思的重要性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 useBgFill="1">
        <p:nvSpPr>
          <p:cNvPr id="5" name="矩形 56"/>
          <p:cNvSpPr/>
          <p:nvPr>
            <p:custDataLst>
              <p:tags r:id="rId16"/>
            </p:custDataLst>
          </p:nvPr>
        </p:nvSpPr>
        <p:spPr>
          <a:xfrm>
            <a:off x="8033026" y="1624390"/>
            <a:ext cx="3462912" cy="4570331"/>
          </a:xfrm>
          <a:prstGeom prst="rect">
            <a:avLst/>
          </a:prstGeom>
          <a:ln w="3175">
            <a:noFill/>
          </a:ln>
          <a:effectLst>
            <a:outerShdw blurRad="215900" dist="50800" dir="5400000" sx="102000" sy="102000" algn="ctr" rotWithShape="0">
              <a:schemeClr val="accent1">
                <a:alpha val="15000"/>
              </a:schemeClr>
            </a:outerShdw>
          </a:effectLst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57"/>
          <p:cNvSpPr/>
          <p:nvPr>
            <p:custDataLst>
              <p:tags r:id="rId17"/>
            </p:custDataLst>
          </p:nvPr>
        </p:nvSpPr>
        <p:spPr>
          <a:xfrm>
            <a:off x="8033026" y="1624390"/>
            <a:ext cx="3462912" cy="4570331"/>
          </a:xfrm>
          <a:prstGeom prst="rect">
            <a:avLst/>
          </a:prstGeom>
          <a:solidFill>
            <a:srgbClr val="FFFFFF">
              <a:alpha val="20000"/>
            </a:srgbClr>
          </a:solidFill>
          <a:ln w="3175">
            <a:noFill/>
          </a:ln>
          <a:effectLst/>
        </p:spPr>
        <p:txBody>
          <a:bodyPr wrap="none" lIns="215900" tIns="935990" rIns="215900" bIns="36195" rtlCol="0" anchor="ctr" anchorCtr="0">
            <a:noAutofit/>
          </a:bodyPr>
          <a:lstStyle/>
          <a:p>
            <a:pPr lvl="0" algn="ctr">
              <a:buClrTx/>
              <a:buSzTx/>
              <a:buFontTx/>
            </a:pPr>
            <a:br>
              <a:rPr lang="zh-CN" altLang="en-US" sz="1400">
                <a:solidFill>
                  <a:srgbClr val="666666"/>
                </a:solidFill>
                <a:latin typeface="+mn-ea"/>
                <a:cs typeface="+mn-ea"/>
                <a:sym typeface="+mn-ea"/>
              </a:rPr>
            </a:br>
            <a:endParaRPr lang="zh-CN" altLang="en-US" sz="1400">
              <a:solidFill>
                <a:srgbClr val="66666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圆角矩形 58"/>
          <p:cNvSpPr/>
          <p:nvPr>
            <p:custDataLst>
              <p:tags r:id="rId18"/>
            </p:custDataLst>
          </p:nvPr>
        </p:nvSpPr>
        <p:spPr>
          <a:xfrm>
            <a:off x="8862318" y="6113892"/>
            <a:ext cx="1804329" cy="90376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>
              <a:sym typeface="+mn-ea"/>
            </a:endParaRPr>
          </a:p>
        </p:txBody>
      </p:sp>
      <p:sp>
        <p:nvSpPr>
          <p:cNvPr id="12" name="矩形 59"/>
          <p:cNvSpPr/>
          <p:nvPr>
            <p:custDataLst>
              <p:tags r:id="rId19"/>
            </p:custDataLst>
          </p:nvPr>
        </p:nvSpPr>
        <p:spPr>
          <a:xfrm>
            <a:off x="8510362" y="2869282"/>
            <a:ext cx="2623437" cy="2960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持续改进的习惯,是实现素养提升的长效机制,也是在综合素养发展道路上不断进步的关键保障。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1" name="任意多边形 60"/>
          <p:cNvSpPr/>
          <p:nvPr>
            <p:custDataLst>
              <p:tags r:id="rId20"/>
            </p:custDataLst>
          </p:nvPr>
        </p:nvSpPr>
        <p:spPr>
          <a:xfrm>
            <a:off x="8292697" y="1458914"/>
            <a:ext cx="925395" cy="1188884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113" h="1429">
                <a:moveTo>
                  <a:pt x="1113" y="201"/>
                </a:moveTo>
                <a:lnTo>
                  <a:pt x="996" y="201"/>
                </a:lnTo>
                <a:lnTo>
                  <a:pt x="1113" y="201"/>
                </a:lnTo>
                <a:close/>
                <a:moveTo>
                  <a:pt x="173" y="0"/>
                </a:moveTo>
                <a:lnTo>
                  <a:pt x="183" y="0"/>
                </a:lnTo>
                <a:lnTo>
                  <a:pt x="1113" y="0"/>
                </a:lnTo>
                <a:lnTo>
                  <a:pt x="1113" y="1"/>
                </a:lnTo>
                <a:lnTo>
                  <a:pt x="1108" y="1"/>
                </a:lnTo>
                <a:cubicBezTo>
                  <a:pt x="1045" y="6"/>
                  <a:pt x="995" y="82"/>
                  <a:pt x="995" y="174"/>
                </a:cubicBezTo>
                <a:cubicBezTo>
                  <a:pt x="995" y="183"/>
                  <a:pt x="995" y="192"/>
                  <a:pt x="996" y="200"/>
                </a:cubicBezTo>
                <a:lnTo>
                  <a:pt x="996" y="201"/>
                </a:lnTo>
                <a:lnTo>
                  <a:pt x="989" y="201"/>
                </a:lnTo>
                <a:lnTo>
                  <a:pt x="989" y="904"/>
                </a:lnTo>
                <a:lnTo>
                  <a:pt x="989" y="909"/>
                </a:lnTo>
                <a:cubicBezTo>
                  <a:pt x="990" y="917"/>
                  <a:pt x="990" y="925"/>
                  <a:pt x="990" y="934"/>
                </a:cubicBezTo>
                <a:cubicBezTo>
                  <a:pt x="990" y="943"/>
                  <a:pt x="990" y="951"/>
                  <a:pt x="989" y="959"/>
                </a:cubicBezTo>
                <a:lnTo>
                  <a:pt x="989" y="964"/>
                </a:lnTo>
                <a:lnTo>
                  <a:pt x="989" y="971"/>
                </a:lnTo>
                <a:lnTo>
                  <a:pt x="989" y="973"/>
                </a:lnTo>
                <a:cubicBezTo>
                  <a:pt x="988" y="999"/>
                  <a:pt x="984" y="1025"/>
                  <a:pt x="977" y="1050"/>
                </a:cubicBezTo>
                <a:lnTo>
                  <a:pt x="975" y="1055"/>
                </a:lnTo>
                <a:lnTo>
                  <a:pt x="974" y="1058"/>
                </a:lnTo>
                <a:cubicBezTo>
                  <a:pt x="919" y="1271"/>
                  <a:pt x="726" y="1429"/>
                  <a:pt x="495" y="1429"/>
                </a:cubicBezTo>
                <a:cubicBezTo>
                  <a:pt x="264" y="1429"/>
                  <a:pt x="71" y="1271"/>
                  <a:pt x="16" y="1058"/>
                </a:cubicBezTo>
                <a:lnTo>
                  <a:pt x="15" y="1055"/>
                </a:lnTo>
                <a:lnTo>
                  <a:pt x="13" y="1050"/>
                </a:lnTo>
                <a:cubicBezTo>
                  <a:pt x="6" y="1025"/>
                  <a:pt x="2" y="999"/>
                  <a:pt x="1" y="973"/>
                </a:cubicBezTo>
                <a:lnTo>
                  <a:pt x="1" y="971"/>
                </a:lnTo>
                <a:lnTo>
                  <a:pt x="1" y="964"/>
                </a:lnTo>
                <a:lnTo>
                  <a:pt x="1" y="959"/>
                </a:lnTo>
                <a:cubicBezTo>
                  <a:pt x="0" y="951"/>
                  <a:pt x="0" y="943"/>
                  <a:pt x="0" y="934"/>
                </a:cubicBezTo>
                <a:cubicBezTo>
                  <a:pt x="0" y="925"/>
                  <a:pt x="0" y="917"/>
                  <a:pt x="1" y="909"/>
                </a:cubicBezTo>
                <a:lnTo>
                  <a:pt x="1" y="904"/>
                </a:lnTo>
                <a:lnTo>
                  <a:pt x="1" y="185"/>
                </a:lnTo>
                <a:lnTo>
                  <a:pt x="1" y="185"/>
                </a:lnTo>
                <a:lnTo>
                  <a:pt x="1" y="183"/>
                </a:lnTo>
                <a:cubicBezTo>
                  <a:pt x="1" y="181"/>
                  <a:pt x="1" y="178"/>
                  <a:pt x="1" y="175"/>
                </a:cubicBezTo>
                <a:cubicBezTo>
                  <a:pt x="1" y="84"/>
                  <a:pt x="72" y="10"/>
                  <a:pt x="164" y="1"/>
                </a:cubicBezTo>
                <a:lnTo>
                  <a:pt x="164" y="1"/>
                </a:lnTo>
                <a:lnTo>
                  <a:pt x="167" y="0"/>
                </a:lnTo>
                <a:cubicBezTo>
                  <a:pt x="169" y="0"/>
                  <a:pt x="171" y="0"/>
                  <a:pt x="17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101600" dist="25400" dir="5400000" sx="103000" sy="103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rIns="179705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500" b="1">
                <a:latin typeface="+mn-ea"/>
                <a:cs typeface="+mn-ea"/>
                <a:sym typeface="+mn-ea"/>
              </a:rPr>
              <a:t>03</a:t>
            </a:r>
            <a:endParaRPr lang="en-US" altLang="zh-CN" sz="2500" b="1">
              <a:latin typeface="+mn-ea"/>
              <a:cs typeface="+mn-ea"/>
              <a:sym typeface="+mn-ea"/>
            </a:endParaRPr>
          </a:p>
        </p:txBody>
      </p:sp>
      <p:sp>
        <p:nvSpPr>
          <p:cNvPr id="62" name="任意多边形 61"/>
          <p:cNvSpPr/>
          <p:nvPr>
            <p:custDataLst>
              <p:tags r:id="rId21"/>
            </p:custDataLst>
          </p:nvPr>
        </p:nvSpPr>
        <p:spPr>
          <a:xfrm>
            <a:off x="9109259" y="1458277"/>
            <a:ext cx="224666" cy="1661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" h="253">
                <a:moveTo>
                  <a:pt x="170" y="0"/>
                </a:moveTo>
                <a:cubicBezTo>
                  <a:pt x="264" y="0"/>
                  <a:pt x="340" y="98"/>
                  <a:pt x="340" y="220"/>
                </a:cubicBezTo>
                <a:cubicBezTo>
                  <a:pt x="340" y="231"/>
                  <a:pt x="339" y="242"/>
                  <a:pt x="338" y="253"/>
                </a:cubicBezTo>
                <a:lnTo>
                  <a:pt x="338" y="253"/>
                </a:lnTo>
                <a:lnTo>
                  <a:pt x="2" y="253"/>
                </a:lnTo>
                <a:lnTo>
                  <a:pt x="2" y="253"/>
                </a:lnTo>
                <a:cubicBezTo>
                  <a:pt x="1" y="242"/>
                  <a:pt x="0" y="231"/>
                  <a:pt x="0" y="220"/>
                </a:cubicBezTo>
                <a:cubicBezTo>
                  <a:pt x="0" y="98"/>
                  <a:pt x="76" y="0"/>
                  <a:pt x="17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矩形 62"/>
          <p:cNvSpPr/>
          <p:nvPr>
            <p:custDataLst>
              <p:tags r:id="rId22"/>
            </p:custDataLst>
          </p:nvPr>
        </p:nvSpPr>
        <p:spPr>
          <a:xfrm>
            <a:off x="9334562" y="1865604"/>
            <a:ext cx="1798601" cy="78155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持续改进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wrap="square">
            <a:normAutofit/>
          </a:bodyPr>
          <a:lstStyle/>
          <a:p>
            <a:pPr algn="ctr"/>
            <a:r>
              <a:rPr lang="zh-CN" altLang="en-US" sz="3200" b="1"/>
              <a:t>二、通过反馈和反思提升综合素养</a:t>
            </a:r>
            <a:endParaRPr lang="zh-CN" altLang="en-US" sz="3200" b="1"/>
          </a:p>
        </p:txBody>
      </p:sp>
      <p:sp>
        <p:nvSpPr>
          <p:cNvPr id="4" name="弧形 48"/>
          <p:cNvSpPr/>
          <p:nvPr>
            <p:custDataLst>
              <p:tags r:id="rId2"/>
            </p:custDataLst>
          </p:nvPr>
        </p:nvSpPr>
        <p:spPr>
          <a:xfrm rot="9311375">
            <a:off x="4671484" y="2623947"/>
            <a:ext cx="2851445" cy="2852080"/>
          </a:xfrm>
          <a:prstGeom prst="arc">
            <a:avLst>
              <a:gd name="adj1" fmla="val 13397851"/>
              <a:gd name="adj2" fmla="val 16551167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弧形 41"/>
          <p:cNvSpPr/>
          <p:nvPr>
            <p:custDataLst>
              <p:tags r:id="rId3"/>
            </p:custDataLst>
          </p:nvPr>
        </p:nvSpPr>
        <p:spPr>
          <a:xfrm rot="20161926">
            <a:off x="4666403" y="2629027"/>
            <a:ext cx="2851445" cy="2852080"/>
          </a:xfrm>
          <a:prstGeom prst="arc">
            <a:avLst>
              <a:gd name="adj1" fmla="val 18457593"/>
              <a:gd name="adj2" fmla="val 20074007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弧形 7"/>
          <p:cNvSpPr/>
          <p:nvPr>
            <p:custDataLst>
              <p:tags r:id="rId4"/>
            </p:custDataLst>
          </p:nvPr>
        </p:nvSpPr>
        <p:spPr>
          <a:xfrm rot="13006884">
            <a:off x="4666403" y="2624582"/>
            <a:ext cx="2851445" cy="2852080"/>
          </a:xfrm>
          <a:prstGeom prst="arc">
            <a:avLst>
              <a:gd name="adj1" fmla="val 13397851"/>
              <a:gd name="adj2" fmla="val 16409068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弧形 47"/>
          <p:cNvSpPr/>
          <p:nvPr>
            <p:custDataLst>
              <p:tags r:id="rId5"/>
            </p:custDataLst>
          </p:nvPr>
        </p:nvSpPr>
        <p:spPr>
          <a:xfrm rot="20067163">
            <a:off x="4662593" y="2620771"/>
            <a:ext cx="2852080" cy="2852080"/>
          </a:xfrm>
          <a:prstGeom prst="arc">
            <a:avLst>
              <a:gd name="adj1" fmla="val 400250"/>
              <a:gd name="adj2" fmla="val 2142955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弧形 49"/>
          <p:cNvSpPr/>
          <p:nvPr>
            <p:custDataLst>
              <p:tags r:id="rId6"/>
            </p:custDataLst>
          </p:nvPr>
        </p:nvSpPr>
        <p:spPr>
          <a:xfrm rot="16580599">
            <a:off x="4670213" y="2654430"/>
            <a:ext cx="2852080" cy="2852080"/>
          </a:xfrm>
          <a:prstGeom prst="arc">
            <a:avLst>
              <a:gd name="adj1" fmla="val 13397851"/>
              <a:gd name="adj2" fmla="val 16409068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弧形 50"/>
          <p:cNvSpPr/>
          <p:nvPr>
            <p:custDataLst>
              <p:tags r:id="rId7"/>
            </p:custDataLst>
          </p:nvPr>
        </p:nvSpPr>
        <p:spPr>
          <a:xfrm rot="20161926">
            <a:off x="4666403" y="2629027"/>
            <a:ext cx="2851445" cy="2852080"/>
          </a:xfrm>
          <a:prstGeom prst="arc">
            <a:avLst>
              <a:gd name="adj1" fmla="val 13397851"/>
              <a:gd name="adj2" fmla="val 16409068"/>
            </a:avLst>
          </a:prstGeom>
          <a:ln>
            <a:solidFill>
              <a:schemeClr val="tx1">
                <a:lumMod val="65000"/>
                <a:lumOff val="35000"/>
                <a:alpha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椭圆 30"/>
          <p:cNvSpPr/>
          <p:nvPr>
            <p:custDataLst>
              <p:tags r:id="rId8"/>
            </p:custDataLst>
          </p:nvPr>
        </p:nvSpPr>
        <p:spPr>
          <a:xfrm>
            <a:off x="6981853" y="4386889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椭圆 9"/>
          <p:cNvSpPr/>
          <p:nvPr>
            <p:custDataLst>
              <p:tags r:id="rId9"/>
            </p:custDataLst>
          </p:nvPr>
        </p:nvSpPr>
        <p:spPr>
          <a:xfrm>
            <a:off x="6982488" y="2931953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任意多边形: 形状 31"/>
          <p:cNvSpPr/>
          <p:nvPr>
            <p:custDataLst>
              <p:tags r:id="rId10"/>
            </p:custDataLst>
          </p:nvPr>
        </p:nvSpPr>
        <p:spPr>
          <a:xfrm>
            <a:off x="7061236" y="4466272"/>
            <a:ext cx="610298" cy="610298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: 形状 10"/>
          <p:cNvSpPr/>
          <p:nvPr>
            <p:custDataLst>
              <p:tags r:id="rId11"/>
            </p:custDataLst>
          </p:nvPr>
        </p:nvSpPr>
        <p:spPr>
          <a:xfrm>
            <a:off x="7063141" y="3012607"/>
            <a:ext cx="607758" cy="608393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1"/>
          <p:cNvSpPr txBox="1"/>
          <p:nvPr>
            <p:custDataLst>
              <p:tags r:id="rId12"/>
            </p:custDataLst>
          </p:nvPr>
        </p:nvSpPr>
        <p:spPr>
          <a:xfrm>
            <a:off x="7959090" y="3178810"/>
            <a:ext cx="3900170" cy="7613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2.增强社会适应能力与综合素质</a:t>
            </a:r>
            <a:endParaRPr lang="zh-CN" altLang="en-US" sz="2000" spc="1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文本框 36"/>
          <p:cNvSpPr txBox="1"/>
          <p:nvPr>
            <p:custDataLst>
              <p:tags r:id="rId13"/>
            </p:custDataLst>
          </p:nvPr>
        </p:nvSpPr>
        <p:spPr>
          <a:xfrm>
            <a:off x="1024255" y="3180715"/>
            <a:ext cx="3066415" cy="759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r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6.培养创新与实践能力</a:t>
            </a:r>
            <a:endParaRPr lang="zh-CN" altLang="en-US" sz="2000" spc="1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椭圆 21"/>
          <p:cNvSpPr/>
          <p:nvPr>
            <p:custDataLst>
              <p:tags r:id="rId14"/>
            </p:custDataLst>
          </p:nvPr>
        </p:nvSpPr>
        <p:spPr>
          <a:xfrm>
            <a:off x="4378083" y="2928143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椭圆 27"/>
          <p:cNvSpPr/>
          <p:nvPr>
            <p:custDataLst>
              <p:tags r:id="rId15"/>
            </p:custDataLst>
          </p:nvPr>
        </p:nvSpPr>
        <p:spPr>
          <a:xfrm>
            <a:off x="4378083" y="4386889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任意多边形: 形状 22"/>
          <p:cNvSpPr/>
          <p:nvPr>
            <p:custDataLst>
              <p:tags r:id="rId16"/>
            </p:custDataLst>
          </p:nvPr>
        </p:nvSpPr>
        <p:spPr>
          <a:xfrm>
            <a:off x="4458737" y="3008796"/>
            <a:ext cx="607758" cy="608393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: 形状 28"/>
          <p:cNvSpPr/>
          <p:nvPr>
            <p:custDataLst>
              <p:tags r:id="rId17"/>
            </p:custDataLst>
          </p:nvPr>
        </p:nvSpPr>
        <p:spPr>
          <a:xfrm>
            <a:off x="4457466" y="4466272"/>
            <a:ext cx="610298" cy="610298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椭圆 17"/>
          <p:cNvSpPr/>
          <p:nvPr>
            <p:custDataLst>
              <p:tags r:id="rId18"/>
            </p:custDataLst>
          </p:nvPr>
        </p:nvSpPr>
        <p:spPr>
          <a:xfrm>
            <a:off x="5708546" y="2175590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7" name="任意多边形: 形状 18"/>
          <p:cNvSpPr/>
          <p:nvPr>
            <p:custDataLst>
              <p:tags r:id="rId19"/>
            </p:custDataLst>
          </p:nvPr>
        </p:nvSpPr>
        <p:spPr>
          <a:xfrm>
            <a:off x="5787929" y="2254973"/>
            <a:ext cx="610298" cy="610298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椭圆 24"/>
          <p:cNvSpPr/>
          <p:nvPr>
            <p:custDataLst>
              <p:tags r:id="rId20"/>
            </p:custDataLst>
          </p:nvPr>
        </p:nvSpPr>
        <p:spPr>
          <a:xfrm>
            <a:off x="5708546" y="5114039"/>
            <a:ext cx="769065" cy="76906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任意多边形: 形状 25"/>
          <p:cNvSpPr/>
          <p:nvPr>
            <p:custDataLst>
              <p:tags r:id="rId21"/>
            </p:custDataLst>
          </p:nvPr>
        </p:nvSpPr>
        <p:spPr>
          <a:xfrm>
            <a:off x="5787929" y="5193422"/>
            <a:ext cx="610298" cy="610298"/>
          </a:xfrm>
          <a:custGeom>
            <a:avLst/>
            <a:gdLst>
              <a:gd name="connsiteX0" fmla="*/ 0 w 1075272"/>
              <a:gd name="connsiteY0" fmla="*/ 537636 h 1075272"/>
              <a:gd name="connsiteX1" fmla="*/ 537636 w 1075272"/>
              <a:gd name="connsiteY1" fmla="*/ 0 h 1075272"/>
              <a:gd name="connsiteX2" fmla="*/ 1075272 w 1075272"/>
              <a:gd name="connsiteY2" fmla="*/ 537636 h 1075272"/>
              <a:gd name="connsiteX3" fmla="*/ 537636 w 1075272"/>
              <a:gd name="connsiteY3" fmla="*/ 1075272 h 1075272"/>
              <a:gd name="connsiteX4" fmla="*/ 0 w 1075272"/>
              <a:gd name="connsiteY4" fmla="*/ 537636 h 107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5272" h="1075272">
                <a:moveTo>
                  <a:pt x="0" y="537636"/>
                </a:moveTo>
                <a:cubicBezTo>
                  <a:pt x="0" y="240708"/>
                  <a:pt x="240708" y="0"/>
                  <a:pt x="537636" y="0"/>
                </a:cubicBezTo>
                <a:cubicBezTo>
                  <a:pt x="834564" y="0"/>
                  <a:pt x="1075272" y="240708"/>
                  <a:pt x="1075272" y="537636"/>
                </a:cubicBezTo>
                <a:cubicBezTo>
                  <a:pt x="1075272" y="834564"/>
                  <a:pt x="834564" y="1075272"/>
                  <a:pt x="537636" y="1075272"/>
                </a:cubicBezTo>
                <a:cubicBezTo>
                  <a:pt x="240708" y="1075272"/>
                  <a:pt x="0" y="834564"/>
                  <a:pt x="0" y="53763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椭圆 1"/>
          <p:cNvSpPr/>
          <p:nvPr>
            <p:custDataLst>
              <p:tags r:id="rId22"/>
            </p:custDataLst>
          </p:nvPr>
        </p:nvSpPr>
        <p:spPr>
          <a:xfrm>
            <a:off x="5290038" y="3267903"/>
            <a:ext cx="1548925" cy="1548925"/>
          </a:xfrm>
          <a:prstGeom prst="ellipse">
            <a:avLst/>
          </a:prstGeom>
          <a:noFill/>
          <a:ln w="6350">
            <a:solidFill>
              <a:schemeClr val="tx1">
                <a:lumMod val="65000"/>
                <a:lumOff val="35000"/>
                <a:alpha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5" name="图片 19" descr="343435383038363b343532323339393bd6b4d0d0d5aad2aa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254296" y="3204397"/>
            <a:ext cx="223223" cy="223223"/>
          </a:xfrm>
          <a:prstGeom prst="rect">
            <a:avLst/>
          </a:prstGeom>
        </p:spPr>
      </p:pic>
      <p:sp>
        <p:nvSpPr>
          <p:cNvPr id="56" name="任意多边形: 形状 39"/>
          <p:cNvSpPr/>
          <p:nvPr>
            <p:custDataLst>
              <p:tags r:id="rId26"/>
            </p:custDataLst>
          </p:nvPr>
        </p:nvSpPr>
        <p:spPr>
          <a:xfrm>
            <a:off x="5434198" y="3412063"/>
            <a:ext cx="1260130" cy="1260130"/>
          </a:xfrm>
          <a:custGeom>
            <a:avLst/>
            <a:gdLst>
              <a:gd name="connsiteX0" fmla="*/ 0 w 1536103"/>
              <a:gd name="connsiteY0" fmla="*/ 768052 h 1536103"/>
              <a:gd name="connsiteX1" fmla="*/ 768052 w 1536103"/>
              <a:gd name="connsiteY1" fmla="*/ 0 h 1536103"/>
              <a:gd name="connsiteX2" fmla="*/ 1536104 w 1536103"/>
              <a:gd name="connsiteY2" fmla="*/ 768052 h 1536103"/>
              <a:gd name="connsiteX3" fmla="*/ 768052 w 1536103"/>
              <a:gd name="connsiteY3" fmla="*/ 1536104 h 1536103"/>
              <a:gd name="connsiteX4" fmla="*/ 0 w 1536103"/>
              <a:gd name="connsiteY4" fmla="*/ 768052 h 153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6103" h="1536103">
                <a:moveTo>
                  <a:pt x="0" y="768052"/>
                </a:moveTo>
                <a:cubicBezTo>
                  <a:pt x="0" y="343869"/>
                  <a:pt x="343869" y="0"/>
                  <a:pt x="768052" y="0"/>
                </a:cubicBezTo>
                <a:cubicBezTo>
                  <a:pt x="1192235" y="0"/>
                  <a:pt x="1536104" y="343869"/>
                  <a:pt x="1536104" y="768052"/>
                </a:cubicBezTo>
                <a:cubicBezTo>
                  <a:pt x="1536104" y="1192235"/>
                  <a:pt x="1192235" y="1536104"/>
                  <a:pt x="768052" y="1536104"/>
                </a:cubicBezTo>
                <a:cubicBezTo>
                  <a:pt x="343869" y="1536104"/>
                  <a:pt x="0" y="1192235"/>
                  <a:pt x="0" y="76805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508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71755" tIns="71755" rIns="71755" bIns="71755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实践活动中的收获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+mn-ea"/>
            </a:endParaRPr>
          </a:p>
        </p:txBody>
      </p:sp>
      <p:pic>
        <p:nvPicPr>
          <p:cNvPr id="57" name="图片 20" descr="343435383038363b343532323339383bd6b4d0d0cad6b6ce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253661" y="4658697"/>
            <a:ext cx="223223" cy="223223"/>
          </a:xfrm>
          <a:prstGeom prst="rect">
            <a:avLst/>
          </a:prstGeom>
        </p:spPr>
      </p:pic>
      <p:pic>
        <p:nvPicPr>
          <p:cNvPr id="58" name="图片 12" descr="343439383331313b343532303032383bbfcdbba7b9dcc0ed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636555" y="3187250"/>
            <a:ext cx="223223" cy="223223"/>
          </a:xfrm>
          <a:prstGeom prst="rect">
            <a:avLst/>
          </a:prstGeom>
        </p:spPr>
      </p:pic>
      <p:pic>
        <p:nvPicPr>
          <p:cNvPr id="59" name="图片 15" descr="343439383331313b343532303033313bd3a6d3c3c9ccb3c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980989" y="2448033"/>
            <a:ext cx="223223" cy="223223"/>
          </a:xfrm>
          <a:prstGeom prst="rect">
            <a:avLst/>
          </a:prstGeom>
        </p:spPr>
      </p:pic>
      <p:pic>
        <p:nvPicPr>
          <p:cNvPr id="60" name="图片 19" descr="343435383036303b343532343136343bcfeec4bfb7b6cea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5967018" y="5372511"/>
            <a:ext cx="223223" cy="223223"/>
          </a:xfrm>
          <a:prstGeom prst="rect">
            <a:avLst/>
          </a:prstGeom>
        </p:spPr>
      </p:pic>
      <p:pic>
        <p:nvPicPr>
          <p:cNvPr id="61" name="图片 23" descr="343439383331313b343532303034303bcffacadbb9dcc0ed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650526" y="4659332"/>
            <a:ext cx="223223" cy="223223"/>
          </a:xfrm>
          <a:prstGeom prst="rect">
            <a:avLst/>
          </a:prstGeom>
        </p:spPr>
      </p:pic>
      <p:sp>
        <p:nvSpPr>
          <p:cNvPr id="62" name="文本框 35"/>
          <p:cNvSpPr txBox="1"/>
          <p:nvPr>
            <p:custDataLst>
              <p:tags r:id="rId42"/>
            </p:custDataLst>
          </p:nvPr>
        </p:nvSpPr>
        <p:spPr>
          <a:xfrm>
            <a:off x="3850005" y="1401445"/>
            <a:ext cx="5121275" cy="6610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1.提升专业能力与实践经验</a:t>
            </a:r>
            <a:endParaRPr lang="zh-CN" altLang="en-US" sz="2000" spc="1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" name="文本框 37"/>
          <p:cNvSpPr txBox="1"/>
          <p:nvPr>
            <p:custDataLst>
              <p:tags r:id="rId43"/>
            </p:custDataLst>
          </p:nvPr>
        </p:nvSpPr>
        <p:spPr>
          <a:xfrm>
            <a:off x="3240405" y="6022340"/>
            <a:ext cx="5033010" cy="7613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+mn-ea"/>
                <a:cs typeface="+mn-ea"/>
                <a:sym typeface="+mn-ea"/>
              </a:rPr>
              <a:t>4.培养社会责任感与服务意识</a:t>
            </a:r>
            <a:endParaRPr lang="zh-CN" altLang="en-US" sz="2000" spc="150" dirty="0">
              <a:solidFill>
                <a:schemeClr val="tx1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64" name="文本框 34"/>
          <p:cNvSpPr txBox="1"/>
          <p:nvPr>
            <p:custDataLst>
              <p:tags r:id="rId44"/>
            </p:custDataLst>
          </p:nvPr>
        </p:nvSpPr>
        <p:spPr>
          <a:xfrm>
            <a:off x="7933055" y="4670425"/>
            <a:ext cx="3474085" cy="7613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3.提升团队合作与沟通能力</a:t>
            </a:r>
            <a:endParaRPr lang="zh-CN" altLang="en-US" sz="2000" spc="1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" name="文本框 39"/>
          <p:cNvSpPr txBox="1"/>
          <p:nvPr>
            <p:custDataLst>
              <p:tags r:id="rId45"/>
            </p:custDataLst>
          </p:nvPr>
        </p:nvSpPr>
        <p:spPr>
          <a:xfrm>
            <a:off x="595630" y="4658995"/>
            <a:ext cx="3491865" cy="759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r">
              <a:lnSpc>
                <a:spcPct val="130000"/>
              </a:lnSpc>
              <a:buClrTx/>
              <a:buSzTx/>
              <a:buFontTx/>
            </a:pPr>
            <a:r>
              <a:rPr lang="zh-CN" altLang="en-US" sz="2000" spc="15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5.增强职业规划与就业能力</a:t>
            </a:r>
            <a:endParaRPr lang="zh-CN" altLang="en-US" sz="2000" spc="15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/>
          <p:nvPr>
            <p:custDataLst>
              <p:tags r:id="rId1"/>
            </p:custDataLst>
          </p:nvPr>
        </p:nvSpPr>
        <p:spPr>
          <a:xfrm>
            <a:off x="696175" y="2522073"/>
            <a:ext cx="10799445" cy="1422233"/>
          </a:xfrm>
          <a:prstGeom prst="roundRect">
            <a:avLst>
              <a:gd name="adj" fmla="val 33274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/>
          <a:p>
            <a:pPr algn="just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对象1"/>
          <p:cNvSpPr/>
          <p:nvPr>
            <p:custDataLst>
              <p:tags r:id="rId2"/>
            </p:custDataLst>
          </p:nvPr>
        </p:nvSpPr>
        <p:spPr>
          <a:xfrm>
            <a:off x="696175" y="2522073"/>
            <a:ext cx="10799445" cy="2916847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txBody>
          <a:bodyPr wrap="square"/>
          <a:p>
            <a:pPr algn="just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对象3"/>
          <p:cNvSpPr/>
          <p:nvPr>
            <p:custDataLst>
              <p:tags r:id="rId3"/>
            </p:custDataLst>
          </p:nvPr>
        </p:nvSpPr>
        <p:spPr>
          <a:xfrm>
            <a:off x="993955" y="3500493"/>
            <a:ext cx="4949418" cy="886991"/>
          </a:xfrm>
          <a:prstGeom prst="roundRect">
            <a:avLst/>
          </a:prstGeom>
          <a:solidFill>
            <a:schemeClr val="accent1">
              <a:lumMod val="10000"/>
              <a:lumOff val="90000"/>
            </a:schemeClr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828000" rIns="108000" numCol="1" spcCol="0" rtlCol="0" fromWordArt="0" anchor="ctr" anchorCtr="0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1.</a:t>
            </a:r>
            <a:r>
              <a:rPr lang="zh-CN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总结经验教训</a:t>
            </a:r>
            <a:endParaRPr lang="zh-CN" altLang="en-US" sz="16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对象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119670" y="3692875"/>
            <a:ext cx="501591" cy="500341"/>
          </a:xfrm>
          <a:prstGeom prst="ellipse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1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对象6"/>
          <p:cNvSpPr/>
          <p:nvPr>
            <p:custDataLst>
              <p:tags r:id="rId5"/>
            </p:custDataLst>
          </p:nvPr>
        </p:nvSpPr>
        <p:spPr>
          <a:xfrm>
            <a:off x="993955" y="4990663"/>
            <a:ext cx="4949418" cy="886991"/>
          </a:xfrm>
          <a:prstGeom prst="roundRect">
            <a:avLst/>
          </a:prstGeom>
          <a:solidFill>
            <a:schemeClr val="accent2">
              <a:lumMod val="10000"/>
              <a:lumOff val="90000"/>
            </a:schemeClr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828000" rIns="108000" numCol="1" spcCol="0" rtlCol="0" fromWordArt="0" anchor="ctr" anchorCtr="0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2.</a:t>
            </a:r>
            <a:r>
              <a:rPr lang="zh-CN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应用于未来实践</a:t>
            </a:r>
            <a:endParaRPr lang="zh-CN" altLang="en-US" sz="16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对象7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19670" y="5183045"/>
            <a:ext cx="501591" cy="500341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1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对象9"/>
          <p:cNvSpPr/>
          <p:nvPr>
            <p:custDataLst>
              <p:tags r:id="rId7"/>
            </p:custDataLst>
          </p:nvPr>
        </p:nvSpPr>
        <p:spPr>
          <a:xfrm>
            <a:off x="6216851" y="3500493"/>
            <a:ext cx="4949418" cy="886991"/>
          </a:xfrm>
          <a:prstGeom prst="roundRect">
            <a:avLst/>
          </a:prstGeom>
          <a:solidFill>
            <a:schemeClr val="accent3">
              <a:lumMod val="10000"/>
              <a:lumOff val="90000"/>
            </a:schemeClr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828000" rIns="108000" numCol="1" spcCol="0" rtlCol="0" fromWordArt="0" anchor="ctr" anchorCtr="0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160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3.</a:t>
            </a:r>
            <a:r>
              <a:rPr lang="zh-CN" altLang="en-US" sz="160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提升批判性思维和创新能力</a:t>
            </a:r>
            <a:endParaRPr lang="zh-CN" altLang="en-US" sz="160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0" name="对象1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6341931" y="3692875"/>
            <a:ext cx="501591" cy="500341"/>
          </a:xfrm>
          <a:prstGeom prst="ellipse">
            <a:avLst/>
          </a:prstGeom>
          <a:gradFill>
            <a:gsLst>
              <a:gs pos="0">
                <a:schemeClr val="accent3">
                  <a:alpha val="100000"/>
                </a:schemeClr>
              </a:gs>
              <a:gs pos="100000">
                <a:schemeClr val="accent3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1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2" name="对象12"/>
          <p:cNvSpPr/>
          <p:nvPr>
            <p:custDataLst>
              <p:tags r:id="rId9"/>
            </p:custDataLst>
          </p:nvPr>
        </p:nvSpPr>
        <p:spPr>
          <a:xfrm>
            <a:off x="6216851" y="4990663"/>
            <a:ext cx="4949418" cy="886991"/>
          </a:xfrm>
          <a:prstGeom prst="roundRect">
            <a:avLst/>
          </a:prstGeom>
          <a:solidFill>
            <a:schemeClr val="accent4">
              <a:lumMod val="10000"/>
              <a:lumOff val="90000"/>
            </a:schemeClr>
          </a:solidFill>
          <a:ln w="25400"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828000" rIns="108000" numCol="1" spcCol="0" rtlCol="0" fromWordArt="0" anchor="ctr" anchorCtr="0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4.</a:t>
            </a:r>
            <a:r>
              <a:rPr lang="zh-CN" altLang="en-US" sz="1600" dirty="0">
                <a:solidFill>
                  <a:srgbClr val="262626"/>
                </a:solidFill>
                <a:latin typeface="+mn-ea"/>
                <a:cs typeface="+mn-ea"/>
                <a:sym typeface="+mn-ea"/>
              </a:rPr>
              <a:t>持续改进</a:t>
            </a:r>
            <a:endParaRPr lang="zh-CN" altLang="en-US" sz="1600" dirty="0">
              <a:solidFill>
                <a:srgbClr val="26262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对象13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6341931" y="5183045"/>
            <a:ext cx="501591" cy="500341"/>
          </a:xfrm>
          <a:prstGeom prst="ellipse">
            <a:avLst/>
          </a:prstGeom>
          <a:gradFill>
            <a:gsLst>
              <a:gs pos="0">
                <a:schemeClr val="accent4">
                  <a:alpha val="10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1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6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4" name="对象14"/>
          <p:cNvSpPr/>
          <p:nvPr>
            <p:custDataLst>
              <p:tags r:id="rId11"/>
            </p:custDataLst>
          </p:nvPr>
        </p:nvSpPr>
        <p:spPr>
          <a:xfrm>
            <a:off x="3555879" y="2064927"/>
            <a:ext cx="4949418" cy="841276"/>
          </a:xfrm>
          <a:prstGeom prst="roundRect">
            <a:avLst/>
          </a:prstGeom>
          <a:gradFill>
            <a:gsLst>
              <a:gs pos="0">
                <a:schemeClr val="accent1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1" forceAA="0" compatLnSpc="1">
            <a:noAutofit/>
          </a:bodyPr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反思技巧</a:t>
            </a:r>
            <a:endParaRPr lang="zh-CN" altLang="en-US" sz="28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/>
              <a:t>二、通过反馈和反思提升综合素养</a:t>
            </a:r>
            <a:endParaRPr lang="zh-CN" altLang="en-US" sz="3200" b="1"/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9"/>
          <p:cNvSpPr/>
          <p:nvPr>
            <p:custDataLst>
              <p:tags r:id="rId1"/>
            </p:custDataLst>
          </p:nvPr>
        </p:nvSpPr>
        <p:spPr>
          <a:xfrm>
            <a:off x="2186622" y="1678940"/>
            <a:ext cx="2947035" cy="2179955"/>
          </a:xfrm>
          <a:custGeom>
            <a:avLst/>
            <a:gdLst>
              <a:gd name="connsiteX0" fmla="*/ 0 w 1086416"/>
              <a:gd name="connsiteY0" fmla="*/ 119051 h 714292"/>
              <a:gd name="connsiteX1" fmla="*/ 119051 w 1086416"/>
              <a:gd name="connsiteY1" fmla="*/ 0 h 714292"/>
              <a:gd name="connsiteX2" fmla="*/ 967365 w 1086416"/>
              <a:gd name="connsiteY2" fmla="*/ 0 h 714292"/>
              <a:gd name="connsiteX3" fmla="*/ 1086416 w 1086416"/>
              <a:gd name="connsiteY3" fmla="*/ 119051 h 714292"/>
              <a:gd name="connsiteX4" fmla="*/ 1086416 w 1086416"/>
              <a:gd name="connsiteY4" fmla="*/ 595241 h 714292"/>
              <a:gd name="connsiteX5" fmla="*/ 967365 w 1086416"/>
              <a:gd name="connsiteY5" fmla="*/ 714292 h 714292"/>
              <a:gd name="connsiteX6" fmla="*/ 119051 w 1086416"/>
              <a:gd name="connsiteY6" fmla="*/ 714292 h 714292"/>
              <a:gd name="connsiteX7" fmla="*/ 0 w 1086416"/>
              <a:gd name="connsiteY7" fmla="*/ 595241 h 714292"/>
              <a:gd name="connsiteX8" fmla="*/ 0 w 1086416"/>
              <a:gd name="connsiteY8" fmla="*/ 119051 h 714292"/>
              <a:gd name="connsiteX0-1" fmla="*/ 0 w 1086416"/>
              <a:gd name="connsiteY0-2" fmla="*/ 595241 h 714292"/>
              <a:gd name="connsiteX1-3" fmla="*/ 119051 w 1086416"/>
              <a:gd name="connsiteY1-4" fmla="*/ 0 h 714292"/>
              <a:gd name="connsiteX2-5" fmla="*/ 967365 w 1086416"/>
              <a:gd name="connsiteY2-6" fmla="*/ 0 h 714292"/>
              <a:gd name="connsiteX3-7" fmla="*/ 1086416 w 1086416"/>
              <a:gd name="connsiteY3-8" fmla="*/ 119051 h 714292"/>
              <a:gd name="connsiteX4-9" fmla="*/ 1086416 w 1086416"/>
              <a:gd name="connsiteY4-10" fmla="*/ 595241 h 714292"/>
              <a:gd name="connsiteX5-11" fmla="*/ 967365 w 1086416"/>
              <a:gd name="connsiteY5-12" fmla="*/ 714292 h 714292"/>
              <a:gd name="connsiteX6-13" fmla="*/ 119051 w 1086416"/>
              <a:gd name="connsiteY6-14" fmla="*/ 714292 h 714292"/>
              <a:gd name="connsiteX7-15" fmla="*/ 0 w 1086416"/>
              <a:gd name="connsiteY7-16" fmla="*/ 595241 h 714292"/>
              <a:gd name="connsiteX0-17" fmla="*/ 0 w 2987643"/>
              <a:gd name="connsiteY0-18" fmla="*/ 2080009 h 2082206"/>
              <a:gd name="connsiteX1-19" fmla="*/ 2020278 w 2987643"/>
              <a:gd name="connsiteY1-20" fmla="*/ 0 h 2082206"/>
              <a:gd name="connsiteX2-21" fmla="*/ 2868592 w 2987643"/>
              <a:gd name="connsiteY2-22" fmla="*/ 0 h 2082206"/>
              <a:gd name="connsiteX3-23" fmla="*/ 2987643 w 2987643"/>
              <a:gd name="connsiteY3-24" fmla="*/ 119051 h 2082206"/>
              <a:gd name="connsiteX4-25" fmla="*/ 2987643 w 2987643"/>
              <a:gd name="connsiteY4-26" fmla="*/ 595241 h 2082206"/>
              <a:gd name="connsiteX5-27" fmla="*/ 2868592 w 2987643"/>
              <a:gd name="connsiteY5-28" fmla="*/ 714292 h 2082206"/>
              <a:gd name="connsiteX6-29" fmla="*/ 2020278 w 2987643"/>
              <a:gd name="connsiteY6-30" fmla="*/ 714292 h 2082206"/>
              <a:gd name="connsiteX7-31" fmla="*/ 0 w 2987643"/>
              <a:gd name="connsiteY7-32" fmla="*/ 2080009 h 2082206"/>
              <a:gd name="connsiteX0-33" fmla="*/ 3 w 2987646"/>
              <a:gd name="connsiteY0-34" fmla="*/ 2080009 h 2080017"/>
              <a:gd name="connsiteX1-35" fmla="*/ 2020281 w 2987646"/>
              <a:gd name="connsiteY1-36" fmla="*/ 0 h 2080017"/>
              <a:gd name="connsiteX2-37" fmla="*/ 2868595 w 2987646"/>
              <a:gd name="connsiteY2-38" fmla="*/ 0 h 2080017"/>
              <a:gd name="connsiteX3-39" fmla="*/ 2987646 w 2987646"/>
              <a:gd name="connsiteY3-40" fmla="*/ 119051 h 2080017"/>
              <a:gd name="connsiteX4-41" fmla="*/ 2987646 w 2987646"/>
              <a:gd name="connsiteY4-42" fmla="*/ 595241 h 2080017"/>
              <a:gd name="connsiteX5-43" fmla="*/ 2868595 w 2987646"/>
              <a:gd name="connsiteY5-44" fmla="*/ 714292 h 2080017"/>
              <a:gd name="connsiteX6-45" fmla="*/ 2020281 w 2987646"/>
              <a:gd name="connsiteY6-46" fmla="*/ 714292 h 2080017"/>
              <a:gd name="connsiteX7-47" fmla="*/ 3 w 2987646"/>
              <a:gd name="connsiteY7-48" fmla="*/ 2080009 h 2080017"/>
              <a:gd name="connsiteX0-49" fmla="*/ 4 w 2985265"/>
              <a:gd name="connsiteY0-50" fmla="*/ 2170497 h 2170504"/>
              <a:gd name="connsiteX1-51" fmla="*/ 2017900 w 2985265"/>
              <a:gd name="connsiteY1-52" fmla="*/ 0 h 2170504"/>
              <a:gd name="connsiteX2-53" fmla="*/ 2866214 w 2985265"/>
              <a:gd name="connsiteY2-54" fmla="*/ 0 h 2170504"/>
              <a:gd name="connsiteX3-55" fmla="*/ 2985265 w 2985265"/>
              <a:gd name="connsiteY3-56" fmla="*/ 119051 h 2170504"/>
              <a:gd name="connsiteX4-57" fmla="*/ 2985265 w 2985265"/>
              <a:gd name="connsiteY4-58" fmla="*/ 595241 h 2170504"/>
              <a:gd name="connsiteX5-59" fmla="*/ 2866214 w 2985265"/>
              <a:gd name="connsiteY5-60" fmla="*/ 714292 h 2170504"/>
              <a:gd name="connsiteX6-61" fmla="*/ 2017900 w 2985265"/>
              <a:gd name="connsiteY6-62" fmla="*/ 714292 h 2170504"/>
              <a:gd name="connsiteX7-63" fmla="*/ 4 w 2985265"/>
              <a:gd name="connsiteY7-64" fmla="*/ 2170497 h 2170504"/>
              <a:gd name="connsiteX0-65" fmla="*/ 4 w 2968597"/>
              <a:gd name="connsiteY0-66" fmla="*/ 2384809 h 2384815"/>
              <a:gd name="connsiteX1-67" fmla="*/ 2001232 w 2968597"/>
              <a:gd name="connsiteY1-68" fmla="*/ 0 h 2384815"/>
              <a:gd name="connsiteX2-69" fmla="*/ 2849546 w 2968597"/>
              <a:gd name="connsiteY2-70" fmla="*/ 0 h 2384815"/>
              <a:gd name="connsiteX3-71" fmla="*/ 2968597 w 2968597"/>
              <a:gd name="connsiteY3-72" fmla="*/ 119051 h 2384815"/>
              <a:gd name="connsiteX4-73" fmla="*/ 2968597 w 2968597"/>
              <a:gd name="connsiteY4-74" fmla="*/ 595241 h 2384815"/>
              <a:gd name="connsiteX5-75" fmla="*/ 2849546 w 2968597"/>
              <a:gd name="connsiteY5-76" fmla="*/ 714292 h 2384815"/>
              <a:gd name="connsiteX6-77" fmla="*/ 2001232 w 2968597"/>
              <a:gd name="connsiteY6-78" fmla="*/ 714292 h 2384815"/>
              <a:gd name="connsiteX7-79" fmla="*/ 4 w 2968597"/>
              <a:gd name="connsiteY7-80" fmla="*/ 2384809 h 2384815"/>
              <a:gd name="connsiteX0-81" fmla="*/ 4 w 2947166"/>
              <a:gd name="connsiteY0-82" fmla="*/ 2180022 h 2180029"/>
              <a:gd name="connsiteX1-83" fmla="*/ 1979801 w 2947166"/>
              <a:gd name="connsiteY1-84" fmla="*/ 0 h 2180029"/>
              <a:gd name="connsiteX2-85" fmla="*/ 2828115 w 2947166"/>
              <a:gd name="connsiteY2-86" fmla="*/ 0 h 2180029"/>
              <a:gd name="connsiteX3-87" fmla="*/ 2947166 w 2947166"/>
              <a:gd name="connsiteY3-88" fmla="*/ 119051 h 2180029"/>
              <a:gd name="connsiteX4-89" fmla="*/ 2947166 w 2947166"/>
              <a:gd name="connsiteY4-90" fmla="*/ 595241 h 2180029"/>
              <a:gd name="connsiteX5-91" fmla="*/ 2828115 w 2947166"/>
              <a:gd name="connsiteY5-92" fmla="*/ 714292 h 2180029"/>
              <a:gd name="connsiteX6-93" fmla="*/ 1979801 w 2947166"/>
              <a:gd name="connsiteY6-94" fmla="*/ 714292 h 2180029"/>
              <a:gd name="connsiteX7-95" fmla="*/ 4 w 2947166"/>
              <a:gd name="connsiteY7-96" fmla="*/ 2180022 h 21800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947166" h="2180029">
                <a:moveTo>
                  <a:pt x="4" y="2180022"/>
                </a:moveTo>
                <a:cubicBezTo>
                  <a:pt x="-2377" y="2176185"/>
                  <a:pt x="1306375" y="693336"/>
                  <a:pt x="1979801" y="0"/>
                </a:cubicBezTo>
                <a:lnTo>
                  <a:pt x="2828115" y="0"/>
                </a:lnTo>
                <a:cubicBezTo>
                  <a:pt x="2893865" y="0"/>
                  <a:pt x="2947166" y="53301"/>
                  <a:pt x="2947166" y="119051"/>
                </a:cubicBezTo>
                <a:lnTo>
                  <a:pt x="2947166" y="595241"/>
                </a:lnTo>
                <a:cubicBezTo>
                  <a:pt x="2947166" y="660991"/>
                  <a:pt x="2893865" y="714292"/>
                  <a:pt x="2828115" y="714292"/>
                </a:cubicBezTo>
                <a:lnTo>
                  <a:pt x="1979801" y="714292"/>
                </a:lnTo>
                <a:cubicBezTo>
                  <a:pt x="1914051" y="714292"/>
                  <a:pt x="2385" y="2183859"/>
                  <a:pt x="4" y="21800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" name="任意多边形: 形状 43"/>
          <p:cNvSpPr/>
          <p:nvPr>
            <p:custDataLst>
              <p:tags r:id="rId2"/>
            </p:custDataLst>
          </p:nvPr>
        </p:nvSpPr>
        <p:spPr>
          <a:xfrm>
            <a:off x="2170112" y="3566795"/>
            <a:ext cx="2963545" cy="714375"/>
          </a:xfrm>
          <a:custGeom>
            <a:avLst/>
            <a:gdLst>
              <a:gd name="connsiteX0" fmla="*/ 2020280 w 2987645"/>
              <a:gd name="connsiteY0" fmla="*/ 0 h 714292"/>
              <a:gd name="connsiteX1" fmla="*/ 2868594 w 2987645"/>
              <a:gd name="connsiteY1" fmla="*/ 0 h 714292"/>
              <a:gd name="connsiteX2" fmla="*/ 2987645 w 2987645"/>
              <a:gd name="connsiteY2" fmla="*/ 119051 h 714292"/>
              <a:gd name="connsiteX3" fmla="*/ 2987645 w 2987645"/>
              <a:gd name="connsiteY3" fmla="*/ 595241 h 714292"/>
              <a:gd name="connsiteX4" fmla="*/ 2868594 w 2987645"/>
              <a:gd name="connsiteY4" fmla="*/ 714292 h 714292"/>
              <a:gd name="connsiteX5" fmla="*/ 2020280 w 2987645"/>
              <a:gd name="connsiteY5" fmla="*/ 714292 h 714292"/>
              <a:gd name="connsiteX6" fmla="*/ 1901229 w 2987645"/>
              <a:gd name="connsiteY6" fmla="*/ 595241 h 714292"/>
              <a:gd name="connsiteX7" fmla="*/ 1901229 w 2987645"/>
              <a:gd name="connsiteY7" fmla="*/ 576960 h 714292"/>
              <a:gd name="connsiteX8" fmla="*/ 0 w 2987645"/>
              <a:gd name="connsiteY8" fmla="*/ 357146 h 714292"/>
              <a:gd name="connsiteX9" fmla="*/ 1901229 w 2987645"/>
              <a:gd name="connsiteY9" fmla="*/ 137332 h 714292"/>
              <a:gd name="connsiteX10" fmla="*/ 1901229 w 2987645"/>
              <a:gd name="connsiteY10" fmla="*/ 119051 h 714292"/>
              <a:gd name="connsiteX11" fmla="*/ 2020280 w 2987645"/>
              <a:gd name="connsiteY11" fmla="*/ 0 h 714292"/>
              <a:gd name="connsiteX0-1" fmla="*/ 2020280 w 2987645"/>
              <a:gd name="connsiteY0-2" fmla="*/ 0 h 714292"/>
              <a:gd name="connsiteX1-3" fmla="*/ 2868594 w 2987645"/>
              <a:gd name="connsiteY1-4" fmla="*/ 0 h 714292"/>
              <a:gd name="connsiteX2-5" fmla="*/ 2987645 w 2987645"/>
              <a:gd name="connsiteY2-6" fmla="*/ 119051 h 714292"/>
              <a:gd name="connsiteX3-7" fmla="*/ 2987645 w 2987645"/>
              <a:gd name="connsiteY3-8" fmla="*/ 595241 h 714292"/>
              <a:gd name="connsiteX4-9" fmla="*/ 2868594 w 2987645"/>
              <a:gd name="connsiteY4-10" fmla="*/ 714292 h 714292"/>
              <a:gd name="connsiteX5-11" fmla="*/ 2020280 w 2987645"/>
              <a:gd name="connsiteY5-12" fmla="*/ 714292 h 714292"/>
              <a:gd name="connsiteX6-13" fmla="*/ 1901229 w 2987645"/>
              <a:gd name="connsiteY6-14" fmla="*/ 595241 h 714292"/>
              <a:gd name="connsiteX7-15" fmla="*/ 1901229 w 2987645"/>
              <a:gd name="connsiteY7-16" fmla="*/ 576960 h 714292"/>
              <a:gd name="connsiteX8-17" fmla="*/ 0 w 2987645"/>
              <a:gd name="connsiteY8-18" fmla="*/ 357146 h 714292"/>
              <a:gd name="connsiteX9-19" fmla="*/ 1901229 w 2987645"/>
              <a:gd name="connsiteY9-20" fmla="*/ 137332 h 714292"/>
              <a:gd name="connsiteX10-21" fmla="*/ 2020280 w 2987645"/>
              <a:gd name="connsiteY10-22" fmla="*/ 0 h 714292"/>
              <a:gd name="connsiteX0-23" fmla="*/ 2020280 w 2987645"/>
              <a:gd name="connsiteY0-24" fmla="*/ 0 h 714292"/>
              <a:gd name="connsiteX1-25" fmla="*/ 2868594 w 2987645"/>
              <a:gd name="connsiteY1-26" fmla="*/ 0 h 714292"/>
              <a:gd name="connsiteX2-27" fmla="*/ 2987645 w 2987645"/>
              <a:gd name="connsiteY2-28" fmla="*/ 119051 h 714292"/>
              <a:gd name="connsiteX3-29" fmla="*/ 2987645 w 2987645"/>
              <a:gd name="connsiteY3-30" fmla="*/ 595241 h 714292"/>
              <a:gd name="connsiteX4-31" fmla="*/ 2868594 w 2987645"/>
              <a:gd name="connsiteY4-32" fmla="*/ 714292 h 714292"/>
              <a:gd name="connsiteX5-33" fmla="*/ 2020280 w 2987645"/>
              <a:gd name="connsiteY5-34" fmla="*/ 714292 h 714292"/>
              <a:gd name="connsiteX6-35" fmla="*/ 1901229 w 2987645"/>
              <a:gd name="connsiteY6-36" fmla="*/ 576960 h 714292"/>
              <a:gd name="connsiteX7-37" fmla="*/ 0 w 2987645"/>
              <a:gd name="connsiteY7-38" fmla="*/ 357146 h 714292"/>
              <a:gd name="connsiteX8-39" fmla="*/ 1901229 w 2987645"/>
              <a:gd name="connsiteY8-40" fmla="*/ 137332 h 714292"/>
              <a:gd name="connsiteX9-41" fmla="*/ 2020280 w 2987645"/>
              <a:gd name="connsiteY9-42" fmla="*/ 0 h 714292"/>
              <a:gd name="connsiteX0-43" fmla="*/ 2020280 w 2987645"/>
              <a:gd name="connsiteY0-44" fmla="*/ 0 h 714292"/>
              <a:gd name="connsiteX1-45" fmla="*/ 2868594 w 2987645"/>
              <a:gd name="connsiteY1-46" fmla="*/ 0 h 714292"/>
              <a:gd name="connsiteX2-47" fmla="*/ 2987645 w 2987645"/>
              <a:gd name="connsiteY2-48" fmla="*/ 119051 h 714292"/>
              <a:gd name="connsiteX3-49" fmla="*/ 2987645 w 2987645"/>
              <a:gd name="connsiteY3-50" fmla="*/ 595241 h 714292"/>
              <a:gd name="connsiteX4-51" fmla="*/ 2868594 w 2987645"/>
              <a:gd name="connsiteY4-52" fmla="*/ 714292 h 714292"/>
              <a:gd name="connsiteX5-53" fmla="*/ 2020280 w 2987645"/>
              <a:gd name="connsiteY5-54" fmla="*/ 714292 h 714292"/>
              <a:gd name="connsiteX6-55" fmla="*/ 1901229 w 2987645"/>
              <a:gd name="connsiteY6-56" fmla="*/ 576960 h 714292"/>
              <a:gd name="connsiteX7-57" fmla="*/ 0 w 2987645"/>
              <a:gd name="connsiteY7-58" fmla="*/ 357146 h 714292"/>
              <a:gd name="connsiteX8-59" fmla="*/ 1901229 w 2987645"/>
              <a:gd name="connsiteY8-60" fmla="*/ 137332 h 714292"/>
              <a:gd name="connsiteX9-61" fmla="*/ 2020280 w 2987645"/>
              <a:gd name="connsiteY9-62" fmla="*/ 0 h 714292"/>
              <a:gd name="connsiteX0-63" fmla="*/ 2020280 w 2987645"/>
              <a:gd name="connsiteY0-64" fmla="*/ 0 h 714296"/>
              <a:gd name="connsiteX1-65" fmla="*/ 2868594 w 2987645"/>
              <a:gd name="connsiteY1-66" fmla="*/ 0 h 714296"/>
              <a:gd name="connsiteX2-67" fmla="*/ 2987645 w 2987645"/>
              <a:gd name="connsiteY2-68" fmla="*/ 119051 h 714296"/>
              <a:gd name="connsiteX3-69" fmla="*/ 2987645 w 2987645"/>
              <a:gd name="connsiteY3-70" fmla="*/ 595241 h 714296"/>
              <a:gd name="connsiteX4-71" fmla="*/ 2868594 w 2987645"/>
              <a:gd name="connsiteY4-72" fmla="*/ 714292 h 714296"/>
              <a:gd name="connsiteX5-73" fmla="*/ 2020280 w 2987645"/>
              <a:gd name="connsiteY5-74" fmla="*/ 714292 h 714296"/>
              <a:gd name="connsiteX6-75" fmla="*/ 1901229 w 2987645"/>
              <a:gd name="connsiteY6-76" fmla="*/ 576960 h 714296"/>
              <a:gd name="connsiteX7-77" fmla="*/ 0 w 2987645"/>
              <a:gd name="connsiteY7-78" fmla="*/ 357146 h 714296"/>
              <a:gd name="connsiteX8-79" fmla="*/ 1901229 w 2987645"/>
              <a:gd name="connsiteY8-80" fmla="*/ 137332 h 714296"/>
              <a:gd name="connsiteX9-81" fmla="*/ 2020280 w 2987645"/>
              <a:gd name="connsiteY9-82" fmla="*/ 0 h 714296"/>
              <a:gd name="connsiteX0-83" fmla="*/ 2020280 w 2987645"/>
              <a:gd name="connsiteY0-84" fmla="*/ 0 h 714296"/>
              <a:gd name="connsiteX1-85" fmla="*/ 2868594 w 2987645"/>
              <a:gd name="connsiteY1-86" fmla="*/ 0 h 714296"/>
              <a:gd name="connsiteX2-87" fmla="*/ 2987645 w 2987645"/>
              <a:gd name="connsiteY2-88" fmla="*/ 119051 h 714296"/>
              <a:gd name="connsiteX3-89" fmla="*/ 2987645 w 2987645"/>
              <a:gd name="connsiteY3-90" fmla="*/ 595241 h 714296"/>
              <a:gd name="connsiteX4-91" fmla="*/ 2868594 w 2987645"/>
              <a:gd name="connsiteY4-92" fmla="*/ 714292 h 714296"/>
              <a:gd name="connsiteX5-93" fmla="*/ 2020280 w 2987645"/>
              <a:gd name="connsiteY5-94" fmla="*/ 714292 h 714296"/>
              <a:gd name="connsiteX6-95" fmla="*/ 1901229 w 2987645"/>
              <a:gd name="connsiteY6-96" fmla="*/ 576960 h 714296"/>
              <a:gd name="connsiteX7-97" fmla="*/ 0 w 2987645"/>
              <a:gd name="connsiteY7-98" fmla="*/ 357146 h 714296"/>
              <a:gd name="connsiteX8-99" fmla="*/ 1901229 w 2987645"/>
              <a:gd name="connsiteY8-100" fmla="*/ 137332 h 714296"/>
              <a:gd name="connsiteX9-101" fmla="*/ 2020280 w 2987645"/>
              <a:gd name="connsiteY9-102" fmla="*/ 0 h 714296"/>
              <a:gd name="connsiteX0-103" fmla="*/ 1918680 w 2886045"/>
              <a:gd name="connsiteY0-104" fmla="*/ 0 h 714300"/>
              <a:gd name="connsiteX1-105" fmla="*/ 2766994 w 2886045"/>
              <a:gd name="connsiteY1-106" fmla="*/ 0 h 714300"/>
              <a:gd name="connsiteX2-107" fmla="*/ 2886045 w 2886045"/>
              <a:gd name="connsiteY2-108" fmla="*/ 119051 h 714300"/>
              <a:gd name="connsiteX3-109" fmla="*/ 2886045 w 2886045"/>
              <a:gd name="connsiteY3-110" fmla="*/ 595241 h 714300"/>
              <a:gd name="connsiteX4-111" fmla="*/ 2766994 w 2886045"/>
              <a:gd name="connsiteY4-112" fmla="*/ 714292 h 714300"/>
              <a:gd name="connsiteX5-113" fmla="*/ 1918680 w 2886045"/>
              <a:gd name="connsiteY5-114" fmla="*/ 714292 h 714300"/>
              <a:gd name="connsiteX6-115" fmla="*/ 1799629 w 2886045"/>
              <a:gd name="connsiteY6-116" fmla="*/ 576960 h 714300"/>
              <a:gd name="connsiteX7-117" fmla="*/ 0 w 2886045"/>
              <a:gd name="connsiteY7-118" fmla="*/ 357146 h 714300"/>
              <a:gd name="connsiteX8-119" fmla="*/ 1799629 w 2886045"/>
              <a:gd name="connsiteY8-120" fmla="*/ 137332 h 714300"/>
              <a:gd name="connsiteX9-121" fmla="*/ 1918680 w 2886045"/>
              <a:gd name="connsiteY9-122" fmla="*/ 0 h 714300"/>
              <a:gd name="connsiteX0-123" fmla="*/ 2001230 w 2968595"/>
              <a:gd name="connsiteY0-124" fmla="*/ 0 h 714300"/>
              <a:gd name="connsiteX1-125" fmla="*/ 2849544 w 2968595"/>
              <a:gd name="connsiteY1-126" fmla="*/ 0 h 714300"/>
              <a:gd name="connsiteX2-127" fmla="*/ 2968595 w 2968595"/>
              <a:gd name="connsiteY2-128" fmla="*/ 119051 h 714300"/>
              <a:gd name="connsiteX3-129" fmla="*/ 2968595 w 2968595"/>
              <a:gd name="connsiteY3-130" fmla="*/ 595241 h 714300"/>
              <a:gd name="connsiteX4-131" fmla="*/ 2849544 w 2968595"/>
              <a:gd name="connsiteY4-132" fmla="*/ 714292 h 714300"/>
              <a:gd name="connsiteX5-133" fmla="*/ 2001230 w 2968595"/>
              <a:gd name="connsiteY5-134" fmla="*/ 714292 h 714300"/>
              <a:gd name="connsiteX6-135" fmla="*/ 1882179 w 2968595"/>
              <a:gd name="connsiteY6-136" fmla="*/ 576960 h 714300"/>
              <a:gd name="connsiteX7-137" fmla="*/ 0 w 2968595"/>
              <a:gd name="connsiteY7-138" fmla="*/ 357146 h 714300"/>
              <a:gd name="connsiteX8-139" fmla="*/ 1882179 w 2968595"/>
              <a:gd name="connsiteY8-140" fmla="*/ 137332 h 714300"/>
              <a:gd name="connsiteX9-141" fmla="*/ 2001230 w 2968595"/>
              <a:gd name="connsiteY9-142" fmla="*/ 0 h 714300"/>
              <a:gd name="connsiteX0-143" fmla="*/ 1982180 w 2949545"/>
              <a:gd name="connsiteY0-144" fmla="*/ 0 h 714300"/>
              <a:gd name="connsiteX1-145" fmla="*/ 2830494 w 2949545"/>
              <a:gd name="connsiteY1-146" fmla="*/ 0 h 714300"/>
              <a:gd name="connsiteX2-147" fmla="*/ 2949545 w 2949545"/>
              <a:gd name="connsiteY2-148" fmla="*/ 119051 h 714300"/>
              <a:gd name="connsiteX3-149" fmla="*/ 2949545 w 2949545"/>
              <a:gd name="connsiteY3-150" fmla="*/ 595241 h 714300"/>
              <a:gd name="connsiteX4-151" fmla="*/ 2830494 w 2949545"/>
              <a:gd name="connsiteY4-152" fmla="*/ 714292 h 714300"/>
              <a:gd name="connsiteX5-153" fmla="*/ 1982180 w 2949545"/>
              <a:gd name="connsiteY5-154" fmla="*/ 714292 h 714300"/>
              <a:gd name="connsiteX6-155" fmla="*/ 1863129 w 2949545"/>
              <a:gd name="connsiteY6-156" fmla="*/ 576960 h 714300"/>
              <a:gd name="connsiteX7-157" fmla="*/ 0 w 2949545"/>
              <a:gd name="connsiteY7-158" fmla="*/ 357146 h 714300"/>
              <a:gd name="connsiteX8-159" fmla="*/ 1863129 w 2949545"/>
              <a:gd name="connsiteY8-160" fmla="*/ 137332 h 714300"/>
              <a:gd name="connsiteX9-161" fmla="*/ 1982180 w 2949545"/>
              <a:gd name="connsiteY9-162" fmla="*/ 0 h 714300"/>
              <a:gd name="connsiteX0-163" fmla="*/ 1982180 w 2949545"/>
              <a:gd name="connsiteY0-164" fmla="*/ 0 h 714296"/>
              <a:gd name="connsiteX1-165" fmla="*/ 2830494 w 2949545"/>
              <a:gd name="connsiteY1-166" fmla="*/ 0 h 714296"/>
              <a:gd name="connsiteX2-167" fmla="*/ 2949545 w 2949545"/>
              <a:gd name="connsiteY2-168" fmla="*/ 119051 h 714296"/>
              <a:gd name="connsiteX3-169" fmla="*/ 2949545 w 2949545"/>
              <a:gd name="connsiteY3-170" fmla="*/ 595241 h 714296"/>
              <a:gd name="connsiteX4-171" fmla="*/ 2830494 w 2949545"/>
              <a:gd name="connsiteY4-172" fmla="*/ 714292 h 714296"/>
              <a:gd name="connsiteX5-173" fmla="*/ 1982180 w 2949545"/>
              <a:gd name="connsiteY5-174" fmla="*/ 714292 h 714296"/>
              <a:gd name="connsiteX6-175" fmla="*/ 1863129 w 2949545"/>
              <a:gd name="connsiteY6-176" fmla="*/ 576960 h 714296"/>
              <a:gd name="connsiteX7-177" fmla="*/ 0 w 2949545"/>
              <a:gd name="connsiteY7-178" fmla="*/ 357146 h 714296"/>
              <a:gd name="connsiteX8-179" fmla="*/ 1863129 w 2949545"/>
              <a:gd name="connsiteY8-180" fmla="*/ 137332 h 714296"/>
              <a:gd name="connsiteX9-181" fmla="*/ 1982180 w 2949545"/>
              <a:gd name="connsiteY9-182" fmla="*/ 0 h 714296"/>
              <a:gd name="connsiteX0-183" fmla="*/ 2010755 w 2978120"/>
              <a:gd name="connsiteY0-184" fmla="*/ 0 h 714300"/>
              <a:gd name="connsiteX1-185" fmla="*/ 2859069 w 2978120"/>
              <a:gd name="connsiteY1-186" fmla="*/ 0 h 714300"/>
              <a:gd name="connsiteX2-187" fmla="*/ 2978120 w 2978120"/>
              <a:gd name="connsiteY2-188" fmla="*/ 119051 h 714300"/>
              <a:gd name="connsiteX3-189" fmla="*/ 2978120 w 2978120"/>
              <a:gd name="connsiteY3-190" fmla="*/ 595241 h 714300"/>
              <a:gd name="connsiteX4-191" fmla="*/ 2859069 w 2978120"/>
              <a:gd name="connsiteY4-192" fmla="*/ 714292 h 714300"/>
              <a:gd name="connsiteX5-193" fmla="*/ 2010755 w 2978120"/>
              <a:gd name="connsiteY5-194" fmla="*/ 714292 h 714300"/>
              <a:gd name="connsiteX6-195" fmla="*/ 1891704 w 2978120"/>
              <a:gd name="connsiteY6-196" fmla="*/ 576960 h 714300"/>
              <a:gd name="connsiteX7-197" fmla="*/ 0 w 2978120"/>
              <a:gd name="connsiteY7-198" fmla="*/ 357146 h 714300"/>
              <a:gd name="connsiteX8-199" fmla="*/ 1891704 w 2978120"/>
              <a:gd name="connsiteY8-200" fmla="*/ 137332 h 714300"/>
              <a:gd name="connsiteX9-201" fmla="*/ 2010755 w 2978120"/>
              <a:gd name="connsiteY9-202" fmla="*/ 0 h 714300"/>
              <a:gd name="connsiteX0-203" fmla="*/ 2010755 w 2978120"/>
              <a:gd name="connsiteY0-204" fmla="*/ 0 h 714296"/>
              <a:gd name="connsiteX1-205" fmla="*/ 2859069 w 2978120"/>
              <a:gd name="connsiteY1-206" fmla="*/ 0 h 714296"/>
              <a:gd name="connsiteX2-207" fmla="*/ 2978120 w 2978120"/>
              <a:gd name="connsiteY2-208" fmla="*/ 119051 h 714296"/>
              <a:gd name="connsiteX3-209" fmla="*/ 2978120 w 2978120"/>
              <a:gd name="connsiteY3-210" fmla="*/ 595241 h 714296"/>
              <a:gd name="connsiteX4-211" fmla="*/ 2859069 w 2978120"/>
              <a:gd name="connsiteY4-212" fmla="*/ 714292 h 714296"/>
              <a:gd name="connsiteX5-213" fmla="*/ 2010755 w 2978120"/>
              <a:gd name="connsiteY5-214" fmla="*/ 714292 h 714296"/>
              <a:gd name="connsiteX6-215" fmla="*/ 1891704 w 2978120"/>
              <a:gd name="connsiteY6-216" fmla="*/ 576960 h 714296"/>
              <a:gd name="connsiteX7-217" fmla="*/ 0 w 2978120"/>
              <a:gd name="connsiteY7-218" fmla="*/ 357146 h 714296"/>
              <a:gd name="connsiteX8-219" fmla="*/ 1891704 w 2978120"/>
              <a:gd name="connsiteY8-220" fmla="*/ 137332 h 714296"/>
              <a:gd name="connsiteX9-221" fmla="*/ 2010755 w 2978120"/>
              <a:gd name="connsiteY9-222" fmla="*/ 0 h 714296"/>
              <a:gd name="connsiteX0-223" fmla="*/ 1996468 w 2963833"/>
              <a:gd name="connsiteY0-224" fmla="*/ 0 h 714300"/>
              <a:gd name="connsiteX1-225" fmla="*/ 2844782 w 2963833"/>
              <a:gd name="connsiteY1-226" fmla="*/ 0 h 714300"/>
              <a:gd name="connsiteX2-227" fmla="*/ 2963833 w 2963833"/>
              <a:gd name="connsiteY2-228" fmla="*/ 119051 h 714300"/>
              <a:gd name="connsiteX3-229" fmla="*/ 2963833 w 2963833"/>
              <a:gd name="connsiteY3-230" fmla="*/ 595241 h 714300"/>
              <a:gd name="connsiteX4-231" fmla="*/ 2844782 w 2963833"/>
              <a:gd name="connsiteY4-232" fmla="*/ 714292 h 714300"/>
              <a:gd name="connsiteX5-233" fmla="*/ 1996468 w 2963833"/>
              <a:gd name="connsiteY5-234" fmla="*/ 714292 h 714300"/>
              <a:gd name="connsiteX6-235" fmla="*/ 1877417 w 2963833"/>
              <a:gd name="connsiteY6-236" fmla="*/ 576960 h 714300"/>
              <a:gd name="connsiteX7-237" fmla="*/ 0 w 2963833"/>
              <a:gd name="connsiteY7-238" fmla="*/ 357146 h 714300"/>
              <a:gd name="connsiteX8-239" fmla="*/ 1877417 w 2963833"/>
              <a:gd name="connsiteY8-240" fmla="*/ 137332 h 714300"/>
              <a:gd name="connsiteX9-241" fmla="*/ 1996468 w 2963833"/>
              <a:gd name="connsiteY9-242" fmla="*/ 0 h 714300"/>
              <a:gd name="connsiteX0-243" fmla="*/ 1996468 w 2963833"/>
              <a:gd name="connsiteY0-244" fmla="*/ 0 h 714296"/>
              <a:gd name="connsiteX1-245" fmla="*/ 2844782 w 2963833"/>
              <a:gd name="connsiteY1-246" fmla="*/ 0 h 714296"/>
              <a:gd name="connsiteX2-247" fmla="*/ 2963833 w 2963833"/>
              <a:gd name="connsiteY2-248" fmla="*/ 119051 h 714296"/>
              <a:gd name="connsiteX3-249" fmla="*/ 2963833 w 2963833"/>
              <a:gd name="connsiteY3-250" fmla="*/ 595241 h 714296"/>
              <a:gd name="connsiteX4-251" fmla="*/ 2844782 w 2963833"/>
              <a:gd name="connsiteY4-252" fmla="*/ 714292 h 714296"/>
              <a:gd name="connsiteX5-253" fmla="*/ 1996468 w 2963833"/>
              <a:gd name="connsiteY5-254" fmla="*/ 714292 h 714296"/>
              <a:gd name="connsiteX6-255" fmla="*/ 1877417 w 2963833"/>
              <a:gd name="connsiteY6-256" fmla="*/ 576960 h 714296"/>
              <a:gd name="connsiteX7-257" fmla="*/ 0 w 2963833"/>
              <a:gd name="connsiteY7-258" fmla="*/ 357146 h 714296"/>
              <a:gd name="connsiteX8-259" fmla="*/ 1877417 w 2963833"/>
              <a:gd name="connsiteY8-260" fmla="*/ 137332 h 714296"/>
              <a:gd name="connsiteX9-261" fmla="*/ 1996468 w 2963833"/>
              <a:gd name="connsiteY9-262" fmla="*/ 0 h 714296"/>
              <a:gd name="connsiteX0-263" fmla="*/ 1996468 w 2963833"/>
              <a:gd name="connsiteY0-264" fmla="*/ 0 h 714296"/>
              <a:gd name="connsiteX1-265" fmla="*/ 2844782 w 2963833"/>
              <a:gd name="connsiteY1-266" fmla="*/ 0 h 714296"/>
              <a:gd name="connsiteX2-267" fmla="*/ 2963833 w 2963833"/>
              <a:gd name="connsiteY2-268" fmla="*/ 119051 h 714296"/>
              <a:gd name="connsiteX3-269" fmla="*/ 2963833 w 2963833"/>
              <a:gd name="connsiteY3-270" fmla="*/ 595241 h 714296"/>
              <a:gd name="connsiteX4-271" fmla="*/ 2844782 w 2963833"/>
              <a:gd name="connsiteY4-272" fmla="*/ 714292 h 714296"/>
              <a:gd name="connsiteX5-273" fmla="*/ 1996468 w 2963833"/>
              <a:gd name="connsiteY5-274" fmla="*/ 714292 h 714296"/>
              <a:gd name="connsiteX6-275" fmla="*/ 1877417 w 2963833"/>
              <a:gd name="connsiteY6-276" fmla="*/ 576960 h 714296"/>
              <a:gd name="connsiteX7-277" fmla="*/ 0 w 2963833"/>
              <a:gd name="connsiteY7-278" fmla="*/ 357146 h 714296"/>
              <a:gd name="connsiteX8-279" fmla="*/ 1996468 w 2963833"/>
              <a:gd name="connsiteY8-280" fmla="*/ 0 h 714296"/>
              <a:gd name="connsiteX0-281" fmla="*/ 1996468 w 2963833"/>
              <a:gd name="connsiteY0-282" fmla="*/ 0 h 714292"/>
              <a:gd name="connsiteX1-283" fmla="*/ 2844782 w 2963833"/>
              <a:gd name="connsiteY1-284" fmla="*/ 0 h 714292"/>
              <a:gd name="connsiteX2-285" fmla="*/ 2963833 w 2963833"/>
              <a:gd name="connsiteY2-286" fmla="*/ 119051 h 714292"/>
              <a:gd name="connsiteX3-287" fmla="*/ 2963833 w 2963833"/>
              <a:gd name="connsiteY3-288" fmla="*/ 595241 h 714292"/>
              <a:gd name="connsiteX4-289" fmla="*/ 2844782 w 2963833"/>
              <a:gd name="connsiteY4-290" fmla="*/ 714292 h 714292"/>
              <a:gd name="connsiteX5-291" fmla="*/ 1996468 w 2963833"/>
              <a:gd name="connsiteY5-292" fmla="*/ 714292 h 714292"/>
              <a:gd name="connsiteX6-293" fmla="*/ 0 w 2963833"/>
              <a:gd name="connsiteY6-294" fmla="*/ 357146 h 714292"/>
              <a:gd name="connsiteX7-295" fmla="*/ 1996468 w 2963833"/>
              <a:gd name="connsiteY7-296" fmla="*/ 0 h 714292"/>
              <a:gd name="connsiteX0-297" fmla="*/ 1996468 w 2963833"/>
              <a:gd name="connsiteY0-298" fmla="*/ 0 h 714292"/>
              <a:gd name="connsiteX1-299" fmla="*/ 2844782 w 2963833"/>
              <a:gd name="connsiteY1-300" fmla="*/ 0 h 714292"/>
              <a:gd name="connsiteX2-301" fmla="*/ 2963833 w 2963833"/>
              <a:gd name="connsiteY2-302" fmla="*/ 119051 h 714292"/>
              <a:gd name="connsiteX3-303" fmla="*/ 2963833 w 2963833"/>
              <a:gd name="connsiteY3-304" fmla="*/ 595241 h 714292"/>
              <a:gd name="connsiteX4-305" fmla="*/ 2844782 w 2963833"/>
              <a:gd name="connsiteY4-306" fmla="*/ 714292 h 714292"/>
              <a:gd name="connsiteX5-307" fmla="*/ 1996468 w 2963833"/>
              <a:gd name="connsiteY5-308" fmla="*/ 714292 h 714292"/>
              <a:gd name="connsiteX6-309" fmla="*/ 0 w 2963833"/>
              <a:gd name="connsiteY6-310" fmla="*/ 357146 h 714292"/>
              <a:gd name="connsiteX7-311" fmla="*/ 1996468 w 2963833"/>
              <a:gd name="connsiteY7-312" fmla="*/ 0 h 7142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963833" h="714292">
                <a:moveTo>
                  <a:pt x="1996468" y="0"/>
                </a:moveTo>
                <a:lnTo>
                  <a:pt x="2844782" y="0"/>
                </a:lnTo>
                <a:cubicBezTo>
                  <a:pt x="2910532" y="0"/>
                  <a:pt x="2963833" y="53301"/>
                  <a:pt x="2963833" y="119051"/>
                </a:cubicBezTo>
                <a:lnTo>
                  <a:pt x="2963833" y="595241"/>
                </a:lnTo>
                <a:cubicBezTo>
                  <a:pt x="2963833" y="660991"/>
                  <a:pt x="2910532" y="714292"/>
                  <a:pt x="2844782" y="714292"/>
                </a:cubicBezTo>
                <a:lnTo>
                  <a:pt x="1996468" y="714292"/>
                </a:lnTo>
                <a:cubicBezTo>
                  <a:pt x="1522338" y="654768"/>
                  <a:pt x="0" y="358720"/>
                  <a:pt x="0" y="357146"/>
                </a:cubicBezTo>
                <a:cubicBezTo>
                  <a:pt x="0" y="355572"/>
                  <a:pt x="1330979" y="119049"/>
                  <a:pt x="19964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8" name="矩形: 圆角 9"/>
          <p:cNvSpPr/>
          <p:nvPr>
            <p:custDataLst>
              <p:tags r:id="rId3"/>
            </p:custDataLst>
          </p:nvPr>
        </p:nvSpPr>
        <p:spPr>
          <a:xfrm>
            <a:off x="2177097" y="2639695"/>
            <a:ext cx="2956560" cy="1260475"/>
          </a:xfrm>
          <a:custGeom>
            <a:avLst/>
            <a:gdLst>
              <a:gd name="connsiteX0" fmla="*/ 0 w 1086416"/>
              <a:gd name="connsiteY0" fmla="*/ 119051 h 714292"/>
              <a:gd name="connsiteX1" fmla="*/ 119051 w 1086416"/>
              <a:gd name="connsiteY1" fmla="*/ 0 h 714292"/>
              <a:gd name="connsiteX2" fmla="*/ 967365 w 1086416"/>
              <a:gd name="connsiteY2" fmla="*/ 0 h 714292"/>
              <a:gd name="connsiteX3" fmla="*/ 1086416 w 1086416"/>
              <a:gd name="connsiteY3" fmla="*/ 119051 h 714292"/>
              <a:gd name="connsiteX4" fmla="*/ 1086416 w 1086416"/>
              <a:gd name="connsiteY4" fmla="*/ 595241 h 714292"/>
              <a:gd name="connsiteX5" fmla="*/ 967365 w 1086416"/>
              <a:gd name="connsiteY5" fmla="*/ 714292 h 714292"/>
              <a:gd name="connsiteX6" fmla="*/ 119051 w 1086416"/>
              <a:gd name="connsiteY6" fmla="*/ 714292 h 714292"/>
              <a:gd name="connsiteX7" fmla="*/ 0 w 1086416"/>
              <a:gd name="connsiteY7" fmla="*/ 595241 h 714292"/>
              <a:gd name="connsiteX8" fmla="*/ 0 w 1086416"/>
              <a:gd name="connsiteY8" fmla="*/ 119051 h 714292"/>
              <a:gd name="connsiteX0-1" fmla="*/ 0 w 1086416"/>
              <a:gd name="connsiteY0-2" fmla="*/ 595241 h 714292"/>
              <a:gd name="connsiteX1-3" fmla="*/ 119051 w 1086416"/>
              <a:gd name="connsiteY1-4" fmla="*/ 0 h 714292"/>
              <a:gd name="connsiteX2-5" fmla="*/ 967365 w 1086416"/>
              <a:gd name="connsiteY2-6" fmla="*/ 0 h 714292"/>
              <a:gd name="connsiteX3-7" fmla="*/ 1086416 w 1086416"/>
              <a:gd name="connsiteY3-8" fmla="*/ 119051 h 714292"/>
              <a:gd name="connsiteX4-9" fmla="*/ 1086416 w 1086416"/>
              <a:gd name="connsiteY4-10" fmla="*/ 595241 h 714292"/>
              <a:gd name="connsiteX5-11" fmla="*/ 967365 w 1086416"/>
              <a:gd name="connsiteY5-12" fmla="*/ 714292 h 714292"/>
              <a:gd name="connsiteX6-13" fmla="*/ 119051 w 1086416"/>
              <a:gd name="connsiteY6-14" fmla="*/ 714292 h 714292"/>
              <a:gd name="connsiteX7-15" fmla="*/ 0 w 1086416"/>
              <a:gd name="connsiteY7-16" fmla="*/ 595241 h 714292"/>
              <a:gd name="connsiteX0-17" fmla="*/ 0 w 2987643"/>
              <a:gd name="connsiteY0-18" fmla="*/ 2080009 h 2082206"/>
              <a:gd name="connsiteX1-19" fmla="*/ 2020278 w 2987643"/>
              <a:gd name="connsiteY1-20" fmla="*/ 0 h 2082206"/>
              <a:gd name="connsiteX2-21" fmla="*/ 2868592 w 2987643"/>
              <a:gd name="connsiteY2-22" fmla="*/ 0 h 2082206"/>
              <a:gd name="connsiteX3-23" fmla="*/ 2987643 w 2987643"/>
              <a:gd name="connsiteY3-24" fmla="*/ 119051 h 2082206"/>
              <a:gd name="connsiteX4-25" fmla="*/ 2987643 w 2987643"/>
              <a:gd name="connsiteY4-26" fmla="*/ 595241 h 2082206"/>
              <a:gd name="connsiteX5-27" fmla="*/ 2868592 w 2987643"/>
              <a:gd name="connsiteY5-28" fmla="*/ 714292 h 2082206"/>
              <a:gd name="connsiteX6-29" fmla="*/ 2020278 w 2987643"/>
              <a:gd name="connsiteY6-30" fmla="*/ 714292 h 2082206"/>
              <a:gd name="connsiteX7-31" fmla="*/ 0 w 2987643"/>
              <a:gd name="connsiteY7-32" fmla="*/ 2080009 h 2082206"/>
              <a:gd name="connsiteX0-33" fmla="*/ 0 w 2951429"/>
              <a:gd name="connsiteY0-34" fmla="*/ 1210876 h 1216223"/>
              <a:gd name="connsiteX1-35" fmla="*/ 1984064 w 2951429"/>
              <a:gd name="connsiteY1-36" fmla="*/ 0 h 1216223"/>
              <a:gd name="connsiteX2-37" fmla="*/ 2832378 w 2951429"/>
              <a:gd name="connsiteY2-38" fmla="*/ 0 h 1216223"/>
              <a:gd name="connsiteX3-39" fmla="*/ 2951429 w 2951429"/>
              <a:gd name="connsiteY3-40" fmla="*/ 119051 h 1216223"/>
              <a:gd name="connsiteX4-41" fmla="*/ 2951429 w 2951429"/>
              <a:gd name="connsiteY4-42" fmla="*/ 595241 h 1216223"/>
              <a:gd name="connsiteX5-43" fmla="*/ 2832378 w 2951429"/>
              <a:gd name="connsiteY5-44" fmla="*/ 714292 h 1216223"/>
              <a:gd name="connsiteX6-45" fmla="*/ 1984064 w 2951429"/>
              <a:gd name="connsiteY6-46" fmla="*/ 714292 h 1216223"/>
              <a:gd name="connsiteX7-47" fmla="*/ 0 w 2951429"/>
              <a:gd name="connsiteY7-48" fmla="*/ 1210876 h 1216223"/>
              <a:gd name="connsiteX0-49" fmla="*/ 0 w 2987643"/>
              <a:gd name="connsiteY0-50" fmla="*/ 1219930 h 1225198"/>
              <a:gd name="connsiteX1-51" fmla="*/ 2020278 w 2987643"/>
              <a:gd name="connsiteY1-52" fmla="*/ 0 h 1225198"/>
              <a:gd name="connsiteX2-53" fmla="*/ 2868592 w 2987643"/>
              <a:gd name="connsiteY2-54" fmla="*/ 0 h 1225198"/>
              <a:gd name="connsiteX3-55" fmla="*/ 2987643 w 2987643"/>
              <a:gd name="connsiteY3-56" fmla="*/ 119051 h 1225198"/>
              <a:gd name="connsiteX4-57" fmla="*/ 2987643 w 2987643"/>
              <a:gd name="connsiteY4-58" fmla="*/ 595241 h 1225198"/>
              <a:gd name="connsiteX5-59" fmla="*/ 2868592 w 2987643"/>
              <a:gd name="connsiteY5-60" fmla="*/ 714292 h 1225198"/>
              <a:gd name="connsiteX6-61" fmla="*/ 2020278 w 2987643"/>
              <a:gd name="connsiteY6-62" fmla="*/ 714292 h 1225198"/>
              <a:gd name="connsiteX7-63" fmla="*/ 0 w 2987643"/>
              <a:gd name="connsiteY7-64" fmla="*/ 1219930 h 1225198"/>
              <a:gd name="connsiteX0-65" fmla="*/ 0 w 2987643"/>
              <a:gd name="connsiteY0-66" fmla="*/ 1219930 h 1219933"/>
              <a:gd name="connsiteX1-67" fmla="*/ 2020278 w 2987643"/>
              <a:gd name="connsiteY1-68" fmla="*/ 0 h 1219933"/>
              <a:gd name="connsiteX2-69" fmla="*/ 2868592 w 2987643"/>
              <a:gd name="connsiteY2-70" fmla="*/ 0 h 1219933"/>
              <a:gd name="connsiteX3-71" fmla="*/ 2987643 w 2987643"/>
              <a:gd name="connsiteY3-72" fmla="*/ 119051 h 1219933"/>
              <a:gd name="connsiteX4-73" fmla="*/ 2987643 w 2987643"/>
              <a:gd name="connsiteY4-74" fmla="*/ 595241 h 1219933"/>
              <a:gd name="connsiteX5-75" fmla="*/ 2868592 w 2987643"/>
              <a:gd name="connsiteY5-76" fmla="*/ 714292 h 1219933"/>
              <a:gd name="connsiteX6-77" fmla="*/ 2020278 w 2987643"/>
              <a:gd name="connsiteY6-78" fmla="*/ 714292 h 1219933"/>
              <a:gd name="connsiteX7-79" fmla="*/ 0 w 2987643"/>
              <a:gd name="connsiteY7-80" fmla="*/ 1219930 h 1219933"/>
              <a:gd name="connsiteX0-81" fmla="*/ 0 w 2987643"/>
              <a:gd name="connsiteY0-82" fmla="*/ 1265174 h 1265176"/>
              <a:gd name="connsiteX1-83" fmla="*/ 2020278 w 2987643"/>
              <a:gd name="connsiteY1-84" fmla="*/ 0 h 1265176"/>
              <a:gd name="connsiteX2-85" fmla="*/ 2868592 w 2987643"/>
              <a:gd name="connsiteY2-86" fmla="*/ 0 h 1265176"/>
              <a:gd name="connsiteX3-87" fmla="*/ 2987643 w 2987643"/>
              <a:gd name="connsiteY3-88" fmla="*/ 119051 h 1265176"/>
              <a:gd name="connsiteX4-89" fmla="*/ 2987643 w 2987643"/>
              <a:gd name="connsiteY4-90" fmla="*/ 595241 h 1265176"/>
              <a:gd name="connsiteX5-91" fmla="*/ 2868592 w 2987643"/>
              <a:gd name="connsiteY5-92" fmla="*/ 714292 h 1265176"/>
              <a:gd name="connsiteX6-93" fmla="*/ 2020278 w 2987643"/>
              <a:gd name="connsiteY6-94" fmla="*/ 714292 h 1265176"/>
              <a:gd name="connsiteX7-95" fmla="*/ 0 w 2987643"/>
              <a:gd name="connsiteY7-96" fmla="*/ 1265174 h 1265176"/>
              <a:gd name="connsiteX0-97" fmla="*/ 0 w 2968593"/>
              <a:gd name="connsiteY0-98" fmla="*/ 1362805 h 1362807"/>
              <a:gd name="connsiteX1-99" fmla="*/ 2001228 w 2968593"/>
              <a:gd name="connsiteY1-100" fmla="*/ 0 h 1362807"/>
              <a:gd name="connsiteX2-101" fmla="*/ 2849542 w 2968593"/>
              <a:gd name="connsiteY2-102" fmla="*/ 0 h 1362807"/>
              <a:gd name="connsiteX3-103" fmla="*/ 2968593 w 2968593"/>
              <a:gd name="connsiteY3-104" fmla="*/ 119051 h 1362807"/>
              <a:gd name="connsiteX4-105" fmla="*/ 2968593 w 2968593"/>
              <a:gd name="connsiteY4-106" fmla="*/ 595241 h 1362807"/>
              <a:gd name="connsiteX5-107" fmla="*/ 2849542 w 2968593"/>
              <a:gd name="connsiteY5-108" fmla="*/ 714292 h 1362807"/>
              <a:gd name="connsiteX6-109" fmla="*/ 2001228 w 2968593"/>
              <a:gd name="connsiteY6-110" fmla="*/ 714292 h 1362807"/>
              <a:gd name="connsiteX7-111" fmla="*/ 0 w 2968593"/>
              <a:gd name="connsiteY7-112" fmla="*/ 1362805 h 1362807"/>
              <a:gd name="connsiteX0-113" fmla="*/ 0 w 2954306"/>
              <a:gd name="connsiteY0-114" fmla="*/ 1262792 h 1262794"/>
              <a:gd name="connsiteX1-115" fmla="*/ 1986941 w 2954306"/>
              <a:gd name="connsiteY1-116" fmla="*/ 0 h 1262794"/>
              <a:gd name="connsiteX2-117" fmla="*/ 2835255 w 2954306"/>
              <a:gd name="connsiteY2-118" fmla="*/ 0 h 1262794"/>
              <a:gd name="connsiteX3-119" fmla="*/ 2954306 w 2954306"/>
              <a:gd name="connsiteY3-120" fmla="*/ 119051 h 1262794"/>
              <a:gd name="connsiteX4-121" fmla="*/ 2954306 w 2954306"/>
              <a:gd name="connsiteY4-122" fmla="*/ 595241 h 1262794"/>
              <a:gd name="connsiteX5-123" fmla="*/ 2835255 w 2954306"/>
              <a:gd name="connsiteY5-124" fmla="*/ 714292 h 1262794"/>
              <a:gd name="connsiteX6-125" fmla="*/ 1986941 w 2954306"/>
              <a:gd name="connsiteY6-126" fmla="*/ 714292 h 1262794"/>
              <a:gd name="connsiteX7-127" fmla="*/ 0 w 2954306"/>
              <a:gd name="connsiteY7-128" fmla="*/ 1262792 h 1262794"/>
              <a:gd name="connsiteX0-129" fmla="*/ 0 w 2951925"/>
              <a:gd name="connsiteY0-130" fmla="*/ 1272317 h 1272319"/>
              <a:gd name="connsiteX1-131" fmla="*/ 1984560 w 2951925"/>
              <a:gd name="connsiteY1-132" fmla="*/ 0 h 1272319"/>
              <a:gd name="connsiteX2-133" fmla="*/ 2832874 w 2951925"/>
              <a:gd name="connsiteY2-134" fmla="*/ 0 h 1272319"/>
              <a:gd name="connsiteX3-135" fmla="*/ 2951925 w 2951925"/>
              <a:gd name="connsiteY3-136" fmla="*/ 119051 h 1272319"/>
              <a:gd name="connsiteX4-137" fmla="*/ 2951925 w 2951925"/>
              <a:gd name="connsiteY4-138" fmla="*/ 595241 h 1272319"/>
              <a:gd name="connsiteX5-139" fmla="*/ 2832874 w 2951925"/>
              <a:gd name="connsiteY5-140" fmla="*/ 714292 h 1272319"/>
              <a:gd name="connsiteX6-141" fmla="*/ 1984560 w 2951925"/>
              <a:gd name="connsiteY6-142" fmla="*/ 714292 h 1272319"/>
              <a:gd name="connsiteX7-143" fmla="*/ 0 w 2951925"/>
              <a:gd name="connsiteY7-144" fmla="*/ 1272317 h 1272319"/>
              <a:gd name="connsiteX0-145" fmla="*/ 0 w 2956688"/>
              <a:gd name="connsiteY0-146" fmla="*/ 1260411 h 1260413"/>
              <a:gd name="connsiteX1-147" fmla="*/ 1989323 w 2956688"/>
              <a:gd name="connsiteY1-148" fmla="*/ 0 h 1260413"/>
              <a:gd name="connsiteX2-149" fmla="*/ 2837637 w 2956688"/>
              <a:gd name="connsiteY2-150" fmla="*/ 0 h 1260413"/>
              <a:gd name="connsiteX3-151" fmla="*/ 2956688 w 2956688"/>
              <a:gd name="connsiteY3-152" fmla="*/ 119051 h 1260413"/>
              <a:gd name="connsiteX4-153" fmla="*/ 2956688 w 2956688"/>
              <a:gd name="connsiteY4-154" fmla="*/ 595241 h 1260413"/>
              <a:gd name="connsiteX5-155" fmla="*/ 2837637 w 2956688"/>
              <a:gd name="connsiteY5-156" fmla="*/ 714292 h 1260413"/>
              <a:gd name="connsiteX6-157" fmla="*/ 1989323 w 2956688"/>
              <a:gd name="connsiteY6-158" fmla="*/ 714292 h 1260413"/>
              <a:gd name="connsiteX7-159" fmla="*/ 0 w 2956688"/>
              <a:gd name="connsiteY7-160" fmla="*/ 1260411 h 12604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956688" h="1260413">
                <a:moveTo>
                  <a:pt x="0" y="1260411"/>
                </a:moveTo>
                <a:cubicBezTo>
                  <a:pt x="0" y="1258954"/>
                  <a:pt x="1315897" y="406643"/>
                  <a:pt x="1989323" y="0"/>
                </a:cubicBezTo>
                <a:lnTo>
                  <a:pt x="2837637" y="0"/>
                </a:lnTo>
                <a:cubicBezTo>
                  <a:pt x="2903387" y="0"/>
                  <a:pt x="2956688" y="53301"/>
                  <a:pt x="2956688" y="119051"/>
                </a:cubicBezTo>
                <a:lnTo>
                  <a:pt x="2956688" y="595241"/>
                </a:lnTo>
                <a:cubicBezTo>
                  <a:pt x="2956688" y="660991"/>
                  <a:pt x="2903387" y="714292"/>
                  <a:pt x="2837637" y="714292"/>
                </a:cubicBezTo>
                <a:lnTo>
                  <a:pt x="1989323" y="714292"/>
                </a:lnTo>
                <a:cubicBezTo>
                  <a:pt x="1923573" y="714292"/>
                  <a:pt x="0" y="1261868"/>
                  <a:pt x="0" y="12604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9" name="矩形: 圆角 9"/>
          <p:cNvSpPr/>
          <p:nvPr>
            <p:custDataLst>
              <p:tags r:id="rId4"/>
            </p:custDataLst>
          </p:nvPr>
        </p:nvSpPr>
        <p:spPr>
          <a:xfrm flipV="1">
            <a:off x="2179637" y="3982720"/>
            <a:ext cx="2954020" cy="2208530"/>
          </a:xfrm>
          <a:custGeom>
            <a:avLst/>
            <a:gdLst>
              <a:gd name="connsiteX0" fmla="*/ 0 w 1086416"/>
              <a:gd name="connsiteY0" fmla="*/ 119051 h 714292"/>
              <a:gd name="connsiteX1" fmla="*/ 119051 w 1086416"/>
              <a:gd name="connsiteY1" fmla="*/ 0 h 714292"/>
              <a:gd name="connsiteX2" fmla="*/ 967365 w 1086416"/>
              <a:gd name="connsiteY2" fmla="*/ 0 h 714292"/>
              <a:gd name="connsiteX3" fmla="*/ 1086416 w 1086416"/>
              <a:gd name="connsiteY3" fmla="*/ 119051 h 714292"/>
              <a:gd name="connsiteX4" fmla="*/ 1086416 w 1086416"/>
              <a:gd name="connsiteY4" fmla="*/ 595241 h 714292"/>
              <a:gd name="connsiteX5" fmla="*/ 967365 w 1086416"/>
              <a:gd name="connsiteY5" fmla="*/ 714292 h 714292"/>
              <a:gd name="connsiteX6" fmla="*/ 119051 w 1086416"/>
              <a:gd name="connsiteY6" fmla="*/ 714292 h 714292"/>
              <a:gd name="connsiteX7" fmla="*/ 0 w 1086416"/>
              <a:gd name="connsiteY7" fmla="*/ 595241 h 714292"/>
              <a:gd name="connsiteX8" fmla="*/ 0 w 1086416"/>
              <a:gd name="connsiteY8" fmla="*/ 119051 h 714292"/>
              <a:gd name="connsiteX0-1" fmla="*/ 0 w 1086416"/>
              <a:gd name="connsiteY0-2" fmla="*/ 595241 h 714292"/>
              <a:gd name="connsiteX1-3" fmla="*/ 119051 w 1086416"/>
              <a:gd name="connsiteY1-4" fmla="*/ 0 h 714292"/>
              <a:gd name="connsiteX2-5" fmla="*/ 967365 w 1086416"/>
              <a:gd name="connsiteY2-6" fmla="*/ 0 h 714292"/>
              <a:gd name="connsiteX3-7" fmla="*/ 1086416 w 1086416"/>
              <a:gd name="connsiteY3-8" fmla="*/ 119051 h 714292"/>
              <a:gd name="connsiteX4-9" fmla="*/ 1086416 w 1086416"/>
              <a:gd name="connsiteY4-10" fmla="*/ 595241 h 714292"/>
              <a:gd name="connsiteX5-11" fmla="*/ 967365 w 1086416"/>
              <a:gd name="connsiteY5-12" fmla="*/ 714292 h 714292"/>
              <a:gd name="connsiteX6-13" fmla="*/ 119051 w 1086416"/>
              <a:gd name="connsiteY6-14" fmla="*/ 714292 h 714292"/>
              <a:gd name="connsiteX7-15" fmla="*/ 0 w 1086416"/>
              <a:gd name="connsiteY7-16" fmla="*/ 595241 h 714292"/>
              <a:gd name="connsiteX0-17" fmla="*/ 0 w 2987643"/>
              <a:gd name="connsiteY0-18" fmla="*/ 2080009 h 2082206"/>
              <a:gd name="connsiteX1-19" fmla="*/ 2020278 w 2987643"/>
              <a:gd name="connsiteY1-20" fmla="*/ 0 h 2082206"/>
              <a:gd name="connsiteX2-21" fmla="*/ 2868592 w 2987643"/>
              <a:gd name="connsiteY2-22" fmla="*/ 0 h 2082206"/>
              <a:gd name="connsiteX3-23" fmla="*/ 2987643 w 2987643"/>
              <a:gd name="connsiteY3-24" fmla="*/ 119051 h 2082206"/>
              <a:gd name="connsiteX4-25" fmla="*/ 2987643 w 2987643"/>
              <a:gd name="connsiteY4-26" fmla="*/ 595241 h 2082206"/>
              <a:gd name="connsiteX5-27" fmla="*/ 2868592 w 2987643"/>
              <a:gd name="connsiteY5-28" fmla="*/ 714292 h 2082206"/>
              <a:gd name="connsiteX6-29" fmla="*/ 2020278 w 2987643"/>
              <a:gd name="connsiteY6-30" fmla="*/ 714292 h 2082206"/>
              <a:gd name="connsiteX7-31" fmla="*/ 0 w 2987643"/>
              <a:gd name="connsiteY7-32" fmla="*/ 2080009 h 2082206"/>
              <a:gd name="connsiteX0-33" fmla="*/ 3 w 2987646"/>
              <a:gd name="connsiteY0-34" fmla="*/ 2080009 h 2080009"/>
              <a:gd name="connsiteX1-35" fmla="*/ 2020281 w 2987646"/>
              <a:gd name="connsiteY1-36" fmla="*/ 0 h 2080009"/>
              <a:gd name="connsiteX2-37" fmla="*/ 2868595 w 2987646"/>
              <a:gd name="connsiteY2-38" fmla="*/ 0 h 2080009"/>
              <a:gd name="connsiteX3-39" fmla="*/ 2987646 w 2987646"/>
              <a:gd name="connsiteY3-40" fmla="*/ 119051 h 2080009"/>
              <a:gd name="connsiteX4-41" fmla="*/ 2987646 w 2987646"/>
              <a:gd name="connsiteY4-42" fmla="*/ 595241 h 2080009"/>
              <a:gd name="connsiteX5-43" fmla="*/ 2868595 w 2987646"/>
              <a:gd name="connsiteY5-44" fmla="*/ 714292 h 2080009"/>
              <a:gd name="connsiteX6-45" fmla="*/ 2020281 w 2987646"/>
              <a:gd name="connsiteY6-46" fmla="*/ 714292 h 2080009"/>
              <a:gd name="connsiteX7-47" fmla="*/ 3 w 2987646"/>
              <a:gd name="connsiteY7-48" fmla="*/ 2080009 h 2080009"/>
              <a:gd name="connsiteX0-49" fmla="*/ 3 w 2987646"/>
              <a:gd name="connsiteY0-50" fmla="*/ 2144303 h 2144303"/>
              <a:gd name="connsiteX1-51" fmla="*/ 2020281 w 2987646"/>
              <a:gd name="connsiteY1-52" fmla="*/ 0 h 2144303"/>
              <a:gd name="connsiteX2-53" fmla="*/ 2868595 w 2987646"/>
              <a:gd name="connsiteY2-54" fmla="*/ 0 h 2144303"/>
              <a:gd name="connsiteX3-55" fmla="*/ 2987646 w 2987646"/>
              <a:gd name="connsiteY3-56" fmla="*/ 119051 h 2144303"/>
              <a:gd name="connsiteX4-57" fmla="*/ 2987646 w 2987646"/>
              <a:gd name="connsiteY4-58" fmla="*/ 595241 h 2144303"/>
              <a:gd name="connsiteX5-59" fmla="*/ 2868595 w 2987646"/>
              <a:gd name="connsiteY5-60" fmla="*/ 714292 h 2144303"/>
              <a:gd name="connsiteX6-61" fmla="*/ 2020281 w 2987646"/>
              <a:gd name="connsiteY6-62" fmla="*/ 714292 h 2144303"/>
              <a:gd name="connsiteX7-63" fmla="*/ 3 w 2987646"/>
              <a:gd name="connsiteY7-64" fmla="*/ 2144303 h 2144303"/>
              <a:gd name="connsiteX0-65" fmla="*/ 4 w 2968597"/>
              <a:gd name="connsiteY0-66" fmla="*/ 2387190 h 2387190"/>
              <a:gd name="connsiteX1-67" fmla="*/ 2001232 w 2968597"/>
              <a:gd name="connsiteY1-68" fmla="*/ 0 h 2387190"/>
              <a:gd name="connsiteX2-69" fmla="*/ 2849546 w 2968597"/>
              <a:gd name="connsiteY2-70" fmla="*/ 0 h 2387190"/>
              <a:gd name="connsiteX3-71" fmla="*/ 2968597 w 2968597"/>
              <a:gd name="connsiteY3-72" fmla="*/ 119051 h 2387190"/>
              <a:gd name="connsiteX4-73" fmla="*/ 2968597 w 2968597"/>
              <a:gd name="connsiteY4-74" fmla="*/ 595241 h 2387190"/>
              <a:gd name="connsiteX5-75" fmla="*/ 2849546 w 2968597"/>
              <a:gd name="connsiteY5-76" fmla="*/ 714292 h 2387190"/>
              <a:gd name="connsiteX6-77" fmla="*/ 2001232 w 2968597"/>
              <a:gd name="connsiteY6-78" fmla="*/ 714292 h 2387190"/>
              <a:gd name="connsiteX7-79" fmla="*/ 4 w 2968597"/>
              <a:gd name="connsiteY7-80" fmla="*/ 2387190 h 2387190"/>
              <a:gd name="connsiteX0-81" fmla="*/ 4 w 2954310"/>
              <a:gd name="connsiteY0-82" fmla="*/ 2208597 h 2208597"/>
              <a:gd name="connsiteX1-83" fmla="*/ 1986945 w 2954310"/>
              <a:gd name="connsiteY1-84" fmla="*/ 0 h 2208597"/>
              <a:gd name="connsiteX2-85" fmla="*/ 2835259 w 2954310"/>
              <a:gd name="connsiteY2-86" fmla="*/ 0 h 2208597"/>
              <a:gd name="connsiteX3-87" fmla="*/ 2954310 w 2954310"/>
              <a:gd name="connsiteY3-88" fmla="*/ 119051 h 2208597"/>
              <a:gd name="connsiteX4-89" fmla="*/ 2954310 w 2954310"/>
              <a:gd name="connsiteY4-90" fmla="*/ 595241 h 2208597"/>
              <a:gd name="connsiteX5-91" fmla="*/ 2835259 w 2954310"/>
              <a:gd name="connsiteY5-92" fmla="*/ 714292 h 2208597"/>
              <a:gd name="connsiteX6-93" fmla="*/ 1986945 w 2954310"/>
              <a:gd name="connsiteY6-94" fmla="*/ 714292 h 2208597"/>
              <a:gd name="connsiteX7-95" fmla="*/ 4 w 2954310"/>
              <a:gd name="connsiteY7-96" fmla="*/ 2208597 h 22085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954310" h="2208597">
                <a:moveTo>
                  <a:pt x="4" y="2208597"/>
                </a:moveTo>
                <a:cubicBezTo>
                  <a:pt x="-2377" y="2209522"/>
                  <a:pt x="1313519" y="693336"/>
                  <a:pt x="1986945" y="0"/>
                </a:cubicBezTo>
                <a:lnTo>
                  <a:pt x="2835259" y="0"/>
                </a:lnTo>
                <a:cubicBezTo>
                  <a:pt x="2901009" y="0"/>
                  <a:pt x="2954310" y="53301"/>
                  <a:pt x="2954310" y="119051"/>
                </a:cubicBezTo>
                <a:lnTo>
                  <a:pt x="2954310" y="595241"/>
                </a:lnTo>
                <a:cubicBezTo>
                  <a:pt x="2954310" y="660991"/>
                  <a:pt x="2901009" y="714292"/>
                  <a:pt x="2835259" y="714292"/>
                </a:cubicBezTo>
                <a:lnTo>
                  <a:pt x="1986945" y="714292"/>
                </a:lnTo>
                <a:cubicBezTo>
                  <a:pt x="1921195" y="714292"/>
                  <a:pt x="2385" y="2207672"/>
                  <a:pt x="4" y="22085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pic>
        <p:nvPicPr>
          <p:cNvPr id="20" name="图片 6" descr="343435383038363b343532323338363bb9d8bcfcb5e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26902" y="3695065"/>
            <a:ext cx="474980" cy="474980"/>
          </a:xfrm>
          <a:prstGeom prst="rect">
            <a:avLst/>
          </a:prstGeom>
        </p:spPr>
      </p:pic>
      <p:sp>
        <p:nvSpPr>
          <p:cNvPr id="21" name="矩形: 圆角 9"/>
          <p:cNvSpPr/>
          <p:nvPr>
            <p:custDataLst>
              <p:tags r:id="rId8"/>
            </p:custDataLst>
          </p:nvPr>
        </p:nvSpPr>
        <p:spPr>
          <a:xfrm flipV="1">
            <a:off x="2174557" y="3947795"/>
            <a:ext cx="2959100" cy="1274445"/>
          </a:xfrm>
          <a:custGeom>
            <a:avLst/>
            <a:gdLst>
              <a:gd name="connsiteX0" fmla="*/ 0 w 1086416"/>
              <a:gd name="connsiteY0" fmla="*/ 119051 h 714292"/>
              <a:gd name="connsiteX1" fmla="*/ 119051 w 1086416"/>
              <a:gd name="connsiteY1" fmla="*/ 0 h 714292"/>
              <a:gd name="connsiteX2" fmla="*/ 967365 w 1086416"/>
              <a:gd name="connsiteY2" fmla="*/ 0 h 714292"/>
              <a:gd name="connsiteX3" fmla="*/ 1086416 w 1086416"/>
              <a:gd name="connsiteY3" fmla="*/ 119051 h 714292"/>
              <a:gd name="connsiteX4" fmla="*/ 1086416 w 1086416"/>
              <a:gd name="connsiteY4" fmla="*/ 595241 h 714292"/>
              <a:gd name="connsiteX5" fmla="*/ 967365 w 1086416"/>
              <a:gd name="connsiteY5" fmla="*/ 714292 h 714292"/>
              <a:gd name="connsiteX6" fmla="*/ 119051 w 1086416"/>
              <a:gd name="connsiteY6" fmla="*/ 714292 h 714292"/>
              <a:gd name="connsiteX7" fmla="*/ 0 w 1086416"/>
              <a:gd name="connsiteY7" fmla="*/ 595241 h 714292"/>
              <a:gd name="connsiteX8" fmla="*/ 0 w 1086416"/>
              <a:gd name="connsiteY8" fmla="*/ 119051 h 714292"/>
              <a:gd name="connsiteX0-1" fmla="*/ 0 w 1086416"/>
              <a:gd name="connsiteY0-2" fmla="*/ 595241 h 714292"/>
              <a:gd name="connsiteX1-3" fmla="*/ 119051 w 1086416"/>
              <a:gd name="connsiteY1-4" fmla="*/ 0 h 714292"/>
              <a:gd name="connsiteX2-5" fmla="*/ 967365 w 1086416"/>
              <a:gd name="connsiteY2-6" fmla="*/ 0 h 714292"/>
              <a:gd name="connsiteX3-7" fmla="*/ 1086416 w 1086416"/>
              <a:gd name="connsiteY3-8" fmla="*/ 119051 h 714292"/>
              <a:gd name="connsiteX4-9" fmla="*/ 1086416 w 1086416"/>
              <a:gd name="connsiteY4-10" fmla="*/ 595241 h 714292"/>
              <a:gd name="connsiteX5-11" fmla="*/ 967365 w 1086416"/>
              <a:gd name="connsiteY5-12" fmla="*/ 714292 h 714292"/>
              <a:gd name="connsiteX6-13" fmla="*/ 119051 w 1086416"/>
              <a:gd name="connsiteY6-14" fmla="*/ 714292 h 714292"/>
              <a:gd name="connsiteX7-15" fmla="*/ 0 w 1086416"/>
              <a:gd name="connsiteY7-16" fmla="*/ 595241 h 714292"/>
              <a:gd name="connsiteX0-17" fmla="*/ 0 w 2987643"/>
              <a:gd name="connsiteY0-18" fmla="*/ 2080009 h 2082206"/>
              <a:gd name="connsiteX1-19" fmla="*/ 2020278 w 2987643"/>
              <a:gd name="connsiteY1-20" fmla="*/ 0 h 2082206"/>
              <a:gd name="connsiteX2-21" fmla="*/ 2868592 w 2987643"/>
              <a:gd name="connsiteY2-22" fmla="*/ 0 h 2082206"/>
              <a:gd name="connsiteX3-23" fmla="*/ 2987643 w 2987643"/>
              <a:gd name="connsiteY3-24" fmla="*/ 119051 h 2082206"/>
              <a:gd name="connsiteX4-25" fmla="*/ 2987643 w 2987643"/>
              <a:gd name="connsiteY4-26" fmla="*/ 595241 h 2082206"/>
              <a:gd name="connsiteX5-27" fmla="*/ 2868592 w 2987643"/>
              <a:gd name="connsiteY5-28" fmla="*/ 714292 h 2082206"/>
              <a:gd name="connsiteX6-29" fmla="*/ 2020278 w 2987643"/>
              <a:gd name="connsiteY6-30" fmla="*/ 714292 h 2082206"/>
              <a:gd name="connsiteX7-31" fmla="*/ 0 w 2987643"/>
              <a:gd name="connsiteY7-32" fmla="*/ 2080009 h 2082206"/>
              <a:gd name="connsiteX0-33" fmla="*/ 0 w 2951429"/>
              <a:gd name="connsiteY0-34" fmla="*/ 1210876 h 1216223"/>
              <a:gd name="connsiteX1-35" fmla="*/ 1984064 w 2951429"/>
              <a:gd name="connsiteY1-36" fmla="*/ 0 h 1216223"/>
              <a:gd name="connsiteX2-37" fmla="*/ 2832378 w 2951429"/>
              <a:gd name="connsiteY2-38" fmla="*/ 0 h 1216223"/>
              <a:gd name="connsiteX3-39" fmla="*/ 2951429 w 2951429"/>
              <a:gd name="connsiteY3-40" fmla="*/ 119051 h 1216223"/>
              <a:gd name="connsiteX4-41" fmla="*/ 2951429 w 2951429"/>
              <a:gd name="connsiteY4-42" fmla="*/ 595241 h 1216223"/>
              <a:gd name="connsiteX5-43" fmla="*/ 2832378 w 2951429"/>
              <a:gd name="connsiteY5-44" fmla="*/ 714292 h 1216223"/>
              <a:gd name="connsiteX6-45" fmla="*/ 1984064 w 2951429"/>
              <a:gd name="connsiteY6-46" fmla="*/ 714292 h 1216223"/>
              <a:gd name="connsiteX7-47" fmla="*/ 0 w 2951429"/>
              <a:gd name="connsiteY7-48" fmla="*/ 1210876 h 1216223"/>
              <a:gd name="connsiteX0-49" fmla="*/ 0 w 2987643"/>
              <a:gd name="connsiteY0-50" fmla="*/ 1219930 h 1225198"/>
              <a:gd name="connsiteX1-51" fmla="*/ 2020278 w 2987643"/>
              <a:gd name="connsiteY1-52" fmla="*/ 0 h 1225198"/>
              <a:gd name="connsiteX2-53" fmla="*/ 2868592 w 2987643"/>
              <a:gd name="connsiteY2-54" fmla="*/ 0 h 1225198"/>
              <a:gd name="connsiteX3-55" fmla="*/ 2987643 w 2987643"/>
              <a:gd name="connsiteY3-56" fmla="*/ 119051 h 1225198"/>
              <a:gd name="connsiteX4-57" fmla="*/ 2987643 w 2987643"/>
              <a:gd name="connsiteY4-58" fmla="*/ 595241 h 1225198"/>
              <a:gd name="connsiteX5-59" fmla="*/ 2868592 w 2987643"/>
              <a:gd name="connsiteY5-60" fmla="*/ 714292 h 1225198"/>
              <a:gd name="connsiteX6-61" fmla="*/ 2020278 w 2987643"/>
              <a:gd name="connsiteY6-62" fmla="*/ 714292 h 1225198"/>
              <a:gd name="connsiteX7-63" fmla="*/ 0 w 2987643"/>
              <a:gd name="connsiteY7-64" fmla="*/ 1219930 h 1225198"/>
              <a:gd name="connsiteX0-65" fmla="*/ 0 w 2987643"/>
              <a:gd name="connsiteY0-66" fmla="*/ 1219930 h 1219940"/>
              <a:gd name="connsiteX1-67" fmla="*/ 2020278 w 2987643"/>
              <a:gd name="connsiteY1-68" fmla="*/ 0 h 1219940"/>
              <a:gd name="connsiteX2-69" fmla="*/ 2868592 w 2987643"/>
              <a:gd name="connsiteY2-70" fmla="*/ 0 h 1219940"/>
              <a:gd name="connsiteX3-71" fmla="*/ 2987643 w 2987643"/>
              <a:gd name="connsiteY3-72" fmla="*/ 119051 h 1219940"/>
              <a:gd name="connsiteX4-73" fmla="*/ 2987643 w 2987643"/>
              <a:gd name="connsiteY4-74" fmla="*/ 595241 h 1219940"/>
              <a:gd name="connsiteX5-75" fmla="*/ 2868592 w 2987643"/>
              <a:gd name="connsiteY5-76" fmla="*/ 714292 h 1219940"/>
              <a:gd name="connsiteX6-77" fmla="*/ 2020278 w 2987643"/>
              <a:gd name="connsiteY6-78" fmla="*/ 714292 h 1219940"/>
              <a:gd name="connsiteX7-79" fmla="*/ 0 w 2987643"/>
              <a:gd name="connsiteY7-80" fmla="*/ 1219930 h 1219940"/>
              <a:gd name="connsiteX0-81" fmla="*/ 0 w 2987643"/>
              <a:gd name="connsiteY0-82" fmla="*/ 1265173 h 1265182"/>
              <a:gd name="connsiteX1-83" fmla="*/ 2020278 w 2987643"/>
              <a:gd name="connsiteY1-84" fmla="*/ 0 h 1265182"/>
              <a:gd name="connsiteX2-85" fmla="*/ 2868592 w 2987643"/>
              <a:gd name="connsiteY2-86" fmla="*/ 0 h 1265182"/>
              <a:gd name="connsiteX3-87" fmla="*/ 2987643 w 2987643"/>
              <a:gd name="connsiteY3-88" fmla="*/ 119051 h 1265182"/>
              <a:gd name="connsiteX4-89" fmla="*/ 2987643 w 2987643"/>
              <a:gd name="connsiteY4-90" fmla="*/ 595241 h 1265182"/>
              <a:gd name="connsiteX5-91" fmla="*/ 2868592 w 2987643"/>
              <a:gd name="connsiteY5-92" fmla="*/ 714292 h 1265182"/>
              <a:gd name="connsiteX6-93" fmla="*/ 2020278 w 2987643"/>
              <a:gd name="connsiteY6-94" fmla="*/ 714292 h 1265182"/>
              <a:gd name="connsiteX7-95" fmla="*/ 0 w 2987643"/>
              <a:gd name="connsiteY7-96" fmla="*/ 1265173 h 1265182"/>
              <a:gd name="connsiteX0-97" fmla="*/ 0 w 2973355"/>
              <a:gd name="connsiteY0-98" fmla="*/ 1388998 h 1389006"/>
              <a:gd name="connsiteX1-99" fmla="*/ 2005990 w 2973355"/>
              <a:gd name="connsiteY1-100" fmla="*/ 0 h 1389006"/>
              <a:gd name="connsiteX2-101" fmla="*/ 2854304 w 2973355"/>
              <a:gd name="connsiteY2-102" fmla="*/ 0 h 1389006"/>
              <a:gd name="connsiteX3-103" fmla="*/ 2973355 w 2973355"/>
              <a:gd name="connsiteY3-104" fmla="*/ 119051 h 1389006"/>
              <a:gd name="connsiteX4-105" fmla="*/ 2973355 w 2973355"/>
              <a:gd name="connsiteY4-106" fmla="*/ 595241 h 1389006"/>
              <a:gd name="connsiteX5-107" fmla="*/ 2854304 w 2973355"/>
              <a:gd name="connsiteY5-108" fmla="*/ 714292 h 1389006"/>
              <a:gd name="connsiteX6-109" fmla="*/ 2005990 w 2973355"/>
              <a:gd name="connsiteY6-110" fmla="*/ 714292 h 1389006"/>
              <a:gd name="connsiteX7-111" fmla="*/ 0 w 2973355"/>
              <a:gd name="connsiteY7-112" fmla="*/ 1388998 h 1389006"/>
              <a:gd name="connsiteX0-113" fmla="*/ 0 w 2951923"/>
              <a:gd name="connsiteY0-114" fmla="*/ 1272317 h 1272326"/>
              <a:gd name="connsiteX1-115" fmla="*/ 1984558 w 2951923"/>
              <a:gd name="connsiteY1-116" fmla="*/ 0 h 1272326"/>
              <a:gd name="connsiteX2-117" fmla="*/ 2832872 w 2951923"/>
              <a:gd name="connsiteY2-118" fmla="*/ 0 h 1272326"/>
              <a:gd name="connsiteX3-119" fmla="*/ 2951923 w 2951923"/>
              <a:gd name="connsiteY3-120" fmla="*/ 119051 h 1272326"/>
              <a:gd name="connsiteX4-121" fmla="*/ 2951923 w 2951923"/>
              <a:gd name="connsiteY4-122" fmla="*/ 595241 h 1272326"/>
              <a:gd name="connsiteX5-123" fmla="*/ 2832872 w 2951923"/>
              <a:gd name="connsiteY5-124" fmla="*/ 714292 h 1272326"/>
              <a:gd name="connsiteX6-125" fmla="*/ 1984558 w 2951923"/>
              <a:gd name="connsiteY6-126" fmla="*/ 714292 h 1272326"/>
              <a:gd name="connsiteX7-127" fmla="*/ 0 w 2951923"/>
              <a:gd name="connsiteY7-128" fmla="*/ 1272317 h 1272326"/>
              <a:gd name="connsiteX0-129" fmla="*/ 0 w 2961448"/>
              <a:gd name="connsiteY0-130" fmla="*/ 1260410 h 1260419"/>
              <a:gd name="connsiteX1-131" fmla="*/ 1994083 w 2961448"/>
              <a:gd name="connsiteY1-132" fmla="*/ 0 h 1260419"/>
              <a:gd name="connsiteX2-133" fmla="*/ 2842397 w 2961448"/>
              <a:gd name="connsiteY2-134" fmla="*/ 0 h 1260419"/>
              <a:gd name="connsiteX3-135" fmla="*/ 2961448 w 2961448"/>
              <a:gd name="connsiteY3-136" fmla="*/ 119051 h 1260419"/>
              <a:gd name="connsiteX4-137" fmla="*/ 2961448 w 2961448"/>
              <a:gd name="connsiteY4-138" fmla="*/ 595241 h 1260419"/>
              <a:gd name="connsiteX5-139" fmla="*/ 2842397 w 2961448"/>
              <a:gd name="connsiteY5-140" fmla="*/ 714292 h 1260419"/>
              <a:gd name="connsiteX6-141" fmla="*/ 1994083 w 2961448"/>
              <a:gd name="connsiteY6-142" fmla="*/ 714292 h 1260419"/>
              <a:gd name="connsiteX7-143" fmla="*/ 0 w 2961448"/>
              <a:gd name="connsiteY7-144" fmla="*/ 1260410 h 1260419"/>
              <a:gd name="connsiteX0-145" fmla="*/ 0 w 2959067"/>
              <a:gd name="connsiteY0-146" fmla="*/ 1274698 h 1274707"/>
              <a:gd name="connsiteX1-147" fmla="*/ 1991702 w 2959067"/>
              <a:gd name="connsiteY1-148" fmla="*/ 0 h 1274707"/>
              <a:gd name="connsiteX2-149" fmla="*/ 2840016 w 2959067"/>
              <a:gd name="connsiteY2-150" fmla="*/ 0 h 1274707"/>
              <a:gd name="connsiteX3-151" fmla="*/ 2959067 w 2959067"/>
              <a:gd name="connsiteY3-152" fmla="*/ 119051 h 1274707"/>
              <a:gd name="connsiteX4-153" fmla="*/ 2959067 w 2959067"/>
              <a:gd name="connsiteY4-154" fmla="*/ 595241 h 1274707"/>
              <a:gd name="connsiteX5-155" fmla="*/ 2840016 w 2959067"/>
              <a:gd name="connsiteY5-156" fmla="*/ 714292 h 1274707"/>
              <a:gd name="connsiteX6-157" fmla="*/ 1991702 w 2959067"/>
              <a:gd name="connsiteY6-158" fmla="*/ 714292 h 1274707"/>
              <a:gd name="connsiteX7-159" fmla="*/ 0 w 2959067"/>
              <a:gd name="connsiteY7-160" fmla="*/ 1274698 h 12747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959067" h="1274707">
                <a:moveTo>
                  <a:pt x="0" y="1274698"/>
                </a:moveTo>
                <a:cubicBezTo>
                  <a:pt x="0" y="1278004"/>
                  <a:pt x="1318276" y="406643"/>
                  <a:pt x="1991702" y="0"/>
                </a:cubicBezTo>
                <a:lnTo>
                  <a:pt x="2840016" y="0"/>
                </a:lnTo>
                <a:cubicBezTo>
                  <a:pt x="2905766" y="0"/>
                  <a:pt x="2959067" y="53301"/>
                  <a:pt x="2959067" y="119051"/>
                </a:cubicBezTo>
                <a:lnTo>
                  <a:pt x="2959067" y="595241"/>
                </a:lnTo>
                <a:cubicBezTo>
                  <a:pt x="2959067" y="660991"/>
                  <a:pt x="2905766" y="714292"/>
                  <a:pt x="2840016" y="714292"/>
                </a:cubicBezTo>
                <a:lnTo>
                  <a:pt x="1991702" y="714292"/>
                </a:lnTo>
                <a:cubicBezTo>
                  <a:pt x="1925952" y="714292"/>
                  <a:pt x="0" y="1271392"/>
                  <a:pt x="0" y="12746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pic>
        <p:nvPicPr>
          <p:cNvPr id="22" name="图片 15" descr="343435383038363b343532323430353bcdf8c2e7d3aacffa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4421187" y="5603240"/>
            <a:ext cx="474980" cy="474980"/>
          </a:xfrm>
          <a:prstGeom prst="rect">
            <a:avLst/>
          </a:prstGeom>
        </p:spPr>
      </p:pic>
      <p:pic>
        <p:nvPicPr>
          <p:cNvPr id="23" name="图片 17" descr="343435383038363b343532323430323bcdc6b9e3b7bdb0b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21187" y="2755265"/>
            <a:ext cx="474980" cy="474980"/>
          </a:xfrm>
          <a:prstGeom prst="rect">
            <a:avLst/>
          </a:prstGeom>
        </p:spPr>
      </p:pic>
      <p:pic>
        <p:nvPicPr>
          <p:cNvPr id="24" name="图片 3" descr="343439383331313b343532303031393bd2b5bca8b9dcc0ed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1562" y="3484245"/>
            <a:ext cx="686435" cy="686435"/>
          </a:xfrm>
          <a:prstGeom prst="rect">
            <a:avLst/>
          </a:prstGeom>
        </p:spPr>
      </p:pic>
      <p:sp>
        <p:nvSpPr>
          <p:cNvPr id="25" name="矩形 1"/>
          <p:cNvSpPr/>
          <p:nvPr>
            <p:custDataLst>
              <p:tags r:id="rId18"/>
            </p:custDataLst>
          </p:nvPr>
        </p:nvSpPr>
        <p:spPr>
          <a:xfrm>
            <a:off x="5504180" y="1631315"/>
            <a:ext cx="5680710" cy="7429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tx1"/>
                </a:solidFill>
                <a:latin typeface="+mn-ea"/>
                <a:cs typeface="+mn-ea"/>
              </a:rPr>
              <a:t>1.背景  简要介绍实践活动开展的背景信息,包括活动的发起原因、相关社会问题或行业需求等。</a:t>
            </a:r>
            <a:endParaRPr lang="zh-CN" altLang="en-US" sz="1600" b="1" kern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6" name="矩形 2"/>
          <p:cNvSpPr/>
          <p:nvPr>
            <p:custDataLst>
              <p:tags r:id="rId19"/>
            </p:custDataLst>
          </p:nvPr>
        </p:nvSpPr>
        <p:spPr>
          <a:xfrm>
            <a:off x="5504180" y="2578735"/>
            <a:ext cx="5680710" cy="7429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 dirty="0">
                <a:solidFill>
                  <a:schemeClr val="tx1"/>
                </a:solidFill>
                <a:latin typeface="+mn-ea"/>
                <a:cs typeface="+mn-ea"/>
              </a:rPr>
              <a:t>2.过程  详细描述实践活动的具体过程,包括活动的时间、地点、参与人员、活动步骤等。</a:t>
            </a:r>
            <a:endParaRPr lang="zh-CN" altLang="en-US" sz="1600" b="1" kern="0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7" name="矩形 4"/>
          <p:cNvSpPr/>
          <p:nvPr>
            <p:custDataLst>
              <p:tags r:id="rId20"/>
            </p:custDataLst>
          </p:nvPr>
        </p:nvSpPr>
        <p:spPr>
          <a:xfrm>
            <a:off x="5504180" y="3509645"/>
            <a:ext cx="5680710" cy="7429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tx1"/>
                </a:solidFill>
                <a:latin typeface="+mn-ea"/>
                <a:cs typeface="+mn-ea"/>
              </a:rPr>
              <a:t>3.收获  重点阐述自己在实践活动中的收获,包括知识技能的提升、个人成长感悟、对专业和职业的新认识等。</a:t>
            </a:r>
            <a:endParaRPr lang="zh-CN" altLang="en-US" sz="1600" b="1" kern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8" name="矩形 6"/>
          <p:cNvSpPr/>
          <p:nvPr>
            <p:custDataLst>
              <p:tags r:id="rId21"/>
            </p:custDataLst>
          </p:nvPr>
        </p:nvSpPr>
        <p:spPr>
          <a:xfrm>
            <a:off x="5504180" y="5405120"/>
            <a:ext cx="5680710" cy="7429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tx1"/>
                </a:solidFill>
                <a:latin typeface="+mn-ea"/>
                <a:cs typeface="+mn-ea"/>
              </a:rPr>
              <a:t>5.改进计划  针对实践活动中存在的不足,制定具体的改进计划。改进计划要具有可操作性和明确的时间节点。</a:t>
            </a:r>
            <a:endParaRPr lang="zh-CN" altLang="en-US" sz="1600" b="1" kern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9" name="矩形 7"/>
          <p:cNvSpPr/>
          <p:nvPr>
            <p:custDataLst>
              <p:tags r:id="rId22"/>
            </p:custDataLst>
          </p:nvPr>
        </p:nvSpPr>
        <p:spPr>
          <a:xfrm>
            <a:off x="5504180" y="4430395"/>
            <a:ext cx="5680710" cy="7429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tx1"/>
                </a:solidFill>
                <a:latin typeface="+mn-ea"/>
                <a:cs typeface="+mn-ea"/>
              </a:rPr>
              <a:t>4.不足  客观分析自己在实践活动中存在的不足之处,如专业知识的欠缺、实践技能的不熟练、沟通协作能力的不足等。</a:t>
            </a:r>
            <a:endParaRPr lang="zh-CN" altLang="en-US" sz="1600" b="1" kern="0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30" name="图片 3" descr="343435383038363b343532323337393bc9cfcad0cdcbb3f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421187" y="4635500"/>
            <a:ext cx="474980" cy="474980"/>
          </a:xfrm>
          <a:prstGeom prst="rect">
            <a:avLst/>
          </a:prstGeom>
        </p:spPr>
      </p:pic>
      <p:pic>
        <p:nvPicPr>
          <p:cNvPr id="31" name="图片 21" descr="343435383038363b343532323430383bd3aacffab2bcbed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421187" y="1804035"/>
            <a:ext cx="476250" cy="476250"/>
          </a:xfrm>
          <a:prstGeom prst="rect">
            <a:avLst/>
          </a:prstGeom>
        </p:spPr>
      </p:pic>
      <p:sp>
        <p:nvSpPr>
          <p:cNvPr id="32" name="矩形 8"/>
          <p:cNvSpPr/>
          <p:nvPr>
            <p:custDataLst>
              <p:tags r:id="rId29"/>
            </p:custDataLst>
          </p:nvPr>
        </p:nvSpPr>
        <p:spPr>
          <a:xfrm>
            <a:off x="712787" y="4269740"/>
            <a:ext cx="1457325" cy="11734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chemeClr val="accent1"/>
                </a:solidFill>
                <a:latin typeface="+mn-ea"/>
                <a:cs typeface="+mn-ea"/>
              </a:rPr>
              <a:t>实践报告的撰写</a:t>
            </a:r>
            <a:endParaRPr lang="zh-CN" altLang="en-US" sz="20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08400" y="608400"/>
            <a:ext cx="10969200" cy="705600"/>
          </a:xfrm>
        </p:spPr>
        <p:txBody>
          <a:bodyPr wrap="square">
            <a:normAutofit/>
          </a:bodyPr>
          <a:lstStyle/>
          <a:p>
            <a:pPr algn="ctr"/>
            <a:r>
              <a:rPr lang="zh-CN" altLang="en-US" sz="3200" b="1"/>
              <a:t>二、通过反馈和反思提升综合素养</a:t>
            </a:r>
            <a:endParaRPr lang="zh-CN" altLang="en-US" sz="3200" b="1"/>
          </a:p>
        </p:txBody>
      </p: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第二讲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未来展望与自我规划</a:t>
            </a:r>
            <a:endParaRPr lang="zh-CN" altLang="en-US" sz="4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TextBox 7"/>
          <p:cNvSpPr txBox="1"/>
          <p:nvPr/>
        </p:nvSpPr>
        <p:spPr>
          <a:xfrm>
            <a:off x="1214995" y="3749346"/>
            <a:ext cx="9182889" cy="11032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zh-CN" alt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社会</a:t>
            </a:r>
            <a:r>
              <a:rPr 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发展趋势</a:t>
            </a:r>
            <a:r>
              <a:rPr 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sz="4350" b="1">
              <a:solidFill>
                <a:srgbClr val="20386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25000"/>
              </a:lnSpc>
              <a:spcBef>
                <a:spcPts val="450"/>
              </a:spcBef>
            </a:pPr>
            <a:endParaRPr lang="en-US" sz="4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4995" y="1773321"/>
            <a:ext cx="9182889" cy="15387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1182306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Freeform 8"/>
          <p:cNvSpPr/>
          <p:nvPr>
            <p:custDataLst>
              <p:tags r:id="rId3"/>
            </p:custDataLst>
          </p:nvPr>
        </p:nvSpPr>
        <p:spPr>
          <a:xfrm>
            <a:off x="1802245" y="1685042"/>
            <a:ext cx="446385" cy="44638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5319463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Freeform 10"/>
          <p:cNvSpPr/>
          <p:nvPr>
            <p:custDataLst>
              <p:tags r:id="rId5"/>
            </p:custDataLst>
          </p:nvPr>
        </p:nvSpPr>
        <p:spPr>
          <a:xfrm>
            <a:off x="6015601" y="1685042"/>
            <a:ext cx="446385" cy="44638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1258506" y="1563477"/>
            <a:ext cx="1061490" cy="68951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9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5319463" y="1563477"/>
            <a:ext cx="1061490" cy="68951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9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890552" y="2283010"/>
            <a:ext cx="2113907" cy="9707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AI赋能百业</a:t>
            </a:r>
            <a:endParaRPr lang="en-US" sz="19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9"/>
            </p:custDataLst>
          </p:nvPr>
        </p:nvSpPr>
        <p:spPr>
          <a:xfrm>
            <a:off x="619125" y="2740025"/>
            <a:ext cx="3089275" cy="30962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AI技术从专用向通用发展，深入医疗、教育、金融、制造，催生新职业与产业。高职学生掌握前沿技术，尤其是与自身专业结合的应用技能，将成未来就业市场核心竞争力。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0"/>
            </p:custDataLst>
          </p:nvPr>
        </p:nvSpPr>
        <p:spPr>
          <a:xfrm>
            <a:off x="4966878" y="2283010"/>
            <a:ext cx="2113907" cy="9707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新兴领域人才急</a:t>
            </a:r>
            <a:endParaRPr lang="en-US" sz="19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1"/>
            </p:custDataLst>
          </p:nvPr>
        </p:nvSpPr>
        <p:spPr>
          <a:xfrm>
            <a:off x="4577080" y="2764155"/>
            <a:ext cx="3020060" cy="307213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智慧医疗、智能制造、智慧农业、电子商务等新兴领域，正需要大量具备专业知识和技能的人才。人工智能作为当前技术革新的核心驱动力之一，正在改变各行各业的运作方式。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>
            <p:custDataLst>
              <p:tags r:id="rId12"/>
            </p:custDataLst>
          </p:nvPr>
        </p:nvSpPr>
        <p:spPr>
          <a:xfrm>
            <a:off x="9202955" y="2283010"/>
            <a:ext cx="2113907" cy="9707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AI应用广增</a:t>
            </a:r>
            <a:endParaRPr lang="en-US" sz="19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3"/>
            </p:custDataLst>
          </p:nvPr>
        </p:nvSpPr>
        <p:spPr>
          <a:xfrm>
            <a:off x="8416925" y="2739390"/>
            <a:ext cx="3186430" cy="309689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AI应用场景广泛，从自动驾驶到智能家居，从医疗诊断到金融分析。据麦肯锡报告，AI到2030年将为全球经济贡献13万亿美元增量，掌握AI技能将增强职场竞争力。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AutoShape 23"/>
          <p:cNvSpPr/>
          <p:nvPr>
            <p:custDataLst>
              <p:tags r:id="rId14"/>
            </p:custDataLst>
          </p:nvPr>
        </p:nvSpPr>
        <p:spPr>
          <a:xfrm>
            <a:off x="9213617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4" name="Freeform 24"/>
          <p:cNvSpPr/>
          <p:nvPr>
            <p:custDataLst>
              <p:tags r:id="rId15"/>
            </p:custDataLst>
          </p:nvPr>
        </p:nvSpPr>
        <p:spPr>
          <a:xfrm>
            <a:off x="9985955" y="1685042"/>
            <a:ext cx="446385" cy="44638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29" name="TextBox 29"/>
          <p:cNvSpPr txBox="1"/>
          <p:nvPr>
            <p:custDataLst>
              <p:tags r:id="rId16"/>
            </p:custDataLst>
          </p:nvPr>
        </p:nvSpPr>
        <p:spPr>
          <a:xfrm>
            <a:off x="9213617" y="1563477"/>
            <a:ext cx="1061490" cy="68951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rmAutofit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9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32"/>
          <p:cNvSpPr txBox="1"/>
          <p:nvPr/>
        </p:nvSpPr>
        <p:spPr>
          <a:xfrm>
            <a:off x="1245235" y="502285"/>
            <a:ext cx="448500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技术革新引领行业变革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3" indent="0" algn="just" eaLnBrk="0" hangingPunct="0">
              <a:lnSpc>
                <a:spcPct val="156000"/>
              </a:lnSpc>
              <a:spcAft>
                <a:spcPts val="0"/>
              </a:spcAft>
              <a:buNone/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能正确说出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综合素养的评估方法及常用工具。</a:t>
            </a:r>
            <a:endParaRPr lang="zh-CN" altLang="en-US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lvl="3"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能阐述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综合素养的七大核心维度及其具体内容。</a:t>
            </a:r>
            <a:endParaRPr lang="zh-CN" altLang="en-US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lvl="3"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能阐述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技术革新、绿色可持续发展、国际化趋势对职业发展的影响。</a:t>
            </a:r>
            <a:endParaRPr lang="zh-CN" altLang="en-US" sz="2400" b="1" kern="100" dirty="0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能概括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未来行业变革方向对综合素养的要求。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9" name="TextBox 19"/>
          <p:cNvSpPr txBox="1"/>
          <p:nvPr>
            <p:custDataLst>
              <p:tags r:id="rId2"/>
            </p:custDataLst>
          </p:nvPr>
        </p:nvSpPr>
        <p:spPr>
          <a:xfrm>
            <a:off x="1990428" y="2283010"/>
            <a:ext cx="2113907" cy="9707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数据驱动决策</a:t>
            </a:r>
            <a:endParaRPr lang="en-US" sz="19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3"/>
            </p:custDataLst>
          </p:nvPr>
        </p:nvSpPr>
        <p:spPr>
          <a:xfrm>
            <a:off x="820420" y="3165475"/>
            <a:ext cx="3994150" cy="26708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大数据和云计算技术助力企业高效处理海量数据，实现精准决策。据IDC预测，2025年全球数据总量将达175ZB。掌握大数据分析和云计算技术，将助力高职学生在职场中脱颖而出。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>
            <p:custDataLst>
              <p:tags r:id="rId4"/>
            </p:custDataLst>
          </p:nvPr>
        </p:nvSpPr>
        <p:spPr>
          <a:xfrm>
            <a:off x="7246620" y="2282825"/>
            <a:ext cx="2365375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9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区块链技术应用广</a:t>
            </a:r>
            <a:endParaRPr lang="en-US" sz="19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>
            <p:custDataLst>
              <p:tags r:id="rId5"/>
            </p:custDataLst>
          </p:nvPr>
        </p:nvSpPr>
        <p:spPr>
          <a:xfrm>
            <a:off x="6573520" y="3165475"/>
            <a:ext cx="3814445" cy="26708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区块链技术在金融、供应链、医疗等领域潜力巨大。德勤报告称，未来五年区块链将广泛应用。高职学生掌握区块链技术，将增加职场机会与竞争力。</a:t>
            </a:r>
            <a:endParaRPr lang="en-US" sz="20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AutoShape 25"/>
          <p:cNvSpPr/>
          <p:nvPr>
            <p:custDataLst>
              <p:tags r:id="rId6"/>
            </p:custDataLst>
          </p:nvPr>
        </p:nvSpPr>
        <p:spPr>
          <a:xfrm>
            <a:off x="2313649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6" name="Freeform 26"/>
          <p:cNvSpPr/>
          <p:nvPr>
            <p:custDataLst>
              <p:tags r:id="rId7"/>
            </p:custDataLst>
          </p:nvPr>
        </p:nvSpPr>
        <p:spPr>
          <a:xfrm>
            <a:off x="2933587" y="1685042"/>
            <a:ext cx="446385" cy="44638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27" name="AutoShape 27"/>
          <p:cNvSpPr/>
          <p:nvPr>
            <p:custDataLst>
              <p:tags r:id="rId8"/>
            </p:custDataLst>
          </p:nvPr>
        </p:nvSpPr>
        <p:spPr>
          <a:xfrm>
            <a:off x="7496370" y="1685042"/>
            <a:ext cx="934397" cy="446385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8" name="Freeform 28"/>
          <p:cNvSpPr/>
          <p:nvPr>
            <p:custDataLst>
              <p:tags r:id="rId9"/>
            </p:custDataLst>
          </p:nvPr>
        </p:nvSpPr>
        <p:spPr>
          <a:xfrm>
            <a:off x="8116308" y="1685042"/>
            <a:ext cx="446385" cy="44638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1428750" y="0"/>
                </a:lnTo>
                <a:lnTo>
                  <a:pt x="0" y="0"/>
                </a:lnTo>
                <a:lnTo>
                  <a:pt x="476250" y="952500"/>
                </a:lnTo>
                <a:lnTo>
                  <a:pt x="0" y="1905000"/>
                </a:lnTo>
                <a:lnTo>
                  <a:pt x="1428750" y="1905000"/>
                </a:lnTo>
                <a:lnTo>
                  <a:pt x="1905000" y="95250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30" name="TextBox 30"/>
          <p:cNvSpPr txBox="1"/>
          <p:nvPr>
            <p:custDataLst>
              <p:tags r:id="rId10"/>
            </p:custDataLst>
          </p:nvPr>
        </p:nvSpPr>
        <p:spPr>
          <a:xfrm>
            <a:off x="2085049" y="1563477"/>
            <a:ext cx="1054996" cy="68951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9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Box 31"/>
          <p:cNvSpPr txBox="1"/>
          <p:nvPr>
            <p:custDataLst>
              <p:tags r:id="rId11"/>
            </p:custDataLst>
          </p:nvPr>
        </p:nvSpPr>
        <p:spPr>
          <a:xfrm>
            <a:off x="7572570" y="1563477"/>
            <a:ext cx="1000018" cy="68951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9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19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32"/>
          <p:cNvSpPr txBox="1"/>
          <p:nvPr/>
        </p:nvSpPr>
        <p:spPr>
          <a:xfrm>
            <a:off x="1245235" y="502285"/>
            <a:ext cx="448500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技术革新引领行业变革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TextBox 7"/>
          <p:cNvSpPr txBox="1"/>
          <p:nvPr>
            <p:custDataLst>
              <p:tags r:id="rId2"/>
            </p:custDataLst>
          </p:nvPr>
        </p:nvSpPr>
        <p:spPr>
          <a:xfrm>
            <a:off x="622160" y="2190296"/>
            <a:ext cx="2443134" cy="106838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绿色低碳发展</a:t>
            </a:r>
            <a:endParaRPr 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3"/>
            </p:custDataLst>
          </p:nvPr>
        </p:nvSpPr>
        <p:spPr>
          <a:xfrm>
            <a:off x="622160" y="3168171"/>
            <a:ext cx="2440519" cy="23770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绿色、低碳、可持续理念日益深入人心。面对全球气候变化，清洁能源、环保技术、循环经济和绿色消费将成为未来经济发展关键方向，助力国家生态文明建设。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4"/>
            </p:custDataLst>
          </p:nvPr>
        </p:nvSpPr>
        <p:spPr>
          <a:xfrm>
            <a:off x="3140710" y="2752090"/>
            <a:ext cx="2507615" cy="106807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清洁能源需求增</a:t>
            </a:r>
            <a:r>
              <a:rPr lang="zh-CN" alt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</a:t>
            </a:r>
            <a:endParaRPr lang="zh-CN" alt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5"/>
            </p:custDataLst>
          </p:nvPr>
        </p:nvSpPr>
        <p:spPr>
          <a:xfrm>
            <a:off x="3220618" y="3729936"/>
            <a:ext cx="2440519" cy="226562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全球气候变化加剧，清洁能源需求激增。据IEA报告，2030年全球可再生能源发电量将超四成。掌握清洁能源技术的高职学生，将在未来职场中迎来更多机遇。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5868232" y="2130247"/>
            <a:ext cx="2489874" cy="106838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环保技术市场扩</a:t>
            </a:r>
            <a:r>
              <a:rPr lang="zh-CN" alt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endParaRPr lang="zh-CN" alt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5852160" y="3099435"/>
            <a:ext cx="2501900" cy="20866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环保技术创新是绿色可持续发展的重要动力。据世界银行数据，2030年全球环保技术市场规模将达1.5万亿美元。掌握环保技术的高职学生，将增加职场机会。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8540423" y="2752062"/>
            <a:ext cx="2527347" cy="106838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循环经济创价值</a:t>
            </a:r>
            <a:endParaRPr 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9"/>
            </p:custDataLst>
          </p:nvPr>
        </p:nvSpPr>
        <p:spPr>
          <a:xfrm>
            <a:off x="8540115" y="3403600"/>
            <a:ext cx="2527300" cy="230060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循环经济作为一种新的经济模式，正在全球范围内得到广泛推广。据欧盟预测，到2030年，循环经济将为欧洲创造1.8万亿欧元的经济价值。掌握循环经济知识的学生将增加职场机会。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 rot="-10800000">
            <a:off x="758132" y="1378678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>
            <p:custDataLst>
              <p:tags r:id="rId11"/>
            </p:custDataLst>
          </p:nvPr>
        </p:nvSpPr>
        <p:spPr>
          <a:xfrm>
            <a:off x="853397" y="1487017"/>
            <a:ext cx="754149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12"/>
            </p:custDataLst>
          </p:nvPr>
        </p:nvSpPr>
        <p:spPr>
          <a:xfrm rot="-10800000">
            <a:off x="337179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>
            <p:custDataLst>
              <p:tags r:id="rId13"/>
            </p:custDataLst>
          </p:nvPr>
        </p:nvSpPr>
        <p:spPr>
          <a:xfrm>
            <a:off x="3467055" y="2071599"/>
            <a:ext cx="754149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14"/>
            </p:custDataLst>
          </p:nvPr>
        </p:nvSpPr>
        <p:spPr>
          <a:xfrm rot="10800000">
            <a:off x="6023482" y="1313683"/>
            <a:ext cx="849414" cy="849414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TextBox 20"/>
          <p:cNvSpPr txBox="1"/>
          <p:nvPr>
            <p:custDataLst>
              <p:tags r:id="rId15"/>
            </p:custDataLst>
          </p:nvPr>
        </p:nvSpPr>
        <p:spPr>
          <a:xfrm>
            <a:off x="6118747" y="1422021"/>
            <a:ext cx="754149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AutoShape 21"/>
          <p:cNvSpPr/>
          <p:nvPr>
            <p:custDataLst>
              <p:tags r:id="rId16"/>
            </p:custDataLst>
          </p:nvPr>
        </p:nvSpPr>
        <p:spPr>
          <a:xfrm rot="-10800000">
            <a:off x="8700530" y="1963260"/>
            <a:ext cx="849414" cy="849414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2" name="TextBox 22"/>
          <p:cNvSpPr txBox="1"/>
          <p:nvPr>
            <p:custDataLst>
              <p:tags r:id="rId17"/>
            </p:custDataLst>
          </p:nvPr>
        </p:nvSpPr>
        <p:spPr>
          <a:xfrm>
            <a:off x="8795795" y="2071599"/>
            <a:ext cx="754149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3"/>
          <p:cNvSpPr txBox="1"/>
          <p:nvPr/>
        </p:nvSpPr>
        <p:spPr>
          <a:xfrm>
            <a:off x="1245235" y="502285"/>
            <a:ext cx="413575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8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绿色可持续发展成为共识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  <p:txBody>
            <a:bodyPr/>
            <a:p>
              <a:endParaRPr lang="zh-CN" altLang="en-US"/>
            </a:p>
          </p:txBody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txBody>
          <a:bodyPr/>
          <a:p>
            <a:endParaRPr lang="zh-CN" altLang="en-US"/>
          </a:p>
        </p:txBody>
      </p:sp>
      <p:cxnSp>
        <p:nvCxnSpPr>
          <p:cNvPr id="9" name="Connector 9"/>
          <p:cNvCxnSpPr/>
          <p:nvPr>
            <p:custDataLst>
              <p:tags r:id="rId4"/>
            </p:custDataLst>
          </p:nvPr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AutoShape 13"/>
          <p:cNvSpPr/>
          <p:nvPr>
            <p:custDataLst>
              <p:tags r:id="rId5"/>
            </p:custDataLst>
          </p:nvPr>
        </p:nvSpPr>
        <p:spPr>
          <a:xfrm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4" name="AutoShape 14"/>
          <p:cNvSpPr/>
          <p:nvPr>
            <p:custDataLst>
              <p:tags r:id="rId6"/>
            </p:custDataLst>
          </p:nvPr>
        </p:nvSpPr>
        <p:spPr>
          <a:xfrm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5" name="Connector 15"/>
          <p:cNvCxnSpPr/>
          <p:nvPr>
            <p:custDataLst>
              <p:tags r:id="rId7"/>
            </p:custDataLst>
          </p:nvPr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9"/>
          <p:cNvSpPr txBox="1"/>
          <p:nvPr>
            <p:custDataLst>
              <p:tags r:id="rId8"/>
            </p:custDataLst>
          </p:nvPr>
        </p:nvSpPr>
        <p:spPr>
          <a:xfrm>
            <a:off x="1500099" y="1567068"/>
            <a:ext cx="4309467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国际视野人才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9"/>
            </p:custDataLst>
          </p:nvPr>
        </p:nvSpPr>
        <p:spPr>
          <a:xfrm>
            <a:off x="1500099" y="2097646"/>
            <a:ext cx="3719751" cy="146068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在全球化的大背景下，具备国际视野和跨文化沟通能力的人才更受欢迎。高职学生可以通过参与国际交流项目、学习外语、了解不同文化等方式，拓宽自己的国际视野。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>
            <p:custDataLst>
              <p:tags r:id="rId10"/>
            </p:custDataLst>
          </p:nvPr>
        </p:nvSpPr>
        <p:spPr>
          <a:xfrm>
            <a:off x="6967612" y="1567068"/>
            <a:ext cx="4454628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国际交流拓视野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Box 26"/>
          <p:cNvSpPr txBox="1"/>
          <p:nvPr>
            <p:custDataLst>
              <p:tags r:id="rId11"/>
            </p:custDataLst>
          </p:nvPr>
        </p:nvSpPr>
        <p:spPr>
          <a:xfrm>
            <a:off x="6967855" y="2097405"/>
            <a:ext cx="4114165" cy="14605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国际交流项目拓宽国际视野的重要途径。根据教育部数据，我国高职院校与国外高校合作项目逐年增加，学生参与国际交流项目增多。参与项目可提升国际视野和跨文化沟通能力。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7"/>
          <p:cNvSpPr txBox="1"/>
          <p:nvPr/>
        </p:nvSpPr>
        <p:spPr>
          <a:xfrm>
            <a:off x="1245235" y="502285"/>
            <a:ext cx="477901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国际化视野不可或缺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0" name="AutoShape 10"/>
          <p:cNvSpPr/>
          <p:nvPr>
            <p:custDataLst>
              <p:tags r:id="rId2"/>
            </p:custDataLst>
          </p:nvPr>
        </p:nvSpPr>
        <p:spPr>
          <a:xfrm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>
            <p:custDataLst>
              <p:tags r:id="rId3"/>
            </p:custDataLst>
          </p:nvPr>
        </p:nvSpPr>
        <p:spPr>
          <a:xfrm>
            <a:off x="870713" y="19982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2" name="Connector 12"/>
          <p:cNvCxnSpPr/>
          <p:nvPr>
            <p:custDataLst>
              <p:tags r:id="rId4"/>
            </p:custDataLst>
          </p:nvPr>
        </p:nvCxnSpPr>
        <p:spPr>
          <a:xfrm>
            <a:off x="1046279" y="26301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AutoShape 17"/>
          <p:cNvSpPr/>
          <p:nvPr>
            <p:custDataLst>
              <p:tags r:id="rId5"/>
            </p:custDataLst>
          </p:nvPr>
        </p:nvSpPr>
        <p:spPr>
          <a:xfrm>
            <a:off x="6186557" y="19220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8" name="Connector 18"/>
          <p:cNvCxnSpPr/>
          <p:nvPr>
            <p:custDataLst>
              <p:tags r:id="rId6"/>
            </p:custDataLst>
          </p:nvPr>
        </p:nvCxnSpPr>
        <p:spPr>
          <a:xfrm>
            <a:off x="6362122" y="25539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TextBox 21"/>
          <p:cNvSpPr txBox="1"/>
          <p:nvPr>
            <p:custDataLst>
              <p:tags r:id="rId7"/>
            </p:custDataLst>
          </p:nvPr>
        </p:nvSpPr>
        <p:spPr>
          <a:xfrm>
            <a:off x="1500099" y="1765432"/>
            <a:ext cx="4554426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外语沟通促发展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>
            <p:custDataLst>
              <p:tags r:id="rId8"/>
            </p:custDataLst>
          </p:nvPr>
        </p:nvSpPr>
        <p:spPr>
          <a:xfrm>
            <a:off x="1499870" y="2372360"/>
            <a:ext cx="4289425" cy="14605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外语学习是提升国际竞争力的重要手段。据英孚教育报告，英语能力强的国家和地区在全球经济中更具竞争力。高职学生掌握英语等外语，将提升职场竞争力。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3"/>
          <p:cNvSpPr txBox="1"/>
          <p:nvPr>
            <p:custDataLst>
              <p:tags r:id="rId9"/>
            </p:custDataLst>
          </p:nvPr>
        </p:nvSpPr>
        <p:spPr>
          <a:xfrm>
            <a:off x="6894162" y="1765432"/>
            <a:ext cx="4527209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跨文化沟通显优势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Box 24"/>
          <p:cNvSpPr txBox="1"/>
          <p:nvPr>
            <p:custDataLst>
              <p:tags r:id="rId10"/>
            </p:custDataLst>
          </p:nvPr>
        </p:nvSpPr>
        <p:spPr>
          <a:xfrm>
            <a:off x="6894195" y="2448560"/>
            <a:ext cx="4180205" cy="14605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跨文化沟通能力是国际化人才的重要素质。据哈佛商学院研究，具备跨文化沟通能力的人才在全球化职场中更具竞争力。提升此能力将助高职学生在未来职场中获得更多机会。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7"/>
          <p:cNvSpPr txBox="1"/>
          <p:nvPr/>
        </p:nvSpPr>
        <p:spPr>
          <a:xfrm>
            <a:off x="1245235" y="502285"/>
            <a:ext cx="477901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国际化视野不可或缺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76426" y="1105143"/>
            <a:ext cx="3977198" cy="247973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4053512" y="3584881"/>
            <a:ext cx="3977198" cy="247973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8030711" y="1105143"/>
            <a:ext cx="3977198" cy="247973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0" name="Pictur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0979" b="10979"/>
          <a:stretch>
            <a:fillRect/>
          </a:stretch>
        </p:blipFill>
        <p:spPr>
          <a:xfrm>
            <a:off x="76426" y="3553083"/>
            <a:ext cx="3977135" cy="251151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8956" b="28956"/>
          <a:stretch>
            <a:fillRect/>
          </a:stretch>
        </p:blipFill>
        <p:spPr>
          <a:xfrm>
            <a:off x="4053600" y="1073352"/>
            <a:ext cx="3977135" cy="251151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1899" r="1899"/>
          <a:stretch>
            <a:fillRect/>
          </a:stretch>
        </p:blipFill>
        <p:spPr>
          <a:xfrm>
            <a:off x="8030711" y="3584881"/>
            <a:ext cx="3977135" cy="2511511"/>
          </a:xfrm>
          <a:prstGeom prst="rect">
            <a:avLst/>
          </a:prstGeom>
        </p:spPr>
      </p:pic>
      <p:sp>
        <p:nvSpPr>
          <p:cNvPr id="13" name="TextBox 13"/>
          <p:cNvSpPr txBox="1"/>
          <p:nvPr>
            <p:custDataLst>
              <p:tags r:id="rId11"/>
            </p:custDataLst>
          </p:nvPr>
        </p:nvSpPr>
        <p:spPr>
          <a:xfrm>
            <a:off x="76426" y="1105143"/>
            <a:ext cx="3977198" cy="57442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时代变革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2"/>
            </p:custDataLst>
          </p:nvPr>
        </p:nvSpPr>
        <p:spPr>
          <a:xfrm>
            <a:off x="203796" y="1524281"/>
            <a:ext cx="3849829" cy="1938632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我们正处在一个快速变革的时代，技术的飞速发展、全球化的深入以及环境的不断变化，使得每个人都无法避免地被卷入变革的浪潮中。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3"/>
            </p:custDataLst>
          </p:nvPr>
        </p:nvSpPr>
        <p:spPr>
          <a:xfrm>
            <a:off x="4053623" y="3616678"/>
            <a:ext cx="3977198" cy="57442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应对变革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4"/>
            </p:custDataLst>
          </p:nvPr>
        </p:nvSpPr>
        <p:spPr>
          <a:xfrm>
            <a:off x="4191154" y="4038356"/>
            <a:ext cx="3849829" cy="1938632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面对时代的变革，我们需要具备前瞻性的思维和规划能力，以适应并引领社会的发展，在变革中抓住机遇，实现自身的成长和价值。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>
            <p:custDataLst>
              <p:tags r:id="rId15"/>
            </p:custDataLst>
          </p:nvPr>
        </p:nvSpPr>
        <p:spPr>
          <a:xfrm>
            <a:off x="8030711" y="1105143"/>
            <a:ext cx="3977198" cy="57442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决策关键</a:t>
            </a:r>
            <a:endParaRPr lang="en-US" sz="17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6"/>
            </p:custDataLst>
          </p:nvPr>
        </p:nvSpPr>
        <p:spPr>
          <a:xfrm>
            <a:off x="8158081" y="1524281"/>
            <a:ext cx="3849829" cy="1938632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在变革时代，每一个决策都可能关乎个人或企业的未来，因此，我们需要审慎思考，科学决策，以应对这个充满挑战与机遇的新时代。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19"/>
          <p:cNvSpPr txBox="1"/>
          <p:nvPr/>
        </p:nvSpPr>
        <p:spPr>
          <a:xfrm>
            <a:off x="1245235" y="502285"/>
            <a:ext cx="374459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变革时代的重要性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154300" y="1109992"/>
            <a:ext cx="4095887" cy="5461182"/>
          </a:xfrm>
          <a:prstGeom prst="parallelogram">
            <a:avLst/>
          </a:prstGeom>
        </p:spPr>
      </p:pic>
      <p:sp>
        <p:nvSpPr>
          <p:cNvPr id="8" name="TextBox 8"/>
          <p:cNvSpPr txBox="1"/>
          <p:nvPr>
            <p:custDataLst>
              <p:tags r:id="rId3"/>
            </p:custDataLst>
          </p:nvPr>
        </p:nvSpPr>
        <p:spPr>
          <a:xfrm>
            <a:off x="5137031" y="858805"/>
            <a:ext cx="6282147" cy="75513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前瞻性思维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3775061" y="1053679"/>
            <a:ext cx="700757" cy="549546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4217363" y="1053679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>
            <p:custDataLst>
              <p:tags r:id="rId6"/>
            </p:custDataLst>
          </p:nvPr>
        </p:nvSpPr>
        <p:spPr>
          <a:xfrm>
            <a:off x="3500288" y="1053679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3676930" y="926525"/>
            <a:ext cx="798888" cy="79167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0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5137031" y="1385040"/>
            <a:ext cx="6118025" cy="13397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前瞻性思维是预见并应对未来挑战的能力，它要求人们不被当下所限，能洞察未来趋势，从而在决策和行动中更具主动性和前瞻性。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9"/>
            </p:custDataLst>
          </p:nvPr>
        </p:nvSpPr>
        <p:spPr>
          <a:xfrm>
            <a:off x="4697893" y="2666951"/>
            <a:ext cx="6282147" cy="75513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规划必要性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3335922" y="2790705"/>
            <a:ext cx="700757" cy="549546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3778225" y="2790705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7" name="AutoShape 17"/>
          <p:cNvSpPr/>
          <p:nvPr>
            <p:custDataLst>
              <p:tags r:id="rId12"/>
            </p:custDataLst>
          </p:nvPr>
        </p:nvSpPr>
        <p:spPr>
          <a:xfrm>
            <a:off x="3061149" y="2790705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>
            <p:custDataLst>
              <p:tags r:id="rId13"/>
            </p:custDataLst>
          </p:nvPr>
        </p:nvSpPr>
        <p:spPr>
          <a:xfrm>
            <a:off x="3115905" y="2663550"/>
            <a:ext cx="1101459" cy="79167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0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4"/>
            </p:custDataLst>
          </p:nvPr>
        </p:nvSpPr>
        <p:spPr>
          <a:xfrm>
            <a:off x="4697893" y="3122064"/>
            <a:ext cx="6118025" cy="13397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规划是实现目标的关键，它基于对当前和未来的洞察，为个体或组织的发展设定明确方向和目标，并确保资源得到合理配置和利用。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15"/>
            </p:custDataLst>
          </p:nvPr>
        </p:nvSpPr>
        <p:spPr>
          <a:xfrm>
            <a:off x="4297224" y="4398261"/>
            <a:ext cx="6282147" cy="75513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前瞻规划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AutoShape 21"/>
          <p:cNvSpPr/>
          <p:nvPr>
            <p:custDataLst>
              <p:tags r:id="rId16"/>
            </p:custDataLst>
          </p:nvPr>
        </p:nvSpPr>
        <p:spPr>
          <a:xfrm>
            <a:off x="2935254" y="4527730"/>
            <a:ext cx="700757" cy="549546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3377557" y="4527730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2660481" y="4527730"/>
            <a:ext cx="549546" cy="54954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4" name="TextBox 24"/>
          <p:cNvSpPr txBox="1"/>
          <p:nvPr>
            <p:custDataLst>
              <p:tags r:id="rId19"/>
            </p:custDataLst>
          </p:nvPr>
        </p:nvSpPr>
        <p:spPr>
          <a:xfrm>
            <a:off x="2745738" y="4400575"/>
            <a:ext cx="1114580" cy="79167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0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>
            <p:custDataLst>
              <p:tags r:id="rId20"/>
            </p:custDataLst>
          </p:nvPr>
        </p:nvSpPr>
        <p:spPr>
          <a:xfrm>
            <a:off x="4297224" y="4859089"/>
            <a:ext cx="6118025" cy="13397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在变革时代，前瞻性思维与规划是相辅相成的，只有具备前瞻性的规划，才能抓住机遇，应对挑战，实现持续发展和个人价值的最大化。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6"/>
          <p:cNvSpPr txBox="1"/>
          <p:nvPr/>
        </p:nvSpPr>
        <p:spPr>
          <a:xfrm>
            <a:off x="1245235" y="502285"/>
            <a:ext cx="377698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20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前瞻性思维与规划</a:t>
            </a:r>
            <a:endParaRPr lang="en-US" sz="20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TextBox 7"/>
          <p:cNvSpPr txBox="1"/>
          <p:nvPr/>
        </p:nvSpPr>
        <p:spPr>
          <a:xfrm>
            <a:off x="1214995" y="3749346"/>
            <a:ext cx="9182889" cy="11032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挑战与机遇</a:t>
            </a:r>
            <a:endParaRPr lang="en-US" sz="4350" b="1">
              <a:solidFill>
                <a:srgbClr val="20386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25000"/>
              </a:lnSpc>
              <a:spcBef>
                <a:spcPts val="450"/>
              </a:spcBef>
            </a:pPr>
            <a:endParaRPr lang="en-US" sz="4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4995" y="1773321"/>
            <a:ext cx="9182889" cy="15387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154300" y="1109992"/>
            <a:ext cx="4095887" cy="5461182"/>
          </a:xfrm>
          <a:prstGeom prst="parallelogram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021790" y="1109992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技术变革的挑战</a:t>
            </a:r>
            <a:endParaRPr 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3629632" y="1174560"/>
            <a:ext cx="761713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021790" y="1611739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技术的快速发展意味着技能的更新周期越来越短，要求高职学生持续学习新知识、新技能，以适应市场的变化，这需要我们具备终身学习的能力。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03086" y="2766189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终身学习的能力</a:t>
            </a:r>
            <a:endParaRPr 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/>
        </p:nvSpPr>
        <p:spPr>
          <a:xfrm>
            <a:off x="3094713" y="2830757"/>
            <a:ext cx="1050205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603086" y="3267935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技术的快速更新使得许多传统技能迅速过时，终身学习是应对技术快速更新的重要手段，高职学生如果能够通过持续学习提升自己的技能，将能够在职场中获得更多的机会。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221062" y="4422385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225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在线学习的资源</a:t>
            </a:r>
            <a:endParaRPr lang="en-US" sz="225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2" name="AutoShape 22"/>
          <p:cNvSpPr/>
          <p:nvPr/>
        </p:nvSpPr>
        <p:spPr>
          <a:xfrm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2741771" y="4486953"/>
            <a:ext cx="1062715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2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2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221062" y="4924131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随着互联网的发展，学习资源的获取变得越来越便捷，高职学生应充分利用在线学习平台，随时随地进行学习，以提升自己的技能和能力。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6"/>
          <p:cNvSpPr txBox="1"/>
          <p:nvPr/>
        </p:nvSpPr>
        <p:spPr>
          <a:xfrm>
            <a:off x="1245235" y="502285"/>
            <a:ext cx="385254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技能更新速度快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grpSp>
        <p:nvGrpSpPr>
          <p:cNvPr id="7" name="Group 7"/>
          <p:cNvGrpSpPr/>
          <p:nvPr>
            <p:custDataLst>
              <p:tags r:id="rId2"/>
            </p:custDataLst>
          </p:nvPr>
        </p:nvGrpSpPr>
        <p:grpSpPr>
          <a:xfrm rot="0">
            <a:off x="3792582" y="1525654"/>
            <a:ext cx="2903812" cy="1030664"/>
            <a:chOff x="3638460" y="1624714"/>
            <a:chExt cx="2435983" cy="864615"/>
          </a:xfrm>
        </p:grpSpPr>
        <p:sp>
          <p:nvSpPr>
            <p:cNvPr id="8" name="Freeform 8"/>
            <p:cNvSpPr/>
            <p:nvPr>
              <p:custDataLst>
                <p:tags r:id="rId3"/>
              </p:custDataLst>
            </p:nvPr>
          </p:nvSpPr>
          <p:spPr>
            <a:xfrm>
              <a:off x="3638460" y="1624714"/>
              <a:ext cx="2435983" cy="864615"/>
            </a:xfrm>
            <a:custGeom>
              <a:avLst/>
              <a:gdLst/>
              <a:ahLst/>
              <a:cxnLst/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</a:path>
              </a:pathLst>
            </a:custGeom>
            <a:solidFill>
              <a:schemeClr val="accent1">
                <a:alpha val="100000"/>
                <a:lumMod val="75000"/>
              </a:schemeClr>
            </a:solidFill>
          </p:spPr>
        </p:sp>
        <p:sp>
          <p:nvSpPr>
            <p:cNvPr id="9" name="TextBox 9"/>
            <p:cNvSpPr txBox="1"/>
            <p:nvPr>
              <p:custDataLst>
                <p:tags r:id="rId4"/>
              </p:custDataLst>
            </p:nvPr>
          </p:nvSpPr>
          <p:spPr>
            <a:xfrm>
              <a:off x="3919937" y="1867133"/>
              <a:ext cx="2061286" cy="368346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rmAutofit lnSpcReduction="2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87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第二季度</a:t>
              </a:r>
              <a:endParaRPr lang="en-US" sz="18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Group 10"/>
          <p:cNvGrpSpPr/>
          <p:nvPr>
            <p:custDataLst>
              <p:tags r:id="rId5"/>
            </p:custDataLst>
          </p:nvPr>
        </p:nvGrpSpPr>
        <p:grpSpPr>
          <a:xfrm rot="0">
            <a:off x="1365602" y="1525654"/>
            <a:ext cx="2903812" cy="1030664"/>
            <a:chOff x="1602487" y="1624714"/>
            <a:chExt cx="2435983" cy="864615"/>
          </a:xfrm>
        </p:grpSpPr>
        <p:sp>
          <p:nvSpPr>
            <p:cNvPr id="11" name="Freeform 11"/>
            <p:cNvSpPr/>
            <p:nvPr>
              <p:custDataLst>
                <p:tags r:id="rId6"/>
              </p:custDataLst>
            </p:nvPr>
          </p:nvSpPr>
          <p:spPr>
            <a:xfrm>
              <a:off x="1602487" y="1624714"/>
              <a:ext cx="2435983" cy="864615"/>
            </a:xfrm>
            <a:custGeom>
              <a:avLst/>
              <a:gdLst/>
              <a:ahLst/>
              <a:cxnLst/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2" name="TextBox 12"/>
            <p:cNvSpPr txBox="1"/>
            <p:nvPr>
              <p:custDataLst>
                <p:tags r:id="rId7"/>
              </p:custDataLst>
            </p:nvPr>
          </p:nvSpPr>
          <p:spPr>
            <a:xfrm>
              <a:off x="1856473" y="1837829"/>
              <a:ext cx="2115722" cy="4499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87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第一季度</a:t>
              </a:r>
              <a:endParaRPr lang="en-US" sz="18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3" name="Group 13"/>
          <p:cNvGrpSpPr/>
          <p:nvPr>
            <p:custDataLst>
              <p:tags r:id="rId8"/>
            </p:custDataLst>
          </p:nvPr>
        </p:nvGrpSpPr>
        <p:grpSpPr>
          <a:xfrm rot="0">
            <a:off x="8646655" y="1525654"/>
            <a:ext cx="2903812" cy="1030664"/>
            <a:chOff x="7710499" y="1624714"/>
            <a:chExt cx="2435983" cy="864615"/>
          </a:xfrm>
        </p:grpSpPr>
        <p:sp>
          <p:nvSpPr>
            <p:cNvPr id="14" name="Freeform 14"/>
            <p:cNvSpPr/>
            <p:nvPr>
              <p:custDataLst>
                <p:tags r:id="rId9"/>
              </p:custDataLst>
            </p:nvPr>
          </p:nvSpPr>
          <p:spPr>
            <a:xfrm>
              <a:off x="7710499" y="1624714"/>
              <a:ext cx="2435983" cy="864615"/>
            </a:xfrm>
            <a:custGeom>
              <a:avLst/>
              <a:gdLst/>
              <a:ahLst/>
              <a:cxnLst/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</a:path>
              </a:pathLst>
            </a:custGeom>
            <a:solidFill>
              <a:schemeClr val="accent1">
                <a:alpha val="100000"/>
                <a:lumMod val="75000"/>
              </a:schemeClr>
            </a:solidFill>
          </p:spPr>
        </p:sp>
        <p:sp>
          <p:nvSpPr>
            <p:cNvPr id="15" name="TextBox 15"/>
            <p:cNvSpPr txBox="1"/>
            <p:nvPr>
              <p:custDataLst>
                <p:tags r:id="rId10"/>
              </p:custDataLst>
            </p:nvPr>
          </p:nvSpPr>
          <p:spPr>
            <a:xfrm>
              <a:off x="7997963" y="1837829"/>
              <a:ext cx="2061286" cy="4499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87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第四季度</a:t>
              </a:r>
              <a:endParaRPr lang="en-US" sz="18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6" name="Group 16"/>
          <p:cNvGrpSpPr/>
          <p:nvPr>
            <p:custDataLst>
              <p:tags r:id="rId11"/>
            </p:custDataLst>
          </p:nvPr>
        </p:nvGrpSpPr>
        <p:grpSpPr>
          <a:xfrm rot="0">
            <a:off x="6219564" y="1525654"/>
            <a:ext cx="2903812" cy="1030664"/>
            <a:chOff x="5674434" y="1624714"/>
            <a:chExt cx="2435983" cy="864615"/>
          </a:xfrm>
        </p:grpSpPr>
        <p:sp>
          <p:nvSpPr>
            <p:cNvPr id="17" name="Freeform 17"/>
            <p:cNvSpPr/>
            <p:nvPr>
              <p:custDataLst>
                <p:tags r:id="rId12"/>
              </p:custDataLst>
            </p:nvPr>
          </p:nvSpPr>
          <p:spPr>
            <a:xfrm>
              <a:off x="5674434" y="1624714"/>
              <a:ext cx="2435983" cy="864615"/>
            </a:xfrm>
            <a:custGeom>
              <a:avLst/>
              <a:gdLst/>
              <a:ahLst/>
              <a:cxnLst/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8" name="TextBox 18"/>
            <p:cNvSpPr txBox="1"/>
            <p:nvPr>
              <p:custDataLst>
                <p:tags r:id="rId13"/>
              </p:custDataLst>
            </p:nvPr>
          </p:nvSpPr>
          <p:spPr>
            <a:xfrm>
              <a:off x="5981813" y="1837829"/>
              <a:ext cx="2034069" cy="4499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87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第三季度</a:t>
              </a:r>
              <a:endParaRPr lang="en-US" sz="18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9" name="AutoShape 19"/>
          <p:cNvSpPr/>
          <p:nvPr>
            <p:custDataLst>
              <p:tags r:id="rId14"/>
            </p:custDataLst>
          </p:nvPr>
        </p:nvSpPr>
        <p:spPr>
          <a:xfrm>
            <a:off x="1668366" y="2872019"/>
            <a:ext cx="2459751" cy="38140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新兴行业崛起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AutoShape 20"/>
          <p:cNvSpPr/>
          <p:nvPr>
            <p:custDataLst>
              <p:tags r:id="rId15"/>
            </p:custDataLst>
          </p:nvPr>
        </p:nvSpPr>
        <p:spPr>
          <a:xfrm>
            <a:off x="4190411" y="2872019"/>
            <a:ext cx="2320402" cy="38140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敏锐捕捉机遇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AutoShape 21"/>
          <p:cNvSpPr/>
          <p:nvPr>
            <p:custDataLst>
              <p:tags r:id="rId16"/>
            </p:custDataLst>
          </p:nvPr>
        </p:nvSpPr>
        <p:spPr>
          <a:xfrm>
            <a:off x="6696396" y="2872019"/>
            <a:ext cx="2292930" cy="38140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成为行业变革者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AutoShape 22"/>
          <p:cNvSpPr/>
          <p:nvPr>
            <p:custDataLst>
              <p:tags r:id="rId17"/>
            </p:custDataLst>
          </p:nvPr>
        </p:nvSpPr>
        <p:spPr>
          <a:xfrm>
            <a:off x="9123377" y="2872019"/>
            <a:ext cx="2427090" cy="38140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spcBef>
                <a:spcPts val="270"/>
              </a:spcBef>
              <a:defRPr/>
            </a:pPr>
            <a:r>
              <a:rPr lang="en-US" sz="20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变革的推动者</a:t>
            </a:r>
            <a:endParaRPr lang="en-US" sz="20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AutoShape 23"/>
          <p:cNvSpPr/>
          <p:nvPr>
            <p:custDataLst>
              <p:tags r:id="rId18"/>
            </p:custDataLst>
          </p:nvPr>
        </p:nvSpPr>
        <p:spPr>
          <a:xfrm>
            <a:off x="1210945" y="3363595"/>
            <a:ext cx="2388870" cy="242125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随着科技的不断进步和社会需求的不断变化，新兴行业如雨后春笋般涌现，</a:t>
            </a:r>
            <a:r>
              <a:rPr lang="zh-CN" alt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为年轻人实现了梦想的舞台。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AutoShape 24"/>
          <p:cNvSpPr/>
          <p:nvPr>
            <p:custDataLst>
              <p:tags r:id="rId19"/>
            </p:custDataLst>
          </p:nvPr>
        </p:nvSpPr>
        <p:spPr>
          <a:xfrm>
            <a:off x="4177632" y="3363329"/>
            <a:ext cx="2162989" cy="242140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敏锐捕捉这些机遇，勇敢尝试，将成为行业变革的推动者，获得职场更多的机会。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AutoShape 25"/>
          <p:cNvSpPr/>
          <p:nvPr>
            <p:custDataLst>
              <p:tags r:id="rId20"/>
            </p:custDataLst>
          </p:nvPr>
        </p:nvSpPr>
        <p:spPr>
          <a:xfrm>
            <a:off x="6649970" y="3363329"/>
            <a:ext cx="2162989" cy="242140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勇敢尝试创新创业，将能够在未来的职场中获得更多的机会。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AutoShape 26"/>
          <p:cNvSpPr/>
          <p:nvPr>
            <p:custDataLst>
              <p:tags r:id="rId21"/>
            </p:custDataLst>
          </p:nvPr>
        </p:nvSpPr>
        <p:spPr>
          <a:xfrm>
            <a:off x="9142095" y="3363595"/>
            <a:ext cx="2482850" cy="242125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根据世界经济论坛的报告，到2030年，全球将有30%的行业发生重大变革，成为变革推动者将获得更多机会。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7"/>
          <p:cNvSpPr txBox="1"/>
          <p:nvPr/>
        </p:nvSpPr>
        <p:spPr>
          <a:xfrm>
            <a:off x="1245235" y="502285"/>
            <a:ext cx="295084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新兴行业崛起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l="12500" r="12500"/>
          <a:stretch>
            <a:fillRect/>
          </a:stretch>
        </p:blipFill>
        <p:spPr>
          <a:xfrm>
            <a:off x="671635" y="1198944"/>
            <a:ext cx="4896317" cy="4896317"/>
          </a:xfrm>
          <a:prstGeom prst="roundRect">
            <a:avLst/>
          </a:prstGeom>
        </p:spPr>
      </p:pic>
      <p:sp>
        <p:nvSpPr>
          <p:cNvPr id="8" name="TextBox 8"/>
          <p:cNvSpPr txBox="1"/>
          <p:nvPr>
            <p:custDataLst>
              <p:tags r:id="rId3"/>
            </p:custDataLst>
          </p:nvPr>
        </p:nvSpPr>
        <p:spPr>
          <a:xfrm>
            <a:off x="6117590" y="1443990"/>
            <a:ext cx="5394325" cy="10382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未来充满了不确定性和挑战，无论是个人还是企业，都需要不断适应</a:t>
            </a: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变化，应对未来的挑战，才能在竞争激烈的市场环境中立于不败之地。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4"/>
            </p:custDataLst>
          </p:nvPr>
        </p:nvSpPr>
        <p:spPr>
          <a:xfrm>
            <a:off x="6117399" y="1042080"/>
            <a:ext cx="4350481" cy="3832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未来挑战</a:t>
            </a:r>
            <a:endParaRPr lang="en-US" sz="28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5"/>
            </p:custDataLst>
          </p:nvPr>
        </p:nvSpPr>
        <p:spPr>
          <a:xfrm>
            <a:off x="6117590" y="3129280"/>
            <a:ext cx="5394960" cy="10382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应对未来挑战需要具备创新能力、灵活应变和持续学习的能力，这些能力将帮助我们在变化中抓住机遇，实现个人和企业的持续发展。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6117399" y="2765452"/>
            <a:ext cx="4350481" cy="3832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应对挑战</a:t>
            </a:r>
            <a:endParaRPr lang="en-US" sz="28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6117399" y="5181337"/>
            <a:ext cx="5284222" cy="103796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在应对未来挑战的同时，也要保持积极的心态和坚定的信念，相信通过努力和智慧，我们能够克服一切困难，迎接更加美好的未来。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6117399" y="4707275"/>
            <a:ext cx="4350481" cy="3832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8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未来发展</a:t>
            </a:r>
            <a:endParaRPr lang="en-US" sz="28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14"/>
          <p:cNvSpPr txBox="1"/>
          <p:nvPr/>
        </p:nvSpPr>
        <p:spPr>
          <a:xfrm>
            <a:off x="671195" y="502285"/>
            <a:ext cx="3524885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40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应对未来挑战</a:t>
            </a:r>
            <a:endParaRPr lang="en-US" sz="40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能力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设计并参与社会实践活动，将理论转化为实际解决方案</a:t>
            </a:r>
            <a:r>
              <a:rPr lang="zh-CN" altLang="zh-CN" sz="24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2400" b="1" kern="1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应用评估工具对自身综合素养进行多维度诊断。</a:t>
            </a:r>
            <a:endParaRPr lang="zh-CN" altLang="en-US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掌握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实践报告的撰写技巧。</a:t>
            </a:r>
            <a:endParaRPr lang="zh-CN" altLang="en-US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制定个人职业发展规划书，结合市场需求与自身优势设定短期与长期目标。</a:t>
            </a:r>
            <a:endParaRPr lang="zh-CN" altLang="en-US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</a:t>
            </a:r>
            <a:r>
              <a:rPr lang="zh-CN" altLang="en-US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利用在线学习资源（如职业认证课程、行业报告）持续更新知识与技能。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6003854" y="1328561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6003854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681853" y="3725232"/>
            <a:ext cx="4993538" cy="2090318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681853" y="1313442"/>
            <a:ext cx="4993538" cy="2090318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6384614" y="3930371"/>
            <a:ext cx="408924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500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迎接数字未来</a:t>
            </a:r>
            <a:endParaRPr lang="en-US" sz="1500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6384614" y="4481785"/>
            <a:ext cx="426421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通过提升数字化技能，积极应对挑战，抓住机遇，将成为推动数字化转型的重要力量，创造更美好的未来，实现个人和职业的更大发展。</a:t>
            </a:r>
            <a:endParaRPr lang="en-US" sz="1275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1046514" y="1533700"/>
            <a:ext cx="408924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500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数字化转型的挑战</a:t>
            </a:r>
            <a:endParaRPr lang="en-US" sz="1500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9"/>
            </p:custDataLst>
          </p:nvPr>
        </p:nvSpPr>
        <p:spPr>
          <a:xfrm>
            <a:off x="1046514" y="2085114"/>
            <a:ext cx="426421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数字化转型是当前企业发展的重要趋势，但带来了对传统岗位的冲击，对于高职学生而言，需要快速适应数字化工作环境，提升数字化技能。</a:t>
            </a:r>
            <a:endParaRPr lang="en-US" sz="1275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0"/>
            </p:custDataLst>
          </p:nvPr>
        </p:nvSpPr>
        <p:spPr>
          <a:xfrm>
            <a:off x="6368515" y="1533700"/>
            <a:ext cx="408924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5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数字化时代的机遇</a:t>
            </a:r>
            <a:endParaRPr lang="en-US" sz="15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1"/>
            </p:custDataLst>
          </p:nvPr>
        </p:nvSpPr>
        <p:spPr>
          <a:xfrm>
            <a:off x="6368515" y="2085114"/>
            <a:ext cx="426421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在数字化转型过程中，会产生大量新的职业岗位，如数据分析师、数字营销专员等，为高职学生提供了更广阔的的职业发展空间和机会。</a:t>
            </a:r>
            <a:endParaRPr lang="en-US" sz="127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>
            <p:custDataLst>
              <p:tags r:id="rId12"/>
            </p:custDataLst>
          </p:nvPr>
        </p:nvSpPr>
        <p:spPr>
          <a:xfrm>
            <a:off x="1046514" y="3930371"/>
            <a:ext cx="408924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5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提升数字化技能</a:t>
            </a:r>
            <a:endParaRPr lang="en-US" sz="15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3"/>
            </p:custDataLst>
          </p:nvPr>
        </p:nvSpPr>
        <p:spPr>
          <a:xfrm>
            <a:off x="1046514" y="4481785"/>
            <a:ext cx="426421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面对数字化转型的挑战和机遇，高职学生应抓住机遇，积极学习数字化技能，不断提升自己的竞争力，以适应数字化时代的需求。</a:t>
            </a:r>
            <a:endParaRPr lang="en-US" sz="127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19"/>
          <p:cNvSpPr txBox="1"/>
          <p:nvPr/>
        </p:nvSpPr>
        <p:spPr>
          <a:xfrm>
            <a:off x="1245235" y="502285"/>
            <a:ext cx="406527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8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数字化转型挑战与机遇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TextBox 7"/>
          <p:cNvSpPr txBox="1"/>
          <p:nvPr/>
        </p:nvSpPr>
        <p:spPr>
          <a:xfrm>
            <a:off x="1214995" y="3749346"/>
            <a:ext cx="9182889" cy="11032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zh-CN" alt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个人职业发展</a:t>
            </a:r>
            <a:r>
              <a:rPr lang="en-US" sz="4350" b="1">
                <a:solidFill>
                  <a:srgbClr val="203864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sz="4350" b="1">
              <a:solidFill>
                <a:srgbClr val="203864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25000"/>
              </a:lnSpc>
              <a:spcBef>
                <a:spcPts val="450"/>
              </a:spcBef>
            </a:pPr>
            <a:endParaRPr lang="en-US" sz="4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4995" y="1773321"/>
            <a:ext cx="9182889" cy="15387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>
            <p:custDataLst>
              <p:tags r:id="rId4"/>
            </p:custDataLst>
          </p:nvPr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10"/>
          <p:cNvSpPr txBox="1"/>
          <p:nvPr>
            <p:custDataLst>
              <p:tags r:id="rId5"/>
            </p:custDataLst>
          </p:nvPr>
        </p:nvSpPr>
        <p:spPr>
          <a:xfrm>
            <a:off x="4197466" y="1162542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洞悉自我与职业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4197466" y="1685121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明确职业定位的核心在于深入了解自己的兴趣、优势和市场需求。通过自我探索，我们可以确定个人职业发展的方向，选择适合自己的行业领域。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alphaModFix amt="100000"/>
          </a:blip>
          <a:srcRect/>
          <a:stretch>
            <a:fillRect/>
          </a:stretch>
        </p:blipFill>
        <p:spPr>
          <a:xfrm>
            <a:off x="-328183" y="2528623"/>
            <a:ext cx="3304066" cy="3304066"/>
          </a:xfrm>
          <a:prstGeom prst="ellipse">
            <a:avLst/>
          </a:prstGeom>
        </p:spPr>
      </p:pic>
      <p:sp>
        <p:nvSpPr>
          <p:cNvPr id="14" name="AutoShape 14"/>
          <p:cNvSpPr/>
          <p:nvPr>
            <p:custDataLst>
              <p:tags r:id="rId8"/>
            </p:custDataLst>
          </p:nvPr>
        </p:nvSpPr>
        <p:spPr>
          <a:xfrm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5" name="AutoShape 15"/>
          <p:cNvSpPr/>
          <p:nvPr>
            <p:custDataLst>
              <p:tags r:id="rId9"/>
            </p:custDataLst>
          </p:nvPr>
        </p:nvSpPr>
        <p:spPr>
          <a:xfrm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>
            <p:custDataLst>
              <p:tags r:id="rId10"/>
            </p:custDataLst>
          </p:nvPr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7"/>
          <p:cNvSpPr txBox="1"/>
          <p:nvPr>
            <p:custDataLst>
              <p:tags r:id="rId11"/>
            </p:custDataLst>
          </p:nvPr>
        </p:nvSpPr>
        <p:spPr>
          <a:xfrm>
            <a:off x="4197466" y="2801151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精准定位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2"/>
            </p:custDataLst>
          </p:nvPr>
        </p:nvSpPr>
        <p:spPr>
          <a:xfrm>
            <a:off x="4197466" y="3323731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制定长远规划是职业发展的关键步骤。在明确职业定位的基础上，我们需要设定短期和长期目标，确保职业发展具有可行性和灵活性，随时根据变化进行调整。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13"/>
            </p:custDataLst>
          </p:nvPr>
        </p:nvSpPr>
        <p:spPr>
          <a:xfrm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20" name="AutoShape 20"/>
          <p:cNvSpPr/>
          <p:nvPr>
            <p:custDataLst>
              <p:tags r:id="rId14"/>
            </p:custDataLst>
          </p:nvPr>
        </p:nvSpPr>
        <p:spPr>
          <a:xfrm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21" name="Connector 21"/>
          <p:cNvCxnSpPr/>
          <p:nvPr>
            <p:custDataLst>
              <p:tags r:id="rId15"/>
            </p:custDataLst>
          </p:nvPr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TextBox 22"/>
          <p:cNvSpPr txBox="1"/>
          <p:nvPr>
            <p:custDataLst>
              <p:tags r:id="rId16"/>
            </p:custDataLst>
          </p:nvPr>
        </p:nvSpPr>
        <p:spPr>
          <a:xfrm>
            <a:off x="4197466" y="4439760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调整与评估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3"/>
          <p:cNvSpPr txBox="1"/>
          <p:nvPr>
            <p:custDataLst>
              <p:tags r:id="rId17"/>
            </p:custDataLst>
          </p:nvPr>
        </p:nvSpPr>
        <p:spPr>
          <a:xfrm>
            <a:off x="4197466" y="4962340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规划的实施需要不断地进行调整和评估。我们通过定期地评估职业发展规划的执行情况，可以及时发现并解决问题，确保职业发展始终沿着正确的方向前进。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4"/>
          <p:cNvSpPr txBox="1"/>
          <p:nvPr/>
        </p:nvSpPr>
        <p:spPr>
          <a:xfrm>
            <a:off x="1245235" y="502285"/>
            <a:ext cx="592201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2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明确职业定位制定长远规划</a:t>
            </a:r>
            <a:endParaRPr lang="en-US" sz="32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1635" y="1198944"/>
            <a:ext cx="4896317" cy="4896317"/>
          </a:xfrm>
          <a:prstGeom prst="roundRect">
            <a:avLst/>
          </a:prstGeom>
        </p:spPr>
      </p:pic>
      <p:sp>
        <p:nvSpPr>
          <p:cNvPr id="8" name="TextBox 8"/>
          <p:cNvSpPr txBox="1"/>
          <p:nvPr>
            <p:custDataLst>
              <p:tags r:id="rId3"/>
            </p:custDataLst>
          </p:nvPr>
        </p:nvSpPr>
        <p:spPr>
          <a:xfrm>
            <a:off x="6117590" y="1833245"/>
            <a:ext cx="5662295" cy="9474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持续学习是保持竞争力的核心。在快速变化的时代背景下，只有不断学习新知识、新技能，才能跟上时代的步伐，应对日益复杂的工作挑战。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4"/>
            </p:custDataLst>
          </p:nvPr>
        </p:nvSpPr>
        <p:spPr>
          <a:xfrm>
            <a:off x="6117399" y="1466523"/>
            <a:ext cx="3971456" cy="3498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专业技能的提升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5"/>
            </p:custDataLst>
          </p:nvPr>
        </p:nvSpPr>
        <p:spPr>
          <a:xfrm>
            <a:off x="6117590" y="3371850"/>
            <a:ext cx="5488940" cy="9474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除了专业技能的提升，高职学生还应注重综合素质的培养。这包括沟通能力、团队协作能力、创新能力等，将有助于个人职业发展的全面进步。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6117399" y="3039750"/>
            <a:ext cx="3971456" cy="3498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综合素质的全面提升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7"/>
            </p:custDataLst>
          </p:nvPr>
        </p:nvSpPr>
        <p:spPr>
          <a:xfrm>
            <a:off x="6117590" y="4966335"/>
            <a:ext cx="5651500" cy="94742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在学习的过程中，要善于利用各种学习资源。这包括图书、网络、培训机构等，通过不断学习和提升自己的能力，以更好地应对职场中的挑战和机遇。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6117399" y="4594438"/>
            <a:ext cx="3971456" cy="3498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学习资源的利用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14"/>
          <p:cNvSpPr txBox="1"/>
          <p:nvPr/>
        </p:nvSpPr>
        <p:spPr>
          <a:xfrm>
            <a:off x="560705" y="502285"/>
            <a:ext cx="545211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持续学习提升综合素质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cxnSp>
        <p:nvCxnSpPr>
          <p:cNvPr id="7" name="Connector 7"/>
          <p:cNvCxnSpPr/>
          <p:nvPr/>
        </p:nvCxnSpPr>
        <p:spPr>
          <a:xfrm>
            <a:off x="1151752" y="1031049"/>
            <a:ext cx="0" cy="5501196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AutoShape 8"/>
          <p:cNvSpPr/>
          <p:nvPr/>
        </p:nvSpPr>
        <p:spPr>
          <a:xfrm>
            <a:off x="831719" y="126905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941339" y="1378679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2049815" y="1246733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 rot="-5400000">
            <a:off x="1828611" y="140389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049815" y="2921629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 rot="-5400000">
            <a:off x="1828611" y="3078785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049815" y="4596524"/>
            <a:ext cx="8753222" cy="613934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 rot="-5400000">
            <a:off x="1828611" y="4753680"/>
            <a:ext cx="263667" cy="299622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260458" y="1202318"/>
            <a:ext cx="6813776" cy="69677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人脉网络的价值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164864" y="1951021"/>
            <a:ext cx="8546354" cy="8528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在职业发展中，人脉网络具有重要的价值。通过建立广泛的人脉联系，我们可以获取更多的职业信息和机会，为职业发展创造更多的可能性。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279913" y="2880543"/>
            <a:ext cx="6813776" cy="69677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拓展人脉网络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164864" y="3605240"/>
            <a:ext cx="8519136" cy="8528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为了拓展人脉网络，我们需要积极参加各类社交活动。这包括校友会、行业论坛等，通过结识志同道合的朋友和行业前辈，我们可以扩大自己的人脉圈子。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314751" y="4561685"/>
            <a:ext cx="6813776" cy="69677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维护人脉关系</a:t>
            </a:r>
            <a:endParaRPr lang="en-US" sz="24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182283" y="5280135"/>
            <a:ext cx="8491918" cy="9163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建立人脉网络并不是一次性的任务，我们需要不断地进行维护。通过保持与联系人的沟通与交流，我们可以巩固现有的人脉关系，并拓展新的联系。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831719" y="2921629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941339" y="3031248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4" name="AutoShape 24"/>
          <p:cNvSpPr/>
          <p:nvPr/>
        </p:nvSpPr>
        <p:spPr>
          <a:xfrm>
            <a:off x="831719" y="4596524"/>
            <a:ext cx="637678" cy="6376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941339" y="4706144"/>
            <a:ext cx="418438" cy="41843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48633" name="TextBox 26"/>
          <p:cNvSpPr txBox="1"/>
          <p:nvPr/>
        </p:nvSpPr>
        <p:spPr>
          <a:xfrm>
            <a:off x="1245235" y="502285"/>
            <a:ext cx="423418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建立人脉网络</a:t>
            </a:r>
            <a:endParaRPr lang="en-US" sz="3600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154300" y="1109992"/>
            <a:ext cx="4095887" cy="5461182"/>
          </a:xfrm>
          <a:prstGeom prst="parallelogram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021790" y="1109992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积极心态的重要性</a:t>
            </a:r>
            <a:endParaRPr lang="en-US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3629632" y="1174560"/>
            <a:ext cx="761713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021790" y="1611739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在职业发展的道路上，保持积极的心态是至关重要的。只有当我们以乐观和自信的态度面对挑战时，才能够更好地应对各种困难和挫折。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03086" y="2766189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勇于面对挑战</a:t>
            </a:r>
            <a:endParaRPr lang="en-US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7" name="AutoShape 17"/>
          <p:cNvSpPr/>
          <p:nvPr/>
        </p:nvSpPr>
        <p:spPr>
          <a:xfrm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TextBox 18"/>
          <p:cNvSpPr txBox="1"/>
          <p:nvPr/>
        </p:nvSpPr>
        <p:spPr>
          <a:xfrm>
            <a:off x="3094713" y="2830757"/>
            <a:ext cx="1050205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603086" y="3267935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对于出现的挑战，我们应该保持积极的态度并勇于面对它们。通过勇敢地迎接挑战，我们可以不断学习和成长，提升自己的能力和竞争力。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221062" y="4422385"/>
            <a:ext cx="5989821" cy="71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从挑战中寻找机遇</a:t>
            </a:r>
            <a:endParaRPr lang="en-US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2" name="AutoShape 22"/>
          <p:cNvSpPr/>
          <p:nvPr/>
        </p:nvSpPr>
        <p:spPr>
          <a:xfrm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3" name="AutoShape 23"/>
          <p:cNvSpPr/>
          <p:nvPr/>
        </p:nvSpPr>
        <p:spPr>
          <a:xfrm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2741771" y="4486953"/>
            <a:ext cx="1062715" cy="75483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4221062" y="4924131"/>
            <a:ext cx="5833336" cy="127741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在挑战和困难中往往隐藏着机遇。只有当我们以积极的心态去面对并努力寻找解决方案时，才能够发现其中的机遇，为自己的职业发展创造新的可能。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6"/>
          <p:cNvSpPr txBox="1"/>
          <p:nvPr/>
        </p:nvSpPr>
        <p:spPr>
          <a:xfrm>
            <a:off x="1245235" y="502285"/>
            <a:ext cx="589915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b="1" spc="-11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保持积极心态勇于面对挑战</a:t>
            </a:r>
            <a:endParaRPr lang="en-US" b="1" spc="-11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TextBox 7"/>
          <p:cNvSpPr txBox="1"/>
          <p:nvPr/>
        </p:nvSpPr>
        <p:spPr>
          <a:xfrm>
            <a:off x="1214995" y="3749346"/>
            <a:ext cx="9182889" cy="11032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4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总结与展望</a:t>
            </a:r>
            <a:endParaRPr lang="en-US" sz="4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4995" y="1773321"/>
            <a:ext cx="9182889" cy="15387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5000"/>
              </a:lnSpc>
              <a:spcBef>
                <a:spcPts val="450"/>
              </a:spcBef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grpSp>
        <p:nvGrpSpPr>
          <p:cNvPr id="7" name="Group 7"/>
          <p:cNvGrpSpPr/>
          <p:nvPr/>
        </p:nvGrpSpPr>
        <p:grpSpPr>
          <a:xfrm rot="0">
            <a:off x="1051419" y="4608941"/>
            <a:ext cx="9779057" cy="1270159"/>
            <a:chOff x="1051419" y="4608941"/>
            <a:chExt cx="9779057" cy="1270159"/>
          </a:xfrm>
        </p:grpSpPr>
        <p:sp>
          <p:nvSpPr>
            <p:cNvPr id="8" name="AutoShape 8"/>
            <p:cNvSpPr/>
            <p:nvPr/>
          </p:nvSpPr>
          <p:spPr>
            <a:xfrm>
              <a:off x="2264287" y="4608941"/>
              <a:ext cx="7911305" cy="1270159"/>
            </a:xfrm>
            <a:prstGeom prst="rect">
              <a:avLst/>
            </a:pr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  <p:sp>
          <p:nvSpPr>
            <p:cNvPr id="9" name="Freeform 9"/>
            <p:cNvSpPr/>
            <p:nvPr/>
          </p:nvSpPr>
          <p:spPr>
            <a:xfrm rot="10800000">
              <a:off x="1051419" y="4608941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0" name="Freeform 10"/>
            <p:cNvSpPr/>
            <p:nvPr/>
          </p:nvSpPr>
          <p:spPr>
            <a:xfrm rot="10800000">
              <a:off x="8724643" y="4608941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982723" y="2934792"/>
            <a:ext cx="9779057" cy="1270159"/>
            <a:chOff x="982723" y="2934792"/>
            <a:chExt cx="9779057" cy="1270159"/>
          </a:xfrm>
        </p:grpSpPr>
        <p:sp>
          <p:nvSpPr>
            <p:cNvPr id="12" name="AutoShape 12"/>
            <p:cNvSpPr/>
            <p:nvPr/>
          </p:nvSpPr>
          <p:spPr>
            <a:xfrm>
              <a:off x="2195591" y="2934792"/>
              <a:ext cx="7911305" cy="1270159"/>
            </a:xfrm>
            <a:prstGeom prst="rect">
              <a:avLst/>
            </a:pr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  <p:sp>
          <p:nvSpPr>
            <p:cNvPr id="13" name="Freeform 13"/>
            <p:cNvSpPr/>
            <p:nvPr/>
          </p:nvSpPr>
          <p:spPr>
            <a:xfrm rot="10800000">
              <a:off x="982723" y="2934792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 rot="10800000">
              <a:off x="8655947" y="2934792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5" name="Group 15"/>
          <p:cNvGrpSpPr/>
          <p:nvPr/>
        </p:nvGrpSpPr>
        <p:grpSpPr>
          <a:xfrm rot="0">
            <a:off x="1051419" y="1284258"/>
            <a:ext cx="9779057" cy="1270159"/>
            <a:chOff x="1051419" y="1284258"/>
            <a:chExt cx="9779057" cy="1270159"/>
          </a:xfrm>
        </p:grpSpPr>
        <p:sp>
          <p:nvSpPr>
            <p:cNvPr id="16" name="AutoShape 16"/>
            <p:cNvSpPr/>
            <p:nvPr/>
          </p:nvSpPr>
          <p:spPr>
            <a:xfrm>
              <a:off x="2264287" y="1284258"/>
              <a:ext cx="7911305" cy="1270159"/>
            </a:xfrm>
            <a:prstGeom prst="rect">
              <a:avLst/>
            </a:pr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  <p:sp>
          <p:nvSpPr>
            <p:cNvPr id="17" name="Freeform 17"/>
            <p:cNvSpPr/>
            <p:nvPr/>
          </p:nvSpPr>
          <p:spPr>
            <a:xfrm rot="10800000">
              <a:off x="1051419" y="1284258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8" name="Freeform 18"/>
            <p:cNvSpPr/>
            <p:nvPr/>
          </p:nvSpPr>
          <p:spPr>
            <a:xfrm rot="10800000">
              <a:off x="8724643" y="1284258"/>
              <a:ext cx="2105833" cy="1270159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  <a:lumMod val="20000"/>
                <a:lumOff val="80000"/>
              </a:schemeClr>
            </a:solidFill>
          </p:spPr>
        </p:sp>
      </p:grpSp>
      <p:grpSp>
        <p:nvGrpSpPr>
          <p:cNvPr id="19" name="Group 19"/>
          <p:cNvGrpSpPr/>
          <p:nvPr/>
        </p:nvGrpSpPr>
        <p:grpSpPr>
          <a:xfrm rot="0">
            <a:off x="9522459" y="3238542"/>
            <a:ext cx="653134" cy="662660"/>
            <a:chOff x="9522459" y="3238542"/>
            <a:chExt cx="653134" cy="662660"/>
          </a:xfrm>
        </p:grpSpPr>
        <p:sp>
          <p:nvSpPr>
            <p:cNvPr id="20" name="Freeform 20"/>
            <p:cNvSpPr/>
            <p:nvPr/>
          </p:nvSpPr>
          <p:spPr>
            <a:xfrm>
              <a:off x="9557661" y="3664499"/>
              <a:ext cx="83558" cy="155322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</a:path>
                <a:path w="118" h="218">
                  <a:moveTo>
                    <a:pt x="0" y="183"/>
                  </a:moveTo>
                  <a:lnTo>
                    <a:pt x="0" y="183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9693840" y="3578944"/>
              <a:ext cx="83558" cy="240967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</a:path>
                <a:path w="118" h="336">
                  <a:moveTo>
                    <a:pt x="0" y="301"/>
                  </a:moveTo>
                  <a:lnTo>
                    <a:pt x="0" y="301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2" name="Freeform 22"/>
            <p:cNvSpPr/>
            <p:nvPr/>
          </p:nvSpPr>
          <p:spPr>
            <a:xfrm>
              <a:off x="9830019" y="3578944"/>
              <a:ext cx="83558" cy="240967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</a:path>
                <a:path w="118" h="336">
                  <a:moveTo>
                    <a:pt x="92" y="335"/>
                  </a:moveTo>
                  <a:lnTo>
                    <a:pt x="92" y="335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3" name="Freeform 23"/>
            <p:cNvSpPr/>
            <p:nvPr/>
          </p:nvSpPr>
          <p:spPr>
            <a:xfrm>
              <a:off x="9963114" y="3496475"/>
              <a:ext cx="89728" cy="326522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</a:path>
                <a:path w="126" h="452">
                  <a:moveTo>
                    <a:pt x="0" y="41"/>
                  </a:moveTo>
                  <a:lnTo>
                    <a:pt x="0" y="41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9535977" y="3350588"/>
              <a:ext cx="510695" cy="326522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</a:path>
                <a:path w="728" h="452">
                  <a:moveTo>
                    <a:pt x="234" y="284"/>
                  </a:moveTo>
                  <a:lnTo>
                    <a:pt x="234" y="284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5" name="Freeform 25"/>
            <p:cNvSpPr/>
            <p:nvPr/>
          </p:nvSpPr>
          <p:spPr>
            <a:xfrm>
              <a:off x="9522459" y="3238542"/>
              <a:ext cx="653134" cy="662660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</a:path>
                <a:path w="929" h="921">
                  <a:moveTo>
                    <a:pt x="887" y="0"/>
                  </a:moveTo>
                  <a:lnTo>
                    <a:pt x="887" y="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6" name="Freeform 26"/>
          <p:cNvSpPr/>
          <p:nvPr/>
        </p:nvSpPr>
        <p:spPr>
          <a:xfrm>
            <a:off x="1843545" y="1568228"/>
            <a:ext cx="685700" cy="529021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</a:path>
              <a:path w="67" h="60"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</a:path>
              <a:path w="67" h="60"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7" name="Freeform 27"/>
          <p:cNvSpPr/>
          <p:nvPr/>
        </p:nvSpPr>
        <p:spPr>
          <a:xfrm>
            <a:off x="1881582" y="5011448"/>
            <a:ext cx="584711" cy="58471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</a:path>
              <a:path w="304800" h="304800"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</a:path>
              <a:path w="304800" h="304800"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</a:path>
              <a:path w="304800" h="304800"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</a:path>
              <a:path w="304800" h="304800"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</a:path>
              <a:path w="304800" h="304800"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8" name="TextBox 28"/>
          <p:cNvSpPr txBox="1"/>
          <p:nvPr/>
        </p:nvSpPr>
        <p:spPr>
          <a:xfrm>
            <a:off x="3157220" y="4928870"/>
            <a:ext cx="7254875" cy="94488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保持积极的心态，勇于面对职业道路上的挑战和困难。通过不断学习和成长，克服一切障碍，实现职业梦想。展现出了积极向上的态度，坚信努力会带来回报。</a:t>
            </a:r>
            <a:endParaRPr lang="en-US" sz="16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3157252" y="4456541"/>
            <a:ext cx="7032012" cy="46704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积极心态与挑战</a:t>
            </a:r>
            <a:endParaRPr lang="en-US" sz="16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3292564" y="1686979"/>
            <a:ext cx="7032012" cy="82207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高职学生应专注于提升专业技能和综合素质，通过积极参与各类培训、研讨会和在线课程，紧跟行业动态，确保个人能力与市场需求相匹配。</a:t>
            </a:r>
            <a:endParaRPr lang="en-US" sz="16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3292564" y="1329621"/>
            <a:ext cx="6946966" cy="46704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专业技能与综合素质</a:t>
            </a:r>
            <a:endParaRPr lang="en-US" sz="16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623935" y="3377525"/>
            <a:ext cx="7032012" cy="82207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积极建立和维护人脉网络，参与各类社交活动，如校友会和行业论坛，与志同道合的朋友和行业前辈交流，拓展职业机会，为自己的职业发展铺路。</a:t>
            </a:r>
            <a:endParaRPr lang="en-US" sz="160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623935" y="2934792"/>
            <a:ext cx="7032012" cy="46704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人脉拓展与职业机会</a:t>
            </a:r>
            <a:endParaRPr lang="en-US" sz="1600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34"/>
          <p:cNvSpPr txBox="1"/>
          <p:nvPr/>
        </p:nvSpPr>
        <p:spPr>
          <a:xfrm>
            <a:off x="1245235" y="502285"/>
            <a:ext cx="559562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3200" b="1" spc="-11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持续提升个人价值和社会贡献</a:t>
            </a:r>
            <a:endParaRPr lang="en-US" sz="3200" b="1" spc="-11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0" y="-26670"/>
            <a:ext cx="12192000" cy="6884670"/>
            <a:chOff x="0" y="-26670"/>
            <a:chExt cx="12192000" cy="6884670"/>
          </a:xfrm>
        </p:grpSpPr>
        <p:sp>
          <p:nvSpPr>
            <p:cNvPr id="300010" name="AutoShape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>
                <a:alphaModFix amt="100000"/>
              </a:blip>
              <a:stretch>
                <a:fillRect/>
              </a:stretch>
            </a:blipFill>
          </p:spPr>
        </p:sp>
        <p:sp>
          <p:nvSpPr>
            <p:cNvPr id="300011" name="AutoShape 4"/>
            <p:cNvSpPr/>
            <p:nvPr/>
          </p:nvSpPr>
          <p:spPr>
            <a:xfrm>
              <a:off x="0" y="-26670"/>
              <a:ext cx="12192000" cy="6858000"/>
            </a:xfrm>
            <a:prstGeom prst="rect">
              <a:avLst/>
            </a:prstGeom>
            <a:solidFill>
              <a:srgbClr val="FFFFFF">
                <a:alpha val="85000"/>
              </a:srgbClr>
            </a:solidFill>
          </p:spPr>
        </p:sp>
      </p:grpSp>
      <p:sp>
        <p:nvSpPr>
          <p:cNvPr id="1348622" name="AutoShape 5"/>
          <p:cNvSpPr/>
          <p:nvPr/>
        </p:nvSpPr>
        <p:spPr>
          <a:xfrm>
            <a:off x="0" y="-29028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1348623" name="AutoShape 6"/>
          <p:cNvSpPr/>
          <p:nvPr/>
        </p:nvSpPr>
        <p:spPr>
          <a:xfrm>
            <a:off x="0" y="6649232"/>
            <a:ext cx="12192000" cy="240228"/>
          </a:xfrm>
          <a:prstGeom prst="rect">
            <a:avLst/>
          </a:prstGeom>
          <a:solidFill>
            <a:srgbClr val="203864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3925859" y="134893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4054203" y="147727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>
            <p:custDataLst>
              <p:tags r:id="rId4"/>
            </p:custDataLst>
          </p:nvPr>
        </p:nvCxnSpPr>
        <p:spPr>
          <a:xfrm>
            <a:off x="4229769" y="195675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10"/>
          <p:cNvSpPr txBox="1"/>
          <p:nvPr>
            <p:custDataLst>
              <p:tags r:id="rId5"/>
            </p:custDataLst>
          </p:nvPr>
        </p:nvSpPr>
        <p:spPr>
          <a:xfrm>
            <a:off x="4666096" y="1144762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变革时代的自我超越</a:t>
            </a:r>
            <a:endParaRPr lang="en-US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6"/>
            </p:custDataLst>
          </p:nvPr>
        </p:nvSpPr>
        <p:spPr>
          <a:xfrm>
            <a:off x="4666096" y="1667341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面对变革的浪潮，勇于挑战自我，实现自我超越是每位学生的必修课。这意味着我们要不断突破舒适区，勇敢面对未知的挑战，积极寻求成长和进步。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32123" y="2246309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alphaModFix amt="100000"/>
          </a:blip>
          <a:srcRect l="12500" r="12500"/>
          <a:stretch>
            <a:fillRect/>
          </a:stretch>
        </p:blipFill>
        <p:spPr>
          <a:xfrm>
            <a:off x="223632" y="2437818"/>
            <a:ext cx="3304066" cy="3304066"/>
          </a:xfrm>
          <a:prstGeom prst="ellipse">
            <a:avLst/>
          </a:prstGeom>
        </p:spPr>
      </p:pic>
      <p:sp>
        <p:nvSpPr>
          <p:cNvPr id="14" name="AutoShape 14"/>
          <p:cNvSpPr/>
          <p:nvPr>
            <p:custDataLst>
              <p:tags r:id="rId8"/>
            </p:custDataLst>
          </p:nvPr>
        </p:nvSpPr>
        <p:spPr>
          <a:xfrm>
            <a:off x="3925859" y="298754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5" name="AutoShape 15"/>
          <p:cNvSpPr/>
          <p:nvPr>
            <p:custDataLst>
              <p:tags r:id="rId9"/>
            </p:custDataLst>
          </p:nvPr>
        </p:nvSpPr>
        <p:spPr>
          <a:xfrm>
            <a:off x="4054203" y="311588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>
            <p:custDataLst>
              <p:tags r:id="rId10"/>
            </p:custDataLst>
          </p:nvPr>
        </p:nvCxnSpPr>
        <p:spPr>
          <a:xfrm>
            <a:off x="4229769" y="359536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7"/>
          <p:cNvSpPr txBox="1"/>
          <p:nvPr>
            <p:custDataLst>
              <p:tags r:id="rId11"/>
            </p:custDataLst>
          </p:nvPr>
        </p:nvSpPr>
        <p:spPr>
          <a:xfrm>
            <a:off x="4666096" y="2783371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适应与引领变革</a:t>
            </a:r>
            <a:endParaRPr lang="en-US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2"/>
            </p:custDataLst>
          </p:nvPr>
        </p:nvSpPr>
        <p:spPr>
          <a:xfrm>
            <a:off x="4666096" y="3305951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在变革时代，适应能力至关重要。学生应培养敏锐的洞察力，及时捕捉变革信号，调整策略与行动方向。同时，勇于引领变革潮流，成为时代先锋，探索新的可能。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13"/>
            </p:custDataLst>
          </p:nvPr>
        </p:nvSpPr>
        <p:spPr>
          <a:xfrm>
            <a:off x="3925859" y="462615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20" name="AutoShape 20"/>
          <p:cNvSpPr/>
          <p:nvPr>
            <p:custDataLst>
              <p:tags r:id="rId14"/>
            </p:custDataLst>
          </p:nvPr>
        </p:nvSpPr>
        <p:spPr>
          <a:xfrm>
            <a:off x="4054203" y="475449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21" name="Connector 21"/>
          <p:cNvCxnSpPr/>
          <p:nvPr>
            <p:custDataLst>
              <p:tags r:id="rId15"/>
            </p:custDataLst>
          </p:nvPr>
        </p:nvCxnSpPr>
        <p:spPr>
          <a:xfrm>
            <a:off x="4229769" y="523397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TextBox 22"/>
          <p:cNvSpPr txBox="1"/>
          <p:nvPr>
            <p:custDataLst>
              <p:tags r:id="rId16"/>
            </p:custDataLst>
          </p:nvPr>
        </p:nvSpPr>
        <p:spPr>
          <a:xfrm>
            <a:off x="4666096" y="4421980"/>
            <a:ext cx="6563956" cy="69677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持续创新与提升</a:t>
            </a:r>
            <a:endParaRPr lang="en-US" b="1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3"/>
          <p:cNvSpPr txBox="1"/>
          <p:nvPr>
            <p:custDataLst>
              <p:tags r:id="rId17"/>
            </p:custDataLst>
          </p:nvPr>
        </p:nvSpPr>
        <p:spPr>
          <a:xfrm>
            <a:off x="4666096" y="4944560"/>
            <a:ext cx="6563956" cy="114677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创新是应对变革的驱动力。学生应保持好奇心和创造力，勇于尝试新方法，不断突破传统思维束缚。通过持续学习与实践，提升个人素养与综合能力，适应时代需求。</a:t>
            </a: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48633" name="TextBox 24"/>
          <p:cNvSpPr txBox="1"/>
          <p:nvPr/>
        </p:nvSpPr>
        <p:spPr>
          <a:xfrm>
            <a:off x="1245235" y="502285"/>
            <a:ext cx="4851400" cy="6451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80000"/>
              </a:lnSpc>
            </a:pPr>
            <a:r>
              <a:rPr lang="en-US" sz="3600" b="1" spc="-11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应对变革实现自我超越</a:t>
            </a:r>
            <a:endParaRPr lang="en-US" sz="3600" b="1" spc="-110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33495" y="408940"/>
            <a:ext cx="3790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/>
              <a:t>第十讲</a:t>
            </a:r>
            <a:r>
              <a:rPr lang="en-US" altLang="zh-CN" sz="3200" b="1"/>
              <a:t> </a:t>
            </a:r>
            <a:r>
              <a:rPr lang="zh-CN" altLang="en-US" sz="3200" b="1"/>
              <a:t>思维导图</a:t>
            </a:r>
            <a:endParaRPr lang="zh-CN" altLang="en-US" sz="3200" b="1"/>
          </a:p>
        </p:txBody>
      </p:sp>
      <p:pic>
        <p:nvPicPr>
          <p:cNvPr id="2" name="1BCC2C28-871D-48CB-8BE0-2867F7803ADB-1" descr="C:/Users/Anans/AppData/Local/Temp/导图1.png导图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215" y="1167765"/>
            <a:ext cx="5983605" cy="5300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情感、态度、价值观目标：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1.强化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家国情怀与社会担当意识，通过红色文化实践、公益服务等活动践行社会主义核心价值观。培养职业道德和职业认同感，树立服务社会、回馈社会的理念。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具有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创新意识与团队协作能力：要敢于突破传统模式，通过团队合作提升沟通协调能力与集体意识。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掌握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压力管理与情绪调节技巧，保持积极乐观的心态应对挑战。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培养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自律意识，通过时间规划、目标设定实现学习与生活的平衡。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71825" y="2644140"/>
            <a:ext cx="5549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 谢 聆 听 ！</a:t>
            </a:r>
            <a:endParaRPr lang="zh-CN" altLang="en-US" sz="8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第一讲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综合素养评估与反馈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1214" y="3398849"/>
            <a:ext cx="5830484" cy="1729105"/>
          </a:xfrm>
          <a:prstGeom prst="rect">
            <a:avLst/>
          </a:prstGeom>
          <a:noFill/>
          <a:ln w="9525">
            <a:noFill/>
          </a:ln>
        </p:spPr>
        <p:txBody>
          <a:bodyPr wrap="square" lIns="68558" tIns="34277" rIns="68558" bIns="34277" anchor="t" anchorCtr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14694" y="1376425"/>
            <a:ext cx="9299758" cy="3924843"/>
            <a:chOff x="1043459" y="1619122"/>
            <a:chExt cx="7559675" cy="3394574"/>
          </a:xfrm>
        </p:grpSpPr>
        <p:sp>
          <p:nvSpPr>
            <p:cNvPr id="38923" name="Text Box 1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627784" y="1987818"/>
              <a:ext cx="5688012" cy="4618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综合素养的评估方法和工具。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924" name="Text Box 1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627784" y="3884295"/>
              <a:ext cx="5975350" cy="398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1.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综合素养的七大核心维度及其具体内容。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grpSp>
          <p:nvGrpSpPr>
            <p:cNvPr id="38934" name="Group 22"/>
            <p:cNvGrpSpPr/>
            <p:nvPr/>
          </p:nvGrpSpPr>
          <p:grpSpPr bwMode="auto">
            <a:xfrm>
              <a:off x="1043459" y="1619122"/>
              <a:ext cx="1423987" cy="1439862"/>
              <a:chOff x="1066" y="1253"/>
              <a:chExt cx="897" cy="907"/>
            </a:xfrm>
            <a:solidFill>
              <a:srgbClr val="FF0000"/>
            </a:solidFill>
          </p:grpSpPr>
          <p:sp>
            <p:nvSpPr>
              <p:cNvPr id="38927" name="AutoShape 15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gray">
              <a:xfrm>
                <a:off x="1066" y="1253"/>
                <a:ext cx="897" cy="907"/>
              </a:xfrm>
              <a:prstGeom prst="roundRect">
                <a:avLst>
                  <a:gd name="adj" fmla="val 11921"/>
                </a:avLst>
              </a:prstGeom>
              <a:grpFill/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 b="1" noProof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8" name="Freeform 16"/>
              <p:cNvSpPr/>
              <p:nvPr>
                <p:custDataLst>
                  <p:tags r:id="rId5"/>
                </p:custDataLst>
              </p:nvPr>
            </p:nvSpPr>
            <p:spPr bwMode="gray">
              <a:xfrm>
                <a:off x="1122" y="1311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9" name="Text Box 17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gray">
              <a:xfrm>
                <a:off x="1191" y="1485"/>
                <a:ext cx="631" cy="452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本章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重点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38946" name="Group 34"/>
            <p:cNvGrpSpPr/>
            <p:nvPr/>
          </p:nvGrpSpPr>
          <p:grpSpPr bwMode="auto">
            <a:xfrm>
              <a:off x="1043459" y="3542083"/>
              <a:ext cx="1366837" cy="1471613"/>
              <a:chOff x="3923" y="1207"/>
              <a:chExt cx="861" cy="927"/>
            </a:xfrm>
            <a:solidFill>
              <a:srgbClr val="00B050"/>
            </a:solidFill>
          </p:grpSpPr>
          <p:grpSp>
            <p:nvGrpSpPr>
              <p:cNvPr id="38930" name="Group 18"/>
              <p:cNvGrpSpPr/>
              <p:nvPr/>
            </p:nvGrpSpPr>
            <p:grpSpPr bwMode="auto">
              <a:xfrm>
                <a:off x="3923" y="1207"/>
                <a:ext cx="861" cy="927"/>
                <a:chOff x="884" y="2795"/>
                <a:chExt cx="861" cy="927"/>
              </a:xfrm>
              <a:grpFill/>
            </p:grpSpPr>
            <p:sp>
              <p:nvSpPr>
                <p:cNvPr id="38931" name="AutoShape 19"/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gray">
                <a:xfrm>
                  <a:off x="884" y="2795"/>
                  <a:ext cx="861" cy="927"/>
                </a:xfrm>
                <a:prstGeom prst="roundRect">
                  <a:avLst>
                    <a:gd name="adj" fmla="val 11921"/>
                  </a:avLst>
                </a:prstGeom>
                <a:grpFill/>
                <a:ln w="38100">
                  <a:solidFill>
                    <a:schemeClr val="bg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2400" b="1" noProof="1">
                    <a:solidFill>
                      <a:srgbClr val="0000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932" name="Text Box 20"/>
                <p:cNvSpPr txBox="1"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gray">
                <a:xfrm>
                  <a:off x="1005" y="3036"/>
                  <a:ext cx="635" cy="45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本章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难点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8933" name="Freeform 21"/>
              <p:cNvSpPr/>
              <p:nvPr>
                <p:custDataLst>
                  <p:tags r:id="rId9"/>
                </p:custDataLst>
              </p:nvPr>
            </p:nvSpPr>
            <p:spPr bwMode="gray">
              <a:xfrm>
                <a:off x="3969" y="1253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（一）评估维度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1.</a:t>
            </a:r>
            <a:r>
              <a:rPr lang="zh-CN" altLang="en-US" sz="2400" b="1">
                <a:solidFill>
                  <a:schemeClr val="tx1"/>
                </a:solidFill>
              </a:rPr>
              <a:t>道德素养与家国情怀：成长与奉献的基石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）理想信念方面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）爱国情怀方面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3</a:t>
            </a:r>
            <a:r>
              <a:rPr lang="zh-CN" altLang="en-US" sz="2400" b="1">
                <a:solidFill>
                  <a:schemeClr val="tx1"/>
                </a:solidFill>
              </a:rPr>
              <a:t>）社会责任与担当意识方面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4</a:t>
            </a:r>
            <a:r>
              <a:rPr lang="zh-CN" altLang="en-US" sz="2400" b="1">
                <a:solidFill>
                  <a:schemeClr val="tx1"/>
                </a:solidFill>
              </a:rPr>
              <a:t>）道德行为规范方面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（一）评估维度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2.</a:t>
            </a:r>
            <a:r>
              <a:rPr lang="zh-CN" altLang="en-US" sz="2400" b="1">
                <a:solidFill>
                  <a:schemeClr val="tx1"/>
                </a:solidFill>
              </a:rPr>
              <a:t>人文素养与职业操守：职业发展的助力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）文化理解与审美能力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）职业道德方面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3</a:t>
            </a:r>
            <a:r>
              <a:rPr lang="zh-CN" altLang="en-US" sz="2400" b="1">
                <a:solidFill>
                  <a:schemeClr val="tx1"/>
                </a:solidFill>
              </a:rPr>
              <a:t>）人文知识方面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ym typeface="+mn-ea"/>
              </a:rPr>
              <a:t>3.</a:t>
            </a:r>
            <a:r>
              <a:rPr lang="zh-CN" altLang="en-US" sz="2400" b="1">
                <a:sym typeface="+mn-ea"/>
              </a:rPr>
              <a:t>专业素养与职业能力：核心竞争力所在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）专业技能水平方面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2</a:t>
            </a:r>
            <a:r>
              <a:rPr lang="zh-CN" altLang="en-US" sz="2400" b="1">
                <a:sym typeface="+mn-ea"/>
              </a:rPr>
              <a:t>）实践操作方面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（一）评估维度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4.</a:t>
            </a:r>
            <a:r>
              <a:rPr lang="zh-CN" altLang="en-US" sz="2400" b="1">
                <a:solidFill>
                  <a:schemeClr val="tx1"/>
                </a:solidFill>
              </a:rPr>
              <a:t>创新素养与科研能力：专业发展的驱动力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）创新意识方面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（</a:t>
            </a:r>
            <a:r>
              <a:rPr lang="en-US" altLang="zh-CN" sz="2400" b="1">
                <a:solidFill>
                  <a:schemeClr val="tx1"/>
                </a:solidFill>
              </a:rPr>
              <a:t>2</a:t>
            </a:r>
            <a:r>
              <a:rPr lang="zh-CN" altLang="en-US" sz="2400" b="1">
                <a:solidFill>
                  <a:schemeClr val="tx1"/>
                </a:solidFill>
              </a:rPr>
              <a:t>）科研能力方面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ym typeface="+mn-ea"/>
              </a:rPr>
              <a:t>5.</a:t>
            </a:r>
            <a:r>
              <a:rPr lang="zh-CN" altLang="en-US" sz="2400" b="1">
                <a:sym typeface="+mn-ea"/>
              </a:rPr>
              <a:t>心理健康与自我管理：应对压力的保障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）压力管理方面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2</a:t>
            </a:r>
            <a:r>
              <a:rPr lang="zh-CN" altLang="en-US" sz="2400" b="1">
                <a:sym typeface="+mn-ea"/>
              </a:rPr>
              <a:t>）自我管理方面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3</a:t>
            </a:r>
            <a:r>
              <a:rPr lang="zh-CN" altLang="en-US" sz="2400" b="1">
                <a:sym typeface="+mn-ea"/>
              </a:rPr>
              <a:t>）心理健康的维护方面</a:t>
            </a:r>
            <a:endParaRPr lang="zh-CN" altLang="en-US" sz="2400" b="1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一、综合素养的评估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a*1"/>
  <p:tag name="KSO_WM_TEMPLATE_CATEGORY" val="diagram"/>
  <p:tag name="KSO_WM_TEMPLATE_INDEX" val="2023096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3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1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1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4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4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2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2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5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5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6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6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3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3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2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2_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3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3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2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2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230961_5*n_h_h_f*1_2_2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0961_5*n_h_h_f*1_2_6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6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6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5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5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6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6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5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5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1_1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1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1_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4_2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4_2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i*1_2_4_3"/>
  <p:tag name="KSO_WM_TEMPLATE_CATEGORY" val="diagram"/>
  <p:tag name="KSO_WM_TEMPLATE_INDEX" val="20230961"/>
  <p:tag name="KSO_WM_UNIT_LAYERLEVEL" val="1_1_1_1"/>
  <p:tag name="KSO_WM_TAG_VERSION" val="3.0"/>
  <p:tag name="KSO_WM_UNIT_TYPE" val="n_h_h_i"/>
  <p:tag name="KSO_WM_UNIT_INDEX" val="1_2_4_3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i*1_1_1"/>
  <p:tag name="KSO_WM_TEMPLATE_CATEGORY" val="diagram"/>
  <p:tag name="KSO_WM_TEMPLATE_INDEX" val="20230961"/>
  <p:tag name="KSO_WM_UNIT_LAYERLEVEL" val="1_1_1"/>
  <p:tag name="KSO_WM_TAG_VERSION" val="3.0"/>
  <p:tag name="KSO_WM_UNIT_TYPE" val="n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solidLine&quot;:{&quot;brightness&quot;:0.3499999940395355,&quot;colorType&quot;:1,&quot;foreColorIndex&quot;:13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2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2*53"/>
  <p:tag name="KSO_WM_UNIT_TYPE" val="n_h_h_x"/>
  <p:tag name="KSO_WM_UNIT_INDEX" val="1_2_2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a*1_1_1"/>
  <p:tag name="KSO_WM_TEMPLATE_CATEGORY" val="diagram"/>
  <p:tag name="KSO_WM_TEMPLATE_INDEX" val="20230961"/>
  <p:tag name="KSO_WM_UNIT_LAYERLEVEL" val="1_1_1"/>
  <p:tag name="KSO_WM_TAG_VERSION" val="3.0"/>
  <p:tag name="KSO_WM_UNIT_ISCONTENTSTITLE" val="0"/>
  <p:tag name="KSO_WM_UNIT_ISNUMDGMTITLE" val="0"/>
  <p:tag name="KSO_WM_UNIT_NOCLEAR" val="0"/>
  <p:tag name="KSO_WM_UNIT_VALUE" val="20"/>
  <p:tag name="KSO_WM_UNIT_TYPE" val="n_h_a"/>
  <p:tag name="KSO_WM_UNIT_INDEX" val="1_1_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&#10;项标题"/>
  <p:tag name="KSO_WM_UNIT_FILL_TYPE" val="3"/>
  <p:tag name="KSO_WM_UNIT_TEXT_TYPE" val="1"/>
  <p:tag name="KSO_WM_UNIT_SHADOW_SCHEMECOLOR_INDEX" val="5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3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2*53"/>
  <p:tag name="KSO_WM_UNIT_TYPE" val="n_h_h_x"/>
  <p:tag name="KSO_WM_UNIT_INDEX" val="1_2_3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6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1*63"/>
  <p:tag name="KSO_WM_UNIT_TYPE" val="n_h_h_x"/>
  <p:tag name="KSO_WM_UNIT_INDEX" val="1_2_6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1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2*57"/>
  <p:tag name="KSO_WM_UNIT_TYPE" val="n_h_h_x"/>
  <p:tag name="KSO_WM_UNIT_INDEX" val="1_2_1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4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3*63"/>
  <p:tag name="KSO_WM_UNIT_TYPE" val="n_h_h_x"/>
  <p:tag name="KSO_WM_UNIT_INDEX" val="1_2_4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n_h_h_x*1_2_5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62*62"/>
  <p:tag name="KSO_WM_UNIT_TYPE" val="n_h_h_x"/>
  <p:tag name="KSO_WM_UNIT_INDEX" val="1_2_5_1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UNIT_USESOURCEFORMAT_APPLY" val="1"/>
</p:tagLst>
</file>

<file path=ppt/tags/tag12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30961_5*n_h_h_f*1_2_1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230961_5*n_h_h_f*1_2_4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30961_5*n_h_h_f*1_2_3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230961_5*n_h_h_f*1_2_5_1"/>
  <p:tag name="KSO_WM_TEMPLATE_CATEGORY" val="diagram"/>
  <p:tag name="KSO_WM_TEMPLATE_INDEX" val="20230961"/>
  <p:tag name="KSO_WM_UNIT_LAYERLEVEL" val="1_1_1_1"/>
  <p:tag name="KSO_WM_TAG_VERSION" val="3.0"/>
  <p:tag name="KSO_WM_BEAUTIFY_FLAG" val="#wm#"/>
  <p:tag name="KSO_WM_UNIT_PLACING_PICTURE_USER_VIEWPORT" val="{&quot;height&quot;:1417,&quot;width&quot;:4423}"/>
  <p:tag name="KSO_WM_UNIT_VALUE" val="66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23.8,&quot;left&quot;:46.9,&quot;top&quot;:110.34999999999995,&quot;width&quot;:886.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 文字是您思想的提炼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133.xml><?xml version="1.0" encoding="utf-8"?>
<p:tagLst xmlns:p="http://schemas.openxmlformats.org/presentationml/2006/main">
  <p:tag name="KSO_WM_BEAUTIFY_FLAG" val="#wm#"/>
  <p:tag name="KSO_WM_TEMPLATE_CATEGORY" val="diagram"/>
  <p:tag name="KSO_WM_TEMPLATE_INDEX" val="20230961"/>
  <p:tag name="KSO_WM_SPECIAL_SOURCE" val="bdnull"/>
  <p:tag name="KSO_WM_SLIDE_ID" val="diagram20230961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DIAGRAM_GROUP_CODE" val="n1-1"/>
  <p:tag name="KSO_WM_SLIDE_DIAGTYPE" val="n"/>
  <p:tag name="KSO_WM_TAG_VERSION" val="3.0"/>
  <p:tag name="KSO_WM_SLIDE_LAYOUT" val="a_n"/>
  <p:tag name="KSO_WM_SLIDE_LAYOUT_CNT" val="1_1"/>
  <p:tag name="KSO_WM_SLIDE_TYPE" val="text"/>
  <p:tag name="KSO_WM_SLIDE_SUBTYPE" val="diag"/>
  <p:tag name="KSO_WM_SLIDE_SIZE" val="707.011*423.744"/>
  <p:tag name="KSO_WM_SLIDE_POSITION" val="120.789*110.35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43_3*n_h_i*1_2_2"/>
  <p:tag name="KSO_WM_TEMPLATE_CATEGORY" val="diagram"/>
  <p:tag name="KSO_WM_TEMPLATE_INDEX" val="20231643"/>
  <p:tag name="KSO_WM_UNIT_LAYERLEVEL" val="1_1_1"/>
  <p:tag name="KSO_WM_TAG_VERSION" val="3.0"/>
  <p:tag name="KSO_WM_BEAUTIFY_FLAG" val="#wm#"/>
  <p:tag name="KSO_WM_UNIT_TYPE" val="n_h_i"/>
  <p:tag name="KSO_WM_UNIT_INDEX" val="1_2_2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43_3*n_h_i*1_2_3"/>
  <p:tag name="KSO_WM_TEMPLATE_CATEGORY" val="diagram"/>
  <p:tag name="KSO_WM_TEMPLATE_INDEX" val="20231643"/>
  <p:tag name="KSO_WM_UNIT_LAYERLEVEL" val="1_1_1"/>
  <p:tag name="KSO_WM_TAG_VERSION" val="3.0"/>
  <p:tag name="KSO_WM_BEAUTIFY_FLAG" val="#wm#"/>
  <p:tag name="KSO_WM_UNIT_TYPE" val="n_h_i"/>
  <p:tag name="KSO_WM_UNIT_INDEX" val="1_2_3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1643_3*n_h_h_f*1_2_1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输入你的项正文，文字是您思想的提炼，请尽量言简意赅的阐述观点。"/>
  <p:tag name="KSO_WM_UNIT_FILL_TYPE" val="1"/>
  <p:tag name="KSO_WM_UNIT_FILL_FORE_SCHEMECOLOR_INDEX" val="5"/>
  <p:tag name="KSO_WM_UNIT_FILL_FORE_SCHEMECOLOR_INDEX_BRIGHTNESS" val="0.9"/>
  <p:tag name="KSO_WM_UNIT_TEXT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43_3*n_h_h_i*1_2_1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USESOURCEFORMAT_APPLY" val="1"/>
</p:tagLst>
</file>

<file path=ppt/tags/tag1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1643_3*n_h_h_f*1_2_2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输入你的项正文，文字是您思想的提炼，请尽量言简意赅的阐述观点。"/>
  <p:tag name="KSO_WM_UNIT_FILL_TYPE" val="1"/>
  <p:tag name="KSO_WM_UNIT_FILL_FORE_SCHEMECOLOR_INDEX" val="5"/>
  <p:tag name="KSO_WM_UNIT_FILL_FORE_SCHEMECOLOR_INDEX_BRIGHTNESS" val="0.9"/>
  <p:tag name="KSO_WM_UNIT_TEXT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43_3*n_h_h_i*1_2_2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1643_3*n_h_h_f*1_2_3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输入你的项正文，文字是您思想的提炼，请尽量言简意赅的阐述观点。"/>
  <p:tag name="KSO_WM_UNIT_FILL_TYPE" val="1"/>
  <p:tag name="KSO_WM_UNIT_FILL_FORE_SCHEMECOLOR_INDEX" val="5"/>
  <p:tag name="KSO_WM_UNIT_FILL_FORE_SCHEMECOLOR_INDEX_BRIGHTNESS" val="0.9"/>
  <p:tag name="KSO_WM_UNIT_TEXT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43_3*n_h_h_i*1_2_3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USESOURCEFORMAT_APPLY" val="1"/>
</p:tagLst>
</file>

<file path=ppt/tags/tag14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1643_3*n_h_h_f*1_2_4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输入你的项正文，文字是您思想的提炼，请尽量言简意赅的阐述观点。"/>
  <p:tag name="KSO_WM_UNIT_FILL_TYPE" val="1"/>
  <p:tag name="KSO_WM_UNIT_FILL_FORE_SCHEMECOLOR_INDEX" val="5"/>
  <p:tag name="KSO_WM_UNIT_FILL_FORE_SCHEMECOLOR_INDEX_BRIGHTNESS" val="0.9"/>
  <p:tag name="KSO_WM_UNIT_TEXT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4_1"/>
  <p:tag name="KSO_WM_UNIT_ID" val="diagram20231643_3*n_h_h_i*1_2_4_1"/>
  <p:tag name="KSO_WM_TEMPLATE_CATEGORY" val="diagram"/>
  <p:tag name="KSO_WM_TEMPLATE_INDEX" val="20231643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3"/>
  <p:tag name="KSO_WM_UNIT_USESOURCEFORMAT_APPLY" val="1"/>
</p:tagLst>
</file>

<file path=ppt/tags/tag1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UNIT_ID" val="diagram20231643_3*n_h_a*1_1_1"/>
  <p:tag name="KSO_WM_TEMPLATE_CATEGORY" val="diagram"/>
  <p:tag name="KSO_WM_TEMPLATE_INDEX" val="2023164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88.98136265747974,&quot;left&quot;:54.81692913385825,&quot;top&quot;:118.18431867126014,&quot;width&quot;:850.3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标题"/>
  <p:tag name="KSO_WM_UNIT_FILL_TYPE" val="3"/>
  <p:tag name="KSO_WM_UNIT_TEXT_TYPE" val="1"/>
  <p:tag name="KSO_WM_UNIT_USESOURCEFORMAT_APPLY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a*1"/>
  <p:tag name="KSO_WM_TEMPLATE_CATEGORY" val="diagram"/>
  <p:tag name="KSO_WM_TEMPLATE_INDEX" val="2023096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SLIDE_ID" val="diagram20231643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TAG_VERSION" val="3.0"/>
  <p:tag name="KSO_WM_BEAUTIFY_FLAG" val="#wm#"/>
  <p:tag name="KSO_WM_TEMPLATE_CATEGORY" val="diagram"/>
  <p:tag name="KSO_WM_TEMPLATE_INDEX" val="20231643"/>
  <p:tag name="KSO_WM_SLIDE_TYPE" val="text"/>
  <p:tag name="KSO_WM_SLIDE_SUBTYPE" val="diag"/>
  <p:tag name="KSO_WM_SLIDE_SIZE" val="850.3*336.9"/>
  <p:tag name="KSO_WM_SLIDE_POSITION" val="54.8169*160.45"/>
  <p:tag name="KSO_WM_SLIDE_LAYOUT" val="a_n"/>
  <p:tag name="KSO_WM_SLIDE_LAYOUT_CNT" val="1_1"/>
  <p:tag name="KSO_WM_SPECIAL_SOURCE" val="bdnull"/>
  <p:tag name="KSO_WM_DIAGRAM_GROUP_CODE" val="n1-1"/>
  <p:tag name="KSO_WM_SLIDE_DIAGTYPE" val="n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33245_1*n_h_h_i*1_2_1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3245_1*n_h_h_i*1_2_3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33245_1*n_h_h_i*1_2_2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233245_1*n_h_h_i*1_2_5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VALUE" val="132*13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33245_1*n_h_h_x*1_2_3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33245_1*n_h_h_i*1_2_4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VALUE" val="132*13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5_1"/>
  <p:tag name="KSO_WM_UNIT_ID" val="diagram20233245_1*n_h_h_x*1_2_5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154.xml><?xml version="1.0" encoding="utf-8"?>
<p:tagLst xmlns:p="http://schemas.openxmlformats.org/presentationml/2006/main">
  <p:tag name="KSO_WM_UNIT_VALUE" val="132*13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33245_1*n_h_h_x*1_2_2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x"/>
  <p:tag name="KSO_WM_UNIT_INDEX" val="1_1_1"/>
  <p:tag name="KSO_WM_UNIT_ID" val="diagram20233245_1*n_h_x*1_1_1"/>
  <p:tag name="KSO_WM_TEMPLATE_CATEGORY" val="diagram"/>
  <p:tag name="KSO_WM_TEMPLATE_INDEX" val="2023324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90*205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3245_1*n_h_h_f*1_2_1_1"/>
  <p:tag name="KSO_WM_TEMPLATE_CATEGORY" val="diagram"/>
  <p:tag name="KSO_WM_TEMPLATE_INDEX" val="20233245"/>
  <p:tag name="KSO_WM_UNIT_LAYERLEVEL" val="1_1_1_1"/>
  <p:tag name="KSO_WM_TAG_VERSION" val="3.0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(您的)正文，文字是您思想的提炼，请尽量言简意赅的阐述观点。单击此处输入(您的)智能图形项正文。"/>
  <p:tag name="KSO_WM_UNIT_TEXT_FILL_FORE_SCHEMECOLOR_INDEX" val="1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3245_1*n_h_h_f*1_2_2_1"/>
  <p:tag name="KSO_WM_TEMPLATE_CATEGORY" val="diagram"/>
  <p:tag name="KSO_WM_TEMPLATE_INDEX" val="20233245"/>
  <p:tag name="KSO_WM_UNIT_LAYERLEVEL" val="1_1_1_1"/>
  <p:tag name="KSO_WM_TAG_VERSION" val="3.0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(您的)智能图形项正文，文字是您思想的提炼，请尽量言简意赅的阐述观点。单击此处输入(您的)智能图形项正文。"/>
  <p:tag name="KSO_WM_UNIT_TEXT_FILL_FORE_SCHEMECOLOR_INDEX" val="1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3245_1*n_h_h_f*1_2_3_1"/>
  <p:tag name="KSO_WM_TEMPLATE_CATEGORY" val="diagram"/>
  <p:tag name="KSO_WM_TEMPLATE_INDEX" val="20233245"/>
  <p:tag name="KSO_WM_UNIT_LAYERLEVEL" val="1_1_1_1"/>
  <p:tag name="KSO_WM_TAG_VERSION" val="3.0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(您的)正文，文字是您思想的提炼，请尽量言简意赅的阐述观点。单击此处输入(您的)智能图形项正文。"/>
  <p:tag name="KSO_WM_UNIT_TEXT_FILL_FORE_SCHEMECOLOR_INDEX" val="1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5_1"/>
  <p:tag name="KSO_WM_UNIT_ID" val="diagram20233245_1*n_h_h_f*1_2_5_1"/>
  <p:tag name="KSO_WM_TEMPLATE_CATEGORY" val="diagram"/>
  <p:tag name="KSO_WM_TEMPLATE_INDEX" val="20233245"/>
  <p:tag name="KSO_WM_UNIT_LAYERLEVEL" val="1_1_1_1"/>
  <p:tag name="KSO_WM_TAG_VERSION" val="3.0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(您的)正文，文字是您思想的提炼，请尽量言简意赅的阐述观点。单击此处输入(您的)智能图形项正文。"/>
  <p:tag name="KSO_WM_UNIT_TEXT_FILL_FORE_SCHEMECOLOR_INDEX" val="1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3245_1*n_h_h_f*1_2_4_1"/>
  <p:tag name="KSO_WM_TEMPLATE_CATEGORY" val="diagram"/>
  <p:tag name="KSO_WM_TEMPLATE_INDEX" val="20233245"/>
  <p:tag name="KSO_WM_UNIT_LAYERLEVEL" val="1_1_1_1"/>
  <p:tag name="KSO_WM_TAG_VERSION" val="3.0"/>
  <p:tag name="KSO_WM_UNIT_TEXT_FILL_FORE_SCHEMECOLOR_INDEX_BRIGHTNESS" val="0.1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(您的)智能图形项正文，文字是您思想的提炼，请尽量言简意赅的阐述观点。单击此处输入(您的)智能图形项正文。"/>
  <p:tag name="KSO_WM_UNIT_TEXT_FILL_FORE_SCHEMECOLOR_INDEX" val="1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VALUE" val="132*13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4_1"/>
  <p:tag name="KSO_WM_UNIT_ID" val="diagram20233245_1*n_h_h_x*1_2_4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162.xml><?xml version="1.0" encoding="utf-8"?>
<p:tagLst xmlns:p="http://schemas.openxmlformats.org/presentationml/2006/main">
  <p:tag name="KSO_WM_UNIT_VALUE" val="132*13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33245_1*n_h_h_x*1_2_1_1"/>
  <p:tag name="KSO_WM_TEMPLATE_CATEGORY" val="diagram"/>
  <p:tag name="KSO_WM_TEMPLATE_INDEX" val="20233245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UNIT_ID" val="diagram20233245_1*n_h_a*1_1_1"/>
  <p:tag name="KSO_WM_TEMPLATE_CATEGORY" val="diagram"/>
  <p:tag name="KSO_WM_TEMPLATE_INDEX" val="20233245"/>
  <p:tag name="KSO_WM_UNIT_LAYERLEVEL" val="1_1_1"/>
  <p:tag name="KSO_WM_TAG_VERSION" val="3.0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59.05,&quot;left&quot;:56.10000000000002,&quot;top&quot;:128.45,&quot;width&quot;:824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ID" val="diagram20230961_5*a*1"/>
  <p:tag name="KSO_WM_TEMPLATE_CATEGORY" val="diagram"/>
  <p:tag name="KSO_WM_TEMPLATE_INDEX" val="2023096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UNIT_TYPE" val="a"/>
  <p:tag name="KSO_WM_UNIT_INDEX" val="1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SLIDE_ID" val="diagram20233245_1"/>
  <p:tag name="KSO_WM_TEMPLATE_SUBCATEGORY" val="0"/>
  <p:tag name="KSO_WM_TEMPLATE_MASTER_TYPE" val="0"/>
  <p:tag name="KSO_WM_TEMPLATE_COLOR_TYPE" val="0"/>
  <p:tag name="KSO_WM_SLIDE_ITEM_CNT" val="5"/>
  <p:tag name="KSO_WM_SLIDE_INDEX" val="1"/>
  <p:tag name="KSO_WM_TAG_VERSION" val="3.0"/>
  <p:tag name="KSO_WM_BEAUTIFY_FLAG" val="#wm#"/>
  <p:tag name="KSO_WM_TEMPLATE_CATEGORY" val="diagram"/>
  <p:tag name="KSO_WM_TEMPLATE_INDEX" val="20233245"/>
  <p:tag name="KSO_WM_SLIDE_TYPE" val="text"/>
  <p:tag name="KSO_WM_SLIDE_SUBTYPE" val="diag"/>
  <p:tag name="KSO_WM_SLIDE_SIZE" val="779.6*359.05"/>
  <p:tag name="KSO_WM_SLIDE_POSITION" val="84.3501*128.45"/>
  <p:tag name="KSO_WM_SLIDE_LAYOUT" val="a_n"/>
  <p:tag name="KSO_WM_SLIDE_LAYOUT_CNT" val="1_1"/>
  <p:tag name="KSO_WM_SPECIAL_SOURCE" val="bdnull"/>
  <p:tag name="KSO_WM_DIAGRAM_GROUP_CODE" val="n1-1"/>
  <p:tag name="KSO_WM_SLIDE_DIAGTYPE" val="n"/>
</p:tagLst>
</file>

<file path=ppt/tags/tag166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67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68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69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1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2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3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4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5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6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7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8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79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363.27196850393693,&quot;left&quot;:27.094960629921264,&quot;top&quot;:96.30842519685038,&quot;width&quot;:892.5550393700787}"/>
</p:tagLst>
</file>

<file path=ppt/tags/tag181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2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3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4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5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6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7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8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89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336.4719685039369,&quot;left&quot;:34.12220472440945,&quot;top&quot;:123.10842519685039,&quot;width&quot;:847.1442519685039}"/>
</p:tagLst>
</file>

<file path=ppt/tags/tag191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2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3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4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5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6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7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8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199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1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2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3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4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5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6.xml><?xml version="1.0" encoding="utf-8"?>
<p:tagLst xmlns:p="http://schemas.openxmlformats.org/presentationml/2006/main">
  <p:tag name="KSO_WM_DIAGRAM_VIRTUALLY_FRAME" val="{&quot;height&quot;:368.6516535433071,&quot;left&quot;:48.98897637795275,&quot;top&quot;:103.43960629921261,&quot;width&quot;:822.4889763779527}"/>
</p:tagLst>
</file>

<file path=ppt/tags/tag207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08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09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1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2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3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4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5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6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7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8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19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1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2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3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4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5.xml><?xml version="1.0" encoding="utf-8"?>
<p:tagLst xmlns:p="http://schemas.openxmlformats.org/presentationml/2006/main">
  <p:tag name="KSO_WM_DIAGRAM_VIRTUALLY_FRAME" val="{&quot;height&quot;:310.4113385826771,&quot;left&quot;:58.454330708661416,&quot;top&quot;:123.3911811023622,&quot;width&quot;:840.9346456692913}"/>
</p:tagLst>
</file>

<file path=ppt/tags/tag226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27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28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29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1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2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3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4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5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6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7.xml><?xml version="1.0" encoding="utf-8"?>
<p:tagLst xmlns:p="http://schemas.openxmlformats.org/presentationml/2006/main">
  <p:tag name="KSO_WM_DIAGRAM_VIRTUALLY_FRAME" val="{&quot;height&quot;:499.58062992125986,&quot;left&quot;:1.0377952755905426,&quot;top&quot;:82.07976377952755,&quot;width&quot;:944.4669291338581}"/>
</p:tagLst>
</file>

<file path=ppt/tags/tag238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39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1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2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3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4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5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6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7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8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49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1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2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3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4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5.xml><?xml version="1.0" encoding="utf-8"?>
<p:tagLst xmlns:p="http://schemas.openxmlformats.org/presentationml/2006/main">
  <p:tag name="KSO_WM_DIAGRAM_VIRTUALLY_FRAME" val="{&quot;height&quot;:423.3599212598425,&quot;left&quot;:209.48669291338584,&quot;top&quot;:64.95094488188977,&quot;width&quot;:691.2692913385825}"/>
</p:tagLst>
</file>

<file path=ppt/tags/tag256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3.0055118110237}"/>
</p:tagLst>
</file>

<file path=ppt/tags/tag257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58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59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3.0055118110237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1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2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3.0055118110237}"/>
</p:tagLst>
</file>

<file path=ppt/tags/tag263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4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5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3.0055118110237}"/>
</p:tagLst>
</file>

<file path=ppt/tags/tag266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7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8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69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1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2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3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4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5.xml><?xml version="1.0" encoding="utf-8"?>
<p:tagLst xmlns:p="http://schemas.openxmlformats.org/presentationml/2006/main">
  <p:tag name="KSO_WM_DIAGRAM_VIRTUALLY_FRAME" val="{&quot;height&quot;:359.1310236220472,&quot;left&quot;:16.480078740157477,&quot;top&quot;:120.13023622047244,&quot;width&quot;:898.8699212598425}"/>
</p:tagLst>
</file>

<file path=ppt/tags/tag276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77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78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79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81.xml><?xml version="1.0" encoding="utf-8"?>
<p:tagLst xmlns:p="http://schemas.openxmlformats.org/presentationml/2006/main">
  <p:tag name="KSO_WM_DIAGRAM_VIRTUALLY_FRAME" val="{&quot;height&quot;:436.58480314960633,&quot;left&quot;:481.68496062992125,&quot;top&quot;:59.32425196850393,&quot;width&quot;:424.81503937007875}"/>
</p:tagLst>
</file>

<file path=ppt/tags/tag282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3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4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5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6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7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8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89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91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92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93.xml><?xml version="1.0" encoding="utf-8"?>
<p:tagLst xmlns:p="http://schemas.openxmlformats.org/presentationml/2006/main">
  <p:tag name="KSO_WM_DIAGRAM_VIRTUALLY_FRAME" val="{&quot;height&quot;:354.49669291338586,&quot;left&quot;:53.68921259842519,&quot;top&quot;:103.42062992125985,&quot;width&quot;:812.2471653543307}"/>
</p:tagLst>
</file>

<file path=ppt/tags/tag294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295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296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297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298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299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1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2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3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4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5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6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7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8.xml><?xml version="1.0" encoding="utf-8"?>
<p:tagLst xmlns:p="http://schemas.openxmlformats.org/presentationml/2006/main">
  <p:tag name="KSO_WM_DIAGRAM_VIRTUALLY_FRAME" val="{&quot;height&quot;:389.49370078740156,&quot;left&quot;:272.2227559055118,&quot;top&quot;:91.5387401574803,&quot;width&quot;:575.1333070866142}"/>
</p:tagLst>
</file>

<file path=ppt/tags/tag309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1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2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3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4.xml><?xml version="1.0" encoding="utf-8"?>
<p:tagLst xmlns:p="http://schemas.openxmlformats.org/presentationml/2006/main">
  <p:tag name="KSO_WM_DIAGRAM_VIRTUALLY_FRAME" val="{&quot;height&quot;:350.20905511811026,&quot;left&quot;:481.68496062992125,&quot;top&quot;:115.45,&quot;width&quot;:449.7804724409449}"/>
</p:tagLst>
</file>

<file path=ppt/tags/tag315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16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17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18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19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1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2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3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4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5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6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7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8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29.xml><?xml version="1.0" encoding="utf-8"?>
<p:tagLst xmlns:p="http://schemas.openxmlformats.org/presentationml/2006/main">
  <p:tag name="KSO_WM_DIAGRAM_VIRTUALLY_FRAME" val="{&quot;height&quot;:389.49370078740156,&quot;left&quot;:309.1227559055118,&quot;top&quot;:90.13874015748031,&quot;width&quot;:575.1333070866142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ISPRING_PRESENTATION_TITLE" val="yiyao"/>
  <p:tag name="ISPRING_SCORM_RATE_SLIDES" val="0"/>
  <p:tag name="ISPRING_SCORM_PASSING_SCORE" val="0.000000"/>
  <p:tag name="ISPRING_ULTRA_SCORM_COURSE_ID" val="AAFE5A67-E405-4338-825A-6F0CBD5D1FE8"/>
  <p:tag name="ISPRINGONLINEFOLDERID" val="0"/>
  <p:tag name="ISPRINGONLINEFOLDERPATH" val="Content List"/>
  <p:tag name="ISPRINGCLOUDFOLDERID" val="0"/>
  <p:tag name="ISPRINGCLOUDFOLDERPATH" val="Repository"/>
  <p:tag name="ISPRING_OUTPUT_FOLDER" val="G:\第十三批\545189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KSO_WPP_MARK_KEY" val="0aec4c57-b01b-489e-8a10-6aaf6417f8c4"/>
  <p:tag name="COMMONDATA" val="eyJoZGlkIjoiZTEwODk2MWMxMjhiNzczNzE3MmUyZDk0YWVjNDA1Y2EifQ=="/>
  <p:tag name="RESOURCE_RECORD_KEY" val="{&quot;29&quot;:[50000076,50000162]}"/>
  <p:tag name="resource_record_key" val="{&quot;10&quot;:[3634395],&quot;29&quot;:[50000076,50000162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FILL_FORE_SCHEMECOLOR_INDEX_BRIGHTNESS" val="-0.5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69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1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2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3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4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5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6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0921_5*a*1"/>
  <p:tag name="KSO_WM_TEMPLATE_CATEGORY" val="diagram"/>
  <p:tag name="KSO_WM_TEMPLATE_INDEX" val="20230921"/>
  <p:tag name="KSO_WM_UNIT_LAYERLEVEL" val="1"/>
  <p:tag name="KSO_WM_TAG_VERSION" val="3.0"/>
  <p:tag name="KSO_WM_BEAUTIFY_FLAG" val="#wm#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0921_2*l_h_i*1_1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" val="5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0921_2*l_h_i*1_1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LAYER_COUNT" val="1"/>
  <p:tag name="KSO_WM_UNIT_NOCLEAR" val="0"/>
  <p:tag name="KSO_WM_DIAGRAM_VERSION" val="3"/>
  <p:tag name="KSO_WM_DIAGRAM_COLOR_TRICK" val="1"/>
  <p:tag name="KSO_WM_DIAGRAM_COLOR_TEXT_CAN_REMOVE" val="n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30921_2*l_h_i*1_1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21_2*l_h_f*1_1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VALUE" val="126"/>
  <p:tag name="KSO_WM_DIAGRAM_VERSION" val="3"/>
  <p:tag name="KSO_WM_DIAGRAM_COLOR_TRICK" val="1"/>
  <p:tag name="KSO_WM_DIAGRAM_COLOR_TEXT_CAN_REMOVE" val="n"/>
  <p:tag name="KSO_WM_UNIT_PRESET_TEXT" val="单击此处输入您的项正文，文字是您思想的提炼，请尽量言简意赅的阐述观点。单击此处输入(您的)智能图形项正文，文字是您思想的提炼，请尽量言简意赅的阐述观点。单击此处添加正文，文字是您思想的提炼。"/>
  <p:tag name="KSO_WM_UNIT_TEXT_FILL_FORE_SCHEMECOLOR_INDEX" val="1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21_2*l_h_i*1_1_1"/>
  <p:tag name="KSO_WM_TEMPLATE_CATEGORY" val="diagram"/>
  <p:tag name="KSO_WM_TEMPLATE_INDEX" val="20230921"/>
  <p:tag name="KSO_WM_UNIT_LAYERLEVEL" val="1_1_1"/>
  <p:tag name="KSO_WM_TAG_VERSION" val="3.0"/>
  <p:tag name="KSO_WM_UNIT_SUBTYPE" val="d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30921_2*l_h_i*1_1_4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" val="2"/>
  <p:tag name="KSO_WM_UNIT_TEXT_FILL_TYPE" val="1"/>
  <p:tag name="KSO_WM_UNIT_USESOURCEFORMAT_APPLY" val="1"/>
</p:tagLst>
</file>

<file path=ppt/tags/tag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21_2*l_h_a*1_1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0921_2*l_h_i*1_2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" val="5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0921_2*l_h_i*1_2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LAYER_COUNT" val="1"/>
  <p:tag name="KSO_WM_UNIT_NOCLEAR" val="0"/>
  <p:tag name="KSO_WM_DIAGRAM_VERSION" val="3"/>
  <p:tag name="KSO_WM_DIAGRAM_COLOR_TRICK" val="1"/>
  <p:tag name="KSO_WM_DIAGRAM_COLOR_TEXT_CAN_REMOVE" val="n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30921_2*l_h_i*1_2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SUBTYPE" val="a"/>
  <p:tag name="KSO_WM_UNIT_NOCLEAR" val="0"/>
  <p:tag name="KSO_WM_UNIT_VALUE" val="126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21_2*l_h_f*1_2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DIAGRAM_VERSION" val="3"/>
  <p:tag name="KSO_WM_DIAGRAM_COLOR_TRICK" val="1"/>
  <p:tag name="KSO_WM_DIAGRAM_COLOR_TEXT_CAN_REMOVE" val="n"/>
  <p:tag name="KSO_WM_UNIT_PRESET_TEXT" val="单击此处输入您的项正文，文字是您思想的提炼，请尽量言简意赅的阐述观点。单击此处输入(您的)智能图形项正文，文字是您思想的提炼，请尽量言简意赅的阐述观点。单击此处添加正文，文字是您思想的提炼。"/>
  <p:tag name="KSO_WM_UNIT_TEXT_FILL_FORE_SCHEMECOLOR_INDEX" val="1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21_2*l_h_i*1_2_1"/>
  <p:tag name="KSO_WM_TEMPLATE_CATEGORY" val="diagram"/>
  <p:tag name="KSO_WM_TEMPLATE_INDEX" val="20230921"/>
  <p:tag name="KSO_WM_UNIT_LAYERLEVEL" val="1_1_1"/>
  <p:tag name="KSO_WM_TAG_VERSION" val="3.0"/>
  <p:tag name="KSO_WM_UNIT_SUBTYPE" val="d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30921_2*l_h_i*1_2_4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" val="2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21_2*l_h_a*1_2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0921_2*l_h_i*1_3_2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brightness&quot;:0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SHADOW_SCHEMECOLOR_INDEX" val="5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30921_2*l_h_i*1_3_3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66666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LAYER_COUNT" val="1"/>
  <p:tag name="KSO_WM_UNIT_NOCLEAR" val="0"/>
  <p:tag name="KSO_WM_DIAGRAM_VERSION" val="3"/>
  <p:tag name="KSO_WM_DIAGRAM_COLOR_TRICK" val="1"/>
  <p:tag name="KSO_WM_DIAGRAM_COLOR_TEXT_CAN_REMOVE" val="n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30921_2*l_h_i*1_3_5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2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21_2*l_h_f*1_3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VALUE" val="126"/>
  <p:tag name="KSO_WM_DIAGRAM_VERSION" val="3"/>
  <p:tag name="KSO_WM_DIAGRAM_COLOR_TRICK" val="1"/>
  <p:tag name="KSO_WM_DIAGRAM_COLOR_TEXT_CAN_REMOVE" val="n"/>
  <p:tag name="KSO_WM_UNIT_PRESET_TEXT" val="单击此处输入您的项正文，文字是您思想的提炼，请尽量言简意赅的阐述观点。单击此处输入(您的)智能图形项正文，文字是您思想的提炼，请尽量言简意赅的阐述观点。单击此处添加正文，文字是您思想的提炼。"/>
  <p:tag name="KSO_WM_UNIT_TEXT_FILL_FORE_SCHEMECOLOR_INDEX" val="1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0921_2*l_h_i*1_3_1"/>
  <p:tag name="KSO_WM_TEMPLATE_CATEGORY" val="diagram"/>
  <p:tag name="KSO_WM_TEMPLATE_INDEX" val="20230921"/>
  <p:tag name="KSO_WM_UNIT_LAYERLEVEL" val="1_1_1"/>
  <p:tag name="KSO_WM_TAG_VERSION" val="3.0"/>
  <p:tag name="KSO_WM_UNIT_SUBTYPE" val="d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7099999785423279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30921_2*l_h_i*1_3_4"/>
  <p:tag name="KSO_WM_TEMPLATE_CATEGORY" val="diagram"/>
  <p:tag name="KSO_WM_TEMPLATE_INDEX" val="20230921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-0.25"/>
  <p:tag name="KSO_WM_UNIT_TEXT_FILL_FORE_SCHEMECOLOR_INDEX" val="2"/>
  <p:tag name="KSO_WM_UNIT_TEXT_FILL_TYPE" val="1"/>
  <p:tag name="KSO_WM_UNIT_USESOURCEFORMAT_APPLY" val="1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21_2*l_h_a*1_3_1"/>
  <p:tag name="KSO_WM_TEMPLATE_CATEGORY" val="diagram"/>
  <p:tag name="KSO_WM_TEMPLATE_INDEX" val="20230921"/>
  <p:tag name="KSO_WM_UNIT_LAYERLEVEL" val="1_1_1"/>
  <p:tag name="KSO_WM_TAG_VERSION" val="3.0"/>
  <p:tag name="KSO_WM_DIAGRAM_GROUP_CODE" val="l1-1"/>
  <p:tag name="KSO_WM_DIAGRAM_MAX_ITEMCNT" val="6"/>
  <p:tag name="KSO_WM_DIAGRAM_MIN_ITEMCNT" val="2"/>
  <p:tag name="KSO_WM_DIAGRAM_VIRTUALLY_FRAME" val="{&quot;height&quot;:373.70001757034646,&quot;left&quot;:54.80000000000001,&quot;top&quot;:114.82499121482684,&quot;width&quot;:850.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UNIT_USESOURCEFORMAT_APPLY" val="1"/>
</p:tagLst>
</file>

<file path=ppt/tags/tag99.xml><?xml version="1.0" encoding="utf-8"?>
<p:tagLst xmlns:p="http://schemas.openxmlformats.org/presentationml/2006/main">
  <p:tag name="KSO_WM_BEAUTIFY_FLAG" val="#wm#"/>
  <p:tag name="KSO_WM_TEMPLATE_CATEGORY" val="diagram"/>
  <p:tag name="KSO_WM_TEMPLATE_INDEX" val="20230921"/>
  <p:tag name="KSO_WM_SPECIAL_SOURCE" val="bdnull"/>
  <p:tag name="KSO_WM_SLIDE_ID" val="diagram20230921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DIAGRAM_GROUP_CODE" val="l1-1"/>
  <p:tag name="KSO_WM_SLIDE_DIAGTYPE" val="l"/>
  <p:tag name="KSO_WM_TAG_VERSION" val="3.0"/>
  <p:tag name="KSO_WM_SLIDE_LAYOUT" val="a_l"/>
  <p:tag name="KSO_WM_SLIDE_LAYOUT_CNT" val="1_1"/>
  <p:tag name="KSO_WM_SLIDE_TYPE" val="text"/>
  <p:tag name="KSO_WM_SLIDE_SUBTYPE" val="diag"/>
  <p:tag name="KSO_WM_SLIDE_SIZE" val="850.55*373.05"/>
  <p:tag name="KSO_WM_SLIDE_POSITION" val="54.8*115.1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5700</Words>
  <Application>WPS 演示</Application>
  <PresentationFormat>宽屏</PresentationFormat>
  <Paragraphs>511</Paragraphs>
  <Slides>40</Slides>
  <Notes>106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Impact</vt:lpstr>
      <vt:lpstr>微软雅黑</vt:lpstr>
      <vt:lpstr>Wingdings</vt:lpstr>
      <vt:lpstr>Calibri</vt:lpstr>
      <vt:lpstr>Tahoma</vt:lpstr>
      <vt:lpstr>Arial Unicode MS</vt:lpstr>
      <vt:lpstr>等线</vt:lpstr>
      <vt:lpstr>Calibri</vt:lpstr>
      <vt:lpstr>第一PPT，www.1ppt.com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二、通过反馈和反思提升综合素养</vt:lpstr>
      <vt:lpstr>二、通过反馈和反思提升综合素养</vt:lpstr>
      <vt:lpstr>PowerPoint 演示文稿</vt:lpstr>
      <vt:lpstr>二、通过反馈和反思提升综合素养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医疗医药</dc:title>
  <dc:creator>第一PPT</dc:creator>
  <cp:keywords>www.1ppt.com</cp:keywords>
  <dc:description>www.1ppt.com</dc:description>
  <cp:lastModifiedBy>Ceky</cp:lastModifiedBy>
  <cp:revision>239</cp:revision>
  <dcterms:created xsi:type="dcterms:W3CDTF">2017-12-25T04:47:00Z</dcterms:created>
  <dcterms:modified xsi:type="dcterms:W3CDTF">2025-08-11T20:56:15Z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B75F9D846F27407186EBD0423BFA3794_12</vt:lpwstr>
  </property>
  <property fmtid="{D5CDD505-2E9C-101B-9397-08002B2CF9AE}" pid="3" name="KSOProductBuildVer">
    <vt:lpwstr>2052-12.1.0.21915</vt:lpwstr>
  </property>
</Properties>
</file>