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4.svg" ContentType="image/svg+xml"/>
  <Override PartName="/ppt/media/image26.svg" ContentType="image/svg+xml"/>
  <Override PartName="/ppt/media/image27.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2.svg" ContentType="image/svg+xml"/>
  <Override PartName="/ppt/media/image46.svg" ContentType="image/svg+xml"/>
  <Override PartName="/ppt/media/image47.webp" ContentType="image/webp"/>
  <Override PartName="/ppt/media/image54.svg" ContentType="image/svg+xml"/>
  <Override PartName="/ppt/media/image55.svg" ContentType="image/svg+xml"/>
  <Override PartName="/ppt/media/image58.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57"/>
  </p:handoutMasterIdLst>
  <p:sldIdLst>
    <p:sldId id="256" r:id="rId3"/>
    <p:sldId id="284" r:id="rId4"/>
    <p:sldId id="260" r:id="rId6"/>
    <p:sldId id="261" r:id="rId7"/>
    <p:sldId id="259" r:id="rId8"/>
    <p:sldId id="353" r:id="rId9"/>
    <p:sldId id="278" r:id="rId10"/>
    <p:sldId id="257" r:id="rId11"/>
    <p:sldId id="354" r:id="rId12"/>
    <p:sldId id="357" r:id="rId13"/>
    <p:sldId id="359" r:id="rId14"/>
    <p:sldId id="360" r:id="rId15"/>
    <p:sldId id="361" r:id="rId16"/>
    <p:sldId id="366" r:id="rId17"/>
    <p:sldId id="364" r:id="rId18"/>
    <p:sldId id="365" r:id="rId19"/>
    <p:sldId id="367" r:id="rId20"/>
    <p:sldId id="369" r:id="rId21"/>
    <p:sldId id="370" r:id="rId22"/>
    <p:sldId id="371" r:id="rId23"/>
    <p:sldId id="339" r:id="rId24"/>
    <p:sldId id="372" r:id="rId25"/>
    <p:sldId id="374" r:id="rId26"/>
    <p:sldId id="377" r:id="rId27"/>
    <p:sldId id="378" r:id="rId28"/>
    <p:sldId id="381" r:id="rId29"/>
    <p:sldId id="312" r:id="rId30"/>
    <p:sldId id="382" r:id="rId31"/>
    <p:sldId id="383" r:id="rId32"/>
    <p:sldId id="380" r:id="rId33"/>
    <p:sldId id="385" r:id="rId34"/>
    <p:sldId id="386" r:id="rId35"/>
    <p:sldId id="387" r:id="rId36"/>
    <p:sldId id="388" r:id="rId37"/>
    <p:sldId id="391" r:id="rId38"/>
    <p:sldId id="392" r:id="rId39"/>
    <p:sldId id="393" r:id="rId40"/>
    <p:sldId id="316" r:id="rId41"/>
    <p:sldId id="394" r:id="rId42"/>
    <p:sldId id="395" r:id="rId43"/>
    <p:sldId id="396" r:id="rId44"/>
    <p:sldId id="397" r:id="rId45"/>
    <p:sldId id="398" r:id="rId46"/>
    <p:sldId id="399" r:id="rId47"/>
    <p:sldId id="401" r:id="rId48"/>
    <p:sldId id="402" r:id="rId49"/>
    <p:sldId id="404" r:id="rId50"/>
    <p:sldId id="403" r:id="rId51"/>
    <p:sldId id="406" r:id="rId52"/>
    <p:sldId id="405" r:id="rId53"/>
    <p:sldId id="408" r:id="rId54"/>
    <p:sldId id="407" r:id="rId55"/>
    <p:sldId id="275" r:id="rId56"/>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38" userDrawn="1">
          <p15:clr>
            <a:srgbClr val="A4A3A4"/>
          </p15:clr>
        </p15:guide>
        <p15:guide id="2" pos="3847" userDrawn="1">
          <p15:clr>
            <a:srgbClr val="A4A3A4"/>
          </p15:clr>
        </p15:guide>
        <p15:guide id="3" orient="horz" pos="323" userDrawn="1">
          <p15:clr>
            <a:srgbClr val="A4A3A4"/>
          </p15:clr>
        </p15:guide>
        <p15:guide id="4" orient="horz" pos="790" userDrawn="1">
          <p15:clr>
            <a:srgbClr val="A4A3A4"/>
          </p15:clr>
        </p15:guide>
        <p15:guide id="5" orient="horz" pos="3890" userDrawn="1">
          <p15:clr>
            <a:srgbClr val="A4A3A4"/>
          </p15:clr>
        </p15:guide>
        <p15:guide id="6" pos="7511" userDrawn="1">
          <p15:clr>
            <a:srgbClr val="A4A3A4"/>
          </p15:clr>
        </p15:guide>
        <p15:guide id="7" pos="1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04898E"/>
    <a:srgbClr val="FBCC04"/>
    <a:srgbClr val="6EA653"/>
    <a:srgbClr val="FBCE15"/>
    <a:srgbClr val="FBD33E"/>
    <a:srgbClr val="228F9F"/>
    <a:srgbClr val="FDED70"/>
    <a:srgbClr val="F5DA6A"/>
    <a:srgbClr val="82B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296" autoAdjust="0"/>
  </p:normalViewPr>
  <p:slideViewPr>
    <p:cSldViewPr snapToGrid="0" showGuides="1">
      <p:cViewPr>
        <p:scale>
          <a:sx n="75" d="100"/>
          <a:sy n="75" d="100"/>
        </p:scale>
        <p:origin x="1524" y="810"/>
      </p:cViewPr>
      <p:guideLst>
        <p:guide orient="horz" pos="2338"/>
        <p:guide pos="3847"/>
        <p:guide orient="horz" pos="323"/>
        <p:guide orient="horz" pos="790"/>
        <p:guide orient="horz" pos="3890"/>
        <p:guide pos="7511"/>
        <p:guide pos="178"/>
      </p:guideLst>
    </p:cSldViewPr>
  </p:slideViewPr>
  <p:notesTextViewPr>
    <p:cViewPr>
      <p:scale>
        <a:sx n="1" d="1"/>
        <a:sy n="1" d="1"/>
      </p:scale>
      <p:origin x="0" y="0"/>
    </p:cViewPr>
  </p:notesTextViewPr>
  <p:sorterViewPr>
    <p:cViewPr>
      <p:scale>
        <a:sx n="100" d="100"/>
        <a:sy n="100" d="100"/>
      </p:scale>
      <p:origin x="0" y="-219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223.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7" name="图形 13"/>
          <p:cNvGrpSpPr/>
          <p:nvPr userDrawn="1"/>
        </p:nvGrpSpPr>
        <p:grpSpPr>
          <a:xfrm>
            <a:off x="10928924" y="5224440"/>
            <a:ext cx="691841" cy="1291101"/>
            <a:chOff x="8038817" y="4384592"/>
            <a:chExt cx="380751" cy="710551"/>
          </a:xfrm>
          <a:solidFill>
            <a:srgbClr val="FBCC04"/>
          </a:solidFill>
        </p:grpSpPr>
        <p:sp>
          <p:nvSpPr>
            <p:cNvPr id="8" name="任意多边形: 形状 7"/>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 name="任意多边形: 形状 8"/>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 name="任意多边形: 形状 9"/>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 name="任意多边形: 形状 10"/>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 name="任意多边形: 形状 11"/>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 name="任意多边形: 形状 12"/>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 name="任意多边形: 形状 13"/>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 name="任意多边形: 形状 14"/>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 name="任意多边形: 形状 15"/>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 name="任意多边形: 形状 16"/>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 name="任意多边形: 形状 17"/>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9" name="任意多边形: 形状 18"/>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0" name="任意多边形: 形状 19"/>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形状 20"/>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2" name="任意多边形: 形状 21"/>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3" name="任意多边形: 形状 22"/>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4" name="任意多边形: 形状 23"/>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5" name="任意多边形: 形状 24"/>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6" name="任意多边形: 形状 25"/>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7" name="任意多边形: 形状 26"/>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8" name="任意多边形: 形状 27"/>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0" name="任意多边形: 形状 29"/>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4" name="任意多边形: 形状 33"/>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6" name="组合 195"/>
          <p:cNvGrpSpPr/>
          <p:nvPr userDrawn="1"/>
        </p:nvGrpSpPr>
        <p:grpSpPr>
          <a:xfrm>
            <a:off x="10819877" y="2"/>
            <a:ext cx="1393188" cy="1466598"/>
            <a:chOff x="10392316" y="1"/>
            <a:chExt cx="1820749" cy="1916689"/>
          </a:xfrm>
        </p:grpSpPr>
        <p:sp>
          <p:nvSpPr>
            <p:cNvPr id="189" name="任意多边形: 形状 188"/>
            <p:cNvSpPr/>
            <p:nvPr/>
          </p:nvSpPr>
          <p:spPr>
            <a:xfrm>
              <a:off x="10649178" y="1"/>
              <a:ext cx="1563887" cy="1916689"/>
            </a:xfrm>
            <a:custGeom>
              <a:avLst/>
              <a:gdLst>
                <a:gd name="connsiteX0" fmla="*/ 0 w 1563887"/>
                <a:gd name="connsiteY0" fmla="*/ 0 h 1916689"/>
                <a:gd name="connsiteX1" fmla="*/ 1563887 w 1563887"/>
                <a:gd name="connsiteY1" fmla="*/ 0 h 1916689"/>
                <a:gd name="connsiteX2" fmla="*/ 1563887 w 1563887"/>
                <a:gd name="connsiteY2" fmla="*/ 1916689 h 1916689"/>
                <a:gd name="connsiteX3" fmla="*/ 0 w 1563887"/>
                <a:gd name="connsiteY3" fmla="*/ 1916689 h 1916689"/>
              </a:gdLst>
              <a:ahLst/>
              <a:cxnLst>
                <a:cxn ang="0">
                  <a:pos x="connsiteX0" y="connsiteY0"/>
                </a:cxn>
                <a:cxn ang="0">
                  <a:pos x="connsiteX1" y="connsiteY1"/>
                </a:cxn>
                <a:cxn ang="0">
                  <a:pos x="connsiteX2" y="connsiteY2"/>
                </a:cxn>
                <a:cxn ang="0">
                  <a:pos x="connsiteX3" y="connsiteY3"/>
                </a:cxn>
              </a:cxnLst>
              <a:rect l="l" t="t" r="r" b="b"/>
              <a:pathLst>
                <a:path w="1563887" h="1916689">
                  <a:moveTo>
                    <a:pt x="0" y="0"/>
                  </a:moveTo>
                  <a:lnTo>
                    <a:pt x="1563887" y="0"/>
                  </a:lnTo>
                  <a:lnTo>
                    <a:pt x="1563887" y="1916689"/>
                  </a:lnTo>
                  <a:lnTo>
                    <a:pt x="0" y="1916689"/>
                  </a:lnTo>
                  <a:close/>
                </a:path>
              </a:pathLst>
            </a:custGeom>
            <a:solidFill>
              <a:srgbClr val="FBCC04"/>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6" name="任意多边形: 形状 185"/>
            <p:cNvSpPr/>
            <p:nvPr/>
          </p:nvSpPr>
          <p:spPr>
            <a:xfrm>
              <a:off x="10392316" y="1"/>
              <a:ext cx="1682929" cy="1574169"/>
            </a:xfrm>
            <a:custGeom>
              <a:avLst/>
              <a:gdLst>
                <a:gd name="connsiteX0" fmla="*/ 0 w 1682929"/>
                <a:gd name="connsiteY0" fmla="*/ 0 h 1574169"/>
                <a:gd name="connsiteX1" fmla="*/ 1682929 w 1682929"/>
                <a:gd name="connsiteY1" fmla="*/ 0 h 1574169"/>
                <a:gd name="connsiteX2" fmla="*/ 1682929 w 1682929"/>
                <a:gd name="connsiteY2" fmla="*/ 1574169 h 1574169"/>
                <a:gd name="connsiteX3" fmla="*/ 0 w 1682929"/>
                <a:gd name="connsiteY3" fmla="*/ 1574169 h 1574169"/>
              </a:gdLst>
              <a:ahLst/>
              <a:cxnLst>
                <a:cxn ang="0">
                  <a:pos x="connsiteX0" y="connsiteY0"/>
                </a:cxn>
                <a:cxn ang="0">
                  <a:pos x="connsiteX1" y="connsiteY1"/>
                </a:cxn>
                <a:cxn ang="0">
                  <a:pos x="connsiteX2" y="connsiteY2"/>
                </a:cxn>
                <a:cxn ang="0">
                  <a:pos x="connsiteX3" y="connsiteY3"/>
                </a:cxn>
              </a:cxnLst>
              <a:rect l="l" t="t" r="r" b="b"/>
              <a:pathLst>
                <a:path w="1682929" h="1574169">
                  <a:moveTo>
                    <a:pt x="0" y="0"/>
                  </a:moveTo>
                  <a:lnTo>
                    <a:pt x="1682929" y="0"/>
                  </a:lnTo>
                  <a:lnTo>
                    <a:pt x="1682929" y="1574169"/>
                  </a:lnTo>
                  <a:lnTo>
                    <a:pt x="0" y="1574169"/>
                  </a:lnTo>
                  <a:close/>
                </a:path>
              </a:pathLst>
            </a:custGeom>
            <a:noFill/>
            <a:ln w="12060" cap="flat">
              <a:solidFill>
                <a:srgbClr val="04898E"/>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7" name="组合 196"/>
          <p:cNvGrpSpPr/>
          <p:nvPr userDrawn="1"/>
        </p:nvGrpSpPr>
        <p:grpSpPr>
          <a:xfrm>
            <a:off x="-17684" y="5048973"/>
            <a:ext cx="1232500" cy="1816264"/>
            <a:chOff x="-17685" y="4542030"/>
            <a:chExt cx="1576508" cy="2323208"/>
          </a:xfrm>
        </p:grpSpPr>
        <p:sp>
          <p:nvSpPr>
            <p:cNvPr id="195" name="任意多边形: 形状 19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solidFill>
              <a:srgbClr val="04898E"/>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7" name="任意多边形: 形状 46"/>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noFill/>
            <a:ln w="12060" cap="flat">
              <a:solidFill>
                <a:srgbClr val="FBCC04"/>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54" name="图形 13"/>
          <p:cNvGrpSpPr/>
          <p:nvPr userDrawn="1"/>
        </p:nvGrpSpPr>
        <p:grpSpPr>
          <a:xfrm rot="5400000">
            <a:off x="619288" y="66895"/>
            <a:ext cx="771115" cy="1439042"/>
            <a:chOff x="8038817" y="4384592"/>
            <a:chExt cx="380751" cy="710551"/>
          </a:xfrm>
          <a:solidFill>
            <a:srgbClr val="FBCC04"/>
          </a:solidFill>
        </p:grpSpPr>
        <p:sp>
          <p:nvSpPr>
            <p:cNvPr id="55" name="任意多边形: 形状 54"/>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6" name="任意多边形: 形状 55"/>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7" name="任意多边形: 形状 56"/>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8" name="任意多边形: 形状 57"/>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9" name="任意多边形: 形状 58"/>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0" name="任意多边形: 形状 59"/>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1" name="任意多边形: 形状 60"/>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2" name="任意多边形: 形状 61"/>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3" name="任意多边形: 形状 62"/>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4" name="任意多边形: 形状 63"/>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5" name="任意多边形: 形状 64"/>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6" name="任意多边形: 形状 65"/>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7" name="任意多边形: 形状 66"/>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8" name="任意多边形: 形状 67"/>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9" name="任意多边形: 形状 68"/>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0" name="任意多边形: 形状 69"/>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1" name="任意多边形: 形状 70"/>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2" name="任意多边形: 形状 71"/>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3" name="任意多边形: 形状 72"/>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4" name="任意多边形: 形状 73"/>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5" name="任意多边形: 形状 74"/>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6" name="任意多边形: 形状 75"/>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7" name="任意多边形: 形状 76"/>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8" name="任意多边形: 形状 77"/>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9" name="任意多边形: 形状 78"/>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0" name="任意多边形: 形状 79"/>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1" name="任意多边形: 形状 80"/>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2" name="任意多边形: 形状 81"/>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307643" y="727706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811643" y="727706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573243" y="7277060"/>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6" Type="http://schemas.openxmlformats.org/officeDocument/2006/relationships/slideLayout" Target="../slideLayouts/slideLayout2.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6.svg"/><Relationship Id="rId6" Type="http://schemas.openxmlformats.org/officeDocument/2006/relationships/image" Target="../media/image15.png"/><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6.svg"/><Relationship Id="rId6" Type="http://schemas.openxmlformats.org/officeDocument/2006/relationships/image" Target="../media/image15.png"/><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6.svg"/><Relationship Id="rId6" Type="http://schemas.openxmlformats.org/officeDocument/2006/relationships/image" Target="../media/image15.png"/><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6.svg"/><Relationship Id="rId6" Type="http://schemas.openxmlformats.org/officeDocument/2006/relationships/image" Target="../media/image15.png"/><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17.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5" Type="http://schemas.openxmlformats.org/officeDocument/2006/relationships/slideLayout" Target="../slideLayouts/slideLayout2.xml"/><Relationship Id="rId24" Type="http://schemas.openxmlformats.org/officeDocument/2006/relationships/tags" Target="../tags/tag109.xml"/><Relationship Id="rId23" Type="http://schemas.openxmlformats.org/officeDocument/2006/relationships/tags" Target="../tags/tag108.xml"/><Relationship Id="rId22" Type="http://schemas.openxmlformats.org/officeDocument/2006/relationships/tags" Target="../tags/tag107.xml"/><Relationship Id="rId21" Type="http://schemas.openxmlformats.org/officeDocument/2006/relationships/tags" Target="../tags/tag106.xml"/><Relationship Id="rId20" Type="http://schemas.openxmlformats.org/officeDocument/2006/relationships/tags" Target="../tags/tag105.xml"/><Relationship Id="rId2" Type="http://schemas.openxmlformats.org/officeDocument/2006/relationships/tags" Target="../tags/tag87.xml"/><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svg"/><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svg"/><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0" Type="http://schemas.openxmlformats.org/officeDocument/2006/relationships/notesSlide" Target="../notesSlides/notesSlide1.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3.xml"/><Relationship Id="rId4" Type="http://schemas.openxmlformats.org/officeDocument/2006/relationships/image" Target="../media/image21.png"/><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tags" Target="../tags/tag114.xml"/><Relationship Id="rId1" Type="http://schemas.openxmlformats.org/officeDocument/2006/relationships/image" Target="../media/image22.jpe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23.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2" Type="http://schemas.openxmlformats.org/officeDocument/2006/relationships/slideLayout" Target="../slideLayouts/slideLayout2.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tags" Target="../tags/tag11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svg"/><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sv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9" Type="http://schemas.openxmlformats.org/officeDocument/2006/relationships/image" Target="../media/image33.svg"/><Relationship Id="rId8" Type="http://schemas.openxmlformats.org/officeDocument/2006/relationships/image" Target="../media/image32.png"/><Relationship Id="rId7" Type="http://schemas.openxmlformats.org/officeDocument/2006/relationships/image" Target="../media/image31.sv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tags" Target="../tags/tag131.xml"/><Relationship Id="rId3" Type="http://schemas.openxmlformats.org/officeDocument/2006/relationships/image" Target="../media/image28.png"/><Relationship Id="rId2" Type="http://schemas.openxmlformats.org/officeDocument/2006/relationships/tags" Target="../tags/tag130.xml"/><Relationship Id="rId18" Type="http://schemas.openxmlformats.org/officeDocument/2006/relationships/notesSlide" Target="../notesSlides/notesSlide3.xml"/><Relationship Id="rId17" Type="http://schemas.openxmlformats.org/officeDocument/2006/relationships/slideLayout" Target="../slideLayouts/slideLayout3.xml"/><Relationship Id="rId16" Type="http://schemas.openxmlformats.org/officeDocument/2006/relationships/tags" Target="../tags/tag132.xml"/><Relationship Id="rId15" Type="http://schemas.openxmlformats.org/officeDocument/2006/relationships/image" Target="../media/image39.svg"/><Relationship Id="rId14" Type="http://schemas.openxmlformats.org/officeDocument/2006/relationships/image" Target="../media/image38.png"/><Relationship Id="rId13" Type="http://schemas.openxmlformats.org/officeDocument/2006/relationships/image" Target="../media/image37.svg"/><Relationship Id="rId12" Type="http://schemas.openxmlformats.org/officeDocument/2006/relationships/image" Target="../media/image36.png"/><Relationship Id="rId11" Type="http://schemas.openxmlformats.org/officeDocument/2006/relationships/image" Target="../media/image35.svg"/><Relationship Id="rId10" Type="http://schemas.openxmlformats.org/officeDocument/2006/relationships/image" Target="../media/image34.png"/><Relationship Id="rId1" Type="http://schemas.openxmlformats.org/officeDocument/2006/relationships/tags" Target="../tags/tag129.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133.xml"/><Relationship Id="rId1" Type="http://schemas.openxmlformats.org/officeDocument/2006/relationships/image" Target="../media/image40.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134.xml"/><Relationship Id="rId1" Type="http://schemas.openxmlformats.org/officeDocument/2006/relationships/image" Target="../media/image40.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35.xml"/><Relationship Id="rId1" Type="http://schemas.openxmlformats.org/officeDocument/2006/relationships/image" Target="../media/image40.jpeg"/></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1" Type="http://schemas.openxmlformats.org/officeDocument/2006/relationships/slideLayout" Target="../slideLayouts/slideLayout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5" Type="http://schemas.openxmlformats.org/officeDocument/2006/relationships/slideLayout" Target="../slideLayouts/slideLayout2.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tags" Target="../tags/tag137.xml"/><Relationship Id="rId19" Type="http://schemas.openxmlformats.org/officeDocument/2006/relationships/tags" Target="../tags/tag154.xml"/><Relationship Id="rId18" Type="http://schemas.openxmlformats.org/officeDocument/2006/relationships/tags" Target="../tags/tag153.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0.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1.xml"/><Relationship Id="rId2" Type="http://schemas.openxmlformats.org/officeDocument/2006/relationships/image" Target="../media/image42.svg"/><Relationship Id="rId1"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2.xml"/><Relationship Id="rId1" Type="http://schemas.openxmlformats.org/officeDocument/2006/relationships/image" Target="../media/image43.png"/></Relationships>
</file>

<file path=ppt/slides/_rels/slide34.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image" Target="../media/image44.png"/><Relationship Id="rId3" Type="http://schemas.openxmlformats.org/officeDocument/2006/relationships/tags" Target="../tags/tag165.xml"/><Relationship Id="rId2" Type="http://schemas.openxmlformats.org/officeDocument/2006/relationships/tags" Target="../tags/tag164.xml"/><Relationship Id="rId11" Type="http://schemas.openxmlformats.org/officeDocument/2006/relationships/slideLayout" Target="../slideLayouts/slideLayout2.xml"/><Relationship Id="rId10" Type="http://schemas.openxmlformats.org/officeDocument/2006/relationships/tags" Target="../tags/tag171.xml"/><Relationship Id="rId1" Type="http://schemas.openxmlformats.org/officeDocument/2006/relationships/tags" Target="../tags/tag163.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image" Target="../media/image46.svg"/><Relationship Id="rId1" Type="http://schemas.openxmlformats.org/officeDocument/2006/relationships/image" Target="../media/image45.png"/></Relationships>
</file>

<file path=ppt/slides/_rels/slide36.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47.webp"/><Relationship Id="rId2" Type="http://schemas.openxmlformats.org/officeDocument/2006/relationships/tags" Target="../tags/tag174.xml"/><Relationship Id="rId11" Type="http://schemas.openxmlformats.org/officeDocument/2006/relationships/notesSlide" Target="../notesSlides/notesSlide7.xml"/><Relationship Id="rId10" Type="http://schemas.openxmlformats.org/officeDocument/2006/relationships/slideLayout" Target="../slideLayouts/slideLayout3.xml"/><Relationship Id="rId1" Type="http://schemas.openxmlformats.org/officeDocument/2006/relationships/tags" Target="../tags/tag173.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181.xml"/><Relationship Id="rId1" Type="http://schemas.openxmlformats.org/officeDocument/2006/relationships/image" Target="../media/image4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2.xml"/><Relationship Id="rId1" Type="http://schemas.openxmlformats.org/officeDocument/2006/relationships/image" Target="../media/image4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3.xml"/><Relationship Id="rId1" Type="http://schemas.openxmlformats.org/officeDocument/2006/relationships/image" Target="../media/image49.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4.xml"/><Relationship Id="rId1" Type="http://schemas.openxmlformats.org/officeDocument/2006/relationships/image" Target="../media/image50.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5.xml"/><Relationship Id="rId1" Type="http://schemas.openxmlformats.org/officeDocument/2006/relationships/image" Target="../media/image5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6.xml"/><Relationship Id="rId1" Type="http://schemas.openxmlformats.org/officeDocument/2006/relationships/image" Target="../media/image52.jpeg"/></Relationships>
</file>

<file path=ppt/slides/_rels/slide44.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image" Target="../media/image54.svg"/><Relationship Id="rId7" Type="http://schemas.openxmlformats.org/officeDocument/2006/relationships/image" Target="../media/image53.png"/><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6" Type="http://schemas.openxmlformats.org/officeDocument/2006/relationships/slideLayout" Target="../slideLayouts/slideLayout2.xml"/><Relationship Id="rId15" Type="http://schemas.openxmlformats.org/officeDocument/2006/relationships/tags" Target="../tags/tag199.xml"/><Relationship Id="rId14" Type="http://schemas.openxmlformats.org/officeDocument/2006/relationships/tags" Target="../tags/tag198.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7.xml"/></Relationships>
</file>

<file path=ppt/slides/_rels/slide45.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image" Target="../media/image55.svg"/><Relationship Id="rId6" Type="http://schemas.openxmlformats.org/officeDocument/2006/relationships/image" Target="../media/image53.png"/><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4" Type="http://schemas.openxmlformats.org/officeDocument/2006/relationships/slideLayout" Target="../slideLayouts/slideLayout2.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200.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tags" Target="../tags/tag211.xml"/><Relationship Id="rId1" Type="http://schemas.openxmlformats.org/officeDocument/2006/relationships/image" Target="../media/image56.jpe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2.xml"/><Relationship Id="rId2" Type="http://schemas.openxmlformats.org/officeDocument/2006/relationships/image" Target="../media/image58.svg"/><Relationship Id="rId1" Type="http://schemas.openxmlformats.org/officeDocument/2006/relationships/image" Target="../media/image57.png"/></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18.xml"/><Relationship Id="rId7" Type="http://schemas.openxmlformats.org/officeDocument/2006/relationships/image" Target="../media/image60.jpeg"/><Relationship Id="rId6" Type="http://schemas.openxmlformats.org/officeDocument/2006/relationships/tags" Target="../tags/tag217.xml"/><Relationship Id="rId5" Type="http://schemas.openxmlformats.org/officeDocument/2006/relationships/image" Target="../media/image59.png"/><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19.xml"/></Relationships>
</file>

<file path=ppt/slides/_rels/slide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image" Target="../media/image3.png"/><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image" Target="../media/image2.png"/><Relationship Id="rId3" Type="http://schemas.openxmlformats.org/officeDocument/2006/relationships/tags" Target="../tags/tag33.xml"/><Relationship Id="rId2" Type="http://schemas.openxmlformats.org/officeDocument/2006/relationships/tags" Target="../tags/tag32.xml"/><Relationship Id="rId17" Type="http://schemas.openxmlformats.org/officeDocument/2006/relationships/slideLayout" Target="../slideLayouts/slideLayout2.xml"/><Relationship Id="rId16" Type="http://schemas.openxmlformats.org/officeDocument/2006/relationships/image" Target="../media/image5.png"/><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image" Target="../media/image4.png"/><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31.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0.xml"/><Relationship Id="rId1" Type="http://schemas.openxmlformats.org/officeDocument/2006/relationships/image" Target="../media/image61.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1.xml"/><Relationship Id="rId1" Type="http://schemas.openxmlformats.org/officeDocument/2006/relationships/image" Target="../media/image6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2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513205" y="2321878"/>
            <a:ext cx="9166225"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rPr>
              <a:t>大学生创新创业教育</a:t>
            </a:r>
            <a:endPar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endParaRPr>
          </a:p>
        </p:txBody>
      </p:sp>
      <p:sp>
        <p:nvSpPr>
          <p:cNvPr id="282" name="圆角矩形 97"/>
          <p:cNvSpPr/>
          <p:nvPr/>
        </p:nvSpPr>
        <p:spPr>
          <a:xfrm>
            <a:off x="254349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教师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圆角矩形 97"/>
          <p:cNvSpPr/>
          <p:nvPr/>
        </p:nvSpPr>
        <p:spPr>
          <a:xfrm>
            <a:off x="657828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日期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675640" y="1196340"/>
            <a:ext cx="3505835" cy="826770"/>
          </a:xfrm>
          <a:prstGeom prst="rect">
            <a:avLst/>
          </a:prstGeom>
          <a:noFill/>
        </p:spPr>
        <p:txBody>
          <a:bodyPr wrap="square">
            <a:noAutofit/>
          </a:bodyPr>
          <a:lstStyle/>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zh-CN" altLang="en-US" sz="2400" b="1" dirty="0">
                <a:solidFill>
                  <a:srgbClr val="92D050"/>
                </a:solidFill>
                <a:latin typeface="微软雅黑" panose="020B0503020204020204" pitchFamily="34" charset="-122"/>
                <a:ea typeface="微软雅黑" panose="020B0503020204020204" pitchFamily="34" charset="-122"/>
              </a:rPr>
              <a:t>（二）创业的类型</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2" name="矩形 61"/>
          <p:cNvSpPr/>
          <p:nvPr>
            <p:custDataLst>
              <p:tags r:id="rId1"/>
            </p:custDataLst>
          </p:nvPr>
        </p:nvSpPr>
        <p:spPr>
          <a:xfrm>
            <a:off x="3054350" y="2947035"/>
            <a:ext cx="1372235" cy="4749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lnSpc>
                <a:spcPct val="150000"/>
              </a:lnSpc>
            </a:pPr>
            <a:r>
              <a:rPr lang="zh-CN" altLang="en-US" sz="2000" kern="0" spc="0" dirty="0">
                <a:ln>
                  <a:noFill/>
                  <a:prstDash val="sysDot"/>
                </a:ln>
                <a:solidFill>
                  <a:srgbClr val="04898E"/>
                </a:solidFill>
                <a:latin typeface="微软雅黑" panose="020B0503020204020204" pitchFamily="34" charset="-122"/>
                <a:ea typeface="微软雅黑" panose="020B0503020204020204" pitchFamily="34" charset="-122"/>
                <a:sym typeface="+mn-ea"/>
              </a:rPr>
              <a:t>生存型创业</a:t>
            </a:r>
            <a:endParaRPr lang="zh-CN" altLang="en-US" sz="2000" kern="0" spc="0" dirty="0">
              <a:ln>
                <a:noFill/>
                <a:prstDash val="sysDot"/>
              </a:ln>
              <a:solidFill>
                <a:srgbClr val="04898E"/>
              </a:solidFill>
              <a:latin typeface="微软雅黑" panose="020B0503020204020204" pitchFamily="34" charset="-122"/>
              <a:ea typeface="微软雅黑" panose="020B0503020204020204" pitchFamily="34" charset="-122"/>
              <a:sym typeface="+mn-ea"/>
            </a:endParaRPr>
          </a:p>
        </p:txBody>
      </p:sp>
      <p:sp>
        <p:nvSpPr>
          <p:cNvPr id="60" name="矩形 59"/>
          <p:cNvSpPr/>
          <p:nvPr>
            <p:custDataLst>
              <p:tags r:id="rId2"/>
            </p:custDataLst>
          </p:nvPr>
        </p:nvSpPr>
        <p:spPr>
          <a:xfrm>
            <a:off x="7759065" y="2361565"/>
            <a:ext cx="1363980" cy="5060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r>
              <a:rPr lang="zh-CN" altLang="en-US" sz="2000" kern="0" spc="0" dirty="0">
                <a:ln>
                  <a:noFill/>
                  <a:prstDash val="sysDot"/>
                </a:ln>
                <a:solidFill>
                  <a:srgbClr val="04898E"/>
                </a:solidFill>
                <a:latin typeface="微软雅黑" panose="020B0503020204020204" pitchFamily="34" charset="-122"/>
                <a:ea typeface="微软雅黑" panose="020B0503020204020204" pitchFamily="34" charset="-122"/>
                <a:sym typeface="+mn-ea"/>
              </a:rPr>
              <a:t>机会型创业</a:t>
            </a:r>
            <a:endParaRPr lang="zh-CN" altLang="en-US" sz="2000" kern="0" spc="0" dirty="0">
              <a:ln>
                <a:noFill/>
                <a:prstDash val="sysDot"/>
              </a:ln>
              <a:solidFill>
                <a:srgbClr val="04898E"/>
              </a:solidFill>
              <a:latin typeface="微软雅黑" panose="020B0503020204020204" pitchFamily="34" charset="-122"/>
              <a:ea typeface="微软雅黑" panose="020B0503020204020204" pitchFamily="34" charset="-122"/>
              <a:sym typeface="+mn-ea"/>
            </a:endParaRPr>
          </a:p>
        </p:txBody>
      </p:sp>
      <p:sp>
        <p:nvSpPr>
          <p:cNvPr id="74" name="任意多边形: 形状 73"/>
          <p:cNvSpPr/>
          <p:nvPr>
            <p:custDataLst>
              <p:tags r:id="rId3"/>
            </p:custDataLst>
          </p:nvPr>
        </p:nvSpPr>
        <p:spPr>
          <a:xfrm rot="21180000">
            <a:off x="4607242" y="2634616"/>
            <a:ext cx="1306111" cy="316271"/>
          </a:xfrm>
          <a:custGeom>
            <a:avLst/>
            <a:gdLst>
              <a:gd name="connsiteX0" fmla="*/ 1103523 w 1116211"/>
              <a:gd name="connsiteY0" fmla="*/ 0 h 270287"/>
              <a:gd name="connsiteX1" fmla="*/ 1116211 w 1116211"/>
              <a:gd name="connsiteY1" fmla="*/ 12688 h 270287"/>
              <a:gd name="connsiteX2" fmla="*/ 1116211 w 1116211"/>
              <a:gd name="connsiteY2" fmla="*/ 257599 h 270287"/>
              <a:gd name="connsiteX3" fmla="*/ 1103523 w 1116211"/>
              <a:gd name="connsiteY3" fmla="*/ 270287 h 270287"/>
              <a:gd name="connsiteX4" fmla="*/ 1052773 w 1116211"/>
              <a:gd name="connsiteY4" fmla="*/ 270287 h 270287"/>
              <a:gd name="connsiteX5" fmla="*/ 1040085 w 1116211"/>
              <a:gd name="connsiteY5" fmla="*/ 257599 h 270287"/>
              <a:gd name="connsiteX6" fmla="*/ 1040085 w 1116211"/>
              <a:gd name="connsiteY6" fmla="*/ 236725 h 270287"/>
              <a:gd name="connsiteX7" fmla="*/ 416447 w 1116211"/>
              <a:gd name="connsiteY7" fmla="*/ 236725 h 270287"/>
              <a:gd name="connsiteX8" fmla="*/ 416447 w 1116211"/>
              <a:gd name="connsiteY8" fmla="*/ 235120 h 270287"/>
              <a:gd name="connsiteX9" fmla="*/ 100170 w 1116211"/>
              <a:gd name="connsiteY9" fmla="*/ 236220 h 270287"/>
              <a:gd name="connsiteX10" fmla="*/ 7980 w 1116211"/>
              <a:gd name="connsiteY10" fmla="*/ 175572 h 270287"/>
              <a:gd name="connsiteX11" fmla="*/ 0 w 1116211"/>
              <a:gd name="connsiteY11" fmla="*/ 136744 h 270287"/>
              <a:gd name="connsiteX12" fmla="*/ 7709 w 1116211"/>
              <a:gd name="connsiteY12" fmla="*/ 97862 h 270287"/>
              <a:gd name="connsiteX13" fmla="*/ 99475 w 1116211"/>
              <a:gd name="connsiteY13" fmla="*/ 36574 h 270287"/>
              <a:gd name="connsiteX14" fmla="*/ 416447 w 1116211"/>
              <a:gd name="connsiteY14" fmla="*/ 35471 h 270287"/>
              <a:gd name="connsiteX15" fmla="*/ 416449 w 1116211"/>
              <a:gd name="connsiteY15" fmla="*/ 35125 h 270287"/>
              <a:gd name="connsiteX16" fmla="*/ 515761 w 1116211"/>
              <a:gd name="connsiteY16" fmla="*/ 35125 h 270287"/>
              <a:gd name="connsiteX17" fmla="*/ 781997 w 1116211"/>
              <a:gd name="connsiteY17" fmla="*/ 34199 h 270287"/>
              <a:gd name="connsiteX18" fmla="*/ 786671 w 1116211"/>
              <a:gd name="connsiteY18" fmla="*/ 35125 h 270287"/>
              <a:gd name="connsiteX19" fmla="*/ 1040085 w 1116211"/>
              <a:gd name="connsiteY19" fmla="*/ 35125 h 270287"/>
              <a:gd name="connsiteX20" fmla="*/ 1040085 w 1116211"/>
              <a:gd name="connsiteY20" fmla="*/ 12688 h 270287"/>
              <a:gd name="connsiteX21" fmla="*/ 1052773 w 1116211"/>
              <a:gd name="connsiteY21" fmla="*/ 0 h 27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16211" h="270287">
                <a:moveTo>
                  <a:pt x="1103523" y="0"/>
                </a:moveTo>
                <a:cubicBezTo>
                  <a:pt x="1110530" y="0"/>
                  <a:pt x="1116211" y="5681"/>
                  <a:pt x="1116211" y="12688"/>
                </a:cubicBezTo>
                <a:lnTo>
                  <a:pt x="1116211" y="257599"/>
                </a:lnTo>
                <a:cubicBezTo>
                  <a:pt x="1116211" y="264606"/>
                  <a:pt x="1110530" y="270287"/>
                  <a:pt x="1103523" y="270287"/>
                </a:cubicBezTo>
                <a:lnTo>
                  <a:pt x="1052773" y="270287"/>
                </a:lnTo>
                <a:cubicBezTo>
                  <a:pt x="1045766" y="270287"/>
                  <a:pt x="1040085" y="264606"/>
                  <a:pt x="1040085" y="257599"/>
                </a:cubicBezTo>
                <a:lnTo>
                  <a:pt x="1040085" y="236725"/>
                </a:lnTo>
                <a:lnTo>
                  <a:pt x="416447" y="236725"/>
                </a:lnTo>
                <a:lnTo>
                  <a:pt x="416447" y="235120"/>
                </a:lnTo>
                <a:lnTo>
                  <a:pt x="100170" y="236220"/>
                </a:lnTo>
                <a:cubicBezTo>
                  <a:pt x="58822" y="236364"/>
                  <a:pt x="23258" y="211348"/>
                  <a:pt x="7980" y="175572"/>
                </a:cubicBezTo>
                <a:lnTo>
                  <a:pt x="0" y="136744"/>
                </a:lnTo>
                <a:lnTo>
                  <a:pt x="7709" y="97862"/>
                </a:lnTo>
                <a:cubicBezTo>
                  <a:pt x="22738" y="61981"/>
                  <a:pt x="58127" y="36718"/>
                  <a:pt x="99475" y="36574"/>
                </a:cubicBezTo>
                <a:lnTo>
                  <a:pt x="416447" y="35471"/>
                </a:lnTo>
                <a:lnTo>
                  <a:pt x="416449" y="35125"/>
                </a:lnTo>
                <a:lnTo>
                  <a:pt x="515761" y="35125"/>
                </a:lnTo>
                <a:lnTo>
                  <a:pt x="781997" y="34199"/>
                </a:lnTo>
                <a:lnTo>
                  <a:pt x="786671" y="35125"/>
                </a:lnTo>
                <a:lnTo>
                  <a:pt x="1040085" y="35125"/>
                </a:lnTo>
                <a:lnTo>
                  <a:pt x="1040085" y="12688"/>
                </a:lnTo>
                <a:cubicBezTo>
                  <a:pt x="1040085" y="5681"/>
                  <a:pt x="1045766" y="0"/>
                  <a:pt x="1052773" y="0"/>
                </a:cubicBezTo>
                <a:close/>
              </a:path>
            </a:pathLst>
          </a:custGeom>
          <a:solidFill>
            <a:schemeClr val="tx1">
              <a:lumMod val="7000"/>
              <a:lumOff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 name="任意多边形: 形状 34"/>
          <p:cNvSpPr/>
          <p:nvPr>
            <p:custDataLst>
              <p:tags r:id="rId4"/>
            </p:custDataLst>
          </p:nvPr>
        </p:nvSpPr>
        <p:spPr>
          <a:xfrm>
            <a:off x="5338128" y="4473576"/>
            <a:ext cx="1370895" cy="887923"/>
          </a:xfrm>
          <a:custGeom>
            <a:avLst/>
            <a:gdLst>
              <a:gd name="connsiteX0" fmla="*/ 28968 w 1171576"/>
              <a:gd name="connsiteY0" fmla="*/ 0 h 758825"/>
              <a:gd name="connsiteX1" fmla="*/ 1142608 w 1171576"/>
              <a:gd name="connsiteY1" fmla="*/ 0 h 758825"/>
              <a:gd name="connsiteX2" fmla="*/ 1159675 w 1171576"/>
              <a:gd name="connsiteY2" fmla="*/ 54980 h 758825"/>
              <a:gd name="connsiteX3" fmla="*/ 1171576 w 1171576"/>
              <a:gd name="connsiteY3" fmla="*/ 173037 h 758825"/>
              <a:gd name="connsiteX4" fmla="*/ 585788 w 1171576"/>
              <a:gd name="connsiteY4" fmla="*/ 758825 h 758825"/>
              <a:gd name="connsiteX5" fmla="*/ 0 w 1171576"/>
              <a:gd name="connsiteY5" fmla="*/ 173037 h 758825"/>
              <a:gd name="connsiteX6" fmla="*/ 11901 w 1171576"/>
              <a:gd name="connsiteY6" fmla="*/ 5498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1576" h="758825">
                <a:moveTo>
                  <a:pt x="28968" y="0"/>
                </a:moveTo>
                <a:lnTo>
                  <a:pt x="1142608" y="0"/>
                </a:lnTo>
                <a:lnTo>
                  <a:pt x="1159675" y="54980"/>
                </a:lnTo>
                <a:cubicBezTo>
                  <a:pt x="1167478" y="93114"/>
                  <a:pt x="1171576" y="132597"/>
                  <a:pt x="1171576" y="173037"/>
                </a:cubicBezTo>
                <a:cubicBezTo>
                  <a:pt x="1171576" y="496559"/>
                  <a:pt x="909310" y="758825"/>
                  <a:pt x="585788" y="758825"/>
                </a:cubicBezTo>
                <a:cubicBezTo>
                  <a:pt x="262266" y="758825"/>
                  <a:pt x="0" y="496559"/>
                  <a:pt x="0" y="173037"/>
                </a:cubicBezTo>
                <a:cubicBezTo>
                  <a:pt x="0" y="132597"/>
                  <a:pt x="4098" y="93114"/>
                  <a:pt x="11901" y="54980"/>
                </a:cubicBezTo>
                <a:close/>
              </a:path>
            </a:pathLst>
          </a:cu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chemeClr val="lt1"/>
                </a:solidFill>
              </a:rPr>
              <a:t> </a:t>
            </a:r>
            <a:endParaRPr lang="en-US" altLang="zh-CN" dirty="0">
              <a:solidFill>
                <a:schemeClr val="lt1"/>
              </a:solidFill>
            </a:endParaRPr>
          </a:p>
        </p:txBody>
      </p:sp>
      <p:sp>
        <p:nvSpPr>
          <p:cNvPr id="5" name="椭圆 4"/>
          <p:cNvSpPr/>
          <p:nvPr>
            <p:custDataLst>
              <p:tags r:id="rId5"/>
            </p:custDataLst>
          </p:nvPr>
        </p:nvSpPr>
        <p:spPr>
          <a:xfrm>
            <a:off x="5338128" y="3990341"/>
            <a:ext cx="1370894" cy="1370894"/>
          </a:xfrm>
          <a:prstGeom prst="ellipse">
            <a:avLst/>
          </a:prstGeom>
          <a:no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椭圆 10"/>
          <p:cNvSpPr/>
          <p:nvPr>
            <p:custDataLst>
              <p:tags r:id="rId6"/>
            </p:custDataLst>
          </p:nvPr>
        </p:nvSpPr>
        <p:spPr>
          <a:xfrm>
            <a:off x="5781358" y="3251836"/>
            <a:ext cx="169968" cy="16996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椭圆 49"/>
          <p:cNvSpPr/>
          <p:nvPr>
            <p:custDataLst>
              <p:tags r:id="rId7"/>
            </p:custDataLst>
          </p:nvPr>
        </p:nvSpPr>
        <p:spPr>
          <a:xfrm>
            <a:off x="5964238" y="3155316"/>
            <a:ext cx="266098" cy="266098"/>
          </a:xfrm>
          <a:prstGeom prst="ellipse">
            <a:avLst/>
          </a:prstGeom>
          <a:no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椭圆 50"/>
          <p:cNvSpPr/>
          <p:nvPr>
            <p:custDataLst>
              <p:tags r:id="rId8"/>
            </p:custDataLst>
          </p:nvPr>
        </p:nvSpPr>
        <p:spPr>
          <a:xfrm>
            <a:off x="6096953" y="3009901"/>
            <a:ext cx="133050" cy="133050"/>
          </a:xfrm>
          <a:prstGeom prst="ellipse">
            <a:avLst/>
          </a:prstGeom>
          <a:no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椭圆 51"/>
          <p:cNvSpPr/>
          <p:nvPr>
            <p:custDataLst>
              <p:tags r:id="rId9"/>
            </p:custDataLst>
          </p:nvPr>
        </p:nvSpPr>
        <p:spPr>
          <a:xfrm>
            <a:off x="6030913" y="2804161"/>
            <a:ext cx="133050" cy="133050"/>
          </a:xfrm>
          <a:prstGeom prst="ellipse">
            <a:avLst/>
          </a:prstGeom>
          <a:no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图形 13"/>
          <p:cNvSpPr/>
          <p:nvPr>
            <p:custDataLst>
              <p:tags r:id="rId10"/>
            </p:custDataLst>
          </p:nvPr>
        </p:nvSpPr>
        <p:spPr>
          <a:xfrm>
            <a:off x="5816918" y="2867660"/>
            <a:ext cx="224694" cy="349474"/>
          </a:xfrm>
          <a:custGeom>
            <a:avLst/>
            <a:gdLst>
              <a:gd name="connsiteX0" fmla="*/ 158113 w 215261"/>
              <a:gd name="connsiteY0" fmla="*/ 324803 h 334803"/>
              <a:gd name="connsiteX1" fmla="*/ 107631 w 215261"/>
              <a:gd name="connsiteY1" fmla="*/ 0 h 334803"/>
              <a:gd name="connsiteX2" fmla="*/ 57148 w 215261"/>
              <a:gd name="connsiteY2" fmla="*/ 324803 h 334803"/>
              <a:gd name="connsiteX3" fmla="*/ 158113 w 215261"/>
              <a:gd name="connsiteY3" fmla="*/ 324803 h 334803"/>
            </a:gdLst>
            <a:ahLst/>
            <a:cxnLst>
              <a:cxn ang="0">
                <a:pos x="connsiteX0" y="connsiteY0"/>
              </a:cxn>
              <a:cxn ang="0">
                <a:pos x="connsiteX1" y="connsiteY1"/>
              </a:cxn>
              <a:cxn ang="0">
                <a:pos x="connsiteX2" y="connsiteY2"/>
              </a:cxn>
              <a:cxn ang="0">
                <a:pos x="connsiteX3" y="connsiteY3"/>
              </a:cxn>
            </a:cxnLst>
            <a:rect l="l" t="t" r="r" b="b"/>
            <a:pathLst>
              <a:path w="215261" h="334803">
                <a:moveTo>
                  <a:pt x="158113" y="324803"/>
                </a:moveTo>
                <a:cubicBezTo>
                  <a:pt x="311466" y="260033"/>
                  <a:pt x="107631" y="0"/>
                  <a:pt x="107631" y="0"/>
                </a:cubicBezTo>
                <a:cubicBezTo>
                  <a:pt x="107631" y="0"/>
                  <a:pt x="-96204" y="260033"/>
                  <a:pt x="57148" y="324803"/>
                </a:cubicBezTo>
                <a:cubicBezTo>
                  <a:pt x="89533" y="338138"/>
                  <a:pt x="126681" y="338138"/>
                  <a:pt x="158113" y="324803"/>
                </a:cubicBezTo>
                <a:close/>
              </a:path>
            </a:pathLst>
          </a:custGeom>
          <a:solidFill>
            <a:srgbClr val="FBCC04"/>
          </a:solidFill>
          <a:ln w="9525" cap="flat">
            <a:noFill/>
            <a:prstDash val="solid"/>
            <a:miter/>
          </a:ln>
        </p:spPr>
        <p:txBody>
          <a:bodyPr rtlCol="0" anchor="ctr"/>
          <a:lstStyle/>
          <a:p>
            <a:endParaRPr lang="zh-CN" altLang="en-US">
              <a:solidFill>
                <a:schemeClr val="tx1"/>
              </a:solidFill>
            </a:endParaRPr>
          </a:p>
        </p:txBody>
      </p:sp>
      <p:sp>
        <p:nvSpPr>
          <p:cNvPr id="53" name="图形 13"/>
          <p:cNvSpPr/>
          <p:nvPr>
            <p:custDataLst>
              <p:tags r:id="rId11"/>
            </p:custDataLst>
          </p:nvPr>
        </p:nvSpPr>
        <p:spPr>
          <a:xfrm>
            <a:off x="6060758" y="2448561"/>
            <a:ext cx="224694" cy="349474"/>
          </a:xfrm>
          <a:custGeom>
            <a:avLst/>
            <a:gdLst>
              <a:gd name="connsiteX0" fmla="*/ 158113 w 215261"/>
              <a:gd name="connsiteY0" fmla="*/ 324803 h 334803"/>
              <a:gd name="connsiteX1" fmla="*/ 107631 w 215261"/>
              <a:gd name="connsiteY1" fmla="*/ 0 h 334803"/>
              <a:gd name="connsiteX2" fmla="*/ 57148 w 215261"/>
              <a:gd name="connsiteY2" fmla="*/ 324803 h 334803"/>
              <a:gd name="connsiteX3" fmla="*/ 158113 w 215261"/>
              <a:gd name="connsiteY3" fmla="*/ 324803 h 334803"/>
            </a:gdLst>
            <a:ahLst/>
            <a:cxnLst>
              <a:cxn ang="0">
                <a:pos x="connsiteX0" y="connsiteY0"/>
              </a:cxn>
              <a:cxn ang="0">
                <a:pos x="connsiteX1" y="connsiteY1"/>
              </a:cxn>
              <a:cxn ang="0">
                <a:pos x="connsiteX2" y="connsiteY2"/>
              </a:cxn>
              <a:cxn ang="0">
                <a:pos x="connsiteX3" y="connsiteY3"/>
              </a:cxn>
            </a:cxnLst>
            <a:rect l="l" t="t" r="r" b="b"/>
            <a:pathLst>
              <a:path w="215261" h="334803">
                <a:moveTo>
                  <a:pt x="158113" y="324803"/>
                </a:moveTo>
                <a:cubicBezTo>
                  <a:pt x="311466" y="260033"/>
                  <a:pt x="107631" y="0"/>
                  <a:pt x="107631" y="0"/>
                </a:cubicBezTo>
                <a:cubicBezTo>
                  <a:pt x="107631" y="0"/>
                  <a:pt x="-96204" y="260033"/>
                  <a:pt x="57148" y="324803"/>
                </a:cubicBezTo>
                <a:cubicBezTo>
                  <a:pt x="89533" y="338138"/>
                  <a:pt x="126681" y="338138"/>
                  <a:pt x="158113" y="324803"/>
                </a:cubicBezTo>
                <a:close/>
              </a:path>
            </a:pathLst>
          </a:custGeom>
          <a:solidFill>
            <a:schemeClr val="tx1">
              <a:lumMod val="20000"/>
              <a:lumOff val="80000"/>
            </a:schemeClr>
          </a:solidFill>
          <a:ln w="9525" cap="flat">
            <a:noFill/>
            <a:prstDash val="solid"/>
            <a:miter/>
          </a:ln>
        </p:spPr>
        <p:txBody>
          <a:bodyPr rtlCol="0" anchor="ctr"/>
          <a:lstStyle/>
          <a:p>
            <a:endParaRPr lang="zh-CN" altLang="en-US">
              <a:solidFill>
                <a:schemeClr val="tx1"/>
              </a:solidFill>
            </a:endParaRPr>
          </a:p>
        </p:txBody>
      </p:sp>
      <p:sp>
        <p:nvSpPr>
          <p:cNvPr id="43" name="任意多边形: 形状 42"/>
          <p:cNvSpPr/>
          <p:nvPr>
            <p:custDataLst>
              <p:tags r:id="rId12"/>
            </p:custDataLst>
          </p:nvPr>
        </p:nvSpPr>
        <p:spPr>
          <a:xfrm>
            <a:off x="5372418" y="3336290"/>
            <a:ext cx="1303102" cy="1136839"/>
          </a:xfrm>
          <a:custGeom>
            <a:avLst/>
            <a:gdLst>
              <a:gd name="connsiteX0" fmla="*/ 369892 w 1113639"/>
              <a:gd name="connsiteY0" fmla="*/ 0 h 971550"/>
              <a:gd name="connsiteX1" fmla="*/ 743747 w 1113639"/>
              <a:gd name="connsiteY1" fmla="*/ 0 h 971550"/>
              <a:gd name="connsiteX2" fmla="*/ 794945 w 1113639"/>
              <a:gd name="connsiteY2" fmla="*/ 43739 h 971550"/>
              <a:gd name="connsiteX3" fmla="*/ 794944 w 1113639"/>
              <a:gd name="connsiteY3" fmla="*/ 43739 h 971550"/>
              <a:gd name="connsiteX4" fmla="*/ 743746 w 1113639"/>
              <a:gd name="connsiteY4" fmla="*/ 87477 h 971550"/>
              <a:gd name="connsiteX5" fmla="*/ 719935 w 1113639"/>
              <a:gd name="connsiteY5" fmla="*/ 87477 h 971550"/>
              <a:gd name="connsiteX6" fmla="*/ 719935 w 1113639"/>
              <a:gd name="connsiteY6" fmla="*/ 582583 h 971550"/>
              <a:gd name="connsiteX7" fmla="*/ 731015 w 1113639"/>
              <a:gd name="connsiteY7" fmla="*/ 585136 h 971550"/>
              <a:gd name="connsiteX8" fmla="*/ 1096573 w 1113639"/>
              <a:gd name="connsiteY8" fmla="*/ 916573 h 971550"/>
              <a:gd name="connsiteX9" fmla="*/ 1113639 w 1113639"/>
              <a:gd name="connsiteY9" fmla="*/ 971550 h 971550"/>
              <a:gd name="connsiteX10" fmla="*/ 0 w 1113639"/>
              <a:gd name="connsiteY10" fmla="*/ 971550 h 971550"/>
              <a:gd name="connsiteX11" fmla="*/ 17065 w 1113639"/>
              <a:gd name="connsiteY11" fmla="*/ 916573 h 971550"/>
              <a:gd name="connsiteX12" fmla="*/ 382624 w 1113639"/>
              <a:gd name="connsiteY12" fmla="*/ 585136 h 971550"/>
              <a:gd name="connsiteX13" fmla="*/ 393703 w 1113639"/>
              <a:gd name="connsiteY13" fmla="*/ 582583 h 971550"/>
              <a:gd name="connsiteX14" fmla="*/ 393703 w 1113639"/>
              <a:gd name="connsiteY14" fmla="*/ 87476 h 971550"/>
              <a:gd name="connsiteX15" fmla="*/ 369892 w 1113639"/>
              <a:gd name="connsiteY15" fmla="*/ 87476 h 971550"/>
              <a:gd name="connsiteX16" fmla="*/ 322718 w 1113639"/>
              <a:gd name="connsiteY16" fmla="*/ 60763 h 971550"/>
              <a:gd name="connsiteX17" fmla="*/ 318694 w 1113639"/>
              <a:gd name="connsiteY17" fmla="*/ 43739 h 971550"/>
              <a:gd name="connsiteX18" fmla="*/ 322718 w 1113639"/>
              <a:gd name="connsiteY18" fmla="*/ 26714 h 971550"/>
              <a:gd name="connsiteX19" fmla="*/ 369892 w 1113639"/>
              <a:gd name="connsiteY19" fmla="*/ 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13639" h="971550">
                <a:moveTo>
                  <a:pt x="369892" y="0"/>
                </a:moveTo>
                <a:lnTo>
                  <a:pt x="743747" y="0"/>
                </a:lnTo>
                <a:cubicBezTo>
                  <a:pt x="772023" y="0"/>
                  <a:pt x="794945" y="19582"/>
                  <a:pt x="794945" y="43739"/>
                </a:cubicBezTo>
                <a:lnTo>
                  <a:pt x="794944" y="43739"/>
                </a:lnTo>
                <a:cubicBezTo>
                  <a:pt x="794944" y="67895"/>
                  <a:pt x="772022" y="87477"/>
                  <a:pt x="743746" y="87477"/>
                </a:cubicBezTo>
                <a:lnTo>
                  <a:pt x="719935" y="87477"/>
                </a:lnTo>
                <a:lnTo>
                  <a:pt x="719935" y="582583"/>
                </a:lnTo>
                <a:lnTo>
                  <a:pt x="731015" y="585136"/>
                </a:lnTo>
                <a:cubicBezTo>
                  <a:pt x="896100" y="636483"/>
                  <a:pt x="1029878" y="758887"/>
                  <a:pt x="1096573" y="916573"/>
                </a:cubicBezTo>
                <a:lnTo>
                  <a:pt x="1113639" y="971550"/>
                </a:lnTo>
                <a:lnTo>
                  <a:pt x="0" y="971550"/>
                </a:lnTo>
                <a:lnTo>
                  <a:pt x="17065" y="916573"/>
                </a:lnTo>
                <a:cubicBezTo>
                  <a:pt x="83761" y="758887"/>
                  <a:pt x="217539" y="636483"/>
                  <a:pt x="382624" y="585136"/>
                </a:cubicBezTo>
                <a:lnTo>
                  <a:pt x="393703" y="582583"/>
                </a:lnTo>
                <a:lnTo>
                  <a:pt x="393703" y="87476"/>
                </a:lnTo>
                <a:lnTo>
                  <a:pt x="369892" y="87476"/>
                </a:lnTo>
                <a:cubicBezTo>
                  <a:pt x="348685" y="87476"/>
                  <a:pt x="330490" y="76462"/>
                  <a:pt x="322718" y="60763"/>
                </a:cubicBezTo>
                <a:lnTo>
                  <a:pt x="318694" y="43739"/>
                </a:lnTo>
                <a:lnTo>
                  <a:pt x="322718" y="26714"/>
                </a:lnTo>
                <a:cubicBezTo>
                  <a:pt x="330490" y="11015"/>
                  <a:pt x="348685" y="0"/>
                  <a:pt x="369892" y="0"/>
                </a:cubicBezTo>
                <a:close/>
              </a:path>
            </a:pathLst>
          </a:custGeom>
          <a:solidFill>
            <a:schemeClr val="tx1">
              <a:lumMod val="20000"/>
              <a:lumOff val="8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任意多边形: 形状 75"/>
          <p:cNvSpPr/>
          <p:nvPr>
            <p:custDataLst>
              <p:tags r:id="rId13"/>
            </p:custDataLst>
          </p:nvPr>
        </p:nvSpPr>
        <p:spPr>
          <a:xfrm rot="21180000">
            <a:off x="4612322" y="2723516"/>
            <a:ext cx="1306111" cy="226903"/>
          </a:xfrm>
          <a:custGeom>
            <a:avLst/>
            <a:gdLst>
              <a:gd name="connsiteX0" fmla="*/ 25279 w 1116211"/>
              <a:gd name="connsiteY0" fmla="*/ 0 h 193913"/>
              <a:gd name="connsiteX1" fmla="*/ 1116211 w 1116211"/>
              <a:gd name="connsiteY1" fmla="*/ 133949 h 193913"/>
              <a:gd name="connsiteX2" fmla="*/ 1116211 w 1116211"/>
              <a:gd name="connsiteY2" fmla="*/ 181225 h 193913"/>
              <a:gd name="connsiteX3" fmla="*/ 1103523 w 1116211"/>
              <a:gd name="connsiteY3" fmla="*/ 193913 h 193913"/>
              <a:gd name="connsiteX4" fmla="*/ 1052773 w 1116211"/>
              <a:gd name="connsiteY4" fmla="*/ 193913 h 193913"/>
              <a:gd name="connsiteX5" fmla="*/ 1040085 w 1116211"/>
              <a:gd name="connsiteY5" fmla="*/ 181225 h 193913"/>
              <a:gd name="connsiteX6" fmla="*/ 1040085 w 1116211"/>
              <a:gd name="connsiteY6" fmla="*/ 160351 h 193913"/>
              <a:gd name="connsiteX7" fmla="*/ 416447 w 1116211"/>
              <a:gd name="connsiteY7" fmla="*/ 160351 h 193913"/>
              <a:gd name="connsiteX8" fmla="*/ 416447 w 1116211"/>
              <a:gd name="connsiteY8" fmla="*/ 158746 h 193913"/>
              <a:gd name="connsiteX9" fmla="*/ 100170 w 1116211"/>
              <a:gd name="connsiteY9" fmla="*/ 159846 h 193913"/>
              <a:gd name="connsiteX10" fmla="*/ 7980 w 1116211"/>
              <a:gd name="connsiteY10" fmla="*/ 99198 h 193913"/>
              <a:gd name="connsiteX11" fmla="*/ 0 w 1116211"/>
              <a:gd name="connsiteY11" fmla="*/ 60370 h 193913"/>
              <a:gd name="connsiteX12" fmla="*/ 7709 w 1116211"/>
              <a:gd name="connsiteY12" fmla="*/ 21488 h 19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211" h="193913">
                <a:moveTo>
                  <a:pt x="25279" y="0"/>
                </a:moveTo>
                <a:lnTo>
                  <a:pt x="1116211" y="133949"/>
                </a:lnTo>
                <a:lnTo>
                  <a:pt x="1116211" y="181225"/>
                </a:lnTo>
                <a:cubicBezTo>
                  <a:pt x="1116211" y="188232"/>
                  <a:pt x="1110530" y="193913"/>
                  <a:pt x="1103523" y="193913"/>
                </a:cubicBezTo>
                <a:lnTo>
                  <a:pt x="1052773" y="193913"/>
                </a:lnTo>
                <a:cubicBezTo>
                  <a:pt x="1045766" y="193913"/>
                  <a:pt x="1040085" y="188232"/>
                  <a:pt x="1040085" y="181225"/>
                </a:cubicBezTo>
                <a:lnTo>
                  <a:pt x="1040085" y="160351"/>
                </a:lnTo>
                <a:lnTo>
                  <a:pt x="416447" y="160351"/>
                </a:lnTo>
                <a:lnTo>
                  <a:pt x="416447" y="158746"/>
                </a:lnTo>
                <a:lnTo>
                  <a:pt x="100170" y="159846"/>
                </a:lnTo>
                <a:cubicBezTo>
                  <a:pt x="58822" y="159990"/>
                  <a:pt x="23258" y="134974"/>
                  <a:pt x="7980" y="99198"/>
                </a:cubicBezTo>
                <a:lnTo>
                  <a:pt x="0" y="60370"/>
                </a:lnTo>
                <a:lnTo>
                  <a:pt x="7709" y="21488"/>
                </a:lnTo>
                <a:close/>
              </a:path>
            </a:pathLst>
          </a:cu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77" name="任意多边形: 形状 76"/>
          <p:cNvSpPr/>
          <p:nvPr>
            <p:custDataLst>
              <p:tags r:id="rId14"/>
            </p:custDataLst>
          </p:nvPr>
        </p:nvSpPr>
        <p:spPr>
          <a:xfrm rot="420000" flipH="1">
            <a:off x="6190298" y="2208531"/>
            <a:ext cx="1306111" cy="316271"/>
          </a:xfrm>
          <a:custGeom>
            <a:avLst/>
            <a:gdLst>
              <a:gd name="connsiteX0" fmla="*/ 1103523 w 1116211"/>
              <a:gd name="connsiteY0" fmla="*/ 0 h 270287"/>
              <a:gd name="connsiteX1" fmla="*/ 1116211 w 1116211"/>
              <a:gd name="connsiteY1" fmla="*/ 12688 h 270287"/>
              <a:gd name="connsiteX2" fmla="*/ 1116211 w 1116211"/>
              <a:gd name="connsiteY2" fmla="*/ 257599 h 270287"/>
              <a:gd name="connsiteX3" fmla="*/ 1103523 w 1116211"/>
              <a:gd name="connsiteY3" fmla="*/ 270287 h 270287"/>
              <a:gd name="connsiteX4" fmla="*/ 1052773 w 1116211"/>
              <a:gd name="connsiteY4" fmla="*/ 270287 h 270287"/>
              <a:gd name="connsiteX5" fmla="*/ 1040085 w 1116211"/>
              <a:gd name="connsiteY5" fmla="*/ 257599 h 270287"/>
              <a:gd name="connsiteX6" fmla="*/ 1040085 w 1116211"/>
              <a:gd name="connsiteY6" fmla="*/ 236725 h 270287"/>
              <a:gd name="connsiteX7" fmla="*/ 416447 w 1116211"/>
              <a:gd name="connsiteY7" fmla="*/ 236725 h 270287"/>
              <a:gd name="connsiteX8" fmla="*/ 416447 w 1116211"/>
              <a:gd name="connsiteY8" fmla="*/ 235120 h 270287"/>
              <a:gd name="connsiteX9" fmla="*/ 100170 w 1116211"/>
              <a:gd name="connsiteY9" fmla="*/ 236220 h 270287"/>
              <a:gd name="connsiteX10" fmla="*/ 7980 w 1116211"/>
              <a:gd name="connsiteY10" fmla="*/ 175572 h 270287"/>
              <a:gd name="connsiteX11" fmla="*/ 0 w 1116211"/>
              <a:gd name="connsiteY11" fmla="*/ 136744 h 270287"/>
              <a:gd name="connsiteX12" fmla="*/ 7709 w 1116211"/>
              <a:gd name="connsiteY12" fmla="*/ 97862 h 270287"/>
              <a:gd name="connsiteX13" fmla="*/ 99475 w 1116211"/>
              <a:gd name="connsiteY13" fmla="*/ 36574 h 270287"/>
              <a:gd name="connsiteX14" fmla="*/ 416447 w 1116211"/>
              <a:gd name="connsiteY14" fmla="*/ 35471 h 270287"/>
              <a:gd name="connsiteX15" fmla="*/ 416449 w 1116211"/>
              <a:gd name="connsiteY15" fmla="*/ 35125 h 270287"/>
              <a:gd name="connsiteX16" fmla="*/ 515761 w 1116211"/>
              <a:gd name="connsiteY16" fmla="*/ 35125 h 270287"/>
              <a:gd name="connsiteX17" fmla="*/ 781997 w 1116211"/>
              <a:gd name="connsiteY17" fmla="*/ 34199 h 270287"/>
              <a:gd name="connsiteX18" fmla="*/ 786671 w 1116211"/>
              <a:gd name="connsiteY18" fmla="*/ 35125 h 270287"/>
              <a:gd name="connsiteX19" fmla="*/ 1040085 w 1116211"/>
              <a:gd name="connsiteY19" fmla="*/ 35125 h 270287"/>
              <a:gd name="connsiteX20" fmla="*/ 1040085 w 1116211"/>
              <a:gd name="connsiteY20" fmla="*/ 12688 h 270287"/>
              <a:gd name="connsiteX21" fmla="*/ 1052773 w 1116211"/>
              <a:gd name="connsiteY21" fmla="*/ 0 h 27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16211" h="270287">
                <a:moveTo>
                  <a:pt x="1103523" y="0"/>
                </a:moveTo>
                <a:cubicBezTo>
                  <a:pt x="1110530" y="0"/>
                  <a:pt x="1116211" y="5681"/>
                  <a:pt x="1116211" y="12688"/>
                </a:cubicBezTo>
                <a:lnTo>
                  <a:pt x="1116211" y="257599"/>
                </a:lnTo>
                <a:cubicBezTo>
                  <a:pt x="1116211" y="264606"/>
                  <a:pt x="1110530" y="270287"/>
                  <a:pt x="1103523" y="270287"/>
                </a:cubicBezTo>
                <a:lnTo>
                  <a:pt x="1052773" y="270287"/>
                </a:lnTo>
                <a:cubicBezTo>
                  <a:pt x="1045766" y="270287"/>
                  <a:pt x="1040085" y="264606"/>
                  <a:pt x="1040085" y="257599"/>
                </a:cubicBezTo>
                <a:lnTo>
                  <a:pt x="1040085" y="236725"/>
                </a:lnTo>
                <a:lnTo>
                  <a:pt x="416447" y="236725"/>
                </a:lnTo>
                <a:lnTo>
                  <a:pt x="416447" y="235120"/>
                </a:lnTo>
                <a:lnTo>
                  <a:pt x="100170" y="236220"/>
                </a:lnTo>
                <a:cubicBezTo>
                  <a:pt x="58822" y="236364"/>
                  <a:pt x="23258" y="211348"/>
                  <a:pt x="7980" y="175572"/>
                </a:cubicBezTo>
                <a:lnTo>
                  <a:pt x="0" y="136744"/>
                </a:lnTo>
                <a:lnTo>
                  <a:pt x="7709" y="97862"/>
                </a:lnTo>
                <a:cubicBezTo>
                  <a:pt x="22738" y="61981"/>
                  <a:pt x="58127" y="36718"/>
                  <a:pt x="99475" y="36574"/>
                </a:cubicBezTo>
                <a:lnTo>
                  <a:pt x="416447" y="35471"/>
                </a:lnTo>
                <a:lnTo>
                  <a:pt x="416449" y="35125"/>
                </a:lnTo>
                <a:lnTo>
                  <a:pt x="515761" y="35125"/>
                </a:lnTo>
                <a:lnTo>
                  <a:pt x="781997" y="34199"/>
                </a:lnTo>
                <a:lnTo>
                  <a:pt x="786671" y="35125"/>
                </a:lnTo>
                <a:lnTo>
                  <a:pt x="1040085" y="35125"/>
                </a:lnTo>
                <a:lnTo>
                  <a:pt x="1040085" y="12688"/>
                </a:lnTo>
                <a:cubicBezTo>
                  <a:pt x="1040085" y="5681"/>
                  <a:pt x="1045766" y="0"/>
                  <a:pt x="1052773" y="0"/>
                </a:cubicBezTo>
                <a:close/>
              </a:path>
            </a:pathLst>
          </a:custGeom>
          <a:solidFill>
            <a:schemeClr val="tx1">
              <a:lumMod val="7000"/>
              <a:lumOff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78" name="任意多边形: 形状 77"/>
          <p:cNvSpPr/>
          <p:nvPr>
            <p:custDataLst>
              <p:tags r:id="rId15"/>
            </p:custDataLst>
          </p:nvPr>
        </p:nvSpPr>
        <p:spPr>
          <a:xfrm rot="420000" flipH="1">
            <a:off x="6185218" y="2298066"/>
            <a:ext cx="1306111" cy="226903"/>
          </a:xfrm>
          <a:custGeom>
            <a:avLst/>
            <a:gdLst>
              <a:gd name="connsiteX0" fmla="*/ 25279 w 1116211"/>
              <a:gd name="connsiteY0" fmla="*/ 0 h 193913"/>
              <a:gd name="connsiteX1" fmla="*/ 1116211 w 1116211"/>
              <a:gd name="connsiteY1" fmla="*/ 133949 h 193913"/>
              <a:gd name="connsiteX2" fmla="*/ 1116211 w 1116211"/>
              <a:gd name="connsiteY2" fmla="*/ 181225 h 193913"/>
              <a:gd name="connsiteX3" fmla="*/ 1103523 w 1116211"/>
              <a:gd name="connsiteY3" fmla="*/ 193913 h 193913"/>
              <a:gd name="connsiteX4" fmla="*/ 1052773 w 1116211"/>
              <a:gd name="connsiteY4" fmla="*/ 193913 h 193913"/>
              <a:gd name="connsiteX5" fmla="*/ 1040085 w 1116211"/>
              <a:gd name="connsiteY5" fmla="*/ 181225 h 193913"/>
              <a:gd name="connsiteX6" fmla="*/ 1040085 w 1116211"/>
              <a:gd name="connsiteY6" fmla="*/ 160351 h 193913"/>
              <a:gd name="connsiteX7" fmla="*/ 416447 w 1116211"/>
              <a:gd name="connsiteY7" fmla="*/ 160351 h 193913"/>
              <a:gd name="connsiteX8" fmla="*/ 416447 w 1116211"/>
              <a:gd name="connsiteY8" fmla="*/ 158746 h 193913"/>
              <a:gd name="connsiteX9" fmla="*/ 100170 w 1116211"/>
              <a:gd name="connsiteY9" fmla="*/ 159846 h 193913"/>
              <a:gd name="connsiteX10" fmla="*/ 7980 w 1116211"/>
              <a:gd name="connsiteY10" fmla="*/ 99198 h 193913"/>
              <a:gd name="connsiteX11" fmla="*/ 0 w 1116211"/>
              <a:gd name="connsiteY11" fmla="*/ 60370 h 193913"/>
              <a:gd name="connsiteX12" fmla="*/ 7709 w 1116211"/>
              <a:gd name="connsiteY12" fmla="*/ 21488 h 19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211" h="193913">
                <a:moveTo>
                  <a:pt x="25279" y="0"/>
                </a:moveTo>
                <a:lnTo>
                  <a:pt x="1116211" y="133949"/>
                </a:lnTo>
                <a:lnTo>
                  <a:pt x="1116211" y="181225"/>
                </a:lnTo>
                <a:cubicBezTo>
                  <a:pt x="1116211" y="188232"/>
                  <a:pt x="1110530" y="193913"/>
                  <a:pt x="1103523" y="193913"/>
                </a:cubicBezTo>
                <a:lnTo>
                  <a:pt x="1052773" y="193913"/>
                </a:lnTo>
                <a:cubicBezTo>
                  <a:pt x="1045766" y="193913"/>
                  <a:pt x="1040085" y="188232"/>
                  <a:pt x="1040085" y="181225"/>
                </a:cubicBezTo>
                <a:lnTo>
                  <a:pt x="1040085" y="160351"/>
                </a:lnTo>
                <a:lnTo>
                  <a:pt x="416447" y="160351"/>
                </a:lnTo>
                <a:lnTo>
                  <a:pt x="416447" y="158746"/>
                </a:lnTo>
                <a:lnTo>
                  <a:pt x="100170" y="159846"/>
                </a:lnTo>
                <a:cubicBezTo>
                  <a:pt x="58822" y="159990"/>
                  <a:pt x="23258" y="134974"/>
                  <a:pt x="7980" y="99198"/>
                </a:cubicBezTo>
                <a:lnTo>
                  <a:pt x="0" y="60370"/>
                </a:lnTo>
                <a:lnTo>
                  <a:pt x="7709" y="21488"/>
                </a:lnTo>
                <a:close/>
              </a:path>
            </a:pathLst>
          </a:cu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 name="文本框 2"/>
          <p:cNvSpPr txBox="1"/>
          <p:nvPr/>
        </p:nvSpPr>
        <p:spPr>
          <a:xfrm>
            <a:off x="4863465" y="5790565"/>
            <a:ext cx="263652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基于创业动机的分类</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2" name="矩形 61"/>
          <p:cNvSpPr/>
          <p:nvPr>
            <p:custDataLst>
              <p:tags r:id="rId1"/>
            </p:custDataLst>
          </p:nvPr>
        </p:nvSpPr>
        <p:spPr>
          <a:xfrm>
            <a:off x="2358390" y="1668145"/>
            <a:ext cx="2326640" cy="4749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lnSpc>
                <a:spcPct val="150000"/>
              </a:lnSpc>
            </a:pPr>
            <a:r>
              <a:rPr lang="zh-CN" altLang="en-US" sz="2400" kern="0" spc="0" dirty="0">
                <a:ln>
                  <a:noFill/>
                  <a:prstDash val="sysDot"/>
                </a:ln>
                <a:solidFill>
                  <a:srgbClr val="04898E"/>
                </a:solidFill>
                <a:latin typeface="微软雅黑" panose="020B0503020204020204" pitchFamily="34" charset="-122"/>
                <a:ea typeface="微软雅黑" panose="020B0503020204020204" pitchFamily="34" charset="-122"/>
                <a:sym typeface="+mn-ea"/>
              </a:rPr>
              <a:t>生存型创业特征</a:t>
            </a:r>
            <a:endParaRPr lang="zh-CN" altLang="en-US" sz="2400" kern="0" spc="0" dirty="0">
              <a:ln>
                <a:noFill/>
                <a:prstDash val="sysDot"/>
              </a:ln>
              <a:solidFill>
                <a:srgbClr val="04898E"/>
              </a:solidFill>
              <a:latin typeface="微软雅黑" panose="020B0503020204020204" pitchFamily="34" charset="-122"/>
              <a:ea typeface="微软雅黑" panose="020B0503020204020204" pitchFamily="34" charset="-122"/>
              <a:sym typeface="+mn-ea"/>
            </a:endParaRPr>
          </a:p>
        </p:txBody>
      </p:sp>
      <p:sp>
        <p:nvSpPr>
          <p:cNvPr id="60" name="矩形 59"/>
          <p:cNvSpPr/>
          <p:nvPr>
            <p:custDataLst>
              <p:tags r:id="rId2"/>
            </p:custDataLst>
          </p:nvPr>
        </p:nvSpPr>
        <p:spPr>
          <a:xfrm>
            <a:off x="7937500" y="1637030"/>
            <a:ext cx="2187575" cy="5060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lnSpc>
                <a:spcPct val="150000"/>
              </a:lnSpc>
              <a:buClrTx/>
              <a:buSzTx/>
              <a:buFontTx/>
            </a:pPr>
            <a:r>
              <a:rPr lang="zh-CN" altLang="en-US" sz="2400" kern="0" spc="0" dirty="0">
                <a:ln>
                  <a:noFill/>
                  <a:prstDash val="sysDot"/>
                </a:ln>
                <a:solidFill>
                  <a:srgbClr val="04898E"/>
                </a:solidFill>
                <a:latin typeface="微软雅黑" panose="020B0503020204020204" pitchFamily="34" charset="-122"/>
                <a:ea typeface="微软雅黑" panose="020B0503020204020204" pitchFamily="34" charset="-122"/>
                <a:sym typeface="+mn-ea"/>
              </a:rPr>
              <a:t>机会型创业特征</a:t>
            </a:r>
            <a:endParaRPr lang="zh-CN" altLang="en-US" sz="2400" kern="0" spc="0" dirty="0">
              <a:ln>
                <a:noFill/>
                <a:prstDash val="sysDot"/>
              </a:ln>
              <a:solidFill>
                <a:srgbClr val="04898E"/>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895850" y="1096010"/>
            <a:ext cx="263652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基于创业动机的分类</a:t>
            </a:r>
            <a:endParaRPr lang="zh-CN" altLang="en-US" sz="2000" b="1">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6214110" y="1637030"/>
            <a:ext cx="0" cy="4387850"/>
          </a:xfrm>
          <a:prstGeom prst="line">
            <a:avLst/>
          </a:prstGeom>
          <a:ln>
            <a:solidFill>
              <a:srgbClr val="92D050"/>
            </a:solidFill>
          </a:ln>
        </p:spPr>
        <p:style>
          <a:lnRef idx="3">
            <a:schemeClr val="accent1"/>
          </a:lnRef>
          <a:fillRef idx="0">
            <a:srgbClr val="FFFFFF"/>
          </a:fillRef>
          <a:effectRef idx="0">
            <a:srgbClr val="FFFFFF"/>
          </a:effectRef>
          <a:fontRef idx="minor">
            <a:schemeClr val="tx1"/>
          </a:fontRef>
        </p:style>
      </p:cxnSp>
      <p:sp>
        <p:nvSpPr>
          <p:cNvPr id="6" name="文本框 5"/>
          <p:cNvSpPr txBox="1"/>
          <p:nvPr/>
        </p:nvSpPr>
        <p:spPr>
          <a:xfrm>
            <a:off x="1236980" y="2293620"/>
            <a:ext cx="4371340" cy="3753485"/>
          </a:xfrm>
          <a:prstGeom prst="rect">
            <a:avLst/>
          </a:prstGeom>
          <a:noFill/>
        </p:spPr>
        <p:txBody>
          <a:bodyPr wrap="square" rtlCol="0">
            <a:spAutoFit/>
          </a:bodyPr>
          <a:p>
            <a:pPr>
              <a:lnSpc>
                <a:spcPct val="170000"/>
              </a:lnSpc>
            </a:pPr>
            <a:r>
              <a:rPr lang="zh-CN" altLang="en-US" sz="2000">
                <a:latin typeface="微软雅黑" panose="020B0503020204020204" pitchFamily="34" charset="-122"/>
                <a:ea typeface="微软雅黑" panose="020B0503020204020204" pitchFamily="34" charset="-122"/>
              </a:rPr>
              <a:t>第一，从现有市场中捕捉机会，表现出创业市场的现实性；</a:t>
            </a:r>
            <a:endParaRPr lang="zh-CN" altLang="en-US" sz="2000">
              <a:latin typeface="微软雅黑" panose="020B0503020204020204" pitchFamily="34" charset="-122"/>
              <a:ea typeface="微软雅黑" panose="020B0503020204020204" pitchFamily="34" charset="-122"/>
            </a:endParaRPr>
          </a:p>
          <a:p>
            <a:pPr>
              <a:lnSpc>
                <a:spcPct val="170000"/>
              </a:lnSpc>
            </a:pPr>
            <a:r>
              <a:rPr lang="zh-CN" altLang="en-US" sz="2000">
                <a:latin typeface="微软雅黑" panose="020B0503020204020204" pitchFamily="34" charset="-122"/>
                <a:ea typeface="微软雅黑" panose="020B0503020204020204" pitchFamily="34" charset="-122"/>
              </a:rPr>
              <a:t>第二，从事技术壁垒低、不需要较高技能的行业；</a:t>
            </a:r>
            <a:endParaRPr lang="zh-CN" altLang="en-US" sz="2000">
              <a:latin typeface="微软雅黑" panose="020B0503020204020204" pitchFamily="34" charset="-122"/>
              <a:ea typeface="微软雅黑" panose="020B0503020204020204" pitchFamily="34" charset="-122"/>
            </a:endParaRPr>
          </a:p>
          <a:p>
            <a:pPr>
              <a:lnSpc>
                <a:spcPct val="170000"/>
              </a:lnSpc>
            </a:pPr>
            <a:r>
              <a:rPr lang="zh-CN" altLang="en-US" sz="2000">
                <a:latin typeface="微软雅黑" panose="020B0503020204020204" pitchFamily="34" charset="-122"/>
                <a:ea typeface="微软雅黑" panose="020B0503020204020204" pitchFamily="34" charset="-122"/>
              </a:rPr>
              <a:t>第三，由于物质资源贫乏，选择低成本、低门槛、低风险、低利润的创业模式，往往难以负担用工费用</a:t>
            </a:r>
            <a:endParaRPr lang="zh-CN" altLang="en-US" sz="2000">
              <a:latin typeface="微软雅黑" panose="020B0503020204020204" pitchFamily="34" charset="-122"/>
              <a:ea typeface="微软雅黑" panose="020B0503020204020204" pitchFamily="34" charset="-122"/>
            </a:endParaRPr>
          </a:p>
        </p:txBody>
      </p:sp>
      <p:sp>
        <p:nvSpPr>
          <p:cNvPr id="7" name="文本框 6"/>
          <p:cNvSpPr txBox="1"/>
          <p:nvPr/>
        </p:nvSpPr>
        <p:spPr>
          <a:xfrm>
            <a:off x="6951345" y="2293620"/>
            <a:ext cx="3658870" cy="1137285"/>
          </a:xfrm>
          <a:prstGeom prst="rect">
            <a:avLst/>
          </a:prstGeom>
          <a:noFill/>
        </p:spPr>
        <p:txBody>
          <a:bodyPr wrap="square" rtlCol="0">
            <a:spAutoFit/>
          </a:bodyPr>
          <a:p>
            <a:pPr algn="l">
              <a:lnSpc>
                <a:spcPct val="170000"/>
              </a:lnSpc>
              <a:buClrTx/>
              <a:buSzTx/>
              <a:buNone/>
            </a:pPr>
            <a:r>
              <a:rPr lang="zh-CN" altLang="en-US" sz="2000">
                <a:latin typeface="微软雅黑" panose="020B0503020204020204" pitchFamily="34" charset="-122"/>
                <a:ea typeface="微软雅黑" panose="020B0503020204020204" pitchFamily="34" charset="-122"/>
              </a:rPr>
              <a:t>第一，企业产品的科技含量高；</a:t>
            </a:r>
            <a:endParaRPr lang="zh-CN" altLang="en-US" sz="2000">
              <a:latin typeface="微软雅黑" panose="020B0503020204020204" pitchFamily="34" charset="-122"/>
              <a:ea typeface="微软雅黑" panose="020B0503020204020204" pitchFamily="34" charset="-122"/>
            </a:endParaRPr>
          </a:p>
          <a:p>
            <a:pPr algn="l">
              <a:lnSpc>
                <a:spcPct val="170000"/>
              </a:lnSpc>
              <a:buClrTx/>
              <a:buSzTx/>
              <a:buNone/>
            </a:pPr>
            <a:r>
              <a:rPr lang="zh-CN" altLang="en-US" sz="2000">
                <a:latin typeface="微软雅黑" panose="020B0503020204020204" pitchFamily="34" charset="-122"/>
                <a:ea typeface="微软雅黑" panose="020B0503020204020204" pitchFamily="34" charset="-122"/>
              </a:rPr>
              <a:t>第二，企业的成长速度快。</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587875" y="1050290"/>
            <a:ext cx="263652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基于创业主体的分类</a:t>
            </a:r>
            <a:endParaRPr lang="zh-CN" altLang="en-US" sz="2000" b="1">
              <a:latin typeface="微软雅黑" panose="020B0503020204020204" pitchFamily="34" charset="-122"/>
              <a:ea typeface="微软雅黑" panose="020B0503020204020204" pitchFamily="34" charset="-122"/>
            </a:endParaRPr>
          </a:p>
        </p:txBody>
      </p:sp>
      <p:sp>
        <p:nvSpPr>
          <p:cNvPr id="2" name="文本框 1"/>
          <p:cNvSpPr txBox="1"/>
          <p:nvPr/>
        </p:nvSpPr>
        <p:spPr>
          <a:xfrm>
            <a:off x="1990090" y="1710055"/>
            <a:ext cx="8872220" cy="953135"/>
          </a:xfrm>
          <a:prstGeom prst="rect">
            <a:avLst/>
          </a:prstGeom>
          <a:noFill/>
        </p:spPr>
        <p:txBody>
          <a:bodyPr wrap="square" rtlCol="0">
            <a:spAutoFit/>
          </a:bodyPr>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）个体创业。个体创业是指创业者个人或者创业团队不依托于某一特定组织，白手起家、完全独立地创建企业的活动。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990090" y="2800985"/>
            <a:ext cx="8872220" cy="953135"/>
          </a:xfrm>
          <a:prstGeom prst="rect">
            <a:avLst/>
          </a:prstGeom>
          <a:noFill/>
        </p:spPr>
        <p:txBody>
          <a:bodyPr wrap="square" rtlCol="0">
            <a:spAutoFit/>
          </a:bodyPr>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（2）公司创业。公司创业主要指已有组织发起的创造、更新与创新活动，创业活动是由在组织中工作的个体或团队推动的。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990090" y="3839845"/>
            <a:ext cx="8742045" cy="1476375"/>
          </a:xfrm>
          <a:prstGeom prst="rect">
            <a:avLst/>
          </a:prstGeom>
          <a:noFill/>
        </p:spPr>
        <p:txBody>
          <a:bodyPr wrap="square" rtlCol="0">
            <a:spAutoFit/>
          </a:bodyPr>
          <a:p>
            <a:pPr algn="l">
              <a:lnSpc>
                <a:spcPct val="150000"/>
              </a:lnSpc>
              <a:buClrTx/>
              <a:buSzTx/>
              <a:buFontTx/>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（3）衍生创业。衍生创业是指在现有组织中工作的个体或团队，脱离所服务的组织，凭借在过去工作中积累的经验和资源，独立开展创业活动的创业行为。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家长会"/>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94055" y="2839720"/>
            <a:ext cx="914400" cy="914400"/>
          </a:xfrm>
          <a:prstGeom prst="rect">
            <a:avLst/>
          </a:prstGeom>
        </p:spPr>
      </p:pic>
      <p:pic>
        <p:nvPicPr>
          <p:cNvPr id="10" name="图片 9" descr="课后辅导"/>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075" y="4127500"/>
            <a:ext cx="914400" cy="914400"/>
          </a:xfrm>
          <a:prstGeom prst="rect">
            <a:avLst/>
          </a:prstGeom>
        </p:spPr>
      </p:pic>
      <p:pic>
        <p:nvPicPr>
          <p:cNvPr id="11" name="图片 10" descr="论文答辩"/>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075" y="1658620"/>
            <a:ext cx="881380" cy="881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744720" y="1234440"/>
            <a:ext cx="263652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基于创业效果的分类</a:t>
            </a:r>
            <a:endParaRPr lang="zh-CN" altLang="en-US" sz="2000" b="1">
              <a:latin typeface="微软雅黑" panose="020B0503020204020204" pitchFamily="34" charset="-122"/>
              <a:ea typeface="微软雅黑" panose="020B0503020204020204" pitchFamily="34" charset="-122"/>
            </a:endParaRPr>
          </a:p>
        </p:txBody>
      </p:sp>
      <p:grpSp>
        <p:nvGrpSpPr>
          <p:cNvPr id="18" name="组合 17"/>
          <p:cNvGrpSpPr/>
          <p:nvPr>
            <p:custDataLst>
              <p:tags r:id="rId1"/>
            </p:custDataLst>
          </p:nvPr>
        </p:nvGrpSpPr>
        <p:grpSpPr>
          <a:xfrm>
            <a:off x="1120140" y="1953260"/>
            <a:ext cx="9677400" cy="3897630"/>
            <a:chOff x="958" y="3478"/>
            <a:chExt cx="14808" cy="4890"/>
          </a:xfrm>
        </p:grpSpPr>
        <p:sp>
          <p:nvSpPr>
            <p:cNvPr id="4" name="矩形: 圆角 2"/>
            <p:cNvSpPr/>
            <p:nvPr>
              <p:custDataLst>
                <p:tags r:id="rId2"/>
              </p:custDataLst>
            </p:nvPr>
          </p:nvSpPr>
          <p:spPr>
            <a:xfrm>
              <a:off x="958" y="3478"/>
              <a:ext cx="14809" cy="48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7" name="矩形 6"/>
            <p:cNvSpPr/>
            <p:nvPr>
              <p:custDataLst>
                <p:tags r:id="rId3"/>
              </p:custDataLst>
            </p:nvPr>
          </p:nvSpPr>
          <p:spPr>
            <a:xfrm>
              <a:off x="1375" y="5252"/>
              <a:ext cx="13870" cy="29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1998</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年，伊利副总裁牛根生突然被总裁扫地出门后，带领手下几名干将启动了一场</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复制一个伊利</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的计划，创办了蒙牛乳业集团。</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2004</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年，五岁的蒙牛在香港成功上市，成功募集</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13.74</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亿港元，打破了由伊利、光明、三元在资本市场上所构架的中国乳业</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金三角</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0" name="直接连接符 79"/>
            <p:cNvCxnSpPr/>
            <p:nvPr>
              <p:custDataLst>
                <p:tags r:id="rId4"/>
              </p:custDataLst>
            </p:nvPr>
          </p:nvCxnSpPr>
          <p:spPr>
            <a:xfrm flipV="1">
              <a:off x="1250" y="5018"/>
              <a:ext cx="3346"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5"/>
              </p:custDataLst>
            </p:nvPr>
          </p:nvSpPr>
          <p:spPr>
            <a:xfrm>
              <a:off x="1380" y="4091"/>
              <a:ext cx="3137" cy="697"/>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微软雅黑" panose="020B0503020204020204" pitchFamily="34" charset="-122"/>
                  <a:ea typeface="微软雅黑" panose="020B0503020204020204" pitchFamily="34" charset="-122"/>
                  <a:cs typeface="+mn-ea"/>
                </a:rPr>
                <a:t>复制型创业</a:t>
              </a:r>
              <a:endParaRPr lang="zh-CN" altLang="en-US" sz="2000" b="1">
                <a:solidFill>
                  <a:schemeClr val="accent1"/>
                </a:solidFill>
                <a:latin typeface="微软雅黑" panose="020B0503020204020204" pitchFamily="34" charset="-122"/>
                <a:ea typeface="微软雅黑" panose="020B0503020204020204" pitchFamily="34" charset="-122"/>
                <a:cs typeface="+mn-ea"/>
              </a:endParaRPr>
            </a:p>
          </p:txBody>
        </p:sp>
      </p:grpSp>
      <p:pic>
        <p:nvPicPr>
          <p:cNvPr id="19" name="图片 18" descr="1075899619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83775" y="163322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744720" y="1234440"/>
            <a:ext cx="263652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基于创业效果的分类</a:t>
            </a:r>
            <a:endParaRPr lang="zh-CN" altLang="en-US" sz="2000" b="1">
              <a:latin typeface="微软雅黑" panose="020B0503020204020204" pitchFamily="34" charset="-122"/>
              <a:ea typeface="微软雅黑" panose="020B0503020204020204" pitchFamily="34" charset="-122"/>
            </a:endParaRPr>
          </a:p>
        </p:txBody>
      </p:sp>
      <p:grpSp>
        <p:nvGrpSpPr>
          <p:cNvPr id="18" name="组合 17"/>
          <p:cNvGrpSpPr/>
          <p:nvPr>
            <p:custDataLst>
              <p:tags r:id="rId1"/>
            </p:custDataLst>
          </p:nvPr>
        </p:nvGrpSpPr>
        <p:grpSpPr>
          <a:xfrm>
            <a:off x="1006475" y="1953260"/>
            <a:ext cx="9791065" cy="3655695"/>
            <a:chOff x="958" y="3478"/>
            <a:chExt cx="14808" cy="4890"/>
          </a:xfrm>
        </p:grpSpPr>
        <p:sp>
          <p:nvSpPr>
            <p:cNvPr id="4" name="矩形: 圆角 2"/>
            <p:cNvSpPr/>
            <p:nvPr>
              <p:custDataLst>
                <p:tags r:id="rId2"/>
              </p:custDataLst>
            </p:nvPr>
          </p:nvSpPr>
          <p:spPr>
            <a:xfrm>
              <a:off x="958" y="3478"/>
              <a:ext cx="14809" cy="48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7" name="矩形 6"/>
            <p:cNvSpPr/>
            <p:nvPr>
              <p:custDataLst>
                <p:tags r:id="rId3"/>
              </p:custDataLst>
            </p:nvPr>
          </p:nvSpPr>
          <p:spPr>
            <a:xfrm>
              <a:off x="1375" y="5252"/>
              <a:ext cx="13870" cy="29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Google</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早期以简洁的界面和技术为核心，而百度推出了更符合中国中小企业营销需求的</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竞价排名</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模式，实现了快速商业化。推出了贴吧、知道、百科等社区化产品，构建了强大的内容护城河，这是</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Google</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在中国没有做到的。在</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Google</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退出中国市场前，百度已占据了中国搜索引擎市场的绝对主导地位。</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0" name="直接连接符 79"/>
            <p:cNvCxnSpPr/>
            <p:nvPr>
              <p:custDataLst>
                <p:tags r:id="rId4"/>
              </p:custDataLst>
            </p:nvPr>
          </p:nvCxnSpPr>
          <p:spPr>
            <a:xfrm flipV="1">
              <a:off x="1250" y="5018"/>
              <a:ext cx="3346"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5"/>
              </p:custDataLst>
            </p:nvPr>
          </p:nvSpPr>
          <p:spPr>
            <a:xfrm>
              <a:off x="1380" y="4091"/>
              <a:ext cx="3137" cy="697"/>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微软雅黑" panose="020B0503020204020204" pitchFamily="34" charset="-122"/>
                  <a:ea typeface="微软雅黑" panose="020B0503020204020204" pitchFamily="34" charset="-122"/>
                  <a:cs typeface="+mn-ea"/>
                </a:rPr>
                <a:t>模仿型创业</a:t>
              </a:r>
              <a:endParaRPr lang="zh-CN" altLang="en-US" sz="2000" b="1">
                <a:solidFill>
                  <a:schemeClr val="accent1"/>
                </a:solidFill>
                <a:latin typeface="微软雅黑" panose="020B0503020204020204" pitchFamily="34" charset="-122"/>
                <a:ea typeface="微软雅黑" panose="020B0503020204020204" pitchFamily="34" charset="-122"/>
                <a:cs typeface="+mn-ea"/>
              </a:endParaRPr>
            </a:p>
          </p:txBody>
        </p:sp>
      </p:grpSp>
      <p:pic>
        <p:nvPicPr>
          <p:cNvPr id="19" name="图片 18" descr="1075899619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83775" y="163322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587875" y="977900"/>
            <a:ext cx="263652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基于创业效果的分类</a:t>
            </a:r>
            <a:endParaRPr lang="zh-CN" altLang="en-US" sz="2000" b="1">
              <a:latin typeface="微软雅黑" panose="020B0503020204020204" pitchFamily="34" charset="-122"/>
              <a:ea typeface="微软雅黑" panose="020B0503020204020204" pitchFamily="34" charset="-122"/>
            </a:endParaRPr>
          </a:p>
        </p:txBody>
      </p:sp>
      <p:grpSp>
        <p:nvGrpSpPr>
          <p:cNvPr id="18" name="组合 17"/>
          <p:cNvGrpSpPr/>
          <p:nvPr>
            <p:custDataLst>
              <p:tags r:id="rId1"/>
            </p:custDataLst>
          </p:nvPr>
        </p:nvGrpSpPr>
        <p:grpSpPr>
          <a:xfrm>
            <a:off x="1136650" y="1771015"/>
            <a:ext cx="9660890" cy="3719830"/>
            <a:chOff x="958" y="3478"/>
            <a:chExt cx="14808" cy="4890"/>
          </a:xfrm>
        </p:grpSpPr>
        <p:sp>
          <p:nvSpPr>
            <p:cNvPr id="4" name="矩形: 圆角 2"/>
            <p:cNvSpPr/>
            <p:nvPr>
              <p:custDataLst>
                <p:tags r:id="rId2"/>
              </p:custDataLst>
            </p:nvPr>
          </p:nvSpPr>
          <p:spPr>
            <a:xfrm>
              <a:off x="958" y="3478"/>
              <a:ext cx="14809" cy="48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7" name="矩形 6"/>
            <p:cNvSpPr/>
            <p:nvPr>
              <p:custDataLst>
                <p:tags r:id="rId3"/>
              </p:custDataLst>
            </p:nvPr>
          </p:nvSpPr>
          <p:spPr>
            <a:xfrm>
              <a:off x="1375" y="5252"/>
              <a:ext cx="13870" cy="29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靖州杨梅大王卢登科的生态创业</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spcBef>
                  <a:spcPct val="0"/>
                </a:spcBef>
                <a:spcAft>
                  <a:spcPct val="0"/>
                </a:spcAft>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湖南省怀化市靖州县坳上镇木洞村（原杨梅村）曾是一个交通不便、经济落后的偏远山村，村民生活品质低下。卢登科作为转业军人，带领村民开山造林，改良杨梅种植技术，逐步将木洞打造成为</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天下杨梅出靖州</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的核心产区。</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0" name="直接连接符 79"/>
            <p:cNvCxnSpPr/>
            <p:nvPr>
              <p:custDataLst>
                <p:tags r:id="rId4"/>
              </p:custDataLst>
            </p:nvPr>
          </p:nvCxnSpPr>
          <p:spPr>
            <a:xfrm flipV="1">
              <a:off x="1250" y="5018"/>
              <a:ext cx="3346"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5"/>
              </p:custDataLst>
            </p:nvPr>
          </p:nvSpPr>
          <p:spPr>
            <a:xfrm>
              <a:off x="1380" y="4091"/>
              <a:ext cx="3137" cy="697"/>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微软雅黑" panose="020B0503020204020204" pitchFamily="34" charset="-122"/>
                  <a:ea typeface="微软雅黑" panose="020B0503020204020204" pitchFamily="34" charset="-122"/>
                  <a:cs typeface="+mn-ea"/>
                </a:rPr>
                <a:t>安家型创业</a:t>
              </a:r>
              <a:endParaRPr lang="zh-CN" altLang="en-US" sz="2000" b="1">
                <a:solidFill>
                  <a:schemeClr val="accent1"/>
                </a:solidFill>
                <a:latin typeface="微软雅黑" panose="020B0503020204020204" pitchFamily="34" charset="-122"/>
                <a:ea typeface="微软雅黑" panose="020B0503020204020204" pitchFamily="34" charset="-122"/>
                <a:cs typeface="+mn-ea"/>
              </a:endParaRPr>
            </a:p>
          </p:txBody>
        </p:sp>
      </p:grpSp>
      <p:pic>
        <p:nvPicPr>
          <p:cNvPr id="19" name="图片 18" descr="1075899619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83775" y="150368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587875" y="977900"/>
            <a:ext cx="263652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基于创业效果的分类</a:t>
            </a:r>
            <a:endParaRPr lang="zh-CN" altLang="en-US" sz="2000" b="1">
              <a:latin typeface="微软雅黑" panose="020B0503020204020204" pitchFamily="34" charset="-122"/>
              <a:ea typeface="微软雅黑" panose="020B0503020204020204" pitchFamily="34" charset="-122"/>
            </a:endParaRPr>
          </a:p>
        </p:txBody>
      </p:sp>
      <p:grpSp>
        <p:nvGrpSpPr>
          <p:cNvPr id="18" name="组合 17"/>
          <p:cNvGrpSpPr/>
          <p:nvPr>
            <p:custDataLst>
              <p:tags r:id="rId1"/>
            </p:custDataLst>
          </p:nvPr>
        </p:nvGrpSpPr>
        <p:grpSpPr>
          <a:xfrm>
            <a:off x="1136015" y="1771015"/>
            <a:ext cx="9661525" cy="3752850"/>
            <a:chOff x="958" y="3478"/>
            <a:chExt cx="14808" cy="4890"/>
          </a:xfrm>
        </p:grpSpPr>
        <p:sp>
          <p:nvSpPr>
            <p:cNvPr id="4" name="矩形: 圆角 2"/>
            <p:cNvSpPr/>
            <p:nvPr>
              <p:custDataLst>
                <p:tags r:id="rId2"/>
              </p:custDataLst>
            </p:nvPr>
          </p:nvSpPr>
          <p:spPr>
            <a:xfrm>
              <a:off x="958" y="3478"/>
              <a:ext cx="14809" cy="489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7" name="矩形 6"/>
            <p:cNvSpPr/>
            <p:nvPr>
              <p:custDataLst>
                <p:tags r:id="rId3"/>
              </p:custDataLst>
            </p:nvPr>
          </p:nvSpPr>
          <p:spPr>
            <a:xfrm>
              <a:off x="1375" y="5252"/>
              <a:ext cx="13870" cy="29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私人公司想造火箭并被</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NASA</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认可，被视为天方夜谭。马斯克将来自</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PayPal</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出售所得的</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亿美元几乎全部投入</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SpaceX</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Tesla</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2008</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年，两家公司都濒临破产。</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SpaceX</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猎鹰</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号</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火箭前三次发射全部失败。最终由于其对工程和技术的死磕，实现了火箭回收这一革命性突破。</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0" name="直接连接符 79"/>
            <p:cNvCxnSpPr/>
            <p:nvPr>
              <p:custDataLst>
                <p:tags r:id="rId4"/>
              </p:custDataLst>
            </p:nvPr>
          </p:nvCxnSpPr>
          <p:spPr>
            <a:xfrm flipV="1">
              <a:off x="1250" y="5018"/>
              <a:ext cx="3346"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5"/>
              </p:custDataLst>
            </p:nvPr>
          </p:nvSpPr>
          <p:spPr>
            <a:xfrm>
              <a:off x="1380" y="4091"/>
              <a:ext cx="3137" cy="697"/>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微软雅黑" panose="020B0503020204020204" pitchFamily="34" charset="-122"/>
                  <a:ea typeface="微软雅黑" panose="020B0503020204020204" pitchFamily="34" charset="-122"/>
                  <a:cs typeface="+mn-ea"/>
                </a:rPr>
                <a:t>冒险型创业</a:t>
              </a:r>
              <a:endParaRPr lang="zh-CN" altLang="en-US" sz="2000" b="1">
                <a:solidFill>
                  <a:schemeClr val="accent1"/>
                </a:solidFill>
                <a:latin typeface="微软雅黑" panose="020B0503020204020204" pitchFamily="34" charset="-122"/>
                <a:ea typeface="微软雅黑" panose="020B0503020204020204" pitchFamily="34" charset="-122"/>
                <a:cs typeface="+mn-ea"/>
              </a:endParaRPr>
            </a:p>
          </p:txBody>
        </p:sp>
      </p:grpSp>
      <p:pic>
        <p:nvPicPr>
          <p:cNvPr id="19" name="图片 18" descr="1075899619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83775" y="152019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229235" y="114808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（三）创业的阶段</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188" name="燕尾形 187"/>
          <p:cNvSpPr/>
          <p:nvPr>
            <p:custDataLst>
              <p:tags r:id="rId1"/>
            </p:custDataLst>
          </p:nvPr>
        </p:nvSpPr>
        <p:spPr>
          <a:xfrm>
            <a:off x="451485" y="3331210"/>
            <a:ext cx="10839450" cy="1352550"/>
          </a:xfrm>
          <a:prstGeom prst="chevron">
            <a:avLst/>
          </a:prstGeom>
          <a:gradFill>
            <a:gsLst>
              <a:gs pos="0">
                <a:schemeClr val="accent1">
                  <a:lumMod val="40000"/>
                  <a:lumOff val="60000"/>
                  <a:alpha val="13000"/>
                </a:schemeClr>
              </a:gs>
              <a:gs pos="100000">
                <a:schemeClr val="accent1">
                  <a:lumMod val="60000"/>
                  <a:lumOff val="40000"/>
                  <a:alpha val="50000"/>
                </a:schemeClr>
              </a:gs>
            </a:gsLst>
            <a:lin ang="0" scaled="0"/>
          </a:gradFill>
          <a:ln>
            <a:noFill/>
          </a:ln>
          <a:effectLst>
            <a:outerShdw blurRad="177800" dist="63500" dir="8100000" algn="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思源黑体 CN Regular" panose="020B0500000000000000" charset="-122"/>
              <a:sym typeface="+mn-ea"/>
            </a:endParaRPr>
          </a:p>
        </p:txBody>
      </p:sp>
      <p:cxnSp>
        <p:nvCxnSpPr>
          <p:cNvPr id="194" name="直接连接符 193"/>
          <p:cNvCxnSpPr/>
          <p:nvPr>
            <p:custDataLst>
              <p:tags r:id="rId2"/>
            </p:custDataLst>
          </p:nvPr>
        </p:nvCxnSpPr>
        <p:spPr>
          <a:xfrm flipH="1">
            <a:off x="855852" y="4673183"/>
            <a:ext cx="8365757" cy="0"/>
          </a:xfrm>
          <a:prstGeom prst="line">
            <a:avLst/>
          </a:prstGeom>
          <a:ln w="9525">
            <a:gradFill>
              <a:gsLst>
                <a:gs pos="0">
                  <a:schemeClr val="accent1">
                    <a:lumMod val="20000"/>
                    <a:lumOff val="80000"/>
                    <a:alpha val="0"/>
                  </a:schemeClr>
                </a:gs>
                <a:gs pos="100000">
                  <a:schemeClr val="accent1">
                    <a:lumMod val="60000"/>
                    <a:lumOff val="40000"/>
                    <a:alpha val="40000"/>
                  </a:schemeClr>
                </a:gs>
              </a:gsLst>
              <a:lin ang="0" scaled="1"/>
            </a:gradFill>
            <a:tailEnd type="none"/>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custDataLst>
              <p:tags r:id="rId3"/>
            </p:custDataLst>
          </p:nvPr>
        </p:nvCxnSpPr>
        <p:spPr>
          <a:xfrm flipH="1">
            <a:off x="2066710" y="3350799"/>
            <a:ext cx="8365757" cy="0"/>
          </a:xfrm>
          <a:prstGeom prst="line">
            <a:avLst/>
          </a:prstGeom>
          <a:ln w="9525">
            <a:gradFill>
              <a:gsLst>
                <a:gs pos="0">
                  <a:schemeClr val="accent1">
                    <a:lumMod val="20000"/>
                    <a:lumOff val="80000"/>
                    <a:alpha val="0"/>
                  </a:schemeClr>
                </a:gs>
                <a:gs pos="100000">
                  <a:schemeClr val="accent1">
                    <a:lumMod val="60000"/>
                    <a:lumOff val="40000"/>
                    <a:alpha val="40000"/>
                  </a:schemeClr>
                </a:gs>
              </a:gsLst>
              <a:lin ang="10800000" scaled="1"/>
            </a:gradFill>
            <a:tailEnd type="none"/>
          </a:ln>
        </p:spPr>
        <p:style>
          <a:lnRef idx="1">
            <a:schemeClr val="accent1"/>
          </a:lnRef>
          <a:fillRef idx="0">
            <a:schemeClr val="accent1"/>
          </a:fillRef>
          <a:effectRef idx="0">
            <a:schemeClr val="accent1"/>
          </a:effectRef>
          <a:fontRef idx="minor">
            <a:schemeClr val="tx1"/>
          </a:fontRef>
        </p:style>
      </p:cxnSp>
      <p:grpSp>
        <p:nvGrpSpPr>
          <p:cNvPr id="3" name="组合 2"/>
          <p:cNvGrpSpPr/>
          <p:nvPr>
            <p:custDataLst>
              <p:tags r:id="rId4"/>
            </p:custDataLst>
          </p:nvPr>
        </p:nvGrpSpPr>
        <p:grpSpPr>
          <a:xfrm>
            <a:off x="1200150" y="3585210"/>
            <a:ext cx="3134360" cy="2272030"/>
            <a:chOff x="1890" y="5646"/>
            <a:chExt cx="4936" cy="3578"/>
          </a:xfrm>
        </p:grpSpPr>
        <p:sp>
          <p:nvSpPr>
            <p:cNvPr id="190" name="燕尾形 189"/>
            <p:cNvSpPr/>
            <p:nvPr>
              <p:custDataLst>
                <p:tags r:id="rId5"/>
              </p:custDataLst>
            </p:nvPr>
          </p:nvSpPr>
          <p:spPr>
            <a:xfrm>
              <a:off x="1890" y="5646"/>
              <a:ext cx="3384" cy="1270"/>
            </a:xfrm>
            <a:prstGeom prst="chevron">
              <a:avLst/>
            </a:prstGeom>
            <a:solidFill>
              <a:srgbClr val="04898E"/>
            </a:solidFill>
            <a:ln>
              <a:noFill/>
            </a:ln>
            <a:effectLst>
              <a:outerShdw blurRad="152400" dist="88900" dir="8100000" algn="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215900" numCol="1" spcCol="0" rtlCol="0" fromWordArt="0" anchor="ctr" anchorCtr="0" forceAA="0" compatLnSpc="1">
              <a:noAutofit/>
            </a:bodyPr>
            <a:p>
              <a:pPr lvl="0" algn="ctr">
                <a:spcBef>
                  <a:spcPct val="0"/>
                </a:spcBef>
                <a:spcAft>
                  <a:spcPct val="0"/>
                </a:spcAft>
                <a:buClrTx/>
                <a:buSzTx/>
                <a:buFontTx/>
              </a:pPr>
              <a:r>
                <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rPr>
                <a:t>理解创业阶段</a:t>
              </a:r>
              <a:endPar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endParaRPr>
            </a:p>
          </p:txBody>
        </p:sp>
        <p:sp>
          <p:nvSpPr>
            <p:cNvPr id="10" name="矩形 9"/>
            <p:cNvSpPr/>
            <p:nvPr>
              <p:custDataLst>
                <p:tags r:id="rId6"/>
              </p:custDataLst>
            </p:nvPr>
          </p:nvSpPr>
          <p:spPr>
            <a:xfrm>
              <a:off x="3452" y="7968"/>
              <a:ext cx="3374" cy="1256"/>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rPr>
                <a:t>参加创业培训</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rPr>
                <a:t>测评创业能力</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endParaRPr>
            </a:p>
          </p:txBody>
        </p:sp>
        <p:cxnSp>
          <p:nvCxnSpPr>
            <p:cNvPr id="11" name="直接箭头连接符 10"/>
            <p:cNvCxnSpPr/>
            <p:nvPr>
              <p:custDataLst>
                <p:tags r:id="rId7"/>
              </p:custDataLst>
            </p:nvPr>
          </p:nvCxnSpPr>
          <p:spPr>
            <a:xfrm flipH="1" flipV="1">
              <a:off x="3089" y="7377"/>
              <a:ext cx="4" cy="930"/>
            </a:xfrm>
            <a:prstGeom prst="straightConnector1">
              <a:avLst/>
            </a:prstGeom>
            <a:ln>
              <a:solidFill>
                <a:schemeClr val="accent1">
                  <a:lumMod val="60000"/>
                  <a:lumOff val="40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custDataLst>
              <p:tags r:id="rId8"/>
            </p:custDataLst>
          </p:nvPr>
        </p:nvGrpSpPr>
        <p:grpSpPr>
          <a:xfrm>
            <a:off x="4984115" y="3572510"/>
            <a:ext cx="3256915" cy="2042795"/>
            <a:chOff x="7849" y="5626"/>
            <a:chExt cx="5129" cy="3217"/>
          </a:xfrm>
        </p:grpSpPr>
        <p:sp>
          <p:nvSpPr>
            <p:cNvPr id="192" name="燕尾形 191"/>
            <p:cNvSpPr/>
            <p:nvPr>
              <p:custDataLst>
                <p:tags r:id="rId9"/>
              </p:custDataLst>
            </p:nvPr>
          </p:nvSpPr>
          <p:spPr>
            <a:xfrm>
              <a:off x="7849" y="5626"/>
              <a:ext cx="3180" cy="1290"/>
            </a:xfrm>
            <a:prstGeom prst="chevron">
              <a:avLst/>
            </a:prstGeom>
            <a:solidFill>
              <a:srgbClr val="04898E"/>
            </a:solidFill>
            <a:ln>
              <a:noFill/>
            </a:ln>
            <a:effectLst>
              <a:outerShdw blurRad="152400" dist="88900" dir="8100000" algn="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215900" numCol="1" spcCol="0" rtlCol="0" fromWordArt="0" anchor="ctr" anchorCtr="0" forceAA="0" compatLnSpc="1">
              <a:noAutofit/>
            </a:bodyPr>
            <a:p>
              <a:pPr lvl="0" algn="ctr">
                <a:buClrTx/>
                <a:buSzTx/>
                <a:buFontTx/>
              </a:pPr>
              <a:r>
                <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rPr>
                <a:t>产生创业</a:t>
              </a:r>
              <a:endPar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endParaRPr>
            </a:p>
            <a:p>
              <a:pPr lvl="0" algn="ctr">
                <a:buClrTx/>
                <a:buSzTx/>
                <a:buFontTx/>
              </a:pPr>
              <a:r>
                <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rPr>
                <a:t>灵感阶段</a:t>
              </a:r>
              <a:endPar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endParaRPr>
            </a:p>
          </p:txBody>
        </p:sp>
        <p:sp>
          <p:nvSpPr>
            <p:cNvPr id="12" name="矩形 11"/>
            <p:cNvSpPr/>
            <p:nvPr>
              <p:custDataLst>
                <p:tags r:id="rId10"/>
              </p:custDataLst>
            </p:nvPr>
          </p:nvSpPr>
          <p:spPr>
            <a:xfrm>
              <a:off x="8956" y="7603"/>
              <a:ext cx="4023" cy="1241"/>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寻找创业机会</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设计商业模式</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开展市场调研</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评估创业机会</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制订创业计划</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p:txBody>
        </p:sp>
        <p:cxnSp>
          <p:nvCxnSpPr>
            <p:cNvPr id="13" name="直接箭头连接符 12"/>
            <p:cNvCxnSpPr/>
            <p:nvPr>
              <p:custDataLst>
                <p:tags r:id="rId11"/>
              </p:custDataLst>
            </p:nvPr>
          </p:nvCxnSpPr>
          <p:spPr>
            <a:xfrm flipH="1" flipV="1">
              <a:off x="8606" y="7377"/>
              <a:ext cx="4" cy="930"/>
            </a:xfrm>
            <a:prstGeom prst="straightConnector1">
              <a:avLst/>
            </a:prstGeom>
            <a:ln>
              <a:solidFill>
                <a:schemeClr val="accent1">
                  <a:lumMod val="60000"/>
                  <a:lumOff val="40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custDataLst>
              <p:tags r:id="rId12"/>
            </p:custDataLst>
          </p:nvPr>
        </p:nvGrpSpPr>
        <p:grpSpPr>
          <a:xfrm>
            <a:off x="8509635" y="3572510"/>
            <a:ext cx="3230245" cy="2755265"/>
            <a:chOff x="13401" y="5626"/>
            <a:chExt cx="5087" cy="4339"/>
          </a:xfrm>
        </p:grpSpPr>
        <p:sp>
          <p:nvSpPr>
            <p:cNvPr id="9" name="燕尾形 8"/>
            <p:cNvSpPr/>
            <p:nvPr>
              <p:custDataLst>
                <p:tags r:id="rId13"/>
              </p:custDataLst>
            </p:nvPr>
          </p:nvSpPr>
          <p:spPr>
            <a:xfrm>
              <a:off x="13401" y="5626"/>
              <a:ext cx="3409" cy="1290"/>
            </a:xfrm>
            <a:prstGeom prst="chevron">
              <a:avLst/>
            </a:prstGeom>
            <a:solidFill>
              <a:srgbClr val="04898E"/>
            </a:solidFill>
            <a:ln>
              <a:noFill/>
            </a:ln>
            <a:effectLst>
              <a:outerShdw blurRad="152400" dist="88900" dir="8100000" algn="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215900" numCol="1" spcCol="0" rtlCol="0" fromWordArt="0" anchor="ctr" anchorCtr="0" forceAA="0" compatLnSpc="1">
              <a:noAutofit/>
            </a:bodyPr>
            <a:p>
              <a:pPr lvl="0" algn="ctr">
                <a:buClrTx/>
                <a:buSzTx/>
                <a:buFontTx/>
              </a:pPr>
              <a:r>
                <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rPr>
                <a:t>创业管理阶段</a:t>
              </a:r>
              <a:endPar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endParaRPr>
            </a:p>
          </p:txBody>
        </p:sp>
        <p:sp>
          <p:nvSpPr>
            <p:cNvPr id="15" name="矩形 14"/>
            <p:cNvSpPr/>
            <p:nvPr>
              <p:custDataLst>
                <p:tags r:id="rId14"/>
              </p:custDataLst>
            </p:nvPr>
          </p:nvSpPr>
          <p:spPr>
            <a:xfrm>
              <a:off x="14466" y="7603"/>
              <a:ext cx="4023" cy="2363"/>
            </a:xfrm>
            <a:prstGeom prst="rect">
              <a:avLst/>
            </a:prstGeom>
            <a:noFill/>
          </p:spPr>
          <p:txBody>
            <a:bodyPr wrap="square" lIns="0" tIns="0" rIns="0" bIns="0" rtlCol="0" anchor="t" anchorCtr="0">
              <a:noAutofit/>
            </a:bodyPr>
            <a:p>
              <a:pPr algn="l">
                <a:lnSpc>
                  <a:spcPct val="130000"/>
                </a:lnSpc>
                <a:buClrTx/>
                <a:buSzTx/>
                <a:buFontTx/>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生产运营</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gn="l">
                <a:lnSpc>
                  <a:spcPct val="130000"/>
                </a:lnSpc>
                <a:buClrTx/>
                <a:buSzTx/>
                <a:buFontTx/>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市场营销</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gn="l">
                <a:lnSpc>
                  <a:spcPct val="130000"/>
                </a:lnSpc>
                <a:buClrTx/>
                <a:buSzTx/>
                <a:buFontTx/>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人力资源管理</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gn="l">
                <a:lnSpc>
                  <a:spcPct val="130000"/>
                </a:lnSpc>
                <a:buClrTx/>
                <a:buSzTx/>
                <a:buFontTx/>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财务管理</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gn="l">
                <a:lnSpc>
                  <a:spcPct val="130000"/>
                </a:lnSpc>
                <a:buClrTx/>
                <a:buSzTx/>
                <a:buFontTx/>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风险管理</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p:txBody>
        </p:sp>
        <p:cxnSp>
          <p:nvCxnSpPr>
            <p:cNvPr id="16" name="直接箭头连接符 15"/>
            <p:cNvCxnSpPr/>
            <p:nvPr>
              <p:custDataLst>
                <p:tags r:id="rId15"/>
              </p:custDataLst>
            </p:nvPr>
          </p:nvCxnSpPr>
          <p:spPr>
            <a:xfrm flipH="1" flipV="1">
              <a:off x="14109" y="7377"/>
              <a:ext cx="4" cy="930"/>
            </a:xfrm>
            <a:prstGeom prst="straightConnector1">
              <a:avLst/>
            </a:prstGeom>
            <a:ln>
              <a:solidFill>
                <a:schemeClr val="accent1">
                  <a:lumMod val="60000"/>
                  <a:lumOff val="40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custDataLst>
              <p:tags r:id="rId16"/>
            </p:custDataLst>
          </p:nvPr>
        </p:nvGrpSpPr>
        <p:grpSpPr>
          <a:xfrm>
            <a:off x="6746875" y="948055"/>
            <a:ext cx="3220085" cy="3443605"/>
            <a:chOff x="10625" y="1493"/>
            <a:chExt cx="5071" cy="5423"/>
          </a:xfrm>
        </p:grpSpPr>
        <p:sp>
          <p:nvSpPr>
            <p:cNvPr id="193" name="燕尾形 192"/>
            <p:cNvSpPr/>
            <p:nvPr>
              <p:custDataLst>
                <p:tags r:id="rId17"/>
              </p:custDataLst>
            </p:nvPr>
          </p:nvSpPr>
          <p:spPr>
            <a:xfrm>
              <a:off x="10625" y="5626"/>
              <a:ext cx="3232" cy="1290"/>
            </a:xfrm>
            <a:prstGeom prst="chevron">
              <a:avLst/>
            </a:prstGeom>
            <a:solidFill>
              <a:srgbClr val="FBCC04"/>
            </a:solidFill>
            <a:ln>
              <a:noFill/>
            </a:ln>
            <a:effectLst>
              <a:outerShdw blurRad="152400" dist="88900" dir="8100000" algn="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215900" numCol="1" spcCol="0" rtlCol="0" fromWordArt="0" anchor="ctr" anchorCtr="0" forceAA="0" compatLnSpc="1">
              <a:noAutofit/>
            </a:bodyPr>
            <a:p>
              <a:pPr lvl="0" algn="ctr">
                <a:buClrTx/>
                <a:buSzTx/>
                <a:buFontTx/>
                <a:buNone/>
              </a:pPr>
              <a:r>
                <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rPr>
                <a:t>启动创业阶段</a:t>
              </a:r>
              <a:endPar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endParaRPr>
            </a:p>
          </p:txBody>
        </p:sp>
        <p:sp>
          <p:nvSpPr>
            <p:cNvPr id="17" name="矩形 16"/>
            <p:cNvSpPr/>
            <p:nvPr>
              <p:custDataLst>
                <p:tags r:id="rId18"/>
              </p:custDataLst>
            </p:nvPr>
          </p:nvSpPr>
          <p:spPr>
            <a:xfrm>
              <a:off x="11674" y="1493"/>
              <a:ext cx="4023" cy="369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rPr>
                <a:t>组建创业团队</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rPr>
                <a:t>筹集资金</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rPr>
                <a:t>设计企业制度</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rPr>
                <a:t>为新企业命名和选址</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rPr>
                <a:t>购置设备</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rPr>
                <a:t>注册成立</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sym typeface="+mn-ea"/>
              </a:endParaRPr>
            </a:p>
          </p:txBody>
        </p:sp>
        <p:cxnSp>
          <p:nvCxnSpPr>
            <p:cNvPr id="19" name="直接箭头连接符 18"/>
            <p:cNvCxnSpPr/>
            <p:nvPr>
              <p:custDataLst>
                <p:tags r:id="rId19"/>
              </p:custDataLst>
            </p:nvPr>
          </p:nvCxnSpPr>
          <p:spPr>
            <a:xfrm flipV="1">
              <a:off x="11368" y="4361"/>
              <a:ext cx="0" cy="911"/>
            </a:xfrm>
            <a:prstGeom prst="straightConnector1">
              <a:avLst/>
            </a:prstGeom>
            <a:ln>
              <a:solidFill>
                <a:schemeClr val="accent2">
                  <a:lumMod val="60000"/>
                  <a:lumOff val="40000"/>
                </a:schemeClr>
              </a:solidFill>
              <a:tailEnd type="oval" w="sm" len="sm"/>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custDataLst>
              <p:tags r:id="rId20"/>
            </p:custDataLst>
          </p:nvPr>
        </p:nvGrpSpPr>
        <p:grpSpPr>
          <a:xfrm>
            <a:off x="3221355" y="1706245"/>
            <a:ext cx="3103245" cy="2685415"/>
            <a:chOff x="5073" y="2687"/>
            <a:chExt cx="4887" cy="4229"/>
          </a:xfrm>
        </p:grpSpPr>
        <p:sp>
          <p:nvSpPr>
            <p:cNvPr id="191" name="燕尾形 190"/>
            <p:cNvSpPr/>
            <p:nvPr>
              <p:custDataLst>
                <p:tags r:id="rId21"/>
              </p:custDataLst>
            </p:nvPr>
          </p:nvSpPr>
          <p:spPr>
            <a:xfrm>
              <a:off x="5073" y="5626"/>
              <a:ext cx="3078" cy="1290"/>
            </a:xfrm>
            <a:prstGeom prst="chevron">
              <a:avLst/>
            </a:prstGeom>
            <a:solidFill>
              <a:srgbClr val="FBCC04"/>
            </a:solidFill>
            <a:ln>
              <a:noFill/>
            </a:ln>
            <a:effectLst>
              <a:outerShdw blurRad="152400" dist="88900" dir="8100000" algn="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215900" numCol="1" spcCol="0" rtlCol="0" fromWordArt="0" anchor="ctr" anchorCtr="0" forceAA="0" compatLnSpc="1">
              <a:noAutofit/>
            </a:bodyPr>
            <a:p>
              <a:pPr lvl="0" algn="ctr">
                <a:buClrTx/>
                <a:buSzTx/>
                <a:buFontTx/>
              </a:pPr>
              <a:r>
                <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rPr>
                <a:t>酝酿创业阶段</a:t>
              </a:r>
              <a:endParaRPr lang="zh-CN" altLang="en-US" sz="2000" b="1" cap="all" dirty="0">
                <a:solidFill>
                  <a:srgbClr val="FFFFFF"/>
                </a:solidFill>
                <a:uFillTx/>
                <a:latin typeface="微软雅黑" panose="020B0503020204020204" pitchFamily="34" charset="-122"/>
                <a:ea typeface="微软雅黑" panose="020B0503020204020204" pitchFamily="34" charset="-122"/>
                <a:cs typeface="+mn-ea"/>
                <a:sym typeface="+mn-ea"/>
              </a:endParaRPr>
            </a:p>
          </p:txBody>
        </p:sp>
        <p:sp>
          <p:nvSpPr>
            <p:cNvPr id="20" name="矩形 19"/>
            <p:cNvSpPr/>
            <p:nvPr>
              <p:custDataLst>
                <p:tags r:id="rId22"/>
              </p:custDataLst>
            </p:nvPr>
          </p:nvSpPr>
          <p:spPr>
            <a:xfrm>
              <a:off x="5910" y="2687"/>
              <a:ext cx="4051" cy="1241"/>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调研创业环境</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反思自身的优势、劣势</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a:p>
              <a:pPr>
                <a:lnSpc>
                  <a:spcPct val="130000"/>
                </a:lnSpc>
                <a:spcBef>
                  <a:spcPct val="0"/>
                </a:spcBef>
                <a:spcAft>
                  <a:spcPct val="0"/>
                </a:spcAft>
              </a:pPr>
              <a:r>
                <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rPr>
                <a:t>制订创业规划</a:t>
              </a:r>
              <a:endParaRPr lang="zh-CN" altLang="en-US" sz="2000" kern="0" dirty="0">
                <a:ln>
                  <a:noFill/>
                  <a:prstDash val="sysDot"/>
                </a:ln>
                <a:solidFill>
                  <a:schemeClr val="tx1"/>
                </a:solidFill>
                <a:latin typeface="微软雅黑" panose="020B0503020204020204" pitchFamily="34" charset="-122"/>
                <a:ea typeface="微软雅黑" panose="020B0503020204020204" pitchFamily="34" charset="-122"/>
                <a:cs typeface="+mn-ea"/>
              </a:endParaRPr>
            </a:p>
          </p:txBody>
        </p:sp>
        <p:cxnSp>
          <p:nvCxnSpPr>
            <p:cNvPr id="21" name="直接箭头连接符 20"/>
            <p:cNvCxnSpPr/>
            <p:nvPr>
              <p:custDataLst>
                <p:tags r:id="rId23"/>
              </p:custDataLst>
            </p:nvPr>
          </p:nvCxnSpPr>
          <p:spPr>
            <a:xfrm flipV="1">
              <a:off x="5830" y="4361"/>
              <a:ext cx="0" cy="911"/>
            </a:xfrm>
            <a:prstGeom prst="straightConnector1">
              <a:avLst/>
            </a:prstGeom>
            <a:ln>
              <a:solidFill>
                <a:schemeClr val="accent2">
                  <a:lumMod val="60000"/>
                  <a:lumOff val="40000"/>
                </a:schemeClr>
              </a:solidFill>
              <a:tailEnd type="oval" w="sm" len="sm"/>
            </a:ln>
          </p:spPr>
          <p:style>
            <a:lnRef idx="1">
              <a:schemeClr val="accent1"/>
            </a:lnRef>
            <a:fillRef idx="0">
              <a:schemeClr val="accent1"/>
            </a:fillRef>
            <a:effectRef idx="0">
              <a:schemeClr val="accent1"/>
            </a:effectRef>
            <a:fontRef idx="minor">
              <a:schemeClr val="tx1"/>
            </a:fontRef>
          </p:style>
        </p:cxnSp>
      </p:gr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97560" y="1228725"/>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（四）创业的价值</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331085" y="2006600"/>
            <a:ext cx="406400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社会价值</a:t>
            </a:r>
            <a:endParaRPr lang="zh-CN" altLang="en-US" sz="2000" b="1">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1344295" y="2535555"/>
            <a:ext cx="9115425" cy="0"/>
          </a:xfrm>
          <a:prstGeom prst="line">
            <a:avLst/>
          </a:prstGeom>
          <a:ln>
            <a:solidFill>
              <a:srgbClr val="04898E"/>
            </a:solidFill>
          </a:ln>
        </p:spPr>
        <p:style>
          <a:lnRef idx="2">
            <a:schemeClr val="accent1"/>
          </a:lnRef>
          <a:fillRef idx="0">
            <a:srgbClr val="FFFFFF"/>
          </a:fillRef>
          <a:effectRef idx="0">
            <a:srgbClr val="FFFFFF"/>
          </a:effectRef>
          <a:fontRef idx="minor">
            <a:schemeClr val="tx1"/>
          </a:fontRef>
        </p:style>
      </p:cxnSp>
      <p:sp>
        <p:nvSpPr>
          <p:cNvPr id="5" name="文本框 4"/>
          <p:cNvSpPr txBox="1"/>
          <p:nvPr/>
        </p:nvSpPr>
        <p:spPr>
          <a:xfrm>
            <a:off x="1943735" y="285940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）创业活动能够推动社会进步。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493645" y="3717925"/>
            <a:ext cx="5052060" cy="398780"/>
          </a:xfrm>
          <a:prstGeom prst="rect">
            <a:avLst/>
          </a:prstGeom>
          <a:noFill/>
        </p:spPr>
        <p:txBody>
          <a:bodyPr wrap="square" rtlCol="0">
            <a:spAutoFit/>
          </a:bodyPr>
          <a:p>
            <a:pPr algn="l">
              <a:buClrTx/>
              <a:buSzTx/>
              <a:buFontTx/>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（2）创业活动能够改善人们的生活质量。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3060700" y="4576445"/>
            <a:ext cx="5715000" cy="398780"/>
          </a:xfrm>
          <a:prstGeom prst="rect">
            <a:avLst/>
          </a:prstGeom>
          <a:noFill/>
        </p:spPr>
        <p:txBody>
          <a:bodyPr wrap="square" rtlCol="0">
            <a:spAutoFit/>
          </a:bodyPr>
          <a:p>
            <a:pPr algn="l">
              <a:buClrTx/>
              <a:buSzTx/>
              <a:buFontTx/>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（3）创业活动能够促进经济发展，创造就业机会。</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3999865" y="5398770"/>
            <a:ext cx="611949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（4）创业活动能够培养创新精神，提升国家竞争力。</a:t>
            </a:r>
            <a:endParaRPr lang="zh-CN" altLang="en-US"/>
          </a:p>
        </p:txBody>
      </p:sp>
      <p:pic>
        <p:nvPicPr>
          <p:cNvPr id="14" name="图片 13" descr="圆规"/>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545320" y="149098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97560" y="1228725"/>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（四）创业的价值</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331085" y="2006600"/>
            <a:ext cx="4064000"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个人价值</a:t>
            </a:r>
            <a:endParaRPr lang="zh-CN" altLang="en-US" sz="2000" b="1">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1344295" y="2535555"/>
            <a:ext cx="9115425" cy="0"/>
          </a:xfrm>
          <a:prstGeom prst="line">
            <a:avLst/>
          </a:prstGeom>
          <a:ln>
            <a:solidFill>
              <a:srgbClr val="FDED70"/>
            </a:solidFill>
          </a:ln>
        </p:spPr>
        <p:style>
          <a:lnRef idx="2">
            <a:schemeClr val="accent1"/>
          </a:lnRef>
          <a:fillRef idx="0">
            <a:srgbClr val="FFFFFF"/>
          </a:fillRef>
          <a:effectRef idx="0">
            <a:srgbClr val="FFFFFF"/>
          </a:effectRef>
          <a:fontRef idx="minor">
            <a:schemeClr val="tx1"/>
          </a:fontRef>
        </p:style>
      </p:cxnSp>
      <p:sp>
        <p:nvSpPr>
          <p:cNvPr id="5" name="文本框 4"/>
          <p:cNvSpPr txBox="1"/>
          <p:nvPr/>
        </p:nvSpPr>
        <p:spPr>
          <a:xfrm>
            <a:off x="1943735" y="2859405"/>
            <a:ext cx="610298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）创业为个人提供了一个展现自我能力的平台。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493645" y="3717925"/>
            <a:ext cx="5052060" cy="398780"/>
          </a:xfrm>
          <a:prstGeom prst="rect">
            <a:avLst/>
          </a:prstGeom>
          <a:noFill/>
        </p:spPr>
        <p:txBody>
          <a:bodyPr wrap="square" rtlCol="0">
            <a:spAutoFit/>
          </a:bodyPr>
          <a:p>
            <a:pPr algn="l">
              <a:buClrTx/>
              <a:buSzTx/>
              <a:buFontTx/>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）创业有助于提高创业者的综合素质。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3060700" y="4576445"/>
            <a:ext cx="5715000" cy="398780"/>
          </a:xfrm>
          <a:prstGeom prst="rect">
            <a:avLst/>
          </a:prstGeom>
          <a:noFill/>
        </p:spPr>
        <p:txBody>
          <a:bodyPr wrap="square" rtlCol="0">
            <a:spAutoFit/>
          </a:bodyPr>
          <a:p>
            <a:pPr algn="l">
              <a:buClrTx/>
              <a:buSzTx/>
              <a:buFontTx/>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）创业能为个人带来社会认可和尊重。</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圆规"/>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994265" y="1685290"/>
            <a:ext cx="720090" cy="720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VCG41N1362921082 (1)"/>
          <p:cNvPicPr>
            <a:picLocks noChangeAspect="1"/>
          </p:cNvPicPr>
          <p:nvPr>
            <p:custDataLst>
              <p:tags r:id="rId1"/>
            </p:custDataLst>
          </p:nvPr>
        </p:nvPicPr>
        <p:blipFill>
          <a:blip r:embed="rId2"/>
          <a:srcRect t="21185" b="21185"/>
          <a:stretch>
            <a:fillRect/>
          </a:stretch>
        </p:blipFill>
        <p:spPr>
          <a:xfrm>
            <a:off x="-15875" y="2540"/>
            <a:ext cx="12207875" cy="4002405"/>
          </a:xfrm>
          <a:prstGeom prst="rect">
            <a:avLst/>
          </a:prstGeom>
        </p:spPr>
      </p:pic>
      <p:sp>
        <p:nvSpPr>
          <p:cNvPr id="16" name="矩形: 圆角 4"/>
          <p:cNvSpPr/>
          <p:nvPr>
            <p:custDataLst>
              <p:tags r:id="rId3"/>
            </p:custDataLst>
          </p:nvPr>
        </p:nvSpPr>
        <p:spPr>
          <a:xfrm>
            <a:off x="1552575" y="3429000"/>
            <a:ext cx="9084310" cy="2910205"/>
          </a:xfrm>
          <a:prstGeom prst="roundRect">
            <a:avLst>
              <a:gd name="adj" fmla="val 0"/>
            </a:avLst>
          </a:prstGeom>
          <a:solidFill>
            <a:srgbClr val="FFFFFF">
              <a:alpha val="90000"/>
            </a:srgbClr>
          </a:solidFill>
          <a:ln w="6350">
            <a:solidFill>
              <a:schemeClr val="accent1">
                <a:alpha val="5000"/>
              </a:schemeClr>
            </a:solidFill>
          </a:ln>
          <a:effectLst>
            <a:outerShdw blurRad="127000" dist="254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solidFill>
                <a:schemeClr val="dk1"/>
              </a:solidFill>
              <a:sym typeface="+mn-ea"/>
            </a:endParaRPr>
          </a:p>
        </p:txBody>
      </p:sp>
      <p:cxnSp>
        <p:nvCxnSpPr>
          <p:cNvPr id="22" name="直接连接符 21"/>
          <p:cNvCxnSpPr/>
          <p:nvPr>
            <p:custDataLst>
              <p:tags r:id="rId4"/>
            </p:custDataLst>
          </p:nvPr>
        </p:nvCxnSpPr>
        <p:spPr>
          <a:xfrm>
            <a:off x="5852160" y="5803900"/>
            <a:ext cx="483235" cy="0"/>
          </a:xfrm>
          <a:prstGeom prst="line">
            <a:avLst/>
          </a:prstGeom>
          <a:ln cap="rnd">
            <a:solidFill>
              <a:srgbClr val="FFFFFF"/>
            </a:solidFill>
          </a:ln>
        </p:spPr>
        <p:style>
          <a:lnRef idx="2">
            <a:schemeClr val="accent1"/>
          </a:lnRef>
          <a:fillRef idx="0">
            <a:srgbClr val="FFFFFF"/>
          </a:fillRef>
          <a:effectRef idx="0">
            <a:srgbClr val="FFFFFF"/>
          </a:effectRef>
          <a:fontRef idx="minor">
            <a:schemeClr val="tx1"/>
          </a:fontRef>
        </p:style>
      </p:cxnSp>
      <p:sp>
        <p:nvSpPr>
          <p:cNvPr id="23" name="任意多边形 22"/>
          <p:cNvSpPr/>
          <p:nvPr>
            <p:custDataLst>
              <p:tags r:id="rId5"/>
            </p:custDataLst>
          </p:nvPr>
        </p:nvSpPr>
        <p:spPr>
          <a:xfrm>
            <a:off x="6278880" y="5735955"/>
            <a:ext cx="59690" cy="134620"/>
          </a:xfrm>
          <a:custGeom>
            <a:avLst/>
            <a:gdLst>
              <a:gd name="connsiteX0" fmla="*/ 11 w 157"/>
              <a:gd name="connsiteY0" fmla="*/ 0 h 356"/>
              <a:gd name="connsiteX1" fmla="*/ 157 w 157"/>
              <a:gd name="connsiteY1" fmla="*/ 169 h 356"/>
              <a:gd name="connsiteX2" fmla="*/ 0 w 157"/>
              <a:gd name="connsiteY2" fmla="*/ 356 h 356"/>
            </a:gdLst>
            <a:ahLst/>
            <a:cxnLst>
              <a:cxn ang="0">
                <a:pos x="connsiteX0" y="connsiteY0"/>
              </a:cxn>
              <a:cxn ang="0">
                <a:pos x="connsiteX1" y="connsiteY1"/>
              </a:cxn>
              <a:cxn ang="0">
                <a:pos x="connsiteX2" y="connsiteY2"/>
              </a:cxn>
            </a:cxnLst>
            <a:rect l="l" t="t" r="r" b="b"/>
            <a:pathLst>
              <a:path w="157" h="356">
                <a:moveTo>
                  <a:pt x="11" y="0"/>
                </a:moveTo>
                <a:lnTo>
                  <a:pt x="157" y="169"/>
                </a:lnTo>
                <a:lnTo>
                  <a:pt x="0" y="356"/>
                </a:lnTo>
              </a:path>
            </a:pathLst>
          </a:custGeom>
          <a:noFill/>
          <a:ln cap="rnd">
            <a:solidFill>
              <a:srgbClr val="FFFFFF"/>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8" name="正文"/>
          <p:cNvSpPr txBox="1"/>
          <p:nvPr>
            <p:custDataLst>
              <p:tags r:id="rId6"/>
            </p:custDataLst>
          </p:nvPr>
        </p:nvSpPr>
        <p:spPr>
          <a:xfrm>
            <a:off x="1790700" y="4732020"/>
            <a:ext cx="8608695" cy="1270000"/>
          </a:xfrm>
          <a:prstGeom prst="rect">
            <a:avLst/>
          </a:prstGeom>
          <a:noFill/>
        </p:spPr>
        <p:txBody>
          <a:bodyPr wrap="square" lIns="0" tIns="0" rIns="0" bIns="0" rtlCol="0" anchor="t" anchorCtr="0">
            <a:noAutofit/>
          </a:bodyPr>
          <a:lstStyle/>
          <a:p>
            <a:pPr indent="0" algn="l" fontAlgn="auto">
              <a:lnSpc>
                <a:spcPct val="130000"/>
              </a:lnSpc>
            </a:pPr>
            <a:r>
              <a:rPr lang="en-US"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2023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9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月，习近平总书记在黑龙江考察时指出，要整合科技创新资源，引领发展战略性新兴产业和未来产业，加快形成新质生产力。这些背景为大学生创新创业提供了广阔的舞台和无限的可能。</a:t>
            </a:r>
            <a:endPar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标题 8"/>
          <p:cNvSpPr>
            <a:spLocks noGrp="1"/>
          </p:cNvSpPr>
          <p:nvPr>
            <p:ph type="title"/>
            <p:custDataLst>
              <p:tags r:id="rId7"/>
            </p:custDataLst>
          </p:nvPr>
        </p:nvSpPr>
        <p:spPr>
          <a:xfrm>
            <a:off x="1790700" y="4012565"/>
            <a:ext cx="8608695" cy="705485"/>
          </a:xfrm>
        </p:spPr>
        <p:txBody>
          <a:bodyPr vert="horz" lIns="91440" tIns="45720" rIns="91440" bIns="45720" rtlCol="0" anchor="ctr">
            <a:normAutofit fontScale="90000"/>
          </a:bodyPr>
          <a:lstStyle/>
          <a:p>
            <a:pPr lvl="0" algn="ctr">
              <a:lnSpc>
                <a:spcPct val="90000"/>
              </a:lnSpc>
              <a:buClrTx/>
              <a:buSzTx/>
              <a:buFontTx/>
            </a:pP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前</a:t>
            </a:r>
            <a:r>
              <a:rPr lang="en-US" altLang="zh-CN"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言</a:t>
            </a:r>
            <a:endPar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97560" y="1228725"/>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（五）创业与创新的关系</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sp>
        <p:nvSpPr>
          <p:cNvPr id="8" name="文本框 7"/>
          <p:cNvSpPr txBox="1"/>
          <p:nvPr/>
        </p:nvSpPr>
        <p:spPr>
          <a:xfrm>
            <a:off x="2201545" y="2390140"/>
            <a:ext cx="4873625" cy="398780"/>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创新是创业的基础，创业反作用于创新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2201545" y="3270885"/>
            <a:ext cx="4064000" cy="398780"/>
          </a:xfrm>
          <a:prstGeom prst="rect">
            <a:avLst/>
          </a:prstGeom>
          <a:noFill/>
        </p:spPr>
        <p:txBody>
          <a:bodyPr wrap="square" rtlCol="0">
            <a:spAutoFit/>
          </a:bodyPr>
          <a:p>
            <a:pPr algn="l">
              <a:buClrTx/>
              <a:buSzTx/>
              <a:buFontTx/>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创新是创业的本质与源泉</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2201545" y="4150995"/>
            <a:ext cx="4064000" cy="398780"/>
          </a:xfrm>
          <a:prstGeom prst="rect">
            <a:avLst/>
          </a:prstGeom>
          <a:noFill/>
        </p:spPr>
        <p:txBody>
          <a:bodyPr wrap="square" rtlCol="0">
            <a:spAutoFit/>
          </a:bodyPr>
          <a:p>
            <a:pPr algn="l">
              <a:buClrTx/>
              <a:buSzTx/>
              <a:buFontTx/>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创新的价值在于创业</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2201545" y="5031105"/>
            <a:ext cx="4064000" cy="398780"/>
          </a:xfrm>
          <a:prstGeom prst="rect">
            <a:avLst/>
          </a:prstGeom>
          <a:noFill/>
        </p:spPr>
        <p:txBody>
          <a:bodyPr wrap="square" rtlCol="0">
            <a:spAutoFit/>
          </a:bodyPr>
          <a:p>
            <a:pPr algn="l">
              <a:buClrTx/>
              <a:buSzTx/>
              <a:buFontTx/>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 创业推动并深化创新</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7" name="组合 76"/>
          <p:cNvGrpSpPr/>
          <p:nvPr>
            <p:custDataLst>
              <p:tags r:id="rId1"/>
            </p:custDataLst>
          </p:nvPr>
        </p:nvGrpSpPr>
        <p:grpSpPr>
          <a:xfrm rot="0">
            <a:off x="8368665" y="975995"/>
            <a:ext cx="1428115" cy="1606550"/>
            <a:chOff x="3518" y="2255"/>
            <a:chExt cx="12616" cy="14813"/>
          </a:xfrm>
        </p:grpSpPr>
        <p:sp>
          <p:nvSpPr>
            <p:cNvPr id="78" name="任意多边形: 形状 9"/>
            <p:cNvSpPr/>
            <p:nvPr>
              <p:custDataLst>
                <p:tags r:id="rId2"/>
              </p:custDataLst>
            </p:nvPr>
          </p:nvSpPr>
          <p:spPr>
            <a:xfrm>
              <a:off x="4930" y="5914"/>
              <a:ext cx="9790" cy="9790"/>
            </a:xfrm>
            <a:custGeom>
              <a:avLst/>
              <a:gdLst/>
              <a:ahLst/>
              <a:cxnLst/>
              <a:rect l="0" t="0" r="0" b="0"/>
              <a:pathLst>
                <a:path w="3619501" h="3619501">
                  <a:moveTo>
                    <a:pt x="1809750" y="3619500"/>
                  </a:moveTo>
                  <a:lnTo>
                    <a:pt x="3619500" y="1809750"/>
                  </a:lnTo>
                  <a:lnTo>
                    <a:pt x="1809750" y="0"/>
                  </a:lnTo>
                  <a:lnTo>
                    <a:pt x="0" y="1809750"/>
                  </a:lnTo>
                  <a:close/>
                </a:path>
              </a:pathLst>
            </a:custGeom>
            <a:solidFill>
              <a:srgbClr val="04898E"/>
            </a:solidFill>
            <a:ln w="1016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9" name="图片 78" descr="E:/设计素材图片2/ryan-klaus-IncXhM8rKSc-unsplash.jpgryan-klaus-IncXhM8rKSc-unsplash"/>
            <p:cNvPicPr>
              <a:picLocks noChangeAspect="1"/>
            </p:cNvPicPr>
            <p:nvPr>
              <p:custDataLst>
                <p:tags r:id="rId3"/>
              </p:custDataLst>
            </p:nvPr>
          </p:nvPicPr>
          <p:blipFill>
            <a:blip r:embed="rId4" cstate="email"/>
            <a:srcRect l="-53" b="2406"/>
            <a:stretch>
              <a:fillRect/>
            </a:stretch>
          </p:blipFill>
          <p:spPr>
            <a:xfrm>
              <a:off x="3518" y="2255"/>
              <a:ext cx="12616" cy="12616"/>
            </a:xfrm>
            <a:custGeom>
              <a:avLst/>
              <a:gdLst>
                <a:gd name="connsiteX0" fmla="*/ 1434600 w 2869199"/>
                <a:gd name="connsiteY0" fmla="*/ 0 h 2869199"/>
                <a:gd name="connsiteX1" fmla="*/ 2869199 w 2869199"/>
                <a:gd name="connsiteY1" fmla="*/ 1434600 h 2869199"/>
                <a:gd name="connsiteX2" fmla="*/ 1434600 w 2869199"/>
                <a:gd name="connsiteY2" fmla="*/ 2869199 h 2869199"/>
                <a:gd name="connsiteX3" fmla="*/ 0 w 2869199"/>
                <a:gd name="connsiteY3" fmla="*/ 1434600 h 2869199"/>
              </a:gdLst>
              <a:ahLst/>
              <a:cxnLst>
                <a:cxn ang="0">
                  <a:pos x="connsiteX0" y="connsiteY0"/>
                </a:cxn>
                <a:cxn ang="0">
                  <a:pos x="connsiteX1" y="connsiteY1"/>
                </a:cxn>
                <a:cxn ang="0">
                  <a:pos x="connsiteX2" y="connsiteY2"/>
                </a:cxn>
                <a:cxn ang="0">
                  <a:pos x="connsiteX3" y="connsiteY3"/>
                </a:cxn>
              </a:cxnLst>
              <a:rect l="l" t="t" r="r" b="b"/>
              <a:pathLst>
                <a:path w="2869199" h="2869199">
                  <a:moveTo>
                    <a:pt x="1434600" y="0"/>
                  </a:moveTo>
                  <a:lnTo>
                    <a:pt x="2869199" y="1434600"/>
                  </a:lnTo>
                  <a:lnTo>
                    <a:pt x="1434600" y="2869199"/>
                  </a:lnTo>
                  <a:lnTo>
                    <a:pt x="0" y="1434600"/>
                  </a:lnTo>
                  <a:close/>
                </a:path>
              </a:pathLst>
            </a:custGeom>
            <a:ln w="6350">
              <a:solidFill>
                <a:srgbClr val="04898E">
                  <a:alpha val="20000"/>
                </a:srgbClr>
              </a:solidFill>
            </a:ln>
          </p:spPr>
        </p:pic>
        <p:sp>
          <p:nvSpPr>
            <p:cNvPr id="80" name="椭圆 79"/>
            <p:cNvSpPr/>
            <p:nvPr>
              <p:custDataLst>
                <p:tags r:id="rId5"/>
              </p:custDataLst>
            </p:nvPr>
          </p:nvSpPr>
          <p:spPr>
            <a:xfrm>
              <a:off x="7431" y="16144"/>
              <a:ext cx="4787" cy="924"/>
            </a:xfrm>
            <a:prstGeom prst="ellipse">
              <a:avLst/>
            </a:prstGeom>
            <a:gradFill>
              <a:gsLst>
                <a:gs pos="0">
                  <a:schemeClr val="accent1">
                    <a:alpha val="28000"/>
                  </a:schemeClr>
                </a:gs>
                <a:gs pos="77000">
                  <a:schemeClr val="accent1">
                    <a:alpha val="0"/>
                  </a:schemeClr>
                </a:gs>
              </a:gsLst>
              <a:path path="shap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81" name="文本框 80"/>
          <p:cNvSpPr txBox="1"/>
          <p:nvPr/>
        </p:nvSpPr>
        <p:spPr>
          <a:xfrm>
            <a:off x="7075170" y="2720340"/>
            <a:ext cx="4064000" cy="821690"/>
          </a:xfrm>
          <a:prstGeom prst="rect">
            <a:avLst/>
          </a:prstGeom>
          <a:noFill/>
        </p:spPr>
        <p:txBody>
          <a:bodyPr wrap="square" rtlCol="0">
            <a:noAutofit/>
          </a:bodyPr>
          <a:p>
            <a:pPr algn="ctr"/>
            <a:r>
              <a:rPr lang="zh-CN" altLang="en-US"/>
              <a:t>奥地利政治经济学家约瑟夫</a:t>
            </a:r>
            <a:r>
              <a:rPr lang="en-US" altLang="zh-CN"/>
              <a:t>·</a:t>
            </a:r>
            <a:r>
              <a:rPr lang="zh-CN" altLang="en-US"/>
              <a:t>熊彼特</a:t>
            </a:r>
            <a:endParaRPr lang="zh-CN" altLang="en-US"/>
          </a:p>
          <a:p>
            <a:pPr algn="ctr"/>
            <a:r>
              <a:rPr lang="zh-CN" altLang="en-US"/>
              <a:t>首个提出创新概念</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视野聚焦</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2914015" y="955040"/>
            <a:ext cx="5715000" cy="798195"/>
          </a:xfrm>
          <a:prstGeom prst="rect">
            <a:avLst/>
          </a:prstGeom>
          <a:noFill/>
        </p:spPr>
        <p:txBody>
          <a:bodyPr wrap="square" rtlCol="0">
            <a:noAutofit/>
          </a:bodyPr>
          <a:p>
            <a:pPr algn="ctr">
              <a:lnSpc>
                <a:spcPct val="120000"/>
              </a:lnSpc>
            </a:pPr>
            <a:r>
              <a:rPr lang="zh-CN" altLang="en-US" sz="2000">
                <a:solidFill>
                  <a:srgbClr val="00B0F0"/>
                </a:solidFill>
                <a:latin typeface="微软雅黑" panose="020B0503020204020204" pitchFamily="34" charset="-122"/>
                <a:ea typeface="微软雅黑" panose="020B0503020204020204" pitchFamily="34" charset="-122"/>
              </a:rPr>
              <a:t>中非青年创新创业论坛开幕</a:t>
            </a:r>
            <a:endParaRPr lang="zh-CN" altLang="en-US" sz="2000">
              <a:solidFill>
                <a:srgbClr val="00B0F0"/>
              </a:solidFill>
              <a:latin typeface="微软雅黑" panose="020B0503020204020204" pitchFamily="34" charset="-122"/>
              <a:ea typeface="微软雅黑" panose="020B0503020204020204" pitchFamily="34" charset="-122"/>
            </a:endParaRPr>
          </a:p>
          <a:p>
            <a:pPr algn="ctr"/>
            <a:r>
              <a:rPr lang="zh-CN" altLang="en-US" sz="2000">
                <a:solidFill>
                  <a:srgbClr val="00B0F0"/>
                </a:solidFill>
                <a:latin typeface="微软雅黑" panose="020B0503020204020204" pitchFamily="34" charset="-122"/>
                <a:ea typeface="微软雅黑" panose="020B0503020204020204" pitchFamily="34" charset="-122"/>
              </a:rPr>
              <a:t>打造两地青年交流平台、推动两地青年创新创业</a:t>
            </a:r>
            <a:endParaRPr lang="zh-CN" altLang="en-US" sz="2000">
              <a:solidFill>
                <a:srgbClr val="00B0F0"/>
              </a:solidFill>
              <a:latin typeface="微软雅黑" panose="020B0503020204020204" pitchFamily="34" charset="-122"/>
              <a:ea typeface="微软雅黑" panose="020B0503020204020204" pitchFamily="34" charset="-122"/>
            </a:endParaRPr>
          </a:p>
        </p:txBody>
      </p:sp>
      <p:pic>
        <p:nvPicPr>
          <p:cNvPr id="5" name="图片 4"/>
          <p:cNvPicPr/>
          <p:nvPr/>
        </p:nvPicPr>
        <p:blipFill>
          <a:blip r:embed="rId1"/>
          <a:stretch>
            <a:fillRect/>
          </a:stretch>
        </p:blipFill>
        <p:spPr>
          <a:xfrm>
            <a:off x="2342515" y="1977390"/>
            <a:ext cx="7052945" cy="43484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97560" y="1228725"/>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（一）创业精神的基本特征</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sp>
        <p:nvSpPr>
          <p:cNvPr id="32" name="矩形 31"/>
          <p:cNvSpPr/>
          <p:nvPr>
            <p:custDataLst>
              <p:tags r:id="rId1"/>
            </p:custDataLst>
          </p:nvPr>
        </p:nvSpPr>
        <p:spPr>
          <a:xfrm>
            <a:off x="1225550" y="2872105"/>
            <a:ext cx="4334510" cy="102743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p>
            <a:pPr algn="ctr">
              <a:lnSpc>
                <a:spcPct val="180000"/>
              </a:lnSpc>
              <a:spcBef>
                <a:spcPct val="0"/>
              </a:spcBef>
              <a:spcAft>
                <a:spcPct val="0"/>
              </a:spcAft>
            </a:pPr>
            <a:r>
              <a:rPr lang="zh-CN" altLang="en-US" sz="2000" b="1" dirty="0">
                <a:solidFill>
                  <a:schemeClr val="tx1"/>
                </a:solidFill>
                <a:latin typeface="微软雅黑" panose="020B0503020204020204" pitchFamily="34" charset="-122"/>
                <a:ea typeface="微软雅黑" panose="020B0503020204020204" pitchFamily="34" charset="-122"/>
                <a:cs typeface="+mn-ea"/>
                <a:sym typeface="+mn-ea"/>
              </a:rPr>
              <a:t>创新性</a:t>
            </a:r>
            <a:r>
              <a:rPr lang="zh-CN" altLang="en-US" sz="2000" dirty="0">
                <a:solidFill>
                  <a:schemeClr val="tx1"/>
                </a:solidFill>
                <a:latin typeface="微软雅黑" panose="020B0503020204020204" pitchFamily="34" charset="-122"/>
                <a:ea typeface="微软雅黑" panose="020B0503020204020204" pitchFamily="34" charset="-122"/>
                <a:cs typeface="+mn-ea"/>
                <a:sym typeface="+mn-ea"/>
              </a:rPr>
              <a:t>是指新奇的研发，开发独特的产品、服务方式或生产流程</a:t>
            </a:r>
            <a:endParaRPr lang="zh-CN" altLang="en-US" sz="2000" dirty="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1" name="矩形 40"/>
          <p:cNvSpPr/>
          <p:nvPr>
            <p:custDataLst>
              <p:tags r:id="rId2"/>
            </p:custDataLst>
          </p:nvPr>
        </p:nvSpPr>
        <p:spPr>
          <a:xfrm>
            <a:off x="6893560" y="2872105"/>
            <a:ext cx="4334510" cy="102743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p>
            <a:pPr algn="ctr">
              <a:lnSpc>
                <a:spcPct val="180000"/>
              </a:lnSpc>
              <a:buClrTx/>
              <a:buSzTx/>
              <a:buFontTx/>
            </a:pPr>
            <a:r>
              <a:rPr lang="zh-CN" altLang="en-US" sz="2000" b="1" dirty="0">
                <a:latin typeface="微软雅黑" panose="020B0503020204020204" pitchFamily="34" charset="-122"/>
                <a:ea typeface="微软雅黑" panose="020B0503020204020204" pitchFamily="34" charset="-122"/>
                <a:cs typeface="+mn-ea"/>
                <a:sym typeface="+mn-ea"/>
              </a:rPr>
              <a:t>主动性</a:t>
            </a:r>
            <a:r>
              <a:rPr lang="zh-CN" altLang="en-US" sz="2000" dirty="0">
                <a:latin typeface="微软雅黑" panose="020B0503020204020204" pitchFamily="34" charset="-122"/>
                <a:ea typeface="微软雅黑" panose="020B0503020204020204" pitchFamily="34" charset="-122"/>
                <a:cs typeface="+mn-ea"/>
                <a:sym typeface="+mn-ea"/>
              </a:rPr>
              <a:t>是指在克服障碍时的创造力和持续的努力</a:t>
            </a:r>
            <a:endParaRPr lang="zh-CN" altLang="en-US" sz="2000" dirty="0">
              <a:latin typeface="微软雅黑" panose="020B0503020204020204" pitchFamily="34" charset="-122"/>
              <a:ea typeface="微软雅黑" panose="020B0503020204020204" pitchFamily="34" charset="-122"/>
              <a:cs typeface="+mn-ea"/>
              <a:sym typeface="+mn-ea"/>
            </a:endParaRPr>
          </a:p>
        </p:txBody>
      </p:sp>
      <p:sp>
        <p:nvSpPr>
          <p:cNvPr id="45" name="矩形 44"/>
          <p:cNvSpPr/>
          <p:nvPr>
            <p:custDataLst>
              <p:tags r:id="rId3"/>
            </p:custDataLst>
          </p:nvPr>
        </p:nvSpPr>
        <p:spPr>
          <a:xfrm>
            <a:off x="3977005" y="4594225"/>
            <a:ext cx="4334510" cy="114935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p>
            <a:pPr algn="ctr">
              <a:lnSpc>
                <a:spcPct val="180000"/>
              </a:lnSpc>
              <a:buClrTx/>
              <a:buSzTx/>
              <a:buFontTx/>
            </a:pPr>
            <a:r>
              <a:rPr lang="zh-CN" altLang="en-US" sz="2000" b="1" dirty="0">
                <a:latin typeface="微软雅黑" panose="020B0503020204020204" pitchFamily="34" charset="-122"/>
                <a:ea typeface="微软雅黑" panose="020B0503020204020204" pitchFamily="34" charset="-122"/>
                <a:cs typeface="+mn-ea"/>
                <a:sym typeface="+mn-ea"/>
              </a:rPr>
              <a:t>冒险性</a:t>
            </a:r>
            <a:r>
              <a:rPr lang="zh-CN" altLang="en-US" sz="2000" dirty="0">
                <a:latin typeface="微软雅黑" panose="020B0503020204020204" pitchFamily="34" charset="-122"/>
                <a:ea typeface="微软雅黑" panose="020B0503020204020204" pitchFamily="34" charset="-122"/>
                <a:cs typeface="+mn-ea"/>
                <a:sym typeface="+mn-ea"/>
              </a:rPr>
              <a:t>是指愿意尝试具有较大失败可能性的机会</a:t>
            </a:r>
            <a:endParaRPr lang="zh-CN" altLang="en-US" sz="2000" dirty="0">
              <a:latin typeface="微软雅黑" panose="020B0503020204020204" pitchFamily="34" charset="-122"/>
              <a:ea typeface="微软雅黑" panose="020B0503020204020204" pitchFamily="34" charset="-122"/>
              <a:cs typeface="+mn-ea"/>
              <a:sym typeface="+mn-ea"/>
            </a:endParaRPr>
          </a:p>
        </p:txBody>
      </p:sp>
      <p:pic>
        <p:nvPicPr>
          <p:cNvPr id="3" name="图片 2" descr="原子"/>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79160" y="342900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97560" y="1228725"/>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（二）创业精神的构成要素</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sp>
        <p:nvSpPr>
          <p:cNvPr id="41" name="图形 17"/>
          <p:cNvSpPr/>
          <p:nvPr>
            <p:custDataLst>
              <p:tags r:id="rId1"/>
            </p:custDataLst>
          </p:nvPr>
        </p:nvSpPr>
        <p:spPr>
          <a:xfrm>
            <a:off x="0" y="3131820"/>
            <a:ext cx="12192000" cy="1842184"/>
          </a:xfrm>
          <a:custGeom>
            <a:avLst/>
            <a:gdLst>
              <a:gd name="connsiteX0" fmla="*/ 0 w 9973341"/>
              <a:gd name="connsiteY0" fmla="*/ 518732 h 1506950"/>
              <a:gd name="connsiteX1" fmla="*/ 2156746 w 9973341"/>
              <a:gd name="connsiteY1" fmla="*/ 518732 h 1506950"/>
              <a:gd name="connsiteX2" fmla="*/ 2348865 w 9973341"/>
              <a:gd name="connsiteY2" fmla="*/ 710660 h 1506950"/>
              <a:gd name="connsiteX3" fmla="*/ 2348865 w 9973341"/>
              <a:gd name="connsiteY3" fmla="*/ 710756 h 1506950"/>
              <a:gd name="connsiteX4" fmla="*/ 2348865 w 9973341"/>
              <a:gd name="connsiteY4" fmla="*/ 975932 h 1506950"/>
              <a:gd name="connsiteX5" fmla="*/ 2879789 w 9973341"/>
              <a:gd name="connsiteY5" fmla="*/ 1506950 h 1506950"/>
              <a:gd name="connsiteX6" fmla="*/ 2879789 w 9973341"/>
              <a:gd name="connsiteY6" fmla="*/ 1506950 h 1506950"/>
              <a:gd name="connsiteX7" fmla="*/ 3410807 w 9973341"/>
              <a:gd name="connsiteY7" fmla="*/ 975932 h 1506950"/>
              <a:gd name="connsiteX8" fmla="*/ 3410807 w 9973341"/>
              <a:gd name="connsiteY8" fmla="*/ 531019 h 1506950"/>
              <a:gd name="connsiteX9" fmla="*/ 3941826 w 9973341"/>
              <a:gd name="connsiteY9" fmla="*/ 0 h 1506950"/>
              <a:gd name="connsiteX10" fmla="*/ 3942017 w 9973341"/>
              <a:gd name="connsiteY10" fmla="*/ 0 h 1506950"/>
              <a:gd name="connsiteX11" fmla="*/ 3942017 w 9973341"/>
              <a:gd name="connsiteY11" fmla="*/ 0 h 1506950"/>
              <a:gd name="connsiteX12" fmla="*/ 4473036 w 9973341"/>
              <a:gd name="connsiteY12" fmla="*/ 531019 h 1506950"/>
              <a:gd name="connsiteX13" fmla="*/ 4473036 w 9973341"/>
              <a:gd name="connsiteY13" fmla="*/ 975932 h 1506950"/>
              <a:gd name="connsiteX14" fmla="*/ 5003959 w 9973341"/>
              <a:gd name="connsiteY14" fmla="*/ 1506950 h 1506950"/>
              <a:gd name="connsiteX15" fmla="*/ 5003959 w 9973341"/>
              <a:gd name="connsiteY15" fmla="*/ 1506950 h 1506950"/>
              <a:gd name="connsiteX16" fmla="*/ 5534692 w 9973341"/>
              <a:gd name="connsiteY16" fmla="*/ 975932 h 1506950"/>
              <a:gd name="connsiteX17" fmla="*/ 5534692 w 9973341"/>
              <a:gd name="connsiteY17" fmla="*/ 531019 h 1506950"/>
              <a:gd name="connsiteX18" fmla="*/ 6065520 w 9973341"/>
              <a:gd name="connsiteY18" fmla="*/ 0 h 1506950"/>
              <a:gd name="connsiteX19" fmla="*/ 6066092 w 9973341"/>
              <a:gd name="connsiteY19" fmla="*/ 0 h 1506950"/>
              <a:gd name="connsiteX20" fmla="*/ 6066092 w 9973341"/>
              <a:gd name="connsiteY20" fmla="*/ 0 h 1506950"/>
              <a:gd name="connsiteX21" fmla="*/ 6597111 w 9973341"/>
              <a:gd name="connsiteY21" fmla="*/ 531019 h 1506950"/>
              <a:gd name="connsiteX22" fmla="*/ 6597111 w 9973341"/>
              <a:gd name="connsiteY22" fmla="*/ 975932 h 1506950"/>
              <a:gd name="connsiteX23" fmla="*/ 7127939 w 9973341"/>
              <a:gd name="connsiteY23" fmla="*/ 1506950 h 1506950"/>
              <a:gd name="connsiteX24" fmla="*/ 7128034 w 9973341"/>
              <a:gd name="connsiteY24" fmla="*/ 1506950 h 1506950"/>
              <a:gd name="connsiteX25" fmla="*/ 7128034 w 9973341"/>
              <a:gd name="connsiteY25" fmla="*/ 1506950 h 1506950"/>
              <a:gd name="connsiteX26" fmla="*/ 7658577 w 9973341"/>
              <a:gd name="connsiteY26" fmla="*/ 975932 h 1506950"/>
              <a:gd name="connsiteX27" fmla="*/ 7658577 w 9973341"/>
              <a:gd name="connsiteY27" fmla="*/ 710946 h 1506950"/>
              <a:gd name="connsiteX28" fmla="*/ 7850219 w 9973341"/>
              <a:gd name="connsiteY28" fmla="*/ 518732 h 1506950"/>
              <a:gd name="connsiteX29" fmla="*/ 7850600 w 9973341"/>
              <a:gd name="connsiteY29" fmla="*/ 518732 h 1506950"/>
              <a:gd name="connsiteX30" fmla="*/ 9973341 w 9973341"/>
              <a:gd name="connsiteY30" fmla="*/ 518732 h 150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973341" h="1506950">
                <a:moveTo>
                  <a:pt x="0" y="518732"/>
                </a:moveTo>
                <a:lnTo>
                  <a:pt x="2156746" y="518732"/>
                </a:lnTo>
                <a:cubicBezTo>
                  <a:pt x="2262797" y="518674"/>
                  <a:pt x="2348808" y="604609"/>
                  <a:pt x="2348865" y="710660"/>
                </a:cubicBezTo>
                <a:cubicBezTo>
                  <a:pt x="2348865" y="710689"/>
                  <a:pt x="2348865" y="710727"/>
                  <a:pt x="2348865" y="710756"/>
                </a:cubicBezTo>
                <a:lnTo>
                  <a:pt x="2348865" y="975932"/>
                </a:lnTo>
                <a:cubicBezTo>
                  <a:pt x="2348865" y="1269168"/>
                  <a:pt x="2586552" y="1506893"/>
                  <a:pt x="2879789" y="1506950"/>
                </a:cubicBezTo>
                <a:lnTo>
                  <a:pt x="2879789" y="1506950"/>
                </a:lnTo>
                <a:cubicBezTo>
                  <a:pt x="3173063" y="1506950"/>
                  <a:pt x="3410807" y="1269206"/>
                  <a:pt x="3410807" y="975932"/>
                </a:cubicBezTo>
                <a:lnTo>
                  <a:pt x="3410807" y="531019"/>
                </a:lnTo>
                <a:cubicBezTo>
                  <a:pt x="3410807" y="237744"/>
                  <a:pt x="3648551" y="0"/>
                  <a:pt x="3941826" y="0"/>
                </a:cubicBezTo>
                <a:cubicBezTo>
                  <a:pt x="3941893" y="0"/>
                  <a:pt x="3941950" y="0"/>
                  <a:pt x="3942017" y="0"/>
                </a:cubicBezTo>
                <a:lnTo>
                  <a:pt x="3942017" y="0"/>
                </a:lnTo>
                <a:cubicBezTo>
                  <a:pt x="4235292" y="0"/>
                  <a:pt x="4473036" y="237744"/>
                  <a:pt x="4473036" y="531019"/>
                </a:cubicBezTo>
                <a:lnTo>
                  <a:pt x="4473036" y="975932"/>
                </a:lnTo>
                <a:cubicBezTo>
                  <a:pt x="4473036" y="1269168"/>
                  <a:pt x="4710722" y="1506893"/>
                  <a:pt x="5003959" y="1506950"/>
                </a:cubicBezTo>
                <a:lnTo>
                  <a:pt x="5003959" y="1506950"/>
                </a:lnTo>
                <a:cubicBezTo>
                  <a:pt x="5297120" y="1506788"/>
                  <a:pt x="5534692" y="1269092"/>
                  <a:pt x="5534692" y="975932"/>
                </a:cubicBezTo>
                <a:lnTo>
                  <a:pt x="5534692" y="531019"/>
                </a:lnTo>
                <a:cubicBezTo>
                  <a:pt x="5534635" y="237801"/>
                  <a:pt x="5772303" y="57"/>
                  <a:pt x="6065520" y="0"/>
                </a:cubicBezTo>
                <a:cubicBezTo>
                  <a:pt x="6065711" y="0"/>
                  <a:pt x="6065901" y="0"/>
                  <a:pt x="6066092" y="0"/>
                </a:cubicBezTo>
                <a:lnTo>
                  <a:pt x="6066092" y="0"/>
                </a:lnTo>
                <a:cubicBezTo>
                  <a:pt x="6359366" y="0"/>
                  <a:pt x="6597111" y="237744"/>
                  <a:pt x="6597111" y="531019"/>
                </a:cubicBezTo>
                <a:lnTo>
                  <a:pt x="6597111" y="975932"/>
                </a:lnTo>
                <a:cubicBezTo>
                  <a:pt x="6597063" y="1269149"/>
                  <a:pt x="6834721" y="1506893"/>
                  <a:pt x="7127939" y="1506950"/>
                </a:cubicBezTo>
                <a:cubicBezTo>
                  <a:pt x="7127967" y="1506950"/>
                  <a:pt x="7128005" y="1506950"/>
                  <a:pt x="7128034" y="1506950"/>
                </a:cubicBezTo>
                <a:lnTo>
                  <a:pt x="7128034" y="1506950"/>
                </a:lnTo>
                <a:cubicBezTo>
                  <a:pt x="7421118" y="1506684"/>
                  <a:pt x="7658577" y="1269016"/>
                  <a:pt x="7658577" y="975932"/>
                </a:cubicBezTo>
                <a:lnTo>
                  <a:pt x="7658577" y="710946"/>
                </a:lnTo>
                <a:cubicBezTo>
                  <a:pt x="7658414" y="604942"/>
                  <a:pt x="7744216" y="518893"/>
                  <a:pt x="7850219" y="518732"/>
                </a:cubicBezTo>
                <a:cubicBezTo>
                  <a:pt x="7850343" y="518732"/>
                  <a:pt x="7850476" y="518732"/>
                  <a:pt x="7850600" y="518732"/>
                </a:cubicBezTo>
                <a:lnTo>
                  <a:pt x="9973341" y="518732"/>
                </a:lnTo>
              </a:path>
            </a:pathLst>
          </a:custGeom>
          <a:noFill/>
          <a:ln w="228600" cap="flat" cmpd="sng">
            <a:solidFill>
              <a:schemeClr val="tx1">
                <a:lumMod val="50000"/>
                <a:lumOff val="50000"/>
                <a:alpha val="8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a:solidFill>
                  <a:schemeClr val="tx1"/>
                </a:solidFill>
                <a:sym typeface="+mn-ea"/>
              </a:rPr>
              <a:t> </a:t>
            </a:r>
            <a:endParaRPr lang="zh-CN" altLang="en-US">
              <a:solidFill>
                <a:schemeClr val="tx1"/>
              </a:solidFill>
              <a:sym typeface="+mn-ea"/>
            </a:endParaRPr>
          </a:p>
        </p:txBody>
      </p:sp>
      <p:sp>
        <p:nvSpPr>
          <p:cNvPr id="43" name="标题"/>
          <p:cNvSpPr txBox="1"/>
          <p:nvPr>
            <p:custDataLst>
              <p:tags r:id="rId2"/>
            </p:custDataLst>
          </p:nvPr>
        </p:nvSpPr>
        <p:spPr>
          <a:xfrm>
            <a:off x="2439035" y="2266315"/>
            <a:ext cx="2153920" cy="301625"/>
          </a:xfrm>
          <a:prstGeom prst="rect">
            <a:avLst/>
          </a:prstGeom>
          <a:noFill/>
        </p:spPr>
        <p:txBody>
          <a:bodyPr wrap="square" lIns="0" tIns="0" rIns="0" bIns="0" rtlCol="0" anchor="b">
            <a:noAutofit/>
          </a:bodyPr>
          <a:lstStyle/>
          <a:p>
            <a:pPr algn="ctr"/>
            <a:r>
              <a:rPr lang="zh-CN" altLang="en-US" sz="2000" dirty="0">
                <a:solidFill>
                  <a:srgbClr val="04898E"/>
                </a:solidFill>
                <a:latin typeface="微软雅黑" panose="020B0503020204020204" pitchFamily="34" charset="-122"/>
                <a:ea typeface="微软雅黑" panose="020B0503020204020204" pitchFamily="34" charset="-122"/>
                <a:cs typeface="+mn-ea"/>
              </a:rPr>
              <a:t>激情</a:t>
            </a:r>
            <a:endParaRPr lang="zh-CN" altLang="en-US" sz="2000" dirty="0">
              <a:solidFill>
                <a:srgbClr val="04898E"/>
              </a:solidFill>
              <a:latin typeface="微软雅黑" panose="020B0503020204020204" pitchFamily="34" charset="-122"/>
              <a:ea typeface="微软雅黑" panose="020B0503020204020204" pitchFamily="34" charset="-122"/>
              <a:cs typeface="+mn-ea"/>
            </a:endParaRPr>
          </a:p>
        </p:txBody>
      </p:sp>
      <p:sp>
        <p:nvSpPr>
          <p:cNvPr id="45" name="标题"/>
          <p:cNvSpPr txBox="1"/>
          <p:nvPr>
            <p:custDataLst>
              <p:tags r:id="rId3"/>
            </p:custDataLst>
          </p:nvPr>
        </p:nvSpPr>
        <p:spPr>
          <a:xfrm>
            <a:off x="5015230" y="2266315"/>
            <a:ext cx="2153920" cy="301625"/>
          </a:xfrm>
          <a:prstGeom prst="rect">
            <a:avLst/>
          </a:prstGeom>
          <a:noFill/>
        </p:spPr>
        <p:txBody>
          <a:bodyPr wrap="square" lIns="0" tIns="0" rIns="0" bIns="0" rtlCol="0" anchor="b">
            <a:noAutofit/>
          </a:bodyPr>
          <a:lstStyle/>
          <a:p>
            <a:pPr algn="ctr"/>
            <a:r>
              <a:rPr lang="zh-CN" altLang="en-US" sz="2000" dirty="0">
                <a:solidFill>
                  <a:srgbClr val="04898E"/>
                </a:solidFill>
                <a:latin typeface="微软雅黑" panose="020B0503020204020204" pitchFamily="34" charset="-122"/>
                <a:ea typeface="微软雅黑" panose="020B0503020204020204" pitchFamily="34" charset="-122"/>
                <a:cs typeface="+mn-ea"/>
              </a:rPr>
              <a:t>适应性</a:t>
            </a:r>
            <a:endParaRPr lang="zh-CN" altLang="en-US" sz="2000" dirty="0">
              <a:solidFill>
                <a:srgbClr val="04898E"/>
              </a:solidFill>
              <a:latin typeface="微软雅黑" panose="020B0503020204020204" pitchFamily="34" charset="-122"/>
              <a:ea typeface="微软雅黑" panose="020B0503020204020204" pitchFamily="34" charset="-122"/>
              <a:cs typeface="+mn-ea"/>
            </a:endParaRPr>
          </a:p>
        </p:txBody>
      </p:sp>
      <p:sp>
        <p:nvSpPr>
          <p:cNvPr id="47" name="标题"/>
          <p:cNvSpPr txBox="1"/>
          <p:nvPr>
            <p:custDataLst>
              <p:tags r:id="rId4"/>
            </p:custDataLst>
          </p:nvPr>
        </p:nvSpPr>
        <p:spPr>
          <a:xfrm>
            <a:off x="7564755" y="2266315"/>
            <a:ext cx="2153920" cy="301625"/>
          </a:xfrm>
          <a:prstGeom prst="rect">
            <a:avLst/>
          </a:prstGeom>
          <a:noFill/>
        </p:spPr>
        <p:txBody>
          <a:bodyPr wrap="square" lIns="0" tIns="0" rIns="0" bIns="0" rtlCol="0" anchor="b">
            <a:noAutofit/>
          </a:bodyPr>
          <a:lstStyle/>
          <a:p>
            <a:pPr algn="ctr">
              <a:buClrTx/>
              <a:buSzTx/>
              <a:buFontTx/>
            </a:pPr>
            <a:r>
              <a:rPr lang="zh-CN" altLang="en-US" sz="2000" dirty="0">
                <a:solidFill>
                  <a:srgbClr val="04898E"/>
                </a:solidFill>
                <a:latin typeface="微软雅黑" panose="020B0503020204020204" pitchFamily="34" charset="-122"/>
                <a:ea typeface="微软雅黑" panose="020B0503020204020204" pitchFamily="34" charset="-122"/>
                <a:cs typeface="+mn-ea"/>
              </a:rPr>
              <a:t>雄心壮志</a:t>
            </a:r>
            <a:endParaRPr lang="zh-CN" altLang="en-US" sz="2000" dirty="0">
              <a:solidFill>
                <a:srgbClr val="04898E"/>
              </a:solidFill>
              <a:latin typeface="微软雅黑" panose="020B0503020204020204" pitchFamily="34" charset="-122"/>
              <a:ea typeface="微软雅黑" panose="020B0503020204020204" pitchFamily="34" charset="-122"/>
              <a:cs typeface="+mn-ea"/>
            </a:endParaRPr>
          </a:p>
        </p:txBody>
      </p:sp>
      <p:cxnSp>
        <p:nvCxnSpPr>
          <p:cNvPr id="48" name="直接连接符 47"/>
          <p:cNvCxnSpPr/>
          <p:nvPr>
            <p:custDataLst>
              <p:tags r:id="rId5"/>
            </p:custDataLst>
          </p:nvPr>
        </p:nvCxnSpPr>
        <p:spPr>
          <a:xfrm flipV="1">
            <a:off x="8708390" y="2959735"/>
            <a:ext cx="0" cy="928800"/>
          </a:xfrm>
          <a:prstGeom prst="line">
            <a:avLst/>
          </a:prstGeom>
          <a:ln w="12700" cap="rnd">
            <a:solidFill>
              <a:srgbClr val="04898E">
                <a:alpha val="70000"/>
              </a:srgbClr>
            </a:solidFill>
            <a:round/>
            <a:headEnd type="none"/>
            <a:tailEnd type="oval"/>
          </a:ln>
        </p:spPr>
        <p:style>
          <a:lnRef idx="2">
            <a:schemeClr val="accent1"/>
          </a:lnRef>
          <a:fillRef idx="0">
            <a:srgbClr val="FFFFFF"/>
          </a:fillRef>
          <a:effectRef idx="0">
            <a:srgbClr val="FFFFFF"/>
          </a:effectRef>
          <a:fontRef idx="minor">
            <a:schemeClr val="tx1"/>
          </a:fontRef>
        </p:style>
      </p:cxnSp>
      <p:cxnSp>
        <p:nvCxnSpPr>
          <p:cNvPr id="49" name="直接连接符 48"/>
          <p:cNvCxnSpPr/>
          <p:nvPr>
            <p:custDataLst>
              <p:tags r:id="rId6"/>
            </p:custDataLst>
          </p:nvPr>
        </p:nvCxnSpPr>
        <p:spPr>
          <a:xfrm flipV="1">
            <a:off x="6112510" y="2959735"/>
            <a:ext cx="0" cy="928800"/>
          </a:xfrm>
          <a:prstGeom prst="line">
            <a:avLst/>
          </a:prstGeom>
          <a:ln w="12700" cap="rnd">
            <a:solidFill>
              <a:srgbClr val="04898E">
                <a:alpha val="70000"/>
              </a:srgbClr>
            </a:solidFill>
            <a:round/>
            <a:headEnd type="none"/>
            <a:tailEnd type="oval"/>
          </a:ln>
        </p:spPr>
        <p:style>
          <a:lnRef idx="2">
            <a:schemeClr val="accent1"/>
          </a:lnRef>
          <a:fillRef idx="0">
            <a:srgbClr val="FFFFFF"/>
          </a:fillRef>
          <a:effectRef idx="0">
            <a:srgbClr val="FFFFFF"/>
          </a:effectRef>
          <a:fontRef idx="minor">
            <a:schemeClr val="tx1"/>
          </a:fontRef>
        </p:style>
      </p:cxnSp>
      <p:cxnSp>
        <p:nvCxnSpPr>
          <p:cNvPr id="50" name="直接连接符 49"/>
          <p:cNvCxnSpPr/>
          <p:nvPr>
            <p:custDataLst>
              <p:tags r:id="rId7"/>
            </p:custDataLst>
          </p:nvPr>
        </p:nvCxnSpPr>
        <p:spPr>
          <a:xfrm flipV="1">
            <a:off x="3521710" y="2959735"/>
            <a:ext cx="0" cy="928800"/>
          </a:xfrm>
          <a:prstGeom prst="line">
            <a:avLst/>
          </a:prstGeom>
          <a:ln w="12700" cap="rnd">
            <a:solidFill>
              <a:srgbClr val="04898E">
                <a:alpha val="70000"/>
              </a:srgbClr>
            </a:solidFill>
            <a:round/>
            <a:headEnd type="none"/>
            <a:tailEnd type="oval"/>
          </a:ln>
        </p:spPr>
        <p:style>
          <a:lnRef idx="2">
            <a:schemeClr val="accent1"/>
          </a:lnRef>
          <a:fillRef idx="0">
            <a:srgbClr val="FFFFFF"/>
          </a:fillRef>
          <a:effectRef idx="0">
            <a:srgbClr val="FFFFFF"/>
          </a:effectRef>
          <a:fontRef idx="minor">
            <a:schemeClr val="tx1"/>
          </a:fontRef>
        </p:style>
      </p:cxnSp>
      <p:cxnSp>
        <p:nvCxnSpPr>
          <p:cNvPr id="51" name="直接连接符 50"/>
          <p:cNvCxnSpPr/>
          <p:nvPr>
            <p:custDataLst>
              <p:tags r:id="rId8"/>
            </p:custDataLst>
          </p:nvPr>
        </p:nvCxnSpPr>
        <p:spPr>
          <a:xfrm flipV="1">
            <a:off x="7406005" y="4218305"/>
            <a:ext cx="0" cy="928800"/>
          </a:xfrm>
          <a:prstGeom prst="line">
            <a:avLst/>
          </a:prstGeom>
          <a:ln w="12700" cap="rnd">
            <a:solidFill>
              <a:srgbClr val="FBCC04"/>
            </a:solidFill>
            <a:round/>
            <a:headEnd type="oval"/>
            <a:tailEnd type="none"/>
          </a:ln>
        </p:spPr>
        <p:style>
          <a:lnRef idx="2">
            <a:schemeClr val="accent1"/>
          </a:lnRef>
          <a:fillRef idx="0">
            <a:srgbClr val="FFFFFF"/>
          </a:fillRef>
          <a:effectRef idx="0">
            <a:srgbClr val="FFFFFF"/>
          </a:effectRef>
          <a:fontRef idx="minor">
            <a:schemeClr val="tx1"/>
          </a:fontRef>
        </p:style>
      </p:cxnSp>
      <p:cxnSp>
        <p:nvCxnSpPr>
          <p:cNvPr id="52" name="直接连接符 51"/>
          <p:cNvCxnSpPr/>
          <p:nvPr>
            <p:custDataLst>
              <p:tags r:id="rId9"/>
            </p:custDataLst>
          </p:nvPr>
        </p:nvCxnSpPr>
        <p:spPr>
          <a:xfrm flipV="1">
            <a:off x="4815205" y="4218305"/>
            <a:ext cx="0" cy="928800"/>
          </a:xfrm>
          <a:prstGeom prst="line">
            <a:avLst/>
          </a:prstGeom>
          <a:ln w="12700" cap="rnd">
            <a:solidFill>
              <a:srgbClr val="FBCC04"/>
            </a:solidFill>
            <a:round/>
            <a:headEnd type="oval"/>
            <a:tailEnd type="none"/>
          </a:ln>
        </p:spPr>
        <p:style>
          <a:lnRef idx="2">
            <a:schemeClr val="accent1"/>
          </a:lnRef>
          <a:fillRef idx="0">
            <a:srgbClr val="FFFFFF"/>
          </a:fillRef>
          <a:effectRef idx="0">
            <a:srgbClr val="FFFFFF"/>
          </a:effectRef>
          <a:fontRef idx="minor">
            <a:schemeClr val="tx1"/>
          </a:fontRef>
        </p:style>
      </p:cxnSp>
      <p:sp>
        <p:nvSpPr>
          <p:cNvPr id="70" name="标题"/>
          <p:cNvSpPr txBox="1"/>
          <p:nvPr>
            <p:custDataLst>
              <p:tags r:id="rId10"/>
            </p:custDataLst>
          </p:nvPr>
        </p:nvSpPr>
        <p:spPr>
          <a:xfrm>
            <a:off x="3743325" y="5383530"/>
            <a:ext cx="2153920" cy="301625"/>
          </a:xfrm>
          <a:prstGeom prst="rect">
            <a:avLst/>
          </a:prstGeom>
          <a:noFill/>
        </p:spPr>
        <p:txBody>
          <a:bodyPr wrap="square" lIns="0" tIns="0" rIns="0" bIns="0" rtlCol="0" anchor="b">
            <a:noAutofit/>
          </a:bodyPr>
          <a:lstStyle/>
          <a:p>
            <a:pPr algn="ctr"/>
            <a:r>
              <a:rPr lang="zh-CN" altLang="en-US" sz="2000" dirty="0">
                <a:solidFill>
                  <a:srgbClr val="04898E"/>
                </a:solidFill>
                <a:latin typeface="微软雅黑" panose="020B0503020204020204" pitchFamily="34" charset="-122"/>
                <a:ea typeface="微软雅黑" panose="020B0503020204020204" pitchFamily="34" charset="-122"/>
                <a:cs typeface="+mn-ea"/>
              </a:rPr>
              <a:t>积极性</a:t>
            </a:r>
            <a:endParaRPr lang="zh-CN" altLang="en-US" b="1" dirty="0">
              <a:solidFill>
                <a:schemeClr val="accent2"/>
              </a:solidFill>
              <a:latin typeface="微软雅黑" panose="020B0503020204020204" pitchFamily="34" charset="-122"/>
            </a:endParaRPr>
          </a:p>
        </p:txBody>
      </p:sp>
      <p:sp>
        <p:nvSpPr>
          <p:cNvPr id="72" name="标题"/>
          <p:cNvSpPr txBox="1"/>
          <p:nvPr>
            <p:custDataLst>
              <p:tags r:id="rId11"/>
            </p:custDataLst>
          </p:nvPr>
        </p:nvSpPr>
        <p:spPr>
          <a:xfrm>
            <a:off x="6332220" y="5383530"/>
            <a:ext cx="2153920" cy="301625"/>
          </a:xfrm>
          <a:prstGeom prst="rect">
            <a:avLst/>
          </a:prstGeom>
          <a:noFill/>
        </p:spPr>
        <p:txBody>
          <a:bodyPr wrap="square" lIns="0" tIns="0" rIns="0" bIns="0" rtlCol="0" anchor="b">
            <a:noAutofit/>
          </a:bodyPr>
          <a:lstStyle/>
          <a:p>
            <a:pPr algn="ctr">
              <a:buClrTx/>
              <a:buSzTx/>
              <a:buFontTx/>
            </a:pPr>
            <a:r>
              <a:rPr lang="zh-CN" altLang="en-US" sz="2000" dirty="0">
                <a:solidFill>
                  <a:srgbClr val="04898E"/>
                </a:solidFill>
                <a:latin typeface="微软雅黑" panose="020B0503020204020204" pitchFamily="34" charset="-122"/>
                <a:ea typeface="微软雅黑" panose="020B0503020204020204" pitchFamily="34" charset="-122"/>
                <a:cs typeface="+mn-ea"/>
              </a:rPr>
              <a:t>领导力</a:t>
            </a:r>
            <a:endParaRPr lang="zh-CN" altLang="en-US" sz="2000" dirty="0">
              <a:solidFill>
                <a:srgbClr val="04898E"/>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97560" y="1228725"/>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（三）创业精神的内容</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sp>
        <p:nvSpPr>
          <p:cNvPr id="3" name="文本框 2"/>
          <p:cNvSpPr txBox="1"/>
          <p:nvPr/>
        </p:nvSpPr>
        <p:spPr>
          <a:xfrm>
            <a:off x="1619885" y="2277745"/>
            <a:ext cx="9692640" cy="1014730"/>
          </a:xfrm>
          <a:prstGeom prst="rect">
            <a:avLst/>
          </a:prstGeom>
        </p:spPr>
        <p:txBody>
          <a:bodyPr wrap="square">
            <a:spAutoFit/>
          </a:bodyPr>
          <a:p>
            <a:pPr>
              <a:lnSpc>
                <a:spcPct val="150000"/>
              </a:lnSpc>
            </a:pPr>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创新精神：</a:t>
            </a: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创业精神的本质就是以创新为基础的思维与行为方式，不仅包括技术上的创新，还包括思想上的创新</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619885" y="3435985"/>
            <a:ext cx="9509760" cy="993140"/>
          </a:xfrm>
          <a:prstGeom prst="rect">
            <a:avLst/>
          </a:prstGeom>
          <a:noFill/>
        </p:spPr>
        <p:txBody>
          <a:bodyPr wrap="square" rtlCol="0">
            <a:noAutofit/>
          </a:bodyPr>
          <a:p>
            <a:pPr algn="l">
              <a:lnSpc>
                <a:spcPct val="140000"/>
              </a:lnSpc>
              <a:buClrTx/>
              <a:buSzTx/>
              <a:buFontTx/>
            </a:pPr>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独立精神</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独立精神强调创业者要具备能够独立开辟创业道路并自主创造企业价值的能力。</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619885" y="4572635"/>
            <a:ext cx="7604760" cy="490220"/>
          </a:xfrm>
          <a:prstGeom prst="rect">
            <a:avLst/>
          </a:prstGeom>
          <a:noFill/>
        </p:spPr>
        <p:txBody>
          <a:bodyPr wrap="square" rtlCol="0">
            <a:noAutofit/>
          </a:bodyPr>
          <a:p>
            <a:pPr>
              <a:lnSpc>
                <a:spcPct val="11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 拼搏精神</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拼搏精神强调的是一种不放弃、不妥协的态度。</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小组课程"/>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43720" y="458216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97560" y="1228725"/>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（三）创业精神的内容</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sp>
        <p:nvSpPr>
          <p:cNvPr id="3" name="文本框 2"/>
          <p:cNvSpPr txBox="1"/>
          <p:nvPr/>
        </p:nvSpPr>
        <p:spPr>
          <a:xfrm>
            <a:off x="1619885" y="2052320"/>
            <a:ext cx="9692640" cy="1198880"/>
          </a:xfrm>
          <a:prstGeom prst="rect">
            <a:avLst/>
          </a:prstGeom>
        </p:spPr>
        <p:txBody>
          <a:bodyPr wrap="square">
            <a:spAutoFit/>
          </a:bodyPr>
          <a:p>
            <a:pPr>
              <a:lnSpc>
                <a:spcPct val="180000"/>
              </a:lnSpc>
            </a:pPr>
            <a:r>
              <a:rPr lang="en-US" altLang="zh-CN"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冒险精神：</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创业过程充满着各种不确定的因素，这就要求创业者具备突破资源束缚、寻找更多可能的冒险精神，对未知世界发起挑战，打破已有的规则和平衡。</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650365" y="3429635"/>
            <a:ext cx="9509760" cy="476250"/>
          </a:xfrm>
          <a:prstGeom prst="rect">
            <a:avLst/>
          </a:prstGeom>
          <a:noFill/>
        </p:spPr>
        <p:txBody>
          <a:bodyPr wrap="square" rtlCol="0">
            <a:noAutofit/>
          </a:bodyPr>
          <a:p>
            <a:pPr algn="l">
              <a:lnSpc>
                <a:spcPct val="120000"/>
              </a:lnSpc>
              <a:buClrTx/>
              <a:buSzTx/>
              <a:buFontTx/>
            </a:pPr>
            <a:r>
              <a:rPr lang="en-US" altLang="zh-CN"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5. 团队精神：</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团队精神是创业精神的精髓。</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619885" y="4334510"/>
            <a:ext cx="8738235" cy="398780"/>
          </a:xfrm>
          <a:prstGeom prst="rect">
            <a:avLst/>
          </a:prstGeom>
          <a:noFill/>
        </p:spPr>
        <p:txBody>
          <a:bodyPr wrap="square" rtlCol="0">
            <a:spAutoFit/>
          </a:bodyPr>
          <a:p>
            <a:r>
              <a:rPr lang="en-US" altLang="zh-CN"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6. 实干精神：</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实干精神是创业精神的基础。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小组课程"/>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43720" y="458216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视野聚焦</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4658360" y="1257935"/>
            <a:ext cx="4064000" cy="398780"/>
          </a:xfrm>
          <a:prstGeom prst="rect">
            <a:avLst/>
          </a:prstGeom>
          <a:noFill/>
        </p:spPr>
        <p:txBody>
          <a:bodyPr wrap="square" rtlCol="0">
            <a:spAutoFit/>
          </a:bodyPr>
          <a:p>
            <a:r>
              <a:rPr lang="zh-CN" altLang="en-US" sz="2000">
                <a:solidFill>
                  <a:srgbClr val="00B0F0"/>
                </a:solidFill>
                <a:latin typeface="微软雅黑" panose="020B0503020204020204" pitchFamily="34" charset="-122"/>
                <a:ea typeface="微软雅黑" panose="020B0503020204020204" pitchFamily="34" charset="-122"/>
              </a:rPr>
              <a:t>一路实干：成长为机器人新锐企业</a:t>
            </a:r>
            <a:endParaRPr lang="zh-CN" altLang="en-US" sz="2000">
              <a:solidFill>
                <a:srgbClr val="00B0F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678305" y="5477510"/>
            <a:ext cx="8298815" cy="368300"/>
          </a:xfrm>
          <a:prstGeom prst="rect">
            <a:avLst/>
          </a:prstGeom>
          <a:noFill/>
        </p:spPr>
        <p:txBody>
          <a:bodyPr wrap="square" rtlCol="0">
            <a:spAutoFit/>
          </a:bodyPr>
          <a:p>
            <a:endParaRPr lang="zh-CN" altLang="en-US"/>
          </a:p>
        </p:txBody>
      </p:sp>
      <p:grpSp>
        <p:nvGrpSpPr>
          <p:cNvPr id="460" name="组合 459"/>
          <p:cNvGrpSpPr/>
          <p:nvPr>
            <p:custDataLst>
              <p:tags r:id="rId1"/>
            </p:custDataLst>
          </p:nvPr>
        </p:nvGrpSpPr>
        <p:grpSpPr>
          <a:xfrm rot="0">
            <a:off x="1007249" y="1528000"/>
            <a:ext cx="4193076" cy="4193076"/>
            <a:chOff x="2092" y="2138"/>
            <a:chExt cx="15092" cy="15092"/>
          </a:xfrm>
        </p:grpSpPr>
        <p:pic>
          <p:nvPicPr>
            <p:cNvPr id="461" name="图片 460"/>
            <p:cNvPicPr>
              <a:picLocks noChangeAspect="1"/>
            </p:cNvPicPr>
            <p:nvPr>
              <p:custDataLst>
                <p:tags r:id="rId2"/>
              </p:custDataLst>
            </p:nvPr>
          </p:nvPicPr>
          <p:blipFill>
            <a:blip r:embed="rId3"/>
            <a:stretch>
              <a:fillRect/>
            </a:stretch>
          </p:blipFill>
          <p:spPr>
            <a:xfrm>
              <a:off x="2092" y="2138"/>
              <a:ext cx="15093" cy="15093"/>
            </a:xfrm>
            <a:prstGeom prst="rect">
              <a:avLst/>
            </a:prstGeom>
          </p:spPr>
        </p:pic>
        <p:pic>
          <p:nvPicPr>
            <p:cNvPr id="462" name="图片 461" descr="E:/设计图片素材/aydin-hassan-zD_Yct_25Y0-unsplash.jpgaydin-hassan-zD_Yct_25Y0-unsplash"/>
            <p:cNvPicPr>
              <a:picLocks noChangeAspect="1"/>
            </p:cNvPicPr>
            <p:nvPr>
              <p:custDataLst>
                <p:tags r:id="rId4"/>
              </p:custDataLst>
            </p:nvPr>
          </p:nvPicPr>
          <p:blipFill>
            <a:blip r:embed="rId5" cstate="email"/>
            <a:srcRect l="9079" r="9079"/>
            <a:stretch>
              <a:fillRect/>
            </a:stretch>
          </p:blipFill>
          <p:spPr>
            <a:xfrm>
              <a:off x="5130" y="5458"/>
              <a:ext cx="9940" cy="10363"/>
            </a:xfrm>
            <a:custGeom>
              <a:avLst/>
              <a:gdLst/>
              <a:ahLst/>
              <a:cxnLst>
                <a:cxn ang="3">
                  <a:pos x="hc" y="t"/>
                </a:cxn>
                <a:cxn ang="cd2">
                  <a:pos x="l" y="vc"/>
                </a:cxn>
                <a:cxn ang="cd4">
                  <a:pos x="hc" y="b"/>
                </a:cxn>
                <a:cxn ang="0">
                  <a:pos x="r" y="vc"/>
                </a:cxn>
              </a:cxnLst>
              <a:rect l="l" t="t" r="r" b="b"/>
              <a:pathLst>
                <a:path w="4996" h="5209">
                  <a:moveTo>
                    <a:pt x="2540" y="0"/>
                  </a:moveTo>
                  <a:cubicBezTo>
                    <a:pt x="3589" y="1"/>
                    <a:pt x="4612" y="35"/>
                    <a:pt x="4786" y="63"/>
                  </a:cubicBezTo>
                  <a:cubicBezTo>
                    <a:pt x="5158" y="123"/>
                    <a:pt x="4900" y="1232"/>
                    <a:pt x="4936" y="2444"/>
                  </a:cubicBezTo>
                  <a:cubicBezTo>
                    <a:pt x="4968" y="3101"/>
                    <a:pt x="5052" y="4339"/>
                    <a:pt x="4938" y="4352"/>
                  </a:cubicBezTo>
                  <a:cubicBezTo>
                    <a:pt x="4824" y="4365"/>
                    <a:pt x="4616" y="4494"/>
                    <a:pt x="4432" y="4525"/>
                  </a:cubicBezTo>
                  <a:cubicBezTo>
                    <a:pt x="4248" y="4556"/>
                    <a:pt x="4376" y="4837"/>
                    <a:pt x="4304" y="5085"/>
                  </a:cubicBezTo>
                  <a:cubicBezTo>
                    <a:pt x="4232" y="5333"/>
                    <a:pt x="2400" y="5130"/>
                    <a:pt x="1482" y="5144"/>
                  </a:cubicBezTo>
                  <a:cubicBezTo>
                    <a:pt x="564" y="5158"/>
                    <a:pt x="168" y="5108"/>
                    <a:pt x="84" y="5030"/>
                  </a:cubicBezTo>
                  <a:cubicBezTo>
                    <a:pt x="0" y="4952"/>
                    <a:pt x="50" y="4431"/>
                    <a:pt x="36" y="4394"/>
                  </a:cubicBezTo>
                  <a:lnTo>
                    <a:pt x="72" y="3005"/>
                  </a:lnTo>
                  <a:cubicBezTo>
                    <a:pt x="22" y="2399"/>
                    <a:pt x="-57" y="447"/>
                    <a:pt x="63" y="182"/>
                  </a:cubicBezTo>
                  <a:cubicBezTo>
                    <a:pt x="127" y="41"/>
                    <a:pt x="1351" y="-1"/>
                    <a:pt x="2540" y="0"/>
                  </a:cubicBezTo>
                  <a:close/>
                </a:path>
              </a:pathLst>
            </a:custGeom>
            <a:ln w="25400">
              <a:solidFill>
                <a:srgbClr val="000000"/>
              </a:solidFill>
            </a:ln>
          </p:spPr>
        </p:pic>
      </p:grpSp>
      <p:grpSp>
        <p:nvGrpSpPr>
          <p:cNvPr id="94" name="组合 93" descr="7b0a202020202274657874626f78223a20227b5c2269645c223a32303334383533322c5c227469645c223a5c225c227d220a7d0a"/>
          <p:cNvGrpSpPr/>
          <p:nvPr/>
        </p:nvGrpSpPr>
        <p:grpSpPr>
          <a:xfrm>
            <a:off x="5033645" y="2203450"/>
            <a:ext cx="5397500" cy="3274695"/>
            <a:chOff x="3148012" y="2035590"/>
            <a:chExt cx="6057900" cy="3153069"/>
          </a:xfrm>
        </p:grpSpPr>
        <p:grpSp>
          <p:nvGrpSpPr>
            <p:cNvPr id="95" name="组合 94"/>
            <p:cNvGrpSpPr/>
            <p:nvPr/>
          </p:nvGrpSpPr>
          <p:grpSpPr>
            <a:xfrm>
              <a:off x="3148012" y="2035590"/>
              <a:ext cx="6057900" cy="3153069"/>
              <a:chOff x="3148012" y="2035590"/>
              <a:chExt cx="6057900" cy="3153069"/>
            </a:xfrm>
          </p:grpSpPr>
          <p:grpSp>
            <p:nvGrpSpPr>
              <p:cNvPr id="96" name="组合 95"/>
              <p:cNvGrpSpPr/>
              <p:nvPr/>
            </p:nvGrpSpPr>
            <p:grpSpPr>
              <a:xfrm>
                <a:off x="3148012" y="2035590"/>
                <a:ext cx="6057900" cy="3153069"/>
                <a:chOff x="3148012" y="2035590"/>
                <a:chExt cx="6057900" cy="3153069"/>
              </a:xfrm>
            </p:grpSpPr>
            <p:pic>
              <p:nvPicPr>
                <p:cNvPr id="97" name="图形 22"/>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148012" y="2035590"/>
                  <a:ext cx="6057900" cy="3153069"/>
                </a:xfrm>
                <a:prstGeom prst="rect">
                  <a:avLst/>
                </a:prstGeom>
              </p:spPr>
            </p:pic>
            <p:pic>
              <p:nvPicPr>
                <p:cNvPr id="98" name="图形 2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148012" y="2035590"/>
                  <a:ext cx="6057900" cy="379414"/>
                </a:xfrm>
                <a:prstGeom prst="rect">
                  <a:avLst/>
                </a:prstGeom>
              </p:spPr>
            </p:pic>
          </p:grpSp>
          <p:grpSp>
            <p:nvGrpSpPr>
              <p:cNvPr id="99" name="组合 98"/>
              <p:cNvGrpSpPr/>
              <p:nvPr/>
            </p:nvGrpSpPr>
            <p:grpSpPr>
              <a:xfrm>
                <a:off x="3360736" y="2156240"/>
                <a:ext cx="615951" cy="142875"/>
                <a:chOff x="3360736" y="2156240"/>
                <a:chExt cx="615951" cy="142875"/>
              </a:xfrm>
            </p:grpSpPr>
            <p:pic>
              <p:nvPicPr>
                <p:cNvPr id="100" name="图形 25"/>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833812" y="2156240"/>
                  <a:ext cx="142875" cy="142875"/>
                </a:xfrm>
                <a:prstGeom prst="rect">
                  <a:avLst/>
                </a:prstGeom>
                <a:pattFill>
                  <a:fgClr>
                    <a:srgbClr val="FFFFFF"/>
                  </a:fgClr>
                  <a:bgClr>
                    <a:srgbClr val="FFFFFF"/>
                  </a:bgClr>
                </a:pattFill>
              </p:spPr>
            </p:pic>
            <p:pic>
              <p:nvPicPr>
                <p:cNvPr id="101" name="图形 23"/>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360736" y="2156240"/>
                  <a:ext cx="142875" cy="142875"/>
                </a:xfrm>
                <a:prstGeom prst="rect">
                  <a:avLst/>
                </a:prstGeom>
                <a:pattFill>
                  <a:fgClr>
                    <a:srgbClr val="FFFFFF"/>
                  </a:fgClr>
                  <a:bgClr>
                    <a:srgbClr val="FFFFFF"/>
                  </a:bgClr>
                </a:pattFill>
              </p:spPr>
            </p:pic>
            <p:pic>
              <p:nvPicPr>
                <p:cNvPr id="102" name="图形 24"/>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597274" y="2156240"/>
                  <a:ext cx="142875" cy="142875"/>
                </a:xfrm>
                <a:prstGeom prst="rect">
                  <a:avLst/>
                </a:prstGeom>
                <a:pattFill>
                  <a:fgClr>
                    <a:srgbClr val="FFFFFF"/>
                  </a:fgClr>
                  <a:bgClr>
                    <a:srgbClr val="FFFFFF"/>
                  </a:bgClr>
                </a:pattFill>
              </p:spPr>
            </p:pic>
          </p:grpSp>
        </p:grpSp>
        <p:sp>
          <p:nvSpPr>
            <p:cNvPr id="103" name="文本框 102"/>
            <p:cNvSpPr txBox="1"/>
            <p:nvPr/>
          </p:nvSpPr>
          <p:spPr>
            <a:xfrm>
              <a:off x="3537253" y="2941436"/>
              <a:ext cx="5279416" cy="1928061"/>
            </a:xfrm>
            <a:prstGeom prst="rect">
              <a:avLst/>
            </a:prstGeom>
            <a:noFill/>
          </p:spPr>
          <p:txBody>
            <a:bodyPr wrap="square" rtlCol="0" anchor="ctr">
              <a:noAutofit/>
            </a:bodyPr>
            <a:lstStyle/>
            <a:p>
              <a:pPr algn="just">
                <a:lnSpc>
                  <a:spcPct val="160000"/>
                </a:lnSpc>
              </a:pPr>
              <a:r>
                <a:rPr lang="zh-CN" altLang="en-US" sz="1900" dirty="0">
                  <a:latin typeface="微软雅黑" panose="020B0503020204020204" pitchFamily="34" charset="-122"/>
                  <a:ea typeface="微软雅黑" panose="020B0503020204020204" pitchFamily="34" charset="-122"/>
                </a:rPr>
                <a:t>    “我们一直在啃技术上的‘硬骨头’，这虽然对我们的营收造成了一些影响，但也打好了我们的技术基础。未来，智能化、协作化、数字化的应用场景将愈发丰富。胡天链说：“我们将重点加速人形机器人应用开发，力争2026年落地。”</a:t>
              </a:r>
              <a:endParaRPr lang="zh-CN" altLang="en-US" sz="1900" dirty="0">
                <a:latin typeface="微软雅黑" panose="020B0503020204020204" pitchFamily="34" charset="-122"/>
                <a:ea typeface="微软雅黑" panose="020B0503020204020204" pitchFamily="34" charset="-122"/>
              </a:endParaRPr>
            </a:p>
            <a:p>
              <a:pPr algn="just">
                <a:lnSpc>
                  <a:spcPct val="160000"/>
                </a:lnSpc>
              </a:pPr>
              <a:endParaRPr lang="zh-CN" altLang="en-US" sz="1700" dirty="0">
                <a:effectLst/>
                <a:latin typeface="微软雅黑" panose="020B0503020204020204" pitchFamily="34" charset="-122"/>
                <a:ea typeface="微软雅黑" panose="020B0503020204020204" pitchFamily="34" charset="-122"/>
              </a:endParaRPr>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53135" y="1415415"/>
            <a:ext cx="10415905" cy="4107180"/>
          </a:xfrm>
          <a:prstGeom prst="rect">
            <a:avLst/>
          </a:prstGeom>
          <a:noFill/>
        </p:spPr>
        <p:txBody>
          <a:bodyPr wrap="square" rtlCol="0">
            <a:noAutofit/>
          </a:bodyPr>
          <a:p>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元钱生钱</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挑战</a:t>
            </a:r>
            <a:endPar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任务：</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以个人或小组为单位，启动资金只有</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元钱（或</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元封顶）。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趣味挑战：</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48</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小时内，利用这</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元钱作为初始资金，尝试赚到尽可能多的钱。可以买材料、打印传单，或者纯粹用智慧和服务。（例如：买瓶水在球场卖、提供代取快递服务、用技能帮人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P</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图等）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培养能力：</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资源整合、低成本试错、执行力、谈判技巧。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4250" y="1446530"/>
            <a:ext cx="9093200" cy="3723005"/>
          </a:xfrm>
          <a:prstGeom prst="rect">
            <a:avLst/>
          </a:prstGeom>
          <a:noFill/>
        </p:spPr>
        <p:txBody>
          <a:bodyPr wrap="square" rtlCol="0">
            <a:noAutofit/>
          </a:bodyPr>
          <a:p>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演讲挑战</a:t>
            </a:r>
            <a:endPar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p>
          <a:p>
            <a:pPr algn="l">
              <a:lnSpc>
                <a:spcPct val="19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任务： 发明一个概念产品，名字必须包含你的学号后两位和最喜欢的水果（例如：“87号榴莲共享充电宝”）。</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9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趣味挑战： 在60秒内，向你的室友推销这个产品，必须说清楚它解决了什么需求，为什么值得投资。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9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培养能力： 快速提炼核心价值、沟通表达能力、说服力。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91235" y="1416050"/>
            <a:ext cx="9086215" cy="4252595"/>
          </a:xfrm>
          <a:prstGeom prst="rect">
            <a:avLst/>
          </a:prstGeom>
          <a:noFill/>
        </p:spPr>
        <p:txBody>
          <a:bodyPr wrap="square" rtlCol="0" anchor="t">
            <a:noAutofit/>
          </a:bodyPr>
          <a:p>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“假如我是CEO”</a:t>
            </a:r>
            <a:endPar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9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任务：</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选择一家你最常光顾的校园周边小店（奶茶店、打印店、小餐馆等）。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9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趣味挑战： 假设你一夜之间成为这家店的CEO，你会做的第一三件事是什么？（不能是“发钱”或“放假”）。写下一份1分钟的“就职演说</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9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培养能力：</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换位思考、资源分析、决策能力。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427480" y="1332865"/>
            <a:ext cx="4144010" cy="4991100"/>
            <a:chOff x="2248" y="2099"/>
            <a:chExt cx="6526" cy="7860"/>
          </a:xfrm>
        </p:grpSpPr>
        <p:grpSp>
          <p:nvGrpSpPr>
            <p:cNvPr id="3" name="组合 2"/>
            <p:cNvGrpSpPr/>
            <p:nvPr/>
          </p:nvGrpSpPr>
          <p:grpSpPr>
            <a:xfrm rot="0">
              <a:off x="2248" y="2099"/>
              <a:ext cx="6526" cy="1002"/>
              <a:chOff x="1458109" y="2702487"/>
              <a:chExt cx="4144010" cy="636270"/>
            </a:xfrm>
          </p:grpSpPr>
          <p:sp>
            <p:nvSpPr>
              <p:cNvPr id="4" name="圆角矩形 50"/>
              <p:cNvSpPr/>
              <p:nvPr>
                <p:custDataLst>
                  <p:tags r:id="rId1"/>
                </p:custDataLst>
              </p:nvPr>
            </p:nvSpPr>
            <p:spPr>
              <a:xfrm>
                <a:off x="2338854" y="2702487"/>
                <a:ext cx="3263265" cy="636270"/>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了解新质生产力，认识现代化产业体系</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圆角矩形 60"/>
              <p:cNvSpPr/>
              <p:nvPr>
                <p:custDataLst>
                  <p:tags r:id="rId2"/>
                </p:custDataLst>
              </p:nvPr>
            </p:nvSpPr>
            <p:spPr>
              <a:xfrm>
                <a:off x="1458109" y="2702487"/>
                <a:ext cx="762000" cy="636270"/>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1</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rot="0">
              <a:off x="2248" y="3721"/>
              <a:ext cx="6527" cy="1002"/>
              <a:chOff x="1458117" y="2702487"/>
              <a:chExt cx="4144398" cy="636234"/>
            </a:xfrm>
          </p:grpSpPr>
          <p:sp>
            <p:nvSpPr>
              <p:cNvPr id="7" name="圆角矩形 50"/>
              <p:cNvSpPr/>
              <p:nvPr>
                <p:custDataLst>
                  <p:tags r:id="rId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激发创新意识，塑造创新思维</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60"/>
              <p:cNvSpPr/>
              <p:nvPr>
                <p:custDataLst>
                  <p:tags r:id="rId4"/>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2</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rot="0">
              <a:off x="2248" y="7224"/>
              <a:ext cx="6527" cy="1002"/>
              <a:chOff x="1458117" y="2702487"/>
              <a:chExt cx="4144398" cy="636234"/>
            </a:xfrm>
          </p:grpSpPr>
          <p:sp>
            <p:nvSpPr>
              <p:cNvPr id="10" name="圆角矩形 50"/>
              <p:cNvSpPr/>
              <p:nvPr>
                <p:custDataLst>
                  <p:tags r:id="rId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践行创业精神，进行创业自我审视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圆角矩形 60"/>
              <p:cNvSpPr/>
              <p:nvPr>
                <p:custDataLst>
                  <p:tags r:id="rId6"/>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4</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rot="0">
              <a:off x="2248" y="5528"/>
              <a:ext cx="6527" cy="1002"/>
              <a:chOff x="1458117" y="2702487"/>
              <a:chExt cx="4144398" cy="636234"/>
            </a:xfrm>
          </p:grpSpPr>
          <p:sp>
            <p:nvSpPr>
              <p:cNvPr id="13" name="圆角矩形 50"/>
              <p:cNvSpPr/>
              <p:nvPr>
                <p:custDataLst>
                  <p:tags r:id="rId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学习创新技法，提高创新能力</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圆角矩形 60"/>
              <p:cNvSpPr/>
              <p:nvPr>
                <p:custDataLst>
                  <p:tags r:id="rId8"/>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3</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248" y="8957"/>
              <a:ext cx="6527" cy="1002"/>
              <a:chOff x="2818" y="9404"/>
              <a:chExt cx="6527" cy="1002"/>
            </a:xfrm>
          </p:grpSpPr>
          <p:sp>
            <p:nvSpPr>
              <p:cNvPr id="15" name="圆角矩形 60"/>
              <p:cNvSpPr/>
              <p:nvPr>
                <p:custDataLst>
                  <p:tags r:id="rId9"/>
                </p:custDataLst>
              </p:nvPr>
            </p:nvSpPr>
            <p:spPr>
              <a:xfrm>
                <a:off x="2818" y="9404"/>
                <a:ext cx="1189" cy="1002"/>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5</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17" name="圆角矩形 50"/>
              <p:cNvSpPr/>
              <p:nvPr>
                <p:custDataLst>
                  <p:tags r:id="rId10"/>
                </p:custDataLst>
              </p:nvPr>
            </p:nvSpPr>
            <p:spPr>
              <a:xfrm>
                <a:off x="4207" y="9404"/>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评估创业环境，获取创业资源</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6327775" y="1332865"/>
            <a:ext cx="4137025" cy="4991100"/>
            <a:chOff x="9965" y="2099"/>
            <a:chExt cx="6515" cy="7860"/>
          </a:xfrm>
        </p:grpSpPr>
        <p:grpSp>
          <p:nvGrpSpPr>
            <p:cNvPr id="22" name="组合 21"/>
            <p:cNvGrpSpPr/>
            <p:nvPr/>
          </p:nvGrpSpPr>
          <p:grpSpPr>
            <a:xfrm rot="0">
              <a:off x="9965" y="2099"/>
              <a:ext cx="6515" cy="1002"/>
              <a:chOff x="1465736" y="2702487"/>
              <a:chExt cx="4136779" cy="636234"/>
            </a:xfrm>
          </p:grpSpPr>
          <p:sp>
            <p:nvSpPr>
              <p:cNvPr id="23" name="圆角矩形 50"/>
              <p:cNvSpPr/>
              <p:nvPr>
                <p:custDataLst>
                  <p:tags r:id="rId11"/>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增强创业能力，打造创业团队</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圆角矩形 60"/>
              <p:cNvSpPr/>
              <p:nvPr>
                <p:custDataLst>
                  <p:tags r:id="rId12"/>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6</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rot="0">
              <a:off x="9965" y="3721"/>
              <a:ext cx="6515" cy="1002"/>
              <a:chOff x="1465736" y="2702487"/>
              <a:chExt cx="4136779" cy="636234"/>
            </a:xfrm>
          </p:grpSpPr>
          <p:sp>
            <p:nvSpPr>
              <p:cNvPr id="26" name="圆角矩形 50"/>
              <p:cNvSpPr/>
              <p:nvPr>
                <p:custDataLst>
                  <p:tags r:id="rId1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发掘创业机会，管理创业风险</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圆角矩形 60"/>
              <p:cNvSpPr/>
              <p:nvPr>
                <p:custDataLst>
                  <p:tags r:id="rId14"/>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7</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rot="0">
              <a:off x="9965" y="7216"/>
              <a:ext cx="6515" cy="1002"/>
              <a:chOff x="1465736" y="2702487"/>
              <a:chExt cx="4136779" cy="636234"/>
            </a:xfrm>
          </p:grpSpPr>
          <p:sp>
            <p:nvSpPr>
              <p:cNvPr id="29" name="圆角矩形 50"/>
              <p:cNvSpPr/>
              <p:nvPr>
                <p:custDataLst>
                  <p:tags r:id="rId1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树立路演信心，进行项目路演</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圆角矩形 60"/>
              <p:cNvSpPr/>
              <p:nvPr>
                <p:custDataLst>
                  <p:tags r:id="rId16"/>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9</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rot="0">
              <a:off x="9965" y="5528"/>
              <a:ext cx="6515" cy="1002"/>
              <a:chOff x="1465736" y="2702487"/>
              <a:chExt cx="4136779" cy="636234"/>
            </a:xfrm>
          </p:grpSpPr>
          <p:sp>
            <p:nvSpPr>
              <p:cNvPr id="32" name="圆角矩形 50"/>
              <p:cNvSpPr/>
              <p:nvPr>
                <p:custDataLst>
                  <p:tags r:id="rId1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了解商业模式，撰写创业计划书</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圆角矩形 60"/>
              <p:cNvSpPr/>
              <p:nvPr>
                <p:custDataLst>
                  <p:tags r:id="rId18"/>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8</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sp>
          <p:nvSpPr>
            <p:cNvPr id="34" name="圆角矩形 60"/>
            <p:cNvSpPr/>
            <p:nvPr>
              <p:custDataLst>
                <p:tags r:id="rId19"/>
              </p:custDataLst>
            </p:nvPr>
          </p:nvSpPr>
          <p:spPr>
            <a:xfrm>
              <a:off x="9965" y="8957"/>
              <a:ext cx="1189" cy="1003"/>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10</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35" name="圆角矩形 50"/>
            <p:cNvSpPr/>
            <p:nvPr>
              <p:custDataLst>
                <p:tags r:id="rId20"/>
              </p:custDataLst>
            </p:nvPr>
          </p:nvSpPr>
          <p:spPr>
            <a:xfrm>
              <a:off x="11342" y="8957"/>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组建创业企业，精进企业管理技能</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文本框 74"/>
          <p:cNvSpPr txBox="1"/>
          <p:nvPr/>
        </p:nvSpPr>
        <p:spPr>
          <a:xfrm>
            <a:off x="4793615" y="294640"/>
            <a:ext cx="2125980" cy="574040"/>
          </a:xfrm>
          <a:prstGeom prst="rect">
            <a:avLst/>
          </a:prstGeom>
          <a:noFill/>
        </p:spPr>
        <p:txBody>
          <a:bodyPr wrap="square" rtlCol="0">
            <a:noAutofit/>
          </a:bodyPr>
          <a:lstStyle/>
          <a:p>
            <a:pPr algn="ctr"/>
            <a:r>
              <a:rPr lang="zh-CN" altLang="en-US" sz="3200" b="1" dirty="0">
                <a:solidFill>
                  <a:srgbClr val="04898E"/>
                </a:solidFill>
                <a:latin typeface="微软雅黑" panose="020B0503020204020204" pitchFamily="34" charset="-122"/>
                <a:ea typeface="微软雅黑" panose="020B0503020204020204" pitchFamily="34" charset="-122"/>
                <a:cs typeface="+mn-ea"/>
                <a:sym typeface="+mn-lt"/>
              </a:rPr>
              <a:t>全书目录</a:t>
            </a:r>
            <a:endParaRPr lang="zh-CN" altLang="en-US" sz="3200" b="1" dirty="0">
              <a:solidFill>
                <a:srgbClr val="04898E"/>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97560" y="109601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（四）创业精神的培养</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cxnSp>
        <p:nvCxnSpPr>
          <p:cNvPr id="145" name="直接连接符 144"/>
          <p:cNvCxnSpPr/>
          <p:nvPr>
            <p:custDataLst>
              <p:tags r:id="rId1"/>
            </p:custDataLst>
          </p:nvPr>
        </p:nvCxnSpPr>
        <p:spPr>
          <a:xfrm>
            <a:off x="891913" y="5067470"/>
            <a:ext cx="1301570" cy="0"/>
          </a:xfrm>
          <a:prstGeom prst="line">
            <a:avLst/>
          </a:prstGeom>
          <a:ln cap="flat">
            <a:gradFill>
              <a:gsLst>
                <a:gs pos="0">
                  <a:srgbClr val="AFC6FF">
                    <a:alpha val="0"/>
                  </a:srgbClr>
                </a:gs>
                <a:gs pos="100000">
                  <a:srgbClr val="376FFF">
                    <a:alpha val="0"/>
                  </a:srgbClr>
                </a:gs>
                <a:gs pos="0">
                  <a:schemeClr val="accent1">
                    <a:alpha val="100000"/>
                  </a:schemeClr>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146" name="正文"/>
          <p:cNvSpPr txBox="1"/>
          <p:nvPr>
            <p:custDataLst>
              <p:tags r:id="rId2"/>
            </p:custDataLst>
          </p:nvPr>
        </p:nvSpPr>
        <p:spPr>
          <a:xfrm>
            <a:off x="411480" y="5119370"/>
            <a:ext cx="1877695" cy="376555"/>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树立坚定的信念</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47" name="平行四边形 146"/>
          <p:cNvSpPr/>
          <p:nvPr>
            <p:custDataLst>
              <p:tags r:id="rId3"/>
            </p:custDataLst>
          </p:nvPr>
        </p:nvSpPr>
        <p:spPr>
          <a:xfrm flipH="1">
            <a:off x="3641065" y="3329119"/>
            <a:ext cx="1285277" cy="774550"/>
          </a:xfrm>
          <a:prstGeom prst="parallelogram">
            <a:avLst>
              <a:gd name="adj" fmla="val 81259"/>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endParaRPr>
          </a:p>
        </p:txBody>
      </p:sp>
      <p:sp>
        <p:nvSpPr>
          <p:cNvPr id="149" name="平行四边形 148"/>
          <p:cNvSpPr/>
          <p:nvPr>
            <p:custDataLst>
              <p:tags r:id="rId4"/>
            </p:custDataLst>
          </p:nvPr>
        </p:nvSpPr>
        <p:spPr>
          <a:xfrm flipH="1">
            <a:off x="5336803" y="3095375"/>
            <a:ext cx="1285277" cy="774550"/>
          </a:xfrm>
          <a:prstGeom prst="parallelogram">
            <a:avLst>
              <a:gd name="adj" fmla="val 83583"/>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endParaRPr>
          </a:p>
        </p:txBody>
      </p:sp>
      <p:sp>
        <p:nvSpPr>
          <p:cNvPr id="150" name="平行四边形 149"/>
          <p:cNvSpPr/>
          <p:nvPr>
            <p:custDataLst>
              <p:tags r:id="rId5"/>
            </p:custDataLst>
          </p:nvPr>
        </p:nvSpPr>
        <p:spPr>
          <a:xfrm>
            <a:off x="4278377" y="3092242"/>
            <a:ext cx="1714538" cy="1012681"/>
          </a:xfrm>
          <a:prstGeom prst="parallelogram">
            <a:avLst>
              <a:gd name="adj" fmla="val 64618"/>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sz="2800" b="1" dirty="0">
                <a:solidFill>
                  <a:srgbClr val="FFFFFF"/>
                </a:solidFill>
                <a:latin typeface="+mj-lt"/>
                <a:ea typeface="微软雅黑" panose="020B0503020204020204" pitchFamily="34" charset="-122"/>
                <a:cs typeface="+mj-lt"/>
                <a:sym typeface="+mn-ea"/>
              </a:rPr>
              <a:t>03</a:t>
            </a:r>
            <a:endParaRPr lang="en-US" sz="2800" b="1" dirty="0">
              <a:solidFill>
                <a:srgbClr val="FFFFFF"/>
              </a:solidFill>
              <a:latin typeface="+mj-lt"/>
              <a:ea typeface="微软雅黑" panose="020B0503020204020204" pitchFamily="34" charset="-122"/>
              <a:cs typeface="+mj-lt"/>
              <a:sym typeface="+mn-ea"/>
            </a:endParaRPr>
          </a:p>
        </p:txBody>
      </p:sp>
      <p:sp>
        <p:nvSpPr>
          <p:cNvPr id="151" name="平行四边形 150"/>
          <p:cNvSpPr/>
          <p:nvPr>
            <p:custDataLst>
              <p:tags r:id="rId6"/>
            </p:custDataLst>
          </p:nvPr>
        </p:nvSpPr>
        <p:spPr>
          <a:xfrm flipH="1">
            <a:off x="1945326" y="3567876"/>
            <a:ext cx="1285277" cy="774550"/>
          </a:xfrm>
          <a:prstGeom prst="parallelogram">
            <a:avLst>
              <a:gd name="adj" fmla="val 80061"/>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endParaRPr>
          </a:p>
        </p:txBody>
      </p:sp>
      <p:sp>
        <p:nvSpPr>
          <p:cNvPr id="152" name="平行四边形 151"/>
          <p:cNvSpPr/>
          <p:nvPr>
            <p:custDataLst>
              <p:tags r:id="rId7"/>
            </p:custDataLst>
          </p:nvPr>
        </p:nvSpPr>
        <p:spPr>
          <a:xfrm>
            <a:off x="871860" y="3567876"/>
            <a:ext cx="1714538" cy="1012681"/>
          </a:xfrm>
          <a:prstGeom prst="parallelogram">
            <a:avLst>
              <a:gd name="adj" fmla="val 64618"/>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sz="2800" b="1" dirty="0">
                <a:solidFill>
                  <a:srgbClr val="FFFFFF"/>
                </a:solidFill>
                <a:latin typeface="+mj-lt"/>
                <a:ea typeface="微软雅黑" panose="020B0503020204020204" pitchFamily="34" charset="-122"/>
                <a:cs typeface="+mj-lt"/>
                <a:sym typeface="+mn-ea"/>
              </a:rPr>
              <a:t>01</a:t>
            </a:r>
            <a:endParaRPr lang="en-US" sz="2800" b="1" dirty="0">
              <a:solidFill>
                <a:srgbClr val="FFFFFF"/>
              </a:solidFill>
              <a:latin typeface="+mj-lt"/>
              <a:ea typeface="微软雅黑" panose="020B0503020204020204" pitchFamily="34" charset="-122"/>
              <a:cs typeface="+mj-lt"/>
              <a:sym typeface="+mn-ea"/>
            </a:endParaRPr>
          </a:p>
        </p:txBody>
      </p:sp>
      <p:sp>
        <p:nvSpPr>
          <p:cNvPr id="153" name="平行四边形 152"/>
          <p:cNvSpPr/>
          <p:nvPr>
            <p:custDataLst>
              <p:tags r:id="rId8"/>
            </p:custDataLst>
          </p:nvPr>
        </p:nvSpPr>
        <p:spPr>
          <a:xfrm>
            <a:off x="2573865" y="3330999"/>
            <a:ext cx="1714538" cy="1012681"/>
          </a:xfrm>
          <a:prstGeom prst="parallelogram">
            <a:avLst>
              <a:gd name="adj" fmla="val 64618"/>
            </a:avLst>
          </a:pr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800" b="1" dirty="0">
                <a:solidFill>
                  <a:srgbClr val="FFFFFF"/>
                </a:solidFill>
                <a:latin typeface="+mj-lt"/>
                <a:ea typeface="微软雅黑" panose="020B0503020204020204" pitchFamily="34" charset="-122"/>
                <a:cs typeface="+mj-lt"/>
                <a:sym typeface="+mn-ea"/>
              </a:rPr>
              <a:t>02</a:t>
            </a:r>
            <a:endParaRPr lang="en-US" altLang="zh-CN" sz="2800" b="1" dirty="0">
              <a:solidFill>
                <a:srgbClr val="FFFFFF"/>
              </a:solidFill>
              <a:latin typeface="+mj-lt"/>
              <a:ea typeface="微软雅黑" panose="020B0503020204020204" pitchFamily="34" charset="-122"/>
              <a:cs typeface="+mj-lt"/>
              <a:sym typeface="+mn-ea"/>
            </a:endParaRPr>
          </a:p>
        </p:txBody>
      </p:sp>
      <p:cxnSp>
        <p:nvCxnSpPr>
          <p:cNvPr id="154" name="直接连接符 153"/>
          <p:cNvCxnSpPr/>
          <p:nvPr>
            <p:custDataLst>
              <p:tags r:id="rId9"/>
            </p:custDataLst>
          </p:nvPr>
        </p:nvCxnSpPr>
        <p:spPr>
          <a:xfrm>
            <a:off x="2563838" y="4821194"/>
            <a:ext cx="1301570" cy="0"/>
          </a:xfrm>
          <a:prstGeom prst="line">
            <a:avLst/>
          </a:prstGeom>
          <a:ln cap="flat">
            <a:gradFill>
              <a:gsLst>
                <a:gs pos="0">
                  <a:srgbClr val="AFC6FF">
                    <a:alpha val="0"/>
                  </a:srgbClr>
                </a:gs>
                <a:gs pos="100000">
                  <a:schemeClr val="accent2">
                    <a:alpha val="0"/>
                  </a:schemeClr>
                </a:gs>
                <a:gs pos="0">
                  <a:schemeClr val="accent2">
                    <a:alpha val="100000"/>
                  </a:schemeClr>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155" name="正文"/>
          <p:cNvSpPr txBox="1"/>
          <p:nvPr>
            <p:custDataLst>
              <p:tags r:id="rId10"/>
            </p:custDataLst>
          </p:nvPr>
        </p:nvSpPr>
        <p:spPr>
          <a:xfrm>
            <a:off x="2262505" y="4871720"/>
            <a:ext cx="1936750" cy="423545"/>
          </a:xfrm>
          <a:prstGeom prst="rect">
            <a:avLst/>
          </a:prstGeom>
          <a:noFill/>
        </p:spPr>
        <p:txBody>
          <a:bodyPr wrap="square" lIns="0" tIns="0" rIns="0" bIns="0" rtlCol="0" anchor="t" anchorCtr="0">
            <a:noAutofit/>
          </a:bodyPr>
          <a:p>
            <a:pPr lvl="0" algn="l">
              <a:lnSpc>
                <a:spcPct val="130000"/>
              </a:lnSpc>
              <a:buClrTx/>
              <a:buSzTx/>
              <a:buFontTx/>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具备勤奋的意识</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cxnSp>
        <p:nvCxnSpPr>
          <p:cNvPr id="157" name="直接连接符 156"/>
          <p:cNvCxnSpPr/>
          <p:nvPr>
            <p:custDataLst>
              <p:tags r:id="rId11"/>
            </p:custDataLst>
          </p:nvPr>
        </p:nvCxnSpPr>
        <p:spPr>
          <a:xfrm>
            <a:off x="4287777" y="4584316"/>
            <a:ext cx="1301570" cy="0"/>
          </a:xfrm>
          <a:prstGeom prst="line">
            <a:avLst/>
          </a:prstGeom>
          <a:ln cap="flat">
            <a:gradFill>
              <a:gsLst>
                <a:gs pos="0">
                  <a:srgbClr val="AFC6FF">
                    <a:alpha val="0"/>
                  </a:srgbClr>
                </a:gs>
                <a:gs pos="100000">
                  <a:srgbClr val="376FFF">
                    <a:alpha val="0"/>
                  </a:srgbClr>
                </a:gs>
                <a:gs pos="0">
                  <a:schemeClr val="accent1">
                    <a:alpha val="100000"/>
                  </a:schemeClr>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158" name="正文"/>
          <p:cNvSpPr txBox="1"/>
          <p:nvPr>
            <p:custDataLst>
              <p:tags r:id="rId12"/>
            </p:custDataLst>
          </p:nvPr>
        </p:nvSpPr>
        <p:spPr>
          <a:xfrm>
            <a:off x="4080510" y="4635500"/>
            <a:ext cx="1809115" cy="431800"/>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锻炼敏捷的思维</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60" name="平行四边形 159"/>
          <p:cNvSpPr/>
          <p:nvPr>
            <p:custDataLst>
              <p:tags r:id="rId13"/>
            </p:custDataLst>
          </p:nvPr>
        </p:nvSpPr>
        <p:spPr>
          <a:xfrm flipH="1">
            <a:off x="7057608" y="2856618"/>
            <a:ext cx="1285277" cy="774550"/>
          </a:xfrm>
          <a:prstGeom prst="parallelogram">
            <a:avLst>
              <a:gd name="adj" fmla="val 81259"/>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endParaRPr>
          </a:p>
        </p:txBody>
      </p:sp>
      <p:sp>
        <p:nvSpPr>
          <p:cNvPr id="161" name="平行四边形 160"/>
          <p:cNvSpPr/>
          <p:nvPr>
            <p:custDataLst>
              <p:tags r:id="rId14"/>
            </p:custDataLst>
          </p:nvPr>
        </p:nvSpPr>
        <p:spPr>
          <a:xfrm>
            <a:off x="5990408" y="2857872"/>
            <a:ext cx="1714538" cy="1012681"/>
          </a:xfrm>
          <a:prstGeom prst="parallelogram">
            <a:avLst>
              <a:gd name="adj" fmla="val 64618"/>
            </a:avLst>
          </a:pr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2800" b="1" dirty="0">
                <a:solidFill>
                  <a:srgbClr val="FFFFFF"/>
                </a:solidFill>
                <a:latin typeface="+mj-lt"/>
                <a:ea typeface="微软雅黑" panose="020B0503020204020204" pitchFamily="34" charset="-122"/>
                <a:cs typeface="+mj-lt"/>
                <a:sym typeface="+mn-ea"/>
              </a:rPr>
              <a:t>04</a:t>
            </a:r>
            <a:endParaRPr lang="en-US" altLang="zh-CN" sz="2800" b="1" dirty="0">
              <a:solidFill>
                <a:srgbClr val="FFFFFF"/>
              </a:solidFill>
              <a:latin typeface="+mj-lt"/>
              <a:ea typeface="微软雅黑" panose="020B0503020204020204" pitchFamily="34" charset="-122"/>
              <a:cs typeface="+mj-lt"/>
              <a:sym typeface="+mn-ea"/>
            </a:endParaRPr>
          </a:p>
        </p:txBody>
      </p:sp>
      <p:cxnSp>
        <p:nvCxnSpPr>
          <p:cNvPr id="162" name="直接连接符 161"/>
          <p:cNvCxnSpPr/>
          <p:nvPr>
            <p:custDataLst>
              <p:tags r:id="rId15"/>
            </p:custDataLst>
          </p:nvPr>
        </p:nvCxnSpPr>
        <p:spPr>
          <a:xfrm>
            <a:off x="5980382" y="4347439"/>
            <a:ext cx="1301570" cy="0"/>
          </a:xfrm>
          <a:prstGeom prst="line">
            <a:avLst/>
          </a:prstGeom>
          <a:ln cap="flat">
            <a:gradFill>
              <a:gsLst>
                <a:gs pos="0">
                  <a:srgbClr val="AFC6FF">
                    <a:alpha val="0"/>
                  </a:srgbClr>
                </a:gs>
                <a:gs pos="100000">
                  <a:schemeClr val="accent2">
                    <a:alpha val="0"/>
                  </a:schemeClr>
                </a:gs>
                <a:gs pos="0">
                  <a:schemeClr val="accent2">
                    <a:alpha val="100000"/>
                  </a:schemeClr>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163" name="正文"/>
          <p:cNvSpPr txBox="1"/>
          <p:nvPr>
            <p:custDataLst>
              <p:tags r:id="rId16"/>
            </p:custDataLst>
          </p:nvPr>
        </p:nvSpPr>
        <p:spPr>
          <a:xfrm>
            <a:off x="5695315" y="4398010"/>
            <a:ext cx="1913890" cy="422275"/>
          </a:xfrm>
          <a:prstGeom prst="rect">
            <a:avLst/>
          </a:prstGeom>
          <a:noFill/>
        </p:spPr>
        <p:txBody>
          <a:bodyPr wrap="square" lIns="0" tIns="0" rIns="0" bIns="0" rtlCol="0" anchor="t" anchorCtr="0">
            <a:noAutofit/>
          </a:bodyPr>
          <a:p>
            <a:pPr lvl="0" algn="l">
              <a:lnSpc>
                <a:spcPct val="130000"/>
              </a:lnSpc>
              <a:buClrTx/>
              <a:buSzTx/>
              <a:buFontTx/>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学习成功的经验</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cxnSp>
        <p:nvCxnSpPr>
          <p:cNvPr id="165" name="直接连接符 164"/>
          <p:cNvCxnSpPr/>
          <p:nvPr>
            <p:custDataLst>
              <p:tags r:id="rId17"/>
            </p:custDataLst>
          </p:nvPr>
        </p:nvCxnSpPr>
        <p:spPr>
          <a:xfrm>
            <a:off x="7680507" y="4089883"/>
            <a:ext cx="1301570" cy="0"/>
          </a:xfrm>
          <a:prstGeom prst="line">
            <a:avLst/>
          </a:prstGeom>
          <a:ln cap="flat">
            <a:gradFill>
              <a:gsLst>
                <a:gs pos="0">
                  <a:srgbClr val="AFC6FF">
                    <a:alpha val="0"/>
                  </a:srgbClr>
                </a:gs>
                <a:gs pos="100000">
                  <a:schemeClr val="accent1">
                    <a:alpha val="0"/>
                  </a:schemeClr>
                </a:gs>
                <a:gs pos="0">
                  <a:schemeClr val="accent1">
                    <a:alpha val="100000"/>
                  </a:schemeClr>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166" name="正文"/>
          <p:cNvSpPr txBox="1"/>
          <p:nvPr>
            <p:custDataLst>
              <p:tags r:id="rId18"/>
            </p:custDataLst>
          </p:nvPr>
        </p:nvSpPr>
        <p:spPr>
          <a:xfrm>
            <a:off x="7524115" y="4141470"/>
            <a:ext cx="1856740" cy="457835"/>
          </a:xfrm>
          <a:prstGeom prst="rect">
            <a:avLst/>
          </a:prstGeom>
          <a:noFill/>
        </p:spPr>
        <p:txBody>
          <a:bodyPr wrap="square" lIns="0" tIns="0" rIns="0" bIns="0" rtlCol="0" anchor="t" anchorCtr="0">
            <a:noAutofit/>
          </a:bodyPr>
          <a:p>
            <a:pPr algn="l">
              <a:lnSpc>
                <a:spcPct val="130000"/>
              </a:lnSpc>
              <a:buClrTx/>
              <a:buSzTx/>
              <a:buFontTx/>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培养反思的能力</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68" name="平行四边形 167"/>
          <p:cNvSpPr/>
          <p:nvPr>
            <p:custDataLst>
              <p:tags r:id="rId19"/>
            </p:custDataLst>
          </p:nvPr>
        </p:nvSpPr>
        <p:spPr>
          <a:xfrm flipH="1">
            <a:off x="8743320" y="2628514"/>
            <a:ext cx="1285277" cy="774550"/>
          </a:xfrm>
          <a:prstGeom prst="parallelogram">
            <a:avLst>
              <a:gd name="adj" fmla="val 83583"/>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endParaRPr>
          </a:p>
        </p:txBody>
      </p:sp>
      <p:sp>
        <p:nvSpPr>
          <p:cNvPr id="169" name="平行四边形 168"/>
          <p:cNvSpPr/>
          <p:nvPr>
            <p:custDataLst>
              <p:tags r:id="rId20"/>
            </p:custDataLst>
          </p:nvPr>
        </p:nvSpPr>
        <p:spPr>
          <a:xfrm>
            <a:off x="7684894" y="2625381"/>
            <a:ext cx="1714538" cy="1012681"/>
          </a:xfrm>
          <a:prstGeom prst="parallelogram">
            <a:avLst>
              <a:gd name="adj" fmla="val 64618"/>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sz="2800" b="1" dirty="0">
                <a:solidFill>
                  <a:srgbClr val="FFFFFF"/>
                </a:solidFill>
                <a:latin typeface="+mj-lt"/>
                <a:ea typeface="微软雅黑" panose="020B0503020204020204" pitchFamily="34" charset="-122"/>
                <a:cs typeface="+mj-lt"/>
                <a:sym typeface="+mn-ea"/>
              </a:rPr>
              <a:t>05</a:t>
            </a:r>
            <a:endParaRPr lang="en-US" sz="2800" b="1" dirty="0">
              <a:solidFill>
                <a:srgbClr val="FFFFFF"/>
              </a:solidFill>
              <a:latin typeface="+mj-lt"/>
              <a:ea typeface="微软雅黑" panose="020B0503020204020204" pitchFamily="34" charset="-122"/>
              <a:cs typeface="+mj-lt"/>
              <a:sym typeface="+mn-ea"/>
            </a:endParaRPr>
          </a:p>
        </p:txBody>
      </p:sp>
      <p:cxnSp>
        <p:nvCxnSpPr>
          <p:cNvPr id="170" name="直接连接符 169"/>
          <p:cNvCxnSpPr/>
          <p:nvPr>
            <p:custDataLst>
              <p:tags r:id="rId21"/>
            </p:custDataLst>
          </p:nvPr>
        </p:nvCxnSpPr>
        <p:spPr>
          <a:xfrm>
            <a:off x="9380632" y="3889979"/>
            <a:ext cx="1301570" cy="0"/>
          </a:xfrm>
          <a:prstGeom prst="line">
            <a:avLst/>
          </a:prstGeom>
          <a:ln cap="flat">
            <a:gradFill>
              <a:gsLst>
                <a:gs pos="0">
                  <a:srgbClr val="AFC6FF">
                    <a:alpha val="0"/>
                  </a:srgbClr>
                </a:gs>
                <a:gs pos="100000">
                  <a:schemeClr val="accent2">
                    <a:alpha val="0"/>
                  </a:schemeClr>
                </a:gs>
                <a:gs pos="0">
                  <a:schemeClr val="accent2">
                    <a:alpha val="100000"/>
                  </a:schemeClr>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171" name="正文"/>
          <p:cNvSpPr txBox="1"/>
          <p:nvPr>
            <p:custDataLst>
              <p:tags r:id="rId22"/>
            </p:custDataLst>
          </p:nvPr>
        </p:nvSpPr>
        <p:spPr>
          <a:xfrm>
            <a:off x="9380855" y="3940810"/>
            <a:ext cx="1809115" cy="405765"/>
          </a:xfrm>
          <a:prstGeom prst="rect">
            <a:avLst/>
          </a:prstGeom>
          <a:noFill/>
        </p:spPr>
        <p:txBody>
          <a:bodyPr wrap="square" lIns="0" tIns="0" rIns="0" bIns="0" rtlCol="0" anchor="t" anchorCtr="0">
            <a:noAutofit/>
          </a:bodyPr>
          <a:p>
            <a:pPr lvl="0" algn="l">
              <a:lnSpc>
                <a:spcPct val="130000"/>
              </a:lnSpc>
              <a:buClrTx/>
              <a:buSzTx/>
              <a:buFontTx/>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懂得与他人分享</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73" name="任意多边形 172"/>
          <p:cNvSpPr/>
          <p:nvPr>
            <p:custDataLst>
              <p:tags r:id="rId23"/>
            </p:custDataLst>
          </p:nvPr>
        </p:nvSpPr>
        <p:spPr>
          <a:xfrm>
            <a:off x="9394419" y="1874644"/>
            <a:ext cx="1925722" cy="1528421"/>
          </a:xfrm>
          <a:custGeom>
            <a:avLst/>
            <a:gdLst>
              <a:gd name="connsiteX0" fmla="*/ 1215 w 4043"/>
              <a:gd name="connsiteY0" fmla="*/ 1402 h 4402"/>
              <a:gd name="connsiteX1" fmla="*/ 3330 w 4043"/>
              <a:gd name="connsiteY1" fmla="*/ 0 h 4402"/>
              <a:gd name="connsiteX2" fmla="*/ 4043 w 4043"/>
              <a:gd name="connsiteY2" fmla="*/ 1440 h 4402"/>
              <a:gd name="connsiteX3" fmla="*/ 3518 w 4043"/>
              <a:gd name="connsiteY3" fmla="*/ 1440 h 4402"/>
              <a:gd name="connsiteX4" fmla="*/ 1778 w 4043"/>
              <a:gd name="connsiteY4" fmla="*/ 4395 h 4402"/>
              <a:gd name="connsiteX5" fmla="*/ 0 w 4043"/>
              <a:gd name="connsiteY5" fmla="*/ 4402 h 4402"/>
              <a:gd name="connsiteX6" fmla="*/ 1718 w 4043"/>
              <a:gd name="connsiteY6" fmla="*/ 1417 h 4402"/>
              <a:gd name="connsiteX7" fmla="*/ 1215 w 4043"/>
              <a:gd name="connsiteY7" fmla="*/ 1402 h 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7" h="4002">
                <a:moveTo>
                  <a:pt x="3478" y="0"/>
                </a:moveTo>
                <a:lnTo>
                  <a:pt x="4277" y="1440"/>
                </a:lnTo>
                <a:lnTo>
                  <a:pt x="3688" y="1440"/>
                </a:lnTo>
                <a:lnTo>
                  <a:pt x="3417" y="1851"/>
                </a:lnTo>
                <a:lnTo>
                  <a:pt x="3408" y="1851"/>
                </a:lnTo>
                <a:lnTo>
                  <a:pt x="2018" y="4002"/>
                </a:lnTo>
                <a:lnTo>
                  <a:pt x="0" y="4002"/>
                </a:lnTo>
                <a:lnTo>
                  <a:pt x="1390" y="1851"/>
                </a:lnTo>
                <a:lnTo>
                  <a:pt x="1390" y="1851"/>
                </a:lnTo>
                <a:lnTo>
                  <a:pt x="1670" y="1417"/>
                </a:lnTo>
                <a:lnTo>
                  <a:pt x="1106" y="1402"/>
                </a:lnTo>
                <a:lnTo>
                  <a:pt x="3478" y="0"/>
                </a:lnTo>
                <a:close/>
              </a:path>
            </a:pathLst>
          </a:cu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buClrTx/>
              <a:buSzTx/>
              <a:buFontTx/>
            </a:pPr>
            <a:r>
              <a:rPr lang="en-US" altLang="zh-CN" sz="2800" b="1" dirty="0">
                <a:solidFill>
                  <a:srgbClr val="FFFFFF"/>
                </a:solidFill>
                <a:latin typeface="+mj-lt"/>
                <a:ea typeface="微软雅黑" panose="020B0503020204020204" pitchFamily="34" charset="-122"/>
                <a:cs typeface="+mj-lt"/>
                <a:sym typeface="+mn-ea"/>
              </a:rPr>
              <a:t>06</a:t>
            </a:r>
            <a:endParaRPr lang="en-US" altLang="zh-CN" sz="2800" b="1" dirty="0">
              <a:solidFill>
                <a:srgbClr val="FFFFFF"/>
              </a:solidFill>
              <a:latin typeface="+mj-lt"/>
              <a:ea typeface="微软雅黑" panose="020B0503020204020204" pitchFamily="34" charset="-122"/>
              <a:cs typeface="+mj-lt"/>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企业家精神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（一）爱国情怀</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452" name="文本框 451"/>
          <p:cNvSpPr txBox="1"/>
          <p:nvPr/>
        </p:nvSpPr>
        <p:spPr>
          <a:xfrm>
            <a:off x="1631315" y="1900555"/>
            <a:ext cx="10051415" cy="4662805"/>
          </a:xfrm>
          <a:prstGeom prst="rect">
            <a:avLst/>
          </a:prstGeom>
          <a:noFill/>
        </p:spPr>
        <p:txBody>
          <a:bodyPr wrap="square" rtlCol="0">
            <a:noAutofit/>
          </a:bodyPr>
          <a:p>
            <a:pPr algn="just">
              <a:lnSpc>
                <a:spcPct val="170000"/>
              </a:lnSpc>
            </a:pPr>
            <a:r>
              <a:rPr lang="zh-CN" altLang="en-US" sz="2000" b="1" dirty="0">
                <a:latin typeface="微软雅黑" panose="020B0503020204020204" pitchFamily="34" charset="-122"/>
                <a:ea typeface="微软雅黑" panose="020B0503020204020204" pitchFamily="34" charset="-122"/>
                <a:sym typeface="+mn-ea"/>
              </a:rPr>
              <a:t>企业营销无国界,</a:t>
            </a:r>
            <a:endParaRPr lang="zh-CN" altLang="en-US" sz="2000" b="1" dirty="0">
              <a:latin typeface="微软雅黑" panose="020B0503020204020204" pitchFamily="34" charset="-122"/>
              <a:ea typeface="微软雅黑" panose="020B0503020204020204" pitchFamily="34" charset="-122"/>
            </a:endParaRPr>
          </a:p>
          <a:p>
            <a:pPr algn="just">
              <a:lnSpc>
                <a:spcPct val="170000"/>
              </a:lnSpc>
            </a:pPr>
            <a:r>
              <a:rPr lang="zh-CN" altLang="en-US" sz="2000" b="1" dirty="0">
                <a:effectLst/>
                <a:latin typeface="微软雅黑" panose="020B0503020204020204" pitchFamily="34" charset="-122"/>
                <a:ea typeface="微软雅黑" panose="020B0503020204020204" pitchFamily="34" charset="-122"/>
                <a:sym typeface="+mn-ea"/>
              </a:rPr>
              <a:t>企业家有祖国。</a:t>
            </a:r>
            <a:r>
              <a:rPr lang="zh-CN" altLang="en-US" sz="2000" dirty="0">
                <a:effectLst/>
                <a:latin typeface="微软雅黑" panose="020B0503020204020204" pitchFamily="34" charset="-122"/>
                <a:ea typeface="微软雅黑" panose="020B0503020204020204" pitchFamily="34" charset="-122"/>
                <a:sym typeface="+mn-ea"/>
              </a:rPr>
              <a:t>优秀企业家必须对国家、对民族怀有崇高使命感和强烈责任感,把企业发展同国家繁荣、民族兴盛、人民幸福紧密结合在一起,主动为国担当、为国分忧,正所谓“利于国者爱之,害于国者恶之”。</a:t>
            </a:r>
            <a:endParaRPr lang="zh-CN" altLang="en-US" sz="2000" dirty="0">
              <a:effectLst/>
              <a:latin typeface="微软雅黑" panose="020B0503020204020204" pitchFamily="34" charset="-122"/>
              <a:ea typeface="微软雅黑" panose="020B0503020204020204" pitchFamily="34" charset="-122"/>
            </a:endParaRPr>
          </a:p>
          <a:p>
            <a:r>
              <a:rPr lang="en-US" altLang="zh-CN" sz="2000"/>
              <a:t>                                                   ——</a:t>
            </a:r>
            <a:r>
              <a:rPr lang="zh-CN" altLang="en-US" sz="2000" dirty="0">
                <a:effectLst/>
                <a:latin typeface="微软雅黑" panose="020B0503020204020204" pitchFamily="34" charset="-122"/>
                <a:ea typeface="微软雅黑" panose="020B0503020204020204" pitchFamily="34" charset="-122"/>
              </a:rPr>
              <a:t>2020.7.21 习近平在企业家座谈会上的讲话</a:t>
            </a:r>
            <a:endParaRPr lang="zh-CN" altLang="en-US" sz="2000" dirty="0">
              <a:effectLst/>
              <a:latin typeface="微软雅黑" panose="020B0503020204020204" pitchFamily="34" charset="-122"/>
              <a:ea typeface="微软雅黑" panose="020B0503020204020204" pitchFamily="34" charset="-122"/>
            </a:endParaRPr>
          </a:p>
        </p:txBody>
      </p:sp>
      <p:sp>
        <p:nvSpPr>
          <p:cNvPr id="455" name="任意多边形 454"/>
          <p:cNvSpPr/>
          <p:nvPr/>
        </p:nvSpPr>
        <p:spPr>
          <a:xfrm>
            <a:off x="2620010" y="930275"/>
            <a:ext cx="8453755" cy="4969510"/>
          </a:xfrm>
          <a:custGeom>
            <a:avLst/>
            <a:gdLst>
              <a:gd name="connisteX0" fmla="*/ 0 w 8454003"/>
              <a:gd name="connsiteY0" fmla="*/ 227745 h 4969254"/>
              <a:gd name="connisteX1" fmla="*/ 7169785 w 8454003"/>
              <a:gd name="connsiteY1" fmla="*/ 227745 h 4969254"/>
              <a:gd name="connisteX2" fmla="*/ 4295775 w 8454003"/>
              <a:gd name="connsiteY2" fmla="*/ 2662970 h 4969254"/>
              <a:gd name="connisteX3" fmla="*/ 8425815 w 8454003"/>
              <a:gd name="connsiteY3" fmla="*/ 4659410 h 4969254"/>
              <a:gd name="connisteX4" fmla="*/ 2223770 w 8454003"/>
              <a:gd name="connsiteY4" fmla="*/ -2962494 h 4969254"/>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8454003" h="4969254">
                <a:moveTo>
                  <a:pt x="0" y="227745"/>
                </a:moveTo>
                <a:cubicBezTo>
                  <a:pt x="1491615" y="178850"/>
                  <a:pt x="6310630" y="-259300"/>
                  <a:pt x="7169785" y="227745"/>
                </a:cubicBezTo>
                <a:cubicBezTo>
                  <a:pt x="8028940" y="714790"/>
                  <a:pt x="4044315" y="1776510"/>
                  <a:pt x="4295775" y="2662970"/>
                </a:cubicBezTo>
                <a:cubicBezTo>
                  <a:pt x="4547235" y="3549430"/>
                  <a:pt x="8840470" y="5784630"/>
                  <a:pt x="8425815" y="4659410"/>
                </a:cubicBezTo>
              </a:path>
            </a:pathLst>
          </a:custGeom>
          <a:noFill/>
          <a:ln>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企业家精神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（二）勇于创新</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314450" y="2058670"/>
            <a:ext cx="9190990" cy="1662430"/>
          </a:xfrm>
          <a:prstGeom prst="rect">
            <a:avLst/>
          </a:prstGeom>
          <a:noFill/>
        </p:spPr>
        <p:txBody>
          <a:bodyPr wrap="square" rtlCol="0">
            <a:noAutofit/>
          </a:bodyPr>
          <a:p>
            <a:pPr>
              <a:lnSpc>
                <a:spcPct val="200000"/>
              </a:lnSpc>
            </a:pPr>
            <a:r>
              <a:rPr lang="en-US" altLang="zh-CN"/>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企业家精神的核心是创新。</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创新是创业的灵魂，也是创业者素质最主要的特征。创业者应不断对生产要素进行重组，开发新产品，采用新技术、新工艺，开辟新市场，建立新机制，启用创新人才，谋划新战略，制定新规章。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大脑想法"/>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591040" y="4235450"/>
            <a:ext cx="914400" cy="914400"/>
          </a:xfrm>
          <a:prstGeom prst="rect">
            <a:avLst/>
          </a:prstGeom>
        </p:spPr>
      </p:pic>
      <p:cxnSp>
        <p:nvCxnSpPr>
          <p:cNvPr id="5" name="直接连接符 4"/>
          <p:cNvCxnSpPr/>
          <p:nvPr/>
        </p:nvCxnSpPr>
        <p:spPr>
          <a:xfrm>
            <a:off x="1042670" y="4440555"/>
            <a:ext cx="8349615" cy="0"/>
          </a:xfrm>
          <a:prstGeom prst="line">
            <a:avLst/>
          </a:prstGeom>
          <a:ln>
            <a:solidFill>
              <a:srgbClr val="FFC000"/>
            </a:solidFill>
          </a:ln>
        </p:spPr>
        <p:style>
          <a:lnRef idx="2">
            <a:schemeClr val="accent1"/>
          </a:lnRef>
          <a:fillRef idx="0">
            <a:srgbClr val="FFFFFF"/>
          </a:fillRef>
          <a:effectRef idx="0">
            <a:srgbClr val="FFFFFF"/>
          </a:effectRef>
          <a:fontRef idx="minor">
            <a:schemeClr val="tx1"/>
          </a:fontRef>
        </p:style>
      </p:cxn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企业家精神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（三）诚信守法</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314450" y="2058670"/>
            <a:ext cx="9190990" cy="861060"/>
          </a:xfrm>
          <a:prstGeom prst="rect">
            <a:avLst/>
          </a:prstGeom>
          <a:noFill/>
        </p:spPr>
        <p:txBody>
          <a:bodyPr wrap="square" rtlCol="0">
            <a:noAutofit/>
          </a:bodyPr>
          <a:p>
            <a:pPr>
              <a:lnSpc>
                <a:spcPct val="200000"/>
              </a:lnSpc>
            </a:pPr>
            <a:r>
              <a:rPr lang="en-US" altLang="zh-CN"/>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厚德载物、诚信守法是中国企业家精神的独特气质。</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807210" y="3078480"/>
            <a:ext cx="6096000" cy="2615565"/>
          </a:xfrm>
          <a:prstGeom prst="rect">
            <a:avLst/>
          </a:prstGeom>
          <a:noFill/>
          <a:ln w="12700" cmpd="sng">
            <a:solidFill>
              <a:schemeClr val="accent1">
                <a:shade val="50000"/>
              </a:schemeClr>
            </a:solidFill>
            <a:prstDash val="dash"/>
          </a:ln>
        </p:spPr>
        <p:txBody>
          <a:bodyPr wrap="square" rtlCol="0" anchor="t">
            <a:noAutofit/>
          </a:bodyPr>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河南许昌的</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网红</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商超胖东来以其独特的经营理念和卓越的市场表现引发广泛关注。胖东来以</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用真品换真心</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为核心价值观，坚持货真价实、优质服务，逆风前行，在传统商超行业遭遇寒冬之际，却能客流如织、好评如潮。这一现象不仅揭示了商业成功的独特路径，更向我们展示了诚信经营的法律意义与商业伦理价值。</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8188960" y="3078480"/>
            <a:ext cx="2819400" cy="24955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企业家精神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（四）承担社会责任</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187450" y="2058670"/>
            <a:ext cx="10128885" cy="3180715"/>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承担社会责任是企业家精神的重要内容。</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企业承担社会责任的基本要义是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取之于社会，用之于社会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企业承担社会责任是一种利他行为的表现。随着创业团队日益稳定与多元化，企业应该融入当地，如投入一定的财力、物力、人力，帮助社区进行教育、卫生、交通等基础设施建设，改善居民的工作、生活环境等；进行适当的公益性活动，回报社会、实现社会价值。</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 name="组合 21"/>
          <p:cNvGrpSpPr/>
          <p:nvPr>
            <p:custDataLst>
              <p:tags r:id="rId1"/>
            </p:custDataLst>
          </p:nvPr>
        </p:nvGrpSpPr>
        <p:grpSpPr>
          <a:xfrm rot="0">
            <a:off x="8093710" y="811530"/>
            <a:ext cx="1419225" cy="1337945"/>
            <a:chOff x="2238" y="2827"/>
            <a:chExt cx="14781" cy="13754"/>
          </a:xfrm>
        </p:grpSpPr>
        <p:sp>
          <p:nvSpPr>
            <p:cNvPr id="23" name="矩形 22"/>
            <p:cNvSpPr/>
            <p:nvPr>
              <p:custDataLst>
                <p:tags r:id="rId2"/>
              </p:custDataLst>
            </p:nvPr>
          </p:nvSpPr>
          <p:spPr>
            <a:xfrm>
              <a:off x="3390" y="4785"/>
              <a:ext cx="11568" cy="11381"/>
            </a:xfrm>
            <a:prstGeom prst="rect">
              <a:avLst/>
            </a:prstGeom>
            <a:solidFill>
              <a:schemeClr val="accent3"/>
            </a:solidFill>
            <a:ln w="381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pic>
          <p:nvPicPr>
            <p:cNvPr id="24" name="图片 23" descr="E:/设计图片素材/alexander-wende-zFpUJIjYp4s-unsplash.jpgalexander-wende-zFpUJIjYp4s-unsplash"/>
            <p:cNvPicPr>
              <a:picLocks noChangeAspect="1"/>
            </p:cNvPicPr>
            <p:nvPr>
              <p:custDataLst>
                <p:tags r:id="rId3"/>
              </p:custDataLst>
            </p:nvPr>
          </p:nvPicPr>
          <p:blipFill>
            <a:blip r:embed="rId4" cstate="email"/>
            <a:srcRect l="15905" r="15905"/>
            <a:stretch>
              <a:fillRect/>
            </a:stretch>
          </p:blipFill>
          <p:spPr>
            <a:xfrm>
              <a:off x="2929" y="4272"/>
              <a:ext cx="11568" cy="11381"/>
            </a:xfrm>
            <a:custGeom>
              <a:avLst/>
              <a:gdLst/>
              <a:ahLst/>
              <a:cxnLst>
                <a:cxn ang="3">
                  <a:pos x="hc" y="t"/>
                </a:cxn>
                <a:cxn ang="cd2">
                  <a:pos x="l" y="vc"/>
                </a:cxn>
                <a:cxn ang="cd4">
                  <a:pos x="hc" y="b"/>
                </a:cxn>
                <a:cxn ang="0">
                  <a:pos x="r" y="vc"/>
                </a:cxn>
              </a:cxnLst>
              <a:rect l="l" t="t" r="r" b="b"/>
              <a:pathLst>
                <a:path w="7005" h="6891">
                  <a:moveTo>
                    <a:pt x="0" y="0"/>
                  </a:moveTo>
                  <a:lnTo>
                    <a:pt x="7005" y="0"/>
                  </a:lnTo>
                  <a:lnTo>
                    <a:pt x="7005" y="6891"/>
                  </a:lnTo>
                  <a:lnTo>
                    <a:pt x="0" y="6891"/>
                  </a:lnTo>
                  <a:lnTo>
                    <a:pt x="0" y="0"/>
                  </a:lnTo>
                  <a:close/>
                </a:path>
              </a:pathLst>
            </a:custGeom>
            <a:ln w="38100">
              <a:solidFill>
                <a:schemeClr val="tx1"/>
              </a:solidFill>
            </a:ln>
          </p:spPr>
        </p:pic>
        <p:sp>
          <p:nvSpPr>
            <p:cNvPr id="25" name="任意多边形: 形状 99"/>
            <p:cNvSpPr/>
            <p:nvPr>
              <p:custDataLst>
                <p:tags r:id="rId5"/>
              </p:custDataLst>
            </p:nvPr>
          </p:nvSpPr>
          <p:spPr>
            <a:xfrm flipH="1" flipV="1">
              <a:off x="2238" y="14271"/>
              <a:ext cx="2216" cy="2311"/>
            </a:xfrm>
            <a:custGeom>
              <a:avLst/>
              <a:gdLst>
                <a:gd name="connsiteX0" fmla="*/ 1143000 w 2269958"/>
                <a:gd name="connsiteY0" fmla="*/ 2366210 h 2366210"/>
                <a:gd name="connsiteX1" fmla="*/ 1135481 w 2269958"/>
                <a:gd name="connsiteY1" fmla="*/ 2366210 h 2366210"/>
                <a:gd name="connsiteX2" fmla="*/ 1134477 w 2269958"/>
                <a:gd name="connsiteY2" fmla="*/ 2366210 h 2366210"/>
                <a:gd name="connsiteX3" fmla="*/ 1126958 w 2269958"/>
                <a:gd name="connsiteY3" fmla="*/ 2366210 h 2366210"/>
                <a:gd name="connsiteX4" fmla="*/ 1126958 w 2269958"/>
                <a:gd name="connsiteY4" fmla="*/ 2334032 h 2366210"/>
                <a:gd name="connsiteX5" fmla="*/ 1122531 w 2269958"/>
                <a:gd name="connsiteY5" fmla="*/ 2315087 h 2366210"/>
                <a:gd name="connsiteX6" fmla="*/ 126815 w 2269958"/>
                <a:gd name="connsiteY6" fmla="*/ 1192501 h 2366210"/>
                <a:gd name="connsiteX7" fmla="*/ 103648 w 2269958"/>
                <a:gd name="connsiteY7" fmla="*/ 1191126 h 2366210"/>
                <a:gd name="connsiteX8" fmla="*/ 0 w 2269958"/>
                <a:gd name="connsiteY8" fmla="*/ 1191126 h 2366210"/>
                <a:gd name="connsiteX9" fmla="*/ 0 w 2269958"/>
                <a:gd name="connsiteY9" fmla="*/ 1189971 h 2366210"/>
                <a:gd name="connsiteX10" fmla="*/ 0 w 2269958"/>
                <a:gd name="connsiteY10" fmla="*/ 1176239 h 2366210"/>
                <a:gd name="connsiteX11" fmla="*/ 0 w 2269958"/>
                <a:gd name="connsiteY11" fmla="*/ 1175084 h 2366210"/>
                <a:gd name="connsiteX12" fmla="*/ 103648 w 2269958"/>
                <a:gd name="connsiteY12" fmla="*/ 1175084 h 2366210"/>
                <a:gd name="connsiteX13" fmla="*/ 126815 w 2269958"/>
                <a:gd name="connsiteY13" fmla="*/ 1173709 h 2366210"/>
                <a:gd name="connsiteX14" fmla="*/ 1122531 w 2269958"/>
                <a:gd name="connsiteY14" fmla="*/ 51123 h 2366210"/>
                <a:gd name="connsiteX15" fmla="*/ 1126958 w 2269958"/>
                <a:gd name="connsiteY15" fmla="*/ 32178 h 2366210"/>
                <a:gd name="connsiteX16" fmla="*/ 1126958 w 2269958"/>
                <a:gd name="connsiteY16" fmla="*/ 0 h 2366210"/>
                <a:gd name="connsiteX17" fmla="*/ 1134477 w 2269958"/>
                <a:gd name="connsiteY17" fmla="*/ 0 h 2366210"/>
                <a:gd name="connsiteX18" fmla="*/ 1135481 w 2269958"/>
                <a:gd name="connsiteY18" fmla="*/ 0 h 2366210"/>
                <a:gd name="connsiteX19" fmla="*/ 1143000 w 2269958"/>
                <a:gd name="connsiteY19" fmla="*/ 0 h 2366210"/>
                <a:gd name="connsiteX20" fmla="*/ 1143000 w 2269958"/>
                <a:gd name="connsiteY20" fmla="*/ 32178 h 2366210"/>
                <a:gd name="connsiteX21" fmla="*/ 1147427 w 2269958"/>
                <a:gd name="connsiteY21" fmla="*/ 51123 h 2366210"/>
                <a:gd name="connsiteX22" fmla="*/ 2143143 w 2269958"/>
                <a:gd name="connsiteY22" fmla="*/ 1173709 h 2366210"/>
                <a:gd name="connsiteX23" fmla="*/ 2166310 w 2269958"/>
                <a:gd name="connsiteY23" fmla="*/ 1175084 h 2366210"/>
                <a:gd name="connsiteX24" fmla="*/ 2269958 w 2269958"/>
                <a:gd name="connsiteY24" fmla="*/ 1175084 h 2366210"/>
                <a:gd name="connsiteX25" fmla="*/ 2269958 w 2269958"/>
                <a:gd name="connsiteY25" fmla="*/ 1176239 h 2366210"/>
                <a:gd name="connsiteX26" fmla="*/ 2269958 w 2269958"/>
                <a:gd name="connsiteY26" fmla="*/ 1189971 h 2366210"/>
                <a:gd name="connsiteX27" fmla="*/ 2269958 w 2269958"/>
                <a:gd name="connsiteY27" fmla="*/ 1191126 h 2366210"/>
                <a:gd name="connsiteX28" fmla="*/ 2166310 w 2269958"/>
                <a:gd name="connsiteY28" fmla="*/ 1191126 h 2366210"/>
                <a:gd name="connsiteX29" fmla="*/ 2143143 w 2269958"/>
                <a:gd name="connsiteY29" fmla="*/ 1192501 h 2366210"/>
                <a:gd name="connsiteX30" fmla="*/ 1147427 w 2269958"/>
                <a:gd name="connsiteY30" fmla="*/ 2315087 h 2366210"/>
                <a:gd name="connsiteX31" fmla="*/ 1143000 w 2269958"/>
                <a:gd name="connsiteY31" fmla="*/ 2334032 h 2366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69958" h="2366210">
                  <a:moveTo>
                    <a:pt x="1143000" y="2366210"/>
                  </a:moveTo>
                  <a:lnTo>
                    <a:pt x="1135481" y="2366210"/>
                  </a:lnTo>
                  <a:lnTo>
                    <a:pt x="1134477" y="2366210"/>
                  </a:lnTo>
                  <a:lnTo>
                    <a:pt x="1126958" y="2366210"/>
                  </a:lnTo>
                  <a:lnTo>
                    <a:pt x="1126958" y="2334032"/>
                  </a:lnTo>
                  <a:lnTo>
                    <a:pt x="1122531" y="2315087"/>
                  </a:lnTo>
                  <a:cubicBezTo>
                    <a:pt x="954721" y="1693655"/>
                    <a:pt x="575935" y="1246027"/>
                    <a:pt x="126815" y="1192501"/>
                  </a:cubicBezTo>
                  <a:lnTo>
                    <a:pt x="103648" y="1191126"/>
                  </a:lnTo>
                  <a:lnTo>
                    <a:pt x="0" y="1191126"/>
                  </a:lnTo>
                  <a:lnTo>
                    <a:pt x="0" y="1189971"/>
                  </a:lnTo>
                  <a:lnTo>
                    <a:pt x="0" y="1176239"/>
                  </a:lnTo>
                  <a:lnTo>
                    <a:pt x="0" y="1175084"/>
                  </a:lnTo>
                  <a:lnTo>
                    <a:pt x="103648" y="1175084"/>
                  </a:lnTo>
                  <a:lnTo>
                    <a:pt x="126815" y="1173709"/>
                  </a:lnTo>
                  <a:cubicBezTo>
                    <a:pt x="575935" y="1120183"/>
                    <a:pt x="954721" y="672555"/>
                    <a:pt x="1122531" y="51123"/>
                  </a:cubicBezTo>
                  <a:lnTo>
                    <a:pt x="1126958" y="32178"/>
                  </a:lnTo>
                  <a:lnTo>
                    <a:pt x="1126958" y="0"/>
                  </a:lnTo>
                  <a:lnTo>
                    <a:pt x="1134477" y="0"/>
                  </a:lnTo>
                  <a:lnTo>
                    <a:pt x="1135481" y="0"/>
                  </a:lnTo>
                  <a:lnTo>
                    <a:pt x="1143000" y="0"/>
                  </a:lnTo>
                  <a:lnTo>
                    <a:pt x="1143000" y="32178"/>
                  </a:lnTo>
                  <a:lnTo>
                    <a:pt x="1147427" y="51123"/>
                  </a:lnTo>
                  <a:cubicBezTo>
                    <a:pt x="1315237" y="672555"/>
                    <a:pt x="1694024" y="1120183"/>
                    <a:pt x="2143143" y="1173709"/>
                  </a:cubicBezTo>
                  <a:lnTo>
                    <a:pt x="2166310" y="1175084"/>
                  </a:lnTo>
                  <a:lnTo>
                    <a:pt x="2269958" y="1175084"/>
                  </a:lnTo>
                  <a:lnTo>
                    <a:pt x="2269958" y="1176239"/>
                  </a:lnTo>
                  <a:lnTo>
                    <a:pt x="2269958" y="1189971"/>
                  </a:lnTo>
                  <a:lnTo>
                    <a:pt x="2269958" y="1191126"/>
                  </a:lnTo>
                  <a:lnTo>
                    <a:pt x="2166310" y="1191126"/>
                  </a:lnTo>
                  <a:lnTo>
                    <a:pt x="2143143" y="1192501"/>
                  </a:lnTo>
                  <a:cubicBezTo>
                    <a:pt x="1694024" y="1246027"/>
                    <a:pt x="1315237" y="1693655"/>
                    <a:pt x="1147427" y="2315087"/>
                  </a:cubicBezTo>
                  <a:lnTo>
                    <a:pt x="1143000" y="2334032"/>
                  </a:lnTo>
                  <a:close/>
                </a:path>
              </a:pathLst>
            </a:custGeom>
            <a:solidFill>
              <a:schemeClr val="accent2"/>
            </a:solidFill>
            <a:ln w="381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cs typeface="黑体" panose="02010609060101010101" charset="-122"/>
              </a:endParaRPr>
            </a:p>
          </p:txBody>
        </p:sp>
        <p:sp>
          <p:nvSpPr>
            <p:cNvPr id="26" name="任意多边形: 形状 103"/>
            <p:cNvSpPr/>
            <p:nvPr>
              <p:custDataLst>
                <p:tags r:id="rId6"/>
              </p:custDataLst>
            </p:nvPr>
          </p:nvSpPr>
          <p:spPr>
            <a:xfrm flipH="1">
              <a:off x="12357" y="3022"/>
              <a:ext cx="4271" cy="4217"/>
            </a:xfrm>
            <a:custGeom>
              <a:avLst/>
              <a:gdLst>
                <a:gd name="connsiteX0" fmla="*/ 1517333 w 1517332"/>
                <a:gd name="connsiteY0" fmla="*/ 975360 h 1498282"/>
                <a:gd name="connsiteX1" fmla="*/ 1102043 w 1517332"/>
                <a:gd name="connsiteY1" fmla="*/ 1130618 h 1498282"/>
                <a:gd name="connsiteX2" fmla="*/ 1050608 w 1517332"/>
                <a:gd name="connsiteY2" fmla="*/ 1498283 h 1498282"/>
                <a:gd name="connsiteX3" fmla="*/ 769620 w 1517332"/>
                <a:gd name="connsiteY3" fmla="*/ 1254443 h 1498282"/>
                <a:gd name="connsiteX4" fmla="*/ 361950 w 1517332"/>
                <a:gd name="connsiteY4" fmla="*/ 1405890 h 1498282"/>
                <a:gd name="connsiteX5" fmla="*/ 0 w 1517332"/>
                <a:gd name="connsiteY5" fmla="*/ 430530 h 1498282"/>
                <a:gd name="connsiteX6" fmla="*/ 1155383 w 1517332"/>
                <a:gd name="connsiteY6" fmla="*/ 0 h 149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7332" h="1498282">
                  <a:moveTo>
                    <a:pt x="1517333" y="975360"/>
                  </a:moveTo>
                  <a:lnTo>
                    <a:pt x="1102043" y="1130618"/>
                  </a:lnTo>
                  <a:lnTo>
                    <a:pt x="1050608" y="1498283"/>
                  </a:lnTo>
                  <a:lnTo>
                    <a:pt x="769620" y="1254443"/>
                  </a:lnTo>
                  <a:lnTo>
                    <a:pt x="361950" y="1405890"/>
                  </a:lnTo>
                  <a:lnTo>
                    <a:pt x="0" y="430530"/>
                  </a:lnTo>
                  <a:lnTo>
                    <a:pt x="1155383" y="0"/>
                  </a:lnTo>
                  <a:close/>
                </a:path>
              </a:pathLst>
            </a:custGeom>
            <a:solidFill>
              <a:srgbClr val="020202"/>
            </a:solidFill>
            <a:ln w="9525" cap="flat">
              <a:noFill/>
              <a:prstDash val="solid"/>
              <a:miter/>
            </a:ln>
          </p:spPr>
          <p:txBody>
            <a:bodyPr rtlCol="0" anchor="ctr"/>
            <a:p>
              <a:endParaRPr lang="zh-CN" altLang="en-US">
                <a:cs typeface="黑体" panose="02010609060101010101" charset="-122"/>
              </a:endParaRPr>
            </a:p>
          </p:txBody>
        </p:sp>
        <p:sp>
          <p:nvSpPr>
            <p:cNvPr id="27" name="任意多边形: 形状 106"/>
            <p:cNvSpPr/>
            <p:nvPr>
              <p:custDataLst>
                <p:tags r:id="rId7"/>
              </p:custDataLst>
            </p:nvPr>
          </p:nvSpPr>
          <p:spPr>
            <a:xfrm flipH="1">
              <a:off x="12723" y="2853"/>
              <a:ext cx="4271" cy="4220"/>
            </a:xfrm>
            <a:custGeom>
              <a:avLst/>
              <a:gdLst>
                <a:gd name="connsiteX0" fmla="*/ 1517333 w 1517332"/>
                <a:gd name="connsiteY0" fmla="*/ 975360 h 1499234"/>
                <a:gd name="connsiteX1" fmla="*/ 1102043 w 1517332"/>
                <a:gd name="connsiteY1" fmla="*/ 1130618 h 1499234"/>
                <a:gd name="connsiteX2" fmla="*/ 1050608 w 1517332"/>
                <a:gd name="connsiteY2" fmla="*/ 1499235 h 1499234"/>
                <a:gd name="connsiteX3" fmla="*/ 769620 w 1517332"/>
                <a:gd name="connsiteY3" fmla="*/ 1254443 h 1499234"/>
                <a:gd name="connsiteX4" fmla="*/ 361950 w 1517332"/>
                <a:gd name="connsiteY4" fmla="*/ 1405890 h 1499234"/>
                <a:gd name="connsiteX5" fmla="*/ 0 w 1517332"/>
                <a:gd name="connsiteY5" fmla="*/ 430530 h 1499234"/>
                <a:gd name="connsiteX6" fmla="*/ 1155383 w 1517332"/>
                <a:gd name="connsiteY6" fmla="*/ 0 h 149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7332" h="1499234">
                  <a:moveTo>
                    <a:pt x="1517333" y="975360"/>
                  </a:moveTo>
                  <a:lnTo>
                    <a:pt x="1102043" y="1130618"/>
                  </a:lnTo>
                  <a:lnTo>
                    <a:pt x="1050608" y="1499235"/>
                  </a:lnTo>
                  <a:lnTo>
                    <a:pt x="769620" y="1254443"/>
                  </a:lnTo>
                  <a:lnTo>
                    <a:pt x="361950" y="1405890"/>
                  </a:lnTo>
                  <a:lnTo>
                    <a:pt x="0" y="430530"/>
                  </a:lnTo>
                  <a:lnTo>
                    <a:pt x="1155383" y="0"/>
                  </a:lnTo>
                  <a:close/>
                </a:path>
              </a:pathLst>
            </a:custGeom>
            <a:solidFill>
              <a:srgbClr val="FFFFFF"/>
            </a:solidFill>
            <a:ln w="9525" cap="flat">
              <a:noFill/>
              <a:prstDash val="solid"/>
              <a:miter/>
            </a:ln>
          </p:spPr>
          <p:txBody>
            <a:bodyPr rtlCol="0" anchor="ctr"/>
            <a:p>
              <a:endParaRPr lang="zh-CN" altLang="en-US">
                <a:cs typeface="黑体" panose="02010609060101010101" charset="-122"/>
              </a:endParaRPr>
            </a:p>
          </p:txBody>
        </p:sp>
        <p:sp>
          <p:nvSpPr>
            <p:cNvPr id="28" name="任意多边形: 形状 107"/>
            <p:cNvSpPr/>
            <p:nvPr>
              <p:custDataLst>
                <p:tags r:id="rId8"/>
              </p:custDataLst>
            </p:nvPr>
          </p:nvSpPr>
          <p:spPr>
            <a:xfrm flipH="1">
              <a:off x="12695" y="2827"/>
              <a:ext cx="4325" cy="4273"/>
            </a:xfrm>
            <a:custGeom>
              <a:avLst/>
              <a:gdLst>
                <a:gd name="connsiteX0" fmla="*/ 1059777 w 1536623"/>
                <a:gd name="connsiteY0" fmla="*/ 1518047 h 1518046"/>
                <a:gd name="connsiteX1" fmla="*/ 1053109 w 1536623"/>
                <a:gd name="connsiteY1" fmla="*/ 1516142 h 1518046"/>
                <a:gd name="connsiteX2" fmla="*/ 775932 w 1536623"/>
                <a:gd name="connsiteY2" fmla="*/ 1275159 h 1518046"/>
                <a:gd name="connsiteX3" fmla="*/ 373977 w 1536623"/>
                <a:gd name="connsiteY3" fmla="*/ 1424702 h 1518046"/>
                <a:gd name="connsiteX4" fmla="*/ 366357 w 1536623"/>
                <a:gd name="connsiteY4" fmla="*/ 1424702 h 1518046"/>
                <a:gd name="connsiteX5" fmla="*/ 361594 w 1536623"/>
                <a:gd name="connsiteY5" fmla="*/ 1418987 h 1518046"/>
                <a:gd name="connsiteX6" fmla="*/ 597 w 1536623"/>
                <a:gd name="connsiteY6" fmla="*/ 443627 h 1518046"/>
                <a:gd name="connsiteX7" fmla="*/ 6312 w 1536623"/>
                <a:gd name="connsiteY7" fmla="*/ 431244 h 1518046"/>
                <a:gd name="connsiteX8" fmla="*/ 1161694 w 1536623"/>
                <a:gd name="connsiteY8" fmla="*/ 714 h 1518046"/>
                <a:gd name="connsiteX9" fmla="*/ 1169314 w 1536623"/>
                <a:gd name="connsiteY9" fmla="*/ 714 h 1518046"/>
                <a:gd name="connsiteX10" fmla="*/ 1174077 w 1536623"/>
                <a:gd name="connsiteY10" fmla="*/ 6429 h 1518046"/>
                <a:gd name="connsiteX11" fmla="*/ 1536027 w 1536623"/>
                <a:gd name="connsiteY11" fmla="*/ 981789 h 1518046"/>
                <a:gd name="connsiteX12" fmla="*/ 1530312 w 1536623"/>
                <a:gd name="connsiteY12" fmla="*/ 994172 h 1518046"/>
                <a:gd name="connsiteX13" fmla="*/ 1119784 w 1536623"/>
                <a:gd name="connsiteY13" fmla="*/ 1146572 h 1518046"/>
                <a:gd name="connsiteX14" fmla="*/ 1069302 w 1536623"/>
                <a:gd name="connsiteY14" fmla="*/ 1509474 h 1518046"/>
                <a:gd name="connsiteX15" fmla="*/ 1063587 w 1536623"/>
                <a:gd name="connsiteY15" fmla="*/ 1517094 h 1518046"/>
                <a:gd name="connsiteX16" fmla="*/ 1059777 w 1536623"/>
                <a:gd name="connsiteY16" fmla="*/ 1518047 h 1518046"/>
                <a:gd name="connsiteX17" fmla="*/ 778789 w 1536623"/>
                <a:gd name="connsiteY17" fmla="*/ 1254204 h 1518046"/>
                <a:gd name="connsiteX18" fmla="*/ 785457 w 1536623"/>
                <a:gd name="connsiteY18" fmla="*/ 1256109 h 1518046"/>
                <a:gd name="connsiteX19" fmla="*/ 1053109 w 1536623"/>
                <a:gd name="connsiteY19" fmla="*/ 1489472 h 1518046"/>
                <a:gd name="connsiteX20" fmla="*/ 1102639 w 1536623"/>
                <a:gd name="connsiteY20" fmla="*/ 1137999 h 1518046"/>
                <a:gd name="connsiteX21" fmla="*/ 1108354 w 1536623"/>
                <a:gd name="connsiteY21" fmla="*/ 1130379 h 1518046"/>
                <a:gd name="connsiteX22" fmla="*/ 1515072 w 1536623"/>
                <a:gd name="connsiteY22" fmla="*/ 978932 h 1518046"/>
                <a:gd name="connsiteX23" fmla="*/ 1158837 w 1536623"/>
                <a:gd name="connsiteY23" fmla="*/ 21669 h 1518046"/>
                <a:gd name="connsiteX24" fmla="*/ 21552 w 1536623"/>
                <a:gd name="connsiteY24" fmla="*/ 445532 h 1518046"/>
                <a:gd name="connsiteX25" fmla="*/ 376834 w 1536623"/>
                <a:gd name="connsiteY25" fmla="*/ 1402794 h 1518046"/>
                <a:gd name="connsiteX26" fmla="*/ 775932 w 1536623"/>
                <a:gd name="connsiteY26" fmla="*/ 1254204 h 1518046"/>
                <a:gd name="connsiteX27" fmla="*/ 778789 w 1536623"/>
                <a:gd name="connsiteY27" fmla="*/ 1254204 h 151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36623" h="1518046">
                  <a:moveTo>
                    <a:pt x="1059777" y="1518047"/>
                  </a:moveTo>
                  <a:cubicBezTo>
                    <a:pt x="1057872" y="1518047"/>
                    <a:pt x="1055014" y="1517094"/>
                    <a:pt x="1053109" y="1516142"/>
                  </a:cubicBezTo>
                  <a:lnTo>
                    <a:pt x="775932" y="1275159"/>
                  </a:lnTo>
                  <a:lnTo>
                    <a:pt x="373977" y="1424702"/>
                  </a:lnTo>
                  <a:cubicBezTo>
                    <a:pt x="372072" y="1425654"/>
                    <a:pt x="369214" y="1425654"/>
                    <a:pt x="366357" y="1424702"/>
                  </a:cubicBezTo>
                  <a:cubicBezTo>
                    <a:pt x="364452" y="1423749"/>
                    <a:pt x="362547" y="1421844"/>
                    <a:pt x="361594" y="1418987"/>
                  </a:cubicBezTo>
                  <a:lnTo>
                    <a:pt x="597" y="443627"/>
                  </a:lnTo>
                  <a:cubicBezTo>
                    <a:pt x="-1308" y="438864"/>
                    <a:pt x="1549" y="433149"/>
                    <a:pt x="6312" y="431244"/>
                  </a:cubicBezTo>
                  <a:lnTo>
                    <a:pt x="1161694" y="714"/>
                  </a:lnTo>
                  <a:cubicBezTo>
                    <a:pt x="1163599" y="-238"/>
                    <a:pt x="1166457" y="-238"/>
                    <a:pt x="1169314" y="714"/>
                  </a:cubicBezTo>
                  <a:cubicBezTo>
                    <a:pt x="1171219" y="1667"/>
                    <a:pt x="1173124" y="3572"/>
                    <a:pt x="1174077" y="6429"/>
                  </a:cubicBezTo>
                  <a:lnTo>
                    <a:pt x="1536027" y="981789"/>
                  </a:lnTo>
                  <a:cubicBezTo>
                    <a:pt x="1537932" y="986552"/>
                    <a:pt x="1535074" y="992267"/>
                    <a:pt x="1530312" y="994172"/>
                  </a:cubicBezTo>
                  <a:lnTo>
                    <a:pt x="1119784" y="1146572"/>
                  </a:lnTo>
                  <a:lnTo>
                    <a:pt x="1069302" y="1509474"/>
                  </a:lnTo>
                  <a:cubicBezTo>
                    <a:pt x="1068349" y="1513284"/>
                    <a:pt x="1066444" y="1516142"/>
                    <a:pt x="1063587" y="1517094"/>
                  </a:cubicBezTo>
                  <a:cubicBezTo>
                    <a:pt x="1061682" y="1517094"/>
                    <a:pt x="1060729" y="1518047"/>
                    <a:pt x="1059777" y="1518047"/>
                  </a:cubicBezTo>
                  <a:close/>
                  <a:moveTo>
                    <a:pt x="778789" y="1254204"/>
                  </a:moveTo>
                  <a:cubicBezTo>
                    <a:pt x="780694" y="1254204"/>
                    <a:pt x="783552" y="1255157"/>
                    <a:pt x="785457" y="1256109"/>
                  </a:cubicBezTo>
                  <a:lnTo>
                    <a:pt x="1053109" y="1489472"/>
                  </a:lnTo>
                  <a:lnTo>
                    <a:pt x="1102639" y="1137999"/>
                  </a:lnTo>
                  <a:cubicBezTo>
                    <a:pt x="1103592" y="1134189"/>
                    <a:pt x="1105497" y="1131332"/>
                    <a:pt x="1108354" y="1130379"/>
                  </a:cubicBezTo>
                  <a:lnTo>
                    <a:pt x="1515072" y="978932"/>
                  </a:lnTo>
                  <a:lnTo>
                    <a:pt x="1158837" y="21669"/>
                  </a:lnTo>
                  <a:lnTo>
                    <a:pt x="21552" y="445532"/>
                  </a:lnTo>
                  <a:lnTo>
                    <a:pt x="376834" y="1402794"/>
                  </a:lnTo>
                  <a:lnTo>
                    <a:pt x="775932" y="1254204"/>
                  </a:lnTo>
                  <a:cubicBezTo>
                    <a:pt x="776884" y="1254204"/>
                    <a:pt x="777837" y="1254204"/>
                    <a:pt x="778789" y="1254204"/>
                  </a:cubicBezTo>
                  <a:close/>
                </a:path>
              </a:pathLst>
            </a:custGeom>
            <a:solidFill>
              <a:srgbClr val="000000"/>
            </a:solidFill>
            <a:ln w="9525" cap="flat">
              <a:noFill/>
              <a:prstDash val="solid"/>
              <a:miter/>
            </a:ln>
          </p:spPr>
          <p:txBody>
            <a:bodyPr rtlCol="0" anchor="ctr"/>
            <a:p>
              <a:endParaRPr lang="zh-CN" altLang="en-US">
                <a:cs typeface="黑体" panose="02010609060101010101" charset="-122"/>
              </a:endParaRPr>
            </a:p>
          </p:txBody>
        </p:sp>
        <p:sp>
          <p:nvSpPr>
            <p:cNvPr id="29" name="任意多边形: 形状 105"/>
            <p:cNvSpPr/>
            <p:nvPr>
              <p:custDataLst>
                <p:tags r:id="rId9"/>
              </p:custDataLst>
            </p:nvPr>
          </p:nvSpPr>
          <p:spPr>
            <a:xfrm flipH="1">
              <a:off x="13980" y="3935"/>
              <a:ext cx="1916" cy="1884"/>
            </a:xfrm>
            <a:custGeom>
              <a:avLst/>
              <a:gdLst>
                <a:gd name="connsiteX0" fmla="*/ 433453 w 680793"/>
                <a:gd name="connsiteY0" fmla="*/ 11485 h 669662"/>
                <a:gd name="connsiteX1" fmla="*/ 314391 w 680793"/>
                <a:gd name="connsiteY1" fmla="*/ 173410 h 669662"/>
                <a:gd name="connsiteX2" fmla="*/ 119128 w 680793"/>
                <a:gd name="connsiteY2" fmla="*/ 128643 h 669662"/>
                <a:gd name="connsiteX3" fmla="*/ 11496 w 680793"/>
                <a:gd name="connsiteY3" fmla="*/ 363910 h 669662"/>
                <a:gd name="connsiteX4" fmla="*/ 142941 w 680793"/>
                <a:gd name="connsiteY4" fmla="*/ 493450 h 669662"/>
                <a:gd name="connsiteX5" fmla="*/ 498223 w 680793"/>
                <a:gd name="connsiteY5" fmla="*/ 669663 h 669662"/>
                <a:gd name="connsiteX6" fmla="*/ 652528 w 680793"/>
                <a:gd name="connsiteY6" fmla="*/ 303903 h 669662"/>
                <a:gd name="connsiteX7" fmla="*/ 667768 w 680793"/>
                <a:gd name="connsiteY7" fmla="*/ 120070 h 669662"/>
                <a:gd name="connsiteX8" fmla="*/ 433453 w 680793"/>
                <a:gd name="connsiteY8" fmla="*/ 11485 h 669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793" h="669662">
                  <a:moveTo>
                    <a:pt x="433453" y="11485"/>
                  </a:moveTo>
                  <a:cubicBezTo>
                    <a:pt x="362968" y="38155"/>
                    <a:pt x="318201" y="102925"/>
                    <a:pt x="314391" y="173410"/>
                  </a:cubicBezTo>
                  <a:cubicBezTo>
                    <a:pt x="265813" y="122928"/>
                    <a:pt x="189613" y="102925"/>
                    <a:pt x="119128" y="128643"/>
                  </a:cubicBezTo>
                  <a:cubicBezTo>
                    <a:pt x="24830" y="163885"/>
                    <a:pt x="-23747" y="269613"/>
                    <a:pt x="11496" y="363910"/>
                  </a:cubicBezTo>
                  <a:cubicBezTo>
                    <a:pt x="34355" y="425823"/>
                    <a:pt x="71503" y="455350"/>
                    <a:pt x="142941" y="493450"/>
                  </a:cubicBezTo>
                  <a:lnTo>
                    <a:pt x="498223" y="669663"/>
                  </a:lnTo>
                  <a:lnTo>
                    <a:pt x="652528" y="303903"/>
                  </a:lnTo>
                  <a:cubicBezTo>
                    <a:pt x="682056" y="228655"/>
                    <a:pt x="690628" y="181983"/>
                    <a:pt x="667768" y="120070"/>
                  </a:cubicBezTo>
                  <a:cubicBezTo>
                    <a:pt x="633478" y="24820"/>
                    <a:pt x="527751" y="-23757"/>
                    <a:pt x="433453" y="11485"/>
                  </a:cubicBezTo>
                  <a:close/>
                </a:path>
              </a:pathLst>
            </a:custGeom>
            <a:solidFill>
              <a:schemeClr val="accent4"/>
            </a:solidFill>
            <a:ln w="9525" cap="flat">
              <a:noFill/>
              <a:prstDash val="solid"/>
              <a:miter/>
            </a:ln>
          </p:spPr>
          <p:txBody>
            <a:bodyPr rtlCol="0" anchor="ctr"/>
            <a:p>
              <a:endParaRPr lang="zh-CN" altLang="en-US">
                <a:cs typeface="黑体" panose="02010609060101010101"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企业家精神</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（五）开放的国际视野</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124585" y="1899920"/>
            <a:ext cx="9589770" cy="2200275"/>
          </a:xfrm>
          <a:prstGeom prst="rect">
            <a:avLst/>
          </a:prstGeom>
          <a:noFill/>
        </p:spPr>
        <p:txBody>
          <a:bodyPr wrap="square" rtlCol="0">
            <a:noAutofit/>
          </a:bodyPr>
          <a:p>
            <a:pPr>
              <a:lnSpc>
                <a:spcPct val="210000"/>
              </a:lnSpc>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新时代新征程上，中国企业家要以更加开放的国际视野和更加包容的开阔胸怀立足中国、放眼世界，</a:t>
            </a:r>
            <a:r>
              <a:rPr lang="zh-CN" altLang="en-US" sz="2000" b="1">
                <a:latin typeface="微软雅黑" panose="020B0503020204020204" pitchFamily="34" charset="-122"/>
                <a:ea typeface="微软雅黑" panose="020B0503020204020204" pitchFamily="34" charset="-122"/>
              </a:rPr>
              <a:t>利用国内国际两个市场、两种资源</a:t>
            </a:r>
            <a:r>
              <a:rPr lang="zh-CN" altLang="en-US" sz="2000">
                <a:latin typeface="微软雅黑" panose="020B0503020204020204" pitchFamily="34" charset="-122"/>
                <a:ea typeface="微软雅黑" panose="020B0503020204020204" pitchFamily="34" charset="-122"/>
              </a:rPr>
              <a:t>，带动企业实现更好发展的同时，促进国内国际双循环战略格局的形成，展现大格局、大胸怀、大智慧。</a:t>
            </a:r>
            <a:endParaRPr lang="zh-CN" altLang="en-US" sz="2000">
              <a:latin typeface="微软雅黑" panose="020B0503020204020204" pitchFamily="34" charset="-122"/>
              <a:ea typeface="微软雅黑" panose="020B0503020204020204" pitchFamily="34" charset="-122"/>
            </a:endParaRPr>
          </a:p>
        </p:txBody>
      </p:sp>
      <p:pic>
        <p:nvPicPr>
          <p:cNvPr id="5" name="图片 4" descr="路标"/>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079865" y="4477385"/>
            <a:ext cx="914400" cy="9144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视野聚焦</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4321175" y="1151890"/>
            <a:ext cx="3549650" cy="398780"/>
          </a:xfrm>
          <a:prstGeom prst="rect">
            <a:avLst/>
          </a:prstGeom>
          <a:noFill/>
        </p:spPr>
        <p:txBody>
          <a:bodyPr wrap="square" rtlCol="0">
            <a:spAutoFit/>
          </a:bodyPr>
          <a:p>
            <a:r>
              <a:rPr lang="zh-CN" altLang="en-US" sz="2000">
                <a:solidFill>
                  <a:srgbClr val="00B0F0"/>
                </a:solidFill>
                <a:latin typeface="微软雅黑" panose="020B0503020204020204" pitchFamily="34" charset="-122"/>
                <a:ea typeface="微软雅黑" panose="020B0503020204020204" pitchFamily="34" charset="-122"/>
              </a:rPr>
              <a:t>履行社会责任</a:t>
            </a:r>
            <a:r>
              <a:rPr lang="en-US" altLang="zh-CN" sz="2000">
                <a:solidFill>
                  <a:srgbClr val="00B0F0"/>
                </a:solidFill>
                <a:latin typeface="微软雅黑" panose="020B0503020204020204" pitchFamily="34" charset="-122"/>
                <a:ea typeface="微软雅黑" panose="020B0503020204020204" pitchFamily="34" charset="-122"/>
              </a:rPr>
              <a:t> </a:t>
            </a:r>
            <a:r>
              <a:rPr lang="zh-CN" altLang="en-US" sz="2000">
                <a:solidFill>
                  <a:srgbClr val="00B0F0"/>
                </a:solidFill>
                <a:latin typeface="微软雅黑" panose="020B0503020204020204" pitchFamily="34" charset="-122"/>
                <a:ea typeface="微软雅黑" panose="020B0503020204020204" pitchFamily="34" charset="-122"/>
              </a:rPr>
              <a:t>赣企担当作为</a:t>
            </a:r>
            <a:endParaRPr lang="zh-CN" altLang="en-US" sz="2000">
              <a:solidFill>
                <a:srgbClr val="00B0F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678305" y="5477510"/>
            <a:ext cx="8298815" cy="368300"/>
          </a:xfrm>
          <a:prstGeom prst="rect">
            <a:avLst/>
          </a:prstGeom>
          <a:noFill/>
        </p:spPr>
        <p:txBody>
          <a:bodyPr wrap="square" rtlCol="0">
            <a:spAutoFit/>
          </a:bodyPr>
          <a:p>
            <a:endParaRPr lang="zh-CN" altLang="en-US"/>
          </a:p>
        </p:txBody>
      </p:sp>
      <p:sp>
        <p:nvSpPr>
          <p:cNvPr id="4" name="文本框 3"/>
          <p:cNvSpPr txBox="1"/>
          <p:nvPr/>
        </p:nvSpPr>
        <p:spPr>
          <a:xfrm>
            <a:off x="786130" y="1878330"/>
            <a:ext cx="4064000" cy="3968115"/>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履行社会责任，是国有企业的天职。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肖利平说，自</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2018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年成立以来，华赣环境集团充分发挥生态环保领域省级投资运营平台作用，在助力打造美丽中国</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江西样板</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中积极展现国企担当作为。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1" name="组合 90"/>
          <p:cNvGrpSpPr/>
          <p:nvPr>
            <p:custDataLst>
              <p:tags r:id="rId1"/>
            </p:custDataLst>
          </p:nvPr>
        </p:nvGrpSpPr>
        <p:grpSpPr>
          <a:xfrm rot="0">
            <a:off x="5340557" y="2089785"/>
            <a:ext cx="6074231" cy="3592986"/>
            <a:chOff x="2371" y="5376"/>
            <a:chExt cx="14843" cy="8780"/>
          </a:xfrm>
        </p:grpSpPr>
        <p:pic>
          <p:nvPicPr>
            <p:cNvPr id="92" name="图片 91" descr="F:/设计图片素材5/VCG211302220350.jpgVCG211302220350"/>
            <p:cNvPicPr>
              <a:picLocks noChangeAspect="1"/>
            </p:cNvPicPr>
            <p:nvPr>
              <p:custDataLst>
                <p:tags r:id="rId2"/>
              </p:custDataLst>
            </p:nvPr>
          </p:nvPicPr>
          <p:blipFill>
            <a:blip r:embed="rId3" cstate="email"/>
            <a:srcRect l="2032" r="2032"/>
            <a:stretch>
              <a:fillRect/>
            </a:stretch>
          </p:blipFill>
          <p:spPr>
            <a:xfrm>
              <a:off x="2671" y="5421"/>
              <a:ext cx="13618" cy="8401"/>
            </a:xfrm>
            <a:custGeom>
              <a:avLst/>
              <a:gdLst/>
              <a:ahLst/>
              <a:cxnLst>
                <a:cxn ang="3">
                  <a:pos x="hc" y="t"/>
                </a:cxn>
                <a:cxn ang="cd2">
                  <a:pos x="l" y="vc"/>
                </a:cxn>
                <a:cxn ang="cd4">
                  <a:pos x="hc" y="b"/>
                </a:cxn>
                <a:cxn ang="0">
                  <a:pos x="r" y="vc"/>
                </a:cxn>
              </a:cxnLst>
              <a:rect l="l" t="t" r="r" b="b"/>
              <a:pathLst>
                <a:path w="14181" h="8747">
                  <a:moveTo>
                    <a:pt x="0" y="0"/>
                  </a:moveTo>
                  <a:lnTo>
                    <a:pt x="14181" y="0"/>
                  </a:lnTo>
                  <a:lnTo>
                    <a:pt x="14181" y="8747"/>
                  </a:lnTo>
                  <a:lnTo>
                    <a:pt x="0" y="8747"/>
                  </a:lnTo>
                  <a:lnTo>
                    <a:pt x="0" y="0"/>
                  </a:lnTo>
                  <a:close/>
                </a:path>
              </a:pathLst>
            </a:custGeom>
            <a:ln>
              <a:solidFill>
                <a:srgbClr val="04898E"/>
              </a:solidFill>
            </a:ln>
          </p:spPr>
        </p:pic>
        <p:sp>
          <p:nvSpPr>
            <p:cNvPr id="93" name="矩形 915"/>
            <p:cNvSpPr/>
            <p:nvPr>
              <p:custDataLst>
                <p:tags r:id="rId4"/>
              </p:custDataLst>
            </p:nvPr>
          </p:nvSpPr>
          <p:spPr>
            <a:xfrm>
              <a:off x="2701" y="5420"/>
              <a:ext cx="13574" cy="8361"/>
            </a:xfrm>
            <a:custGeom>
              <a:avLst/>
              <a:gdLst>
                <a:gd name="connsiteX0" fmla="*/ 0 w 8794750"/>
                <a:gd name="connsiteY0" fmla="*/ 0 h 5370830"/>
                <a:gd name="connsiteX1" fmla="*/ 588572 w 8794750"/>
                <a:gd name="connsiteY1" fmla="*/ 0 h 5370830"/>
                <a:gd name="connsiteX2" fmla="*/ 1001248 w 8794750"/>
                <a:gd name="connsiteY2" fmla="*/ 0 h 5370830"/>
                <a:gd name="connsiteX3" fmla="*/ 1853663 w 8794750"/>
                <a:gd name="connsiteY3" fmla="*/ 0 h 5370830"/>
                <a:gd name="connsiteX4" fmla="*/ 2442234 w 8794750"/>
                <a:gd name="connsiteY4" fmla="*/ 0 h 5370830"/>
                <a:gd name="connsiteX5" fmla="*/ 3030806 w 8794750"/>
                <a:gd name="connsiteY5" fmla="*/ 0 h 5370830"/>
                <a:gd name="connsiteX6" fmla="*/ 3883220 w 8794750"/>
                <a:gd name="connsiteY6" fmla="*/ 0 h 5370830"/>
                <a:gd name="connsiteX7" fmla="*/ 4383845 w 8794750"/>
                <a:gd name="connsiteY7" fmla="*/ 0 h 5370830"/>
                <a:gd name="connsiteX8" fmla="*/ 5236259 w 8794750"/>
                <a:gd name="connsiteY8" fmla="*/ 0 h 5370830"/>
                <a:gd name="connsiteX9" fmla="*/ 6088673 w 8794750"/>
                <a:gd name="connsiteY9" fmla="*/ 0 h 5370830"/>
                <a:gd name="connsiteX10" fmla="*/ 6765192 w 8794750"/>
                <a:gd name="connsiteY10" fmla="*/ 0 h 5370830"/>
                <a:gd name="connsiteX11" fmla="*/ 7617607 w 8794750"/>
                <a:gd name="connsiteY11" fmla="*/ 0 h 5370830"/>
                <a:gd name="connsiteX12" fmla="*/ 8206178 w 8794750"/>
                <a:gd name="connsiteY12" fmla="*/ 0 h 5370830"/>
                <a:gd name="connsiteX13" fmla="*/ 8794750 w 8794750"/>
                <a:gd name="connsiteY13" fmla="*/ 0 h 5370830"/>
                <a:gd name="connsiteX14" fmla="*/ 8794750 w 8794750"/>
                <a:gd name="connsiteY14" fmla="*/ 725062 h 5370830"/>
                <a:gd name="connsiteX15" fmla="*/ 8794750 w 8794750"/>
                <a:gd name="connsiteY15" fmla="*/ 1396416 h 5370830"/>
                <a:gd name="connsiteX16" fmla="*/ 8794750 w 8794750"/>
                <a:gd name="connsiteY16" fmla="*/ 2067770 h 5370830"/>
                <a:gd name="connsiteX17" fmla="*/ 8794750 w 8794750"/>
                <a:gd name="connsiteY17" fmla="*/ 2792832 h 5370830"/>
                <a:gd name="connsiteX18" fmla="*/ 8794750 w 8794750"/>
                <a:gd name="connsiteY18" fmla="*/ 3517894 h 5370830"/>
                <a:gd name="connsiteX19" fmla="*/ 8794750 w 8794750"/>
                <a:gd name="connsiteY19" fmla="*/ 4242956 h 5370830"/>
                <a:gd name="connsiteX20" fmla="*/ 8794750 w 8794750"/>
                <a:gd name="connsiteY20" fmla="*/ 4753185 h 5370830"/>
                <a:gd name="connsiteX21" fmla="*/ 8794750 w 8794750"/>
                <a:gd name="connsiteY21" fmla="*/ 5370830 h 5370830"/>
                <a:gd name="connsiteX22" fmla="*/ 8030283 w 8794750"/>
                <a:gd name="connsiteY22" fmla="*/ 5370830 h 5370830"/>
                <a:gd name="connsiteX23" fmla="*/ 7529659 w 8794750"/>
                <a:gd name="connsiteY23" fmla="*/ 5370830 h 5370830"/>
                <a:gd name="connsiteX24" fmla="*/ 6853140 w 8794750"/>
                <a:gd name="connsiteY24" fmla="*/ 5370830 h 5370830"/>
                <a:gd name="connsiteX25" fmla="*/ 6440463 w 8794750"/>
                <a:gd name="connsiteY25" fmla="*/ 5370830 h 5370830"/>
                <a:gd name="connsiteX26" fmla="*/ 6027786 w 8794750"/>
                <a:gd name="connsiteY26" fmla="*/ 5370830 h 5370830"/>
                <a:gd name="connsiteX27" fmla="*/ 5351267 w 8794750"/>
                <a:gd name="connsiteY27" fmla="*/ 5370830 h 5370830"/>
                <a:gd name="connsiteX28" fmla="*/ 4850643 w 8794750"/>
                <a:gd name="connsiteY28" fmla="*/ 5370830 h 5370830"/>
                <a:gd name="connsiteX29" fmla="*/ 4086176 w 8794750"/>
                <a:gd name="connsiteY29" fmla="*/ 5370830 h 5370830"/>
                <a:gd name="connsiteX30" fmla="*/ 3585552 w 8794750"/>
                <a:gd name="connsiteY30" fmla="*/ 5370830 h 5370830"/>
                <a:gd name="connsiteX31" fmla="*/ 2821085 w 8794750"/>
                <a:gd name="connsiteY31" fmla="*/ 5370830 h 5370830"/>
                <a:gd name="connsiteX32" fmla="*/ 2408408 w 8794750"/>
                <a:gd name="connsiteY32" fmla="*/ 5370830 h 5370830"/>
                <a:gd name="connsiteX33" fmla="*/ 1643942 w 8794750"/>
                <a:gd name="connsiteY33" fmla="*/ 5370830 h 5370830"/>
                <a:gd name="connsiteX34" fmla="*/ 1143318 w 8794750"/>
                <a:gd name="connsiteY34" fmla="*/ 5370830 h 5370830"/>
                <a:gd name="connsiteX35" fmla="*/ 730641 w 8794750"/>
                <a:gd name="connsiteY35" fmla="*/ 5370830 h 5370830"/>
                <a:gd name="connsiteX36" fmla="*/ 0 w 8794750"/>
                <a:gd name="connsiteY36" fmla="*/ 5370830 h 5370830"/>
                <a:gd name="connsiteX37" fmla="*/ 0 w 8794750"/>
                <a:gd name="connsiteY37" fmla="*/ 4645768 h 5370830"/>
                <a:gd name="connsiteX38" fmla="*/ 0 w 8794750"/>
                <a:gd name="connsiteY38" fmla="*/ 4081831 h 5370830"/>
                <a:gd name="connsiteX39" fmla="*/ 0 w 8794750"/>
                <a:gd name="connsiteY39" fmla="*/ 3571602 h 5370830"/>
                <a:gd name="connsiteX40" fmla="*/ 0 w 8794750"/>
                <a:gd name="connsiteY40" fmla="*/ 3061373 h 5370830"/>
                <a:gd name="connsiteX41" fmla="*/ 0 w 8794750"/>
                <a:gd name="connsiteY41" fmla="*/ 2336311 h 5370830"/>
                <a:gd name="connsiteX42" fmla="*/ 0 w 8794750"/>
                <a:gd name="connsiteY42" fmla="*/ 1826082 h 5370830"/>
                <a:gd name="connsiteX43" fmla="*/ 0 w 8794750"/>
                <a:gd name="connsiteY43" fmla="*/ 1154728 h 5370830"/>
                <a:gd name="connsiteX44" fmla="*/ 0 w 8794750"/>
                <a:gd name="connsiteY44" fmla="*/ 590791 h 5370830"/>
                <a:gd name="connsiteX45" fmla="*/ 0 w 8794750"/>
                <a:gd name="connsiteY45" fmla="*/ 0 h 537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794750" h="5370830" extrusionOk="0">
                  <a:moveTo>
                    <a:pt x="0" y="0"/>
                  </a:moveTo>
                  <a:cubicBezTo>
                    <a:pt x="204368" y="-6249"/>
                    <a:pt x="352419" y="24346"/>
                    <a:pt x="588572" y="0"/>
                  </a:cubicBezTo>
                  <a:cubicBezTo>
                    <a:pt x="824725" y="-24346"/>
                    <a:pt x="835008" y="-19977"/>
                    <a:pt x="1001248" y="0"/>
                  </a:cubicBezTo>
                  <a:cubicBezTo>
                    <a:pt x="1167488" y="19977"/>
                    <a:pt x="1625738" y="4580"/>
                    <a:pt x="1853663" y="0"/>
                  </a:cubicBezTo>
                  <a:cubicBezTo>
                    <a:pt x="2081588" y="-4580"/>
                    <a:pt x="2298151" y="7249"/>
                    <a:pt x="2442234" y="0"/>
                  </a:cubicBezTo>
                  <a:cubicBezTo>
                    <a:pt x="2586317" y="-7249"/>
                    <a:pt x="2818122" y="24420"/>
                    <a:pt x="3030806" y="0"/>
                  </a:cubicBezTo>
                  <a:cubicBezTo>
                    <a:pt x="3243490" y="-24420"/>
                    <a:pt x="3678662" y="-18071"/>
                    <a:pt x="3883220" y="0"/>
                  </a:cubicBezTo>
                  <a:cubicBezTo>
                    <a:pt x="4087778" y="18071"/>
                    <a:pt x="4231375" y="12796"/>
                    <a:pt x="4383845" y="0"/>
                  </a:cubicBezTo>
                  <a:cubicBezTo>
                    <a:pt x="4536315" y="-12796"/>
                    <a:pt x="4983229" y="-14882"/>
                    <a:pt x="5236259" y="0"/>
                  </a:cubicBezTo>
                  <a:cubicBezTo>
                    <a:pt x="5489289" y="14882"/>
                    <a:pt x="5757582" y="14151"/>
                    <a:pt x="6088673" y="0"/>
                  </a:cubicBezTo>
                  <a:cubicBezTo>
                    <a:pt x="6419764" y="-14151"/>
                    <a:pt x="6579988" y="-7605"/>
                    <a:pt x="6765192" y="0"/>
                  </a:cubicBezTo>
                  <a:cubicBezTo>
                    <a:pt x="6950396" y="7605"/>
                    <a:pt x="7308006" y="18218"/>
                    <a:pt x="7617607" y="0"/>
                  </a:cubicBezTo>
                  <a:cubicBezTo>
                    <a:pt x="7927208" y="-18218"/>
                    <a:pt x="7981000" y="-22921"/>
                    <a:pt x="8206178" y="0"/>
                  </a:cubicBezTo>
                  <a:cubicBezTo>
                    <a:pt x="8431356" y="22921"/>
                    <a:pt x="8569855" y="5773"/>
                    <a:pt x="8794750" y="0"/>
                  </a:cubicBezTo>
                  <a:cubicBezTo>
                    <a:pt x="8773133" y="198525"/>
                    <a:pt x="8782852" y="483015"/>
                    <a:pt x="8794750" y="725062"/>
                  </a:cubicBezTo>
                  <a:cubicBezTo>
                    <a:pt x="8806648" y="967109"/>
                    <a:pt x="8765223" y="1194938"/>
                    <a:pt x="8794750" y="1396416"/>
                  </a:cubicBezTo>
                  <a:cubicBezTo>
                    <a:pt x="8824277" y="1597894"/>
                    <a:pt x="8771488" y="1762372"/>
                    <a:pt x="8794750" y="2067770"/>
                  </a:cubicBezTo>
                  <a:cubicBezTo>
                    <a:pt x="8818012" y="2373168"/>
                    <a:pt x="8816123" y="2579146"/>
                    <a:pt x="8794750" y="2792832"/>
                  </a:cubicBezTo>
                  <a:cubicBezTo>
                    <a:pt x="8773377" y="3006518"/>
                    <a:pt x="8823578" y="3195391"/>
                    <a:pt x="8794750" y="3517894"/>
                  </a:cubicBezTo>
                  <a:cubicBezTo>
                    <a:pt x="8765922" y="3840397"/>
                    <a:pt x="8808957" y="4082642"/>
                    <a:pt x="8794750" y="4242956"/>
                  </a:cubicBezTo>
                  <a:cubicBezTo>
                    <a:pt x="8780543" y="4403270"/>
                    <a:pt x="8796065" y="4564356"/>
                    <a:pt x="8794750" y="4753185"/>
                  </a:cubicBezTo>
                  <a:cubicBezTo>
                    <a:pt x="8793435" y="4942014"/>
                    <a:pt x="8811233" y="5164419"/>
                    <a:pt x="8794750" y="5370830"/>
                  </a:cubicBezTo>
                  <a:cubicBezTo>
                    <a:pt x="8593327" y="5333405"/>
                    <a:pt x="8366954" y="5401240"/>
                    <a:pt x="8030283" y="5370830"/>
                  </a:cubicBezTo>
                  <a:cubicBezTo>
                    <a:pt x="7693612" y="5340420"/>
                    <a:pt x="7648028" y="5379390"/>
                    <a:pt x="7529659" y="5370830"/>
                  </a:cubicBezTo>
                  <a:cubicBezTo>
                    <a:pt x="7411290" y="5362270"/>
                    <a:pt x="7091637" y="5371434"/>
                    <a:pt x="6853140" y="5370830"/>
                  </a:cubicBezTo>
                  <a:cubicBezTo>
                    <a:pt x="6614643" y="5370226"/>
                    <a:pt x="6613795" y="5383164"/>
                    <a:pt x="6440463" y="5370830"/>
                  </a:cubicBezTo>
                  <a:cubicBezTo>
                    <a:pt x="6267131" y="5358496"/>
                    <a:pt x="6177311" y="5369200"/>
                    <a:pt x="6027786" y="5370830"/>
                  </a:cubicBezTo>
                  <a:cubicBezTo>
                    <a:pt x="5878261" y="5372460"/>
                    <a:pt x="5657995" y="5364130"/>
                    <a:pt x="5351267" y="5370830"/>
                  </a:cubicBezTo>
                  <a:cubicBezTo>
                    <a:pt x="5044539" y="5377530"/>
                    <a:pt x="4966572" y="5395533"/>
                    <a:pt x="4850643" y="5370830"/>
                  </a:cubicBezTo>
                  <a:cubicBezTo>
                    <a:pt x="4734714" y="5346127"/>
                    <a:pt x="4426267" y="5368238"/>
                    <a:pt x="4086176" y="5370830"/>
                  </a:cubicBezTo>
                  <a:cubicBezTo>
                    <a:pt x="3746085" y="5373422"/>
                    <a:pt x="3757359" y="5389954"/>
                    <a:pt x="3585552" y="5370830"/>
                  </a:cubicBezTo>
                  <a:cubicBezTo>
                    <a:pt x="3413745" y="5351706"/>
                    <a:pt x="3023636" y="5350273"/>
                    <a:pt x="2821085" y="5370830"/>
                  </a:cubicBezTo>
                  <a:cubicBezTo>
                    <a:pt x="2618534" y="5391387"/>
                    <a:pt x="2537596" y="5356384"/>
                    <a:pt x="2408408" y="5370830"/>
                  </a:cubicBezTo>
                  <a:cubicBezTo>
                    <a:pt x="2279220" y="5385276"/>
                    <a:pt x="1890625" y="5350929"/>
                    <a:pt x="1643942" y="5370830"/>
                  </a:cubicBezTo>
                  <a:cubicBezTo>
                    <a:pt x="1397259" y="5390731"/>
                    <a:pt x="1308758" y="5369052"/>
                    <a:pt x="1143318" y="5370830"/>
                  </a:cubicBezTo>
                  <a:cubicBezTo>
                    <a:pt x="977878" y="5372608"/>
                    <a:pt x="911306" y="5384001"/>
                    <a:pt x="730641" y="5370830"/>
                  </a:cubicBezTo>
                  <a:cubicBezTo>
                    <a:pt x="549976" y="5357659"/>
                    <a:pt x="327645" y="5377410"/>
                    <a:pt x="0" y="5370830"/>
                  </a:cubicBezTo>
                  <a:cubicBezTo>
                    <a:pt x="18078" y="5049326"/>
                    <a:pt x="15508" y="4794192"/>
                    <a:pt x="0" y="4645768"/>
                  </a:cubicBezTo>
                  <a:cubicBezTo>
                    <a:pt x="-15508" y="4497344"/>
                    <a:pt x="-8996" y="4204889"/>
                    <a:pt x="0" y="4081831"/>
                  </a:cubicBezTo>
                  <a:cubicBezTo>
                    <a:pt x="8996" y="3958773"/>
                    <a:pt x="17296" y="3723865"/>
                    <a:pt x="0" y="3571602"/>
                  </a:cubicBezTo>
                  <a:cubicBezTo>
                    <a:pt x="-17296" y="3419339"/>
                    <a:pt x="12982" y="3224258"/>
                    <a:pt x="0" y="3061373"/>
                  </a:cubicBezTo>
                  <a:cubicBezTo>
                    <a:pt x="-12982" y="2898488"/>
                    <a:pt x="-19173" y="2677395"/>
                    <a:pt x="0" y="2336311"/>
                  </a:cubicBezTo>
                  <a:cubicBezTo>
                    <a:pt x="19173" y="1995227"/>
                    <a:pt x="-24914" y="2043012"/>
                    <a:pt x="0" y="1826082"/>
                  </a:cubicBezTo>
                  <a:cubicBezTo>
                    <a:pt x="24914" y="1609152"/>
                    <a:pt x="-22866" y="1342526"/>
                    <a:pt x="0" y="1154728"/>
                  </a:cubicBezTo>
                  <a:cubicBezTo>
                    <a:pt x="22866" y="966930"/>
                    <a:pt x="6363" y="737922"/>
                    <a:pt x="0" y="590791"/>
                  </a:cubicBezTo>
                  <a:cubicBezTo>
                    <a:pt x="-6363" y="443660"/>
                    <a:pt x="10346" y="168067"/>
                    <a:pt x="0" y="0"/>
                  </a:cubicBezTo>
                  <a:close/>
                </a:path>
              </a:pathLst>
            </a:custGeom>
            <a:noFill/>
            <a:ln w="57150">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5" name="矩形 915"/>
            <p:cNvSpPr/>
            <p:nvPr>
              <p:custDataLst>
                <p:tags r:id="rId5"/>
              </p:custDataLst>
            </p:nvPr>
          </p:nvSpPr>
          <p:spPr>
            <a:xfrm rot="21300000">
              <a:off x="2371" y="5376"/>
              <a:ext cx="13945" cy="8328"/>
            </a:xfrm>
            <a:custGeom>
              <a:avLst/>
              <a:gdLst>
                <a:gd name="connsiteX0" fmla="*/ 0 w 8794750"/>
                <a:gd name="connsiteY0" fmla="*/ 0 h 5370830"/>
                <a:gd name="connsiteX1" fmla="*/ 588572 w 8794750"/>
                <a:gd name="connsiteY1" fmla="*/ 0 h 5370830"/>
                <a:gd name="connsiteX2" fmla="*/ 1001248 w 8794750"/>
                <a:gd name="connsiteY2" fmla="*/ 0 h 5370830"/>
                <a:gd name="connsiteX3" fmla="*/ 1853663 w 8794750"/>
                <a:gd name="connsiteY3" fmla="*/ 0 h 5370830"/>
                <a:gd name="connsiteX4" fmla="*/ 2442234 w 8794750"/>
                <a:gd name="connsiteY4" fmla="*/ 0 h 5370830"/>
                <a:gd name="connsiteX5" fmla="*/ 3030806 w 8794750"/>
                <a:gd name="connsiteY5" fmla="*/ 0 h 5370830"/>
                <a:gd name="connsiteX6" fmla="*/ 3883220 w 8794750"/>
                <a:gd name="connsiteY6" fmla="*/ 0 h 5370830"/>
                <a:gd name="connsiteX7" fmla="*/ 4383845 w 8794750"/>
                <a:gd name="connsiteY7" fmla="*/ 0 h 5370830"/>
                <a:gd name="connsiteX8" fmla="*/ 5236259 w 8794750"/>
                <a:gd name="connsiteY8" fmla="*/ 0 h 5370830"/>
                <a:gd name="connsiteX9" fmla="*/ 6088673 w 8794750"/>
                <a:gd name="connsiteY9" fmla="*/ 0 h 5370830"/>
                <a:gd name="connsiteX10" fmla="*/ 6765192 w 8794750"/>
                <a:gd name="connsiteY10" fmla="*/ 0 h 5370830"/>
                <a:gd name="connsiteX11" fmla="*/ 7617607 w 8794750"/>
                <a:gd name="connsiteY11" fmla="*/ 0 h 5370830"/>
                <a:gd name="connsiteX12" fmla="*/ 8206178 w 8794750"/>
                <a:gd name="connsiteY12" fmla="*/ 0 h 5370830"/>
                <a:gd name="connsiteX13" fmla="*/ 8794750 w 8794750"/>
                <a:gd name="connsiteY13" fmla="*/ 0 h 5370830"/>
                <a:gd name="connsiteX14" fmla="*/ 8794750 w 8794750"/>
                <a:gd name="connsiteY14" fmla="*/ 725062 h 5370830"/>
                <a:gd name="connsiteX15" fmla="*/ 8794750 w 8794750"/>
                <a:gd name="connsiteY15" fmla="*/ 1396416 h 5370830"/>
                <a:gd name="connsiteX16" fmla="*/ 8794750 w 8794750"/>
                <a:gd name="connsiteY16" fmla="*/ 2067770 h 5370830"/>
                <a:gd name="connsiteX17" fmla="*/ 8794750 w 8794750"/>
                <a:gd name="connsiteY17" fmla="*/ 2792832 h 5370830"/>
                <a:gd name="connsiteX18" fmla="*/ 8794750 w 8794750"/>
                <a:gd name="connsiteY18" fmla="*/ 3517894 h 5370830"/>
                <a:gd name="connsiteX19" fmla="*/ 8794750 w 8794750"/>
                <a:gd name="connsiteY19" fmla="*/ 4242956 h 5370830"/>
                <a:gd name="connsiteX20" fmla="*/ 8794750 w 8794750"/>
                <a:gd name="connsiteY20" fmla="*/ 4753185 h 5370830"/>
                <a:gd name="connsiteX21" fmla="*/ 8794750 w 8794750"/>
                <a:gd name="connsiteY21" fmla="*/ 5370830 h 5370830"/>
                <a:gd name="connsiteX22" fmla="*/ 8030283 w 8794750"/>
                <a:gd name="connsiteY22" fmla="*/ 5370830 h 5370830"/>
                <a:gd name="connsiteX23" fmla="*/ 7529659 w 8794750"/>
                <a:gd name="connsiteY23" fmla="*/ 5370830 h 5370830"/>
                <a:gd name="connsiteX24" fmla="*/ 6853140 w 8794750"/>
                <a:gd name="connsiteY24" fmla="*/ 5370830 h 5370830"/>
                <a:gd name="connsiteX25" fmla="*/ 6440463 w 8794750"/>
                <a:gd name="connsiteY25" fmla="*/ 5370830 h 5370830"/>
                <a:gd name="connsiteX26" fmla="*/ 6027786 w 8794750"/>
                <a:gd name="connsiteY26" fmla="*/ 5370830 h 5370830"/>
                <a:gd name="connsiteX27" fmla="*/ 5351267 w 8794750"/>
                <a:gd name="connsiteY27" fmla="*/ 5370830 h 5370830"/>
                <a:gd name="connsiteX28" fmla="*/ 4850643 w 8794750"/>
                <a:gd name="connsiteY28" fmla="*/ 5370830 h 5370830"/>
                <a:gd name="connsiteX29" fmla="*/ 4086176 w 8794750"/>
                <a:gd name="connsiteY29" fmla="*/ 5370830 h 5370830"/>
                <a:gd name="connsiteX30" fmla="*/ 3585552 w 8794750"/>
                <a:gd name="connsiteY30" fmla="*/ 5370830 h 5370830"/>
                <a:gd name="connsiteX31" fmla="*/ 2821085 w 8794750"/>
                <a:gd name="connsiteY31" fmla="*/ 5370830 h 5370830"/>
                <a:gd name="connsiteX32" fmla="*/ 2408408 w 8794750"/>
                <a:gd name="connsiteY32" fmla="*/ 5370830 h 5370830"/>
                <a:gd name="connsiteX33" fmla="*/ 1643942 w 8794750"/>
                <a:gd name="connsiteY33" fmla="*/ 5370830 h 5370830"/>
                <a:gd name="connsiteX34" fmla="*/ 1143318 w 8794750"/>
                <a:gd name="connsiteY34" fmla="*/ 5370830 h 5370830"/>
                <a:gd name="connsiteX35" fmla="*/ 730641 w 8794750"/>
                <a:gd name="connsiteY35" fmla="*/ 5370830 h 5370830"/>
                <a:gd name="connsiteX36" fmla="*/ 0 w 8794750"/>
                <a:gd name="connsiteY36" fmla="*/ 5370830 h 5370830"/>
                <a:gd name="connsiteX37" fmla="*/ 0 w 8794750"/>
                <a:gd name="connsiteY37" fmla="*/ 4645768 h 5370830"/>
                <a:gd name="connsiteX38" fmla="*/ 0 w 8794750"/>
                <a:gd name="connsiteY38" fmla="*/ 4081831 h 5370830"/>
                <a:gd name="connsiteX39" fmla="*/ 0 w 8794750"/>
                <a:gd name="connsiteY39" fmla="*/ 3571602 h 5370830"/>
                <a:gd name="connsiteX40" fmla="*/ 0 w 8794750"/>
                <a:gd name="connsiteY40" fmla="*/ 3061373 h 5370830"/>
                <a:gd name="connsiteX41" fmla="*/ 0 w 8794750"/>
                <a:gd name="connsiteY41" fmla="*/ 2336311 h 5370830"/>
                <a:gd name="connsiteX42" fmla="*/ 0 w 8794750"/>
                <a:gd name="connsiteY42" fmla="*/ 1826082 h 5370830"/>
                <a:gd name="connsiteX43" fmla="*/ 0 w 8794750"/>
                <a:gd name="connsiteY43" fmla="*/ 1154728 h 5370830"/>
                <a:gd name="connsiteX44" fmla="*/ 0 w 8794750"/>
                <a:gd name="connsiteY44" fmla="*/ 590791 h 5370830"/>
                <a:gd name="connsiteX45" fmla="*/ 0 w 8794750"/>
                <a:gd name="connsiteY45" fmla="*/ 0 h 537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794750" h="5370830" extrusionOk="0">
                  <a:moveTo>
                    <a:pt x="0" y="0"/>
                  </a:moveTo>
                  <a:cubicBezTo>
                    <a:pt x="204368" y="-6249"/>
                    <a:pt x="352419" y="24346"/>
                    <a:pt x="588572" y="0"/>
                  </a:cubicBezTo>
                  <a:cubicBezTo>
                    <a:pt x="824725" y="-24346"/>
                    <a:pt x="835008" y="-19977"/>
                    <a:pt x="1001248" y="0"/>
                  </a:cubicBezTo>
                  <a:cubicBezTo>
                    <a:pt x="1167488" y="19977"/>
                    <a:pt x="1625738" y="4580"/>
                    <a:pt x="1853663" y="0"/>
                  </a:cubicBezTo>
                  <a:cubicBezTo>
                    <a:pt x="2081588" y="-4580"/>
                    <a:pt x="2298151" y="7249"/>
                    <a:pt x="2442234" y="0"/>
                  </a:cubicBezTo>
                  <a:cubicBezTo>
                    <a:pt x="2586317" y="-7249"/>
                    <a:pt x="2818122" y="24420"/>
                    <a:pt x="3030806" y="0"/>
                  </a:cubicBezTo>
                  <a:cubicBezTo>
                    <a:pt x="3243490" y="-24420"/>
                    <a:pt x="3678662" y="-18071"/>
                    <a:pt x="3883220" y="0"/>
                  </a:cubicBezTo>
                  <a:cubicBezTo>
                    <a:pt x="4087778" y="18071"/>
                    <a:pt x="4231375" y="12796"/>
                    <a:pt x="4383845" y="0"/>
                  </a:cubicBezTo>
                  <a:cubicBezTo>
                    <a:pt x="4536315" y="-12796"/>
                    <a:pt x="4983229" y="-14882"/>
                    <a:pt x="5236259" y="0"/>
                  </a:cubicBezTo>
                  <a:cubicBezTo>
                    <a:pt x="5489289" y="14882"/>
                    <a:pt x="5757582" y="14151"/>
                    <a:pt x="6088673" y="0"/>
                  </a:cubicBezTo>
                  <a:cubicBezTo>
                    <a:pt x="6419764" y="-14151"/>
                    <a:pt x="6579988" y="-7605"/>
                    <a:pt x="6765192" y="0"/>
                  </a:cubicBezTo>
                  <a:cubicBezTo>
                    <a:pt x="6950396" y="7605"/>
                    <a:pt x="7308006" y="18218"/>
                    <a:pt x="7617607" y="0"/>
                  </a:cubicBezTo>
                  <a:cubicBezTo>
                    <a:pt x="7927208" y="-18218"/>
                    <a:pt x="7981000" y="-22921"/>
                    <a:pt x="8206178" y="0"/>
                  </a:cubicBezTo>
                  <a:cubicBezTo>
                    <a:pt x="8431356" y="22921"/>
                    <a:pt x="8569855" y="5773"/>
                    <a:pt x="8794750" y="0"/>
                  </a:cubicBezTo>
                  <a:cubicBezTo>
                    <a:pt x="8773133" y="198525"/>
                    <a:pt x="8782852" y="483015"/>
                    <a:pt x="8794750" y="725062"/>
                  </a:cubicBezTo>
                  <a:cubicBezTo>
                    <a:pt x="8806648" y="967109"/>
                    <a:pt x="8765223" y="1194938"/>
                    <a:pt x="8794750" y="1396416"/>
                  </a:cubicBezTo>
                  <a:cubicBezTo>
                    <a:pt x="8824277" y="1597894"/>
                    <a:pt x="8771488" y="1762372"/>
                    <a:pt x="8794750" y="2067770"/>
                  </a:cubicBezTo>
                  <a:cubicBezTo>
                    <a:pt x="8818012" y="2373168"/>
                    <a:pt x="8816123" y="2579146"/>
                    <a:pt x="8794750" y="2792832"/>
                  </a:cubicBezTo>
                  <a:cubicBezTo>
                    <a:pt x="8773377" y="3006518"/>
                    <a:pt x="8823578" y="3195391"/>
                    <a:pt x="8794750" y="3517894"/>
                  </a:cubicBezTo>
                  <a:cubicBezTo>
                    <a:pt x="8765922" y="3840397"/>
                    <a:pt x="8808957" y="4082642"/>
                    <a:pt x="8794750" y="4242956"/>
                  </a:cubicBezTo>
                  <a:cubicBezTo>
                    <a:pt x="8780543" y="4403270"/>
                    <a:pt x="8796065" y="4564356"/>
                    <a:pt x="8794750" y="4753185"/>
                  </a:cubicBezTo>
                  <a:cubicBezTo>
                    <a:pt x="8793435" y="4942014"/>
                    <a:pt x="8811233" y="5164419"/>
                    <a:pt x="8794750" y="5370830"/>
                  </a:cubicBezTo>
                  <a:cubicBezTo>
                    <a:pt x="8593327" y="5333405"/>
                    <a:pt x="8366954" y="5401240"/>
                    <a:pt x="8030283" y="5370830"/>
                  </a:cubicBezTo>
                  <a:cubicBezTo>
                    <a:pt x="7693612" y="5340420"/>
                    <a:pt x="7648028" y="5379390"/>
                    <a:pt x="7529659" y="5370830"/>
                  </a:cubicBezTo>
                  <a:cubicBezTo>
                    <a:pt x="7411290" y="5362270"/>
                    <a:pt x="7091637" y="5371434"/>
                    <a:pt x="6853140" y="5370830"/>
                  </a:cubicBezTo>
                  <a:cubicBezTo>
                    <a:pt x="6614643" y="5370226"/>
                    <a:pt x="6613795" y="5383164"/>
                    <a:pt x="6440463" y="5370830"/>
                  </a:cubicBezTo>
                  <a:cubicBezTo>
                    <a:pt x="6267131" y="5358496"/>
                    <a:pt x="6177311" y="5369200"/>
                    <a:pt x="6027786" y="5370830"/>
                  </a:cubicBezTo>
                  <a:cubicBezTo>
                    <a:pt x="5878261" y="5372460"/>
                    <a:pt x="5657995" y="5364130"/>
                    <a:pt x="5351267" y="5370830"/>
                  </a:cubicBezTo>
                  <a:cubicBezTo>
                    <a:pt x="5044539" y="5377530"/>
                    <a:pt x="4966572" y="5395533"/>
                    <a:pt x="4850643" y="5370830"/>
                  </a:cubicBezTo>
                  <a:cubicBezTo>
                    <a:pt x="4734714" y="5346127"/>
                    <a:pt x="4426267" y="5368238"/>
                    <a:pt x="4086176" y="5370830"/>
                  </a:cubicBezTo>
                  <a:cubicBezTo>
                    <a:pt x="3746085" y="5373422"/>
                    <a:pt x="3757359" y="5389954"/>
                    <a:pt x="3585552" y="5370830"/>
                  </a:cubicBezTo>
                  <a:cubicBezTo>
                    <a:pt x="3413745" y="5351706"/>
                    <a:pt x="3023636" y="5350273"/>
                    <a:pt x="2821085" y="5370830"/>
                  </a:cubicBezTo>
                  <a:cubicBezTo>
                    <a:pt x="2618534" y="5391387"/>
                    <a:pt x="2537596" y="5356384"/>
                    <a:pt x="2408408" y="5370830"/>
                  </a:cubicBezTo>
                  <a:cubicBezTo>
                    <a:pt x="2279220" y="5385276"/>
                    <a:pt x="1890625" y="5350929"/>
                    <a:pt x="1643942" y="5370830"/>
                  </a:cubicBezTo>
                  <a:cubicBezTo>
                    <a:pt x="1397259" y="5390731"/>
                    <a:pt x="1308758" y="5369052"/>
                    <a:pt x="1143318" y="5370830"/>
                  </a:cubicBezTo>
                  <a:cubicBezTo>
                    <a:pt x="977878" y="5372608"/>
                    <a:pt x="911306" y="5384001"/>
                    <a:pt x="730641" y="5370830"/>
                  </a:cubicBezTo>
                  <a:cubicBezTo>
                    <a:pt x="549976" y="5357659"/>
                    <a:pt x="327645" y="5377410"/>
                    <a:pt x="0" y="5370830"/>
                  </a:cubicBezTo>
                  <a:cubicBezTo>
                    <a:pt x="18078" y="5049326"/>
                    <a:pt x="15508" y="4794192"/>
                    <a:pt x="0" y="4645768"/>
                  </a:cubicBezTo>
                  <a:cubicBezTo>
                    <a:pt x="-15508" y="4497344"/>
                    <a:pt x="-8996" y="4204889"/>
                    <a:pt x="0" y="4081831"/>
                  </a:cubicBezTo>
                  <a:cubicBezTo>
                    <a:pt x="8996" y="3958773"/>
                    <a:pt x="17296" y="3723865"/>
                    <a:pt x="0" y="3571602"/>
                  </a:cubicBezTo>
                  <a:cubicBezTo>
                    <a:pt x="-17296" y="3419339"/>
                    <a:pt x="12982" y="3224258"/>
                    <a:pt x="0" y="3061373"/>
                  </a:cubicBezTo>
                  <a:cubicBezTo>
                    <a:pt x="-12982" y="2898488"/>
                    <a:pt x="-19173" y="2677395"/>
                    <a:pt x="0" y="2336311"/>
                  </a:cubicBezTo>
                  <a:cubicBezTo>
                    <a:pt x="19173" y="1995227"/>
                    <a:pt x="-24914" y="2043012"/>
                    <a:pt x="0" y="1826082"/>
                  </a:cubicBezTo>
                  <a:cubicBezTo>
                    <a:pt x="24914" y="1609152"/>
                    <a:pt x="-22866" y="1342526"/>
                    <a:pt x="0" y="1154728"/>
                  </a:cubicBezTo>
                  <a:cubicBezTo>
                    <a:pt x="22866" y="966930"/>
                    <a:pt x="6363" y="737922"/>
                    <a:pt x="0" y="590791"/>
                  </a:cubicBezTo>
                  <a:cubicBezTo>
                    <a:pt x="-6363" y="443660"/>
                    <a:pt x="10346" y="168067"/>
                    <a:pt x="0" y="0"/>
                  </a:cubicBezTo>
                  <a:close/>
                </a:path>
              </a:pathLst>
            </a:custGeom>
            <a:noFill/>
            <a:ln w="60325">
              <a:solidFill>
                <a:srgbClr val="FBCC04"/>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9" name="图形 1314"/>
            <p:cNvSpPr/>
            <p:nvPr>
              <p:custDataLst>
                <p:tags r:id="rId6"/>
              </p:custDataLst>
            </p:nvPr>
          </p:nvSpPr>
          <p:spPr>
            <a:xfrm>
              <a:off x="15888" y="12724"/>
              <a:ext cx="1326" cy="1433"/>
            </a:xfrm>
            <a:custGeom>
              <a:avLst/>
              <a:gdLst>
                <a:gd name="connsiteX0" fmla="*/ 558470 w 585618"/>
                <a:gd name="connsiteY0" fmla="*/ 108838 h 632279"/>
                <a:gd name="connsiteX1" fmla="*/ 459220 w 585618"/>
                <a:gd name="connsiteY1" fmla="*/ 32638 h 632279"/>
                <a:gd name="connsiteX2" fmla="*/ 335395 w 585618"/>
                <a:gd name="connsiteY2" fmla="*/ 103123 h 632279"/>
                <a:gd name="connsiteX3" fmla="*/ 308820 w 585618"/>
                <a:gd name="connsiteY3" fmla="*/ 179323 h 632279"/>
                <a:gd name="connsiteX4" fmla="*/ 238240 w 585618"/>
                <a:gd name="connsiteY4" fmla="*/ 85692 h 632279"/>
                <a:gd name="connsiteX5" fmla="*/ 142990 w 585618"/>
                <a:gd name="connsiteY5" fmla="*/ 10349 h 632279"/>
                <a:gd name="connsiteX6" fmla="*/ 19165 w 585618"/>
                <a:gd name="connsiteY6" fmla="*/ 28352 h 632279"/>
                <a:gd name="connsiteX7" fmla="*/ 24880 w 585618"/>
                <a:gd name="connsiteY7" fmla="*/ 146843 h 632279"/>
                <a:gd name="connsiteX8" fmla="*/ 85649 w 585618"/>
                <a:gd name="connsiteY8" fmla="*/ 243331 h 632279"/>
                <a:gd name="connsiteX9" fmla="*/ 334633 w 585618"/>
                <a:gd name="connsiteY9" fmla="*/ 602424 h 632279"/>
                <a:gd name="connsiteX10" fmla="*/ 410833 w 585618"/>
                <a:gd name="connsiteY10" fmla="*/ 616425 h 632279"/>
                <a:gd name="connsiteX11" fmla="*/ 558470 w 585618"/>
                <a:gd name="connsiteY11" fmla="*/ 108838 h 632279"/>
                <a:gd name="connsiteX12" fmla="*/ 442646 w 585618"/>
                <a:gd name="connsiteY12" fmla="*/ 455358 h 632279"/>
                <a:gd name="connsiteX13" fmla="*/ 295866 w 585618"/>
                <a:gd name="connsiteY13" fmla="*/ 460977 h 632279"/>
                <a:gd name="connsiteX14" fmla="*/ 86316 w 585618"/>
                <a:gd name="connsiteY14" fmla="*/ 161892 h 632279"/>
                <a:gd name="connsiteX15" fmla="*/ 60408 w 585618"/>
                <a:gd name="connsiteY15" fmla="*/ 105885 h 632279"/>
                <a:gd name="connsiteX16" fmla="*/ 67933 w 585618"/>
                <a:gd name="connsiteY16" fmla="*/ 58260 h 632279"/>
                <a:gd name="connsiteX17" fmla="*/ 114605 w 585618"/>
                <a:gd name="connsiteY17" fmla="*/ 68738 h 632279"/>
                <a:gd name="connsiteX18" fmla="*/ 329584 w 585618"/>
                <a:gd name="connsiteY18" fmla="*/ 375919 h 632279"/>
                <a:gd name="connsiteX19" fmla="*/ 332918 w 585618"/>
                <a:gd name="connsiteY19" fmla="*/ 389730 h 632279"/>
                <a:gd name="connsiteX20" fmla="*/ 364351 w 585618"/>
                <a:gd name="connsiteY20" fmla="*/ 428783 h 632279"/>
                <a:gd name="connsiteX21" fmla="*/ 380543 w 585618"/>
                <a:gd name="connsiteY21" fmla="*/ 380491 h 632279"/>
                <a:gd name="connsiteX22" fmla="*/ 380543 w 585618"/>
                <a:gd name="connsiteY22" fmla="*/ 290289 h 632279"/>
                <a:gd name="connsiteX23" fmla="*/ 388163 w 585618"/>
                <a:gd name="connsiteY23" fmla="*/ 134556 h 632279"/>
                <a:gd name="connsiteX24" fmla="*/ 426263 w 585618"/>
                <a:gd name="connsiteY24" fmla="*/ 80644 h 632279"/>
                <a:gd name="connsiteX25" fmla="*/ 473888 w 585618"/>
                <a:gd name="connsiteY25" fmla="*/ 126936 h 632279"/>
                <a:gd name="connsiteX26" fmla="*/ 442646 w 585618"/>
                <a:gd name="connsiteY26" fmla="*/ 455358 h 632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5618" h="632279">
                  <a:moveTo>
                    <a:pt x="558470" y="108838"/>
                  </a:moveTo>
                  <a:cubicBezTo>
                    <a:pt x="539420" y="65785"/>
                    <a:pt x="510845" y="34162"/>
                    <a:pt x="459220" y="32638"/>
                  </a:cubicBezTo>
                  <a:cubicBezTo>
                    <a:pt x="403498" y="30828"/>
                    <a:pt x="359969" y="51688"/>
                    <a:pt x="335395" y="103123"/>
                  </a:cubicBezTo>
                  <a:cubicBezTo>
                    <a:pt x="325165" y="128021"/>
                    <a:pt x="316297" y="153463"/>
                    <a:pt x="308820" y="179323"/>
                  </a:cubicBezTo>
                  <a:cubicBezTo>
                    <a:pt x="281674" y="143414"/>
                    <a:pt x="259766" y="114648"/>
                    <a:pt x="238240" y="85692"/>
                  </a:cubicBezTo>
                  <a:cubicBezTo>
                    <a:pt x="213094" y="51974"/>
                    <a:pt x="183471" y="22256"/>
                    <a:pt x="142990" y="10349"/>
                  </a:cubicBezTo>
                  <a:cubicBezTo>
                    <a:pt x="100222" y="-2319"/>
                    <a:pt x="53645" y="-11177"/>
                    <a:pt x="19165" y="28352"/>
                  </a:cubicBezTo>
                  <a:cubicBezTo>
                    <a:pt x="-15316" y="67881"/>
                    <a:pt x="2115" y="108552"/>
                    <a:pt x="24880" y="146843"/>
                  </a:cubicBezTo>
                  <a:cubicBezTo>
                    <a:pt x="44406" y="179418"/>
                    <a:pt x="64027" y="212089"/>
                    <a:pt x="85649" y="243331"/>
                  </a:cubicBezTo>
                  <a:cubicBezTo>
                    <a:pt x="168517" y="363060"/>
                    <a:pt x="254051" y="481456"/>
                    <a:pt x="334633" y="602424"/>
                  </a:cubicBezTo>
                  <a:cubicBezTo>
                    <a:pt x="359302" y="639666"/>
                    <a:pt x="378733" y="638428"/>
                    <a:pt x="410833" y="616425"/>
                  </a:cubicBezTo>
                  <a:cubicBezTo>
                    <a:pt x="555803" y="516127"/>
                    <a:pt x="628384" y="270954"/>
                    <a:pt x="558470" y="108838"/>
                  </a:cubicBezTo>
                  <a:close/>
                  <a:moveTo>
                    <a:pt x="442646" y="455358"/>
                  </a:moveTo>
                  <a:cubicBezTo>
                    <a:pt x="373304" y="560609"/>
                    <a:pt x="368256" y="560133"/>
                    <a:pt x="295866" y="460977"/>
                  </a:cubicBezTo>
                  <a:cubicBezTo>
                    <a:pt x="223476" y="361822"/>
                    <a:pt x="143466" y="270477"/>
                    <a:pt x="86316" y="161892"/>
                  </a:cubicBezTo>
                  <a:cubicBezTo>
                    <a:pt x="76638" y="143719"/>
                    <a:pt x="67990" y="125021"/>
                    <a:pt x="60408" y="105885"/>
                  </a:cubicBezTo>
                  <a:cubicBezTo>
                    <a:pt x="53836" y="89216"/>
                    <a:pt x="50883" y="70738"/>
                    <a:pt x="67933" y="58260"/>
                  </a:cubicBezTo>
                  <a:cubicBezTo>
                    <a:pt x="86221" y="44544"/>
                    <a:pt x="102984" y="57593"/>
                    <a:pt x="114605" y="68738"/>
                  </a:cubicBezTo>
                  <a:cubicBezTo>
                    <a:pt x="206140" y="157034"/>
                    <a:pt x="294056" y="248284"/>
                    <a:pt x="329584" y="375919"/>
                  </a:cubicBezTo>
                  <a:cubicBezTo>
                    <a:pt x="330385" y="380596"/>
                    <a:pt x="331499" y="385206"/>
                    <a:pt x="332918" y="389730"/>
                  </a:cubicBezTo>
                  <a:cubicBezTo>
                    <a:pt x="340062" y="405828"/>
                    <a:pt x="337681" y="434022"/>
                    <a:pt x="364351" y="428783"/>
                  </a:cubicBezTo>
                  <a:cubicBezTo>
                    <a:pt x="389592" y="423830"/>
                    <a:pt x="380067" y="398303"/>
                    <a:pt x="380543" y="380491"/>
                  </a:cubicBezTo>
                  <a:cubicBezTo>
                    <a:pt x="381210" y="350487"/>
                    <a:pt x="380543" y="320388"/>
                    <a:pt x="380543" y="290289"/>
                  </a:cubicBezTo>
                  <a:cubicBezTo>
                    <a:pt x="377972" y="238188"/>
                    <a:pt x="373590" y="185514"/>
                    <a:pt x="388163" y="134556"/>
                  </a:cubicBezTo>
                  <a:cubicBezTo>
                    <a:pt x="394545" y="112172"/>
                    <a:pt x="397022" y="83121"/>
                    <a:pt x="426263" y="80644"/>
                  </a:cubicBezTo>
                  <a:cubicBezTo>
                    <a:pt x="455505" y="78167"/>
                    <a:pt x="464363" y="106171"/>
                    <a:pt x="473888" y="126936"/>
                  </a:cubicBezTo>
                  <a:cubicBezTo>
                    <a:pt x="528085" y="242283"/>
                    <a:pt x="511512" y="351345"/>
                    <a:pt x="442646" y="455358"/>
                  </a:cubicBezTo>
                  <a:close/>
                </a:path>
              </a:pathLst>
            </a:custGeom>
            <a:solidFill>
              <a:schemeClr val="accent2"/>
            </a:solidFill>
            <a:ln w="9525" cap="flat">
              <a:solidFill>
                <a:srgbClr val="04898E"/>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n>
                  <a:solidFill>
                    <a:srgbClr val="92D050"/>
                  </a:solidFill>
                </a:ln>
                <a:solidFill>
                  <a:srgbClr val="92D050"/>
                </a:solidFill>
              </a:endParaRPr>
            </a:p>
          </p:txBody>
        </p:sp>
        <p:sp>
          <p:nvSpPr>
            <p:cNvPr id="110" name="任意多边形 109"/>
            <p:cNvSpPr/>
            <p:nvPr>
              <p:custDataLst>
                <p:tags r:id="rId7"/>
              </p:custDataLst>
            </p:nvPr>
          </p:nvSpPr>
          <p:spPr>
            <a:xfrm>
              <a:off x="2888" y="13149"/>
              <a:ext cx="2918" cy="134"/>
            </a:xfrm>
            <a:custGeom>
              <a:avLst/>
              <a:gdLst>
                <a:gd name="connsiteX0" fmla="*/ 0 w 2888"/>
                <a:gd name="connsiteY0" fmla="*/ 45 h 132"/>
                <a:gd name="connsiteX1" fmla="*/ 152 w 2888"/>
                <a:gd name="connsiteY1" fmla="*/ 34 h 132"/>
                <a:gd name="connsiteX2" fmla="*/ 267 w 2888"/>
                <a:gd name="connsiteY2" fmla="*/ 34 h 132"/>
                <a:gd name="connsiteX3" fmla="*/ 382 w 2888"/>
                <a:gd name="connsiteY3" fmla="*/ 44 h 132"/>
                <a:gd name="connsiteX4" fmla="*/ 497 w 2888"/>
                <a:gd name="connsiteY4" fmla="*/ 92 h 132"/>
                <a:gd name="connsiteX5" fmla="*/ 603 w 2888"/>
                <a:gd name="connsiteY5" fmla="*/ 111 h 132"/>
                <a:gd name="connsiteX6" fmla="*/ 708 w 2888"/>
                <a:gd name="connsiteY6" fmla="*/ 130 h 132"/>
                <a:gd name="connsiteX7" fmla="*/ 814 w 2888"/>
                <a:gd name="connsiteY7" fmla="*/ 130 h 132"/>
                <a:gd name="connsiteX8" fmla="*/ 929 w 2888"/>
                <a:gd name="connsiteY8" fmla="*/ 120 h 132"/>
                <a:gd name="connsiteX9" fmla="*/ 1035 w 2888"/>
                <a:gd name="connsiteY9" fmla="*/ 111 h 132"/>
                <a:gd name="connsiteX10" fmla="*/ 1150 w 2888"/>
                <a:gd name="connsiteY10" fmla="*/ 111 h 132"/>
                <a:gd name="connsiteX11" fmla="*/ 1256 w 2888"/>
                <a:gd name="connsiteY11" fmla="*/ 111 h 132"/>
                <a:gd name="connsiteX12" fmla="*/ 1361 w 2888"/>
                <a:gd name="connsiteY12" fmla="*/ 111 h 132"/>
                <a:gd name="connsiteX13" fmla="*/ 1467 w 2888"/>
                <a:gd name="connsiteY13" fmla="*/ 111 h 132"/>
                <a:gd name="connsiteX14" fmla="*/ 1572 w 2888"/>
                <a:gd name="connsiteY14" fmla="*/ 111 h 132"/>
                <a:gd name="connsiteX15" fmla="*/ 1688 w 2888"/>
                <a:gd name="connsiteY15" fmla="*/ 111 h 132"/>
                <a:gd name="connsiteX16" fmla="*/ 1803 w 2888"/>
                <a:gd name="connsiteY16" fmla="*/ 111 h 132"/>
                <a:gd name="connsiteX17" fmla="*/ 1908 w 2888"/>
                <a:gd name="connsiteY17" fmla="*/ 111 h 132"/>
                <a:gd name="connsiteX18" fmla="*/ 2014 w 2888"/>
                <a:gd name="connsiteY18" fmla="*/ 72 h 132"/>
                <a:gd name="connsiteX19" fmla="*/ 2120 w 2888"/>
                <a:gd name="connsiteY19" fmla="*/ 34 h 132"/>
                <a:gd name="connsiteX20" fmla="*/ 2225 w 2888"/>
                <a:gd name="connsiteY20" fmla="*/ 4 h 132"/>
                <a:gd name="connsiteX21" fmla="*/ 2340 w 2888"/>
                <a:gd name="connsiteY21" fmla="*/ 4 h 132"/>
                <a:gd name="connsiteX22" fmla="*/ 2446 w 2888"/>
                <a:gd name="connsiteY22" fmla="*/ 4 h 132"/>
                <a:gd name="connsiteX23" fmla="*/ 2571 w 2888"/>
                <a:gd name="connsiteY23" fmla="*/ 53 h 132"/>
                <a:gd name="connsiteX24" fmla="*/ 2676 w 2888"/>
                <a:gd name="connsiteY24" fmla="*/ 82 h 132"/>
                <a:gd name="connsiteX25" fmla="*/ 2782 w 2888"/>
                <a:gd name="connsiteY25" fmla="*/ 82 h 132"/>
                <a:gd name="connsiteX26" fmla="*/ 2888 w 2888"/>
                <a:gd name="connsiteY26" fmla="*/ 53 h 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888" h="133">
                  <a:moveTo>
                    <a:pt x="0" y="45"/>
                  </a:moveTo>
                  <a:cubicBezTo>
                    <a:pt x="19" y="30"/>
                    <a:pt x="108" y="49"/>
                    <a:pt x="152" y="34"/>
                  </a:cubicBezTo>
                  <a:cubicBezTo>
                    <a:pt x="196" y="18"/>
                    <a:pt x="221" y="32"/>
                    <a:pt x="267" y="34"/>
                  </a:cubicBezTo>
                  <a:cubicBezTo>
                    <a:pt x="313" y="36"/>
                    <a:pt x="336" y="32"/>
                    <a:pt x="382" y="44"/>
                  </a:cubicBezTo>
                  <a:cubicBezTo>
                    <a:pt x="428" y="56"/>
                    <a:pt x="453" y="79"/>
                    <a:pt x="497" y="92"/>
                  </a:cubicBezTo>
                  <a:cubicBezTo>
                    <a:pt x="541" y="105"/>
                    <a:pt x="561" y="103"/>
                    <a:pt x="603" y="111"/>
                  </a:cubicBezTo>
                  <a:cubicBezTo>
                    <a:pt x="645" y="119"/>
                    <a:pt x="666" y="126"/>
                    <a:pt x="708" y="130"/>
                  </a:cubicBezTo>
                  <a:cubicBezTo>
                    <a:pt x="750" y="134"/>
                    <a:pt x="770" y="132"/>
                    <a:pt x="814" y="130"/>
                  </a:cubicBezTo>
                  <a:cubicBezTo>
                    <a:pt x="858" y="128"/>
                    <a:pt x="885" y="124"/>
                    <a:pt x="929" y="120"/>
                  </a:cubicBezTo>
                  <a:cubicBezTo>
                    <a:pt x="973" y="116"/>
                    <a:pt x="991" y="113"/>
                    <a:pt x="1035" y="111"/>
                  </a:cubicBezTo>
                  <a:cubicBezTo>
                    <a:pt x="1079" y="109"/>
                    <a:pt x="1106" y="111"/>
                    <a:pt x="1150" y="111"/>
                  </a:cubicBezTo>
                  <a:cubicBezTo>
                    <a:pt x="1194" y="111"/>
                    <a:pt x="1214" y="111"/>
                    <a:pt x="1256" y="111"/>
                  </a:cubicBezTo>
                  <a:cubicBezTo>
                    <a:pt x="1298" y="111"/>
                    <a:pt x="1319" y="111"/>
                    <a:pt x="1361" y="111"/>
                  </a:cubicBezTo>
                  <a:cubicBezTo>
                    <a:pt x="1403" y="111"/>
                    <a:pt x="1425" y="111"/>
                    <a:pt x="1467" y="111"/>
                  </a:cubicBezTo>
                  <a:cubicBezTo>
                    <a:pt x="1509" y="111"/>
                    <a:pt x="1528" y="111"/>
                    <a:pt x="1572" y="111"/>
                  </a:cubicBezTo>
                  <a:cubicBezTo>
                    <a:pt x="1616" y="111"/>
                    <a:pt x="1642" y="111"/>
                    <a:pt x="1688" y="111"/>
                  </a:cubicBezTo>
                  <a:cubicBezTo>
                    <a:pt x="1734" y="111"/>
                    <a:pt x="1759" y="111"/>
                    <a:pt x="1803" y="111"/>
                  </a:cubicBezTo>
                  <a:cubicBezTo>
                    <a:pt x="1847" y="111"/>
                    <a:pt x="1866" y="119"/>
                    <a:pt x="1908" y="111"/>
                  </a:cubicBezTo>
                  <a:cubicBezTo>
                    <a:pt x="1950" y="103"/>
                    <a:pt x="1972" y="87"/>
                    <a:pt x="2014" y="72"/>
                  </a:cubicBezTo>
                  <a:cubicBezTo>
                    <a:pt x="2056" y="57"/>
                    <a:pt x="2078" y="47"/>
                    <a:pt x="2120" y="34"/>
                  </a:cubicBezTo>
                  <a:cubicBezTo>
                    <a:pt x="2162" y="20"/>
                    <a:pt x="2181" y="10"/>
                    <a:pt x="2225" y="4"/>
                  </a:cubicBezTo>
                  <a:cubicBezTo>
                    <a:pt x="2269" y="-2"/>
                    <a:pt x="2296" y="4"/>
                    <a:pt x="2340" y="4"/>
                  </a:cubicBezTo>
                  <a:cubicBezTo>
                    <a:pt x="2384" y="4"/>
                    <a:pt x="2400" y="-6"/>
                    <a:pt x="2446" y="4"/>
                  </a:cubicBezTo>
                  <a:cubicBezTo>
                    <a:pt x="2492" y="14"/>
                    <a:pt x="2525" y="38"/>
                    <a:pt x="2571" y="53"/>
                  </a:cubicBezTo>
                  <a:cubicBezTo>
                    <a:pt x="2617" y="68"/>
                    <a:pt x="2634" y="76"/>
                    <a:pt x="2676" y="82"/>
                  </a:cubicBezTo>
                  <a:cubicBezTo>
                    <a:pt x="2718" y="88"/>
                    <a:pt x="2740" y="88"/>
                    <a:pt x="2782" y="82"/>
                  </a:cubicBezTo>
                  <a:cubicBezTo>
                    <a:pt x="2824" y="76"/>
                    <a:pt x="2869" y="59"/>
                    <a:pt x="2888" y="53"/>
                  </a:cubicBezTo>
                </a:path>
              </a:pathLst>
            </a:custGeom>
            <a:noFill/>
            <a:ln w="25400">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1" name="任意多边形: 形状 37"/>
            <p:cNvSpPr/>
            <p:nvPr>
              <p:custDataLst>
                <p:tags r:id="rId8"/>
              </p:custDataLst>
            </p:nvPr>
          </p:nvSpPr>
          <p:spPr>
            <a:xfrm>
              <a:off x="2888" y="12581"/>
              <a:ext cx="2830" cy="331"/>
            </a:xfrm>
            <a:custGeom>
              <a:avLst/>
              <a:gdLst/>
              <a:ahLst/>
              <a:cxnLst/>
              <a:rect l="l" t="t" r="r" b="b"/>
              <a:pathLst>
                <a:path w="1796844" h="210462">
                  <a:moveTo>
                    <a:pt x="1435518" y="97320"/>
                  </a:moveTo>
                  <a:cubicBezTo>
                    <a:pt x="1423211" y="97236"/>
                    <a:pt x="1413626" y="103096"/>
                    <a:pt x="1406761" y="114900"/>
                  </a:cubicBezTo>
                  <a:cubicBezTo>
                    <a:pt x="1401320" y="124360"/>
                    <a:pt x="1398599" y="135159"/>
                    <a:pt x="1398599" y="147298"/>
                  </a:cubicBezTo>
                  <a:cubicBezTo>
                    <a:pt x="1398599" y="159437"/>
                    <a:pt x="1401906" y="168897"/>
                    <a:pt x="1408519" y="175678"/>
                  </a:cubicBezTo>
                  <a:cubicBezTo>
                    <a:pt x="1414044" y="181287"/>
                    <a:pt x="1420532" y="184091"/>
                    <a:pt x="1427983" y="184091"/>
                  </a:cubicBezTo>
                  <a:cubicBezTo>
                    <a:pt x="1436690" y="184091"/>
                    <a:pt x="1444182" y="180910"/>
                    <a:pt x="1450461" y="174548"/>
                  </a:cubicBezTo>
                  <a:cubicBezTo>
                    <a:pt x="1457577" y="167515"/>
                    <a:pt x="1461344" y="158014"/>
                    <a:pt x="1461762" y="146042"/>
                  </a:cubicBezTo>
                  <a:cubicBezTo>
                    <a:pt x="1462934" y="113644"/>
                    <a:pt x="1454186" y="97403"/>
                    <a:pt x="1435518" y="97320"/>
                  </a:cubicBezTo>
                  <a:close/>
                  <a:moveTo>
                    <a:pt x="1736067" y="94432"/>
                  </a:moveTo>
                  <a:cubicBezTo>
                    <a:pt x="1722002" y="94432"/>
                    <a:pt x="1711454" y="98596"/>
                    <a:pt x="1704422" y="106926"/>
                  </a:cubicBezTo>
                  <a:cubicBezTo>
                    <a:pt x="1697390" y="115256"/>
                    <a:pt x="1693874" y="127792"/>
                    <a:pt x="1693874" y="144535"/>
                  </a:cubicBezTo>
                  <a:cubicBezTo>
                    <a:pt x="1693874" y="155335"/>
                    <a:pt x="1697704" y="164627"/>
                    <a:pt x="1705364" y="172413"/>
                  </a:cubicBezTo>
                  <a:cubicBezTo>
                    <a:pt x="1713024" y="180198"/>
                    <a:pt x="1722002" y="184091"/>
                    <a:pt x="1732299" y="184091"/>
                  </a:cubicBezTo>
                  <a:cubicBezTo>
                    <a:pt x="1739332" y="184091"/>
                    <a:pt x="1745275" y="182794"/>
                    <a:pt x="1750131" y="180198"/>
                  </a:cubicBezTo>
                  <a:cubicBezTo>
                    <a:pt x="1752977" y="178692"/>
                    <a:pt x="1757623" y="175217"/>
                    <a:pt x="1764070" y="169776"/>
                  </a:cubicBezTo>
                  <a:cubicBezTo>
                    <a:pt x="1765325" y="168687"/>
                    <a:pt x="1766539" y="167390"/>
                    <a:pt x="1767711" y="165883"/>
                  </a:cubicBezTo>
                  <a:lnTo>
                    <a:pt x="1767334" y="144159"/>
                  </a:lnTo>
                  <a:lnTo>
                    <a:pt x="1767460" y="129592"/>
                  </a:lnTo>
                  <a:lnTo>
                    <a:pt x="1767711" y="114775"/>
                  </a:lnTo>
                  <a:cubicBezTo>
                    <a:pt x="1764530" y="107994"/>
                    <a:pt x="1760302" y="102908"/>
                    <a:pt x="1755028" y="99517"/>
                  </a:cubicBezTo>
                  <a:cubicBezTo>
                    <a:pt x="1749754" y="96127"/>
                    <a:pt x="1743434" y="94432"/>
                    <a:pt x="1736067" y="94432"/>
                  </a:cubicBezTo>
                  <a:close/>
                  <a:moveTo>
                    <a:pt x="1121820" y="93427"/>
                  </a:moveTo>
                  <a:cubicBezTo>
                    <a:pt x="1111607" y="93427"/>
                    <a:pt x="1103110" y="97383"/>
                    <a:pt x="1096329" y="105294"/>
                  </a:cubicBezTo>
                  <a:cubicBezTo>
                    <a:pt x="1089548" y="113205"/>
                    <a:pt x="1084483" y="125113"/>
                    <a:pt x="1081134" y="141019"/>
                  </a:cubicBezTo>
                  <a:lnTo>
                    <a:pt x="1119686" y="122686"/>
                  </a:lnTo>
                  <a:cubicBezTo>
                    <a:pt x="1134838" y="115319"/>
                    <a:pt x="1145638" y="108914"/>
                    <a:pt x="1152084" y="103473"/>
                  </a:cubicBezTo>
                  <a:cubicBezTo>
                    <a:pt x="1144884" y="96776"/>
                    <a:pt x="1134796" y="93427"/>
                    <a:pt x="1121820" y="93427"/>
                  </a:cubicBezTo>
                  <a:close/>
                  <a:moveTo>
                    <a:pt x="645570" y="93427"/>
                  </a:moveTo>
                  <a:cubicBezTo>
                    <a:pt x="635357" y="93427"/>
                    <a:pt x="626860" y="97383"/>
                    <a:pt x="620079" y="105294"/>
                  </a:cubicBezTo>
                  <a:cubicBezTo>
                    <a:pt x="613298" y="113205"/>
                    <a:pt x="608233" y="125113"/>
                    <a:pt x="604884" y="141019"/>
                  </a:cubicBezTo>
                  <a:lnTo>
                    <a:pt x="643436" y="122686"/>
                  </a:lnTo>
                  <a:cubicBezTo>
                    <a:pt x="658588" y="115319"/>
                    <a:pt x="669387" y="108914"/>
                    <a:pt x="675834" y="103473"/>
                  </a:cubicBezTo>
                  <a:cubicBezTo>
                    <a:pt x="668634" y="96776"/>
                    <a:pt x="658546" y="93427"/>
                    <a:pt x="645570" y="93427"/>
                  </a:cubicBezTo>
                  <a:close/>
                  <a:moveTo>
                    <a:pt x="356448" y="93176"/>
                  </a:moveTo>
                  <a:cubicBezTo>
                    <a:pt x="343473" y="93176"/>
                    <a:pt x="332276" y="98471"/>
                    <a:pt x="322858" y="109061"/>
                  </a:cubicBezTo>
                  <a:cubicBezTo>
                    <a:pt x="313439" y="119651"/>
                    <a:pt x="308730" y="131853"/>
                    <a:pt x="308730" y="145666"/>
                  </a:cubicBezTo>
                  <a:cubicBezTo>
                    <a:pt x="308730" y="159395"/>
                    <a:pt x="311158" y="169692"/>
                    <a:pt x="316014" y="176557"/>
                  </a:cubicBezTo>
                  <a:cubicBezTo>
                    <a:pt x="320869" y="183421"/>
                    <a:pt x="328152" y="186854"/>
                    <a:pt x="337864" y="186854"/>
                  </a:cubicBezTo>
                  <a:cubicBezTo>
                    <a:pt x="345900" y="186854"/>
                    <a:pt x="352723" y="185389"/>
                    <a:pt x="358332" y="182459"/>
                  </a:cubicBezTo>
                  <a:cubicBezTo>
                    <a:pt x="361346" y="180868"/>
                    <a:pt x="365574" y="177687"/>
                    <a:pt x="371015" y="172915"/>
                  </a:cubicBezTo>
                  <a:cubicBezTo>
                    <a:pt x="368336" y="150730"/>
                    <a:pt x="366997" y="134113"/>
                    <a:pt x="366997" y="123062"/>
                  </a:cubicBezTo>
                  <a:cubicBezTo>
                    <a:pt x="366997" y="119463"/>
                    <a:pt x="367227" y="115549"/>
                    <a:pt x="367687" y="111321"/>
                  </a:cubicBezTo>
                  <a:cubicBezTo>
                    <a:pt x="368148" y="107094"/>
                    <a:pt x="368838" y="102594"/>
                    <a:pt x="369759" y="97822"/>
                  </a:cubicBezTo>
                  <a:cubicBezTo>
                    <a:pt x="366662" y="96231"/>
                    <a:pt x="364004" y="95059"/>
                    <a:pt x="361785" y="94306"/>
                  </a:cubicBezTo>
                  <a:cubicBezTo>
                    <a:pt x="359567" y="93553"/>
                    <a:pt x="357788" y="93176"/>
                    <a:pt x="356448" y="93176"/>
                  </a:cubicBezTo>
                  <a:close/>
                  <a:moveTo>
                    <a:pt x="1437150" y="71828"/>
                  </a:moveTo>
                  <a:cubicBezTo>
                    <a:pt x="1453893" y="71828"/>
                    <a:pt x="1466576" y="79488"/>
                    <a:pt x="1475199" y="94808"/>
                  </a:cubicBezTo>
                  <a:cubicBezTo>
                    <a:pt x="1482064" y="107198"/>
                    <a:pt x="1485370" y="122100"/>
                    <a:pt x="1485119" y="139513"/>
                  </a:cubicBezTo>
                  <a:cubicBezTo>
                    <a:pt x="1484868" y="158097"/>
                    <a:pt x="1480012" y="173962"/>
                    <a:pt x="1470553" y="187105"/>
                  </a:cubicBezTo>
                  <a:cubicBezTo>
                    <a:pt x="1459837" y="202006"/>
                    <a:pt x="1445647" y="209457"/>
                    <a:pt x="1427983" y="209457"/>
                  </a:cubicBezTo>
                  <a:cubicBezTo>
                    <a:pt x="1413919" y="209457"/>
                    <a:pt x="1401822" y="204267"/>
                    <a:pt x="1391692" y="193886"/>
                  </a:cubicBezTo>
                  <a:cubicBezTo>
                    <a:pt x="1380391" y="182333"/>
                    <a:pt x="1374447" y="166804"/>
                    <a:pt x="1373861" y="147298"/>
                  </a:cubicBezTo>
                  <a:cubicBezTo>
                    <a:pt x="1373359" y="128378"/>
                    <a:pt x="1378130" y="111719"/>
                    <a:pt x="1388176" y="97320"/>
                  </a:cubicBezTo>
                  <a:cubicBezTo>
                    <a:pt x="1399896" y="80325"/>
                    <a:pt x="1416221" y="71828"/>
                    <a:pt x="1437150" y="71828"/>
                  </a:cubicBezTo>
                  <a:close/>
                  <a:moveTo>
                    <a:pt x="354816" y="70949"/>
                  </a:moveTo>
                  <a:cubicBezTo>
                    <a:pt x="362099" y="70949"/>
                    <a:pt x="370262" y="72833"/>
                    <a:pt x="379303" y="76600"/>
                  </a:cubicBezTo>
                  <a:cubicBezTo>
                    <a:pt x="390688" y="81288"/>
                    <a:pt x="396381" y="86939"/>
                    <a:pt x="396381" y="93553"/>
                  </a:cubicBezTo>
                  <a:cubicBezTo>
                    <a:pt x="396381" y="95813"/>
                    <a:pt x="395544" y="97822"/>
                    <a:pt x="393869" y="99580"/>
                  </a:cubicBezTo>
                  <a:cubicBezTo>
                    <a:pt x="393032" y="102761"/>
                    <a:pt x="392383" y="107994"/>
                    <a:pt x="391923" y="115277"/>
                  </a:cubicBezTo>
                  <a:cubicBezTo>
                    <a:pt x="391463" y="122560"/>
                    <a:pt x="391191" y="131894"/>
                    <a:pt x="391107" y="143280"/>
                  </a:cubicBezTo>
                  <a:cubicBezTo>
                    <a:pt x="391023" y="153660"/>
                    <a:pt x="391735" y="161865"/>
                    <a:pt x="393242" y="167892"/>
                  </a:cubicBezTo>
                  <a:cubicBezTo>
                    <a:pt x="394079" y="171576"/>
                    <a:pt x="396716" y="178943"/>
                    <a:pt x="401153" y="189993"/>
                  </a:cubicBezTo>
                  <a:cubicBezTo>
                    <a:pt x="401739" y="191500"/>
                    <a:pt x="402701" y="193718"/>
                    <a:pt x="404041" y="196649"/>
                  </a:cubicBezTo>
                  <a:lnTo>
                    <a:pt x="404794" y="198783"/>
                  </a:lnTo>
                  <a:cubicBezTo>
                    <a:pt x="404794" y="202132"/>
                    <a:pt x="403622" y="204895"/>
                    <a:pt x="401278" y="207071"/>
                  </a:cubicBezTo>
                  <a:cubicBezTo>
                    <a:pt x="398934" y="209248"/>
                    <a:pt x="396213" y="210336"/>
                    <a:pt x="393116" y="210336"/>
                  </a:cubicBezTo>
                  <a:cubicBezTo>
                    <a:pt x="391525" y="210336"/>
                    <a:pt x="388637" y="208494"/>
                    <a:pt x="384451" y="204811"/>
                  </a:cubicBezTo>
                  <a:cubicBezTo>
                    <a:pt x="380684" y="201378"/>
                    <a:pt x="377880" y="198323"/>
                    <a:pt x="376038" y="195644"/>
                  </a:cubicBezTo>
                  <a:cubicBezTo>
                    <a:pt x="368001" y="199997"/>
                    <a:pt x="360927" y="203283"/>
                    <a:pt x="354816" y="205501"/>
                  </a:cubicBezTo>
                  <a:cubicBezTo>
                    <a:pt x="348705" y="207720"/>
                    <a:pt x="343598" y="208829"/>
                    <a:pt x="339496" y="208829"/>
                  </a:cubicBezTo>
                  <a:cubicBezTo>
                    <a:pt x="319907" y="208829"/>
                    <a:pt x="305633" y="203304"/>
                    <a:pt x="296675" y="192253"/>
                  </a:cubicBezTo>
                  <a:cubicBezTo>
                    <a:pt x="288220" y="181873"/>
                    <a:pt x="283992" y="165967"/>
                    <a:pt x="283992" y="144535"/>
                  </a:cubicBezTo>
                  <a:cubicBezTo>
                    <a:pt x="283992" y="124276"/>
                    <a:pt x="290962" y="106947"/>
                    <a:pt x="304900" y="92548"/>
                  </a:cubicBezTo>
                  <a:cubicBezTo>
                    <a:pt x="318839" y="78149"/>
                    <a:pt x="335478" y="70949"/>
                    <a:pt x="354816" y="70949"/>
                  </a:cubicBezTo>
                  <a:close/>
                  <a:moveTo>
                    <a:pt x="1121820" y="70824"/>
                  </a:moveTo>
                  <a:cubicBezTo>
                    <a:pt x="1135717" y="70824"/>
                    <a:pt x="1147061" y="73168"/>
                    <a:pt x="1155851" y="77856"/>
                  </a:cubicBezTo>
                  <a:cubicBezTo>
                    <a:pt x="1166650" y="83632"/>
                    <a:pt x="1172050" y="92506"/>
                    <a:pt x="1172050" y="104477"/>
                  </a:cubicBezTo>
                  <a:cubicBezTo>
                    <a:pt x="1172050" y="112849"/>
                    <a:pt x="1167320" y="120467"/>
                    <a:pt x="1157860" y="127332"/>
                  </a:cubicBezTo>
                  <a:cubicBezTo>
                    <a:pt x="1153674" y="130346"/>
                    <a:pt x="1144800" y="135034"/>
                    <a:pt x="1131238" y="141396"/>
                  </a:cubicBezTo>
                  <a:lnTo>
                    <a:pt x="1083269" y="164125"/>
                  </a:lnTo>
                  <a:cubicBezTo>
                    <a:pt x="1087957" y="171073"/>
                    <a:pt x="1093797" y="176306"/>
                    <a:pt x="1100787" y="179822"/>
                  </a:cubicBezTo>
                  <a:cubicBezTo>
                    <a:pt x="1107777" y="183338"/>
                    <a:pt x="1115918" y="185096"/>
                    <a:pt x="1125211" y="185096"/>
                  </a:cubicBezTo>
                  <a:cubicBezTo>
                    <a:pt x="1130987" y="185096"/>
                    <a:pt x="1137768" y="184007"/>
                    <a:pt x="1145554" y="181831"/>
                  </a:cubicBezTo>
                  <a:cubicBezTo>
                    <a:pt x="1155432" y="179068"/>
                    <a:pt x="1161795" y="175448"/>
                    <a:pt x="1164641" y="170969"/>
                  </a:cubicBezTo>
                  <a:cubicBezTo>
                    <a:pt x="1167487" y="166490"/>
                    <a:pt x="1170543" y="164251"/>
                    <a:pt x="1173808" y="164251"/>
                  </a:cubicBezTo>
                  <a:cubicBezTo>
                    <a:pt x="1176738" y="164251"/>
                    <a:pt x="1179354" y="165360"/>
                    <a:pt x="1181656" y="167578"/>
                  </a:cubicBezTo>
                  <a:cubicBezTo>
                    <a:pt x="1183958" y="169797"/>
                    <a:pt x="1185110" y="172371"/>
                    <a:pt x="1185110" y="175301"/>
                  </a:cubicBezTo>
                  <a:cubicBezTo>
                    <a:pt x="1185110" y="184593"/>
                    <a:pt x="1177617" y="192588"/>
                    <a:pt x="1162632" y="199286"/>
                  </a:cubicBezTo>
                  <a:cubicBezTo>
                    <a:pt x="1149823" y="204978"/>
                    <a:pt x="1137350" y="207825"/>
                    <a:pt x="1125211" y="207825"/>
                  </a:cubicBezTo>
                  <a:cubicBezTo>
                    <a:pt x="1106291" y="207825"/>
                    <a:pt x="1090971" y="203095"/>
                    <a:pt x="1079251" y="193635"/>
                  </a:cubicBezTo>
                  <a:cubicBezTo>
                    <a:pt x="1066442" y="183170"/>
                    <a:pt x="1060038" y="168520"/>
                    <a:pt x="1060038" y="149684"/>
                  </a:cubicBezTo>
                  <a:cubicBezTo>
                    <a:pt x="1060038" y="127918"/>
                    <a:pt x="1065312" y="109668"/>
                    <a:pt x="1075860" y="94934"/>
                  </a:cubicBezTo>
                  <a:cubicBezTo>
                    <a:pt x="1087329" y="78860"/>
                    <a:pt x="1102649" y="70824"/>
                    <a:pt x="1121820" y="70824"/>
                  </a:cubicBezTo>
                  <a:close/>
                  <a:moveTo>
                    <a:pt x="645570" y="70824"/>
                  </a:moveTo>
                  <a:cubicBezTo>
                    <a:pt x="659467" y="70824"/>
                    <a:pt x="670811" y="73168"/>
                    <a:pt x="679601" y="77856"/>
                  </a:cubicBezTo>
                  <a:cubicBezTo>
                    <a:pt x="690400" y="83632"/>
                    <a:pt x="695800" y="92506"/>
                    <a:pt x="695800" y="104477"/>
                  </a:cubicBezTo>
                  <a:cubicBezTo>
                    <a:pt x="695800" y="112849"/>
                    <a:pt x="691070" y="120467"/>
                    <a:pt x="681610" y="127332"/>
                  </a:cubicBezTo>
                  <a:cubicBezTo>
                    <a:pt x="677424" y="130346"/>
                    <a:pt x="668550" y="135034"/>
                    <a:pt x="654988" y="141396"/>
                  </a:cubicBezTo>
                  <a:lnTo>
                    <a:pt x="607019" y="164125"/>
                  </a:lnTo>
                  <a:cubicBezTo>
                    <a:pt x="611707" y="171073"/>
                    <a:pt x="617546" y="176306"/>
                    <a:pt x="624537" y="179822"/>
                  </a:cubicBezTo>
                  <a:cubicBezTo>
                    <a:pt x="631527" y="183338"/>
                    <a:pt x="639668" y="185096"/>
                    <a:pt x="648961" y="185096"/>
                  </a:cubicBezTo>
                  <a:cubicBezTo>
                    <a:pt x="654737" y="185096"/>
                    <a:pt x="661518" y="184007"/>
                    <a:pt x="669304" y="181831"/>
                  </a:cubicBezTo>
                  <a:cubicBezTo>
                    <a:pt x="679182" y="179068"/>
                    <a:pt x="685545" y="175448"/>
                    <a:pt x="688391" y="170969"/>
                  </a:cubicBezTo>
                  <a:cubicBezTo>
                    <a:pt x="691237" y="166490"/>
                    <a:pt x="694293" y="164251"/>
                    <a:pt x="697558" y="164251"/>
                  </a:cubicBezTo>
                  <a:cubicBezTo>
                    <a:pt x="700488" y="164251"/>
                    <a:pt x="703104" y="165360"/>
                    <a:pt x="705406" y="167578"/>
                  </a:cubicBezTo>
                  <a:cubicBezTo>
                    <a:pt x="707708" y="169797"/>
                    <a:pt x="708860" y="172371"/>
                    <a:pt x="708860" y="175301"/>
                  </a:cubicBezTo>
                  <a:cubicBezTo>
                    <a:pt x="708860" y="184593"/>
                    <a:pt x="701367" y="192588"/>
                    <a:pt x="686382" y="199286"/>
                  </a:cubicBezTo>
                  <a:cubicBezTo>
                    <a:pt x="673573" y="204978"/>
                    <a:pt x="661100" y="207825"/>
                    <a:pt x="648961" y="207825"/>
                  </a:cubicBezTo>
                  <a:cubicBezTo>
                    <a:pt x="630041" y="207825"/>
                    <a:pt x="614721" y="203095"/>
                    <a:pt x="603001" y="193635"/>
                  </a:cubicBezTo>
                  <a:cubicBezTo>
                    <a:pt x="590192" y="183170"/>
                    <a:pt x="583788" y="168520"/>
                    <a:pt x="583788" y="149684"/>
                  </a:cubicBezTo>
                  <a:cubicBezTo>
                    <a:pt x="583788" y="127918"/>
                    <a:pt x="589062" y="109668"/>
                    <a:pt x="599610" y="94934"/>
                  </a:cubicBezTo>
                  <a:cubicBezTo>
                    <a:pt x="611079" y="78860"/>
                    <a:pt x="626399" y="70824"/>
                    <a:pt x="645570" y="70824"/>
                  </a:cubicBezTo>
                  <a:close/>
                  <a:moveTo>
                    <a:pt x="1610898" y="69694"/>
                  </a:moveTo>
                  <a:cubicBezTo>
                    <a:pt x="1617678" y="69694"/>
                    <a:pt x="1622743" y="72247"/>
                    <a:pt x="1626092" y="77354"/>
                  </a:cubicBezTo>
                  <a:cubicBezTo>
                    <a:pt x="1629441" y="82460"/>
                    <a:pt x="1631115" y="90162"/>
                    <a:pt x="1631115" y="100459"/>
                  </a:cubicBezTo>
                  <a:cubicBezTo>
                    <a:pt x="1631115" y="104812"/>
                    <a:pt x="1631073" y="107742"/>
                    <a:pt x="1630989" y="109249"/>
                  </a:cubicBezTo>
                  <a:cubicBezTo>
                    <a:pt x="1630403" y="119714"/>
                    <a:pt x="1626217" y="124946"/>
                    <a:pt x="1618432" y="124946"/>
                  </a:cubicBezTo>
                  <a:cubicBezTo>
                    <a:pt x="1611232" y="124946"/>
                    <a:pt x="1607633" y="120802"/>
                    <a:pt x="1607633" y="112514"/>
                  </a:cubicBezTo>
                  <a:cubicBezTo>
                    <a:pt x="1607633" y="110924"/>
                    <a:pt x="1607507" y="107994"/>
                    <a:pt x="1607256" y="103724"/>
                  </a:cubicBezTo>
                  <a:lnTo>
                    <a:pt x="1606879" y="93176"/>
                  </a:lnTo>
                  <a:cubicBezTo>
                    <a:pt x="1593652" y="94766"/>
                    <a:pt x="1583062" y="98492"/>
                    <a:pt x="1575109" y="104352"/>
                  </a:cubicBezTo>
                  <a:cubicBezTo>
                    <a:pt x="1567658" y="109793"/>
                    <a:pt x="1561463" y="117998"/>
                    <a:pt x="1556524" y="128964"/>
                  </a:cubicBezTo>
                  <a:lnTo>
                    <a:pt x="1556775" y="197779"/>
                  </a:lnTo>
                  <a:cubicBezTo>
                    <a:pt x="1556775" y="206234"/>
                    <a:pt x="1552631" y="210462"/>
                    <a:pt x="1544343" y="210462"/>
                  </a:cubicBezTo>
                  <a:cubicBezTo>
                    <a:pt x="1536976" y="210462"/>
                    <a:pt x="1533293" y="206234"/>
                    <a:pt x="1533293" y="197779"/>
                  </a:cubicBezTo>
                  <a:lnTo>
                    <a:pt x="1533293" y="109626"/>
                  </a:lnTo>
                  <a:cubicBezTo>
                    <a:pt x="1533293" y="106863"/>
                    <a:pt x="1533398" y="102719"/>
                    <a:pt x="1533607" y="97194"/>
                  </a:cubicBezTo>
                  <a:cubicBezTo>
                    <a:pt x="1533816" y="91669"/>
                    <a:pt x="1533921" y="87525"/>
                    <a:pt x="1533921" y="84762"/>
                  </a:cubicBezTo>
                  <a:cubicBezTo>
                    <a:pt x="1533921" y="76307"/>
                    <a:pt x="1537604" y="72079"/>
                    <a:pt x="1544971" y="72079"/>
                  </a:cubicBezTo>
                  <a:cubicBezTo>
                    <a:pt x="1553175" y="72079"/>
                    <a:pt x="1557319" y="79028"/>
                    <a:pt x="1557403" y="92925"/>
                  </a:cubicBezTo>
                  <a:cubicBezTo>
                    <a:pt x="1573477" y="77437"/>
                    <a:pt x="1591308" y="69694"/>
                    <a:pt x="1610898" y="69694"/>
                  </a:cubicBezTo>
                  <a:close/>
                  <a:moveTo>
                    <a:pt x="1001297" y="69694"/>
                  </a:moveTo>
                  <a:cubicBezTo>
                    <a:pt x="1008078" y="69694"/>
                    <a:pt x="1013143" y="72247"/>
                    <a:pt x="1016492" y="77354"/>
                  </a:cubicBezTo>
                  <a:cubicBezTo>
                    <a:pt x="1019841" y="82460"/>
                    <a:pt x="1021515" y="90162"/>
                    <a:pt x="1021515" y="100459"/>
                  </a:cubicBezTo>
                  <a:cubicBezTo>
                    <a:pt x="1021515" y="104812"/>
                    <a:pt x="1021473" y="107742"/>
                    <a:pt x="1021389" y="109249"/>
                  </a:cubicBezTo>
                  <a:cubicBezTo>
                    <a:pt x="1020803" y="119714"/>
                    <a:pt x="1016617" y="124946"/>
                    <a:pt x="1008832" y="124946"/>
                  </a:cubicBezTo>
                  <a:cubicBezTo>
                    <a:pt x="1001632" y="124946"/>
                    <a:pt x="998033" y="120802"/>
                    <a:pt x="998033" y="112514"/>
                  </a:cubicBezTo>
                  <a:cubicBezTo>
                    <a:pt x="998033" y="110924"/>
                    <a:pt x="997907" y="107994"/>
                    <a:pt x="997656" y="103724"/>
                  </a:cubicBezTo>
                  <a:lnTo>
                    <a:pt x="997279" y="93176"/>
                  </a:lnTo>
                  <a:cubicBezTo>
                    <a:pt x="984052" y="94766"/>
                    <a:pt x="973462" y="98492"/>
                    <a:pt x="965509" y="104352"/>
                  </a:cubicBezTo>
                  <a:cubicBezTo>
                    <a:pt x="958058" y="109793"/>
                    <a:pt x="951863" y="117998"/>
                    <a:pt x="946924" y="128964"/>
                  </a:cubicBezTo>
                  <a:lnTo>
                    <a:pt x="947175" y="197779"/>
                  </a:lnTo>
                  <a:cubicBezTo>
                    <a:pt x="947175" y="206234"/>
                    <a:pt x="943031" y="210462"/>
                    <a:pt x="934743" y="210462"/>
                  </a:cubicBezTo>
                  <a:cubicBezTo>
                    <a:pt x="927376" y="210462"/>
                    <a:pt x="923693" y="206234"/>
                    <a:pt x="923693" y="197779"/>
                  </a:cubicBezTo>
                  <a:lnTo>
                    <a:pt x="923693" y="109626"/>
                  </a:lnTo>
                  <a:cubicBezTo>
                    <a:pt x="923693" y="106863"/>
                    <a:pt x="923798" y="102719"/>
                    <a:pt x="924007" y="97194"/>
                  </a:cubicBezTo>
                  <a:cubicBezTo>
                    <a:pt x="924216" y="91669"/>
                    <a:pt x="924321" y="87525"/>
                    <a:pt x="924321" y="84762"/>
                  </a:cubicBezTo>
                  <a:cubicBezTo>
                    <a:pt x="924321" y="76307"/>
                    <a:pt x="928004" y="72079"/>
                    <a:pt x="935371" y="72079"/>
                  </a:cubicBezTo>
                  <a:cubicBezTo>
                    <a:pt x="943575" y="72079"/>
                    <a:pt x="947719" y="79028"/>
                    <a:pt x="947803" y="92925"/>
                  </a:cubicBezTo>
                  <a:cubicBezTo>
                    <a:pt x="963876" y="77437"/>
                    <a:pt x="981708" y="69694"/>
                    <a:pt x="1001297" y="69694"/>
                  </a:cubicBezTo>
                  <a:close/>
                  <a:moveTo>
                    <a:pt x="229772" y="69694"/>
                  </a:moveTo>
                  <a:cubicBezTo>
                    <a:pt x="236553" y="69694"/>
                    <a:pt x="241618" y="72247"/>
                    <a:pt x="244967" y="77354"/>
                  </a:cubicBezTo>
                  <a:cubicBezTo>
                    <a:pt x="248316" y="82460"/>
                    <a:pt x="249990" y="90162"/>
                    <a:pt x="249990" y="100459"/>
                  </a:cubicBezTo>
                  <a:cubicBezTo>
                    <a:pt x="249990" y="104812"/>
                    <a:pt x="249948" y="107742"/>
                    <a:pt x="249864" y="109249"/>
                  </a:cubicBezTo>
                  <a:cubicBezTo>
                    <a:pt x="249278" y="119714"/>
                    <a:pt x="245092" y="124946"/>
                    <a:pt x="237307" y="124946"/>
                  </a:cubicBezTo>
                  <a:cubicBezTo>
                    <a:pt x="230107" y="124946"/>
                    <a:pt x="226508" y="120802"/>
                    <a:pt x="226508" y="112514"/>
                  </a:cubicBezTo>
                  <a:cubicBezTo>
                    <a:pt x="226508" y="110924"/>
                    <a:pt x="226382" y="107994"/>
                    <a:pt x="226131" y="103724"/>
                  </a:cubicBezTo>
                  <a:lnTo>
                    <a:pt x="225754" y="93176"/>
                  </a:lnTo>
                  <a:cubicBezTo>
                    <a:pt x="212527" y="94766"/>
                    <a:pt x="201937" y="98492"/>
                    <a:pt x="193984" y="104352"/>
                  </a:cubicBezTo>
                  <a:cubicBezTo>
                    <a:pt x="186533" y="109793"/>
                    <a:pt x="180338" y="117998"/>
                    <a:pt x="175399" y="128964"/>
                  </a:cubicBezTo>
                  <a:lnTo>
                    <a:pt x="175650" y="197779"/>
                  </a:lnTo>
                  <a:cubicBezTo>
                    <a:pt x="175650" y="206234"/>
                    <a:pt x="171506" y="210462"/>
                    <a:pt x="163218" y="210462"/>
                  </a:cubicBezTo>
                  <a:cubicBezTo>
                    <a:pt x="155851" y="210462"/>
                    <a:pt x="152168" y="206234"/>
                    <a:pt x="152168" y="197779"/>
                  </a:cubicBezTo>
                  <a:lnTo>
                    <a:pt x="152168" y="109626"/>
                  </a:lnTo>
                  <a:cubicBezTo>
                    <a:pt x="152168" y="106863"/>
                    <a:pt x="152273" y="102719"/>
                    <a:pt x="152482" y="97194"/>
                  </a:cubicBezTo>
                  <a:cubicBezTo>
                    <a:pt x="152691" y="91669"/>
                    <a:pt x="152796" y="87525"/>
                    <a:pt x="152796" y="84762"/>
                  </a:cubicBezTo>
                  <a:cubicBezTo>
                    <a:pt x="152796" y="76307"/>
                    <a:pt x="156479" y="72079"/>
                    <a:pt x="163846" y="72079"/>
                  </a:cubicBezTo>
                  <a:cubicBezTo>
                    <a:pt x="172050" y="72079"/>
                    <a:pt x="176194" y="79028"/>
                    <a:pt x="176278" y="92925"/>
                  </a:cubicBezTo>
                  <a:cubicBezTo>
                    <a:pt x="192351" y="77437"/>
                    <a:pt x="210183" y="69694"/>
                    <a:pt x="229772" y="69694"/>
                  </a:cubicBezTo>
                  <a:close/>
                  <a:moveTo>
                    <a:pt x="450708" y="69442"/>
                  </a:moveTo>
                  <a:cubicBezTo>
                    <a:pt x="455731" y="69442"/>
                    <a:pt x="459331" y="71996"/>
                    <a:pt x="461507" y="77102"/>
                  </a:cubicBezTo>
                  <a:lnTo>
                    <a:pt x="493403" y="164878"/>
                  </a:lnTo>
                  <a:cubicBezTo>
                    <a:pt x="499682" y="151484"/>
                    <a:pt x="507593" y="132062"/>
                    <a:pt x="517136" y="106612"/>
                  </a:cubicBezTo>
                  <a:cubicBezTo>
                    <a:pt x="519397" y="99915"/>
                    <a:pt x="522955" y="90455"/>
                    <a:pt x="527810" y="78233"/>
                  </a:cubicBezTo>
                  <a:cubicBezTo>
                    <a:pt x="530405" y="72875"/>
                    <a:pt x="534089" y="70196"/>
                    <a:pt x="538861" y="70196"/>
                  </a:cubicBezTo>
                  <a:cubicBezTo>
                    <a:pt x="542293" y="70196"/>
                    <a:pt x="545307" y="71410"/>
                    <a:pt x="547902" y="73837"/>
                  </a:cubicBezTo>
                  <a:cubicBezTo>
                    <a:pt x="550497" y="76265"/>
                    <a:pt x="551795" y="79153"/>
                    <a:pt x="551795" y="82502"/>
                  </a:cubicBezTo>
                  <a:cubicBezTo>
                    <a:pt x="551795" y="85683"/>
                    <a:pt x="544888" y="103598"/>
                    <a:pt x="531075" y="136248"/>
                  </a:cubicBezTo>
                  <a:lnTo>
                    <a:pt x="505332" y="195518"/>
                  </a:lnTo>
                  <a:cubicBezTo>
                    <a:pt x="505081" y="203220"/>
                    <a:pt x="501272" y="207071"/>
                    <a:pt x="493905" y="207071"/>
                  </a:cubicBezTo>
                  <a:cubicBezTo>
                    <a:pt x="487794" y="207071"/>
                    <a:pt x="483357" y="203471"/>
                    <a:pt x="480594" y="196272"/>
                  </a:cubicBezTo>
                  <a:lnTo>
                    <a:pt x="461382" y="145289"/>
                  </a:lnTo>
                  <a:lnTo>
                    <a:pt x="439029" y="87651"/>
                  </a:lnTo>
                  <a:cubicBezTo>
                    <a:pt x="438192" y="85474"/>
                    <a:pt x="437774" y="83549"/>
                    <a:pt x="437774" y="81874"/>
                  </a:cubicBezTo>
                  <a:cubicBezTo>
                    <a:pt x="437774" y="78442"/>
                    <a:pt x="439071" y="75512"/>
                    <a:pt x="441667" y="73084"/>
                  </a:cubicBezTo>
                  <a:cubicBezTo>
                    <a:pt x="444262" y="70656"/>
                    <a:pt x="447275" y="69442"/>
                    <a:pt x="450708" y="69442"/>
                  </a:cubicBezTo>
                  <a:close/>
                  <a:moveTo>
                    <a:pt x="1283620" y="68563"/>
                  </a:moveTo>
                  <a:cubicBezTo>
                    <a:pt x="1291824" y="68563"/>
                    <a:pt x="1300991" y="70489"/>
                    <a:pt x="1311120" y="74340"/>
                  </a:cubicBezTo>
                  <a:cubicBezTo>
                    <a:pt x="1323929" y="79279"/>
                    <a:pt x="1330333" y="85307"/>
                    <a:pt x="1330333" y="92422"/>
                  </a:cubicBezTo>
                  <a:cubicBezTo>
                    <a:pt x="1330333" y="95604"/>
                    <a:pt x="1329287" y="98429"/>
                    <a:pt x="1327194" y="100899"/>
                  </a:cubicBezTo>
                  <a:cubicBezTo>
                    <a:pt x="1325101" y="103368"/>
                    <a:pt x="1322506" y="104603"/>
                    <a:pt x="1319408" y="104603"/>
                  </a:cubicBezTo>
                  <a:cubicBezTo>
                    <a:pt x="1316981" y="104603"/>
                    <a:pt x="1314867" y="103871"/>
                    <a:pt x="1313067" y="102405"/>
                  </a:cubicBezTo>
                  <a:cubicBezTo>
                    <a:pt x="1311267" y="100940"/>
                    <a:pt x="1309530" y="99496"/>
                    <a:pt x="1307856" y="98073"/>
                  </a:cubicBezTo>
                  <a:cubicBezTo>
                    <a:pt x="1302916" y="94139"/>
                    <a:pt x="1294838" y="92171"/>
                    <a:pt x="1283620" y="92171"/>
                  </a:cubicBezTo>
                  <a:cubicBezTo>
                    <a:pt x="1275081" y="92171"/>
                    <a:pt x="1266625" y="99789"/>
                    <a:pt x="1258254" y="115026"/>
                  </a:cubicBezTo>
                  <a:cubicBezTo>
                    <a:pt x="1250636" y="129006"/>
                    <a:pt x="1246827" y="141103"/>
                    <a:pt x="1246827" y="151316"/>
                  </a:cubicBezTo>
                  <a:cubicBezTo>
                    <a:pt x="1246827" y="162367"/>
                    <a:pt x="1250594" y="171073"/>
                    <a:pt x="1258128" y="177436"/>
                  </a:cubicBezTo>
                  <a:cubicBezTo>
                    <a:pt x="1265160" y="183380"/>
                    <a:pt x="1274202" y="186352"/>
                    <a:pt x="1285252" y="186352"/>
                  </a:cubicBezTo>
                  <a:cubicBezTo>
                    <a:pt x="1290275" y="186352"/>
                    <a:pt x="1295633" y="185012"/>
                    <a:pt x="1301326" y="182333"/>
                  </a:cubicBezTo>
                  <a:lnTo>
                    <a:pt x="1315892" y="174548"/>
                  </a:lnTo>
                  <a:cubicBezTo>
                    <a:pt x="1318404" y="173208"/>
                    <a:pt x="1320204" y="172538"/>
                    <a:pt x="1321292" y="172538"/>
                  </a:cubicBezTo>
                  <a:cubicBezTo>
                    <a:pt x="1324389" y="172538"/>
                    <a:pt x="1327068" y="173773"/>
                    <a:pt x="1329329" y="176243"/>
                  </a:cubicBezTo>
                  <a:cubicBezTo>
                    <a:pt x="1331589" y="178712"/>
                    <a:pt x="1332719" y="181538"/>
                    <a:pt x="1332719" y="184719"/>
                  </a:cubicBezTo>
                  <a:cubicBezTo>
                    <a:pt x="1332719" y="190830"/>
                    <a:pt x="1326273" y="196732"/>
                    <a:pt x="1313381" y="202425"/>
                  </a:cubicBezTo>
                  <a:cubicBezTo>
                    <a:pt x="1302079" y="207448"/>
                    <a:pt x="1292703" y="209959"/>
                    <a:pt x="1285252" y="209959"/>
                  </a:cubicBezTo>
                  <a:cubicBezTo>
                    <a:pt x="1268091" y="209959"/>
                    <a:pt x="1253775" y="204769"/>
                    <a:pt x="1242306" y="194388"/>
                  </a:cubicBezTo>
                  <a:cubicBezTo>
                    <a:pt x="1230251" y="183505"/>
                    <a:pt x="1224223" y="169148"/>
                    <a:pt x="1224223" y="151316"/>
                  </a:cubicBezTo>
                  <a:cubicBezTo>
                    <a:pt x="1224223" y="134322"/>
                    <a:pt x="1229874" y="116784"/>
                    <a:pt x="1241176" y="98701"/>
                  </a:cubicBezTo>
                  <a:cubicBezTo>
                    <a:pt x="1253733" y="78609"/>
                    <a:pt x="1267881" y="68563"/>
                    <a:pt x="1283620" y="68563"/>
                  </a:cubicBezTo>
                  <a:close/>
                  <a:moveTo>
                    <a:pt x="49853" y="26622"/>
                  </a:moveTo>
                  <a:cubicBezTo>
                    <a:pt x="57388" y="26622"/>
                    <a:pt x="61783" y="32775"/>
                    <a:pt x="63038" y="45081"/>
                  </a:cubicBezTo>
                  <a:cubicBezTo>
                    <a:pt x="63290" y="48179"/>
                    <a:pt x="63415" y="51904"/>
                    <a:pt x="63415" y="56257"/>
                  </a:cubicBezTo>
                  <a:lnTo>
                    <a:pt x="63164" y="63540"/>
                  </a:lnTo>
                  <a:lnTo>
                    <a:pt x="63038" y="71326"/>
                  </a:lnTo>
                  <a:cubicBezTo>
                    <a:pt x="73419" y="69987"/>
                    <a:pt x="79363" y="69317"/>
                    <a:pt x="80870" y="69317"/>
                  </a:cubicBezTo>
                  <a:cubicBezTo>
                    <a:pt x="89576" y="69317"/>
                    <a:pt x="95269" y="69735"/>
                    <a:pt x="97948" y="70573"/>
                  </a:cubicBezTo>
                  <a:cubicBezTo>
                    <a:pt x="103055" y="72247"/>
                    <a:pt x="105608" y="76182"/>
                    <a:pt x="105608" y="82376"/>
                  </a:cubicBezTo>
                  <a:cubicBezTo>
                    <a:pt x="105608" y="86060"/>
                    <a:pt x="104457" y="89095"/>
                    <a:pt x="102155" y="91481"/>
                  </a:cubicBezTo>
                  <a:cubicBezTo>
                    <a:pt x="99852" y="93866"/>
                    <a:pt x="96902" y="95059"/>
                    <a:pt x="93302" y="95059"/>
                  </a:cubicBezTo>
                  <a:cubicBezTo>
                    <a:pt x="91544" y="95059"/>
                    <a:pt x="89472" y="94976"/>
                    <a:pt x="87086" y="94808"/>
                  </a:cubicBezTo>
                  <a:cubicBezTo>
                    <a:pt x="84700" y="94641"/>
                    <a:pt x="82628" y="94557"/>
                    <a:pt x="80870" y="94557"/>
                  </a:cubicBezTo>
                  <a:cubicBezTo>
                    <a:pt x="78944" y="94557"/>
                    <a:pt x="73252" y="95185"/>
                    <a:pt x="63792" y="96441"/>
                  </a:cubicBezTo>
                  <a:lnTo>
                    <a:pt x="66178" y="170655"/>
                  </a:lnTo>
                  <a:lnTo>
                    <a:pt x="66303" y="176180"/>
                  </a:lnTo>
                  <a:lnTo>
                    <a:pt x="66429" y="182584"/>
                  </a:lnTo>
                  <a:cubicBezTo>
                    <a:pt x="66764" y="200918"/>
                    <a:pt x="62369" y="210085"/>
                    <a:pt x="53244" y="210085"/>
                  </a:cubicBezTo>
                  <a:cubicBezTo>
                    <a:pt x="49895" y="210085"/>
                    <a:pt x="46986" y="208997"/>
                    <a:pt x="44516" y="206820"/>
                  </a:cubicBezTo>
                  <a:cubicBezTo>
                    <a:pt x="42047" y="204643"/>
                    <a:pt x="40812" y="201923"/>
                    <a:pt x="40812" y="198658"/>
                  </a:cubicBezTo>
                  <a:cubicBezTo>
                    <a:pt x="40812" y="195477"/>
                    <a:pt x="40937" y="190705"/>
                    <a:pt x="41189" y="184342"/>
                  </a:cubicBezTo>
                  <a:cubicBezTo>
                    <a:pt x="41440" y="177980"/>
                    <a:pt x="41565" y="173208"/>
                    <a:pt x="41565" y="170027"/>
                  </a:cubicBezTo>
                  <a:lnTo>
                    <a:pt x="39054" y="96692"/>
                  </a:lnTo>
                  <a:cubicBezTo>
                    <a:pt x="32943" y="96441"/>
                    <a:pt x="23650" y="95729"/>
                    <a:pt x="11177" y="94557"/>
                  </a:cubicBezTo>
                  <a:cubicBezTo>
                    <a:pt x="3726" y="93553"/>
                    <a:pt x="0" y="89409"/>
                    <a:pt x="0" y="82125"/>
                  </a:cubicBezTo>
                  <a:cubicBezTo>
                    <a:pt x="0" y="78442"/>
                    <a:pt x="1131" y="75386"/>
                    <a:pt x="3391" y="72958"/>
                  </a:cubicBezTo>
                  <a:cubicBezTo>
                    <a:pt x="5651" y="70531"/>
                    <a:pt x="8539" y="69317"/>
                    <a:pt x="12056" y="69317"/>
                  </a:cubicBezTo>
                  <a:lnTo>
                    <a:pt x="38426" y="71452"/>
                  </a:lnTo>
                  <a:cubicBezTo>
                    <a:pt x="38426" y="67182"/>
                    <a:pt x="38238" y="61468"/>
                    <a:pt x="37861" y="54311"/>
                  </a:cubicBezTo>
                  <a:cubicBezTo>
                    <a:pt x="37484" y="47153"/>
                    <a:pt x="37296" y="41984"/>
                    <a:pt x="37296" y="38802"/>
                  </a:cubicBezTo>
                  <a:cubicBezTo>
                    <a:pt x="37296" y="35286"/>
                    <a:pt x="38510" y="32377"/>
                    <a:pt x="40937" y="30075"/>
                  </a:cubicBezTo>
                  <a:cubicBezTo>
                    <a:pt x="43365" y="27773"/>
                    <a:pt x="46337" y="26622"/>
                    <a:pt x="49853" y="26622"/>
                  </a:cubicBezTo>
                  <a:close/>
                  <a:moveTo>
                    <a:pt x="1785417" y="1884"/>
                  </a:moveTo>
                  <a:cubicBezTo>
                    <a:pt x="1793035" y="1884"/>
                    <a:pt x="1796844" y="5944"/>
                    <a:pt x="1796844" y="14064"/>
                  </a:cubicBezTo>
                  <a:cubicBezTo>
                    <a:pt x="1796844" y="25701"/>
                    <a:pt x="1795170" y="51402"/>
                    <a:pt x="1791821" y="91167"/>
                  </a:cubicBezTo>
                  <a:cubicBezTo>
                    <a:pt x="1790817" y="103473"/>
                    <a:pt x="1790314" y="115779"/>
                    <a:pt x="1790314" y="128085"/>
                  </a:cubicBezTo>
                  <a:cubicBezTo>
                    <a:pt x="1790314" y="155963"/>
                    <a:pt x="1791612" y="177017"/>
                    <a:pt x="1794207" y="191249"/>
                  </a:cubicBezTo>
                  <a:cubicBezTo>
                    <a:pt x="1794375" y="192421"/>
                    <a:pt x="1794458" y="193384"/>
                    <a:pt x="1794458" y="194137"/>
                  </a:cubicBezTo>
                  <a:cubicBezTo>
                    <a:pt x="1794458" y="197486"/>
                    <a:pt x="1793286" y="200248"/>
                    <a:pt x="1790942" y="202425"/>
                  </a:cubicBezTo>
                  <a:cubicBezTo>
                    <a:pt x="1788598" y="204602"/>
                    <a:pt x="1785878" y="205690"/>
                    <a:pt x="1782780" y="205690"/>
                  </a:cubicBezTo>
                  <a:cubicBezTo>
                    <a:pt x="1777590" y="205690"/>
                    <a:pt x="1773781" y="201923"/>
                    <a:pt x="1771353" y="194388"/>
                  </a:cubicBezTo>
                  <a:cubicBezTo>
                    <a:pt x="1765325" y="198825"/>
                    <a:pt x="1759068" y="202174"/>
                    <a:pt x="1752580" y="204434"/>
                  </a:cubicBezTo>
                  <a:cubicBezTo>
                    <a:pt x="1746092" y="206694"/>
                    <a:pt x="1739332" y="207825"/>
                    <a:pt x="1732299" y="207825"/>
                  </a:cubicBezTo>
                  <a:cubicBezTo>
                    <a:pt x="1714970" y="207825"/>
                    <a:pt x="1700613" y="202048"/>
                    <a:pt x="1689228" y="190495"/>
                  </a:cubicBezTo>
                  <a:cubicBezTo>
                    <a:pt x="1677507" y="178692"/>
                    <a:pt x="1671647" y="163539"/>
                    <a:pt x="1671647" y="145038"/>
                  </a:cubicBezTo>
                  <a:cubicBezTo>
                    <a:pt x="1671647" y="122686"/>
                    <a:pt x="1677570" y="104770"/>
                    <a:pt x="1689416" y="91292"/>
                  </a:cubicBezTo>
                  <a:cubicBezTo>
                    <a:pt x="1701262" y="77814"/>
                    <a:pt x="1716645" y="71075"/>
                    <a:pt x="1735564" y="71075"/>
                  </a:cubicBezTo>
                  <a:cubicBezTo>
                    <a:pt x="1745275" y="71075"/>
                    <a:pt x="1752768" y="72582"/>
                    <a:pt x="1758042" y="75595"/>
                  </a:cubicBezTo>
                  <a:lnTo>
                    <a:pt x="1769846" y="84260"/>
                  </a:lnTo>
                  <a:cubicBezTo>
                    <a:pt x="1771018" y="49016"/>
                    <a:pt x="1772399" y="25282"/>
                    <a:pt x="1773990" y="13060"/>
                  </a:cubicBezTo>
                  <a:cubicBezTo>
                    <a:pt x="1775078" y="5609"/>
                    <a:pt x="1778887" y="1884"/>
                    <a:pt x="1785417" y="1884"/>
                  </a:cubicBezTo>
                  <a:close/>
                  <a:moveTo>
                    <a:pt x="772963" y="0"/>
                  </a:moveTo>
                  <a:cubicBezTo>
                    <a:pt x="781250" y="0"/>
                    <a:pt x="785394" y="4186"/>
                    <a:pt x="785394" y="12557"/>
                  </a:cubicBezTo>
                  <a:cubicBezTo>
                    <a:pt x="785394" y="25785"/>
                    <a:pt x="785185" y="40916"/>
                    <a:pt x="784767" y="57952"/>
                  </a:cubicBezTo>
                  <a:cubicBezTo>
                    <a:pt x="784348" y="74989"/>
                    <a:pt x="784139" y="90120"/>
                    <a:pt x="784139" y="103347"/>
                  </a:cubicBezTo>
                  <a:lnTo>
                    <a:pt x="782255" y="165757"/>
                  </a:lnTo>
                  <a:cubicBezTo>
                    <a:pt x="782255" y="172371"/>
                    <a:pt x="781920" y="182082"/>
                    <a:pt x="781250" y="194891"/>
                  </a:cubicBezTo>
                  <a:cubicBezTo>
                    <a:pt x="780413" y="203262"/>
                    <a:pt x="776311" y="207448"/>
                    <a:pt x="768944" y="207448"/>
                  </a:cubicBezTo>
                  <a:cubicBezTo>
                    <a:pt x="760740" y="207448"/>
                    <a:pt x="756638" y="203178"/>
                    <a:pt x="756638" y="194639"/>
                  </a:cubicBezTo>
                  <a:cubicBezTo>
                    <a:pt x="756638" y="184510"/>
                    <a:pt x="757098" y="169294"/>
                    <a:pt x="758019" y="148993"/>
                  </a:cubicBezTo>
                  <a:cubicBezTo>
                    <a:pt x="758940" y="128692"/>
                    <a:pt x="759401" y="113477"/>
                    <a:pt x="759401" y="103347"/>
                  </a:cubicBezTo>
                  <a:cubicBezTo>
                    <a:pt x="759401" y="90120"/>
                    <a:pt x="759610" y="74989"/>
                    <a:pt x="760028" y="57952"/>
                  </a:cubicBezTo>
                  <a:cubicBezTo>
                    <a:pt x="760447" y="40916"/>
                    <a:pt x="760656" y="25785"/>
                    <a:pt x="760656" y="12557"/>
                  </a:cubicBezTo>
                  <a:cubicBezTo>
                    <a:pt x="760656" y="4186"/>
                    <a:pt x="764758" y="0"/>
                    <a:pt x="772963" y="0"/>
                  </a:cubicBezTo>
                  <a:close/>
                </a:path>
              </a:pathLst>
            </a:custGeom>
            <a:solidFill>
              <a:srgbClr val="FFFFFF"/>
            </a:solidFill>
            <a:ln>
              <a:solidFill>
                <a:srgbClr val="04898E"/>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endParaRPr lang="zh-CN" altLang="en-US" sz="2000" spc="150">
                <a:solidFill>
                  <a:srgbClr val="FFFFFF"/>
                </a:solidFill>
                <a:latin typeface="Comic Sans MS" panose="030F0702030302020204" charset="0"/>
                <a:ea typeface="华文仿宋" panose="02010600040101010101" charset="-122"/>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89025" y="1732915"/>
            <a:ext cx="9826625" cy="2831465"/>
          </a:xfrm>
          <a:prstGeom prst="rect">
            <a:avLst/>
          </a:prstGeom>
          <a:noFill/>
        </p:spPr>
        <p:txBody>
          <a:bodyPr wrap="square" rtlCol="0">
            <a:noAutofit/>
          </a:bodyPr>
          <a:p>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课后锻炼：拥抱</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问题</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，而非回避问题</a:t>
            </a:r>
            <a:endPar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践行：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养成记录</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痛点</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的习惯。无论是食堂排队太长、选课系统太难用，还是同学中普遍存在的某个烦恼（如找不到实习信息、学习效率低），都将它们视为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机会的信号</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。每周至少记录一个你观察到的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问题</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，并尝试思考它的根源。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进行创业自我审视</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进行创业自我评估</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（一）创业者的自我评估</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187450" y="2058670"/>
            <a:ext cx="5727700" cy="3846830"/>
          </a:xfrm>
          <a:prstGeom prst="rect">
            <a:avLst/>
          </a:prstGeom>
          <a:noFill/>
        </p:spPr>
        <p:txBody>
          <a:bodyPr wrap="square" rtlCol="0">
            <a:noAutofit/>
          </a:bodyPr>
          <a:p>
            <a:pPr>
              <a:lnSpc>
                <a:spcPct val="200000"/>
              </a:lnSpc>
            </a:pP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动机：</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创业者要思考</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我为什么要创办企业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企业未来的发展目标是什么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我是否有足够的决心</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我是否愿意承担风险</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我是否舍得放弃过去的利益</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我想要从创业中最终获得什么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我打算为创业付出多少，期望得到多少回报</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1"/>
          <a:stretch>
            <a:fillRect/>
          </a:stretch>
        </p:blipFill>
        <p:spPr>
          <a:xfrm>
            <a:off x="7726680" y="2058670"/>
            <a:ext cx="2987675" cy="36163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3134355"/>
            <a:chOff x="1898741" y="2302387"/>
            <a:chExt cx="8369935" cy="3134311"/>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BFB"/>
                  </a:solidFill>
                  <a:latin typeface="微软雅黑" panose="020B0503020204020204" pitchFamily="34" charset="-122"/>
                  <a:ea typeface="微软雅黑" panose="020B0503020204020204" pitchFamily="34" charset="-122"/>
                </a:rPr>
                <a:t>项目四</a:t>
              </a:r>
              <a:endParaRPr lang="zh-CN" altLang="en-US" sz="3200" b="1" dirty="0">
                <a:solidFill>
                  <a:srgbClr val="FBFBF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践行创业精神，进行创业自我审视</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652486" y="4421982"/>
              <a:ext cx="6625771" cy="1014716"/>
            </a:xfrm>
            <a:prstGeom prst="rect">
              <a:avLst/>
            </a:prstGeom>
            <a:noFill/>
          </p:spPr>
          <p:txBody>
            <a:bodyPr wrap="square" rtlCol="0">
              <a:spAutoFit/>
            </a:bodyPr>
            <a:lstStyle/>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　践行创业精神</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a:p>
              <a:pPr algn="ctr">
                <a:lnSpc>
                  <a:spcPct val="150000"/>
                </a:lnSpc>
              </a:pP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       </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　进行创业自我审视</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进行创业自我评估</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（一）创业者的自我评估</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187450" y="2058670"/>
            <a:ext cx="5727700" cy="3846830"/>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性格：</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创业者要对</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我是个什么样的人</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，具有什么样的性格特征</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有清晰的认识，这是自我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评估中最难的一项，因为人的性格往往具有复杂性和不确定性。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1"/>
          <a:stretch>
            <a:fillRect/>
          </a:stretch>
        </p:blipFill>
        <p:spPr>
          <a:xfrm>
            <a:off x="7143750" y="2143760"/>
            <a:ext cx="4330700" cy="24384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进行创业自我评估</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（一）创业者的自我评估</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187450" y="2058670"/>
            <a:ext cx="5727700" cy="3846830"/>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知识：</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创业者要</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分析自己的受教育水平、专业背景、工作经历和职业培训</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等情况，明确自己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知道什么、不知道什么、熟悉什么、不熟悉什么、拥有哪些经验、缺乏哪些经验，找到自身具备的知识与创业所需知识之间的差距，并积极寻找缩小差距的方法。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1"/>
          <a:stretch>
            <a:fillRect/>
          </a:stretch>
        </p:blipFill>
        <p:spPr>
          <a:xfrm>
            <a:off x="7279006" y="2293620"/>
            <a:ext cx="3848099" cy="27305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进行创业自我评估</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（一）创业者的自我评估</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187450" y="2058670"/>
            <a:ext cx="5727700" cy="3241675"/>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技能：</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拥有知识并不等同于拥有相应的技能。</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针对拟创企业的行业特点，创业者须了解自己目前掌握了哪些相关技术，未来能够掌握什么技术；还须了解自己的能力状况，哪些方面是弱项、哪些方面是强项。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1"/>
          <a:stretch>
            <a:fillRect/>
          </a:stretch>
        </p:blipFill>
        <p:spPr>
          <a:xfrm>
            <a:off x="7298690" y="2179320"/>
            <a:ext cx="3746500" cy="28067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进行创业自我评估</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（一）创业者的自我评估</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187450" y="2058670"/>
            <a:ext cx="5727700" cy="3241675"/>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资源：</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创业者须明确自己拥有哪些资源。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创业的前提之一是创业者拥有或能够支配一定的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资源。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1"/>
          <a:stretch>
            <a:fillRect/>
          </a:stretch>
        </p:blipFill>
        <p:spPr>
          <a:xfrm>
            <a:off x="6915150" y="1812290"/>
            <a:ext cx="4216400" cy="27698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进行创业自我评估</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（二）大学生创业的优劣势</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10" name="矩形: 圆角 9"/>
          <p:cNvSpPr/>
          <p:nvPr>
            <p:custDataLst>
              <p:tags r:id="rId1"/>
            </p:custDataLst>
          </p:nvPr>
        </p:nvSpPr>
        <p:spPr>
          <a:xfrm>
            <a:off x="2440305" y="2058035"/>
            <a:ext cx="2462530" cy="2063115"/>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3 w 2987646"/>
              <a:gd name="connsiteY0-34" fmla="*/ 2080009 h 2080017"/>
              <a:gd name="connsiteX1-35" fmla="*/ 2020281 w 2987646"/>
              <a:gd name="connsiteY1-36" fmla="*/ 0 h 2080017"/>
              <a:gd name="connsiteX2-37" fmla="*/ 2868595 w 2987646"/>
              <a:gd name="connsiteY2-38" fmla="*/ 0 h 2080017"/>
              <a:gd name="connsiteX3-39" fmla="*/ 2987646 w 2987646"/>
              <a:gd name="connsiteY3-40" fmla="*/ 119051 h 2080017"/>
              <a:gd name="connsiteX4-41" fmla="*/ 2987646 w 2987646"/>
              <a:gd name="connsiteY4-42" fmla="*/ 595241 h 2080017"/>
              <a:gd name="connsiteX5-43" fmla="*/ 2868595 w 2987646"/>
              <a:gd name="connsiteY5-44" fmla="*/ 714292 h 2080017"/>
              <a:gd name="connsiteX6-45" fmla="*/ 2020281 w 2987646"/>
              <a:gd name="connsiteY6-46" fmla="*/ 714292 h 2080017"/>
              <a:gd name="connsiteX7-47" fmla="*/ 3 w 2987646"/>
              <a:gd name="connsiteY7-48" fmla="*/ 2080009 h 2080017"/>
              <a:gd name="connsiteX0-49" fmla="*/ 4 w 2985265"/>
              <a:gd name="connsiteY0-50" fmla="*/ 2170497 h 2170504"/>
              <a:gd name="connsiteX1-51" fmla="*/ 2017900 w 2985265"/>
              <a:gd name="connsiteY1-52" fmla="*/ 0 h 2170504"/>
              <a:gd name="connsiteX2-53" fmla="*/ 2866214 w 2985265"/>
              <a:gd name="connsiteY2-54" fmla="*/ 0 h 2170504"/>
              <a:gd name="connsiteX3-55" fmla="*/ 2985265 w 2985265"/>
              <a:gd name="connsiteY3-56" fmla="*/ 119051 h 2170504"/>
              <a:gd name="connsiteX4-57" fmla="*/ 2985265 w 2985265"/>
              <a:gd name="connsiteY4-58" fmla="*/ 595241 h 2170504"/>
              <a:gd name="connsiteX5-59" fmla="*/ 2866214 w 2985265"/>
              <a:gd name="connsiteY5-60" fmla="*/ 714292 h 2170504"/>
              <a:gd name="connsiteX6-61" fmla="*/ 2017900 w 2985265"/>
              <a:gd name="connsiteY6-62" fmla="*/ 714292 h 2170504"/>
              <a:gd name="connsiteX7-63" fmla="*/ 4 w 2985265"/>
              <a:gd name="connsiteY7-64" fmla="*/ 2170497 h 2170504"/>
              <a:gd name="connsiteX0-65" fmla="*/ 4 w 2968597"/>
              <a:gd name="connsiteY0-66" fmla="*/ 2384809 h 2384815"/>
              <a:gd name="connsiteX1-67" fmla="*/ 2001232 w 2968597"/>
              <a:gd name="connsiteY1-68" fmla="*/ 0 h 2384815"/>
              <a:gd name="connsiteX2-69" fmla="*/ 2849546 w 2968597"/>
              <a:gd name="connsiteY2-70" fmla="*/ 0 h 2384815"/>
              <a:gd name="connsiteX3-71" fmla="*/ 2968597 w 2968597"/>
              <a:gd name="connsiteY3-72" fmla="*/ 119051 h 2384815"/>
              <a:gd name="connsiteX4-73" fmla="*/ 2968597 w 2968597"/>
              <a:gd name="connsiteY4-74" fmla="*/ 595241 h 2384815"/>
              <a:gd name="connsiteX5-75" fmla="*/ 2849546 w 2968597"/>
              <a:gd name="connsiteY5-76" fmla="*/ 714292 h 2384815"/>
              <a:gd name="connsiteX6-77" fmla="*/ 2001232 w 2968597"/>
              <a:gd name="connsiteY6-78" fmla="*/ 714292 h 2384815"/>
              <a:gd name="connsiteX7-79" fmla="*/ 4 w 2968597"/>
              <a:gd name="connsiteY7-80" fmla="*/ 2384809 h 2384815"/>
              <a:gd name="connsiteX0-81" fmla="*/ 4 w 2947166"/>
              <a:gd name="connsiteY0-82" fmla="*/ 2180022 h 2180029"/>
              <a:gd name="connsiteX1-83" fmla="*/ 1979801 w 2947166"/>
              <a:gd name="connsiteY1-84" fmla="*/ 0 h 2180029"/>
              <a:gd name="connsiteX2-85" fmla="*/ 2828115 w 2947166"/>
              <a:gd name="connsiteY2-86" fmla="*/ 0 h 2180029"/>
              <a:gd name="connsiteX3-87" fmla="*/ 2947166 w 2947166"/>
              <a:gd name="connsiteY3-88" fmla="*/ 119051 h 2180029"/>
              <a:gd name="connsiteX4-89" fmla="*/ 2947166 w 2947166"/>
              <a:gd name="connsiteY4-90" fmla="*/ 595241 h 2180029"/>
              <a:gd name="connsiteX5-91" fmla="*/ 2828115 w 2947166"/>
              <a:gd name="connsiteY5-92" fmla="*/ 714292 h 2180029"/>
              <a:gd name="connsiteX6-93" fmla="*/ 1979801 w 2947166"/>
              <a:gd name="connsiteY6-94" fmla="*/ 714292 h 2180029"/>
              <a:gd name="connsiteX7-95" fmla="*/ 4 w 2947166"/>
              <a:gd name="connsiteY7-96" fmla="*/ 2180022 h 21800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47166" h="2180029">
                <a:moveTo>
                  <a:pt x="4" y="2180022"/>
                </a:moveTo>
                <a:cubicBezTo>
                  <a:pt x="-2377" y="2176185"/>
                  <a:pt x="1306375" y="693336"/>
                  <a:pt x="1979801" y="0"/>
                </a:cubicBezTo>
                <a:lnTo>
                  <a:pt x="2828115" y="0"/>
                </a:lnTo>
                <a:cubicBezTo>
                  <a:pt x="2893865" y="0"/>
                  <a:pt x="2947166" y="53301"/>
                  <a:pt x="2947166" y="119051"/>
                </a:cubicBezTo>
                <a:lnTo>
                  <a:pt x="2947166" y="595241"/>
                </a:lnTo>
                <a:cubicBezTo>
                  <a:pt x="2947166" y="660991"/>
                  <a:pt x="2893865" y="714292"/>
                  <a:pt x="2828115" y="714292"/>
                </a:cubicBezTo>
                <a:lnTo>
                  <a:pt x="1979801" y="714292"/>
                </a:lnTo>
                <a:cubicBezTo>
                  <a:pt x="1914051" y="714292"/>
                  <a:pt x="2385" y="2183859"/>
                  <a:pt x="4" y="2180022"/>
                </a:cubicBezTo>
                <a:close/>
              </a:path>
            </a:pathLst>
          </a:cu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1"/>
              </a:solidFill>
            </a:endParaRPr>
          </a:p>
        </p:txBody>
      </p:sp>
      <p:sp>
        <p:nvSpPr>
          <p:cNvPr id="44" name="任意多边形: 形状 43"/>
          <p:cNvSpPr/>
          <p:nvPr>
            <p:custDataLst>
              <p:tags r:id="rId2"/>
            </p:custDataLst>
          </p:nvPr>
        </p:nvSpPr>
        <p:spPr>
          <a:xfrm>
            <a:off x="2423795" y="3844925"/>
            <a:ext cx="2478405" cy="698500"/>
          </a:xfrm>
          <a:custGeom>
            <a:avLst/>
            <a:gdLst>
              <a:gd name="connsiteX0" fmla="*/ 2020280 w 2987645"/>
              <a:gd name="connsiteY0" fmla="*/ 0 h 714292"/>
              <a:gd name="connsiteX1" fmla="*/ 2868594 w 2987645"/>
              <a:gd name="connsiteY1" fmla="*/ 0 h 714292"/>
              <a:gd name="connsiteX2" fmla="*/ 2987645 w 2987645"/>
              <a:gd name="connsiteY2" fmla="*/ 119051 h 714292"/>
              <a:gd name="connsiteX3" fmla="*/ 2987645 w 2987645"/>
              <a:gd name="connsiteY3" fmla="*/ 595241 h 714292"/>
              <a:gd name="connsiteX4" fmla="*/ 2868594 w 2987645"/>
              <a:gd name="connsiteY4" fmla="*/ 714292 h 714292"/>
              <a:gd name="connsiteX5" fmla="*/ 2020280 w 2987645"/>
              <a:gd name="connsiteY5" fmla="*/ 714292 h 714292"/>
              <a:gd name="connsiteX6" fmla="*/ 1901229 w 2987645"/>
              <a:gd name="connsiteY6" fmla="*/ 595241 h 714292"/>
              <a:gd name="connsiteX7" fmla="*/ 1901229 w 2987645"/>
              <a:gd name="connsiteY7" fmla="*/ 576960 h 714292"/>
              <a:gd name="connsiteX8" fmla="*/ 0 w 2987645"/>
              <a:gd name="connsiteY8" fmla="*/ 357146 h 714292"/>
              <a:gd name="connsiteX9" fmla="*/ 1901229 w 2987645"/>
              <a:gd name="connsiteY9" fmla="*/ 137332 h 714292"/>
              <a:gd name="connsiteX10" fmla="*/ 1901229 w 2987645"/>
              <a:gd name="connsiteY10" fmla="*/ 119051 h 714292"/>
              <a:gd name="connsiteX11" fmla="*/ 2020280 w 2987645"/>
              <a:gd name="connsiteY11" fmla="*/ 0 h 714292"/>
              <a:gd name="connsiteX0-1" fmla="*/ 2020280 w 2987645"/>
              <a:gd name="connsiteY0-2" fmla="*/ 0 h 714292"/>
              <a:gd name="connsiteX1-3" fmla="*/ 2868594 w 2987645"/>
              <a:gd name="connsiteY1-4" fmla="*/ 0 h 714292"/>
              <a:gd name="connsiteX2-5" fmla="*/ 2987645 w 2987645"/>
              <a:gd name="connsiteY2-6" fmla="*/ 119051 h 714292"/>
              <a:gd name="connsiteX3-7" fmla="*/ 2987645 w 2987645"/>
              <a:gd name="connsiteY3-8" fmla="*/ 595241 h 714292"/>
              <a:gd name="connsiteX4-9" fmla="*/ 2868594 w 2987645"/>
              <a:gd name="connsiteY4-10" fmla="*/ 714292 h 714292"/>
              <a:gd name="connsiteX5-11" fmla="*/ 2020280 w 2987645"/>
              <a:gd name="connsiteY5-12" fmla="*/ 714292 h 714292"/>
              <a:gd name="connsiteX6-13" fmla="*/ 1901229 w 2987645"/>
              <a:gd name="connsiteY6-14" fmla="*/ 595241 h 714292"/>
              <a:gd name="connsiteX7-15" fmla="*/ 1901229 w 2987645"/>
              <a:gd name="connsiteY7-16" fmla="*/ 576960 h 714292"/>
              <a:gd name="connsiteX8-17" fmla="*/ 0 w 2987645"/>
              <a:gd name="connsiteY8-18" fmla="*/ 357146 h 714292"/>
              <a:gd name="connsiteX9-19" fmla="*/ 1901229 w 2987645"/>
              <a:gd name="connsiteY9-20" fmla="*/ 137332 h 714292"/>
              <a:gd name="connsiteX10-21" fmla="*/ 2020280 w 2987645"/>
              <a:gd name="connsiteY10-22" fmla="*/ 0 h 714292"/>
              <a:gd name="connsiteX0-23" fmla="*/ 2020280 w 2987645"/>
              <a:gd name="connsiteY0-24" fmla="*/ 0 h 714292"/>
              <a:gd name="connsiteX1-25" fmla="*/ 2868594 w 2987645"/>
              <a:gd name="connsiteY1-26" fmla="*/ 0 h 714292"/>
              <a:gd name="connsiteX2-27" fmla="*/ 2987645 w 2987645"/>
              <a:gd name="connsiteY2-28" fmla="*/ 119051 h 714292"/>
              <a:gd name="connsiteX3-29" fmla="*/ 2987645 w 2987645"/>
              <a:gd name="connsiteY3-30" fmla="*/ 595241 h 714292"/>
              <a:gd name="connsiteX4-31" fmla="*/ 2868594 w 2987645"/>
              <a:gd name="connsiteY4-32" fmla="*/ 714292 h 714292"/>
              <a:gd name="connsiteX5-33" fmla="*/ 2020280 w 2987645"/>
              <a:gd name="connsiteY5-34" fmla="*/ 714292 h 714292"/>
              <a:gd name="connsiteX6-35" fmla="*/ 1901229 w 2987645"/>
              <a:gd name="connsiteY6-36" fmla="*/ 576960 h 714292"/>
              <a:gd name="connsiteX7-37" fmla="*/ 0 w 2987645"/>
              <a:gd name="connsiteY7-38" fmla="*/ 357146 h 714292"/>
              <a:gd name="connsiteX8-39" fmla="*/ 1901229 w 2987645"/>
              <a:gd name="connsiteY8-40" fmla="*/ 137332 h 714292"/>
              <a:gd name="connsiteX9-41" fmla="*/ 2020280 w 2987645"/>
              <a:gd name="connsiteY9-42" fmla="*/ 0 h 714292"/>
              <a:gd name="connsiteX0-43" fmla="*/ 2020280 w 2987645"/>
              <a:gd name="connsiteY0-44" fmla="*/ 0 h 714292"/>
              <a:gd name="connsiteX1-45" fmla="*/ 2868594 w 2987645"/>
              <a:gd name="connsiteY1-46" fmla="*/ 0 h 714292"/>
              <a:gd name="connsiteX2-47" fmla="*/ 2987645 w 2987645"/>
              <a:gd name="connsiteY2-48" fmla="*/ 119051 h 714292"/>
              <a:gd name="connsiteX3-49" fmla="*/ 2987645 w 2987645"/>
              <a:gd name="connsiteY3-50" fmla="*/ 595241 h 714292"/>
              <a:gd name="connsiteX4-51" fmla="*/ 2868594 w 2987645"/>
              <a:gd name="connsiteY4-52" fmla="*/ 714292 h 714292"/>
              <a:gd name="connsiteX5-53" fmla="*/ 2020280 w 2987645"/>
              <a:gd name="connsiteY5-54" fmla="*/ 714292 h 714292"/>
              <a:gd name="connsiteX6-55" fmla="*/ 1901229 w 2987645"/>
              <a:gd name="connsiteY6-56" fmla="*/ 576960 h 714292"/>
              <a:gd name="connsiteX7-57" fmla="*/ 0 w 2987645"/>
              <a:gd name="connsiteY7-58" fmla="*/ 357146 h 714292"/>
              <a:gd name="connsiteX8-59" fmla="*/ 1901229 w 2987645"/>
              <a:gd name="connsiteY8-60" fmla="*/ 137332 h 714292"/>
              <a:gd name="connsiteX9-61" fmla="*/ 2020280 w 2987645"/>
              <a:gd name="connsiteY9-62" fmla="*/ 0 h 714292"/>
              <a:gd name="connsiteX0-63" fmla="*/ 2020280 w 2987645"/>
              <a:gd name="connsiteY0-64" fmla="*/ 0 h 714296"/>
              <a:gd name="connsiteX1-65" fmla="*/ 2868594 w 2987645"/>
              <a:gd name="connsiteY1-66" fmla="*/ 0 h 714296"/>
              <a:gd name="connsiteX2-67" fmla="*/ 2987645 w 2987645"/>
              <a:gd name="connsiteY2-68" fmla="*/ 119051 h 714296"/>
              <a:gd name="connsiteX3-69" fmla="*/ 2987645 w 2987645"/>
              <a:gd name="connsiteY3-70" fmla="*/ 595241 h 714296"/>
              <a:gd name="connsiteX4-71" fmla="*/ 2868594 w 2987645"/>
              <a:gd name="connsiteY4-72" fmla="*/ 714292 h 714296"/>
              <a:gd name="connsiteX5-73" fmla="*/ 2020280 w 2987645"/>
              <a:gd name="connsiteY5-74" fmla="*/ 714292 h 714296"/>
              <a:gd name="connsiteX6-75" fmla="*/ 1901229 w 2987645"/>
              <a:gd name="connsiteY6-76" fmla="*/ 576960 h 714296"/>
              <a:gd name="connsiteX7-77" fmla="*/ 0 w 2987645"/>
              <a:gd name="connsiteY7-78" fmla="*/ 357146 h 714296"/>
              <a:gd name="connsiteX8-79" fmla="*/ 1901229 w 2987645"/>
              <a:gd name="connsiteY8-80" fmla="*/ 137332 h 714296"/>
              <a:gd name="connsiteX9-81" fmla="*/ 2020280 w 2987645"/>
              <a:gd name="connsiteY9-82" fmla="*/ 0 h 714296"/>
              <a:gd name="connsiteX0-83" fmla="*/ 2020280 w 2987645"/>
              <a:gd name="connsiteY0-84" fmla="*/ 0 h 714296"/>
              <a:gd name="connsiteX1-85" fmla="*/ 2868594 w 2987645"/>
              <a:gd name="connsiteY1-86" fmla="*/ 0 h 714296"/>
              <a:gd name="connsiteX2-87" fmla="*/ 2987645 w 2987645"/>
              <a:gd name="connsiteY2-88" fmla="*/ 119051 h 714296"/>
              <a:gd name="connsiteX3-89" fmla="*/ 2987645 w 2987645"/>
              <a:gd name="connsiteY3-90" fmla="*/ 595241 h 714296"/>
              <a:gd name="connsiteX4-91" fmla="*/ 2868594 w 2987645"/>
              <a:gd name="connsiteY4-92" fmla="*/ 714292 h 714296"/>
              <a:gd name="connsiteX5-93" fmla="*/ 2020280 w 2987645"/>
              <a:gd name="connsiteY5-94" fmla="*/ 714292 h 714296"/>
              <a:gd name="connsiteX6-95" fmla="*/ 1901229 w 2987645"/>
              <a:gd name="connsiteY6-96" fmla="*/ 576960 h 714296"/>
              <a:gd name="connsiteX7-97" fmla="*/ 0 w 2987645"/>
              <a:gd name="connsiteY7-98" fmla="*/ 357146 h 714296"/>
              <a:gd name="connsiteX8-99" fmla="*/ 1901229 w 2987645"/>
              <a:gd name="connsiteY8-100" fmla="*/ 137332 h 714296"/>
              <a:gd name="connsiteX9-101" fmla="*/ 2020280 w 2987645"/>
              <a:gd name="connsiteY9-102" fmla="*/ 0 h 714296"/>
              <a:gd name="connsiteX0-103" fmla="*/ 1918680 w 2886045"/>
              <a:gd name="connsiteY0-104" fmla="*/ 0 h 714300"/>
              <a:gd name="connsiteX1-105" fmla="*/ 2766994 w 2886045"/>
              <a:gd name="connsiteY1-106" fmla="*/ 0 h 714300"/>
              <a:gd name="connsiteX2-107" fmla="*/ 2886045 w 2886045"/>
              <a:gd name="connsiteY2-108" fmla="*/ 119051 h 714300"/>
              <a:gd name="connsiteX3-109" fmla="*/ 2886045 w 2886045"/>
              <a:gd name="connsiteY3-110" fmla="*/ 595241 h 714300"/>
              <a:gd name="connsiteX4-111" fmla="*/ 2766994 w 2886045"/>
              <a:gd name="connsiteY4-112" fmla="*/ 714292 h 714300"/>
              <a:gd name="connsiteX5-113" fmla="*/ 1918680 w 2886045"/>
              <a:gd name="connsiteY5-114" fmla="*/ 714292 h 714300"/>
              <a:gd name="connsiteX6-115" fmla="*/ 1799629 w 2886045"/>
              <a:gd name="connsiteY6-116" fmla="*/ 576960 h 714300"/>
              <a:gd name="connsiteX7-117" fmla="*/ 0 w 2886045"/>
              <a:gd name="connsiteY7-118" fmla="*/ 357146 h 714300"/>
              <a:gd name="connsiteX8-119" fmla="*/ 1799629 w 2886045"/>
              <a:gd name="connsiteY8-120" fmla="*/ 137332 h 714300"/>
              <a:gd name="connsiteX9-121" fmla="*/ 1918680 w 2886045"/>
              <a:gd name="connsiteY9-122" fmla="*/ 0 h 714300"/>
              <a:gd name="connsiteX0-123" fmla="*/ 2001230 w 2968595"/>
              <a:gd name="connsiteY0-124" fmla="*/ 0 h 714300"/>
              <a:gd name="connsiteX1-125" fmla="*/ 2849544 w 2968595"/>
              <a:gd name="connsiteY1-126" fmla="*/ 0 h 714300"/>
              <a:gd name="connsiteX2-127" fmla="*/ 2968595 w 2968595"/>
              <a:gd name="connsiteY2-128" fmla="*/ 119051 h 714300"/>
              <a:gd name="connsiteX3-129" fmla="*/ 2968595 w 2968595"/>
              <a:gd name="connsiteY3-130" fmla="*/ 595241 h 714300"/>
              <a:gd name="connsiteX4-131" fmla="*/ 2849544 w 2968595"/>
              <a:gd name="connsiteY4-132" fmla="*/ 714292 h 714300"/>
              <a:gd name="connsiteX5-133" fmla="*/ 2001230 w 2968595"/>
              <a:gd name="connsiteY5-134" fmla="*/ 714292 h 714300"/>
              <a:gd name="connsiteX6-135" fmla="*/ 1882179 w 2968595"/>
              <a:gd name="connsiteY6-136" fmla="*/ 576960 h 714300"/>
              <a:gd name="connsiteX7-137" fmla="*/ 0 w 2968595"/>
              <a:gd name="connsiteY7-138" fmla="*/ 357146 h 714300"/>
              <a:gd name="connsiteX8-139" fmla="*/ 1882179 w 2968595"/>
              <a:gd name="connsiteY8-140" fmla="*/ 137332 h 714300"/>
              <a:gd name="connsiteX9-141" fmla="*/ 2001230 w 2968595"/>
              <a:gd name="connsiteY9-142" fmla="*/ 0 h 714300"/>
              <a:gd name="connsiteX0-143" fmla="*/ 1982180 w 2949545"/>
              <a:gd name="connsiteY0-144" fmla="*/ 0 h 714300"/>
              <a:gd name="connsiteX1-145" fmla="*/ 2830494 w 2949545"/>
              <a:gd name="connsiteY1-146" fmla="*/ 0 h 714300"/>
              <a:gd name="connsiteX2-147" fmla="*/ 2949545 w 2949545"/>
              <a:gd name="connsiteY2-148" fmla="*/ 119051 h 714300"/>
              <a:gd name="connsiteX3-149" fmla="*/ 2949545 w 2949545"/>
              <a:gd name="connsiteY3-150" fmla="*/ 595241 h 714300"/>
              <a:gd name="connsiteX4-151" fmla="*/ 2830494 w 2949545"/>
              <a:gd name="connsiteY4-152" fmla="*/ 714292 h 714300"/>
              <a:gd name="connsiteX5-153" fmla="*/ 1982180 w 2949545"/>
              <a:gd name="connsiteY5-154" fmla="*/ 714292 h 714300"/>
              <a:gd name="connsiteX6-155" fmla="*/ 1863129 w 2949545"/>
              <a:gd name="connsiteY6-156" fmla="*/ 576960 h 714300"/>
              <a:gd name="connsiteX7-157" fmla="*/ 0 w 2949545"/>
              <a:gd name="connsiteY7-158" fmla="*/ 357146 h 714300"/>
              <a:gd name="connsiteX8-159" fmla="*/ 1863129 w 2949545"/>
              <a:gd name="connsiteY8-160" fmla="*/ 137332 h 714300"/>
              <a:gd name="connsiteX9-161" fmla="*/ 1982180 w 2949545"/>
              <a:gd name="connsiteY9-162" fmla="*/ 0 h 714300"/>
              <a:gd name="connsiteX0-163" fmla="*/ 1982180 w 2949545"/>
              <a:gd name="connsiteY0-164" fmla="*/ 0 h 714296"/>
              <a:gd name="connsiteX1-165" fmla="*/ 2830494 w 2949545"/>
              <a:gd name="connsiteY1-166" fmla="*/ 0 h 714296"/>
              <a:gd name="connsiteX2-167" fmla="*/ 2949545 w 2949545"/>
              <a:gd name="connsiteY2-168" fmla="*/ 119051 h 714296"/>
              <a:gd name="connsiteX3-169" fmla="*/ 2949545 w 2949545"/>
              <a:gd name="connsiteY3-170" fmla="*/ 595241 h 714296"/>
              <a:gd name="connsiteX4-171" fmla="*/ 2830494 w 2949545"/>
              <a:gd name="connsiteY4-172" fmla="*/ 714292 h 714296"/>
              <a:gd name="connsiteX5-173" fmla="*/ 1982180 w 2949545"/>
              <a:gd name="connsiteY5-174" fmla="*/ 714292 h 714296"/>
              <a:gd name="connsiteX6-175" fmla="*/ 1863129 w 2949545"/>
              <a:gd name="connsiteY6-176" fmla="*/ 576960 h 714296"/>
              <a:gd name="connsiteX7-177" fmla="*/ 0 w 2949545"/>
              <a:gd name="connsiteY7-178" fmla="*/ 357146 h 714296"/>
              <a:gd name="connsiteX8-179" fmla="*/ 1863129 w 2949545"/>
              <a:gd name="connsiteY8-180" fmla="*/ 137332 h 714296"/>
              <a:gd name="connsiteX9-181" fmla="*/ 1982180 w 2949545"/>
              <a:gd name="connsiteY9-182" fmla="*/ 0 h 714296"/>
              <a:gd name="connsiteX0-183" fmla="*/ 2010755 w 2978120"/>
              <a:gd name="connsiteY0-184" fmla="*/ 0 h 714300"/>
              <a:gd name="connsiteX1-185" fmla="*/ 2859069 w 2978120"/>
              <a:gd name="connsiteY1-186" fmla="*/ 0 h 714300"/>
              <a:gd name="connsiteX2-187" fmla="*/ 2978120 w 2978120"/>
              <a:gd name="connsiteY2-188" fmla="*/ 119051 h 714300"/>
              <a:gd name="connsiteX3-189" fmla="*/ 2978120 w 2978120"/>
              <a:gd name="connsiteY3-190" fmla="*/ 595241 h 714300"/>
              <a:gd name="connsiteX4-191" fmla="*/ 2859069 w 2978120"/>
              <a:gd name="connsiteY4-192" fmla="*/ 714292 h 714300"/>
              <a:gd name="connsiteX5-193" fmla="*/ 2010755 w 2978120"/>
              <a:gd name="connsiteY5-194" fmla="*/ 714292 h 714300"/>
              <a:gd name="connsiteX6-195" fmla="*/ 1891704 w 2978120"/>
              <a:gd name="connsiteY6-196" fmla="*/ 576960 h 714300"/>
              <a:gd name="connsiteX7-197" fmla="*/ 0 w 2978120"/>
              <a:gd name="connsiteY7-198" fmla="*/ 357146 h 714300"/>
              <a:gd name="connsiteX8-199" fmla="*/ 1891704 w 2978120"/>
              <a:gd name="connsiteY8-200" fmla="*/ 137332 h 714300"/>
              <a:gd name="connsiteX9-201" fmla="*/ 2010755 w 2978120"/>
              <a:gd name="connsiteY9-202" fmla="*/ 0 h 714300"/>
              <a:gd name="connsiteX0-203" fmla="*/ 2010755 w 2978120"/>
              <a:gd name="connsiteY0-204" fmla="*/ 0 h 714296"/>
              <a:gd name="connsiteX1-205" fmla="*/ 2859069 w 2978120"/>
              <a:gd name="connsiteY1-206" fmla="*/ 0 h 714296"/>
              <a:gd name="connsiteX2-207" fmla="*/ 2978120 w 2978120"/>
              <a:gd name="connsiteY2-208" fmla="*/ 119051 h 714296"/>
              <a:gd name="connsiteX3-209" fmla="*/ 2978120 w 2978120"/>
              <a:gd name="connsiteY3-210" fmla="*/ 595241 h 714296"/>
              <a:gd name="connsiteX4-211" fmla="*/ 2859069 w 2978120"/>
              <a:gd name="connsiteY4-212" fmla="*/ 714292 h 714296"/>
              <a:gd name="connsiteX5-213" fmla="*/ 2010755 w 2978120"/>
              <a:gd name="connsiteY5-214" fmla="*/ 714292 h 714296"/>
              <a:gd name="connsiteX6-215" fmla="*/ 1891704 w 2978120"/>
              <a:gd name="connsiteY6-216" fmla="*/ 576960 h 714296"/>
              <a:gd name="connsiteX7-217" fmla="*/ 0 w 2978120"/>
              <a:gd name="connsiteY7-218" fmla="*/ 357146 h 714296"/>
              <a:gd name="connsiteX8-219" fmla="*/ 1891704 w 2978120"/>
              <a:gd name="connsiteY8-220" fmla="*/ 137332 h 714296"/>
              <a:gd name="connsiteX9-221" fmla="*/ 2010755 w 2978120"/>
              <a:gd name="connsiteY9-222" fmla="*/ 0 h 714296"/>
              <a:gd name="connsiteX0-223" fmla="*/ 1996468 w 2963833"/>
              <a:gd name="connsiteY0-224" fmla="*/ 0 h 714300"/>
              <a:gd name="connsiteX1-225" fmla="*/ 2844782 w 2963833"/>
              <a:gd name="connsiteY1-226" fmla="*/ 0 h 714300"/>
              <a:gd name="connsiteX2-227" fmla="*/ 2963833 w 2963833"/>
              <a:gd name="connsiteY2-228" fmla="*/ 119051 h 714300"/>
              <a:gd name="connsiteX3-229" fmla="*/ 2963833 w 2963833"/>
              <a:gd name="connsiteY3-230" fmla="*/ 595241 h 714300"/>
              <a:gd name="connsiteX4-231" fmla="*/ 2844782 w 2963833"/>
              <a:gd name="connsiteY4-232" fmla="*/ 714292 h 714300"/>
              <a:gd name="connsiteX5-233" fmla="*/ 1996468 w 2963833"/>
              <a:gd name="connsiteY5-234" fmla="*/ 714292 h 714300"/>
              <a:gd name="connsiteX6-235" fmla="*/ 1877417 w 2963833"/>
              <a:gd name="connsiteY6-236" fmla="*/ 576960 h 714300"/>
              <a:gd name="connsiteX7-237" fmla="*/ 0 w 2963833"/>
              <a:gd name="connsiteY7-238" fmla="*/ 357146 h 714300"/>
              <a:gd name="connsiteX8-239" fmla="*/ 1877417 w 2963833"/>
              <a:gd name="connsiteY8-240" fmla="*/ 137332 h 714300"/>
              <a:gd name="connsiteX9-241" fmla="*/ 1996468 w 2963833"/>
              <a:gd name="connsiteY9-242" fmla="*/ 0 h 714300"/>
              <a:gd name="connsiteX0-243" fmla="*/ 1996468 w 2963833"/>
              <a:gd name="connsiteY0-244" fmla="*/ 0 h 714296"/>
              <a:gd name="connsiteX1-245" fmla="*/ 2844782 w 2963833"/>
              <a:gd name="connsiteY1-246" fmla="*/ 0 h 714296"/>
              <a:gd name="connsiteX2-247" fmla="*/ 2963833 w 2963833"/>
              <a:gd name="connsiteY2-248" fmla="*/ 119051 h 714296"/>
              <a:gd name="connsiteX3-249" fmla="*/ 2963833 w 2963833"/>
              <a:gd name="connsiteY3-250" fmla="*/ 595241 h 714296"/>
              <a:gd name="connsiteX4-251" fmla="*/ 2844782 w 2963833"/>
              <a:gd name="connsiteY4-252" fmla="*/ 714292 h 714296"/>
              <a:gd name="connsiteX5-253" fmla="*/ 1996468 w 2963833"/>
              <a:gd name="connsiteY5-254" fmla="*/ 714292 h 714296"/>
              <a:gd name="connsiteX6-255" fmla="*/ 1877417 w 2963833"/>
              <a:gd name="connsiteY6-256" fmla="*/ 576960 h 714296"/>
              <a:gd name="connsiteX7-257" fmla="*/ 0 w 2963833"/>
              <a:gd name="connsiteY7-258" fmla="*/ 357146 h 714296"/>
              <a:gd name="connsiteX8-259" fmla="*/ 1877417 w 2963833"/>
              <a:gd name="connsiteY8-260" fmla="*/ 137332 h 714296"/>
              <a:gd name="connsiteX9-261" fmla="*/ 1996468 w 2963833"/>
              <a:gd name="connsiteY9-262" fmla="*/ 0 h 714296"/>
              <a:gd name="connsiteX0-263" fmla="*/ 1996468 w 2963833"/>
              <a:gd name="connsiteY0-264" fmla="*/ 0 h 714296"/>
              <a:gd name="connsiteX1-265" fmla="*/ 2844782 w 2963833"/>
              <a:gd name="connsiteY1-266" fmla="*/ 0 h 714296"/>
              <a:gd name="connsiteX2-267" fmla="*/ 2963833 w 2963833"/>
              <a:gd name="connsiteY2-268" fmla="*/ 119051 h 714296"/>
              <a:gd name="connsiteX3-269" fmla="*/ 2963833 w 2963833"/>
              <a:gd name="connsiteY3-270" fmla="*/ 595241 h 714296"/>
              <a:gd name="connsiteX4-271" fmla="*/ 2844782 w 2963833"/>
              <a:gd name="connsiteY4-272" fmla="*/ 714292 h 714296"/>
              <a:gd name="connsiteX5-273" fmla="*/ 1996468 w 2963833"/>
              <a:gd name="connsiteY5-274" fmla="*/ 714292 h 714296"/>
              <a:gd name="connsiteX6-275" fmla="*/ 1877417 w 2963833"/>
              <a:gd name="connsiteY6-276" fmla="*/ 576960 h 714296"/>
              <a:gd name="connsiteX7-277" fmla="*/ 0 w 2963833"/>
              <a:gd name="connsiteY7-278" fmla="*/ 357146 h 714296"/>
              <a:gd name="connsiteX8-279" fmla="*/ 1996468 w 2963833"/>
              <a:gd name="connsiteY8-280" fmla="*/ 0 h 714296"/>
              <a:gd name="connsiteX0-281" fmla="*/ 1996468 w 2963833"/>
              <a:gd name="connsiteY0-282" fmla="*/ 0 h 714292"/>
              <a:gd name="connsiteX1-283" fmla="*/ 2844782 w 2963833"/>
              <a:gd name="connsiteY1-284" fmla="*/ 0 h 714292"/>
              <a:gd name="connsiteX2-285" fmla="*/ 2963833 w 2963833"/>
              <a:gd name="connsiteY2-286" fmla="*/ 119051 h 714292"/>
              <a:gd name="connsiteX3-287" fmla="*/ 2963833 w 2963833"/>
              <a:gd name="connsiteY3-288" fmla="*/ 595241 h 714292"/>
              <a:gd name="connsiteX4-289" fmla="*/ 2844782 w 2963833"/>
              <a:gd name="connsiteY4-290" fmla="*/ 714292 h 714292"/>
              <a:gd name="connsiteX5-291" fmla="*/ 1996468 w 2963833"/>
              <a:gd name="connsiteY5-292" fmla="*/ 714292 h 714292"/>
              <a:gd name="connsiteX6-293" fmla="*/ 0 w 2963833"/>
              <a:gd name="connsiteY6-294" fmla="*/ 357146 h 714292"/>
              <a:gd name="connsiteX7-295" fmla="*/ 1996468 w 2963833"/>
              <a:gd name="connsiteY7-296" fmla="*/ 0 h 714292"/>
              <a:gd name="connsiteX0-297" fmla="*/ 1996468 w 2963833"/>
              <a:gd name="connsiteY0-298" fmla="*/ 0 h 714292"/>
              <a:gd name="connsiteX1-299" fmla="*/ 2844782 w 2963833"/>
              <a:gd name="connsiteY1-300" fmla="*/ 0 h 714292"/>
              <a:gd name="connsiteX2-301" fmla="*/ 2963833 w 2963833"/>
              <a:gd name="connsiteY2-302" fmla="*/ 119051 h 714292"/>
              <a:gd name="connsiteX3-303" fmla="*/ 2963833 w 2963833"/>
              <a:gd name="connsiteY3-304" fmla="*/ 595241 h 714292"/>
              <a:gd name="connsiteX4-305" fmla="*/ 2844782 w 2963833"/>
              <a:gd name="connsiteY4-306" fmla="*/ 714292 h 714292"/>
              <a:gd name="connsiteX5-307" fmla="*/ 1996468 w 2963833"/>
              <a:gd name="connsiteY5-308" fmla="*/ 714292 h 714292"/>
              <a:gd name="connsiteX6-309" fmla="*/ 0 w 2963833"/>
              <a:gd name="connsiteY6-310" fmla="*/ 357146 h 714292"/>
              <a:gd name="connsiteX7-311" fmla="*/ 1996468 w 2963833"/>
              <a:gd name="connsiteY7-312" fmla="*/ 0 h 7142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63833" h="714292">
                <a:moveTo>
                  <a:pt x="1996468" y="0"/>
                </a:moveTo>
                <a:lnTo>
                  <a:pt x="2844782" y="0"/>
                </a:lnTo>
                <a:cubicBezTo>
                  <a:pt x="2910532" y="0"/>
                  <a:pt x="2963833" y="53301"/>
                  <a:pt x="2963833" y="119051"/>
                </a:cubicBezTo>
                <a:lnTo>
                  <a:pt x="2963833" y="595241"/>
                </a:lnTo>
                <a:cubicBezTo>
                  <a:pt x="2963833" y="660991"/>
                  <a:pt x="2910532" y="714292"/>
                  <a:pt x="2844782" y="714292"/>
                </a:cubicBezTo>
                <a:lnTo>
                  <a:pt x="1996468" y="714292"/>
                </a:lnTo>
                <a:cubicBezTo>
                  <a:pt x="1522338" y="654768"/>
                  <a:pt x="0" y="358720"/>
                  <a:pt x="0" y="357146"/>
                </a:cubicBezTo>
                <a:cubicBezTo>
                  <a:pt x="0" y="355572"/>
                  <a:pt x="1330979" y="119049"/>
                  <a:pt x="1996468" y="0"/>
                </a:cubicBezTo>
                <a:close/>
              </a:path>
            </a:pathLst>
          </a:cu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accent1"/>
              </a:solidFill>
            </a:endParaRPr>
          </a:p>
        </p:txBody>
      </p:sp>
      <p:sp>
        <p:nvSpPr>
          <p:cNvPr id="43" name="矩形: 圆角 9"/>
          <p:cNvSpPr/>
          <p:nvPr>
            <p:custDataLst>
              <p:tags r:id="rId3"/>
            </p:custDataLst>
          </p:nvPr>
        </p:nvSpPr>
        <p:spPr>
          <a:xfrm>
            <a:off x="2430780" y="3016885"/>
            <a:ext cx="2471420" cy="1145540"/>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0 w 2951429"/>
              <a:gd name="connsiteY0-34" fmla="*/ 1210876 h 1216223"/>
              <a:gd name="connsiteX1-35" fmla="*/ 1984064 w 2951429"/>
              <a:gd name="connsiteY1-36" fmla="*/ 0 h 1216223"/>
              <a:gd name="connsiteX2-37" fmla="*/ 2832378 w 2951429"/>
              <a:gd name="connsiteY2-38" fmla="*/ 0 h 1216223"/>
              <a:gd name="connsiteX3-39" fmla="*/ 2951429 w 2951429"/>
              <a:gd name="connsiteY3-40" fmla="*/ 119051 h 1216223"/>
              <a:gd name="connsiteX4-41" fmla="*/ 2951429 w 2951429"/>
              <a:gd name="connsiteY4-42" fmla="*/ 595241 h 1216223"/>
              <a:gd name="connsiteX5-43" fmla="*/ 2832378 w 2951429"/>
              <a:gd name="connsiteY5-44" fmla="*/ 714292 h 1216223"/>
              <a:gd name="connsiteX6-45" fmla="*/ 1984064 w 2951429"/>
              <a:gd name="connsiteY6-46" fmla="*/ 714292 h 1216223"/>
              <a:gd name="connsiteX7-47" fmla="*/ 0 w 2951429"/>
              <a:gd name="connsiteY7-48" fmla="*/ 1210876 h 1216223"/>
              <a:gd name="connsiteX0-49" fmla="*/ 0 w 2987643"/>
              <a:gd name="connsiteY0-50" fmla="*/ 1219930 h 1225198"/>
              <a:gd name="connsiteX1-51" fmla="*/ 2020278 w 2987643"/>
              <a:gd name="connsiteY1-52" fmla="*/ 0 h 1225198"/>
              <a:gd name="connsiteX2-53" fmla="*/ 2868592 w 2987643"/>
              <a:gd name="connsiteY2-54" fmla="*/ 0 h 1225198"/>
              <a:gd name="connsiteX3-55" fmla="*/ 2987643 w 2987643"/>
              <a:gd name="connsiteY3-56" fmla="*/ 119051 h 1225198"/>
              <a:gd name="connsiteX4-57" fmla="*/ 2987643 w 2987643"/>
              <a:gd name="connsiteY4-58" fmla="*/ 595241 h 1225198"/>
              <a:gd name="connsiteX5-59" fmla="*/ 2868592 w 2987643"/>
              <a:gd name="connsiteY5-60" fmla="*/ 714292 h 1225198"/>
              <a:gd name="connsiteX6-61" fmla="*/ 2020278 w 2987643"/>
              <a:gd name="connsiteY6-62" fmla="*/ 714292 h 1225198"/>
              <a:gd name="connsiteX7-63" fmla="*/ 0 w 2987643"/>
              <a:gd name="connsiteY7-64" fmla="*/ 1219930 h 1225198"/>
              <a:gd name="connsiteX0-65" fmla="*/ 0 w 2987643"/>
              <a:gd name="connsiteY0-66" fmla="*/ 1219930 h 1219933"/>
              <a:gd name="connsiteX1-67" fmla="*/ 2020278 w 2987643"/>
              <a:gd name="connsiteY1-68" fmla="*/ 0 h 1219933"/>
              <a:gd name="connsiteX2-69" fmla="*/ 2868592 w 2987643"/>
              <a:gd name="connsiteY2-70" fmla="*/ 0 h 1219933"/>
              <a:gd name="connsiteX3-71" fmla="*/ 2987643 w 2987643"/>
              <a:gd name="connsiteY3-72" fmla="*/ 119051 h 1219933"/>
              <a:gd name="connsiteX4-73" fmla="*/ 2987643 w 2987643"/>
              <a:gd name="connsiteY4-74" fmla="*/ 595241 h 1219933"/>
              <a:gd name="connsiteX5-75" fmla="*/ 2868592 w 2987643"/>
              <a:gd name="connsiteY5-76" fmla="*/ 714292 h 1219933"/>
              <a:gd name="connsiteX6-77" fmla="*/ 2020278 w 2987643"/>
              <a:gd name="connsiteY6-78" fmla="*/ 714292 h 1219933"/>
              <a:gd name="connsiteX7-79" fmla="*/ 0 w 2987643"/>
              <a:gd name="connsiteY7-80" fmla="*/ 1219930 h 1219933"/>
              <a:gd name="connsiteX0-81" fmla="*/ 0 w 2987643"/>
              <a:gd name="connsiteY0-82" fmla="*/ 1265174 h 1265176"/>
              <a:gd name="connsiteX1-83" fmla="*/ 2020278 w 2987643"/>
              <a:gd name="connsiteY1-84" fmla="*/ 0 h 1265176"/>
              <a:gd name="connsiteX2-85" fmla="*/ 2868592 w 2987643"/>
              <a:gd name="connsiteY2-86" fmla="*/ 0 h 1265176"/>
              <a:gd name="connsiteX3-87" fmla="*/ 2987643 w 2987643"/>
              <a:gd name="connsiteY3-88" fmla="*/ 119051 h 1265176"/>
              <a:gd name="connsiteX4-89" fmla="*/ 2987643 w 2987643"/>
              <a:gd name="connsiteY4-90" fmla="*/ 595241 h 1265176"/>
              <a:gd name="connsiteX5-91" fmla="*/ 2868592 w 2987643"/>
              <a:gd name="connsiteY5-92" fmla="*/ 714292 h 1265176"/>
              <a:gd name="connsiteX6-93" fmla="*/ 2020278 w 2987643"/>
              <a:gd name="connsiteY6-94" fmla="*/ 714292 h 1265176"/>
              <a:gd name="connsiteX7-95" fmla="*/ 0 w 2987643"/>
              <a:gd name="connsiteY7-96" fmla="*/ 1265174 h 1265176"/>
              <a:gd name="connsiteX0-97" fmla="*/ 0 w 2968593"/>
              <a:gd name="connsiteY0-98" fmla="*/ 1362805 h 1362807"/>
              <a:gd name="connsiteX1-99" fmla="*/ 2001228 w 2968593"/>
              <a:gd name="connsiteY1-100" fmla="*/ 0 h 1362807"/>
              <a:gd name="connsiteX2-101" fmla="*/ 2849542 w 2968593"/>
              <a:gd name="connsiteY2-102" fmla="*/ 0 h 1362807"/>
              <a:gd name="connsiteX3-103" fmla="*/ 2968593 w 2968593"/>
              <a:gd name="connsiteY3-104" fmla="*/ 119051 h 1362807"/>
              <a:gd name="connsiteX4-105" fmla="*/ 2968593 w 2968593"/>
              <a:gd name="connsiteY4-106" fmla="*/ 595241 h 1362807"/>
              <a:gd name="connsiteX5-107" fmla="*/ 2849542 w 2968593"/>
              <a:gd name="connsiteY5-108" fmla="*/ 714292 h 1362807"/>
              <a:gd name="connsiteX6-109" fmla="*/ 2001228 w 2968593"/>
              <a:gd name="connsiteY6-110" fmla="*/ 714292 h 1362807"/>
              <a:gd name="connsiteX7-111" fmla="*/ 0 w 2968593"/>
              <a:gd name="connsiteY7-112" fmla="*/ 1362805 h 1362807"/>
              <a:gd name="connsiteX0-113" fmla="*/ 0 w 2954306"/>
              <a:gd name="connsiteY0-114" fmla="*/ 1262792 h 1262794"/>
              <a:gd name="connsiteX1-115" fmla="*/ 1986941 w 2954306"/>
              <a:gd name="connsiteY1-116" fmla="*/ 0 h 1262794"/>
              <a:gd name="connsiteX2-117" fmla="*/ 2835255 w 2954306"/>
              <a:gd name="connsiteY2-118" fmla="*/ 0 h 1262794"/>
              <a:gd name="connsiteX3-119" fmla="*/ 2954306 w 2954306"/>
              <a:gd name="connsiteY3-120" fmla="*/ 119051 h 1262794"/>
              <a:gd name="connsiteX4-121" fmla="*/ 2954306 w 2954306"/>
              <a:gd name="connsiteY4-122" fmla="*/ 595241 h 1262794"/>
              <a:gd name="connsiteX5-123" fmla="*/ 2835255 w 2954306"/>
              <a:gd name="connsiteY5-124" fmla="*/ 714292 h 1262794"/>
              <a:gd name="connsiteX6-125" fmla="*/ 1986941 w 2954306"/>
              <a:gd name="connsiteY6-126" fmla="*/ 714292 h 1262794"/>
              <a:gd name="connsiteX7-127" fmla="*/ 0 w 2954306"/>
              <a:gd name="connsiteY7-128" fmla="*/ 1262792 h 1262794"/>
              <a:gd name="connsiteX0-129" fmla="*/ 0 w 2951925"/>
              <a:gd name="connsiteY0-130" fmla="*/ 1272317 h 1272319"/>
              <a:gd name="connsiteX1-131" fmla="*/ 1984560 w 2951925"/>
              <a:gd name="connsiteY1-132" fmla="*/ 0 h 1272319"/>
              <a:gd name="connsiteX2-133" fmla="*/ 2832874 w 2951925"/>
              <a:gd name="connsiteY2-134" fmla="*/ 0 h 1272319"/>
              <a:gd name="connsiteX3-135" fmla="*/ 2951925 w 2951925"/>
              <a:gd name="connsiteY3-136" fmla="*/ 119051 h 1272319"/>
              <a:gd name="connsiteX4-137" fmla="*/ 2951925 w 2951925"/>
              <a:gd name="connsiteY4-138" fmla="*/ 595241 h 1272319"/>
              <a:gd name="connsiteX5-139" fmla="*/ 2832874 w 2951925"/>
              <a:gd name="connsiteY5-140" fmla="*/ 714292 h 1272319"/>
              <a:gd name="connsiteX6-141" fmla="*/ 1984560 w 2951925"/>
              <a:gd name="connsiteY6-142" fmla="*/ 714292 h 1272319"/>
              <a:gd name="connsiteX7-143" fmla="*/ 0 w 2951925"/>
              <a:gd name="connsiteY7-144" fmla="*/ 1272317 h 1272319"/>
              <a:gd name="connsiteX0-145" fmla="*/ 0 w 2956688"/>
              <a:gd name="connsiteY0-146" fmla="*/ 1260411 h 1260413"/>
              <a:gd name="connsiteX1-147" fmla="*/ 1989323 w 2956688"/>
              <a:gd name="connsiteY1-148" fmla="*/ 0 h 1260413"/>
              <a:gd name="connsiteX2-149" fmla="*/ 2837637 w 2956688"/>
              <a:gd name="connsiteY2-150" fmla="*/ 0 h 1260413"/>
              <a:gd name="connsiteX3-151" fmla="*/ 2956688 w 2956688"/>
              <a:gd name="connsiteY3-152" fmla="*/ 119051 h 1260413"/>
              <a:gd name="connsiteX4-153" fmla="*/ 2956688 w 2956688"/>
              <a:gd name="connsiteY4-154" fmla="*/ 595241 h 1260413"/>
              <a:gd name="connsiteX5-155" fmla="*/ 2837637 w 2956688"/>
              <a:gd name="connsiteY5-156" fmla="*/ 714292 h 1260413"/>
              <a:gd name="connsiteX6-157" fmla="*/ 1989323 w 2956688"/>
              <a:gd name="connsiteY6-158" fmla="*/ 714292 h 1260413"/>
              <a:gd name="connsiteX7-159" fmla="*/ 0 w 2956688"/>
              <a:gd name="connsiteY7-160" fmla="*/ 1260411 h 1260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6688" h="1260413">
                <a:moveTo>
                  <a:pt x="0" y="1260411"/>
                </a:moveTo>
                <a:cubicBezTo>
                  <a:pt x="0" y="1258954"/>
                  <a:pt x="1315897" y="406643"/>
                  <a:pt x="1989323" y="0"/>
                </a:cubicBezTo>
                <a:lnTo>
                  <a:pt x="2837637" y="0"/>
                </a:lnTo>
                <a:cubicBezTo>
                  <a:pt x="2903387" y="0"/>
                  <a:pt x="2956688" y="53301"/>
                  <a:pt x="2956688" y="119051"/>
                </a:cubicBezTo>
                <a:lnTo>
                  <a:pt x="2956688" y="595241"/>
                </a:lnTo>
                <a:cubicBezTo>
                  <a:pt x="2956688" y="660991"/>
                  <a:pt x="2903387" y="714292"/>
                  <a:pt x="2837637" y="714292"/>
                </a:cubicBezTo>
                <a:lnTo>
                  <a:pt x="1989323" y="714292"/>
                </a:lnTo>
                <a:cubicBezTo>
                  <a:pt x="1923573" y="714292"/>
                  <a:pt x="0" y="1261868"/>
                  <a:pt x="0" y="1260411"/>
                </a:cubicBezTo>
                <a:close/>
              </a:path>
            </a:pathLst>
          </a:cu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endParaRPr>
          </a:p>
        </p:txBody>
      </p:sp>
      <p:sp>
        <p:nvSpPr>
          <p:cNvPr id="45" name="矩形: 圆角 9"/>
          <p:cNvSpPr/>
          <p:nvPr>
            <p:custDataLst>
              <p:tags r:id="rId4"/>
            </p:custDataLst>
          </p:nvPr>
        </p:nvSpPr>
        <p:spPr>
          <a:xfrm flipV="1">
            <a:off x="2433320" y="4279265"/>
            <a:ext cx="2469515" cy="2174240"/>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3 w 2987646"/>
              <a:gd name="connsiteY0-34" fmla="*/ 2080009 h 2080009"/>
              <a:gd name="connsiteX1-35" fmla="*/ 2020281 w 2987646"/>
              <a:gd name="connsiteY1-36" fmla="*/ 0 h 2080009"/>
              <a:gd name="connsiteX2-37" fmla="*/ 2868595 w 2987646"/>
              <a:gd name="connsiteY2-38" fmla="*/ 0 h 2080009"/>
              <a:gd name="connsiteX3-39" fmla="*/ 2987646 w 2987646"/>
              <a:gd name="connsiteY3-40" fmla="*/ 119051 h 2080009"/>
              <a:gd name="connsiteX4-41" fmla="*/ 2987646 w 2987646"/>
              <a:gd name="connsiteY4-42" fmla="*/ 595241 h 2080009"/>
              <a:gd name="connsiteX5-43" fmla="*/ 2868595 w 2987646"/>
              <a:gd name="connsiteY5-44" fmla="*/ 714292 h 2080009"/>
              <a:gd name="connsiteX6-45" fmla="*/ 2020281 w 2987646"/>
              <a:gd name="connsiteY6-46" fmla="*/ 714292 h 2080009"/>
              <a:gd name="connsiteX7-47" fmla="*/ 3 w 2987646"/>
              <a:gd name="connsiteY7-48" fmla="*/ 2080009 h 2080009"/>
              <a:gd name="connsiteX0-49" fmla="*/ 3 w 2987646"/>
              <a:gd name="connsiteY0-50" fmla="*/ 2144303 h 2144303"/>
              <a:gd name="connsiteX1-51" fmla="*/ 2020281 w 2987646"/>
              <a:gd name="connsiteY1-52" fmla="*/ 0 h 2144303"/>
              <a:gd name="connsiteX2-53" fmla="*/ 2868595 w 2987646"/>
              <a:gd name="connsiteY2-54" fmla="*/ 0 h 2144303"/>
              <a:gd name="connsiteX3-55" fmla="*/ 2987646 w 2987646"/>
              <a:gd name="connsiteY3-56" fmla="*/ 119051 h 2144303"/>
              <a:gd name="connsiteX4-57" fmla="*/ 2987646 w 2987646"/>
              <a:gd name="connsiteY4-58" fmla="*/ 595241 h 2144303"/>
              <a:gd name="connsiteX5-59" fmla="*/ 2868595 w 2987646"/>
              <a:gd name="connsiteY5-60" fmla="*/ 714292 h 2144303"/>
              <a:gd name="connsiteX6-61" fmla="*/ 2020281 w 2987646"/>
              <a:gd name="connsiteY6-62" fmla="*/ 714292 h 2144303"/>
              <a:gd name="connsiteX7-63" fmla="*/ 3 w 2987646"/>
              <a:gd name="connsiteY7-64" fmla="*/ 2144303 h 2144303"/>
              <a:gd name="connsiteX0-65" fmla="*/ 4 w 2968597"/>
              <a:gd name="connsiteY0-66" fmla="*/ 2387190 h 2387190"/>
              <a:gd name="connsiteX1-67" fmla="*/ 2001232 w 2968597"/>
              <a:gd name="connsiteY1-68" fmla="*/ 0 h 2387190"/>
              <a:gd name="connsiteX2-69" fmla="*/ 2849546 w 2968597"/>
              <a:gd name="connsiteY2-70" fmla="*/ 0 h 2387190"/>
              <a:gd name="connsiteX3-71" fmla="*/ 2968597 w 2968597"/>
              <a:gd name="connsiteY3-72" fmla="*/ 119051 h 2387190"/>
              <a:gd name="connsiteX4-73" fmla="*/ 2968597 w 2968597"/>
              <a:gd name="connsiteY4-74" fmla="*/ 595241 h 2387190"/>
              <a:gd name="connsiteX5-75" fmla="*/ 2849546 w 2968597"/>
              <a:gd name="connsiteY5-76" fmla="*/ 714292 h 2387190"/>
              <a:gd name="connsiteX6-77" fmla="*/ 2001232 w 2968597"/>
              <a:gd name="connsiteY6-78" fmla="*/ 714292 h 2387190"/>
              <a:gd name="connsiteX7-79" fmla="*/ 4 w 2968597"/>
              <a:gd name="connsiteY7-80" fmla="*/ 2387190 h 2387190"/>
              <a:gd name="connsiteX0-81" fmla="*/ 4 w 2954310"/>
              <a:gd name="connsiteY0-82" fmla="*/ 2208597 h 2208597"/>
              <a:gd name="connsiteX1-83" fmla="*/ 1986945 w 2954310"/>
              <a:gd name="connsiteY1-84" fmla="*/ 0 h 2208597"/>
              <a:gd name="connsiteX2-85" fmla="*/ 2835259 w 2954310"/>
              <a:gd name="connsiteY2-86" fmla="*/ 0 h 2208597"/>
              <a:gd name="connsiteX3-87" fmla="*/ 2954310 w 2954310"/>
              <a:gd name="connsiteY3-88" fmla="*/ 119051 h 2208597"/>
              <a:gd name="connsiteX4-89" fmla="*/ 2954310 w 2954310"/>
              <a:gd name="connsiteY4-90" fmla="*/ 595241 h 2208597"/>
              <a:gd name="connsiteX5-91" fmla="*/ 2835259 w 2954310"/>
              <a:gd name="connsiteY5-92" fmla="*/ 714292 h 2208597"/>
              <a:gd name="connsiteX6-93" fmla="*/ 1986945 w 2954310"/>
              <a:gd name="connsiteY6-94" fmla="*/ 714292 h 2208597"/>
              <a:gd name="connsiteX7-95" fmla="*/ 4 w 2954310"/>
              <a:gd name="connsiteY7-96" fmla="*/ 2208597 h 22085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4310" h="2208597">
                <a:moveTo>
                  <a:pt x="4" y="2208597"/>
                </a:moveTo>
                <a:cubicBezTo>
                  <a:pt x="-2377" y="2209522"/>
                  <a:pt x="1313519" y="693336"/>
                  <a:pt x="1986945" y="0"/>
                </a:cubicBezTo>
                <a:lnTo>
                  <a:pt x="2835259" y="0"/>
                </a:lnTo>
                <a:cubicBezTo>
                  <a:pt x="2901009" y="0"/>
                  <a:pt x="2954310" y="53301"/>
                  <a:pt x="2954310" y="119051"/>
                </a:cubicBezTo>
                <a:lnTo>
                  <a:pt x="2954310" y="595241"/>
                </a:lnTo>
                <a:cubicBezTo>
                  <a:pt x="2954310" y="660991"/>
                  <a:pt x="2901009" y="714292"/>
                  <a:pt x="2835259" y="714292"/>
                </a:cubicBezTo>
                <a:lnTo>
                  <a:pt x="1986945" y="714292"/>
                </a:lnTo>
                <a:cubicBezTo>
                  <a:pt x="1921195" y="714292"/>
                  <a:pt x="2385" y="2207672"/>
                  <a:pt x="4" y="2208597"/>
                </a:cubicBezTo>
                <a:close/>
              </a:path>
            </a:pathLst>
          </a:cu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1"/>
              </a:solidFill>
            </a:endParaRPr>
          </a:p>
        </p:txBody>
      </p:sp>
      <p:sp>
        <p:nvSpPr>
          <p:cNvPr id="46" name="矩形: 圆角 9"/>
          <p:cNvSpPr/>
          <p:nvPr>
            <p:custDataLst>
              <p:tags r:id="rId5"/>
            </p:custDataLst>
          </p:nvPr>
        </p:nvSpPr>
        <p:spPr>
          <a:xfrm flipV="1">
            <a:off x="2428240" y="4279265"/>
            <a:ext cx="2474595" cy="1205230"/>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0 w 2951429"/>
              <a:gd name="connsiteY0-34" fmla="*/ 1210876 h 1216223"/>
              <a:gd name="connsiteX1-35" fmla="*/ 1984064 w 2951429"/>
              <a:gd name="connsiteY1-36" fmla="*/ 0 h 1216223"/>
              <a:gd name="connsiteX2-37" fmla="*/ 2832378 w 2951429"/>
              <a:gd name="connsiteY2-38" fmla="*/ 0 h 1216223"/>
              <a:gd name="connsiteX3-39" fmla="*/ 2951429 w 2951429"/>
              <a:gd name="connsiteY3-40" fmla="*/ 119051 h 1216223"/>
              <a:gd name="connsiteX4-41" fmla="*/ 2951429 w 2951429"/>
              <a:gd name="connsiteY4-42" fmla="*/ 595241 h 1216223"/>
              <a:gd name="connsiteX5-43" fmla="*/ 2832378 w 2951429"/>
              <a:gd name="connsiteY5-44" fmla="*/ 714292 h 1216223"/>
              <a:gd name="connsiteX6-45" fmla="*/ 1984064 w 2951429"/>
              <a:gd name="connsiteY6-46" fmla="*/ 714292 h 1216223"/>
              <a:gd name="connsiteX7-47" fmla="*/ 0 w 2951429"/>
              <a:gd name="connsiteY7-48" fmla="*/ 1210876 h 1216223"/>
              <a:gd name="connsiteX0-49" fmla="*/ 0 w 2987643"/>
              <a:gd name="connsiteY0-50" fmla="*/ 1219930 h 1225198"/>
              <a:gd name="connsiteX1-51" fmla="*/ 2020278 w 2987643"/>
              <a:gd name="connsiteY1-52" fmla="*/ 0 h 1225198"/>
              <a:gd name="connsiteX2-53" fmla="*/ 2868592 w 2987643"/>
              <a:gd name="connsiteY2-54" fmla="*/ 0 h 1225198"/>
              <a:gd name="connsiteX3-55" fmla="*/ 2987643 w 2987643"/>
              <a:gd name="connsiteY3-56" fmla="*/ 119051 h 1225198"/>
              <a:gd name="connsiteX4-57" fmla="*/ 2987643 w 2987643"/>
              <a:gd name="connsiteY4-58" fmla="*/ 595241 h 1225198"/>
              <a:gd name="connsiteX5-59" fmla="*/ 2868592 w 2987643"/>
              <a:gd name="connsiteY5-60" fmla="*/ 714292 h 1225198"/>
              <a:gd name="connsiteX6-61" fmla="*/ 2020278 w 2987643"/>
              <a:gd name="connsiteY6-62" fmla="*/ 714292 h 1225198"/>
              <a:gd name="connsiteX7-63" fmla="*/ 0 w 2987643"/>
              <a:gd name="connsiteY7-64" fmla="*/ 1219930 h 1225198"/>
              <a:gd name="connsiteX0-65" fmla="*/ 0 w 2987643"/>
              <a:gd name="connsiteY0-66" fmla="*/ 1219930 h 1219940"/>
              <a:gd name="connsiteX1-67" fmla="*/ 2020278 w 2987643"/>
              <a:gd name="connsiteY1-68" fmla="*/ 0 h 1219940"/>
              <a:gd name="connsiteX2-69" fmla="*/ 2868592 w 2987643"/>
              <a:gd name="connsiteY2-70" fmla="*/ 0 h 1219940"/>
              <a:gd name="connsiteX3-71" fmla="*/ 2987643 w 2987643"/>
              <a:gd name="connsiteY3-72" fmla="*/ 119051 h 1219940"/>
              <a:gd name="connsiteX4-73" fmla="*/ 2987643 w 2987643"/>
              <a:gd name="connsiteY4-74" fmla="*/ 595241 h 1219940"/>
              <a:gd name="connsiteX5-75" fmla="*/ 2868592 w 2987643"/>
              <a:gd name="connsiteY5-76" fmla="*/ 714292 h 1219940"/>
              <a:gd name="connsiteX6-77" fmla="*/ 2020278 w 2987643"/>
              <a:gd name="connsiteY6-78" fmla="*/ 714292 h 1219940"/>
              <a:gd name="connsiteX7-79" fmla="*/ 0 w 2987643"/>
              <a:gd name="connsiteY7-80" fmla="*/ 1219930 h 1219940"/>
              <a:gd name="connsiteX0-81" fmla="*/ 0 w 2987643"/>
              <a:gd name="connsiteY0-82" fmla="*/ 1265173 h 1265182"/>
              <a:gd name="connsiteX1-83" fmla="*/ 2020278 w 2987643"/>
              <a:gd name="connsiteY1-84" fmla="*/ 0 h 1265182"/>
              <a:gd name="connsiteX2-85" fmla="*/ 2868592 w 2987643"/>
              <a:gd name="connsiteY2-86" fmla="*/ 0 h 1265182"/>
              <a:gd name="connsiteX3-87" fmla="*/ 2987643 w 2987643"/>
              <a:gd name="connsiteY3-88" fmla="*/ 119051 h 1265182"/>
              <a:gd name="connsiteX4-89" fmla="*/ 2987643 w 2987643"/>
              <a:gd name="connsiteY4-90" fmla="*/ 595241 h 1265182"/>
              <a:gd name="connsiteX5-91" fmla="*/ 2868592 w 2987643"/>
              <a:gd name="connsiteY5-92" fmla="*/ 714292 h 1265182"/>
              <a:gd name="connsiteX6-93" fmla="*/ 2020278 w 2987643"/>
              <a:gd name="connsiteY6-94" fmla="*/ 714292 h 1265182"/>
              <a:gd name="connsiteX7-95" fmla="*/ 0 w 2987643"/>
              <a:gd name="connsiteY7-96" fmla="*/ 1265173 h 1265182"/>
              <a:gd name="connsiteX0-97" fmla="*/ 0 w 2973355"/>
              <a:gd name="connsiteY0-98" fmla="*/ 1388998 h 1389006"/>
              <a:gd name="connsiteX1-99" fmla="*/ 2005990 w 2973355"/>
              <a:gd name="connsiteY1-100" fmla="*/ 0 h 1389006"/>
              <a:gd name="connsiteX2-101" fmla="*/ 2854304 w 2973355"/>
              <a:gd name="connsiteY2-102" fmla="*/ 0 h 1389006"/>
              <a:gd name="connsiteX3-103" fmla="*/ 2973355 w 2973355"/>
              <a:gd name="connsiteY3-104" fmla="*/ 119051 h 1389006"/>
              <a:gd name="connsiteX4-105" fmla="*/ 2973355 w 2973355"/>
              <a:gd name="connsiteY4-106" fmla="*/ 595241 h 1389006"/>
              <a:gd name="connsiteX5-107" fmla="*/ 2854304 w 2973355"/>
              <a:gd name="connsiteY5-108" fmla="*/ 714292 h 1389006"/>
              <a:gd name="connsiteX6-109" fmla="*/ 2005990 w 2973355"/>
              <a:gd name="connsiteY6-110" fmla="*/ 714292 h 1389006"/>
              <a:gd name="connsiteX7-111" fmla="*/ 0 w 2973355"/>
              <a:gd name="connsiteY7-112" fmla="*/ 1388998 h 1389006"/>
              <a:gd name="connsiteX0-113" fmla="*/ 0 w 2951923"/>
              <a:gd name="connsiteY0-114" fmla="*/ 1272317 h 1272326"/>
              <a:gd name="connsiteX1-115" fmla="*/ 1984558 w 2951923"/>
              <a:gd name="connsiteY1-116" fmla="*/ 0 h 1272326"/>
              <a:gd name="connsiteX2-117" fmla="*/ 2832872 w 2951923"/>
              <a:gd name="connsiteY2-118" fmla="*/ 0 h 1272326"/>
              <a:gd name="connsiteX3-119" fmla="*/ 2951923 w 2951923"/>
              <a:gd name="connsiteY3-120" fmla="*/ 119051 h 1272326"/>
              <a:gd name="connsiteX4-121" fmla="*/ 2951923 w 2951923"/>
              <a:gd name="connsiteY4-122" fmla="*/ 595241 h 1272326"/>
              <a:gd name="connsiteX5-123" fmla="*/ 2832872 w 2951923"/>
              <a:gd name="connsiteY5-124" fmla="*/ 714292 h 1272326"/>
              <a:gd name="connsiteX6-125" fmla="*/ 1984558 w 2951923"/>
              <a:gd name="connsiteY6-126" fmla="*/ 714292 h 1272326"/>
              <a:gd name="connsiteX7-127" fmla="*/ 0 w 2951923"/>
              <a:gd name="connsiteY7-128" fmla="*/ 1272317 h 1272326"/>
              <a:gd name="connsiteX0-129" fmla="*/ 0 w 2961448"/>
              <a:gd name="connsiteY0-130" fmla="*/ 1260410 h 1260419"/>
              <a:gd name="connsiteX1-131" fmla="*/ 1994083 w 2961448"/>
              <a:gd name="connsiteY1-132" fmla="*/ 0 h 1260419"/>
              <a:gd name="connsiteX2-133" fmla="*/ 2842397 w 2961448"/>
              <a:gd name="connsiteY2-134" fmla="*/ 0 h 1260419"/>
              <a:gd name="connsiteX3-135" fmla="*/ 2961448 w 2961448"/>
              <a:gd name="connsiteY3-136" fmla="*/ 119051 h 1260419"/>
              <a:gd name="connsiteX4-137" fmla="*/ 2961448 w 2961448"/>
              <a:gd name="connsiteY4-138" fmla="*/ 595241 h 1260419"/>
              <a:gd name="connsiteX5-139" fmla="*/ 2842397 w 2961448"/>
              <a:gd name="connsiteY5-140" fmla="*/ 714292 h 1260419"/>
              <a:gd name="connsiteX6-141" fmla="*/ 1994083 w 2961448"/>
              <a:gd name="connsiteY6-142" fmla="*/ 714292 h 1260419"/>
              <a:gd name="connsiteX7-143" fmla="*/ 0 w 2961448"/>
              <a:gd name="connsiteY7-144" fmla="*/ 1260410 h 1260419"/>
              <a:gd name="connsiteX0-145" fmla="*/ 0 w 2959067"/>
              <a:gd name="connsiteY0-146" fmla="*/ 1274698 h 1274707"/>
              <a:gd name="connsiteX1-147" fmla="*/ 1991702 w 2959067"/>
              <a:gd name="connsiteY1-148" fmla="*/ 0 h 1274707"/>
              <a:gd name="connsiteX2-149" fmla="*/ 2840016 w 2959067"/>
              <a:gd name="connsiteY2-150" fmla="*/ 0 h 1274707"/>
              <a:gd name="connsiteX3-151" fmla="*/ 2959067 w 2959067"/>
              <a:gd name="connsiteY3-152" fmla="*/ 119051 h 1274707"/>
              <a:gd name="connsiteX4-153" fmla="*/ 2959067 w 2959067"/>
              <a:gd name="connsiteY4-154" fmla="*/ 595241 h 1274707"/>
              <a:gd name="connsiteX5-155" fmla="*/ 2840016 w 2959067"/>
              <a:gd name="connsiteY5-156" fmla="*/ 714292 h 1274707"/>
              <a:gd name="connsiteX6-157" fmla="*/ 1991702 w 2959067"/>
              <a:gd name="connsiteY6-158" fmla="*/ 714292 h 1274707"/>
              <a:gd name="connsiteX7-159" fmla="*/ 0 w 2959067"/>
              <a:gd name="connsiteY7-160" fmla="*/ 1274698 h 1274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9067" h="1274707">
                <a:moveTo>
                  <a:pt x="0" y="1274698"/>
                </a:moveTo>
                <a:cubicBezTo>
                  <a:pt x="0" y="1278004"/>
                  <a:pt x="1318276" y="406643"/>
                  <a:pt x="1991702" y="0"/>
                </a:cubicBezTo>
                <a:lnTo>
                  <a:pt x="2840016" y="0"/>
                </a:lnTo>
                <a:cubicBezTo>
                  <a:pt x="2905766" y="0"/>
                  <a:pt x="2959067" y="53301"/>
                  <a:pt x="2959067" y="119051"/>
                </a:cubicBezTo>
                <a:lnTo>
                  <a:pt x="2959067" y="595241"/>
                </a:lnTo>
                <a:cubicBezTo>
                  <a:pt x="2959067" y="660991"/>
                  <a:pt x="2905766" y="714292"/>
                  <a:pt x="2840016" y="714292"/>
                </a:cubicBezTo>
                <a:lnTo>
                  <a:pt x="1991702" y="714292"/>
                </a:lnTo>
                <a:cubicBezTo>
                  <a:pt x="1925952" y="714292"/>
                  <a:pt x="0" y="1271392"/>
                  <a:pt x="0" y="1274698"/>
                </a:cubicBezTo>
                <a:close/>
              </a:path>
            </a:pathLst>
          </a:cu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endParaRPr>
          </a:p>
        </p:txBody>
      </p:sp>
      <p:pic>
        <p:nvPicPr>
          <p:cNvPr id="13" name="图片 3" descr="343439383331313b343532303031393bd2b5bca8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1325245" y="3746501"/>
            <a:ext cx="686435" cy="686435"/>
          </a:xfrm>
          <a:prstGeom prst="rect">
            <a:avLst/>
          </a:prstGeom>
        </p:spPr>
      </p:pic>
      <p:sp>
        <p:nvSpPr>
          <p:cNvPr id="5" name="矩形 4"/>
          <p:cNvSpPr/>
          <p:nvPr>
            <p:custDataLst>
              <p:tags r:id="rId9"/>
            </p:custDataLst>
          </p:nvPr>
        </p:nvSpPr>
        <p:spPr>
          <a:xfrm>
            <a:off x="5015230" y="1893570"/>
            <a:ext cx="6210935" cy="742950"/>
          </a:xfrm>
          <a:prstGeom prst="rect">
            <a:avLst/>
          </a:prstGeom>
          <a:noFill/>
        </p:spPr>
        <p:txBody>
          <a:bodyPr wrap="square" lIns="0" tIns="0" rIns="0" bIns="0" rtlCol="0" anchor="ctr">
            <a:noAutofit/>
          </a:bodyPr>
          <a:p>
            <a:pPr algn="just">
              <a:lnSpc>
                <a:spcPct val="140000"/>
              </a:lnSpc>
              <a:spcBef>
                <a:spcPct val="0"/>
              </a:spcBef>
              <a:spcAft>
                <a:spcPct val="0"/>
              </a:spcAft>
            </a:pP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）创新能力和自主学习知识的能力强，有思考的习惯。</a:t>
            </a:r>
            <a:endPar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custDataLst>
              <p:tags r:id="rId10"/>
            </p:custDataLst>
          </p:nvPr>
        </p:nvSpPr>
        <p:spPr>
          <a:xfrm>
            <a:off x="5015230" y="2924810"/>
            <a:ext cx="6210935" cy="742950"/>
          </a:xfrm>
          <a:prstGeom prst="rect">
            <a:avLst/>
          </a:prstGeom>
          <a:noFill/>
        </p:spPr>
        <p:txBody>
          <a:bodyPr wrap="square" lIns="0" tIns="0" rIns="0" bIns="0" rtlCol="0" anchor="ctr">
            <a:noAutofit/>
          </a:bodyPr>
          <a:p>
            <a:pPr algn="just">
              <a:lnSpc>
                <a:spcPct val="140000"/>
              </a:lnSpc>
              <a:buClrTx/>
              <a:buSzTx/>
              <a:buFontTx/>
            </a:pP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（2）精力充沛，自信心足，对认准的事情充满行动热情。</a:t>
            </a:r>
            <a:endPar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custDataLst>
              <p:tags r:id="rId11"/>
            </p:custDataLst>
          </p:nvPr>
        </p:nvSpPr>
        <p:spPr>
          <a:xfrm>
            <a:off x="5004435" y="3838575"/>
            <a:ext cx="6207760" cy="742950"/>
          </a:xfrm>
          <a:prstGeom prst="rect">
            <a:avLst/>
          </a:prstGeom>
          <a:noFill/>
        </p:spPr>
        <p:txBody>
          <a:bodyPr wrap="square" lIns="0" tIns="0" rIns="0" bIns="0" rtlCol="0" anchor="ctr">
            <a:noAutofit/>
          </a:bodyPr>
          <a:p>
            <a:pPr algn="just">
              <a:lnSpc>
                <a:spcPct val="140000"/>
              </a:lnSpc>
              <a:buClrTx/>
              <a:buSzTx/>
              <a:buFontTx/>
            </a:pP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（3）具有较高的文化水平，对事物的领悟力强；同时接受新鲜事物迅速，思维活跃，敢作敢为。</a:t>
            </a:r>
            <a:endPar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custDataLst>
              <p:tags r:id="rId12"/>
            </p:custDataLst>
          </p:nvPr>
        </p:nvSpPr>
        <p:spPr>
          <a:xfrm>
            <a:off x="5017135" y="5667375"/>
            <a:ext cx="6238875" cy="742950"/>
          </a:xfrm>
          <a:prstGeom prst="rect">
            <a:avLst/>
          </a:prstGeom>
          <a:noFill/>
        </p:spPr>
        <p:txBody>
          <a:bodyPr wrap="square" lIns="0" tIns="0" rIns="0" bIns="0" rtlCol="0" anchor="ctr">
            <a:noAutofit/>
          </a:bodyPr>
          <a:p>
            <a:pPr algn="just">
              <a:lnSpc>
                <a:spcPct val="140000"/>
              </a:lnSpc>
              <a:buClrTx/>
              <a:buSzTx/>
              <a:buFontTx/>
            </a:pP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（5）大学生创业在税费减免优惠方面具有显著的优势。</a:t>
            </a:r>
            <a:endPar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5"/>
          <p:cNvSpPr/>
          <p:nvPr>
            <p:custDataLst>
              <p:tags r:id="rId13"/>
            </p:custDataLst>
          </p:nvPr>
        </p:nvSpPr>
        <p:spPr>
          <a:xfrm>
            <a:off x="5017135" y="4692651"/>
            <a:ext cx="5467984" cy="742950"/>
          </a:xfrm>
          <a:prstGeom prst="rect">
            <a:avLst/>
          </a:prstGeom>
          <a:noFill/>
        </p:spPr>
        <p:txBody>
          <a:bodyPr wrap="square" lIns="0" tIns="0" rIns="0" bIns="0" rtlCol="0" anchor="ctr">
            <a:noAutofit/>
          </a:bodyPr>
          <a:p>
            <a:pPr algn="just">
              <a:lnSpc>
                <a:spcPct val="140000"/>
              </a:lnSpc>
              <a:spcBef>
                <a:spcPct val="0"/>
              </a:spcBef>
              <a:spcAft>
                <a:spcPct val="0"/>
              </a:spcAft>
            </a:pP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（4）网络与人脉优势。</a:t>
            </a:r>
            <a:endPar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p:nvPr>
            <p:custDataLst>
              <p:tags r:id="rId14"/>
            </p:custDataLst>
          </p:nvPr>
        </p:nvSpPr>
        <p:spPr>
          <a:xfrm>
            <a:off x="930275" y="4582161"/>
            <a:ext cx="1457325" cy="1173480"/>
          </a:xfrm>
          <a:prstGeom prst="rect">
            <a:avLst/>
          </a:prstGeom>
          <a:noFill/>
        </p:spPr>
        <p:txBody>
          <a:bodyPr wrap="square" lIns="0" tIns="0" rIns="0" bIns="0" rtlCol="0" anchor="t" anchorCtr="0">
            <a:noAutofit/>
          </a:bodyPr>
          <a:p>
            <a:pPr algn="ctr">
              <a:spcBef>
                <a:spcPct val="0"/>
              </a:spcBef>
              <a:spcAft>
                <a:spcPct val="0"/>
              </a:spcAft>
            </a:pPr>
            <a:r>
              <a:rPr lang="zh-CN" altLang="en-US" sz="2000" b="1" kern="0">
                <a:solidFill>
                  <a:srgbClr val="92D050"/>
                </a:solidFill>
                <a:latin typeface="微软雅黑" panose="020B0503020204020204" pitchFamily="34" charset="-122"/>
                <a:ea typeface="微软雅黑" panose="020B0503020204020204" pitchFamily="34" charset="-122"/>
                <a:cs typeface="+mn-ea"/>
              </a:rPr>
              <a:t>优势</a:t>
            </a:r>
            <a:endParaRPr lang="zh-CN" altLang="en-US" sz="2000" b="1" kern="0">
              <a:solidFill>
                <a:srgbClr val="92D050"/>
              </a:solidFill>
              <a:latin typeface="微软雅黑" panose="020B0503020204020204" pitchFamily="34" charset="-122"/>
              <a:ea typeface="微软雅黑" panose="020B0503020204020204" pitchFamily="34" charset="-122"/>
              <a:cs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进行创业自我评估</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（二）大学生创业的优劣势</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10" name="矩形: 圆角 9"/>
          <p:cNvSpPr/>
          <p:nvPr>
            <p:custDataLst>
              <p:tags r:id="rId1"/>
            </p:custDataLst>
          </p:nvPr>
        </p:nvSpPr>
        <p:spPr>
          <a:xfrm>
            <a:off x="2440305" y="2635885"/>
            <a:ext cx="2262505" cy="1485265"/>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3 w 2987646"/>
              <a:gd name="connsiteY0-34" fmla="*/ 2080009 h 2080017"/>
              <a:gd name="connsiteX1-35" fmla="*/ 2020281 w 2987646"/>
              <a:gd name="connsiteY1-36" fmla="*/ 0 h 2080017"/>
              <a:gd name="connsiteX2-37" fmla="*/ 2868595 w 2987646"/>
              <a:gd name="connsiteY2-38" fmla="*/ 0 h 2080017"/>
              <a:gd name="connsiteX3-39" fmla="*/ 2987646 w 2987646"/>
              <a:gd name="connsiteY3-40" fmla="*/ 119051 h 2080017"/>
              <a:gd name="connsiteX4-41" fmla="*/ 2987646 w 2987646"/>
              <a:gd name="connsiteY4-42" fmla="*/ 595241 h 2080017"/>
              <a:gd name="connsiteX5-43" fmla="*/ 2868595 w 2987646"/>
              <a:gd name="connsiteY5-44" fmla="*/ 714292 h 2080017"/>
              <a:gd name="connsiteX6-45" fmla="*/ 2020281 w 2987646"/>
              <a:gd name="connsiteY6-46" fmla="*/ 714292 h 2080017"/>
              <a:gd name="connsiteX7-47" fmla="*/ 3 w 2987646"/>
              <a:gd name="connsiteY7-48" fmla="*/ 2080009 h 2080017"/>
              <a:gd name="connsiteX0-49" fmla="*/ 4 w 2985265"/>
              <a:gd name="connsiteY0-50" fmla="*/ 2170497 h 2170504"/>
              <a:gd name="connsiteX1-51" fmla="*/ 2017900 w 2985265"/>
              <a:gd name="connsiteY1-52" fmla="*/ 0 h 2170504"/>
              <a:gd name="connsiteX2-53" fmla="*/ 2866214 w 2985265"/>
              <a:gd name="connsiteY2-54" fmla="*/ 0 h 2170504"/>
              <a:gd name="connsiteX3-55" fmla="*/ 2985265 w 2985265"/>
              <a:gd name="connsiteY3-56" fmla="*/ 119051 h 2170504"/>
              <a:gd name="connsiteX4-57" fmla="*/ 2985265 w 2985265"/>
              <a:gd name="connsiteY4-58" fmla="*/ 595241 h 2170504"/>
              <a:gd name="connsiteX5-59" fmla="*/ 2866214 w 2985265"/>
              <a:gd name="connsiteY5-60" fmla="*/ 714292 h 2170504"/>
              <a:gd name="connsiteX6-61" fmla="*/ 2017900 w 2985265"/>
              <a:gd name="connsiteY6-62" fmla="*/ 714292 h 2170504"/>
              <a:gd name="connsiteX7-63" fmla="*/ 4 w 2985265"/>
              <a:gd name="connsiteY7-64" fmla="*/ 2170497 h 2170504"/>
              <a:gd name="connsiteX0-65" fmla="*/ 4 w 2968597"/>
              <a:gd name="connsiteY0-66" fmla="*/ 2384809 h 2384815"/>
              <a:gd name="connsiteX1-67" fmla="*/ 2001232 w 2968597"/>
              <a:gd name="connsiteY1-68" fmla="*/ 0 h 2384815"/>
              <a:gd name="connsiteX2-69" fmla="*/ 2849546 w 2968597"/>
              <a:gd name="connsiteY2-70" fmla="*/ 0 h 2384815"/>
              <a:gd name="connsiteX3-71" fmla="*/ 2968597 w 2968597"/>
              <a:gd name="connsiteY3-72" fmla="*/ 119051 h 2384815"/>
              <a:gd name="connsiteX4-73" fmla="*/ 2968597 w 2968597"/>
              <a:gd name="connsiteY4-74" fmla="*/ 595241 h 2384815"/>
              <a:gd name="connsiteX5-75" fmla="*/ 2849546 w 2968597"/>
              <a:gd name="connsiteY5-76" fmla="*/ 714292 h 2384815"/>
              <a:gd name="connsiteX6-77" fmla="*/ 2001232 w 2968597"/>
              <a:gd name="connsiteY6-78" fmla="*/ 714292 h 2384815"/>
              <a:gd name="connsiteX7-79" fmla="*/ 4 w 2968597"/>
              <a:gd name="connsiteY7-80" fmla="*/ 2384809 h 2384815"/>
              <a:gd name="connsiteX0-81" fmla="*/ 4 w 2947166"/>
              <a:gd name="connsiteY0-82" fmla="*/ 2180022 h 2180029"/>
              <a:gd name="connsiteX1-83" fmla="*/ 1979801 w 2947166"/>
              <a:gd name="connsiteY1-84" fmla="*/ 0 h 2180029"/>
              <a:gd name="connsiteX2-85" fmla="*/ 2828115 w 2947166"/>
              <a:gd name="connsiteY2-86" fmla="*/ 0 h 2180029"/>
              <a:gd name="connsiteX3-87" fmla="*/ 2947166 w 2947166"/>
              <a:gd name="connsiteY3-88" fmla="*/ 119051 h 2180029"/>
              <a:gd name="connsiteX4-89" fmla="*/ 2947166 w 2947166"/>
              <a:gd name="connsiteY4-90" fmla="*/ 595241 h 2180029"/>
              <a:gd name="connsiteX5-91" fmla="*/ 2828115 w 2947166"/>
              <a:gd name="connsiteY5-92" fmla="*/ 714292 h 2180029"/>
              <a:gd name="connsiteX6-93" fmla="*/ 1979801 w 2947166"/>
              <a:gd name="connsiteY6-94" fmla="*/ 714292 h 2180029"/>
              <a:gd name="connsiteX7-95" fmla="*/ 4 w 2947166"/>
              <a:gd name="connsiteY7-96" fmla="*/ 2180022 h 21800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47166" h="2180029">
                <a:moveTo>
                  <a:pt x="4" y="2180022"/>
                </a:moveTo>
                <a:cubicBezTo>
                  <a:pt x="-2377" y="2176185"/>
                  <a:pt x="1306375" y="693336"/>
                  <a:pt x="1979801" y="0"/>
                </a:cubicBezTo>
                <a:lnTo>
                  <a:pt x="2828115" y="0"/>
                </a:lnTo>
                <a:cubicBezTo>
                  <a:pt x="2893865" y="0"/>
                  <a:pt x="2947166" y="53301"/>
                  <a:pt x="2947166" y="119051"/>
                </a:cubicBezTo>
                <a:lnTo>
                  <a:pt x="2947166" y="595241"/>
                </a:lnTo>
                <a:cubicBezTo>
                  <a:pt x="2947166" y="660991"/>
                  <a:pt x="2893865" y="714292"/>
                  <a:pt x="2828115" y="714292"/>
                </a:cubicBezTo>
                <a:lnTo>
                  <a:pt x="1979801" y="714292"/>
                </a:lnTo>
                <a:cubicBezTo>
                  <a:pt x="1914051" y="714292"/>
                  <a:pt x="2385" y="2183859"/>
                  <a:pt x="4" y="2180022"/>
                </a:cubicBezTo>
                <a:close/>
              </a:path>
            </a:pathLst>
          </a:cu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1"/>
              </a:solidFill>
            </a:endParaRPr>
          </a:p>
        </p:txBody>
      </p:sp>
      <p:sp>
        <p:nvSpPr>
          <p:cNvPr id="43" name="矩形: 圆角 9"/>
          <p:cNvSpPr/>
          <p:nvPr>
            <p:custDataLst>
              <p:tags r:id="rId2"/>
            </p:custDataLst>
          </p:nvPr>
        </p:nvSpPr>
        <p:spPr>
          <a:xfrm>
            <a:off x="2430780" y="3429000"/>
            <a:ext cx="2272665" cy="733425"/>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0 w 2951429"/>
              <a:gd name="connsiteY0-34" fmla="*/ 1210876 h 1216223"/>
              <a:gd name="connsiteX1-35" fmla="*/ 1984064 w 2951429"/>
              <a:gd name="connsiteY1-36" fmla="*/ 0 h 1216223"/>
              <a:gd name="connsiteX2-37" fmla="*/ 2832378 w 2951429"/>
              <a:gd name="connsiteY2-38" fmla="*/ 0 h 1216223"/>
              <a:gd name="connsiteX3-39" fmla="*/ 2951429 w 2951429"/>
              <a:gd name="connsiteY3-40" fmla="*/ 119051 h 1216223"/>
              <a:gd name="connsiteX4-41" fmla="*/ 2951429 w 2951429"/>
              <a:gd name="connsiteY4-42" fmla="*/ 595241 h 1216223"/>
              <a:gd name="connsiteX5-43" fmla="*/ 2832378 w 2951429"/>
              <a:gd name="connsiteY5-44" fmla="*/ 714292 h 1216223"/>
              <a:gd name="connsiteX6-45" fmla="*/ 1984064 w 2951429"/>
              <a:gd name="connsiteY6-46" fmla="*/ 714292 h 1216223"/>
              <a:gd name="connsiteX7-47" fmla="*/ 0 w 2951429"/>
              <a:gd name="connsiteY7-48" fmla="*/ 1210876 h 1216223"/>
              <a:gd name="connsiteX0-49" fmla="*/ 0 w 2987643"/>
              <a:gd name="connsiteY0-50" fmla="*/ 1219930 h 1225198"/>
              <a:gd name="connsiteX1-51" fmla="*/ 2020278 w 2987643"/>
              <a:gd name="connsiteY1-52" fmla="*/ 0 h 1225198"/>
              <a:gd name="connsiteX2-53" fmla="*/ 2868592 w 2987643"/>
              <a:gd name="connsiteY2-54" fmla="*/ 0 h 1225198"/>
              <a:gd name="connsiteX3-55" fmla="*/ 2987643 w 2987643"/>
              <a:gd name="connsiteY3-56" fmla="*/ 119051 h 1225198"/>
              <a:gd name="connsiteX4-57" fmla="*/ 2987643 w 2987643"/>
              <a:gd name="connsiteY4-58" fmla="*/ 595241 h 1225198"/>
              <a:gd name="connsiteX5-59" fmla="*/ 2868592 w 2987643"/>
              <a:gd name="connsiteY5-60" fmla="*/ 714292 h 1225198"/>
              <a:gd name="connsiteX6-61" fmla="*/ 2020278 w 2987643"/>
              <a:gd name="connsiteY6-62" fmla="*/ 714292 h 1225198"/>
              <a:gd name="connsiteX7-63" fmla="*/ 0 w 2987643"/>
              <a:gd name="connsiteY7-64" fmla="*/ 1219930 h 1225198"/>
              <a:gd name="connsiteX0-65" fmla="*/ 0 w 2987643"/>
              <a:gd name="connsiteY0-66" fmla="*/ 1219930 h 1219933"/>
              <a:gd name="connsiteX1-67" fmla="*/ 2020278 w 2987643"/>
              <a:gd name="connsiteY1-68" fmla="*/ 0 h 1219933"/>
              <a:gd name="connsiteX2-69" fmla="*/ 2868592 w 2987643"/>
              <a:gd name="connsiteY2-70" fmla="*/ 0 h 1219933"/>
              <a:gd name="connsiteX3-71" fmla="*/ 2987643 w 2987643"/>
              <a:gd name="connsiteY3-72" fmla="*/ 119051 h 1219933"/>
              <a:gd name="connsiteX4-73" fmla="*/ 2987643 w 2987643"/>
              <a:gd name="connsiteY4-74" fmla="*/ 595241 h 1219933"/>
              <a:gd name="connsiteX5-75" fmla="*/ 2868592 w 2987643"/>
              <a:gd name="connsiteY5-76" fmla="*/ 714292 h 1219933"/>
              <a:gd name="connsiteX6-77" fmla="*/ 2020278 w 2987643"/>
              <a:gd name="connsiteY6-78" fmla="*/ 714292 h 1219933"/>
              <a:gd name="connsiteX7-79" fmla="*/ 0 w 2987643"/>
              <a:gd name="connsiteY7-80" fmla="*/ 1219930 h 1219933"/>
              <a:gd name="connsiteX0-81" fmla="*/ 0 w 2987643"/>
              <a:gd name="connsiteY0-82" fmla="*/ 1265174 h 1265176"/>
              <a:gd name="connsiteX1-83" fmla="*/ 2020278 w 2987643"/>
              <a:gd name="connsiteY1-84" fmla="*/ 0 h 1265176"/>
              <a:gd name="connsiteX2-85" fmla="*/ 2868592 w 2987643"/>
              <a:gd name="connsiteY2-86" fmla="*/ 0 h 1265176"/>
              <a:gd name="connsiteX3-87" fmla="*/ 2987643 w 2987643"/>
              <a:gd name="connsiteY3-88" fmla="*/ 119051 h 1265176"/>
              <a:gd name="connsiteX4-89" fmla="*/ 2987643 w 2987643"/>
              <a:gd name="connsiteY4-90" fmla="*/ 595241 h 1265176"/>
              <a:gd name="connsiteX5-91" fmla="*/ 2868592 w 2987643"/>
              <a:gd name="connsiteY5-92" fmla="*/ 714292 h 1265176"/>
              <a:gd name="connsiteX6-93" fmla="*/ 2020278 w 2987643"/>
              <a:gd name="connsiteY6-94" fmla="*/ 714292 h 1265176"/>
              <a:gd name="connsiteX7-95" fmla="*/ 0 w 2987643"/>
              <a:gd name="connsiteY7-96" fmla="*/ 1265174 h 1265176"/>
              <a:gd name="connsiteX0-97" fmla="*/ 0 w 2968593"/>
              <a:gd name="connsiteY0-98" fmla="*/ 1362805 h 1362807"/>
              <a:gd name="connsiteX1-99" fmla="*/ 2001228 w 2968593"/>
              <a:gd name="connsiteY1-100" fmla="*/ 0 h 1362807"/>
              <a:gd name="connsiteX2-101" fmla="*/ 2849542 w 2968593"/>
              <a:gd name="connsiteY2-102" fmla="*/ 0 h 1362807"/>
              <a:gd name="connsiteX3-103" fmla="*/ 2968593 w 2968593"/>
              <a:gd name="connsiteY3-104" fmla="*/ 119051 h 1362807"/>
              <a:gd name="connsiteX4-105" fmla="*/ 2968593 w 2968593"/>
              <a:gd name="connsiteY4-106" fmla="*/ 595241 h 1362807"/>
              <a:gd name="connsiteX5-107" fmla="*/ 2849542 w 2968593"/>
              <a:gd name="connsiteY5-108" fmla="*/ 714292 h 1362807"/>
              <a:gd name="connsiteX6-109" fmla="*/ 2001228 w 2968593"/>
              <a:gd name="connsiteY6-110" fmla="*/ 714292 h 1362807"/>
              <a:gd name="connsiteX7-111" fmla="*/ 0 w 2968593"/>
              <a:gd name="connsiteY7-112" fmla="*/ 1362805 h 1362807"/>
              <a:gd name="connsiteX0-113" fmla="*/ 0 w 2954306"/>
              <a:gd name="connsiteY0-114" fmla="*/ 1262792 h 1262794"/>
              <a:gd name="connsiteX1-115" fmla="*/ 1986941 w 2954306"/>
              <a:gd name="connsiteY1-116" fmla="*/ 0 h 1262794"/>
              <a:gd name="connsiteX2-117" fmla="*/ 2835255 w 2954306"/>
              <a:gd name="connsiteY2-118" fmla="*/ 0 h 1262794"/>
              <a:gd name="connsiteX3-119" fmla="*/ 2954306 w 2954306"/>
              <a:gd name="connsiteY3-120" fmla="*/ 119051 h 1262794"/>
              <a:gd name="connsiteX4-121" fmla="*/ 2954306 w 2954306"/>
              <a:gd name="connsiteY4-122" fmla="*/ 595241 h 1262794"/>
              <a:gd name="connsiteX5-123" fmla="*/ 2835255 w 2954306"/>
              <a:gd name="connsiteY5-124" fmla="*/ 714292 h 1262794"/>
              <a:gd name="connsiteX6-125" fmla="*/ 1986941 w 2954306"/>
              <a:gd name="connsiteY6-126" fmla="*/ 714292 h 1262794"/>
              <a:gd name="connsiteX7-127" fmla="*/ 0 w 2954306"/>
              <a:gd name="connsiteY7-128" fmla="*/ 1262792 h 1262794"/>
              <a:gd name="connsiteX0-129" fmla="*/ 0 w 2951925"/>
              <a:gd name="connsiteY0-130" fmla="*/ 1272317 h 1272319"/>
              <a:gd name="connsiteX1-131" fmla="*/ 1984560 w 2951925"/>
              <a:gd name="connsiteY1-132" fmla="*/ 0 h 1272319"/>
              <a:gd name="connsiteX2-133" fmla="*/ 2832874 w 2951925"/>
              <a:gd name="connsiteY2-134" fmla="*/ 0 h 1272319"/>
              <a:gd name="connsiteX3-135" fmla="*/ 2951925 w 2951925"/>
              <a:gd name="connsiteY3-136" fmla="*/ 119051 h 1272319"/>
              <a:gd name="connsiteX4-137" fmla="*/ 2951925 w 2951925"/>
              <a:gd name="connsiteY4-138" fmla="*/ 595241 h 1272319"/>
              <a:gd name="connsiteX5-139" fmla="*/ 2832874 w 2951925"/>
              <a:gd name="connsiteY5-140" fmla="*/ 714292 h 1272319"/>
              <a:gd name="connsiteX6-141" fmla="*/ 1984560 w 2951925"/>
              <a:gd name="connsiteY6-142" fmla="*/ 714292 h 1272319"/>
              <a:gd name="connsiteX7-143" fmla="*/ 0 w 2951925"/>
              <a:gd name="connsiteY7-144" fmla="*/ 1272317 h 1272319"/>
              <a:gd name="connsiteX0-145" fmla="*/ 0 w 2956688"/>
              <a:gd name="connsiteY0-146" fmla="*/ 1260411 h 1260413"/>
              <a:gd name="connsiteX1-147" fmla="*/ 1989323 w 2956688"/>
              <a:gd name="connsiteY1-148" fmla="*/ 0 h 1260413"/>
              <a:gd name="connsiteX2-149" fmla="*/ 2837637 w 2956688"/>
              <a:gd name="connsiteY2-150" fmla="*/ 0 h 1260413"/>
              <a:gd name="connsiteX3-151" fmla="*/ 2956688 w 2956688"/>
              <a:gd name="connsiteY3-152" fmla="*/ 119051 h 1260413"/>
              <a:gd name="connsiteX4-153" fmla="*/ 2956688 w 2956688"/>
              <a:gd name="connsiteY4-154" fmla="*/ 595241 h 1260413"/>
              <a:gd name="connsiteX5-155" fmla="*/ 2837637 w 2956688"/>
              <a:gd name="connsiteY5-156" fmla="*/ 714292 h 1260413"/>
              <a:gd name="connsiteX6-157" fmla="*/ 1989323 w 2956688"/>
              <a:gd name="connsiteY6-158" fmla="*/ 714292 h 1260413"/>
              <a:gd name="connsiteX7-159" fmla="*/ 0 w 2956688"/>
              <a:gd name="connsiteY7-160" fmla="*/ 1260411 h 1260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6688" h="1260413">
                <a:moveTo>
                  <a:pt x="0" y="1260411"/>
                </a:moveTo>
                <a:cubicBezTo>
                  <a:pt x="0" y="1258954"/>
                  <a:pt x="1315897" y="406643"/>
                  <a:pt x="1989323" y="0"/>
                </a:cubicBezTo>
                <a:lnTo>
                  <a:pt x="2837637" y="0"/>
                </a:lnTo>
                <a:cubicBezTo>
                  <a:pt x="2903387" y="0"/>
                  <a:pt x="2956688" y="53301"/>
                  <a:pt x="2956688" y="119051"/>
                </a:cubicBezTo>
                <a:lnTo>
                  <a:pt x="2956688" y="595241"/>
                </a:lnTo>
                <a:cubicBezTo>
                  <a:pt x="2956688" y="660991"/>
                  <a:pt x="2903387" y="714292"/>
                  <a:pt x="2837637" y="714292"/>
                </a:cubicBezTo>
                <a:lnTo>
                  <a:pt x="1989323" y="714292"/>
                </a:lnTo>
                <a:cubicBezTo>
                  <a:pt x="1923573" y="714292"/>
                  <a:pt x="0" y="1261868"/>
                  <a:pt x="0" y="1260411"/>
                </a:cubicBezTo>
                <a:close/>
              </a:path>
            </a:pathLst>
          </a:cu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endParaRPr>
          </a:p>
        </p:txBody>
      </p:sp>
      <p:sp>
        <p:nvSpPr>
          <p:cNvPr id="45" name="矩形: 圆角 9"/>
          <p:cNvSpPr/>
          <p:nvPr>
            <p:custDataLst>
              <p:tags r:id="rId3"/>
            </p:custDataLst>
          </p:nvPr>
        </p:nvSpPr>
        <p:spPr>
          <a:xfrm flipV="1">
            <a:off x="2433320" y="4279265"/>
            <a:ext cx="2270125" cy="1388110"/>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3 w 2987646"/>
              <a:gd name="connsiteY0-34" fmla="*/ 2080009 h 2080009"/>
              <a:gd name="connsiteX1-35" fmla="*/ 2020281 w 2987646"/>
              <a:gd name="connsiteY1-36" fmla="*/ 0 h 2080009"/>
              <a:gd name="connsiteX2-37" fmla="*/ 2868595 w 2987646"/>
              <a:gd name="connsiteY2-38" fmla="*/ 0 h 2080009"/>
              <a:gd name="connsiteX3-39" fmla="*/ 2987646 w 2987646"/>
              <a:gd name="connsiteY3-40" fmla="*/ 119051 h 2080009"/>
              <a:gd name="connsiteX4-41" fmla="*/ 2987646 w 2987646"/>
              <a:gd name="connsiteY4-42" fmla="*/ 595241 h 2080009"/>
              <a:gd name="connsiteX5-43" fmla="*/ 2868595 w 2987646"/>
              <a:gd name="connsiteY5-44" fmla="*/ 714292 h 2080009"/>
              <a:gd name="connsiteX6-45" fmla="*/ 2020281 w 2987646"/>
              <a:gd name="connsiteY6-46" fmla="*/ 714292 h 2080009"/>
              <a:gd name="connsiteX7-47" fmla="*/ 3 w 2987646"/>
              <a:gd name="connsiteY7-48" fmla="*/ 2080009 h 2080009"/>
              <a:gd name="connsiteX0-49" fmla="*/ 3 w 2987646"/>
              <a:gd name="connsiteY0-50" fmla="*/ 2144303 h 2144303"/>
              <a:gd name="connsiteX1-51" fmla="*/ 2020281 w 2987646"/>
              <a:gd name="connsiteY1-52" fmla="*/ 0 h 2144303"/>
              <a:gd name="connsiteX2-53" fmla="*/ 2868595 w 2987646"/>
              <a:gd name="connsiteY2-54" fmla="*/ 0 h 2144303"/>
              <a:gd name="connsiteX3-55" fmla="*/ 2987646 w 2987646"/>
              <a:gd name="connsiteY3-56" fmla="*/ 119051 h 2144303"/>
              <a:gd name="connsiteX4-57" fmla="*/ 2987646 w 2987646"/>
              <a:gd name="connsiteY4-58" fmla="*/ 595241 h 2144303"/>
              <a:gd name="connsiteX5-59" fmla="*/ 2868595 w 2987646"/>
              <a:gd name="connsiteY5-60" fmla="*/ 714292 h 2144303"/>
              <a:gd name="connsiteX6-61" fmla="*/ 2020281 w 2987646"/>
              <a:gd name="connsiteY6-62" fmla="*/ 714292 h 2144303"/>
              <a:gd name="connsiteX7-63" fmla="*/ 3 w 2987646"/>
              <a:gd name="connsiteY7-64" fmla="*/ 2144303 h 2144303"/>
              <a:gd name="connsiteX0-65" fmla="*/ 4 w 2968597"/>
              <a:gd name="connsiteY0-66" fmla="*/ 2387190 h 2387190"/>
              <a:gd name="connsiteX1-67" fmla="*/ 2001232 w 2968597"/>
              <a:gd name="connsiteY1-68" fmla="*/ 0 h 2387190"/>
              <a:gd name="connsiteX2-69" fmla="*/ 2849546 w 2968597"/>
              <a:gd name="connsiteY2-70" fmla="*/ 0 h 2387190"/>
              <a:gd name="connsiteX3-71" fmla="*/ 2968597 w 2968597"/>
              <a:gd name="connsiteY3-72" fmla="*/ 119051 h 2387190"/>
              <a:gd name="connsiteX4-73" fmla="*/ 2968597 w 2968597"/>
              <a:gd name="connsiteY4-74" fmla="*/ 595241 h 2387190"/>
              <a:gd name="connsiteX5-75" fmla="*/ 2849546 w 2968597"/>
              <a:gd name="connsiteY5-76" fmla="*/ 714292 h 2387190"/>
              <a:gd name="connsiteX6-77" fmla="*/ 2001232 w 2968597"/>
              <a:gd name="connsiteY6-78" fmla="*/ 714292 h 2387190"/>
              <a:gd name="connsiteX7-79" fmla="*/ 4 w 2968597"/>
              <a:gd name="connsiteY7-80" fmla="*/ 2387190 h 2387190"/>
              <a:gd name="connsiteX0-81" fmla="*/ 4 w 2954310"/>
              <a:gd name="connsiteY0-82" fmla="*/ 2208597 h 2208597"/>
              <a:gd name="connsiteX1-83" fmla="*/ 1986945 w 2954310"/>
              <a:gd name="connsiteY1-84" fmla="*/ 0 h 2208597"/>
              <a:gd name="connsiteX2-85" fmla="*/ 2835259 w 2954310"/>
              <a:gd name="connsiteY2-86" fmla="*/ 0 h 2208597"/>
              <a:gd name="connsiteX3-87" fmla="*/ 2954310 w 2954310"/>
              <a:gd name="connsiteY3-88" fmla="*/ 119051 h 2208597"/>
              <a:gd name="connsiteX4-89" fmla="*/ 2954310 w 2954310"/>
              <a:gd name="connsiteY4-90" fmla="*/ 595241 h 2208597"/>
              <a:gd name="connsiteX5-91" fmla="*/ 2835259 w 2954310"/>
              <a:gd name="connsiteY5-92" fmla="*/ 714292 h 2208597"/>
              <a:gd name="connsiteX6-93" fmla="*/ 1986945 w 2954310"/>
              <a:gd name="connsiteY6-94" fmla="*/ 714292 h 2208597"/>
              <a:gd name="connsiteX7-95" fmla="*/ 4 w 2954310"/>
              <a:gd name="connsiteY7-96" fmla="*/ 2208597 h 22085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4310" h="2208597">
                <a:moveTo>
                  <a:pt x="4" y="2208597"/>
                </a:moveTo>
                <a:cubicBezTo>
                  <a:pt x="-2377" y="2209522"/>
                  <a:pt x="1313519" y="693336"/>
                  <a:pt x="1986945" y="0"/>
                </a:cubicBezTo>
                <a:lnTo>
                  <a:pt x="2835259" y="0"/>
                </a:lnTo>
                <a:cubicBezTo>
                  <a:pt x="2901009" y="0"/>
                  <a:pt x="2954310" y="53301"/>
                  <a:pt x="2954310" y="119051"/>
                </a:cubicBezTo>
                <a:lnTo>
                  <a:pt x="2954310" y="595241"/>
                </a:lnTo>
                <a:cubicBezTo>
                  <a:pt x="2954310" y="660991"/>
                  <a:pt x="2901009" y="714292"/>
                  <a:pt x="2835259" y="714292"/>
                </a:cubicBezTo>
                <a:lnTo>
                  <a:pt x="1986945" y="714292"/>
                </a:lnTo>
                <a:cubicBezTo>
                  <a:pt x="1921195" y="714292"/>
                  <a:pt x="2385" y="2207672"/>
                  <a:pt x="4" y="2208597"/>
                </a:cubicBezTo>
                <a:close/>
              </a:path>
            </a:pathLst>
          </a:cu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1"/>
              </a:solidFill>
            </a:endParaRPr>
          </a:p>
        </p:txBody>
      </p:sp>
      <p:sp>
        <p:nvSpPr>
          <p:cNvPr id="46" name="矩形: 圆角 9"/>
          <p:cNvSpPr/>
          <p:nvPr>
            <p:custDataLst>
              <p:tags r:id="rId4"/>
            </p:custDataLst>
          </p:nvPr>
        </p:nvSpPr>
        <p:spPr>
          <a:xfrm flipV="1">
            <a:off x="2428240" y="4279265"/>
            <a:ext cx="2275205" cy="598805"/>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0 w 2951429"/>
              <a:gd name="connsiteY0-34" fmla="*/ 1210876 h 1216223"/>
              <a:gd name="connsiteX1-35" fmla="*/ 1984064 w 2951429"/>
              <a:gd name="connsiteY1-36" fmla="*/ 0 h 1216223"/>
              <a:gd name="connsiteX2-37" fmla="*/ 2832378 w 2951429"/>
              <a:gd name="connsiteY2-38" fmla="*/ 0 h 1216223"/>
              <a:gd name="connsiteX3-39" fmla="*/ 2951429 w 2951429"/>
              <a:gd name="connsiteY3-40" fmla="*/ 119051 h 1216223"/>
              <a:gd name="connsiteX4-41" fmla="*/ 2951429 w 2951429"/>
              <a:gd name="connsiteY4-42" fmla="*/ 595241 h 1216223"/>
              <a:gd name="connsiteX5-43" fmla="*/ 2832378 w 2951429"/>
              <a:gd name="connsiteY5-44" fmla="*/ 714292 h 1216223"/>
              <a:gd name="connsiteX6-45" fmla="*/ 1984064 w 2951429"/>
              <a:gd name="connsiteY6-46" fmla="*/ 714292 h 1216223"/>
              <a:gd name="connsiteX7-47" fmla="*/ 0 w 2951429"/>
              <a:gd name="connsiteY7-48" fmla="*/ 1210876 h 1216223"/>
              <a:gd name="connsiteX0-49" fmla="*/ 0 w 2987643"/>
              <a:gd name="connsiteY0-50" fmla="*/ 1219930 h 1225198"/>
              <a:gd name="connsiteX1-51" fmla="*/ 2020278 w 2987643"/>
              <a:gd name="connsiteY1-52" fmla="*/ 0 h 1225198"/>
              <a:gd name="connsiteX2-53" fmla="*/ 2868592 w 2987643"/>
              <a:gd name="connsiteY2-54" fmla="*/ 0 h 1225198"/>
              <a:gd name="connsiteX3-55" fmla="*/ 2987643 w 2987643"/>
              <a:gd name="connsiteY3-56" fmla="*/ 119051 h 1225198"/>
              <a:gd name="connsiteX4-57" fmla="*/ 2987643 w 2987643"/>
              <a:gd name="connsiteY4-58" fmla="*/ 595241 h 1225198"/>
              <a:gd name="connsiteX5-59" fmla="*/ 2868592 w 2987643"/>
              <a:gd name="connsiteY5-60" fmla="*/ 714292 h 1225198"/>
              <a:gd name="connsiteX6-61" fmla="*/ 2020278 w 2987643"/>
              <a:gd name="connsiteY6-62" fmla="*/ 714292 h 1225198"/>
              <a:gd name="connsiteX7-63" fmla="*/ 0 w 2987643"/>
              <a:gd name="connsiteY7-64" fmla="*/ 1219930 h 1225198"/>
              <a:gd name="connsiteX0-65" fmla="*/ 0 w 2987643"/>
              <a:gd name="connsiteY0-66" fmla="*/ 1219930 h 1219940"/>
              <a:gd name="connsiteX1-67" fmla="*/ 2020278 w 2987643"/>
              <a:gd name="connsiteY1-68" fmla="*/ 0 h 1219940"/>
              <a:gd name="connsiteX2-69" fmla="*/ 2868592 w 2987643"/>
              <a:gd name="connsiteY2-70" fmla="*/ 0 h 1219940"/>
              <a:gd name="connsiteX3-71" fmla="*/ 2987643 w 2987643"/>
              <a:gd name="connsiteY3-72" fmla="*/ 119051 h 1219940"/>
              <a:gd name="connsiteX4-73" fmla="*/ 2987643 w 2987643"/>
              <a:gd name="connsiteY4-74" fmla="*/ 595241 h 1219940"/>
              <a:gd name="connsiteX5-75" fmla="*/ 2868592 w 2987643"/>
              <a:gd name="connsiteY5-76" fmla="*/ 714292 h 1219940"/>
              <a:gd name="connsiteX6-77" fmla="*/ 2020278 w 2987643"/>
              <a:gd name="connsiteY6-78" fmla="*/ 714292 h 1219940"/>
              <a:gd name="connsiteX7-79" fmla="*/ 0 w 2987643"/>
              <a:gd name="connsiteY7-80" fmla="*/ 1219930 h 1219940"/>
              <a:gd name="connsiteX0-81" fmla="*/ 0 w 2987643"/>
              <a:gd name="connsiteY0-82" fmla="*/ 1265173 h 1265182"/>
              <a:gd name="connsiteX1-83" fmla="*/ 2020278 w 2987643"/>
              <a:gd name="connsiteY1-84" fmla="*/ 0 h 1265182"/>
              <a:gd name="connsiteX2-85" fmla="*/ 2868592 w 2987643"/>
              <a:gd name="connsiteY2-86" fmla="*/ 0 h 1265182"/>
              <a:gd name="connsiteX3-87" fmla="*/ 2987643 w 2987643"/>
              <a:gd name="connsiteY3-88" fmla="*/ 119051 h 1265182"/>
              <a:gd name="connsiteX4-89" fmla="*/ 2987643 w 2987643"/>
              <a:gd name="connsiteY4-90" fmla="*/ 595241 h 1265182"/>
              <a:gd name="connsiteX5-91" fmla="*/ 2868592 w 2987643"/>
              <a:gd name="connsiteY5-92" fmla="*/ 714292 h 1265182"/>
              <a:gd name="connsiteX6-93" fmla="*/ 2020278 w 2987643"/>
              <a:gd name="connsiteY6-94" fmla="*/ 714292 h 1265182"/>
              <a:gd name="connsiteX7-95" fmla="*/ 0 w 2987643"/>
              <a:gd name="connsiteY7-96" fmla="*/ 1265173 h 1265182"/>
              <a:gd name="connsiteX0-97" fmla="*/ 0 w 2973355"/>
              <a:gd name="connsiteY0-98" fmla="*/ 1388998 h 1389006"/>
              <a:gd name="connsiteX1-99" fmla="*/ 2005990 w 2973355"/>
              <a:gd name="connsiteY1-100" fmla="*/ 0 h 1389006"/>
              <a:gd name="connsiteX2-101" fmla="*/ 2854304 w 2973355"/>
              <a:gd name="connsiteY2-102" fmla="*/ 0 h 1389006"/>
              <a:gd name="connsiteX3-103" fmla="*/ 2973355 w 2973355"/>
              <a:gd name="connsiteY3-104" fmla="*/ 119051 h 1389006"/>
              <a:gd name="connsiteX4-105" fmla="*/ 2973355 w 2973355"/>
              <a:gd name="connsiteY4-106" fmla="*/ 595241 h 1389006"/>
              <a:gd name="connsiteX5-107" fmla="*/ 2854304 w 2973355"/>
              <a:gd name="connsiteY5-108" fmla="*/ 714292 h 1389006"/>
              <a:gd name="connsiteX6-109" fmla="*/ 2005990 w 2973355"/>
              <a:gd name="connsiteY6-110" fmla="*/ 714292 h 1389006"/>
              <a:gd name="connsiteX7-111" fmla="*/ 0 w 2973355"/>
              <a:gd name="connsiteY7-112" fmla="*/ 1388998 h 1389006"/>
              <a:gd name="connsiteX0-113" fmla="*/ 0 w 2951923"/>
              <a:gd name="connsiteY0-114" fmla="*/ 1272317 h 1272326"/>
              <a:gd name="connsiteX1-115" fmla="*/ 1984558 w 2951923"/>
              <a:gd name="connsiteY1-116" fmla="*/ 0 h 1272326"/>
              <a:gd name="connsiteX2-117" fmla="*/ 2832872 w 2951923"/>
              <a:gd name="connsiteY2-118" fmla="*/ 0 h 1272326"/>
              <a:gd name="connsiteX3-119" fmla="*/ 2951923 w 2951923"/>
              <a:gd name="connsiteY3-120" fmla="*/ 119051 h 1272326"/>
              <a:gd name="connsiteX4-121" fmla="*/ 2951923 w 2951923"/>
              <a:gd name="connsiteY4-122" fmla="*/ 595241 h 1272326"/>
              <a:gd name="connsiteX5-123" fmla="*/ 2832872 w 2951923"/>
              <a:gd name="connsiteY5-124" fmla="*/ 714292 h 1272326"/>
              <a:gd name="connsiteX6-125" fmla="*/ 1984558 w 2951923"/>
              <a:gd name="connsiteY6-126" fmla="*/ 714292 h 1272326"/>
              <a:gd name="connsiteX7-127" fmla="*/ 0 w 2951923"/>
              <a:gd name="connsiteY7-128" fmla="*/ 1272317 h 1272326"/>
              <a:gd name="connsiteX0-129" fmla="*/ 0 w 2961448"/>
              <a:gd name="connsiteY0-130" fmla="*/ 1260410 h 1260419"/>
              <a:gd name="connsiteX1-131" fmla="*/ 1994083 w 2961448"/>
              <a:gd name="connsiteY1-132" fmla="*/ 0 h 1260419"/>
              <a:gd name="connsiteX2-133" fmla="*/ 2842397 w 2961448"/>
              <a:gd name="connsiteY2-134" fmla="*/ 0 h 1260419"/>
              <a:gd name="connsiteX3-135" fmla="*/ 2961448 w 2961448"/>
              <a:gd name="connsiteY3-136" fmla="*/ 119051 h 1260419"/>
              <a:gd name="connsiteX4-137" fmla="*/ 2961448 w 2961448"/>
              <a:gd name="connsiteY4-138" fmla="*/ 595241 h 1260419"/>
              <a:gd name="connsiteX5-139" fmla="*/ 2842397 w 2961448"/>
              <a:gd name="connsiteY5-140" fmla="*/ 714292 h 1260419"/>
              <a:gd name="connsiteX6-141" fmla="*/ 1994083 w 2961448"/>
              <a:gd name="connsiteY6-142" fmla="*/ 714292 h 1260419"/>
              <a:gd name="connsiteX7-143" fmla="*/ 0 w 2961448"/>
              <a:gd name="connsiteY7-144" fmla="*/ 1260410 h 1260419"/>
              <a:gd name="connsiteX0-145" fmla="*/ 0 w 2959067"/>
              <a:gd name="connsiteY0-146" fmla="*/ 1274698 h 1274707"/>
              <a:gd name="connsiteX1-147" fmla="*/ 1991702 w 2959067"/>
              <a:gd name="connsiteY1-148" fmla="*/ 0 h 1274707"/>
              <a:gd name="connsiteX2-149" fmla="*/ 2840016 w 2959067"/>
              <a:gd name="connsiteY2-150" fmla="*/ 0 h 1274707"/>
              <a:gd name="connsiteX3-151" fmla="*/ 2959067 w 2959067"/>
              <a:gd name="connsiteY3-152" fmla="*/ 119051 h 1274707"/>
              <a:gd name="connsiteX4-153" fmla="*/ 2959067 w 2959067"/>
              <a:gd name="connsiteY4-154" fmla="*/ 595241 h 1274707"/>
              <a:gd name="connsiteX5-155" fmla="*/ 2840016 w 2959067"/>
              <a:gd name="connsiteY5-156" fmla="*/ 714292 h 1274707"/>
              <a:gd name="connsiteX6-157" fmla="*/ 1991702 w 2959067"/>
              <a:gd name="connsiteY6-158" fmla="*/ 714292 h 1274707"/>
              <a:gd name="connsiteX7-159" fmla="*/ 0 w 2959067"/>
              <a:gd name="connsiteY7-160" fmla="*/ 1274698 h 1274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9067" h="1274707">
                <a:moveTo>
                  <a:pt x="0" y="1274698"/>
                </a:moveTo>
                <a:cubicBezTo>
                  <a:pt x="0" y="1278004"/>
                  <a:pt x="1318276" y="406643"/>
                  <a:pt x="1991702" y="0"/>
                </a:cubicBezTo>
                <a:lnTo>
                  <a:pt x="2840016" y="0"/>
                </a:lnTo>
                <a:cubicBezTo>
                  <a:pt x="2905766" y="0"/>
                  <a:pt x="2959067" y="53301"/>
                  <a:pt x="2959067" y="119051"/>
                </a:cubicBezTo>
                <a:lnTo>
                  <a:pt x="2959067" y="595241"/>
                </a:lnTo>
                <a:cubicBezTo>
                  <a:pt x="2959067" y="660991"/>
                  <a:pt x="2905766" y="714292"/>
                  <a:pt x="2840016" y="714292"/>
                </a:cubicBezTo>
                <a:lnTo>
                  <a:pt x="1991702" y="714292"/>
                </a:lnTo>
                <a:cubicBezTo>
                  <a:pt x="1925952" y="714292"/>
                  <a:pt x="0" y="1271392"/>
                  <a:pt x="0" y="1274698"/>
                </a:cubicBezTo>
                <a:close/>
              </a:path>
            </a:pathLst>
          </a:custGeom>
          <a:solidFill>
            <a:srgbClr val="FBCC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endParaRPr>
          </a:p>
        </p:txBody>
      </p:sp>
      <p:pic>
        <p:nvPicPr>
          <p:cNvPr id="13"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1325245" y="3746501"/>
            <a:ext cx="686435" cy="686435"/>
          </a:xfrm>
          <a:prstGeom prst="rect">
            <a:avLst/>
          </a:prstGeom>
        </p:spPr>
      </p:pic>
      <p:sp>
        <p:nvSpPr>
          <p:cNvPr id="5" name="矩形 4"/>
          <p:cNvSpPr/>
          <p:nvPr>
            <p:custDataLst>
              <p:tags r:id="rId8"/>
            </p:custDataLst>
          </p:nvPr>
        </p:nvSpPr>
        <p:spPr>
          <a:xfrm>
            <a:off x="5004435" y="2405380"/>
            <a:ext cx="1880870" cy="742950"/>
          </a:xfrm>
          <a:prstGeom prst="rect">
            <a:avLst/>
          </a:prstGeom>
          <a:noFill/>
        </p:spPr>
        <p:txBody>
          <a:bodyPr wrap="square" lIns="0" tIns="0" rIns="0" bIns="0" rtlCol="0" anchor="ctr">
            <a:noAutofit/>
          </a:bodyPr>
          <a:p>
            <a:pPr algn="just">
              <a:lnSpc>
                <a:spcPct val="140000"/>
              </a:lnSpc>
              <a:spcBef>
                <a:spcPct val="0"/>
              </a:spcBef>
              <a:spcAft>
                <a:spcPct val="0"/>
              </a:spcAft>
            </a:pP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）缺乏经验。</a:t>
            </a:r>
            <a:endPar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custDataLst>
              <p:tags r:id="rId9"/>
            </p:custDataLst>
          </p:nvPr>
        </p:nvSpPr>
        <p:spPr>
          <a:xfrm>
            <a:off x="5015230" y="3441700"/>
            <a:ext cx="2108835" cy="526415"/>
          </a:xfrm>
          <a:prstGeom prst="rect">
            <a:avLst/>
          </a:prstGeom>
          <a:noFill/>
        </p:spPr>
        <p:txBody>
          <a:bodyPr wrap="square" lIns="0" tIns="0" rIns="0" bIns="0" rtlCol="0" anchor="ctr">
            <a:noAutofit/>
          </a:bodyPr>
          <a:p>
            <a:pPr algn="just">
              <a:lnSpc>
                <a:spcPct val="140000"/>
              </a:lnSpc>
              <a:buClrTx/>
              <a:buSzTx/>
              <a:buFontTx/>
            </a:pP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）资金紧张。</a:t>
            </a:r>
            <a:endPar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custDataLst>
              <p:tags r:id="rId10"/>
            </p:custDataLst>
          </p:nvPr>
        </p:nvSpPr>
        <p:spPr>
          <a:xfrm>
            <a:off x="5015230" y="4378960"/>
            <a:ext cx="2122170" cy="659130"/>
          </a:xfrm>
          <a:prstGeom prst="rect">
            <a:avLst/>
          </a:prstGeom>
          <a:noFill/>
        </p:spPr>
        <p:txBody>
          <a:bodyPr wrap="square" lIns="0" tIns="0" rIns="0" bIns="0" rtlCol="0" anchor="ctr">
            <a:noAutofit/>
          </a:bodyPr>
          <a:p>
            <a:pPr algn="just">
              <a:lnSpc>
                <a:spcPct val="140000"/>
              </a:lnSpc>
              <a:buClrTx/>
              <a:buSzTx/>
              <a:buFontTx/>
            </a:pP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）竞争激烈。</a:t>
            </a:r>
            <a:endPar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5"/>
          <p:cNvSpPr/>
          <p:nvPr>
            <p:custDataLst>
              <p:tags r:id="rId11"/>
            </p:custDataLst>
          </p:nvPr>
        </p:nvSpPr>
        <p:spPr>
          <a:xfrm>
            <a:off x="5015230" y="5249546"/>
            <a:ext cx="5467984" cy="742950"/>
          </a:xfrm>
          <a:prstGeom prst="rect">
            <a:avLst/>
          </a:prstGeom>
          <a:noFill/>
        </p:spPr>
        <p:txBody>
          <a:bodyPr wrap="square" lIns="0" tIns="0" rIns="0" bIns="0" rtlCol="0" anchor="ctr">
            <a:noAutofit/>
          </a:bodyPr>
          <a:p>
            <a:pPr algn="just">
              <a:lnSpc>
                <a:spcPct val="140000"/>
              </a:lnSpc>
              <a:spcBef>
                <a:spcPct val="0"/>
              </a:spcBef>
              <a:spcAft>
                <a:spcPct val="0"/>
              </a:spcAft>
            </a:pP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）缺乏社会阅历和资深的行业经验，人际关系和商业网络尤显匮乏。</a:t>
            </a:r>
            <a:endParaRPr lang="zh-CN" altLang="en-US" sz="2000" ker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p:nvPr>
            <p:custDataLst>
              <p:tags r:id="rId12"/>
            </p:custDataLst>
          </p:nvPr>
        </p:nvSpPr>
        <p:spPr>
          <a:xfrm>
            <a:off x="930275" y="4582161"/>
            <a:ext cx="1457325" cy="1173480"/>
          </a:xfrm>
          <a:prstGeom prst="rect">
            <a:avLst/>
          </a:prstGeom>
          <a:noFill/>
        </p:spPr>
        <p:txBody>
          <a:bodyPr wrap="square" lIns="0" tIns="0" rIns="0" bIns="0" rtlCol="0" anchor="t" anchorCtr="0">
            <a:noAutofit/>
          </a:bodyPr>
          <a:p>
            <a:pPr algn="ctr">
              <a:spcBef>
                <a:spcPct val="0"/>
              </a:spcBef>
              <a:spcAft>
                <a:spcPct val="0"/>
              </a:spcAft>
            </a:pPr>
            <a:r>
              <a:rPr lang="zh-CN" altLang="en-US" sz="2000" b="1" kern="0">
                <a:solidFill>
                  <a:srgbClr val="92D050"/>
                </a:solidFill>
                <a:latin typeface="微软雅黑" panose="020B0503020204020204" pitchFamily="34" charset="-122"/>
                <a:ea typeface="微软雅黑" panose="020B0503020204020204" pitchFamily="34" charset="-122"/>
                <a:cs typeface="+mn-ea"/>
              </a:rPr>
              <a:t>劣势</a:t>
            </a:r>
            <a:endParaRPr lang="zh-CN" altLang="en-US" sz="2000" b="1" kern="0">
              <a:solidFill>
                <a:srgbClr val="92D050"/>
              </a:solidFill>
              <a:latin typeface="微软雅黑" panose="020B0503020204020204" pitchFamily="34" charset="-122"/>
              <a:ea typeface="微软雅黑" panose="020B0503020204020204" pitchFamily="34" charset="-122"/>
              <a:cs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361440" y="1442720"/>
            <a:ext cx="2687955" cy="460375"/>
          </a:xfrm>
          <a:prstGeom prst="rect">
            <a:avLst/>
          </a:prstGeom>
        </p:spPr>
        <p:txBody>
          <a:bodyPr wrap="square">
            <a:spAutoFit/>
          </a:bodyPr>
          <a:p>
            <a:r>
              <a:rPr lang="zh-CN" altLang="en-US" sz="2400">
                <a:solidFill>
                  <a:srgbClr val="00AEEF"/>
                </a:solidFill>
                <a:latin typeface="微软雅黑" panose="020B0503020204020204" pitchFamily="34" charset="-122"/>
                <a:ea typeface="微软雅黑" panose="020B0503020204020204" pitchFamily="34" charset="-122"/>
              </a:rPr>
              <a:t>大学生创业的模式</a:t>
            </a:r>
            <a:endParaRPr lang="zh-CN" altLang="en-US" sz="2400">
              <a:solidFill>
                <a:srgbClr val="00AEEF"/>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632585" y="1903095"/>
            <a:ext cx="2146300" cy="3867150"/>
          </a:xfrm>
          <a:prstGeom prst="rect">
            <a:avLst/>
          </a:prstGeom>
        </p:spPr>
        <p:txBody>
          <a:bodyPr>
            <a:noAutofit/>
          </a:bodyPr>
          <a:p>
            <a:pPr>
              <a:lnSpc>
                <a:spcPct val="200000"/>
              </a:lnSpc>
            </a:pPr>
            <a:r>
              <a:rPr lang="zh-CN" altLang="en-US" sz="2400">
                <a:solidFill>
                  <a:srgbClr val="00AEEF"/>
                </a:solidFill>
                <a:latin typeface="微软雅黑" panose="020B0503020204020204" pitchFamily="34" charset="-122"/>
                <a:ea typeface="微软雅黑" panose="020B0503020204020204" pitchFamily="34" charset="-122"/>
              </a:rPr>
              <a:t>一、网络创业</a:t>
            </a:r>
            <a:endParaRPr lang="zh-CN" altLang="en-US" sz="2400">
              <a:solidFill>
                <a:srgbClr val="00AEEF"/>
              </a:solidFill>
              <a:latin typeface="微软雅黑" panose="020B0503020204020204" pitchFamily="34" charset="-122"/>
              <a:ea typeface="微软雅黑" panose="020B0503020204020204" pitchFamily="34" charset="-122"/>
            </a:endParaRPr>
          </a:p>
          <a:p>
            <a:pPr>
              <a:lnSpc>
                <a:spcPct val="200000"/>
              </a:lnSpc>
            </a:pPr>
            <a:r>
              <a:rPr lang="zh-CN" altLang="en-US" sz="2400">
                <a:solidFill>
                  <a:srgbClr val="00AEEF"/>
                </a:solidFill>
                <a:latin typeface="微软雅黑" panose="020B0503020204020204" pitchFamily="34" charset="-122"/>
                <a:ea typeface="微软雅黑" panose="020B0503020204020204" pitchFamily="34" charset="-122"/>
                <a:sym typeface="+mn-ea"/>
              </a:rPr>
              <a:t>二、兼职创业</a:t>
            </a:r>
            <a:endParaRPr lang="zh-CN" altLang="en-US" sz="2400">
              <a:solidFill>
                <a:srgbClr val="00AEEF"/>
              </a:solidFill>
              <a:latin typeface="微软雅黑" panose="020B0503020204020204" pitchFamily="34" charset="-122"/>
              <a:ea typeface="微软雅黑" panose="020B0503020204020204" pitchFamily="34" charset="-122"/>
              <a:sym typeface="+mn-ea"/>
            </a:endParaRPr>
          </a:p>
          <a:p>
            <a:pPr>
              <a:lnSpc>
                <a:spcPct val="200000"/>
              </a:lnSpc>
            </a:pPr>
            <a:r>
              <a:rPr lang="zh-CN" altLang="en-US" sz="2400">
                <a:solidFill>
                  <a:srgbClr val="00AEEF"/>
                </a:solidFill>
                <a:latin typeface="微软雅黑" panose="020B0503020204020204" pitchFamily="34" charset="-122"/>
                <a:ea typeface="微软雅黑" panose="020B0503020204020204" pitchFamily="34" charset="-122"/>
                <a:sym typeface="+mn-ea"/>
              </a:rPr>
              <a:t>三、团队创业</a:t>
            </a:r>
            <a:endParaRPr lang="zh-CN" altLang="en-US" sz="2400">
              <a:solidFill>
                <a:srgbClr val="00AEEF"/>
              </a:solidFill>
              <a:latin typeface="微软雅黑" panose="020B0503020204020204" pitchFamily="34" charset="-122"/>
              <a:ea typeface="微软雅黑" panose="020B0503020204020204" pitchFamily="34" charset="-122"/>
              <a:sym typeface="+mn-ea"/>
            </a:endParaRPr>
          </a:p>
          <a:p>
            <a:pPr>
              <a:lnSpc>
                <a:spcPct val="200000"/>
              </a:lnSpc>
            </a:pPr>
            <a:r>
              <a:rPr lang="zh-CN" altLang="en-US" sz="2400">
                <a:solidFill>
                  <a:srgbClr val="00AEEF"/>
                </a:solidFill>
                <a:latin typeface="微软雅黑" panose="020B0503020204020204" pitchFamily="34" charset="-122"/>
                <a:ea typeface="微软雅黑" panose="020B0503020204020204" pitchFamily="34" charset="-122"/>
                <a:sym typeface="+mn-ea"/>
              </a:rPr>
              <a:t>四、大赛创业</a:t>
            </a:r>
            <a:endParaRPr lang="zh-CN" altLang="en-US" sz="2400">
              <a:solidFill>
                <a:srgbClr val="00AEEF"/>
              </a:solidFill>
              <a:latin typeface="微软雅黑" panose="020B0503020204020204" pitchFamily="34" charset="-122"/>
              <a:ea typeface="微软雅黑" panose="020B0503020204020204" pitchFamily="34" charset="-122"/>
              <a:sym typeface="+mn-ea"/>
            </a:endParaRPr>
          </a:p>
          <a:p>
            <a:pPr>
              <a:lnSpc>
                <a:spcPct val="200000"/>
              </a:lnSpc>
            </a:pPr>
            <a:r>
              <a:rPr lang="zh-CN" altLang="en-US" sz="2400">
                <a:solidFill>
                  <a:srgbClr val="00AEEF"/>
                </a:solidFill>
                <a:latin typeface="微软雅黑" panose="020B0503020204020204" pitchFamily="34" charset="-122"/>
                <a:ea typeface="微软雅黑" panose="020B0503020204020204" pitchFamily="34" charset="-122"/>
                <a:sym typeface="+mn-ea"/>
              </a:rPr>
              <a:t>五、概念创业</a:t>
            </a:r>
            <a:endParaRPr lang="zh-CN" altLang="en-US" sz="2400">
              <a:solidFill>
                <a:srgbClr val="00AEEF"/>
              </a:solidFill>
              <a:latin typeface="微软雅黑" panose="020B0503020204020204" pitchFamily="34" charset="-122"/>
              <a:ea typeface="微软雅黑" panose="020B0503020204020204" pitchFamily="34" charset="-122"/>
            </a:endParaRPr>
          </a:p>
          <a:p>
            <a:endParaRPr lang="zh-CN" altLang="en-US" sz="1600"/>
          </a:p>
          <a:p>
            <a:endParaRPr lang="zh-CN" altLang="en-US" sz="1600">
              <a:solidFill>
                <a:srgbClr val="00AEEF"/>
              </a:solidFill>
              <a:latin typeface="方正楷体_GBK"/>
              <a:ea typeface="方正楷体_GBK"/>
            </a:endParaRPr>
          </a:p>
          <a:p>
            <a:endParaRPr lang="zh-CN" altLang="en-US" sz="1600">
              <a:solidFill>
                <a:srgbClr val="00AEEF"/>
              </a:solidFill>
              <a:latin typeface="方正楷体_GBK"/>
              <a:ea typeface="方正楷体_GBK"/>
            </a:endParaRPr>
          </a:p>
          <a:p>
            <a:endParaRPr lang="zh-CN" altLang="en-US" sz="1600">
              <a:solidFill>
                <a:srgbClr val="00AEEF"/>
              </a:solidFill>
              <a:latin typeface="方正楷体_GBK"/>
              <a:ea typeface="方正楷体_GBK"/>
            </a:endParaRPr>
          </a:p>
        </p:txBody>
      </p:sp>
      <p:pic>
        <p:nvPicPr>
          <p:cNvPr id="11" name="图片 10"/>
          <p:cNvPicPr/>
          <p:nvPr/>
        </p:nvPicPr>
        <p:blipFill>
          <a:blip r:embed="rId1"/>
          <a:stretch>
            <a:fillRect/>
          </a:stretch>
        </p:blipFill>
        <p:spPr>
          <a:xfrm>
            <a:off x="4363085" y="1732280"/>
            <a:ext cx="6350000" cy="38989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评估创业认知素质</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（一）创业自我认知</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052195" y="2145030"/>
            <a:ext cx="10216515" cy="1091565"/>
          </a:xfrm>
          <a:prstGeom prst="rect">
            <a:avLst/>
          </a:prstGeom>
          <a:noFill/>
        </p:spPr>
        <p:txBody>
          <a:bodyPr wrap="square" rtlCol="0">
            <a:noAutofit/>
          </a:bodyPr>
          <a:p>
            <a:pPr>
              <a:lnSpc>
                <a:spcPct val="18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自我认知，亦称为自我意识，指</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个体对自己心理和行为状态的深入洞察与理解，</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包括自我观察与自我评价两部分。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166495" y="3683635"/>
            <a:ext cx="10102215" cy="1476375"/>
          </a:xfrm>
          <a:prstGeom prst="rect">
            <a:avLst/>
          </a:prstGeom>
          <a:noFill/>
          <a:ln w="12700" cmpd="sng">
            <a:solidFill>
              <a:schemeClr val="accent1">
                <a:shade val="50000"/>
              </a:schemeClr>
            </a:solidFill>
            <a:prstDash val="dash"/>
          </a:ln>
        </p:spPr>
        <p:txBody>
          <a:bodyPr wrap="square" rtlCol="0">
            <a:sp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请仔细阅读书中内容填写表格，判断下列陈述在多大程度上与你的实际情况相吻合，并在答案的相应方框内打</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“V”</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。答案无对错之分，请尽量按照你的真实想法填写。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非常不同意；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不同意；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不确定；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非常同意。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1078746728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43720" y="1376680"/>
            <a:ext cx="914400" cy="9144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评估创业认知素质</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888365" y="127508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（二）创业自我能效</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3192145" y="2099310"/>
            <a:ext cx="8023860" cy="3389630"/>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自我效能这一概念最早是由美国行为主义心理学家阿尔伯特</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班杜拉提出的。他认为，</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自我效能是指个体对自己是否能够有效控制生活诸方面能力的知觉或信念。</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创业自我效能则是指创业者对自己能否从事或成功完成创业活动的自信程度，它是创业者创业行为动因的核心要素。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3" name="组合 92"/>
          <p:cNvGrpSpPr/>
          <p:nvPr>
            <p:custDataLst>
              <p:tags r:id="rId1"/>
            </p:custDataLst>
          </p:nvPr>
        </p:nvGrpSpPr>
        <p:grpSpPr>
          <a:xfrm rot="0">
            <a:off x="342900" y="2383790"/>
            <a:ext cx="2633345" cy="2688590"/>
            <a:chOff x="2318" y="2339"/>
            <a:chExt cx="14664" cy="14559"/>
          </a:xfrm>
        </p:grpSpPr>
        <p:sp>
          <p:nvSpPr>
            <p:cNvPr id="94" name="任意多边形 93"/>
            <p:cNvSpPr/>
            <p:nvPr>
              <p:custDataLst>
                <p:tags r:id="rId2"/>
              </p:custDataLst>
            </p:nvPr>
          </p:nvSpPr>
          <p:spPr>
            <a:xfrm>
              <a:off x="6476" y="14814"/>
              <a:ext cx="10506" cy="1920"/>
            </a:xfrm>
            <a:custGeom>
              <a:avLst/>
              <a:gdLst>
                <a:gd name="connisteX0" fmla="*/ 0 w 3017520"/>
                <a:gd name="connsiteY0" fmla="*/ 533400 h 571500"/>
                <a:gd name="connisteX1" fmla="*/ 289560 w 3017520"/>
                <a:gd name="connsiteY1" fmla="*/ 571500 h 571500"/>
                <a:gd name="connisteX2" fmla="*/ 3017520 w 3017520"/>
                <a:gd name="connsiteY2" fmla="*/ 281940 h 571500"/>
                <a:gd name="connisteX3" fmla="*/ 2811780 w 3017520"/>
                <a:gd name="connsiteY3" fmla="*/ 0 h 571500"/>
                <a:gd name="connisteX4" fmla="*/ 0 w 3017520"/>
                <a:gd name="connsiteY4" fmla="*/ 533400 h 5715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3017520" h="571500">
                  <a:moveTo>
                    <a:pt x="0" y="533400"/>
                  </a:moveTo>
                  <a:lnTo>
                    <a:pt x="289560" y="571500"/>
                  </a:lnTo>
                  <a:lnTo>
                    <a:pt x="3017520" y="281940"/>
                  </a:lnTo>
                  <a:lnTo>
                    <a:pt x="2811780" y="0"/>
                  </a:lnTo>
                  <a:lnTo>
                    <a:pt x="0" y="533400"/>
                  </a:lnTo>
                  <a:close/>
                </a:path>
              </a:pathLst>
            </a:custGeom>
            <a:gradFill>
              <a:gsLst>
                <a:gs pos="10000">
                  <a:srgbClr val="CBCBCB">
                    <a:alpha val="0"/>
                  </a:srgbClr>
                </a:gs>
                <a:gs pos="51000">
                  <a:srgbClr val="676767"/>
                </a:gs>
                <a:gs pos="96000">
                  <a:srgbClr val="CBCBCB">
                    <a:alpha val="0"/>
                  </a:srgbClr>
                </a:gs>
              </a:gsLst>
              <a:path path="circle">
                <a:fillToRect t="100000" r="100000"/>
              </a:path>
              <a:tileRect l="-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5" name="椭圆 94"/>
            <p:cNvSpPr/>
            <p:nvPr>
              <p:custDataLst>
                <p:tags r:id="rId3"/>
              </p:custDataLst>
            </p:nvPr>
          </p:nvSpPr>
          <p:spPr>
            <a:xfrm>
              <a:off x="2318" y="15242"/>
              <a:ext cx="7523" cy="1656"/>
            </a:xfrm>
            <a:prstGeom prst="ellipse">
              <a:avLst/>
            </a:prstGeom>
            <a:gradFill>
              <a:gsLst>
                <a:gs pos="7000">
                  <a:srgbClr val="FFFFFF">
                    <a:alpha val="0"/>
                  </a:srgbClr>
                </a:gs>
                <a:gs pos="71000">
                  <a:srgbClr val="404040"/>
                </a:gs>
              </a:gsLst>
              <a:lin ang="18900000" scaled="0"/>
            </a:gradFill>
            <a:ln>
              <a:noFill/>
            </a:ln>
            <a:effectLst>
              <a:softEdge rad="63500"/>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96" name="图片 95" descr="44"/>
            <p:cNvPicPr>
              <a:picLocks noChangeAspect="1"/>
            </p:cNvPicPr>
            <p:nvPr>
              <p:custDataLst>
                <p:tags r:id="rId4"/>
              </p:custDataLst>
            </p:nvPr>
          </p:nvPicPr>
          <p:blipFill>
            <a:blip r:embed="rId5"/>
            <a:stretch>
              <a:fillRect/>
            </a:stretch>
          </p:blipFill>
          <p:spPr>
            <a:xfrm>
              <a:off x="5002" y="2339"/>
              <a:ext cx="11794" cy="14284"/>
            </a:xfrm>
            <a:prstGeom prst="rect">
              <a:avLst/>
            </a:prstGeom>
          </p:spPr>
        </p:pic>
        <p:pic>
          <p:nvPicPr>
            <p:cNvPr id="97" name="图片 96" descr="E:/设计图片素材/mads-schmidt-rasmussen-cdsjnp2hrXs-unsplash.jpgmads-schmidt-rasmussen-cdsjnp2hrXs-unsplash"/>
            <p:cNvPicPr>
              <a:picLocks noChangeAspect="1"/>
            </p:cNvPicPr>
            <p:nvPr>
              <p:custDataLst>
                <p:tags r:id="rId6"/>
              </p:custDataLst>
            </p:nvPr>
          </p:nvPicPr>
          <p:blipFill>
            <a:blip r:embed="rId7" cstate="email"/>
            <a:srcRect l="-21" t="7503" r="-21" b="7503"/>
            <a:stretch>
              <a:fillRect/>
            </a:stretch>
          </p:blipFill>
          <p:spPr>
            <a:xfrm>
              <a:off x="7550" y="4027"/>
              <a:ext cx="8086" cy="9283"/>
            </a:xfrm>
            <a:custGeom>
              <a:avLst/>
              <a:gdLst/>
              <a:ahLst/>
              <a:cxnLst>
                <a:cxn ang="3">
                  <a:pos x="hc" y="t"/>
                </a:cxn>
                <a:cxn ang="cd2">
                  <a:pos x="l" y="vc"/>
                </a:cxn>
                <a:cxn ang="cd4">
                  <a:pos x="hc" y="b"/>
                </a:cxn>
                <a:cxn ang="0">
                  <a:pos x="r" y="vc"/>
                </a:cxn>
              </a:cxnLst>
              <a:rect l="l" t="t" r="r" b="b"/>
              <a:pathLst>
                <a:path w="4014" h="4608">
                  <a:moveTo>
                    <a:pt x="3354" y="0"/>
                  </a:moveTo>
                  <a:lnTo>
                    <a:pt x="4014" y="4242"/>
                  </a:lnTo>
                  <a:lnTo>
                    <a:pt x="606" y="4608"/>
                  </a:lnTo>
                  <a:lnTo>
                    <a:pt x="0" y="36"/>
                  </a:lnTo>
                  <a:lnTo>
                    <a:pt x="3354" y="0"/>
                  </a:lnTo>
                  <a:close/>
                </a:path>
              </a:pathLst>
            </a:custGeom>
            <a:effectLst>
              <a:innerShdw blurRad="114300">
                <a:prstClr val="black">
                  <a:alpha val="33000"/>
                </a:prstClr>
              </a:innerShdw>
            </a:effectLst>
          </p:spPr>
        </p:pic>
      </p:grpSp>
      <p:sp>
        <p:nvSpPr>
          <p:cNvPr id="63" name="文本框 62"/>
          <p:cNvSpPr txBox="1"/>
          <p:nvPr/>
        </p:nvSpPr>
        <p:spPr>
          <a:xfrm>
            <a:off x="1072515" y="5295265"/>
            <a:ext cx="1873250" cy="437515"/>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阿尔伯特</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班杜拉</a:t>
            </a: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742440" y="1052195"/>
            <a:ext cx="8707120" cy="5058410"/>
          </a:xfrm>
          <a:prstGeom prst="rect">
            <a:avLst/>
          </a:prstGeom>
          <a:noFill/>
        </p:spPr>
        <p:txBody>
          <a:bodyPr wrap="square" rtlCol="0">
            <a:noAutofit/>
          </a:bodyPr>
          <a:p>
            <a:pPr algn="ctr">
              <a:lnSpc>
                <a:spcPct val="200000"/>
              </a:lnSpc>
            </a:pPr>
            <a:r>
              <a:rPr lang="en-US" altLang="zh-CN"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自我效能的</a:t>
            </a:r>
            <a:r>
              <a:rPr lang="en-US" altLang="zh-CN"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 5 </a:t>
            </a:r>
            <a:r>
              <a:rPr lang="zh-CN" altLang="en-US"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个特征</a:t>
            </a:r>
            <a:endParaRPr lang="zh-CN" altLang="en-US"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）它是人们行为动因的关键因素，是人们行动的重要基础。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）它是人们获得的各种知识、技能和经验与随后行为的中介。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）它是人们对自己能否完成某一活动的预期，是先于具体行为发生的。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）它是主观的。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）作为人的主体因素的一个方面，它不是人格的一个静态的固有属性，而是人格的一个发展指标，是在人与环境相互作用的过程中通过各种来源的信息做出的主体自我判断。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0" name="文本框 49"/>
          <p:cNvSpPr txBox="1"/>
          <p:nvPr/>
        </p:nvSpPr>
        <p:spPr>
          <a:xfrm>
            <a:off x="2957830" y="512445"/>
            <a:ext cx="6660515" cy="583565"/>
          </a:xfrm>
          <a:prstGeom prst="rect">
            <a:avLst/>
          </a:prstGeom>
          <a:noFill/>
        </p:spPr>
        <p:txBody>
          <a:bodyPr wrap="square">
            <a:spAutoFit/>
          </a:bodyPr>
          <a:lstStyle/>
          <a:p>
            <a:pPr marL="179705"/>
            <a:r>
              <a:rPr lang="zh-CN" altLang="en-US" sz="3200" b="1" dirty="0">
                <a:solidFill>
                  <a:schemeClr val="tx1"/>
                </a:solidFill>
                <a:latin typeface="微软雅黑" panose="020B0503020204020204" pitchFamily="34" charset="-122"/>
                <a:ea typeface="微软雅黑" panose="020B0503020204020204" pitchFamily="34" charset="-122"/>
              </a:rPr>
              <a:t>为中国</a:t>
            </a:r>
            <a:r>
              <a:rPr lang="en-US" altLang="zh-CN" sz="3200" b="1" dirty="0">
                <a:solidFill>
                  <a:schemeClr val="tx1"/>
                </a:solidFill>
                <a:latin typeface="微软雅黑" panose="020B0503020204020204" pitchFamily="34" charset="-122"/>
                <a:ea typeface="微软雅黑" panose="020B0503020204020204" pitchFamily="34" charset="-122"/>
              </a:rPr>
              <a:t>“</a:t>
            </a:r>
            <a:r>
              <a:rPr lang="zh-CN" altLang="en-US" sz="3200" b="1" dirty="0">
                <a:solidFill>
                  <a:schemeClr val="tx1"/>
                </a:solidFill>
                <a:latin typeface="微软雅黑" panose="020B0503020204020204" pitchFamily="34" charset="-122"/>
                <a:ea typeface="微软雅黑" panose="020B0503020204020204" pitchFamily="34" charset="-122"/>
              </a:rPr>
              <a:t>芯</a:t>
            </a:r>
            <a:r>
              <a:rPr lang="en-US" altLang="zh-CN" sz="3200" b="1" dirty="0">
                <a:solidFill>
                  <a:schemeClr val="tx1"/>
                </a:solidFill>
                <a:latin typeface="微软雅黑" panose="020B0503020204020204" pitchFamily="34" charset="-122"/>
                <a:ea typeface="微软雅黑" panose="020B0503020204020204" pitchFamily="34" charset="-122"/>
              </a:rPr>
              <a:t>”</a:t>
            </a:r>
            <a:r>
              <a:rPr lang="zh-CN" altLang="en-US" sz="3200" b="1" dirty="0">
                <a:solidFill>
                  <a:schemeClr val="tx1"/>
                </a:solidFill>
                <a:latin typeface="微软雅黑" panose="020B0503020204020204" pitchFamily="34" charset="-122"/>
                <a:ea typeface="微软雅黑" panose="020B0503020204020204" pitchFamily="34" charset="-122"/>
              </a:rPr>
              <a:t>贡献青春力量</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58495" y="1278255"/>
            <a:ext cx="4064000" cy="5096510"/>
          </a:xfrm>
          <a:prstGeom prst="rect">
            <a:avLst/>
          </a:prstGeom>
          <a:noFill/>
        </p:spPr>
        <p:txBody>
          <a:bodyPr wrap="square" rtlCol="0">
            <a:noAutofit/>
          </a:bodyPr>
          <a:p>
            <a:pPr>
              <a:lnSpc>
                <a:spcPct val="21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湖南工业职业技术学院学生创新创业团队改进制作工艺自主研发的高导热金刚石</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铜散热产品，对于打破国外技术封锁、推动我国高功率芯片封装技术进步、升级换代我国第三代半导体芯片应用体系提供了有力的基础材料支撑。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1" name="组合 60"/>
          <p:cNvGrpSpPr/>
          <p:nvPr>
            <p:custDataLst>
              <p:tags r:id="rId1"/>
            </p:custDataLst>
          </p:nvPr>
        </p:nvGrpSpPr>
        <p:grpSpPr>
          <a:xfrm rot="0">
            <a:off x="5285105" y="1397635"/>
            <a:ext cx="2882265" cy="2468880"/>
            <a:chOff x="2206" y="3158"/>
            <a:chExt cx="14726" cy="12914"/>
          </a:xfrm>
        </p:grpSpPr>
        <p:sp>
          <p:nvSpPr>
            <p:cNvPr id="62" name="圆角矩形 61"/>
            <p:cNvSpPr/>
            <p:nvPr>
              <p:custDataLst>
                <p:tags r:id="rId2"/>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63" name="图片 62" descr="zhenyu-luo-ARxN3sfuRj8-unsplash"/>
            <p:cNvPicPr>
              <a:picLocks noChangeAspect="1"/>
            </p:cNvPicPr>
            <p:nvPr>
              <p:custDataLst>
                <p:tags r:id="rId3"/>
              </p:custDataLst>
            </p:nvPr>
          </p:nvPicPr>
          <p:blipFill>
            <a:blip r:embed="rId4" cstate="email"/>
            <a:srcRect l="7028" r="7028"/>
            <a:stretch>
              <a:fillRect/>
            </a:stretch>
          </p:blipFill>
          <p:spPr>
            <a:xfrm>
              <a:off x="2618" y="3545"/>
              <a:ext cx="13826" cy="12086"/>
            </a:xfrm>
            <a:prstGeom prst="roundRect">
              <a:avLst>
                <a:gd name="adj" fmla="val 14907"/>
              </a:avLst>
            </a:prstGeom>
          </p:spPr>
        </p:pic>
      </p:grpSp>
      <p:grpSp>
        <p:nvGrpSpPr>
          <p:cNvPr id="58" name="组合 57"/>
          <p:cNvGrpSpPr/>
          <p:nvPr>
            <p:custDataLst>
              <p:tags r:id="rId5"/>
            </p:custDataLst>
          </p:nvPr>
        </p:nvGrpSpPr>
        <p:grpSpPr>
          <a:xfrm rot="0">
            <a:off x="8440420" y="1414145"/>
            <a:ext cx="2686050" cy="2437765"/>
            <a:chOff x="2206" y="3158"/>
            <a:chExt cx="14726" cy="12914"/>
          </a:xfrm>
        </p:grpSpPr>
        <p:sp>
          <p:nvSpPr>
            <p:cNvPr id="59" name="圆角矩形 58"/>
            <p:cNvSpPr/>
            <p:nvPr>
              <p:custDataLst>
                <p:tags r:id="rId6"/>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60" name="图片 59" descr="zhenyu-luo-ARxN3sfuRj8-unsplash"/>
            <p:cNvPicPr>
              <a:picLocks noChangeAspect="1"/>
            </p:cNvPicPr>
            <p:nvPr>
              <p:custDataLst>
                <p:tags r:id="rId7"/>
              </p:custDataLst>
            </p:nvPr>
          </p:nvPicPr>
          <p:blipFill>
            <a:blip r:embed="rId8" cstate="email"/>
            <a:srcRect l="1590" r="1590"/>
            <a:stretch>
              <a:fillRect/>
            </a:stretch>
          </p:blipFill>
          <p:spPr>
            <a:xfrm>
              <a:off x="2618" y="3545"/>
              <a:ext cx="13826" cy="12086"/>
            </a:xfrm>
            <a:prstGeom prst="roundRect">
              <a:avLst>
                <a:gd name="adj" fmla="val 14907"/>
              </a:avLst>
            </a:prstGeom>
          </p:spPr>
        </p:pic>
      </p:grpSp>
      <p:grpSp>
        <p:nvGrpSpPr>
          <p:cNvPr id="55" name="组合 54"/>
          <p:cNvGrpSpPr/>
          <p:nvPr>
            <p:custDataLst>
              <p:tags r:id="rId9"/>
            </p:custDataLst>
          </p:nvPr>
        </p:nvGrpSpPr>
        <p:grpSpPr>
          <a:xfrm rot="0">
            <a:off x="5293995" y="4121150"/>
            <a:ext cx="2873375" cy="2392680"/>
            <a:chOff x="2206" y="3158"/>
            <a:chExt cx="14726" cy="12914"/>
          </a:xfrm>
        </p:grpSpPr>
        <p:sp>
          <p:nvSpPr>
            <p:cNvPr id="56" name="圆角矩形 55"/>
            <p:cNvSpPr/>
            <p:nvPr>
              <p:custDataLst>
                <p:tags r:id="rId10"/>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57" name="图片 56" descr="zhenyu-luo-ARxN3sfuRj8-unsplash"/>
            <p:cNvPicPr>
              <a:picLocks noChangeAspect="1"/>
            </p:cNvPicPr>
            <p:nvPr>
              <p:custDataLst>
                <p:tags r:id="rId11"/>
              </p:custDataLst>
            </p:nvPr>
          </p:nvPicPr>
          <p:blipFill>
            <a:blip r:embed="rId12" cstate="email"/>
            <a:srcRect l="-17" t="724"/>
            <a:stretch>
              <a:fillRect/>
            </a:stretch>
          </p:blipFill>
          <p:spPr>
            <a:xfrm>
              <a:off x="2618" y="3545"/>
              <a:ext cx="13826" cy="12086"/>
            </a:xfrm>
            <a:prstGeom prst="roundRect">
              <a:avLst>
                <a:gd name="adj" fmla="val 14907"/>
              </a:avLst>
            </a:prstGeom>
          </p:spPr>
        </p:pic>
      </p:grpSp>
      <p:grpSp>
        <p:nvGrpSpPr>
          <p:cNvPr id="41" name="组合 40"/>
          <p:cNvGrpSpPr/>
          <p:nvPr>
            <p:custDataLst>
              <p:tags r:id="rId13"/>
            </p:custDataLst>
          </p:nvPr>
        </p:nvGrpSpPr>
        <p:grpSpPr>
          <a:xfrm rot="0">
            <a:off x="8429625" y="4120515"/>
            <a:ext cx="2788920" cy="2334260"/>
            <a:chOff x="2206" y="3158"/>
            <a:chExt cx="14726" cy="12914"/>
          </a:xfrm>
        </p:grpSpPr>
        <p:sp>
          <p:nvSpPr>
            <p:cNvPr id="42" name="圆角矩形 41"/>
            <p:cNvSpPr/>
            <p:nvPr>
              <p:custDataLst>
                <p:tags r:id="rId14"/>
              </p:custDataLst>
            </p:nvPr>
          </p:nvSpPr>
          <p:spPr>
            <a:xfrm>
              <a:off x="2206" y="3158"/>
              <a:ext cx="14727" cy="12914"/>
            </a:xfrm>
            <a:prstGeom prst="roundRect">
              <a:avLst/>
            </a:prstGeom>
            <a:gradFill flip="none" rotWithShape="1">
              <a:gsLst>
                <a:gs pos="6000">
                  <a:srgbClr val="F2F2F2"/>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p>
              <a:pPr algn="ctr" defTabSz="967740" fontAlgn="auto">
                <a:spcBef>
                  <a:spcPts val="0"/>
                </a:spcBef>
                <a:spcAft>
                  <a:spcPts val="0"/>
                </a:spcAft>
                <a:defRPr/>
              </a:pPr>
              <a:endParaRPr lang="en-US" sz="2255" kern="0">
                <a:solidFill>
                  <a:schemeClr val="accent5">
                    <a:lumMod val="50000"/>
                  </a:schemeClr>
                </a:solidFill>
                <a:latin typeface="Calibri" panose="020F0502020204030204"/>
                <a:ea typeface="+mn-ea"/>
              </a:endParaRPr>
            </a:p>
          </p:txBody>
        </p:sp>
        <p:pic>
          <p:nvPicPr>
            <p:cNvPr id="43" name="图片 42" descr="zhenyu-luo-ARxN3sfuRj8-unsplash"/>
            <p:cNvPicPr>
              <a:picLocks noChangeAspect="1"/>
            </p:cNvPicPr>
            <p:nvPr>
              <p:custDataLst>
                <p:tags r:id="rId15"/>
              </p:custDataLst>
            </p:nvPr>
          </p:nvPicPr>
          <p:blipFill>
            <a:blip r:embed="rId16" cstate="email"/>
            <a:srcRect l="19780"/>
            <a:stretch>
              <a:fillRect/>
            </a:stretch>
          </p:blipFill>
          <p:spPr>
            <a:xfrm>
              <a:off x="2618" y="3545"/>
              <a:ext cx="13826" cy="12086"/>
            </a:xfrm>
            <a:prstGeom prst="roundRect">
              <a:avLst>
                <a:gd name="adj" fmla="val 14907"/>
              </a:avLst>
            </a:prstGeom>
          </p:spPr>
        </p:pic>
      </p:grpSp>
      <p:sp>
        <p:nvSpPr>
          <p:cNvPr id="64" name="矩形 63"/>
          <p:cNvSpPr/>
          <p:nvPr/>
        </p:nvSpPr>
        <p:spPr>
          <a:xfrm>
            <a:off x="-12700" y="10795"/>
            <a:ext cx="12204700" cy="6834505"/>
          </a:xfrm>
          <a:prstGeom prst="rect">
            <a:avLst/>
          </a:prstGeom>
          <a:noFill/>
          <a:ln w="215900">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评估创业认知素质</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（二）创业自我能效</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05865" y="2101215"/>
            <a:ext cx="10102215" cy="1476375"/>
          </a:xfrm>
          <a:prstGeom prst="rect">
            <a:avLst/>
          </a:prstGeom>
          <a:noFill/>
          <a:ln w="12700" cmpd="sng">
            <a:solidFill>
              <a:schemeClr val="accent1">
                <a:shade val="50000"/>
              </a:schemeClr>
            </a:solidFill>
            <a:prstDash val="dash"/>
          </a:ln>
        </p:spPr>
        <p:txBody>
          <a:bodyPr wrap="square" rtlCol="0">
            <a:sp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请仔细阅读书中内容填写表格，判断下列陈述在多大程度上与你的实际情况相吻合，并在答案的相应方框内打</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“V”</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。答案无对错之分，请尽量按照你的真实想法填写。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非常不同意；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不同意；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不确定；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非常同意。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创意展示板"/>
          <p:cNvPicPr>
            <a:picLocks noChangeAspect="1"/>
          </p:cNvPicPr>
          <p:nvPr/>
        </p:nvPicPr>
        <p:blipFill>
          <a:blip r:embed="rId1"/>
          <a:stretch>
            <a:fillRect/>
          </a:stretch>
        </p:blipFill>
        <p:spPr>
          <a:xfrm>
            <a:off x="8980170" y="3778885"/>
            <a:ext cx="1734185" cy="219773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评估创业认知素质</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descr="圆规"/>
          <p:cNvPicPr>
            <a:picLocks noChangeAspect="1"/>
          </p:cNvPicPr>
          <p:nvPr/>
        </p:nvPicPr>
        <p:blipFill>
          <a:blip/>
          <a:stretch>
            <a:fillRect/>
          </a:stretch>
        </p:blipFill>
        <p:spPr>
          <a:xfrm>
            <a:off x="9994265" y="1685290"/>
            <a:ext cx="720090" cy="720090"/>
          </a:xfrm>
          <a:prstGeom prst="rect">
            <a:avLst/>
          </a:prstGeom>
        </p:spPr>
      </p:pic>
      <p:pic>
        <p:nvPicPr>
          <p:cNvPr id="6" name="图片 5" descr="小组课程"/>
          <p:cNvPicPr>
            <a:picLocks noChangeAspect="1"/>
          </p:cNvPicPr>
          <p:nvPr/>
        </p:nvPicPr>
        <p:blipFill>
          <a:blip/>
          <a:stretch>
            <a:fillRect/>
          </a:stretch>
        </p:blipFill>
        <p:spPr>
          <a:xfrm>
            <a:off x="9443720" y="4582160"/>
            <a:ext cx="914400" cy="914400"/>
          </a:xfrm>
          <a:prstGeom prst="rect">
            <a:avLst/>
          </a:prstGeom>
        </p:spPr>
      </p:pic>
      <p:sp>
        <p:nvSpPr>
          <p:cNvPr id="4" name="文本框 3"/>
          <p:cNvSpPr txBox="1"/>
          <p:nvPr/>
        </p:nvSpPr>
        <p:spPr>
          <a:xfrm>
            <a:off x="930275" y="1254760"/>
            <a:ext cx="6096000" cy="645160"/>
          </a:xfrm>
          <a:prstGeom prst="rect">
            <a:avLst/>
          </a:prstGeom>
          <a:noFill/>
        </p:spPr>
        <p:txBody>
          <a:bodyPr wrap="square" rtlCol="0" anchor="t">
            <a:spAutoFit/>
          </a:bodyPr>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2400" dirty="0">
                <a:solidFill>
                  <a:srgbClr val="92D050"/>
                </a:solidFill>
                <a:latin typeface="微软雅黑" panose="020B0503020204020204" pitchFamily="34" charset="-122"/>
                <a:ea typeface="微软雅黑" panose="020B0503020204020204" pitchFamily="34" charset="-122"/>
                <a:sym typeface="+mn-ea"/>
              </a:rPr>
              <a:t>  </a:t>
            </a:r>
            <a:r>
              <a:rPr lang="zh-CN" altLang="en-US" sz="2400" b="1" dirty="0">
                <a:solidFill>
                  <a:srgbClr val="92D050"/>
                </a:solidFill>
                <a:latin typeface="微软雅黑" panose="020B0503020204020204" pitchFamily="34" charset="-122"/>
                <a:ea typeface="微软雅黑" panose="020B0503020204020204" pitchFamily="34" charset="-122"/>
                <a:sym typeface="+mn-ea"/>
              </a:rPr>
              <a:t>（三）创业自我机警</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205865" y="2101215"/>
            <a:ext cx="10102215" cy="1476375"/>
          </a:xfrm>
          <a:prstGeom prst="rect">
            <a:avLst/>
          </a:prstGeom>
          <a:noFill/>
          <a:ln w="12700" cmpd="sng">
            <a:solidFill>
              <a:schemeClr val="accent1">
                <a:shade val="50000"/>
              </a:schemeClr>
            </a:solidFill>
            <a:prstDash val="dash"/>
          </a:ln>
        </p:spPr>
        <p:txBody>
          <a:bodyPr wrap="square" rtlCol="0">
            <a:sp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请仔细阅读书中内容填写表格，判断下列陈述在多大程度上与你的实际情况相吻合，并在答案的相应方框内打</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“V”</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。答案无对错之分，请尽量按照你的真实想法填写。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非常不同意；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不同意；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不确定；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 =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非常同意。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创意展示板"/>
          <p:cNvPicPr>
            <a:picLocks noChangeAspect="1"/>
          </p:cNvPicPr>
          <p:nvPr/>
        </p:nvPicPr>
        <p:blipFill>
          <a:blip r:embed="rId1"/>
          <a:stretch>
            <a:fillRect/>
          </a:stretch>
        </p:blipFill>
        <p:spPr>
          <a:xfrm>
            <a:off x="8980170" y="3778885"/>
            <a:ext cx="1734185" cy="219773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课堂小结</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907415" y="1564640"/>
            <a:ext cx="10068560" cy="3412490"/>
          </a:xfrm>
          <a:prstGeom prst="rect">
            <a:avLst/>
          </a:prstGeom>
          <a:noFill/>
        </p:spPr>
        <p:txBody>
          <a:bodyPr wrap="square" rtlCol="0">
            <a:spAutoFit/>
          </a:bodyPr>
          <a:p>
            <a:pPr>
              <a:lnSpc>
                <a:spcPct val="18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践行创业精神，进行创业自我审视</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让你在进入社会之前，就以一种低成本、高回报的方式，提前开始一场关于自我价值、能力边界和人生可能性的伟大实验。它帮助你从一个被动的知识接受者，蜕变为一个主动的价值创造者。这场实验的结果，不仅仅是可能诞生一个创业项目，更必定会塑造一个更具韧性、洞察力和执行力的更好的自己。</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839677" y="2321561"/>
            <a:ext cx="8512647"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rPr>
              <a:t>谢谢观看，再见</a:t>
            </a:r>
            <a:endPar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endParaRPr>
          </a:p>
        </p:txBody>
      </p:sp>
      <p:sp>
        <p:nvSpPr>
          <p:cNvPr id="277" name="文本框 276"/>
          <p:cNvSpPr txBox="1"/>
          <p:nvPr/>
        </p:nvSpPr>
        <p:spPr>
          <a:xfrm>
            <a:off x="3079881" y="1857806"/>
            <a:ext cx="6032238" cy="398780"/>
          </a:xfrm>
          <a:prstGeom prst="rect">
            <a:avLst/>
          </a:prstGeom>
          <a:noFill/>
          <a:effectLst/>
        </p:spPr>
        <p:txBody>
          <a:bodyPr wrap="square" rtlCol="0" anchor="ctr">
            <a:spAutoFit/>
          </a:bodyPr>
          <a:lstStyle>
            <a:defPPr>
              <a:defRPr lang="zh-CN"/>
            </a:defPPr>
            <a:lvl1pPr algn="ctr">
              <a:defRPr sz="4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en-US" altLang="zh-CN"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rPr>
              <a:t>COLLEGE STUDENT CAREER PLANNING</a:t>
            </a:r>
            <a:endParaRPr lang="zh-CN" altLang="en-US"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endParaRPr>
          </a:p>
        </p:txBody>
      </p:sp>
      <p:sp>
        <p:nvSpPr>
          <p:cNvPr id="282" name="圆角矩形 97"/>
          <p:cNvSpPr/>
          <p:nvPr/>
        </p:nvSpPr>
        <p:spPr>
          <a:xfrm>
            <a:off x="4405312" y="4800061"/>
            <a:ext cx="3381376" cy="402053"/>
          </a:xfrm>
          <a:prstGeom prst="roundRect">
            <a:avLst>
              <a:gd name="adj" fmla="val 21120"/>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汇报人 </a:t>
            </a:r>
            <a:r>
              <a:rPr lang="en-US" altLang="zh-CN" sz="16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4" name="矩形 63"/>
          <p:cNvSpPr/>
          <p:nvPr/>
        </p:nvSpPr>
        <p:spPr>
          <a:xfrm>
            <a:off x="-12700" y="10795"/>
            <a:ext cx="12204700" cy="6834505"/>
          </a:xfrm>
          <a:prstGeom prst="rect">
            <a:avLst/>
          </a:prstGeom>
          <a:noFill/>
          <a:ln w="215900">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2150110" y="1654810"/>
            <a:ext cx="7618730" cy="1684020"/>
          </a:xfrm>
          <a:prstGeom prst="rect">
            <a:avLst/>
          </a:prstGeom>
          <a:ln>
            <a:solidFill>
              <a:schemeClr val="tx1">
                <a:lumMod val="50000"/>
                <a:lumOff val="50000"/>
              </a:schemeClr>
            </a:solidFill>
          </a:ln>
        </p:spPr>
        <p:txBody>
          <a:bodyPr>
            <a:noAutofit/>
          </a:bodyPr>
          <a:p>
            <a:pPr>
              <a:lnSpc>
                <a:spcPct val="200000"/>
              </a:lnSpc>
            </a:pP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）创新创业要取得成功，需要具备什么精神？ </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）优秀的创新创业者通常具备哪些独特的精神？</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圆角矩形 3"/>
          <p:cNvSpPr/>
          <p:nvPr/>
        </p:nvSpPr>
        <p:spPr>
          <a:xfrm>
            <a:off x="1254760" y="772795"/>
            <a:ext cx="1936115" cy="756285"/>
          </a:xfrm>
          <a:prstGeom prst="roundRect">
            <a:avLst/>
          </a:prstGeom>
          <a:solidFill>
            <a:srgbClr val="FBCC04"/>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atin typeface="微软雅黑" panose="020B0503020204020204" pitchFamily="34" charset="-122"/>
                <a:ea typeface="微软雅黑" panose="020B0503020204020204" pitchFamily="34" charset="-122"/>
              </a:rPr>
              <a:t>思考</a:t>
            </a:r>
            <a:endParaRPr lang="zh-CN" altLang="en-US" sz="2400" b="1">
              <a:latin typeface="微软雅黑" panose="020B0503020204020204" pitchFamily="34" charset="-122"/>
              <a:ea typeface="微软雅黑" panose="020B0503020204020204" pitchFamily="34" charset="-122"/>
            </a:endParaRPr>
          </a:p>
        </p:txBody>
      </p:sp>
      <p:pic>
        <p:nvPicPr>
          <p:cNvPr id="5" name="图片 4" descr="化学实验"/>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060815" y="342900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践行创业精神</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621155"/>
            <a:ext cx="6255385" cy="4093845"/>
          </a:xfrm>
          <a:prstGeom prst="rect">
            <a:avLst/>
          </a:prstGeom>
          <a:noFill/>
        </p:spPr>
        <p:txBody>
          <a:bodyPr wrap="square">
            <a:no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000" b="1" dirty="0">
                <a:solidFill>
                  <a:srgbClr val="92D050"/>
                </a:solidFill>
                <a:latin typeface="微软雅黑" panose="020B0503020204020204" pitchFamily="34" charset="-122"/>
                <a:ea typeface="微软雅黑" panose="020B0503020204020204" pitchFamily="34" charset="-122"/>
              </a:rPr>
              <a:t> </a:t>
            </a:r>
            <a:r>
              <a:rPr lang="zh-CN" altLang="en-US" sz="2000" b="1" dirty="0">
                <a:solidFill>
                  <a:srgbClr val="92D050"/>
                </a:solidFill>
                <a:latin typeface="微软雅黑" panose="020B0503020204020204" pitchFamily="34" charset="-122"/>
                <a:ea typeface="微软雅黑" panose="020B0503020204020204" pitchFamily="34" charset="-122"/>
              </a:rPr>
              <a:t>顾名思义，创业即创办事业</a:t>
            </a:r>
            <a:r>
              <a:rPr lang="zh-CN" altLang="en-US" sz="2000" b="1"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具体来说，创业就是承担风险的创业者通过寻找和把握创业机会，投入已有的技能与知识，配置相关资源，创建新企业，为消费者提供产品或服务，为个人和社会创造价值和财富的过程。</a:t>
            </a:r>
            <a:endParaRPr lang="zh-CN" altLang="en-US" sz="2000" dirty="0">
              <a:solidFill>
                <a:schemeClr val="tx1"/>
              </a:solidFill>
              <a:latin typeface="微软雅黑" panose="020B0503020204020204" pitchFamily="34" charset="-122"/>
              <a:ea typeface="微软雅黑" panose="020B0503020204020204" pitchFamily="34" charset="-122"/>
            </a:endParaRPr>
          </a:p>
          <a:p>
            <a:pPr algn="l">
              <a:lnSpc>
                <a:spcPct val="200000"/>
              </a:lnSpc>
            </a:pPr>
            <a:r>
              <a:rPr lang="zh-CN" altLang="en-US" sz="2000" b="1" dirty="0">
                <a:solidFill>
                  <a:srgbClr val="92D050"/>
                </a:solidFill>
                <a:latin typeface="微软雅黑" panose="020B0503020204020204" pitchFamily="34" charset="-122"/>
                <a:ea typeface="微软雅黑" panose="020B0503020204020204" pitchFamily="34" charset="-122"/>
              </a:rPr>
              <a:t>创业的两个核心特点显而易见：一是创造，二是行动。</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descr="创业"/>
          <p:cNvPicPr>
            <a:picLocks noChangeAspect="1"/>
          </p:cNvPicPr>
          <p:nvPr/>
        </p:nvPicPr>
        <p:blipFill>
          <a:blip r:embed="rId1"/>
          <a:stretch>
            <a:fillRect/>
          </a:stretch>
        </p:blipFill>
        <p:spPr>
          <a:xfrm>
            <a:off x="6912610" y="1931035"/>
            <a:ext cx="4682490" cy="3474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675640" y="1196340"/>
            <a:ext cx="3505835" cy="826770"/>
          </a:xfrm>
          <a:prstGeom prst="rect">
            <a:avLst/>
          </a:prstGeom>
          <a:noFill/>
        </p:spPr>
        <p:txBody>
          <a:bodyPr wrap="square">
            <a:noAutofit/>
          </a:bodyPr>
          <a:lstStyle/>
          <a:p>
            <a:pPr algn="l">
              <a:lnSpc>
                <a:spcPct val="15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en-US" altLang="zh-CN" sz="2400" b="1" dirty="0">
                <a:solidFill>
                  <a:srgbClr val="92D050"/>
                </a:solidFill>
                <a:latin typeface="微软雅黑" panose="020B0503020204020204" pitchFamily="34" charset="-122"/>
                <a:ea typeface="微软雅黑" panose="020B0503020204020204" pitchFamily="34" charset="-122"/>
              </a:rPr>
              <a:t> </a:t>
            </a:r>
            <a:r>
              <a:rPr lang="zh-CN" altLang="en-US" sz="2400" b="1" dirty="0">
                <a:solidFill>
                  <a:srgbClr val="92D050"/>
                </a:solidFill>
                <a:latin typeface="微软雅黑" panose="020B0503020204020204" pitchFamily="34" charset="-122"/>
                <a:ea typeface="微软雅黑" panose="020B0503020204020204" pitchFamily="34" charset="-122"/>
              </a:rPr>
              <a:t>（一）创业的特点</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28" name="边界"/>
          <p:cNvSpPr/>
          <p:nvPr>
            <p:custDataLst>
              <p:tags r:id="rId1"/>
            </p:custDataLst>
          </p:nvPr>
        </p:nvSpPr>
        <p:spPr>
          <a:xfrm>
            <a:off x="836930" y="1259840"/>
            <a:ext cx="9999345" cy="417957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89" name="任意多边形: 形状 21"/>
          <p:cNvSpPr/>
          <p:nvPr>
            <p:custDataLst>
              <p:tags r:id="rId2"/>
            </p:custDataLst>
          </p:nvPr>
        </p:nvSpPr>
        <p:spPr>
          <a:xfrm>
            <a:off x="5282565" y="1267460"/>
            <a:ext cx="2009775" cy="1619885"/>
          </a:xfrm>
          <a:custGeom>
            <a:avLst/>
            <a:gdLst>
              <a:gd name="connsiteX0" fmla="*/ 46929 w 1866264"/>
              <a:gd name="connsiteY0" fmla="*/ 1039931 h 1503956"/>
              <a:gd name="connsiteX1" fmla="*/ 57276 w 1866264"/>
              <a:gd name="connsiteY1" fmla="*/ 1050278 h 1503956"/>
              <a:gd name="connsiteX2" fmla="*/ 46929 w 1866264"/>
              <a:gd name="connsiteY2" fmla="*/ 1039931 h 1503956"/>
              <a:gd name="connsiteX3" fmla="*/ 1837147 w 1866264"/>
              <a:gd name="connsiteY3" fmla="*/ 1022108 h 1503956"/>
              <a:gd name="connsiteX4" fmla="*/ 1819353 w 1866264"/>
              <a:gd name="connsiteY4" fmla="*/ 1039901 h 1503956"/>
              <a:gd name="connsiteX5" fmla="*/ 1819449 w 1866264"/>
              <a:gd name="connsiteY5" fmla="*/ 1039763 h 1503956"/>
              <a:gd name="connsiteX6" fmla="*/ 1819588 w 1866264"/>
              <a:gd name="connsiteY6" fmla="*/ 1039667 h 1503956"/>
              <a:gd name="connsiteX7" fmla="*/ 1837147 w 1866264"/>
              <a:gd name="connsiteY7" fmla="*/ 1022108 h 1503956"/>
              <a:gd name="connsiteX8" fmla="*/ 27605 w 1866264"/>
              <a:gd name="connsiteY8" fmla="*/ 1020607 h 1503956"/>
              <a:gd name="connsiteX9" fmla="*/ 44890 w 1866264"/>
              <a:gd name="connsiteY9" fmla="*/ 1037892 h 1503956"/>
              <a:gd name="connsiteX10" fmla="*/ 46096 w 1866264"/>
              <a:gd name="connsiteY10" fmla="*/ 1038725 h 1503956"/>
              <a:gd name="connsiteX11" fmla="*/ 46929 w 1866264"/>
              <a:gd name="connsiteY11" fmla="*/ 1039931 h 1503956"/>
              <a:gd name="connsiteX12" fmla="*/ 45902 w 1866264"/>
              <a:gd name="connsiteY12" fmla="*/ 1038904 h 1503956"/>
              <a:gd name="connsiteX13" fmla="*/ 27605 w 1866264"/>
              <a:gd name="connsiteY13" fmla="*/ 1020607 h 1503956"/>
              <a:gd name="connsiteX14" fmla="*/ 933122 w 1866264"/>
              <a:gd name="connsiteY14" fmla="*/ 0 h 1503956"/>
              <a:gd name="connsiteX15" fmla="*/ 1039939 w 1866264"/>
              <a:gd name="connsiteY15" fmla="*/ 46921 h 1503956"/>
              <a:gd name="connsiteX16" fmla="*/ 1819340 w 1866264"/>
              <a:gd name="connsiteY16" fmla="*/ 826324 h 1503956"/>
              <a:gd name="connsiteX17" fmla="*/ 1854539 w 1866264"/>
              <a:gd name="connsiteY17" fmla="*/ 988936 h 1503956"/>
              <a:gd name="connsiteX18" fmla="*/ 1819449 w 1866264"/>
              <a:gd name="connsiteY18" fmla="*/ 1039763 h 1503956"/>
              <a:gd name="connsiteX19" fmla="*/ 1768617 w 1866264"/>
              <a:gd name="connsiteY19" fmla="*/ 1074862 h 1503956"/>
              <a:gd name="connsiteX20" fmla="*/ 1605976 w 1866264"/>
              <a:gd name="connsiteY20" fmla="*/ 1039695 h 1503956"/>
              <a:gd name="connsiteX21" fmla="*/ 1415332 w 1866264"/>
              <a:gd name="connsiteY21" fmla="*/ 849050 h 1503956"/>
              <a:gd name="connsiteX22" fmla="*/ 1414918 w 1866264"/>
              <a:gd name="connsiteY22" fmla="*/ 848636 h 1503956"/>
              <a:gd name="connsiteX23" fmla="*/ 1416367 w 1866264"/>
              <a:gd name="connsiteY23" fmla="*/ 1503956 h 1503956"/>
              <a:gd name="connsiteX24" fmla="*/ 449897 w 1866264"/>
              <a:gd name="connsiteY24" fmla="*/ 1503956 h 1503956"/>
              <a:gd name="connsiteX25" fmla="*/ 449897 w 1866264"/>
              <a:gd name="connsiteY25" fmla="*/ 846559 h 1503956"/>
              <a:gd name="connsiteX26" fmla="*/ 448636 w 1866264"/>
              <a:gd name="connsiteY26" fmla="*/ 847820 h 1503956"/>
              <a:gd name="connsiteX27" fmla="*/ 258549 w 1866264"/>
              <a:gd name="connsiteY27" fmla="*/ 1037907 h 1503956"/>
              <a:gd name="connsiteX28" fmla="*/ 95875 w 1866264"/>
              <a:gd name="connsiteY28" fmla="*/ 1073096 h 1503956"/>
              <a:gd name="connsiteX29" fmla="*/ 46096 w 1866264"/>
              <a:gd name="connsiteY29" fmla="*/ 1038725 h 1503956"/>
              <a:gd name="connsiteX30" fmla="*/ 11736 w 1866264"/>
              <a:gd name="connsiteY30" fmla="*/ 988960 h 1503956"/>
              <a:gd name="connsiteX31" fmla="*/ 46911 w 1866264"/>
              <a:gd name="connsiteY31" fmla="*/ 826325 h 1503956"/>
              <a:gd name="connsiteX32" fmla="*/ 826302 w 1866264"/>
              <a:gd name="connsiteY32" fmla="*/ 46935 h 1503956"/>
              <a:gd name="connsiteX33" fmla="*/ 933122 w 1866264"/>
              <a:gd name="connsiteY33" fmla="*/ 0 h 1503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66264" h="1503956">
                <a:moveTo>
                  <a:pt x="46929" y="1039931"/>
                </a:moveTo>
                <a:lnTo>
                  <a:pt x="57276" y="1050278"/>
                </a:lnTo>
                <a:cubicBezTo>
                  <a:pt x="67168" y="1060170"/>
                  <a:pt x="70390" y="1063392"/>
                  <a:pt x="46929" y="1039931"/>
                </a:cubicBezTo>
                <a:close/>
                <a:moveTo>
                  <a:pt x="1837147" y="1022108"/>
                </a:moveTo>
                <a:cubicBezTo>
                  <a:pt x="1831217" y="1028038"/>
                  <a:pt x="1772436" y="1086819"/>
                  <a:pt x="1819353" y="1039901"/>
                </a:cubicBezTo>
                <a:lnTo>
                  <a:pt x="1819449" y="1039763"/>
                </a:lnTo>
                <a:lnTo>
                  <a:pt x="1819588" y="1039667"/>
                </a:lnTo>
                <a:cubicBezTo>
                  <a:pt x="1835228" y="1024027"/>
                  <a:pt x="1839124" y="1020131"/>
                  <a:pt x="1837147" y="1022108"/>
                </a:cubicBezTo>
                <a:close/>
                <a:moveTo>
                  <a:pt x="27605" y="1020607"/>
                </a:moveTo>
                <a:cubicBezTo>
                  <a:pt x="25460" y="1018462"/>
                  <a:pt x="29245" y="1022247"/>
                  <a:pt x="44890" y="1037892"/>
                </a:cubicBezTo>
                <a:lnTo>
                  <a:pt x="46096" y="1038725"/>
                </a:lnTo>
                <a:lnTo>
                  <a:pt x="46929" y="1039931"/>
                </a:lnTo>
                <a:lnTo>
                  <a:pt x="45902" y="1038904"/>
                </a:lnTo>
                <a:cubicBezTo>
                  <a:pt x="37826" y="1030828"/>
                  <a:pt x="29750" y="1022752"/>
                  <a:pt x="27605" y="1020607"/>
                </a:cubicBezTo>
                <a:close/>
                <a:moveTo>
                  <a:pt x="933122" y="0"/>
                </a:moveTo>
                <a:cubicBezTo>
                  <a:pt x="970889" y="-3"/>
                  <a:pt x="1008655" y="15636"/>
                  <a:pt x="1039939" y="46921"/>
                </a:cubicBezTo>
                <a:cubicBezTo>
                  <a:pt x="1102509" y="109491"/>
                  <a:pt x="1756786" y="763767"/>
                  <a:pt x="1819340" y="826324"/>
                </a:cubicBezTo>
                <a:cubicBezTo>
                  <a:pt x="1866259" y="873240"/>
                  <a:pt x="1877994" y="934732"/>
                  <a:pt x="1854539" y="988936"/>
                </a:cubicBezTo>
                <a:lnTo>
                  <a:pt x="1819449" y="1039763"/>
                </a:lnTo>
                <a:lnTo>
                  <a:pt x="1768617" y="1074862"/>
                </a:lnTo>
                <a:cubicBezTo>
                  <a:pt x="1714404" y="1098331"/>
                  <a:pt x="1652897" y="1086616"/>
                  <a:pt x="1605976" y="1039695"/>
                </a:cubicBezTo>
                <a:cubicBezTo>
                  <a:pt x="1582516" y="1016235"/>
                  <a:pt x="1505606" y="939324"/>
                  <a:pt x="1415332" y="849050"/>
                </a:cubicBezTo>
                <a:lnTo>
                  <a:pt x="1414918" y="848636"/>
                </a:lnTo>
                <a:lnTo>
                  <a:pt x="1416367" y="1503956"/>
                </a:lnTo>
                <a:lnTo>
                  <a:pt x="449897" y="1503956"/>
                </a:lnTo>
                <a:lnTo>
                  <a:pt x="449897" y="846559"/>
                </a:lnTo>
                <a:lnTo>
                  <a:pt x="448636" y="847820"/>
                </a:lnTo>
                <a:cubicBezTo>
                  <a:pt x="358678" y="937779"/>
                  <a:pt x="282017" y="1014439"/>
                  <a:pt x="258549" y="1037907"/>
                </a:cubicBezTo>
                <a:cubicBezTo>
                  <a:pt x="211614" y="1084843"/>
                  <a:pt x="150100" y="1096569"/>
                  <a:pt x="95875" y="1073096"/>
                </a:cubicBezTo>
                <a:lnTo>
                  <a:pt x="46096" y="1038725"/>
                </a:lnTo>
                <a:lnTo>
                  <a:pt x="11736" y="988960"/>
                </a:lnTo>
                <a:cubicBezTo>
                  <a:pt x="-11730" y="934748"/>
                  <a:pt x="-10" y="873245"/>
                  <a:pt x="46911" y="826325"/>
                </a:cubicBezTo>
                <a:cubicBezTo>
                  <a:pt x="109474" y="763763"/>
                  <a:pt x="763734" y="109504"/>
                  <a:pt x="826302" y="46935"/>
                </a:cubicBezTo>
                <a:cubicBezTo>
                  <a:pt x="857588" y="15650"/>
                  <a:pt x="895355" y="4"/>
                  <a:pt x="933122" y="0"/>
                </a:cubicBezTo>
                <a:close/>
              </a:path>
            </a:pathLst>
          </a:custGeom>
          <a:gradFill>
            <a:gsLst>
              <a:gs pos="100000">
                <a:srgbClr val="04898E"/>
              </a:gs>
              <a:gs pos="81000">
                <a:srgbClr val="04898E">
                  <a:alpha val="100000"/>
                </a:srgbClr>
              </a:gs>
            </a:gsLst>
            <a:lin ang="2700000" scaled="0"/>
          </a:gradFill>
          <a:ln>
            <a:noFill/>
          </a:ln>
          <a:effectLst>
            <a:outerShdw blurRad="508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1755" tIns="467995" rIns="71755"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000" b="1">
                <a:solidFill>
                  <a:srgbClr val="FFFFFF"/>
                </a:solidFill>
                <a:latin typeface="微软雅黑" panose="020B0503020204020204" pitchFamily="34" charset="-122"/>
                <a:ea typeface="微软雅黑" panose="020B0503020204020204" pitchFamily="34" charset="-122"/>
                <a:cs typeface="+mn-ea"/>
                <a:sym typeface="+mn-ea"/>
              </a:rPr>
              <a:t>目的性</a:t>
            </a:r>
            <a:endParaRPr lang="zh-CN" altLang="en-US" sz="2000" b="1">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44" name="任意多边形 43"/>
          <p:cNvSpPr/>
          <p:nvPr>
            <p:custDataLst>
              <p:tags r:id="rId3"/>
            </p:custDataLst>
          </p:nvPr>
        </p:nvSpPr>
        <p:spPr>
          <a:xfrm>
            <a:off x="4564380" y="4224655"/>
            <a:ext cx="1066800" cy="1034415"/>
          </a:xfrm>
          <a:custGeom>
            <a:avLst/>
            <a:gdLst/>
            <a:ahLst/>
            <a:cxnLst>
              <a:cxn ang="3">
                <a:pos x="hc" y="t"/>
              </a:cxn>
              <a:cxn ang="cd2">
                <a:pos x="l" y="vc"/>
              </a:cxn>
              <a:cxn ang="cd4">
                <a:pos x="hc" y="b"/>
              </a:cxn>
              <a:cxn ang="0">
                <a:pos x="r" y="vc"/>
              </a:cxn>
            </a:cxnLst>
            <a:rect l="l" t="t" r="r" b="b"/>
            <a:pathLst>
              <a:path w="1560" h="1513">
                <a:moveTo>
                  <a:pt x="0" y="0"/>
                </a:moveTo>
                <a:lnTo>
                  <a:pt x="1560" y="0"/>
                </a:lnTo>
                <a:lnTo>
                  <a:pt x="1560" y="773"/>
                </a:lnTo>
                <a:cubicBezTo>
                  <a:pt x="1560" y="1182"/>
                  <a:pt x="1229" y="1513"/>
                  <a:pt x="820" y="1513"/>
                </a:cubicBezTo>
                <a:lnTo>
                  <a:pt x="0" y="1513"/>
                </a:lnTo>
                <a:lnTo>
                  <a:pt x="0" y="0"/>
                </a:lnTo>
                <a:close/>
              </a:path>
            </a:pathLst>
          </a:custGeom>
          <a:gradFill>
            <a:gsLst>
              <a:gs pos="25000">
                <a:srgbClr val="FBCC04"/>
              </a:gs>
              <a:gs pos="100000">
                <a:srgbClr val="FBCC04"/>
              </a:gs>
            </a:gsLst>
            <a:lin ang="2700000" scaled="0"/>
          </a:gradFill>
          <a:ln>
            <a:noFill/>
          </a:ln>
          <a:effectLst>
            <a:outerShdw blurRad="508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1755" tIns="71755" rIns="107950"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a:solidFill>
                  <a:srgbClr val="FFFFFF"/>
                </a:solidFill>
                <a:latin typeface="微软雅黑" panose="020B0503020204020204" pitchFamily="34" charset="-122"/>
                <a:ea typeface="微软雅黑" panose="020B0503020204020204" pitchFamily="34" charset="-122"/>
                <a:cs typeface="+mn-ea"/>
                <a:sym typeface="+mn-ea"/>
              </a:rPr>
              <a:t>自主性</a:t>
            </a:r>
            <a:endParaRPr lang="zh-CN" altLang="en-US" sz="2000" b="1">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45" name="任意多边形 44"/>
          <p:cNvSpPr/>
          <p:nvPr>
            <p:custDataLst>
              <p:tags r:id="rId4"/>
            </p:custDataLst>
          </p:nvPr>
        </p:nvSpPr>
        <p:spPr>
          <a:xfrm>
            <a:off x="4564380" y="3009900"/>
            <a:ext cx="1066800" cy="1034415"/>
          </a:xfrm>
          <a:custGeom>
            <a:avLst/>
            <a:gdLst/>
            <a:ahLst/>
            <a:cxnLst>
              <a:cxn ang="3">
                <a:pos x="hc" y="t"/>
              </a:cxn>
              <a:cxn ang="cd2">
                <a:pos x="l" y="vc"/>
              </a:cxn>
              <a:cxn ang="cd4">
                <a:pos x="hc" y="b"/>
              </a:cxn>
              <a:cxn ang="0">
                <a:pos x="r" y="vc"/>
              </a:cxn>
            </a:cxnLst>
            <a:rect l="l" t="t" r="r" b="b"/>
            <a:pathLst>
              <a:path w="1560" h="1513">
                <a:moveTo>
                  <a:pt x="740" y="0"/>
                </a:moveTo>
                <a:lnTo>
                  <a:pt x="1560" y="0"/>
                </a:lnTo>
                <a:lnTo>
                  <a:pt x="1560" y="1513"/>
                </a:lnTo>
                <a:lnTo>
                  <a:pt x="0" y="1513"/>
                </a:lnTo>
                <a:lnTo>
                  <a:pt x="0" y="740"/>
                </a:lnTo>
                <a:cubicBezTo>
                  <a:pt x="0" y="331"/>
                  <a:pt x="331" y="0"/>
                  <a:pt x="740" y="0"/>
                </a:cubicBezTo>
                <a:close/>
              </a:path>
            </a:pathLst>
          </a:custGeom>
          <a:gradFill>
            <a:gsLst>
              <a:gs pos="15000">
                <a:srgbClr val="04898E"/>
              </a:gs>
              <a:gs pos="80000">
                <a:srgbClr val="04898E"/>
              </a:gs>
            </a:gsLst>
            <a:lin ang="2700000" scaled="0"/>
          </a:gradFill>
          <a:ln>
            <a:noFill/>
          </a:ln>
          <a:effectLst>
            <a:outerShdw blurRad="508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1755" tIns="467995" rIns="71755"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a:solidFill>
                  <a:srgbClr val="FFFFFF"/>
                </a:solidFill>
                <a:latin typeface="微软雅黑" panose="020B0503020204020204" pitchFamily="34" charset="-122"/>
                <a:ea typeface="微软雅黑" panose="020B0503020204020204" pitchFamily="34" charset="-122"/>
                <a:cs typeface="+mn-ea"/>
                <a:sym typeface="+mn-ea"/>
              </a:rPr>
              <a:t>风险性</a:t>
            </a:r>
            <a:endParaRPr lang="zh-CN" altLang="en-US" sz="2000" b="1">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46" name="任意多边形 45"/>
          <p:cNvSpPr/>
          <p:nvPr>
            <p:custDataLst>
              <p:tags r:id="rId5"/>
            </p:custDataLst>
          </p:nvPr>
        </p:nvSpPr>
        <p:spPr>
          <a:xfrm>
            <a:off x="5753735" y="3009900"/>
            <a:ext cx="1066800" cy="1034415"/>
          </a:xfrm>
          <a:custGeom>
            <a:avLst/>
            <a:gdLst/>
            <a:ahLst/>
            <a:cxnLst>
              <a:cxn ang="3">
                <a:pos x="hc" y="t"/>
              </a:cxn>
              <a:cxn ang="cd2">
                <a:pos x="l" y="vc"/>
              </a:cxn>
              <a:cxn ang="cd4">
                <a:pos x="hc" y="b"/>
              </a:cxn>
              <a:cxn ang="0">
                <a:pos x="r" y="vc"/>
              </a:cxn>
            </a:cxnLst>
            <a:rect l="l" t="t" r="r" b="b"/>
            <a:pathLst>
              <a:path w="1560" h="1513">
                <a:moveTo>
                  <a:pt x="0" y="0"/>
                </a:moveTo>
                <a:lnTo>
                  <a:pt x="1560" y="0"/>
                </a:lnTo>
                <a:lnTo>
                  <a:pt x="1560" y="773"/>
                </a:lnTo>
                <a:cubicBezTo>
                  <a:pt x="1560" y="1182"/>
                  <a:pt x="1229" y="1513"/>
                  <a:pt x="820" y="1513"/>
                </a:cubicBezTo>
                <a:lnTo>
                  <a:pt x="0" y="1513"/>
                </a:lnTo>
                <a:lnTo>
                  <a:pt x="0" y="0"/>
                </a:lnTo>
                <a:close/>
              </a:path>
            </a:pathLst>
          </a:custGeom>
          <a:gradFill>
            <a:gsLst>
              <a:gs pos="25000">
                <a:srgbClr val="FBCC04"/>
              </a:gs>
              <a:gs pos="100000">
                <a:srgbClr val="FBCC04"/>
              </a:gs>
            </a:gsLst>
            <a:lin ang="2700000" scaled="0"/>
          </a:gradFill>
          <a:ln>
            <a:noFill/>
          </a:ln>
          <a:effectLst>
            <a:outerShdw blurRad="508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1755" tIns="71755" rIns="107950"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000" b="1">
                <a:solidFill>
                  <a:srgbClr val="FFFFFF"/>
                </a:solidFill>
                <a:latin typeface="微软雅黑" panose="020B0503020204020204" pitchFamily="34" charset="-122"/>
                <a:ea typeface="微软雅黑" panose="020B0503020204020204" pitchFamily="34" charset="-122"/>
                <a:cs typeface="+mn-ea"/>
                <a:sym typeface="+mn-ea"/>
              </a:rPr>
              <a:t>复杂性</a:t>
            </a:r>
            <a:endParaRPr lang="zh-CN" altLang="en-US" sz="2000" b="1">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47" name="任意多边形 46"/>
          <p:cNvSpPr/>
          <p:nvPr>
            <p:custDataLst>
              <p:tags r:id="rId6"/>
            </p:custDataLst>
          </p:nvPr>
        </p:nvSpPr>
        <p:spPr>
          <a:xfrm>
            <a:off x="3390900" y="4224655"/>
            <a:ext cx="1042035" cy="1042035"/>
          </a:xfrm>
          <a:custGeom>
            <a:avLst/>
            <a:gdLst/>
            <a:ahLst/>
            <a:cxnLst>
              <a:cxn ang="3">
                <a:pos x="hc" y="t"/>
              </a:cxn>
              <a:cxn ang="cd2">
                <a:pos x="l" y="vc"/>
              </a:cxn>
              <a:cxn ang="cd4">
                <a:pos x="hc" y="b"/>
              </a:cxn>
              <a:cxn ang="0">
                <a:pos x="r" y="vc"/>
              </a:cxn>
            </a:cxnLst>
            <a:rect l="l" t="t" r="r" b="b"/>
            <a:pathLst>
              <a:path w="1524" h="1524">
                <a:moveTo>
                  <a:pt x="762" y="0"/>
                </a:moveTo>
                <a:lnTo>
                  <a:pt x="1524" y="0"/>
                </a:lnTo>
                <a:lnTo>
                  <a:pt x="1524" y="1524"/>
                </a:lnTo>
                <a:lnTo>
                  <a:pt x="762" y="1524"/>
                </a:lnTo>
                <a:cubicBezTo>
                  <a:pt x="341" y="1524"/>
                  <a:pt x="0" y="1183"/>
                  <a:pt x="0" y="762"/>
                </a:cubicBezTo>
                <a:cubicBezTo>
                  <a:pt x="0" y="341"/>
                  <a:pt x="341" y="0"/>
                  <a:pt x="762" y="0"/>
                </a:cubicBezTo>
                <a:close/>
              </a:path>
            </a:pathLst>
          </a:custGeom>
          <a:gradFill>
            <a:gsLst>
              <a:gs pos="15000">
                <a:srgbClr val="04898E"/>
              </a:gs>
              <a:gs pos="80000">
                <a:srgbClr val="04898E"/>
              </a:gs>
            </a:gsLst>
            <a:lin ang="2700000" scaled="0"/>
          </a:gradFill>
          <a:ln>
            <a:noFill/>
          </a:ln>
          <a:effectLst>
            <a:outerShdw blurRad="508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1755" tIns="467995" rIns="71755"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20000"/>
              </a:lnSpc>
              <a:buClrTx/>
              <a:buSzTx/>
              <a:buFontTx/>
            </a:pPr>
            <a:r>
              <a:rPr lang="zh-CN" altLang="en-US" sz="2000" b="1">
                <a:solidFill>
                  <a:srgbClr val="FFFFFF"/>
                </a:solidFill>
                <a:latin typeface="微软雅黑" panose="020B0503020204020204" pitchFamily="34" charset="-122"/>
                <a:ea typeface="微软雅黑" panose="020B0503020204020204" pitchFamily="34" charset="-122"/>
                <a:cs typeface="+mn-ea"/>
                <a:sym typeface="+mn-ea"/>
              </a:rPr>
              <a:t>创新性</a:t>
            </a:r>
            <a:endParaRPr lang="en-US" altLang="zh-CN" sz="2000" b="1">
              <a:solidFill>
                <a:srgbClr val="FFFFFF"/>
              </a:solidFill>
              <a:latin typeface="微软雅黑" panose="020B0503020204020204" pitchFamily="34" charset="-122"/>
              <a:ea typeface="微软雅黑" panose="020B0503020204020204" pitchFamily="34" charset="-122"/>
              <a:cs typeface="+mn-ea"/>
              <a:sym typeface="+mn-ea"/>
            </a:endParaRPr>
          </a:p>
        </p:txBody>
      </p:sp>
      <p:sp>
        <p:nvSpPr>
          <p:cNvPr id="49" name="文本框 48"/>
          <p:cNvSpPr txBox="1"/>
          <p:nvPr/>
        </p:nvSpPr>
        <p:spPr>
          <a:xfrm>
            <a:off x="513080" y="5729605"/>
            <a:ext cx="1138237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创业是一项充满挑战与机遇的活动，涉及众多方面，其中的每一个环节都考验着创业者的智慧与勇气。</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BEAUTIFY_FLAG" val="#wm#"/>
  <p:tag name="KSO_WM_TEMPLATE_CATEGORY" val="custom"/>
  <p:tag name="KSO_WM_TEMPLATE_MASTER_TYPE" val="0"/>
  <p:tag name="KSO_WM_TEMPLATE_COLOR_TYPE" val="0"/>
  <p:tag name="KSO_WM_SLIDE_TYPE" val="text"/>
  <p:tag name="KSO_WM_SLIDE_SUBTYPE" val="picTxt"/>
  <p:tag name="KSO_WM_SLIDE_SIZE" val="961*499"/>
  <p:tag name="KSO_WM_SLIDE_POSITION" val="-1*0"/>
  <p:tag name="KSO_WM_SLIDE_LAYOUT" val="a_d_f"/>
  <p:tag name="KSO_WM_SLIDE_LAYOUT_CNT" val="1_1_1"/>
  <p:tag name="KSO_WM_TEMPLATE_INDEX" val="20231190"/>
  <p:tag name="KSO_WM_TEMPLATE_SUBCATEGORY" val="0"/>
  <p:tag name="KSO_WM_SLIDE_INDEX" val="1"/>
  <p:tag name="KSO_WM_TAG_VERSION" val="3.0"/>
  <p:tag name="KSO_WM_SLIDE_ID" val="custom20231190_1"/>
  <p:tag name="KSO_WM_SLIDE_ITEM_CNT" val="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30318_4*m_h_i*1_5_2"/>
  <p:tag name="KSO_WM_TEMPLATE_CATEGORY" val="diagram"/>
  <p:tag name="KSO_WM_TEMPLATE_INDEX" val="2023031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01.xml><?xml version="1.0" encoding="utf-8"?>
<p:tagLst xmlns:p="http://schemas.openxmlformats.org/presentationml/2006/main">
  <p:tag name="KSO_WM_DIAGRAM_VIRTUALLY_FRAME" val="{&quot;height&quot;:441.9,&quot;left&quot;:35.52496337890625,&quot;top&quot;:74.65,&quot;width&quot;:888.9500732421875}"/>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8_4*m_h_a*1_4_1"/>
  <p:tag name="KSO_WM_TEMPLATE_CATEGORY" val="diagram"/>
  <p:tag name="KSO_WM_TEMPLATE_INDEX" val="20230318"/>
  <p:tag name="KSO_WM_UNIT_LAYERLEVEL" val="1_1_1"/>
  <p:tag name="KSO_WM_TAG_VERSION" val="3.0"/>
  <p:tag name="KSO_WM_DIAGRAM_GROUP_CODE" val="m1-1"/>
  <p:tag name="KSO_WM_UNIT_TYPE" val="m_h_a"/>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gradient&quot;:[{&quot;brightness&quot;:0.15000000596046448,&quot;colorType&quot;:1,&quot;foreColorIndex&quot;:5,&quot;pos&quot;:0,&quot;transparency&quot;:0},{&quot;brightness&quot;:-0.15000000596046448,&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SCONTENTSTITLE" val="0"/>
  <p:tag name="KSO_WM_UNIT_ISNUMDGMTITLE" val="0"/>
  <p:tag name="KSO_WM_UNIT_NOCLEAR" val="0"/>
  <p:tag name="KSO_WM_UNIT_VALUE" val="21"/>
  <p:tag name="KSO_WM_UNIT_PRESET_TEXT" val="添加标题"/>
  <p:tag name="KSO_WM_UNIT_FILL_TYPE" val="3"/>
  <p:tag name="KSO_WM_UNIT_TEXT_TYPE" val="1"/>
  <p:tag name="KSO_WM_DIAGRAM_USE_COLOR_VALUE" val="{&quot;color_scheme&quot;:1,&quot;color_type&quot;:1,&quot;theme_color_indexes&quot;:[5,6,5,6,5,6]}"/>
</p:tagLst>
</file>

<file path=ppt/tags/tag1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0318_4*m_h_f*1_4_1"/>
  <p:tag name="KSO_WM_TEMPLATE_CATEGORY" val="diagram"/>
  <p:tag name="KSO_WM_TEMPLATE_INDEX" val="20230318"/>
  <p:tag name="KSO_WM_UNIT_LAYERLEVEL" val="1_1_1"/>
  <p:tag name="KSO_WM_TAG_VERSION" val="3.0"/>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30318_4*m_h_i*1_4_2"/>
  <p:tag name="KSO_WM_TEMPLATE_CATEGORY" val="diagram"/>
  <p:tag name="KSO_WM_TEMPLATE_INDEX" val="2023031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05.xml><?xml version="1.0" encoding="utf-8"?>
<p:tagLst xmlns:p="http://schemas.openxmlformats.org/presentationml/2006/main">
  <p:tag name="KSO_WM_DIAGRAM_VIRTUALLY_FRAME" val="{&quot;height&quot;:441.9,&quot;left&quot;:35.52496337890625,&quot;top&quot;:74.65,&quot;width&quot;:888.9500732421875}"/>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8_4*m_h_a*1_2_1"/>
  <p:tag name="KSO_WM_TEMPLATE_CATEGORY" val="diagram"/>
  <p:tag name="KSO_WM_TEMPLATE_INDEX" val="20230318"/>
  <p:tag name="KSO_WM_UNIT_LAYERLEVEL" val="1_1_1"/>
  <p:tag name="KSO_WM_TAG_VERSION" val="3.0"/>
  <p:tag name="KSO_WM_DIAGRAM_GROUP_CODE" val="m1-1"/>
  <p:tag name="KSO_WM_UNIT_TYPE" val="m_h_a"/>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gradient&quot;:[{&quot;brightness&quot;:0.30000001192092896,&quot;colorType&quot;:1,&quot;foreColorIndex&quot;:5,&quot;pos&quot;:0,&quot;transparency&quot;:0},{&quot;brightness&quot;:-0.05000000074505806,&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SCONTENTSTITLE" val="0"/>
  <p:tag name="KSO_WM_UNIT_ISNUMDGMTITLE" val="0"/>
  <p:tag name="KSO_WM_UNIT_NOCLEAR" val="0"/>
  <p:tag name="KSO_WM_UNIT_VALUE" val="21"/>
  <p:tag name="KSO_WM_UNIT_PRESET_TEXT" val="添加标题"/>
  <p:tag name="KSO_WM_UNIT_FILL_TYPE" val="3"/>
  <p:tag name="KSO_WM_UNIT_TEXT_TYPE" val="1"/>
  <p:tag name="KSO_WM_DIAGRAM_USE_COLOR_VALUE" val="{&quot;color_scheme&quot;:1,&quot;color_type&quot;:1,&quot;theme_color_indexes&quot;:[5,6,5,6,5,6]}"/>
</p:tagLst>
</file>

<file path=ppt/tags/tag1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0318_4*m_h_f*1_2_1"/>
  <p:tag name="KSO_WM_TEMPLATE_CATEGORY" val="diagram"/>
  <p:tag name="KSO_WM_TEMPLATE_INDEX" val="20230318"/>
  <p:tag name="KSO_WM_UNIT_LAYERLEVEL" val="1_1_1"/>
  <p:tag name="KSO_WM_TAG_VERSION" val="3.0"/>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0318_4*m_h_i*1_2_2"/>
  <p:tag name="KSO_WM_TEMPLATE_CATEGORY" val="diagram"/>
  <p:tag name="KSO_WM_TEMPLATE_INDEX" val="2023031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09.xml><?xml version="1.0" encoding="utf-8"?>
<p:tagLst xmlns:p="http://schemas.openxmlformats.org/presentationml/2006/main">
  <p:tag name="KSO_WM_SLIDE_ANIMATION_ID" val="3167252"/>
  <p:tag name="KSO_WM_SLIDE_ANIMATION_TYPE" val="1_3_2_3"/>
</p:tagLst>
</file>

<file path=ppt/tags/tag1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10.xml><?xml version="1.0" encoding="utf-8"?>
<p:tagLst xmlns:p="http://schemas.openxmlformats.org/presentationml/2006/main">
  <p:tag name="KSO_WM_UNIT_PIC_EFFECT" val="1"/>
  <p:tag name="KSO_WM_UNIT_PLACING_PICTURE_USER_VIEWPORT" val="{&quot;height&quot;:2530,&quot;width&quot;:2249}"/>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i"/>
  <p:tag name="KSO_WM_UNIT_INDEX" val="1"/>
  <p:tag name="KSO_WM_UNIT_ID" val="custom20238556_1*i*1"/>
  <p:tag name="KSO_WM_TEMPLATE_CATEGORY" val="custom"/>
  <p:tag name="KSO_WM_TEMPLATE_INDEX" val="20238556"/>
  <p:tag name="KSO_WM_UNIT_LAYERLEVEL" val="1"/>
  <p:tag name="KSO_WM_TAG_VERSION" val="3.0"/>
  <p:tag name="KSO_WM_UNIT_LINE_FORE_SCHEMECOLOR_INDEX" val="5"/>
  <p:tag name="KSO_WM_DIAGRAM_MAX_ITEMCNT" val="5"/>
  <p:tag name="KSO_WM_DIAGRAM_MIN_ITEMCNT" val="3"/>
  <p:tag name="KSO_WM_DIAGRAM_VIRTUALLY_FRAME" val="{&quot;height&quot;:345.77764892578125,&quot;left&quot;:60.76414512333904,&quot;top&quot;:113.10172671821174,&quot;width&quot;:838.83911132812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IC_EFFECT" val="1"/>
</p:tagLst>
</file>

<file path=ppt/tags/tag112.xml><?xml version="1.0" encoding="utf-8"?>
<p:tagLst xmlns:p="http://schemas.openxmlformats.org/presentationml/2006/main">
  <p:tag name="KSO_WM_DIAGRAM_VERSION" val="3"/>
  <p:tag name="KSO_WM_DIAGRAM_COLOR_TRICK" val="1"/>
  <p:tag name="KSO_WM_DIAGRAM_COLOR_TEXT_CAN_REMOVE" val="n"/>
  <p:tag name="KSO_WM_UNIT_VALUE" val="796*796"/>
  <p:tag name="KSO_WM_UNIT_HIGHLIGHT" val="0"/>
  <p:tag name="KSO_WM_UNIT_COMPATIBLE" val="0"/>
  <p:tag name="KSO_WM_UNIT_DIAGRAM_ISNUMVISUAL" val="0"/>
  <p:tag name="KSO_WM_UNIT_DIAGRAM_ISREFERUNIT" val="0"/>
  <p:tag name="KSO_WM_UNIT_TYPE" val="d"/>
  <p:tag name="KSO_WM_UNIT_INDEX" val="1"/>
  <p:tag name="KSO_WM_UNIT_ID" val="custom20238556_1*d*1"/>
  <p:tag name="KSO_WM_TEMPLATE_CATEGORY" val="custom"/>
  <p:tag name="KSO_WM_TEMPLATE_INDEX" val="20238556"/>
  <p:tag name="KSO_WM_UNIT_LAYERLEVEL" val="1"/>
  <p:tag name="KSO_WM_TAG_VERSION" val="3.0"/>
  <p:tag name="KSO_WM_UNIT_LINE_FORE_SCHEMECOLOR_INDEX" val="13"/>
  <p:tag name="KSO_WM_DIAGRAM_MAX_ITEMCNT" val="5"/>
  <p:tag name="KSO_WM_DIAGRAM_MIN_ITEMCNT" val="3"/>
  <p:tag name="KSO_WM_DIAGRAM_VIRTUALLY_FRAME" val="{&quot;height&quot;:345.77764892578125,&quot;left&quot;:60.76414512333904,&quot;top&quot;:113.10172671821174,&quot;width&quot;:838.839111328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PIC_EFFECT" val="1"/>
</p:tagLst>
</file>

<file path=ppt/tags/tag1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8556_1*i*2"/>
  <p:tag name="KSO_WM_TEMPLATE_CATEGORY" val="custom"/>
  <p:tag name="KSO_WM_TEMPLATE_INDEX" val="20238556"/>
  <p:tag name="KSO_WM_UNIT_LAYERLEVEL" val="1"/>
  <p:tag name="KSO_WM_TAG_VERSION" val="3.0"/>
  <p:tag name="KSO_WM_UNIT_PIC_EFFECT" val="1"/>
  <p:tag name="KSO_WM_UNIT_TYPE" val="i"/>
  <p:tag name="KSO_WM_UNIT_INDEX" val="2"/>
</p:tagLst>
</file>

<file path=ppt/tags/tag114.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1457_1*m_h_f*1_1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284.7748779296875,&quot;left&quot;:53.57503937007873,&quot;top&quot;:188.06256103515625,&quot;width&quot;:851.25000335453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你的项正文，文字是您思想的提炼，请尽量言简意赅的阐述观点"/>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1457_1*m_h_f*1_3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284.7748779296875,&quot;left&quot;:53.57503937007873,&quot;top&quot;:188.06256103515625,&quot;width&quot;:851.25000335453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你的项正文，文字是您思想的提炼，请尽量言简意赅的阐述观点"/>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1457_1*m_h_f*1_2_1"/>
  <p:tag name="KSO_WM_TEMPLATE_CATEGORY" val="diagram"/>
  <p:tag name="KSO_WM_TEMPLATE_INDEX" val="20231457"/>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284.7748779296875,&quot;left&quot;:53.57503937007873,&quot;top&quot;:188.06256103515625,&quot;width&quot;:851.25000335453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你的项正文，文字是您思想的提炼，请尽量言简意赅的阐述观点"/>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3_3*m_i*1_1"/>
  <p:tag name="KSO_WM_TEMPLATE_CATEGORY" val="diagram"/>
  <p:tag name="KSO_WM_TEMPLATE_INDEX" val="20235393"/>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2"/>
  <p:tag name="KSO_WM_DIAGRAM_COLOR_TEXT_CAN_REMOVE" val="n"/>
  <p:tag name="KSO_WM_UNIT_LINE_FORE_SCHEMECOLOR_INDEX" val="13"/>
  <p:tag name="KSO_WM_UNIT_TEXT_FILL_FORE_SCHEMECOLOR_INDEX" val="1"/>
  <p:tag name="KSO_WM_UNIT_TEXT_FILL_TYPE" val="1"/>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solidLine&quot;:{&quot;brightness&quot;:0.5,&quot;colorType&quot;:1,&quot;foreColorIndex&quot;:13,&quot;transparency&quot;:0.92000001668930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5393_3*m_h_a*1_1_1"/>
  <p:tag name="KSO_WM_TEMPLATE_CATEGORY" val="diagram"/>
  <p:tag name="KSO_WM_TEMPLATE_INDEX" val="20235393"/>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TEXT_TYPE" val="1"/>
  <p:tag name="KSO_WM_UNIT_PRESET_TEXT" val="添加标题"/>
  <p:tag name="KSO_WM_UNIT_TEXT_FILL_FORE_SCHEMECOLOR_INDEX" val="1"/>
  <p:tag name="KSO_WM_UNIT_TEXT_FILL_TYPE" val="1"/>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5393_3*m_h_a*1_3_1"/>
  <p:tag name="KSO_WM_TEMPLATE_CATEGORY" val="diagram"/>
  <p:tag name="KSO_WM_TEMPLATE_INDEX" val="20235393"/>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TEXT_TYPE" val="1"/>
  <p:tag name="KSO_WM_UNIT_PRESET_TEXT" val="添加标题"/>
  <p:tag name="KSO_WM_UNIT_TEXT_FILL_FORE_SCHEMECOLOR_INDEX" val="1"/>
  <p:tag name="KSO_WM_UNIT_TEXT_FILL_TYPE" val="1"/>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5_1"/>
  <p:tag name="KSO_WM_UNIT_ID" val="diagram20235393_3*m_h_a*1_5_1"/>
  <p:tag name="KSO_WM_TEMPLATE_CATEGORY" val="diagram"/>
  <p:tag name="KSO_WM_TEMPLATE_INDEX" val="20235393"/>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TEXT_TYPE" val="1"/>
  <p:tag name="KSO_WM_UNIT_PRESET_TEXT" val="添加标题"/>
  <p:tag name="KSO_WM_UNIT_TEXT_FILL_FORE_SCHEMECOLOR_INDEX" val="1"/>
  <p:tag name="KSO_WM_UNIT_TEXT_FILL_TYPE" val="1"/>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3_3*m_h_i*1_5_1"/>
  <p:tag name="KSO_WM_TEMPLATE_CATEGORY" val="diagram"/>
  <p:tag name="KSO_WM_TEMPLATE_INDEX" val="20235393"/>
  <p:tag name="KSO_WM_UNIT_LAYERLEVEL" val="1_1_1"/>
  <p:tag name="KSO_WM_TAG_VERSION" val="3.0"/>
  <p:tag name="KSO_WM_BEAUTIFY_FLAG" val="#wm#"/>
  <p:tag name="KSO_WM_DIAGRAM_GROUP_CODE" val="m1-1"/>
  <p:tag name="KSO_WM_UNIT_TYPE" val="m_h_i"/>
  <p:tag name="KSO_WM_UNIT_INDEX" val="1_5_1"/>
  <p:tag name="KSO_WM_DIAGRAM_VERSION" val="3"/>
  <p:tag name="KSO_WM_DIAGRAM_COLOR_TRICK" val="2"/>
  <p:tag name="KSO_WM_DIAGRAM_COLOR_TEXT_CAN_REMOVE" val="n"/>
  <p:tag name="KSO_WM_UNIT_LINE_FORE_SCHEMECOLOR_INDEX" val="5"/>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3_3*m_h_i*1_3_1"/>
  <p:tag name="KSO_WM_TEMPLATE_CATEGORY" val="diagram"/>
  <p:tag name="KSO_WM_TEMPLATE_INDEX" val="20235393"/>
  <p:tag name="KSO_WM_UNIT_LAYERLEVEL" val="1_1_1"/>
  <p:tag name="KSO_WM_TAG_VERSION" val="3.0"/>
  <p:tag name="KSO_WM_BEAUTIFY_FLAG" val="#wm#"/>
  <p:tag name="KSO_WM_DIAGRAM_GROUP_CODE" val="m1-1"/>
  <p:tag name="KSO_WM_UNIT_TYPE" val="m_h_i"/>
  <p:tag name="KSO_WM_UNIT_INDEX" val="1_3_1"/>
  <p:tag name="KSO_WM_DIAGRAM_VERSION" val="3"/>
  <p:tag name="KSO_WM_DIAGRAM_COLOR_TRICK" val="2"/>
  <p:tag name="KSO_WM_DIAGRAM_COLOR_TEXT_CAN_REMOVE" val="n"/>
  <p:tag name="KSO_WM_UNIT_LINE_FORE_SCHEMECOLOR_INDEX" val="5"/>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3_3*m_h_i*1_1_1"/>
  <p:tag name="KSO_WM_TEMPLATE_CATEGORY" val="diagram"/>
  <p:tag name="KSO_WM_TEMPLATE_INDEX" val="20235393"/>
  <p:tag name="KSO_WM_UNIT_LAYERLEVEL" val="1_1_1"/>
  <p:tag name="KSO_WM_TAG_VERSION" val="3.0"/>
  <p:tag name="KSO_WM_BEAUTIFY_FLAG" val="#wm#"/>
  <p:tag name="KSO_WM_DIAGRAM_GROUP_CODE" val="m1-1"/>
  <p:tag name="KSO_WM_UNIT_TYPE" val="m_h_i"/>
  <p:tag name="KSO_WM_UNIT_INDEX" val="1_1_1"/>
  <p:tag name="KSO_WM_DIAGRAM_VERSION" val="3"/>
  <p:tag name="KSO_WM_DIAGRAM_COLOR_TRICK" val="2"/>
  <p:tag name="KSO_WM_DIAGRAM_COLOR_TEXT_CAN_REMOVE" val="n"/>
  <p:tag name="KSO_WM_UNIT_LINE_FORE_SCHEMECOLOR_INDEX" val="5"/>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3_3*m_h_i*1_4_1"/>
  <p:tag name="KSO_WM_TEMPLATE_CATEGORY" val="diagram"/>
  <p:tag name="KSO_WM_TEMPLATE_INDEX" val="20235393"/>
  <p:tag name="KSO_WM_UNIT_LAYERLEVEL" val="1_1_1"/>
  <p:tag name="KSO_WM_TAG_VERSION" val="3.0"/>
  <p:tag name="KSO_WM_BEAUTIFY_FLAG" val="#wm#"/>
  <p:tag name="KSO_WM_DIAGRAM_GROUP_CODE" val="m1-1"/>
  <p:tag name="KSO_WM_UNIT_TYPE" val="m_h_i"/>
  <p:tag name="KSO_WM_UNIT_INDEX" val="1_4_1"/>
  <p:tag name="KSO_WM_DIAGRAM_VERSION" val="3"/>
  <p:tag name="KSO_WM_DIAGRAM_COLOR_TRICK" val="2"/>
  <p:tag name="KSO_WM_DIAGRAM_COLOR_TEXT_CAN_REMOVE" val="n"/>
  <p:tag name="KSO_WM_UNIT_LINE_FORE_SCHEMECOLOR_INDEX" val="8"/>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solidLine&quot;:{&quot;brightness&quot;:0,&quot;colorType&quot;:1,&quot;foreColorIndex&quot;:8,&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393_3*m_h_i*1_2_1"/>
  <p:tag name="KSO_WM_TEMPLATE_CATEGORY" val="diagram"/>
  <p:tag name="KSO_WM_TEMPLATE_INDEX" val="20235393"/>
  <p:tag name="KSO_WM_UNIT_LAYERLEVEL" val="1_1_1"/>
  <p:tag name="KSO_WM_TAG_VERSION" val="3.0"/>
  <p:tag name="KSO_WM_BEAUTIFY_FLAG" val="#wm#"/>
  <p:tag name="KSO_WM_DIAGRAM_GROUP_CODE" val="m1-1"/>
  <p:tag name="KSO_WM_UNIT_TYPE" val="m_h_i"/>
  <p:tag name="KSO_WM_UNIT_INDEX" val="1_2_1"/>
  <p:tag name="KSO_WM_DIAGRAM_VERSION" val="3"/>
  <p:tag name="KSO_WM_DIAGRAM_COLOR_TRICK" val="2"/>
  <p:tag name="KSO_WM_DIAGRAM_COLOR_TEXT_CAN_REMOVE" val="n"/>
  <p:tag name="KSO_WM_UNIT_LINE_FORE_SCHEMECOLOR_INDEX" val="8"/>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5393_3*m_h_a*1_2_1"/>
  <p:tag name="KSO_WM_TEMPLATE_CATEGORY" val="diagram"/>
  <p:tag name="KSO_WM_TEMPLATE_INDEX" val="20235393"/>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TEXT_TYPE" val="1"/>
  <p:tag name="KSO_WM_UNIT_PRESET_TEXT" val="添加标题"/>
  <p:tag name="KSO_WM_UNIT_TEXT_FILL_FORE_SCHEMECOLOR_INDEX" val="1"/>
  <p:tag name="KSO_WM_UNIT_TEXT_FILL_TYPE" val="1"/>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5393_3*m_h_a*1_4_1"/>
  <p:tag name="KSO_WM_TEMPLATE_CATEGORY" val="diagram"/>
  <p:tag name="KSO_WM_TEMPLATE_INDEX" val="20235393"/>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TEXT_TYPE" val="1"/>
  <p:tag name="KSO_WM_UNIT_PRESET_TEXT" val="添加标题"/>
  <p:tag name="KSO_WM_UNIT_TEXT_FILL_FORE_SCHEMECOLOR_INDEX" val="1"/>
  <p:tag name="KSO_WM_UNIT_TEXT_FILL_TYPE" val="1"/>
  <p:tag name="KSO_WM_DIAGRAM_MAX_ITEMCNT" val="6"/>
  <p:tag name="KSO_WM_DIAGRAM_MIN_ITEMCNT" val="3"/>
  <p:tag name="KSO_WM_DIAGRAM_VIRTUALLY_FRAME" val="{&quot;height&quot;:376.6684994915339,&quot;left&quot;:0,&quot;top&quot;:140.3271697998047,&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9.xml><?xml version="1.0" encoding="utf-8"?>
<p:tagLst xmlns:p="http://schemas.openxmlformats.org/presentationml/2006/main">
  <p:tag name="KSO_WM_UNIT_PIC_EFFECT" val="1"/>
</p:tagLst>
</file>

<file path=ppt/tags/tag1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19_1*i*1"/>
  <p:tag name="KSO_WM_TEMPLATE_CATEGORY" val="custom"/>
  <p:tag name="KSO_WM_TEMPLATE_INDEX" val="20238519"/>
  <p:tag name="KSO_WM_UNIT_LAYERLEVEL" val="1"/>
  <p:tag name="KSO_WM_TAG_VERSION" val="3.0"/>
  <p:tag name="KSO_WM_UNIT_PIC_EFFECT" val="1"/>
</p:tagLst>
</file>

<file path=ppt/tags/tag131.xml><?xml version="1.0" encoding="utf-8"?>
<p:tagLst xmlns:p="http://schemas.openxmlformats.org/presentationml/2006/main">
  <p:tag name="KSO_WM_BEAUTIFY_FLAG" val="#wm#"/>
  <p:tag name="KSO_WM_UNIT_VALUE" val="1826*1752"/>
  <p:tag name="KSO_WM_UNIT_HIGHLIGHT" val="0"/>
  <p:tag name="KSO_WM_UNIT_COMPATIBLE" val="0"/>
  <p:tag name="KSO_WM_UNIT_DIAGRAM_ISNUMVISUAL" val="0"/>
  <p:tag name="KSO_WM_UNIT_DIAGRAM_ISREFERUNIT" val="0"/>
  <p:tag name="KSO_WM_UNIT_TYPE" val="d"/>
  <p:tag name="KSO_WM_UNIT_INDEX" val="1"/>
  <p:tag name="KSO_WM_UNIT_ID" val="custom20238519_1*d*1"/>
  <p:tag name="KSO_WM_TEMPLATE_CATEGORY" val="custom"/>
  <p:tag name="KSO_WM_TEMPLATE_INDEX" val="20238519"/>
  <p:tag name="KSO_WM_UNIT_LAYERLEVEL" val="1"/>
  <p:tag name="KSO_WM_TAG_VERSION" val="3.0"/>
  <p:tag name="KSO_WM_UNIT_PIC_EFFECT" val="1"/>
</p:tagLst>
</file>

<file path=ppt/tags/tag132.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33.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34.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35.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1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0943_5*m_h_f*1_1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3_3"/>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3_3"/>
  <p:tag name="KSO_WM_DIAGRAM_MAX_ITEMCNT" val="6"/>
  <p:tag name="KSO_WM_DIAGRAM_MIN_ITEMCNT" val="2"/>
  <p:tag name="KSO_WM_DIAGRAM_VIRTUALLY_FRAME" val="{&quot;height&quot;:407.9,&quot;left&quot;:32.4,&quot;top&quot;:124.7,&quot;width&quot;:858.94968503937}"/>
  <p:tag name="KSO_WM_DIAGRAM_COLOR_MATCH_VALUE" val="{&quot;shape&quot;:{&quot;fill&quot;:{&quot;solid&quot;:{&quot;brightness&quot;:0.349999994039535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35"/>
  <p:tag name="KSO_WM_DIAGRAM_USE_COLOR_VALUE" val="{&quot;color_scheme&quot;:1,&quot;color_type&quot;:1,&quot;theme_color_indexes&quot;:[5,6,5,6,5,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4_3"/>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4_3"/>
  <p:tag name="KSO_WM_DIAGRAM_MAX_ITEMCNT" val="6"/>
  <p:tag name="KSO_WM_DIAGRAM_MIN_ITEMCNT" val="2"/>
  <p:tag name="KSO_WM_DIAGRAM_VIRTUALLY_FRAME" val="{&quot;height&quot;:407.9,&quot;left&quot;:32.4,&quot;top&quot;:124.7,&quot;width&quot;:858.94968503937}"/>
  <p:tag name="KSO_WM_DIAGRAM_COLOR_MATCH_VALUE" val="{&quot;shape&quot;:{&quot;fill&quot;:{&quot;solid&quot;:{&quot;brightness&quot;:0.349999994039535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35"/>
  <p:tag name="KSO_WM_DIAGRAM_USE_COLOR_VALUE" val="{&quot;color_scheme&quot;:1,&quot;color_type&quot;:1,&quot;theme_color_indexes&quot;:[5,6,5,6,5,6]}"/>
</p:tagLst>
</file>

<file path=ppt/tags/tag1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3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SUBTYPE" val="d"/>
  <p:tag name="KSO_WM_UNIT_TYPE" val="m_h_i"/>
  <p:tag name="KSO_WM_UNIT_INDEX" val="1_3_1"/>
  <p:tag name="KSO_WM_DIAGRAM_MAX_ITEMCNT" val="6"/>
  <p:tag name="KSO_WM_DIAGRAM_MIN_ITEMCNT" val="2"/>
  <p:tag name="KSO_WM_DIAGRAM_VIRTUALLY_FRAME" val="{&quot;height&quot;:407.9,&quot;left&quot;:32.4,&quot;top&quot;:124.7,&quot;width&quot;:858.94968503937}"/>
  <p:tag name="KSO_WM_DIAGRAM_COLOR_MATCH_VALUE" val="{&quot;shape&quot;:{&quot;fill&quot;:{&quot;gradient&quot;:[{&quot;brightness&quot;:0,&quot;colorType&quot;:1,&quot;foreColorIndex&quot;:5,&quot;pos&quot;:0.3899999856948852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2_3"/>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2_3"/>
  <p:tag name="KSO_WM_DIAGRAM_MAX_ITEMCNT" val="6"/>
  <p:tag name="KSO_WM_DIAGRAM_MIN_ITEMCNT" val="2"/>
  <p:tag name="KSO_WM_DIAGRAM_VIRTUALLY_FRAME" val="{&quot;height&quot;:407.9,&quot;left&quot;:32.4,&quot;top&quot;:124.7,&quot;width&quot;:858.94968503937}"/>
  <p:tag name="KSO_WM_DIAGRAM_COLOR_MATCH_VALUE" val="{&quot;shape&quot;:{&quot;fill&quot;:{&quot;solid&quot;:{&quot;brightness&quot;:0.349999994039535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35"/>
  <p:tag name="KSO_WM_DIAGRAM_USE_COLOR_VALUE" val="{&quot;color_scheme&quot;:1,&quot;color_type&quot;:1,&quot;theme_color_indexes&quot;:[5,6,5,6,5,6]}"/>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1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SUBTYPE" val="d"/>
  <p:tag name="KSO_WM_UNIT_TYPE" val="m_h_i"/>
  <p:tag name="KSO_WM_UNIT_INDEX" val="1_1_1"/>
  <p:tag name="KSO_WM_DIAGRAM_MAX_ITEMCNT" val="6"/>
  <p:tag name="KSO_WM_DIAGRAM_MIN_ITEMCNT" val="2"/>
  <p:tag name="KSO_WM_DIAGRAM_VIRTUALLY_FRAME" val="{&quot;height&quot;:407.9,&quot;left&quot;:32.4,&quot;top&quot;:124.7,&quot;width&quot;:858.94968503937}"/>
  <p:tag name="KSO_WM_DIAGRAM_COLOR_MATCH_VALUE" val="{&quot;shape&quot;:{&quot;fill&quot;:{&quot;gradient&quot;:[{&quot;brightness&quot;:0,&quot;colorType&quot;:1,&quot;foreColorIndex&quot;:5,&quot;pos&quot;:0.3899999856948852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2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SUBTYPE" val="d"/>
  <p:tag name="KSO_WM_UNIT_TYPE" val="m_h_i"/>
  <p:tag name="KSO_WM_UNIT_INDEX" val="1_2_1"/>
  <p:tag name="KSO_WM_DIAGRAM_MAX_ITEMCNT" val="6"/>
  <p:tag name="KSO_WM_DIAGRAM_MIN_ITEMCNT" val="2"/>
  <p:tag name="KSO_WM_DIAGRAM_VIRTUALLY_FRAME" val="{&quot;height&quot;:407.9,&quot;left&quot;:32.4,&quot;top&quot;:124.7,&quot;width&quot;:858.94968503937}"/>
  <p:tag name="KSO_WM_DIAGRAM_COLOR_MATCH_VALUE" val="{&quot;shape&quot;:{&quot;fill&quot;:{&quot;gradient&quot;:[{&quot;brightness&quot;:0,&quot;colorType&quot;:1,&quot;foreColorIndex&quot;:8,&quot;pos&quot;:0.3899999856948852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2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gradient&quot;:[{&quot;brightness&quot;:0,&quot;colorType&quot;:2,&quot;pos&quot;:0,&quot;rgb&quot;:&quot;#afc6ff&quot;,&quot;transparency&quot;:1},{&quot;brightness&quot;:0,&quot;colorType&quot;:1,&quot;foreColorIndex&quot;:8,&quot;pos&quot;:1,&quot;transparency&quot;:1},{&quot;brightness&quot;:0,&quot;colorType&quot;:1,&quot;foreColorIndex&quot;:8,&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0943_5*m_h_f*1_2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3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0943_5*m_h_f*1_3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5_3"/>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5_3"/>
  <p:tag name="KSO_WM_DIAGRAM_MAX_ITEMCNT" val="6"/>
  <p:tag name="KSO_WM_DIAGRAM_MIN_ITEMCNT" val="2"/>
  <p:tag name="KSO_WM_DIAGRAM_VIRTUALLY_FRAME" val="{&quot;height&quot;:407.9,&quot;left&quot;:32.4,&quot;top&quot;:124.7,&quot;width&quot;:858.94968503937}"/>
  <p:tag name="KSO_WM_DIAGRAM_COLOR_MATCH_VALUE" val="{&quot;shape&quot;:{&quot;fill&quot;:{&quot;solid&quot;:{&quot;brightness&quot;:0.349999994039535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35"/>
  <p:tag name="KSO_WM_DIAGRAM_USE_COLOR_VALUE" val="{&quot;color_scheme&quot;:1,&quot;color_type&quot;:1,&quot;theme_color_indexes&quot;:[5,6,5,6,5,6]}"/>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4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SUBTYPE" val="d"/>
  <p:tag name="KSO_WM_UNIT_TYPE" val="m_h_i"/>
  <p:tag name="KSO_WM_UNIT_INDEX" val="1_4_1"/>
  <p:tag name="KSO_WM_DIAGRAM_MAX_ITEMCNT" val="6"/>
  <p:tag name="KSO_WM_DIAGRAM_MIN_ITEMCNT" val="2"/>
  <p:tag name="KSO_WM_DIAGRAM_VIRTUALLY_FRAME" val="{&quot;height&quot;:407.9,&quot;left&quot;:32.4,&quot;top&quot;:124.7,&quot;width&quot;:858.94968503937}"/>
  <p:tag name="KSO_WM_DIAGRAM_COLOR_MATCH_VALUE" val="{&quot;shape&quot;:{&quot;fill&quot;:{&quot;gradient&quot;:[{&quot;brightness&quot;:0,&quot;colorType&quot;:1,&quot;foreColorIndex&quot;:8,&quot;pos&quot;:0.3899999856948852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4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4_2"/>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gradient&quot;:[{&quot;brightness&quot;:0,&quot;colorType&quot;:2,&quot;pos&quot;:0,&quot;rgb&quot;:&quot;#afc6ff&quot;,&quot;transparency&quot;:1},{&quot;brightness&quot;:0,&quot;colorType&quot;:1,&quot;foreColorIndex&quot;:8,&quot;pos&quot;:1,&quot;transparency&quot;:1},{&quot;brightness&quot;:0,&quot;colorType&quot;:1,&quot;foreColorIndex&quot;:8,&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0943_5*m_h_f*1_4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5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5_2"/>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gradient&quot;:[{&quot;brightness&quot;:0,&quot;colorType&quot;:2,&quot;pos&quot;:0,&quot;rgb&quot;:&quot;#afc6ff&quot;,&quot;transparency&quot;:1},{&quot;brightness&quot;:0,&quot;colorType&quot;:1,&quot;foreColorIndex&quot;:5,&quot;pos&quot;:1,&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0943_5*m_h_f*1_5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6_3"/>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6_3"/>
  <p:tag name="KSO_WM_DIAGRAM_MAX_ITEMCNT" val="6"/>
  <p:tag name="KSO_WM_DIAGRAM_MIN_ITEMCNT" val="2"/>
  <p:tag name="KSO_WM_DIAGRAM_VIRTUALLY_FRAME" val="{&quot;height&quot;:407.9,&quot;left&quot;:32.4,&quot;top&quot;:124.7,&quot;width&quot;:858.94968503937}"/>
  <p:tag name="KSO_WM_DIAGRAM_COLOR_MATCH_VALUE" val="{&quot;shape&quot;:{&quot;fill&quot;:{&quot;solid&quot;:{&quot;brightness&quot;:0.349999994039535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35"/>
  <p:tag name="KSO_WM_DIAGRAM_USE_COLOR_VALUE" val="{&quot;color_scheme&quot;:1,&quot;color_type&quot;:1,&quot;theme_color_indexes&quot;:[5,6,5,6,5,6]}"/>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5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SUBTYPE" val="d"/>
  <p:tag name="KSO_WM_UNIT_TYPE" val="m_h_i"/>
  <p:tag name="KSO_WM_UNIT_INDEX" val="1_5_1"/>
  <p:tag name="KSO_WM_DIAGRAM_MAX_ITEMCNT" val="6"/>
  <p:tag name="KSO_WM_DIAGRAM_MIN_ITEMCNT" val="2"/>
  <p:tag name="KSO_WM_DIAGRAM_VIRTUALLY_FRAME" val="{&quot;height&quot;:407.9,&quot;left&quot;:32.4,&quot;top&quot;:124.7,&quot;width&quot;:858.94968503937}"/>
  <p:tag name="KSO_WM_DIAGRAM_COLOR_MATCH_VALUE" val="{&quot;shape&quot;:{&quot;fill&quot;:{&quot;gradient&quot;:[{&quot;brightness&quot;:0,&quot;colorType&quot;:1,&quot;foreColorIndex&quot;:5,&quot;pos&quot;:0.3899999856948852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5*m_h_i*1_6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6_2"/>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gradient&quot;:[{&quot;brightness&quot;:0,&quot;colorType&quot;:2,&quot;pos&quot;:0,&quot;rgb&quot;:&quot;#afc6ff&quot;,&quot;transparency&quot;:1},{&quot;brightness&quot;:0,&quot;colorType&quot;:1,&quot;foreColorIndex&quot;:8,&quot;pos&quot;:1,&quot;transparency&quot;:1},{&quot;brightness&quot;:0,&quot;colorType&quot;:1,&quot;foreColorIndex&quot;:8,&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6_1"/>
  <p:tag name="KSO_WM_UNIT_ID" val="diagram20230943_5*m_h_f*1_6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7.9,&quot;left&quot;:32.4,&quot;top&quot;:124.7,&quot;width&quot;:858.94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6_1"/>
  <p:tag name="KSO_WM_UNIT_ID" val="diagram20230943_5*m_h_i*1_6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7.9,&quot;left&quot;:32.4,&quot;top&quot;:124.7,&quot;width&quot;:858.94968503937}"/>
  <p:tag name="KSO_WM_DIAGRAM_COLOR_MATCH_VALUE" val="{&quot;shape&quot;:{&quot;fill&quot;:{&quot;gradient&quot;:[{&quot;brightness&quot;:0,&quot;colorType&quot;:1,&quot;foreColorIndex&quot;:8,&quot;pos&quot;:0.3899999856948852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4"/>
  <p:tag name="KSO_WM_BEAUTIFY_FLAG" val="#wm#"/>
  <p:tag name="KSO_WM_UNIT_FILL_TYPE" val="3"/>
  <p:tag name="KSO_WM_DIAGRAM_USE_COLOR_VALUE" val="{&quot;color_scheme&quot;:1,&quot;color_type&quot;:1,&quot;theme_color_indexes&quot;:[5,6,5,6,5,6]}"/>
</p:tagLst>
</file>

<file path=ppt/tags/tag159.xml><?xml version="1.0" encoding="utf-8"?>
<p:tagLst xmlns:p="http://schemas.openxmlformats.org/presentationml/2006/main">
  <p:tag name="KSO_WM_SLIDE_ANIMATION_ID" val="3167252"/>
  <p:tag name="KSO_WM_SLIDE_ANIMATION_TYPE" val="1_3_2_3"/>
  <p:tag name="resource_record_key" val="{&quot;70&quot;:[3312407]}"/>
</p:tagLst>
</file>

<file path=ppt/tags/tag1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60.xml><?xml version="1.0" encoding="utf-8"?>
<p:tagLst xmlns:p="http://schemas.openxmlformats.org/presentationml/2006/main">
  <p:tag name="KSO_WM_SLIDE_ANIMATION_ID" val="3167252"/>
  <p:tag name="KSO_WM_SLIDE_ANIMATION_TYPE" val="1_3_2_3"/>
</p:tagLst>
</file>

<file path=ppt/tags/tag161.xml><?xml version="1.0" encoding="utf-8"?>
<p:tagLst xmlns:p="http://schemas.openxmlformats.org/presentationml/2006/main">
  <p:tag name="KSO_WM_SLIDE_ANIMATION_ID" val="3167252"/>
  <p:tag name="KSO_WM_SLIDE_ANIMATION_TYPE" val="1_3_2_3"/>
  <p:tag name="resource_record_key" val="{&quot;10&quot;:[20255413]}"/>
</p:tagLst>
</file>

<file path=ppt/tags/tag162.xml><?xml version="1.0" encoding="utf-8"?>
<p:tagLst xmlns:p="http://schemas.openxmlformats.org/presentationml/2006/main">
  <p:tag name="KSO_WM_SLIDE_ANIMATION_ID" val="3167252"/>
  <p:tag name="KSO_WM_SLIDE_ANIMATION_TYPE" val="1_3_2_3"/>
  <p:tag name="resource_record_key" val="{&quot;10&quot;:[20255413]}"/>
</p:tagLst>
</file>

<file path=ppt/tags/tag163.xml><?xml version="1.0" encoding="utf-8"?>
<p:tagLst xmlns:p="http://schemas.openxmlformats.org/presentationml/2006/main">
  <p:tag name="KSO_WM_UNIT_PIC_EFFECT" val="1"/>
</p:tagLst>
</file>

<file path=ppt/tags/tag1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22_1*i*1"/>
  <p:tag name="KSO_WM_TEMPLATE_CATEGORY" val="custom"/>
  <p:tag name="KSO_WM_TEMPLATE_INDEX" val="20238522"/>
  <p:tag name="KSO_WM_UNIT_LAYERLEVEL" val="1"/>
  <p:tag name="KSO_WM_TAG_VERSION" val="3.0"/>
  <p:tag name="KSO_WM_UNIT_PIC_EFFECT" val="1"/>
</p:tagLst>
</file>

<file path=ppt/tags/tag165.xml><?xml version="1.0" encoding="utf-8"?>
<p:tagLst xmlns:p="http://schemas.openxmlformats.org/presentationml/2006/main">
  <p:tag name="KSO_WM_BEAUTIFY_FLAG" val="#wm#"/>
  <p:tag name="KSO_WM_UNIT_VALUE" val="2006*2039"/>
  <p:tag name="KSO_WM_UNIT_HIGHLIGHT" val="0"/>
  <p:tag name="KSO_WM_UNIT_COMPATIBLE" val="0"/>
  <p:tag name="KSO_WM_UNIT_DIAGRAM_ISNUMVISUAL" val="0"/>
  <p:tag name="KSO_WM_UNIT_DIAGRAM_ISREFERUNIT" val="0"/>
  <p:tag name="KSO_WM_UNIT_TYPE" val="d"/>
  <p:tag name="KSO_WM_UNIT_INDEX" val="1"/>
  <p:tag name="KSO_WM_UNIT_ID" val="custom20238522_1*d*1"/>
  <p:tag name="KSO_WM_TEMPLATE_CATEGORY" val="custom"/>
  <p:tag name="KSO_WM_TEMPLATE_INDEX" val="20238522"/>
  <p:tag name="KSO_WM_UNIT_LAYERLEVEL" val="1"/>
  <p:tag name="KSO_WM_TAG_VERSION" val="3.0"/>
  <p:tag name="KSO_WM_UNIT_PIC_EFFECT" val="1"/>
</p:tagLst>
</file>

<file path=ppt/tags/tag1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22_1*i*2"/>
  <p:tag name="KSO_WM_TEMPLATE_CATEGORY" val="custom"/>
  <p:tag name="KSO_WM_TEMPLATE_INDEX" val="20238522"/>
  <p:tag name="KSO_WM_UNIT_LAYERLEVEL" val="1"/>
  <p:tag name="KSO_WM_TAG_VERSION" val="3.0"/>
  <p:tag name="KSO_WM_UNIT_PIC_EFFECT" val="1"/>
</p:tagLst>
</file>

<file path=ppt/tags/tag1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22_1*i*3"/>
  <p:tag name="KSO_WM_TEMPLATE_CATEGORY" val="custom"/>
  <p:tag name="KSO_WM_TEMPLATE_INDEX" val="20238522"/>
  <p:tag name="KSO_WM_UNIT_LAYERLEVEL" val="1"/>
  <p:tag name="KSO_WM_TAG_VERSION" val="3.0"/>
  <p:tag name="KSO_WM_UNIT_PIC_EFFECT" val="1"/>
</p:tagLst>
</file>

<file path=ppt/tags/tag1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522_1*i*4"/>
  <p:tag name="KSO_WM_TEMPLATE_CATEGORY" val="custom"/>
  <p:tag name="KSO_WM_TEMPLATE_INDEX" val="20238522"/>
  <p:tag name="KSO_WM_UNIT_LAYERLEVEL" val="1"/>
  <p:tag name="KSO_WM_TAG_VERSION" val="3.0"/>
</p:tagLst>
</file>

<file path=ppt/tags/tag1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522_1*i*5"/>
  <p:tag name="KSO_WM_TEMPLATE_CATEGORY" val="custom"/>
  <p:tag name="KSO_WM_TEMPLATE_INDEX" val="20238522"/>
  <p:tag name="KSO_WM_UNIT_LAYERLEVEL" val="1"/>
  <p:tag name="KSO_WM_TAG_VERSION" val="3.0"/>
</p:tagLst>
</file>

<file path=ppt/tags/tag1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522_1*i*6"/>
  <p:tag name="KSO_WM_TEMPLATE_CATEGORY" val="custom"/>
  <p:tag name="KSO_WM_TEMPLATE_INDEX" val="20238522"/>
  <p:tag name="KSO_WM_UNIT_LAYERLEVEL" val="1"/>
  <p:tag name="KSO_WM_TAG_VERSION" val="3.0"/>
  <p:tag name="KSO_WM_UNIT_PIC_EFFECT" val="1"/>
</p:tagLst>
</file>

<file path=ppt/tags/tag171.xml><?xml version="1.0" encoding="utf-8"?>
<p:tagLst xmlns:p="http://schemas.openxmlformats.org/presentationml/2006/main">
  <p:tag name="KSO_WM_SLIDE_ANIMATION_ID" val="3167252"/>
  <p:tag name="KSO_WM_SLIDE_ANIMATION_TYPE" val="1_3_2_3"/>
  <p:tag name="resource_record_key" val="{&quot;10&quot;:[20255413]}"/>
</p:tagLst>
</file>

<file path=ppt/tags/tag172.xml><?xml version="1.0" encoding="utf-8"?>
<p:tagLst xmlns:p="http://schemas.openxmlformats.org/presentationml/2006/main">
  <p:tag name="KSO_WM_SLIDE_ANIMATION_ID" val="3167252"/>
  <p:tag name="KSO_WM_SLIDE_ANIMATION_TYPE" val="1_3_2_3"/>
  <p:tag name="resource_record_key" val="{&quot;10&quot;:[20255413,50041133]}"/>
</p:tagLst>
</file>

<file path=ppt/tags/tag173.xml><?xml version="1.0" encoding="utf-8"?>
<p:tagLst xmlns:p="http://schemas.openxmlformats.org/presentationml/2006/main">
  <p:tag name="KSO_WM_UNIT_PIC_EFFECT" val="1"/>
</p:tagLst>
</file>

<file path=ppt/tags/tag174.xml><?xml version="1.0" encoding="utf-8"?>
<p:tagLst xmlns:p="http://schemas.openxmlformats.org/presentationml/2006/main">
  <p:tag name="KSO_WM_UNIT_VALUE" val="1481*2400"/>
  <p:tag name="KSO_WM_UNIT_HIGHLIGHT" val="0"/>
  <p:tag name="KSO_WM_UNIT_COMPATIBLE" val="0"/>
  <p:tag name="KSO_WM_UNIT_DIAGRAM_ISNUMVISUAL" val="0"/>
  <p:tag name="KSO_WM_UNIT_DIAGRAM_ISREFERUNIT" val="0"/>
  <p:tag name="KSO_WM_UNIT_TYPE" val="d"/>
  <p:tag name="KSO_WM_UNIT_INDEX" val="1"/>
  <p:tag name="KSO_WM_UNIT_ID" val="custom20235051_1*d*1"/>
  <p:tag name="KSO_WM_TEMPLATE_CATEGORY" val="custom"/>
  <p:tag name="KSO_WM_TEMPLATE_INDEX" val="20235051"/>
  <p:tag name="KSO_WM_UNIT_LAYERLEVEL" val="1"/>
  <p:tag name="KSO_WM_TAG_VERSION" val="3.0"/>
  <p:tag name="KSO_WM_BEAUTIFY_FLAG" val="#wm#"/>
  <p:tag name="KSO_WM_UNIT_PIC_EFFECT"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051_1*i*1"/>
  <p:tag name="KSO_WM_TEMPLATE_CATEGORY" val="custom"/>
  <p:tag name="KSO_WM_TEMPLATE_INDEX" val="20235051"/>
  <p:tag name="KSO_WM_UNIT_LAYERLEVEL" val="1"/>
  <p:tag name="KSO_WM_TAG_VERSION" val="3.0"/>
  <p:tag name="KSO_WM_BEAUTIFY_FLAG" val="#wm#"/>
  <p:tag name="KSO_WM_UNIT_PIC_EFFECT"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051_1*i*2"/>
  <p:tag name="KSO_WM_TEMPLATE_CATEGORY" val="custom"/>
  <p:tag name="KSO_WM_TEMPLATE_INDEX" val="20235051"/>
  <p:tag name="KSO_WM_UNIT_LAYERLEVEL" val="1"/>
  <p:tag name="KSO_WM_TAG_VERSION" val="3.0"/>
  <p:tag name="KSO_WM_BEAUTIFY_FLAG" val="#wm#"/>
  <p:tag name="KSO_WM_UNIT_PIC_EFFECT"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051_1*i*3"/>
  <p:tag name="KSO_WM_TEMPLATE_CATEGORY" val="custom"/>
  <p:tag name="KSO_WM_TEMPLATE_INDEX" val="20235051"/>
  <p:tag name="KSO_WM_UNIT_LAYERLEVEL" val="1"/>
  <p:tag name="KSO_WM_TAG_VERSION" val="3.0"/>
  <p:tag name="KSO_WM_BEAUTIFY_FLAG" val="#wm#"/>
  <p:tag name="KSO_WM_UNIT_PIC_EFFECT"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051_1*i*4"/>
  <p:tag name="KSO_WM_TEMPLATE_CATEGORY" val="custom"/>
  <p:tag name="KSO_WM_TEMPLATE_INDEX" val="20235051"/>
  <p:tag name="KSO_WM_UNIT_LAYERLEVEL" val="1"/>
  <p:tag name="KSO_WM_TAG_VERSION" val="3.0"/>
  <p:tag name="KSO_WM_BEAUTIFY_FLAG" val="#wm#"/>
  <p:tag name="KSO_WM_UNIT_PIC_EFFECT"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051_1*i*5"/>
  <p:tag name="KSO_WM_TEMPLATE_CATEGORY" val="custom"/>
  <p:tag name="KSO_WM_TEMPLATE_INDEX" val="20235051"/>
  <p:tag name="KSO_WM_UNIT_LAYERLEVEL" val="1"/>
  <p:tag name="KSO_WM_TAG_VERSION" val="3.0"/>
  <p:tag name="KSO_WM_BEAUTIFY_FLAG" val="#wm#"/>
  <p:tag name="KSO_WM_UNIT_PIC_EFFECT" val="1"/>
</p:tagLst>
</file>

<file path=ppt/tags/tag1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80.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81.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82.xml><?xml version="1.0" encoding="utf-8"?>
<p:tagLst xmlns:p="http://schemas.openxmlformats.org/presentationml/2006/main">
  <p:tag name="KSO_WM_SLIDE_ANIMATION_ID" val="3167252"/>
  <p:tag name="KSO_WM_SLIDE_ANIMATION_TYPE" val="1_3_2_3"/>
  <p:tag name="resource_record_key" val="{&quot;10&quot;:[20255413]}"/>
</p:tagLst>
</file>

<file path=ppt/tags/tag183.xml><?xml version="1.0" encoding="utf-8"?>
<p:tagLst xmlns:p="http://schemas.openxmlformats.org/presentationml/2006/main">
  <p:tag name="KSO_WM_SLIDE_ANIMATION_ID" val="3167252"/>
  <p:tag name="KSO_WM_SLIDE_ANIMATION_TYPE" val="1_3_2_3"/>
  <p:tag name="resource_record_key" val="{&quot;10&quot;:[20255413]}"/>
</p:tagLst>
</file>

<file path=ppt/tags/tag184.xml><?xml version="1.0" encoding="utf-8"?>
<p:tagLst xmlns:p="http://schemas.openxmlformats.org/presentationml/2006/main">
  <p:tag name="KSO_WM_SLIDE_ANIMATION_ID" val="3167252"/>
  <p:tag name="KSO_WM_SLIDE_ANIMATION_TYPE" val="1_3_2_3"/>
  <p:tag name="resource_record_key" val="{&quot;10&quot;:[20255413]}"/>
</p:tagLst>
</file>

<file path=ppt/tags/tag185.xml><?xml version="1.0" encoding="utf-8"?>
<p:tagLst xmlns:p="http://schemas.openxmlformats.org/presentationml/2006/main">
  <p:tag name="KSO_WM_SLIDE_ANIMATION_ID" val="3167252"/>
  <p:tag name="KSO_WM_SLIDE_ANIMATION_TYPE" val="1_3_2_3"/>
  <p:tag name="resource_record_key" val="{&quot;10&quot;:[20255413]}"/>
</p:tagLst>
</file>

<file path=ppt/tags/tag186.xml><?xml version="1.0" encoding="utf-8"?>
<p:tagLst xmlns:p="http://schemas.openxmlformats.org/presentationml/2006/main">
  <p:tag name="KSO_WM_SLIDE_ANIMATION_ID" val="3167252"/>
  <p:tag name="KSO_WM_SLIDE_ANIMATION_TYPE" val="1_3_2_3"/>
  <p:tag name="resource_record_key" val="{&quot;10&quot;:[20255413]}"/>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245_1*n_h_h_i*1_2_1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3245_1*n_h_h_i*1_2_3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245_1*n_h_h_i*1_2_2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33245_1*n_h_h_i*1_2_5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33245_1*n_h_h_i*1_2_4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33245_1*n_h_x*1_1_1"/>
  <p:tag name="KSO_WM_TEMPLATE_CATEGORY" val="diagram"/>
  <p:tag name="KSO_WM_TEMPLATE_INDEX" val="20233245"/>
  <p:tag name="KSO_WM_UNIT_LAYERLEVEL" val="1_1_1"/>
  <p:tag name="KSO_WM_TAG_VERSION" val="3.0"/>
  <p:tag name="KSO_WM_DIAGRAM_VERSION" val="3"/>
  <p:tag name="KSO_WM_DIAGRAM_COLOR_TRICK" val="1"/>
  <p:tag name="KSO_WM_DIAGRAM_COLOR_TEXT_CAN_REMOVE" val="n"/>
  <p:tag name="KSO_WM_UNIT_VALUE" val="190*205"/>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5,6,5,6,5,6]}"/>
</p:tagLst>
</file>

<file path=ppt/tags/tag1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245_1*n_h_h_f*1_2_1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1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245_1*n_h_h_f*1_2_2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245_1*n_h_h_f*1_2_3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1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3245_1*n_h_h_f*1_2_5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1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3245_1*n_h_h_f*1_2_4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3245_1*n_h_a*1_1_1"/>
  <p:tag name="KSO_WM_TEMPLATE_CATEGORY" val="diagram"/>
  <p:tag name="KSO_WM_TEMPLATE_INDEX" val="20233245"/>
  <p:tag name="KSO_WM_UNIT_LAYERLEVEL" val="1_1_1"/>
  <p:tag name="KSO_WM_TAG_VERSION" val="3.0"/>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99.xml><?xml version="1.0" encoding="utf-8"?>
<p:tagLst xmlns:p="http://schemas.openxmlformats.org/presentationml/2006/main">
  <p:tag name="KSO_WM_SLIDE_ANIMATION_ID" val="3167252"/>
  <p:tag name="KSO_WM_SLIDE_ANIMATION_TYPE" val="1_3_2_3"/>
  <p:tag name="resource_record_key" val="{&quot;10&quot;:[20255413],&quot;70&quot;:[332240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245_1*n_h_h_i*1_2_1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245_1*n_h_h_i*1_2_2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33245_1*n_h_h_i*1_2_5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33245_1*n_h_h_i*1_2_4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33245_1*n_h_x*1_1_1"/>
  <p:tag name="KSO_WM_TEMPLATE_CATEGORY" val="diagram"/>
  <p:tag name="KSO_WM_TEMPLATE_INDEX" val="20233245"/>
  <p:tag name="KSO_WM_UNIT_LAYERLEVEL" val="1_1_1"/>
  <p:tag name="KSO_WM_TAG_VERSION" val="3.0"/>
  <p:tag name="KSO_WM_DIAGRAM_VERSION" val="3"/>
  <p:tag name="KSO_WM_DIAGRAM_COLOR_TRICK" val="1"/>
  <p:tag name="KSO_WM_DIAGRAM_COLOR_TEXT_CAN_REMOVE" val="n"/>
  <p:tag name="KSO_WM_UNIT_VALUE" val="190*205"/>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5,6,5,6,5,6]}"/>
</p:tagLst>
</file>

<file path=ppt/tags/tag2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245_1*n_h_h_f*1_2_1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2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245_1*n_h_h_f*1_2_2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2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245_1*n_h_h_f*1_2_3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2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3245_1*n_h_h_f*1_2_4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DIAGRAM_USE_COLOR_VALUE" val="{&quot;color_scheme&quot;:1,&quot;color_type&quot;:1,&quot;theme_color_indexes&quot;:[5,6,5,6,5,6]}"/>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3245_1*n_h_a*1_1_1"/>
  <p:tag name="KSO_WM_TEMPLATE_CATEGORY" val="diagram"/>
  <p:tag name="KSO_WM_TEMPLATE_INDEX" val="20233245"/>
  <p:tag name="KSO_WM_UNIT_LAYERLEVEL" val="1_1_1"/>
  <p:tag name="KSO_WM_TAG_VERSION" val="3.0"/>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749938964844,&quot;left&quot;:73.25,&quot;top&quot;:149.1,&quot;width&quot;:81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10.xml><?xml version="1.0" encoding="utf-8"?>
<p:tagLst xmlns:p="http://schemas.openxmlformats.org/presentationml/2006/main">
  <p:tag name="KSO_WM_SLIDE_ANIMATION_ID" val="3167252"/>
  <p:tag name="KSO_WM_SLIDE_ANIMATION_TYPE" val="1_3_2_3"/>
  <p:tag name="resource_record_key" val="{&quot;10&quot;:[20255413],&quot;70&quot;:[3322406]}"/>
</p:tagLst>
</file>

<file path=ppt/tags/tag211.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212.xml><?xml version="1.0" encoding="utf-8"?>
<p:tagLst xmlns:p="http://schemas.openxmlformats.org/presentationml/2006/main">
  <p:tag name="KSO_WM_SLIDE_ANIMATION_ID" val="3167252"/>
  <p:tag name="KSO_WM_SLIDE_ANIMATION_TYPE" val="1_3_2_3"/>
  <p:tag name="resource_record_key" val="{&quot;10&quot;:[20255413]}"/>
</p:tagLst>
</file>

<file path=ppt/tags/tag213.xml><?xml version="1.0" encoding="utf-8"?>
<p:tagLst xmlns:p="http://schemas.openxmlformats.org/presentationml/2006/main">
  <p:tag name="KSO_WM_UNIT_PIC_EFFECT" val="1"/>
  <p:tag name="KSO_WM_UNIT_PLACING_PICTURE_USER_VIEWPORT" val="{&quot;height&quot;:4234,&quot;width&quot;:4147}"/>
</p:tagLst>
</file>

<file path=ppt/tags/tag2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88_1*i*1"/>
  <p:tag name="KSO_WM_TEMPLATE_CATEGORY" val="custom"/>
  <p:tag name="KSO_WM_TEMPLATE_INDEX" val="20238488"/>
  <p:tag name="KSO_WM_UNIT_LAYERLEVEL" val="1"/>
  <p:tag name="KSO_WM_TAG_VERSION" val="1.0"/>
  <p:tag name="KSO_WM_UNIT_PIC_EFFECT" val="1"/>
</p:tagLst>
</file>

<file path=ppt/tags/tag2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88_1*i*2"/>
  <p:tag name="KSO_WM_TEMPLATE_CATEGORY" val="custom"/>
  <p:tag name="KSO_WM_TEMPLATE_INDEX" val="20238488"/>
  <p:tag name="KSO_WM_UNIT_LAYERLEVEL" val="1"/>
  <p:tag name="KSO_WM_TAG_VERSION" val="1.0"/>
  <p:tag name="KSO_WM_UNIT_PIC_EFFECT" val="1"/>
</p:tagLst>
</file>

<file path=ppt/tags/tag2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488_1*i*3"/>
  <p:tag name="KSO_WM_TEMPLATE_CATEGORY" val="custom"/>
  <p:tag name="KSO_WM_TEMPLATE_INDEX" val="20238488"/>
  <p:tag name="KSO_WM_UNIT_LAYERLEVEL" val="1"/>
  <p:tag name="KSO_WM_TAG_VERSION" val="1.0"/>
  <p:tag name="KSO_WM_UNIT_PIC_EFFECT" val="1"/>
</p:tagLst>
</file>

<file path=ppt/tags/tag217.xml><?xml version="1.0" encoding="utf-8"?>
<p:tagLst xmlns:p="http://schemas.openxmlformats.org/presentationml/2006/main">
  <p:tag name="KSO_WM_BEAUTIFY_FLAG" val="#wm#"/>
  <p:tag name="KSO_WM_UNIT_VALUE" val="1636*1425"/>
  <p:tag name="KSO_WM_UNIT_HIGHLIGHT" val="0"/>
  <p:tag name="KSO_WM_UNIT_COMPATIBLE" val="0"/>
  <p:tag name="KSO_WM_UNIT_DIAGRAM_ISNUMVISUAL" val="0"/>
  <p:tag name="KSO_WM_UNIT_DIAGRAM_ISREFERUNIT" val="0"/>
  <p:tag name="KSO_WM_UNIT_TYPE" val="d"/>
  <p:tag name="KSO_WM_UNIT_INDEX" val="1"/>
  <p:tag name="KSO_WM_UNIT_ID" val="custom20238488_1*d*1"/>
  <p:tag name="KSO_WM_TEMPLATE_CATEGORY" val="custom"/>
  <p:tag name="KSO_WM_TEMPLATE_INDEX" val="20238488"/>
  <p:tag name="KSO_WM_UNIT_LAYERLEVEL" val="1"/>
  <p:tag name="KSO_WM_TAG_VERSION" val="1.0"/>
  <p:tag name="KSO_WM_UNIT_PIC_EFFECT" val="1"/>
</p:tagLst>
</file>

<file path=ppt/tags/tag218.xml><?xml version="1.0" encoding="utf-8"?>
<p:tagLst xmlns:p="http://schemas.openxmlformats.org/presentationml/2006/main">
  <p:tag name="KSO_WM_SLIDE_ANIMATION_ID" val="3167252"/>
  <p:tag name="KSO_WM_SLIDE_ANIMATION_TYPE" val="1_3_2_3"/>
  <p:tag name="resource_record_key" val="{&quot;10&quot;:[20255413]}"/>
</p:tagLst>
</file>

<file path=ppt/tags/tag219.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2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20.xml><?xml version="1.0" encoding="utf-8"?>
<p:tagLst xmlns:p="http://schemas.openxmlformats.org/presentationml/2006/main">
  <p:tag name="KSO_WM_SLIDE_ANIMATION_ID" val="3167252"/>
  <p:tag name="KSO_WM_SLIDE_ANIMATION_TYPE" val="1_3_2_3"/>
  <p:tag name="resource_record_key" val="{&quot;10&quot;:[20255413]}"/>
</p:tagLst>
</file>

<file path=ppt/tags/tag221.xml><?xml version="1.0" encoding="utf-8"?>
<p:tagLst xmlns:p="http://schemas.openxmlformats.org/presentationml/2006/main">
  <p:tag name="KSO_WM_SLIDE_ANIMATION_ID" val="3167252"/>
  <p:tag name="KSO_WM_SLIDE_ANIMATION_TYPE" val="1_3_2_3"/>
  <p:tag name="resource_record_key" val="{&quot;10&quot;:[20255413]}"/>
</p:tagLst>
</file>

<file path=ppt/tags/tag222.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223.xml><?xml version="1.0" encoding="utf-8"?>
<p:tagLst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 name="KSO_WPP_MARK_KEY" val="d34de0aa-c262-4539-898e-27aaf23aecb4"/>
  <p:tag name="resource_record_key" val="{&quot;10&quot;:[20277579,3504242,4450851,21589047,21578411,21585072,20277587,20255413,50044789,50041133],&quot;65&quot;:[20235219],&quot;70&quot;:[3321975,3315855,3314179,3318865,3403040,3327915,3403296,3322221,3330518,3322019,3315609,3314155,3325984,3321482,3312125,3318475,3327686,3312451,3403278,3325462,3312407,3322406]}"/>
</p:tagLst>
</file>

<file path=ppt/tags/tag2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1.xml><?xml version="1.0" encoding="utf-8"?>
<p:tagLst xmlns:p="http://schemas.openxmlformats.org/presentationml/2006/main">
  <p:tag name="KSO_WM_UNIT_PIC_EFFECT" val="1"/>
</p:tagLst>
</file>

<file path=ppt/tags/tag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33.xml><?xml version="1.0" encoding="utf-8"?>
<p:tagLst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34.xml><?xml version="1.0" encoding="utf-8"?>
<p:tagLst xmlns:p="http://schemas.openxmlformats.org/presentationml/2006/main">
  <p:tag name="KSO_WM_UNIT_PIC_EFFECT" val="1"/>
</p:tagLst>
</file>

<file path=ppt/tags/tag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36.xml><?xml version="1.0" encoding="utf-8"?>
<p:tagLst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37.xml><?xml version="1.0" encoding="utf-8"?>
<p:tagLst xmlns:p="http://schemas.openxmlformats.org/presentationml/2006/main">
  <p:tag name="KSO_WM_UNIT_PIC_EFFECT" val="1"/>
  <p:tag name="KSO_WM_UNIT_PLACING_PICTURE_USER_VIEWPORT" val="{&quot;height&quot;:3572,&quot;width&quot;:4525}"/>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39.xml><?xml version="1.0" encoding="utf-8"?>
<p:tagLst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d*1"/>
  <p:tag name="KSO_WM_TEMPLATE_CATEGORY" val="custom"/>
  <p:tag name="KSO_WM_TEMPLATE_INDEX" val="20231190"/>
  <p:tag name="KSO_WM_UNIT_LAYERLEVEL" val="1"/>
  <p:tag name="KSO_WM_TAG_VERSION" val="3.0"/>
  <p:tag name="KSO_WM_UNIT_VALUE" val="1111*3388"/>
  <p:tag name="KSO_WM_UNIT_TYPE" val="d"/>
  <p:tag name="KSO_WM_UNIT_INDEX" val="1"/>
  <p:tag name="KSO_WM_UNIT_PICTURE_SUBTYPE" val="a"/>
</p:tagLst>
</file>

<file path=ppt/tags/tag40.xml><?xml version="1.0" encoding="utf-8"?>
<p:tagLst xmlns:p="http://schemas.openxmlformats.org/presentationml/2006/main">
  <p:tag name="KSO_WM_UNIT_PIC_EFFECT" val="1"/>
</p:tagLst>
</file>

<file path=ppt/tags/tag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58_1*i*1"/>
  <p:tag name="KSO_WM_TEMPLATE_CATEGORY" val="custom"/>
  <p:tag name="KSO_WM_TEMPLATE_INDEX" val="20238558"/>
  <p:tag name="KSO_WM_UNIT_LAYERLEVEL" val="1"/>
  <p:tag name="KSO_WM_TAG_VERSION" val="3.0"/>
  <p:tag name="KSO_WM_UNIT_PIC_EFFECT" val="1"/>
</p:tagLst>
</file>

<file path=ppt/tags/tag42.xml><?xml version="1.0" encoding="utf-8"?>
<p:tagLst xmlns:p="http://schemas.openxmlformats.org/presentationml/2006/main">
  <p:tag name="KSO_WM_BEAUTIFY_FLAG" val="#wm#"/>
  <p:tag name="KSO_WM_UNIT_VALUE" val="2130*2437"/>
  <p:tag name="KSO_WM_UNIT_HIGHLIGHT" val="0"/>
  <p:tag name="KSO_WM_UNIT_COMPATIBLE" val="0"/>
  <p:tag name="KSO_WM_UNIT_DIAGRAM_ISNUMVISUAL" val="0"/>
  <p:tag name="KSO_WM_UNIT_DIAGRAM_ISREFERUNIT" val="0"/>
  <p:tag name="KSO_WM_UNIT_TYPE" val="d"/>
  <p:tag name="KSO_WM_UNIT_INDEX" val="1"/>
  <p:tag name="KSO_WM_UNIT_ID" val="custom20238558_1*d*1"/>
  <p:tag name="KSO_WM_TEMPLATE_CATEGORY" val="custom"/>
  <p:tag name="KSO_WM_TEMPLATE_INDEX" val="20238558"/>
  <p:tag name="KSO_WM_UNIT_LAYERLEVEL" val="1"/>
  <p:tag name="KSO_WM_TAG_VERSION" val="3.0"/>
  <p:tag name="KSO_WM_UNIT_PIC_EFFECT"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20231067_3*m_i*1_1"/>
  <p:tag name="KSO_WM_TEMPLATE_CATEGORY" val="diagram"/>
  <p:tag name="KSO_WM_TEMPLATE_INDEX" val="20231067"/>
  <p:tag name="KSO_WM_UNIT_LAYERLEVEL" val="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5"/>
  <p:tag name="KSO_WM_DIAGRAM_MIN_ITEMCNT" val="3"/>
  <p:tag name="KSO_WM_DIAGRAM_VIRTUALLY_FRAME" val="{&quot;height&quot;:329.1000061035156,&quot;left&quot;:52.95001220703125,&quot;top&quot;:99.19999694824219,&quot;width&quot;:800.34997558593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7_3*m_h_i*1_5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UNIT_TYPE" val="m_h_i"/>
  <p:tag name="KSO_WM_UNIT_INDEX" val="1_5_1"/>
  <p:tag name="KSO_WM_UNIT_SUBTYPE" val="d"/>
  <p:tag name="KSO_WM_DIAGRAM_MAX_ITEMCNT" val="5"/>
  <p:tag name="KSO_WM_DIAGRAM_MIN_ITEMCNT" val="3"/>
  <p:tag name="KSO_WM_DIAGRAM_VIRTUALLY_FRAME" val="{&quot;height&quot;:329.1000061035156,&quot;left&quot;:52.95001220703125,&quot;top&quot;:99.19999694824219,&quot;width&quot;:800.3499755859375}"/>
  <p:tag name="KSO_WM_DIAGRAM_COLOR_MATCH_VALUE" val="{&quot;shape&quot;:{&quot;fill&quot;:{&quot;gradient&quot;:[{&quot;brightness&quot;:0.4000000059604645,&quot;colorType&quot;:1,&quot;foreColorIndex&quot;:9,&quot;pos&quot;:0.15000000596046448,&quot;transparency&quot;:0},{&quot;brightness&quot;:0,&quot;colorType&quot;:1,&quot;foreColorIndex&quot;:9,&quot;pos&quot;:0.800000011920929,&quot;transparency&quot;:0}],&quot;type&quot;:3},&quot;glow&quot;:{&quot;colorType&quot;:0},&quot;line&quot;:{&quot;type&quot;:0},&quot;shadow&quot;:{&quot;brightness&quot;:0,&quot;colorType&quot;:1,&quot;foreColorIndex&quot;:9,&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7_3*m_h_i*1_2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UNIT_SUBTYPE" val="d"/>
  <p:tag name="KSO_WM_DIAGRAM_MAX_ITEMCNT" val="5"/>
  <p:tag name="KSO_WM_DIAGRAM_MIN_ITEMCNT" val="3"/>
  <p:tag name="KSO_WM_DIAGRAM_VIRTUALLY_FRAME" val="{&quot;height&quot;:329.1000061035156,&quot;left&quot;:52.95001220703125,&quot;top&quot;:99.19999694824219,&quot;width&quot;:800.3499755859375}"/>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1,&quot;foreColorIndex&quot;:6,&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7_3*m_h_i*1_3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UNIT_TYPE" val="m_h_i"/>
  <p:tag name="KSO_WM_UNIT_INDEX" val="1_3_1"/>
  <p:tag name="KSO_WM_UNIT_SUBTYPE" val="d"/>
  <p:tag name="KSO_WM_DIAGRAM_MAX_ITEMCNT" val="5"/>
  <p:tag name="KSO_WM_DIAGRAM_MIN_ITEMCNT" val="3"/>
  <p:tag name="KSO_WM_DIAGRAM_VIRTUALLY_FRAME" val="{&quot;height&quot;:329.1000061035156,&quot;left&quot;:52.95001220703125,&quot;top&quot;:99.19999694824219,&quot;width&quot;:800.3499755859375}"/>
  <p:tag name="KSO_WM_DIAGRAM_COLOR_MATCH_VALUE" val="{&quot;shape&quot;:{&quot;fill&quot;:{&quot;gradient&quot;:[{&quot;brightness&quot;:0.4000000059604645,&quot;colorType&quot;:1,&quot;foreColorIndex&quot;:7,&quot;pos&quot;:0.8999999761581421,&quot;transparency&quot;:0},{&quot;brightness&quot;:0,&quot;colorType&quot;:1,&quot;foreColorIndex&quot;:7,&quot;pos&quot;:0.3700000047683716,&quot;transparency&quot;:0}],&quot;type&quot;:3},&quot;glow&quot;:{&quot;colorType&quot;:0},&quot;line&quot;:{&quot;type&quot;:0},&quot;shadow&quot;:{&quot;brightness&quot;:0,&quot;colorType&quot;:1,&quot;foreColorIndex&quot;:7,&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7_3*m_h_i*1_4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UNIT_TYPE" val="m_h_i"/>
  <p:tag name="KSO_WM_UNIT_INDEX" val="1_4_1"/>
  <p:tag name="KSO_WM_UNIT_SUBTYPE" val="d"/>
  <p:tag name="KSO_WM_DIAGRAM_MAX_ITEMCNT" val="5"/>
  <p:tag name="KSO_WM_DIAGRAM_MIN_ITEMCNT" val="3"/>
  <p:tag name="KSO_WM_DIAGRAM_VIRTUALLY_FRAME" val="{&quot;height&quot;:329.1000061035156,&quot;left&quot;:52.95001220703125,&quot;top&quot;:99.19999694824219,&quot;width&quot;:800.3499755859375}"/>
  <p:tag name="KSO_WM_DIAGRAM_COLOR_MATCH_VALUE" val="{&quot;shape&quot;:{&quot;fill&quot;:{&quot;gradient&quot;:[{&quot;brightness&quot;:0.4000000059604645,&quot;colorType&quot;:1,&quot;foreColorIndex&quot;:8,&quot;pos&quot;:0.25,&quot;transparency&quot;:0},{&quot;brightness&quot;:0,&quot;colorType&quot;:1,&quot;foreColorIndex&quot;:8,&quot;pos&quot;:1,&quot;transparency&quot;:0}],&quot;type&quot;:3},&quot;glow&quot;:{&quot;colorType&quot;:0},&quot;line&quot;:{&quot;type&quot;:0},&quot;shadow&quot;:{&quot;brightness&quot;:0,&quot;colorType&quot;:1,&quot;foreColorIndex&quot;:8,&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7_3*m_h_i*1_1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UNIT_SUBTYPE" val="d"/>
  <p:tag name="KSO_WM_DIAGRAM_MAX_ITEMCNT" val="5"/>
  <p:tag name="KSO_WM_DIAGRAM_MIN_ITEMCNT" val="3"/>
  <p:tag name="KSO_WM_DIAGRAM_VIRTUALLY_FRAME" val="{&quot;height&quot;:329.1000061035156,&quot;left&quot;:52.95001220703125,&quot;top&quot;:99.19999694824219,&quot;width&quot;:800.349975585937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h_f*1_1_1"/>
  <p:tag name="KSO_WM_TEMPLATE_CATEGORY" val="diagram"/>
  <p:tag name="KSO_WM_TEMPLATE_INDEX" val="20234417"/>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1_1"/>
  <p:tag name="KSO_WM_UNIT_VALUE" val="56"/>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观点。根据需要酌情增减文字，以便观者理解您传达的思想"/>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xml><?xml version="1.0" encoding="utf-8"?>
<p:tagLst xmlns:p="http://schemas.openxmlformats.org/presentationml/2006/main">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31190_1*i*4"/>
  <p:tag name="KSO_WM_TEMPLATE_CATEGORY" val="custom"/>
  <p:tag name="KSO_WM_TEMPLATE_INDEX" val="20231190"/>
  <p:tag name="KSO_WM_UNIT_LAYERLEVEL" val="1"/>
  <p:tag name="KSO_WM_TAG_VERSION" val="3.0"/>
  <p:tag name="KSO_WM_UNIT_TYPE" val="i"/>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h_f*1_2_1"/>
  <p:tag name="KSO_WM_TEMPLATE_CATEGORY" val="diagram"/>
  <p:tag name="KSO_WM_TEMPLATE_INDEX" val="20234417"/>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2_1"/>
  <p:tag name="KSO_WM_UNIT_VALUE" val="56"/>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根据需要增减文字以便观者准确地理解"/>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1"/>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solid&quot;:{&quot;brightness&quot;:0.9300000071525574,&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93"/>
  <p:tag name="KSO_WM_DIAGRAM_USE_COLOR_VALUE" val="{&quot;color_scheme&quot;:1,&quot;color_type&quot;:1,&quot;theme_color_indexes&quot;:[5,6,5,6,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2"/>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3"/>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3"/>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type&quot;:0},&quot;glow&quot;:{&quot;colorType&quot;:0},&quot;line&quot;:{&quot;solidLine&quot;:{&quot;brightness&quot;:0.8999999761581421,&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4"/>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4"/>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5"/>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5"/>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type&quot;:0},&quot;glow&quot;:{&quot;colorType&quot;:0},&quot;line&quot;:{&quot;solidLine&quot;:{&quot;brightness&quot;:0.800000011920929,&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6"/>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6"/>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type&quot;:0},&quot;glow&quot;:{&quot;colorType&quot;:0},&quot;line&quot;:{&quot;solidLine&quot;:{&quot;brightness&quot;:0.800000011920929,&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7"/>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7"/>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type&quot;:0},&quot;glow&quot;:{&quot;colorType&quot;:0},&quot;line&quot;:{&quot;solidLine&quot;:{&quot;brightness&quot;:0.800000011920929,&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8"/>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8"/>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9"/>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9"/>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solid&quot;:{&quot;brightness&quot;:0.800000011920929,&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8"/>
  <p:tag name="KSO_WM_DIAGRAM_USE_COLOR_VALUE" val="{&quot;color_scheme&quot;:1,&quot;color_type&quot;:1,&quot;theme_color_indexes&quot;:[5,6,5,6,5,6]}"/>
</p:tagLst>
</file>

<file path=ppt/tags/tag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i*1"/>
  <p:tag name="KSO_WM_TEMPLATE_CATEGORY" val="custom"/>
  <p:tag name="KSO_WM_TEMPLATE_INDEX" val="20231190"/>
  <p:tag name="KSO_WM_UNIT_LAYERLEVEL" val="1"/>
  <p:tag name="KSO_WM_TAG_VERSION" val="3.0"/>
  <p:tag name="KSO_WM_UNIT_TYPE" val="i"/>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10"/>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10"/>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solid&quot;:{&quot;brightness&quot;:0.800000011920929,&quot;colorType&quot;:1,&quot;foreColorIndex&quot;:13,&quot;transparency&quot;:0},&quot;type&quot;:1},&quot;glow&quot;:{&quot;colorType&quot;:0},&quot;line&quot;:{&quot;solidLine&quot;:{&quot;brightness&quot;:0.8999999761581421,&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8"/>
  <p:tag name="KSO_WM_UNIT_LINE_FORE_SCHEMECOLOR_INDEX" val="13"/>
  <p:tag name="KSO_WM_DIAGRAM_USE_COLOR_VALUE" val="{&quot;color_scheme&quot;:1,&quot;color_type&quot;:1,&quot;theme_color_indexes&quot;:[5,6,5,6,5,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11"/>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11"/>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12"/>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12"/>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solid&quot;:{&quot;brightness&quot;:0.9300000071525574,&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93"/>
  <p:tag name="KSO_WM_DIAGRAM_USE_COLOR_VALUE" val="{&quot;color_scheme&quot;:1,&quot;color_type&quot;:1,&quot;theme_color_indexes&quot;:[5,6,5,6,5,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i*1_13"/>
  <p:tag name="KSO_WM_TEMPLATE_CATEGORY" val="diagram"/>
  <p:tag name="KSO_WM_TEMPLATE_INDEX" val="20234417"/>
  <p:tag name="KSO_WM_UNIT_LAYERLEVEL" val="1_1"/>
  <p:tag name="KSO_WM_TAG_VERSION" val="3.0"/>
  <p:tag name="KSO_WM_BEAUTIFY_FLAG" val="#wm#"/>
  <p:tag name="KSO_WM_DIAGRAM_GROUP_CODE" val="m1-1"/>
  <p:tag name="KSO_WM_UNIT_TYPE" val="m_i"/>
  <p:tag name="KSO_WM_UNIT_INDEX" val="1_13"/>
  <p:tag name="KSO_WM_DIAGRAM_VERSION" val="3"/>
  <p:tag name="KSO_WM_DIAGRAM_COLOR_TRICK" val="1"/>
  <p:tag name="KSO_WM_DIAGRAM_COLOR_TEXT_CAN_REMOVE" val="n"/>
  <p:tag name="KSO_WM_DIAGRAM_MAX_ITEMCNT" val="6"/>
  <p:tag name="KSO_WM_DIAGRAM_MIN_ITEMCNT" val="2"/>
  <p:tag name="KSO_WM_DIAGRAM_VIRTUALLY_FRAME" val="{&quot;height&quot;:351.8999938964844,&quot;left&quot;:47.24998779296875,&quot;top&quot;:146.97500305175782,&quot;width&quot;:86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h_f*1_1_1"/>
  <p:tag name="KSO_WM_TEMPLATE_CATEGORY" val="diagram"/>
  <p:tag name="KSO_WM_TEMPLATE_INDEX" val="20234417"/>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1_1"/>
  <p:tag name="KSO_WM_UNIT_VALUE" val="56"/>
  <p:tag name="KSO_WM_DIAGRAM_MAX_ITEMCNT" val="6"/>
  <p:tag name="KSO_WM_DIAGRAM_MIN_ITEMCNT" val="2"/>
  <p:tag name="KSO_WM_DIAGRAM_VIRTUALLY_FRAME" val="{&quot;height&quot;:369.97499694824216,&quot;left&quot;:47.24998779296875,&quot;top&quot;:128.9,&quot;width&quot;:86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观点。根据需要酌情增减文字，以便观者理解您传达的思想"/>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17_1*m_h_f*1_2_1"/>
  <p:tag name="KSO_WM_TEMPLATE_CATEGORY" val="diagram"/>
  <p:tag name="KSO_WM_TEMPLATE_INDEX" val="20234417"/>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m1-1"/>
  <p:tag name="KSO_WM_UNIT_TYPE" val="m_h_f"/>
  <p:tag name="KSO_WM_UNIT_INDEX" val="1_2_1"/>
  <p:tag name="KSO_WM_UNIT_VALUE" val="56"/>
  <p:tag name="KSO_WM_DIAGRAM_MAX_ITEMCNT" val="6"/>
  <p:tag name="KSO_WM_DIAGRAM_MIN_ITEMCNT" val="2"/>
  <p:tag name="KSO_WM_DIAGRAM_VIRTUALLY_FRAME" val="{&quot;height&quot;:369.97499694824216,&quot;left&quot;:47.24998779296875,&quot;top&quot;:128.9,&quot;width&quot;:86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根据需要增减文字以便观者准确地理解"/>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xml><?xml version="1.0" encoding="utf-8"?>
<p:tagLst xmlns:p="http://schemas.openxmlformats.org/presentationml/2006/main">
  <p:tag name="KSO_WM_DIAGRAM_VIRTUALLY_FRAME" val="{&quot;height&quot;:326.54998779296875,&quot;left&quot;:47.17501220703125,&quot;top&quot;:115.67500610351563,&quot;width&quot;:803.0249877929688}"/>
</p:tagLst>
</file>

<file path=ppt/tags/tag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6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custom20231190_1*i*2"/>
  <p:tag name="KSO_WM_TEMPLATE_CATEGORY" val="custom"/>
  <p:tag name="KSO_WM_TEMPLATE_INDEX" val="20231190"/>
  <p:tag name="KSO_WM_UNIT_LAYERLEVEL" val="1"/>
  <p:tag name="KSO_WM_TAG_VERSION" val="3.0"/>
  <p:tag name="KSO_WM_UNIT_TYPE" val="i"/>
  <p:tag name="KSO_WM_UNIT_INDEX" val="2"/>
</p:tagLst>
</file>

<file path=ppt/tags/tag7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1.xml><?xml version="1.0" encoding="utf-8"?>
<p:tagLst xmlns:p="http://schemas.openxmlformats.org/presentationml/2006/main">
  <p:tag name="KSO_WM_DIAGRAM_VIRTUALLY_FRAME" val="{&quot;height&quot;:326.54998779296875,&quot;left&quot;:47.17501220703125,&quot;top&quot;:115.67500610351563,&quot;width&quot;:803.0249877929688}"/>
</p:tagLst>
</file>

<file path=ppt/tags/tag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6.xml><?xml version="1.0" encoding="utf-8"?>
<p:tagLst xmlns:p="http://schemas.openxmlformats.org/presentationml/2006/main">
  <p:tag name="KSO_WM_DIAGRAM_VIRTUALLY_FRAME" val="{&quot;height&quot;:326.54998779296875,&quot;left&quot;:47.17501220703125,&quot;top&quot;:115.67500610351563,&quot;width&quot;:803.0249877929688}"/>
</p:tagLst>
</file>

<file path=ppt/tags/tag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190_1*f*1"/>
  <p:tag name="KSO_WM_TEMPLATE_CATEGORY" val="custom"/>
  <p:tag name="KSO_WM_TEMPLATE_INDEX" val="20231190"/>
  <p:tag name="KSO_WM_UNIT_LAYERLEVEL" val="1"/>
  <p:tag name="KSO_WM_TAG_VERSION" val="3.0"/>
  <p:tag name="KSO_WM_BEAUTIFY_FLAG" val="#wm#"/>
  <p:tag name="KSO_WM_UNIT_TEXT_FILL_FORE_SCHEMECOLOR_INDEX_BRIGHTNESS" val="0.35"/>
  <p:tag name="KSO_WM_UNIT_TEXT_FILL_FORE_SCHEMECOLOR_INDEX" val="13"/>
  <p:tag name="KSO_WM_UNIT_TEXT_FILL_TYPE" val="1"/>
  <p:tag name="KSO_WM_UNIT_PRESET_TEXT" val="单击此处输入你的项正文，文字是您思想的提炼，请尽量言简意赅的阐述观点&#10;单击此处输入你的项正文，文字是您思想的提炼"/>
  <p:tag name="KSO_WM_UNIT_TEXT_TYPE" val="1"/>
  <p:tag name="KSO_WM_UNIT_TEXT_LAYER_COUNT" val="1"/>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1.xml><?xml version="1.0" encoding="utf-8"?>
<p:tagLst xmlns:p="http://schemas.openxmlformats.org/presentationml/2006/main">
  <p:tag name="KSO_WM_DIAGRAM_VIRTUALLY_FRAME" val="{&quot;height&quot;:326.54998779296875,&quot;left&quot;:47.17501220703125,&quot;top&quot;:115.67500610351563,&quot;width&quot;:803.0249877929688}"/>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DIAGRAM_USE_COLOR_VALUE" val="{&quot;color_scheme&quot;:1,&quot;color_type&quot;:1,&quot;theme_color_indexes&quot;:[5,6,5,6,5,6]}"/>
</p:tagLst>
</file>

<file path=ppt/tags/tag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47.17501220703125,&quot;top&quot;:115.67500610351563,&quot;width&quot;:803.0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8_4*m_i*1_1"/>
  <p:tag name="KSO_WM_TEMPLATE_CATEGORY" val="diagram"/>
  <p:tag name="KSO_WM_TEMPLATE_INDEX" val="20230318"/>
  <p:tag name="KSO_WM_UNIT_LAYERLEVEL" val="1_1"/>
  <p:tag name="KSO_WM_TAG_VERSION" val="3.0"/>
  <p:tag name="KSO_WM_DIAGRAM_GROUP_CODE" val="m1-1"/>
  <p:tag name="KSO_WM_UNIT_TYPE" val="m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gradient&quot;:[{&quot;brightness&quot;:0.6000000238418579,&quot;colorType&quot;:1,&quot;foreColorIndex&quot;:5,&quot;pos&quot;:0,&quot;transparency&quot;:0.8700000047683716},{&quot;brightness&quot;:0.4000000059604645,&quot;colorType&quot;:1,&quot;foreColorIndex&quot;:5,&quot;pos&quot;:1,&quot;transparency&quot;:0.5}],&quot;type&quot;:3},&quot;glow&quot;:{&quot;colorType&quot;:0},&quot;line&quot;:{&quot;type&quot;:0},&quot;shadow&quot;:{&quot;brightness&quot;:0.400000005960464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8_4*m_i*1_2"/>
  <p:tag name="KSO_WM_TEMPLATE_CATEGORY" val="diagram"/>
  <p:tag name="KSO_WM_TEMPLATE_INDEX" val="20230318"/>
  <p:tag name="KSO_WM_UNIT_LAYERLEVEL" val="1_1"/>
  <p:tag name="KSO_WM_TAG_VERSION" val="3.0"/>
  <p:tag name="KSO_WM_DIAGRAM_GROUP_CODE" val="m1-1"/>
  <p:tag name="KSO_WM_UNIT_TYPE" val="m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gradient&quot;:[{&quot;brightness&quot;:0.800000011920929,&quot;colorType&quot;:1,&quot;foreColorIndex&quot;:5,&quot;pos&quot;:0,&quot;transparency&quot;:1},{&quot;brightness&quot;:0.4000000059604645,&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8_4*m_i*1_3"/>
  <p:tag name="KSO_WM_TEMPLATE_CATEGORY" val="diagram"/>
  <p:tag name="KSO_WM_TEMPLATE_INDEX" val="20230318"/>
  <p:tag name="KSO_WM_UNIT_LAYERLEVEL" val="1_1"/>
  <p:tag name="KSO_WM_TAG_VERSION" val="3.0"/>
  <p:tag name="KSO_WM_DIAGRAM_GROUP_CODE" val="m1-1"/>
  <p:tag name="KSO_WM_UNIT_TYPE" val="m_i"/>
  <p:tag name="KSO_WM_UNIT_INDEX" val="1_3"/>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gradient&quot;:[{&quot;brightness&quot;:0.800000011920929,&quot;colorType&quot;:1,&quot;foreColorIndex&quot;:5,&quot;pos&quot;:0,&quot;transparency&quot;:1},{&quot;brightness&quot;:0.4000000059604645,&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89.xml><?xml version="1.0" encoding="utf-8"?>
<p:tagLst xmlns:p="http://schemas.openxmlformats.org/presentationml/2006/main">
  <p:tag name="KSO_WM_DIAGRAM_VIRTUALLY_FRAME" val="{&quot;height&quot;:441.9,&quot;left&quot;:35.52496337890625,&quot;top&quot;:74.65,&quot;width&quot;:888.9500732421875}"/>
</p:tagLst>
</file>

<file path=ppt/tags/tag9.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190"/>
  <p:tag name="KSO_WM_UNIT_ID" val="custom20231190_1*a*1"/>
  <p:tag name="KSO_WM_UNIT_PRESET_TEXT" val="单击此处添加标题内容"/>
  <p:tag name="KSO_WM_UNIT_TEXT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8_4*m_h_a*1_1_1"/>
  <p:tag name="KSO_WM_TEMPLATE_CATEGORY" val="diagram"/>
  <p:tag name="KSO_WM_TEMPLATE_INDEX" val="20230318"/>
  <p:tag name="KSO_WM_UNIT_LAYERLEVEL" val="1_1_1"/>
  <p:tag name="KSO_WM_TAG_VERSION" val="3.0"/>
  <p:tag name="KSO_WM_DIAGRAM_GROUP_CODE" val="m1-1"/>
  <p:tag name="KSO_WM_UNIT_TYPE" val="m_h_a"/>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gradient&quot;:[{&quot;brightness&quot;:0.44999998807907104,&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SCONTENTSTITLE" val="0"/>
  <p:tag name="KSO_WM_UNIT_ISNUMDGMTITLE" val="0"/>
  <p:tag name="KSO_WM_UNIT_NOCLEAR" val="0"/>
  <p:tag name="KSO_WM_UNIT_VALUE" val="21"/>
  <p:tag name="KSO_WM_UNIT_PRESET_TEXT" val="添加标题"/>
  <p:tag name="KSO_WM_UNIT_FILL_TYPE" val="3"/>
  <p:tag name="KSO_WM_UNIT_TEXT_TYPE" val="1"/>
  <p:tag name="KSO_WM_DIAGRAM_USE_COLOR_VALUE" val="{&quot;color_scheme&quot;:1,&quot;color_type&quot;:1,&quot;theme_color_indexes&quot;:[5,6,5,6,5,6]}"/>
</p:tagLst>
</file>

<file path=ppt/tags/tag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0318_4*m_h_f*1_1_1"/>
  <p:tag name="KSO_WM_TEMPLATE_CATEGORY" val="diagram"/>
  <p:tag name="KSO_WM_TEMPLATE_INDEX" val="20230318"/>
  <p:tag name="KSO_WM_UNIT_LAYERLEVEL" val="1_1_1"/>
  <p:tag name="KSO_WM_TAG_VERSION" val="3.0"/>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0318_4*m_h_i*1_1_2"/>
  <p:tag name="KSO_WM_TEMPLATE_CATEGORY" val="diagram"/>
  <p:tag name="KSO_WM_TEMPLATE_INDEX" val="2023031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93.xml><?xml version="1.0" encoding="utf-8"?>
<p:tagLst xmlns:p="http://schemas.openxmlformats.org/presentationml/2006/main">
  <p:tag name="KSO_WM_DIAGRAM_VIRTUALLY_FRAME" val="{&quot;height&quot;:441.9,&quot;left&quot;:35.52496337890625,&quot;top&quot;:74.65,&quot;width&quot;:888.9500732421875}"/>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8_4*m_h_a*1_3_1"/>
  <p:tag name="KSO_WM_TEMPLATE_CATEGORY" val="diagram"/>
  <p:tag name="KSO_WM_TEMPLATE_INDEX" val="20230318"/>
  <p:tag name="KSO_WM_UNIT_LAYERLEVEL" val="1_1_1"/>
  <p:tag name="KSO_WM_TAG_VERSION" val="3.0"/>
  <p:tag name="KSO_WM_DIAGRAM_GROUP_CODE" val="m1-1"/>
  <p:tag name="KSO_WM_UNIT_TYPE" val="m_h_a"/>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gradient&quot;:[{&quot;brightness&quot;:0.15000000596046448,&quot;colorType&quot;:1,&quot;foreColorIndex&quot;:5,&quot;pos&quot;:0,&quot;transparency&quot;:0},{&quot;brightness&quot;:-0.10000000149011612,&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SCONTENTSTITLE" val="0"/>
  <p:tag name="KSO_WM_UNIT_ISNUMDGMTITLE" val="0"/>
  <p:tag name="KSO_WM_UNIT_NOCLEAR" val="0"/>
  <p:tag name="KSO_WM_UNIT_VALUE" val="21"/>
  <p:tag name="KSO_WM_UNIT_PRESET_TEXT" val="添加标题"/>
  <p:tag name="KSO_WM_UNIT_FILL_TYPE" val="3"/>
  <p:tag name="KSO_WM_UNIT_TEXT_TYPE" val="1"/>
  <p:tag name="KSO_WM_DIAGRAM_USE_COLOR_VALUE" val="{&quot;color_scheme&quot;:1,&quot;color_type&quot;:1,&quot;theme_color_indexes&quot;:[5,6,5,6,5,6]}"/>
</p:tagLst>
</file>

<file path=ppt/tags/tag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0318_4*m_h_f*1_3_1"/>
  <p:tag name="KSO_WM_TEMPLATE_CATEGORY" val="diagram"/>
  <p:tag name="KSO_WM_TEMPLATE_INDEX" val="20230318"/>
  <p:tag name="KSO_WM_UNIT_LAYERLEVEL" val="1_1_1"/>
  <p:tag name="KSO_WM_TAG_VERSION" val="3.0"/>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你的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0318_4*m_h_i*1_3_2"/>
  <p:tag name="KSO_WM_TEMPLATE_CATEGORY" val="diagram"/>
  <p:tag name="KSO_WM_TEMPLATE_INDEX" val="2023031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97.xml><?xml version="1.0" encoding="utf-8"?>
<p:tagLst xmlns:p="http://schemas.openxmlformats.org/presentationml/2006/main">
  <p:tag name="KSO_WM_DIAGRAM_VIRTUALLY_FRAME" val="{&quot;height&quot;:441.9,&quot;left&quot;:35.52496337890625,&quot;top&quot;:74.65,&quot;width&quot;:888.9500732421875}"/>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8_4*m_h_a*1_5_1"/>
  <p:tag name="KSO_WM_TEMPLATE_CATEGORY" val="diagram"/>
  <p:tag name="KSO_WM_TEMPLATE_INDEX" val="20230318"/>
  <p:tag name="KSO_WM_UNIT_LAYERLEVEL" val="1_1_1"/>
  <p:tag name="KSO_WM_TAG_VERSION" val="3.0"/>
  <p:tag name="KSO_WM_DIAGRAM_GROUP_CODE" val="m1-1"/>
  <p:tag name="KSO_WM_UNIT_TYPE" val="m_h_a"/>
  <p:tag name="KSO_WM_UNIT_INDEX" val="1_5_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SCONTENTSTITLE" val="0"/>
  <p:tag name="KSO_WM_UNIT_ISNUMDGMTITLE" val="0"/>
  <p:tag name="KSO_WM_UNIT_NOCLEAR" val="0"/>
  <p:tag name="KSO_WM_UNIT_VALUE" val="21"/>
  <p:tag name="KSO_WM_UNIT_PRESET_TEXT" val="添加标题"/>
  <p:tag name="KSO_WM_UNIT_FILL_TYPE" val="3"/>
  <p:tag name="KSO_WM_UNIT_TEXT_TYPE" val="1"/>
  <p:tag name="KSO_WM_DIAGRAM_USE_COLOR_VALUE" val="{&quot;color_scheme&quot;:1,&quot;color_type&quot;:1,&quot;theme_color_indexes&quot;:[5,6,5,6,5,6]}"/>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0318_4*m_h_f*1_5_1"/>
  <p:tag name="KSO_WM_TEMPLATE_CATEGORY" val="diagram"/>
  <p:tag name="KSO_WM_TEMPLATE_INDEX" val="20230318"/>
  <p:tag name="KSO_WM_UNIT_LAYERLEVEL" val="1_1_1"/>
  <p:tag name="KSO_WM_TAG_VERSION" val="3.0"/>
  <p:tag name="KSO_WM_DIAGRAM_GROUP_CODE" val="m1-1"/>
  <p:tag name="KSO_WM_DIAGRAM_VERSION" val="3"/>
  <p:tag name="KSO_WM_DIAGRAM_COLOR_TRICK" val="1"/>
  <p:tag name="KSO_WM_DIAGRAM_COLOR_TEXT_CAN_REMOVE" val="n"/>
  <p:tag name="KSO_WM_DIAGRAM_MAX_ITEMCNT" val="6"/>
  <p:tag name="KSO_WM_DIAGRAM_MIN_ITEMCNT" val="2"/>
  <p:tag name="KSO_WM_DIAGRAM_VIRTUALLY_FRAME" val="{&quot;height&quot;:441.9,&quot;left&quot;:35.52496337890625,&quot;top&quot;:74.65,&quot;width&quot;:888.9500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heme/theme1.xml><?xml version="1.0" encoding="utf-8"?>
<a:theme xmlns:a="http://schemas.openxmlformats.org/drawingml/2006/main" name="2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游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6225</Words>
  <Application>WPS 演示</Application>
  <PresentationFormat>宽屏</PresentationFormat>
  <Paragraphs>538</Paragraphs>
  <Slides>53</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53</vt:i4>
      </vt:variant>
    </vt:vector>
  </HeadingPairs>
  <TitlesOfParts>
    <vt:vector size="70" baseType="lpstr">
      <vt:lpstr>Arial</vt:lpstr>
      <vt:lpstr>宋体</vt:lpstr>
      <vt:lpstr>Wingdings</vt:lpstr>
      <vt:lpstr>微软雅黑</vt:lpstr>
      <vt:lpstr>DIN-BlackItalic</vt:lpstr>
      <vt:lpstr>Liberation Mono</vt:lpstr>
      <vt:lpstr>方正正大黑简体</vt:lpstr>
      <vt:lpstr>黑体</vt:lpstr>
      <vt:lpstr>微软雅黑 Light</vt:lpstr>
      <vt:lpstr>Calibri</vt:lpstr>
      <vt:lpstr>Arial Unicode MS</vt:lpstr>
      <vt:lpstr>思源黑体 CN Regular</vt:lpstr>
      <vt:lpstr>Comic Sans MS</vt:lpstr>
      <vt:lpstr>华文仿宋</vt:lpstr>
      <vt:lpstr>方正楷体_GBK</vt:lpstr>
      <vt:lpstr>等线 Light</vt:lpstr>
      <vt:lpstr>222</vt:lpstr>
      <vt:lpstr>PowerPoint 演示文稿</vt:lpstr>
      <vt:lpstr>前 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Ｏ</cp:lastModifiedBy>
  <cp:revision>56</cp:revision>
  <dcterms:created xsi:type="dcterms:W3CDTF">2025-05-14T03:18:00Z</dcterms:created>
  <dcterms:modified xsi:type="dcterms:W3CDTF">2025-09-16T02:15:15Z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A095071D616C49B2896C836E02EFACFA_13</vt:lpwstr>
  </property>
  <property fmtid="{D5CDD505-2E9C-101B-9397-08002B2CF9AE}" pid="3" name="KSOProductBuildVer">
    <vt:lpwstr>2052-12.1.0.22529</vt:lpwstr>
  </property>
  <property fmtid="{D5CDD505-2E9C-101B-9397-08002B2CF9AE}" pid="4" name="KSOTemplateUUID">
    <vt:lpwstr>v1.0_mb_ObcspJ679EL9CK/djmgXXg==</vt:lpwstr>
  </property>
</Properties>
</file>