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2.svg" ContentType="image/svg+xml"/>
  <Override PartName="/ppt/media/image14.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2.svg" ContentType="image/svg+xml"/>
  <Override PartName="/ppt/media/image4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54"/>
  </p:handoutMasterIdLst>
  <p:sldIdLst>
    <p:sldId id="256" r:id="rId3"/>
    <p:sldId id="284" r:id="rId4"/>
    <p:sldId id="260" r:id="rId6"/>
    <p:sldId id="261" r:id="rId7"/>
    <p:sldId id="259" r:id="rId8"/>
    <p:sldId id="286" r:id="rId9"/>
    <p:sldId id="278" r:id="rId10"/>
    <p:sldId id="257" r:id="rId11"/>
    <p:sldId id="353" r:id="rId12"/>
    <p:sldId id="354" r:id="rId13"/>
    <p:sldId id="357" r:id="rId14"/>
    <p:sldId id="288" r:id="rId15"/>
    <p:sldId id="361" r:id="rId16"/>
    <p:sldId id="312" r:id="rId17"/>
    <p:sldId id="362" r:id="rId18"/>
    <p:sldId id="363" r:id="rId19"/>
    <p:sldId id="365" r:id="rId20"/>
    <p:sldId id="366" r:id="rId21"/>
    <p:sldId id="368" r:id="rId22"/>
    <p:sldId id="367" r:id="rId23"/>
    <p:sldId id="369" r:id="rId24"/>
    <p:sldId id="370" r:id="rId25"/>
    <p:sldId id="371" r:id="rId26"/>
    <p:sldId id="372" r:id="rId27"/>
    <p:sldId id="373" r:id="rId28"/>
    <p:sldId id="375" r:id="rId29"/>
    <p:sldId id="376" r:id="rId30"/>
    <p:sldId id="377" r:id="rId31"/>
    <p:sldId id="378" r:id="rId32"/>
    <p:sldId id="379" r:id="rId33"/>
    <p:sldId id="380" r:id="rId34"/>
    <p:sldId id="381" r:id="rId35"/>
    <p:sldId id="382" r:id="rId36"/>
    <p:sldId id="383" r:id="rId37"/>
    <p:sldId id="384" r:id="rId38"/>
    <p:sldId id="386" r:id="rId39"/>
    <p:sldId id="387" r:id="rId40"/>
    <p:sldId id="388" r:id="rId41"/>
    <p:sldId id="389" r:id="rId42"/>
    <p:sldId id="390" r:id="rId43"/>
    <p:sldId id="391" r:id="rId44"/>
    <p:sldId id="316" r:id="rId45"/>
    <p:sldId id="392" r:id="rId46"/>
    <p:sldId id="394" r:id="rId47"/>
    <p:sldId id="395" r:id="rId48"/>
    <p:sldId id="397" r:id="rId49"/>
    <p:sldId id="398" r:id="rId50"/>
    <p:sldId id="399" r:id="rId51"/>
    <p:sldId id="352" r:id="rId52"/>
    <p:sldId id="275" r:id="rId53"/>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79" userDrawn="1">
          <p15:clr>
            <a:srgbClr val="A4A3A4"/>
          </p15:clr>
        </p15:guide>
        <p15:guide id="2" pos="3836" userDrawn="1">
          <p15:clr>
            <a:srgbClr val="A4A3A4"/>
          </p15:clr>
        </p15:guide>
        <p15:guide id="3" orient="horz" pos="322" userDrawn="1">
          <p15:clr>
            <a:srgbClr val="A4A3A4"/>
          </p15:clr>
        </p15:guide>
        <p15:guide id="4" orient="horz" pos="772" userDrawn="1">
          <p15:clr>
            <a:srgbClr val="A4A3A4"/>
          </p15:clr>
        </p15:guide>
        <p15:guide id="5" orient="horz" pos="3930" userDrawn="1">
          <p15:clr>
            <a:srgbClr val="A4A3A4"/>
          </p15:clr>
        </p15:guide>
        <p15:guide id="6" pos="7458" userDrawn="1">
          <p15:clr>
            <a:srgbClr val="A4A3A4"/>
          </p15:clr>
        </p15:guide>
        <p15:guide id="7" pos="1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CC04"/>
    <a:srgbClr val="04898E"/>
    <a:srgbClr val="92D050"/>
    <a:srgbClr val="479B69"/>
    <a:srgbClr val="FAD741"/>
    <a:srgbClr val="F6DE7A"/>
    <a:srgbClr val="00AEEF"/>
    <a:srgbClr val="C6EAFA"/>
    <a:srgbClr val="D9E3F3"/>
    <a:srgbClr val="D1E6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296" autoAdjust="0"/>
  </p:normalViewPr>
  <p:slideViewPr>
    <p:cSldViewPr snapToGrid="0" showGuides="1">
      <p:cViewPr>
        <p:scale>
          <a:sx n="75" d="100"/>
          <a:sy n="75" d="100"/>
        </p:scale>
        <p:origin x="1524" y="810"/>
      </p:cViewPr>
      <p:guideLst>
        <p:guide orient="horz" pos="2379"/>
        <p:guide pos="3836"/>
        <p:guide orient="horz" pos="322"/>
        <p:guide orient="horz" pos="772"/>
        <p:guide orient="horz" pos="3930"/>
        <p:guide pos="7458"/>
        <p:guide pos="178"/>
      </p:guideLst>
    </p:cSldViewPr>
  </p:slideViewPr>
  <p:notesTextViewPr>
    <p:cViewPr>
      <p:scale>
        <a:sx n="1" d="1"/>
        <a:sy n="1" d="1"/>
      </p:scale>
      <p:origin x="0" y="0"/>
    </p:cViewPr>
  </p:notesTextViewPr>
  <p:sorterViewPr>
    <p:cViewPr>
      <p:scale>
        <a:sx n="100" d="100"/>
        <a:sy n="100" d="100"/>
      </p:scale>
      <p:origin x="0" y="-219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8" Type="http://schemas.openxmlformats.org/officeDocument/2006/relationships/tags" Target="tags/tag148.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84" name="图形 13"/>
          <p:cNvGrpSpPr/>
          <p:nvPr userDrawn="1"/>
        </p:nvGrpSpPr>
        <p:grpSpPr>
          <a:xfrm>
            <a:off x="-17685" y="10239"/>
            <a:ext cx="12209685" cy="6859513"/>
            <a:chOff x="2500983" y="1068061"/>
            <a:chExt cx="7192689" cy="4723809"/>
          </a:xfrm>
        </p:grpSpPr>
        <p:grpSp>
          <p:nvGrpSpPr>
            <p:cNvPr id="85" name="图形 13"/>
            <p:cNvGrpSpPr/>
            <p:nvPr/>
          </p:nvGrpSpPr>
          <p:grpSpPr>
            <a:xfrm>
              <a:off x="2707145" y="1068061"/>
              <a:ext cx="6856912" cy="4723809"/>
              <a:chOff x="2707145" y="1068061"/>
              <a:chExt cx="6856912" cy="4723809"/>
            </a:xfrm>
          </p:grpSpPr>
          <p:sp>
            <p:nvSpPr>
              <p:cNvPr id="126" name="任意多边形: 形状 125"/>
              <p:cNvSpPr/>
              <p:nvPr/>
            </p:nvSpPr>
            <p:spPr>
              <a:xfrm>
                <a:off x="27071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7" name="任意多边形: 形状 126"/>
              <p:cNvSpPr/>
              <p:nvPr/>
            </p:nvSpPr>
            <p:spPr>
              <a:xfrm>
                <a:off x="282963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8" name="任意多边形: 形状 127"/>
              <p:cNvSpPr/>
              <p:nvPr/>
            </p:nvSpPr>
            <p:spPr>
              <a:xfrm>
                <a:off x="295206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9" name="任意多边形: 形状 128"/>
              <p:cNvSpPr/>
              <p:nvPr/>
            </p:nvSpPr>
            <p:spPr>
              <a:xfrm>
                <a:off x="307449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0" name="任意多边形: 形状 129"/>
              <p:cNvSpPr/>
              <p:nvPr/>
            </p:nvSpPr>
            <p:spPr>
              <a:xfrm>
                <a:off x="319692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1" name="任意多边形: 形状 130"/>
              <p:cNvSpPr/>
              <p:nvPr/>
            </p:nvSpPr>
            <p:spPr>
              <a:xfrm>
                <a:off x="33193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2" name="任意多边形: 形状 131"/>
              <p:cNvSpPr/>
              <p:nvPr/>
            </p:nvSpPr>
            <p:spPr>
              <a:xfrm>
                <a:off x="34418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3" name="任意多边形: 形状 132"/>
              <p:cNvSpPr/>
              <p:nvPr/>
            </p:nvSpPr>
            <p:spPr>
              <a:xfrm>
                <a:off x="356427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4" name="任意多边形: 形状 133"/>
              <p:cNvSpPr/>
              <p:nvPr/>
            </p:nvSpPr>
            <p:spPr>
              <a:xfrm>
                <a:off x="368670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5" name="任意多边形: 形状 134"/>
              <p:cNvSpPr/>
              <p:nvPr/>
            </p:nvSpPr>
            <p:spPr>
              <a:xfrm>
                <a:off x="380913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6" name="任意多边形: 形状 135"/>
              <p:cNvSpPr/>
              <p:nvPr/>
            </p:nvSpPr>
            <p:spPr>
              <a:xfrm>
                <a:off x="393162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7" name="任意多边形: 形状 136"/>
              <p:cNvSpPr/>
              <p:nvPr/>
            </p:nvSpPr>
            <p:spPr>
              <a:xfrm>
                <a:off x="40540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8" name="任意多边形: 形状 137"/>
              <p:cNvSpPr/>
              <p:nvPr/>
            </p:nvSpPr>
            <p:spPr>
              <a:xfrm>
                <a:off x="417648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9" name="任意多边形: 形状 138"/>
              <p:cNvSpPr/>
              <p:nvPr/>
            </p:nvSpPr>
            <p:spPr>
              <a:xfrm>
                <a:off x="42989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0" name="任意多边形: 形状 139"/>
              <p:cNvSpPr/>
              <p:nvPr/>
            </p:nvSpPr>
            <p:spPr>
              <a:xfrm>
                <a:off x="442140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1" name="任意多边形: 形状 140"/>
              <p:cNvSpPr/>
              <p:nvPr/>
            </p:nvSpPr>
            <p:spPr>
              <a:xfrm>
                <a:off x="454383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2" name="任意多边形: 形状 141"/>
              <p:cNvSpPr/>
              <p:nvPr/>
            </p:nvSpPr>
            <p:spPr>
              <a:xfrm>
                <a:off x="466626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3" name="任意多边形: 形状 142"/>
              <p:cNvSpPr/>
              <p:nvPr/>
            </p:nvSpPr>
            <p:spPr>
              <a:xfrm>
                <a:off x="478869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4" name="任意多边形: 形状 143"/>
              <p:cNvSpPr/>
              <p:nvPr/>
            </p:nvSpPr>
            <p:spPr>
              <a:xfrm>
                <a:off x="491118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5" name="任意多边形: 形状 144"/>
              <p:cNvSpPr/>
              <p:nvPr/>
            </p:nvSpPr>
            <p:spPr>
              <a:xfrm>
                <a:off x="50336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6" name="任意多边形: 形状 145"/>
              <p:cNvSpPr/>
              <p:nvPr/>
            </p:nvSpPr>
            <p:spPr>
              <a:xfrm>
                <a:off x="515604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7" name="任意多边形: 形状 146"/>
              <p:cNvSpPr/>
              <p:nvPr/>
            </p:nvSpPr>
            <p:spPr>
              <a:xfrm>
                <a:off x="52784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8" name="任意多边形: 形状 147"/>
              <p:cNvSpPr/>
              <p:nvPr/>
            </p:nvSpPr>
            <p:spPr>
              <a:xfrm>
                <a:off x="540096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9" name="任意多边形: 形状 148"/>
              <p:cNvSpPr/>
              <p:nvPr/>
            </p:nvSpPr>
            <p:spPr>
              <a:xfrm>
                <a:off x="552339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0" name="任意多边形: 形状 149"/>
              <p:cNvSpPr/>
              <p:nvPr/>
            </p:nvSpPr>
            <p:spPr>
              <a:xfrm>
                <a:off x="564582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1" name="任意多边形: 形状 150"/>
              <p:cNvSpPr/>
              <p:nvPr/>
            </p:nvSpPr>
            <p:spPr>
              <a:xfrm>
                <a:off x="576825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2" name="任意多边形: 形状 151"/>
              <p:cNvSpPr/>
              <p:nvPr/>
            </p:nvSpPr>
            <p:spPr>
              <a:xfrm>
                <a:off x="589074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3" name="任意多边形: 形状 152"/>
              <p:cNvSpPr/>
              <p:nvPr/>
            </p:nvSpPr>
            <p:spPr>
              <a:xfrm>
                <a:off x="60131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4" name="任意多边形: 形状 153"/>
              <p:cNvSpPr/>
              <p:nvPr/>
            </p:nvSpPr>
            <p:spPr>
              <a:xfrm>
                <a:off x="613560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5" name="任意多边形: 形状 154"/>
              <p:cNvSpPr/>
              <p:nvPr/>
            </p:nvSpPr>
            <p:spPr>
              <a:xfrm>
                <a:off x="62580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6" name="任意多边形: 形状 155"/>
              <p:cNvSpPr/>
              <p:nvPr/>
            </p:nvSpPr>
            <p:spPr>
              <a:xfrm>
                <a:off x="638052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7" name="任意多边形: 形状 156"/>
              <p:cNvSpPr/>
              <p:nvPr/>
            </p:nvSpPr>
            <p:spPr>
              <a:xfrm>
                <a:off x="650295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8" name="任意多边形: 形状 157"/>
              <p:cNvSpPr/>
              <p:nvPr/>
            </p:nvSpPr>
            <p:spPr>
              <a:xfrm>
                <a:off x="662538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9" name="任意多边形: 形状 158"/>
              <p:cNvSpPr/>
              <p:nvPr/>
            </p:nvSpPr>
            <p:spPr>
              <a:xfrm>
                <a:off x="674781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0" name="任意多边形: 形状 159"/>
              <p:cNvSpPr/>
              <p:nvPr/>
            </p:nvSpPr>
            <p:spPr>
              <a:xfrm>
                <a:off x="687030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1" name="任意多边形: 形状 160"/>
              <p:cNvSpPr/>
              <p:nvPr/>
            </p:nvSpPr>
            <p:spPr>
              <a:xfrm>
                <a:off x="69927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2" name="任意多边形: 形状 161"/>
              <p:cNvSpPr/>
              <p:nvPr/>
            </p:nvSpPr>
            <p:spPr>
              <a:xfrm>
                <a:off x="711516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3" name="任意多边形: 形状 162"/>
              <p:cNvSpPr/>
              <p:nvPr/>
            </p:nvSpPr>
            <p:spPr>
              <a:xfrm>
                <a:off x="72375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4" name="任意多边形: 形状 163"/>
              <p:cNvSpPr/>
              <p:nvPr/>
            </p:nvSpPr>
            <p:spPr>
              <a:xfrm>
                <a:off x="736008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5" name="任意多边形: 形状 164"/>
              <p:cNvSpPr/>
              <p:nvPr/>
            </p:nvSpPr>
            <p:spPr>
              <a:xfrm>
                <a:off x="748251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6" name="任意多边形: 形状 165"/>
              <p:cNvSpPr/>
              <p:nvPr/>
            </p:nvSpPr>
            <p:spPr>
              <a:xfrm>
                <a:off x="760494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7" name="任意多边形: 形状 166"/>
              <p:cNvSpPr/>
              <p:nvPr/>
            </p:nvSpPr>
            <p:spPr>
              <a:xfrm>
                <a:off x="772737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8" name="任意多边形: 形状 167"/>
              <p:cNvSpPr/>
              <p:nvPr/>
            </p:nvSpPr>
            <p:spPr>
              <a:xfrm>
                <a:off x="784986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9" name="任意多边形: 形状 168"/>
              <p:cNvSpPr/>
              <p:nvPr/>
            </p:nvSpPr>
            <p:spPr>
              <a:xfrm>
                <a:off x="79722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0" name="任意多边形: 形状 169"/>
              <p:cNvSpPr/>
              <p:nvPr/>
            </p:nvSpPr>
            <p:spPr>
              <a:xfrm>
                <a:off x="809472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1" name="任意多边形: 形状 170"/>
              <p:cNvSpPr/>
              <p:nvPr/>
            </p:nvSpPr>
            <p:spPr>
              <a:xfrm>
                <a:off x="82171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2" name="任意多边形: 形状 171"/>
              <p:cNvSpPr/>
              <p:nvPr/>
            </p:nvSpPr>
            <p:spPr>
              <a:xfrm>
                <a:off x="833963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3" name="任意多边形: 形状 172"/>
              <p:cNvSpPr/>
              <p:nvPr/>
            </p:nvSpPr>
            <p:spPr>
              <a:xfrm>
                <a:off x="846206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4" name="任意多边形: 形状 173"/>
              <p:cNvSpPr/>
              <p:nvPr/>
            </p:nvSpPr>
            <p:spPr>
              <a:xfrm>
                <a:off x="858449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5" name="任意多边形: 形状 174"/>
              <p:cNvSpPr/>
              <p:nvPr/>
            </p:nvSpPr>
            <p:spPr>
              <a:xfrm>
                <a:off x="870692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6" name="任意多边形: 形状 175"/>
              <p:cNvSpPr/>
              <p:nvPr/>
            </p:nvSpPr>
            <p:spPr>
              <a:xfrm>
                <a:off x="882941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7" name="任意多边形: 形状 176"/>
              <p:cNvSpPr/>
              <p:nvPr/>
            </p:nvSpPr>
            <p:spPr>
              <a:xfrm>
                <a:off x="89518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8" name="任意多边形: 形状 177"/>
              <p:cNvSpPr/>
              <p:nvPr/>
            </p:nvSpPr>
            <p:spPr>
              <a:xfrm>
                <a:off x="907427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9" name="任意多边形: 形状 178"/>
              <p:cNvSpPr/>
              <p:nvPr/>
            </p:nvSpPr>
            <p:spPr>
              <a:xfrm>
                <a:off x="919670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0" name="任意多边形: 形状 179"/>
              <p:cNvSpPr/>
              <p:nvPr/>
            </p:nvSpPr>
            <p:spPr>
              <a:xfrm>
                <a:off x="931919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1" name="任意多边形: 形状 180"/>
              <p:cNvSpPr/>
              <p:nvPr/>
            </p:nvSpPr>
            <p:spPr>
              <a:xfrm>
                <a:off x="944162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2" name="任意多边形: 形状 181"/>
              <p:cNvSpPr/>
              <p:nvPr/>
            </p:nvSpPr>
            <p:spPr>
              <a:xfrm>
                <a:off x="956405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6" name="图形 13"/>
            <p:cNvGrpSpPr/>
            <p:nvPr/>
          </p:nvGrpSpPr>
          <p:grpSpPr>
            <a:xfrm>
              <a:off x="2500983" y="1103498"/>
              <a:ext cx="7192689" cy="4658971"/>
              <a:chOff x="2500983" y="1103498"/>
              <a:chExt cx="7192689" cy="4658971"/>
            </a:xfrm>
          </p:grpSpPr>
          <p:sp>
            <p:nvSpPr>
              <p:cNvPr id="87" name="任意多边形: 形状 86"/>
              <p:cNvSpPr/>
              <p:nvPr/>
            </p:nvSpPr>
            <p:spPr>
              <a:xfrm>
                <a:off x="2500983" y="110349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8" name="任意多边形: 形状 87"/>
              <p:cNvSpPr/>
              <p:nvPr/>
            </p:nvSpPr>
            <p:spPr>
              <a:xfrm>
                <a:off x="2500983" y="12259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9" name="任意多边形: 形状 88"/>
              <p:cNvSpPr/>
              <p:nvPr/>
            </p:nvSpPr>
            <p:spPr>
              <a:xfrm>
                <a:off x="2500983" y="134841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0" name="任意多边形: 形状 89"/>
              <p:cNvSpPr/>
              <p:nvPr/>
            </p:nvSpPr>
            <p:spPr>
              <a:xfrm>
                <a:off x="2500983" y="147084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1" name="任意多边形: 形状 90"/>
              <p:cNvSpPr/>
              <p:nvPr/>
            </p:nvSpPr>
            <p:spPr>
              <a:xfrm>
                <a:off x="2500983" y="15932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2" name="任意多边形: 形状 91"/>
              <p:cNvSpPr/>
              <p:nvPr/>
            </p:nvSpPr>
            <p:spPr>
              <a:xfrm>
                <a:off x="2500983" y="171570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3" name="任意多边形: 形状 92"/>
              <p:cNvSpPr/>
              <p:nvPr/>
            </p:nvSpPr>
            <p:spPr>
              <a:xfrm>
                <a:off x="2500983" y="183819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4" name="任意多边形: 形状 93"/>
              <p:cNvSpPr/>
              <p:nvPr/>
            </p:nvSpPr>
            <p:spPr>
              <a:xfrm>
                <a:off x="2500983" y="19606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5" name="任意多边形: 形状 94"/>
              <p:cNvSpPr/>
              <p:nvPr/>
            </p:nvSpPr>
            <p:spPr>
              <a:xfrm>
                <a:off x="2500983" y="208305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6" name="任意多边形: 形状 95"/>
              <p:cNvSpPr/>
              <p:nvPr/>
            </p:nvSpPr>
            <p:spPr>
              <a:xfrm>
                <a:off x="2500983" y="22054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7" name="任意多边形: 形状 96"/>
              <p:cNvSpPr/>
              <p:nvPr/>
            </p:nvSpPr>
            <p:spPr>
              <a:xfrm>
                <a:off x="2500983" y="23279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8" name="任意多边形: 形状 97"/>
              <p:cNvSpPr/>
              <p:nvPr/>
            </p:nvSpPr>
            <p:spPr>
              <a:xfrm>
                <a:off x="2500983" y="245040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9" name="任意多边形: 形状 98"/>
              <p:cNvSpPr/>
              <p:nvPr/>
            </p:nvSpPr>
            <p:spPr>
              <a:xfrm>
                <a:off x="2500983" y="25728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0" name="任意多边形: 形状 99"/>
              <p:cNvSpPr/>
              <p:nvPr/>
            </p:nvSpPr>
            <p:spPr>
              <a:xfrm>
                <a:off x="2500983" y="269526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1" name="任意多边形: 形状 100"/>
              <p:cNvSpPr/>
              <p:nvPr/>
            </p:nvSpPr>
            <p:spPr>
              <a:xfrm>
                <a:off x="2500983" y="281775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2" name="任意多边形: 形状 101"/>
              <p:cNvSpPr/>
              <p:nvPr/>
            </p:nvSpPr>
            <p:spPr>
              <a:xfrm>
                <a:off x="2500983" y="29401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3" name="任意多边形: 形状 102"/>
              <p:cNvSpPr/>
              <p:nvPr/>
            </p:nvSpPr>
            <p:spPr>
              <a:xfrm>
                <a:off x="2500983" y="306261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4" name="任意多边形: 形状 103"/>
              <p:cNvSpPr/>
              <p:nvPr/>
            </p:nvSpPr>
            <p:spPr>
              <a:xfrm>
                <a:off x="2500983" y="31850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5" name="任意多边形: 形状 104"/>
              <p:cNvSpPr/>
              <p:nvPr/>
            </p:nvSpPr>
            <p:spPr>
              <a:xfrm>
                <a:off x="2500983" y="33075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6" name="任意多边形: 形状 105"/>
              <p:cNvSpPr/>
              <p:nvPr/>
            </p:nvSpPr>
            <p:spPr>
              <a:xfrm>
                <a:off x="2500983" y="342996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7" name="任意多边形: 形状 106"/>
              <p:cNvSpPr/>
              <p:nvPr/>
            </p:nvSpPr>
            <p:spPr>
              <a:xfrm>
                <a:off x="2500983" y="35523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8" name="任意多边形: 形状 107"/>
              <p:cNvSpPr/>
              <p:nvPr/>
            </p:nvSpPr>
            <p:spPr>
              <a:xfrm>
                <a:off x="2500983" y="367482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9" name="任意多边形: 形状 108"/>
              <p:cNvSpPr/>
              <p:nvPr/>
            </p:nvSpPr>
            <p:spPr>
              <a:xfrm>
                <a:off x="2500983" y="379731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0" name="任意多边形: 形状 109"/>
              <p:cNvSpPr/>
              <p:nvPr/>
            </p:nvSpPr>
            <p:spPr>
              <a:xfrm>
                <a:off x="2500983" y="39197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1" name="任意多边形: 形状 110"/>
              <p:cNvSpPr/>
              <p:nvPr/>
            </p:nvSpPr>
            <p:spPr>
              <a:xfrm>
                <a:off x="2500983" y="404217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2" name="任意多边形: 形状 111"/>
              <p:cNvSpPr/>
              <p:nvPr/>
            </p:nvSpPr>
            <p:spPr>
              <a:xfrm>
                <a:off x="2500983" y="416460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3" name="任意多边形: 形状 112"/>
              <p:cNvSpPr/>
              <p:nvPr/>
            </p:nvSpPr>
            <p:spPr>
              <a:xfrm>
                <a:off x="2500983" y="42870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4" name="任意多边形: 形状 113"/>
              <p:cNvSpPr/>
              <p:nvPr/>
            </p:nvSpPr>
            <p:spPr>
              <a:xfrm>
                <a:off x="2500983" y="440952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5" name="任意多边形: 形状 114"/>
              <p:cNvSpPr/>
              <p:nvPr/>
            </p:nvSpPr>
            <p:spPr>
              <a:xfrm>
                <a:off x="2500983" y="45319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6" name="任意多边形: 形状 115"/>
              <p:cNvSpPr/>
              <p:nvPr/>
            </p:nvSpPr>
            <p:spPr>
              <a:xfrm>
                <a:off x="2500983" y="46543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7" name="任意多边形: 形状 116"/>
              <p:cNvSpPr/>
              <p:nvPr/>
            </p:nvSpPr>
            <p:spPr>
              <a:xfrm>
                <a:off x="2500983" y="477687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8" name="任意多边形: 形状 117"/>
              <p:cNvSpPr/>
              <p:nvPr/>
            </p:nvSpPr>
            <p:spPr>
              <a:xfrm>
                <a:off x="2500983" y="489930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9" name="任意多边形: 形状 118"/>
              <p:cNvSpPr/>
              <p:nvPr/>
            </p:nvSpPr>
            <p:spPr>
              <a:xfrm>
                <a:off x="2500983" y="502173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0" name="任意多边形: 形状 119"/>
              <p:cNvSpPr/>
              <p:nvPr/>
            </p:nvSpPr>
            <p:spPr>
              <a:xfrm>
                <a:off x="2500983" y="514416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1" name="任意多边形: 形状 120"/>
              <p:cNvSpPr/>
              <p:nvPr/>
            </p:nvSpPr>
            <p:spPr>
              <a:xfrm>
                <a:off x="2500983" y="52666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2" name="任意多边形: 形状 121"/>
              <p:cNvSpPr/>
              <p:nvPr/>
            </p:nvSpPr>
            <p:spPr>
              <a:xfrm>
                <a:off x="2500983" y="53890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3" name="任意多边形: 形状 122"/>
              <p:cNvSpPr/>
              <p:nvPr/>
            </p:nvSpPr>
            <p:spPr>
              <a:xfrm>
                <a:off x="2500983" y="551151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4" name="任意多边形: 形状 123"/>
              <p:cNvSpPr/>
              <p:nvPr/>
            </p:nvSpPr>
            <p:spPr>
              <a:xfrm>
                <a:off x="2500983" y="563394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5" name="任意多边形: 形状 124"/>
              <p:cNvSpPr/>
              <p:nvPr/>
            </p:nvSpPr>
            <p:spPr>
              <a:xfrm>
                <a:off x="2500983" y="575643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grpSp>
        <p:nvGrpSpPr>
          <p:cNvPr id="7" name="图形 13"/>
          <p:cNvGrpSpPr/>
          <p:nvPr userDrawn="1"/>
        </p:nvGrpSpPr>
        <p:grpSpPr>
          <a:xfrm>
            <a:off x="10928924" y="5224440"/>
            <a:ext cx="691841" cy="1291101"/>
            <a:chOff x="8038817" y="4384592"/>
            <a:chExt cx="380751" cy="710551"/>
          </a:xfrm>
          <a:solidFill>
            <a:srgbClr val="FBCC04"/>
          </a:solidFill>
        </p:grpSpPr>
        <p:sp>
          <p:nvSpPr>
            <p:cNvPr id="8" name="任意多边形: 形状 7"/>
            <p:cNvSpPr/>
            <p:nvPr/>
          </p:nvSpPr>
          <p:spPr>
            <a:xfrm>
              <a:off x="8388780"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 name="任意多边形: 形状 8"/>
            <p:cNvSpPr/>
            <p:nvPr/>
          </p:nvSpPr>
          <p:spPr>
            <a:xfrm>
              <a:off x="8388780"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 name="任意多边形: 形状 9"/>
            <p:cNvSpPr/>
            <p:nvPr/>
          </p:nvSpPr>
          <p:spPr>
            <a:xfrm>
              <a:off x="8388780"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 name="任意多边形: 形状 10"/>
            <p:cNvSpPr/>
            <p:nvPr/>
          </p:nvSpPr>
          <p:spPr>
            <a:xfrm>
              <a:off x="8388780"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 name="任意多边形: 形状 11"/>
            <p:cNvSpPr/>
            <p:nvPr/>
          </p:nvSpPr>
          <p:spPr>
            <a:xfrm>
              <a:off x="8388780"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 name="任意多边形: 形状 12"/>
            <p:cNvSpPr/>
            <p:nvPr/>
          </p:nvSpPr>
          <p:spPr>
            <a:xfrm>
              <a:off x="8388780"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 name="任意多边形: 形状 13"/>
            <p:cNvSpPr/>
            <p:nvPr/>
          </p:nvSpPr>
          <p:spPr>
            <a:xfrm>
              <a:off x="8388780"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 name="任意多边形: 形状 14"/>
            <p:cNvSpPr/>
            <p:nvPr/>
          </p:nvSpPr>
          <p:spPr>
            <a:xfrm>
              <a:off x="8272146"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 name="任意多边形: 形状 15"/>
            <p:cNvSpPr/>
            <p:nvPr/>
          </p:nvSpPr>
          <p:spPr>
            <a:xfrm>
              <a:off x="8272146"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 name="任意多边形: 形状 16"/>
            <p:cNvSpPr/>
            <p:nvPr/>
          </p:nvSpPr>
          <p:spPr>
            <a:xfrm>
              <a:off x="8272146"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 name="任意多边形: 形状 17"/>
            <p:cNvSpPr/>
            <p:nvPr/>
          </p:nvSpPr>
          <p:spPr>
            <a:xfrm>
              <a:off x="8272146"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9" name="任意多边形: 形状 18"/>
            <p:cNvSpPr/>
            <p:nvPr/>
          </p:nvSpPr>
          <p:spPr>
            <a:xfrm>
              <a:off x="8272146"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0" name="任意多边形: 形状 19"/>
            <p:cNvSpPr/>
            <p:nvPr/>
          </p:nvSpPr>
          <p:spPr>
            <a:xfrm>
              <a:off x="8272146"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1" name="任意多边形: 形状 20"/>
            <p:cNvSpPr/>
            <p:nvPr/>
          </p:nvSpPr>
          <p:spPr>
            <a:xfrm>
              <a:off x="8272146"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2" name="任意多边形: 形状 21"/>
            <p:cNvSpPr/>
            <p:nvPr/>
          </p:nvSpPr>
          <p:spPr>
            <a:xfrm>
              <a:off x="8155452"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6" y="0"/>
                    <a:pt x="30788" y="6882"/>
                    <a:pt x="30788" y="15395"/>
                  </a:cubicBezTo>
                  <a:cubicBezTo>
                    <a:pt x="30788" y="23907"/>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3" name="任意多边形: 形状 22"/>
            <p:cNvSpPr/>
            <p:nvPr/>
          </p:nvSpPr>
          <p:spPr>
            <a:xfrm>
              <a:off x="8155452"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849"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4" name="任意多边形: 形状 23"/>
            <p:cNvSpPr/>
            <p:nvPr/>
          </p:nvSpPr>
          <p:spPr>
            <a:xfrm>
              <a:off x="8155452"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5" name="任意多边形: 形状 24"/>
            <p:cNvSpPr/>
            <p:nvPr/>
          </p:nvSpPr>
          <p:spPr>
            <a:xfrm>
              <a:off x="8155452"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788" y="2390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6" name="任意多边形: 形状 25"/>
            <p:cNvSpPr/>
            <p:nvPr/>
          </p:nvSpPr>
          <p:spPr>
            <a:xfrm>
              <a:off x="8155452"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6" y="0"/>
                    <a:pt x="30788" y="6882"/>
                    <a:pt x="30788" y="15394"/>
                  </a:cubicBezTo>
                  <a:cubicBezTo>
                    <a:pt x="30849" y="23846"/>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7" name="任意多边形: 形状 26"/>
            <p:cNvSpPr/>
            <p:nvPr/>
          </p:nvSpPr>
          <p:spPr>
            <a:xfrm>
              <a:off x="8155452"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8" name="任意多边形: 形状 27"/>
            <p:cNvSpPr/>
            <p:nvPr/>
          </p:nvSpPr>
          <p:spPr>
            <a:xfrm>
              <a:off x="8155452"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849" y="2384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9" name="任意多边形: 形状 28"/>
            <p:cNvSpPr/>
            <p:nvPr/>
          </p:nvSpPr>
          <p:spPr>
            <a:xfrm>
              <a:off x="8038817"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7" y="0"/>
                    <a:pt x="30788" y="6882"/>
                    <a:pt x="30788" y="15395"/>
                  </a:cubicBezTo>
                  <a:cubicBezTo>
                    <a:pt x="30788" y="23907"/>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0" name="任意多边形: 形状 29"/>
            <p:cNvSpPr/>
            <p:nvPr/>
          </p:nvSpPr>
          <p:spPr>
            <a:xfrm>
              <a:off x="8038817"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849"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1" name="任意多边形: 形状 30"/>
            <p:cNvSpPr/>
            <p:nvPr/>
          </p:nvSpPr>
          <p:spPr>
            <a:xfrm>
              <a:off x="8038817"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2" name="任意多边形: 形状 31"/>
            <p:cNvSpPr/>
            <p:nvPr/>
          </p:nvSpPr>
          <p:spPr>
            <a:xfrm>
              <a:off x="8038817"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788" y="2390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3" name="任意多边形: 形状 32"/>
            <p:cNvSpPr/>
            <p:nvPr/>
          </p:nvSpPr>
          <p:spPr>
            <a:xfrm>
              <a:off x="8038817"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7" y="0"/>
                    <a:pt x="30788" y="6882"/>
                    <a:pt x="30788" y="15394"/>
                  </a:cubicBezTo>
                  <a:cubicBezTo>
                    <a:pt x="30849" y="23846"/>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4" name="任意多边形: 形状 33"/>
            <p:cNvSpPr/>
            <p:nvPr/>
          </p:nvSpPr>
          <p:spPr>
            <a:xfrm>
              <a:off x="8038817"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5" name="任意多边形: 形状 34"/>
            <p:cNvSpPr/>
            <p:nvPr/>
          </p:nvSpPr>
          <p:spPr>
            <a:xfrm>
              <a:off x="8038817"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849" y="2384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96" name="组合 195"/>
          <p:cNvGrpSpPr/>
          <p:nvPr userDrawn="1"/>
        </p:nvGrpSpPr>
        <p:grpSpPr>
          <a:xfrm>
            <a:off x="10819877" y="2"/>
            <a:ext cx="1393188" cy="1466598"/>
            <a:chOff x="10392316" y="1"/>
            <a:chExt cx="1820749" cy="1916689"/>
          </a:xfrm>
        </p:grpSpPr>
        <p:sp>
          <p:nvSpPr>
            <p:cNvPr id="189" name="任意多边形: 形状 188"/>
            <p:cNvSpPr/>
            <p:nvPr/>
          </p:nvSpPr>
          <p:spPr>
            <a:xfrm>
              <a:off x="10649178" y="1"/>
              <a:ext cx="1563887" cy="1916689"/>
            </a:xfrm>
            <a:custGeom>
              <a:avLst/>
              <a:gdLst>
                <a:gd name="connsiteX0" fmla="*/ 0 w 1563887"/>
                <a:gd name="connsiteY0" fmla="*/ 0 h 1916689"/>
                <a:gd name="connsiteX1" fmla="*/ 1563887 w 1563887"/>
                <a:gd name="connsiteY1" fmla="*/ 0 h 1916689"/>
                <a:gd name="connsiteX2" fmla="*/ 1563887 w 1563887"/>
                <a:gd name="connsiteY2" fmla="*/ 1916689 h 1916689"/>
                <a:gd name="connsiteX3" fmla="*/ 0 w 1563887"/>
                <a:gd name="connsiteY3" fmla="*/ 1916689 h 1916689"/>
              </a:gdLst>
              <a:ahLst/>
              <a:cxnLst>
                <a:cxn ang="0">
                  <a:pos x="connsiteX0" y="connsiteY0"/>
                </a:cxn>
                <a:cxn ang="0">
                  <a:pos x="connsiteX1" y="connsiteY1"/>
                </a:cxn>
                <a:cxn ang="0">
                  <a:pos x="connsiteX2" y="connsiteY2"/>
                </a:cxn>
                <a:cxn ang="0">
                  <a:pos x="connsiteX3" y="connsiteY3"/>
                </a:cxn>
              </a:cxnLst>
              <a:rect l="l" t="t" r="r" b="b"/>
              <a:pathLst>
                <a:path w="1563887" h="1916689">
                  <a:moveTo>
                    <a:pt x="0" y="0"/>
                  </a:moveTo>
                  <a:lnTo>
                    <a:pt x="1563887" y="0"/>
                  </a:lnTo>
                  <a:lnTo>
                    <a:pt x="1563887" y="1916689"/>
                  </a:lnTo>
                  <a:lnTo>
                    <a:pt x="0" y="1916689"/>
                  </a:lnTo>
                  <a:close/>
                </a:path>
              </a:pathLst>
            </a:custGeom>
            <a:solidFill>
              <a:srgbClr val="FBCC04"/>
            </a:solid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6" name="任意多边形: 形状 185"/>
            <p:cNvSpPr/>
            <p:nvPr/>
          </p:nvSpPr>
          <p:spPr>
            <a:xfrm>
              <a:off x="10392316" y="1"/>
              <a:ext cx="1682929" cy="1574169"/>
            </a:xfrm>
            <a:custGeom>
              <a:avLst/>
              <a:gdLst>
                <a:gd name="connsiteX0" fmla="*/ 0 w 1682929"/>
                <a:gd name="connsiteY0" fmla="*/ 0 h 1574169"/>
                <a:gd name="connsiteX1" fmla="*/ 1682929 w 1682929"/>
                <a:gd name="connsiteY1" fmla="*/ 0 h 1574169"/>
                <a:gd name="connsiteX2" fmla="*/ 1682929 w 1682929"/>
                <a:gd name="connsiteY2" fmla="*/ 1574169 h 1574169"/>
                <a:gd name="connsiteX3" fmla="*/ 0 w 1682929"/>
                <a:gd name="connsiteY3" fmla="*/ 1574169 h 1574169"/>
              </a:gdLst>
              <a:ahLst/>
              <a:cxnLst>
                <a:cxn ang="0">
                  <a:pos x="connsiteX0" y="connsiteY0"/>
                </a:cxn>
                <a:cxn ang="0">
                  <a:pos x="connsiteX1" y="connsiteY1"/>
                </a:cxn>
                <a:cxn ang="0">
                  <a:pos x="connsiteX2" y="connsiteY2"/>
                </a:cxn>
                <a:cxn ang="0">
                  <a:pos x="connsiteX3" y="connsiteY3"/>
                </a:cxn>
              </a:cxnLst>
              <a:rect l="l" t="t" r="r" b="b"/>
              <a:pathLst>
                <a:path w="1682929" h="1574169">
                  <a:moveTo>
                    <a:pt x="0" y="0"/>
                  </a:moveTo>
                  <a:lnTo>
                    <a:pt x="1682929" y="0"/>
                  </a:lnTo>
                  <a:lnTo>
                    <a:pt x="1682929" y="1574169"/>
                  </a:lnTo>
                  <a:lnTo>
                    <a:pt x="0" y="1574169"/>
                  </a:lnTo>
                  <a:close/>
                </a:path>
              </a:pathLst>
            </a:custGeom>
            <a:noFill/>
            <a:ln w="12060" cap="flat">
              <a:solidFill>
                <a:srgbClr val="04898E"/>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97" name="组合 196"/>
          <p:cNvGrpSpPr/>
          <p:nvPr userDrawn="1"/>
        </p:nvGrpSpPr>
        <p:grpSpPr>
          <a:xfrm>
            <a:off x="-17684" y="5048973"/>
            <a:ext cx="1232500" cy="1816264"/>
            <a:chOff x="-17685" y="4542030"/>
            <a:chExt cx="1576508" cy="2323208"/>
          </a:xfrm>
        </p:grpSpPr>
        <p:sp>
          <p:nvSpPr>
            <p:cNvPr id="195" name="任意多边形: 形状 19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solidFill>
              <a:srgbClr val="04898E"/>
            </a:solid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7" name="任意多边形: 形状 46"/>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noFill/>
            <a:ln w="12060" cap="flat">
              <a:solidFill>
                <a:srgbClr val="FBCC04"/>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54" name="图形 13"/>
          <p:cNvGrpSpPr/>
          <p:nvPr userDrawn="1"/>
        </p:nvGrpSpPr>
        <p:grpSpPr>
          <a:xfrm rot="5400000">
            <a:off x="619288" y="66895"/>
            <a:ext cx="771115" cy="1439042"/>
            <a:chOff x="8038817" y="4384592"/>
            <a:chExt cx="380751" cy="710551"/>
          </a:xfrm>
          <a:solidFill>
            <a:srgbClr val="FBCC04"/>
          </a:solidFill>
        </p:grpSpPr>
        <p:sp>
          <p:nvSpPr>
            <p:cNvPr id="55" name="任意多边形: 形状 54"/>
            <p:cNvSpPr/>
            <p:nvPr/>
          </p:nvSpPr>
          <p:spPr>
            <a:xfrm>
              <a:off x="8388780"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6" name="任意多边形: 形状 55"/>
            <p:cNvSpPr/>
            <p:nvPr/>
          </p:nvSpPr>
          <p:spPr>
            <a:xfrm>
              <a:off x="8388780"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7" name="任意多边形: 形状 56"/>
            <p:cNvSpPr/>
            <p:nvPr/>
          </p:nvSpPr>
          <p:spPr>
            <a:xfrm>
              <a:off x="8388780"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8" name="任意多边形: 形状 57"/>
            <p:cNvSpPr/>
            <p:nvPr/>
          </p:nvSpPr>
          <p:spPr>
            <a:xfrm>
              <a:off x="8388780"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9" name="任意多边形: 形状 58"/>
            <p:cNvSpPr/>
            <p:nvPr/>
          </p:nvSpPr>
          <p:spPr>
            <a:xfrm>
              <a:off x="8388780"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0" name="任意多边形: 形状 59"/>
            <p:cNvSpPr/>
            <p:nvPr/>
          </p:nvSpPr>
          <p:spPr>
            <a:xfrm>
              <a:off x="8388780"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1" name="任意多边形: 形状 60"/>
            <p:cNvSpPr/>
            <p:nvPr/>
          </p:nvSpPr>
          <p:spPr>
            <a:xfrm>
              <a:off x="8388780"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2" name="任意多边形: 形状 61"/>
            <p:cNvSpPr/>
            <p:nvPr/>
          </p:nvSpPr>
          <p:spPr>
            <a:xfrm>
              <a:off x="8272146"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3" name="任意多边形: 形状 62"/>
            <p:cNvSpPr/>
            <p:nvPr/>
          </p:nvSpPr>
          <p:spPr>
            <a:xfrm>
              <a:off x="8272146"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4" name="任意多边形: 形状 63"/>
            <p:cNvSpPr/>
            <p:nvPr/>
          </p:nvSpPr>
          <p:spPr>
            <a:xfrm>
              <a:off x="8272146"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5" name="任意多边形: 形状 64"/>
            <p:cNvSpPr/>
            <p:nvPr/>
          </p:nvSpPr>
          <p:spPr>
            <a:xfrm>
              <a:off x="8272146"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6" name="任意多边形: 形状 65"/>
            <p:cNvSpPr/>
            <p:nvPr/>
          </p:nvSpPr>
          <p:spPr>
            <a:xfrm>
              <a:off x="8272146"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7" name="任意多边形: 形状 66"/>
            <p:cNvSpPr/>
            <p:nvPr/>
          </p:nvSpPr>
          <p:spPr>
            <a:xfrm>
              <a:off x="8272146"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8" name="任意多边形: 形状 67"/>
            <p:cNvSpPr/>
            <p:nvPr/>
          </p:nvSpPr>
          <p:spPr>
            <a:xfrm>
              <a:off x="8272146"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9" name="任意多边形: 形状 68"/>
            <p:cNvSpPr/>
            <p:nvPr/>
          </p:nvSpPr>
          <p:spPr>
            <a:xfrm>
              <a:off x="8155452"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6" y="0"/>
                    <a:pt x="30788" y="6882"/>
                    <a:pt x="30788" y="15395"/>
                  </a:cubicBezTo>
                  <a:cubicBezTo>
                    <a:pt x="30788" y="23907"/>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0" name="任意多边形: 形状 69"/>
            <p:cNvSpPr/>
            <p:nvPr/>
          </p:nvSpPr>
          <p:spPr>
            <a:xfrm>
              <a:off x="8155452"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849"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1" name="任意多边形: 形状 70"/>
            <p:cNvSpPr/>
            <p:nvPr/>
          </p:nvSpPr>
          <p:spPr>
            <a:xfrm>
              <a:off x="8155452"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2" name="任意多边形: 形状 71"/>
            <p:cNvSpPr/>
            <p:nvPr/>
          </p:nvSpPr>
          <p:spPr>
            <a:xfrm>
              <a:off x="8155452"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788" y="2390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3" name="任意多边形: 形状 72"/>
            <p:cNvSpPr/>
            <p:nvPr/>
          </p:nvSpPr>
          <p:spPr>
            <a:xfrm>
              <a:off x="8155452"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6" y="0"/>
                    <a:pt x="30788" y="6882"/>
                    <a:pt x="30788" y="15394"/>
                  </a:cubicBezTo>
                  <a:cubicBezTo>
                    <a:pt x="30849" y="23846"/>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4" name="任意多边形: 形状 73"/>
            <p:cNvSpPr/>
            <p:nvPr/>
          </p:nvSpPr>
          <p:spPr>
            <a:xfrm>
              <a:off x="8155452"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5" name="任意多边形: 形状 74"/>
            <p:cNvSpPr/>
            <p:nvPr/>
          </p:nvSpPr>
          <p:spPr>
            <a:xfrm>
              <a:off x="8155452"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849" y="2384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6" name="任意多边形: 形状 75"/>
            <p:cNvSpPr/>
            <p:nvPr/>
          </p:nvSpPr>
          <p:spPr>
            <a:xfrm>
              <a:off x="8038817"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7" y="0"/>
                    <a:pt x="30788" y="6882"/>
                    <a:pt x="30788" y="15395"/>
                  </a:cubicBezTo>
                  <a:cubicBezTo>
                    <a:pt x="30788" y="23907"/>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7" name="任意多边形: 形状 76"/>
            <p:cNvSpPr/>
            <p:nvPr/>
          </p:nvSpPr>
          <p:spPr>
            <a:xfrm>
              <a:off x="8038817"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849"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8" name="任意多边形: 形状 77"/>
            <p:cNvSpPr/>
            <p:nvPr/>
          </p:nvSpPr>
          <p:spPr>
            <a:xfrm>
              <a:off x="8038817"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9" name="任意多边形: 形状 78"/>
            <p:cNvSpPr/>
            <p:nvPr/>
          </p:nvSpPr>
          <p:spPr>
            <a:xfrm>
              <a:off x="8038817"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788" y="2390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0" name="任意多边形: 形状 79"/>
            <p:cNvSpPr/>
            <p:nvPr/>
          </p:nvSpPr>
          <p:spPr>
            <a:xfrm>
              <a:off x="8038817"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7" y="0"/>
                    <a:pt x="30788" y="6882"/>
                    <a:pt x="30788" y="15394"/>
                  </a:cubicBezTo>
                  <a:cubicBezTo>
                    <a:pt x="30849" y="23846"/>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1" name="任意多边形: 形状 80"/>
            <p:cNvSpPr/>
            <p:nvPr/>
          </p:nvSpPr>
          <p:spPr>
            <a:xfrm>
              <a:off x="8038817"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2" name="任意多边形: 形状 81"/>
            <p:cNvSpPr/>
            <p:nvPr/>
          </p:nvSpPr>
          <p:spPr>
            <a:xfrm>
              <a:off x="8038817"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849" y="2384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84" name="图形 13"/>
          <p:cNvGrpSpPr/>
          <p:nvPr userDrawn="1"/>
        </p:nvGrpSpPr>
        <p:grpSpPr>
          <a:xfrm>
            <a:off x="-17685" y="10239"/>
            <a:ext cx="12209685" cy="6859513"/>
            <a:chOff x="2500983" y="1068061"/>
            <a:chExt cx="7192689" cy="4723809"/>
          </a:xfrm>
        </p:grpSpPr>
        <p:grpSp>
          <p:nvGrpSpPr>
            <p:cNvPr id="85" name="图形 13"/>
            <p:cNvGrpSpPr/>
            <p:nvPr/>
          </p:nvGrpSpPr>
          <p:grpSpPr>
            <a:xfrm>
              <a:off x="2707145" y="1068061"/>
              <a:ext cx="6856912" cy="4723809"/>
              <a:chOff x="2707145" y="1068061"/>
              <a:chExt cx="6856912" cy="4723809"/>
            </a:xfrm>
          </p:grpSpPr>
          <p:sp>
            <p:nvSpPr>
              <p:cNvPr id="126" name="任意多边形: 形状 125"/>
              <p:cNvSpPr/>
              <p:nvPr/>
            </p:nvSpPr>
            <p:spPr>
              <a:xfrm>
                <a:off x="27071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7" name="任意多边形: 形状 126"/>
              <p:cNvSpPr/>
              <p:nvPr/>
            </p:nvSpPr>
            <p:spPr>
              <a:xfrm>
                <a:off x="282963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8" name="任意多边形: 形状 127"/>
              <p:cNvSpPr/>
              <p:nvPr/>
            </p:nvSpPr>
            <p:spPr>
              <a:xfrm>
                <a:off x="295206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9" name="任意多边形: 形状 128"/>
              <p:cNvSpPr/>
              <p:nvPr/>
            </p:nvSpPr>
            <p:spPr>
              <a:xfrm>
                <a:off x="307449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0" name="任意多边形: 形状 129"/>
              <p:cNvSpPr/>
              <p:nvPr/>
            </p:nvSpPr>
            <p:spPr>
              <a:xfrm>
                <a:off x="319692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1" name="任意多边形: 形状 130"/>
              <p:cNvSpPr/>
              <p:nvPr/>
            </p:nvSpPr>
            <p:spPr>
              <a:xfrm>
                <a:off x="33193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2" name="任意多边形: 形状 131"/>
              <p:cNvSpPr/>
              <p:nvPr/>
            </p:nvSpPr>
            <p:spPr>
              <a:xfrm>
                <a:off x="34418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3" name="任意多边形: 形状 132"/>
              <p:cNvSpPr/>
              <p:nvPr/>
            </p:nvSpPr>
            <p:spPr>
              <a:xfrm>
                <a:off x="356427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4" name="任意多边形: 形状 133"/>
              <p:cNvSpPr/>
              <p:nvPr/>
            </p:nvSpPr>
            <p:spPr>
              <a:xfrm>
                <a:off x="368670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5" name="任意多边形: 形状 134"/>
              <p:cNvSpPr/>
              <p:nvPr/>
            </p:nvSpPr>
            <p:spPr>
              <a:xfrm>
                <a:off x="380913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6" name="任意多边形: 形状 135"/>
              <p:cNvSpPr/>
              <p:nvPr/>
            </p:nvSpPr>
            <p:spPr>
              <a:xfrm>
                <a:off x="393162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7" name="任意多边形: 形状 136"/>
              <p:cNvSpPr/>
              <p:nvPr/>
            </p:nvSpPr>
            <p:spPr>
              <a:xfrm>
                <a:off x="40540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8" name="任意多边形: 形状 137"/>
              <p:cNvSpPr/>
              <p:nvPr/>
            </p:nvSpPr>
            <p:spPr>
              <a:xfrm>
                <a:off x="417648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9" name="任意多边形: 形状 138"/>
              <p:cNvSpPr/>
              <p:nvPr/>
            </p:nvSpPr>
            <p:spPr>
              <a:xfrm>
                <a:off x="42989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0" name="任意多边形: 形状 139"/>
              <p:cNvSpPr/>
              <p:nvPr/>
            </p:nvSpPr>
            <p:spPr>
              <a:xfrm>
                <a:off x="442140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1" name="任意多边形: 形状 140"/>
              <p:cNvSpPr/>
              <p:nvPr/>
            </p:nvSpPr>
            <p:spPr>
              <a:xfrm>
                <a:off x="454383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2" name="任意多边形: 形状 141"/>
              <p:cNvSpPr/>
              <p:nvPr/>
            </p:nvSpPr>
            <p:spPr>
              <a:xfrm>
                <a:off x="466626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3" name="任意多边形: 形状 142"/>
              <p:cNvSpPr/>
              <p:nvPr/>
            </p:nvSpPr>
            <p:spPr>
              <a:xfrm>
                <a:off x="478869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4" name="任意多边形: 形状 143"/>
              <p:cNvSpPr/>
              <p:nvPr/>
            </p:nvSpPr>
            <p:spPr>
              <a:xfrm>
                <a:off x="491118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5" name="任意多边形: 形状 144"/>
              <p:cNvSpPr/>
              <p:nvPr/>
            </p:nvSpPr>
            <p:spPr>
              <a:xfrm>
                <a:off x="50336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6" name="任意多边形: 形状 145"/>
              <p:cNvSpPr/>
              <p:nvPr/>
            </p:nvSpPr>
            <p:spPr>
              <a:xfrm>
                <a:off x="515604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7" name="任意多边形: 形状 146"/>
              <p:cNvSpPr/>
              <p:nvPr/>
            </p:nvSpPr>
            <p:spPr>
              <a:xfrm>
                <a:off x="52784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8" name="任意多边形: 形状 147"/>
              <p:cNvSpPr/>
              <p:nvPr/>
            </p:nvSpPr>
            <p:spPr>
              <a:xfrm>
                <a:off x="540096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9" name="任意多边形: 形状 148"/>
              <p:cNvSpPr/>
              <p:nvPr/>
            </p:nvSpPr>
            <p:spPr>
              <a:xfrm>
                <a:off x="552339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0" name="任意多边形: 形状 149"/>
              <p:cNvSpPr/>
              <p:nvPr/>
            </p:nvSpPr>
            <p:spPr>
              <a:xfrm>
                <a:off x="564582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1" name="任意多边形: 形状 150"/>
              <p:cNvSpPr/>
              <p:nvPr/>
            </p:nvSpPr>
            <p:spPr>
              <a:xfrm>
                <a:off x="576825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2" name="任意多边形: 形状 151"/>
              <p:cNvSpPr/>
              <p:nvPr/>
            </p:nvSpPr>
            <p:spPr>
              <a:xfrm>
                <a:off x="589074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3" name="任意多边形: 形状 152"/>
              <p:cNvSpPr/>
              <p:nvPr/>
            </p:nvSpPr>
            <p:spPr>
              <a:xfrm>
                <a:off x="60131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4" name="任意多边形: 形状 153"/>
              <p:cNvSpPr/>
              <p:nvPr/>
            </p:nvSpPr>
            <p:spPr>
              <a:xfrm>
                <a:off x="613560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5" name="任意多边形: 形状 154"/>
              <p:cNvSpPr/>
              <p:nvPr/>
            </p:nvSpPr>
            <p:spPr>
              <a:xfrm>
                <a:off x="62580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6" name="任意多边形: 形状 155"/>
              <p:cNvSpPr/>
              <p:nvPr/>
            </p:nvSpPr>
            <p:spPr>
              <a:xfrm>
                <a:off x="638052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7" name="任意多边形: 形状 156"/>
              <p:cNvSpPr/>
              <p:nvPr/>
            </p:nvSpPr>
            <p:spPr>
              <a:xfrm>
                <a:off x="650295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8" name="任意多边形: 形状 157"/>
              <p:cNvSpPr/>
              <p:nvPr/>
            </p:nvSpPr>
            <p:spPr>
              <a:xfrm>
                <a:off x="662538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9" name="任意多边形: 形状 158"/>
              <p:cNvSpPr/>
              <p:nvPr/>
            </p:nvSpPr>
            <p:spPr>
              <a:xfrm>
                <a:off x="674781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0" name="任意多边形: 形状 159"/>
              <p:cNvSpPr/>
              <p:nvPr/>
            </p:nvSpPr>
            <p:spPr>
              <a:xfrm>
                <a:off x="687030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1" name="任意多边形: 形状 160"/>
              <p:cNvSpPr/>
              <p:nvPr/>
            </p:nvSpPr>
            <p:spPr>
              <a:xfrm>
                <a:off x="69927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2" name="任意多边形: 形状 161"/>
              <p:cNvSpPr/>
              <p:nvPr/>
            </p:nvSpPr>
            <p:spPr>
              <a:xfrm>
                <a:off x="711516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3" name="任意多边形: 形状 162"/>
              <p:cNvSpPr/>
              <p:nvPr/>
            </p:nvSpPr>
            <p:spPr>
              <a:xfrm>
                <a:off x="72375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4" name="任意多边形: 形状 163"/>
              <p:cNvSpPr/>
              <p:nvPr/>
            </p:nvSpPr>
            <p:spPr>
              <a:xfrm>
                <a:off x="736008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5" name="任意多边形: 形状 164"/>
              <p:cNvSpPr/>
              <p:nvPr/>
            </p:nvSpPr>
            <p:spPr>
              <a:xfrm>
                <a:off x="748251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6" name="任意多边形: 形状 165"/>
              <p:cNvSpPr/>
              <p:nvPr/>
            </p:nvSpPr>
            <p:spPr>
              <a:xfrm>
                <a:off x="760494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7" name="任意多边形: 形状 166"/>
              <p:cNvSpPr/>
              <p:nvPr/>
            </p:nvSpPr>
            <p:spPr>
              <a:xfrm>
                <a:off x="772737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8" name="任意多边形: 形状 167"/>
              <p:cNvSpPr/>
              <p:nvPr/>
            </p:nvSpPr>
            <p:spPr>
              <a:xfrm>
                <a:off x="784986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9" name="任意多边形: 形状 168"/>
              <p:cNvSpPr/>
              <p:nvPr/>
            </p:nvSpPr>
            <p:spPr>
              <a:xfrm>
                <a:off x="79722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0" name="任意多边形: 形状 169"/>
              <p:cNvSpPr/>
              <p:nvPr/>
            </p:nvSpPr>
            <p:spPr>
              <a:xfrm>
                <a:off x="809472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1" name="任意多边形: 形状 170"/>
              <p:cNvSpPr/>
              <p:nvPr/>
            </p:nvSpPr>
            <p:spPr>
              <a:xfrm>
                <a:off x="82171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2" name="任意多边形: 形状 171"/>
              <p:cNvSpPr/>
              <p:nvPr/>
            </p:nvSpPr>
            <p:spPr>
              <a:xfrm>
                <a:off x="833963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3" name="任意多边形: 形状 172"/>
              <p:cNvSpPr/>
              <p:nvPr/>
            </p:nvSpPr>
            <p:spPr>
              <a:xfrm>
                <a:off x="846206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4" name="任意多边形: 形状 173"/>
              <p:cNvSpPr/>
              <p:nvPr/>
            </p:nvSpPr>
            <p:spPr>
              <a:xfrm>
                <a:off x="858449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5" name="任意多边形: 形状 174"/>
              <p:cNvSpPr/>
              <p:nvPr/>
            </p:nvSpPr>
            <p:spPr>
              <a:xfrm>
                <a:off x="870692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6" name="任意多边形: 形状 175"/>
              <p:cNvSpPr/>
              <p:nvPr/>
            </p:nvSpPr>
            <p:spPr>
              <a:xfrm>
                <a:off x="882941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7" name="任意多边形: 形状 176"/>
              <p:cNvSpPr/>
              <p:nvPr/>
            </p:nvSpPr>
            <p:spPr>
              <a:xfrm>
                <a:off x="89518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8" name="任意多边形: 形状 177"/>
              <p:cNvSpPr/>
              <p:nvPr/>
            </p:nvSpPr>
            <p:spPr>
              <a:xfrm>
                <a:off x="907427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9" name="任意多边形: 形状 178"/>
              <p:cNvSpPr/>
              <p:nvPr/>
            </p:nvSpPr>
            <p:spPr>
              <a:xfrm>
                <a:off x="919670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0" name="任意多边形: 形状 179"/>
              <p:cNvSpPr/>
              <p:nvPr/>
            </p:nvSpPr>
            <p:spPr>
              <a:xfrm>
                <a:off x="931919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1" name="任意多边形: 形状 180"/>
              <p:cNvSpPr/>
              <p:nvPr/>
            </p:nvSpPr>
            <p:spPr>
              <a:xfrm>
                <a:off x="944162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2" name="任意多边形: 形状 181"/>
              <p:cNvSpPr/>
              <p:nvPr/>
            </p:nvSpPr>
            <p:spPr>
              <a:xfrm>
                <a:off x="956405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6" name="图形 13"/>
            <p:cNvGrpSpPr/>
            <p:nvPr/>
          </p:nvGrpSpPr>
          <p:grpSpPr>
            <a:xfrm>
              <a:off x="2500983" y="1103498"/>
              <a:ext cx="7192689" cy="4658971"/>
              <a:chOff x="2500983" y="1103498"/>
              <a:chExt cx="7192689" cy="4658971"/>
            </a:xfrm>
          </p:grpSpPr>
          <p:sp>
            <p:nvSpPr>
              <p:cNvPr id="87" name="任意多边形: 形状 86"/>
              <p:cNvSpPr/>
              <p:nvPr/>
            </p:nvSpPr>
            <p:spPr>
              <a:xfrm>
                <a:off x="2500983" y="110349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8" name="任意多边形: 形状 87"/>
              <p:cNvSpPr/>
              <p:nvPr/>
            </p:nvSpPr>
            <p:spPr>
              <a:xfrm>
                <a:off x="2500983" y="12259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9" name="任意多边形: 形状 88"/>
              <p:cNvSpPr/>
              <p:nvPr/>
            </p:nvSpPr>
            <p:spPr>
              <a:xfrm>
                <a:off x="2500983" y="134841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0" name="任意多边形: 形状 89"/>
              <p:cNvSpPr/>
              <p:nvPr/>
            </p:nvSpPr>
            <p:spPr>
              <a:xfrm>
                <a:off x="2500983" y="147084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1" name="任意多边形: 形状 90"/>
              <p:cNvSpPr/>
              <p:nvPr/>
            </p:nvSpPr>
            <p:spPr>
              <a:xfrm>
                <a:off x="2500983" y="15932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2" name="任意多边形: 形状 91"/>
              <p:cNvSpPr/>
              <p:nvPr/>
            </p:nvSpPr>
            <p:spPr>
              <a:xfrm>
                <a:off x="2500983" y="171570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3" name="任意多边形: 形状 92"/>
              <p:cNvSpPr/>
              <p:nvPr/>
            </p:nvSpPr>
            <p:spPr>
              <a:xfrm>
                <a:off x="2500983" y="183819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4" name="任意多边形: 形状 93"/>
              <p:cNvSpPr/>
              <p:nvPr/>
            </p:nvSpPr>
            <p:spPr>
              <a:xfrm>
                <a:off x="2500983" y="19606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5" name="任意多边形: 形状 94"/>
              <p:cNvSpPr/>
              <p:nvPr/>
            </p:nvSpPr>
            <p:spPr>
              <a:xfrm>
                <a:off x="2500983" y="208305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6" name="任意多边形: 形状 95"/>
              <p:cNvSpPr/>
              <p:nvPr/>
            </p:nvSpPr>
            <p:spPr>
              <a:xfrm>
                <a:off x="2500983" y="22054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7" name="任意多边形: 形状 96"/>
              <p:cNvSpPr/>
              <p:nvPr/>
            </p:nvSpPr>
            <p:spPr>
              <a:xfrm>
                <a:off x="2500983" y="23279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8" name="任意多边形: 形状 97"/>
              <p:cNvSpPr/>
              <p:nvPr/>
            </p:nvSpPr>
            <p:spPr>
              <a:xfrm>
                <a:off x="2500983" y="245040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9" name="任意多边形: 形状 98"/>
              <p:cNvSpPr/>
              <p:nvPr/>
            </p:nvSpPr>
            <p:spPr>
              <a:xfrm>
                <a:off x="2500983" y="25728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0" name="任意多边形: 形状 99"/>
              <p:cNvSpPr/>
              <p:nvPr/>
            </p:nvSpPr>
            <p:spPr>
              <a:xfrm>
                <a:off x="2500983" y="269526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1" name="任意多边形: 形状 100"/>
              <p:cNvSpPr/>
              <p:nvPr/>
            </p:nvSpPr>
            <p:spPr>
              <a:xfrm>
                <a:off x="2500983" y="281775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2" name="任意多边形: 形状 101"/>
              <p:cNvSpPr/>
              <p:nvPr/>
            </p:nvSpPr>
            <p:spPr>
              <a:xfrm>
                <a:off x="2500983" y="29401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3" name="任意多边形: 形状 102"/>
              <p:cNvSpPr/>
              <p:nvPr/>
            </p:nvSpPr>
            <p:spPr>
              <a:xfrm>
                <a:off x="2500983" y="306261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4" name="任意多边形: 形状 103"/>
              <p:cNvSpPr/>
              <p:nvPr/>
            </p:nvSpPr>
            <p:spPr>
              <a:xfrm>
                <a:off x="2500983" y="31850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5" name="任意多边形: 形状 104"/>
              <p:cNvSpPr/>
              <p:nvPr/>
            </p:nvSpPr>
            <p:spPr>
              <a:xfrm>
                <a:off x="2500983" y="33075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6" name="任意多边形: 形状 105"/>
              <p:cNvSpPr/>
              <p:nvPr/>
            </p:nvSpPr>
            <p:spPr>
              <a:xfrm>
                <a:off x="2500983" y="342996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7" name="任意多边形: 形状 106"/>
              <p:cNvSpPr/>
              <p:nvPr/>
            </p:nvSpPr>
            <p:spPr>
              <a:xfrm>
                <a:off x="2500983" y="35523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8" name="任意多边形: 形状 107"/>
              <p:cNvSpPr/>
              <p:nvPr/>
            </p:nvSpPr>
            <p:spPr>
              <a:xfrm>
                <a:off x="2500983" y="367482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9" name="任意多边形: 形状 108"/>
              <p:cNvSpPr/>
              <p:nvPr/>
            </p:nvSpPr>
            <p:spPr>
              <a:xfrm>
                <a:off x="2500983" y="379731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0" name="任意多边形: 形状 109"/>
              <p:cNvSpPr/>
              <p:nvPr/>
            </p:nvSpPr>
            <p:spPr>
              <a:xfrm>
                <a:off x="2500983" y="39197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1" name="任意多边形: 形状 110"/>
              <p:cNvSpPr/>
              <p:nvPr/>
            </p:nvSpPr>
            <p:spPr>
              <a:xfrm>
                <a:off x="2500983" y="404217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2" name="任意多边形: 形状 111"/>
              <p:cNvSpPr/>
              <p:nvPr/>
            </p:nvSpPr>
            <p:spPr>
              <a:xfrm>
                <a:off x="2500983" y="416460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3" name="任意多边形: 形状 112"/>
              <p:cNvSpPr/>
              <p:nvPr/>
            </p:nvSpPr>
            <p:spPr>
              <a:xfrm>
                <a:off x="2500983" y="42870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4" name="任意多边形: 形状 113"/>
              <p:cNvSpPr/>
              <p:nvPr/>
            </p:nvSpPr>
            <p:spPr>
              <a:xfrm>
                <a:off x="2500983" y="440952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5" name="任意多边形: 形状 114"/>
              <p:cNvSpPr/>
              <p:nvPr/>
            </p:nvSpPr>
            <p:spPr>
              <a:xfrm>
                <a:off x="2500983" y="45319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6" name="任意多边形: 形状 115"/>
              <p:cNvSpPr/>
              <p:nvPr/>
            </p:nvSpPr>
            <p:spPr>
              <a:xfrm>
                <a:off x="2500983" y="46543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7" name="任意多边形: 形状 116"/>
              <p:cNvSpPr/>
              <p:nvPr/>
            </p:nvSpPr>
            <p:spPr>
              <a:xfrm>
                <a:off x="2500983" y="477687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8" name="任意多边形: 形状 117"/>
              <p:cNvSpPr/>
              <p:nvPr/>
            </p:nvSpPr>
            <p:spPr>
              <a:xfrm>
                <a:off x="2500983" y="489930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9" name="任意多边形: 形状 118"/>
              <p:cNvSpPr/>
              <p:nvPr/>
            </p:nvSpPr>
            <p:spPr>
              <a:xfrm>
                <a:off x="2500983" y="502173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0" name="任意多边形: 形状 119"/>
              <p:cNvSpPr/>
              <p:nvPr/>
            </p:nvSpPr>
            <p:spPr>
              <a:xfrm>
                <a:off x="2500983" y="514416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1" name="任意多边形: 形状 120"/>
              <p:cNvSpPr/>
              <p:nvPr/>
            </p:nvSpPr>
            <p:spPr>
              <a:xfrm>
                <a:off x="2500983" y="52666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2" name="任意多边形: 形状 121"/>
              <p:cNvSpPr/>
              <p:nvPr/>
            </p:nvSpPr>
            <p:spPr>
              <a:xfrm>
                <a:off x="2500983" y="53890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3" name="任意多边形: 形状 122"/>
              <p:cNvSpPr/>
              <p:nvPr/>
            </p:nvSpPr>
            <p:spPr>
              <a:xfrm>
                <a:off x="2500983" y="551151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4" name="任意多边形: 形状 123"/>
              <p:cNvSpPr/>
              <p:nvPr/>
            </p:nvSpPr>
            <p:spPr>
              <a:xfrm>
                <a:off x="2500983" y="563394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5" name="任意多边形: 形状 124"/>
              <p:cNvSpPr/>
              <p:nvPr/>
            </p:nvSpPr>
            <p:spPr>
              <a:xfrm>
                <a:off x="2500983" y="575643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307643" y="7277060"/>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811643" y="7277060"/>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573243" y="7277060"/>
            <a:ext cx="2700000" cy="316800"/>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8.jpeg"/><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82.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83.xml"/><Relationship Id="rId1" Type="http://schemas.openxmlformats.org/officeDocument/2006/relationships/image" Target="../media/image19.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1.png"/><Relationship Id="rId10" Type="http://schemas.openxmlformats.org/officeDocument/2006/relationships/notesSlide" Target="../notesSlides/notesSlide1.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svg"/><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svg"/><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svg"/><Relationship Id="rId1"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85.xml"/></Relationships>
</file>

<file path=ppt/slides/_rels/slide25.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image" Target="../media/image30.svg"/><Relationship Id="rId6" Type="http://schemas.openxmlformats.org/officeDocument/2006/relationships/image" Target="../media/image29.png"/><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2" Type="http://schemas.openxmlformats.org/officeDocument/2006/relationships/slideLayout" Target="../slideLayouts/slideLayout2.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tags" Target="../tags/tag86.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tags" Target="../tags/tag95.xml"/><Relationship Id="rId2" Type="http://schemas.openxmlformats.org/officeDocument/2006/relationships/image" Target="../media/image32.svg"/><Relationship Id="rId1" Type="http://schemas.openxmlformats.org/officeDocument/2006/relationships/image" Target="../media/image31.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3.xml"/><Relationship Id="rId3" Type="http://schemas.openxmlformats.org/officeDocument/2006/relationships/tags" Target="../tags/tag96.xml"/><Relationship Id="rId2" Type="http://schemas.openxmlformats.org/officeDocument/2006/relationships/image" Target="../media/image34.svg"/><Relationship Id="rId1" Type="http://schemas.openxmlformats.org/officeDocument/2006/relationships/image" Target="../media/image3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1" Type="http://schemas.openxmlformats.org/officeDocument/2006/relationships/slideLayout" Target="../slideLayouts/slideLayout1.xml"/><Relationship Id="rId20" Type="http://schemas.openxmlformats.org/officeDocument/2006/relationships/tags" Target="../tags/tag30.xml"/><Relationship Id="rId2" Type="http://schemas.openxmlformats.org/officeDocument/2006/relationships/tags" Target="../tags/tag12.xml"/><Relationship Id="rId19" Type="http://schemas.openxmlformats.org/officeDocument/2006/relationships/tags" Target="../tags/tag29.xml"/><Relationship Id="rId18" Type="http://schemas.openxmlformats.org/officeDocument/2006/relationships/tags" Target="../tags/tag28.xml"/><Relationship Id="rId17" Type="http://schemas.openxmlformats.org/officeDocument/2006/relationships/tags" Target="../tags/tag27.xml"/><Relationship Id="rId16" Type="http://schemas.openxmlformats.org/officeDocument/2006/relationships/tags" Target="../tags/tag26.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97.xml"/><Relationship Id="rId1" Type="http://schemas.openxmlformats.org/officeDocument/2006/relationships/image" Target="../media/image19.jpe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tags" Target="../tags/tag98.xml"/><Relationship Id="rId1" Type="http://schemas.openxmlformats.org/officeDocument/2006/relationships/image" Target="../media/image19.jpe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tags" Target="../tags/tag99.xml"/><Relationship Id="rId1" Type="http://schemas.openxmlformats.org/officeDocument/2006/relationships/image" Target="../media/image19.jpe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tags" Target="../tags/tag100.xml"/><Relationship Id="rId1" Type="http://schemas.openxmlformats.org/officeDocument/2006/relationships/image" Target="../media/image19.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svg"/><Relationship Id="rId1" Type="http://schemas.openxmlformats.org/officeDocument/2006/relationships/image" Target="../media/image35.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8.svg"/><Relationship Id="rId1" Type="http://schemas.openxmlformats.org/officeDocument/2006/relationships/image" Target="../media/image37.png"/></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image" Target="../media/image39.jpeg"/><Relationship Id="rId2" Type="http://schemas.openxmlformats.org/officeDocument/2006/relationships/tags" Target="../tags/tag102.xml"/><Relationship Id="rId1" Type="http://schemas.openxmlformats.org/officeDocument/2006/relationships/tags" Target="../tags/tag101.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image" Target="../media/image40.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106.xml"/><Relationship Id="rId1" Type="http://schemas.openxmlformats.org/officeDocument/2006/relationships/image" Target="../media/image19.jpe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ags" Target="../tags/tag107.xml"/><Relationship Id="rId1" Type="http://schemas.openxmlformats.org/officeDocument/2006/relationships/image" Target="../media/image1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tags" Target="../tags/tag108.xml"/><Relationship Id="rId1" Type="http://schemas.openxmlformats.org/officeDocument/2006/relationships/image" Target="../media/image19.jpe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image" Target="../media/image19.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3" Type="http://schemas.openxmlformats.org/officeDocument/2006/relationships/slideLayout" Target="../slideLayouts/slideLayout2.xml"/><Relationship Id="rId22" Type="http://schemas.openxmlformats.org/officeDocument/2006/relationships/image" Target="../media/image44.svg"/><Relationship Id="rId21" Type="http://schemas.openxmlformats.org/officeDocument/2006/relationships/image" Target="../media/image43.png"/><Relationship Id="rId20" Type="http://schemas.openxmlformats.org/officeDocument/2006/relationships/tags" Target="../tags/tag129.xml"/><Relationship Id="rId2" Type="http://schemas.openxmlformats.org/officeDocument/2006/relationships/tags" Target="../tags/tag111.xml"/><Relationship Id="rId19" Type="http://schemas.openxmlformats.org/officeDocument/2006/relationships/tags" Target="../tags/tag128.xml"/><Relationship Id="rId18" Type="http://schemas.openxmlformats.org/officeDocument/2006/relationships/tags" Target="../tags/tag127.xml"/><Relationship Id="rId17" Type="http://schemas.openxmlformats.org/officeDocument/2006/relationships/tags" Target="../tags/tag126.xml"/><Relationship Id="rId16" Type="http://schemas.openxmlformats.org/officeDocument/2006/relationships/tags" Target="../tags/tag125.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tags" Target="../tags/tag1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5" Type="http://schemas.openxmlformats.org/officeDocument/2006/relationships/slideLayout" Target="../slideLayouts/slideLayout2.xml"/><Relationship Id="rId14" Type="http://schemas.openxmlformats.org/officeDocument/2006/relationships/tags" Target="../tags/tag143.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tags" Target="../tags/tag13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44.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tags" Target="../tags/tag145.xml"/><Relationship Id="rId1" Type="http://schemas.openxmlformats.org/officeDocument/2006/relationships/image" Target="../media/image19.jpe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tags" Target="../tags/tag146.xml"/><Relationship Id="rId1" Type="http://schemas.openxmlformats.org/officeDocument/2006/relationships/image" Target="../media/image19.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147.xml"/></Relationships>
</file>

<file path=ppt/slides/_rels/slide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image" Target="../media/image3.png"/><Relationship Id="rId5" Type="http://schemas.openxmlformats.org/officeDocument/2006/relationships/tags" Target="../tags/tag34.xml"/><Relationship Id="rId44" Type="http://schemas.openxmlformats.org/officeDocument/2006/relationships/slideLayout" Target="../slideLayouts/slideLayout2.xml"/><Relationship Id="rId43" Type="http://schemas.openxmlformats.org/officeDocument/2006/relationships/image" Target="../media/image12.svg"/><Relationship Id="rId42" Type="http://schemas.openxmlformats.org/officeDocument/2006/relationships/image" Target="../media/image11.png"/><Relationship Id="rId41" Type="http://schemas.openxmlformats.org/officeDocument/2006/relationships/image" Target="../media/image10.png"/><Relationship Id="rId40" Type="http://schemas.openxmlformats.org/officeDocument/2006/relationships/tags" Target="../tags/tag62.xml"/><Relationship Id="rId4" Type="http://schemas.openxmlformats.org/officeDocument/2006/relationships/tags" Target="../tags/tag33.xml"/><Relationship Id="rId39" Type="http://schemas.openxmlformats.org/officeDocument/2006/relationships/tags" Target="../tags/tag61.xml"/><Relationship Id="rId38" Type="http://schemas.openxmlformats.org/officeDocument/2006/relationships/tags" Target="../tags/tag60.xml"/><Relationship Id="rId37" Type="http://schemas.openxmlformats.org/officeDocument/2006/relationships/tags" Target="../tags/tag59.xml"/><Relationship Id="rId36" Type="http://schemas.openxmlformats.org/officeDocument/2006/relationships/image" Target="../media/image9.png"/><Relationship Id="rId35" Type="http://schemas.openxmlformats.org/officeDocument/2006/relationships/tags" Target="../tags/tag58.xml"/><Relationship Id="rId34" Type="http://schemas.openxmlformats.org/officeDocument/2006/relationships/tags" Target="../tags/tag57.xml"/><Relationship Id="rId33" Type="http://schemas.openxmlformats.org/officeDocument/2006/relationships/tags" Target="../tags/tag56.xml"/><Relationship Id="rId32" Type="http://schemas.openxmlformats.org/officeDocument/2006/relationships/tags" Target="../tags/tag55.xml"/><Relationship Id="rId31" Type="http://schemas.openxmlformats.org/officeDocument/2006/relationships/image" Target="../media/image8.png"/><Relationship Id="rId30" Type="http://schemas.openxmlformats.org/officeDocument/2006/relationships/tags" Target="../tags/tag54.xml"/><Relationship Id="rId3" Type="http://schemas.openxmlformats.org/officeDocument/2006/relationships/image" Target="../media/image2.png"/><Relationship Id="rId29" Type="http://schemas.openxmlformats.org/officeDocument/2006/relationships/tags" Target="../tags/tag53.xml"/><Relationship Id="rId28" Type="http://schemas.openxmlformats.org/officeDocument/2006/relationships/tags" Target="../tags/tag52.xml"/><Relationship Id="rId27" Type="http://schemas.openxmlformats.org/officeDocument/2006/relationships/tags" Target="../tags/tag51.xml"/><Relationship Id="rId26" Type="http://schemas.openxmlformats.org/officeDocument/2006/relationships/image" Target="../media/image7.png"/><Relationship Id="rId25" Type="http://schemas.openxmlformats.org/officeDocument/2006/relationships/tags" Target="../tags/tag50.xml"/><Relationship Id="rId24" Type="http://schemas.openxmlformats.org/officeDocument/2006/relationships/tags" Target="../tags/tag49.xml"/><Relationship Id="rId23" Type="http://schemas.openxmlformats.org/officeDocument/2006/relationships/tags" Target="../tags/tag48.xml"/><Relationship Id="rId22" Type="http://schemas.openxmlformats.org/officeDocument/2006/relationships/tags" Target="../tags/tag47.xml"/><Relationship Id="rId21" Type="http://schemas.openxmlformats.org/officeDocument/2006/relationships/image" Target="../media/image6.png"/><Relationship Id="rId20" Type="http://schemas.openxmlformats.org/officeDocument/2006/relationships/tags" Target="../tags/tag46.xml"/><Relationship Id="rId2" Type="http://schemas.openxmlformats.org/officeDocument/2006/relationships/tags" Target="../tags/tag32.xml"/><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image" Target="../media/image5.png"/><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image" Target="../media/image4.png"/><Relationship Id="rId10" Type="http://schemas.openxmlformats.org/officeDocument/2006/relationships/tags" Target="../tags/tag38.xml"/><Relationship Id="rId1" Type="http://schemas.openxmlformats.org/officeDocument/2006/relationships/tags" Target="../tags/tag3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tags" Target="../tags/tag63.xml"/><Relationship Id="rId2" Type="http://schemas.openxmlformats.org/officeDocument/2006/relationships/image" Target="../media/image14.svg"/><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tags" Target="../tags/tag66.xml"/><Relationship Id="rId3" Type="http://schemas.openxmlformats.org/officeDocument/2006/relationships/image" Target="../media/image15.png"/><Relationship Id="rId2" Type="http://schemas.openxmlformats.org/officeDocument/2006/relationships/tags" Target="../tags/tag65.xml"/><Relationship Id="rId1" Type="http://schemas.openxmlformats.org/officeDocument/2006/relationships/tags" Target="../tags/tag6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文本框 275"/>
          <p:cNvSpPr txBox="1"/>
          <p:nvPr/>
        </p:nvSpPr>
        <p:spPr>
          <a:xfrm>
            <a:off x="1513205" y="2321878"/>
            <a:ext cx="9166225" cy="1198880"/>
          </a:xfrm>
          <a:prstGeom prst="rect">
            <a:avLst/>
          </a:prstGeom>
          <a:noFill/>
        </p:spPr>
        <p:txBody>
          <a:bodyPr wrap="square" rtlCol="0" anchor="ctr">
            <a:spAutoFit/>
          </a:bodyPr>
          <a:lstStyle>
            <a:defPPr>
              <a:defRPr lang="zh-CN"/>
            </a:defPPr>
            <a:lvl1pPr algn="ctr">
              <a:defRPr sz="75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zh-CN" sz="7200" dirty="0">
                <a:solidFill>
                  <a:srgbClr val="04898E"/>
                </a:solidFill>
                <a:effectLst/>
                <a:latin typeface="微软雅黑" panose="020B0503020204020204" pitchFamily="34" charset="-122"/>
                <a:ea typeface="微软雅黑" panose="020B0503020204020204" pitchFamily="34" charset="-122"/>
                <a:cs typeface="方正正大黑简体" panose="02000000000000000000" charset="-122"/>
                <a:sym typeface="+mn-lt"/>
              </a:rPr>
              <a:t>大学生创新创业教育</a:t>
            </a:r>
            <a:endParaRPr lang="zh-CN" sz="7200" dirty="0">
              <a:solidFill>
                <a:srgbClr val="04898E"/>
              </a:solidFill>
              <a:effectLst/>
              <a:latin typeface="微软雅黑" panose="020B0503020204020204" pitchFamily="34" charset="-122"/>
              <a:ea typeface="微软雅黑" panose="020B0503020204020204" pitchFamily="34" charset="-122"/>
              <a:cs typeface="方正正大黑简体" panose="02000000000000000000" charset="-122"/>
              <a:sym typeface="+mn-lt"/>
            </a:endParaRPr>
          </a:p>
        </p:txBody>
      </p:sp>
      <p:sp>
        <p:nvSpPr>
          <p:cNvPr id="282" name="圆角矩形 97"/>
          <p:cNvSpPr/>
          <p:nvPr/>
        </p:nvSpPr>
        <p:spPr>
          <a:xfrm>
            <a:off x="2543492" y="4280631"/>
            <a:ext cx="3381376" cy="402053"/>
          </a:xfrm>
          <a:prstGeom prst="roundRect">
            <a:avLst>
              <a:gd name="adj" fmla="val 2112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教师 </a:t>
            </a:r>
            <a:r>
              <a:rPr lang="en-US" altLang="zh-CN" sz="20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圆角矩形 97"/>
          <p:cNvSpPr/>
          <p:nvPr/>
        </p:nvSpPr>
        <p:spPr>
          <a:xfrm>
            <a:off x="6578282" y="4280631"/>
            <a:ext cx="3381376" cy="402053"/>
          </a:xfrm>
          <a:prstGeom prst="roundRect">
            <a:avLst>
              <a:gd name="adj" fmla="val 2112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日期 </a:t>
            </a:r>
            <a:r>
              <a:rPr lang="en-US" altLang="zh-CN" sz="20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189990"/>
            <a:ext cx="6255385" cy="829945"/>
          </a:xfrm>
          <a:prstGeom prst="rect">
            <a:avLst/>
          </a:prstGeom>
          <a:noFill/>
        </p:spPr>
        <p:txBody>
          <a:bodyPr wrap="square">
            <a:spAutoFit/>
          </a:bodyPr>
          <a:lstStyle/>
          <a:p>
            <a:pPr algn="l">
              <a:lnSpc>
                <a:spcPct val="20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dirty="0">
                <a:solidFill>
                  <a:srgbClr val="92D050"/>
                </a:solidFill>
                <a:latin typeface="微软雅黑" panose="020B0503020204020204" pitchFamily="34" charset="-122"/>
                <a:ea typeface="微软雅黑" panose="020B0503020204020204" pitchFamily="34" charset="-122"/>
              </a:rPr>
              <a:t>  </a:t>
            </a:r>
            <a:r>
              <a:rPr lang="en-US" altLang="zh-CN" sz="2000" dirty="0">
                <a:solidFill>
                  <a:srgbClr val="92D050"/>
                </a:solidFill>
                <a:latin typeface="微软雅黑" panose="020B0503020204020204" pitchFamily="34" charset="-122"/>
                <a:ea typeface="微软雅黑" panose="020B0503020204020204" pitchFamily="34" charset="-122"/>
              </a:rPr>
              <a:t> </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头脑风暴法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241425" y="2019935"/>
            <a:ext cx="4505325" cy="3141980"/>
          </a:xfrm>
          <a:prstGeom prst="rect">
            <a:avLst/>
          </a:prstGeom>
          <a:noFill/>
          <a:extLst>
            <a:ext uri="{909E8E84-426E-40DD-AFC4-6F175D3DCCD1}">
              <a14:hiddenFill xmlns:a14="http://schemas.microsoft.com/office/drawing/2010/main">
                <a:solidFill>
                  <a:srgbClr val="04898E">
                    <a:alpha val="7000"/>
                  </a:srgbClr>
                </a:solidFill>
              </a14:hiddenFill>
            </a:ext>
          </a:extLst>
        </p:spPr>
        <p:txBody>
          <a:bodyPr wrap="square" rtlCol="0">
            <a:noAutofit/>
          </a:bodyPr>
          <a:p>
            <a:pPr>
              <a:lnSpc>
                <a:spcPct val="21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头脑风暴法</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由工作小组</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人员在正常融洽和不受任何限制的气氛中以会议形式进行讨论、座谈，打破常规，积极思考，畅所欲言，充分发表看法。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椭圆 10"/>
          <p:cNvSpPr/>
          <p:nvPr>
            <p:custDataLst>
              <p:tags r:id="rId1"/>
            </p:custDataLst>
          </p:nvPr>
        </p:nvSpPr>
        <p:spPr>
          <a:xfrm>
            <a:off x="8253096" y="3351213"/>
            <a:ext cx="349250" cy="34925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grpSp>
        <p:nvGrpSpPr>
          <p:cNvPr id="38" name="组合 37"/>
          <p:cNvGrpSpPr/>
          <p:nvPr>
            <p:custDataLst>
              <p:tags r:id="rId2"/>
            </p:custDataLst>
          </p:nvPr>
        </p:nvGrpSpPr>
        <p:grpSpPr>
          <a:xfrm>
            <a:off x="6857365" y="2188845"/>
            <a:ext cx="3651250" cy="2566670"/>
            <a:chOff x="10989" y="4570"/>
            <a:chExt cx="5750" cy="4042"/>
          </a:xfrm>
        </p:grpSpPr>
        <p:sp>
          <p:nvSpPr>
            <p:cNvPr id="8" name="任意多边形 7"/>
            <p:cNvSpPr/>
            <p:nvPr>
              <p:custDataLst>
                <p:tags r:id="rId3"/>
              </p:custDataLst>
            </p:nvPr>
          </p:nvSpPr>
          <p:spPr>
            <a:xfrm>
              <a:off x="13844" y="6132"/>
              <a:ext cx="2895" cy="2480"/>
            </a:xfrm>
            <a:custGeom>
              <a:avLst/>
              <a:gdLst>
                <a:gd name="adj" fmla="val 53069"/>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2895" h="2480">
                  <a:moveTo>
                    <a:pt x="1316" y="0"/>
                  </a:moveTo>
                  <a:lnTo>
                    <a:pt x="2895" y="0"/>
                  </a:lnTo>
                  <a:lnTo>
                    <a:pt x="1579" y="2480"/>
                  </a:lnTo>
                  <a:lnTo>
                    <a:pt x="0" y="2480"/>
                  </a:lnTo>
                  <a:lnTo>
                    <a:pt x="1" y="2478"/>
                  </a:lnTo>
                  <a:lnTo>
                    <a:pt x="1218" y="2478"/>
                  </a:lnTo>
                  <a:lnTo>
                    <a:pt x="1640" y="1648"/>
                  </a:lnTo>
                  <a:lnTo>
                    <a:pt x="1641" y="1648"/>
                  </a:lnTo>
                  <a:lnTo>
                    <a:pt x="1640" y="1647"/>
                  </a:lnTo>
                  <a:lnTo>
                    <a:pt x="1641" y="1645"/>
                  </a:lnTo>
                  <a:lnTo>
                    <a:pt x="1638" y="1645"/>
                  </a:lnTo>
                  <a:lnTo>
                    <a:pt x="860" y="859"/>
                  </a:lnTo>
                  <a:lnTo>
                    <a:pt x="1316" y="0"/>
                  </a:lnTo>
                  <a:close/>
                </a:path>
              </a:pathLst>
            </a:custGeom>
            <a:solidFill>
              <a:schemeClr val="accent2">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cs typeface="微软雅黑" panose="020B0503020204020204" pitchFamily="34" charset="-122"/>
                <a:sym typeface="+mn-ea"/>
              </a:endParaRPr>
            </a:p>
          </p:txBody>
        </p:sp>
        <p:grpSp>
          <p:nvGrpSpPr>
            <p:cNvPr id="33" name="组合 32"/>
            <p:cNvGrpSpPr/>
            <p:nvPr>
              <p:custDataLst>
                <p:tags r:id="rId4"/>
              </p:custDataLst>
            </p:nvPr>
          </p:nvGrpSpPr>
          <p:grpSpPr>
            <a:xfrm>
              <a:off x="10989" y="4570"/>
              <a:ext cx="5750" cy="3702"/>
              <a:chOff x="10989" y="4534"/>
              <a:chExt cx="5750" cy="3702"/>
            </a:xfrm>
          </p:grpSpPr>
          <p:sp>
            <p:nvSpPr>
              <p:cNvPr id="9" name="任意多边形 8"/>
              <p:cNvSpPr/>
              <p:nvPr>
                <p:custDataLst>
                  <p:tags r:id="rId5"/>
                </p:custDataLst>
              </p:nvPr>
            </p:nvSpPr>
            <p:spPr>
              <a:xfrm flipH="1">
                <a:off x="12243" y="4534"/>
                <a:ext cx="4496" cy="2054"/>
              </a:xfrm>
              <a:custGeom>
                <a:avLst/>
                <a:gdLst>
                  <a:gd name="connsiteX0" fmla="*/ 1000 w 3940"/>
                  <a:gd name="connsiteY0" fmla="*/ 390 h 1800"/>
                  <a:gd name="connsiteX1" fmla="*/ 3040 w 3940"/>
                  <a:gd name="connsiteY1" fmla="*/ 390 h 1800"/>
                  <a:gd name="connsiteX2" fmla="*/ 3040 w 3940"/>
                  <a:gd name="connsiteY2" fmla="*/ 0 h 1800"/>
                  <a:gd name="connsiteX3" fmla="*/ 3940 w 3940"/>
                  <a:gd name="connsiteY3" fmla="*/ 900 h 1800"/>
                  <a:gd name="connsiteX4" fmla="*/ 3040 w 3940"/>
                  <a:gd name="connsiteY4" fmla="*/ 1800 h 1800"/>
                  <a:gd name="connsiteX5" fmla="*/ 3040 w 3940"/>
                  <a:gd name="connsiteY5" fmla="*/ 1410 h 1800"/>
                  <a:gd name="connsiteX6" fmla="*/ 0 w 3940"/>
                  <a:gd name="connsiteY6" fmla="*/ 1400 h 1800"/>
                  <a:gd name="connsiteX7" fmla="*/ 1000 w 3940"/>
                  <a:gd name="connsiteY7" fmla="*/ 390 h 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0" h="1800">
                    <a:moveTo>
                      <a:pt x="1000" y="390"/>
                    </a:moveTo>
                    <a:lnTo>
                      <a:pt x="3040" y="390"/>
                    </a:lnTo>
                    <a:lnTo>
                      <a:pt x="3040" y="0"/>
                    </a:lnTo>
                    <a:lnTo>
                      <a:pt x="3940" y="900"/>
                    </a:lnTo>
                    <a:lnTo>
                      <a:pt x="3040" y="1800"/>
                    </a:lnTo>
                    <a:lnTo>
                      <a:pt x="3040" y="1410"/>
                    </a:lnTo>
                    <a:lnTo>
                      <a:pt x="0" y="1400"/>
                    </a:lnTo>
                    <a:lnTo>
                      <a:pt x="1000" y="390"/>
                    </a:lnTo>
                    <a:close/>
                  </a:path>
                </a:pathLst>
              </a:custGeom>
              <a:solidFill>
                <a:srgbClr val="FBCC0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35990" tIns="288290" rIns="575945" bIns="288290" numCol="1" spcCol="0" rtlCol="0" fromWordArt="0" anchor="ctr" anchorCtr="0" forceAA="0" compatLnSpc="1">
                <a:noAutofit/>
              </a:bodyPr>
              <a:p>
                <a:pPr lvl="0" algn="l">
                  <a:lnSpc>
                    <a:spcPct val="210000"/>
                  </a:lnSpc>
                  <a:spcBef>
                    <a:spcPct val="0"/>
                  </a:spcBef>
                  <a:spcAft>
                    <a:spcPct val="0"/>
                  </a:spcAft>
                  <a:buClrTx/>
                  <a:buSzTx/>
                  <a:buFontTx/>
                </a:pPr>
                <a:r>
                  <a:rPr lang="zh-CN" altLang="en-US" sz="2000">
                    <a:latin typeface="微软雅黑" panose="020B0503020204020204" pitchFamily="34" charset="-122"/>
                    <a:ea typeface="微软雅黑" panose="020B0503020204020204" pitchFamily="34" charset="-122"/>
                    <a:sym typeface="+mn-ea"/>
                  </a:rPr>
                  <a:t>设想开发型</a:t>
                </a:r>
                <a:endParaRPr lang="zh-CN" altLang="en-US" sz="2000">
                  <a:latin typeface="微软雅黑" panose="020B0503020204020204" pitchFamily="34" charset="-122"/>
                  <a:ea typeface="微软雅黑" panose="020B0503020204020204" pitchFamily="34" charset="-122"/>
                </a:endParaRPr>
              </a:p>
              <a:p>
                <a:pPr lvl="0" algn="l">
                  <a:spcBef>
                    <a:spcPct val="0"/>
                  </a:spcBef>
                  <a:spcAft>
                    <a:spcPct val="0"/>
                  </a:spcAft>
                  <a:buClrTx/>
                  <a:buSzTx/>
                  <a:buFontTx/>
                </a:pPr>
                <a:endParaRPr lang="zh-CN" altLang="en-US" sz="2000" b="1" dirty="0">
                  <a:solidFill>
                    <a:srgbClr val="FFFFFF"/>
                  </a:solidFill>
                  <a:latin typeface="+mn-ea"/>
                  <a:cs typeface="+mn-ea"/>
                  <a:sym typeface="+mn-ea"/>
                </a:endParaRPr>
              </a:p>
            </p:txBody>
          </p:sp>
          <p:sp>
            <p:nvSpPr>
              <p:cNvPr id="13" name="任意多边形 12"/>
              <p:cNvSpPr/>
              <p:nvPr>
                <p:custDataLst>
                  <p:tags r:id="rId6"/>
                </p:custDataLst>
              </p:nvPr>
            </p:nvSpPr>
            <p:spPr>
              <a:xfrm flipH="1">
                <a:off x="10989" y="6182"/>
                <a:ext cx="4496" cy="2054"/>
              </a:xfrm>
              <a:custGeom>
                <a:avLst/>
                <a:gdLst>
                  <a:gd name="connsiteX0" fmla="*/ 1000 w 3940"/>
                  <a:gd name="connsiteY0" fmla="*/ 390 h 1800"/>
                  <a:gd name="connsiteX1" fmla="*/ 3040 w 3940"/>
                  <a:gd name="connsiteY1" fmla="*/ 390 h 1800"/>
                  <a:gd name="connsiteX2" fmla="*/ 3040 w 3940"/>
                  <a:gd name="connsiteY2" fmla="*/ 0 h 1800"/>
                  <a:gd name="connsiteX3" fmla="*/ 3940 w 3940"/>
                  <a:gd name="connsiteY3" fmla="*/ 900 h 1800"/>
                  <a:gd name="connsiteX4" fmla="*/ 3040 w 3940"/>
                  <a:gd name="connsiteY4" fmla="*/ 1800 h 1800"/>
                  <a:gd name="connsiteX5" fmla="*/ 3040 w 3940"/>
                  <a:gd name="connsiteY5" fmla="*/ 1410 h 1800"/>
                  <a:gd name="connsiteX6" fmla="*/ 0 w 3940"/>
                  <a:gd name="connsiteY6" fmla="*/ 1400 h 1800"/>
                  <a:gd name="connsiteX7" fmla="*/ 1000 w 3940"/>
                  <a:gd name="connsiteY7" fmla="*/ 390 h 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0" h="1800">
                    <a:moveTo>
                      <a:pt x="1000" y="390"/>
                    </a:moveTo>
                    <a:lnTo>
                      <a:pt x="3040" y="390"/>
                    </a:lnTo>
                    <a:lnTo>
                      <a:pt x="3040" y="0"/>
                    </a:lnTo>
                    <a:lnTo>
                      <a:pt x="3940" y="900"/>
                    </a:lnTo>
                    <a:lnTo>
                      <a:pt x="3040" y="1800"/>
                    </a:lnTo>
                    <a:lnTo>
                      <a:pt x="3040" y="1410"/>
                    </a:lnTo>
                    <a:lnTo>
                      <a:pt x="0" y="1400"/>
                    </a:lnTo>
                    <a:lnTo>
                      <a:pt x="1000" y="390"/>
                    </a:lnTo>
                    <a:close/>
                  </a:path>
                </a:pathLst>
              </a:cu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35990" tIns="360045" rIns="575945" bIns="288290" numCol="1" spcCol="0" rtlCol="0" fromWordArt="0" anchor="ctr" anchorCtr="0" forceAA="0" compatLnSpc="1">
                <a:noAutofit/>
              </a:bodyPr>
              <a:p>
                <a:pPr lvl="0" algn="l">
                  <a:lnSpc>
                    <a:spcPct val="190000"/>
                  </a:lnSpc>
                  <a:spcBef>
                    <a:spcPct val="0"/>
                  </a:spcBef>
                  <a:spcAft>
                    <a:spcPct val="0"/>
                  </a:spcAft>
                  <a:buClrTx/>
                  <a:buSzTx/>
                  <a:buFontTx/>
                </a:pPr>
                <a:r>
                  <a:rPr lang="zh-CN" altLang="en-US" sz="2000">
                    <a:latin typeface="微软雅黑" panose="020B0503020204020204" pitchFamily="34" charset="-122"/>
                    <a:ea typeface="微软雅黑" panose="020B0503020204020204" pitchFamily="34" charset="-122"/>
                    <a:sym typeface="+mn-ea"/>
                  </a:rPr>
                  <a:t>设想论证型</a:t>
                </a:r>
                <a:endParaRPr lang="zh-CN" altLang="en-US" sz="2000">
                  <a:latin typeface="微软雅黑" panose="020B0503020204020204" pitchFamily="34" charset="-122"/>
                  <a:ea typeface="微软雅黑" panose="020B0503020204020204" pitchFamily="34" charset="-122"/>
                </a:endParaRPr>
              </a:p>
              <a:p>
                <a:pPr lvl="0" algn="l">
                  <a:spcBef>
                    <a:spcPct val="0"/>
                  </a:spcBef>
                  <a:spcAft>
                    <a:spcPct val="0"/>
                  </a:spcAft>
                  <a:buClrTx/>
                  <a:buSzTx/>
                  <a:buFontTx/>
                </a:pPr>
                <a:endParaRPr lang="zh-CN" altLang="en-US" sz="2000" b="1" dirty="0">
                  <a:solidFill>
                    <a:srgbClr val="FFFFFF"/>
                  </a:solidFill>
                  <a:latin typeface="+mn-ea"/>
                  <a:cs typeface="+mn-ea"/>
                  <a:sym typeface="+mn-ea"/>
                </a:endParaRPr>
              </a:p>
            </p:txBody>
          </p:sp>
        </p:grpSp>
        <p:sp>
          <p:nvSpPr>
            <p:cNvPr id="15" name="平行四边形 14"/>
            <p:cNvSpPr/>
            <p:nvPr>
              <p:custDataLst>
                <p:tags r:id="rId7"/>
              </p:custDataLst>
            </p:nvPr>
          </p:nvSpPr>
          <p:spPr>
            <a:xfrm>
              <a:off x="13496" y="7777"/>
              <a:ext cx="1989" cy="833"/>
            </a:xfrm>
            <a:prstGeom prst="parallelogram">
              <a:avLst>
                <a:gd name="adj" fmla="val 50771"/>
              </a:avLst>
            </a:prstGeom>
            <a:solidFill>
              <a:schemeClr val="accent1">
                <a:lumMod val="40000"/>
                <a:lumOff val="6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cs typeface="微软雅黑" panose="020B0503020204020204" pitchFamily="34" charset="-122"/>
                <a:sym typeface="+mn-ea"/>
              </a:endParaRPr>
            </a:p>
          </p:txBody>
        </p:sp>
      </p:grpSp>
      <p:sp>
        <p:nvSpPr>
          <p:cNvPr id="16" name="椭圆 15"/>
          <p:cNvSpPr/>
          <p:nvPr>
            <p:custDataLst>
              <p:tags r:id="rId8"/>
            </p:custDataLst>
          </p:nvPr>
        </p:nvSpPr>
        <p:spPr>
          <a:xfrm>
            <a:off x="7450456" y="4405948"/>
            <a:ext cx="349250" cy="34925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1873250" y="1186815"/>
            <a:ext cx="2581275" cy="578485"/>
          </a:xfrm>
          <a:prstGeom prst="rect">
            <a:avLst/>
          </a:prstGeom>
          <a:noFill/>
        </p:spPr>
        <p:txBody>
          <a:bodyPr wrap="square">
            <a:noAutofit/>
          </a:bodyPr>
          <a:lstStyle/>
          <a:p>
            <a:pPr algn="l">
              <a:lnSpc>
                <a:spcPct val="130000"/>
              </a:lnSpc>
              <a:buClrTx/>
              <a:buSzTx/>
              <a:buFontTx/>
            </a:pPr>
            <a:r>
              <a:rPr lang="zh-CN" altLang="en-US" sz="2400" b="1" dirty="0">
                <a:solidFill>
                  <a:srgbClr val="92D050"/>
                </a:solidFill>
                <a:latin typeface="微软雅黑" panose="020B0503020204020204" pitchFamily="34" charset="-122"/>
                <a:ea typeface="微软雅黑" panose="020B0503020204020204" pitchFamily="34" charset="-122"/>
              </a:rPr>
              <a:t>（二）应用步骤</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头脑风暴法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nvGrpSpPr>
          <p:cNvPr id="72" name="组合 71"/>
          <p:cNvGrpSpPr/>
          <p:nvPr>
            <p:custDataLst>
              <p:tags r:id="rId1"/>
            </p:custDataLst>
          </p:nvPr>
        </p:nvGrpSpPr>
        <p:grpSpPr>
          <a:xfrm>
            <a:off x="846455" y="2073275"/>
            <a:ext cx="10800080" cy="599440"/>
            <a:chOff x="1096" y="6098"/>
            <a:chExt cx="17008" cy="944"/>
          </a:xfrm>
        </p:grpSpPr>
        <p:sp>
          <p:nvSpPr>
            <p:cNvPr id="53" name="燕尾形 52"/>
            <p:cNvSpPr/>
            <p:nvPr>
              <p:custDataLst>
                <p:tags r:id="rId2"/>
              </p:custDataLst>
            </p:nvPr>
          </p:nvSpPr>
          <p:spPr>
            <a:xfrm>
              <a:off x="1096" y="6098"/>
              <a:ext cx="2948" cy="945"/>
            </a:xfrm>
            <a:prstGeom prst="chevron">
              <a:avLst>
                <a:gd name="adj" fmla="val 32014"/>
              </a:avLst>
            </a:pr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lIns="277615" tIns="115887" rIns="163548" bIns="115888" rtlCol="0" anchor="ctr">
              <a:noAutofit/>
            </a:bodyPr>
            <a:p>
              <a:pPr algn="ctr"/>
              <a:r>
                <a:rPr lang="zh-CN" altLang="en-US" sz="2000" dirty="0">
                  <a:solidFill>
                    <a:srgbClr val="FFFFFF"/>
                  </a:solidFill>
                  <a:latin typeface="微软雅黑" panose="020B0503020204020204" pitchFamily="34" charset="-122"/>
                  <a:ea typeface="微软雅黑" panose="020B0503020204020204" pitchFamily="34" charset="-122"/>
                </a:rPr>
                <a:t>会前准备阶段</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54" name="燕尾形 53"/>
            <p:cNvSpPr/>
            <p:nvPr>
              <p:custDataLst>
                <p:tags r:id="rId3"/>
              </p:custDataLst>
            </p:nvPr>
          </p:nvSpPr>
          <p:spPr>
            <a:xfrm>
              <a:off x="3908" y="6098"/>
              <a:ext cx="2948" cy="945"/>
            </a:xfrm>
            <a:prstGeom prst="chevron">
              <a:avLst>
                <a:gd name="adj" fmla="val 32014"/>
              </a:avLst>
            </a:prstGeom>
            <a:solidFill>
              <a:srgbClr val="FBCC04"/>
            </a:solidFill>
            <a:ln>
              <a:noFill/>
            </a:ln>
          </p:spPr>
          <p:style>
            <a:lnRef idx="2">
              <a:schemeClr val="accent1">
                <a:shade val="50000"/>
              </a:schemeClr>
            </a:lnRef>
            <a:fillRef idx="1">
              <a:schemeClr val="accent1"/>
            </a:fillRef>
            <a:effectRef idx="0">
              <a:schemeClr val="accent1"/>
            </a:effectRef>
            <a:fontRef idx="minor">
              <a:schemeClr val="lt1"/>
            </a:fontRef>
          </p:style>
          <p:txBody>
            <a:bodyPr lIns="276694" tIns="115887" rIns="164469" bIns="115888" rtlCol="0" anchor="ctr">
              <a:noAutofit/>
            </a:bodyPr>
            <a:p>
              <a:pPr algn="ctr"/>
              <a:r>
                <a:rPr lang="zh-CN" altLang="en-US" sz="2000" dirty="0">
                  <a:solidFill>
                    <a:srgbClr val="FFFFFF"/>
                  </a:solidFill>
                  <a:latin typeface="微软雅黑" panose="020B0503020204020204" pitchFamily="34" charset="-122"/>
                  <a:ea typeface="微软雅黑" panose="020B0503020204020204" pitchFamily="34" charset="-122"/>
                </a:rPr>
                <a:t>热身阶段</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55" name="燕尾形 54"/>
            <p:cNvSpPr/>
            <p:nvPr>
              <p:custDataLst>
                <p:tags r:id="rId4"/>
              </p:custDataLst>
            </p:nvPr>
          </p:nvSpPr>
          <p:spPr>
            <a:xfrm>
              <a:off x="6720" y="6098"/>
              <a:ext cx="2948" cy="945"/>
            </a:xfrm>
            <a:prstGeom prst="chevron">
              <a:avLst>
                <a:gd name="adj" fmla="val 32014"/>
              </a:avLst>
            </a:pr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77615" tIns="115887" rIns="163548" bIns="115888" numCol="1" spcCol="0" rtlCol="0" fromWordArt="0" anchor="ctr" anchorCtr="0" forceAA="0" compatLnSpc="1">
              <a:noAutofit/>
            </a:bodyPr>
            <a:p>
              <a:pPr lvl="0" algn="ctr">
                <a:buClrTx/>
                <a:buSzTx/>
                <a:buFontTx/>
              </a:pPr>
              <a:r>
                <a:rPr lang="zh-CN" altLang="en-US" sz="2000" dirty="0">
                  <a:solidFill>
                    <a:srgbClr val="FFFFFF"/>
                  </a:solidFill>
                  <a:latin typeface="微软雅黑" panose="020B0503020204020204" pitchFamily="34" charset="-122"/>
                  <a:ea typeface="微软雅黑" panose="020B0503020204020204" pitchFamily="34" charset="-122"/>
                  <a:sym typeface="+mn-ea"/>
                </a:rPr>
                <a:t>第一波设想阶段</a:t>
              </a:r>
              <a:endParaRPr lang="zh-CN" altLang="en-US" sz="2000" dirty="0">
                <a:solidFill>
                  <a:srgbClr val="FFFFFF"/>
                </a:solidFill>
                <a:latin typeface="微软雅黑" panose="020B0503020204020204" pitchFamily="34" charset="-122"/>
                <a:ea typeface="微软雅黑" panose="020B0503020204020204" pitchFamily="34" charset="-122"/>
                <a:sym typeface="+mn-ea"/>
              </a:endParaRPr>
            </a:p>
          </p:txBody>
        </p:sp>
        <p:sp>
          <p:nvSpPr>
            <p:cNvPr id="56" name="燕尾形 55"/>
            <p:cNvSpPr/>
            <p:nvPr>
              <p:custDataLst>
                <p:tags r:id="rId5"/>
              </p:custDataLst>
            </p:nvPr>
          </p:nvSpPr>
          <p:spPr>
            <a:xfrm>
              <a:off x="9532" y="6098"/>
              <a:ext cx="2948" cy="945"/>
            </a:xfrm>
            <a:prstGeom prst="chevron">
              <a:avLst>
                <a:gd name="adj" fmla="val 32014"/>
              </a:avLst>
            </a:prstGeom>
            <a:solidFill>
              <a:srgbClr val="FBCC0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76694" tIns="115887" rIns="164469" bIns="115888" numCol="1" spcCol="0" rtlCol="0" fromWordArt="0" anchor="ctr" anchorCtr="0" forceAA="0" compatLnSpc="1">
              <a:noAutofit/>
            </a:bodyPr>
            <a:p>
              <a:pPr lvl="0" algn="ctr">
                <a:buClrTx/>
                <a:buSzTx/>
                <a:buFontTx/>
              </a:pPr>
              <a:r>
                <a:rPr lang="zh-CN" altLang="en-US" sz="2000" dirty="0">
                  <a:solidFill>
                    <a:srgbClr val="FFFFFF"/>
                  </a:solidFill>
                  <a:latin typeface="微软雅黑" panose="020B0503020204020204" pitchFamily="34" charset="-122"/>
                  <a:ea typeface="微软雅黑" panose="020B0503020204020204" pitchFamily="34" charset="-122"/>
                  <a:sym typeface="+mn-ea"/>
                </a:rPr>
                <a:t>设想整理阶段</a:t>
              </a:r>
              <a:endParaRPr lang="zh-CN" altLang="en-US" sz="2000" dirty="0">
                <a:solidFill>
                  <a:srgbClr val="FFFFFF"/>
                </a:solidFill>
                <a:latin typeface="微软雅黑" panose="020B0503020204020204" pitchFamily="34" charset="-122"/>
                <a:ea typeface="微软雅黑" panose="020B0503020204020204" pitchFamily="34" charset="-122"/>
                <a:sym typeface="+mn-ea"/>
              </a:endParaRPr>
            </a:p>
          </p:txBody>
        </p:sp>
        <p:sp>
          <p:nvSpPr>
            <p:cNvPr id="57" name="燕尾形 56"/>
            <p:cNvSpPr/>
            <p:nvPr>
              <p:custDataLst>
                <p:tags r:id="rId6"/>
              </p:custDataLst>
            </p:nvPr>
          </p:nvSpPr>
          <p:spPr>
            <a:xfrm>
              <a:off x="12344" y="6098"/>
              <a:ext cx="2948" cy="945"/>
            </a:xfrm>
            <a:prstGeom prst="chevron">
              <a:avLst>
                <a:gd name="adj" fmla="val 32014"/>
              </a:avLst>
            </a:pr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77615" tIns="115887" rIns="163548" bIns="115888" numCol="1" spcCol="0" rtlCol="0" fromWordArt="0" anchor="ctr" anchorCtr="0" forceAA="0" compatLnSpc="1">
              <a:noAutofit/>
            </a:bodyPr>
            <a:p>
              <a:pPr lvl="0" algn="ctr">
                <a:buClrTx/>
                <a:buSzTx/>
                <a:buFontTx/>
              </a:pPr>
              <a:r>
                <a:rPr lang="zh-CN" altLang="en-US" sz="2000" dirty="0">
                  <a:solidFill>
                    <a:srgbClr val="FFFFFF"/>
                  </a:solidFill>
                  <a:latin typeface="微软雅黑" panose="020B0503020204020204" pitchFamily="34" charset="-122"/>
                  <a:ea typeface="微软雅黑" panose="020B0503020204020204" pitchFamily="34" charset="-122"/>
                  <a:sym typeface="+mn-ea"/>
                </a:rPr>
                <a:t>第二波设想阶段</a:t>
              </a:r>
              <a:endParaRPr lang="zh-CN" altLang="en-US" sz="2000" dirty="0">
                <a:solidFill>
                  <a:srgbClr val="FFFFFF"/>
                </a:solidFill>
                <a:latin typeface="微软雅黑" panose="020B0503020204020204" pitchFamily="34" charset="-122"/>
                <a:ea typeface="微软雅黑" panose="020B0503020204020204" pitchFamily="34" charset="-122"/>
                <a:sym typeface="+mn-ea"/>
              </a:endParaRPr>
            </a:p>
          </p:txBody>
        </p:sp>
        <p:sp>
          <p:nvSpPr>
            <p:cNvPr id="58" name="燕尾形 57"/>
            <p:cNvSpPr/>
            <p:nvPr>
              <p:custDataLst>
                <p:tags r:id="rId7"/>
              </p:custDataLst>
            </p:nvPr>
          </p:nvSpPr>
          <p:spPr>
            <a:xfrm>
              <a:off x="15156" y="6098"/>
              <a:ext cx="2948" cy="945"/>
            </a:xfrm>
            <a:prstGeom prst="chevron">
              <a:avLst>
                <a:gd name="adj" fmla="val 32014"/>
              </a:avLst>
            </a:prstGeom>
            <a:solidFill>
              <a:srgbClr val="FBCC0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76694" tIns="115887" rIns="164469" bIns="115888" numCol="1" spcCol="0" rtlCol="0" fromWordArt="0" anchor="ctr" anchorCtr="0" forceAA="0" compatLnSpc="1">
              <a:noAutofit/>
            </a:bodyPr>
            <a:p>
              <a:pPr lvl="0" algn="ctr">
                <a:buClrTx/>
                <a:buSzTx/>
                <a:buFontTx/>
              </a:pPr>
              <a:r>
                <a:rPr lang="zh-CN" altLang="en-US" sz="2000" dirty="0">
                  <a:solidFill>
                    <a:srgbClr val="FFFFFF"/>
                  </a:solidFill>
                  <a:latin typeface="微软雅黑" panose="020B0503020204020204" pitchFamily="34" charset="-122"/>
                  <a:ea typeface="微软雅黑" panose="020B0503020204020204" pitchFamily="34" charset="-122"/>
                  <a:sym typeface="+mn-ea"/>
                </a:rPr>
                <a:t>设想筛选阶段</a:t>
              </a:r>
              <a:endParaRPr lang="zh-CN" altLang="en-US" sz="2000" dirty="0">
                <a:solidFill>
                  <a:srgbClr val="FFFFFF"/>
                </a:solidFill>
                <a:latin typeface="微软雅黑" panose="020B0503020204020204" pitchFamily="34" charset="-122"/>
                <a:ea typeface="微软雅黑" panose="020B0503020204020204" pitchFamily="34" charset="-122"/>
                <a:sym typeface="+mn-ea"/>
              </a:endParaRPr>
            </a:p>
          </p:txBody>
        </p:sp>
      </p:grpSp>
      <p:pic>
        <p:nvPicPr>
          <p:cNvPr id="73" name="图片 72"/>
          <p:cNvPicPr/>
          <p:nvPr/>
        </p:nvPicPr>
        <p:blipFill>
          <a:blip r:embed="rId8"/>
          <a:stretch>
            <a:fillRect/>
          </a:stretch>
        </p:blipFill>
        <p:spPr>
          <a:xfrm>
            <a:off x="4027170" y="2981325"/>
            <a:ext cx="3302000" cy="3302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539750" y="955040"/>
            <a:ext cx="11113135" cy="5448935"/>
          </a:xfrm>
          <a:prstGeom prst="rect">
            <a:avLst/>
          </a:prstGeom>
          <a:noFill/>
        </p:spPr>
        <p:txBody>
          <a:bodyPr wrap="square" rtlCol="0">
            <a:noAutofit/>
          </a:bodyPr>
          <a:p>
            <a:pPr algn="ctr">
              <a:lnSpc>
                <a:spcPct val="150000"/>
              </a:lnSpc>
            </a:pPr>
            <a:r>
              <a:rPr lang="zh-CN" altLang="en-US" sz="2400">
                <a:solidFill>
                  <a:srgbClr val="00AEEF"/>
                </a:solidFill>
                <a:latin typeface="微软雅黑" panose="020B0503020204020204" pitchFamily="34" charset="-122"/>
                <a:ea typeface="微软雅黑" panose="020B0503020204020204" pitchFamily="34" charset="-122"/>
              </a:rPr>
              <a:t>头脑风暴法的基本原则</a:t>
            </a:r>
            <a:endParaRPr lang="zh-CN" altLang="en-US" sz="2400">
              <a:solidFill>
                <a:srgbClr val="00AEEF"/>
              </a:solidFill>
              <a:latin typeface="微软雅黑" panose="020B0503020204020204" pitchFamily="34" charset="-122"/>
              <a:ea typeface="微软雅黑" panose="020B0503020204020204" pitchFamily="34" charset="-122"/>
            </a:endParaRPr>
          </a:p>
          <a:p>
            <a:pPr>
              <a:lnSpc>
                <a:spcPct val="200000"/>
              </a:lnSpc>
            </a:pPr>
            <a:r>
              <a:rPr lang="zh-CN" altLang="en-US" sz="2000">
                <a:solidFill>
                  <a:srgbClr val="00AEEF"/>
                </a:solidFill>
                <a:latin typeface="微软雅黑" panose="020B0503020204020204" pitchFamily="34" charset="-122"/>
                <a:ea typeface="微软雅黑" panose="020B0503020204020204" pitchFamily="34" charset="-122"/>
                <a:cs typeface="微软雅黑" panose="020B0503020204020204" pitchFamily="34" charset="-122"/>
              </a:rPr>
              <a:t>（1）延迟评判原则（原“庭外判决原则”）。</a:t>
            </a:r>
            <a:r>
              <a:rPr lang="zh-CN" altLang="en-US" sz="2000">
                <a:latin typeface="微软雅黑" panose="020B0503020204020204" pitchFamily="34" charset="-122"/>
                <a:ea typeface="微软雅黑" panose="020B0503020204020204" pitchFamily="34" charset="-122"/>
              </a:rPr>
              <a:t>对各种意见、方案的评判必须放到最后阶段，此前不能对别人的意见提出批评和进行评价。要认真对待每一种设想，无论其是否适当和可行。</a:t>
            </a:r>
            <a:endParaRPr lang="zh-CN" altLang="en-US" sz="2000">
              <a:latin typeface="微软雅黑" panose="020B0503020204020204" pitchFamily="34" charset="-122"/>
              <a:ea typeface="微软雅黑" panose="020B0503020204020204" pitchFamily="34" charset="-122"/>
            </a:endParaRPr>
          </a:p>
          <a:p>
            <a:pPr algn="l">
              <a:lnSpc>
                <a:spcPct val="200000"/>
              </a:lnSpc>
              <a:buClrTx/>
              <a:buSzTx/>
              <a:buFontTx/>
            </a:pPr>
            <a:r>
              <a:rPr lang="zh-CN" altLang="en-US" sz="2000">
                <a:solidFill>
                  <a:srgbClr val="00AEEF"/>
                </a:solidFill>
                <a:latin typeface="微软雅黑" panose="020B0503020204020204" pitchFamily="34" charset="-122"/>
                <a:ea typeface="微软雅黑" panose="020B0503020204020204" pitchFamily="34" charset="-122"/>
                <a:cs typeface="微软雅黑" panose="020B0503020204020204" pitchFamily="34" charset="-122"/>
              </a:rPr>
              <a:t>（2）自由畅想原则。</a:t>
            </a:r>
            <a:r>
              <a:rPr lang="zh-CN" altLang="en-US" sz="2000">
                <a:latin typeface="微软雅黑" panose="020B0503020204020204" pitchFamily="34" charset="-122"/>
                <a:ea typeface="微软雅黑" panose="020B0503020204020204" pitchFamily="34" charset="-122"/>
              </a:rPr>
              <a:t>鼓励各抒己见，自由表达，创造出一种自由、活跃的气氛，鼓励与会者提出各种荒诞的想法，使其思想放松，这是头脑风暴法的关键。</a:t>
            </a:r>
            <a:endParaRPr lang="zh-CN" altLang="en-US" sz="2000">
              <a:latin typeface="微软雅黑" panose="020B0503020204020204" pitchFamily="34" charset="-122"/>
              <a:ea typeface="微软雅黑" panose="020B0503020204020204" pitchFamily="34" charset="-122"/>
            </a:endParaRPr>
          </a:p>
          <a:p>
            <a:pPr algn="l">
              <a:lnSpc>
                <a:spcPct val="200000"/>
              </a:lnSpc>
              <a:buClrTx/>
              <a:buSzTx/>
              <a:buFontTx/>
            </a:pPr>
            <a:r>
              <a:rPr lang="zh-CN" altLang="en-US" sz="2000">
                <a:solidFill>
                  <a:srgbClr val="00AEEF"/>
                </a:solidFill>
                <a:latin typeface="微软雅黑" panose="020B0503020204020204" pitchFamily="34" charset="-122"/>
                <a:ea typeface="微软雅黑" panose="020B0503020204020204" pitchFamily="34" charset="-122"/>
                <a:cs typeface="微软雅黑" panose="020B0503020204020204" pitchFamily="34" charset="-122"/>
              </a:rPr>
              <a:t>（3）以量求质原则。</a:t>
            </a:r>
            <a:r>
              <a:rPr lang="zh-CN" altLang="en-US" sz="2000">
                <a:latin typeface="微软雅黑" panose="020B0503020204020204" pitchFamily="34" charset="-122"/>
                <a:ea typeface="微软雅黑" panose="020B0503020204020204" pitchFamily="34" charset="-122"/>
              </a:rPr>
              <a:t>追求意见的数量优势，意见越多，产生高质量创造性设想的可能性就越大，这是获得高质量创造性设想的必要条件。</a:t>
            </a:r>
            <a:endParaRPr lang="zh-CN" altLang="en-US" sz="2000">
              <a:latin typeface="微软雅黑" panose="020B0503020204020204" pitchFamily="34" charset="-122"/>
              <a:ea typeface="微软雅黑" panose="020B0503020204020204" pitchFamily="34" charset="-122"/>
            </a:endParaRPr>
          </a:p>
          <a:p>
            <a:pPr algn="l">
              <a:lnSpc>
                <a:spcPct val="200000"/>
              </a:lnSpc>
              <a:buClrTx/>
              <a:buSzTx/>
              <a:buFontTx/>
            </a:pPr>
            <a:r>
              <a:rPr lang="zh-CN" altLang="en-US" sz="2000">
                <a:solidFill>
                  <a:srgbClr val="00AEEF"/>
                </a:solidFill>
                <a:latin typeface="微软雅黑" panose="020B0503020204020204" pitchFamily="34" charset="-122"/>
                <a:ea typeface="微软雅黑" panose="020B0503020204020204" pitchFamily="34" charset="-122"/>
                <a:cs typeface="微软雅黑" panose="020B0503020204020204" pitchFamily="34" charset="-122"/>
              </a:rPr>
              <a:t>（4）综合改善原则。</a:t>
            </a:r>
            <a:r>
              <a:rPr lang="zh-CN" altLang="en-US" sz="2000">
                <a:latin typeface="微软雅黑" panose="020B0503020204020204" pitchFamily="34" charset="-122"/>
                <a:ea typeface="微软雅黑" panose="020B0503020204020204" pitchFamily="34" charset="-122"/>
              </a:rPr>
              <a:t>除提出自己的意见外，还应鼓励与会者对他人已经提出的设想进行补充、改进和综合，强调相互启发、相互补充和相互完善，这是头脑风暴法获得成功的关键。</a:t>
            </a:r>
            <a:endParaRPr lang="zh-CN" altLang="en-US" sz="200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359535" y="1244600"/>
            <a:ext cx="9054465" cy="4677410"/>
          </a:xfrm>
          <a:prstGeom prst="rect">
            <a:avLst/>
          </a:prstGeom>
          <a:noFill/>
        </p:spPr>
        <p:txBody>
          <a:bodyPr wrap="square" rtlCol="0">
            <a:spAutoFit/>
          </a:bodyPr>
          <a:p>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主题：人工智能（</a:t>
            </a:r>
            <a:r>
              <a:rPr lang="en-US" altLang="zh-CN"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AI</a:t>
            </a: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）对未来社会的影响与重塑</a:t>
            </a:r>
            <a:endPar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a:p>
          <a:p>
            <a:pPr>
              <a:lnSpc>
                <a:spcPct val="180000"/>
              </a:lnSpc>
            </a:pP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说明：</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这是一个开放式的题目集，旨在模拟一场头脑风暴会议</a:t>
            </a:r>
            <a:r>
              <a:rPr lang="zh-CN" altLang="en-US">
                <a:solidFill>
                  <a:srgbClr val="92D050"/>
                </a:solidFill>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请基于以下问题，尽可能多地提出你的想法、观点、解决方案或新的问题。不要急于否定自己或他人的想法，优先追求想法的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数量</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新颖性</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，然后再进行梳理和深化。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目标： 在15分钟内，尽可能多地写下你想到的任何与主题相关的点，无论它看起来多么天马行空。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25805" y="1445260"/>
            <a:ext cx="10899775" cy="3599815"/>
          </a:xfrm>
          <a:prstGeom prst="rect">
            <a:avLst/>
          </a:prstGeom>
          <a:noFill/>
        </p:spPr>
        <p:txBody>
          <a:bodyPr wrap="square" rtlCol="0">
            <a:spAutoFit/>
          </a:bodyPr>
          <a:p>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主题：人工智能（</a:t>
            </a:r>
            <a:r>
              <a:rPr lang="en-US" altLang="zh-CN"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AI</a:t>
            </a: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）对未来社会的影响与重塑</a:t>
            </a:r>
            <a:endPar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关键词联想：</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看到</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人工智能</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未来社会</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这两个词，你最先想到的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个关键词是什么？（例如：失业、效率、伦理、新职业、人机共生</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未来场景描绘：</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想象一下</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2040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年一个普通大学生（李华）的一天。从起床到入睡，</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AI</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如何渗透到他生活的每一个角落？请描述至少</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个具体场景。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341120"/>
            <a:ext cx="10006965" cy="678815"/>
          </a:xfrm>
          <a:prstGeom prst="rect">
            <a:avLst/>
          </a:prstGeom>
          <a:noFill/>
        </p:spPr>
        <p:txBody>
          <a:bodyPr wrap="square">
            <a:noAutofit/>
          </a:bodyPr>
          <a:lstStyle/>
          <a:p>
            <a:pPr algn="l">
              <a:lnSpc>
                <a:spcPct val="20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dirty="0">
                <a:solidFill>
                  <a:srgbClr val="92D050"/>
                </a:solidFill>
                <a:latin typeface="微软雅黑" panose="020B0503020204020204" pitchFamily="34" charset="-122"/>
                <a:ea typeface="微软雅黑" panose="020B0503020204020204" pitchFamily="34" charset="-122"/>
              </a:rPr>
              <a:t>  </a:t>
            </a:r>
            <a:r>
              <a:rPr lang="en-US" altLang="zh-CN" sz="2000" dirty="0">
                <a:solidFill>
                  <a:srgbClr val="92D050"/>
                </a:solidFill>
                <a:latin typeface="微软雅黑" panose="020B0503020204020204" pitchFamily="34" charset="-122"/>
                <a:ea typeface="微软雅黑" panose="020B0503020204020204" pitchFamily="34" charset="-122"/>
              </a:rPr>
              <a:t> </a:t>
            </a:r>
            <a:r>
              <a:rPr lang="en-US" altLang="zh-CN" sz="2000" dirty="0">
                <a:solidFill>
                  <a:schemeClr val="tx1"/>
                </a:solidFill>
                <a:latin typeface="微软雅黑" panose="020B0503020204020204" pitchFamily="34" charset="-122"/>
                <a:ea typeface="微软雅黑" panose="020B0503020204020204" pitchFamily="34" charset="-122"/>
              </a:rPr>
              <a:t>5W2H </a:t>
            </a:r>
            <a:r>
              <a:rPr lang="zh-CN" altLang="en-US" sz="2000" dirty="0">
                <a:solidFill>
                  <a:schemeClr val="tx1"/>
                </a:solidFill>
                <a:latin typeface="微软雅黑" panose="020B0503020204020204" pitchFamily="34" charset="-122"/>
                <a:ea typeface="微软雅黑" panose="020B0503020204020204" pitchFamily="34" charset="-122"/>
              </a:rPr>
              <a:t>分析法又称七问分析法，是一种简单、方便、易于理解和使用的思维方法。</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en-US" altLang="zh-CN"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5W2H </a:t>
            </a: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分析法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663065" y="2206625"/>
            <a:ext cx="2702560" cy="460375"/>
          </a:xfrm>
          <a:prstGeom prst="rect">
            <a:avLst/>
          </a:prstGeom>
          <a:noFill/>
        </p:spPr>
        <p:txBody>
          <a:bodyPr wrap="square" rtlCol="0">
            <a:spAutoFit/>
          </a:bodyPr>
          <a:p>
            <a:r>
              <a:rPr lang="zh-CN" altLang="en-US" sz="2400" b="1">
                <a:solidFill>
                  <a:srgbClr val="92D050"/>
                </a:solidFill>
                <a:latin typeface="微软雅黑" panose="020B0503020204020204" pitchFamily="34" charset="-122"/>
                <a:ea typeface="微软雅黑" panose="020B0503020204020204" pitchFamily="34" charset="-122"/>
              </a:rPr>
              <a:t>（一）具体内容</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768475" y="2667000"/>
            <a:ext cx="3948430" cy="3753485"/>
          </a:xfrm>
          <a:prstGeom prst="rect">
            <a:avLst/>
          </a:prstGeom>
          <a:noFill/>
        </p:spPr>
        <p:txBody>
          <a:bodyPr wrap="square" rtlCol="0">
            <a:spAutoFit/>
          </a:bodyPr>
          <a:p>
            <a:pPr>
              <a:lnSpc>
                <a:spcPct val="17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选择目标（</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what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选择原因（</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why</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什么场合（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where</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什么时间（</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when</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什么人或组织（</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who</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如何提高效率</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how</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性价比如何（</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how much</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p:nvPr/>
        </p:nvPicPr>
        <p:blipFill>
          <a:blip r:embed="rId1"/>
          <a:stretch>
            <a:fillRect/>
          </a:stretch>
        </p:blipFill>
        <p:spPr>
          <a:xfrm>
            <a:off x="6203315" y="2813050"/>
            <a:ext cx="3480435" cy="30092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339590" y="1189990"/>
            <a:ext cx="3926205" cy="829945"/>
          </a:xfrm>
          <a:prstGeom prst="rect">
            <a:avLst/>
          </a:prstGeom>
          <a:noFill/>
        </p:spPr>
        <p:txBody>
          <a:bodyPr wrap="square">
            <a:spAutoFit/>
          </a:bodyPr>
          <a:lstStyle/>
          <a:p>
            <a:pPr algn="l">
              <a:lnSpc>
                <a:spcPct val="20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a:solidFill>
                  <a:srgbClr val="00AEEF"/>
                </a:solidFill>
                <a:latin typeface="微软雅黑" panose="020B0503020204020204" pitchFamily="34" charset="-122"/>
                <a:ea typeface="微软雅黑" panose="020B0503020204020204" pitchFamily="34" charset="-122"/>
              </a:rPr>
              <a:t>   5W2H 分析法的内涵</a:t>
            </a:r>
            <a:endParaRPr lang="zh-CN" altLang="en-US" sz="2000">
              <a:solidFill>
                <a:srgbClr val="00AEEF"/>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en-US" altLang="zh-CN"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5W2H </a:t>
            </a: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分析法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1534795" y="2113915"/>
            <a:ext cx="9213850" cy="41605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341120"/>
            <a:ext cx="10006965" cy="678815"/>
          </a:xfrm>
          <a:prstGeom prst="rect">
            <a:avLst/>
          </a:prstGeom>
          <a:noFill/>
        </p:spPr>
        <p:txBody>
          <a:bodyPr wrap="square">
            <a:noAutofit/>
          </a:bodyPr>
          <a:lstStyle/>
          <a:p>
            <a:pPr algn="l">
              <a:lnSpc>
                <a:spcPct val="20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dirty="0">
                <a:solidFill>
                  <a:srgbClr val="92D050"/>
                </a:solidFill>
                <a:latin typeface="微软雅黑" panose="020B0503020204020204" pitchFamily="34" charset="-122"/>
                <a:ea typeface="微软雅黑" panose="020B0503020204020204" pitchFamily="34" charset="-122"/>
              </a:rPr>
              <a:t>  </a:t>
            </a:r>
            <a:r>
              <a:rPr lang="en-US" altLang="zh-CN" sz="2000" dirty="0">
                <a:solidFill>
                  <a:srgbClr val="92D050"/>
                </a:solidFill>
                <a:latin typeface="微软雅黑" panose="020B0503020204020204" pitchFamily="34" charset="-122"/>
                <a:ea typeface="微软雅黑" panose="020B0503020204020204" pitchFamily="34" charset="-122"/>
              </a:rPr>
              <a:t> </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en-US" altLang="zh-CN"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5W2H </a:t>
            </a: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分析法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663065" y="1223010"/>
            <a:ext cx="4432935" cy="430530"/>
          </a:xfrm>
          <a:prstGeom prst="rect">
            <a:avLst/>
          </a:prstGeom>
          <a:noFill/>
        </p:spPr>
        <p:txBody>
          <a:bodyPr wrap="square" rtlCol="0">
            <a:noAutofit/>
          </a:bodyPr>
          <a:p>
            <a:r>
              <a:rPr lang="zh-CN" altLang="en-US" sz="2400" b="1">
                <a:solidFill>
                  <a:srgbClr val="92D050"/>
                </a:solidFill>
                <a:latin typeface="微软雅黑" panose="020B0503020204020204" pitchFamily="34" charset="-122"/>
                <a:ea typeface="微软雅黑" panose="020B0503020204020204" pitchFamily="34" charset="-122"/>
              </a:rPr>
              <a:t>（二）应用步骤</a:t>
            </a:r>
            <a:r>
              <a:rPr lang="zh-CN" altLang="en-US" sz="2400" b="1">
                <a:solidFill>
                  <a:schemeClr val="tx1"/>
                </a:solidFill>
                <a:latin typeface="微软雅黑" panose="020B0503020204020204" pitchFamily="34" charset="-122"/>
                <a:ea typeface="微软雅黑" panose="020B0503020204020204" pitchFamily="34" charset="-122"/>
              </a:rPr>
              <a:t>（示例讲解）</a:t>
            </a:r>
            <a:endParaRPr lang="zh-CN" altLang="en-US" sz="2400" b="1">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16965" y="2019300"/>
            <a:ext cx="10084435" cy="918210"/>
          </a:xfrm>
          <a:prstGeom prst="rect">
            <a:avLst/>
          </a:prstGeom>
          <a:noFill/>
        </p:spPr>
        <p:txBody>
          <a:bodyPr wrap="square" rtlCol="0">
            <a:noAutofit/>
          </a:bodyPr>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5W2H</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法通过七个维度（</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What, Why, Who, When, Where, How, How much</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）对一个问题进行全方面、条理清晰的审视，非常适合用于帮助学生系统性地分析一个复杂问题或项目，避免疏漏。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116965" y="3641090"/>
            <a:ext cx="10235565" cy="1702435"/>
          </a:xfrm>
          <a:prstGeom prst="rect">
            <a:avLst/>
          </a:prstGeom>
          <a:noFill/>
        </p:spPr>
        <p:txBody>
          <a:bodyPr wrap="square" rtlCol="0">
            <a:noAutofit/>
          </a:bodyPr>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主题：分析与策划一场面向校园的“AI伦理”工作坊</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en-US" altLang="zh-CN"/>
          </a:p>
          <a:p>
            <a:pPr algn="l">
              <a:lnSpc>
                <a:spcPct val="150000"/>
              </a:lnSpc>
              <a:buClrTx/>
              <a:buSzTx/>
              <a:buFontTx/>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说明： 请使用5W2H分析法，为你所在大学策划一场旨在普及和讨论人工智能伦理的工作坊或主题沙龙。你的任务是确保策划案清晰、全面、可执行。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FontTx/>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p>
        </p:txBody>
      </p:sp>
      <p:pic>
        <p:nvPicPr>
          <p:cNvPr id="7" name="图片 6" descr="可爱的小男孩拿着笔记本当记者"/>
          <p:cNvPicPr>
            <a:picLocks noChangeAspect="1"/>
          </p:cNvPicPr>
          <p:nvPr/>
        </p:nvPicPr>
        <p:blipFill>
          <a:blip r:embed="rId1"/>
          <a:stretch>
            <a:fillRect/>
          </a:stretch>
        </p:blipFill>
        <p:spPr>
          <a:xfrm>
            <a:off x="10013950" y="430530"/>
            <a:ext cx="1338580" cy="1589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341120"/>
            <a:ext cx="10006965" cy="678815"/>
          </a:xfrm>
          <a:prstGeom prst="rect">
            <a:avLst/>
          </a:prstGeom>
          <a:noFill/>
        </p:spPr>
        <p:txBody>
          <a:bodyPr wrap="square">
            <a:noAutofit/>
          </a:bodyPr>
          <a:lstStyle/>
          <a:p>
            <a:pPr algn="l">
              <a:lnSpc>
                <a:spcPct val="20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dirty="0">
                <a:solidFill>
                  <a:srgbClr val="92D050"/>
                </a:solidFill>
                <a:latin typeface="微软雅黑" panose="020B0503020204020204" pitchFamily="34" charset="-122"/>
                <a:ea typeface="微软雅黑" panose="020B0503020204020204" pitchFamily="34" charset="-122"/>
              </a:rPr>
              <a:t>  </a:t>
            </a:r>
            <a:r>
              <a:rPr lang="en-US" altLang="zh-CN" sz="2000" dirty="0">
                <a:solidFill>
                  <a:srgbClr val="92D050"/>
                </a:solidFill>
                <a:latin typeface="微软雅黑" panose="020B0503020204020204" pitchFamily="34" charset="-122"/>
                <a:ea typeface="微软雅黑" panose="020B0503020204020204" pitchFamily="34" charset="-122"/>
              </a:rPr>
              <a:t> </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en-US" altLang="zh-CN"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5W2H </a:t>
            </a: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分析法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4829175" y="665480"/>
            <a:ext cx="3049270" cy="430530"/>
          </a:xfrm>
          <a:prstGeom prst="rect">
            <a:avLst/>
          </a:prstGeom>
          <a:noFill/>
        </p:spPr>
        <p:txBody>
          <a:bodyPr wrap="square" rtlCol="0">
            <a:noAutofit/>
          </a:bodyPr>
          <a:p>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604520" y="1190625"/>
            <a:ext cx="11186795" cy="5139690"/>
          </a:xfrm>
          <a:prstGeom prst="rect">
            <a:avLst/>
          </a:prstGeom>
          <a:noFill/>
        </p:spPr>
        <p:txBody>
          <a:bodyPr wrap="square" rtlCol="0" anchor="t">
            <a:noAutofit/>
          </a:bodyPr>
          <a:p>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5W2H</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分析框架</a:t>
            </a:r>
            <a:endParaRPr lang="en-US" altLang="zh-CN"/>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 WHAT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（是什么？目标与内容）</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本次工作坊的主要目标是什么？（例如：是激发兴趣、普及知识、引发深度辩论，还是产出具体提案？）</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工作坊的核心主题和具体内容是什么？（例如：是广泛讨论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AI</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伦理，还是聚焦于某个具体问题，如</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算法歧视</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数据隐私</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或</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自动驾驶的伦理选择</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最终期望的产出形式是什么？（如：一份共识声明、一组待解决的问题、一个社团的成立倡议书？）</a:t>
            </a:r>
            <a:endParaRPr lang="en-US" altLang="zh-CN"/>
          </a:p>
          <a:p>
            <a:pPr algn="l">
              <a:lnSpc>
                <a:spcPct val="150000"/>
              </a:lnSpc>
              <a:buClrTx/>
              <a:buSzTx/>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 WHY（为什么？原因与意义）</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为什么要在当下举办这个主题的工作坊？（紧迫性：如ChatGPT等生成式AI带来广泛影响）</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为什么选择在大学校园这个环境举办？（相关性：大学生是AI的使用者、未来开发者和受影响者）</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举办此次活动对参与者和学校有何价值和意义？</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a:p>
          <a:p>
            <a:endParaRPr lang="zh-CN" altLang="en-US"/>
          </a:p>
        </p:txBody>
      </p:sp>
      <p:pic>
        <p:nvPicPr>
          <p:cNvPr id="7" name="图片 6" descr="可爱的小男孩拿着笔记本当记者"/>
          <p:cNvPicPr>
            <a:picLocks noChangeAspect="1"/>
          </p:cNvPicPr>
          <p:nvPr/>
        </p:nvPicPr>
        <p:blipFill>
          <a:blip r:embed="rId1"/>
          <a:stretch>
            <a:fillRect/>
          </a:stretch>
        </p:blipFill>
        <p:spPr>
          <a:xfrm>
            <a:off x="10013950" y="430530"/>
            <a:ext cx="1338580" cy="1589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341120"/>
            <a:ext cx="10006965" cy="678815"/>
          </a:xfrm>
          <a:prstGeom prst="rect">
            <a:avLst/>
          </a:prstGeom>
          <a:noFill/>
        </p:spPr>
        <p:txBody>
          <a:bodyPr wrap="square">
            <a:noAutofit/>
          </a:bodyPr>
          <a:lstStyle/>
          <a:p>
            <a:pPr algn="l">
              <a:lnSpc>
                <a:spcPct val="20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dirty="0">
                <a:solidFill>
                  <a:srgbClr val="92D050"/>
                </a:solidFill>
                <a:latin typeface="微软雅黑" panose="020B0503020204020204" pitchFamily="34" charset="-122"/>
                <a:ea typeface="微软雅黑" panose="020B0503020204020204" pitchFamily="34" charset="-122"/>
              </a:rPr>
              <a:t>  </a:t>
            </a:r>
            <a:r>
              <a:rPr lang="en-US" altLang="zh-CN" sz="2000" dirty="0">
                <a:solidFill>
                  <a:srgbClr val="92D050"/>
                </a:solidFill>
                <a:latin typeface="微软雅黑" panose="020B0503020204020204" pitchFamily="34" charset="-122"/>
                <a:ea typeface="微软雅黑" panose="020B0503020204020204" pitchFamily="34" charset="-122"/>
              </a:rPr>
              <a:t> </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en-US" altLang="zh-CN"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5W2H </a:t>
            </a: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分析法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658495" y="1096010"/>
            <a:ext cx="10875645" cy="5334000"/>
          </a:xfrm>
          <a:prstGeom prst="rect">
            <a:avLst/>
          </a:prstGeom>
          <a:noFill/>
        </p:spPr>
        <p:txBody>
          <a:bodyPr wrap="square" rtlCol="0" anchor="t">
            <a:noAutofit/>
          </a:bodyPr>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 WHO</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（是谁？人员与角色）</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目标参与者是谁？（哪个专业的学生？需要前期知识储备吗？预计规模多大？）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主办方是谁？（某个学生社团、院系，还是学生会？）</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需要邀请哪些讲师或嘉宾？（是校内的哲学、计算机科学教授，还是校外的企业伦理官、</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NGO</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专家？）</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需要哪些工作人员？（主持人、记录员、技术人员、后勤人员？）他们的职责如何划分？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4. WHEN</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（何时？时间与日程）</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工作坊计划在什么日期举行？考虑因素？（避开考试周、节假日）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具体的时间段是多久？（</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小时的沙龙？半天的深度工作坊？）</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详细的流程安排是怎样的？（例如：嘉宾分享、小组讨论、全体辩论、总结汇报各占多长时间？）</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5. WHERE（何地？地点与设施）</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活动举办的具体地点在哪里？（普通教室、会议室、礼堂、还是线上会议？）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en-US" altLang="zh-CN"/>
          </a:p>
          <a:p>
            <a:endParaRPr lang="en-US" altLang="zh-CN"/>
          </a:p>
          <a:p>
            <a:endParaRPr lang="zh-CN" altLang="en-US"/>
          </a:p>
        </p:txBody>
      </p:sp>
      <p:pic>
        <p:nvPicPr>
          <p:cNvPr id="7" name="图片 6" descr="可爱的小男孩拿着笔记本当记者"/>
          <p:cNvPicPr>
            <a:picLocks noChangeAspect="1"/>
          </p:cNvPicPr>
          <p:nvPr/>
        </p:nvPicPr>
        <p:blipFill>
          <a:blip r:embed="rId1"/>
          <a:stretch>
            <a:fillRect/>
          </a:stretch>
        </p:blipFill>
        <p:spPr>
          <a:xfrm>
            <a:off x="10013950" y="430530"/>
            <a:ext cx="1338580" cy="1589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VCG41N1362921082 (1)"/>
          <p:cNvPicPr>
            <a:picLocks noChangeAspect="1"/>
          </p:cNvPicPr>
          <p:nvPr>
            <p:custDataLst>
              <p:tags r:id="rId1"/>
            </p:custDataLst>
          </p:nvPr>
        </p:nvPicPr>
        <p:blipFill>
          <a:blip r:embed="rId2"/>
          <a:srcRect t="21185" b="21185"/>
          <a:stretch>
            <a:fillRect/>
          </a:stretch>
        </p:blipFill>
        <p:spPr>
          <a:xfrm>
            <a:off x="-15875" y="2540"/>
            <a:ext cx="12207875" cy="4002405"/>
          </a:xfrm>
          <a:prstGeom prst="rect">
            <a:avLst/>
          </a:prstGeom>
        </p:spPr>
      </p:pic>
      <p:sp>
        <p:nvSpPr>
          <p:cNvPr id="16" name="矩形: 圆角 4"/>
          <p:cNvSpPr/>
          <p:nvPr>
            <p:custDataLst>
              <p:tags r:id="rId3"/>
            </p:custDataLst>
          </p:nvPr>
        </p:nvSpPr>
        <p:spPr>
          <a:xfrm>
            <a:off x="1552575" y="3429000"/>
            <a:ext cx="9084310" cy="2910205"/>
          </a:xfrm>
          <a:prstGeom prst="roundRect">
            <a:avLst>
              <a:gd name="adj" fmla="val 0"/>
            </a:avLst>
          </a:prstGeom>
          <a:solidFill>
            <a:srgbClr val="FFFFFF">
              <a:alpha val="90000"/>
            </a:srgbClr>
          </a:solidFill>
          <a:ln w="6350">
            <a:solidFill>
              <a:schemeClr val="accent1">
                <a:alpha val="5000"/>
              </a:schemeClr>
            </a:solidFill>
          </a:ln>
          <a:effectLst>
            <a:outerShdw blurRad="127000" dist="254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solidFill>
                <a:schemeClr val="dk1"/>
              </a:solidFill>
              <a:sym typeface="+mn-ea"/>
            </a:endParaRPr>
          </a:p>
        </p:txBody>
      </p:sp>
      <p:cxnSp>
        <p:nvCxnSpPr>
          <p:cNvPr id="22" name="直接连接符 21"/>
          <p:cNvCxnSpPr/>
          <p:nvPr>
            <p:custDataLst>
              <p:tags r:id="rId4"/>
            </p:custDataLst>
          </p:nvPr>
        </p:nvCxnSpPr>
        <p:spPr>
          <a:xfrm>
            <a:off x="5852160" y="5803900"/>
            <a:ext cx="483235" cy="0"/>
          </a:xfrm>
          <a:prstGeom prst="line">
            <a:avLst/>
          </a:prstGeom>
          <a:ln cap="rnd">
            <a:solidFill>
              <a:srgbClr val="FFFFFF"/>
            </a:solidFill>
          </a:ln>
        </p:spPr>
        <p:style>
          <a:lnRef idx="2">
            <a:schemeClr val="accent1"/>
          </a:lnRef>
          <a:fillRef idx="0">
            <a:srgbClr val="FFFFFF"/>
          </a:fillRef>
          <a:effectRef idx="0">
            <a:srgbClr val="FFFFFF"/>
          </a:effectRef>
          <a:fontRef idx="minor">
            <a:schemeClr val="tx1"/>
          </a:fontRef>
        </p:style>
      </p:cxnSp>
      <p:sp>
        <p:nvSpPr>
          <p:cNvPr id="23" name="任意多边形 22"/>
          <p:cNvSpPr/>
          <p:nvPr>
            <p:custDataLst>
              <p:tags r:id="rId5"/>
            </p:custDataLst>
          </p:nvPr>
        </p:nvSpPr>
        <p:spPr>
          <a:xfrm>
            <a:off x="6278880" y="5735955"/>
            <a:ext cx="59690" cy="134620"/>
          </a:xfrm>
          <a:custGeom>
            <a:avLst/>
            <a:gdLst>
              <a:gd name="connsiteX0" fmla="*/ 11 w 157"/>
              <a:gd name="connsiteY0" fmla="*/ 0 h 356"/>
              <a:gd name="connsiteX1" fmla="*/ 157 w 157"/>
              <a:gd name="connsiteY1" fmla="*/ 169 h 356"/>
              <a:gd name="connsiteX2" fmla="*/ 0 w 157"/>
              <a:gd name="connsiteY2" fmla="*/ 356 h 356"/>
            </a:gdLst>
            <a:ahLst/>
            <a:cxnLst>
              <a:cxn ang="0">
                <a:pos x="connsiteX0" y="connsiteY0"/>
              </a:cxn>
              <a:cxn ang="0">
                <a:pos x="connsiteX1" y="connsiteY1"/>
              </a:cxn>
              <a:cxn ang="0">
                <a:pos x="connsiteX2" y="connsiteY2"/>
              </a:cxn>
            </a:cxnLst>
            <a:rect l="l" t="t" r="r" b="b"/>
            <a:pathLst>
              <a:path w="157" h="356">
                <a:moveTo>
                  <a:pt x="11" y="0"/>
                </a:moveTo>
                <a:lnTo>
                  <a:pt x="157" y="169"/>
                </a:lnTo>
                <a:lnTo>
                  <a:pt x="0" y="356"/>
                </a:lnTo>
              </a:path>
            </a:pathLst>
          </a:custGeom>
          <a:noFill/>
          <a:ln cap="rnd">
            <a:solidFill>
              <a:srgbClr val="FFFFFF"/>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8" name="正文"/>
          <p:cNvSpPr txBox="1"/>
          <p:nvPr>
            <p:custDataLst>
              <p:tags r:id="rId6"/>
            </p:custDataLst>
          </p:nvPr>
        </p:nvSpPr>
        <p:spPr>
          <a:xfrm>
            <a:off x="1790700" y="4732020"/>
            <a:ext cx="8608695" cy="1270000"/>
          </a:xfrm>
          <a:prstGeom prst="rect">
            <a:avLst/>
          </a:prstGeom>
          <a:noFill/>
        </p:spPr>
        <p:txBody>
          <a:bodyPr wrap="square" lIns="0" tIns="0" rIns="0" bIns="0" rtlCol="0" anchor="t" anchorCtr="0">
            <a:noAutofit/>
          </a:bodyPr>
          <a:lstStyle/>
          <a:p>
            <a:pPr indent="0" algn="l" fontAlgn="auto">
              <a:lnSpc>
                <a:spcPct val="130000"/>
              </a:lnSpc>
            </a:pPr>
            <a:r>
              <a:rPr lang="en-US"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2023 </a:t>
            </a:r>
            <a:r>
              <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9 </a:t>
            </a:r>
            <a:r>
              <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月，习近平总书记在黑龙江考察时指出，要整合科技创新资源，引领发展战略性新兴产业和未来产业，加快形成新质生产力。这些背景为大学生创新创业提供了广阔的舞台和无限的可能。</a:t>
            </a:r>
            <a:endPar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标题 8"/>
          <p:cNvSpPr>
            <a:spLocks noGrp="1"/>
          </p:cNvSpPr>
          <p:nvPr>
            <p:ph type="title"/>
            <p:custDataLst>
              <p:tags r:id="rId7"/>
            </p:custDataLst>
          </p:nvPr>
        </p:nvSpPr>
        <p:spPr>
          <a:xfrm>
            <a:off x="1790700" y="4012565"/>
            <a:ext cx="8608695" cy="705485"/>
          </a:xfrm>
        </p:spPr>
        <p:txBody>
          <a:bodyPr vert="horz" lIns="91440" tIns="45720" rIns="91440" bIns="45720" rtlCol="0" anchor="ctr">
            <a:normAutofit fontScale="90000"/>
          </a:bodyPr>
          <a:lstStyle/>
          <a:p>
            <a:pPr lvl="0" algn="ctr">
              <a:lnSpc>
                <a:spcPct val="90000"/>
              </a:lnSpc>
              <a:buClrTx/>
              <a:buSzTx/>
              <a:buFontTx/>
            </a:pPr>
            <a:r>
              <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前</a:t>
            </a:r>
            <a:r>
              <a:rPr lang="en-US" altLang="zh-CN"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言</a:t>
            </a:r>
            <a:endPar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341120"/>
            <a:ext cx="10006965" cy="678815"/>
          </a:xfrm>
          <a:prstGeom prst="rect">
            <a:avLst/>
          </a:prstGeom>
          <a:noFill/>
        </p:spPr>
        <p:txBody>
          <a:bodyPr wrap="square">
            <a:noAutofit/>
          </a:bodyPr>
          <a:lstStyle/>
          <a:p>
            <a:pPr algn="l">
              <a:lnSpc>
                <a:spcPct val="20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dirty="0">
                <a:solidFill>
                  <a:srgbClr val="92D050"/>
                </a:solidFill>
                <a:latin typeface="微软雅黑" panose="020B0503020204020204" pitchFamily="34" charset="-122"/>
                <a:ea typeface="微软雅黑" panose="020B0503020204020204" pitchFamily="34" charset="-122"/>
              </a:rPr>
              <a:t>  </a:t>
            </a:r>
            <a:r>
              <a:rPr lang="en-US" altLang="zh-CN" sz="2000" dirty="0">
                <a:solidFill>
                  <a:srgbClr val="92D050"/>
                </a:solidFill>
                <a:latin typeface="微软雅黑" panose="020B0503020204020204" pitchFamily="34" charset="-122"/>
                <a:ea typeface="微软雅黑" panose="020B0503020204020204" pitchFamily="34" charset="-122"/>
              </a:rPr>
              <a:t> </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en-US" altLang="zh-CN"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5W2H </a:t>
            </a: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分析法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567055" y="842645"/>
            <a:ext cx="11298555" cy="6015355"/>
          </a:xfrm>
          <a:prstGeom prst="rect">
            <a:avLst/>
          </a:prstGeom>
          <a:noFill/>
        </p:spPr>
        <p:txBody>
          <a:bodyPr wrap="square" rtlCol="0" anchor="t">
            <a:noAutofit/>
          </a:bodyPr>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该场地需要哪些必要的设施和设备？（投影仪、麦克风、白板、便签纸、网络稳定？）</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场地布置需要如何安排以促进讨论？（小组圆桌式、剧院式、还是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U</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型讨论式？）</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6. HOW</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（如何做？方法与流程）</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通过何种方式吸引学生报名？（海报、公众号推文、社群宣传、院系通知？）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工作坊将采用何种形式进行以保证互动和效果？（案例分析法、角色扮演、世界咖啡馆式讨论、辩论赛？）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如何引导讨论以确保高效和有成果？（准备哪些核心问题？如何使用计时工具？）</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如何记录和总结活动的成果？</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7. HOW MUCH</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（多少？预算与资源）</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举办此次活动所需的预估预算是多少？（主要开销：嘉宾酬劳或礼品、场地费、宣传品制作、茶水零食等）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资金来源是什么？（社团经费、院系支持、企业赞助？）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除了资金，还需要哪些非财务资源？（学校的审批许可、技术支援、志愿者时间等）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descr="可爱的小男孩拿着笔记本当记者"/>
          <p:cNvPicPr>
            <a:picLocks noChangeAspect="1"/>
          </p:cNvPicPr>
          <p:nvPr/>
        </p:nvPicPr>
        <p:blipFill>
          <a:blip r:embed="rId1"/>
          <a:stretch>
            <a:fillRect/>
          </a:stretch>
        </p:blipFill>
        <p:spPr>
          <a:xfrm>
            <a:off x="10414000" y="430530"/>
            <a:ext cx="1338580" cy="1589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检核表法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nvGrpSpPr>
          <p:cNvPr id="6" name="组合 5"/>
          <p:cNvGrpSpPr/>
          <p:nvPr/>
        </p:nvGrpSpPr>
        <p:grpSpPr>
          <a:xfrm>
            <a:off x="981075" y="888365"/>
            <a:ext cx="10088880" cy="4166870"/>
            <a:chOff x="1545" y="1399"/>
            <a:chExt cx="15888" cy="6562"/>
          </a:xfrm>
        </p:grpSpPr>
        <p:sp>
          <p:nvSpPr>
            <p:cNvPr id="32" name="文本框 31"/>
            <p:cNvSpPr txBox="1"/>
            <p:nvPr/>
          </p:nvSpPr>
          <p:spPr>
            <a:xfrm>
              <a:off x="2312" y="2696"/>
              <a:ext cx="14353" cy="4787"/>
            </a:xfrm>
            <a:prstGeom prst="rect">
              <a:avLst/>
            </a:prstGeom>
            <a:noFill/>
          </p:spPr>
          <p:txBody>
            <a:bodyPr wrap="square">
              <a:noAutofit/>
            </a:bodyPr>
            <a:lstStyle/>
            <a:p>
              <a:pPr algn="l">
                <a:lnSpc>
                  <a:spcPct val="20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dirty="0">
                  <a:solidFill>
                    <a:srgbClr val="92D050"/>
                  </a:solidFill>
                  <a:latin typeface="微软雅黑" panose="020B0503020204020204" pitchFamily="34" charset="-122"/>
                  <a:ea typeface="微软雅黑" panose="020B0503020204020204" pitchFamily="34" charset="-122"/>
                </a:rPr>
                <a:t> </a:t>
              </a:r>
              <a:r>
                <a:rPr lang="en-US" altLang="zh-CN" sz="2400" b="1" dirty="0">
                  <a:solidFill>
                    <a:srgbClr val="92D050"/>
                  </a:solidFill>
                  <a:latin typeface="微软雅黑" panose="020B0503020204020204" pitchFamily="34" charset="-122"/>
                  <a:ea typeface="微软雅黑" panose="020B0503020204020204" pitchFamily="34" charset="-122"/>
                </a:rPr>
                <a:t> </a:t>
              </a:r>
              <a:r>
                <a:rPr lang="zh-CN" altLang="en-US" sz="2000" b="1" dirty="0">
                  <a:solidFill>
                    <a:schemeClr val="tx1"/>
                  </a:solidFill>
                  <a:latin typeface="微软雅黑" panose="020B0503020204020204" pitchFamily="34" charset="-122"/>
                  <a:ea typeface="微软雅黑" panose="020B0503020204020204" pitchFamily="34" charset="-122"/>
                </a:rPr>
                <a:t>检核表法也叫奥斯本检核表法</a:t>
              </a:r>
              <a:r>
                <a:rPr lang="zh-CN" altLang="en-US" sz="2000" dirty="0">
                  <a:solidFill>
                    <a:schemeClr val="tx1"/>
                  </a:solidFill>
                  <a:latin typeface="微软雅黑" panose="020B0503020204020204" pitchFamily="34" charset="-122"/>
                  <a:ea typeface="微软雅黑" panose="020B0503020204020204" pitchFamily="34" charset="-122"/>
                </a:rPr>
                <a:t>，是一种由美国创造学家</a:t>
              </a:r>
              <a:r>
                <a:rPr lang="zh-CN" altLang="en-US" sz="2000" b="1" dirty="0">
                  <a:solidFill>
                    <a:schemeClr val="tx1"/>
                  </a:solidFill>
                  <a:latin typeface="微软雅黑" panose="020B0503020204020204" pitchFamily="34" charset="-122"/>
                  <a:ea typeface="微软雅黑" panose="020B0503020204020204" pitchFamily="34" charset="-122"/>
                </a:rPr>
                <a:t>亚历克斯</a:t>
              </a:r>
              <a:r>
                <a:rPr lang="en-US" altLang="zh-CN" sz="2000" b="1" dirty="0">
                  <a:solidFill>
                    <a:schemeClr val="tx1"/>
                  </a:solidFill>
                  <a:latin typeface="微软雅黑" panose="020B0503020204020204" pitchFamily="34" charset="-122"/>
                  <a:ea typeface="微软雅黑" panose="020B0503020204020204" pitchFamily="34" charset="-122"/>
                </a:rPr>
                <a:t>·</a:t>
              </a:r>
              <a:r>
                <a:rPr lang="zh-CN" altLang="en-US" sz="2000" b="1" dirty="0">
                  <a:solidFill>
                    <a:schemeClr val="tx1"/>
                  </a:solidFill>
                  <a:latin typeface="微软雅黑" panose="020B0503020204020204" pitchFamily="34" charset="-122"/>
                  <a:ea typeface="微软雅黑" panose="020B0503020204020204" pitchFamily="34" charset="-122"/>
                </a:rPr>
                <a:t>奥斯本</a:t>
              </a:r>
              <a:r>
                <a:rPr lang="zh-CN" altLang="en-US" sz="2000" dirty="0">
                  <a:solidFill>
                    <a:schemeClr val="tx1"/>
                  </a:solidFill>
                  <a:latin typeface="微软雅黑" panose="020B0503020204020204" pitchFamily="34" charset="-122"/>
                  <a:ea typeface="微软雅黑" panose="020B0503020204020204" pitchFamily="34" charset="-122"/>
                </a:rPr>
                <a:t>率先提出，要求人们在考虑某一问题时，先制成一个一览表对每个项目逐一进行检查，以避免遗漏要点，以此获得结论的创新技法。该法几乎适用于任何类型和场合的创新活动，因此被称为</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创新技法之母</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a:t>
              </a:r>
              <a:r>
                <a:rPr lang="zh-CN" altLang="en-US" sz="2000" b="1" dirty="0">
                  <a:solidFill>
                    <a:schemeClr val="tx1"/>
                  </a:solidFill>
                  <a:latin typeface="微软雅黑" panose="020B0503020204020204" pitchFamily="34" charset="-122"/>
                  <a:ea typeface="微软雅黑" panose="020B0503020204020204" pitchFamily="34" charset="-122"/>
                </a:rPr>
                <a:t>检核表法的核心在于通过改进实现创新突破。</a:t>
              </a:r>
              <a:endParaRPr lang="zh-CN" altLang="en-US" sz="2000" b="1" dirty="0">
                <a:solidFill>
                  <a:schemeClr val="tx1"/>
                </a:solidFill>
                <a:latin typeface="微软雅黑" panose="020B0503020204020204" pitchFamily="34" charset="-122"/>
                <a:ea typeface="微软雅黑" panose="020B0503020204020204" pitchFamily="34" charset="-122"/>
              </a:endParaRPr>
            </a:p>
          </p:txBody>
        </p:sp>
        <p:sp>
          <p:nvSpPr>
            <p:cNvPr id="4" name="流程图: 可选过程 3"/>
            <p:cNvSpPr/>
            <p:nvPr/>
          </p:nvSpPr>
          <p:spPr>
            <a:xfrm>
              <a:off x="1545" y="2839"/>
              <a:ext cx="15888" cy="5122"/>
            </a:xfrm>
            <a:prstGeom prst="flowChartAlternateProcess">
              <a:avLst/>
            </a:prstGeom>
            <a:noFill/>
            <a:ln>
              <a:solidFill>
                <a:srgbClr val="04898E"/>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5" name="图片 4" descr="问号"/>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5993" y="1399"/>
              <a:ext cx="1440" cy="144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检核表法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454785" y="1720215"/>
            <a:ext cx="9299575" cy="1981200"/>
          </a:xfrm>
          <a:prstGeom prst="rect">
            <a:avLst/>
          </a:prstGeom>
        </p:spPr>
        <p:txBody>
          <a:bodyPr>
            <a:noAutofit/>
          </a:bodyPr>
          <a:p>
            <a:pPr>
              <a:lnSpc>
                <a:spcPct val="150000"/>
              </a:lnSpc>
            </a:pPr>
            <a:r>
              <a:rPr lang="zh-CN" altLang="en-US" sz="2400" b="1">
                <a:solidFill>
                  <a:srgbClr val="231F20"/>
                </a:solidFill>
                <a:latin typeface="微软雅黑" panose="020B0503020204020204" pitchFamily="34" charset="-122"/>
                <a:ea typeface="微软雅黑" panose="020B0503020204020204" pitchFamily="34" charset="-122"/>
              </a:rPr>
              <a:t>应用步骤</a:t>
            </a:r>
            <a:r>
              <a:rPr lang="zh-CN" altLang="en-US" sz="1900">
                <a:solidFill>
                  <a:srgbClr val="231F20"/>
                </a:solidFill>
                <a:latin typeface="方正中雅宋简"/>
                <a:ea typeface="方正中雅宋简"/>
              </a:rPr>
              <a:t> </a:t>
            </a:r>
            <a:endParaRPr lang="zh-CN" altLang="en-US" sz="1900">
              <a:solidFill>
                <a:srgbClr val="231F20"/>
              </a:solidFill>
              <a:latin typeface="方正中雅宋简"/>
              <a:ea typeface="方正中雅宋简"/>
            </a:endParaRPr>
          </a:p>
          <a:p>
            <a:pPr>
              <a:lnSpc>
                <a:spcPct val="200000"/>
              </a:lnSpc>
            </a:pPr>
            <a:r>
              <a:rPr lang="zh-CN" altLang="en-US" sz="2000">
                <a:solidFill>
                  <a:srgbClr val="231F20"/>
                </a:solidFill>
                <a:latin typeface="微软雅黑" panose="020B0503020204020204" pitchFamily="34" charset="-122"/>
                <a:ea typeface="微软雅黑" panose="020B0503020204020204" pitchFamily="34" charset="-122"/>
              </a:rPr>
              <a:t>第一，选定一个需要改进的产品或方案。 </a:t>
            </a:r>
            <a:endParaRPr lang="zh-CN" altLang="en-US" sz="2000">
              <a:solidFill>
                <a:srgbClr val="231F20"/>
              </a:solidFill>
              <a:latin typeface="微软雅黑" panose="020B0503020204020204" pitchFamily="34" charset="-122"/>
              <a:ea typeface="微软雅黑" panose="020B0503020204020204" pitchFamily="34" charset="-122"/>
            </a:endParaRPr>
          </a:p>
          <a:p>
            <a:pPr>
              <a:lnSpc>
                <a:spcPct val="200000"/>
              </a:lnSpc>
            </a:pPr>
            <a:r>
              <a:rPr lang="zh-CN" altLang="en-US" sz="2000">
                <a:solidFill>
                  <a:srgbClr val="231F20"/>
                </a:solidFill>
                <a:latin typeface="微软雅黑" panose="020B0503020204020204" pitchFamily="34" charset="-122"/>
                <a:ea typeface="微软雅黑" panose="020B0503020204020204" pitchFamily="34" charset="-122"/>
              </a:rPr>
              <a:t>第二，针对该产品或方案，根据表 3-1-2 所列项目提出一系列的问题，并由此产生大量的思路。 </a:t>
            </a:r>
            <a:endParaRPr lang="zh-CN" altLang="en-US" sz="2000">
              <a:solidFill>
                <a:srgbClr val="231F20"/>
              </a:solidFill>
              <a:latin typeface="微软雅黑" panose="020B0503020204020204" pitchFamily="34" charset="-122"/>
              <a:ea typeface="微软雅黑" panose="020B0503020204020204" pitchFamily="34" charset="-122"/>
            </a:endParaRPr>
          </a:p>
          <a:p>
            <a:pPr>
              <a:lnSpc>
                <a:spcPct val="200000"/>
              </a:lnSpc>
            </a:pPr>
            <a:r>
              <a:rPr lang="zh-CN" altLang="en-US" sz="2000">
                <a:solidFill>
                  <a:srgbClr val="231F20"/>
                </a:solidFill>
                <a:latin typeface="微软雅黑" panose="020B0503020204020204" pitchFamily="34" charset="-122"/>
                <a:ea typeface="微软雅黑" panose="020B0503020204020204" pitchFamily="34" charset="-122"/>
              </a:rPr>
              <a:t>第三，根据第二步提出的思路，进行筛选和进一步思考、完善。</a:t>
            </a:r>
            <a:endParaRPr lang="zh-CN" altLang="en-US" sz="2000">
              <a:solidFill>
                <a:srgbClr val="231F20"/>
              </a:solidFill>
              <a:latin typeface="微软雅黑" panose="020B0503020204020204" pitchFamily="34" charset="-122"/>
              <a:ea typeface="微软雅黑" panose="020B0503020204020204" pitchFamily="34" charset="-122"/>
            </a:endParaRPr>
          </a:p>
        </p:txBody>
      </p:sp>
      <p:pic>
        <p:nvPicPr>
          <p:cNvPr id="3" name="图片 2" descr="授课"/>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633460" y="2057400"/>
            <a:ext cx="914400" cy="914400"/>
          </a:xfrm>
          <a:prstGeom prst="rect">
            <a:avLst/>
          </a:prstGeom>
        </p:spPr>
      </p:pic>
      <p:cxnSp>
        <p:nvCxnSpPr>
          <p:cNvPr id="7" name="肘形连接符 6"/>
          <p:cNvCxnSpPr/>
          <p:nvPr/>
        </p:nvCxnSpPr>
        <p:spPr>
          <a:xfrm>
            <a:off x="1783715" y="5560060"/>
            <a:ext cx="9045575" cy="559435"/>
          </a:xfrm>
          <a:prstGeom prst="bentConnector3">
            <a:avLst>
              <a:gd name="adj1" fmla="val 50004"/>
            </a:avLst>
          </a:prstGeom>
          <a:ln>
            <a:solidFill>
              <a:srgbClr val="FBCC04"/>
            </a:solidFill>
            <a:headEnd type="arrow"/>
            <a:tailEnd type="arrow"/>
          </a:ln>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组合创新技法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015365" y="1523365"/>
            <a:ext cx="9722485" cy="3121660"/>
          </a:xfrm>
          <a:prstGeom prst="rect">
            <a:avLst/>
          </a:prstGeom>
          <a:ln w="0">
            <a:solidFill>
              <a:srgbClr val="04898E"/>
            </a:solidFill>
            <a:prstDash val="sysDash"/>
          </a:ln>
        </p:spPr>
        <p:txBody>
          <a:bodyPr>
            <a:noAutofit/>
          </a:bodyPr>
          <a:p>
            <a:pPr>
              <a:lnSpc>
                <a:spcPct val="220000"/>
              </a:lnSpc>
            </a:pPr>
            <a:r>
              <a:rPr lang="en-US" altLang="zh-CN"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组合创新技法</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是指按照一定的技术原理或者功能和目的，</a:t>
            </a:r>
            <a:r>
              <a:rPr lang="zh-CN" altLang="en-US"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将现有</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的科学技术原理或者 方法、现象、物品</a:t>
            </a:r>
            <a:r>
              <a:rPr lang="zh-CN" altLang="en-US"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进行适当的安排或者组合</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，从而使之变成彼此不可分割的新的整体的一 种创新技法。组合创新技法将两个看似不相干的事物进行组合，从而使组合后的整体具有单个事物所不具备的新特质和新功能。</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圆规"/>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224010" y="418465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539750" y="955040"/>
            <a:ext cx="11113135" cy="5448935"/>
          </a:xfrm>
          <a:prstGeom prst="rect">
            <a:avLst/>
          </a:prstGeom>
          <a:noFill/>
        </p:spPr>
        <p:txBody>
          <a:bodyPr wrap="square" rtlCol="0">
            <a:noAutofit/>
          </a:bodyPr>
          <a:p>
            <a:pPr algn="ctr">
              <a:lnSpc>
                <a:spcPct val="150000"/>
              </a:lnSpc>
            </a:pPr>
            <a:r>
              <a:rPr lang="zh-CN" altLang="en-US" sz="2400">
                <a:solidFill>
                  <a:srgbClr val="00AEEF"/>
                </a:solidFill>
                <a:latin typeface="微软雅黑" panose="020B0503020204020204" pitchFamily="34" charset="-122"/>
                <a:ea typeface="微软雅黑" panose="020B0503020204020204" pitchFamily="34" charset="-122"/>
              </a:rPr>
              <a:t>组合创新技法的原理</a:t>
            </a:r>
            <a:endParaRPr lang="zh-CN" altLang="en-US" sz="2400">
              <a:solidFill>
                <a:srgbClr val="00AEEF"/>
              </a:solidFill>
              <a:latin typeface="微软雅黑" panose="020B0503020204020204" pitchFamily="34" charset="-122"/>
              <a:ea typeface="微软雅黑" panose="020B0503020204020204" pitchFamily="34" charset="-122"/>
            </a:endParaRPr>
          </a:p>
          <a:p>
            <a:pPr algn="l">
              <a:lnSpc>
                <a:spcPct val="220000"/>
              </a:lnSpc>
            </a:pPr>
            <a:r>
              <a:rPr lang="zh-CN" altLang="en-US" sz="2000">
                <a:latin typeface="微软雅黑" panose="020B0503020204020204" pitchFamily="34" charset="-122"/>
                <a:ea typeface="微软雅黑" panose="020B0503020204020204" pitchFamily="34" charset="-122"/>
              </a:rPr>
              <a:t>第一，从系统的角度来看，组合创新技法就是</a:t>
            </a:r>
            <a:r>
              <a:rPr lang="zh-CN" altLang="en-US" sz="2000" b="1">
                <a:latin typeface="微软雅黑" panose="020B0503020204020204" pitchFamily="34" charset="-122"/>
                <a:ea typeface="微软雅黑" panose="020B0503020204020204" pitchFamily="34" charset="-122"/>
              </a:rPr>
              <a:t>把两个或多个系统按照一定原则进行组合</a:t>
            </a:r>
            <a:r>
              <a:rPr lang="zh-CN" altLang="en-US" sz="2000">
                <a:latin typeface="微软雅黑" panose="020B0503020204020204" pitchFamily="34" charset="-122"/>
                <a:ea typeface="微软雅黑" panose="020B0503020204020204" pitchFamily="34" charset="-122"/>
              </a:rPr>
              <a:t>，从而生成新系统的方法。在统一的整体目标下，</a:t>
            </a:r>
            <a:r>
              <a:rPr lang="zh-CN" altLang="en-US" sz="2000" b="1">
                <a:latin typeface="微软雅黑" panose="020B0503020204020204" pitchFamily="34" charset="-122"/>
                <a:ea typeface="微软雅黑" panose="020B0503020204020204" pitchFamily="34" charset="-122"/>
              </a:rPr>
              <a:t>各个组成元素能够协调、有机地进行组合</a:t>
            </a:r>
            <a:r>
              <a:rPr lang="zh-CN" altLang="en-US" sz="2000">
                <a:latin typeface="微软雅黑" panose="020B0503020204020204" pitchFamily="34" charset="-122"/>
                <a:ea typeface="微软雅黑" panose="020B0503020204020204" pitchFamily="34" charset="-122"/>
              </a:rPr>
              <a:t>，并且在某些方面相互作用。</a:t>
            </a:r>
            <a:endParaRPr lang="zh-CN" altLang="en-US" sz="2000">
              <a:latin typeface="微软雅黑" panose="020B0503020204020204" pitchFamily="34" charset="-122"/>
              <a:ea typeface="微软雅黑" panose="020B0503020204020204" pitchFamily="34" charset="-122"/>
            </a:endParaRPr>
          </a:p>
          <a:p>
            <a:pPr algn="l">
              <a:lnSpc>
                <a:spcPct val="220000"/>
              </a:lnSpc>
            </a:pPr>
            <a:r>
              <a:rPr lang="zh-CN" altLang="en-US" sz="2000">
                <a:latin typeface="微软雅黑" panose="020B0503020204020204" pitchFamily="34" charset="-122"/>
                <a:ea typeface="微软雅黑" panose="020B0503020204020204" pitchFamily="34" charset="-122"/>
              </a:rPr>
              <a:t>第二，</a:t>
            </a:r>
            <a:r>
              <a:rPr lang="zh-CN" altLang="en-US" sz="2000" b="1">
                <a:latin typeface="微软雅黑" panose="020B0503020204020204" pitchFamily="34" charset="-122"/>
                <a:ea typeface="微软雅黑" panose="020B0503020204020204" pitchFamily="34" charset="-122"/>
              </a:rPr>
              <a:t>产生的新系统</a:t>
            </a:r>
            <a:r>
              <a:rPr lang="zh-CN" altLang="en-US" sz="2000">
                <a:latin typeface="微软雅黑" panose="020B0503020204020204" pitchFamily="34" charset="-122"/>
                <a:ea typeface="微软雅黑" panose="020B0503020204020204" pitchFamily="34" charset="-122"/>
              </a:rPr>
              <a:t>具有新的特征或功能，新系统的功能大于系统内各</a:t>
            </a:r>
            <a:r>
              <a:rPr lang="zh-CN" altLang="en-US" sz="2000" b="1">
                <a:latin typeface="微软雅黑" panose="020B0503020204020204" pitchFamily="34" charset="-122"/>
                <a:ea typeface="微软雅黑" panose="020B0503020204020204" pitchFamily="34" charset="-122"/>
              </a:rPr>
              <a:t>组成元素的单独功能之和</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a:p>
            <a:pPr algn="l">
              <a:lnSpc>
                <a:spcPct val="220000"/>
              </a:lnSpc>
            </a:pPr>
            <a:r>
              <a:rPr lang="zh-CN" altLang="en-US" sz="2000">
                <a:latin typeface="微软雅黑" panose="020B0503020204020204" pitchFamily="34" charset="-122"/>
                <a:ea typeface="微软雅黑" panose="020B0503020204020204" pitchFamily="34" charset="-122"/>
              </a:rPr>
              <a:t>第三，系统具有不同的属性或状态，这就要求在运用组合创新技法进行创造活动时，创造者需要</a:t>
            </a:r>
            <a:r>
              <a:rPr lang="zh-CN" altLang="en-US" sz="2000" b="1">
                <a:latin typeface="微软雅黑" panose="020B0503020204020204" pitchFamily="34" charset="-122"/>
                <a:ea typeface="微软雅黑" panose="020B0503020204020204" pitchFamily="34" charset="-122"/>
              </a:rPr>
              <a:t>从各个不同的方面或角度</a:t>
            </a:r>
            <a:r>
              <a:rPr lang="zh-CN" altLang="en-US" sz="2000">
                <a:latin typeface="微软雅黑" panose="020B0503020204020204" pitchFamily="34" charset="-122"/>
                <a:ea typeface="微软雅黑" panose="020B0503020204020204" pitchFamily="34" charset="-122"/>
              </a:rPr>
              <a:t>进行系统的分析和评价。</a:t>
            </a:r>
            <a:endParaRPr lang="zh-CN" altLang="en-US" sz="200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组合创新技法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 name="图片 4" descr="圆规"/>
          <p:cNvPicPr>
            <a:picLocks noChangeAspect="1"/>
          </p:cNvPicPr>
          <p:nvPr/>
        </p:nvPicPr>
        <p:blipFill>
          <a:blip/>
          <a:stretch>
            <a:fillRect/>
          </a:stretch>
        </p:blipFill>
        <p:spPr>
          <a:xfrm>
            <a:off x="9224010" y="4184650"/>
            <a:ext cx="914400" cy="914400"/>
          </a:xfrm>
          <a:prstGeom prst="rect">
            <a:avLst/>
          </a:prstGeom>
        </p:spPr>
      </p:pic>
      <p:sp>
        <p:nvSpPr>
          <p:cNvPr id="2" name="任意多边形: 形状 36"/>
          <p:cNvSpPr/>
          <p:nvPr>
            <p:custDataLst>
              <p:tags r:id="rId1"/>
            </p:custDataLst>
          </p:nvPr>
        </p:nvSpPr>
        <p:spPr>
          <a:xfrm flipH="1" flipV="1">
            <a:off x="3853815" y="4324350"/>
            <a:ext cx="5925820" cy="1510665"/>
          </a:xfrm>
          <a:custGeom>
            <a:avLst/>
            <a:gdLst>
              <a:gd name="connsiteX0" fmla="*/ 0 w 9332"/>
              <a:gd name="connsiteY0" fmla="*/ 2970 h 2974"/>
              <a:gd name="connsiteX1" fmla="*/ 3489 w 9332"/>
              <a:gd name="connsiteY1" fmla="*/ 2974 h 2974"/>
              <a:gd name="connsiteX2" fmla="*/ 5183 w 9332"/>
              <a:gd name="connsiteY2" fmla="*/ 0 h 2974"/>
              <a:gd name="connsiteX3" fmla="*/ 9332 w 9332"/>
              <a:gd name="connsiteY3" fmla="*/ 0 h 2974"/>
            </a:gdLst>
            <a:ahLst/>
            <a:cxnLst>
              <a:cxn ang="0">
                <a:pos x="connsiteX0" y="connsiteY0"/>
              </a:cxn>
              <a:cxn ang="0">
                <a:pos x="connsiteX1" y="connsiteY1"/>
              </a:cxn>
              <a:cxn ang="0">
                <a:pos x="connsiteX2" y="connsiteY2"/>
              </a:cxn>
              <a:cxn ang="0">
                <a:pos x="connsiteX3" y="connsiteY3"/>
              </a:cxn>
            </a:cxnLst>
            <a:rect l="l" t="t" r="r" b="b"/>
            <a:pathLst>
              <a:path w="9332" h="2974">
                <a:moveTo>
                  <a:pt x="0" y="2970"/>
                </a:moveTo>
                <a:lnTo>
                  <a:pt x="3489" y="2974"/>
                </a:lnTo>
                <a:lnTo>
                  <a:pt x="5183" y="0"/>
                </a:lnTo>
                <a:lnTo>
                  <a:pt x="9332" y="0"/>
                </a:lnTo>
              </a:path>
            </a:pathLst>
          </a:custGeom>
          <a:ln w="25400">
            <a:gradFill flip="none" rotWithShape="1">
              <a:gsLst>
                <a:gs pos="0">
                  <a:srgbClr val="F6DE7A"/>
                </a:gs>
                <a:gs pos="46800">
                  <a:srgbClr val="FAD741"/>
                </a:gs>
                <a:gs pos="100000">
                  <a:schemeClr val="accent2">
                    <a:alpha val="0"/>
                  </a:schemeClr>
                </a:gs>
              </a:gsLst>
              <a:lin ang="0" scaled="1"/>
              <a:tileRect/>
            </a:gradFill>
            <a:prstDash val="sysDot"/>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p>
            <a:pPr lvl="0" algn="l">
              <a:buClrTx/>
              <a:buSzTx/>
              <a:buFontTx/>
            </a:pPr>
            <a:endParaRPr lang="zh-CN" altLang="en-US">
              <a:solidFill>
                <a:schemeClr val="tx1"/>
              </a:solidFill>
              <a:sym typeface="+mn-ea"/>
            </a:endParaRPr>
          </a:p>
        </p:txBody>
      </p:sp>
      <p:cxnSp>
        <p:nvCxnSpPr>
          <p:cNvPr id="3" name="直接连接符 2"/>
          <p:cNvCxnSpPr/>
          <p:nvPr>
            <p:custDataLst>
              <p:tags r:id="rId2"/>
            </p:custDataLst>
          </p:nvPr>
        </p:nvCxnSpPr>
        <p:spPr>
          <a:xfrm flipH="1">
            <a:off x="1377633" y="4173855"/>
            <a:ext cx="9163050" cy="0"/>
          </a:xfrm>
          <a:prstGeom prst="line">
            <a:avLst/>
          </a:prstGeom>
          <a:noFill/>
          <a:ln w="25400" cap="flat" cmpd="sng" algn="ctr">
            <a:solidFill>
              <a:srgbClr val="04898E"/>
            </a:solidFill>
            <a:prstDash val="solid"/>
          </a:ln>
          <a:effectLst/>
        </p:spPr>
      </p:cxnSp>
      <p:sp>
        <p:nvSpPr>
          <p:cNvPr id="10" name="AutoShape 1"/>
          <p:cNvSpPr/>
          <p:nvPr>
            <p:custDataLst>
              <p:tags r:id="rId3"/>
            </p:custDataLst>
          </p:nvPr>
        </p:nvSpPr>
        <p:spPr bwMode="auto">
          <a:xfrm rot="12534861">
            <a:off x="9615488" y="3488055"/>
            <a:ext cx="1617980" cy="1576070"/>
          </a:xfrm>
          <a:custGeom>
            <a:avLst/>
            <a:gdLst/>
            <a:ahLst/>
            <a:cxnLst/>
            <a:rect l="0" t="0" r="r" b="b"/>
            <a:pathLst>
              <a:path w="21600" h="21600">
                <a:moveTo>
                  <a:pt x="21600" y="14990"/>
                </a:moveTo>
                <a:cubicBezTo>
                  <a:pt x="21600" y="15126"/>
                  <a:pt x="21600" y="15263"/>
                  <a:pt x="21600" y="15399"/>
                </a:cubicBezTo>
                <a:cubicBezTo>
                  <a:pt x="21594" y="15445"/>
                  <a:pt x="21584" y="15490"/>
                  <a:pt x="21584" y="15536"/>
                </a:cubicBezTo>
                <a:cubicBezTo>
                  <a:pt x="21583" y="15866"/>
                  <a:pt x="21538" y="16191"/>
                  <a:pt x="21471" y="16513"/>
                </a:cubicBezTo>
                <a:cubicBezTo>
                  <a:pt x="21274" y="17469"/>
                  <a:pt x="20847" y="18299"/>
                  <a:pt x="20177" y="18995"/>
                </a:cubicBezTo>
                <a:cubicBezTo>
                  <a:pt x="19694" y="19496"/>
                  <a:pt x="19133" y="19885"/>
                  <a:pt x="18522" y="20201"/>
                </a:cubicBezTo>
                <a:cubicBezTo>
                  <a:pt x="17784" y="20582"/>
                  <a:pt x="17006" y="20844"/>
                  <a:pt x="16205" y="21041"/>
                </a:cubicBezTo>
                <a:cubicBezTo>
                  <a:pt x="15549" y="21201"/>
                  <a:pt x="14886" y="21315"/>
                  <a:pt x="14217" y="21398"/>
                </a:cubicBezTo>
                <a:cubicBezTo>
                  <a:pt x="13683" y="21465"/>
                  <a:pt x="13147" y="21516"/>
                  <a:pt x="12611" y="21540"/>
                </a:cubicBezTo>
                <a:cubicBezTo>
                  <a:pt x="12079" y="21565"/>
                  <a:pt x="11548" y="21574"/>
                  <a:pt x="11017" y="21590"/>
                </a:cubicBezTo>
                <a:cubicBezTo>
                  <a:pt x="10990" y="21591"/>
                  <a:pt x="10963" y="21597"/>
                  <a:pt x="10936" y="21600"/>
                </a:cubicBezTo>
                <a:cubicBezTo>
                  <a:pt x="10845" y="21600"/>
                  <a:pt x="10755" y="21600"/>
                  <a:pt x="10664" y="21600"/>
                </a:cubicBezTo>
                <a:cubicBezTo>
                  <a:pt x="10625" y="21597"/>
                  <a:pt x="10586" y="21591"/>
                  <a:pt x="10547" y="21590"/>
                </a:cubicBezTo>
                <a:cubicBezTo>
                  <a:pt x="9871" y="21583"/>
                  <a:pt x="9194" y="21560"/>
                  <a:pt x="8519" y="21510"/>
                </a:cubicBezTo>
                <a:cubicBezTo>
                  <a:pt x="7699" y="21448"/>
                  <a:pt x="6883" y="21349"/>
                  <a:pt x="6076" y="21190"/>
                </a:cubicBezTo>
                <a:cubicBezTo>
                  <a:pt x="5309" y="21038"/>
                  <a:pt x="4557" y="20834"/>
                  <a:pt x="3829" y="20540"/>
                </a:cubicBezTo>
                <a:cubicBezTo>
                  <a:pt x="3154" y="20267"/>
                  <a:pt x="2517" y="19924"/>
                  <a:pt x="1944" y="19461"/>
                </a:cubicBezTo>
                <a:cubicBezTo>
                  <a:pt x="1121" y="18795"/>
                  <a:pt x="541" y="17957"/>
                  <a:pt x="245" y="16918"/>
                </a:cubicBezTo>
                <a:cubicBezTo>
                  <a:pt x="130" y="16515"/>
                  <a:pt x="62" y="16103"/>
                  <a:pt x="34" y="15684"/>
                </a:cubicBezTo>
                <a:cubicBezTo>
                  <a:pt x="28" y="15595"/>
                  <a:pt x="12" y="15507"/>
                  <a:pt x="0" y="15418"/>
                </a:cubicBezTo>
                <a:cubicBezTo>
                  <a:pt x="0" y="15275"/>
                  <a:pt x="0" y="15132"/>
                  <a:pt x="0" y="14990"/>
                </a:cubicBezTo>
                <a:cubicBezTo>
                  <a:pt x="9" y="14932"/>
                  <a:pt x="24" y="14875"/>
                  <a:pt x="27" y="14816"/>
                </a:cubicBezTo>
                <a:cubicBezTo>
                  <a:pt x="62" y="14139"/>
                  <a:pt x="174" y="13473"/>
                  <a:pt x="337" y="12816"/>
                </a:cubicBezTo>
                <a:cubicBezTo>
                  <a:pt x="559" y="11922"/>
                  <a:pt x="866" y="11057"/>
                  <a:pt x="1225" y="10212"/>
                </a:cubicBezTo>
                <a:cubicBezTo>
                  <a:pt x="1746" y="8981"/>
                  <a:pt x="2363" y="7801"/>
                  <a:pt x="3036" y="6651"/>
                </a:cubicBezTo>
                <a:cubicBezTo>
                  <a:pt x="3688" y="5538"/>
                  <a:pt x="4394" y="4464"/>
                  <a:pt x="5204" y="3465"/>
                </a:cubicBezTo>
                <a:cubicBezTo>
                  <a:pt x="5753" y="2789"/>
                  <a:pt x="6344" y="2155"/>
                  <a:pt x="7010" y="1599"/>
                </a:cubicBezTo>
                <a:cubicBezTo>
                  <a:pt x="7544" y="1152"/>
                  <a:pt x="8116" y="766"/>
                  <a:pt x="8747" y="479"/>
                </a:cubicBezTo>
                <a:cubicBezTo>
                  <a:pt x="9265" y="244"/>
                  <a:pt x="9803" y="87"/>
                  <a:pt x="10368" y="32"/>
                </a:cubicBezTo>
                <a:cubicBezTo>
                  <a:pt x="10461" y="23"/>
                  <a:pt x="10553" y="11"/>
                  <a:pt x="10646" y="0"/>
                </a:cubicBezTo>
                <a:cubicBezTo>
                  <a:pt x="10755" y="0"/>
                  <a:pt x="10863" y="0"/>
                  <a:pt x="10972" y="0"/>
                </a:cubicBezTo>
                <a:cubicBezTo>
                  <a:pt x="10999" y="5"/>
                  <a:pt x="11025" y="13"/>
                  <a:pt x="11052" y="15"/>
                </a:cubicBezTo>
                <a:cubicBezTo>
                  <a:pt x="11211" y="33"/>
                  <a:pt x="11371" y="43"/>
                  <a:pt x="11529" y="68"/>
                </a:cubicBezTo>
                <a:cubicBezTo>
                  <a:pt x="12160" y="165"/>
                  <a:pt x="12750" y="387"/>
                  <a:pt x="13311" y="696"/>
                </a:cubicBezTo>
                <a:cubicBezTo>
                  <a:pt x="14032" y="1093"/>
                  <a:pt x="14670" y="1607"/>
                  <a:pt x="15261" y="2185"/>
                </a:cubicBezTo>
                <a:cubicBezTo>
                  <a:pt x="15902" y="2811"/>
                  <a:pt x="16477" y="3498"/>
                  <a:pt x="17005" y="4225"/>
                </a:cubicBezTo>
                <a:cubicBezTo>
                  <a:pt x="18227" y="5906"/>
                  <a:pt x="19254" y="7707"/>
                  <a:pt x="20128" y="9601"/>
                </a:cubicBezTo>
                <a:cubicBezTo>
                  <a:pt x="20596" y="10615"/>
                  <a:pt x="20991" y="11657"/>
                  <a:pt x="21264" y="12744"/>
                </a:cubicBezTo>
                <a:cubicBezTo>
                  <a:pt x="21441" y="13445"/>
                  <a:pt x="21573" y="14154"/>
                  <a:pt x="21585" y="14881"/>
                </a:cubicBezTo>
                <a:cubicBezTo>
                  <a:pt x="21586" y="14918"/>
                  <a:pt x="21595" y="14954"/>
                  <a:pt x="21600" y="14990"/>
                </a:cubicBezTo>
                <a:close/>
                <a:moveTo>
                  <a:pt x="21600" y="14990"/>
                </a:moveTo>
              </a:path>
            </a:pathLst>
          </a:custGeom>
          <a:gradFill flip="none" rotWithShape="0">
            <a:gsLst>
              <a:gs pos="12000">
                <a:srgbClr val="04898E"/>
              </a:gs>
              <a:gs pos="33000">
                <a:srgbClr val="04898E"/>
              </a:gs>
              <a:gs pos="28000">
                <a:srgbClr val="04898E"/>
              </a:gs>
              <a:gs pos="71000">
                <a:srgbClr val="04898E"/>
              </a:gs>
            </a:gsLst>
            <a:lin ang="2700000" scaled="1"/>
            <a:tileRect/>
          </a:gradFill>
          <a:ln w="25400" cap="flat">
            <a:noFill/>
            <a:miter lim="800000"/>
            <a:headEnd type="none" w="med" len="med"/>
            <a:tailEnd type="none" w="med" len="med"/>
          </a:ln>
          <a:effectLst>
            <a:outerShdw blurRad="63500" dist="190500" dir="2400000" sx="102000" sy="102000" algn="ctr" rotWithShape="0">
              <a:schemeClr val="accent1">
                <a:alpha val="15000"/>
              </a:schemeClr>
            </a:outerShdw>
          </a:effectLst>
        </p:spPr>
        <p:txBody>
          <a:bodyPr lIns="0" tIns="0" rIns="0" bIns="0"/>
          <a:p>
            <a:endParaRPr lang="en-US" kern="0">
              <a:solidFill>
                <a:prstClr val="black"/>
              </a:solidFill>
              <a:latin typeface="等线" panose="02010600030101010101" charset="-122"/>
              <a:cs typeface="Arial" panose="020B0604020202020204"/>
              <a:sym typeface="Arial" panose="020B0604020202020204"/>
            </a:endParaRPr>
          </a:p>
        </p:txBody>
      </p:sp>
      <p:sp>
        <p:nvSpPr>
          <p:cNvPr id="12" name="AutoShape 1"/>
          <p:cNvSpPr/>
          <p:nvPr>
            <p:custDataLst>
              <p:tags r:id="rId4"/>
            </p:custDataLst>
          </p:nvPr>
        </p:nvSpPr>
        <p:spPr bwMode="auto">
          <a:xfrm rot="12534861">
            <a:off x="10028872" y="3831590"/>
            <a:ext cx="849630" cy="827405"/>
          </a:xfrm>
          <a:custGeom>
            <a:avLst/>
            <a:gdLst/>
            <a:ahLst/>
            <a:cxnLst/>
            <a:rect l="0" t="0" r="r" b="b"/>
            <a:pathLst>
              <a:path w="21600" h="21600">
                <a:moveTo>
                  <a:pt x="21600" y="14990"/>
                </a:moveTo>
                <a:cubicBezTo>
                  <a:pt x="21600" y="15126"/>
                  <a:pt x="21600" y="15263"/>
                  <a:pt x="21600" y="15399"/>
                </a:cubicBezTo>
                <a:cubicBezTo>
                  <a:pt x="21594" y="15445"/>
                  <a:pt x="21584" y="15490"/>
                  <a:pt x="21584" y="15536"/>
                </a:cubicBezTo>
                <a:cubicBezTo>
                  <a:pt x="21583" y="15866"/>
                  <a:pt x="21538" y="16191"/>
                  <a:pt x="21471" y="16513"/>
                </a:cubicBezTo>
                <a:cubicBezTo>
                  <a:pt x="21274" y="17469"/>
                  <a:pt x="20847" y="18299"/>
                  <a:pt x="20177" y="18995"/>
                </a:cubicBezTo>
                <a:cubicBezTo>
                  <a:pt x="19694" y="19496"/>
                  <a:pt x="19133" y="19885"/>
                  <a:pt x="18522" y="20201"/>
                </a:cubicBezTo>
                <a:cubicBezTo>
                  <a:pt x="17784" y="20582"/>
                  <a:pt x="17006" y="20844"/>
                  <a:pt x="16205" y="21041"/>
                </a:cubicBezTo>
                <a:cubicBezTo>
                  <a:pt x="15549" y="21201"/>
                  <a:pt x="14886" y="21315"/>
                  <a:pt x="14217" y="21398"/>
                </a:cubicBezTo>
                <a:cubicBezTo>
                  <a:pt x="13683" y="21465"/>
                  <a:pt x="13147" y="21516"/>
                  <a:pt x="12611" y="21540"/>
                </a:cubicBezTo>
                <a:cubicBezTo>
                  <a:pt x="12079" y="21565"/>
                  <a:pt x="11548" y="21574"/>
                  <a:pt x="11017" y="21590"/>
                </a:cubicBezTo>
                <a:cubicBezTo>
                  <a:pt x="10990" y="21591"/>
                  <a:pt x="10963" y="21597"/>
                  <a:pt x="10936" y="21600"/>
                </a:cubicBezTo>
                <a:cubicBezTo>
                  <a:pt x="10845" y="21600"/>
                  <a:pt x="10755" y="21600"/>
                  <a:pt x="10664" y="21600"/>
                </a:cubicBezTo>
                <a:cubicBezTo>
                  <a:pt x="10625" y="21597"/>
                  <a:pt x="10586" y="21591"/>
                  <a:pt x="10547" y="21590"/>
                </a:cubicBezTo>
                <a:cubicBezTo>
                  <a:pt x="9871" y="21583"/>
                  <a:pt x="9194" y="21560"/>
                  <a:pt x="8519" y="21510"/>
                </a:cubicBezTo>
                <a:cubicBezTo>
                  <a:pt x="7699" y="21448"/>
                  <a:pt x="6883" y="21349"/>
                  <a:pt x="6076" y="21190"/>
                </a:cubicBezTo>
                <a:cubicBezTo>
                  <a:pt x="5309" y="21038"/>
                  <a:pt x="4557" y="20834"/>
                  <a:pt x="3829" y="20540"/>
                </a:cubicBezTo>
                <a:cubicBezTo>
                  <a:pt x="3154" y="20267"/>
                  <a:pt x="2517" y="19924"/>
                  <a:pt x="1944" y="19461"/>
                </a:cubicBezTo>
                <a:cubicBezTo>
                  <a:pt x="1121" y="18795"/>
                  <a:pt x="541" y="17957"/>
                  <a:pt x="245" y="16918"/>
                </a:cubicBezTo>
                <a:cubicBezTo>
                  <a:pt x="130" y="16515"/>
                  <a:pt x="62" y="16103"/>
                  <a:pt x="34" y="15684"/>
                </a:cubicBezTo>
                <a:cubicBezTo>
                  <a:pt x="28" y="15595"/>
                  <a:pt x="12" y="15507"/>
                  <a:pt x="0" y="15418"/>
                </a:cubicBezTo>
                <a:cubicBezTo>
                  <a:pt x="0" y="15275"/>
                  <a:pt x="0" y="15132"/>
                  <a:pt x="0" y="14990"/>
                </a:cubicBezTo>
                <a:cubicBezTo>
                  <a:pt x="9" y="14932"/>
                  <a:pt x="24" y="14875"/>
                  <a:pt x="27" y="14816"/>
                </a:cubicBezTo>
                <a:cubicBezTo>
                  <a:pt x="62" y="14139"/>
                  <a:pt x="174" y="13473"/>
                  <a:pt x="337" y="12816"/>
                </a:cubicBezTo>
                <a:cubicBezTo>
                  <a:pt x="559" y="11922"/>
                  <a:pt x="866" y="11057"/>
                  <a:pt x="1225" y="10212"/>
                </a:cubicBezTo>
                <a:cubicBezTo>
                  <a:pt x="1746" y="8981"/>
                  <a:pt x="2363" y="7801"/>
                  <a:pt x="3036" y="6651"/>
                </a:cubicBezTo>
                <a:cubicBezTo>
                  <a:pt x="3688" y="5538"/>
                  <a:pt x="4394" y="4464"/>
                  <a:pt x="5204" y="3465"/>
                </a:cubicBezTo>
                <a:cubicBezTo>
                  <a:pt x="5753" y="2789"/>
                  <a:pt x="6344" y="2155"/>
                  <a:pt x="7010" y="1599"/>
                </a:cubicBezTo>
                <a:cubicBezTo>
                  <a:pt x="7544" y="1152"/>
                  <a:pt x="8116" y="766"/>
                  <a:pt x="8747" y="479"/>
                </a:cubicBezTo>
                <a:cubicBezTo>
                  <a:pt x="9265" y="244"/>
                  <a:pt x="9803" y="87"/>
                  <a:pt x="10368" y="32"/>
                </a:cubicBezTo>
                <a:cubicBezTo>
                  <a:pt x="10461" y="23"/>
                  <a:pt x="10553" y="11"/>
                  <a:pt x="10646" y="0"/>
                </a:cubicBezTo>
                <a:cubicBezTo>
                  <a:pt x="10755" y="0"/>
                  <a:pt x="10863" y="0"/>
                  <a:pt x="10972" y="0"/>
                </a:cubicBezTo>
                <a:cubicBezTo>
                  <a:pt x="10999" y="5"/>
                  <a:pt x="11025" y="13"/>
                  <a:pt x="11052" y="15"/>
                </a:cubicBezTo>
                <a:cubicBezTo>
                  <a:pt x="11211" y="33"/>
                  <a:pt x="11371" y="43"/>
                  <a:pt x="11529" y="68"/>
                </a:cubicBezTo>
                <a:cubicBezTo>
                  <a:pt x="12160" y="165"/>
                  <a:pt x="12750" y="387"/>
                  <a:pt x="13311" y="696"/>
                </a:cubicBezTo>
                <a:cubicBezTo>
                  <a:pt x="14032" y="1093"/>
                  <a:pt x="14670" y="1607"/>
                  <a:pt x="15261" y="2185"/>
                </a:cubicBezTo>
                <a:cubicBezTo>
                  <a:pt x="15902" y="2811"/>
                  <a:pt x="16477" y="3498"/>
                  <a:pt x="17005" y="4225"/>
                </a:cubicBezTo>
                <a:cubicBezTo>
                  <a:pt x="18227" y="5906"/>
                  <a:pt x="19254" y="7707"/>
                  <a:pt x="20128" y="9601"/>
                </a:cubicBezTo>
                <a:cubicBezTo>
                  <a:pt x="20596" y="10615"/>
                  <a:pt x="20991" y="11657"/>
                  <a:pt x="21264" y="12744"/>
                </a:cubicBezTo>
                <a:cubicBezTo>
                  <a:pt x="21441" y="13445"/>
                  <a:pt x="21573" y="14154"/>
                  <a:pt x="21585" y="14881"/>
                </a:cubicBezTo>
                <a:cubicBezTo>
                  <a:pt x="21586" y="14918"/>
                  <a:pt x="21595" y="14954"/>
                  <a:pt x="21600" y="14990"/>
                </a:cubicBezTo>
                <a:close/>
                <a:moveTo>
                  <a:pt x="21600" y="14990"/>
                </a:moveTo>
              </a:path>
            </a:pathLst>
          </a:custGeom>
          <a:solidFill>
            <a:srgbClr val="FFFFFF"/>
          </a:solidFill>
          <a:ln w="25400" cap="flat">
            <a:noFill/>
            <a:miter lim="800000"/>
            <a:headEnd type="none" w="med" len="med"/>
            <a:tailEnd type="none" w="med" len="med"/>
          </a:ln>
          <a:effectLst/>
        </p:spPr>
        <p:txBody>
          <a:bodyPr lIns="0" tIns="0" rIns="0" bIns="0"/>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0" cap="none" spc="0" normalizeH="0" baseline="0" noProof="0">
              <a:ln>
                <a:noFill/>
              </a:ln>
              <a:solidFill>
                <a:prstClr val="black"/>
              </a:solidFill>
              <a:effectLst/>
              <a:uLnTx/>
              <a:uFillTx/>
              <a:latin typeface="等线" panose="02010600030101010101" charset="-122"/>
              <a:ea typeface="+mn-ea"/>
              <a:cs typeface="Arial" panose="020B0604020202020204"/>
              <a:sym typeface="Arial" panose="020B0604020202020204"/>
            </a:endParaRPr>
          </a:p>
        </p:txBody>
      </p:sp>
      <p:pic>
        <p:nvPicPr>
          <p:cNvPr id="9" name="图形 8"/>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10336848" y="4083685"/>
            <a:ext cx="286331" cy="249555"/>
          </a:xfrm>
          <a:prstGeom prst="rect">
            <a:avLst/>
          </a:prstGeom>
          <a:effectLst>
            <a:outerShdw blurRad="76200" dist="38100" dir="8100000" algn="tr" rotWithShape="0">
              <a:schemeClr val="accent1">
                <a:lumMod val="75000"/>
                <a:alpha val="40000"/>
              </a:schemeClr>
            </a:outerShdw>
          </a:effectLst>
        </p:spPr>
      </p:pic>
      <p:sp>
        <p:nvSpPr>
          <p:cNvPr id="24" name="正文"/>
          <p:cNvSpPr txBox="1"/>
          <p:nvPr>
            <p:custDataLst>
              <p:tags r:id="rId8"/>
            </p:custDataLst>
          </p:nvPr>
        </p:nvSpPr>
        <p:spPr>
          <a:xfrm flipH="1">
            <a:off x="3484245" y="2952115"/>
            <a:ext cx="3429000" cy="436245"/>
          </a:xfrm>
          <a:prstGeom prst="rect">
            <a:avLst/>
          </a:prstGeom>
          <a:noFill/>
        </p:spPr>
        <p:txBody>
          <a:bodyPr wrap="square" lIns="0" tIns="0" rIns="0" bIns="0" rtlCol="0" anchor="t" anchorCtr="0">
            <a:noAutofit/>
          </a:bodyPr>
          <a:p>
            <a:pPr indent="0" fontAlgn="auto">
              <a:lnSpc>
                <a:spcPct val="130000"/>
              </a:lnSpc>
            </a:pPr>
            <a:r>
              <a:rPr lang="zh-CN" altLang="en-US" sz="2000">
                <a:latin typeface="微软雅黑" panose="020B0503020204020204" pitchFamily="34" charset="-122"/>
                <a:ea typeface="微软雅黑" panose="020B0503020204020204" pitchFamily="34" charset="-122"/>
                <a:sym typeface="+mn-ea"/>
              </a:rPr>
              <a:t>（1）确定主体附加的目的。</a:t>
            </a:r>
            <a:endParaRPr lang="zh-CN" altLang="en-US" sz="2000" spc="150" dirty="0">
              <a:solidFill>
                <a:schemeClr val="tx1">
                  <a:lumMod val="85000"/>
                  <a:lumOff val="15000"/>
                </a:schemeClr>
              </a:solidFill>
              <a:latin typeface="+mn-ea"/>
              <a:sym typeface="+mn-ea"/>
            </a:endParaRPr>
          </a:p>
        </p:txBody>
      </p:sp>
      <p:sp>
        <p:nvSpPr>
          <p:cNvPr id="43" name="正文"/>
          <p:cNvSpPr txBox="1"/>
          <p:nvPr>
            <p:custDataLst>
              <p:tags r:id="rId9"/>
            </p:custDataLst>
          </p:nvPr>
        </p:nvSpPr>
        <p:spPr>
          <a:xfrm flipH="1">
            <a:off x="3364865" y="4710430"/>
            <a:ext cx="3548380" cy="460375"/>
          </a:xfrm>
          <a:prstGeom prst="rect">
            <a:avLst/>
          </a:prstGeom>
          <a:noFill/>
        </p:spPr>
        <p:txBody>
          <a:bodyPr wrap="square" lIns="0" tIns="0" rIns="0" bIns="0" rtlCol="0" anchor="t" anchorCtr="0">
            <a:noAutofit/>
          </a:bodyPr>
          <a:p>
            <a:pPr indent="0" fontAlgn="auto">
              <a:lnSpc>
                <a:spcPct val="130000"/>
              </a:lnSpc>
            </a:pPr>
            <a:r>
              <a:rPr lang="zh-CN" altLang="en-US" sz="2000">
                <a:latin typeface="微软雅黑" panose="020B0503020204020204" pitchFamily="34" charset="-122"/>
                <a:ea typeface="微软雅黑" panose="020B0503020204020204" pitchFamily="34" charset="-122"/>
                <a:sym typeface="+mn-ea"/>
              </a:rPr>
              <a:t>（2）根据附加目的确定附加物。</a:t>
            </a:r>
            <a:endParaRPr lang="zh-CN" altLang="en-US" sz="2000">
              <a:latin typeface="微软雅黑" panose="020B0503020204020204" pitchFamily="34" charset="-122"/>
              <a:ea typeface="微软雅黑" panose="020B0503020204020204" pitchFamily="34" charset="-122"/>
              <a:sym typeface="+mn-ea"/>
            </a:endParaRPr>
          </a:p>
        </p:txBody>
      </p:sp>
      <p:sp>
        <p:nvSpPr>
          <p:cNvPr id="19" name="图形 15"/>
          <p:cNvSpPr/>
          <p:nvPr>
            <p:custDataLst>
              <p:tags r:id="rId10"/>
            </p:custDataLst>
          </p:nvPr>
        </p:nvSpPr>
        <p:spPr>
          <a:xfrm>
            <a:off x="958533" y="3201670"/>
            <a:ext cx="920750" cy="1969135"/>
          </a:xfrm>
          <a:custGeom>
            <a:avLst/>
            <a:gdLst>
              <a:gd name="connsiteX0" fmla="*/ 96537 w 1124449"/>
              <a:gd name="connsiteY0" fmla="*/ 17265 h 2405060"/>
              <a:gd name="connsiteX1" fmla="*/ 1094918 w 1124449"/>
              <a:gd name="connsiteY1" fmla="*/ 1119002 h 2405060"/>
              <a:gd name="connsiteX2" fmla="*/ 1095353 w 1124449"/>
              <a:gd name="connsiteY2" fmla="*/ 1271430 h 2405060"/>
              <a:gd name="connsiteX3" fmla="*/ 93063 w 1124449"/>
              <a:gd name="connsiteY3" fmla="*/ 2390538 h 2405060"/>
              <a:gd name="connsiteX4" fmla="*/ 21408 w 1124449"/>
              <a:gd name="connsiteY4" fmla="*/ 2347111 h 2405060"/>
              <a:gd name="connsiteX5" fmla="*/ 5775 w 1124449"/>
              <a:gd name="connsiteY5" fmla="*/ 70245 h 2405060"/>
              <a:gd name="connsiteX6" fmla="*/ 96537 w 1124449"/>
              <a:gd name="connsiteY6" fmla="*/ 17265 h 240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4449" h="2405060">
                <a:moveTo>
                  <a:pt x="96537" y="17265"/>
                </a:moveTo>
                <a:lnTo>
                  <a:pt x="1094918" y="1119002"/>
                </a:lnTo>
                <a:cubicBezTo>
                  <a:pt x="1134002" y="1161994"/>
                  <a:pt x="1134437" y="1228003"/>
                  <a:pt x="1095353" y="1271430"/>
                </a:cubicBezTo>
                <a:lnTo>
                  <a:pt x="93063" y="2390538"/>
                </a:lnTo>
                <a:cubicBezTo>
                  <a:pt x="61361" y="2425713"/>
                  <a:pt x="4472" y="2391406"/>
                  <a:pt x="21408" y="2347111"/>
                </a:cubicBezTo>
                <a:cubicBezTo>
                  <a:pt x="171665" y="1954099"/>
                  <a:pt x="642846" y="1238425"/>
                  <a:pt x="5775" y="70245"/>
                </a:cubicBezTo>
                <a:cubicBezTo>
                  <a:pt x="-22018" y="19002"/>
                  <a:pt x="57453" y="-25728"/>
                  <a:pt x="96537" y="17265"/>
                </a:cubicBezTo>
                <a:close/>
              </a:path>
            </a:pathLst>
          </a:custGeom>
          <a:gradFill flip="none" rotWithShape="0">
            <a:gsLst>
              <a:gs pos="12000">
                <a:srgbClr val="04898E"/>
              </a:gs>
              <a:gs pos="33000">
                <a:srgbClr val="04898E"/>
              </a:gs>
              <a:gs pos="71000">
                <a:srgbClr val="04898E"/>
              </a:gs>
            </a:gsLst>
            <a:lin ang="2700000" scaled="1"/>
            <a:tileRect/>
          </a:gradFill>
          <a:ln w="25400" cap="flat">
            <a:noFill/>
            <a:miter lim="800000"/>
            <a:headEnd type="none" w="med" len="med"/>
            <a:tailEnd type="none" w="med" len="med"/>
          </a:ln>
          <a:effectLst>
            <a:outerShdw blurRad="63500" dist="190500" dir="2400000" sx="102000" sy="102000" algn="ctr" rotWithShape="0">
              <a:schemeClr val="accent1">
                <a:alpha val="15000"/>
              </a:schemeClr>
            </a:outerShdw>
          </a:effectLst>
        </p:spPr>
        <p:txBody>
          <a:bodyPr lIns="0" tIns="0" rIns="0" bIns="0"/>
          <a:p>
            <a:endParaRPr lang="zh-CN" altLang="en-US" kern="0">
              <a:solidFill>
                <a:prstClr val="black"/>
              </a:solidFill>
              <a:latin typeface="等线" panose="02010600030101010101" charset="-122"/>
              <a:cs typeface="Arial" panose="020B0604020202020204"/>
            </a:endParaRPr>
          </a:p>
        </p:txBody>
      </p:sp>
      <p:sp>
        <p:nvSpPr>
          <p:cNvPr id="6" name="任意多边形: 形状 32"/>
          <p:cNvSpPr/>
          <p:nvPr>
            <p:custDataLst>
              <p:tags r:id="rId11"/>
            </p:custDataLst>
          </p:nvPr>
        </p:nvSpPr>
        <p:spPr>
          <a:xfrm flipH="1">
            <a:off x="3843020" y="2482215"/>
            <a:ext cx="5935980" cy="1541145"/>
          </a:xfrm>
          <a:custGeom>
            <a:avLst/>
            <a:gdLst>
              <a:gd name="connsiteX0" fmla="*/ 0 w 5907575"/>
              <a:gd name="connsiteY0" fmla="*/ 1888309 h 1888308"/>
              <a:gd name="connsiteX1" fmla="*/ 2197363 w 5907575"/>
              <a:gd name="connsiteY1" fmla="*/ 1888309 h 1888308"/>
              <a:gd name="connsiteX2" fmla="*/ 3273069 w 5907575"/>
              <a:gd name="connsiteY2" fmla="*/ 0 h 1888308"/>
              <a:gd name="connsiteX3" fmla="*/ 5907576 w 5907575"/>
              <a:gd name="connsiteY3" fmla="*/ 0 h 1888308"/>
              <a:gd name="connsiteX0-1" fmla="*/ 0 w 4942376"/>
              <a:gd name="connsiteY0-2" fmla="*/ 1907359 h 1907359"/>
              <a:gd name="connsiteX1-3" fmla="*/ 1232163 w 4942376"/>
              <a:gd name="connsiteY1-4" fmla="*/ 1888309 h 1907359"/>
              <a:gd name="connsiteX2-5" fmla="*/ 2307869 w 4942376"/>
              <a:gd name="connsiteY2-6" fmla="*/ 0 h 1907359"/>
              <a:gd name="connsiteX3-7" fmla="*/ 4942376 w 4942376"/>
              <a:gd name="connsiteY3-8" fmla="*/ 0 h 1907359"/>
              <a:gd name="connsiteX0-9" fmla="*/ 0 w 4936026"/>
              <a:gd name="connsiteY0-10" fmla="*/ 1881959 h 1888309"/>
              <a:gd name="connsiteX1-11" fmla="*/ 1225813 w 4936026"/>
              <a:gd name="connsiteY1-12" fmla="*/ 1888309 h 1888309"/>
              <a:gd name="connsiteX2-13" fmla="*/ 2301519 w 4936026"/>
              <a:gd name="connsiteY2-14" fmla="*/ 0 h 1888309"/>
              <a:gd name="connsiteX3-15" fmla="*/ 4936026 w 4936026"/>
              <a:gd name="connsiteY3-16" fmla="*/ 0 h 1888309"/>
              <a:gd name="connsiteX0-17" fmla="*/ 0 w 4936026"/>
              <a:gd name="connsiteY0-18" fmla="*/ 1896246 h 1896246"/>
              <a:gd name="connsiteX1-19" fmla="*/ 1225813 w 4936026"/>
              <a:gd name="connsiteY1-20" fmla="*/ 1888309 h 1896246"/>
              <a:gd name="connsiteX2-21" fmla="*/ 2301519 w 4936026"/>
              <a:gd name="connsiteY2-22" fmla="*/ 0 h 1896246"/>
              <a:gd name="connsiteX3-23" fmla="*/ 4936026 w 4936026"/>
              <a:gd name="connsiteY3-24" fmla="*/ 0 h 1896246"/>
              <a:gd name="connsiteX0-25" fmla="*/ 0 w 4926501"/>
              <a:gd name="connsiteY0-26" fmla="*/ 1886721 h 1888309"/>
              <a:gd name="connsiteX1-27" fmla="*/ 1216288 w 4926501"/>
              <a:gd name="connsiteY1-28" fmla="*/ 1888309 h 1888309"/>
              <a:gd name="connsiteX2-29" fmla="*/ 2291994 w 4926501"/>
              <a:gd name="connsiteY2-30" fmla="*/ 0 h 1888309"/>
              <a:gd name="connsiteX3-31" fmla="*/ 4926501 w 4926501"/>
              <a:gd name="connsiteY3-32" fmla="*/ 0 h 1888309"/>
              <a:gd name="connsiteX0-33" fmla="*/ 0 w 5669451"/>
              <a:gd name="connsiteY0-34" fmla="*/ 1886721 h 1888309"/>
              <a:gd name="connsiteX1-35" fmla="*/ 1959238 w 5669451"/>
              <a:gd name="connsiteY1-36" fmla="*/ 1888309 h 1888309"/>
              <a:gd name="connsiteX2-37" fmla="*/ 3034944 w 5669451"/>
              <a:gd name="connsiteY2-38" fmla="*/ 0 h 1888309"/>
              <a:gd name="connsiteX3-39" fmla="*/ 5669451 w 5669451"/>
              <a:gd name="connsiteY3-40" fmla="*/ 0 h 1888309"/>
              <a:gd name="connsiteX0-41" fmla="*/ 0 w 5917101"/>
              <a:gd name="connsiteY0-42" fmla="*/ 1893071 h 1893071"/>
              <a:gd name="connsiteX1-43" fmla="*/ 2206888 w 5917101"/>
              <a:gd name="connsiteY1-44" fmla="*/ 1888309 h 1893071"/>
              <a:gd name="connsiteX2-45" fmla="*/ 3282594 w 5917101"/>
              <a:gd name="connsiteY2-46" fmla="*/ 0 h 1893071"/>
              <a:gd name="connsiteX3-47" fmla="*/ 5917101 w 5917101"/>
              <a:gd name="connsiteY3-48" fmla="*/ 0 h 1893071"/>
              <a:gd name="connsiteX0-49" fmla="*/ 0 w 5936151"/>
              <a:gd name="connsiteY0-50" fmla="*/ 1886721 h 1888309"/>
              <a:gd name="connsiteX1-51" fmla="*/ 2225938 w 5936151"/>
              <a:gd name="connsiteY1-52" fmla="*/ 1888309 h 1888309"/>
              <a:gd name="connsiteX2-53" fmla="*/ 3301644 w 5936151"/>
              <a:gd name="connsiteY2-54" fmla="*/ 0 h 1888309"/>
              <a:gd name="connsiteX3-55" fmla="*/ 5936151 w 5936151"/>
              <a:gd name="connsiteY3-56" fmla="*/ 0 h 1888309"/>
            </a:gdLst>
            <a:ahLst/>
            <a:cxnLst>
              <a:cxn ang="0">
                <a:pos x="connsiteX0-1" y="connsiteY0-2"/>
              </a:cxn>
              <a:cxn ang="0">
                <a:pos x="connsiteX1-3" y="connsiteY1-4"/>
              </a:cxn>
              <a:cxn ang="0">
                <a:pos x="connsiteX2-5" y="connsiteY2-6"/>
              </a:cxn>
              <a:cxn ang="0">
                <a:pos x="connsiteX3-7" y="connsiteY3-8"/>
              </a:cxn>
            </a:cxnLst>
            <a:rect l="l" t="t" r="r" b="b"/>
            <a:pathLst>
              <a:path w="5936151" h="1888309">
                <a:moveTo>
                  <a:pt x="0" y="1886721"/>
                </a:moveTo>
                <a:lnTo>
                  <a:pt x="2225938" y="1888309"/>
                </a:lnTo>
                <a:lnTo>
                  <a:pt x="3301644" y="0"/>
                </a:lnTo>
                <a:lnTo>
                  <a:pt x="5936151" y="0"/>
                </a:lnTo>
              </a:path>
            </a:pathLst>
          </a:custGeom>
          <a:ln w="25400">
            <a:gradFill flip="none" rotWithShape="1">
              <a:gsLst>
                <a:gs pos="0">
                  <a:schemeClr val="accent1">
                    <a:alpha val="0"/>
                  </a:schemeClr>
                </a:gs>
                <a:gs pos="46800">
                  <a:srgbClr val="04898E"/>
                </a:gs>
                <a:gs pos="100000">
                  <a:srgbClr val="04898E"/>
                </a:gs>
              </a:gsLst>
              <a:lin ang="0" scaled="1"/>
              <a:tileRect/>
            </a:gradFill>
            <a:prstDash val="sysDot"/>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p>
            <a:pPr lvl="0" algn="l">
              <a:buClrTx/>
              <a:buSzTx/>
              <a:buFontTx/>
            </a:pPr>
            <a:endParaRPr lang="zh-CN" altLang="en-US">
              <a:solidFill>
                <a:schemeClr val="tx1"/>
              </a:solidFill>
              <a:sym typeface="+mn-ea"/>
            </a:endParaRPr>
          </a:p>
        </p:txBody>
      </p:sp>
      <p:sp>
        <p:nvSpPr>
          <p:cNvPr id="11" name="文本框 10"/>
          <p:cNvSpPr txBox="1"/>
          <p:nvPr/>
        </p:nvSpPr>
        <p:spPr>
          <a:xfrm>
            <a:off x="1557020" y="1373505"/>
            <a:ext cx="9843135" cy="1106805"/>
          </a:xfrm>
          <a:prstGeom prst="rect">
            <a:avLst/>
          </a:prstGeom>
          <a:noFill/>
        </p:spPr>
        <p:txBody>
          <a:bodyPr wrap="square" rtlCol="0">
            <a:spAutoFit/>
          </a:bodyPr>
          <a:p>
            <a:pPr>
              <a:lnSpc>
                <a:spcPct val="150000"/>
              </a:lnSpc>
            </a:pPr>
            <a:r>
              <a:rPr lang="zh-CN" altLang="en-US" sz="2400" b="1">
                <a:solidFill>
                  <a:srgbClr val="92D050"/>
                </a:solidFill>
                <a:latin typeface="微软雅黑" panose="020B0503020204020204" pitchFamily="34" charset="-122"/>
                <a:ea typeface="微软雅黑" panose="020B0503020204020204" pitchFamily="34" charset="-122"/>
              </a:rPr>
              <a:t>（一）主体附加法：</a:t>
            </a:r>
            <a:r>
              <a:rPr lang="zh-CN" altLang="en-US" sz="2000">
                <a:solidFill>
                  <a:schemeClr val="tx1"/>
                </a:solidFill>
                <a:latin typeface="微软雅黑" panose="020B0503020204020204" pitchFamily="34" charset="-122"/>
                <a:ea typeface="微软雅黑" panose="020B0503020204020204" pitchFamily="34" charset="-122"/>
              </a:rPr>
              <a:t>主体附加法是以某事物为主体，再添加另一附属事物，以实现组合创新的技法。</a:t>
            </a:r>
            <a:endParaRPr lang="zh-CN" altLang="en-US" sz="20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539750" y="955040"/>
            <a:ext cx="11113135" cy="5448935"/>
          </a:xfrm>
          <a:prstGeom prst="rect">
            <a:avLst/>
          </a:prstGeom>
          <a:noFill/>
        </p:spPr>
        <p:txBody>
          <a:bodyPr wrap="square" rtlCol="0">
            <a:noAutofit/>
          </a:bodyPr>
          <a:p>
            <a:pPr algn="ctr">
              <a:lnSpc>
                <a:spcPct val="150000"/>
              </a:lnSpc>
            </a:pPr>
            <a:r>
              <a:rPr lang="zh-CN" altLang="en-US" sz="2400">
                <a:solidFill>
                  <a:srgbClr val="00AEEF"/>
                </a:solidFill>
                <a:latin typeface="微软雅黑" panose="020B0503020204020204" pitchFamily="34" charset="-122"/>
                <a:ea typeface="微软雅黑" panose="020B0503020204020204" pitchFamily="34" charset="-122"/>
              </a:rPr>
              <a:t>缺点列举法和希望点列举法</a:t>
            </a:r>
            <a:endParaRPr lang="zh-CN" altLang="en-US" sz="2400">
              <a:solidFill>
                <a:srgbClr val="00AEEF"/>
              </a:solidFill>
              <a:latin typeface="微软雅黑" panose="020B0503020204020204" pitchFamily="34" charset="-122"/>
              <a:ea typeface="微软雅黑" panose="020B0503020204020204" pitchFamily="34" charset="-122"/>
            </a:endParaRPr>
          </a:p>
          <a:p>
            <a:pPr algn="l">
              <a:lnSpc>
                <a:spcPct val="220000"/>
              </a:lnSpc>
            </a:pPr>
            <a:r>
              <a:rPr lang="zh-CN" altLang="en-US" sz="2000" b="1">
                <a:latin typeface="微软雅黑" panose="020B0503020204020204" pitchFamily="34" charset="-122"/>
                <a:ea typeface="微软雅黑" panose="020B0503020204020204" pitchFamily="34" charset="-122"/>
              </a:rPr>
              <a:t>一、缺点列举法</a:t>
            </a:r>
            <a:endParaRPr lang="zh-CN" altLang="en-US" sz="2000" b="1">
              <a:latin typeface="微软雅黑" panose="020B0503020204020204" pitchFamily="34" charset="-122"/>
              <a:ea typeface="微软雅黑" panose="020B0503020204020204" pitchFamily="34" charset="-122"/>
            </a:endParaRPr>
          </a:p>
          <a:p>
            <a:pPr algn="l">
              <a:lnSpc>
                <a:spcPct val="220000"/>
              </a:lnSpc>
            </a:pPr>
            <a:r>
              <a:rPr lang="en-US" altLang="en-US" sz="2000">
                <a:latin typeface="微软雅黑" panose="020B0503020204020204" pitchFamily="34" charset="-122"/>
                <a:ea typeface="微软雅黑" panose="020B0503020204020204" pitchFamily="34" charset="-122"/>
              </a:rPr>
              <a:t>①</a:t>
            </a:r>
            <a:r>
              <a:rPr lang="zh-CN" altLang="en-US" sz="2000">
                <a:latin typeface="微软雅黑" panose="020B0503020204020204" pitchFamily="34" charset="-122"/>
                <a:ea typeface="微软雅黑" panose="020B0503020204020204" pitchFamily="34" charset="-122"/>
              </a:rPr>
              <a:t>找出事物的缺点，也就是选定研究的课题；</a:t>
            </a:r>
            <a:endParaRPr lang="zh-CN" altLang="en-US" sz="2000">
              <a:latin typeface="微软雅黑" panose="020B0503020204020204" pitchFamily="34" charset="-122"/>
              <a:ea typeface="微软雅黑" panose="020B0503020204020204" pitchFamily="34" charset="-122"/>
            </a:endParaRPr>
          </a:p>
          <a:p>
            <a:pPr algn="l">
              <a:lnSpc>
                <a:spcPct val="220000"/>
              </a:lnSpc>
            </a:pPr>
            <a:r>
              <a:rPr lang="en-US" altLang="en-US" sz="2000">
                <a:latin typeface="微软雅黑" panose="020B0503020204020204" pitchFamily="34" charset="-122"/>
                <a:ea typeface="微软雅黑" panose="020B0503020204020204" pitchFamily="34" charset="-122"/>
              </a:rPr>
              <a:t>②</a:t>
            </a:r>
            <a:r>
              <a:rPr lang="zh-CN" altLang="en-US" sz="2000">
                <a:latin typeface="微软雅黑" panose="020B0503020204020204" pitchFamily="34" charset="-122"/>
                <a:ea typeface="微软雅黑" panose="020B0503020204020204" pitchFamily="34" charset="-122"/>
              </a:rPr>
              <a:t>将缺点加以归类整理并分析缺点产生的原因；</a:t>
            </a:r>
            <a:endParaRPr lang="zh-CN" altLang="en-US" sz="2000">
              <a:latin typeface="微软雅黑" panose="020B0503020204020204" pitchFamily="34" charset="-122"/>
              <a:ea typeface="微软雅黑" panose="020B0503020204020204" pitchFamily="34" charset="-122"/>
            </a:endParaRPr>
          </a:p>
          <a:p>
            <a:pPr algn="l">
              <a:lnSpc>
                <a:spcPct val="220000"/>
              </a:lnSpc>
            </a:pPr>
            <a:r>
              <a:rPr lang="en-US" altLang="en-US" sz="2000">
                <a:latin typeface="微软雅黑" panose="020B0503020204020204" pitchFamily="34" charset="-122"/>
                <a:ea typeface="微软雅黑" panose="020B0503020204020204" pitchFamily="34" charset="-122"/>
              </a:rPr>
              <a:t>③</a:t>
            </a:r>
            <a:r>
              <a:rPr lang="zh-CN" altLang="en-US" sz="2000">
                <a:latin typeface="微软雅黑" panose="020B0503020204020204" pitchFamily="34" charset="-122"/>
                <a:ea typeface="微软雅黑" panose="020B0503020204020204" pitchFamily="34" charset="-122"/>
              </a:rPr>
              <a:t>针对所列缺点逐条进行分析，要有针对性和系统性，研究改进方案能否将缺点逆用、</a:t>
            </a:r>
            <a:endParaRPr lang="zh-CN" altLang="en-US" sz="2000">
              <a:latin typeface="微软雅黑" panose="020B0503020204020204" pitchFamily="34" charset="-122"/>
              <a:ea typeface="微软雅黑" panose="020B0503020204020204" pitchFamily="34" charset="-122"/>
            </a:endParaRPr>
          </a:p>
          <a:p>
            <a:pPr algn="l">
              <a:lnSpc>
                <a:spcPct val="220000"/>
              </a:lnSpc>
            </a:pPr>
            <a:r>
              <a:rPr lang="zh-CN" altLang="en-US" sz="2000">
                <a:latin typeface="微软雅黑" panose="020B0503020204020204" pitchFamily="34" charset="-122"/>
                <a:ea typeface="微软雅黑" panose="020B0503020204020204" pitchFamily="34" charset="-122"/>
              </a:rPr>
              <a:t>化弊为利。</a:t>
            </a:r>
            <a:endParaRPr lang="zh-CN" altLang="en-US" sz="2000">
              <a:latin typeface="微软雅黑" panose="020B0503020204020204" pitchFamily="34" charset="-122"/>
              <a:ea typeface="微软雅黑" panose="020B0503020204020204" pitchFamily="34" charset="-122"/>
            </a:endParaRPr>
          </a:p>
        </p:txBody>
      </p:sp>
      <p:pic>
        <p:nvPicPr>
          <p:cNvPr id="2" name="图片 1" descr="107589975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55595" y="1791970"/>
            <a:ext cx="506095" cy="50609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539750" y="955040"/>
            <a:ext cx="11113135" cy="5448935"/>
          </a:xfrm>
          <a:prstGeom prst="rect">
            <a:avLst/>
          </a:prstGeom>
          <a:noFill/>
        </p:spPr>
        <p:txBody>
          <a:bodyPr wrap="square" rtlCol="0">
            <a:noAutofit/>
          </a:bodyPr>
          <a:p>
            <a:pPr algn="ctr">
              <a:lnSpc>
                <a:spcPct val="150000"/>
              </a:lnSpc>
            </a:pPr>
            <a:r>
              <a:rPr lang="zh-CN" altLang="en-US" sz="2400">
                <a:solidFill>
                  <a:srgbClr val="00AEEF"/>
                </a:solidFill>
                <a:latin typeface="微软雅黑" panose="020B0503020204020204" pitchFamily="34" charset="-122"/>
                <a:ea typeface="微软雅黑" panose="020B0503020204020204" pitchFamily="34" charset="-122"/>
              </a:rPr>
              <a:t>缺点列举法和希望点列举法</a:t>
            </a:r>
            <a:endParaRPr lang="zh-CN" altLang="en-US" sz="2400">
              <a:solidFill>
                <a:srgbClr val="00AEEF"/>
              </a:solidFill>
              <a:latin typeface="微软雅黑" panose="020B0503020204020204" pitchFamily="34" charset="-122"/>
              <a:ea typeface="微软雅黑" panose="020B0503020204020204" pitchFamily="34" charset="-122"/>
            </a:endParaRPr>
          </a:p>
          <a:p>
            <a:pPr algn="l">
              <a:lnSpc>
                <a:spcPct val="220000"/>
              </a:lnSpc>
            </a:pPr>
            <a:r>
              <a:rPr lang="zh-CN" altLang="en-US" sz="2000" b="1">
                <a:latin typeface="微软雅黑" panose="020B0503020204020204" pitchFamily="34" charset="-122"/>
                <a:ea typeface="微软雅黑" panose="020B0503020204020204" pitchFamily="34" charset="-122"/>
              </a:rPr>
              <a:t>二、希望点列举法</a:t>
            </a:r>
            <a:endParaRPr lang="zh-CN" altLang="en-US" sz="2000" b="1">
              <a:latin typeface="微软雅黑" panose="020B0503020204020204" pitchFamily="34" charset="-122"/>
              <a:ea typeface="微软雅黑" panose="020B0503020204020204" pitchFamily="34" charset="-122"/>
            </a:endParaRPr>
          </a:p>
          <a:p>
            <a:pPr algn="l">
              <a:lnSpc>
                <a:spcPct val="220000"/>
              </a:lnSpc>
            </a:pPr>
            <a:r>
              <a:rPr lang="en-US" altLang="en-US" sz="2000">
                <a:latin typeface="微软雅黑" panose="020B0503020204020204" pitchFamily="34" charset="-122"/>
                <a:ea typeface="微软雅黑" panose="020B0503020204020204" pitchFamily="34" charset="-122"/>
              </a:rPr>
              <a:t>①</a:t>
            </a:r>
            <a:r>
              <a:rPr lang="zh-CN" altLang="en-US" sz="2000">
                <a:latin typeface="微软雅黑" panose="020B0503020204020204" pitchFamily="34" charset="-122"/>
                <a:ea typeface="微软雅黑" panose="020B0503020204020204" pitchFamily="34" charset="-122"/>
              </a:rPr>
              <a:t>激发和收集人们的希望；</a:t>
            </a:r>
            <a:endParaRPr lang="zh-CN" altLang="en-US" sz="2000">
              <a:latin typeface="微软雅黑" panose="020B0503020204020204" pitchFamily="34" charset="-122"/>
              <a:ea typeface="微软雅黑" panose="020B0503020204020204" pitchFamily="34" charset="-122"/>
            </a:endParaRPr>
          </a:p>
          <a:p>
            <a:pPr algn="l">
              <a:lnSpc>
                <a:spcPct val="220000"/>
              </a:lnSpc>
            </a:pPr>
            <a:r>
              <a:rPr lang="en-US" altLang="en-US" sz="2000">
                <a:latin typeface="微软雅黑" panose="020B0503020204020204" pitchFamily="34" charset="-122"/>
                <a:ea typeface="微软雅黑" panose="020B0503020204020204" pitchFamily="34" charset="-122"/>
              </a:rPr>
              <a:t>②</a:t>
            </a:r>
            <a:r>
              <a:rPr lang="zh-CN" altLang="en-US" sz="2000">
                <a:latin typeface="微软雅黑" panose="020B0503020204020204" pitchFamily="34" charset="-122"/>
                <a:ea typeface="微软雅黑" panose="020B0503020204020204" pitchFamily="34" charset="-122"/>
              </a:rPr>
              <a:t>仔细研究人们的希望，以形成</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希望点</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a:p>
            <a:pPr algn="l">
              <a:lnSpc>
                <a:spcPct val="220000"/>
              </a:lnSpc>
            </a:pPr>
            <a:r>
              <a:rPr lang="en-US" altLang="en-US" sz="2000">
                <a:latin typeface="微软雅黑" panose="020B0503020204020204" pitchFamily="34" charset="-122"/>
                <a:ea typeface="微软雅黑" panose="020B0503020204020204" pitchFamily="34" charset="-122"/>
              </a:rPr>
              <a:t>③</a:t>
            </a:r>
            <a:r>
              <a:rPr lang="zh-CN" altLang="en-US" sz="2000">
                <a:latin typeface="微软雅黑" panose="020B0503020204020204" pitchFamily="34" charset="-122"/>
                <a:ea typeface="微软雅黑" panose="020B0503020204020204" pitchFamily="34" charset="-122"/>
              </a:rPr>
              <a:t>以</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希望点</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为依据，创造新产品以满足人们的希望。</a:t>
            </a:r>
            <a:endParaRPr lang="zh-CN" altLang="en-US" sz="2000">
              <a:latin typeface="微软雅黑" panose="020B0503020204020204" pitchFamily="34" charset="-122"/>
              <a:ea typeface="微软雅黑" panose="020B0503020204020204" pitchFamily="34" charset="-122"/>
            </a:endParaRPr>
          </a:p>
        </p:txBody>
      </p:sp>
      <p:pic>
        <p:nvPicPr>
          <p:cNvPr id="4" name="图片 3" descr="1075899758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55595" y="1791970"/>
            <a:ext cx="506095" cy="50609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组合创新技法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 name="图片 4" descr="圆规"/>
          <p:cNvPicPr>
            <a:picLocks noChangeAspect="1"/>
          </p:cNvPicPr>
          <p:nvPr/>
        </p:nvPicPr>
        <p:blipFill>
          <a:blip/>
          <a:stretch>
            <a:fillRect/>
          </a:stretch>
        </p:blipFill>
        <p:spPr>
          <a:xfrm>
            <a:off x="9224010" y="4184650"/>
            <a:ext cx="914400" cy="914400"/>
          </a:xfrm>
          <a:prstGeom prst="rect">
            <a:avLst/>
          </a:prstGeom>
        </p:spPr>
      </p:pic>
      <p:sp>
        <p:nvSpPr>
          <p:cNvPr id="11" name="文本框 10"/>
          <p:cNvSpPr txBox="1"/>
          <p:nvPr/>
        </p:nvSpPr>
        <p:spPr>
          <a:xfrm>
            <a:off x="1557020" y="1373505"/>
            <a:ext cx="9843135" cy="645160"/>
          </a:xfrm>
          <a:prstGeom prst="rect">
            <a:avLst/>
          </a:prstGeom>
          <a:noFill/>
        </p:spPr>
        <p:txBody>
          <a:bodyPr wrap="square" rtlCol="0">
            <a:spAutoFit/>
          </a:bodyPr>
          <a:p>
            <a:pPr>
              <a:lnSpc>
                <a:spcPct val="150000"/>
              </a:lnSpc>
            </a:pPr>
            <a:r>
              <a:rPr lang="zh-CN" altLang="en-US" sz="2400" b="1">
                <a:solidFill>
                  <a:srgbClr val="92D050"/>
                </a:solidFill>
                <a:latin typeface="微软雅黑" panose="020B0503020204020204" pitchFamily="34" charset="-122"/>
                <a:ea typeface="微软雅黑" panose="020B0503020204020204" pitchFamily="34" charset="-122"/>
              </a:rPr>
              <a:t>（二）二元坐标法</a:t>
            </a: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55650" y="2141220"/>
            <a:ext cx="10039985" cy="2796540"/>
          </a:xfrm>
          <a:prstGeom prst="rect">
            <a:avLst/>
          </a:prstGeom>
          <a:noFill/>
        </p:spPr>
        <p:txBody>
          <a:bodyPr wrap="square" rtlCol="0">
            <a:noAutofit/>
          </a:bodyPr>
          <a:p>
            <a:pPr>
              <a:lnSpc>
                <a:spcPct val="150000"/>
              </a:lnSpc>
            </a:pPr>
            <a:r>
              <a:rPr lang="en-US" altLang="zh-CN" sz="2000">
                <a:latin typeface="微软雅黑" panose="020B0503020204020204" pitchFamily="34" charset="-122"/>
                <a:ea typeface="微软雅黑" panose="020B0503020204020204" pitchFamily="34" charset="-122"/>
              </a:rPr>
              <a:t>      </a:t>
            </a:r>
            <a:r>
              <a:rPr lang="en-US" altLang="zh-CN" sz="2000" b="1">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rPr>
              <a:t>平面直角坐标系由两条垂直相交的数轴组成</a:t>
            </a:r>
            <a:r>
              <a:rPr lang="zh-CN" altLang="en-US" sz="2000">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横轴和纵轴的任意一对实数都可以确定平面上的一个点。</a:t>
            </a:r>
            <a:r>
              <a:rPr lang="zh-CN" altLang="en-US" sz="2000">
                <a:latin typeface="微软雅黑" panose="020B0503020204020204" pitchFamily="34" charset="-122"/>
                <a:ea typeface="微软雅黑" panose="020B0503020204020204" pitchFamily="34" charset="-122"/>
              </a:rPr>
              <a:t>如果在坐标轴上标上不同的事物，那么由横轴与纵轴交叉确定的点就是两个事物的组合点，这样即可借助坐标系把所列的客观事物相互联系起来。然后对每组关联进行创造性想象，从中产生前所未有的新形象、新设想。最后，经可行性分析，确定成熟的技术创造课题。</a:t>
            </a:r>
            <a:endParaRPr lang="zh-CN" altLang="en-US" sz="2000">
              <a:latin typeface="微软雅黑" panose="020B0503020204020204" pitchFamily="34" charset="-122"/>
              <a:ea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通过二元坐标法产生的事物，可以是具体的</a:t>
            </a:r>
            <a:r>
              <a:rPr lang="zh-CN" altLang="en-US" sz="2000" b="1">
                <a:latin typeface="微软雅黑" panose="020B0503020204020204" pitchFamily="34" charset="-122"/>
                <a:ea typeface="微软雅黑" panose="020B0503020204020204" pitchFamily="34" charset="-122"/>
              </a:rPr>
              <a:t>人造产品，如衣服、床、灯具、汽车</a:t>
            </a:r>
            <a:r>
              <a:rPr lang="zh-CN" altLang="en-US" sz="2000">
                <a:latin typeface="微软雅黑" panose="020B0503020204020204" pitchFamily="34" charset="-122"/>
                <a:ea typeface="微软雅黑" panose="020B0503020204020204" pitchFamily="34" charset="-122"/>
              </a:rPr>
              <a:t>等；也可以是非</a:t>
            </a:r>
            <a:r>
              <a:rPr lang="zh-CN" altLang="en-US" sz="2000" b="1">
                <a:latin typeface="微软雅黑" panose="020B0503020204020204" pitchFamily="34" charset="-122"/>
                <a:ea typeface="微软雅黑" panose="020B0503020204020204" pitchFamily="34" charset="-122"/>
              </a:rPr>
              <a:t>人造物品，如风、雨、云、泉水、太空</a:t>
            </a:r>
            <a:r>
              <a:rPr lang="zh-CN" altLang="en-US" sz="2000">
                <a:latin typeface="微软雅黑" panose="020B0503020204020204" pitchFamily="34" charset="-122"/>
                <a:ea typeface="微软雅黑" panose="020B0503020204020204" pitchFamily="34" charset="-122"/>
              </a:rPr>
              <a:t>等；还可以是一些抽象概念，如</a:t>
            </a:r>
            <a:r>
              <a:rPr lang="zh-CN" altLang="en-US" sz="2000" b="1">
                <a:latin typeface="微软雅黑" panose="020B0503020204020204" pitchFamily="34" charset="-122"/>
                <a:ea typeface="微软雅黑" panose="020B0503020204020204" pitchFamily="34" charset="-122"/>
              </a:rPr>
              <a:t>锥形、旋转、变色、中心、闪光</a:t>
            </a:r>
            <a:r>
              <a:rPr lang="zh-CN" altLang="en-US" sz="2000">
                <a:latin typeface="微软雅黑" panose="020B0503020204020204" pitchFamily="34" charset="-122"/>
                <a:ea typeface="微软雅黑" panose="020B0503020204020204" pitchFamily="34" charset="-122"/>
              </a:rPr>
              <a:t>等。通过上述的组合联想，我们可以突破思维定式，克服惰性，实现创新。</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组合创新技法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 name="图片 4" descr="圆规"/>
          <p:cNvPicPr>
            <a:picLocks noChangeAspect="1"/>
          </p:cNvPicPr>
          <p:nvPr/>
        </p:nvPicPr>
        <p:blipFill>
          <a:blip/>
          <a:stretch>
            <a:fillRect/>
          </a:stretch>
        </p:blipFill>
        <p:spPr>
          <a:xfrm>
            <a:off x="9224010" y="4184650"/>
            <a:ext cx="914400" cy="914400"/>
          </a:xfrm>
          <a:prstGeom prst="rect">
            <a:avLst/>
          </a:prstGeom>
        </p:spPr>
      </p:pic>
      <p:sp>
        <p:nvSpPr>
          <p:cNvPr id="11" name="文本框 10"/>
          <p:cNvSpPr txBox="1"/>
          <p:nvPr/>
        </p:nvSpPr>
        <p:spPr>
          <a:xfrm>
            <a:off x="1148715" y="1267460"/>
            <a:ext cx="3458845" cy="553085"/>
          </a:xfrm>
          <a:prstGeom prst="rect">
            <a:avLst/>
          </a:prstGeom>
          <a:noFill/>
        </p:spPr>
        <p:txBody>
          <a:bodyPr wrap="square" rtlCol="0">
            <a:spAutoFit/>
          </a:bodyPr>
          <a:p>
            <a:pPr>
              <a:lnSpc>
                <a:spcPct val="150000"/>
              </a:lnSpc>
            </a:pPr>
            <a:r>
              <a:rPr lang="zh-CN" altLang="en-US" sz="2000" b="1">
                <a:solidFill>
                  <a:schemeClr val="tx1"/>
                </a:solidFill>
                <a:latin typeface="微软雅黑" panose="020B0503020204020204" pitchFamily="34" charset="-122"/>
                <a:ea typeface="微软雅黑" panose="020B0503020204020204" pitchFamily="34" charset="-122"/>
              </a:rPr>
              <a:t>二元坐标法进行创新的步骤</a:t>
            </a:r>
            <a:endParaRPr lang="zh-CN" altLang="en-US" sz="2000" b="1">
              <a:solidFill>
                <a:schemeClr val="tx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76300" y="1820545"/>
            <a:ext cx="9810115" cy="3970655"/>
          </a:xfrm>
          <a:prstGeom prst="rect">
            <a:avLst/>
          </a:prstGeom>
          <a:noFill/>
        </p:spPr>
        <p:txBody>
          <a:bodyPr wrap="square" rtlCol="0">
            <a:noAutofit/>
          </a:bodyPr>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）列出联想元素。列举联想元素可以随心所欲，无任何限制条件，但联想元素最好</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选用名词、形容词、动词等。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）用联想线连接各个元素，绘制联想图。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）进行联想和判断。对于每一交叉点的元素做出正反两个方面的联想与判断。例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车</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手摇</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构成</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车手摇</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手摇车</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的联想，</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车手摇</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是无意义的联想，</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手摇车</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是已有的发明。鉴于每个人的职业、经验和知识的差别，尤其是创新意识的强弱和预见能力的高低的不同，人们对同一个联想点会做出不同的分析和判断，这是创造性活动中的正常现象，并不奇怪。</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）从联想图中提取出有意义的联想。</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）对有意义的联想进行可行性分析。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427480" y="1332865"/>
            <a:ext cx="4144010" cy="4991100"/>
            <a:chOff x="2248" y="2099"/>
            <a:chExt cx="6526" cy="7860"/>
          </a:xfrm>
        </p:grpSpPr>
        <p:grpSp>
          <p:nvGrpSpPr>
            <p:cNvPr id="3" name="组合 2"/>
            <p:cNvGrpSpPr/>
            <p:nvPr/>
          </p:nvGrpSpPr>
          <p:grpSpPr>
            <a:xfrm rot="0">
              <a:off x="2248" y="2099"/>
              <a:ext cx="6526" cy="1002"/>
              <a:chOff x="1458109" y="2702487"/>
              <a:chExt cx="4144010" cy="636270"/>
            </a:xfrm>
          </p:grpSpPr>
          <p:sp>
            <p:nvSpPr>
              <p:cNvPr id="4" name="圆角矩形 50"/>
              <p:cNvSpPr/>
              <p:nvPr>
                <p:custDataLst>
                  <p:tags r:id="rId1"/>
                </p:custDataLst>
              </p:nvPr>
            </p:nvSpPr>
            <p:spPr>
              <a:xfrm>
                <a:off x="2338854" y="2702487"/>
                <a:ext cx="3263265" cy="636270"/>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了解新质生产力，认识现代化产业体系</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圆角矩形 60"/>
              <p:cNvSpPr/>
              <p:nvPr>
                <p:custDataLst>
                  <p:tags r:id="rId2"/>
                </p:custDataLst>
              </p:nvPr>
            </p:nvSpPr>
            <p:spPr>
              <a:xfrm>
                <a:off x="1458109" y="2702487"/>
                <a:ext cx="762000" cy="636270"/>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1</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rot="0">
              <a:off x="2248" y="3721"/>
              <a:ext cx="6527" cy="1002"/>
              <a:chOff x="1458117" y="2702487"/>
              <a:chExt cx="4144398" cy="636234"/>
            </a:xfrm>
          </p:grpSpPr>
          <p:sp>
            <p:nvSpPr>
              <p:cNvPr id="7" name="圆角矩形 50"/>
              <p:cNvSpPr/>
              <p:nvPr>
                <p:custDataLst>
                  <p:tags r:id="rId3"/>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激发创新意识，塑造创新思维</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圆角矩形 60"/>
              <p:cNvSpPr/>
              <p:nvPr>
                <p:custDataLst>
                  <p:tags r:id="rId4"/>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2</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rot="0">
              <a:off x="2248" y="7224"/>
              <a:ext cx="6527" cy="1002"/>
              <a:chOff x="1458117" y="2702487"/>
              <a:chExt cx="4144398" cy="636234"/>
            </a:xfrm>
          </p:grpSpPr>
          <p:sp>
            <p:nvSpPr>
              <p:cNvPr id="10" name="圆角矩形 50"/>
              <p:cNvSpPr/>
              <p:nvPr>
                <p:custDataLst>
                  <p:tags r:id="rId5"/>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践行创业精神，进行创业自我审视</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圆角矩形 60"/>
              <p:cNvSpPr/>
              <p:nvPr>
                <p:custDataLst>
                  <p:tags r:id="rId6"/>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4</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rot="0">
              <a:off x="2248" y="5528"/>
              <a:ext cx="6527" cy="1002"/>
              <a:chOff x="1458117" y="2702487"/>
              <a:chExt cx="4144398" cy="636234"/>
            </a:xfrm>
          </p:grpSpPr>
          <p:sp>
            <p:nvSpPr>
              <p:cNvPr id="13" name="圆角矩形 50"/>
              <p:cNvSpPr/>
              <p:nvPr>
                <p:custDataLst>
                  <p:tags r:id="rId7"/>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学习创新技法，提高创新能力</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圆角矩形 60"/>
              <p:cNvSpPr/>
              <p:nvPr>
                <p:custDataLst>
                  <p:tags r:id="rId8"/>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3</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2248" y="8957"/>
              <a:ext cx="6527" cy="1002"/>
              <a:chOff x="2818" y="9404"/>
              <a:chExt cx="6527" cy="1002"/>
            </a:xfrm>
          </p:grpSpPr>
          <p:sp>
            <p:nvSpPr>
              <p:cNvPr id="15" name="圆角矩形 60"/>
              <p:cNvSpPr/>
              <p:nvPr>
                <p:custDataLst>
                  <p:tags r:id="rId9"/>
                </p:custDataLst>
              </p:nvPr>
            </p:nvSpPr>
            <p:spPr>
              <a:xfrm>
                <a:off x="2818" y="9404"/>
                <a:ext cx="1189" cy="1002"/>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200" b="1" dirty="0">
                    <a:solidFill>
                      <a:srgbClr val="04898E"/>
                    </a:solidFill>
                    <a:latin typeface="微软雅黑" panose="020B0503020204020204" pitchFamily="34" charset="-122"/>
                    <a:ea typeface="微软雅黑" panose="020B0503020204020204" pitchFamily="34" charset="-122"/>
                    <a:sym typeface="+mn-ea"/>
                  </a:rPr>
                  <a:t>5</a:t>
                </a:r>
                <a:endParaRPr lang="en-US" altLang="zh-CN" sz="3200" b="1" dirty="0">
                  <a:solidFill>
                    <a:srgbClr val="04898E"/>
                  </a:solidFill>
                  <a:latin typeface="微软雅黑" panose="020B0503020204020204" pitchFamily="34" charset="-122"/>
                  <a:ea typeface="微软雅黑" panose="020B0503020204020204" pitchFamily="34" charset="-122"/>
                  <a:sym typeface="+mn-ea"/>
                </a:endParaRPr>
              </a:p>
            </p:txBody>
          </p:sp>
          <p:sp>
            <p:nvSpPr>
              <p:cNvPr id="17" name="圆角矩形 50"/>
              <p:cNvSpPr/>
              <p:nvPr>
                <p:custDataLst>
                  <p:tags r:id="rId10"/>
                </p:custDataLst>
              </p:nvPr>
            </p:nvSpPr>
            <p:spPr>
              <a:xfrm>
                <a:off x="4207" y="9404"/>
                <a:ext cx="5138" cy="1002"/>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评估创业环境，获取创业资源</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47" name="组合 46"/>
          <p:cNvGrpSpPr/>
          <p:nvPr/>
        </p:nvGrpSpPr>
        <p:grpSpPr>
          <a:xfrm>
            <a:off x="6327775" y="1332865"/>
            <a:ext cx="4137025" cy="4991100"/>
            <a:chOff x="9965" y="2099"/>
            <a:chExt cx="6515" cy="7860"/>
          </a:xfrm>
        </p:grpSpPr>
        <p:grpSp>
          <p:nvGrpSpPr>
            <p:cNvPr id="22" name="组合 21"/>
            <p:cNvGrpSpPr/>
            <p:nvPr/>
          </p:nvGrpSpPr>
          <p:grpSpPr>
            <a:xfrm rot="0">
              <a:off x="9965" y="2099"/>
              <a:ext cx="6515" cy="1002"/>
              <a:chOff x="1465736" y="2702487"/>
              <a:chExt cx="4136779" cy="636234"/>
            </a:xfrm>
          </p:grpSpPr>
          <p:sp>
            <p:nvSpPr>
              <p:cNvPr id="23" name="圆角矩形 50"/>
              <p:cNvSpPr/>
              <p:nvPr>
                <p:custDataLst>
                  <p:tags r:id="rId11"/>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增强创业能力，打造创业团队</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圆角矩形 60"/>
              <p:cNvSpPr/>
              <p:nvPr>
                <p:custDataLst>
                  <p:tags r:id="rId12"/>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6</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rot="0">
              <a:off x="9965" y="3721"/>
              <a:ext cx="6515" cy="1002"/>
              <a:chOff x="1465736" y="2702487"/>
              <a:chExt cx="4136779" cy="636234"/>
            </a:xfrm>
          </p:grpSpPr>
          <p:sp>
            <p:nvSpPr>
              <p:cNvPr id="26" name="圆角矩形 50"/>
              <p:cNvSpPr/>
              <p:nvPr>
                <p:custDataLst>
                  <p:tags r:id="rId13"/>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发掘创业机会，管理创业风险</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圆角矩形 60"/>
              <p:cNvSpPr/>
              <p:nvPr>
                <p:custDataLst>
                  <p:tags r:id="rId14"/>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7</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rot="0">
              <a:off x="9965" y="7216"/>
              <a:ext cx="6515" cy="1002"/>
              <a:chOff x="1465736" y="2702487"/>
              <a:chExt cx="4136779" cy="636234"/>
            </a:xfrm>
          </p:grpSpPr>
          <p:sp>
            <p:nvSpPr>
              <p:cNvPr id="29" name="圆角矩形 50"/>
              <p:cNvSpPr/>
              <p:nvPr>
                <p:custDataLst>
                  <p:tags r:id="rId15"/>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树立路演信心，进行项目路演</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圆角矩形 60"/>
              <p:cNvSpPr/>
              <p:nvPr>
                <p:custDataLst>
                  <p:tags r:id="rId16"/>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9</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rot="0">
              <a:off x="9965" y="5528"/>
              <a:ext cx="6515" cy="1002"/>
              <a:chOff x="1465736" y="2702487"/>
              <a:chExt cx="4136779" cy="636234"/>
            </a:xfrm>
          </p:grpSpPr>
          <p:sp>
            <p:nvSpPr>
              <p:cNvPr id="32" name="圆角矩形 50"/>
              <p:cNvSpPr/>
              <p:nvPr>
                <p:custDataLst>
                  <p:tags r:id="rId17"/>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了解商业模式，撰写创业计划书</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圆角矩形 60"/>
              <p:cNvSpPr/>
              <p:nvPr>
                <p:custDataLst>
                  <p:tags r:id="rId18"/>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8</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sp>
          <p:nvSpPr>
            <p:cNvPr id="34" name="圆角矩形 60"/>
            <p:cNvSpPr/>
            <p:nvPr>
              <p:custDataLst>
                <p:tags r:id="rId19"/>
              </p:custDataLst>
            </p:nvPr>
          </p:nvSpPr>
          <p:spPr>
            <a:xfrm>
              <a:off x="9965" y="8957"/>
              <a:ext cx="1189" cy="1003"/>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200" b="1" dirty="0">
                  <a:solidFill>
                    <a:srgbClr val="04898E"/>
                  </a:solidFill>
                  <a:latin typeface="微软雅黑" panose="020B0503020204020204" pitchFamily="34" charset="-122"/>
                  <a:ea typeface="微软雅黑" panose="020B0503020204020204" pitchFamily="34" charset="-122"/>
                  <a:sym typeface="+mn-ea"/>
                </a:rPr>
                <a:t>10</a:t>
              </a:r>
              <a:endParaRPr lang="en-US" altLang="zh-CN" sz="3200" b="1" dirty="0">
                <a:solidFill>
                  <a:srgbClr val="04898E"/>
                </a:solidFill>
                <a:latin typeface="微软雅黑" panose="020B0503020204020204" pitchFamily="34" charset="-122"/>
                <a:ea typeface="微软雅黑" panose="020B0503020204020204" pitchFamily="34" charset="-122"/>
                <a:sym typeface="+mn-ea"/>
              </a:endParaRPr>
            </a:p>
          </p:txBody>
        </p:sp>
        <p:sp>
          <p:nvSpPr>
            <p:cNvPr id="35" name="圆角矩形 50"/>
            <p:cNvSpPr/>
            <p:nvPr>
              <p:custDataLst>
                <p:tags r:id="rId20"/>
              </p:custDataLst>
            </p:nvPr>
          </p:nvSpPr>
          <p:spPr>
            <a:xfrm>
              <a:off x="11342" y="8957"/>
              <a:ext cx="5138" cy="1002"/>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组建创业企业，精进企业管理技能</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5" name="文本框 74"/>
          <p:cNvSpPr txBox="1"/>
          <p:nvPr/>
        </p:nvSpPr>
        <p:spPr>
          <a:xfrm>
            <a:off x="4793615" y="294640"/>
            <a:ext cx="2125980" cy="574040"/>
          </a:xfrm>
          <a:prstGeom prst="rect">
            <a:avLst/>
          </a:prstGeom>
          <a:noFill/>
        </p:spPr>
        <p:txBody>
          <a:bodyPr wrap="square" rtlCol="0">
            <a:noAutofit/>
          </a:bodyPr>
          <a:lstStyle/>
          <a:p>
            <a:pPr algn="ctr"/>
            <a:r>
              <a:rPr lang="zh-CN" altLang="en-US" sz="3200" b="1" dirty="0">
                <a:solidFill>
                  <a:srgbClr val="04898E"/>
                </a:solidFill>
                <a:latin typeface="微软雅黑" panose="020B0503020204020204" pitchFamily="34" charset="-122"/>
                <a:ea typeface="微软雅黑" panose="020B0503020204020204" pitchFamily="34" charset="-122"/>
                <a:cs typeface="+mn-ea"/>
                <a:sym typeface="+mn-lt"/>
              </a:rPr>
              <a:t>全书目录</a:t>
            </a:r>
            <a:endParaRPr lang="zh-CN" altLang="en-US" sz="3200" b="1" dirty="0">
              <a:solidFill>
                <a:srgbClr val="04898E"/>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267460" y="1390650"/>
            <a:ext cx="8976995" cy="4338320"/>
          </a:xfrm>
          <a:prstGeom prst="rect">
            <a:avLst/>
          </a:prstGeom>
          <a:noFill/>
        </p:spPr>
        <p:txBody>
          <a:bodyPr wrap="square" rtlCol="0">
            <a:spAutoFit/>
          </a:bodyPr>
          <a:p>
            <a:r>
              <a:rPr lang="zh-CN" altLang="en-US" sz="2400" b="1">
                <a:solidFill>
                  <a:srgbClr val="00B0F0"/>
                </a:solidFill>
                <a:latin typeface="微软雅黑" panose="020B0503020204020204" pitchFamily="34" charset="-122"/>
                <a:ea typeface="微软雅黑" panose="020B0503020204020204" pitchFamily="34" charset="-122"/>
                <a:sym typeface="+mn-ea"/>
              </a:rPr>
              <a:t>二元坐标法例题：</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设计一款新型智能家居产品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目标：</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结合现有技术或概念，创造一款有市场潜力的智能家居设备。</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列出元素</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选择两类元素（分别作为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x</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轴和</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y</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轴），每类包含若干项：</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8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x</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轴（技术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功能）：语音控制、人脸识别、自动调节、节能模式、健康监测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8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y</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轴（家居物品）：镜子、窗帘、灯具、花盆、椅子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81735" y="1134110"/>
            <a:ext cx="6927215" cy="983615"/>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构建二元坐标矩阵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绘制一个</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5x5</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的网格，</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x</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轴为技术，</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y</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轴为家居物品：</a:t>
            </a:r>
            <a:endParaRPr lang="zh-CN" altLang="en-US" sz="2000"/>
          </a:p>
        </p:txBody>
      </p:sp>
      <p:graphicFrame>
        <p:nvGraphicFramePr>
          <p:cNvPr id="5" name="表格 4"/>
          <p:cNvGraphicFramePr/>
          <p:nvPr/>
        </p:nvGraphicFramePr>
        <p:xfrm>
          <a:off x="1828800" y="2286000"/>
          <a:ext cx="8530590" cy="2866390"/>
        </p:xfrm>
        <a:graphic>
          <a:graphicData uri="http://schemas.openxmlformats.org/drawingml/2006/table">
            <a:tbl>
              <a:tblPr firstRow="1" bandRow="1">
                <a:tableStyleId>{5C22544A-7EE6-4342-B048-85BDC9FD1C3A}</a:tableStyleId>
              </a:tblPr>
              <a:tblGrid>
                <a:gridCol w="1421765"/>
                <a:gridCol w="1421765"/>
                <a:gridCol w="1421765"/>
                <a:gridCol w="1421765"/>
                <a:gridCol w="1421765"/>
                <a:gridCol w="1421765"/>
              </a:tblGrid>
              <a:tr h="381000">
                <a:tc>
                  <a:txBody>
                    <a:bodyPr/>
                    <a:p>
                      <a:pPr algn="ctr">
                        <a:buNone/>
                      </a:pPr>
                      <a:r>
                        <a:rPr lang="zh-CN" altLang="en-US"/>
                        <a:t>技术</a:t>
                      </a:r>
                      <a:r>
                        <a:rPr lang="en-US" altLang="zh-CN"/>
                        <a:t>/</a:t>
                      </a:r>
                      <a:r>
                        <a:rPr lang="zh-CN" altLang="en-US"/>
                        <a:t>物品</a:t>
                      </a:r>
                      <a:endParaRPr lang="zh-CN" altLang="en-US"/>
                    </a:p>
                  </a:txBody>
                  <a:tcPr/>
                </a:tc>
                <a:tc>
                  <a:txBody>
                    <a:bodyPr/>
                    <a:p>
                      <a:pPr algn="ctr">
                        <a:buNone/>
                      </a:pPr>
                      <a:r>
                        <a:rPr lang="zh-CN" altLang="en-US"/>
                        <a:t>语音控制</a:t>
                      </a:r>
                      <a:endParaRPr lang="zh-CN" altLang="en-US"/>
                    </a:p>
                  </a:txBody>
                  <a:tcPr/>
                </a:tc>
                <a:tc>
                  <a:txBody>
                    <a:bodyPr/>
                    <a:p>
                      <a:pPr algn="ctr">
                        <a:buNone/>
                      </a:pPr>
                      <a:r>
                        <a:rPr lang="zh-CN" altLang="en-US"/>
                        <a:t>人脸识别</a:t>
                      </a:r>
                      <a:endParaRPr lang="zh-CN" altLang="en-US"/>
                    </a:p>
                  </a:txBody>
                  <a:tcPr/>
                </a:tc>
                <a:tc>
                  <a:txBody>
                    <a:bodyPr/>
                    <a:p>
                      <a:pPr algn="ctr">
                        <a:buNone/>
                      </a:pPr>
                      <a:r>
                        <a:rPr lang="zh-CN" altLang="en-US"/>
                        <a:t>自动调节</a:t>
                      </a:r>
                      <a:endParaRPr lang="zh-CN" altLang="en-US"/>
                    </a:p>
                  </a:txBody>
                  <a:tcPr/>
                </a:tc>
                <a:tc>
                  <a:txBody>
                    <a:bodyPr/>
                    <a:p>
                      <a:pPr algn="ctr">
                        <a:buNone/>
                      </a:pPr>
                      <a:r>
                        <a:rPr lang="zh-CN" altLang="en-US"/>
                        <a:t>节能模式</a:t>
                      </a:r>
                      <a:endParaRPr lang="zh-CN" altLang="en-US"/>
                    </a:p>
                  </a:txBody>
                  <a:tcPr/>
                </a:tc>
                <a:tc>
                  <a:txBody>
                    <a:bodyPr/>
                    <a:p>
                      <a:pPr algn="ctr">
                        <a:buNone/>
                      </a:pPr>
                      <a:r>
                        <a:rPr lang="zh-CN" altLang="en-US"/>
                        <a:t>健康监测</a:t>
                      </a:r>
                      <a:endParaRPr lang="zh-CN" altLang="en-US"/>
                    </a:p>
                  </a:txBody>
                  <a:tcPr/>
                </a:tc>
              </a:tr>
              <a:tr h="381000">
                <a:tc>
                  <a:txBody>
                    <a:bodyPr/>
                    <a:p>
                      <a:pPr algn="ctr">
                        <a:buNone/>
                      </a:pPr>
                      <a:r>
                        <a:rPr lang="zh-CN" altLang="en-US"/>
                        <a:t>镜子</a:t>
                      </a:r>
                      <a:endParaRPr lang="zh-CN" altLang="en-US"/>
                    </a:p>
                  </a:txBody>
                  <a:tcPr/>
                </a:tc>
                <a:tc>
                  <a:txBody>
                    <a:bodyPr/>
                    <a:p>
                      <a:pPr algn="ctr">
                        <a:buNone/>
                      </a:pPr>
                      <a:r>
                        <a:rPr lang="zh-CN" altLang="en-US"/>
                        <a:t>组合</a:t>
                      </a:r>
                      <a:r>
                        <a:rPr lang="en-US" altLang="zh-CN"/>
                        <a:t>1</a:t>
                      </a:r>
                      <a:endParaRPr lang="en-US" altLang="zh-CN"/>
                    </a:p>
                  </a:txBody>
                  <a:tcPr/>
                </a:tc>
                <a:tc>
                  <a:txBody>
                    <a:bodyPr/>
                    <a:p>
                      <a:pPr algn="ctr">
                        <a:buNone/>
                      </a:pPr>
                      <a:r>
                        <a:rPr lang="zh-CN" altLang="en-US" sz="1800">
                          <a:sym typeface="+mn-ea"/>
                        </a:rPr>
                        <a:t>组合</a:t>
                      </a:r>
                      <a:r>
                        <a:rPr lang="en-US" altLang="zh-CN" sz="1800">
                          <a:sym typeface="+mn-ea"/>
                        </a:rPr>
                        <a:t>2</a:t>
                      </a:r>
                      <a:endParaRPr lang="en-US" altLang="zh-CN" sz="1800">
                        <a:sym typeface="+mn-ea"/>
                      </a:endParaRPr>
                    </a:p>
                  </a:txBody>
                  <a:tcPr/>
                </a:tc>
                <a:tc>
                  <a:txBody>
                    <a:bodyPr/>
                    <a:p>
                      <a:pPr algn="ctr">
                        <a:buNone/>
                      </a:pPr>
                      <a:r>
                        <a:rPr lang="zh-CN" altLang="en-US" sz="1800">
                          <a:sym typeface="+mn-ea"/>
                        </a:rPr>
                        <a:t>组合</a:t>
                      </a:r>
                      <a:r>
                        <a:rPr lang="en-US" altLang="zh-CN" sz="1800">
                          <a:sym typeface="+mn-ea"/>
                        </a:rPr>
                        <a:t>3</a:t>
                      </a:r>
                      <a:endParaRPr lang="zh-CN" altLang="en-US"/>
                    </a:p>
                  </a:txBody>
                  <a:tcPr/>
                </a:tc>
                <a:tc>
                  <a:txBody>
                    <a:bodyPr/>
                    <a:p>
                      <a:pPr algn="ctr">
                        <a:buNone/>
                      </a:pPr>
                      <a:r>
                        <a:rPr lang="zh-CN" altLang="en-US" sz="1800">
                          <a:sym typeface="+mn-ea"/>
                        </a:rPr>
                        <a:t>组合</a:t>
                      </a:r>
                      <a:r>
                        <a:rPr lang="en-US" altLang="zh-CN" sz="1800">
                          <a:sym typeface="+mn-ea"/>
                        </a:rPr>
                        <a:t>4</a:t>
                      </a:r>
                      <a:endParaRPr lang="zh-CN" altLang="en-US"/>
                    </a:p>
                  </a:txBody>
                  <a:tcPr/>
                </a:tc>
                <a:tc>
                  <a:txBody>
                    <a:bodyPr/>
                    <a:p>
                      <a:pPr algn="ctr">
                        <a:buNone/>
                      </a:pPr>
                      <a:r>
                        <a:rPr lang="zh-CN" altLang="en-US" sz="1800">
                          <a:sym typeface="+mn-ea"/>
                        </a:rPr>
                        <a:t>组合</a:t>
                      </a:r>
                      <a:r>
                        <a:rPr lang="en-US" altLang="zh-CN" sz="1800">
                          <a:sym typeface="+mn-ea"/>
                        </a:rPr>
                        <a:t>5</a:t>
                      </a:r>
                      <a:endParaRPr lang="zh-CN" altLang="en-US"/>
                    </a:p>
                  </a:txBody>
                  <a:tcPr/>
                </a:tc>
              </a:tr>
              <a:tr h="381000">
                <a:tc>
                  <a:txBody>
                    <a:bodyPr/>
                    <a:p>
                      <a:pPr algn="ctr">
                        <a:buNone/>
                      </a:pPr>
                      <a:r>
                        <a:rPr lang="zh-CN" altLang="en-US"/>
                        <a:t>窗帘</a:t>
                      </a:r>
                      <a:endParaRPr lang="zh-CN" altLang="en-US"/>
                    </a:p>
                  </a:txBody>
                  <a:tcPr/>
                </a:tc>
                <a:tc>
                  <a:txBody>
                    <a:bodyPr/>
                    <a:p>
                      <a:pPr algn="ctr">
                        <a:buNone/>
                      </a:pPr>
                      <a:r>
                        <a:rPr lang="zh-CN" altLang="en-US" sz="1800">
                          <a:sym typeface="+mn-ea"/>
                        </a:rPr>
                        <a:t>组合</a:t>
                      </a:r>
                      <a:r>
                        <a:rPr lang="en-US" altLang="zh-CN" sz="1800">
                          <a:sym typeface="+mn-ea"/>
                        </a:rPr>
                        <a:t>6</a:t>
                      </a:r>
                      <a:endParaRPr lang="zh-CN" altLang="en-US"/>
                    </a:p>
                  </a:txBody>
                  <a:tcPr/>
                </a:tc>
                <a:tc>
                  <a:txBody>
                    <a:bodyPr/>
                    <a:p>
                      <a:pPr algn="ctr">
                        <a:buNone/>
                      </a:pPr>
                      <a:r>
                        <a:rPr lang="zh-CN" altLang="en-US" sz="1800">
                          <a:sym typeface="+mn-ea"/>
                        </a:rPr>
                        <a:t>组合</a:t>
                      </a:r>
                      <a:r>
                        <a:rPr lang="en-US" altLang="zh-CN" sz="1800">
                          <a:sym typeface="+mn-ea"/>
                        </a:rPr>
                        <a:t>7</a:t>
                      </a:r>
                      <a:endParaRPr lang="zh-CN" altLang="en-US"/>
                    </a:p>
                  </a:txBody>
                  <a:tcPr/>
                </a:tc>
                <a:tc>
                  <a:txBody>
                    <a:bodyPr/>
                    <a:p>
                      <a:pPr algn="ctr">
                        <a:buNone/>
                      </a:pPr>
                      <a:r>
                        <a:rPr lang="zh-CN" altLang="en-US" sz="1800">
                          <a:sym typeface="+mn-ea"/>
                        </a:rPr>
                        <a:t>组合</a:t>
                      </a:r>
                      <a:r>
                        <a:rPr lang="en-US" altLang="zh-CN" sz="1800">
                          <a:sym typeface="+mn-ea"/>
                        </a:rPr>
                        <a:t>8</a:t>
                      </a:r>
                      <a:endParaRPr lang="zh-CN" altLang="en-US"/>
                    </a:p>
                  </a:txBody>
                  <a:tcPr/>
                </a:tc>
                <a:tc>
                  <a:txBody>
                    <a:bodyPr/>
                    <a:p>
                      <a:pPr algn="ctr">
                        <a:buNone/>
                      </a:pPr>
                      <a:r>
                        <a:rPr lang="zh-CN" altLang="en-US" sz="1800">
                          <a:sym typeface="+mn-ea"/>
                        </a:rPr>
                        <a:t>组合</a:t>
                      </a:r>
                      <a:r>
                        <a:rPr lang="en-US" altLang="zh-CN" sz="1800">
                          <a:sym typeface="+mn-ea"/>
                        </a:rPr>
                        <a:t>9</a:t>
                      </a:r>
                      <a:endParaRPr lang="zh-CN" altLang="en-US"/>
                    </a:p>
                  </a:txBody>
                  <a:tcPr/>
                </a:tc>
                <a:tc>
                  <a:txBody>
                    <a:bodyPr/>
                    <a:p>
                      <a:pPr algn="ctr">
                        <a:buNone/>
                      </a:pPr>
                      <a:r>
                        <a:rPr lang="zh-CN" altLang="en-US" sz="1800">
                          <a:sym typeface="+mn-ea"/>
                        </a:rPr>
                        <a:t>组合</a:t>
                      </a:r>
                      <a:r>
                        <a:rPr lang="en-US" altLang="zh-CN" sz="1800">
                          <a:sym typeface="+mn-ea"/>
                        </a:rPr>
                        <a:t>10</a:t>
                      </a:r>
                      <a:endParaRPr lang="zh-CN" altLang="en-US"/>
                    </a:p>
                  </a:txBody>
                  <a:tcPr/>
                </a:tc>
              </a:tr>
              <a:tr h="443230">
                <a:tc>
                  <a:txBody>
                    <a:bodyPr/>
                    <a:p>
                      <a:pPr algn="ctr">
                        <a:buNone/>
                      </a:pPr>
                      <a:r>
                        <a:rPr lang="zh-CN" altLang="en-US"/>
                        <a:t>灯具</a:t>
                      </a:r>
                      <a:endParaRPr lang="zh-CN" altLang="en-US"/>
                    </a:p>
                  </a:txBody>
                  <a:tcPr/>
                </a:tc>
                <a:tc>
                  <a:txBody>
                    <a:bodyPr/>
                    <a:p>
                      <a:pPr algn="ctr">
                        <a:buNone/>
                      </a:pPr>
                      <a:r>
                        <a:rPr lang="zh-CN" altLang="en-US" sz="1800">
                          <a:sym typeface="+mn-ea"/>
                        </a:rPr>
                        <a:t>组合</a:t>
                      </a:r>
                      <a:r>
                        <a:rPr lang="en-US" altLang="zh-CN" sz="1800">
                          <a:sym typeface="+mn-ea"/>
                        </a:rPr>
                        <a:t>11</a:t>
                      </a:r>
                      <a:endParaRPr lang="zh-CN" altLang="en-US"/>
                    </a:p>
                  </a:txBody>
                  <a:tcPr/>
                </a:tc>
                <a:tc>
                  <a:txBody>
                    <a:bodyPr/>
                    <a:p>
                      <a:pPr algn="ctr">
                        <a:buNone/>
                      </a:pPr>
                      <a:r>
                        <a:rPr lang="zh-CN" altLang="en-US" sz="1800">
                          <a:sym typeface="+mn-ea"/>
                        </a:rPr>
                        <a:t>组合</a:t>
                      </a:r>
                      <a:r>
                        <a:rPr lang="en-US" altLang="zh-CN" sz="1800">
                          <a:sym typeface="+mn-ea"/>
                        </a:rPr>
                        <a:t>12</a:t>
                      </a:r>
                      <a:endParaRPr lang="zh-CN" altLang="en-US"/>
                    </a:p>
                  </a:txBody>
                  <a:tcPr/>
                </a:tc>
                <a:tc>
                  <a:txBody>
                    <a:bodyPr/>
                    <a:p>
                      <a:pPr algn="ctr">
                        <a:buNone/>
                      </a:pPr>
                      <a:r>
                        <a:rPr lang="zh-CN" altLang="en-US" sz="1800">
                          <a:sym typeface="+mn-ea"/>
                        </a:rPr>
                        <a:t>组合</a:t>
                      </a:r>
                      <a:r>
                        <a:rPr lang="en-US" altLang="zh-CN" sz="1800">
                          <a:sym typeface="+mn-ea"/>
                        </a:rPr>
                        <a:t>13</a:t>
                      </a:r>
                      <a:endParaRPr lang="zh-CN" altLang="en-US"/>
                    </a:p>
                  </a:txBody>
                  <a:tcPr/>
                </a:tc>
                <a:tc>
                  <a:txBody>
                    <a:bodyPr/>
                    <a:p>
                      <a:pPr algn="ctr">
                        <a:buNone/>
                      </a:pPr>
                      <a:r>
                        <a:rPr lang="zh-CN" altLang="en-US" sz="1800">
                          <a:sym typeface="+mn-ea"/>
                        </a:rPr>
                        <a:t>组合</a:t>
                      </a:r>
                      <a:r>
                        <a:rPr lang="en-US" altLang="zh-CN" sz="1800">
                          <a:sym typeface="+mn-ea"/>
                        </a:rPr>
                        <a:t>14</a:t>
                      </a:r>
                      <a:endParaRPr lang="zh-CN" altLang="en-US"/>
                    </a:p>
                  </a:txBody>
                  <a:tcPr/>
                </a:tc>
                <a:tc>
                  <a:txBody>
                    <a:bodyPr/>
                    <a:p>
                      <a:pPr algn="ctr">
                        <a:buNone/>
                      </a:pPr>
                      <a:r>
                        <a:rPr lang="zh-CN" altLang="en-US" sz="1800">
                          <a:sym typeface="+mn-ea"/>
                        </a:rPr>
                        <a:t>组合</a:t>
                      </a:r>
                      <a:r>
                        <a:rPr lang="en-US" altLang="zh-CN" sz="1800">
                          <a:sym typeface="+mn-ea"/>
                        </a:rPr>
                        <a:t>15</a:t>
                      </a:r>
                      <a:endParaRPr lang="zh-CN" altLang="en-US"/>
                    </a:p>
                  </a:txBody>
                  <a:tcPr/>
                </a:tc>
              </a:tr>
              <a:tr h="381000">
                <a:tc>
                  <a:txBody>
                    <a:bodyPr/>
                    <a:p>
                      <a:pPr algn="ctr">
                        <a:buNone/>
                      </a:pPr>
                      <a:r>
                        <a:rPr lang="zh-CN" altLang="en-US"/>
                        <a:t>花盆</a:t>
                      </a:r>
                      <a:endParaRPr lang="zh-CN" altLang="en-US"/>
                    </a:p>
                  </a:txBody>
                  <a:tcPr/>
                </a:tc>
                <a:tc>
                  <a:txBody>
                    <a:bodyPr/>
                    <a:p>
                      <a:pPr algn="ctr">
                        <a:buNone/>
                      </a:pPr>
                      <a:r>
                        <a:rPr lang="zh-CN" altLang="en-US" sz="1800">
                          <a:sym typeface="+mn-ea"/>
                        </a:rPr>
                        <a:t>组合</a:t>
                      </a:r>
                      <a:r>
                        <a:rPr lang="en-US" altLang="zh-CN" sz="1800">
                          <a:sym typeface="+mn-ea"/>
                        </a:rPr>
                        <a:t>16</a:t>
                      </a:r>
                      <a:endParaRPr lang="zh-CN" altLang="en-US"/>
                    </a:p>
                  </a:txBody>
                  <a:tcPr/>
                </a:tc>
                <a:tc>
                  <a:txBody>
                    <a:bodyPr/>
                    <a:p>
                      <a:pPr algn="ctr">
                        <a:buNone/>
                      </a:pPr>
                      <a:r>
                        <a:rPr lang="zh-CN" altLang="en-US" sz="1800">
                          <a:sym typeface="+mn-ea"/>
                        </a:rPr>
                        <a:t>组合</a:t>
                      </a:r>
                      <a:r>
                        <a:rPr lang="en-US" altLang="zh-CN" sz="1800">
                          <a:sym typeface="+mn-ea"/>
                        </a:rPr>
                        <a:t>17</a:t>
                      </a:r>
                      <a:endParaRPr lang="zh-CN" altLang="en-US"/>
                    </a:p>
                  </a:txBody>
                  <a:tcPr/>
                </a:tc>
                <a:tc>
                  <a:txBody>
                    <a:bodyPr/>
                    <a:p>
                      <a:pPr algn="ctr">
                        <a:buNone/>
                      </a:pPr>
                      <a:r>
                        <a:rPr lang="zh-CN" altLang="en-US" sz="1800">
                          <a:sym typeface="+mn-ea"/>
                        </a:rPr>
                        <a:t>组合</a:t>
                      </a:r>
                      <a:r>
                        <a:rPr lang="en-US" altLang="zh-CN" sz="1800">
                          <a:sym typeface="+mn-ea"/>
                        </a:rPr>
                        <a:t>18</a:t>
                      </a:r>
                      <a:endParaRPr lang="zh-CN" altLang="en-US"/>
                    </a:p>
                  </a:txBody>
                  <a:tcPr/>
                </a:tc>
                <a:tc>
                  <a:txBody>
                    <a:bodyPr/>
                    <a:p>
                      <a:pPr algn="ctr">
                        <a:buNone/>
                      </a:pPr>
                      <a:r>
                        <a:rPr lang="zh-CN" altLang="en-US" sz="1800">
                          <a:sym typeface="+mn-ea"/>
                        </a:rPr>
                        <a:t>组合</a:t>
                      </a:r>
                      <a:r>
                        <a:rPr lang="en-US" altLang="zh-CN" sz="1800">
                          <a:sym typeface="+mn-ea"/>
                        </a:rPr>
                        <a:t>19</a:t>
                      </a:r>
                      <a:endParaRPr lang="zh-CN" altLang="en-US"/>
                    </a:p>
                  </a:txBody>
                  <a:tcPr/>
                </a:tc>
                <a:tc>
                  <a:txBody>
                    <a:bodyPr/>
                    <a:p>
                      <a:pPr algn="ctr">
                        <a:buNone/>
                      </a:pPr>
                      <a:r>
                        <a:rPr lang="zh-CN" altLang="en-US" sz="1800">
                          <a:sym typeface="+mn-ea"/>
                        </a:rPr>
                        <a:t>组合</a:t>
                      </a:r>
                      <a:r>
                        <a:rPr lang="en-US" altLang="zh-CN" sz="1800">
                          <a:sym typeface="+mn-ea"/>
                        </a:rPr>
                        <a:t>20</a:t>
                      </a:r>
                      <a:endParaRPr lang="zh-CN" altLang="en-US"/>
                    </a:p>
                  </a:txBody>
                  <a:tcPr/>
                </a:tc>
              </a:tr>
              <a:tr h="381000">
                <a:tc>
                  <a:txBody>
                    <a:bodyPr/>
                    <a:p>
                      <a:pPr algn="ctr">
                        <a:buNone/>
                      </a:pPr>
                      <a:r>
                        <a:rPr lang="zh-CN" altLang="en-US"/>
                        <a:t>椅子</a:t>
                      </a:r>
                      <a:endParaRPr lang="zh-CN" altLang="en-US"/>
                    </a:p>
                  </a:txBody>
                  <a:tcPr/>
                </a:tc>
                <a:tc>
                  <a:txBody>
                    <a:bodyPr/>
                    <a:p>
                      <a:pPr algn="ctr">
                        <a:buNone/>
                      </a:pPr>
                      <a:r>
                        <a:rPr lang="zh-CN" altLang="en-US" sz="1800">
                          <a:sym typeface="+mn-ea"/>
                        </a:rPr>
                        <a:t>组合</a:t>
                      </a:r>
                      <a:r>
                        <a:rPr lang="en-US" altLang="zh-CN" sz="1800">
                          <a:sym typeface="+mn-ea"/>
                        </a:rPr>
                        <a:t>21</a:t>
                      </a:r>
                      <a:endParaRPr lang="zh-CN" altLang="en-US"/>
                    </a:p>
                  </a:txBody>
                  <a:tcPr/>
                </a:tc>
                <a:tc>
                  <a:txBody>
                    <a:bodyPr/>
                    <a:p>
                      <a:pPr algn="ctr">
                        <a:buNone/>
                      </a:pPr>
                      <a:r>
                        <a:rPr lang="zh-CN" altLang="en-US" sz="1800">
                          <a:sym typeface="+mn-ea"/>
                        </a:rPr>
                        <a:t>组合</a:t>
                      </a:r>
                      <a:r>
                        <a:rPr lang="en-US" altLang="zh-CN" sz="1800">
                          <a:sym typeface="+mn-ea"/>
                        </a:rPr>
                        <a:t>22</a:t>
                      </a:r>
                      <a:endParaRPr lang="zh-CN" altLang="en-US"/>
                    </a:p>
                  </a:txBody>
                  <a:tcPr/>
                </a:tc>
                <a:tc>
                  <a:txBody>
                    <a:bodyPr/>
                    <a:p>
                      <a:pPr algn="ctr">
                        <a:buNone/>
                      </a:pPr>
                      <a:r>
                        <a:rPr lang="zh-CN" altLang="en-US" sz="1800">
                          <a:sym typeface="+mn-ea"/>
                        </a:rPr>
                        <a:t>组合</a:t>
                      </a:r>
                      <a:r>
                        <a:rPr lang="en-US" altLang="zh-CN" sz="1800">
                          <a:sym typeface="+mn-ea"/>
                        </a:rPr>
                        <a:t>23</a:t>
                      </a:r>
                      <a:endParaRPr lang="zh-CN" altLang="en-US"/>
                    </a:p>
                  </a:txBody>
                  <a:tcPr/>
                </a:tc>
                <a:tc>
                  <a:txBody>
                    <a:bodyPr/>
                    <a:p>
                      <a:pPr algn="ctr">
                        <a:buNone/>
                      </a:pPr>
                      <a:r>
                        <a:rPr lang="zh-CN" altLang="en-US" sz="1800">
                          <a:sym typeface="+mn-ea"/>
                        </a:rPr>
                        <a:t>组合</a:t>
                      </a:r>
                      <a:r>
                        <a:rPr lang="en-US" altLang="zh-CN" sz="1800">
                          <a:sym typeface="+mn-ea"/>
                        </a:rPr>
                        <a:t>24</a:t>
                      </a:r>
                      <a:endParaRPr lang="zh-CN" altLang="en-US"/>
                    </a:p>
                  </a:txBody>
                  <a:tcPr/>
                </a:tc>
                <a:tc>
                  <a:txBody>
                    <a:bodyPr/>
                    <a:p>
                      <a:pPr algn="ctr">
                        <a:buNone/>
                      </a:pPr>
                      <a:r>
                        <a:rPr lang="zh-CN" altLang="en-US" sz="1800">
                          <a:sym typeface="+mn-ea"/>
                        </a:rPr>
                        <a:t>组合</a:t>
                      </a:r>
                      <a:r>
                        <a:rPr lang="en-US" altLang="zh-CN" sz="1800">
                          <a:sym typeface="+mn-ea"/>
                        </a:rPr>
                        <a:t>25</a:t>
                      </a:r>
                      <a:endParaRPr lang="zh-CN" altLang="en-US"/>
                    </a:p>
                  </a:txBody>
                  <a:tcPr/>
                </a:tc>
              </a:tr>
            </a:tbl>
          </a:graphicData>
        </a:graphic>
      </p:graphicFrame>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25805" y="1127760"/>
            <a:ext cx="10975975" cy="5590540"/>
          </a:xfrm>
          <a:prstGeom prst="rect">
            <a:avLst/>
          </a:prstGeom>
          <a:noFill/>
        </p:spPr>
        <p:txBody>
          <a:bodyPr wrap="square" rtlCol="0">
            <a:noAutofit/>
          </a:bodyPr>
          <a:p>
            <a:pPr>
              <a:lnSpc>
                <a:spcPct val="11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组合并激发创意</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1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对每个交叉点进行创意发散，例如：</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1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组合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（语音控制</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镜子）：智能语音镜子</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通过语音命令调整镜面亮度、显示天气</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新闻，或进行皮肤分析。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1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组合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（人脸识别</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窗帘）：智能窗帘</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识别用户身份后自动调节光线（例如根据个人偏好设置开合程度）。</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1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组合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（自动调节</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灯具）：自适应照明灯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根据环境光线和用户活动（阅读、休息）自动调整色温和亮度。</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1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组合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19</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（节能模式</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花盆）：智能花盆</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监测植物水分和光照，仅在需要时浇水，并利用太阳能供电。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1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组合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（健康监测</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椅子）：健康办公椅</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监测坐姿、久坐时间，提醒用户活动，并收集心率等数据。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1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筛选并深化创意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1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选择最有潜力的组合进行细化。例如：健康监测椅子（组合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1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功能：压力传感器监测坐姿，红外传感器监测心率，</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连接提醒久坐。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1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目标用户：办公族、健康关注者。</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创新点：将健康管理融入日常家具。</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63955" y="1249045"/>
            <a:ext cx="9251950" cy="4171315"/>
          </a:xfrm>
          <a:prstGeom prst="rect">
            <a:avLst/>
          </a:prstGeom>
          <a:noFill/>
        </p:spPr>
        <p:txBody>
          <a:bodyPr wrap="square" rtlCol="0">
            <a:noAutofit/>
          </a:bodyPr>
          <a:p>
            <a:pPr>
              <a:lnSpc>
                <a:spcPct val="19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输出方案</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产品名称：</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ErgoHealth Chair</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ergo</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：人体工学，</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health</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：健康）</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核心功能：</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实时坐姿纠正：压力传感器检测背部角度，振动提醒不良姿势。</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久坐警报：每</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分钟提醒用户起身活动。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健康监测：扶手内置心率传感器，记录每日压力指数。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数据同步：通过</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生成健康报告，提供改善建议。</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技术实现：嵌入式传感器、低功耗蓝牙、</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AI</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算法分析。</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市场价值：解决办公健康痛点，符合智能家居趋势。</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组合创新技法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 name="图片 4" descr="圆规"/>
          <p:cNvPicPr>
            <a:picLocks noChangeAspect="1"/>
          </p:cNvPicPr>
          <p:nvPr/>
        </p:nvPicPr>
        <p:blipFill>
          <a:blip/>
          <a:stretch>
            <a:fillRect/>
          </a:stretch>
        </p:blipFill>
        <p:spPr>
          <a:xfrm>
            <a:off x="9224010" y="4184650"/>
            <a:ext cx="914400" cy="914400"/>
          </a:xfrm>
          <a:prstGeom prst="rect">
            <a:avLst/>
          </a:prstGeom>
        </p:spPr>
      </p:pic>
      <p:sp>
        <p:nvSpPr>
          <p:cNvPr id="11" name="文本框 10"/>
          <p:cNvSpPr txBox="1"/>
          <p:nvPr/>
        </p:nvSpPr>
        <p:spPr>
          <a:xfrm>
            <a:off x="1386840" y="1096010"/>
            <a:ext cx="2385695" cy="645160"/>
          </a:xfrm>
          <a:prstGeom prst="rect">
            <a:avLst/>
          </a:prstGeom>
          <a:noFill/>
        </p:spPr>
        <p:txBody>
          <a:bodyPr wrap="square" rtlCol="0">
            <a:spAutoFit/>
          </a:bodyPr>
          <a:p>
            <a:pPr>
              <a:lnSpc>
                <a:spcPct val="150000"/>
              </a:lnSpc>
            </a:pPr>
            <a:r>
              <a:rPr lang="zh-CN" altLang="en-US" sz="2400" b="1">
                <a:solidFill>
                  <a:srgbClr val="92D050"/>
                </a:solidFill>
                <a:latin typeface="微软雅黑" panose="020B0503020204020204" pitchFamily="34" charset="-122"/>
                <a:ea typeface="微软雅黑" panose="020B0503020204020204" pitchFamily="34" charset="-122"/>
              </a:rPr>
              <a:t>（三）焦点法</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03630" y="1650365"/>
            <a:ext cx="10431780" cy="4577080"/>
          </a:xfrm>
          <a:prstGeom prst="rect">
            <a:avLst/>
          </a:prstGeom>
          <a:noFill/>
        </p:spPr>
        <p:txBody>
          <a:bodyPr wrap="square" rtlCol="0">
            <a:noAutofit/>
          </a:bodyPr>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焦点法与二元坐标法都是强制联想法，区别在于焦点法是以某预定事物为中心（焦点），依次与罗列的各元素一一组合构成联想点</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，而二元坐标法则是各元素间的两两组合。</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焦点法的应用步骤如下。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选择焦点</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。焦点就是希望创新的事物，或者是准备推广的技术，需要将其填入中心圆圈内。</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列举与焦点无关的事物或技术</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。可以从多角度、多方面进行罗列，尽量避免列举与焦点事物相近的事物，可借助购物指南、技术手册等。将所选的内容逐一填入环绕焦点四周的小圆圈内。</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将中心圆圈与周围的小圆圈连接起来，得到多种组合方案</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充分想象，对每种组合方案提出创造性设想</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评价所有的设想方案，筛选出新颖实用的最佳方案。</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阅读"/>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95040" y="916940"/>
            <a:ext cx="824230" cy="8242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组合创新技法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 name="图片 4" descr="圆规"/>
          <p:cNvPicPr>
            <a:picLocks noChangeAspect="1"/>
          </p:cNvPicPr>
          <p:nvPr/>
        </p:nvPicPr>
        <p:blipFill>
          <a:blip/>
          <a:stretch>
            <a:fillRect/>
          </a:stretch>
        </p:blipFill>
        <p:spPr>
          <a:xfrm>
            <a:off x="9224010" y="4184650"/>
            <a:ext cx="914400" cy="914400"/>
          </a:xfrm>
          <a:prstGeom prst="rect">
            <a:avLst/>
          </a:prstGeom>
        </p:spPr>
      </p:pic>
      <p:sp>
        <p:nvSpPr>
          <p:cNvPr id="11" name="文本框 10"/>
          <p:cNvSpPr txBox="1"/>
          <p:nvPr/>
        </p:nvSpPr>
        <p:spPr>
          <a:xfrm>
            <a:off x="952500" y="1096010"/>
            <a:ext cx="2990850" cy="645160"/>
          </a:xfrm>
          <a:prstGeom prst="rect">
            <a:avLst/>
          </a:prstGeom>
          <a:noFill/>
        </p:spPr>
        <p:txBody>
          <a:bodyPr wrap="square" rtlCol="0">
            <a:spAutoFit/>
          </a:bodyPr>
          <a:p>
            <a:pPr>
              <a:lnSpc>
                <a:spcPct val="150000"/>
              </a:lnSpc>
            </a:pPr>
            <a:r>
              <a:rPr lang="zh-CN" altLang="en-US" sz="2400" b="1">
                <a:solidFill>
                  <a:srgbClr val="92D050"/>
                </a:solidFill>
                <a:latin typeface="微软雅黑" panose="020B0503020204020204" pitchFamily="34" charset="-122"/>
                <a:ea typeface="微软雅黑" panose="020B0503020204020204" pitchFamily="34" charset="-122"/>
              </a:rPr>
              <a:t>（四）形态分析法</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91795" y="1688465"/>
            <a:ext cx="11339830" cy="5169535"/>
          </a:xfrm>
          <a:prstGeom prst="rect">
            <a:avLst/>
          </a:prstGeom>
          <a:noFill/>
        </p:spPr>
        <p:txBody>
          <a:bodyPr wrap="square" rtlCol="0">
            <a:spAutoFit/>
          </a:bodyPr>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形态分析法是一种利用系统观念进行创新组合的方法</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。其思路是先把技术课题分解成为相互独立的基本要素，找出每个要素的可能解决方案（形态），然后加以组合，得到各种解决技术课题的总构想方案。</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总构想方案的数量就是各要素方案的组合数。</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此法的一个突出特点</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它并非主要取决于发明者的直觉和想象</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，而是依靠发明者认真、细致、严密的分析和其精通的与发明有关的专门知识。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形态分析法可广泛应用于新技术和新产品的开发和技术预测等多个领域，既适用于团队协作，也可用于个人研究，</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其应用步骤如下</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）明确问题。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）要素分析。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）形态分析。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）方案综合和选择。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书籍"/>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702050" y="97663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六顶思考帽法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 name="图片 4" descr="圆规"/>
          <p:cNvPicPr>
            <a:picLocks noChangeAspect="1"/>
          </p:cNvPicPr>
          <p:nvPr/>
        </p:nvPicPr>
        <p:blipFill>
          <a:blip/>
          <a:stretch>
            <a:fillRect/>
          </a:stretch>
        </p:blipFill>
        <p:spPr>
          <a:xfrm>
            <a:off x="9224010" y="4184650"/>
            <a:ext cx="914400" cy="914400"/>
          </a:xfrm>
          <a:prstGeom prst="rect">
            <a:avLst/>
          </a:prstGeom>
        </p:spPr>
      </p:pic>
      <p:sp>
        <p:nvSpPr>
          <p:cNvPr id="4" name="文本框 3"/>
          <p:cNvSpPr txBox="1"/>
          <p:nvPr/>
        </p:nvSpPr>
        <p:spPr>
          <a:xfrm>
            <a:off x="1469390" y="1468120"/>
            <a:ext cx="8996045" cy="2199005"/>
          </a:xfrm>
          <a:prstGeom prst="rect">
            <a:avLst/>
          </a:prstGeom>
        </p:spPr>
        <p:txBody>
          <a:bodyPr>
            <a:noAutofit/>
          </a:bodyPr>
          <a:p>
            <a:pPr>
              <a:lnSpc>
                <a:spcPct val="200000"/>
              </a:lnSpc>
            </a:pPr>
            <a:r>
              <a:rPr lang="en-US" altLang="zh-CN"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“六顶思考帽法”是英国心理学家爱德华</a:t>
            </a:r>
            <a:r>
              <a:rPr lang="en-US" altLang="zh-CN"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德</a:t>
            </a:r>
            <a:r>
              <a:rPr lang="en-US" altLang="zh-CN"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博诺开发的一种思维训练方法，是一个</a:t>
            </a:r>
            <a:r>
              <a:rPr lang="zh-CN" altLang="en-US"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有助于全面思考问题的方法</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。六顶思考帽法是平行思维工具，是创新思维工具，是人际沟通的操作框架，更是提高团队智力的有效方法。</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5160010" y="4576445"/>
            <a:ext cx="4653915" cy="132207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爱德华</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德</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博诺（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Edward de Bono</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）：创新思维之父，</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六顶思考帽</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水平思考法</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"DATT"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"CoRT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教育思维</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的创始人。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9" name="组合 68"/>
          <p:cNvGrpSpPr/>
          <p:nvPr>
            <p:custDataLst>
              <p:tags r:id="rId1"/>
            </p:custDataLst>
          </p:nvPr>
        </p:nvGrpSpPr>
        <p:grpSpPr>
          <a:xfrm rot="0">
            <a:off x="3267312" y="4102922"/>
            <a:ext cx="1236746" cy="2050536"/>
            <a:chOff x="5245" y="2330"/>
            <a:chExt cx="8844" cy="14664"/>
          </a:xfrm>
        </p:grpSpPr>
        <p:pic>
          <p:nvPicPr>
            <p:cNvPr id="70" name="图片 69" descr="VCG41468784485"/>
            <p:cNvPicPr>
              <a:picLocks noChangeAspect="1"/>
            </p:cNvPicPr>
            <p:nvPr>
              <p:custDataLst>
                <p:tags r:id="rId2"/>
              </p:custDataLst>
            </p:nvPr>
          </p:nvPicPr>
          <p:blipFill>
            <a:blip r:embed="rId3" cstate="email"/>
            <a:srcRect l="32195" r="30632"/>
            <a:stretch>
              <a:fillRect/>
            </a:stretch>
          </p:blipFill>
          <p:spPr>
            <a:xfrm>
              <a:off x="5869" y="2919"/>
              <a:ext cx="7596" cy="13487"/>
            </a:xfrm>
            <a:prstGeom prst="roundRect">
              <a:avLst>
                <a:gd name="adj" fmla="val 50000"/>
              </a:avLst>
            </a:prstGeom>
          </p:spPr>
        </p:pic>
        <p:sp>
          <p:nvSpPr>
            <p:cNvPr id="71" name="圆角矩形 70"/>
            <p:cNvSpPr/>
            <p:nvPr>
              <p:custDataLst>
                <p:tags r:id="rId4"/>
              </p:custDataLst>
            </p:nvPr>
          </p:nvSpPr>
          <p:spPr>
            <a:xfrm>
              <a:off x="5245" y="2330"/>
              <a:ext cx="8845" cy="14665"/>
            </a:xfrm>
            <a:prstGeom prst="roundRect">
              <a:avLst>
                <a:gd name="adj" fmla="val 50000"/>
              </a:avLst>
            </a:prstGeom>
            <a:noFill/>
            <a:ln>
              <a:solidFill>
                <a:srgbClr val="7EB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custDataLst>
                <p:tags r:id="rId5"/>
              </p:custDataLst>
            </p:nvPr>
          </p:nvSpPr>
          <p:spPr>
            <a:xfrm>
              <a:off x="5699" y="3903"/>
              <a:ext cx="574" cy="574"/>
            </a:xfrm>
            <a:prstGeom prst="ellipse">
              <a:avLst/>
            </a:prstGeom>
            <a:solidFill>
              <a:srgbClr val="7EB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custDataLst>
                <p:tags r:id="rId6"/>
              </p:custDataLst>
            </p:nvPr>
          </p:nvSpPr>
          <p:spPr>
            <a:xfrm rot="5400000">
              <a:off x="13241" y="15304"/>
              <a:ext cx="542" cy="53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030" h="1917">
                  <a:moveTo>
                    <a:pt x="1017" y="0"/>
                  </a:moveTo>
                  <a:lnTo>
                    <a:pt x="1018" y="8"/>
                  </a:lnTo>
                  <a:cubicBezTo>
                    <a:pt x="1121" y="499"/>
                    <a:pt x="1520" y="880"/>
                    <a:pt x="2020" y="957"/>
                  </a:cubicBezTo>
                  <a:lnTo>
                    <a:pt x="2030" y="958"/>
                  </a:lnTo>
                  <a:lnTo>
                    <a:pt x="2020" y="960"/>
                  </a:lnTo>
                  <a:cubicBezTo>
                    <a:pt x="1520" y="1036"/>
                    <a:pt x="1121" y="1418"/>
                    <a:pt x="1018" y="1908"/>
                  </a:cubicBezTo>
                  <a:lnTo>
                    <a:pt x="1017" y="1917"/>
                  </a:lnTo>
                  <a:lnTo>
                    <a:pt x="1016" y="1914"/>
                  </a:lnTo>
                  <a:cubicBezTo>
                    <a:pt x="916" y="1422"/>
                    <a:pt x="517" y="1039"/>
                    <a:pt x="18" y="961"/>
                  </a:cubicBezTo>
                  <a:lnTo>
                    <a:pt x="0" y="959"/>
                  </a:lnTo>
                  <a:lnTo>
                    <a:pt x="14" y="957"/>
                  </a:lnTo>
                  <a:cubicBezTo>
                    <a:pt x="515" y="880"/>
                    <a:pt x="915" y="496"/>
                    <a:pt x="1016" y="3"/>
                  </a:cubicBezTo>
                  <a:lnTo>
                    <a:pt x="1017" y="0"/>
                  </a:lnTo>
                  <a:close/>
                </a:path>
              </a:pathLst>
            </a:custGeom>
            <a:solidFill>
              <a:srgbClr val="7EB53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grpSp>
      <p:cxnSp>
        <p:nvCxnSpPr>
          <p:cNvPr id="75" name="直接连接符 74"/>
          <p:cNvCxnSpPr/>
          <p:nvPr/>
        </p:nvCxnSpPr>
        <p:spPr>
          <a:xfrm>
            <a:off x="904875" y="3926205"/>
            <a:ext cx="9968865" cy="0"/>
          </a:xfrm>
          <a:prstGeom prst="line">
            <a:avLst/>
          </a:prstGeom>
          <a:ln>
            <a:solidFill>
              <a:srgbClr val="92D050"/>
            </a:solidFill>
          </a:ln>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六顶思考帽法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 name="图片 4" descr="圆规"/>
          <p:cNvPicPr>
            <a:picLocks noChangeAspect="1"/>
          </p:cNvPicPr>
          <p:nvPr/>
        </p:nvPicPr>
        <p:blipFill>
          <a:blip/>
          <a:stretch>
            <a:fillRect/>
          </a:stretch>
        </p:blipFill>
        <p:spPr>
          <a:xfrm>
            <a:off x="9224010" y="4184650"/>
            <a:ext cx="914400" cy="914400"/>
          </a:xfrm>
          <a:prstGeom prst="rect">
            <a:avLst/>
          </a:prstGeom>
        </p:spPr>
      </p:pic>
      <p:sp>
        <p:nvSpPr>
          <p:cNvPr id="2" name="文本框 1"/>
          <p:cNvSpPr txBox="1"/>
          <p:nvPr/>
        </p:nvSpPr>
        <p:spPr>
          <a:xfrm>
            <a:off x="282575" y="1226820"/>
            <a:ext cx="11556365" cy="5525770"/>
          </a:xfrm>
          <a:prstGeom prst="rect">
            <a:avLst/>
          </a:prstGeom>
          <a:noFill/>
          <a:ln>
            <a:solidFill>
              <a:srgbClr val="04898E"/>
            </a:solidFill>
            <a:prstDash val="dash"/>
          </a:ln>
          <a:extLst>
            <a:ext uri="{909E8E84-426E-40DD-AFC4-6F175D3DCCD1}">
              <a14:hiddenFill xmlns:a14="http://schemas.microsoft.com/office/drawing/2010/main">
                <a:blipFill rotWithShape="1">
                  <a:blip r:embed="rId1"/>
                  <a:tile tx="0" ty="0" sx="100000" sy="100000" flip="none" algn="tl"/>
                </a:blipFill>
              </a14:hiddenFill>
            </a:ext>
          </a:extLst>
        </p:spPr>
        <p:txBody>
          <a:bodyPr wrap="square" rtlCol="0">
            <a:noAutofit/>
          </a:bodyPr>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六顶思考帽法用</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 6 </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种不同颜色的帽子代表</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 6 </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种不同的思维模式。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）白色思考帽象征着客观与中立，它收集的是已知的和需要知道的资料和信息。</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）黄色思考帽象征着价值与肯定，它可以帮助人们采用积极、乐观的思维方式。</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）黑色思考帽象征着逻辑与批判，它以探索事物的真实性、适应性、合法性为焦点，通过负面的分析，帮助人们控制风险。</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）红色思考帽象征着直觉与感情，可以说是白色思考帽象征思维的对立面。</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）绿色思考帽象征着创新与冒险，它寻求更多的可选方案和可能性，从而获得具有</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创造力的构想，是一种创新思维模式。</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）蓝色思考帽象征着系统与控制，它是用来管理思维过程的。</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descr="画板"/>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04095" y="4086225"/>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149350" y="1143000"/>
            <a:ext cx="9947275" cy="3205480"/>
          </a:xfrm>
          <a:prstGeom prst="rect">
            <a:avLst/>
          </a:prstGeom>
          <a:noFill/>
        </p:spPr>
        <p:txBody>
          <a:bodyPr wrap="square" rtlCol="0">
            <a:noAutofit/>
          </a:bodyPr>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下面请同学们分成</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6-8</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人思考小组，然后我们用一个生活化的方式来演示</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六顶思考帽法</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的应用。</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（讨论</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十五分钟</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然后随机抽取同学进行情景演示）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例题</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：周末是否应该组织一次昂贵的集体团建活动？（例如：人均预算较高的短途旅行）</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团队背景：一个</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人左右的公司小团队，近期项目刚结束，希望放松并增强凝聚力，但部分成员可能经济压力较大。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680845" y="4596130"/>
            <a:ext cx="6817360" cy="941070"/>
          </a:xfrm>
          <a:prstGeom prst="rect">
            <a:avLst/>
          </a:prstGeom>
          <a:noFill/>
        </p:spPr>
        <p:txBody>
          <a:bodyPr wrap="square" rtlCol="0">
            <a:noAutofit/>
          </a:bodyPr>
          <a:p>
            <a:pPr>
              <a:lnSpc>
                <a:spcPct val="16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白帽</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客观事实</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、红帽</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直觉情感</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、黑帽</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谨慎风险</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6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黄帽</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积极乐观</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、绿帽</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创造性</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蓝帽</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控制总结</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b="1"/>
          </a:p>
          <a:p>
            <a:endParaRPr lang="zh-CN" altLang="en-US" b="1">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55345" y="1224915"/>
            <a:ext cx="10872470" cy="5462270"/>
          </a:xfrm>
          <a:prstGeom prst="rect">
            <a:avLst/>
          </a:prstGeom>
          <a:noFill/>
        </p:spPr>
        <p:txBody>
          <a:bodyPr wrap="square" rtlCol="0">
            <a:noAutofit/>
          </a:bodyPr>
          <a:p>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白帽</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客观事实</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只陈述信息，不解释</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6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这次活动人均费用大约需要</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800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元。</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公司给出的团建预算为人均</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300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元，超出的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500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元需要自费。</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周末天气预报是晴天，很适合外出。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我们团队有</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人，有</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人是新员工。</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6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下周一没有紧急项目要交付，周末加班压力小。</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6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红帽</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直觉情感</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直接说出你的感觉、直觉和情绪，不需要理由。</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我感觉很兴奋，很想和大家一起去玩！</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我有点担心，这笔钱对我来说不是小数目。</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我直觉认为这次活动能让大家关系更融洽。</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我莫名地觉得可能会很累，不如在家休息。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a:p>
          <a:p>
            <a:endParaRPr lang="en-US" altLang="zh-CN"/>
          </a:p>
          <a:p>
            <a:endParaRPr lang="en-US" altLang="zh-CN"/>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3134355"/>
            <a:chOff x="1898741" y="2302387"/>
            <a:chExt cx="8369935" cy="3134311"/>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BFB"/>
                  </a:solidFill>
                  <a:latin typeface="微软雅黑" panose="020B0503020204020204" pitchFamily="34" charset="-122"/>
                  <a:ea typeface="微软雅黑" panose="020B0503020204020204" pitchFamily="34" charset="-122"/>
                </a:rPr>
                <a:t>项目三</a:t>
              </a:r>
              <a:endParaRPr lang="zh-CN" altLang="en-US" sz="3200" b="1" dirty="0">
                <a:solidFill>
                  <a:srgbClr val="FBFBFB"/>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学习创新技法，提高创新能力</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652486" y="4421982"/>
              <a:ext cx="6625771" cy="1014716"/>
            </a:xfrm>
            <a:prstGeom prst="rect">
              <a:avLst/>
            </a:prstGeom>
            <a:noFill/>
          </p:spPr>
          <p:txBody>
            <a:bodyPr wrap="square" rtlCol="0">
              <a:spAutoFit/>
            </a:bodyPr>
            <a:lstStyle/>
            <a:p>
              <a:pPr algn="ctr">
                <a:lnSpc>
                  <a:spcPct val="15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任务一</a:t>
              </a: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    </a:t>
              </a: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学习创新技法</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a:p>
              <a:pPr algn="ctr">
                <a:lnSpc>
                  <a:spcPct val="15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任务二　</a:t>
              </a: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 </a:t>
              </a: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提高创新能力</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55345" y="1001395"/>
            <a:ext cx="10872470" cy="5632450"/>
          </a:xfrm>
          <a:prstGeom prst="rect">
            <a:avLst/>
          </a:prstGeom>
          <a:noFill/>
        </p:spPr>
        <p:txBody>
          <a:bodyPr wrap="square" rtlCol="0">
            <a:noAutofit/>
          </a:bodyPr>
          <a:p>
            <a:pPr>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黑帽</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谨慎风险</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指出问题、风险和隐患。</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自费金额较高，可能会给部分同事带来经济负担，导致他们不开心或被迫参加。</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如果有人不想去但又不好意思说，会产生怨气，反而破坏团队氛围。</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万一活动中有人受伤，公司需要承担责任。</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玩得太累，可能影响下周一的正常工作状态。</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黄帽</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积极乐观</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寻找价值和好处，看到乐观的一面。</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这是一个绝佳的机会，能让新老员工快速破冰，增强团队凝聚力。</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大家放松后，能以更好的精神状态投入下一个项目。</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昂贵的活动通常体验更好，能留下难忘的回忆，提升团队幸福感。</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这体现了公司对员工的关怀，能提升员工对公司的认同感。</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27050" y="1001395"/>
            <a:ext cx="11385550" cy="5751195"/>
          </a:xfrm>
          <a:prstGeom prst="rect">
            <a:avLst/>
          </a:prstGeom>
          <a:noFill/>
        </p:spPr>
        <p:txBody>
          <a:bodyPr wrap="square" rtlCol="0">
            <a:noAutofit/>
          </a:bodyPr>
          <a:p>
            <a:pPr>
              <a:lnSpc>
                <a:spcPct val="14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5.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绿帽</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创造性</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提出新的想法、替代方案和可能性。</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我们能不能找一个同样有趣但人均消费更低的活动？比如密室逃脱、户外烧烤？</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是否可以分两次进行？一次公司预算内的简单聚餐，另一次等下次有更多预算时再组织大型活动？</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能否采用</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AA</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制</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公司补贴结合的方式，愿意参加的就多出点，不愿意的就参加公司补贴的部分？</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6.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蓝帽</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控制总结</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总结讨论，并做出决策。</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感谢大家的发言。现在我们综合所有观点：</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白帽告诉我们预算缺口是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500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元</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红帽显示大家既兴奋又有顾虑。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黑帽提醒我们强制高消费的风险很大。</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黄帽肯定了团建本身的价值。</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绿帽提供了很多创造性方案。</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基于以上，我提议决策如下：</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我们本次不采用这个昂贵的方案。采纳绿帽的建议，组织一个人均</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300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元预算内的活动（如高级餐厅聚餐</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+K</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歌），同时发起一个自愿的自费短途旅行倡议，愿意且有能力参加的同事可以另行组队。这样既保证了所有人的参与度，又满足了想玩得更尽兴的同事的需求。</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2672710"/>
            <a:chOff x="1898741" y="2302387"/>
            <a:chExt cx="8369935" cy="2672672"/>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任务二</a:t>
              </a:r>
              <a:endParaRPr lang="zh-CN" altLang="en-US" sz="3200" b="1"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rPr>
                <a:t>提高创新能力</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endParaRPr>
            </a:p>
          </p:txBody>
        </p:sp>
        <p:sp>
          <p:nvSpPr>
            <p:cNvPr id="7" name="文本框 6"/>
            <p:cNvSpPr txBox="1"/>
            <p:nvPr/>
          </p:nvSpPr>
          <p:spPr>
            <a:xfrm>
              <a:off x="2652486" y="4421982"/>
              <a:ext cx="6625771" cy="553077"/>
            </a:xfrm>
            <a:prstGeom prst="rect">
              <a:avLst/>
            </a:prstGeom>
            <a:noFill/>
          </p:spPr>
          <p:txBody>
            <a:bodyPr wrap="square" rtlCol="0">
              <a:spAutoFit/>
            </a:bodyPr>
            <a:lstStyle/>
            <a:p>
              <a:pPr algn="ctr">
                <a:lnSpc>
                  <a:spcPct val="150000"/>
                </a:lnSpc>
              </a:pP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创新能力的构成</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 name="图片 4" descr="圆规"/>
          <p:cNvPicPr>
            <a:picLocks noChangeAspect="1"/>
          </p:cNvPicPr>
          <p:nvPr/>
        </p:nvPicPr>
        <p:blipFill>
          <a:blip/>
          <a:stretch>
            <a:fillRect/>
          </a:stretch>
        </p:blipFill>
        <p:spPr>
          <a:xfrm>
            <a:off x="9224010" y="4184650"/>
            <a:ext cx="914400" cy="914400"/>
          </a:xfrm>
          <a:prstGeom prst="rect">
            <a:avLst/>
          </a:prstGeom>
        </p:spPr>
      </p:pic>
      <p:pic>
        <p:nvPicPr>
          <p:cNvPr id="3" name="图片 2" descr="阅读"/>
          <p:cNvPicPr>
            <a:picLocks noChangeAspect="1"/>
          </p:cNvPicPr>
          <p:nvPr/>
        </p:nvPicPr>
        <p:blipFill>
          <a:blip/>
          <a:stretch>
            <a:fillRect/>
          </a:stretch>
        </p:blipFill>
        <p:spPr>
          <a:xfrm>
            <a:off x="3495040" y="916940"/>
            <a:ext cx="824230" cy="824230"/>
          </a:xfrm>
          <a:prstGeom prst="rect">
            <a:avLst/>
          </a:prstGeom>
        </p:spPr>
      </p:pic>
      <p:sp>
        <p:nvSpPr>
          <p:cNvPr id="4" name="文本框 3"/>
          <p:cNvSpPr txBox="1"/>
          <p:nvPr/>
        </p:nvSpPr>
        <p:spPr>
          <a:xfrm>
            <a:off x="6737350" y="763270"/>
            <a:ext cx="4863465" cy="1856105"/>
          </a:xfrm>
          <a:prstGeom prst="rect">
            <a:avLst/>
          </a:prstGeom>
          <a:ln w="19050">
            <a:solidFill>
              <a:srgbClr val="04898E"/>
            </a:solidFill>
          </a:ln>
        </p:spPr>
        <p:txBody>
          <a:bodyPr>
            <a:noAutofit/>
          </a:bodyPr>
          <a:p>
            <a:pPr>
              <a:lnSpc>
                <a:spcPct val="150000"/>
              </a:lnSpc>
            </a:pPr>
            <a:r>
              <a:rPr lang="en-US" altLang="zh-CN" sz="2000">
                <a:solidFill>
                  <a:srgbClr val="231F20"/>
                </a:solidFill>
                <a:latin typeface="微软雅黑" panose="020B0503020204020204" pitchFamily="34" charset="-122"/>
                <a:ea typeface="微软雅黑" panose="020B0503020204020204" pitchFamily="34" charset="-122"/>
              </a:rPr>
              <a:t>       </a:t>
            </a:r>
            <a:r>
              <a:rPr lang="zh-CN" altLang="en-US" sz="2000">
                <a:solidFill>
                  <a:srgbClr val="231F20"/>
                </a:solidFill>
                <a:latin typeface="微软雅黑" panose="020B0503020204020204" pitchFamily="34" charset="-122"/>
                <a:ea typeface="微软雅黑" panose="020B0503020204020204" pitchFamily="34" charset="-122"/>
              </a:rPr>
              <a:t>创新能力是在技术和各种实践活动领域中不断提供具有经济价值、社会价值、生态价值的新思想、新理论、新方法和新发明的能力。</a:t>
            </a:r>
            <a:endParaRPr lang="zh-CN" altLang="en-US" sz="2000">
              <a:solidFill>
                <a:srgbClr val="231F20"/>
              </a:solidFill>
              <a:latin typeface="微软雅黑" panose="020B0503020204020204" pitchFamily="34" charset="-122"/>
              <a:ea typeface="微软雅黑" panose="020B0503020204020204" pitchFamily="34" charset="-122"/>
            </a:endParaRPr>
          </a:p>
        </p:txBody>
      </p:sp>
      <p:sp>
        <p:nvSpPr>
          <p:cNvPr id="10" name="圆角矩形 9"/>
          <p:cNvSpPr/>
          <p:nvPr>
            <p:custDataLst>
              <p:tags r:id="rId1"/>
            </p:custDataLst>
          </p:nvPr>
        </p:nvSpPr>
        <p:spPr>
          <a:xfrm>
            <a:off x="1340126" y="2352675"/>
            <a:ext cx="1655412" cy="596458"/>
          </a:xfrm>
          <a:prstGeom prst="roundRect">
            <a:avLst/>
          </a:prstGeom>
          <a:solidFill>
            <a:srgbClr val="FBCC04"/>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0170" tIns="71755" numCol="1" spcCol="0" rtlCol="0" fromWordArt="0" anchor="ctr" anchorCtr="0" forceAA="0" compatLnSpc="1">
            <a:noAutofit/>
          </a:bodyPr>
          <a:p>
            <a:pPr algn="ctr">
              <a:buClrTx/>
              <a:buSzTx/>
              <a:buFontTx/>
            </a:pPr>
            <a:r>
              <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rPr>
              <a:t>分析能力</a:t>
            </a:r>
            <a:endPar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endParaRPr>
          </a:p>
        </p:txBody>
      </p:sp>
      <p:cxnSp>
        <p:nvCxnSpPr>
          <p:cNvPr id="184" name="直接箭头连接符 183"/>
          <p:cNvCxnSpPr/>
          <p:nvPr>
            <p:custDataLst>
              <p:tags r:id="rId2"/>
            </p:custDataLst>
          </p:nvPr>
        </p:nvCxnSpPr>
        <p:spPr>
          <a:xfrm flipV="1">
            <a:off x="72708" y="3987006"/>
            <a:ext cx="9105900" cy="45720"/>
          </a:xfrm>
          <a:prstGeom prst="straightConnector1">
            <a:avLst/>
          </a:prstGeom>
          <a:ln w="19050">
            <a:solidFill>
              <a:srgbClr val="04898E"/>
            </a:solidFill>
            <a:tailEnd type="none"/>
          </a:ln>
        </p:spPr>
        <p:style>
          <a:lnRef idx="1">
            <a:schemeClr val="accent1"/>
          </a:lnRef>
          <a:fillRef idx="0">
            <a:schemeClr val="accent1"/>
          </a:fillRef>
          <a:effectRef idx="0">
            <a:schemeClr val="accent1"/>
          </a:effectRef>
          <a:fontRef idx="minor">
            <a:schemeClr val="tx1"/>
          </a:fontRef>
        </p:style>
      </p:cxnSp>
      <p:sp>
        <p:nvSpPr>
          <p:cNvPr id="12" name="圆角矩形 11"/>
          <p:cNvSpPr/>
          <p:nvPr>
            <p:custDataLst>
              <p:tags r:id="rId3"/>
            </p:custDataLst>
          </p:nvPr>
        </p:nvSpPr>
        <p:spPr>
          <a:xfrm>
            <a:off x="2863105" y="3094809"/>
            <a:ext cx="1655412" cy="596458"/>
          </a:xfrm>
          <a:prstGeom prst="roundRect">
            <a:avLst/>
          </a:prstGeom>
          <a:solidFill>
            <a:srgbClr val="FBCC04"/>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0170" tIns="71755" numCol="1" spcCol="0" rtlCol="0" fromWordArt="0" anchor="ctr" anchorCtr="0" forceAA="0" compatLnSpc="1">
            <a:noAutofit/>
          </a:bodyPr>
          <a:p>
            <a:pPr lvl="0" algn="ctr">
              <a:buClrTx/>
              <a:buSzTx/>
              <a:buFontTx/>
            </a:pPr>
            <a:r>
              <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rPr>
              <a:t>创造能力</a:t>
            </a:r>
            <a:endPar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endParaRPr>
          </a:p>
        </p:txBody>
      </p:sp>
      <p:sp>
        <p:nvSpPr>
          <p:cNvPr id="6" name="圆角矩形 5"/>
          <p:cNvSpPr/>
          <p:nvPr>
            <p:custDataLst>
              <p:tags r:id="rId4"/>
            </p:custDataLst>
          </p:nvPr>
        </p:nvSpPr>
        <p:spPr>
          <a:xfrm>
            <a:off x="4386084" y="2352675"/>
            <a:ext cx="1655412" cy="596458"/>
          </a:xfrm>
          <a:prstGeom prst="roundRect">
            <a:avLst/>
          </a:prstGeom>
          <a:solidFill>
            <a:srgbClr val="FBCC04"/>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0170" tIns="71755" numCol="1" spcCol="0" rtlCol="0" fromWordArt="0" anchor="ctr" anchorCtr="0" forceAA="0" compatLnSpc="1">
            <a:noAutofit/>
          </a:bodyPr>
          <a:p>
            <a:pPr lvl="0" algn="ctr">
              <a:buClrTx/>
              <a:buSzTx/>
              <a:buFontTx/>
            </a:pPr>
            <a:r>
              <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rPr>
              <a:t>实践能力</a:t>
            </a:r>
            <a:endPar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endParaRPr>
          </a:p>
        </p:txBody>
      </p:sp>
      <p:cxnSp>
        <p:nvCxnSpPr>
          <p:cNvPr id="33" name="直接连接符 32"/>
          <p:cNvCxnSpPr/>
          <p:nvPr>
            <p:custDataLst>
              <p:tags r:id="rId5"/>
            </p:custDataLst>
          </p:nvPr>
        </p:nvCxnSpPr>
        <p:spPr>
          <a:xfrm>
            <a:off x="2167832" y="2949133"/>
            <a:ext cx="0" cy="1049786"/>
          </a:xfrm>
          <a:prstGeom prst="line">
            <a:avLst/>
          </a:prstGeom>
          <a:ln w="12700" cmpd="sng">
            <a:solidFill>
              <a:srgbClr val="FBCC04"/>
            </a:solidFill>
            <a:prstDash val="solid"/>
            <a:headEnd type="none"/>
            <a:tailEnd type="ova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6"/>
            </p:custDataLst>
          </p:nvPr>
        </p:nvCxnSpPr>
        <p:spPr>
          <a:xfrm>
            <a:off x="5213791" y="2949133"/>
            <a:ext cx="0" cy="1049786"/>
          </a:xfrm>
          <a:prstGeom prst="line">
            <a:avLst/>
          </a:prstGeom>
          <a:ln w="12700" cmpd="sng">
            <a:solidFill>
              <a:srgbClr val="FBCC04"/>
            </a:solidFill>
            <a:prstDash val="solid"/>
            <a:headEnd type="none"/>
            <a:tailEnd type="oval"/>
          </a:ln>
        </p:spPr>
        <p:style>
          <a:lnRef idx="1">
            <a:schemeClr val="accent1"/>
          </a:lnRef>
          <a:fillRef idx="0">
            <a:schemeClr val="accent1"/>
          </a:fillRef>
          <a:effectRef idx="0">
            <a:schemeClr val="accent1"/>
          </a:effectRef>
          <a:fontRef idx="minor">
            <a:schemeClr val="tx1"/>
          </a:fontRef>
        </p:style>
      </p:cxnSp>
      <p:sp>
        <p:nvSpPr>
          <p:cNvPr id="57" name="圆角矩形 56"/>
          <p:cNvSpPr/>
          <p:nvPr>
            <p:custDataLst>
              <p:tags r:id="rId7"/>
            </p:custDataLst>
          </p:nvPr>
        </p:nvSpPr>
        <p:spPr>
          <a:xfrm>
            <a:off x="5909064" y="3094809"/>
            <a:ext cx="1655412" cy="596458"/>
          </a:xfrm>
          <a:prstGeom prst="roundRect">
            <a:avLst/>
          </a:prstGeom>
          <a:solidFill>
            <a:srgbClr val="FBCC04"/>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0170" tIns="71755" numCol="1" spcCol="0" rtlCol="0" fromWordArt="0" anchor="ctr" anchorCtr="0" forceAA="0" compatLnSpc="1">
            <a:noAutofit/>
          </a:bodyPr>
          <a:p>
            <a:pPr lvl="0" algn="ctr">
              <a:buClrTx/>
              <a:buSzTx/>
              <a:buFontTx/>
            </a:pPr>
            <a:r>
              <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rPr>
              <a:t>组织协调能力</a:t>
            </a:r>
            <a:endPar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endParaRPr>
          </a:p>
        </p:txBody>
      </p:sp>
      <p:cxnSp>
        <p:nvCxnSpPr>
          <p:cNvPr id="27" name="直接连接符 26"/>
          <p:cNvCxnSpPr/>
          <p:nvPr>
            <p:custDataLst>
              <p:tags r:id="rId8"/>
            </p:custDataLst>
          </p:nvPr>
        </p:nvCxnSpPr>
        <p:spPr>
          <a:xfrm>
            <a:off x="3690811" y="3687192"/>
            <a:ext cx="0" cy="311727"/>
          </a:xfrm>
          <a:prstGeom prst="line">
            <a:avLst/>
          </a:prstGeom>
          <a:ln w="12700" cmpd="sng">
            <a:solidFill>
              <a:srgbClr val="FBCC04"/>
            </a:solidFill>
            <a:prstDash val="solid"/>
            <a:headEnd type="none"/>
            <a:tailEnd type="ova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9"/>
            </p:custDataLst>
          </p:nvPr>
        </p:nvCxnSpPr>
        <p:spPr>
          <a:xfrm>
            <a:off x="6736770" y="3687192"/>
            <a:ext cx="0" cy="311727"/>
          </a:xfrm>
          <a:prstGeom prst="line">
            <a:avLst/>
          </a:prstGeom>
          <a:ln w="12700" cmpd="sng">
            <a:solidFill>
              <a:srgbClr val="FBCC04"/>
            </a:solidFill>
            <a:prstDash val="solid"/>
            <a:headEnd type="none"/>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0"/>
            </p:custDataLst>
          </p:nvPr>
        </p:nvCxnSpPr>
        <p:spPr>
          <a:xfrm flipV="1">
            <a:off x="2929322" y="4018274"/>
            <a:ext cx="0" cy="1049786"/>
          </a:xfrm>
          <a:prstGeom prst="line">
            <a:avLst/>
          </a:prstGeom>
          <a:ln w="12700" cmpd="sng">
            <a:solidFill>
              <a:srgbClr val="04898E"/>
            </a:solidFill>
            <a:prstDash val="solid"/>
            <a:headEnd type="none"/>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1"/>
            </p:custDataLst>
          </p:nvPr>
        </p:nvCxnSpPr>
        <p:spPr>
          <a:xfrm flipV="1">
            <a:off x="5975280" y="4018274"/>
            <a:ext cx="0" cy="1049786"/>
          </a:xfrm>
          <a:prstGeom prst="line">
            <a:avLst/>
          </a:prstGeom>
          <a:ln w="12700" cmpd="sng">
            <a:solidFill>
              <a:srgbClr val="04898E"/>
            </a:solidFill>
            <a:prstDash val="solid"/>
            <a:headEnd type="none"/>
            <a:tailEnd type="oval"/>
          </a:ln>
        </p:spPr>
        <p:style>
          <a:lnRef idx="1">
            <a:schemeClr val="accent1"/>
          </a:lnRef>
          <a:fillRef idx="0">
            <a:schemeClr val="accent1"/>
          </a:fillRef>
          <a:effectRef idx="0">
            <a:schemeClr val="accent1"/>
          </a:effectRef>
          <a:fontRef idx="minor">
            <a:schemeClr val="tx1"/>
          </a:fontRef>
        </p:style>
      </p:cxnSp>
      <p:sp>
        <p:nvSpPr>
          <p:cNvPr id="16" name="圆角矩形 15"/>
          <p:cNvSpPr/>
          <p:nvPr>
            <p:custDataLst>
              <p:tags r:id="rId12"/>
            </p:custDataLst>
          </p:nvPr>
        </p:nvSpPr>
        <p:spPr>
          <a:xfrm>
            <a:off x="2035175" y="5068570"/>
            <a:ext cx="1655445" cy="688975"/>
          </a:xfrm>
          <a:prstGeom prst="roundRect">
            <a:avLst/>
          </a:prstGeom>
          <a:solidFill>
            <a:srgbClr val="04898E"/>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0170" tIns="71755" numCol="1" spcCol="0" rtlCol="0" fromWordArt="0" anchor="ctr" anchorCtr="0" forceAA="0" compatLnSpc="1">
            <a:noAutofit/>
          </a:bodyPr>
          <a:p>
            <a:pPr lvl="0" algn="ctr">
              <a:buClrTx/>
              <a:buSzTx/>
              <a:buFontTx/>
            </a:pPr>
            <a:r>
              <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rPr>
              <a:t>想象能力</a:t>
            </a:r>
            <a:endPar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endParaRPr>
          </a:p>
        </p:txBody>
      </p:sp>
      <p:sp>
        <p:nvSpPr>
          <p:cNvPr id="18" name="圆角矩形 17"/>
          <p:cNvSpPr/>
          <p:nvPr>
            <p:custDataLst>
              <p:tags r:id="rId13"/>
            </p:custDataLst>
          </p:nvPr>
        </p:nvSpPr>
        <p:spPr>
          <a:xfrm>
            <a:off x="5147310" y="5067935"/>
            <a:ext cx="1655445" cy="690245"/>
          </a:xfrm>
          <a:prstGeom prst="roundRect">
            <a:avLst/>
          </a:prstGeom>
          <a:solidFill>
            <a:srgbClr val="04898E"/>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0170" tIns="71755" numCol="1" spcCol="0" rtlCol="0" fromWordArt="0" anchor="ctr" anchorCtr="0" forceAA="0" compatLnSpc="1">
            <a:noAutofit/>
          </a:bodyPr>
          <a:p>
            <a:pPr lvl="0" algn="ctr">
              <a:buClrTx/>
              <a:buSzTx/>
              <a:buFontTx/>
            </a:pPr>
            <a:r>
              <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rPr>
              <a:t>解决问题的能力</a:t>
            </a:r>
            <a:endPar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endParaRPr>
          </a:p>
        </p:txBody>
      </p:sp>
      <p:cxnSp>
        <p:nvCxnSpPr>
          <p:cNvPr id="28" name="直接连接符 27"/>
          <p:cNvCxnSpPr/>
          <p:nvPr>
            <p:custDataLst>
              <p:tags r:id="rId14"/>
            </p:custDataLst>
          </p:nvPr>
        </p:nvCxnSpPr>
        <p:spPr>
          <a:xfrm flipV="1">
            <a:off x="1406343" y="4012162"/>
            <a:ext cx="0" cy="311727"/>
          </a:xfrm>
          <a:prstGeom prst="line">
            <a:avLst/>
          </a:prstGeom>
          <a:ln w="12700" cmpd="sng">
            <a:solidFill>
              <a:srgbClr val="04898E"/>
            </a:solidFill>
            <a:prstDash val="solid"/>
            <a:headEnd type="none"/>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15"/>
            </p:custDataLst>
          </p:nvPr>
        </p:nvCxnSpPr>
        <p:spPr>
          <a:xfrm flipV="1">
            <a:off x="4452301" y="4018274"/>
            <a:ext cx="0" cy="311727"/>
          </a:xfrm>
          <a:prstGeom prst="line">
            <a:avLst/>
          </a:prstGeom>
          <a:ln w="12700" cmpd="sng">
            <a:solidFill>
              <a:srgbClr val="04898E"/>
            </a:solidFill>
            <a:prstDash val="solid"/>
            <a:headEnd type="none"/>
            <a:tailEnd type="oval"/>
          </a:ln>
        </p:spPr>
        <p:style>
          <a:lnRef idx="1">
            <a:schemeClr val="accent1"/>
          </a:lnRef>
          <a:fillRef idx="0">
            <a:schemeClr val="accent1"/>
          </a:fillRef>
          <a:effectRef idx="0">
            <a:schemeClr val="accent1"/>
          </a:effectRef>
          <a:fontRef idx="minor">
            <a:schemeClr val="tx1"/>
          </a:fontRef>
        </p:style>
      </p:cxnSp>
      <p:sp>
        <p:nvSpPr>
          <p:cNvPr id="7" name="圆角矩形 6"/>
          <p:cNvSpPr/>
          <p:nvPr>
            <p:custDataLst>
              <p:tags r:id="rId16"/>
            </p:custDataLst>
          </p:nvPr>
        </p:nvSpPr>
        <p:spPr>
          <a:xfrm>
            <a:off x="577618" y="4325926"/>
            <a:ext cx="1655412" cy="596458"/>
          </a:xfrm>
          <a:prstGeom prst="roundRect">
            <a:avLst/>
          </a:prstGeom>
          <a:solidFill>
            <a:srgbClr val="04898E"/>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0170" tIns="71755" numCol="1" spcCol="0" rtlCol="0" fromWordArt="0" anchor="ctr" anchorCtr="0" forceAA="0" compatLnSpc="1">
            <a:noAutofit/>
          </a:bodyPr>
          <a:p>
            <a:pPr algn="ctr"/>
            <a:r>
              <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rPr>
              <a:t>学习能力</a:t>
            </a:r>
            <a:endPar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endParaRPr>
          </a:p>
        </p:txBody>
      </p:sp>
      <p:sp>
        <p:nvSpPr>
          <p:cNvPr id="39" name="圆角矩形 38"/>
          <p:cNvSpPr/>
          <p:nvPr>
            <p:custDataLst>
              <p:tags r:id="rId17"/>
            </p:custDataLst>
          </p:nvPr>
        </p:nvSpPr>
        <p:spPr>
          <a:xfrm>
            <a:off x="3625614" y="4332039"/>
            <a:ext cx="1655412" cy="596458"/>
          </a:xfrm>
          <a:prstGeom prst="roundRect">
            <a:avLst/>
          </a:prstGeom>
          <a:solidFill>
            <a:srgbClr val="04898E"/>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0170" tIns="71755" numCol="1" spcCol="0" rtlCol="0" fromWordArt="0" anchor="ctr" anchorCtr="0" forceAA="0" compatLnSpc="1">
            <a:noAutofit/>
          </a:bodyPr>
          <a:p>
            <a:pPr lvl="0" algn="ctr">
              <a:buClrTx/>
              <a:buSzTx/>
              <a:buFontTx/>
            </a:pPr>
            <a:r>
              <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rPr>
              <a:t>批判能力</a:t>
            </a:r>
            <a:endPar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endParaRPr>
          </a:p>
        </p:txBody>
      </p:sp>
      <p:grpSp>
        <p:nvGrpSpPr>
          <p:cNvPr id="8" name="组合 7"/>
          <p:cNvGrpSpPr/>
          <p:nvPr>
            <p:custDataLst>
              <p:tags r:id="rId18"/>
            </p:custDataLst>
          </p:nvPr>
        </p:nvGrpSpPr>
        <p:grpSpPr>
          <a:xfrm>
            <a:off x="6670675" y="4018280"/>
            <a:ext cx="1654810" cy="909320"/>
            <a:chOff x="11911" y="6589"/>
            <a:chExt cx="2606" cy="1432"/>
          </a:xfrm>
        </p:grpSpPr>
        <p:cxnSp>
          <p:nvCxnSpPr>
            <p:cNvPr id="30" name="直接连接符 29"/>
            <p:cNvCxnSpPr/>
            <p:nvPr>
              <p:custDataLst>
                <p:tags r:id="rId19"/>
              </p:custDataLst>
            </p:nvPr>
          </p:nvCxnSpPr>
          <p:spPr>
            <a:xfrm flipV="1">
              <a:off x="13214" y="6589"/>
              <a:ext cx="0" cy="491"/>
            </a:xfrm>
            <a:prstGeom prst="line">
              <a:avLst/>
            </a:prstGeom>
            <a:ln w="12700" cmpd="sng">
              <a:solidFill>
                <a:srgbClr val="04898E"/>
              </a:solidFill>
              <a:prstDash val="solid"/>
              <a:headEnd type="none"/>
              <a:tailEnd type="oval"/>
            </a:ln>
          </p:spPr>
          <p:style>
            <a:lnRef idx="1">
              <a:schemeClr val="accent1"/>
            </a:lnRef>
            <a:fillRef idx="0">
              <a:schemeClr val="accent1"/>
            </a:fillRef>
            <a:effectRef idx="0">
              <a:schemeClr val="accent1"/>
            </a:effectRef>
            <a:fontRef idx="minor">
              <a:schemeClr val="tx1"/>
            </a:fontRef>
          </p:style>
        </p:cxnSp>
        <p:sp>
          <p:nvSpPr>
            <p:cNvPr id="41" name="圆角矩形 40"/>
            <p:cNvSpPr/>
            <p:nvPr>
              <p:custDataLst>
                <p:tags r:id="rId20"/>
              </p:custDataLst>
            </p:nvPr>
          </p:nvSpPr>
          <p:spPr>
            <a:xfrm>
              <a:off x="11911" y="7083"/>
              <a:ext cx="2607" cy="939"/>
            </a:xfrm>
            <a:prstGeom prst="roundRect">
              <a:avLst/>
            </a:prstGeom>
            <a:solidFill>
              <a:srgbClr val="04898E"/>
            </a:solidFill>
            <a:ln>
              <a:solidFill>
                <a:srgbClr val="04898E"/>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0170" tIns="71755" numCol="1" spcCol="0" rtlCol="0" fromWordArt="0" anchor="ctr" anchorCtr="0" forceAA="0" compatLnSpc="1">
              <a:noAutofit/>
            </a:bodyPr>
            <a:p>
              <a:pPr lvl="0" algn="ctr">
                <a:buClrTx/>
                <a:buSzTx/>
                <a:buFontTx/>
              </a:pPr>
              <a:r>
                <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rPr>
                <a:t>综合能力</a:t>
              </a:r>
              <a:endParaRPr lang="zh-CN" altLang="en-US" sz="2000" kern="0" dirty="0">
                <a:ln>
                  <a:noFill/>
                  <a:prstDash val="sysDot"/>
                </a:ln>
                <a:solidFill>
                  <a:srgbClr val="FFFFFF"/>
                </a:solidFill>
                <a:latin typeface="微软雅黑" panose="020B0503020204020204" pitchFamily="34" charset="-122"/>
                <a:ea typeface="微软雅黑" panose="020B0503020204020204" pitchFamily="34" charset="-122"/>
                <a:sym typeface="+mn-ea"/>
              </a:endParaRPr>
            </a:p>
          </p:txBody>
        </p:sp>
      </p:grpSp>
      <p:pic>
        <p:nvPicPr>
          <p:cNvPr id="19" name="图片 18" descr="学习计划研究项目"/>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9224010" y="294894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创新能力的特点</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 name="图片 4" descr="圆规"/>
          <p:cNvPicPr>
            <a:picLocks noChangeAspect="1"/>
          </p:cNvPicPr>
          <p:nvPr/>
        </p:nvPicPr>
        <p:blipFill>
          <a:blip/>
          <a:stretch>
            <a:fillRect/>
          </a:stretch>
        </p:blipFill>
        <p:spPr>
          <a:xfrm>
            <a:off x="9224010" y="4184650"/>
            <a:ext cx="914400" cy="914400"/>
          </a:xfrm>
          <a:prstGeom prst="rect">
            <a:avLst/>
          </a:prstGeom>
        </p:spPr>
      </p:pic>
      <p:pic>
        <p:nvPicPr>
          <p:cNvPr id="3" name="图片 2" descr="阅读"/>
          <p:cNvPicPr>
            <a:picLocks noChangeAspect="1"/>
          </p:cNvPicPr>
          <p:nvPr/>
        </p:nvPicPr>
        <p:blipFill>
          <a:blip/>
          <a:stretch>
            <a:fillRect/>
          </a:stretch>
        </p:blipFill>
        <p:spPr>
          <a:xfrm>
            <a:off x="3495040" y="916940"/>
            <a:ext cx="824230" cy="824230"/>
          </a:xfrm>
          <a:prstGeom prst="rect">
            <a:avLst/>
          </a:prstGeom>
        </p:spPr>
      </p:pic>
      <p:sp>
        <p:nvSpPr>
          <p:cNvPr id="9" name="文本框 8"/>
          <p:cNvSpPr txBox="1"/>
          <p:nvPr/>
        </p:nvSpPr>
        <p:spPr>
          <a:xfrm>
            <a:off x="1602105" y="1654175"/>
            <a:ext cx="8242935" cy="652145"/>
          </a:xfrm>
          <a:prstGeom prst="rect">
            <a:avLst/>
          </a:prstGeom>
          <a:noFill/>
        </p:spPr>
        <p:txBody>
          <a:bodyPr wrap="square" rtlCol="0">
            <a:noAutofit/>
          </a:bodyPr>
          <a:p>
            <a:r>
              <a:rPr lang="zh-CN" altLang="en-US" sz="2400" b="1">
                <a:solidFill>
                  <a:srgbClr val="92D050"/>
                </a:solidFill>
                <a:latin typeface="微软雅黑" panose="020B0503020204020204" pitchFamily="34" charset="-122"/>
                <a:ea typeface="微软雅黑" panose="020B0503020204020204" pitchFamily="34" charset="-122"/>
              </a:rPr>
              <a:t>创新能力主要有两个特点，分别为综合独特性和结构优化性</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11" name="椭圆 10"/>
          <p:cNvSpPr/>
          <p:nvPr/>
        </p:nvSpPr>
        <p:spPr>
          <a:xfrm>
            <a:off x="1829435" y="3048635"/>
            <a:ext cx="317500" cy="318135"/>
          </a:xfrm>
          <a:prstGeom prst="ellipse">
            <a:avLst/>
          </a:prstGeom>
          <a:solidFill>
            <a:srgbClr val="04898E"/>
          </a:solidFill>
          <a:ln>
            <a:solidFill>
              <a:srgbClr val="04898E"/>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15" name="直接连接符 14"/>
          <p:cNvCxnSpPr>
            <a:stCxn id="11" idx="6"/>
          </p:cNvCxnSpPr>
          <p:nvPr/>
        </p:nvCxnSpPr>
        <p:spPr>
          <a:xfrm flipV="1">
            <a:off x="2146935" y="3200400"/>
            <a:ext cx="2404745" cy="7620"/>
          </a:xfrm>
          <a:prstGeom prst="line">
            <a:avLst/>
          </a:prstGeom>
          <a:ln>
            <a:solidFill>
              <a:srgbClr val="04898E"/>
            </a:solidFill>
          </a:ln>
        </p:spPr>
        <p:style>
          <a:lnRef idx="2">
            <a:schemeClr val="accent1"/>
          </a:lnRef>
          <a:fillRef idx="0">
            <a:srgbClr val="FFFFFF"/>
          </a:fillRef>
          <a:effectRef idx="0">
            <a:srgbClr val="FFFFFF"/>
          </a:effectRef>
          <a:fontRef idx="minor">
            <a:schemeClr val="tx1"/>
          </a:fontRef>
        </p:style>
      </p:cxnSp>
      <p:sp>
        <p:nvSpPr>
          <p:cNvPr id="17" name="椭圆 16"/>
          <p:cNvSpPr/>
          <p:nvPr/>
        </p:nvSpPr>
        <p:spPr>
          <a:xfrm>
            <a:off x="4319270" y="2899410"/>
            <a:ext cx="1331595" cy="1285240"/>
          </a:xfrm>
          <a:prstGeom prst="ellipse">
            <a:avLst/>
          </a:prstGeom>
          <a:solidFill>
            <a:srgbClr val="04898E"/>
          </a:solidFill>
          <a:ln>
            <a:solidFill>
              <a:srgbClr val="04898E"/>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椭圆 19"/>
          <p:cNvSpPr/>
          <p:nvPr/>
        </p:nvSpPr>
        <p:spPr>
          <a:xfrm>
            <a:off x="5368290" y="3200400"/>
            <a:ext cx="1240790" cy="1181100"/>
          </a:xfrm>
          <a:prstGeom prst="ellipse">
            <a:avLst/>
          </a:prstGeom>
          <a:solidFill>
            <a:srgbClr val="FBCC04"/>
          </a:solidFill>
          <a:ln>
            <a:solidFill>
              <a:srgbClr val="FBCC0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21" name="直接连接符 20"/>
          <p:cNvCxnSpPr/>
          <p:nvPr/>
        </p:nvCxnSpPr>
        <p:spPr>
          <a:xfrm>
            <a:off x="6427470" y="3502660"/>
            <a:ext cx="2465705" cy="0"/>
          </a:xfrm>
          <a:prstGeom prst="line">
            <a:avLst/>
          </a:prstGeom>
          <a:ln>
            <a:solidFill>
              <a:srgbClr val="FBCC04"/>
            </a:solidFill>
          </a:ln>
        </p:spPr>
        <p:style>
          <a:lnRef idx="2">
            <a:schemeClr val="accent1"/>
          </a:lnRef>
          <a:fillRef idx="0">
            <a:srgbClr val="FFFFFF"/>
          </a:fillRef>
          <a:effectRef idx="0">
            <a:srgbClr val="FFFFFF"/>
          </a:effectRef>
          <a:fontRef idx="minor">
            <a:schemeClr val="tx1"/>
          </a:fontRef>
        </p:style>
      </p:cxnSp>
      <p:sp>
        <p:nvSpPr>
          <p:cNvPr id="22" name="椭圆 21"/>
          <p:cNvSpPr/>
          <p:nvPr/>
        </p:nvSpPr>
        <p:spPr>
          <a:xfrm>
            <a:off x="8893175" y="3366770"/>
            <a:ext cx="317500" cy="318135"/>
          </a:xfrm>
          <a:prstGeom prst="ellipse">
            <a:avLst/>
          </a:prstGeom>
          <a:solidFill>
            <a:srgbClr val="FBCC04"/>
          </a:solidFill>
          <a:ln>
            <a:solidFill>
              <a:srgbClr val="FBCC0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nvSpPr>
        <p:spPr>
          <a:xfrm>
            <a:off x="6608445" y="3790315"/>
            <a:ext cx="4683760" cy="1882775"/>
          </a:xfrm>
          <a:prstGeom prst="rect">
            <a:avLst/>
          </a:prstGeom>
          <a:noFill/>
        </p:spPr>
        <p:txBody>
          <a:bodyPr wrap="square" rtlCol="0">
            <a:noAutofit/>
          </a:bodyPr>
          <a:p>
            <a:pPr>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创新能力呈现出明显的结构优化性特点</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结构优化意味着对现有系统、流程或产品进行分析</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能够发现其结构上的不合理之处，进而对其进行针对性的改进。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文本框 24"/>
          <p:cNvSpPr txBox="1"/>
          <p:nvPr/>
        </p:nvSpPr>
        <p:spPr>
          <a:xfrm>
            <a:off x="1071880" y="3653790"/>
            <a:ext cx="3247390" cy="2019300"/>
          </a:xfrm>
          <a:prstGeom prst="rect">
            <a:avLst/>
          </a:prstGeom>
          <a:noFill/>
        </p:spPr>
        <p:txBody>
          <a:bodyPr wrap="square" rtlCol="0">
            <a:noAutofit/>
          </a:bodyPr>
          <a:p>
            <a:pPr>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创新能力并非单一的能力，</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而是几种能力的综合，这种综合能力是独特的，在每个人身上的体现都有所不同。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创新能力的培养</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 name="图片 4" descr="圆规"/>
          <p:cNvPicPr>
            <a:picLocks noChangeAspect="1"/>
          </p:cNvPicPr>
          <p:nvPr/>
        </p:nvPicPr>
        <p:blipFill>
          <a:blip/>
          <a:stretch>
            <a:fillRect/>
          </a:stretch>
        </p:blipFill>
        <p:spPr>
          <a:xfrm>
            <a:off x="9224010" y="4184650"/>
            <a:ext cx="914400" cy="914400"/>
          </a:xfrm>
          <a:prstGeom prst="rect">
            <a:avLst/>
          </a:prstGeom>
        </p:spPr>
      </p:pic>
      <p:pic>
        <p:nvPicPr>
          <p:cNvPr id="3" name="图片 2" descr="阅读"/>
          <p:cNvPicPr>
            <a:picLocks noChangeAspect="1"/>
          </p:cNvPicPr>
          <p:nvPr/>
        </p:nvPicPr>
        <p:blipFill>
          <a:blip/>
          <a:stretch>
            <a:fillRect/>
          </a:stretch>
        </p:blipFill>
        <p:spPr>
          <a:xfrm>
            <a:off x="3495040" y="916940"/>
            <a:ext cx="824230" cy="824230"/>
          </a:xfrm>
          <a:prstGeom prst="rect">
            <a:avLst/>
          </a:prstGeom>
        </p:spPr>
      </p:pic>
      <p:sp>
        <p:nvSpPr>
          <p:cNvPr id="16" name="圆角矩形 15"/>
          <p:cNvSpPr/>
          <p:nvPr>
            <p:custDataLst>
              <p:tags r:id="rId1"/>
            </p:custDataLst>
          </p:nvPr>
        </p:nvSpPr>
        <p:spPr>
          <a:xfrm>
            <a:off x="5910580" y="1766253"/>
            <a:ext cx="3670300" cy="602615"/>
          </a:xfrm>
          <a:prstGeom prst="roundRect">
            <a:avLst/>
          </a:prstGeom>
          <a:solidFill>
            <a:schemeClr val="bg1">
              <a:lumMod val="50000"/>
              <a:alpha val="2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lt1"/>
              </a:solidFill>
            </a:endParaRPr>
          </a:p>
        </p:txBody>
      </p:sp>
      <p:sp>
        <p:nvSpPr>
          <p:cNvPr id="2" name="圆角矩形 1"/>
          <p:cNvSpPr/>
          <p:nvPr>
            <p:custDataLst>
              <p:tags r:id="rId2"/>
            </p:custDataLst>
          </p:nvPr>
        </p:nvSpPr>
        <p:spPr>
          <a:xfrm>
            <a:off x="5910580" y="2509203"/>
            <a:ext cx="3670300" cy="602615"/>
          </a:xfrm>
          <a:prstGeom prst="roundRect">
            <a:avLst/>
          </a:prstGeom>
          <a:solidFill>
            <a:schemeClr val="bg1">
              <a:lumMod val="50000"/>
              <a:alpha val="2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26" name="圆角矩形 25"/>
          <p:cNvSpPr/>
          <p:nvPr>
            <p:custDataLst>
              <p:tags r:id="rId3"/>
            </p:custDataLst>
          </p:nvPr>
        </p:nvSpPr>
        <p:spPr>
          <a:xfrm>
            <a:off x="5910580" y="3252153"/>
            <a:ext cx="3670300" cy="602615"/>
          </a:xfrm>
          <a:prstGeom prst="roundRect">
            <a:avLst/>
          </a:prstGeom>
          <a:solidFill>
            <a:schemeClr val="bg1">
              <a:lumMod val="50000"/>
              <a:alpha val="2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4" name="圆角矩形 3"/>
          <p:cNvSpPr/>
          <p:nvPr>
            <p:custDataLst>
              <p:tags r:id="rId4"/>
            </p:custDataLst>
          </p:nvPr>
        </p:nvSpPr>
        <p:spPr>
          <a:xfrm>
            <a:off x="5910580" y="3994468"/>
            <a:ext cx="3670300" cy="602615"/>
          </a:xfrm>
          <a:prstGeom prst="roundRect">
            <a:avLst/>
          </a:prstGeom>
          <a:solidFill>
            <a:schemeClr val="bg1">
              <a:lumMod val="50000"/>
              <a:alpha val="2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18" name="圆角矩形 17"/>
          <p:cNvSpPr/>
          <p:nvPr>
            <p:custDataLst>
              <p:tags r:id="rId5"/>
            </p:custDataLst>
          </p:nvPr>
        </p:nvSpPr>
        <p:spPr>
          <a:xfrm>
            <a:off x="5910580" y="4738053"/>
            <a:ext cx="3670300" cy="602615"/>
          </a:xfrm>
          <a:prstGeom prst="roundRect">
            <a:avLst/>
          </a:prstGeom>
          <a:solidFill>
            <a:schemeClr val="bg1">
              <a:lumMod val="50000"/>
              <a:alpha val="2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27" name="矩形 26"/>
          <p:cNvSpPr/>
          <p:nvPr>
            <p:custDataLst>
              <p:tags r:id="rId6"/>
            </p:custDataLst>
          </p:nvPr>
        </p:nvSpPr>
        <p:spPr>
          <a:xfrm>
            <a:off x="5909945" y="1766570"/>
            <a:ext cx="3670935" cy="603250"/>
          </a:xfrm>
          <a:prstGeom prst="rect">
            <a:avLst/>
          </a:prstGeom>
          <a:noFill/>
        </p:spPr>
        <p:txBody>
          <a:bodyPr wrap="square" lIns="0" tIns="0" rIns="0" bIns="0" rtlCol="0" anchor="ctr" anchorCtr="0">
            <a:noAutofit/>
          </a:bodyPr>
          <a:lstStyle/>
          <a:p>
            <a:pPr algn="ctr">
              <a:lnSpc>
                <a:spcPct val="130000"/>
              </a:lnSpc>
              <a:spcBef>
                <a:spcPct val="0"/>
              </a:spcBef>
              <a:spcAft>
                <a:spcPct val="0"/>
              </a:spcAft>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rPr>
              <a:t>积极进行创新性学习</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28" name="矩形 27"/>
          <p:cNvSpPr/>
          <p:nvPr>
            <p:custDataLst>
              <p:tags r:id="rId7"/>
            </p:custDataLst>
          </p:nvPr>
        </p:nvSpPr>
        <p:spPr>
          <a:xfrm>
            <a:off x="5909945" y="2512695"/>
            <a:ext cx="3670935" cy="597535"/>
          </a:xfrm>
          <a:prstGeom prst="rect">
            <a:avLst/>
          </a:prstGeom>
          <a:noFill/>
        </p:spPr>
        <p:txBody>
          <a:bodyPr wrap="square" lIns="0" tIns="0" rIns="0" bIns="0" rtlCol="0" anchor="ctr" anchorCtr="0">
            <a:noAutofit/>
          </a:bodyPr>
          <a:lstStyle/>
          <a:p>
            <a:pPr algn="ctr">
              <a:lnSpc>
                <a:spcPct val="110000"/>
              </a:lnSpc>
              <a:buClrTx/>
              <a:buSzTx/>
              <a:buFontTx/>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rPr>
              <a:t>勇于大胆怀疑和尝试</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29" name="矩形 28"/>
          <p:cNvSpPr/>
          <p:nvPr>
            <p:custDataLst>
              <p:tags r:id="rId8"/>
            </p:custDataLst>
          </p:nvPr>
        </p:nvSpPr>
        <p:spPr>
          <a:xfrm>
            <a:off x="5910580" y="3251835"/>
            <a:ext cx="3670935" cy="590550"/>
          </a:xfrm>
          <a:prstGeom prst="rect">
            <a:avLst/>
          </a:prstGeom>
          <a:noFill/>
        </p:spPr>
        <p:txBody>
          <a:bodyPr wrap="square" lIns="0" tIns="0" rIns="0" bIns="0" rtlCol="0" anchor="ctr" anchorCtr="0">
            <a:noAutofit/>
          </a:bodyPr>
          <a:lstStyle/>
          <a:p>
            <a:pPr algn="ctr">
              <a:lnSpc>
                <a:spcPct val="100000"/>
              </a:lnSpc>
              <a:spcBef>
                <a:spcPct val="0"/>
              </a:spcBef>
              <a:spcAft>
                <a:spcPct val="0"/>
              </a:spcAft>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rPr>
              <a:t>自觉思考和反思</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30" name="矩形 29"/>
          <p:cNvSpPr/>
          <p:nvPr>
            <p:custDataLst>
              <p:tags r:id="rId9"/>
            </p:custDataLst>
          </p:nvPr>
        </p:nvSpPr>
        <p:spPr>
          <a:xfrm>
            <a:off x="5910580" y="3994150"/>
            <a:ext cx="3670300" cy="590550"/>
          </a:xfrm>
          <a:prstGeom prst="rect">
            <a:avLst/>
          </a:prstGeom>
          <a:noFill/>
        </p:spPr>
        <p:txBody>
          <a:bodyPr wrap="square" lIns="0" tIns="0" rIns="0" bIns="0" rtlCol="0" anchor="ctr" anchorCtr="0">
            <a:noAutofit/>
          </a:bodyPr>
          <a:lstStyle/>
          <a:p>
            <a:pPr algn="ctr">
              <a:lnSpc>
                <a:spcPct val="100000"/>
              </a:lnSpc>
              <a:buClrTx/>
              <a:buSzTx/>
              <a:buFontTx/>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rPr>
              <a:t>充分肯定自己</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32" name="矩形 31"/>
          <p:cNvSpPr/>
          <p:nvPr>
            <p:custDataLst>
              <p:tags r:id="rId10"/>
            </p:custDataLst>
          </p:nvPr>
        </p:nvSpPr>
        <p:spPr>
          <a:xfrm>
            <a:off x="5910580" y="4737735"/>
            <a:ext cx="3670300" cy="590550"/>
          </a:xfrm>
          <a:prstGeom prst="rect">
            <a:avLst/>
          </a:prstGeom>
          <a:noFill/>
        </p:spPr>
        <p:txBody>
          <a:bodyPr wrap="square" lIns="0" tIns="0" rIns="0" bIns="0" rtlCol="0" anchor="ctr" anchorCtr="0">
            <a:noAutofit/>
          </a:bodyPr>
          <a:lstStyle/>
          <a:p>
            <a:pPr algn="ctr">
              <a:lnSpc>
                <a:spcPct val="110000"/>
              </a:lnSpc>
              <a:buClrTx/>
              <a:buSzTx/>
              <a:buFontTx/>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rPr>
              <a:t>丰富自己的业余生活</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50" name="形状"/>
          <p:cNvSpPr/>
          <p:nvPr>
            <p:custDataLst>
              <p:tags r:id="rId11"/>
            </p:custDataLst>
          </p:nvPr>
        </p:nvSpPr>
        <p:spPr>
          <a:xfrm flipV="1">
            <a:off x="1703070" y="1885633"/>
            <a:ext cx="3428365" cy="1171575"/>
          </a:xfrm>
          <a:custGeom>
            <a:avLst/>
            <a:gdLst/>
            <a:ahLst/>
            <a:cxnLst>
              <a:cxn ang="0">
                <a:pos x="wd2" y="hd2"/>
              </a:cxn>
              <a:cxn ang="5400000">
                <a:pos x="wd2" y="hd2"/>
              </a:cxn>
              <a:cxn ang="10800000">
                <a:pos x="wd2" y="hd2"/>
              </a:cxn>
              <a:cxn ang="16200000">
                <a:pos x="wd2" y="hd2"/>
              </a:cxn>
            </a:cxnLst>
            <a:rect l="0" t="0" r="r" b="b"/>
            <a:pathLst>
              <a:path w="21600" h="21600" extrusionOk="0">
                <a:moveTo>
                  <a:pt x="20288" y="0"/>
                </a:moveTo>
                <a:lnTo>
                  <a:pt x="1330" y="13261"/>
                </a:lnTo>
                <a:lnTo>
                  <a:pt x="0" y="21600"/>
                </a:lnTo>
                <a:lnTo>
                  <a:pt x="21600" y="8361"/>
                </a:lnTo>
                <a:lnTo>
                  <a:pt x="20288" y="0"/>
                </a:lnTo>
                <a:close/>
              </a:path>
            </a:pathLst>
          </a:custGeom>
          <a:solidFill>
            <a:srgbClr val="04898E"/>
          </a:solidFill>
          <a:ln w="12700">
            <a:miter lim="400000"/>
          </a:ln>
        </p:spPr>
        <p:txBody>
          <a:bodyPr tIns="45720" bIns="45720">
            <a:normAutofit/>
          </a:bodyPr>
          <a:lstStyle/>
          <a:p>
            <a:pPr>
              <a:lnSpc>
                <a:spcPct val="120000"/>
              </a:lnSpc>
            </a:pPr>
            <a:endParaRPr sz="900">
              <a:solidFill>
                <a:schemeClr val="tx1"/>
              </a:solidFill>
              <a:latin typeface="微软雅黑" panose="020B0503020204020204" pitchFamily="34" charset="-122"/>
              <a:ea typeface="微软雅黑" panose="020B0503020204020204" pitchFamily="34" charset="-122"/>
            </a:endParaRPr>
          </a:p>
        </p:txBody>
      </p:sp>
      <p:sp>
        <p:nvSpPr>
          <p:cNvPr id="51" name="形状"/>
          <p:cNvSpPr/>
          <p:nvPr>
            <p:custDataLst>
              <p:tags r:id="rId12"/>
            </p:custDataLst>
          </p:nvPr>
        </p:nvSpPr>
        <p:spPr>
          <a:xfrm flipV="1">
            <a:off x="2033270" y="2604453"/>
            <a:ext cx="2770505" cy="1172845"/>
          </a:xfrm>
          <a:custGeom>
            <a:avLst/>
            <a:gdLst/>
            <a:ahLst/>
            <a:cxnLst>
              <a:cxn ang="0">
                <a:pos x="wd2" y="hd2"/>
              </a:cxn>
              <a:cxn ang="5400000">
                <a:pos x="wd2" y="hd2"/>
              </a:cxn>
              <a:cxn ang="10800000">
                <a:pos x="wd2" y="hd2"/>
              </a:cxn>
              <a:cxn ang="16200000">
                <a:pos x="wd2" y="hd2"/>
              </a:cxn>
            </a:cxnLst>
            <a:rect l="0" t="0" r="r" b="b"/>
            <a:pathLst>
              <a:path w="21600" h="21600" extrusionOk="0">
                <a:moveTo>
                  <a:pt x="19955" y="0"/>
                </a:moveTo>
                <a:lnTo>
                  <a:pt x="1612" y="13247"/>
                </a:lnTo>
                <a:lnTo>
                  <a:pt x="0" y="21600"/>
                </a:lnTo>
                <a:lnTo>
                  <a:pt x="21600" y="8353"/>
                </a:lnTo>
                <a:lnTo>
                  <a:pt x="19955" y="0"/>
                </a:lnTo>
                <a:close/>
              </a:path>
            </a:pathLst>
          </a:custGeom>
          <a:solidFill>
            <a:srgbClr val="FBCC04"/>
          </a:solidFill>
          <a:ln w="12700">
            <a:miter lim="400000"/>
          </a:ln>
        </p:spPr>
        <p:txBody>
          <a:bodyPr tIns="45720" bIns="45720">
            <a:normAutofit/>
          </a:bodyPr>
          <a:lstStyle/>
          <a:p>
            <a:pPr>
              <a:lnSpc>
                <a:spcPct val="120000"/>
              </a:lnSpc>
            </a:pPr>
            <a:endParaRPr sz="900">
              <a:solidFill>
                <a:schemeClr val="tx1"/>
              </a:solidFill>
              <a:latin typeface="微软雅黑" panose="020B0503020204020204" pitchFamily="34" charset="-122"/>
              <a:ea typeface="微软雅黑" panose="020B0503020204020204" pitchFamily="34" charset="-122"/>
            </a:endParaRPr>
          </a:p>
        </p:txBody>
      </p:sp>
      <p:sp>
        <p:nvSpPr>
          <p:cNvPr id="52" name="形状"/>
          <p:cNvSpPr/>
          <p:nvPr>
            <p:custDataLst>
              <p:tags r:id="rId13"/>
            </p:custDataLst>
          </p:nvPr>
        </p:nvSpPr>
        <p:spPr>
          <a:xfrm flipV="1">
            <a:off x="2362200" y="3323908"/>
            <a:ext cx="2112010" cy="1171575"/>
          </a:xfrm>
          <a:custGeom>
            <a:avLst/>
            <a:gdLst/>
            <a:ahLst/>
            <a:cxnLst>
              <a:cxn ang="0">
                <a:pos x="wd2" y="hd2"/>
              </a:cxn>
              <a:cxn ang="5400000">
                <a:pos x="wd2" y="hd2"/>
              </a:cxn>
              <a:cxn ang="10800000">
                <a:pos x="wd2" y="hd2"/>
              </a:cxn>
              <a:cxn ang="16200000">
                <a:pos x="wd2" y="hd2"/>
              </a:cxn>
            </a:cxnLst>
            <a:rect l="0" t="0" r="r" b="b"/>
            <a:pathLst>
              <a:path w="21600" h="21600" extrusionOk="0">
                <a:moveTo>
                  <a:pt x="19486" y="0"/>
                </a:moveTo>
                <a:lnTo>
                  <a:pt x="2129" y="13239"/>
                </a:lnTo>
                <a:lnTo>
                  <a:pt x="0" y="21600"/>
                </a:lnTo>
                <a:lnTo>
                  <a:pt x="21600" y="8339"/>
                </a:lnTo>
                <a:lnTo>
                  <a:pt x="19486" y="0"/>
                </a:lnTo>
                <a:close/>
              </a:path>
            </a:pathLst>
          </a:custGeom>
          <a:solidFill>
            <a:srgbClr val="04898E"/>
          </a:solidFill>
          <a:ln w="12700">
            <a:miter lim="400000"/>
          </a:ln>
        </p:spPr>
        <p:txBody>
          <a:bodyPr tIns="45720" bIns="45720">
            <a:normAutofit/>
          </a:bodyPr>
          <a:lstStyle/>
          <a:p>
            <a:pPr lvl="0" algn="l">
              <a:lnSpc>
                <a:spcPct val="120000"/>
              </a:lnSpc>
              <a:buClrTx/>
              <a:buSzTx/>
              <a:buFontTx/>
            </a:pPr>
            <a:endParaRPr sz="900">
              <a:latin typeface="微软雅黑" panose="020B0503020204020204" pitchFamily="34" charset="-122"/>
              <a:ea typeface="微软雅黑" panose="020B0503020204020204" pitchFamily="34" charset="-122"/>
              <a:sym typeface="+mn-ea"/>
            </a:endParaRPr>
          </a:p>
        </p:txBody>
      </p:sp>
      <p:sp>
        <p:nvSpPr>
          <p:cNvPr id="53" name="形状"/>
          <p:cNvSpPr/>
          <p:nvPr>
            <p:custDataLst>
              <p:tags r:id="rId14"/>
            </p:custDataLst>
          </p:nvPr>
        </p:nvSpPr>
        <p:spPr>
          <a:xfrm flipV="1">
            <a:off x="2691765" y="4043363"/>
            <a:ext cx="1453515" cy="1177925"/>
          </a:xfrm>
          <a:custGeom>
            <a:avLst/>
            <a:gdLst/>
            <a:ahLst/>
            <a:cxnLst>
              <a:cxn ang="0">
                <a:pos x="wd2" y="hd2"/>
              </a:cxn>
              <a:cxn ang="5400000">
                <a:pos x="wd2" y="hd2"/>
              </a:cxn>
              <a:cxn ang="10800000">
                <a:pos x="wd2" y="hd2"/>
              </a:cxn>
              <a:cxn ang="16200000">
                <a:pos x="wd2" y="hd2"/>
              </a:cxn>
            </a:cxnLst>
            <a:rect l="0" t="0" r="r" b="b"/>
            <a:pathLst>
              <a:path w="21600" h="21600" extrusionOk="0">
                <a:moveTo>
                  <a:pt x="18462" y="0"/>
                </a:moveTo>
                <a:lnTo>
                  <a:pt x="3095" y="13304"/>
                </a:lnTo>
                <a:lnTo>
                  <a:pt x="0" y="21600"/>
                </a:lnTo>
                <a:lnTo>
                  <a:pt x="21600" y="8430"/>
                </a:lnTo>
                <a:lnTo>
                  <a:pt x="18462" y="0"/>
                </a:lnTo>
                <a:close/>
              </a:path>
            </a:pathLst>
          </a:custGeom>
          <a:solidFill>
            <a:srgbClr val="FBCC04"/>
          </a:solidFill>
          <a:ln w="12700">
            <a:miter lim="400000"/>
          </a:ln>
        </p:spPr>
        <p:txBody>
          <a:bodyPr tIns="45720" bIns="45720">
            <a:normAutofit/>
          </a:bodyPr>
          <a:lstStyle/>
          <a:p>
            <a:pPr lvl="0" algn="l">
              <a:lnSpc>
                <a:spcPct val="120000"/>
              </a:lnSpc>
              <a:buClrTx/>
              <a:buSzTx/>
              <a:buFontTx/>
            </a:pPr>
            <a:endParaRPr sz="90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180465" y="1934845"/>
            <a:ext cx="9417050" cy="2590165"/>
          </a:xfrm>
          <a:prstGeom prst="rect">
            <a:avLst/>
          </a:prstGeom>
          <a:noFill/>
        </p:spPr>
        <p:txBody>
          <a:bodyPr wrap="square" rtlCol="0">
            <a:noAutofit/>
          </a:bodyPr>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一、测试指南</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同学们请根据书上的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10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道题目自我测试一下，如果符合你的情况，则回答</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；不符合，则回答</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否</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；拿不准的，则回答</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不确定</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417060" y="1240155"/>
            <a:ext cx="2838450" cy="579120"/>
          </a:xfrm>
          <a:prstGeom prst="rect">
            <a:avLst/>
          </a:prstGeom>
          <a:noFill/>
        </p:spPr>
        <p:txBody>
          <a:bodyPr wrap="square" rtlCol="0">
            <a:noAutofit/>
          </a:bodyPr>
          <a:p>
            <a:pPr algn="ctr"/>
            <a:r>
              <a:rPr lang="zh-CN" altLang="en-US" sz="2400">
                <a:solidFill>
                  <a:srgbClr val="00B0F0"/>
                </a:solidFill>
                <a:latin typeface="微软雅黑" panose="020B0503020204020204" pitchFamily="34" charset="-122"/>
                <a:ea typeface="微软雅黑" panose="020B0503020204020204" pitchFamily="34" charset="-122"/>
                <a:sym typeface="+mn-ea"/>
              </a:rPr>
              <a:t>测试你的创新能力</a:t>
            </a:r>
            <a:endParaRPr lang="zh-CN" altLang="en-US" sz="2400">
              <a:solidFill>
                <a:srgbClr val="00B0F0"/>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22020" y="1506220"/>
            <a:ext cx="10461625" cy="2993390"/>
          </a:xfrm>
          <a:prstGeom prst="rect">
            <a:avLst/>
          </a:prstGeom>
          <a:noFill/>
        </p:spPr>
        <p:txBody>
          <a:bodyPr wrap="square" rtlCol="0">
            <a:noAutofit/>
          </a:bodyPr>
          <a:p>
            <a:pPr>
              <a:lnSpc>
                <a:spcPct val="22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「圆的</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种可能」</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22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内容：在一张纸中央画一个标准的圆。给小组</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10-15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分钟时间，轮流在这个圆的基础上作画，让它变成一个具体的事物（比如篮球、笑脸、钟表</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），但不能重复。</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2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目的：训练发散思维，展示同一元素如何衍生出无限可能。</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315720" y="1536700"/>
            <a:ext cx="8978900" cy="3142615"/>
          </a:xfrm>
          <a:prstGeom prst="rect">
            <a:avLst/>
          </a:prstGeom>
          <a:noFill/>
        </p:spPr>
        <p:txBody>
          <a:bodyPr wrap="square" rtlCol="0">
            <a:noAutofit/>
          </a:bodyPr>
          <a:p>
            <a:pPr>
              <a:lnSpc>
                <a:spcPct val="20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课堂趣味活动「故事接龙：荒谬开头」</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内容：从一个极其荒谬的前提开始（例如：</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如果猫统治了世界</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），每人一句话接力编故事，要求情节必须合理推进。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目的：锻炼逻辑自洽的想象力，学会在约束条件下创新</a:t>
            </a:r>
            <a:r>
              <a:rPr lang="zh-CN" altLang="en-US"/>
              <a:t>。</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10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课堂小结</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907415" y="1564640"/>
            <a:ext cx="10068560" cy="2748280"/>
          </a:xfrm>
          <a:prstGeom prst="rect">
            <a:avLst/>
          </a:prstGeom>
          <a:noFill/>
        </p:spPr>
        <p:txBody>
          <a:bodyPr wrap="square" rtlCol="0">
            <a:spAutoFit/>
          </a:bodyPr>
          <a:p>
            <a:pPr>
              <a:lnSpc>
                <a:spcPct val="18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世界变化加速，单一技能的生命周期越来越短。学习能力是元能力，让你能快速学会任何新技能，适应新环境。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8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创新能力让你不仅能适应变化，甚至能引领和创造变化，在不确定性中抓住机遇，变得</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抗脆弱</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（从波动和挑战中受益）</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grpSp>
        <p:nvGrpSpPr>
          <p:cNvPr id="475" name="组合 474"/>
          <p:cNvGrpSpPr/>
          <p:nvPr>
            <p:custDataLst>
              <p:tags r:id="rId1"/>
            </p:custDataLst>
          </p:nvPr>
        </p:nvGrpSpPr>
        <p:grpSpPr>
          <a:xfrm rot="0">
            <a:off x="2695575" y="372745"/>
            <a:ext cx="2542540" cy="2276475"/>
            <a:chOff x="1512" y="3461"/>
            <a:chExt cx="16263" cy="13425"/>
          </a:xfrm>
        </p:grpSpPr>
        <p:pic>
          <p:nvPicPr>
            <p:cNvPr id="476" name="图片 475" descr="1"/>
            <p:cNvPicPr>
              <a:picLocks noChangeAspect="1"/>
            </p:cNvPicPr>
            <p:nvPr>
              <p:custDataLst>
                <p:tags r:id="rId2"/>
              </p:custDataLst>
            </p:nvPr>
          </p:nvPicPr>
          <p:blipFill>
            <a:blip r:embed="rId3">
              <a:lum bright="6000" contrast="12000"/>
            </a:blip>
            <a:srcRect/>
            <a:stretch>
              <a:fillRect/>
            </a:stretch>
          </p:blipFill>
          <p:spPr>
            <a:xfrm>
              <a:off x="10854" y="13713"/>
              <a:ext cx="6921" cy="3173"/>
            </a:xfrm>
            <a:prstGeom prst="rect">
              <a:avLst/>
            </a:prstGeom>
          </p:spPr>
        </p:pic>
        <p:sp>
          <p:nvSpPr>
            <p:cNvPr id="477" name="矩形 476"/>
            <p:cNvSpPr/>
            <p:nvPr>
              <p:custDataLst>
                <p:tags r:id="rId4"/>
              </p:custDataLst>
            </p:nvPr>
          </p:nvSpPr>
          <p:spPr>
            <a:xfrm>
              <a:off x="2196" y="3866"/>
              <a:ext cx="14820" cy="11535"/>
            </a:xfrm>
            <a:prstGeom prst="rect">
              <a:avLst/>
            </a:prstGeom>
            <a:solidFill>
              <a:srgbClr val="FBF3E4"/>
            </a:solidFill>
            <a:ln w="6350">
              <a:solidFill>
                <a:srgbClr val="F0F0F0">
                  <a:alpha val="70000"/>
                </a:srgbClr>
              </a:solidFill>
            </a:ln>
            <a:effectLst>
              <a:outerShdw blurRad="38100" dist="254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78" name="图片 477" descr="E:/设计素材图片2/pexels-arpan-bhatia-3130906-22021244.jpgpexels-arpan-bhatia-3130906-22021244"/>
            <p:cNvPicPr>
              <a:picLocks noChangeAspect="1"/>
            </p:cNvPicPr>
            <p:nvPr>
              <p:custDataLst>
                <p:tags r:id="rId5"/>
              </p:custDataLst>
            </p:nvPr>
          </p:nvPicPr>
          <p:blipFill>
            <a:blip r:embed="rId6" cstate="email"/>
            <a:srcRect l="7263" t="12643" r="7263" b="12643"/>
            <a:stretch>
              <a:fillRect/>
            </a:stretch>
          </p:blipFill>
          <p:spPr>
            <a:xfrm>
              <a:off x="1512" y="3461"/>
              <a:ext cx="14948" cy="11394"/>
            </a:xfrm>
            <a:custGeom>
              <a:avLst/>
              <a:gdLst/>
              <a:ahLst/>
              <a:cxnLst>
                <a:cxn ang="3">
                  <a:pos x="hc" y="t"/>
                </a:cxn>
                <a:cxn ang="cd2">
                  <a:pos x="l" y="vc"/>
                </a:cxn>
                <a:cxn ang="cd4">
                  <a:pos x="hc" y="b"/>
                </a:cxn>
                <a:cxn ang="0">
                  <a:pos x="r" y="vc"/>
                </a:cxn>
              </a:cxnLst>
              <a:rect l="l" t="t" r="r" b="b"/>
              <a:pathLst>
                <a:path w="6212" h="4734">
                  <a:moveTo>
                    <a:pt x="0" y="0"/>
                  </a:moveTo>
                  <a:lnTo>
                    <a:pt x="6212" y="0"/>
                  </a:lnTo>
                  <a:lnTo>
                    <a:pt x="6212" y="4734"/>
                  </a:lnTo>
                  <a:lnTo>
                    <a:pt x="0" y="4734"/>
                  </a:lnTo>
                  <a:lnTo>
                    <a:pt x="0" y="0"/>
                  </a:lnTo>
                  <a:close/>
                </a:path>
              </a:pathLst>
            </a:custGeom>
          </p:spPr>
        </p:pic>
      </p:grpSp>
      <p:grpSp>
        <p:nvGrpSpPr>
          <p:cNvPr id="479" name="组合 478"/>
          <p:cNvGrpSpPr/>
          <p:nvPr>
            <p:custDataLst>
              <p:tags r:id="rId7"/>
            </p:custDataLst>
          </p:nvPr>
        </p:nvGrpSpPr>
        <p:grpSpPr>
          <a:xfrm rot="0">
            <a:off x="5481320" y="311785"/>
            <a:ext cx="2727960" cy="2308225"/>
            <a:chOff x="2196" y="3866"/>
            <a:chExt cx="15578" cy="13019"/>
          </a:xfrm>
        </p:grpSpPr>
        <p:pic>
          <p:nvPicPr>
            <p:cNvPr id="480" name="图片 479" descr="1"/>
            <p:cNvPicPr>
              <a:picLocks noChangeAspect="1"/>
            </p:cNvPicPr>
            <p:nvPr>
              <p:custDataLst>
                <p:tags r:id="rId8"/>
              </p:custDataLst>
            </p:nvPr>
          </p:nvPicPr>
          <p:blipFill>
            <a:blip r:embed="rId3">
              <a:lum bright="6000" contrast="12000"/>
            </a:blip>
            <a:srcRect/>
            <a:stretch>
              <a:fillRect/>
            </a:stretch>
          </p:blipFill>
          <p:spPr>
            <a:xfrm>
              <a:off x="10854" y="13713"/>
              <a:ext cx="6921" cy="3173"/>
            </a:xfrm>
            <a:prstGeom prst="rect">
              <a:avLst/>
            </a:prstGeom>
          </p:spPr>
        </p:pic>
        <p:sp>
          <p:nvSpPr>
            <p:cNvPr id="481" name="矩形 480"/>
            <p:cNvSpPr/>
            <p:nvPr>
              <p:custDataLst>
                <p:tags r:id="rId9"/>
              </p:custDataLst>
            </p:nvPr>
          </p:nvSpPr>
          <p:spPr>
            <a:xfrm>
              <a:off x="2196" y="3866"/>
              <a:ext cx="14820" cy="11535"/>
            </a:xfrm>
            <a:prstGeom prst="rect">
              <a:avLst/>
            </a:prstGeom>
            <a:solidFill>
              <a:srgbClr val="FBF3E4"/>
            </a:solidFill>
            <a:ln w="6350">
              <a:solidFill>
                <a:srgbClr val="F0F0F0">
                  <a:alpha val="70000"/>
                </a:srgbClr>
              </a:solidFill>
            </a:ln>
            <a:effectLst>
              <a:outerShdw blurRad="38100" dist="254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82" name="图片 481" descr="E:/设计素材图片2/pexels-arpan-bhatia-3130906-22021244.jpgpexels-arpan-bhatia-3130906-22021244"/>
            <p:cNvPicPr>
              <a:picLocks noChangeAspect="1"/>
            </p:cNvPicPr>
            <p:nvPr>
              <p:custDataLst>
                <p:tags r:id="rId10"/>
              </p:custDataLst>
            </p:nvPr>
          </p:nvPicPr>
          <p:blipFill>
            <a:blip r:embed="rId11" cstate="email"/>
            <a:srcRect l="8222" t="9260" r="8222" b="9260"/>
            <a:stretch>
              <a:fillRect/>
            </a:stretch>
          </p:blipFill>
          <p:spPr>
            <a:xfrm>
              <a:off x="2753" y="4408"/>
              <a:ext cx="13707" cy="10448"/>
            </a:xfrm>
            <a:custGeom>
              <a:avLst/>
              <a:gdLst/>
              <a:ahLst/>
              <a:cxnLst>
                <a:cxn ang="3">
                  <a:pos x="hc" y="t"/>
                </a:cxn>
                <a:cxn ang="cd2">
                  <a:pos x="l" y="vc"/>
                </a:cxn>
                <a:cxn ang="cd4">
                  <a:pos x="hc" y="b"/>
                </a:cxn>
                <a:cxn ang="0">
                  <a:pos x="r" y="vc"/>
                </a:cxn>
              </a:cxnLst>
              <a:rect l="l" t="t" r="r" b="b"/>
              <a:pathLst>
                <a:path w="6212" h="4734">
                  <a:moveTo>
                    <a:pt x="0" y="0"/>
                  </a:moveTo>
                  <a:lnTo>
                    <a:pt x="6212" y="0"/>
                  </a:lnTo>
                  <a:lnTo>
                    <a:pt x="6212" y="4734"/>
                  </a:lnTo>
                  <a:lnTo>
                    <a:pt x="0" y="4734"/>
                  </a:lnTo>
                  <a:lnTo>
                    <a:pt x="0" y="0"/>
                  </a:lnTo>
                  <a:close/>
                </a:path>
              </a:pathLst>
            </a:custGeom>
          </p:spPr>
        </p:pic>
      </p:grpSp>
      <p:grpSp>
        <p:nvGrpSpPr>
          <p:cNvPr id="483" name="组合 482"/>
          <p:cNvGrpSpPr/>
          <p:nvPr>
            <p:custDataLst>
              <p:tags r:id="rId12"/>
            </p:custDataLst>
          </p:nvPr>
        </p:nvGrpSpPr>
        <p:grpSpPr>
          <a:xfrm rot="0">
            <a:off x="8660765" y="282575"/>
            <a:ext cx="2600325" cy="2323465"/>
            <a:chOff x="2196" y="3866"/>
            <a:chExt cx="15578" cy="13019"/>
          </a:xfrm>
        </p:grpSpPr>
        <p:pic>
          <p:nvPicPr>
            <p:cNvPr id="484" name="图片 483" descr="1"/>
            <p:cNvPicPr>
              <a:picLocks noChangeAspect="1"/>
            </p:cNvPicPr>
            <p:nvPr>
              <p:custDataLst>
                <p:tags r:id="rId13"/>
              </p:custDataLst>
            </p:nvPr>
          </p:nvPicPr>
          <p:blipFill>
            <a:blip r:embed="rId3">
              <a:lum bright="6000" contrast="12000"/>
            </a:blip>
            <a:srcRect/>
            <a:stretch>
              <a:fillRect/>
            </a:stretch>
          </p:blipFill>
          <p:spPr>
            <a:xfrm>
              <a:off x="10854" y="13713"/>
              <a:ext cx="6921" cy="3173"/>
            </a:xfrm>
            <a:prstGeom prst="rect">
              <a:avLst/>
            </a:prstGeom>
          </p:spPr>
        </p:pic>
        <p:sp>
          <p:nvSpPr>
            <p:cNvPr id="485" name="矩形 484"/>
            <p:cNvSpPr/>
            <p:nvPr>
              <p:custDataLst>
                <p:tags r:id="rId14"/>
              </p:custDataLst>
            </p:nvPr>
          </p:nvSpPr>
          <p:spPr>
            <a:xfrm>
              <a:off x="2196" y="3866"/>
              <a:ext cx="14820" cy="11535"/>
            </a:xfrm>
            <a:prstGeom prst="rect">
              <a:avLst/>
            </a:prstGeom>
            <a:solidFill>
              <a:srgbClr val="FBF3E4"/>
            </a:solidFill>
            <a:ln w="6350">
              <a:solidFill>
                <a:srgbClr val="F0F0F0">
                  <a:alpha val="70000"/>
                </a:srgbClr>
              </a:solidFill>
            </a:ln>
            <a:effectLst>
              <a:outerShdw blurRad="38100" dist="254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86" name="图片 485" descr="E:/设计素材图片2/pexels-arpan-bhatia-3130906-22021244.jpgpexels-arpan-bhatia-3130906-22021244"/>
            <p:cNvPicPr>
              <a:picLocks noChangeAspect="1"/>
            </p:cNvPicPr>
            <p:nvPr>
              <p:custDataLst>
                <p:tags r:id="rId15"/>
              </p:custDataLst>
            </p:nvPr>
          </p:nvPicPr>
          <p:blipFill>
            <a:blip r:embed="rId16" cstate="email"/>
            <a:srcRect l="7256" t="9647" r="7256" b="9647"/>
            <a:stretch>
              <a:fillRect/>
            </a:stretch>
          </p:blipFill>
          <p:spPr>
            <a:xfrm>
              <a:off x="2753" y="4408"/>
              <a:ext cx="13707" cy="10448"/>
            </a:xfrm>
            <a:custGeom>
              <a:avLst/>
              <a:gdLst/>
              <a:ahLst/>
              <a:cxnLst>
                <a:cxn ang="3">
                  <a:pos x="hc" y="t"/>
                </a:cxn>
                <a:cxn ang="cd2">
                  <a:pos x="l" y="vc"/>
                </a:cxn>
                <a:cxn ang="cd4">
                  <a:pos x="hc" y="b"/>
                </a:cxn>
                <a:cxn ang="0">
                  <a:pos x="r" y="vc"/>
                </a:cxn>
              </a:cxnLst>
              <a:rect l="l" t="t" r="r" b="b"/>
              <a:pathLst>
                <a:path w="6212" h="4734">
                  <a:moveTo>
                    <a:pt x="0" y="0"/>
                  </a:moveTo>
                  <a:lnTo>
                    <a:pt x="6212" y="0"/>
                  </a:lnTo>
                  <a:lnTo>
                    <a:pt x="6212" y="4734"/>
                  </a:lnTo>
                  <a:lnTo>
                    <a:pt x="0" y="4734"/>
                  </a:lnTo>
                  <a:lnTo>
                    <a:pt x="0" y="0"/>
                  </a:lnTo>
                  <a:close/>
                </a:path>
              </a:pathLst>
            </a:custGeom>
          </p:spPr>
        </p:pic>
      </p:grpSp>
      <p:grpSp>
        <p:nvGrpSpPr>
          <p:cNvPr id="487" name="组合 486"/>
          <p:cNvGrpSpPr/>
          <p:nvPr>
            <p:custDataLst>
              <p:tags r:id="rId17"/>
            </p:custDataLst>
          </p:nvPr>
        </p:nvGrpSpPr>
        <p:grpSpPr>
          <a:xfrm rot="0">
            <a:off x="8971915" y="2521585"/>
            <a:ext cx="2631440" cy="2269490"/>
            <a:chOff x="2196" y="3866"/>
            <a:chExt cx="15578" cy="13019"/>
          </a:xfrm>
        </p:grpSpPr>
        <p:pic>
          <p:nvPicPr>
            <p:cNvPr id="488" name="图片 487" descr="1"/>
            <p:cNvPicPr>
              <a:picLocks noChangeAspect="1"/>
            </p:cNvPicPr>
            <p:nvPr>
              <p:custDataLst>
                <p:tags r:id="rId18"/>
              </p:custDataLst>
            </p:nvPr>
          </p:nvPicPr>
          <p:blipFill>
            <a:blip r:embed="rId3">
              <a:lum bright="6000" contrast="12000"/>
            </a:blip>
            <a:srcRect/>
            <a:stretch>
              <a:fillRect/>
            </a:stretch>
          </p:blipFill>
          <p:spPr>
            <a:xfrm>
              <a:off x="10854" y="13713"/>
              <a:ext cx="6921" cy="3173"/>
            </a:xfrm>
            <a:prstGeom prst="rect">
              <a:avLst/>
            </a:prstGeom>
          </p:spPr>
        </p:pic>
        <p:sp>
          <p:nvSpPr>
            <p:cNvPr id="489" name="矩形 488"/>
            <p:cNvSpPr/>
            <p:nvPr>
              <p:custDataLst>
                <p:tags r:id="rId19"/>
              </p:custDataLst>
            </p:nvPr>
          </p:nvSpPr>
          <p:spPr>
            <a:xfrm>
              <a:off x="2196" y="3866"/>
              <a:ext cx="14820" cy="11535"/>
            </a:xfrm>
            <a:prstGeom prst="rect">
              <a:avLst/>
            </a:prstGeom>
            <a:solidFill>
              <a:srgbClr val="FBF3E4"/>
            </a:solidFill>
            <a:ln w="6350">
              <a:solidFill>
                <a:srgbClr val="F0F0F0">
                  <a:alpha val="70000"/>
                </a:srgbClr>
              </a:solidFill>
            </a:ln>
            <a:effectLst>
              <a:outerShdw blurRad="38100" dist="254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90" name="图片 489" descr="E:/设计素材图片2/pexels-arpan-bhatia-3130906-22021244.jpgpexels-arpan-bhatia-3130906-22021244"/>
            <p:cNvPicPr>
              <a:picLocks noChangeAspect="1"/>
            </p:cNvPicPr>
            <p:nvPr>
              <p:custDataLst>
                <p:tags r:id="rId20"/>
              </p:custDataLst>
            </p:nvPr>
          </p:nvPicPr>
          <p:blipFill>
            <a:blip r:embed="rId21" cstate="email"/>
            <a:srcRect l="30138" t="24285" r="30138" b="24285"/>
            <a:stretch>
              <a:fillRect/>
            </a:stretch>
          </p:blipFill>
          <p:spPr>
            <a:xfrm>
              <a:off x="2753" y="4408"/>
              <a:ext cx="13707" cy="10448"/>
            </a:xfrm>
            <a:custGeom>
              <a:avLst/>
              <a:gdLst/>
              <a:ahLst/>
              <a:cxnLst>
                <a:cxn ang="3">
                  <a:pos x="hc" y="t"/>
                </a:cxn>
                <a:cxn ang="cd2">
                  <a:pos x="l" y="vc"/>
                </a:cxn>
                <a:cxn ang="cd4">
                  <a:pos x="hc" y="b"/>
                </a:cxn>
                <a:cxn ang="0">
                  <a:pos x="r" y="vc"/>
                </a:cxn>
              </a:cxnLst>
              <a:rect l="l" t="t" r="r" b="b"/>
              <a:pathLst>
                <a:path w="6212" h="4734">
                  <a:moveTo>
                    <a:pt x="0" y="0"/>
                  </a:moveTo>
                  <a:lnTo>
                    <a:pt x="6212" y="0"/>
                  </a:lnTo>
                  <a:lnTo>
                    <a:pt x="6212" y="4734"/>
                  </a:lnTo>
                  <a:lnTo>
                    <a:pt x="0" y="4734"/>
                  </a:lnTo>
                  <a:lnTo>
                    <a:pt x="0" y="0"/>
                  </a:lnTo>
                  <a:close/>
                </a:path>
              </a:pathLst>
            </a:custGeom>
          </p:spPr>
        </p:pic>
      </p:grpSp>
      <p:grpSp>
        <p:nvGrpSpPr>
          <p:cNvPr id="507" name="组合 506"/>
          <p:cNvGrpSpPr/>
          <p:nvPr>
            <p:custDataLst>
              <p:tags r:id="rId22"/>
            </p:custDataLst>
          </p:nvPr>
        </p:nvGrpSpPr>
        <p:grpSpPr>
          <a:xfrm rot="0">
            <a:off x="683895" y="2620645"/>
            <a:ext cx="3086100" cy="2022475"/>
            <a:chOff x="2196" y="3866"/>
            <a:chExt cx="15578" cy="13019"/>
          </a:xfrm>
        </p:grpSpPr>
        <p:pic>
          <p:nvPicPr>
            <p:cNvPr id="508" name="图片 507" descr="1"/>
            <p:cNvPicPr>
              <a:picLocks noChangeAspect="1"/>
            </p:cNvPicPr>
            <p:nvPr>
              <p:custDataLst>
                <p:tags r:id="rId23"/>
              </p:custDataLst>
            </p:nvPr>
          </p:nvPicPr>
          <p:blipFill>
            <a:blip r:embed="rId3">
              <a:lum bright="6000" contrast="12000"/>
            </a:blip>
            <a:srcRect/>
            <a:stretch>
              <a:fillRect/>
            </a:stretch>
          </p:blipFill>
          <p:spPr>
            <a:xfrm>
              <a:off x="10854" y="13713"/>
              <a:ext cx="6921" cy="3173"/>
            </a:xfrm>
            <a:prstGeom prst="rect">
              <a:avLst/>
            </a:prstGeom>
          </p:spPr>
        </p:pic>
        <p:sp>
          <p:nvSpPr>
            <p:cNvPr id="509" name="矩形 508"/>
            <p:cNvSpPr/>
            <p:nvPr>
              <p:custDataLst>
                <p:tags r:id="rId24"/>
              </p:custDataLst>
            </p:nvPr>
          </p:nvSpPr>
          <p:spPr>
            <a:xfrm>
              <a:off x="2196" y="3866"/>
              <a:ext cx="14820" cy="11535"/>
            </a:xfrm>
            <a:prstGeom prst="rect">
              <a:avLst/>
            </a:prstGeom>
            <a:solidFill>
              <a:srgbClr val="FBF3E4"/>
            </a:solidFill>
            <a:ln w="6350">
              <a:solidFill>
                <a:srgbClr val="F0F0F0">
                  <a:alpha val="70000"/>
                </a:srgbClr>
              </a:solidFill>
            </a:ln>
            <a:effectLst>
              <a:outerShdw blurRad="38100" dist="254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10" name="图片 509" descr="E:/设计素材图片2/pexels-arpan-bhatia-3130906-22021244.jpgpexels-arpan-bhatia-3130906-22021244"/>
            <p:cNvPicPr>
              <a:picLocks noChangeAspect="1"/>
            </p:cNvPicPr>
            <p:nvPr>
              <p:custDataLst>
                <p:tags r:id="rId25"/>
              </p:custDataLst>
            </p:nvPr>
          </p:nvPicPr>
          <p:blipFill>
            <a:blip r:embed="rId26" cstate="email"/>
            <a:srcRect l="7260" t="15053" r="7260" b="15053"/>
            <a:stretch>
              <a:fillRect/>
            </a:stretch>
          </p:blipFill>
          <p:spPr>
            <a:xfrm>
              <a:off x="2753" y="4408"/>
              <a:ext cx="13707" cy="10448"/>
            </a:xfrm>
            <a:custGeom>
              <a:avLst/>
              <a:gdLst/>
              <a:ahLst/>
              <a:cxnLst>
                <a:cxn ang="3">
                  <a:pos x="hc" y="t"/>
                </a:cxn>
                <a:cxn ang="cd2">
                  <a:pos x="l" y="vc"/>
                </a:cxn>
                <a:cxn ang="cd4">
                  <a:pos x="hc" y="b"/>
                </a:cxn>
                <a:cxn ang="0">
                  <a:pos x="r" y="vc"/>
                </a:cxn>
              </a:cxnLst>
              <a:rect l="l" t="t" r="r" b="b"/>
              <a:pathLst>
                <a:path w="6212" h="4734">
                  <a:moveTo>
                    <a:pt x="0" y="0"/>
                  </a:moveTo>
                  <a:lnTo>
                    <a:pt x="6212" y="0"/>
                  </a:lnTo>
                  <a:lnTo>
                    <a:pt x="6212" y="4734"/>
                  </a:lnTo>
                  <a:lnTo>
                    <a:pt x="0" y="4734"/>
                  </a:lnTo>
                  <a:lnTo>
                    <a:pt x="0" y="0"/>
                  </a:lnTo>
                  <a:close/>
                </a:path>
              </a:pathLst>
            </a:custGeom>
          </p:spPr>
        </p:pic>
      </p:grpSp>
      <p:grpSp>
        <p:nvGrpSpPr>
          <p:cNvPr id="503" name="组合 502"/>
          <p:cNvGrpSpPr/>
          <p:nvPr>
            <p:custDataLst>
              <p:tags r:id="rId27"/>
            </p:custDataLst>
          </p:nvPr>
        </p:nvGrpSpPr>
        <p:grpSpPr>
          <a:xfrm rot="0">
            <a:off x="4769485" y="4516755"/>
            <a:ext cx="3256280" cy="2228215"/>
            <a:chOff x="2196" y="3866"/>
            <a:chExt cx="15578" cy="13019"/>
          </a:xfrm>
        </p:grpSpPr>
        <p:pic>
          <p:nvPicPr>
            <p:cNvPr id="504" name="图片 503" descr="1"/>
            <p:cNvPicPr>
              <a:picLocks noChangeAspect="1"/>
            </p:cNvPicPr>
            <p:nvPr>
              <p:custDataLst>
                <p:tags r:id="rId28"/>
              </p:custDataLst>
            </p:nvPr>
          </p:nvPicPr>
          <p:blipFill>
            <a:blip r:embed="rId3">
              <a:lum bright="6000" contrast="12000"/>
            </a:blip>
            <a:srcRect/>
            <a:stretch>
              <a:fillRect/>
            </a:stretch>
          </p:blipFill>
          <p:spPr>
            <a:xfrm>
              <a:off x="10854" y="13713"/>
              <a:ext cx="6921" cy="3173"/>
            </a:xfrm>
            <a:prstGeom prst="rect">
              <a:avLst/>
            </a:prstGeom>
          </p:spPr>
        </p:pic>
        <p:sp>
          <p:nvSpPr>
            <p:cNvPr id="505" name="矩形 504"/>
            <p:cNvSpPr/>
            <p:nvPr>
              <p:custDataLst>
                <p:tags r:id="rId29"/>
              </p:custDataLst>
            </p:nvPr>
          </p:nvSpPr>
          <p:spPr>
            <a:xfrm>
              <a:off x="2196" y="3866"/>
              <a:ext cx="14820" cy="11535"/>
            </a:xfrm>
            <a:prstGeom prst="rect">
              <a:avLst/>
            </a:prstGeom>
            <a:solidFill>
              <a:srgbClr val="FBF3E4"/>
            </a:solidFill>
            <a:ln w="6350">
              <a:solidFill>
                <a:srgbClr val="F0F0F0">
                  <a:alpha val="70000"/>
                </a:srgbClr>
              </a:solidFill>
            </a:ln>
            <a:effectLst>
              <a:outerShdw blurRad="38100" dist="254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06" name="图片 505" descr="E:/设计素材图片2/pexels-arpan-bhatia-3130906-22021244.jpgpexels-arpan-bhatia-3130906-22021244"/>
            <p:cNvPicPr>
              <a:picLocks noChangeAspect="1"/>
            </p:cNvPicPr>
            <p:nvPr>
              <p:custDataLst>
                <p:tags r:id="rId30"/>
              </p:custDataLst>
            </p:nvPr>
          </p:nvPicPr>
          <p:blipFill>
            <a:blip r:embed="rId31" cstate="email"/>
            <a:srcRect l="7261" t="11487" r="7261" b="11487"/>
            <a:stretch>
              <a:fillRect/>
            </a:stretch>
          </p:blipFill>
          <p:spPr>
            <a:xfrm>
              <a:off x="2753" y="4408"/>
              <a:ext cx="13707" cy="10448"/>
            </a:xfrm>
            <a:custGeom>
              <a:avLst/>
              <a:gdLst/>
              <a:ahLst/>
              <a:cxnLst>
                <a:cxn ang="3">
                  <a:pos x="hc" y="t"/>
                </a:cxn>
                <a:cxn ang="cd2">
                  <a:pos x="l" y="vc"/>
                </a:cxn>
                <a:cxn ang="cd4">
                  <a:pos x="hc" y="b"/>
                </a:cxn>
                <a:cxn ang="0">
                  <a:pos x="r" y="vc"/>
                </a:cxn>
              </a:cxnLst>
              <a:rect l="l" t="t" r="r" b="b"/>
              <a:pathLst>
                <a:path w="6212" h="4734">
                  <a:moveTo>
                    <a:pt x="0" y="0"/>
                  </a:moveTo>
                  <a:lnTo>
                    <a:pt x="6212" y="0"/>
                  </a:lnTo>
                  <a:lnTo>
                    <a:pt x="6212" y="4734"/>
                  </a:lnTo>
                  <a:lnTo>
                    <a:pt x="0" y="4734"/>
                  </a:lnTo>
                  <a:lnTo>
                    <a:pt x="0" y="0"/>
                  </a:lnTo>
                  <a:close/>
                </a:path>
              </a:pathLst>
            </a:custGeom>
          </p:spPr>
        </p:pic>
      </p:grpSp>
      <p:grpSp>
        <p:nvGrpSpPr>
          <p:cNvPr id="495" name="组合 494"/>
          <p:cNvGrpSpPr/>
          <p:nvPr>
            <p:custDataLst>
              <p:tags r:id="rId32"/>
            </p:custDataLst>
          </p:nvPr>
        </p:nvGrpSpPr>
        <p:grpSpPr>
          <a:xfrm rot="0">
            <a:off x="8594381" y="4576364"/>
            <a:ext cx="2620263" cy="2189688"/>
            <a:chOff x="2196" y="3866"/>
            <a:chExt cx="15578" cy="13019"/>
          </a:xfrm>
        </p:grpSpPr>
        <p:pic>
          <p:nvPicPr>
            <p:cNvPr id="496" name="图片 495" descr="1"/>
            <p:cNvPicPr>
              <a:picLocks noChangeAspect="1"/>
            </p:cNvPicPr>
            <p:nvPr>
              <p:custDataLst>
                <p:tags r:id="rId33"/>
              </p:custDataLst>
            </p:nvPr>
          </p:nvPicPr>
          <p:blipFill>
            <a:blip r:embed="rId3">
              <a:lum bright="6000" contrast="12000"/>
            </a:blip>
            <a:srcRect/>
            <a:stretch>
              <a:fillRect/>
            </a:stretch>
          </p:blipFill>
          <p:spPr>
            <a:xfrm>
              <a:off x="10854" y="13713"/>
              <a:ext cx="6921" cy="3173"/>
            </a:xfrm>
            <a:prstGeom prst="rect">
              <a:avLst/>
            </a:prstGeom>
          </p:spPr>
        </p:pic>
        <p:sp>
          <p:nvSpPr>
            <p:cNvPr id="497" name="矩形 496"/>
            <p:cNvSpPr/>
            <p:nvPr>
              <p:custDataLst>
                <p:tags r:id="rId34"/>
              </p:custDataLst>
            </p:nvPr>
          </p:nvSpPr>
          <p:spPr>
            <a:xfrm>
              <a:off x="2196" y="3866"/>
              <a:ext cx="14820" cy="11535"/>
            </a:xfrm>
            <a:prstGeom prst="rect">
              <a:avLst/>
            </a:prstGeom>
            <a:solidFill>
              <a:srgbClr val="FBF3E4"/>
            </a:solidFill>
            <a:ln w="6350">
              <a:solidFill>
                <a:srgbClr val="F0F0F0">
                  <a:alpha val="70000"/>
                </a:srgbClr>
              </a:solidFill>
            </a:ln>
            <a:effectLst>
              <a:outerShdw blurRad="38100" dist="254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98" name="图片 497" descr="E:/设计素材图片2/pexels-arpan-bhatia-3130906-22021244.jpgpexels-arpan-bhatia-3130906-22021244"/>
            <p:cNvPicPr>
              <a:picLocks noChangeAspect="1"/>
            </p:cNvPicPr>
            <p:nvPr>
              <p:custDataLst>
                <p:tags r:id="rId35"/>
              </p:custDataLst>
            </p:nvPr>
          </p:nvPicPr>
          <p:blipFill>
            <a:blip r:embed="rId36" cstate="email"/>
            <a:srcRect l="6682" t="12153" r="6682" b="12153"/>
            <a:stretch>
              <a:fillRect/>
            </a:stretch>
          </p:blipFill>
          <p:spPr>
            <a:xfrm>
              <a:off x="2753" y="4408"/>
              <a:ext cx="13707" cy="10448"/>
            </a:xfrm>
            <a:custGeom>
              <a:avLst/>
              <a:gdLst/>
              <a:ahLst/>
              <a:cxnLst>
                <a:cxn ang="3">
                  <a:pos x="hc" y="t"/>
                </a:cxn>
                <a:cxn ang="cd2">
                  <a:pos x="l" y="vc"/>
                </a:cxn>
                <a:cxn ang="cd4">
                  <a:pos x="hc" y="b"/>
                </a:cxn>
                <a:cxn ang="0">
                  <a:pos x="r" y="vc"/>
                </a:cxn>
              </a:cxnLst>
              <a:rect l="l" t="t" r="r" b="b"/>
              <a:pathLst>
                <a:path w="6212" h="4734">
                  <a:moveTo>
                    <a:pt x="0" y="0"/>
                  </a:moveTo>
                  <a:lnTo>
                    <a:pt x="6212" y="0"/>
                  </a:lnTo>
                  <a:lnTo>
                    <a:pt x="6212" y="4734"/>
                  </a:lnTo>
                  <a:lnTo>
                    <a:pt x="0" y="4734"/>
                  </a:lnTo>
                  <a:lnTo>
                    <a:pt x="0" y="0"/>
                  </a:lnTo>
                  <a:close/>
                </a:path>
              </a:pathLst>
            </a:custGeom>
          </p:spPr>
        </p:pic>
      </p:grpSp>
      <p:grpSp>
        <p:nvGrpSpPr>
          <p:cNvPr id="499" name="组合 498"/>
          <p:cNvGrpSpPr/>
          <p:nvPr>
            <p:custDataLst>
              <p:tags r:id="rId37"/>
            </p:custDataLst>
          </p:nvPr>
        </p:nvGrpSpPr>
        <p:grpSpPr>
          <a:xfrm rot="0">
            <a:off x="1351127" y="4579832"/>
            <a:ext cx="2597164" cy="2170385"/>
            <a:chOff x="2196" y="3866"/>
            <a:chExt cx="15578" cy="13019"/>
          </a:xfrm>
        </p:grpSpPr>
        <p:pic>
          <p:nvPicPr>
            <p:cNvPr id="500" name="图片 499" descr="1"/>
            <p:cNvPicPr>
              <a:picLocks noChangeAspect="1"/>
            </p:cNvPicPr>
            <p:nvPr>
              <p:custDataLst>
                <p:tags r:id="rId38"/>
              </p:custDataLst>
            </p:nvPr>
          </p:nvPicPr>
          <p:blipFill>
            <a:blip r:embed="rId3">
              <a:lum bright="6000" contrast="12000"/>
            </a:blip>
            <a:srcRect/>
            <a:stretch>
              <a:fillRect/>
            </a:stretch>
          </p:blipFill>
          <p:spPr>
            <a:xfrm>
              <a:off x="10854" y="13713"/>
              <a:ext cx="6921" cy="3173"/>
            </a:xfrm>
            <a:prstGeom prst="rect">
              <a:avLst/>
            </a:prstGeom>
          </p:spPr>
        </p:pic>
        <p:sp>
          <p:nvSpPr>
            <p:cNvPr id="501" name="矩形 500"/>
            <p:cNvSpPr/>
            <p:nvPr>
              <p:custDataLst>
                <p:tags r:id="rId39"/>
              </p:custDataLst>
            </p:nvPr>
          </p:nvSpPr>
          <p:spPr>
            <a:xfrm>
              <a:off x="2196" y="3866"/>
              <a:ext cx="14820" cy="11535"/>
            </a:xfrm>
            <a:prstGeom prst="rect">
              <a:avLst/>
            </a:prstGeom>
            <a:solidFill>
              <a:srgbClr val="FBF3E4"/>
            </a:solidFill>
            <a:ln w="6350">
              <a:solidFill>
                <a:srgbClr val="F0F0F0">
                  <a:alpha val="70000"/>
                </a:srgbClr>
              </a:solidFill>
            </a:ln>
            <a:effectLst>
              <a:outerShdw blurRad="38100" dist="254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02" name="图片 501" descr="E:/设计素材图片2/pexels-arpan-bhatia-3130906-22021244.jpgpexels-arpan-bhatia-3130906-22021244"/>
            <p:cNvPicPr>
              <a:picLocks noChangeAspect="1"/>
            </p:cNvPicPr>
            <p:nvPr>
              <p:custDataLst>
                <p:tags r:id="rId40"/>
              </p:custDataLst>
            </p:nvPr>
          </p:nvPicPr>
          <p:blipFill>
            <a:blip r:embed="rId41" cstate="email"/>
            <a:srcRect l="7256" t="12482" r="7256" b="12482"/>
            <a:stretch>
              <a:fillRect/>
            </a:stretch>
          </p:blipFill>
          <p:spPr>
            <a:xfrm>
              <a:off x="2753" y="4408"/>
              <a:ext cx="13707" cy="10448"/>
            </a:xfrm>
            <a:custGeom>
              <a:avLst/>
              <a:gdLst/>
              <a:ahLst/>
              <a:cxnLst>
                <a:cxn ang="3">
                  <a:pos x="hc" y="t"/>
                </a:cxn>
                <a:cxn ang="cd2">
                  <a:pos x="l" y="vc"/>
                </a:cxn>
                <a:cxn ang="cd4">
                  <a:pos x="hc" y="b"/>
                </a:cxn>
                <a:cxn ang="0">
                  <a:pos x="r" y="vc"/>
                </a:cxn>
              </a:cxnLst>
              <a:rect l="l" t="t" r="r" b="b"/>
              <a:pathLst>
                <a:path w="6212" h="4734">
                  <a:moveTo>
                    <a:pt x="0" y="0"/>
                  </a:moveTo>
                  <a:lnTo>
                    <a:pt x="6212" y="0"/>
                  </a:lnTo>
                  <a:lnTo>
                    <a:pt x="6212" y="4734"/>
                  </a:lnTo>
                  <a:lnTo>
                    <a:pt x="0" y="4734"/>
                  </a:lnTo>
                  <a:lnTo>
                    <a:pt x="0" y="0"/>
                  </a:lnTo>
                  <a:close/>
                </a:path>
              </a:pathLst>
            </a:custGeom>
          </p:spPr>
        </p:pic>
      </p:grpSp>
      <p:sp>
        <p:nvSpPr>
          <p:cNvPr id="12" name="文本框 11"/>
          <p:cNvSpPr txBox="1"/>
          <p:nvPr/>
        </p:nvSpPr>
        <p:spPr>
          <a:xfrm>
            <a:off x="3803015" y="3106420"/>
            <a:ext cx="5168900" cy="645160"/>
          </a:xfrm>
          <a:prstGeom prst="rect">
            <a:avLst/>
          </a:prstGeom>
          <a:noFill/>
        </p:spPr>
        <p:txBody>
          <a:bodyPr wrap="square" rtlCol="0">
            <a:spAutoFit/>
          </a:bodyPr>
          <a:p>
            <a:r>
              <a:rPr lang="zh-CN" altLang="en-US" sz="3600">
                <a:latin typeface="微软雅黑" panose="020B0503020204020204" pitchFamily="34" charset="-122"/>
                <a:ea typeface="微软雅黑" panose="020B0503020204020204" pitchFamily="34" charset="-122"/>
              </a:rPr>
              <a:t>从出行工具看时代发展</a:t>
            </a:r>
            <a:endParaRPr lang="zh-CN" altLang="en-US" sz="3600">
              <a:latin typeface="微软雅黑" panose="020B0503020204020204" pitchFamily="34" charset="-122"/>
              <a:ea typeface="微软雅黑" panose="020B0503020204020204" pitchFamily="34" charset="-122"/>
            </a:endParaRPr>
          </a:p>
        </p:txBody>
      </p:sp>
      <p:pic>
        <p:nvPicPr>
          <p:cNvPr id="517" name="图片 516" descr="直线"/>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998855" y="881380"/>
            <a:ext cx="914400" cy="914400"/>
          </a:xfrm>
          <a:prstGeom prst="rect">
            <a:avLst/>
          </a:prstGeom>
        </p:spPr>
      </p:pic>
      <p:sp>
        <p:nvSpPr>
          <p:cNvPr id="518" name="圆角矩形 517"/>
          <p:cNvSpPr/>
          <p:nvPr/>
        </p:nvSpPr>
        <p:spPr>
          <a:xfrm>
            <a:off x="-29845" y="-36195"/>
            <a:ext cx="12221210" cy="6911975"/>
          </a:xfrm>
          <a:prstGeom prst="roundRect">
            <a:avLst/>
          </a:prstGeom>
          <a:noFill/>
          <a:ln w="571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文本框 275"/>
          <p:cNvSpPr txBox="1"/>
          <p:nvPr/>
        </p:nvSpPr>
        <p:spPr>
          <a:xfrm>
            <a:off x="1839677" y="2321561"/>
            <a:ext cx="8512647" cy="1198880"/>
          </a:xfrm>
          <a:prstGeom prst="rect">
            <a:avLst/>
          </a:prstGeom>
          <a:noFill/>
        </p:spPr>
        <p:txBody>
          <a:bodyPr wrap="square" rtlCol="0" anchor="ctr">
            <a:spAutoFit/>
          </a:bodyPr>
          <a:lstStyle>
            <a:defPPr>
              <a:defRPr lang="zh-CN"/>
            </a:defPPr>
            <a:lvl1pPr algn="ctr">
              <a:defRPr sz="75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zh-CN" altLang="en-US" sz="7200" b="1" dirty="0">
                <a:solidFill>
                  <a:srgbClr val="04898E"/>
                </a:solidFill>
                <a:effectLst/>
                <a:latin typeface="微软雅黑" panose="020B0503020204020204" pitchFamily="34" charset="-122"/>
                <a:ea typeface="微软雅黑" panose="020B0503020204020204" pitchFamily="34" charset="-122"/>
                <a:cs typeface="+mn-ea"/>
                <a:sym typeface="+mn-lt"/>
              </a:rPr>
              <a:t>谢谢观看，再见</a:t>
            </a:r>
            <a:endParaRPr lang="zh-CN" altLang="en-US" sz="7200" b="1" dirty="0">
              <a:solidFill>
                <a:srgbClr val="04898E"/>
              </a:solidFill>
              <a:effectLst/>
              <a:latin typeface="微软雅黑" panose="020B0503020204020204" pitchFamily="34" charset="-122"/>
              <a:ea typeface="微软雅黑" panose="020B0503020204020204" pitchFamily="34" charset="-122"/>
              <a:cs typeface="+mn-ea"/>
              <a:sym typeface="+mn-lt"/>
            </a:endParaRPr>
          </a:p>
        </p:txBody>
      </p:sp>
      <p:sp>
        <p:nvSpPr>
          <p:cNvPr id="277" name="文本框 276"/>
          <p:cNvSpPr txBox="1"/>
          <p:nvPr/>
        </p:nvSpPr>
        <p:spPr>
          <a:xfrm>
            <a:off x="3079881" y="1857806"/>
            <a:ext cx="6032238" cy="398780"/>
          </a:xfrm>
          <a:prstGeom prst="rect">
            <a:avLst/>
          </a:prstGeom>
          <a:noFill/>
          <a:effectLst/>
        </p:spPr>
        <p:txBody>
          <a:bodyPr wrap="square" rtlCol="0" anchor="ctr">
            <a:spAutoFit/>
          </a:bodyPr>
          <a:lstStyle>
            <a:defPPr>
              <a:defRPr lang="zh-CN"/>
            </a:defPPr>
            <a:lvl1pPr algn="ctr">
              <a:defRPr sz="44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en-US" altLang="zh-CN" sz="2000" dirty="0">
                <a:solidFill>
                  <a:schemeClr val="tx1">
                    <a:lumMod val="65000"/>
                    <a:lumOff val="35000"/>
                  </a:schemeClr>
                </a:solidFill>
                <a:effectLst/>
                <a:latin typeface="微软雅黑" panose="020B0503020204020204" pitchFamily="34" charset="-122"/>
                <a:ea typeface="微软雅黑" panose="020B0503020204020204" pitchFamily="34" charset="-122"/>
                <a:cs typeface="+mn-ea"/>
                <a:sym typeface="+mn-lt"/>
              </a:rPr>
              <a:t>COLLEGE STUDENT CAREER PLANNING</a:t>
            </a:r>
            <a:endParaRPr lang="zh-CN" altLang="en-US" sz="2000" dirty="0">
              <a:solidFill>
                <a:schemeClr val="tx1">
                  <a:lumMod val="65000"/>
                  <a:lumOff val="35000"/>
                </a:schemeClr>
              </a:solidFill>
              <a:effectLst/>
              <a:latin typeface="微软雅黑" panose="020B0503020204020204" pitchFamily="34" charset="-122"/>
              <a:ea typeface="微软雅黑" panose="020B0503020204020204" pitchFamily="34" charset="-122"/>
              <a:cs typeface="+mn-ea"/>
              <a:sym typeface="+mn-lt"/>
            </a:endParaRPr>
          </a:p>
        </p:txBody>
      </p:sp>
      <p:sp>
        <p:nvSpPr>
          <p:cNvPr id="282" name="圆角矩形 97"/>
          <p:cNvSpPr/>
          <p:nvPr/>
        </p:nvSpPr>
        <p:spPr>
          <a:xfrm>
            <a:off x="4405312" y="4800061"/>
            <a:ext cx="3381376" cy="402053"/>
          </a:xfrm>
          <a:prstGeom prst="roundRect">
            <a:avLst>
              <a:gd name="adj" fmla="val 21120"/>
            </a:avLst>
          </a:pr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rPr>
              <a:t>汇报人 </a:t>
            </a:r>
            <a:r>
              <a:rPr lang="en-US" altLang="zh-CN" sz="16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创青春</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769745" y="1889760"/>
            <a:ext cx="6271895" cy="730885"/>
          </a:xfrm>
          <a:prstGeom prst="rect">
            <a:avLst/>
          </a:prstGeom>
          <a:noFill/>
        </p:spPr>
        <p:txBody>
          <a:bodyPr wrap="square" rtlCol="0">
            <a:noAutofit/>
          </a:bodyPr>
          <a:p>
            <a:pPr algn="ct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徐清华：争做第一个吃</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螃蟹</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的人</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圆角矩形 3"/>
          <p:cNvSpPr/>
          <p:nvPr/>
        </p:nvSpPr>
        <p:spPr>
          <a:xfrm>
            <a:off x="1890395" y="3114675"/>
            <a:ext cx="8546465" cy="1936115"/>
          </a:xfrm>
          <a:prstGeom prst="roundRect">
            <a:avLst/>
          </a:prstGeom>
          <a:noFill/>
          <a:ln>
            <a:solidFill>
              <a:srgbClr val="04898E"/>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n w="38100">
                <a:solidFill>
                  <a:schemeClr val="tx1"/>
                </a:solidFill>
              </a:ln>
            </a:endParaRPr>
          </a:p>
        </p:txBody>
      </p:sp>
      <p:sp>
        <p:nvSpPr>
          <p:cNvPr id="5" name="文本框 4"/>
          <p:cNvSpPr txBox="1"/>
          <p:nvPr/>
        </p:nvSpPr>
        <p:spPr>
          <a:xfrm>
            <a:off x="1889760" y="3114040"/>
            <a:ext cx="8547100" cy="1936750"/>
          </a:xfrm>
          <a:prstGeom prst="rect">
            <a:avLst/>
          </a:prstGeom>
          <a:noFill/>
          <a:ln>
            <a:noFill/>
          </a:ln>
        </p:spPr>
        <p:txBody>
          <a:bodyPr wrap="square" rtlCol="0">
            <a:noAutofit/>
          </a:bodyPr>
          <a:p>
            <a:pPr>
              <a:lnSpc>
                <a:spcPct val="200000"/>
              </a:lnSpc>
            </a:pPr>
            <a:r>
              <a:rPr lang="zh-CN" altLang="en-US"/>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）徐清华的成功经历给我们带来了哪些启示？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）我们应如何提高创新能力？</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1074388216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321800" y="3625850"/>
            <a:ext cx="914400" cy="9144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2672710"/>
            <a:chOff x="1898741" y="2302387"/>
            <a:chExt cx="8369935" cy="2672672"/>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任务一</a:t>
              </a:r>
              <a:endParaRPr lang="zh-CN" altLang="en-US" sz="3200" b="1"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rPr>
                <a:t>学习创新技法</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endParaRPr>
            </a:p>
          </p:txBody>
        </p:sp>
        <p:sp>
          <p:nvSpPr>
            <p:cNvPr id="7" name="文本框 6"/>
            <p:cNvSpPr txBox="1"/>
            <p:nvPr/>
          </p:nvSpPr>
          <p:spPr>
            <a:xfrm>
              <a:off x="2652486" y="4421982"/>
              <a:ext cx="6625771" cy="553077"/>
            </a:xfrm>
            <a:prstGeom prst="rect">
              <a:avLst/>
            </a:prstGeom>
            <a:noFill/>
          </p:spPr>
          <p:txBody>
            <a:bodyPr wrap="square" rtlCol="0">
              <a:spAutoFit/>
            </a:bodyPr>
            <a:lstStyle/>
            <a:p>
              <a:pPr algn="ctr">
                <a:lnSpc>
                  <a:spcPct val="150000"/>
                </a:lnSpc>
              </a:pP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189990"/>
            <a:ext cx="6255385" cy="829945"/>
          </a:xfrm>
          <a:prstGeom prst="rect">
            <a:avLst/>
          </a:prstGeom>
          <a:noFill/>
        </p:spPr>
        <p:txBody>
          <a:bodyPr wrap="square">
            <a:spAutoFit/>
          </a:bodyPr>
          <a:lstStyle/>
          <a:p>
            <a:pPr algn="l">
              <a:lnSpc>
                <a:spcPct val="20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dirty="0">
                <a:solidFill>
                  <a:srgbClr val="92D050"/>
                </a:solidFill>
                <a:latin typeface="微软雅黑" panose="020B0503020204020204" pitchFamily="34" charset="-122"/>
                <a:ea typeface="微软雅黑" panose="020B0503020204020204" pitchFamily="34" charset="-122"/>
              </a:rPr>
              <a:t>  </a:t>
            </a:r>
            <a:r>
              <a:rPr lang="en-US" altLang="zh-CN" sz="2000" dirty="0">
                <a:solidFill>
                  <a:srgbClr val="92D050"/>
                </a:solidFill>
                <a:latin typeface="微软雅黑" panose="020B0503020204020204" pitchFamily="34" charset="-122"/>
                <a:ea typeface="微软雅黑" panose="020B0503020204020204" pitchFamily="34" charset="-122"/>
              </a:rPr>
              <a:t> </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头脑风暴法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241425" y="2019935"/>
            <a:ext cx="6939280" cy="1764030"/>
          </a:xfrm>
          <a:prstGeom prst="rect">
            <a:avLst/>
          </a:prstGeom>
          <a:noFill/>
        </p:spPr>
        <p:txBody>
          <a:bodyPr wrap="square" rtlCol="0">
            <a:noAutofit/>
          </a:bodyPr>
          <a:p>
            <a:pPr>
              <a:lnSpc>
                <a:spcPct val="21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头脑风暴法又被称为智力激励法</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，是由美国著名的创造学家</a:t>
            </a: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亚历克斯</a:t>
            </a:r>
            <a:r>
              <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奥斯</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本于</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1939</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年首次提出、</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1953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年正式发表的一种激发创造性思维的方法。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2" name="组合 91"/>
          <p:cNvGrpSpPr/>
          <p:nvPr>
            <p:custDataLst>
              <p:tags r:id="rId1"/>
            </p:custDataLst>
          </p:nvPr>
        </p:nvGrpSpPr>
        <p:grpSpPr>
          <a:xfrm rot="0">
            <a:off x="8819315" y="1369150"/>
            <a:ext cx="1720043" cy="2083449"/>
            <a:chOff x="3447" y="2206"/>
            <a:chExt cx="12159" cy="14725"/>
          </a:xfrm>
        </p:grpSpPr>
        <p:pic>
          <p:nvPicPr>
            <p:cNvPr id="93" name="图片 92" descr="XK"/>
            <p:cNvPicPr>
              <a:picLocks noChangeAspect="1"/>
            </p:cNvPicPr>
            <p:nvPr>
              <p:custDataLst>
                <p:tags r:id="rId2"/>
              </p:custDataLst>
            </p:nvPr>
          </p:nvPicPr>
          <p:blipFill>
            <a:blip r:embed="rId3"/>
            <a:stretch>
              <a:fillRect/>
            </a:stretch>
          </p:blipFill>
          <p:spPr>
            <a:xfrm>
              <a:off x="3447" y="2206"/>
              <a:ext cx="12159" cy="14725"/>
            </a:xfrm>
            <a:prstGeom prst="rect">
              <a:avLst/>
            </a:prstGeom>
          </p:spPr>
        </p:pic>
        <p:pic>
          <p:nvPicPr>
            <p:cNvPr id="94" name="图片 93" descr="E:/设计图片素材/ishan-seefromthesky-LNdpi8Yzi34-unsplash.jpgishan-seefromthesky-LNdpi8Yzi34-unsplash"/>
            <p:cNvPicPr>
              <a:picLocks noChangeAspect="1"/>
            </p:cNvPicPr>
            <p:nvPr>
              <p:custDataLst>
                <p:tags r:id="rId4"/>
              </p:custDataLst>
            </p:nvPr>
          </p:nvPicPr>
          <p:blipFill>
            <a:blip r:embed="rId5"/>
            <a:srcRect l="7" t="2673" r="7" b="2673"/>
            <a:stretch>
              <a:fillRect/>
            </a:stretch>
          </p:blipFill>
          <p:spPr>
            <a:xfrm>
              <a:off x="4317" y="3194"/>
              <a:ext cx="10435" cy="12744"/>
            </a:xfrm>
            <a:custGeom>
              <a:avLst/>
              <a:gdLst/>
              <a:ahLst/>
              <a:cxnLst>
                <a:cxn ang="3">
                  <a:pos x="hc" y="t"/>
                </a:cxn>
                <a:cxn ang="cd2">
                  <a:pos x="l" y="vc"/>
                </a:cxn>
                <a:cxn ang="cd4">
                  <a:pos x="hc" y="b"/>
                </a:cxn>
                <a:cxn ang="0">
                  <a:pos x="r" y="vc"/>
                </a:cxn>
              </a:cxnLst>
              <a:rect l="l" t="t" r="r" b="b"/>
              <a:pathLst>
                <a:path w="4835" h="5905">
                  <a:moveTo>
                    <a:pt x="0" y="0"/>
                  </a:moveTo>
                  <a:lnTo>
                    <a:pt x="4835" y="0"/>
                  </a:lnTo>
                  <a:lnTo>
                    <a:pt x="4835" y="5905"/>
                  </a:lnTo>
                  <a:lnTo>
                    <a:pt x="0" y="5905"/>
                  </a:lnTo>
                  <a:lnTo>
                    <a:pt x="0" y="0"/>
                  </a:lnTo>
                  <a:close/>
                </a:path>
              </a:pathLst>
            </a:custGeom>
          </p:spPr>
        </p:pic>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1873250" y="1189990"/>
            <a:ext cx="4789170" cy="829945"/>
          </a:xfrm>
          <a:prstGeom prst="rect">
            <a:avLst/>
          </a:prstGeom>
          <a:noFill/>
        </p:spPr>
        <p:txBody>
          <a:bodyPr wrap="square">
            <a:spAutoFit/>
          </a:bodyPr>
          <a:lstStyle/>
          <a:p>
            <a:pPr algn="l">
              <a:lnSpc>
                <a:spcPct val="200000"/>
              </a:lnSpc>
              <a:buClrTx/>
              <a:buSzTx/>
              <a:buFontTx/>
            </a:pPr>
            <a:r>
              <a:rPr lang="zh-CN" altLang="en-US" sz="2400" b="1" dirty="0">
                <a:solidFill>
                  <a:srgbClr val="92D050"/>
                </a:solidFill>
                <a:latin typeface="微软雅黑" panose="020B0503020204020204" pitchFamily="34" charset="-122"/>
                <a:ea typeface="微软雅黑" panose="020B0503020204020204" pitchFamily="34" charset="-122"/>
              </a:rPr>
              <a:t>（一）具体内容</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头脑风暴法</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665605" y="2113915"/>
            <a:ext cx="8890635" cy="481965"/>
          </a:xfrm>
          <a:prstGeom prst="rect">
            <a:avLst/>
          </a:prstGeom>
        </p:spPr>
        <p:txBody>
          <a:bodyPr>
            <a:noAutofit/>
          </a:bodyPr>
          <a:p>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头脑风暴法可分为直接头脑风暴法和质疑头脑风暴法（也称“反头脑风暴法”）</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1665605" y="2694940"/>
            <a:ext cx="5913120" cy="3304540"/>
          </a:xfrm>
          <a:prstGeom prst="rect">
            <a:avLst/>
          </a:prstGeom>
        </p:spPr>
      </p:pic>
      <p:sp>
        <p:nvSpPr>
          <p:cNvPr id="7" name="文本框 6"/>
          <p:cNvSpPr txBox="1"/>
          <p:nvPr/>
        </p:nvSpPr>
        <p:spPr>
          <a:xfrm>
            <a:off x="5050155" y="6097905"/>
            <a:ext cx="4064000" cy="398780"/>
          </a:xfrm>
          <a:prstGeom prst="rect">
            <a:avLst/>
          </a:prstGeom>
          <a:noFill/>
        </p:spPr>
        <p:txBody>
          <a:bodyPr wrap="square" rtlCol="0">
            <a:spAutoFit/>
          </a:bodyPr>
          <a:p>
            <a:r>
              <a:rPr lang="zh-CN" altLang="en-US" sz="2000">
                <a:solidFill>
                  <a:srgbClr val="00AEEF"/>
                </a:solidFill>
                <a:latin typeface="微软雅黑" panose="020B0503020204020204" pitchFamily="34" charset="-122"/>
                <a:ea typeface="微软雅黑" panose="020B0503020204020204" pitchFamily="34" charset="-122"/>
              </a:rPr>
              <a:t>头脑风暴法模型</a:t>
            </a:r>
            <a:endParaRPr lang="zh-CN" altLang="en-US" sz="2000">
              <a:solidFill>
                <a:srgbClr val="00AEEF"/>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7758430" y="3429000"/>
            <a:ext cx="3277235" cy="1546225"/>
          </a:xfrm>
          <a:prstGeom prst="rect">
            <a:avLst/>
          </a:prstGeom>
          <a:noFill/>
        </p:spPr>
        <p:txBody>
          <a:bodyPr wrap="square" rtlCol="0">
            <a:noAutofit/>
          </a:bodyPr>
          <a:p>
            <a:pPr>
              <a:lnSpc>
                <a:spcPct val="130000"/>
              </a:lnSpc>
            </a:pPr>
            <a:r>
              <a:rPr lang="zh-CN" altLang="en-US">
                <a:solidFill>
                  <a:srgbClr val="00AEEF"/>
                </a:solidFill>
                <a:latin typeface="微软雅黑" panose="020B0503020204020204" pitchFamily="34" charset="-122"/>
                <a:ea typeface="微软雅黑" panose="020B0503020204020204" pitchFamily="34" charset="-122"/>
              </a:rPr>
              <a:t>前者是在群体决策中尽可能激发创造性，产生尽可能多的设想的方法；后者则是对前者提出的设想、方案逐一进行质疑，分析其现实可行性的方法</a:t>
            </a:r>
            <a:endParaRPr lang="zh-CN" altLang="en-US">
              <a:solidFill>
                <a:srgbClr val="00AEE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xml><?xml version="1.0" encoding="utf-8"?>
<p:tagLst xmlns:p="http://schemas.openxmlformats.org/presentationml/2006/main">
  <p:tag name="KSO_WM_BEAUTIFY_FLAG" val="#wm#"/>
  <p:tag name="KSO_WM_TEMPLATE_CATEGORY" val="custom"/>
  <p:tag name="KSO_WM_TEMPLATE_MASTER_TYPE" val="0"/>
  <p:tag name="KSO_WM_TEMPLATE_COLOR_TYPE" val="0"/>
  <p:tag name="KSO_WM_SLIDE_TYPE" val="text"/>
  <p:tag name="KSO_WM_SLIDE_SUBTYPE" val="picTxt"/>
  <p:tag name="KSO_WM_SLIDE_SIZE" val="961*499"/>
  <p:tag name="KSO_WM_SLIDE_POSITION" val="-1*0"/>
  <p:tag name="KSO_WM_SLIDE_LAYOUT" val="a_d_f"/>
  <p:tag name="KSO_WM_SLIDE_LAYOUT_CNT" val="1_1_1"/>
  <p:tag name="KSO_WM_TEMPLATE_INDEX" val="20231190"/>
  <p:tag name="KSO_WM_TEMPLATE_SUBCATEGORY" val="0"/>
  <p:tag name="KSO_WM_SLIDE_INDEX" val="1"/>
  <p:tag name="KSO_WM_TAG_VERSION" val="3.0"/>
  <p:tag name="KSO_WM_SLIDE_ID" val="custom20231190_1"/>
  <p:tag name="KSO_WM_SLIDE_ITEM_CNT" val="0"/>
</p:tagLst>
</file>

<file path=ppt/tags/tag100.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01.xml><?xml version="1.0" encoding="utf-8"?>
<p:tagLst xmlns:p="http://schemas.openxmlformats.org/presentationml/2006/main">
  <p:tag name="KSO_WM_UNIT_PIC_EFFECT" val="1"/>
</p:tagLst>
</file>

<file path=ppt/tags/tag102.xml><?xml version="1.0" encoding="utf-8"?>
<p:tagLst xmlns:p="http://schemas.openxmlformats.org/presentationml/2006/main">
  <p:tag name="KSO_WM_BEAUTIFY_FLAG" val="#wm#"/>
  <p:tag name="KSO_WM_UNIT_VALUE" val="2377*1339"/>
  <p:tag name="KSO_WM_UNIT_HIGHLIGHT" val="0"/>
  <p:tag name="KSO_WM_UNIT_COMPATIBLE" val="0"/>
  <p:tag name="KSO_WM_UNIT_DIAGRAM_ISNUMVISUAL" val="0"/>
  <p:tag name="KSO_WM_UNIT_DIAGRAM_ISREFERUNIT" val="0"/>
  <p:tag name="KSO_WM_UNIT_TYPE" val="d"/>
  <p:tag name="KSO_WM_UNIT_INDEX" val="1"/>
  <p:tag name="KSO_WM_UNIT_ID" val="custom20238567_1*d*1"/>
  <p:tag name="KSO_WM_TEMPLATE_CATEGORY" val="custom"/>
  <p:tag name="KSO_WM_TEMPLATE_INDEX" val="20238567"/>
  <p:tag name="KSO_WM_UNIT_LAYERLEVEL" val="1"/>
  <p:tag name="KSO_WM_TAG_VERSION" val="3.0"/>
  <p:tag name="KSO_WM_UNIT_PIC_EFFECT" val="1"/>
</p:tagLst>
</file>

<file path=ppt/tags/tag1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67_1*i*1"/>
  <p:tag name="KSO_WM_TEMPLATE_CATEGORY" val="custom"/>
  <p:tag name="KSO_WM_TEMPLATE_INDEX" val="20238567"/>
  <p:tag name="KSO_WM_UNIT_LAYERLEVEL" val="1"/>
  <p:tag name="KSO_WM_TAG_VERSION" val="3.0"/>
  <p:tag name="KSO_WM_UNIT_PIC_EFFECT" val="1"/>
</p:tagLst>
</file>

<file path=ppt/tags/tag10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67_1*i*2"/>
  <p:tag name="KSO_WM_TEMPLATE_CATEGORY" val="custom"/>
  <p:tag name="KSO_WM_TEMPLATE_INDEX" val="20238567"/>
  <p:tag name="KSO_WM_UNIT_LAYERLEVEL" val="1"/>
  <p:tag name="KSO_WM_TAG_VERSION" val="3.0"/>
  <p:tag name="KSO_WM_UNIT_PIC_EFFECT" val="1"/>
</p:tagLst>
</file>

<file path=ppt/tags/tag10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567_1*i*3"/>
  <p:tag name="KSO_WM_TEMPLATE_CATEGORY" val="custom"/>
  <p:tag name="KSO_WM_TEMPLATE_INDEX" val="20238567"/>
  <p:tag name="KSO_WM_UNIT_LAYERLEVEL" val="1"/>
  <p:tag name="KSO_WM_TAG_VERSION" val="3.0"/>
  <p:tag name="KSO_WM_UNIT_PIC_EFFECT" val="1"/>
</p:tagLst>
</file>

<file path=ppt/tags/tag106.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07.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08.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09.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1.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5156_9*m_h_f*1_2_1"/>
  <p:tag name="KSO_WM_TEMPLATE_CATEGORY" val="diagram"/>
  <p:tag name="KSO_WM_TEMPLATE_INDEX" val="20235156"/>
  <p:tag name="KSO_WM_UNIT_LAYERLEVEL" val="1_1_1"/>
  <p:tag name="KSO_WM_TAG_VERSION" val="3.0"/>
  <p:tag name="KSO_WM_BEAUTIFY_FLAG" val="#wm#"/>
  <p:tag name="KSO_WM_UNIT_SUBTYPE" val="a"/>
  <p:tag name="KSO_WM_UNIT_TEXT_LAYER_COUNT" val="1"/>
  <p:tag name="KSO_WM_UNIT_NOCLEAR" val="0"/>
  <p:tag name="KSO_WM_UNIT_TYPE" val="m_h_f"/>
  <p:tag name="KSO_WM_UNIT_INDEX" val="1_2_1"/>
  <p:tag name="KSO_WM_DIAGRAM_VERSION" val="3"/>
  <p:tag name="KSO_WM_DIAGRAM_COLOR_TRICK" val="1"/>
  <p:tag name="KSO_WM_DIAGRAM_COLOR_TEXT_CAN_REMOVE" val="n"/>
  <p:tag name="KSO_WM_UNIT_TEXT_TYPE" val="1"/>
  <p:tag name="KSO_WM_UNIT_PRESET_TEXT" val="单击此处添加文本内容"/>
  <p:tag name="KSO_WM_UNIT_FILL_TYPE" val="1"/>
  <p:tag name="KSO_WM_UNIT_FILL_FORE_SCHEMECOLOR_INDEX" val="5"/>
  <p:tag name="KSO_WM_UNIT_FILL_FORE_SCHEMECOLOR_INDEX_BRIGHTNESS" val="0.3"/>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solid&quot;:{&quot;brightness&quot;:0.3000000119209289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i*1_1"/>
  <p:tag name="KSO_WM_TEMPLATE_CATEGORY" val="diagram"/>
  <p:tag name="KSO_WM_TEMPLATE_INDEX" val="20235156"/>
  <p:tag name="KSO_WM_UNIT_LAYERLEVEL" val="1_1"/>
  <p:tag name="KSO_WM_TAG_VERSION" val="3.0"/>
  <p:tag name="KSO_WM_DIAGRAM_GROUP_CODE" val="m1-1"/>
  <p:tag name="KSO_WM_UNIT_TYPE" val="m_i"/>
  <p:tag name="KSO_WM_UNIT_INDEX" val="1_1"/>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type&quot;:0},&quot;glow&quot;:{&quot;colorType&quot;:0},&quot;line&quot;:{&quot;gradient&quot;:[{&quot;brightness&quot;:0,&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5,6,5,6,5,6]}"/>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5156_9*m_h_f*1_4_1"/>
  <p:tag name="KSO_WM_TEMPLATE_CATEGORY" val="diagram"/>
  <p:tag name="KSO_WM_TEMPLATE_INDEX" val="20235156"/>
  <p:tag name="KSO_WM_UNIT_LAYERLEVEL" val="1_1_1"/>
  <p:tag name="KSO_WM_TAG_VERSION" val="3.0"/>
  <p:tag name="KSO_WM_BEAUTIFY_FLAG" val="#wm#"/>
  <p:tag name="KSO_WM_UNIT_SUBTYPE" val="a"/>
  <p:tag name="KSO_WM_UNIT_TEXT_LAYER_COUNT" val="1"/>
  <p:tag name="KSO_WM_UNIT_NOCLEAR" val="0"/>
  <p:tag name="KSO_WM_UNIT_TYPE" val="m_h_f"/>
  <p:tag name="KSO_WM_UNIT_INDEX" val="1_4_1"/>
  <p:tag name="KSO_WM_DIAGRAM_VERSION" val="3"/>
  <p:tag name="KSO_WM_DIAGRAM_COLOR_TRICK" val="1"/>
  <p:tag name="KSO_WM_DIAGRAM_COLOR_TEXT_CAN_REMOVE" val="n"/>
  <p:tag name="KSO_WM_UNIT_TEXT_TYPE" val="1"/>
  <p:tag name="KSO_WM_UNIT_PRESET_TEXT" val="单击此处添加文本内容"/>
  <p:tag name="KSO_WM_UNIT_FILL_TYPE" val="1"/>
  <p:tag name="KSO_WM_UNIT_FILL_FORE_SCHEMECOLOR_INDEX" val="5"/>
  <p:tag name="KSO_WM_UNIT_FILL_FORE_SCHEMECOLOR_INDEX_BRIGHTNESS" val="-0.25"/>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5156_9*m_h_f*1_6_1"/>
  <p:tag name="KSO_WM_TEMPLATE_CATEGORY" val="diagram"/>
  <p:tag name="KSO_WM_TEMPLATE_INDEX" val="20235156"/>
  <p:tag name="KSO_WM_UNIT_LAYERLEVEL" val="1_1_1"/>
  <p:tag name="KSO_WM_TAG_VERSION" val="3.0"/>
  <p:tag name="KSO_WM_BEAUTIFY_FLAG" val="#wm#"/>
  <p:tag name="KSO_WM_UNIT_SUBTYPE" val="a"/>
  <p:tag name="KSO_WM_UNIT_TEXT_LAYER_COUNT" val="1"/>
  <p:tag name="KSO_WM_UNIT_NOCLEAR" val="0"/>
  <p:tag name="KSO_WM_UNIT_TYPE" val="m_h_f"/>
  <p:tag name="KSO_WM_UNIT_INDEX" val="1_6_1"/>
  <p:tag name="KSO_WM_DIAGRAM_VERSION" val="3"/>
  <p:tag name="KSO_WM_DIAGRAM_COLOR_TRICK" val="1"/>
  <p:tag name="KSO_WM_DIAGRAM_COLOR_TEXT_CAN_REMOVE" val="n"/>
  <p:tag name="KSO_WM_UNIT_TEXT_TYPE" val="1"/>
  <p:tag name="KSO_WM_UNIT_PRESET_TEXT" val="单击此处添加文本内容"/>
  <p:tag name="KSO_WM_UNIT_FILL_TYPE" val="1"/>
  <p:tag name="KSO_WM_UNIT_FILL_FORE_SCHEMECOLOR_INDEX" val="5"/>
  <p:tag name="KSO_WM_UNIT_FILL_FORE_SCHEMECOLOR_INDEX_BRIGHTNESS" val="0.1"/>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solid&quot;:{&quot;brightness&quot;:0.10000000149011612,&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h_i*1_2_1"/>
  <p:tag name="KSO_WM_TEMPLATE_CATEGORY" val="diagram"/>
  <p:tag name="KSO_WM_TEMPLATE_INDEX" val="20235156"/>
  <p:tag name="KSO_WM_UNIT_LAYERLEVEL" val="1_1_1"/>
  <p:tag name="KSO_WM_TAG_VERSION" val="3.0"/>
  <p:tag name="KSO_WM_DIAGRAM_GROUP_CODE" val="m1-1"/>
  <p:tag name="KSO_WM_UNIT_TYPE" val="m_h_i"/>
  <p:tag name="KSO_WM_UNIT_INDEX" val="1_2_1"/>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h_i*1_6_1"/>
  <p:tag name="KSO_WM_TEMPLATE_CATEGORY" val="diagram"/>
  <p:tag name="KSO_WM_TEMPLATE_INDEX" val="20235156"/>
  <p:tag name="KSO_WM_UNIT_LAYERLEVEL" val="1_1_1"/>
  <p:tag name="KSO_WM_TAG_VERSION" val="3.0"/>
  <p:tag name="KSO_WM_DIAGRAM_GROUP_CODE" val="m1-1"/>
  <p:tag name="KSO_WM_UNIT_TYPE" val="m_h_i"/>
  <p:tag name="KSO_WM_UNIT_INDEX" val="1_6_1"/>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5156_9*m_h_f*1_8_1"/>
  <p:tag name="KSO_WM_TEMPLATE_CATEGORY" val="diagram"/>
  <p:tag name="KSO_WM_TEMPLATE_INDEX" val="20235156"/>
  <p:tag name="KSO_WM_UNIT_LAYERLEVEL" val="1_1_1"/>
  <p:tag name="KSO_WM_TAG_VERSION" val="3.0"/>
  <p:tag name="KSO_WM_BEAUTIFY_FLAG" val="#wm#"/>
  <p:tag name="KSO_WM_UNIT_SUBTYPE" val="a"/>
  <p:tag name="KSO_WM_UNIT_TEXT_LAYER_COUNT" val="1"/>
  <p:tag name="KSO_WM_UNIT_NOCLEAR" val="0"/>
  <p:tag name="KSO_WM_UNIT_TYPE" val="m_h_f"/>
  <p:tag name="KSO_WM_UNIT_INDEX" val="1_8_1"/>
  <p:tag name="KSO_WM_DIAGRAM_VERSION" val="3"/>
  <p:tag name="KSO_WM_DIAGRAM_COLOR_TRICK" val="1"/>
  <p:tag name="KSO_WM_DIAGRAM_COLOR_TEXT_CAN_REMOVE" val="n"/>
  <p:tag name="KSO_WM_UNIT_TEXT_TYPE" val="1"/>
  <p:tag name="KSO_WM_UNIT_PRESET_TEXT" val="单击此处添加文本内容"/>
  <p:tag name="KSO_WM_UNIT_FILL_TYPE" val="1"/>
  <p:tag name="KSO_WM_UNIT_FILL_FORE_SCHEMECOLOR_INDEX" val="5"/>
  <p:tag name="KSO_WM_UNIT_FILL_FORE_SCHEMECOLOR_INDEX_BRIGHTNESS" val="0"/>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h_i*1_4_1"/>
  <p:tag name="KSO_WM_TEMPLATE_CATEGORY" val="diagram"/>
  <p:tag name="KSO_WM_TEMPLATE_INDEX" val="20235156"/>
  <p:tag name="KSO_WM_UNIT_LAYERLEVEL" val="1_1_1"/>
  <p:tag name="KSO_WM_TAG_VERSION" val="3.0"/>
  <p:tag name="KSO_WM_DIAGRAM_GROUP_CODE" val="m1-1"/>
  <p:tag name="KSO_WM_UNIT_TYPE" val="m_h_i"/>
  <p:tag name="KSO_WM_UNIT_INDEX" val="1_4_1"/>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h_i*1_8_1"/>
  <p:tag name="KSO_WM_TEMPLATE_CATEGORY" val="diagram"/>
  <p:tag name="KSO_WM_TEMPLATE_INDEX" val="20235156"/>
  <p:tag name="KSO_WM_UNIT_LAYERLEVEL" val="1_1_1"/>
  <p:tag name="KSO_WM_TAG_VERSION" val="3.0"/>
  <p:tag name="KSO_WM_DIAGRAM_GROUP_CODE" val="m1-1"/>
  <p:tag name="KSO_WM_UNIT_TYPE" val="m_h_i"/>
  <p:tag name="KSO_WM_UNIT_INDEX" val="1_8_1"/>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h_i*1_3_1"/>
  <p:tag name="KSO_WM_TEMPLATE_CATEGORY" val="diagram"/>
  <p:tag name="KSO_WM_TEMPLATE_INDEX" val="20235156"/>
  <p:tag name="KSO_WM_UNIT_LAYERLEVEL" val="1_1_1"/>
  <p:tag name="KSO_WM_TAG_VERSION" val="3.0"/>
  <p:tag name="KSO_WM_DIAGRAM_GROUP_CODE" val="m1-1"/>
  <p:tag name="KSO_WM_UNIT_TYPE" val="m_h_i"/>
  <p:tag name="KSO_WM_UNIT_INDEX" val="1_3_1"/>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2.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h_i*1_7_1"/>
  <p:tag name="KSO_WM_TEMPLATE_CATEGORY" val="diagram"/>
  <p:tag name="KSO_WM_TEMPLATE_INDEX" val="20235156"/>
  <p:tag name="KSO_WM_UNIT_LAYERLEVEL" val="1_1_1"/>
  <p:tag name="KSO_WM_TAG_VERSION" val="3.0"/>
  <p:tag name="KSO_WM_DIAGRAM_GROUP_CODE" val="m1-1"/>
  <p:tag name="KSO_WM_UNIT_TYPE" val="m_h_i"/>
  <p:tag name="KSO_WM_UNIT_INDEX" val="1_7_1"/>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5156_9*m_h_f*1_3_1"/>
  <p:tag name="KSO_WM_TEMPLATE_CATEGORY" val="diagram"/>
  <p:tag name="KSO_WM_TEMPLATE_INDEX" val="20235156"/>
  <p:tag name="KSO_WM_UNIT_LAYERLEVEL" val="1_1_1"/>
  <p:tag name="KSO_WM_TAG_VERSION" val="3.0"/>
  <p:tag name="KSO_WM_BEAUTIFY_FLAG" val="#wm#"/>
  <p:tag name="KSO_WM_UNIT_SUBTYPE" val="a"/>
  <p:tag name="KSO_WM_UNIT_TEXT_LAYER_COUNT" val="1"/>
  <p:tag name="KSO_WM_UNIT_NOCLEAR" val="0"/>
  <p:tag name="KSO_WM_UNIT_TYPE" val="m_h_f"/>
  <p:tag name="KSO_WM_UNIT_INDEX" val="1_3_1"/>
  <p:tag name="KSO_WM_DIAGRAM_VERSION" val="3"/>
  <p:tag name="KSO_WM_DIAGRAM_COLOR_TRICK" val="1"/>
  <p:tag name="KSO_WM_DIAGRAM_COLOR_TEXT_CAN_REMOVE" val="n"/>
  <p:tag name="KSO_WM_UNIT_TEXT_TYPE" val="1"/>
  <p:tag name="KSO_WM_UNIT_PRESET_TEXT" val="单击此处添加文本内容"/>
  <p:tag name="KSO_WM_UNIT_FILL_TYPE" val="1"/>
  <p:tag name="KSO_WM_UNIT_FILL_FORE_SCHEMECOLOR_INDEX" val="5"/>
  <p:tag name="KSO_WM_UNIT_FILL_FORE_SCHEMECOLOR_INDEX_BRIGHTNESS" val="0.16"/>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solid&quot;:{&quot;brightness&quot;:0.1599999964237213,&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5156_9*m_h_f*1_7_1"/>
  <p:tag name="KSO_WM_TEMPLATE_CATEGORY" val="diagram"/>
  <p:tag name="KSO_WM_TEMPLATE_INDEX" val="20235156"/>
  <p:tag name="KSO_WM_UNIT_LAYERLEVEL" val="1_1_1"/>
  <p:tag name="KSO_WM_TAG_VERSION" val="3.0"/>
  <p:tag name="KSO_WM_BEAUTIFY_FLAG" val="#wm#"/>
  <p:tag name="KSO_WM_UNIT_SUBTYPE" val="a"/>
  <p:tag name="KSO_WM_UNIT_TEXT_LAYER_COUNT" val="1"/>
  <p:tag name="KSO_WM_UNIT_NOCLEAR" val="0"/>
  <p:tag name="KSO_WM_UNIT_TYPE" val="m_h_f"/>
  <p:tag name="KSO_WM_UNIT_INDEX" val="1_7_1"/>
  <p:tag name="KSO_WM_DIAGRAM_VERSION" val="3"/>
  <p:tag name="KSO_WM_DIAGRAM_COLOR_TRICK" val="1"/>
  <p:tag name="KSO_WM_DIAGRAM_COLOR_TEXT_CAN_REMOVE" val="n"/>
  <p:tag name="KSO_WM_UNIT_TEXT_TYPE" val="1"/>
  <p:tag name="KSO_WM_UNIT_PRESET_TEXT" val="单击此处添加文本内容"/>
  <p:tag name="KSO_WM_UNIT_FILL_TYPE" val="1"/>
  <p:tag name="KSO_WM_UNIT_FILL_FORE_SCHEMECOLOR_INDEX" val="5"/>
  <p:tag name="KSO_WM_UNIT_FILL_FORE_SCHEMECOLOR_INDEX_BRIGHTNESS" val="-0.1"/>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solid&quot;:{&quot;brightness&quot;:-0.10000000149011612,&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h_i*1_1_1"/>
  <p:tag name="KSO_WM_TEMPLATE_CATEGORY" val="diagram"/>
  <p:tag name="KSO_WM_TEMPLATE_INDEX" val="20235156"/>
  <p:tag name="KSO_WM_UNIT_LAYERLEVEL" val="1_1_1"/>
  <p:tag name="KSO_WM_TAG_VERSION" val="3.0"/>
  <p:tag name="KSO_WM_DIAGRAM_GROUP_CODE" val="m1-1"/>
  <p:tag name="KSO_WM_UNIT_TYPE" val="m_h_i"/>
  <p:tag name="KSO_WM_UNIT_INDEX" val="1_1_1"/>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h_i*1_5_1"/>
  <p:tag name="KSO_WM_TEMPLATE_CATEGORY" val="diagram"/>
  <p:tag name="KSO_WM_TEMPLATE_INDEX" val="20235156"/>
  <p:tag name="KSO_WM_UNIT_LAYERLEVEL" val="1_1_1"/>
  <p:tag name="KSO_WM_TAG_VERSION" val="3.0"/>
  <p:tag name="KSO_WM_DIAGRAM_GROUP_CODE" val="m1-1"/>
  <p:tag name="KSO_WM_UNIT_TYPE" val="m_h_i"/>
  <p:tag name="KSO_WM_UNIT_INDEX" val="1_5_1"/>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5156_9*m_h_f*1_1_1"/>
  <p:tag name="KSO_WM_TEMPLATE_CATEGORY" val="diagram"/>
  <p:tag name="KSO_WM_TEMPLATE_INDEX" val="20235156"/>
  <p:tag name="KSO_WM_UNIT_LAYERLEVEL" val="1_1_1"/>
  <p:tag name="KSO_WM_TAG_VERSION" val="3.0"/>
  <p:tag name="KSO_WM_BEAUTIFY_FLAG" val="#wm#"/>
  <p:tag name="KSO_WM_UNIT_SUBTYPE" val="a"/>
  <p:tag name="KSO_WM_UNIT_TEXT_LAYER_COUNT" val="1"/>
  <p:tag name="KSO_WM_UNIT_NOCLEAR" val="0"/>
  <p:tag name="KSO_WM_UNIT_TYPE" val="m_h_f"/>
  <p:tag name="KSO_WM_UNIT_INDEX" val="1_1_1"/>
  <p:tag name="KSO_WM_DIAGRAM_VERSION" val="3"/>
  <p:tag name="KSO_WM_DIAGRAM_COLOR_TRICK" val="1"/>
  <p:tag name="KSO_WM_DIAGRAM_COLOR_TEXT_CAN_REMOVE" val="n"/>
  <p:tag name="KSO_WM_UNIT_TEXT_TYPE" val="1"/>
  <p:tag name="KSO_WM_UNIT_PRESET_TEXT" val="单击此处添加文本内容"/>
  <p:tag name="KSO_WM_UNIT_FILL_TYPE" val="1"/>
  <p:tag name="KSO_WM_UNIT_FILL_FORE_SCHEMECOLOR_INDEX" val="5"/>
  <p:tag name="KSO_WM_UNIT_FILL_FORE_SCHEMECOLOR_INDEX_BRIGHTNESS" val="-0.25"/>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5156_9*m_h_f*1_5_1"/>
  <p:tag name="KSO_WM_TEMPLATE_CATEGORY" val="diagram"/>
  <p:tag name="KSO_WM_TEMPLATE_INDEX" val="20235156"/>
  <p:tag name="KSO_WM_UNIT_LAYERLEVEL" val="1_1_1"/>
  <p:tag name="KSO_WM_TAG_VERSION" val="3.0"/>
  <p:tag name="KSO_WM_BEAUTIFY_FLAG" val="#wm#"/>
  <p:tag name="KSO_WM_UNIT_SUBTYPE" val="a"/>
  <p:tag name="KSO_WM_UNIT_TEXT_LAYER_COUNT" val="1"/>
  <p:tag name="KSO_WM_UNIT_NOCLEAR" val="0"/>
  <p:tag name="KSO_WM_UNIT_TYPE" val="m_h_f"/>
  <p:tag name="KSO_WM_UNIT_INDEX" val="1_5_1"/>
  <p:tag name="KSO_WM_DIAGRAM_VERSION" val="3"/>
  <p:tag name="KSO_WM_DIAGRAM_COLOR_TRICK" val="1"/>
  <p:tag name="KSO_WM_DIAGRAM_COLOR_TEXT_CAN_REMOVE" val="n"/>
  <p:tag name="KSO_WM_UNIT_TEXT_TYPE" val="1"/>
  <p:tag name="KSO_WM_UNIT_PRESET_TEXT" val="单击此处添加文本内容"/>
  <p:tag name="KSO_WM_UNIT_FILL_TYPE" val="1"/>
  <p:tag name="KSO_WM_UNIT_FILL_FORE_SCHEMECOLOR_INDEX" val="5"/>
  <p:tag name="KSO_WM_UNIT_FILL_FORE_SCHEMECOLOR_INDEX_BRIGHTNESS" val="0"/>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7.xml><?xml version="1.0" encoding="utf-8"?>
<p:tagLst xmlns:p="http://schemas.openxmlformats.org/presentationml/2006/main">
  <p:tag name="KSO_WM_DIAGRAM_VIRTUALLY_FRAME" val="{&quot;height&quot;:268.15000305175784,&quot;left&quot;:1.07503937007873,&quot;top&quot;:185.2499969482422,&quot;width&quot;:809.9717990088275}"/>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6_9*m_h_i*1_9_1"/>
  <p:tag name="KSO_WM_TEMPLATE_CATEGORY" val="diagram"/>
  <p:tag name="KSO_WM_TEMPLATE_INDEX" val="20235156"/>
  <p:tag name="KSO_WM_UNIT_LAYERLEVEL" val="1_1_1"/>
  <p:tag name="KSO_WM_TAG_VERSION" val="3.0"/>
  <p:tag name="KSO_WM_DIAGRAM_GROUP_CODE" val="m1-1"/>
  <p:tag name="KSO_WM_UNIT_TYPE" val="m_h_i"/>
  <p:tag name="KSO_WM_UNIT_INDEX" val="1_9_1"/>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5156_9*m_h_f*1_9_1"/>
  <p:tag name="KSO_WM_TEMPLATE_CATEGORY" val="diagram"/>
  <p:tag name="KSO_WM_TEMPLATE_INDEX" val="20235156"/>
  <p:tag name="KSO_WM_UNIT_LAYERLEVEL" val="1_1_1"/>
  <p:tag name="KSO_WM_TAG_VERSION" val="3.0"/>
  <p:tag name="KSO_WM_BEAUTIFY_FLAG" val="#wm#"/>
  <p:tag name="KSO_WM_UNIT_SUBTYPE" val="a"/>
  <p:tag name="KSO_WM_UNIT_TEXT_LAYER_COUNT" val="1"/>
  <p:tag name="KSO_WM_UNIT_NOCLEAR" val="0"/>
  <p:tag name="KSO_WM_UNIT_TYPE" val="m_h_f"/>
  <p:tag name="KSO_WM_UNIT_INDEX" val="1_9_1"/>
  <p:tag name="KSO_WM_DIAGRAM_VERSION" val="3"/>
  <p:tag name="KSO_WM_DIAGRAM_COLOR_TRICK" val="1"/>
  <p:tag name="KSO_WM_DIAGRAM_COLOR_TEXT_CAN_REMOVE" val="n"/>
  <p:tag name="KSO_WM_UNIT_VALUE" val="30"/>
  <p:tag name="KSO_WM_UNIT_TEXT_TYPE" val="1"/>
  <p:tag name="KSO_WM_UNIT_PRESET_TEXT" val="单击此处添加文本内容"/>
  <p:tag name="KSO_WM_UNIT_FILL_TYPE" val="1"/>
  <p:tag name="KSO_WM_UNIT_FILL_FORE_SCHEMECOLOR_INDEX" val="5"/>
  <p:tag name="KSO_WM_UNIT_FILL_FORE_SCHEMECOLOR_INDEX_BRIGHTNESS" val="-0.1"/>
  <p:tag name="KSO_WM_DIAGRAM_MAX_ITEMCNT" val="12"/>
  <p:tag name="KSO_WM_DIAGRAM_MIN_ITEMCNT" val="2"/>
  <p:tag name="KSO_WM_DIAGRAM_VIRTUALLY_FRAME" val="{&quot;height&quot;:268.15000305175784,&quot;left&quot;:1.07503937007873,&quot;top&quot;:185.2499969482422,&quot;width&quot;:809.9717990088275}"/>
  <p:tag name="KSO_WM_DIAGRAM_COLOR_MATCH_VALUE" val="{&quot;shape&quot;:{&quot;fill&quot;:{&quot;solid&quot;:{&quot;brightness&quot;:-0.10000000149011612,&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1_3"/>
  <p:tag name="KSO_WM_UNIT_ID" val="diagram20230948_1*o_h_i*1_1_3"/>
  <p:tag name="KSO_WM_TEMPLATE_CATEGORY" val="diagram"/>
  <p:tag name="KSO_WM_TEMPLATE_INDEX" val="2023094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281.4500454735944,&quot;left&quot;:134.1,&quot;top&quot;:139.0749938964844,&quot;width&quot;:620.35}"/>
  <p:tag name="KSO_WM_DIAGRAM_COLOR_MATCH_VALUE" val="{&quot;shape&quot;:{&quot;fill&quot;:{&quot;solid&quot;:{&quot;brightness&quot;:0.7900000214576721,&quot;colorType&quot;:1,&quot;foreColorIndex&quot;:13,&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9"/>
  <p:tag name="KSO_WM_DIAGRAM_USE_COLOR_VALUE" val="{&quot;color_scheme&quot;:1,&quot;color_type&quot;:1,&quot;theme_color_indexes&quot;:[5,6,5,6,5,6]}"/>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2_3"/>
  <p:tag name="KSO_WM_UNIT_ID" val="diagram20230948_1*o_h_i*1_2_3"/>
  <p:tag name="KSO_WM_TEMPLATE_CATEGORY" val="diagram"/>
  <p:tag name="KSO_WM_TEMPLATE_INDEX" val="2023094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281.4500454735944,&quot;left&quot;:134.1,&quot;top&quot;:139.0749938964844,&quot;width&quot;:620.35}"/>
  <p:tag name="KSO_WM_DIAGRAM_COLOR_MATCH_VALUE" val="{&quot;shape&quot;:{&quot;fill&quot;:{&quot;solid&quot;:{&quot;brightness&quot;:0.7900000214576721,&quot;colorType&quot;:1,&quot;foreColorIndex&quot;:13,&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9"/>
  <p:tag name="KSO_WM_DIAGRAM_USE_COLOR_VALUE" val="{&quot;color_scheme&quot;:1,&quot;color_type&quot;:1,&quot;theme_color_indexes&quot;:[5,6,5,6,5,6]}"/>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3_3"/>
  <p:tag name="KSO_WM_UNIT_ID" val="diagram20230948_1*o_h_i*1_3_3"/>
  <p:tag name="KSO_WM_TEMPLATE_CATEGORY" val="diagram"/>
  <p:tag name="KSO_WM_TEMPLATE_INDEX" val="2023094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281.4500454735944,&quot;left&quot;:134.1,&quot;top&quot;:139.0749938964844,&quot;width&quot;:620.35}"/>
  <p:tag name="KSO_WM_DIAGRAM_COLOR_MATCH_VALUE" val="{&quot;shape&quot;:{&quot;fill&quot;:{&quot;solid&quot;:{&quot;brightness&quot;:0.7900000214576721,&quot;colorType&quot;:1,&quot;foreColorIndex&quot;:13,&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9"/>
  <p:tag name="KSO_WM_DIAGRAM_USE_COLOR_VALUE" val="{&quot;color_scheme&quot;:1,&quot;color_type&quot;:1,&quot;theme_color_indexes&quot;:[5,6,5,6,5,6]}"/>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4_3"/>
  <p:tag name="KSO_WM_UNIT_ID" val="diagram20230948_1*o_h_i*1_4_3"/>
  <p:tag name="KSO_WM_TEMPLATE_CATEGORY" val="diagram"/>
  <p:tag name="KSO_WM_TEMPLATE_INDEX" val="2023094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281.4500454735944,&quot;left&quot;:134.1,&quot;top&quot;:139.0749938964844,&quot;width&quot;:620.35}"/>
  <p:tag name="KSO_WM_DIAGRAM_COLOR_MATCH_VALUE" val="{&quot;shape&quot;:{&quot;fill&quot;:{&quot;solid&quot;:{&quot;brightness&quot;:0.7900000214576721,&quot;colorType&quot;:1,&quot;foreColorIndex&quot;:13,&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9"/>
  <p:tag name="KSO_WM_DIAGRAM_USE_COLOR_VALUE" val="{&quot;color_scheme&quot;:1,&quot;color_type&quot;:1,&quot;theme_color_indexes&quot;:[5,6,5,6,5,6]}"/>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5_3"/>
  <p:tag name="KSO_WM_UNIT_ID" val="diagram20230948_1*o_h_i*1_5_3"/>
  <p:tag name="KSO_WM_TEMPLATE_CATEGORY" val="diagram"/>
  <p:tag name="KSO_WM_TEMPLATE_INDEX" val="2023094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281.4500454735944,&quot;left&quot;:134.1,&quot;top&quot;:139.0749938964844,&quot;width&quot;:620.35}"/>
  <p:tag name="KSO_WM_DIAGRAM_COLOR_MATCH_VALUE" val="{&quot;shape&quot;:{&quot;fill&quot;:{&quot;solid&quot;:{&quot;brightness&quot;:0.7900000214576721,&quot;colorType&quot;:1,&quot;foreColorIndex&quot;:13,&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9"/>
  <p:tag name="KSO_WM_DIAGRAM_USE_COLOR_VALUE" val="{&quot;color_scheme&quot;:1,&quot;color_type&quot;:1,&quot;theme_color_indexes&quot;:[5,6,5,6,5,6]}"/>
</p:tagLst>
</file>

<file path=ppt/tags/tag1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1_1"/>
  <p:tag name="KSO_WM_UNIT_ID" val="diagram20230948_1*o_h_f*1_1_1"/>
  <p:tag name="KSO_WM_TEMPLATE_CATEGORY" val="diagram"/>
  <p:tag name="KSO_WM_TEMPLATE_INDEX" val="2023094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281.4500454735944,&quot;left&quot;:134.1,&quot;top&quot;:139.0749938964844,&quot;width&quot;:62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0"/>
  <p:tag name="KSO_WM_UNIT_TEXT_TYPE" val="1"/>
  <p:tag name="KSO_WM_UNIT_TEXT_LAYER_COUNT" val="1"/>
  <p:tag name="KSO_WM_BEAUTIFY_FLAG" val="#wm#"/>
  <p:tag name="KSO_WM_UNIT_PRESET_TEXT" val="单击此处添加项正文"/>
  <p:tag name="KSO_WM_UNIT_TEXT_FILL_FORE_SCHEMECOLOR_INDEX" val="1"/>
  <p:tag name="KSO_WM_UNIT_TEXT_FILL_TYPE" val="1"/>
  <p:tag name="KSO_WM_DIAGRAM_USE_COLOR_VALUE" val="{&quot;color_scheme&quot;:1,&quot;color_type&quot;:1,&quot;theme_color_indexes&quot;:[5,6,5,6,5,6]}"/>
</p:tagLst>
</file>

<file path=ppt/tags/tag1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2_1"/>
  <p:tag name="KSO_WM_UNIT_ID" val="diagram20230948_1*o_h_f*1_2_1"/>
  <p:tag name="KSO_WM_TEMPLATE_CATEGORY" val="diagram"/>
  <p:tag name="KSO_WM_TEMPLATE_INDEX" val="2023094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281.4500454735944,&quot;left&quot;:134.1,&quot;top&quot;:139.0749938964844,&quot;width&quot;:62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项正文"/>
  <p:tag name="KSO_WM_UNIT_TEXT_FILL_FORE_SCHEMECOLOR_INDEX" val="1"/>
  <p:tag name="KSO_WM_UNIT_TEXT_FILL_TYPE" val="1"/>
  <p:tag name="KSO_WM_DIAGRAM_USE_COLOR_VALUE" val="{&quot;color_scheme&quot;:1,&quot;color_type&quot;:1,&quot;theme_color_indexes&quot;:[5,6,5,6,5,6]}"/>
</p:tagLst>
</file>

<file path=ppt/tags/tag137.xml><?xml version="1.0" encoding="utf-8"?>
<p:tagLst xmlns:p="http://schemas.openxmlformats.org/presentationml/2006/main">
  <p:tag name="KSO_WM_UNIT_SUBTYPE" val="a"/>
  <p:tag name="KSO_WM_UNIT_NOCLEAR" val="0"/>
  <p:tag name="KSO_WM_UNIT_VALUE" val="34"/>
  <p:tag name="KSO_WM_UNIT_HIGHLIGHT" val="0"/>
  <p:tag name="KSO_WM_UNIT_COMPATIBLE" val="0"/>
  <p:tag name="KSO_WM_UNIT_DIAGRAM_ISNUMVISUAL" val="0"/>
  <p:tag name="KSO_WM_UNIT_DIAGRAM_ISREFERUNIT" val="0"/>
  <p:tag name="KSO_WM_DIAGRAM_GROUP_CODE" val="o1-1"/>
  <p:tag name="KSO_WM_UNIT_TYPE" val="o_h_f"/>
  <p:tag name="KSO_WM_UNIT_INDEX" val="1_3_1"/>
  <p:tag name="KSO_WM_UNIT_ID" val="diagram20230948_1*o_h_f*1_3_1"/>
  <p:tag name="KSO_WM_TEMPLATE_CATEGORY" val="diagram"/>
  <p:tag name="KSO_WM_TEMPLATE_INDEX" val="2023094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281.4500454735944,&quot;left&quot;:134.1,&quot;top&quot;:139.0749938964844,&quot;width&quot;:62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项正文"/>
  <p:tag name="KSO_WM_UNIT_TEXT_FILL_FORE_SCHEMECOLOR_INDEX" val="1"/>
  <p:tag name="KSO_WM_UNIT_TEXT_FILL_TYPE" val="1"/>
  <p:tag name="KSO_WM_DIAGRAM_USE_COLOR_VALUE" val="{&quot;color_scheme&quot;:1,&quot;color_type&quot;:1,&quot;theme_color_indexes&quot;:[5,6,5,6,5,6]}"/>
</p:tagLst>
</file>

<file path=ppt/tags/tag1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4_1"/>
  <p:tag name="KSO_WM_UNIT_ID" val="diagram20230948_1*o_h_f*1_4_1"/>
  <p:tag name="KSO_WM_TEMPLATE_CATEGORY" val="diagram"/>
  <p:tag name="KSO_WM_TEMPLATE_INDEX" val="2023094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281.4500454735944,&quot;left&quot;:134.1,&quot;top&quot;:139.0749938964844,&quot;width&quot;:62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项正文"/>
  <p:tag name="KSO_WM_UNIT_TEXT_FILL_FORE_SCHEMECOLOR_INDEX" val="1"/>
  <p:tag name="KSO_WM_UNIT_TEXT_FILL_TYPE" val="1"/>
  <p:tag name="KSO_WM_DIAGRAM_USE_COLOR_VALUE" val="{&quot;color_scheme&quot;:1,&quot;color_type&quot;:1,&quot;theme_color_indexes&quot;:[5,6,5,6,5,6]}"/>
</p:tagLst>
</file>

<file path=ppt/tags/tag1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5_1"/>
  <p:tag name="KSO_WM_UNIT_ID" val="diagram20230948_1*o_h_f*1_5_1"/>
  <p:tag name="KSO_WM_TEMPLATE_CATEGORY" val="diagram"/>
  <p:tag name="KSO_WM_TEMPLATE_INDEX" val="2023094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281.4500454735944,&quot;left&quot;:134.1,&quot;top&quot;:139.0749938964844,&quot;width&quot;:62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项正文"/>
  <p:tag name="KSO_WM_UNIT_TEXT_FILL_FORE_SCHEMECOLOR_INDEX" val="1"/>
  <p:tag name="KSO_WM_UNIT_TEXT_FILL_TYPE" val="1"/>
  <p:tag name="KSO_WM_DIAGRAM_USE_COLOR_VALUE" val="{&quot;color_scheme&quot;:1,&quot;color_type&quot;:1,&quot;theme_color_indexes&quot;:[5,6,5,6,5,6]}"/>
</p:tagLst>
</file>

<file path=ppt/tags/tag14.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1_4"/>
  <p:tag name="KSO_WM_UNIT_ID" val="diagram20230948_1*o_h_i*1_1_4"/>
  <p:tag name="KSO_WM_TEMPLATE_CATEGORY" val="diagram"/>
  <p:tag name="KSO_WM_TEMPLATE_INDEX" val="2023094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281.4500454735944,&quot;left&quot;:134.1,&quot;top&quot;:139.0749938964844,&quot;width&quot;:620.35}"/>
  <p:tag name="KSO_WM_DIAGRAM_COLOR_MATCH_VALUE" val="{&quot;shape&quot;:{&quot;fill&quot;:{&quot;solid&quot;:{&quot;brightness&quot;:0.5299999713897705,&quot;colorType&quot;:1,&quot;foreColorIndex&quot;:5,&quot;transparency&quot;:0.5199999809265137},&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3"/>
  <p:tag name="KSO_WM_DIAGRAM_USE_COLOR_VALUE" val="{&quot;color_scheme&quot;:1,&quot;color_type&quot;:1,&quot;theme_color_indexes&quot;:[5,6,5,6,5,6]}"/>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2_4"/>
  <p:tag name="KSO_WM_UNIT_ID" val="diagram20230948_1*o_h_i*1_2_4"/>
  <p:tag name="KSO_WM_TEMPLATE_CATEGORY" val="diagram"/>
  <p:tag name="KSO_WM_TEMPLATE_INDEX" val="2023094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281.4500454735944,&quot;left&quot;:134.1,&quot;top&quot;:139.0749938964844,&quot;width&quot;:620.35}"/>
  <p:tag name="KSO_WM_DIAGRAM_COLOR_MATCH_VALUE" val="{&quot;shape&quot;:{&quot;fill&quot;:{&quot;solid&quot;:{&quot;brightness&quot;:0.5299999713897705,&quot;colorType&quot;:1,&quot;foreColorIndex&quot;:5,&quot;transparency&quot;:0.5199999809265137},&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3"/>
  <p:tag name="KSO_WM_DIAGRAM_USE_COLOR_VALUE" val="{&quot;color_scheme&quot;:1,&quot;color_type&quot;:1,&quot;theme_color_indexes&quot;:[5,6,5,6,5,6]}"/>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3_4"/>
  <p:tag name="KSO_WM_UNIT_ID" val="diagram20230948_1*o_h_i*1_3_4"/>
  <p:tag name="KSO_WM_TEMPLATE_CATEGORY" val="diagram"/>
  <p:tag name="KSO_WM_TEMPLATE_INDEX" val="2023094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281.4500454735944,&quot;left&quot;:134.1,&quot;top&quot;:139.0749938964844,&quot;width&quot;:620.35}"/>
  <p:tag name="KSO_WM_DIAGRAM_COLOR_MATCH_VALUE" val="{&quot;shape&quot;:{&quot;fill&quot;:{&quot;solid&quot;:{&quot;brightness&quot;:0.5299999713897705,&quot;colorType&quot;:1,&quot;foreColorIndex&quot;:5,&quot;transparency&quot;:0.5199999809265137},&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3"/>
  <p:tag name="KSO_WM_DIAGRAM_USE_COLOR_VALUE" val="{&quot;color_scheme&quot;:1,&quot;color_type&quot;:1,&quot;theme_color_indexes&quot;:[5,6,5,6,5,6]}"/>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4_4"/>
  <p:tag name="KSO_WM_UNIT_ID" val="diagram20230948_1*o_h_i*1_4_4"/>
  <p:tag name="KSO_WM_TEMPLATE_CATEGORY" val="diagram"/>
  <p:tag name="KSO_WM_TEMPLATE_INDEX" val="20230948"/>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281.4500454735944,&quot;left&quot;:134.1,&quot;top&quot;:139.0749938964844,&quot;width&quot;:620.35}"/>
  <p:tag name="KSO_WM_DIAGRAM_COLOR_MATCH_VALUE" val="{&quot;shape&quot;:{&quot;fill&quot;:{&quot;solid&quot;:{&quot;brightness&quot;:0.5299999713897705,&quot;colorType&quot;:1,&quot;foreColorIndex&quot;:5,&quot;transparency&quot;:0.5199999809265137},&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3"/>
  <p:tag name="KSO_WM_DIAGRAM_USE_COLOR_VALUE" val="{&quot;color_scheme&quot;:1,&quot;color_type&quot;:1,&quot;theme_color_indexes&quot;:[5,6,5,6,5,6]}"/>
</p:tagLst>
</file>

<file path=ppt/tags/tag144.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145.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46.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47.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148.xml><?xml version="1.0" encoding="utf-8"?>
<p:tagLst xmlns:p="http://schemas.openxmlformats.org/presentationml/2006/main">
  <p:tag name="AS_NET" val="4.0.30319.42000"/>
  <p:tag name="AS_OS" val="Microsoft Windows NT 6.1.7601 Service Pack 1"/>
  <p:tag name="AS_RELEASE_DATE" val="2022.11.14"/>
  <p:tag name="AS_TITLE" val="Aspose.Slides for .NET 4.0 Client Profile"/>
  <p:tag name="AS_VERSION" val="22.11"/>
  <p:tag name="COMMONDATA" val="eyJjb3VudCI6MiwiaGRpZCI6IjJjMTc2ODc5YjgyZjhmMzFhMmQ3ZDgwNDFiNDU3Yjg3IiwidXNlckNvdW50IjoxfQ=="/>
  <p:tag name="KSO_WPP_MARK_KEY" val="d34de0aa-c262-4539-898e-27aaf23aecb4"/>
  <p:tag name="resource_record_key" val="{&quot;10&quot;:[50039888,21540265,50038741,20090628,20254800,21577507,21577648,50044816,21577938,20277532],&quot;13&quot;:[4722044],&quot;65&quot;:[20235219],&quot;70&quot;:[3321975,3315855,3314179,3318865,3403040,3327915,3318475,3403296,3322221,3330518,3322019,3312347,3321778,3322543,3327344,3333533,3312435]}"/>
</p:tagLst>
</file>

<file path=ppt/tags/tag15.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6.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7.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8.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9.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1.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2.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3.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4.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5.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6.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7.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8.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9.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31.xml><?xml version="1.0" encoding="utf-8"?>
<p:tagLst xmlns:p="http://schemas.openxmlformats.org/presentationml/2006/main">
  <p:tag name="KSO_WM_UNIT_PIC_EFFECT" val="1"/>
</p:tagLst>
</file>

<file path=ppt/tags/tag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490_1*i*1"/>
  <p:tag name="KSO_WM_TEMPLATE_CATEGORY" val="custom"/>
  <p:tag name="KSO_WM_TEMPLATE_INDEX" val="20238490"/>
  <p:tag name="KSO_WM_UNIT_LAYERLEVEL" val="1"/>
  <p:tag name="KSO_WM_TAG_VERSION" val="3.0"/>
  <p:tag name="KSO_WM_UNIT_PIC_EFFECT" val="1"/>
</p:tagLst>
</file>

<file path=ppt/tags/tag3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490_1*i*2"/>
  <p:tag name="KSO_WM_TEMPLATE_CATEGORY" val="custom"/>
  <p:tag name="KSO_WM_TEMPLATE_INDEX" val="20238490"/>
  <p:tag name="KSO_WM_UNIT_LAYERLEVEL" val="1"/>
  <p:tag name="KSO_WM_TAG_VERSION" val="3.0"/>
  <p:tag name="KSO_WM_UNIT_PIC_EFFECT" val="1"/>
</p:tagLst>
</file>

<file path=ppt/tags/tag34.xml><?xml version="1.0" encoding="utf-8"?>
<p:tagLst xmlns:p="http://schemas.openxmlformats.org/presentationml/2006/main">
  <p:tag name="KSO_WM_BEAUTIFY_FLAG" val="#wm#"/>
  <p:tag name="KSO_WM_UNIT_VALUE" val="1910*2506"/>
  <p:tag name="KSO_WM_UNIT_HIGHLIGHT" val="0"/>
  <p:tag name="KSO_WM_UNIT_COMPATIBLE" val="0"/>
  <p:tag name="KSO_WM_UNIT_DIAGRAM_ISNUMVISUAL" val="0"/>
  <p:tag name="KSO_WM_UNIT_DIAGRAM_ISREFERUNIT" val="0"/>
  <p:tag name="KSO_WM_UNIT_TYPE" val="d"/>
  <p:tag name="KSO_WM_UNIT_INDEX" val="1"/>
  <p:tag name="KSO_WM_UNIT_ID" val="custom20238490_1*d*1"/>
  <p:tag name="KSO_WM_TEMPLATE_CATEGORY" val="custom"/>
  <p:tag name="KSO_WM_TEMPLATE_INDEX" val="20238490"/>
  <p:tag name="KSO_WM_UNIT_LAYERLEVEL" val="1"/>
  <p:tag name="KSO_WM_TAG_VERSION" val="3.0"/>
  <p:tag name="KSO_WM_UNIT_PIC_EFFECT" val="1"/>
</p:tagLst>
</file>

<file path=ppt/tags/tag35.xml><?xml version="1.0" encoding="utf-8"?>
<p:tagLst xmlns:p="http://schemas.openxmlformats.org/presentationml/2006/main">
  <p:tag name="KSO_WM_UNIT_PIC_EFFECT" val="1"/>
</p:tagLst>
</file>

<file path=ppt/tags/tag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490_1*i*1"/>
  <p:tag name="KSO_WM_TEMPLATE_CATEGORY" val="custom"/>
  <p:tag name="KSO_WM_TEMPLATE_INDEX" val="20238490"/>
  <p:tag name="KSO_WM_UNIT_LAYERLEVEL" val="1"/>
  <p:tag name="KSO_WM_TAG_VERSION" val="3.0"/>
  <p:tag name="KSO_WM_UNIT_PIC_EFFECT" val="1"/>
</p:tagLst>
</file>

<file path=ppt/tags/tag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490_1*i*2"/>
  <p:tag name="KSO_WM_TEMPLATE_CATEGORY" val="custom"/>
  <p:tag name="KSO_WM_TEMPLATE_INDEX" val="20238490"/>
  <p:tag name="KSO_WM_UNIT_LAYERLEVEL" val="1"/>
  <p:tag name="KSO_WM_TAG_VERSION" val="3.0"/>
  <p:tag name="KSO_WM_UNIT_PIC_EFFECT" val="1"/>
</p:tagLst>
</file>

<file path=ppt/tags/tag38.xml><?xml version="1.0" encoding="utf-8"?>
<p:tagLst xmlns:p="http://schemas.openxmlformats.org/presentationml/2006/main">
  <p:tag name="KSO_WM_BEAUTIFY_FLAG" val="#wm#"/>
  <p:tag name="KSO_WM_UNIT_VALUE" val="1910*2506"/>
  <p:tag name="KSO_WM_UNIT_HIGHLIGHT" val="0"/>
  <p:tag name="KSO_WM_UNIT_COMPATIBLE" val="0"/>
  <p:tag name="KSO_WM_UNIT_DIAGRAM_ISNUMVISUAL" val="0"/>
  <p:tag name="KSO_WM_UNIT_DIAGRAM_ISREFERUNIT" val="0"/>
  <p:tag name="KSO_WM_UNIT_TYPE" val="d"/>
  <p:tag name="KSO_WM_UNIT_INDEX" val="1"/>
  <p:tag name="KSO_WM_UNIT_ID" val="custom20238490_1*d*1"/>
  <p:tag name="KSO_WM_TEMPLATE_CATEGORY" val="custom"/>
  <p:tag name="KSO_WM_TEMPLATE_INDEX" val="20238490"/>
  <p:tag name="KSO_WM_UNIT_LAYERLEVEL" val="1"/>
  <p:tag name="KSO_WM_TAG_VERSION" val="3.0"/>
  <p:tag name="KSO_WM_UNIT_PIC_EFFECT" val="1"/>
</p:tagLst>
</file>

<file path=ppt/tags/tag39.xml><?xml version="1.0" encoding="utf-8"?>
<p:tagLst xmlns:p="http://schemas.openxmlformats.org/presentationml/2006/main">
  <p:tag name="KSO_WM_UNIT_PIC_EFFECT" val="1"/>
</p:tagLst>
</file>

<file path=ppt/tags/tag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1190_1*d*1"/>
  <p:tag name="KSO_WM_TEMPLATE_CATEGORY" val="custom"/>
  <p:tag name="KSO_WM_TEMPLATE_INDEX" val="20231190"/>
  <p:tag name="KSO_WM_UNIT_LAYERLEVEL" val="1"/>
  <p:tag name="KSO_WM_TAG_VERSION" val="3.0"/>
  <p:tag name="KSO_WM_UNIT_VALUE" val="1111*3388"/>
  <p:tag name="KSO_WM_UNIT_TYPE" val="d"/>
  <p:tag name="KSO_WM_UNIT_INDEX" val="1"/>
  <p:tag name="KSO_WM_UNIT_PICTURE_SUBTYPE" val="a"/>
</p:tagLst>
</file>

<file path=ppt/tags/tag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490_1*i*1"/>
  <p:tag name="KSO_WM_TEMPLATE_CATEGORY" val="custom"/>
  <p:tag name="KSO_WM_TEMPLATE_INDEX" val="20238490"/>
  <p:tag name="KSO_WM_UNIT_LAYERLEVEL" val="1"/>
  <p:tag name="KSO_WM_TAG_VERSION" val="3.0"/>
  <p:tag name="KSO_WM_UNIT_PIC_EFFECT" val="1"/>
</p:tagLst>
</file>

<file path=ppt/tags/tag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490_1*i*2"/>
  <p:tag name="KSO_WM_TEMPLATE_CATEGORY" val="custom"/>
  <p:tag name="KSO_WM_TEMPLATE_INDEX" val="20238490"/>
  <p:tag name="KSO_WM_UNIT_LAYERLEVEL" val="1"/>
  <p:tag name="KSO_WM_TAG_VERSION" val="3.0"/>
  <p:tag name="KSO_WM_UNIT_PIC_EFFECT" val="1"/>
</p:tagLst>
</file>

<file path=ppt/tags/tag42.xml><?xml version="1.0" encoding="utf-8"?>
<p:tagLst xmlns:p="http://schemas.openxmlformats.org/presentationml/2006/main">
  <p:tag name="KSO_WM_BEAUTIFY_FLAG" val="#wm#"/>
  <p:tag name="KSO_WM_UNIT_VALUE" val="1910*2506"/>
  <p:tag name="KSO_WM_UNIT_HIGHLIGHT" val="0"/>
  <p:tag name="KSO_WM_UNIT_COMPATIBLE" val="0"/>
  <p:tag name="KSO_WM_UNIT_DIAGRAM_ISNUMVISUAL" val="0"/>
  <p:tag name="KSO_WM_UNIT_DIAGRAM_ISREFERUNIT" val="0"/>
  <p:tag name="KSO_WM_UNIT_TYPE" val="d"/>
  <p:tag name="KSO_WM_UNIT_INDEX" val="1"/>
  <p:tag name="KSO_WM_UNIT_ID" val="custom20238490_1*d*1"/>
  <p:tag name="KSO_WM_TEMPLATE_CATEGORY" val="custom"/>
  <p:tag name="KSO_WM_TEMPLATE_INDEX" val="20238490"/>
  <p:tag name="KSO_WM_UNIT_LAYERLEVEL" val="1"/>
  <p:tag name="KSO_WM_TAG_VERSION" val="3.0"/>
  <p:tag name="KSO_WM_UNIT_PIC_EFFECT" val="1"/>
</p:tagLst>
</file>

<file path=ppt/tags/tag43.xml><?xml version="1.0" encoding="utf-8"?>
<p:tagLst xmlns:p="http://schemas.openxmlformats.org/presentationml/2006/main">
  <p:tag name="KSO_WM_UNIT_PIC_EFFECT" val="1"/>
</p:tagLst>
</file>

<file path=ppt/tags/tag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490_1*i*1"/>
  <p:tag name="KSO_WM_TEMPLATE_CATEGORY" val="custom"/>
  <p:tag name="KSO_WM_TEMPLATE_INDEX" val="20238490"/>
  <p:tag name="KSO_WM_UNIT_LAYERLEVEL" val="1"/>
  <p:tag name="KSO_WM_TAG_VERSION" val="3.0"/>
  <p:tag name="KSO_WM_UNIT_PIC_EFFECT" val="1"/>
</p:tagLst>
</file>

<file path=ppt/tags/tag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490_1*i*2"/>
  <p:tag name="KSO_WM_TEMPLATE_CATEGORY" val="custom"/>
  <p:tag name="KSO_WM_TEMPLATE_INDEX" val="20238490"/>
  <p:tag name="KSO_WM_UNIT_LAYERLEVEL" val="1"/>
  <p:tag name="KSO_WM_TAG_VERSION" val="3.0"/>
  <p:tag name="KSO_WM_UNIT_PIC_EFFECT" val="1"/>
</p:tagLst>
</file>

<file path=ppt/tags/tag46.xml><?xml version="1.0" encoding="utf-8"?>
<p:tagLst xmlns:p="http://schemas.openxmlformats.org/presentationml/2006/main">
  <p:tag name="KSO_WM_BEAUTIFY_FLAG" val="#wm#"/>
  <p:tag name="KSO_WM_UNIT_VALUE" val="1910*2506"/>
  <p:tag name="KSO_WM_UNIT_HIGHLIGHT" val="0"/>
  <p:tag name="KSO_WM_UNIT_COMPATIBLE" val="0"/>
  <p:tag name="KSO_WM_UNIT_DIAGRAM_ISNUMVISUAL" val="0"/>
  <p:tag name="KSO_WM_UNIT_DIAGRAM_ISREFERUNIT" val="0"/>
  <p:tag name="KSO_WM_UNIT_TYPE" val="d"/>
  <p:tag name="KSO_WM_UNIT_INDEX" val="1"/>
  <p:tag name="KSO_WM_UNIT_ID" val="custom20238490_1*d*1"/>
  <p:tag name="KSO_WM_TEMPLATE_CATEGORY" val="custom"/>
  <p:tag name="KSO_WM_TEMPLATE_INDEX" val="20238490"/>
  <p:tag name="KSO_WM_UNIT_LAYERLEVEL" val="1"/>
  <p:tag name="KSO_WM_TAG_VERSION" val="3.0"/>
  <p:tag name="KSO_WM_UNIT_PIC_EFFECT" val="1"/>
</p:tagLst>
</file>

<file path=ppt/tags/tag47.xml><?xml version="1.0" encoding="utf-8"?>
<p:tagLst xmlns:p="http://schemas.openxmlformats.org/presentationml/2006/main">
  <p:tag name="KSO_WM_UNIT_PIC_EFFECT" val="1"/>
</p:tagLst>
</file>

<file path=ppt/tags/tag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490_1*i*1"/>
  <p:tag name="KSO_WM_TEMPLATE_CATEGORY" val="custom"/>
  <p:tag name="KSO_WM_TEMPLATE_INDEX" val="20238490"/>
  <p:tag name="KSO_WM_UNIT_LAYERLEVEL" val="1"/>
  <p:tag name="KSO_WM_TAG_VERSION" val="3.0"/>
  <p:tag name="KSO_WM_UNIT_PIC_EFFECT" val="1"/>
</p:tagLst>
</file>

<file path=ppt/tags/tag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490_1*i*2"/>
  <p:tag name="KSO_WM_TEMPLATE_CATEGORY" val="custom"/>
  <p:tag name="KSO_WM_TEMPLATE_INDEX" val="20238490"/>
  <p:tag name="KSO_WM_UNIT_LAYERLEVEL" val="1"/>
  <p:tag name="KSO_WM_TAG_VERSION" val="3.0"/>
  <p:tag name="KSO_WM_UNIT_PIC_EFFECT" val="1"/>
</p:tagLst>
</file>

<file path=ppt/tags/tag5.xml><?xml version="1.0" encoding="utf-8"?>
<p:tagLst xmlns:p="http://schemas.openxmlformats.org/presentationml/2006/main">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31190_1*i*4"/>
  <p:tag name="KSO_WM_TEMPLATE_CATEGORY" val="custom"/>
  <p:tag name="KSO_WM_TEMPLATE_INDEX" val="20231190"/>
  <p:tag name="KSO_WM_UNIT_LAYERLEVEL" val="1"/>
  <p:tag name="KSO_WM_TAG_VERSION" val="3.0"/>
  <p:tag name="KSO_WM_UNIT_TYPE" val="i"/>
  <p:tag name="KSO_WM_UNIT_INDEX" val="4"/>
</p:tagLst>
</file>

<file path=ppt/tags/tag50.xml><?xml version="1.0" encoding="utf-8"?>
<p:tagLst xmlns:p="http://schemas.openxmlformats.org/presentationml/2006/main">
  <p:tag name="KSO_WM_BEAUTIFY_FLAG" val="#wm#"/>
  <p:tag name="KSO_WM_UNIT_VALUE" val="1910*2506"/>
  <p:tag name="KSO_WM_UNIT_HIGHLIGHT" val="0"/>
  <p:tag name="KSO_WM_UNIT_COMPATIBLE" val="0"/>
  <p:tag name="KSO_WM_UNIT_DIAGRAM_ISNUMVISUAL" val="0"/>
  <p:tag name="KSO_WM_UNIT_DIAGRAM_ISREFERUNIT" val="0"/>
  <p:tag name="KSO_WM_UNIT_TYPE" val="d"/>
  <p:tag name="KSO_WM_UNIT_INDEX" val="1"/>
  <p:tag name="KSO_WM_UNIT_ID" val="custom20238490_1*d*1"/>
  <p:tag name="KSO_WM_TEMPLATE_CATEGORY" val="custom"/>
  <p:tag name="KSO_WM_TEMPLATE_INDEX" val="20238490"/>
  <p:tag name="KSO_WM_UNIT_LAYERLEVEL" val="1"/>
  <p:tag name="KSO_WM_TAG_VERSION" val="3.0"/>
  <p:tag name="KSO_WM_UNIT_PIC_EFFECT" val="1"/>
</p:tagLst>
</file>

<file path=ppt/tags/tag51.xml><?xml version="1.0" encoding="utf-8"?>
<p:tagLst xmlns:p="http://schemas.openxmlformats.org/presentationml/2006/main">
  <p:tag name="KSO_WM_UNIT_PIC_EFFECT" val="1"/>
</p:tagLst>
</file>

<file path=ppt/tags/tag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490_1*i*1"/>
  <p:tag name="KSO_WM_TEMPLATE_CATEGORY" val="custom"/>
  <p:tag name="KSO_WM_TEMPLATE_INDEX" val="20238490"/>
  <p:tag name="KSO_WM_UNIT_LAYERLEVEL" val="1"/>
  <p:tag name="KSO_WM_TAG_VERSION" val="3.0"/>
  <p:tag name="KSO_WM_UNIT_PIC_EFFECT" val="1"/>
</p:tagLst>
</file>

<file path=ppt/tags/tag5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490_1*i*2"/>
  <p:tag name="KSO_WM_TEMPLATE_CATEGORY" val="custom"/>
  <p:tag name="KSO_WM_TEMPLATE_INDEX" val="20238490"/>
  <p:tag name="KSO_WM_UNIT_LAYERLEVEL" val="1"/>
  <p:tag name="KSO_WM_TAG_VERSION" val="3.0"/>
  <p:tag name="KSO_WM_UNIT_PIC_EFFECT" val="1"/>
</p:tagLst>
</file>

<file path=ppt/tags/tag54.xml><?xml version="1.0" encoding="utf-8"?>
<p:tagLst xmlns:p="http://schemas.openxmlformats.org/presentationml/2006/main">
  <p:tag name="KSO_WM_BEAUTIFY_FLAG" val="#wm#"/>
  <p:tag name="KSO_WM_UNIT_VALUE" val="1910*2506"/>
  <p:tag name="KSO_WM_UNIT_HIGHLIGHT" val="0"/>
  <p:tag name="KSO_WM_UNIT_COMPATIBLE" val="0"/>
  <p:tag name="KSO_WM_UNIT_DIAGRAM_ISNUMVISUAL" val="0"/>
  <p:tag name="KSO_WM_UNIT_DIAGRAM_ISREFERUNIT" val="0"/>
  <p:tag name="KSO_WM_UNIT_TYPE" val="d"/>
  <p:tag name="KSO_WM_UNIT_INDEX" val="1"/>
  <p:tag name="KSO_WM_UNIT_ID" val="custom20238490_1*d*1"/>
  <p:tag name="KSO_WM_TEMPLATE_CATEGORY" val="custom"/>
  <p:tag name="KSO_WM_TEMPLATE_INDEX" val="20238490"/>
  <p:tag name="KSO_WM_UNIT_LAYERLEVEL" val="1"/>
  <p:tag name="KSO_WM_TAG_VERSION" val="3.0"/>
  <p:tag name="KSO_WM_UNIT_PIC_EFFECT" val="1"/>
</p:tagLst>
</file>

<file path=ppt/tags/tag55.xml><?xml version="1.0" encoding="utf-8"?>
<p:tagLst xmlns:p="http://schemas.openxmlformats.org/presentationml/2006/main">
  <p:tag name="KSO_WM_UNIT_PIC_EFFECT" val="1"/>
</p:tagLst>
</file>

<file path=ppt/tags/tag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490_1*i*1"/>
  <p:tag name="KSO_WM_TEMPLATE_CATEGORY" val="custom"/>
  <p:tag name="KSO_WM_TEMPLATE_INDEX" val="20238490"/>
  <p:tag name="KSO_WM_UNIT_LAYERLEVEL" val="1"/>
  <p:tag name="KSO_WM_TAG_VERSION" val="3.0"/>
  <p:tag name="KSO_WM_UNIT_PIC_EFFECT" val="1"/>
</p:tagLst>
</file>

<file path=ppt/tags/tag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490_1*i*2"/>
  <p:tag name="KSO_WM_TEMPLATE_CATEGORY" val="custom"/>
  <p:tag name="KSO_WM_TEMPLATE_INDEX" val="20238490"/>
  <p:tag name="KSO_WM_UNIT_LAYERLEVEL" val="1"/>
  <p:tag name="KSO_WM_TAG_VERSION" val="3.0"/>
  <p:tag name="KSO_WM_UNIT_PIC_EFFECT" val="1"/>
</p:tagLst>
</file>

<file path=ppt/tags/tag58.xml><?xml version="1.0" encoding="utf-8"?>
<p:tagLst xmlns:p="http://schemas.openxmlformats.org/presentationml/2006/main">
  <p:tag name="KSO_WM_BEAUTIFY_FLAG" val="#wm#"/>
  <p:tag name="KSO_WM_UNIT_VALUE" val="1910*2506"/>
  <p:tag name="KSO_WM_UNIT_HIGHLIGHT" val="0"/>
  <p:tag name="KSO_WM_UNIT_COMPATIBLE" val="0"/>
  <p:tag name="KSO_WM_UNIT_DIAGRAM_ISNUMVISUAL" val="0"/>
  <p:tag name="KSO_WM_UNIT_DIAGRAM_ISREFERUNIT" val="0"/>
  <p:tag name="KSO_WM_UNIT_TYPE" val="d"/>
  <p:tag name="KSO_WM_UNIT_INDEX" val="1"/>
  <p:tag name="KSO_WM_UNIT_ID" val="custom20238490_1*d*1"/>
  <p:tag name="KSO_WM_TEMPLATE_CATEGORY" val="custom"/>
  <p:tag name="KSO_WM_TEMPLATE_INDEX" val="20238490"/>
  <p:tag name="KSO_WM_UNIT_LAYERLEVEL" val="1"/>
  <p:tag name="KSO_WM_TAG_VERSION" val="3.0"/>
  <p:tag name="KSO_WM_UNIT_PIC_EFFECT" val="1"/>
</p:tagLst>
</file>

<file path=ppt/tags/tag59.xml><?xml version="1.0" encoding="utf-8"?>
<p:tagLst xmlns:p="http://schemas.openxmlformats.org/presentationml/2006/main">
  <p:tag name="KSO_WM_UNIT_PIC_EFFECT" val="1"/>
</p:tagLst>
</file>

<file path=ppt/tags/tag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1190_1*i*1"/>
  <p:tag name="KSO_WM_TEMPLATE_CATEGORY" val="custom"/>
  <p:tag name="KSO_WM_TEMPLATE_INDEX" val="20231190"/>
  <p:tag name="KSO_WM_UNIT_LAYERLEVEL" val="1"/>
  <p:tag name="KSO_WM_TAG_VERSION" val="3.0"/>
  <p:tag name="KSO_WM_UNIT_TYPE" val="i"/>
  <p:tag name="KSO_WM_UNIT_INDEX" val="1"/>
</p:tagLst>
</file>

<file path=ppt/tags/tag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490_1*i*1"/>
  <p:tag name="KSO_WM_TEMPLATE_CATEGORY" val="custom"/>
  <p:tag name="KSO_WM_TEMPLATE_INDEX" val="20238490"/>
  <p:tag name="KSO_WM_UNIT_LAYERLEVEL" val="1"/>
  <p:tag name="KSO_WM_TAG_VERSION" val="3.0"/>
  <p:tag name="KSO_WM_UNIT_PIC_EFFECT" val="1"/>
</p:tagLst>
</file>

<file path=ppt/tags/tag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490_1*i*2"/>
  <p:tag name="KSO_WM_TEMPLATE_CATEGORY" val="custom"/>
  <p:tag name="KSO_WM_TEMPLATE_INDEX" val="20238490"/>
  <p:tag name="KSO_WM_UNIT_LAYERLEVEL" val="1"/>
  <p:tag name="KSO_WM_TAG_VERSION" val="3.0"/>
  <p:tag name="KSO_WM_UNIT_PIC_EFFECT" val="1"/>
</p:tagLst>
</file>

<file path=ppt/tags/tag62.xml><?xml version="1.0" encoding="utf-8"?>
<p:tagLst xmlns:p="http://schemas.openxmlformats.org/presentationml/2006/main">
  <p:tag name="KSO_WM_BEAUTIFY_FLAG" val="#wm#"/>
  <p:tag name="KSO_WM_UNIT_VALUE" val="1910*2506"/>
  <p:tag name="KSO_WM_UNIT_HIGHLIGHT" val="0"/>
  <p:tag name="KSO_WM_UNIT_COMPATIBLE" val="0"/>
  <p:tag name="KSO_WM_UNIT_DIAGRAM_ISNUMVISUAL" val="0"/>
  <p:tag name="KSO_WM_UNIT_DIAGRAM_ISREFERUNIT" val="0"/>
  <p:tag name="KSO_WM_UNIT_TYPE" val="d"/>
  <p:tag name="KSO_WM_UNIT_INDEX" val="1"/>
  <p:tag name="KSO_WM_UNIT_ID" val="custom20238490_1*d*1"/>
  <p:tag name="KSO_WM_TEMPLATE_CATEGORY" val="custom"/>
  <p:tag name="KSO_WM_TEMPLATE_INDEX" val="20238490"/>
  <p:tag name="KSO_WM_UNIT_LAYERLEVEL" val="1"/>
  <p:tag name="KSO_WM_TAG_VERSION" val="3.0"/>
  <p:tag name="KSO_WM_UNIT_PIC_EFFECT" val="1"/>
</p:tagLst>
</file>

<file path=ppt/tags/tag63.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64.xml><?xml version="1.0" encoding="utf-8"?>
<p:tagLst xmlns:p="http://schemas.openxmlformats.org/presentationml/2006/main">
  <p:tag name="KSO_WM_UNIT_PIC_EFFECT" val="1"/>
</p:tagLst>
</file>

<file path=ppt/tags/tag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75_1*i*1"/>
  <p:tag name="KSO_WM_TEMPLATE_CATEGORY" val="custom"/>
  <p:tag name="KSO_WM_TEMPLATE_INDEX" val="20238575"/>
  <p:tag name="KSO_WM_UNIT_LAYERLEVEL" val="1"/>
  <p:tag name="KSO_WM_TAG_VERSION" val="3.0"/>
  <p:tag name="KSO_WM_UNIT_PIC_EFFECT" val="1"/>
</p:tagLst>
</file>

<file path=ppt/tags/tag66.xml><?xml version="1.0" encoding="utf-8"?>
<p:tagLst xmlns:p="http://schemas.openxmlformats.org/presentationml/2006/main">
  <p:tag name="KSO_WM_BEAUTIFY_FLAG" val="#wm#"/>
  <p:tag name="KSO_WM_UNIT_VALUE" val="2246*1839"/>
  <p:tag name="KSO_WM_UNIT_HIGHLIGHT" val="0"/>
  <p:tag name="KSO_WM_UNIT_COMPATIBLE" val="0"/>
  <p:tag name="KSO_WM_UNIT_DIAGRAM_ISNUMVISUAL" val="0"/>
  <p:tag name="KSO_WM_UNIT_DIAGRAM_ISREFERUNIT" val="0"/>
  <p:tag name="KSO_WM_UNIT_TYPE" val="d"/>
  <p:tag name="KSO_WM_UNIT_INDEX" val="1"/>
  <p:tag name="KSO_WM_UNIT_ID" val="custom20238575_1*d*1"/>
  <p:tag name="KSO_WM_TEMPLATE_CATEGORY" val="custom"/>
  <p:tag name="KSO_WM_TEMPLATE_INDEX" val="20238575"/>
  <p:tag name="KSO_WM_UNIT_LAYERLEVEL" val="1"/>
  <p:tag name="KSO_WM_TAG_VERSION" val="3.0"/>
  <p:tag name="KSO_WM_UNIT_PIC_EFFECT" val="1"/>
</p:tagLst>
</file>

<file path=ppt/tags/tag67.xml><?xml version="1.0" encoding="utf-8"?>
<p:tagLst xmlns:p="http://schemas.openxmlformats.org/presentationml/2006/main">
  <p:tag name="KSO_WM_DIAGRAM_MAX_ITEMCNT" val="6"/>
  <p:tag name="KSO_WM_DIAGRAM_MIN_ITEMCNT" val="2"/>
  <p:tag name="KSO_WM_DIAGRAM_VIRTUALLY_FRAME" val="{&quot;height&quot;:378.8750061035156,&quot;left&quot;:123,&quot;top&quot;:153.17499389648438,&quot;width&quot;:713.975006103515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0938_1*m_h_i*1_2_1"/>
  <p:tag name="KSO_WM_TEMPLATE_CATEGORY" val="diagram"/>
  <p:tag name="KSO_WM_TEMPLATE_INDEX" val="20230938"/>
  <p:tag name="KSO_WM_UNIT_LAYERLEVEL" val="1_1_1"/>
  <p:tag name="KSO_WM_TAG_VERSION" val="3.0"/>
  <p:tag name="KSO_WM_BEAUTIFY_FLAG" val="#wm#"/>
  <p:tag name="KSO_WM_DIAGRAM_USE_COLOR_VALUE" val="{&quot;color_scheme&quot;:1,&quot;color_type&quot;:1,&quot;theme_color_indexes&quot;:[5,6,5,6,5,6]}"/>
</p:tagLst>
</file>

<file path=ppt/tags/tag68.xml><?xml version="1.0" encoding="utf-8"?>
<p:tagLst xmlns:p="http://schemas.openxmlformats.org/presentationml/2006/main">
  <p:tag name="KSO_WM_DIAGRAM_VIRTUALLY_FRAME" val="{&quot;height&quot;:378.8750061035156,&quot;left&quot;:123,&quot;top&quot;:153.17499389648438,&quot;width&quot;:713.9750061035156}"/>
</p:tagLst>
</file>

<file path=ppt/tags/tag69.xml><?xml version="1.0" encoding="utf-8"?>
<p:tagLst xmlns:p="http://schemas.openxmlformats.org/presentationml/2006/main">
  <p:tag name="KSO_WM_DIAGRAM_MAX_ITEMCNT" val="6"/>
  <p:tag name="KSO_WM_DIAGRAM_MIN_ITEMCNT" val="2"/>
  <p:tag name="KSO_WM_DIAGRAM_VIRTUALLY_FRAME" val="{&quot;height&quot;:378.8750061035156,&quot;left&quot;:123,&quot;top&quot;:153.17499389648438,&quot;width&quot;:713.9750061035156}"/>
  <p:tag name="KSO_WM_DIAGRAM_COLOR_MATCH_VALUE" val="{&quot;shape&quot;:{&quot;fill&quot;:{&quot;solid&quot;:{&quot;brightness&quot;:0.800000011920929,&quot;colorType&quot;:1,&quot;foreColorIndex&quot;:6,&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0938_1*m_h_i*1_2_2"/>
  <p:tag name="KSO_WM_TEMPLATE_CATEGORY" val="diagram"/>
  <p:tag name="KSO_WM_TEMPLATE_INDEX" val="20230938"/>
  <p:tag name="KSO_WM_UNIT_LAYERLEVEL" val="1_1_1"/>
  <p:tag name="KSO_WM_TAG_VERSION" val="3.0"/>
  <p:tag name="KSO_WM_BEAUTIFY_FLAG" val="#wm#"/>
  <p:tag name="KSO_WM_UNIT_FILL_TYPE" val="1"/>
  <p:tag name="KSO_WM_UNIT_FILL_FORE_SCHEMECOLOR_INDEX" val="6"/>
  <p:tag name="KSO_WM_UNIT_FILL_FORE_SCHEMECOLOR_INDEX_BRIGHTNESS" val="0.8"/>
  <p:tag name="KSO_WM_DIAGRAM_USE_COLOR_VALUE" val="{&quot;color_scheme&quot;:1,&quot;color_type&quot;:1,&quot;theme_color_indexes&quot;:[5,6,5,6,5,6]}"/>
</p:tagLst>
</file>

<file path=ppt/tags/tag7.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custom20231190_1*i*2"/>
  <p:tag name="KSO_WM_TEMPLATE_CATEGORY" val="custom"/>
  <p:tag name="KSO_WM_TEMPLATE_INDEX" val="20231190"/>
  <p:tag name="KSO_WM_UNIT_LAYERLEVEL" val="1"/>
  <p:tag name="KSO_WM_TAG_VERSION" val="3.0"/>
  <p:tag name="KSO_WM_UNIT_TYPE" val="i"/>
  <p:tag name="KSO_WM_UNIT_INDEX" val="2"/>
</p:tagLst>
</file>

<file path=ppt/tags/tag70.xml><?xml version="1.0" encoding="utf-8"?>
<p:tagLst xmlns:p="http://schemas.openxmlformats.org/presentationml/2006/main">
  <p:tag name="KSO_WM_DIAGRAM_VIRTUALLY_FRAME" val="{&quot;height&quot;:378.8750061035156,&quot;left&quot;:123,&quot;top&quot;:153.17499389648438,&quot;width&quot;:713.9750061035156}"/>
</p:tagLst>
</file>

<file path=ppt/tags/tag71.xml><?xml version="1.0" encoding="utf-8"?>
<p:tagLst xmlns:p="http://schemas.openxmlformats.org/presentationml/2006/main">
  <p:tag name="KSO_WM_DIAGRAM_MAX_ITEMCNT" val="6"/>
  <p:tag name="KSO_WM_DIAGRAM_MIN_ITEMCNT" val="2"/>
  <p:tag name="KSO_WM_DIAGRAM_VIRTUALLY_FRAME" val="{&quot;height&quot;:378.8750061035156,&quot;left&quot;:123,&quot;top&quot;:153.17499389648438,&quot;width&quot;:713.9750061035156}"/>
  <p:tag name="KSO_WM_DIAGRAM_COLOR_MATCH_VALUE" val="{&quot;shape&quot;:{&quot;fill&quot;:{&quot;gradient&quot;:[{&quot;brightness&quot;:0,&quot;colorType&quot;:1,&quot;foreColorIndex&quot;:6,&quot;pos&quot;:0.30000001192092896,&quot;transparency&quot;:0},{&quot;brightness&quot;:0.6000000238418579,&quot;colorType&quot;:1,&quot;foreColorIndex&quot;:6,&quot;pos&quot;:0.860000014305114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30938_1*m_h_a*1_2_1"/>
  <p:tag name="KSO_WM_TEMPLATE_CATEGORY" val="diagram"/>
  <p:tag name="KSO_WM_TEMPLATE_INDEX" val="20230938"/>
  <p:tag name="KSO_WM_UNIT_LAYERLEVEL" val="1_1_1"/>
  <p:tag name="KSO_WM_TAG_VERSION" val="3.0"/>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72.xml><?xml version="1.0" encoding="utf-8"?>
<p:tagLst xmlns:p="http://schemas.openxmlformats.org/presentationml/2006/main">
  <p:tag name="KSO_WM_DIAGRAM_MAX_ITEMCNT" val="6"/>
  <p:tag name="KSO_WM_DIAGRAM_MIN_ITEMCNT" val="2"/>
  <p:tag name="KSO_WM_DIAGRAM_VIRTUALLY_FRAME" val="{&quot;height&quot;:378.8750061035156,&quot;left&quot;:123,&quot;top&quot;:153.17499389648438,&quot;width&quot;:713.9750061035156}"/>
  <p:tag name="KSO_WM_DIAGRAM_COLOR_MATCH_VALUE" val="{&quot;shape&quot;:{&quot;fill&quot;:{&quot;gradient&quot;:[{&quot;brightness&quot;:0.09000000357627869,&quot;colorType&quot;:1,&quot;foreColorIndex&quot;:5,&quot;pos&quot;:0.5799999833106995,&quot;transparency&quot;:0},{&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30938_1*m_h_a*1_1_1"/>
  <p:tag name="KSO_WM_TEMPLATE_CATEGORY" val="diagram"/>
  <p:tag name="KSO_WM_TEMPLATE_INDEX" val="20230938"/>
  <p:tag name="KSO_WM_UNIT_LAYERLEVEL" val="1_1_1"/>
  <p:tag name="KSO_WM_TAG_VERSION" val="3.0"/>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73.xml><?xml version="1.0" encoding="utf-8"?>
<p:tagLst xmlns:p="http://schemas.openxmlformats.org/presentationml/2006/main">
  <p:tag name="KSO_WM_DIAGRAM_MAX_ITEMCNT" val="6"/>
  <p:tag name="KSO_WM_DIAGRAM_MIN_ITEMCNT" val="2"/>
  <p:tag name="KSO_WM_DIAGRAM_VIRTUALLY_FRAME" val="{&quot;height&quot;:378.8750061035156,&quot;left&quot;:123,&quot;top&quot;:153.17499389648438,&quot;width&quot;:713.9750061035156}"/>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0938_1*m_h_i*1_1_2"/>
  <p:tag name="KSO_WM_TEMPLATE_CATEGORY" val="diagram"/>
  <p:tag name="KSO_WM_TEMPLATE_INDEX" val="20230938"/>
  <p:tag name="KSO_WM_UNIT_LAYERLEVEL" val="1_1_1"/>
  <p:tag name="KSO_WM_TAG_VERSION" val="3.0"/>
  <p:tag name="KSO_WM_BEAUTIFY_FLAG" val="#wm#"/>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74.xml><?xml version="1.0" encoding="utf-8"?>
<p:tagLst xmlns:p="http://schemas.openxmlformats.org/presentationml/2006/main">
  <p:tag name="KSO_WM_DIAGRAM_MAX_ITEMCNT" val="6"/>
  <p:tag name="KSO_WM_DIAGRAM_MIN_ITEMCNT" val="2"/>
  <p:tag name="KSO_WM_DIAGRAM_VIRTUALLY_FRAME" val="{&quot;height&quot;:378.8750061035156,&quot;left&quot;:123,&quot;top&quot;:153.17499389648438,&quot;width&quot;:713.975006103515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30938_1*m_h_i*1_1_1"/>
  <p:tag name="KSO_WM_TEMPLATE_CATEGORY" val="diagram"/>
  <p:tag name="KSO_WM_TEMPLATE_INDEX" val="20230938"/>
  <p:tag name="KSO_WM_UNIT_LAYERLEVEL" val="1_1_1"/>
  <p:tag name="KSO_WM_TAG_VERSION" val="3.0"/>
  <p:tag name="KSO_WM_BEAUTIFY_FLAG" val="#wm#"/>
  <p:tag name="KSO_WM_DIAGRAM_USE_COLOR_VALUE" val="{&quot;color_scheme&quot;:1,&quot;color_type&quot;:1,&quot;theme_color_indexes&quot;:[5,6,5,6,5,6]}"/>
</p:tagLst>
</file>

<file path=ppt/tags/tag75.xml><?xml version="1.0" encoding="utf-8"?>
<p:tagLst xmlns:p="http://schemas.openxmlformats.org/presentationml/2006/main">
  <p:tag name="KSO_WM_DIAGRAM_VIRTUALLY_FRAME" val="{&quot;height&quot;:110.33634033203126,&quot;left&quot;:54.79998779296875,&quot;top&quot;:263.95,&quot;width&quot;:850.4015870101808}"/>
</p:tagLst>
</file>

<file path=ppt/tags/tag76.xml><?xml version="1.0" encoding="utf-8"?>
<p:tagLst xmlns:p="http://schemas.openxmlformats.org/presentationml/2006/main">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33276_1*m_h_a*1_1_1"/>
  <p:tag name="KSO_WM_TEMPLATE_CATEGORY" val="diagram"/>
  <p:tag name="KSO_WM_TEMPLATE_INDEX" val="20233276"/>
  <p:tag name="KSO_WM_UNIT_LAYERLEVEL" val="1_1_1"/>
  <p:tag name="KSO_WM_TAG_VERSION" val="3.0"/>
  <p:tag name="KSO_WM_DIAGRAM_MAX_ITEMCNT" val="6"/>
  <p:tag name="KSO_WM_DIAGRAM_MIN_ITEMCNT" val="6"/>
  <p:tag name="KSO_WM_DIAGRAM_VIRTUALLY_FRAME" val="{&quot;height&quot;:110.33634033203126,&quot;left&quot;:54.79998779296875,&quot;top&quot;:263.95,&quot;width&quot;:850.40158701018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TEXT_TYPE" val="1"/>
  <p:tag name="KSO_WM_BEAUTIFY_FLAG" val="#wm#"/>
  <p:tag name="KSO_WM_UNIT_PRESET_TEXT" val="添加项标题"/>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77.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33276_1*m_h_a*1_2_1"/>
  <p:tag name="KSO_WM_TEMPLATE_CATEGORY" val="diagram"/>
  <p:tag name="KSO_WM_TEMPLATE_INDEX" val="20233276"/>
  <p:tag name="KSO_WM_UNIT_LAYERLEVEL" val="1_1_1"/>
  <p:tag name="KSO_WM_TAG_VERSION" val="3.0"/>
  <p:tag name="KSO_WM_DIAGRAM_MAX_ITEMCNT" val="6"/>
  <p:tag name="KSO_WM_DIAGRAM_MIN_ITEMCNT" val="6"/>
  <p:tag name="KSO_WM_DIAGRAM_VIRTUALLY_FRAME" val="{&quot;height&quot;:110.33634033203126,&quot;left&quot;:54.79998779296875,&quot;top&quot;:263.95,&quot;width&quot;:850.40158701018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TEXT_TYPE" val="1"/>
  <p:tag name="KSO_WM_BEAUTIFY_FLAG" val="#wm#"/>
  <p:tag name="KSO_WM_UNIT_PRESET_TEXT" val="添加项标题"/>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78.xml><?xml version="1.0" encoding="utf-8"?>
<p:tagLst xmlns:p="http://schemas.openxmlformats.org/presentationml/2006/main">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33276_1*m_h_a*1_3_1"/>
  <p:tag name="KSO_WM_TEMPLATE_CATEGORY" val="diagram"/>
  <p:tag name="KSO_WM_TEMPLATE_INDEX" val="20233276"/>
  <p:tag name="KSO_WM_UNIT_LAYERLEVEL" val="1_1_1"/>
  <p:tag name="KSO_WM_TAG_VERSION" val="3.0"/>
  <p:tag name="KSO_WM_DIAGRAM_MAX_ITEMCNT" val="6"/>
  <p:tag name="KSO_WM_DIAGRAM_MIN_ITEMCNT" val="6"/>
  <p:tag name="KSO_WM_DIAGRAM_VIRTUALLY_FRAME" val="{&quot;height&quot;:110.33634033203126,&quot;left&quot;:54.79998779296875,&quot;top&quot;:263.95,&quot;width&quot;:850.40158701018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TEXT_TYPE" val="1"/>
  <p:tag name="KSO_WM_BEAUTIFY_FLAG" val="#wm#"/>
  <p:tag name="KSO_WM_UNIT_PRESET_TEXT" val="添加项标题"/>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79.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33276_1*m_h_a*1_4_1"/>
  <p:tag name="KSO_WM_TEMPLATE_CATEGORY" val="diagram"/>
  <p:tag name="KSO_WM_TEMPLATE_INDEX" val="20233276"/>
  <p:tag name="KSO_WM_UNIT_LAYERLEVEL" val="1_1_1"/>
  <p:tag name="KSO_WM_TAG_VERSION" val="3.0"/>
  <p:tag name="KSO_WM_DIAGRAM_MAX_ITEMCNT" val="6"/>
  <p:tag name="KSO_WM_DIAGRAM_MIN_ITEMCNT" val="6"/>
  <p:tag name="KSO_WM_DIAGRAM_VIRTUALLY_FRAME" val="{&quot;height&quot;:110.33634033203126,&quot;left&quot;:54.79998779296875,&quot;top&quot;:263.95,&quot;width&quot;:850.40158701018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TEXT_TYPE" val="1"/>
  <p:tag name="KSO_WM_BEAUTIFY_FLAG" val="#wm#"/>
  <p:tag name="KSO_WM_UNIT_PRESET_TEXT" val="添加项标题"/>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1190_1*f*1"/>
  <p:tag name="KSO_WM_TEMPLATE_CATEGORY" val="custom"/>
  <p:tag name="KSO_WM_TEMPLATE_INDEX" val="20231190"/>
  <p:tag name="KSO_WM_UNIT_LAYERLEVEL" val="1"/>
  <p:tag name="KSO_WM_TAG_VERSION" val="3.0"/>
  <p:tag name="KSO_WM_BEAUTIFY_FLAG" val="#wm#"/>
  <p:tag name="KSO_WM_UNIT_TEXT_FILL_FORE_SCHEMECOLOR_INDEX_BRIGHTNESS" val="0.35"/>
  <p:tag name="KSO_WM_UNIT_TEXT_FILL_FORE_SCHEMECOLOR_INDEX" val="13"/>
  <p:tag name="KSO_WM_UNIT_TEXT_FILL_TYPE" val="1"/>
  <p:tag name="KSO_WM_UNIT_PRESET_TEXT" val="单击此处输入你的项正文，文字是您思想的提炼，请尽量言简意赅的阐述观点&#10;单击此处输入你的项正文，文字是您思想的提炼"/>
  <p:tag name="KSO_WM_UNIT_TEXT_TYPE" val="1"/>
  <p:tag name="KSO_WM_UNIT_TEXT_LAYER_COUNT" val="1"/>
</p:tagLst>
</file>

<file path=ppt/tags/tag80.xml><?xml version="1.0" encoding="utf-8"?>
<p:tagLst xmlns:p="http://schemas.openxmlformats.org/presentationml/2006/main">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33276_1*m_h_a*1_5_1"/>
  <p:tag name="KSO_WM_TEMPLATE_CATEGORY" val="diagram"/>
  <p:tag name="KSO_WM_TEMPLATE_INDEX" val="20233276"/>
  <p:tag name="KSO_WM_UNIT_LAYERLEVEL" val="1_1_1"/>
  <p:tag name="KSO_WM_TAG_VERSION" val="3.0"/>
  <p:tag name="KSO_WM_DIAGRAM_MAX_ITEMCNT" val="6"/>
  <p:tag name="KSO_WM_DIAGRAM_MIN_ITEMCNT" val="6"/>
  <p:tag name="KSO_WM_DIAGRAM_VIRTUALLY_FRAME" val="{&quot;height&quot;:110.33634033203126,&quot;left&quot;:54.79998779296875,&quot;top&quot;:263.95,&quot;width&quot;:850.40158701018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TEXT_TYPE" val="1"/>
  <p:tag name="KSO_WM_BEAUTIFY_FLAG" val="#wm#"/>
  <p:tag name="KSO_WM_UNIT_PRESET_TEXT" val="添加项标题"/>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81.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233276_1*m_h_a*1_6_1"/>
  <p:tag name="KSO_WM_TEMPLATE_CATEGORY" val="diagram"/>
  <p:tag name="KSO_WM_TEMPLATE_INDEX" val="20233276"/>
  <p:tag name="KSO_WM_UNIT_LAYERLEVEL" val="1_1_1"/>
  <p:tag name="KSO_WM_TAG_VERSION" val="3.0"/>
  <p:tag name="KSO_WM_DIAGRAM_MAX_ITEMCNT" val="6"/>
  <p:tag name="KSO_WM_DIAGRAM_MIN_ITEMCNT" val="6"/>
  <p:tag name="KSO_WM_DIAGRAM_VIRTUALLY_FRAME" val="{&quot;height&quot;:110.33634033203126,&quot;left&quot;:54.79998779296875,&quot;top&quot;:263.95,&quot;width&quot;:850.40158701018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TEXT_TYPE" val="1"/>
  <p:tag name="KSO_WM_BEAUTIFY_FLAG" val="#wm#"/>
  <p:tag name="KSO_WM_UNIT_PRESET_TEXT" val="添加项标题"/>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82.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83.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84.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85.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17_1*l_h_i*1_2_1"/>
  <p:tag name="KSO_WM_TEMPLATE_CATEGORY" val="diagram"/>
  <p:tag name="KSO_WM_TEMPLATE_INDEX" val="2023691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4.42715454101562,&quot;top&quot;:167.75000610351563,&quot;width&quot;:842.158539465419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46799999475479126,&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6917_1*l_i*1_1"/>
  <p:tag name="KSO_WM_TEMPLATE_CATEGORY" val="diagram"/>
  <p:tag name="KSO_WM_TEMPLATE_INDEX" val="20236917"/>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4.42715454101562,&quot;top&quot;:167.75000610351563,&quot;width&quot;:842.158539465419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6917_1*l_i*1_2"/>
  <p:tag name="KSO_WM_TEMPLATE_CATEGORY" val="diagram"/>
  <p:tag name="KSO_WM_TEMPLATE_INDEX" val="20236917"/>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4.42715454101562,&quot;top&quot;:167.75000610351563,&quot;width&quot;:842.1585394654196}"/>
  <p:tag name="KSO_WM_DIAGRAM_COLOR_MATCH_VALUE" val="{&quot;shape&quot;:{&quot;fill&quot;:{&quot;gradient&quot;:[{&quot;brightness&quot;:0.6000000238418579,&quot;colorType&quot;:1,&quot;foreColorIndex&quot;:5,&quot;pos&quot;:0.11999999731779099,&quot;transparency&quot;:0},{&quot;brightness&quot;:0,&quot;colorType&quot;:1,&quot;foreColorIndex&quot;:5,&quot;pos&quot;:0.33000001311302185,&quot;transparency&quot;:0},{&quot;brightness&quot;:-0.25,&quot;colorType&quot;:1,&quot;foreColorIndex&quot;:5,&quot;pos&quot;:0.7099999785423279,&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6917_1*l_i*1_3"/>
  <p:tag name="KSO_WM_TEMPLATE_CATEGORY" val="diagram"/>
  <p:tag name="KSO_WM_TEMPLATE_INDEX" val="20236917"/>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4.42715454101562,&quot;top&quot;:167.75000610351563,&quot;width&quot;:842.158539465419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190"/>
  <p:tag name="KSO_WM_UNIT_ID" val="custom20231190_1*a*1"/>
  <p:tag name="KSO_WM_UNIT_PRESET_TEXT" val="单击此处添加标题内容"/>
  <p:tag name="KSO_WM_UNIT_TEXT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36917_1*l_i*1_5"/>
  <p:tag name="KSO_WM_TEMPLATE_CATEGORY" val="diagram"/>
  <p:tag name="KSO_WM_TEMPLATE_INDEX" val="20236917"/>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4.42715454101562,&quot;top&quot;:167.75000610351563,&quot;width&quot;:842.1585394654196}"/>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6917_1*l_h_f*1_1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4.42715454101562,&quot;top&quot;:167.75000610351563,&quot;width&quot;:842.1585394654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6917_1*l_h_f*1_2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4.42715454101562,&quot;top&quot;:167.75000610351563,&quot;width&quot;:842.1585394654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6917_1*l_i*1_4"/>
  <p:tag name="KSO_WM_TEMPLATE_CATEGORY" val="diagram"/>
  <p:tag name="KSO_WM_TEMPLATE_INDEX" val="20236917"/>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4.42715454101562,&quot;top&quot;:167.75000610351563,&quot;width&quot;:842.1585394654196}"/>
  <p:tag name="KSO_WM_DIAGRAM_COLOR_MATCH_VALUE" val="{&quot;shape&quot;:{&quot;fill&quot;:{&quot;gradient&quot;:[{&quot;brightness&quot;:0.6000000238418579,&quot;colorType&quot;:1,&quot;foreColorIndex&quot;:5,&quot;pos&quot;:0.11999999731779099,&quot;transparency&quot;:0},{&quot;brightness&quot;:0,&quot;colorType&quot;:1,&quot;foreColorIndex&quot;:5,&quot;pos&quot;:0.33000001311302185,&quot;transparency&quot;:0},{&quot;brightness&quot;:-0.25,&quot;colorType&quot;:1,&quot;foreColorIndex&quot;:5,&quot;pos&quot;:0.7099999785423279,&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17_1*l_h_i*1_1_1"/>
  <p:tag name="KSO_WM_TEMPLATE_CATEGORY" val="diagram"/>
  <p:tag name="KSO_WM_TEMPLATE_INDEX" val="2023691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4.42715454101562,&quot;top&quot;:167.75000610351563,&quot;width&quot;:842.158539465419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46799999475479126,&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5.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96.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97.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98.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99.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heme/theme1.xml><?xml version="1.0" encoding="utf-8"?>
<a:theme xmlns:a="http://schemas.openxmlformats.org/drawingml/2006/main" name="2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游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微软雅黑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ＭＳ Ｐ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微软雅黑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ＭＳ Ｐ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8378</Words>
  <Application>WPS 演示</Application>
  <PresentationFormat>宽屏</PresentationFormat>
  <Paragraphs>585</Paragraphs>
  <Slides>50</Slides>
  <Notes>2</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50</vt:i4>
      </vt:variant>
    </vt:vector>
  </HeadingPairs>
  <TitlesOfParts>
    <vt:vector size="71" baseType="lpstr">
      <vt:lpstr>Arial</vt:lpstr>
      <vt:lpstr>宋体</vt:lpstr>
      <vt:lpstr>Wingdings</vt:lpstr>
      <vt:lpstr>微软雅黑</vt:lpstr>
      <vt:lpstr>DIN-BlackItalic</vt:lpstr>
      <vt:lpstr>Liberation Mono</vt:lpstr>
      <vt:lpstr>方正正大黑简体</vt:lpstr>
      <vt:lpstr>黑体</vt:lpstr>
      <vt:lpstr>微软雅黑 Light</vt:lpstr>
      <vt:lpstr>Arial Unicode MS</vt:lpstr>
      <vt:lpstr>方正中雅宋简</vt:lpstr>
      <vt:lpstr>等线</vt:lpstr>
      <vt:lpstr>Arial</vt:lpstr>
      <vt:lpstr>HarmonyOS Sans SC Medium</vt:lpstr>
      <vt:lpstr>OPPOSans M</vt:lpstr>
      <vt:lpstr>方正书宋_GBK</vt:lpstr>
      <vt:lpstr>方正楷体_GBK</vt:lpstr>
      <vt:lpstr>等线 Light</vt:lpstr>
      <vt:lpstr>BatangChe</vt:lpstr>
      <vt:lpstr>Cordia New</vt:lpstr>
      <vt:lpstr>222</vt:lpstr>
      <vt:lpstr>PowerPoint 演示文稿</vt:lpstr>
      <vt:lpstr>前 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Ｏ</cp:lastModifiedBy>
  <cp:revision>51</cp:revision>
  <dcterms:created xsi:type="dcterms:W3CDTF">2025-05-14T03:18:00Z</dcterms:created>
  <dcterms:modified xsi:type="dcterms:W3CDTF">2025-09-09T04:00:33Z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9C0384AFFF9C443F9FD919369F399E4A_13</vt:lpwstr>
  </property>
  <property fmtid="{D5CDD505-2E9C-101B-9397-08002B2CF9AE}" pid="3" name="KSOProductBuildVer">
    <vt:lpwstr>2052-12.1.0.22529</vt:lpwstr>
  </property>
  <property fmtid="{D5CDD505-2E9C-101B-9397-08002B2CF9AE}" pid="4" name="KSOTemplateUUID">
    <vt:lpwstr>v1.0_mb_ObcspJ679EL9CK/djmgXXg==</vt:lpwstr>
  </property>
</Properties>
</file>