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7.svg" ContentType="image/svg+xml"/>
  <Override PartName="/ppt/media/image23.svg" ContentType="image/svg+xml"/>
  <Override PartName="/ppt/media/image27.svg" ContentType="image/svg+xml"/>
  <Override PartName="/ppt/media/image28.svg" ContentType="image/svg+xml"/>
  <Override PartName="/ppt/media/image30.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svg" ContentType="image/svg+xml"/>
  <Override PartName="/ppt/media/image41.svg" ContentType="image/svg+xml"/>
  <Override PartName="/ppt/media/image45.svg" ContentType="image/svg+xml"/>
  <Override PartName="/ppt/media/image46.svg" ContentType="image/svg+xml"/>
  <Override PartName="/ppt/media/image47.svg" ContentType="image/svg+xml"/>
  <Override PartName="/ppt/media/image7.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51"/>
  </p:handoutMasterIdLst>
  <p:sldIdLst>
    <p:sldId id="256" r:id="rId3"/>
    <p:sldId id="284" r:id="rId4"/>
    <p:sldId id="260" r:id="rId6"/>
    <p:sldId id="261" r:id="rId7"/>
    <p:sldId id="354" r:id="rId8"/>
    <p:sldId id="278" r:id="rId9"/>
    <p:sldId id="257" r:id="rId10"/>
    <p:sldId id="355" r:id="rId11"/>
    <p:sldId id="336" r:id="rId12"/>
    <p:sldId id="356" r:id="rId13"/>
    <p:sldId id="357" r:id="rId14"/>
    <p:sldId id="358" r:id="rId15"/>
    <p:sldId id="359" r:id="rId16"/>
    <p:sldId id="360" r:id="rId17"/>
    <p:sldId id="361" r:id="rId18"/>
    <p:sldId id="295" r:id="rId19"/>
    <p:sldId id="362" r:id="rId20"/>
    <p:sldId id="363" r:id="rId21"/>
    <p:sldId id="364" r:id="rId22"/>
    <p:sldId id="365" r:id="rId23"/>
    <p:sldId id="367" r:id="rId24"/>
    <p:sldId id="366" r:id="rId25"/>
    <p:sldId id="316" r:id="rId26"/>
    <p:sldId id="280" r:id="rId27"/>
    <p:sldId id="369" r:id="rId28"/>
    <p:sldId id="372" r:id="rId29"/>
    <p:sldId id="373" r:id="rId30"/>
    <p:sldId id="374" r:id="rId31"/>
    <p:sldId id="376" r:id="rId32"/>
    <p:sldId id="313" r:id="rId33"/>
    <p:sldId id="377" r:id="rId34"/>
    <p:sldId id="380" r:id="rId35"/>
    <p:sldId id="300" r:id="rId36"/>
    <p:sldId id="379" r:id="rId37"/>
    <p:sldId id="381" r:id="rId38"/>
    <p:sldId id="382" r:id="rId39"/>
    <p:sldId id="392" r:id="rId40"/>
    <p:sldId id="384" r:id="rId41"/>
    <p:sldId id="386" r:id="rId42"/>
    <p:sldId id="390" r:id="rId43"/>
    <p:sldId id="391" r:id="rId44"/>
    <p:sldId id="393" r:id="rId45"/>
    <p:sldId id="394" r:id="rId46"/>
    <p:sldId id="396" r:id="rId47"/>
    <p:sldId id="395" r:id="rId48"/>
    <p:sldId id="352" r:id="rId49"/>
    <p:sldId id="275" r:id="rId50"/>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03" userDrawn="1">
          <p15:clr>
            <a:srgbClr val="A4A3A4"/>
          </p15:clr>
        </p15:guide>
        <p15:guide id="2" pos="3840" userDrawn="1">
          <p15:clr>
            <a:srgbClr val="A4A3A4"/>
          </p15:clr>
        </p15:guide>
        <p15:guide id="3" orient="horz" pos="322" userDrawn="1">
          <p15:clr>
            <a:srgbClr val="A4A3A4"/>
          </p15:clr>
        </p15:guide>
        <p15:guide id="4" orient="horz" pos="776" userDrawn="1">
          <p15:clr>
            <a:srgbClr val="A4A3A4"/>
          </p15:clr>
        </p15:guide>
        <p15:guide id="5" orient="horz" pos="3933" userDrawn="1">
          <p15:clr>
            <a:srgbClr val="A4A3A4"/>
          </p15:clr>
        </p15:guide>
        <p15:guide id="6" pos="7511" userDrawn="1">
          <p15:clr>
            <a:srgbClr val="A4A3A4"/>
          </p15:clr>
        </p15:guide>
        <p15:guide id="7" pos="2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898E"/>
    <a:srgbClr val="FBCC04"/>
    <a:srgbClr val="92D050"/>
    <a:srgbClr val="D9E3F3"/>
    <a:srgbClr val="D1E6BC"/>
    <a:srgbClr val="F3E7B5"/>
    <a:srgbClr val="A2D0D2"/>
    <a:srgbClr val="F7EDAF"/>
    <a:srgbClr val="EEEEEE"/>
    <a:srgbClr val="086F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CFAC016-2FF7-4B77-AE7C-6332D7665BC1}" styleName="表样式 1 25">
    <a:wholeTbl>
      <a:tcTxStyle>
        <a:fontRef idx="none">
          <a:schemeClr val="tx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w="9525" cmpd="sng">
              <a:solidFill>
                <a:schemeClr val="accent1">
                  <a:lumMod val="40000"/>
                  <a:lumOff val="60000"/>
                </a:schemeClr>
              </a:solidFill>
              <a:prstDash val="solid"/>
            </a:ln>
          </a:insideV>
        </a:tcBdr>
        <a:fill>
          <a:solidFill>
            <a:schemeClr val="bg1">
              <a:alpha val="0"/>
            </a:schemeClr>
          </a:solidFill>
        </a:fill>
      </a:tcStyle>
    </a:wholeTbl>
    <a:band2H>
      <a:tcTxStyle/>
      <a:tcStyle>
        <a:tcBdr/>
        <a:fill>
          <a:solidFill>
            <a:schemeClr val="accent1">
              <a:lumMod val="40000"/>
              <a:lumOff val="60000"/>
              <a:alpha val="25000"/>
            </a:schemeClr>
          </a:solidFill>
        </a:fill>
      </a:tcStyle>
    </a:band2H>
    <a:band1V>
      <a:tcTxStyle/>
      <a:tcStyle>
        <a:tcBdr/>
        <a:fill>
          <a:solidFill>
            <a:schemeClr val="accent1">
              <a:lumMod val="40000"/>
              <a:lumOff val="60000"/>
              <a:alpha val="25000"/>
            </a:schemeClr>
          </a:solidFill>
        </a:fill>
      </a:tcStyle>
    </a:band1V>
    <a:lastCol>
      <a:tcTxStyle b="on">
        <a:fontRef idx="none">
          <a:schemeClr val="tx1"/>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40000"/>
              <a:lumOff val="60000"/>
              <a:alpha val="40000"/>
            </a:schemeClr>
          </a:solidFill>
        </a:fill>
      </a:tcStyle>
    </a:lastCol>
    <a:firstCol>
      <a:tcTxStyle b="on">
        <a:fontRef idx="none">
          <a:schemeClr val="bg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solidFill>
        </a:fill>
      </a:tcStyle>
    </a:firstCol>
    <a:la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chemeClr val="bg1">
              <a:alpha val="0"/>
            </a:schemeClr>
          </a:solidFill>
        </a:fill>
      </a:tcStyle>
    </a:lastRow>
    <a:seCell>
      <a:tcTxStyle/>
      <a:tcStyle>
        <a:tcBdr>
          <a:left>
            <a:ln>
              <a:noFill/>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eCell>
    <a:swCell>
      <a:tcTxStyle b="on">
        <a:fontRef idx="none">
          <a:schemeClr val="accent1"/>
        </a:fontRef>
      </a:tcTxStyle>
      <a:tcStyle>
        <a:tcBdr>
          <a:left>
            <a:ln w="9525" cmpd="sng">
              <a:solidFill>
                <a:schemeClr val="accent1"/>
              </a:solidFill>
              <a:prstDash val="solid"/>
            </a:ln>
          </a:left>
          <a:right>
            <a:ln>
              <a:noFill/>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wCell>
    <a:firstRow>
      <a:tcTxStyle b="on">
        <a:fontRef idx="none">
          <a:schemeClr val="bg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w="9525" cmpd="sng">
              <a:solidFill>
                <a:schemeClr val="accent1">
                  <a:lumMod val="40000"/>
                  <a:lumOff val="60000"/>
                </a:schemeClr>
              </a:solidFill>
              <a:prstDash val="solid"/>
            </a:ln>
          </a:insideV>
        </a:tcBdr>
        <a:fill>
          <a:solidFill>
            <a:schemeClr val="accent1"/>
          </a:solidFill>
        </a:fill>
      </a:tcStyle>
    </a:firstRow>
    <a:nwCell>
      <a:tcTxStyle b="on">
        <a:fontRef idx="none">
          <a:schemeClr val="bg1"/>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a:noFill/>
            </a:ln>
          </a:insideV>
        </a:tcBdr>
        <a:fill>
          <a:solidFill>
            <a:schemeClr val="accent1"/>
          </a:solidFill>
        </a:fill>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296" autoAdjust="0"/>
  </p:normalViewPr>
  <p:slideViewPr>
    <p:cSldViewPr snapToGrid="0" showGuides="1">
      <p:cViewPr>
        <p:scale>
          <a:sx n="75" d="100"/>
          <a:sy n="75" d="100"/>
        </p:scale>
        <p:origin x="1524" y="810"/>
      </p:cViewPr>
      <p:guideLst>
        <p:guide orient="horz" pos="2303"/>
        <p:guide pos="3840"/>
        <p:guide orient="horz" pos="322"/>
        <p:guide orient="horz" pos="776"/>
        <p:guide orient="horz" pos="3933"/>
        <p:guide pos="7511"/>
        <p:guide pos="262"/>
      </p:guideLst>
    </p:cSldViewPr>
  </p:slideViewPr>
  <p:notesTextViewPr>
    <p:cViewPr>
      <p:scale>
        <a:sx n="1" d="1"/>
        <a:sy n="1" d="1"/>
      </p:scale>
      <p:origin x="0" y="0"/>
    </p:cViewPr>
  </p:notesTextViewPr>
  <p:sorterViewPr>
    <p:cViewPr>
      <p:scale>
        <a:sx n="100" d="100"/>
        <a:sy n="100" d="100"/>
      </p:scale>
      <p:origin x="0" y="-219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gs" Target="tags/tag135.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7" name="图形 13"/>
          <p:cNvGrpSpPr/>
          <p:nvPr userDrawn="1"/>
        </p:nvGrpSpPr>
        <p:grpSpPr>
          <a:xfrm>
            <a:off x="10928924" y="5224440"/>
            <a:ext cx="691841" cy="1291101"/>
            <a:chOff x="8038817" y="4384592"/>
            <a:chExt cx="380751" cy="710551"/>
          </a:xfrm>
          <a:solidFill>
            <a:srgbClr val="FBCC04"/>
          </a:solidFill>
        </p:grpSpPr>
        <p:sp>
          <p:nvSpPr>
            <p:cNvPr id="8" name="任意多边形: 形状 7"/>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 name="任意多边形: 形状 8"/>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 name="任意多边形: 形状 9"/>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 name="任意多边形: 形状 10"/>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 name="任意多边形: 形状 11"/>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 name="任意多边形: 形状 12"/>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 name="任意多边形: 形状 13"/>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 name="任意多边形: 形状 14"/>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 name="任意多边形: 形状 15"/>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 name="任意多边形: 形状 16"/>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 name="任意多边形: 形状 17"/>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9" name="任意多边形: 形状 18"/>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0" name="任意多边形: 形状 19"/>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形状 20"/>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2" name="任意多边形: 形状 21"/>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3" name="任意多边形: 形状 22"/>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4" name="任意多边形: 形状 23"/>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5" name="任意多边形: 形状 24"/>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6" name="任意多边形: 形状 25"/>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7" name="任意多边形: 形状 26"/>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8" name="任意多边形: 形状 27"/>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9" name="任意多边形: 形状 28"/>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0" name="任意多边形: 形状 29"/>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1" name="任意多边形: 形状 30"/>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2" name="任意多边形: 形状 31"/>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3" name="任意多边形: 形状 32"/>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4" name="任意多边形: 形状 33"/>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5" name="任意多边形: 形状 34"/>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6" name="组合 195"/>
          <p:cNvGrpSpPr/>
          <p:nvPr userDrawn="1"/>
        </p:nvGrpSpPr>
        <p:grpSpPr>
          <a:xfrm>
            <a:off x="10819877" y="2"/>
            <a:ext cx="1393188" cy="1466598"/>
            <a:chOff x="10392316" y="1"/>
            <a:chExt cx="1820749" cy="1916689"/>
          </a:xfrm>
        </p:grpSpPr>
        <p:sp>
          <p:nvSpPr>
            <p:cNvPr id="189" name="任意多边形: 形状 188"/>
            <p:cNvSpPr/>
            <p:nvPr/>
          </p:nvSpPr>
          <p:spPr>
            <a:xfrm>
              <a:off x="10649178" y="1"/>
              <a:ext cx="1563887" cy="1916689"/>
            </a:xfrm>
            <a:custGeom>
              <a:avLst/>
              <a:gdLst>
                <a:gd name="connsiteX0" fmla="*/ 0 w 1563887"/>
                <a:gd name="connsiteY0" fmla="*/ 0 h 1916689"/>
                <a:gd name="connsiteX1" fmla="*/ 1563887 w 1563887"/>
                <a:gd name="connsiteY1" fmla="*/ 0 h 1916689"/>
                <a:gd name="connsiteX2" fmla="*/ 1563887 w 1563887"/>
                <a:gd name="connsiteY2" fmla="*/ 1916689 h 1916689"/>
                <a:gd name="connsiteX3" fmla="*/ 0 w 1563887"/>
                <a:gd name="connsiteY3" fmla="*/ 1916689 h 1916689"/>
              </a:gdLst>
              <a:ahLst/>
              <a:cxnLst>
                <a:cxn ang="0">
                  <a:pos x="connsiteX0" y="connsiteY0"/>
                </a:cxn>
                <a:cxn ang="0">
                  <a:pos x="connsiteX1" y="connsiteY1"/>
                </a:cxn>
                <a:cxn ang="0">
                  <a:pos x="connsiteX2" y="connsiteY2"/>
                </a:cxn>
                <a:cxn ang="0">
                  <a:pos x="connsiteX3" y="connsiteY3"/>
                </a:cxn>
              </a:cxnLst>
              <a:rect l="l" t="t" r="r" b="b"/>
              <a:pathLst>
                <a:path w="1563887" h="1916689">
                  <a:moveTo>
                    <a:pt x="0" y="0"/>
                  </a:moveTo>
                  <a:lnTo>
                    <a:pt x="1563887" y="0"/>
                  </a:lnTo>
                  <a:lnTo>
                    <a:pt x="1563887" y="1916689"/>
                  </a:lnTo>
                  <a:lnTo>
                    <a:pt x="0" y="1916689"/>
                  </a:lnTo>
                  <a:close/>
                </a:path>
              </a:pathLst>
            </a:custGeom>
            <a:solidFill>
              <a:srgbClr val="FBCC04"/>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6" name="任意多边形: 形状 185"/>
            <p:cNvSpPr/>
            <p:nvPr/>
          </p:nvSpPr>
          <p:spPr>
            <a:xfrm>
              <a:off x="10392316" y="1"/>
              <a:ext cx="1682929" cy="1574169"/>
            </a:xfrm>
            <a:custGeom>
              <a:avLst/>
              <a:gdLst>
                <a:gd name="connsiteX0" fmla="*/ 0 w 1682929"/>
                <a:gd name="connsiteY0" fmla="*/ 0 h 1574169"/>
                <a:gd name="connsiteX1" fmla="*/ 1682929 w 1682929"/>
                <a:gd name="connsiteY1" fmla="*/ 0 h 1574169"/>
                <a:gd name="connsiteX2" fmla="*/ 1682929 w 1682929"/>
                <a:gd name="connsiteY2" fmla="*/ 1574169 h 1574169"/>
                <a:gd name="connsiteX3" fmla="*/ 0 w 1682929"/>
                <a:gd name="connsiteY3" fmla="*/ 1574169 h 1574169"/>
              </a:gdLst>
              <a:ahLst/>
              <a:cxnLst>
                <a:cxn ang="0">
                  <a:pos x="connsiteX0" y="connsiteY0"/>
                </a:cxn>
                <a:cxn ang="0">
                  <a:pos x="connsiteX1" y="connsiteY1"/>
                </a:cxn>
                <a:cxn ang="0">
                  <a:pos x="connsiteX2" y="connsiteY2"/>
                </a:cxn>
                <a:cxn ang="0">
                  <a:pos x="connsiteX3" y="connsiteY3"/>
                </a:cxn>
              </a:cxnLst>
              <a:rect l="l" t="t" r="r" b="b"/>
              <a:pathLst>
                <a:path w="1682929" h="1574169">
                  <a:moveTo>
                    <a:pt x="0" y="0"/>
                  </a:moveTo>
                  <a:lnTo>
                    <a:pt x="1682929" y="0"/>
                  </a:lnTo>
                  <a:lnTo>
                    <a:pt x="1682929" y="1574169"/>
                  </a:lnTo>
                  <a:lnTo>
                    <a:pt x="0" y="1574169"/>
                  </a:lnTo>
                  <a:close/>
                </a:path>
              </a:pathLst>
            </a:custGeom>
            <a:noFill/>
            <a:ln w="12060" cap="flat">
              <a:solidFill>
                <a:srgbClr val="04898E"/>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7" name="组合 196"/>
          <p:cNvGrpSpPr/>
          <p:nvPr userDrawn="1"/>
        </p:nvGrpSpPr>
        <p:grpSpPr>
          <a:xfrm>
            <a:off x="-17684" y="5048973"/>
            <a:ext cx="1232500" cy="1816264"/>
            <a:chOff x="-17685" y="4542030"/>
            <a:chExt cx="1576508" cy="2323208"/>
          </a:xfrm>
        </p:grpSpPr>
        <p:sp>
          <p:nvSpPr>
            <p:cNvPr id="195" name="任意多边形: 形状 19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solidFill>
              <a:srgbClr val="04898E"/>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7" name="任意多边形: 形状 46"/>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noFill/>
            <a:ln w="12060" cap="flat">
              <a:solidFill>
                <a:srgbClr val="FBCC04"/>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54" name="图形 13"/>
          <p:cNvGrpSpPr/>
          <p:nvPr userDrawn="1"/>
        </p:nvGrpSpPr>
        <p:grpSpPr>
          <a:xfrm rot="5400000">
            <a:off x="619288" y="66895"/>
            <a:ext cx="771115" cy="1439042"/>
            <a:chOff x="8038817" y="4384592"/>
            <a:chExt cx="380751" cy="710551"/>
          </a:xfrm>
          <a:solidFill>
            <a:srgbClr val="FBCC04"/>
          </a:solidFill>
        </p:grpSpPr>
        <p:sp>
          <p:nvSpPr>
            <p:cNvPr id="55" name="任意多边形: 形状 54"/>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6" name="任意多边形: 形状 55"/>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7" name="任意多边形: 形状 56"/>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8" name="任意多边形: 形状 57"/>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9" name="任意多边形: 形状 58"/>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0" name="任意多边形: 形状 59"/>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1" name="任意多边形: 形状 60"/>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2" name="任意多边形: 形状 61"/>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3" name="任意多边形: 形状 62"/>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4" name="任意多边形: 形状 63"/>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5" name="任意多边形: 形状 64"/>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6" name="任意多边形: 形状 65"/>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7" name="任意多边形: 形状 66"/>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8" name="任意多边形: 形状 67"/>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9" name="任意多边形: 形状 68"/>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0" name="任意多边形: 形状 69"/>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1" name="任意多边形: 形状 70"/>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2" name="任意多边形: 形状 71"/>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3" name="任意多边形: 形状 72"/>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4" name="任意多边形: 形状 73"/>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5" name="任意多边形: 形状 74"/>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6" name="任意多边形: 形状 75"/>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7" name="任意多边形: 形状 76"/>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8" name="任意多边形: 形状 77"/>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9" name="任意多边形: 形状 78"/>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0" name="任意多边形: 形状 79"/>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1" name="任意多边形: 形状 80"/>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2" name="任意多边形: 形状 81"/>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307643" y="7277060"/>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811643" y="7277060"/>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573243" y="7277060"/>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6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6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6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6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6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68.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image" Target="../media/image20.png"/><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2" Type="http://schemas.openxmlformats.org/officeDocument/2006/relationships/notesSlide" Target="../notesSlides/notesSlide5.xml"/><Relationship Id="rId11" Type="http://schemas.openxmlformats.org/officeDocument/2006/relationships/slideLayout" Target="../slideLayouts/slideLayout3.xml"/><Relationship Id="rId10" Type="http://schemas.openxmlformats.org/officeDocument/2006/relationships/tags" Target="../tags/tag78.xml"/><Relationship Id="rId1" Type="http://schemas.openxmlformats.org/officeDocument/2006/relationships/tags" Target="../tags/tag7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svg"/><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tags" Target="../tags/tag79.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0" Type="http://schemas.openxmlformats.org/officeDocument/2006/relationships/notesSlide" Target="../notesSlides/notesSlide1.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tags" Target="../tags/tag8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image" Target="../media/image1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30.svg"/><Relationship Id="rId7" Type="http://schemas.openxmlformats.org/officeDocument/2006/relationships/image" Target="../media/image29.png"/><Relationship Id="rId6" Type="http://schemas.openxmlformats.org/officeDocument/2006/relationships/tags" Target="../tags/tag85.xml"/><Relationship Id="rId5" Type="http://schemas.openxmlformats.org/officeDocument/2006/relationships/image" Target="../media/image28.svg"/><Relationship Id="rId4" Type="http://schemas.openxmlformats.org/officeDocument/2006/relationships/tags" Target="../tags/tag84.xml"/><Relationship Id="rId37" Type="http://schemas.openxmlformats.org/officeDocument/2006/relationships/slideLayout" Target="../slideLayouts/slideLayout2.xml"/><Relationship Id="rId36" Type="http://schemas.openxmlformats.org/officeDocument/2006/relationships/tags" Target="../tags/tag102.xml"/><Relationship Id="rId35" Type="http://schemas.openxmlformats.org/officeDocument/2006/relationships/image" Target="../media/image41.svg"/><Relationship Id="rId34" Type="http://schemas.openxmlformats.org/officeDocument/2006/relationships/image" Target="../media/image40.png"/><Relationship Id="rId33" Type="http://schemas.openxmlformats.org/officeDocument/2006/relationships/tags" Target="../tags/tag101.xml"/><Relationship Id="rId32" Type="http://schemas.openxmlformats.org/officeDocument/2006/relationships/image" Target="../media/image39.svg"/><Relationship Id="rId31" Type="http://schemas.openxmlformats.org/officeDocument/2006/relationships/image" Target="../media/image38.png"/><Relationship Id="rId30" Type="http://schemas.openxmlformats.org/officeDocument/2006/relationships/tags" Target="../tags/tag100.xml"/><Relationship Id="rId3" Type="http://schemas.openxmlformats.org/officeDocument/2006/relationships/image" Target="../media/image27.svg"/><Relationship Id="rId29" Type="http://schemas.openxmlformats.org/officeDocument/2006/relationships/tags" Target="../tags/tag99.xml"/><Relationship Id="rId28" Type="http://schemas.openxmlformats.org/officeDocument/2006/relationships/image" Target="../media/image37.svg"/><Relationship Id="rId27" Type="http://schemas.openxmlformats.org/officeDocument/2006/relationships/image" Target="../media/image36.png"/><Relationship Id="rId26" Type="http://schemas.openxmlformats.org/officeDocument/2006/relationships/tags" Target="../tags/tag98.xml"/><Relationship Id="rId25" Type="http://schemas.openxmlformats.org/officeDocument/2006/relationships/image" Target="../media/image35.svg"/><Relationship Id="rId24" Type="http://schemas.openxmlformats.org/officeDocument/2006/relationships/image" Target="../media/image34.png"/><Relationship Id="rId23" Type="http://schemas.openxmlformats.org/officeDocument/2006/relationships/tags" Target="../tags/tag97.xml"/><Relationship Id="rId22" Type="http://schemas.openxmlformats.org/officeDocument/2006/relationships/tags" Target="../tags/tag96.xml"/><Relationship Id="rId21" Type="http://schemas.openxmlformats.org/officeDocument/2006/relationships/tags" Target="../tags/tag95.xml"/><Relationship Id="rId20" Type="http://schemas.openxmlformats.org/officeDocument/2006/relationships/tags" Target="../tags/tag94.xml"/><Relationship Id="rId2" Type="http://schemas.openxmlformats.org/officeDocument/2006/relationships/image" Target="../media/image26.png"/><Relationship Id="rId19" Type="http://schemas.openxmlformats.org/officeDocument/2006/relationships/tags" Target="../tags/tag93.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image" Target="../media/image31.svg"/><Relationship Id="rId1" Type="http://schemas.openxmlformats.org/officeDocument/2006/relationships/tags" Target="../tags/tag8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1" Type="http://schemas.openxmlformats.org/officeDocument/2006/relationships/slideLayout" Target="../slideLayouts/slideLayout1.xml"/><Relationship Id="rId20" Type="http://schemas.openxmlformats.org/officeDocument/2006/relationships/tags" Target="../tags/tag30.xml"/><Relationship Id="rId2" Type="http://schemas.openxmlformats.org/officeDocument/2006/relationships/tags" Target="../tags/tag12.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115.xml"/><Relationship Id="rId1" Type="http://schemas.openxmlformats.org/officeDocument/2006/relationships/image" Target="../media/image4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116.xml"/><Relationship Id="rId1" Type="http://schemas.openxmlformats.org/officeDocument/2006/relationships/image" Target="../media/image42.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tags" Target="../tags/tag117.xml"/><Relationship Id="rId1" Type="http://schemas.openxmlformats.org/officeDocument/2006/relationships/image" Target="../media/image4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3" Type="http://schemas.openxmlformats.org/officeDocument/2006/relationships/slideLayout" Target="../slideLayouts/slideLayout2.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131.xml"/><Relationship Id="rId1"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svg"/><Relationship Id="rId1"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svg"/><Relationship Id="rId1"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7.svg"/><Relationship Id="rId1" Type="http://schemas.openxmlformats.org/officeDocument/2006/relationships/image" Target="../media/image44.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132.xml"/><Relationship Id="rId1" Type="http://schemas.openxmlformats.org/officeDocument/2006/relationships/image" Target="../media/image42.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133.xml"/><Relationship Id="rId1"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3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image" Target="../media/image4.svg"/><Relationship Id="rId7" Type="http://schemas.openxmlformats.org/officeDocument/2006/relationships/image" Target="../media/image3.png"/><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image" Target="../media/image2.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notesSlide" Target="../notesSlides/notesSlide2.xml"/><Relationship Id="rId10" Type="http://schemas.openxmlformats.org/officeDocument/2006/relationships/slideLayout" Target="../slideLayouts/slideLayout3.xml"/><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image" Target="../media/image6.png"/><Relationship Id="rId5" Type="http://schemas.openxmlformats.org/officeDocument/2006/relationships/tags" Target="../tags/tag40.xml"/><Relationship Id="rId4" Type="http://schemas.openxmlformats.org/officeDocument/2006/relationships/image" Target="../media/image5.jpeg"/><Relationship Id="rId3" Type="http://schemas.openxmlformats.org/officeDocument/2006/relationships/tags" Target="../tags/tag39.xml"/><Relationship Id="rId2" Type="http://schemas.openxmlformats.org/officeDocument/2006/relationships/tags" Target="../tags/tag38.xml"/><Relationship Id="rId17" Type="http://schemas.openxmlformats.org/officeDocument/2006/relationships/slideLayout" Target="../slideLayouts/slideLayout2.xml"/><Relationship Id="rId16" Type="http://schemas.openxmlformats.org/officeDocument/2006/relationships/tags" Target="../tags/tag48.xml"/><Relationship Id="rId15" Type="http://schemas.openxmlformats.org/officeDocument/2006/relationships/image" Target="../media/image8.jpeg"/><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image" Target="../media/image7.webp"/><Relationship Id="rId1" Type="http://schemas.openxmlformats.org/officeDocument/2006/relationships/tags" Target="../tags/tag37.xml"/></Relationships>
</file>

<file path=ppt/slides/_rels/slide8.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53.xml"/><Relationship Id="rId7" Type="http://schemas.openxmlformats.org/officeDocument/2006/relationships/image" Target="../media/image11.png"/><Relationship Id="rId6" Type="http://schemas.openxmlformats.org/officeDocument/2006/relationships/tags" Target="../tags/tag52.xml"/><Relationship Id="rId5" Type="http://schemas.openxmlformats.org/officeDocument/2006/relationships/image" Target="../media/image10.jpeg"/><Relationship Id="rId4" Type="http://schemas.openxmlformats.org/officeDocument/2006/relationships/tags" Target="../tags/tag51.xml"/><Relationship Id="rId3" Type="http://schemas.openxmlformats.org/officeDocument/2006/relationships/image" Target="../media/image9.png"/><Relationship Id="rId2" Type="http://schemas.openxmlformats.org/officeDocument/2006/relationships/tags" Target="../tags/tag50.xml"/><Relationship Id="rId16" Type="http://schemas.openxmlformats.org/officeDocument/2006/relationships/slideLayout" Target="../slideLayouts/slideLayout2.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13.png"/><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9.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62.xml"/><Relationship Id="rId7" Type="http://schemas.openxmlformats.org/officeDocument/2006/relationships/image" Target="../media/image17.sv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tags" Target="../tags/tag61.xml"/><Relationship Id="rId3" Type="http://schemas.openxmlformats.org/officeDocument/2006/relationships/image" Target="../media/image14.png"/><Relationship Id="rId2" Type="http://schemas.openxmlformats.org/officeDocument/2006/relationships/tags" Target="../tags/tag60.xml"/><Relationship Id="rId10" Type="http://schemas.openxmlformats.org/officeDocument/2006/relationships/notesSlide" Target="../notesSlides/notesSlide3.xml"/><Relationship Id="rId1" Type="http://schemas.openxmlformats.org/officeDocument/2006/relationships/tags" Target="../tags/tag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513205" y="2321878"/>
            <a:ext cx="9166225"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rPr>
              <a:t>大学生创新创业教育</a:t>
            </a:r>
            <a:endPar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endParaRPr>
          </a:p>
        </p:txBody>
      </p:sp>
      <p:sp>
        <p:nvSpPr>
          <p:cNvPr id="282" name="圆角矩形 97"/>
          <p:cNvSpPr/>
          <p:nvPr/>
        </p:nvSpPr>
        <p:spPr>
          <a:xfrm>
            <a:off x="254349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教师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圆角矩形 97"/>
          <p:cNvSpPr/>
          <p:nvPr/>
        </p:nvSpPr>
        <p:spPr>
          <a:xfrm>
            <a:off x="657828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日期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096645"/>
            <a:ext cx="6255385" cy="711200"/>
          </a:xfrm>
          <a:prstGeom prst="rect">
            <a:avLst/>
          </a:prstGeom>
          <a:noFill/>
        </p:spPr>
        <p:txBody>
          <a:bodyPr wrap="square">
            <a:noAutofit/>
          </a:bodyPr>
          <a:lstStyle/>
          <a:p>
            <a:pPr algn="l">
              <a:lnSpc>
                <a:spcPct val="140000"/>
              </a:lnSpc>
            </a:pPr>
            <a:r>
              <a:rPr lang="zh-CN" altLang="en-US" sz="2400" b="1" dirty="0">
                <a:solidFill>
                  <a:srgbClr val="92D050"/>
                </a:solidFill>
                <a:latin typeface="微软雅黑" panose="020B0503020204020204" pitchFamily="34" charset="-122"/>
                <a:ea typeface="微软雅黑" panose="020B0503020204020204" pitchFamily="34" charset="-122"/>
                <a:sym typeface="+mn-ea"/>
              </a:rPr>
              <a:t>（二）政策环境</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创业环境现状</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75665" y="1807845"/>
            <a:ext cx="10824845" cy="4711065"/>
          </a:xfrm>
          <a:prstGeom prst="rect">
            <a:avLst/>
          </a:prstGeom>
          <a:noFill/>
        </p:spPr>
        <p:txBody>
          <a:bodyPr wrap="square" rtlCol="0">
            <a:noAutofit/>
          </a:bodyPr>
          <a:p>
            <a:pPr>
              <a:lnSpc>
                <a:spcPct val="150000"/>
              </a:lnSpc>
            </a:pPr>
            <a:r>
              <a:rPr lang="zh-CN" altLang="en-US" sz="2000" b="1">
                <a:latin typeface="微软雅黑" panose="020B0503020204020204" pitchFamily="34" charset="-122"/>
                <a:ea typeface="微软雅黑" panose="020B0503020204020204" pitchFamily="34" charset="-122"/>
              </a:rPr>
              <a:t>税收优惠政策</a:t>
            </a:r>
            <a:endParaRPr lang="zh-CN" altLang="en-US" sz="2000" b="1">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）持人社部门核发的</a:t>
            </a:r>
            <a:r>
              <a:rPr lang="zh-CN" altLang="en-US" sz="2000" b="1">
                <a:latin typeface="微软雅黑" panose="020B0503020204020204" pitchFamily="34" charset="-122"/>
                <a:ea typeface="微软雅黑" panose="020B0503020204020204" pitchFamily="34" charset="-122"/>
              </a:rPr>
              <a:t>《就业创业证》的高校毕业生</a:t>
            </a:r>
            <a:r>
              <a:rPr lang="zh-CN" altLang="en-US" sz="2000">
                <a:latin typeface="微软雅黑" panose="020B0503020204020204" pitchFamily="34" charset="-122"/>
                <a:ea typeface="微软雅黑" panose="020B0503020204020204" pitchFamily="34" charset="-122"/>
              </a:rPr>
              <a:t>，在毕业年度内创办个体工商户的，可按规定在</a:t>
            </a:r>
            <a:r>
              <a:rPr lang="en-US" altLang="zh-CN" sz="2000" b="1">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3 </a:t>
            </a:r>
            <a:r>
              <a:rPr lang="zh-CN" altLang="en-US" sz="2000">
                <a:latin typeface="微软雅黑" panose="020B0503020204020204" pitchFamily="34" charset="-122"/>
                <a:ea typeface="微软雅黑" panose="020B0503020204020204" pitchFamily="34" charset="-122"/>
              </a:rPr>
              <a:t>年内以每户每年</a:t>
            </a:r>
            <a:r>
              <a:rPr lang="en-US" altLang="zh-CN" sz="2000">
                <a:latin typeface="微软雅黑" panose="020B0503020204020204" pitchFamily="34" charset="-122"/>
                <a:ea typeface="微软雅黑" panose="020B0503020204020204" pitchFamily="34" charset="-122"/>
              </a:rPr>
              <a:t> 12000 </a:t>
            </a:r>
            <a:r>
              <a:rPr lang="zh-CN" altLang="en-US" sz="2000">
                <a:latin typeface="微软雅黑" panose="020B0503020204020204" pitchFamily="34" charset="-122"/>
                <a:ea typeface="微软雅黑" panose="020B0503020204020204" pitchFamily="34" charset="-122"/>
              </a:rPr>
              <a:t>元为限额（最高可上浮</a:t>
            </a:r>
            <a:r>
              <a:rPr lang="en-US" altLang="zh-CN" sz="2000">
                <a:latin typeface="微软雅黑" panose="020B0503020204020204" pitchFamily="34" charset="-122"/>
                <a:ea typeface="微软雅黑" panose="020B0503020204020204" pitchFamily="34" charset="-122"/>
              </a:rPr>
              <a:t> 20%</a:t>
            </a:r>
            <a:r>
              <a:rPr lang="zh-CN" altLang="en-US" sz="2000">
                <a:latin typeface="微软雅黑" panose="020B0503020204020204" pitchFamily="34" charset="-122"/>
                <a:ea typeface="微软雅黑" panose="020B0503020204020204" pitchFamily="34" charset="-122"/>
              </a:rPr>
              <a:t>，具体由各省、自治区、直辖市人民政府根据本地区实际情况确定）依次扣减其当年实际应缴纳的增值税、城市维护建设税、教育费附加、地方教育附加和个人所得税。</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高校毕业生创办小微企业的</a:t>
            </a:r>
            <a:r>
              <a:rPr lang="zh-CN" altLang="en-US" sz="2000">
                <a:latin typeface="微软雅黑" panose="020B0503020204020204" pitchFamily="34" charset="-122"/>
                <a:ea typeface="微软雅黑" panose="020B0503020204020204" pitchFamily="34" charset="-122"/>
              </a:rPr>
              <a:t>，可按规定享受小微企业普惠性税费政策。对于创办个体工商户的高校毕业生，对其年应纳税所得额不超过</a:t>
            </a:r>
            <a:r>
              <a:rPr lang="en-US" altLang="zh-CN" sz="2000">
                <a:latin typeface="微软雅黑" panose="020B0503020204020204" pitchFamily="34" charset="-122"/>
                <a:ea typeface="微软雅黑" panose="020B0503020204020204" pitchFamily="34" charset="-122"/>
              </a:rPr>
              <a:t> 100 </a:t>
            </a:r>
            <a:r>
              <a:rPr lang="zh-CN" altLang="en-US" sz="2000">
                <a:latin typeface="微软雅黑" panose="020B0503020204020204" pitchFamily="34" charset="-122"/>
                <a:ea typeface="微软雅黑" panose="020B0503020204020204" pitchFamily="34" charset="-122"/>
              </a:rPr>
              <a:t>万元的部分，在现行优惠政策基础上减半征收个人所得税。</a:t>
            </a:r>
            <a:endParaRPr lang="zh-CN" altLang="en-US" sz="20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6662420" y="739140"/>
            <a:ext cx="3867150" cy="1990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096645"/>
            <a:ext cx="6255385" cy="711200"/>
          </a:xfrm>
          <a:prstGeom prst="rect">
            <a:avLst/>
          </a:prstGeom>
          <a:noFill/>
        </p:spPr>
        <p:txBody>
          <a:bodyPr wrap="square">
            <a:noAutofit/>
          </a:bodyPr>
          <a:lstStyle/>
          <a:p>
            <a:pPr algn="l">
              <a:lnSpc>
                <a:spcPct val="140000"/>
              </a:lnSpc>
            </a:pPr>
            <a:r>
              <a:rPr lang="zh-CN" altLang="en-US" sz="2400" b="1" dirty="0">
                <a:solidFill>
                  <a:srgbClr val="92D050"/>
                </a:solidFill>
                <a:latin typeface="微软雅黑" panose="020B0503020204020204" pitchFamily="34" charset="-122"/>
                <a:ea typeface="微软雅黑" panose="020B0503020204020204" pitchFamily="34" charset="-122"/>
                <a:sym typeface="+mn-ea"/>
              </a:rPr>
              <a:t>（二）政策环境</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创业环境现状</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75665" y="1807845"/>
            <a:ext cx="10824845" cy="3786505"/>
          </a:xfrm>
          <a:prstGeom prst="rect">
            <a:avLst/>
          </a:prstGeom>
          <a:noFill/>
        </p:spPr>
        <p:txBody>
          <a:bodyPr wrap="square" rtlCol="0">
            <a:noAutofit/>
          </a:bodyPr>
          <a:p>
            <a:pPr>
              <a:lnSpc>
                <a:spcPct val="150000"/>
              </a:lnSpc>
            </a:pPr>
            <a:r>
              <a:rPr lang="zh-CN" altLang="en-US" sz="2000" b="1">
                <a:latin typeface="微软雅黑" panose="020B0503020204020204" pitchFamily="34" charset="-122"/>
                <a:ea typeface="微软雅黑" panose="020B0503020204020204" pitchFamily="34" charset="-122"/>
              </a:rPr>
              <a:t>担保贷款和贴息政策</a:t>
            </a:r>
            <a:endParaRPr lang="zh-CN" altLang="en-US" sz="2000" b="1">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）创业担保贷款和贴息支持。</a:t>
            </a:r>
            <a:r>
              <a:rPr lang="zh-CN" altLang="en-US" sz="2000" b="1">
                <a:latin typeface="微软雅黑" panose="020B0503020204020204" pitchFamily="34" charset="-122"/>
                <a:ea typeface="微软雅黑" panose="020B0503020204020204" pitchFamily="34" charset="-122"/>
              </a:rPr>
              <a:t>对</a:t>
            </a:r>
            <a:r>
              <a:rPr lang="en-US" altLang="zh-CN" sz="2000" b="1">
                <a:latin typeface="微软雅黑" panose="020B0503020204020204" pitchFamily="34" charset="-122"/>
                <a:ea typeface="微软雅黑" panose="020B0503020204020204" pitchFamily="34" charset="-122"/>
              </a:rPr>
              <a:t> 10 </a:t>
            </a:r>
            <a:r>
              <a:rPr lang="zh-CN" altLang="en-US" sz="2000" b="1">
                <a:latin typeface="微软雅黑" panose="020B0503020204020204" pitchFamily="34" charset="-122"/>
                <a:ea typeface="微软雅黑" panose="020B0503020204020204" pitchFamily="34" charset="-122"/>
              </a:rPr>
              <a:t>万元及以下贷款</a:t>
            </a:r>
            <a:r>
              <a:rPr lang="zh-CN" altLang="en-US" sz="2000">
                <a:latin typeface="微软雅黑" panose="020B0503020204020204" pitchFamily="34" charset="-122"/>
                <a:ea typeface="微软雅黑" panose="020B0503020204020204" pitchFamily="34" charset="-122"/>
              </a:rPr>
              <a:t>、获得市（设区市）级以上荣誉的高校</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毕业生创业者免除反担保要求；对</a:t>
            </a:r>
            <a:r>
              <a:rPr lang="zh-CN" altLang="en-US" sz="2000" b="1">
                <a:latin typeface="微软雅黑" panose="020B0503020204020204" pitchFamily="34" charset="-122"/>
                <a:ea typeface="微软雅黑" panose="020B0503020204020204" pitchFamily="34" charset="-122"/>
              </a:rPr>
              <a:t>高校毕业生</a:t>
            </a:r>
            <a:r>
              <a:rPr lang="zh-CN" altLang="en-US" sz="2000">
                <a:latin typeface="微软雅黑" panose="020B0503020204020204" pitchFamily="34" charset="-122"/>
                <a:ea typeface="微软雅黑" panose="020B0503020204020204" pitchFamily="34" charset="-122"/>
              </a:rPr>
              <a:t>设立的符合条件的小微企业，最高贷款额度可提高至</a:t>
            </a:r>
            <a:r>
              <a:rPr lang="en-US" altLang="zh-CN" sz="2000">
                <a:latin typeface="微软雅黑" panose="020B0503020204020204" pitchFamily="34" charset="-122"/>
                <a:ea typeface="微软雅黑" panose="020B0503020204020204" pitchFamily="34" charset="-122"/>
              </a:rPr>
              <a:t> 300 </a:t>
            </a:r>
            <a:r>
              <a:rPr lang="zh-CN" altLang="en-US" sz="2000">
                <a:latin typeface="微软雅黑" panose="020B0503020204020204" pitchFamily="34" charset="-122"/>
                <a:ea typeface="微软雅黑" panose="020B0503020204020204" pitchFamily="34" charset="-122"/>
              </a:rPr>
              <a:t>万元，各级财政部门按规定给予贴息。</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）创业担保贷款申请程序。申请创业担保贷款贴息支持的个人和小微企业，应向当地人力资源社会保障部门申请资格审核。</a:t>
            </a:r>
            <a:endParaRPr lang="zh-CN" altLang="en-US" sz="20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6662420" y="739140"/>
            <a:ext cx="3867150" cy="1990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096645"/>
            <a:ext cx="6255385" cy="711200"/>
          </a:xfrm>
          <a:prstGeom prst="rect">
            <a:avLst/>
          </a:prstGeom>
          <a:noFill/>
        </p:spPr>
        <p:txBody>
          <a:bodyPr wrap="square">
            <a:noAutofit/>
          </a:bodyPr>
          <a:lstStyle/>
          <a:p>
            <a:pPr algn="l">
              <a:lnSpc>
                <a:spcPct val="140000"/>
              </a:lnSpc>
            </a:pPr>
            <a:r>
              <a:rPr lang="zh-CN" altLang="en-US" sz="2400" b="1" dirty="0">
                <a:solidFill>
                  <a:srgbClr val="92D050"/>
                </a:solidFill>
                <a:latin typeface="微软雅黑" panose="020B0503020204020204" pitchFamily="34" charset="-122"/>
                <a:ea typeface="微软雅黑" panose="020B0503020204020204" pitchFamily="34" charset="-122"/>
                <a:sym typeface="+mn-ea"/>
              </a:rPr>
              <a:t>（二）政策环境</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创业环境现状</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75665" y="1807845"/>
            <a:ext cx="10824845" cy="4711065"/>
          </a:xfrm>
          <a:prstGeom prst="rect">
            <a:avLst/>
          </a:prstGeom>
          <a:noFill/>
        </p:spPr>
        <p:txBody>
          <a:bodyPr wrap="square" rtlCol="0">
            <a:noAutofit/>
          </a:bodyPr>
          <a:p>
            <a:pPr>
              <a:lnSpc>
                <a:spcPct val="150000"/>
              </a:lnSpc>
            </a:pPr>
            <a:r>
              <a:rPr lang="zh-CN" altLang="en-US" sz="2000" b="1">
                <a:latin typeface="微软雅黑" panose="020B0503020204020204" pitchFamily="34" charset="-122"/>
                <a:ea typeface="微软雅黑" panose="020B0503020204020204" pitchFamily="34" charset="-122"/>
              </a:rPr>
              <a:t>资金扶持政策</a:t>
            </a:r>
            <a:endParaRPr lang="zh-CN" altLang="en-US" sz="2000" b="1">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）免收有关行政事业性收费。对</a:t>
            </a:r>
            <a:r>
              <a:rPr lang="zh-CN" altLang="en-US" sz="2000" b="1">
                <a:latin typeface="微软雅黑" panose="020B0503020204020204" pitchFamily="34" charset="-122"/>
                <a:ea typeface="微软雅黑" panose="020B0503020204020204" pitchFamily="34" charset="-122"/>
              </a:rPr>
              <a:t>毕业</a:t>
            </a:r>
            <a:r>
              <a:rPr lang="en-US" altLang="zh-CN" sz="2000" b="1">
                <a:latin typeface="微软雅黑" panose="020B0503020204020204" pitchFamily="34" charset="-122"/>
                <a:ea typeface="微软雅黑" panose="020B0503020204020204" pitchFamily="34" charset="-122"/>
              </a:rPr>
              <a:t> 2 </a:t>
            </a:r>
            <a:r>
              <a:rPr lang="zh-CN" altLang="en-US" sz="2000" b="1">
                <a:latin typeface="微软雅黑" panose="020B0503020204020204" pitchFamily="34" charset="-122"/>
                <a:ea typeface="微软雅黑" panose="020B0503020204020204" pitchFamily="34" charset="-122"/>
              </a:rPr>
              <a:t>年以内的普通高校毕业生</a:t>
            </a:r>
            <a:r>
              <a:rPr lang="zh-CN" altLang="en-US" sz="2000">
                <a:latin typeface="微软雅黑" panose="020B0503020204020204" pitchFamily="34" charset="-122"/>
                <a:ea typeface="微软雅黑" panose="020B0503020204020204" pitchFamily="34" charset="-122"/>
              </a:rPr>
              <a:t>从事个体经营的，</a:t>
            </a:r>
            <a:r>
              <a:rPr lang="en-US" altLang="zh-CN" sz="2000">
                <a:latin typeface="微软雅黑" panose="020B0503020204020204" pitchFamily="34" charset="-122"/>
                <a:ea typeface="微软雅黑" panose="020B0503020204020204" pitchFamily="34" charset="-122"/>
              </a:rPr>
              <a:t>3 </a:t>
            </a:r>
            <a:r>
              <a:rPr lang="zh-CN" altLang="en-US" sz="2000">
                <a:latin typeface="微软雅黑" panose="020B0503020204020204" pitchFamily="34" charset="-122"/>
                <a:ea typeface="微软雅黑" panose="020B0503020204020204" pitchFamily="34" charset="-122"/>
              </a:rPr>
              <a:t>年内免收管理类、登记类和证照类等有关行政事业性收费。</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求职创业补贴。</a:t>
            </a:r>
            <a:r>
              <a:rPr lang="zh-CN" altLang="en-US" sz="2000">
                <a:latin typeface="微软雅黑" panose="020B0503020204020204" pitchFamily="34" charset="-122"/>
                <a:ea typeface="微软雅黑" panose="020B0503020204020204" pitchFamily="34" charset="-122"/>
              </a:rPr>
              <a:t>对在毕业学年有就业、创业意愿并积极求职创业的低保家庭、贫困残疾人家庭、原建档立卡贫困家庭和特困人员中的高校毕业生，残疾和获得国家助学贷款的高校毕业生，给予一次性求职创业补贴。</a:t>
            </a:r>
            <a:endParaRPr lang="zh-CN" altLang="en-US" sz="2000">
              <a:latin typeface="微软雅黑" panose="020B0503020204020204" pitchFamily="34" charset="-122"/>
              <a:ea typeface="微软雅黑" panose="020B0503020204020204" pitchFamily="34" charset="-122"/>
            </a:endParaRPr>
          </a:p>
          <a:p>
            <a:pPr>
              <a:lnSpc>
                <a:spcPct val="200000"/>
              </a:lnSpc>
            </a:pPr>
            <a:endParaRPr lang="zh-CN" altLang="en-US" sz="20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6662420" y="739140"/>
            <a:ext cx="3867150" cy="1990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096645"/>
            <a:ext cx="6255385" cy="711200"/>
          </a:xfrm>
          <a:prstGeom prst="rect">
            <a:avLst/>
          </a:prstGeom>
          <a:noFill/>
        </p:spPr>
        <p:txBody>
          <a:bodyPr wrap="square">
            <a:noAutofit/>
          </a:bodyPr>
          <a:lstStyle/>
          <a:p>
            <a:pPr algn="l">
              <a:lnSpc>
                <a:spcPct val="140000"/>
              </a:lnSpc>
            </a:pPr>
            <a:r>
              <a:rPr lang="zh-CN" altLang="en-US" sz="2400" b="1" dirty="0">
                <a:solidFill>
                  <a:srgbClr val="92D050"/>
                </a:solidFill>
                <a:latin typeface="微软雅黑" panose="020B0503020204020204" pitchFamily="34" charset="-122"/>
                <a:ea typeface="微软雅黑" panose="020B0503020204020204" pitchFamily="34" charset="-122"/>
                <a:sym typeface="+mn-ea"/>
              </a:rPr>
              <a:t>（二）政策环境</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创业环境现状</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75665" y="1807845"/>
            <a:ext cx="10824845" cy="4711065"/>
          </a:xfrm>
          <a:prstGeom prst="rect">
            <a:avLst/>
          </a:prstGeom>
          <a:noFill/>
        </p:spPr>
        <p:txBody>
          <a:bodyPr wrap="square" rtlCol="0">
            <a:noAutofit/>
          </a:bodyPr>
          <a:p>
            <a:pPr>
              <a:lnSpc>
                <a:spcPct val="150000"/>
              </a:lnSpc>
            </a:pPr>
            <a:r>
              <a:rPr lang="zh-CN" altLang="en-US" sz="2000" b="1">
                <a:latin typeface="微软雅黑" panose="020B0503020204020204" pitchFamily="34" charset="-122"/>
                <a:ea typeface="微软雅黑" panose="020B0503020204020204" pitchFamily="34" charset="-122"/>
              </a:rPr>
              <a:t>资金扶持政策</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）一次性创业补贴。对首次创办小微企业或从事个体经营，且所创办企业或个体工</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商户自工商登记注册之日起正常运营</a:t>
            </a:r>
            <a:r>
              <a:rPr lang="en-US" altLang="zh-CN" sz="2000">
                <a:latin typeface="微软雅黑" panose="020B0503020204020204" pitchFamily="34" charset="-122"/>
                <a:ea typeface="微软雅黑" panose="020B0503020204020204" pitchFamily="34" charset="-122"/>
              </a:rPr>
              <a:t> 1 </a:t>
            </a:r>
            <a:r>
              <a:rPr lang="zh-CN" altLang="en-US" sz="2000">
                <a:latin typeface="微软雅黑" panose="020B0503020204020204" pitchFamily="34" charset="-122"/>
                <a:ea typeface="微软雅黑" panose="020B0503020204020204" pitchFamily="34" charset="-122"/>
              </a:rPr>
              <a:t>年以上的</a:t>
            </a:r>
            <a:r>
              <a:rPr lang="zh-CN" altLang="en-US" sz="2000" b="1">
                <a:latin typeface="微软雅黑" panose="020B0503020204020204" pitchFamily="34" charset="-122"/>
                <a:ea typeface="微软雅黑" panose="020B0503020204020204" pitchFamily="34" charset="-122"/>
              </a:rPr>
              <a:t>离校</a:t>
            </a:r>
            <a:r>
              <a:rPr lang="en-US" altLang="zh-CN" sz="2000" b="1">
                <a:latin typeface="微软雅黑" panose="020B0503020204020204" pitchFamily="34" charset="-122"/>
                <a:ea typeface="微软雅黑" panose="020B0503020204020204" pitchFamily="34" charset="-122"/>
              </a:rPr>
              <a:t> 2 </a:t>
            </a:r>
            <a:r>
              <a:rPr lang="zh-CN" altLang="en-US" sz="2000" b="1">
                <a:latin typeface="微软雅黑" panose="020B0503020204020204" pitchFamily="34" charset="-122"/>
                <a:ea typeface="微软雅黑" panose="020B0503020204020204" pitchFamily="34" charset="-122"/>
              </a:rPr>
              <a:t>年内的高校毕业生</a:t>
            </a:r>
            <a:r>
              <a:rPr lang="zh-CN" altLang="en-US" sz="2000">
                <a:latin typeface="微软雅黑" panose="020B0503020204020204" pitchFamily="34" charset="-122"/>
                <a:ea typeface="微软雅黑" panose="020B0503020204020204" pitchFamily="34" charset="-122"/>
              </a:rPr>
              <a:t>，试点给予一次</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性创业补贴。</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享受培训补贴。</a:t>
            </a:r>
            <a:r>
              <a:rPr lang="zh-CN" altLang="en-US" sz="2000">
                <a:latin typeface="微软雅黑" panose="020B0503020204020204" pitchFamily="34" charset="-122"/>
                <a:ea typeface="微软雅黑" panose="020B0503020204020204" pitchFamily="34" charset="-122"/>
              </a:rPr>
              <a:t>对大学生在毕业年度内参加创业培训的，按规定给予培训补贴。</a:t>
            </a:r>
            <a:endParaRPr lang="zh-CN" altLang="en-US" sz="20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6662420" y="739140"/>
            <a:ext cx="3867150" cy="1990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096645"/>
            <a:ext cx="6255385" cy="711200"/>
          </a:xfrm>
          <a:prstGeom prst="rect">
            <a:avLst/>
          </a:prstGeom>
          <a:noFill/>
        </p:spPr>
        <p:txBody>
          <a:bodyPr wrap="square">
            <a:noAutofit/>
          </a:bodyPr>
          <a:lstStyle/>
          <a:p>
            <a:pPr algn="l">
              <a:lnSpc>
                <a:spcPct val="140000"/>
              </a:lnSpc>
            </a:pPr>
            <a:r>
              <a:rPr lang="zh-CN" altLang="en-US" sz="2400" b="1" dirty="0">
                <a:solidFill>
                  <a:srgbClr val="92D050"/>
                </a:solidFill>
                <a:latin typeface="微软雅黑" panose="020B0503020204020204" pitchFamily="34" charset="-122"/>
                <a:ea typeface="微软雅黑" panose="020B0503020204020204" pitchFamily="34" charset="-122"/>
                <a:sym typeface="+mn-ea"/>
              </a:rPr>
              <a:t>（二）政策环境</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创业环境现状</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75665" y="1807845"/>
            <a:ext cx="10824845" cy="2033905"/>
          </a:xfrm>
          <a:prstGeom prst="rect">
            <a:avLst/>
          </a:prstGeom>
          <a:noFill/>
        </p:spPr>
        <p:txBody>
          <a:bodyPr wrap="square" rtlCol="0">
            <a:noAutofit/>
          </a:bodyPr>
          <a:p>
            <a:pPr>
              <a:lnSpc>
                <a:spcPct val="150000"/>
              </a:lnSpc>
            </a:pPr>
            <a:r>
              <a:rPr lang="zh-CN" altLang="en-US" sz="2000" b="1">
                <a:latin typeface="微软雅黑" panose="020B0503020204020204" pitchFamily="34" charset="-122"/>
                <a:ea typeface="微软雅黑" panose="020B0503020204020204" pitchFamily="34" charset="-122"/>
              </a:rPr>
              <a:t>工商登记政策</a:t>
            </a:r>
            <a:endParaRPr lang="zh-CN" altLang="en-US" sz="2000">
              <a:latin typeface="微软雅黑" panose="020B0503020204020204" pitchFamily="34" charset="-122"/>
              <a:ea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简化注册登记手续。创办企业，只需填写表格，并向窗口提交材料，登记部门直接核</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发加载统一社会信用代码的营业执照，实现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多证合一</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6662420" y="739140"/>
            <a:ext cx="3867150" cy="1990725"/>
          </a:xfrm>
          <a:prstGeom prst="rect">
            <a:avLst/>
          </a:prstGeom>
        </p:spPr>
      </p:pic>
      <p:sp>
        <p:nvSpPr>
          <p:cNvPr id="2" name="文本框 1"/>
          <p:cNvSpPr txBox="1"/>
          <p:nvPr/>
        </p:nvSpPr>
        <p:spPr>
          <a:xfrm>
            <a:off x="875665" y="3841750"/>
            <a:ext cx="10824845" cy="2033905"/>
          </a:xfrm>
          <a:prstGeom prst="rect">
            <a:avLst/>
          </a:prstGeom>
          <a:noFill/>
        </p:spPr>
        <p:txBody>
          <a:bodyPr wrap="square" rtlCol="0">
            <a:noAutofit/>
          </a:bodyPr>
          <a:p>
            <a:pPr>
              <a:lnSpc>
                <a:spcPct val="150000"/>
              </a:lnSpc>
            </a:pPr>
            <a:r>
              <a:rPr lang="zh-CN" altLang="en-US" sz="2000" b="1">
                <a:latin typeface="微软雅黑" panose="020B0503020204020204" pitchFamily="34" charset="-122"/>
                <a:ea typeface="微软雅黑" panose="020B0503020204020204" pitchFamily="34" charset="-122"/>
              </a:rPr>
              <a:t>户籍政策</a:t>
            </a:r>
            <a:endParaRPr lang="zh-CN" altLang="en-US" sz="2000">
              <a:latin typeface="微软雅黑" panose="020B0503020204020204" pitchFamily="34" charset="-122"/>
              <a:ea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取消落户限制。高校毕业生可在创业地办理落户手续（直辖市按有关规定执行）。</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096645"/>
            <a:ext cx="6255385" cy="711200"/>
          </a:xfrm>
          <a:prstGeom prst="rect">
            <a:avLst/>
          </a:prstGeom>
          <a:noFill/>
        </p:spPr>
        <p:txBody>
          <a:bodyPr wrap="square">
            <a:noAutofit/>
          </a:bodyPr>
          <a:lstStyle/>
          <a:p>
            <a:pPr algn="l">
              <a:lnSpc>
                <a:spcPct val="140000"/>
              </a:lnSpc>
            </a:pPr>
            <a:r>
              <a:rPr lang="zh-CN" altLang="en-US" sz="2400" b="1" dirty="0">
                <a:solidFill>
                  <a:srgbClr val="92D050"/>
                </a:solidFill>
                <a:latin typeface="微软雅黑" panose="020B0503020204020204" pitchFamily="34" charset="-122"/>
                <a:ea typeface="微软雅黑" panose="020B0503020204020204" pitchFamily="34" charset="-122"/>
                <a:sym typeface="+mn-ea"/>
              </a:rPr>
              <a:t>（二）政策环境</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创业环境现状</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75665" y="1807845"/>
            <a:ext cx="10824845" cy="4711065"/>
          </a:xfrm>
          <a:prstGeom prst="rect">
            <a:avLst/>
          </a:prstGeom>
          <a:noFill/>
        </p:spPr>
        <p:txBody>
          <a:bodyPr wrap="square" rtlCol="0">
            <a:noAutofit/>
          </a:bodyPr>
          <a:p>
            <a:pPr>
              <a:lnSpc>
                <a:spcPct val="150000"/>
              </a:lnSpc>
            </a:pPr>
            <a:r>
              <a:rPr lang="zh-CN" altLang="en-US" sz="2000" b="1">
                <a:latin typeface="微软雅黑" panose="020B0503020204020204" pitchFamily="34" charset="-122"/>
                <a:ea typeface="微软雅黑" panose="020B0503020204020204" pitchFamily="34" charset="-122"/>
              </a:rPr>
              <a:t>创业服务政策</a:t>
            </a:r>
            <a:endParaRPr lang="zh-CN" altLang="en-US" sz="2000" b="1">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）免费创业服务。大学生可免费获得公共就业和人才服务机构提供的创业指导服务。</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）技术创新服务。各地区、各高校和科研院所的实验室和科研仪器、设施等科技创新资源可以面</a:t>
            </a:r>
            <a:r>
              <a:rPr lang="zh-CN" altLang="en-US" sz="2000" b="1">
                <a:latin typeface="微软雅黑" panose="020B0503020204020204" pitchFamily="34" charset="-122"/>
                <a:ea typeface="微软雅黑" panose="020B0503020204020204" pitchFamily="34" charset="-122"/>
              </a:rPr>
              <a:t>向大学生开放共享，提供低价、优质的专业服务</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）创业场地服务。鼓励各类孵化器面向大学生创新创业团队开放一定比例的免费孵化空间。政府投资开发的孵化器等创业载体</a:t>
            </a:r>
            <a:r>
              <a:rPr lang="zh-CN" altLang="en-US" sz="2000" b="1">
                <a:latin typeface="微软雅黑" panose="020B0503020204020204" pitchFamily="34" charset="-122"/>
                <a:ea typeface="微软雅黑" panose="020B0503020204020204" pitchFamily="34" charset="-122"/>
              </a:rPr>
              <a:t>应安排</a:t>
            </a:r>
            <a:r>
              <a:rPr lang="en-US" altLang="zh-CN" sz="2000" b="1">
                <a:latin typeface="微软雅黑" panose="020B0503020204020204" pitchFamily="34" charset="-122"/>
                <a:ea typeface="微软雅黑" panose="020B0503020204020204" pitchFamily="34" charset="-122"/>
              </a:rPr>
              <a:t> 30% </a:t>
            </a:r>
            <a:r>
              <a:rPr lang="zh-CN" altLang="en-US" sz="2000" b="1">
                <a:latin typeface="微软雅黑" panose="020B0503020204020204" pitchFamily="34" charset="-122"/>
                <a:ea typeface="微软雅黑" panose="020B0503020204020204" pitchFamily="34" charset="-122"/>
              </a:rPr>
              <a:t>左右的场地免费提供给高校毕业生</a:t>
            </a:r>
            <a:r>
              <a:rPr lang="zh-CN" altLang="en-US" sz="2000">
                <a:latin typeface="微软雅黑" panose="020B0503020204020204" pitchFamily="34" charset="-122"/>
                <a:ea typeface="微软雅黑" panose="020B0503020204020204" pitchFamily="34" charset="-122"/>
              </a:rPr>
              <a:t>。有条件的地方可对高校毕业生到孵化器创业给予租金补贴。</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rPr>
              <a:t>）创业保障政策。毕业后创业的大学生可按规定缴纳</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五险一金</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a:lnSpc>
                <a:spcPct val="200000"/>
              </a:lnSpc>
            </a:pPr>
            <a:endParaRPr lang="zh-CN" altLang="en-US" sz="20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6662420" y="739140"/>
            <a:ext cx="3867150" cy="1990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09980" y="1480820"/>
            <a:ext cx="8506460" cy="4399915"/>
          </a:xfrm>
          <a:prstGeom prst="rect">
            <a:avLst/>
          </a:prstGeom>
          <a:noFill/>
        </p:spPr>
        <p:txBody>
          <a:bodyPr wrap="square" rtlCol="0">
            <a:spAutoFit/>
          </a:bodyPr>
          <a:p>
            <a:pPr>
              <a:lnSpc>
                <a:spcPct val="200000"/>
              </a:lnSpc>
            </a:pPr>
            <a:r>
              <a:rPr lang="zh-CN" altLang="en-US" sz="2000" b="1">
                <a:latin typeface="微软雅黑" panose="020B0503020204020204" pitchFamily="34" charset="-122"/>
                <a:ea typeface="微软雅黑" panose="020B0503020204020204" pitchFamily="34" charset="-122"/>
              </a:rPr>
              <a:t>认真准备申请材料，政策申请通常需要提交相应的材料：</a:t>
            </a:r>
            <a:endParaRPr lang="zh-CN" altLang="en-US" sz="2000" b="1">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身份与学历证明：身份证、毕业证（高校毕业生提供）。</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创业证明材料：营业执照副本、社会组织机构法人证书复印件。</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经营状况证明：如电商平台注册及后台数据截图、银行流水、纳税证明等。</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吸纳就业证明：与员工签订的劳动合同或协议。</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其他可能要求的材料，如《就业创业证》、项目计划书、补贴申请表等。</a:t>
            </a:r>
            <a:endParaRPr lang="zh-CN" altLang="en-US" sz="2000">
              <a:latin typeface="微软雅黑" panose="020B0503020204020204" pitchFamily="34" charset="-122"/>
              <a:ea typeface="微软雅黑" panose="020B0503020204020204" pitchFamily="34" charset="-122"/>
            </a:endParaRPr>
          </a:p>
          <a:p>
            <a:pPr algn="l">
              <a:lnSpc>
                <a:spcPct val="200000"/>
              </a:lnSpc>
            </a:pPr>
            <a:r>
              <a:rPr lang="zh-CN" altLang="en-US" sz="2000">
                <a:latin typeface="微软雅黑" panose="020B0503020204020204" pitchFamily="34" charset="-122"/>
                <a:ea typeface="微软雅黑" panose="020B0503020204020204" pitchFamily="34" charset="-122"/>
              </a:rPr>
              <a:t>确保材料真实、齐全、规范，以提高申请成功率。</a:t>
            </a:r>
            <a:endParaRPr lang="zh-CN" altLang="en-US" sz="200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7555865" y="653415"/>
            <a:ext cx="2371725" cy="166687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视野聚焦</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3423920" y="1091565"/>
            <a:ext cx="5107940" cy="460375"/>
          </a:xfrm>
          <a:prstGeom prst="rect">
            <a:avLst/>
          </a:prstGeom>
          <a:noFill/>
        </p:spPr>
        <p:txBody>
          <a:bodyPr wrap="square" rtlCol="0">
            <a:spAutoFit/>
          </a:bodyPr>
          <a:p>
            <a:pPr algn="ctr"/>
            <a:r>
              <a:rPr lang="zh-CN" altLang="en-US"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税费优惠政策托举大学生创业就业梦</a:t>
            </a:r>
            <a:endParaRPr lang="zh-CN" altLang="en-US"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89915" y="1693545"/>
            <a:ext cx="3037840" cy="4406265"/>
          </a:xfrm>
          <a:prstGeom prst="rect">
            <a:avLst/>
          </a:prstGeom>
          <a:noFill/>
        </p:spPr>
        <p:txBody>
          <a:bodyPr wrap="square" rtlCol="0" anchor="t">
            <a:noAutofit/>
          </a:bodyPr>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此次宣讲会是贯彻落实国家关于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大众创业、万众创新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战略方针。通过宣讲，帮助我校学生对国家创业就业税收政策深入理解和精准把握，切实为创业学生落实税收减免政策，提供优质纳税服务，激发我校学生创业就业热情。</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1" name="组合 70"/>
          <p:cNvGrpSpPr/>
          <p:nvPr>
            <p:custDataLst>
              <p:tags r:id="rId1"/>
            </p:custDataLst>
          </p:nvPr>
        </p:nvGrpSpPr>
        <p:grpSpPr>
          <a:xfrm rot="0">
            <a:off x="3804872" y="1750037"/>
            <a:ext cx="7476476" cy="4056350"/>
            <a:chOff x="2234" y="5472"/>
            <a:chExt cx="14731" cy="7994"/>
          </a:xfrm>
        </p:grpSpPr>
        <p:sp>
          <p:nvSpPr>
            <p:cNvPr id="72" name="圆角矩形 71"/>
            <p:cNvSpPr/>
            <p:nvPr>
              <p:custDataLst>
                <p:tags r:id="rId2"/>
              </p:custDataLst>
            </p:nvPr>
          </p:nvSpPr>
          <p:spPr>
            <a:xfrm>
              <a:off x="2617" y="5472"/>
              <a:ext cx="14348" cy="7813"/>
            </a:xfrm>
            <a:prstGeom prst="roundRect">
              <a:avLst>
                <a:gd name="adj" fmla="val 6014"/>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useBgFill="1">
          <p:nvSpPr>
            <p:cNvPr id="73" name="圆角矩形 72"/>
            <p:cNvSpPr/>
            <p:nvPr>
              <p:custDataLst>
                <p:tags r:id="rId3"/>
              </p:custDataLst>
            </p:nvPr>
          </p:nvSpPr>
          <p:spPr>
            <a:xfrm>
              <a:off x="2234" y="5654"/>
              <a:ext cx="14556" cy="7813"/>
            </a:xfrm>
            <a:prstGeom prst="roundRect">
              <a:avLst>
                <a:gd name="adj" fmla="val 6014"/>
              </a:avLst>
            </a:prstGeom>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同侧圆角矩形 73"/>
            <p:cNvSpPr/>
            <p:nvPr>
              <p:custDataLst>
                <p:tags r:id="rId4"/>
              </p:custDataLst>
            </p:nvPr>
          </p:nvSpPr>
          <p:spPr>
            <a:xfrm>
              <a:off x="2234" y="5654"/>
              <a:ext cx="14558" cy="1011"/>
            </a:xfrm>
            <a:prstGeom prst="round2SameRect">
              <a:avLst>
                <a:gd name="adj1" fmla="val 31922"/>
                <a:gd name="adj2" fmla="val 0"/>
              </a:avLst>
            </a:prstGeom>
            <a:solidFill>
              <a:schemeClr val="accent1"/>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5" name="椭圆 74"/>
            <p:cNvSpPr/>
            <p:nvPr>
              <p:custDataLst>
                <p:tags r:id="rId5"/>
              </p:custDataLst>
            </p:nvPr>
          </p:nvSpPr>
          <p:spPr>
            <a:xfrm>
              <a:off x="14518" y="5977"/>
              <a:ext cx="342" cy="342"/>
            </a:xfrm>
            <a:prstGeom prst="ellipse">
              <a:avLst/>
            </a:prstGeom>
            <a:solidFill>
              <a:schemeClr val="accent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6" name="椭圆 75"/>
            <p:cNvSpPr/>
            <p:nvPr>
              <p:custDataLst>
                <p:tags r:id="rId6"/>
              </p:custDataLst>
            </p:nvPr>
          </p:nvSpPr>
          <p:spPr>
            <a:xfrm>
              <a:off x="15203" y="5977"/>
              <a:ext cx="342" cy="342"/>
            </a:xfrm>
            <a:prstGeom prst="ellipse">
              <a:avLst/>
            </a:prstGeom>
            <a:solidFill>
              <a:schemeClr val="accent2"/>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椭圆 76"/>
            <p:cNvSpPr/>
            <p:nvPr>
              <p:custDataLst>
                <p:tags r:id="rId7"/>
              </p:custDataLst>
            </p:nvPr>
          </p:nvSpPr>
          <p:spPr>
            <a:xfrm>
              <a:off x="15890" y="5977"/>
              <a:ext cx="342" cy="342"/>
            </a:xfrm>
            <a:prstGeom prst="ellipse">
              <a:avLst/>
            </a:prstGeom>
            <a:solidFill>
              <a:schemeClr val="accent3"/>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8" name="图片 77" descr="isaac-maffeis-YKrcKRISbwM-unsplash"/>
            <p:cNvPicPr>
              <a:picLocks noChangeAspect="1"/>
            </p:cNvPicPr>
            <p:nvPr>
              <p:custDataLst>
                <p:tags r:id="rId8"/>
              </p:custDataLst>
            </p:nvPr>
          </p:nvPicPr>
          <p:blipFill>
            <a:blip r:embed="rId9" cstate="email"/>
            <a:srcRect l="-3" t="14640" r="-3" b="14640"/>
            <a:stretch>
              <a:fillRect/>
            </a:stretch>
          </p:blipFill>
          <p:spPr>
            <a:xfrm>
              <a:off x="2540" y="6993"/>
              <a:ext cx="13945" cy="6133"/>
            </a:xfrm>
            <a:custGeom>
              <a:avLst/>
              <a:gdLst/>
              <a:ahLst/>
              <a:cxnLst>
                <a:cxn ang="3">
                  <a:pos x="hc" y="t"/>
                </a:cxn>
                <a:cxn ang="cd2">
                  <a:pos x="l" y="vc"/>
                </a:cxn>
                <a:cxn ang="cd4">
                  <a:pos x="hc" y="b"/>
                </a:cxn>
                <a:cxn ang="0">
                  <a:pos x="r" y="vc"/>
                </a:cxn>
              </a:cxnLst>
              <a:rect l="l" t="t" r="r" b="b"/>
              <a:pathLst>
                <a:path w="7820" h="3439">
                  <a:moveTo>
                    <a:pt x="0" y="0"/>
                  </a:moveTo>
                  <a:lnTo>
                    <a:pt x="7820" y="0"/>
                  </a:lnTo>
                  <a:lnTo>
                    <a:pt x="7820" y="3179"/>
                  </a:lnTo>
                  <a:cubicBezTo>
                    <a:pt x="7820" y="3323"/>
                    <a:pt x="7704" y="3439"/>
                    <a:pt x="7560" y="3439"/>
                  </a:cubicBezTo>
                  <a:lnTo>
                    <a:pt x="260" y="3439"/>
                  </a:lnTo>
                  <a:cubicBezTo>
                    <a:pt x="116" y="3439"/>
                    <a:pt x="0" y="3323"/>
                    <a:pt x="0" y="3179"/>
                  </a:cubicBezTo>
                  <a:lnTo>
                    <a:pt x="0" y="0"/>
                  </a:lnTo>
                  <a:close/>
                </a:path>
              </a:pathLst>
            </a:custGeom>
            <a:ln w="25400">
              <a:noFill/>
            </a:ln>
          </p:spPr>
        </p:pic>
      </p:grpSp>
      <p:sp>
        <p:nvSpPr>
          <p:cNvPr id="79" name="文本框 78"/>
          <p:cNvSpPr txBox="1"/>
          <p:nvPr/>
        </p:nvSpPr>
        <p:spPr>
          <a:xfrm>
            <a:off x="4657090" y="5975350"/>
            <a:ext cx="5730240" cy="337185"/>
          </a:xfrm>
          <a:prstGeom prst="rect">
            <a:avLst/>
          </a:prstGeom>
        </p:spPr>
        <p:txBody>
          <a:bodyPr wrap="square">
            <a:spAutoFit/>
          </a:bodyPr>
          <a:p>
            <a:pPr marL="0" indent="0" algn="ctr">
              <a:spcBef>
                <a:spcPct val="0"/>
              </a:spcBef>
              <a:spcAft>
                <a:spcPct val="0"/>
              </a:spcAft>
            </a:pPr>
            <a:r>
              <a:rPr lang="zh-CN" altLang="en-US" sz="1600" b="0" i="0">
                <a:solidFill>
                  <a:srgbClr val="333333"/>
                </a:solidFill>
                <a:latin typeface="微软雅黑" panose="020B0503020204020204" pitchFamily="34" charset="-122"/>
                <a:ea typeface="微软雅黑" panose="020B0503020204020204" pitchFamily="34" charset="-122"/>
              </a:rPr>
              <a:t>图为陕西科技大学大学生创业就业发展税收优惠政策宣讲会</a:t>
            </a:r>
            <a:endParaRPr lang="zh-CN" altLang="en-US" sz="1600" b="0" i="0">
              <a:solidFill>
                <a:srgbClr val="333333"/>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146175"/>
            <a:ext cx="6255385" cy="711200"/>
          </a:xfrm>
          <a:prstGeom prst="rect">
            <a:avLst/>
          </a:prstGeom>
          <a:noFill/>
        </p:spPr>
        <p:txBody>
          <a:bodyPr wrap="square">
            <a:noAutofit/>
          </a:bodyPr>
          <a:lstStyle/>
          <a:p>
            <a:pPr algn="l">
              <a:lnSpc>
                <a:spcPct val="140000"/>
              </a:lnSpc>
            </a:pPr>
            <a:r>
              <a:rPr lang="zh-CN" altLang="en-US" sz="2400" b="1" dirty="0">
                <a:solidFill>
                  <a:srgbClr val="92D050"/>
                </a:solidFill>
                <a:latin typeface="微软雅黑" panose="020B0503020204020204" pitchFamily="34" charset="-122"/>
                <a:ea typeface="微软雅黑" panose="020B0503020204020204" pitchFamily="34" charset="-122"/>
              </a:rPr>
              <a:t>（一）</a:t>
            </a:r>
            <a:r>
              <a:rPr lang="en-US" altLang="zh-CN" sz="2400" b="1" dirty="0">
                <a:solidFill>
                  <a:srgbClr val="92D050"/>
                </a:solidFill>
                <a:latin typeface="微软雅黑" panose="020B0503020204020204" pitchFamily="34" charset="-122"/>
                <a:ea typeface="微软雅黑" panose="020B0503020204020204" pitchFamily="34" charset="-122"/>
              </a:rPr>
              <a:t>SWOT </a:t>
            </a:r>
            <a:r>
              <a:rPr lang="zh-CN" altLang="en-US" sz="2400" b="1" dirty="0">
                <a:solidFill>
                  <a:srgbClr val="92D050"/>
                </a:solidFill>
                <a:latin typeface="微软雅黑" panose="020B0503020204020204" pitchFamily="34" charset="-122"/>
                <a:ea typeface="微软雅黑" panose="020B0503020204020204" pitchFamily="34" charset="-122"/>
              </a:rPr>
              <a:t>分析模型</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创业环境分析模型</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57860" y="1857375"/>
            <a:ext cx="10069830" cy="1591310"/>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SWOT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分析模型是</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根据企业自身的既定内在条件进行分析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，将企业内外部条件各方面内容进行综合和概括，以分析企业组织的优劣势、面临的机会和风险的模型。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657860" y="3297555"/>
            <a:ext cx="10424160" cy="1486535"/>
          </a:xfrm>
          <a:prstGeom prst="rect">
            <a:avLst/>
          </a:prstGeom>
          <a:noFill/>
        </p:spPr>
        <p:txBody>
          <a:bodyPr wrap="square" rtlCol="0" anchor="t">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SWOT 4 个英文字母分别代表</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 strengths（优势）、weaknesses（劣势）、opportunities（机会）和 threats（风险）。</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 name="图片 7" descr="用户"/>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813290" y="434848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096645"/>
            <a:ext cx="6255385" cy="711200"/>
          </a:xfrm>
          <a:prstGeom prst="rect">
            <a:avLst/>
          </a:prstGeom>
          <a:noFill/>
        </p:spPr>
        <p:txBody>
          <a:bodyPr wrap="square">
            <a:noAutofit/>
          </a:bodyPr>
          <a:lstStyle/>
          <a:p>
            <a:pPr algn="l">
              <a:lnSpc>
                <a:spcPct val="140000"/>
              </a:lnSpc>
            </a:pPr>
            <a:r>
              <a:rPr lang="zh-CN" altLang="en-US" sz="2400" b="1" dirty="0">
                <a:solidFill>
                  <a:srgbClr val="92D050"/>
                </a:solidFill>
                <a:latin typeface="微软雅黑" panose="020B0503020204020204" pitchFamily="34" charset="-122"/>
                <a:ea typeface="微软雅黑" panose="020B0503020204020204" pitchFamily="34" charset="-122"/>
              </a:rPr>
              <a:t>（一）</a:t>
            </a:r>
            <a:r>
              <a:rPr lang="en-US" altLang="zh-CN" sz="2400" b="1" dirty="0">
                <a:solidFill>
                  <a:srgbClr val="92D050"/>
                </a:solidFill>
                <a:latin typeface="微软雅黑" panose="020B0503020204020204" pitchFamily="34" charset="-122"/>
                <a:ea typeface="微软雅黑" panose="020B0503020204020204" pitchFamily="34" charset="-122"/>
              </a:rPr>
              <a:t>SWOT </a:t>
            </a:r>
            <a:r>
              <a:rPr lang="zh-CN" altLang="en-US" sz="2400" b="1" dirty="0">
                <a:solidFill>
                  <a:srgbClr val="92D050"/>
                </a:solidFill>
                <a:latin typeface="微软雅黑" panose="020B0503020204020204" pitchFamily="34" charset="-122"/>
                <a:ea typeface="微软雅黑" panose="020B0503020204020204" pitchFamily="34" charset="-122"/>
              </a:rPr>
              <a:t>分析模型</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创业环境分析模型</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custDataLst>
              <p:tags r:id="rId1"/>
            </p:custDataLst>
          </p:nvPr>
        </p:nvPicPr>
        <p:blipFill>
          <a:blip r:embed="rId2"/>
          <a:stretch>
            <a:fillRect/>
          </a:stretch>
        </p:blipFill>
        <p:spPr>
          <a:xfrm>
            <a:off x="2954655" y="1807845"/>
            <a:ext cx="6225540" cy="3349625"/>
          </a:xfrm>
          <a:prstGeom prst="rect">
            <a:avLst/>
          </a:prstGeom>
          <a:ln>
            <a:solidFill>
              <a:srgbClr val="04898E"/>
            </a:solidFill>
          </a:ln>
        </p:spPr>
      </p:pic>
      <p:sp>
        <p:nvSpPr>
          <p:cNvPr id="9" name="文本框 8"/>
          <p:cNvSpPr txBox="1"/>
          <p:nvPr/>
        </p:nvSpPr>
        <p:spPr>
          <a:xfrm>
            <a:off x="407035" y="5158740"/>
            <a:ext cx="11163935" cy="853440"/>
          </a:xfrm>
          <a:prstGeom prst="rect">
            <a:avLst/>
          </a:prstGeom>
        </p:spPr>
        <p:txBody>
          <a:bodyPr>
            <a:noAutofit/>
          </a:bodyPr>
          <a:p>
            <a:pPr>
              <a:lnSpc>
                <a:spcPct val="200000"/>
              </a:lnSpc>
            </a:pP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SWOT </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分析模型常</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被用于确定集团发展战略和分析竞争对手情况</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。制订计划的基本思路：发挥优势因素，克服劣势因素，利用机会因素，化解风险因素；考虑过去，立足当前，着眼未来。</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VCG41N1362921082 (1)"/>
          <p:cNvPicPr>
            <a:picLocks noChangeAspect="1"/>
          </p:cNvPicPr>
          <p:nvPr>
            <p:custDataLst>
              <p:tags r:id="rId1"/>
            </p:custDataLst>
          </p:nvPr>
        </p:nvPicPr>
        <p:blipFill>
          <a:blip r:embed="rId2"/>
          <a:srcRect t="21185" b="21185"/>
          <a:stretch>
            <a:fillRect/>
          </a:stretch>
        </p:blipFill>
        <p:spPr>
          <a:xfrm>
            <a:off x="-15875" y="2540"/>
            <a:ext cx="12207875" cy="4002405"/>
          </a:xfrm>
          <a:prstGeom prst="rect">
            <a:avLst/>
          </a:prstGeom>
        </p:spPr>
      </p:pic>
      <p:sp>
        <p:nvSpPr>
          <p:cNvPr id="16" name="矩形: 圆角 4"/>
          <p:cNvSpPr/>
          <p:nvPr>
            <p:custDataLst>
              <p:tags r:id="rId3"/>
            </p:custDataLst>
          </p:nvPr>
        </p:nvSpPr>
        <p:spPr>
          <a:xfrm>
            <a:off x="1552575" y="3429000"/>
            <a:ext cx="9084310" cy="2910205"/>
          </a:xfrm>
          <a:prstGeom prst="roundRect">
            <a:avLst>
              <a:gd name="adj" fmla="val 0"/>
            </a:avLst>
          </a:prstGeom>
          <a:solidFill>
            <a:srgbClr val="FFFFFF">
              <a:alpha val="90000"/>
            </a:srgbClr>
          </a:solidFill>
          <a:ln w="6350">
            <a:solidFill>
              <a:schemeClr val="accent1">
                <a:alpha val="5000"/>
              </a:schemeClr>
            </a:solidFill>
          </a:ln>
          <a:effectLst>
            <a:outerShdw blurRad="127000" dist="254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solidFill>
                <a:schemeClr val="dk1"/>
              </a:solidFill>
              <a:sym typeface="+mn-ea"/>
            </a:endParaRPr>
          </a:p>
        </p:txBody>
      </p:sp>
      <p:cxnSp>
        <p:nvCxnSpPr>
          <p:cNvPr id="22" name="直接连接符 21"/>
          <p:cNvCxnSpPr/>
          <p:nvPr>
            <p:custDataLst>
              <p:tags r:id="rId4"/>
            </p:custDataLst>
          </p:nvPr>
        </p:nvCxnSpPr>
        <p:spPr>
          <a:xfrm>
            <a:off x="5852160" y="5803900"/>
            <a:ext cx="483235" cy="0"/>
          </a:xfrm>
          <a:prstGeom prst="line">
            <a:avLst/>
          </a:prstGeom>
          <a:ln cap="rnd">
            <a:solidFill>
              <a:srgbClr val="FFFFFF"/>
            </a:solidFill>
          </a:ln>
        </p:spPr>
        <p:style>
          <a:lnRef idx="2">
            <a:schemeClr val="accent1"/>
          </a:lnRef>
          <a:fillRef idx="0">
            <a:srgbClr val="FFFFFF"/>
          </a:fillRef>
          <a:effectRef idx="0">
            <a:srgbClr val="FFFFFF"/>
          </a:effectRef>
          <a:fontRef idx="minor">
            <a:schemeClr val="tx1"/>
          </a:fontRef>
        </p:style>
      </p:cxnSp>
      <p:sp>
        <p:nvSpPr>
          <p:cNvPr id="23" name="任意多边形 22"/>
          <p:cNvSpPr/>
          <p:nvPr>
            <p:custDataLst>
              <p:tags r:id="rId5"/>
            </p:custDataLst>
          </p:nvPr>
        </p:nvSpPr>
        <p:spPr>
          <a:xfrm>
            <a:off x="6278880" y="5735955"/>
            <a:ext cx="59690" cy="134620"/>
          </a:xfrm>
          <a:custGeom>
            <a:avLst/>
            <a:gdLst>
              <a:gd name="connsiteX0" fmla="*/ 11 w 157"/>
              <a:gd name="connsiteY0" fmla="*/ 0 h 356"/>
              <a:gd name="connsiteX1" fmla="*/ 157 w 157"/>
              <a:gd name="connsiteY1" fmla="*/ 169 h 356"/>
              <a:gd name="connsiteX2" fmla="*/ 0 w 157"/>
              <a:gd name="connsiteY2" fmla="*/ 356 h 356"/>
            </a:gdLst>
            <a:ahLst/>
            <a:cxnLst>
              <a:cxn ang="0">
                <a:pos x="connsiteX0" y="connsiteY0"/>
              </a:cxn>
              <a:cxn ang="0">
                <a:pos x="connsiteX1" y="connsiteY1"/>
              </a:cxn>
              <a:cxn ang="0">
                <a:pos x="connsiteX2" y="connsiteY2"/>
              </a:cxn>
            </a:cxnLst>
            <a:rect l="l" t="t" r="r" b="b"/>
            <a:pathLst>
              <a:path w="157" h="356">
                <a:moveTo>
                  <a:pt x="11" y="0"/>
                </a:moveTo>
                <a:lnTo>
                  <a:pt x="157" y="169"/>
                </a:lnTo>
                <a:lnTo>
                  <a:pt x="0" y="356"/>
                </a:lnTo>
              </a:path>
            </a:pathLst>
          </a:custGeom>
          <a:noFill/>
          <a:ln cap="rnd">
            <a:solidFill>
              <a:srgbClr val="FFFFFF"/>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8" name="正文"/>
          <p:cNvSpPr txBox="1"/>
          <p:nvPr>
            <p:custDataLst>
              <p:tags r:id="rId6"/>
            </p:custDataLst>
          </p:nvPr>
        </p:nvSpPr>
        <p:spPr>
          <a:xfrm>
            <a:off x="1790700" y="4732020"/>
            <a:ext cx="8608695" cy="1270000"/>
          </a:xfrm>
          <a:prstGeom prst="rect">
            <a:avLst/>
          </a:prstGeom>
          <a:noFill/>
        </p:spPr>
        <p:txBody>
          <a:bodyPr wrap="square" lIns="0" tIns="0" rIns="0" bIns="0" rtlCol="0" anchor="t" anchorCtr="0">
            <a:noAutofit/>
          </a:bodyPr>
          <a:lstStyle/>
          <a:p>
            <a:pPr indent="0" algn="l" fontAlgn="auto">
              <a:lnSpc>
                <a:spcPct val="130000"/>
              </a:lnSpc>
            </a:pPr>
            <a:r>
              <a:rPr lang="en-US"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2023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9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月，习近平总书记在黑龙江考察时指出，要整合科技创新资源，引领发展战略性新兴产业和未来产业，加快形成新质生产力。这些背景为大学生创新创业提供了广阔的舞台和无限的可能。</a:t>
            </a:r>
            <a:endPar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标题 8"/>
          <p:cNvSpPr>
            <a:spLocks noGrp="1"/>
          </p:cNvSpPr>
          <p:nvPr>
            <p:ph type="title"/>
            <p:custDataLst>
              <p:tags r:id="rId7"/>
            </p:custDataLst>
          </p:nvPr>
        </p:nvSpPr>
        <p:spPr>
          <a:xfrm>
            <a:off x="1790700" y="4012565"/>
            <a:ext cx="8608695" cy="705485"/>
          </a:xfrm>
        </p:spPr>
        <p:txBody>
          <a:bodyPr vert="horz" lIns="91440" tIns="45720" rIns="91440" bIns="45720" rtlCol="0" anchor="ctr">
            <a:normAutofit fontScale="90000"/>
          </a:bodyPr>
          <a:lstStyle/>
          <a:p>
            <a:pPr lvl="0" algn="ctr">
              <a:lnSpc>
                <a:spcPct val="90000"/>
              </a:lnSpc>
              <a:buClrTx/>
              <a:buSzTx/>
              <a:buFontTx/>
            </a:pP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前</a:t>
            </a:r>
            <a:r>
              <a:rPr lang="en-US" altLang="zh-CN"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言</a:t>
            </a:r>
            <a:endPar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096645"/>
            <a:ext cx="6255385" cy="711200"/>
          </a:xfrm>
          <a:prstGeom prst="rect">
            <a:avLst/>
          </a:prstGeom>
          <a:noFill/>
        </p:spPr>
        <p:txBody>
          <a:bodyPr wrap="square">
            <a:noAutofit/>
          </a:bodyPr>
          <a:lstStyle/>
          <a:p>
            <a:pPr algn="l">
              <a:lnSpc>
                <a:spcPct val="140000"/>
              </a:lnSpc>
            </a:pPr>
            <a:r>
              <a:rPr lang="zh-CN" altLang="en-US" sz="2400" b="1" dirty="0">
                <a:solidFill>
                  <a:srgbClr val="92D050"/>
                </a:solidFill>
                <a:latin typeface="微软雅黑" panose="020B0503020204020204" pitchFamily="34" charset="-122"/>
                <a:ea typeface="微软雅黑" panose="020B0503020204020204" pitchFamily="34" charset="-122"/>
              </a:rPr>
              <a:t>（二）</a:t>
            </a:r>
            <a:r>
              <a:rPr lang="en-US" altLang="zh-CN" sz="2400" b="1" dirty="0">
                <a:solidFill>
                  <a:srgbClr val="92D050"/>
                </a:solidFill>
                <a:latin typeface="微软雅黑" panose="020B0503020204020204" pitchFamily="34" charset="-122"/>
                <a:ea typeface="微软雅黑" panose="020B0503020204020204" pitchFamily="34" charset="-122"/>
              </a:rPr>
              <a:t>PEST </a:t>
            </a:r>
            <a:r>
              <a:rPr lang="zh-CN" altLang="en-US" sz="2400" b="1" dirty="0">
                <a:solidFill>
                  <a:srgbClr val="92D050"/>
                </a:solidFill>
                <a:latin typeface="微软雅黑" panose="020B0503020204020204" pitchFamily="34" charset="-122"/>
                <a:ea typeface="微软雅黑" panose="020B0503020204020204" pitchFamily="34" charset="-122"/>
              </a:rPr>
              <a:t>分析模型</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创业环境分析模型</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01370" y="1808480"/>
            <a:ext cx="3201670" cy="4465955"/>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PEST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分析模型是利用环境扫描来分析宏观环境中的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政治（</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politics</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经济（</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economy</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社会（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society</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技术（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technology</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种因素的模型。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4455160" y="1972945"/>
            <a:ext cx="6334760" cy="4301490"/>
          </a:xfrm>
          <a:prstGeom prst="rect">
            <a:avLst/>
          </a:prstGeom>
          <a:ln>
            <a:solidFill>
              <a:srgbClr val="04898E"/>
            </a:solidFill>
          </a:ln>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22655" y="1324610"/>
            <a:ext cx="8919210" cy="5446395"/>
          </a:xfrm>
          <a:prstGeom prst="rect">
            <a:avLst/>
          </a:prstGeom>
          <a:noFill/>
        </p:spPr>
        <p:txBody>
          <a:bodyPr wrap="square" rtlCol="0">
            <a:spAutoFit/>
          </a:bodyPr>
          <a:p>
            <a:pPr>
              <a:lnSpc>
                <a:spcPct val="200000"/>
              </a:lnSpc>
            </a:pPr>
            <a:r>
              <a:rPr lang="zh-CN" altLang="en-US" sz="24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基础概念辨析（请同学认真读题，下面随机找同学回答）</a:t>
            </a:r>
            <a:endParaRPr lang="en-US" altLang="zh-CN" sz="24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请判断以下因素属于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SWOT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中的哪一类？（</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S-</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优势</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W-</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劣势</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O-</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机会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威胁）</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强大的品牌声誉和口碑。</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新的竞争对手以更低价格进入市场。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团队缺乏新媒体运营经验。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政府为环保产业提供了新的税收减免政策。</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公司拥有某项技术的独家专利。</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6.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目标消费人群的购买力正在下降。</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92175" y="1251585"/>
            <a:ext cx="8919210" cy="4626610"/>
          </a:xfrm>
          <a:prstGeom prst="rect">
            <a:avLst/>
          </a:prstGeom>
          <a:noFill/>
        </p:spPr>
        <p:txBody>
          <a:bodyPr wrap="square" rtlCol="0">
            <a:noAutofit/>
          </a:bodyPr>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7.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公司内部沟通效率低下，部门墙厚重。</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8.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一项新技术的出现可能让我们的产品变得过时。</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9.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大学科技园为初创企业提供免费工位和孵化服务。</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核心团队成员来自顶尖院校，专业能力突出。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1.S 2.T 3.W 4.O 5.S 6.T 7.W 8.T 9.O 10.S</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1781810" y="4425315"/>
            <a:ext cx="5082540" cy="635635"/>
          </a:xfrm>
          <a:prstGeom prst="rect">
            <a:avLst/>
          </a:prstGeom>
          <a:solidFill>
            <a:srgbClr val="92D05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1" nodeType="clickEffect">
                                  <p:stCondLst>
                                    <p:cond delay="0"/>
                                  </p:stCondLst>
                                  <p:childTnLst>
                                    <p:anim calcmode="lin" valueType="num">
                                      <p:cBhvr additive="base">
                                        <p:cTn id="16" dur="500"/>
                                        <p:tgtEl>
                                          <p:spTgt spid="3"/>
                                        </p:tgtEl>
                                        <p:attrNameLst>
                                          <p:attrName>ppt_x</p:attrName>
                                        </p:attrNameLst>
                                      </p:cBhvr>
                                      <p:tavLst>
                                        <p:tav tm="0">
                                          <p:val>
                                            <p:strVal val="ppt_x"/>
                                          </p:val>
                                        </p:tav>
                                        <p:tav tm="100000">
                                          <p:val>
                                            <p:strVal val="ppt_x"/>
                                          </p:val>
                                        </p:tav>
                                      </p:tavLst>
                                    </p:anim>
                                    <p:anim calcmode="lin" valueType="num">
                                      <p:cBhvr additive="base">
                                        <p:cTn id="17" dur="500"/>
                                        <p:tgtEl>
                                          <p:spTgt spid="3"/>
                                        </p:tgtEl>
                                        <p:attrNameLst>
                                          <p:attrName>ppt_y</p:attrName>
                                        </p:attrNameLst>
                                      </p:cBhvr>
                                      <p:tavLst>
                                        <p:tav tm="0">
                                          <p:val>
                                            <p:strVal val="ppt_y"/>
                                          </p:val>
                                        </p:tav>
                                        <p:tav tm="100000">
                                          <p:val>
                                            <p:strVal val="1+ppt_h/2"/>
                                          </p:val>
                                        </p:tav>
                                      </p:tavLst>
                                    </p:anim>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rPr>
                <a:t>获取创业资源</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盘点创业资源</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39470" y="1247140"/>
            <a:ext cx="6096000" cy="460375"/>
          </a:xfrm>
          <a:prstGeom prst="rect">
            <a:avLst/>
          </a:prstGeom>
          <a:noFill/>
        </p:spPr>
        <p:txBody>
          <a:bodyPr wrap="square" rtlCol="0" anchor="t">
            <a:spAutoFit/>
          </a:bodyPr>
          <a:p>
            <a:r>
              <a:rPr lang="zh-CN" altLang="en-US" sz="2400" b="1" dirty="0">
                <a:solidFill>
                  <a:srgbClr val="92D050"/>
                </a:solidFill>
                <a:latin typeface="微软雅黑" panose="020B0503020204020204" pitchFamily="34" charset="-122"/>
                <a:ea typeface="微软雅黑" panose="020B0503020204020204" pitchFamily="34" charset="-122"/>
                <a:sym typeface="+mn-ea"/>
              </a:rPr>
              <a:t>（一）创业资源的分类</a:t>
            </a:r>
            <a:r>
              <a:rPr lang="zh-CN" altLang="en-US" sz="2400" b="1" dirty="0">
                <a:solidFill>
                  <a:schemeClr val="tx1"/>
                </a:solidFill>
                <a:latin typeface="微软雅黑" panose="020B0503020204020204" pitchFamily="34" charset="-122"/>
                <a:ea typeface="微软雅黑" panose="020B0503020204020204" pitchFamily="34" charset="-122"/>
                <a:sym typeface="+mn-ea"/>
              </a:rPr>
              <a:t>（按性质分类）</a:t>
            </a:r>
            <a:endParaRPr lang="zh-CN" altLang="en-US" sz="2400" b="1" dirty="0">
              <a:solidFill>
                <a:schemeClr val="tx1"/>
              </a:solidFill>
              <a:latin typeface="微软雅黑" panose="020B0503020204020204" pitchFamily="34" charset="-122"/>
              <a:ea typeface="微软雅黑" panose="020B0503020204020204" pitchFamily="34" charset="-122"/>
              <a:sym typeface="+mn-ea"/>
            </a:endParaRPr>
          </a:p>
        </p:txBody>
      </p:sp>
      <p:pic>
        <p:nvPicPr>
          <p:cNvPr id="4" name="图形 35"/>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200000">
            <a:off x="8174355" y="3695383"/>
            <a:ext cx="453755" cy="453755"/>
          </a:xfrm>
          <a:prstGeom prst="rect">
            <a:avLst/>
          </a:prstGeom>
        </p:spPr>
      </p:pic>
      <p:pic>
        <p:nvPicPr>
          <p:cNvPr id="5" name="图形 34"/>
          <p:cNvPicPr>
            <a:picLocks noChangeAspect="1"/>
          </p:cNvPicPr>
          <p:nvPr>
            <p:custDataLst>
              <p:tags r:id="rId4"/>
            </p:custDataLst>
          </p:nvPr>
        </p:nvPicPr>
        <p:blipFill>
          <a:blip r:embed="rId2">
            <a:extLst>
              <a:ext uri="{96DAC541-7B7A-43D3-8B79-37D633B846F1}">
                <asvg:svgBlip xmlns:asvg="http://schemas.microsoft.com/office/drawing/2016/SVG/main" r:embed="rId5"/>
              </a:ext>
            </a:extLst>
          </a:blip>
          <a:stretch>
            <a:fillRect/>
          </a:stretch>
        </p:blipFill>
        <p:spPr>
          <a:xfrm rot="16200000">
            <a:off x="5175885" y="3716973"/>
            <a:ext cx="453755" cy="453755"/>
          </a:xfrm>
          <a:prstGeom prst="rect">
            <a:avLst/>
          </a:prstGeom>
        </p:spPr>
      </p:pic>
      <p:pic>
        <p:nvPicPr>
          <p:cNvPr id="6" name="图形 33"/>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6669405" y="3753803"/>
            <a:ext cx="453755" cy="453755"/>
          </a:xfrm>
          <a:prstGeom prst="rect">
            <a:avLst/>
          </a:prstGeom>
        </p:spPr>
      </p:pic>
      <p:pic>
        <p:nvPicPr>
          <p:cNvPr id="33" name="图形 32"/>
          <p:cNvPicPr>
            <a:picLocks noChangeAspect="1"/>
          </p:cNvPicPr>
          <p:nvPr>
            <p:custDataLst>
              <p:tags r:id="rId9"/>
            </p:custDataLst>
          </p:nvPr>
        </p:nvPicPr>
        <p:blipFill>
          <a:blip r:embed="rId7">
            <a:extLst>
              <a:ext uri="{96DAC541-7B7A-43D3-8B79-37D633B846F1}">
                <asvg:svgBlip xmlns:asvg="http://schemas.microsoft.com/office/drawing/2016/SVG/main" r:embed="rId10"/>
              </a:ext>
            </a:extLst>
          </a:blip>
          <a:stretch>
            <a:fillRect/>
          </a:stretch>
        </p:blipFill>
        <p:spPr>
          <a:xfrm>
            <a:off x="3665220" y="3713163"/>
            <a:ext cx="453755" cy="453755"/>
          </a:xfrm>
          <a:prstGeom prst="rect">
            <a:avLst/>
          </a:prstGeom>
        </p:spPr>
      </p:pic>
      <p:sp>
        <p:nvSpPr>
          <p:cNvPr id="7" name="文本框 6"/>
          <p:cNvSpPr txBox="1"/>
          <p:nvPr>
            <p:custDataLst>
              <p:tags r:id="rId11"/>
            </p:custDataLst>
          </p:nvPr>
        </p:nvSpPr>
        <p:spPr>
          <a:xfrm>
            <a:off x="5689600" y="2886075"/>
            <a:ext cx="1290955" cy="679450"/>
          </a:xfrm>
          <a:prstGeom prst="rect">
            <a:avLst/>
          </a:prstGeom>
          <a:noFill/>
        </p:spPr>
        <p:txBody>
          <a:bodyPr wrap="square" lIns="0" tIns="0" rIns="0" bIns="0" anchor="ctr" anchorCtr="0">
            <a:noAutofit/>
          </a:bodyPr>
          <a:p>
            <a:pPr algn="ctr">
              <a:lnSpc>
                <a:spcPct val="120000"/>
              </a:lnSpc>
              <a:spcBef>
                <a:spcPts val="0"/>
              </a:spcBef>
              <a:spcAft>
                <a:spcPts val="0"/>
              </a:spcAft>
              <a:buClrTx/>
              <a:buSzTx/>
              <a:buFontTx/>
            </a:pPr>
            <a:r>
              <a:rPr lang="zh-CN" altLang="en-US" sz="2000">
                <a:latin typeface="微软雅黑" panose="020B0503020204020204" pitchFamily="34" charset="-122"/>
                <a:ea typeface="微软雅黑" panose="020B0503020204020204" pitchFamily="34" charset="-122"/>
                <a:sym typeface="+mn-ea"/>
              </a:rPr>
              <a:t>人力资源</a:t>
            </a:r>
            <a:endParaRPr lang="zh-CN" altLang="en-US" sz="2000" spc="0">
              <a:latin typeface="微软雅黑" panose="020B0503020204020204" pitchFamily="34" charset="-122"/>
              <a:ea typeface="微软雅黑" panose="020B0503020204020204" pitchFamily="34" charset="-122"/>
              <a:sym typeface="+mn-ea"/>
            </a:endParaRPr>
          </a:p>
        </p:txBody>
      </p:sp>
      <p:sp>
        <p:nvSpPr>
          <p:cNvPr id="18" name="文本框 17"/>
          <p:cNvSpPr txBox="1"/>
          <p:nvPr>
            <p:custDataLst>
              <p:tags r:id="rId12"/>
            </p:custDataLst>
          </p:nvPr>
        </p:nvSpPr>
        <p:spPr>
          <a:xfrm>
            <a:off x="2200910" y="2808288"/>
            <a:ext cx="432000" cy="900000"/>
          </a:xfrm>
          <a:prstGeom prst="rect">
            <a:avLst/>
          </a:prstGeom>
          <a:noFill/>
        </p:spPr>
        <p:txBody>
          <a:bodyPr wrap="none" lIns="0" tIns="0" rIns="0" bIns="0" rtlCol="0" anchor="ctr">
            <a:normAutofit/>
          </a:bodyPr>
          <a:p>
            <a:pPr algn="l"/>
            <a:r>
              <a:rPr lang="en-US" altLang="zh-CN" sz="5000" b="1" kern="0" dirty="0">
                <a:solidFill>
                  <a:srgbClr val="04898E"/>
                </a:solidFill>
                <a:latin typeface="+mn-ea"/>
              </a:rPr>
              <a:t>1</a:t>
            </a:r>
            <a:endParaRPr lang="en-US" altLang="zh-CN" sz="5000" b="1" kern="0" dirty="0">
              <a:solidFill>
                <a:srgbClr val="04898E"/>
              </a:solidFill>
              <a:latin typeface="+mn-ea"/>
            </a:endParaRPr>
          </a:p>
        </p:txBody>
      </p:sp>
      <p:sp>
        <p:nvSpPr>
          <p:cNvPr id="21" name="文本框 20"/>
          <p:cNvSpPr txBox="1"/>
          <p:nvPr>
            <p:custDataLst>
              <p:tags r:id="rId13"/>
            </p:custDataLst>
          </p:nvPr>
        </p:nvSpPr>
        <p:spPr>
          <a:xfrm>
            <a:off x="3700145" y="4358323"/>
            <a:ext cx="432000" cy="900000"/>
          </a:xfrm>
          <a:prstGeom prst="rect">
            <a:avLst/>
          </a:prstGeom>
          <a:noFill/>
        </p:spPr>
        <p:txBody>
          <a:bodyPr wrap="none" lIns="0" tIns="0" rIns="0" bIns="0" rtlCol="0" anchor="ctr">
            <a:normAutofit/>
          </a:bodyPr>
          <a:p>
            <a:pPr algn="l"/>
            <a:r>
              <a:rPr lang="en-US" altLang="zh-CN" sz="5000" b="1" kern="0" dirty="0">
                <a:solidFill>
                  <a:srgbClr val="FBCC04"/>
                </a:solidFill>
                <a:latin typeface="+mn-ea"/>
              </a:rPr>
              <a:t>2</a:t>
            </a:r>
            <a:endParaRPr lang="en-US" altLang="zh-CN" sz="5000" b="1" kern="0" dirty="0">
              <a:solidFill>
                <a:srgbClr val="FBCC04"/>
              </a:solidFill>
              <a:latin typeface="+mn-ea"/>
            </a:endParaRPr>
          </a:p>
        </p:txBody>
      </p:sp>
      <p:sp>
        <p:nvSpPr>
          <p:cNvPr id="22" name="文本框 21"/>
          <p:cNvSpPr txBox="1"/>
          <p:nvPr>
            <p:custDataLst>
              <p:tags r:id="rId14"/>
            </p:custDataLst>
          </p:nvPr>
        </p:nvSpPr>
        <p:spPr>
          <a:xfrm>
            <a:off x="5203190" y="2829878"/>
            <a:ext cx="430499" cy="900000"/>
          </a:xfrm>
          <a:prstGeom prst="rect">
            <a:avLst/>
          </a:prstGeom>
          <a:noFill/>
        </p:spPr>
        <p:txBody>
          <a:bodyPr wrap="none" lIns="0" tIns="0" rIns="0" bIns="0" rtlCol="0" anchor="ctr">
            <a:normAutofit/>
          </a:bodyPr>
          <a:p>
            <a:pPr lvl="0" algn="l">
              <a:buClrTx/>
              <a:buSzTx/>
              <a:buFontTx/>
            </a:pPr>
            <a:r>
              <a:rPr lang="en-US" altLang="zh-CN" sz="5000" b="1" kern="0" dirty="0">
                <a:solidFill>
                  <a:srgbClr val="04898E"/>
                </a:solidFill>
                <a:latin typeface="+mn-ea"/>
                <a:sym typeface="+mn-ea"/>
              </a:rPr>
              <a:t>3</a:t>
            </a:r>
            <a:endParaRPr lang="en-US" altLang="zh-CN" sz="5000" b="1" kern="0" dirty="0">
              <a:solidFill>
                <a:srgbClr val="04898E"/>
              </a:solidFill>
              <a:latin typeface="+mn-ea"/>
              <a:sym typeface="+mn-ea"/>
            </a:endParaRPr>
          </a:p>
        </p:txBody>
      </p:sp>
      <p:sp>
        <p:nvSpPr>
          <p:cNvPr id="23" name="文本框 22"/>
          <p:cNvSpPr txBox="1"/>
          <p:nvPr>
            <p:custDataLst>
              <p:tags r:id="rId15"/>
            </p:custDataLst>
          </p:nvPr>
        </p:nvSpPr>
        <p:spPr>
          <a:xfrm>
            <a:off x="6714490" y="4358323"/>
            <a:ext cx="432000" cy="900000"/>
          </a:xfrm>
          <a:prstGeom prst="rect">
            <a:avLst/>
          </a:prstGeom>
          <a:noFill/>
        </p:spPr>
        <p:txBody>
          <a:bodyPr wrap="none" lIns="0" tIns="0" rIns="0" bIns="0" rtlCol="0" anchor="ctr">
            <a:normAutofit/>
          </a:bodyPr>
          <a:p>
            <a:pPr algn="l">
              <a:buClrTx/>
              <a:buSzTx/>
              <a:buFontTx/>
            </a:pPr>
            <a:r>
              <a:rPr lang="en-US" altLang="zh-CN" sz="5000" b="1" kern="0" dirty="0">
                <a:solidFill>
                  <a:srgbClr val="FBCC04"/>
                </a:solidFill>
                <a:latin typeface="+mn-ea"/>
              </a:rPr>
              <a:t>4</a:t>
            </a:r>
            <a:endParaRPr lang="en-US" altLang="zh-CN" sz="5000" b="1" kern="0" dirty="0">
              <a:solidFill>
                <a:srgbClr val="FBCC04"/>
              </a:solidFill>
              <a:latin typeface="+mn-ea"/>
            </a:endParaRPr>
          </a:p>
        </p:txBody>
      </p:sp>
      <p:pic>
        <p:nvPicPr>
          <p:cNvPr id="9" name="图形 8" descr="32313538313534373b32313538313532343bbbe1d2e9"/>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450080" y="3695383"/>
            <a:ext cx="394686" cy="394686"/>
          </a:xfrm>
          <a:prstGeom prst="rect">
            <a:avLst/>
          </a:prstGeom>
        </p:spPr>
      </p:pic>
      <p:sp>
        <p:nvSpPr>
          <p:cNvPr id="24" name="文本框 23"/>
          <p:cNvSpPr txBox="1"/>
          <p:nvPr>
            <p:custDataLst>
              <p:tags r:id="rId19"/>
            </p:custDataLst>
          </p:nvPr>
        </p:nvSpPr>
        <p:spPr>
          <a:xfrm>
            <a:off x="8206740" y="2829878"/>
            <a:ext cx="432000" cy="900000"/>
          </a:xfrm>
          <a:prstGeom prst="rect">
            <a:avLst/>
          </a:prstGeom>
          <a:noFill/>
        </p:spPr>
        <p:txBody>
          <a:bodyPr wrap="none" lIns="0" tIns="0" rIns="0" bIns="0" rtlCol="0" anchor="ctr">
            <a:normAutofit/>
          </a:bodyPr>
          <a:p>
            <a:pPr lvl="0" algn="l">
              <a:buClrTx/>
              <a:buSzTx/>
              <a:buFontTx/>
            </a:pPr>
            <a:r>
              <a:rPr lang="en-US" altLang="zh-CN" sz="5000" b="1" kern="0" dirty="0">
                <a:solidFill>
                  <a:srgbClr val="04898E"/>
                </a:solidFill>
                <a:latin typeface="+mn-ea"/>
                <a:sym typeface="+mn-ea"/>
              </a:rPr>
              <a:t>5</a:t>
            </a:r>
            <a:endParaRPr lang="en-US" altLang="zh-CN" sz="5000" b="1" kern="0" dirty="0">
              <a:solidFill>
                <a:srgbClr val="04898E"/>
              </a:solidFill>
              <a:latin typeface="+mn-ea"/>
              <a:sym typeface="+mn-ea"/>
            </a:endParaRPr>
          </a:p>
        </p:txBody>
      </p:sp>
      <p:sp>
        <p:nvSpPr>
          <p:cNvPr id="8" name="文本框 7"/>
          <p:cNvSpPr txBox="1"/>
          <p:nvPr>
            <p:custDataLst>
              <p:tags r:id="rId20"/>
            </p:custDataLst>
          </p:nvPr>
        </p:nvSpPr>
        <p:spPr>
          <a:xfrm>
            <a:off x="2693035" y="2842895"/>
            <a:ext cx="1319530" cy="701675"/>
          </a:xfrm>
          <a:prstGeom prst="rect">
            <a:avLst/>
          </a:prstGeom>
          <a:noFill/>
        </p:spPr>
        <p:txBody>
          <a:bodyPr wrap="square" lIns="0" tIns="0" rIns="0" bIns="0" anchor="ctr" anchorCtr="0">
            <a:noAutofit/>
          </a:bodyPr>
          <a:p>
            <a:pPr algn="ctr">
              <a:lnSpc>
                <a:spcPct val="120000"/>
              </a:lnSpc>
              <a:spcBef>
                <a:spcPts val="0"/>
              </a:spcBef>
              <a:spcAft>
                <a:spcPts val="0"/>
              </a:spcAft>
            </a:pPr>
            <a:r>
              <a:rPr lang="zh-CN" altLang="en-US" sz="2000">
                <a:latin typeface="微软雅黑" panose="020B0503020204020204" pitchFamily="34" charset="-122"/>
                <a:ea typeface="微软雅黑" panose="020B0503020204020204" pitchFamily="34" charset="-122"/>
                <a:sym typeface="+mn-ea"/>
              </a:rPr>
              <a:t>物质资源</a:t>
            </a:r>
            <a:endParaRPr lang="zh-CN" altLang="en-US" sz="2000" kern="0" spc="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0" name="文本框 9"/>
          <p:cNvSpPr txBox="1"/>
          <p:nvPr>
            <p:custDataLst>
              <p:tags r:id="rId21"/>
            </p:custDataLst>
          </p:nvPr>
        </p:nvSpPr>
        <p:spPr>
          <a:xfrm>
            <a:off x="8657590" y="2901315"/>
            <a:ext cx="1303655" cy="664210"/>
          </a:xfrm>
          <a:prstGeom prst="rect">
            <a:avLst/>
          </a:prstGeom>
          <a:noFill/>
        </p:spPr>
        <p:txBody>
          <a:bodyPr wrap="square" lIns="0" tIns="0" rIns="0" bIns="0" anchor="ctr" anchorCtr="0">
            <a:noAutofit/>
          </a:bodyPr>
          <a:p>
            <a:pPr algn="ctr">
              <a:lnSpc>
                <a:spcPct val="120000"/>
              </a:lnSpc>
              <a:spcBef>
                <a:spcPts val="0"/>
              </a:spcBef>
              <a:spcAft>
                <a:spcPts val="0"/>
              </a:spcAft>
            </a:pPr>
            <a:r>
              <a:rPr lang="zh-CN" altLang="en-US" sz="2000">
                <a:latin typeface="微软雅黑" panose="020B0503020204020204" pitchFamily="34" charset="-122"/>
                <a:ea typeface="微软雅黑" panose="020B0503020204020204" pitchFamily="34" charset="-122"/>
                <a:sym typeface="+mn-ea"/>
              </a:rPr>
              <a:t>财务资源</a:t>
            </a:r>
            <a:endParaRPr lang="zh-CN" altLang="en-US" sz="2000" spc="0">
              <a:latin typeface="微软雅黑" panose="020B0503020204020204" pitchFamily="34" charset="-122"/>
              <a:ea typeface="微软雅黑" panose="020B0503020204020204" pitchFamily="34" charset="-122"/>
              <a:sym typeface="+mn-ea"/>
            </a:endParaRPr>
          </a:p>
        </p:txBody>
      </p:sp>
      <p:sp>
        <p:nvSpPr>
          <p:cNvPr id="11" name="文本框 10"/>
          <p:cNvSpPr txBox="1"/>
          <p:nvPr>
            <p:custDataLst>
              <p:tags r:id="rId22"/>
            </p:custDataLst>
          </p:nvPr>
        </p:nvSpPr>
        <p:spPr>
          <a:xfrm>
            <a:off x="7202805" y="4431665"/>
            <a:ext cx="1272540" cy="664210"/>
          </a:xfrm>
          <a:prstGeom prst="rect">
            <a:avLst/>
          </a:prstGeom>
          <a:noFill/>
        </p:spPr>
        <p:txBody>
          <a:bodyPr wrap="square" lIns="0" tIns="0" rIns="0" bIns="0" anchor="ctr" anchorCtr="0">
            <a:noAutofit/>
          </a:bodyPr>
          <a:p>
            <a:pPr algn="ctr">
              <a:lnSpc>
                <a:spcPct val="120000"/>
              </a:lnSpc>
              <a:spcBef>
                <a:spcPts val="0"/>
              </a:spcBef>
              <a:spcAft>
                <a:spcPts val="0"/>
              </a:spcAft>
            </a:pPr>
            <a:r>
              <a:rPr lang="zh-CN" altLang="en-US" sz="2000">
                <a:latin typeface="微软雅黑" panose="020B0503020204020204" pitchFamily="34" charset="-122"/>
                <a:ea typeface="微软雅黑" panose="020B0503020204020204" pitchFamily="34" charset="-122"/>
                <a:sym typeface="+mn-ea"/>
              </a:rPr>
              <a:t>技术资源</a:t>
            </a:r>
            <a:endParaRPr lang="zh-CN" altLang="en-US" sz="2000" spc="0">
              <a:latin typeface="微软雅黑" panose="020B0503020204020204" pitchFamily="34" charset="-122"/>
              <a:ea typeface="微软雅黑" panose="020B0503020204020204" pitchFamily="34" charset="-122"/>
              <a:sym typeface="+mn-ea"/>
            </a:endParaRPr>
          </a:p>
        </p:txBody>
      </p:sp>
      <p:pic>
        <p:nvPicPr>
          <p:cNvPr id="12" name="图形 7" descr="32313538313530373b32313538313531323bc4bfb5c4b5d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2936875" y="2149793"/>
            <a:ext cx="432000" cy="432000"/>
          </a:xfrm>
          <a:prstGeom prst="rect">
            <a:avLst/>
          </a:prstGeom>
        </p:spPr>
      </p:pic>
      <p:pic>
        <p:nvPicPr>
          <p:cNvPr id="30" name="图形 29"/>
          <p:cNvPicPr>
            <a:picLocks noChangeAspect="1"/>
          </p:cNvPicPr>
          <p:nvPr>
            <p:custDataLst>
              <p:tags r:id="rId26"/>
            </p:custDataLst>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5947410" y="2182178"/>
            <a:ext cx="406326" cy="406326"/>
          </a:xfrm>
          <a:prstGeom prst="rect">
            <a:avLst/>
          </a:prstGeom>
        </p:spPr>
      </p:pic>
      <p:sp>
        <p:nvSpPr>
          <p:cNvPr id="13" name="文本框 12"/>
          <p:cNvSpPr txBox="1"/>
          <p:nvPr>
            <p:custDataLst>
              <p:tags r:id="rId29"/>
            </p:custDataLst>
          </p:nvPr>
        </p:nvSpPr>
        <p:spPr>
          <a:xfrm>
            <a:off x="4186555" y="4424045"/>
            <a:ext cx="1243330" cy="664210"/>
          </a:xfrm>
          <a:prstGeom prst="rect">
            <a:avLst/>
          </a:prstGeom>
          <a:noFill/>
        </p:spPr>
        <p:txBody>
          <a:bodyPr wrap="square" lIns="0" tIns="0" rIns="0" bIns="0" anchor="ctr" anchorCtr="0">
            <a:noAutofit/>
          </a:bodyPr>
          <a:p>
            <a:pPr algn="ctr">
              <a:lnSpc>
                <a:spcPct val="120000"/>
              </a:lnSpc>
              <a:spcBef>
                <a:spcPts val="0"/>
              </a:spcBef>
              <a:spcAft>
                <a:spcPts val="0"/>
              </a:spcAft>
            </a:pPr>
            <a:r>
              <a:rPr lang="zh-CN" altLang="en-US" sz="2000">
                <a:latin typeface="微软雅黑" panose="020B0503020204020204" pitchFamily="34" charset="-122"/>
                <a:ea typeface="微软雅黑" panose="020B0503020204020204" pitchFamily="34" charset="-122"/>
                <a:sym typeface="+mn-ea"/>
              </a:rPr>
              <a:t>组织资源</a:t>
            </a:r>
            <a:endParaRPr lang="zh-CN" altLang="en-US" sz="2000" kern="0" spc="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14" name="图形 6" descr="32313538313534373b32313538313533373bc8d5c0fa"/>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8957310" y="2219643"/>
            <a:ext cx="396000" cy="396000"/>
          </a:xfrm>
          <a:prstGeom prst="rect">
            <a:avLst/>
          </a:prstGeom>
        </p:spPr>
      </p:pic>
      <p:pic>
        <p:nvPicPr>
          <p:cNvPr id="15" name="图形 31"/>
          <p:cNvPicPr>
            <a:picLocks noChangeAspect="1"/>
          </p:cNvPicPr>
          <p:nvPr>
            <p:custDataLst>
              <p:tags r:id="rId33"/>
            </p:custDataLst>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7465695" y="3678238"/>
            <a:ext cx="394685" cy="394685"/>
          </a:xfrm>
          <a:prstGeom prst="rect">
            <a:avLst/>
          </a:prstGeom>
        </p:spPr>
      </p:pic>
      <p:sp>
        <p:nvSpPr>
          <p:cNvPr id="39" name="图形 37"/>
          <p:cNvSpPr/>
          <p:nvPr>
            <p:custDataLst>
              <p:tags r:id="rId36"/>
            </p:custDataLst>
          </p:nvPr>
        </p:nvSpPr>
        <p:spPr>
          <a:xfrm>
            <a:off x="1761490" y="1825308"/>
            <a:ext cx="8759543" cy="4242701"/>
          </a:xfrm>
          <a:custGeom>
            <a:avLst/>
            <a:gdLst>
              <a:gd name="connsiteX0" fmla="*/ 1638020 w 12183485"/>
              <a:gd name="connsiteY0" fmla="*/ 3709519 h 5901094"/>
              <a:gd name="connsiteX1" fmla="*/ 117575 w 12183485"/>
              <a:gd name="connsiteY1" fmla="*/ 2189074 h 5901094"/>
              <a:gd name="connsiteX2" fmla="*/ 117575 w 12183485"/>
              <a:gd name="connsiteY2" fmla="*/ 1621431 h 5901094"/>
              <a:gd name="connsiteX3" fmla="*/ 1621431 w 12183485"/>
              <a:gd name="connsiteY3" fmla="*/ 117575 h 5901094"/>
              <a:gd name="connsiteX4" fmla="*/ 2189074 w 12183485"/>
              <a:gd name="connsiteY4" fmla="*/ 117575 h 5901094"/>
              <a:gd name="connsiteX5" fmla="*/ 3693720 w 12183485"/>
              <a:gd name="connsiteY5" fmla="*/ 1622221 h 5901094"/>
              <a:gd name="connsiteX6" fmla="*/ 3694510 w 12183485"/>
              <a:gd name="connsiteY6" fmla="*/ 2189074 h 5901094"/>
              <a:gd name="connsiteX7" fmla="*/ 3182428 w 12183485"/>
              <a:gd name="connsiteY7" fmla="*/ 2704052 h 5901094"/>
              <a:gd name="connsiteX8" fmla="*/ 3182428 w 12183485"/>
              <a:gd name="connsiteY8" fmla="*/ 3061386 h 5901094"/>
              <a:gd name="connsiteX9" fmla="*/ 3078941 w 12183485"/>
              <a:gd name="connsiteY9" fmla="*/ 3164873 h 5901094"/>
              <a:gd name="connsiteX10" fmla="*/ 2721607 w 12183485"/>
              <a:gd name="connsiteY10" fmla="*/ 3164873 h 5901094"/>
              <a:gd name="connsiteX11" fmla="*/ 2192410 w 12183485"/>
              <a:gd name="connsiteY11" fmla="*/ 3691262 h 5901094"/>
              <a:gd name="connsiteX12" fmla="*/ 2192146 w 12183485"/>
              <a:gd name="connsiteY12" fmla="*/ 4262680 h 5901094"/>
              <a:gd name="connsiteX13" fmla="*/ 3718472 w 12183485"/>
              <a:gd name="connsiteY13" fmla="*/ 5784003 h 5901094"/>
              <a:gd name="connsiteX14" fmla="*/ 4285677 w 12183485"/>
              <a:gd name="connsiteY14" fmla="*/ 5783564 h 5901094"/>
              <a:gd name="connsiteX15" fmla="*/ 5804805 w 12183485"/>
              <a:gd name="connsiteY15" fmla="*/ 4264435 h 5901094"/>
              <a:gd name="connsiteX16" fmla="*/ 5804367 w 12183485"/>
              <a:gd name="connsiteY16" fmla="*/ 3691701 h 5901094"/>
              <a:gd name="connsiteX17" fmla="*/ 5289125 w 12183485"/>
              <a:gd name="connsiteY17" fmla="*/ 3178039 h 5901094"/>
              <a:gd name="connsiteX18" fmla="*/ 5289125 w 12183485"/>
              <a:gd name="connsiteY18" fmla="*/ 2820706 h 5901094"/>
              <a:gd name="connsiteX19" fmla="*/ 5185638 w 12183485"/>
              <a:gd name="connsiteY19" fmla="*/ 2717219 h 5901094"/>
              <a:gd name="connsiteX20" fmla="*/ 4828304 w 12183485"/>
              <a:gd name="connsiteY20" fmla="*/ 2717219 h 5901094"/>
              <a:gd name="connsiteX21" fmla="*/ 4302881 w 12183485"/>
              <a:gd name="connsiteY21" fmla="*/ 2190215 h 5901094"/>
              <a:gd name="connsiteX22" fmla="*/ 4303320 w 12183485"/>
              <a:gd name="connsiteY22" fmla="*/ 1623011 h 5901094"/>
              <a:gd name="connsiteX23" fmla="*/ 5808053 w 12183485"/>
              <a:gd name="connsiteY23" fmla="*/ 118102 h 5901094"/>
              <a:gd name="connsiteX24" fmla="*/ 6375082 w 12183485"/>
              <a:gd name="connsiteY24" fmla="*/ 117487 h 5901094"/>
              <a:gd name="connsiteX25" fmla="*/ 7906323 w 12183485"/>
              <a:gd name="connsiteY25" fmla="*/ 1642321 h 5901094"/>
              <a:gd name="connsiteX26" fmla="*/ 7909132 w 12183485"/>
              <a:gd name="connsiteY26" fmla="*/ 2208385 h 5901094"/>
              <a:gd name="connsiteX27" fmla="*/ 7360536 w 12183485"/>
              <a:gd name="connsiteY27" fmla="*/ 2765583 h 5901094"/>
              <a:gd name="connsiteX28" fmla="*/ 7360536 w 12183485"/>
              <a:gd name="connsiteY28" fmla="*/ 3122916 h 5901094"/>
              <a:gd name="connsiteX29" fmla="*/ 7257049 w 12183485"/>
              <a:gd name="connsiteY29" fmla="*/ 3226404 h 5901094"/>
              <a:gd name="connsiteX30" fmla="*/ 6899715 w 12183485"/>
              <a:gd name="connsiteY30" fmla="*/ 3226404 h 5901094"/>
              <a:gd name="connsiteX31" fmla="*/ 6406243 w 12183485"/>
              <a:gd name="connsiteY31" fmla="*/ 3711714 h 5901094"/>
              <a:gd name="connsiteX32" fmla="*/ 6403872 w 12183485"/>
              <a:gd name="connsiteY32" fmla="*/ 4281727 h 5901094"/>
              <a:gd name="connsiteX33" fmla="*/ 7905358 w 12183485"/>
              <a:gd name="connsiteY33" fmla="*/ 5783213 h 5901094"/>
              <a:gd name="connsiteX34" fmla="*/ 8473001 w 12183485"/>
              <a:gd name="connsiteY34" fmla="*/ 5783213 h 5901094"/>
              <a:gd name="connsiteX35" fmla="*/ 9995465 w 12183485"/>
              <a:gd name="connsiteY35" fmla="*/ 4260749 h 5901094"/>
              <a:gd name="connsiteX36" fmla="*/ 9996518 w 12183485"/>
              <a:gd name="connsiteY36" fmla="*/ 3694158 h 5901094"/>
              <a:gd name="connsiteX37" fmla="*/ 9458368 w 12183485"/>
              <a:gd name="connsiteY37" fmla="*/ 3151795 h 5901094"/>
              <a:gd name="connsiteX38" fmla="*/ 9458368 w 12183485"/>
              <a:gd name="connsiteY38" fmla="*/ 2794461 h 5901094"/>
              <a:gd name="connsiteX39" fmla="*/ 9354881 w 12183485"/>
              <a:gd name="connsiteY39" fmla="*/ 2690974 h 5901094"/>
              <a:gd name="connsiteX40" fmla="*/ 8997547 w 12183485"/>
              <a:gd name="connsiteY40" fmla="*/ 2690974 h 5901094"/>
              <a:gd name="connsiteX41" fmla="*/ 8492838 w 12183485"/>
              <a:gd name="connsiteY41" fmla="*/ 2190303 h 5901094"/>
              <a:gd name="connsiteX42" fmla="*/ 8491697 w 12183485"/>
              <a:gd name="connsiteY42" fmla="*/ 1621518 h 5901094"/>
              <a:gd name="connsiteX43" fmla="*/ 9994412 w 12183485"/>
              <a:gd name="connsiteY43" fmla="*/ 118804 h 5901094"/>
              <a:gd name="connsiteX44" fmla="*/ 10562056 w 12183485"/>
              <a:gd name="connsiteY44" fmla="*/ 118804 h 5901094"/>
              <a:gd name="connsiteX45" fmla="*/ 12065911 w 12183485"/>
              <a:gd name="connsiteY45" fmla="*/ 1622660 h 5901094"/>
              <a:gd name="connsiteX46" fmla="*/ 12065911 w 12183485"/>
              <a:gd name="connsiteY46" fmla="*/ 2190303 h 5901094"/>
              <a:gd name="connsiteX47" fmla="*/ 10500613 w 12183485"/>
              <a:gd name="connsiteY47" fmla="*/ 3755601 h 5901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183485" h="5901094">
                <a:moveTo>
                  <a:pt x="1638020" y="3709519"/>
                </a:moveTo>
                <a:lnTo>
                  <a:pt x="117575" y="2189074"/>
                </a:lnTo>
                <a:cubicBezTo>
                  <a:pt x="-39192" y="2032307"/>
                  <a:pt x="-39192" y="1778198"/>
                  <a:pt x="117575" y="1621431"/>
                </a:cubicBezTo>
                <a:lnTo>
                  <a:pt x="1621431" y="117575"/>
                </a:lnTo>
                <a:cubicBezTo>
                  <a:pt x="1778198" y="-39192"/>
                  <a:pt x="2032307" y="-39192"/>
                  <a:pt x="2189074" y="117575"/>
                </a:cubicBezTo>
                <a:lnTo>
                  <a:pt x="3693720" y="1622221"/>
                </a:lnTo>
                <a:cubicBezTo>
                  <a:pt x="3850135" y="1778636"/>
                  <a:pt x="3850487" y="2032220"/>
                  <a:pt x="3694510" y="2189074"/>
                </a:cubicBezTo>
                <a:lnTo>
                  <a:pt x="3182428" y="2704052"/>
                </a:lnTo>
                <a:lnTo>
                  <a:pt x="3182428" y="3061386"/>
                </a:lnTo>
                <a:cubicBezTo>
                  <a:pt x="3182428" y="3118528"/>
                  <a:pt x="3136083" y="3164873"/>
                  <a:pt x="3078941" y="3164873"/>
                </a:cubicBezTo>
                <a:lnTo>
                  <a:pt x="2721607" y="3164873"/>
                </a:lnTo>
                <a:lnTo>
                  <a:pt x="2192410" y="3691262"/>
                </a:lnTo>
                <a:cubicBezTo>
                  <a:pt x="2034063" y="3848731"/>
                  <a:pt x="2033887" y="4105035"/>
                  <a:pt x="2192146" y="4262680"/>
                </a:cubicBezTo>
                <a:lnTo>
                  <a:pt x="3718472" y="5784003"/>
                </a:lnTo>
                <a:cubicBezTo>
                  <a:pt x="3875327" y="5940331"/>
                  <a:pt x="4129086" y="5940067"/>
                  <a:pt x="4285677" y="5783564"/>
                </a:cubicBezTo>
                <a:lnTo>
                  <a:pt x="5804805" y="4264435"/>
                </a:lnTo>
                <a:cubicBezTo>
                  <a:pt x="5963064" y="4106176"/>
                  <a:pt x="5962801" y="3849609"/>
                  <a:pt x="5804367" y="3691701"/>
                </a:cubicBezTo>
                <a:lnTo>
                  <a:pt x="5289125" y="3178039"/>
                </a:lnTo>
                <a:lnTo>
                  <a:pt x="5289125" y="2820706"/>
                </a:lnTo>
                <a:cubicBezTo>
                  <a:pt x="5289125" y="2763564"/>
                  <a:pt x="5242779" y="2717219"/>
                  <a:pt x="5185638" y="2717219"/>
                </a:cubicBezTo>
                <a:lnTo>
                  <a:pt x="4828304" y="2717219"/>
                </a:lnTo>
                <a:lnTo>
                  <a:pt x="4302881" y="2190215"/>
                </a:lnTo>
                <a:cubicBezTo>
                  <a:pt x="4146553" y="2033361"/>
                  <a:pt x="4146729" y="1779602"/>
                  <a:pt x="4303320" y="1623011"/>
                </a:cubicBezTo>
                <a:lnTo>
                  <a:pt x="5808053" y="118102"/>
                </a:lnTo>
                <a:cubicBezTo>
                  <a:pt x="5964557" y="-38402"/>
                  <a:pt x="6218227" y="-38665"/>
                  <a:pt x="6375082" y="117487"/>
                </a:cubicBezTo>
                <a:lnTo>
                  <a:pt x="7906323" y="1642321"/>
                </a:lnTo>
                <a:cubicBezTo>
                  <a:pt x="8062739" y="1798123"/>
                  <a:pt x="8064056" y="2051003"/>
                  <a:pt x="7909132" y="2208385"/>
                </a:cubicBezTo>
                <a:lnTo>
                  <a:pt x="7360536" y="2765583"/>
                </a:lnTo>
                <a:lnTo>
                  <a:pt x="7360536" y="3122916"/>
                </a:lnTo>
                <a:cubicBezTo>
                  <a:pt x="7360536" y="3180058"/>
                  <a:pt x="7314191" y="3226404"/>
                  <a:pt x="7257049" y="3226404"/>
                </a:cubicBezTo>
                <a:lnTo>
                  <a:pt x="6899715" y="3226404"/>
                </a:lnTo>
                <a:lnTo>
                  <a:pt x="6406243" y="3711714"/>
                </a:lnTo>
                <a:cubicBezTo>
                  <a:pt x="6247281" y="3868042"/>
                  <a:pt x="6246140" y="4124082"/>
                  <a:pt x="6403872" y="4281727"/>
                </a:cubicBezTo>
                <a:lnTo>
                  <a:pt x="7905358" y="5783213"/>
                </a:lnTo>
                <a:cubicBezTo>
                  <a:pt x="8062125" y="5939979"/>
                  <a:pt x="8316235" y="5939979"/>
                  <a:pt x="8473001" y="5783213"/>
                </a:cubicBezTo>
                <a:lnTo>
                  <a:pt x="9995465" y="4260749"/>
                </a:lnTo>
                <a:cubicBezTo>
                  <a:pt x="10151794" y="4104421"/>
                  <a:pt x="10152232" y="3851101"/>
                  <a:pt x="9996518" y="3694158"/>
                </a:cubicBezTo>
                <a:lnTo>
                  <a:pt x="9458368" y="3151795"/>
                </a:lnTo>
                <a:lnTo>
                  <a:pt x="9458368" y="2794461"/>
                </a:lnTo>
                <a:cubicBezTo>
                  <a:pt x="9458368" y="2737319"/>
                  <a:pt x="9412022" y="2690974"/>
                  <a:pt x="9354881" y="2690974"/>
                </a:cubicBezTo>
                <a:lnTo>
                  <a:pt x="8997547" y="2690974"/>
                </a:lnTo>
                <a:lnTo>
                  <a:pt x="8492838" y="2190303"/>
                </a:lnTo>
                <a:cubicBezTo>
                  <a:pt x="8335019" y="2033712"/>
                  <a:pt x="8334492" y="1778724"/>
                  <a:pt x="8491697" y="1621518"/>
                </a:cubicBezTo>
                <a:lnTo>
                  <a:pt x="9994412" y="118804"/>
                </a:lnTo>
                <a:cubicBezTo>
                  <a:pt x="10151178" y="-37963"/>
                  <a:pt x="10405288" y="-37963"/>
                  <a:pt x="10562056" y="118804"/>
                </a:cubicBezTo>
                <a:lnTo>
                  <a:pt x="12065911" y="1622660"/>
                </a:lnTo>
                <a:cubicBezTo>
                  <a:pt x="12222677" y="1779426"/>
                  <a:pt x="12222677" y="2033536"/>
                  <a:pt x="12065911" y="2190303"/>
                </a:cubicBezTo>
                <a:lnTo>
                  <a:pt x="10500613" y="3755601"/>
                </a:lnTo>
              </a:path>
            </a:pathLst>
          </a:custGeom>
          <a:noFill/>
          <a:ln w="15875" cap="flat">
            <a:solidFill>
              <a:srgbClr val="92D050"/>
            </a:solidFill>
            <a:prstDash val="solid"/>
            <a:miter/>
          </a:ln>
        </p:spPr>
        <p:txBody>
          <a:bodyPr lIns="0" tIns="0" rIns="0" bIns="0" rtlCol="0" anchor="ctr"/>
          <a:p>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盘点创业资源</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39470" y="1247140"/>
            <a:ext cx="6096000" cy="460375"/>
          </a:xfrm>
          <a:prstGeom prst="rect">
            <a:avLst/>
          </a:prstGeom>
          <a:noFill/>
        </p:spPr>
        <p:txBody>
          <a:bodyPr wrap="square" rtlCol="0" anchor="t">
            <a:spAutoFit/>
          </a:bodyPr>
          <a:p>
            <a:r>
              <a:rPr lang="zh-CN" altLang="en-US" sz="2400" b="1" dirty="0">
                <a:solidFill>
                  <a:srgbClr val="92D050"/>
                </a:solidFill>
                <a:latin typeface="微软雅黑" panose="020B0503020204020204" pitchFamily="34" charset="-122"/>
                <a:ea typeface="微软雅黑" panose="020B0503020204020204" pitchFamily="34" charset="-122"/>
                <a:sym typeface="+mn-ea"/>
              </a:rPr>
              <a:t>（一）创业资源的分类</a:t>
            </a:r>
            <a:r>
              <a:rPr lang="zh-CN" altLang="en-US" sz="2400" b="1" dirty="0">
                <a:solidFill>
                  <a:schemeClr val="tx1"/>
                </a:solidFill>
                <a:latin typeface="微软雅黑" panose="020B0503020204020204" pitchFamily="34" charset="-122"/>
                <a:ea typeface="微软雅黑" panose="020B0503020204020204" pitchFamily="34" charset="-122"/>
                <a:sym typeface="+mn-ea"/>
              </a:rPr>
              <a:t>（按存在形态分类）</a:t>
            </a:r>
            <a:endParaRPr lang="zh-CN" altLang="en-US" sz="2400" b="1" dirty="0">
              <a:solidFill>
                <a:schemeClr val="tx1"/>
              </a:solidFill>
              <a:latin typeface="微软雅黑" panose="020B0503020204020204" pitchFamily="34" charset="-122"/>
              <a:ea typeface="微软雅黑" panose="020B0503020204020204" pitchFamily="34" charset="-122"/>
              <a:sym typeface="+mn-ea"/>
            </a:endParaRPr>
          </a:p>
        </p:txBody>
      </p:sp>
      <p:sp>
        <p:nvSpPr>
          <p:cNvPr id="19" name="矩形 18"/>
          <p:cNvSpPr/>
          <p:nvPr/>
        </p:nvSpPr>
        <p:spPr>
          <a:xfrm>
            <a:off x="415925" y="2005330"/>
            <a:ext cx="11178540" cy="3917950"/>
          </a:xfrm>
          <a:prstGeom prst="rect">
            <a:avLst/>
          </a:prstGeom>
          <a:solidFill>
            <a:srgbClr val="92D050">
              <a:alpha val="21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839470" y="2005330"/>
            <a:ext cx="10127615" cy="3829050"/>
          </a:xfrm>
          <a:prstGeom prst="rect">
            <a:avLst/>
          </a:prstGeom>
          <a:noFill/>
        </p:spPr>
        <p:txBody>
          <a:bodyPr wrap="square" rtlCol="0">
            <a:noAutofit/>
          </a:bodyPr>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有形资源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。有形资源是指具有物质形态的、价值可用货币来进行度量的各种类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型的资源，如组织赖以生存的具有物质形态的</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自然资源，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以及</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建筑物、机器设备、原材料、产品、资金</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无形资源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。无形资源是指具有非物质形态的、价值难以用货币来进行精确度量的各种类型的资源，如</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信息资源、关系资源、权力资源和企业的良好信誉与形象</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等。无形资源往往是使有形资源更好发挥作用的重要工具。</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盘点创业资源</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39470" y="1247140"/>
            <a:ext cx="6096000" cy="460375"/>
          </a:xfrm>
          <a:prstGeom prst="rect">
            <a:avLst/>
          </a:prstGeom>
          <a:noFill/>
        </p:spPr>
        <p:txBody>
          <a:bodyPr wrap="square" rtlCol="0" anchor="t">
            <a:spAutoFit/>
          </a:bodyPr>
          <a:p>
            <a:r>
              <a:rPr lang="zh-CN" altLang="en-US" sz="2400" b="1" dirty="0">
                <a:solidFill>
                  <a:srgbClr val="92D050"/>
                </a:solidFill>
                <a:latin typeface="微软雅黑" panose="020B0503020204020204" pitchFamily="34" charset="-122"/>
                <a:ea typeface="微软雅黑" panose="020B0503020204020204" pitchFamily="34" charset="-122"/>
                <a:sym typeface="+mn-ea"/>
              </a:rPr>
              <a:t>（一）创业资源的分类</a:t>
            </a:r>
            <a:r>
              <a:rPr lang="zh-CN" altLang="en-US" sz="2400" b="1" dirty="0">
                <a:solidFill>
                  <a:schemeClr val="tx1"/>
                </a:solidFill>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按重要性分类</a:t>
            </a:r>
            <a:r>
              <a:rPr lang="zh-CN" altLang="en-US" sz="2400" b="1" dirty="0">
                <a:solidFill>
                  <a:schemeClr val="tx1"/>
                </a:solidFill>
                <a:latin typeface="微软雅黑" panose="020B0503020204020204" pitchFamily="34" charset="-122"/>
                <a:ea typeface="微软雅黑" panose="020B0503020204020204" pitchFamily="34" charset="-122"/>
                <a:sym typeface="+mn-ea"/>
              </a:rPr>
              <a:t>）</a:t>
            </a:r>
            <a:endParaRPr lang="zh-CN" altLang="en-US" sz="2400" b="1" dirty="0">
              <a:solidFill>
                <a:schemeClr val="tx1"/>
              </a:solidFill>
              <a:latin typeface="微软雅黑" panose="020B0503020204020204" pitchFamily="34" charset="-122"/>
              <a:ea typeface="微软雅黑" panose="020B0503020204020204" pitchFamily="34" charset="-122"/>
              <a:sym typeface="+mn-ea"/>
            </a:endParaRPr>
          </a:p>
        </p:txBody>
      </p:sp>
      <p:sp>
        <p:nvSpPr>
          <p:cNvPr id="19" name="矩形 18"/>
          <p:cNvSpPr/>
          <p:nvPr/>
        </p:nvSpPr>
        <p:spPr>
          <a:xfrm>
            <a:off x="742950" y="2005330"/>
            <a:ext cx="11178540" cy="3917950"/>
          </a:xfrm>
          <a:prstGeom prst="rect">
            <a:avLst/>
          </a:prstGeom>
          <a:solidFill>
            <a:srgbClr val="92D050">
              <a:alpha val="21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839470" y="2005330"/>
            <a:ext cx="10127615" cy="3829050"/>
          </a:xfrm>
          <a:prstGeom prst="rect">
            <a:avLst/>
          </a:prstGeom>
          <a:noFill/>
        </p:spPr>
        <p:txBody>
          <a:bodyPr wrap="square" rtlCol="0">
            <a:noAutofit/>
          </a:bodyPr>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核心资源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核心资源包含</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技术资源与人力资源</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两大部分，是创业企业相较于其他企业的核心竞争力所在。</a:t>
            </a:r>
            <a:endParaRPr kumimoji="1" lang="zh-CN" altLang="en-US" sz="2000" dirty="0">
              <a:solidFill>
                <a:schemeClr val="tx1">
                  <a:lumMod val="85000"/>
                  <a:lumOff val="15000"/>
                </a:schemeClr>
              </a:solidFill>
              <a:latin typeface="+mn-ea"/>
              <a:cs typeface="+mn-ea"/>
              <a:sym typeface="+mn-ea"/>
            </a:endParaRPr>
          </a:p>
          <a:p>
            <a:pPr algn="l">
              <a:lnSpc>
                <a:spcPct val="150000"/>
              </a:lnSpc>
              <a:spcBef>
                <a:spcPct val="0"/>
              </a:spcBef>
              <a:spcAft>
                <a:spcPct val="0"/>
              </a:spcAft>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mn-ea"/>
                <a:sym typeface="+mn-ea"/>
              </a:rPr>
              <a:t>非核心资源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非核心资源主要包括场地、资金和环境资源。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盘点创业资源</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39470" y="1247140"/>
            <a:ext cx="6096000" cy="460375"/>
          </a:xfrm>
          <a:prstGeom prst="rect">
            <a:avLst/>
          </a:prstGeom>
          <a:noFill/>
        </p:spPr>
        <p:txBody>
          <a:bodyPr wrap="square" rtlCol="0" anchor="t">
            <a:spAutoFit/>
          </a:bodyPr>
          <a:p>
            <a:r>
              <a:rPr lang="zh-CN" altLang="en-US" sz="2400" b="1" dirty="0">
                <a:solidFill>
                  <a:srgbClr val="92D050"/>
                </a:solidFill>
                <a:latin typeface="微软雅黑" panose="020B0503020204020204" pitchFamily="34" charset="-122"/>
                <a:ea typeface="微软雅黑" panose="020B0503020204020204" pitchFamily="34" charset="-122"/>
                <a:sym typeface="+mn-ea"/>
              </a:rPr>
              <a:t>（一）创业资源的分类</a:t>
            </a:r>
            <a:r>
              <a:rPr lang="zh-CN" altLang="en-US" sz="2400" b="1" dirty="0">
                <a:solidFill>
                  <a:schemeClr val="tx1"/>
                </a:solidFill>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按来源分类</a:t>
            </a:r>
            <a:r>
              <a:rPr lang="zh-CN" altLang="en-US" sz="2400" b="1" dirty="0">
                <a:solidFill>
                  <a:schemeClr val="tx1"/>
                </a:solidFill>
                <a:latin typeface="微软雅黑" panose="020B0503020204020204" pitchFamily="34" charset="-122"/>
                <a:ea typeface="微软雅黑" panose="020B0503020204020204" pitchFamily="34" charset="-122"/>
                <a:sym typeface="+mn-ea"/>
              </a:rPr>
              <a:t>）</a:t>
            </a:r>
            <a:endParaRPr lang="zh-CN" altLang="en-US" sz="2400" b="1" dirty="0">
              <a:solidFill>
                <a:schemeClr val="tx1"/>
              </a:solidFill>
              <a:latin typeface="微软雅黑" panose="020B0503020204020204" pitchFamily="34" charset="-122"/>
              <a:ea typeface="微软雅黑" panose="020B0503020204020204" pitchFamily="34" charset="-122"/>
              <a:sym typeface="+mn-ea"/>
            </a:endParaRPr>
          </a:p>
        </p:txBody>
      </p:sp>
      <p:sp>
        <p:nvSpPr>
          <p:cNvPr id="19" name="矩形 18"/>
          <p:cNvSpPr/>
          <p:nvPr/>
        </p:nvSpPr>
        <p:spPr>
          <a:xfrm>
            <a:off x="742950" y="2005330"/>
            <a:ext cx="11178540" cy="3917950"/>
          </a:xfrm>
          <a:prstGeom prst="rect">
            <a:avLst/>
          </a:prstGeom>
          <a:solidFill>
            <a:srgbClr val="92D050">
              <a:alpha val="21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839470" y="2005330"/>
            <a:ext cx="10127615" cy="3829050"/>
          </a:xfrm>
          <a:prstGeom prst="rect">
            <a:avLst/>
          </a:prstGeom>
          <a:noFill/>
        </p:spPr>
        <p:txBody>
          <a:bodyPr wrap="square" rtlCol="0">
            <a:noAutofit/>
          </a:bodyPr>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内部资源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。内部资源是指创业者或创业团队自身所拥有的可用于创业的资源，如</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创业者自身拥有的可用于</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创业的资金、技术、机会信息、人脉关系</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外部资源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。外部资源是创业者从朋友、亲戚、商务伙伴或其他投资者处筹集到的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投资资金、设备或原材料</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盘点创业资源</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39470" y="1247140"/>
            <a:ext cx="4084320" cy="460375"/>
          </a:xfrm>
          <a:prstGeom prst="rect">
            <a:avLst/>
          </a:prstGeom>
          <a:noFill/>
        </p:spPr>
        <p:txBody>
          <a:bodyPr wrap="square" rtlCol="0" anchor="t">
            <a:spAutoFit/>
          </a:bodyPr>
          <a:p>
            <a:r>
              <a:rPr lang="zh-CN" altLang="en-US" sz="2400" b="1" dirty="0">
                <a:solidFill>
                  <a:srgbClr val="92D050"/>
                </a:solidFill>
                <a:latin typeface="微软雅黑" panose="020B0503020204020204" pitchFamily="34" charset="-122"/>
                <a:ea typeface="微软雅黑" panose="020B0503020204020204" pitchFamily="34" charset="-122"/>
                <a:sym typeface="+mn-ea"/>
              </a:rPr>
              <a:t>（二）创业资源的获取途径</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14" name="圆角矩形 3"/>
          <p:cNvSpPr/>
          <p:nvPr>
            <p:custDataLst>
              <p:tags r:id="rId1"/>
            </p:custDataLst>
          </p:nvPr>
        </p:nvSpPr>
        <p:spPr>
          <a:xfrm>
            <a:off x="801370" y="2107566"/>
            <a:ext cx="5182929" cy="4246937"/>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rgbClr val="04898E">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6" name="圆角矩形 3"/>
          <p:cNvSpPr/>
          <p:nvPr>
            <p:custDataLst>
              <p:tags r:id="rId2"/>
            </p:custDataLst>
          </p:nvPr>
        </p:nvSpPr>
        <p:spPr>
          <a:xfrm>
            <a:off x="669925" y="1992630"/>
            <a:ext cx="5210810" cy="4266565"/>
          </a:xfrm>
          <a:prstGeom prst="roundRect">
            <a:avLst>
              <a:gd name="adj" fmla="val 5223"/>
            </a:avLst>
          </a:prstGeom>
          <a:solidFill>
            <a:schemeClr val="lt1">
              <a:lumMod val="100000"/>
              <a:alpha val="10000"/>
            </a:schemeClr>
          </a:solidFill>
          <a:ln>
            <a:solidFill>
              <a:srgbClr val="04898E">
                <a:alpha val="8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在激烈的市场竞争中，企业要想保持持续的创新和竞争优势，除了依赖外部资源的获取，</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更重要的是要发掘和培养内部的创业资源</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。通过资源内生方式可以获取的创业资源包括</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人力资源、技术资</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a:p>
            <a:pPr lvl="0" algn="just">
              <a:lnSpc>
                <a:spcPct val="140000"/>
              </a:lnSpc>
              <a:buClrTx/>
              <a:buSzTx/>
              <a:buFontTx/>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源、管理资源</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等。</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
        <p:nvSpPr>
          <p:cNvPr id="17" name="圆角矩形 3"/>
          <p:cNvSpPr/>
          <p:nvPr>
            <p:custDataLst>
              <p:tags r:id="rId3"/>
            </p:custDataLst>
          </p:nvPr>
        </p:nvSpPr>
        <p:spPr>
          <a:xfrm>
            <a:off x="6338571" y="2107566"/>
            <a:ext cx="5182929" cy="4246937"/>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rgbClr val="FBCC04">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4" name="圆角矩形 3"/>
          <p:cNvSpPr/>
          <p:nvPr>
            <p:custDataLst>
              <p:tags r:id="rId4"/>
            </p:custDataLst>
          </p:nvPr>
        </p:nvSpPr>
        <p:spPr>
          <a:xfrm>
            <a:off x="6207126" y="1992630"/>
            <a:ext cx="5210810" cy="4266565"/>
          </a:xfrm>
          <a:prstGeom prst="roundRect">
            <a:avLst>
              <a:gd name="adj" fmla="val 5223"/>
            </a:avLst>
          </a:prstGeom>
          <a:solidFill>
            <a:schemeClr val="lt1">
              <a:lumMod val="100000"/>
              <a:alpha val="10000"/>
            </a:schemeClr>
          </a:solidFill>
          <a:ln>
            <a:solidFill>
              <a:srgbClr val="FBCC04"/>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zh-CN" altLang="en-US" sz="2000" b="1" dirty="0">
                <a:solidFill>
                  <a:schemeClr val="tx1">
                    <a:lumMod val="85000"/>
                    <a:lumOff val="15000"/>
                  </a:schemeClr>
                </a:solidFill>
                <a:latin typeface="+mn-ea"/>
                <a:cs typeface="+mn-ea"/>
                <a:sym typeface="+mn-ea"/>
              </a:rPr>
              <a:t>资源引进</a:t>
            </a:r>
            <a:r>
              <a:rPr lang="zh-CN" altLang="en-US" sz="2000" dirty="0">
                <a:solidFill>
                  <a:schemeClr val="tx1">
                    <a:lumMod val="85000"/>
                    <a:lumOff val="15000"/>
                  </a:schemeClr>
                </a:solidFill>
                <a:latin typeface="+mn-ea"/>
                <a:cs typeface="+mn-ea"/>
                <a:sym typeface="+mn-ea"/>
              </a:rPr>
              <a:t>是指</a:t>
            </a:r>
            <a:r>
              <a:rPr lang="zh-CN" altLang="en-US" sz="2000" b="1" dirty="0">
                <a:solidFill>
                  <a:schemeClr val="tx1">
                    <a:lumMod val="85000"/>
                    <a:lumOff val="15000"/>
                  </a:schemeClr>
                </a:solidFill>
                <a:latin typeface="+mn-ea"/>
                <a:cs typeface="+mn-ea"/>
                <a:sym typeface="+mn-ea"/>
              </a:rPr>
              <a:t>通过商业创意、发展战略、前景预测</a:t>
            </a:r>
            <a:r>
              <a:rPr lang="zh-CN" altLang="en-US" sz="2000" dirty="0">
                <a:solidFill>
                  <a:schemeClr val="tx1">
                    <a:lumMod val="85000"/>
                    <a:lumOff val="15000"/>
                  </a:schemeClr>
                </a:solidFill>
                <a:latin typeface="+mn-ea"/>
                <a:cs typeface="+mn-ea"/>
                <a:sym typeface="+mn-ea"/>
              </a:rPr>
              <a:t>等方式</a:t>
            </a:r>
            <a:r>
              <a:rPr lang="zh-CN" altLang="en-US" sz="2000" b="1" dirty="0">
                <a:solidFill>
                  <a:schemeClr val="tx1">
                    <a:lumMod val="85000"/>
                    <a:lumOff val="15000"/>
                  </a:schemeClr>
                </a:solidFill>
                <a:latin typeface="+mn-ea"/>
                <a:cs typeface="+mn-ea"/>
                <a:sym typeface="+mn-ea"/>
              </a:rPr>
              <a:t>吸引外部</a:t>
            </a:r>
            <a:r>
              <a:rPr lang="zh-CN" altLang="en-US" sz="2000" dirty="0">
                <a:solidFill>
                  <a:schemeClr val="tx1">
                    <a:lumMod val="85000"/>
                    <a:lumOff val="15000"/>
                  </a:schemeClr>
                </a:solidFill>
                <a:latin typeface="+mn-ea"/>
                <a:cs typeface="+mn-ea"/>
                <a:sym typeface="+mn-ea"/>
              </a:rPr>
              <a:t>的物质资源、技术资源、人力资源和资金资源，从而增强企业整体资源。</a:t>
            </a:r>
            <a:endParaRPr lang="zh-CN" altLang="en-US" sz="2000" dirty="0">
              <a:solidFill>
                <a:schemeClr val="tx1">
                  <a:lumMod val="85000"/>
                  <a:lumOff val="15000"/>
                </a:schemeClr>
              </a:solidFill>
              <a:latin typeface="+mn-ea"/>
              <a:cs typeface="+mn-ea"/>
              <a:sym typeface="+mn-ea"/>
            </a:endParaRPr>
          </a:p>
        </p:txBody>
      </p:sp>
      <p:sp>
        <p:nvSpPr>
          <p:cNvPr id="11" name="圆角矩形 16"/>
          <p:cNvSpPr/>
          <p:nvPr>
            <p:custDataLst>
              <p:tags r:id="rId5"/>
            </p:custDataLst>
          </p:nvPr>
        </p:nvSpPr>
        <p:spPr>
          <a:xfrm>
            <a:off x="883921" y="5479416"/>
            <a:ext cx="589915" cy="593090"/>
          </a:xfrm>
          <a:prstGeom prst="roundRect">
            <a:avLst>
              <a:gd name="adj" fmla="val 23765"/>
            </a:avLst>
          </a:prstGeom>
          <a:solidFill>
            <a:srgbClr val="04898E">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01</a:t>
            </a:r>
            <a:endParaRPr lang="en-US" altLang="zh-CN" b="1">
              <a:solidFill>
                <a:srgbClr val="FFFFFF"/>
              </a:solidFill>
              <a:latin typeface="+mn-ea"/>
              <a:cs typeface="+mn-ea"/>
              <a:sym typeface="+mn-ea"/>
            </a:endParaRPr>
          </a:p>
        </p:txBody>
      </p:sp>
      <p:sp>
        <p:nvSpPr>
          <p:cNvPr id="18" name="圆角矩形 16"/>
          <p:cNvSpPr/>
          <p:nvPr>
            <p:custDataLst>
              <p:tags r:id="rId6"/>
            </p:custDataLst>
          </p:nvPr>
        </p:nvSpPr>
        <p:spPr>
          <a:xfrm>
            <a:off x="6421121" y="5479416"/>
            <a:ext cx="589915" cy="593090"/>
          </a:xfrm>
          <a:prstGeom prst="roundRect">
            <a:avLst>
              <a:gd name="adj" fmla="val 23765"/>
            </a:avLst>
          </a:prstGeom>
          <a:solidFill>
            <a:srgbClr val="FBCC0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02</a:t>
            </a:r>
            <a:endParaRPr lang="en-US" altLang="zh-CN" b="1">
              <a:solidFill>
                <a:srgbClr val="FFFFFF"/>
              </a:solidFill>
              <a:latin typeface="+mn-ea"/>
              <a:cs typeface="+mn-ea"/>
              <a:sym typeface="+mn-ea"/>
            </a:endParaRPr>
          </a:p>
        </p:txBody>
      </p:sp>
      <p:sp>
        <p:nvSpPr>
          <p:cNvPr id="6" name="文本框 5"/>
          <p:cNvSpPr txBox="1"/>
          <p:nvPr/>
        </p:nvSpPr>
        <p:spPr>
          <a:xfrm>
            <a:off x="1646555" y="5499100"/>
            <a:ext cx="786130" cy="573405"/>
          </a:xfrm>
          <a:prstGeom prst="rect">
            <a:avLst/>
          </a:prstGeom>
          <a:noFill/>
        </p:spPr>
        <p:txBody>
          <a:bodyPr wrap="square" rtlCol="0">
            <a:noAutofit/>
          </a:bodyPr>
          <a:p>
            <a:pPr>
              <a:lnSpc>
                <a:spcPct val="140000"/>
              </a:lnSpc>
            </a:pPr>
            <a:r>
              <a:rPr lang="zh-CN" altLang="en-US" sz="2000" b="1">
                <a:latin typeface="微软雅黑" panose="020B0503020204020204" pitchFamily="34" charset="-122"/>
                <a:ea typeface="微软雅黑" panose="020B0503020204020204" pitchFamily="34" charset="-122"/>
              </a:rPr>
              <a:t>内生</a:t>
            </a:r>
            <a:endParaRPr lang="zh-CN" altLang="en-US" sz="2000" b="1">
              <a:latin typeface="微软雅黑" panose="020B0503020204020204" pitchFamily="34" charset="-122"/>
              <a:ea typeface="微软雅黑" panose="020B0503020204020204" pitchFamily="34" charset="-122"/>
            </a:endParaRPr>
          </a:p>
        </p:txBody>
      </p:sp>
      <p:sp>
        <p:nvSpPr>
          <p:cNvPr id="7" name="文本框 6"/>
          <p:cNvSpPr txBox="1"/>
          <p:nvPr/>
        </p:nvSpPr>
        <p:spPr>
          <a:xfrm>
            <a:off x="7266940" y="5479415"/>
            <a:ext cx="786130" cy="573405"/>
          </a:xfrm>
          <a:prstGeom prst="rect">
            <a:avLst/>
          </a:prstGeom>
          <a:noFill/>
        </p:spPr>
        <p:txBody>
          <a:bodyPr wrap="square" rtlCol="0">
            <a:noAutofit/>
          </a:bodyPr>
          <a:p>
            <a:pPr>
              <a:lnSpc>
                <a:spcPct val="140000"/>
              </a:lnSpc>
            </a:pPr>
            <a:r>
              <a:rPr lang="zh-CN" altLang="en-US" sz="2000" b="1">
                <a:latin typeface="微软雅黑" panose="020B0503020204020204" pitchFamily="34" charset="-122"/>
                <a:ea typeface="微软雅黑" panose="020B0503020204020204" pitchFamily="34" charset="-122"/>
              </a:rPr>
              <a:t>引进</a:t>
            </a:r>
            <a:endParaRPr lang="zh-CN" altLang="en-US" sz="20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盘点创业资源</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39470" y="1247140"/>
            <a:ext cx="4084320" cy="460375"/>
          </a:xfrm>
          <a:prstGeom prst="rect">
            <a:avLst/>
          </a:prstGeom>
          <a:noFill/>
        </p:spPr>
        <p:txBody>
          <a:bodyPr wrap="square" rtlCol="0" anchor="t">
            <a:spAutoFit/>
          </a:bodyPr>
          <a:p>
            <a:r>
              <a:rPr lang="zh-CN" altLang="en-US" sz="2400" b="1" dirty="0">
                <a:solidFill>
                  <a:srgbClr val="92D050"/>
                </a:solidFill>
                <a:latin typeface="微软雅黑" panose="020B0503020204020204" pitchFamily="34" charset="-122"/>
                <a:ea typeface="微软雅黑" panose="020B0503020204020204" pitchFamily="34" charset="-122"/>
                <a:sym typeface="+mn-ea"/>
              </a:rPr>
              <a:t>（二）创业资源的获取途径</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14" name="圆角矩形 3"/>
          <p:cNvSpPr/>
          <p:nvPr>
            <p:custDataLst>
              <p:tags r:id="rId1"/>
            </p:custDataLst>
          </p:nvPr>
        </p:nvSpPr>
        <p:spPr>
          <a:xfrm>
            <a:off x="801370" y="2107566"/>
            <a:ext cx="5182929" cy="4246937"/>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rgbClr val="04898E">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6" name="圆角矩形 3"/>
          <p:cNvSpPr/>
          <p:nvPr>
            <p:custDataLst>
              <p:tags r:id="rId2"/>
            </p:custDataLst>
          </p:nvPr>
        </p:nvSpPr>
        <p:spPr>
          <a:xfrm>
            <a:off x="669925" y="1992630"/>
            <a:ext cx="5210810" cy="4266565"/>
          </a:xfrm>
          <a:prstGeom prst="roundRect">
            <a:avLst>
              <a:gd name="adj" fmla="val 5223"/>
            </a:avLst>
          </a:prstGeom>
          <a:solidFill>
            <a:schemeClr val="lt1">
              <a:lumMod val="100000"/>
              <a:alpha val="10000"/>
            </a:schemeClr>
          </a:solidFill>
          <a:ln>
            <a:solidFill>
              <a:srgbClr val="04898E">
                <a:alpha val="8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购买是运用资金从市场中获取所需</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（如厂房、生产设施、办公设备、专利技术、人才等资源）的关键手段，也是实现资源优化配置、提高创业效率和成功率的重要保障。</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
        <p:nvSpPr>
          <p:cNvPr id="17" name="圆角矩形 3"/>
          <p:cNvSpPr/>
          <p:nvPr>
            <p:custDataLst>
              <p:tags r:id="rId3"/>
            </p:custDataLst>
          </p:nvPr>
        </p:nvSpPr>
        <p:spPr>
          <a:xfrm>
            <a:off x="6338571" y="2107566"/>
            <a:ext cx="5182929" cy="4246937"/>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rgbClr val="FBCC04">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4" name="圆角矩形 3"/>
          <p:cNvSpPr/>
          <p:nvPr>
            <p:custDataLst>
              <p:tags r:id="rId4"/>
            </p:custDataLst>
          </p:nvPr>
        </p:nvSpPr>
        <p:spPr>
          <a:xfrm>
            <a:off x="6207126" y="1992630"/>
            <a:ext cx="5210810" cy="4266565"/>
          </a:xfrm>
          <a:prstGeom prst="roundRect">
            <a:avLst>
              <a:gd name="adj" fmla="val 5223"/>
            </a:avLst>
          </a:prstGeom>
          <a:solidFill>
            <a:schemeClr val="lt1">
              <a:lumMod val="100000"/>
              <a:alpha val="10000"/>
            </a:schemeClr>
          </a:solidFill>
          <a:ln>
            <a:solidFill>
              <a:srgbClr val="FBCC04"/>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联盟是指企业与其他组织的有机联合，</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通过共同开发尚不能独立开发的资源</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，实现互利共赢。联盟的</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条件是参与联盟者应各有所需、相互支撑</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，并达成利益分配的共识。</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
        <p:nvSpPr>
          <p:cNvPr id="11" name="圆角矩形 16"/>
          <p:cNvSpPr/>
          <p:nvPr>
            <p:custDataLst>
              <p:tags r:id="rId5"/>
            </p:custDataLst>
          </p:nvPr>
        </p:nvSpPr>
        <p:spPr>
          <a:xfrm>
            <a:off x="883921" y="5479416"/>
            <a:ext cx="589915" cy="593090"/>
          </a:xfrm>
          <a:prstGeom prst="roundRect">
            <a:avLst>
              <a:gd name="adj" fmla="val 23765"/>
            </a:avLst>
          </a:prstGeom>
          <a:solidFill>
            <a:srgbClr val="04898E">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03</a:t>
            </a:r>
            <a:endParaRPr lang="en-US" altLang="zh-CN" b="1">
              <a:solidFill>
                <a:srgbClr val="FFFFFF"/>
              </a:solidFill>
              <a:latin typeface="+mn-ea"/>
              <a:cs typeface="+mn-ea"/>
              <a:sym typeface="+mn-ea"/>
            </a:endParaRPr>
          </a:p>
        </p:txBody>
      </p:sp>
      <p:sp>
        <p:nvSpPr>
          <p:cNvPr id="18" name="圆角矩形 16"/>
          <p:cNvSpPr/>
          <p:nvPr>
            <p:custDataLst>
              <p:tags r:id="rId6"/>
            </p:custDataLst>
          </p:nvPr>
        </p:nvSpPr>
        <p:spPr>
          <a:xfrm>
            <a:off x="6421121" y="5479416"/>
            <a:ext cx="589915" cy="593090"/>
          </a:xfrm>
          <a:prstGeom prst="roundRect">
            <a:avLst>
              <a:gd name="adj" fmla="val 23765"/>
            </a:avLst>
          </a:prstGeom>
          <a:solidFill>
            <a:srgbClr val="FBCC0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04</a:t>
            </a:r>
            <a:endParaRPr lang="en-US" altLang="zh-CN" b="1">
              <a:solidFill>
                <a:srgbClr val="FFFFFF"/>
              </a:solidFill>
              <a:latin typeface="+mn-ea"/>
              <a:cs typeface="+mn-ea"/>
              <a:sym typeface="+mn-ea"/>
            </a:endParaRPr>
          </a:p>
        </p:txBody>
      </p:sp>
      <p:sp>
        <p:nvSpPr>
          <p:cNvPr id="6" name="文本框 5"/>
          <p:cNvSpPr txBox="1"/>
          <p:nvPr/>
        </p:nvSpPr>
        <p:spPr>
          <a:xfrm>
            <a:off x="1646555" y="5499100"/>
            <a:ext cx="786130" cy="573405"/>
          </a:xfrm>
          <a:prstGeom prst="rect">
            <a:avLst/>
          </a:prstGeom>
          <a:noFill/>
        </p:spPr>
        <p:txBody>
          <a:bodyPr wrap="square" rtlCol="0">
            <a:noAutofit/>
          </a:bodyPr>
          <a:p>
            <a:pPr>
              <a:lnSpc>
                <a:spcPct val="140000"/>
              </a:lnSpc>
            </a:pPr>
            <a:r>
              <a:rPr lang="zh-CN" altLang="en-US" sz="2000" b="1">
                <a:latin typeface="微软雅黑" panose="020B0503020204020204" pitchFamily="34" charset="-122"/>
                <a:ea typeface="微软雅黑" panose="020B0503020204020204" pitchFamily="34" charset="-122"/>
              </a:rPr>
              <a:t>购买</a:t>
            </a:r>
            <a:endParaRPr lang="zh-CN" altLang="en-US" sz="2000" b="1">
              <a:latin typeface="微软雅黑" panose="020B0503020204020204" pitchFamily="34" charset="-122"/>
              <a:ea typeface="微软雅黑" panose="020B0503020204020204" pitchFamily="34" charset="-122"/>
            </a:endParaRPr>
          </a:p>
        </p:txBody>
      </p:sp>
      <p:sp>
        <p:nvSpPr>
          <p:cNvPr id="7" name="文本框 6"/>
          <p:cNvSpPr txBox="1"/>
          <p:nvPr/>
        </p:nvSpPr>
        <p:spPr>
          <a:xfrm>
            <a:off x="7266940" y="5479415"/>
            <a:ext cx="786130" cy="573405"/>
          </a:xfrm>
          <a:prstGeom prst="rect">
            <a:avLst/>
          </a:prstGeom>
          <a:noFill/>
        </p:spPr>
        <p:txBody>
          <a:bodyPr wrap="square" rtlCol="0">
            <a:noAutofit/>
          </a:bodyPr>
          <a:p>
            <a:pPr>
              <a:lnSpc>
                <a:spcPct val="140000"/>
              </a:lnSpc>
            </a:pPr>
            <a:r>
              <a:rPr lang="zh-CN" altLang="en-US" sz="2000" b="1">
                <a:latin typeface="微软雅黑" panose="020B0503020204020204" pitchFamily="34" charset="-122"/>
                <a:ea typeface="微软雅黑" panose="020B0503020204020204" pitchFamily="34" charset="-122"/>
              </a:rPr>
              <a:t>联盟</a:t>
            </a:r>
            <a:endParaRPr lang="zh-CN" altLang="en-US" sz="20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427480" y="1332865"/>
            <a:ext cx="4144010" cy="4991100"/>
            <a:chOff x="2248" y="2099"/>
            <a:chExt cx="6526" cy="7860"/>
          </a:xfrm>
        </p:grpSpPr>
        <p:grpSp>
          <p:nvGrpSpPr>
            <p:cNvPr id="3" name="组合 2"/>
            <p:cNvGrpSpPr/>
            <p:nvPr/>
          </p:nvGrpSpPr>
          <p:grpSpPr>
            <a:xfrm rot="0">
              <a:off x="2248" y="2099"/>
              <a:ext cx="6526" cy="1002"/>
              <a:chOff x="1458109" y="2702487"/>
              <a:chExt cx="4144010" cy="636270"/>
            </a:xfrm>
          </p:grpSpPr>
          <p:sp>
            <p:nvSpPr>
              <p:cNvPr id="4" name="圆角矩形 50"/>
              <p:cNvSpPr/>
              <p:nvPr>
                <p:custDataLst>
                  <p:tags r:id="rId1"/>
                </p:custDataLst>
              </p:nvPr>
            </p:nvSpPr>
            <p:spPr>
              <a:xfrm>
                <a:off x="2338854" y="2702487"/>
                <a:ext cx="3263265" cy="636270"/>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了解新质生产力，认识现代化产业体系</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圆角矩形 60"/>
              <p:cNvSpPr/>
              <p:nvPr>
                <p:custDataLst>
                  <p:tags r:id="rId2"/>
                </p:custDataLst>
              </p:nvPr>
            </p:nvSpPr>
            <p:spPr>
              <a:xfrm>
                <a:off x="1458109" y="2702487"/>
                <a:ext cx="762000" cy="636270"/>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1</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rot="0">
              <a:off x="2248" y="3721"/>
              <a:ext cx="6527" cy="1002"/>
              <a:chOff x="1458117" y="2702487"/>
              <a:chExt cx="4144398" cy="636234"/>
            </a:xfrm>
          </p:grpSpPr>
          <p:sp>
            <p:nvSpPr>
              <p:cNvPr id="7" name="圆角矩形 50"/>
              <p:cNvSpPr/>
              <p:nvPr>
                <p:custDataLst>
                  <p:tags r:id="rId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激发创新意识，塑造创新思维</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60"/>
              <p:cNvSpPr/>
              <p:nvPr>
                <p:custDataLst>
                  <p:tags r:id="rId4"/>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2</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rot="0">
              <a:off x="2248" y="7224"/>
              <a:ext cx="6527" cy="1002"/>
              <a:chOff x="1458117" y="2702487"/>
              <a:chExt cx="4144398" cy="636234"/>
            </a:xfrm>
          </p:grpSpPr>
          <p:sp>
            <p:nvSpPr>
              <p:cNvPr id="10" name="圆角矩形 50"/>
              <p:cNvSpPr/>
              <p:nvPr>
                <p:custDataLst>
                  <p:tags r:id="rId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践行创业精神，进行创业自我审视</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圆角矩形 60"/>
              <p:cNvSpPr/>
              <p:nvPr>
                <p:custDataLst>
                  <p:tags r:id="rId6"/>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4</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rot="0">
              <a:off x="2248" y="5528"/>
              <a:ext cx="6527" cy="1002"/>
              <a:chOff x="1458117" y="2702487"/>
              <a:chExt cx="4144398" cy="636234"/>
            </a:xfrm>
          </p:grpSpPr>
          <p:sp>
            <p:nvSpPr>
              <p:cNvPr id="13" name="圆角矩形 50"/>
              <p:cNvSpPr/>
              <p:nvPr>
                <p:custDataLst>
                  <p:tags r:id="rId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学习创新技法，提高创新能力</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圆角矩形 60"/>
              <p:cNvSpPr/>
              <p:nvPr>
                <p:custDataLst>
                  <p:tags r:id="rId8"/>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3</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248" y="8957"/>
              <a:ext cx="6527" cy="1002"/>
              <a:chOff x="2818" y="9404"/>
              <a:chExt cx="6527" cy="1002"/>
            </a:xfrm>
          </p:grpSpPr>
          <p:sp>
            <p:nvSpPr>
              <p:cNvPr id="15" name="圆角矩形 60"/>
              <p:cNvSpPr/>
              <p:nvPr>
                <p:custDataLst>
                  <p:tags r:id="rId9"/>
                </p:custDataLst>
              </p:nvPr>
            </p:nvSpPr>
            <p:spPr>
              <a:xfrm>
                <a:off x="2818" y="9404"/>
                <a:ext cx="1189" cy="1002"/>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5</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17" name="圆角矩形 50"/>
              <p:cNvSpPr/>
              <p:nvPr>
                <p:custDataLst>
                  <p:tags r:id="rId10"/>
                </p:custDataLst>
              </p:nvPr>
            </p:nvSpPr>
            <p:spPr>
              <a:xfrm>
                <a:off x="4207" y="9404"/>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评估创业环境，获取创业资源</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47" name="组合 46"/>
          <p:cNvGrpSpPr/>
          <p:nvPr/>
        </p:nvGrpSpPr>
        <p:grpSpPr>
          <a:xfrm>
            <a:off x="6327775" y="1332865"/>
            <a:ext cx="4137025" cy="4991100"/>
            <a:chOff x="9965" y="2099"/>
            <a:chExt cx="6515" cy="7860"/>
          </a:xfrm>
        </p:grpSpPr>
        <p:grpSp>
          <p:nvGrpSpPr>
            <p:cNvPr id="22" name="组合 21"/>
            <p:cNvGrpSpPr/>
            <p:nvPr/>
          </p:nvGrpSpPr>
          <p:grpSpPr>
            <a:xfrm rot="0">
              <a:off x="9965" y="2099"/>
              <a:ext cx="6515" cy="1002"/>
              <a:chOff x="1465736" y="2702487"/>
              <a:chExt cx="4136779" cy="636234"/>
            </a:xfrm>
          </p:grpSpPr>
          <p:sp>
            <p:nvSpPr>
              <p:cNvPr id="23" name="圆角矩形 50"/>
              <p:cNvSpPr/>
              <p:nvPr>
                <p:custDataLst>
                  <p:tags r:id="rId11"/>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增强创业能力，打造创业团队</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圆角矩形 60"/>
              <p:cNvSpPr/>
              <p:nvPr>
                <p:custDataLst>
                  <p:tags r:id="rId12"/>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6</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rot="0">
              <a:off x="9965" y="3721"/>
              <a:ext cx="6515" cy="1002"/>
              <a:chOff x="1465736" y="2702487"/>
              <a:chExt cx="4136779" cy="636234"/>
            </a:xfrm>
          </p:grpSpPr>
          <p:sp>
            <p:nvSpPr>
              <p:cNvPr id="26" name="圆角矩形 50"/>
              <p:cNvSpPr/>
              <p:nvPr>
                <p:custDataLst>
                  <p:tags r:id="rId1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发掘创业机会，管理创业风险</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圆角矩形 60"/>
              <p:cNvSpPr/>
              <p:nvPr>
                <p:custDataLst>
                  <p:tags r:id="rId14"/>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7</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rot="0">
              <a:off x="9965" y="7216"/>
              <a:ext cx="6515" cy="1002"/>
              <a:chOff x="1465736" y="2702487"/>
              <a:chExt cx="4136779" cy="636234"/>
            </a:xfrm>
          </p:grpSpPr>
          <p:sp>
            <p:nvSpPr>
              <p:cNvPr id="29" name="圆角矩形 50"/>
              <p:cNvSpPr/>
              <p:nvPr>
                <p:custDataLst>
                  <p:tags r:id="rId1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树立路演信心，进行项目路演</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圆角矩形 60"/>
              <p:cNvSpPr/>
              <p:nvPr>
                <p:custDataLst>
                  <p:tags r:id="rId16"/>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9</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rot="0">
              <a:off x="9965" y="5528"/>
              <a:ext cx="6515" cy="1002"/>
              <a:chOff x="1465736" y="2702487"/>
              <a:chExt cx="4136779" cy="636234"/>
            </a:xfrm>
          </p:grpSpPr>
          <p:sp>
            <p:nvSpPr>
              <p:cNvPr id="32" name="圆角矩形 50"/>
              <p:cNvSpPr/>
              <p:nvPr>
                <p:custDataLst>
                  <p:tags r:id="rId1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了解商业模式，撰写创业计划书</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圆角矩形 60"/>
              <p:cNvSpPr/>
              <p:nvPr>
                <p:custDataLst>
                  <p:tags r:id="rId18"/>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8</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sp>
          <p:nvSpPr>
            <p:cNvPr id="34" name="圆角矩形 60"/>
            <p:cNvSpPr/>
            <p:nvPr>
              <p:custDataLst>
                <p:tags r:id="rId19"/>
              </p:custDataLst>
            </p:nvPr>
          </p:nvSpPr>
          <p:spPr>
            <a:xfrm>
              <a:off x="9965" y="8957"/>
              <a:ext cx="1189" cy="1003"/>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10</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35" name="圆角矩形 50"/>
            <p:cNvSpPr/>
            <p:nvPr>
              <p:custDataLst>
                <p:tags r:id="rId20"/>
              </p:custDataLst>
            </p:nvPr>
          </p:nvSpPr>
          <p:spPr>
            <a:xfrm>
              <a:off x="11342" y="8957"/>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组建创业企业，精进企业管理技能</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5" name="文本框 74"/>
          <p:cNvSpPr txBox="1"/>
          <p:nvPr/>
        </p:nvSpPr>
        <p:spPr>
          <a:xfrm>
            <a:off x="4793615" y="294640"/>
            <a:ext cx="2125980" cy="574040"/>
          </a:xfrm>
          <a:prstGeom prst="rect">
            <a:avLst/>
          </a:prstGeom>
          <a:noFill/>
        </p:spPr>
        <p:txBody>
          <a:bodyPr wrap="square" rtlCol="0">
            <a:noAutofit/>
          </a:bodyPr>
          <a:lstStyle/>
          <a:p>
            <a:pPr algn="ctr"/>
            <a:r>
              <a:rPr lang="zh-CN" altLang="en-US" sz="3200" b="1" dirty="0">
                <a:solidFill>
                  <a:srgbClr val="04898E"/>
                </a:solidFill>
                <a:latin typeface="微软雅黑" panose="020B0503020204020204" pitchFamily="34" charset="-122"/>
                <a:ea typeface="微软雅黑" panose="020B0503020204020204" pitchFamily="34" charset="-122"/>
                <a:cs typeface="+mn-ea"/>
                <a:sym typeface="+mn-lt"/>
              </a:rPr>
              <a:t>全书目录</a:t>
            </a:r>
            <a:endParaRPr lang="zh-CN" altLang="en-US" sz="3200" b="1" dirty="0">
              <a:solidFill>
                <a:srgbClr val="04898E"/>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544955" y="1282065"/>
            <a:ext cx="8655685" cy="460375"/>
          </a:xfrm>
          <a:prstGeom prst="rect">
            <a:avLst/>
          </a:prstGeom>
          <a:noFill/>
        </p:spPr>
        <p:txBody>
          <a:bodyPr wrap="square" rtlCol="0">
            <a:spAutoFit/>
          </a:bodyPr>
          <a:p>
            <a:r>
              <a:rPr lang="zh-CN" altLang="en-US" sz="2400" b="1">
                <a:solidFill>
                  <a:srgbClr val="00B0F0"/>
                </a:solidFill>
                <a:latin typeface="微软雅黑" panose="020B0503020204020204" pitchFamily="34" charset="-122"/>
                <a:ea typeface="微软雅黑" panose="020B0503020204020204" pitchFamily="34" charset="-122"/>
              </a:rPr>
              <a:t>在校园资源之外，这些高质量线上平台可以补充你的知识体系：</a:t>
            </a:r>
            <a:endParaRPr lang="zh-CN" altLang="en-US" sz="2400" b="1">
              <a:solidFill>
                <a:srgbClr val="00B0F0"/>
              </a:solidFill>
              <a:latin typeface="微软雅黑" panose="020B0503020204020204" pitchFamily="34" charset="-122"/>
              <a:ea typeface="微软雅黑" panose="020B0503020204020204" pitchFamily="34" charset="-122"/>
            </a:endParaRPr>
          </a:p>
        </p:txBody>
      </p:sp>
      <p:graphicFrame>
        <p:nvGraphicFramePr>
          <p:cNvPr id="6" name="表格 5"/>
          <p:cNvGraphicFramePr/>
          <p:nvPr/>
        </p:nvGraphicFramePr>
        <p:xfrm>
          <a:off x="1544955" y="2129790"/>
          <a:ext cx="8533765" cy="1905000"/>
        </p:xfrm>
        <a:graphic>
          <a:graphicData uri="http://schemas.openxmlformats.org/drawingml/2006/table">
            <a:tbl>
              <a:tblPr firstRow="1" firstCol="1" bandCol="1">
                <a:tableStyleId>{4CFAC016-2FF7-4B77-AE7C-6332D7665BC1}</a:tableStyleId>
              </a:tblPr>
              <a:tblGrid>
                <a:gridCol w="1678940"/>
                <a:gridCol w="3434715"/>
                <a:gridCol w="3418840"/>
              </a:tblGrid>
              <a:tr h="381000">
                <a:tc>
                  <a:txBody>
                    <a:bodyPr/>
                    <a:p>
                      <a:pPr algn="ctr">
                        <a:lnSpc>
                          <a:spcPct val="120000"/>
                        </a:lnSpc>
                        <a:buNone/>
                      </a:pPr>
                      <a:r>
                        <a:rPr lang="zh-CN" altLang="en-US" sz="2000">
                          <a:latin typeface="微软雅黑" panose="020B0503020204020204" pitchFamily="34" charset="-122"/>
                          <a:ea typeface="微软雅黑" panose="020B0503020204020204" pitchFamily="34" charset="-122"/>
                        </a:rPr>
                        <a:t>平台类型</a:t>
                      </a:r>
                      <a:endParaRPr lang="zh-CN" altLang="en-US" sz="2000">
                        <a:latin typeface="微软雅黑" panose="020B0503020204020204" pitchFamily="34" charset="-122"/>
                        <a:ea typeface="微软雅黑" panose="020B0503020204020204" pitchFamily="34" charset="-122"/>
                      </a:endParaRPr>
                    </a:p>
                  </a:txBody>
                  <a:tcPr/>
                </a:tc>
                <a:tc>
                  <a:txBody>
                    <a:bodyPr/>
                    <a:p>
                      <a:pPr algn="ctr">
                        <a:lnSpc>
                          <a:spcPct val="120000"/>
                        </a:lnSpc>
                        <a:buNone/>
                      </a:pPr>
                      <a:r>
                        <a:rPr lang="zh-CN" altLang="en-US" sz="2000">
                          <a:latin typeface="微软雅黑" panose="020B0503020204020204" pitchFamily="34" charset="-122"/>
                          <a:ea typeface="微软雅黑" panose="020B0503020204020204" pitchFamily="34" charset="-122"/>
                        </a:rPr>
                        <a:t>推荐平台</a:t>
                      </a:r>
                      <a:endParaRPr lang="zh-CN" altLang="en-US" sz="2000">
                        <a:latin typeface="微软雅黑" panose="020B0503020204020204" pitchFamily="34" charset="-122"/>
                        <a:ea typeface="微软雅黑" panose="020B0503020204020204" pitchFamily="34" charset="-122"/>
                      </a:endParaRPr>
                    </a:p>
                  </a:txBody>
                  <a:tcPr/>
                </a:tc>
                <a:tc>
                  <a:txBody>
                    <a:bodyPr/>
                    <a:p>
                      <a:pPr algn="ctr">
                        <a:lnSpc>
                          <a:spcPct val="120000"/>
                        </a:lnSpc>
                        <a:buNone/>
                      </a:pPr>
                      <a:r>
                        <a:rPr lang="zh-CN" altLang="en-US" sz="2000">
                          <a:latin typeface="微软雅黑" panose="020B0503020204020204" pitchFamily="34" charset="-122"/>
                          <a:ea typeface="微软雅黑" panose="020B0503020204020204" pitchFamily="34" charset="-122"/>
                        </a:rPr>
                        <a:t>特点与适合人群</a:t>
                      </a:r>
                      <a:endParaRPr lang="zh-CN" altLang="en-US" sz="2000">
                        <a:latin typeface="微软雅黑" panose="020B0503020204020204" pitchFamily="34" charset="-122"/>
                        <a:ea typeface="微软雅黑" panose="020B0503020204020204" pitchFamily="34" charset="-122"/>
                      </a:endParaRPr>
                    </a:p>
                  </a:txBody>
                  <a:tcPr/>
                </a:tc>
              </a:tr>
              <a:tr h="381000">
                <a:tc>
                  <a:txBody>
                    <a:bodyPr/>
                    <a:p>
                      <a:pPr algn="ctr">
                        <a:lnSpc>
                          <a:spcPct val="190000"/>
                        </a:lnSpc>
                        <a:buNone/>
                      </a:pPr>
                      <a:r>
                        <a:rPr lang="zh-CN" altLang="en-US" sz="2000">
                          <a:latin typeface="微软雅黑" panose="020B0503020204020204" pitchFamily="34" charset="-122"/>
                          <a:ea typeface="微软雅黑" panose="020B0503020204020204" pitchFamily="34" charset="-122"/>
                        </a:rPr>
                        <a:t>学术课程</a:t>
                      </a:r>
                      <a:endParaRPr lang="zh-CN" altLang="en-US" sz="2000">
                        <a:latin typeface="微软雅黑" panose="020B0503020204020204" pitchFamily="34" charset="-122"/>
                        <a:ea typeface="微软雅黑" panose="020B0503020204020204" pitchFamily="34" charset="-122"/>
                      </a:endParaRPr>
                    </a:p>
                  </a:txBody>
                  <a:tcPr/>
                </a:tc>
                <a:tc>
                  <a:txBody>
                    <a:bodyPr/>
                    <a:p>
                      <a:pPr algn="ctr">
                        <a:lnSpc>
                          <a:spcPct val="120000"/>
                        </a:lnSpc>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中国大学</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MOOC</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、学堂在线、</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Coursera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txBody>
                  <a:tcPr/>
                </a:tc>
                <a:tc>
                  <a:txBody>
                    <a:bodyPr/>
                    <a:p>
                      <a:pPr algn="ctr">
                        <a:lnSpc>
                          <a:spcPct val="120000"/>
                        </a:lnSpc>
                        <a:buNone/>
                      </a:pPr>
                      <a:r>
                        <a:rPr lang="zh-CN" altLang="en-US" sz="2000">
                          <a:latin typeface="微软雅黑" panose="020B0503020204020204" pitchFamily="34" charset="-122"/>
                          <a:ea typeface="微软雅黑" panose="020B0503020204020204" pitchFamily="34" charset="-122"/>
                        </a:rPr>
                        <a:t>系统学习高校开设的正规课程，可获取证书</a:t>
                      </a:r>
                      <a:endParaRPr lang="zh-CN" altLang="en-US" sz="2000">
                        <a:latin typeface="微软雅黑" panose="020B0503020204020204" pitchFamily="34" charset="-122"/>
                        <a:ea typeface="微软雅黑" panose="020B0503020204020204" pitchFamily="34" charset="-122"/>
                      </a:endParaRPr>
                    </a:p>
                  </a:txBody>
                  <a:tcPr/>
                </a:tc>
              </a:tr>
              <a:tr h="381000">
                <a:tc>
                  <a:txBody>
                    <a:bodyPr/>
                    <a:p>
                      <a:pPr algn="ctr">
                        <a:lnSpc>
                          <a:spcPct val="200000"/>
                        </a:lnSpc>
                        <a:buNone/>
                      </a:pPr>
                      <a:r>
                        <a:rPr lang="zh-CN" altLang="en-US" sz="2000">
                          <a:latin typeface="微软雅黑" panose="020B0503020204020204" pitchFamily="34" charset="-122"/>
                          <a:ea typeface="微软雅黑" panose="020B0503020204020204" pitchFamily="34" charset="-122"/>
                        </a:rPr>
                        <a:t>技能培训</a:t>
                      </a:r>
                      <a:endParaRPr lang="zh-CN" altLang="en-US" sz="2000">
                        <a:latin typeface="微软雅黑" panose="020B0503020204020204" pitchFamily="34" charset="-122"/>
                        <a:ea typeface="微软雅黑" panose="020B0503020204020204" pitchFamily="34" charset="-122"/>
                      </a:endParaRPr>
                    </a:p>
                  </a:txBody>
                  <a:tcPr/>
                </a:tc>
                <a:tc>
                  <a:txBody>
                    <a:bodyPr/>
                    <a:p>
                      <a:pPr algn="ctr">
                        <a:lnSpc>
                          <a:spcPct val="120000"/>
                        </a:lnSpc>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网易云课堂、慕课网、</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LinkedIn Learning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txBody>
                  <a:tcPr/>
                </a:tc>
                <a:tc>
                  <a:txBody>
                    <a:bodyPr/>
                    <a:p>
                      <a:pPr algn="ctr">
                        <a:lnSpc>
                          <a:spcPct val="120000"/>
                        </a:lnSpc>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侧重实用技能，如编程、设计、办公软件等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txBody>
                  <a:tcPr/>
                </a:tc>
              </a:tr>
              <a:tr h="381000">
                <a:tc>
                  <a:txBody>
                    <a:bodyPr/>
                    <a:p>
                      <a:pPr algn="ctr">
                        <a:lnSpc>
                          <a:spcPct val="190000"/>
                        </a:lnSpc>
                        <a:buNone/>
                      </a:pPr>
                      <a:r>
                        <a:rPr lang="zh-CN" altLang="en-US" sz="2000">
                          <a:latin typeface="微软雅黑" panose="020B0503020204020204" pitchFamily="34" charset="-122"/>
                          <a:ea typeface="微软雅黑" panose="020B0503020204020204" pitchFamily="34" charset="-122"/>
                        </a:rPr>
                        <a:t>知识拓展</a:t>
                      </a:r>
                      <a:endParaRPr lang="zh-CN" altLang="en-US" sz="2000">
                        <a:latin typeface="微软雅黑" panose="020B0503020204020204" pitchFamily="34" charset="-122"/>
                        <a:ea typeface="微软雅黑" panose="020B0503020204020204" pitchFamily="34" charset="-122"/>
                      </a:endParaRPr>
                    </a:p>
                  </a:txBody>
                  <a:tcPr/>
                </a:tc>
                <a:tc>
                  <a:txBody>
                    <a:bodyPr/>
                    <a:p>
                      <a:pPr algn="ctr">
                        <a:lnSpc>
                          <a:spcPct val="180000"/>
                        </a:lnSpc>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站知识区、知乎、得到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txBody>
                  <a:tcPr/>
                </a:tc>
                <a:tc>
                  <a:txBody>
                    <a:bodyPr/>
                    <a:p>
                      <a:pPr algn="ctr">
                        <a:lnSpc>
                          <a:spcPct val="120000"/>
                        </a:lnSpc>
                        <a:buNone/>
                      </a:pPr>
                      <a:r>
                        <a:rPr lang="zh-CN" altLang="en-US" sz="2000">
                          <a:latin typeface="微软雅黑" panose="020B0503020204020204" pitchFamily="34" charset="-122"/>
                          <a:ea typeface="微软雅黑" panose="020B0503020204020204" pitchFamily="34" charset="-122"/>
                        </a:rPr>
                        <a:t>碎片化学习，了解行业动态和通识知识</a:t>
                      </a:r>
                      <a:endParaRPr lang="zh-CN" altLang="en-US" sz="2000">
                        <a:latin typeface="微软雅黑" panose="020B0503020204020204" pitchFamily="34" charset="-122"/>
                        <a:ea typeface="微软雅黑" panose="020B0503020204020204" pitchFamily="34" charset="-122"/>
                      </a:endParaRPr>
                    </a:p>
                  </a:txBody>
                  <a:tcPr/>
                </a:tc>
              </a:tr>
              <a:tr h="381000">
                <a:tc>
                  <a:txBody>
                    <a:bodyPr/>
                    <a:p>
                      <a:pPr algn="ctr">
                        <a:lnSpc>
                          <a:spcPct val="190000"/>
                        </a:lnSpc>
                        <a:buNone/>
                      </a:pPr>
                      <a:r>
                        <a:rPr lang="zh-CN" altLang="en-US" sz="2000">
                          <a:latin typeface="微软雅黑" panose="020B0503020204020204" pitchFamily="34" charset="-122"/>
                          <a:ea typeface="微软雅黑" panose="020B0503020204020204" pitchFamily="34" charset="-122"/>
                        </a:rPr>
                        <a:t>语言学习</a:t>
                      </a:r>
                      <a:endParaRPr lang="zh-CN" altLang="en-US" sz="2000">
                        <a:latin typeface="微软雅黑" panose="020B0503020204020204" pitchFamily="34" charset="-122"/>
                        <a:ea typeface="微软雅黑" panose="020B0503020204020204" pitchFamily="34" charset="-122"/>
                      </a:endParaRPr>
                    </a:p>
                  </a:txBody>
                  <a:tcPr/>
                </a:tc>
                <a:tc>
                  <a:txBody>
                    <a:bodyPr/>
                    <a:p>
                      <a:pPr algn="ctr">
                        <a:lnSpc>
                          <a:spcPct val="190000"/>
                        </a:lnSpc>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每日英语听力、</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HelloTalk</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txBody>
                  <a:tcPr/>
                </a:tc>
                <a:tc>
                  <a:txBody>
                    <a:bodyPr/>
                    <a:p>
                      <a:pPr algn="ctr">
                        <a:lnSpc>
                          <a:spcPct val="120000"/>
                        </a:lnSpc>
                        <a:buNone/>
                      </a:pPr>
                      <a:r>
                        <a:rPr lang="zh-CN" altLang="en-US" sz="2000">
                          <a:latin typeface="微软雅黑" panose="020B0503020204020204" pitchFamily="34" charset="-122"/>
                          <a:ea typeface="微软雅黑" panose="020B0503020204020204" pitchFamily="34" charset="-122"/>
                        </a:rPr>
                        <a:t>提升语言能力，尤其是专业英语水平</a:t>
                      </a:r>
                      <a:endParaRPr lang="zh-CN" altLang="en-US" sz="2000">
                        <a:latin typeface="微软雅黑" panose="020B0503020204020204" pitchFamily="34" charset="-122"/>
                        <a:ea typeface="微软雅黑" panose="020B0503020204020204" pitchFamily="34" charset="-122"/>
                      </a:endParaRPr>
                    </a:p>
                  </a:txBody>
                  <a:tcPr/>
                </a:tc>
              </a:tr>
            </a:tbl>
          </a:graphicData>
        </a:graphic>
      </p:graphicFrame>
      <p:pic>
        <p:nvPicPr>
          <p:cNvPr id="7" name="图片 6" descr="团队讨论展示板"/>
          <p:cNvPicPr>
            <a:picLocks noChangeAspect="1"/>
          </p:cNvPicPr>
          <p:nvPr/>
        </p:nvPicPr>
        <p:blipFill>
          <a:blip r:embed="rId1"/>
          <a:stretch>
            <a:fillRect/>
          </a:stretch>
        </p:blipFill>
        <p:spPr>
          <a:xfrm>
            <a:off x="10681970" y="5484495"/>
            <a:ext cx="1416685" cy="13735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盘点创业资源</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39470" y="1247140"/>
            <a:ext cx="4084320" cy="460375"/>
          </a:xfrm>
          <a:prstGeom prst="rect">
            <a:avLst/>
          </a:prstGeom>
          <a:noFill/>
        </p:spPr>
        <p:txBody>
          <a:bodyPr wrap="square" rtlCol="0" anchor="t">
            <a:spAutoFit/>
          </a:bodyPr>
          <a:p>
            <a:r>
              <a:rPr lang="zh-CN" altLang="en-US" sz="2400" b="1" dirty="0">
                <a:solidFill>
                  <a:srgbClr val="92D050"/>
                </a:solidFill>
                <a:latin typeface="微软雅黑" panose="020B0503020204020204" pitchFamily="34" charset="-122"/>
                <a:ea typeface="微软雅黑" panose="020B0503020204020204" pitchFamily="34" charset="-122"/>
                <a:sym typeface="+mn-ea"/>
              </a:rPr>
              <a:t>（三）创业资源的整合</a:t>
            </a:r>
            <a:endParaRPr lang="zh-CN" altLang="en-US" sz="2400" b="1" dirty="0">
              <a:solidFill>
                <a:srgbClr val="92D05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118235" y="1899920"/>
            <a:ext cx="9780905" cy="2007870"/>
          </a:xfrm>
          <a:prstGeom prst="rect">
            <a:avLst/>
          </a:prstGeom>
          <a:noFill/>
        </p:spPr>
        <p:txBody>
          <a:bodyPr wrap="square" rtlCol="0">
            <a:noAutofit/>
          </a:bodyPr>
          <a:p>
            <a:pPr>
              <a:lnSpc>
                <a:spcPct val="150000"/>
              </a:lnSpc>
            </a:pPr>
            <a:r>
              <a:rPr lang="en-US" altLang="zh-CN" sz="2000">
                <a:latin typeface="微软雅黑" panose="020B0503020204020204" pitchFamily="34" charset="-122"/>
                <a:ea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rPr>
              <a:t>资源整合</a:t>
            </a:r>
            <a:r>
              <a:rPr lang="zh-CN" altLang="en-US" sz="2000">
                <a:latin typeface="微软雅黑" panose="020B0503020204020204" pitchFamily="34" charset="-122"/>
                <a:ea typeface="微软雅黑" panose="020B0503020204020204" pitchFamily="34" charset="-122"/>
              </a:rPr>
              <a:t>是企业对不同来源、不同层次、不同结构、不同内容的资源进行识别与选择、汲取与配置、激活和有机融合，使其具有较强的柔性、条理性、系统性和价值性，并</a:t>
            </a:r>
            <a:r>
              <a:rPr lang="zh-CN" altLang="en-US" sz="2000" b="1">
                <a:latin typeface="微软雅黑" panose="020B0503020204020204" pitchFamily="34" charset="-122"/>
                <a:ea typeface="微软雅黑" panose="020B0503020204020204" pitchFamily="34" charset="-122"/>
              </a:rPr>
              <a:t>创造出新资源的一个复杂的动态过程</a:t>
            </a:r>
            <a:r>
              <a:rPr lang="zh-CN" altLang="en-US" sz="2000">
                <a:latin typeface="微软雅黑" panose="020B0503020204020204" pitchFamily="34" charset="-122"/>
                <a:ea typeface="微软雅黑" panose="020B0503020204020204" pitchFamily="34" charset="-122"/>
              </a:rPr>
              <a:t>。资源整合的</a:t>
            </a:r>
            <a:r>
              <a:rPr lang="zh-CN" altLang="en-US" sz="2000" b="1">
                <a:latin typeface="微软雅黑" panose="020B0503020204020204" pitchFamily="34" charset="-122"/>
                <a:ea typeface="微软雅黑" panose="020B0503020204020204" pitchFamily="34" charset="-122"/>
              </a:rPr>
              <a:t>唯一目的是使企业获得最大的经济利益</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sp>
        <p:nvSpPr>
          <p:cNvPr id="5" name="文本框 4"/>
          <p:cNvSpPr txBox="1"/>
          <p:nvPr/>
        </p:nvSpPr>
        <p:spPr>
          <a:xfrm>
            <a:off x="1949450" y="4047490"/>
            <a:ext cx="4064000" cy="2083435"/>
          </a:xfrm>
          <a:prstGeom prst="rect">
            <a:avLst/>
          </a:prstGeom>
          <a:noFill/>
        </p:spPr>
        <p:txBody>
          <a:bodyPr wrap="square" rtlCol="0">
            <a:noAutofit/>
          </a:bodyPr>
          <a:p>
            <a:pPr>
              <a:lnSpc>
                <a:spcPct val="200000"/>
              </a:lnSpc>
            </a:pPr>
            <a:r>
              <a:rPr lang="zh-CN" altLang="en-US" sz="2000">
                <a:latin typeface="微软雅黑" panose="020B0503020204020204" pitchFamily="34" charset="-122"/>
                <a:ea typeface="微软雅黑" panose="020B0503020204020204" pitchFamily="34" charset="-122"/>
              </a:rPr>
              <a:t>1. 有效地利用自有资源</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2. 创造性地拼凑资源</a:t>
            </a:r>
            <a:endParaRPr lang="zh-CN" altLang="en-US" sz="2000">
              <a:latin typeface="微软雅黑" panose="020B0503020204020204" pitchFamily="34" charset="-122"/>
              <a:ea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rPr>
              <a:t>3. 发挥资源的杠杆效应</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205865" y="1000760"/>
            <a:ext cx="9780905" cy="5492750"/>
          </a:xfrm>
          <a:prstGeom prst="rect">
            <a:avLst/>
          </a:prstGeom>
          <a:noFill/>
        </p:spPr>
        <p:txBody>
          <a:bodyPr wrap="square" rtlCol="0">
            <a:noAutofit/>
          </a:bodyPr>
          <a:p>
            <a:pPr algn="ctr">
              <a:lnSpc>
                <a:spcPct val="180000"/>
              </a:lnSpc>
            </a:pPr>
            <a:r>
              <a:rPr lang="zh-CN" altLang="en-US" sz="2000" b="1">
                <a:latin typeface="微软雅黑" panose="020B0503020204020204" pitchFamily="34" charset="-122"/>
                <a:ea typeface="微软雅黑" panose="020B0503020204020204" pitchFamily="34" charset="-122"/>
              </a:rPr>
              <a:t>蒙牛的快速发展离不开资源整合</a:t>
            </a:r>
            <a:endParaRPr lang="zh-CN" altLang="en-US" sz="2000" b="1">
              <a:latin typeface="微软雅黑" panose="020B0503020204020204" pitchFamily="34" charset="-122"/>
              <a:ea typeface="微软雅黑" panose="020B0503020204020204" pitchFamily="34" charset="-122"/>
            </a:endParaRPr>
          </a:p>
          <a:p>
            <a:pPr>
              <a:lnSpc>
                <a:spcPct val="180000"/>
              </a:lnSpc>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蒙牛集团的创立者牛根生当年创业时，也跟很多人一样，缺一少十，可是蒙牛却跑出了火箭一般的速度</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他整合工厂，整合政府农村扶贫工程，整合农村信用社资金。没运输车，整合个体户投资买车</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没宿舍，整合政府出地，银行出钱，员工分期贷款。这样，农民用信用社贷款买牛，蒙牛用品牌担保农民生产出的牛奶包销，蒙牛一分钱没花，整个北方地区</a:t>
            </a:r>
            <a:r>
              <a:rPr lang="en-US" altLang="zh-CN" sz="2000">
                <a:latin typeface="微软雅黑" panose="020B0503020204020204" pitchFamily="34" charset="-122"/>
                <a:ea typeface="微软雅黑" panose="020B0503020204020204" pitchFamily="34" charset="-122"/>
              </a:rPr>
              <a:t>300</a:t>
            </a:r>
            <a:r>
              <a:rPr lang="zh-CN" altLang="en-US" sz="2000">
                <a:latin typeface="微软雅黑" panose="020B0503020204020204" pitchFamily="34" charset="-122"/>
                <a:ea typeface="微软雅黑" panose="020B0503020204020204" pitchFamily="34" charset="-122"/>
              </a:rPr>
              <a:t>万农民都在为蒙牛养牛。</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a:lnSpc>
                <a:spcPct val="180000"/>
              </a:lnSpc>
            </a:pPr>
            <a:r>
              <a:rPr lang="zh-CN" altLang="en-US" sz="2000">
                <a:latin typeface="微软雅黑" panose="020B0503020204020204" pitchFamily="34" charset="-122"/>
                <a:ea typeface="微软雅黑" panose="020B0503020204020204" pitchFamily="34" charset="-122"/>
              </a:rPr>
              <a:t>从蒙牛的案例中可以看出</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任何企业家都不可能拥有世界上所有的资源，你手中可支</a:t>
            </a:r>
            <a:endParaRPr lang="zh-CN" altLang="en-US" sz="2000">
              <a:latin typeface="微软雅黑" panose="020B0503020204020204" pitchFamily="34" charset="-122"/>
              <a:ea typeface="微软雅黑" panose="020B0503020204020204" pitchFamily="34" charset="-122"/>
            </a:endParaRPr>
          </a:p>
          <a:p>
            <a:pPr>
              <a:lnSpc>
                <a:spcPct val="180000"/>
              </a:lnSpc>
            </a:pPr>
            <a:r>
              <a:rPr lang="zh-CN" altLang="en-US" sz="2000">
                <a:latin typeface="微软雅黑" panose="020B0503020204020204" pitchFamily="34" charset="-122"/>
                <a:ea typeface="微软雅黑" panose="020B0503020204020204" pitchFamily="34" charset="-122"/>
              </a:rPr>
              <a:t>配的资源总是有限的。想要实现自己的发展目标，就必须利用自己手中可占用和支配的资源与他人交换自己所需要的资源，同时让对方也能得到他想要的资源。这就是资源整合的一个重</a:t>
            </a: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要法则，也是作者想要传达给我们的整合思维模式。</a:t>
            </a:r>
            <a:endParaRPr lang="zh-CN" altLang="en-US" sz="2000">
              <a:latin typeface="微软雅黑" panose="020B0503020204020204" pitchFamily="34" charset="-122"/>
              <a:ea typeface="微软雅黑" panose="020B0503020204020204" pitchFamily="34" charset="-122"/>
            </a:endParaRPr>
          </a:p>
        </p:txBody>
      </p:sp>
      <p:pic>
        <p:nvPicPr>
          <p:cNvPr id="7" name="图片 6" descr="团队讨论展示板"/>
          <p:cNvPicPr>
            <a:picLocks noChangeAspect="1"/>
          </p:cNvPicPr>
          <p:nvPr/>
        </p:nvPicPr>
        <p:blipFill>
          <a:blip r:embed="rId1"/>
          <a:stretch>
            <a:fillRect/>
          </a:stretch>
        </p:blipFill>
        <p:spPr>
          <a:xfrm>
            <a:off x="10681970" y="5484495"/>
            <a:ext cx="1416685" cy="13735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4067810" y="1360170"/>
            <a:ext cx="3909060" cy="398780"/>
          </a:xfrm>
          <a:prstGeom prst="rect">
            <a:avLst/>
          </a:prstGeom>
        </p:spPr>
        <p:txBody>
          <a:bodyPr wrap="square">
            <a:spAutoFit/>
          </a:bodyPr>
          <a:p>
            <a:pPr algn="ctr"/>
            <a:r>
              <a:rPr lang="zh-CN" altLang="en-US" sz="2000">
                <a:solidFill>
                  <a:srgbClr val="00AEEF"/>
                </a:solidFill>
                <a:latin typeface="微软雅黑" panose="020B0503020204020204" pitchFamily="34" charset="-122"/>
                <a:ea typeface="微软雅黑" panose="020B0503020204020204" pitchFamily="34" charset="-122"/>
              </a:rPr>
              <a:t>创业资源的整合原则</a:t>
            </a:r>
            <a:endParaRPr lang="zh-CN" altLang="en-US" sz="2000">
              <a:solidFill>
                <a:srgbClr val="00AEEF"/>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039110" y="1918970"/>
            <a:ext cx="4937760" cy="4421505"/>
          </a:xfrm>
          <a:prstGeom prst="rect">
            <a:avLst/>
          </a:prstGeom>
          <a:noFill/>
        </p:spPr>
        <p:txBody>
          <a:bodyPr wrap="square" rtlCol="0">
            <a:noAutofit/>
          </a:bodyPr>
          <a:p>
            <a:pPr>
              <a:lnSpc>
                <a:spcPct val="200000"/>
              </a:lnSpc>
            </a:pPr>
            <a:r>
              <a:rPr lang="zh-CN" altLang="en-US" sz="2000">
                <a:solidFill>
                  <a:srgbClr val="00AEEF"/>
                </a:solidFill>
                <a:latin typeface="微软雅黑" panose="020B0503020204020204" pitchFamily="34" charset="-122"/>
                <a:ea typeface="微软雅黑" panose="020B0503020204020204" pitchFamily="34" charset="-122"/>
              </a:rPr>
              <a:t>一、渐进原则</a:t>
            </a:r>
            <a:endParaRPr lang="zh-CN" altLang="en-US" sz="2000">
              <a:solidFill>
                <a:srgbClr val="00AEEF"/>
              </a:solidFill>
              <a:latin typeface="微软雅黑" panose="020B0503020204020204" pitchFamily="34" charset="-122"/>
              <a:ea typeface="微软雅黑" panose="020B0503020204020204" pitchFamily="34" charset="-122"/>
            </a:endParaRPr>
          </a:p>
          <a:p>
            <a:pPr>
              <a:lnSpc>
                <a:spcPct val="200000"/>
              </a:lnSpc>
            </a:pPr>
            <a:r>
              <a:rPr lang="zh-CN" altLang="en-US" sz="2000">
                <a:solidFill>
                  <a:srgbClr val="00AEEF"/>
                </a:solidFill>
                <a:latin typeface="微软雅黑" panose="020B0503020204020204" pitchFamily="34" charset="-122"/>
                <a:ea typeface="微软雅黑" panose="020B0503020204020204" pitchFamily="34" charset="-122"/>
              </a:rPr>
              <a:t>二、双赢原则</a:t>
            </a:r>
            <a:endParaRPr lang="zh-CN" altLang="en-US" sz="2000">
              <a:solidFill>
                <a:srgbClr val="00AEEF"/>
              </a:solidFill>
              <a:latin typeface="微软雅黑" panose="020B0503020204020204" pitchFamily="34" charset="-122"/>
              <a:ea typeface="微软雅黑" panose="020B0503020204020204" pitchFamily="34" charset="-122"/>
            </a:endParaRPr>
          </a:p>
          <a:p>
            <a:pPr>
              <a:lnSpc>
                <a:spcPct val="200000"/>
              </a:lnSpc>
            </a:pPr>
            <a:r>
              <a:rPr lang="zh-CN" altLang="en-US" sz="2000">
                <a:solidFill>
                  <a:srgbClr val="00AEEF"/>
                </a:solidFill>
                <a:latin typeface="微软雅黑" panose="020B0503020204020204" pitchFamily="34" charset="-122"/>
                <a:ea typeface="微软雅黑" panose="020B0503020204020204" pitchFamily="34" charset="-122"/>
              </a:rPr>
              <a:t>三、量力原则</a:t>
            </a:r>
            <a:endParaRPr lang="zh-CN" altLang="en-US" sz="2000">
              <a:solidFill>
                <a:srgbClr val="00AEEF"/>
              </a:solidFill>
              <a:latin typeface="微软雅黑" panose="020B0503020204020204" pitchFamily="34" charset="-122"/>
              <a:ea typeface="微软雅黑" panose="020B0503020204020204" pitchFamily="34" charset="-122"/>
            </a:endParaRPr>
          </a:p>
          <a:p>
            <a:pPr>
              <a:lnSpc>
                <a:spcPct val="200000"/>
              </a:lnSpc>
            </a:pPr>
            <a:r>
              <a:rPr lang="zh-CN" altLang="en-US" sz="2000">
                <a:solidFill>
                  <a:srgbClr val="00AEEF"/>
                </a:solidFill>
                <a:latin typeface="微软雅黑" panose="020B0503020204020204" pitchFamily="34" charset="-122"/>
                <a:ea typeface="微软雅黑" panose="020B0503020204020204" pitchFamily="34" charset="-122"/>
              </a:rPr>
              <a:t>四、缓冲原则</a:t>
            </a:r>
            <a:endParaRPr lang="zh-CN" altLang="en-US" sz="2000">
              <a:solidFill>
                <a:srgbClr val="00AEEF"/>
              </a:solidFill>
              <a:latin typeface="微软雅黑" panose="020B0503020204020204" pitchFamily="34" charset="-122"/>
              <a:ea typeface="微软雅黑" panose="020B0503020204020204" pitchFamily="34" charset="-122"/>
            </a:endParaRPr>
          </a:p>
          <a:p>
            <a:pPr>
              <a:lnSpc>
                <a:spcPct val="200000"/>
              </a:lnSpc>
            </a:pPr>
            <a:r>
              <a:rPr lang="zh-CN" altLang="en-US" sz="2000">
                <a:solidFill>
                  <a:srgbClr val="00AEEF"/>
                </a:solidFill>
                <a:latin typeface="微软雅黑" panose="020B0503020204020204" pitchFamily="34" charset="-122"/>
                <a:ea typeface="微软雅黑" panose="020B0503020204020204" pitchFamily="34" charset="-122"/>
              </a:rPr>
              <a:t>五、当前利益与长远利益相结合原则</a:t>
            </a:r>
            <a:endParaRPr lang="zh-CN" altLang="en-US" sz="2000">
              <a:solidFill>
                <a:srgbClr val="00AEEF"/>
              </a:solidFill>
              <a:latin typeface="微软雅黑" panose="020B0503020204020204" pitchFamily="34" charset="-122"/>
              <a:ea typeface="微软雅黑" panose="020B0503020204020204" pitchFamily="34" charset="-122"/>
            </a:endParaRPr>
          </a:p>
          <a:p>
            <a:pPr>
              <a:lnSpc>
                <a:spcPct val="200000"/>
              </a:lnSpc>
            </a:pPr>
            <a:r>
              <a:rPr lang="zh-CN" altLang="en-US" sz="2000">
                <a:solidFill>
                  <a:srgbClr val="00AEEF"/>
                </a:solidFill>
                <a:latin typeface="微软雅黑" panose="020B0503020204020204" pitchFamily="34" charset="-122"/>
                <a:ea typeface="微软雅黑" panose="020B0503020204020204" pitchFamily="34" charset="-122"/>
              </a:rPr>
              <a:t>六、比选原则</a:t>
            </a:r>
            <a:endParaRPr lang="zh-CN" altLang="en-US" sz="2000">
              <a:solidFill>
                <a:srgbClr val="00AEEF"/>
              </a:solidFill>
              <a:latin typeface="微软雅黑" panose="020B0503020204020204" pitchFamily="34" charset="-122"/>
              <a:ea typeface="微软雅黑" panose="020B0503020204020204" pitchFamily="34" charset="-122"/>
            </a:endParaRPr>
          </a:p>
          <a:p>
            <a:pPr>
              <a:lnSpc>
                <a:spcPct val="200000"/>
              </a:lnSpc>
            </a:pPr>
            <a:r>
              <a:rPr lang="zh-CN" altLang="en-US" sz="2000">
                <a:solidFill>
                  <a:srgbClr val="00AEEF"/>
                </a:solidFill>
                <a:latin typeface="微软雅黑" panose="020B0503020204020204" pitchFamily="34" charset="-122"/>
                <a:ea typeface="微软雅黑" panose="020B0503020204020204" pitchFamily="34" charset="-122"/>
              </a:rPr>
              <a:t>七、提前原则</a:t>
            </a:r>
            <a:endParaRPr lang="zh-CN" altLang="en-US" sz="2000">
              <a:solidFill>
                <a:srgbClr val="00AEEF"/>
              </a:solidFill>
              <a:latin typeface="微软雅黑" panose="020B0503020204020204" pitchFamily="34" charset="-122"/>
              <a:ea typeface="微软雅黑" panose="020B0503020204020204" pitchFamily="34" charset="-122"/>
            </a:endParaRPr>
          </a:p>
        </p:txBody>
      </p:sp>
      <p:pic>
        <p:nvPicPr>
          <p:cNvPr id="5" name="图片 4" descr="创业团队讨论"/>
          <p:cNvPicPr>
            <a:picLocks noChangeAspect="1"/>
          </p:cNvPicPr>
          <p:nvPr/>
        </p:nvPicPr>
        <p:blipFill>
          <a:blip r:embed="rId1"/>
          <a:stretch>
            <a:fillRect/>
          </a:stretch>
        </p:blipFill>
        <p:spPr>
          <a:xfrm>
            <a:off x="8622030" y="4357370"/>
            <a:ext cx="1784985" cy="19831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创业融资</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951230" y="1339850"/>
            <a:ext cx="4064000" cy="4572000"/>
          </a:xfrm>
          <a:prstGeom prst="rect">
            <a:avLst/>
          </a:prstGeom>
          <a:noFill/>
        </p:spPr>
        <p:txBody>
          <a:bodyPr wrap="square" rtlCol="0">
            <a:spAutoFit/>
          </a:bodyPr>
          <a:p>
            <a:pPr algn="l">
              <a:lnSpc>
                <a:spcPct val="280000"/>
              </a:lnSpc>
            </a:pPr>
            <a:r>
              <a:rPr lang="en-US" altLang="zh-CN" sz="2000">
                <a:latin typeface="微软雅黑" panose="020B0503020204020204" pitchFamily="34" charset="-122"/>
                <a:ea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rPr>
              <a:t>  </a:t>
            </a:r>
            <a:r>
              <a:rPr lang="zh-CN" altLang="en-US" sz="2400" b="1">
                <a:latin typeface="微软雅黑" panose="020B0503020204020204" pitchFamily="34" charset="-122"/>
                <a:ea typeface="微软雅黑" panose="020B0503020204020204" pitchFamily="34" charset="-122"/>
              </a:rPr>
              <a:t>创业融资</a:t>
            </a:r>
            <a:r>
              <a:rPr lang="zh-CN" altLang="en-US" sz="2000">
                <a:latin typeface="微软雅黑" panose="020B0503020204020204" pitchFamily="34" charset="-122"/>
                <a:ea typeface="微软雅黑" panose="020B0503020204020204" pitchFamily="34" charset="-122"/>
              </a:rPr>
              <a:t>是指创业企业</a:t>
            </a:r>
            <a:r>
              <a:rPr lang="zh-CN" altLang="en-US" sz="2000">
                <a:latin typeface="微软雅黑" panose="020B0503020204020204" pitchFamily="34" charset="-122"/>
                <a:ea typeface="微软雅黑" panose="020B0503020204020204" pitchFamily="34" charset="-122"/>
              </a:rPr>
              <a:t>从自身生产经营和资金运用情况出发，结合未来经营发展的需要，通过特定的渠道或方式筹集资金，以满足后续经营发展需要的一种经济行为。</a:t>
            </a:r>
            <a:endParaRPr lang="zh-CN" altLang="en-US" sz="2000">
              <a:latin typeface="微软雅黑" panose="020B0503020204020204" pitchFamily="34" charset="-122"/>
              <a:ea typeface="微软雅黑" panose="020B0503020204020204" pitchFamily="34" charset="-122"/>
            </a:endParaRPr>
          </a:p>
        </p:txBody>
      </p:sp>
      <p:sp>
        <p:nvSpPr>
          <p:cNvPr id="6" name="文本框 5"/>
          <p:cNvSpPr txBox="1"/>
          <p:nvPr/>
        </p:nvSpPr>
        <p:spPr>
          <a:xfrm>
            <a:off x="5867400" y="1249045"/>
            <a:ext cx="406400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rPr>
              <a:t>（一）创业融资的渠道</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867400" y="1709420"/>
            <a:ext cx="5365115" cy="4239895"/>
          </a:xfrm>
          <a:prstGeom prst="rect">
            <a:avLst/>
          </a:prstGeom>
          <a:noFill/>
        </p:spPr>
        <p:txBody>
          <a:bodyPr wrap="square" rtlCol="0">
            <a:noAutofit/>
          </a:bodyPr>
          <a:p>
            <a:pPr>
              <a:lnSpc>
                <a:spcPct val="17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高校创业基金</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对于大学生来说，通过高校创业基金融资</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相对容易</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。但高校创业基金一般</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规模不大，且</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支撑力度有限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政策基金</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优势在于有政府背书，创业者</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不用担心</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投资方的</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信用</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问题；劣势是对申请创业基金的创业者</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有严格的要求。</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p:nvPr/>
        </p:nvCxnSpPr>
        <p:spPr>
          <a:xfrm>
            <a:off x="5427980" y="1249045"/>
            <a:ext cx="0" cy="4885690"/>
          </a:xfrm>
          <a:prstGeom prst="line">
            <a:avLst/>
          </a:prstGeom>
          <a:ln>
            <a:solidFill>
              <a:srgbClr val="04898E"/>
            </a:solidFill>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创业融资</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723900" y="1151255"/>
            <a:ext cx="406400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rPr>
              <a:t>（一）创业融资的渠道</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356985" y="1709420"/>
            <a:ext cx="5057140" cy="4239895"/>
          </a:xfrm>
          <a:prstGeom prst="rect">
            <a:avLst/>
          </a:prstGeom>
          <a:noFill/>
        </p:spPr>
        <p:txBody>
          <a:bodyPr wrap="square" rtlCol="0">
            <a:noAutofit/>
          </a:bodyPr>
          <a:p>
            <a:pPr>
              <a:lnSpc>
                <a:spcPct val="17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风险投资</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风险投资是一种融资和投资相结合的全新投资方式，是指</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创业者通过出售自己的一部分股权给风险投资者</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，从而获得一笔资金。其优势是有利于有科技含量、创新商业运营模式、有优质团队背景和现金流良好、</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发展迅猛的有关项目融资</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。其劣势是</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融资项目受到局限。</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p:nvPr/>
        </p:nvCxnSpPr>
        <p:spPr>
          <a:xfrm>
            <a:off x="6175375" y="1611630"/>
            <a:ext cx="0" cy="4523105"/>
          </a:xfrm>
          <a:prstGeom prst="line">
            <a:avLst/>
          </a:prstGeom>
          <a:ln>
            <a:solidFill>
              <a:srgbClr val="04898E"/>
            </a:solidFill>
          </a:ln>
        </p:spPr>
        <p:style>
          <a:lnRef idx="2">
            <a:schemeClr val="accent1"/>
          </a:lnRef>
          <a:fillRef idx="0">
            <a:srgbClr val="FFFFFF"/>
          </a:fillRef>
          <a:effectRef idx="0">
            <a:srgbClr val="FFFFFF"/>
          </a:effectRef>
          <a:fontRef idx="minor">
            <a:schemeClr val="tx1"/>
          </a:fontRef>
        </p:style>
      </p:cxnSp>
      <p:sp>
        <p:nvSpPr>
          <p:cNvPr id="2" name="文本框 1"/>
          <p:cNvSpPr txBox="1"/>
          <p:nvPr/>
        </p:nvSpPr>
        <p:spPr>
          <a:xfrm>
            <a:off x="901700" y="1847850"/>
            <a:ext cx="5092065" cy="4286885"/>
          </a:xfrm>
          <a:prstGeom prst="rect">
            <a:avLst/>
          </a:prstGeom>
          <a:noFill/>
        </p:spPr>
        <p:txBody>
          <a:bodyPr wrap="square" rtlCol="0">
            <a:noAutofit/>
          </a:bodyPr>
          <a:p>
            <a:pPr algn="l">
              <a:lnSpc>
                <a:spcPct val="130000"/>
              </a:lnSpc>
              <a:buClrTx/>
              <a:buSzTx/>
              <a:buFontTx/>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 天使投资</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天使投资是专门投资于</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企业种子期、初创期</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的一种风险投资，这种投资通常由</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自由投资者或非正式风险投资机构</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进行，提供</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一次性</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的前期投资。其优势是民间资本的投资操作</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程序较为简单</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，融资速度快，门槛也较低。其劣势是很多民间投资者在投资的时候</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要求获取一定的股权</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，因此</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容易与创业者产生相关矛盾</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52145" y="1155700"/>
            <a:ext cx="10962005" cy="5323205"/>
          </a:xfrm>
          <a:prstGeom prst="rect">
            <a:avLst/>
          </a:prstGeom>
        </p:spPr>
        <p:txBody>
          <a:bodyPr wrap="square">
            <a:spAutoFit/>
          </a:bodyPr>
          <a:p>
            <a:pPr marL="0" indent="0" algn="just">
              <a:spcBef>
                <a:spcPct val="0"/>
              </a:spcBef>
              <a:spcAft>
                <a:spcPct val="0"/>
              </a:spcAft>
            </a:pPr>
            <a:r>
              <a:rPr lang="zh-CN" altLang="en-US" sz="2000" b="1" i="0">
                <a:solidFill>
                  <a:srgbClr val="00B0F0"/>
                </a:solidFill>
                <a:latin typeface="微软雅黑" panose="020B0503020204020204" pitchFamily="34" charset="-122"/>
                <a:ea typeface="微软雅黑" panose="020B0503020204020204" pitchFamily="34" charset="-122"/>
              </a:rPr>
              <a:t>国内知名天使投资人中，以下五位具有广泛影响力且多次被不同榜单提及：</a:t>
            </a:r>
            <a:endParaRPr lang="zh-CN" altLang="en-US" sz="2000" b="1" i="0">
              <a:solidFill>
                <a:srgbClr val="00B0F0"/>
              </a:solidFill>
              <a:latin typeface="微软雅黑" panose="020B0503020204020204" pitchFamily="34" charset="-122"/>
              <a:ea typeface="微软雅黑" panose="020B0503020204020204" pitchFamily="34" charset="-122"/>
            </a:endParaRPr>
          </a:p>
          <a:p>
            <a:pPr marL="0" indent="0" algn="just">
              <a:lnSpc>
                <a:spcPct val="200000"/>
              </a:lnSpc>
              <a:spcBef>
                <a:spcPct val="0"/>
              </a:spcBef>
              <a:spcAft>
                <a:spcPct val="0"/>
              </a:spcAft>
              <a:buNone/>
            </a:pPr>
            <a:r>
              <a:rPr lang="zh-CN" altLang="en-US" sz="2000" b="1"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徐小平：</a:t>
            </a:r>
            <a:r>
              <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真格基金创始人，新东方联合创始人，专注</a:t>
            </a:r>
            <a:r>
              <a:rPr lang="en-US" altLang="zh-CN"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TMT</a:t>
            </a:r>
            <a:r>
              <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行业投资，曾投资小红书、</a:t>
            </a:r>
            <a:r>
              <a:rPr lang="en-US" altLang="zh-CN"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VIPKID</a:t>
            </a:r>
            <a:r>
              <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等独角兽企业。</a:t>
            </a:r>
            <a:endPar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200000"/>
              </a:lnSpc>
              <a:spcBef>
                <a:spcPct val="0"/>
              </a:spcBef>
              <a:spcAft>
                <a:spcPct val="0"/>
              </a:spcAft>
              <a:buNone/>
            </a:pPr>
            <a:r>
              <a:rPr lang="zh-CN" altLang="en-US" sz="2000" b="1"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李开复：</a:t>
            </a:r>
            <a:r>
              <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创新工场创始人，苹果、谷歌等企业高管，擅长人工智能与互联网领域投资，推动青年创业成长。</a:t>
            </a:r>
            <a:endPar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200000"/>
              </a:lnSpc>
              <a:spcBef>
                <a:spcPct val="0"/>
              </a:spcBef>
              <a:spcAft>
                <a:spcPct val="0"/>
              </a:spcAft>
              <a:buNone/>
            </a:pPr>
            <a:r>
              <a:rPr lang="zh-CN" altLang="en-US" sz="2000" b="1"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沈南鹏：</a:t>
            </a:r>
            <a:r>
              <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红杉中国创始合伙人，携程旅行网创始人，主导携程多轮融资并成功上市，是中国风投行业领军人物。</a:t>
            </a:r>
            <a:endPar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200000"/>
              </a:lnSpc>
              <a:spcBef>
                <a:spcPct val="0"/>
              </a:spcBef>
              <a:spcAft>
                <a:spcPct val="0"/>
              </a:spcAft>
              <a:buNone/>
            </a:pPr>
            <a:r>
              <a:rPr lang="zh-CN" altLang="en-US" sz="2000" b="1"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朱啸虎：</a:t>
            </a:r>
            <a:r>
              <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金沙江创投董事总经理，以互联网行业投资见长，曾投资滴滴出行、</a:t>
            </a:r>
            <a:r>
              <a:rPr lang="en-US" altLang="zh-CN"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ofo</a:t>
            </a:r>
            <a:r>
              <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等企业。</a:t>
            </a:r>
            <a:endPar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200000"/>
              </a:lnSpc>
              <a:spcBef>
                <a:spcPct val="0"/>
              </a:spcBef>
              <a:spcAft>
                <a:spcPct val="0"/>
              </a:spcAft>
              <a:buNone/>
            </a:pPr>
            <a:r>
              <a:rPr lang="zh-CN" altLang="en-US" sz="2000" b="1"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徐新：</a:t>
            </a:r>
            <a:r>
              <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rPr>
              <a:t>今日资本创始人，中国唯一入围“十大顶级投资人”的女性，投资领域覆盖消费、医疗等。</a:t>
            </a:r>
            <a:endParaRPr lang="zh-CN" altLang="en-US" sz="2000" b="0" i="0">
              <a:solidFill>
                <a:srgbClr val="222222"/>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创业融资</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723900" y="1151255"/>
            <a:ext cx="406400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rPr>
              <a:t>（一）创业融资的渠道</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3448685" y="1666875"/>
            <a:ext cx="0" cy="4523105"/>
          </a:xfrm>
          <a:prstGeom prst="line">
            <a:avLst/>
          </a:prstGeom>
          <a:ln>
            <a:solidFill>
              <a:srgbClr val="04898E"/>
            </a:solidFill>
          </a:ln>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6858635" y="1717675"/>
            <a:ext cx="0" cy="4523105"/>
          </a:xfrm>
          <a:prstGeom prst="line">
            <a:avLst/>
          </a:prstGeom>
          <a:ln>
            <a:solidFill>
              <a:srgbClr val="04898E"/>
            </a:solidFill>
          </a:ln>
        </p:spPr>
        <p:style>
          <a:lnRef idx="2">
            <a:schemeClr val="accent1"/>
          </a:lnRef>
          <a:fillRef idx="0">
            <a:srgbClr val="FFFFFF"/>
          </a:fillRef>
          <a:effectRef idx="0">
            <a:srgbClr val="FFFFFF"/>
          </a:effectRef>
          <a:fontRef idx="minor">
            <a:schemeClr val="tx1"/>
          </a:fontRef>
        </p:style>
      </p:cxnSp>
      <p:sp>
        <p:nvSpPr>
          <p:cNvPr id="4" name="文本框 3"/>
          <p:cNvSpPr txBox="1"/>
          <p:nvPr/>
        </p:nvSpPr>
        <p:spPr>
          <a:xfrm>
            <a:off x="720725" y="1724660"/>
            <a:ext cx="2658110" cy="4266565"/>
          </a:xfrm>
          <a:prstGeom prst="rect">
            <a:avLst/>
          </a:prstGeom>
          <a:noFill/>
        </p:spPr>
        <p:txBody>
          <a:bodyPr wrap="square" rtlCol="0">
            <a:noAutofit/>
          </a:bodyPr>
          <a:p>
            <a:pPr>
              <a:lnSpc>
                <a:spcPct val="11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亲情融资</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亲情融资即向家庭成员或亲朋好友筹款。其优势在于</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筹措资金速度快、风险小、成本低</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；而其劣势在于向亲友借款创业可能会给亲友带来资金风险，甚至是</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资金损失</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p>
        </p:txBody>
      </p:sp>
      <p:sp>
        <p:nvSpPr>
          <p:cNvPr id="5" name="文本框 4"/>
          <p:cNvSpPr txBox="1"/>
          <p:nvPr/>
        </p:nvSpPr>
        <p:spPr>
          <a:xfrm>
            <a:off x="3759835" y="1596390"/>
            <a:ext cx="3022600" cy="4394835"/>
          </a:xfrm>
          <a:prstGeom prst="rect">
            <a:avLst/>
          </a:prstGeom>
          <a:noFill/>
        </p:spPr>
        <p:txBody>
          <a:bodyPr wrap="square" rtlCol="0">
            <a:noAutofit/>
          </a:bodyPr>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6.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银行贷款</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银行贷款被誉为创业融资的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蓄水池</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，其优势在于</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银行财力雄厚</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，而其劣势在于贷款手续烦琐、</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门槛较高</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，任何一个环节都不能出问题。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p>
        </p:txBody>
      </p:sp>
      <p:sp>
        <p:nvSpPr>
          <p:cNvPr id="8" name="文本框 7"/>
          <p:cNvSpPr txBox="1"/>
          <p:nvPr/>
        </p:nvSpPr>
        <p:spPr>
          <a:xfrm>
            <a:off x="7163435" y="1520825"/>
            <a:ext cx="4321175" cy="5477510"/>
          </a:xfrm>
          <a:prstGeom prst="rect">
            <a:avLst/>
          </a:prstGeom>
          <a:noFill/>
        </p:spPr>
        <p:txBody>
          <a:bodyPr wrap="square" rtlCol="0">
            <a:spAutoFit/>
          </a:bodyPr>
          <a:p>
            <a:pPr>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7.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合伙融资</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寻找合伙人投资是指按照</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共同投资、共同经营、共担风险、共享利润</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的原则，直接吸收单位或者个人投资合伙创业的一种融资途径和方法。其优势是</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有利于利用和整合各种资源</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，增强企业的信誉，能尽快形成生产能力，有利于降低创业风险。其劣势是双方很</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容易产生意见分歧</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、矛盾，从而</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降低办事效率，</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不利于合伙基础的稳定。</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创业融资</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p:custDataLst>
              <p:tags r:id="rId1"/>
            </p:custDataLst>
          </p:nvPr>
        </p:nvGrpSpPr>
        <p:grpSpPr>
          <a:xfrm>
            <a:off x="1097280" y="1490345"/>
            <a:ext cx="4719320" cy="2223770"/>
            <a:chOff x="2521" y="2943"/>
            <a:chExt cx="7432" cy="3502"/>
          </a:xfrm>
          <a:solidFill>
            <a:srgbClr val="92D050">
              <a:alpha val="40000"/>
            </a:srgbClr>
          </a:solidFill>
        </p:grpSpPr>
        <p:sp>
          <p:nvSpPr>
            <p:cNvPr id="12" name="圆角矩形 11"/>
            <p:cNvSpPr/>
            <p:nvPr>
              <p:custDataLst>
                <p:tags r:id="rId2"/>
              </p:custDataLst>
            </p:nvPr>
          </p:nvSpPr>
          <p:spPr>
            <a:xfrm>
              <a:off x="2521" y="2943"/>
              <a:ext cx="7433" cy="3502"/>
            </a:xfrm>
            <a:prstGeom prst="roundRect">
              <a:avLst/>
            </a:prstGeom>
            <a:gr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custDataLst>
                <p:tags r:id="rId3"/>
              </p:custDataLst>
            </p:nvPr>
          </p:nvSpPr>
          <p:spPr>
            <a:xfrm>
              <a:off x="2761" y="3181"/>
              <a:ext cx="6400" cy="628"/>
            </a:xfrm>
            <a:prstGeom prst="rect">
              <a:avLst/>
            </a:prstGeom>
            <a:grpFill/>
            <a:ln>
              <a:noFill/>
            </a:ln>
          </p:spPr>
          <p:txBody>
            <a:bodyPr wrap="square" rtlCol="0">
              <a:spAutoFit/>
            </a:bodyPr>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银行贷款（按提供贷款的机构分类）</a:t>
              </a:r>
              <a:endParaRPr lang="zh-CN" altLang="en-US" sz="2000"/>
            </a:p>
          </p:txBody>
        </p:sp>
        <p:sp>
          <p:nvSpPr>
            <p:cNvPr id="8" name="文本框 7"/>
            <p:cNvSpPr txBox="1"/>
            <p:nvPr>
              <p:custDataLst>
                <p:tags r:id="rId4"/>
              </p:custDataLst>
            </p:nvPr>
          </p:nvSpPr>
          <p:spPr>
            <a:xfrm>
              <a:off x="2761" y="3967"/>
              <a:ext cx="4303" cy="2454"/>
            </a:xfrm>
            <a:prstGeom prst="rect">
              <a:avLst/>
            </a:prstGeom>
            <a:noFill/>
            <a:ln>
              <a:noFill/>
            </a:ln>
            <a:extLst>
              <a:ext uri="{909E8E84-426E-40DD-AFC4-6F175D3DCCD1}">
                <a14:hiddenFill xmlns:a14="http://schemas.microsoft.com/office/drawing/2010/main">
                  <a:grpFill/>
                </a14:hiddenFill>
              </a:ext>
            </a:extLst>
          </p:spPr>
          <p:txBody>
            <a:bodyPr wrap="square" rtlCol="0">
              <a:noAutofit/>
            </a:bodyPr>
            <a:p>
              <a:pPr>
                <a:lnSpc>
                  <a:spcPct val="150000"/>
                </a:lnSpc>
              </a:pPr>
              <a:r>
                <a:rPr lang="zh-CN" altLang="en-US" sz="2000">
                  <a:latin typeface="微软雅黑" panose="020B0503020204020204" pitchFamily="34" charset="-122"/>
                  <a:ea typeface="微软雅黑" panose="020B0503020204020204" pitchFamily="34" charset="-122"/>
                </a:rPr>
                <a:t>政策性银行贷款</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商业银行贷款</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其他金融机构银行贷款</a:t>
              </a:r>
              <a:endParaRPr lang="zh-CN" altLang="en-US" sz="2000">
                <a:latin typeface="微软雅黑" panose="020B0503020204020204" pitchFamily="34" charset="-122"/>
                <a:ea typeface="微软雅黑" panose="020B0503020204020204" pitchFamily="34" charset="-122"/>
              </a:endParaRPr>
            </a:p>
          </p:txBody>
        </p:sp>
      </p:grpSp>
      <p:grpSp>
        <p:nvGrpSpPr>
          <p:cNvPr id="16" name="组合 15"/>
          <p:cNvGrpSpPr/>
          <p:nvPr>
            <p:custDataLst>
              <p:tags r:id="rId5"/>
            </p:custDataLst>
          </p:nvPr>
        </p:nvGrpSpPr>
        <p:grpSpPr>
          <a:xfrm>
            <a:off x="3564255" y="4016375"/>
            <a:ext cx="4719955" cy="2223770"/>
            <a:chOff x="2521" y="2943"/>
            <a:chExt cx="7433" cy="3502"/>
          </a:xfrm>
          <a:solidFill>
            <a:srgbClr val="92D050">
              <a:alpha val="40000"/>
            </a:srgbClr>
          </a:solidFill>
        </p:grpSpPr>
        <p:sp>
          <p:nvSpPr>
            <p:cNvPr id="17" name="圆角矩形 16"/>
            <p:cNvSpPr/>
            <p:nvPr>
              <p:custDataLst>
                <p:tags r:id="rId6"/>
              </p:custDataLst>
            </p:nvPr>
          </p:nvSpPr>
          <p:spPr>
            <a:xfrm>
              <a:off x="2521" y="2943"/>
              <a:ext cx="7433" cy="3502"/>
            </a:xfrm>
            <a:prstGeom prst="roundRect">
              <a:avLst/>
            </a:prstGeom>
            <a:gr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文本框 17"/>
            <p:cNvSpPr txBox="1"/>
            <p:nvPr>
              <p:custDataLst>
                <p:tags r:id="rId7"/>
              </p:custDataLst>
            </p:nvPr>
          </p:nvSpPr>
          <p:spPr>
            <a:xfrm>
              <a:off x="2761" y="3181"/>
              <a:ext cx="6922" cy="628"/>
            </a:xfrm>
            <a:prstGeom prst="rect">
              <a:avLst/>
            </a:prstGeom>
            <a:grpFill/>
            <a:ln>
              <a:noFill/>
            </a:ln>
          </p:spPr>
          <p:txBody>
            <a:bodyPr wrap="square" rtlCol="0">
              <a:spAutoFit/>
            </a:bodyPr>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银行贷款（按企业取得贷款用途划分）</a:t>
              </a:r>
              <a:endParaRPr lang="zh-CN" altLang="en-US" sz="2000"/>
            </a:p>
          </p:txBody>
        </p:sp>
        <p:sp>
          <p:nvSpPr>
            <p:cNvPr id="19" name="文本框 18"/>
            <p:cNvSpPr txBox="1"/>
            <p:nvPr>
              <p:custDataLst>
                <p:tags r:id="rId8"/>
              </p:custDataLst>
            </p:nvPr>
          </p:nvSpPr>
          <p:spPr>
            <a:xfrm>
              <a:off x="2761" y="3967"/>
              <a:ext cx="4303" cy="2454"/>
            </a:xfrm>
            <a:prstGeom prst="rect">
              <a:avLst/>
            </a:prstGeom>
            <a:noFill/>
            <a:ln>
              <a:noFill/>
            </a:ln>
            <a:extLst>
              <a:ext uri="{909E8E84-426E-40DD-AFC4-6F175D3DCCD1}">
                <a14:hiddenFill xmlns:a14="http://schemas.microsoft.com/office/drawing/2010/main">
                  <a:grpFill/>
                </a14:hiddenFill>
              </a:ext>
            </a:extLst>
          </p:spPr>
          <p:txBody>
            <a:bodyPr wrap="square" rtlCol="0">
              <a:noAutofit/>
            </a:bodyPr>
            <a:p>
              <a:pPr>
                <a:lnSpc>
                  <a:spcPct val="150000"/>
                </a:lnSpc>
              </a:pPr>
              <a:r>
                <a:rPr lang="zh-CN" altLang="en-US" sz="2000">
                  <a:latin typeface="微软雅黑" panose="020B0503020204020204" pitchFamily="34" charset="-122"/>
                  <a:ea typeface="微软雅黑" panose="020B0503020204020204" pitchFamily="34" charset="-122"/>
                </a:rPr>
                <a:t>基本建设贷款</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专项贷款</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流动资金贷款</a:t>
              </a:r>
              <a:endParaRPr lang="zh-CN" altLang="en-US" sz="2000">
                <a:latin typeface="微软雅黑" panose="020B0503020204020204" pitchFamily="34" charset="-122"/>
                <a:ea typeface="微软雅黑" panose="020B0503020204020204" pitchFamily="34" charset="-122"/>
              </a:endParaRPr>
            </a:p>
          </p:txBody>
        </p:sp>
      </p:grpSp>
      <p:grpSp>
        <p:nvGrpSpPr>
          <p:cNvPr id="20" name="组合 19"/>
          <p:cNvGrpSpPr/>
          <p:nvPr>
            <p:custDataLst>
              <p:tags r:id="rId9"/>
            </p:custDataLst>
          </p:nvPr>
        </p:nvGrpSpPr>
        <p:grpSpPr>
          <a:xfrm>
            <a:off x="6301740" y="1490345"/>
            <a:ext cx="4719955" cy="2223770"/>
            <a:chOff x="2521" y="2943"/>
            <a:chExt cx="7433" cy="3502"/>
          </a:xfrm>
          <a:solidFill>
            <a:srgbClr val="92D050">
              <a:alpha val="40000"/>
            </a:srgbClr>
          </a:solidFill>
        </p:grpSpPr>
        <p:sp>
          <p:nvSpPr>
            <p:cNvPr id="21" name="圆角矩形 20"/>
            <p:cNvSpPr/>
            <p:nvPr>
              <p:custDataLst>
                <p:tags r:id="rId10"/>
              </p:custDataLst>
            </p:nvPr>
          </p:nvSpPr>
          <p:spPr>
            <a:xfrm>
              <a:off x="2521" y="2943"/>
              <a:ext cx="7433" cy="3502"/>
            </a:xfrm>
            <a:prstGeom prst="roundRect">
              <a:avLst/>
            </a:prstGeom>
            <a:gr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2" name="文本框 21"/>
            <p:cNvSpPr txBox="1"/>
            <p:nvPr>
              <p:custDataLst>
                <p:tags r:id="rId11"/>
              </p:custDataLst>
            </p:nvPr>
          </p:nvSpPr>
          <p:spPr>
            <a:xfrm>
              <a:off x="2761" y="3181"/>
              <a:ext cx="6993" cy="1113"/>
            </a:xfrm>
            <a:prstGeom prst="rect">
              <a:avLst/>
            </a:prstGeom>
            <a:grpFill/>
            <a:ln>
              <a:noFill/>
            </a:ln>
          </p:spPr>
          <p:txBody>
            <a:bodyPr wrap="square" rtlCol="0">
              <a:spAutoFit/>
            </a:bodyPr>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银行贷款（按机构对贷款有无担保要求分类）</a:t>
              </a:r>
              <a:endParaRPr lang="zh-CN" altLang="en-US" sz="2000"/>
            </a:p>
          </p:txBody>
        </p:sp>
        <p:sp>
          <p:nvSpPr>
            <p:cNvPr id="23" name="文本框 22"/>
            <p:cNvSpPr txBox="1"/>
            <p:nvPr>
              <p:custDataLst>
                <p:tags r:id="rId12"/>
              </p:custDataLst>
            </p:nvPr>
          </p:nvSpPr>
          <p:spPr>
            <a:xfrm>
              <a:off x="2761" y="4293"/>
              <a:ext cx="4303" cy="2128"/>
            </a:xfrm>
            <a:prstGeom prst="rect">
              <a:avLst/>
            </a:prstGeom>
            <a:noFill/>
            <a:ln>
              <a:noFill/>
            </a:ln>
            <a:extLst>
              <a:ext uri="{909E8E84-426E-40DD-AFC4-6F175D3DCCD1}">
                <a14:hiddenFill xmlns:a14="http://schemas.microsoft.com/office/drawing/2010/main">
                  <a:grpFill/>
                </a14:hiddenFill>
              </a:ext>
            </a:extLst>
          </p:spPr>
          <p:txBody>
            <a:bodyPr wrap="square" rtlCol="0">
              <a:noAutofit/>
            </a:bodyPr>
            <a:p>
              <a:pPr>
                <a:lnSpc>
                  <a:spcPct val="150000"/>
                </a:lnSpc>
              </a:pPr>
              <a:r>
                <a:rPr lang="zh-CN" altLang="en-US" sz="2000">
                  <a:latin typeface="微软雅黑" panose="020B0503020204020204" pitchFamily="34" charset="-122"/>
                  <a:ea typeface="微软雅黑" panose="020B0503020204020204" pitchFamily="34" charset="-122"/>
                </a:rPr>
                <a:t>信用贷款</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担保贷款</a:t>
              </a:r>
              <a:endParaRPr lang="zh-CN" altLang="en-US" sz="20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创业融资</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723900" y="1151255"/>
            <a:ext cx="406400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rPr>
              <a:t>（二）创业资金的筹集原则</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119" name="圆角矩形 118"/>
          <p:cNvSpPr/>
          <p:nvPr/>
        </p:nvSpPr>
        <p:spPr>
          <a:xfrm>
            <a:off x="1905000" y="2020570"/>
            <a:ext cx="3811905" cy="710565"/>
          </a:xfrm>
          <a:prstGeom prst="roundRect">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tx1"/>
                </a:solidFill>
                <a:latin typeface="微软雅黑" panose="020B0503020204020204" pitchFamily="34" charset="-122"/>
                <a:ea typeface="微软雅黑" panose="020B0503020204020204" pitchFamily="34" charset="-122"/>
              </a:rPr>
              <a:t>筹集规模适当</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20" name="圆角矩形 119"/>
          <p:cNvSpPr/>
          <p:nvPr/>
        </p:nvSpPr>
        <p:spPr>
          <a:xfrm>
            <a:off x="6351905" y="4457700"/>
            <a:ext cx="3811905" cy="710565"/>
          </a:xfrm>
          <a:prstGeom prst="roundRect">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a:solidFill>
                  <a:schemeClr val="tx1"/>
                </a:solidFill>
                <a:latin typeface="微软雅黑" panose="020B0503020204020204" pitchFamily="34" charset="-122"/>
                <a:ea typeface="微软雅黑" panose="020B0503020204020204" pitchFamily="34" charset="-122"/>
                <a:sym typeface="+mn-ea"/>
              </a:rPr>
              <a:t>方法经济</a:t>
            </a:r>
            <a:endParaRPr lang="zh-CN" altLang="en-US" sz="2000">
              <a:solidFill>
                <a:schemeClr val="tx1"/>
              </a:solidFill>
              <a:latin typeface="微软雅黑" panose="020B0503020204020204" pitchFamily="34" charset="-122"/>
              <a:ea typeface="微软雅黑" panose="020B0503020204020204" pitchFamily="34" charset="-122"/>
              <a:sym typeface="+mn-ea"/>
            </a:endParaRPr>
          </a:p>
        </p:txBody>
      </p:sp>
      <p:sp>
        <p:nvSpPr>
          <p:cNvPr id="121" name="圆角矩形 120"/>
          <p:cNvSpPr/>
          <p:nvPr/>
        </p:nvSpPr>
        <p:spPr>
          <a:xfrm>
            <a:off x="1905000" y="4457700"/>
            <a:ext cx="3811905" cy="710565"/>
          </a:xfrm>
          <a:prstGeom prst="roundRect">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a:solidFill>
                  <a:schemeClr val="tx1"/>
                </a:solidFill>
                <a:latin typeface="微软雅黑" panose="020B0503020204020204" pitchFamily="34" charset="-122"/>
                <a:ea typeface="微软雅黑" panose="020B0503020204020204" pitchFamily="34" charset="-122"/>
                <a:sym typeface="+mn-ea"/>
              </a:rPr>
              <a:t>筹资风险控制</a:t>
            </a:r>
            <a:endParaRPr lang="zh-CN" altLang="en-US" sz="2000">
              <a:solidFill>
                <a:schemeClr val="tx1"/>
              </a:solidFill>
              <a:latin typeface="微软雅黑" panose="020B0503020204020204" pitchFamily="34" charset="-122"/>
              <a:ea typeface="微软雅黑" panose="020B0503020204020204" pitchFamily="34" charset="-122"/>
              <a:sym typeface="+mn-ea"/>
            </a:endParaRPr>
          </a:p>
        </p:txBody>
      </p:sp>
      <p:sp>
        <p:nvSpPr>
          <p:cNvPr id="122" name="圆角矩形 121"/>
          <p:cNvSpPr/>
          <p:nvPr/>
        </p:nvSpPr>
        <p:spPr>
          <a:xfrm>
            <a:off x="6351905" y="3239135"/>
            <a:ext cx="3811905" cy="710565"/>
          </a:xfrm>
          <a:prstGeom prst="roundRect">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a:solidFill>
                  <a:schemeClr val="tx1"/>
                </a:solidFill>
                <a:latin typeface="微软雅黑" panose="020B0503020204020204" pitchFamily="34" charset="-122"/>
                <a:ea typeface="微软雅黑" panose="020B0503020204020204" pitchFamily="34" charset="-122"/>
                <a:sym typeface="+mn-ea"/>
              </a:rPr>
              <a:t>来源合理</a:t>
            </a:r>
            <a:endParaRPr lang="zh-CN" altLang="en-US" sz="2000">
              <a:solidFill>
                <a:schemeClr val="tx1"/>
              </a:solidFill>
              <a:latin typeface="微软雅黑" panose="020B0503020204020204" pitchFamily="34" charset="-122"/>
              <a:ea typeface="微软雅黑" panose="020B0503020204020204" pitchFamily="34" charset="-122"/>
              <a:sym typeface="+mn-ea"/>
            </a:endParaRPr>
          </a:p>
        </p:txBody>
      </p:sp>
      <p:sp>
        <p:nvSpPr>
          <p:cNvPr id="123" name="圆角矩形 122"/>
          <p:cNvSpPr/>
          <p:nvPr/>
        </p:nvSpPr>
        <p:spPr>
          <a:xfrm>
            <a:off x="1905000" y="3239135"/>
            <a:ext cx="3811905" cy="710565"/>
          </a:xfrm>
          <a:prstGeom prst="roundRect">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a:solidFill>
                  <a:schemeClr val="tx1"/>
                </a:solidFill>
                <a:latin typeface="微软雅黑" panose="020B0503020204020204" pitchFamily="34" charset="-122"/>
                <a:ea typeface="微软雅黑" panose="020B0503020204020204" pitchFamily="34" charset="-122"/>
                <a:sym typeface="+mn-ea"/>
              </a:rPr>
              <a:t>筹资条件良好</a:t>
            </a:r>
            <a:endParaRPr lang="zh-CN" altLang="en-US" sz="2000">
              <a:solidFill>
                <a:schemeClr val="tx1"/>
              </a:solidFill>
              <a:latin typeface="微软雅黑" panose="020B0503020204020204" pitchFamily="34" charset="-122"/>
              <a:ea typeface="微软雅黑" panose="020B0503020204020204" pitchFamily="34" charset="-122"/>
              <a:sym typeface="+mn-ea"/>
            </a:endParaRPr>
          </a:p>
        </p:txBody>
      </p:sp>
      <p:sp>
        <p:nvSpPr>
          <p:cNvPr id="124" name="圆角矩形 123"/>
          <p:cNvSpPr/>
          <p:nvPr/>
        </p:nvSpPr>
        <p:spPr>
          <a:xfrm>
            <a:off x="6351905" y="2020570"/>
            <a:ext cx="3811905" cy="710565"/>
          </a:xfrm>
          <a:prstGeom prst="roundRect">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a:solidFill>
                  <a:schemeClr val="tx1"/>
                </a:solidFill>
                <a:latin typeface="微软雅黑" panose="020B0503020204020204" pitchFamily="34" charset="-122"/>
                <a:ea typeface="微软雅黑" panose="020B0503020204020204" pitchFamily="34" charset="-122"/>
                <a:sym typeface="+mn-ea"/>
              </a:rPr>
              <a:t>筹集及时</a:t>
            </a:r>
            <a:endParaRPr lang="zh-CN" altLang="en-US" sz="200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3134355"/>
            <a:chOff x="1898741" y="2302387"/>
            <a:chExt cx="8369935" cy="3134311"/>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BFB"/>
                  </a:solidFill>
                  <a:latin typeface="微软雅黑" panose="020B0503020204020204" pitchFamily="34" charset="-122"/>
                  <a:ea typeface="微软雅黑" panose="020B0503020204020204" pitchFamily="34" charset="-122"/>
                </a:rPr>
                <a:t>项目五</a:t>
              </a:r>
              <a:endParaRPr lang="zh-CN" altLang="en-US" sz="3200" b="1" dirty="0">
                <a:solidFill>
                  <a:srgbClr val="FBFBF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评估创业环境，获取创业资源</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652486" y="4421982"/>
              <a:ext cx="6625771" cy="1014716"/>
            </a:xfrm>
            <a:prstGeom prst="rect">
              <a:avLst/>
            </a:prstGeom>
            <a:noFill/>
          </p:spPr>
          <p:txBody>
            <a:bodyPr wrap="square" rtlCol="0">
              <a:spAutoFit/>
            </a:bodyPr>
            <a:lstStyle/>
            <a:p>
              <a:pPr algn="ctr">
                <a:lnSpc>
                  <a:spcPct val="15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　评估创业环境</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a:p>
              <a:pPr algn="ctr">
                <a:lnSpc>
                  <a:spcPct val="15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　获取创业资源</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descr="团队讨论展示板"/>
          <p:cNvPicPr>
            <a:picLocks noChangeAspect="1"/>
          </p:cNvPicPr>
          <p:nvPr/>
        </p:nvPicPr>
        <p:blipFill>
          <a:blip r:embed="rId1"/>
          <a:stretch>
            <a:fillRect/>
          </a:stretch>
        </p:blipFill>
        <p:spPr>
          <a:xfrm>
            <a:off x="10681970" y="5484495"/>
            <a:ext cx="1416685" cy="1373505"/>
          </a:xfrm>
          <a:prstGeom prst="rect">
            <a:avLst/>
          </a:prstGeom>
        </p:spPr>
      </p:pic>
      <p:sp>
        <p:nvSpPr>
          <p:cNvPr id="3" name="文本框 2"/>
          <p:cNvSpPr txBox="1"/>
          <p:nvPr/>
        </p:nvSpPr>
        <p:spPr>
          <a:xfrm>
            <a:off x="1143635" y="1000760"/>
            <a:ext cx="9704070" cy="5338445"/>
          </a:xfrm>
          <a:prstGeom prst="rect">
            <a:avLst/>
          </a:prstGeom>
          <a:noFill/>
        </p:spPr>
        <p:txBody>
          <a:bodyPr wrap="square" rtlCol="0">
            <a:noAutofit/>
          </a:bodyPr>
          <a:p>
            <a:pPr algn="ctr"/>
            <a:r>
              <a:rPr lang="zh-CN" altLang="en-US"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从校园走出的</a:t>
            </a:r>
            <a:r>
              <a:rPr lang="en-US" altLang="zh-CN"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神话</a:t>
            </a:r>
            <a:r>
              <a:rPr lang="en-US" altLang="zh-CN"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ofo</a:t>
            </a:r>
            <a:r>
              <a:rPr lang="zh-CN" altLang="en-US"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小黄车</a:t>
            </a:r>
            <a:endParaRPr lang="zh-CN" altLang="en-US" sz="200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虽然</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ofo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的结局令人唏嘘，但其初期的融资故事堪称大学生创业融资的教科书级案例。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创业者：</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戴威（北京大学光华管理学院毕业生）</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项目：</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无桩共享单车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融资历程：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种子轮：</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2015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年，获北京大学天使投资人、唯猎资本肖常兴</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100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人民币投资。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关键：</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解决了校园内短途出行的痛点，模式在北大校园内得到验证。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天使轮：</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2016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年，获金沙江创投</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1000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人民币</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轮投资。传奇故事：金沙江创投合伙人朱啸虎通过微信主动联系上戴威，仅用几个小时就敲定了投资。这说明项目质量足够好时，投资人会主动找你。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后续：在资本助推下，</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ofo</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年内迅速完成从</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轮到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E</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轮的超</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亿美元融资，投资方包括滴滴、蚂蚁集团、</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DST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等顶级机构。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创业融资</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723900" y="1151255"/>
            <a:ext cx="406400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rPr>
              <a:t>（三）创业融资的选择策略</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723390" y="1959610"/>
            <a:ext cx="4064000" cy="398780"/>
          </a:xfrm>
          <a:prstGeom prst="rect">
            <a:avLst/>
          </a:prstGeom>
          <a:noFill/>
        </p:spPr>
        <p:txBody>
          <a:bodyPr wrap="square" rtlCol="0">
            <a:spAutoFit/>
          </a:bodyPr>
          <a:p>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不同类型企业的融资策略</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632585" y="2474595"/>
            <a:ext cx="8571230" cy="3784600"/>
          </a:xfrm>
          <a:prstGeom prst="rect">
            <a:avLst/>
          </a:prstGeom>
          <a:noFill/>
        </p:spPr>
        <p:txBody>
          <a:bodyPr wrap="square" rtlCol="0">
            <a:noAutofit/>
          </a:bodyPr>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（1）制造业型企业。可选择的融资方式主要有银行贷款、租赁融资。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（2）商业服务业型企业。中小型银行贷款是其最佳选择。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（3）高科技型企业。除通过一般企业可获得的融资渠道融资外，还可吸收风险投资公司投资、天使投资、科技型企业投资基金等进行创业。</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（4）社区型企业。应首先考虑争取获得政府的扶持资金。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教学方式"/>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289415" y="170180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创业融资</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723900" y="1151255"/>
            <a:ext cx="406400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rPr>
              <a:t>（三）创业融资的选择策略</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723390" y="1959610"/>
            <a:ext cx="4064000" cy="398780"/>
          </a:xfrm>
          <a:prstGeom prst="rect">
            <a:avLst/>
          </a:prstGeom>
          <a:noFill/>
        </p:spPr>
        <p:txBody>
          <a:bodyPr wrap="square" rtlCol="0">
            <a:spAutoFit/>
          </a:bodyPr>
          <a:p>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不同发展阶段企业的融资策略</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632585" y="2474595"/>
            <a:ext cx="8571230" cy="3451860"/>
          </a:xfrm>
          <a:prstGeom prst="rect">
            <a:avLst/>
          </a:prstGeom>
          <a:noFill/>
        </p:spPr>
        <p:txBody>
          <a:bodyPr wrap="square" rtlCol="0">
            <a:noAutofit/>
          </a:bodyPr>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）种子期。创业者基本上一切都得靠自己，还可以向政府寻求一些资助。（</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）创建期。创业者需要向新的投资者或机构进行权益融资。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）生存期。充分利用负债融资。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）扩展期。须增资扩股，注入新的资本。</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）成熟期。可使风险投资成功退出，从而进入下一轮循环。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教学方式"/>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289415" y="170180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创业融资</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723900" y="1151255"/>
            <a:ext cx="406400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rPr>
              <a:t>（三）创业融资的选择策略</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723390" y="1959610"/>
            <a:ext cx="4064000" cy="398780"/>
          </a:xfrm>
          <a:prstGeom prst="rect">
            <a:avLst/>
          </a:prstGeom>
          <a:noFill/>
        </p:spPr>
        <p:txBody>
          <a:bodyPr wrap="square" rtlCol="0">
            <a:spAutoFit/>
          </a:bodyPr>
          <a:p>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不同资金需求特点的融资策略</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632585" y="2474595"/>
            <a:ext cx="8571230" cy="3784600"/>
          </a:xfrm>
          <a:prstGeom prst="rect">
            <a:avLst/>
          </a:prstGeom>
          <a:noFill/>
        </p:spPr>
        <p:txBody>
          <a:bodyPr wrap="square" rtlCol="0">
            <a:noAutofit/>
          </a:bodyPr>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）资金需求的规模较小时，可以利用员工集资、商业信用融资、典当融资等方式；规模较大时，可以吸引权益投资或银行贷款。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）资金需求的期限较短时，可以选择短期拆借、商业信用、民间借贷；期限较长时，可以选择银行贷款、融资租赁或股权出让。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）资金成本承受能力弱时，可以选择股权出让或银行贷款；承受能力强时，可以选择短期拆借、典当、商业信用融资等融资策略。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教学方式"/>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289415" y="170180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descr="团队讨论展示板"/>
          <p:cNvPicPr>
            <a:picLocks noChangeAspect="1"/>
          </p:cNvPicPr>
          <p:nvPr/>
        </p:nvPicPr>
        <p:blipFill>
          <a:blip r:embed="rId1"/>
          <a:stretch>
            <a:fillRect/>
          </a:stretch>
        </p:blipFill>
        <p:spPr>
          <a:xfrm>
            <a:off x="10681970" y="5484495"/>
            <a:ext cx="1416685" cy="1373505"/>
          </a:xfrm>
          <a:prstGeom prst="rect">
            <a:avLst/>
          </a:prstGeom>
        </p:spPr>
      </p:pic>
      <p:sp>
        <p:nvSpPr>
          <p:cNvPr id="4" name="文本框 3"/>
          <p:cNvSpPr txBox="1"/>
          <p:nvPr/>
        </p:nvSpPr>
        <p:spPr>
          <a:xfrm>
            <a:off x="741045" y="1306195"/>
            <a:ext cx="10424160" cy="5323205"/>
          </a:xfrm>
          <a:prstGeom prst="rect">
            <a:avLst/>
          </a:prstGeom>
          <a:noFill/>
        </p:spPr>
        <p:txBody>
          <a:bodyPr wrap="square" rtlCol="0">
            <a:spAutoFit/>
          </a:bodyPr>
          <a:p>
            <a:pPr algn="ctr"/>
            <a:r>
              <a:rPr lang="zh-CN" altLang="en-US" sz="20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错判市场需求：</a:t>
            </a:r>
            <a:r>
              <a:rPr lang="en-US" altLang="zh-CN" sz="20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Juicero </a:t>
            </a:r>
            <a:r>
              <a:rPr lang="zh-CN" altLang="en-US" sz="20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榨汁机</a:t>
            </a:r>
            <a:r>
              <a:rPr lang="en-US" altLang="zh-CN" sz="20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史上最昂贵的</a:t>
            </a:r>
            <a:r>
              <a:rPr lang="en-US" altLang="zh-CN" sz="20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笑话</a:t>
            </a:r>
            <a:r>
              <a:rPr lang="en-US" altLang="zh-CN" sz="20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案例背景：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2016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Juicero</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推出了一台售价高达</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699</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美元的智能榨汁机。它需要搭配公司独家销售的、经过压缩的果蔬包使用。机器内置扫描器，能识别果蔬包上的二维码，确保新鲜度。创始人曾被誉为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乔布斯第二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凭借精美的设计和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健康生活</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的概念，它成功吸引了包括谷歌风投（</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GV</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）、凯鹏华盈（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KPCB</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）在内的顶级投资机构，融资超过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1.2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亿美元，估值一度达到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亿美元。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2017</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年，彭博社发布了一个视频：记者用手轻松挤出了果蔬包里的果汁，其速度和效果与那台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700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美元的机器相差无几。舆论瞬间哗然。</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descr="团队讨论展示板"/>
          <p:cNvPicPr>
            <a:picLocks noChangeAspect="1"/>
          </p:cNvPicPr>
          <p:nvPr/>
        </p:nvPicPr>
        <p:blipFill>
          <a:blip r:embed="rId1"/>
          <a:stretch>
            <a:fillRect/>
          </a:stretch>
        </p:blipFill>
        <p:spPr>
          <a:xfrm>
            <a:off x="10681970" y="5484495"/>
            <a:ext cx="1416685" cy="1373505"/>
          </a:xfrm>
          <a:prstGeom prst="rect">
            <a:avLst/>
          </a:prstGeom>
        </p:spPr>
      </p:pic>
      <p:sp>
        <p:nvSpPr>
          <p:cNvPr id="4" name="文本框 3"/>
          <p:cNvSpPr txBox="1"/>
          <p:nvPr/>
        </p:nvSpPr>
        <p:spPr>
          <a:xfrm>
            <a:off x="741045" y="1306195"/>
            <a:ext cx="10424160" cy="4954270"/>
          </a:xfrm>
          <a:prstGeom prst="rect">
            <a:avLst/>
          </a:prstGeom>
          <a:noFill/>
        </p:spPr>
        <p:txBody>
          <a:bodyPr wrap="square" rtlCol="0">
            <a:spAutoFit/>
          </a:bodyPr>
          <a:p>
            <a:pPr algn="ctr"/>
            <a:r>
              <a:rPr lang="en-US" altLang="zh-CN" sz="20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错判市场需求：Juicero 榨汁机——史上最昂贵的“笑话”</a:t>
            </a:r>
            <a:endParaRPr lang="en-US" altLang="zh-CN" sz="20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资源获取失败根源：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1.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伪需求（</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Solution Looking for a Problem</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）：创始人发明了一个复杂、昂贵的解决方案，但解决的却是一个根本不存在的痛点（人们并不需要一台联网的机器来挤预包装的果蔬泥</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2.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价值主张彻底崩塌：产品的核心价值（高科技、高压萃取）被证明是虚假的，导致品牌信任完全瓦解，无法再获取任何用户和市场份额。</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启示：你必须解决一个真实、迫切、且有付费意愿的市场痛点。</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课堂小结</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1061720" y="2289810"/>
            <a:ext cx="10068560" cy="2084070"/>
          </a:xfrm>
          <a:prstGeom prst="rect">
            <a:avLst/>
          </a:prstGeom>
          <a:noFill/>
        </p:spPr>
        <p:txBody>
          <a:bodyPr wrap="square" rtlCol="0">
            <a:spAutoFit/>
          </a:bodyPr>
          <a:p>
            <a:pPr>
              <a:lnSpc>
                <a:spcPct val="18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评估环境不是空想，需要从宏观到微观，层层剖析。大学生的创业环境，最大的红利和最核心的资源都藏在校园里。评估它，然后最大限度地利用它！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839677" y="2321561"/>
            <a:ext cx="8512647"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rPr>
              <a:t>谢谢观看，再见</a:t>
            </a:r>
            <a:endPar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endParaRPr>
          </a:p>
        </p:txBody>
      </p:sp>
      <p:sp>
        <p:nvSpPr>
          <p:cNvPr id="277" name="文本框 276"/>
          <p:cNvSpPr txBox="1"/>
          <p:nvPr/>
        </p:nvSpPr>
        <p:spPr>
          <a:xfrm>
            <a:off x="3079881" y="1857806"/>
            <a:ext cx="6032238" cy="398780"/>
          </a:xfrm>
          <a:prstGeom prst="rect">
            <a:avLst/>
          </a:prstGeom>
          <a:noFill/>
          <a:effectLst/>
        </p:spPr>
        <p:txBody>
          <a:bodyPr wrap="square" rtlCol="0" anchor="ctr">
            <a:spAutoFit/>
          </a:bodyPr>
          <a:lstStyle>
            <a:defPPr>
              <a:defRPr lang="zh-CN"/>
            </a:defPPr>
            <a:lvl1pPr algn="ctr">
              <a:defRPr sz="44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en-US" altLang="zh-CN"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rPr>
              <a:t>COLLEGE STUDENT CAREER PLANNING</a:t>
            </a:r>
            <a:endParaRPr lang="zh-CN" altLang="en-US"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endParaRPr>
          </a:p>
        </p:txBody>
      </p:sp>
      <p:sp>
        <p:nvSpPr>
          <p:cNvPr id="282" name="圆角矩形 97"/>
          <p:cNvSpPr/>
          <p:nvPr/>
        </p:nvSpPr>
        <p:spPr>
          <a:xfrm>
            <a:off x="4405312" y="4800061"/>
            <a:ext cx="3381376" cy="402053"/>
          </a:xfrm>
          <a:prstGeom prst="roundRect">
            <a:avLst>
              <a:gd name="adj" fmla="val 21120"/>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汇报人 </a:t>
            </a:r>
            <a:r>
              <a:rPr lang="en-US" altLang="zh-CN" sz="16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形状 37"/>
          <p:cNvSpPr/>
          <p:nvPr>
            <p:custDataLst>
              <p:tags r:id="rId1"/>
            </p:custDataLst>
          </p:nvPr>
        </p:nvSpPr>
        <p:spPr>
          <a:xfrm>
            <a:off x="5597325" y="0"/>
            <a:ext cx="6606075" cy="6858000"/>
          </a:xfrm>
          <a:custGeom>
            <a:avLst/>
            <a:gdLst>
              <a:gd name="connsiteX0" fmla="*/ 3372960 w 6606075"/>
              <a:gd name="connsiteY0" fmla="*/ 0 h 6858000"/>
              <a:gd name="connsiteX1" fmla="*/ 6606075 w 6606075"/>
              <a:gd name="connsiteY1" fmla="*/ 0 h 6858000"/>
              <a:gd name="connsiteX2" fmla="*/ 6606075 w 6606075"/>
              <a:gd name="connsiteY2" fmla="*/ 4235606 h 6858000"/>
              <a:gd name="connsiteX3" fmla="*/ 6572407 w 6606075"/>
              <a:gd name="connsiteY3" fmla="*/ 4226949 h 6858000"/>
              <a:gd name="connsiteX4" fmla="*/ 6295001 w 6606075"/>
              <a:gd name="connsiteY4" fmla="*/ 4198984 h 6858000"/>
              <a:gd name="connsiteX5" fmla="*/ 4918536 w 6606075"/>
              <a:gd name="connsiteY5" fmla="*/ 5575449 h 6858000"/>
              <a:gd name="connsiteX6" fmla="*/ 5759219 w 6606075"/>
              <a:gd name="connsiteY6" fmla="*/ 6843745 h 6858000"/>
              <a:gd name="connsiteX7" fmla="*/ 5798167 w 6606075"/>
              <a:gd name="connsiteY7" fmla="*/ 6858000 h 6858000"/>
              <a:gd name="connsiteX8" fmla="*/ 131098 w 6606075"/>
              <a:gd name="connsiteY8" fmla="*/ 6858000 h 6858000"/>
              <a:gd name="connsiteX9" fmla="*/ 127892 w 6606075"/>
              <a:gd name="connsiteY9" fmla="*/ 6844111 h 6858000"/>
              <a:gd name="connsiteX10" fmla="*/ 0 w 6606075"/>
              <a:gd name="connsiteY10" fmla="*/ 5575449 h 6858000"/>
              <a:gd name="connsiteX11" fmla="*/ 3294430 w 6606075"/>
              <a:gd name="connsiteY11" fmla="*/ 40221 h 6858000"/>
              <a:gd name="connsiteX12" fmla="*/ 3372960 w 6606075"/>
              <a:gd name="connsiteY1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06075" h="6858000">
                <a:moveTo>
                  <a:pt x="3372960" y="0"/>
                </a:moveTo>
                <a:lnTo>
                  <a:pt x="6606075" y="0"/>
                </a:lnTo>
                <a:lnTo>
                  <a:pt x="6606075" y="4235606"/>
                </a:lnTo>
                <a:lnTo>
                  <a:pt x="6572407" y="4226949"/>
                </a:lnTo>
                <a:cubicBezTo>
                  <a:pt x="6482802" y="4208613"/>
                  <a:pt x="6390026" y="4198984"/>
                  <a:pt x="6295001" y="4198984"/>
                </a:cubicBezTo>
                <a:cubicBezTo>
                  <a:pt x="5534800" y="4198984"/>
                  <a:pt x="4918536" y="4815248"/>
                  <a:pt x="4918536" y="5575449"/>
                </a:cubicBezTo>
                <a:cubicBezTo>
                  <a:pt x="4918536" y="6145600"/>
                  <a:pt x="5265184" y="6634786"/>
                  <a:pt x="5759219" y="6843745"/>
                </a:cubicBezTo>
                <a:lnTo>
                  <a:pt x="5798167" y="6858000"/>
                </a:lnTo>
                <a:lnTo>
                  <a:pt x="131098" y="6858000"/>
                </a:lnTo>
                <a:lnTo>
                  <a:pt x="127892" y="6844111"/>
                </a:lnTo>
                <a:cubicBezTo>
                  <a:pt x="44037" y="6434322"/>
                  <a:pt x="0" y="6010028"/>
                  <a:pt x="0" y="5575449"/>
                </a:cubicBezTo>
                <a:cubicBezTo>
                  <a:pt x="0" y="3185264"/>
                  <a:pt x="1332119" y="1106212"/>
                  <a:pt x="3294430" y="40221"/>
                </a:cubicBezTo>
                <a:lnTo>
                  <a:pt x="3372960" y="0"/>
                </a:lnTo>
                <a:close/>
              </a:path>
            </a:pathLst>
          </a:custGeom>
          <a:solidFill>
            <a:srgbClr val="04898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标题 10"/>
          <p:cNvSpPr>
            <a:spLocks noGrp="1"/>
          </p:cNvSpPr>
          <p:nvPr>
            <p:ph type="title"/>
            <p:custDataLst>
              <p:tags r:id="rId2"/>
            </p:custDataLst>
          </p:nvPr>
        </p:nvSpPr>
        <p:spPr>
          <a:xfrm>
            <a:off x="695960" y="605790"/>
            <a:ext cx="6713220" cy="906145"/>
          </a:xfrm>
        </p:spPr>
        <p:txBody>
          <a:bodyPr>
            <a:normAutofit fontScale="90000"/>
          </a:bodyPr>
          <a:lstStyle/>
          <a:p>
            <a:r>
              <a:rPr lang="zh-CN" altLang="en-US" sz="3555">
                <a:solidFill>
                  <a:srgbClr val="FBCC04"/>
                </a:solidFill>
                <a:latin typeface="微软雅黑" panose="020B0503020204020204" pitchFamily="34" charset="-122"/>
                <a:ea typeface="微软雅黑" panose="020B0503020204020204" pitchFamily="34" charset="-122"/>
                <a:cs typeface="微软雅黑" panose="020B0503020204020204" pitchFamily="34" charset="-122"/>
              </a:rPr>
              <a:t>“我的创业启航地在中国”</a:t>
            </a:r>
            <a:r>
              <a:rPr lang="en-US" altLang="zh-CN" sz="3555">
                <a:solidFill>
                  <a:srgbClr val="FBCC04"/>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555">
                <a:solidFill>
                  <a:srgbClr val="FBCC04"/>
                </a:solidFill>
                <a:latin typeface="微软雅黑" panose="020B0503020204020204" pitchFamily="34" charset="-122"/>
                <a:ea typeface="微软雅黑" panose="020B0503020204020204" pitchFamily="34" charset="-122"/>
                <a:cs typeface="微软雅黑" panose="020B0503020204020204" pitchFamily="34" charset="-122"/>
              </a:rPr>
              <a:t>卢旺达青年唐平创立跨境电商平台</a:t>
            </a:r>
            <a:endParaRPr lang="zh-CN" altLang="en-US" sz="3555">
              <a:solidFill>
                <a:srgbClr val="FBCC04"/>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custDataLst>
              <p:tags r:id="rId3"/>
            </p:custDataLst>
          </p:nvPr>
        </p:nvPicPr>
        <p:blipFill rotWithShape="1">
          <a:blip r:embed="rId4"/>
          <a:srcRect l="15001" r="15001"/>
          <a:stretch>
            <a:fillRect/>
          </a:stretch>
        </p:blipFill>
        <p:spPr>
          <a:xfrm>
            <a:off x="5585927" y="0"/>
            <a:ext cx="6606075" cy="6858000"/>
          </a:xfrm>
          <a:custGeom>
            <a:avLst/>
            <a:gdLst>
              <a:gd name="connsiteX0" fmla="*/ 4692578 w 6606075"/>
              <a:gd name="connsiteY0" fmla="*/ 0 h 6858000"/>
              <a:gd name="connsiteX1" fmla="*/ 6606075 w 6606075"/>
              <a:gd name="connsiteY1" fmla="*/ 0 h 6858000"/>
              <a:gd name="connsiteX2" fmla="*/ 6606075 w 6606075"/>
              <a:gd name="connsiteY2" fmla="*/ 4238722 h 6858000"/>
              <a:gd name="connsiteX3" fmla="*/ 6486982 w 6606075"/>
              <a:gd name="connsiteY3" fmla="*/ 4220546 h 6858000"/>
              <a:gd name="connsiteX4" fmla="*/ 6295001 w 6606075"/>
              <a:gd name="connsiteY4" fmla="*/ 4210852 h 6858000"/>
              <a:gd name="connsiteX5" fmla="*/ 4417328 w 6606075"/>
              <a:gd name="connsiteY5" fmla="*/ 6088525 h 6858000"/>
              <a:gd name="connsiteX6" fmla="*/ 4564885 w 6606075"/>
              <a:gd name="connsiteY6" fmla="*/ 6819400 h 6858000"/>
              <a:gd name="connsiteX7" fmla="*/ 4583480 w 6606075"/>
              <a:gd name="connsiteY7" fmla="*/ 6858000 h 6858000"/>
              <a:gd name="connsiteX8" fmla="*/ 48492 w 6606075"/>
              <a:gd name="connsiteY8" fmla="*/ 6858000 h 6858000"/>
              <a:gd name="connsiteX9" fmla="*/ 32500 w 6606075"/>
              <a:gd name="connsiteY9" fmla="*/ 6732152 h 6858000"/>
              <a:gd name="connsiteX10" fmla="*/ 0 w 6606075"/>
              <a:gd name="connsiteY10" fmla="*/ 6088525 h 6858000"/>
              <a:gd name="connsiteX11" fmla="*/ 4423060 w 6606075"/>
              <a:gd name="connsiteY11" fmla="*/ 7653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6075" h="6858000">
                <a:moveTo>
                  <a:pt x="4692578" y="0"/>
                </a:moveTo>
                <a:lnTo>
                  <a:pt x="6606075" y="0"/>
                </a:lnTo>
                <a:lnTo>
                  <a:pt x="6606075" y="4238722"/>
                </a:lnTo>
                <a:lnTo>
                  <a:pt x="6486982" y="4220546"/>
                </a:lnTo>
                <a:cubicBezTo>
                  <a:pt x="6423860" y="4214136"/>
                  <a:pt x="6359814" y="4210852"/>
                  <a:pt x="6295001" y="4210852"/>
                </a:cubicBezTo>
                <a:cubicBezTo>
                  <a:pt x="5257991" y="4210852"/>
                  <a:pt x="4417328" y="5051515"/>
                  <a:pt x="4417328" y="6088525"/>
                </a:cubicBezTo>
                <a:cubicBezTo>
                  <a:pt x="4417328" y="6347777"/>
                  <a:pt x="4469869" y="6594758"/>
                  <a:pt x="4564885" y="6819400"/>
                </a:cubicBezTo>
                <a:lnTo>
                  <a:pt x="4583480" y="6858000"/>
                </a:lnTo>
                <a:lnTo>
                  <a:pt x="48492" y="6858000"/>
                </a:lnTo>
                <a:lnTo>
                  <a:pt x="32500" y="6732152"/>
                </a:lnTo>
                <a:cubicBezTo>
                  <a:pt x="11009" y="6520533"/>
                  <a:pt x="0" y="6305814"/>
                  <a:pt x="0" y="6088525"/>
                </a:cubicBezTo>
                <a:cubicBezTo>
                  <a:pt x="0" y="3263761"/>
                  <a:pt x="1860563" y="873554"/>
                  <a:pt x="4423060" y="76535"/>
                </a:cubicBezTo>
                <a:close/>
              </a:path>
            </a:pathLst>
          </a:custGeom>
          <a:solidFill>
            <a:schemeClr val="accent1"/>
          </a:solidFill>
          <a:ln w="9525" cap="flat" cmpd="sng" algn="ctr">
            <a:solidFill>
              <a:schemeClr val="dk1">
                <a:lumMod val="40000"/>
                <a:lumOff val="60000"/>
                <a:alpha val="25000"/>
              </a:schemeClr>
            </a:solidFill>
            <a:prstDash val="solid"/>
            <a:round/>
            <a:headEnd type="none" w="med" len="med"/>
            <a:tailEnd type="none" w="med" len="med"/>
          </a:ln>
        </p:spPr>
      </p:pic>
      <p:sp>
        <p:nvSpPr>
          <p:cNvPr id="4" name="矩形 3"/>
          <p:cNvSpPr/>
          <p:nvPr>
            <p:custDataLst>
              <p:tags r:id="rId5"/>
            </p:custDataLst>
          </p:nvPr>
        </p:nvSpPr>
        <p:spPr>
          <a:xfrm>
            <a:off x="875665" y="2069465"/>
            <a:ext cx="4710430" cy="2014220"/>
          </a:xfrm>
          <a:prstGeom prst="rect">
            <a:avLst/>
          </a:prstGeom>
          <a:noFill/>
        </p:spPr>
        <p:txBody>
          <a:bodyPr wrap="square" lIns="0" tIns="0" rIns="0" bIns="0" rtlCol="0" anchor="t">
            <a:noAutofit/>
          </a:bodyPr>
          <a:lstStyle/>
          <a:p>
            <a:pPr>
              <a:lnSpc>
                <a:spcPct val="150000"/>
              </a:lnSpc>
              <a:spcBef>
                <a:spcPct val="0"/>
              </a:spcBef>
              <a:spcAft>
                <a:spcPct val="0"/>
              </a:spcAft>
            </a:pPr>
            <a:r>
              <a:rPr lang="en-US" altLang="en-US" sz="200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2018 </a:t>
            </a:r>
            <a:r>
              <a:rPr lang="zh-CN" altLang="en-US" sz="200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年，中国同卢旺达签署了共建“一带一路”谅解备忘录。随着共建“一带一路”倡议的深入发展，跨境电商业务持续向好。</a:t>
            </a:r>
            <a:endParaRPr lang="zh-CN" altLang="en-US" sz="200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p:nvPr>
            <p:custDataLst>
              <p:tags r:id="rId6"/>
            </p:custDataLst>
          </p:nvPr>
        </p:nvSpPr>
        <p:spPr>
          <a:xfrm>
            <a:off x="875665" y="4641215"/>
            <a:ext cx="4319905" cy="1697355"/>
          </a:xfrm>
          <a:prstGeom prst="rect">
            <a:avLst/>
          </a:prstGeom>
          <a:noFill/>
        </p:spPr>
        <p:txBody>
          <a:bodyPr wrap="square" lIns="0" tIns="0" rIns="0" bIns="0" rtlCol="0" anchor="b" anchorCtr="0">
            <a:noAutofit/>
          </a:bodyPr>
          <a:lstStyle/>
          <a:p>
            <a:pPr>
              <a:lnSpc>
                <a:spcPct val="130000"/>
              </a:lnSpc>
              <a:spcBef>
                <a:spcPct val="0"/>
              </a:spcBef>
              <a:spcAft>
                <a:spcPct val="0"/>
              </a:spcAft>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）在决定创业时需要考虑哪些环境因素？</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spcBef>
                <a:spcPct val="0"/>
              </a:spcBef>
              <a:spcAft>
                <a:spcPct val="0"/>
              </a:spcAft>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）如何判断当前的环境是否适合自己创业项目的开展？</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10741074107"/>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478915" y="3886200"/>
            <a:ext cx="914400" cy="9144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评估创业环境</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189990"/>
            <a:ext cx="6255385" cy="829945"/>
          </a:xfrm>
          <a:prstGeom prst="rect">
            <a:avLst/>
          </a:prstGeom>
          <a:noFill/>
        </p:spPr>
        <p:txBody>
          <a:bodyPr wrap="square">
            <a:spAutoFit/>
          </a:bodyPr>
          <a:lstStyle/>
          <a:p>
            <a:pPr algn="l">
              <a:lnSpc>
                <a:spcPct val="200000"/>
              </a:lnSpc>
            </a:pPr>
            <a:r>
              <a:rPr lang="zh-CN" altLang="en-US" sz="2400" b="1" dirty="0">
                <a:solidFill>
                  <a:srgbClr val="92D050"/>
                </a:solidFill>
                <a:latin typeface="微软雅黑" panose="020B0503020204020204" pitchFamily="34" charset="-122"/>
                <a:ea typeface="微软雅黑" panose="020B0503020204020204" pitchFamily="34" charset="-122"/>
                <a:sym typeface="+mn-ea"/>
              </a:rPr>
              <a:t>（一）时代环境</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创业环境现状</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75665" y="2019935"/>
            <a:ext cx="7830820" cy="3863975"/>
          </a:xfrm>
          <a:prstGeom prst="rect">
            <a:avLst/>
          </a:prstGeom>
          <a:noFill/>
        </p:spPr>
        <p:txBody>
          <a:bodyPr wrap="square" rtlCol="0">
            <a:noAutofit/>
          </a:bodyPr>
          <a:p>
            <a:pPr>
              <a:lnSpc>
                <a:spcPct val="150000"/>
              </a:lnSpc>
            </a:pPr>
            <a:r>
              <a:rPr lang="zh-CN" altLang="en-US" sz="2000" b="1">
                <a:latin typeface="微软雅黑" panose="020B0503020204020204" pitchFamily="34" charset="-122"/>
                <a:ea typeface="微软雅黑" panose="020B0503020204020204" pitchFamily="34" charset="-122"/>
              </a:rPr>
              <a:t>社会步入知识经济时代</a:t>
            </a:r>
            <a:endParaRPr lang="zh-CN" altLang="en-US" sz="2000" b="1">
              <a:latin typeface="微软雅黑" panose="020B0503020204020204" pitchFamily="34" charset="-122"/>
              <a:ea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随着科技的飞速发展，</a:t>
            </a:r>
            <a:r>
              <a:rPr lang="zh-CN" altLang="en-US" sz="2000" b="1">
                <a:latin typeface="微软雅黑" panose="020B0503020204020204" pitchFamily="34" charset="-122"/>
                <a:ea typeface="微软雅黑" panose="020B0503020204020204" pitchFamily="34" charset="-122"/>
              </a:rPr>
              <a:t>互联网、大数据、人工智能</a:t>
            </a:r>
            <a:r>
              <a:rPr lang="zh-CN" altLang="en-US" sz="2000">
                <a:latin typeface="微软雅黑" panose="020B0503020204020204" pitchFamily="34" charset="-122"/>
                <a:ea typeface="微软雅黑" panose="020B0503020204020204" pitchFamily="34" charset="-122"/>
              </a:rPr>
              <a:t>等技术不断涌现，我国进入知识经济时代。知识经济时代是以知识运营为经济增长方式、以知识产业为龙头产业、以知识经济为新的经济形态的时代。在这样的时代背景下，</a:t>
            </a:r>
            <a:r>
              <a:rPr lang="zh-CN" altLang="en-US" sz="2000" b="1">
                <a:latin typeface="微软雅黑" panose="020B0503020204020204" pitchFamily="34" charset="-122"/>
                <a:ea typeface="微软雅黑" panose="020B0503020204020204" pitchFamily="34" charset="-122"/>
              </a:rPr>
              <a:t>创业者</a:t>
            </a:r>
            <a:r>
              <a:rPr lang="zh-CN" altLang="en-US" sz="2000">
                <a:latin typeface="微软雅黑" panose="020B0503020204020204" pitchFamily="34" charset="-122"/>
                <a:ea typeface="微软雅黑" panose="020B0503020204020204" pitchFamily="34" charset="-122"/>
              </a:rPr>
              <a:t>不仅需要具备丰富的专业知识和实践经验，还</a:t>
            </a:r>
            <a:r>
              <a:rPr lang="zh-CN" altLang="en-US" sz="2000" b="1">
                <a:latin typeface="微软雅黑" panose="020B0503020204020204" pitchFamily="34" charset="-122"/>
                <a:ea typeface="微软雅黑" panose="020B0503020204020204" pitchFamily="34" charset="-122"/>
              </a:rPr>
              <a:t>需要拥有敏锐的洞察力和创新思维</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grpSp>
        <p:nvGrpSpPr>
          <p:cNvPr id="30" name="组合 29"/>
          <p:cNvGrpSpPr/>
          <p:nvPr>
            <p:custDataLst>
              <p:tags r:id="rId1"/>
            </p:custDataLst>
          </p:nvPr>
        </p:nvGrpSpPr>
        <p:grpSpPr>
          <a:xfrm rot="0">
            <a:off x="8891241" y="244556"/>
            <a:ext cx="1869061" cy="2450007"/>
            <a:chOff x="3685" y="2009"/>
            <a:chExt cx="11488" cy="15063"/>
          </a:xfrm>
        </p:grpSpPr>
        <p:sp>
          <p:nvSpPr>
            <p:cNvPr id="31" name="矩形 30"/>
            <p:cNvSpPr/>
            <p:nvPr>
              <p:custDataLst>
                <p:tags r:id="rId2"/>
              </p:custDataLst>
            </p:nvPr>
          </p:nvSpPr>
          <p:spPr bwMode="gray">
            <a:xfrm>
              <a:off x="3685" y="3826"/>
              <a:ext cx="11488" cy="13246"/>
            </a:xfrm>
            <a:prstGeom prst="rect">
              <a:avLst/>
            </a:prstGeom>
            <a:solidFill>
              <a:srgbClr val="FFFFFF"/>
            </a:solidFill>
            <a:ln w="6350">
              <a:solidFill>
                <a:srgbClr val="EAEAEA">
                  <a:alpha val="65000"/>
                </a:srgbClr>
              </a:solidFill>
              <a:miter lim="800000"/>
            </a:ln>
            <a:effectLst>
              <a:outerShdw blurRad="254000" dist="88900" dir="2700000" algn="tl" rotWithShape="0">
                <a:prstClr val="black">
                  <a:alpha val="10000"/>
                </a:prstClr>
              </a:outerShdw>
            </a:effectLst>
          </p:spPr>
          <p:txBody>
            <a:bodyPr rot="0" spcFirstLastPara="0" vert="horz" wrap="square" lIns="108000" tIns="108000" rIns="144000" bIns="72000" numCol="1" spcCol="0" rtlCol="0" fromWordArt="0" anchor="t" anchorCtr="0" forceAA="0" compatLnSpc="0">
              <a:noAutofit/>
            </a:bodyPr>
            <a:lstStyle>
              <a:lvl1pPr marL="190500" indent="-1905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0" algn="l" eaLnBrk="1" hangingPunct="1">
                <a:spcBef>
                  <a:spcPct val="40000"/>
                </a:spcBef>
                <a:buClr>
                  <a:schemeClr val="accent1"/>
                </a:buClr>
                <a:buSzTx/>
                <a:buFont typeface="Wingdings" panose="05000000000000000000" pitchFamily="2" charset="2"/>
                <a:buChar char="§"/>
              </a:pPr>
              <a:endParaRPr lang="en-US" altLang="en-US">
                <a:sym typeface="+mn-ea"/>
              </a:endParaRPr>
            </a:p>
          </p:txBody>
        </p:sp>
        <p:pic>
          <p:nvPicPr>
            <p:cNvPr id="38" name="图片 37" descr="E:/设计图片素材/marek-piwnicki-gGURH5X5O58-unsplash.jpgmarek-piwnicki-gGURH5X5O58-unsplash"/>
            <p:cNvPicPr>
              <a:picLocks noChangeAspect="1"/>
            </p:cNvPicPr>
            <p:nvPr>
              <p:custDataLst>
                <p:tags r:id="rId3"/>
              </p:custDataLst>
            </p:nvPr>
          </p:nvPicPr>
          <p:blipFill>
            <a:blip r:embed="rId4" cstate="email"/>
            <a:srcRect l="21933" t="-3" r="21933" b="-3"/>
            <a:stretch>
              <a:fillRect/>
            </a:stretch>
          </p:blipFill>
          <p:spPr>
            <a:xfrm>
              <a:off x="4499" y="4593"/>
              <a:ext cx="9859" cy="11713"/>
            </a:xfrm>
            <a:custGeom>
              <a:avLst/>
              <a:gdLst/>
              <a:ahLst/>
              <a:cxnLst>
                <a:cxn ang="3">
                  <a:pos x="hc" y="t"/>
                </a:cxn>
                <a:cxn ang="cd2">
                  <a:pos x="l" y="vc"/>
                </a:cxn>
                <a:cxn ang="cd4">
                  <a:pos x="hc" y="b"/>
                </a:cxn>
                <a:cxn ang="0">
                  <a:pos x="r" y="vc"/>
                </a:cxn>
              </a:cxnLst>
              <a:rect l="l" t="t" r="r" b="b"/>
              <a:pathLst>
                <a:path w="3697" h="4392">
                  <a:moveTo>
                    <a:pt x="0" y="0"/>
                  </a:moveTo>
                  <a:lnTo>
                    <a:pt x="3697" y="0"/>
                  </a:lnTo>
                  <a:lnTo>
                    <a:pt x="3697" y="4392"/>
                  </a:lnTo>
                  <a:lnTo>
                    <a:pt x="0" y="4392"/>
                  </a:lnTo>
                  <a:lnTo>
                    <a:pt x="0" y="0"/>
                  </a:lnTo>
                  <a:close/>
                </a:path>
              </a:pathLst>
            </a:custGeom>
          </p:spPr>
        </p:pic>
        <p:pic>
          <p:nvPicPr>
            <p:cNvPr id="39" name="图片 38" descr="8"/>
            <p:cNvPicPr>
              <a:picLocks noChangeAspect="1"/>
            </p:cNvPicPr>
            <p:nvPr>
              <p:custDataLst>
                <p:tags r:id="rId5"/>
              </p:custDataLst>
            </p:nvPr>
          </p:nvPicPr>
          <p:blipFill>
            <a:blip r:embed="rId6"/>
            <a:stretch>
              <a:fillRect/>
            </a:stretch>
          </p:blipFill>
          <p:spPr>
            <a:xfrm rot="9360000">
              <a:off x="8673" y="2009"/>
              <a:ext cx="1235" cy="3621"/>
            </a:xfrm>
            <a:prstGeom prst="rect">
              <a:avLst/>
            </a:prstGeom>
          </p:spPr>
        </p:pic>
      </p:grpSp>
      <p:grpSp>
        <p:nvGrpSpPr>
          <p:cNvPr id="44" name="组合 43"/>
          <p:cNvGrpSpPr/>
          <p:nvPr>
            <p:custDataLst>
              <p:tags r:id="rId7"/>
            </p:custDataLst>
          </p:nvPr>
        </p:nvGrpSpPr>
        <p:grpSpPr>
          <a:xfrm rot="0">
            <a:off x="8890605" y="2197181"/>
            <a:ext cx="1869061" cy="2450007"/>
            <a:chOff x="3685" y="2009"/>
            <a:chExt cx="11488" cy="15063"/>
          </a:xfrm>
        </p:grpSpPr>
        <p:sp>
          <p:nvSpPr>
            <p:cNvPr id="45" name="矩形 44"/>
            <p:cNvSpPr/>
            <p:nvPr>
              <p:custDataLst>
                <p:tags r:id="rId8"/>
              </p:custDataLst>
            </p:nvPr>
          </p:nvSpPr>
          <p:spPr bwMode="gray">
            <a:xfrm>
              <a:off x="3685" y="3826"/>
              <a:ext cx="11488" cy="13246"/>
            </a:xfrm>
            <a:prstGeom prst="rect">
              <a:avLst/>
            </a:prstGeom>
            <a:solidFill>
              <a:srgbClr val="FFFFFF"/>
            </a:solidFill>
            <a:ln w="6350">
              <a:solidFill>
                <a:srgbClr val="EAEAEA">
                  <a:alpha val="65000"/>
                </a:srgbClr>
              </a:solidFill>
              <a:miter lim="800000"/>
            </a:ln>
            <a:effectLst>
              <a:outerShdw blurRad="254000" dist="88900" dir="2700000" algn="tl" rotWithShape="0">
                <a:prstClr val="black">
                  <a:alpha val="10000"/>
                </a:prstClr>
              </a:outerShdw>
            </a:effectLst>
          </p:spPr>
          <p:txBody>
            <a:bodyPr rot="0" spcFirstLastPara="0" vert="horz" wrap="square" lIns="108000" tIns="108000" rIns="144000" bIns="72000" numCol="1" spcCol="0" rtlCol="0" fromWordArt="0" anchor="t" anchorCtr="0" forceAA="0" compatLnSpc="0">
              <a:noAutofit/>
            </a:bodyPr>
            <a:lstStyle>
              <a:lvl1pPr marL="190500" indent="-1905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0" algn="l" eaLnBrk="1" hangingPunct="1">
                <a:spcBef>
                  <a:spcPct val="40000"/>
                </a:spcBef>
                <a:buClr>
                  <a:schemeClr val="accent1"/>
                </a:buClr>
                <a:buSzTx/>
                <a:buFont typeface="Wingdings" panose="05000000000000000000" pitchFamily="2" charset="2"/>
                <a:buChar char="§"/>
              </a:pPr>
              <a:endParaRPr lang="en-US" altLang="en-US">
                <a:sym typeface="+mn-ea"/>
              </a:endParaRPr>
            </a:p>
          </p:txBody>
        </p:sp>
        <p:pic>
          <p:nvPicPr>
            <p:cNvPr id="46" name="图片 45" descr="E:/设计图片素材/marek-piwnicki-gGURH5X5O58-unsplash.jpgmarek-piwnicki-gGURH5X5O58-unsplash"/>
            <p:cNvPicPr>
              <a:picLocks noChangeAspect="1"/>
            </p:cNvPicPr>
            <p:nvPr>
              <p:custDataLst>
                <p:tags r:id="rId9"/>
              </p:custDataLst>
            </p:nvPr>
          </p:nvPicPr>
          <p:blipFill>
            <a:blip r:embed="rId10" cstate="email"/>
            <a:srcRect l="21939" t="-3" r="21939" b="-3"/>
            <a:stretch>
              <a:fillRect/>
            </a:stretch>
          </p:blipFill>
          <p:spPr>
            <a:xfrm>
              <a:off x="4499" y="4593"/>
              <a:ext cx="9859" cy="11713"/>
            </a:xfrm>
            <a:custGeom>
              <a:avLst/>
              <a:gdLst/>
              <a:ahLst/>
              <a:cxnLst>
                <a:cxn ang="3">
                  <a:pos x="hc" y="t"/>
                </a:cxn>
                <a:cxn ang="cd2">
                  <a:pos x="l" y="vc"/>
                </a:cxn>
                <a:cxn ang="cd4">
                  <a:pos x="hc" y="b"/>
                </a:cxn>
                <a:cxn ang="0">
                  <a:pos x="r" y="vc"/>
                </a:cxn>
              </a:cxnLst>
              <a:rect l="l" t="t" r="r" b="b"/>
              <a:pathLst>
                <a:path w="3697" h="4392">
                  <a:moveTo>
                    <a:pt x="0" y="0"/>
                  </a:moveTo>
                  <a:lnTo>
                    <a:pt x="3697" y="0"/>
                  </a:lnTo>
                  <a:lnTo>
                    <a:pt x="3697" y="4392"/>
                  </a:lnTo>
                  <a:lnTo>
                    <a:pt x="0" y="4392"/>
                  </a:lnTo>
                  <a:lnTo>
                    <a:pt x="0" y="0"/>
                  </a:lnTo>
                  <a:close/>
                </a:path>
              </a:pathLst>
            </a:custGeom>
          </p:spPr>
        </p:pic>
        <p:pic>
          <p:nvPicPr>
            <p:cNvPr id="48" name="图片 47" descr="8"/>
            <p:cNvPicPr>
              <a:picLocks noChangeAspect="1"/>
            </p:cNvPicPr>
            <p:nvPr>
              <p:custDataLst>
                <p:tags r:id="rId11"/>
              </p:custDataLst>
            </p:nvPr>
          </p:nvPicPr>
          <p:blipFill>
            <a:blip r:embed="rId6"/>
            <a:stretch>
              <a:fillRect/>
            </a:stretch>
          </p:blipFill>
          <p:spPr>
            <a:xfrm rot="9360000">
              <a:off x="8673" y="2009"/>
              <a:ext cx="1235" cy="3621"/>
            </a:xfrm>
            <a:prstGeom prst="rect">
              <a:avLst/>
            </a:prstGeom>
          </p:spPr>
        </p:pic>
      </p:grpSp>
      <p:grpSp>
        <p:nvGrpSpPr>
          <p:cNvPr id="53" name="组合 52"/>
          <p:cNvGrpSpPr/>
          <p:nvPr>
            <p:custDataLst>
              <p:tags r:id="rId12"/>
            </p:custDataLst>
          </p:nvPr>
        </p:nvGrpSpPr>
        <p:grpSpPr>
          <a:xfrm rot="0">
            <a:off x="8891241" y="4225370"/>
            <a:ext cx="1869061" cy="2450007"/>
            <a:chOff x="3685" y="2009"/>
            <a:chExt cx="11488" cy="15063"/>
          </a:xfrm>
        </p:grpSpPr>
        <p:sp>
          <p:nvSpPr>
            <p:cNvPr id="54" name="矩形 53"/>
            <p:cNvSpPr/>
            <p:nvPr>
              <p:custDataLst>
                <p:tags r:id="rId13"/>
              </p:custDataLst>
            </p:nvPr>
          </p:nvSpPr>
          <p:spPr bwMode="gray">
            <a:xfrm>
              <a:off x="3685" y="3826"/>
              <a:ext cx="11488" cy="13246"/>
            </a:xfrm>
            <a:prstGeom prst="rect">
              <a:avLst/>
            </a:prstGeom>
            <a:solidFill>
              <a:srgbClr val="FFFFFF"/>
            </a:solidFill>
            <a:ln w="6350">
              <a:solidFill>
                <a:srgbClr val="EAEAEA">
                  <a:alpha val="65000"/>
                </a:srgbClr>
              </a:solidFill>
              <a:miter lim="800000"/>
            </a:ln>
            <a:effectLst>
              <a:outerShdw blurRad="254000" dist="88900" dir="2700000" algn="tl" rotWithShape="0">
                <a:prstClr val="black">
                  <a:alpha val="10000"/>
                </a:prstClr>
              </a:outerShdw>
            </a:effectLst>
          </p:spPr>
          <p:txBody>
            <a:bodyPr rot="0" spcFirstLastPara="0" vert="horz" wrap="square" lIns="108000" tIns="108000" rIns="144000" bIns="72000" numCol="1" spcCol="0" rtlCol="0" fromWordArt="0" anchor="t" anchorCtr="0" forceAA="0" compatLnSpc="0">
              <a:noAutofit/>
            </a:bodyPr>
            <a:lstStyle>
              <a:lvl1pPr marL="190500" indent="-1905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0" algn="l" eaLnBrk="1" hangingPunct="1">
                <a:spcBef>
                  <a:spcPct val="40000"/>
                </a:spcBef>
                <a:buClr>
                  <a:schemeClr val="accent1"/>
                </a:buClr>
                <a:buSzTx/>
                <a:buFont typeface="Wingdings" panose="05000000000000000000" pitchFamily="2" charset="2"/>
                <a:buChar char="§"/>
              </a:pPr>
              <a:endParaRPr lang="en-US" altLang="en-US">
                <a:sym typeface="+mn-ea"/>
              </a:endParaRPr>
            </a:p>
          </p:txBody>
        </p:sp>
        <p:pic>
          <p:nvPicPr>
            <p:cNvPr id="55" name="图片 54" descr="E:/设计图片素材/marek-piwnicki-gGURH5X5O58-unsplash.jpgmarek-piwnicki-gGURH5X5O58-unsplash"/>
            <p:cNvPicPr>
              <a:picLocks noChangeAspect="1"/>
            </p:cNvPicPr>
            <p:nvPr>
              <p:custDataLst>
                <p:tags r:id="rId14"/>
              </p:custDataLst>
            </p:nvPr>
          </p:nvPicPr>
          <p:blipFill>
            <a:blip r:embed="rId15" cstate="email"/>
            <a:srcRect l="21933" t="-3" r="21933" b="-3"/>
            <a:stretch>
              <a:fillRect/>
            </a:stretch>
          </p:blipFill>
          <p:spPr>
            <a:xfrm>
              <a:off x="4499" y="4593"/>
              <a:ext cx="9859" cy="11713"/>
            </a:xfrm>
            <a:custGeom>
              <a:avLst/>
              <a:gdLst/>
              <a:ahLst/>
              <a:cxnLst>
                <a:cxn ang="3">
                  <a:pos x="hc" y="t"/>
                </a:cxn>
                <a:cxn ang="cd2">
                  <a:pos x="l" y="vc"/>
                </a:cxn>
                <a:cxn ang="cd4">
                  <a:pos x="hc" y="b"/>
                </a:cxn>
                <a:cxn ang="0">
                  <a:pos x="r" y="vc"/>
                </a:cxn>
              </a:cxnLst>
              <a:rect l="l" t="t" r="r" b="b"/>
              <a:pathLst>
                <a:path w="3697" h="4392">
                  <a:moveTo>
                    <a:pt x="0" y="0"/>
                  </a:moveTo>
                  <a:lnTo>
                    <a:pt x="3697" y="0"/>
                  </a:lnTo>
                  <a:lnTo>
                    <a:pt x="3697" y="4392"/>
                  </a:lnTo>
                  <a:lnTo>
                    <a:pt x="0" y="4392"/>
                  </a:lnTo>
                  <a:lnTo>
                    <a:pt x="0" y="0"/>
                  </a:lnTo>
                  <a:close/>
                </a:path>
              </a:pathLst>
            </a:custGeom>
          </p:spPr>
        </p:pic>
        <p:pic>
          <p:nvPicPr>
            <p:cNvPr id="56" name="图片 55" descr="8"/>
            <p:cNvPicPr>
              <a:picLocks noChangeAspect="1"/>
            </p:cNvPicPr>
            <p:nvPr>
              <p:custDataLst>
                <p:tags r:id="rId16"/>
              </p:custDataLst>
            </p:nvPr>
          </p:nvPicPr>
          <p:blipFill>
            <a:blip r:embed="rId6"/>
            <a:stretch>
              <a:fillRect/>
            </a:stretch>
          </p:blipFill>
          <p:spPr>
            <a:xfrm rot="9360000">
              <a:off x="8673" y="2009"/>
              <a:ext cx="1235" cy="362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189990"/>
            <a:ext cx="6255385" cy="829945"/>
          </a:xfrm>
          <a:prstGeom prst="rect">
            <a:avLst/>
          </a:prstGeom>
          <a:noFill/>
        </p:spPr>
        <p:txBody>
          <a:bodyPr wrap="square">
            <a:spAutoFit/>
          </a:bodyPr>
          <a:lstStyle/>
          <a:p>
            <a:pPr algn="l">
              <a:lnSpc>
                <a:spcPct val="200000"/>
              </a:lnSpc>
            </a:pPr>
            <a:r>
              <a:rPr lang="zh-CN" altLang="en-US" sz="2400" b="1" dirty="0">
                <a:solidFill>
                  <a:srgbClr val="92D050"/>
                </a:solidFill>
                <a:latin typeface="微软雅黑" panose="020B0503020204020204" pitchFamily="34" charset="-122"/>
                <a:ea typeface="微软雅黑" panose="020B0503020204020204" pitchFamily="34" charset="-122"/>
                <a:sym typeface="+mn-ea"/>
              </a:rPr>
              <a:t>（一）时代环境</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创业环境现状</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75665" y="2019935"/>
            <a:ext cx="7830820" cy="3863975"/>
          </a:xfrm>
          <a:prstGeom prst="rect">
            <a:avLst/>
          </a:prstGeom>
          <a:noFill/>
        </p:spPr>
        <p:txBody>
          <a:bodyPr wrap="square" rtlCol="0">
            <a:noAutofit/>
          </a:bodyPr>
          <a:p>
            <a:pPr>
              <a:lnSpc>
                <a:spcPct val="150000"/>
              </a:lnSpc>
            </a:pPr>
            <a:r>
              <a:rPr lang="zh-CN" altLang="en-US" sz="2000" b="1">
                <a:latin typeface="微软雅黑" panose="020B0503020204020204" pitchFamily="34" charset="-122"/>
                <a:ea typeface="微软雅黑" panose="020B0503020204020204" pitchFamily="34" charset="-122"/>
              </a:rPr>
              <a:t>新质生产力成为关键力量</a:t>
            </a:r>
            <a:endParaRPr lang="zh-CN" altLang="en-US" sz="2000" b="1">
              <a:latin typeface="微软雅黑" panose="020B0503020204020204" pitchFamily="34" charset="-122"/>
              <a:ea typeface="微软雅黑" panose="020B0503020204020204" pitchFamily="34" charset="-122"/>
            </a:endParaRPr>
          </a:p>
          <a:p>
            <a:pPr>
              <a:lnSpc>
                <a:spcPct val="200000"/>
              </a:lnSpc>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随着科技的发展和全球化的深入推进，新质生产力已经成为推动未来经济发展的关键力量。新质生产力是在传统生产要素之外，以</a:t>
            </a:r>
            <a:r>
              <a:rPr lang="zh-CN" altLang="en-US" sz="2000" b="1">
                <a:latin typeface="微软雅黑" panose="020B0503020204020204" pitchFamily="34" charset="-122"/>
                <a:ea typeface="微软雅黑" panose="020B0503020204020204" pitchFamily="34" charset="-122"/>
              </a:rPr>
              <a:t>技术创新、知识创新为核心，通过信息化、智能化等手段</a:t>
            </a:r>
            <a:r>
              <a:rPr lang="zh-CN" altLang="en-US" sz="2000">
                <a:latin typeface="微软雅黑" panose="020B0503020204020204" pitchFamily="34" charset="-122"/>
                <a:ea typeface="微软雅黑" panose="020B0503020204020204" pitchFamily="34" charset="-122"/>
              </a:rPr>
              <a:t>提高生产效率、降低成本、优化资源配置的新型生产力。新质生产力为创业活动提供了广阔的舞台，新技术的持续涌现为创业者提供了前所未有的机遇。</a:t>
            </a:r>
            <a:endParaRPr lang="zh-CN" altLang="en-US" sz="2000">
              <a:latin typeface="微软雅黑" panose="020B0503020204020204" pitchFamily="34" charset="-122"/>
              <a:ea typeface="微软雅黑" panose="020B0503020204020204" pitchFamily="34" charset="-122"/>
            </a:endParaRPr>
          </a:p>
        </p:txBody>
      </p:sp>
      <p:grpSp>
        <p:nvGrpSpPr>
          <p:cNvPr id="25" name="组合 24"/>
          <p:cNvGrpSpPr/>
          <p:nvPr>
            <p:custDataLst>
              <p:tags r:id="rId1"/>
            </p:custDataLst>
          </p:nvPr>
        </p:nvGrpSpPr>
        <p:grpSpPr>
          <a:xfrm rot="0">
            <a:off x="9212000" y="1752900"/>
            <a:ext cx="1799404" cy="1933333"/>
            <a:chOff x="2864" y="2060"/>
            <a:chExt cx="13933" cy="14969"/>
          </a:xfrm>
        </p:grpSpPr>
        <p:pic>
          <p:nvPicPr>
            <p:cNvPr id="26" name="图片 25" descr="2x"/>
            <p:cNvPicPr>
              <a:picLocks noChangeAspect="1"/>
            </p:cNvPicPr>
            <p:nvPr>
              <p:custDataLst>
                <p:tags r:id="rId2"/>
              </p:custDataLst>
            </p:nvPr>
          </p:nvPicPr>
          <p:blipFill>
            <a:blip r:embed="rId3"/>
            <a:stretch>
              <a:fillRect/>
            </a:stretch>
          </p:blipFill>
          <p:spPr>
            <a:xfrm>
              <a:off x="3740" y="3431"/>
              <a:ext cx="11740" cy="12978"/>
            </a:xfrm>
            <a:prstGeom prst="rect">
              <a:avLst/>
            </a:prstGeom>
            <a:ln w="6350">
              <a:solidFill>
                <a:srgbClr val="DEDEDE">
                  <a:alpha val="45000"/>
                </a:srgbClr>
              </a:solidFill>
            </a:ln>
            <a:effectLst>
              <a:outerShdw blurRad="50800" dist="25400" dir="2700000" algn="tl" rotWithShape="0">
                <a:prstClr val="black">
                  <a:alpha val="20000"/>
                </a:prstClr>
              </a:outerShdw>
            </a:effectLst>
          </p:spPr>
        </p:pic>
        <p:pic>
          <p:nvPicPr>
            <p:cNvPr id="27" name="图片 26" descr="E:/设计图片素材/8167890_.jpg8167890_"/>
            <p:cNvPicPr>
              <a:picLocks noChangeAspect="1"/>
            </p:cNvPicPr>
            <p:nvPr>
              <p:custDataLst>
                <p:tags r:id="rId4"/>
              </p:custDataLst>
            </p:nvPr>
          </p:nvPicPr>
          <p:blipFill>
            <a:blip r:embed="rId5" cstate="email"/>
            <a:srcRect l="18764" t="-3" r="18764" b="-3"/>
            <a:stretch>
              <a:fillRect/>
            </a:stretch>
          </p:blipFill>
          <p:spPr>
            <a:xfrm>
              <a:off x="4598" y="4130"/>
              <a:ext cx="10023" cy="9996"/>
            </a:xfrm>
            <a:custGeom>
              <a:avLst/>
              <a:gdLst/>
              <a:ahLst/>
              <a:cxnLst>
                <a:cxn ang="3">
                  <a:pos x="hc" y="t"/>
                </a:cxn>
                <a:cxn ang="cd2">
                  <a:pos x="l" y="vc"/>
                </a:cxn>
                <a:cxn ang="cd4">
                  <a:pos x="hc" y="b"/>
                </a:cxn>
                <a:cxn ang="0">
                  <a:pos x="r" y="vc"/>
                </a:cxn>
              </a:cxnLst>
              <a:rect l="l" t="t" r="r" b="b"/>
              <a:pathLst>
                <a:path w="3719" h="3708">
                  <a:moveTo>
                    <a:pt x="0" y="0"/>
                  </a:moveTo>
                  <a:lnTo>
                    <a:pt x="3719" y="0"/>
                  </a:lnTo>
                  <a:lnTo>
                    <a:pt x="3719" y="3708"/>
                  </a:lnTo>
                  <a:lnTo>
                    <a:pt x="0" y="3708"/>
                  </a:lnTo>
                  <a:lnTo>
                    <a:pt x="0" y="0"/>
                  </a:lnTo>
                  <a:close/>
                </a:path>
              </a:pathLst>
            </a:custGeom>
          </p:spPr>
        </p:pic>
        <p:pic>
          <p:nvPicPr>
            <p:cNvPr id="28" name="图片 27" descr="JD2"/>
            <p:cNvPicPr>
              <a:picLocks noChangeAspect="1"/>
            </p:cNvPicPr>
            <p:nvPr>
              <p:custDataLst>
                <p:tags r:id="rId6"/>
              </p:custDataLst>
            </p:nvPr>
          </p:nvPicPr>
          <p:blipFill>
            <a:blip r:embed="rId7"/>
            <a:stretch>
              <a:fillRect/>
            </a:stretch>
          </p:blipFill>
          <p:spPr>
            <a:xfrm rot="21060000">
              <a:off x="12541" y="14125"/>
              <a:ext cx="4257" cy="2905"/>
            </a:xfrm>
            <a:prstGeom prst="rect">
              <a:avLst/>
            </a:prstGeom>
          </p:spPr>
        </p:pic>
        <p:pic>
          <p:nvPicPr>
            <p:cNvPr id="29" name="图片 28" descr="未标题-1"/>
            <p:cNvPicPr>
              <a:picLocks noChangeAspect="1"/>
            </p:cNvPicPr>
            <p:nvPr>
              <p:custDataLst>
                <p:tags r:id="rId8"/>
              </p:custDataLst>
            </p:nvPr>
          </p:nvPicPr>
          <p:blipFill>
            <a:blip r:embed="rId9"/>
            <a:stretch>
              <a:fillRect/>
            </a:stretch>
          </p:blipFill>
          <p:spPr>
            <a:xfrm rot="1260000">
              <a:off x="2864" y="2060"/>
              <a:ext cx="3302" cy="4156"/>
            </a:xfrm>
            <a:prstGeom prst="rect">
              <a:avLst/>
            </a:prstGeom>
          </p:spPr>
        </p:pic>
      </p:grpSp>
      <p:grpSp>
        <p:nvGrpSpPr>
          <p:cNvPr id="33" name="组合 32"/>
          <p:cNvGrpSpPr/>
          <p:nvPr>
            <p:custDataLst>
              <p:tags r:id="rId10"/>
            </p:custDataLst>
          </p:nvPr>
        </p:nvGrpSpPr>
        <p:grpSpPr>
          <a:xfrm rot="0">
            <a:off x="9212842" y="4028291"/>
            <a:ext cx="1800289" cy="1934283"/>
            <a:chOff x="2864" y="2060"/>
            <a:chExt cx="13933" cy="14969"/>
          </a:xfrm>
        </p:grpSpPr>
        <p:pic>
          <p:nvPicPr>
            <p:cNvPr id="40" name="图片 39" descr="2x"/>
            <p:cNvPicPr>
              <a:picLocks noChangeAspect="1"/>
            </p:cNvPicPr>
            <p:nvPr>
              <p:custDataLst>
                <p:tags r:id="rId11"/>
              </p:custDataLst>
            </p:nvPr>
          </p:nvPicPr>
          <p:blipFill>
            <a:blip r:embed="rId3"/>
            <a:stretch>
              <a:fillRect/>
            </a:stretch>
          </p:blipFill>
          <p:spPr>
            <a:xfrm>
              <a:off x="3740" y="3431"/>
              <a:ext cx="11740" cy="12978"/>
            </a:xfrm>
            <a:prstGeom prst="rect">
              <a:avLst/>
            </a:prstGeom>
            <a:ln w="6350">
              <a:solidFill>
                <a:srgbClr val="DEDEDE">
                  <a:alpha val="45000"/>
                </a:srgbClr>
              </a:solidFill>
            </a:ln>
            <a:effectLst>
              <a:outerShdw blurRad="50800" dist="25400" dir="2700000" algn="tl" rotWithShape="0">
                <a:prstClr val="black">
                  <a:alpha val="20000"/>
                </a:prstClr>
              </a:outerShdw>
            </a:effectLst>
          </p:spPr>
        </p:pic>
        <p:pic>
          <p:nvPicPr>
            <p:cNvPr id="41" name="图片 40" descr="E:/设计图片素材/8167890_.jpg8167890_"/>
            <p:cNvPicPr>
              <a:picLocks noChangeAspect="1"/>
            </p:cNvPicPr>
            <p:nvPr>
              <p:custDataLst>
                <p:tags r:id="rId12"/>
              </p:custDataLst>
            </p:nvPr>
          </p:nvPicPr>
          <p:blipFill>
            <a:blip r:embed="rId13" cstate="email"/>
            <a:srcRect l="18748" t="-3" r="18748" b="-3"/>
            <a:stretch>
              <a:fillRect/>
            </a:stretch>
          </p:blipFill>
          <p:spPr>
            <a:xfrm>
              <a:off x="4598" y="4130"/>
              <a:ext cx="10023" cy="9996"/>
            </a:xfrm>
            <a:custGeom>
              <a:avLst/>
              <a:gdLst/>
              <a:ahLst/>
              <a:cxnLst>
                <a:cxn ang="3">
                  <a:pos x="hc" y="t"/>
                </a:cxn>
                <a:cxn ang="cd2">
                  <a:pos x="l" y="vc"/>
                </a:cxn>
                <a:cxn ang="cd4">
                  <a:pos x="hc" y="b"/>
                </a:cxn>
                <a:cxn ang="0">
                  <a:pos x="r" y="vc"/>
                </a:cxn>
              </a:cxnLst>
              <a:rect l="l" t="t" r="r" b="b"/>
              <a:pathLst>
                <a:path w="3719" h="3708">
                  <a:moveTo>
                    <a:pt x="0" y="0"/>
                  </a:moveTo>
                  <a:lnTo>
                    <a:pt x="3719" y="0"/>
                  </a:lnTo>
                  <a:lnTo>
                    <a:pt x="3719" y="3708"/>
                  </a:lnTo>
                  <a:lnTo>
                    <a:pt x="0" y="3708"/>
                  </a:lnTo>
                  <a:lnTo>
                    <a:pt x="0" y="0"/>
                  </a:lnTo>
                  <a:close/>
                </a:path>
              </a:pathLst>
            </a:custGeom>
          </p:spPr>
        </p:pic>
        <p:pic>
          <p:nvPicPr>
            <p:cNvPr id="42" name="图片 41" descr="JD2"/>
            <p:cNvPicPr>
              <a:picLocks noChangeAspect="1"/>
            </p:cNvPicPr>
            <p:nvPr>
              <p:custDataLst>
                <p:tags r:id="rId14"/>
              </p:custDataLst>
            </p:nvPr>
          </p:nvPicPr>
          <p:blipFill>
            <a:blip r:embed="rId7"/>
            <a:stretch>
              <a:fillRect/>
            </a:stretch>
          </p:blipFill>
          <p:spPr>
            <a:xfrm rot="21060000">
              <a:off x="12541" y="14125"/>
              <a:ext cx="4257" cy="2905"/>
            </a:xfrm>
            <a:prstGeom prst="rect">
              <a:avLst/>
            </a:prstGeom>
          </p:spPr>
        </p:pic>
        <p:pic>
          <p:nvPicPr>
            <p:cNvPr id="43" name="图片 42" descr="未标题-1"/>
            <p:cNvPicPr>
              <a:picLocks noChangeAspect="1"/>
            </p:cNvPicPr>
            <p:nvPr>
              <p:custDataLst>
                <p:tags r:id="rId15"/>
              </p:custDataLst>
            </p:nvPr>
          </p:nvPicPr>
          <p:blipFill>
            <a:blip r:embed="rId9"/>
            <a:stretch>
              <a:fillRect/>
            </a:stretch>
          </p:blipFill>
          <p:spPr>
            <a:xfrm rot="1260000">
              <a:off x="2864" y="2060"/>
              <a:ext cx="3302" cy="415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视野聚焦</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155440" y="1091565"/>
            <a:ext cx="3881755" cy="460375"/>
          </a:xfrm>
          <a:prstGeom prst="rect">
            <a:avLst/>
          </a:prstGeom>
          <a:noFill/>
        </p:spPr>
        <p:txBody>
          <a:bodyPr wrap="square" rtlCol="0">
            <a:spAutoFit/>
          </a:bodyPr>
          <a:p>
            <a:r>
              <a:rPr lang="en-US" altLang="zh-CN"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人工智能</a:t>
            </a:r>
            <a:r>
              <a:rPr lang="en-US" altLang="zh-CN"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驶入快车道</a:t>
            </a:r>
            <a:endParaRPr lang="zh-CN" altLang="en-US"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3" name="组合 42"/>
          <p:cNvGrpSpPr/>
          <p:nvPr>
            <p:custDataLst>
              <p:tags r:id="rId1"/>
            </p:custDataLst>
          </p:nvPr>
        </p:nvGrpSpPr>
        <p:grpSpPr>
          <a:xfrm rot="0">
            <a:off x="3175952" y="2076635"/>
            <a:ext cx="6296027" cy="3400870"/>
            <a:chOff x="2200" y="5301"/>
            <a:chExt cx="14758" cy="7970"/>
          </a:xfrm>
        </p:grpSpPr>
        <p:pic>
          <p:nvPicPr>
            <p:cNvPr id="44" name="图片 43" descr="border"/>
            <p:cNvPicPr>
              <a:picLocks noChangeAspect="1"/>
            </p:cNvPicPr>
            <p:nvPr>
              <p:custDataLst>
                <p:tags r:id="rId2"/>
              </p:custDataLst>
            </p:nvPr>
          </p:nvPicPr>
          <p:blipFill>
            <a:blip r:embed="rId3"/>
            <a:stretch>
              <a:fillRect/>
            </a:stretch>
          </p:blipFill>
          <p:spPr>
            <a:xfrm>
              <a:off x="2200" y="5301"/>
              <a:ext cx="14758" cy="7970"/>
            </a:xfrm>
            <a:prstGeom prst="rect">
              <a:avLst/>
            </a:prstGeom>
          </p:spPr>
        </p:pic>
        <p:pic>
          <p:nvPicPr>
            <p:cNvPr id="45" name="图片 44" descr="F:/素材图片2/xiezuo20241118-111810.pngxiezuo20241118-111810"/>
            <p:cNvPicPr>
              <a:picLocks noChangeAspect="1"/>
            </p:cNvPicPr>
            <p:nvPr>
              <p:custDataLst>
                <p:tags r:id="rId4"/>
              </p:custDataLst>
            </p:nvPr>
          </p:nvPicPr>
          <p:blipFill>
            <a:blip r:embed="rId5"/>
            <a:srcRect t="40360"/>
            <a:stretch>
              <a:fillRect/>
            </a:stretch>
          </p:blipFill>
          <p:spPr>
            <a:xfrm>
              <a:off x="3908" y="5646"/>
              <a:ext cx="11342" cy="6936"/>
            </a:xfrm>
            <a:custGeom>
              <a:avLst/>
              <a:gdLst/>
              <a:ahLst/>
              <a:cxnLst>
                <a:cxn ang="3">
                  <a:pos x="hc" y="t"/>
                </a:cxn>
                <a:cxn ang="cd2">
                  <a:pos x="l" y="vc"/>
                </a:cxn>
                <a:cxn ang="cd4">
                  <a:pos x="hc" y="b"/>
                </a:cxn>
                <a:cxn ang="0">
                  <a:pos x="r" y="vc"/>
                </a:cxn>
              </a:cxnLst>
              <a:rect l="l" t="t" r="r" b="b"/>
              <a:pathLst>
                <a:path w="11775" h="7200">
                  <a:moveTo>
                    <a:pt x="0" y="0"/>
                  </a:moveTo>
                  <a:lnTo>
                    <a:pt x="11775" y="0"/>
                  </a:lnTo>
                  <a:lnTo>
                    <a:pt x="11775" y="7200"/>
                  </a:lnTo>
                  <a:lnTo>
                    <a:pt x="0" y="7200"/>
                  </a:lnTo>
                  <a:lnTo>
                    <a:pt x="0" y="0"/>
                  </a:lnTo>
                  <a:close/>
                </a:path>
              </a:pathLst>
            </a:custGeom>
            <a:ln w="6350">
              <a:noFill/>
            </a:ln>
          </p:spPr>
        </p:pic>
      </p:grpSp>
      <p:pic>
        <p:nvPicPr>
          <p:cNvPr id="46" name="图片 45" descr="工作机器人"/>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973310" y="4563110"/>
            <a:ext cx="914400" cy="91440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BEAUTIFY_FLAG" val="#wm#"/>
  <p:tag name="KSO_WM_TEMPLATE_CATEGORY" val="custom"/>
  <p:tag name="KSO_WM_TEMPLATE_MASTER_TYPE" val="0"/>
  <p:tag name="KSO_WM_TEMPLATE_COLOR_TYPE" val="0"/>
  <p:tag name="KSO_WM_SLIDE_TYPE" val="text"/>
  <p:tag name="KSO_WM_SLIDE_SUBTYPE" val="picTxt"/>
  <p:tag name="KSO_WM_SLIDE_SIZE" val="961*499"/>
  <p:tag name="KSO_WM_SLIDE_POSITION" val="-1*0"/>
  <p:tag name="KSO_WM_SLIDE_LAYOUT" val="a_d_f"/>
  <p:tag name="KSO_WM_SLIDE_LAYOUT_CNT" val="1_1_1"/>
  <p:tag name="KSO_WM_TEMPLATE_INDEX" val="20231190"/>
  <p:tag name="KSO_WM_TEMPLATE_SUBCATEGORY" val="0"/>
  <p:tag name="KSO_WM_SLIDE_INDEX" val="1"/>
  <p:tag name="KSO_WM_TAG_VERSION" val="3.0"/>
  <p:tag name="KSO_WM_SLIDE_ID" val="custom20231190_1"/>
  <p:tag name="KSO_WM_SLIDE_ITEM_CNT" val="0"/>
</p:tagLst>
</file>

<file path=ppt/tags/tag100.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ID" val="diagram20233573_1*l_h_x*1_5_1"/>
  <p:tag name="KSO_WM_TEMPLATE_CATEGORY" val="diagram"/>
  <p:tag name="KSO_WM_TEMPLATE_INDEX" val="20233573"/>
  <p:tag name="KSO_WM_UNIT_LAYERLEVEL" val="1_1_1"/>
  <p:tag name="KSO_WM_TAG_VERSION" val="3.0"/>
  <p:tag name="KSO_WM_UNIT_VALUE" val="103*113"/>
  <p:tag name="KSO_WM_UNIT_TYPE" val="l_h_x"/>
  <p:tag name="KSO_WM_UNIT_INDEX" val="1_5_1"/>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3"/>
  <p:tag name="KSO_WM_UNIT_FILL_FORE_SCHEMECOLOR_INDEX_BRIGHTNESS" val="0"/>
  <p:tag name="KSO_WM_DIAGRAM_USE_COLOR_VALUE" val="{&quot;color_scheme&quot;:1,&quot;color_type&quot;:1,&quot;theme_color_indexes&quot;:[5,6,5,6,5,6]}"/>
</p:tagLst>
</file>

<file path=ppt/tags/tag101.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ID" val="diagram20233573_1*l_h_x*1_4_1"/>
  <p:tag name="KSO_WM_TEMPLATE_CATEGORY" val="diagram"/>
  <p:tag name="KSO_WM_TEMPLATE_INDEX" val="20233573"/>
  <p:tag name="KSO_WM_UNIT_LAYERLEVEL" val="1_1_1"/>
  <p:tag name="KSO_WM_TAG_VERSION" val="3.0"/>
  <p:tag name="KSO_WM_UNIT_VALUE" val="110*110"/>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3"/>
  <p:tag name="KSO_WM_UNIT_FILL_FORE_SCHEMECOLOR_INDEX_BRIGHTNESS" val="0"/>
  <p:tag name="KSO_WM_DIAGRAM_USE_COLOR_VALUE" val="{&quot;color_scheme&quot;:1,&quot;color_type&quot;:1,&quot;theme_color_indexes&quot;:[5,6,5,6,5,6]}"/>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573_1*l_i*1_1"/>
  <p:tag name="KSO_WM_TEMPLATE_CATEGORY" val="diagram"/>
  <p:tag name="KSO_WM_TEMPLATE_INDEX" val="20233573"/>
  <p:tag name="KSO_WM_UNIT_LAYERLEVEL" val="1_1"/>
  <p:tag name="KSO_WM_TAG_VERSION" val="3.0"/>
  <p:tag name="KSO_WM_UNIT_TYPE" val="l_i"/>
  <p:tag name="KSO_WM_UNIT_INDEX" val="1_1"/>
  <p:tag name="KSO_WM_DIAGRAM_VERSION" val="3"/>
  <p:tag name="KSO_WM_DIAGRAM_COLOR_TRICK" val="1"/>
  <p:tag name="KSO_WM_DIAGRAM_COLOR_TEXT_CAN_REMOVE" val="n"/>
  <p:tag name="KSO_WM_DIAGRAM_MAX_ITEMCNT" val="5"/>
  <p:tag name="KSO_WM_DIAGRAM_MIN_ITEMCNT" val="5"/>
  <p:tag name="KSO_WM_DIAGRAM_VIRTUALLY_FRAME" val="{&quot;height&quot;:334.08146093653886,&quot;left&quot;:138.6861083984375,&quot;top&quot;:143.7145233154297,&quot;width&quot;:689.741686877153}"/>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13"/>
  <p:tag name="KSO_WM_DIAGRAM_USE_COLOR_VALUE" val="{&quot;color_scheme&quot;:1,&quot;color_type&quot;:1,&quot;theme_color_indexes&quot;:[5,6,5,6,5,6]}"/>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7_1*l_h_i*1_1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750061035156,&quot;left&quot;:52.75,&quot;top&quot;:156.9,&quot;width&quot;:854.47500610351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4.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SUBTYPE" val="a"/>
  <p:tag name="KSO_WM_UNIT_TEXT_LAYER_COUNT" val="1"/>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1*l_h_f*1_1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7_1*l_h_i*1_2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750061035156,&quot;left&quot;:52.75,&quot;top&quot;:156.9,&quot;width&quot;:854.4750061035156}"/>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06.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1*l_h_f*1_2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简明扼要地阐述您的观点。"/>
  <p:tag name="KSO_WM_UNIT_FILL_TYPE" val="1"/>
  <p:tag name="KSO_WM_UNIT_FILL_FORE_SCHEMECOLOR_INDEX" val="2"/>
  <p:tag name="KSO_WM_UNIT_FILL_FORE_SCHEMECOLOR_INDEX_BRIGHTNESS" val="0"/>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07.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1*l_h_i*1_1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8.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1*l_h_i*1_2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7_1*l_h_i*1_1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750061035156,&quot;left&quot;:52.75,&quot;top&quot;:156.9,&quot;width&quot;:854.47500610351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10.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SUBTYPE" val="a"/>
  <p:tag name="KSO_WM_UNIT_TEXT_LAYER_COUNT" val="1"/>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1*l_h_f*1_1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7_1*l_h_i*1_2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750061035156,&quot;left&quot;:52.75,&quot;top&quot;:156.9,&quot;width&quot;:854.4750061035156}"/>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12.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1*l_h_f*1_2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简明扼要地阐述您的观点。"/>
  <p:tag name="KSO_WM_UNIT_FILL_TYPE" val="1"/>
  <p:tag name="KSO_WM_UNIT_FILL_FORE_SCHEMECOLOR_INDEX" val="2"/>
  <p:tag name="KSO_WM_UNIT_FILL_FORE_SCHEMECOLOR_INDEX_BRIGHTNESS" val="0"/>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13.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1*l_h_i*1_1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4.xml><?xml version="1.0" encoding="utf-8"?>
<p:tagLst xmlns:p="http://schemas.openxmlformats.org/presentationml/2006/main">
  <p:tag name="KSO_WM_DIAGRAM_VIRTUALLY_FRAME" val="{&quot;height&quot;:343.4750061035156,&quot;left&quot;:52.75,&quot;top&quot;:156.9,&quot;width&quot;:854.47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1*l_h_i*1_2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15.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 name="resource_record_key" val="{&quot;10&quot;:[20278539],&quot;29&quot;:[50053068],&quot;65&quot;:[40492964]}"/>
</p:tagLst>
</file>

<file path=ppt/tags/tag116.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 name="resource_record_key" val="{&quot;10&quot;:[20278539],&quot;29&quot;:[50053068],&quot;65&quot;:[40492964]}"/>
</p:tagLst>
</file>

<file path=ppt/tags/tag117.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118.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119.xml><?xml version="1.0" encoding="utf-8"?>
<p:tagLst xmlns:p="http://schemas.openxmlformats.org/presentationml/2006/main">
  <p:tag name="KSO_WM_DIAGRAM_VIRTUALLY_FRAME" val="{&quot;height&quot;:400.25,&quot;left&quot;:86.4,&quot;top&quot;:117.35,&quot;width&quot;:820.75}"/>
</p:tagLst>
</file>

<file path=ppt/tags/tag1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20.xml><?xml version="1.0" encoding="utf-8"?>
<p:tagLst xmlns:p="http://schemas.openxmlformats.org/presentationml/2006/main">
  <p:tag name="KSO_WM_DIAGRAM_VIRTUALLY_FRAME" val="{&quot;height&quot;:400.25,&quot;left&quot;:86.4,&quot;top&quot;:117.35,&quot;width&quot;:820.75}"/>
</p:tagLst>
</file>

<file path=ppt/tags/tag121.xml><?xml version="1.0" encoding="utf-8"?>
<p:tagLst xmlns:p="http://schemas.openxmlformats.org/presentationml/2006/main">
  <p:tag name="KSO_WM_DIAGRAM_VIRTUALLY_FRAME" val="{&quot;height&quot;:400.25,&quot;left&quot;:86.4,&quot;top&quot;:117.35,&quot;width&quot;:820.75}"/>
</p:tagLst>
</file>

<file path=ppt/tags/tag122.xml><?xml version="1.0" encoding="utf-8"?>
<p:tagLst xmlns:p="http://schemas.openxmlformats.org/presentationml/2006/main">
  <p:tag name="KSO_WM_DIAGRAM_VIRTUALLY_FRAME" val="{&quot;height&quot;:400.25,&quot;left&quot;:86.4,&quot;top&quot;:117.35,&quot;width&quot;:820.75}"/>
</p:tagLst>
</file>

<file path=ppt/tags/tag123.xml><?xml version="1.0" encoding="utf-8"?>
<p:tagLst xmlns:p="http://schemas.openxmlformats.org/presentationml/2006/main">
  <p:tag name="KSO_WM_DIAGRAM_VIRTUALLY_FRAME" val="{&quot;height&quot;:400.25,&quot;left&quot;:86.4,&quot;top&quot;:117.35,&quot;width&quot;:820.75}"/>
</p:tagLst>
</file>

<file path=ppt/tags/tag124.xml><?xml version="1.0" encoding="utf-8"?>
<p:tagLst xmlns:p="http://schemas.openxmlformats.org/presentationml/2006/main">
  <p:tag name="KSO_WM_DIAGRAM_VIRTUALLY_FRAME" val="{&quot;height&quot;:400.25,&quot;left&quot;:86.4,&quot;top&quot;:117.35,&quot;width&quot;:820.75}"/>
</p:tagLst>
</file>

<file path=ppt/tags/tag125.xml><?xml version="1.0" encoding="utf-8"?>
<p:tagLst xmlns:p="http://schemas.openxmlformats.org/presentationml/2006/main">
  <p:tag name="KSO_WM_DIAGRAM_VIRTUALLY_FRAME" val="{&quot;height&quot;:400.25,&quot;left&quot;:86.4,&quot;top&quot;:117.35,&quot;width&quot;:820.75}"/>
</p:tagLst>
</file>

<file path=ppt/tags/tag126.xml><?xml version="1.0" encoding="utf-8"?>
<p:tagLst xmlns:p="http://schemas.openxmlformats.org/presentationml/2006/main">
  <p:tag name="KSO_WM_DIAGRAM_VIRTUALLY_FRAME" val="{&quot;height&quot;:400.25,&quot;left&quot;:86.4,&quot;top&quot;:117.35,&quot;width&quot;:820.75}"/>
</p:tagLst>
</file>

<file path=ppt/tags/tag127.xml><?xml version="1.0" encoding="utf-8"?>
<p:tagLst xmlns:p="http://schemas.openxmlformats.org/presentationml/2006/main">
  <p:tag name="KSO_WM_DIAGRAM_VIRTUALLY_FRAME" val="{&quot;height&quot;:400.25,&quot;left&quot;:86.4,&quot;top&quot;:117.35,&quot;width&quot;:820.75}"/>
</p:tagLst>
</file>

<file path=ppt/tags/tag128.xml><?xml version="1.0" encoding="utf-8"?>
<p:tagLst xmlns:p="http://schemas.openxmlformats.org/presentationml/2006/main">
  <p:tag name="KSO_WM_DIAGRAM_VIRTUALLY_FRAME" val="{&quot;height&quot;:400.25,&quot;left&quot;:86.4,&quot;top&quot;:117.35,&quot;width&quot;:820.75}"/>
</p:tagLst>
</file>

<file path=ppt/tags/tag129.xml><?xml version="1.0" encoding="utf-8"?>
<p:tagLst xmlns:p="http://schemas.openxmlformats.org/presentationml/2006/main">
  <p:tag name="KSO_WM_DIAGRAM_VIRTUALLY_FRAME" val="{&quot;height&quot;:400.25,&quot;left&quot;:86.4,&quot;top&quot;:117.35,&quot;width&quot;:820.75}"/>
</p:tagLst>
</file>

<file path=ppt/tags/tag1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30.xml><?xml version="1.0" encoding="utf-8"?>
<p:tagLst xmlns:p="http://schemas.openxmlformats.org/presentationml/2006/main">
  <p:tag name="KSO_WM_DIAGRAM_VIRTUALLY_FRAME" val="{&quot;height&quot;:400.25,&quot;left&quot;:86.4,&quot;top&quot;:117.35,&quot;width&quot;:820.75}"/>
</p:tagLst>
</file>

<file path=ppt/tags/tag131.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 name="resource_record_key" val="{&quot;10&quot;:[20278539],&quot;29&quot;:[50053068],&quot;65&quot;:[40492964]}"/>
</p:tagLst>
</file>

<file path=ppt/tags/tag132.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 name="resource_record_key" val="{&quot;10&quot;:[20278539],&quot;29&quot;:[50053068],&quot;65&quot;:[40492964]}"/>
</p:tagLst>
</file>

<file path=ppt/tags/tag133.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 name="resource_record_key" val="{&quot;10&quot;:[20278539],&quot;29&quot;:[50053068],&quot;65&quot;:[40492964]}"/>
</p:tagLst>
</file>

<file path=ppt/tags/tag134.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135.xml><?xml version="1.0" encoding="utf-8"?>
<p:tagLst xmlns:p="http://schemas.openxmlformats.org/presentationml/2006/main">
  <p:tag name="AS_NET" val="4.0.30319.42000"/>
  <p:tag name="AS_OS" val="Microsoft Windows NT 6.1.7601 Service Pack 1"/>
  <p:tag name="AS_RELEASE_DATE" val="2022.11.14"/>
  <p:tag name="AS_TITLE" val="Aspose.Slides for .NET 4.0 Client Profile"/>
  <p:tag name="AS_VERSION" val="22.11"/>
  <p:tag name="COMMONDATA" val="eyJjb3VudCI6MiwiaGRpZCI6IjJjMTc2ODc5YjgyZjhmMzFhMmQ3ZDgwNDFiNDU3Yjg3IiwidXNlckNvdW50IjoxfQ=="/>
  <p:tag name="KSO_WPP_MARK_KEY" val="d34de0aa-c262-4539-898e-27aaf23aecb4"/>
  <p:tag name="resource_record_key" val="{&quot;10&quot;:[4721239,50045625,21572046,21573072,20278539,4450842],&quot;29&quot;:[50053068],&quot;65&quot;:[40492964],&quot;70&quot;:[3321975,3314179,3318865,3403040,3327915,3318475,3403296,3322221,3330518,3322019,3325092,3321420,3315855,3428344,3333497,3328119,3314384,3331586]}"/>
</p:tagLst>
</file>

<file path=ppt/tags/tag1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2423_1*i*1"/>
  <p:tag name="KSO_WM_TEMPLATE_CATEGORY" val="custom"/>
  <p:tag name="KSO_WM_TEMPLATE_INDEX" val="20232423"/>
  <p:tag name="KSO_WM_UNIT_LAYERLEVEL" val="1"/>
  <p:tag name="KSO_WM_TAG_VERSION" val="3.0"/>
  <p:tag name="KSO_WM_BEAUTIFY_FLAG" val="#wm#"/>
</p:tagLst>
</file>

<file path=ppt/tags/tag3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2423"/>
  <p:tag name="KSO_WM_UNIT_ID" val="custom20232423_1*a*1"/>
  <p:tag name="KSO_WM_UNIT_TEXT_TYPE" val="1"/>
  <p:tag name="KSO_WM_UNIT_PRESET_TEXT" val="单击此处添加标题"/>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d"/>
  <p:tag name="KSO_WM_UNIT_INDEX" val="1"/>
  <p:tag name="KSO_WM_UNIT_ID" val="custom20232423_1*d*1"/>
  <p:tag name="KSO_WM_TEMPLATE_CATEGORY" val="custom"/>
  <p:tag name="KSO_WM_TEMPLATE_INDEX" val="20232423"/>
  <p:tag name="KSO_WM_UNIT_LAYERLEVEL" val="1"/>
  <p:tag name="KSO_WM_TAG_VERSION" val="3.0"/>
  <p:tag name="KSO_WM_BEAUTIFY_FLAG" val="#wm#"/>
  <p:tag name="KSO_WM_UNIT_VALUE" val="1904*1834"/>
  <p:tag name="KSO_WM_UNIT_PICTURE_SUBTYPE" val="b"/>
</p:tagLst>
</file>

<file path=ppt/tags/tag3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60"/>
  <p:tag name="KSO_WM_UNIT_HIGHLIGHT" val="0"/>
  <p:tag name="KSO_WM_UNIT_COMPATIBLE" val="0"/>
  <p:tag name="KSO_WM_UNIT_DIAGRAM_ISNUMVISUAL" val="0"/>
  <p:tag name="KSO_WM_UNIT_DIAGRAM_ISREFERUNIT" val="0"/>
  <p:tag name="KSO_WM_UNIT_TYPE" val="c_f"/>
  <p:tag name="KSO_WM_UNIT_INDEX" val="1_1"/>
  <p:tag name="KSO_WM_UNIT_ID" val="custom20232423_1*c_f*1_1"/>
  <p:tag name="KSO_WM_TEMPLATE_CATEGORY" val="custom"/>
  <p:tag name="KSO_WM_TEMPLATE_INDEX" val="20232423"/>
  <p:tag name="KSO_WM_UNIT_LAYERLEVEL" val="1_1"/>
  <p:tag name="KSO_WM_TAG_VERSION" val="3.0"/>
  <p:tag name="KSO_WM_DIAGRAM_MAX_ITEMCNT" val="4"/>
  <p:tag name="KSO_WM_DIAGRAM_MIN_ITEMCNT" val="1"/>
  <p:tag name="KSO_WM_DIAGRAM_VIRTUALLY_FRAME" val="{&quot;height&quot;:368.54229736328125,&quot;left&quot;:16.633466647891556,&quot;top&quot;:129.0571977750523,&quot;width&quot;:413.85818481445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
</p:tagLst>
</file>

<file path=ppt/tags/tag3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c_a"/>
  <p:tag name="KSO_WM_UNIT_INDEX" val="1_1"/>
  <p:tag name="KSO_WM_UNIT_ID" val="custom20232423_1*c_a*1_1"/>
  <p:tag name="KSO_WM_TEMPLATE_CATEGORY" val="custom"/>
  <p:tag name="KSO_WM_TEMPLATE_INDEX" val="20232423"/>
  <p:tag name="KSO_WM_UNIT_LAYERLEVEL" val="1_1"/>
  <p:tag name="KSO_WM_TAG_VERSION" val="3.0"/>
  <p:tag name="KSO_WM_DIAGRAM_MAX_ITEMCNT" val="4"/>
  <p:tag name="KSO_WM_DIAGRAM_MIN_ITEMCNT" val="1"/>
  <p:tag name="KSO_WM_DIAGRAM_VIRTUALLY_FRAME" val="{&quot;height&quot;:368.54229736328125,&quot;left&quot;:16.633466647891556,&quot;top&quot;:129.0571977750523,&quot;width&quot;:413.85818481445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
  <p:tag name="KSO_WM_UNIT_TEXT_FILL_TYPE" val="1"/>
  <p:tag name="KSO_WM_BEAUTIFY_FLAG" val="#wm#"/>
  <p:tag name="KSO_WM_UNIT_PRESET_TEXT" val="单击此处添加标题"/>
</p:tagLst>
</file>

<file path=ppt/tags/tag3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40.157*239.584"/>
  <p:tag name="KSO_WM_SLIDE_POSITION" val="53.4751*216.572"/>
  <p:tag name="KSO_WM_SLIDE_LAYOUT" val="a_d_c"/>
  <p:tag name="KSO_WM_SLIDE_LAYOUT_CNT" val="1_1_1"/>
  <p:tag name="KSO_WM_SPECIAL_SOURCE" val="bdnull"/>
  <p:tag name="KSO_WM_TEMPLATE_INDEX" val="20232423"/>
  <p:tag name="KSO_WM_TEMPLATE_SUBCATEGORY" val="0"/>
  <p:tag name="KSO_WM_SLIDE_INDEX" val="1"/>
  <p:tag name="KSO_WM_TAG_VERSION" val="3.0"/>
  <p:tag name="KSO_WM_SLIDE_ID" val="custom20232423_1"/>
  <p:tag name="KSO_WM_SLIDE_ITEM_CNT" val="0"/>
</p:tagLst>
</file>

<file path=ppt/tags/tag37.xml><?xml version="1.0" encoding="utf-8"?>
<p:tagLst xmlns:p="http://schemas.openxmlformats.org/presentationml/2006/main">
  <p:tag name="KSO_WM_UNIT_PIC_EFFECT" val="1"/>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72_1*i*1"/>
  <p:tag name="KSO_WM_TEMPLATE_CATEGORY" val="custom"/>
  <p:tag name="KSO_WM_TEMPLATE_INDEX" val="20238472"/>
  <p:tag name="KSO_WM_UNIT_LAYERLEVEL" val="1"/>
  <p:tag name="KSO_WM_TAG_VERSION" val="3.0"/>
  <p:tag name="KSO_WM_UNIT_PIC_EFFECT" val="1"/>
</p:tagLst>
</file>

<file path=ppt/tags/tag39.xml><?xml version="1.0" encoding="utf-8"?>
<p:tagLst xmlns:p="http://schemas.openxmlformats.org/presentationml/2006/main">
  <p:tag name="KSO_WM_BEAUTIFY_FLAG" val="#wm#"/>
  <p:tag name="KSO_WM_UNIT_VALUE" val="2064*1738"/>
  <p:tag name="KSO_WM_UNIT_HIGHLIGHT" val="0"/>
  <p:tag name="KSO_WM_UNIT_COMPATIBLE" val="0"/>
  <p:tag name="KSO_WM_UNIT_DIAGRAM_ISNUMVISUAL" val="0"/>
  <p:tag name="KSO_WM_UNIT_DIAGRAM_ISREFERUNIT" val="0"/>
  <p:tag name="KSO_WM_UNIT_TYPE" val="d"/>
  <p:tag name="KSO_WM_UNIT_INDEX" val="1"/>
  <p:tag name="KSO_WM_UNIT_ID" val="custom20238472_1*d*1"/>
  <p:tag name="KSO_WM_TEMPLATE_CATEGORY" val="custom"/>
  <p:tag name="KSO_WM_TEMPLATE_INDEX" val="20238472"/>
  <p:tag name="KSO_WM_UNIT_LAYERLEVEL" val="1"/>
  <p:tag name="KSO_WM_TAG_VERSION" val="3.0"/>
  <p:tag name="KSO_WM_UNIT_PIC_EFFECT" val="1"/>
</p:tagLst>
</file>

<file path=ppt/tags/tag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d*1"/>
  <p:tag name="KSO_WM_TEMPLATE_CATEGORY" val="custom"/>
  <p:tag name="KSO_WM_TEMPLATE_INDEX" val="20231190"/>
  <p:tag name="KSO_WM_UNIT_LAYERLEVEL" val="1"/>
  <p:tag name="KSO_WM_TAG_VERSION" val="3.0"/>
  <p:tag name="KSO_WM_UNIT_VALUE" val="1111*3388"/>
  <p:tag name="KSO_WM_UNIT_TYPE" val="d"/>
  <p:tag name="KSO_WM_UNIT_INDEX" val="1"/>
  <p:tag name="KSO_WM_UNIT_PICTURE_SUBTYPE" val="a"/>
</p:tagLst>
</file>

<file path=ppt/tags/tag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72_1*i*2"/>
  <p:tag name="KSO_WM_TEMPLATE_CATEGORY" val="custom"/>
  <p:tag name="KSO_WM_TEMPLATE_INDEX" val="20238472"/>
  <p:tag name="KSO_WM_UNIT_LAYERLEVEL" val="1"/>
  <p:tag name="KSO_WM_TAG_VERSION" val="3.0"/>
  <p:tag name="KSO_WM_UNIT_PIC_EFFECT" val="1"/>
</p:tagLst>
</file>

<file path=ppt/tags/tag41.xml><?xml version="1.0" encoding="utf-8"?>
<p:tagLst xmlns:p="http://schemas.openxmlformats.org/presentationml/2006/main">
  <p:tag name="KSO_WM_UNIT_PIC_EFFECT" val="1"/>
</p:tagLst>
</file>

<file path=ppt/tags/tag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72_1*i*1"/>
  <p:tag name="KSO_WM_TEMPLATE_CATEGORY" val="custom"/>
  <p:tag name="KSO_WM_TEMPLATE_INDEX" val="20238472"/>
  <p:tag name="KSO_WM_UNIT_LAYERLEVEL" val="1"/>
  <p:tag name="KSO_WM_TAG_VERSION" val="3.0"/>
  <p:tag name="KSO_WM_UNIT_PIC_EFFECT" val="1"/>
</p:tagLst>
</file>

<file path=ppt/tags/tag43.xml><?xml version="1.0" encoding="utf-8"?>
<p:tagLst xmlns:p="http://schemas.openxmlformats.org/presentationml/2006/main">
  <p:tag name="KSO_WM_BEAUTIFY_FLAG" val="#wm#"/>
  <p:tag name="KSO_WM_UNIT_VALUE" val="2064*1738"/>
  <p:tag name="KSO_WM_UNIT_HIGHLIGHT" val="0"/>
  <p:tag name="KSO_WM_UNIT_COMPATIBLE" val="0"/>
  <p:tag name="KSO_WM_UNIT_DIAGRAM_ISNUMVISUAL" val="0"/>
  <p:tag name="KSO_WM_UNIT_DIAGRAM_ISREFERUNIT" val="0"/>
  <p:tag name="KSO_WM_UNIT_TYPE" val="d"/>
  <p:tag name="KSO_WM_UNIT_INDEX" val="1"/>
  <p:tag name="KSO_WM_UNIT_ID" val="custom20238472_1*d*1"/>
  <p:tag name="KSO_WM_TEMPLATE_CATEGORY" val="custom"/>
  <p:tag name="KSO_WM_TEMPLATE_INDEX" val="20238472"/>
  <p:tag name="KSO_WM_UNIT_LAYERLEVEL" val="1"/>
  <p:tag name="KSO_WM_TAG_VERSION" val="3.0"/>
  <p:tag name="KSO_WM_UNIT_PIC_EFFECT" val="1"/>
</p:tagLst>
</file>

<file path=ppt/tags/tag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72_1*i*2"/>
  <p:tag name="KSO_WM_TEMPLATE_CATEGORY" val="custom"/>
  <p:tag name="KSO_WM_TEMPLATE_INDEX" val="20238472"/>
  <p:tag name="KSO_WM_UNIT_LAYERLEVEL" val="1"/>
  <p:tag name="KSO_WM_TAG_VERSION" val="3.0"/>
  <p:tag name="KSO_WM_UNIT_PIC_EFFECT" val="1"/>
</p:tagLst>
</file>

<file path=ppt/tags/tag45.xml><?xml version="1.0" encoding="utf-8"?>
<p:tagLst xmlns:p="http://schemas.openxmlformats.org/presentationml/2006/main">
  <p:tag name="KSO_WM_UNIT_PIC_EFFECT" val="1"/>
</p:tagLst>
</file>

<file path=ppt/tags/tag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72_1*i*1"/>
  <p:tag name="KSO_WM_TEMPLATE_CATEGORY" val="custom"/>
  <p:tag name="KSO_WM_TEMPLATE_INDEX" val="20238472"/>
  <p:tag name="KSO_WM_UNIT_LAYERLEVEL" val="1"/>
  <p:tag name="KSO_WM_TAG_VERSION" val="3.0"/>
  <p:tag name="KSO_WM_UNIT_PIC_EFFECT" val="1"/>
</p:tagLst>
</file>

<file path=ppt/tags/tag47.xml><?xml version="1.0" encoding="utf-8"?>
<p:tagLst xmlns:p="http://schemas.openxmlformats.org/presentationml/2006/main">
  <p:tag name="KSO_WM_BEAUTIFY_FLAG" val="#wm#"/>
  <p:tag name="KSO_WM_UNIT_VALUE" val="2064*1738"/>
  <p:tag name="KSO_WM_UNIT_HIGHLIGHT" val="0"/>
  <p:tag name="KSO_WM_UNIT_COMPATIBLE" val="0"/>
  <p:tag name="KSO_WM_UNIT_DIAGRAM_ISNUMVISUAL" val="0"/>
  <p:tag name="KSO_WM_UNIT_DIAGRAM_ISREFERUNIT" val="0"/>
  <p:tag name="KSO_WM_UNIT_TYPE" val="d"/>
  <p:tag name="KSO_WM_UNIT_INDEX" val="1"/>
  <p:tag name="KSO_WM_UNIT_ID" val="custom20238472_1*d*1"/>
  <p:tag name="KSO_WM_TEMPLATE_CATEGORY" val="custom"/>
  <p:tag name="KSO_WM_TEMPLATE_INDEX" val="20238472"/>
  <p:tag name="KSO_WM_UNIT_LAYERLEVEL" val="1"/>
  <p:tag name="KSO_WM_TAG_VERSION" val="3.0"/>
  <p:tag name="KSO_WM_UNIT_PIC_EFFECT" val="1"/>
</p:tagLst>
</file>

<file path=ppt/tags/tag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72_1*i*2"/>
  <p:tag name="KSO_WM_TEMPLATE_CATEGORY" val="custom"/>
  <p:tag name="KSO_WM_TEMPLATE_INDEX" val="20238472"/>
  <p:tag name="KSO_WM_UNIT_LAYERLEVEL" val="1"/>
  <p:tag name="KSO_WM_TAG_VERSION" val="3.0"/>
  <p:tag name="KSO_WM_UNIT_PIC_EFFECT" val="1"/>
</p:tagLst>
</file>

<file path=ppt/tags/tag49.xml><?xml version="1.0" encoding="utf-8"?>
<p:tagLst xmlns:p="http://schemas.openxmlformats.org/presentationml/2006/main">
  <p:tag name="KSO_WM_UNIT_PIC_EFFECT" val="1"/>
</p:tagLst>
</file>

<file path=ppt/tags/tag5.xml><?xml version="1.0" encoding="utf-8"?>
<p:tagLst xmlns:p="http://schemas.openxmlformats.org/presentationml/2006/main">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31190_1*i*4"/>
  <p:tag name="KSO_WM_TEMPLATE_CATEGORY" val="custom"/>
  <p:tag name="KSO_WM_TEMPLATE_INDEX" val="20231190"/>
  <p:tag name="KSO_WM_UNIT_LAYERLEVEL" val="1"/>
  <p:tag name="KSO_WM_TAG_VERSION" val="3.0"/>
  <p:tag name="KSO_WM_UNIT_TYPE" val="i"/>
  <p:tag name="KSO_WM_UNIT_INDEX" val="4"/>
</p:tagLst>
</file>

<file path=ppt/tags/tag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32_1*i*1"/>
  <p:tag name="KSO_WM_TEMPLATE_CATEGORY" val="custom"/>
  <p:tag name="KSO_WM_TEMPLATE_INDEX" val="20238532"/>
  <p:tag name="KSO_WM_UNIT_LAYERLEVEL" val="1"/>
  <p:tag name="KSO_WM_TAG_VERSION" val="3.0"/>
  <p:tag name="KSO_WM_UNIT_PIC_EFFECT" val="1"/>
</p:tagLst>
</file>

<file path=ppt/tags/tag51.xml><?xml version="1.0" encoding="utf-8"?>
<p:tagLst xmlns:p="http://schemas.openxmlformats.org/presentationml/2006/main">
  <p:tag name="KSO_WM_BEAUTIFY_FLAG" val="#wm#"/>
  <p:tag name="KSO_WM_UNIT_VALUE" val="1762*1767"/>
  <p:tag name="KSO_WM_UNIT_HIGHLIGHT" val="0"/>
  <p:tag name="KSO_WM_UNIT_COMPATIBLE" val="0"/>
  <p:tag name="KSO_WM_UNIT_DIAGRAM_ISNUMVISUAL" val="0"/>
  <p:tag name="KSO_WM_UNIT_DIAGRAM_ISREFERUNIT" val="0"/>
  <p:tag name="KSO_WM_UNIT_TYPE" val="d"/>
  <p:tag name="KSO_WM_UNIT_INDEX" val="1"/>
  <p:tag name="KSO_WM_UNIT_ID" val="custom20238532_1*d*1"/>
  <p:tag name="KSO_WM_TEMPLATE_CATEGORY" val="custom"/>
  <p:tag name="KSO_WM_TEMPLATE_INDEX" val="20238532"/>
  <p:tag name="KSO_WM_UNIT_LAYERLEVEL" val="1"/>
  <p:tag name="KSO_WM_TAG_VERSION" val="3.0"/>
  <p:tag name="KSO_WM_UNIT_PIC_EFFECT" val="1"/>
</p:tagLst>
</file>

<file path=ppt/tags/tag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32_1*i*2"/>
  <p:tag name="KSO_WM_TEMPLATE_CATEGORY" val="custom"/>
  <p:tag name="KSO_WM_TEMPLATE_INDEX" val="20238532"/>
  <p:tag name="KSO_WM_UNIT_LAYERLEVEL" val="1"/>
  <p:tag name="KSO_WM_TAG_VERSION" val="3.0"/>
  <p:tag name="KSO_WM_UNIT_PIC_EFFECT"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32_1*i*1"/>
  <p:tag name="KSO_WM_TEMPLATE_CATEGORY" val="custom"/>
  <p:tag name="KSO_WM_TEMPLATE_INDEX" val="20238532"/>
  <p:tag name="KSO_WM_UNIT_LAYERLEVEL" val="1"/>
  <p:tag name="KSO_WM_TAG_VERSION" val="3.0"/>
  <p:tag name="KSO_WM_BEAUTIFY_FLAG" val="#wm#"/>
  <p:tag name="KSO_WM_UNIT_PIC_EFFECT" val="1"/>
  <p:tag name="KSO_WM_UNIT_TYPE" val="i"/>
  <p:tag name="KSO_WM_UNIT_INDEX" val="1"/>
</p:tagLst>
</file>

<file path=ppt/tags/tag54.xml><?xml version="1.0" encoding="utf-8"?>
<p:tagLst xmlns:p="http://schemas.openxmlformats.org/presentationml/2006/main">
  <p:tag name="KSO_WM_UNIT_PIC_EFFECT" val="1"/>
</p:tagLst>
</file>

<file path=ppt/tags/tag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32_1*i*1"/>
  <p:tag name="KSO_WM_TEMPLATE_CATEGORY" val="custom"/>
  <p:tag name="KSO_WM_TEMPLATE_INDEX" val="20238532"/>
  <p:tag name="KSO_WM_UNIT_LAYERLEVEL" val="1"/>
  <p:tag name="KSO_WM_TAG_VERSION" val="3.0"/>
  <p:tag name="KSO_WM_UNIT_PIC_EFFECT" val="1"/>
</p:tagLst>
</file>

<file path=ppt/tags/tag56.xml><?xml version="1.0" encoding="utf-8"?>
<p:tagLst xmlns:p="http://schemas.openxmlformats.org/presentationml/2006/main">
  <p:tag name="KSO_WM_BEAUTIFY_FLAG" val="#wm#"/>
  <p:tag name="KSO_WM_UNIT_VALUE" val="1762*1767"/>
  <p:tag name="KSO_WM_UNIT_HIGHLIGHT" val="0"/>
  <p:tag name="KSO_WM_UNIT_COMPATIBLE" val="0"/>
  <p:tag name="KSO_WM_UNIT_DIAGRAM_ISNUMVISUAL" val="0"/>
  <p:tag name="KSO_WM_UNIT_DIAGRAM_ISREFERUNIT" val="0"/>
  <p:tag name="KSO_WM_UNIT_TYPE" val="d"/>
  <p:tag name="KSO_WM_UNIT_INDEX" val="1"/>
  <p:tag name="KSO_WM_UNIT_ID" val="custom20238532_1*d*1"/>
  <p:tag name="KSO_WM_TEMPLATE_CATEGORY" val="custom"/>
  <p:tag name="KSO_WM_TEMPLATE_INDEX" val="20238532"/>
  <p:tag name="KSO_WM_UNIT_LAYERLEVEL" val="1"/>
  <p:tag name="KSO_WM_TAG_VERSION" val="3.0"/>
  <p:tag name="KSO_WM_UNIT_PIC_EFFECT" val="1"/>
</p:tagLst>
</file>

<file path=ppt/tags/tag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32_1*i*2"/>
  <p:tag name="KSO_WM_TEMPLATE_CATEGORY" val="custom"/>
  <p:tag name="KSO_WM_TEMPLATE_INDEX" val="20238532"/>
  <p:tag name="KSO_WM_UNIT_LAYERLEVEL" val="1"/>
  <p:tag name="KSO_WM_TAG_VERSION" val="3.0"/>
  <p:tag name="KSO_WM_UNIT_PIC_EFFECT"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532_1*i*1"/>
  <p:tag name="KSO_WM_TEMPLATE_CATEGORY" val="custom"/>
  <p:tag name="KSO_WM_TEMPLATE_INDEX" val="20238532"/>
  <p:tag name="KSO_WM_UNIT_LAYERLEVEL" val="1"/>
  <p:tag name="KSO_WM_TAG_VERSION" val="3.0"/>
  <p:tag name="KSO_WM_BEAUTIFY_FLAG" val="#wm#"/>
  <p:tag name="KSO_WM_UNIT_PIC_EFFECT" val="1"/>
  <p:tag name="KSO_WM_UNIT_TYPE" val="i"/>
  <p:tag name="KSO_WM_UNIT_INDEX" val="1"/>
</p:tagLst>
</file>

<file path=ppt/tags/tag59.xml><?xml version="1.0" encoding="utf-8"?>
<p:tagLst xmlns:p="http://schemas.openxmlformats.org/presentationml/2006/main">
  <p:tag name="KSO_WM_UNIT_PIC_EFFECT" val="1"/>
</p:tagLst>
</file>

<file path=ppt/tags/tag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i*1"/>
  <p:tag name="KSO_WM_TEMPLATE_CATEGORY" val="custom"/>
  <p:tag name="KSO_WM_TEMPLATE_INDEX" val="20231190"/>
  <p:tag name="KSO_WM_UNIT_LAYERLEVEL" val="1"/>
  <p:tag name="KSO_WM_TAG_VERSION" val="3.0"/>
  <p:tag name="KSO_WM_UNIT_TYPE" val="i"/>
  <p:tag name="KSO_WM_UNIT_INDEX" val="1"/>
</p:tagLst>
</file>

<file path=ppt/tags/tag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44_1*i*1"/>
  <p:tag name="KSO_WM_TEMPLATE_CATEGORY" val="custom"/>
  <p:tag name="KSO_WM_TEMPLATE_INDEX" val="20238544"/>
  <p:tag name="KSO_WM_UNIT_LAYERLEVEL" val="1"/>
  <p:tag name="KSO_WM_TAG_VERSION" val="3.0"/>
  <p:tag name="KSO_WM_UNIT_PIC_EFFECT" val="1"/>
</p:tagLst>
</file>

<file path=ppt/tags/tag61.xml><?xml version="1.0" encoding="utf-8"?>
<p:tagLst xmlns:p="http://schemas.openxmlformats.org/presentationml/2006/main">
  <p:tag name="KSO_WM_BEAUTIFY_FLAG" val="#wm#"/>
  <p:tag name="KSO_WM_UNIT_VALUE" val="1222*1999"/>
  <p:tag name="KSO_WM_UNIT_HIGHLIGHT" val="0"/>
  <p:tag name="KSO_WM_UNIT_COMPATIBLE" val="0"/>
  <p:tag name="KSO_WM_UNIT_DIAGRAM_ISNUMVISUAL" val="0"/>
  <p:tag name="KSO_WM_UNIT_DIAGRAM_ISREFERUNIT" val="0"/>
  <p:tag name="KSO_WM_UNIT_TYPE" val="d"/>
  <p:tag name="KSO_WM_UNIT_INDEX" val="1"/>
  <p:tag name="KSO_WM_UNIT_ID" val="custom20238544_1*d*1"/>
  <p:tag name="KSO_WM_TEMPLATE_CATEGORY" val="custom"/>
  <p:tag name="KSO_WM_TEMPLATE_INDEX" val="20238544"/>
  <p:tag name="KSO_WM_UNIT_LAYERLEVEL" val="1"/>
  <p:tag name="KSO_WM_TAG_VERSION" val="3.0"/>
  <p:tag name="KSO_WM_UNIT_PIC_EFFECT" val="1"/>
</p:tagLst>
</file>

<file path=ppt/tags/tag62.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 name="resource_record_key" val="{&quot;10&quot;:[20090547,4721239],&quot;65&quot;:[20235219]}"/>
</p:tagLst>
</file>

<file path=ppt/tags/tag63.xml><?xml version="1.0" encoding="utf-8"?>
<p:tagLst xmlns:p="http://schemas.openxmlformats.org/presentationml/2006/main">
  <p:tag name="KSO_WM_UNIT_PLACING_PICTURE_USER_VIEWPORT" val="{&quot;height&quot;:3135,&quot;width&quot;:6090}"/>
</p:tagLst>
</file>

<file path=ppt/tags/tag64.xml><?xml version="1.0" encoding="utf-8"?>
<p:tagLst xmlns:p="http://schemas.openxmlformats.org/presentationml/2006/main">
  <p:tag name="KSO_WM_UNIT_PLACING_PICTURE_USER_VIEWPORT" val="{&quot;height&quot;:3135,&quot;width&quot;:6090}"/>
</p:tagLst>
</file>

<file path=ppt/tags/tag65.xml><?xml version="1.0" encoding="utf-8"?>
<p:tagLst xmlns:p="http://schemas.openxmlformats.org/presentationml/2006/main">
  <p:tag name="KSO_WM_UNIT_PLACING_PICTURE_USER_VIEWPORT" val="{&quot;height&quot;:3135,&quot;width&quot;:6090}"/>
</p:tagLst>
</file>

<file path=ppt/tags/tag66.xml><?xml version="1.0" encoding="utf-8"?>
<p:tagLst xmlns:p="http://schemas.openxmlformats.org/presentationml/2006/main">
  <p:tag name="KSO_WM_UNIT_PLACING_PICTURE_USER_VIEWPORT" val="{&quot;height&quot;:3135,&quot;width&quot;:6090}"/>
</p:tagLst>
</file>

<file path=ppt/tags/tag67.xml><?xml version="1.0" encoding="utf-8"?>
<p:tagLst xmlns:p="http://schemas.openxmlformats.org/presentationml/2006/main">
  <p:tag name="KSO_WM_UNIT_PLACING_PICTURE_USER_VIEWPORT" val="{&quot;height&quot;:3135,&quot;width&quot;:6090}"/>
</p:tagLst>
</file>

<file path=ppt/tags/tag68.xml><?xml version="1.0" encoding="utf-8"?>
<p:tagLst xmlns:p="http://schemas.openxmlformats.org/presentationml/2006/main">
  <p:tag name="KSO_WM_UNIT_PLACING_PICTURE_USER_VIEWPORT" val="{&quot;height&quot;:3135,&quot;width&quot;:6090}"/>
</p:tagLst>
</file>

<file path=ppt/tags/tag69.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7.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custom20231190_1*i*2"/>
  <p:tag name="KSO_WM_TEMPLATE_CATEGORY" val="custom"/>
  <p:tag name="KSO_WM_TEMPLATE_INDEX" val="20231190"/>
  <p:tag name="KSO_WM_UNIT_LAYERLEVEL" val="1"/>
  <p:tag name="KSO_WM_TAG_VERSION" val="3.0"/>
  <p:tag name="KSO_WM_UNIT_TYPE" val="i"/>
  <p:tag name="KSO_WM_UNIT_INDEX" val="2"/>
</p:tagLst>
</file>

<file path=ppt/tags/tag70.xml><?xml version="1.0" encoding="utf-8"?>
<p:tagLst xmlns:p="http://schemas.openxmlformats.org/presentationml/2006/main">
  <p:tag name="KSO_WM_UNIT_PIC_EFFECT" val="1"/>
  <p:tag name="KSO_WM_UNIT_PLACING_PICTURE_USER_VIEWPORT" val="{&quot;height&quot;:6387.952508432953,&quot;width&quot;:11773.97868432698}"/>
</p:tagLst>
</file>

<file path=ppt/tags/tag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63_1*i*1"/>
  <p:tag name="KSO_WM_TEMPLATE_CATEGORY" val="custom"/>
  <p:tag name="KSO_WM_TEMPLATE_INDEX" val="20238563"/>
  <p:tag name="KSO_WM_UNIT_LAYERLEVEL" val="1"/>
  <p:tag name="KSO_WM_TAG_VERSION" val="3.0"/>
  <p:tag name="KSO_WM_UNIT_PIC_EFFECT" val="1"/>
</p:tagLst>
</file>

<file path=ppt/tags/tag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63_1*i*2"/>
  <p:tag name="KSO_WM_TEMPLATE_CATEGORY" val="custom"/>
  <p:tag name="KSO_WM_TEMPLATE_INDEX" val="20238563"/>
  <p:tag name="KSO_WM_UNIT_LAYERLEVEL" val="1"/>
  <p:tag name="KSO_WM_TAG_VERSION" val="3.0"/>
  <p:tag name="KSO_WM_UNIT_PIC_EFFECT" val="1"/>
</p:tagLst>
</file>

<file path=ppt/tags/tag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63_1*i*3"/>
  <p:tag name="KSO_WM_TEMPLATE_CATEGORY" val="custom"/>
  <p:tag name="KSO_WM_TEMPLATE_INDEX" val="20238563"/>
  <p:tag name="KSO_WM_UNIT_LAYERLEVEL" val="1"/>
  <p:tag name="KSO_WM_TAG_VERSION" val="3.0"/>
  <p:tag name="KSO_WM_UNIT_PIC_EFFECT" val="1"/>
</p:tagLst>
</file>

<file path=ppt/tags/tag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8563_1*i*4"/>
  <p:tag name="KSO_WM_TEMPLATE_CATEGORY" val="custom"/>
  <p:tag name="KSO_WM_TEMPLATE_INDEX" val="20238563"/>
  <p:tag name="KSO_WM_UNIT_LAYERLEVEL" val="1"/>
  <p:tag name="KSO_WM_TAG_VERSION" val="3.0"/>
  <p:tag name="KSO_WM_UNIT_PIC_EFFECT" val="1"/>
</p:tagLst>
</file>

<file path=ppt/tags/tag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8563_1*i*5"/>
  <p:tag name="KSO_WM_TEMPLATE_CATEGORY" val="custom"/>
  <p:tag name="KSO_WM_TEMPLATE_INDEX" val="20238563"/>
  <p:tag name="KSO_WM_UNIT_LAYERLEVEL" val="1"/>
  <p:tag name="KSO_WM_TAG_VERSION" val="3.0"/>
  <p:tag name="KSO_WM_UNIT_PIC_EFFECT" val="1"/>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custom20238563_1*i*6"/>
  <p:tag name="KSO_WM_TEMPLATE_CATEGORY" val="custom"/>
  <p:tag name="KSO_WM_TEMPLATE_INDEX" val="20238563"/>
  <p:tag name="KSO_WM_UNIT_LAYERLEVEL" val="1"/>
  <p:tag name="KSO_WM_TAG_VERSION" val="3.0"/>
  <p:tag name="KSO_WM_UNIT_PIC_EFFECT" val="1"/>
</p:tagLst>
</file>

<file path=ppt/tags/tag77.xml><?xml version="1.0" encoding="utf-8"?>
<p:tagLst xmlns:p="http://schemas.openxmlformats.org/presentationml/2006/main">
  <p:tag name="KSO_WM_BEAUTIFY_FLAG" val="#wm#"/>
  <p:tag name="KSO_WM_UNIT_VALUE" val="1081*2458"/>
  <p:tag name="KSO_WM_UNIT_HIGHLIGHT" val="0"/>
  <p:tag name="KSO_WM_UNIT_COMPATIBLE" val="0"/>
  <p:tag name="KSO_WM_UNIT_DIAGRAM_ISNUMVISUAL" val="0"/>
  <p:tag name="KSO_WM_UNIT_DIAGRAM_ISREFERUNIT" val="0"/>
  <p:tag name="KSO_WM_UNIT_TYPE" val="d"/>
  <p:tag name="KSO_WM_UNIT_INDEX" val="1"/>
  <p:tag name="KSO_WM_UNIT_ID" val="custom20238563_1*d*1"/>
  <p:tag name="KSO_WM_TEMPLATE_CATEGORY" val="custom"/>
  <p:tag name="KSO_WM_TEMPLATE_INDEX" val="20238563"/>
  <p:tag name="KSO_WM_UNIT_LAYERLEVEL" val="1"/>
  <p:tag name="KSO_WM_TAG_VERSION" val="3.0"/>
  <p:tag name="KSO_WM_UNIT_PIC_EFFECT" val="1"/>
</p:tagLst>
</file>

<file path=ppt/tags/tag78.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 name="resource_record_key" val="{&quot;10&quot;:[20090547,4721239],&quot;65&quot;:[20235219]}"/>
</p:tagLst>
</file>

<file path=ppt/tags/tag79.xml><?xml version="1.0" encoding="utf-8"?>
<p:tagLst xmlns:p="http://schemas.openxmlformats.org/presentationml/2006/main">
  <p:tag name="KSO_WM_UNIT_PLACING_PICTURE_USER_VIEWPORT" val="{&quot;height&quot;:5275,&quot;width&quot;:10813}"/>
</p:tagLst>
</file>

<file path=ppt/tags/tag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1190_1*f*1"/>
  <p:tag name="KSO_WM_TEMPLATE_CATEGORY" val="custom"/>
  <p:tag name="KSO_WM_TEMPLATE_INDEX" val="20231190"/>
  <p:tag name="KSO_WM_UNIT_LAYERLEVEL" val="1"/>
  <p:tag name="KSO_WM_TAG_VERSION" val="3.0"/>
  <p:tag name="KSO_WM_BEAUTIFY_FLAG" val="#wm#"/>
  <p:tag name="KSO_WM_UNIT_TEXT_FILL_FORE_SCHEMECOLOR_INDEX_BRIGHTNESS" val="0.35"/>
  <p:tag name="KSO_WM_UNIT_TEXT_FILL_FORE_SCHEMECOLOR_INDEX" val="13"/>
  <p:tag name="KSO_WM_UNIT_TEXT_FILL_TYPE" val="1"/>
  <p:tag name="KSO_WM_UNIT_PRESET_TEXT" val="单击此处输入你的项正文，文字是您思想的提炼，请尽量言简意赅的阐述观点&#10;单击此处输入你的项正文，文字是您思想的提炼"/>
  <p:tag name="KSO_WM_UNIT_TEXT_TYPE" val="1"/>
  <p:tag name="KSO_WM_UNIT_TEXT_LAYER_COUNT" val="1"/>
</p:tagLst>
</file>

<file path=ppt/tags/tag80.xml><?xml version="1.0" encoding="utf-8"?>
<p:tagLst xmlns:p="http://schemas.openxmlformats.org/presentationml/2006/main">
  <p:tag name="KSO_WM_UNIT_PLACING_PICTURE_USER_VIEWPORT" val="{&quot;height&quot;:6774,&quot;width&quot;:10223}"/>
</p:tagLst>
</file>

<file path=ppt/tags/tag81.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82.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83.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573_1*l_h_i*1_5_2"/>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4.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73_1*l_h_i*1_3_2"/>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5.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73_1*l_h_i*1_4_2"/>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6.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73_1*l_h_i*1_2_2"/>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7.xml><?xml version="1.0" encoding="utf-8"?>
<p:tagLst xmlns:p="http://schemas.openxmlformats.org/presentationml/2006/main">
  <p:tag name="KSO_WM_DIAGRAM_VIRTUALLY_FRAME" val="{&quot;height&quot;:334.08146093653886,&quot;left&quot;:138.6861083984375,&quot;top&quot;:143.7145233154297,&quot;width&quot;:689.741686877153}"/>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73_1*l_h_f*1_3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SUBTYPE" val="a"/>
  <p:tag name="KSO_WM_UNIT_TEXT_LAYER_COUNT" val="1"/>
  <p:tag name="KSO_WM_UNIT_PRESET_TEXT" val="单击此处&#13;添加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88.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573_1*l_h_i*1_1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89.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3573_1*l_h_i*1_2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9.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190"/>
  <p:tag name="KSO_WM_UNIT_ID" val="custom20231190_1*a*1"/>
  <p:tag name="KSO_WM_UNIT_PRESET_TEXT" val="单击此处添加标题内容"/>
  <p:tag name="KSO_WM_UNIT_TEXT_TYPE" val="1"/>
</p:tagLst>
</file>

<file path=ppt/tags/tag90.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573_1*l_h_i*1_3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91.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3573_1*l_h_i*1_4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92.xml><?xml version="1.0" encoding="utf-8"?>
<p:tagLst xmlns:p="http://schemas.openxmlformats.org/presentationml/2006/main">
  <p:tag name="KSO_WM_DIAGRAM_VIRTUALLY_FRAME" val="{&quot;height&quot;:334.08146093653886,&quot;left&quot;:138.6861083984375,&quot;top&quot;:143.7145233154297,&quot;width&quot;:689.741686877153}"/>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573_1*l_h_x*1_2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3"/>
  <p:tag name="KSO_WM_UNIT_FILL_FORE_SCHEMECOLOR_INDEX_BRIGHTNESS" val="0"/>
  <p:tag name="KSO_WM_DIAGRAM_USE_COLOR_VALUE" val="{&quot;color_scheme&quot;:1,&quot;color_type&quot;:1,&quot;theme_color_indexes&quot;:[5,6,5,6,5,6]}"/>
</p:tagLst>
</file>

<file path=ppt/tags/tag93.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3573_1*l_h_i*1_5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94.xml><?xml version="1.0" encoding="utf-8"?>
<p:tagLst xmlns:p="http://schemas.openxmlformats.org/presentationml/2006/main">
  <p:tag name="KSO_WM_DIAGRAM_VIRTUALLY_FRAME" val="{&quot;height&quot;:334.08146093653886,&quot;left&quot;:138.6861083984375,&quot;top&quot;:143.7145233154297,&quot;width&quot;:689.741686877153}"/>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73_1*l_h_f*1_1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SUBTYPE" val="a"/>
  <p:tag name="KSO_WM_UNIT_TEXT_LAYER_COUNT" val="1"/>
  <p:tag name="KSO_WM_UNIT_PRESET_TEXT" val="单击此处&#13;添加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95.xml><?xml version="1.0" encoding="utf-8"?>
<p:tagLst xmlns:p="http://schemas.openxmlformats.org/presentationml/2006/main">
  <p:tag name="KSO_WM_DIAGRAM_VIRTUALLY_FRAME" val="{&quot;height&quot;:334.08146093653886,&quot;left&quot;:138.6861083984375,&quot;top&quot;:143.7145233154297,&quot;width&quot;:689.741686877153}"/>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573_1*l_h_f*1_5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SUBTYPE" val="a"/>
  <p:tag name="KSO_WM_UNIT_TEXT_LAYER_COUNT" val="1"/>
  <p:tag name="KSO_WM_UNIT_PRESET_TEXT" val="单击此处&#13;添加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96.xml><?xml version="1.0" encoding="utf-8"?>
<p:tagLst xmlns:p="http://schemas.openxmlformats.org/presentationml/2006/main">
  <p:tag name="KSO_WM_DIAGRAM_VIRTUALLY_FRAME" val="{&quot;height&quot;:334.08146093653886,&quot;left&quot;:138.6861083984375,&quot;top&quot;:143.7145233154297,&quot;width&quot;:689.741686877153}"/>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73_1*l_h_f*1_4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SUBTYPE" val="a"/>
  <p:tag name="KSO_WM_UNIT_TEXT_LAYER_COUNT" val="1"/>
  <p:tag name="KSO_WM_UNIT_PRESET_TEXT" val="单击此处&#13;添加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97.xml><?xml version="1.0" encoding="utf-8"?>
<p:tagLst xmlns:p="http://schemas.openxmlformats.org/presentationml/2006/main">
  <p:tag name="KSO_WM_DIAGRAM_VIRTUALLY_FRAME" val="{&quot;height&quot;:334.08146093653886,&quot;left&quot;:138.6861083984375,&quot;top&quot;:143.7145233154297,&quot;width&quot;:689.741686877153}"/>
  <p:tag name="KSO_WM_UNIT_VALUE" val="123*11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573_1*l_h_x*1_1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3"/>
  <p:tag name="KSO_WM_UNIT_FILL_FORE_SCHEMECOLOR_INDEX_BRIGHTNESS" val="0"/>
  <p:tag name="KSO_WM_DIAGRAM_USE_COLOR_VALUE" val="{&quot;color_scheme&quot;:1,&quot;color_type&quot;:1,&quot;theme_color_indexes&quot;:[5,6,5,6,5,6]}"/>
</p:tagLst>
</file>

<file path=ppt/tags/tag98.xml><?xml version="1.0" encoding="utf-8"?>
<p:tagLst xmlns:p="http://schemas.openxmlformats.org/presentationml/2006/main">
  <p:tag name="KSO_WM_DIAGRAM_VIRTUALLY_FRAME" val="{&quot;height&quot;:334.08146093653886,&quot;left&quot;:138.6861083984375,&quot;top&quot;:143.7145233154297,&quot;width&quot;:689.741686877153}"/>
  <p:tag name="KSO_WM_UNIT_HIGHLIGHT" val="0"/>
  <p:tag name="KSO_WM_UNIT_COMPATIBLE" val="0"/>
  <p:tag name="KSO_WM_UNIT_DIAGRAM_ISNUMVISUAL" val="0"/>
  <p:tag name="KSO_WM_UNIT_DIAGRAM_ISREFERUNIT" val="0"/>
  <p:tag name="KSO_WM_DIAGRAM_GROUP_CODE" val="l1-1"/>
  <p:tag name="KSO_WM_UNIT_ID" val="diagram20233573_1*l_h_x*1_3_1"/>
  <p:tag name="KSO_WM_TEMPLATE_CATEGORY" val="diagram"/>
  <p:tag name="KSO_WM_TEMPLATE_INDEX" val="20233573"/>
  <p:tag name="KSO_WM_UNIT_LAYERLEVEL" val="1_1_1"/>
  <p:tag name="KSO_WM_TAG_VERSION" val="3.0"/>
  <p:tag name="KSO_WM_UNIT_VALUE" val="113*113"/>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3"/>
  <p:tag name="KSO_WM_UNIT_FILL_FORE_SCHEMECOLOR_INDEX_BRIGHTNESS" val="0"/>
  <p:tag name="KSO_WM_DIAGRAM_USE_COLOR_VALUE" val="{&quot;color_scheme&quot;:1,&quot;color_type&quot;:1,&quot;theme_color_indexes&quot;:[5,6,5,6,5,6]}"/>
</p:tagLst>
</file>

<file path=ppt/tags/tag99.xml><?xml version="1.0" encoding="utf-8"?>
<p:tagLst xmlns:p="http://schemas.openxmlformats.org/presentationml/2006/main">
  <p:tag name="KSO_WM_DIAGRAM_VIRTUALLY_FRAME" val="{&quot;height&quot;:334.08146093653886,&quot;left&quot;:138.6861083984375,&quot;top&quot;:143.7145233154297,&quot;width&quot;:689.741686877153}"/>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73_1*l_h_f*1_2_1"/>
  <p:tag name="KSO_WM_TEMPLATE_CATEGORY" val="diagram"/>
  <p:tag name="KSO_WM_TEMPLATE_INDEX" val="2023357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SUBTYPE" val="a"/>
  <p:tag name="KSO_WM_UNIT_TEXT_LAYER_COUNT" val="1"/>
  <p:tag name="KSO_WM_UNIT_PRESET_TEXT" val="单击此处&#13;添加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heme/theme1.xml><?xml version="1.0" encoding="utf-8"?>
<a:theme xmlns:a="http://schemas.openxmlformats.org/drawingml/2006/main" name="2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游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7522</Words>
  <Application>WPS 演示</Application>
  <PresentationFormat>宽屏</PresentationFormat>
  <Paragraphs>514</Paragraphs>
  <Slides>47</Slides>
  <Notes>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47</vt:i4>
      </vt:variant>
    </vt:vector>
  </HeadingPairs>
  <TitlesOfParts>
    <vt:vector size="65" baseType="lpstr">
      <vt:lpstr>Arial</vt:lpstr>
      <vt:lpstr>宋体</vt:lpstr>
      <vt:lpstr>Wingdings</vt:lpstr>
      <vt:lpstr>微软雅黑</vt:lpstr>
      <vt:lpstr>DIN-BlackItalic</vt:lpstr>
      <vt:lpstr>Liberation Mono</vt:lpstr>
      <vt:lpstr>方正正大黑简体</vt:lpstr>
      <vt:lpstr>黑体</vt:lpstr>
      <vt:lpstr>微软雅黑 Light</vt:lpstr>
      <vt:lpstr>Arial Unicode MS</vt:lpstr>
      <vt:lpstr>HarmonyOS Sans SC Medium</vt:lpstr>
      <vt:lpstr>OPPOSans M</vt:lpstr>
      <vt:lpstr>等线 Light</vt:lpstr>
      <vt:lpstr>Arial</vt:lpstr>
      <vt:lpstr>DIN Alternate</vt:lpstr>
      <vt:lpstr>华文楷体</vt:lpstr>
      <vt:lpstr>汉仪粗圆简</vt:lpstr>
      <vt:lpstr>222</vt:lpstr>
      <vt:lpstr>PowerPoint 演示文稿</vt:lpstr>
      <vt:lpstr>前 言</vt:lpstr>
      <vt:lpstr>PowerPoint 演示文稿</vt:lpstr>
      <vt:lpstr>PowerPoint 演示文稿</vt:lpstr>
      <vt:lpstr>“我的创业启航地在中国”——卢旺达青年唐平创立跨境电商平台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Ｏ</cp:lastModifiedBy>
  <cp:revision>58</cp:revision>
  <dcterms:created xsi:type="dcterms:W3CDTF">2025-05-14T03:18:00Z</dcterms:created>
  <dcterms:modified xsi:type="dcterms:W3CDTF">2025-09-17T08:15:47Z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500C064CFD744B08806C902DBBA15821_13</vt:lpwstr>
  </property>
  <property fmtid="{D5CDD505-2E9C-101B-9397-08002B2CF9AE}" pid="3" name="KSOProductBuildVer">
    <vt:lpwstr>2052-12.1.0.22529</vt:lpwstr>
  </property>
  <property fmtid="{D5CDD505-2E9C-101B-9397-08002B2CF9AE}" pid="4" name="KSOTemplateUUID">
    <vt:lpwstr>v1.0_mb_ObcspJ679EL9CK/djmgXXg==</vt:lpwstr>
  </property>
</Properties>
</file>