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6.svg" ContentType="image/svg+xml"/>
  <Override PartName="/ppt/media/image18.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5"/>
  </p:handoutMasterIdLst>
  <p:sldIdLst>
    <p:sldId id="256" r:id="rId3"/>
    <p:sldId id="284" r:id="rId4"/>
    <p:sldId id="260" r:id="rId6"/>
    <p:sldId id="261" r:id="rId7"/>
    <p:sldId id="259" r:id="rId8"/>
    <p:sldId id="278" r:id="rId9"/>
    <p:sldId id="257" r:id="rId10"/>
    <p:sldId id="280" r:id="rId11"/>
    <p:sldId id="281" r:id="rId12"/>
    <p:sldId id="282" r:id="rId13"/>
    <p:sldId id="287" r:id="rId14"/>
    <p:sldId id="286" r:id="rId15"/>
    <p:sldId id="288" r:id="rId16"/>
    <p:sldId id="289" r:id="rId17"/>
    <p:sldId id="294" r:id="rId18"/>
    <p:sldId id="292" r:id="rId19"/>
    <p:sldId id="293" r:id="rId20"/>
    <p:sldId id="296" r:id="rId21"/>
    <p:sldId id="285" r:id="rId22"/>
    <p:sldId id="297" r:id="rId23"/>
    <p:sldId id="300" r:id="rId24"/>
    <p:sldId id="301" r:id="rId25"/>
    <p:sldId id="299" r:id="rId26"/>
    <p:sldId id="303" r:id="rId27"/>
    <p:sldId id="304" r:id="rId28"/>
    <p:sldId id="295" r:id="rId29"/>
    <p:sldId id="311" r:id="rId30"/>
    <p:sldId id="312" r:id="rId31"/>
    <p:sldId id="313" r:id="rId32"/>
    <p:sldId id="316" r:id="rId33"/>
    <p:sldId id="319" r:id="rId34"/>
    <p:sldId id="326" r:id="rId35"/>
    <p:sldId id="328" r:id="rId36"/>
    <p:sldId id="330" r:id="rId37"/>
    <p:sldId id="331" r:id="rId38"/>
    <p:sldId id="332" r:id="rId39"/>
    <p:sldId id="334" r:id="rId40"/>
    <p:sldId id="335" r:id="rId41"/>
    <p:sldId id="336" r:id="rId42"/>
    <p:sldId id="337" r:id="rId43"/>
    <p:sldId id="338" r:id="rId44"/>
    <p:sldId id="339" r:id="rId45"/>
    <p:sldId id="340" r:id="rId46"/>
    <p:sldId id="344" r:id="rId47"/>
    <p:sldId id="345" r:id="rId48"/>
    <p:sldId id="320" r:id="rId49"/>
    <p:sldId id="348" r:id="rId50"/>
    <p:sldId id="350" r:id="rId51"/>
    <p:sldId id="351" r:id="rId52"/>
    <p:sldId id="352" r:id="rId53"/>
    <p:sldId id="275"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2" userDrawn="1">
          <p15:clr>
            <a:srgbClr val="A4A3A4"/>
          </p15:clr>
        </p15:guide>
        <p15:guide id="2" pos="3836" userDrawn="1">
          <p15:clr>
            <a:srgbClr val="A4A3A4"/>
          </p15:clr>
        </p15:guide>
        <p15:guide id="3" orient="horz" pos="322" userDrawn="1">
          <p15:clr>
            <a:srgbClr val="A4A3A4"/>
          </p15:clr>
        </p15:guide>
        <p15:guide id="4" orient="horz" pos="783" userDrawn="1">
          <p15:clr>
            <a:srgbClr val="A4A3A4"/>
          </p15:clr>
        </p15:guide>
        <p15:guide id="5" orient="horz" pos="3951" userDrawn="1">
          <p15:clr>
            <a:srgbClr val="A4A3A4"/>
          </p15:clr>
        </p15:guide>
        <p15:guide id="6" pos="7511" userDrawn="1">
          <p15:clr>
            <a:srgbClr val="A4A3A4"/>
          </p15:clr>
        </p15:guide>
        <p15:guide id="7" pos="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04898E"/>
    <a:srgbClr val="FBCC04"/>
    <a:srgbClr val="D9E3F3"/>
    <a:srgbClr val="D1E6BC"/>
    <a:srgbClr val="F3E7B5"/>
    <a:srgbClr val="A2D0D2"/>
    <a:srgbClr val="F7EDAF"/>
    <a:srgbClr val="EEEEEE"/>
    <a:srgbClr val="086F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262"/>
        <p:guide pos="3836"/>
        <p:guide orient="horz" pos="322"/>
        <p:guide orient="horz" pos="783"/>
        <p:guide orient="horz" pos="3951"/>
        <p:guide pos="7511"/>
        <p:guide pos="219"/>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207.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image" Target="../media/image9.pn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notesSlide" Target="../notesSlides/notesSlide3.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image" Target="../media/image10.jpeg"/><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2" Type="http://schemas.openxmlformats.org/officeDocument/2006/relationships/slideLayout" Target="../slideLayouts/slideLayout2.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image" Target="../media/image11.jpeg"/><Relationship Id="rId2" Type="http://schemas.openxmlformats.org/officeDocument/2006/relationships/tags" Target="../tags/tag65.xml"/><Relationship Id="rId14" Type="http://schemas.openxmlformats.org/officeDocument/2006/relationships/slideLayout" Target="../slideLayouts/slideLayout2.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8" Type="http://schemas.openxmlformats.org/officeDocument/2006/relationships/notesSlide" Target="../notesSlides/notesSlide6.xml"/><Relationship Id="rId27" Type="http://schemas.openxmlformats.org/officeDocument/2006/relationships/slideLayout" Target="../slideLayouts/slideLayout3.xml"/><Relationship Id="rId26" Type="http://schemas.openxmlformats.org/officeDocument/2006/relationships/tags" Target="../tags/tag104.xml"/><Relationship Id="rId25" Type="http://schemas.openxmlformats.org/officeDocument/2006/relationships/tags" Target="../tags/tag103.xml"/><Relationship Id="rId24" Type="http://schemas.openxmlformats.org/officeDocument/2006/relationships/tags" Target="../tags/tag102.xml"/><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0.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24.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4" Type="http://schemas.openxmlformats.org/officeDocument/2006/relationships/slideLayout" Target="../slideLayouts/slideLayout2.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tags" Target="../tags/tag11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image" Target="../media/image8.jpeg"/><Relationship Id="rId1" Type="http://schemas.openxmlformats.org/officeDocument/2006/relationships/tags" Target="../tags/tag117.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image" Target="../media/image8.jpeg"/><Relationship Id="rId1" Type="http://schemas.openxmlformats.org/officeDocument/2006/relationships/tags" Target="../tags/tag119.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image" Target="../media/image8.jpeg"/><Relationship Id="rId1" Type="http://schemas.openxmlformats.org/officeDocument/2006/relationships/tags" Target="../tags/tag121.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image" Target="../media/image8.jpeg"/><Relationship Id="rId1" Type="http://schemas.openxmlformats.org/officeDocument/2006/relationships/tags" Target="../tags/tag123.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1" Type="http://schemas.openxmlformats.org/officeDocument/2006/relationships/slideLayout" Target="../slideLayouts/slideLayout2.xml"/><Relationship Id="rId10" Type="http://schemas.openxmlformats.org/officeDocument/2006/relationships/tags" Target="../tags/tag134.xml"/><Relationship Id="rId1" Type="http://schemas.openxmlformats.org/officeDocument/2006/relationships/tags" Target="../tags/tag125.xml"/></Relationships>
</file>

<file path=ppt/slides/_rels/slide33.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5" Type="http://schemas.openxmlformats.org/officeDocument/2006/relationships/slideLayout" Target="../slideLayouts/slideLayout2.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0" Type="http://schemas.openxmlformats.org/officeDocument/2006/relationships/slideLayout" Target="../slideLayouts/slideLayout2.xml"/><Relationship Id="rId1" Type="http://schemas.openxmlformats.org/officeDocument/2006/relationships/tags" Target="../tags/tag1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image" Target="../media/image8.jpeg"/><Relationship Id="rId1" Type="http://schemas.openxmlformats.org/officeDocument/2006/relationships/tags" Target="../tags/tag158.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tags" Target="../tags/tag161.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1" Type="http://schemas.openxmlformats.org/officeDocument/2006/relationships/notesSlide" Target="../notesSlides/notesSlide14.xml"/><Relationship Id="rId20" Type="http://schemas.openxmlformats.org/officeDocument/2006/relationships/slideLayout" Target="../slideLayouts/slideLayout2.xml"/><Relationship Id="rId2" Type="http://schemas.openxmlformats.org/officeDocument/2006/relationships/tags" Target="../tags/tag163.xml"/><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45.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8" Type="http://schemas.openxmlformats.org/officeDocument/2006/relationships/notesSlide" Target="../notesSlides/notesSlide15.xml"/><Relationship Id="rId27" Type="http://schemas.openxmlformats.org/officeDocument/2006/relationships/slideLayout" Target="../slideLayouts/slideLayout2.xml"/><Relationship Id="rId26" Type="http://schemas.openxmlformats.org/officeDocument/2006/relationships/tags" Target="../tags/tag198.xml"/><Relationship Id="rId25" Type="http://schemas.openxmlformats.org/officeDocument/2006/relationships/image" Target="../media/image31.svg"/><Relationship Id="rId24" Type="http://schemas.openxmlformats.org/officeDocument/2006/relationships/image" Target="../media/image30.png"/><Relationship Id="rId23" Type="http://schemas.openxmlformats.org/officeDocument/2006/relationships/tags" Target="../tags/tag197.xml"/><Relationship Id="rId22" Type="http://schemas.openxmlformats.org/officeDocument/2006/relationships/image" Target="../media/image29.svg"/><Relationship Id="rId21" Type="http://schemas.openxmlformats.org/officeDocument/2006/relationships/image" Target="../media/image28.png"/><Relationship Id="rId20" Type="http://schemas.openxmlformats.org/officeDocument/2006/relationships/tags" Target="../tags/tag196.xml"/><Relationship Id="rId2" Type="http://schemas.openxmlformats.org/officeDocument/2006/relationships/tags" Target="../tags/tag182.xml"/><Relationship Id="rId19" Type="http://schemas.openxmlformats.org/officeDocument/2006/relationships/image" Target="../media/image27.svg"/><Relationship Id="rId18" Type="http://schemas.openxmlformats.org/officeDocument/2006/relationships/image" Target="../media/image26.png"/><Relationship Id="rId17" Type="http://schemas.openxmlformats.org/officeDocument/2006/relationships/tags" Target="../tags/tag195.xml"/><Relationship Id="rId16" Type="http://schemas.openxmlformats.org/officeDocument/2006/relationships/image" Target="../media/image25.svg"/><Relationship Id="rId15" Type="http://schemas.openxmlformats.org/officeDocument/2006/relationships/image" Target="../media/image24.png"/><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tags" Target="../tags/tag199.xml"/><Relationship Id="rId1" Type="http://schemas.openxmlformats.org/officeDocument/2006/relationships/image" Target="../media/image8.jpe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tags" Target="../tags/tag20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05.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tags" Target="../tags/tag34.xml"/><Relationship Id="rId4" Type="http://schemas.openxmlformats.org/officeDocument/2006/relationships/image" Target="../media/image2.jpe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5846445" y="977900"/>
            <a:ext cx="5917565" cy="513905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（三）以更广范围的劳动对象为物质基础</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得益于科技创新的广度延伸、深度拓展、精度提高和速度加快，</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劳动对象的种类和形态大大拓展。劳动者、劳动资料、劳动对象和科学技术、管理等要素，都是生产力形成过程中不可或缺的。只有生产力诸要素实现高效协同，才能迸发出更强大的生产力。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200000"/>
              </a:lnSpc>
              <a:buClrTx/>
              <a:buSzTx/>
              <a:buFontTx/>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143510" y="1538605"/>
            <a:ext cx="5566410" cy="3780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9" name="文本框 8"/>
          <p:cNvSpPr txBox="1"/>
          <p:nvPr/>
        </p:nvSpPr>
        <p:spPr>
          <a:xfrm>
            <a:off x="1262380" y="975360"/>
            <a:ext cx="8636000" cy="5650230"/>
          </a:xfrm>
          <a:prstGeom prst="rect">
            <a:avLst/>
          </a:prstGeom>
          <a:noFill/>
        </p:spPr>
        <p:txBody>
          <a:bodyPr wrap="square" rtlCol="0" anchor="ctr" anchorCtr="0">
            <a:noAutofit/>
          </a:bodyPr>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下列哪一项最符合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新质生产力</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催生的新兴产业？（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标准化零件代工厂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传统线下批发市场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高耗能煤电厂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商业航天与低空经济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大学生创业团队投身新质生产力领域，最应具备的特质是：（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拥有雄厚的启动资金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具备跨学科知识整合能力和创新思维</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拥有广泛的社会人脉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追求短期快速的商业回报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028065" y="514985"/>
            <a:ext cx="4064000" cy="460375"/>
          </a:xfrm>
          <a:prstGeom prst="rect">
            <a:avLst/>
          </a:prstGeom>
          <a:noFill/>
        </p:spPr>
        <p:txBody>
          <a:bodyPr wrap="square" rtlCol="0">
            <a:spAutoFit/>
          </a:bodyPr>
          <a:p>
            <a:r>
              <a:rPr lang="zh-CN" altLang="en-US" sz="2400" b="1">
                <a:solidFill>
                  <a:srgbClr val="92D050"/>
                </a:solidFill>
                <a:latin typeface="微软雅黑" panose="020B0503020204020204" pitchFamily="34" charset="-122"/>
                <a:ea typeface="微软雅黑" panose="020B0503020204020204" pitchFamily="34" charset="-122"/>
              </a:rPr>
              <a:t>下面找同学来回答以下问题</a:t>
            </a:r>
            <a:endParaRPr lang="zh-CN" altLang="en-US" sz="2400" b="1">
              <a:solidFill>
                <a:srgbClr val="92D050"/>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1"/>
          <a:stretch>
            <a:fillRect/>
          </a:stretch>
        </p:blipFill>
        <p:spPr>
          <a:xfrm>
            <a:off x="10077450" y="5046345"/>
            <a:ext cx="2114550" cy="18116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10" name="任意多边形: 形状 27"/>
          <p:cNvSpPr/>
          <p:nvPr>
            <p:custDataLst>
              <p:tags r:id="rId1"/>
            </p:custDataLst>
          </p:nvPr>
        </p:nvSpPr>
        <p:spPr>
          <a:xfrm>
            <a:off x="695960" y="1344930"/>
            <a:ext cx="10800080" cy="4582160"/>
          </a:xfrm>
          <a:custGeom>
            <a:avLst/>
            <a:gdLst>
              <a:gd name="connsiteX0" fmla="*/ 10712882 w 11025073"/>
              <a:gd name="connsiteY0" fmla="*/ 5590489 h 5590489"/>
              <a:gd name="connsiteX1" fmla="*/ 312191 w 11025073"/>
              <a:gd name="connsiteY1" fmla="*/ 5590489 h 5590489"/>
              <a:gd name="connsiteX2" fmla="*/ 0 w 11025073"/>
              <a:gd name="connsiteY2" fmla="*/ 5278298 h 5590489"/>
              <a:gd name="connsiteX3" fmla="*/ 0 w 11025073"/>
              <a:gd name="connsiteY3" fmla="*/ 312191 h 5590489"/>
              <a:gd name="connsiteX4" fmla="*/ 312191 w 11025073"/>
              <a:gd name="connsiteY4" fmla="*/ 0 h 5590489"/>
              <a:gd name="connsiteX5" fmla="*/ 10712882 w 11025073"/>
              <a:gd name="connsiteY5" fmla="*/ 0 h 5590489"/>
              <a:gd name="connsiteX6" fmla="*/ 11025073 w 11025073"/>
              <a:gd name="connsiteY6" fmla="*/ 312191 h 5590489"/>
              <a:gd name="connsiteX7" fmla="*/ 11025073 w 11025073"/>
              <a:gd name="connsiteY7" fmla="*/ 5278298 h 5590489"/>
              <a:gd name="connsiteX8" fmla="*/ 10712882 w 11025073"/>
              <a:gd name="connsiteY8" fmla="*/ 5590489 h 559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8" h="7216">
                <a:moveTo>
                  <a:pt x="403" y="0"/>
                </a:moveTo>
                <a:lnTo>
                  <a:pt x="3182" y="0"/>
                </a:lnTo>
                <a:lnTo>
                  <a:pt x="13826" y="0"/>
                </a:lnTo>
                <a:lnTo>
                  <a:pt x="16605" y="0"/>
                </a:lnTo>
                <a:cubicBezTo>
                  <a:pt x="16828" y="0"/>
                  <a:pt x="17008" y="180"/>
                  <a:pt x="17008" y="403"/>
                </a:cubicBezTo>
                <a:lnTo>
                  <a:pt x="17008" y="6813"/>
                </a:lnTo>
                <a:cubicBezTo>
                  <a:pt x="17008" y="7036"/>
                  <a:pt x="16828" y="7216"/>
                  <a:pt x="16605" y="7216"/>
                </a:cubicBezTo>
                <a:lnTo>
                  <a:pt x="13826" y="7216"/>
                </a:lnTo>
                <a:lnTo>
                  <a:pt x="3182" y="7216"/>
                </a:lnTo>
                <a:lnTo>
                  <a:pt x="403" y="7216"/>
                </a:lnTo>
                <a:cubicBezTo>
                  <a:pt x="180" y="7216"/>
                  <a:pt x="0" y="7036"/>
                  <a:pt x="0" y="6813"/>
                </a:cubicBezTo>
                <a:lnTo>
                  <a:pt x="0" y="403"/>
                </a:lnTo>
                <a:cubicBezTo>
                  <a:pt x="0" y="180"/>
                  <a:pt x="180" y="0"/>
                  <a:pt x="403" y="0"/>
                </a:cubicBezTo>
                <a:close/>
              </a:path>
            </a:pathLst>
          </a:custGeom>
          <a:gradFill>
            <a:gsLst>
              <a:gs pos="0">
                <a:schemeClr val="accent1">
                  <a:lumMod val="20000"/>
                  <a:lumOff val="80000"/>
                </a:schemeClr>
              </a:gs>
              <a:gs pos="28000">
                <a:schemeClr val="lt1">
                  <a:alpha val="100000"/>
                  <a:lumMod val="0"/>
                  <a:lumOff val="100000"/>
                </a:schemeClr>
              </a:gs>
              <a:gs pos="50000">
                <a:schemeClr val="accent1">
                  <a:lumMod val="40000"/>
                  <a:lumOff val="60000"/>
                </a:schemeClr>
              </a:gs>
              <a:gs pos="72000">
                <a:schemeClr val="accent2">
                  <a:lumMod val="0"/>
                  <a:lumOff val="100000"/>
                </a:schemeClr>
              </a:gs>
              <a:gs pos="100000">
                <a:schemeClr val="accent1">
                  <a:lumMod val="40000"/>
                  <a:lumOff val="60000"/>
                </a:schemeClr>
              </a:gs>
            </a:gsLst>
            <a:lin ang="5400000" scaled="0"/>
          </a:gradFill>
          <a:ln w="31750">
            <a:gradFill>
              <a:gsLst>
                <a:gs pos="6000">
                  <a:schemeClr val="accent3"/>
                </a:gs>
                <a:gs pos="44000">
                  <a:schemeClr val="accent1">
                    <a:lumMod val="75000"/>
                    <a:lumOff val="25000"/>
                  </a:schemeClr>
                </a:gs>
                <a:gs pos="97000">
                  <a:schemeClr val="accent1">
                    <a:lumMod val="50000"/>
                    <a:lumOff val="50000"/>
                  </a:schemeClr>
                </a:gs>
              </a:gsLst>
              <a:lin ang="13140000" scaled="1"/>
            </a:grad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8" name="直角三角形 7"/>
          <p:cNvSpPr/>
          <p:nvPr>
            <p:custDataLst>
              <p:tags r:id="rId2"/>
            </p:custDataLst>
          </p:nvPr>
        </p:nvSpPr>
        <p:spPr>
          <a:xfrm>
            <a:off x="11367770" y="5147945"/>
            <a:ext cx="248920" cy="183515"/>
          </a:xfrm>
          <a:prstGeom prst="rtTriangle">
            <a:avLst/>
          </a:prstGeom>
          <a:gradFill>
            <a:gsLst>
              <a:gs pos="0">
                <a:schemeClr val="accent2">
                  <a:lumMod val="60000"/>
                  <a:lumOff val="40000"/>
                </a:schemeClr>
              </a:gs>
              <a:gs pos="100000">
                <a:schemeClr val="accent2">
                  <a:lumMod val="75000"/>
                </a:schemeClr>
              </a:gs>
            </a:gsLst>
            <a:lin ang="5400000" scaled="0"/>
          </a:gradFill>
          <a:ln w="12700">
            <a:noFill/>
          </a:ln>
          <a:effectLst>
            <a:innerShdw blurRad="76200" dist="50800" dir="19740000">
              <a:schemeClr val="accent1">
                <a:lumMod val="75000"/>
                <a:alpha val="3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215900" tIns="504190" rIns="252095"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20000"/>
              </a:lnSpc>
              <a:buClrTx/>
              <a:buSzTx/>
              <a:buFontTx/>
            </a:pPr>
            <a:endParaRPr lang="zh-CN" altLang="en-US" sz="2600" b="1">
              <a:solidFill>
                <a:srgbClr val="FFFFFF"/>
              </a:solidFill>
              <a:sym typeface="+mn-ea"/>
            </a:endParaRPr>
          </a:p>
        </p:txBody>
      </p:sp>
      <p:sp>
        <p:nvSpPr>
          <p:cNvPr id="3" name="直角三角形 2"/>
          <p:cNvSpPr/>
          <p:nvPr>
            <p:custDataLst>
              <p:tags r:id="rId3"/>
            </p:custDataLst>
          </p:nvPr>
        </p:nvSpPr>
        <p:spPr>
          <a:xfrm flipH="1">
            <a:off x="569595" y="5147945"/>
            <a:ext cx="248920" cy="183515"/>
          </a:xfrm>
          <a:prstGeom prst="rtTriangle">
            <a:avLst/>
          </a:prstGeom>
          <a:gradFill>
            <a:gsLst>
              <a:gs pos="0">
                <a:schemeClr val="accent2">
                  <a:lumMod val="60000"/>
                  <a:lumOff val="40000"/>
                </a:schemeClr>
              </a:gs>
              <a:gs pos="100000">
                <a:schemeClr val="accent2">
                  <a:lumMod val="75000"/>
                </a:schemeClr>
              </a:gs>
            </a:gsLst>
            <a:lin ang="5400000" scaled="0"/>
          </a:gradFill>
          <a:ln w="12700">
            <a:noFill/>
          </a:ln>
          <a:effectLst>
            <a:innerShdw blurRad="76200" dist="50800" dir="19740000">
              <a:schemeClr val="accent1">
                <a:lumMod val="75000"/>
                <a:alpha val="3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215900" tIns="504190" rIns="252095"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20000"/>
              </a:lnSpc>
              <a:buClrTx/>
              <a:buSzTx/>
              <a:buFontTx/>
            </a:pPr>
            <a:endParaRPr lang="zh-CN" altLang="en-US" sz="2600" b="1">
              <a:solidFill>
                <a:srgbClr val="FFFFFF"/>
              </a:solidFill>
              <a:sym typeface="+mn-ea"/>
            </a:endParaRPr>
          </a:p>
        </p:txBody>
      </p:sp>
      <p:pic>
        <p:nvPicPr>
          <p:cNvPr id="13" name="图片 12" descr="D:/工作文件/工作文件/单页/用图/礼包/pexels-quentin-martinez-2147503099-29831790.jpgpexels-quentin-martinez-2147503099-29831790"/>
          <p:cNvPicPr>
            <a:picLocks noChangeAspect="1"/>
          </p:cNvPicPr>
          <p:nvPr>
            <p:custDataLst>
              <p:tags r:id="rId4"/>
            </p:custDataLst>
          </p:nvPr>
        </p:nvPicPr>
        <p:blipFill>
          <a:blip r:embed="rId5"/>
          <a:srcRect t="17161" b="17161"/>
          <a:stretch>
            <a:fillRect/>
          </a:stretch>
        </p:blipFill>
        <p:spPr>
          <a:xfrm>
            <a:off x="789305" y="1438910"/>
            <a:ext cx="10602595" cy="4147185"/>
          </a:xfrm>
          <a:custGeom>
            <a:avLst/>
            <a:gdLst>
              <a:gd name="adj" fmla="val 399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16697" h="6531">
                <a:moveTo>
                  <a:pt x="261" y="0"/>
                </a:moveTo>
                <a:lnTo>
                  <a:pt x="3024" y="0"/>
                </a:lnTo>
                <a:lnTo>
                  <a:pt x="13673" y="0"/>
                </a:lnTo>
                <a:lnTo>
                  <a:pt x="16436" y="0"/>
                </a:lnTo>
                <a:cubicBezTo>
                  <a:pt x="16580" y="0"/>
                  <a:pt x="16697" y="117"/>
                  <a:pt x="16697" y="261"/>
                </a:cubicBezTo>
                <a:lnTo>
                  <a:pt x="16697" y="6270"/>
                </a:lnTo>
                <a:cubicBezTo>
                  <a:pt x="16697" y="6414"/>
                  <a:pt x="16580" y="6531"/>
                  <a:pt x="16436" y="6531"/>
                </a:cubicBezTo>
                <a:lnTo>
                  <a:pt x="13673" y="6531"/>
                </a:lnTo>
                <a:lnTo>
                  <a:pt x="3024" y="6531"/>
                </a:lnTo>
                <a:lnTo>
                  <a:pt x="261" y="6531"/>
                </a:lnTo>
                <a:cubicBezTo>
                  <a:pt x="117" y="6531"/>
                  <a:pt x="0" y="6414"/>
                  <a:pt x="0" y="6270"/>
                </a:cubicBezTo>
                <a:lnTo>
                  <a:pt x="0" y="261"/>
                </a:lnTo>
                <a:cubicBezTo>
                  <a:pt x="0" y="117"/>
                  <a:pt x="117" y="0"/>
                  <a:pt x="261" y="0"/>
                </a:cubicBezTo>
                <a:close/>
              </a:path>
            </a:pathLst>
          </a:custGeom>
          <a:solidFill>
            <a:schemeClr val="accent2">
              <a:alpha val="53000"/>
            </a:schemeClr>
          </a:solidFill>
          <a:ln>
            <a:solidFill>
              <a:schemeClr val="accent2">
                <a:alpha val="20000"/>
              </a:schemeClr>
            </a:solidFill>
          </a:ln>
        </p:spPr>
      </p:pic>
      <p:sp>
        <p:nvSpPr>
          <p:cNvPr id="22" name="任意多边形: 形状 21"/>
          <p:cNvSpPr/>
          <p:nvPr>
            <p:custDataLst>
              <p:tags r:id="rId6"/>
            </p:custDataLst>
          </p:nvPr>
        </p:nvSpPr>
        <p:spPr>
          <a:xfrm>
            <a:off x="3488690" y="5331460"/>
            <a:ext cx="8128000" cy="929640"/>
          </a:xfrm>
          <a:prstGeom prst="roundRect">
            <a:avLst>
              <a:gd name="adj" fmla="val 0"/>
            </a:avLst>
          </a:prstGeom>
          <a:solidFill>
            <a:schemeClr val="accent6">
              <a:lumMod val="20000"/>
              <a:lumOff val="80000"/>
            </a:schemeClr>
          </a:solidFill>
          <a:ln w="31750">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323850" tIns="0" rIns="32385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30000"/>
              </a:lnSpc>
              <a:buClrTx/>
              <a:buSzTx/>
              <a:buFontTx/>
            </a:pPr>
            <a:r>
              <a:rPr lang="zh-CN" altLang="en-US" sz="2000">
                <a:gradFill>
                  <a:gsLst>
                    <a:gs pos="0">
                      <a:schemeClr val="accent1">
                        <a:lumMod val="75000"/>
                      </a:schemeClr>
                    </a:gs>
                    <a:gs pos="100000">
                      <a:schemeClr val="accent1">
                        <a:lumMod val="75000"/>
                      </a:schemeClr>
                    </a:gs>
                  </a:gsLst>
                  <a:lin ang="5400000"/>
                </a:gradFill>
                <a:latin typeface="微软雅黑" panose="020B0503020204020204" pitchFamily="34" charset="-122"/>
                <a:ea typeface="微软雅黑" panose="020B0503020204020204" pitchFamily="34" charset="-122"/>
                <a:sym typeface="+mn-ea"/>
              </a:rPr>
              <a:t>生产力是马克思主义政治经济学的一个基本范畴，它体现了人与自然之间的关系。</a:t>
            </a:r>
            <a:endParaRPr lang="zh-CN" altLang="en-US" sz="2000">
              <a:gradFill>
                <a:gsLst>
                  <a:gs pos="0">
                    <a:schemeClr val="accent1">
                      <a:lumMod val="75000"/>
                    </a:schemeClr>
                  </a:gs>
                  <a:gs pos="100000">
                    <a:schemeClr val="accent1">
                      <a:lumMod val="75000"/>
                    </a:schemeClr>
                  </a:gs>
                </a:gsLst>
                <a:lin ang="5400000"/>
              </a:gradFill>
              <a:latin typeface="微软雅黑" panose="020B0503020204020204" pitchFamily="34" charset="-122"/>
              <a:ea typeface="微软雅黑" panose="020B0503020204020204" pitchFamily="34" charset="-122"/>
              <a:sym typeface="+mn-ea"/>
            </a:endParaRPr>
          </a:p>
        </p:txBody>
      </p:sp>
      <p:sp>
        <p:nvSpPr>
          <p:cNvPr id="11" name="任意多边形: 形状 21"/>
          <p:cNvSpPr/>
          <p:nvPr>
            <p:custDataLst>
              <p:tags r:id="rId7"/>
            </p:custDataLst>
          </p:nvPr>
        </p:nvSpPr>
        <p:spPr>
          <a:xfrm flipH="1">
            <a:off x="568960" y="5331460"/>
            <a:ext cx="2920365" cy="930910"/>
          </a:xfrm>
          <a:prstGeom prst="round1Rect">
            <a:avLst>
              <a:gd name="adj" fmla="val 0"/>
            </a:avLst>
          </a:prstGeom>
          <a:solidFill>
            <a:schemeClr val="bg2">
              <a:lumMod val="90000"/>
            </a:schemeClr>
          </a:solidFill>
          <a:ln w="12700">
            <a:noFill/>
          </a:ln>
          <a:effectLst>
            <a:innerShdw blurRad="76200" dist="50800" dir="19740000">
              <a:schemeClr val="accent1">
                <a:lumMod val="75000"/>
                <a:alpha val="3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20000"/>
              </a:lnSpc>
              <a:buClrTx/>
              <a:buSzTx/>
              <a:buFontTx/>
            </a:pPr>
            <a:r>
              <a:rPr lang="zh-CN" altLang="en-US" sz="2800" b="1">
                <a:solidFill>
                  <a:schemeClr val="tx1"/>
                </a:solidFill>
                <a:latin typeface="微软雅黑" panose="020B0503020204020204" pitchFamily="34" charset="-122"/>
                <a:ea typeface="微软雅黑" panose="020B0503020204020204" pitchFamily="34" charset="-122"/>
                <a:sym typeface="+mn-ea"/>
              </a:rPr>
              <a:t>生产力</a:t>
            </a:r>
            <a:endParaRPr lang="zh-CN" altLang="en-US" sz="2800" b="1">
              <a:solidFill>
                <a:schemeClr val="tx1"/>
              </a:solidFill>
              <a:latin typeface="微软雅黑" panose="020B0503020204020204" pitchFamily="34" charset="-122"/>
              <a:ea typeface="微软雅黑" panose="020B0503020204020204" pitchFamily="34" charset="-122"/>
              <a:sym typeface="+mn-ea"/>
            </a:endParaRPr>
          </a:p>
        </p:txBody>
      </p:sp>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流程图: 终止 1"/>
          <p:cNvSpPr/>
          <p:nvPr/>
        </p:nvSpPr>
        <p:spPr>
          <a:xfrm>
            <a:off x="1442085" y="1337310"/>
            <a:ext cx="8500745" cy="741045"/>
          </a:xfrm>
          <a:prstGeom prst="flowChartTerminator">
            <a:avLst/>
          </a:prstGeom>
          <a:solidFill>
            <a:schemeClr val="accent6">
              <a:lumMod val="20000"/>
              <a:lumOff val="80000"/>
            </a:schemeClr>
          </a:solid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关于新质生产力，学界的注意力较多集中在</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质</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上。</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流程图: 终止 3"/>
          <p:cNvSpPr/>
          <p:nvPr/>
        </p:nvSpPr>
        <p:spPr>
          <a:xfrm>
            <a:off x="1397000" y="2811780"/>
            <a:ext cx="8636635" cy="741045"/>
          </a:xfrm>
          <a:prstGeom prst="flowChartTerminator">
            <a:avLst/>
          </a:prstGeom>
          <a:solidFill>
            <a:schemeClr val="accent6">
              <a:lumMod val="20000"/>
              <a:lumOff val="80000"/>
            </a:schemeClr>
          </a:solid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新质生产力是指</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新的高水平的现代化生产力，即新类型、新结构、高技术水平、高质量、高效率、可持续的生产力。</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流程图: 终止 4"/>
          <p:cNvSpPr/>
          <p:nvPr/>
        </p:nvSpPr>
        <p:spPr>
          <a:xfrm>
            <a:off x="1397000" y="4286250"/>
            <a:ext cx="8637270" cy="741045"/>
          </a:xfrm>
          <a:prstGeom prst="flowChartTerminator">
            <a:avLst/>
          </a:prstGeom>
          <a:solidFill>
            <a:schemeClr val="accent6">
              <a:lumMod val="20000"/>
              <a:lumOff val="80000"/>
            </a:schemeClr>
          </a:solid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战略性新兴产业、未来产业，是构建现代化产业体系的关键，是生成和发展新质生产力的主阵地。</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82994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zh-CN" altLang="en-US" sz="2400" b="1" dirty="0">
                <a:solidFill>
                  <a:srgbClr val="92D050"/>
                </a:solidFill>
                <a:latin typeface="微软雅黑" panose="020B0503020204020204" pitchFamily="34" charset="-122"/>
                <a:ea typeface="微软雅黑" panose="020B0503020204020204" pitchFamily="34" charset="-122"/>
              </a:rPr>
              <a:t>新质生产力的关键是</a:t>
            </a:r>
            <a:r>
              <a:rPr lang="en-US" altLang="zh-CN" sz="2400" b="1" dirty="0">
                <a:solidFill>
                  <a:srgbClr val="92D050"/>
                </a:solidFill>
                <a:latin typeface="微软雅黑" panose="020B0503020204020204" pitchFamily="34" charset="-122"/>
                <a:ea typeface="微软雅黑" panose="020B0503020204020204" pitchFamily="34" charset="-122"/>
              </a:rPr>
              <a:t>“</a:t>
            </a:r>
            <a:r>
              <a:rPr lang="zh-CN" altLang="en-US" sz="2400" b="1" dirty="0">
                <a:solidFill>
                  <a:srgbClr val="92D050"/>
                </a:solidFill>
                <a:latin typeface="微软雅黑" panose="020B0503020204020204" pitchFamily="34" charset="-122"/>
                <a:ea typeface="微软雅黑" panose="020B0503020204020204" pitchFamily="34" charset="-122"/>
              </a:rPr>
              <a:t>新</a:t>
            </a:r>
            <a:r>
              <a:rPr lang="en-US" altLang="zh-CN" sz="2400" b="1" dirty="0">
                <a:solidFill>
                  <a:srgbClr val="92D050"/>
                </a:solidFill>
                <a:latin typeface="微软雅黑" panose="020B0503020204020204" pitchFamily="34" charset="-122"/>
                <a:ea typeface="微软雅黑" panose="020B0503020204020204" pitchFamily="34" charset="-122"/>
              </a:rPr>
              <a:t>”</a:t>
            </a:r>
            <a:r>
              <a:rPr lang="zh-CN" altLang="en-US" sz="2400" b="1" dirty="0">
                <a:solidFill>
                  <a:srgbClr val="92D050"/>
                </a:solidFill>
                <a:latin typeface="微软雅黑" panose="020B0503020204020204" pitchFamily="34" charset="-122"/>
                <a:ea typeface="微软雅黑" panose="020B0503020204020204" pitchFamily="34" charset="-122"/>
              </a:rPr>
              <a:t>与</a:t>
            </a:r>
            <a:r>
              <a:rPr lang="en-US" altLang="zh-CN" sz="2400" b="1" dirty="0">
                <a:solidFill>
                  <a:srgbClr val="92D050"/>
                </a:solidFill>
                <a:latin typeface="微软雅黑" panose="020B0503020204020204" pitchFamily="34" charset="-122"/>
                <a:ea typeface="微软雅黑" panose="020B0503020204020204" pitchFamily="34" charset="-122"/>
              </a:rPr>
              <a:t>“</a:t>
            </a:r>
            <a:r>
              <a:rPr lang="zh-CN" altLang="en-US" sz="2400" b="1" dirty="0">
                <a:solidFill>
                  <a:srgbClr val="92D050"/>
                </a:solidFill>
                <a:latin typeface="微软雅黑" panose="020B0503020204020204" pitchFamily="34" charset="-122"/>
                <a:ea typeface="微软雅黑" panose="020B0503020204020204" pitchFamily="34" charset="-122"/>
              </a:rPr>
              <a:t>质</a:t>
            </a:r>
            <a:r>
              <a:rPr lang="en-US" altLang="zh-CN" sz="2400" b="1" dirty="0">
                <a:solidFill>
                  <a:srgbClr val="92D050"/>
                </a:solidFill>
                <a:latin typeface="微软雅黑" panose="020B0503020204020204" pitchFamily="34" charset="-122"/>
                <a:ea typeface="微软雅黑" panose="020B0503020204020204" pitchFamily="34" charset="-122"/>
              </a:rPr>
              <a:t>”</a:t>
            </a:r>
            <a:r>
              <a:rPr lang="zh-CN" altLang="en-US" sz="2400" b="1" dirty="0">
                <a:solidFill>
                  <a:srgbClr val="92D050"/>
                </a:solidFill>
                <a:latin typeface="微软雅黑" panose="020B0503020204020204" pitchFamily="34" charset="-122"/>
                <a:ea typeface="微软雅黑" panose="020B0503020204020204" pitchFamily="34" charset="-122"/>
              </a:rPr>
              <a:t>。</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圆角矩形 3"/>
          <p:cNvSpPr/>
          <p:nvPr>
            <p:custDataLst>
              <p:tags r:id="rId1"/>
            </p:custDataLst>
          </p:nvPr>
        </p:nvSpPr>
        <p:spPr>
          <a:xfrm>
            <a:off x="801370"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0489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2"/>
            </p:custDataLst>
          </p:nvPr>
        </p:nvSpPr>
        <p:spPr>
          <a:xfrm>
            <a:off x="669925" y="1992630"/>
            <a:ext cx="5210810" cy="4266565"/>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60000"/>
              </a:lnSpc>
              <a:buClrTx/>
              <a:buSzTx/>
              <a:buFontTx/>
            </a:pPr>
            <a:r>
              <a:rPr lang="en-US" altLang="zh-CN" sz="24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新</a:t>
            </a:r>
            <a:r>
              <a:rPr lang="en-US" altLang="zh-CN" sz="24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指新质生产力不同于一般意义上的传统生产力，而是以新技术、新经济、新业态为主要内涵和特征的生产力。新质生产力的内在要求是创新，不仅包括技术和业态模式层面的创新，还包括管理和制度层面的创新。</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圆角矩形 3"/>
          <p:cNvSpPr/>
          <p:nvPr>
            <p:custDataLst>
              <p:tags r:id="rId3"/>
            </p:custDataLst>
          </p:nvPr>
        </p:nvSpPr>
        <p:spPr>
          <a:xfrm>
            <a:off x="6338571"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FBCC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9" name="圆角矩形 3"/>
          <p:cNvSpPr/>
          <p:nvPr>
            <p:custDataLst>
              <p:tags r:id="rId4"/>
            </p:custDataLst>
          </p:nvPr>
        </p:nvSpPr>
        <p:spPr>
          <a:xfrm>
            <a:off x="6207126" y="1992630"/>
            <a:ext cx="5210810" cy="4266565"/>
          </a:xfrm>
          <a:prstGeom prst="roundRect">
            <a:avLst>
              <a:gd name="adj" fmla="val 5223"/>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60000"/>
              </a:lnSpc>
              <a:buClrTx/>
              <a:buSzTx/>
              <a:buFontTx/>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质</a:t>
            </a:r>
            <a:r>
              <a:rPr lang="en-US" altLang="zh-CN" sz="2400" b="1" dirty="0">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，强调把创新驱动作为生产力的关键要素，以实现自立自强的关键性、颠覆性技术突破为引领，推动生产力的跃升。智能化、数控化、复杂化、精细化的生产工具可以作为新质生产</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a:lnSpc>
                <a:spcPct val="16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力的重要标志。</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圆角矩形 16"/>
          <p:cNvSpPr/>
          <p:nvPr>
            <p:custDataLst>
              <p:tags r:id="rId5"/>
            </p:custDataLst>
          </p:nvPr>
        </p:nvSpPr>
        <p:spPr>
          <a:xfrm>
            <a:off x="883921" y="5479416"/>
            <a:ext cx="589915" cy="593090"/>
          </a:xfrm>
          <a:prstGeom prst="roundRect">
            <a:avLst>
              <a:gd name="adj" fmla="val 23765"/>
            </a:avLst>
          </a:prstGeom>
          <a:solidFill>
            <a:srgbClr val="0489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18" name="圆角矩形 16"/>
          <p:cNvSpPr/>
          <p:nvPr>
            <p:custDataLst>
              <p:tags r:id="rId6"/>
            </p:custDataLst>
          </p:nvPr>
        </p:nvSpPr>
        <p:spPr>
          <a:xfrm>
            <a:off x="6421121" y="5479416"/>
            <a:ext cx="589915" cy="593090"/>
          </a:xfrm>
          <a:prstGeom prst="roundRect">
            <a:avLst>
              <a:gd name="adj" fmla="val 23765"/>
            </a:avLst>
          </a:prstGeom>
          <a:solidFill>
            <a:srgbClr val="FBCC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945515" y="1536700"/>
            <a:ext cx="9533890" cy="3907790"/>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（一）以创新为第一动力</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科技创新深刻重塑生产力基本要素，催生新产业新业态，推动生产力向更高级、更先进的质态演进。</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新质生产力以重大科技创新为引领</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，推动创新链、产业链、资金链、人才链深度融合，加快科技创新成果向现实生产力转化。近年来，我国科技创新能力稳步提高，在</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载人航天、量子信息、核电技术、大飞机制造</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等领域取得一系列重大成果，进入创新型国家行列，具备了加快发展新质生产力的基础条件。</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6" name="肘形连接符 5"/>
          <p:cNvCxnSpPr/>
          <p:nvPr/>
        </p:nvCxnSpPr>
        <p:spPr>
          <a:xfrm>
            <a:off x="9346565" y="2216785"/>
            <a:ext cx="2103120" cy="1769745"/>
          </a:xfrm>
          <a:prstGeom prst="bentConnector3">
            <a:avLst>
              <a:gd name="adj1" fmla="val 50030"/>
            </a:avLst>
          </a:prstGeom>
          <a:ln w="50800" cmpd="sng">
            <a:solidFill>
              <a:srgbClr val="FFC000"/>
            </a:solidFill>
            <a:prstDash val="solid"/>
            <a:tailEnd type="arrow"/>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39" name="组合 138"/>
          <p:cNvGrpSpPr/>
          <p:nvPr>
            <p:custDataLst>
              <p:tags r:id="rId1"/>
            </p:custDataLst>
          </p:nvPr>
        </p:nvGrpSpPr>
        <p:grpSpPr>
          <a:xfrm rot="0">
            <a:off x="7864517" y="915522"/>
            <a:ext cx="2973530" cy="3320591"/>
            <a:chOff x="3008" y="2184"/>
            <a:chExt cx="13294" cy="14843"/>
          </a:xfrm>
        </p:grpSpPr>
        <p:sp>
          <p:nvSpPr>
            <p:cNvPr id="140" name="任意多边形 139"/>
            <p:cNvSpPr/>
            <p:nvPr>
              <p:custDataLst>
                <p:tags r:id="rId2"/>
              </p:custDataLst>
            </p:nvPr>
          </p:nvSpPr>
          <p:spPr>
            <a:xfrm>
              <a:off x="3008" y="4267"/>
              <a:ext cx="13294" cy="12761"/>
            </a:xfrm>
            <a:custGeom>
              <a:avLst/>
              <a:gdLst/>
              <a:ahLst/>
              <a:cxnLst>
                <a:cxn ang="3">
                  <a:pos x="hc" y="t"/>
                </a:cxn>
                <a:cxn ang="cd2">
                  <a:pos x="l" y="vc"/>
                </a:cxn>
                <a:cxn ang="cd4">
                  <a:pos x="hc" y="b"/>
                </a:cxn>
                <a:cxn ang="0">
                  <a:pos x="r" y="vc"/>
                </a:cxn>
              </a:cxnLst>
              <a:rect l="l" t="t" r="r" b="b"/>
              <a:pathLst>
                <a:path w="6670" h="6399">
                  <a:moveTo>
                    <a:pt x="3513" y="0"/>
                  </a:moveTo>
                  <a:cubicBezTo>
                    <a:pt x="4214" y="6"/>
                    <a:pt x="5093" y="207"/>
                    <a:pt x="5805" y="987"/>
                  </a:cubicBezTo>
                  <a:cubicBezTo>
                    <a:pt x="6190" y="1466"/>
                    <a:pt x="7171" y="2541"/>
                    <a:pt x="6355" y="4450"/>
                  </a:cubicBezTo>
                  <a:cubicBezTo>
                    <a:pt x="5853" y="5224"/>
                    <a:pt x="3872" y="7859"/>
                    <a:pt x="787" y="5318"/>
                  </a:cubicBezTo>
                  <a:cubicBezTo>
                    <a:pt x="243" y="4438"/>
                    <a:pt x="-467" y="3652"/>
                    <a:pt x="420" y="1785"/>
                  </a:cubicBezTo>
                  <a:cubicBezTo>
                    <a:pt x="828" y="1158"/>
                    <a:pt x="1537" y="526"/>
                    <a:pt x="2288" y="183"/>
                  </a:cubicBezTo>
                  <a:cubicBezTo>
                    <a:pt x="2288" y="183"/>
                    <a:pt x="2811" y="-6"/>
                    <a:pt x="3513" y="0"/>
                  </a:cubicBezTo>
                  <a:close/>
                </a:path>
              </a:pathLst>
            </a:custGeom>
            <a:solidFill>
              <a:schemeClr val="accent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41" name="任意多边形 140"/>
            <p:cNvSpPr/>
            <p:nvPr>
              <p:custDataLst>
                <p:tags r:id="rId3"/>
              </p:custDataLst>
            </p:nvPr>
          </p:nvSpPr>
          <p:spPr bwMode="auto">
            <a:xfrm>
              <a:off x="3008" y="3416"/>
              <a:ext cx="13294" cy="12761"/>
            </a:xfrm>
            <a:custGeom>
              <a:avLst/>
              <a:gdLst/>
              <a:ahLst/>
              <a:cxnLst>
                <a:cxn ang="3">
                  <a:pos x="hc" y="t"/>
                </a:cxn>
                <a:cxn ang="cd2">
                  <a:pos x="l" y="vc"/>
                </a:cxn>
                <a:cxn ang="cd4">
                  <a:pos x="hc" y="b"/>
                </a:cxn>
                <a:cxn ang="0">
                  <a:pos x="r" y="vc"/>
                </a:cxn>
              </a:cxnLst>
              <a:rect l="l" t="t" r="r" b="b"/>
              <a:pathLst>
                <a:path w="6670" h="6399">
                  <a:moveTo>
                    <a:pt x="3513" y="0"/>
                  </a:moveTo>
                  <a:cubicBezTo>
                    <a:pt x="4214" y="6"/>
                    <a:pt x="5093" y="207"/>
                    <a:pt x="5805" y="987"/>
                  </a:cubicBezTo>
                  <a:cubicBezTo>
                    <a:pt x="6190" y="1466"/>
                    <a:pt x="7171" y="2541"/>
                    <a:pt x="6355" y="4450"/>
                  </a:cubicBezTo>
                  <a:cubicBezTo>
                    <a:pt x="5853" y="5224"/>
                    <a:pt x="3872" y="7859"/>
                    <a:pt x="787" y="5318"/>
                  </a:cubicBezTo>
                  <a:cubicBezTo>
                    <a:pt x="243" y="4438"/>
                    <a:pt x="-467" y="3652"/>
                    <a:pt x="420" y="1785"/>
                  </a:cubicBezTo>
                  <a:cubicBezTo>
                    <a:pt x="828" y="1158"/>
                    <a:pt x="1537" y="526"/>
                    <a:pt x="2288" y="183"/>
                  </a:cubicBezTo>
                  <a:cubicBezTo>
                    <a:pt x="2288" y="183"/>
                    <a:pt x="2811" y="-6"/>
                    <a:pt x="3513" y="0"/>
                  </a:cubicBezTo>
                  <a:close/>
                </a:path>
              </a:pathLst>
            </a:custGeom>
            <a:ln w="28575">
              <a:solidFill>
                <a:schemeClr val="accent1">
                  <a:lumMod val="75000"/>
                </a:schemeClr>
              </a:solidFill>
              <a:round/>
            </a:ln>
          </p:spPr>
          <p:txBody>
            <a:bodyPr vert="horz" wrap="square" lIns="91440" tIns="45720" rIns="91440" bIns="45720" numCol="1" rtlCol="0"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pic>
          <p:nvPicPr>
            <p:cNvPr id="142" name="图片 141" descr="E:/设计图片素材/7726171_.jpg7726171_"/>
            <p:cNvPicPr>
              <a:picLocks noChangeAspect="1"/>
            </p:cNvPicPr>
            <p:nvPr>
              <p:custDataLst>
                <p:tags r:id="rId4"/>
              </p:custDataLst>
            </p:nvPr>
          </p:nvPicPr>
          <p:blipFill>
            <a:blip r:embed="rId5" cstate="email"/>
            <a:srcRect l="22781" t="-3" r="22781" b="-3"/>
            <a:stretch>
              <a:fillRect/>
            </a:stretch>
          </p:blipFill>
          <p:spPr>
            <a:xfrm>
              <a:off x="3368" y="3716"/>
              <a:ext cx="12554" cy="12050"/>
            </a:xfrm>
            <a:custGeom>
              <a:avLst/>
              <a:gdLst/>
              <a:ahLst/>
              <a:cxnLst>
                <a:cxn ang="3">
                  <a:pos x="hc" y="t"/>
                </a:cxn>
                <a:cxn ang="cd2">
                  <a:pos x="l" y="vc"/>
                </a:cxn>
                <a:cxn ang="cd4">
                  <a:pos x="hc" y="b"/>
                </a:cxn>
                <a:cxn ang="0">
                  <a:pos x="r" y="vc"/>
                </a:cxn>
              </a:cxnLst>
              <a:rect l="l" t="t" r="r" b="b"/>
              <a:pathLst>
                <a:path w="5833" h="5598">
                  <a:moveTo>
                    <a:pt x="3015" y="0"/>
                  </a:moveTo>
                  <a:cubicBezTo>
                    <a:pt x="3034" y="0"/>
                    <a:pt x="3053" y="0"/>
                    <a:pt x="3072" y="0"/>
                  </a:cubicBezTo>
                  <a:cubicBezTo>
                    <a:pt x="3685" y="5"/>
                    <a:pt x="4454" y="181"/>
                    <a:pt x="5077" y="864"/>
                  </a:cubicBezTo>
                  <a:cubicBezTo>
                    <a:pt x="5413" y="1283"/>
                    <a:pt x="6271" y="2223"/>
                    <a:pt x="5558" y="3893"/>
                  </a:cubicBezTo>
                  <a:cubicBezTo>
                    <a:pt x="5119" y="4570"/>
                    <a:pt x="3386" y="6875"/>
                    <a:pt x="688" y="4652"/>
                  </a:cubicBezTo>
                  <a:cubicBezTo>
                    <a:pt x="213" y="3883"/>
                    <a:pt x="-408" y="3195"/>
                    <a:pt x="367" y="1562"/>
                  </a:cubicBezTo>
                  <a:cubicBezTo>
                    <a:pt x="724" y="1013"/>
                    <a:pt x="1344" y="460"/>
                    <a:pt x="2001" y="160"/>
                  </a:cubicBezTo>
                  <a:cubicBezTo>
                    <a:pt x="2001" y="160"/>
                    <a:pt x="2430" y="5"/>
                    <a:pt x="3015" y="0"/>
                  </a:cubicBezTo>
                  <a:close/>
                </a:path>
              </a:pathLst>
            </a:custGeom>
            <a:ln w="38100">
              <a:solidFill>
                <a:schemeClr val="accent1">
                  <a:lumMod val="60000"/>
                  <a:lumOff val="40000"/>
                </a:schemeClr>
              </a:solidFill>
            </a:ln>
          </p:spPr>
        </p:pic>
        <p:grpSp>
          <p:nvGrpSpPr>
            <p:cNvPr id="143" name="组合 142"/>
            <p:cNvGrpSpPr/>
            <p:nvPr/>
          </p:nvGrpSpPr>
          <p:grpSpPr>
            <a:xfrm rot="0">
              <a:off x="8703" y="2184"/>
              <a:ext cx="1774" cy="2198"/>
              <a:chOff x="5873750" y="3159125"/>
              <a:chExt cx="436563" cy="539750"/>
            </a:xfrm>
          </p:grpSpPr>
          <p:sp>
            <p:nvSpPr>
              <p:cNvPr id="144" name="Freeform 68"/>
              <p:cNvSpPr/>
              <p:nvPr>
                <p:custDataLst>
                  <p:tags r:id="rId6"/>
                </p:custDataLst>
              </p:nvPr>
            </p:nvSpPr>
            <p:spPr bwMode="auto">
              <a:xfrm>
                <a:off x="5900738" y="3197225"/>
                <a:ext cx="387350" cy="474663"/>
              </a:xfrm>
              <a:custGeom>
                <a:avLst/>
                <a:gdLst>
                  <a:gd name="T0" fmla="*/ 66 w 101"/>
                  <a:gd name="T1" fmla="*/ 15 h 124"/>
                  <a:gd name="T2" fmla="*/ 64 w 101"/>
                  <a:gd name="T3" fmla="*/ 16 h 124"/>
                  <a:gd name="T4" fmla="*/ 62 w 101"/>
                  <a:gd name="T5" fmla="*/ 15 h 124"/>
                  <a:gd name="T6" fmla="*/ 46 w 101"/>
                  <a:gd name="T7" fmla="*/ 2 h 124"/>
                  <a:gd name="T8" fmla="*/ 33 w 101"/>
                  <a:gd name="T9" fmla="*/ 19 h 124"/>
                  <a:gd name="T10" fmla="*/ 31 w 101"/>
                  <a:gd name="T11" fmla="*/ 20 h 124"/>
                  <a:gd name="T12" fmla="*/ 0 w 101"/>
                  <a:gd name="T13" fmla="*/ 16 h 124"/>
                  <a:gd name="T14" fmla="*/ 36 w 101"/>
                  <a:gd name="T15" fmla="*/ 124 h 124"/>
                  <a:gd name="T16" fmla="*/ 51 w 101"/>
                  <a:gd name="T17" fmla="*/ 114 h 124"/>
                  <a:gd name="T18" fmla="*/ 54 w 101"/>
                  <a:gd name="T19" fmla="*/ 113 h 124"/>
                  <a:gd name="T20" fmla="*/ 71 w 101"/>
                  <a:gd name="T21" fmla="*/ 120 h 124"/>
                  <a:gd name="T22" fmla="*/ 88 w 101"/>
                  <a:gd name="T23" fmla="*/ 110 h 124"/>
                  <a:gd name="T24" fmla="*/ 91 w 101"/>
                  <a:gd name="T25" fmla="*/ 110 h 124"/>
                  <a:gd name="T26" fmla="*/ 101 w 101"/>
                  <a:gd name="T27" fmla="*/ 113 h 124"/>
                  <a:gd name="T28" fmla="*/ 77 w 101"/>
                  <a:gd name="T29" fmla="*/ 0 h 124"/>
                  <a:gd name="T30" fmla="*/ 66 w 101"/>
                  <a:gd name="T31" fmla="*/ 1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24">
                    <a:moveTo>
                      <a:pt x="66" y="15"/>
                    </a:moveTo>
                    <a:cubicBezTo>
                      <a:pt x="66" y="15"/>
                      <a:pt x="65" y="16"/>
                      <a:pt x="64" y="16"/>
                    </a:cubicBezTo>
                    <a:cubicBezTo>
                      <a:pt x="64" y="16"/>
                      <a:pt x="63" y="16"/>
                      <a:pt x="62" y="15"/>
                    </a:cubicBezTo>
                    <a:cubicBezTo>
                      <a:pt x="46" y="2"/>
                      <a:pt x="46" y="2"/>
                      <a:pt x="46" y="2"/>
                    </a:cubicBezTo>
                    <a:cubicBezTo>
                      <a:pt x="33" y="19"/>
                      <a:pt x="33" y="19"/>
                      <a:pt x="33" y="19"/>
                    </a:cubicBezTo>
                    <a:cubicBezTo>
                      <a:pt x="33" y="19"/>
                      <a:pt x="32" y="20"/>
                      <a:pt x="31" y="20"/>
                    </a:cubicBezTo>
                    <a:cubicBezTo>
                      <a:pt x="0" y="16"/>
                      <a:pt x="0" y="16"/>
                      <a:pt x="0" y="16"/>
                    </a:cubicBezTo>
                    <a:cubicBezTo>
                      <a:pt x="36" y="124"/>
                      <a:pt x="36" y="124"/>
                      <a:pt x="36" y="124"/>
                    </a:cubicBezTo>
                    <a:cubicBezTo>
                      <a:pt x="51" y="114"/>
                      <a:pt x="51" y="114"/>
                      <a:pt x="51" y="114"/>
                    </a:cubicBezTo>
                    <a:cubicBezTo>
                      <a:pt x="52" y="113"/>
                      <a:pt x="53" y="113"/>
                      <a:pt x="54" y="113"/>
                    </a:cubicBezTo>
                    <a:cubicBezTo>
                      <a:pt x="71" y="120"/>
                      <a:pt x="71" y="120"/>
                      <a:pt x="71" y="120"/>
                    </a:cubicBezTo>
                    <a:cubicBezTo>
                      <a:pt x="88" y="110"/>
                      <a:pt x="88" y="110"/>
                      <a:pt x="88" y="110"/>
                    </a:cubicBezTo>
                    <a:cubicBezTo>
                      <a:pt x="89" y="109"/>
                      <a:pt x="90" y="109"/>
                      <a:pt x="91" y="110"/>
                    </a:cubicBezTo>
                    <a:cubicBezTo>
                      <a:pt x="101" y="113"/>
                      <a:pt x="101" y="113"/>
                      <a:pt x="101" y="113"/>
                    </a:cubicBezTo>
                    <a:cubicBezTo>
                      <a:pt x="77" y="0"/>
                      <a:pt x="77" y="0"/>
                      <a:pt x="77" y="0"/>
                    </a:cubicBezTo>
                    <a:lnTo>
                      <a:pt x="66" y="1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69"/>
              <p:cNvSpPr>
                <a:spLocks noEditPoints="1"/>
              </p:cNvSpPr>
              <p:nvPr>
                <p:custDataLst>
                  <p:tags r:id="rId7"/>
                </p:custDataLst>
              </p:nvPr>
            </p:nvSpPr>
            <p:spPr bwMode="auto">
              <a:xfrm>
                <a:off x="5873750" y="3159125"/>
                <a:ext cx="436563" cy="539750"/>
              </a:xfrm>
              <a:custGeom>
                <a:avLst/>
                <a:gdLst>
                  <a:gd name="T0" fmla="*/ 114 w 114"/>
                  <a:gd name="T1" fmla="*/ 126 h 141"/>
                  <a:gd name="T2" fmla="*/ 88 w 114"/>
                  <a:gd name="T3" fmla="*/ 2 h 141"/>
                  <a:gd name="T4" fmla="*/ 86 w 114"/>
                  <a:gd name="T5" fmla="*/ 0 h 141"/>
                  <a:gd name="T6" fmla="*/ 83 w 114"/>
                  <a:gd name="T7" fmla="*/ 1 h 141"/>
                  <a:gd name="T8" fmla="*/ 70 w 114"/>
                  <a:gd name="T9" fmla="*/ 19 h 141"/>
                  <a:gd name="T10" fmla="*/ 54 w 114"/>
                  <a:gd name="T11" fmla="*/ 6 h 141"/>
                  <a:gd name="T12" fmla="*/ 50 w 114"/>
                  <a:gd name="T13" fmla="*/ 7 h 141"/>
                  <a:gd name="T14" fmla="*/ 37 w 114"/>
                  <a:gd name="T15" fmla="*/ 24 h 141"/>
                  <a:gd name="T16" fmla="*/ 3 w 114"/>
                  <a:gd name="T17" fmla="*/ 20 h 141"/>
                  <a:gd name="T18" fmla="*/ 1 w 114"/>
                  <a:gd name="T19" fmla="*/ 21 h 141"/>
                  <a:gd name="T20" fmla="*/ 1 w 114"/>
                  <a:gd name="T21" fmla="*/ 24 h 141"/>
                  <a:gd name="T22" fmla="*/ 39 w 114"/>
                  <a:gd name="T23" fmla="*/ 140 h 141"/>
                  <a:gd name="T24" fmla="*/ 41 w 114"/>
                  <a:gd name="T25" fmla="*/ 141 h 141"/>
                  <a:gd name="T26" fmla="*/ 42 w 114"/>
                  <a:gd name="T27" fmla="*/ 141 h 141"/>
                  <a:gd name="T28" fmla="*/ 43 w 114"/>
                  <a:gd name="T29" fmla="*/ 141 h 141"/>
                  <a:gd name="T30" fmla="*/ 60 w 114"/>
                  <a:gd name="T31" fmla="*/ 129 h 141"/>
                  <a:gd name="T32" fmla="*/ 77 w 114"/>
                  <a:gd name="T33" fmla="*/ 136 h 141"/>
                  <a:gd name="T34" fmla="*/ 80 w 114"/>
                  <a:gd name="T35" fmla="*/ 136 h 141"/>
                  <a:gd name="T36" fmla="*/ 97 w 114"/>
                  <a:gd name="T37" fmla="*/ 125 h 141"/>
                  <a:gd name="T38" fmla="*/ 110 w 114"/>
                  <a:gd name="T39" fmla="*/ 130 h 141"/>
                  <a:gd name="T40" fmla="*/ 111 w 114"/>
                  <a:gd name="T41" fmla="*/ 130 h 141"/>
                  <a:gd name="T42" fmla="*/ 111 w 114"/>
                  <a:gd name="T43" fmla="*/ 130 h 141"/>
                  <a:gd name="T44" fmla="*/ 114 w 114"/>
                  <a:gd name="T45" fmla="*/ 128 h 141"/>
                  <a:gd name="T46" fmla="*/ 114 w 114"/>
                  <a:gd name="T47" fmla="*/ 126 h 141"/>
                  <a:gd name="T48" fmla="*/ 98 w 114"/>
                  <a:gd name="T49" fmla="*/ 120 h 141"/>
                  <a:gd name="T50" fmla="*/ 95 w 114"/>
                  <a:gd name="T51" fmla="*/ 120 h 141"/>
                  <a:gd name="T52" fmla="*/ 78 w 114"/>
                  <a:gd name="T53" fmla="*/ 130 h 141"/>
                  <a:gd name="T54" fmla="*/ 61 w 114"/>
                  <a:gd name="T55" fmla="*/ 123 h 141"/>
                  <a:gd name="T56" fmla="*/ 58 w 114"/>
                  <a:gd name="T57" fmla="*/ 124 h 141"/>
                  <a:gd name="T58" fmla="*/ 43 w 114"/>
                  <a:gd name="T59" fmla="*/ 134 h 141"/>
                  <a:gd name="T60" fmla="*/ 7 w 114"/>
                  <a:gd name="T61" fmla="*/ 26 h 141"/>
                  <a:gd name="T62" fmla="*/ 38 w 114"/>
                  <a:gd name="T63" fmla="*/ 30 h 141"/>
                  <a:gd name="T64" fmla="*/ 40 w 114"/>
                  <a:gd name="T65" fmla="*/ 29 h 141"/>
                  <a:gd name="T66" fmla="*/ 53 w 114"/>
                  <a:gd name="T67" fmla="*/ 12 h 141"/>
                  <a:gd name="T68" fmla="*/ 69 w 114"/>
                  <a:gd name="T69" fmla="*/ 25 h 141"/>
                  <a:gd name="T70" fmla="*/ 71 w 114"/>
                  <a:gd name="T71" fmla="*/ 26 h 141"/>
                  <a:gd name="T72" fmla="*/ 73 w 114"/>
                  <a:gd name="T73" fmla="*/ 25 h 141"/>
                  <a:gd name="T74" fmla="*/ 84 w 114"/>
                  <a:gd name="T75" fmla="*/ 10 h 141"/>
                  <a:gd name="T76" fmla="*/ 108 w 114"/>
                  <a:gd name="T77" fmla="*/ 123 h 141"/>
                  <a:gd name="T78" fmla="*/ 98 w 114"/>
                  <a:gd name="T7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41">
                    <a:moveTo>
                      <a:pt x="114" y="126"/>
                    </a:moveTo>
                    <a:cubicBezTo>
                      <a:pt x="88" y="2"/>
                      <a:pt x="88" y="2"/>
                      <a:pt x="88" y="2"/>
                    </a:cubicBezTo>
                    <a:cubicBezTo>
                      <a:pt x="88" y="1"/>
                      <a:pt x="87" y="1"/>
                      <a:pt x="86" y="0"/>
                    </a:cubicBezTo>
                    <a:cubicBezTo>
                      <a:pt x="85" y="0"/>
                      <a:pt x="84" y="0"/>
                      <a:pt x="83" y="1"/>
                    </a:cubicBezTo>
                    <a:cubicBezTo>
                      <a:pt x="70" y="19"/>
                      <a:pt x="70" y="19"/>
                      <a:pt x="70" y="19"/>
                    </a:cubicBezTo>
                    <a:cubicBezTo>
                      <a:pt x="54" y="6"/>
                      <a:pt x="54" y="6"/>
                      <a:pt x="54" y="6"/>
                    </a:cubicBezTo>
                    <a:cubicBezTo>
                      <a:pt x="53" y="5"/>
                      <a:pt x="51" y="6"/>
                      <a:pt x="50" y="7"/>
                    </a:cubicBezTo>
                    <a:cubicBezTo>
                      <a:pt x="37" y="24"/>
                      <a:pt x="37" y="24"/>
                      <a:pt x="37" y="24"/>
                    </a:cubicBezTo>
                    <a:cubicBezTo>
                      <a:pt x="3" y="20"/>
                      <a:pt x="3" y="20"/>
                      <a:pt x="3" y="20"/>
                    </a:cubicBezTo>
                    <a:cubicBezTo>
                      <a:pt x="2" y="20"/>
                      <a:pt x="2" y="21"/>
                      <a:pt x="1" y="21"/>
                    </a:cubicBezTo>
                    <a:cubicBezTo>
                      <a:pt x="0" y="22"/>
                      <a:pt x="0" y="23"/>
                      <a:pt x="1" y="24"/>
                    </a:cubicBezTo>
                    <a:cubicBezTo>
                      <a:pt x="39" y="140"/>
                      <a:pt x="39" y="140"/>
                      <a:pt x="39" y="140"/>
                    </a:cubicBezTo>
                    <a:cubicBezTo>
                      <a:pt x="39" y="140"/>
                      <a:pt x="40" y="141"/>
                      <a:pt x="41" y="141"/>
                    </a:cubicBezTo>
                    <a:cubicBezTo>
                      <a:pt x="41" y="141"/>
                      <a:pt x="41" y="141"/>
                      <a:pt x="42" y="141"/>
                    </a:cubicBezTo>
                    <a:cubicBezTo>
                      <a:pt x="42" y="141"/>
                      <a:pt x="43" y="141"/>
                      <a:pt x="43" y="141"/>
                    </a:cubicBezTo>
                    <a:cubicBezTo>
                      <a:pt x="60" y="129"/>
                      <a:pt x="60" y="129"/>
                      <a:pt x="60" y="129"/>
                    </a:cubicBezTo>
                    <a:cubicBezTo>
                      <a:pt x="77" y="136"/>
                      <a:pt x="77" y="136"/>
                      <a:pt x="77" y="136"/>
                    </a:cubicBezTo>
                    <a:cubicBezTo>
                      <a:pt x="78" y="136"/>
                      <a:pt x="79" y="136"/>
                      <a:pt x="80" y="136"/>
                    </a:cubicBezTo>
                    <a:cubicBezTo>
                      <a:pt x="97" y="125"/>
                      <a:pt x="97" y="125"/>
                      <a:pt x="97" y="125"/>
                    </a:cubicBezTo>
                    <a:cubicBezTo>
                      <a:pt x="110" y="130"/>
                      <a:pt x="110" y="130"/>
                      <a:pt x="110" y="130"/>
                    </a:cubicBezTo>
                    <a:cubicBezTo>
                      <a:pt x="111" y="130"/>
                      <a:pt x="111" y="130"/>
                      <a:pt x="111" y="130"/>
                    </a:cubicBezTo>
                    <a:cubicBezTo>
                      <a:pt x="111" y="130"/>
                      <a:pt x="111" y="130"/>
                      <a:pt x="111" y="130"/>
                    </a:cubicBezTo>
                    <a:cubicBezTo>
                      <a:pt x="113" y="130"/>
                      <a:pt x="114" y="129"/>
                      <a:pt x="114" y="128"/>
                    </a:cubicBezTo>
                    <a:cubicBezTo>
                      <a:pt x="114" y="127"/>
                      <a:pt x="114" y="127"/>
                      <a:pt x="114" y="126"/>
                    </a:cubicBezTo>
                    <a:close/>
                    <a:moveTo>
                      <a:pt x="98" y="120"/>
                    </a:moveTo>
                    <a:cubicBezTo>
                      <a:pt x="97" y="119"/>
                      <a:pt x="96" y="119"/>
                      <a:pt x="95" y="120"/>
                    </a:cubicBezTo>
                    <a:cubicBezTo>
                      <a:pt x="78" y="130"/>
                      <a:pt x="78" y="130"/>
                      <a:pt x="78" y="130"/>
                    </a:cubicBezTo>
                    <a:cubicBezTo>
                      <a:pt x="61" y="123"/>
                      <a:pt x="61" y="123"/>
                      <a:pt x="61" y="123"/>
                    </a:cubicBezTo>
                    <a:cubicBezTo>
                      <a:pt x="60" y="123"/>
                      <a:pt x="59" y="123"/>
                      <a:pt x="58" y="124"/>
                    </a:cubicBezTo>
                    <a:cubicBezTo>
                      <a:pt x="43" y="134"/>
                      <a:pt x="43" y="134"/>
                      <a:pt x="43" y="134"/>
                    </a:cubicBezTo>
                    <a:cubicBezTo>
                      <a:pt x="7" y="26"/>
                      <a:pt x="7" y="26"/>
                      <a:pt x="7" y="26"/>
                    </a:cubicBezTo>
                    <a:cubicBezTo>
                      <a:pt x="38" y="30"/>
                      <a:pt x="38" y="30"/>
                      <a:pt x="38" y="30"/>
                    </a:cubicBezTo>
                    <a:cubicBezTo>
                      <a:pt x="39" y="30"/>
                      <a:pt x="40" y="29"/>
                      <a:pt x="40" y="29"/>
                    </a:cubicBezTo>
                    <a:cubicBezTo>
                      <a:pt x="53" y="12"/>
                      <a:pt x="53" y="12"/>
                      <a:pt x="53" y="12"/>
                    </a:cubicBezTo>
                    <a:cubicBezTo>
                      <a:pt x="69" y="25"/>
                      <a:pt x="69" y="25"/>
                      <a:pt x="69" y="25"/>
                    </a:cubicBezTo>
                    <a:cubicBezTo>
                      <a:pt x="70" y="26"/>
                      <a:pt x="71" y="26"/>
                      <a:pt x="71" y="26"/>
                    </a:cubicBezTo>
                    <a:cubicBezTo>
                      <a:pt x="72" y="26"/>
                      <a:pt x="73" y="25"/>
                      <a:pt x="73" y="25"/>
                    </a:cubicBezTo>
                    <a:cubicBezTo>
                      <a:pt x="84" y="10"/>
                      <a:pt x="84" y="10"/>
                      <a:pt x="84" y="10"/>
                    </a:cubicBezTo>
                    <a:cubicBezTo>
                      <a:pt x="108" y="123"/>
                      <a:pt x="108" y="123"/>
                      <a:pt x="108" y="123"/>
                    </a:cubicBezTo>
                    <a:lnTo>
                      <a:pt x="98" y="12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useBgFill="1">
            <p:nvSpPr>
              <p:cNvPr id="147" name="Freeform 70"/>
              <p:cNvSpPr/>
              <p:nvPr>
                <p:custDataLst>
                  <p:tags r:id="rId8"/>
                </p:custDataLst>
              </p:nvPr>
            </p:nvSpPr>
            <p:spPr bwMode="auto">
              <a:xfrm>
                <a:off x="5900738" y="3197225"/>
                <a:ext cx="311150" cy="192088"/>
              </a:xfrm>
              <a:custGeom>
                <a:avLst/>
                <a:gdLst>
                  <a:gd name="T0" fmla="*/ 73 w 81"/>
                  <a:gd name="T1" fmla="*/ 22 h 50"/>
                  <a:gd name="T2" fmla="*/ 81 w 81"/>
                  <a:gd name="T3" fmla="*/ 17 h 50"/>
                  <a:gd name="T4" fmla="*/ 77 w 81"/>
                  <a:gd name="T5" fmla="*/ 0 h 50"/>
                  <a:gd name="T6" fmla="*/ 66 w 81"/>
                  <a:gd name="T7" fmla="*/ 15 h 50"/>
                  <a:gd name="T8" fmla="*/ 64 w 81"/>
                  <a:gd name="T9" fmla="*/ 16 h 50"/>
                  <a:gd name="T10" fmla="*/ 62 w 81"/>
                  <a:gd name="T11" fmla="*/ 15 h 50"/>
                  <a:gd name="T12" fmla="*/ 46 w 81"/>
                  <a:gd name="T13" fmla="*/ 2 h 50"/>
                  <a:gd name="T14" fmla="*/ 33 w 81"/>
                  <a:gd name="T15" fmla="*/ 19 h 50"/>
                  <a:gd name="T16" fmla="*/ 31 w 81"/>
                  <a:gd name="T17" fmla="*/ 20 h 50"/>
                  <a:gd name="T18" fmla="*/ 0 w 81"/>
                  <a:gd name="T19" fmla="*/ 16 h 50"/>
                  <a:gd name="T20" fmla="*/ 11 w 81"/>
                  <a:gd name="T21" fmla="*/ 50 h 50"/>
                  <a:gd name="T22" fmla="*/ 11 w 81"/>
                  <a:gd name="T23" fmla="*/ 28 h 50"/>
                  <a:gd name="T24" fmla="*/ 40 w 81"/>
                  <a:gd name="T25" fmla="*/ 35 h 50"/>
                  <a:gd name="T26" fmla="*/ 48 w 81"/>
                  <a:gd name="T27" fmla="*/ 16 h 50"/>
                  <a:gd name="T28" fmla="*/ 73 w 81"/>
                  <a:gd name="T29"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50">
                    <a:moveTo>
                      <a:pt x="73" y="22"/>
                    </a:moveTo>
                    <a:cubicBezTo>
                      <a:pt x="76" y="21"/>
                      <a:pt x="78" y="19"/>
                      <a:pt x="81" y="17"/>
                    </a:cubicBezTo>
                    <a:cubicBezTo>
                      <a:pt x="77" y="0"/>
                      <a:pt x="77" y="0"/>
                      <a:pt x="77" y="0"/>
                    </a:cubicBezTo>
                    <a:cubicBezTo>
                      <a:pt x="66" y="15"/>
                      <a:pt x="66" y="15"/>
                      <a:pt x="66" y="15"/>
                    </a:cubicBezTo>
                    <a:cubicBezTo>
                      <a:pt x="66" y="15"/>
                      <a:pt x="65" y="16"/>
                      <a:pt x="64" y="16"/>
                    </a:cubicBezTo>
                    <a:cubicBezTo>
                      <a:pt x="64" y="16"/>
                      <a:pt x="63" y="16"/>
                      <a:pt x="62" y="15"/>
                    </a:cubicBezTo>
                    <a:cubicBezTo>
                      <a:pt x="46" y="2"/>
                      <a:pt x="46" y="2"/>
                      <a:pt x="46" y="2"/>
                    </a:cubicBezTo>
                    <a:cubicBezTo>
                      <a:pt x="33" y="19"/>
                      <a:pt x="33" y="19"/>
                      <a:pt x="33" y="19"/>
                    </a:cubicBezTo>
                    <a:cubicBezTo>
                      <a:pt x="33" y="19"/>
                      <a:pt x="32" y="20"/>
                      <a:pt x="31" y="20"/>
                    </a:cubicBezTo>
                    <a:cubicBezTo>
                      <a:pt x="0" y="16"/>
                      <a:pt x="0" y="16"/>
                      <a:pt x="0" y="16"/>
                    </a:cubicBezTo>
                    <a:cubicBezTo>
                      <a:pt x="11" y="50"/>
                      <a:pt x="11" y="50"/>
                      <a:pt x="11" y="50"/>
                    </a:cubicBezTo>
                    <a:cubicBezTo>
                      <a:pt x="11" y="42"/>
                      <a:pt x="11" y="35"/>
                      <a:pt x="11" y="28"/>
                    </a:cubicBezTo>
                    <a:cubicBezTo>
                      <a:pt x="20" y="33"/>
                      <a:pt x="30" y="35"/>
                      <a:pt x="40" y="35"/>
                    </a:cubicBezTo>
                    <a:cubicBezTo>
                      <a:pt x="39" y="28"/>
                      <a:pt x="42" y="21"/>
                      <a:pt x="48" y="16"/>
                    </a:cubicBezTo>
                    <a:cubicBezTo>
                      <a:pt x="53" y="23"/>
                      <a:pt x="64" y="25"/>
                      <a:pt x="73" y="22"/>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8" name="组合 147"/>
            <p:cNvGrpSpPr/>
            <p:nvPr/>
          </p:nvGrpSpPr>
          <p:grpSpPr>
            <a:xfrm rot="0">
              <a:off x="9073" y="2859"/>
              <a:ext cx="993" cy="703"/>
              <a:chOff x="8973" y="2972"/>
              <a:chExt cx="529" cy="374"/>
            </a:xfrm>
          </p:grpSpPr>
          <p:sp>
            <p:nvSpPr>
              <p:cNvPr id="149" name="Freeform 2545"/>
              <p:cNvSpPr/>
              <p:nvPr>
                <p:custDataLst>
                  <p:tags r:id="rId9"/>
                </p:custDataLst>
              </p:nvPr>
            </p:nvSpPr>
            <p:spPr bwMode="auto">
              <a:xfrm rot="1200000">
                <a:off x="8973" y="3138"/>
                <a:ext cx="191" cy="208"/>
              </a:xfrm>
              <a:custGeom>
                <a:avLst/>
                <a:gdLst>
                  <a:gd name="T0" fmla="*/ 0 w 7"/>
                  <a:gd name="T1" fmla="*/ 0 h 7"/>
                  <a:gd name="T2" fmla="*/ 6 w 7"/>
                  <a:gd name="T3" fmla="*/ 6 h 7"/>
                  <a:gd name="T4" fmla="*/ 7 w 7"/>
                  <a:gd name="T5" fmla="*/ 6 h 7"/>
                  <a:gd name="T6" fmla="*/ 1 w 7"/>
                  <a:gd name="T7" fmla="*/ 0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2" y="3"/>
                      <a:pt x="4" y="5"/>
                      <a:pt x="6" y="6"/>
                    </a:cubicBezTo>
                    <a:cubicBezTo>
                      <a:pt x="6" y="7"/>
                      <a:pt x="7" y="6"/>
                      <a:pt x="7" y="6"/>
                    </a:cubicBezTo>
                    <a:cubicBezTo>
                      <a:pt x="5" y="4"/>
                      <a:pt x="3" y="2"/>
                      <a:pt x="1" y="0"/>
                    </a:cubicBezTo>
                    <a:cubicBezTo>
                      <a:pt x="1" y="0"/>
                      <a:pt x="0" y="0"/>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50" name="组合 149"/>
              <p:cNvGrpSpPr/>
              <p:nvPr/>
            </p:nvGrpSpPr>
            <p:grpSpPr>
              <a:xfrm rot="720000">
                <a:off x="9364" y="2972"/>
                <a:ext cx="138" cy="243"/>
                <a:chOff x="9428" y="2983"/>
                <a:chExt cx="120" cy="211"/>
              </a:xfrm>
            </p:grpSpPr>
            <p:sp>
              <p:nvSpPr>
                <p:cNvPr id="151" name="Freeform 2545"/>
                <p:cNvSpPr/>
                <p:nvPr>
                  <p:custDataLst>
                    <p:tags r:id="rId10"/>
                  </p:custDataLst>
                </p:nvPr>
              </p:nvSpPr>
              <p:spPr bwMode="auto">
                <a:xfrm rot="1200000">
                  <a:off x="9428" y="2983"/>
                  <a:ext cx="120" cy="131"/>
                </a:xfrm>
                <a:custGeom>
                  <a:avLst/>
                  <a:gdLst>
                    <a:gd name="T0" fmla="*/ 0 w 7"/>
                    <a:gd name="T1" fmla="*/ 0 h 7"/>
                    <a:gd name="T2" fmla="*/ 6 w 7"/>
                    <a:gd name="T3" fmla="*/ 6 h 7"/>
                    <a:gd name="T4" fmla="*/ 7 w 7"/>
                    <a:gd name="T5" fmla="*/ 6 h 7"/>
                    <a:gd name="T6" fmla="*/ 1 w 7"/>
                    <a:gd name="T7" fmla="*/ 0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2" y="3"/>
                        <a:pt x="4" y="5"/>
                        <a:pt x="6" y="6"/>
                      </a:cubicBezTo>
                      <a:cubicBezTo>
                        <a:pt x="6" y="7"/>
                        <a:pt x="7" y="6"/>
                        <a:pt x="7" y="6"/>
                      </a:cubicBezTo>
                      <a:cubicBezTo>
                        <a:pt x="5" y="4"/>
                        <a:pt x="3" y="2"/>
                        <a:pt x="1" y="0"/>
                      </a:cubicBezTo>
                      <a:cubicBezTo>
                        <a:pt x="1" y="0"/>
                        <a:pt x="0" y="0"/>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2543"/>
                <p:cNvSpPr/>
                <p:nvPr>
                  <p:custDataLst>
                    <p:tags r:id="rId11"/>
                  </p:custDataLst>
                </p:nvPr>
              </p:nvSpPr>
              <p:spPr bwMode="auto">
                <a:xfrm rot="3840000">
                  <a:off x="9495" y="3146"/>
                  <a:ext cx="72" cy="24"/>
                </a:xfrm>
                <a:custGeom>
                  <a:avLst/>
                  <a:gdLst>
                    <a:gd name="T0" fmla="*/ 1 w 4"/>
                    <a:gd name="T1" fmla="*/ 0 h 1"/>
                    <a:gd name="T2" fmla="*/ 3 w 4"/>
                    <a:gd name="T3" fmla="*/ 1 h 1"/>
                    <a:gd name="T4" fmla="*/ 3 w 4"/>
                    <a:gd name="T5" fmla="*/ 0 h 1"/>
                    <a:gd name="T6" fmla="*/ 1 w 4"/>
                    <a:gd name="T7" fmla="*/ 0 h 1"/>
                    <a:gd name="T8" fmla="*/ 1 w 4"/>
                    <a:gd name="T9" fmla="*/ 0 h 1"/>
                  </a:gdLst>
                  <a:ahLst/>
                  <a:cxnLst>
                    <a:cxn ang="0">
                      <a:pos x="T0" y="T1"/>
                    </a:cxn>
                    <a:cxn ang="0">
                      <a:pos x="T2" y="T3"/>
                    </a:cxn>
                    <a:cxn ang="0">
                      <a:pos x="T4" y="T5"/>
                    </a:cxn>
                    <a:cxn ang="0">
                      <a:pos x="T6" y="T7"/>
                    </a:cxn>
                    <a:cxn ang="0">
                      <a:pos x="T8" y="T9"/>
                    </a:cxn>
                  </a:cxnLst>
                  <a:rect l="0" t="0" r="r" b="b"/>
                  <a:pathLst>
                    <a:path w="4" h="1">
                      <a:moveTo>
                        <a:pt x="1" y="0"/>
                      </a:moveTo>
                      <a:cubicBezTo>
                        <a:pt x="2" y="1"/>
                        <a:pt x="2" y="1"/>
                        <a:pt x="3" y="1"/>
                      </a:cubicBezTo>
                      <a:cubicBezTo>
                        <a:pt x="4" y="1"/>
                        <a:pt x="4" y="0"/>
                        <a:pt x="3" y="0"/>
                      </a:cubicBezTo>
                      <a:cubicBezTo>
                        <a:pt x="3" y="0"/>
                        <a:pt x="2" y="0"/>
                        <a:pt x="1" y="0"/>
                      </a:cubicBezTo>
                      <a:cubicBezTo>
                        <a:pt x="1" y="0"/>
                        <a:pt x="0" y="0"/>
                        <a:pt x="1"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sp>
        <p:nvSpPr>
          <p:cNvPr id="4" name="文本框 3"/>
          <p:cNvSpPr txBox="1"/>
          <p:nvPr/>
        </p:nvSpPr>
        <p:spPr>
          <a:xfrm>
            <a:off x="1400175" y="1322705"/>
            <a:ext cx="5450205" cy="4379595"/>
          </a:xfrm>
          <a:prstGeom prst="rect">
            <a:avLst/>
          </a:prstGeom>
        </p:spPr>
        <p:txBody>
          <a:bodyPr>
            <a:noAutofit/>
          </a:bodyPr>
          <a:p>
            <a:pPr marL="0" indent="0" algn="just">
              <a:lnSpc>
                <a:spcPct val="170000"/>
              </a:lnSpc>
            </a:pPr>
            <a:r>
              <a:rPr lang="en-US" altLang="zh-CN"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神舟二十号于</a:t>
            </a:r>
            <a:r>
              <a:rPr lang="en-US" altLang="zh-CN"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日发射</a:t>
            </a:r>
            <a:r>
              <a:rPr lang="zh-CN" altLang="en-US"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，入轨后成功对接于空间站天和核心舱径向端口。目前，</a:t>
            </a:r>
            <a:r>
              <a:rPr lang="en-US" altLang="zh-CN"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名航天员陈冬、陈中瑞、王杰已在轨</a:t>
            </a:r>
            <a:r>
              <a:rPr lang="en-US" altLang="zh-CN"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a:t>
            </a:r>
            <a:r>
              <a:rPr lang="zh-CN" altLang="en-US" sz="2400" b="1"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期间完成了两次出舱活动</a:t>
            </a:r>
            <a:r>
              <a:rPr lang="zh-CN" altLang="en-US"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，在空间生命科学与人体研究、微重力物理和空间新技术等领域开展多项实（试）验任务。</a:t>
            </a:r>
            <a:endParaRPr lang="zh-CN" altLang="en-US" sz="2400" i="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6036945" y="1096010"/>
            <a:ext cx="5080000" cy="4600575"/>
          </a:xfrm>
          <a:prstGeom prst="rect">
            <a:avLst/>
          </a:prstGeom>
        </p:spPr>
        <p:txBody>
          <a:bodyPr>
            <a:noAutofit/>
          </a:bodyPr>
          <a:p>
            <a:pPr marL="0" indent="266700" algn="l">
              <a:lnSpc>
                <a:spcPct val="200000"/>
              </a:lnSpc>
            </a:pPr>
            <a:r>
              <a:rPr lang="en-US" altLang="zh-CN"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截至</a:t>
            </a:r>
            <a:r>
              <a:rPr lang="en-US" altLang="zh-CN"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年，我国已实现光纤点对点量子保密通信最远安全距离</a:t>
            </a:r>
            <a:r>
              <a:rPr lang="zh-CN" altLang="en-US" sz="2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突破</a:t>
            </a:r>
            <a:r>
              <a:rPr lang="en-US" altLang="zh-CN" sz="2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公里</a:t>
            </a:r>
            <a:r>
              <a:rPr lang="zh-CN" altLang="en-US"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；利用可信中继手段，我国先后建立了远距离光纤量子保密通信骨干网“京沪干线”、国家广域量子保密通信骨干网。</a:t>
            </a:r>
            <a:endParaRPr lang="zh-CN" altLang="en-US"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0" name="组合 49"/>
          <p:cNvGrpSpPr/>
          <p:nvPr>
            <p:custDataLst>
              <p:tags r:id="rId1"/>
            </p:custDataLst>
          </p:nvPr>
        </p:nvGrpSpPr>
        <p:grpSpPr>
          <a:xfrm rot="0">
            <a:off x="1212159" y="1111079"/>
            <a:ext cx="3535426" cy="3671381"/>
            <a:chOff x="2198" y="1649"/>
            <a:chExt cx="14694" cy="15264"/>
          </a:xfrm>
        </p:grpSpPr>
        <p:pic>
          <p:nvPicPr>
            <p:cNvPr id="51" name="图片 50" descr="E:/设计图片素材/7968534_.jpg7968534_"/>
            <p:cNvPicPr>
              <a:picLocks noChangeAspect="1"/>
            </p:cNvPicPr>
            <p:nvPr>
              <p:custDataLst>
                <p:tags r:id="rId2"/>
              </p:custDataLst>
            </p:nvPr>
          </p:nvPicPr>
          <p:blipFill>
            <a:blip r:embed="rId3" cstate="email"/>
            <a:srcRect l="15209" r="15209"/>
            <a:stretch>
              <a:fillRect/>
            </a:stretch>
          </p:blipFill>
          <p:spPr>
            <a:xfrm>
              <a:off x="2198" y="4068"/>
              <a:ext cx="14695" cy="11970"/>
            </a:xfrm>
            <a:custGeom>
              <a:avLst/>
              <a:gdLst/>
              <a:ahLst/>
              <a:cxnLst>
                <a:cxn ang="3">
                  <a:pos x="hc" y="t"/>
                </a:cxn>
                <a:cxn ang="cd2">
                  <a:pos x="l" y="vc"/>
                </a:cxn>
                <a:cxn ang="cd4">
                  <a:pos x="hc" y="b"/>
                </a:cxn>
                <a:cxn ang="0">
                  <a:pos x="r" y="vc"/>
                </a:cxn>
              </a:cxnLst>
              <a:rect l="l" t="t" r="r" b="b"/>
              <a:pathLst>
                <a:path w="6965" h="5674">
                  <a:moveTo>
                    <a:pt x="4763" y="0"/>
                  </a:moveTo>
                  <a:cubicBezTo>
                    <a:pt x="5158" y="0"/>
                    <a:pt x="5541" y="171"/>
                    <a:pt x="5853" y="426"/>
                  </a:cubicBezTo>
                  <a:cubicBezTo>
                    <a:pt x="6127" y="649"/>
                    <a:pt x="6344" y="934"/>
                    <a:pt x="6528" y="1234"/>
                  </a:cubicBezTo>
                  <a:cubicBezTo>
                    <a:pt x="6811" y="1693"/>
                    <a:pt x="6928" y="2146"/>
                    <a:pt x="6956" y="2680"/>
                  </a:cubicBezTo>
                  <a:cubicBezTo>
                    <a:pt x="6992" y="3364"/>
                    <a:pt x="6934" y="4079"/>
                    <a:pt x="6601" y="4677"/>
                  </a:cubicBezTo>
                  <a:cubicBezTo>
                    <a:pt x="6271" y="5276"/>
                    <a:pt x="5615" y="5733"/>
                    <a:pt x="4934" y="5667"/>
                  </a:cubicBezTo>
                  <a:cubicBezTo>
                    <a:pt x="4444" y="5620"/>
                    <a:pt x="4021" y="5326"/>
                    <a:pt x="3597" y="5075"/>
                  </a:cubicBezTo>
                  <a:cubicBezTo>
                    <a:pt x="3089" y="4777"/>
                    <a:pt x="2550" y="4532"/>
                    <a:pt x="1991" y="4348"/>
                  </a:cubicBezTo>
                  <a:cubicBezTo>
                    <a:pt x="1655" y="4238"/>
                    <a:pt x="1308" y="4154"/>
                    <a:pt x="990" y="3995"/>
                  </a:cubicBezTo>
                  <a:cubicBezTo>
                    <a:pt x="641" y="3821"/>
                    <a:pt x="459" y="3561"/>
                    <a:pt x="262" y="3234"/>
                  </a:cubicBezTo>
                  <a:cubicBezTo>
                    <a:pt x="62" y="2905"/>
                    <a:pt x="-5" y="2510"/>
                    <a:pt x="0" y="2126"/>
                  </a:cubicBezTo>
                  <a:cubicBezTo>
                    <a:pt x="8" y="1715"/>
                    <a:pt x="97" y="1296"/>
                    <a:pt x="333" y="962"/>
                  </a:cubicBezTo>
                  <a:cubicBezTo>
                    <a:pt x="629" y="541"/>
                    <a:pt x="1089" y="371"/>
                    <a:pt x="1586" y="430"/>
                  </a:cubicBezTo>
                  <a:cubicBezTo>
                    <a:pt x="2263" y="509"/>
                    <a:pt x="2961" y="543"/>
                    <a:pt x="3615" y="351"/>
                  </a:cubicBezTo>
                  <a:cubicBezTo>
                    <a:pt x="3893" y="271"/>
                    <a:pt x="4152" y="114"/>
                    <a:pt x="4430" y="42"/>
                  </a:cubicBezTo>
                  <a:cubicBezTo>
                    <a:pt x="4541" y="14"/>
                    <a:pt x="4652" y="0"/>
                    <a:pt x="4763" y="0"/>
                  </a:cubicBezTo>
                  <a:close/>
                </a:path>
              </a:pathLst>
            </a:custGeom>
          </p:spPr>
        </p:pic>
        <p:sp>
          <p:nvSpPr>
            <p:cNvPr id="52" name="Freeform 10"/>
            <p:cNvSpPr/>
            <p:nvPr>
              <p:custDataLst>
                <p:tags r:id="rId4"/>
              </p:custDataLst>
            </p:nvPr>
          </p:nvSpPr>
          <p:spPr bwMode="auto">
            <a:xfrm>
              <a:off x="2557" y="4196"/>
              <a:ext cx="14072" cy="11493"/>
            </a:xfrm>
            <a:custGeom>
              <a:avLst/>
              <a:gdLst>
                <a:gd name="T0" fmla="*/ 1888 w 3650"/>
                <a:gd name="T1" fmla="*/ 226 h 2981"/>
                <a:gd name="T2" fmla="*/ 2313 w 3650"/>
                <a:gd name="T3" fmla="*/ 67 h 2981"/>
                <a:gd name="T4" fmla="*/ 3055 w 3650"/>
                <a:gd name="T5" fmla="*/ 264 h 2981"/>
                <a:gd name="T6" fmla="*/ 3408 w 3650"/>
                <a:gd name="T7" fmla="*/ 678 h 2981"/>
                <a:gd name="T8" fmla="*/ 3631 w 3650"/>
                <a:gd name="T9" fmla="*/ 1418 h 2981"/>
                <a:gd name="T10" fmla="*/ 3446 w 3650"/>
                <a:gd name="T11" fmla="*/ 2440 h 2981"/>
                <a:gd name="T12" fmla="*/ 2576 w 3650"/>
                <a:gd name="T13" fmla="*/ 2948 h 2981"/>
                <a:gd name="T14" fmla="*/ 1878 w 3650"/>
                <a:gd name="T15" fmla="*/ 2644 h 2981"/>
                <a:gd name="T16" fmla="*/ 1041 w 3650"/>
                <a:gd name="T17" fmla="*/ 2272 h 2981"/>
                <a:gd name="T18" fmla="*/ 519 w 3650"/>
                <a:gd name="T19" fmla="*/ 2091 h 2981"/>
                <a:gd name="T20" fmla="*/ 138 w 3650"/>
                <a:gd name="T21" fmla="*/ 1701 h 2981"/>
                <a:gd name="T22" fmla="*/ 3 w 3650"/>
                <a:gd name="T23" fmla="*/ 1134 h 2981"/>
                <a:gd name="T24" fmla="*/ 176 w 3650"/>
                <a:gd name="T25" fmla="*/ 538 h 2981"/>
                <a:gd name="T26" fmla="*/ 830 w 3650"/>
                <a:gd name="T27" fmla="*/ 266 h 2981"/>
                <a:gd name="T28" fmla="*/ 1888 w 3650"/>
                <a:gd name="T29" fmla="*/ 226 h 2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0" h="2981">
                  <a:moveTo>
                    <a:pt x="1888" y="226"/>
                  </a:moveTo>
                  <a:cubicBezTo>
                    <a:pt x="2033" y="184"/>
                    <a:pt x="2168" y="104"/>
                    <a:pt x="2313" y="67"/>
                  </a:cubicBezTo>
                  <a:cubicBezTo>
                    <a:pt x="2577" y="0"/>
                    <a:pt x="2847" y="96"/>
                    <a:pt x="3055" y="264"/>
                  </a:cubicBezTo>
                  <a:cubicBezTo>
                    <a:pt x="3198" y="378"/>
                    <a:pt x="3311" y="524"/>
                    <a:pt x="3408" y="678"/>
                  </a:cubicBezTo>
                  <a:cubicBezTo>
                    <a:pt x="3555" y="913"/>
                    <a:pt x="3616" y="1145"/>
                    <a:pt x="3631" y="1418"/>
                  </a:cubicBezTo>
                  <a:cubicBezTo>
                    <a:pt x="3650" y="1768"/>
                    <a:pt x="3619" y="2134"/>
                    <a:pt x="3446" y="2440"/>
                  </a:cubicBezTo>
                  <a:cubicBezTo>
                    <a:pt x="3273" y="2747"/>
                    <a:pt x="2931" y="2981"/>
                    <a:pt x="2576" y="2948"/>
                  </a:cubicBezTo>
                  <a:cubicBezTo>
                    <a:pt x="2321" y="2924"/>
                    <a:pt x="2099" y="2772"/>
                    <a:pt x="1878" y="2644"/>
                  </a:cubicBezTo>
                  <a:cubicBezTo>
                    <a:pt x="1614" y="2491"/>
                    <a:pt x="1332" y="2366"/>
                    <a:pt x="1041" y="2272"/>
                  </a:cubicBezTo>
                  <a:cubicBezTo>
                    <a:pt x="866" y="2215"/>
                    <a:pt x="684" y="2173"/>
                    <a:pt x="519" y="2091"/>
                  </a:cubicBezTo>
                  <a:cubicBezTo>
                    <a:pt x="337" y="2002"/>
                    <a:pt x="241" y="1869"/>
                    <a:pt x="138" y="1701"/>
                  </a:cubicBezTo>
                  <a:cubicBezTo>
                    <a:pt x="35" y="1533"/>
                    <a:pt x="0" y="1331"/>
                    <a:pt x="3" y="1134"/>
                  </a:cubicBezTo>
                  <a:cubicBezTo>
                    <a:pt x="6" y="924"/>
                    <a:pt x="53" y="709"/>
                    <a:pt x="176" y="538"/>
                  </a:cubicBezTo>
                  <a:cubicBezTo>
                    <a:pt x="330" y="323"/>
                    <a:pt x="570" y="236"/>
                    <a:pt x="830" y="266"/>
                  </a:cubicBezTo>
                  <a:cubicBezTo>
                    <a:pt x="1183" y="306"/>
                    <a:pt x="1546" y="323"/>
                    <a:pt x="1888" y="226"/>
                  </a:cubicBezTo>
                  <a:close/>
                </a:path>
              </a:pathLst>
            </a:custGeom>
            <a:noFill/>
            <a:ln w="47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3" name="Freeform 11"/>
            <p:cNvSpPr/>
            <p:nvPr>
              <p:custDataLst>
                <p:tags r:id="rId5"/>
              </p:custDataLst>
            </p:nvPr>
          </p:nvSpPr>
          <p:spPr bwMode="auto">
            <a:xfrm>
              <a:off x="3617" y="1649"/>
              <a:ext cx="12563" cy="13740"/>
            </a:xfrm>
            <a:custGeom>
              <a:avLst/>
              <a:gdLst>
                <a:gd name="T0" fmla="*/ 552 w 3260"/>
                <a:gd name="T1" fmla="*/ 873 h 3563"/>
                <a:gd name="T2" fmla="*/ 1210 w 3260"/>
                <a:gd name="T3" fmla="*/ 499 h 3563"/>
                <a:gd name="T4" fmla="*/ 1631 w 3260"/>
                <a:gd name="T5" fmla="*/ 296 h 3563"/>
                <a:gd name="T6" fmla="*/ 3207 w 3260"/>
                <a:gd name="T7" fmla="*/ 1762 h 3563"/>
                <a:gd name="T8" fmla="*/ 2578 w 3260"/>
                <a:gd name="T9" fmla="*/ 3108 h 3563"/>
                <a:gd name="T10" fmla="*/ 1654 w 3260"/>
                <a:gd name="T11" fmla="*/ 3529 h 3563"/>
                <a:gd name="T12" fmla="*/ 898 w 3260"/>
                <a:gd name="T13" fmla="*/ 3489 h 3563"/>
                <a:gd name="T14" fmla="*/ 320 w 3260"/>
                <a:gd name="T15" fmla="*/ 3228 h 3563"/>
                <a:gd name="T16" fmla="*/ 0 w 3260"/>
                <a:gd name="T17" fmla="*/ 2698 h 3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0" h="3563">
                  <a:moveTo>
                    <a:pt x="552" y="873"/>
                  </a:moveTo>
                  <a:cubicBezTo>
                    <a:pt x="772" y="749"/>
                    <a:pt x="991" y="624"/>
                    <a:pt x="1210" y="499"/>
                  </a:cubicBezTo>
                  <a:cubicBezTo>
                    <a:pt x="1346" y="422"/>
                    <a:pt x="1483" y="344"/>
                    <a:pt x="1631" y="296"/>
                  </a:cubicBezTo>
                  <a:cubicBezTo>
                    <a:pt x="2551" y="0"/>
                    <a:pt x="3260" y="918"/>
                    <a:pt x="3207" y="1762"/>
                  </a:cubicBezTo>
                  <a:cubicBezTo>
                    <a:pt x="3177" y="2251"/>
                    <a:pt x="2957" y="2786"/>
                    <a:pt x="2578" y="3108"/>
                  </a:cubicBezTo>
                  <a:cubicBezTo>
                    <a:pt x="2321" y="3327"/>
                    <a:pt x="1991" y="3484"/>
                    <a:pt x="1654" y="3529"/>
                  </a:cubicBezTo>
                  <a:cubicBezTo>
                    <a:pt x="1403" y="3563"/>
                    <a:pt x="1144" y="3551"/>
                    <a:pt x="898" y="3489"/>
                  </a:cubicBezTo>
                  <a:cubicBezTo>
                    <a:pt x="693" y="3437"/>
                    <a:pt x="489" y="3357"/>
                    <a:pt x="320" y="3228"/>
                  </a:cubicBezTo>
                  <a:cubicBezTo>
                    <a:pt x="158" y="3105"/>
                    <a:pt x="13" y="2907"/>
                    <a:pt x="0" y="2698"/>
                  </a:cubicBezTo>
                </a:path>
              </a:pathLst>
            </a:cu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4" name="Oval 12"/>
            <p:cNvSpPr>
              <a:spLocks noChangeArrowheads="1"/>
            </p:cNvSpPr>
            <p:nvPr>
              <p:custDataLst>
                <p:tags r:id="rId6"/>
              </p:custDataLst>
            </p:nvPr>
          </p:nvSpPr>
          <p:spPr bwMode="auto">
            <a:xfrm>
              <a:off x="5210" y="3395"/>
              <a:ext cx="570"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5" name="Oval 13"/>
            <p:cNvSpPr>
              <a:spLocks noChangeArrowheads="1"/>
            </p:cNvSpPr>
            <p:nvPr>
              <p:custDataLst>
                <p:tags r:id="rId7"/>
              </p:custDataLst>
            </p:nvPr>
          </p:nvSpPr>
          <p:spPr bwMode="auto">
            <a:xfrm>
              <a:off x="2409" y="13036"/>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6" name="Oval 14"/>
            <p:cNvSpPr>
              <a:spLocks noChangeArrowheads="1"/>
            </p:cNvSpPr>
            <p:nvPr>
              <p:custDataLst>
                <p:tags r:id="rId8"/>
              </p:custDataLst>
            </p:nvPr>
          </p:nvSpPr>
          <p:spPr bwMode="auto">
            <a:xfrm>
              <a:off x="9919" y="16343"/>
              <a:ext cx="564" cy="570"/>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7" name="Oval 15"/>
            <p:cNvSpPr>
              <a:spLocks noChangeArrowheads="1"/>
            </p:cNvSpPr>
            <p:nvPr>
              <p:custDataLst>
                <p:tags r:id="rId9"/>
              </p:custDataLst>
            </p:nvPr>
          </p:nvSpPr>
          <p:spPr bwMode="auto">
            <a:xfrm>
              <a:off x="15980" y="4655"/>
              <a:ext cx="564" cy="564"/>
            </a:xfrm>
            <a:prstGeom prst="ellipse">
              <a:avLst/>
            </a:prstGeom>
            <a:noFill/>
            <a:ln w="4763"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8" name="Oval 16"/>
            <p:cNvSpPr>
              <a:spLocks noChangeArrowheads="1"/>
            </p:cNvSpPr>
            <p:nvPr>
              <p:custDataLst>
                <p:tags r:id="rId10"/>
              </p:custDataLst>
            </p:nvPr>
          </p:nvSpPr>
          <p:spPr bwMode="auto">
            <a:xfrm>
              <a:off x="2736" y="11939"/>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59" name="Oval 17"/>
            <p:cNvSpPr>
              <a:spLocks noChangeArrowheads="1"/>
            </p:cNvSpPr>
            <p:nvPr>
              <p:custDataLst>
                <p:tags r:id="rId11"/>
              </p:custDataLst>
            </p:nvPr>
          </p:nvSpPr>
          <p:spPr bwMode="auto">
            <a:xfrm>
              <a:off x="9118" y="16333"/>
              <a:ext cx="322"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0" name="Oval 18"/>
            <p:cNvSpPr>
              <a:spLocks noChangeArrowheads="1"/>
            </p:cNvSpPr>
            <p:nvPr>
              <p:custDataLst>
                <p:tags r:id="rId12"/>
              </p:custDataLst>
            </p:nvPr>
          </p:nvSpPr>
          <p:spPr bwMode="auto">
            <a:xfrm>
              <a:off x="16438" y="5631"/>
              <a:ext cx="316" cy="32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sp>
          <p:nvSpPr>
            <p:cNvPr id="61" name="Freeform 19"/>
            <p:cNvSpPr/>
            <p:nvPr>
              <p:custDataLst>
                <p:tags r:id="rId13"/>
              </p:custDataLst>
            </p:nvPr>
          </p:nvSpPr>
          <p:spPr bwMode="auto">
            <a:xfrm>
              <a:off x="3606" y="12029"/>
              <a:ext cx="6857" cy="3360"/>
            </a:xfrm>
            <a:custGeom>
              <a:avLst/>
              <a:gdLst>
                <a:gd name="T0" fmla="*/ 724 w 1778"/>
                <a:gd name="T1" fmla="*/ 314 h 872"/>
                <a:gd name="T2" fmla="*/ 176 w 1778"/>
                <a:gd name="T3" fmla="*/ 121 h 872"/>
                <a:gd name="T4" fmla="*/ 0 w 1778"/>
                <a:gd name="T5" fmla="*/ 0 h 872"/>
                <a:gd name="T6" fmla="*/ 2 w 1778"/>
                <a:gd name="T7" fmla="*/ 7 h 872"/>
                <a:gd name="T8" fmla="*/ 322 w 1778"/>
                <a:gd name="T9" fmla="*/ 537 h 872"/>
                <a:gd name="T10" fmla="*/ 900 w 1778"/>
                <a:gd name="T11" fmla="*/ 798 h 872"/>
                <a:gd name="T12" fmla="*/ 1656 w 1778"/>
                <a:gd name="T13" fmla="*/ 838 h 872"/>
                <a:gd name="T14" fmla="*/ 1778 w 1778"/>
                <a:gd name="T15" fmla="*/ 817 h 872"/>
                <a:gd name="T16" fmla="*/ 1603 w 1778"/>
                <a:gd name="T17" fmla="*/ 712 h 872"/>
                <a:gd name="T18" fmla="*/ 724 w 1778"/>
                <a:gd name="T19" fmla="*/ 3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872">
                  <a:moveTo>
                    <a:pt x="724" y="314"/>
                  </a:moveTo>
                  <a:cubicBezTo>
                    <a:pt x="540" y="254"/>
                    <a:pt x="350" y="208"/>
                    <a:pt x="176" y="121"/>
                  </a:cubicBezTo>
                  <a:cubicBezTo>
                    <a:pt x="107" y="87"/>
                    <a:pt x="50" y="46"/>
                    <a:pt x="0" y="0"/>
                  </a:cubicBezTo>
                  <a:cubicBezTo>
                    <a:pt x="1" y="4"/>
                    <a:pt x="2" y="7"/>
                    <a:pt x="2" y="7"/>
                  </a:cubicBezTo>
                  <a:cubicBezTo>
                    <a:pt x="15" y="216"/>
                    <a:pt x="160" y="414"/>
                    <a:pt x="322" y="537"/>
                  </a:cubicBezTo>
                  <a:cubicBezTo>
                    <a:pt x="491" y="666"/>
                    <a:pt x="695" y="746"/>
                    <a:pt x="900" y="798"/>
                  </a:cubicBezTo>
                  <a:cubicBezTo>
                    <a:pt x="1146" y="860"/>
                    <a:pt x="1405" y="872"/>
                    <a:pt x="1656" y="838"/>
                  </a:cubicBezTo>
                  <a:cubicBezTo>
                    <a:pt x="1697" y="833"/>
                    <a:pt x="1737" y="825"/>
                    <a:pt x="1778" y="817"/>
                  </a:cubicBezTo>
                  <a:cubicBezTo>
                    <a:pt x="1719" y="782"/>
                    <a:pt x="1661" y="746"/>
                    <a:pt x="1603" y="712"/>
                  </a:cubicBezTo>
                  <a:cubicBezTo>
                    <a:pt x="1325" y="549"/>
                    <a:pt x="1030" y="415"/>
                    <a:pt x="724" y="3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HarmonyOS Sans SC Medium" panose="000006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899795" y="1517015"/>
            <a:ext cx="8354695" cy="3291840"/>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（二）以战略性新兴产业和未来产业为主要载体</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产业是生产力变革的具体表现形式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主导产业和支柱产业持续迭代升级是生产力跃迁的重要支撑。作为引领产业升级和未来发展的新支柱、新赛道，战略性新兴产业和未来产业的效能更高，具有创新活跃、技术密集、价值高端、前景广阔等特点，为新质生产力发展壮大提供了巨大空间。</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6" name="肘形连接符 5"/>
          <p:cNvCxnSpPr/>
          <p:nvPr/>
        </p:nvCxnSpPr>
        <p:spPr>
          <a:xfrm>
            <a:off x="8468995" y="2141220"/>
            <a:ext cx="2103120" cy="1769745"/>
          </a:xfrm>
          <a:prstGeom prst="bentConnector3">
            <a:avLst>
              <a:gd name="adj1" fmla="val 50030"/>
            </a:avLst>
          </a:prstGeom>
          <a:ln w="50800" cmpd="sng">
            <a:solidFill>
              <a:srgbClr val="FFC000"/>
            </a:solidFill>
            <a:prstDash val="solid"/>
            <a:tailEnd type="arrow"/>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stretch>
            <a:fillRect/>
          </a:stretch>
        </p:blipFill>
        <p:spPr>
          <a:xfrm>
            <a:off x="0" y="0"/>
            <a:ext cx="12186920" cy="5497195"/>
          </a:xfrm>
          <a:prstGeom prst="rect">
            <a:avLst/>
          </a:prstGeom>
        </p:spPr>
      </p:pic>
      <p:sp>
        <p:nvSpPr>
          <p:cNvPr id="4" name="文本框 3"/>
          <p:cNvSpPr txBox="1"/>
          <p:nvPr/>
        </p:nvSpPr>
        <p:spPr>
          <a:xfrm>
            <a:off x="318770" y="5902325"/>
            <a:ext cx="11555095" cy="398780"/>
          </a:xfrm>
          <a:prstGeom prst="rect">
            <a:avLst/>
          </a:prstGeom>
        </p:spPr>
        <p:txBody>
          <a:bodyPr wrap="square">
            <a:spAutoFit/>
          </a:bodyPr>
          <a:p>
            <a:pPr algn="ct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新能源汽车、锂电池、光伏产品等重点领域加快发展，在数字经济等新兴领域形成一定领先优势。</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新质生产力的主要特征</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746125" y="2090420"/>
            <a:ext cx="8354695" cy="267652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（三）以新供给与新需求高水平动态平衡为落脚点</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供需有效匹配是社会大生产良性循环的重要标志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。加快发展新质生产力，符合高质量发展的要求，有助于实现国民经济良性循环，更好发挥超大规模市场优势，增强经济增长和社会发展的持续性。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p:nvPr/>
        </p:nvPicPr>
        <p:blipFill>
          <a:blip r:embed="rId2"/>
          <a:stretch>
            <a:fillRect/>
          </a:stretch>
        </p:blipFill>
        <p:spPr>
          <a:xfrm>
            <a:off x="8377555" y="661035"/>
            <a:ext cx="2456180" cy="1873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332865" y="1758315"/>
            <a:ext cx="9899650" cy="4006215"/>
          </a:xfrm>
          <a:prstGeom prst="rect">
            <a:avLst/>
          </a:prstGeom>
        </p:spPr>
      </p:pic>
      <p:sp>
        <p:nvSpPr>
          <p:cNvPr id="4" name="文本框 3"/>
          <p:cNvSpPr txBox="1"/>
          <p:nvPr/>
        </p:nvSpPr>
        <p:spPr>
          <a:xfrm>
            <a:off x="4067810" y="1360170"/>
            <a:ext cx="3909060" cy="398780"/>
          </a:xfrm>
          <a:prstGeom prst="rect">
            <a:avLst/>
          </a:prstGeom>
        </p:spPr>
        <p:txBody>
          <a:bodyPr wrap="square">
            <a:spAutoFit/>
          </a:bodyPr>
          <a:p>
            <a:pPr algn="ctr"/>
            <a:r>
              <a:rPr lang="zh-CN" altLang="en-US" sz="2000">
                <a:solidFill>
                  <a:srgbClr val="00AEEF"/>
                </a:solidFill>
                <a:latin typeface="微软雅黑" panose="020B0503020204020204" pitchFamily="34" charset="-122"/>
                <a:ea typeface="微软雅黑" panose="020B0503020204020204" pitchFamily="34" charset="-122"/>
              </a:rPr>
              <a:t>新质生产力与传统生产力的区别</a:t>
            </a:r>
            <a:endParaRPr lang="zh-CN" altLang="en-US" sz="2000">
              <a:solidFill>
                <a:srgbClr val="00AEEF"/>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2712085" y="5775325"/>
            <a:ext cx="6057265" cy="460375"/>
          </a:xfrm>
          <a:prstGeom prst="rect">
            <a:avLst/>
          </a:prstGeom>
        </p:spPr>
        <p:txBody>
          <a:bodyPr wrap="square">
            <a:spAutoFit/>
          </a:bodyPr>
          <a:p>
            <a:pPr algn="ctr"/>
            <a:r>
              <a:rPr lang="zh-CN" altLang="en-US" sz="2400" b="1">
                <a:solidFill>
                  <a:srgbClr val="FBCC04"/>
                </a:solidFill>
                <a:latin typeface="微软雅黑" panose="020B0503020204020204" pitchFamily="34" charset="-122"/>
                <a:ea typeface="微软雅黑" panose="020B0503020204020204" pitchFamily="34" charset="-122"/>
              </a:rPr>
              <a:t>新质生产力与传统生产力不同的其他体现</a:t>
            </a:r>
            <a:endParaRPr lang="zh-CN" altLang="en-US" sz="2400" b="1">
              <a:solidFill>
                <a:srgbClr val="FBCC04"/>
              </a:solidFill>
              <a:latin typeface="微软雅黑" panose="020B0503020204020204" pitchFamily="34" charset="-122"/>
              <a:ea typeface="微软雅黑" panose="020B0503020204020204" pitchFamily="34" charset="-122"/>
            </a:endParaRPr>
          </a:p>
        </p:txBody>
      </p:sp>
      <p:sp>
        <p:nvSpPr>
          <p:cNvPr id="3" name="任意多边形: 形状 43"/>
          <p:cNvSpPr/>
          <p:nvPr>
            <p:custDataLst>
              <p:tags r:id="rId1"/>
            </p:custDataLst>
          </p:nvPr>
        </p:nvSpPr>
        <p:spPr>
          <a:xfrm>
            <a:off x="767080" y="3959543"/>
            <a:ext cx="1772285" cy="117030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04898E"/>
          </a:soli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20090"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6" name="椭圆 5"/>
          <p:cNvSpPr/>
          <p:nvPr>
            <p:custDataLst>
              <p:tags r:id="rId2"/>
            </p:custDataLst>
          </p:nvPr>
        </p:nvSpPr>
        <p:spPr>
          <a:xfrm>
            <a:off x="2409825" y="2399983"/>
            <a:ext cx="219710" cy="21971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sp>
        <p:nvSpPr>
          <p:cNvPr id="5" name="椭圆 4"/>
          <p:cNvSpPr/>
          <p:nvPr>
            <p:custDataLst>
              <p:tags r:id="rId3"/>
            </p:custDataLst>
          </p:nvPr>
        </p:nvSpPr>
        <p:spPr>
          <a:xfrm rot="5400000">
            <a:off x="2479040" y="2469198"/>
            <a:ext cx="80645" cy="8064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8" name="直接连接符 7"/>
          <p:cNvCxnSpPr/>
          <p:nvPr>
            <p:custDataLst>
              <p:tags r:id="rId4"/>
            </p:custDataLst>
          </p:nvPr>
        </p:nvCxnSpPr>
        <p:spPr>
          <a:xfrm>
            <a:off x="2519680" y="2619693"/>
            <a:ext cx="10795" cy="133032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5"/>
            </p:custDataLst>
          </p:nvPr>
        </p:nvSpPr>
        <p:spPr>
          <a:xfrm>
            <a:off x="655320" y="1576070"/>
            <a:ext cx="1673860" cy="1473835"/>
          </a:xfrm>
          <a:prstGeom prst="rect">
            <a:avLst/>
          </a:prstGeom>
          <a:noFill/>
        </p:spPr>
        <p:txBody>
          <a:bodyPr wrap="square" lIns="0" tIns="0" rIns="0" bIns="0" rtlCol="0" anchor="t" anchorCtr="0">
            <a:noAutofit/>
          </a:bodyPr>
          <a:lstStyle/>
          <a:p>
            <a:pPr indent="0" algn="l" fontAlgn="auto">
              <a:lnSpc>
                <a:spcPct val="125000"/>
              </a:lnSpc>
              <a:spcBef>
                <a:spcPct val="0"/>
              </a:spcBef>
              <a:spcAft>
                <a:spcPct val="0"/>
              </a:spcAft>
            </a:pPr>
            <a:r>
              <a:rPr lang="zh-CN" altLang="en-US" sz="2000">
                <a:solidFill>
                  <a:srgbClr val="92D050"/>
                </a:solidFill>
                <a:latin typeface="微软雅黑" panose="020B0503020204020204" pitchFamily="34" charset="-122"/>
                <a:ea typeface="微软雅黑" panose="020B0503020204020204" pitchFamily="34" charset="-122"/>
                <a:cs typeface="+mn-ea"/>
                <a:sym typeface="+mn-ea"/>
              </a:rPr>
              <a:t>新劳动者，即劳动者的高度自然性、社会性、知识性</a:t>
            </a:r>
            <a:r>
              <a:rPr lang="zh-CN" altLang="en-US" sz="1550">
                <a:solidFill>
                  <a:srgbClr val="92D050"/>
                </a:solidFill>
                <a:latin typeface="+mn-ea"/>
                <a:cs typeface="+mn-ea"/>
                <a:sym typeface="+mn-ea"/>
              </a:rPr>
              <a:t>；</a:t>
            </a:r>
            <a:endParaRPr lang="zh-CN" altLang="en-US" sz="1550">
              <a:solidFill>
                <a:srgbClr val="92D050"/>
              </a:solidFill>
              <a:latin typeface="+mn-ea"/>
              <a:cs typeface="+mn-ea"/>
              <a:sym typeface="+mn-ea"/>
            </a:endParaRPr>
          </a:p>
        </p:txBody>
      </p:sp>
      <p:sp>
        <p:nvSpPr>
          <p:cNvPr id="14" name="任意多边形: 形状 44"/>
          <p:cNvSpPr/>
          <p:nvPr>
            <p:custDataLst>
              <p:tags r:id="rId6"/>
            </p:custDataLst>
          </p:nvPr>
        </p:nvSpPr>
        <p:spPr>
          <a:xfrm>
            <a:off x="2981325" y="3959543"/>
            <a:ext cx="1772285" cy="117030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FBCC04"/>
          </a:soli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90"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5" name="椭圆 14"/>
          <p:cNvSpPr/>
          <p:nvPr>
            <p:custDataLst>
              <p:tags r:id="rId7"/>
            </p:custDataLst>
          </p:nvPr>
        </p:nvSpPr>
        <p:spPr>
          <a:xfrm>
            <a:off x="4622800" y="2399983"/>
            <a:ext cx="219710" cy="219710"/>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sp>
        <p:nvSpPr>
          <p:cNvPr id="18" name="椭圆 17"/>
          <p:cNvSpPr/>
          <p:nvPr>
            <p:custDataLst>
              <p:tags r:id="rId8"/>
            </p:custDataLst>
          </p:nvPr>
        </p:nvSpPr>
        <p:spPr>
          <a:xfrm rot="5400000">
            <a:off x="4692015" y="2469198"/>
            <a:ext cx="80645" cy="80645"/>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22" name="直接连接符 21"/>
          <p:cNvCxnSpPr/>
          <p:nvPr>
            <p:custDataLst>
              <p:tags r:id="rId9"/>
            </p:custDataLst>
          </p:nvPr>
        </p:nvCxnSpPr>
        <p:spPr>
          <a:xfrm>
            <a:off x="4732655" y="2619693"/>
            <a:ext cx="10795" cy="1330325"/>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0"/>
            </p:custDataLst>
          </p:nvPr>
        </p:nvSpPr>
        <p:spPr>
          <a:xfrm>
            <a:off x="2720975" y="1576070"/>
            <a:ext cx="1831975" cy="1375410"/>
          </a:xfrm>
          <a:prstGeom prst="rect">
            <a:avLst/>
          </a:prstGeom>
          <a:noFill/>
        </p:spPr>
        <p:txBody>
          <a:bodyPr wrap="square" lIns="0" tIns="0" rIns="0" bIns="0" rtlCol="0" anchor="t" anchorCtr="0">
            <a:noAutofit/>
          </a:bodyPr>
          <a:lstStyle/>
          <a:p>
            <a:pPr indent="0" algn="l" fontAlgn="auto">
              <a:lnSpc>
                <a:spcPct val="125000"/>
              </a:lnSpc>
              <a:spcBef>
                <a:spcPct val="0"/>
              </a:spcBef>
              <a:spcAft>
                <a:spcPct val="0"/>
              </a:spcAft>
            </a:pPr>
            <a:r>
              <a:rPr lang="zh-CN" altLang="en-US" sz="2000">
                <a:solidFill>
                  <a:srgbClr val="04898E"/>
                </a:solidFill>
                <a:latin typeface="微软雅黑" panose="020B0503020204020204" pitchFamily="34" charset="-122"/>
                <a:ea typeface="微软雅黑" panose="020B0503020204020204" pitchFamily="34" charset="-122"/>
                <a:cs typeface="+mn-ea"/>
                <a:sym typeface="+mn-ea"/>
              </a:rPr>
              <a:t>是新劳动对象，即以可无限循环利用的信息资源——数据为关键劳动对象</a:t>
            </a:r>
            <a:endParaRPr lang="zh-CN" altLang="en-US" sz="2000" dirty="0">
              <a:solidFill>
                <a:srgbClr val="04898E"/>
              </a:solidFill>
              <a:latin typeface="微软雅黑" panose="020B0503020204020204" pitchFamily="34" charset="-122"/>
              <a:ea typeface="微软雅黑" panose="020B0503020204020204" pitchFamily="34" charset="-122"/>
              <a:cs typeface="+mn-ea"/>
              <a:sym typeface="+mn-ea"/>
            </a:endParaRPr>
          </a:p>
        </p:txBody>
      </p:sp>
      <p:sp>
        <p:nvSpPr>
          <p:cNvPr id="32" name="任意多边形: 形状 45"/>
          <p:cNvSpPr/>
          <p:nvPr>
            <p:custDataLst>
              <p:tags r:id="rId11"/>
            </p:custDataLst>
          </p:nvPr>
        </p:nvSpPr>
        <p:spPr>
          <a:xfrm>
            <a:off x="5175885" y="3959543"/>
            <a:ext cx="1772285" cy="117030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92D050"/>
          </a:solidFill>
          <a:ln>
            <a:noFill/>
          </a:ln>
          <a:effectLst>
            <a:outerShdw blurRad="635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90"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33" name="椭圆 32"/>
          <p:cNvSpPr/>
          <p:nvPr>
            <p:custDataLst>
              <p:tags r:id="rId12"/>
            </p:custDataLst>
          </p:nvPr>
        </p:nvSpPr>
        <p:spPr>
          <a:xfrm>
            <a:off x="6837045" y="2392363"/>
            <a:ext cx="219710" cy="21971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sp>
        <p:nvSpPr>
          <p:cNvPr id="34" name="椭圆 33"/>
          <p:cNvSpPr/>
          <p:nvPr>
            <p:custDataLst>
              <p:tags r:id="rId13"/>
            </p:custDataLst>
          </p:nvPr>
        </p:nvSpPr>
        <p:spPr>
          <a:xfrm rot="5400000">
            <a:off x="6906260" y="2460943"/>
            <a:ext cx="80645" cy="8064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35" name="直接连接符 34"/>
          <p:cNvCxnSpPr/>
          <p:nvPr>
            <p:custDataLst>
              <p:tags r:id="rId14"/>
            </p:custDataLst>
          </p:nvPr>
        </p:nvCxnSpPr>
        <p:spPr>
          <a:xfrm>
            <a:off x="6925310" y="2611438"/>
            <a:ext cx="10795" cy="133794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9" name="矩形 18"/>
          <p:cNvSpPr/>
          <p:nvPr>
            <p:custDataLst>
              <p:tags r:id="rId15"/>
            </p:custDataLst>
          </p:nvPr>
        </p:nvSpPr>
        <p:spPr>
          <a:xfrm>
            <a:off x="4980305" y="1606550"/>
            <a:ext cx="1831975" cy="1632585"/>
          </a:xfrm>
          <a:prstGeom prst="rect">
            <a:avLst/>
          </a:prstGeom>
          <a:noFill/>
        </p:spPr>
        <p:txBody>
          <a:bodyPr wrap="square" lIns="0" tIns="0" rIns="0" bIns="0" rtlCol="0" anchor="t" anchorCtr="0">
            <a:noAutofit/>
          </a:bodyPr>
          <a:lstStyle/>
          <a:p>
            <a:pPr indent="0" algn="l" fontAlgn="auto">
              <a:lnSpc>
                <a:spcPct val="125000"/>
              </a:lnSpc>
              <a:spcBef>
                <a:spcPct val="0"/>
              </a:spcBef>
              <a:spcAft>
                <a:spcPct val="0"/>
              </a:spcAft>
            </a:pPr>
            <a:r>
              <a:rPr lang="zh-CN" altLang="en-US" sz="2000">
                <a:solidFill>
                  <a:srgbClr val="FBCC04"/>
                </a:solidFill>
                <a:latin typeface="微软雅黑" panose="020B0503020204020204" pitchFamily="34" charset="-122"/>
                <a:ea typeface="微软雅黑" panose="020B0503020204020204" pitchFamily="34" charset="-122"/>
                <a:cs typeface="+mn-ea"/>
                <a:sym typeface="+mn-ea"/>
              </a:rPr>
              <a:t>新劳动工具，即人工智能</a:t>
            </a:r>
            <a:endParaRPr lang="zh-CN" altLang="en-US" sz="2000">
              <a:solidFill>
                <a:srgbClr val="FBCC04"/>
              </a:solidFill>
              <a:latin typeface="微软雅黑" panose="020B0503020204020204" pitchFamily="34" charset="-122"/>
              <a:ea typeface="微软雅黑" panose="020B0503020204020204" pitchFamily="34" charset="-122"/>
              <a:cs typeface="+mn-ea"/>
              <a:sym typeface="+mn-ea"/>
            </a:endParaRPr>
          </a:p>
        </p:txBody>
      </p:sp>
      <p:sp>
        <p:nvSpPr>
          <p:cNvPr id="42" name="任意多边形: 形状 46"/>
          <p:cNvSpPr/>
          <p:nvPr>
            <p:custDataLst>
              <p:tags r:id="rId16"/>
            </p:custDataLst>
          </p:nvPr>
        </p:nvSpPr>
        <p:spPr>
          <a:xfrm>
            <a:off x="7412355" y="3959543"/>
            <a:ext cx="1772285" cy="117030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FBCC04"/>
          </a:solidFill>
          <a:ln>
            <a:noFill/>
          </a:ln>
          <a:effectLst>
            <a:outerShdw blurRad="635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90"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400" b="1">
                <a:solidFill>
                  <a:srgbClr val="FFFFFF"/>
                </a:solidFill>
                <a:latin typeface="+mn-ea"/>
                <a:cs typeface="+mn-ea"/>
                <a:sym typeface="+mn-ea"/>
              </a:rPr>
              <a:t>04</a:t>
            </a:r>
            <a:endParaRPr lang="en-US" altLang="zh-CN" sz="2400" b="1">
              <a:solidFill>
                <a:srgbClr val="FFFFFF"/>
              </a:solidFill>
              <a:latin typeface="+mn-ea"/>
              <a:cs typeface="+mn-ea"/>
              <a:sym typeface="+mn-ea"/>
            </a:endParaRPr>
          </a:p>
        </p:txBody>
      </p:sp>
      <p:sp>
        <p:nvSpPr>
          <p:cNvPr id="44" name="椭圆 43"/>
          <p:cNvSpPr/>
          <p:nvPr>
            <p:custDataLst>
              <p:tags r:id="rId17"/>
            </p:custDataLst>
          </p:nvPr>
        </p:nvSpPr>
        <p:spPr>
          <a:xfrm>
            <a:off x="9053830" y="2392363"/>
            <a:ext cx="219710" cy="219710"/>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sp>
        <p:nvSpPr>
          <p:cNvPr id="46" name="椭圆 45"/>
          <p:cNvSpPr/>
          <p:nvPr>
            <p:custDataLst>
              <p:tags r:id="rId18"/>
            </p:custDataLst>
          </p:nvPr>
        </p:nvSpPr>
        <p:spPr>
          <a:xfrm rot="5400000">
            <a:off x="9123045" y="2460943"/>
            <a:ext cx="80645" cy="80645"/>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47" name="直接连接符 46"/>
          <p:cNvCxnSpPr/>
          <p:nvPr>
            <p:custDataLst>
              <p:tags r:id="rId19"/>
            </p:custDataLst>
          </p:nvPr>
        </p:nvCxnSpPr>
        <p:spPr>
          <a:xfrm>
            <a:off x="9163685" y="2611438"/>
            <a:ext cx="10795" cy="1337945"/>
          </a:xfrm>
          <a:prstGeom prst="line">
            <a:avLst/>
          </a:prstGeom>
          <a:ln w="31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20"/>
            </p:custDataLst>
          </p:nvPr>
        </p:nvSpPr>
        <p:spPr>
          <a:xfrm>
            <a:off x="7209155" y="1576070"/>
            <a:ext cx="1831975" cy="1918970"/>
          </a:xfrm>
          <a:prstGeom prst="rect">
            <a:avLst/>
          </a:prstGeom>
          <a:noFill/>
        </p:spPr>
        <p:txBody>
          <a:bodyPr wrap="square" lIns="0" tIns="0" rIns="0" bIns="0" rtlCol="0" anchor="t" anchorCtr="0">
            <a:noAutofit/>
          </a:bodyPr>
          <a:lstStyle/>
          <a:p>
            <a:pPr algn="l" fontAlgn="auto">
              <a:lnSpc>
                <a:spcPct val="125000"/>
              </a:lnSpc>
              <a:buClrTx/>
              <a:buSzTx/>
              <a:buFontTx/>
            </a:pPr>
            <a:r>
              <a:rPr lang="zh-CN" altLang="en-US" sz="2000">
                <a:solidFill>
                  <a:srgbClr val="04898E"/>
                </a:solidFill>
                <a:latin typeface="微软雅黑" panose="020B0503020204020204" pitchFamily="34" charset="-122"/>
                <a:ea typeface="微软雅黑" panose="020B0503020204020204" pitchFamily="34" charset="-122"/>
                <a:cs typeface="+mn-ea"/>
                <a:sym typeface="+mn-ea"/>
              </a:rPr>
              <a:t>是以智能网络通信技术、可再生能源、新能源交通技术的动态结合为支撑</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59" name="任意多边形: 形状 47"/>
          <p:cNvSpPr/>
          <p:nvPr>
            <p:custDataLst>
              <p:tags r:id="rId21"/>
            </p:custDataLst>
          </p:nvPr>
        </p:nvSpPr>
        <p:spPr>
          <a:xfrm>
            <a:off x="9632315" y="3959543"/>
            <a:ext cx="1772285" cy="1170305"/>
          </a:xfrm>
          <a:custGeom>
            <a:avLst/>
            <a:gdLst>
              <a:gd name="connsiteX0" fmla="*/ 946969 w 1942632"/>
              <a:gd name="connsiteY0" fmla="*/ 23530 h 1283495"/>
              <a:gd name="connsiteX1" fmla="*/ 982173 w 1942632"/>
              <a:gd name="connsiteY1" fmla="*/ 0 h 1283495"/>
              <a:gd name="connsiteX2" fmla="*/ 1904588 w 1942632"/>
              <a:gd name="connsiteY2" fmla="*/ 0 h 1283495"/>
              <a:gd name="connsiteX3" fmla="*/ 1942632 w 1942632"/>
              <a:gd name="connsiteY3" fmla="*/ 38107 h 1283495"/>
              <a:gd name="connsiteX4" fmla="*/ 1942632 w 1942632"/>
              <a:gd name="connsiteY4" fmla="*/ 960540 h 1283495"/>
              <a:gd name="connsiteX5" fmla="*/ 1919081 w 1942632"/>
              <a:gd name="connsiteY5" fmla="*/ 995690 h 1283495"/>
              <a:gd name="connsiteX6" fmla="*/ 1877553 w 1942632"/>
              <a:gd name="connsiteY6" fmla="*/ 987434 h 1283495"/>
              <a:gd name="connsiteX7" fmla="*/ 1819771 w 1942632"/>
              <a:gd name="connsiteY7" fmla="*/ 929652 h 1283495"/>
              <a:gd name="connsiteX8" fmla="*/ 1765689 w 1942632"/>
              <a:gd name="connsiteY8" fmla="*/ 929787 h 1283495"/>
              <a:gd name="connsiteX9" fmla="*/ 1427581 w 1942632"/>
              <a:gd name="connsiteY9" fmla="*/ 1272148 h 1283495"/>
              <a:gd name="connsiteX10" fmla="*/ 1400455 w 1942632"/>
              <a:gd name="connsiteY10" fmla="*/ 1283495 h 1283495"/>
              <a:gd name="connsiteX11" fmla="*/ 36397 w 1942632"/>
              <a:gd name="connsiteY11" fmla="*/ 1283495 h 1283495"/>
              <a:gd name="connsiteX12" fmla="*/ 1385 w 1942632"/>
              <a:gd name="connsiteY12" fmla="*/ 1260348 h 1283495"/>
              <a:gd name="connsiteX13" fmla="*/ 8920 w 1942632"/>
              <a:gd name="connsiteY13" fmla="*/ 1219033 h 1283495"/>
              <a:gd name="connsiteX14" fmla="*/ 1010873 w 1942632"/>
              <a:gd name="connsiteY14" fmla="*/ 173517 h 1283495"/>
              <a:gd name="connsiteX15" fmla="*/ 1010331 w 1942632"/>
              <a:gd name="connsiteY15" fmla="*/ 120212 h 1283495"/>
              <a:gd name="connsiteX16" fmla="*/ 955227 w 1942632"/>
              <a:gd name="connsiteY16" fmla="*/ 65108 h 1283495"/>
              <a:gd name="connsiteX17" fmla="*/ 946969 w 1942632"/>
              <a:gd name="connsiteY17" fmla="*/ 23530 h 1283495"/>
              <a:gd name="connsiteX0-1" fmla="*/ 946969 w 1942632"/>
              <a:gd name="connsiteY0-2" fmla="*/ 23530 h 1283495"/>
              <a:gd name="connsiteX1-3" fmla="*/ 982173 w 1942632"/>
              <a:gd name="connsiteY1-4" fmla="*/ 0 h 1283495"/>
              <a:gd name="connsiteX2-5" fmla="*/ 1904588 w 1942632"/>
              <a:gd name="connsiteY2-6" fmla="*/ 0 h 1283495"/>
              <a:gd name="connsiteX3-7" fmla="*/ 1942632 w 1942632"/>
              <a:gd name="connsiteY3-8" fmla="*/ 38107 h 1283495"/>
              <a:gd name="connsiteX4-9" fmla="*/ 1942632 w 1942632"/>
              <a:gd name="connsiteY4-10" fmla="*/ 960540 h 1283495"/>
              <a:gd name="connsiteX5-11" fmla="*/ 1919081 w 1942632"/>
              <a:gd name="connsiteY5-12" fmla="*/ 995690 h 1283495"/>
              <a:gd name="connsiteX6-13" fmla="*/ 1877553 w 1942632"/>
              <a:gd name="connsiteY6-14" fmla="*/ 987434 h 1283495"/>
              <a:gd name="connsiteX7-15" fmla="*/ 1819771 w 1942632"/>
              <a:gd name="connsiteY7-16" fmla="*/ 929652 h 1283495"/>
              <a:gd name="connsiteX8-17" fmla="*/ 1765689 w 1942632"/>
              <a:gd name="connsiteY8-18" fmla="*/ 929787 h 1283495"/>
              <a:gd name="connsiteX9-19" fmla="*/ 1427581 w 1942632"/>
              <a:gd name="connsiteY9-20" fmla="*/ 1272148 h 1283495"/>
              <a:gd name="connsiteX10-21" fmla="*/ 1400455 w 1942632"/>
              <a:gd name="connsiteY10-22" fmla="*/ 1283495 h 1283495"/>
              <a:gd name="connsiteX11-23" fmla="*/ 36397 w 1942632"/>
              <a:gd name="connsiteY11-24" fmla="*/ 1283495 h 1283495"/>
              <a:gd name="connsiteX12-25" fmla="*/ 1385 w 1942632"/>
              <a:gd name="connsiteY12-26" fmla="*/ 1260348 h 1283495"/>
              <a:gd name="connsiteX13-27" fmla="*/ 8920 w 1942632"/>
              <a:gd name="connsiteY13-28" fmla="*/ 1219033 h 1283495"/>
              <a:gd name="connsiteX14-29" fmla="*/ 1010873 w 1942632"/>
              <a:gd name="connsiteY14-30" fmla="*/ 173517 h 1283495"/>
              <a:gd name="connsiteX15-31" fmla="*/ 1010331 w 1942632"/>
              <a:gd name="connsiteY15-32" fmla="*/ 120212 h 1283495"/>
              <a:gd name="connsiteX16-33" fmla="*/ 955227 w 1942632"/>
              <a:gd name="connsiteY16-34" fmla="*/ 65108 h 1283495"/>
              <a:gd name="connsiteX17-35" fmla="*/ 946969 w 1942632"/>
              <a:gd name="connsiteY17-36" fmla="*/ 23530 h 1283495"/>
              <a:gd name="connsiteX0-37" fmla="*/ 946969 w 1942632"/>
              <a:gd name="connsiteY0-38" fmla="*/ 23530 h 1283495"/>
              <a:gd name="connsiteX1-39" fmla="*/ 982173 w 1942632"/>
              <a:gd name="connsiteY1-40" fmla="*/ 0 h 1283495"/>
              <a:gd name="connsiteX2-41" fmla="*/ 1904588 w 1942632"/>
              <a:gd name="connsiteY2-42" fmla="*/ 0 h 1283495"/>
              <a:gd name="connsiteX3-43" fmla="*/ 1942632 w 1942632"/>
              <a:gd name="connsiteY3-44" fmla="*/ 38107 h 1283495"/>
              <a:gd name="connsiteX4-45" fmla="*/ 1942632 w 1942632"/>
              <a:gd name="connsiteY4-46" fmla="*/ 960540 h 1283495"/>
              <a:gd name="connsiteX5-47" fmla="*/ 1919081 w 1942632"/>
              <a:gd name="connsiteY5-48" fmla="*/ 995690 h 1283495"/>
              <a:gd name="connsiteX6-49" fmla="*/ 1877553 w 1942632"/>
              <a:gd name="connsiteY6-50" fmla="*/ 987434 h 1283495"/>
              <a:gd name="connsiteX7-51" fmla="*/ 1819771 w 1942632"/>
              <a:gd name="connsiteY7-52" fmla="*/ 929652 h 1283495"/>
              <a:gd name="connsiteX8-53" fmla="*/ 1765689 w 1942632"/>
              <a:gd name="connsiteY8-54" fmla="*/ 929787 h 1283495"/>
              <a:gd name="connsiteX9-55" fmla="*/ 1427581 w 1942632"/>
              <a:gd name="connsiteY9-56" fmla="*/ 1272148 h 1283495"/>
              <a:gd name="connsiteX10-57" fmla="*/ 1400455 w 1942632"/>
              <a:gd name="connsiteY10-58" fmla="*/ 1283495 h 1283495"/>
              <a:gd name="connsiteX11-59" fmla="*/ 36397 w 1942632"/>
              <a:gd name="connsiteY11-60" fmla="*/ 1283495 h 1283495"/>
              <a:gd name="connsiteX12-61" fmla="*/ 1385 w 1942632"/>
              <a:gd name="connsiteY12-62" fmla="*/ 1260348 h 1283495"/>
              <a:gd name="connsiteX13-63" fmla="*/ 8920 w 1942632"/>
              <a:gd name="connsiteY13-64" fmla="*/ 1219033 h 1283495"/>
              <a:gd name="connsiteX14-65" fmla="*/ 1010873 w 1942632"/>
              <a:gd name="connsiteY14-66" fmla="*/ 173517 h 1283495"/>
              <a:gd name="connsiteX15-67" fmla="*/ 1010331 w 1942632"/>
              <a:gd name="connsiteY15-68" fmla="*/ 120212 h 1283495"/>
              <a:gd name="connsiteX16-69" fmla="*/ 955227 w 1942632"/>
              <a:gd name="connsiteY16-70" fmla="*/ 65108 h 1283495"/>
              <a:gd name="connsiteX17-71" fmla="*/ 946969 w 1942632"/>
              <a:gd name="connsiteY17-72" fmla="*/ 23530 h 1283495"/>
              <a:gd name="connsiteX0-73" fmla="*/ 946969 w 1942632"/>
              <a:gd name="connsiteY0-74" fmla="*/ 23530 h 1283495"/>
              <a:gd name="connsiteX1-75" fmla="*/ 982173 w 1942632"/>
              <a:gd name="connsiteY1-76" fmla="*/ 0 h 1283495"/>
              <a:gd name="connsiteX2-77" fmla="*/ 1904588 w 1942632"/>
              <a:gd name="connsiteY2-78" fmla="*/ 0 h 1283495"/>
              <a:gd name="connsiteX3-79" fmla="*/ 1942632 w 1942632"/>
              <a:gd name="connsiteY3-80" fmla="*/ 38107 h 1283495"/>
              <a:gd name="connsiteX4-81" fmla="*/ 1942632 w 1942632"/>
              <a:gd name="connsiteY4-82" fmla="*/ 960540 h 1283495"/>
              <a:gd name="connsiteX5-83" fmla="*/ 1919081 w 1942632"/>
              <a:gd name="connsiteY5-84" fmla="*/ 995690 h 1283495"/>
              <a:gd name="connsiteX6-85" fmla="*/ 1877553 w 1942632"/>
              <a:gd name="connsiteY6-86" fmla="*/ 987434 h 1283495"/>
              <a:gd name="connsiteX7-87" fmla="*/ 1819771 w 1942632"/>
              <a:gd name="connsiteY7-88" fmla="*/ 929652 h 1283495"/>
              <a:gd name="connsiteX8-89" fmla="*/ 1765689 w 1942632"/>
              <a:gd name="connsiteY8-90" fmla="*/ 929787 h 1283495"/>
              <a:gd name="connsiteX9-91" fmla="*/ 1427581 w 1942632"/>
              <a:gd name="connsiteY9-92" fmla="*/ 1272148 h 1283495"/>
              <a:gd name="connsiteX10-93" fmla="*/ 1400455 w 1942632"/>
              <a:gd name="connsiteY10-94" fmla="*/ 1283495 h 1283495"/>
              <a:gd name="connsiteX11-95" fmla="*/ 36397 w 1942632"/>
              <a:gd name="connsiteY11-96" fmla="*/ 1283495 h 1283495"/>
              <a:gd name="connsiteX12-97" fmla="*/ 1385 w 1942632"/>
              <a:gd name="connsiteY12-98" fmla="*/ 1260348 h 1283495"/>
              <a:gd name="connsiteX13-99" fmla="*/ 8920 w 1942632"/>
              <a:gd name="connsiteY13-100" fmla="*/ 1219033 h 1283495"/>
              <a:gd name="connsiteX14-101" fmla="*/ 1010873 w 1942632"/>
              <a:gd name="connsiteY14-102" fmla="*/ 173517 h 1283495"/>
              <a:gd name="connsiteX15-103" fmla="*/ 1010331 w 1942632"/>
              <a:gd name="connsiteY15-104" fmla="*/ 120212 h 1283495"/>
              <a:gd name="connsiteX16-105" fmla="*/ 955227 w 1942632"/>
              <a:gd name="connsiteY16-106" fmla="*/ 65108 h 1283495"/>
              <a:gd name="connsiteX17-107" fmla="*/ 946969 w 1942632"/>
              <a:gd name="connsiteY17-108" fmla="*/ 23530 h 1283495"/>
              <a:gd name="connsiteX0-109" fmla="*/ 946969 w 1942632"/>
              <a:gd name="connsiteY0-110" fmla="*/ 23530 h 1283495"/>
              <a:gd name="connsiteX1-111" fmla="*/ 982173 w 1942632"/>
              <a:gd name="connsiteY1-112" fmla="*/ 0 h 1283495"/>
              <a:gd name="connsiteX2-113" fmla="*/ 1904588 w 1942632"/>
              <a:gd name="connsiteY2-114" fmla="*/ 0 h 1283495"/>
              <a:gd name="connsiteX3-115" fmla="*/ 1942632 w 1942632"/>
              <a:gd name="connsiteY3-116" fmla="*/ 38107 h 1283495"/>
              <a:gd name="connsiteX4-117" fmla="*/ 1942632 w 1942632"/>
              <a:gd name="connsiteY4-118" fmla="*/ 960540 h 1283495"/>
              <a:gd name="connsiteX5-119" fmla="*/ 1919081 w 1942632"/>
              <a:gd name="connsiteY5-120" fmla="*/ 995690 h 1283495"/>
              <a:gd name="connsiteX6-121" fmla="*/ 1877553 w 1942632"/>
              <a:gd name="connsiteY6-122" fmla="*/ 987434 h 1283495"/>
              <a:gd name="connsiteX7-123" fmla="*/ 1819771 w 1942632"/>
              <a:gd name="connsiteY7-124" fmla="*/ 929652 h 1283495"/>
              <a:gd name="connsiteX8-125" fmla="*/ 1765689 w 1942632"/>
              <a:gd name="connsiteY8-126" fmla="*/ 929787 h 1283495"/>
              <a:gd name="connsiteX9-127" fmla="*/ 1427581 w 1942632"/>
              <a:gd name="connsiteY9-128" fmla="*/ 1272148 h 1283495"/>
              <a:gd name="connsiteX10-129" fmla="*/ 1400455 w 1942632"/>
              <a:gd name="connsiteY10-130" fmla="*/ 1283495 h 1283495"/>
              <a:gd name="connsiteX11-131" fmla="*/ 36397 w 1942632"/>
              <a:gd name="connsiteY11-132" fmla="*/ 1283495 h 1283495"/>
              <a:gd name="connsiteX12-133" fmla="*/ 1385 w 1942632"/>
              <a:gd name="connsiteY12-134" fmla="*/ 1260348 h 1283495"/>
              <a:gd name="connsiteX13-135" fmla="*/ 8920 w 1942632"/>
              <a:gd name="connsiteY13-136" fmla="*/ 1219033 h 1283495"/>
              <a:gd name="connsiteX14-137" fmla="*/ 1010873 w 1942632"/>
              <a:gd name="connsiteY14-138" fmla="*/ 173517 h 1283495"/>
              <a:gd name="connsiteX15-139" fmla="*/ 1010331 w 1942632"/>
              <a:gd name="connsiteY15-140" fmla="*/ 120212 h 1283495"/>
              <a:gd name="connsiteX16-141" fmla="*/ 955227 w 1942632"/>
              <a:gd name="connsiteY16-142" fmla="*/ 65108 h 1283495"/>
              <a:gd name="connsiteX17-143" fmla="*/ 946969 w 1942632"/>
              <a:gd name="connsiteY17-144" fmla="*/ 23530 h 1283495"/>
              <a:gd name="connsiteX0-145" fmla="*/ 946969 w 1942632"/>
              <a:gd name="connsiteY0-146" fmla="*/ 23530 h 1283495"/>
              <a:gd name="connsiteX1-147" fmla="*/ 982173 w 1942632"/>
              <a:gd name="connsiteY1-148" fmla="*/ 0 h 1283495"/>
              <a:gd name="connsiteX2-149" fmla="*/ 1904588 w 1942632"/>
              <a:gd name="connsiteY2-150" fmla="*/ 0 h 1283495"/>
              <a:gd name="connsiteX3-151" fmla="*/ 1942632 w 1942632"/>
              <a:gd name="connsiteY3-152" fmla="*/ 38107 h 1283495"/>
              <a:gd name="connsiteX4-153" fmla="*/ 1942632 w 1942632"/>
              <a:gd name="connsiteY4-154" fmla="*/ 960540 h 1283495"/>
              <a:gd name="connsiteX5-155" fmla="*/ 1919081 w 1942632"/>
              <a:gd name="connsiteY5-156" fmla="*/ 995690 h 1283495"/>
              <a:gd name="connsiteX6-157" fmla="*/ 1877553 w 1942632"/>
              <a:gd name="connsiteY6-158" fmla="*/ 987434 h 1283495"/>
              <a:gd name="connsiteX7-159" fmla="*/ 1819771 w 1942632"/>
              <a:gd name="connsiteY7-160" fmla="*/ 929652 h 1283495"/>
              <a:gd name="connsiteX8-161" fmla="*/ 1765689 w 1942632"/>
              <a:gd name="connsiteY8-162" fmla="*/ 929787 h 1283495"/>
              <a:gd name="connsiteX9-163" fmla="*/ 1427581 w 1942632"/>
              <a:gd name="connsiteY9-164" fmla="*/ 1272148 h 1283495"/>
              <a:gd name="connsiteX10-165" fmla="*/ 1400455 w 1942632"/>
              <a:gd name="connsiteY10-166" fmla="*/ 1283495 h 1283495"/>
              <a:gd name="connsiteX11-167" fmla="*/ 36397 w 1942632"/>
              <a:gd name="connsiteY11-168" fmla="*/ 1283495 h 1283495"/>
              <a:gd name="connsiteX12-169" fmla="*/ 1385 w 1942632"/>
              <a:gd name="connsiteY12-170" fmla="*/ 1260348 h 1283495"/>
              <a:gd name="connsiteX13-171" fmla="*/ 8920 w 1942632"/>
              <a:gd name="connsiteY13-172" fmla="*/ 1219033 h 1283495"/>
              <a:gd name="connsiteX14-173" fmla="*/ 1010873 w 1942632"/>
              <a:gd name="connsiteY14-174" fmla="*/ 173517 h 1283495"/>
              <a:gd name="connsiteX15-175" fmla="*/ 1010331 w 1942632"/>
              <a:gd name="connsiteY15-176" fmla="*/ 120212 h 1283495"/>
              <a:gd name="connsiteX16-177" fmla="*/ 955227 w 1942632"/>
              <a:gd name="connsiteY16-178" fmla="*/ 65108 h 1283495"/>
              <a:gd name="connsiteX17-179" fmla="*/ 946969 w 1942632"/>
              <a:gd name="connsiteY17-180" fmla="*/ 23530 h 1283495"/>
              <a:gd name="connsiteX0-181" fmla="*/ 946969 w 1942632"/>
              <a:gd name="connsiteY0-182" fmla="*/ 23530 h 1283495"/>
              <a:gd name="connsiteX1-183" fmla="*/ 982173 w 1942632"/>
              <a:gd name="connsiteY1-184" fmla="*/ 0 h 1283495"/>
              <a:gd name="connsiteX2-185" fmla="*/ 1904588 w 1942632"/>
              <a:gd name="connsiteY2-186" fmla="*/ 0 h 1283495"/>
              <a:gd name="connsiteX3-187" fmla="*/ 1942632 w 1942632"/>
              <a:gd name="connsiteY3-188" fmla="*/ 38107 h 1283495"/>
              <a:gd name="connsiteX4-189" fmla="*/ 1942632 w 1942632"/>
              <a:gd name="connsiteY4-190" fmla="*/ 960540 h 1283495"/>
              <a:gd name="connsiteX5-191" fmla="*/ 1919081 w 1942632"/>
              <a:gd name="connsiteY5-192" fmla="*/ 995690 h 1283495"/>
              <a:gd name="connsiteX6-193" fmla="*/ 1877553 w 1942632"/>
              <a:gd name="connsiteY6-194" fmla="*/ 987434 h 1283495"/>
              <a:gd name="connsiteX7-195" fmla="*/ 1819771 w 1942632"/>
              <a:gd name="connsiteY7-196" fmla="*/ 929652 h 1283495"/>
              <a:gd name="connsiteX8-197" fmla="*/ 1765689 w 1942632"/>
              <a:gd name="connsiteY8-198" fmla="*/ 929787 h 1283495"/>
              <a:gd name="connsiteX9-199" fmla="*/ 1427581 w 1942632"/>
              <a:gd name="connsiteY9-200" fmla="*/ 1272148 h 1283495"/>
              <a:gd name="connsiteX10-201" fmla="*/ 1400455 w 1942632"/>
              <a:gd name="connsiteY10-202" fmla="*/ 1283495 h 1283495"/>
              <a:gd name="connsiteX11-203" fmla="*/ 36397 w 1942632"/>
              <a:gd name="connsiteY11-204" fmla="*/ 1283495 h 1283495"/>
              <a:gd name="connsiteX12-205" fmla="*/ 1385 w 1942632"/>
              <a:gd name="connsiteY12-206" fmla="*/ 1260348 h 1283495"/>
              <a:gd name="connsiteX13-207" fmla="*/ 8920 w 1942632"/>
              <a:gd name="connsiteY13-208" fmla="*/ 1219033 h 1283495"/>
              <a:gd name="connsiteX14-209" fmla="*/ 1010873 w 1942632"/>
              <a:gd name="connsiteY14-210" fmla="*/ 173517 h 1283495"/>
              <a:gd name="connsiteX15-211" fmla="*/ 1010331 w 1942632"/>
              <a:gd name="connsiteY15-212" fmla="*/ 120212 h 1283495"/>
              <a:gd name="connsiteX16-213" fmla="*/ 955227 w 1942632"/>
              <a:gd name="connsiteY16-214" fmla="*/ 65108 h 1283495"/>
              <a:gd name="connsiteX17-215" fmla="*/ 946969 w 1942632"/>
              <a:gd name="connsiteY17-216" fmla="*/ 23530 h 1283495"/>
              <a:gd name="connsiteX0-217" fmla="*/ 946969 w 1942632"/>
              <a:gd name="connsiteY0-218" fmla="*/ 23530 h 1283495"/>
              <a:gd name="connsiteX1-219" fmla="*/ 982173 w 1942632"/>
              <a:gd name="connsiteY1-220" fmla="*/ 0 h 1283495"/>
              <a:gd name="connsiteX2-221" fmla="*/ 1904588 w 1942632"/>
              <a:gd name="connsiteY2-222" fmla="*/ 0 h 1283495"/>
              <a:gd name="connsiteX3-223" fmla="*/ 1942632 w 1942632"/>
              <a:gd name="connsiteY3-224" fmla="*/ 38107 h 1283495"/>
              <a:gd name="connsiteX4-225" fmla="*/ 1942632 w 1942632"/>
              <a:gd name="connsiteY4-226" fmla="*/ 960540 h 1283495"/>
              <a:gd name="connsiteX5-227" fmla="*/ 1919081 w 1942632"/>
              <a:gd name="connsiteY5-228" fmla="*/ 995690 h 1283495"/>
              <a:gd name="connsiteX6-229" fmla="*/ 1877553 w 1942632"/>
              <a:gd name="connsiteY6-230" fmla="*/ 987434 h 1283495"/>
              <a:gd name="connsiteX7-231" fmla="*/ 1819771 w 1942632"/>
              <a:gd name="connsiteY7-232" fmla="*/ 929652 h 1283495"/>
              <a:gd name="connsiteX8-233" fmla="*/ 1765689 w 1942632"/>
              <a:gd name="connsiteY8-234" fmla="*/ 929787 h 1283495"/>
              <a:gd name="connsiteX9-235" fmla="*/ 1427581 w 1942632"/>
              <a:gd name="connsiteY9-236" fmla="*/ 1272148 h 1283495"/>
              <a:gd name="connsiteX10-237" fmla="*/ 1400455 w 1942632"/>
              <a:gd name="connsiteY10-238" fmla="*/ 1283495 h 1283495"/>
              <a:gd name="connsiteX11-239" fmla="*/ 36397 w 1942632"/>
              <a:gd name="connsiteY11-240" fmla="*/ 1283495 h 1283495"/>
              <a:gd name="connsiteX12-241" fmla="*/ 1385 w 1942632"/>
              <a:gd name="connsiteY12-242" fmla="*/ 1260348 h 1283495"/>
              <a:gd name="connsiteX13-243" fmla="*/ 8920 w 1942632"/>
              <a:gd name="connsiteY13-244" fmla="*/ 1219033 h 1283495"/>
              <a:gd name="connsiteX14-245" fmla="*/ 1010873 w 1942632"/>
              <a:gd name="connsiteY14-246" fmla="*/ 173517 h 1283495"/>
              <a:gd name="connsiteX15-247" fmla="*/ 1010331 w 1942632"/>
              <a:gd name="connsiteY15-248" fmla="*/ 120212 h 1283495"/>
              <a:gd name="connsiteX16-249" fmla="*/ 955227 w 1942632"/>
              <a:gd name="connsiteY16-250" fmla="*/ 65108 h 1283495"/>
              <a:gd name="connsiteX17-251" fmla="*/ 946969 w 1942632"/>
              <a:gd name="connsiteY17-252" fmla="*/ 23530 h 1283495"/>
              <a:gd name="connsiteX0-253" fmla="*/ 946969 w 1942632"/>
              <a:gd name="connsiteY0-254" fmla="*/ 23530 h 1283495"/>
              <a:gd name="connsiteX1-255" fmla="*/ 982173 w 1942632"/>
              <a:gd name="connsiteY1-256" fmla="*/ 0 h 1283495"/>
              <a:gd name="connsiteX2-257" fmla="*/ 1904588 w 1942632"/>
              <a:gd name="connsiteY2-258" fmla="*/ 0 h 1283495"/>
              <a:gd name="connsiteX3-259" fmla="*/ 1942632 w 1942632"/>
              <a:gd name="connsiteY3-260" fmla="*/ 38107 h 1283495"/>
              <a:gd name="connsiteX4-261" fmla="*/ 1942632 w 1942632"/>
              <a:gd name="connsiteY4-262" fmla="*/ 960540 h 1283495"/>
              <a:gd name="connsiteX5-263" fmla="*/ 1919081 w 1942632"/>
              <a:gd name="connsiteY5-264" fmla="*/ 995690 h 1283495"/>
              <a:gd name="connsiteX6-265" fmla="*/ 1877553 w 1942632"/>
              <a:gd name="connsiteY6-266" fmla="*/ 987434 h 1283495"/>
              <a:gd name="connsiteX7-267" fmla="*/ 1819771 w 1942632"/>
              <a:gd name="connsiteY7-268" fmla="*/ 929652 h 1283495"/>
              <a:gd name="connsiteX8-269" fmla="*/ 1765689 w 1942632"/>
              <a:gd name="connsiteY8-270" fmla="*/ 929787 h 1283495"/>
              <a:gd name="connsiteX9-271" fmla="*/ 1427581 w 1942632"/>
              <a:gd name="connsiteY9-272" fmla="*/ 1272148 h 1283495"/>
              <a:gd name="connsiteX10-273" fmla="*/ 1400455 w 1942632"/>
              <a:gd name="connsiteY10-274" fmla="*/ 1283495 h 1283495"/>
              <a:gd name="connsiteX11-275" fmla="*/ 36397 w 1942632"/>
              <a:gd name="connsiteY11-276" fmla="*/ 1283495 h 1283495"/>
              <a:gd name="connsiteX12-277" fmla="*/ 1385 w 1942632"/>
              <a:gd name="connsiteY12-278" fmla="*/ 1260348 h 1283495"/>
              <a:gd name="connsiteX13-279" fmla="*/ 8920 w 1942632"/>
              <a:gd name="connsiteY13-280" fmla="*/ 1219033 h 1283495"/>
              <a:gd name="connsiteX14-281" fmla="*/ 1010873 w 1942632"/>
              <a:gd name="connsiteY14-282" fmla="*/ 173517 h 1283495"/>
              <a:gd name="connsiteX15-283" fmla="*/ 1010331 w 1942632"/>
              <a:gd name="connsiteY15-284" fmla="*/ 120212 h 1283495"/>
              <a:gd name="connsiteX16-285" fmla="*/ 955227 w 1942632"/>
              <a:gd name="connsiteY16-286" fmla="*/ 65108 h 1283495"/>
              <a:gd name="connsiteX17-287" fmla="*/ 946969 w 1942632"/>
              <a:gd name="connsiteY17-288" fmla="*/ 23530 h 1283495"/>
              <a:gd name="connsiteX0-289" fmla="*/ 946969 w 1942632"/>
              <a:gd name="connsiteY0-290" fmla="*/ 23530 h 1283495"/>
              <a:gd name="connsiteX1-291" fmla="*/ 982173 w 1942632"/>
              <a:gd name="connsiteY1-292" fmla="*/ 0 h 1283495"/>
              <a:gd name="connsiteX2-293" fmla="*/ 1904588 w 1942632"/>
              <a:gd name="connsiteY2-294" fmla="*/ 0 h 1283495"/>
              <a:gd name="connsiteX3-295" fmla="*/ 1942632 w 1942632"/>
              <a:gd name="connsiteY3-296" fmla="*/ 38107 h 1283495"/>
              <a:gd name="connsiteX4-297" fmla="*/ 1942632 w 1942632"/>
              <a:gd name="connsiteY4-298" fmla="*/ 960540 h 1283495"/>
              <a:gd name="connsiteX5-299" fmla="*/ 1919081 w 1942632"/>
              <a:gd name="connsiteY5-300" fmla="*/ 995690 h 1283495"/>
              <a:gd name="connsiteX6-301" fmla="*/ 1877553 w 1942632"/>
              <a:gd name="connsiteY6-302" fmla="*/ 987434 h 1283495"/>
              <a:gd name="connsiteX7-303" fmla="*/ 1819771 w 1942632"/>
              <a:gd name="connsiteY7-304" fmla="*/ 929652 h 1283495"/>
              <a:gd name="connsiteX8-305" fmla="*/ 1765689 w 1942632"/>
              <a:gd name="connsiteY8-306" fmla="*/ 929787 h 1283495"/>
              <a:gd name="connsiteX9-307" fmla="*/ 1427581 w 1942632"/>
              <a:gd name="connsiteY9-308" fmla="*/ 1272148 h 1283495"/>
              <a:gd name="connsiteX10-309" fmla="*/ 1400455 w 1942632"/>
              <a:gd name="connsiteY10-310" fmla="*/ 1283495 h 1283495"/>
              <a:gd name="connsiteX11-311" fmla="*/ 36397 w 1942632"/>
              <a:gd name="connsiteY11-312" fmla="*/ 1283495 h 1283495"/>
              <a:gd name="connsiteX12-313" fmla="*/ 1385 w 1942632"/>
              <a:gd name="connsiteY12-314" fmla="*/ 1260348 h 1283495"/>
              <a:gd name="connsiteX13-315" fmla="*/ 8920 w 1942632"/>
              <a:gd name="connsiteY13-316" fmla="*/ 1219033 h 1283495"/>
              <a:gd name="connsiteX14-317" fmla="*/ 1010873 w 1942632"/>
              <a:gd name="connsiteY14-318" fmla="*/ 173517 h 1283495"/>
              <a:gd name="connsiteX15-319" fmla="*/ 1010331 w 1942632"/>
              <a:gd name="connsiteY15-320" fmla="*/ 120212 h 1283495"/>
              <a:gd name="connsiteX16-321" fmla="*/ 955227 w 1942632"/>
              <a:gd name="connsiteY16-322" fmla="*/ 65108 h 1283495"/>
              <a:gd name="connsiteX17-323" fmla="*/ 946969 w 1942632"/>
              <a:gd name="connsiteY17-324" fmla="*/ 23530 h 1283495"/>
              <a:gd name="connsiteX0-325" fmla="*/ 946969 w 1942632"/>
              <a:gd name="connsiteY0-326" fmla="*/ 23530 h 1283495"/>
              <a:gd name="connsiteX1-327" fmla="*/ 982173 w 1942632"/>
              <a:gd name="connsiteY1-328" fmla="*/ 0 h 1283495"/>
              <a:gd name="connsiteX2-329" fmla="*/ 1904588 w 1942632"/>
              <a:gd name="connsiteY2-330" fmla="*/ 0 h 1283495"/>
              <a:gd name="connsiteX3-331" fmla="*/ 1942632 w 1942632"/>
              <a:gd name="connsiteY3-332" fmla="*/ 38107 h 1283495"/>
              <a:gd name="connsiteX4-333" fmla="*/ 1942632 w 1942632"/>
              <a:gd name="connsiteY4-334" fmla="*/ 960540 h 1283495"/>
              <a:gd name="connsiteX5-335" fmla="*/ 1919081 w 1942632"/>
              <a:gd name="connsiteY5-336" fmla="*/ 995690 h 1283495"/>
              <a:gd name="connsiteX6-337" fmla="*/ 1877553 w 1942632"/>
              <a:gd name="connsiteY6-338" fmla="*/ 987434 h 1283495"/>
              <a:gd name="connsiteX7-339" fmla="*/ 1819771 w 1942632"/>
              <a:gd name="connsiteY7-340" fmla="*/ 929652 h 1283495"/>
              <a:gd name="connsiteX8-341" fmla="*/ 1765689 w 1942632"/>
              <a:gd name="connsiteY8-342" fmla="*/ 929787 h 1283495"/>
              <a:gd name="connsiteX9-343" fmla="*/ 1427581 w 1942632"/>
              <a:gd name="connsiteY9-344" fmla="*/ 1272148 h 1283495"/>
              <a:gd name="connsiteX10-345" fmla="*/ 1400455 w 1942632"/>
              <a:gd name="connsiteY10-346" fmla="*/ 1283495 h 1283495"/>
              <a:gd name="connsiteX11-347" fmla="*/ 36397 w 1942632"/>
              <a:gd name="connsiteY11-348" fmla="*/ 1283495 h 1283495"/>
              <a:gd name="connsiteX12-349" fmla="*/ 1385 w 1942632"/>
              <a:gd name="connsiteY12-350" fmla="*/ 1260348 h 1283495"/>
              <a:gd name="connsiteX13-351" fmla="*/ 8920 w 1942632"/>
              <a:gd name="connsiteY13-352" fmla="*/ 1219033 h 1283495"/>
              <a:gd name="connsiteX14-353" fmla="*/ 1010873 w 1942632"/>
              <a:gd name="connsiteY14-354" fmla="*/ 173517 h 1283495"/>
              <a:gd name="connsiteX15-355" fmla="*/ 1010331 w 1942632"/>
              <a:gd name="connsiteY15-356" fmla="*/ 120212 h 1283495"/>
              <a:gd name="connsiteX16-357" fmla="*/ 955227 w 1942632"/>
              <a:gd name="connsiteY16-358" fmla="*/ 65108 h 1283495"/>
              <a:gd name="connsiteX17-359" fmla="*/ 946969 w 1942632"/>
              <a:gd name="connsiteY17-360" fmla="*/ 23530 h 1283495"/>
              <a:gd name="connsiteX0-361" fmla="*/ 946969 w 1942632"/>
              <a:gd name="connsiteY0-362" fmla="*/ 23530 h 1283495"/>
              <a:gd name="connsiteX1-363" fmla="*/ 982173 w 1942632"/>
              <a:gd name="connsiteY1-364" fmla="*/ 0 h 1283495"/>
              <a:gd name="connsiteX2-365" fmla="*/ 1904588 w 1942632"/>
              <a:gd name="connsiteY2-366" fmla="*/ 0 h 1283495"/>
              <a:gd name="connsiteX3-367" fmla="*/ 1942632 w 1942632"/>
              <a:gd name="connsiteY3-368" fmla="*/ 38107 h 1283495"/>
              <a:gd name="connsiteX4-369" fmla="*/ 1942632 w 1942632"/>
              <a:gd name="connsiteY4-370" fmla="*/ 960540 h 1283495"/>
              <a:gd name="connsiteX5-371" fmla="*/ 1919081 w 1942632"/>
              <a:gd name="connsiteY5-372" fmla="*/ 995690 h 1283495"/>
              <a:gd name="connsiteX6-373" fmla="*/ 1877553 w 1942632"/>
              <a:gd name="connsiteY6-374" fmla="*/ 987434 h 1283495"/>
              <a:gd name="connsiteX7-375" fmla="*/ 1819771 w 1942632"/>
              <a:gd name="connsiteY7-376" fmla="*/ 929652 h 1283495"/>
              <a:gd name="connsiteX8-377" fmla="*/ 1765689 w 1942632"/>
              <a:gd name="connsiteY8-378" fmla="*/ 929787 h 1283495"/>
              <a:gd name="connsiteX9-379" fmla="*/ 1427581 w 1942632"/>
              <a:gd name="connsiteY9-380" fmla="*/ 1272148 h 1283495"/>
              <a:gd name="connsiteX10-381" fmla="*/ 1400455 w 1942632"/>
              <a:gd name="connsiteY10-382" fmla="*/ 1283495 h 1283495"/>
              <a:gd name="connsiteX11-383" fmla="*/ 36397 w 1942632"/>
              <a:gd name="connsiteY11-384" fmla="*/ 1283495 h 1283495"/>
              <a:gd name="connsiteX12-385" fmla="*/ 1385 w 1942632"/>
              <a:gd name="connsiteY12-386" fmla="*/ 1260348 h 1283495"/>
              <a:gd name="connsiteX13-387" fmla="*/ 8920 w 1942632"/>
              <a:gd name="connsiteY13-388" fmla="*/ 1219033 h 1283495"/>
              <a:gd name="connsiteX14-389" fmla="*/ 1010873 w 1942632"/>
              <a:gd name="connsiteY14-390" fmla="*/ 173517 h 1283495"/>
              <a:gd name="connsiteX15-391" fmla="*/ 1010331 w 1942632"/>
              <a:gd name="connsiteY15-392" fmla="*/ 120212 h 1283495"/>
              <a:gd name="connsiteX16-393" fmla="*/ 955227 w 1942632"/>
              <a:gd name="connsiteY16-394" fmla="*/ 65108 h 1283495"/>
              <a:gd name="connsiteX17-395" fmla="*/ 946969 w 1942632"/>
              <a:gd name="connsiteY17-396" fmla="*/ 23530 h 1283495"/>
              <a:gd name="connsiteX0-397" fmla="*/ 946969 w 1942632"/>
              <a:gd name="connsiteY0-398" fmla="*/ 23530 h 1283495"/>
              <a:gd name="connsiteX1-399" fmla="*/ 982173 w 1942632"/>
              <a:gd name="connsiteY1-400" fmla="*/ 0 h 1283495"/>
              <a:gd name="connsiteX2-401" fmla="*/ 1904588 w 1942632"/>
              <a:gd name="connsiteY2-402" fmla="*/ 0 h 1283495"/>
              <a:gd name="connsiteX3-403" fmla="*/ 1942632 w 1942632"/>
              <a:gd name="connsiteY3-404" fmla="*/ 38107 h 1283495"/>
              <a:gd name="connsiteX4-405" fmla="*/ 1942632 w 1942632"/>
              <a:gd name="connsiteY4-406" fmla="*/ 960540 h 1283495"/>
              <a:gd name="connsiteX5-407" fmla="*/ 1919081 w 1942632"/>
              <a:gd name="connsiteY5-408" fmla="*/ 995690 h 1283495"/>
              <a:gd name="connsiteX6-409" fmla="*/ 1877553 w 1942632"/>
              <a:gd name="connsiteY6-410" fmla="*/ 987434 h 1283495"/>
              <a:gd name="connsiteX7-411" fmla="*/ 1819771 w 1942632"/>
              <a:gd name="connsiteY7-412" fmla="*/ 929652 h 1283495"/>
              <a:gd name="connsiteX8-413" fmla="*/ 1765689 w 1942632"/>
              <a:gd name="connsiteY8-414" fmla="*/ 929787 h 1283495"/>
              <a:gd name="connsiteX9-415" fmla="*/ 1427581 w 1942632"/>
              <a:gd name="connsiteY9-416" fmla="*/ 1272148 h 1283495"/>
              <a:gd name="connsiteX10-417" fmla="*/ 1400455 w 1942632"/>
              <a:gd name="connsiteY10-418" fmla="*/ 1283495 h 1283495"/>
              <a:gd name="connsiteX11-419" fmla="*/ 36397 w 1942632"/>
              <a:gd name="connsiteY11-420" fmla="*/ 1283495 h 1283495"/>
              <a:gd name="connsiteX12-421" fmla="*/ 1385 w 1942632"/>
              <a:gd name="connsiteY12-422" fmla="*/ 1260348 h 1283495"/>
              <a:gd name="connsiteX13-423" fmla="*/ 8920 w 1942632"/>
              <a:gd name="connsiteY13-424" fmla="*/ 1219033 h 1283495"/>
              <a:gd name="connsiteX14-425" fmla="*/ 1010873 w 1942632"/>
              <a:gd name="connsiteY14-426" fmla="*/ 173517 h 1283495"/>
              <a:gd name="connsiteX15-427" fmla="*/ 1010331 w 1942632"/>
              <a:gd name="connsiteY15-428" fmla="*/ 120212 h 1283495"/>
              <a:gd name="connsiteX16-429" fmla="*/ 955227 w 1942632"/>
              <a:gd name="connsiteY16-430" fmla="*/ 65108 h 1283495"/>
              <a:gd name="connsiteX17-431" fmla="*/ 946969 w 1942632"/>
              <a:gd name="connsiteY17-432" fmla="*/ 23530 h 1283495"/>
              <a:gd name="connsiteX0-433" fmla="*/ 946969 w 1942632"/>
              <a:gd name="connsiteY0-434" fmla="*/ 23530 h 1283495"/>
              <a:gd name="connsiteX1-435" fmla="*/ 982173 w 1942632"/>
              <a:gd name="connsiteY1-436" fmla="*/ 0 h 1283495"/>
              <a:gd name="connsiteX2-437" fmla="*/ 1904588 w 1942632"/>
              <a:gd name="connsiteY2-438" fmla="*/ 0 h 1283495"/>
              <a:gd name="connsiteX3-439" fmla="*/ 1942632 w 1942632"/>
              <a:gd name="connsiteY3-440" fmla="*/ 38107 h 1283495"/>
              <a:gd name="connsiteX4-441" fmla="*/ 1942632 w 1942632"/>
              <a:gd name="connsiteY4-442" fmla="*/ 960540 h 1283495"/>
              <a:gd name="connsiteX5-443" fmla="*/ 1919081 w 1942632"/>
              <a:gd name="connsiteY5-444" fmla="*/ 995690 h 1283495"/>
              <a:gd name="connsiteX6-445" fmla="*/ 1877553 w 1942632"/>
              <a:gd name="connsiteY6-446" fmla="*/ 987434 h 1283495"/>
              <a:gd name="connsiteX7-447" fmla="*/ 1819771 w 1942632"/>
              <a:gd name="connsiteY7-448" fmla="*/ 929652 h 1283495"/>
              <a:gd name="connsiteX8-449" fmla="*/ 1765689 w 1942632"/>
              <a:gd name="connsiteY8-450" fmla="*/ 929787 h 1283495"/>
              <a:gd name="connsiteX9-451" fmla="*/ 1427581 w 1942632"/>
              <a:gd name="connsiteY9-452" fmla="*/ 1272148 h 1283495"/>
              <a:gd name="connsiteX10-453" fmla="*/ 1400455 w 1942632"/>
              <a:gd name="connsiteY10-454" fmla="*/ 1283495 h 1283495"/>
              <a:gd name="connsiteX11-455" fmla="*/ 36397 w 1942632"/>
              <a:gd name="connsiteY11-456" fmla="*/ 1283495 h 1283495"/>
              <a:gd name="connsiteX12-457" fmla="*/ 1385 w 1942632"/>
              <a:gd name="connsiteY12-458" fmla="*/ 1260348 h 1283495"/>
              <a:gd name="connsiteX13-459" fmla="*/ 8920 w 1942632"/>
              <a:gd name="connsiteY13-460" fmla="*/ 1219033 h 1283495"/>
              <a:gd name="connsiteX14-461" fmla="*/ 1010873 w 1942632"/>
              <a:gd name="connsiteY14-462" fmla="*/ 173517 h 1283495"/>
              <a:gd name="connsiteX15-463" fmla="*/ 1010331 w 1942632"/>
              <a:gd name="connsiteY15-464" fmla="*/ 120212 h 1283495"/>
              <a:gd name="connsiteX16-465" fmla="*/ 955227 w 1942632"/>
              <a:gd name="connsiteY16-466" fmla="*/ 65108 h 1283495"/>
              <a:gd name="connsiteX17-467" fmla="*/ 946969 w 1942632"/>
              <a:gd name="connsiteY17-468" fmla="*/ 23530 h 1283495"/>
              <a:gd name="connsiteX0-469" fmla="*/ 946969 w 1942632"/>
              <a:gd name="connsiteY0-470" fmla="*/ 23530 h 1283495"/>
              <a:gd name="connsiteX1-471" fmla="*/ 982173 w 1942632"/>
              <a:gd name="connsiteY1-472" fmla="*/ 0 h 1283495"/>
              <a:gd name="connsiteX2-473" fmla="*/ 1904588 w 1942632"/>
              <a:gd name="connsiteY2-474" fmla="*/ 0 h 1283495"/>
              <a:gd name="connsiteX3-475" fmla="*/ 1942632 w 1942632"/>
              <a:gd name="connsiteY3-476" fmla="*/ 38107 h 1283495"/>
              <a:gd name="connsiteX4-477" fmla="*/ 1942632 w 1942632"/>
              <a:gd name="connsiteY4-478" fmla="*/ 960540 h 1283495"/>
              <a:gd name="connsiteX5-479" fmla="*/ 1919081 w 1942632"/>
              <a:gd name="connsiteY5-480" fmla="*/ 995690 h 1283495"/>
              <a:gd name="connsiteX6-481" fmla="*/ 1877553 w 1942632"/>
              <a:gd name="connsiteY6-482" fmla="*/ 987434 h 1283495"/>
              <a:gd name="connsiteX7-483" fmla="*/ 1819771 w 1942632"/>
              <a:gd name="connsiteY7-484" fmla="*/ 929652 h 1283495"/>
              <a:gd name="connsiteX8-485" fmla="*/ 1765689 w 1942632"/>
              <a:gd name="connsiteY8-486" fmla="*/ 929787 h 1283495"/>
              <a:gd name="connsiteX9-487" fmla="*/ 1427581 w 1942632"/>
              <a:gd name="connsiteY9-488" fmla="*/ 1272148 h 1283495"/>
              <a:gd name="connsiteX10-489" fmla="*/ 1400455 w 1942632"/>
              <a:gd name="connsiteY10-490" fmla="*/ 1283495 h 1283495"/>
              <a:gd name="connsiteX11-491" fmla="*/ 36397 w 1942632"/>
              <a:gd name="connsiteY11-492" fmla="*/ 1283495 h 1283495"/>
              <a:gd name="connsiteX12-493" fmla="*/ 1385 w 1942632"/>
              <a:gd name="connsiteY12-494" fmla="*/ 1260348 h 1283495"/>
              <a:gd name="connsiteX13-495" fmla="*/ 8920 w 1942632"/>
              <a:gd name="connsiteY13-496" fmla="*/ 1219033 h 1283495"/>
              <a:gd name="connsiteX14-497" fmla="*/ 1010873 w 1942632"/>
              <a:gd name="connsiteY14-498" fmla="*/ 173517 h 1283495"/>
              <a:gd name="connsiteX15-499" fmla="*/ 1010331 w 1942632"/>
              <a:gd name="connsiteY15-500" fmla="*/ 120212 h 1283495"/>
              <a:gd name="connsiteX16-501" fmla="*/ 955227 w 1942632"/>
              <a:gd name="connsiteY16-502" fmla="*/ 65108 h 1283495"/>
              <a:gd name="connsiteX17-503" fmla="*/ 946969 w 1942632"/>
              <a:gd name="connsiteY17-504" fmla="*/ 23530 h 1283495"/>
              <a:gd name="connsiteX0-505" fmla="*/ 946969 w 1942632"/>
              <a:gd name="connsiteY0-506" fmla="*/ 23530 h 1283495"/>
              <a:gd name="connsiteX1-507" fmla="*/ 982173 w 1942632"/>
              <a:gd name="connsiteY1-508" fmla="*/ 0 h 1283495"/>
              <a:gd name="connsiteX2-509" fmla="*/ 1904588 w 1942632"/>
              <a:gd name="connsiteY2-510" fmla="*/ 0 h 1283495"/>
              <a:gd name="connsiteX3-511" fmla="*/ 1942632 w 1942632"/>
              <a:gd name="connsiteY3-512" fmla="*/ 38107 h 1283495"/>
              <a:gd name="connsiteX4-513" fmla="*/ 1942632 w 1942632"/>
              <a:gd name="connsiteY4-514" fmla="*/ 960540 h 1283495"/>
              <a:gd name="connsiteX5-515" fmla="*/ 1919081 w 1942632"/>
              <a:gd name="connsiteY5-516" fmla="*/ 995690 h 1283495"/>
              <a:gd name="connsiteX6-517" fmla="*/ 1877553 w 1942632"/>
              <a:gd name="connsiteY6-518" fmla="*/ 987434 h 1283495"/>
              <a:gd name="connsiteX7-519" fmla="*/ 1819771 w 1942632"/>
              <a:gd name="connsiteY7-520" fmla="*/ 929652 h 1283495"/>
              <a:gd name="connsiteX8-521" fmla="*/ 1765689 w 1942632"/>
              <a:gd name="connsiteY8-522" fmla="*/ 929787 h 1283495"/>
              <a:gd name="connsiteX9-523" fmla="*/ 1427581 w 1942632"/>
              <a:gd name="connsiteY9-524" fmla="*/ 1272148 h 1283495"/>
              <a:gd name="connsiteX10-525" fmla="*/ 1400455 w 1942632"/>
              <a:gd name="connsiteY10-526" fmla="*/ 1283495 h 1283495"/>
              <a:gd name="connsiteX11-527" fmla="*/ 36397 w 1942632"/>
              <a:gd name="connsiteY11-528" fmla="*/ 1283495 h 1283495"/>
              <a:gd name="connsiteX12-529" fmla="*/ 1385 w 1942632"/>
              <a:gd name="connsiteY12-530" fmla="*/ 1260348 h 1283495"/>
              <a:gd name="connsiteX13-531" fmla="*/ 8920 w 1942632"/>
              <a:gd name="connsiteY13-532" fmla="*/ 1219033 h 1283495"/>
              <a:gd name="connsiteX14-533" fmla="*/ 1010873 w 1942632"/>
              <a:gd name="connsiteY14-534" fmla="*/ 173517 h 1283495"/>
              <a:gd name="connsiteX15-535" fmla="*/ 1010331 w 1942632"/>
              <a:gd name="connsiteY15-536" fmla="*/ 120212 h 1283495"/>
              <a:gd name="connsiteX16-537" fmla="*/ 955227 w 1942632"/>
              <a:gd name="connsiteY16-538" fmla="*/ 65108 h 1283495"/>
              <a:gd name="connsiteX17-539" fmla="*/ 946969 w 1942632"/>
              <a:gd name="connsiteY17-540" fmla="*/ 23530 h 1283495"/>
              <a:gd name="connsiteX0-541" fmla="*/ 946969 w 1942632"/>
              <a:gd name="connsiteY0-542" fmla="*/ 23530 h 1283495"/>
              <a:gd name="connsiteX1-543" fmla="*/ 982173 w 1942632"/>
              <a:gd name="connsiteY1-544" fmla="*/ 0 h 1283495"/>
              <a:gd name="connsiteX2-545" fmla="*/ 1904588 w 1942632"/>
              <a:gd name="connsiteY2-546" fmla="*/ 0 h 1283495"/>
              <a:gd name="connsiteX3-547" fmla="*/ 1942632 w 1942632"/>
              <a:gd name="connsiteY3-548" fmla="*/ 38107 h 1283495"/>
              <a:gd name="connsiteX4-549" fmla="*/ 1942632 w 1942632"/>
              <a:gd name="connsiteY4-550" fmla="*/ 960540 h 1283495"/>
              <a:gd name="connsiteX5-551" fmla="*/ 1919081 w 1942632"/>
              <a:gd name="connsiteY5-552" fmla="*/ 995690 h 1283495"/>
              <a:gd name="connsiteX6-553" fmla="*/ 1877553 w 1942632"/>
              <a:gd name="connsiteY6-554" fmla="*/ 987434 h 1283495"/>
              <a:gd name="connsiteX7-555" fmla="*/ 1819771 w 1942632"/>
              <a:gd name="connsiteY7-556" fmla="*/ 929652 h 1283495"/>
              <a:gd name="connsiteX8-557" fmla="*/ 1765689 w 1942632"/>
              <a:gd name="connsiteY8-558" fmla="*/ 929787 h 1283495"/>
              <a:gd name="connsiteX9-559" fmla="*/ 1427581 w 1942632"/>
              <a:gd name="connsiteY9-560" fmla="*/ 1272148 h 1283495"/>
              <a:gd name="connsiteX10-561" fmla="*/ 1400455 w 1942632"/>
              <a:gd name="connsiteY10-562" fmla="*/ 1283495 h 1283495"/>
              <a:gd name="connsiteX11-563" fmla="*/ 36397 w 1942632"/>
              <a:gd name="connsiteY11-564" fmla="*/ 1283495 h 1283495"/>
              <a:gd name="connsiteX12-565" fmla="*/ 1385 w 1942632"/>
              <a:gd name="connsiteY12-566" fmla="*/ 1260348 h 1283495"/>
              <a:gd name="connsiteX13-567" fmla="*/ 8920 w 1942632"/>
              <a:gd name="connsiteY13-568" fmla="*/ 1219033 h 1283495"/>
              <a:gd name="connsiteX14-569" fmla="*/ 1010873 w 1942632"/>
              <a:gd name="connsiteY14-570" fmla="*/ 173517 h 1283495"/>
              <a:gd name="connsiteX15-571" fmla="*/ 1010331 w 1942632"/>
              <a:gd name="connsiteY15-572" fmla="*/ 120212 h 1283495"/>
              <a:gd name="connsiteX16-573" fmla="*/ 955227 w 1942632"/>
              <a:gd name="connsiteY16-574" fmla="*/ 65108 h 1283495"/>
              <a:gd name="connsiteX17-575" fmla="*/ 946969 w 1942632"/>
              <a:gd name="connsiteY17-576" fmla="*/ 23530 h 1283495"/>
              <a:gd name="connsiteX0-577" fmla="*/ 946969 w 1942632"/>
              <a:gd name="connsiteY0-578" fmla="*/ 23530 h 1283495"/>
              <a:gd name="connsiteX1-579" fmla="*/ 982173 w 1942632"/>
              <a:gd name="connsiteY1-580" fmla="*/ 0 h 1283495"/>
              <a:gd name="connsiteX2-581" fmla="*/ 1904588 w 1942632"/>
              <a:gd name="connsiteY2-582" fmla="*/ 0 h 1283495"/>
              <a:gd name="connsiteX3-583" fmla="*/ 1942632 w 1942632"/>
              <a:gd name="connsiteY3-584" fmla="*/ 38107 h 1283495"/>
              <a:gd name="connsiteX4-585" fmla="*/ 1942632 w 1942632"/>
              <a:gd name="connsiteY4-586" fmla="*/ 960540 h 1283495"/>
              <a:gd name="connsiteX5-587" fmla="*/ 1919081 w 1942632"/>
              <a:gd name="connsiteY5-588" fmla="*/ 995690 h 1283495"/>
              <a:gd name="connsiteX6-589" fmla="*/ 1877553 w 1942632"/>
              <a:gd name="connsiteY6-590" fmla="*/ 987434 h 1283495"/>
              <a:gd name="connsiteX7-591" fmla="*/ 1819771 w 1942632"/>
              <a:gd name="connsiteY7-592" fmla="*/ 929652 h 1283495"/>
              <a:gd name="connsiteX8-593" fmla="*/ 1765689 w 1942632"/>
              <a:gd name="connsiteY8-594" fmla="*/ 929787 h 1283495"/>
              <a:gd name="connsiteX9-595" fmla="*/ 1427581 w 1942632"/>
              <a:gd name="connsiteY9-596" fmla="*/ 1272148 h 1283495"/>
              <a:gd name="connsiteX10-597" fmla="*/ 1400455 w 1942632"/>
              <a:gd name="connsiteY10-598" fmla="*/ 1283495 h 1283495"/>
              <a:gd name="connsiteX11-599" fmla="*/ 36397 w 1942632"/>
              <a:gd name="connsiteY11-600" fmla="*/ 1283495 h 1283495"/>
              <a:gd name="connsiteX12-601" fmla="*/ 1385 w 1942632"/>
              <a:gd name="connsiteY12-602" fmla="*/ 1260348 h 1283495"/>
              <a:gd name="connsiteX13-603" fmla="*/ 8920 w 1942632"/>
              <a:gd name="connsiteY13-604" fmla="*/ 1219033 h 1283495"/>
              <a:gd name="connsiteX14-605" fmla="*/ 1010873 w 1942632"/>
              <a:gd name="connsiteY14-606" fmla="*/ 173517 h 1283495"/>
              <a:gd name="connsiteX15-607" fmla="*/ 1010331 w 1942632"/>
              <a:gd name="connsiteY15-608" fmla="*/ 120212 h 1283495"/>
              <a:gd name="connsiteX16-609" fmla="*/ 955227 w 1942632"/>
              <a:gd name="connsiteY16-610" fmla="*/ 65108 h 1283495"/>
              <a:gd name="connsiteX17-611" fmla="*/ 946969 w 1942632"/>
              <a:gd name="connsiteY17-612" fmla="*/ 23530 h 1283495"/>
              <a:gd name="connsiteX0-613" fmla="*/ 946969 w 1942632"/>
              <a:gd name="connsiteY0-614" fmla="*/ 23530 h 1283495"/>
              <a:gd name="connsiteX1-615" fmla="*/ 982173 w 1942632"/>
              <a:gd name="connsiteY1-616" fmla="*/ 0 h 1283495"/>
              <a:gd name="connsiteX2-617" fmla="*/ 1904588 w 1942632"/>
              <a:gd name="connsiteY2-618" fmla="*/ 0 h 1283495"/>
              <a:gd name="connsiteX3-619" fmla="*/ 1942632 w 1942632"/>
              <a:gd name="connsiteY3-620" fmla="*/ 38107 h 1283495"/>
              <a:gd name="connsiteX4-621" fmla="*/ 1942632 w 1942632"/>
              <a:gd name="connsiteY4-622" fmla="*/ 960540 h 1283495"/>
              <a:gd name="connsiteX5-623" fmla="*/ 1919081 w 1942632"/>
              <a:gd name="connsiteY5-624" fmla="*/ 995690 h 1283495"/>
              <a:gd name="connsiteX6-625" fmla="*/ 1877553 w 1942632"/>
              <a:gd name="connsiteY6-626" fmla="*/ 987434 h 1283495"/>
              <a:gd name="connsiteX7-627" fmla="*/ 1819771 w 1942632"/>
              <a:gd name="connsiteY7-628" fmla="*/ 929652 h 1283495"/>
              <a:gd name="connsiteX8-629" fmla="*/ 1765689 w 1942632"/>
              <a:gd name="connsiteY8-630" fmla="*/ 929787 h 1283495"/>
              <a:gd name="connsiteX9-631" fmla="*/ 1427581 w 1942632"/>
              <a:gd name="connsiteY9-632" fmla="*/ 1272148 h 1283495"/>
              <a:gd name="connsiteX10-633" fmla="*/ 1400455 w 1942632"/>
              <a:gd name="connsiteY10-634" fmla="*/ 1283495 h 1283495"/>
              <a:gd name="connsiteX11-635" fmla="*/ 36397 w 1942632"/>
              <a:gd name="connsiteY11-636" fmla="*/ 1283495 h 1283495"/>
              <a:gd name="connsiteX12-637" fmla="*/ 1385 w 1942632"/>
              <a:gd name="connsiteY12-638" fmla="*/ 1260348 h 1283495"/>
              <a:gd name="connsiteX13-639" fmla="*/ 8920 w 1942632"/>
              <a:gd name="connsiteY13-640" fmla="*/ 1219033 h 1283495"/>
              <a:gd name="connsiteX14-641" fmla="*/ 1010873 w 1942632"/>
              <a:gd name="connsiteY14-642" fmla="*/ 173517 h 1283495"/>
              <a:gd name="connsiteX15-643" fmla="*/ 1010331 w 1942632"/>
              <a:gd name="connsiteY15-644" fmla="*/ 120212 h 1283495"/>
              <a:gd name="connsiteX16-645" fmla="*/ 955227 w 1942632"/>
              <a:gd name="connsiteY16-646" fmla="*/ 65108 h 1283495"/>
              <a:gd name="connsiteX17-647" fmla="*/ 946969 w 1942632"/>
              <a:gd name="connsiteY17-648" fmla="*/ 23530 h 1283495"/>
              <a:gd name="connsiteX0-649" fmla="*/ 946969 w 1942632"/>
              <a:gd name="connsiteY0-650" fmla="*/ 23530 h 1283495"/>
              <a:gd name="connsiteX1-651" fmla="*/ 982173 w 1942632"/>
              <a:gd name="connsiteY1-652" fmla="*/ 0 h 1283495"/>
              <a:gd name="connsiteX2-653" fmla="*/ 1904588 w 1942632"/>
              <a:gd name="connsiteY2-654" fmla="*/ 0 h 1283495"/>
              <a:gd name="connsiteX3-655" fmla="*/ 1942632 w 1942632"/>
              <a:gd name="connsiteY3-656" fmla="*/ 38107 h 1283495"/>
              <a:gd name="connsiteX4-657" fmla="*/ 1942632 w 1942632"/>
              <a:gd name="connsiteY4-658" fmla="*/ 960540 h 1283495"/>
              <a:gd name="connsiteX5-659" fmla="*/ 1919081 w 1942632"/>
              <a:gd name="connsiteY5-660" fmla="*/ 995690 h 1283495"/>
              <a:gd name="connsiteX6-661" fmla="*/ 1877553 w 1942632"/>
              <a:gd name="connsiteY6-662" fmla="*/ 987434 h 1283495"/>
              <a:gd name="connsiteX7-663" fmla="*/ 1819771 w 1942632"/>
              <a:gd name="connsiteY7-664" fmla="*/ 929652 h 1283495"/>
              <a:gd name="connsiteX8-665" fmla="*/ 1765689 w 1942632"/>
              <a:gd name="connsiteY8-666" fmla="*/ 929787 h 1283495"/>
              <a:gd name="connsiteX9-667" fmla="*/ 1427581 w 1942632"/>
              <a:gd name="connsiteY9-668" fmla="*/ 1272148 h 1283495"/>
              <a:gd name="connsiteX10-669" fmla="*/ 1400455 w 1942632"/>
              <a:gd name="connsiteY10-670" fmla="*/ 1283495 h 1283495"/>
              <a:gd name="connsiteX11-671" fmla="*/ 36397 w 1942632"/>
              <a:gd name="connsiteY11-672" fmla="*/ 1283495 h 1283495"/>
              <a:gd name="connsiteX12-673" fmla="*/ 1385 w 1942632"/>
              <a:gd name="connsiteY12-674" fmla="*/ 1260348 h 1283495"/>
              <a:gd name="connsiteX13-675" fmla="*/ 8920 w 1942632"/>
              <a:gd name="connsiteY13-676" fmla="*/ 1219033 h 1283495"/>
              <a:gd name="connsiteX14-677" fmla="*/ 1010873 w 1942632"/>
              <a:gd name="connsiteY14-678" fmla="*/ 173517 h 1283495"/>
              <a:gd name="connsiteX15-679" fmla="*/ 1010331 w 1942632"/>
              <a:gd name="connsiteY15-680" fmla="*/ 120212 h 1283495"/>
              <a:gd name="connsiteX16-681" fmla="*/ 955227 w 1942632"/>
              <a:gd name="connsiteY16-682" fmla="*/ 65108 h 1283495"/>
              <a:gd name="connsiteX17-683" fmla="*/ 946969 w 1942632"/>
              <a:gd name="connsiteY17-684" fmla="*/ 23530 h 1283495"/>
              <a:gd name="connsiteX0-685" fmla="*/ 946969 w 1942632"/>
              <a:gd name="connsiteY0-686" fmla="*/ 23530 h 1283495"/>
              <a:gd name="connsiteX1-687" fmla="*/ 982173 w 1942632"/>
              <a:gd name="connsiteY1-688" fmla="*/ 0 h 1283495"/>
              <a:gd name="connsiteX2-689" fmla="*/ 1904588 w 1942632"/>
              <a:gd name="connsiteY2-690" fmla="*/ 0 h 1283495"/>
              <a:gd name="connsiteX3-691" fmla="*/ 1942632 w 1942632"/>
              <a:gd name="connsiteY3-692" fmla="*/ 38107 h 1283495"/>
              <a:gd name="connsiteX4-693" fmla="*/ 1942632 w 1942632"/>
              <a:gd name="connsiteY4-694" fmla="*/ 960540 h 1283495"/>
              <a:gd name="connsiteX5-695" fmla="*/ 1919081 w 1942632"/>
              <a:gd name="connsiteY5-696" fmla="*/ 995690 h 1283495"/>
              <a:gd name="connsiteX6-697" fmla="*/ 1877553 w 1942632"/>
              <a:gd name="connsiteY6-698" fmla="*/ 987434 h 1283495"/>
              <a:gd name="connsiteX7-699" fmla="*/ 1819771 w 1942632"/>
              <a:gd name="connsiteY7-700" fmla="*/ 929652 h 1283495"/>
              <a:gd name="connsiteX8-701" fmla="*/ 1765689 w 1942632"/>
              <a:gd name="connsiteY8-702" fmla="*/ 929787 h 1283495"/>
              <a:gd name="connsiteX9-703" fmla="*/ 1427581 w 1942632"/>
              <a:gd name="connsiteY9-704" fmla="*/ 1272148 h 1283495"/>
              <a:gd name="connsiteX10-705" fmla="*/ 1400455 w 1942632"/>
              <a:gd name="connsiteY10-706" fmla="*/ 1283495 h 1283495"/>
              <a:gd name="connsiteX11-707" fmla="*/ 36397 w 1942632"/>
              <a:gd name="connsiteY11-708" fmla="*/ 1283495 h 1283495"/>
              <a:gd name="connsiteX12-709" fmla="*/ 1385 w 1942632"/>
              <a:gd name="connsiteY12-710" fmla="*/ 1260348 h 1283495"/>
              <a:gd name="connsiteX13-711" fmla="*/ 8920 w 1942632"/>
              <a:gd name="connsiteY13-712" fmla="*/ 1219033 h 1283495"/>
              <a:gd name="connsiteX14-713" fmla="*/ 1010873 w 1942632"/>
              <a:gd name="connsiteY14-714" fmla="*/ 173517 h 1283495"/>
              <a:gd name="connsiteX15-715" fmla="*/ 1010331 w 1942632"/>
              <a:gd name="connsiteY15-716" fmla="*/ 120212 h 1283495"/>
              <a:gd name="connsiteX16-717" fmla="*/ 955227 w 1942632"/>
              <a:gd name="connsiteY16-718" fmla="*/ 65108 h 1283495"/>
              <a:gd name="connsiteX17-719" fmla="*/ 946969 w 1942632"/>
              <a:gd name="connsiteY17-720" fmla="*/ 23530 h 1283495"/>
              <a:gd name="connsiteX0-721" fmla="*/ 946969 w 1942632"/>
              <a:gd name="connsiteY0-722" fmla="*/ 23530 h 1283495"/>
              <a:gd name="connsiteX1-723" fmla="*/ 982173 w 1942632"/>
              <a:gd name="connsiteY1-724" fmla="*/ 0 h 1283495"/>
              <a:gd name="connsiteX2-725" fmla="*/ 1904588 w 1942632"/>
              <a:gd name="connsiteY2-726" fmla="*/ 0 h 1283495"/>
              <a:gd name="connsiteX3-727" fmla="*/ 1942632 w 1942632"/>
              <a:gd name="connsiteY3-728" fmla="*/ 38107 h 1283495"/>
              <a:gd name="connsiteX4-729" fmla="*/ 1942632 w 1942632"/>
              <a:gd name="connsiteY4-730" fmla="*/ 960540 h 1283495"/>
              <a:gd name="connsiteX5-731" fmla="*/ 1919081 w 1942632"/>
              <a:gd name="connsiteY5-732" fmla="*/ 995690 h 1283495"/>
              <a:gd name="connsiteX6-733" fmla="*/ 1877553 w 1942632"/>
              <a:gd name="connsiteY6-734" fmla="*/ 987434 h 1283495"/>
              <a:gd name="connsiteX7-735" fmla="*/ 1819771 w 1942632"/>
              <a:gd name="connsiteY7-736" fmla="*/ 929652 h 1283495"/>
              <a:gd name="connsiteX8-737" fmla="*/ 1765689 w 1942632"/>
              <a:gd name="connsiteY8-738" fmla="*/ 929787 h 1283495"/>
              <a:gd name="connsiteX9-739" fmla="*/ 1427581 w 1942632"/>
              <a:gd name="connsiteY9-740" fmla="*/ 1272148 h 1283495"/>
              <a:gd name="connsiteX10-741" fmla="*/ 1400455 w 1942632"/>
              <a:gd name="connsiteY10-742" fmla="*/ 1283495 h 1283495"/>
              <a:gd name="connsiteX11-743" fmla="*/ 36397 w 1942632"/>
              <a:gd name="connsiteY11-744" fmla="*/ 1283495 h 1283495"/>
              <a:gd name="connsiteX12-745" fmla="*/ 1385 w 1942632"/>
              <a:gd name="connsiteY12-746" fmla="*/ 1260348 h 1283495"/>
              <a:gd name="connsiteX13-747" fmla="*/ 8920 w 1942632"/>
              <a:gd name="connsiteY13-748" fmla="*/ 1219033 h 1283495"/>
              <a:gd name="connsiteX14-749" fmla="*/ 1010873 w 1942632"/>
              <a:gd name="connsiteY14-750" fmla="*/ 173517 h 1283495"/>
              <a:gd name="connsiteX15-751" fmla="*/ 1010331 w 1942632"/>
              <a:gd name="connsiteY15-752" fmla="*/ 120212 h 1283495"/>
              <a:gd name="connsiteX16-753" fmla="*/ 955227 w 1942632"/>
              <a:gd name="connsiteY16-754" fmla="*/ 65108 h 1283495"/>
              <a:gd name="connsiteX17-755" fmla="*/ 946969 w 1942632"/>
              <a:gd name="connsiteY17-756" fmla="*/ 23530 h 1283495"/>
              <a:gd name="connsiteX0-757" fmla="*/ 946345 w 1942008"/>
              <a:gd name="connsiteY0-758" fmla="*/ 23530 h 1283495"/>
              <a:gd name="connsiteX1-759" fmla="*/ 981549 w 1942008"/>
              <a:gd name="connsiteY1-760" fmla="*/ 0 h 1283495"/>
              <a:gd name="connsiteX2-761" fmla="*/ 1903964 w 1942008"/>
              <a:gd name="connsiteY2-762" fmla="*/ 0 h 1283495"/>
              <a:gd name="connsiteX3-763" fmla="*/ 1942008 w 1942008"/>
              <a:gd name="connsiteY3-764" fmla="*/ 38107 h 1283495"/>
              <a:gd name="connsiteX4-765" fmla="*/ 1942008 w 1942008"/>
              <a:gd name="connsiteY4-766" fmla="*/ 960540 h 1283495"/>
              <a:gd name="connsiteX5-767" fmla="*/ 1918457 w 1942008"/>
              <a:gd name="connsiteY5-768" fmla="*/ 995690 h 1283495"/>
              <a:gd name="connsiteX6-769" fmla="*/ 1876929 w 1942008"/>
              <a:gd name="connsiteY6-770" fmla="*/ 987434 h 1283495"/>
              <a:gd name="connsiteX7-771" fmla="*/ 1819147 w 1942008"/>
              <a:gd name="connsiteY7-772" fmla="*/ 929652 h 1283495"/>
              <a:gd name="connsiteX8-773" fmla="*/ 1765065 w 1942008"/>
              <a:gd name="connsiteY8-774" fmla="*/ 929787 h 1283495"/>
              <a:gd name="connsiteX9-775" fmla="*/ 1426957 w 1942008"/>
              <a:gd name="connsiteY9-776" fmla="*/ 1272148 h 1283495"/>
              <a:gd name="connsiteX10-777" fmla="*/ 1399831 w 1942008"/>
              <a:gd name="connsiteY10-778" fmla="*/ 1283495 h 1283495"/>
              <a:gd name="connsiteX11-779" fmla="*/ 35773 w 1942008"/>
              <a:gd name="connsiteY11-780" fmla="*/ 1283495 h 1283495"/>
              <a:gd name="connsiteX12-781" fmla="*/ 761 w 1942008"/>
              <a:gd name="connsiteY12-782" fmla="*/ 1260348 h 1283495"/>
              <a:gd name="connsiteX13-783" fmla="*/ 8296 w 1942008"/>
              <a:gd name="connsiteY13-784" fmla="*/ 1219033 h 1283495"/>
              <a:gd name="connsiteX14-785" fmla="*/ 1010249 w 1942008"/>
              <a:gd name="connsiteY14-786" fmla="*/ 173517 h 1283495"/>
              <a:gd name="connsiteX15-787" fmla="*/ 1009707 w 1942008"/>
              <a:gd name="connsiteY15-788" fmla="*/ 120212 h 1283495"/>
              <a:gd name="connsiteX16-789" fmla="*/ 954603 w 1942008"/>
              <a:gd name="connsiteY16-790" fmla="*/ 65108 h 1283495"/>
              <a:gd name="connsiteX17-791" fmla="*/ 946345 w 1942008"/>
              <a:gd name="connsiteY17-792" fmla="*/ 23530 h 1283495"/>
              <a:gd name="connsiteX0-793" fmla="*/ 945771 w 1941434"/>
              <a:gd name="connsiteY0-794" fmla="*/ 23530 h 1283495"/>
              <a:gd name="connsiteX1-795" fmla="*/ 980975 w 1941434"/>
              <a:gd name="connsiteY1-796" fmla="*/ 0 h 1283495"/>
              <a:gd name="connsiteX2-797" fmla="*/ 1903390 w 1941434"/>
              <a:gd name="connsiteY2-798" fmla="*/ 0 h 1283495"/>
              <a:gd name="connsiteX3-799" fmla="*/ 1941434 w 1941434"/>
              <a:gd name="connsiteY3-800" fmla="*/ 38107 h 1283495"/>
              <a:gd name="connsiteX4-801" fmla="*/ 1941434 w 1941434"/>
              <a:gd name="connsiteY4-802" fmla="*/ 960540 h 1283495"/>
              <a:gd name="connsiteX5-803" fmla="*/ 1917883 w 1941434"/>
              <a:gd name="connsiteY5-804" fmla="*/ 995690 h 1283495"/>
              <a:gd name="connsiteX6-805" fmla="*/ 1876355 w 1941434"/>
              <a:gd name="connsiteY6-806" fmla="*/ 987434 h 1283495"/>
              <a:gd name="connsiteX7-807" fmla="*/ 1818573 w 1941434"/>
              <a:gd name="connsiteY7-808" fmla="*/ 929652 h 1283495"/>
              <a:gd name="connsiteX8-809" fmla="*/ 1764491 w 1941434"/>
              <a:gd name="connsiteY8-810" fmla="*/ 929787 h 1283495"/>
              <a:gd name="connsiteX9-811" fmla="*/ 1426383 w 1941434"/>
              <a:gd name="connsiteY9-812" fmla="*/ 1272148 h 1283495"/>
              <a:gd name="connsiteX10-813" fmla="*/ 1399257 w 1941434"/>
              <a:gd name="connsiteY10-814" fmla="*/ 1283495 h 1283495"/>
              <a:gd name="connsiteX11-815" fmla="*/ 35199 w 1941434"/>
              <a:gd name="connsiteY11-816" fmla="*/ 1283495 h 1283495"/>
              <a:gd name="connsiteX12-817" fmla="*/ 187 w 1941434"/>
              <a:gd name="connsiteY12-818" fmla="*/ 1260348 h 1283495"/>
              <a:gd name="connsiteX13-819" fmla="*/ 7722 w 1941434"/>
              <a:gd name="connsiteY13-820" fmla="*/ 1219033 h 1283495"/>
              <a:gd name="connsiteX14-821" fmla="*/ 1009675 w 1941434"/>
              <a:gd name="connsiteY14-822" fmla="*/ 173517 h 1283495"/>
              <a:gd name="connsiteX15-823" fmla="*/ 1009133 w 1941434"/>
              <a:gd name="connsiteY15-824" fmla="*/ 120212 h 1283495"/>
              <a:gd name="connsiteX16-825" fmla="*/ 954029 w 1941434"/>
              <a:gd name="connsiteY16-826" fmla="*/ 65108 h 1283495"/>
              <a:gd name="connsiteX17-827" fmla="*/ 945771 w 1941434"/>
              <a:gd name="connsiteY17-828" fmla="*/ 23530 h 1283495"/>
              <a:gd name="connsiteX0-829" fmla="*/ 946469 w 1942132"/>
              <a:gd name="connsiteY0-830" fmla="*/ 23530 h 1283495"/>
              <a:gd name="connsiteX1-831" fmla="*/ 981673 w 1942132"/>
              <a:gd name="connsiteY1-832" fmla="*/ 0 h 1283495"/>
              <a:gd name="connsiteX2-833" fmla="*/ 1904088 w 1942132"/>
              <a:gd name="connsiteY2-834" fmla="*/ 0 h 1283495"/>
              <a:gd name="connsiteX3-835" fmla="*/ 1942132 w 1942132"/>
              <a:gd name="connsiteY3-836" fmla="*/ 38107 h 1283495"/>
              <a:gd name="connsiteX4-837" fmla="*/ 1942132 w 1942132"/>
              <a:gd name="connsiteY4-838" fmla="*/ 960540 h 1283495"/>
              <a:gd name="connsiteX5-839" fmla="*/ 1918581 w 1942132"/>
              <a:gd name="connsiteY5-840" fmla="*/ 995690 h 1283495"/>
              <a:gd name="connsiteX6-841" fmla="*/ 1877053 w 1942132"/>
              <a:gd name="connsiteY6-842" fmla="*/ 987434 h 1283495"/>
              <a:gd name="connsiteX7-843" fmla="*/ 1819271 w 1942132"/>
              <a:gd name="connsiteY7-844" fmla="*/ 929652 h 1283495"/>
              <a:gd name="connsiteX8-845" fmla="*/ 1765189 w 1942132"/>
              <a:gd name="connsiteY8-846" fmla="*/ 929787 h 1283495"/>
              <a:gd name="connsiteX9-847" fmla="*/ 1427081 w 1942132"/>
              <a:gd name="connsiteY9-848" fmla="*/ 1272148 h 1283495"/>
              <a:gd name="connsiteX10-849" fmla="*/ 1399955 w 1942132"/>
              <a:gd name="connsiteY10-850" fmla="*/ 1283495 h 1283495"/>
              <a:gd name="connsiteX11-851" fmla="*/ 35897 w 1942132"/>
              <a:gd name="connsiteY11-852" fmla="*/ 1283495 h 1283495"/>
              <a:gd name="connsiteX12-853" fmla="*/ 885 w 1942132"/>
              <a:gd name="connsiteY12-854" fmla="*/ 1260348 h 1283495"/>
              <a:gd name="connsiteX13-855" fmla="*/ 8420 w 1942132"/>
              <a:gd name="connsiteY13-856" fmla="*/ 1219033 h 1283495"/>
              <a:gd name="connsiteX14-857" fmla="*/ 1010373 w 1942132"/>
              <a:gd name="connsiteY14-858" fmla="*/ 173517 h 1283495"/>
              <a:gd name="connsiteX15-859" fmla="*/ 1009831 w 1942132"/>
              <a:gd name="connsiteY15-860" fmla="*/ 120212 h 1283495"/>
              <a:gd name="connsiteX16-861" fmla="*/ 954727 w 1942132"/>
              <a:gd name="connsiteY16-862" fmla="*/ 65108 h 1283495"/>
              <a:gd name="connsiteX17-863" fmla="*/ 946469 w 1942132"/>
              <a:gd name="connsiteY17-864" fmla="*/ 23530 h 1283495"/>
              <a:gd name="connsiteX0-865" fmla="*/ 948287 w 1943950"/>
              <a:gd name="connsiteY0-866" fmla="*/ 23530 h 1283495"/>
              <a:gd name="connsiteX1-867" fmla="*/ 983491 w 1943950"/>
              <a:gd name="connsiteY1-868" fmla="*/ 0 h 1283495"/>
              <a:gd name="connsiteX2-869" fmla="*/ 1905906 w 1943950"/>
              <a:gd name="connsiteY2-870" fmla="*/ 0 h 1283495"/>
              <a:gd name="connsiteX3-871" fmla="*/ 1943950 w 1943950"/>
              <a:gd name="connsiteY3-872" fmla="*/ 38107 h 1283495"/>
              <a:gd name="connsiteX4-873" fmla="*/ 1943950 w 1943950"/>
              <a:gd name="connsiteY4-874" fmla="*/ 960540 h 1283495"/>
              <a:gd name="connsiteX5-875" fmla="*/ 1920399 w 1943950"/>
              <a:gd name="connsiteY5-876" fmla="*/ 995690 h 1283495"/>
              <a:gd name="connsiteX6-877" fmla="*/ 1878871 w 1943950"/>
              <a:gd name="connsiteY6-878" fmla="*/ 987434 h 1283495"/>
              <a:gd name="connsiteX7-879" fmla="*/ 1821089 w 1943950"/>
              <a:gd name="connsiteY7-880" fmla="*/ 929652 h 1283495"/>
              <a:gd name="connsiteX8-881" fmla="*/ 1767007 w 1943950"/>
              <a:gd name="connsiteY8-882" fmla="*/ 929787 h 1283495"/>
              <a:gd name="connsiteX9-883" fmla="*/ 1428899 w 1943950"/>
              <a:gd name="connsiteY9-884" fmla="*/ 1272148 h 1283495"/>
              <a:gd name="connsiteX10-885" fmla="*/ 1401773 w 1943950"/>
              <a:gd name="connsiteY10-886" fmla="*/ 1283495 h 1283495"/>
              <a:gd name="connsiteX11-887" fmla="*/ 37715 w 1943950"/>
              <a:gd name="connsiteY11-888" fmla="*/ 1283495 h 1283495"/>
              <a:gd name="connsiteX12-889" fmla="*/ 2703 w 1943950"/>
              <a:gd name="connsiteY12-890" fmla="*/ 1260348 h 1283495"/>
              <a:gd name="connsiteX13-891" fmla="*/ 10238 w 1943950"/>
              <a:gd name="connsiteY13-892" fmla="*/ 1219033 h 1283495"/>
              <a:gd name="connsiteX14-893" fmla="*/ 1012191 w 1943950"/>
              <a:gd name="connsiteY14-894" fmla="*/ 173517 h 1283495"/>
              <a:gd name="connsiteX15-895" fmla="*/ 1011649 w 1943950"/>
              <a:gd name="connsiteY15-896" fmla="*/ 120212 h 1283495"/>
              <a:gd name="connsiteX16-897" fmla="*/ 956545 w 1943950"/>
              <a:gd name="connsiteY16-898" fmla="*/ 65108 h 1283495"/>
              <a:gd name="connsiteX17-899" fmla="*/ 948287 w 1943950"/>
              <a:gd name="connsiteY17-900" fmla="*/ 23530 h 1283495"/>
              <a:gd name="connsiteX0-901" fmla="*/ 948287 w 1943950"/>
              <a:gd name="connsiteY0-902" fmla="*/ 23530 h 1283495"/>
              <a:gd name="connsiteX1-903" fmla="*/ 983491 w 1943950"/>
              <a:gd name="connsiteY1-904" fmla="*/ 0 h 1283495"/>
              <a:gd name="connsiteX2-905" fmla="*/ 1905906 w 1943950"/>
              <a:gd name="connsiteY2-906" fmla="*/ 0 h 1283495"/>
              <a:gd name="connsiteX3-907" fmla="*/ 1943950 w 1943950"/>
              <a:gd name="connsiteY3-908" fmla="*/ 38107 h 1283495"/>
              <a:gd name="connsiteX4-909" fmla="*/ 1943950 w 1943950"/>
              <a:gd name="connsiteY4-910" fmla="*/ 960540 h 1283495"/>
              <a:gd name="connsiteX5-911" fmla="*/ 1920399 w 1943950"/>
              <a:gd name="connsiteY5-912" fmla="*/ 995690 h 1283495"/>
              <a:gd name="connsiteX6-913" fmla="*/ 1878871 w 1943950"/>
              <a:gd name="connsiteY6-914" fmla="*/ 987434 h 1283495"/>
              <a:gd name="connsiteX7-915" fmla="*/ 1821089 w 1943950"/>
              <a:gd name="connsiteY7-916" fmla="*/ 929652 h 1283495"/>
              <a:gd name="connsiteX8-917" fmla="*/ 1767007 w 1943950"/>
              <a:gd name="connsiteY8-918" fmla="*/ 929787 h 1283495"/>
              <a:gd name="connsiteX9-919" fmla="*/ 1428899 w 1943950"/>
              <a:gd name="connsiteY9-920" fmla="*/ 1272148 h 1283495"/>
              <a:gd name="connsiteX10-921" fmla="*/ 1401773 w 1943950"/>
              <a:gd name="connsiteY10-922" fmla="*/ 1283495 h 1283495"/>
              <a:gd name="connsiteX11-923" fmla="*/ 37715 w 1943950"/>
              <a:gd name="connsiteY11-924" fmla="*/ 1283495 h 1283495"/>
              <a:gd name="connsiteX12-925" fmla="*/ 2703 w 1943950"/>
              <a:gd name="connsiteY12-926" fmla="*/ 1260348 h 1283495"/>
              <a:gd name="connsiteX13-927" fmla="*/ 10238 w 1943950"/>
              <a:gd name="connsiteY13-928" fmla="*/ 1219033 h 1283495"/>
              <a:gd name="connsiteX14-929" fmla="*/ 1012191 w 1943950"/>
              <a:gd name="connsiteY14-930" fmla="*/ 173517 h 1283495"/>
              <a:gd name="connsiteX15-931" fmla="*/ 1011649 w 1943950"/>
              <a:gd name="connsiteY15-932" fmla="*/ 120212 h 1283495"/>
              <a:gd name="connsiteX16-933" fmla="*/ 956545 w 1943950"/>
              <a:gd name="connsiteY16-934" fmla="*/ 65108 h 1283495"/>
              <a:gd name="connsiteX17-935" fmla="*/ 948287 w 1943950"/>
              <a:gd name="connsiteY17-936" fmla="*/ 23530 h 1283495"/>
              <a:gd name="connsiteX0-937" fmla="*/ 948287 w 1943950"/>
              <a:gd name="connsiteY0-938" fmla="*/ 23530 h 1283495"/>
              <a:gd name="connsiteX1-939" fmla="*/ 983491 w 1943950"/>
              <a:gd name="connsiteY1-940" fmla="*/ 0 h 1283495"/>
              <a:gd name="connsiteX2-941" fmla="*/ 1905906 w 1943950"/>
              <a:gd name="connsiteY2-942" fmla="*/ 0 h 1283495"/>
              <a:gd name="connsiteX3-943" fmla="*/ 1943950 w 1943950"/>
              <a:gd name="connsiteY3-944" fmla="*/ 38107 h 1283495"/>
              <a:gd name="connsiteX4-945" fmla="*/ 1943950 w 1943950"/>
              <a:gd name="connsiteY4-946" fmla="*/ 960540 h 1283495"/>
              <a:gd name="connsiteX5-947" fmla="*/ 1920399 w 1943950"/>
              <a:gd name="connsiteY5-948" fmla="*/ 995690 h 1283495"/>
              <a:gd name="connsiteX6-949" fmla="*/ 1878871 w 1943950"/>
              <a:gd name="connsiteY6-950" fmla="*/ 987434 h 1283495"/>
              <a:gd name="connsiteX7-951" fmla="*/ 1821089 w 1943950"/>
              <a:gd name="connsiteY7-952" fmla="*/ 929652 h 1283495"/>
              <a:gd name="connsiteX8-953" fmla="*/ 1767007 w 1943950"/>
              <a:gd name="connsiteY8-954" fmla="*/ 929787 h 1283495"/>
              <a:gd name="connsiteX9-955" fmla="*/ 1428899 w 1943950"/>
              <a:gd name="connsiteY9-956" fmla="*/ 1272148 h 1283495"/>
              <a:gd name="connsiteX10-957" fmla="*/ 1401773 w 1943950"/>
              <a:gd name="connsiteY10-958" fmla="*/ 1283495 h 1283495"/>
              <a:gd name="connsiteX11-959" fmla="*/ 37715 w 1943950"/>
              <a:gd name="connsiteY11-960" fmla="*/ 1283495 h 1283495"/>
              <a:gd name="connsiteX12-961" fmla="*/ 2703 w 1943950"/>
              <a:gd name="connsiteY12-962" fmla="*/ 1260348 h 1283495"/>
              <a:gd name="connsiteX13-963" fmla="*/ 10238 w 1943950"/>
              <a:gd name="connsiteY13-964" fmla="*/ 1219033 h 1283495"/>
              <a:gd name="connsiteX14-965" fmla="*/ 1012191 w 1943950"/>
              <a:gd name="connsiteY14-966" fmla="*/ 173517 h 1283495"/>
              <a:gd name="connsiteX15-967" fmla="*/ 1011649 w 1943950"/>
              <a:gd name="connsiteY15-968" fmla="*/ 120212 h 1283495"/>
              <a:gd name="connsiteX16-969" fmla="*/ 956545 w 1943950"/>
              <a:gd name="connsiteY16-970" fmla="*/ 65108 h 1283495"/>
              <a:gd name="connsiteX17-971" fmla="*/ 948287 w 1943950"/>
              <a:gd name="connsiteY17-972" fmla="*/ 23530 h 1283495"/>
              <a:gd name="connsiteX0-973" fmla="*/ 948287 w 1943950"/>
              <a:gd name="connsiteY0-974" fmla="*/ 23530 h 1283495"/>
              <a:gd name="connsiteX1-975" fmla="*/ 983491 w 1943950"/>
              <a:gd name="connsiteY1-976" fmla="*/ 0 h 1283495"/>
              <a:gd name="connsiteX2-977" fmla="*/ 1905906 w 1943950"/>
              <a:gd name="connsiteY2-978" fmla="*/ 0 h 1283495"/>
              <a:gd name="connsiteX3-979" fmla="*/ 1943950 w 1943950"/>
              <a:gd name="connsiteY3-980" fmla="*/ 38107 h 1283495"/>
              <a:gd name="connsiteX4-981" fmla="*/ 1943950 w 1943950"/>
              <a:gd name="connsiteY4-982" fmla="*/ 960540 h 1283495"/>
              <a:gd name="connsiteX5-983" fmla="*/ 1920399 w 1943950"/>
              <a:gd name="connsiteY5-984" fmla="*/ 995690 h 1283495"/>
              <a:gd name="connsiteX6-985" fmla="*/ 1878871 w 1943950"/>
              <a:gd name="connsiteY6-986" fmla="*/ 987434 h 1283495"/>
              <a:gd name="connsiteX7-987" fmla="*/ 1821089 w 1943950"/>
              <a:gd name="connsiteY7-988" fmla="*/ 929652 h 1283495"/>
              <a:gd name="connsiteX8-989" fmla="*/ 1767007 w 1943950"/>
              <a:gd name="connsiteY8-990" fmla="*/ 929787 h 1283495"/>
              <a:gd name="connsiteX9-991" fmla="*/ 1428899 w 1943950"/>
              <a:gd name="connsiteY9-992" fmla="*/ 1272148 h 1283495"/>
              <a:gd name="connsiteX10-993" fmla="*/ 1401773 w 1943950"/>
              <a:gd name="connsiteY10-994" fmla="*/ 1283495 h 1283495"/>
              <a:gd name="connsiteX11-995" fmla="*/ 37715 w 1943950"/>
              <a:gd name="connsiteY11-996" fmla="*/ 1283495 h 1283495"/>
              <a:gd name="connsiteX12-997" fmla="*/ 2703 w 1943950"/>
              <a:gd name="connsiteY12-998" fmla="*/ 1260348 h 1283495"/>
              <a:gd name="connsiteX13-999" fmla="*/ 10238 w 1943950"/>
              <a:gd name="connsiteY13-1000" fmla="*/ 1219033 h 1283495"/>
              <a:gd name="connsiteX14-1001" fmla="*/ 1012191 w 1943950"/>
              <a:gd name="connsiteY14-1002" fmla="*/ 173517 h 1283495"/>
              <a:gd name="connsiteX15-1003" fmla="*/ 1011649 w 1943950"/>
              <a:gd name="connsiteY15-1004" fmla="*/ 120212 h 1283495"/>
              <a:gd name="connsiteX16-1005" fmla="*/ 956545 w 1943950"/>
              <a:gd name="connsiteY16-1006" fmla="*/ 65108 h 1283495"/>
              <a:gd name="connsiteX17-1007" fmla="*/ 948287 w 1943950"/>
              <a:gd name="connsiteY17-1008" fmla="*/ 23530 h 1283495"/>
              <a:gd name="connsiteX0-1009" fmla="*/ 948287 w 1943950"/>
              <a:gd name="connsiteY0-1010" fmla="*/ 23530 h 1283495"/>
              <a:gd name="connsiteX1-1011" fmla="*/ 983491 w 1943950"/>
              <a:gd name="connsiteY1-1012" fmla="*/ 0 h 1283495"/>
              <a:gd name="connsiteX2-1013" fmla="*/ 1905906 w 1943950"/>
              <a:gd name="connsiteY2-1014" fmla="*/ 0 h 1283495"/>
              <a:gd name="connsiteX3-1015" fmla="*/ 1943950 w 1943950"/>
              <a:gd name="connsiteY3-1016" fmla="*/ 38107 h 1283495"/>
              <a:gd name="connsiteX4-1017" fmla="*/ 1943950 w 1943950"/>
              <a:gd name="connsiteY4-1018" fmla="*/ 960540 h 1283495"/>
              <a:gd name="connsiteX5-1019" fmla="*/ 1920399 w 1943950"/>
              <a:gd name="connsiteY5-1020" fmla="*/ 995690 h 1283495"/>
              <a:gd name="connsiteX6-1021" fmla="*/ 1878871 w 1943950"/>
              <a:gd name="connsiteY6-1022" fmla="*/ 987434 h 1283495"/>
              <a:gd name="connsiteX7-1023" fmla="*/ 1821089 w 1943950"/>
              <a:gd name="connsiteY7-1024" fmla="*/ 929652 h 1283495"/>
              <a:gd name="connsiteX8-1025" fmla="*/ 1767007 w 1943950"/>
              <a:gd name="connsiteY8-1026" fmla="*/ 929787 h 1283495"/>
              <a:gd name="connsiteX9-1027" fmla="*/ 1428899 w 1943950"/>
              <a:gd name="connsiteY9-1028" fmla="*/ 1272148 h 1283495"/>
              <a:gd name="connsiteX10-1029" fmla="*/ 1401773 w 1943950"/>
              <a:gd name="connsiteY10-1030" fmla="*/ 1283495 h 1283495"/>
              <a:gd name="connsiteX11-1031" fmla="*/ 37715 w 1943950"/>
              <a:gd name="connsiteY11-1032" fmla="*/ 1283495 h 1283495"/>
              <a:gd name="connsiteX12-1033" fmla="*/ 2703 w 1943950"/>
              <a:gd name="connsiteY12-1034" fmla="*/ 1260348 h 1283495"/>
              <a:gd name="connsiteX13-1035" fmla="*/ 10238 w 1943950"/>
              <a:gd name="connsiteY13-1036" fmla="*/ 1219033 h 1283495"/>
              <a:gd name="connsiteX14-1037" fmla="*/ 1012191 w 1943950"/>
              <a:gd name="connsiteY14-1038" fmla="*/ 173517 h 1283495"/>
              <a:gd name="connsiteX15-1039" fmla="*/ 1011649 w 1943950"/>
              <a:gd name="connsiteY15-1040" fmla="*/ 120212 h 1283495"/>
              <a:gd name="connsiteX16-1041" fmla="*/ 956545 w 1943950"/>
              <a:gd name="connsiteY16-1042" fmla="*/ 65108 h 1283495"/>
              <a:gd name="connsiteX17-1043" fmla="*/ 948287 w 1943950"/>
              <a:gd name="connsiteY17-1044" fmla="*/ 23530 h 1283495"/>
              <a:gd name="connsiteX0-1045" fmla="*/ 948287 w 1943950"/>
              <a:gd name="connsiteY0-1046" fmla="*/ 23530 h 1283495"/>
              <a:gd name="connsiteX1-1047" fmla="*/ 983491 w 1943950"/>
              <a:gd name="connsiteY1-1048" fmla="*/ 0 h 1283495"/>
              <a:gd name="connsiteX2-1049" fmla="*/ 1905906 w 1943950"/>
              <a:gd name="connsiteY2-1050" fmla="*/ 0 h 1283495"/>
              <a:gd name="connsiteX3-1051" fmla="*/ 1943950 w 1943950"/>
              <a:gd name="connsiteY3-1052" fmla="*/ 38107 h 1283495"/>
              <a:gd name="connsiteX4-1053" fmla="*/ 1943950 w 1943950"/>
              <a:gd name="connsiteY4-1054" fmla="*/ 960540 h 1283495"/>
              <a:gd name="connsiteX5-1055" fmla="*/ 1920399 w 1943950"/>
              <a:gd name="connsiteY5-1056" fmla="*/ 995690 h 1283495"/>
              <a:gd name="connsiteX6-1057" fmla="*/ 1878871 w 1943950"/>
              <a:gd name="connsiteY6-1058" fmla="*/ 987434 h 1283495"/>
              <a:gd name="connsiteX7-1059" fmla="*/ 1821089 w 1943950"/>
              <a:gd name="connsiteY7-1060" fmla="*/ 929652 h 1283495"/>
              <a:gd name="connsiteX8-1061" fmla="*/ 1767007 w 1943950"/>
              <a:gd name="connsiteY8-1062" fmla="*/ 929787 h 1283495"/>
              <a:gd name="connsiteX9-1063" fmla="*/ 1428899 w 1943950"/>
              <a:gd name="connsiteY9-1064" fmla="*/ 1272148 h 1283495"/>
              <a:gd name="connsiteX10-1065" fmla="*/ 1401773 w 1943950"/>
              <a:gd name="connsiteY10-1066" fmla="*/ 1283495 h 1283495"/>
              <a:gd name="connsiteX11-1067" fmla="*/ 37715 w 1943950"/>
              <a:gd name="connsiteY11-1068" fmla="*/ 1283495 h 1283495"/>
              <a:gd name="connsiteX12-1069" fmla="*/ 2703 w 1943950"/>
              <a:gd name="connsiteY12-1070" fmla="*/ 1260348 h 1283495"/>
              <a:gd name="connsiteX13-1071" fmla="*/ 10238 w 1943950"/>
              <a:gd name="connsiteY13-1072" fmla="*/ 1219033 h 1283495"/>
              <a:gd name="connsiteX14-1073" fmla="*/ 1012191 w 1943950"/>
              <a:gd name="connsiteY14-1074" fmla="*/ 173517 h 1283495"/>
              <a:gd name="connsiteX15-1075" fmla="*/ 1011649 w 1943950"/>
              <a:gd name="connsiteY15-1076" fmla="*/ 120212 h 1283495"/>
              <a:gd name="connsiteX16-1077" fmla="*/ 956545 w 1943950"/>
              <a:gd name="connsiteY16-1078" fmla="*/ 65108 h 1283495"/>
              <a:gd name="connsiteX17-1079" fmla="*/ 948287 w 1943950"/>
              <a:gd name="connsiteY17-1080" fmla="*/ 23530 h 1283495"/>
              <a:gd name="connsiteX0-1081" fmla="*/ 948287 w 1943950"/>
              <a:gd name="connsiteY0-1082" fmla="*/ 23530 h 1283495"/>
              <a:gd name="connsiteX1-1083" fmla="*/ 983491 w 1943950"/>
              <a:gd name="connsiteY1-1084" fmla="*/ 0 h 1283495"/>
              <a:gd name="connsiteX2-1085" fmla="*/ 1905906 w 1943950"/>
              <a:gd name="connsiteY2-1086" fmla="*/ 0 h 1283495"/>
              <a:gd name="connsiteX3-1087" fmla="*/ 1943950 w 1943950"/>
              <a:gd name="connsiteY3-1088" fmla="*/ 38107 h 1283495"/>
              <a:gd name="connsiteX4-1089" fmla="*/ 1943950 w 1943950"/>
              <a:gd name="connsiteY4-1090" fmla="*/ 960540 h 1283495"/>
              <a:gd name="connsiteX5-1091" fmla="*/ 1920399 w 1943950"/>
              <a:gd name="connsiteY5-1092" fmla="*/ 995690 h 1283495"/>
              <a:gd name="connsiteX6-1093" fmla="*/ 1878871 w 1943950"/>
              <a:gd name="connsiteY6-1094" fmla="*/ 987434 h 1283495"/>
              <a:gd name="connsiteX7-1095" fmla="*/ 1821089 w 1943950"/>
              <a:gd name="connsiteY7-1096" fmla="*/ 929652 h 1283495"/>
              <a:gd name="connsiteX8-1097" fmla="*/ 1767007 w 1943950"/>
              <a:gd name="connsiteY8-1098" fmla="*/ 929787 h 1283495"/>
              <a:gd name="connsiteX9-1099" fmla="*/ 1428899 w 1943950"/>
              <a:gd name="connsiteY9-1100" fmla="*/ 1272148 h 1283495"/>
              <a:gd name="connsiteX10-1101" fmla="*/ 1401773 w 1943950"/>
              <a:gd name="connsiteY10-1102" fmla="*/ 1283495 h 1283495"/>
              <a:gd name="connsiteX11-1103" fmla="*/ 37715 w 1943950"/>
              <a:gd name="connsiteY11-1104" fmla="*/ 1283495 h 1283495"/>
              <a:gd name="connsiteX12-1105" fmla="*/ 2703 w 1943950"/>
              <a:gd name="connsiteY12-1106" fmla="*/ 1260348 h 1283495"/>
              <a:gd name="connsiteX13-1107" fmla="*/ 10238 w 1943950"/>
              <a:gd name="connsiteY13-1108" fmla="*/ 1219033 h 1283495"/>
              <a:gd name="connsiteX14-1109" fmla="*/ 1012191 w 1943950"/>
              <a:gd name="connsiteY14-1110" fmla="*/ 173517 h 1283495"/>
              <a:gd name="connsiteX15-1111" fmla="*/ 1011649 w 1943950"/>
              <a:gd name="connsiteY15-1112" fmla="*/ 120212 h 1283495"/>
              <a:gd name="connsiteX16-1113" fmla="*/ 956545 w 1943950"/>
              <a:gd name="connsiteY16-1114" fmla="*/ 65108 h 1283495"/>
              <a:gd name="connsiteX17-1115" fmla="*/ 948287 w 1943950"/>
              <a:gd name="connsiteY17-1116" fmla="*/ 23530 h 1283495"/>
              <a:gd name="connsiteX0-1117" fmla="*/ 948287 w 1943950"/>
              <a:gd name="connsiteY0-1118" fmla="*/ 23530 h 1283495"/>
              <a:gd name="connsiteX1-1119" fmla="*/ 983491 w 1943950"/>
              <a:gd name="connsiteY1-1120" fmla="*/ 0 h 1283495"/>
              <a:gd name="connsiteX2-1121" fmla="*/ 1905906 w 1943950"/>
              <a:gd name="connsiteY2-1122" fmla="*/ 0 h 1283495"/>
              <a:gd name="connsiteX3-1123" fmla="*/ 1943950 w 1943950"/>
              <a:gd name="connsiteY3-1124" fmla="*/ 38107 h 1283495"/>
              <a:gd name="connsiteX4-1125" fmla="*/ 1943950 w 1943950"/>
              <a:gd name="connsiteY4-1126" fmla="*/ 960540 h 1283495"/>
              <a:gd name="connsiteX5-1127" fmla="*/ 1920399 w 1943950"/>
              <a:gd name="connsiteY5-1128" fmla="*/ 995690 h 1283495"/>
              <a:gd name="connsiteX6-1129" fmla="*/ 1878871 w 1943950"/>
              <a:gd name="connsiteY6-1130" fmla="*/ 987434 h 1283495"/>
              <a:gd name="connsiteX7-1131" fmla="*/ 1821089 w 1943950"/>
              <a:gd name="connsiteY7-1132" fmla="*/ 929652 h 1283495"/>
              <a:gd name="connsiteX8-1133" fmla="*/ 1767007 w 1943950"/>
              <a:gd name="connsiteY8-1134" fmla="*/ 929787 h 1283495"/>
              <a:gd name="connsiteX9-1135" fmla="*/ 1428899 w 1943950"/>
              <a:gd name="connsiteY9-1136" fmla="*/ 1272148 h 1283495"/>
              <a:gd name="connsiteX10-1137" fmla="*/ 1401773 w 1943950"/>
              <a:gd name="connsiteY10-1138" fmla="*/ 1283495 h 1283495"/>
              <a:gd name="connsiteX11-1139" fmla="*/ 37715 w 1943950"/>
              <a:gd name="connsiteY11-1140" fmla="*/ 1283495 h 1283495"/>
              <a:gd name="connsiteX12-1141" fmla="*/ 2703 w 1943950"/>
              <a:gd name="connsiteY12-1142" fmla="*/ 1260348 h 1283495"/>
              <a:gd name="connsiteX13-1143" fmla="*/ 10238 w 1943950"/>
              <a:gd name="connsiteY13-1144" fmla="*/ 1219033 h 1283495"/>
              <a:gd name="connsiteX14-1145" fmla="*/ 1012191 w 1943950"/>
              <a:gd name="connsiteY14-1146" fmla="*/ 173517 h 1283495"/>
              <a:gd name="connsiteX15-1147" fmla="*/ 1011649 w 1943950"/>
              <a:gd name="connsiteY15-1148" fmla="*/ 120212 h 1283495"/>
              <a:gd name="connsiteX16-1149" fmla="*/ 956545 w 1943950"/>
              <a:gd name="connsiteY16-1150" fmla="*/ 65108 h 1283495"/>
              <a:gd name="connsiteX17-1151" fmla="*/ 948287 w 1943950"/>
              <a:gd name="connsiteY17-1152" fmla="*/ 23530 h 12834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1943950" h="1283495">
                <a:moveTo>
                  <a:pt x="948287" y="23530"/>
                </a:moveTo>
                <a:cubicBezTo>
                  <a:pt x="953755" y="10319"/>
                  <a:pt x="969194" y="1"/>
                  <a:pt x="983491" y="0"/>
                </a:cubicBezTo>
                <a:cubicBezTo>
                  <a:pt x="997788" y="1"/>
                  <a:pt x="1883585" y="1"/>
                  <a:pt x="1905906" y="0"/>
                </a:cubicBezTo>
                <a:cubicBezTo>
                  <a:pt x="1928228" y="1"/>
                  <a:pt x="1943950" y="15786"/>
                  <a:pt x="1943950" y="38107"/>
                </a:cubicBezTo>
                <a:cubicBezTo>
                  <a:pt x="1943950" y="60429"/>
                  <a:pt x="1943950" y="946245"/>
                  <a:pt x="1943950" y="960540"/>
                </a:cubicBezTo>
                <a:cubicBezTo>
                  <a:pt x="1943950" y="974838"/>
                  <a:pt x="1933606" y="990217"/>
                  <a:pt x="1920399" y="995690"/>
                </a:cubicBezTo>
                <a:cubicBezTo>
                  <a:pt x="1907192" y="1001165"/>
                  <a:pt x="1888980" y="997544"/>
                  <a:pt x="1878871" y="987434"/>
                </a:cubicBezTo>
                <a:cubicBezTo>
                  <a:pt x="1868762" y="977325"/>
                  <a:pt x="1836949" y="945513"/>
                  <a:pt x="1821089" y="929652"/>
                </a:cubicBezTo>
                <a:cubicBezTo>
                  <a:pt x="1805230" y="913793"/>
                  <a:pt x="1782767" y="913830"/>
                  <a:pt x="1767007" y="929787"/>
                </a:cubicBezTo>
                <a:cubicBezTo>
                  <a:pt x="1751246" y="945747"/>
                  <a:pt x="1436154" y="1264803"/>
                  <a:pt x="1428899" y="1272148"/>
                </a:cubicBezTo>
                <a:cubicBezTo>
                  <a:pt x="1421644" y="1279495"/>
                  <a:pt x="1412098" y="1283496"/>
                  <a:pt x="1401773" y="1283495"/>
                </a:cubicBezTo>
                <a:cubicBezTo>
                  <a:pt x="1391448" y="1283496"/>
                  <a:pt x="51905" y="1283496"/>
                  <a:pt x="37715" y="1283495"/>
                </a:cubicBezTo>
                <a:cubicBezTo>
                  <a:pt x="23524" y="1283496"/>
                  <a:pt x="8273" y="1273401"/>
                  <a:pt x="2703" y="1260348"/>
                </a:cubicBezTo>
                <a:cubicBezTo>
                  <a:pt x="-2866" y="1247297"/>
                  <a:pt x="420" y="1229279"/>
                  <a:pt x="10238" y="1219033"/>
                </a:cubicBezTo>
                <a:cubicBezTo>
                  <a:pt x="20057" y="1208788"/>
                  <a:pt x="997013" y="189355"/>
                  <a:pt x="1012191" y="173517"/>
                </a:cubicBezTo>
                <a:cubicBezTo>
                  <a:pt x="1027369" y="157680"/>
                  <a:pt x="1027160" y="135724"/>
                  <a:pt x="1011649" y="120212"/>
                </a:cubicBezTo>
                <a:cubicBezTo>
                  <a:pt x="996137" y="104701"/>
                  <a:pt x="966655" y="75219"/>
                  <a:pt x="956545" y="65108"/>
                </a:cubicBezTo>
                <a:cubicBezTo>
                  <a:pt x="946436" y="55000"/>
                  <a:pt x="942820" y="36740"/>
                  <a:pt x="948287" y="23530"/>
                </a:cubicBezTo>
                <a:close/>
              </a:path>
            </a:pathLst>
          </a:custGeom>
          <a:solidFill>
            <a:srgbClr val="04898E"/>
          </a:solidFill>
          <a:ln w="9525" cap="flat">
            <a:noFill/>
            <a:prstDash val="solid"/>
            <a:miter/>
          </a:ln>
          <a:effectLst>
            <a:outerShdw blurRad="63500" dist="38100" dir="8100000" algn="tr" rotWithShape="0">
              <a:schemeClr val="accent1">
                <a:alpha val="20000"/>
              </a:schemeClr>
            </a:outerShdw>
          </a:effectLst>
        </p:spPr>
        <p:txBody>
          <a:bodyPr rot="0" spcFirstLastPara="0" vertOverflow="overflow" horzOverflow="overflow" vert="horz" wrap="none" lIns="720090"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en-US" altLang="zh-CN" sz="2400" b="1">
                <a:solidFill>
                  <a:srgbClr val="FFFFFF"/>
                </a:solidFill>
                <a:latin typeface="+mn-ea"/>
                <a:cs typeface="+mn-ea"/>
                <a:sym typeface="+mn-ea"/>
              </a:rPr>
              <a:t>05</a:t>
            </a:r>
            <a:endParaRPr lang="en-US" altLang="zh-CN" sz="2400" b="1">
              <a:solidFill>
                <a:srgbClr val="FFFFFF"/>
              </a:solidFill>
              <a:latin typeface="+mn-ea"/>
              <a:cs typeface="+mn-ea"/>
              <a:sym typeface="+mn-ea"/>
            </a:endParaRPr>
          </a:p>
        </p:txBody>
      </p:sp>
      <p:sp>
        <p:nvSpPr>
          <p:cNvPr id="61" name="椭圆 60"/>
          <p:cNvSpPr/>
          <p:nvPr>
            <p:custDataLst>
              <p:tags r:id="rId22"/>
            </p:custDataLst>
          </p:nvPr>
        </p:nvSpPr>
        <p:spPr>
          <a:xfrm>
            <a:off x="11273155" y="2392363"/>
            <a:ext cx="219710" cy="21971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sp>
        <p:nvSpPr>
          <p:cNvPr id="62" name="椭圆 61"/>
          <p:cNvSpPr/>
          <p:nvPr>
            <p:custDataLst>
              <p:tags r:id="rId23"/>
            </p:custDataLst>
          </p:nvPr>
        </p:nvSpPr>
        <p:spPr>
          <a:xfrm rot="5400000">
            <a:off x="11342370" y="2460943"/>
            <a:ext cx="80645" cy="8064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solidFill>
                <a:schemeClr val="lt1"/>
              </a:solidFill>
            </a:endParaRPr>
          </a:p>
        </p:txBody>
      </p:sp>
      <p:cxnSp>
        <p:nvCxnSpPr>
          <p:cNvPr id="63" name="直接连接符 62"/>
          <p:cNvCxnSpPr/>
          <p:nvPr>
            <p:custDataLst>
              <p:tags r:id="rId24"/>
            </p:custDataLst>
          </p:nvPr>
        </p:nvCxnSpPr>
        <p:spPr>
          <a:xfrm>
            <a:off x="11383010" y="2611438"/>
            <a:ext cx="10795" cy="1337945"/>
          </a:xfrm>
          <a:prstGeom prst="line">
            <a:avLst/>
          </a:prstGeom>
          <a:ln w="31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25"/>
            </p:custDataLst>
          </p:nvPr>
        </p:nvSpPr>
        <p:spPr>
          <a:xfrm>
            <a:off x="9438005" y="1576070"/>
            <a:ext cx="1831975" cy="2284095"/>
          </a:xfrm>
          <a:prstGeom prst="rect">
            <a:avLst/>
          </a:prstGeom>
          <a:noFill/>
        </p:spPr>
        <p:txBody>
          <a:bodyPr wrap="square" lIns="0" tIns="0" rIns="0" bIns="0" rtlCol="0" anchor="t" anchorCtr="0">
            <a:noAutofit/>
          </a:bodyPr>
          <a:lstStyle/>
          <a:p>
            <a:pPr algn="l" fontAlgn="auto">
              <a:lnSpc>
                <a:spcPct val="125000"/>
              </a:lnSpc>
              <a:buClrTx/>
              <a:buSzTx/>
              <a:buFontTx/>
            </a:pPr>
            <a:r>
              <a:rPr lang="zh-CN" altLang="en-US" sz="2000">
                <a:solidFill>
                  <a:srgbClr val="92D050"/>
                </a:solidFill>
                <a:latin typeface="微软雅黑" panose="020B0503020204020204" pitchFamily="34" charset="-122"/>
                <a:ea typeface="微软雅黑" panose="020B0503020204020204" pitchFamily="34" charset="-122"/>
                <a:cs typeface="+mn-ea"/>
                <a:sym typeface="+mn-ea"/>
              </a:rPr>
              <a:t>数字化、绿色化、低碳化融合，集绿色、智慧于一体，是具有内在可持续性的生产力</a:t>
            </a:r>
            <a:endParaRPr lang="zh-CN" altLang="en-US" sz="2000">
              <a:solidFill>
                <a:srgbClr val="92D050"/>
              </a:solidFill>
              <a:latin typeface="微软雅黑" panose="020B0503020204020204" pitchFamily="34" charset="-122"/>
              <a:ea typeface="微软雅黑" panose="020B0503020204020204" pitchFamily="34" charset="-122"/>
              <a:cs typeface="+mn-ea"/>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新质生产力的重大意义</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746125" y="1228090"/>
            <a:ext cx="10669270" cy="452310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（一）理论意义</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新时代，中国社会经济发展面临新局面、呈现新特征，不确定性和全球共性问题的复杂性日益深刻和加剧，</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新质生产力的提出，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作为马克思主义政治经济学的深化和补充，</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充分体现了马克思主义中国化的最新成果，</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标志着马克思主义政治经济学在中国现代化进程中获得了新的时代价值。</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发展新质生产力是实现中华民族伟大复兴的必然选择，</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新质生产力必将带来产业与经济的新变革，既决定了国家的国际竞争力和发展方向，也将为构建人类命运共同体贡献中国智慧、中国力量。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圆角矩形 2"/>
          <p:cNvSpPr/>
          <p:nvPr/>
        </p:nvSpPr>
        <p:spPr>
          <a:xfrm>
            <a:off x="498475" y="1460500"/>
            <a:ext cx="10996930" cy="4290695"/>
          </a:xfrm>
          <a:prstGeom prst="round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新质生产力的重大意义</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任意多边形 7"/>
          <p:cNvSpPr/>
          <p:nvPr>
            <p:custDataLst>
              <p:tags r:id="rId1"/>
            </p:custDataLst>
          </p:nvPr>
        </p:nvSpPr>
        <p:spPr>
          <a:xfrm>
            <a:off x="1433139" y="1489456"/>
            <a:ext cx="1802168" cy="5368865"/>
          </a:xfrm>
          <a:custGeom>
            <a:avLst/>
            <a:gdLst/>
            <a:ahLst/>
            <a:cxnLst>
              <a:cxn ang="3">
                <a:pos x="hc" y="t"/>
              </a:cxn>
              <a:cxn ang="cd2">
                <a:pos x="l" y="vc"/>
              </a:cxn>
              <a:cxn ang="cd4">
                <a:pos x="hc" y="b"/>
              </a:cxn>
              <a:cxn ang="0">
                <a:pos x="r" y="vc"/>
              </a:cxn>
            </a:cxnLst>
            <a:rect l="l" t="t" r="r" b="b"/>
            <a:pathLst>
              <a:path w="3537" h="10537">
                <a:moveTo>
                  <a:pt x="0" y="0"/>
                </a:moveTo>
                <a:lnTo>
                  <a:pt x="44" y="22"/>
                </a:lnTo>
                <a:cubicBezTo>
                  <a:pt x="2114" y="1050"/>
                  <a:pt x="3537" y="3187"/>
                  <a:pt x="3537" y="5655"/>
                </a:cubicBezTo>
                <a:cubicBezTo>
                  <a:pt x="3537" y="7608"/>
                  <a:pt x="2646" y="9353"/>
                  <a:pt x="1249" y="10506"/>
                </a:cubicBezTo>
                <a:lnTo>
                  <a:pt x="1212" y="10537"/>
                </a:lnTo>
                <a:lnTo>
                  <a:pt x="0" y="10537"/>
                </a:lnTo>
                <a:lnTo>
                  <a:pt x="0" y="9335"/>
                </a:lnTo>
                <a:lnTo>
                  <a:pt x="43" y="9303"/>
                </a:lnTo>
                <a:cubicBezTo>
                  <a:pt x="1138" y="8463"/>
                  <a:pt x="1844" y="7142"/>
                  <a:pt x="1844" y="5655"/>
                </a:cubicBezTo>
                <a:cubicBezTo>
                  <a:pt x="1844" y="4168"/>
                  <a:pt x="1138" y="2847"/>
                  <a:pt x="43" y="2007"/>
                </a:cubicBezTo>
                <a:lnTo>
                  <a:pt x="0" y="1975"/>
                </a:lnTo>
                <a:lnTo>
                  <a:pt x="0" y="0"/>
                </a:lnTo>
                <a:close/>
              </a:path>
            </a:pathLst>
          </a:custGeom>
          <a:gradFill>
            <a:gsLst>
              <a:gs pos="100000">
                <a:schemeClr val="accent1">
                  <a:lumMod val="40000"/>
                  <a:lumOff val="60000"/>
                  <a:alpha val="0"/>
                </a:schemeClr>
              </a:gs>
              <a:gs pos="0">
                <a:schemeClr val="accent1">
                  <a:lumMod val="40000"/>
                  <a:lumOff val="60000"/>
                  <a:alpha val="0"/>
                </a:schemeClr>
              </a:gs>
              <a:gs pos="57000">
                <a:schemeClr val="accent1">
                  <a:lumMod val="40000"/>
                  <a:lumOff val="60000"/>
                  <a:alpha val="20000"/>
                </a:schemeClr>
              </a:gs>
              <a:gs pos="43000">
                <a:schemeClr val="accent1">
                  <a:lumMod val="40000"/>
                  <a:lumOff val="60000"/>
                  <a:alpha val="2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latin typeface="+mn-ea"/>
              <a:sym typeface="+mn-ea"/>
            </a:endParaRPr>
          </a:p>
        </p:txBody>
      </p:sp>
      <p:sp>
        <p:nvSpPr>
          <p:cNvPr id="82" name="任意多边形: 形状 81"/>
          <p:cNvSpPr/>
          <p:nvPr>
            <p:custDataLst>
              <p:tags r:id="rId2"/>
            </p:custDataLst>
          </p:nvPr>
        </p:nvSpPr>
        <p:spPr>
          <a:xfrm>
            <a:off x="2642737" y="3470974"/>
            <a:ext cx="7952060" cy="498309"/>
          </a:xfrm>
          <a:custGeom>
            <a:avLst/>
            <a:gdLst>
              <a:gd name="connsiteX0" fmla="*/ 0 w 15607"/>
              <a:gd name="connsiteY0" fmla="*/ 0 h 978"/>
              <a:gd name="connsiteX1" fmla="*/ 1344 w 15607"/>
              <a:gd name="connsiteY1" fmla="*/ 9 h 978"/>
              <a:gd name="connsiteX2" fmla="*/ 1590 w 15607"/>
              <a:gd name="connsiteY2" fmla="*/ 175 h 978"/>
              <a:gd name="connsiteX3" fmla="*/ 1849 w 15607"/>
              <a:gd name="connsiteY3" fmla="*/ 812 h 978"/>
              <a:gd name="connsiteX4" fmla="*/ 2095 w 15607"/>
              <a:gd name="connsiteY4" fmla="*/ 978 h 978"/>
              <a:gd name="connsiteX5" fmla="*/ 15607 w 15607"/>
              <a:gd name="connsiteY5" fmla="*/ 978 h 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07" h="978">
                <a:moveTo>
                  <a:pt x="0" y="0"/>
                </a:moveTo>
                <a:lnTo>
                  <a:pt x="1344" y="9"/>
                </a:lnTo>
                <a:cubicBezTo>
                  <a:pt x="1452" y="9"/>
                  <a:pt x="1550" y="75"/>
                  <a:pt x="1590" y="175"/>
                </a:cubicBezTo>
                <a:lnTo>
                  <a:pt x="1849" y="812"/>
                </a:lnTo>
                <a:cubicBezTo>
                  <a:pt x="1889" y="912"/>
                  <a:pt x="1987" y="978"/>
                  <a:pt x="2095" y="978"/>
                </a:cubicBezTo>
                <a:lnTo>
                  <a:pt x="15607" y="978"/>
                </a:lnTo>
              </a:path>
            </a:pathLst>
          </a:custGeom>
          <a:noFill/>
          <a:ln w="9525" cap="flat">
            <a:gradFill>
              <a:gsLst>
                <a:gs pos="45000">
                  <a:schemeClr val="accent1">
                    <a:alpha val="30000"/>
                  </a:schemeClr>
                </a:gs>
                <a:gs pos="10000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n-ea"/>
              <a:sym typeface="+mn-ea"/>
            </a:endParaRPr>
          </a:p>
        </p:txBody>
      </p:sp>
      <p:sp>
        <p:nvSpPr>
          <p:cNvPr id="86" name="任意多边形: 形状 85"/>
          <p:cNvSpPr/>
          <p:nvPr>
            <p:custDataLst>
              <p:tags r:id="rId3"/>
            </p:custDataLst>
          </p:nvPr>
        </p:nvSpPr>
        <p:spPr>
          <a:xfrm>
            <a:off x="2920934" y="5295561"/>
            <a:ext cx="7674372" cy="500857"/>
          </a:xfrm>
          <a:custGeom>
            <a:avLst/>
            <a:gdLst>
              <a:gd name="connsiteX0" fmla="*/ 0 w 15062"/>
              <a:gd name="connsiteY0" fmla="*/ 0 h 983"/>
              <a:gd name="connsiteX1" fmla="*/ 799 w 15062"/>
              <a:gd name="connsiteY1" fmla="*/ 14 h 983"/>
              <a:gd name="connsiteX2" fmla="*/ 1045 w 15062"/>
              <a:gd name="connsiteY2" fmla="*/ 180 h 983"/>
              <a:gd name="connsiteX3" fmla="*/ 1303 w 15062"/>
              <a:gd name="connsiteY3" fmla="*/ 817 h 983"/>
              <a:gd name="connsiteX4" fmla="*/ 1550 w 15062"/>
              <a:gd name="connsiteY4" fmla="*/ 983 h 983"/>
              <a:gd name="connsiteX5" fmla="*/ 15062 w 15062"/>
              <a:gd name="connsiteY5" fmla="*/ 983 h 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62" h="983">
                <a:moveTo>
                  <a:pt x="0" y="0"/>
                </a:moveTo>
                <a:lnTo>
                  <a:pt x="799" y="14"/>
                </a:lnTo>
                <a:cubicBezTo>
                  <a:pt x="907" y="14"/>
                  <a:pt x="1004" y="80"/>
                  <a:pt x="1045" y="180"/>
                </a:cubicBezTo>
                <a:lnTo>
                  <a:pt x="1303" y="817"/>
                </a:lnTo>
                <a:cubicBezTo>
                  <a:pt x="1344" y="917"/>
                  <a:pt x="1441" y="983"/>
                  <a:pt x="1550" y="983"/>
                </a:cubicBezTo>
                <a:lnTo>
                  <a:pt x="15062" y="983"/>
                </a:lnTo>
              </a:path>
            </a:pathLst>
          </a:custGeom>
          <a:noFill/>
          <a:ln w="9525" cap="flat">
            <a:gradFill>
              <a:gsLst>
                <a:gs pos="45000">
                  <a:schemeClr val="accent2">
                    <a:alpha val="30000"/>
                  </a:schemeClr>
                </a:gs>
                <a:gs pos="100000">
                  <a:schemeClr val="accent2">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n-ea"/>
              <a:sym typeface="+mn-ea"/>
            </a:endParaRPr>
          </a:p>
        </p:txBody>
      </p:sp>
      <p:sp>
        <p:nvSpPr>
          <p:cNvPr id="24" name="文本框 23"/>
          <p:cNvSpPr txBox="1"/>
          <p:nvPr>
            <p:custDataLst>
              <p:tags r:id="rId4"/>
            </p:custDataLst>
          </p:nvPr>
        </p:nvSpPr>
        <p:spPr>
          <a:xfrm>
            <a:off x="3747374" y="4338175"/>
            <a:ext cx="7011488" cy="1242207"/>
          </a:xfrm>
          <a:prstGeom prst="rect">
            <a:avLst/>
          </a:prstGeom>
          <a:noFill/>
        </p:spPr>
        <p:txBody>
          <a:bodyPr wrap="square" tIns="0" bIns="0" rtlCol="0" anchor="ctr" anchorCtr="0">
            <a:noAutofit/>
          </a:bodyPr>
          <a:lstStyle/>
          <a:p>
            <a:pPr indent="0" fontAlgn="auto">
              <a:lnSpc>
                <a:spcPct val="130000"/>
              </a:lnSpc>
              <a:spcBef>
                <a:spcPct val="0"/>
              </a:spcBef>
              <a:spcAft>
                <a:spcPct val="0"/>
              </a:spcAft>
            </a:pPr>
            <a:r>
              <a:rPr lang="en-US" altLang="zh-CN"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提升国际竞争力</a:t>
            </a:r>
            <a:endParaRPr lang="zh-CN" altLang="en-US"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fontAlgn="auto">
              <a:lnSpc>
                <a:spcPct val="150000"/>
              </a:lnSpc>
              <a:buClrTx/>
              <a:buSzTx/>
              <a:buFontTx/>
            </a:pPr>
            <a:r>
              <a:rPr lang="zh-CN" altLang="en-US" sz="2000"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mn-ea"/>
                <a:sym typeface="+mn-ea"/>
              </a:rPr>
              <a:t>在一定意义上，哪个国家拥有先进科学技术，特别是拥有颠覆性技术，拥有处于世界领先水平的战略性新兴产业和未来产业，哪个国家就更有可能居于世界领先地位。</a:t>
            </a:r>
            <a:endParaRPr lang="zh-CN" altLang="en-US" sz="2000"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mn-ea"/>
              <a:sym typeface="+mn-ea"/>
            </a:endParaRPr>
          </a:p>
        </p:txBody>
      </p:sp>
      <p:sp>
        <p:nvSpPr>
          <p:cNvPr id="9" name="文本框 8"/>
          <p:cNvSpPr txBox="1"/>
          <p:nvPr>
            <p:custDataLst>
              <p:tags r:id="rId5"/>
            </p:custDataLst>
          </p:nvPr>
        </p:nvSpPr>
        <p:spPr>
          <a:xfrm>
            <a:off x="3747374" y="2516646"/>
            <a:ext cx="7011488" cy="1242207"/>
          </a:xfrm>
          <a:prstGeom prst="rect">
            <a:avLst/>
          </a:prstGeom>
          <a:noFill/>
        </p:spPr>
        <p:txBody>
          <a:bodyPr wrap="square" tIns="0" bIns="0" rtlCol="0" anchor="ctr" anchorCtr="0">
            <a:noAutofit/>
          </a:bodyPr>
          <a:lstStyle/>
          <a:p>
            <a:pPr indent="0" fontAlgn="auto">
              <a:lnSpc>
                <a:spcPct val="130000"/>
              </a:lnSpc>
              <a:spcBef>
                <a:spcPct val="0"/>
              </a:spcBef>
              <a:spcAft>
                <a:spcPct val="0"/>
              </a:spcAft>
            </a:pPr>
            <a:r>
              <a:rPr lang="en-US" altLang="zh-CN"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建设现代化强国</a:t>
            </a:r>
            <a:endParaRPr lang="zh-CN" altLang="en-US" sz="2000" b="1"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spcBef>
                <a:spcPct val="0"/>
              </a:spcBef>
              <a:spcAft>
                <a:spcPct val="0"/>
              </a:spcAft>
            </a:pPr>
            <a:r>
              <a:rPr lang="zh-CN" altLang="en-US" sz="2000"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mn-ea"/>
                <a:sym typeface="+mn-ea"/>
              </a:rPr>
              <a:t>发展新质生产力是推动高质量发展的内在要求和重要着力点，必须继续做好创新这篇大文章，推动新质生产力加快发展。</a:t>
            </a:r>
            <a:endParaRPr lang="zh-CN" altLang="en-US" sz="2000" dirty="0">
              <a:ln>
                <a:noFill/>
                <a:prstDash val="sysDot"/>
              </a:ln>
              <a:solidFill>
                <a:schemeClr val="tx1">
                  <a:lumMod val="85000"/>
                  <a:lumOff val="15000"/>
                </a:schemeClr>
              </a:solidFill>
              <a:uFillTx/>
              <a:latin typeface="微软雅黑" panose="020B0503020204020204" pitchFamily="34" charset="-122"/>
              <a:ea typeface="微软雅黑" panose="020B0503020204020204" pitchFamily="34" charset="-122"/>
              <a:cs typeface="+mn-ea"/>
              <a:sym typeface="+mn-ea"/>
            </a:endParaRPr>
          </a:p>
        </p:txBody>
      </p:sp>
      <p:sp>
        <p:nvSpPr>
          <p:cNvPr id="10" name="任意多边形: 形状 40"/>
          <p:cNvSpPr/>
          <p:nvPr>
            <p:custDataLst>
              <p:tags r:id="rId6"/>
            </p:custDataLst>
          </p:nvPr>
        </p:nvSpPr>
        <p:spPr>
          <a:xfrm>
            <a:off x="2371163" y="3170358"/>
            <a:ext cx="551299" cy="551299"/>
          </a:xfrm>
          <a:custGeom>
            <a:avLst/>
            <a:gdLst>
              <a:gd name="connsiteX0" fmla="*/ 687324 w 687323"/>
              <a:gd name="connsiteY0" fmla="*/ 343662 h 687324"/>
              <a:gd name="connsiteX1" fmla="*/ 343662 w 687323"/>
              <a:gd name="connsiteY1" fmla="*/ 687324 h 687324"/>
              <a:gd name="connsiteX2" fmla="*/ 0 w 687323"/>
              <a:gd name="connsiteY2" fmla="*/ 343662 h 687324"/>
              <a:gd name="connsiteX3" fmla="*/ 343662 w 687323"/>
              <a:gd name="connsiteY3" fmla="*/ 0 h 687324"/>
              <a:gd name="connsiteX4" fmla="*/ 687324 w 687323"/>
              <a:gd name="connsiteY4" fmla="*/ 343662 h 68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323" h="687324">
                <a:moveTo>
                  <a:pt x="687324" y="343662"/>
                </a:moveTo>
                <a:cubicBezTo>
                  <a:pt x="687324" y="533461"/>
                  <a:pt x="533461" y="687324"/>
                  <a:pt x="343662" y="687324"/>
                </a:cubicBezTo>
                <a:cubicBezTo>
                  <a:pt x="153863" y="687324"/>
                  <a:pt x="0" y="533461"/>
                  <a:pt x="0" y="343662"/>
                </a:cubicBezTo>
                <a:cubicBezTo>
                  <a:pt x="0" y="153863"/>
                  <a:pt x="153863" y="0"/>
                  <a:pt x="343662" y="0"/>
                </a:cubicBezTo>
                <a:cubicBezTo>
                  <a:pt x="533461" y="0"/>
                  <a:pt x="687324" y="153863"/>
                  <a:pt x="687324" y="343662"/>
                </a:cubicBezTo>
                <a:close/>
              </a:path>
            </a:pathLst>
          </a:custGeom>
          <a:solidFill>
            <a:srgbClr val="04898E"/>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n-ea"/>
              <a:sym typeface="+mn-ea"/>
            </a:endParaRPr>
          </a:p>
        </p:txBody>
      </p:sp>
      <p:pic>
        <p:nvPicPr>
          <p:cNvPr id="13" name="图片 16" descr="信件邮件"/>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513829" y="3313023"/>
            <a:ext cx="265969" cy="265969"/>
          </a:xfrm>
          <a:prstGeom prst="rect">
            <a:avLst/>
          </a:prstGeom>
        </p:spPr>
      </p:pic>
      <p:sp>
        <p:nvSpPr>
          <p:cNvPr id="14" name="任意多边形: 形状 50"/>
          <p:cNvSpPr/>
          <p:nvPr>
            <p:custDataLst>
              <p:tags r:id="rId10"/>
            </p:custDataLst>
          </p:nvPr>
        </p:nvSpPr>
        <p:spPr>
          <a:xfrm>
            <a:off x="2370144" y="5020421"/>
            <a:ext cx="552318" cy="551809"/>
          </a:xfrm>
          <a:custGeom>
            <a:avLst/>
            <a:gdLst>
              <a:gd name="connsiteX0" fmla="*/ 618134 w 618134"/>
              <a:gd name="connsiteY0" fmla="*/ 309067 h 618134"/>
              <a:gd name="connsiteX1" fmla="*/ 309067 w 618134"/>
              <a:gd name="connsiteY1" fmla="*/ 618135 h 618134"/>
              <a:gd name="connsiteX2" fmla="*/ 0 w 618134"/>
              <a:gd name="connsiteY2" fmla="*/ 309067 h 618134"/>
              <a:gd name="connsiteX3" fmla="*/ 309067 w 618134"/>
              <a:gd name="connsiteY3" fmla="*/ 0 h 618134"/>
              <a:gd name="connsiteX4" fmla="*/ 618134 w 618134"/>
              <a:gd name="connsiteY4" fmla="*/ 309067 h 618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134" h="618134">
                <a:moveTo>
                  <a:pt x="618134" y="309067"/>
                </a:moveTo>
                <a:cubicBezTo>
                  <a:pt x="618134" y="479760"/>
                  <a:pt x="479760" y="618135"/>
                  <a:pt x="309067" y="618135"/>
                </a:cubicBezTo>
                <a:cubicBezTo>
                  <a:pt x="138374" y="618135"/>
                  <a:pt x="0" y="479760"/>
                  <a:pt x="0" y="309067"/>
                </a:cubicBezTo>
                <a:cubicBezTo>
                  <a:pt x="0" y="138374"/>
                  <a:pt x="138374" y="0"/>
                  <a:pt x="309067" y="0"/>
                </a:cubicBezTo>
                <a:cubicBezTo>
                  <a:pt x="479760" y="0"/>
                  <a:pt x="618134" y="138374"/>
                  <a:pt x="618134" y="309067"/>
                </a:cubicBezTo>
                <a:close/>
              </a:path>
            </a:pathLst>
          </a:cu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latin typeface="+mn-ea"/>
              <a:sym typeface="+mn-ea"/>
            </a:endParaRPr>
          </a:p>
        </p:txBody>
      </p:sp>
      <p:pic>
        <p:nvPicPr>
          <p:cNvPr id="16" name="图片 14" descr="文件"/>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517905" y="5167672"/>
            <a:ext cx="257817" cy="257307"/>
          </a:xfrm>
          <a:prstGeom prst="rect">
            <a:avLst/>
          </a:prstGeom>
        </p:spPr>
      </p:pic>
      <p:sp>
        <p:nvSpPr>
          <p:cNvPr id="17" name="文本框 16"/>
          <p:cNvSpPr txBox="1"/>
          <p:nvPr/>
        </p:nvSpPr>
        <p:spPr>
          <a:xfrm>
            <a:off x="3013075" y="1576070"/>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（二）现实意义</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新质生产力的重大意义</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1729740" y="1440180"/>
            <a:ext cx="8067040" cy="4375150"/>
          </a:xfrm>
          <a:prstGeom prst="rect">
            <a:avLst/>
          </a:prstGeom>
          <a:noFill/>
        </p:spPr>
        <p:txBody>
          <a:bodyPr wrap="square">
            <a:noAutofit/>
          </a:bodyPr>
          <a:lstStyle/>
          <a:p>
            <a:pPr algn="l">
              <a:lnSpc>
                <a:spcPct val="1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（三）更好满足人民群众对美好生活的需要</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50000"/>
              </a:lnSpc>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进入新时代，人民美好生活的需要日益广泛，加快形成和发展新质生产力，</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提高科技创新水平，有助于推动产业转型升级</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，形成优质高效多样化的供给体系，提供更多优质产品和服务，不断满足人民群众对美好生活的多样化需要。</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7" name="图形 95"/>
          <p:cNvSpPr/>
          <p:nvPr>
            <p:custDataLst>
              <p:tags r:id="rId2"/>
            </p:custDataLst>
          </p:nvPr>
        </p:nvSpPr>
        <p:spPr>
          <a:xfrm>
            <a:off x="1268095" y="1096010"/>
            <a:ext cx="8967470" cy="5002530"/>
          </a:xfrm>
          <a:custGeom>
            <a:avLst/>
            <a:gdLst>
              <a:gd name="connsiteX0" fmla="*/ 1182053 w 1182052"/>
              <a:gd name="connsiteY0" fmla="*/ 278797 h 2029491"/>
              <a:gd name="connsiteX1" fmla="*/ 1182053 w 1182052"/>
              <a:gd name="connsiteY1" fmla="*/ 0 h 2029491"/>
              <a:gd name="connsiteX2" fmla="*/ 0 w 1182052"/>
              <a:gd name="connsiteY2" fmla="*/ 0 h 2029491"/>
              <a:gd name="connsiteX3" fmla="*/ 0 w 1182052"/>
              <a:gd name="connsiteY3" fmla="*/ 2029492 h 2029491"/>
              <a:gd name="connsiteX4" fmla="*/ 1182053 w 1182052"/>
              <a:gd name="connsiteY4" fmla="*/ 2029492 h 2029491"/>
              <a:gd name="connsiteX5" fmla="*/ 1182053 w 1182052"/>
              <a:gd name="connsiteY5" fmla="*/ 1778603 h 202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052" h="2029491">
                <a:moveTo>
                  <a:pt x="1182053" y="278797"/>
                </a:moveTo>
                <a:lnTo>
                  <a:pt x="1182053" y="0"/>
                </a:lnTo>
                <a:lnTo>
                  <a:pt x="0" y="0"/>
                </a:lnTo>
                <a:lnTo>
                  <a:pt x="0" y="2029492"/>
                </a:lnTo>
                <a:lnTo>
                  <a:pt x="1182053" y="2029492"/>
                </a:lnTo>
                <a:lnTo>
                  <a:pt x="1182053" y="1778603"/>
                </a:lnTo>
              </a:path>
            </a:pathLst>
          </a:custGeom>
          <a:ln>
            <a:solidFill>
              <a:srgbClr val="FBCC04"/>
            </a:solidFill>
          </a:ln>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n w="3175">
                <a:solidFill>
                  <a:schemeClr val="tx1"/>
                </a:solidFill>
              </a:ln>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25880" y="1490345"/>
            <a:ext cx="8255635" cy="4902835"/>
          </a:xfrm>
          <a:prstGeom prst="rect">
            <a:avLst/>
          </a:prstGeom>
          <a:noFill/>
        </p:spPr>
        <p:txBody>
          <a:bodyPr wrap="square" lIns="0" tIns="0" rIns="0" bIns="0" rtlCol="0">
            <a:normAutofit fontScale="25000"/>
          </a:bodyPr>
          <a:lstStyle/>
          <a:p>
            <a:pPr marL="0" lvl="0" indent="0" algn="l">
              <a:lnSpc>
                <a:spcPct val="200000"/>
              </a:lnSpc>
              <a:buNone/>
            </a:pP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材料一：</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某农业大省的传统农田，以往依靠农民经验施肥灌溉，效率低且水资源浪费严重。近年来，一批青年创业团队入驻，推出了</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智慧农服</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平台。他们通过无人机遥感技术监测作物长势，利用土壤传感器收集实时数据，再通过</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算法分析，为每块田地提供精准的灌溉、施肥、喷药建议。农民通过手机</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APP</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即可一键操作。</a:t>
            </a:r>
            <a:endPar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200000"/>
              </a:lnSpc>
              <a:buNone/>
            </a:pP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材料二：</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中央财经委员会会议指出：</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推进产业智能化、绿色化、融合化，建设具有完整性、先进性、安全性的现代化产业体系是发展新质生产力的重要着力点。</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endParaRPr lang="zh-CN" altLang="en-US" sz="8000" kern="0" dirty="0">
              <a:ln>
                <a:noFill/>
                <a:prstDash val="sysDot"/>
              </a:ln>
              <a:solidFill>
                <a:schemeClr val="tx1">
                  <a:lumMod val="85000"/>
                  <a:lumOff val="15000"/>
                </a:schemeClr>
              </a:solidFill>
              <a:latin typeface="+mn-ea"/>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25880" y="811530"/>
            <a:ext cx="8255635" cy="5234940"/>
          </a:xfrm>
          <a:prstGeom prst="rect">
            <a:avLst/>
          </a:prstGeom>
          <a:noFill/>
        </p:spPr>
        <p:txBody>
          <a:bodyPr wrap="square" lIns="0" tIns="0" rIns="0" bIns="0" rtlCol="0">
            <a:normAutofit fontScale="25000"/>
          </a:bodyPr>
          <a:lstStyle/>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00000"/>
              </a:lnSpc>
              <a:buNone/>
            </a:pPr>
            <a:r>
              <a:rPr lang="zh-CN" altLang="en-US" sz="9600" b="1">
                <a:solidFill>
                  <a:srgbClr val="92D050"/>
                </a:solidFill>
                <a:latin typeface="微软雅黑" panose="020B0503020204020204" pitchFamily="34" charset="-122"/>
                <a:ea typeface="微软雅黑" panose="020B0503020204020204" pitchFamily="34" charset="-122"/>
                <a:sym typeface="+mn-ea"/>
              </a:rPr>
              <a:t>请结合材料并运用相关知识，回答以下问题</a:t>
            </a:r>
            <a:r>
              <a:rPr lang="zh-CN" altLang="en-US" sz="9600" kern="0" dirty="0">
                <a:ln>
                  <a:noFill/>
                  <a:prstDash val="sysDot"/>
                </a:ln>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9600" kern="0" dirty="0">
              <a:ln>
                <a:noFill/>
                <a:prstDash val="sysDot"/>
              </a:ln>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250000"/>
              </a:lnSpc>
              <a:buNone/>
            </a:pP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上述“智慧农服”案例是如何体现新质生产力“高科技、高效能、高质量”特征的？</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250000"/>
              </a:lnSpc>
              <a:buNone/>
            </a:pP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该创业项目是如何实现“生产要素创新性配置”的？</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250000"/>
              </a:lnSpc>
              <a:buNone/>
            </a:pP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结合材料二，谈谈发展新质生产力为何需要“推进产业智能化、绿色化、融合化”？</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endParaRPr lang="zh-CN" altLang="en-US" sz="8000" kern="0" dirty="0">
              <a:ln>
                <a:noFill/>
                <a:prstDash val="sysDot"/>
              </a:ln>
              <a:solidFill>
                <a:schemeClr val="tx1">
                  <a:lumMod val="85000"/>
                  <a:lumOff val="15000"/>
                </a:schemeClr>
              </a:solidFill>
              <a:latin typeface="+mn-ea"/>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25880" y="976630"/>
            <a:ext cx="8255635" cy="4191635"/>
          </a:xfrm>
          <a:prstGeom prst="rect">
            <a:avLst/>
          </a:prstGeom>
          <a:noFill/>
        </p:spPr>
        <p:txBody>
          <a:bodyPr wrap="square" lIns="0" tIns="0" rIns="0" bIns="0" rtlCol="0">
            <a:normAutofit fontScale="25000"/>
          </a:bodyPr>
          <a:lstStyle/>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背景：</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作为一名富有创新精神的大学生，你所在的团队希望围绕</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发展新质生产力</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这一时代主题，提出一个具有可行性的创业项目方案。</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zh-CN" altLang="en-US" sz="9600" b="1" kern="0" dirty="0">
                <a:ln>
                  <a:noFill/>
                  <a:prstDash val="sysDot"/>
                </a:ln>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rPr>
              <a:t>请设计一份简要的创业项目计划书，内容需涵盖以下要点，并务必体现新质生产力的核心内涵：</a:t>
            </a:r>
            <a:endParaRPr lang="zh-CN" altLang="en-US" sz="9600" b="1" kern="0" dirty="0">
              <a:ln>
                <a:noFill/>
                <a:prstDash val="sysDot"/>
              </a:ln>
              <a:solidFill>
                <a:srgbClr val="92D05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endParaRPr lang="zh-CN" altLang="en-US" sz="8000" kern="0" dirty="0">
              <a:ln>
                <a:noFill/>
                <a:prstDash val="sysDot"/>
              </a:ln>
              <a:solidFill>
                <a:schemeClr val="tx1">
                  <a:lumMod val="85000"/>
                  <a:lumOff val="15000"/>
                </a:schemeClr>
              </a:solidFill>
              <a:latin typeface="+mn-ea"/>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25880" y="976630"/>
            <a:ext cx="8255635" cy="5234940"/>
          </a:xfrm>
          <a:prstGeom prst="rect">
            <a:avLst/>
          </a:prstGeom>
          <a:noFill/>
        </p:spPr>
        <p:txBody>
          <a:bodyPr wrap="square" lIns="0" tIns="0" rIns="0" bIns="0" rtlCol="0">
            <a:normAutofit fontScale="25000"/>
          </a:bodyPr>
          <a:lstStyle/>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项目名称与简介：为你的项目起一个名字，并用一句话概括核心业务。</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技术驱动与创新点：说明项目利用了哪些前沿技术（如</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、大数据、新能源、生物技术等），解决了什么传统痛点或创造了什么新价值。</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潜在挑战与应对：简要分析项目可能面临的主要挑战（如技术、市场、资金等），并提出初步的应对思路。</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endParaRPr lang="zh-CN" altLang="en-US" sz="8000" kern="0" dirty="0">
              <a:ln>
                <a:noFill/>
                <a:prstDash val="sysDot"/>
              </a:ln>
              <a:solidFill>
                <a:schemeClr val="tx1">
                  <a:lumMod val="85000"/>
                  <a:lumOff val="15000"/>
                </a:schemeClr>
              </a:solidFill>
              <a:latin typeface="+mn-ea"/>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认识现代化产业体系</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785" y="4636770"/>
            <a:ext cx="10298430" cy="1968500"/>
          </a:xfrm>
          <a:prstGeom prst="rect">
            <a:avLst/>
          </a:prstGeom>
        </p:spPr>
        <p:txBody>
          <a:bodyPr wrap="square">
            <a:noAutofit/>
          </a:bodyPr>
          <a:p>
            <a:pPr marL="0" indent="266700">
              <a:lnSpc>
                <a:spcPct val="200000"/>
              </a:lnSpc>
              <a:spcBef>
                <a:spcPct val="0"/>
              </a:spcBef>
              <a:spcAft>
                <a:spcPct val="0"/>
              </a:spcAft>
            </a:pP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2021</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日，第十三届全国人大四次会议表决通过关于“十四五”规划和</a:t>
            </a: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2035</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年远景目标纲要的决议。</a:t>
            </a: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纲要</a:t>
            </a:r>
            <a:r>
              <a:rPr lang="en-US" altLang="zh-CN"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对构建现代产业体系作出战略部署，明确了“十四五”时期我国加快发展现代产业体系、巩固壮大实体经济根基的重大任务、重大工程和重要举措。</a:t>
            </a:r>
            <a:endParaRPr lang="zh-CN" altLang="en-US" sz="2000" b="0" i="0">
              <a:solidFill>
                <a:srgbClr val="33333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1"/>
          <a:stretch>
            <a:fillRect/>
          </a:stretch>
        </p:blipFill>
        <p:spPr>
          <a:xfrm>
            <a:off x="2056765" y="160655"/>
            <a:ext cx="8078470" cy="4596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现代化产业体系的基本特征与基本要求</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83105" y="1626870"/>
            <a:ext cx="4764405" cy="531495"/>
          </a:xfrm>
          <a:prstGeom prst="rect">
            <a:avLst/>
          </a:prstGeom>
          <a:noFill/>
        </p:spPr>
        <p:txBody>
          <a:bodyPr wrap="square" rtlCol="0">
            <a:noAutofit/>
          </a:bodyPr>
          <a:p>
            <a:r>
              <a:rPr lang="zh-CN" altLang="en-US" sz="2400" b="1" dirty="0">
                <a:solidFill>
                  <a:srgbClr val="92D050"/>
                </a:solidFill>
                <a:latin typeface="微软雅黑" panose="020B0503020204020204" pitchFamily="34" charset="-122"/>
                <a:ea typeface="微软雅黑" panose="020B0503020204020204" pitchFamily="34" charset="-122"/>
              </a:rPr>
              <a:t>（一）现代化产业体系的基本特征</a:t>
            </a:r>
            <a:endParaRPr lang="zh-CN" altLang="en-US"/>
          </a:p>
          <a:p>
            <a:endParaRPr lang="zh-CN" altLang="en-US"/>
          </a:p>
        </p:txBody>
      </p:sp>
      <p:cxnSp>
        <p:nvCxnSpPr>
          <p:cNvPr id="5" name="直接连接符 4"/>
          <p:cNvCxnSpPr/>
          <p:nvPr>
            <p:custDataLst>
              <p:tags r:id="rId1"/>
            </p:custDataLst>
          </p:nvPr>
        </p:nvCxnSpPr>
        <p:spPr>
          <a:xfrm>
            <a:off x="106045" y="6020221"/>
            <a:ext cx="11995150" cy="0"/>
          </a:xfrm>
          <a:prstGeom prst="line">
            <a:avLst/>
          </a:prstGeom>
          <a:ln w="47625">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
            </p:custDataLst>
          </p:nvPr>
        </p:nvCxnSpPr>
        <p:spPr>
          <a:xfrm flipV="1">
            <a:off x="2500702" y="4581428"/>
            <a:ext cx="0" cy="1377788"/>
          </a:xfrm>
          <a:prstGeom prst="line">
            <a:avLst/>
          </a:prstGeom>
          <a:ln w="44450">
            <a:solidFill>
              <a:srgbClr val="04898E">
                <a:alpha val="40000"/>
              </a:srgbClr>
            </a:solidFill>
            <a:tailEnd type="ova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3"/>
            </p:custDataLst>
          </p:nvPr>
        </p:nvSpPr>
        <p:spPr>
          <a:xfrm>
            <a:off x="1983105" y="3853815"/>
            <a:ext cx="1277620" cy="36385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a:solidFill>
                  <a:srgbClr val="04898E"/>
                </a:solidFill>
                <a:sym typeface="+mn-ea"/>
              </a:rPr>
              <a:t>智能化</a:t>
            </a:r>
            <a:endParaRPr lang="zh-CN" altLang="en-US" sz="2800" b="1" spc="100" dirty="0">
              <a:solidFill>
                <a:srgbClr val="04898E"/>
              </a:solidFill>
              <a:sym typeface="+mn-ea"/>
            </a:endParaRPr>
          </a:p>
        </p:txBody>
      </p:sp>
      <p:cxnSp>
        <p:nvCxnSpPr>
          <p:cNvPr id="16" name="直接连接符 15"/>
          <p:cNvCxnSpPr/>
          <p:nvPr>
            <p:custDataLst>
              <p:tags r:id="rId4"/>
            </p:custDataLst>
          </p:nvPr>
        </p:nvCxnSpPr>
        <p:spPr>
          <a:xfrm flipV="1">
            <a:off x="5332057" y="3808616"/>
            <a:ext cx="0" cy="2150693"/>
          </a:xfrm>
          <a:prstGeom prst="line">
            <a:avLst/>
          </a:prstGeom>
          <a:ln w="44450">
            <a:solidFill>
              <a:srgbClr val="FBCC04">
                <a:alpha val="40000"/>
              </a:srgbClr>
            </a:solidFill>
            <a:tailEnd type="oval"/>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5"/>
            </p:custDataLst>
          </p:nvPr>
        </p:nvSpPr>
        <p:spPr>
          <a:xfrm>
            <a:off x="4827905" y="3166110"/>
            <a:ext cx="1310005" cy="36385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a:solidFill>
                  <a:srgbClr val="04898E"/>
                </a:solidFill>
                <a:sym typeface="+mn-ea"/>
              </a:rPr>
              <a:t>绿色化</a:t>
            </a:r>
            <a:endParaRPr lang="zh-CN" altLang="en-US" sz="2800">
              <a:solidFill>
                <a:srgbClr val="04898E"/>
              </a:solidFill>
              <a:sym typeface="+mn-ea"/>
            </a:endParaRPr>
          </a:p>
        </p:txBody>
      </p:sp>
      <p:cxnSp>
        <p:nvCxnSpPr>
          <p:cNvPr id="18" name="直接连接符 17"/>
          <p:cNvCxnSpPr/>
          <p:nvPr>
            <p:custDataLst>
              <p:tags r:id="rId6"/>
            </p:custDataLst>
          </p:nvPr>
        </p:nvCxnSpPr>
        <p:spPr>
          <a:xfrm flipV="1">
            <a:off x="8157789" y="2876493"/>
            <a:ext cx="0" cy="3082459"/>
          </a:xfrm>
          <a:prstGeom prst="line">
            <a:avLst/>
          </a:prstGeom>
          <a:ln w="44450">
            <a:solidFill>
              <a:srgbClr val="92D050">
                <a:alpha val="40000"/>
              </a:srgbClr>
            </a:solidFill>
            <a:tailEnd type="ova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7"/>
            </p:custDataLst>
          </p:nvPr>
        </p:nvSpPr>
        <p:spPr>
          <a:xfrm>
            <a:off x="2439477" y="5958996"/>
            <a:ext cx="121826" cy="121826"/>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5" name="椭圆 14"/>
          <p:cNvSpPr/>
          <p:nvPr>
            <p:custDataLst>
              <p:tags r:id="rId8"/>
            </p:custDataLst>
          </p:nvPr>
        </p:nvSpPr>
        <p:spPr>
          <a:xfrm>
            <a:off x="5271456" y="5958996"/>
            <a:ext cx="121826" cy="121826"/>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7" name="椭圆 16"/>
          <p:cNvSpPr/>
          <p:nvPr>
            <p:custDataLst>
              <p:tags r:id="rId9"/>
            </p:custDataLst>
          </p:nvPr>
        </p:nvSpPr>
        <p:spPr>
          <a:xfrm>
            <a:off x="8096564" y="5958996"/>
            <a:ext cx="121826" cy="121826"/>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0" name="文本框 29"/>
          <p:cNvSpPr txBox="1"/>
          <p:nvPr>
            <p:custDataLst>
              <p:tags r:id="rId10"/>
            </p:custDataLst>
          </p:nvPr>
        </p:nvSpPr>
        <p:spPr>
          <a:xfrm>
            <a:off x="7617460" y="2286000"/>
            <a:ext cx="1159510" cy="36385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a:solidFill>
                  <a:srgbClr val="04898E"/>
                </a:solidFill>
                <a:sym typeface="+mn-ea"/>
              </a:rPr>
              <a:t>融合化</a:t>
            </a:r>
            <a:endParaRPr lang="zh-CN" altLang="en-US" sz="2800">
              <a:solidFill>
                <a:srgbClr val="04898E"/>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现代化产业体系的基本特征与基本要求</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83105" y="1626870"/>
            <a:ext cx="4764405" cy="531495"/>
          </a:xfrm>
          <a:prstGeom prst="rect">
            <a:avLst/>
          </a:prstGeom>
          <a:noFill/>
        </p:spPr>
        <p:txBody>
          <a:bodyPr wrap="square" rtlCol="0">
            <a:noAutofit/>
          </a:bodyPr>
          <a:p>
            <a:r>
              <a:rPr lang="zh-CN" altLang="en-US" sz="2400" b="1" dirty="0">
                <a:solidFill>
                  <a:srgbClr val="92D050"/>
                </a:solidFill>
                <a:latin typeface="微软雅黑" panose="020B0503020204020204" pitchFamily="34" charset="-122"/>
                <a:ea typeface="微软雅黑" panose="020B0503020204020204" pitchFamily="34" charset="-122"/>
              </a:rPr>
              <a:t>（二）现代化产业体系的基本要求</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5" name="椭圆"/>
          <p:cNvSpPr/>
          <p:nvPr>
            <p:custDataLst>
              <p:tags r:id="rId1"/>
            </p:custDataLst>
          </p:nvPr>
        </p:nvSpPr>
        <p:spPr>
          <a:xfrm>
            <a:off x="5481003" y="3490913"/>
            <a:ext cx="1326694" cy="1327350"/>
          </a:xfrm>
          <a:prstGeom prst="ellipse">
            <a:avLst/>
          </a:prstGeom>
          <a:noFill/>
          <a:ln w="6350">
            <a:gradFill flip="none" rotWithShape="1">
              <a:gsLst>
                <a:gs pos="5000">
                  <a:srgbClr val="F3E7B5"/>
                </a:gs>
                <a:gs pos="88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3" name="椭圆 2"/>
          <p:cNvSpPr/>
          <p:nvPr>
            <p:custDataLst>
              <p:tags r:id="rId2"/>
            </p:custDataLst>
          </p:nvPr>
        </p:nvSpPr>
        <p:spPr>
          <a:xfrm>
            <a:off x="5603558" y="3614103"/>
            <a:ext cx="1080889" cy="1080889"/>
          </a:xfrm>
          <a:prstGeom prst="ellipse">
            <a:avLst/>
          </a:prstGeom>
          <a:solidFill>
            <a:srgbClr val="F3E7B5"/>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27" name="弧形 85"/>
          <p:cNvSpPr/>
          <p:nvPr>
            <p:custDataLst>
              <p:tags r:id="rId3"/>
            </p:custDataLst>
          </p:nvPr>
        </p:nvSpPr>
        <p:spPr>
          <a:xfrm rot="16200000">
            <a:off x="5382578" y="3439478"/>
            <a:ext cx="1425672" cy="1425016"/>
          </a:xfrm>
          <a:prstGeom prst="arc">
            <a:avLst>
              <a:gd name="adj1" fmla="val 2657162"/>
              <a:gd name="adj2" fmla="val 8176062"/>
            </a:avLst>
          </a:prstGeom>
          <a:noFill/>
          <a:ln w="38100" cap="rnd">
            <a:solidFill>
              <a:srgbClr val="F3E7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4" name="椭圆"/>
          <p:cNvSpPr/>
          <p:nvPr>
            <p:custDataLst>
              <p:tags r:id="rId4"/>
            </p:custDataLst>
          </p:nvPr>
        </p:nvSpPr>
        <p:spPr>
          <a:xfrm>
            <a:off x="2252028" y="3492183"/>
            <a:ext cx="1326694" cy="1327350"/>
          </a:xfrm>
          <a:prstGeom prst="ellipse">
            <a:avLst/>
          </a:prstGeom>
          <a:noFill/>
          <a:ln w="6350">
            <a:gradFill flip="none" rotWithShape="1">
              <a:gsLst>
                <a:gs pos="0">
                  <a:srgbClr val="A2D0D2"/>
                </a:gs>
                <a:gs pos="8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bg-BG"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sp>
        <p:nvSpPr>
          <p:cNvPr id="29" name="椭圆 28"/>
          <p:cNvSpPr/>
          <p:nvPr>
            <p:custDataLst>
              <p:tags r:id="rId5"/>
            </p:custDataLst>
          </p:nvPr>
        </p:nvSpPr>
        <p:spPr>
          <a:xfrm>
            <a:off x="2373948" y="3615373"/>
            <a:ext cx="1080889" cy="1080889"/>
          </a:xfrm>
          <a:prstGeom prst="ellipse">
            <a:avLst/>
          </a:prstGeom>
          <a:solidFill>
            <a:srgbClr val="A2D0D2"/>
          </a:solidFill>
        </p:spPr>
        <p:txBody>
          <a:bodyPr wrap="none" lIns="0" tIns="0" rIns="0" bIns="0" rtlCol="0" anchor="ctr" anchorCtr="0">
            <a:no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6" name="弧形 85"/>
          <p:cNvSpPr/>
          <p:nvPr>
            <p:custDataLst>
              <p:tags r:id="rId6"/>
            </p:custDataLst>
          </p:nvPr>
        </p:nvSpPr>
        <p:spPr>
          <a:xfrm rot="16200000">
            <a:off x="2153603" y="3440113"/>
            <a:ext cx="1425672" cy="1425016"/>
          </a:xfrm>
          <a:prstGeom prst="arc">
            <a:avLst>
              <a:gd name="adj1" fmla="val 2657162"/>
              <a:gd name="adj2" fmla="val 8176062"/>
            </a:avLst>
          </a:prstGeom>
          <a:noFill/>
          <a:ln w="38100" cap="rnd">
            <a:solidFill>
              <a:srgbClr val="A2D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cxnSp>
        <p:nvCxnSpPr>
          <p:cNvPr id="31" name="直接连接符 30"/>
          <p:cNvCxnSpPr/>
          <p:nvPr>
            <p:custDataLst>
              <p:tags r:id="rId7"/>
            </p:custDataLst>
          </p:nvPr>
        </p:nvCxnSpPr>
        <p:spPr>
          <a:xfrm>
            <a:off x="3595688" y="4155758"/>
            <a:ext cx="1886018" cy="0"/>
          </a:xfrm>
          <a:prstGeom prst="line">
            <a:avLst/>
          </a:prstGeom>
          <a:ln w="15875">
            <a:solidFill>
              <a:srgbClr val="F3E7B5"/>
            </a:solidFill>
            <a:tailEnd type="ova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8"/>
            </p:custDataLst>
          </p:nvPr>
        </p:nvSpPr>
        <p:spPr>
          <a:xfrm>
            <a:off x="703263" y="2801303"/>
            <a:ext cx="4334524" cy="50406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p>
            <a:pPr algn="ctr">
              <a:spcBef>
                <a:spcPct val="0"/>
              </a:spcBef>
              <a:spcAft>
                <a:spcPct val="0"/>
              </a:spcAft>
            </a:pPr>
            <a:r>
              <a:rPr lang="zh-CN" altLang="en-US" sz="2800" dirty="0">
                <a:solidFill>
                  <a:srgbClr val="FFC000"/>
                </a:solidFill>
                <a:latin typeface="微软雅黑" panose="020B0503020204020204" pitchFamily="34" charset="-122"/>
                <a:ea typeface="微软雅黑" panose="020B0503020204020204" pitchFamily="34" charset="-122"/>
                <a:cs typeface="+mn-ea"/>
                <a:sym typeface="+mn-ea"/>
              </a:rPr>
              <a:t>完整性</a:t>
            </a:r>
            <a:endParaRPr lang="zh-CN" altLang="en-US" sz="2800" dirty="0">
              <a:solidFill>
                <a:srgbClr val="FFC000"/>
              </a:solidFill>
              <a:latin typeface="微软雅黑" panose="020B0503020204020204" pitchFamily="34" charset="-122"/>
              <a:ea typeface="微软雅黑" panose="020B0503020204020204" pitchFamily="34" charset="-122"/>
              <a:cs typeface="+mn-ea"/>
              <a:sym typeface="+mn-ea"/>
            </a:endParaRPr>
          </a:p>
        </p:txBody>
      </p:sp>
      <p:sp>
        <p:nvSpPr>
          <p:cNvPr id="7" name="矩形 6"/>
          <p:cNvSpPr/>
          <p:nvPr>
            <p:custDataLst>
              <p:tags r:id="rId9"/>
            </p:custDataLst>
          </p:nvPr>
        </p:nvSpPr>
        <p:spPr>
          <a:xfrm>
            <a:off x="4371023" y="5100638"/>
            <a:ext cx="3556302" cy="50406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p>
            <a:pPr algn="ctr">
              <a:spcBef>
                <a:spcPct val="0"/>
              </a:spcBef>
              <a:spcAft>
                <a:spcPct val="0"/>
              </a:spcAft>
            </a:pPr>
            <a:r>
              <a:rPr lang="zh-CN" altLang="en-US" sz="2800" dirty="0">
                <a:solidFill>
                  <a:srgbClr val="FFC000"/>
                </a:solidFill>
                <a:latin typeface="微软雅黑" panose="020B0503020204020204" pitchFamily="34" charset="-122"/>
                <a:ea typeface="微软雅黑" panose="020B0503020204020204" pitchFamily="34" charset="-122"/>
                <a:cs typeface="+mn-ea"/>
                <a:sym typeface="+mn-ea"/>
              </a:rPr>
              <a:t>先进性</a:t>
            </a:r>
            <a:endParaRPr lang="zh-CN" altLang="en-US" sz="2800" dirty="0">
              <a:solidFill>
                <a:srgbClr val="FFC000"/>
              </a:solidFill>
              <a:latin typeface="微软雅黑" panose="020B0503020204020204" pitchFamily="34" charset="-122"/>
              <a:ea typeface="微软雅黑" panose="020B0503020204020204" pitchFamily="34" charset="-122"/>
              <a:cs typeface="+mn-ea"/>
              <a:sym typeface="+mn-ea"/>
            </a:endParaRPr>
          </a:p>
        </p:txBody>
      </p:sp>
      <p:sp>
        <p:nvSpPr>
          <p:cNvPr id="44" name="矩形 43"/>
          <p:cNvSpPr/>
          <p:nvPr>
            <p:custDataLst>
              <p:tags r:id="rId10"/>
            </p:custDataLst>
          </p:nvPr>
        </p:nvSpPr>
        <p:spPr>
          <a:xfrm>
            <a:off x="7153593" y="2801303"/>
            <a:ext cx="4334524" cy="50406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p>
            <a:pPr algn="ctr">
              <a:spcBef>
                <a:spcPct val="0"/>
              </a:spcBef>
              <a:spcAft>
                <a:spcPct val="0"/>
              </a:spcAft>
            </a:pPr>
            <a:r>
              <a:rPr lang="zh-CN" altLang="en-US" sz="2800" dirty="0">
                <a:solidFill>
                  <a:srgbClr val="FFC000"/>
                </a:solidFill>
                <a:latin typeface="微软雅黑" panose="020B0503020204020204" pitchFamily="34" charset="-122"/>
                <a:ea typeface="微软雅黑" panose="020B0503020204020204" pitchFamily="34" charset="-122"/>
                <a:cs typeface="+mn-ea"/>
                <a:sym typeface="+mn-ea"/>
              </a:rPr>
              <a:t>安全性</a:t>
            </a:r>
            <a:endParaRPr lang="zh-CN" altLang="en-US" sz="2800" dirty="0">
              <a:solidFill>
                <a:srgbClr val="FFC000"/>
              </a:solidFill>
              <a:latin typeface="微软雅黑" panose="020B0503020204020204" pitchFamily="34" charset="-122"/>
              <a:ea typeface="微软雅黑" panose="020B0503020204020204" pitchFamily="34" charset="-122"/>
              <a:cs typeface="+mn-ea"/>
              <a:sym typeface="+mn-ea"/>
            </a:endParaRPr>
          </a:p>
        </p:txBody>
      </p:sp>
      <p:sp>
        <p:nvSpPr>
          <p:cNvPr id="53" name="椭圆"/>
          <p:cNvSpPr/>
          <p:nvPr>
            <p:custDataLst>
              <p:tags r:id="rId11"/>
            </p:custDataLst>
          </p:nvPr>
        </p:nvSpPr>
        <p:spPr>
          <a:xfrm>
            <a:off x="8729663" y="3529648"/>
            <a:ext cx="1228993" cy="1229597"/>
          </a:xfrm>
          <a:prstGeom prst="ellipse">
            <a:avLst/>
          </a:prstGeom>
          <a:noFill/>
          <a:ln w="6350">
            <a:gradFill flip="none" rotWithShape="1">
              <a:gsLst>
                <a:gs pos="0">
                  <a:srgbClr val="D1E6BC"/>
                </a:gs>
                <a:gs pos="88000">
                  <a:schemeClr val="accent1">
                    <a:alpha val="0"/>
                  </a:schemeClr>
                </a:gs>
              </a:gsLst>
              <a:lin ang="264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Autofit/>
          </a:bodyPr>
          <a:p>
            <a:pPr algn="ctr"/>
            <a:endParaRPr lang="bg-BG" sz="2400" dirty="0">
              <a:solidFill>
                <a:prstClr val="white"/>
              </a:solidFill>
              <a:latin typeface="+mn-ea"/>
              <a:cs typeface="OPPOSans M" panose="00020600040101010101" pitchFamily="18" charset="-122"/>
              <a:sym typeface="OPPOSans M" panose="00020600040101010101" pitchFamily="18" charset="-122"/>
            </a:endParaRPr>
          </a:p>
        </p:txBody>
      </p:sp>
      <p:sp>
        <p:nvSpPr>
          <p:cNvPr id="8" name="椭圆 7"/>
          <p:cNvSpPr/>
          <p:nvPr>
            <p:custDataLst>
              <p:tags r:id="rId12"/>
            </p:custDataLst>
          </p:nvPr>
        </p:nvSpPr>
        <p:spPr>
          <a:xfrm>
            <a:off x="8843963" y="3643948"/>
            <a:ext cx="1001538" cy="1002143"/>
          </a:xfrm>
          <a:prstGeom prst="ellipse">
            <a:avLst/>
          </a:prstGeom>
          <a:solidFill>
            <a:srgbClr val="D1E6BC"/>
          </a:solidFill>
        </p:spPr>
        <p:txBody>
          <a:bodyPr wrap="none" lIns="0" tIns="0" rIns="0" bIns="0" rtlCol="0" anchor="ctr" anchorCtr="0">
            <a:no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52" name="弧形 85"/>
          <p:cNvSpPr/>
          <p:nvPr>
            <p:custDataLst>
              <p:tags r:id="rId13"/>
            </p:custDataLst>
          </p:nvPr>
        </p:nvSpPr>
        <p:spPr>
          <a:xfrm rot="16200000">
            <a:off x="8639493" y="3482023"/>
            <a:ext cx="1320090" cy="1320097"/>
          </a:xfrm>
          <a:prstGeom prst="arc">
            <a:avLst>
              <a:gd name="adj1" fmla="val 2657162"/>
              <a:gd name="adj2" fmla="val 8176062"/>
            </a:avLst>
          </a:prstGeom>
          <a:noFill/>
          <a:ln w="38100" cap="rnd">
            <a:solidFill>
              <a:srgbClr val="D1E6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2400" b="0" i="0" baseline="0" noProof="0" dirty="0">
              <a:ln>
                <a:noFill/>
              </a:ln>
              <a:solidFill>
                <a:prstClr val="white"/>
              </a:solidFill>
              <a:effectLst/>
              <a:uLnTx/>
              <a:uFillTx/>
              <a:latin typeface="+mn-ea"/>
              <a:cs typeface="OPPOSans M" panose="00020600040101010101" pitchFamily="18" charset="-122"/>
              <a:sym typeface="OPPOSans M" panose="00020600040101010101" pitchFamily="18" charset="-122"/>
            </a:endParaRPr>
          </a:p>
        </p:txBody>
      </p:sp>
      <p:cxnSp>
        <p:nvCxnSpPr>
          <p:cNvPr id="9" name="直接连接符 8"/>
          <p:cNvCxnSpPr/>
          <p:nvPr>
            <p:custDataLst>
              <p:tags r:id="rId14"/>
            </p:custDataLst>
          </p:nvPr>
        </p:nvCxnSpPr>
        <p:spPr>
          <a:xfrm flipV="1">
            <a:off x="6822758" y="4144328"/>
            <a:ext cx="1906905" cy="12065"/>
          </a:xfrm>
          <a:prstGeom prst="line">
            <a:avLst/>
          </a:prstGeom>
          <a:ln w="15875">
            <a:solidFill>
              <a:srgbClr val="D1E6BC"/>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239520" y="1556385"/>
            <a:ext cx="4764405" cy="531495"/>
          </a:xfrm>
          <a:prstGeom prst="rect">
            <a:avLst/>
          </a:prstGeom>
          <a:noFill/>
        </p:spPr>
        <p:txBody>
          <a:bodyPr wrap="square" rtlCol="0">
            <a:noAutofit/>
          </a:bodyPr>
          <a:p>
            <a:r>
              <a:rPr lang="zh-CN" altLang="en-US" sz="2400" b="1" dirty="0">
                <a:solidFill>
                  <a:srgbClr val="92D050"/>
                </a:solidFill>
                <a:latin typeface="微软雅黑" panose="020B0503020204020204" pitchFamily="34" charset="-122"/>
                <a:ea typeface="微软雅黑" panose="020B0503020204020204" pitchFamily="34" charset="-122"/>
              </a:rPr>
              <a:t>（一）传统产业转型升级</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39520" y="2368550"/>
            <a:ext cx="9585960" cy="3784600"/>
          </a:xfrm>
          <a:prstGeom prst="rect">
            <a:avLst/>
          </a:prstGeom>
          <a:noFill/>
        </p:spPr>
        <p:txBody>
          <a:bodyPr wrap="square" rtlCol="0">
            <a:spAutoFit/>
          </a:bodyPr>
          <a:p>
            <a:pPr>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传统产业</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是指在各国工业发展过程中兴起较早、具有一定基础的产业，是一个广泛的领域，</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涵盖了农业、制造业、服务业等多个方面</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。这些产业在过去的几十年甚至几百年中一直是经济的重要支柱，为社会发展做出了巨大贡献。</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传统产业是经济发展的重要基础，也是社会发展的重要保障，需要不断创新和转型，以适应新的市场需求和技术变革。我们需要认识到传统产业的重要性，并积极探索新的发展路径和机遇，推动其实现转型升级和可持续发展。</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1"/>
          <a:stretch>
            <a:fillRect/>
          </a:stretch>
        </p:blipFill>
        <p:spPr>
          <a:xfrm>
            <a:off x="7806055" y="514985"/>
            <a:ext cx="2857500" cy="1885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39520" y="1256665"/>
            <a:ext cx="9585960" cy="2553335"/>
          </a:xfrm>
          <a:prstGeom prst="rect">
            <a:avLst/>
          </a:prstGeom>
          <a:noFill/>
        </p:spPr>
        <p:txBody>
          <a:bodyPr wrap="square" rtlCol="0">
            <a:spAutoFit/>
          </a:bodyPr>
          <a:p>
            <a:pPr>
              <a:lnSpc>
                <a:spcPct val="200000"/>
              </a:lnSpc>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推动传统制造业转型升级</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，是主动适应和引领新一轮科技革命和产业变革的战略选择，是提高产业链供应链韧性和安全水平的重要举措，</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推进新型工业化、加快</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制造强国建设的必然要求。</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20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767965" y="3810000"/>
            <a:ext cx="6515100" cy="2000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39520" y="2368550"/>
            <a:ext cx="9585960" cy="706755"/>
          </a:xfrm>
          <a:prstGeom prst="rect">
            <a:avLst/>
          </a:prstGeom>
          <a:noFill/>
        </p:spPr>
        <p:txBody>
          <a:bodyPr wrap="square" rtlCol="0">
            <a:spAutoFit/>
          </a:bodyPr>
          <a:p>
            <a:pPr>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图形 64"/>
          <p:cNvSpPr/>
          <p:nvPr>
            <p:custDataLst>
              <p:tags r:id="rId1"/>
            </p:custDataLst>
          </p:nvPr>
        </p:nvSpPr>
        <p:spPr>
          <a:xfrm>
            <a:off x="0" y="1831925"/>
            <a:ext cx="12192000" cy="3655695"/>
          </a:xfrm>
          <a:custGeom>
            <a:avLst/>
            <a:gdLst>
              <a:gd name="connsiteX0" fmla="*/ 0 w 12198350"/>
              <a:gd name="connsiteY0" fmla="*/ 0 h 3657599"/>
              <a:gd name="connsiteX1" fmla="*/ 10696702 w 12198350"/>
              <a:gd name="connsiteY1" fmla="*/ 0 h 3657599"/>
              <a:gd name="connsiteX2" fmla="*/ 11611102 w 12198350"/>
              <a:gd name="connsiteY2" fmla="*/ 914400 h 3657599"/>
              <a:gd name="connsiteX3" fmla="*/ 11611102 w 12198350"/>
              <a:gd name="connsiteY3" fmla="*/ 914400 h 3657599"/>
              <a:gd name="connsiteX4" fmla="*/ 10696702 w 12198350"/>
              <a:gd name="connsiteY4" fmla="*/ 1828800 h 3657599"/>
              <a:gd name="connsiteX5" fmla="*/ 1647952 w 12198350"/>
              <a:gd name="connsiteY5" fmla="*/ 1828800 h 3657599"/>
              <a:gd name="connsiteX6" fmla="*/ 733552 w 12198350"/>
              <a:gd name="connsiteY6" fmla="*/ 2743200 h 3657599"/>
              <a:gd name="connsiteX7" fmla="*/ 733552 w 12198350"/>
              <a:gd name="connsiteY7" fmla="*/ 2743200 h 3657599"/>
              <a:gd name="connsiteX8" fmla="*/ 1647952 w 12198350"/>
              <a:gd name="connsiteY8" fmla="*/ 3657600 h 3657599"/>
              <a:gd name="connsiteX9" fmla="*/ 12198350 w 12198350"/>
              <a:gd name="connsiteY9" fmla="*/ 3657600 h 3657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8350" h="3657599">
                <a:moveTo>
                  <a:pt x="0" y="0"/>
                </a:moveTo>
                <a:lnTo>
                  <a:pt x="10696702" y="0"/>
                </a:lnTo>
                <a:cubicBezTo>
                  <a:pt x="11201712" y="0"/>
                  <a:pt x="11611102" y="409391"/>
                  <a:pt x="11611102" y="914400"/>
                </a:cubicBezTo>
                <a:lnTo>
                  <a:pt x="11611102" y="914400"/>
                </a:lnTo>
                <a:cubicBezTo>
                  <a:pt x="11611102" y="1419409"/>
                  <a:pt x="11201712" y="1828800"/>
                  <a:pt x="10696702" y="1828800"/>
                </a:cubicBezTo>
                <a:lnTo>
                  <a:pt x="1647952" y="1828800"/>
                </a:lnTo>
                <a:cubicBezTo>
                  <a:pt x="1142943" y="1828800"/>
                  <a:pt x="733552" y="2238191"/>
                  <a:pt x="733552" y="2743200"/>
                </a:cubicBezTo>
                <a:lnTo>
                  <a:pt x="733552" y="2743200"/>
                </a:lnTo>
                <a:cubicBezTo>
                  <a:pt x="733552" y="3248209"/>
                  <a:pt x="1142943" y="3657600"/>
                  <a:pt x="1647952" y="3657600"/>
                </a:cubicBezTo>
                <a:lnTo>
                  <a:pt x="12198350" y="3657600"/>
                </a:lnTo>
              </a:path>
            </a:pathLst>
          </a:custGeom>
          <a:noFill/>
          <a:ln w="38100" cap="flat">
            <a:gradFill>
              <a:gsLst>
                <a:gs pos="0">
                  <a:schemeClr val="accent1">
                    <a:alpha val="100000"/>
                  </a:schemeClr>
                </a:gs>
                <a:gs pos="45000">
                  <a:schemeClr val="accent1">
                    <a:lumMod val="60000"/>
                    <a:lumOff val="40000"/>
                    <a:alpha val="100000"/>
                  </a:schemeClr>
                </a:gs>
                <a:gs pos="100000">
                  <a:schemeClr val="accent1">
                    <a:lumMod val="40000"/>
                    <a:lumOff val="60000"/>
                    <a:alpha val="100000"/>
                  </a:schemeClr>
                </a:gs>
              </a:gsLst>
              <a:lin ang="5400000" scaled="1"/>
            </a:gradFill>
            <a:prstDash val="solid"/>
            <a:miter/>
            <a:tailEnd type="triangle"/>
          </a:ln>
        </p:spPr>
        <p:txBody>
          <a:bodyPr rot="0" spcFirstLastPara="0" vertOverflow="overflow" horzOverflow="overflow" vert="horz" wrap="square" lIns="91392" tIns="45696" rIns="91392" bIns="456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useBgFill="1">
        <p:nvSpPr>
          <p:cNvPr id="3" name="椭圆 2"/>
          <p:cNvSpPr>
            <a:spLocks noChangeAspect="1"/>
          </p:cNvSpPr>
          <p:nvPr>
            <p:custDataLst>
              <p:tags r:id="rId2"/>
            </p:custDataLst>
          </p:nvPr>
        </p:nvSpPr>
        <p:spPr>
          <a:xfrm>
            <a:off x="8460778" y="3575996"/>
            <a:ext cx="151051" cy="152321"/>
          </a:xfrm>
          <a:prstGeom prst="ellipse">
            <a:avLst/>
          </a:prstGeom>
          <a:ln w="38100">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useBgFill="1">
        <p:nvSpPr>
          <p:cNvPr id="4" name="椭圆 3"/>
          <p:cNvSpPr>
            <a:spLocks noChangeAspect="1"/>
          </p:cNvSpPr>
          <p:nvPr>
            <p:custDataLst>
              <p:tags r:id="rId3"/>
            </p:custDataLst>
          </p:nvPr>
        </p:nvSpPr>
        <p:spPr>
          <a:xfrm>
            <a:off x="5933525" y="1749418"/>
            <a:ext cx="151051" cy="152321"/>
          </a:xfrm>
          <a:prstGeom prst="ellipse">
            <a:avLst/>
          </a:prstGeom>
          <a:ln w="381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 name="标题"/>
          <p:cNvSpPr txBox="1"/>
          <p:nvPr>
            <p:custDataLst>
              <p:tags r:id="rId4"/>
            </p:custDataLst>
          </p:nvPr>
        </p:nvSpPr>
        <p:spPr>
          <a:xfrm>
            <a:off x="3917950" y="1901825"/>
            <a:ext cx="4181475" cy="594360"/>
          </a:xfrm>
          <a:prstGeom prst="rect">
            <a:avLst/>
          </a:prstGeom>
          <a:noFill/>
        </p:spPr>
        <p:txBody>
          <a:bodyPr wrap="square" lIns="0" tIns="0" rIns="0" bIns="0" rtlCol="0" anchor="b">
            <a:noAutofit/>
          </a:bodyPr>
          <a:lstStyle/>
          <a:p>
            <a:pPr algn="ctr">
              <a:lnSpc>
                <a:spcPct val="60000"/>
              </a:lnSpc>
            </a:pPr>
            <a:r>
              <a:rPr lang="zh-CN" altLang="en-US" sz="2400" dirty="0">
                <a:solidFill>
                  <a:schemeClr val="tx1"/>
                </a:solidFill>
                <a:latin typeface="微软雅黑" panose="020B0503020204020204" pitchFamily="34" charset="-122"/>
                <a:ea typeface="微软雅黑" panose="020B0503020204020204" pitchFamily="34" charset="-122"/>
              </a:rPr>
              <a:t>推动传统产业向高端化迈进</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 name="标题"/>
          <p:cNvSpPr txBox="1"/>
          <p:nvPr>
            <p:custDataLst>
              <p:tags r:id="rId5"/>
            </p:custDataLst>
          </p:nvPr>
        </p:nvSpPr>
        <p:spPr>
          <a:xfrm>
            <a:off x="6679565" y="3875405"/>
            <a:ext cx="3713480" cy="446405"/>
          </a:xfrm>
          <a:prstGeom prst="rect">
            <a:avLst/>
          </a:prstGeom>
          <a:noFill/>
        </p:spPr>
        <p:txBody>
          <a:bodyPr wrap="square" lIns="0" tIns="0" rIns="0" bIns="0" rtlCol="0" anchor="b">
            <a:noAutofit/>
          </a:bodyPr>
          <a:lstStyle/>
          <a:p>
            <a:pPr algn="ctr"/>
            <a:r>
              <a:rPr lang="zh-CN" altLang="en-US" sz="2400" dirty="0">
                <a:solidFill>
                  <a:schemeClr val="tx1"/>
                </a:solidFill>
                <a:latin typeface="微软雅黑" panose="020B0503020204020204" pitchFamily="34" charset="-122"/>
                <a:ea typeface="微软雅黑" panose="020B0503020204020204" pitchFamily="34" charset="-122"/>
              </a:rPr>
              <a:t>推动传统产业向智能化迈进</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useBgFill="1">
        <p:nvSpPr>
          <p:cNvPr id="15" name="椭圆 14"/>
          <p:cNvSpPr>
            <a:spLocks noChangeAspect="1"/>
          </p:cNvSpPr>
          <p:nvPr>
            <p:custDataLst>
              <p:tags r:id="rId6"/>
            </p:custDataLst>
          </p:nvPr>
        </p:nvSpPr>
        <p:spPr>
          <a:xfrm flipH="1">
            <a:off x="3208254" y="3585516"/>
            <a:ext cx="151051" cy="152321"/>
          </a:xfrm>
          <a:prstGeom prst="ellipse">
            <a:avLst/>
          </a:prstGeom>
          <a:ln w="38100">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标题"/>
          <p:cNvSpPr txBox="1"/>
          <p:nvPr>
            <p:custDataLst>
              <p:tags r:id="rId7"/>
            </p:custDataLst>
          </p:nvPr>
        </p:nvSpPr>
        <p:spPr>
          <a:xfrm>
            <a:off x="1345565" y="3738880"/>
            <a:ext cx="3876040" cy="642620"/>
          </a:xfrm>
          <a:prstGeom prst="rect">
            <a:avLst/>
          </a:prstGeom>
          <a:noFill/>
        </p:spPr>
        <p:txBody>
          <a:bodyPr wrap="square" lIns="0" tIns="0" rIns="0" bIns="0" rtlCol="0" anchor="b">
            <a:noAutofit/>
          </a:bodyPr>
          <a:lstStyle/>
          <a:p>
            <a:pPr algn="ctr">
              <a:lnSpc>
                <a:spcPct val="50000"/>
              </a:lnSpc>
            </a:pPr>
            <a:r>
              <a:rPr lang="zh-CN" altLang="en-US" sz="2400" dirty="0">
                <a:solidFill>
                  <a:schemeClr val="tx1"/>
                </a:solidFill>
                <a:latin typeface="微软雅黑" panose="020B0503020204020204" pitchFamily="34" charset="-122"/>
                <a:ea typeface="微软雅黑" panose="020B0503020204020204" pitchFamily="34" charset="-122"/>
              </a:rPr>
              <a:t>推动传统产业向绿色化迈进</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useBgFill="1">
        <p:nvSpPr>
          <p:cNvPr id="11" name="椭圆 10"/>
          <p:cNvSpPr>
            <a:spLocks noChangeAspect="1"/>
          </p:cNvSpPr>
          <p:nvPr>
            <p:custDataLst>
              <p:tags r:id="rId8"/>
            </p:custDataLst>
          </p:nvPr>
        </p:nvSpPr>
        <p:spPr>
          <a:xfrm>
            <a:off x="5933525" y="5412095"/>
            <a:ext cx="151051" cy="152321"/>
          </a:xfrm>
          <a:prstGeom prst="ellipse">
            <a:avLst/>
          </a:prstGeom>
          <a:ln w="38100">
            <a:solidFill>
              <a:schemeClr val="accent2">
                <a:lumMod val="40000"/>
                <a:lumOff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2" name="标题"/>
          <p:cNvSpPr txBox="1"/>
          <p:nvPr>
            <p:custDataLst>
              <p:tags r:id="rId9"/>
            </p:custDataLst>
          </p:nvPr>
        </p:nvSpPr>
        <p:spPr>
          <a:xfrm>
            <a:off x="4095115" y="5701030"/>
            <a:ext cx="3875405" cy="597535"/>
          </a:xfrm>
          <a:prstGeom prst="rect">
            <a:avLst/>
          </a:prstGeom>
          <a:noFill/>
        </p:spPr>
        <p:txBody>
          <a:bodyPr wrap="square" lIns="0" tIns="0" rIns="0" bIns="0" rtlCol="0" anchor="b">
            <a:noAutofit/>
          </a:bodyPr>
          <a:lstStyle/>
          <a:p>
            <a:pPr algn="ctr">
              <a:lnSpc>
                <a:spcPct val="60000"/>
              </a:lnSpc>
            </a:pPr>
            <a:r>
              <a:rPr lang="zh-CN" altLang="en-US" sz="2400" dirty="0">
                <a:solidFill>
                  <a:schemeClr val="tx1"/>
                </a:solidFill>
                <a:latin typeface="微软雅黑" panose="020B0503020204020204" pitchFamily="34" charset="-122"/>
                <a:ea typeface="微软雅黑" panose="020B0503020204020204" pitchFamily="34" charset="-122"/>
              </a:rPr>
              <a:t>推动传统产业向融合化迈进</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41605" y="1367473"/>
            <a:ext cx="5080000" cy="460375"/>
          </a:xfrm>
          <a:prstGeom prst="rect">
            <a:avLst/>
          </a:prstGeom>
        </p:spPr>
        <p:txBody>
          <a:bodyPr>
            <a:spAutoFit/>
          </a:bodyPr>
          <a:p>
            <a:r>
              <a:rPr lang="zh-CN" altLang="en-US" sz="2400">
                <a:solidFill>
                  <a:srgbClr val="00AEEF"/>
                </a:solidFill>
                <a:latin typeface="微软雅黑" panose="020B0503020204020204" pitchFamily="34" charset="-122"/>
                <a:ea typeface="微软雅黑" panose="020B0503020204020204" pitchFamily="34" charset="-122"/>
              </a:rPr>
              <a:t>传统产业转型升级的方向</a:t>
            </a:r>
            <a:endParaRPr lang="zh-CN" altLang="en-US" sz="2400">
              <a:solidFill>
                <a:srgbClr val="00AEEF"/>
              </a:solidFill>
              <a:latin typeface="微软雅黑" panose="020B0503020204020204" pitchFamily="34" charset="-122"/>
              <a:ea typeface="微软雅黑" panose="020B0503020204020204" pitchFamily="34" charset="-122"/>
            </a:endParaRPr>
          </a:p>
        </p:txBody>
      </p:sp>
      <p:sp>
        <p:nvSpPr>
          <p:cNvPr id="16" name="燕尾形箭头 15"/>
          <p:cNvSpPr/>
          <p:nvPr/>
        </p:nvSpPr>
        <p:spPr>
          <a:xfrm>
            <a:off x="164465" y="1238885"/>
            <a:ext cx="3615055" cy="690245"/>
          </a:xfrm>
          <a:prstGeom prst="notchedRightArrow">
            <a:avLst/>
          </a:prstGeom>
          <a:noFill/>
          <a:ln>
            <a:solidFill>
              <a:srgbClr val="086FB1">
                <a:alpha val="59000"/>
              </a:srgb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933700" y="2035175"/>
            <a:ext cx="5032375" cy="460375"/>
          </a:xfrm>
          <a:prstGeom prst="rect">
            <a:avLst/>
          </a:prstGeom>
          <a:solidFill>
            <a:schemeClr val="accent4">
              <a:lumMod val="20000"/>
              <a:lumOff val="80000"/>
            </a:schemeClr>
          </a:solidFill>
        </p:spPr>
        <p:txBody>
          <a:bodyPr wrap="square" rtlCol="0">
            <a:spAutoFit/>
          </a:bodyPr>
          <a:p>
            <a:r>
              <a:rPr lang="zh-CN" altLang="en-US" sz="2400"/>
              <a:t>（</a:t>
            </a:r>
            <a:r>
              <a:rPr lang="en-US" altLang="zh-CN" sz="2400"/>
              <a:t>1</a:t>
            </a:r>
            <a:r>
              <a:rPr lang="zh-CN" altLang="en-US" sz="2400"/>
              <a:t>）传统产业不代表落后生产力。</a:t>
            </a:r>
            <a:endParaRPr lang="zh-CN" altLang="en-US" sz="2400"/>
          </a:p>
        </p:txBody>
      </p:sp>
      <p:sp>
        <p:nvSpPr>
          <p:cNvPr id="6" name="文本框 5"/>
          <p:cNvSpPr txBox="1"/>
          <p:nvPr/>
        </p:nvSpPr>
        <p:spPr>
          <a:xfrm>
            <a:off x="3912870" y="3011170"/>
            <a:ext cx="5862955" cy="460375"/>
          </a:xfrm>
          <a:prstGeom prst="rect">
            <a:avLst/>
          </a:prstGeom>
          <a:solidFill>
            <a:schemeClr val="accent4">
              <a:lumMod val="20000"/>
              <a:lumOff val="80000"/>
            </a:schemeClr>
          </a:solidFill>
        </p:spPr>
        <p:txBody>
          <a:bodyPr wrap="square" rtlCol="0">
            <a:spAutoFit/>
          </a:bodyPr>
          <a:p>
            <a:pPr lvl="0" algn="l">
              <a:buClrTx/>
              <a:buSzTx/>
              <a:buFontTx/>
            </a:pPr>
            <a:r>
              <a:rPr lang="zh-CN" altLang="en-US" sz="2400">
                <a:sym typeface="+mn-ea"/>
              </a:rPr>
              <a:t>（2）传统产业是形成新质生产力的基础。</a:t>
            </a:r>
            <a:endParaRPr lang="zh-CN" altLang="en-US" sz="2400">
              <a:sym typeface="+mn-ea"/>
            </a:endParaRPr>
          </a:p>
        </p:txBody>
      </p:sp>
      <p:sp>
        <p:nvSpPr>
          <p:cNvPr id="8" name="文本框 7"/>
          <p:cNvSpPr txBox="1"/>
          <p:nvPr/>
        </p:nvSpPr>
        <p:spPr>
          <a:xfrm>
            <a:off x="4748530" y="3987165"/>
            <a:ext cx="6830060" cy="460375"/>
          </a:xfrm>
          <a:prstGeom prst="rect">
            <a:avLst/>
          </a:prstGeom>
          <a:solidFill>
            <a:schemeClr val="accent4">
              <a:lumMod val="20000"/>
              <a:lumOff val="80000"/>
            </a:schemeClr>
          </a:solidFill>
        </p:spPr>
        <p:txBody>
          <a:bodyPr wrap="square" rtlCol="0">
            <a:spAutoFit/>
          </a:bodyPr>
          <a:p>
            <a:pPr lvl="0" algn="l">
              <a:buClrTx/>
              <a:buSzTx/>
              <a:buFontTx/>
            </a:pPr>
            <a:r>
              <a:rPr lang="zh-CN" altLang="en-US" sz="2400">
                <a:sym typeface="+mn-ea"/>
              </a:rPr>
              <a:t>（3）转型升级是传统产业激发新质生产力的关键。</a:t>
            </a:r>
            <a:endParaRPr lang="zh-CN" altLang="en-US" sz="2400">
              <a:sym typeface="+mn-ea"/>
            </a:endParaRPr>
          </a:p>
        </p:txBody>
      </p:sp>
      <p:sp>
        <p:nvSpPr>
          <p:cNvPr id="13" name="矩形 12"/>
          <p:cNvSpPr/>
          <p:nvPr/>
        </p:nvSpPr>
        <p:spPr>
          <a:xfrm>
            <a:off x="1678305" y="1687195"/>
            <a:ext cx="862330" cy="4341495"/>
          </a:xfrm>
          <a:prstGeom prst="rect">
            <a:avLst/>
          </a:prstGeom>
          <a:solidFill>
            <a:srgbClr val="04898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778635" y="1523365"/>
            <a:ext cx="610870" cy="4672965"/>
          </a:xfrm>
          <a:prstGeom prst="rect">
            <a:avLst/>
          </a:prstGeom>
          <a:noFill/>
        </p:spPr>
        <p:txBody>
          <a:bodyPr vert="eaVert" wrap="square" rtlCol="0">
            <a:noAutofit/>
          </a:bodyPr>
          <a:p>
            <a:pPr algn="ctr">
              <a:lnSpc>
                <a:spcPct val="100000"/>
              </a:lnSpc>
            </a:pPr>
            <a:r>
              <a:rPr lang="zh-CN" altLang="en-US" sz="2400">
                <a:solidFill>
                  <a:schemeClr val="bg1"/>
                </a:solidFill>
                <a:latin typeface="微软雅黑" panose="020B0503020204020204" pitchFamily="34" charset="-122"/>
                <a:ea typeface="微软雅黑" panose="020B0503020204020204" pitchFamily="34" charset="-122"/>
              </a:rPr>
              <a:t>传</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统</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产</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业</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与</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新</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质</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生</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a:solidFill>
                  <a:schemeClr val="bg1"/>
                </a:solidFill>
                <a:latin typeface="微软雅黑" panose="020B0503020204020204" pitchFamily="34" charset="-122"/>
                <a:ea typeface="微软雅黑" panose="020B0503020204020204" pitchFamily="34" charset="-122"/>
              </a:rPr>
              <a:t>产力</a:t>
            </a: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25880" y="1490345"/>
            <a:ext cx="9538335" cy="3555365"/>
          </a:xfrm>
          <a:prstGeom prst="rect">
            <a:avLst/>
          </a:prstGeom>
          <a:noFill/>
        </p:spPr>
        <p:txBody>
          <a:bodyPr wrap="square" lIns="0" tIns="0" rIns="0" bIns="0" rtlCol="0">
            <a:normAutofit fontScale="30000"/>
          </a:bodyPr>
          <a:lstStyle/>
          <a:p>
            <a:pPr marL="0" lvl="0" indent="0" algn="l">
              <a:lnSpc>
                <a:spcPct val="150000"/>
              </a:lnSpc>
              <a:buNone/>
            </a:pPr>
            <a:r>
              <a:rPr lang="zh-CN" altLang="en-US" sz="8000" b="1" kern="0" dirty="0">
                <a:ln>
                  <a:noFill/>
                  <a:prstDash val="sysDot"/>
                </a:ln>
                <a:solidFill>
                  <a:srgbClr val="92D050"/>
                </a:solidFill>
                <a:latin typeface="微软雅黑" panose="020B0503020204020204" pitchFamily="34" charset="-122"/>
                <a:ea typeface="微软雅黑" panose="020B0503020204020204" pitchFamily="34" charset="-122"/>
                <a:sym typeface="+mn-ea"/>
              </a:rPr>
              <a:t>下面请同学们思考一下</a:t>
            </a:r>
            <a:r>
              <a:rPr lang="en-US" altLang="zh-CN" sz="8000" kern="0" dirty="0">
                <a:ln>
                  <a:noFill/>
                  <a:prstDash val="sysDot"/>
                </a:ln>
                <a:solidFill>
                  <a:schemeClr val="tx1">
                    <a:lumMod val="85000"/>
                    <a:lumOff val="15000"/>
                  </a:schemeClr>
                </a:solidFill>
                <a:latin typeface="+mn-ea"/>
                <a:sym typeface="+mn-ea"/>
              </a:rPr>
              <a:t>“</a:t>
            </a:r>
            <a:r>
              <a:rPr lang="zh-CN" altLang="en-US" sz="8000" kern="0" dirty="0">
                <a:ln>
                  <a:noFill/>
                  <a:prstDash val="sysDot"/>
                </a:ln>
                <a:solidFill>
                  <a:schemeClr val="tx1">
                    <a:lumMod val="85000"/>
                    <a:lumOff val="15000"/>
                  </a:schemeClr>
                </a:solidFill>
                <a:latin typeface="+mn-ea"/>
                <a:sym typeface="+mn-ea"/>
              </a:rPr>
              <a:t>在传统行业与数字技术深度融合的时代洪流中，你准备如何重新定义自己的专业和价值，成为那个不可或缺的</a:t>
            </a:r>
            <a:r>
              <a:rPr lang="en-US" altLang="zh-CN" sz="8000" kern="0" dirty="0">
                <a:ln>
                  <a:noFill/>
                  <a:prstDash val="sysDot"/>
                </a:ln>
                <a:solidFill>
                  <a:schemeClr val="tx1">
                    <a:lumMod val="85000"/>
                    <a:lumOff val="15000"/>
                  </a:schemeClr>
                </a:solidFill>
                <a:latin typeface="+mn-ea"/>
                <a:sym typeface="+mn-ea"/>
              </a:rPr>
              <a:t>‘</a:t>
            </a:r>
            <a:r>
              <a:rPr lang="zh-CN" altLang="en-US" sz="8000" kern="0" dirty="0">
                <a:ln>
                  <a:noFill/>
                  <a:prstDash val="sysDot"/>
                </a:ln>
                <a:solidFill>
                  <a:schemeClr val="tx1">
                    <a:lumMod val="85000"/>
                    <a:lumOff val="15000"/>
                  </a:schemeClr>
                </a:solidFill>
                <a:latin typeface="+mn-ea"/>
                <a:sym typeface="+mn-ea"/>
              </a:rPr>
              <a:t>跨界连接者</a:t>
            </a:r>
            <a:r>
              <a:rPr lang="en-US" altLang="zh-CN" sz="8000" kern="0" dirty="0">
                <a:ln>
                  <a:noFill/>
                  <a:prstDash val="sysDot"/>
                </a:ln>
                <a:solidFill>
                  <a:schemeClr val="tx1">
                    <a:lumMod val="85000"/>
                    <a:lumOff val="15000"/>
                  </a:schemeClr>
                </a:solidFill>
                <a:latin typeface="+mn-ea"/>
                <a:sym typeface="+mn-ea"/>
              </a:rPr>
              <a:t>’</a:t>
            </a:r>
            <a:r>
              <a:rPr lang="zh-CN" altLang="en-US" sz="8000" kern="0" dirty="0">
                <a:ln>
                  <a:noFill/>
                  <a:prstDash val="sysDot"/>
                </a:ln>
                <a:solidFill>
                  <a:schemeClr val="tx1">
                    <a:lumMod val="85000"/>
                    <a:lumOff val="15000"/>
                  </a:schemeClr>
                </a:solidFill>
                <a:latin typeface="+mn-ea"/>
                <a:sym typeface="+mn-ea"/>
              </a:rPr>
              <a:t>与</a:t>
            </a:r>
            <a:r>
              <a:rPr lang="en-US" altLang="zh-CN" sz="8000" kern="0" dirty="0">
                <a:ln>
                  <a:noFill/>
                  <a:prstDash val="sysDot"/>
                </a:ln>
                <a:solidFill>
                  <a:schemeClr val="tx1">
                    <a:lumMod val="85000"/>
                    <a:lumOff val="15000"/>
                  </a:schemeClr>
                </a:solidFill>
                <a:latin typeface="+mn-ea"/>
                <a:sym typeface="+mn-ea"/>
              </a:rPr>
              <a:t>‘</a:t>
            </a:r>
            <a:r>
              <a:rPr lang="zh-CN" altLang="en-US" sz="8000" kern="0" dirty="0">
                <a:ln>
                  <a:noFill/>
                  <a:prstDash val="sysDot"/>
                </a:ln>
                <a:solidFill>
                  <a:schemeClr val="tx1">
                    <a:lumMod val="85000"/>
                    <a:lumOff val="15000"/>
                  </a:schemeClr>
                </a:solidFill>
                <a:latin typeface="+mn-ea"/>
                <a:sym typeface="+mn-ea"/>
              </a:rPr>
              <a:t>转型推动者</a:t>
            </a:r>
            <a:r>
              <a:rPr lang="en-US" altLang="zh-CN" sz="8000" kern="0" dirty="0">
                <a:ln>
                  <a:noFill/>
                  <a:prstDash val="sysDot"/>
                </a:ln>
                <a:solidFill>
                  <a:schemeClr val="tx1">
                    <a:lumMod val="85000"/>
                    <a:lumOff val="15000"/>
                  </a:schemeClr>
                </a:solidFill>
                <a:latin typeface="+mn-ea"/>
                <a:sym typeface="+mn-ea"/>
              </a:rPr>
              <a:t>’</a:t>
            </a:r>
            <a:r>
              <a:rPr lang="zh-CN" altLang="en-US" sz="8000" kern="0" dirty="0">
                <a:ln>
                  <a:noFill/>
                  <a:prstDash val="sysDot"/>
                </a:ln>
                <a:solidFill>
                  <a:schemeClr val="tx1">
                    <a:lumMod val="85000"/>
                    <a:lumOff val="15000"/>
                  </a:schemeClr>
                </a:solidFill>
                <a:latin typeface="+mn-ea"/>
                <a:sym typeface="+mn-ea"/>
              </a:rPr>
              <a:t>，而不仅仅是一个时代的旁观者或被动求职者？</a:t>
            </a:r>
            <a:r>
              <a:rPr lang="en-US" altLang="zh-CN" sz="8000" kern="0" dirty="0">
                <a:ln>
                  <a:noFill/>
                  <a:prstDash val="sysDot"/>
                </a:ln>
                <a:solidFill>
                  <a:schemeClr val="tx1">
                    <a:lumMod val="85000"/>
                    <a:lumOff val="15000"/>
                  </a:schemeClr>
                </a:solidFill>
                <a:latin typeface="+mn-ea"/>
                <a:sym typeface="+mn-ea"/>
              </a:rPr>
              <a:t>”</a:t>
            </a: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endParaRPr lang="en-US" altLang="zh-CN" sz="8000" kern="0" dirty="0">
              <a:ln>
                <a:noFill/>
                <a:prstDash val="sysDot"/>
              </a:ln>
              <a:solidFill>
                <a:schemeClr val="tx1">
                  <a:lumMod val="85000"/>
                  <a:lumOff val="15000"/>
                </a:schemeClr>
              </a:solidFill>
              <a:latin typeface="+mn-ea"/>
              <a:sym typeface="+mn-ea"/>
            </a:endParaRPr>
          </a:p>
          <a:p>
            <a:pPr marL="0" lvl="0" indent="0" algn="l">
              <a:lnSpc>
                <a:spcPct val="150000"/>
              </a:lnSpc>
              <a:buNone/>
            </a:pPr>
            <a:r>
              <a:rPr lang="en-US" altLang="zh-CN" sz="8000" kern="0" dirty="0">
                <a:ln>
                  <a:noFill/>
                  <a:prstDash val="sysDot"/>
                </a:ln>
                <a:solidFill>
                  <a:schemeClr val="tx1">
                    <a:lumMod val="85000"/>
                    <a:lumOff val="15000"/>
                  </a:schemeClr>
                </a:solidFill>
                <a:latin typeface="+mn-ea"/>
                <a:sym typeface="+mn-ea"/>
              </a:rPr>
              <a:t>       </a:t>
            </a:r>
            <a:r>
              <a:rPr lang="zh-CN" altLang="en-US" sz="8000" kern="0" dirty="0">
                <a:ln>
                  <a:noFill/>
                  <a:prstDash val="sysDot"/>
                </a:ln>
                <a:solidFill>
                  <a:schemeClr val="tx1">
                    <a:lumMod val="85000"/>
                    <a:lumOff val="15000"/>
                  </a:schemeClr>
                </a:solidFill>
                <a:latin typeface="+mn-ea"/>
                <a:sym typeface="+mn-ea"/>
              </a:rPr>
              <a:t>希望这些问题能帮助大学生们打破固有思维，主动将个人成长与国家产业升级的大趋势同频共振，找到属于自己的广阔舞台。</a:t>
            </a:r>
            <a:endParaRPr lang="zh-CN" altLang="en-US" sz="8000" kern="0" dirty="0">
              <a:ln>
                <a:noFill/>
                <a:prstDash val="sysDot"/>
              </a:ln>
              <a:solidFill>
                <a:schemeClr val="tx1">
                  <a:lumMod val="85000"/>
                  <a:lumOff val="15000"/>
                </a:schemeClr>
              </a:solidFill>
              <a:latin typeface="+mn-ea"/>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53390" y="514985"/>
            <a:ext cx="4064000" cy="583565"/>
          </a:xfrm>
          <a:prstGeom prst="rect">
            <a:avLst/>
          </a:prstGeom>
          <a:noFill/>
        </p:spPr>
        <p:txBody>
          <a:bodyPr wrap="square" rtlCol="0">
            <a:spAutoFit/>
          </a:bodyPr>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620010" y="1227455"/>
            <a:ext cx="695198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写字楼里农事忙</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数字大田</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用上了卫星遥感技术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1"/>
          <a:stretch>
            <a:fillRect/>
          </a:stretch>
        </p:blipFill>
        <p:spPr>
          <a:xfrm>
            <a:off x="869950" y="1779270"/>
            <a:ext cx="10452735" cy="47066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项目一</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　了解新质生产力</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认识现代化产业体系</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p:nvGrpSpPr>
        <p:grpSpPr>
          <a:xfrm>
            <a:off x="1088390" y="1556385"/>
            <a:ext cx="4064000" cy="4504055"/>
            <a:chOff x="1714" y="2451"/>
            <a:chExt cx="6400" cy="7093"/>
          </a:xfrm>
        </p:grpSpPr>
        <p:sp>
          <p:nvSpPr>
            <p:cNvPr id="2" name="文本框 1"/>
            <p:cNvSpPr txBox="1"/>
            <p:nvPr/>
          </p:nvSpPr>
          <p:spPr>
            <a:xfrm>
              <a:off x="1952" y="2451"/>
              <a:ext cx="6163" cy="837"/>
            </a:xfrm>
            <a:prstGeom prst="rect">
              <a:avLst/>
            </a:prstGeom>
            <a:noFill/>
          </p:spPr>
          <p:txBody>
            <a:bodyPr wrap="square" rtlCol="0">
              <a:noAutofit/>
            </a:bodyPr>
            <a:p>
              <a:r>
                <a:rPr lang="zh-CN" altLang="en-US" sz="2400" b="1" dirty="0">
                  <a:solidFill>
                    <a:srgbClr val="92D050"/>
                  </a:solidFill>
                  <a:latin typeface="微软雅黑" panose="020B0503020204020204" pitchFamily="34" charset="-122"/>
                  <a:ea typeface="微软雅黑" panose="020B0503020204020204" pitchFamily="34" charset="-122"/>
                </a:rPr>
                <a:t>（二）壮大战略性新兴产业</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14" y="3584"/>
              <a:ext cx="6400" cy="5960"/>
            </a:xfrm>
            <a:prstGeom prst="rect">
              <a:avLst/>
            </a:prstGeom>
            <a:noFill/>
          </p:spPr>
          <p:txBody>
            <a:bodyPr wrap="square" rtlCol="0">
              <a:spAutoFit/>
            </a:bodyPr>
            <a:p>
              <a:pPr>
                <a:lnSpc>
                  <a:spcPct val="200000"/>
                </a:lnSpc>
              </a:pPr>
              <a:r>
                <a:rPr lang="en-US" altLang="zh-CN"/>
                <a:t>       </a:t>
              </a:r>
              <a:r>
                <a:rPr lang="zh-CN" altLang="en-US" sz="2000">
                  <a:latin typeface="微软雅黑" panose="020B0503020204020204" pitchFamily="34" charset="-122"/>
                  <a:ea typeface="微软雅黑" panose="020B0503020204020204" pitchFamily="34" charset="-122"/>
                </a:rPr>
                <a:t>战略性新兴产业必须同时满足以下两点：一是产业先进且意义重大，未来甚至可能会成为影响整体经济的潜在增长率的重要产业；二是相关的业态已经在一些国家形成较大规模。</a:t>
              </a:r>
              <a:endParaRPr lang="zh-CN" altLang="en-US" sz="200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91275" y="1243330"/>
            <a:ext cx="3629660" cy="4371340"/>
            <a:chOff x="10065" y="1958"/>
            <a:chExt cx="5716" cy="6884"/>
          </a:xfrm>
          <a:solidFill>
            <a:schemeClr val="accent4">
              <a:lumMod val="20000"/>
              <a:lumOff val="80000"/>
            </a:schemeClr>
          </a:solidFill>
        </p:grpSpPr>
        <p:sp>
          <p:nvSpPr>
            <p:cNvPr id="11" name="圆角矩形 10"/>
            <p:cNvSpPr/>
            <p:nvPr/>
          </p:nvSpPr>
          <p:spPr>
            <a:xfrm>
              <a:off x="10065" y="1958"/>
              <a:ext cx="5717" cy="6884"/>
            </a:xfrm>
            <a:prstGeom prst="roundRect">
              <a:avLst/>
            </a:prstGeom>
            <a:noFill/>
            <a:ln w="3175" cmpd="dbl">
              <a:solidFill>
                <a:srgbClr val="FBCC04"/>
              </a:solidFill>
              <a:prstDash val="solid"/>
            </a:ln>
            <a:extLst>
              <a:ext uri="{909E8E84-426E-40DD-AFC4-6F175D3DCCD1}">
                <a14:hiddenFill xmlns:a14="http://schemas.microsoft.com/office/drawing/2010/main">
                  <a:grp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w="3175">
                  <a:solidFill>
                    <a:schemeClr val="tx1"/>
                  </a:solidFill>
                </a:ln>
              </a:endParaRPr>
            </a:p>
          </p:txBody>
        </p:sp>
        <p:sp>
          <p:nvSpPr>
            <p:cNvPr id="10" name="文本框 9"/>
            <p:cNvSpPr txBox="1"/>
            <p:nvPr/>
          </p:nvSpPr>
          <p:spPr>
            <a:xfrm>
              <a:off x="10387" y="2214"/>
              <a:ext cx="5072" cy="6243"/>
            </a:xfrm>
            <a:prstGeom prst="rect">
              <a:avLst/>
            </a:prstGeom>
            <a:noFill/>
            <a:extLst>
              <a:ext uri="{909E8E84-426E-40DD-AFC4-6F175D3DCCD1}">
                <a14:hiddenFill xmlns:a14="http://schemas.microsoft.com/office/drawing/2010/main">
                  <a:grpFill/>
                </a14:hiddenFill>
              </a:ext>
            </a:extLst>
          </p:spPr>
          <p:txBody>
            <a:bodyPr wrap="square" rtlCol="0">
              <a:noAutofit/>
            </a:bodyPr>
            <a:p>
              <a:pPr algn="ct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中国八大新兴产业</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、新能源</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、新材料</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、高端装备</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、绿色环保</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、民用航空</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、新能源汽车</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、新一代信息技术</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、船舶与海洋工程装备</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70940" y="1411605"/>
            <a:ext cx="6891655" cy="460375"/>
          </a:xfrm>
          <a:prstGeom prst="rect">
            <a:avLst/>
          </a:prstGeom>
          <a:noFill/>
        </p:spPr>
        <p:txBody>
          <a:bodyPr wrap="square" rtlCol="0">
            <a:spAutoFit/>
          </a:bodyPr>
          <a:p>
            <a:pPr algn="ctr"/>
            <a:r>
              <a:rPr lang="zh-CN" altLang="en-US" sz="2400">
                <a:latin typeface="微软雅黑" panose="020B0503020204020204" pitchFamily="34" charset="-122"/>
                <a:ea typeface="微软雅黑" panose="020B0503020204020204" pitchFamily="34" charset="-122"/>
              </a:rPr>
              <a:t>战略性新兴产业是引领未来发展的新支柱、新赛道。</a:t>
            </a:r>
            <a:endParaRPr lang="zh-CN" altLang="en-US" sz="2400">
              <a:latin typeface="微软雅黑" panose="020B0503020204020204" pitchFamily="34" charset="-122"/>
              <a:ea typeface="微软雅黑" panose="020B0503020204020204" pitchFamily="34" charset="-122"/>
            </a:endParaRPr>
          </a:p>
        </p:txBody>
      </p:sp>
      <p:sp>
        <p:nvSpPr>
          <p:cNvPr id="5" name="文本框 4"/>
          <p:cNvSpPr txBox="1"/>
          <p:nvPr/>
        </p:nvSpPr>
        <p:spPr>
          <a:xfrm>
            <a:off x="1616710" y="2682240"/>
            <a:ext cx="8390890" cy="746760"/>
          </a:xfrm>
          <a:prstGeom prst="rect">
            <a:avLst/>
          </a:prstGeom>
          <a:noFill/>
          <a:ln w="3175">
            <a:solidFill>
              <a:srgbClr val="04898E"/>
            </a:solidFill>
          </a:ln>
          <a:extLst>
            <a:ext uri="{909E8E84-426E-40DD-AFC4-6F175D3DCCD1}">
              <a14:hiddenFill xmlns:a14="http://schemas.microsoft.com/office/drawing/2010/main">
                <a:solidFill>
                  <a:schemeClr val="accent4">
                    <a:lumMod val="20000"/>
                    <a:lumOff val="80000"/>
                  </a:schemeClr>
                </a:solidFill>
              </a14:hiddenFill>
            </a:ext>
          </a:extLst>
        </p:spPr>
        <p:txBody>
          <a:bodyPr wrap="square" rtlCol="0">
            <a:noAutofit/>
          </a:bodyPr>
          <a:p>
            <a:r>
              <a:rPr lang="zh-CN" altLang="en-US" sz="2000">
                <a:latin typeface="微软雅黑" panose="020B0503020204020204" pitchFamily="34" charset="-122"/>
                <a:ea typeface="微软雅黑" panose="020B0503020204020204" pitchFamily="34" charset="-122"/>
              </a:rPr>
              <a:t>一是移动互联网、智能终端、大数据、云计算、高端芯片等新一代信息技术发展将带动众多产业变革和创新；</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929640" y="1960880"/>
            <a:ext cx="4109085" cy="526415"/>
          </a:xfrm>
          <a:prstGeom prst="rect">
            <a:avLst/>
          </a:prstGeom>
          <a:noFill/>
        </p:spPr>
        <p:txBody>
          <a:bodyPr wrap="square" rtlCol="0">
            <a:noAutofit/>
          </a:bodyPr>
          <a:p>
            <a:r>
              <a:rPr lang="en-US" altLang="zh-CN" sz="2400">
                <a:latin typeface="微软雅黑" panose="020B0503020204020204" pitchFamily="34" charset="-122"/>
                <a:ea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sym typeface="+mn-ea"/>
              </a:rPr>
              <a:t>战略性新兴产业的发展趋势</a:t>
            </a:r>
            <a:r>
              <a:rPr lang="en-US" altLang="zh-CN" sz="240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a:p>
            <a:endParaRPr lang="zh-CN" altLang="en-US"/>
          </a:p>
        </p:txBody>
      </p:sp>
      <p:sp>
        <p:nvSpPr>
          <p:cNvPr id="8" name="文本框 7"/>
          <p:cNvSpPr txBox="1"/>
          <p:nvPr/>
        </p:nvSpPr>
        <p:spPr>
          <a:xfrm>
            <a:off x="1616710" y="3819525"/>
            <a:ext cx="8391525" cy="386080"/>
          </a:xfrm>
          <a:prstGeom prst="rect">
            <a:avLst/>
          </a:prstGeom>
          <a:noFill/>
          <a:ln w="3175">
            <a:solidFill>
              <a:srgbClr val="04898E"/>
            </a:solidFill>
          </a:ln>
          <a:extLst>
            <a:ext uri="{909E8E84-426E-40DD-AFC4-6F175D3DCCD1}">
              <a14:hiddenFill xmlns:a14="http://schemas.microsoft.com/office/drawing/2010/main">
                <a:solidFill>
                  <a:schemeClr val="accent4">
                    <a:lumMod val="20000"/>
                    <a:lumOff val="80000"/>
                  </a:schemeClr>
                </a:solidFill>
              </a14:hiddenFill>
            </a:ext>
          </a:extLst>
        </p:spPr>
        <p:txBody>
          <a:bodyPr wrap="square" rtlCol="0">
            <a:noAutofit/>
          </a:bodyPr>
          <a:p>
            <a:pPr lvl="0" algn="l">
              <a:buClrTx/>
              <a:buSzTx/>
              <a:buFontTx/>
            </a:pPr>
            <a:r>
              <a:rPr lang="zh-CN" altLang="en-US" sz="2000">
                <a:latin typeface="微软雅黑" panose="020B0503020204020204" pitchFamily="34" charset="-122"/>
                <a:ea typeface="微软雅黑" panose="020B0503020204020204" pitchFamily="34" charset="-122"/>
                <a:sym typeface="+mn-ea"/>
              </a:rPr>
              <a:t>二是围绕新能源、气候变化、空间、海洋开发的技术创新更加密集；</a:t>
            </a:r>
            <a:endParaRPr lang="zh-CN" altLang="en-US" sz="2000">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1616710" y="4596130"/>
            <a:ext cx="8390890" cy="384175"/>
          </a:xfrm>
          <a:prstGeom prst="rect">
            <a:avLst/>
          </a:prstGeom>
          <a:noFill/>
          <a:ln w="3175">
            <a:solidFill>
              <a:srgbClr val="04898E"/>
            </a:solidFill>
          </a:ln>
          <a:extLst>
            <a:ext uri="{909E8E84-426E-40DD-AFC4-6F175D3DCCD1}">
              <a14:hiddenFill xmlns:a14="http://schemas.microsoft.com/office/drawing/2010/main">
                <a:solidFill>
                  <a:schemeClr val="accent4">
                    <a:lumMod val="20000"/>
                    <a:lumOff val="80000"/>
                  </a:schemeClr>
                </a:solidFill>
              </a14:hiddenFill>
            </a:ext>
          </a:extLst>
        </p:spPr>
        <p:txBody>
          <a:bodyPr wrap="square" rtlCol="0">
            <a:noAutofit/>
          </a:bodyPr>
          <a:p>
            <a:pPr lvl="0" algn="l">
              <a:buClrTx/>
              <a:buSzTx/>
              <a:buFontTx/>
            </a:pPr>
            <a:r>
              <a:rPr lang="zh-CN" altLang="en-US" sz="2000">
                <a:latin typeface="微软雅黑" panose="020B0503020204020204" pitchFamily="34" charset="-122"/>
                <a:ea typeface="微软雅黑" panose="020B0503020204020204" pitchFamily="34" charset="-122"/>
                <a:sym typeface="+mn-ea"/>
              </a:rPr>
              <a:t>三是绿色经济、低碳技术等新兴产业蓬勃兴起；</a:t>
            </a:r>
            <a:endParaRPr lang="zh-CN" altLang="en-US" sz="2000">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1616710" y="5370830"/>
            <a:ext cx="8390890" cy="720090"/>
          </a:xfrm>
          <a:prstGeom prst="rect">
            <a:avLst/>
          </a:prstGeom>
          <a:noFill/>
          <a:ln w="3175">
            <a:solidFill>
              <a:srgbClr val="04898E"/>
            </a:solidFill>
          </a:ln>
          <a:extLst>
            <a:ext uri="{909E8E84-426E-40DD-AFC4-6F175D3DCCD1}">
              <a14:hiddenFill xmlns:a14="http://schemas.microsoft.com/office/drawing/2010/main">
                <a:solidFill>
                  <a:schemeClr val="accent4">
                    <a:lumMod val="20000"/>
                    <a:lumOff val="80000"/>
                  </a:schemeClr>
                </a:solidFill>
              </a14:hiddenFill>
            </a:ext>
          </a:extLst>
        </p:spPr>
        <p:txBody>
          <a:bodyPr wrap="square" rtlCol="0">
            <a:noAutofit/>
          </a:bodyPr>
          <a:p>
            <a:pPr lvl="0" algn="l">
              <a:buClrTx/>
              <a:buSzTx/>
              <a:buFontTx/>
            </a:pPr>
            <a:r>
              <a:rPr lang="zh-CN" altLang="en-US" sz="2000">
                <a:latin typeface="微软雅黑" panose="020B0503020204020204" pitchFamily="34" charset="-122"/>
                <a:ea typeface="微软雅黑" panose="020B0503020204020204" pitchFamily="34" charset="-122"/>
                <a:sym typeface="+mn-ea"/>
              </a:rPr>
              <a:t>四是生命科学生物技术带动形成庞大的健康、现代农业、生物能源、生物制造、环保等产业。</a:t>
            </a:r>
            <a:endParaRPr lang="zh-CN" altLang="en-US" sz="200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620010" y="1045845"/>
            <a:ext cx="6951980" cy="460375"/>
          </a:xfrm>
          <a:prstGeom prst="rect">
            <a:avLst/>
          </a:prstGeom>
          <a:noFill/>
        </p:spPr>
        <p:txBody>
          <a:bodyPr wrap="square" rtlCol="0">
            <a:spAutoFit/>
          </a:bodyPr>
          <a:p>
            <a:pPr algn="ct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中国汽车产业加速培育新质生产力</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1"/>
          <a:stretch>
            <a:fillRect/>
          </a:stretch>
        </p:blipFill>
        <p:spPr>
          <a:xfrm>
            <a:off x="1718945" y="1703070"/>
            <a:ext cx="8966200" cy="4457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p:nvGrpSpPr>
        <p:grpSpPr>
          <a:xfrm>
            <a:off x="1088390" y="1556385"/>
            <a:ext cx="4064635" cy="3888740"/>
            <a:chOff x="1714" y="2451"/>
            <a:chExt cx="6401" cy="6124"/>
          </a:xfrm>
        </p:grpSpPr>
        <p:sp>
          <p:nvSpPr>
            <p:cNvPr id="2" name="文本框 1"/>
            <p:cNvSpPr txBox="1"/>
            <p:nvPr/>
          </p:nvSpPr>
          <p:spPr>
            <a:xfrm>
              <a:off x="1952" y="2451"/>
              <a:ext cx="6163" cy="837"/>
            </a:xfrm>
            <a:prstGeom prst="rect">
              <a:avLst/>
            </a:prstGeom>
            <a:noFill/>
          </p:spPr>
          <p:txBody>
            <a:bodyPr wrap="square" rtlCol="0">
              <a:noAutofit/>
            </a:bodyPr>
            <a:p>
              <a:r>
                <a:rPr lang="zh-CN" altLang="en-US" sz="2400" b="1" dirty="0">
                  <a:solidFill>
                    <a:srgbClr val="92D050"/>
                  </a:solidFill>
                  <a:latin typeface="微软雅黑" panose="020B0503020204020204" pitchFamily="34" charset="-122"/>
                  <a:ea typeface="微软雅黑" panose="020B0503020204020204" pitchFamily="34" charset="-122"/>
                </a:rPr>
                <a:t>（三）布局建设未来产业</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14" y="3584"/>
              <a:ext cx="6400" cy="4991"/>
            </a:xfrm>
            <a:prstGeom prst="rect">
              <a:avLst/>
            </a:prstGeom>
            <a:noFill/>
          </p:spPr>
          <p:txBody>
            <a:bodyPr wrap="square" rtlCol="0">
              <a:spAutoFit/>
            </a:bodyPr>
            <a:p>
              <a:pPr>
                <a:lnSpc>
                  <a:spcPct val="200000"/>
                </a:lnSpc>
              </a:pPr>
              <a:r>
                <a:rPr lang="en-US" altLang="zh-CN"/>
                <a:t>       </a:t>
              </a:r>
              <a:r>
                <a:rPr lang="zh-CN" altLang="en-US" sz="2000">
                  <a:latin typeface="微软雅黑" panose="020B0503020204020204" pitchFamily="34" charset="-122"/>
                  <a:ea typeface="微软雅黑" panose="020B0503020204020204" pitchFamily="34" charset="-122"/>
                </a:rPr>
                <a:t>新科技和产业革命融合的直接影响和重要特征是产业生命周期缩短。今天还是战略性新兴产业，明天就可能不新了，由此提出超前布局和培育未来产业的迫切性。</a:t>
              </a:r>
              <a:endParaRPr lang="zh-CN" altLang="en-US" sz="200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91275" y="1243330"/>
            <a:ext cx="3630295" cy="4552950"/>
            <a:chOff x="10065" y="1958"/>
            <a:chExt cx="5717" cy="7170"/>
          </a:xfrm>
          <a:solidFill>
            <a:srgbClr val="000000">
              <a:alpha val="0"/>
            </a:srgbClr>
          </a:solidFill>
        </p:grpSpPr>
        <p:sp>
          <p:nvSpPr>
            <p:cNvPr id="11" name="圆角矩形 10"/>
            <p:cNvSpPr/>
            <p:nvPr/>
          </p:nvSpPr>
          <p:spPr>
            <a:xfrm>
              <a:off x="10065" y="1958"/>
              <a:ext cx="5717" cy="7170"/>
            </a:xfrm>
            <a:prstGeom prst="roundRect">
              <a:avLst/>
            </a:prstGeom>
            <a:grpFill/>
            <a:ln w="3175" cmpd="dbl">
              <a:solidFill>
                <a:srgbClr val="FBCC04"/>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10" name="文本框 9"/>
            <p:cNvSpPr txBox="1"/>
            <p:nvPr/>
          </p:nvSpPr>
          <p:spPr>
            <a:xfrm>
              <a:off x="10387" y="2214"/>
              <a:ext cx="5072" cy="6574"/>
            </a:xfrm>
            <a:prstGeom prst="rect">
              <a:avLst/>
            </a:prstGeom>
            <a:grpFill/>
          </p:spPr>
          <p:txBody>
            <a:bodyPr wrap="square" rtlCol="0">
              <a:noAutofit/>
            </a:bodyPr>
            <a:p>
              <a:pPr algn="ctr">
                <a:lnSpc>
                  <a:spcPct val="13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中国八大新兴产业</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80000"/>
                </a:lnSpc>
                <a:buClrTx/>
                <a:buSzTx/>
                <a:buNone/>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1、元宇宙</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2、脑机接口</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、量子信息</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、人形机器人</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、生成式人工智能</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、生物制造</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、未来显示</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、未来网络</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buClrTx/>
                <a:buSzTx/>
                <a:buNone/>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、新型储能</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1" name="任意多边形: 形状 1388"/>
          <p:cNvSpPr/>
          <p:nvPr>
            <p:custDataLst>
              <p:tags r:id="rId2"/>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3"/>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4"/>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rgbClr val="04898E"/>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5"/>
            </p:custDataLst>
          </p:nvPr>
        </p:nvSpPr>
        <p:spPr>
          <a:xfrm>
            <a:off x="672465" y="1718310"/>
            <a:ext cx="10904855" cy="443230"/>
          </a:xfrm>
          <a:prstGeom prst="roundRect">
            <a:avLst>
              <a:gd name="adj" fmla="val 0"/>
            </a:avLst>
          </a:prstGeom>
          <a:solidFill>
            <a:schemeClr val="accent4">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6"/>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7"/>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8"/>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9"/>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0"/>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1"/>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2"/>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3"/>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4"/>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5"/>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6"/>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7"/>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8"/>
            </p:custDataLst>
          </p:nvPr>
        </p:nvSpPr>
        <p:spPr>
          <a:xfrm>
            <a:off x="1384935" y="2330450"/>
            <a:ext cx="9409430" cy="3779520"/>
          </a:xfrm>
          <a:prstGeom prst="rect">
            <a:avLst/>
          </a:prstGeom>
          <a:noFill/>
        </p:spPr>
        <p:txBody>
          <a:bodyPr wrap="square" rtlCol="0" anchor="ctr" anchorCtr="0">
            <a:normAutofit/>
          </a:bodyPr>
          <a:lstStyle/>
          <a:p>
            <a:pPr marL="0" lvl="0" indent="0" algn="just" fontAlgn="auto">
              <a:lnSpc>
                <a:spcPct val="80000"/>
              </a:lnSpc>
            </a:pPr>
            <a:r>
              <a:rPr lang="zh-CN" altLang="en-US" sz="2400">
                <a:solidFill>
                  <a:schemeClr val="tx1"/>
                </a:solidFill>
                <a:latin typeface="微软雅黑" panose="020B0503020204020204" pitchFamily="34" charset="-122"/>
                <a:ea typeface="微软雅黑" panose="020B0503020204020204" pitchFamily="34" charset="-122"/>
              </a:rPr>
              <a:t>布局未来产业的意义</a:t>
            </a:r>
            <a:endParaRPr lang="zh-CN" altLang="en-US" sz="2400">
              <a:solidFill>
                <a:schemeClr val="tx1"/>
              </a:solidFill>
              <a:latin typeface="微软雅黑" panose="020B0503020204020204" pitchFamily="34" charset="-122"/>
              <a:ea typeface="微软雅黑" panose="020B0503020204020204" pitchFamily="34" charset="-122"/>
            </a:endParaRPr>
          </a:p>
          <a:p>
            <a:pPr marL="457200" lvl="1" indent="0" algn="just" fontAlgn="auto">
              <a:lnSpc>
                <a:spcPct val="150000"/>
              </a:lnSpc>
            </a:pPr>
            <a:r>
              <a:rPr lang="en-US" altLang="zh-CN">
                <a:solidFill>
                  <a:schemeClr val="tx1"/>
                </a:solidFill>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未来产业是新兴产业的早期形态,随着技术的成熟,在未来的某个时期会成为对经济有较强带动作用的主导产业。</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lvl="1" indent="0" algn="just" fontAlgn="auto">
              <a:lnSpc>
                <a:spcPct val="150000"/>
              </a:lnSpc>
            </a:pP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未来产业潜藏着无限增长潜力和强大驱动力,它是一个在多领域进行交叉融合的复杂价值的创造过程。一旦突破关键技术并实现产业化,未来产业将引领经济社会全面进步,塑造产业发展的新方向,并为经济的未来增长提供坚实支撑。同时,因其具有明显的“先行者优势”和高门槛的后入者障碍,提前布局未来产业,抢先掌握科技发展方向,是把握未来发展主动权的关键。</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现代化产业体系的完善</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7" name="文本框 34"/>
          <p:cNvSpPr txBox="1"/>
          <p:nvPr>
            <p:custDataLst>
              <p:tags r:id="rId1"/>
            </p:custDataLst>
          </p:nvPr>
        </p:nvSpPr>
        <p:spPr>
          <a:xfrm>
            <a:off x="2055495" y="1623060"/>
            <a:ext cx="2832100" cy="134747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sym typeface="+mn-ea"/>
              </a:rPr>
              <a:t>一是以人工智能、量子信息、未来网络与通信、物联网、区块链为代表的新一代信息技术产业</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sym typeface="+mn-ea"/>
            </a:endParaRPr>
          </a:p>
        </p:txBody>
      </p:sp>
      <p:sp>
        <p:nvSpPr>
          <p:cNvPr id="49" name="文本框 34"/>
          <p:cNvSpPr txBox="1"/>
          <p:nvPr>
            <p:custDataLst>
              <p:tags r:id="rId2"/>
            </p:custDataLst>
          </p:nvPr>
        </p:nvSpPr>
        <p:spPr>
          <a:xfrm>
            <a:off x="1412875" y="4328795"/>
            <a:ext cx="2122170" cy="43688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二是生物技术产业</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5" name="文本框 34"/>
          <p:cNvSpPr txBox="1"/>
          <p:nvPr>
            <p:custDataLst>
              <p:tags r:id="rId3"/>
            </p:custDataLst>
          </p:nvPr>
        </p:nvSpPr>
        <p:spPr>
          <a:xfrm>
            <a:off x="7830820" y="2419985"/>
            <a:ext cx="2296795" cy="45148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三是绿色低碳产业</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7" name="文本框 34"/>
          <p:cNvSpPr txBox="1"/>
          <p:nvPr>
            <p:custDataLst>
              <p:tags r:id="rId4"/>
            </p:custDataLst>
          </p:nvPr>
        </p:nvSpPr>
        <p:spPr>
          <a:xfrm>
            <a:off x="8237220" y="3679825"/>
            <a:ext cx="2303145" cy="43688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buClrTx/>
              <a:buSzTx/>
              <a:buFontTx/>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四是战略空间产业</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1" name="任意多边形: 形状 13"/>
          <p:cNvSpPr/>
          <p:nvPr>
            <p:custDataLst>
              <p:tags r:id="rId5"/>
            </p:custDataLst>
          </p:nvPr>
        </p:nvSpPr>
        <p:spPr>
          <a:xfrm>
            <a:off x="5643106" y="2419678"/>
            <a:ext cx="1154002" cy="4305435"/>
          </a:xfrm>
          <a:custGeom>
            <a:avLst/>
            <a:gdLst>
              <a:gd name="connsiteX0" fmla="*/ 1213495 w 1213494"/>
              <a:gd name="connsiteY0" fmla="*/ 3120116 h 4427573"/>
              <a:gd name="connsiteX1" fmla="*/ 844966 w 1213494"/>
              <a:gd name="connsiteY1" fmla="*/ 3716665 h 4427573"/>
              <a:gd name="connsiteX2" fmla="*/ 563078 w 1213494"/>
              <a:gd name="connsiteY2" fmla="*/ 2341743 h 4427573"/>
              <a:gd name="connsiteX3" fmla="*/ 854380 w 1213494"/>
              <a:gd name="connsiteY3" fmla="*/ 1116569 h 4427573"/>
              <a:gd name="connsiteX4" fmla="*/ 864839 w 1213494"/>
              <a:gd name="connsiteY4" fmla="*/ 1097916 h 4427573"/>
              <a:gd name="connsiteX5" fmla="*/ 522460 w 1213494"/>
              <a:gd name="connsiteY5" fmla="*/ 1898254 h 4427573"/>
              <a:gd name="connsiteX6" fmla="*/ 547738 w 1213494"/>
              <a:gd name="connsiteY6" fmla="*/ 0 h 4427573"/>
              <a:gd name="connsiteX7" fmla="*/ 292696 w 1213494"/>
              <a:gd name="connsiteY7" fmla="*/ 1547332 h 4427573"/>
              <a:gd name="connsiteX8" fmla="*/ 0 w 1213494"/>
              <a:gd name="connsiteY8" fmla="*/ 1275381 h 4427573"/>
              <a:gd name="connsiteX9" fmla="*/ 276658 w 1213494"/>
              <a:gd name="connsiteY9" fmla="*/ 1726018 h 4427573"/>
              <a:gd name="connsiteX10" fmla="*/ 256436 w 1213494"/>
              <a:gd name="connsiteY10" fmla="*/ 2947532 h 4427573"/>
              <a:gd name="connsiteX11" fmla="*/ 10634 w 1213494"/>
              <a:gd name="connsiteY11" fmla="*/ 2806326 h 4427573"/>
              <a:gd name="connsiteX12" fmla="*/ 274915 w 1213494"/>
              <a:gd name="connsiteY12" fmla="*/ 3194205 h 4427573"/>
              <a:gd name="connsiteX13" fmla="*/ 547738 w 1213494"/>
              <a:gd name="connsiteY13" fmla="*/ 4427574 h 4427573"/>
              <a:gd name="connsiteX14" fmla="*/ 1141672 w 1213494"/>
              <a:gd name="connsiteY14" fmla="*/ 4427574 h 4427573"/>
              <a:gd name="connsiteX15" fmla="*/ 972574 w 1213494"/>
              <a:gd name="connsiteY15" fmla="*/ 4073863 h 4427573"/>
              <a:gd name="connsiteX16" fmla="*/ 1213495 w 1213494"/>
              <a:gd name="connsiteY16" fmla="*/ 3120116 h 442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3494" h="4427573">
                <a:moveTo>
                  <a:pt x="1213495" y="3120116"/>
                </a:moveTo>
                <a:cubicBezTo>
                  <a:pt x="1030799" y="3268469"/>
                  <a:pt x="907898" y="3544081"/>
                  <a:pt x="844966" y="3716665"/>
                </a:cubicBezTo>
                <a:cubicBezTo>
                  <a:pt x="739498" y="3382654"/>
                  <a:pt x="630369" y="2926961"/>
                  <a:pt x="563078" y="2341743"/>
                </a:cubicBezTo>
                <a:cubicBezTo>
                  <a:pt x="589227" y="2062296"/>
                  <a:pt x="665234" y="1461214"/>
                  <a:pt x="854380" y="1116569"/>
                </a:cubicBezTo>
                <a:cubicBezTo>
                  <a:pt x="857866" y="1110293"/>
                  <a:pt x="861353" y="1104017"/>
                  <a:pt x="864839" y="1097916"/>
                </a:cubicBezTo>
                <a:cubicBezTo>
                  <a:pt x="864839" y="1097916"/>
                  <a:pt x="570575" y="1490501"/>
                  <a:pt x="522460" y="1898254"/>
                </a:cubicBezTo>
                <a:cubicBezTo>
                  <a:pt x="485328" y="1358361"/>
                  <a:pt x="484805" y="727121"/>
                  <a:pt x="547738" y="0"/>
                </a:cubicBezTo>
                <a:cubicBezTo>
                  <a:pt x="547738" y="0"/>
                  <a:pt x="378465" y="664537"/>
                  <a:pt x="292696" y="1547332"/>
                </a:cubicBezTo>
                <a:cubicBezTo>
                  <a:pt x="265675" y="1498346"/>
                  <a:pt x="187751" y="1385208"/>
                  <a:pt x="0" y="1275381"/>
                </a:cubicBezTo>
                <a:cubicBezTo>
                  <a:pt x="0" y="1275381"/>
                  <a:pt x="235517" y="1481436"/>
                  <a:pt x="276658" y="1726018"/>
                </a:cubicBezTo>
                <a:cubicBezTo>
                  <a:pt x="245628" y="2110759"/>
                  <a:pt x="232553" y="2529146"/>
                  <a:pt x="256436" y="2947532"/>
                </a:cubicBezTo>
                <a:cubicBezTo>
                  <a:pt x="182521" y="2881462"/>
                  <a:pt x="10634" y="2806326"/>
                  <a:pt x="10634" y="2806326"/>
                </a:cubicBezTo>
                <a:cubicBezTo>
                  <a:pt x="180255" y="2987976"/>
                  <a:pt x="248766" y="3126566"/>
                  <a:pt x="274915" y="3194205"/>
                </a:cubicBezTo>
                <a:cubicBezTo>
                  <a:pt x="315359" y="3624795"/>
                  <a:pt x="399210" y="4048236"/>
                  <a:pt x="547738" y="4427574"/>
                </a:cubicBezTo>
                <a:lnTo>
                  <a:pt x="1141672" y="4427574"/>
                </a:lnTo>
                <a:cubicBezTo>
                  <a:pt x="1141672" y="4427574"/>
                  <a:pt x="1068977" y="4312343"/>
                  <a:pt x="972574" y="4073863"/>
                </a:cubicBezTo>
                <a:cubicBezTo>
                  <a:pt x="952352" y="3679359"/>
                  <a:pt x="1213495" y="3120116"/>
                  <a:pt x="1213495" y="3120116"/>
                </a:cubicBezTo>
                <a:close/>
              </a:path>
            </a:pathLst>
          </a:custGeom>
          <a:gradFill>
            <a:gsLst>
              <a:gs pos="0">
                <a:schemeClr val="accent1">
                  <a:lumMod val="40000"/>
                  <a:lumOff val="60000"/>
                  <a:alpha val="30000"/>
                </a:schemeClr>
              </a:gs>
              <a:gs pos="100000">
                <a:schemeClr val="accent1">
                  <a:lumMod val="40000"/>
                  <a:lumOff val="60000"/>
                  <a:alpha val="50000"/>
                </a:schemeClr>
              </a:gs>
            </a:gsLst>
            <a:lin ang="5400000" scaled="0"/>
          </a:gradFill>
          <a:ln w="17410" cap="flat">
            <a:noFill/>
            <a:prstDash val="solid"/>
            <a:miter/>
          </a:ln>
        </p:spPr>
        <p:txBody>
          <a:bodyPr rtlCol="0" anchor="ctr"/>
          <a:lstStyle/>
          <a:p>
            <a:endParaRPr lang="zh-CN" altLang="en-US">
              <a:solidFill>
                <a:schemeClr val="tx1"/>
              </a:solidFill>
            </a:endParaRPr>
          </a:p>
        </p:txBody>
      </p:sp>
      <p:sp>
        <p:nvSpPr>
          <p:cNvPr id="33" name="任意多边形: 形状 14"/>
          <p:cNvSpPr/>
          <p:nvPr>
            <p:custDataLst>
              <p:tags r:id="rId6"/>
            </p:custDataLst>
          </p:nvPr>
        </p:nvSpPr>
        <p:spPr>
          <a:xfrm>
            <a:off x="5993196" y="1623176"/>
            <a:ext cx="732288" cy="1084849"/>
          </a:xfrm>
          <a:custGeom>
            <a:avLst/>
            <a:gdLst>
              <a:gd name="connsiteX0" fmla="*/ 583547 w 769843"/>
              <a:gd name="connsiteY0" fmla="*/ 0 h 1115696"/>
              <a:gd name="connsiteX1" fmla="*/ 165161 w 769843"/>
              <a:gd name="connsiteY1" fmla="*/ 1115697 h 1115696"/>
              <a:gd name="connsiteX2" fmla="*/ 583547 w 769843"/>
              <a:gd name="connsiteY2" fmla="*/ 0 h 1115696"/>
            </a:gdLst>
            <a:ahLst/>
            <a:cxnLst>
              <a:cxn ang="0">
                <a:pos x="connsiteX0" y="connsiteY0"/>
              </a:cxn>
              <a:cxn ang="0">
                <a:pos x="connsiteX1" y="connsiteY1"/>
              </a:cxn>
              <a:cxn ang="0">
                <a:pos x="connsiteX2" y="connsiteY2"/>
              </a:cxn>
            </a:cxnLst>
            <a:rect l="l" t="t" r="r" b="b"/>
            <a:pathLst>
              <a:path w="769843" h="1115696">
                <a:moveTo>
                  <a:pt x="583547" y="0"/>
                </a:moveTo>
                <a:cubicBezTo>
                  <a:pt x="583547" y="0"/>
                  <a:pt x="-375255" y="296357"/>
                  <a:pt x="165161" y="1115697"/>
                </a:cubicBezTo>
                <a:cubicBezTo>
                  <a:pt x="165161" y="1115697"/>
                  <a:pt x="1176261" y="1011100"/>
                  <a:pt x="583547" y="0"/>
                </a:cubicBezTo>
                <a:close/>
              </a:path>
            </a:pathLst>
          </a:custGeom>
          <a:solidFill>
            <a:srgbClr val="FFC000"/>
          </a:soli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38" name="任意多边形: 形状 16"/>
          <p:cNvSpPr/>
          <p:nvPr>
            <p:custDataLst>
              <p:tags r:id="rId7"/>
            </p:custDataLst>
          </p:nvPr>
        </p:nvSpPr>
        <p:spPr>
          <a:xfrm>
            <a:off x="4949099" y="2717904"/>
            <a:ext cx="916904" cy="1088553"/>
          </a:xfrm>
          <a:custGeom>
            <a:avLst/>
            <a:gdLst>
              <a:gd name="connsiteX0" fmla="*/ 45801 w 964074"/>
              <a:gd name="connsiteY0" fmla="*/ 0 h 1119751"/>
              <a:gd name="connsiteX1" fmla="*/ 888152 w 964074"/>
              <a:gd name="connsiteY1" fmla="*/ 1116220 h 1119751"/>
              <a:gd name="connsiteX2" fmla="*/ 45801 w 964074"/>
              <a:gd name="connsiteY2" fmla="*/ 0 h 1119751"/>
            </a:gdLst>
            <a:ahLst/>
            <a:cxnLst>
              <a:cxn ang="0">
                <a:pos x="connsiteX0" y="connsiteY0"/>
              </a:cxn>
              <a:cxn ang="0">
                <a:pos x="connsiteX1" y="connsiteY1"/>
              </a:cxn>
              <a:cxn ang="0">
                <a:pos x="connsiteX2" y="connsiteY2"/>
              </a:cxn>
            </a:cxnLst>
            <a:rect l="l" t="t" r="r" b="b"/>
            <a:pathLst>
              <a:path w="964074" h="1119751">
                <a:moveTo>
                  <a:pt x="45801" y="0"/>
                </a:moveTo>
                <a:cubicBezTo>
                  <a:pt x="45801" y="0"/>
                  <a:pt x="-296056" y="1192750"/>
                  <a:pt x="888152" y="1116220"/>
                </a:cubicBezTo>
                <a:cubicBezTo>
                  <a:pt x="888152" y="1116046"/>
                  <a:pt x="1338441" y="112964"/>
                  <a:pt x="45801" y="0"/>
                </a:cubicBezTo>
                <a:close/>
              </a:path>
            </a:pathLst>
          </a:custGeom>
          <a:solidFill>
            <a:schemeClr val="accent6">
              <a:lumMod val="20000"/>
              <a:lumOff val="80000"/>
            </a:schemeClr>
          </a:soli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39" name="任意多边形: 形状 17"/>
          <p:cNvSpPr/>
          <p:nvPr>
            <p:custDataLst>
              <p:tags r:id="rId8"/>
            </p:custDataLst>
          </p:nvPr>
        </p:nvSpPr>
        <p:spPr>
          <a:xfrm>
            <a:off x="6321676" y="2644428"/>
            <a:ext cx="1254646" cy="1168821"/>
          </a:xfrm>
          <a:custGeom>
            <a:avLst/>
            <a:gdLst>
              <a:gd name="connsiteX0" fmla="*/ 14384 w 1319372"/>
              <a:gd name="connsiteY0" fmla="*/ 1125697 h 1202151"/>
              <a:gd name="connsiteX1" fmla="*/ 1319052 w 1319372"/>
              <a:gd name="connsiteY1" fmla="*/ 33534 h 1202151"/>
              <a:gd name="connsiteX2" fmla="*/ 14384 w 1319372"/>
              <a:gd name="connsiteY2" fmla="*/ 1125697 h 1202151"/>
            </a:gdLst>
            <a:ahLst/>
            <a:cxnLst>
              <a:cxn ang="0">
                <a:pos x="connsiteX0" y="connsiteY0"/>
              </a:cxn>
              <a:cxn ang="0">
                <a:pos x="connsiteX1" y="connsiteY1"/>
              </a:cxn>
              <a:cxn ang="0">
                <a:pos x="connsiteX2" y="connsiteY2"/>
              </a:cxn>
            </a:cxnLst>
            <a:rect l="l" t="t" r="r" b="b"/>
            <a:pathLst>
              <a:path w="1319372" h="1202151">
                <a:moveTo>
                  <a:pt x="14384" y="1125697"/>
                </a:moveTo>
                <a:cubicBezTo>
                  <a:pt x="14384" y="1125697"/>
                  <a:pt x="-232464" y="-227958"/>
                  <a:pt x="1319052" y="33534"/>
                </a:cubicBezTo>
                <a:cubicBezTo>
                  <a:pt x="1318878" y="33534"/>
                  <a:pt x="1376929" y="1555414"/>
                  <a:pt x="14384" y="1125697"/>
                </a:cubicBezTo>
                <a:close/>
              </a:path>
            </a:pathLst>
          </a:custGeom>
          <a:solidFill>
            <a:schemeClr val="accent6">
              <a:lumMod val="20000"/>
              <a:lumOff val="80000"/>
            </a:schemeClr>
          </a:soli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43" name="任意多边形: 形状 18"/>
          <p:cNvSpPr/>
          <p:nvPr>
            <p:custDataLst>
              <p:tags r:id="rId9"/>
            </p:custDataLst>
          </p:nvPr>
        </p:nvSpPr>
        <p:spPr>
          <a:xfrm>
            <a:off x="4011819" y="4260896"/>
            <a:ext cx="1718346" cy="1226243"/>
          </a:xfrm>
          <a:custGeom>
            <a:avLst/>
            <a:gdLst>
              <a:gd name="connsiteX0" fmla="*/ 0 w 1806906"/>
              <a:gd name="connsiteY0" fmla="*/ 215072 h 1260851"/>
              <a:gd name="connsiteX1" fmla="*/ 1806906 w 1806906"/>
              <a:gd name="connsiteY1" fmla="*/ 966424 h 1260851"/>
              <a:gd name="connsiteX2" fmla="*/ 0 w 1806906"/>
              <a:gd name="connsiteY2" fmla="*/ 215072 h 1260851"/>
            </a:gdLst>
            <a:ahLst/>
            <a:cxnLst>
              <a:cxn ang="0">
                <a:pos x="connsiteX0" y="connsiteY0"/>
              </a:cxn>
              <a:cxn ang="0">
                <a:pos x="connsiteX1" y="connsiteY1"/>
              </a:cxn>
              <a:cxn ang="0">
                <a:pos x="connsiteX2" y="connsiteY2"/>
              </a:cxn>
            </a:cxnLst>
            <a:rect l="l" t="t" r="r" b="b"/>
            <a:pathLst>
              <a:path w="1806906" h="1260851">
                <a:moveTo>
                  <a:pt x="0" y="215072"/>
                </a:moveTo>
                <a:cubicBezTo>
                  <a:pt x="0" y="215072"/>
                  <a:pt x="413157" y="1931502"/>
                  <a:pt x="1806906" y="966424"/>
                </a:cubicBezTo>
                <a:cubicBezTo>
                  <a:pt x="1806906" y="966424"/>
                  <a:pt x="1724101" y="-548483"/>
                  <a:pt x="0" y="215072"/>
                </a:cubicBezTo>
                <a:close/>
              </a:path>
            </a:pathLst>
          </a:custGeom>
          <a:solidFill>
            <a:schemeClr val="accent6">
              <a:lumMod val="20000"/>
              <a:lumOff val="80000"/>
            </a:schemeClr>
          </a:soli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44" name="任意多边形: 形状 19"/>
          <p:cNvSpPr/>
          <p:nvPr>
            <p:custDataLst>
              <p:tags r:id="rId10"/>
            </p:custDataLst>
          </p:nvPr>
        </p:nvSpPr>
        <p:spPr>
          <a:xfrm>
            <a:off x="6545191" y="3984898"/>
            <a:ext cx="1509650" cy="1749836"/>
          </a:xfrm>
          <a:custGeom>
            <a:avLst/>
            <a:gdLst>
              <a:gd name="connsiteX0" fmla="*/ 1533283 w 1587357"/>
              <a:gd name="connsiteY0" fmla="*/ 292 h 1799735"/>
              <a:gd name="connsiteX1" fmla="*/ 103273 w 1587357"/>
              <a:gd name="connsiteY1" fmla="*/ 1782792 h 1799735"/>
              <a:gd name="connsiteX2" fmla="*/ 1533283 w 1587357"/>
              <a:gd name="connsiteY2" fmla="*/ 292 h 1799735"/>
            </a:gdLst>
            <a:ahLst/>
            <a:cxnLst>
              <a:cxn ang="0">
                <a:pos x="connsiteX0" y="connsiteY0"/>
              </a:cxn>
              <a:cxn ang="0">
                <a:pos x="connsiteX1" y="connsiteY1"/>
              </a:cxn>
              <a:cxn ang="0">
                <a:pos x="connsiteX2" y="connsiteY2"/>
              </a:cxn>
            </a:cxnLst>
            <a:rect l="l" t="t" r="r" b="b"/>
            <a:pathLst>
              <a:path w="1587357" h="1799735">
                <a:moveTo>
                  <a:pt x="1533283" y="292"/>
                </a:moveTo>
                <a:cubicBezTo>
                  <a:pt x="1533283" y="292"/>
                  <a:pt x="-470440" y="-65604"/>
                  <a:pt x="103273" y="1782792"/>
                </a:cubicBezTo>
                <a:cubicBezTo>
                  <a:pt x="103099" y="1782966"/>
                  <a:pt x="1920290" y="2098325"/>
                  <a:pt x="1533283" y="292"/>
                </a:cubicBezTo>
                <a:close/>
              </a:path>
            </a:pathLst>
          </a:custGeom>
          <a:solidFill>
            <a:schemeClr val="accent6">
              <a:lumMod val="20000"/>
              <a:lumOff val="80000"/>
            </a:schemeClr>
          </a:solidFill>
          <a:ln w="17410" cap="flat">
            <a:noFill/>
            <a:prstDash val="solid"/>
            <a:miter/>
          </a:ln>
        </p:spPr>
        <p:txBody>
          <a:bodyPr rtlCol="0" anchor="ctr"/>
          <a:lstStyle/>
          <a:p>
            <a:endParaRPr lang="zh-CN" altLang="en-US">
              <a:solidFill>
                <a:schemeClr val="tx1"/>
              </a:solidFill>
            </a:endParaRPr>
          </a:p>
        </p:txBody>
      </p:sp>
      <p:sp>
        <p:nvSpPr>
          <p:cNvPr id="45" name="任意多边形: 形状 20"/>
          <p:cNvSpPr/>
          <p:nvPr>
            <p:custDataLst>
              <p:tags r:id="rId11"/>
            </p:custDataLst>
          </p:nvPr>
        </p:nvSpPr>
        <p:spPr>
          <a:xfrm rot="438275">
            <a:off x="6660035" y="5258685"/>
            <a:ext cx="1127452" cy="755134"/>
          </a:xfrm>
          <a:custGeom>
            <a:avLst/>
            <a:gdLst>
              <a:gd name="connsiteX0" fmla="*/ 0 w 1185428"/>
              <a:gd name="connsiteY0" fmla="*/ 551796 h 776819"/>
              <a:gd name="connsiteX1" fmla="*/ 1185428 w 1185428"/>
              <a:gd name="connsiteY1" fmla="*/ 203140 h 776819"/>
              <a:gd name="connsiteX2" fmla="*/ 0 w 1185428"/>
              <a:gd name="connsiteY2" fmla="*/ 551796 h 776819"/>
            </a:gdLst>
            <a:ahLst/>
            <a:cxnLst>
              <a:cxn ang="0">
                <a:pos x="connsiteX0" y="connsiteY0"/>
              </a:cxn>
              <a:cxn ang="0">
                <a:pos x="connsiteX1" y="connsiteY1"/>
              </a:cxn>
              <a:cxn ang="0">
                <a:pos x="connsiteX2" y="connsiteY2"/>
              </a:cxn>
            </a:cxnLst>
            <a:rect l="l" t="t" r="r" b="b"/>
            <a:pathLst>
              <a:path w="1185428" h="776819">
                <a:moveTo>
                  <a:pt x="0" y="551796"/>
                </a:moveTo>
                <a:cubicBezTo>
                  <a:pt x="0" y="551796"/>
                  <a:pt x="191760" y="-407006"/>
                  <a:pt x="1185428" y="203140"/>
                </a:cubicBezTo>
                <a:cubicBezTo>
                  <a:pt x="1185428" y="203140"/>
                  <a:pt x="889071" y="1214241"/>
                  <a:pt x="0" y="551796"/>
                </a:cubicBezTo>
                <a:close/>
              </a:path>
            </a:pathLst>
          </a:custGeom>
          <a:solidFill>
            <a:srgbClr val="FFC000"/>
          </a:solidFill>
          <a:ln w="17410" cap="flat">
            <a:noFill/>
            <a:prstDash val="solid"/>
            <a:miter/>
          </a:ln>
        </p:spPr>
        <p:txBody>
          <a:bodyPr rtlCol="0" anchor="ctr"/>
          <a:lstStyle/>
          <a:p>
            <a:endParaRPr lang="zh-CN" altLang="en-US">
              <a:solidFill>
                <a:schemeClr val="tx1"/>
              </a:solidFill>
            </a:endParaRPr>
          </a:p>
        </p:txBody>
      </p:sp>
      <p:sp>
        <p:nvSpPr>
          <p:cNvPr id="50" name="任意多边形: 形状 21"/>
          <p:cNvSpPr/>
          <p:nvPr>
            <p:custDataLst>
              <p:tags r:id="rId12"/>
            </p:custDataLst>
          </p:nvPr>
        </p:nvSpPr>
        <p:spPr>
          <a:xfrm>
            <a:off x="5199164" y="4260896"/>
            <a:ext cx="639054" cy="941602"/>
          </a:xfrm>
          <a:custGeom>
            <a:avLst/>
            <a:gdLst>
              <a:gd name="connsiteX0" fmla="*/ 56180 w 733586"/>
              <a:gd name="connsiteY0" fmla="*/ 0 h 1057471"/>
              <a:gd name="connsiteX1" fmla="*/ 610891 w 733586"/>
              <a:gd name="connsiteY1" fmla="*/ 1057472 h 1057471"/>
              <a:gd name="connsiteX2" fmla="*/ 56180 w 733586"/>
              <a:gd name="connsiteY2" fmla="*/ 0 h 1057471"/>
            </a:gdLst>
            <a:ahLst/>
            <a:cxnLst>
              <a:cxn ang="0">
                <a:pos x="connsiteX0" y="connsiteY0"/>
              </a:cxn>
              <a:cxn ang="0">
                <a:pos x="connsiteX1" y="connsiteY1"/>
              </a:cxn>
              <a:cxn ang="0">
                <a:pos x="connsiteX2" y="connsiteY2"/>
              </a:cxn>
            </a:cxnLst>
            <a:rect l="l" t="t" r="r" b="b"/>
            <a:pathLst>
              <a:path w="733586" h="1057471">
                <a:moveTo>
                  <a:pt x="56180" y="0"/>
                </a:moveTo>
                <a:cubicBezTo>
                  <a:pt x="56180" y="0"/>
                  <a:pt x="-260748" y="1040039"/>
                  <a:pt x="610891" y="1057472"/>
                </a:cubicBezTo>
                <a:cubicBezTo>
                  <a:pt x="610891" y="1057472"/>
                  <a:pt x="1122542" y="302110"/>
                  <a:pt x="56180" y="0"/>
                </a:cubicBezTo>
                <a:close/>
              </a:path>
            </a:pathLst>
          </a:custGeom>
          <a:solidFill>
            <a:srgbClr val="FFC000"/>
          </a:soli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51" name="任意多边形: 形状 15"/>
          <p:cNvSpPr/>
          <p:nvPr>
            <p:custDataLst>
              <p:tags r:id="rId13"/>
            </p:custDataLst>
          </p:nvPr>
        </p:nvSpPr>
        <p:spPr>
          <a:xfrm>
            <a:off x="5720904" y="1928193"/>
            <a:ext cx="537794" cy="779831"/>
          </a:xfrm>
          <a:custGeom>
            <a:avLst/>
            <a:gdLst>
              <a:gd name="connsiteX0" fmla="*/ 50896 w 565296"/>
              <a:gd name="connsiteY0" fmla="*/ 0 h 801907"/>
              <a:gd name="connsiteX1" fmla="*/ 451849 w 565296"/>
              <a:gd name="connsiteY1" fmla="*/ 801907 h 801907"/>
              <a:gd name="connsiteX2" fmla="*/ 50896 w 565296"/>
              <a:gd name="connsiteY2" fmla="*/ 0 h 801907"/>
            </a:gdLst>
            <a:ahLst/>
            <a:cxnLst>
              <a:cxn ang="0">
                <a:pos x="connsiteX0" y="connsiteY0"/>
              </a:cxn>
              <a:cxn ang="0">
                <a:pos x="connsiteX1" y="connsiteY1"/>
              </a:cxn>
              <a:cxn ang="0">
                <a:pos x="connsiteX2" y="connsiteY2"/>
              </a:cxn>
            </a:cxnLst>
            <a:rect l="l" t="t" r="r" b="b"/>
            <a:pathLst>
              <a:path w="565296" h="801907">
                <a:moveTo>
                  <a:pt x="50896" y="0"/>
                </a:moveTo>
                <a:cubicBezTo>
                  <a:pt x="50896" y="0"/>
                  <a:pt x="-210596" y="767042"/>
                  <a:pt x="451849" y="801907"/>
                </a:cubicBezTo>
                <a:cubicBezTo>
                  <a:pt x="451849" y="801907"/>
                  <a:pt x="887669" y="278924"/>
                  <a:pt x="50896" y="0"/>
                </a:cubicBezTo>
                <a:close/>
              </a:path>
            </a:pathLst>
          </a:custGeom>
          <a:solidFill>
            <a:srgbClr val="FFC000"/>
          </a:solidFill>
          <a:ln w="17410" cap="flat">
            <a:noFill/>
            <a:prstDash val="solid"/>
            <a:miter/>
          </a:ln>
        </p:spPr>
        <p:txBody>
          <a:bodyPr rtlCol="0" anchor="ctr">
            <a:noAutofit/>
          </a:bodyPr>
          <a:lstStyle/>
          <a:p>
            <a:pPr lvl="0" algn="l">
              <a:buClrTx/>
              <a:buSzTx/>
              <a:buFontTx/>
            </a:pPr>
            <a:endParaRPr lang="zh-CN" altLang="en-US">
              <a:sym typeface="+mn-ea"/>
            </a:endParaRPr>
          </a:p>
        </p:txBody>
      </p:sp>
      <p:pic>
        <p:nvPicPr>
          <p:cNvPr id="52" name="图片 11" descr="/data/temp/ebc8ead7-8a0a-11f0-9052-62e029a8d10b.svgebc8ead7-8a0a-11f0-9052-62e029a8d10b"/>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a:stretch>
            <a:fillRect/>
          </a:stretch>
        </p:blipFill>
        <p:spPr>
          <a:xfrm>
            <a:off x="6749565" y="3076639"/>
            <a:ext cx="332545" cy="332545"/>
          </a:xfrm>
          <a:prstGeom prst="rect">
            <a:avLst/>
          </a:prstGeom>
        </p:spPr>
      </p:pic>
      <p:pic>
        <p:nvPicPr>
          <p:cNvPr id="53" name="图片 23" descr="/data/temp/ebc8e785-8a0a-11f0-9052-62e029a8d10b.svgebc8e785-8a0a-11f0-9052-62e029a8d10b"/>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a:stretch>
            <a:fillRect/>
          </a:stretch>
        </p:blipFill>
        <p:spPr>
          <a:xfrm>
            <a:off x="4710766" y="4657295"/>
            <a:ext cx="432434" cy="432434"/>
          </a:xfrm>
          <a:prstGeom prst="rect">
            <a:avLst/>
          </a:prstGeom>
        </p:spPr>
      </p:pic>
      <p:pic>
        <p:nvPicPr>
          <p:cNvPr id="58" name="图片 17" descr="/data/temp/ebc8e8f5-8a0a-11f0-9052-62e029a8d10b.svgebc8e8f5-8a0a-11f0-9052-62e029a8d10b"/>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a:stretch>
            <a:fillRect/>
          </a:stretch>
        </p:blipFill>
        <p:spPr>
          <a:xfrm>
            <a:off x="7172514" y="4683227"/>
            <a:ext cx="420056" cy="420056"/>
          </a:xfrm>
          <a:prstGeom prst="rect">
            <a:avLst/>
          </a:prstGeom>
        </p:spPr>
      </p:pic>
      <p:pic>
        <p:nvPicPr>
          <p:cNvPr id="59" name="图片 7" descr="/data/temp/ebc8eda2-8a0a-11f0-9052-62e029a8d10b.svgebc8eda2-8a0a-11f0-9052-62e029a8d10b"/>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a:stretch>
            <a:fillRect/>
          </a:stretch>
        </p:blipFill>
        <p:spPr>
          <a:xfrm>
            <a:off x="5242385" y="3094544"/>
            <a:ext cx="367549" cy="367549"/>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3" name="文本框 2"/>
          <p:cNvSpPr txBox="1"/>
          <p:nvPr/>
        </p:nvSpPr>
        <p:spPr>
          <a:xfrm>
            <a:off x="1410335" y="703580"/>
            <a:ext cx="6139180" cy="460375"/>
          </a:xfrm>
          <a:prstGeom prst="rect">
            <a:avLst/>
          </a:prstGeom>
          <a:noFill/>
        </p:spPr>
        <p:txBody>
          <a:bodyPr wrap="square" rtlCol="0">
            <a:spAutoFit/>
          </a:bodyPr>
          <a:p>
            <a:r>
              <a:rPr lang="en-US" altLang="zh-CN"/>
              <a:t> </a:t>
            </a:r>
            <a:r>
              <a:rPr lang="zh-CN" altLang="en-US" sz="2400" b="1" kern="0" dirty="0">
                <a:ln>
                  <a:noFill/>
                  <a:prstDash val="sysDot"/>
                </a:ln>
                <a:solidFill>
                  <a:srgbClr val="92D050"/>
                </a:solidFill>
                <a:latin typeface="微软雅黑" panose="020B0503020204020204" pitchFamily="34" charset="-122"/>
                <a:ea typeface="微软雅黑" panose="020B0503020204020204" pitchFamily="34" charset="-122"/>
              </a:rPr>
              <a:t>认知与视野层面：打开“未来”的想象空间</a:t>
            </a:r>
            <a:endParaRPr lang="zh-CN" altLang="en-US" sz="2400" b="1" kern="0" dirty="0">
              <a:ln>
                <a:noFill/>
                <a:prstDash val="sysDot"/>
              </a:ln>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24280" y="1544955"/>
            <a:ext cx="9568815" cy="1383665"/>
          </a:xfrm>
          <a:prstGeom prst="rect">
            <a:avLst/>
          </a:prstGeom>
          <a:noFill/>
        </p:spPr>
        <p:txBody>
          <a:bodyPr wrap="square" rtlCol="0">
            <a:spAutoFit/>
          </a:bodyPr>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在你看来，什么是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未来产业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？它仅仅是官方文件里提到的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人工智能、人形机器人、量子技术、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6G”</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等名词，还是有其更本质的特征？（引导思考：绿色、智能、健康、空间等方向</a:t>
            </a:r>
            <a:r>
              <a:rPr lang="zh-CN" altLang="en-US"/>
              <a:t>）</a:t>
            </a:r>
            <a:endParaRPr lang="zh-CN" altLang="en-US"/>
          </a:p>
        </p:txBody>
      </p:sp>
      <p:sp>
        <p:nvSpPr>
          <p:cNvPr id="5" name="文本框 4"/>
          <p:cNvSpPr txBox="1"/>
          <p:nvPr/>
        </p:nvSpPr>
        <p:spPr>
          <a:xfrm>
            <a:off x="1224280" y="3217545"/>
            <a:ext cx="9403080" cy="1476375"/>
          </a:xfrm>
          <a:prstGeom prst="rect">
            <a:avLst/>
          </a:prstGeom>
          <a:noFill/>
        </p:spPr>
        <p:txBody>
          <a:bodyPr wrap="square" rtlCol="0">
            <a:sp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趋势洞察： 除了技术本身，你认为驱动未来产业诞生的最根本的社会需求、全球性挑战是什么？（例如：应对老龄化、实现碳中和、探索星际生存、提升人类福祉）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44420" y="1223645"/>
            <a:ext cx="7663180" cy="583565"/>
          </a:xfrm>
          <a:prstGeom prst="rect">
            <a:avLst/>
          </a:prstGeom>
          <a:noFill/>
        </p:spPr>
        <p:txBody>
          <a:bodyPr wrap="square" rtlCol="0">
            <a:spAutoFit/>
          </a:bodyPr>
          <a:p>
            <a:pPr algn="ctr"/>
            <a:r>
              <a:rPr lang="zh-CN" altLang="en-US" sz="3200" b="1">
                <a:solidFill>
                  <a:srgbClr val="92D050"/>
                </a:solidFill>
                <a:latin typeface="微软雅黑" panose="020B0503020204020204" pitchFamily="34" charset="-122"/>
                <a:ea typeface="微软雅黑" panose="020B0503020204020204" pitchFamily="34" charset="-122"/>
              </a:rPr>
              <a:t>现代化产业体系对创新创业者的要求</a:t>
            </a:r>
            <a:endParaRPr lang="zh-CN" altLang="en-US" sz="3200" b="1">
              <a:solidFill>
                <a:srgbClr val="92D050"/>
              </a:solidFill>
              <a:latin typeface="微软雅黑" panose="020B0503020204020204" pitchFamily="34" charset="-122"/>
              <a:ea typeface="微软雅黑" panose="020B0503020204020204" pitchFamily="34" charset="-122"/>
            </a:endParaRPr>
          </a:p>
        </p:txBody>
      </p:sp>
      <p:sp>
        <p:nvSpPr>
          <p:cNvPr id="9" name="平行四边形 8"/>
          <p:cNvSpPr/>
          <p:nvPr>
            <p:custDataLst>
              <p:tags r:id="rId1"/>
            </p:custDataLst>
          </p:nvPr>
        </p:nvSpPr>
        <p:spPr>
          <a:xfrm>
            <a:off x="516255" y="2312670"/>
            <a:ext cx="10798175" cy="81089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280000"/>
              </a:lnSpc>
              <a:spcBef>
                <a:spcPts val="0"/>
              </a:spcBef>
              <a:spcAft>
                <a:spcPts val="0"/>
              </a:spcAft>
            </a:pPr>
            <a:r>
              <a:rPr lang="zh-CN" altLang="en-US" sz="2400">
                <a:solidFill>
                  <a:schemeClr val="tx1"/>
                </a:solidFill>
                <a:latin typeface="微软雅黑" panose="020B0503020204020204" pitchFamily="34" charset="-122"/>
                <a:ea typeface="微软雅黑" panose="020B0503020204020204" pitchFamily="34" charset="-122"/>
                <a:sym typeface="+mn-ea"/>
              </a:rPr>
              <a:t>一、创新创业者需要拥有深厚的技术背景和强大的研发能力</a:t>
            </a:r>
            <a:endParaRPr lang="zh-CN" altLang="en-US" sz="2400">
              <a:solidFill>
                <a:schemeClr val="tx1"/>
              </a:solidFill>
              <a:latin typeface="微软雅黑" panose="020B0503020204020204" pitchFamily="34" charset="-122"/>
              <a:ea typeface="微软雅黑" panose="020B0503020204020204" pitchFamily="34" charset="-122"/>
            </a:endParaRPr>
          </a:p>
          <a:p>
            <a:pPr indent="0" algn="just" rtl="0" fontAlgn="auto">
              <a:lnSpc>
                <a:spcPct val="130000"/>
              </a:lnSpc>
              <a:spcBef>
                <a:spcPts val="0"/>
              </a:spcBef>
              <a:spcAft>
                <a:spcPts val="0"/>
              </a:spcAft>
            </a:pPr>
            <a:endParaRPr lang="zh-CN" altLang="en-US" sz="2400" kern="12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平行四边形 9"/>
          <p:cNvSpPr/>
          <p:nvPr>
            <p:custDataLst>
              <p:tags r:id="rId2"/>
            </p:custDataLst>
          </p:nvPr>
        </p:nvSpPr>
        <p:spPr>
          <a:xfrm>
            <a:off x="516255" y="5087620"/>
            <a:ext cx="10798175" cy="668655"/>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210000"/>
              </a:lnSpc>
              <a:spcBef>
                <a:spcPts val="0"/>
              </a:spcBef>
              <a:spcAft>
                <a:spcPts val="0"/>
              </a:spcAft>
            </a:pPr>
            <a:r>
              <a:rPr lang="zh-CN" altLang="en-US" sz="2400">
                <a:solidFill>
                  <a:schemeClr val="tx1"/>
                </a:solidFill>
                <a:latin typeface="微软雅黑" panose="020B0503020204020204" pitchFamily="34" charset="-122"/>
                <a:ea typeface="微软雅黑" panose="020B0503020204020204" pitchFamily="34" charset="-122"/>
                <a:sym typeface="+mn-ea"/>
              </a:rPr>
              <a:t>三、创新创业者需要具备强大的资本运营能力和资源整合能力</a:t>
            </a:r>
            <a:endParaRPr lang="zh-CN" altLang="en-US" sz="2400">
              <a:solidFill>
                <a:schemeClr val="tx1"/>
              </a:solidFill>
              <a:latin typeface="微软雅黑" panose="020B0503020204020204" pitchFamily="34" charset="-122"/>
              <a:ea typeface="微软雅黑" panose="020B0503020204020204" pitchFamily="34" charset="-122"/>
            </a:endParaRPr>
          </a:p>
          <a:p>
            <a:pPr indent="0" algn="just" rtl="0" fontAlgn="auto">
              <a:lnSpc>
                <a:spcPct val="130000"/>
              </a:lnSpc>
              <a:spcBef>
                <a:spcPts val="0"/>
              </a:spcBef>
              <a:spcAft>
                <a:spcPts val="0"/>
              </a:spcAft>
            </a:pPr>
            <a:endParaRPr lang="zh-CN" altLang="en-US" sz="1400" kern="1200" dirty="0">
              <a:solidFill>
                <a:schemeClr val="dk1">
                  <a:lumMod val="85000"/>
                  <a:lumOff val="15000"/>
                </a:schemeClr>
              </a:solidFill>
              <a:effectLst/>
              <a:latin typeface="+mn-ea"/>
              <a:cs typeface="微软雅黑" panose="020B0503020204020204" pitchFamily="34" charset="-122"/>
            </a:endParaRPr>
          </a:p>
        </p:txBody>
      </p:sp>
      <p:sp>
        <p:nvSpPr>
          <p:cNvPr id="11" name="平行四边形 10"/>
          <p:cNvSpPr/>
          <p:nvPr>
            <p:custDataLst>
              <p:tags r:id="rId3"/>
            </p:custDataLst>
          </p:nvPr>
        </p:nvSpPr>
        <p:spPr>
          <a:xfrm>
            <a:off x="516255" y="3657600"/>
            <a:ext cx="10798175" cy="716280"/>
          </a:xfrm>
          <a:prstGeom prst="parallelogram">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71755" rtlCol="0" anchor="ctr">
            <a:noAutofit/>
          </a:bodyPr>
          <a:p>
            <a:pPr indent="0" algn="just" rtl="0" fontAlgn="auto">
              <a:lnSpc>
                <a:spcPct val="130000"/>
              </a:lnSpc>
              <a:spcBef>
                <a:spcPts val="0"/>
              </a:spcBef>
              <a:spcAft>
                <a:spcPts val="0"/>
              </a:spcAft>
            </a:pPr>
            <a:r>
              <a:rPr lang="zh-CN" altLang="en-US" sz="2400">
                <a:solidFill>
                  <a:schemeClr val="tx1"/>
                </a:solidFill>
                <a:latin typeface="微软雅黑" panose="020B0503020204020204" pitchFamily="34" charset="-122"/>
                <a:ea typeface="微软雅黑" panose="020B0503020204020204" pitchFamily="34" charset="-122"/>
                <a:sym typeface="+mn-ea"/>
              </a:rPr>
              <a:t>二、创新创业者需要具备敏锐的市场洞察力和战略眼光</a:t>
            </a:r>
            <a:endParaRPr lang="zh-CN" altLang="en-US" sz="2400" kern="1200">
              <a:solidFill>
                <a:schemeClr val="tx1"/>
              </a:solidFill>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以新质生产力推动产业发展</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custDataLst>
              <p:tags r:id="rId1"/>
            </p:custDataLst>
          </p:nvPr>
        </p:nvSpPr>
        <p:spPr>
          <a:xfrm>
            <a:off x="407670" y="2306955"/>
            <a:ext cx="4744720" cy="3411855"/>
          </a:xfrm>
          <a:prstGeom prst="rect">
            <a:avLst/>
          </a:prstGeom>
          <a:noFill/>
        </p:spPr>
        <p:txBody>
          <a:bodyPr wrap="square" rtlCol="0">
            <a:noAutofit/>
          </a:bodyPr>
          <a:p>
            <a:pPr lvl="0">
              <a:lnSpc>
                <a:spcPct val="150000"/>
              </a:lnSpc>
            </a:pPr>
            <a:r>
              <a:rPr lang="en-US" altLang="zh-CN"/>
              <a:t>       </a:t>
            </a:r>
            <a:r>
              <a:rPr lang="zh-CN" altLang="en-US" sz="2000" b="1">
                <a:latin typeface="微软雅黑" panose="020B0503020204020204" pitchFamily="34" charset="-122"/>
                <a:ea typeface="微软雅黑" panose="020B0503020204020204" pitchFamily="34" charset="-122"/>
              </a:rPr>
              <a:t>创新创业者</a:t>
            </a:r>
            <a:r>
              <a:rPr lang="zh-CN" altLang="en-US" sz="2000">
                <a:latin typeface="微软雅黑" panose="020B0503020204020204" pitchFamily="34" charset="-122"/>
                <a:ea typeface="微软雅黑" panose="020B0503020204020204" pitchFamily="34" charset="-122"/>
              </a:rPr>
              <a:t>可依托互联网探索网络、元宇宙、生成式AI</a:t>
            </a:r>
            <a:r>
              <a:rPr lang="zh-CN" altLang="en-US" sz="2000">
                <a:latin typeface="微软雅黑" panose="020B0503020204020204" pitchFamily="34" charset="-122"/>
                <a:ea typeface="微软雅黑" panose="020B0503020204020204" pitchFamily="34" charset="-122"/>
              </a:rPr>
              <a:t>等领域，加快产业化；政府加大类脑智能、脑机接口等领域科研投入，发展量子信息、基因技术等，创业者可借政策探索产业化模式，为产业发展提供创新。</a:t>
            </a:r>
            <a:endParaRPr lang="zh-CN" altLang="en-US" sz="2000">
              <a:latin typeface="微软雅黑" panose="020B0503020204020204" pitchFamily="34" charset="-122"/>
              <a:ea typeface="微软雅黑" panose="020B0503020204020204" pitchFamily="34" charset="-122"/>
            </a:endParaRPr>
          </a:p>
          <a:p>
            <a:pPr lvl="0">
              <a:lnSpc>
                <a:spcPct val="150000"/>
              </a:lnSpc>
            </a:pPr>
            <a:endParaRPr lang="zh-CN" altLang="en-US"/>
          </a:p>
        </p:txBody>
      </p:sp>
      <p:sp>
        <p:nvSpPr>
          <p:cNvPr id="3" name="文本框 2"/>
          <p:cNvSpPr txBox="1"/>
          <p:nvPr/>
        </p:nvSpPr>
        <p:spPr>
          <a:xfrm>
            <a:off x="407670" y="1346200"/>
            <a:ext cx="11219180" cy="710565"/>
          </a:xfrm>
          <a:prstGeom prst="rect">
            <a:avLst/>
          </a:prstGeom>
          <a:noFill/>
        </p:spPr>
        <p:txBody>
          <a:bodyPr wrap="square" rtlCol="0">
            <a:noAutofit/>
          </a:bodyPr>
          <a:p>
            <a:pPr>
              <a:lnSpc>
                <a:spcPct val="120000"/>
              </a:lnSpc>
            </a:pPr>
            <a:r>
              <a:rPr lang="en-US" altLang="zh-CN" sz="2000">
                <a:latin typeface="微软雅黑" panose="020B0503020204020204" pitchFamily="34" charset="-122"/>
                <a:ea typeface="微软雅黑" panose="020B0503020204020204" pitchFamily="34" charset="-122"/>
                <a:sym typeface="+mn-ea"/>
              </a:rPr>
              <a:t>      </a:t>
            </a:r>
            <a:r>
              <a:rPr lang="en-US" altLang="zh-CN" sz="2000" b="1">
                <a:latin typeface="微软雅黑" panose="020B0503020204020204" pitchFamily="34" charset="-122"/>
                <a:ea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sym typeface="+mn-ea"/>
              </a:rPr>
              <a:t>新质生产力是</a:t>
            </a:r>
            <a:r>
              <a:rPr lang="zh-CN" altLang="en-US" sz="2000">
                <a:latin typeface="微软雅黑" panose="020B0503020204020204" pitchFamily="34" charset="-122"/>
                <a:ea typeface="微软雅黑" panose="020B0503020204020204" pitchFamily="34" charset="-122"/>
                <a:sym typeface="+mn-ea"/>
              </a:rPr>
              <a:t>支撑战略性新兴产业和未来产业创新发展的动力来源，也是</a:t>
            </a:r>
            <a:r>
              <a:rPr lang="zh-CN" altLang="en-US" sz="2000" b="1">
                <a:latin typeface="微软雅黑" panose="020B0503020204020204" pitchFamily="34" charset="-122"/>
                <a:ea typeface="微软雅黑" panose="020B0503020204020204" pitchFamily="34" charset="-122"/>
                <a:sym typeface="+mn-ea"/>
              </a:rPr>
              <a:t>推动构建现代化产业体系的关键力量</a:t>
            </a:r>
            <a:r>
              <a:rPr lang="zh-CN" altLang="en-US" sz="2000">
                <a:latin typeface="微软雅黑" panose="020B0503020204020204" pitchFamily="34" charset="-122"/>
                <a:ea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pic>
        <p:nvPicPr>
          <p:cNvPr id="7" name="图片 6"/>
          <p:cNvPicPr/>
          <p:nvPr/>
        </p:nvPicPr>
        <p:blipFill>
          <a:blip r:embed="rId2"/>
          <a:stretch>
            <a:fillRect/>
          </a:stretch>
        </p:blipFill>
        <p:spPr>
          <a:xfrm>
            <a:off x="5257165" y="2056765"/>
            <a:ext cx="6370320" cy="3861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78075" y="1408430"/>
            <a:ext cx="6951980" cy="460375"/>
          </a:xfrm>
          <a:prstGeom prst="rect">
            <a:avLst/>
          </a:prstGeom>
          <a:noFill/>
        </p:spPr>
        <p:txBody>
          <a:bodyPr wrap="square" rtlCol="0">
            <a:spAutoFit/>
          </a:bodyPr>
          <a:p>
            <a:pPr algn="ct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中国产业创新模式发展变化的特点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587500" y="2230120"/>
            <a:ext cx="9388475" cy="2453640"/>
          </a:xfrm>
          <a:prstGeom prst="rect">
            <a:avLst/>
          </a:prstGeom>
          <a:noFill/>
        </p:spPr>
        <p:txBody>
          <a:bodyPr wrap="square" rtlCol="0">
            <a:spAutoFit/>
          </a:bodyPr>
          <a:p>
            <a:pPr>
              <a:lnSpc>
                <a:spcPct val="16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同学们基于对全球科技发展和产业变革、中国内外政治经济环境变化趋势以及国家发展战略的认知研判，从国家、产业、企业</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个层面来看，中国产业创新模式发展变化都呈现出哪些特点呢？下面请大家认真阅读书上的内容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47" name="组合 46"/>
          <p:cNvGrpSpPr/>
          <p:nvPr/>
        </p:nvGrpSpPr>
        <p:grpSpPr>
          <a:xfrm>
            <a:off x="-31443" y="515261"/>
            <a:ext cx="314098" cy="462869"/>
            <a:chOff x="-17685" y="4542030"/>
            <a:chExt cx="1576508" cy="2323208"/>
          </a:xfrm>
          <a:solidFill>
            <a:srgbClr val="04898E"/>
          </a:solidFill>
        </p:grpSpPr>
        <p:sp>
          <p:nvSpPr>
            <p:cNvPr id="48" name="任意多边形: 形状 47"/>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9" name="任意多边形: 形状 48"/>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371475" y="512445"/>
            <a:ext cx="6660515" cy="583565"/>
          </a:xfrm>
          <a:prstGeom prst="rect">
            <a:avLst/>
          </a:prstGeom>
          <a:noFill/>
        </p:spPr>
        <p:txBody>
          <a:bodyPr wrap="square">
            <a:spAutoFit/>
          </a:bodyPr>
          <a:lstStyle/>
          <a:p>
            <a:pPr marL="179705"/>
            <a:r>
              <a:rPr lang="zh-CN" altLang="en-US" sz="3200" b="1" dirty="0">
                <a:solidFill>
                  <a:schemeClr val="tx1"/>
                </a:solidFill>
                <a:latin typeface="微软雅黑" panose="020B0503020204020204" pitchFamily="34" charset="-122"/>
                <a:ea typeface="微软雅黑" panose="020B0503020204020204" pitchFamily="34" charset="-122"/>
              </a:rPr>
              <a:t>从劳作纪实综艺节目看乡村振兴</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5" name="矩形: 圆角 4"/>
          <p:cNvSpPr/>
          <p:nvPr>
            <p:custDataLst>
              <p:tags r:id="rId1"/>
            </p:custDataLst>
          </p:nvPr>
        </p:nvSpPr>
        <p:spPr>
          <a:xfrm>
            <a:off x="1034415" y="4359275"/>
            <a:ext cx="2718435" cy="1755140"/>
          </a:xfrm>
          <a:prstGeom prst="roundRect">
            <a:avLst>
              <a:gd name="adj" fmla="val 3940"/>
            </a:avLst>
          </a:prstGeom>
          <a:noFill/>
          <a:ln w="3175" cmpd="sng">
            <a:gradFill>
              <a:gsLst>
                <a:gs pos="0">
                  <a:schemeClr val="accent1">
                    <a:lumMod val="80000"/>
                    <a:lumOff val="2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200000"/>
              </a:lnSpc>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人工收稻</a:t>
            </a: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a:p>
            <a:pPr algn="ctr">
              <a:lnSpc>
                <a:spcPct val="150000"/>
              </a:lnSpc>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人工撒种</a:t>
            </a: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a:p>
            <a:pPr algn="ctr">
              <a:lnSpc>
                <a:spcPct val="150000"/>
              </a:lnSpc>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人工装卸</a:t>
            </a:r>
            <a:endParaRPr lang="zh-CN" altLang="en-US" dirty="0">
              <a:ln>
                <a:noFill/>
              </a:ln>
              <a:solidFill>
                <a:schemeClr val="tx1"/>
              </a:solidFill>
              <a:latin typeface="微软雅黑" panose="020B0503020204020204" pitchFamily="34" charset="-122"/>
              <a:ea typeface="微软雅黑" panose="020B0503020204020204" pitchFamily="34" charset="-122"/>
              <a:cs typeface="+mn-ea"/>
              <a:sym typeface="+mn-lt"/>
            </a:endParaRPr>
          </a:p>
          <a:p>
            <a:pPr algn="ctr"/>
            <a:endParaRPr lang="zh-CN" altLang="en-US" dirty="0">
              <a:ln>
                <a:noFill/>
              </a:ln>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4" name="矩形: 圆角 33"/>
          <p:cNvSpPr/>
          <p:nvPr>
            <p:custDataLst>
              <p:tags r:id="rId2"/>
            </p:custDataLst>
          </p:nvPr>
        </p:nvSpPr>
        <p:spPr>
          <a:xfrm>
            <a:off x="5420995" y="4366895"/>
            <a:ext cx="2718435" cy="1779270"/>
          </a:xfrm>
          <a:prstGeom prst="roundRect">
            <a:avLst>
              <a:gd name="adj" fmla="val 3940"/>
            </a:avLst>
          </a:prstGeom>
          <a:noFill/>
          <a:ln w="3175" cmpd="sng">
            <a:gradFill>
              <a:gsLst>
                <a:gs pos="0">
                  <a:schemeClr val="accent1">
                    <a:lumMod val="80000"/>
                    <a:lumOff val="2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50000"/>
              </a:lnSpc>
              <a:buClrTx/>
              <a:buSzTx/>
              <a:buFontTx/>
            </a:pPr>
            <a:endParaRPr lang="zh-CN" altLang="en-US" sz="2400" dirty="0">
              <a:ln>
                <a:noFill/>
              </a:ln>
              <a:solidFill>
                <a:schemeClr val="bg1"/>
              </a:solidFill>
              <a:latin typeface="微软雅黑" panose="020B0503020204020204" pitchFamily="34" charset="-122"/>
              <a:ea typeface="微软雅黑" panose="020B0503020204020204" pitchFamily="34" charset="-122"/>
              <a:cs typeface="+mn-ea"/>
              <a:sym typeface="+mn-lt"/>
            </a:endParaRPr>
          </a:p>
          <a:p>
            <a:pPr lvl="0" algn="ctr">
              <a:lnSpc>
                <a:spcPct val="90000"/>
              </a:lnSpc>
              <a:buClrTx/>
              <a:buSzTx/>
              <a:buFontTx/>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新型机械收稻</a:t>
            </a: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a:p>
            <a:pPr lvl="0" algn="ctr">
              <a:lnSpc>
                <a:spcPct val="150000"/>
              </a:lnSpc>
              <a:buClrTx/>
              <a:buSzTx/>
              <a:buFontTx/>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无人机撒种</a:t>
            </a: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a:p>
            <a:pPr lvl="0" algn="ctr">
              <a:lnSpc>
                <a:spcPct val="150000"/>
              </a:lnSpc>
              <a:buClrTx/>
              <a:buSzTx/>
              <a:buFontTx/>
            </a:pPr>
            <a:r>
              <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rPr>
              <a:t>机械化运输</a:t>
            </a: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a:p>
            <a:pPr lvl="0" algn="ctr">
              <a:lnSpc>
                <a:spcPct val="150000"/>
              </a:lnSpc>
              <a:buClrTx/>
              <a:buSzTx/>
              <a:buFontTx/>
            </a:pPr>
            <a:endParaRPr lang="zh-CN" altLang="en-US" sz="2400" dirty="0">
              <a:ln>
                <a:noFill/>
              </a:ln>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39" name="图片 38" descr="E:/设计图片素材/7805785_.jpg7805785_"/>
          <p:cNvPicPr>
            <a:picLocks noChangeAspect="1"/>
          </p:cNvPicPr>
          <p:nvPr>
            <p:custDataLst>
              <p:tags r:id="rId3"/>
            </p:custDataLst>
          </p:nvPr>
        </p:nvPicPr>
        <p:blipFill>
          <a:blip r:embed="rId4" cstate="email"/>
          <a:srcRect l="-13" t="1369" r="-13" b="1369"/>
          <a:stretch>
            <a:fillRect/>
          </a:stretch>
        </p:blipFill>
        <p:spPr>
          <a:xfrm>
            <a:off x="4963795" y="1517859"/>
            <a:ext cx="3633156" cy="2427823"/>
          </a:xfrm>
          <a:custGeom>
            <a:avLst/>
            <a:gdLst/>
            <a:ahLst/>
            <a:cxnLst>
              <a:cxn ang="3">
                <a:pos x="hc" y="t"/>
              </a:cxn>
              <a:cxn ang="cd2">
                <a:pos x="l" y="vc"/>
              </a:cxn>
              <a:cxn ang="cd4">
                <a:pos x="hc" y="b"/>
              </a:cxn>
              <a:cxn ang="0">
                <a:pos x="r" y="vc"/>
              </a:cxn>
            </a:cxnLst>
            <a:rect l="l" t="t" r="r" b="b"/>
            <a:pathLst>
              <a:path w="8098" h="5413">
                <a:moveTo>
                  <a:pt x="6594" y="5291"/>
                </a:moveTo>
                <a:cubicBezTo>
                  <a:pt x="6644" y="5291"/>
                  <a:pt x="6700" y="5297"/>
                  <a:pt x="6741" y="5297"/>
                </a:cubicBezTo>
                <a:cubicBezTo>
                  <a:pt x="6748" y="5304"/>
                  <a:pt x="6741" y="5304"/>
                  <a:pt x="6741" y="5311"/>
                </a:cubicBezTo>
                <a:cubicBezTo>
                  <a:pt x="6848" y="5278"/>
                  <a:pt x="6881" y="5377"/>
                  <a:pt x="7021" y="5351"/>
                </a:cubicBezTo>
                <a:cubicBezTo>
                  <a:pt x="6868" y="5384"/>
                  <a:pt x="6654" y="5411"/>
                  <a:pt x="6481" y="5384"/>
                </a:cubicBezTo>
                <a:cubicBezTo>
                  <a:pt x="6481" y="5371"/>
                  <a:pt x="6494" y="5364"/>
                  <a:pt x="6481" y="5364"/>
                </a:cubicBezTo>
                <a:cubicBezTo>
                  <a:pt x="6494" y="5364"/>
                  <a:pt x="6494" y="5351"/>
                  <a:pt x="6514" y="5344"/>
                </a:cubicBezTo>
                <a:cubicBezTo>
                  <a:pt x="6514" y="5331"/>
                  <a:pt x="6507" y="5317"/>
                  <a:pt x="6501" y="5311"/>
                </a:cubicBezTo>
                <a:cubicBezTo>
                  <a:pt x="6521" y="5296"/>
                  <a:pt x="6556" y="5292"/>
                  <a:pt x="6594" y="5291"/>
                </a:cubicBezTo>
                <a:close/>
                <a:moveTo>
                  <a:pt x="3334" y="5285"/>
                </a:moveTo>
                <a:cubicBezTo>
                  <a:pt x="3374" y="5286"/>
                  <a:pt x="3414" y="5295"/>
                  <a:pt x="3469" y="5304"/>
                </a:cubicBezTo>
                <a:cubicBezTo>
                  <a:pt x="3422" y="5317"/>
                  <a:pt x="3295" y="5337"/>
                  <a:pt x="3275" y="5291"/>
                </a:cubicBezTo>
                <a:cubicBezTo>
                  <a:pt x="3296" y="5287"/>
                  <a:pt x="3315" y="5285"/>
                  <a:pt x="3334" y="5285"/>
                </a:cubicBezTo>
                <a:close/>
                <a:moveTo>
                  <a:pt x="5713" y="5284"/>
                </a:moveTo>
                <a:cubicBezTo>
                  <a:pt x="5726" y="5284"/>
                  <a:pt x="5746" y="5284"/>
                  <a:pt x="5746" y="5304"/>
                </a:cubicBezTo>
                <a:cubicBezTo>
                  <a:pt x="5773" y="5291"/>
                  <a:pt x="5793" y="5311"/>
                  <a:pt x="5793" y="5291"/>
                </a:cubicBezTo>
                <a:cubicBezTo>
                  <a:pt x="5826" y="5311"/>
                  <a:pt x="5846" y="5291"/>
                  <a:pt x="5879" y="5297"/>
                </a:cubicBezTo>
                <a:cubicBezTo>
                  <a:pt x="5879" y="5297"/>
                  <a:pt x="5873" y="5304"/>
                  <a:pt x="5873" y="5311"/>
                </a:cubicBezTo>
                <a:cubicBezTo>
                  <a:pt x="5899" y="5317"/>
                  <a:pt x="5899" y="5291"/>
                  <a:pt x="5926" y="5291"/>
                </a:cubicBezTo>
                <a:cubicBezTo>
                  <a:pt x="5906" y="5317"/>
                  <a:pt x="5979" y="5291"/>
                  <a:pt x="5979" y="5317"/>
                </a:cubicBezTo>
                <a:cubicBezTo>
                  <a:pt x="5986" y="5311"/>
                  <a:pt x="6006" y="5317"/>
                  <a:pt x="6006" y="5297"/>
                </a:cubicBezTo>
                <a:cubicBezTo>
                  <a:pt x="6033" y="5311"/>
                  <a:pt x="6026" y="5297"/>
                  <a:pt x="6053" y="5291"/>
                </a:cubicBezTo>
                <a:cubicBezTo>
                  <a:pt x="6053" y="5297"/>
                  <a:pt x="6060" y="5291"/>
                  <a:pt x="6066" y="5297"/>
                </a:cubicBezTo>
                <a:cubicBezTo>
                  <a:pt x="6080" y="5311"/>
                  <a:pt x="6060" y="5304"/>
                  <a:pt x="6060" y="5317"/>
                </a:cubicBezTo>
                <a:cubicBezTo>
                  <a:pt x="6080" y="5311"/>
                  <a:pt x="6080" y="5304"/>
                  <a:pt x="6093" y="5317"/>
                </a:cubicBezTo>
                <a:cubicBezTo>
                  <a:pt x="6113" y="5304"/>
                  <a:pt x="6173" y="5304"/>
                  <a:pt x="6166" y="5324"/>
                </a:cubicBezTo>
                <a:cubicBezTo>
                  <a:pt x="6180" y="5304"/>
                  <a:pt x="6206" y="5331"/>
                  <a:pt x="6213" y="5311"/>
                </a:cubicBezTo>
                <a:cubicBezTo>
                  <a:pt x="6220" y="5317"/>
                  <a:pt x="6226" y="5324"/>
                  <a:pt x="6246" y="5317"/>
                </a:cubicBezTo>
                <a:cubicBezTo>
                  <a:pt x="6246" y="5331"/>
                  <a:pt x="6240" y="5331"/>
                  <a:pt x="6226" y="5331"/>
                </a:cubicBezTo>
                <a:cubicBezTo>
                  <a:pt x="6240" y="5357"/>
                  <a:pt x="6287" y="5351"/>
                  <a:pt x="6320" y="5357"/>
                </a:cubicBezTo>
                <a:cubicBezTo>
                  <a:pt x="6293" y="5391"/>
                  <a:pt x="6213" y="5364"/>
                  <a:pt x="6166" y="5391"/>
                </a:cubicBezTo>
                <a:cubicBezTo>
                  <a:pt x="6173" y="5391"/>
                  <a:pt x="6173" y="5404"/>
                  <a:pt x="6180" y="5404"/>
                </a:cubicBezTo>
                <a:cubicBezTo>
                  <a:pt x="6166" y="5417"/>
                  <a:pt x="6113" y="5417"/>
                  <a:pt x="6120" y="5391"/>
                </a:cubicBezTo>
                <a:cubicBezTo>
                  <a:pt x="6093" y="5391"/>
                  <a:pt x="6086" y="5377"/>
                  <a:pt x="6066" y="5391"/>
                </a:cubicBezTo>
                <a:cubicBezTo>
                  <a:pt x="6026" y="5357"/>
                  <a:pt x="5946" y="5305"/>
                  <a:pt x="5906" y="5357"/>
                </a:cubicBezTo>
                <a:cubicBezTo>
                  <a:pt x="5826" y="5357"/>
                  <a:pt x="5753" y="5351"/>
                  <a:pt x="5672" y="5324"/>
                </a:cubicBezTo>
                <a:cubicBezTo>
                  <a:pt x="5672" y="5291"/>
                  <a:pt x="5699" y="5304"/>
                  <a:pt x="5739" y="5304"/>
                </a:cubicBezTo>
                <a:cubicBezTo>
                  <a:pt x="5739" y="5271"/>
                  <a:pt x="5706" y="5311"/>
                  <a:pt x="5713" y="5284"/>
                </a:cubicBezTo>
                <a:close/>
                <a:moveTo>
                  <a:pt x="2103" y="5258"/>
                </a:moveTo>
                <a:cubicBezTo>
                  <a:pt x="2142" y="5257"/>
                  <a:pt x="2182" y="5266"/>
                  <a:pt x="2201" y="5285"/>
                </a:cubicBezTo>
                <a:cubicBezTo>
                  <a:pt x="2141" y="5278"/>
                  <a:pt x="2094" y="5304"/>
                  <a:pt x="2054" y="5265"/>
                </a:cubicBezTo>
                <a:cubicBezTo>
                  <a:pt x="2068" y="5260"/>
                  <a:pt x="2086" y="5258"/>
                  <a:pt x="2103" y="5258"/>
                </a:cubicBezTo>
                <a:close/>
                <a:moveTo>
                  <a:pt x="2781" y="5252"/>
                </a:moveTo>
                <a:lnTo>
                  <a:pt x="2782" y="5253"/>
                </a:lnTo>
                <a:lnTo>
                  <a:pt x="2781" y="5253"/>
                </a:lnTo>
                <a:cubicBezTo>
                  <a:pt x="2781" y="5253"/>
                  <a:pt x="2781" y="5253"/>
                  <a:pt x="2781" y="5252"/>
                </a:cubicBezTo>
                <a:close/>
                <a:moveTo>
                  <a:pt x="6308" y="5252"/>
                </a:moveTo>
                <a:cubicBezTo>
                  <a:pt x="6359" y="5252"/>
                  <a:pt x="6417" y="5258"/>
                  <a:pt x="6473" y="5258"/>
                </a:cubicBezTo>
                <a:cubicBezTo>
                  <a:pt x="6467" y="5285"/>
                  <a:pt x="6427" y="5271"/>
                  <a:pt x="6413" y="5285"/>
                </a:cubicBezTo>
                <a:cubicBezTo>
                  <a:pt x="6420" y="5305"/>
                  <a:pt x="6440" y="5305"/>
                  <a:pt x="6453" y="5311"/>
                </a:cubicBezTo>
                <a:cubicBezTo>
                  <a:pt x="6407" y="5318"/>
                  <a:pt x="6380" y="5331"/>
                  <a:pt x="6320" y="5331"/>
                </a:cubicBezTo>
                <a:cubicBezTo>
                  <a:pt x="6313" y="5325"/>
                  <a:pt x="6313" y="5311"/>
                  <a:pt x="6320" y="5305"/>
                </a:cubicBezTo>
                <a:cubicBezTo>
                  <a:pt x="6273" y="5298"/>
                  <a:pt x="6240" y="5291"/>
                  <a:pt x="6206" y="5271"/>
                </a:cubicBezTo>
                <a:cubicBezTo>
                  <a:pt x="6233" y="5257"/>
                  <a:pt x="6268" y="5252"/>
                  <a:pt x="6308" y="5252"/>
                </a:cubicBezTo>
                <a:close/>
                <a:moveTo>
                  <a:pt x="6681" y="5251"/>
                </a:moveTo>
                <a:cubicBezTo>
                  <a:pt x="6681" y="5251"/>
                  <a:pt x="6681" y="5251"/>
                  <a:pt x="6814" y="5251"/>
                </a:cubicBezTo>
                <a:cubicBezTo>
                  <a:pt x="6794" y="5271"/>
                  <a:pt x="6701" y="5285"/>
                  <a:pt x="6681" y="5251"/>
                </a:cubicBezTo>
                <a:close/>
                <a:moveTo>
                  <a:pt x="1785" y="5251"/>
                </a:moveTo>
                <a:cubicBezTo>
                  <a:pt x="1798" y="5251"/>
                  <a:pt x="1810" y="5255"/>
                  <a:pt x="1806" y="5265"/>
                </a:cubicBezTo>
                <a:cubicBezTo>
                  <a:pt x="1786" y="5271"/>
                  <a:pt x="1780" y="5251"/>
                  <a:pt x="1760" y="5258"/>
                </a:cubicBezTo>
                <a:cubicBezTo>
                  <a:pt x="1760" y="5255"/>
                  <a:pt x="1773" y="5251"/>
                  <a:pt x="1785" y="5251"/>
                </a:cubicBezTo>
                <a:close/>
                <a:moveTo>
                  <a:pt x="2115" y="5235"/>
                </a:moveTo>
                <a:cubicBezTo>
                  <a:pt x="2134" y="5235"/>
                  <a:pt x="2167" y="5240"/>
                  <a:pt x="2181" y="5245"/>
                </a:cubicBezTo>
                <a:cubicBezTo>
                  <a:pt x="2161" y="5258"/>
                  <a:pt x="2101" y="5251"/>
                  <a:pt x="2101" y="5238"/>
                </a:cubicBezTo>
                <a:cubicBezTo>
                  <a:pt x="2101" y="5236"/>
                  <a:pt x="2106" y="5235"/>
                  <a:pt x="2115" y="5235"/>
                </a:cubicBezTo>
                <a:close/>
                <a:moveTo>
                  <a:pt x="3980" y="5228"/>
                </a:moveTo>
                <a:cubicBezTo>
                  <a:pt x="3993" y="5228"/>
                  <a:pt x="4003" y="5231"/>
                  <a:pt x="4010" y="5245"/>
                </a:cubicBezTo>
                <a:cubicBezTo>
                  <a:pt x="4017" y="5238"/>
                  <a:pt x="4030" y="5238"/>
                  <a:pt x="4037" y="5231"/>
                </a:cubicBezTo>
                <a:cubicBezTo>
                  <a:pt x="4063" y="5238"/>
                  <a:pt x="4063" y="5278"/>
                  <a:pt x="4103" y="5271"/>
                </a:cubicBezTo>
                <a:cubicBezTo>
                  <a:pt x="4083" y="5298"/>
                  <a:pt x="4050" y="5251"/>
                  <a:pt x="4017" y="5271"/>
                </a:cubicBezTo>
                <a:cubicBezTo>
                  <a:pt x="4017" y="5238"/>
                  <a:pt x="3957" y="5278"/>
                  <a:pt x="3903" y="5251"/>
                </a:cubicBezTo>
                <a:cubicBezTo>
                  <a:pt x="3897" y="5225"/>
                  <a:pt x="3937" y="5251"/>
                  <a:pt x="3930" y="5231"/>
                </a:cubicBezTo>
                <a:cubicBezTo>
                  <a:pt x="3950" y="5231"/>
                  <a:pt x="3967" y="5228"/>
                  <a:pt x="3980" y="5228"/>
                </a:cubicBezTo>
                <a:close/>
                <a:moveTo>
                  <a:pt x="1029" y="5201"/>
                </a:moveTo>
                <a:cubicBezTo>
                  <a:pt x="1026" y="5202"/>
                  <a:pt x="1022" y="5203"/>
                  <a:pt x="1019" y="5205"/>
                </a:cubicBezTo>
                <a:cubicBezTo>
                  <a:pt x="1012" y="5231"/>
                  <a:pt x="1072" y="5231"/>
                  <a:pt x="1072" y="5212"/>
                </a:cubicBezTo>
                <a:cubicBezTo>
                  <a:pt x="1050" y="5217"/>
                  <a:pt x="1042" y="5201"/>
                  <a:pt x="1029" y="5201"/>
                </a:cubicBezTo>
                <a:close/>
                <a:moveTo>
                  <a:pt x="1190" y="5200"/>
                </a:moveTo>
                <a:cubicBezTo>
                  <a:pt x="1178" y="5200"/>
                  <a:pt x="1166" y="5209"/>
                  <a:pt x="1166" y="5218"/>
                </a:cubicBezTo>
                <a:cubicBezTo>
                  <a:pt x="1179" y="5218"/>
                  <a:pt x="1199" y="5212"/>
                  <a:pt x="1206" y="5205"/>
                </a:cubicBezTo>
                <a:cubicBezTo>
                  <a:pt x="1201" y="5201"/>
                  <a:pt x="1196" y="5199"/>
                  <a:pt x="1190" y="5200"/>
                </a:cubicBezTo>
                <a:close/>
                <a:moveTo>
                  <a:pt x="2087" y="5186"/>
                </a:moveTo>
                <a:cubicBezTo>
                  <a:pt x="2071" y="5187"/>
                  <a:pt x="2053" y="5195"/>
                  <a:pt x="2061" y="5198"/>
                </a:cubicBezTo>
                <a:cubicBezTo>
                  <a:pt x="2081" y="5192"/>
                  <a:pt x="2087" y="5205"/>
                  <a:pt x="2107" y="5205"/>
                </a:cubicBezTo>
                <a:cubicBezTo>
                  <a:pt x="2110" y="5191"/>
                  <a:pt x="2099" y="5186"/>
                  <a:pt x="2087" y="5186"/>
                </a:cubicBezTo>
                <a:close/>
                <a:moveTo>
                  <a:pt x="3838" y="5153"/>
                </a:moveTo>
                <a:cubicBezTo>
                  <a:pt x="3871" y="5153"/>
                  <a:pt x="3905" y="5163"/>
                  <a:pt x="3917" y="5178"/>
                </a:cubicBezTo>
                <a:cubicBezTo>
                  <a:pt x="3903" y="5178"/>
                  <a:pt x="3897" y="5178"/>
                  <a:pt x="3897" y="5192"/>
                </a:cubicBezTo>
                <a:cubicBezTo>
                  <a:pt x="3877" y="5178"/>
                  <a:pt x="3850" y="5165"/>
                  <a:pt x="3830" y="5192"/>
                </a:cubicBezTo>
                <a:cubicBezTo>
                  <a:pt x="3810" y="5192"/>
                  <a:pt x="3803" y="5178"/>
                  <a:pt x="3776" y="5178"/>
                </a:cubicBezTo>
                <a:cubicBezTo>
                  <a:pt x="3788" y="5161"/>
                  <a:pt x="3813" y="5154"/>
                  <a:pt x="3838" y="5153"/>
                </a:cubicBezTo>
                <a:close/>
                <a:moveTo>
                  <a:pt x="1951" y="5147"/>
                </a:moveTo>
                <a:cubicBezTo>
                  <a:pt x="1926" y="5147"/>
                  <a:pt x="1900" y="5155"/>
                  <a:pt x="1886" y="5165"/>
                </a:cubicBezTo>
                <a:cubicBezTo>
                  <a:pt x="1900" y="5172"/>
                  <a:pt x="1900" y="5185"/>
                  <a:pt x="1906" y="5192"/>
                </a:cubicBezTo>
                <a:cubicBezTo>
                  <a:pt x="1940" y="5185"/>
                  <a:pt x="1966" y="5178"/>
                  <a:pt x="2000" y="5178"/>
                </a:cubicBezTo>
                <a:cubicBezTo>
                  <a:pt x="1997" y="5155"/>
                  <a:pt x="1975" y="5147"/>
                  <a:pt x="1951" y="5147"/>
                </a:cubicBezTo>
                <a:close/>
                <a:moveTo>
                  <a:pt x="3440" y="5138"/>
                </a:moveTo>
                <a:cubicBezTo>
                  <a:pt x="3450" y="5137"/>
                  <a:pt x="3455" y="5153"/>
                  <a:pt x="3449" y="5166"/>
                </a:cubicBezTo>
                <a:cubicBezTo>
                  <a:pt x="3429" y="5172"/>
                  <a:pt x="3422" y="5166"/>
                  <a:pt x="3395" y="5159"/>
                </a:cubicBezTo>
                <a:cubicBezTo>
                  <a:pt x="3402" y="5132"/>
                  <a:pt x="3429" y="5166"/>
                  <a:pt x="3435" y="5139"/>
                </a:cubicBezTo>
                <a:cubicBezTo>
                  <a:pt x="3437" y="5138"/>
                  <a:pt x="3439" y="5138"/>
                  <a:pt x="3440" y="5138"/>
                </a:cubicBezTo>
                <a:close/>
                <a:moveTo>
                  <a:pt x="7355" y="5026"/>
                </a:moveTo>
                <a:cubicBezTo>
                  <a:pt x="7362" y="5026"/>
                  <a:pt x="7362" y="5039"/>
                  <a:pt x="7355" y="5039"/>
                </a:cubicBezTo>
                <a:cubicBezTo>
                  <a:pt x="7275" y="5079"/>
                  <a:pt x="7141" y="5059"/>
                  <a:pt x="7035" y="5072"/>
                </a:cubicBezTo>
                <a:cubicBezTo>
                  <a:pt x="7021" y="5079"/>
                  <a:pt x="7001" y="5092"/>
                  <a:pt x="6988" y="5092"/>
                </a:cubicBezTo>
                <a:cubicBezTo>
                  <a:pt x="6968" y="5092"/>
                  <a:pt x="6961" y="5086"/>
                  <a:pt x="6935" y="5092"/>
                </a:cubicBezTo>
                <a:cubicBezTo>
                  <a:pt x="6874" y="5106"/>
                  <a:pt x="6821" y="5079"/>
                  <a:pt x="6761" y="5072"/>
                </a:cubicBezTo>
                <a:cubicBezTo>
                  <a:pt x="6708" y="5072"/>
                  <a:pt x="6661" y="5086"/>
                  <a:pt x="6614" y="5079"/>
                </a:cubicBezTo>
                <a:cubicBezTo>
                  <a:pt x="6574" y="5072"/>
                  <a:pt x="6541" y="5059"/>
                  <a:pt x="6514" y="5052"/>
                </a:cubicBezTo>
                <a:cubicBezTo>
                  <a:pt x="6521" y="5032"/>
                  <a:pt x="6561" y="5032"/>
                  <a:pt x="6554" y="5059"/>
                </a:cubicBezTo>
                <a:cubicBezTo>
                  <a:pt x="6574" y="5039"/>
                  <a:pt x="6614" y="5039"/>
                  <a:pt x="6641" y="5032"/>
                </a:cubicBezTo>
                <a:cubicBezTo>
                  <a:pt x="6654" y="5032"/>
                  <a:pt x="6648" y="5052"/>
                  <a:pt x="6648" y="5066"/>
                </a:cubicBezTo>
                <a:cubicBezTo>
                  <a:pt x="6841" y="5033"/>
                  <a:pt x="7148" y="5086"/>
                  <a:pt x="7355" y="5026"/>
                </a:cubicBezTo>
                <a:close/>
                <a:moveTo>
                  <a:pt x="6420" y="5019"/>
                </a:moveTo>
                <a:cubicBezTo>
                  <a:pt x="6447" y="5026"/>
                  <a:pt x="6480" y="5026"/>
                  <a:pt x="6480" y="5059"/>
                </a:cubicBezTo>
                <a:cubicBezTo>
                  <a:pt x="6480" y="5059"/>
                  <a:pt x="6473" y="5059"/>
                  <a:pt x="6473" y="5066"/>
                </a:cubicBezTo>
                <a:cubicBezTo>
                  <a:pt x="6447" y="5059"/>
                  <a:pt x="6433" y="5046"/>
                  <a:pt x="6393" y="5053"/>
                </a:cubicBezTo>
                <a:cubicBezTo>
                  <a:pt x="6393" y="5033"/>
                  <a:pt x="6433" y="5046"/>
                  <a:pt x="6420" y="5019"/>
                </a:cubicBezTo>
                <a:close/>
                <a:moveTo>
                  <a:pt x="7195" y="5006"/>
                </a:moveTo>
                <a:cubicBezTo>
                  <a:pt x="7193" y="5007"/>
                  <a:pt x="7191" y="5007"/>
                  <a:pt x="7189" y="5007"/>
                </a:cubicBezTo>
                <a:lnTo>
                  <a:pt x="7187" y="5007"/>
                </a:lnTo>
                <a:lnTo>
                  <a:pt x="7195" y="5006"/>
                </a:lnTo>
                <a:close/>
                <a:moveTo>
                  <a:pt x="761" y="4986"/>
                </a:moveTo>
                <a:cubicBezTo>
                  <a:pt x="767" y="4986"/>
                  <a:pt x="773" y="4986"/>
                  <a:pt x="779" y="4987"/>
                </a:cubicBezTo>
                <a:cubicBezTo>
                  <a:pt x="832" y="4993"/>
                  <a:pt x="906" y="5007"/>
                  <a:pt x="966" y="5020"/>
                </a:cubicBezTo>
                <a:cubicBezTo>
                  <a:pt x="979" y="5033"/>
                  <a:pt x="966" y="5033"/>
                  <a:pt x="966" y="5053"/>
                </a:cubicBezTo>
                <a:cubicBezTo>
                  <a:pt x="993" y="5066"/>
                  <a:pt x="1013" y="5040"/>
                  <a:pt x="1026" y="5027"/>
                </a:cubicBezTo>
                <a:cubicBezTo>
                  <a:pt x="1180" y="5027"/>
                  <a:pt x="1326" y="5039"/>
                  <a:pt x="1460" y="5066"/>
                </a:cubicBezTo>
                <a:cubicBezTo>
                  <a:pt x="1460" y="5066"/>
                  <a:pt x="1460" y="5066"/>
                  <a:pt x="1460" y="5086"/>
                </a:cubicBezTo>
                <a:cubicBezTo>
                  <a:pt x="1473" y="5100"/>
                  <a:pt x="1513" y="5086"/>
                  <a:pt x="1500" y="5120"/>
                </a:cubicBezTo>
                <a:cubicBezTo>
                  <a:pt x="1553" y="5093"/>
                  <a:pt x="1620" y="5152"/>
                  <a:pt x="1633" y="5086"/>
                </a:cubicBezTo>
                <a:cubicBezTo>
                  <a:pt x="1713" y="5086"/>
                  <a:pt x="1774" y="5093"/>
                  <a:pt x="1834" y="5093"/>
                </a:cubicBezTo>
                <a:cubicBezTo>
                  <a:pt x="1834" y="5139"/>
                  <a:pt x="1920" y="5132"/>
                  <a:pt x="1954" y="5146"/>
                </a:cubicBezTo>
                <a:cubicBezTo>
                  <a:pt x="1967" y="5120"/>
                  <a:pt x="1940" y="5126"/>
                  <a:pt x="1940" y="5100"/>
                </a:cubicBezTo>
                <a:cubicBezTo>
                  <a:pt x="2034" y="5060"/>
                  <a:pt x="2094" y="5146"/>
                  <a:pt x="2167" y="5133"/>
                </a:cubicBezTo>
                <a:cubicBezTo>
                  <a:pt x="2167" y="5120"/>
                  <a:pt x="2167" y="5113"/>
                  <a:pt x="2154" y="5113"/>
                </a:cubicBezTo>
                <a:cubicBezTo>
                  <a:pt x="2227" y="5100"/>
                  <a:pt x="2287" y="5113"/>
                  <a:pt x="2368" y="5120"/>
                </a:cubicBezTo>
                <a:cubicBezTo>
                  <a:pt x="2361" y="5152"/>
                  <a:pt x="2421" y="5139"/>
                  <a:pt x="2401" y="5166"/>
                </a:cubicBezTo>
                <a:cubicBezTo>
                  <a:pt x="2454" y="5152"/>
                  <a:pt x="2534" y="5179"/>
                  <a:pt x="2581" y="5172"/>
                </a:cubicBezTo>
                <a:cubicBezTo>
                  <a:pt x="2594" y="5166"/>
                  <a:pt x="2574" y="5146"/>
                  <a:pt x="2561" y="5146"/>
                </a:cubicBezTo>
                <a:cubicBezTo>
                  <a:pt x="2581" y="5139"/>
                  <a:pt x="2601" y="5159"/>
                  <a:pt x="2621" y="5152"/>
                </a:cubicBezTo>
                <a:cubicBezTo>
                  <a:pt x="2641" y="5152"/>
                  <a:pt x="2641" y="5139"/>
                  <a:pt x="2661" y="5132"/>
                </a:cubicBezTo>
                <a:cubicBezTo>
                  <a:pt x="2688" y="5119"/>
                  <a:pt x="2728" y="5132"/>
                  <a:pt x="2761" y="5132"/>
                </a:cubicBezTo>
                <a:cubicBezTo>
                  <a:pt x="2848" y="5126"/>
                  <a:pt x="2955" y="5106"/>
                  <a:pt x="3062" y="5126"/>
                </a:cubicBezTo>
                <a:cubicBezTo>
                  <a:pt x="3062" y="5132"/>
                  <a:pt x="3048" y="5139"/>
                  <a:pt x="3055" y="5146"/>
                </a:cubicBezTo>
                <a:cubicBezTo>
                  <a:pt x="3148" y="5212"/>
                  <a:pt x="3349" y="5146"/>
                  <a:pt x="3455" y="5192"/>
                </a:cubicBezTo>
                <a:cubicBezTo>
                  <a:pt x="3516" y="5158"/>
                  <a:pt x="3583" y="5205"/>
                  <a:pt x="3656" y="5212"/>
                </a:cubicBezTo>
                <a:cubicBezTo>
                  <a:pt x="3649" y="5252"/>
                  <a:pt x="3556" y="5225"/>
                  <a:pt x="3562" y="5258"/>
                </a:cubicBezTo>
                <a:cubicBezTo>
                  <a:pt x="3435" y="5311"/>
                  <a:pt x="3228" y="5225"/>
                  <a:pt x="3088" y="5258"/>
                </a:cubicBezTo>
                <a:cubicBezTo>
                  <a:pt x="3108" y="5265"/>
                  <a:pt x="3108" y="5279"/>
                  <a:pt x="3115" y="5292"/>
                </a:cubicBezTo>
                <a:cubicBezTo>
                  <a:pt x="3057" y="5324"/>
                  <a:pt x="2842" y="5338"/>
                  <a:pt x="2786" y="5260"/>
                </a:cubicBezTo>
                <a:lnTo>
                  <a:pt x="2782" y="5253"/>
                </a:lnTo>
                <a:lnTo>
                  <a:pt x="2782" y="5253"/>
                </a:lnTo>
                <a:cubicBezTo>
                  <a:pt x="2784" y="5249"/>
                  <a:pt x="2791" y="5227"/>
                  <a:pt x="2793" y="5224"/>
                </a:cubicBezTo>
                <a:lnTo>
                  <a:pt x="2794" y="5223"/>
                </a:lnTo>
                <a:lnTo>
                  <a:pt x="2795" y="5226"/>
                </a:lnTo>
                <a:cubicBezTo>
                  <a:pt x="2795" y="5224"/>
                  <a:pt x="2794" y="5223"/>
                  <a:pt x="2794" y="5223"/>
                </a:cubicBezTo>
                <a:lnTo>
                  <a:pt x="2794" y="5223"/>
                </a:lnTo>
                <a:lnTo>
                  <a:pt x="2793" y="5219"/>
                </a:lnTo>
                <a:cubicBezTo>
                  <a:pt x="2768" y="5149"/>
                  <a:pt x="2659" y="5193"/>
                  <a:pt x="2581" y="5199"/>
                </a:cubicBezTo>
                <a:cubicBezTo>
                  <a:pt x="2608" y="5239"/>
                  <a:pt x="2668" y="5206"/>
                  <a:pt x="2695" y="5232"/>
                </a:cubicBezTo>
                <a:cubicBezTo>
                  <a:pt x="2594" y="5246"/>
                  <a:pt x="2508" y="5239"/>
                  <a:pt x="2421" y="5266"/>
                </a:cubicBezTo>
                <a:cubicBezTo>
                  <a:pt x="2414" y="5246"/>
                  <a:pt x="2441" y="5259"/>
                  <a:pt x="2441" y="5239"/>
                </a:cubicBezTo>
                <a:cubicBezTo>
                  <a:pt x="2408" y="5239"/>
                  <a:pt x="2408" y="5239"/>
                  <a:pt x="2374" y="5232"/>
                </a:cubicBezTo>
                <a:cubicBezTo>
                  <a:pt x="2354" y="5219"/>
                  <a:pt x="2354" y="5186"/>
                  <a:pt x="2341" y="5166"/>
                </a:cubicBezTo>
                <a:cubicBezTo>
                  <a:pt x="2314" y="5180"/>
                  <a:pt x="2301" y="5166"/>
                  <a:pt x="2294" y="5146"/>
                </a:cubicBezTo>
                <a:cubicBezTo>
                  <a:pt x="2287" y="5160"/>
                  <a:pt x="2274" y="5166"/>
                  <a:pt x="2261" y="5166"/>
                </a:cubicBezTo>
                <a:cubicBezTo>
                  <a:pt x="2254" y="5199"/>
                  <a:pt x="2294" y="5179"/>
                  <a:pt x="2301" y="5206"/>
                </a:cubicBezTo>
                <a:cubicBezTo>
                  <a:pt x="2234" y="5239"/>
                  <a:pt x="2107" y="5193"/>
                  <a:pt x="2061" y="5232"/>
                </a:cubicBezTo>
                <a:cubicBezTo>
                  <a:pt x="2047" y="5232"/>
                  <a:pt x="2047" y="5212"/>
                  <a:pt x="2020" y="5212"/>
                </a:cubicBezTo>
                <a:cubicBezTo>
                  <a:pt x="1874" y="5272"/>
                  <a:pt x="1740" y="5199"/>
                  <a:pt x="1607" y="5219"/>
                </a:cubicBezTo>
                <a:cubicBezTo>
                  <a:pt x="1633" y="5232"/>
                  <a:pt x="1673" y="5238"/>
                  <a:pt x="1700" y="5258"/>
                </a:cubicBezTo>
                <a:cubicBezTo>
                  <a:pt x="1640" y="5318"/>
                  <a:pt x="1406" y="5258"/>
                  <a:pt x="1293" y="5258"/>
                </a:cubicBezTo>
                <a:cubicBezTo>
                  <a:pt x="1220" y="5258"/>
                  <a:pt x="1159" y="5252"/>
                  <a:pt x="1093" y="5238"/>
                </a:cubicBezTo>
                <a:cubicBezTo>
                  <a:pt x="939" y="5218"/>
                  <a:pt x="786" y="5232"/>
                  <a:pt x="639" y="5232"/>
                </a:cubicBezTo>
                <a:cubicBezTo>
                  <a:pt x="545" y="5265"/>
                  <a:pt x="405" y="5245"/>
                  <a:pt x="305" y="5265"/>
                </a:cubicBezTo>
                <a:cubicBezTo>
                  <a:pt x="305" y="5252"/>
                  <a:pt x="299" y="5252"/>
                  <a:pt x="299" y="5238"/>
                </a:cubicBezTo>
                <a:cubicBezTo>
                  <a:pt x="265" y="5252"/>
                  <a:pt x="225" y="5258"/>
                  <a:pt x="178" y="5252"/>
                </a:cubicBezTo>
                <a:cubicBezTo>
                  <a:pt x="285" y="5206"/>
                  <a:pt x="479" y="5192"/>
                  <a:pt x="586" y="5179"/>
                </a:cubicBezTo>
                <a:cubicBezTo>
                  <a:pt x="505" y="5126"/>
                  <a:pt x="365" y="5179"/>
                  <a:pt x="272" y="5172"/>
                </a:cubicBezTo>
                <a:cubicBezTo>
                  <a:pt x="272" y="5152"/>
                  <a:pt x="292" y="5159"/>
                  <a:pt x="285" y="5146"/>
                </a:cubicBezTo>
                <a:cubicBezTo>
                  <a:pt x="218" y="5146"/>
                  <a:pt x="178" y="5152"/>
                  <a:pt x="125" y="5139"/>
                </a:cubicBezTo>
                <a:cubicBezTo>
                  <a:pt x="165" y="5126"/>
                  <a:pt x="245" y="5126"/>
                  <a:pt x="285" y="5106"/>
                </a:cubicBezTo>
                <a:cubicBezTo>
                  <a:pt x="299" y="5093"/>
                  <a:pt x="285" y="5086"/>
                  <a:pt x="292" y="5066"/>
                </a:cubicBezTo>
                <a:cubicBezTo>
                  <a:pt x="345" y="5046"/>
                  <a:pt x="412" y="5000"/>
                  <a:pt x="485" y="5007"/>
                </a:cubicBezTo>
                <a:cubicBezTo>
                  <a:pt x="492" y="5007"/>
                  <a:pt x="512" y="5020"/>
                  <a:pt x="519" y="5020"/>
                </a:cubicBezTo>
                <a:cubicBezTo>
                  <a:pt x="594" y="5020"/>
                  <a:pt x="669" y="4985"/>
                  <a:pt x="761" y="4986"/>
                </a:cubicBezTo>
                <a:close/>
                <a:moveTo>
                  <a:pt x="6384" y="4985"/>
                </a:moveTo>
                <a:cubicBezTo>
                  <a:pt x="6405" y="4985"/>
                  <a:pt x="6395" y="5019"/>
                  <a:pt x="6413" y="5019"/>
                </a:cubicBezTo>
                <a:cubicBezTo>
                  <a:pt x="6407" y="5026"/>
                  <a:pt x="6373" y="5013"/>
                  <a:pt x="6380" y="4986"/>
                </a:cubicBezTo>
                <a:cubicBezTo>
                  <a:pt x="6382" y="4986"/>
                  <a:pt x="6383" y="4985"/>
                  <a:pt x="6384" y="4985"/>
                </a:cubicBezTo>
                <a:close/>
                <a:moveTo>
                  <a:pt x="6979" y="4966"/>
                </a:moveTo>
                <a:cubicBezTo>
                  <a:pt x="7023" y="4966"/>
                  <a:pt x="7068" y="4968"/>
                  <a:pt x="7115" y="4973"/>
                </a:cubicBezTo>
                <a:cubicBezTo>
                  <a:pt x="7121" y="4973"/>
                  <a:pt x="7121" y="4986"/>
                  <a:pt x="7121" y="4993"/>
                </a:cubicBezTo>
                <a:cubicBezTo>
                  <a:pt x="7139" y="4999"/>
                  <a:pt x="7156" y="5010"/>
                  <a:pt x="7183" y="5008"/>
                </a:cubicBezTo>
                <a:lnTo>
                  <a:pt x="7187" y="5007"/>
                </a:lnTo>
                <a:lnTo>
                  <a:pt x="7158" y="5012"/>
                </a:lnTo>
                <a:cubicBezTo>
                  <a:pt x="6975" y="5036"/>
                  <a:pt x="6829" y="5013"/>
                  <a:pt x="6648" y="5019"/>
                </a:cubicBezTo>
                <a:cubicBezTo>
                  <a:pt x="6641" y="4987"/>
                  <a:pt x="6587" y="5007"/>
                  <a:pt x="6574" y="4980"/>
                </a:cubicBezTo>
                <a:cubicBezTo>
                  <a:pt x="6719" y="4980"/>
                  <a:pt x="6846" y="4965"/>
                  <a:pt x="6979" y="4966"/>
                </a:cubicBezTo>
                <a:close/>
                <a:moveTo>
                  <a:pt x="2010" y="4958"/>
                </a:moveTo>
                <a:cubicBezTo>
                  <a:pt x="2021" y="4958"/>
                  <a:pt x="2023" y="4968"/>
                  <a:pt x="2034" y="4973"/>
                </a:cubicBezTo>
                <a:cubicBezTo>
                  <a:pt x="2027" y="4980"/>
                  <a:pt x="2014" y="4987"/>
                  <a:pt x="2000" y="4987"/>
                </a:cubicBezTo>
                <a:cubicBezTo>
                  <a:pt x="2000" y="4980"/>
                  <a:pt x="2007" y="4967"/>
                  <a:pt x="2000" y="4960"/>
                </a:cubicBezTo>
                <a:cubicBezTo>
                  <a:pt x="2004" y="4959"/>
                  <a:pt x="2007" y="4958"/>
                  <a:pt x="2010" y="4958"/>
                </a:cubicBezTo>
                <a:close/>
                <a:moveTo>
                  <a:pt x="7082" y="4933"/>
                </a:moveTo>
                <a:cubicBezTo>
                  <a:pt x="7102" y="4932"/>
                  <a:pt x="7126" y="4936"/>
                  <a:pt x="7135" y="4941"/>
                </a:cubicBezTo>
                <a:cubicBezTo>
                  <a:pt x="7108" y="4954"/>
                  <a:pt x="7081" y="4954"/>
                  <a:pt x="7055" y="4941"/>
                </a:cubicBezTo>
                <a:cubicBezTo>
                  <a:pt x="7060" y="4936"/>
                  <a:pt x="7070" y="4933"/>
                  <a:pt x="7082" y="4933"/>
                </a:cubicBezTo>
                <a:close/>
                <a:moveTo>
                  <a:pt x="7233" y="4929"/>
                </a:moveTo>
                <a:cubicBezTo>
                  <a:pt x="7284" y="4929"/>
                  <a:pt x="7339" y="4940"/>
                  <a:pt x="7368" y="4961"/>
                </a:cubicBezTo>
                <a:cubicBezTo>
                  <a:pt x="7295" y="4947"/>
                  <a:pt x="7221" y="4961"/>
                  <a:pt x="7155" y="4941"/>
                </a:cubicBezTo>
                <a:cubicBezTo>
                  <a:pt x="7175" y="4933"/>
                  <a:pt x="7203" y="4929"/>
                  <a:pt x="7233" y="4929"/>
                </a:cubicBezTo>
                <a:close/>
                <a:moveTo>
                  <a:pt x="3897" y="4907"/>
                </a:moveTo>
                <a:cubicBezTo>
                  <a:pt x="3897" y="4934"/>
                  <a:pt x="3890" y="4927"/>
                  <a:pt x="3897" y="4947"/>
                </a:cubicBezTo>
                <a:cubicBezTo>
                  <a:pt x="3930" y="4947"/>
                  <a:pt x="3977" y="4953"/>
                  <a:pt x="3970" y="4914"/>
                </a:cubicBezTo>
                <a:cubicBezTo>
                  <a:pt x="3957" y="4907"/>
                  <a:pt x="3923" y="4914"/>
                  <a:pt x="3897" y="4907"/>
                </a:cubicBezTo>
                <a:close/>
                <a:moveTo>
                  <a:pt x="2339" y="4894"/>
                </a:moveTo>
                <a:cubicBezTo>
                  <a:pt x="2423" y="4893"/>
                  <a:pt x="2512" y="4902"/>
                  <a:pt x="2594" y="4921"/>
                </a:cubicBezTo>
                <a:cubicBezTo>
                  <a:pt x="2561" y="4934"/>
                  <a:pt x="2514" y="4927"/>
                  <a:pt x="2474" y="4934"/>
                </a:cubicBezTo>
                <a:cubicBezTo>
                  <a:pt x="2508" y="4973"/>
                  <a:pt x="2608" y="4947"/>
                  <a:pt x="2641" y="4987"/>
                </a:cubicBezTo>
                <a:cubicBezTo>
                  <a:pt x="2661" y="4993"/>
                  <a:pt x="2648" y="4960"/>
                  <a:pt x="2661" y="4967"/>
                </a:cubicBezTo>
                <a:cubicBezTo>
                  <a:pt x="2675" y="4980"/>
                  <a:pt x="2668" y="4967"/>
                  <a:pt x="2701" y="4980"/>
                </a:cubicBezTo>
                <a:cubicBezTo>
                  <a:pt x="2675" y="5007"/>
                  <a:pt x="2735" y="4987"/>
                  <a:pt x="2768" y="4987"/>
                </a:cubicBezTo>
                <a:cubicBezTo>
                  <a:pt x="2721" y="5020"/>
                  <a:pt x="2648" y="4993"/>
                  <a:pt x="2574" y="4993"/>
                </a:cubicBezTo>
                <a:cubicBezTo>
                  <a:pt x="2461" y="5000"/>
                  <a:pt x="2274" y="5007"/>
                  <a:pt x="2154" y="4973"/>
                </a:cubicBezTo>
                <a:cubicBezTo>
                  <a:pt x="2187" y="4953"/>
                  <a:pt x="2187" y="4907"/>
                  <a:pt x="2254" y="4914"/>
                </a:cubicBezTo>
                <a:cubicBezTo>
                  <a:pt x="2254" y="4901"/>
                  <a:pt x="2227" y="4914"/>
                  <a:pt x="2227" y="4901"/>
                </a:cubicBezTo>
                <a:cubicBezTo>
                  <a:pt x="2263" y="4896"/>
                  <a:pt x="2300" y="4894"/>
                  <a:pt x="2339" y="4894"/>
                </a:cubicBezTo>
                <a:close/>
                <a:moveTo>
                  <a:pt x="7508" y="4867"/>
                </a:moveTo>
                <a:cubicBezTo>
                  <a:pt x="7495" y="4874"/>
                  <a:pt x="7495" y="4887"/>
                  <a:pt x="7488" y="4901"/>
                </a:cubicBezTo>
                <a:cubicBezTo>
                  <a:pt x="7495" y="4907"/>
                  <a:pt x="7495" y="4914"/>
                  <a:pt x="7508" y="4914"/>
                </a:cubicBezTo>
                <a:cubicBezTo>
                  <a:pt x="7542" y="4887"/>
                  <a:pt x="7602" y="4901"/>
                  <a:pt x="7622" y="4901"/>
                </a:cubicBezTo>
                <a:cubicBezTo>
                  <a:pt x="7622" y="4933"/>
                  <a:pt x="7529" y="4907"/>
                  <a:pt x="7542" y="4940"/>
                </a:cubicBezTo>
                <a:cubicBezTo>
                  <a:pt x="7482" y="4947"/>
                  <a:pt x="7442" y="4960"/>
                  <a:pt x="7395" y="4947"/>
                </a:cubicBezTo>
                <a:cubicBezTo>
                  <a:pt x="7442" y="4933"/>
                  <a:pt x="7495" y="4927"/>
                  <a:pt x="7488" y="4881"/>
                </a:cubicBezTo>
                <a:cubicBezTo>
                  <a:pt x="7475" y="4874"/>
                  <a:pt x="7428" y="4887"/>
                  <a:pt x="7408" y="4881"/>
                </a:cubicBezTo>
                <a:cubicBezTo>
                  <a:pt x="7435" y="4860"/>
                  <a:pt x="7462" y="4874"/>
                  <a:pt x="7508" y="4867"/>
                </a:cubicBezTo>
                <a:close/>
                <a:moveTo>
                  <a:pt x="6693" y="4851"/>
                </a:moveTo>
                <a:cubicBezTo>
                  <a:pt x="6668" y="4851"/>
                  <a:pt x="6642" y="4858"/>
                  <a:pt x="6621" y="4874"/>
                </a:cubicBezTo>
                <a:cubicBezTo>
                  <a:pt x="6661" y="4881"/>
                  <a:pt x="6714" y="4868"/>
                  <a:pt x="6728" y="4868"/>
                </a:cubicBezTo>
                <a:cubicBezTo>
                  <a:pt x="6721" y="4868"/>
                  <a:pt x="6721" y="4874"/>
                  <a:pt x="6734" y="4874"/>
                </a:cubicBezTo>
                <a:cubicBezTo>
                  <a:pt x="6734" y="4874"/>
                  <a:pt x="6734" y="4874"/>
                  <a:pt x="6734" y="4854"/>
                </a:cubicBezTo>
                <a:cubicBezTo>
                  <a:pt x="6722" y="4852"/>
                  <a:pt x="6707" y="4850"/>
                  <a:pt x="6693" y="4851"/>
                </a:cubicBezTo>
                <a:close/>
                <a:moveTo>
                  <a:pt x="6779" y="4849"/>
                </a:moveTo>
                <a:cubicBezTo>
                  <a:pt x="6764" y="4849"/>
                  <a:pt x="6748" y="4857"/>
                  <a:pt x="6741" y="4868"/>
                </a:cubicBezTo>
                <a:cubicBezTo>
                  <a:pt x="6761" y="4868"/>
                  <a:pt x="6801" y="4888"/>
                  <a:pt x="6808" y="4861"/>
                </a:cubicBezTo>
                <a:cubicBezTo>
                  <a:pt x="6802" y="4852"/>
                  <a:pt x="6791" y="4849"/>
                  <a:pt x="6779" y="4849"/>
                </a:cubicBezTo>
                <a:close/>
                <a:moveTo>
                  <a:pt x="7170" y="4841"/>
                </a:moveTo>
                <a:cubicBezTo>
                  <a:pt x="7181" y="4841"/>
                  <a:pt x="7195" y="4844"/>
                  <a:pt x="7201" y="4848"/>
                </a:cubicBezTo>
                <a:cubicBezTo>
                  <a:pt x="7195" y="4861"/>
                  <a:pt x="7161" y="4854"/>
                  <a:pt x="7148" y="4854"/>
                </a:cubicBezTo>
                <a:cubicBezTo>
                  <a:pt x="7148" y="4844"/>
                  <a:pt x="7158" y="4841"/>
                  <a:pt x="7170" y="4841"/>
                </a:cubicBezTo>
                <a:close/>
                <a:moveTo>
                  <a:pt x="7061" y="4841"/>
                </a:moveTo>
                <a:cubicBezTo>
                  <a:pt x="7115" y="4848"/>
                  <a:pt x="7128" y="4861"/>
                  <a:pt x="7041" y="4854"/>
                </a:cubicBezTo>
                <a:cubicBezTo>
                  <a:pt x="7041" y="4848"/>
                  <a:pt x="7061" y="4854"/>
                  <a:pt x="7061" y="4841"/>
                </a:cubicBezTo>
                <a:close/>
                <a:moveTo>
                  <a:pt x="3803" y="4837"/>
                </a:moveTo>
                <a:cubicBezTo>
                  <a:pt x="3794" y="4837"/>
                  <a:pt x="3786" y="4842"/>
                  <a:pt x="3783" y="4854"/>
                </a:cubicBezTo>
                <a:cubicBezTo>
                  <a:pt x="3736" y="4854"/>
                  <a:pt x="3630" y="4828"/>
                  <a:pt x="3610" y="4874"/>
                </a:cubicBezTo>
                <a:cubicBezTo>
                  <a:pt x="3703" y="4874"/>
                  <a:pt x="3776" y="4907"/>
                  <a:pt x="3843" y="4868"/>
                </a:cubicBezTo>
                <a:cubicBezTo>
                  <a:pt x="3839" y="4851"/>
                  <a:pt x="3819" y="4837"/>
                  <a:pt x="3803" y="4837"/>
                </a:cubicBezTo>
                <a:close/>
                <a:moveTo>
                  <a:pt x="3254" y="4823"/>
                </a:moveTo>
                <a:cubicBezTo>
                  <a:pt x="3230" y="4823"/>
                  <a:pt x="3206" y="4829"/>
                  <a:pt x="3195" y="4848"/>
                </a:cubicBezTo>
                <a:cubicBezTo>
                  <a:pt x="3228" y="4854"/>
                  <a:pt x="3289" y="4868"/>
                  <a:pt x="3302" y="4834"/>
                </a:cubicBezTo>
                <a:cubicBezTo>
                  <a:pt x="3290" y="4829"/>
                  <a:pt x="3272" y="4824"/>
                  <a:pt x="3254" y="4823"/>
                </a:cubicBezTo>
                <a:close/>
                <a:moveTo>
                  <a:pt x="7318" y="4818"/>
                </a:moveTo>
                <a:cubicBezTo>
                  <a:pt x="7324" y="4818"/>
                  <a:pt x="7331" y="4821"/>
                  <a:pt x="7335" y="4821"/>
                </a:cubicBezTo>
                <a:cubicBezTo>
                  <a:pt x="7348" y="4834"/>
                  <a:pt x="7308" y="4834"/>
                  <a:pt x="7328" y="4841"/>
                </a:cubicBezTo>
                <a:cubicBezTo>
                  <a:pt x="7328" y="4848"/>
                  <a:pt x="7322" y="4848"/>
                  <a:pt x="7322" y="4841"/>
                </a:cubicBezTo>
                <a:cubicBezTo>
                  <a:pt x="7315" y="4854"/>
                  <a:pt x="7308" y="4834"/>
                  <a:pt x="7302" y="4848"/>
                </a:cubicBezTo>
                <a:cubicBezTo>
                  <a:pt x="7282" y="4841"/>
                  <a:pt x="7328" y="4828"/>
                  <a:pt x="7308" y="4821"/>
                </a:cubicBezTo>
                <a:cubicBezTo>
                  <a:pt x="7311" y="4819"/>
                  <a:pt x="7314" y="4818"/>
                  <a:pt x="7318" y="4818"/>
                </a:cubicBezTo>
                <a:close/>
                <a:moveTo>
                  <a:pt x="1326" y="4808"/>
                </a:moveTo>
                <a:cubicBezTo>
                  <a:pt x="1346" y="4834"/>
                  <a:pt x="1312" y="4828"/>
                  <a:pt x="1319" y="4861"/>
                </a:cubicBezTo>
                <a:cubicBezTo>
                  <a:pt x="1339" y="4834"/>
                  <a:pt x="1366" y="4861"/>
                  <a:pt x="1392" y="4834"/>
                </a:cubicBezTo>
                <a:cubicBezTo>
                  <a:pt x="1386" y="4834"/>
                  <a:pt x="1386" y="4834"/>
                  <a:pt x="1386" y="4821"/>
                </a:cubicBezTo>
                <a:cubicBezTo>
                  <a:pt x="1352" y="4828"/>
                  <a:pt x="1339" y="4821"/>
                  <a:pt x="1326" y="4808"/>
                </a:cubicBezTo>
                <a:close/>
                <a:moveTo>
                  <a:pt x="1793" y="4802"/>
                </a:moveTo>
                <a:cubicBezTo>
                  <a:pt x="1940" y="4834"/>
                  <a:pt x="2067" y="4795"/>
                  <a:pt x="2193" y="4841"/>
                </a:cubicBezTo>
                <a:cubicBezTo>
                  <a:pt x="2060" y="4841"/>
                  <a:pt x="1913" y="4834"/>
                  <a:pt x="1813" y="4821"/>
                </a:cubicBezTo>
                <a:cubicBezTo>
                  <a:pt x="1813" y="4814"/>
                  <a:pt x="1786" y="4821"/>
                  <a:pt x="1793" y="4802"/>
                </a:cubicBezTo>
                <a:close/>
                <a:moveTo>
                  <a:pt x="5732" y="4796"/>
                </a:moveTo>
                <a:cubicBezTo>
                  <a:pt x="5752" y="4796"/>
                  <a:pt x="5771" y="4801"/>
                  <a:pt x="5786" y="4821"/>
                </a:cubicBezTo>
                <a:cubicBezTo>
                  <a:pt x="5766" y="4828"/>
                  <a:pt x="5759" y="4814"/>
                  <a:pt x="5733" y="4821"/>
                </a:cubicBezTo>
                <a:cubicBezTo>
                  <a:pt x="5739" y="4828"/>
                  <a:pt x="5759" y="4854"/>
                  <a:pt x="5726" y="4854"/>
                </a:cubicBezTo>
                <a:cubicBezTo>
                  <a:pt x="5719" y="4848"/>
                  <a:pt x="5726" y="4821"/>
                  <a:pt x="5713" y="4821"/>
                </a:cubicBezTo>
                <a:cubicBezTo>
                  <a:pt x="5699" y="4828"/>
                  <a:pt x="5706" y="4854"/>
                  <a:pt x="5679" y="4848"/>
                </a:cubicBezTo>
                <a:cubicBezTo>
                  <a:pt x="5672" y="4821"/>
                  <a:pt x="5659" y="4854"/>
                  <a:pt x="5659" y="4854"/>
                </a:cubicBezTo>
                <a:cubicBezTo>
                  <a:pt x="5646" y="4861"/>
                  <a:pt x="5652" y="4841"/>
                  <a:pt x="5639" y="4841"/>
                </a:cubicBezTo>
                <a:cubicBezTo>
                  <a:pt x="5646" y="4834"/>
                  <a:pt x="5652" y="4828"/>
                  <a:pt x="5666" y="4828"/>
                </a:cubicBezTo>
                <a:cubicBezTo>
                  <a:pt x="5652" y="4821"/>
                  <a:pt x="5659" y="4814"/>
                  <a:pt x="5666" y="4801"/>
                </a:cubicBezTo>
                <a:cubicBezTo>
                  <a:pt x="5681" y="4805"/>
                  <a:pt x="5706" y="4796"/>
                  <a:pt x="5732" y="4796"/>
                </a:cubicBezTo>
                <a:close/>
                <a:moveTo>
                  <a:pt x="5245" y="4788"/>
                </a:moveTo>
                <a:cubicBezTo>
                  <a:pt x="5245" y="4802"/>
                  <a:pt x="5245" y="4808"/>
                  <a:pt x="5252" y="4815"/>
                </a:cubicBezTo>
                <a:cubicBezTo>
                  <a:pt x="5265" y="4815"/>
                  <a:pt x="5279" y="4808"/>
                  <a:pt x="5272" y="4795"/>
                </a:cubicBezTo>
                <a:cubicBezTo>
                  <a:pt x="5265" y="4788"/>
                  <a:pt x="5259" y="4788"/>
                  <a:pt x="5245" y="4788"/>
                </a:cubicBezTo>
                <a:close/>
                <a:moveTo>
                  <a:pt x="1139" y="4788"/>
                </a:moveTo>
                <a:cubicBezTo>
                  <a:pt x="1159" y="4821"/>
                  <a:pt x="1126" y="4801"/>
                  <a:pt x="1139" y="4834"/>
                </a:cubicBezTo>
                <a:cubicBezTo>
                  <a:pt x="1172" y="4841"/>
                  <a:pt x="1186" y="4841"/>
                  <a:pt x="1219" y="4828"/>
                </a:cubicBezTo>
                <a:cubicBezTo>
                  <a:pt x="1219" y="4775"/>
                  <a:pt x="1172" y="4802"/>
                  <a:pt x="1139" y="4788"/>
                </a:cubicBezTo>
                <a:close/>
                <a:moveTo>
                  <a:pt x="1005" y="4787"/>
                </a:moveTo>
                <a:cubicBezTo>
                  <a:pt x="979" y="4786"/>
                  <a:pt x="953" y="4793"/>
                  <a:pt x="945" y="4808"/>
                </a:cubicBezTo>
                <a:cubicBezTo>
                  <a:pt x="979" y="4814"/>
                  <a:pt x="1019" y="4821"/>
                  <a:pt x="1045" y="4821"/>
                </a:cubicBezTo>
                <a:cubicBezTo>
                  <a:pt x="1045" y="4808"/>
                  <a:pt x="1052" y="4802"/>
                  <a:pt x="1052" y="4801"/>
                </a:cubicBezTo>
                <a:cubicBezTo>
                  <a:pt x="1043" y="4792"/>
                  <a:pt x="1024" y="4787"/>
                  <a:pt x="1005" y="4787"/>
                </a:cubicBezTo>
                <a:close/>
                <a:moveTo>
                  <a:pt x="1212" y="4768"/>
                </a:moveTo>
                <a:cubicBezTo>
                  <a:pt x="1206" y="4788"/>
                  <a:pt x="1246" y="4782"/>
                  <a:pt x="1246" y="4775"/>
                </a:cubicBezTo>
                <a:cubicBezTo>
                  <a:pt x="1239" y="4768"/>
                  <a:pt x="1226" y="4768"/>
                  <a:pt x="1212" y="4768"/>
                </a:cubicBezTo>
                <a:close/>
                <a:moveTo>
                  <a:pt x="2727" y="4757"/>
                </a:moveTo>
                <a:cubicBezTo>
                  <a:pt x="2713" y="4757"/>
                  <a:pt x="2699" y="4760"/>
                  <a:pt x="2695" y="4768"/>
                </a:cubicBezTo>
                <a:cubicBezTo>
                  <a:pt x="2721" y="4762"/>
                  <a:pt x="2741" y="4788"/>
                  <a:pt x="2748" y="4762"/>
                </a:cubicBezTo>
                <a:cubicBezTo>
                  <a:pt x="2743" y="4759"/>
                  <a:pt x="2735" y="4758"/>
                  <a:pt x="2727" y="4757"/>
                </a:cubicBezTo>
                <a:close/>
                <a:moveTo>
                  <a:pt x="7020" y="4756"/>
                </a:moveTo>
                <a:cubicBezTo>
                  <a:pt x="7031" y="4757"/>
                  <a:pt x="7041" y="4764"/>
                  <a:pt x="7041" y="4775"/>
                </a:cubicBezTo>
                <a:cubicBezTo>
                  <a:pt x="7021" y="4768"/>
                  <a:pt x="7021" y="4782"/>
                  <a:pt x="7001" y="4768"/>
                </a:cubicBezTo>
                <a:cubicBezTo>
                  <a:pt x="7004" y="4759"/>
                  <a:pt x="7012" y="4756"/>
                  <a:pt x="7020" y="4756"/>
                </a:cubicBezTo>
                <a:close/>
                <a:moveTo>
                  <a:pt x="3005" y="4754"/>
                </a:moveTo>
                <a:cubicBezTo>
                  <a:pt x="2979" y="4754"/>
                  <a:pt x="2956" y="4760"/>
                  <a:pt x="2935" y="4768"/>
                </a:cubicBezTo>
                <a:cubicBezTo>
                  <a:pt x="2962" y="4775"/>
                  <a:pt x="3028" y="4802"/>
                  <a:pt x="3055" y="4762"/>
                </a:cubicBezTo>
                <a:cubicBezTo>
                  <a:pt x="3037" y="4757"/>
                  <a:pt x="3021" y="4754"/>
                  <a:pt x="3005" y="4754"/>
                </a:cubicBezTo>
                <a:close/>
                <a:moveTo>
                  <a:pt x="2761" y="4748"/>
                </a:moveTo>
                <a:cubicBezTo>
                  <a:pt x="2748" y="4788"/>
                  <a:pt x="2828" y="4782"/>
                  <a:pt x="2835" y="4762"/>
                </a:cubicBezTo>
                <a:cubicBezTo>
                  <a:pt x="2801" y="4762"/>
                  <a:pt x="2788" y="4762"/>
                  <a:pt x="2761" y="4748"/>
                </a:cubicBezTo>
                <a:close/>
                <a:moveTo>
                  <a:pt x="2158" y="4724"/>
                </a:moveTo>
                <a:cubicBezTo>
                  <a:pt x="2126" y="4724"/>
                  <a:pt x="2095" y="4727"/>
                  <a:pt x="2067" y="4735"/>
                </a:cubicBezTo>
                <a:cubicBezTo>
                  <a:pt x="2081" y="4748"/>
                  <a:pt x="2054" y="4742"/>
                  <a:pt x="2047" y="4742"/>
                </a:cubicBezTo>
                <a:cubicBezTo>
                  <a:pt x="2061" y="4762"/>
                  <a:pt x="2127" y="4775"/>
                  <a:pt x="2147" y="4755"/>
                </a:cubicBezTo>
                <a:cubicBezTo>
                  <a:pt x="2174" y="4788"/>
                  <a:pt x="2254" y="4768"/>
                  <a:pt x="2301" y="4755"/>
                </a:cubicBezTo>
                <a:cubicBezTo>
                  <a:pt x="2263" y="4734"/>
                  <a:pt x="2210" y="4724"/>
                  <a:pt x="2158" y="4724"/>
                </a:cubicBezTo>
                <a:close/>
                <a:moveTo>
                  <a:pt x="1946" y="4722"/>
                </a:moveTo>
                <a:cubicBezTo>
                  <a:pt x="1960" y="4742"/>
                  <a:pt x="1933" y="4735"/>
                  <a:pt x="1933" y="4748"/>
                </a:cubicBezTo>
                <a:lnTo>
                  <a:pt x="1993" y="4748"/>
                </a:lnTo>
                <a:cubicBezTo>
                  <a:pt x="1993" y="4735"/>
                  <a:pt x="1980" y="4728"/>
                  <a:pt x="1980" y="4722"/>
                </a:cubicBezTo>
                <a:cubicBezTo>
                  <a:pt x="1966" y="4722"/>
                  <a:pt x="1960" y="4722"/>
                  <a:pt x="1946" y="4722"/>
                </a:cubicBezTo>
                <a:close/>
                <a:moveTo>
                  <a:pt x="1862" y="4718"/>
                </a:moveTo>
                <a:cubicBezTo>
                  <a:pt x="1843" y="4717"/>
                  <a:pt x="1826" y="4722"/>
                  <a:pt x="1826" y="4742"/>
                </a:cubicBezTo>
                <a:cubicBezTo>
                  <a:pt x="1860" y="4729"/>
                  <a:pt x="1900" y="4762"/>
                  <a:pt x="1913" y="4728"/>
                </a:cubicBezTo>
                <a:cubicBezTo>
                  <a:pt x="1903" y="4725"/>
                  <a:pt x="1881" y="4718"/>
                  <a:pt x="1862" y="4718"/>
                </a:cubicBezTo>
                <a:close/>
                <a:moveTo>
                  <a:pt x="1539" y="4700"/>
                </a:moveTo>
                <a:cubicBezTo>
                  <a:pt x="1498" y="4700"/>
                  <a:pt x="1459" y="4705"/>
                  <a:pt x="1426" y="4715"/>
                </a:cubicBezTo>
                <a:cubicBezTo>
                  <a:pt x="1473" y="4715"/>
                  <a:pt x="1533" y="4756"/>
                  <a:pt x="1573" y="4722"/>
                </a:cubicBezTo>
                <a:cubicBezTo>
                  <a:pt x="1653" y="4722"/>
                  <a:pt x="1740" y="4755"/>
                  <a:pt x="1793" y="4729"/>
                </a:cubicBezTo>
                <a:cubicBezTo>
                  <a:pt x="1729" y="4715"/>
                  <a:pt x="1630" y="4698"/>
                  <a:pt x="1539" y="4700"/>
                </a:cubicBezTo>
                <a:close/>
                <a:moveTo>
                  <a:pt x="6507" y="4695"/>
                </a:moveTo>
                <a:cubicBezTo>
                  <a:pt x="6500" y="4702"/>
                  <a:pt x="6487" y="4715"/>
                  <a:pt x="6473" y="4722"/>
                </a:cubicBezTo>
                <a:cubicBezTo>
                  <a:pt x="6440" y="4715"/>
                  <a:pt x="6427" y="4715"/>
                  <a:pt x="6387" y="4715"/>
                </a:cubicBezTo>
                <a:cubicBezTo>
                  <a:pt x="6420" y="4675"/>
                  <a:pt x="6460" y="4722"/>
                  <a:pt x="6507" y="4695"/>
                </a:cubicBezTo>
                <a:close/>
                <a:moveTo>
                  <a:pt x="5906" y="4590"/>
                </a:moveTo>
                <a:cubicBezTo>
                  <a:pt x="5913" y="4603"/>
                  <a:pt x="5939" y="4623"/>
                  <a:pt x="5953" y="4610"/>
                </a:cubicBezTo>
                <a:cubicBezTo>
                  <a:pt x="5946" y="4610"/>
                  <a:pt x="5939" y="4603"/>
                  <a:pt x="5939" y="4590"/>
                </a:cubicBezTo>
                <a:cubicBezTo>
                  <a:pt x="5919" y="4590"/>
                  <a:pt x="5926" y="4597"/>
                  <a:pt x="5906" y="4590"/>
                </a:cubicBezTo>
                <a:close/>
                <a:moveTo>
                  <a:pt x="5899" y="4583"/>
                </a:moveTo>
                <a:cubicBezTo>
                  <a:pt x="5886" y="4590"/>
                  <a:pt x="5853" y="4577"/>
                  <a:pt x="5846" y="4590"/>
                </a:cubicBezTo>
                <a:cubicBezTo>
                  <a:pt x="5853" y="4597"/>
                  <a:pt x="5899" y="4609"/>
                  <a:pt x="5899" y="4583"/>
                </a:cubicBezTo>
                <a:close/>
                <a:moveTo>
                  <a:pt x="5439" y="4583"/>
                </a:moveTo>
                <a:cubicBezTo>
                  <a:pt x="5426" y="4603"/>
                  <a:pt x="5406" y="4609"/>
                  <a:pt x="5379" y="4603"/>
                </a:cubicBezTo>
                <a:cubicBezTo>
                  <a:pt x="5385" y="4583"/>
                  <a:pt x="5412" y="4583"/>
                  <a:pt x="5439" y="4583"/>
                </a:cubicBezTo>
                <a:close/>
                <a:moveTo>
                  <a:pt x="6401" y="4568"/>
                </a:moveTo>
                <a:cubicBezTo>
                  <a:pt x="6399" y="4568"/>
                  <a:pt x="6397" y="4568"/>
                  <a:pt x="6393" y="4570"/>
                </a:cubicBezTo>
                <a:cubicBezTo>
                  <a:pt x="6393" y="4583"/>
                  <a:pt x="6380" y="4589"/>
                  <a:pt x="6373" y="4609"/>
                </a:cubicBezTo>
                <a:cubicBezTo>
                  <a:pt x="6380" y="4609"/>
                  <a:pt x="6380" y="4623"/>
                  <a:pt x="6387" y="4623"/>
                </a:cubicBezTo>
                <a:cubicBezTo>
                  <a:pt x="6380" y="4609"/>
                  <a:pt x="6393" y="4609"/>
                  <a:pt x="6393" y="4603"/>
                </a:cubicBezTo>
                <a:cubicBezTo>
                  <a:pt x="6380" y="4583"/>
                  <a:pt x="6413" y="4583"/>
                  <a:pt x="6420" y="4577"/>
                </a:cubicBezTo>
                <a:cubicBezTo>
                  <a:pt x="6410" y="4577"/>
                  <a:pt x="6407" y="4569"/>
                  <a:pt x="6401" y="4568"/>
                </a:cubicBezTo>
                <a:close/>
                <a:moveTo>
                  <a:pt x="7689" y="4536"/>
                </a:moveTo>
                <a:cubicBezTo>
                  <a:pt x="7669" y="4543"/>
                  <a:pt x="7669" y="4536"/>
                  <a:pt x="7635" y="4543"/>
                </a:cubicBezTo>
                <a:cubicBezTo>
                  <a:pt x="7642" y="4570"/>
                  <a:pt x="7689" y="4563"/>
                  <a:pt x="7689" y="4536"/>
                </a:cubicBezTo>
                <a:close/>
                <a:moveTo>
                  <a:pt x="6389" y="4532"/>
                </a:moveTo>
                <a:cubicBezTo>
                  <a:pt x="6385" y="4531"/>
                  <a:pt x="6382" y="4541"/>
                  <a:pt x="6367" y="4536"/>
                </a:cubicBezTo>
                <a:cubicBezTo>
                  <a:pt x="6367" y="4550"/>
                  <a:pt x="6353" y="4563"/>
                  <a:pt x="6373" y="4570"/>
                </a:cubicBezTo>
                <a:cubicBezTo>
                  <a:pt x="6373" y="4550"/>
                  <a:pt x="6373" y="4543"/>
                  <a:pt x="6393" y="4536"/>
                </a:cubicBezTo>
                <a:cubicBezTo>
                  <a:pt x="6392" y="4533"/>
                  <a:pt x="6390" y="4532"/>
                  <a:pt x="6389" y="4532"/>
                </a:cubicBezTo>
                <a:close/>
                <a:moveTo>
                  <a:pt x="6300" y="4523"/>
                </a:moveTo>
                <a:cubicBezTo>
                  <a:pt x="6293" y="4523"/>
                  <a:pt x="6280" y="4523"/>
                  <a:pt x="6280" y="4530"/>
                </a:cubicBezTo>
                <a:cubicBezTo>
                  <a:pt x="6293" y="4557"/>
                  <a:pt x="6260" y="4536"/>
                  <a:pt x="6253" y="4543"/>
                </a:cubicBezTo>
                <a:cubicBezTo>
                  <a:pt x="6260" y="4543"/>
                  <a:pt x="6260" y="4550"/>
                  <a:pt x="6253" y="4557"/>
                </a:cubicBezTo>
                <a:cubicBezTo>
                  <a:pt x="6273" y="4563"/>
                  <a:pt x="6280" y="4563"/>
                  <a:pt x="6307" y="4563"/>
                </a:cubicBezTo>
                <a:cubicBezTo>
                  <a:pt x="6307" y="4543"/>
                  <a:pt x="6293" y="4543"/>
                  <a:pt x="6300" y="4523"/>
                </a:cubicBezTo>
                <a:close/>
                <a:moveTo>
                  <a:pt x="5131" y="4512"/>
                </a:moveTo>
                <a:cubicBezTo>
                  <a:pt x="5126" y="4512"/>
                  <a:pt x="5122" y="4514"/>
                  <a:pt x="5119" y="4517"/>
                </a:cubicBezTo>
                <a:cubicBezTo>
                  <a:pt x="5132" y="4536"/>
                  <a:pt x="5165" y="4530"/>
                  <a:pt x="5185" y="4517"/>
                </a:cubicBezTo>
                <a:cubicBezTo>
                  <a:pt x="5165" y="4522"/>
                  <a:pt x="5145" y="4512"/>
                  <a:pt x="5131" y="4512"/>
                </a:cubicBezTo>
                <a:close/>
                <a:moveTo>
                  <a:pt x="4570" y="4481"/>
                </a:moveTo>
                <a:cubicBezTo>
                  <a:pt x="4564" y="4481"/>
                  <a:pt x="4557" y="4486"/>
                  <a:pt x="4557" y="4497"/>
                </a:cubicBezTo>
                <a:cubicBezTo>
                  <a:pt x="4564" y="4504"/>
                  <a:pt x="4584" y="4497"/>
                  <a:pt x="4584" y="4490"/>
                </a:cubicBezTo>
                <a:cubicBezTo>
                  <a:pt x="4581" y="4485"/>
                  <a:pt x="4576" y="4481"/>
                  <a:pt x="4570" y="4481"/>
                </a:cubicBezTo>
                <a:close/>
                <a:moveTo>
                  <a:pt x="3181" y="4479"/>
                </a:moveTo>
                <a:cubicBezTo>
                  <a:pt x="3178" y="4479"/>
                  <a:pt x="3173" y="4480"/>
                  <a:pt x="3168" y="4484"/>
                </a:cubicBezTo>
                <a:cubicBezTo>
                  <a:pt x="3175" y="4484"/>
                  <a:pt x="3175" y="4497"/>
                  <a:pt x="3175" y="4504"/>
                </a:cubicBezTo>
                <a:cubicBezTo>
                  <a:pt x="3168" y="4504"/>
                  <a:pt x="3162" y="4510"/>
                  <a:pt x="3162" y="4517"/>
                </a:cubicBezTo>
                <a:cubicBezTo>
                  <a:pt x="3162" y="4517"/>
                  <a:pt x="3162" y="4517"/>
                  <a:pt x="3188" y="4517"/>
                </a:cubicBezTo>
                <a:cubicBezTo>
                  <a:pt x="3194" y="4512"/>
                  <a:pt x="3195" y="4480"/>
                  <a:pt x="3181" y="4479"/>
                </a:cubicBezTo>
                <a:close/>
                <a:moveTo>
                  <a:pt x="3300" y="4449"/>
                </a:moveTo>
                <a:cubicBezTo>
                  <a:pt x="3277" y="4449"/>
                  <a:pt x="3262" y="4454"/>
                  <a:pt x="3262" y="4477"/>
                </a:cubicBezTo>
                <a:cubicBezTo>
                  <a:pt x="3302" y="4470"/>
                  <a:pt x="3355" y="4484"/>
                  <a:pt x="3389" y="4450"/>
                </a:cubicBezTo>
                <a:cubicBezTo>
                  <a:pt x="3355" y="4454"/>
                  <a:pt x="3324" y="4449"/>
                  <a:pt x="3300" y="4449"/>
                </a:cubicBezTo>
                <a:close/>
                <a:moveTo>
                  <a:pt x="2820" y="4440"/>
                </a:moveTo>
                <a:cubicBezTo>
                  <a:pt x="2799" y="4439"/>
                  <a:pt x="2779" y="4447"/>
                  <a:pt x="2761" y="4470"/>
                </a:cubicBezTo>
                <a:cubicBezTo>
                  <a:pt x="2795" y="4497"/>
                  <a:pt x="2855" y="4484"/>
                  <a:pt x="2895" y="4490"/>
                </a:cubicBezTo>
                <a:cubicBezTo>
                  <a:pt x="2915" y="4530"/>
                  <a:pt x="2982" y="4550"/>
                  <a:pt x="3028" y="4516"/>
                </a:cubicBezTo>
                <a:cubicBezTo>
                  <a:pt x="3015" y="4484"/>
                  <a:pt x="2968" y="4477"/>
                  <a:pt x="2962" y="4457"/>
                </a:cubicBezTo>
                <a:cubicBezTo>
                  <a:pt x="2942" y="4464"/>
                  <a:pt x="2928" y="4477"/>
                  <a:pt x="2908" y="4477"/>
                </a:cubicBezTo>
                <a:cubicBezTo>
                  <a:pt x="2878" y="4458"/>
                  <a:pt x="2848" y="4442"/>
                  <a:pt x="2820" y="4440"/>
                </a:cubicBezTo>
                <a:close/>
                <a:moveTo>
                  <a:pt x="4871" y="4437"/>
                </a:moveTo>
                <a:cubicBezTo>
                  <a:pt x="4871" y="4450"/>
                  <a:pt x="4871" y="4464"/>
                  <a:pt x="4878" y="4470"/>
                </a:cubicBezTo>
                <a:cubicBezTo>
                  <a:pt x="4884" y="4458"/>
                  <a:pt x="4904" y="4464"/>
                  <a:pt x="4898" y="4444"/>
                </a:cubicBezTo>
                <a:cubicBezTo>
                  <a:pt x="4891" y="4437"/>
                  <a:pt x="4884" y="4437"/>
                  <a:pt x="4871" y="4437"/>
                </a:cubicBezTo>
                <a:close/>
                <a:moveTo>
                  <a:pt x="3743" y="4418"/>
                </a:moveTo>
                <a:cubicBezTo>
                  <a:pt x="3750" y="4444"/>
                  <a:pt x="3716" y="4424"/>
                  <a:pt x="3723" y="4438"/>
                </a:cubicBezTo>
                <a:cubicBezTo>
                  <a:pt x="3743" y="4438"/>
                  <a:pt x="3770" y="4458"/>
                  <a:pt x="3776" y="4431"/>
                </a:cubicBezTo>
                <a:cubicBezTo>
                  <a:pt x="3756" y="4431"/>
                  <a:pt x="3756" y="4418"/>
                  <a:pt x="3743" y="4418"/>
                </a:cubicBezTo>
                <a:close/>
                <a:moveTo>
                  <a:pt x="966" y="4405"/>
                </a:moveTo>
                <a:cubicBezTo>
                  <a:pt x="960" y="4405"/>
                  <a:pt x="953" y="4407"/>
                  <a:pt x="945" y="4410"/>
                </a:cubicBezTo>
                <a:cubicBezTo>
                  <a:pt x="945" y="4444"/>
                  <a:pt x="1005" y="4417"/>
                  <a:pt x="1019" y="4430"/>
                </a:cubicBezTo>
                <a:cubicBezTo>
                  <a:pt x="1019" y="4457"/>
                  <a:pt x="985" y="4437"/>
                  <a:pt x="992" y="4457"/>
                </a:cubicBezTo>
                <a:cubicBezTo>
                  <a:pt x="1019" y="4457"/>
                  <a:pt x="1019" y="4470"/>
                  <a:pt x="1032" y="4484"/>
                </a:cubicBezTo>
                <a:cubicBezTo>
                  <a:pt x="1032" y="4458"/>
                  <a:pt x="1045" y="4451"/>
                  <a:pt x="1059" y="4444"/>
                </a:cubicBezTo>
                <a:cubicBezTo>
                  <a:pt x="1045" y="4437"/>
                  <a:pt x="1025" y="4437"/>
                  <a:pt x="1032" y="4410"/>
                </a:cubicBezTo>
                <a:cubicBezTo>
                  <a:pt x="1010" y="4427"/>
                  <a:pt x="993" y="4403"/>
                  <a:pt x="966" y="4405"/>
                </a:cubicBezTo>
                <a:close/>
                <a:moveTo>
                  <a:pt x="7995" y="4396"/>
                </a:moveTo>
                <a:cubicBezTo>
                  <a:pt x="7998" y="4396"/>
                  <a:pt x="7982" y="4406"/>
                  <a:pt x="7982" y="4411"/>
                </a:cubicBezTo>
                <a:cubicBezTo>
                  <a:pt x="7989" y="4418"/>
                  <a:pt x="7982" y="4418"/>
                  <a:pt x="7982" y="4418"/>
                </a:cubicBezTo>
                <a:cubicBezTo>
                  <a:pt x="7982" y="4418"/>
                  <a:pt x="7982" y="4418"/>
                  <a:pt x="7969" y="4418"/>
                </a:cubicBezTo>
                <a:cubicBezTo>
                  <a:pt x="7962" y="4411"/>
                  <a:pt x="7989" y="4404"/>
                  <a:pt x="7976" y="4404"/>
                </a:cubicBezTo>
                <a:cubicBezTo>
                  <a:pt x="7988" y="4398"/>
                  <a:pt x="7994" y="4396"/>
                  <a:pt x="7995" y="4396"/>
                </a:cubicBezTo>
                <a:close/>
                <a:moveTo>
                  <a:pt x="7936" y="4385"/>
                </a:moveTo>
                <a:cubicBezTo>
                  <a:pt x="7929" y="4398"/>
                  <a:pt x="7929" y="4411"/>
                  <a:pt x="7902" y="4412"/>
                </a:cubicBezTo>
                <a:cubicBezTo>
                  <a:pt x="7902" y="4391"/>
                  <a:pt x="7916" y="4385"/>
                  <a:pt x="7936" y="4385"/>
                </a:cubicBezTo>
                <a:close/>
                <a:moveTo>
                  <a:pt x="1166" y="4331"/>
                </a:moveTo>
                <a:cubicBezTo>
                  <a:pt x="1159" y="4338"/>
                  <a:pt x="1105" y="4338"/>
                  <a:pt x="1092" y="4345"/>
                </a:cubicBezTo>
                <a:cubicBezTo>
                  <a:pt x="1146" y="4391"/>
                  <a:pt x="1266" y="4398"/>
                  <a:pt x="1366" y="4404"/>
                </a:cubicBezTo>
                <a:cubicBezTo>
                  <a:pt x="1426" y="4404"/>
                  <a:pt x="1486" y="4398"/>
                  <a:pt x="1539" y="4391"/>
                </a:cubicBezTo>
                <a:cubicBezTo>
                  <a:pt x="1439" y="4338"/>
                  <a:pt x="1292" y="4358"/>
                  <a:pt x="1166" y="4331"/>
                </a:cubicBezTo>
                <a:close/>
                <a:moveTo>
                  <a:pt x="244" y="4325"/>
                </a:moveTo>
                <a:cubicBezTo>
                  <a:pt x="277" y="4345"/>
                  <a:pt x="391" y="4312"/>
                  <a:pt x="417" y="4351"/>
                </a:cubicBezTo>
                <a:cubicBezTo>
                  <a:pt x="391" y="4365"/>
                  <a:pt x="364" y="4351"/>
                  <a:pt x="324" y="4365"/>
                </a:cubicBezTo>
                <a:cubicBezTo>
                  <a:pt x="324" y="4398"/>
                  <a:pt x="357" y="4398"/>
                  <a:pt x="397" y="4398"/>
                </a:cubicBezTo>
                <a:cubicBezTo>
                  <a:pt x="391" y="4405"/>
                  <a:pt x="377" y="4405"/>
                  <a:pt x="384" y="4425"/>
                </a:cubicBezTo>
                <a:cubicBezTo>
                  <a:pt x="324" y="4418"/>
                  <a:pt x="284" y="4458"/>
                  <a:pt x="257" y="4412"/>
                </a:cubicBezTo>
                <a:cubicBezTo>
                  <a:pt x="284" y="4378"/>
                  <a:pt x="264" y="4345"/>
                  <a:pt x="244" y="4325"/>
                </a:cubicBezTo>
                <a:close/>
                <a:moveTo>
                  <a:pt x="4465" y="4319"/>
                </a:moveTo>
                <a:cubicBezTo>
                  <a:pt x="4437" y="4318"/>
                  <a:pt x="4410" y="4325"/>
                  <a:pt x="4397" y="4338"/>
                </a:cubicBezTo>
                <a:cubicBezTo>
                  <a:pt x="4450" y="4338"/>
                  <a:pt x="4504" y="4365"/>
                  <a:pt x="4537" y="4345"/>
                </a:cubicBezTo>
                <a:cubicBezTo>
                  <a:pt x="4521" y="4328"/>
                  <a:pt x="4492" y="4320"/>
                  <a:pt x="4465" y="4319"/>
                </a:cubicBezTo>
                <a:close/>
                <a:moveTo>
                  <a:pt x="5131" y="4319"/>
                </a:moveTo>
                <a:cubicBezTo>
                  <a:pt x="5121" y="4319"/>
                  <a:pt x="5111" y="4323"/>
                  <a:pt x="5105" y="4331"/>
                </a:cubicBezTo>
                <a:cubicBezTo>
                  <a:pt x="5125" y="4331"/>
                  <a:pt x="5159" y="4345"/>
                  <a:pt x="5172" y="4331"/>
                </a:cubicBezTo>
                <a:cubicBezTo>
                  <a:pt x="5161" y="4324"/>
                  <a:pt x="5145" y="4319"/>
                  <a:pt x="5131" y="4319"/>
                </a:cubicBezTo>
                <a:close/>
                <a:moveTo>
                  <a:pt x="6750" y="4266"/>
                </a:moveTo>
                <a:cubicBezTo>
                  <a:pt x="6736" y="4266"/>
                  <a:pt x="6725" y="4268"/>
                  <a:pt x="6721" y="4272"/>
                </a:cubicBezTo>
                <a:cubicBezTo>
                  <a:pt x="6734" y="4319"/>
                  <a:pt x="6781" y="4325"/>
                  <a:pt x="6821" y="4299"/>
                </a:cubicBezTo>
                <a:cubicBezTo>
                  <a:pt x="6821" y="4276"/>
                  <a:pt x="6780" y="4265"/>
                  <a:pt x="6750" y="4266"/>
                </a:cubicBezTo>
                <a:close/>
                <a:moveTo>
                  <a:pt x="4533" y="4261"/>
                </a:moveTo>
                <a:cubicBezTo>
                  <a:pt x="4531" y="4261"/>
                  <a:pt x="4533" y="4276"/>
                  <a:pt x="4537" y="4285"/>
                </a:cubicBezTo>
                <a:cubicBezTo>
                  <a:pt x="4564" y="4305"/>
                  <a:pt x="4631" y="4279"/>
                  <a:pt x="4657" y="4299"/>
                </a:cubicBezTo>
                <a:cubicBezTo>
                  <a:pt x="4651" y="4319"/>
                  <a:pt x="4624" y="4299"/>
                  <a:pt x="4604" y="4299"/>
                </a:cubicBezTo>
                <a:cubicBezTo>
                  <a:pt x="4597" y="4318"/>
                  <a:pt x="4584" y="4331"/>
                  <a:pt x="4577" y="4351"/>
                </a:cubicBezTo>
                <a:cubicBezTo>
                  <a:pt x="4631" y="4351"/>
                  <a:pt x="4711" y="4385"/>
                  <a:pt x="4758" y="4345"/>
                </a:cubicBezTo>
                <a:cubicBezTo>
                  <a:pt x="4737" y="4331"/>
                  <a:pt x="4697" y="4325"/>
                  <a:pt x="4697" y="4279"/>
                </a:cubicBezTo>
                <a:cubicBezTo>
                  <a:pt x="4651" y="4272"/>
                  <a:pt x="4597" y="4279"/>
                  <a:pt x="4537" y="4272"/>
                </a:cubicBezTo>
                <a:cubicBezTo>
                  <a:pt x="4535" y="4264"/>
                  <a:pt x="4534" y="4261"/>
                  <a:pt x="4533" y="4261"/>
                </a:cubicBezTo>
                <a:close/>
                <a:moveTo>
                  <a:pt x="5120" y="4251"/>
                </a:moveTo>
                <a:cubicBezTo>
                  <a:pt x="5117" y="4251"/>
                  <a:pt x="5114" y="4251"/>
                  <a:pt x="5112" y="4253"/>
                </a:cubicBezTo>
                <a:lnTo>
                  <a:pt x="5112" y="4273"/>
                </a:lnTo>
                <a:cubicBezTo>
                  <a:pt x="5125" y="4273"/>
                  <a:pt x="5152" y="4279"/>
                  <a:pt x="5159" y="4266"/>
                </a:cubicBezTo>
                <a:cubicBezTo>
                  <a:pt x="5148" y="4260"/>
                  <a:pt x="5132" y="4251"/>
                  <a:pt x="5120" y="4251"/>
                </a:cubicBezTo>
                <a:close/>
                <a:moveTo>
                  <a:pt x="3435" y="4239"/>
                </a:moveTo>
                <a:cubicBezTo>
                  <a:pt x="3422" y="4239"/>
                  <a:pt x="3413" y="4242"/>
                  <a:pt x="3409" y="4253"/>
                </a:cubicBezTo>
                <a:cubicBezTo>
                  <a:pt x="3449" y="4265"/>
                  <a:pt x="3496" y="4259"/>
                  <a:pt x="3536" y="4253"/>
                </a:cubicBezTo>
                <a:cubicBezTo>
                  <a:pt x="3503" y="4257"/>
                  <a:pt x="3462" y="4240"/>
                  <a:pt x="3435" y="4239"/>
                </a:cubicBezTo>
                <a:close/>
                <a:moveTo>
                  <a:pt x="7573" y="4229"/>
                </a:moveTo>
                <a:cubicBezTo>
                  <a:pt x="7585" y="4229"/>
                  <a:pt x="7599" y="4233"/>
                  <a:pt x="7609" y="4233"/>
                </a:cubicBezTo>
                <a:cubicBezTo>
                  <a:pt x="7615" y="4246"/>
                  <a:pt x="7602" y="4246"/>
                  <a:pt x="7609" y="4259"/>
                </a:cubicBezTo>
                <a:cubicBezTo>
                  <a:pt x="7589" y="4239"/>
                  <a:pt x="7582" y="4259"/>
                  <a:pt x="7542" y="4246"/>
                </a:cubicBezTo>
                <a:cubicBezTo>
                  <a:pt x="7549" y="4233"/>
                  <a:pt x="7560" y="4229"/>
                  <a:pt x="7573" y="4229"/>
                </a:cubicBezTo>
                <a:close/>
                <a:moveTo>
                  <a:pt x="3540" y="4211"/>
                </a:moveTo>
                <a:cubicBezTo>
                  <a:pt x="3521" y="4210"/>
                  <a:pt x="3514" y="4224"/>
                  <a:pt x="3503" y="4212"/>
                </a:cubicBezTo>
                <a:cubicBezTo>
                  <a:pt x="3496" y="4233"/>
                  <a:pt x="3556" y="4233"/>
                  <a:pt x="3549" y="4212"/>
                </a:cubicBezTo>
                <a:cubicBezTo>
                  <a:pt x="3546" y="4212"/>
                  <a:pt x="3543" y="4211"/>
                  <a:pt x="3540" y="4211"/>
                </a:cubicBezTo>
                <a:close/>
                <a:moveTo>
                  <a:pt x="3389" y="4186"/>
                </a:moveTo>
                <a:lnTo>
                  <a:pt x="3389" y="4213"/>
                </a:lnTo>
                <a:cubicBezTo>
                  <a:pt x="3422" y="4213"/>
                  <a:pt x="3415" y="4226"/>
                  <a:pt x="3449" y="4220"/>
                </a:cubicBezTo>
                <a:cubicBezTo>
                  <a:pt x="3449" y="4200"/>
                  <a:pt x="3455" y="4206"/>
                  <a:pt x="3475" y="4193"/>
                </a:cubicBezTo>
                <a:cubicBezTo>
                  <a:pt x="3449" y="4186"/>
                  <a:pt x="3422" y="4193"/>
                  <a:pt x="3389" y="4186"/>
                </a:cubicBezTo>
                <a:close/>
                <a:moveTo>
                  <a:pt x="7923" y="4176"/>
                </a:moveTo>
                <a:cubicBezTo>
                  <a:pt x="7904" y="4176"/>
                  <a:pt x="7886" y="4182"/>
                  <a:pt x="7882" y="4199"/>
                </a:cubicBezTo>
                <a:cubicBezTo>
                  <a:pt x="7902" y="4192"/>
                  <a:pt x="7902" y="4206"/>
                  <a:pt x="7922" y="4206"/>
                </a:cubicBezTo>
                <a:cubicBezTo>
                  <a:pt x="7936" y="4186"/>
                  <a:pt x="7936" y="4192"/>
                  <a:pt x="7969" y="4192"/>
                </a:cubicBezTo>
                <a:cubicBezTo>
                  <a:pt x="7962" y="4182"/>
                  <a:pt x="7942" y="4176"/>
                  <a:pt x="7923" y="4176"/>
                </a:cubicBezTo>
                <a:close/>
                <a:moveTo>
                  <a:pt x="3228" y="4173"/>
                </a:moveTo>
                <a:cubicBezTo>
                  <a:pt x="3222" y="4173"/>
                  <a:pt x="3217" y="4175"/>
                  <a:pt x="3215" y="4179"/>
                </a:cubicBezTo>
                <a:cubicBezTo>
                  <a:pt x="3215" y="4186"/>
                  <a:pt x="3222" y="4186"/>
                  <a:pt x="3215" y="4192"/>
                </a:cubicBezTo>
                <a:cubicBezTo>
                  <a:pt x="3242" y="4192"/>
                  <a:pt x="3275" y="4199"/>
                  <a:pt x="3289" y="4179"/>
                </a:cubicBezTo>
                <a:cubicBezTo>
                  <a:pt x="3266" y="4179"/>
                  <a:pt x="3243" y="4173"/>
                  <a:pt x="3228" y="4173"/>
                </a:cubicBezTo>
                <a:close/>
                <a:moveTo>
                  <a:pt x="3576" y="4171"/>
                </a:moveTo>
                <a:cubicBezTo>
                  <a:pt x="3563" y="4171"/>
                  <a:pt x="3551" y="4174"/>
                  <a:pt x="3536" y="4186"/>
                </a:cubicBezTo>
                <a:cubicBezTo>
                  <a:pt x="3563" y="4192"/>
                  <a:pt x="3563" y="4212"/>
                  <a:pt x="3576" y="4219"/>
                </a:cubicBezTo>
                <a:cubicBezTo>
                  <a:pt x="3590" y="4199"/>
                  <a:pt x="3590" y="4212"/>
                  <a:pt x="3610" y="4219"/>
                </a:cubicBezTo>
                <a:cubicBezTo>
                  <a:pt x="3623" y="4212"/>
                  <a:pt x="3636" y="4199"/>
                  <a:pt x="3636" y="4172"/>
                </a:cubicBezTo>
                <a:cubicBezTo>
                  <a:pt x="3610" y="4176"/>
                  <a:pt x="3592" y="4172"/>
                  <a:pt x="3576" y="4171"/>
                </a:cubicBezTo>
                <a:close/>
                <a:moveTo>
                  <a:pt x="3809" y="4166"/>
                </a:moveTo>
                <a:cubicBezTo>
                  <a:pt x="3802" y="4166"/>
                  <a:pt x="3796" y="4166"/>
                  <a:pt x="3790" y="4166"/>
                </a:cubicBezTo>
                <a:cubicBezTo>
                  <a:pt x="3763" y="4173"/>
                  <a:pt x="3750" y="4186"/>
                  <a:pt x="3736" y="4166"/>
                </a:cubicBezTo>
                <a:cubicBezTo>
                  <a:pt x="3716" y="4199"/>
                  <a:pt x="3643" y="4153"/>
                  <a:pt x="3650" y="4212"/>
                </a:cubicBezTo>
                <a:cubicBezTo>
                  <a:pt x="3710" y="4225"/>
                  <a:pt x="3770" y="4225"/>
                  <a:pt x="3816" y="4252"/>
                </a:cubicBezTo>
                <a:cubicBezTo>
                  <a:pt x="3803" y="4245"/>
                  <a:pt x="3796" y="4252"/>
                  <a:pt x="3796" y="4259"/>
                </a:cubicBezTo>
                <a:cubicBezTo>
                  <a:pt x="3803" y="4265"/>
                  <a:pt x="3816" y="4265"/>
                  <a:pt x="3830" y="4265"/>
                </a:cubicBezTo>
                <a:cubicBezTo>
                  <a:pt x="3836" y="4259"/>
                  <a:pt x="3823" y="4252"/>
                  <a:pt x="3823" y="4245"/>
                </a:cubicBezTo>
                <a:cubicBezTo>
                  <a:pt x="3877" y="4212"/>
                  <a:pt x="3930" y="4271"/>
                  <a:pt x="3970" y="4225"/>
                </a:cubicBezTo>
                <a:cubicBezTo>
                  <a:pt x="3983" y="4252"/>
                  <a:pt x="4050" y="4225"/>
                  <a:pt x="4070" y="4252"/>
                </a:cubicBezTo>
                <a:cubicBezTo>
                  <a:pt x="3990" y="4265"/>
                  <a:pt x="3943" y="4239"/>
                  <a:pt x="3897" y="4265"/>
                </a:cubicBezTo>
                <a:cubicBezTo>
                  <a:pt x="3910" y="4259"/>
                  <a:pt x="3970" y="4278"/>
                  <a:pt x="3957" y="4305"/>
                </a:cubicBezTo>
                <a:cubicBezTo>
                  <a:pt x="3923" y="4311"/>
                  <a:pt x="3870" y="4291"/>
                  <a:pt x="3856" y="4318"/>
                </a:cubicBezTo>
                <a:cubicBezTo>
                  <a:pt x="3957" y="4338"/>
                  <a:pt x="4130" y="4311"/>
                  <a:pt x="4237" y="4345"/>
                </a:cubicBezTo>
                <a:cubicBezTo>
                  <a:pt x="4284" y="4325"/>
                  <a:pt x="4350" y="4358"/>
                  <a:pt x="4377" y="4325"/>
                </a:cubicBezTo>
                <a:cubicBezTo>
                  <a:pt x="4310" y="4305"/>
                  <a:pt x="4230" y="4299"/>
                  <a:pt x="4157" y="4279"/>
                </a:cubicBezTo>
                <a:cubicBezTo>
                  <a:pt x="4217" y="4272"/>
                  <a:pt x="4277" y="4285"/>
                  <a:pt x="4277" y="4252"/>
                </a:cubicBezTo>
                <a:cubicBezTo>
                  <a:pt x="4310" y="4245"/>
                  <a:pt x="4344" y="4245"/>
                  <a:pt x="4357" y="4225"/>
                </a:cubicBezTo>
                <a:cubicBezTo>
                  <a:pt x="4424" y="4252"/>
                  <a:pt x="4537" y="4192"/>
                  <a:pt x="4611" y="4245"/>
                </a:cubicBezTo>
                <a:cubicBezTo>
                  <a:pt x="4604" y="4245"/>
                  <a:pt x="4597" y="4245"/>
                  <a:pt x="4597" y="4252"/>
                </a:cubicBezTo>
                <a:cubicBezTo>
                  <a:pt x="4624" y="4265"/>
                  <a:pt x="4611" y="4239"/>
                  <a:pt x="4624" y="4239"/>
                </a:cubicBezTo>
                <a:cubicBezTo>
                  <a:pt x="4691" y="4285"/>
                  <a:pt x="4771" y="4232"/>
                  <a:pt x="4824" y="4305"/>
                </a:cubicBezTo>
                <a:cubicBezTo>
                  <a:pt x="4804" y="4305"/>
                  <a:pt x="4804" y="4305"/>
                  <a:pt x="4771" y="4311"/>
                </a:cubicBezTo>
                <a:cubicBezTo>
                  <a:pt x="4771" y="4331"/>
                  <a:pt x="4818" y="4331"/>
                  <a:pt x="4791" y="4345"/>
                </a:cubicBezTo>
                <a:cubicBezTo>
                  <a:pt x="4924" y="4365"/>
                  <a:pt x="4998" y="4331"/>
                  <a:pt x="5105" y="4333"/>
                </a:cubicBezTo>
                <a:cubicBezTo>
                  <a:pt x="5031" y="4293"/>
                  <a:pt x="4931" y="4319"/>
                  <a:pt x="4831" y="4299"/>
                </a:cubicBezTo>
                <a:cubicBezTo>
                  <a:pt x="4864" y="4273"/>
                  <a:pt x="4918" y="4287"/>
                  <a:pt x="4958" y="4253"/>
                </a:cubicBezTo>
                <a:cubicBezTo>
                  <a:pt x="4964" y="4273"/>
                  <a:pt x="4984" y="4273"/>
                  <a:pt x="4998" y="4287"/>
                </a:cubicBezTo>
                <a:cubicBezTo>
                  <a:pt x="4978" y="4253"/>
                  <a:pt x="5038" y="4280"/>
                  <a:pt x="5051" y="4253"/>
                </a:cubicBezTo>
                <a:cubicBezTo>
                  <a:pt x="5011" y="4226"/>
                  <a:pt x="4998" y="4253"/>
                  <a:pt x="4958" y="4233"/>
                </a:cubicBezTo>
                <a:cubicBezTo>
                  <a:pt x="4964" y="4213"/>
                  <a:pt x="5011" y="4240"/>
                  <a:pt x="5011" y="4213"/>
                </a:cubicBezTo>
                <a:cubicBezTo>
                  <a:pt x="4878" y="4186"/>
                  <a:pt x="4684" y="4206"/>
                  <a:pt x="4577" y="4180"/>
                </a:cubicBezTo>
                <a:cubicBezTo>
                  <a:pt x="4397" y="4180"/>
                  <a:pt x="4230" y="4186"/>
                  <a:pt x="4090" y="4173"/>
                </a:cubicBezTo>
                <a:cubicBezTo>
                  <a:pt x="4002" y="4223"/>
                  <a:pt x="3903" y="4168"/>
                  <a:pt x="3809" y="4166"/>
                </a:cubicBezTo>
                <a:close/>
                <a:moveTo>
                  <a:pt x="7782" y="4147"/>
                </a:moveTo>
                <a:cubicBezTo>
                  <a:pt x="7789" y="4180"/>
                  <a:pt x="7742" y="4166"/>
                  <a:pt x="7742" y="4186"/>
                </a:cubicBezTo>
                <a:cubicBezTo>
                  <a:pt x="7775" y="4206"/>
                  <a:pt x="7829" y="4212"/>
                  <a:pt x="7869" y="4193"/>
                </a:cubicBezTo>
                <a:cubicBezTo>
                  <a:pt x="7862" y="4167"/>
                  <a:pt x="7836" y="4174"/>
                  <a:pt x="7856" y="4147"/>
                </a:cubicBezTo>
                <a:cubicBezTo>
                  <a:pt x="7836" y="4160"/>
                  <a:pt x="7809" y="4147"/>
                  <a:pt x="7782" y="4147"/>
                </a:cubicBezTo>
                <a:close/>
                <a:moveTo>
                  <a:pt x="7603" y="4134"/>
                </a:moveTo>
                <a:cubicBezTo>
                  <a:pt x="7602" y="4134"/>
                  <a:pt x="7599" y="4136"/>
                  <a:pt x="7595" y="4140"/>
                </a:cubicBezTo>
                <a:cubicBezTo>
                  <a:pt x="7589" y="4160"/>
                  <a:pt x="7622" y="4160"/>
                  <a:pt x="7615" y="4140"/>
                </a:cubicBezTo>
                <a:cubicBezTo>
                  <a:pt x="7606" y="4140"/>
                  <a:pt x="7606" y="4133"/>
                  <a:pt x="7603" y="4134"/>
                </a:cubicBezTo>
                <a:close/>
                <a:moveTo>
                  <a:pt x="2921" y="4126"/>
                </a:moveTo>
                <a:cubicBezTo>
                  <a:pt x="2921" y="4126"/>
                  <a:pt x="2901" y="4140"/>
                  <a:pt x="2895" y="4140"/>
                </a:cubicBezTo>
                <a:cubicBezTo>
                  <a:pt x="2808" y="4140"/>
                  <a:pt x="2715" y="4114"/>
                  <a:pt x="2681" y="4160"/>
                </a:cubicBezTo>
                <a:cubicBezTo>
                  <a:pt x="2708" y="4160"/>
                  <a:pt x="2721" y="4173"/>
                  <a:pt x="2748" y="4180"/>
                </a:cubicBezTo>
                <a:cubicBezTo>
                  <a:pt x="2828" y="4140"/>
                  <a:pt x="2888" y="4206"/>
                  <a:pt x="2955" y="4206"/>
                </a:cubicBezTo>
                <a:cubicBezTo>
                  <a:pt x="2975" y="4193"/>
                  <a:pt x="2988" y="4173"/>
                  <a:pt x="3035" y="4173"/>
                </a:cubicBezTo>
                <a:cubicBezTo>
                  <a:pt x="3068" y="4219"/>
                  <a:pt x="3162" y="4186"/>
                  <a:pt x="3202" y="4180"/>
                </a:cubicBezTo>
                <a:cubicBezTo>
                  <a:pt x="3182" y="4140"/>
                  <a:pt x="3115" y="4140"/>
                  <a:pt x="3075" y="4146"/>
                </a:cubicBezTo>
                <a:cubicBezTo>
                  <a:pt x="3035" y="4146"/>
                  <a:pt x="3015" y="4160"/>
                  <a:pt x="2982" y="4153"/>
                </a:cubicBezTo>
                <a:cubicBezTo>
                  <a:pt x="2962" y="4146"/>
                  <a:pt x="2942" y="4126"/>
                  <a:pt x="2921" y="4126"/>
                </a:cubicBezTo>
                <a:close/>
                <a:moveTo>
                  <a:pt x="2467" y="4101"/>
                </a:moveTo>
                <a:cubicBezTo>
                  <a:pt x="2449" y="4101"/>
                  <a:pt x="2434" y="4108"/>
                  <a:pt x="2434" y="4126"/>
                </a:cubicBezTo>
                <a:cubicBezTo>
                  <a:pt x="2454" y="4126"/>
                  <a:pt x="2468" y="4107"/>
                  <a:pt x="2461" y="4140"/>
                </a:cubicBezTo>
                <a:cubicBezTo>
                  <a:pt x="2481" y="4126"/>
                  <a:pt x="2494" y="4126"/>
                  <a:pt x="2508" y="4106"/>
                </a:cubicBezTo>
                <a:cubicBezTo>
                  <a:pt x="2496" y="4103"/>
                  <a:pt x="2480" y="4100"/>
                  <a:pt x="2467" y="4101"/>
                </a:cubicBezTo>
                <a:close/>
                <a:moveTo>
                  <a:pt x="2034" y="4078"/>
                </a:moveTo>
                <a:cubicBezTo>
                  <a:pt x="2018" y="4079"/>
                  <a:pt x="2013" y="4089"/>
                  <a:pt x="2007" y="4100"/>
                </a:cubicBezTo>
                <a:cubicBezTo>
                  <a:pt x="2027" y="4100"/>
                  <a:pt x="2027" y="4114"/>
                  <a:pt x="2040" y="4114"/>
                </a:cubicBezTo>
                <a:cubicBezTo>
                  <a:pt x="2040" y="4100"/>
                  <a:pt x="2054" y="4094"/>
                  <a:pt x="2047" y="4080"/>
                </a:cubicBezTo>
                <a:cubicBezTo>
                  <a:pt x="2042" y="4079"/>
                  <a:pt x="2038" y="4078"/>
                  <a:pt x="2034" y="4078"/>
                </a:cubicBezTo>
                <a:close/>
                <a:moveTo>
                  <a:pt x="2294" y="4063"/>
                </a:moveTo>
                <a:cubicBezTo>
                  <a:pt x="2304" y="4062"/>
                  <a:pt x="2312" y="4065"/>
                  <a:pt x="2321" y="4074"/>
                </a:cubicBezTo>
                <a:cubicBezTo>
                  <a:pt x="2321" y="4074"/>
                  <a:pt x="2301" y="4087"/>
                  <a:pt x="2314" y="4094"/>
                </a:cubicBezTo>
                <a:cubicBezTo>
                  <a:pt x="2307" y="4106"/>
                  <a:pt x="2281" y="4080"/>
                  <a:pt x="2274" y="4067"/>
                </a:cubicBezTo>
                <a:cubicBezTo>
                  <a:pt x="2282" y="4064"/>
                  <a:pt x="2288" y="4063"/>
                  <a:pt x="2294" y="4063"/>
                </a:cubicBezTo>
                <a:close/>
                <a:moveTo>
                  <a:pt x="1548" y="4053"/>
                </a:moveTo>
                <a:cubicBezTo>
                  <a:pt x="1511" y="4052"/>
                  <a:pt x="1475" y="4060"/>
                  <a:pt x="1446" y="4080"/>
                </a:cubicBezTo>
                <a:cubicBezTo>
                  <a:pt x="1606" y="4074"/>
                  <a:pt x="1746" y="4140"/>
                  <a:pt x="1886" y="4106"/>
                </a:cubicBezTo>
                <a:cubicBezTo>
                  <a:pt x="1820" y="4113"/>
                  <a:pt x="1760" y="4074"/>
                  <a:pt x="1699" y="4067"/>
                </a:cubicBezTo>
                <a:cubicBezTo>
                  <a:pt x="1686" y="4067"/>
                  <a:pt x="1693" y="4087"/>
                  <a:pt x="1686" y="4087"/>
                </a:cubicBezTo>
                <a:cubicBezTo>
                  <a:pt x="1645" y="4068"/>
                  <a:pt x="1595" y="4054"/>
                  <a:pt x="1548" y="4053"/>
                </a:cubicBezTo>
                <a:close/>
                <a:moveTo>
                  <a:pt x="404" y="4004"/>
                </a:moveTo>
                <a:cubicBezTo>
                  <a:pt x="421" y="4004"/>
                  <a:pt x="442" y="4005"/>
                  <a:pt x="465" y="4007"/>
                </a:cubicBezTo>
                <a:cubicBezTo>
                  <a:pt x="465" y="4014"/>
                  <a:pt x="465" y="4021"/>
                  <a:pt x="478" y="4021"/>
                </a:cubicBezTo>
                <a:cubicBezTo>
                  <a:pt x="431" y="4041"/>
                  <a:pt x="377" y="4041"/>
                  <a:pt x="318" y="4027"/>
                </a:cubicBezTo>
                <a:cubicBezTo>
                  <a:pt x="336" y="4009"/>
                  <a:pt x="364" y="4003"/>
                  <a:pt x="404" y="4004"/>
                </a:cubicBezTo>
                <a:close/>
                <a:moveTo>
                  <a:pt x="2181" y="3993"/>
                </a:moveTo>
                <a:cubicBezTo>
                  <a:pt x="2181" y="4000"/>
                  <a:pt x="2187" y="4027"/>
                  <a:pt x="2174" y="4027"/>
                </a:cubicBezTo>
                <a:cubicBezTo>
                  <a:pt x="2081" y="4040"/>
                  <a:pt x="1987" y="4013"/>
                  <a:pt x="1900" y="4007"/>
                </a:cubicBezTo>
                <a:cubicBezTo>
                  <a:pt x="1874" y="4007"/>
                  <a:pt x="1854" y="4020"/>
                  <a:pt x="1827" y="4013"/>
                </a:cubicBezTo>
                <a:cubicBezTo>
                  <a:pt x="1794" y="4007"/>
                  <a:pt x="1787" y="4007"/>
                  <a:pt x="1760" y="4007"/>
                </a:cubicBezTo>
                <a:cubicBezTo>
                  <a:pt x="1680" y="4013"/>
                  <a:pt x="1633" y="4000"/>
                  <a:pt x="1607" y="4020"/>
                </a:cubicBezTo>
                <a:cubicBezTo>
                  <a:pt x="1620" y="4047"/>
                  <a:pt x="1673" y="4047"/>
                  <a:pt x="1700" y="4047"/>
                </a:cubicBezTo>
                <a:cubicBezTo>
                  <a:pt x="1874" y="4060"/>
                  <a:pt x="2040" y="4047"/>
                  <a:pt x="2207" y="4060"/>
                </a:cubicBezTo>
                <a:cubicBezTo>
                  <a:pt x="2207" y="4086"/>
                  <a:pt x="2194" y="4093"/>
                  <a:pt x="2181" y="4120"/>
                </a:cubicBezTo>
                <a:cubicBezTo>
                  <a:pt x="2194" y="4120"/>
                  <a:pt x="2207" y="4120"/>
                  <a:pt x="2207" y="4140"/>
                </a:cubicBezTo>
                <a:cubicBezTo>
                  <a:pt x="2181" y="4146"/>
                  <a:pt x="2161" y="4120"/>
                  <a:pt x="2154" y="4146"/>
                </a:cubicBezTo>
                <a:cubicBezTo>
                  <a:pt x="2194" y="4146"/>
                  <a:pt x="2241" y="4153"/>
                  <a:pt x="2301" y="4153"/>
                </a:cubicBezTo>
                <a:cubicBezTo>
                  <a:pt x="2301" y="4140"/>
                  <a:pt x="2287" y="4133"/>
                  <a:pt x="2301" y="4133"/>
                </a:cubicBezTo>
                <a:cubicBezTo>
                  <a:pt x="2321" y="4140"/>
                  <a:pt x="2321" y="4126"/>
                  <a:pt x="2341" y="4126"/>
                </a:cubicBezTo>
                <a:cubicBezTo>
                  <a:pt x="2348" y="4146"/>
                  <a:pt x="2348" y="4140"/>
                  <a:pt x="2341" y="4160"/>
                </a:cubicBezTo>
                <a:cubicBezTo>
                  <a:pt x="2434" y="4160"/>
                  <a:pt x="2508" y="4180"/>
                  <a:pt x="2574" y="4153"/>
                </a:cubicBezTo>
                <a:cubicBezTo>
                  <a:pt x="2541" y="4140"/>
                  <a:pt x="2521" y="4153"/>
                  <a:pt x="2508" y="4126"/>
                </a:cubicBezTo>
                <a:cubicBezTo>
                  <a:pt x="2468" y="4146"/>
                  <a:pt x="2401" y="4146"/>
                  <a:pt x="2354" y="4140"/>
                </a:cubicBezTo>
                <a:cubicBezTo>
                  <a:pt x="2361" y="4120"/>
                  <a:pt x="2381" y="4120"/>
                  <a:pt x="2381" y="4094"/>
                </a:cubicBezTo>
                <a:cubicBezTo>
                  <a:pt x="2381" y="4080"/>
                  <a:pt x="2361" y="4080"/>
                  <a:pt x="2354" y="4074"/>
                </a:cubicBezTo>
                <a:cubicBezTo>
                  <a:pt x="2421" y="4040"/>
                  <a:pt x="2514" y="4100"/>
                  <a:pt x="2554" y="4060"/>
                </a:cubicBezTo>
                <a:cubicBezTo>
                  <a:pt x="2508" y="4047"/>
                  <a:pt x="2481" y="4060"/>
                  <a:pt x="2454" y="4027"/>
                </a:cubicBezTo>
                <a:cubicBezTo>
                  <a:pt x="2401" y="4040"/>
                  <a:pt x="2374" y="4020"/>
                  <a:pt x="2301" y="4007"/>
                </a:cubicBezTo>
                <a:cubicBezTo>
                  <a:pt x="2274" y="4053"/>
                  <a:pt x="2214" y="4000"/>
                  <a:pt x="2181" y="3993"/>
                </a:cubicBezTo>
                <a:close/>
                <a:moveTo>
                  <a:pt x="1372" y="3987"/>
                </a:moveTo>
                <a:cubicBezTo>
                  <a:pt x="1392" y="4027"/>
                  <a:pt x="1493" y="4021"/>
                  <a:pt x="1526" y="4007"/>
                </a:cubicBezTo>
                <a:cubicBezTo>
                  <a:pt x="1466" y="3987"/>
                  <a:pt x="1419" y="3994"/>
                  <a:pt x="1372" y="3987"/>
                </a:cubicBezTo>
                <a:close/>
                <a:moveTo>
                  <a:pt x="527" y="3969"/>
                </a:moveTo>
                <a:cubicBezTo>
                  <a:pt x="545" y="3970"/>
                  <a:pt x="561" y="3976"/>
                  <a:pt x="565" y="3995"/>
                </a:cubicBezTo>
                <a:cubicBezTo>
                  <a:pt x="532" y="3988"/>
                  <a:pt x="498" y="3995"/>
                  <a:pt x="491" y="3975"/>
                </a:cubicBezTo>
                <a:cubicBezTo>
                  <a:pt x="500" y="3972"/>
                  <a:pt x="514" y="3969"/>
                  <a:pt x="527" y="3969"/>
                </a:cubicBezTo>
                <a:close/>
                <a:moveTo>
                  <a:pt x="217" y="3921"/>
                </a:moveTo>
                <a:cubicBezTo>
                  <a:pt x="231" y="3921"/>
                  <a:pt x="224" y="3935"/>
                  <a:pt x="237" y="3935"/>
                </a:cubicBezTo>
                <a:cubicBezTo>
                  <a:pt x="237" y="3955"/>
                  <a:pt x="224" y="3961"/>
                  <a:pt x="204" y="3961"/>
                </a:cubicBezTo>
                <a:cubicBezTo>
                  <a:pt x="211" y="3948"/>
                  <a:pt x="217" y="3941"/>
                  <a:pt x="217" y="3921"/>
                </a:cubicBezTo>
                <a:close/>
                <a:moveTo>
                  <a:pt x="7812" y="3458"/>
                </a:moveTo>
                <a:cubicBezTo>
                  <a:pt x="7824" y="3458"/>
                  <a:pt x="7841" y="3468"/>
                  <a:pt x="7849" y="3472"/>
                </a:cubicBezTo>
                <a:cubicBezTo>
                  <a:pt x="7842" y="3485"/>
                  <a:pt x="7802" y="3478"/>
                  <a:pt x="7795" y="3472"/>
                </a:cubicBezTo>
                <a:cubicBezTo>
                  <a:pt x="7798" y="3462"/>
                  <a:pt x="7804" y="3458"/>
                  <a:pt x="7812" y="3458"/>
                </a:cubicBezTo>
                <a:close/>
                <a:moveTo>
                  <a:pt x="317" y="2473"/>
                </a:moveTo>
                <a:cubicBezTo>
                  <a:pt x="337" y="2473"/>
                  <a:pt x="337" y="2473"/>
                  <a:pt x="357" y="2473"/>
                </a:cubicBezTo>
                <a:cubicBezTo>
                  <a:pt x="337" y="2506"/>
                  <a:pt x="297" y="2539"/>
                  <a:pt x="257" y="2532"/>
                </a:cubicBezTo>
                <a:cubicBezTo>
                  <a:pt x="264" y="2500"/>
                  <a:pt x="317" y="2519"/>
                  <a:pt x="317" y="2473"/>
                </a:cubicBezTo>
                <a:close/>
                <a:moveTo>
                  <a:pt x="1137" y="1470"/>
                </a:moveTo>
                <a:cubicBezTo>
                  <a:pt x="1128" y="1470"/>
                  <a:pt x="1120" y="1473"/>
                  <a:pt x="1112" y="1480"/>
                </a:cubicBezTo>
                <a:cubicBezTo>
                  <a:pt x="1119" y="1494"/>
                  <a:pt x="1186" y="1507"/>
                  <a:pt x="1186" y="1480"/>
                </a:cubicBezTo>
                <a:cubicBezTo>
                  <a:pt x="1169" y="1476"/>
                  <a:pt x="1152" y="1469"/>
                  <a:pt x="1137" y="1470"/>
                </a:cubicBezTo>
                <a:close/>
                <a:moveTo>
                  <a:pt x="972" y="1394"/>
                </a:moveTo>
                <a:cubicBezTo>
                  <a:pt x="972" y="1401"/>
                  <a:pt x="979" y="1401"/>
                  <a:pt x="985" y="1401"/>
                </a:cubicBezTo>
                <a:cubicBezTo>
                  <a:pt x="979" y="1428"/>
                  <a:pt x="952" y="1414"/>
                  <a:pt x="939" y="1401"/>
                </a:cubicBezTo>
                <a:cubicBezTo>
                  <a:pt x="945" y="1394"/>
                  <a:pt x="959" y="1394"/>
                  <a:pt x="972" y="1394"/>
                </a:cubicBezTo>
                <a:close/>
                <a:moveTo>
                  <a:pt x="889" y="1388"/>
                </a:moveTo>
                <a:cubicBezTo>
                  <a:pt x="897" y="1388"/>
                  <a:pt x="912" y="1404"/>
                  <a:pt x="912" y="1394"/>
                </a:cubicBezTo>
                <a:cubicBezTo>
                  <a:pt x="932" y="1408"/>
                  <a:pt x="892" y="1414"/>
                  <a:pt x="885" y="1394"/>
                </a:cubicBezTo>
                <a:cubicBezTo>
                  <a:pt x="885" y="1389"/>
                  <a:pt x="887" y="1388"/>
                  <a:pt x="889" y="1388"/>
                </a:cubicBezTo>
                <a:close/>
                <a:moveTo>
                  <a:pt x="1132" y="1315"/>
                </a:moveTo>
                <a:cubicBezTo>
                  <a:pt x="1146" y="1315"/>
                  <a:pt x="1159" y="1322"/>
                  <a:pt x="1172" y="1322"/>
                </a:cubicBezTo>
                <a:cubicBezTo>
                  <a:pt x="1179" y="1349"/>
                  <a:pt x="1152" y="1375"/>
                  <a:pt x="1179" y="1388"/>
                </a:cubicBezTo>
                <a:cubicBezTo>
                  <a:pt x="1179" y="1395"/>
                  <a:pt x="1172" y="1388"/>
                  <a:pt x="1172" y="1388"/>
                </a:cubicBezTo>
                <a:cubicBezTo>
                  <a:pt x="1159" y="1388"/>
                  <a:pt x="1152" y="1395"/>
                  <a:pt x="1152" y="1408"/>
                </a:cubicBezTo>
                <a:cubicBezTo>
                  <a:pt x="1139" y="1408"/>
                  <a:pt x="1146" y="1388"/>
                  <a:pt x="1139" y="1388"/>
                </a:cubicBezTo>
                <a:cubicBezTo>
                  <a:pt x="1099" y="1395"/>
                  <a:pt x="1085" y="1335"/>
                  <a:pt x="1025" y="1361"/>
                </a:cubicBezTo>
                <a:cubicBezTo>
                  <a:pt x="1012" y="1361"/>
                  <a:pt x="1005" y="1348"/>
                  <a:pt x="999" y="1335"/>
                </a:cubicBezTo>
                <a:cubicBezTo>
                  <a:pt x="972" y="1355"/>
                  <a:pt x="952" y="1341"/>
                  <a:pt x="939" y="1335"/>
                </a:cubicBezTo>
                <a:cubicBezTo>
                  <a:pt x="979" y="1315"/>
                  <a:pt x="1065" y="1329"/>
                  <a:pt x="1119" y="1342"/>
                </a:cubicBezTo>
                <a:cubicBezTo>
                  <a:pt x="1132" y="1335"/>
                  <a:pt x="1126" y="1322"/>
                  <a:pt x="1132" y="1315"/>
                </a:cubicBezTo>
                <a:close/>
                <a:moveTo>
                  <a:pt x="1649" y="1255"/>
                </a:moveTo>
                <a:cubicBezTo>
                  <a:pt x="1635" y="1255"/>
                  <a:pt x="1619" y="1263"/>
                  <a:pt x="1619" y="1281"/>
                </a:cubicBezTo>
                <a:cubicBezTo>
                  <a:pt x="1639" y="1308"/>
                  <a:pt x="1673" y="1315"/>
                  <a:pt x="1699" y="1315"/>
                </a:cubicBezTo>
                <a:cubicBezTo>
                  <a:pt x="1686" y="1295"/>
                  <a:pt x="1659" y="1289"/>
                  <a:pt x="1666" y="1262"/>
                </a:cubicBezTo>
                <a:cubicBezTo>
                  <a:pt x="1662" y="1258"/>
                  <a:pt x="1656" y="1256"/>
                  <a:pt x="1649" y="1255"/>
                </a:cubicBezTo>
                <a:close/>
                <a:moveTo>
                  <a:pt x="1150" y="1226"/>
                </a:moveTo>
                <a:cubicBezTo>
                  <a:pt x="1155" y="1227"/>
                  <a:pt x="1161" y="1229"/>
                  <a:pt x="1166" y="1229"/>
                </a:cubicBezTo>
                <a:cubicBezTo>
                  <a:pt x="1166" y="1243"/>
                  <a:pt x="1179" y="1243"/>
                  <a:pt x="1172" y="1256"/>
                </a:cubicBezTo>
                <a:cubicBezTo>
                  <a:pt x="1159" y="1256"/>
                  <a:pt x="1159" y="1236"/>
                  <a:pt x="1146" y="1229"/>
                </a:cubicBezTo>
                <a:cubicBezTo>
                  <a:pt x="1146" y="1227"/>
                  <a:pt x="1147" y="1226"/>
                  <a:pt x="1150" y="1226"/>
                </a:cubicBezTo>
                <a:close/>
                <a:moveTo>
                  <a:pt x="1352" y="1203"/>
                </a:moveTo>
                <a:cubicBezTo>
                  <a:pt x="1346" y="1223"/>
                  <a:pt x="1366" y="1223"/>
                  <a:pt x="1359" y="1236"/>
                </a:cubicBezTo>
                <a:cubicBezTo>
                  <a:pt x="1379" y="1236"/>
                  <a:pt x="1372" y="1249"/>
                  <a:pt x="1392" y="1243"/>
                </a:cubicBezTo>
                <a:cubicBezTo>
                  <a:pt x="1406" y="1255"/>
                  <a:pt x="1419" y="1249"/>
                  <a:pt x="1439" y="1249"/>
                </a:cubicBezTo>
                <a:cubicBezTo>
                  <a:pt x="1439" y="1249"/>
                  <a:pt x="1439" y="1249"/>
                  <a:pt x="1439" y="1229"/>
                </a:cubicBezTo>
                <a:cubicBezTo>
                  <a:pt x="1419" y="1229"/>
                  <a:pt x="1413" y="1216"/>
                  <a:pt x="1399" y="1229"/>
                </a:cubicBezTo>
                <a:cubicBezTo>
                  <a:pt x="1399" y="1236"/>
                  <a:pt x="1399" y="1243"/>
                  <a:pt x="1392" y="1243"/>
                </a:cubicBezTo>
                <a:cubicBezTo>
                  <a:pt x="1392" y="1223"/>
                  <a:pt x="1379" y="1223"/>
                  <a:pt x="1386" y="1203"/>
                </a:cubicBezTo>
                <a:cubicBezTo>
                  <a:pt x="1372" y="1203"/>
                  <a:pt x="1366" y="1203"/>
                  <a:pt x="1352" y="1203"/>
                </a:cubicBezTo>
                <a:close/>
                <a:moveTo>
                  <a:pt x="1005" y="1169"/>
                </a:moveTo>
                <a:cubicBezTo>
                  <a:pt x="1012" y="1170"/>
                  <a:pt x="1020" y="1189"/>
                  <a:pt x="1025" y="1189"/>
                </a:cubicBezTo>
                <a:cubicBezTo>
                  <a:pt x="1025" y="1196"/>
                  <a:pt x="1012" y="1196"/>
                  <a:pt x="1005" y="1196"/>
                </a:cubicBezTo>
                <a:cubicBezTo>
                  <a:pt x="1005" y="1189"/>
                  <a:pt x="1005" y="1176"/>
                  <a:pt x="999" y="1176"/>
                </a:cubicBezTo>
                <a:cubicBezTo>
                  <a:pt x="1000" y="1171"/>
                  <a:pt x="1002" y="1169"/>
                  <a:pt x="1005" y="1169"/>
                </a:cubicBezTo>
                <a:close/>
                <a:moveTo>
                  <a:pt x="677" y="1128"/>
                </a:moveTo>
                <a:cubicBezTo>
                  <a:pt x="699" y="1128"/>
                  <a:pt x="725" y="1150"/>
                  <a:pt x="725" y="1130"/>
                </a:cubicBezTo>
                <a:cubicBezTo>
                  <a:pt x="738" y="1169"/>
                  <a:pt x="832" y="1169"/>
                  <a:pt x="865" y="1203"/>
                </a:cubicBezTo>
                <a:cubicBezTo>
                  <a:pt x="852" y="1209"/>
                  <a:pt x="832" y="1183"/>
                  <a:pt x="832" y="1209"/>
                </a:cubicBezTo>
                <a:cubicBezTo>
                  <a:pt x="825" y="1189"/>
                  <a:pt x="805" y="1196"/>
                  <a:pt x="805" y="1223"/>
                </a:cubicBezTo>
                <a:cubicBezTo>
                  <a:pt x="772" y="1176"/>
                  <a:pt x="685" y="1183"/>
                  <a:pt x="658" y="1136"/>
                </a:cubicBezTo>
                <a:cubicBezTo>
                  <a:pt x="663" y="1130"/>
                  <a:pt x="670" y="1128"/>
                  <a:pt x="677" y="1128"/>
                </a:cubicBezTo>
                <a:close/>
                <a:moveTo>
                  <a:pt x="5666" y="1123"/>
                </a:moveTo>
                <a:cubicBezTo>
                  <a:pt x="5659" y="1136"/>
                  <a:pt x="5632" y="1130"/>
                  <a:pt x="5626" y="1143"/>
                </a:cubicBezTo>
                <a:cubicBezTo>
                  <a:pt x="5652" y="1136"/>
                  <a:pt x="5666" y="1150"/>
                  <a:pt x="5686" y="1150"/>
                </a:cubicBezTo>
                <a:cubicBezTo>
                  <a:pt x="5686" y="1136"/>
                  <a:pt x="5679" y="1130"/>
                  <a:pt x="5666" y="1123"/>
                </a:cubicBezTo>
                <a:close/>
                <a:moveTo>
                  <a:pt x="612" y="1108"/>
                </a:moveTo>
                <a:cubicBezTo>
                  <a:pt x="627" y="1108"/>
                  <a:pt x="642" y="1118"/>
                  <a:pt x="652" y="1123"/>
                </a:cubicBezTo>
                <a:cubicBezTo>
                  <a:pt x="638" y="1163"/>
                  <a:pt x="612" y="1123"/>
                  <a:pt x="592" y="1116"/>
                </a:cubicBezTo>
                <a:cubicBezTo>
                  <a:pt x="598" y="1110"/>
                  <a:pt x="605" y="1108"/>
                  <a:pt x="612" y="1108"/>
                </a:cubicBezTo>
                <a:close/>
                <a:moveTo>
                  <a:pt x="5716" y="1103"/>
                </a:moveTo>
                <a:cubicBezTo>
                  <a:pt x="5730" y="1102"/>
                  <a:pt x="5749" y="1110"/>
                  <a:pt x="5766" y="1110"/>
                </a:cubicBezTo>
                <a:cubicBezTo>
                  <a:pt x="5746" y="1123"/>
                  <a:pt x="5726" y="1104"/>
                  <a:pt x="5699" y="1116"/>
                </a:cubicBezTo>
                <a:cubicBezTo>
                  <a:pt x="5702" y="1106"/>
                  <a:pt x="5708" y="1103"/>
                  <a:pt x="5716" y="1103"/>
                </a:cubicBezTo>
                <a:close/>
                <a:moveTo>
                  <a:pt x="5559" y="1093"/>
                </a:moveTo>
                <a:cubicBezTo>
                  <a:pt x="5566" y="1093"/>
                  <a:pt x="5574" y="1094"/>
                  <a:pt x="5579" y="1097"/>
                </a:cubicBezTo>
                <a:cubicBezTo>
                  <a:pt x="5579" y="1116"/>
                  <a:pt x="5552" y="1104"/>
                  <a:pt x="5552" y="1110"/>
                </a:cubicBezTo>
                <a:cubicBezTo>
                  <a:pt x="5540" y="1098"/>
                  <a:pt x="5548" y="1093"/>
                  <a:pt x="5559" y="1093"/>
                </a:cubicBezTo>
                <a:close/>
                <a:moveTo>
                  <a:pt x="5933" y="1084"/>
                </a:moveTo>
                <a:cubicBezTo>
                  <a:pt x="5885" y="1084"/>
                  <a:pt x="5834" y="1098"/>
                  <a:pt x="5819" y="1124"/>
                </a:cubicBezTo>
                <a:cubicBezTo>
                  <a:pt x="5879" y="1117"/>
                  <a:pt x="5966" y="1163"/>
                  <a:pt x="6006" y="1104"/>
                </a:cubicBezTo>
                <a:cubicBezTo>
                  <a:pt x="6013" y="1104"/>
                  <a:pt x="6013" y="1110"/>
                  <a:pt x="6020" y="1110"/>
                </a:cubicBezTo>
                <a:cubicBezTo>
                  <a:pt x="6005" y="1093"/>
                  <a:pt x="5970" y="1085"/>
                  <a:pt x="5933" y="1084"/>
                </a:cubicBezTo>
                <a:close/>
                <a:moveTo>
                  <a:pt x="5526" y="1077"/>
                </a:moveTo>
                <a:cubicBezTo>
                  <a:pt x="5512" y="1090"/>
                  <a:pt x="5486" y="1090"/>
                  <a:pt x="5499" y="1117"/>
                </a:cubicBezTo>
                <a:cubicBezTo>
                  <a:pt x="5466" y="1110"/>
                  <a:pt x="5446" y="1090"/>
                  <a:pt x="5392" y="1097"/>
                </a:cubicBezTo>
                <a:cubicBezTo>
                  <a:pt x="5432" y="1084"/>
                  <a:pt x="5472" y="1077"/>
                  <a:pt x="5526" y="1077"/>
                </a:cubicBezTo>
                <a:close/>
                <a:moveTo>
                  <a:pt x="5292" y="1077"/>
                </a:moveTo>
                <a:cubicBezTo>
                  <a:pt x="5312" y="1084"/>
                  <a:pt x="5299" y="1130"/>
                  <a:pt x="5325" y="1130"/>
                </a:cubicBezTo>
                <a:cubicBezTo>
                  <a:pt x="5305" y="1163"/>
                  <a:pt x="5272" y="1116"/>
                  <a:pt x="5272" y="1084"/>
                </a:cubicBezTo>
                <a:cubicBezTo>
                  <a:pt x="5285" y="1084"/>
                  <a:pt x="5292" y="1084"/>
                  <a:pt x="5292" y="1077"/>
                </a:cubicBezTo>
                <a:close/>
                <a:moveTo>
                  <a:pt x="5688" y="1062"/>
                </a:moveTo>
                <a:cubicBezTo>
                  <a:pt x="5662" y="1063"/>
                  <a:pt x="5640" y="1070"/>
                  <a:pt x="5632" y="1090"/>
                </a:cubicBezTo>
                <a:cubicBezTo>
                  <a:pt x="5666" y="1104"/>
                  <a:pt x="5692" y="1104"/>
                  <a:pt x="5713" y="1143"/>
                </a:cubicBezTo>
                <a:cubicBezTo>
                  <a:pt x="5746" y="1123"/>
                  <a:pt x="5806" y="1136"/>
                  <a:pt x="5813" y="1097"/>
                </a:cubicBezTo>
                <a:cubicBezTo>
                  <a:pt x="5788" y="1080"/>
                  <a:pt x="5731" y="1061"/>
                  <a:pt x="5688" y="1062"/>
                </a:cubicBezTo>
                <a:close/>
                <a:moveTo>
                  <a:pt x="4878" y="1050"/>
                </a:moveTo>
                <a:cubicBezTo>
                  <a:pt x="4878" y="1064"/>
                  <a:pt x="4891" y="1064"/>
                  <a:pt x="4884" y="1077"/>
                </a:cubicBezTo>
                <a:cubicBezTo>
                  <a:pt x="4878" y="1070"/>
                  <a:pt x="4858" y="1070"/>
                  <a:pt x="4844" y="1070"/>
                </a:cubicBezTo>
                <a:cubicBezTo>
                  <a:pt x="4851" y="1057"/>
                  <a:pt x="4864" y="1050"/>
                  <a:pt x="4878" y="1050"/>
                </a:cubicBezTo>
                <a:close/>
                <a:moveTo>
                  <a:pt x="1299" y="1040"/>
                </a:moveTo>
                <a:cubicBezTo>
                  <a:pt x="1307" y="1040"/>
                  <a:pt x="1315" y="1041"/>
                  <a:pt x="1319" y="1044"/>
                </a:cubicBezTo>
                <a:cubicBezTo>
                  <a:pt x="1306" y="1050"/>
                  <a:pt x="1292" y="1070"/>
                  <a:pt x="1259" y="1070"/>
                </a:cubicBezTo>
                <a:cubicBezTo>
                  <a:pt x="1259" y="1047"/>
                  <a:pt x="1281" y="1040"/>
                  <a:pt x="1299" y="1040"/>
                </a:cubicBezTo>
                <a:close/>
                <a:moveTo>
                  <a:pt x="2808" y="1011"/>
                </a:moveTo>
                <a:cubicBezTo>
                  <a:pt x="2795" y="1024"/>
                  <a:pt x="2801" y="1050"/>
                  <a:pt x="2821" y="1057"/>
                </a:cubicBezTo>
                <a:cubicBezTo>
                  <a:pt x="2828" y="1044"/>
                  <a:pt x="2821" y="1017"/>
                  <a:pt x="2808" y="1011"/>
                </a:cubicBezTo>
                <a:close/>
                <a:moveTo>
                  <a:pt x="2761" y="1011"/>
                </a:moveTo>
                <a:cubicBezTo>
                  <a:pt x="2735" y="1011"/>
                  <a:pt x="2728" y="1024"/>
                  <a:pt x="2721" y="1044"/>
                </a:cubicBezTo>
                <a:cubicBezTo>
                  <a:pt x="2741" y="1064"/>
                  <a:pt x="2755" y="1031"/>
                  <a:pt x="2761" y="1011"/>
                </a:cubicBezTo>
                <a:close/>
                <a:moveTo>
                  <a:pt x="3409" y="1006"/>
                </a:moveTo>
                <a:cubicBezTo>
                  <a:pt x="3400" y="1006"/>
                  <a:pt x="3392" y="1007"/>
                  <a:pt x="3389" y="1011"/>
                </a:cubicBezTo>
                <a:cubicBezTo>
                  <a:pt x="3382" y="1031"/>
                  <a:pt x="3395" y="1031"/>
                  <a:pt x="3395" y="1044"/>
                </a:cubicBezTo>
                <a:cubicBezTo>
                  <a:pt x="3415" y="1037"/>
                  <a:pt x="3422" y="1031"/>
                  <a:pt x="3429" y="1011"/>
                </a:cubicBezTo>
                <a:cubicBezTo>
                  <a:pt x="3425" y="1007"/>
                  <a:pt x="3417" y="1006"/>
                  <a:pt x="3409" y="1006"/>
                </a:cubicBezTo>
                <a:close/>
                <a:moveTo>
                  <a:pt x="1953" y="1004"/>
                </a:moveTo>
                <a:cubicBezTo>
                  <a:pt x="1974" y="1004"/>
                  <a:pt x="1980" y="1017"/>
                  <a:pt x="2000" y="1011"/>
                </a:cubicBezTo>
                <a:cubicBezTo>
                  <a:pt x="1986" y="1017"/>
                  <a:pt x="1966" y="1044"/>
                  <a:pt x="1946" y="1024"/>
                </a:cubicBezTo>
                <a:cubicBezTo>
                  <a:pt x="1953" y="1017"/>
                  <a:pt x="1953" y="1017"/>
                  <a:pt x="1953" y="1004"/>
                </a:cubicBezTo>
                <a:close/>
                <a:moveTo>
                  <a:pt x="1166" y="1004"/>
                </a:moveTo>
                <a:cubicBezTo>
                  <a:pt x="1152" y="1031"/>
                  <a:pt x="1199" y="1051"/>
                  <a:pt x="1219" y="1031"/>
                </a:cubicBezTo>
                <a:cubicBezTo>
                  <a:pt x="1212" y="1077"/>
                  <a:pt x="1199" y="1057"/>
                  <a:pt x="1179" y="1090"/>
                </a:cubicBezTo>
                <a:cubicBezTo>
                  <a:pt x="1139" y="1090"/>
                  <a:pt x="1139" y="1037"/>
                  <a:pt x="1132" y="1017"/>
                </a:cubicBezTo>
                <a:cubicBezTo>
                  <a:pt x="1139" y="1011"/>
                  <a:pt x="1152" y="1004"/>
                  <a:pt x="1166" y="1004"/>
                </a:cubicBezTo>
                <a:close/>
                <a:moveTo>
                  <a:pt x="2423" y="1004"/>
                </a:moveTo>
                <a:cubicBezTo>
                  <a:pt x="2414" y="1004"/>
                  <a:pt x="2407" y="1008"/>
                  <a:pt x="2401" y="1018"/>
                </a:cubicBezTo>
                <a:cubicBezTo>
                  <a:pt x="2434" y="1018"/>
                  <a:pt x="2408" y="1044"/>
                  <a:pt x="2421" y="1058"/>
                </a:cubicBezTo>
                <a:cubicBezTo>
                  <a:pt x="2441" y="1037"/>
                  <a:pt x="2481" y="1044"/>
                  <a:pt x="2514" y="1051"/>
                </a:cubicBezTo>
                <a:cubicBezTo>
                  <a:pt x="2514" y="1037"/>
                  <a:pt x="2528" y="1031"/>
                  <a:pt x="2521" y="1017"/>
                </a:cubicBezTo>
                <a:cubicBezTo>
                  <a:pt x="2495" y="1048"/>
                  <a:pt x="2453" y="1003"/>
                  <a:pt x="2423" y="1004"/>
                </a:cubicBezTo>
                <a:close/>
                <a:moveTo>
                  <a:pt x="2541" y="997"/>
                </a:moveTo>
                <a:cubicBezTo>
                  <a:pt x="2554" y="1024"/>
                  <a:pt x="2528" y="1010"/>
                  <a:pt x="2534" y="1030"/>
                </a:cubicBezTo>
                <a:cubicBezTo>
                  <a:pt x="2554" y="1030"/>
                  <a:pt x="2568" y="1030"/>
                  <a:pt x="2574" y="1044"/>
                </a:cubicBezTo>
                <a:cubicBezTo>
                  <a:pt x="2581" y="1031"/>
                  <a:pt x="2608" y="1017"/>
                  <a:pt x="2594" y="1004"/>
                </a:cubicBezTo>
                <a:cubicBezTo>
                  <a:pt x="2568" y="1010"/>
                  <a:pt x="2561" y="1010"/>
                  <a:pt x="2541" y="997"/>
                </a:cubicBezTo>
                <a:close/>
                <a:moveTo>
                  <a:pt x="4878" y="991"/>
                </a:moveTo>
                <a:cubicBezTo>
                  <a:pt x="4891" y="997"/>
                  <a:pt x="4884" y="1011"/>
                  <a:pt x="4884" y="1017"/>
                </a:cubicBezTo>
                <a:cubicBezTo>
                  <a:pt x="4871" y="1024"/>
                  <a:pt x="4878" y="1004"/>
                  <a:pt x="4864" y="1004"/>
                </a:cubicBezTo>
                <a:cubicBezTo>
                  <a:pt x="4864" y="997"/>
                  <a:pt x="4878" y="1004"/>
                  <a:pt x="4878" y="991"/>
                </a:cubicBezTo>
                <a:close/>
                <a:moveTo>
                  <a:pt x="5005" y="977"/>
                </a:moveTo>
                <a:cubicBezTo>
                  <a:pt x="5005" y="977"/>
                  <a:pt x="5005" y="977"/>
                  <a:pt x="5032" y="977"/>
                </a:cubicBezTo>
                <a:cubicBezTo>
                  <a:pt x="5025" y="997"/>
                  <a:pt x="5038" y="1011"/>
                  <a:pt x="5005" y="1011"/>
                </a:cubicBezTo>
                <a:cubicBezTo>
                  <a:pt x="4991" y="1004"/>
                  <a:pt x="5012" y="997"/>
                  <a:pt x="5005" y="977"/>
                </a:cubicBezTo>
                <a:close/>
                <a:moveTo>
                  <a:pt x="1252" y="977"/>
                </a:moveTo>
                <a:cubicBezTo>
                  <a:pt x="1286" y="977"/>
                  <a:pt x="1239" y="1017"/>
                  <a:pt x="1279" y="1011"/>
                </a:cubicBezTo>
                <a:cubicBezTo>
                  <a:pt x="1279" y="1011"/>
                  <a:pt x="1279" y="1011"/>
                  <a:pt x="1279" y="1024"/>
                </a:cubicBezTo>
                <a:cubicBezTo>
                  <a:pt x="1272" y="1024"/>
                  <a:pt x="1272" y="1024"/>
                  <a:pt x="1272" y="1031"/>
                </a:cubicBezTo>
                <a:cubicBezTo>
                  <a:pt x="1266" y="1031"/>
                  <a:pt x="1259" y="997"/>
                  <a:pt x="1252" y="1017"/>
                </a:cubicBezTo>
                <a:cubicBezTo>
                  <a:pt x="1246" y="1011"/>
                  <a:pt x="1246" y="1004"/>
                  <a:pt x="1246" y="991"/>
                </a:cubicBezTo>
                <a:cubicBezTo>
                  <a:pt x="1246" y="991"/>
                  <a:pt x="1246" y="991"/>
                  <a:pt x="1259" y="991"/>
                </a:cubicBezTo>
                <a:cubicBezTo>
                  <a:pt x="1259" y="991"/>
                  <a:pt x="1252" y="984"/>
                  <a:pt x="1252" y="977"/>
                </a:cubicBezTo>
                <a:close/>
                <a:moveTo>
                  <a:pt x="7480" y="976"/>
                </a:moveTo>
                <a:cubicBezTo>
                  <a:pt x="7488" y="976"/>
                  <a:pt x="7498" y="977"/>
                  <a:pt x="7508" y="977"/>
                </a:cubicBezTo>
                <a:cubicBezTo>
                  <a:pt x="7508" y="991"/>
                  <a:pt x="7482" y="984"/>
                  <a:pt x="7462" y="984"/>
                </a:cubicBezTo>
                <a:cubicBezTo>
                  <a:pt x="7465" y="978"/>
                  <a:pt x="7472" y="976"/>
                  <a:pt x="7480" y="976"/>
                </a:cubicBezTo>
                <a:close/>
                <a:moveTo>
                  <a:pt x="1154" y="974"/>
                </a:moveTo>
                <a:cubicBezTo>
                  <a:pt x="1169" y="973"/>
                  <a:pt x="1189" y="990"/>
                  <a:pt x="1206" y="984"/>
                </a:cubicBezTo>
                <a:cubicBezTo>
                  <a:pt x="1192" y="1004"/>
                  <a:pt x="1179" y="991"/>
                  <a:pt x="1152" y="991"/>
                </a:cubicBezTo>
                <a:cubicBezTo>
                  <a:pt x="1159" y="984"/>
                  <a:pt x="1159" y="977"/>
                  <a:pt x="1146" y="977"/>
                </a:cubicBezTo>
                <a:cubicBezTo>
                  <a:pt x="1148" y="975"/>
                  <a:pt x="1151" y="974"/>
                  <a:pt x="1154" y="974"/>
                </a:cubicBezTo>
                <a:close/>
                <a:moveTo>
                  <a:pt x="4819" y="973"/>
                </a:moveTo>
                <a:cubicBezTo>
                  <a:pt x="4813" y="973"/>
                  <a:pt x="4807" y="977"/>
                  <a:pt x="4804" y="984"/>
                </a:cubicBezTo>
                <a:cubicBezTo>
                  <a:pt x="4818" y="991"/>
                  <a:pt x="4818" y="1004"/>
                  <a:pt x="4838" y="997"/>
                </a:cubicBezTo>
                <a:cubicBezTo>
                  <a:pt x="4842" y="981"/>
                  <a:pt x="4830" y="972"/>
                  <a:pt x="4819" y="973"/>
                </a:cubicBezTo>
                <a:close/>
                <a:moveTo>
                  <a:pt x="529" y="953"/>
                </a:moveTo>
                <a:cubicBezTo>
                  <a:pt x="524" y="953"/>
                  <a:pt x="520" y="956"/>
                  <a:pt x="518" y="965"/>
                </a:cubicBezTo>
                <a:cubicBezTo>
                  <a:pt x="532" y="971"/>
                  <a:pt x="558" y="985"/>
                  <a:pt x="565" y="971"/>
                </a:cubicBezTo>
                <a:cubicBezTo>
                  <a:pt x="556" y="967"/>
                  <a:pt x="540" y="953"/>
                  <a:pt x="529" y="953"/>
                </a:cubicBezTo>
                <a:close/>
                <a:moveTo>
                  <a:pt x="5499" y="924"/>
                </a:moveTo>
                <a:cubicBezTo>
                  <a:pt x="5491" y="924"/>
                  <a:pt x="5486" y="926"/>
                  <a:pt x="5486" y="931"/>
                </a:cubicBezTo>
                <a:cubicBezTo>
                  <a:pt x="5499" y="931"/>
                  <a:pt x="5492" y="965"/>
                  <a:pt x="5512" y="958"/>
                </a:cubicBezTo>
                <a:cubicBezTo>
                  <a:pt x="5519" y="951"/>
                  <a:pt x="5532" y="945"/>
                  <a:pt x="5532" y="931"/>
                </a:cubicBezTo>
                <a:cubicBezTo>
                  <a:pt x="5528" y="927"/>
                  <a:pt x="5511" y="923"/>
                  <a:pt x="5499" y="924"/>
                </a:cubicBezTo>
                <a:close/>
                <a:moveTo>
                  <a:pt x="1937" y="919"/>
                </a:moveTo>
                <a:cubicBezTo>
                  <a:pt x="1967" y="919"/>
                  <a:pt x="1997" y="923"/>
                  <a:pt x="2020" y="931"/>
                </a:cubicBezTo>
                <a:cubicBezTo>
                  <a:pt x="2027" y="958"/>
                  <a:pt x="2007" y="931"/>
                  <a:pt x="1987" y="938"/>
                </a:cubicBezTo>
                <a:cubicBezTo>
                  <a:pt x="1966" y="945"/>
                  <a:pt x="2000" y="945"/>
                  <a:pt x="1994" y="965"/>
                </a:cubicBezTo>
                <a:cubicBezTo>
                  <a:pt x="1927" y="977"/>
                  <a:pt x="1894" y="951"/>
                  <a:pt x="1834" y="931"/>
                </a:cubicBezTo>
                <a:cubicBezTo>
                  <a:pt x="1860" y="924"/>
                  <a:pt x="1899" y="918"/>
                  <a:pt x="1937" y="919"/>
                </a:cubicBezTo>
                <a:close/>
                <a:moveTo>
                  <a:pt x="2267" y="914"/>
                </a:moveTo>
                <a:cubicBezTo>
                  <a:pt x="2253" y="915"/>
                  <a:pt x="2236" y="922"/>
                  <a:pt x="2221" y="918"/>
                </a:cubicBezTo>
                <a:cubicBezTo>
                  <a:pt x="2221" y="951"/>
                  <a:pt x="2274" y="925"/>
                  <a:pt x="2294" y="931"/>
                </a:cubicBezTo>
                <a:cubicBezTo>
                  <a:pt x="2288" y="917"/>
                  <a:pt x="2279" y="914"/>
                  <a:pt x="2267" y="914"/>
                </a:cubicBezTo>
                <a:close/>
                <a:moveTo>
                  <a:pt x="2341" y="914"/>
                </a:moveTo>
                <a:cubicBezTo>
                  <a:pt x="2331" y="913"/>
                  <a:pt x="2321" y="916"/>
                  <a:pt x="2321" y="925"/>
                </a:cubicBezTo>
                <a:cubicBezTo>
                  <a:pt x="2327" y="931"/>
                  <a:pt x="2354" y="938"/>
                  <a:pt x="2354" y="918"/>
                </a:cubicBezTo>
                <a:cubicBezTo>
                  <a:pt x="2352" y="915"/>
                  <a:pt x="2346" y="914"/>
                  <a:pt x="2341" y="914"/>
                </a:cubicBezTo>
                <a:close/>
                <a:moveTo>
                  <a:pt x="1379" y="913"/>
                </a:moveTo>
                <a:cubicBezTo>
                  <a:pt x="1427" y="913"/>
                  <a:pt x="1476" y="914"/>
                  <a:pt x="1526" y="919"/>
                </a:cubicBezTo>
                <a:cubicBezTo>
                  <a:pt x="1513" y="938"/>
                  <a:pt x="1486" y="938"/>
                  <a:pt x="1479" y="958"/>
                </a:cubicBezTo>
                <a:cubicBezTo>
                  <a:pt x="1446" y="951"/>
                  <a:pt x="1406" y="951"/>
                  <a:pt x="1366" y="958"/>
                </a:cubicBezTo>
                <a:cubicBezTo>
                  <a:pt x="1292" y="965"/>
                  <a:pt x="1232" y="918"/>
                  <a:pt x="1166" y="938"/>
                </a:cubicBezTo>
                <a:cubicBezTo>
                  <a:pt x="1152" y="925"/>
                  <a:pt x="1119" y="931"/>
                  <a:pt x="1105" y="919"/>
                </a:cubicBezTo>
                <a:cubicBezTo>
                  <a:pt x="1179" y="919"/>
                  <a:pt x="1274" y="912"/>
                  <a:pt x="1379" y="913"/>
                </a:cubicBezTo>
                <a:close/>
                <a:moveTo>
                  <a:pt x="4711" y="905"/>
                </a:moveTo>
                <a:cubicBezTo>
                  <a:pt x="4744" y="957"/>
                  <a:pt x="4804" y="951"/>
                  <a:pt x="4858" y="984"/>
                </a:cubicBezTo>
                <a:cubicBezTo>
                  <a:pt x="4851" y="997"/>
                  <a:pt x="4838" y="1004"/>
                  <a:pt x="4824" y="1011"/>
                </a:cubicBezTo>
                <a:cubicBezTo>
                  <a:pt x="4771" y="1004"/>
                  <a:pt x="4697" y="971"/>
                  <a:pt x="4644" y="984"/>
                </a:cubicBezTo>
                <a:cubicBezTo>
                  <a:pt x="4644" y="984"/>
                  <a:pt x="4644" y="984"/>
                  <a:pt x="4644" y="1011"/>
                </a:cubicBezTo>
                <a:cubicBezTo>
                  <a:pt x="4604" y="1011"/>
                  <a:pt x="4597" y="1011"/>
                  <a:pt x="4577" y="1004"/>
                </a:cubicBezTo>
                <a:cubicBezTo>
                  <a:pt x="4577" y="991"/>
                  <a:pt x="4571" y="991"/>
                  <a:pt x="4571" y="984"/>
                </a:cubicBezTo>
                <a:cubicBezTo>
                  <a:pt x="4571" y="984"/>
                  <a:pt x="4571" y="984"/>
                  <a:pt x="4553" y="984"/>
                </a:cubicBezTo>
                <a:lnTo>
                  <a:pt x="4551" y="984"/>
                </a:lnTo>
                <a:cubicBezTo>
                  <a:pt x="4511" y="991"/>
                  <a:pt x="4430" y="1010"/>
                  <a:pt x="4390" y="1037"/>
                </a:cubicBezTo>
                <a:cubicBezTo>
                  <a:pt x="4377" y="1030"/>
                  <a:pt x="4397" y="1024"/>
                  <a:pt x="4384" y="1017"/>
                </a:cubicBezTo>
                <a:cubicBezTo>
                  <a:pt x="4364" y="1017"/>
                  <a:pt x="4370" y="1044"/>
                  <a:pt x="4344" y="1037"/>
                </a:cubicBezTo>
                <a:cubicBezTo>
                  <a:pt x="4357" y="991"/>
                  <a:pt x="4397" y="1017"/>
                  <a:pt x="4424" y="984"/>
                </a:cubicBezTo>
                <a:cubicBezTo>
                  <a:pt x="4397" y="977"/>
                  <a:pt x="4377" y="971"/>
                  <a:pt x="4324" y="977"/>
                </a:cubicBezTo>
                <a:cubicBezTo>
                  <a:pt x="4324" y="938"/>
                  <a:pt x="4270" y="951"/>
                  <a:pt x="4244" y="938"/>
                </a:cubicBezTo>
                <a:cubicBezTo>
                  <a:pt x="4237" y="958"/>
                  <a:pt x="4264" y="945"/>
                  <a:pt x="4257" y="965"/>
                </a:cubicBezTo>
                <a:cubicBezTo>
                  <a:pt x="4230" y="945"/>
                  <a:pt x="4157" y="977"/>
                  <a:pt x="4143" y="938"/>
                </a:cubicBezTo>
                <a:cubicBezTo>
                  <a:pt x="4177" y="938"/>
                  <a:pt x="4190" y="931"/>
                  <a:pt x="4190" y="911"/>
                </a:cubicBezTo>
                <a:cubicBezTo>
                  <a:pt x="4217" y="931"/>
                  <a:pt x="4270" y="925"/>
                  <a:pt x="4297" y="918"/>
                </a:cubicBezTo>
                <a:cubicBezTo>
                  <a:pt x="4310" y="905"/>
                  <a:pt x="4290" y="938"/>
                  <a:pt x="4310" y="938"/>
                </a:cubicBezTo>
                <a:cubicBezTo>
                  <a:pt x="4350" y="911"/>
                  <a:pt x="4437" y="938"/>
                  <a:pt x="4484" y="938"/>
                </a:cubicBezTo>
                <a:cubicBezTo>
                  <a:pt x="4491" y="931"/>
                  <a:pt x="4491" y="925"/>
                  <a:pt x="4497" y="918"/>
                </a:cubicBezTo>
                <a:cubicBezTo>
                  <a:pt x="4557" y="945"/>
                  <a:pt x="4624" y="958"/>
                  <a:pt x="4684" y="945"/>
                </a:cubicBezTo>
                <a:cubicBezTo>
                  <a:pt x="4697" y="938"/>
                  <a:pt x="4671" y="918"/>
                  <a:pt x="4657" y="918"/>
                </a:cubicBezTo>
                <a:cubicBezTo>
                  <a:pt x="4671" y="905"/>
                  <a:pt x="4697" y="918"/>
                  <a:pt x="4711" y="905"/>
                </a:cubicBezTo>
                <a:close/>
                <a:moveTo>
                  <a:pt x="1061" y="903"/>
                </a:moveTo>
                <a:cubicBezTo>
                  <a:pt x="1073" y="903"/>
                  <a:pt x="1092" y="915"/>
                  <a:pt x="1092" y="925"/>
                </a:cubicBezTo>
                <a:cubicBezTo>
                  <a:pt x="1079" y="918"/>
                  <a:pt x="1059" y="918"/>
                  <a:pt x="1052" y="911"/>
                </a:cubicBezTo>
                <a:cubicBezTo>
                  <a:pt x="1052" y="905"/>
                  <a:pt x="1056" y="903"/>
                  <a:pt x="1061" y="903"/>
                </a:cubicBezTo>
                <a:close/>
                <a:moveTo>
                  <a:pt x="5045" y="892"/>
                </a:moveTo>
                <a:cubicBezTo>
                  <a:pt x="5072" y="899"/>
                  <a:pt x="5112" y="905"/>
                  <a:pt x="5139" y="899"/>
                </a:cubicBezTo>
                <a:cubicBezTo>
                  <a:pt x="5125" y="918"/>
                  <a:pt x="5092" y="925"/>
                  <a:pt x="5085" y="958"/>
                </a:cubicBezTo>
                <a:cubicBezTo>
                  <a:pt x="5005" y="958"/>
                  <a:pt x="4938" y="925"/>
                  <a:pt x="4812" y="951"/>
                </a:cubicBezTo>
                <a:cubicBezTo>
                  <a:pt x="4878" y="905"/>
                  <a:pt x="4938" y="912"/>
                  <a:pt x="5038" y="905"/>
                </a:cubicBezTo>
                <a:cubicBezTo>
                  <a:pt x="5045" y="905"/>
                  <a:pt x="5045" y="899"/>
                  <a:pt x="5045" y="892"/>
                </a:cubicBezTo>
                <a:close/>
                <a:moveTo>
                  <a:pt x="3670" y="883"/>
                </a:moveTo>
                <a:cubicBezTo>
                  <a:pt x="3679" y="882"/>
                  <a:pt x="3700" y="892"/>
                  <a:pt x="3710" y="892"/>
                </a:cubicBezTo>
                <a:cubicBezTo>
                  <a:pt x="3696" y="919"/>
                  <a:pt x="3690" y="885"/>
                  <a:pt x="3670" y="892"/>
                </a:cubicBezTo>
                <a:cubicBezTo>
                  <a:pt x="3665" y="886"/>
                  <a:pt x="3666" y="883"/>
                  <a:pt x="3670" y="883"/>
                </a:cubicBezTo>
                <a:close/>
                <a:moveTo>
                  <a:pt x="1825" y="879"/>
                </a:moveTo>
                <a:cubicBezTo>
                  <a:pt x="1870" y="879"/>
                  <a:pt x="1925" y="885"/>
                  <a:pt x="1980" y="885"/>
                </a:cubicBezTo>
                <a:cubicBezTo>
                  <a:pt x="1973" y="899"/>
                  <a:pt x="1980" y="905"/>
                  <a:pt x="1993" y="905"/>
                </a:cubicBezTo>
                <a:cubicBezTo>
                  <a:pt x="1986" y="912"/>
                  <a:pt x="1973" y="912"/>
                  <a:pt x="1960" y="912"/>
                </a:cubicBezTo>
                <a:cubicBezTo>
                  <a:pt x="1953" y="912"/>
                  <a:pt x="1953" y="899"/>
                  <a:pt x="1953" y="892"/>
                </a:cubicBezTo>
                <a:cubicBezTo>
                  <a:pt x="1913" y="925"/>
                  <a:pt x="1806" y="892"/>
                  <a:pt x="1773" y="885"/>
                </a:cubicBezTo>
                <a:cubicBezTo>
                  <a:pt x="1788" y="881"/>
                  <a:pt x="1805" y="879"/>
                  <a:pt x="1825" y="879"/>
                </a:cubicBezTo>
                <a:close/>
                <a:moveTo>
                  <a:pt x="1288" y="865"/>
                </a:moveTo>
                <a:cubicBezTo>
                  <a:pt x="1311" y="864"/>
                  <a:pt x="1337" y="880"/>
                  <a:pt x="1352" y="885"/>
                </a:cubicBezTo>
                <a:cubicBezTo>
                  <a:pt x="1326" y="905"/>
                  <a:pt x="1292" y="879"/>
                  <a:pt x="1266" y="872"/>
                </a:cubicBezTo>
                <a:cubicBezTo>
                  <a:pt x="1272" y="867"/>
                  <a:pt x="1280" y="865"/>
                  <a:pt x="1288" y="865"/>
                </a:cubicBezTo>
                <a:close/>
                <a:moveTo>
                  <a:pt x="7515" y="859"/>
                </a:moveTo>
                <a:cubicBezTo>
                  <a:pt x="7495" y="859"/>
                  <a:pt x="7475" y="859"/>
                  <a:pt x="7468" y="865"/>
                </a:cubicBezTo>
                <a:cubicBezTo>
                  <a:pt x="7468" y="892"/>
                  <a:pt x="7515" y="872"/>
                  <a:pt x="7515" y="859"/>
                </a:cubicBezTo>
                <a:close/>
                <a:moveTo>
                  <a:pt x="4872" y="837"/>
                </a:moveTo>
                <a:cubicBezTo>
                  <a:pt x="4885" y="837"/>
                  <a:pt x="4898" y="840"/>
                  <a:pt x="4911" y="845"/>
                </a:cubicBezTo>
                <a:cubicBezTo>
                  <a:pt x="4891" y="859"/>
                  <a:pt x="4851" y="865"/>
                  <a:pt x="4818" y="865"/>
                </a:cubicBezTo>
                <a:cubicBezTo>
                  <a:pt x="4830" y="845"/>
                  <a:pt x="4850" y="837"/>
                  <a:pt x="4872" y="837"/>
                </a:cubicBezTo>
                <a:close/>
                <a:moveTo>
                  <a:pt x="362" y="836"/>
                </a:moveTo>
                <a:cubicBezTo>
                  <a:pt x="416" y="837"/>
                  <a:pt x="508" y="886"/>
                  <a:pt x="531" y="904"/>
                </a:cubicBezTo>
                <a:cubicBezTo>
                  <a:pt x="644" y="884"/>
                  <a:pt x="731" y="950"/>
                  <a:pt x="811" y="983"/>
                </a:cubicBezTo>
                <a:cubicBezTo>
                  <a:pt x="805" y="997"/>
                  <a:pt x="778" y="990"/>
                  <a:pt x="778" y="1004"/>
                </a:cubicBezTo>
                <a:cubicBezTo>
                  <a:pt x="731" y="963"/>
                  <a:pt x="664" y="963"/>
                  <a:pt x="611" y="983"/>
                </a:cubicBezTo>
                <a:cubicBezTo>
                  <a:pt x="618" y="997"/>
                  <a:pt x="644" y="1004"/>
                  <a:pt x="658" y="1017"/>
                </a:cubicBezTo>
                <a:cubicBezTo>
                  <a:pt x="604" y="1030"/>
                  <a:pt x="538" y="1030"/>
                  <a:pt x="478" y="1037"/>
                </a:cubicBezTo>
                <a:cubicBezTo>
                  <a:pt x="457" y="1044"/>
                  <a:pt x="504" y="1057"/>
                  <a:pt x="484" y="1070"/>
                </a:cubicBezTo>
                <a:cubicBezTo>
                  <a:pt x="464" y="1077"/>
                  <a:pt x="471" y="1050"/>
                  <a:pt x="451" y="1064"/>
                </a:cubicBezTo>
                <a:cubicBezTo>
                  <a:pt x="464" y="997"/>
                  <a:pt x="391" y="1024"/>
                  <a:pt x="377" y="984"/>
                </a:cubicBezTo>
                <a:cubicBezTo>
                  <a:pt x="391" y="965"/>
                  <a:pt x="404" y="945"/>
                  <a:pt x="437" y="938"/>
                </a:cubicBezTo>
                <a:cubicBezTo>
                  <a:pt x="417" y="899"/>
                  <a:pt x="337" y="918"/>
                  <a:pt x="324" y="872"/>
                </a:cubicBezTo>
                <a:cubicBezTo>
                  <a:pt x="322" y="845"/>
                  <a:pt x="338" y="835"/>
                  <a:pt x="362" y="836"/>
                </a:cubicBezTo>
                <a:close/>
                <a:moveTo>
                  <a:pt x="3523" y="825"/>
                </a:moveTo>
                <a:cubicBezTo>
                  <a:pt x="3569" y="845"/>
                  <a:pt x="3590" y="832"/>
                  <a:pt x="3616" y="845"/>
                </a:cubicBezTo>
                <a:cubicBezTo>
                  <a:pt x="3623" y="859"/>
                  <a:pt x="3610" y="859"/>
                  <a:pt x="3596" y="859"/>
                </a:cubicBezTo>
                <a:cubicBezTo>
                  <a:pt x="3603" y="872"/>
                  <a:pt x="3616" y="879"/>
                  <a:pt x="3636" y="879"/>
                </a:cubicBezTo>
                <a:cubicBezTo>
                  <a:pt x="3603" y="905"/>
                  <a:pt x="3536" y="879"/>
                  <a:pt x="3496" y="879"/>
                </a:cubicBezTo>
                <a:cubicBezTo>
                  <a:pt x="3496" y="845"/>
                  <a:pt x="3536" y="879"/>
                  <a:pt x="3523" y="825"/>
                </a:cubicBezTo>
                <a:close/>
                <a:moveTo>
                  <a:pt x="4444" y="817"/>
                </a:moveTo>
                <a:cubicBezTo>
                  <a:pt x="4446" y="817"/>
                  <a:pt x="4448" y="818"/>
                  <a:pt x="4450" y="818"/>
                </a:cubicBezTo>
                <a:cubicBezTo>
                  <a:pt x="4457" y="818"/>
                  <a:pt x="4457" y="825"/>
                  <a:pt x="4457" y="832"/>
                </a:cubicBezTo>
                <a:cubicBezTo>
                  <a:pt x="4471" y="818"/>
                  <a:pt x="4491" y="818"/>
                  <a:pt x="4511" y="818"/>
                </a:cubicBezTo>
                <a:cubicBezTo>
                  <a:pt x="4491" y="838"/>
                  <a:pt x="4457" y="838"/>
                  <a:pt x="4424" y="845"/>
                </a:cubicBezTo>
                <a:cubicBezTo>
                  <a:pt x="4424" y="832"/>
                  <a:pt x="4404" y="838"/>
                  <a:pt x="4410" y="825"/>
                </a:cubicBezTo>
                <a:cubicBezTo>
                  <a:pt x="4422" y="837"/>
                  <a:pt x="4429" y="818"/>
                  <a:pt x="4444" y="817"/>
                </a:cubicBezTo>
                <a:close/>
                <a:moveTo>
                  <a:pt x="4581" y="805"/>
                </a:moveTo>
                <a:cubicBezTo>
                  <a:pt x="4595" y="806"/>
                  <a:pt x="4609" y="809"/>
                  <a:pt x="4624" y="819"/>
                </a:cubicBezTo>
                <a:cubicBezTo>
                  <a:pt x="4624" y="879"/>
                  <a:pt x="4544" y="852"/>
                  <a:pt x="4517" y="812"/>
                </a:cubicBezTo>
                <a:cubicBezTo>
                  <a:pt x="4538" y="812"/>
                  <a:pt x="4559" y="805"/>
                  <a:pt x="4581" y="805"/>
                </a:cubicBezTo>
                <a:close/>
                <a:moveTo>
                  <a:pt x="3215" y="805"/>
                </a:moveTo>
                <a:cubicBezTo>
                  <a:pt x="3222" y="805"/>
                  <a:pt x="3242" y="825"/>
                  <a:pt x="3255" y="812"/>
                </a:cubicBezTo>
                <a:cubicBezTo>
                  <a:pt x="3275" y="825"/>
                  <a:pt x="3255" y="845"/>
                  <a:pt x="3289" y="845"/>
                </a:cubicBezTo>
                <a:cubicBezTo>
                  <a:pt x="3289" y="859"/>
                  <a:pt x="3275" y="859"/>
                  <a:pt x="3262" y="858"/>
                </a:cubicBezTo>
                <a:cubicBezTo>
                  <a:pt x="3269" y="818"/>
                  <a:pt x="3208" y="838"/>
                  <a:pt x="3215" y="805"/>
                </a:cubicBezTo>
                <a:close/>
                <a:moveTo>
                  <a:pt x="4717" y="799"/>
                </a:moveTo>
                <a:cubicBezTo>
                  <a:pt x="4744" y="799"/>
                  <a:pt x="4771" y="799"/>
                  <a:pt x="4784" y="819"/>
                </a:cubicBezTo>
                <a:cubicBezTo>
                  <a:pt x="4764" y="832"/>
                  <a:pt x="4758" y="852"/>
                  <a:pt x="4758" y="879"/>
                </a:cubicBezTo>
                <a:cubicBezTo>
                  <a:pt x="4724" y="872"/>
                  <a:pt x="4704" y="859"/>
                  <a:pt x="4691" y="845"/>
                </a:cubicBezTo>
                <a:cubicBezTo>
                  <a:pt x="4704" y="832"/>
                  <a:pt x="4724" y="832"/>
                  <a:pt x="4717" y="799"/>
                </a:cubicBezTo>
                <a:close/>
                <a:moveTo>
                  <a:pt x="1364" y="770"/>
                </a:moveTo>
                <a:cubicBezTo>
                  <a:pt x="1373" y="769"/>
                  <a:pt x="1381" y="773"/>
                  <a:pt x="1386" y="786"/>
                </a:cubicBezTo>
                <a:cubicBezTo>
                  <a:pt x="1386" y="799"/>
                  <a:pt x="1379" y="799"/>
                  <a:pt x="1379" y="812"/>
                </a:cubicBezTo>
                <a:cubicBezTo>
                  <a:pt x="1346" y="812"/>
                  <a:pt x="1306" y="819"/>
                  <a:pt x="1312" y="786"/>
                </a:cubicBezTo>
                <a:cubicBezTo>
                  <a:pt x="1329" y="782"/>
                  <a:pt x="1348" y="770"/>
                  <a:pt x="1364" y="770"/>
                </a:cubicBezTo>
                <a:close/>
                <a:moveTo>
                  <a:pt x="4317" y="755"/>
                </a:moveTo>
                <a:cubicBezTo>
                  <a:pt x="4323" y="756"/>
                  <a:pt x="4328" y="757"/>
                  <a:pt x="4330" y="760"/>
                </a:cubicBezTo>
                <a:cubicBezTo>
                  <a:pt x="4324" y="779"/>
                  <a:pt x="4310" y="766"/>
                  <a:pt x="4297" y="766"/>
                </a:cubicBezTo>
                <a:cubicBezTo>
                  <a:pt x="4297" y="758"/>
                  <a:pt x="4307" y="755"/>
                  <a:pt x="4317" y="755"/>
                </a:cubicBezTo>
                <a:close/>
                <a:moveTo>
                  <a:pt x="4204" y="752"/>
                </a:moveTo>
                <a:cubicBezTo>
                  <a:pt x="4217" y="766"/>
                  <a:pt x="4224" y="752"/>
                  <a:pt x="4237" y="752"/>
                </a:cubicBezTo>
                <a:cubicBezTo>
                  <a:pt x="4244" y="778"/>
                  <a:pt x="4277" y="778"/>
                  <a:pt x="4284" y="805"/>
                </a:cubicBezTo>
                <a:cubicBezTo>
                  <a:pt x="4277" y="818"/>
                  <a:pt x="4264" y="832"/>
                  <a:pt x="4244" y="825"/>
                </a:cubicBezTo>
                <a:cubicBezTo>
                  <a:pt x="4244" y="845"/>
                  <a:pt x="4270" y="838"/>
                  <a:pt x="4270" y="859"/>
                </a:cubicBezTo>
                <a:cubicBezTo>
                  <a:pt x="4210" y="859"/>
                  <a:pt x="4217" y="845"/>
                  <a:pt x="4184" y="838"/>
                </a:cubicBezTo>
                <a:cubicBezTo>
                  <a:pt x="4190" y="806"/>
                  <a:pt x="4170" y="799"/>
                  <a:pt x="4143" y="798"/>
                </a:cubicBezTo>
                <a:cubicBezTo>
                  <a:pt x="4170" y="786"/>
                  <a:pt x="4204" y="786"/>
                  <a:pt x="4204" y="752"/>
                </a:cubicBezTo>
                <a:close/>
                <a:moveTo>
                  <a:pt x="2530" y="737"/>
                </a:moveTo>
                <a:cubicBezTo>
                  <a:pt x="2523" y="738"/>
                  <a:pt x="2516" y="740"/>
                  <a:pt x="2508" y="746"/>
                </a:cubicBezTo>
                <a:cubicBezTo>
                  <a:pt x="2521" y="753"/>
                  <a:pt x="2568" y="760"/>
                  <a:pt x="2588" y="746"/>
                </a:cubicBezTo>
                <a:cubicBezTo>
                  <a:pt x="2560" y="746"/>
                  <a:pt x="2545" y="737"/>
                  <a:pt x="2530" y="737"/>
                </a:cubicBezTo>
                <a:close/>
                <a:moveTo>
                  <a:pt x="1312" y="720"/>
                </a:moveTo>
                <a:cubicBezTo>
                  <a:pt x="1326" y="726"/>
                  <a:pt x="1352" y="726"/>
                  <a:pt x="1379" y="726"/>
                </a:cubicBezTo>
                <a:cubicBezTo>
                  <a:pt x="1366" y="740"/>
                  <a:pt x="1346" y="746"/>
                  <a:pt x="1319" y="746"/>
                </a:cubicBezTo>
                <a:cubicBezTo>
                  <a:pt x="1312" y="740"/>
                  <a:pt x="1306" y="733"/>
                  <a:pt x="1312" y="720"/>
                </a:cubicBezTo>
                <a:close/>
                <a:moveTo>
                  <a:pt x="3999" y="713"/>
                </a:moveTo>
                <a:cubicBezTo>
                  <a:pt x="4019" y="714"/>
                  <a:pt x="4052" y="733"/>
                  <a:pt x="4077" y="733"/>
                </a:cubicBezTo>
                <a:cubicBezTo>
                  <a:pt x="4063" y="740"/>
                  <a:pt x="4003" y="733"/>
                  <a:pt x="3983" y="720"/>
                </a:cubicBezTo>
                <a:cubicBezTo>
                  <a:pt x="3987" y="715"/>
                  <a:pt x="3992" y="713"/>
                  <a:pt x="3999" y="713"/>
                </a:cubicBezTo>
                <a:close/>
                <a:moveTo>
                  <a:pt x="4363" y="712"/>
                </a:moveTo>
                <a:cubicBezTo>
                  <a:pt x="4386" y="712"/>
                  <a:pt x="4376" y="733"/>
                  <a:pt x="4417" y="733"/>
                </a:cubicBezTo>
                <a:cubicBezTo>
                  <a:pt x="4404" y="746"/>
                  <a:pt x="4424" y="766"/>
                  <a:pt x="4404" y="779"/>
                </a:cubicBezTo>
                <a:cubicBezTo>
                  <a:pt x="4377" y="760"/>
                  <a:pt x="4350" y="753"/>
                  <a:pt x="4350" y="713"/>
                </a:cubicBezTo>
                <a:cubicBezTo>
                  <a:pt x="4355" y="712"/>
                  <a:pt x="4359" y="712"/>
                  <a:pt x="4363" y="712"/>
                </a:cubicBezTo>
                <a:close/>
                <a:moveTo>
                  <a:pt x="2494" y="700"/>
                </a:moveTo>
                <a:cubicBezTo>
                  <a:pt x="2494" y="706"/>
                  <a:pt x="2494" y="720"/>
                  <a:pt x="2501" y="726"/>
                </a:cubicBezTo>
                <a:cubicBezTo>
                  <a:pt x="2501" y="713"/>
                  <a:pt x="2521" y="720"/>
                  <a:pt x="2521" y="700"/>
                </a:cubicBezTo>
                <a:lnTo>
                  <a:pt x="2494" y="700"/>
                </a:lnTo>
                <a:close/>
                <a:moveTo>
                  <a:pt x="5467" y="695"/>
                </a:moveTo>
                <a:cubicBezTo>
                  <a:pt x="5442" y="694"/>
                  <a:pt x="5411" y="706"/>
                  <a:pt x="5399" y="719"/>
                </a:cubicBezTo>
                <a:cubicBezTo>
                  <a:pt x="5432" y="719"/>
                  <a:pt x="5466" y="719"/>
                  <a:pt x="5479" y="752"/>
                </a:cubicBezTo>
                <a:cubicBezTo>
                  <a:pt x="5472" y="766"/>
                  <a:pt x="5459" y="766"/>
                  <a:pt x="5466" y="786"/>
                </a:cubicBezTo>
                <a:cubicBezTo>
                  <a:pt x="5472" y="786"/>
                  <a:pt x="5479" y="792"/>
                  <a:pt x="5486" y="806"/>
                </a:cubicBezTo>
                <a:cubicBezTo>
                  <a:pt x="5566" y="772"/>
                  <a:pt x="5632" y="799"/>
                  <a:pt x="5706" y="779"/>
                </a:cubicBezTo>
                <a:cubicBezTo>
                  <a:pt x="5686" y="766"/>
                  <a:pt x="5652" y="766"/>
                  <a:pt x="5639" y="746"/>
                </a:cubicBezTo>
                <a:cubicBezTo>
                  <a:pt x="5699" y="758"/>
                  <a:pt x="5719" y="726"/>
                  <a:pt x="5759" y="719"/>
                </a:cubicBezTo>
                <a:cubicBezTo>
                  <a:pt x="5699" y="686"/>
                  <a:pt x="5586" y="732"/>
                  <a:pt x="5499" y="712"/>
                </a:cubicBezTo>
                <a:cubicBezTo>
                  <a:pt x="5494" y="700"/>
                  <a:pt x="5481" y="695"/>
                  <a:pt x="5467" y="695"/>
                </a:cubicBezTo>
                <a:close/>
                <a:moveTo>
                  <a:pt x="2241" y="687"/>
                </a:moveTo>
                <a:cubicBezTo>
                  <a:pt x="2241" y="713"/>
                  <a:pt x="2254" y="713"/>
                  <a:pt x="2274" y="714"/>
                </a:cubicBezTo>
                <a:cubicBezTo>
                  <a:pt x="2281" y="687"/>
                  <a:pt x="2261" y="687"/>
                  <a:pt x="2241" y="687"/>
                </a:cubicBezTo>
                <a:close/>
                <a:moveTo>
                  <a:pt x="324" y="682"/>
                </a:moveTo>
                <a:cubicBezTo>
                  <a:pt x="355" y="682"/>
                  <a:pt x="397" y="713"/>
                  <a:pt x="417" y="733"/>
                </a:cubicBezTo>
                <a:cubicBezTo>
                  <a:pt x="397" y="726"/>
                  <a:pt x="377" y="720"/>
                  <a:pt x="351" y="726"/>
                </a:cubicBezTo>
                <a:cubicBezTo>
                  <a:pt x="351" y="720"/>
                  <a:pt x="344" y="713"/>
                  <a:pt x="344" y="700"/>
                </a:cubicBezTo>
                <a:cubicBezTo>
                  <a:pt x="337" y="706"/>
                  <a:pt x="311" y="700"/>
                  <a:pt x="297" y="693"/>
                </a:cubicBezTo>
                <a:cubicBezTo>
                  <a:pt x="304" y="685"/>
                  <a:pt x="313" y="682"/>
                  <a:pt x="324" y="682"/>
                </a:cubicBezTo>
                <a:close/>
                <a:moveTo>
                  <a:pt x="4924" y="678"/>
                </a:moveTo>
                <a:cubicBezTo>
                  <a:pt x="4962" y="677"/>
                  <a:pt x="4997" y="689"/>
                  <a:pt x="5018" y="726"/>
                </a:cubicBezTo>
                <a:cubicBezTo>
                  <a:pt x="4984" y="733"/>
                  <a:pt x="5032" y="772"/>
                  <a:pt x="4985" y="766"/>
                </a:cubicBezTo>
                <a:cubicBezTo>
                  <a:pt x="5025" y="779"/>
                  <a:pt x="4998" y="818"/>
                  <a:pt x="5032" y="832"/>
                </a:cubicBezTo>
                <a:cubicBezTo>
                  <a:pt x="5058" y="832"/>
                  <a:pt x="5078" y="825"/>
                  <a:pt x="5105" y="825"/>
                </a:cubicBezTo>
                <a:cubicBezTo>
                  <a:pt x="5105" y="865"/>
                  <a:pt x="5038" y="865"/>
                  <a:pt x="5018" y="845"/>
                </a:cubicBezTo>
                <a:cubicBezTo>
                  <a:pt x="5005" y="865"/>
                  <a:pt x="4932" y="885"/>
                  <a:pt x="4918" y="852"/>
                </a:cubicBezTo>
                <a:cubicBezTo>
                  <a:pt x="4965" y="838"/>
                  <a:pt x="4918" y="766"/>
                  <a:pt x="4958" y="759"/>
                </a:cubicBezTo>
                <a:cubicBezTo>
                  <a:pt x="4938" y="732"/>
                  <a:pt x="4898" y="772"/>
                  <a:pt x="4872" y="766"/>
                </a:cubicBezTo>
                <a:cubicBezTo>
                  <a:pt x="4872" y="740"/>
                  <a:pt x="4912" y="746"/>
                  <a:pt x="4912" y="720"/>
                </a:cubicBezTo>
                <a:cubicBezTo>
                  <a:pt x="4918" y="700"/>
                  <a:pt x="4885" y="700"/>
                  <a:pt x="4898" y="680"/>
                </a:cubicBezTo>
                <a:cubicBezTo>
                  <a:pt x="4907" y="679"/>
                  <a:pt x="4916" y="678"/>
                  <a:pt x="4924" y="678"/>
                </a:cubicBezTo>
                <a:close/>
                <a:moveTo>
                  <a:pt x="4637" y="647"/>
                </a:moveTo>
                <a:cubicBezTo>
                  <a:pt x="4664" y="647"/>
                  <a:pt x="4704" y="647"/>
                  <a:pt x="4731" y="660"/>
                </a:cubicBezTo>
                <a:cubicBezTo>
                  <a:pt x="4744" y="680"/>
                  <a:pt x="4724" y="706"/>
                  <a:pt x="4717" y="726"/>
                </a:cubicBezTo>
                <a:cubicBezTo>
                  <a:pt x="4704" y="700"/>
                  <a:pt x="4664" y="693"/>
                  <a:pt x="4637" y="687"/>
                </a:cubicBezTo>
                <a:cubicBezTo>
                  <a:pt x="4644" y="680"/>
                  <a:pt x="4657" y="680"/>
                  <a:pt x="4657" y="660"/>
                </a:cubicBezTo>
                <a:cubicBezTo>
                  <a:pt x="4664" y="647"/>
                  <a:pt x="4624" y="667"/>
                  <a:pt x="4637" y="647"/>
                </a:cubicBezTo>
                <a:close/>
                <a:moveTo>
                  <a:pt x="2192" y="644"/>
                </a:moveTo>
                <a:cubicBezTo>
                  <a:pt x="2248" y="646"/>
                  <a:pt x="2301" y="675"/>
                  <a:pt x="2301" y="740"/>
                </a:cubicBezTo>
                <a:cubicBezTo>
                  <a:pt x="2261" y="740"/>
                  <a:pt x="2281" y="746"/>
                  <a:pt x="2281" y="773"/>
                </a:cubicBezTo>
                <a:cubicBezTo>
                  <a:pt x="2254" y="780"/>
                  <a:pt x="2247" y="766"/>
                  <a:pt x="2234" y="753"/>
                </a:cubicBezTo>
                <a:cubicBezTo>
                  <a:pt x="2241" y="746"/>
                  <a:pt x="2254" y="746"/>
                  <a:pt x="2254" y="733"/>
                </a:cubicBezTo>
                <a:cubicBezTo>
                  <a:pt x="2241" y="713"/>
                  <a:pt x="2214" y="687"/>
                  <a:pt x="2227" y="660"/>
                </a:cubicBezTo>
                <a:cubicBezTo>
                  <a:pt x="2181" y="673"/>
                  <a:pt x="2174" y="687"/>
                  <a:pt x="2154" y="647"/>
                </a:cubicBezTo>
                <a:cubicBezTo>
                  <a:pt x="2166" y="644"/>
                  <a:pt x="2179" y="643"/>
                  <a:pt x="2192" y="644"/>
                </a:cubicBezTo>
                <a:close/>
                <a:moveTo>
                  <a:pt x="1247" y="638"/>
                </a:moveTo>
                <a:cubicBezTo>
                  <a:pt x="1254" y="638"/>
                  <a:pt x="1262" y="640"/>
                  <a:pt x="1266" y="640"/>
                </a:cubicBezTo>
                <a:cubicBezTo>
                  <a:pt x="1272" y="647"/>
                  <a:pt x="1272" y="653"/>
                  <a:pt x="1272" y="660"/>
                </a:cubicBezTo>
                <a:cubicBezTo>
                  <a:pt x="1306" y="640"/>
                  <a:pt x="1359" y="667"/>
                  <a:pt x="1359" y="706"/>
                </a:cubicBezTo>
                <a:cubicBezTo>
                  <a:pt x="1326" y="706"/>
                  <a:pt x="1259" y="706"/>
                  <a:pt x="1239" y="700"/>
                </a:cubicBezTo>
                <a:cubicBezTo>
                  <a:pt x="1259" y="693"/>
                  <a:pt x="1252" y="687"/>
                  <a:pt x="1246" y="660"/>
                </a:cubicBezTo>
                <a:cubicBezTo>
                  <a:pt x="1259" y="667"/>
                  <a:pt x="1259" y="673"/>
                  <a:pt x="1266" y="673"/>
                </a:cubicBezTo>
                <a:cubicBezTo>
                  <a:pt x="1272" y="653"/>
                  <a:pt x="1252" y="647"/>
                  <a:pt x="1239" y="647"/>
                </a:cubicBezTo>
                <a:cubicBezTo>
                  <a:pt x="1236" y="640"/>
                  <a:pt x="1241" y="638"/>
                  <a:pt x="1247" y="638"/>
                </a:cubicBezTo>
                <a:close/>
                <a:moveTo>
                  <a:pt x="1992" y="636"/>
                </a:moveTo>
                <a:cubicBezTo>
                  <a:pt x="2040" y="636"/>
                  <a:pt x="2083" y="645"/>
                  <a:pt x="2121" y="673"/>
                </a:cubicBezTo>
                <a:cubicBezTo>
                  <a:pt x="2127" y="727"/>
                  <a:pt x="2040" y="714"/>
                  <a:pt x="2014" y="700"/>
                </a:cubicBezTo>
                <a:cubicBezTo>
                  <a:pt x="2014" y="680"/>
                  <a:pt x="2047" y="707"/>
                  <a:pt x="2040" y="687"/>
                </a:cubicBezTo>
                <a:cubicBezTo>
                  <a:pt x="2047" y="667"/>
                  <a:pt x="2034" y="667"/>
                  <a:pt x="2027" y="660"/>
                </a:cubicBezTo>
                <a:cubicBezTo>
                  <a:pt x="1994" y="667"/>
                  <a:pt x="1953" y="640"/>
                  <a:pt x="1900" y="640"/>
                </a:cubicBezTo>
                <a:cubicBezTo>
                  <a:pt x="1933" y="638"/>
                  <a:pt x="1964" y="635"/>
                  <a:pt x="1992" y="636"/>
                </a:cubicBezTo>
                <a:close/>
                <a:moveTo>
                  <a:pt x="2843" y="633"/>
                </a:moveTo>
                <a:cubicBezTo>
                  <a:pt x="2931" y="631"/>
                  <a:pt x="2977" y="698"/>
                  <a:pt x="3055" y="660"/>
                </a:cubicBezTo>
                <a:cubicBezTo>
                  <a:pt x="3075" y="660"/>
                  <a:pt x="3075" y="673"/>
                  <a:pt x="3088" y="673"/>
                </a:cubicBezTo>
                <a:cubicBezTo>
                  <a:pt x="3108" y="673"/>
                  <a:pt x="3102" y="660"/>
                  <a:pt x="3115" y="653"/>
                </a:cubicBezTo>
                <a:cubicBezTo>
                  <a:pt x="3215" y="667"/>
                  <a:pt x="3335" y="713"/>
                  <a:pt x="3429" y="673"/>
                </a:cubicBezTo>
                <a:cubicBezTo>
                  <a:pt x="3449" y="693"/>
                  <a:pt x="3469" y="720"/>
                  <a:pt x="3489" y="746"/>
                </a:cubicBezTo>
                <a:cubicBezTo>
                  <a:pt x="3415" y="746"/>
                  <a:pt x="3409" y="786"/>
                  <a:pt x="3349" y="746"/>
                </a:cubicBezTo>
                <a:cubicBezTo>
                  <a:pt x="3342" y="753"/>
                  <a:pt x="3342" y="766"/>
                  <a:pt x="3349" y="766"/>
                </a:cubicBezTo>
                <a:cubicBezTo>
                  <a:pt x="3329" y="786"/>
                  <a:pt x="3329" y="746"/>
                  <a:pt x="3309" y="746"/>
                </a:cubicBezTo>
                <a:cubicBezTo>
                  <a:pt x="3295" y="766"/>
                  <a:pt x="3255" y="786"/>
                  <a:pt x="3235" y="753"/>
                </a:cubicBezTo>
                <a:cubicBezTo>
                  <a:pt x="3208" y="786"/>
                  <a:pt x="3162" y="760"/>
                  <a:pt x="3135" y="766"/>
                </a:cubicBezTo>
                <a:cubicBezTo>
                  <a:pt x="3115" y="754"/>
                  <a:pt x="3128" y="754"/>
                  <a:pt x="3128" y="727"/>
                </a:cubicBezTo>
                <a:cubicBezTo>
                  <a:pt x="3088" y="734"/>
                  <a:pt x="3055" y="740"/>
                  <a:pt x="3042" y="773"/>
                </a:cubicBezTo>
                <a:cubicBezTo>
                  <a:pt x="3015" y="780"/>
                  <a:pt x="3002" y="780"/>
                  <a:pt x="2988" y="760"/>
                </a:cubicBezTo>
                <a:cubicBezTo>
                  <a:pt x="2928" y="800"/>
                  <a:pt x="2835" y="700"/>
                  <a:pt x="2801" y="766"/>
                </a:cubicBezTo>
                <a:cubicBezTo>
                  <a:pt x="2861" y="812"/>
                  <a:pt x="3008" y="753"/>
                  <a:pt x="3042" y="832"/>
                </a:cubicBezTo>
                <a:cubicBezTo>
                  <a:pt x="3068" y="839"/>
                  <a:pt x="3102" y="826"/>
                  <a:pt x="3108" y="846"/>
                </a:cubicBezTo>
                <a:cubicBezTo>
                  <a:pt x="3108" y="872"/>
                  <a:pt x="3075" y="859"/>
                  <a:pt x="3068" y="866"/>
                </a:cubicBezTo>
                <a:cubicBezTo>
                  <a:pt x="3055" y="866"/>
                  <a:pt x="3082" y="852"/>
                  <a:pt x="3062" y="839"/>
                </a:cubicBezTo>
                <a:cubicBezTo>
                  <a:pt x="3035" y="846"/>
                  <a:pt x="3015" y="826"/>
                  <a:pt x="2995" y="819"/>
                </a:cubicBezTo>
                <a:cubicBezTo>
                  <a:pt x="2968" y="812"/>
                  <a:pt x="2975" y="839"/>
                  <a:pt x="2955" y="846"/>
                </a:cubicBezTo>
                <a:cubicBezTo>
                  <a:pt x="2921" y="839"/>
                  <a:pt x="2895" y="826"/>
                  <a:pt x="2861" y="826"/>
                </a:cubicBezTo>
                <a:cubicBezTo>
                  <a:pt x="2775" y="885"/>
                  <a:pt x="2701" y="760"/>
                  <a:pt x="2621" y="826"/>
                </a:cubicBezTo>
                <a:cubicBezTo>
                  <a:pt x="2601" y="826"/>
                  <a:pt x="2601" y="806"/>
                  <a:pt x="2608" y="799"/>
                </a:cubicBezTo>
                <a:cubicBezTo>
                  <a:pt x="2601" y="799"/>
                  <a:pt x="2601" y="806"/>
                  <a:pt x="2601" y="819"/>
                </a:cubicBezTo>
                <a:cubicBezTo>
                  <a:pt x="2574" y="799"/>
                  <a:pt x="2554" y="819"/>
                  <a:pt x="2548" y="786"/>
                </a:cubicBezTo>
                <a:cubicBezTo>
                  <a:pt x="2528" y="779"/>
                  <a:pt x="2521" y="792"/>
                  <a:pt x="2508" y="792"/>
                </a:cubicBezTo>
                <a:cubicBezTo>
                  <a:pt x="2494" y="786"/>
                  <a:pt x="2494" y="759"/>
                  <a:pt x="2468" y="759"/>
                </a:cubicBezTo>
                <a:cubicBezTo>
                  <a:pt x="2454" y="766"/>
                  <a:pt x="2481" y="772"/>
                  <a:pt x="2474" y="786"/>
                </a:cubicBezTo>
                <a:cubicBezTo>
                  <a:pt x="2454" y="779"/>
                  <a:pt x="2421" y="792"/>
                  <a:pt x="2408" y="779"/>
                </a:cubicBezTo>
                <a:cubicBezTo>
                  <a:pt x="2421" y="766"/>
                  <a:pt x="2434" y="746"/>
                  <a:pt x="2401" y="740"/>
                </a:cubicBezTo>
                <a:cubicBezTo>
                  <a:pt x="2414" y="733"/>
                  <a:pt x="2434" y="733"/>
                  <a:pt x="2454" y="740"/>
                </a:cubicBezTo>
                <a:cubicBezTo>
                  <a:pt x="2481" y="733"/>
                  <a:pt x="2468" y="720"/>
                  <a:pt x="2468" y="693"/>
                </a:cubicBezTo>
                <a:cubicBezTo>
                  <a:pt x="2441" y="693"/>
                  <a:pt x="2461" y="727"/>
                  <a:pt x="2428" y="720"/>
                </a:cubicBezTo>
                <a:cubicBezTo>
                  <a:pt x="2414" y="707"/>
                  <a:pt x="2414" y="707"/>
                  <a:pt x="2421" y="687"/>
                </a:cubicBezTo>
                <a:cubicBezTo>
                  <a:pt x="2374" y="680"/>
                  <a:pt x="2341" y="693"/>
                  <a:pt x="2321" y="660"/>
                </a:cubicBezTo>
                <a:cubicBezTo>
                  <a:pt x="2508" y="640"/>
                  <a:pt x="2668" y="680"/>
                  <a:pt x="2821" y="660"/>
                </a:cubicBezTo>
                <a:cubicBezTo>
                  <a:pt x="2835" y="660"/>
                  <a:pt x="2835" y="647"/>
                  <a:pt x="2835" y="633"/>
                </a:cubicBezTo>
                <a:cubicBezTo>
                  <a:pt x="2838" y="633"/>
                  <a:pt x="2841" y="633"/>
                  <a:pt x="2843" y="633"/>
                </a:cubicBezTo>
                <a:close/>
                <a:moveTo>
                  <a:pt x="5094" y="629"/>
                </a:moveTo>
                <a:cubicBezTo>
                  <a:pt x="5132" y="629"/>
                  <a:pt x="5170" y="658"/>
                  <a:pt x="5179" y="693"/>
                </a:cubicBezTo>
                <a:cubicBezTo>
                  <a:pt x="5139" y="687"/>
                  <a:pt x="5085" y="733"/>
                  <a:pt x="5078" y="680"/>
                </a:cubicBezTo>
                <a:cubicBezTo>
                  <a:pt x="5078" y="660"/>
                  <a:pt x="5092" y="660"/>
                  <a:pt x="5105" y="660"/>
                </a:cubicBezTo>
                <a:cubicBezTo>
                  <a:pt x="5092" y="647"/>
                  <a:pt x="5065" y="667"/>
                  <a:pt x="5038" y="653"/>
                </a:cubicBezTo>
                <a:cubicBezTo>
                  <a:pt x="5054" y="635"/>
                  <a:pt x="5074" y="628"/>
                  <a:pt x="5094" y="629"/>
                </a:cubicBezTo>
                <a:close/>
                <a:moveTo>
                  <a:pt x="718" y="615"/>
                </a:moveTo>
                <a:cubicBezTo>
                  <a:pt x="734" y="615"/>
                  <a:pt x="770" y="627"/>
                  <a:pt x="765" y="647"/>
                </a:cubicBezTo>
                <a:cubicBezTo>
                  <a:pt x="725" y="653"/>
                  <a:pt x="738" y="614"/>
                  <a:pt x="712" y="620"/>
                </a:cubicBezTo>
                <a:cubicBezTo>
                  <a:pt x="710" y="617"/>
                  <a:pt x="713" y="615"/>
                  <a:pt x="718" y="615"/>
                </a:cubicBezTo>
                <a:close/>
                <a:moveTo>
                  <a:pt x="4692" y="601"/>
                </a:moveTo>
                <a:cubicBezTo>
                  <a:pt x="4704" y="601"/>
                  <a:pt x="4717" y="604"/>
                  <a:pt x="4724" y="607"/>
                </a:cubicBezTo>
                <a:cubicBezTo>
                  <a:pt x="4717" y="640"/>
                  <a:pt x="4677" y="640"/>
                  <a:pt x="4671" y="614"/>
                </a:cubicBezTo>
                <a:cubicBezTo>
                  <a:pt x="4671" y="604"/>
                  <a:pt x="4681" y="601"/>
                  <a:pt x="4692" y="601"/>
                </a:cubicBezTo>
                <a:close/>
                <a:moveTo>
                  <a:pt x="587" y="575"/>
                </a:moveTo>
                <a:cubicBezTo>
                  <a:pt x="593" y="575"/>
                  <a:pt x="598" y="579"/>
                  <a:pt x="598" y="587"/>
                </a:cubicBezTo>
                <a:cubicBezTo>
                  <a:pt x="585" y="587"/>
                  <a:pt x="578" y="587"/>
                  <a:pt x="565" y="587"/>
                </a:cubicBezTo>
                <a:cubicBezTo>
                  <a:pt x="569" y="580"/>
                  <a:pt x="579" y="574"/>
                  <a:pt x="587" y="575"/>
                </a:cubicBezTo>
                <a:close/>
                <a:moveTo>
                  <a:pt x="6093" y="561"/>
                </a:moveTo>
                <a:cubicBezTo>
                  <a:pt x="6100" y="587"/>
                  <a:pt x="6093" y="594"/>
                  <a:pt x="6106" y="607"/>
                </a:cubicBezTo>
                <a:cubicBezTo>
                  <a:pt x="6120" y="594"/>
                  <a:pt x="6133" y="587"/>
                  <a:pt x="6126" y="561"/>
                </a:cubicBezTo>
                <a:cubicBezTo>
                  <a:pt x="6126" y="561"/>
                  <a:pt x="6126" y="561"/>
                  <a:pt x="6093" y="561"/>
                </a:cubicBezTo>
                <a:close/>
                <a:moveTo>
                  <a:pt x="571" y="537"/>
                </a:moveTo>
                <a:cubicBezTo>
                  <a:pt x="579" y="536"/>
                  <a:pt x="592" y="546"/>
                  <a:pt x="612" y="541"/>
                </a:cubicBezTo>
                <a:cubicBezTo>
                  <a:pt x="618" y="568"/>
                  <a:pt x="552" y="568"/>
                  <a:pt x="565" y="541"/>
                </a:cubicBezTo>
                <a:cubicBezTo>
                  <a:pt x="567" y="538"/>
                  <a:pt x="569" y="537"/>
                  <a:pt x="571" y="537"/>
                </a:cubicBezTo>
                <a:close/>
                <a:moveTo>
                  <a:pt x="5319" y="534"/>
                </a:moveTo>
                <a:cubicBezTo>
                  <a:pt x="5323" y="533"/>
                  <a:pt x="5327" y="534"/>
                  <a:pt x="5332" y="535"/>
                </a:cubicBezTo>
                <a:cubicBezTo>
                  <a:pt x="5332" y="587"/>
                  <a:pt x="5426" y="548"/>
                  <a:pt x="5432" y="607"/>
                </a:cubicBezTo>
                <a:cubicBezTo>
                  <a:pt x="5407" y="607"/>
                  <a:pt x="5400" y="613"/>
                  <a:pt x="5355" y="614"/>
                </a:cubicBezTo>
                <a:lnTo>
                  <a:pt x="5350" y="614"/>
                </a:lnTo>
                <a:lnTo>
                  <a:pt x="5346" y="610"/>
                </a:lnTo>
                <a:lnTo>
                  <a:pt x="5344" y="611"/>
                </a:lnTo>
                <a:lnTo>
                  <a:pt x="5344" y="610"/>
                </a:lnTo>
                <a:cubicBezTo>
                  <a:pt x="5335" y="592"/>
                  <a:pt x="5310" y="581"/>
                  <a:pt x="5272" y="581"/>
                </a:cubicBezTo>
                <a:cubicBezTo>
                  <a:pt x="5284" y="558"/>
                  <a:pt x="5290" y="535"/>
                  <a:pt x="5319" y="534"/>
                </a:cubicBezTo>
                <a:close/>
                <a:moveTo>
                  <a:pt x="5058" y="521"/>
                </a:moveTo>
                <a:cubicBezTo>
                  <a:pt x="5078" y="521"/>
                  <a:pt x="5078" y="541"/>
                  <a:pt x="5098" y="541"/>
                </a:cubicBezTo>
                <a:cubicBezTo>
                  <a:pt x="5085" y="555"/>
                  <a:pt x="5052" y="548"/>
                  <a:pt x="5058" y="521"/>
                </a:cubicBezTo>
                <a:close/>
                <a:moveTo>
                  <a:pt x="386" y="494"/>
                </a:moveTo>
                <a:cubicBezTo>
                  <a:pt x="402" y="494"/>
                  <a:pt x="416" y="497"/>
                  <a:pt x="424" y="508"/>
                </a:cubicBezTo>
                <a:cubicBezTo>
                  <a:pt x="397" y="548"/>
                  <a:pt x="324" y="514"/>
                  <a:pt x="277" y="501"/>
                </a:cubicBezTo>
                <a:cubicBezTo>
                  <a:pt x="305" y="510"/>
                  <a:pt x="351" y="494"/>
                  <a:pt x="386" y="494"/>
                </a:cubicBezTo>
                <a:close/>
                <a:moveTo>
                  <a:pt x="4916" y="493"/>
                </a:moveTo>
                <a:cubicBezTo>
                  <a:pt x="4958" y="494"/>
                  <a:pt x="4981" y="516"/>
                  <a:pt x="5004" y="534"/>
                </a:cubicBezTo>
                <a:cubicBezTo>
                  <a:pt x="4998" y="561"/>
                  <a:pt x="4978" y="541"/>
                  <a:pt x="4978" y="561"/>
                </a:cubicBezTo>
                <a:cubicBezTo>
                  <a:pt x="4944" y="547"/>
                  <a:pt x="4938" y="574"/>
                  <a:pt x="4891" y="567"/>
                </a:cubicBezTo>
                <a:cubicBezTo>
                  <a:pt x="4898" y="541"/>
                  <a:pt x="4878" y="541"/>
                  <a:pt x="4858" y="541"/>
                </a:cubicBezTo>
                <a:cubicBezTo>
                  <a:pt x="4851" y="521"/>
                  <a:pt x="4884" y="547"/>
                  <a:pt x="4878" y="527"/>
                </a:cubicBezTo>
                <a:cubicBezTo>
                  <a:pt x="4891" y="527"/>
                  <a:pt x="4884" y="547"/>
                  <a:pt x="4898" y="547"/>
                </a:cubicBezTo>
                <a:cubicBezTo>
                  <a:pt x="4891" y="528"/>
                  <a:pt x="4918" y="514"/>
                  <a:pt x="4898" y="494"/>
                </a:cubicBezTo>
                <a:cubicBezTo>
                  <a:pt x="4904" y="494"/>
                  <a:pt x="4911" y="493"/>
                  <a:pt x="4916" y="493"/>
                </a:cubicBezTo>
                <a:close/>
                <a:moveTo>
                  <a:pt x="5036" y="481"/>
                </a:moveTo>
                <a:cubicBezTo>
                  <a:pt x="5040" y="481"/>
                  <a:pt x="5043" y="483"/>
                  <a:pt x="5045" y="488"/>
                </a:cubicBezTo>
                <a:cubicBezTo>
                  <a:pt x="5052" y="501"/>
                  <a:pt x="5025" y="488"/>
                  <a:pt x="5025" y="501"/>
                </a:cubicBezTo>
                <a:cubicBezTo>
                  <a:pt x="5010" y="496"/>
                  <a:pt x="5025" y="480"/>
                  <a:pt x="5036" y="481"/>
                </a:cubicBezTo>
                <a:close/>
                <a:moveTo>
                  <a:pt x="2883" y="457"/>
                </a:moveTo>
                <a:cubicBezTo>
                  <a:pt x="2904" y="457"/>
                  <a:pt x="2919" y="472"/>
                  <a:pt x="2928" y="515"/>
                </a:cubicBezTo>
                <a:cubicBezTo>
                  <a:pt x="2908" y="528"/>
                  <a:pt x="2881" y="535"/>
                  <a:pt x="2868" y="555"/>
                </a:cubicBezTo>
                <a:cubicBezTo>
                  <a:pt x="2848" y="535"/>
                  <a:pt x="2801" y="548"/>
                  <a:pt x="2781" y="521"/>
                </a:cubicBezTo>
                <a:cubicBezTo>
                  <a:pt x="2775" y="528"/>
                  <a:pt x="2761" y="535"/>
                  <a:pt x="2761" y="555"/>
                </a:cubicBezTo>
                <a:cubicBezTo>
                  <a:pt x="2748" y="541"/>
                  <a:pt x="2715" y="548"/>
                  <a:pt x="2715" y="555"/>
                </a:cubicBezTo>
                <a:cubicBezTo>
                  <a:pt x="2708" y="535"/>
                  <a:pt x="2695" y="502"/>
                  <a:pt x="2701" y="495"/>
                </a:cubicBezTo>
                <a:cubicBezTo>
                  <a:pt x="2735" y="502"/>
                  <a:pt x="2768" y="508"/>
                  <a:pt x="2815" y="502"/>
                </a:cubicBezTo>
                <a:cubicBezTo>
                  <a:pt x="2815" y="488"/>
                  <a:pt x="2788" y="508"/>
                  <a:pt x="2795" y="488"/>
                </a:cubicBezTo>
                <a:cubicBezTo>
                  <a:pt x="2830" y="475"/>
                  <a:pt x="2860" y="457"/>
                  <a:pt x="2883" y="457"/>
                </a:cubicBezTo>
                <a:close/>
                <a:moveTo>
                  <a:pt x="4740" y="426"/>
                </a:moveTo>
                <a:cubicBezTo>
                  <a:pt x="4761" y="425"/>
                  <a:pt x="4778" y="435"/>
                  <a:pt x="4784" y="468"/>
                </a:cubicBezTo>
                <a:cubicBezTo>
                  <a:pt x="4791" y="474"/>
                  <a:pt x="4804" y="481"/>
                  <a:pt x="4818" y="488"/>
                </a:cubicBezTo>
                <a:cubicBezTo>
                  <a:pt x="4811" y="494"/>
                  <a:pt x="4798" y="508"/>
                  <a:pt x="4784" y="508"/>
                </a:cubicBezTo>
                <a:cubicBezTo>
                  <a:pt x="4784" y="534"/>
                  <a:pt x="4818" y="554"/>
                  <a:pt x="4784" y="561"/>
                </a:cubicBezTo>
                <a:cubicBezTo>
                  <a:pt x="4824" y="587"/>
                  <a:pt x="4891" y="581"/>
                  <a:pt x="4904" y="633"/>
                </a:cubicBezTo>
                <a:cubicBezTo>
                  <a:pt x="4878" y="627"/>
                  <a:pt x="4871" y="640"/>
                  <a:pt x="4851" y="647"/>
                </a:cubicBezTo>
                <a:cubicBezTo>
                  <a:pt x="4838" y="634"/>
                  <a:pt x="4838" y="614"/>
                  <a:pt x="4824" y="601"/>
                </a:cubicBezTo>
                <a:cubicBezTo>
                  <a:pt x="4731" y="601"/>
                  <a:pt x="4651" y="541"/>
                  <a:pt x="4577" y="561"/>
                </a:cubicBezTo>
                <a:cubicBezTo>
                  <a:pt x="4584" y="574"/>
                  <a:pt x="4591" y="594"/>
                  <a:pt x="4577" y="607"/>
                </a:cubicBezTo>
                <a:cubicBezTo>
                  <a:pt x="4584" y="620"/>
                  <a:pt x="4604" y="613"/>
                  <a:pt x="4597" y="647"/>
                </a:cubicBezTo>
                <a:cubicBezTo>
                  <a:pt x="4557" y="640"/>
                  <a:pt x="4537" y="647"/>
                  <a:pt x="4524" y="667"/>
                </a:cubicBezTo>
                <a:cubicBezTo>
                  <a:pt x="4504" y="673"/>
                  <a:pt x="4504" y="653"/>
                  <a:pt x="4497" y="647"/>
                </a:cubicBezTo>
                <a:cubicBezTo>
                  <a:pt x="4524" y="647"/>
                  <a:pt x="4537" y="627"/>
                  <a:pt x="4537" y="581"/>
                </a:cubicBezTo>
                <a:cubicBezTo>
                  <a:pt x="4511" y="561"/>
                  <a:pt x="4477" y="548"/>
                  <a:pt x="4437" y="535"/>
                </a:cubicBezTo>
                <a:cubicBezTo>
                  <a:pt x="4444" y="514"/>
                  <a:pt x="4457" y="541"/>
                  <a:pt x="4477" y="535"/>
                </a:cubicBezTo>
                <a:cubicBezTo>
                  <a:pt x="4477" y="501"/>
                  <a:pt x="4444" y="535"/>
                  <a:pt x="4430" y="507"/>
                </a:cubicBezTo>
                <a:cubicBezTo>
                  <a:pt x="4437" y="507"/>
                  <a:pt x="4444" y="501"/>
                  <a:pt x="4430" y="494"/>
                </a:cubicBezTo>
                <a:cubicBezTo>
                  <a:pt x="4491" y="454"/>
                  <a:pt x="4531" y="494"/>
                  <a:pt x="4604" y="467"/>
                </a:cubicBezTo>
                <a:cubicBezTo>
                  <a:pt x="4591" y="481"/>
                  <a:pt x="4617" y="494"/>
                  <a:pt x="4637" y="494"/>
                </a:cubicBezTo>
                <a:cubicBezTo>
                  <a:pt x="4631" y="501"/>
                  <a:pt x="4631" y="507"/>
                  <a:pt x="4637" y="514"/>
                </a:cubicBezTo>
                <a:cubicBezTo>
                  <a:pt x="4657" y="501"/>
                  <a:pt x="4697" y="507"/>
                  <a:pt x="4724" y="494"/>
                </a:cubicBezTo>
                <a:cubicBezTo>
                  <a:pt x="4711" y="461"/>
                  <a:pt x="4691" y="474"/>
                  <a:pt x="4671" y="448"/>
                </a:cubicBezTo>
                <a:cubicBezTo>
                  <a:pt x="4694" y="438"/>
                  <a:pt x="4719" y="427"/>
                  <a:pt x="4740" y="426"/>
                </a:cubicBezTo>
                <a:close/>
                <a:moveTo>
                  <a:pt x="6801" y="423"/>
                </a:moveTo>
                <a:cubicBezTo>
                  <a:pt x="6843" y="421"/>
                  <a:pt x="6901" y="469"/>
                  <a:pt x="6935" y="478"/>
                </a:cubicBezTo>
                <a:cubicBezTo>
                  <a:pt x="7015" y="491"/>
                  <a:pt x="7115" y="498"/>
                  <a:pt x="7181" y="518"/>
                </a:cubicBezTo>
                <a:cubicBezTo>
                  <a:pt x="7275" y="551"/>
                  <a:pt x="7422" y="551"/>
                  <a:pt x="7515" y="590"/>
                </a:cubicBezTo>
                <a:cubicBezTo>
                  <a:pt x="7482" y="603"/>
                  <a:pt x="7475" y="636"/>
                  <a:pt x="7428" y="630"/>
                </a:cubicBezTo>
                <a:cubicBezTo>
                  <a:pt x="7448" y="676"/>
                  <a:pt x="7575" y="676"/>
                  <a:pt x="7529" y="775"/>
                </a:cubicBezTo>
                <a:cubicBezTo>
                  <a:pt x="7515" y="789"/>
                  <a:pt x="7488" y="775"/>
                  <a:pt x="7475" y="789"/>
                </a:cubicBezTo>
                <a:cubicBezTo>
                  <a:pt x="7475" y="795"/>
                  <a:pt x="7488" y="802"/>
                  <a:pt x="7475" y="809"/>
                </a:cubicBezTo>
                <a:cubicBezTo>
                  <a:pt x="7508" y="822"/>
                  <a:pt x="7555" y="795"/>
                  <a:pt x="7602" y="809"/>
                </a:cubicBezTo>
                <a:cubicBezTo>
                  <a:pt x="7595" y="822"/>
                  <a:pt x="7609" y="829"/>
                  <a:pt x="7609" y="842"/>
                </a:cubicBezTo>
                <a:cubicBezTo>
                  <a:pt x="7542" y="842"/>
                  <a:pt x="7508" y="922"/>
                  <a:pt x="7442" y="862"/>
                </a:cubicBezTo>
                <a:cubicBezTo>
                  <a:pt x="7435" y="876"/>
                  <a:pt x="7408" y="876"/>
                  <a:pt x="7402" y="862"/>
                </a:cubicBezTo>
                <a:cubicBezTo>
                  <a:pt x="7382" y="876"/>
                  <a:pt x="7362" y="882"/>
                  <a:pt x="7328" y="896"/>
                </a:cubicBezTo>
                <a:cubicBezTo>
                  <a:pt x="7328" y="902"/>
                  <a:pt x="7335" y="922"/>
                  <a:pt x="7322" y="922"/>
                </a:cubicBezTo>
                <a:cubicBezTo>
                  <a:pt x="7362" y="949"/>
                  <a:pt x="7428" y="929"/>
                  <a:pt x="7462" y="956"/>
                </a:cubicBezTo>
                <a:cubicBezTo>
                  <a:pt x="7415" y="976"/>
                  <a:pt x="7388" y="1022"/>
                  <a:pt x="7348" y="1048"/>
                </a:cubicBezTo>
                <a:cubicBezTo>
                  <a:pt x="7382" y="1068"/>
                  <a:pt x="7415" y="1062"/>
                  <a:pt x="7455" y="1062"/>
                </a:cubicBezTo>
                <a:cubicBezTo>
                  <a:pt x="7455" y="1101"/>
                  <a:pt x="7515" y="1088"/>
                  <a:pt x="7529" y="1128"/>
                </a:cubicBezTo>
                <a:cubicBezTo>
                  <a:pt x="7508" y="1148"/>
                  <a:pt x="7462" y="1141"/>
                  <a:pt x="7448" y="1161"/>
                </a:cubicBezTo>
                <a:cubicBezTo>
                  <a:pt x="7455" y="1188"/>
                  <a:pt x="7488" y="1155"/>
                  <a:pt x="7502" y="1181"/>
                </a:cubicBezTo>
                <a:cubicBezTo>
                  <a:pt x="7495" y="1195"/>
                  <a:pt x="7468" y="1181"/>
                  <a:pt x="7475" y="1208"/>
                </a:cubicBezTo>
                <a:cubicBezTo>
                  <a:pt x="7488" y="1234"/>
                  <a:pt x="7535" y="1227"/>
                  <a:pt x="7542" y="1261"/>
                </a:cubicBezTo>
                <a:cubicBezTo>
                  <a:pt x="7482" y="1261"/>
                  <a:pt x="7448" y="1261"/>
                  <a:pt x="7415" y="1287"/>
                </a:cubicBezTo>
                <a:cubicBezTo>
                  <a:pt x="7455" y="1314"/>
                  <a:pt x="7502" y="1334"/>
                  <a:pt x="7529" y="1374"/>
                </a:cubicBezTo>
                <a:cubicBezTo>
                  <a:pt x="7522" y="1387"/>
                  <a:pt x="7508" y="1394"/>
                  <a:pt x="7495" y="1400"/>
                </a:cubicBezTo>
                <a:cubicBezTo>
                  <a:pt x="7495" y="1420"/>
                  <a:pt x="7515" y="1426"/>
                  <a:pt x="7502" y="1440"/>
                </a:cubicBezTo>
                <a:cubicBezTo>
                  <a:pt x="7515" y="1453"/>
                  <a:pt x="7542" y="1453"/>
                  <a:pt x="7555" y="1473"/>
                </a:cubicBezTo>
                <a:cubicBezTo>
                  <a:pt x="7555" y="1480"/>
                  <a:pt x="7529" y="1473"/>
                  <a:pt x="7529" y="1486"/>
                </a:cubicBezTo>
                <a:cubicBezTo>
                  <a:pt x="7542" y="1506"/>
                  <a:pt x="7575" y="1506"/>
                  <a:pt x="7595" y="1513"/>
                </a:cubicBezTo>
                <a:cubicBezTo>
                  <a:pt x="7622" y="1599"/>
                  <a:pt x="7655" y="1678"/>
                  <a:pt x="7762" y="1705"/>
                </a:cubicBezTo>
                <a:cubicBezTo>
                  <a:pt x="7762" y="1718"/>
                  <a:pt x="7769" y="1732"/>
                  <a:pt x="7775" y="1732"/>
                </a:cubicBezTo>
                <a:cubicBezTo>
                  <a:pt x="7729" y="1765"/>
                  <a:pt x="7749" y="1838"/>
                  <a:pt x="7755" y="1877"/>
                </a:cubicBezTo>
                <a:cubicBezTo>
                  <a:pt x="7762" y="1884"/>
                  <a:pt x="7769" y="1897"/>
                  <a:pt x="7789" y="1891"/>
                </a:cubicBezTo>
                <a:cubicBezTo>
                  <a:pt x="7842" y="2023"/>
                  <a:pt x="7849" y="2162"/>
                  <a:pt x="7856" y="2294"/>
                </a:cubicBezTo>
                <a:cubicBezTo>
                  <a:pt x="7862" y="2367"/>
                  <a:pt x="7956" y="2400"/>
                  <a:pt x="7962" y="2472"/>
                </a:cubicBezTo>
                <a:cubicBezTo>
                  <a:pt x="7962" y="2525"/>
                  <a:pt x="7922" y="2552"/>
                  <a:pt x="7909" y="2605"/>
                </a:cubicBezTo>
                <a:cubicBezTo>
                  <a:pt x="7889" y="2605"/>
                  <a:pt x="7882" y="2611"/>
                  <a:pt x="7862" y="2611"/>
                </a:cubicBezTo>
                <a:cubicBezTo>
                  <a:pt x="7869" y="2665"/>
                  <a:pt x="7822" y="2718"/>
                  <a:pt x="7802" y="2770"/>
                </a:cubicBezTo>
                <a:cubicBezTo>
                  <a:pt x="7769" y="2764"/>
                  <a:pt x="7742" y="2784"/>
                  <a:pt x="7722" y="2777"/>
                </a:cubicBezTo>
                <a:cubicBezTo>
                  <a:pt x="7709" y="2777"/>
                  <a:pt x="7702" y="2790"/>
                  <a:pt x="7702" y="2810"/>
                </a:cubicBezTo>
                <a:cubicBezTo>
                  <a:pt x="7669" y="2810"/>
                  <a:pt x="7655" y="2830"/>
                  <a:pt x="7635" y="2850"/>
                </a:cubicBezTo>
                <a:cubicBezTo>
                  <a:pt x="7642" y="2870"/>
                  <a:pt x="7689" y="2856"/>
                  <a:pt x="7695" y="2870"/>
                </a:cubicBezTo>
                <a:cubicBezTo>
                  <a:pt x="7702" y="2903"/>
                  <a:pt x="7649" y="2870"/>
                  <a:pt x="7649" y="2890"/>
                </a:cubicBezTo>
                <a:cubicBezTo>
                  <a:pt x="7675" y="2916"/>
                  <a:pt x="7722" y="2916"/>
                  <a:pt x="7755" y="2929"/>
                </a:cubicBezTo>
                <a:cubicBezTo>
                  <a:pt x="7722" y="2929"/>
                  <a:pt x="7769" y="2975"/>
                  <a:pt x="7729" y="2969"/>
                </a:cubicBezTo>
                <a:cubicBezTo>
                  <a:pt x="7729" y="2989"/>
                  <a:pt x="7742" y="2989"/>
                  <a:pt x="7755" y="2989"/>
                </a:cubicBezTo>
                <a:cubicBezTo>
                  <a:pt x="7742" y="3001"/>
                  <a:pt x="7729" y="3008"/>
                  <a:pt x="7722" y="3028"/>
                </a:cubicBezTo>
                <a:cubicBezTo>
                  <a:pt x="7682" y="3008"/>
                  <a:pt x="7655" y="3041"/>
                  <a:pt x="7635" y="3068"/>
                </a:cubicBezTo>
                <a:cubicBezTo>
                  <a:pt x="7655" y="3087"/>
                  <a:pt x="7682" y="3094"/>
                  <a:pt x="7702" y="3107"/>
                </a:cubicBezTo>
                <a:cubicBezTo>
                  <a:pt x="7655" y="3127"/>
                  <a:pt x="7615" y="3120"/>
                  <a:pt x="7575" y="3140"/>
                </a:cubicBezTo>
                <a:cubicBezTo>
                  <a:pt x="7575" y="3154"/>
                  <a:pt x="7595" y="3154"/>
                  <a:pt x="7609" y="3160"/>
                </a:cubicBezTo>
                <a:cubicBezTo>
                  <a:pt x="7562" y="3194"/>
                  <a:pt x="7495" y="3200"/>
                  <a:pt x="7415" y="3194"/>
                </a:cubicBezTo>
                <a:cubicBezTo>
                  <a:pt x="7402" y="3200"/>
                  <a:pt x="7395" y="3213"/>
                  <a:pt x="7395" y="3233"/>
                </a:cubicBezTo>
                <a:cubicBezTo>
                  <a:pt x="7375" y="3233"/>
                  <a:pt x="7382" y="3207"/>
                  <a:pt x="7362" y="3200"/>
                </a:cubicBezTo>
                <a:cubicBezTo>
                  <a:pt x="7268" y="3266"/>
                  <a:pt x="7135" y="3220"/>
                  <a:pt x="7075" y="3299"/>
                </a:cubicBezTo>
                <a:cubicBezTo>
                  <a:pt x="7075" y="3306"/>
                  <a:pt x="7081" y="3313"/>
                  <a:pt x="7081" y="3326"/>
                </a:cubicBezTo>
                <a:cubicBezTo>
                  <a:pt x="7121" y="3333"/>
                  <a:pt x="7155" y="3313"/>
                  <a:pt x="7188" y="3326"/>
                </a:cubicBezTo>
                <a:cubicBezTo>
                  <a:pt x="7201" y="3326"/>
                  <a:pt x="7201" y="3346"/>
                  <a:pt x="7215" y="3353"/>
                </a:cubicBezTo>
                <a:cubicBezTo>
                  <a:pt x="7248" y="3353"/>
                  <a:pt x="7295" y="3333"/>
                  <a:pt x="7342" y="3353"/>
                </a:cubicBezTo>
                <a:cubicBezTo>
                  <a:pt x="7342" y="3386"/>
                  <a:pt x="7282" y="3353"/>
                  <a:pt x="7288" y="3379"/>
                </a:cubicBezTo>
                <a:cubicBezTo>
                  <a:pt x="7295" y="3439"/>
                  <a:pt x="7395" y="3392"/>
                  <a:pt x="7422" y="3426"/>
                </a:cubicBezTo>
                <a:cubicBezTo>
                  <a:pt x="7415" y="3446"/>
                  <a:pt x="7395" y="3419"/>
                  <a:pt x="7388" y="3446"/>
                </a:cubicBezTo>
                <a:cubicBezTo>
                  <a:pt x="7288" y="3432"/>
                  <a:pt x="7221" y="3452"/>
                  <a:pt x="7168" y="3505"/>
                </a:cubicBezTo>
                <a:cubicBezTo>
                  <a:pt x="7195" y="3518"/>
                  <a:pt x="7208" y="3505"/>
                  <a:pt x="7228" y="3525"/>
                </a:cubicBezTo>
                <a:cubicBezTo>
                  <a:pt x="7221" y="3544"/>
                  <a:pt x="7195" y="3544"/>
                  <a:pt x="7215" y="3571"/>
                </a:cubicBezTo>
                <a:cubicBezTo>
                  <a:pt x="7295" y="3611"/>
                  <a:pt x="7408" y="3624"/>
                  <a:pt x="7508" y="3651"/>
                </a:cubicBezTo>
                <a:cubicBezTo>
                  <a:pt x="7562" y="3750"/>
                  <a:pt x="7755" y="3710"/>
                  <a:pt x="7856" y="3763"/>
                </a:cubicBezTo>
                <a:cubicBezTo>
                  <a:pt x="7849" y="3776"/>
                  <a:pt x="7856" y="3783"/>
                  <a:pt x="7836" y="3796"/>
                </a:cubicBezTo>
                <a:cubicBezTo>
                  <a:pt x="7862" y="3836"/>
                  <a:pt x="7936" y="3829"/>
                  <a:pt x="7969" y="3856"/>
                </a:cubicBezTo>
                <a:cubicBezTo>
                  <a:pt x="7856" y="3862"/>
                  <a:pt x="7762" y="3856"/>
                  <a:pt x="7655" y="3869"/>
                </a:cubicBezTo>
                <a:cubicBezTo>
                  <a:pt x="7655" y="3909"/>
                  <a:pt x="7682" y="3915"/>
                  <a:pt x="7722" y="3922"/>
                </a:cubicBezTo>
                <a:cubicBezTo>
                  <a:pt x="7689" y="3941"/>
                  <a:pt x="7735" y="3948"/>
                  <a:pt x="7709" y="3975"/>
                </a:cubicBezTo>
                <a:cubicBezTo>
                  <a:pt x="7715" y="3988"/>
                  <a:pt x="7755" y="3969"/>
                  <a:pt x="7742" y="4008"/>
                </a:cubicBezTo>
                <a:cubicBezTo>
                  <a:pt x="7769" y="4008"/>
                  <a:pt x="7789" y="4015"/>
                  <a:pt x="7822" y="4008"/>
                </a:cubicBezTo>
                <a:cubicBezTo>
                  <a:pt x="7836" y="4041"/>
                  <a:pt x="7862" y="4061"/>
                  <a:pt x="7909" y="4061"/>
                </a:cubicBezTo>
                <a:cubicBezTo>
                  <a:pt x="7896" y="4100"/>
                  <a:pt x="7829" y="4087"/>
                  <a:pt x="7795" y="4107"/>
                </a:cubicBezTo>
                <a:cubicBezTo>
                  <a:pt x="7889" y="4153"/>
                  <a:pt x="8002" y="4153"/>
                  <a:pt x="8098" y="4178"/>
                </a:cubicBezTo>
                <a:cubicBezTo>
                  <a:pt x="8098" y="4205"/>
                  <a:pt x="8058" y="4211"/>
                  <a:pt x="8038" y="4198"/>
                </a:cubicBezTo>
                <a:cubicBezTo>
                  <a:pt x="8038" y="4224"/>
                  <a:pt x="8004" y="4211"/>
                  <a:pt x="7998" y="4237"/>
                </a:cubicBezTo>
                <a:cubicBezTo>
                  <a:pt x="7971" y="4231"/>
                  <a:pt x="8018" y="4211"/>
                  <a:pt x="8011" y="4191"/>
                </a:cubicBezTo>
                <a:cubicBezTo>
                  <a:pt x="7998" y="4185"/>
                  <a:pt x="7978" y="4197"/>
                  <a:pt x="7984" y="4231"/>
                </a:cubicBezTo>
                <a:cubicBezTo>
                  <a:pt x="7884" y="4231"/>
                  <a:pt x="7757" y="4198"/>
                  <a:pt x="7650" y="4244"/>
                </a:cubicBezTo>
                <a:cubicBezTo>
                  <a:pt x="7644" y="4224"/>
                  <a:pt x="7664" y="4231"/>
                  <a:pt x="7664" y="4217"/>
                </a:cubicBezTo>
                <a:cubicBezTo>
                  <a:pt x="7610" y="4217"/>
                  <a:pt x="7577" y="4204"/>
                  <a:pt x="7524" y="4211"/>
                </a:cubicBezTo>
                <a:cubicBezTo>
                  <a:pt x="7524" y="4224"/>
                  <a:pt x="7524" y="4237"/>
                  <a:pt x="7530" y="4244"/>
                </a:cubicBezTo>
                <a:cubicBezTo>
                  <a:pt x="7517" y="4257"/>
                  <a:pt x="7484" y="4237"/>
                  <a:pt x="7470" y="4237"/>
                </a:cubicBezTo>
                <a:cubicBezTo>
                  <a:pt x="7410" y="4270"/>
                  <a:pt x="7377" y="4231"/>
                  <a:pt x="7310" y="4211"/>
                </a:cubicBezTo>
                <a:cubicBezTo>
                  <a:pt x="7290" y="4211"/>
                  <a:pt x="7310" y="4197"/>
                  <a:pt x="7297" y="4184"/>
                </a:cubicBezTo>
                <a:cubicBezTo>
                  <a:pt x="7270" y="4184"/>
                  <a:pt x="7283" y="4224"/>
                  <a:pt x="7243" y="4211"/>
                </a:cubicBezTo>
                <a:cubicBezTo>
                  <a:pt x="7250" y="4204"/>
                  <a:pt x="7257" y="4204"/>
                  <a:pt x="7257" y="4191"/>
                </a:cubicBezTo>
                <a:cubicBezTo>
                  <a:pt x="7237" y="4184"/>
                  <a:pt x="7210" y="4177"/>
                  <a:pt x="7177" y="4177"/>
                </a:cubicBezTo>
                <a:cubicBezTo>
                  <a:pt x="7203" y="4211"/>
                  <a:pt x="7157" y="4211"/>
                  <a:pt x="7183" y="4250"/>
                </a:cubicBezTo>
                <a:cubicBezTo>
                  <a:pt x="7083" y="4277"/>
                  <a:pt x="7043" y="4211"/>
                  <a:pt x="6976" y="4257"/>
                </a:cubicBezTo>
                <a:cubicBezTo>
                  <a:pt x="6930" y="4224"/>
                  <a:pt x="6876" y="4250"/>
                  <a:pt x="6843" y="4277"/>
                </a:cubicBezTo>
                <a:cubicBezTo>
                  <a:pt x="6830" y="4303"/>
                  <a:pt x="6876" y="4296"/>
                  <a:pt x="6850" y="4323"/>
                </a:cubicBezTo>
                <a:cubicBezTo>
                  <a:pt x="6896" y="4342"/>
                  <a:pt x="6970" y="4336"/>
                  <a:pt x="7010" y="4362"/>
                </a:cubicBezTo>
                <a:cubicBezTo>
                  <a:pt x="7030" y="4356"/>
                  <a:pt x="7043" y="4336"/>
                  <a:pt x="7070" y="4329"/>
                </a:cubicBezTo>
                <a:cubicBezTo>
                  <a:pt x="7076" y="4342"/>
                  <a:pt x="7063" y="4349"/>
                  <a:pt x="7076" y="4362"/>
                </a:cubicBezTo>
                <a:cubicBezTo>
                  <a:pt x="7170" y="4362"/>
                  <a:pt x="7210" y="4369"/>
                  <a:pt x="7297" y="4376"/>
                </a:cubicBezTo>
                <a:cubicBezTo>
                  <a:pt x="7290" y="4402"/>
                  <a:pt x="7237" y="4382"/>
                  <a:pt x="7223" y="4396"/>
                </a:cubicBezTo>
                <a:cubicBezTo>
                  <a:pt x="7257" y="4409"/>
                  <a:pt x="7263" y="4409"/>
                  <a:pt x="7303" y="4402"/>
                </a:cubicBezTo>
                <a:cubicBezTo>
                  <a:pt x="7297" y="4422"/>
                  <a:pt x="7257" y="4409"/>
                  <a:pt x="7257" y="4436"/>
                </a:cubicBezTo>
                <a:cubicBezTo>
                  <a:pt x="7297" y="4449"/>
                  <a:pt x="7377" y="4449"/>
                  <a:pt x="7397" y="4422"/>
                </a:cubicBezTo>
                <a:cubicBezTo>
                  <a:pt x="7390" y="4436"/>
                  <a:pt x="7397" y="4436"/>
                  <a:pt x="7397" y="4442"/>
                </a:cubicBezTo>
                <a:cubicBezTo>
                  <a:pt x="7444" y="4442"/>
                  <a:pt x="7524" y="4409"/>
                  <a:pt x="7544" y="4442"/>
                </a:cubicBezTo>
                <a:cubicBezTo>
                  <a:pt x="7550" y="4442"/>
                  <a:pt x="7557" y="4436"/>
                  <a:pt x="7557" y="4422"/>
                </a:cubicBezTo>
                <a:cubicBezTo>
                  <a:pt x="7537" y="4416"/>
                  <a:pt x="7484" y="4402"/>
                  <a:pt x="7517" y="4396"/>
                </a:cubicBezTo>
                <a:cubicBezTo>
                  <a:pt x="7477" y="4396"/>
                  <a:pt x="7470" y="4369"/>
                  <a:pt x="7417" y="4376"/>
                </a:cubicBezTo>
                <a:cubicBezTo>
                  <a:pt x="7490" y="4336"/>
                  <a:pt x="7597" y="4369"/>
                  <a:pt x="7657" y="4356"/>
                </a:cubicBezTo>
                <a:cubicBezTo>
                  <a:pt x="7664" y="4382"/>
                  <a:pt x="7711" y="4369"/>
                  <a:pt x="7731" y="4389"/>
                </a:cubicBezTo>
                <a:cubicBezTo>
                  <a:pt x="7724" y="4402"/>
                  <a:pt x="7717" y="4382"/>
                  <a:pt x="7697" y="4389"/>
                </a:cubicBezTo>
                <a:cubicBezTo>
                  <a:pt x="7677" y="4396"/>
                  <a:pt x="7684" y="4442"/>
                  <a:pt x="7691" y="4462"/>
                </a:cubicBezTo>
                <a:cubicBezTo>
                  <a:pt x="7684" y="4455"/>
                  <a:pt x="7677" y="4455"/>
                  <a:pt x="7664" y="4455"/>
                </a:cubicBezTo>
                <a:cubicBezTo>
                  <a:pt x="7670" y="4495"/>
                  <a:pt x="7784" y="4475"/>
                  <a:pt x="7717" y="4462"/>
                </a:cubicBezTo>
                <a:cubicBezTo>
                  <a:pt x="7731" y="4442"/>
                  <a:pt x="7771" y="4462"/>
                  <a:pt x="7777" y="4469"/>
                </a:cubicBezTo>
                <a:cubicBezTo>
                  <a:pt x="7777" y="4475"/>
                  <a:pt x="7764" y="4475"/>
                  <a:pt x="7764" y="4489"/>
                </a:cubicBezTo>
                <a:cubicBezTo>
                  <a:pt x="7784" y="4502"/>
                  <a:pt x="7797" y="4495"/>
                  <a:pt x="7817" y="4495"/>
                </a:cubicBezTo>
                <a:cubicBezTo>
                  <a:pt x="7811" y="4502"/>
                  <a:pt x="7817" y="4509"/>
                  <a:pt x="7824" y="4515"/>
                </a:cubicBezTo>
                <a:cubicBezTo>
                  <a:pt x="7897" y="4522"/>
                  <a:pt x="7964" y="4482"/>
                  <a:pt x="8051" y="4522"/>
                </a:cubicBezTo>
                <a:cubicBezTo>
                  <a:pt x="7917" y="4575"/>
                  <a:pt x="7711" y="4489"/>
                  <a:pt x="7664" y="4615"/>
                </a:cubicBezTo>
                <a:cubicBezTo>
                  <a:pt x="7630" y="4615"/>
                  <a:pt x="7610" y="4628"/>
                  <a:pt x="7597" y="4648"/>
                </a:cubicBezTo>
                <a:cubicBezTo>
                  <a:pt x="7604" y="4655"/>
                  <a:pt x="7637" y="4648"/>
                  <a:pt x="7630" y="4675"/>
                </a:cubicBezTo>
                <a:cubicBezTo>
                  <a:pt x="7570" y="4668"/>
                  <a:pt x="7464" y="4688"/>
                  <a:pt x="7410" y="4675"/>
                </a:cubicBezTo>
                <a:cubicBezTo>
                  <a:pt x="7424" y="4655"/>
                  <a:pt x="7390" y="4615"/>
                  <a:pt x="7417" y="4602"/>
                </a:cubicBezTo>
                <a:cubicBezTo>
                  <a:pt x="7290" y="4569"/>
                  <a:pt x="7063" y="4583"/>
                  <a:pt x="6930" y="4629"/>
                </a:cubicBezTo>
                <a:cubicBezTo>
                  <a:pt x="6963" y="4642"/>
                  <a:pt x="6990" y="4642"/>
                  <a:pt x="7016" y="4649"/>
                </a:cubicBezTo>
                <a:cubicBezTo>
                  <a:pt x="6923" y="4669"/>
                  <a:pt x="6890" y="4649"/>
                  <a:pt x="6796" y="4682"/>
                </a:cubicBezTo>
                <a:cubicBezTo>
                  <a:pt x="6796" y="4669"/>
                  <a:pt x="6796" y="4662"/>
                  <a:pt x="6810" y="4662"/>
                </a:cubicBezTo>
                <a:cubicBezTo>
                  <a:pt x="6796" y="4642"/>
                  <a:pt x="6783" y="4662"/>
                  <a:pt x="6756" y="4655"/>
                </a:cubicBezTo>
                <a:cubicBezTo>
                  <a:pt x="6756" y="4669"/>
                  <a:pt x="6769" y="4669"/>
                  <a:pt x="6776" y="4669"/>
                </a:cubicBezTo>
                <a:cubicBezTo>
                  <a:pt x="6769" y="4681"/>
                  <a:pt x="6776" y="4702"/>
                  <a:pt x="6769" y="4708"/>
                </a:cubicBezTo>
                <a:cubicBezTo>
                  <a:pt x="6736" y="4715"/>
                  <a:pt x="6736" y="4695"/>
                  <a:pt x="6709" y="4695"/>
                </a:cubicBezTo>
                <a:cubicBezTo>
                  <a:pt x="6703" y="4748"/>
                  <a:pt x="6810" y="4708"/>
                  <a:pt x="6796" y="4761"/>
                </a:cubicBezTo>
                <a:cubicBezTo>
                  <a:pt x="6810" y="4768"/>
                  <a:pt x="6823" y="4741"/>
                  <a:pt x="6830" y="4761"/>
                </a:cubicBezTo>
                <a:cubicBezTo>
                  <a:pt x="6836" y="4788"/>
                  <a:pt x="6803" y="4768"/>
                  <a:pt x="6803" y="4781"/>
                </a:cubicBezTo>
                <a:cubicBezTo>
                  <a:pt x="6890" y="4814"/>
                  <a:pt x="6976" y="4788"/>
                  <a:pt x="7076" y="4808"/>
                </a:cubicBezTo>
                <a:cubicBezTo>
                  <a:pt x="7050" y="4814"/>
                  <a:pt x="7036" y="4841"/>
                  <a:pt x="7003" y="4841"/>
                </a:cubicBezTo>
                <a:cubicBezTo>
                  <a:pt x="7003" y="4861"/>
                  <a:pt x="7003" y="4854"/>
                  <a:pt x="7003" y="4874"/>
                </a:cubicBezTo>
                <a:cubicBezTo>
                  <a:pt x="7016" y="4881"/>
                  <a:pt x="7016" y="4841"/>
                  <a:pt x="7023" y="4861"/>
                </a:cubicBezTo>
                <a:cubicBezTo>
                  <a:pt x="7023" y="4894"/>
                  <a:pt x="6943" y="4901"/>
                  <a:pt x="6903" y="4907"/>
                </a:cubicBezTo>
                <a:cubicBezTo>
                  <a:pt x="6943" y="4914"/>
                  <a:pt x="6950" y="4934"/>
                  <a:pt x="6983" y="4934"/>
                </a:cubicBezTo>
                <a:cubicBezTo>
                  <a:pt x="6870" y="4947"/>
                  <a:pt x="6776" y="4947"/>
                  <a:pt x="6649" y="4941"/>
                </a:cubicBezTo>
                <a:cubicBezTo>
                  <a:pt x="6623" y="4941"/>
                  <a:pt x="6649" y="4934"/>
                  <a:pt x="6649" y="4921"/>
                </a:cubicBezTo>
                <a:cubicBezTo>
                  <a:pt x="6596" y="4901"/>
                  <a:pt x="6503" y="4927"/>
                  <a:pt x="6476" y="4887"/>
                </a:cubicBezTo>
                <a:cubicBezTo>
                  <a:pt x="6503" y="4887"/>
                  <a:pt x="6529" y="4894"/>
                  <a:pt x="6529" y="4860"/>
                </a:cubicBezTo>
                <a:cubicBezTo>
                  <a:pt x="6543" y="4894"/>
                  <a:pt x="6576" y="4867"/>
                  <a:pt x="6603" y="4881"/>
                </a:cubicBezTo>
                <a:cubicBezTo>
                  <a:pt x="6603" y="4860"/>
                  <a:pt x="6603" y="4867"/>
                  <a:pt x="6603" y="4847"/>
                </a:cubicBezTo>
                <a:cubicBezTo>
                  <a:pt x="6589" y="4860"/>
                  <a:pt x="6549" y="4847"/>
                  <a:pt x="6523" y="4840"/>
                </a:cubicBezTo>
                <a:cubicBezTo>
                  <a:pt x="6523" y="4820"/>
                  <a:pt x="6556" y="4834"/>
                  <a:pt x="6549" y="4807"/>
                </a:cubicBezTo>
                <a:cubicBezTo>
                  <a:pt x="6496" y="4780"/>
                  <a:pt x="6462" y="4800"/>
                  <a:pt x="6409" y="4780"/>
                </a:cubicBezTo>
                <a:cubicBezTo>
                  <a:pt x="6396" y="4761"/>
                  <a:pt x="6456" y="4741"/>
                  <a:pt x="6409" y="4734"/>
                </a:cubicBezTo>
                <a:cubicBezTo>
                  <a:pt x="6429" y="4714"/>
                  <a:pt x="6442" y="4741"/>
                  <a:pt x="6456" y="4741"/>
                </a:cubicBezTo>
                <a:cubicBezTo>
                  <a:pt x="6469" y="4748"/>
                  <a:pt x="6469" y="4728"/>
                  <a:pt x="6476" y="4728"/>
                </a:cubicBezTo>
                <a:cubicBezTo>
                  <a:pt x="6496" y="4741"/>
                  <a:pt x="6509" y="4734"/>
                  <a:pt x="6543" y="4734"/>
                </a:cubicBezTo>
                <a:cubicBezTo>
                  <a:pt x="6616" y="4728"/>
                  <a:pt x="6676" y="4767"/>
                  <a:pt x="6703" y="4714"/>
                </a:cubicBezTo>
                <a:cubicBezTo>
                  <a:pt x="6703" y="4701"/>
                  <a:pt x="6676" y="4708"/>
                  <a:pt x="6676" y="4694"/>
                </a:cubicBezTo>
                <a:cubicBezTo>
                  <a:pt x="6703" y="4661"/>
                  <a:pt x="6716" y="4681"/>
                  <a:pt x="6743" y="4655"/>
                </a:cubicBezTo>
                <a:cubicBezTo>
                  <a:pt x="6716" y="4642"/>
                  <a:pt x="6669" y="4655"/>
                  <a:pt x="6676" y="4688"/>
                </a:cubicBezTo>
                <a:cubicBezTo>
                  <a:pt x="6643" y="4688"/>
                  <a:pt x="6603" y="4695"/>
                  <a:pt x="6583" y="4681"/>
                </a:cubicBezTo>
                <a:cubicBezTo>
                  <a:pt x="6556" y="4688"/>
                  <a:pt x="6583" y="4715"/>
                  <a:pt x="6556" y="4715"/>
                </a:cubicBezTo>
                <a:cubicBezTo>
                  <a:pt x="6576" y="4681"/>
                  <a:pt x="6516" y="4655"/>
                  <a:pt x="6489" y="4681"/>
                </a:cubicBezTo>
                <a:cubicBezTo>
                  <a:pt x="6476" y="4661"/>
                  <a:pt x="6462" y="4668"/>
                  <a:pt x="6436" y="4668"/>
                </a:cubicBezTo>
                <a:cubicBezTo>
                  <a:pt x="6436" y="4661"/>
                  <a:pt x="6442" y="4668"/>
                  <a:pt x="6449" y="4661"/>
                </a:cubicBezTo>
                <a:cubicBezTo>
                  <a:pt x="6382" y="4629"/>
                  <a:pt x="6269" y="4642"/>
                  <a:pt x="6229" y="4609"/>
                </a:cubicBezTo>
                <a:cubicBezTo>
                  <a:pt x="6236" y="4589"/>
                  <a:pt x="6269" y="4609"/>
                  <a:pt x="6289" y="4595"/>
                </a:cubicBezTo>
                <a:cubicBezTo>
                  <a:pt x="6282" y="4589"/>
                  <a:pt x="6282" y="4589"/>
                  <a:pt x="6282" y="4575"/>
                </a:cubicBezTo>
                <a:cubicBezTo>
                  <a:pt x="6262" y="4615"/>
                  <a:pt x="6222" y="4562"/>
                  <a:pt x="6222" y="4582"/>
                </a:cubicBezTo>
                <a:cubicBezTo>
                  <a:pt x="6195" y="4562"/>
                  <a:pt x="6242" y="4562"/>
                  <a:pt x="6249" y="4569"/>
                </a:cubicBezTo>
                <a:cubicBezTo>
                  <a:pt x="6256" y="4549"/>
                  <a:pt x="6229" y="4555"/>
                  <a:pt x="6242" y="4535"/>
                </a:cubicBezTo>
                <a:cubicBezTo>
                  <a:pt x="6216" y="4542"/>
                  <a:pt x="6209" y="4529"/>
                  <a:pt x="6182" y="4529"/>
                </a:cubicBezTo>
                <a:cubicBezTo>
                  <a:pt x="6202" y="4535"/>
                  <a:pt x="6195" y="4555"/>
                  <a:pt x="6175" y="4542"/>
                </a:cubicBezTo>
                <a:cubicBezTo>
                  <a:pt x="6189" y="4568"/>
                  <a:pt x="6175" y="4568"/>
                  <a:pt x="6182" y="4595"/>
                </a:cubicBezTo>
                <a:cubicBezTo>
                  <a:pt x="6175" y="4588"/>
                  <a:pt x="6175" y="4575"/>
                  <a:pt x="6162" y="4575"/>
                </a:cubicBezTo>
                <a:cubicBezTo>
                  <a:pt x="6162" y="4575"/>
                  <a:pt x="6169" y="4581"/>
                  <a:pt x="6169" y="4588"/>
                </a:cubicBezTo>
                <a:cubicBezTo>
                  <a:pt x="6135" y="4568"/>
                  <a:pt x="6115" y="4581"/>
                  <a:pt x="6075" y="4588"/>
                </a:cubicBezTo>
                <a:cubicBezTo>
                  <a:pt x="6055" y="4595"/>
                  <a:pt x="6089" y="4601"/>
                  <a:pt x="6082" y="4621"/>
                </a:cubicBezTo>
                <a:cubicBezTo>
                  <a:pt x="6029" y="4608"/>
                  <a:pt x="5929" y="4654"/>
                  <a:pt x="5875" y="4615"/>
                </a:cubicBezTo>
                <a:cubicBezTo>
                  <a:pt x="5882" y="4641"/>
                  <a:pt x="5822" y="4615"/>
                  <a:pt x="5802" y="4621"/>
                </a:cubicBezTo>
                <a:cubicBezTo>
                  <a:pt x="5802" y="4601"/>
                  <a:pt x="5822" y="4601"/>
                  <a:pt x="5835" y="4601"/>
                </a:cubicBezTo>
                <a:cubicBezTo>
                  <a:pt x="5828" y="4595"/>
                  <a:pt x="5828" y="4595"/>
                  <a:pt x="5828" y="4581"/>
                </a:cubicBezTo>
                <a:cubicBezTo>
                  <a:pt x="5808" y="4575"/>
                  <a:pt x="5762" y="4581"/>
                  <a:pt x="5728" y="4575"/>
                </a:cubicBezTo>
                <a:cubicBezTo>
                  <a:pt x="5735" y="4561"/>
                  <a:pt x="5722" y="4561"/>
                  <a:pt x="5722" y="4548"/>
                </a:cubicBezTo>
                <a:cubicBezTo>
                  <a:pt x="5755" y="4548"/>
                  <a:pt x="5762" y="4535"/>
                  <a:pt x="5788" y="4535"/>
                </a:cubicBezTo>
                <a:cubicBezTo>
                  <a:pt x="5782" y="4548"/>
                  <a:pt x="5788" y="4548"/>
                  <a:pt x="5795" y="4561"/>
                </a:cubicBezTo>
                <a:cubicBezTo>
                  <a:pt x="5795" y="4555"/>
                  <a:pt x="5828" y="4548"/>
                  <a:pt x="5828" y="4561"/>
                </a:cubicBezTo>
                <a:cubicBezTo>
                  <a:pt x="5835" y="4535"/>
                  <a:pt x="5848" y="4521"/>
                  <a:pt x="5868" y="4548"/>
                </a:cubicBezTo>
                <a:cubicBezTo>
                  <a:pt x="5875" y="4548"/>
                  <a:pt x="5868" y="4521"/>
                  <a:pt x="5882" y="4521"/>
                </a:cubicBezTo>
                <a:cubicBezTo>
                  <a:pt x="5875" y="4515"/>
                  <a:pt x="5862" y="4508"/>
                  <a:pt x="5848" y="4501"/>
                </a:cubicBezTo>
                <a:cubicBezTo>
                  <a:pt x="5828" y="4515"/>
                  <a:pt x="5782" y="4515"/>
                  <a:pt x="5748" y="4508"/>
                </a:cubicBezTo>
                <a:cubicBezTo>
                  <a:pt x="5735" y="4508"/>
                  <a:pt x="5735" y="4521"/>
                  <a:pt x="5735" y="4521"/>
                </a:cubicBezTo>
                <a:cubicBezTo>
                  <a:pt x="5695" y="4521"/>
                  <a:pt x="5635" y="4495"/>
                  <a:pt x="5608" y="4528"/>
                </a:cubicBezTo>
                <a:cubicBezTo>
                  <a:pt x="5581" y="4495"/>
                  <a:pt x="5488" y="4515"/>
                  <a:pt x="5455" y="4501"/>
                </a:cubicBezTo>
                <a:cubicBezTo>
                  <a:pt x="5455" y="4528"/>
                  <a:pt x="5408" y="4508"/>
                  <a:pt x="5381" y="4528"/>
                </a:cubicBezTo>
                <a:cubicBezTo>
                  <a:pt x="5381" y="4541"/>
                  <a:pt x="5395" y="4521"/>
                  <a:pt x="5395" y="4535"/>
                </a:cubicBezTo>
                <a:cubicBezTo>
                  <a:pt x="5341" y="4581"/>
                  <a:pt x="5248" y="4548"/>
                  <a:pt x="5181" y="4548"/>
                </a:cubicBezTo>
                <a:cubicBezTo>
                  <a:pt x="5121" y="4548"/>
                  <a:pt x="5048" y="4581"/>
                  <a:pt x="5001" y="4541"/>
                </a:cubicBezTo>
                <a:cubicBezTo>
                  <a:pt x="5028" y="4528"/>
                  <a:pt x="4994" y="4528"/>
                  <a:pt x="5007" y="4508"/>
                </a:cubicBezTo>
                <a:cubicBezTo>
                  <a:pt x="4994" y="4508"/>
                  <a:pt x="5001" y="4528"/>
                  <a:pt x="4987" y="4528"/>
                </a:cubicBezTo>
                <a:cubicBezTo>
                  <a:pt x="4907" y="4495"/>
                  <a:pt x="4774" y="4594"/>
                  <a:pt x="4734" y="4521"/>
                </a:cubicBezTo>
                <a:cubicBezTo>
                  <a:pt x="4734" y="4521"/>
                  <a:pt x="4734" y="4521"/>
                  <a:pt x="4687" y="4521"/>
                </a:cubicBezTo>
                <a:cubicBezTo>
                  <a:pt x="4694" y="4495"/>
                  <a:pt x="4694" y="4482"/>
                  <a:pt x="4660" y="4482"/>
                </a:cubicBezTo>
                <a:cubicBezTo>
                  <a:pt x="4680" y="4469"/>
                  <a:pt x="4707" y="4469"/>
                  <a:pt x="4720" y="4449"/>
                </a:cubicBezTo>
                <a:cubicBezTo>
                  <a:pt x="4707" y="4428"/>
                  <a:pt x="4660" y="4442"/>
                  <a:pt x="4640" y="4428"/>
                </a:cubicBezTo>
                <a:cubicBezTo>
                  <a:pt x="4634" y="4435"/>
                  <a:pt x="4620" y="4468"/>
                  <a:pt x="4634" y="4475"/>
                </a:cubicBezTo>
                <a:cubicBezTo>
                  <a:pt x="4614" y="4481"/>
                  <a:pt x="4607" y="4495"/>
                  <a:pt x="4607" y="4508"/>
                </a:cubicBezTo>
                <a:cubicBezTo>
                  <a:pt x="4534" y="4501"/>
                  <a:pt x="4494" y="4515"/>
                  <a:pt x="4440" y="4495"/>
                </a:cubicBezTo>
                <a:cubicBezTo>
                  <a:pt x="4440" y="4501"/>
                  <a:pt x="4454" y="4501"/>
                  <a:pt x="4460" y="4501"/>
                </a:cubicBezTo>
                <a:cubicBezTo>
                  <a:pt x="4454" y="4514"/>
                  <a:pt x="4447" y="4521"/>
                  <a:pt x="4447" y="4541"/>
                </a:cubicBezTo>
                <a:cubicBezTo>
                  <a:pt x="4440" y="4541"/>
                  <a:pt x="4427" y="4541"/>
                  <a:pt x="4420" y="4541"/>
                </a:cubicBezTo>
                <a:cubicBezTo>
                  <a:pt x="4420" y="4515"/>
                  <a:pt x="4440" y="4521"/>
                  <a:pt x="4433" y="4501"/>
                </a:cubicBezTo>
                <a:cubicBezTo>
                  <a:pt x="4407" y="4455"/>
                  <a:pt x="4313" y="4481"/>
                  <a:pt x="4260" y="4481"/>
                </a:cubicBezTo>
                <a:cubicBezTo>
                  <a:pt x="4267" y="4501"/>
                  <a:pt x="4240" y="4515"/>
                  <a:pt x="4273" y="4508"/>
                </a:cubicBezTo>
                <a:cubicBezTo>
                  <a:pt x="4200" y="4554"/>
                  <a:pt x="4093" y="4534"/>
                  <a:pt x="4026" y="4495"/>
                </a:cubicBezTo>
                <a:cubicBezTo>
                  <a:pt x="4013" y="4495"/>
                  <a:pt x="4013" y="4508"/>
                  <a:pt x="4000" y="4515"/>
                </a:cubicBezTo>
                <a:cubicBezTo>
                  <a:pt x="3906" y="4508"/>
                  <a:pt x="3839" y="4501"/>
                  <a:pt x="3753" y="4495"/>
                </a:cubicBezTo>
                <a:cubicBezTo>
                  <a:pt x="3806" y="4488"/>
                  <a:pt x="3900" y="4495"/>
                  <a:pt x="3960" y="4481"/>
                </a:cubicBezTo>
                <a:cubicBezTo>
                  <a:pt x="3953" y="4468"/>
                  <a:pt x="3940" y="4468"/>
                  <a:pt x="3940" y="4455"/>
                </a:cubicBezTo>
                <a:cubicBezTo>
                  <a:pt x="3806" y="4441"/>
                  <a:pt x="3693" y="4481"/>
                  <a:pt x="3573" y="4468"/>
                </a:cubicBezTo>
                <a:cubicBezTo>
                  <a:pt x="3559" y="4475"/>
                  <a:pt x="3539" y="4468"/>
                  <a:pt x="3539" y="4495"/>
                </a:cubicBezTo>
                <a:cubicBezTo>
                  <a:pt x="3526" y="4495"/>
                  <a:pt x="3532" y="4481"/>
                  <a:pt x="3519" y="4481"/>
                </a:cubicBezTo>
                <a:cubicBezTo>
                  <a:pt x="3452" y="4547"/>
                  <a:pt x="3319" y="4481"/>
                  <a:pt x="3205" y="4508"/>
                </a:cubicBezTo>
                <a:cubicBezTo>
                  <a:pt x="3225" y="4521"/>
                  <a:pt x="3259" y="4521"/>
                  <a:pt x="3292" y="4547"/>
                </a:cubicBezTo>
                <a:cubicBezTo>
                  <a:pt x="3299" y="4534"/>
                  <a:pt x="3292" y="4534"/>
                  <a:pt x="3279" y="4534"/>
                </a:cubicBezTo>
                <a:cubicBezTo>
                  <a:pt x="3286" y="4507"/>
                  <a:pt x="3306" y="4534"/>
                  <a:pt x="3326" y="4521"/>
                </a:cubicBezTo>
                <a:cubicBezTo>
                  <a:pt x="3326" y="4541"/>
                  <a:pt x="3319" y="4534"/>
                  <a:pt x="3326" y="4547"/>
                </a:cubicBezTo>
                <a:cubicBezTo>
                  <a:pt x="3346" y="4534"/>
                  <a:pt x="3366" y="4507"/>
                  <a:pt x="3399" y="4527"/>
                </a:cubicBezTo>
                <a:cubicBezTo>
                  <a:pt x="3392" y="4541"/>
                  <a:pt x="3379" y="4541"/>
                  <a:pt x="3359" y="4541"/>
                </a:cubicBezTo>
                <a:cubicBezTo>
                  <a:pt x="3386" y="4554"/>
                  <a:pt x="3412" y="4561"/>
                  <a:pt x="3452" y="4554"/>
                </a:cubicBezTo>
                <a:cubicBezTo>
                  <a:pt x="3466" y="4541"/>
                  <a:pt x="3452" y="4534"/>
                  <a:pt x="3466" y="4521"/>
                </a:cubicBezTo>
                <a:cubicBezTo>
                  <a:pt x="3499" y="4633"/>
                  <a:pt x="3693" y="4547"/>
                  <a:pt x="3746" y="4646"/>
                </a:cubicBezTo>
                <a:cubicBezTo>
                  <a:pt x="3759" y="4620"/>
                  <a:pt x="3860" y="4626"/>
                  <a:pt x="3846" y="4653"/>
                </a:cubicBezTo>
                <a:cubicBezTo>
                  <a:pt x="3893" y="4653"/>
                  <a:pt x="3900" y="4673"/>
                  <a:pt x="3940" y="4660"/>
                </a:cubicBezTo>
                <a:cubicBezTo>
                  <a:pt x="3940" y="4673"/>
                  <a:pt x="3933" y="4673"/>
                  <a:pt x="3933" y="4686"/>
                </a:cubicBezTo>
                <a:cubicBezTo>
                  <a:pt x="3946" y="4686"/>
                  <a:pt x="3960" y="4680"/>
                  <a:pt x="3980" y="4680"/>
                </a:cubicBezTo>
                <a:cubicBezTo>
                  <a:pt x="3980" y="4693"/>
                  <a:pt x="3960" y="4686"/>
                  <a:pt x="3973" y="4706"/>
                </a:cubicBezTo>
                <a:cubicBezTo>
                  <a:pt x="3993" y="4713"/>
                  <a:pt x="3993" y="4686"/>
                  <a:pt x="4006" y="4680"/>
                </a:cubicBezTo>
                <a:cubicBezTo>
                  <a:pt x="4080" y="4700"/>
                  <a:pt x="4133" y="4660"/>
                  <a:pt x="4207" y="4680"/>
                </a:cubicBezTo>
                <a:cubicBezTo>
                  <a:pt x="4220" y="4680"/>
                  <a:pt x="4220" y="4673"/>
                  <a:pt x="4220" y="4653"/>
                </a:cubicBezTo>
                <a:cubicBezTo>
                  <a:pt x="4220" y="4653"/>
                  <a:pt x="4220" y="4653"/>
                  <a:pt x="4327" y="4653"/>
                </a:cubicBezTo>
                <a:cubicBezTo>
                  <a:pt x="4327" y="4666"/>
                  <a:pt x="4320" y="4666"/>
                  <a:pt x="4320" y="4673"/>
                </a:cubicBezTo>
                <a:cubicBezTo>
                  <a:pt x="4373" y="4647"/>
                  <a:pt x="4427" y="4700"/>
                  <a:pt x="4487" y="4700"/>
                </a:cubicBezTo>
                <a:cubicBezTo>
                  <a:pt x="4487" y="4706"/>
                  <a:pt x="4474" y="4706"/>
                  <a:pt x="4474" y="4713"/>
                </a:cubicBezTo>
                <a:cubicBezTo>
                  <a:pt x="4500" y="4739"/>
                  <a:pt x="4500" y="4706"/>
                  <a:pt x="4520" y="4700"/>
                </a:cubicBezTo>
                <a:cubicBezTo>
                  <a:pt x="4567" y="4686"/>
                  <a:pt x="4607" y="4720"/>
                  <a:pt x="4647" y="4720"/>
                </a:cubicBezTo>
                <a:cubicBezTo>
                  <a:pt x="4667" y="4720"/>
                  <a:pt x="4694" y="4693"/>
                  <a:pt x="4707" y="4726"/>
                </a:cubicBezTo>
                <a:cubicBezTo>
                  <a:pt x="4727" y="4726"/>
                  <a:pt x="4741" y="4720"/>
                  <a:pt x="4741" y="4706"/>
                </a:cubicBezTo>
                <a:cubicBezTo>
                  <a:pt x="4994" y="4713"/>
                  <a:pt x="5194" y="4746"/>
                  <a:pt x="5448" y="4779"/>
                </a:cubicBezTo>
                <a:cubicBezTo>
                  <a:pt x="5415" y="4793"/>
                  <a:pt x="5375" y="4799"/>
                  <a:pt x="5314" y="4806"/>
                </a:cubicBezTo>
                <a:cubicBezTo>
                  <a:pt x="5335" y="4859"/>
                  <a:pt x="5254" y="4819"/>
                  <a:pt x="5241" y="4833"/>
                </a:cubicBezTo>
                <a:cubicBezTo>
                  <a:pt x="5174" y="4833"/>
                  <a:pt x="5108" y="4833"/>
                  <a:pt x="5028" y="4819"/>
                </a:cubicBezTo>
                <a:cubicBezTo>
                  <a:pt x="5007" y="4813"/>
                  <a:pt x="5061" y="4819"/>
                  <a:pt x="5054" y="4806"/>
                </a:cubicBezTo>
                <a:cubicBezTo>
                  <a:pt x="4700" y="4786"/>
                  <a:pt x="4253" y="4773"/>
                  <a:pt x="3846" y="4746"/>
                </a:cubicBezTo>
                <a:cubicBezTo>
                  <a:pt x="3639" y="4733"/>
                  <a:pt x="3378" y="4740"/>
                  <a:pt x="3218" y="4753"/>
                </a:cubicBezTo>
                <a:cubicBezTo>
                  <a:pt x="3171" y="4760"/>
                  <a:pt x="3105" y="4734"/>
                  <a:pt x="3071" y="4780"/>
                </a:cubicBezTo>
                <a:cubicBezTo>
                  <a:pt x="3158" y="4786"/>
                  <a:pt x="3278" y="4806"/>
                  <a:pt x="3345" y="4773"/>
                </a:cubicBezTo>
                <a:cubicBezTo>
                  <a:pt x="3338" y="4800"/>
                  <a:pt x="3378" y="4786"/>
                  <a:pt x="3378" y="4806"/>
                </a:cubicBezTo>
                <a:cubicBezTo>
                  <a:pt x="3445" y="4773"/>
                  <a:pt x="3532" y="4827"/>
                  <a:pt x="3599" y="4793"/>
                </a:cubicBezTo>
                <a:cubicBezTo>
                  <a:pt x="3605" y="4800"/>
                  <a:pt x="3605" y="4806"/>
                  <a:pt x="3612" y="4813"/>
                </a:cubicBezTo>
                <a:cubicBezTo>
                  <a:pt x="3692" y="4786"/>
                  <a:pt x="3765" y="4827"/>
                  <a:pt x="3826" y="4800"/>
                </a:cubicBezTo>
                <a:cubicBezTo>
                  <a:pt x="4120" y="4826"/>
                  <a:pt x="4480" y="4846"/>
                  <a:pt x="4834" y="4853"/>
                </a:cubicBezTo>
                <a:cubicBezTo>
                  <a:pt x="4834" y="4866"/>
                  <a:pt x="4861" y="4853"/>
                  <a:pt x="4854" y="4873"/>
                </a:cubicBezTo>
                <a:cubicBezTo>
                  <a:pt x="4867" y="4859"/>
                  <a:pt x="4887" y="4866"/>
                  <a:pt x="4894" y="4853"/>
                </a:cubicBezTo>
                <a:cubicBezTo>
                  <a:pt x="5041" y="4886"/>
                  <a:pt x="5141" y="4859"/>
                  <a:pt x="5281" y="4886"/>
                </a:cubicBezTo>
                <a:cubicBezTo>
                  <a:pt x="5248" y="4939"/>
                  <a:pt x="5134" y="4912"/>
                  <a:pt x="5061" y="4932"/>
                </a:cubicBezTo>
                <a:cubicBezTo>
                  <a:pt x="5048" y="4958"/>
                  <a:pt x="5081" y="4965"/>
                  <a:pt x="5054" y="4985"/>
                </a:cubicBezTo>
                <a:cubicBezTo>
                  <a:pt x="5081" y="5018"/>
                  <a:pt x="5128" y="4978"/>
                  <a:pt x="5148" y="5005"/>
                </a:cubicBezTo>
                <a:cubicBezTo>
                  <a:pt x="5028" y="5044"/>
                  <a:pt x="4901" y="5012"/>
                  <a:pt x="4767" y="5005"/>
                </a:cubicBezTo>
                <a:cubicBezTo>
                  <a:pt x="4540" y="4998"/>
                  <a:pt x="4307" y="5025"/>
                  <a:pt x="4086" y="5018"/>
                </a:cubicBezTo>
                <a:cubicBezTo>
                  <a:pt x="3980" y="5012"/>
                  <a:pt x="3880" y="5012"/>
                  <a:pt x="3806" y="4998"/>
                </a:cubicBezTo>
                <a:cubicBezTo>
                  <a:pt x="3799" y="4998"/>
                  <a:pt x="3799" y="5012"/>
                  <a:pt x="3799" y="5012"/>
                </a:cubicBezTo>
                <a:cubicBezTo>
                  <a:pt x="3485" y="5032"/>
                  <a:pt x="3178" y="5005"/>
                  <a:pt x="2871" y="5005"/>
                </a:cubicBezTo>
                <a:cubicBezTo>
                  <a:pt x="2878" y="4998"/>
                  <a:pt x="2878" y="4985"/>
                  <a:pt x="2871" y="4978"/>
                </a:cubicBezTo>
                <a:cubicBezTo>
                  <a:pt x="2851" y="4985"/>
                  <a:pt x="2824" y="4958"/>
                  <a:pt x="2818" y="4978"/>
                </a:cubicBezTo>
                <a:cubicBezTo>
                  <a:pt x="2804" y="4938"/>
                  <a:pt x="2864" y="4951"/>
                  <a:pt x="2904" y="4945"/>
                </a:cubicBezTo>
                <a:cubicBezTo>
                  <a:pt x="2884" y="4925"/>
                  <a:pt x="2824" y="4931"/>
                  <a:pt x="2818" y="4892"/>
                </a:cubicBezTo>
                <a:cubicBezTo>
                  <a:pt x="2831" y="4905"/>
                  <a:pt x="2838" y="4885"/>
                  <a:pt x="2858" y="4892"/>
                </a:cubicBezTo>
                <a:cubicBezTo>
                  <a:pt x="2871" y="4899"/>
                  <a:pt x="2871" y="4919"/>
                  <a:pt x="2884" y="4919"/>
                </a:cubicBezTo>
                <a:cubicBezTo>
                  <a:pt x="2985" y="4905"/>
                  <a:pt x="3065" y="4931"/>
                  <a:pt x="3111" y="4885"/>
                </a:cubicBezTo>
                <a:cubicBezTo>
                  <a:pt x="2824" y="4833"/>
                  <a:pt x="2510" y="4905"/>
                  <a:pt x="2203" y="4839"/>
                </a:cubicBezTo>
                <a:cubicBezTo>
                  <a:pt x="2230" y="4819"/>
                  <a:pt x="2277" y="4826"/>
                  <a:pt x="2310" y="4806"/>
                </a:cubicBezTo>
                <a:cubicBezTo>
                  <a:pt x="2390" y="4826"/>
                  <a:pt x="2564" y="4793"/>
                  <a:pt x="2664" y="4819"/>
                </a:cubicBezTo>
                <a:cubicBezTo>
                  <a:pt x="2757" y="4839"/>
                  <a:pt x="2904" y="4826"/>
                  <a:pt x="3011" y="4826"/>
                </a:cubicBezTo>
                <a:cubicBezTo>
                  <a:pt x="2736" y="4793"/>
                  <a:pt x="2416" y="4779"/>
                  <a:pt x="2169" y="4793"/>
                </a:cubicBezTo>
                <a:cubicBezTo>
                  <a:pt x="2149" y="4793"/>
                  <a:pt x="2149" y="4779"/>
                  <a:pt x="2122" y="4786"/>
                </a:cubicBezTo>
                <a:cubicBezTo>
                  <a:pt x="1996" y="4799"/>
                  <a:pt x="1822" y="4786"/>
                  <a:pt x="1689" y="4759"/>
                </a:cubicBezTo>
                <a:cubicBezTo>
                  <a:pt x="1608" y="4799"/>
                  <a:pt x="1488" y="4773"/>
                  <a:pt x="1375" y="4766"/>
                </a:cubicBezTo>
                <a:cubicBezTo>
                  <a:pt x="1348" y="4766"/>
                  <a:pt x="1308" y="4779"/>
                  <a:pt x="1281" y="4773"/>
                </a:cubicBezTo>
                <a:cubicBezTo>
                  <a:pt x="1408" y="4805"/>
                  <a:pt x="1568" y="4799"/>
                  <a:pt x="1695" y="4819"/>
                </a:cubicBezTo>
                <a:cubicBezTo>
                  <a:pt x="1709" y="4845"/>
                  <a:pt x="1755" y="4845"/>
                  <a:pt x="1795" y="4852"/>
                </a:cubicBezTo>
                <a:cubicBezTo>
                  <a:pt x="1795" y="4859"/>
                  <a:pt x="1789" y="4859"/>
                  <a:pt x="1775" y="4865"/>
                </a:cubicBezTo>
                <a:cubicBezTo>
                  <a:pt x="1822" y="4892"/>
                  <a:pt x="1889" y="4865"/>
                  <a:pt x="1936" y="4892"/>
                </a:cubicBezTo>
                <a:cubicBezTo>
                  <a:pt x="1869" y="4911"/>
                  <a:pt x="1782" y="4879"/>
                  <a:pt x="1755" y="4938"/>
                </a:cubicBezTo>
                <a:cubicBezTo>
                  <a:pt x="1742" y="4938"/>
                  <a:pt x="1722" y="4925"/>
                  <a:pt x="1715" y="4945"/>
                </a:cubicBezTo>
                <a:cubicBezTo>
                  <a:pt x="1742" y="4951"/>
                  <a:pt x="1782" y="4945"/>
                  <a:pt x="1815" y="4965"/>
                </a:cubicBezTo>
                <a:cubicBezTo>
                  <a:pt x="1702" y="4992"/>
                  <a:pt x="1588" y="4972"/>
                  <a:pt x="1482" y="4965"/>
                </a:cubicBezTo>
                <a:cubicBezTo>
                  <a:pt x="1402" y="4958"/>
                  <a:pt x="1315" y="4978"/>
                  <a:pt x="1235" y="4972"/>
                </a:cubicBezTo>
                <a:cubicBezTo>
                  <a:pt x="1095" y="4951"/>
                  <a:pt x="961" y="4918"/>
                  <a:pt x="828" y="4951"/>
                </a:cubicBezTo>
                <a:cubicBezTo>
                  <a:pt x="808" y="4912"/>
                  <a:pt x="734" y="4905"/>
                  <a:pt x="681" y="4912"/>
                </a:cubicBezTo>
                <a:cubicBezTo>
                  <a:pt x="681" y="4912"/>
                  <a:pt x="687" y="4905"/>
                  <a:pt x="687" y="4899"/>
                </a:cubicBezTo>
                <a:cubicBezTo>
                  <a:pt x="527" y="4872"/>
                  <a:pt x="407" y="4885"/>
                  <a:pt x="227" y="4905"/>
                </a:cubicBezTo>
                <a:cubicBezTo>
                  <a:pt x="220" y="4879"/>
                  <a:pt x="187" y="4885"/>
                  <a:pt x="174" y="4872"/>
                </a:cubicBezTo>
                <a:cubicBezTo>
                  <a:pt x="220" y="4833"/>
                  <a:pt x="300" y="4819"/>
                  <a:pt x="360" y="4819"/>
                </a:cubicBezTo>
                <a:cubicBezTo>
                  <a:pt x="387" y="4780"/>
                  <a:pt x="494" y="4813"/>
                  <a:pt x="501" y="4746"/>
                </a:cubicBezTo>
                <a:cubicBezTo>
                  <a:pt x="687" y="4753"/>
                  <a:pt x="814" y="4760"/>
                  <a:pt x="1021" y="4746"/>
                </a:cubicBezTo>
                <a:cubicBezTo>
                  <a:pt x="914" y="4700"/>
                  <a:pt x="781" y="4740"/>
                  <a:pt x="667" y="4713"/>
                </a:cubicBezTo>
                <a:cubicBezTo>
                  <a:pt x="641" y="4707"/>
                  <a:pt x="621" y="4680"/>
                  <a:pt x="594" y="4674"/>
                </a:cubicBezTo>
                <a:cubicBezTo>
                  <a:pt x="527" y="4660"/>
                  <a:pt x="447" y="4660"/>
                  <a:pt x="387" y="4687"/>
                </a:cubicBezTo>
                <a:cubicBezTo>
                  <a:pt x="334" y="4647"/>
                  <a:pt x="294" y="4707"/>
                  <a:pt x="227" y="4680"/>
                </a:cubicBezTo>
                <a:cubicBezTo>
                  <a:pt x="220" y="4680"/>
                  <a:pt x="220" y="4694"/>
                  <a:pt x="220" y="4707"/>
                </a:cubicBezTo>
                <a:cubicBezTo>
                  <a:pt x="207" y="4707"/>
                  <a:pt x="207" y="4694"/>
                  <a:pt x="207" y="4680"/>
                </a:cubicBezTo>
                <a:cubicBezTo>
                  <a:pt x="174" y="4706"/>
                  <a:pt x="160" y="4680"/>
                  <a:pt x="120" y="4667"/>
                </a:cubicBezTo>
                <a:cubicBezTo>
                  <a:pt x="127" y="4641"/>
                  <a:pt x="113" y="4627"/>
                  <a:pt x="113" y="4607"/>
                </a:cubicBezTo>
                <a:cubicBezTo>
                  <a:pt x="127" y="4581"/>
                  <a:pt x="147" y="4561"/>
                  <a:pt x="180" y="4548"/>
                </a:cubicBezTo>
                <a:cubicBezTo>
                  <a:pt x="174" y="4502"/>
                  <a:pt x="207" y="4462"/>
                  <a:pt x="240" y="4436"/>
                </a:cubicBezTo>
                <a:cubicBezTo>
                  <a:pt x="280" y="4449"/>
                  <a:pt x="314" y="4469"/>
                  <a:pt x="334" y="4495"/>
                </a:cubicBezTo>
                <a:cubicBezTo>
                  <a:pt x="467" y="4515"/>
                  <a:pt x="607" y="4522"/>
                  <a:pt x="748" y="4529"/>
                </a:cubicBezTo>
                <a:cubicBezTo>
                  <a:pt x="794" y="4503"/>
                  <a:pt x="861" y="4503"/>
                  <a:pt x="921" y="4489"/>
                </a:cubicBezTo>
                <a:cubicBezTo>
                  <a:pt x="894" y="4469"/>
                  <a:pt x="854" y="4469"/>
                  <a:pt x="834" y="4476"/>
                </a:cubicBezTo>
                <a:cubicBezTo>
                  <a:pt x="808" y="4416"/>
                  <a:pt x="734" y="4410"/>
                  <a:pt x="654" y="4403"/>
                </a:cubicBezTo>
                <a:cubicBezTo>
                  <a:pt x="654" y="4396"/>
                  <a:pt x="647" y="4383"/>
                  <a:pt x="647" y="4370"/>
                </a:cubicBezTo>
                <a:cubicBezTo>
                  <a:pt x="614" y="4363"/>
                  <a:pt x="567" y="4363"/>
                  <a:pt x="534" y="4350"/>
                </a:cubicBezTo>
                <a:cubicBezTo>
                  <a:pt x="594" y="4316"/>
                  <a:pt x="687" y="4336"/>
                  <a:pt x="774" y="4330"/>
                </a:cubicBezTo>
                <a:cubicBezTo>
                  <a:pt x="748" y="4303"/>
                  <a:pt x="694" y="4316"/>
                  <a:pt x="654" y="4310"/>
                </a:cubicBezTo>
                <a:cubicBezTo>
                  <a:pt x="567" y="4296"/>
                  <a:pt x="414" y="4263"/>
                  <a:pt x="320" y="4250"/>
                </a:cubicBezTo>
                <a:cubicBezTo>
                  <a:pt x="300" y="4250"/>
                  <a:pt x="280" y="4257"/>
                  <a:pt x="260" y="4250"/>
                </a:cubicBezTo>
                <a:cubicBezTo>
                  <a:pt x="214" y="4243"/>
                  <a:pt x="187" y="4197"/>
                  <a:pt x="140" y="4197"/>
                </a:cubicBezTo>
                <a:cubicBezTo>
                  <a:pt x="167" y="4145"/>
                  <a:pt x="140" y="4098"/>
                  <a:pt x="214" y="4085"/>
                </a:cubicBezTo>
                <a:cubicBezTo>
                  <a:pt x="234" y="4092"/>
                  <a:pt x="234" y="4105"/>
                  <a:pt x="240" y="4118"/>
                </a:cubicBezTo>
                <a:cubicBezTo>
                  <a:pt x="287" y="4118"/>
                  <a:pt x="320" y="4125"/>
                  <a:pt x="360" y="4132"/>
                </a:cubicBezTo>
                <a:cubicBezTo>
                  <a:pt x="360" y="4165"/>
                  <a:pt x="354" y="4165"/>
                  <a:pt x="374" y="4185"/>
                </a:cubicBezTo>
                <a:cubicBezTo>
                  <a:pt x="347" y="4185"/>
                  <a:pt x="334" y="4191"/>
                  <a:pt x="327" y="4205"/>
                </a:cubicBezTo>
                <a:cubicBezTo>
                  <a:pt x="360" y="4225"/>
                  <a:pt x="454" y="4211"/>
                  <a:pt x="467" y="4165"/>
                </a:cubicBezTo>
                <a:cubicBezTo>
                  <a:pt x="581" y="4179"/>
                  <a:pt x="721" y="4172"/>
                  <a:pt x="834" y="4165"/>
                </a:cubicBezTo>
                <a:cubicBezTo>
                  <a:pt x="781" y="4112"/>
                  <a:pt x="721" y="4145"/>
                  <a:pt x="661" y="4145"/>
                </a:cubicBezTo>
                <a:cubicBezTo>
                  <a:pt x="667" y="4138"/>
                  <a:pt x="667" y="4118"/>
                  <a:pt x="681" y="4118"/>
                </a:cubicBezTo>
                <a:cubicBezTo>
                  <a:pt x="647" y="4072"/>
                  <a:pt x="554" y="4086"/>
                  <a:pt x="487" y="4072"/>
                </a:cubicBezTo>
                <a:cubicBezTo>
                  <a:pt x="527" y="4046"/>
                  <a:pt x="581" y="4032"/>
                  <a:pt x="594" y="3993"/>
                </a:cubicBezTo>
                <a:cubicBezTo>
                  <a:pt x="661" y="3993"/>
                  <a:pt x="674" y="3966"/>
                  <a:pt x="741" y="3980"/>
                </a:cubicBezTo>
                <a:cubicBezTo>
                  <a:pt x="748" y="3959"/>
                  <a:pt x="714" y="3953"/>
                  <a:pt x="727" y="3946"/>
                </a:cubicBezTo>
                <a:cubicBezTo>
                  <a:pt x="748" y="3953"/>
                  <a:pt x="781" y="3946"/>
                  <a:pt x="781" y="3980"/>
                </a:cubicBezTo>
                <a:cubicBezTo>
                  <a:pt x="828" y="3966"/>
                  <a:pt x="881" y="3966"/>
                  <a:pt x="934" y="3953"/>
                </a:cubicBezTo>
                <a:cubicBezTo>
                  <a:pt x="808" y="3939"/>
                  <a:pt x="647" y="3880"/>
                  <a:pt x="501" y="3860"/>
                </a:cubicBezTo>
                <a:cubicBezTo>
                  <a:pt x="454" y="3853"/>
                  <a:pt x="407" y="3867"/>
                  <a:pt x="360" y="3853"/>
                </a:cubicBezTo>
                <a:cubicBezTo>
                  <a:pt x="254" y="3821"/>
                  <a:pt x="240" y="3708"/>
                  <a:pt x="220" y="3589"/>
                </a:cubicBezTo>
                <a:cubicBezTo>
                  <a:pt x="220" y="3563"/>
                  <a:pt x="194" y="3569"/>
                  <a:pt x="200" y="3543"/>
                </a:cubicBezTo>
                <a:cubicBezTo>
                  <a:pt x="234" y="3549"/>
                  <a:pt x="254" y="3490"/>
                  <a:pt x="227" y="3477"/>
                </a:cubicBezTo>
                <a:cubicBezTo>
                  <a:pt x="240" y="3457"/>
                  <a:pt x="267" y="3444"/>
                  <a:pt x="294" y="3430"/>
                </a:cubicBezTo>
                <a:cubicBezTo>
                  <a:pt x="294" y="3417"/>
                  <a:pt x="280" y="3410"/>
                  <a:pt x="274" y="3404"/>
                </a:cubicBezTo>
                <a:cubicBezTo>
                  <a:pt x="280" y="3384"/>
                  <a:pt x="300" y="3384"/>
                  <a:pt x="300" y="3358"/>
                </a:cubicBezTo>
                <a:cubicBezTo>
                  <a:pt x="294" y="3351"/>
                  <a:pt x="280" y="3351"/>
                  <a:pt x="267" y="3344"/>
                </a:cubicBezTo>
                <a:cubicBezTo>
                  <a:pt x="267" y="3318"/>
                  <a:pt x="274" y="3291"/>
                  <a:pt x="260" y="3278"/>
                </a:cubicBezTo>
                <a:cubicBezTo>
                  <a:pt x="234" y="3278"/>
                  <a:pt x="227" y="3291"/>
                  <a:pt x="200" y="3285"/>
                </a:cubicBezTo>
                <a:cubicBezTo>
                  <a:pt x="207" y="3245"/>
                  <a:pt x="194" y="3219"/>
                  <a:pt x="140" y="3219"/>
                </a:cubicBezTo>
                <a:cubicBezTo>
                  <a:pt x="140" y="3113"/>
                  <a:pt x="0" y="3159"/>
                  <a:pt x="0" y="3080"/>
                </a:cubicBezTo>
                <a:cubicBezTo>
                  <a:pt x="0" y="3020"/>
                  <a:pt x="87" y="3000"/>
                  <a:pt x="93" y="2934"/>
                </a:cubicBezTo>
                <a:cubicBezTo>
                  <a:pt x="93" y="2934"/>
                  <a:pt x="93" y="2934"/>
                  <a:pt x="140" y="2934"/>
                </a:cubicBezTo>
                <a:cubicBezTo>
                  <a:pt x="174" y="2881"/>
                  <a:pt x="147" y="2809"/>
                  <a:pt x="187" y="2762"/>
                </a:cubicBezTo>
                <a:cubicBezTo>
                  <a:pt x="127" y="2710"/>
                  <a:pt x="154" y="2611"/>
                  <a:pt x="260" y="2657"/>
                </a:cubicBezTo>
                <a:cubicBezTo>
                  <a:pt x="274" y="2664"/>
                  <a:pt x="274" y="2684"/>
                  <a:pt x="280" y="2690"/>
                </a:cubicBezTo>
                <a:cubicBezTo>
                  <a:pt x="320" y="2704"/>
                  <a:pt x="340" y="2677"/>
                  <a:pt x="367" y="2677"/>
                </a:cubicBezTo>
                <a:cubicBezTo>
                  <a:pt x="374" y="2651"/>
                  <a:pt x="374" y="2644"/>
                  <a:pt x="380" y="2617"/>
                </a:cubicBezTo>
                <a:cubicBezTo>
                  <a:pt x="454" y="2598"/>
                  <a:pt x="467" y="2519"/>
                  <a:pt x="487" y="2446"/>
                </a:cubicBezTo>
                <a:cubicBezTo>
                  <a:pt x="420" y="2380"/>
                  <a:pt x="287" y="2466"/>
                  <a:pt x="234" y="2505"/>
                </a:cubicBezTo>
                <a:cubicBezTo>
                  <a:pt x="207" y="2466"/>
                  <a:pt x="154" y="2479"/>
                  <a:pt x="113" y="2452"/>
                </a:cubicBezTo>
                <a:cubicBezTo>
                  <a:pt x="107" y="2373"/>
                  <a:pt x="133" y="2327"/>
                  <a:pt x="174" y="2293"/>
                </a:cubicBezTo>
                <a:cubicBezTo>
                  <a:pt x="160" y="2254"/>
                  <a:pt x="100" y="2273"/>
                  <a:pt x="87" y="2293"/>
                </a:cubicBezTo>
                <a:cubicBezTo>
                  <a:pt x="127" y="2227"/>
                  <a:pt x="180" y="2121"/>
                  <a:pt x="327" y="2134"/>
                </a:cubicBezTo>
                <a:cubicBezTo>
                  <a:pt x="320" y="2161"/>
                  <a:pt x="340" y="2161"/>
                  <a:pt x="340" y="2187"/>
                </a:cubicBezTo>
                <a:cubicBezTo>
                  <a:pt x="327" y="2194"/>
                  <a:pt x="314" y="2194"/>
                  <a:pt x="307" y="2207"/>
                </a:cubicBezTo>
                <a:cubicBezTo>
                  <a:pt x="307" y="2267"/>
                  <a:pt x="367" y="2273"/>
                  <a:pt x="420" y="2280"/>
                </a:cubicBezTo>
                <a:cubicBezTo>
                  <a:pt x="420" y="2300"/>
                  <a:pt x="434" y="2307"/>
                  <a:pt x="447" y="2313"/>
                </a:cubicBezTo>
                <a:cubicBezTo>
                  <a:pt x="467" y="2313"/>
                  <a:pt x="474" y="2307"/>
                  <a:pt x="487" y="2293"/>
                </a:cubicBezTo>
                <a:cubicBezTo>
                  <a:pt x="474" y="2254"/>
                  <a:pt x="427" y="2254"/>
                  <a:pt x="387" y="2241"/>
                </a:cubicBezTo>
                <a:cubicBezTo>
                  <a:pt x="400" y="2227"/>
                  <a:pt x="414" y="2247"/>
                  <a:pt x="427" y="2227"/>
                </a:cubicBezTo>
                <a:cubicBezTo>
                  <a:pt x="420" y="2142"/>
                  <a:pt x="320" y="2142"/>
                  <a:pt x="307" y="2056"/>
                </a:cubicBezTo>
                <a:cubicBezTo>
                  <a:pt x="347" y="2049"/>
                  <a:pt x="347" y="2009"/>
                  <a:pt x="380" y="1996"/>
                </a:cubicBezTo>
                <a:cubicBezTo>
                  <a:pt x="347" y="1963"/>
                  <a:pt x="400" y="1923"/>
                  <a:pt x="360" y="1884"/>
                </a:cubicBezTo>
                <a:cubicBezTo>
                  <a:pt x="380" y="1877"/>
                  <a:pt x="387" y="1851"/>
                  <a:pt x="414" y="1851"/>
                </a:cubicBezTo>
                <a:cubicBezTo>
                  <a:pt x="420" y="1824"/>
                  <a:pt x="394" y="1831"/>
                  <a:pt x="394" y="1804"/>
                </a:cubicBezTo>
                <a:cubicBezTo>
                  <a:pt x="414" y="1784"/>
                  <a:pt x="407" y="1764"/>
                  <a:pt x="407" y="1725"/>
                </a:cubicBezTo>
                <a:cubicBezTo>
                  <a:pt x="461" y="1732"/>
                  <a:pt x="481" y="1738"/>
                  <a:pt x="541" y="1732"/>
                </a:cubicBezTo>
                <a:cubicBezTo>
                  <a:pt x="554" y="1718"/>
                  <a:pt x="534" y="1718"/>
                  <a:pt x="541" y="1698"/>
                </a:cubicBezTo>
                <a:cubicBezTo>
                  <a:pt x="561" y="1698"/>
                  <a:pt x="574" y="1685"/>
                  <a:pt x="594" y="1678"/>
                </a:cubicBezTo>
                <a:cubicBezTo>
                  <a:pt x="567" y="1638"/>
                  <a:pt x="521" y="1619"/>
                  <a:pt x="481" y="1599"/>
                </a:cubicBezTo>
                <a:cubicBezTo>
                  <a:pt x="494" y="1566"/>
                  <a:pt x="461" y="1553"/>
                  <a:pt x="434" y="1546"/>
                </a:cubicBezTo>
                <a:cubicBezTo>
                  <a:pt x="434" y="1526"/>
                  <a:pt x="447" y="1513"/>
                  <a:pt x="420" y="1513"/>
                </a:cubicBezTo>
                <a:cubicBezTo>
                  <a:pt x="427" y="1499"/>
                  <a:pt x="447" y="1499"/>
                  <a:pt x="461" y="1493"/>
                </a:cubicBezTo>
                <a:cubicBezTo>
                  <a:pt x="461" y="1479"/>
                  <a:pt x="440" y="1479"/>
                  <a:pt x="447" y="1459"/>
                </a:cubicBezTo>
                <a:cubicBezTo>
                  <a:pt x="461" y="1459"/>
                  <a:pt x="461" y="1466"/>
                  <a:pt x="474" y="1466"/>
                </a:cubicBezTo>
                <a:cubicBezTo>
                  <a:pt x="474" y="1446"/>
                  <a:pt x="481" y="1432"/>
                  <a:pt x="461" y="1432"/>
                </a:cubicBezTo>
                <a:cubicBezTo>
                  <a:pt x="481" y="1412"/>
                  <a:pt x="507" y="1432"/>
                  <a:pt x="534" y="1419"/>
                </a:cubicBezTo>
                <a:cubicBezTo>
                  <a:pt x="521" y="1386"/>
                  <a:pt x="461" y="1406"/>
                  <a:pt x="434" y="1386"/>
                </a:cubicBezTo>
                <a:cubicBezTo>
                  <a:pt x="467" y="1379"/>
                  <a:pt x="447" y="1352"/>
                  <a:pt x="487" y="1359"/>
                </a:cubicBezTo>
                <a:cubicBezTo>
                  <a:pt x="527" y="1266"/>
                  <a:pt x="647" y="1352"/>
                  <a:pt x="734" y="1339"/>
                </a:cubicBezTo>
                <a:cubicBezTo>
                  <a:pt x="727" y="1332"/>
                  <a:pt x="714" y="1326"/>
                  <a:pt x="714" y="1306"/>
                </a:cubicBezTo>
                <a:cubicBezTo>
                  <a:pt x="687" y="1306"/>
                  <a:pt x="667" y="1286"/>
                  <a:pt x="627" y="1286"/>
                </a:cubicBezTo>
                <a:cubicBezTo>
                  <a:pt x="641" y="1266"/>
                  <a:pt x="661" y="1292"/>
                  <a:pt x="681" y="1292"/>
                </a:cubicBezTo>
                <a:cubicBezTo>
                  <a:pt x="694" y="1279"/>
                  <a:pt x="674" y="1259"/>
                  <a:pt x="647" y="1266"/>
                </a:cubicBezTo>
                <a:cubicBezTo>
                  <a:pt x="641" y="1246"/>
                  <a:pt x="661" y="1252"/>
                  <a:pt x="674" y="1252"/>
                </a:cubicBezTo>
                <a:cubicBezTo>
                  <a:pt x="667" y="1246"/>
                  <a:pt x="647" y="1246"/>
                  <a:pt x="641" y="1239"/>
                </a:cubicBezTo>
                <a:cubicBezTo>
                  <a:pt x="614" y="1246"/>
                  <a:pt x="661" y="1259"/>
                  <a:pt x="641" y="1259"/>
                </a:cubicBezTo>
                <a:cubicBezTo>
                  <a:pt x="601" y="1272"/>
                  <a:pt x="621" y="1220"/>
                  <a:pt x="594" y="1220"/>
                </a:cubicBezTo>
                <a:cubicBezTo>
                  <a:pt x="667" y="1213"/>
                  <a:pt x="761" y="1292"/>
                  <a:pt x="808" y="1226"/>
                </a:cubicBezTo>
                <a:cubicBezTo>
                  <a:pt x="821" y="1226"/>
                  <a:pt x="828" y="1240"/>
                  <a:pt x="841" y="1240"/>
                </a:cubicBezTo>
                <a:cubicBezTo>
                  <a:pt x="801" y="1259"/>
                  <a:pt x="854" y="1266"/>
                  <a:pt x="828" y="1286"/>
                </a:cubicBezTo>
                <a:cubicBezTo>
                  <a:pt x="828" y="1306"/>
                  <a:pt x="868" y="1299"/>
                  <a:pt x="874" y="1292"/>
                </a:cubicBezTo>
                <a:cubicBezTo>
                  <a:pt x="881" y="1279"/>
                  <a:pt x="874" y="1279"/>
                  <a:pt x="868" y="1279"/>
                </a:cubicBezTo>
                <a:cubicBezTo>
                  <a:pt x="901" y="1266"/>
                  <a:pt x="874" y="1318"/>
                  <a:pt x="914" y="1325"/>
                </a:cubicBezTo>
                <a:cubicBezTo>
                  <a:pt x="888" y="1325"/>
                  <a:pt x="861" y="1325"/>
                  <a:pt x="868" y="1352"/>
                </a:cubicBezTo>
                <a:cubicBezTo>
                  <a:pt x="874" y="1365"/>
                  <a:pt x="908" y="1352"/>
                  <a:pt x="914" y="1365"/>
                </a:cubicBezTo>
                <a:cubicBezTo>
                  <a:pt x="874" y="1418"/>
                  <a:pt x="854" y="1312"/>
                  <a:pt x="794" y="1312"/>
                </a:cubicBezTo>
                <a:cubicBezTo>
                  <a:pt x="774" y="1325"/>
                  <a:pt x="808" y="1338"/>
                  <a:pt x="801" y="1352"/>
                </a:cubicBezTo>
                <a:cubicBezTo>
                  <a:pt x="781" y="1352"/>
                  <a:pt x="781" y="1365"/>
                  <a:pt x="761" y="1358"/>
                </a:cubicBezTo>
                <a:cubicBezTo>
                  <a:pt x="774" y="1385"/>
                  <a:pt x="828" y="1378"/>
                  <a:pt x="868" y="1385"/>
                </a:cubicBezTo>
                <a:cubicBezTo>
                  <a:pt x="888" y="1425"/>
                  <a:pt x="934" y="1451"/>
                  <a:pt x="994" y="1465"/>
                </a:cubicBezTo>
                <a:cubicBezTo>
                  <a:pt x="1001" y="1438"/>
                  <a:pt x="1008" y="1445"/>
                  <a:pt x="1021" y="1431"/>
                </a:cubicBezTo>
                <a:cubicBezTo>
                  <a:pt x="994" y="1398"/>
                  <a:pt x="1021" y="1412"/>
                  <a:pt x="1008" y="1385"/>
                </a:cubicBezTo>
                <a:cubicBezTo>
                  <a:pt x="1095" y="1412"/>
                  <a:pt x="1208" y="1445"/>
                  <a:pt x="1321" y="1419"/>
                </a:cubicBezTo>
                <a:cubicBezTo>
                  <a:pt x="1295" y="1385"/>
                  <a:pt x="1195" y="1405"/>
                  <a:pt x="1201" y="1339"/>
                </a:cubicBezTo>
                <a:cubicBezTo>
                  <a:pt x="1201" y="1326"/>
                  <a:pt x="1208" y="1326"/>
                  <a:pt x="1221" y="1326"/>
                </a:cubicBezTo>
                <a:cubicBezTo>
                  <a:pt x="1215" y="1319"/>
                  <a:pt x="1208" y="1319"/>
                  <a:pt x="1201" y="1312"/>
                </a:cubicBezTo>
                <a:cubicBezTo>
                  <a:pt x="1241" y="1299"/>
                  <a:pt x="1295" y="1292"/>
                  <a:pt x="1321" y="1326"/>
                </a:cubicBezTo>
                <a:cubicBezTo>
                  <a:pt x="1355" y="1293"/>
                  <a:pt x="1428" y="1332"/>
                  <a:pt x="1442" y="1286"/>
                </a:cubicBezTo>
                <a:cubicBezTo>
                  <a:pt x="1395" y="1246"/>
                  <a:pt x="1342" y="1280"/>
                  <a:pt x="1301" y="1253"/>
                </a:cubicBezTo>
                <a:cubicBezTo>
                  <a:pt x="1295" y="1253"/>
                  <a:pt x="1295" y="1266"/>
                  <a:pt x="1295" y="1273"/>
                </a:cubicBezTo>
                <a:cubicBezTo>
                  <a:pt x="1255" y="1273"/>
                  <a:pt x="1208" y="1266"/>
                  <a:pt x="1215" y="1220"/>
                </a:cubicBezTo>
                <a:cubicBezTo>
                  <a:pt x="1208" y="1207"/>
                  <a:pt x="1175" y="1220"/>
                  <a:pt x="1168" y="1207"/>
                </a:cubicBezTo>
                <a:cubicBezTo>
                  <a:pt x="1168" y="1187"/>
                  <a:pt x="1188" y="1207"/>
                  <a:pt x="1188" y="1173"/>
                </a:cubicBezTo>
                <a:cubicBezTo>
                  <a:pt x="1155" y="1154"/>
                  <a:pt x="1168" y="1193"/>
                  <a:pt x="1148" y="1207"/>
                </a:cubicBezTo>
                <a:cubicBezTo>
                  <a:pt x="1128" y="1207"/>
                  <a:pt x="1135" y="1187"/>
                  <a:pt x="1115" y="1193"/>
                </a:cubicBezTo>
                <a:cubicBezTo>
                  <a:pt x="1101" y="1193"/>
                  <a:pt x="1101" y="1207"/>
                  <a:pt x="1101" y="1227"/>
                </a:cubicBezTo>
                <a:cubicBezTo>
                  <a:pt x="1068" y="1227"/>
                  <a:pt x="1081" y="1187"/>
                  <a:pt x="1041" y="1193"/>
                </a:cubicBezTo>
                <a:cubicBezTo>
                  <a:pt x="1068" y="1153"/>
                  <a:pt x="1121" y="1193"/>
                  <a:pt x="1161" y="1173"/>
                </a:cubicBezTo>
                <a:cubicBezTo>
                  <a:pt x="1155" y="1154"/>
                  <a:pt x="1148" y="1134"/>
                  <a:pt x="1121" y="1134"/>
                </a:cubicBezTo>
                <a:cubicBezTo>
                  <a:pt x="1141" y="1114"/>
                  <a:pt x="1168" y="1134"/>
                  <a:pt x="1188" y="1141"/>
                </a:cubicBezTo>
                <a:cubicBezTo>
                  <a:pt x="1188" y="1147"/>
                  <a:pt x="1175" y="1141"/>
                  <a:pt x="1175" y="1147"/>
                </a:cubicBezTo>
                <a:cubicBezTo>
                  <a:pt x="1188" y="1161"/>
                  <a:pt x="1195" y="1154"/>
                  <a:pt x="1215" y="1161"/>
                </a:cubicBezTo>
                <a:cubicBezTo>
                  <a:pt x="1221" y="1141"/>
                  <a:pt x="1188" y="1161"/>
                  <a:pt x="1195" y="1141"/>
                </a:cubicBezTo>
                <a:cubicBezTo>
                  <a:pt x="1221" y="1141"/>
                  <a:pt x="1241" y="1147"/>
                  <a:pt x="1241" y="1161"/>
                </a:cubicBezTo>
                <a:cubicBezTo>
                  <a:pt x="1241" y="1187"/>
                  <a:pt x="1228" y="1161"/>
                  <a:pt x="1215" y="1167"/>
                </a:cubicBezTo>
                <a:cubicBezTo>
                  <a:pt x="1221" y="1207"/>
                  <a:pt x="1255" y="1213"/>
                  <a:pt x="1268" y="1233"/>
                </a:cubicBezTo>
                <a:cubicBezTo>
                  <a:pt x="1288" y="1233"/>
                  <a:pt x="1315" y="1207"/>
                  <a:pt x="1308" y="1200"/>
                </a:cubicBezTo>
                <a:cubicBezTo>
                  <a:pt x="1348" y="1200"/>
                  <a:pt x="1388" y="1180"/>
                  <a:pt x="1395" y="1134"/>
                </a:cubicBezTo>
                <a:cubicBezTo>
                  <a:pt x="1435" y="1134"/>
                  <a:pt x="1455" y="1134"/>
                  <a:pt x="1482" y="1121"/>
                </a:cubicBezTo>
                <a:cubicBezTo>
                  <a:pt x="1482" y="1114"/>
                  <a:pt x="1488" y="1101"/>
                  <a:pt x="1475" y="1101"/>
                </a:cubicBezTo>
                <a:cubicBezTo>
                  <a:pt x="1608" y="1081"/>
                  <a:pt x="1729" y="1153"/>
                  <a:pt x="1849" y="1094"/>
                </a:cubicBezTo>
                <a:cubicBezTo>
                  <a:pt x="1855" y="1074"/>
                  <a:pt x="1829" y="1087"/>
                  <a:pt x="1835" y="1067"/>
                </a:cubicBezTo>
                <a:cubicBezTo>
                  <a:pt x="1855" y="1041"/>
                  <a:pt x="1922" y="1093"/>
                  <a:pt x="1929" y="1047"/>
                </a:cubicBezTo>
                <a:cubicBezTo>
                  <a:pt x="2022" y="1073"/>
                  <a:pt x="2122" y="1041"/>
                  <a:pt x="2202" y="1014"/>
                </a:cubicBezTo>
                <a:cubicBezTo>
                  <a:pt x="2202" y="994"/>
                  <a:pt x="2182" y="1000"/>
                  <a:pt x="2169" y="987"/>
                </a:cubicBezTo>
                <a:cubicBezTo>
                  <a:pt x="2169" y="961"/>
                  <a:pt x="2176" y="961"/>
                  <a:pt x="2162" y="941"/>
                </a:cubicBezTo>
                <a:cubicBezTo>
                  <a:pt x="2176" y="934"/>
                  <a:pt x="2196" y="934"/>
                  <a:pt x="2202" y="914"/>
                </a:cubicBezTo>
                <a:cubicBezTo>
                  <a:pt x="2176" y="894"/>
                  <a:pt x="2129" y="894"/>
                  <a:pt x="2109" y="921"/>
                </a:cubicBezTo>
                <a:cubicBezTo>
                  <a:pt x="2109" y="941"/>
                  <a:pt x="2129" y="941"/>
                  <a:pt x="2136" y="954"/>
                </a:cubicBezTo>
                <a:cubicBezTo>
                  <a:pt x="2122" y="961"/>
                  <a:pt x="2096" y="974"/>
                  <a:pt x="2109" y="981"/>
                </a:cubicBezTo>
                <a:cubicBezTo>
                  <a:pt x="2109" y="1008"/>
                  <a:pt x="2082" y="968"/>
                  <a:pt x="2082" y="988"/>
                </a:cubicBezTo>
                <a:cubicBezTo>
                  <a:pt x="2069" y="982"/>
                  <a:pt x="2096" y="962"/>
                  <a:pt x="2069" y="948"/>
                </a:cubicBezTo>
                <a:cubicBezTo>
                  <a:pt x="2082" y="922"/>
                  <a:pt x="2089" y="922"/>
                  <a:pt x="2082" y="882"/>
                </a:cubicBezTo>
                <a:cubicBezTo>
                  <a:pt x="2122" y="902"/>
                  <a:pt x="2182" y="876"/>
                  <a:pt x="2202" y="902"/>
                </a:cubicBezTo>
                <a:cubicBezTo>
                  <a:pt x="2283" y="863"/>
                  <a:pt x="2343" y="916"/>
                  <a:pt x="2423" y="902"/>
                </a:cubicBezTo>
                <a:cubicBezTo>
                  <a:pt x="2436" y="896"/>
                  <a:pt x="2436" y="916"/>
                  <a:pt x="2449" y="916"/>
                </a:cubicBezTo>
                <a:cubicBezTo>
                  <a:pt x="2483" y="889"/>
                  <a:pt x="2496" y="909"/>
                  <a:pt x="2536" y="902"/>
                </a:cubicBezTo>
                <a:cubicBezTo>
                  <a:pt x="2543" y="936"/>
                  <a:pt x="2503" y="922"/>
                  <a:pt x="2496" y="936"/>
                </a:cubicBezTo>
                <a:cubicBezTo>
                  <a:pt x="2523" y="956"/>
                  <a:pt x="2543" y="936"/>
                  <a:pt x="2576" y="949"/>
                </a:cubicBezTo>
                <a:cubicBezTo>
                  <a:pt x="2583" y="942"/>
                  <a:pt x="2583" y="929"/>
                  <a:pt x="2590" y="916"/>
                </a:cubicBezTo>
                <a:cubicBezTo>
                  <a:pt x="2610" y="922"/>
                  <a:pt x="2636" y="929"/>
                  <a:pt x="2670" y="922"/>
                </a:cubicBezTo>
                <a:cubicBezTo>
                  <a:pt x="2656" y="936"/>
                  <a:pt x="2636" y="936"/>
                  <a:pt x="2616" y="936"/>
                </a:cubicBezTo>
                <a:cubicBezTo>
                  <a:pt x="2696" y="956"/>
                  <a:pt x="2756" y="962"/>
                  <a:pt x="2837" y="942"/>
                </a:cubicBezTo>
                <a:cubicBezTo>
                  <a:pt x="2883" y="962"/>
                  <a:pt x="2977" y="936"/>
                  <a:pt x="2990" y="1002"/>
                </a:cubicBezTo>
                <a:cubicBezTo>
                  <a:pt x="3010" y="1002"/>
                  <a:pt x="3003" y="982"/>
                  <a:pt x="3030" y="988"/>
                </a:cubicBezTo>
                <a:cubicBezTo>
                  <a:pt x="3030" y="975"/>
                  <a:pt x="3003" y="988"/>
                  <a:pt x="3010" y="968"/>
                </a:cubicBezTo>
                <a:cubicBezTo>
                  <a:pt x="3070" y="955"/>
                  <a:pt x="3130" y="982"/>
                  <a:pt x="3130" y="1034"/>
                </a:cubicBezTo>
                <a:cubicBezTo>
                  <a:pt x="3164" y="1034"/>
                  <a:pt x="3170" y="1014"/>
                  <a:pt x="3210" y="1028"/>
                </a:cubicBezTo>
                <a:cubicBezTo>
                  <a:pt x="3217" y="982"/>
                  <a:pt x="3150" y="1008"/>
                  <a:pt x="3150" y="975"/>
                </a:cubicBezTo>
                <a:cubicBezTo>
                  <a:pt x="3177" y="948"/>
                  <a:pt x="3217" y="1001"/>
                  <a:pt x="3217" y="955"/>
                </a:cubicBezTo>
                <a:cubicBezTo>
                  <a:pt x="3264" y="962"/>
                  <a:pt x="3224" y="1028"/>
                  <a:pt x="3270" y="1034"/>
                </a:cubicBezTo>
                <a:cubicBezTo>
                  <a:pt x="3277" y="1028"/>
                  <a:pt x="3264" y="995"/>
                  <a:pt x="3277" y="982"/>
                </a:cubicBezTo>
                <a:cubicBezTo>
                  <a:pt x="3337" y="975"/>
                  <a:pt x="3404" y="1002"/>
                  <a:pt x="3444" y="988"/>
                </a:cubicBezTo>
                <a:cubicBezTo>
                  <a:pt x="3424" y="982"/>
                  <a:pt x="3437" y="962"/>
                  <a:pt x="3411" y="955"/>
                </a:cubicBezTo>
                <a:cubicBezTo>
                  <a:pt x="3411" y="942"/>
                  <a:pt x="3437" y="948"/>
                  <a:pt x="3451" y="948"/>
                </a:cubicBezTo>
                <a:cubicBezTo>
                  <a:pt x="3457" y="974"/>
                  <a:pt x="3464" y="994"/>
                  <a:pt x="3511" y="988"/>
                </a:cubicBezTo>
                <a:cubicBezTo>
                  <a:pt x="3511" y="1014"/>
                  <a:pt x="3491" y="1014"/>
                  <a:pt x="3484" y="1027"/>
                </a:cubicBezTo>
                <a:cubicBezTo>
                  <a:pt x="3504" y="1047"/>
                  <a:pt x="3571" y="1047"/>
                  <a:pt x="3597" y="1047"/>
                </a:cubicBezTo>
                <a:cubicBezTo>
                  <a:pt x="3591" y="1028"/>
                  <a:pt x="3571" y="1014"/>
                  <a:pt x="3551" y="1001"/>
                </a:cubicBezTo>
                <a:cubicBezTo>
                  <a:pt x="3544" y="981"/>
                  <a:pt x="3564" y="988"/>
                  <a:pt x="3557" y="968"/>
                </a:cubicBezTo>
                <a:cubicBezTo>
                  <a:pt x="3604" y="961"/>
                  <a:pt x="3611" y="1000"/>
                  <a:pt x="3651" y="1007"/>
                </a:cubicBezTo>
                <a:cubicBezTo>
                  <a:pt x="3617" y="1053"/>
                  <a:pt x="3724" y="1060"/>
                  <a:pt x="3764" y="1053"/>
                </a:cubicBezTo>
                <a:cubicBezTo>
                  <a:pt x="3771" y="1033"/>
                  <a:pt x="3744" y="1047"/>
                  <a:pt x="3744" y="1033"/>
                </a:cubicBezTo>
                <a:cubicBezTo>
                  <a:pt x="3764" y="1000"/>
                  <a:pt x="3811" y="1027"/>
                  <a:pt x="3824" y="1053"/>
                </a:cubicBezTo>
                <a:cubicBezTo>
                  <a:pt x="3864" y="1033"/>
                  <a:pt x="3911" y="1020"/>
                  <a:pt x="3911" y="1053"/>
                </a:cubicBezTo>
                <a:cubicBezTo>
                  <a:pt x="3938" y="1053"/>
                  <a:pt x="3944" y="1047"/>
                  <a:pt x="3964" y="1040"/>
                </a:cubicBezTo>
                <a:cubicBezTo>
                  <a:pt x="3978" y="1067"/>
                  <a:pt x="4065" y="1093"/>
                  <a:pt x="4078" y="1047"/>
                </a:cubicBezTo>
                <a:cubicBezTo>
                  <a:pt x="4111" y="1060"/>
                  <a:pt x="4158" y="1087"/>
                  <a:pt x="4205" y="1067"/>
                </a:cubicBezTo>
                <a:cubicBezTo>
                  <a:pt x="4225" y="1067"/>
                  <a:pt x="4198" y="1060"/>
                  <a:pt x="4205" y="1047"/>
                </a:cubicBezTo>
                <a:cubicBezTo>
                  <a:pt x="4218" y="1040"/>
                  <a:pt x="4231" y="1047"/>
                  <a:pt x="4258" y="1040"/>
                </a:cubicBezTo>
                <a:cubicBezTo>
                  <a:pt x="4251" y="1073"/>
                  <a:pt x="4298" y="1066"/>
                  <a:pt x="4298" y="1093"/>
                </a:cubicBezTo>
                <a:cubicBezTo>
                  <a:pt x="4372" y="1053"/>
                  <a:pt x="4478" y="1099"/>
                  <a:pt x="4532" y="1093"/>
                </a:cubicBezTo>
                <a:cubicBezTo>
                  <a:pt x="4532" y="1106"/>
                  <a:pt x="4512" y="1099"/>
                  <a:pt x="4512" y="1113"/>
                </a:cubicBezTo>
                <a:cubicBezTo>
                  <a:pt x="4552" y="1119"/>
                  <a:pt x="4538" y="1067"/>
                  <a:pt x="4579" y="1073"/>
                </a:cubicBezTo>
                <a:cubicBezTo>
                  <a:pt x="4605" y="1073"/>
                  <a:pt x="4572" y="1093"/>
                  <a:pt x="4585" y="1100"/>
                </a:cubicBezTo>
                <a:cubicBezTo>
                  <a:pt x="4632" y="1100"/>
                  <a:pt x="4652" y="1120"/>
                  <a:pt x="4685" y="1127"/>
                </a:cubicBezTo>
                <a:cubicBezTo>
                  <a:pt x="4705" y="1127"/>
                  <a:pt x="4712" y="1107"/>
                  <a:pt x="4725" y="1093"/>
                </a:cubicBezTo>
                <a:cubicBezTo>
                  <a:pt x="4745" y="1093"/>
                  <a:pt x="4759" y="1093"/>
                  <a:pt x="4772" y="1100"/>
                </a:cubicBezTo>
                <a:cubicBezTo>
                  <a:pt x="4779" y="1119"/>
                  <a:pt x="4779" y="1119"/>
                  <a:pt x="4772" y="1139"/>
                </a:cubicBezTo>
                <a:cubicBezTo>
                  <a:pt x="4819" y="1153"/>
                  <a:pt x="4879" y="1133"/>
                  <a:pt x="4932" y="1139"/>
                </a:cubicBezTo>
                <a:cubicBezTo>
                  <a:pt x="4939" y="1133"/>
                  <a:pt x="4939" y="1126"/>
                  <a:pt x="4939" y="1119"/>
                </a:cubicBezTo>
                <a:cubicBezTo>
                  <a:pt x="5012" y="1146"/>
                  <a:pt x="5126" y="1113"/>
                  <a:pt x="5239" y="1133"/>
                </a:cubicBezTo>
                <a:cubicBezTo>
                  <a:pt x="5233" y="1139"/>
                  <a:pt x="5213" y="1139"/>
                  <a:pt x="5199" y="1146"/>
                </a:cubicBezTo>
                <a:cubicBezTo>
                  <a:pt x="5233" y="1153"/>
                  <a:pt x="5266" y="1153"/>
                  <a:pt x="5286" y="1139"/>
                </a:cubicBezTo>
                <a:cubicBezTo>
                  <a:pt x="5306" y="1133"/>
                  <a:pt x="5299" y="1159"/>
                  <a:pt x="5313" y="1159"/>
                </a:cubicBezTo>
                <a:cubicBezTo>
                  <a:pt x="5339" y="1153"/>
                  <a:pt x="5366" y="1133"/>
                  <a:pt x="5399" y="1146"/>
                </a:cubicBezTo>
                <a:cubicBezTo>
                  <a:pt x="5413" y="1140"/>
                  <a:pt x="5379" y="1113"/>
                  <a:pt x="5399" y="1107"/>
                </a:cubicBezTo>
                <a:cubicBezTo>
                  <a:pt x="5426" y="1107"/>
                  <a:pt x="5393" y="1133"/>
                  <a:pt x="5413" y="1140"/>
                </a:cubicBezTo>
                <a:cubicBezTo>
                  <a:pt x="5426" y="1147"/>
                  <a:pt x="5439" y="1133"/>
                  <a:pt x="5460" y="1133"/>
                </a:cubicBezTo>
                <a:cubicBezTo>
                  <a:pt x="5473" y="1180"/>
                  <a:pt x="5526" y="1140"/>
                  <a:pt x="5566" y="1153"/>
                </a:cubicBezTo>
                <a:cubicBezTo>
                  <a:pt x="5566" y="1140"/>
                  <a:pt x="5553" y="1133"/>
                  <a:pt x="5533" y="1127"/>
                </a:cubicBezTo>
                <a:cubicBezTo>
                  <a:pt x="5540" y="1107"/>
                  <a:pt x="5593" y="1107"/>
                  <a:pt x="5606" y="1133"/>
                </a:cubicBezTo>
                <a:cubicBezTo>
                  <a:pt x="5626" y="1121"/>
                  <a:pt x="5600" y="1094"/>
                  <a:pt x="5586" y="1094"/>
                </a:cubicBezTo>
                <a:cubicBezTo>
                  <a:pt x="5593" y="1087"/>
                  <a:pt x="5606" y="1087"/>
                  <a:pt x="5613" y="1074"/>
                </a:cubicBezTo>
                <a:cubicBezTo>
                  <a:pt x="5553" y="1001"/>
                  <a:pt x="5453" y="1074"/>
                  <a:pt x="5393" y="1014"/>
                </a:cubicBezTo>
                <a:cubicBezTo>
                  <a:pt x="5353" y="1041"/>
                  <a:pt x="5299" y="1021"/>
                  <a:pt x="5246" y="1014"/>
                </a:cubicBezTo>
                <a:cubicBezTo>
                  <a:pt x="5226" y="1054"/>
                  <a:pt x="5193" y="988"/>
                  <a:pt x="5132" y="1001"/>
                </a:cubicBezTo>
                <a:cubicBezTo>
                  <a:pt x="5159" y="975"/>
                  <a:pt x="5206" y="975"/>
                  <a:pt x="5219" y="955"/>
                </a:cubicBezTo>
                <a:cubicBezTo>
                  <a:pt x="5286" y="1008"/>
                  <a:pt x="5373" y="994"/>
                  <a:pt x="5466" y="994"/>
                </a:cubicBezTo>
                <a:cubicBezTo>
                  <a:pt x="5466" y="975"/>
                  <a:pt x="5439" y="975"/>
                  <a:pt x="5439" y="955"/>
                </a:cubicBezTo>
                <a:cubicBezTo>
                  <a:pt x="5439" y="935"/>
                  <a:pt x="5466" y="942"/>
                  <a:pt x="5480" y="928"/>
                </a:cubicBezTo>
                <a:cubicBezTo>
                  <a:pt x="5413" y="908"/>
                  <a:pt x="5279" y="948"/>
                  <a:pt x="5246" y="902"/>
                </a:cubicBezTo>
                <a:cubicBezTo>
                  <a:pt x="5246" y="888"/>
                  <a:pt x="5246" y="882"/>
                  <a:pt x="5259" y="882"/>
                </a:cubicBezTo>
                <a:cubicBezTo>
                  <a:pt x="5259" y="862"/>
                  <a:pt x="5246" y="862"/>
                  <a:pt x="5246" y="842"/>
                </a:cubicBezTo>
                <a:cubicBezTo>
                  <a:pt x="5213" y="855"/>
                  <a:pt x="5179" y="849"/>
                  <a:pt x="5152" y="835"/>
                </a:cubicBezTo>
                <a:cubicBezTo>
                  <a:pt x="5152" y="829"/>
                  <a:pt x="5146" y="829"/>
                  <a:pt x="5146" y="822"/>
                </a:cubicBezTo>
                <a:cubicBezTo>
                  <a:pt x="5152" y="769"/>
                  <a:pt x="5226" y="782"/>
                  <a:pt x="5259" y="802"/>
                </a:cubicBezTo>
                <a:cubicBezTo>
                  <a:pt x="5253" y="829"/>
                  <a:pt x="5259" y="842"/>
                  <a:pt x="5286" y="835"/>
                </a:cubicBezTo>
                <a:cubicBezTo>
                  <a:pt x="5299" y="795"/>
                  <a:pt x="5333" y="776"/>
                  <a:pt x="5359" y="749"/>
                </a:cubicBezTo>
                <a:cubicBezTo>
                  <a:pt x="5339" y="710"/>
                  <a:pt x="5279" y="703"/>
                  <a:pt x="5219" y="697"/>
                </a:cubicBezTo>
                <a:cubicBezTo>
                  <a:pt x="5219" y="677"/>
                  <a:pt x="5219" y="657"/>
                  <a:pt x="5246" y="657"/>
                </a:cubicBezTo>
                <a:cubicBezTo>
                  <a:pt x="5233" y="624"/>
                  <a:pt x="5186" y="664"/>
                  <a:pt x="5179" y="630"/>
                </a:cubicBezTo>
                <a:cubicBezTo>
                  <a:pt x="5193" y="598"/>
                  <a:pt x="5213" y="571"/>
                  <a:pt x="5259" y="571"/>
                </a:cubicBezTo>
                <a:cubicBezTo>
                  <a:pt x="5266" y="584"/>
                  <a:pt x="5266" y="597"/>
                  <a:pt x="5273" y="610"/>
                </a:cubicBezTo>
                <a:cubicBezTo>
                  <a:pt x="5304" y="592"/>
                  <a:pt x="5318" y="626"/>
                  <a:pt x="5341" y="613"/>
                </a:cubicBezTo>
                <a:lnTo>
                  <a:pt x="5344" y="611"/>
                </a:lnTo>
                <a:lnTo>
                  <a:pt x="5345" y="614"/>
                </a:lnTo>
                <a:lnTo>
                  <a:pt x="5350" y="614"/>
                </a:lnTo>
                <a:lnTo>
                  <a:pt x="5353" y="618"/>
                </a:lnTo>
                <a:cubicBezTo>
                  <a:pt x="5370" y="634"/>
                  <a:pt x="5384" y="650"/>
                  <a:pt x="5413" y="650"/>
                </a:cubicBezTo>
                <a:cubicBezTo>
                  <a:pt x="5446" y="616"/>
                  <a:pt x="5466" y="584"/>
                  <a:pt x="5520" y="570"/>
                </a:cubicBezTo>
                <a:cubicBezTo>
                  <a:pt x="5513" y="557"/>
                  <a:pt x="5500" y="544"/>
                  <a:pt x="5480" y="544"/>
                </a:cubicBezTo>
                <a:cubicBezTo>
                  <a:pt x="5526" y="530"/>
                  <a:pt x="5580" y="524"/>
                  <a:pt x="5640" y="530"/>
                </a:cubicBezTo>
                <a:cubicBezTo>
                  <a:pt x="5646" y="577"/>
                  <a:pt x="5660" y="610"/>
                  <a:pt x="5693" y="630"/>
                </a:cubicBezTo>
                <a:cubicBezTo>
                  <a:pt x="5726" y="596"/>
                  <a:pt x="5807" y="636"/>
                  <a:pt x="5867" y="630"/>
                </a:cubicBezTo>
                <a:cubicBezTo>
                  <a:pt x="5847" y="590"/>
                  <a:pt x="5773" y="604"/>
                  <a:pt x="5740" y="577"/>
                </a:cubicBezTo>
                <a:cubicBezTo>
                  <a:pt x="5800" y="524"/>
                  <a:pt x="5913" y="544"/>
                  <a:pt x="5993" y="538"/>
                </a:cubicBezTo>
                <a:cubicBezTo>
                  <a:pt x="6007" y="525"/>
                  <a:pt x="5987" y="505"/>
                  <a:pt x="5967" y="498"/>
                </a:cubicBezTo>
                <a:cubicBezTo>
                  <a:pt x="5993" y="485"/>
                  <a:pt x="6047" y="498"/>
                  <a:pt x="6033" y="538"/>
                </a:cubicBezTo>
                <a:cubicBezTo>
                  <a:pt x="6060" y="531"/>
                  <a:pt x="6087" y="531"/>
                  <a:pt x="6114" y="544"/>
                </a:cubicBezTo>
                <a:cubicBezTo>
                  <a:pt x="6134" y="544"/>
                  <a:pt x="6134" y="538"/>
                  <a:pt x="6134" y="518"/>
                </a:cubicBezTo>
                <a:cubicBezTo>
                  <a:pt x="6260" y="498"/>
                  <a:pt x="6467" y="544"/>
                  <a:pt x="6514" y="438"/>
                </a:cubicBezTo>
                <a:cubicBezTo>
                  <a:pt x="6534" y="445"/>
                  <a:pt x="6547" y="451"/>
                  <a:pt x="6567" y="451"/>
                </a:cubicBezTo>
                <a:cubicBezTo>
                  <a:pt x="6601" y="524"/>
                  <a:pt x="6734" y="471"/>
                  <a:pt x="6808" y="471"/>
                </a:cubicBezTo>
                <a:cubicBezTo>
                  <a:pt x="6794" y="458"/>
                  <a:pt x="6768" y="465"/>
                  <a:pt x="6761" y="451"/>
                </a:cubicBezTo>
                <a:cubicBezTo>
                  <a:pt x="6770" y="431"/>
                  <a:pt x="6785" y="423"/>
                  <a:pt x="6801" y="423"/>
                </a:cubicBezTo>
                <a:close/>
                <a:moveTo>
                  <a:pt x="3051" y="405"/>
                </a:moveTo>
                <a:lnTo>
                  <a:pt x="3048" y="409"/>
                </a:lnTo>
                <a:cubicBezTo>
                  <a:pt x="3049" y="408"/>
                  <a:pt x="3049" y="407"/>
                  <a:pt x="3050" y="406"/>
                </a:cubicBezTo>
                <a:lnTo>
                  <a:pt x="3051" y="405"/>
                </a:lnTo>
                <a:close/>
                <a:moveTo>
                  <a:pt x="3255" y="382"/>
                </a:moveTo>
                <a:cubicBezTo>
                  <a:pt x="3242" y="389"/>
                  <a:pt x="3249" y="416"/>
                  <a:pt x="3269" y="416"/>
                </a:cubicBezTo>
                <a:cubicBezTo>
                  <a:pt x="3269" y="402"/>
                  <a:pt x="3275" y="396"/>
                  <a:pt x="3275" y="389"/>
                </a:cubicBezTo>
                <a:cubicBezTo>
                  <a:pt x="3269" y="389"/>
                  <a:pt x="3262" y="382"/>
                  <a:pt x="3255" y="382"/>
                </a:cubicBezTo>
                <a:close/>
                <a:moveTo>
                  <a:pt x="384" y="369"/>
                </a:moveTo>
                <a:cubicBezTo>
                  <a:pt x="424" y="388"/>
                  <a:pt x="451" y="408"/>
                  <a:pt x="504" y="422"/>
                </a:cubicBezTo>
                <a:cubicBezTo>
                  <a:pt x="464" y="422"/>
                  <a:pt x="397" y="442"/>
                  <a:pt x="364" y="435"/>
                </a:cubicBezTo>
                <a:cubicBezTo>
                  <a:pt x="317" y="435"/>
                  <a:pt x="297" y="409"/>
                  <a:pt x="257" y="396"/>
                </a:cubicBezTo>
                <a:cubicBezTo>
                  <a:pt x="297" y="376"/>
                  <a:pt x="377" y="402"/>
                  <a:pt x="384" y="369"/>
                </a:cubicBezTo>
                <a:close/>
                <a:moveTo>
                  <a:pt x="3168" y="362"/>
                </a:moveTo>
                <a:cubicBezTo>
                  <a:pt x="3295" y="362"/>
                  <a:pt x="3435" y="376"/>
                  <a:pt x="3569" y="389"/>
                </a:cubicBezTo>
                <a:cubicBezTo>
                  <a:pt x="3629" y="395"/>
                  <a:pt x="3696" y="382"/>
                  <a:pt x="3716" y="428"/>
                </a:cubicBezTo>
                <a:cubicBezTo>
                  <a:pt x="3676" y="435"/>
                  <a:pt x="3649" y="428"/>
                  <a:pt x="3629" y="415"/>
                </a:cubicBezTo>
                <a:cubicBezTo>
                  <a:pt x="3602" y="415"/>
                  <a:pt x="3616" y="442"/>
                  <a:pt x="3589" y="442"/>
                </a:cubicBezTo>
                <a:cubicBezTo>
                  <a:pt x="3596" y="462"/>
                  <a:pt x="3616" y="462"/>
                  <a:pt x="3636" y="468"/>
                </a:cubicBezTo>
                <a:cubicBezTo>
                  <a:pt x="3629" y="488"/>
                  <a:pt x="3649" y="488"/>
                  <a:pt x="3642" y="502"/>
                </a:cubicBezTo>
                <a:cubicBezTo>
                  <a:pt x="3609" y="522"/>
                  <a:pt x="3596" y="515"/>
                  <a:pt x="3569" y="508"/>
                </a:cubicBezTo>
                <a:cubicBezTo>
                  <a:pt x="3556" y="468"/>
                  <a:pt x="3562" y="449"/>
                  <a:pt x="3549" y="429"/>
                </a:cubicBezTo>
                <a:cubicBezTo>
                  <a:pt x="3522" y="442"/>
                  <a:pt x="3529" y="442"/>
                  <a:pt x="3495" y="442"/>
                </a:cubicBezTo>
                <a:cubicBezTo>
                  <a:pt x="3489" y="475"/>
                  <a:pt x="3536" y="482"/>
                  <a:pt x="3549" y="508"/>
                </a:cubicBezTo>
                <a:cubicBezTo>
                  <a:pt x="3542" y="522"/>
                  <a:pt x="3549" y="528"/>
                  <a:pt x="3536" y="542"/>
                </a:cubicBezTo>
                <a:cubicBezTo>
                  <a:pt x="3429" y="515"/>
                  <a:pt x="3315" y="581"/>
                  <a:pt x="3228" y="522"/>
                </a:cubicBezTo>
                <a:cubicBezTo>
                  <a:pt x="3208" y="528"/>
                  <a:pt x="3208" y="555"/>
                  <a:pt x="3188" y="561"/>
                </a:cubicBezTo>
                <a:cubicBezTo>
                  <a:pt x="3168" y="555"/>
                  <a:pt x="3168" y="541"/>
                  <a:pt x="3175" y="528"/>
                </a:cubicBezTo>
                <a:cubicBezTo>
                  <a:pt x="3162" y="521"/>
                  <a:pt x="3142" y="521"/>
                  <a:pt x="3128" y="508"/>
                </a:cubicBezTo>
                <a:cubicBezTo>
                  <a:pt x="3168" y="475"/>
                  <a:pt x="3269" y="528"/>
                  <a:pt x="3269" y="448"/>
                </a:cubicBezTo>
                <a:cubicBezTo>
                  <a:pt x="3242" y="415"/>
                  <a:pt x="3208" y="428"/>
                  <a:pt x="3182" y="415"/>
                </a:cubicBezTo>
                <a:cubicBezTo>
                  <a:pt x="3175" y="422"/>
                  <a:pt x="3168" y="428"/>
                  <a:pt x="3168" y="442"/>
                </a:cubicBezTo>
                <a:cubicBezTo>
                  <a:pt x="3188" y="448"/>
                  <a:pt x="3182" y="408"/>
                  <a:pt x="3195" y="428"/>
                </a:cubicBezTo>
                <a:cubicBezTo>
                  <a:pt x="3208" y="455"/>
                  <a:pt x="3148" y="462"/>
                  <a:pt x="3135" y="435"/>
                </a:cubicBezTo>
                <a:cubicBezTo>
                  <a:pt x="3128" y="442"/>
                  <a:pt x="3122" y="455"/>
                  <a:pt x="3122" y="468"/>
                </a:cubicBezTo>
                <a:cubicBezTo>
                  <a:pt x="3088" y="475"/>
                  <a:pt x="3088" y="468"/>
                  <a:pt x="3062" y="462"/>
                </a:cubicBezTo>
                <a:cubicBezTo>
                  <a:pt x="3055" y="481"/>
                  <a:pt x="3035" y="488"/>
                  <a:pt x="3022" y="501"/>
                </a:cubicBezTo>
                <a:cubicBezTo>
                  <a:pt x="3028" y="527"/>
                  <a:pt x="3042" y="527"/>
                  <a:pt x="3028" y="554"/>
                </a:cubicBezTo>
                <a:cubicBezTo>
                  <a:pt x="2995" y="567"/>
                  <a:pt x="2982" y="521"/>
                  <a:pt x="2955" y="508"/>
                </a:cubicBezTo>
                <a:cubicBezTo>
                  <a:pt x="2955" y="494"/>
                  <a:pt x="2968" y="494"/>
                  <a:pt x="2988" y="494"/>
                </a:cubicBezTo>
                <a:cubicBezTo>
                  <a:pt x="2988" y="482"/>
                  <a:pt x="2975" y="468"/>
                  <a:pt x="2975" y="456"/>
                </a:cubicBezTo>
                <a:cubicBezTo>
                  <a:pt x="2948" y="456"/>
                  <a:pt x="2928" y="449"/>
                  <a:pt x="2915" y="436"/>
                </a:cubicBezTo>
                <a:cubicBezTo>
                  <a:pt x="2962" y="396"/>
                  <a:pt x="3028" y="442"/>
                  <a:pt x="3082" y="416"/>
                </a:cubicBezTo>
                <a:cubicBezTo>
                  <a:pt x="3076" y="416"/>
                  <a:pt x="3060" y="395"/>
                  <a:pt x="3051" y="403"/>
                </a:cubicBezTo>
                <a:lnTo>
                  <a:pt x="3051" y="405"/>
                </a:lnTo>
                <a:lnTo>
                  <a:pt x="3051" y="403"/>
                </a:lnTo>
                <a:cubicBezTo>
                  <a:pt x="3068" y="377"/>
                  <a:pt x="3118" y="388"/>
                  <a:pt x="3168" y="382"/>
                </a:cubicBezTo>
                <a:cubicBezTo>
                  <a:pt x="3175" y="376"/>
                  <a:pt x="3168" y="376"/>
                  <a:pt x="3168" y="362"/>
                </a:cubicBezTo>
                <a:close/>
                <a:moveTo>
                  <a:pt x="351" y="349"/>
                </a:moveTo>
                <a:cubicBezTo>
                  <a:pt x="344" y="369"/>
                  <a:pt x="317" y="369"/>
                  <a:pt x="304" y="363"/>
                </a:cubicBezTo>
                <a:cubicBezTo>
                  <a:pt x="317" y="356"/>
                  <a:pt x="331" y="349"/>
                  <a:pt x="351" y="349"/>
                </a:cubicBezTo>
                <a:close/>
                <a:moveTo>
                  <a:pt x="3872" y="348"/>
                </a:moveTo>
                <a:cubicBezTo>
                  <a:pt x="3881" y="348"/>
                  <a:pt x="3889" y="348"/>
                  <a:pt x="3897" y="349"/>
                </a:cubicBezTo>
                <a:cubicBezTo>
                  <a:pt x="3863" y="402"/>
                  <a:pt x="3877" y="429"/>
                  <a:pt x="3950" y="422"/>
                </a:cubicBezTo>
                <a:cubicBezTo>
                  <a:pt x="3950" y="442"/>
                  <a:pt x="3930" y="436"/>
                  <a:pt x="3937" y="456"/>
                </a:cubicBezTo>
                <a:cubicBezTo>
                  <a:pt x="3970" y="449"/>
                  <a:pt x="3943" y="422"/>
                  <a:pt x="3983" y="436"/>
                </a:cubicBezTo>
                <a:cubicBezTo>
                  <a:pt x="3970" y="462"/>
                  <a:pt x="4010" y="442"/>
                  <a:pt x="3997" y="488"/>
                </a:cubicBezTo>
                <a:cubicBezTo>
                  <a:pt x="3977" y="488"/>
                  <a:pt x="3970" y="482"/>
                  <a:pt x="3970" y="462"/>
                </a:cubicBezTo>
                <a:cubicBezTo>
                  <a:pt x="3950" y="475"/>
                  <a:pt x="3937" y="495"/>
                  <a:pt x="3897" y="488"/>
                </a:cubicBezTo>
                <a:cubicBezTo>
                  <a:pt x="3917" y="502"/>
                  <a:pt x="3943" y="508"/>
                  <a:pt x="3937" y="548"/>
                </a:cubicBezTo>
                <a:cubicBezTo>
                  <a:pt x="3917" y="561"/>
                  <a:pt x="3890" y="541"/>
                  <a:pt x="3863" y="548"/>
                </a:cubicBezTo>
                <a:cubicBezTo>
                  <a:pt x="3863" y="535"/>
                  <a:pt x="3856" y="535"/>
                  <a:pt x="3856" y="521"/>
                </a:cubicBezTo>
                <a:cubicBezTo>
                  <a:pt x="3877" y="502"/>
                  <a:pt x="3863" y="488"/>
                  <a:pt x="3843" y="482"/>
                </a:cubicBezTo>
                <a:cubicBezTo>
                  <a:pt x="3863" y="475"/>
                  <a:pt x="3856" y="448"/>
                  <a:pt x="3883" y="462"/>
                </a:cubicBezTo>
                <a:cubicBezTo>
                  <a:pt x="3877" y="468"/>
                  <a:pt x="3870" y="468"/>
                  <a:pt x="3870" y="475"/>
                </a:cubicBezTo>
                <a:cubicBezTo>
                  <a:pt x="3877" y="495"/>
                  <a:pt x="3897" y="468"/>
                  <a:pt x="3897" y="462"/>
                </a:cubicBezTo>
                <a:cubicBezTo>
                  <a:pt x="3890" y="448"/>
                  <a:pt x="3850" y="455"/>
                  <a:pt x="3830" y="442"/>
                </a:cubicBezTo>
                <a:cubicBezTo>
                  <a:pt x="3850" y="396"/>
                  <a:pt x="3803" y="376"/>
                  <a:pt x="3750" y="376"/>
                </a:cubicBezTo>
                <a:cubicBezTo>
                  <a:pt x="3782" y="360"/>
                  <a:pt x="3832" y="348"/>
                  <a:pt x="3872" y="348"/>
                </a:cubicBezTo>
                <a:close/>
                <a:moveTo>
                  <a:pt x="4483" y="327"/>
                </a:moveTo>
                <a:cubicBezTo>
                  <a:pt x="4491" y="327"/>
                  <a:pt x="4502" y="348"/>
                  <a:pt x="4517" y="343"/>
                </a:cubicBezTo>
                <a:cubicBezTo>
                  <a:pt x="4511" y="362"/>
                  <a:pt x="4484" y="343"/>
                  <a:pt x="4477" y="336"/>
                </a:cubicBezTo>
                <a:cubicBezTo>
                  <a:pt x="4479" y="329"/>
                  <a:pt x="4481" y="327"/>
                  <a:pt x="4483" y="327"/>
                </a:cubicBezTo>
                <a:close/>
                <a:moveTo>
                  <a:pt x="3636" y="273"/>
                </a:moveTo>
                <a:cubicBezTo>
                  <a:pt x="3641" y="274"/>
                  <a:pt x="3646" y="274"/>
                  <a:pt x="3650" y="276"/>
                </a:cubicBezTo>
                <a:cubicBezTo>
                  <a:pt x="3650" y="276"/>
                  <a:pt x="3650" y="276"/>
                  <a:pt x="3650" y="303"/>
                </a:cubicBezTo>
                <a:cubicBezTo>
                  <a:pt x="3623" y="316"/>
                  <a:pt x="3603" y="296"/>
                  <a:pt x="3590" y="289"/>
                </a:cubicBezTo>
                <a:cubicBezTo>
                  <a:pt x="3595" y="279"/>
                  <a:pt x="3618" y="273"/>
                  <a:pt x="3636" y="273"/>
                </a:cubicBezTo>
                <a:close/>
                <a:moveTo>
                  <a:pt x="545" y="124"/>
                </a:moveTo>
                <a:cubicBezTo>
                  <a:pt x="565" y="124"/>
                  <a:pt x="578" y="131"/>
                  <a:pt x="592" y="138"/>
                </a:cubicBezTo>
                <a:cubicBezTo>
                  <a:pt x="585" y="158"/>
                  <a:pt x="552" y="118"/>
                  <a:pt x="545" y="144"/>
                </a:cubicBezTo>
                <a:cubicBezTo>
                  <a:pt x="532" y="138"/>
                  <a:pt x="545" y="138"/>
                  <a:pt x="545" y="124"/>
                </a:cubicBezTo>
                <a:close/>
                <a:moveTo>
                  <a:pt x="237" y="0"/>
                </a:moveTo>
                <a:cubicBezTo>
                  <a:pt x="256" y="1"/>
                  <a:pt x="281" y="10"/>
                  <a:pt x="297" y="5"/>
                </a:cubicBezTo>
                <a:cubicBezTo>
                  <a:pt x="284" y="25"/>
                  <a:pt x="237" y="12"/>
                  <a:pt x="211" y="12"/>
                </a:cubicBezTo>
                <a:cubicBezTo>
                  <a:pt x="216" y="2"/>
                  <a:pt x="225" y="0"/>
                  <a:pt x="237" y="0"/>
                </a:cubicBezTo>
                <a:close/>
              </a:path>
            </a:pathLst>
          </a:custGeom>
        </p:spPr>
      </p:pic>
      <p:pic>
        <p:nvPicPr>
          <p:cNvPr id="46" name="图片 45" descr="7805730_"/>
          <p:cNvPicPr>
            <a:picLocks noChangeAspect="1"/>
          </p:cNvPicPr>
          <p:nvPr>
            <p:custDataLst>
              <p:tags r:id="rId5"/>
            </p:custDataLst>
          </p:nvPr>
        </p:nvPicPr>
        <p:blipFill>
          <a:blip r:embed="rId6" cstate="email"/>
          <a:srcRect l="-14" t="3204" r="-14" b="3204"/>
          <a:stretch>
            <a:fillRect/>
          </a:stretch>
        </p:blipFill>
        <p:spPr>
          <a:xfrm>
            <a:off x="606425" y="1566496"/>
            <a:ext cx="3573531" cy="2323170"/>
          </a:xfrm>
          <a:custGeom>
            <a:avLst/>
            <a:gdLst/>
            <a:ahLst/>
            <a:cxnLst>
              <a:cxn ang="3">
                <a:pos x="hc" y="t"/>
              </a:cxn>
              <a:cxn ang="cd2">
                <a:pos x="l" y="vc"/>
              </a:cxn>
              <a:cxn ang="cd4">
                <a:pos x="hc" y="b"/>
              </a:cxn>
              <a:cxn ang="0">
                <a:pos x="r" y="vc"/>
              </a:cxn>
            </a:cxnLst>
            <a:rect l="l" t="t" r="r" b="b"/>
            <a:pathLst>
              <a:path w="7781" h="5059">
                <a:moveTo>
                  <a:pt x="4931" y="4345"/>
                </a:moveTo>
                <a:cubicBezTo>
                  <a:pt x="4928" y="4358"/>
                  <a:pt x="4925" y="4367"/>
                  <a:pt x="4921" y="4379"/>
                </a:cubicBezTo>
                <a:cubicBezTo>
                  <a:pt x="4939" y="4377"/>
                  <a:pt x="4952" y="4376"/>
                  <a:pt x="4966" y="4375"/>
                </a:cubicBezTo>
                <a:cubicBezTo>
                  <a:pt x="4956" y="4366"/>
                  <a:pt x="4946" y="4358"/>
                  <a:pt x="4931" y="4345"/>
                </a:cubicBezTo>
                <a:close/>
                <a:moveTo>
                  <a:pt x="3354" y="4254"/>
                </a:moveTo>
                <a:lnTo>
                  <a:pt x="3355" y="4255"/>
                </a:lnTo>
                <a:lnTo>
                  <a:pt x="3354" y="4256"/>
                </a:lnTo>
                <a:cubicBezTo>
                  <a:pt x="3354" y="4256"/>
                  <a:pt x="3354" y="4254"/>
                  <a:pt x="3354" y="4254"/>
                </a:cubicBezTo>
                <a:close/>
                <a:moveTo>
                  <a:pt x="3082" y="3374"/>
                </a:moveTo>
                <a:cubicBezTo>
                  <a:pt x="3077" y="3375"/>
                  <a:pt x="3074" y="3378"/>
                  <a:pt x="3067" y="3385"/>
                </a:cubicBezTo>
                <a:cubicBezTo>
                  <a:pt x="3078" y="3393"/>
                  <a:pt x="3090" y="3399"/>
                  <a:pt x="3103" y="3407"/>
                </a:cubicBezTo>
                <a:cubicBezTo>
                  <a:pt x="3087" y="3427"/>
                  <a:pt x="3073" y="3449"/>
                  <a:pt x="3099" y="3465"/>
                </a:cubicBezTo>
                <a:cubicBezTo>
                  <a:pt x="3115" y="3475"/>
                  <a:pt x="3138" y="3481"/>
                  <a:pt x="3156" y="3479"/>
                </a:cubicBezTo>
                <a:cubicBezTo>
                  <a:pt x="3177" y="3477"/>
                  <a:pt x="3196" y="3465"/>
                  <a:pt x="3217" y="3457"/>
                </a:cubicBezTo>
                <a:cubicBezTo>
                  <a:pt x="3213" y="3451"/>
                  <a:pt x="3210" y="3444"/>
                  <a:pt x="3210" y="3444"/>
                </a:cubicBezTo>
                <a:cubicBezTo>
                  <a:pt x="3233" y="3437"/>
                  <a:pt x="3255" y="3430"/>
                  <a:pt x="3278" y="3423"/>
                </a:cubicBezTo>
                <a:cubicBezTo>
                  <a:pt x="3246" y="3409"/>
                  <a:pt x="3202" y="3448"/>
                  <a:pt x="3189" y="3390"/>
                </a:cubicBezTo>
                <a:cubicBezTo>
                  <a:pt x="3155" y="3390"/>
                  <a:pt x="3166" y="3409"/>
                  <a:pt x="3176" y="3428"/>
                </a:cubicBezTo>
                <a:cubicBezTo>
                  <a:pt x="3173" y="3429"/>
                  <a:pt x="3170" y="3429"/>
                  <a:pt x="3168" y="3429"/>
                </a:cubicBezTo>
                <a:cubicBezTo>
                  <a:pt x="3156" y="3412"/>
                  <a:pt x="3143" y="3394"/>
                  <a:pt x="3130" y="3376"/>
                </a:cubicBezTo>
                <a:cubicBezTo>
                  <a:pt x="3127" y="3380"/>
                  <a:pt x="3121" y="3386"/>
                  <a:pt x="3115" y="3392"/>
                </a:cubicBezTo>
                <a:cubicBezTo>
                  <a:pt x="3096" y="3380"/>
                  <a:pt x="3088" y="3374"/>
                  <a:pt x="3082" y="3374"/>
                </a:cubicBezTo>
                <a:close/>
                <a:moveTo>
                  <a:pt x="279" y="2750"/>
                </a:moveTo>
                <a:cubicBezTo>
                  <a:pt x="270" y="2751"/>
                  <a:pt x="263" y="2764"/>
                  <a:pt x="255" y="2772"/>
                </a:cubicBezTo>
                <a:cubicBezTo>
                  <a:pt x="262" y="2778"/>
                  <a:pt x="269" y="2785"/>
                  <a:pt x="282" y="2796"/>
                </a:cubicBezTo>
                <a:cubicBezTo>
                  <a:pt x="292" y="2782"/>
                  <a:pt x="299" y="2774"/>
                  <a:pt x="305" y="2765"/>
                </a:cubicBezTo>
                <a:cubicBezTo>
                  <a:pt x="296" y="2759"/>
                  <a:pt x="286" y="2748"/>
                  <a:pt x="279" y="2750"/>
                </a:cubicBezTo>
                <a:close/>
                <a:moveTo>
                  <a:pt x="256" y="2532"/>
                </a:moveTo>
                <a:lnTo>
                  <a:pt x="257" y="2533"/>
                </a:lnTo>
                <a:lnTo>
                  <a:pt x="255" y="2533"/>
                </a:lnTo>
                <a:lnTo>
                  <a:pt x="256" y="2532"/>
                </a:lnTo>
                <a:close/>
                <a:moveTo>
                  <a:pt x="7565" y="2287"/>
                </a:moveTo>
                <a:cubicBezTo>
                  <a:pt x="7535" y="2291"/>
                  <a:pt x="7531" y="2299"/>
                  <a:pt x="7544" y="2331"/>
                </a:cubicBezTo>
                <a:cubicBezTo>
                  <a:pt x="7531" y="2339"/>
                  <a:pt x="7518" y="2349"/>
                  <a:pt x="7507" y="2355"/>
                </a:cubicBezTo>
                <a:cubicBezTo>
                  <a:pt x="7520" y="2376"/>
                  <a:pt x="7532" y="2395"/>
                  <a:pt x="7544" y="2416"/>
                </a:cubicBezTo>
                <a:cubicBezTo>
                  <a:pt x="7581" y="2379"/>
                  <a:pt x="7549" y="2329"/>
                  <a:pt x="7565" y="2287"/>
                </a:cubicBezTo>
                <a:close/>
                <a:moveTo>
                  <a:pt x="7490" y="2046"/>
                </a:moveTo>
                <a:cubicBezTo>
                  <a:pt x="7459" y="2059"/>
                  <a:pt x="7427" y="2071"/>
                  <a:pt x="7388" y="2087"/>
                </a:cubicBezTo>
                <a:cubicBezTo>
                  <a:pt x="7408" y="2099"/>
                  <a:pt x="7425" y="2107"/>
                  <a:pt x="7441" y="2116"/>
                </a:cubicBezTo>
                <a:cubicBezTo>
                  <a:pt x="7455" y="2090"/>
                  <a:pt x="7501" y="2088"/>
                  <a:pt x="7490" y="2046"/>
                </a:cubicBezTo>
                <a:close/>
                <a:moveTo>
                  <a:pt x="195" y="1891"/>
                </a:moveTo>
                <a:cubicBezTo>
                  <a:pt x="188" y="1891"/>
                  <a:pt x="180" y="1895"/>
                  <a:pt x="166" y="1901"/>
                </a:cubicBezTo>
                <a:cubicBezTo>
                  <a:pt x="160" y="1904"/>
                  <a:pt x="153" y="1904"/>
                  <a:pt x="146" y="1905"/>
                </a:cubicBezTo>
                <a:cubicBezTo>
                  <a:pt x="145" y="1908"/>
                  <a:pt x="145" y="1911"/>
                  <a:pt x="145" y="1914"/>
                </a:cubicBezTo>
                <a:cubicBezTo>
                  <a:pt x="168" y="1919"/>
                  <a:pt x="191" y="1924"/>
                  <a:pt x="218" y="1930"/>
                </a:cubicBezTo>
                <a:cubicBezTo>
                  <a:pt x="208" y="1901"/>
                  <a:pt x="205" y="1891"/>
                  <a:pt x="195" y="1891"/>
                </a:cubicBezTo>
                <a:close/>
                <a:moveTo>
                  <a:pt x="7431" y="1835"/>
                </a:moveTo>
                <a:cubicBezTo>
                  <a:pt x="7438" y="1851"/>
                  <a:pt x="7444" y="1862"/>
                  <a:pt x="7449" y="1875"/>
                </a:cubicBezTo>
                <a:cubicBezTo>
                  <a:pt x="7437" y="1877"/>
                  <a:pt x="7424" y="1880"/>
                  <a:pt x="7409" y="1882"/>
                </a:cubicBezTo>
                <a:cubicBezTo>
                  <a:pt x="7438" y="1892"/>
                  <a:pt x="7462" y="1899"/>
                  <a:pt x="7492" y="1908"/>
                </a:cubicBezTo>
                <a:cubicBezTo>
                  <a:pt x="7483" y="1898"/>
                  <a:pt x="7475" y="1889"/>
                  <a:pt x="7466" y="1879"/>
                </a:cubicBezTo>
                <a:cubicBezTo>
                  <a:pt x="7472" y="1871"/>
                  <a:pt x="7478" y="1862"/>
                  <a:pt x="7483" y="1855"/>
                </a:cubicBezTo>
                <a:cubicBezTo>
                  <a:pt x="7465" y="1848"/>
                  <a:pt x="7451" y="1843"/>
                  <a:pt x="7431" y="1835"/>
                </a:cubicBezTo>
                <a:close/>
                <a:moveTo>
                  <a:pt x="7362" y="1772"/>
                </a:moveTo>
                <a:cubicBezTo>
                  <a:pt x="7363" y="1787"/>
                  <a:pt x="7364" y="1799"/>
                  <a:pt x="7365" y="1820"/>
                </a:cubicBezTo>
                <a:cubicBezTo>
                  <a:pt x="7387" y="1806"/>
                  <a:pt x="7401" y="1796"/>
                  <a:pt x="7423" y="1781"/>
                </a:cubicBezTo>
                <a:cubicBezTo>
                  <a:pt x="7396" y="1777"/>
                  <a:pt x="7380" y="1775"/>
                  <a:pt x="7362" y="1772"/>
                </a:cubicBezTo>
                <a:close/>
                <a:moveTo>
                  <a:pt x="7348" y="1610"/>
                </a:moveTo>
                <a:cubicBezTo>
                  <a:pt x="7342" y="1610"/>
                  <a:pt x="7337" y="1619"/>
                  <a:pt x="7327" y="1628"/>
                </a:cubicBezTo>
                <a:cubicBezTo>
                  <a:pt x="7350" y="1633"/>
                  <a:pt x="7364" y="1636"/>
                  <a:pt x="7383" y="1639"/>
                </a:cubicBezTo>
                <a:cubicBezTo>
                  <a:pt x="7382" y="1612"/>
                  <a:pt x="7364" y="1610"/>
                  <a:pt x="7348" y="1610"/>
                </a:cubicBezTo>
                <a:close/>
                <a:moveTo>
                  <a:pt x="1992" y="928"/>
                </a:moveTo>
                <a:cubicBezTo>
                  <a:pt x="1983" y="932"/>
                  <a:pt x="1975" y="936"/>
                  <a:pt x="1970" y="938"/>
                </a:cubicBezTo>
                <a:cubicBezTo>
                  <a:pt x="1973" y="955"/>
                  <a:pt x="1973" y="971"/>
                  <a:pt x="1979" y="984"/>
                </a:cubicBezTo>
                <a:cubicBezTo>
                  <a:pt x="1985" y="1002"/>
                  <a:pt x="1994" y="1018"/>
                  <a:pt x="2003" y="1034"/>
                </a:cubicBezTo>
                <a:cubicBezTo>
                  <a:pt x="2025" y="1022"/>
                  <a:pt x="2025" y="1022"/>
                  <a:pt x="2047" y="951"/>
                </a:cubicBezTo>
                <a:cubicBezTo>
                  <a:pt x="2027" y="945"/>
                  <a:pt x="2008" y="940"/>
                  <a:pt x="1991" y="935"/>
                </a:cubicBezTo>
                <a:cubicBezTo>
                  <a:pt x="1991" y="933"/>
                  <a:pt x="1991" y="931"/>
                  <a:pt x="1992" y="928"/>
                </a:cubicBezTo>
                <a:close/>
                <a:moveTo>
                  <a:pt x="1966" y="873"/>
                </a:moveTo>
                <a:cubicBezTo>
                  <a:pt x="1953" y="884"/>
                  <a:pt x="1943" y="898"/>
                  <a:pt x="1933" y="912"/>
                </a:cubicBezTo>
                <a:cubicBezTo>
                  <a:pt x="1936" y="915"/>
                  <a:pt x="1939" y="919"/>
                  <a:pt x="1942" y="923"/>
                </a:cubicBezTo>
                <a:cubicBezTo>
                  <a:pt x="1958" y="915"/>
                  <a:pt x="1974" y="908"/>
                  <a:pt x="1997" y="898"/>
                </a:cubicBezTo>
                <a:cubicBezTo>
                  <a:pt x="1982" y="886"/>
                  <a:pt x="1967" y="872"/>
                  <a:pt x="1966" y="873"/>
                </a:cubicBezTo>
                <a:close/>
                <a:moveTo>
                  <a:pt x="4516" y="847"/>
                </a:moveTo>
                <a:cubicBezTo>
                  <a:pt x="4527" y="884"/>
                  <a:pt x="4513" y="905"/>
                  <a:pt x="4491" y="924"/>
                </a:cubicBezTo>
                <a:cubicBezTo>
                  <a:pt x="4485" y="928"/>
                  <a:pt x="4478" y="938"/>
                  <a:pt x="4479" y="942"/>
                </a:cubicBezTo>
                <a:cubicBezTo>
                  <a:pt x="4484" y="954"/>
                  <a:pt x="4493" y="964"/>
                  <a:pt x="4501" y="974"/>
                </a:cubicBezTo>
                <a:cubicBezTo>
                  <a:pt x="4506" y="988"/>
                  <a:pt x="4551" y="1015"/>
                  <a:pt x="4560" y="1007"/>
                </a:cubicBezTo>
                <a:cubicBezTo>
                  <a:pt x="4565" y="1003"/>
                  <a:pt x="4566" y="986"/>
                  <a:pt x="4563" y="984"/>
                </a:cubicBezTo>
                <a:cubicBezTo>
                  <a:pt x="4544" y="972"/>
                  <a:pt x="4525" y="956"/>
                  <a:pt x="4501" y="974"/>
                </a:cubicBezTo>
                <a:cubicBezTo>
                  <a:pt x="4519" y="947"/>
                  <a:pt x="4557" y="930"/>
                  <a:pt x="4542" y="881"/>
                </a:cubicBezTo>
                <a:cubicBezTo>
                  <a:pt x="4564" y="889"/>
                  <a:pt x="4577" y="898"/>
                  <a:pt x="4590" y="898"/>
                </a:cubicBezTo>
                <a:cubicBezTo>
                  <a:pt x="4604" y="897"/>
                  <a:pt x="4617" y="887"/>
                  <a:pt x="4630" y="882"/>
                </a:cubicBezTo>
                <a:cubicBezTo>
                  <a:pt x="4624" y="873"/>
                  <a:pt x="4619" y="857"/>
                  <a:pt x="4612" y="856"/>
                </a:cubicBezTo>
                <a:cubicBezTo>
                  <a:pt x="4582" y="851"/>
                  <a:pt x="4551" y="850"/>
                  <a:pt x="4516" y="847"/>
                </a:cubicBezTo>
                <a:close/>
                <a:moveTo>
                  <a:pt x="4076" y="715"/>
                </a:moveTo>
                <a:cubicBezTo>
                  <a:pt x="4072" y="714"/>
                  <a:pt x="4068" y="715"/>
                  <a:pt x="4066" y="718"/>
                </a:cubicBezTo>
                <a:cubicBezTo>
                  <a:pt x="4062" y="721"/>
                  <a:pt x="4057" y="729"/>
                  <a:pt x="4059" y="733"/>
                </a:cubicBezTo>
                <a:cubicBezTo>
                  <a:pt x="4062" y="741"/>
                  <a:pt x="4067" y="749"/>
                  <a:pt x="4073" y="753"/>
                </a:cubicBezTo>
                <a:cubicBezTo>
                  <a:pt x="4099" y="765"/>
                  <a:pt x="4099" y="779"/>
                  <a:pt x="4081" y="799"/>
                </a:cubicBezTo>
                <a:cubicBezTo>
                  <a:pt x="4078" y="803"/>
                  <a:pt x="4081" y="820"/>
                  <a:pt x="4082" y="820"/>
                </a:cubicBezTo>
                <a:cubicBezTo>
                  <a:pt x="4097" y="821"/>
                  <a:pt x="4112" y="821"/>
                  <a:pt x="4128" y="821"/>
                </a:cubicBezTo>
                <a:cubicBezTo>
                  <a:pt x="4124" y="789"/>
                  <a:pt x="4120" y="758"/>
                  <a:pt x="4115" y="727"/>
                </a:cubicBezTo>
                <a:cubicBezTo>
                  <a:pt x="4113" y="729"/>
                  <a:pt x="4110" y="732"/>
                  <a:pt x="4108" y="733"/>
                </a:cubicBezTo>
                <a:cubicBezTo>
                  <a:pt x="4098" y="727"/>
                  <a:pt x="4090" y="720"/>
                  <a:pt x="4080" y="716"/>
                </a:cubicBezTo>
                <a:cubicBezTo>
                  <a:pt x="4079" y="715"/>
                  <a:pt x="4078" y="715"/>
                  <a:pt x="4076" y="715"/>
                </a:cubicBezTo>
                <a:close/>
                <a:moveTo>
                  <a:pt x="1547" y="579"/>
                </a:moveTo>
                <a:cubicBezTo>
                  <a:pt x="1538" y="582"/>
                  <a:pt x="1527" y="584"/>
                  <a:pt x="1522" y="590"/>
                </a:cubicBezTo>
                <a:cubicBezTo>
                  <a:pt x="1502" y="616"/>
                  <a:pt x="1483" y="643"/>
                  <a:pt x="1466" y="668"/>
                </a:cubicBezTo>
                <a:cubicBezTo>
                  <a:pt x="1473" y="667"/>
                  <a:pt x="1483" y="665"/>
                  <a:pt x="1494" y="664"/>
                </a:cubicBezTo>
                <a:cubicBezTo>
                  <a:pt x="1494" y="666"/>
                  <a:pt x="1495" y="669"/>
                  <a:pt x="1495" y="671"/>
                </a:cubicBezTo>
                <a:cubicBezTo>
                  <a:pt x="1487" y="677"/>
                  <a:pt x="1479" y="684"/>
                  <a:pt x="1467" y="694"/>
                </a:cubicBezTo>
                <a:cubicBezTo>
                  <a:pt x="1485" y="694"/>
                  <a:pt x="1497" y="694"/>
                  <a:pt x="1518" y="694"/>
                </a:cubicBezTo>
                <a:cubicBezTo>
                  <a:pt x="1504" y="704"/>
                  <a:pt x="1496" y="708"/>
                  <a:pt x="1490" y="715"/>
                </a:cubicBezTo>
                <a:cubicBezTo>
                  <a:pt x="1482" y="721"/>
                  <a:pt x="1477" y="729"/>
                  <a:pt x="1469" y="737"/>
                </a:cubicBezTo>
                <a:cubicBezTo>
                  <a:pt x="1490" y="751"/>
                  <a:pt x="1507" y="762"/>
                  <a:pt x="1532" y="779"/>
                </a:cubicBezTo>
                <a:cubicBezTo>
                  <a:pt x="1541" y="712"/>
                  <a:pt x="1550" y="649"/>
                  <a:pt x="1558" y="586"/>
                </a:cubicBezTo>
                <a:cubicBezTo>
                  <a:pt x="1554" y="584"/>
                  <a:pt x="1551" y="581"/>
                  <a:pt x="1547" y="579"/>
                </a:cubicBezTo>
                <a:close/>
                <a:moveTo>
                  <a:pt x="5950" y="470"/>
                </a:moveTo>
                <a:cubicBezTo>
                  <a:pt x="5944" y="470"/>
                  <a:pt x="5936" y="472"/>
                  <a:pt x="5923" y="473"/>
                </a:cubicBezTo>
                <a:cubicBezTo>
                  <a:pt x="5930" y="497"/>
                  <a:pt x="5935" y="498"/>
                  <a:pt x="5975" y="489"/>
                </a:cubicBezTo>
                <a:cubicBezTo>
                  <a:pt x="5967" y="474"/>
                  <a:pt x="5964" y="470"/>
                  <a:pt x="5950" y="470"/>
                </a:cubicBezTo>
                <a:close/>
                <a:moveTo>
                  <a:pt x="5054" y="401"/>
                </a:moveTo>
                <a:lnTo>
                  <a:pt x="5055" y="402"/>
                </a:lnTo>
                <a:lnTo>
                  <a:pt x="5054" y="402"/>
                </a:lnTo>
                <a:lnTo>
                  <a:pt x="5054" y="401"/>
                </a:lnTo>
                <a:close/>
                <a:moveTo>
                  <a:pt x="716" y="377"/>
                </a:moveTo>
                <a:cubicBezTo>
                  <a:pt x="696" y="395"/>
                  <a:pt x="681" y="408"/>
                  <a:pt x="665" y="422"/>
                </a:cubicBezTo>
                <a:cubicBezTo>
                  <a:pt x="679" y="435"/>
                  <a:pt x="689" y="443"/>
                  <a:pt x="699" y="453"/>
                </a:cubicBezTo>
                <a:cubicBezTo>
                  <a:pt x="710" y="446"/>
                  <a:pt x="719" y="440"/>
                  <a:pt x="734" y="429"/>
                </a:cubicBezTo>
                <a:cubicBezTo>
                  <a:pt x="728" y="413"/>
                  <a:pt x="723" y="397"/>
                  <a:pt x="716" y="377"/>
                </a:cubicBezTo>
                <a:close/>
                <a:moveTo>
                  <a:pt x="5759" y="295"/>
                </a:moveTo>
                <a:cubicBezTo>
                  <a:pt x="5745" y="309"/>
                  <a:pt x="5731" y="324"/>
                  <a:pt x="5712" y="343"/>
                </a:cubicBezTo>
                <a:cubicBezTo>
                  <a:pt x="5726" y="349"/>
                  <a:pt x="5739" y="357"/>
                  <a:pt x="5740" y="355"/>
                </a:cubicBezTo>
                <a:cubicBezTo>
                  <a:pt x="5753" y="342"/>
                  <a:pt x="5763" y="327"/>
                  <a:pt x="5773" y="311"/>
                </a:cubicBezTo>
                <a:cubicBezTo>
                  <a:pt x="5774" y="309"/>
                  <a:pt x="5764" y="300"/>
                  <a:pt x="5759" y="295"/>
                </a:cubicBezTo>
                <a:close/>
                <a:moveTo>
                  <a:pt x="5742" y="233"/>
                </a:moveTo>
                <a:cubicBezTo>
                  <a:pt x="5731" y="246"/>
                  <a:pt x="5720" y="259"/>
                  <a:pt x="5708" y="273"/>
                </a:cubicBezTo>
                <a:cubicBezTo>
                  <a:pt x="5726" y="296"/>
                  <a:pt x="5745" y="292"/>
                  <a:pt x="5754" y="278"/>
                </a:cubicBezTo>
                <a:cubicBezTo>
                  <a:pt x="5760" y="268"/>
                  <a:pt x="5753" y="249"/>
                  <a:pt x="5752" y="235"/>
                </a:cubicBezTo>
                <a:cubicBezTo>
                  <a:pt x="5748" y="234"/>
                  <a:pt x="5745" y="234"/>
                  <a:pt x="5742" y="233"/>
                </a:cubicBezTo>
                <a:close/>
                <a:moveTo>
                  <a:pt x="2972" y="0"/>
                </a:moveTo>
                <a:cubicBezTo>
                  <a:pt x="2983" y="8"/>
                  <a:pt x="2996" y="14"/>
                  <a:pt x="3004" y="24"/>
                </a:cubicBezTo>
                <a:cubicBezTo>
                  <a:pt x="3039" y="63"/>
                  <a:pt x="3038" y="62"/>
                  <a:pt x="3088" y="47"/>
                </a:cubicBezTo>
                <a:cubicBezTo>
                  <a:pt x="3111" y="46"/>
                  <a:pt x="3135" y="31"/>
                  <a:pt x="3164" y="55"/>
                </a:cubicBezTo>
                <a:cubicBezTo>
                  <a:pt x="3178" y="67"/>
                  <a:pt x="3207" y="62"/>
                  <a:pt x="3228" y="58"/>
                </a:cubicBezTo>
                <a:cubicBezTo>
                  <a:pt x="3251" y="54"/>
                  <a:pt x="3259" y="63"/>
                  <a:pt x="3268" y="89"/>
                </a:cubicBezTo>
                <a:cubicBezTo>
                  <a:pt x="3274" y="77"/>
                  <a:pt x="3278" y="69"/>
                  <a:pt x="3281" y="61"/>
                </a:cubicBezTo>
                <a:cubicBezTo>
                  <a:pt x="3284" y="62"/>
                  <a:pt x="3287" y="64"/>
                  <a:pt x="3290" y="66"/>
                </a:cubicBezTo>
                <a:cubicBezTo>
                  <a:pt x="3289" y="77"/>
                  <a:pt x="3287" y="89"/>
                  <a:pt x="3286" y="99"/>
                </a:cubicBezTo>
                <a:cubicBezTo>
                  <a:pt x="3297" y="110"/>
                  <a:pt x="3307" y="121"/>
                  <a:pt x="3319" y="129"/>
                </a:cubicBezTo>
                <a:cubicBezTo>
                  <a:pt x="3327" y="136"/>
                  <a:pt x="3340" y="145"/>
                  <a:pt x="3348" y="142"/>
                </a:cubicBezTo>
                <a:cubicBezTo>
                  <a:pt x="3372" y="137"/>
                  <a:pt x="3387" y="143"/>
                  <a:pt x="3392" y="169"/>
                </a:cubicBezTo>
                <a:cubicBezTo>
                  <a:pt x="3419" y="156"/>
                  <a:pt x="3445" y="145"/>
                  <a:pt x="3471" y="134"/>
                </a:cubicBezTo>
                <a:cubicBezTo>
                  <a:pt x="3481" y="134"/>
                  <a:pt x="3496" y="130"/>
                  <a:pt x="3509" y="135"/>
                </a:cubicBezTo>
                <a:cubicBezTo>
                  <a:pt x="3523" y="139"/>
                  <a:pt x="3534" y="152"/>
                  <a:pt x="3547" y="160"/>
                </a:cubicBezTo>
                <a:cubicBezTo>
                  <a:pt x="3559" y="166"/>
                  <a:pt x="3573" y="171"/>
                  <a:pt x="3586" y="177"/>
                </a:cubicBezTo>
                <a:cubicBezTo>
                  <a:pt x="3588" y="178"/>
                  <a:pt x="3591" y="177"/>
                  <a:pt x="3592" y="179"/>
                </a:cubicBezTo>
                <a:cubicBezTo>
                  <a:pt x="3617" y="213"/>
                  <a:pt x="3652" y="185"/>
                  <a:pt x="3681" y="193"/>
                </a:cubicBezTo>
                <a:cubicBezTo>
                  <a:pt x="3697" y="196"/>
                  <a:pt x="3714" y="203"/>
                  <a:pt x="3725" y="215"/>
                </a:cubicBezTo>
                <a:cubicBezTo>
                  <a:pt x="3740" y="231"/>
                  <a:pt x="3754" y="235"/>
                  <a:pt x="3772" y="225"/>
                </a:cubicBezTo>
                <a:cubicBezTo>
                  <a:pt x="3796" y="212"/>
                  <a:pt x="3820" y="196"/>
                  <a:pt x="3841" y="179"/>
                </a:cubicBezTo>
                <a:cubicBezTo>
                  <a:pt x="3867" y="171"/>
                  <a:pt x="3900" y="197"/>
                  <a:pt x="3923" y="161"/>
                </a:cubicBezTo>
                <a:cubicBezTo>
                  <a:pt x="3924" y="159"/>
                  <a:pt x="3935" y="164"/>
                  <a:pt x="3950" y="167"/>
                </a:cubicBezTo>
                <a:cubicBezTo>
                  <a:pt x="3923" y="186"/>
                  <a:pt x="3909" y="207"/>
                  <a:pt x="3876" y="194"/>
                </a:cubicBezTo>
                <a:cubicBezTo>
                  <a:pt x="3851" y="184"/>
                  <a:pt x="3839" y="206"/>
                  <a:pt x="3835" y="230"/>
                </a:cubicBezTo>
                <a:cubicBezTo>
                  <a:pt x="3825" y="228"/>
                  <a:pt x="3816" y="226"/>
                  <a:pt x="3805" y="224"/>
                </a:cubicBezTo>
                <a:cubicBezTo>
                  <a:pt x="3807" y="248"/>
                  <a:pt x="3796" y="258"/>
                  <a:pt x="3770" y="253"/>
                </a:cubicBezTo>
                <a:cubicBezTo>
                  <a:pt x="3773" y="267"/>
                  <a:pt x="3775" y="279"/>
                  <a:pt x="3777" y="290"/>
                </a:cubicBezTo>
                <a:cubicBezTo>
                  <a:pt x="3812" y="294"/>
                  <a:pt x="3811" y="328"/>
                  <a:pt x="3824" y="348"/>
                </a:cubicBezTo>
                <a:cubicBezTo>
                  <a:pt x="3830" y="358"/>
                  <a:pt x="3817" y="378"/>
                  <a:pt x="3813" y="394"/>
                </a:cubicBezTo>
                <a:cubicBezTo>
                  <a:pt x="3837" y="392"/>
                  <a:pt x="3847" y="408"/>
                  <a:pt x="3841" y="437"/>
                </a:cubicBezTo>
                <a:cubicBezTo>
                  <a:pt x="3840" y="443"/>
                  <a:pt x="3848" y="451"/>
                  <a:pt x="3852" y="457"/>
                </a:cubicBezTo>
                <a:cubicBezTo>
                  <a:pt x="3857" y="465"/>
                  <a:pt x="3864" y="472"/>
                  <a:pt x="3865" y="480"/>
                </a:cubicBezTo>
                <a:cubicBezTo>
                  <a:pt x="3869" y="502"/>
                  <a:pt x="3872" y="521"/>
                  <a:pt x="3899" y="526"/>
                </a:cubicBezTo>
                <a:cubicBezTo>
                  <a:pt x="3904" y="527"/>
                  <a:pt x="3906" y="543"/>
                  <a:pt x="3912" y="555"/>
                </a:cubicBezTo>
                <a:cubicBezTo>
                  <a:pt x="3937" y="553"/>
                  <a:pt x="3930" y="620"/>
                  <a:pt x="3981" y="584"/>
                </a:cubicBezTo>
                <a:cubicBezTo>
                  <a:pt x="3980" y="589"/>
                  <a:pt x="3980" y="594"/>
                  <a:pt x="3979" y="598"/>
                </a:cubicBezTo>
                <a:cubicBezTo>
                  <a:pt x="3963" y="612"/>
                  <a:pt x="3946" y="625"/>
                  <a:pt x="3929" y="639"/>
                </a:cubicBezTo>
                <a:cubicBezTo>
                  <a:pt x="3948" y="665"/>
                  <a:pt x="3980" y="662"/>
                  <a:pt x="4014" y="659"/>
                </a:cubicBezTo>
                <a:cubicBezTo>
                  <a:pt x="4013" y="669"/>
                  <a:pt x="4012" y="676"/>
                  <a:pt x="4011" y="686"/>
                </a:cubicBezTo>
                <a:cubicBezTo>
                  <a:pt x="4019" y="685"/>
                  <a:pt x="4028" y="684"/>
                  <a:pt x="4039" y="683"/>
                </a:cubicBezTo>
                <a:cubicBezTo>
                  <a:pt x="4037" y="678"/>
                  <a:pt x="4034" y="675"/>
                  <a:pt x="4035" y="671"/>
                </a:cubicBezTo>
                <a:cubicBezTo>
                  <a:pt x="4036" y="658"/>
                  <a:pt x="4088" y="614"/>
                  <a:pt x="4103" y="613"/>
                </a:cubicBezTo>
                <a:cubicBezTo>
                  <a:pt x="4129" y="610"/>
                  <a:pt x="4175" y="639"/>
                  <a:pt x="4178" y="663"/>
                </a:cubicBezTo>
                <a:cubicBezTo>
                  <a:pt x="4182" y="698"/>
                  <a:pt x="4182" y="733"/>
                  <a:pt x="4178" y="768"/>
                </a:cubicBezTo>
                <a:cubicBezTo>
                  <a:pt x="4192" y="783"/>
                  <a:pt x="4206" y="799"/>
                  <a:pt x="4224" y="819"/>
                </a:cubicBezTo>
                <a:cubicBezTo>
                  <a:pt x="4226" y="819"/>
                  <a:pt x="4237" y="818"/>
                  <a:pt x="4248" y="816"/>
                </a:cubicBezTo>
                <a:cubicBezTo>
                  <a:pt x="4259" y="831"/>
                  <a:pt x="4269" y="846"/>
                  <a:pt x="4282" y="864"/>
                </a:cubicBezTo>
                <a:cubicBezTo>
                  <a:pt x="4309" y="831"/>
                  <a:pt x="4336" y="835"/>
                  <a:pt x="4363" y="858"/>
                </a:cubicBezTo>
                <a:cubicBezTo>
                  <a:pt x="4363" y="850"/>
                  <a:pt x="4364" y="841"/>
                  <a:pt x="4364" y="833"/>
                </a:cubicBezTo>
                <a:cubicBezTo>
                  <a:pt x="4372" y="837"/>
                  <a:pt x="4379" y="842"/>
                  <a:pt x="4387" y="846"/>
                </a:cubicBezTo>
                <a:cubicBezTo>
                  <a:pt x="4400" y="854"/>
                  <a:pt x="4413" y="862"/>
                  <a:pt x="4421" y="867"/>
                </a:cubicBezTo>
                <a:cubicBezTo>
                  <a:pt x="4415" y="882"/>
                  <a:pt x="4405" y="896"/>
                  <a:pt x="4402" y="912"/>
                </a:cubicBezTo>
                <a:cubicBezTo>
                  <a:pt x="4401" y="921"/>
                  <a:pt x="4408" y="934"/>
                  <a:pt x="4416" y="940"/>
                </a:cubicBezTo>
                <a:cubicBezTo>
                  <a:pt x="4420" y="944"/>
                  <a:pt x="4432" y="937"/>
                  <a:pt x="4442" y="935"/>
                </a:cubicBezTo>
                <a:cubicBezTo>
                  <a:pt x="4438" y="925"/>
                  <a:pt x="4434" y="913"/>
                  <a:pt x="4430" y="902"/>
                </a:cubicBezTo>
                <a:cubicBezTo>
                  <a:pt x="4436" y="898"/>
                  <a:pt x="4451" y="893"/>
                  <a:pt x="4454" y="884"/>
                </a:cubicBezTo>
                <a:cubicBezTo>
                  <a:pt x="4457" y="877"/>
                  <a:pt x="4446" y="865"/>
                  <a:pt x="4449" y="853"/>
                </a:cubicBezTo>
                <a:cubicBezTo>
                  <a:pt x="4447" y="838"/>
                  <a:pt x="4447" y="822"/>
                  <a:pt x="4442" y="809"/>
                </a:cubicBezTo>
                <a:cubicBezTo>
                  <a:pt x="4424" y="766"/>
                  <a:pt x="4424" y="756"/>
                  <a:pt x="4456" y="736"/>
                </a:cubicBezTo>
                <a:cubicBezTo>
                  <a:pt x="4455" y="747"/>
                  <a:pt x="4455" y="756"/>
                  <a:pt x="4454" y="765"/>
                </a:cubicBezTo>
                <a:cubicBezTo>
                  <a:pt x="4478" y="772"/>
                  <a:pt x="4513" y="758"/>
                  <a:pt x="4518" y="796"/>
                </a:cubicBezTo>
                <a:cubicBezTo>
                  <a:pt x="4520" y="808"/>
                  <a:pt x="4510" y="823"/>
                  <a:pt x="4503" y="843"/>
                </a:cubicBezTo>
                <a:cubicBezTo>
                  <a:pt x="4517" y="841"/>
                  <a:pt x="4535" y="838"/>
                  <a:pt x="4553" y="836"/>
                </a:cubicBezTo>
                <a:cubicBezTo>
                  <a:pt x="4551" y="823"/>
                  <a:pt x="4545" y="809"/>
                  <a:pt x="4546" y="795"/>
                </a:cubicBezTo>
                <a:cubicBezTo>
                  <a:pt x="4546" y="778"/>
                  <a:pt x="4552" y="762"/>
                  <a:pt x="4555" y="746"/>
                </a:cubicBezTo>
                <a:cubicBezTo>
                  <a:pt x="4567" y="751"/>
                  <a:pt x="4582" y="754"/>
                  <a:pt x="4590" y="763"/>
                </a:cubicBezTo>
                <a:cubicBezTo>
                  <a:pt x="4604" y="780"/>
                  <a:pt x="4613" y="800"/>
                  <a:pt x="4624" y="817"/>
                </a:cubicBezTo>
                <a:cubicBezTo>
                  <a:pt x="4648" y="797"/>
                  <a:pt x="4677" y="781"/>
                  <a:pt x="4689" y="756"/>
                </a:cubicBezTo>
                <a:cubicBezTo>
                  <a:pt x="4699" y="736"/>
                  <a:pt x="4688" y="706"/>
                  <a:pt x="4686" y="678"/>
                </a:cubicBezTo>
                <a:cubicBezTo>
                  <a:pt x="4714" y="680"/>
                  <a:pt x="4741" y="683"/>
                  <a:pt x="4773" y="685"/>
                </a:cubicBezTo>
                <a:cubicBezTo>
                  <a:pt x="4773" y="700"/>
                  <a:pt x="4773" y="718"/>
                  <a:pt x="4773" y="736"/>
                </a:cubicBezTo>
                <a:cubicBezTo>
                  <a:pt x="4792" y="745"/>
                  <a:pt x="4812" y="754"/>
                  <a:pt x="4833" y="764"/>
                </a:cubicBezTo>
                <a:cubicBezTo>
                  <a:pt x="4828" y="773"/>
                  <a:pt x="4824" y="779"/>
                  <a:pt x="4819" y="789"/>
                </a:cubicBezTo>
                <a:cubicBezTo>
                  <a:pt x="4835" y="795"/>
                  <a:pt x="4851" y="801"/>
                  <a:pt x="4867" y="808"/>
                </a:cubicBezTo>
                <a:cubicBezTo>
                  <a:pt x="4862" y="821"/>
                  <a:pt x="4849" y="838"/>
                  <a:pt x="4878" y="840"/>
                </a:cubicBezTo>
                <a:cubicBezTo>
                  <a:pt x="4880" y="840"/>
                  <a:pt x="4882" y="848"/>
                  <a:pt x="4882" y="853"/>
                </a:cubicBezTo>
                <a:cubicBezTo>
                  <a:pt x="4884" y="869"/>
                  <a:pt x="4884" y="885"/>
                  <a:pt x="4909" y="883"/>
                </a:cubicBezTo>
                <a:cubicBezTo>
                  <a:pt x="4914" y="883"/>
                  <a:pt x="4923" y="895"/>
                  <a:pt x="4924" y="902"/>
                </a:cubicBezTo>
                <a:cubicBezTo>
                  <a:pt x="4931" y="934"/>
                  <a:pt x="4960" y="947"/>
                  <a:pt x="4984" y="927"/>
                </a:cubicBezTo>
                <a:cubicBezTo>
                  <a:pt x="4998" y="916"/>
                  <a:pt x="5014" y="913"/>
                  <a:pt x="5026" y="895"/>
                </a:cubicBezTo>
                <a:cubicBezTo>
                  <a:pt x="5055" y="853"/>
                  <a:pt x="5038" y="816"/>
                  <a:pt x="5024" y="779"/>
                </a:cubicBezTo>
                <a:cubicBezTo>
                  <a:pt x="5015" y="755"/>
                  <a:pt x="5011" y="757"/>
                  <a:pt x="5038" y="751"/>
                </a:cubicBezTo>
                <a:cubicBezTo>
                  <a:pt x="5042" y="750"/>
                  <a:pt x="5046" y="746"/>
                  <a:pt x="5053" y="741"/>
                </a:cubicBezTo>
                <a:cubicBezTo>
                  <a:pt x="5033" y="737"/>
                  <a:pt x="5017" y="734"/>
                  <a:pt x="4997" y="730"/>
                </a:cubicBezTo>
                <a:cubicBezTo>
                  <a:pt x="4998" y="708"/>
                  <a:pt x="5000" y="688"/>
                  <a:pt x="5001" y="666"/>
                </a:cubicBezTo>
                <a:cubicBezTo>
                  <a:pt x="5039" y="670"/>
                  <a:pt x="5054" y="694"/>
                  <a:pt x="5067" y="723"/>
                </a:cubicBezTo>
                <a:cubicBezTo>
                  <a:pt x="5074" y="718"/>
                  <a:pt x="5081" y="714"/>
                  <a:pt x="5085" y="709"/>
                </a:cubicBezTo>
                <a:cubicBezTo>
                  <a:pt x="5100" y="689"/>
                  <a:pt x="5112" y="666"/>
                  <a:pt x="5128" y="648"/>
                </a:cubicBezTo>
                <a:cubicBezTo>
                  <a:pt x="5140" y="635"/>
                  <a:pt x="5154" y="638"/>
                  <a:pt x="5164" y="654"/>
                </a:cubicBezTo>
                <a:cubicBezTo>
                  <a:pt x="5170" y="662"/>
                  <a:pt x="5181" y="666"/>
                  <a:pt x="5188" y="672"/>
                </a:cubicBezTo>
                <a:cubicBezTo>
                  <a:pt x="5206" y="623"/>
                  <a:pt x="5175" y="597"/>
                  <a:pt x="5159" y="555"/>
                </a:cubicBezTo>
                <a:cubicBezTo>
                  <a:pt x="5150" y="580"/>
                  <a:pt x="5147" y="594"/>
                  <a:pt x="5140" y="607"/>
                </a:cubicBezTo>
                <a:cubicBezTo>
                  <a:pt x="5139" y="610"/>
                  <a:pt x="5126" y="608"/>
                  <a:pt x="5119" y="607"/>
                </a:cubicBezTo>
                <a:cubicBezTo>
                  <a:pt x="5115" y="606"/>
                  <a:pt x="5112" y="600"/>
                  <a:pt x="5109" y="601"/>
                </a:cubicBezTo>
                <a:cubicBezTo>
                  <a:pt x="5071" y="603"/>
                  <a:pt x="5070" y="605"/>
                  <a:pt x="5092" y="637"/>
                </a:cubicBezTo>
                <a:cubicBezTo>
                  <a:pt x="5082" y="643"/>
                  <a:pt x="5073" y="649"/>
                  <a:pt x="5068" y="653"/>
                </a:cubicBezTo>
                <a:cubicBezTo>
                  <a:pt x="5057" y="637"/>
                  <a:pt x="5045" y="622"/>
                  <a:pt x="5032" y="602"/>
                </a:cubicBezTo>
                <a:cubicBezTo>
                  <a:pt x="5036" y="597"/>
                  <a:pt x="5043" y="588"/>
                  <a:pt x="5054" y="573"/>
                </a:cubicBezTo>
                <a:cubicBezTo>
                  <a:pt x="5030" y="561"/>
                  <a:pt x="5008" y="550"/>
                  <a:pt x="4985" y="539"/>
                </a:cubicBezTo>
                <a:cubicBezTo>
                  <a:pt x="4983" y="542"/>
                  <a:pt x="4982" y="546"/>
                  <a:pt x="4979" y="550"/>
                </a:cubicBezTo>
                <a:cubicBezTo>
                  <a:pt x="4989" y="556"/>
                  <a:pt x="4998" y="563"/>
                  <a:pt x="5013" y="572"/>
                </a:cubicBezTo>
                <a:cubicBezTo>
                  <a:pt x="4996" y="585"/>
                  <a:pt x="4980" y="597"/>
                  <a:pt x="4963" y="611"/>
                </a:cubicBezTo>
                <a:cubicBezTo>
                  <a:pt x="4960" y="601"/>
                  <a:pt x="4958" y="595"/>
                  <a:pt x="4956" y="588"/>
                </a:cubicBezTo>
                <a:cubicBezTo>
                  <a:pt x="4947" y="590"/>
                  <a:pt x="4938" y="592"/>
                  <a:pt x="4928" y="594"/>
                </a:cubicBezTo>
                <a:cubicBezTo>
                  <a:pt x="4931" y="559"/>
                  <a:pt x="4935" y="524"/>
                  <a:pt x="4938" y="486"/>
                </a:cubicBezTo>
                <a:cubicBezTo>
                  <a:pt x="4972" y="489"/>
                  <a:pt x="4998" y="475"/>
                  <a:pt x="5004" y="433"/>
                </a:cubicBezTo>
                <a:cubicBezTo>
                  <a:pt x="5004" y="430"/>
                  <a:pt x="5014" y="426"/>
                  <a:pt x="5015" y="427"/>
                </a:cubicBezTo>
                <a:cubicBezTo>
                  <a:pt x="5023" y="434"/>
                  <a:pt x="5031" y="442"/>
                  <a:pt x="5038" y="451"/>
                </a:cubicBezTo>
                <a:cubicBezTo>
                  <a:pt x="5041" y="455"/>
                  <a:pt x="5042" y="460"/>
                  <a:pt x="5045" y="465"/>
                </a:cubicBezTo>
                <a:cubicBezTo>
                  <a:pt x="5050" y="461"/>
                  <a:pt x="5055" y="459"/>
                  <a:pt x="5059" y="455"/>
                </a:cubicBezTo>
                <a:cubicBezTo>
                  <a:pt x="5079" y="437"/>
                  <a:pt x="5068" y="423"/>
                  <a:pt x="5058" y="407"/>
                </a:cubicBezTo>
                <a:lnTo>
                  <a:pt x="5055" y="402"/>
                </a:lnTo>
                <a:lnTo>
                  <a:pt x="5070" y="398"/>
                </a:lnTo>
                <a:cubicBezTo>
                  <a:pt x="5076" y="397"/>
                  <a:pt x="5081" y="396"/>
                  <a:pt x="5087" y="395"/>
                </a:cubicBezTo>
                <a:cubicBezTo>
                  <a:pt x="5093" y="394"/>
                  <a:pt x="5102" y="394"/>
                  <a:pt x="5105" y="397"/>
                </a:cubicBezTo>
                <a:cubicBezTo>
                  <a:pt x="5108" y="401"/>
                  <a:pt x="5110" y="410"/>
                  <a:pt x="5108" y="415"/>
                </a:cubicBezTo>
                <a:cubicBezTo>
                  <a:pt x="5102" y="431"/>
                  <a:pt x="5091" y="446"/>
                  <a:pt x="5089" y="462"/>
                </a:cubicBezTo>
                <a:cubicBezTo>
                  <a:pt x="5087" y="471"/>
                  <a:pt x="5096" y="488"/>
                  <a:pt x="5106" y="493"/>
                </a:cubicBezTo>
                <a:cubicBezTo>
                  <a:pt x="5120" y="500"/>
                  <a:pt x="5144" y="494"/>
                  <a:pt x="5154" y="504"/>
                </a:cubicBezTo>
                <a:cubicBezTo>
                  <a:pt x="5168" y="516"/>
                  <a:pt x="5177" y="510"/>
                  <a:pt x="5188" y="509"/>
                </a:cubicBezTo>
                <a:cubicBezTo>
                  <a:pt x="5191" y="509"/>
                  <a:pt x="5195" y="511"/>
                  <a:pt x="5195" y="513"/>
                </a:cubicBezTo>
                <a:cubicBezTo>
                  <a:pt x="5196" y="557"/>
                  <a:pt x="5233" y="549"/>
                  <a:pt x="5258" y="558"/>
                </a:cubicBezTo>
                <a:cubicBezTo>
                  <a:pt x="5258" y="552"/>
                  <a:pt x="5257" y="539"/>
                  <a:pt x="5258" y="539"/>
                </a:cubicBezTo>
                <a:cubicBezTo>
                  <a:pt x="5280" y="537"/>
                  <a:pt x="5302" y="535"/>
                  <a:pt x="5330" y="533"/>
                </a:cubicBezTo>
                <a:cubicBezTo>
                  <a:pt x="5331" y="519"/>
                  <a:pt x="5329" y="497"/>
                  <a:pt x="5335" y="478"/>
                </a:cubicBezTo>
                <a:cubicBezTo>
                  <a:pt x="5340" y="461"/>
                  <a:pt x="5350" y="446"/>
                  <a:pt x="5376" y="448"/>
                </a:cubicBezTo>
                <a:cubicBezTo>
                  <a:pt x="5389" y="449"/>
                  <a:pt x="5404" y="431"/>
                  <a:pt x="5413" y="420"/>
                </a:cubicBezTo>
                <a:cubicBezTo>
                  <a:pt x="5422" y="404"/>
                  <a:pt x="5430" y="387"/>
                  <a:pt x="5440" y="368"/>
                </a:cubicBezTo>
                <a:cubicBezTo>
                  <a:pt x="5426" y="338"/>
                  <a:pt x="5399" y="305"/>
                  <a:pt x="5426" y="254"/>
                </a:cubicBezTo>
                <a:cubicBezTo>
                  <a:pt x="5429" y="280"/>
                  <a:pt x="5431" y="298"/>
                  <a:pt x="5434" y="318"/>
                </a:cubicBezTo>
                <a:cubicBezTo>
                  <a:pt x="5467" y="310"/>
                  <a:pt x="5468" y="289"/>
                  <a:pt x="5461" y="256"/>
                </a:cubicBezTo>
                <a:cubicBezTo>
                  <a:pt x="5502" y="260"/>
                  <a:pt x="5539" y="263"/>
                  <a:pt x="5576" y="265"/>
                </a:cubicBezTo>
                <a:cubicBezTo>
                  <a:pt x="5576" y="268"/>
                  <a:pt x="5576" y="272"/>
                  <a:pt x="5576" y="275"/>
                </a:cubicBezTo>
                <a:cubicBezTo>
                  <a:pt x="5589" y="258"/>
                  <a:pt x="5602" y="242"/>
                  <a:pt x="5617" y="223"/>
                </a:cubicBezTo>
                <a:cubicBezTo>
                  <a:pt x="5636" y="229"/>
                  <a:pt x="5658" y="236"/>
                  <a:pt x="5688" y="245"/>
                </a:cubicBezTo>
                <a:cubicBezTo>
                  <a:pt x="5681" y="232"/>
                  <a:pt x="5677" y="224"/>
                  <a:pt x="5675" y="221"/>
                </a:cubicBezTo>
                <a:cubicBezTo>
                  <a:pt x="5712" y="213"/>
                  <a:pt x="5750" y="205"/>
                  <a:pt x="5782" y="198"/>
                </a:cubicBezTo>
                <a:cubicBezTo>
                  <a:pt x="5802" y="210"/>
                  <a:pt x="5821" y="221"/>
                  <a:pt x="5840" y="232"/>
                </a:cubicBezTo>
                <a:cubicBezTo>
                  <a:pt x="5830" y="235"/>
                  <a:pt x="5815" y="235"/>
                  <a:pt x="5806" y="243"/>
                </a:cubicBezTo>
                <a:cubicBezTo>
                  <a:pt x="5795" y="251"/>
                  <a:pt x="5787" y="264"/>
                  <a:pt x="5780" y="277"/>
                </a:cubicBezTo>
                <a:cubicBezTo>
                  <a:pt x="5778" y="280"/>
                  <a:pt x="5787" y="294"/>
                  <a:pt x="5792" y="294"/>
                </a:cubicBezTo>
                <a:cubicBezTo>
                  <a:pt x="5804" y="296"/>
                  <a:pt x="5816" y="293"/>
                  <a:pt x="5830" y="291"/>
                </a:cubicBezTo>
                <a:cubicBezTo>
                  <a:pt x="5839" y="321"/>
                  <a:pt x="5859" y="326"/>
                  <a:pt x="5897" y="302"/>
                </a:cubicBezTo>
                <a:cubicBezTo>
                  <a:pt x="5912" y="310"/>
                  <a:pt x="5926" y="319"/>
                  <a:pt x="5944" y="329"/>
                </a:cubicBezTo>
                <a:cubicBezTo>
                  <a:pt x="5944" y="333"/>
                  <a:pt x="5943" y="342"/>
                  <a:pt x="5943" y="351"/>
                </a:cubicBezTo>
                <a:cubicBezTo>
                  <a:pt x="5957" y="359"/>
                  <a:pt x="5973" y="363"/>
                  <a:pt x="5982" y="374"/>
                </a:cubicBezTo>
                <a:cubicBezTo>
                  <a:pt x="5994" y="385"/>
                  <a:pt x="5999" y="401"/>
                  <a:pt x="6008" y="418"/>
                </a:cubicBezTo>
                <a:cubicBezTo>
                  <a:pt x="6024" y="412"/>
                  <a:pt x="6048" y="403"/>
                  <a:pt x="6071" y="395"/>
                </a:cubicBezTo>
                <a:cubicBezTo>
                  <a:pt x="6086" y="398"/>
                  <a:pt x="6102" y="401"/>
                  <a:pt x="6118" y="404"/>
                </a:cubicBezTo>
                <a:cubicBezTo>
                  <a:pt x="6119" y="401"/>
                  <a:pt x="6120" y="399"/>
                  <a:pt x="6121" y="396"/>
                </a:cubicBezTo>
                <a:cubicBezTo>
                  <a:pt x="6108" y="379"/>
                  <a:pt x="6095" y="362"/>
                  <a:pt x="6083" y="345"/>
                </a:cubicBezTo>
                <a:cubicBezTo>
                  <a:pt x="6080" y="340"/>
                  <a:pt x="6078" y="330"/>
                  <a:pt x="6082" y="326"/>
                </a:cubicBezTo>
                <a:cubicBezTo>
                  <a:pt x="6086" y="320"/>
                  <a:pt x="6095" y="313"/>
                  <a:pt x="6102" y="314"/>
                </a:cubicBezTo>
                <a:cubicBezTo>
                  <a:pt x="6119" y="317"/>
                  <a:pt x="6137" y="322"/>
                  <a:pt x="6154" y="327"/>
                </a:cubicBezTo>
                <a:cubicBezTo>
                  <a:pt x="6158" y="328"/>
                  <a:pt x="6164" y="331"/>
                  <a:pt x="6164" y="333"/>
                </a:cubicBezTo>
                <a:cubicBezTo>
                  <a:pt x="6160" y="381"/>
                  <a:pt x="6204" y="351"/>
                  <a:pt x="6223" y="367"/>
                </a:cubicBezTo>
                <a:cubicBezTo>
                  <a:pt x="6220" y="362"/>
                  <a:pt x="6216" y="357"/>
                  <a:pt x="6211" y="347"/>
                </a:cubicBezTo>
                <a:cubicBezTo>
                  <a:pt x="6257" y="347"/>
                  <a:pt x="6295" y="307"/>
                  <a:pt x="6343" y="329"/>
                </a:cubicBezTo>
                <a:cubicBezTo>
                  <a:pt x="6344" y="330"/>
                  <a:pt x="6347" y="322"/>
                  <a:pt x="6350" y="320"/>
                </a:cubicBezTo>
                <a:cubicBezTo>
                  <a:pt x="6356" y="317"/>
                  <a:pt x="6364" y="311"/>
                  <a:pt x="6368" y="313"/>
                </a:cubicBezTo>
                <a:cubicBezTo>
                  <a:pt x="6399" y="324"/>
                  <a:pt x="6428" y="338"/>
                  <a:pt x="6459" y="348"/>
                </a:cubicBezTo>
                <a:cubicBezTo>
                  <a:pt x="6477" y="355"/>
                  <a:pt x="6497" y="357"/>
                  <a:pt x="6516" y="357"/>
                </a:cubicBezTo>
                <a:cubicBezTo>
                  <a:pt x="6539" y="356"/>
                  <a:pt x="6556" y="361"/>
                  <a:pt x="6571" y="380"/>
                </a:cubicBezTo>
                <a:cubicBezTo>
                  <a:pt x="6583" y="396"/>
                  <a:pt x="6600" y="408"/>
                  <a:pt x="6621" y="427"/>
                </a:cubicBezTo>
                <a:cubicBezTo>
                  <a:pt x="6617" y="430"/>
                  <a:pt x="6611" y="433"/>
                  <a:pt x="6607" y="436"/>
                </a:cubicBezTo>
                <a:cubicBezTo>
                  <a:pt x="6619" y="471"/>
                  <a:pt x="6651" y="466"/>
                  <a:pt x="6682" y="468"/>
                </a:cubicBezTo>
                <a:cubicBezTo>
                  <a:pt x="6696" y="469"/>
                  <a:pt x="6709" y="482"/>
                  <a:pt x="6724" y="485"/>
                </a:cubicBezTo>
                <a:cubicBezTo>
                  <a:pt x="6750" y="491"/>
                  <a:pt x="6775" y="510"/>
                  <a:pt x="6803" y="492"/>
                </a:cubicBezTo>
                <a:cubicBezTo>
                  <a:pt x="6805" y="490"/>
                  <a:pt x="6820" y="501"/>
                  <a:pt x="6822" y="509"/>
                </a:cubicBezTo>
                <a:cubicBezTo>
                  <a:pt x="6826" y="523"/>
                  <a:pt x="6825" y="537"/>
                  <a:pt x="6827" y="553"/>
                </a:cubicBezTo>
                <a:cubicBezTo>
                  <a:pt x="6846" y="555"/>
                  <a:pt x="6864" y="557"/>
                  <a:pt x="6880" y="560"/>
                </a:cubicBezTo>
                <a:cubicBezTo>
                  <a:pt x="6900" y="563"/>
                  <a:pt x="6907" y="575"/>
                  <a:pt x="6901" y="594"/>
                </a:cubicBezTo>
                <a:cubicBezTo>
                  <a:pt x="6898" y="605"/>
                  <a:pt x="6896" y="616"/>
                  <a:pt x="6894" y="627"/>
                </a:cubicBezTo>
                <a:cubicBezTo>
                  <a:pt x="6905" y="645"/>
                  <a:pt x="6917" y="663"/>
                  <a:pt x="6933" y="687"/>
                </a:cubicBezTo>
                <a:cubicBezTo>
                  <a:pt x="6932" y="688"/>
                  <a:pt x="6927" y="696"/>
                  <a:pt x="6922" y="704"/>
                </a:cubicBezTo>
                <a:cubicBezTo>
                  <a:pt x="6925" y="701"/>
                  <a:pt x="6927" y="697"/>
                  <a:pt x="6929" y="694"/>
                </a:cubicBezTo>
                <a:cubicBezTo>
                  <a:pt x="6936" y="707"/>
                  <a:pt x="6942" y="721"/>
                  <a:pt x="6951" y="733"/>
                </a:cubicBezTo>
                <a:cubicBezTo>
                  <a:pt x="6964" y="749"/>
                  <a:pt x="6979" y="763"/>
                  <a:pt x="6993" y="778"/>
                </a:cubicBezTo>
                <a:cubicBezTo>
                  <a:pt x="7001" y="786"/>
                  <a:pt x="7007" y="798"/>
                  <a:pt x="7016" y="800"/>
                </a:cubicBezTo>
                <a:cubicBezTo>
                  <a:pt x="7047" y="804"/>
                  <a:pt x="7049" y="822"/>
                  <a:pt x="7046" y="847"/>
                </a:cubicBezTo>
                <a:cubicBezTo>
                  <a:pt x="7045" y="858"/>
                  <a:pt x="7050" y="871"/>
                  <a:pt x="7057" y="880"/>
                </a:cubicBezTo>
                <a:cubicBezTo>
                  <a:pt x="7060" y="884"/>
                  <a:pt x="7074" y="879"/>
                  <a:pt x="7083" y="877"/>
                </a:cubicBezTo>
                <a:cubicBezTo>
                  <a:pt x="7095" y="876"/>
                  <a:pt x="7106" y="874"/>
                  <a:pt x="7118" y="872"/>
                </a:cubicBezTo>
                <a:cubicBezTo>
                  <a:pt x="7119" y="876"/>
                  <a:pt x="7119" y="879"/>
                  <a:pt x="7120" y="883"/>
                </a:cubicBezTo>
                <a:cubicBezTo>
                  <a:pt x="7108" y="887"/>
                  <a:pt x="7097" y="892"/>
                  <a:pt x="7083" y="898"/>
                </a:cubicBezTo>
                <a:cubicBezTo>
                  <a:pt x="7096" y="909"/>
                  <a:pt x="7105" y="918"/>
                  <a:pt x="7116" y="929"/>
                </a:cubicBezTo>
                <a:cubicBezTo>
                  <a:pt x="7119" y="926"/>
                  <a:pt x="7126" y="922"/>
                  <a:pt x="7127" y="916"/>
                </a:cubicBezTo>
                <a:cubicBezTo>
                  <a:pt x="7139" y="868"/>
                  <a:pt x="7180" y="882"/>
                  <a:pt x="7212" y="875"/>
                </a:cubicBezTo>
                <a:cubicBezTo>
                  <a:pt x="7219" y="873"/>
                  <a:pt x="7226" y="871"/>
                  <a:pt x="7234" y="869"/>
                </a:cubicBezTo>
                <a:cubicBezTo>
                  <a:pt x="7239" y="867"/>
                  <a:pt x="7245" y="862"/>
                  <a:pt x="7248" y="864"/>
                </a:cubicBezTo>
                <a:cubicBezTo>
                  <a:pt x="7266" y="872"/>
                  <a:pt x="7285" y="879"/>
                  <a:pt x="7299" y="892"/>
                </a:cubicBezTo>
                <a:cubicBezTo>
                  <a:pt x="7307" y="899"/>
                  <a:pt x="7304" y="917"/>
                  <a:pt x="7306" y="934"/>
                </a:cubicBezTo>
                <a:cubicBezTo>
                  <a:pt x="7345" y="940"/>
                  <a:pt x="7323" y="963"/>
                  <a:pt x="7317" y="977"/>
                </a:cubicBezTo>
                <a:cubicBezTo>
                  <a:pt x="7337" y="990"/>
                  <a:pt x="7359" y="1000"/>
                  <a:pt x="7373" y="1017"/>
                </a:cubicBezTo>
                <a:cubicBezTo>
                  <a:pt x="7379" y="1024"/>
                  <a:pt x="7372" y="1049"/>
                  <a:pt x="7364" y="1060"/>
                </a:cubicBezTo>
                <a:cubicBezTo>
                  <a:pt x="7350" y="1077"/>
                  <a:pt x="7330" y="1089"/>
                  <a:pt x="7314" y="1102"/>
                </a:cubicBezTo>
                <a:cubicBezTo>
                  <a:pt x="7323" y="1121"/>
                  <a:pt x="7329" y="1134"/>
                  <a:pt x="7336" y="1147"/>
                </a:cubicBezTo>
                <a:cubicBezTo>
                  <a:pt x="7334" y="1149"/>
                  <a:pt x="7331" y="1152"/>
                  <a:pt x="7328" y="1155"/>
                </a:cubicBezTo>
                <a:cubicBezTo>
                  <a:pt x="7298" y="1132"/>
                  <a:pt x="7267" y="1110"/>
                  <a:pt x="7239" y="1088"/>
                </a:cubicBezTo>
                <a:cubicBezTo>
                  <a:pt x="7226" y="1094"/>
                  <a:pt x="7215" y="1100"/>
                  <a:pt x="7204" y="1105"/>
                </a:cubicBezTo>
                <a:cubicBezTo>
                  <a:pt x="7202" y="1103"/>
                  <a:pt x="7201" y="1101"/>
                  <a:pt x="7200" y="1099"/>
                </a:cubicBezTo>
                <a:cubicBezTo>
                  <a:pt x="7206" y="1092"/>
                  <a:pt x="7212" y="1083"/>
                  <a:pt x="7221" y="1070"/>
                </a:cubicBezTo>
                <a:cubicBezTo>
                  <a:pt x="7200" y="1056"/>
                  <a:pt x="7180" y="1043"/>
                  <a:pt x="7162" y="1031"/>
                </a:cubicBezTo>
                <a:cubicBezTo>
                  <a:pt x="7150" y="1064"/>
                  <a:pt x="7139" y="1092"/>
                  <a:pt x="7127" y="1123"/>
                </a:cubicBezTo>
                <a:cubicBezTo>
                  <a:pt x="7129" y="1123"/>
                  <a:pt x="7137" y="1124"/>
                  <a:pt x="7138" y="1124"/>
                </a:cubicBezTo>
                <a:cubicBezTo>
                  <a:pt x="7151" y="1171"/>
                  <a:pt x="7163" y="1215"/>
                  <a:pt x="7175" y="1257"/>
                </a:cubicBezTo>
                <a:cubicBezTo>
                  <a:pt x="7170" y="1261"/>
                  <a:pt x="7161" y="1269"/>
                  <a:pt x="7152" y="1275"/>
                </a:cubicBezTo>
                <a:cubicBezTo>
                  <a:pt x="7166" y="1285"/>
                  <a:pt x="7179" y="1295"/>
                  <a:pt x="7193" y="1304"/>
                </a:cubicBezTo>
                <a:cubicBezTo>
                  <a:pt x="7195" y="1302"/>
                  <a:pt x="7197" y="1300"/>
                  <a:pt x="7198" y="1298"/>
                </a:cubicBezTo>
                <a:cubicBezTo>
                  <a:pt x="7198" y="1308"/>
                  <a:pt x="7198" y="1317"/>
                  <a:pt x="7198" y="1328"/>
                </a:cubicBezTo>
                <a:cubicBezTo>
                  <a:pt x="7229" y="1306"/>
                  <a:pt x="7229" y="1306"/>
                  <a:pt x="7241" y="1324"/>
                </a:cubicBezTo>
                <a:cubicBezTo>
                  <a:pt x="7233" y="1327"/>
                  <a:pt x="7225" y="1331"/>
                  <a:pt x="7213" y="1336"/>
                </a:cubicBezTo>
                <a:cubicBezTo>
                  <a:pt x="7233" y="1355"/>
                  <a:pt x="7246" y="1381"/>
                  <a:pt x="7280" y="1357"/>
                </a:cubicBezTo>
                <a:cubicBezTo>
                  <a:pt x="7287" y="1352"/>
                  <a:pt x="7304" y="1359"/>
                  <a:pt x="7316" y="1363"/>
                </a:cubicBezTo>
                <a:cubicBezTo>
                  <a:pt x="7339" y="1369"/>
                  <a:pt x="7364" y="1374"/>
                  <a:pt x="7386" y="1385"/>
                </a:cubicBezTo>
                <a:cubicBezTo>
                  <a:pt x="7399" y="1392"/>
                  <a:pt x="7407" y="1409"/>
                  <a:pt x="7418" y="1422"/>
                </a:cubicBezTo>
                <a:cubicBezTo>
                  <a:pt x="7407" y="1429"/>
                  <a:pt x="7397" y="1436"/>
                  <a:pt x="7381" y="1446"/>
                </a:cubicBezTo>
                <a:cubicBezTo>
                  <a:pt x="7382" y="1451"/>
                  <a:pt x="7384" y="1462"/>
                  <a:pt x="7385" y="1473"/>
                </a:cubicBezTo>
                <a:cubicBezTo>
                  <a:pt x="7379" y="1474"/>
                  <a:pt x="7371" y="1475"/>
                  <a:pt x="7356" y="1478"/>
                </a:cubicBezTo>
                <a:cubicBezTo>
                  <a:pt x="7377" y="1494"/>
                  <a:pt x="7365" y="1529"/>
                  <a:pt x="7401" y="1528"/>
                </a:cubicBezTo>
                <a:cubicBezTo>
                  <a:pt x="7404" y="1528"/>
                  <a:pt x="7409" y="1537"/>
                  <a:pt x="7408" y="1540"/>
                </a:cubicBezTo>
                <a:cubicBezTo>
                  <a:pt x="7406" y="1546"/>
                  <a:pt x="7401" y="1552"/>
                  <a:pt x="7396" y="1555"/>
                </a:cubicBezTo>
                <a:cubicBezTo>
                  <a:pt x="7382" y="1562"/>
                  <a:pt x="7368" y="1567"/>
                  <a:pt x="7353" y="1573"/>
                </a:cubicBezTo>
                <a:cubicBezTo>
                  <a:pt x="7353" y="1577"/>
                  <a:pt x="7352" y="1581"/>
                  <a:pt x="7352" y="1585"/>
                </a:cubicBezTo>
                <a:cubicBezTo>
                  <a:pt x="7374" y="1592"/>
                  <a:pt x="7396" y="1599"/>
                  <a:pt x="7418" y="1606"/>
                </a:cubicBezTo>
                <a:cubicBezTo>
                  <a:pt x="7425" y="1589"/>
                  <a:pt x="7430" y="1576"/>
                  <a:pt x="7436" y="1561"/>
                </a:cubicBezTo>
                <a:cubicBezTo>
                  <a:pt x="7440" y="1570"/>
                  <a:pt x="7443" y="1575"/>
                  <a:pt x="7447" y="1584"/>
                </a:cubicBezTo>
                <a:cubicBezTo>
                  <a:pt x="7450" y="1575"/>
                  <a:pt x="7452" y="1570"/>
                  <a:pt x="7454" y="1563"/>
                </a:cubicBezTo>
                <a:cubicBezTo>
                  <a:pt x="7458" y="1566"/>
                  <a:pt x="7462" y="1567"/>
                  <a:pt x="7462" y="1569"/>
                </a:cubicBezTo>
                <a:cubicBezTo>
                  <a:pt x="7468" y="1593"/>
                  <a:pt x="7476" y="1604"/>
                  <a:pt x="7504" y="1591"/>
                </a:cubicBezTo>
                <a:cubicBezTo>
                  <a:pt x="7517" y="1586"/>
                  <a:pt x="7538" y="1596"/>
                  <a:pt x="7554" y="1599"/>
                </a:cubicBezTo>
                <a:cubicBezTo>
                  <a:pt x="7566" y="1580"/>
                  <a:pt x="7512" y="1579"/>
                  <a:pt x="7548" y="1553"/>
                </a:cubicBezTo>
                <a:cubicBezTo>
                  <a:pt x="7562" y="1574"/>
                  <a:pt x="7576" y="1595"/>
                  <a:pt x="7591" y="1618"/>
                </a:cubicBezTo>
                <a:cubicBezTo>
                  <a:pt x="7586" y="1622"/>
                  <a:pt x="7577" y="1627"/>
                  <a:pt x="7571" y="1631"/>
                </a:cubicBezTo>
                <a:cubicBezTo>
                  <a:pt x="7574" y="1653"/>
                  <a:pt x="7576" y="1672"/>
                  <a:pt x="7580" y="1698"/>
                </a:cubicBezTo>
                <a:cubicBezTo>
                  <a:pt x="7598" y="1725"/>
                  <a:pt x="7620" y="1757"/>
                  <a:pt x="7644" y="1794"/>
                </a:cubicBezTo>
                <a:cubicBezTo>
                  <a:pt x="7654" y="1787"/>
                  <a:pt x="7665" y="1780"/>
                  <a:pt x="7684" y="1767"/>
                </a:cubicBezTo>
                <a:cubicBezTo>
                  <a:pt x="7678" y="1797"/>
                  <a:pt x="7664" y="1808"/>
                  <a:pt x="7641" y="1810"/>
                </a:cubicBezTo>
                <a:cubicBezTo>
                  <a:pt x="7642" y="1830"/>
                  <a:pt x="7644" y="1850"/>
                  <a:pt x="7645" y="1870"/>
                </a:cubicBezTo>
                <a:cubicBezTo>
                  <a:pt x="7642" y="1870"/>
                  <a:pt x="7640" y="1871"/>
                  <a:pt x="7637" y="1871"/>
                </a:cubicBezTo>
                <a:cubicBezTo>
                  <a:pt x="7630" y="1854"/>
                  <a:pt x="7625" y="1836"/>
                  <a:pt x="7618" y="1819"/>
                </a:cubicBezTo>
                <a:cubicBezTo>
                  <a:pt x="7615" y="1818"/>
                  <a:pt x="7611" y="1817"/>
                  <a:pt x="7608" y="1816"/>
                </a:cubicBezTo>
                <a:cubicBezTo>
                  <a:pt x="7594" y="1836"/>
                  <a:pt x="7580" y="1856"/>
                  <a:pt x="7565" y="1876"/>
                </a:cubicBezTo>
                <a:cubicBezTo>
                  <a:pt x="7602" y="1892"/>
                  <a:pt x="7633" y="1906"/>
                  <a:pt x="7670" y="1921"/>
                </a:cubicBezTo>
                <a:cubicBezTo>
                  <a:pt x="7639" y="1942"/>
                  <a:pt x="7641" y="1967"/>
                  <a:pt x="7647" y="1993"/>
                </a:cubicBezTo>
                <a:cubicBezTo>
                  <a:pt x="7649" y="1999"/>
                  <a:pt x="7638" y="2012"/>
                  <a:pt x="7630" y="2014"/>
                </a:cubicBezTo>
                <a:cubicBezTo>
                  <a:pt x="7607" y="2021"/>
                  <a:pt x="7584" y="2024"/>
                  <a:pt x="7560" y="2029"/>
                </a:cubicBezTo>
                <a:cubicBezTo>
                  <a:pt x="7560" y="2034"/>
                  <a:pt x="7561" y="2039"/>
                  <a:pt x="7561" y="2044"/>
                </a:cubicBezTo>
                <a:cubicBezTo>
                  <a:pt x="7575" y="2044"/>
                  <a:pt x="7589" y="2044"/>
                  <a:pt x="7606" y="2044"/>
                </a:cubicBezTo>
                <a:cubicBezTo>
                  <a:pt x="7606" y="2046"/>
                  <a:pt x="7606" y="2053"/>
                  <a:pt x="7603" y="2058"/>
                </a:cubicBezTo>
                <a:cubicBezTo>
                  <a:pt x="7599" y="2065"/>
                  <a:pt x="7593" y="2071"/>
                  <a:pt x="7588" y="2077"/>
                </a:cubicBezTo>
                <a:cubicBezTo>
                  <a:pt x="7595" y="2078"/>
                  <a:pt x="7602" y="2077"/>
                  <a:pt x="7610" y="2079"/>
                </a:cubicBezTo>
                <a:cubicBezTo>
                  <a:pt x="7621" y="2081"/>
                  <a:pt x="7631" y="2084"/>
                  <a:pt x="7643" y="2087"/>
                </a:cubicBezTo>
                <a:cubicBezTo>
                  <a:pt x="7646" y="2110"/>
                  <a:pt x="7651" y="2138"/>
                  <a:pt x="7655" y="2167"/>
                </a:cubicBezTo>
                <a:cubicBezTo>
                  <a:pt x="7637" y="2156"/>
                  <a:pt x="7623" y="2144"/>
                  <a:pt x="7595" y="2159"/>
                </a:cubicBezTo>
                <a:cubicBezTo>
                  <a:pt x="7573" y="2170"/>
                  <a:pt x="7554" y="2172"/>
                  <a:pt x="7559" y="2204"/>
                </a:cubicBezTo>
                <a:cubicBezTo>
                  <a:pt x="7537" y="2204"/>
                  <a:pt x="7518" y="2204"/>
                  <a:pt x="7496" y="2204"/>
                </a:cubicBezTo>
                <a:cubicBezTo>
                  <a:pt x="7492" y="2210"/>
                  <a:pt x="7486" y="2218"/>
                  <a:pt x="7478" y="2229"/>
                </a:cubicBezTo>
                <a:cubicBezTo>
                  <a:pt x="7513" y="2236"/>
                  <a:pt x="7544" y="2246"/>
                  <a:pt x="7577" y="2248"/>
                </a:cubicBezTo>
                <a:cubicBezTo>
                  <a:pt x="7608" y="2250"/>
                  <a:pt x="7640" y="2244"/>
                  <a:pt x="7674" y="2245"/>
                </a:cubicBezTo>
                <a:cubicBezTo>
                  <a:pt x="7664" y="2250"/>
                  <a:pt x="7654" y="2255"/>
                  <a:pt x="7641" y="2261"/>
                </a:cubicBezTo>
                <a:cubicBezTo>
                  <a:pt x="7650" y="2295"/>
                  <a:pt x="7623" y="2303"/>
                  <a:pt x="7600" y="2311"/>
                </a:cubicBezTo>
                <a:cubicBezTo>
                  <a:pt x="7599" y="2346"/>
                  <a:pt x="7617" y="2368"/>
                  <a:pt x="7647" y="2388"/>
                </a:cubicBezTo>
                <a:cubicBezTo>
                  <a:pt x="7651" y="2387"/>
                  <a:pt x="7662" y="2386"/>
                  <a:pt x="7675" y="2384"/>
                </a:cubicBezTo>
                <a:cubicBezTo>
                  <a:pt x="7668" y="2425"/>
                  <a:pt x="7662" y="2465"/>
                  <a:pt x="7655" y="2508"/>
                </a:cubicBezTo>
                <a:cubicBezTo>
                  <a:pt x="7700" y="2517"/>
                  <a:pt x="7708" y="2558"/>
                  <a:pt x="7729" y="2591"/>
                </a:cubicBezTo>
                <a:cubicBezTo>
                  <a:pt x="7741" y="2610"/>
                  <a:pt x="7761" y="2623"/>
                  <a:pt x="7776" y="2641"/>
                </a:cubicBezTo>
                <a:cubicBezTo>
                  <a:pt x="7780" y="2648"/>
                  <a:pt x="7782" y="2662"/>
                  <a:pt x="7779" y="2669"/>
                </a:cubicBezTo>
                <a:cubicBezTo>
                  <a:pt x="7767" y="2689"/>
                  <a:pt x="7753" y="2707"/>
                  <a:pt x="7740" y="2724"/>
                </a:cubicBezTo>
                <a:cubicBezTo>
                  <a:pt x="7736" y="2730"/>
                  <a:pt x="7733" y="2739"/>
                  <a:pt x="7727" y="2740"/>
                </a:cubicBezTo>
                <a:cubicBezTo>
                  <a:pt x="7698" y="2747"/>
                  <a:pt x="7669" y="2757"/>
                  <a:pt x="7639" y="2757"/>
                </a:cubicBezTo>
                <a:cubicBezTo>
                  <a:pt x="7613" y="2757"/>
                  <a:pt x="7586" y="2749"/>
                  <a:pt x="7561" y="2738"/>
                </a:cubicBezTo>
                <a:cubicBezTo>
                  <a:pt x="7531" y="2727"/>
                  <a:pt x="7513" y="2736"/>
                  <a:pt x="7497" y="2760"/>
                </a:cubicBezTo>
                <a:cubicBezTo>
                  <a:pt x="7490" y="2770"/>
                  <a:pt x="7481" y="2778"/>
                  <a:pt x="7471" y="2791"/>
                </a:cubicBezTo>
                <a:cubicBezTo>
                  <a:pt x="7506" y="2797"/>
                  <a:pt x="7517" y="2815"/>
                  <a:pt x="7516" y="2849"/>
                </a:cubicBezTo>
                <a:cubicBezTo>
                  <a:pt x="7515" y="2869"/>
                  <a:pt x="7530" y="2892"/>
                  <a:pt x="7544" y="2910"/>
                </a:cubicBezTo>
                <a:cubicBezTo>
                  <a:pt x="7561" y="2933"/>
                  <a:pt x="7562" y="2950"/>
                  <a:pt x="7534" y="2966"/>
                </a:cubicBezTo>
                <a:cubicBezTo>
                  <a:pt x="7528" y="2964"/>
                  <a:pt x="7518" y="2960"/>
                  <a:pt x="7518" y="2960"/>
                </a:cubicBezTo>
                <a:cubicBezTo>
                  <a:pt x="7501" y="2988"/>
                  <a:pt x="7486" y="3011"/>
                  <a:pt x="7471" y="3035"/>
                </a:cubicBezTo>
                <a:cubicBezTo>
                  <a:pt x="7516" y="3055"/>
                  <a:pt x="7516" y="3061"/>
                  <a:pt x="7487" y="3102"/>
                </a:cubicBezTo>
                <a:cubicBezTo>
                  <a:pt x="7476" y="3116"/>
                  <a:pt x="7471" y="3138"/>
                  <a:pt x="7474" y="3154"/>
                </a:cubicBezTo>
                <a:cubicBezTo>
                  <a:pt x="7475" y="3162"/>
                  <a:pt x="7503" y="3168"/>
                  <a:pt x="7518" y="3168"/>
                </a:cubicBezTo>
                <a:cubicBezTo>
                  <a:pt x="7542" y="3168"/>
                  <a:pt x="7556" y="3168"/>
                  <a:pt x="7550" y="3198"/>
                </a:cubicBezTo>
                <a:cubicBezTo>
                  <a:pt x="7547" y="3211"/>
                  <a:pt x="7560" y="3232"/>
                  <a:pt x="7554" y="3239"/>
                </a:cubicBezTo>
                <a:cubicBezTo>
                  <a:pt x="7542" y="3252"/>
                  <a:pt x="7521" y="3257"/>
                  <a:pt x="7504" y="3266"/>
                </a:cubicBezTo>
                <a:cubicBezTo>
                  <a:pt x="7491" y="3273"/>
                  <a:pt x="7478" y="3280"/>
                  <a:pt x="7465" y="3287"/>
                </a:cubicBezTo>
                <a:cubicBezTo>
                  <a:pt x="7479" y="3302"/>
                  <a:pt x="7492" y="3317"/>
                  <a:pt x="7505" y="3332"/>
                </a:cubicBezTo>
                <a:cubicBezTo>
                  <a:pt x="7508" y="3335"/>
                  <a:pt x="7512" y="3336"/>
                  <a:pt x="7514" y="3337"/>
                </a:cubicBezTo>
                <a:cubicBezTo>
                  <a:pt x="7507" y="3356"/>
                  <a:pt x="7505" y="3378"/>
                  <a:pt x="7492" y="3389"/>
                </a:cubicBezTo>
                <a:cubicBezTo>
                  <a:pt x="7471" y="3408"/>
                  <a:pt x="7445" y="3423"/>
                  <a:pt x="7419" y="3435"/>
                </a:cubicBezTo>
                <a:cubicBezTo>
                  <a:pt x="7367" y="3459"/>
                  <a:pt x="7313" y="3447"/>
                  <a:pt x="7260" y="3442"/>
                </a:cubicBezTo>
                <a:cubicBezTo>
                  <a:pt x="7232" y="3440"/>
                  <a:pt x="7203" y="3438"/>
                  <a:pt x="7179" y="3466"/>
                </a:cubicBezTo>
                <a:cubicBezTo>
                  <a:pt x="7170" y="3433"/>
                  <a:pt x="7146" y="3447"/>
                  <a:pt x="7128" y="3446"/>
                </a:cubicBezTo>
                <a:cubicBezTo>
                  <a:pt x="7121" y="3446"/>
                  <a:pt x="7114" y="3458"/>
                  <a:pt x="7106" y="3466"/>
                </a:cubicBezTo>
                <a:cubicBezTo>
                  <a:pt x="7091" y="3466"/>
                  <a:pt x="7074" y="3466"/>
                  <a:pt x="7056" y="3466"/>
                </a:cubicBezTo>
                <a:cubicBezTo>
                  <a:pt x="7043" y="3439"/>
                  <a:pt x="7028" y="3436"/>
                  <a:pt x="6996" y="3459"/>
                </a:cubicBezTo>
                <a:cubicBezTo>
                  <a:pt x="7006" y="3472"/>
                  <a:pt x="7016" y="3485"/>
                  <a:pt x="7032" y="3506"/>
                </a:cubicBezTo>
                <a:cubicBezTo>
                  <a:pt x="7008" y="3496"/>
                  <a:pt x="6992" y="3489"/>
                  <a:pt x="6974" y="3480"/>
                </a:cubicBezTo>
                <a:cubicBezTo>
                  <a:pt x="6968" y="3488"/>
                  <a:pt x="6961" y="3497"/>
                  <a:pt x="6955" y="3506"/>
                </a:cubicBezTo>
                <a:cubicBezTo>
                  <a:pt x="6997" y="3538"/>
                  <a:pt x="6997" y="3538"/>
                  <a:pt x="6966" y="3590"/>
                </a:cubicBezTo>
                <a:cubicBezTo>
                  <a:pt x="6997" y="3617"/>
                  <a:pt x="6996" y="3623"/>
                  <a:pt x="6959" y="3640"/>
                </a:cubicBezTo>
                <a:cubicBezTo>
                  <a:pt x="6919" y="3658"/>
                  <a:pt x="6907" y="3693"/>
                  <a:pt x="6934" y="3730"/>
                </a:cubicBezTo>
                <a:cubicBezTo>
                  <a:pt x="6913" y="3735"/>
                  <a:pt x="6895" y="3740"/>
                  <a:pt x="6878" y="3744"/>
                </a:cubicBezTo>
                <a:cubicBezTo>
                  <a:pt x="6867" y="3754"/>
                  <a:pt x="6907" y="3777"/>
                  <a:pt x="6858" y="3788"/>
                </a:cubicBezTo>
                <a:cubicBezTo>
                  <a:pt x="6874" y="3800"/>
                  <a:pt x="6884" y="3809"/>
                  <a:pt x="6896" y="3818"/>
                </a:cubicBezTo>
                <a:cubicBezTo>
                  <a:pt x="6876" y="3829"/>
                  <a:pt x="6857" y="3839"/>
                  <a:pt x="6838" y="3848"/>
                </a:cubicBezTo>
                <a:cubicBezTo>
                  <a:pt x="6848" y="3870"/>
                  <a:pt x="6856" y="3892"/>
                  <a:pt x="6866" y="3913"/>
                </a:cubicBezTo>
                <a:cubicBezTo>
                  <a:pt x="6850" y="3922"/>
                  <a:pt x="6831" y="3933"/>
                  <a:pt x="6809" y="3946"/>
                </a:cubicBezTo>
                <a:cubicBezTo>
                  <a:pt x="6819" y="3952"/>
                  <a:pt x="6824" y="3956"/>
                  <a:pt x="6830" y="3961"/>
                </a:cubicBezTo>
                <a:cubicBezTo>
                  <a:pt x="6808" y="3964"/>
                  <a:pt x="6787" y="3967"/>
                  <a:pt x="6765" y="3970"/>
                </a:cubicBezTo>
                <a:cubicBezTo>
                  <a:pt x="6765" y="3974"/>
                  <a:pt x="6765" y="3978"/>
                  <a:pt x="6765" y="3982"/>
                </a:cubicBezTo>
                <a:cubicBezTo>
                  <a:pt x="6776" y="3984"/>
                  <a:pt x="6786" y="3986"/>
                  <a:pt x="6798" y="3989"/>
                </a:cubicBezTo>
                <a:cubicBezTo>
                  <a:pt x="6787" y="3994"/>
                  <a:pt x="6777" y="3999"/>
                  <a:pt x="6766" y="4005"/>
                </a:cubicBezTo>
                <a:cubicBezTo>
                  <a:pt x="6744" y="3958"/>
                  <a:pt x="6733" y="3956"/>
                  <a:pt x="6684" y="3981"/>
                </a:cubicBezTo>
                <a:cubicBezTo>
                  <a:pt x="6656" y="3995"/>
                  <a:pt x="6624" y="4005"/>
                  <a:pt x="6594" y="4016"/>
                </a:cubicBezTo>
                <a:cubicBezTo>
                  <a:pt x="6589" y="4018"/>
                  <a:pt x="6582" y="4024"/>
                  <a:pt x="6575" y="4031"/>
                </a:cubicBezTo>
                <a:cubicBezTo>
                  <a:pt x="6545" y="4072"/>
                  <a:pt x="6508" y="4095"/>
                  <a:pt x="6453" y="4079"/>
                </a:cubicBezTo>
                <a:cubicBezTo>
                  <a:pt x="6453" y="4082"/>
                  <a:pt x="6453" y="4085"/>
                  <a:pt x="6452" y="4087"/>
                </a:cubicBezTo>
                <a:cubicBezTo>
                  <a:pt x="6470" y="4094"/>
                  <a:pt x="6487" y="4101"/>
                  <a:pt x="6506" y="4108"/>
                </a:cubicBezTo>
                <a:cubicBezTo>
                  <a:pt x="6483" y="4115"/>
                  <a:pt x="6455" y="4117"/>
                  <a:pt x="6436" y="4131"/>
                </a:cubicBezTo>
                <a:cubicBezTo>
                  <a:pt x="6417" y="4145"/>
                  <a:pt x="6407" y="4172"/>
                  <a:pt x="6400" y="4183"/>
                </a:cubicBezTo>
                <a:cubicBezTo>
                  <a:pt x="6410" y="4219"/>
                  <a:pt x="6417" y="4243"/>
                  <a:pt x="6423" y="4269"/>
                </a:cubicBezTo>
                <a:cubicBezTo>
                  <a:pt x="6425" y="4267"/>
                  <a:pt x="6427" y="4265"/>
                  <a:pt x="6429" y="4263"/>
                </a:cubicBezTo>
                <a:cubicBezTo>
                  <a:pt x="6444" y="4279"/>
                  <a:pt x="6462" y="4293"/>
                  <a:pt x="6472" y="4311"/>
                </a:cubicBezTo>
                <a:cubicBezTo>
                  <a:pt x="6476" y="4318"/>
                  <a:pt x="6463" y="4335"/>
                  <a:pt x="6457" y="4347"/>
                </a:cubicBezTo>
                <a:cubicBezTo>
                  <a:pt x="6452" y="4356"/>
                  <a:pt x="6447" y="4365"/>
                  <a:pt x="6438" y="4381"/>
                </a:cubicBezTo>
                <a:cubicBezTo>
                  <a:pt x="6389" y="4414"/>
                  <a:pt x="6331" y="4453"/>
                  <a:pt x="6274" y="4491"/>
                </a:cubicBezTo>
                <a:cubicBezTo>
                  <a:pt x="6281" y="4496"/>
                  <a:pt x="6293" y="4504"/>
                  <a:pt x="6306" y="4513"/>
                </a:cubicBezTo>
                <a:cubicBezTo>
                  <a:pt x="6277" y="4524"/>
                  <a:pt x="6250" y="4534"/>
                  <a:pt x="6215" y="4548"/>
                </a:cubicBezTo>
                <a:cubicBezTo>
                  <a:pt x="6233" y="4555"/>
                  <a:pt x="6245" y="4560"/>
                  <a:pt x="6264" y="4566"/>
                </a:cubicBezTo>
                <a:cubicBezTo>
                  <a:pt x="6252" y="4573"/>
                  <a:pt x="6243" y="4579"/>
                  <a:pt x="6233" y="4582"/>
                </a:cubicBezTo>
                <a:cubicBezTo>
                  <a:pt x="6203" y="4592"/>
                  <a:pt x="6173" y="4599"/>
                  <a:pt x="6144" y="4610"/>
                </a:cubicBezTo>
                <a:cubicBezTo>
                  <a:pt x="6134" y="4614"/>
                  <a:pt x="6123" y="4625"/>
                  <a:pt x="6121" y="4634"/>
                </a:cubicBezTo>
                <a:cubicBezTo>
                  <a:pt x="6112" y="4673"/>
                  <a:pt x="6076" y="4662"/>
                  <a:pt x="6053" y="4676"/>
                </a:cubicBezTo>
                <a:cubicBezTo>
                  <a:pt x="6053" y="4663"/>
                  <a:pt x="6053" y="4652"/>
                  <a:pt x="6053" y="4635"/>
                </a:cubicBezTo>
                <a:cubicBezTo>
                  <a:pt x="6004" y="4702"/>
                  <a:pt x="5932" y="4696"/>
                  <a:pt x="5869" y="4710"/>
                </a:cubicBezTo>
                <a:cubicBezTo>
                  <a:pt x="5829" y="4719"/>
                  <a:pt x="5788" y="4701"/>
                  <a:pt x="5747" y="4715"/>
                </a:cubicBezTo>
                <a:cubicBezTo>
                  <a:pt x="5732" y="4721"/>
                  <a:pt x="5712" y="4712"/>
                  <a:pt x="5696" y="4694"/>
                </a:cubicBezTo>
                <a:cubicBezTo>
                  <a:pt x="5685" y="4681"/>
                  <a:pt x="5659" y="4682"/>
                  <a:pt x="5635" y="4675"/>
                </a:cubicBezTo>
                <a:cubicBezTo>
                  <a:pt x="5643" y="4664"/>
                  <a:pt x="5648" y="4657"/>
                  <a:pt x="5654" y="4648"/>
                </a:cubicBezTo>
                <a:cubicBezTo>
                  <a:pt x="5629" y="4642"/>
                  <a:pt x="5606" y="4634"/>
                  <a:pt x="5582" y="4629"/>
                </a:cubicBezTo>
                <a:cubicBezTo>
                  <a:pt x="5561" y="4624"/>
                  <a:pt x="5550" y="4616"/>
                  <a:pt x="5568" y="4591"/>
                </a:cubicBezTo>
                <a:cubicBezTo>
                  <a:pt x="5554" y="4591"/>
                  <a:pt x="5546" y="4591"/>
                  <a:pt x="5537" y="4591"/>
                </a:cubicBezTo>
                <a:cubicBezTo>
                  <a:pt x="5535" y="4588"/>
                  <a:pt x="5532" y="4585"/>
                  <a:pt x="5530" y="4582"/>
                </a:cubicBezTo>
                <a:cubicBezTo>
                  <a:pt x="5539" y="4576"/>
                  <a:pt x="5550" y="4569"/>
                  <a:pt x="5566" y="4559"/>
                </a:cubicBezTo>
                <a:cubicBezTo>
                  <a:pt x="5553" y="4560"/>
                  <a:pt x="5548" y="4562"/>
                  <a:pt x="5544" y="4560"/>
                </a:cubicBezTo>
                <a:cubicBezTo>
                  <a:pt x="5536" y="4557"/>
                  <a:pt x="5523" y="4548"/>
                  <a:pt x="5523" y="4546"/>
                </a:cubicBezTo>
                <a:cubicBezTo>
                  <a:pt x="5531" y="4524"/>
                  <a:pt x="5542" y="4503"/>
                  <a:pt x="5552" y="4479"/>
                </a:cubicBezTo>
                <a:cubicBezTo>
                  <a:pt x="5545" y="4481"/>
                  <a:pt x="5534" y="4484"/>
                  <a:pt x="5526" y="4485"/>
                </a:cubicBezTo>
                <a:cubicBezTo>
                  <a:pt x="5528" y="4466"/>
                  <a:pt x="5530" y="4448"/>
                  <a:pt x="5533" y="4424"/>
                </a:cubicBezTo>
                <a:cubicBezTo>
                  <a:pt x="5549" y="4415"/>
                  <a:pt x="5551" y="4401"/>
                  <a:pt x="5534" y="4384"/>
                </a:cubicBezTo>
                <a:cubicBezTo>
                  <a:pt x="5507" y="4358"/>
                  <a:pt x="5479" y="4332"/>
                  <a:pt x="5451" y="4304"/>
                </a:cubicBezTo>
                <a:cubicBezTo>
                  <a:pt x="5454" y="4300"/>
                  <a:pt x="5459" y="4294"/>
                  <a:pt x="5463" y="4288"/>
                </a:cubicBezTo>
                <a:cubicBezTo>
                  <a:pt x="5432" y="4272"/>
                  <a:pt x="5402" y="4256"/>
                  <a:pt x="5374" y="4242"/>
                </a:cubicBezTo>
                <a:cubicBezTo>
                  <a:pt x="5374" y="4225"/>
                  <a:pt x="5374" y="4211"/>
                  <a:pt x="5374" y="4193"/>
                </a:cubicBezTo>
                <a:cubicBezTo>
                  <a:pt x="5378" y="4193"/>
                  <a:pt x="5385" y="4192"/>
                  <a:pt x="5391" y="4191"/>
                </a:cubicBezTo>
                <a:cubicBezTo>
                  <a:pt x="5390" y="4183"/>
                  <a:pt x="5388" y="4175"/>
                  <a:pt x="5388" y="4175"/>
                </a:cubicBezTo>
                <a:cubicBezTo>
                  <a:pt x="5371" y="4165"/>
                  <a:pt x="5359" y="4158"/>
                  <a:pt x="5346" y="4150"/>
                </a:cubicBezTo>
                <a:cubicBezTo>
                  <a:pt x="5354" y="4140"/>
                  <a:pt x="5362" y="4129"/>
                  <a:pt x="5370" y="4118"/>
                </a:cubicBezTo>
                <a:cubicBezTo>
                  <a:pt x="5357" y="4111"/>
                  <a:pt x="5337" y="4099"/>
                  <a:pt x="5314" y="4085"/>
                </a:cubicBezTo>
                <a:cubicBezTo>
                  <a:pt x="5324" y="4083"/>
                  <a:pt x="5336" y="4081"/>
                  <a:pt x="5350" y="4078"/>
                </a:cubicBezTo>
                <a:cubicBezTo>
                  <a:pt x="5334" y="4053"/>
                  <a:pt x="5317" y="4027"/>
                  <a:pt x="5300" y="4000"/>
                </a:cubicBezTo>
                <a:cubicBezTo>
                  <a:pt x="5308" y="3998"/>
                  <a:pt x="5319" y="3994"/>
                  <a:pt x="5331" y="3991"/>
                </a:cubicBezTo>
                <a:cubicBezTo>
                  <a:pt x="5331" y="3989"/>
                  <a:pt x="5330" y="3986"/>
                  <a:pt x="5330" y="3983"/>
                </a:cubicBezTo>
                <a:cubicBezTo>
                  <a:pt x="5315" y="3982"/>
                  <a:pt x="5299" y="3982"/>
                  <a:pt x="5283" y="3981"/>
                </a:cubicBezTo>
                <a:cubicBezTo>
                  <a:pt x="5284" y="3979"/>
                  <a:pt x="5285" y="3979"/>
                  <a:pt x="5287" y="3977"/>
                </a:cubicBezTo>
                <a:cubicBezTo>
                  <a:pt x="5271" y="3969"/>
                  <a:pt x="5255" y="3961"/>
                  <a:pt x="5237" y="3952"/>
                </a:cubicBezTo>
                <a:cubicBezTo>
                  <a:pt x="5233" y="3998"/>
                  <a:pt x="5233" y="3998"/>
                  <a:pt x="5194" y="4009"/>
                </a:cubicBezTo>
                <a:cubicBezTo>
                  <a:pt x="5203" y="4019"/>
                  <a:pt x="5210" y="4029"/>
                  <a:pt x="5219" y="4041"/>
                </a:cubicBezTo>
                <a:cubicBezTo>
                  <a:pt x="5173" y="4056"/>
                  <a:pt x="5181" y="4086"/>
                  <a:pt x="5195" y="4119"/>
                </a:cubicBezTo>
                <a:cubicBezTo>
                  <a:pt x="5198" y="4127"/>
                  <a:pt x="5191" y="4143"/>
                  <a:pt x="5184" y="4149"/>
                </a:cubicBezTo>
                <a:cubicBezTo>
                  <a:pt x="5149" y="4177"/>
                  <a:pt x="5144" y="4196"/>
                  <a:pt x="5165" y="4238"/>
                </a:cubicBezTo>
                <a:cubicBezTo>
                  <a:pt x="5167" y="4242"/>
                  <a:pt x="5168" y="4245"/>
                  <a:pt x="5171" y="4250"/>
                </a:cubicBezTo>
                <a:cubicBezTo>
                  <a:pt x="5115" y="4265"/>
                  <a:pt x="5092" y="4329"/>
                  <a:pt x="5027" y="4325"/>
                </a:cubicBezTo>
                <a:cubicBezTo>
                  <a:pt x="5028" y="4330"/>
                  <a:pt x="5029" y="4335"/>
                  <a:pt x="5030" y="4339"/>
                </a:cubicBezTo>
                <a:cubicBezTo>
                  <a:pt x="5044" y="4340"/>
                  <a:pt x="5059" y="4344"/>
                  <a:pt x="5071" y="4340"/>
                </a:cubicBezTo>
                <a:cubicBezTo>
                  <a:pt x="5085" y="4337"/>
                  <a:pt x="5095" y="4325"/>
                  <a:pt x="5113" y="4313"/>
                </a:cubicBezTo>
                <a:cubicBezTo>
                  <a:pt x="5103" y="4364"/>
                  <a:pt x="5099" y="4362"/>
                  <a:pt x="5062" y="4363"/>
                </a:cubicBezTo>
                <a:cubicBezTo>
                  <a:pt x="5039" y="4364"/>
                  <a:pt x="5016" y="4378"/>
                  <a:pt x="4995" y="4386"/>
                </a:cubicBezTo>
                <a:cubicBezTo>
                  <a:pt x="5004" y="4430"/>
                  <a:pt x="4998" y="4435"/>
                  <a:pt x="4939" y="4431"/>
                </a:cubicBezTo>
                <a:cubicBezTo>
                  <a:pt x="4948" y="4428"/>
                  <a:pt x="4957" y="4425"/>
                  <a:pt x="4966" y="4423"/>
                </a:cubicBezTo>
                <a:cubicBezTo>
                  <a:pt x="4966" y="4422"/>
                  <a:pt x="4966" y="4421"/>
                  <a:pt x="4967" y="4420"/>
                </a:cubicBezTo>
                <a:cubicBezTo>
                  <a:pt x="4955" y="4420"/>
                  <a:pt x="4942" y="4420"/>
                  <a:pt x="4929" y="4420"/>
                </a:cubicBezTo>
                <a:cubicBezTo>
                  <a:pt x="4918" y="4450"/>
                  <a:pt x="4914" y="4453"/>
                  <a:pt x="4896" y="4443"/>
                </a:cubicBezTo>
                <a:cubicBezTo>
                  <a:pt x="4886" y="4453"/>
                  <a:pt x="4876" y="4464"/>
                  <a:pt x="4866" y="4475"/>
                </a:cubicBezTo>
                <a:cubicBezTo>
                  <a:pt x="4874" y="4479"/>
                  <a:pt x="4882" y="4483"/>
                  <a:pt x="4896" y="4491"/>
                </a:cubicBezTo>
                <a:cubicBezTo>
                  <a:pt x="4870" y="4500"/>
                  <a:pt x="4847" y="4507"/>
                  <a:pt x="4868" y="4536"/>
                </a:cubicBezTo>
                <a:cubicBezTo>
                  <a:pt x="4871" y="4540"/>
                  <a:pt x="4866" y="4554"/>
                  <a:pt x="4862" y="4555"/>
                </a:cubicBezTo>
                <a:cubicBezTo>
                  <a:pt x="4828" y="4561"/>
                  <a:pt x="4804" y="4604"/>
                  <a:pt x="4761" y="4582"/>
                </a:cubicBezTo>
                <a:cubicBezTo>
                  <a:pt x="4749" y="4576"/>
                  <a:pt x="4725" y="4587"/>
                  <a:pt x="4712" y="4597"/>
                </a:cubicBezTo>
                <a:cubicBezTo>
                  <a:pt x="4692" y="4611"/>
                  <a:pt x="4679" y="4608"/>
                  <a:pt x="4668" y="4588"/>
                </a:cubicBezTo>
                <a:cubicBezTo>
                  <a:pt x="4667" y="4587"/>
                  <a:pt x="4662" y="4587"/>
                  <a:pt x="4659" y="4587"/>
                </a:cubicBezTo>
                <a:cubicBezTo>
                  <a:pt x="4659" y="4614"/>
                  <a:pt x="4592" y="4613"/>
                  <a:pt x="4537" y="4583"/>
                </a:cubicBezTo>
                <a:cubicBezTo>
                  <a:pt x="4541" y="4592"/>
                  <a:pt x="4544" y="4598"/>
                  <a:pt x="4547" y="4603"/>
                </a:cubicBezTo>
                <a:cubicBezTo>
                  <a:pt x="4527" y="4603"/>
                  <a:pt x="4507" y="4600"/>
                  <a:pt x="4488" y="4604"/>
                </a:cubicBezTo>
                <a:cubicBezTo>
                  <a:pt x="4462" y="4609"/>
                  <a:pt x="4468" y="4574"/>
                  <a:pt x="4443" y="4574"/>
                </a:cubicBezTo>
                <a:cubicBezTo>
                  <a:pt x="4447" y="4583"/>
                  <a:pt x="4449" y="4589"/>
                  <a:pt x="4451" y="4594"/>
                </a:cubicBezTo>
                <a:cubicBezTo>
                  <a:pt x="4442" y="4599"/>
                  <a:pt x="4432" y="4605"/>
                  <a:pt x="4423" y="4608"/>
                </a:cubicBezTo>
                <a:cubicBezTo>
                  <a:pt x="4414" y="4610"/>
                  <a:pt x="4402" y="4612"/>
                  <a:pt x="4394" y="4608"/>
                </a:cubicBezTo>
                <a:cubicBezTo>
                  <a:pt x="4340" y="4581"/>
                  <a:pt x="4285" y="4575"/>
                  <a:pt x="4230" y="4597"/>
                </a:cubicBezTo>
                <a:cubicBezTo>
                  <a:pt x="4230" y="4606"/>
                  <a:pt x="4230" y="4614"/>
                  <a:pt x="4228" y="4621"/>
                </a:cubicBezTo>
                <a:cubicBezTo>
                  <a:pt x="4226" y="4628"/>
                  <a:pt x="4222" y="4634"/>
                  <a:pt x="4218" y="4639"/>
                </a:cubicBezTo>
                <a:cubicBezTo>
                  <a:pt x="4213" y="4646"/>
                  <a:pt x="4207" y="4658"/>
                  <a:pt x="4200" y="4659"/>
                </a:cubicBezTo>
                <a:cubicBezTo>
                  <a:pt x="4175" y="4661"/>
                  <a:pt x="4157" y="4667"/>
                  <a:pt x="4166" y="4705"/>
                </a:cubicBezTo>
                <a:cubicBezTo>
                  <a:pt x="4138" y="4686"/>
                  <a:pt x="4117" y="4720"/>
                  <a:pt x="4093" y="4700"/>
                </a:cubicBezTo>
                <a:cubicBezTo>
                  <a:pt x="4093" y="4699"/>
                  <a:pt x="4084" y="4712"/>
                  <a:pt x="4077" y="4716"/>
                </a:cubicBezTo>
                <a:cubicBezTo>
                  <a:pt x="4062" y="4727"/>
                  <a:pt x="4047" y="4737"/>
                  <a:pt x="4030" y="4747"/>
                </a:cubicBezTo>
                <a:cubicBezTo>
                  <a:pt x="4025" y="4750"/>
                  <a:pt x="4017" y="4747"/>
                  <a:pt x="4012" y="4750"/>
                </a:cubicBezTo>
                <a:cubicBezTo>
                  <a:pt x="3980" y="4768"/>
                  <a:pt x="3948" y="4781"/>
                  <a:pt x="3918" y="4727"/>
                </a:cubicBezTo>
                <a:cubicBezTo>
                  <a:pt x="3920" y="4772"/>
                  <a:pt x="3899" y="4768"/>
                  <a:pt x="3877" y="4766"/>
                </a:cubicBezTo>
                <a:cubicBezTo>
                  <a:pt x="3828" y="4761"/>
                  <a:pt x="3778" y="4758"/>
                  <a:pt x="3728" y="4754"/>
                </a:cubicBezTo>
                <a:cubicBezTo>
                  <a:pt x="3723" y="4718"/>
                  <a:pt x="3686" y="4737"/>
                  <a:pt x="3668" y="4718"/>
                </a:cubicBezTo>
                <a:cubicBezTo>
                  <a:pt x="3671" y="4713"/>
                  <a:pt x="3674" y="4707"/>
                  <a:pt x="3677" y="4700"/>
                </a:cubicBezTo>
                <a:cubicBezTo>
                  <a:pt x="3646" y="4681"/>
                  <a:pt x="3615" y="4663"/>
                  <a:pt x="3585" y="4643"/>
                </a:cubicBezTo>
                <a:cubicBezTo>
                  <a:pt x="3569" y="4631"/>
                  <a:pt x="3555" y="4615"/>
                  <a:pt x="3539" y="4603"/>
                </a:cubicBezTo>
                <a:cubicBezTo>
                  <a:pt x="3506" y="4581"/>
                  <a:pt x="3486" y="4538"/>
                  <a:pt x="3435" y="4546"/>
                </a:cubicBezTo>
                <a:cubicBezTo>
                  <a:pt x="3434" y="4543"/>
                  <a:pt x="3434" y="4540"/>
                  <a:pt x="3433" y="4537"/>
                </a:cubicBezTo>
                <a:cubicBezTo>
                  <a:pt x="3443" y="4533"/>
                  <a:pt x="3452" y="4529"/>
                  <a:pt x="3464" y="4524"/>
                </a:cubicBezTo>
                <a:cubicBezTo>
                  <a:pt x="3428" y="4500"/>
                  <a:pt x="3403" y="4505"/>
                  <a:pt x="3365" y="4540"/>
                </a:cubicBezTo>
                <a:cubicBezTo>
                  <a:pt x="3358" y="4529"/>
                  <a:pt x="3352" y="4514"/>
                  <a:pt x="3341" y="4509"/>
                </a:cubicBezTo>
                <a:cubicBezTo>
                  <a:pt x="3332" y="4504"/>
                  <a:pt x="3318" y="4512"/>
                  <a:pt x="3306" y="4514"/>
                </a:cubicBezTo>
                <a:cubicBezTo>
                  <a:pt x="3307" y="4517"/>
                  <a:pt x="3307" y="4520"/>
                  <a:pt x="3308" y="4523"/>
                </a:cubicBezTo>
                <a:cubicBezTo>
                  <a:pt x="3320" y="4526"/>
                  <a:pt x="3331" y="4530"/>
                  <a:pt x="3346" y="4533"/>
                </a:cubicBezTo>
                <a:cubicBezTo>
                  <a:pt x="3317" y="4583"/>
                  <a:pt x="3259" y="4587"/>
                  <a:pt x="3229" y="4620"/>
                </a:cubicBezTo>
                <a:cubicBezTo>
                  <a:pt x="3193" y="4623"/>
                  <a:pt x="3160" y="4625"/>
                  <a:pt x="3125" y="4628"/>
                </a:cubicBezTo>
                <a:cubicBezTo>
                  <a:pt x="3129" y="4586"/>
                  <a:pt x="3134" y="4546"/>
                  <a:pt x="3139" y="4501"/>
                </a:cubicBezTo>
                <a:cubicBezTo>
                  <a:pt x="3138" y="4502"/>
                  <a:pt x="3145" y="4499"/>
                  <a:pt x="3155" y="4495"/>
                </a:cubicBezTo>
                <a:cubicBezTo>
                  <a:pt x="3152" y="4491"/>
                  <a:pt x="3149" y="4488"/>
                  <a:pt x="3148" y="4484"/>
                </a:cubicBezTo>
                <a:cubicBezTo>
                  <a:pt x="3144" y="4475"/>
                  <a:pt x="3138" y="4464"/>
                  <a:pt x="3140" y="4456"/>
                </a:cubicBezTo>
                <a:cubicBezTo>
                  <a:pt x="3141" y="4451"/>
                  <a:pt x="3155" y="4448"/>
                  <a:pt x="3163" y="4444"/>
                </a:cubicBezTo>
                <a:cubicBezTo>
                  <a:pt x="3170" y="4441"/>
                  <a:pt x="3185" y="4439"/>
                  <a:pt x="3185" y="4435"/>
                </a:cubicBezTo>
                <a:cubicBezTo>
                  <a:pt x="3191" y="4402"/>
                  <a:pt x="3232" y="4389"/>
                  <a:pt x="3240" y="4394"/>
                </a:cubicBezTo>
                <a:cubicBezTo>
                  <a:pt x="3281" y="4420"/>
                  <a:pt x="3315" y="4379"/>
                  <a:pt x="3352" y="4389"/>
                </a:cubicBezTo>
                <a:cubicBezTo>
                  <a:pt x="3357" y="4391"/>
                  <a:pt x="3364" y="4388"/>
                  <a:pt x="3374" y="4386"/>
                </a:cubicBezTo>
                <a:cubicBezTo>
                  <a:pt x="3366" y="4366"/>
                  <a:pt x="3360" y="4348"/>
                  <a:pt x="3352" y="4328"/>
                </a:cubicBezTo>
                <a:cubicBezTo>
                  <a:pt x="3357" y="4325"/>
                  <a:pt x="3363" y="4321"/>
                  <a:pt x="3371" y="4316"/>
                </a:cubicBezTo>
                <a:cubicBezTo>
                  <a:pt x="3366" y="4310"/>
                  <a:pt x="3361" y="4304"/>
                  <a:pt x="3354" y="4296"/>
                </a:cubicBezTo>
                <a:cubicBezTo>
                  <a:pt x="3362" y="4295"/>
                  <a:pt x="3369" y="4294"/>
                  <a:pt x="3372" y="4293"/>
                </a:cubicBezTo>
                <a:cubicBezTo>
                  <a:pt x="3369" y="4286"/>
                  <a:pt x="3366" y="4280"/>
                  <a:pt x="3363" y="4273"/>
                </a:cubicBezTo>
                <a:lnTo>
                  <a:pt x="3355" y="4255"/>
                </a:lnTo>
                <a:lnTo>
                  <a:pt x="3362" y="4250"/>
                </a:lnTo>
                <a:cubicBezTo>
                  <a:pt x="3369" y="4245"/>
                  <a:pt x="3377" y="4238"/>
                  <a:pt x="3387" y="4230"/>
                </a:cubicBezTo>
                <a:cubicBezTo>
                  <a:pt x="3371" y="4230"/>
                  <a:pt x="3360" y="4230"/>
                  <a:pt x="3349" y="4230"/>
                </a:cubicBezTo>
                <a:cubicBezTo>
                  <a:pt x="3350" y="4229"/>
                  <a:pt x="3351" y="4227"/>
                  <a:pt x="3352" y="4226"/>
                </a:cubicBezTo>
                <a:cubicBezTo>
                  <a:pt x="3334" y="4211"/>
                  <a:pt x="3314" y="4197"/>
                  <a:pt x="3293" y="4180"/>
                </a:cubicBezTo>
                <a:cubicBezTo>
                  <a:pt x="3320" y="4149"/>
                  <a:pt x="3345" y="4117"/>
                  <a:pt x="3332" y="4076"/>
                </a:cubicBezTo>
                <a:cubicBezTo>
                  <a:pt x="3316" y="4071"/>
                  <a:pt x="3301" y="4068"/>
                  <a:pt x="3288" y="4062"/>
                </a:cubicBezTo>
                <a:cubicBezTo>
                  <a:pt x="3283" y="4059"/>
                  <a:pt x="3282" y="4047"/>
                  <a:pt x="3276" y="4032"/>
                </a:cubicBezTo>
                <a:cubicBezTo>
                  <a:pt x="3276" y="4032"/>
                  <a:pt x="3281" y="4025"/>
                  <a:pt x="3281" y="4025"/>
                </a:cubicBezTo>
                <a:cubicBezTo>
                  <a:pt x="3277" y="4009"/>
                  <a:pt x="3275" y="3998"/>
                  <a:pt x="3270" y="3990"/>
                </a:cubicBezTo>
                <a:cubicBezTo>
                  <a:pt x="3267" y="3985"/>
                  <a:pt x="3257" y="3980"/>
                  <a:pt x="3252" y="3981"/>
                </a:cubicBezTo>
                <a:cubicBezTo>
                  <a:pt x="3226" y="3991"/>
                  <a:pt x="3201" y="4000"/>
                  <a:pt x="3177" y="4013"/>
                </a:cubicBezTo>
                <a:cubicBezTo>
                  <a:pt x="3153" y="4026"/>
                  <a:pt x="3131" y="4036"/>
                  <a:pt x="3106" y="4017"/>
                </a:cubicBezTo>
                <a:cubicBezTo>
                  <a:pt x="3104" y="4015"/>
                  <a:pt x="3102" y="4013"/>
                  <a:pt x="3101" y="4013"/>
                </a:cubicBezTo>
                <a:cubicBezTo>
                  <a:pt x="2976" y="4021"/>
                  <a:pt x="3004" y="4015"/>
                  <a:pt x="2944" y="3969"/>
                </a:cubicBezTo>
                <a:cubicBezTo>
                  <a:pt x="2939" y="3950"/>
                  <a:pt x="2937" y="3937"/>
                  <a:pt x="2932" y="3926"/>
                </a:cubicBezTo>
                <a:cubicBezTo>
                  <a:pt x="2916" y="3900"/>
                  <a:pt x="2934" y="3887"/>
                  <a:pt x="2950" y="3873"/>
                </a:cubicBezTo>
                <a:cubicBezTo>
                  <a:pt x="2978" y="3850"/>
                  <a:pt x="2980" y="3836"/>
                  <a:pt x="2961" y="3818"/>
                </a:cubicBezTo>
                <a:cubicBezTo>
                  <a:pt x="2950" y="3827"/>
                  <a:pt x="2935" y="3844"/>
                  <a:pt x="2932" y="3841"/>
                </a:cubicBezTo>
                <a:cubicBezTo>
                  <a:pt x="2916" y="3832"/>
                  <a:pt x="2900" y="3819"/>
                  <a:pt x="2890" y="3804"/>
                </a:cubicBezTo>
                <a:cubicBezTo>
                  <a:pt x="2883" y="3794"/>
                  <a:pt x="2887" y="3777"/>
                  <a:pt x="2884" y="3764"/>
                </a:cubicBezTo>
                <a:cubicBezTo>
                  <a:pt x="2881" y="3754"/>
                  <a:pt x="2877" y="3739"/>
                  <a:pt x="2869" y="3737"/>
                </a:cubicBezTo>
                <a:cubicBezTo>
                  <a:pt x="2858" y="3734"/>
                  <a:pt x="2845" y="3739"/>
                  <a:pt x="2832" y="3742"/>
                </a:cubicBezTo>
                <a:cubicBezTo>
                  <a:pt x="2825" y="3744"/>
                  <a:pt x="2815" y="3752"/>
                  <a:pt x="2811" y="3749"/>
                </a:cubicBezTo>
                <a:cubicBezTo>
                  <a:pt x="2782" y="3730"/>
                  <a:pt x="2754" y="3709"/>
                  <a:pt x="2726" y="3689"/>
                </a:cubicBezTo>
                <a:cubicBezTo>
                  <a:pt x="2725" y="3690"/>
                  <a:pt x="2722" y="3697"/>
                  <a:pt x="2717" y="3703"/>
                </a:cubicBezTo>
                <a:cubicBezTo>
                  <a:pt x="2714" y="3707"/>
                  <a:pt x="2708" y="3715"/>
                  <a:pt x="2704" y="3714"/>
                </a:cubicBezTo>
                <a:cubicBezTo>
                  <a:pt x="2698" y="3712"/>
                  <a:pt x="2691" y="3706"/>
                  <a:pt x="2688" y="3701"/>
                </a:cubicBezTo>
                <a:cubicBezTo>
                  <a:pt x="2675" y="3670"/>
                  <a:pt x="2665" y="3637"/>
                  <a:pt x="2651" y="3606"/>
                </a:cubicBezTo>
                <a:cubicBezTo>
                  <a:pt x="2632" y="3567"/>
                  <a:pt x="2646" y="3519"/>
                  <a:pt x="2689" y="3489"/>
                </a:cubicBezTo>
                <a:cubicBezTo>
                  <a:pt x="2692" y="3488"/>
                  <a:pt x="2692" y="3484"/>
                  <a:pt x="2690" y="3473"/>
                </a:cubicBezTo>
                <a:cubicBezTo>
                  <a:pt x="2684" y="3476"/>
                  <a:pt x="2677" y="3479"/>
                  <a:pt x="2670" y="3482"/>
                </a:cubicBezTo>
                <a:cubicBezTo>
                  <a:pt x="2663" y="3485"/>
                  <a:pt x="2654" y="3493"/>
                  <a:pt x="2648" y="3491"/>
                </a:cubicBezTo>
                <a:cubicBezTo>
                  <a:pt x="2625" y="3483"/>
                  <a:pt x="2615" y="3496"/>
                  <a:pt x="2608" y="3510"/>
                </a:cubicBezTo>
                <a:cubicBezTo>
                  <a:pt x="2594" y="3511"/>
                  <a:pt x="2581" y="3510"/>
                  <a:pt x="2570" y="3514"/>
                </a:cubicBezTo>
                <a:cubicBezTo>
                  <a:pt x="2538" y="3526"/>
                  <a:pt x="2506" y="3538"/>
                  <a:pt x="2476" y="3553"/>
                </a:cubicBezTo>
                <a:cubicBezTo>
                  <a:pt x="2449" y="3567"/>
                  <a:pt x="2422" y="3583"/>
                  <a:pt x="2400" y="3604"/>
                </a:cubicBezTo>
                <a:cubicBezTo>
                  <a:pt x="2387" y="3616"/>
                  <a:pt x="2382" y="3637"/>
                  <a:pt x="2376" y="3655"/>
                </a:cubicBezTo>
                <a:cubicBezTo>
                  <a:pt x="2371" y="3668"/>
                  <a:pt x="2369" y="3682"/>
                  <a:pt x="2366" y="3698"/>
                </a:cubicBezTo>
                <a:cubicBezTo>
                  <a:pt x="2375" y="3701"/>
                  <a:pt x="2385" y="3704"/>
                  <a:pt x="2402" y="3709"/>
                </a:cubicBezTo>
                <a:cubicBezTo>
                  <a:pt x="2385" y="3718"/>
                  <a:pt x="2374" y="3724"/>
                  <a:pt x="2362" y="3731"/>
                </a:cubicBezTo>
                <a:cubicBezTo>
                  <a:pt x="2373" y="3737"/>
                  <a:pt x="2383" y="3744"/>
                  <a:pt x="2394" y="3750"/>
                </a:cubicBezTo>
                <a:cubicBezTo>
                  <a:pt x="2392" y="3753"/>
                  <a:pt x="2390" y="3756"/>
                  <a:pt x="2388" y="3759"/>
                </a:cubicBezTo>
                <a:cubicBezTo>
                  <a:pt x="2411" y="3762"/>
                  <a:pt x="2433" y="3765"/>
                  <a:pt x="2464" y="3769"/>
                </a:cubicBezTo>
                <a:cubicBezTo>
                  <a:pt x="2450" y="3784"/>
                  <a:pt x="2440" y="3795"/>
                  <a:pt x="2426" y="3810"/>
                </a:cubicBezTo>
                <a:cubicBezTo>
                  <a:pt x="2431" y="3825"/>
                  <a:pt x="2437" y="3847"/>
                  <a:pt x="2444" y="3869"/>
                </a:cubicBezTo>
                <a:cubicBezTo>
                  <a:pt x="2442" y="3877"/>
                  <a:pt x="2436" y="3890"/>
                  <a:pt x="2439" y="3895"/>
                </a:cubicBezTo>
                <a:cubicBezTo>
                  <a:pt x="2461" y="3924"/>
                  <a:pt x="2463" y="3942"/>
                  <a:pt x="2444" y="3972"/>
                </a:cubicBezTo>
                <a:cubicBezTo>
                  <a:pt x="2461" y="3972"/>
                  <a:pt x="2476" y="3972"/>
                  <a:pt x="2491" y="3972"/>
                </a:cubicBezTo>
                <a:cubicBezTo>
                  <a:pt x="2492" y="3974"/>
                  <a:pt x="2492" y="3977"/>
                  <a:pt x="2493" y="3979"/>
                </a:cubicBezTo>
                <a:cubicBezTo>
                  <a:pt x="2475" y="3993"/>
                  <a:pt x="2456" y="4007"/>
                  <a:pt x="2438" y="4021"/>
                </a:cubicBezTo>
                <a:cubicBezTo>
                  <a:pt x="2483" y="4053"/>
                  <a:pt x="2489" y="4059"/>
                  <a:pt x="2452" y="4125"/>
                </a:cubicBezTo>
                <a:cubicBezTo>
                  <a:pt x="2469" y="4140"/>
                  <a:pt x="2502" y="4161"/>
                  <a:pt x="2499" y="4167"/>
                </a:cubicBezTo>
                <a:cubicBezTo>
                  <a:pt x="2489" y="4193"/>
                  <a:pt x="2512" y="4198"/>
                  <a:pt x="2518" y="4212"/>
                </a:cubicBezTo>
                <a:cubicBezTo>
                  <a:pt x="2518" y="4214"/>
                  <a:pt x="2521" y="4215"/>
                  <a:pt x="2522" y="4216"/>
                </a:cubicBezTo>
                <a:cubicBezTo>
                  <a:pt x="2536" y="4233"/>
                  <a:pt x="2548" y="4250"/>
                  <a:pt x="2519" y="4269"/>
                </a:cubicBezTo>
                <a:cubicBezTo>
                  <a:pt x="2535" y="4274"/>
                  <a:pt x="2547" y="4279"/>
                  <a:pt x="2560" y="4283"/>
                </a:cubicBezTo>
                <a:cubicBezTo>
                  <a:pt x="2546" y="4316"/>
                  <a:pt x="2532" y="4325"/>
                  <a:pt x="2495" y="4328"/>
                </a:cubicBezTo>
                <a:cubicBezTo>
                  <a:pt x="2521" y="4338"/>
                  <a:pt x="2548" y="4346"/>
                  <a:pt x="2574" y="4355"/>
                </a:cubicBezTo>
                <a:cubicBezTo>
                  <a:pt x="2568" y="4368"/>
                  <a:pt x="2568" y="4368"/>
                  <a:pt x="2522" y="4376"/>
                </a:cubicBezTo>
                <a:cubicBezTo>
                  <a:pt x="2542" y="4392"/>
                  <a:pt x="2560" y="4407"/>
                  <a:pt x="2580" y="4423"/>
                </a:cubicBezTo>
                <a:cubicBezTo>
                  <a:pt x="2550" y="4445"/>
                  <a:pt x="2556" y="4467"/>
                  <a:pt x="2573" y="4492"/>
                </a:cubicBezTo>
                <a:cubicBezTo>
                  <a:pt x="2578" y="4501"/>
                  <a:pt x="2574" y="4517"/>
                  <a:pt x="2574" y="4534"/>
                </a:cubicBezTo>
                <a:cubicBezTo>
                  <a:pt x="2577" y="4536"/>
                  <a:pt x="2586" y="4542"/>
                  <a:pt x="2595" y="4547"/>
                </a:cubicBezTo>
                <a:cubicBezTo>
                  <a:pt x="2593" y="4555"/>
                  <a:pt x="2590" y="4563"/>
                  <a:pt x="2590" y="4564"/>
                </a:cubicBezTo>
                <a:cubicBezTo>
                  <a:pt x="2600" y="4579"/>
                  <a:pt x="2607" y="4589"/>
                  <a:pt x="2616" y="4603"/>
                </a:cubicBezTo>
                <a:cubicBezTo>
                  <a:pt x="2614" y="4604"/>
                  <a:pt x="2618" y="4603"/>
                  <a:pt x="2621" y="4602"/>
                </a:cubicBezTo>
                <a:cubicBezTo>
                  <a:pt x="2625" y="4601"/>
                  <a:pt x="2629" y="4599"/>
                  <a:pt x="2634" y="4597"/>
                </a:cubicBezTo>
                <a:cubicBezTo>
                  <a:pt x="2636" y="4605"/>
                  <a:pt x="2638" y="4610"/>
                  <a:pt x="2639" y="4616"/>
                </a:cubicBezTo>
                <a:cubicBezTo>
                  <a:pt x="2640" y="4622"/>
                  <a:pt x="2641" y="4627"/>
                  <a:pt x="2642" y="4631"/>
                </a:cubicBezTo>
                <a:cubicBezTo>
                  <a:pt x="2626" y="4645"/>
                  <a:pt x="2611" y="4658"/>
                  <a:pt x="2594" y="4672"/>
                </a:cubicBezTo>
                <a:cubicBezTo>
                  <a:pt x="2600" y="4679"/>
                  <a:pt x="2604" y="4685"/>
                  <a:pt x="2611" y="4692"/>
                </a:cubicBezTo>
                <a:cubicBezTo>
                  <a:pt x="2600" y="4701"/>
                  <a:pt x="2589" y="4711"/>
                  <a:pt x="2576" y="4722"/>
                </a:cubicBezTo>
                <a:cubicBezTo>
                  <a:pt x="2582" y="4730"/>
                  <a:pt x="2586" y="4738"/>
                  <a:pt x="2592" y="4746"/>
                </a:cubicBezTo>
                <a:cubicBezTo>
                  <a:pt x="2574" y="4755"/>
                  <a:pt x="2556" y="4765"/>
                  <a:pt x="2537" y="4774"/>
                </a:cubicBezTo>
                <a:cubicBezTo>
                  <a:pt x="2544" y="4779"/>
                  <a:pt x="2550" y="4784"/>
                  <a:pt x="2560" y="4791"/>
                </a:cubicBezTo>
                <a:cubicBezTo>
                  <a:pt x="2547" y="4801"/>
                  <a:pt x="2534" y="4810"/>
                  <a:pt x="2520" y="4821"/>
                </a:cubicBezTo>
                <a:cubicBezTo>
                  <a:pt x="2529" y="4826"/>
                  <a:pt x="2536" y="4831"/>
                  <a:pt x="2548" y="4839"/>
                </a:cubicBezTo>
                <a:cubicBezTo>
                  <a:pt x="2508" y="4863"/>
                  <a:pt x="2485" y="4898"/>
                  <a:pt x="2455" y="4927"/>
                </a:cubicBezTo>
                <a:cubicBezTo>
                  <a:pt x="2409" y="4970"/>
                  <a:pt x="2353" y="4973"/>
                  <a:pt x="2304" y="4999"/>
                </a:cubicBezTo>
                <a:cubicBezTo>
                  <a:pt x="2297" y="5002"/>
                  <a:pt x="2291" y="5009"/>
                  <a:pt x="2288" y="5011"/>
                </a:cubicBezTo>
                <a:cubicBezTo>
                  <a:pt x="2273" y="5007"/>
                  <a:pt x="2261" y="5004"/>
                  <a:pt x="2249" y="5002"/>
                </a:cubicBezTo>
                <a:cubicBezTo>
                  <a:pt x="2245" y="5001"/>
                  <a:pt x="2238" y="5003"/>
                  <a:pt x="2237" y="5001"/>
                </a:cubicBezTo>
                <a:cubicBezTo>
                  <a:pt x="2200" y="4960"/>
                  <a:pt x="2187" y="5015"/>
                  <a:pt x="2163" y="5020"/>
                </a:cubicBezTo>
                <a:cubicBezTo>
                  <a:pt x="2157" y="5022"/>
                  <a:pt x="2152" y="5029"/>
                  <a:pt x="2146" y="5030"/>
                </a:cubicBezTo>
                <a:cubicBezTo>
                  <a:pt x="2117" y="5038"/>
                  <a:pt x="2088" y="5045"/>
                  <a:pt x="2058" y="5052"/>
                </a:cubicBezTo>
                <a:cubicBezTo>
                  <a:pt x="2052" y="5053"/>
                  <a:pt x="2045" y="5052"/>
                  <a:pt x="2038" y="5053"/>
                </a:cubicBezTo>
                <a:cubicBezTo>
                  <a:pt x="2028" y="5053"/>
                  <a:pt x="2017" y="5053"/>
                  <a:pt x="2006" y="5053"/>
                </a:cubicBezTo>
                <a:cubicBezTo>
                  <a:pt x="1989" y="5055"/>
                  <a:pt x="1971" y="5057"/>
                  <a:pt x="1951" y="5059"/>
                </a:cubicBezTo>
                <a:cubicBezTo>
                  <a:pt x="1947" y="5052"/>
                  <a:pt x="1941" y="5043"/>
                  <a:pt x="1936" y="5034"/>
                </a:cubicBezTo>
                <a:cubicBezTo>
                  <a:pt x="1935" y="5035"/>
                  <a:pt x="1933" y="5035"/>
                  <a:pt x="1931" y="5036"/>
                </a:cubicBezTo>
                <a:cubicBezTo>
                  <a:pt x="1933" y="5044"/>
                  <a:pt x="1935" y="5053"/>
                  <a:pt x="1936" y="5059"/>
                </a:cubicBezTo>
                <a:cubicBezTo>
                  <a:pt x="1918" y="5059"/>
                  <a:pt x="1902" y="5059"/>
                  <a:pt x="1883" y="5059"/>
                </a:cubicBezTo>
                <a:cubicBezTo>
                  <a:pt x="1873" y="5056"/>
                  <a:pt x="1860" y="5050"/>
                  <a:pt x="1847" y="5046"/>
                </a:cubicBezTo>
                <a:cubicBezTo>
                  <a:pt x="1842" y="5044"/>
                  <a:pt x="1836" y="5044"/>
                  <a:pt x="1831" y="5042"/>
                </a:cubicBezTo>
                <a:cubicBezTo>
                  <a:pt x="1814" y="5032"/>
                  <a:pt x="1800" y="5019"/>
                  <a:pt x="1782" y="5012"/>
                </a:cubicBezTo>
                <a:cubicBezTo>
                  <a:pt x="1759" y="5003"/>
                  <a:pt x="1735" y="5000"/>
                  <a:pt x="1707" y="4994"/>
                </a:cubicBezTo>
                <a:cubicBezTo>
                  <a:pt x="1707" y="4994"/>
                  <a:pt x="1708" y="4988"/>
                  <a:pt x="1708" y="4983"/>
                </a:cubicBezTo>
                <a:cubicBezTo>
                  <a:pt x="1695" y="4979"/>
                  <a:pt x="1682" y="4974"/>
                  <a:pt x="1666" y="4970"/>
                </a:cubicBezTo>
                <a:cubicBezTo>
                  <a:pt x="1675" y="4959"/>
                  <a:pt x="1680" y="4951"/>
                  <a:pt x="1689" y="4940"/>
                </a:cubicBezTo>
                <a:cubicBezTo>
                  <a:pt x="1672" y="4941"/>
                  <a:pt x="1661" y="4942"/>
                  <a:pt x="1646" y="4943"/>
                </a:cubicBezTo>
                <a:cubicBezTo>
                  <a:pt x="1653" y="4933"/>
                  <a:pt x="1657" y="4928"/>
                  <a:pt x="1661" y="4923"/>
                </a:cubicBezTo>
                <a:cubicBezTo>
                  <a:pt x="1651" y="4901"/>
                  <a:pt x="1601" y="4942"/>
                  <a:pt x="1615" y="4891"/>
                </a:cubicBezTo>
                <a:cubicBezTo>
                  <a:pt x="1597" y="4891"/>
                  <a:pt x="1578" y="4895"/>
                  <a:pt x="1565" y="4889"/>
                </a:cubicBezTo>
                <a:cubicBezTo>
                  <a:pt x="1558" y="4885"/>
                  <a:pt x="1558" y="4865"/>
                  <a:pt x="1552" y="4846"/>
                </a:cubicBezTo>
                <a:cubicBezTo>
                  <a:pt x="1529" y="4846"/>
                  <a:pt x="1496" y="4846"/>
                  <a:pt x="1461" y="4846"/>
                </a:cubicBezTo>
                <a:cubicBezTo>
                  <a:pt x="1471" y="4835"/>
                  <a:pt x="1481" y="4824"/>
                  <a:pt x="1481" y="4823"/>
                </a:cubicBezTo>
                <a:cubicBezTo>
                  <a:pt x="1470" y="4809"/>
                  <a:pt x="1457" y="4797"/>
                  <a:pt x="1445" y="4785"/>
                </a:cubicBezTo>
                <a:cubicBezTo>
                  <a:pt x="1442" y="4786"/>
                  <a:pt x="1439" y="4788"/>
                  <a:pt x="1436" y="4789"/>
                </a:cubicBezTo>
                <a:cubicBezTo>
                  <a:pt x="1441" y="4773"/>
                  <a:pt x="1446" y="4757"/>
                  <a:pt x="1452" y="4738"/>
                </a:cubicBezTo>
                <a:cubicBezTo>
                  <a:pt x="1436" y="4725"/>
                  <a:pt x="1416" y="4709"/>
                  <a:pt x="1395" y="4692"/>
                </a:cubicBezTo>
                <a:cubicBezTo>
                  <a:pt x="1400" y="4690"/>
                  <a:pt x="1405" y="4687"/>
                  <a:pt x="1413" y="4684"/>
                </a:cubicBezTo>
                <a:cubicBezTo>
                  <a:pt x="1402" y="4668"/>
                  <a:pt x="1391" y="4655"/>
                  <a:pt x="1380" y="4640"/>
                </a:cubicBezTo>
                <a:cubicBezTo>
                  <a:pt x="1393" y="4635"/>
                  <a:pt x="1402" y="4631"/>
                  <a:pt x="1414" y="4627"/>
                </a:cubicBezTo>
                <a:cubicBezTo>
                  <a:pt x="1405" y="4621"/>
                  <a:pt x="1399" y="4618"/>
                  <a:pt x="1393" y="4615"/>
                </a:cubicBezTo>
                <a:cubicBezTo>
                  <a:pt x="1395" y="4612"/>
                  <a:pt x="1397" y="4608"/>
                  <a:pt x="1398" y="4604"/>
                </a:cubicBezTo>
                <a:cubicBezTo>
                  <a:pt x="1372" y="4602"/>
                  <a:pt x="1356" y="4553"/>
                  <a:pt x="1323" y="4593"/>
                </a:cubicBezTo>
                <a:cubicBezTo>
                  <a:pt x="1321" y="4590"/>
                  <a:pt x="1318" y="4587"/>
                  <a:pt x="1319" y="4587"/>
                </a:cubicBezTo>
                <a:cubicBezTo>
                  <a:pt x="1336" y="4546"/>
                  <a:pt x="1329" y="4537"/>
                  <a:pt x="1283" y="4533"/>
                </a:cubicBezTo>
                <a:cubicBezTo>
                  <a:pt x="1276" y="4533"/>
                  <a:pt x="1267" y="4525"/>
                  <a:pt x="1263" y="4518"/>
                </a:cubicBezTo>
                <a:cubicBezTo>
                  <a:pt x="1259" y="4509"/>
                  <a:pt x="1258" y="4497"/>
                  <a:pt x="1256" y="4487"/>
                </a:cubicBezTo>
                <a:cubicBezTo>
                  <a:pt x="1260" y="4484"/>
                  <a:pt x="1263" y="4482"/>
                  <a:pt x="1266" y="4480"/>
                </a:cubicBezTo>
                <a:cubicBezTo>
                  <a:pt x="1252" y="4472"/>
                  <a:pt x="1237" y="4465"/>
                  <a:pt x="1224" y="4455"/>
                </a:cubicBezTo>
                <a:cubicBezTo>
                  <a:pt x="1219" y="4451"/>
                  <a:pt x="1219" y="4441"/>
                  <a:pt x="1220" y="4432"/>
                </a:cubicBezTo>
                <a:cubicBezTo>
                  <a:pt x="1214" y="4419"/>
                  <a:pt x="1185" y="4418"/>
                  <a:pt x="1202" y="4392"/>
                </a:cubicBezTo>
                <a:cubicBezTo>
                  <a:pt x="1179" y="4382"/>
                  <a:pt x="1157" y="4373"/>
                  <a:pt x="1131" y="4362"/>
                </a:cubicBezTo>
                <a:cubicBezTo>
                  <a:pt x="1144" y="4353"/>
                  <a:pt x="1154" y="4347"/>
                  <a:pt x="1164" y="4340"/>
                </a:cubicBezTo>
                <a:cubicBezTo>
                  <a:pt x="1110" y="4352"/>
                  <a:pt x="1101" y="4298"/>
                  <a:pt x="1070" y="4275"/>
                </a:cubicBezTo>
                <a:cubicBezTo>
                  <a:pt x="1082" y="4267"/>
                  <a:pt x="1095" y="4258"/>
                  <a:pt x="1114" y="4245"/>
                </a:cubicBezTo>
                <a:cubicBezTo>
                  <a:pt x="1080" y="4243"/>
                  <a:pt x="1051" y="4242"/>
                  <a:pt x="1019" y="4240"/>
                </a:cubicBezTo>
                <a:cubicBezTo>
                  <a:pt x="1031" y="4228"/>
                  <a:pt x="1043" y="4215"/>
                  <a:pt x="1057" y="4201"/>
                </a:cubicBezTo>
                <a:cubicBezTo>
                  <a:pt x="1042" y="4195"/>
                  <a:pt x="1025" y="4187"/>
                  <a:pt x="1004" y="4177"/>
                </a:cubicBezTo>
                <a:cubicBezTo>
                  <a:pt x="1016" y="4167"/>
                  <a:pt x="1025" y="4159"/>
                  <a:pt x="1037" y="4149"/>
                </a:cubicBezTo>
                <a:cubicBezTo>
                  <a:pt x="1034" y="4143"/>
                  <a:pt x="1030" y="4136"/>
                  <a:pt x="1025" y="4127"/>
                </a:cubicBezTo>
                <a:cubicBezTo>
                  <a:pt x="1034" y="4127"/>
                  <a:pt x="1041" y="4127"/>
                  <a:pt x="1050" y="4127"/>
                </a:cubicBezTo>
                <a:cubicBezTo>
                  <a:pt x="1037" y="4111"/>
                  <a:pt x="1025" y="4097"/>
                  <a:pt x="1015" y="4084"/>
                </a:cubicBezTo>
                <a:cubicBezTo>
                  <a:pt x="1038" y="4078"/>
                  <a:pt x="1060" y="4072"/>
                  <a:pt x="1088" y="4065"/>
                </a:cubicBezTo>
                <a:cubicBezTo>
                  <a:pt x="1070" y="4054"/>
                  <a:pt x="1059" y="4047"/>
                  <a:pt x="1045" y="4039"/>
                </a:cubicBezTo>
                <a:cubicBezTo>
                  <a:pt x="1077" y="4010"/>
                  <a:pt x="1109" y="3981"/>
                  <a:pt x="1145" y="3950"/>
                </a:cubicBezTo>
                <a:cubicBezTo>
                  <a:pt x="1131" y="3939"/>
                  <a:pt x="1120" y="3930"/>
                  <a:pt x="1105" y="3918"/>
                </a:cubicBezTo>
                <a:cubicBezTo>
                  <a:pt x="1128" y="3913"/>
                  <a:pt x="1149" y="3910"/>
                  <a:pt x="1170" y="3905"/>
                </a:cubicBezTo>
                <a:cubicBezTo>
                  <a:pt x="1170" y="3903"/>
                  <a:pt x="1170" y="3900"/>
                  <a:pt x="1169" y="3898"/>
                </a:cubicBezTo>
                <a:cubicBezTo>
                  <a:pt x="1159" y="3899"/>
                  <a:pt x="1149" y="3900"/>
                  <a:pt x="1134" y="3902"/>
                </a:cubicBezTo>
                <a:cubicBezTo>
                  <a:pt x="1139" y="3888"/>
                  <a:pt x="1145" y="3876"/>
                  <a:pt x="1150" y="3862"/>
                </a:cubicBezTo>
                <a:cubicBezTo>
                  <a:pt x="1135" y="3869"/>
                  <a:pt x="1120" y="3875"/>
                  <a:pt x="1102" y="3882"/>
                </a:cubicBezTo>
                <a:cubicBezTo>
                  <a:pt x="1099" y="3861"/>
                  <a:pt x="1095" y="3842"/>
                  <a:pt x="1092" y="3824"/>
                </a:cubicBezTo>
                <a:cubicBezTo>
                  <a:pt x="1090" y="3824"/>
                  <a:pt x="1087" y="3824"/>
                  <a:pt x="1085" y="3823"/>
                </a:cubicBezTo>
                <a:cubicBezTo>
                  <a:pt x="1089" y="3815"/>
                  <a:pt x="1094" y="3807"/>
                  <a:pt x="1101" y="3794"/>
                </a:cubicBezTo>
                <a:cubicBezTo>
                  <a:pt x="1079" y="3780"/>
                  <a:pt x="1059" y="3764"/>
                  <a:pt x="1036" y="3754"/>
                </a:cubicBezTo>
                <a:cubicBezTo>
                  <a:pt x="1006" y="3742"/>
                  <a:pt x="1005" y="3727"/>
                  <a:pt x="1025" y="3705"/>
                </a:cubicBezTo>
                <a:cubicBezTo>
                  <a:pt x="999" y="3699"/>
                  <a:pt x="975" y="3692"/>
                  <a:pt x="952" y="3686"/>
                </a:cubicBezTo>
                <a:cubicBezTo>
                  <a:pt x="952" y="3675"/>
                  <a:pt x="952" y="3665"/>
                  <a:pt x="952" y="3661"/>
                </a:cubicBezTo>
                <a:cubicBezTo>
                  <a:pt x="972" y="3649"/>
                  <a:pt x="991" y="3638"/>
                  <a:pt x="1011" y="3627"/>
                </a:cubicBezTo>
                <a:cubicBezTo>
                  <a:pt x="1000" y="3611"/>
                  <a:pt x="989" y="3594"/>
                  <a:pt x="979" y="3578"/>
                </a:cubicBezTo>
                <a:cubicBezTo>
                  <a:pt x="977" y="3580"/>
                  <a:pt x="974" y="3582"/>
                  <a:pt x="972" y="3584"/>
                </a:cubicBezTo>
                <a:cubicBezTo>
                  <a:pt x="975" y="3595"/>
                  <a:pt x="978" y="3607"/>
                  <a:pt x="981" y="3620"/>
                </a:cubicBezTo>
                <a:cubicBezTo>
                  <a:pt x="955" y="3606"/>
                  <a:pt x="934" y="3593"/>
                  <a:pt x="910" y="3580"/>
                </a:cubicBezTo>
                <a:cubicBezTo>
                  <a:pt x="918" y="3574"/>
                  <a:pt x="926" y="3568"/>
                  <a:pt x="935" y="3560"/>
                </a:cubicBezTo>
                <a:cubicBezTo>
                  <a:pt x="928" y="3550"/>
                  <a:pt x="922" y="3541"/>
                  <a:pt x="916" y="3533"/>
                </a:cubicBezTo>
                <a:cubicBezTo>
                  <a:pt x="922" y="3521"/>
                  <a:pt x="926" y="3510"/>
                  <a:pt x="931" y="3497"/>
                </a:cubicBezTo>
                <a:cubicBezTo>
                  <a:pt x="943" y="3498"/>
                  <a:pt x="955" y="3498"/>
                  <a:pt x="968" y="3499"/>
                </a:cubicBezTo>
                <a:cubicBezTo>
                  <a:pt x="938" y="3478"/>
                  <a:pt x="875" y="3476"/>
                  <a:pt x="923" y="3407"/>
                </a:cubicBezTo>
                <a:cubicBezTo>
                  <a:pt x="898" y="3409"/>
                  <a:pt x="881" y="3411"/>
                  <a:pt x="859" y="3413"/>
                </a:cubicBezTo>
                <a:cubicBezTo>
                  <a:pt x="866" y="3393"/>
                  <a:pt x="871" y="3377"/>
                  <a:pt x="878" y="3358"/>
                </a:cubicBezTo>
                <a:cubicBezTo>
                  <a:pt x="835" y="3369"/>
                  <a:pt x="796" y="3401"/>
                  <a:pt x="756" y="3358"/>
                </a:cubicBezTo>
                <a:cubicBezTo>
                  <a:pt x="762" y="3356"/>
                  <a:pt x="768" y="3354"/>
                  <a:pt x="773" y="3352"/>
                </a:cubicBezTo>
                <a:cubicBezTo>
                  <a:pt x="772" y="3350"/>
                  <a:pt x="771" y="3347"/>
                  <a:pt x="770" y="3344"/>
                </a:cubicBezTo>
                <a:cubicBezTo>
                  <a:pt x="761" y="3348"/>
                  <a:pt x="752" y="3351"/>
                  <a:pt x="743" y="3355"/>
                </a:cubicBezTo>
                <a:cubicBezTo>
                  <a:pt x="740" y="3356"/>
                  <a:pt x="738" y="3358"/>
                  <a:pt x="736" y="3360"/>
                </a:cubicBezTo>
                <a:cubicBezTo>
                  <a:pt x="725" y="3346"/>
                  <a:pt x="717" y="3331"/>
                  <a:pt x="704" y="3322"/>
                </a:cubicBezTo>
                <a:cubicBezTo>
                  <a:pt x="689" y="3311"/>
                  <a:pt x="671" y="3306"/>
                  <a:pt x="656" y="3300"/>
                </a:cubicBezTo>
                <a:cubicBezTo>
                  <a:pt x="648" y="3313"/>
                  <a:pt x="640" y="3320"/>
                  <a:pt x="637" y="3329"/>
                </a:cubicBezTo>
                <a:cubicBezTo>
                  <a:pt x="633" y="3336"/>
                  <a:pt x="633" y="3345"/>
                  <a:pt x="631" y="3358"/>
                </a:cubicBezTo>
                <a:cubicBezTo>
                  <a:pt x="596" y="3347"/>
                  <a:pt x="560" y="3336"/>
                  <a:pt x="519" y="3322"/>
                </a:cubicBezTo>
                <a:cubicBezTo>
                  <a:pt x="536" y="3319"/>
                  <a:pt x="547" y="3317"/>
                  <a:pt x="560" y="3315"/>
                </a:cubicBezTo>
                <a:cubicBezTo>
                  <a:pt x="556" y="3306"/>
                  <a:pt x="553" y="3297"/>
                  <a:pt x="545" y="3280"/>
                </a:cubicBezTo>
                <a:cubicBezTo>
                  <a:pt x="563" y="3262"/>
                  <a:pt x="582" y="3241"/>
                  <a:pt x="600" y="3222"/>
                </a:cubicBezTo>
                <a:cubicBezTo>
                  <a:pt x="573" y="3238"/>
                  <a:pt x="543" y="3257"/>
                  <a:pt x="512" y="3275"/>
                </a:cubicBezTo>
                <a:cubicBezTo>
                  <a:pt x="511" y="3272"/>
                  <a:pt x="508" y="3269"/>
                  <a:pt x="506" y="3266"/>
                </a:cubicBezTo>
                <a:cubicBezTo>
                  <a:pt x="521" y="3254"/>
                  <a:pt x="537" y="3243"/>
                  <a:pt x="554" y="3230"/>
                </a:cubicBezTo>
                <a:cubicBezTo>
                  <a:pt x="538" y="3208"/>
                  <a:pt x="544" y="3160"/>
                  <a:pt x="498" y="3157"/>
                </a:cubicBezTo>
                <a:cubicBezTo>
                  <a:pt x="471" y="3156"/>
                  <a:pt x="439" y="3129"/>
                  <a:pt x="420" y="3159"/>
                </a:cubicBezTo>
                <a:cubicBezTo>
                  <a:pt x="403" y="3155"/>
                  <a:pt x="388" y="3155"/>
                  <a:pt x="375" y="3149"/>
                </a:cubicBezTo>
                <a:cubicBezTo>
                  <a:pt x="356" y="3138"/>
                  <a:pt x="337" y="3124"/>
                  <a:pt x="319" y="3112"/>
                </a:cubicBezTo>
                <a:cubicBezTo>
                  <a:pt x="336" y="3089"/>
                  <a:pt x="336" y="3089"/>
                  <a:pt x="274" y="3039"/>
                </a:cubicBezTo>
                <a:cubicBezTo>
                  <a:pt x="278" y="3034"/>
                  <a:pt x="284" y="3029"/>
                  <a:pt x="291" y="3023"/>
                </a:cubicBezTo>
                <a:cubicBezTo>
                  <a:pt x="280" y="3018"/>
                  <a:pt x="272" y="3014"/>
                  <a:pt x="261" y="3009"/>
                </a:cubicBezTo>
                <a:cubicBezTo>
                  <a:pt x="268" y="3001"/>
                  <a:pt x="275" y="2995"/>
                  <a:pt x="283" y="2987"/>
                </a:cubicBezTo>
                <a:cubicBezTo>
                  <a:pt x="254" y="2972"/>
                  <a:pt x="227" y="2958"/>
                  <a:pt x="196" y="2942"/>
                </a:cubicBezTo>
                <a:cubicBezTo>
                  <a:pt x="229" y="2933"/>
                  <a:pt x="256" y="2926"/>
                  <a:pt x="282" y="2919"/>
                </a:cubicBezTo>
                <a:cubicBezTo>
                  <a:pt x="280" y="2888"/>
                  <a:pt x="310" y="2846"/>
                  <a:pt x="253" y="2834"/>
                </a:cubicBezTo>
                <a:cubicBezTo>
                  <a:pt x="290" y="2776"/>
                  <a:pt x="215" y="2791"/>
                  <a:pt x="211" y="2756"/>
                </a:cubicBezTo>
                <a:cubicBezTo>
                  <a:pt x="214" y="2753"/>
                  <a:pt x="222" y="2748"/>
                  <a:pt x="226" y="2744"/>
                </a:cubicBezTo>
                <a:cubicBezTo>
                  <a:pt x="198" y="2703"/>
                  <a:pt x="229" y="2667"/>
                  <a:pt x="236" y="2626"/>
                </a:cubicBezTo>
                <a:cubicBezTo>
                  <a:pt x="229" y="2627"/>
                  <a:pt x="225" y="2628"/>
                  <a:pt x="221" y="2629"/>
                </a:cubicBezTo>
                <a:cubicBezTo>
                  <a:pt x="216" y="2631"/>
                  <a:pt x="212" y="2632"/>
                  <a:pt x="201" y="2628"/>
                </a:cubicBezTo>
                <a:cubicBezTo>
                  <a:pt x="209" y="2615"/>
                  <a:pt x="218" y="2602"/>
                  <a:pt x="228" y="2587"/>
                </a:cubicBezTo>
                <a:cubicBezTo>
                  <a:pt x="248" y="2629"/>
                  <a:pt x="254" y="2631"/>
                  <a:pt x="288" y="2610"/>
                </a:cubicBezTo>
                <a:cubicBezTo>
                  <a:pt x="311" y="2596"/>
                  <a:pt x="323" y="2602"/>
                  <a:pt x="337" y="2627"/>
                </a:cubicBezTo>
                <a:cubicBezTo>
                  <a:pt x="342" y="2635"/>
                  <a:pt x="359" y="2636"/>
                  <a:pt x="370" y="2639"/>
                </a:cubicBezTo>
                <a:cubicBezTo>
                  <a:pt x="373" y="2636"/>
                  <a:pt x="375" y="2632"/>
                  <a:pt x="378" y="2628"/>
                </a:cubicBezTo>
                <a:cubicBezTo>
                  <a:pt x="369" y="2619"/>
                  <a:pt x="361" y="2611"/>
                  <a:pt x="352" y="2602"/>
                </a:cubicBezTo>
                <a:cubicBezTo>
                  <a:pt x="347" y="2598"/>
                  <a:pt x="338" y="2596"/>
                  <a:pt x="334" y="2590"/>
                </a:cubicBezTo>
                <a:cubicBezTo>
                  <a:pt x="322" y="2575"/>
                  <a:pt x="309" y="2574"/>
                  <a:pt x="292" y="2582"/>
                </a:cubicBezTo>
                <a:cubicBezTo>
                  <a:pt x="282" y="2586"/>
                  <a:pt x="269" y="2585"/>
                  <a:pt x="258" y="2587"/>
                </a:cubicBezTo>
                <a:cubicBezTo>
                  <a:pt x="256" y="2584"/>
                  <a:pt x="255" y="2581"/>
                  <a:pt x="254" y="2578"/>
                </a:cubicBezTo>
                <a:cubicBezTo>
                  <a:pt x="260" y="2571"/>
                  <a:pt x="266" y="2564"/>
                  <a:pt x="271" y="2559"/>
                </a:cubicBezTo>
                <a:cubicBezTo>
                  <a:pt x="268" y="2554"/>
                  <a:pt x="266" y="2550"/>
                  <a:pt x="263" y="2545"/>
                </a:cubicBezTo>
                <a:lnTo>
                  <a:pt x="257" y="2533"/>
                </a:lnTo>
                <a:lnTo>
                  <a:pt x="282" y="2532"/>
                </a:lnTo>
                <a:cubicBezTo>
                  <a:pt x="291" y="2532"/>
                  <a:pt x="299" y="2531"/>
                  <a:pt x="308" y="2531"/>
                </a:cubicBezTo>
                <a:cubicBezTo>
                  <a:pt x="304" y="2520"/>
                  <a:pt x="299" y="2510"/>
                  <a:pt x="294" y="2500"/>
                </a:cubicBezTo>
                <a:cubicBezTo>
                  <a:pt x="300" y="2499"/>
                  <a:pt x="306" y="2498"/>
                  <a:pt x="312" y="2497"/>
                </a:cubicBezTo>
                <a:cubicBezTo>
                  <a:pt x="311" y="2487"/>
                  <a:pt x="309" y="2477"/>
                  <a:pt x="308" y="2466"/>
                </a:cubicBezTo>
                <a:cubicBezTo>
                  <a:pt x="297" y="2464"/>
                  <a:pt x="286" y="2462"/>
                  <a:pt x="268" y="2459"/>
                </a:cubicBezTo>
                <a:cubicBezTo>
                  <a:pt x="277" y="2446"/>
                  <a:pt x="284" y="2436"/>
                  <a:pt x="292" y="2424"/>
                </a:cubicBezTo>
                <a:cubicBezTo>
                  <a:pt x="290" y="2418"/>
                  <a:pt x="286" y="2408"/>
                  <a:pt x="281" y="2397"/>
                </a:cubicBezTo>
                <a:cubicBezTo>
                  <a:pt x="289" y="2392"/>
                  <a:pt x="296" y="2388"/>
                  <a:pt x="300" y="2386"/>
                </a:cubicBezTo>
                <a:cubicBezTo>
                  <a:pt x="290" y="2376"/>
                  <a:pt x="275" y="2366"/>
                  <a:pt x="275" y="2357"/>
                </a:cubicBezTo>
                <a:cubicBezTo>
                  <a:pt x="275" y="2347"/>
                  <a:pt x="289" y="2337"/>
                  <a:pt x="294" y="2322"/>
                </a:cubicBezTo>
                <a:cubicBezTo>
                  <a:pt x="267" y="2353"/>
                  <a:pt x="241" y="2336"/>
                  <a:pt x="205" y="2326"/>
                </a:cubicBezTo>
                <a:cubicBezTo>
                  <a:pt x="222" y="2316"/>
                  <a:pt x="232" y="2310"/>
                  <a:pt x="243" y="2304"/>
                </a:cubicBezTo>
                <a:cubicBezTo>
                  <a:pt x="241" y="2291"/>
                  <a:pt x="239" y="2276"/>
                  <a:pt x="238" y="2270"/>
                </a:cubicBezTo>
                <a:cubicBezTo>
                  <a:pt x="214" y="2259"/>
                  <a:pt x="194" y="2250"/>
                  <a:pt x="168" y="2238"/>
                </a:cubicBezTo>
                <a:cubicBezTo>
                  <a:pt x="181" y="2225"/>
                  <a:pt x="190" y="2217"/>
                  <a:pt x="202" y="2206"/>
                </a:cubicBezTo>
                <a:cubicBezTo>
                  <a:pt x="119" y="2195"/>
                  <a:pt x="62" y="2146"/>
                  <a:pt x="21" y="2098"/>
                </a:cubicBezTo>
                <a:cubicBezTo>
                  <a:pt x="31" y="2059"/>
                  <a:pt x="39" y="2033"/>
                  <a:pt x="49" y="1997"/>
                </a:cubicBezTo>
                <a:cubicBezTo>
                  <a:pt x="84" y="1999"/>
                  <a:pt x="129" y="2002"/>
                  <a:pt x="173" y="2003"/>
                </a:cubicBezTo>
                <a:cubicBezTo>
                  <a:pt x="174" y="2001"/>
                  <a:pt x="174" y="1999"/>
                  <a:pt x="174" y="1996"/>
                </a:cubicBezTo>
                <a:cubicBezTo>
                  <a:pt x="115" y="1981"/>
                  <a:pt x="57" y="1967"/>
                  <a:pt x="0" y="1952"/>
                </a:cubicBezTo>
                <a:cubicBezTo>
                  <a:pt x="0" y="1908"/>
                  <a:pt x="16" y="1881"/>
                  <a:pt x="48" y="1862"/>
                </a:cubicBezTo>
                <a:cubicBezTo>
                  <a:pt x="53" y="1859"/>
                  <a:pt x="54" y="1850"/>
                  <a:pt x="56" y="1843"/>
                </a:cubicBezTo>
                <a:cubicBezTo>
                  <a:pt x="66" y="1821"/>
                  <a:pt x="74" y="1798"/>
                  <a:pt x="82" y="1780"/>
                </a:cubicBezTo>
                <a:cubicBezTo>
                  <a:pt x="108" y="1792"/>
                  <a:pt x="128" y="1801"/>
                  <a:pt x="155" y="1814"/>
                </a:cubicBezTo>
                <a:cubicBezTo>
                  <a:pt x="180" y="1806"/>
                  <a:pt x="166" y="1774"/>
                  <a:pt x="160" y="1766"/>
                </a:cubicBezTo>
                <a:cubicBezTo>
                  <a:pt x="144" y="1746"/>
                  <a:pt x="138" y="1727"/>
                  <a:pt x="140" y="1703"/>
                </a:cubicBezTo>
                <a:cubicBezTo>
                  <a:pt x="141" y="1694"/>
                  <a:pt x="133" y="1685"/>
                  <a:pt x="129" y="1674"/>
                </a:cubicBezTo>
                <a:cubicBezTo>
                  <a:pt x="141" y="1670"/>
                  <a:pt x="153" y="1667"/>
                  <a:pt x="165" y="1663"/>
                </a:cubicBezTo>
                <a:cubicBezTo>
                  <a:pt x="155" y="1625"/>
                  <a:pt x="179" y="1600"/>
                  <a:pt x="215" y="1607"/>
                </a:cubicBezTo>
                <a:cubicBezTo>
                  <a:pt x="225" y="1568"/>
                  <a:pt x="227" y="1568"/>
                  <a:pt x="261" y="1593"/>
                </a:cubicBezTo>
                <a:cubicBezTo>
                  <a:pt x="263" y="1595"/>
                  <a:pt x="276" y="1590"/>
                  <a:pt x="277" y="1586"/>
                </a:cubicBezTo>
                <a:cubicBezTo>
                  <a:pt x="282" y="1575"/>
                  <a:pt x="281" y="1558"/>
                  <a:pt x="288" y="1553"/>
                </a:cubicBezTo>
                <a:cubicBezTo>
                  <a:pt x="301" y="1545"/>
                  <a:pt x="319" y="1543"/>
                  <a:pt x="341" y="1536"/>
                </a:cubicBezTo>
                <a:cubicBezTo>
                  <a:pt x="344" y="1519"/>
                  <a:pt x="355" y="1513"/>
                  <a:pt x="385" y="1522"/>
                </a:cubicBezTo>
                <a:cubicBezTo>
                  <a:pt x="405" y="1529"/>
                  <a:pt x="434" y="1521"/>
                  <a:pt x="447" y="1496"/>
                </a:cubicBezTo>
                <a:cubicBezTo>
                  <a:pt x="441" y="1486"/>
                  <a:pt x="436" y="1478"/>
                  <a:pt x="430" y="1469"/>
                </a:cubicBezTo>
                <a:cubicBezTo>
                  <a:pt x="441" y="1464"/>
                  <a:pt x="452" y="1459"/>
                  <a:pt x="468" y="1451"/>
                </a:cubicBezTo>
                <a:cubicBezTo>
                  <a:pt x="454" y="1498"/>
                  <a:pt x="462" y="1507"/>
                  <a:pt x="504" y="1503"/>
                </a:cubicBezTo>
                <a:cubicBezTo>
                  <a:pt x="520" y="1501"/>
                  <a:pt x="536" y="1495"/>
                  <a:pt x="553" y="1494"/>
                </a:cubicBezTo>
                <a:cubicBezTo>
                  <a:pt x="565" y="1494"/>
                  <a:pt x="578" y="1499"/>
                  <a:pt x="590" y="1501"/>
                </a:cubicBezTo>
                <a:cubicBezTo>
                  <a:pt x="601" y="1503"/>
                  <a:pt x="612" y="1505"/>
                  <a:pt x="622" y="1506"/>
                </a:cubicBezTo>
                <a:cubicBezTo>
                  <a:pt x="615" y="1483"/>
                  <a:pt x="608" y="1460"/>
                  <a:pt x="599" y="1435"/>
                </a:cubicBezTo>
                <a:cubicBezTo>
                  <a:pt x="634" y="1425"/>
                  <a:pt x="676" y="1426"/>
                  <a:pt x="691" y="1377"/>
                </a:cubicBezTo>
                <a:cubicBezTo>
                  <a:pt x="687" y="1358"/>
                  <a:pt x="657" y="1336"/>
                  <a:pt x="685" y="1308"/>
                </a:cubicBezTo>
                <a:cubicBezTo>
                  <a:pt x="664" y="1285"/>
                  <a:pt x="682" y="1267"/>
                  <a:pt x="691" y="1245"/>
                </a:cubicBezTo>
                <a:cubicBezTo>
                  <a:pt x="695" y="1237"/>
                  <a:pt x="687" y="1223"/>
                  <a:pt x="684" y="1206"/>
                </a:cubicBezTo>
                <a:cubicBezTo>
                  <a:pt x="734" y="1192"/>
                  <a:pt x="788" y="1177"/>
                  <a:pt x="842" y="1162"/>
                </a:cubicBezTo>
                <a:cubicBezTo>
                  <a:pt x="842" y="1159"/>
                  <a:pt x="842" y="1156"/>
                  <a:pt x="843" y="1152"/>
                </a:cubicBezTo>
                <a:cubicBezTo>
                  <a:pt x="834" y="1147"/>
                  <a:pt x="823" y="1145"/>
                  <a:pt x="818" y="1138"/>
                </a:cubicBezTo>
                <a:cubicBezTo>
                  <a:pt x="813" y="1132"/>
                  <a:pt x="809" y="1119"/>
                  <a:pt x="812" y="1112"/>
                </a:cubicBezTo>
                <a:cubicBezTo>
                  <a:pt x="825" y="1081"/>
                  <a:pt x="817" y="1068"/>
                  <a:pt x="784" y="1067"/>
                </a:cubicBezTo>
                <a:cubicBezTo>
                  <a:pt x="778" y="1067"/>
                  <a:pt x="773" y="1063"/>
                  <a:pt x="765" y="1061"/>
                </a:cubicBezTo>
                <a:cubicBezTo>
                  <a:pt x="770" y="1047"/>
                  <a:pt x="772" y="1033"/>
                  <a:pt x="778" y="1022"/>
                </a:cubicBezTo>
                <a:cubicBezTo>
                  <a:pt x="788" y="1005"/>
                  <a:pt x="781" y="993"/>
                  <a:pt x="772" y="979"/>
                </a:cubicBezTo>
                <a:cubicBezTo>
                  <a:pt x="752" y="945"/>
                  <a:pt x="737" y="909"/>
                  <a:pt x="741" y="868"/>
                </a:cubicBezTo>
                <a:cubicBezTo>
                  <a:pt x="742" y="859"/>
                  <a:pt x="750" y="851"/>
                  <a:pt x="762" y="832"/>
                </a:cubicBezTo>
                <a:cubicBezTo>
                  <a:pt x="736" y="837"/>
                  <a:pt x="718" y="840"/>
                  <a:pt x="700" y="843"/>
                </a:cubicBezTo>
                <a:cubicBezTo>
                  <a:pt x="703" y="820"/>
                  <a:pt x="706" y="795"/>
                  <a:pt x="708" y="776"/>
                </a:cubicBezTo>
                <a:cubicBezTo>
                  <a:pt x="724" y="784"/>
                  <a:pt x="743" y="792"/>
                  <a:pt x="761" y="801"/>
                </a:cubicBezTo>
                <a:cubicBezTo>
                  <a:pt x="758" y="778"/>
                  <a:pt x="755" y="763"/>
                  <a:pt x="753" y="748"/>
                </a:cubicBezTo>
                <a:cubicBezTo>
                  <a:pt x="755" y="746"/>
                  <a:pt x="758" y="744"/>
                  <a:pt x="761" y="742"/>
                </a:cubicBezTo>
                <a:cubicBezTo>
                  <a:pt x="773" y="749"/>
                  <a:pt x="786" y="757"/>
                  <a:pt x="802" y="766"/>
                </a:cubicBezTo>
                <a:cubicBezTo>
                  <a:pt x="802" y="733"/>
                  <a:pt x="802" y="699"/>
                  <a:pt x="802" y="662"/>
                </a:cubicBezTo>
                <a:cubicBezTo>
                  <a:pt x="780" y="669"/>
                  <a:pt x="747" y="628"/>
                  <a:pt x="740" y="675"/>
                </a:cubicBezTo>
                <a:cubicBezTo>
                  <a:pt x="709" y="665"/>
                  <a:pt x="679" y="656"/>
                  <a:pt x="648" y="647"/>
                </a:cubicBezTo>
                <a:cubicBezTo>
                  <a:pt x="646" y="650"/>
                  <a:pt x="644" y="653"/>
                  <a:pt x="641" y="657"/>
                </a:cubicBezTo>
                <a:cubicBezTo>
                  <a:pt x="640" y="640"/>
                  <a:pt x="635" y="623"/>
                  <a:pt x="638" y="608"/>
                </a:cubicBezTo>
                <a:cubicBezTo>
                  <a:pt x="640" y="598"/>
                  <a:pt x="654" y="584"/>
                  <a:pt x="664" y="582"/>
                </a:cubicBezTo>
                <a:cubicBezTo>
                  <a:pt x="704" y="575"/>
                  <a:pt x="745" y="548"/>
                  <a:pt x="752" y="517"/>
                </a:cubicBezTo>
                <a:cubicBezTo>
                  <a:pt x="715" y="515"/>
                  <a:pt x="715" y="515"/>
                  <a:pt x="703" y="460"/>
                </a:cubicBezTo>
                <a:cubicBezTo>
                  <a:pt x="696" y="470"/>
                  <a:pt x="691" y="476"/>
                  <a:pt x="687" y="483"/>
                </a:cubicBezTo>
                <a:cubicBezTo>
                  <a:pt x="657" y="467"/>
                  <a:pt x="613" y="473"/>
                  <a:pt x="605" y="428"/>
                </a:cubicBezTo>
                <a:cubicBezTo>
                  <a:pt x="614" y="416"/>
                  <a:pt x="624" y="405"/>
                  <a:pt x="633" y="393"/>
                </a:cubicBezTo>
                <a:cubicBezTo>
                  <a:pt x="631" y="392"/>
                  <a:pt x="630" y="390"/>
                  <a:pt x="628" y="388"/>
                </a:cubicBezTo>
                <a:cubicBezTo>
                  <a:pt x="648" y="386"/>
                  <a:pt x="667" y="383"/>
                  <a:pt x="687" y="380"/>
                </a:cubicBezTo>
                <a:cubicBezTo>
                  <a:pt x="687" y="376"/>
                  <a:pt x="686" y="373"/>
                  <a:pt x="686" y="370"/>
                </a:cubicBezTo>
                <a:cubicBezTo>
                  <a:pt x="667" y="364"/>
                  <a:pt x="650" y="358"/>
                  <a:pt x="634" y="352"/>
                </a:cubicBezTo>
                <a:cubicBezTo>
                  <a:pt x="639" y="330"/>
                  <a:pt x="645" y="309"/>
                  <a:pt x="651" y="288"/>
                </a:cubicBezTo>
                <a:cubicBezTo>
                  <a:pt x="665" y="280"/>
                  <a:pt x="683" y="271"/>
                  <a:pt x="703" y="260"/>
                </a:cubicBezTo>
                <a:cubicBezTo>
                  <a:pt x="709" y="269"/>
                  <a:pt x="717" y="279"/>
                  <a:pt x="728" y="293"/>
                </a:cubicBezTo>
                <a:cubicBezTo>
                  <a:pt x="730" y="282"/>
                  <a:pt x="732" y="276"/>
                  <a:pt x="732" y="273"/>
                </a:cubicBezTo>
                <a:cubicBezTo>
                  <a:pt x="760" y="265"/>
                  <a:pt x="786" y="258"/>
                  <a:pt x="812" y="250"/>
                </a:cubicBezTo>
                <a:cubicBezTo>
                  <a:pt x="850" y="240"/>
                  <a:pt x="886" y="236"/>
                  <a:pt x="921" y="265"/>
                </a:cubicBezTo>
                <a:cubicBezTo>
                  <a:pt x="946" y="286"/>
                  <a:pt x="999" y="279"/>
                  <a:pt x="1025" y="257"/>
                </a:cubicBezTo>
                <a:cubicBezTo>
                  <a:pt x="1056" y="230"/>
                  <a:pt x="1063" y="229"/>
                  <a:pt x="1108" y="243"/>
                </a:cubicBezTo>
                <a:cubicBezTo>
                  <a:pt x="1118" y="268"/>
                  <a:pt x="1126" y="290"/>
                  <a:pt x="1135" y="314"/>
                </a:cubicBezTo>
                <a:cubicBezTo>
                  <a:pt x="1158" y="303"/>
                  <a:pt x="1178" y="290"/>
                  <a:pt x="1182" y="328"/>
                </a:cubicBezTo>
                <a:cubicBezTo>
                  <a:pt x="1183" y="334"/>
                  <a:pt x="1200" y="344"/>
                  <a:pt x="1210" y="344"/>
                </a:cubicBezTo>
                <a:cubicBezTo>
                  <a:pt x="1240" y="343"/>
                  <a:pt x="1269" y="339"/>
                  <a:pt x="1299" y="334"/>
                </a:cubicBezTo>
                <a:cubicBezTo>
                  <a:pt x="1304" y="333"/>
                  <a:pt x="1309" y="322"/>
                  <a:pt x="1316" y="312"/>
                </a:cubicBezTo>
                <a:cubicBezTo>
                  <a:pt x="1325" y="317"/>
                  <a:pt x="1335" y="322"/>
                  <a:pt x="1345" y="328"/>
                </a:cubicBezTo>
                <a:cubicBezTo>
                  <a:pt x="1336" y="340"/>
                  <a:pt x="1327" y="353"/>
                  <a:pt x="1316" y="368"/>
                </a:cubicBezTo>
                <a:cubicBezTo>
                  <a:pt x="1352" y="367"/>
                  <a:pt x="1384" y="401"/>
                  <a:pt x="1427" y="382"/>
                </a:cubicBezTo>
                <a:cubicBezTo>
                  <a:pt x="1435" y="379"/>
                  <a:pt x="1451" y="391"/>
                  <a:pt x="1461" y="400"/>
                </a:cubicBezTo>
                <a:cubicBezTo>
                  <a:pt x="1464" y="402"/>
                  <a:pt x="1458" y="415"/>
                  <a:pt x="1455" y="423"/>
                </a:cubicBezTo>
                <a:cubicBezTo>
                  <a:pt x="1451" y="432"/>
                  <a:pt x="1445" y="441"/>
                  <a:pt x="1441" y="449"/>
                </a:cubicBezTo>
                <a:cubicBezTo>
                  <a:pt x="1468" y="477"/>
                  <a:pt x="1518" y="478"/>
                  <a:pt x="1533" y="523"/>
                </a:cubicBezTo>
                <a:cubicBezTo>
                  <a:pt x="1537" y="533"/>
                  <a:pt x="1542" y="542"/>
                  <a:pt x="1550" y="558"/>
                </a:cubicBezTo>
                <a:cubicBezTo>
                  <a:pt x="1558" y="538"/>
                  <a:pt x="1565" y="523"/>
                  <a:pt x="1571" y="507"/>
                </a:cubicBezTo>
                <a:cubicBezTo>
                  <a:pt x="1561" y="499"/>
                  <a:pt x="1551" y="492"/>
                  <a:pt x="1541" y="484"/>
                </a:cubicBezTo>
                <a:cubicBezTo>
                  <a:pt x="1552" y="471"/>
                  <a:pt x="1560" y="458"/>
                  <a:pt x="1579" y="472"/>
                </a:cubicBezTo>
                <a:cubicBezTo>
                  <a:pt x="1584" y="475"/>
                  <a:pt x="1595" y="471"/>
                  <a:pt x="1602" y="468"/>
                </a:cubicBezTo>
                <a:cubicBezTo>
                  <a:pt x="1659" y="437"/>
                  <a:pt x="1717" y="444"/>
                  <a:pt x="1763" y="491"/>
                </a:cubicBezTo>
                <a:cubicBezTo>
                  <a:pt x="1768" y="496"/>
                  <a:pt x="1770" y="506"/>
                  <a:pt x="1773" y="513"/>
                </a:cubicBezTo>
                <a:cubicBezTo>
                  <a:pt x="1781" y="533"/>
                  <a:pt x="1789" y="552"/>
                  <a:pt x="1797" y="571"/>
                </a:cubicBezTo>
                <a:cubicBezTo>
                  <a:pt x="1802" y="586"/>
                  <a:pt x="1805" y="601"/>
                  <a:pt x="1804" y="617"/>
                </a:cubicBezTo>
                <a:cubicBezTo>
                  <a:pt x="1813" y="628"/>
                  <a:pt x="1823" y="637"/>
                  <a:pt x="1829" y="649"/>
                </a:cubicBezTo>
                <a:cubicBezTo>
                  <a:pt x="1846" y="684"/>
                  <a:pt x="1901" y="693"/>
                  <a:pt x="1892" y="735"/>
                </a:cubicBezTo>
                <a:cubicBezTo>
                  <a:pt x="1909" y="748"/>
                  <a:pt x="1922" y="758"/>
                  <a:pt x="1940" y="771"/>
                </a:cubicBezTo>
                <a:cubicBezTo>
                  <a:pt x="1963" y="761"/>
                  <a:pt x="1969" y="735"/>
                  <a:pt x="1970" y="703"/>
                </a:cubicBezTo>
                <a:cubicBezTo>
                  <a:pt x="1979" y="706"/>
                  <a:pt x="1987" y="709"/>
                  <a:pt x="1990" y="710"/>
                </a:cubicBezTo>
                <a:cubicBezTo>
                  <a:pt x="1995" y="732"/>
                  <a:pt x="2000" y="749"/>
                  <a:pt x="2007" y="772"/>
                </a:cubicBezTo>
                <a:cubicBezTo>
                  <a:pt x="2021" y="762"/>
                  <a:pt x="2030" y="756"/>
                  <a:pt x="2043" y="747"/>
                </a:cubicBezTo>
                <a:cubicBezTo>
                  <a:pt x="2040" y="756"/>
                  <a:pt x="2039" y="761"/>
                  <a:pt x="2037" y="770"/>
                </a:cubicBezTo>
                <a:cubicBezTo>
                  <a:pt x="2057" y="778"/>
                  <a:pt x="2079" y="783"/>
                  <a:pt x="2097" y="796"/>
                </a:cubicBezTo>
                <a:cubicBezTo>
                  <a:pt x="2113" y="808"/>
                  <a:pt x="2124" y="827"/>
                  <a:pt x="2138" y="845"/>
                </a:cubicBezTo>
                <a:cubicBezTo>
                  <a:pt x="2107" y="863"/>
                  <a:pt x="2116" y="885"/>
                  <a:pt x="2136" y="911"/>
                </a:cubicBezTo>
                <a:cubicBezTo>
                  <a:pt x="2119" y="914"/>
                  <a:pt x="2106" y="917"/>
                  <a:pt x="2094" y="921"/>
                </a:cubicBezTo>
                <a:cubicBezTo>
                  <a:pt x="2090" y="923"/>
                  <a:pt x="2085" y="927"/>
                  <a:pt x="2084" y="931"/>
                </a:cubicBezTo>
                <a:cubicBezTo>
                  <a:pt x="2084" y="934"/>
                  <a:pt x="2089" y="940"/>
                  <a:pt x="2092" y="941"/>
                </a:cubicBezTo>
                <a:cubicBezTo>
                  <a:pt x="2112" y="943"/>
                  <a:pt x="2132" y="945"/>
                  <a:pt x="2152" y="946"/>
                </a:cubicBezTo>
                <a:cubicBezTo>
                  <a:pt x="2157" y="946"/>
                  <a:pt x="2165" y="943"/>
                  <a:pt x="2166" y="945"/>
                </a:cubicBezTo>
                <a:cubicBezTo>
                  <a:pt x="2179" y="969"/>
                  <a:pt x="2204" y="974"/>
                  <a:pt x="2227" y="982"/>
                </a:cubicBezTo>
                <a:cubicBezTo>
                  <a:pt x="2234" y="984"/>
                  <a:pt x="2241" y="985"/>
                  <a:pt x="2249" y="987"/>
                </a:cubicBezTo>
                <a:cubicBezTo>
                  <a:pt x="2251" y="997"/>
                  <a:pt x="2253" y="1012"/>
                  <a:pt x="2254" y="1022"/>
                </a:cubicBezTo>
                <a:cubicBezTo>
                  <a:pt x="2237" y="1031"/>
                  <a:pt x="2216" y="1034"/>
                  <a:pt x="2209" y="1046"/>
                </a:cubicBezTo>
                <a:cubicBezTo>
                  <a:pt x="2202" y="1059"/>
                  <a:pt x="2205" y="1082"/>
                  <a:pt x="2214" y="1095"/>
                </a:cubicBezTo>
                <a:cubicBezTo>
                  <a:pt x="2222" y="1108"/>
                  <a:pt x="2242" y="1114"/>
                  <a:pt x="2257" y="1123"/>
                </a:cubicBezTo>
                <a:cubicBezTo>
                  <a:pt x="2259" y="1139"/>
                  <a:pt x="2261" y="1158"/>
                  <a:pt x="2263" y="1174"/>
                </a:cubicBezTo>
                <a:cubicBezTo>
                  <a:pt x="2291" y="1172"/>
                  <a:pt x="2312" y="1171"/>
                  <a:pt x="2339" y="1169"/>
                </a:cubicBezTo>
                <a:cubicBezTo>
                  <a:pt x="2322" y="1159"/>
                  <a:pt x="2312" y="1152"/>
                  <a:pt x="2302" y="1146"/>
                </a:cubicBezTo>
                <a:cubicBezTo>
                  <a:pt x="2315" y="1133"/>
                  <a:pt x="2327" y="1119"/>
                  <a:pt x="2338" y="1109"/>
                </a:cubicBezTo>
                <a:cubicBezTo>
                  <a:pt x="2324" y="1104"/>
                  <a:pt x="2306" y="1097"/>
                  <a:pt x="2288" y="1091"/>
                </a:cubicBezTo>
                <a:cubicBezTo>
                  <a:pt x="2289" y="1087"/>
                  <a:pt x="2290" y="1083"/>
                  <a:pt x="2291" y="1080"/>
                </a:cubicBezTo>
                <a:cubicBezTo>
                  <a:pt x="2307" y="1080"/>
                  <a:pt x="2324" y="1080"/>
                  <a:pt x="2340" y="1080"/>
                </a:cubicBezTo>
                <a:cubicBezTo>
                  <a:pt x="2338" y="1064"/>
                  <a:pt x="2337" y="1051"/>
                  <a:pt x="2335" y="1039"/>
                </a:cubicBezTo>
                <a:cubicBezTo>
                  <a:pt x="2333" y="1029"/>
                  <a:pt x="2328" y="1020"/>
                  <a:pt x="2327" y="1010"/>
                </a:cubicBezTo>
                <a:cubicBezTo>
                  <a:pt x="2326" y="1001"/>
                  <a:pt x="2326" y="991"/>
                  <a:pt x="2325" y="981"/>
                </a:cubicBezTo>
                <a:cubicBezTo>
                  <a:pt x="2329" y="979"/>
                  <a:pt x="2334" y="976"/>
                  <a:pt x="2339" y="973"/>
                </a:cubicBezTo>
                <a:cubicBezTo>
                  <a:pt x="2315" y="960"/>
                  <a:pt x="2293" y="943"/>
                  <a:pt x="2269" y="934"/>
                </a:cubicBezTo>
                <a:cubicBezTo>
                  <a:pt x="2239" y="922"/>
                  <a:pt x="2253" y="906"/>
                  <a:pt x="2258" y="890"/>
                </a:cubicBezTo>
                <a:cubicBezTo>
                  <a:pt x="2270" y="895"/>
                  <a:pt x="2282" y="899"/>
                  <a:pt x="2300" y="907"/>
                </a:cubicBezTo>
                <a:cubicBezTo>
                  <a:pt x="2294" y="893"/>
                  <a:pt x="2291" y="887"/>
                  <a:pt x="2287" y="879"/>
                </a:cubicBezTo>
                <a:cubicBezTo>
                  <a:pt x="2309" y="865"/>
                  <a:pt x="2330" y="852"/>
                  <a:pt x="2360" y="834"/>
                </a:cubicBezTo>
                <a:cubicBezTo>
                  <a:pt x="2327" y="826"/>
                  <a:pt x="2304" y="819"/>
                  <a:pt x="2280" y="814"/>
                </a:cubicBezTo>
                <a:cubicBezTo>
                  <a:pt x="2249" y="808"/>
                  <a:pt x="2230" y="853"/>
                  <a:pt x="2182" y="832"/>
                </a:cubicBezTo>
                <a:cubicBezTo>
                  <a:pt x="2196" y="826"/>
                  <a:pt x="2205" y="821"/>
                  <a:pt x="2214" y="818"/>
                </a:cubicBezTo>
                <a:cubicBezTo>
                  <a:pt x="2222" y="815"/>
                  <a:pt x="2232" y="815"/>
                  <a:pt x="2238" y="811"/>
                </a:cubicBezTo>
                <a:cubicBezTo>
                  <a:pt x="2253" y="798"/>
                  <a:pt x="2267" y="784"/>
                  <a:pt x="2281" y="770"/>
                </a:cubicBezTo>
                <a:cubicBezTo>
                  <a:pt x="2268" y="757"/>
                  <a:pt x="2254" y="745"/>
                  <a:pt x="2238" y="730"/>
                </a:cubicBezTo>
                <a:cubicBezTo>
                  <a:pt x="2222" y="783"/>
                  <a:pt x="2200" y="788"/>
                  <a:pt x="2163" y="759"/>
                </a:cubicBezTo>
                <a:cubicBezTo>
                  <a:pt x="2148" y="746"/>
                  <a:pt x="2126" y="743"/>
                  <a:pt x="2107" y="736"/>
                </a:cubicBezTo>
                <a:cubicBezTo>
                  <a:pt x="2099" y="733"/>
                  <a:pt x="2090" y="730"/>
                  <a:pt x="2077" y="726"/>
                </a:cubicBezTo>
                <a:cubicBezTo>
                  <a:pt x="2099" y="720"/>
                  <a:pt x="2115" y="718"/>
                  <a:pt x="2128" y="712"/>
                </a:cubicBezTo>
                <a:cubicBezTo>
                  <a:pt x="2148" y="702"/>
                  <a:pt x="2165" y="696"/>
                  <a:pt x="2181" y="717"/>
                </a:cubicBezTo>
                <a:cubicBezTo>
                  <a:pt x="2185" y="722"/>
                  <a:pt x="2192" y="724"/>
                  <a:pt x="2200" y="725"/>
                </a:cubicBezTo>
                <a:cubicBezTo>
                  <a:pt x="2185" y="713"/>
                  <a:pt x="2189" y="673"/>
                  <a:pt x="2152" y="693"/>
                </a:cubicBezTo>
                <a:cubicBezTo>
                  <a:pt x="2149" y="694"/>
                  <a:pt x="2142" y="687"/>
                  <a:pt x="2137" y="683"/>
                </a:cubicBezTo>
                <a:cubicBezTo>
                  <a:pt x="2127" y="677"/>
                  <a:pt x="2118" y="670"/>
                  <a:pt x="2105" y="662"/>
                </a:cubicBezTo>
                <a:cubicBezTo>
                  <a:pt x="2105" y="661"/>
                  <a:pt x="2109" y="655"/>
                  <a:pt x="2117" y="641"/>
                </a:cubicBezTo>
                <a:cubicBezTo>
                  <a:pt x="2084" y="646"/>
                  <a:pt x="2056" y="650"/>
                  <a:pt x="2025" y="655"/>
                </a:cubicBezTo>
                <a:cubicBezTo>
                  <a:pt x="2028" y="649"/>
                  <a:pt x="2032" y="642"/>
                  <a:pt x="2036" y="634"/>
                </a:cubicBezTo>
                <a:cubicBezTo>
                  <a:pt x="2037" y="634"/>
                  <a:pt x="2035" y="633"/>
                  <a:pt x="2034" y="632"/>
                </a:cubicBezTo>
                <a:cubicBezTo>
                  <a:pt x="2021" y="628"/>
                  <a:pt x="2009" y="623"/>
                  <a:pt x="1996" y="619"/>
                </a:cubicBezTo>
                <a:cubicBezTo>
                  <a:pt x="2007" y="618"/>
                  <a:pt x="2019" y="617"/>
                  <a:pt x="2031" y="615"/>
                </a:cubicBezTo>
                <a:cubicBezTo>
                  <a:pt x="2056" y="611"/>
                  <a:pt x="2082" y="607"/>
                  <a:pt x="2108" y="605"/>
                </a:cubicBezTo>
                <a:cubicBezTo>
                  <a:pt x="2114" y="605"/>
                  <a:pt x="2121" y="611"/>
                  <a:pt x="2130" y="615"/>
                </a:cubicBezTo>
                <a:cubicBezTo>
                  <a:pt x="2131" y="588"/>
                  <a:pt x="2106" y="567"/>
                  <a:pt x="2117" y="538"/>
                </a:cubicBezTo>
                <a:cubicBezTo>
                  <a:pt x="2118" y="532"/>
                  <a:pt x="2100" y="519"/>
                  <a:pt x="2088" y="504"/>
                </a:cubicBezTo>
                <a:cubicBezTo>
                  <a:pt x="2100" y="494"/>
                  <a:pt x="2112" y="483"/>
                  <a:pt x="2127" y="469"/>
                </a:cubicBezTo>
                <a:cubicBezTo>
                  <a:pt x="2128" y="432"/>
                  <a:pt x="2151" y="412"/>
                  <a:pt x="2193" y="416"/>
                </a:cubicBezTo>
                <a:cubicBezTo>
                  <a:pt x="2207" y="418"/>
                  <a:pt x="2221" y="416"/>
                  <a:pt x="2238" y="411"/>
                </a:cubicBezTo>
                <a:cubicBezTo>
                  <a:pt x="2182" y="397"/>
                  <a:pt x="2214" y="348"/>
                  <a:pt x="2194" y="315"/>
                </a:cubicBezTo>
                <a:cubicBezTo>
                  <a:pt x="2240" y="313"/>
                  <a:pt x="2256" y="350"/>
                  <a:pt x="2281" y="370"/>
                </a:cubicBezTo>
                <a:cubicBezTo>
                  <a:pt x="2318" y="366"/>
                  <a:pt x="2335" y="325"/>
                  <a:pt x="2375" y="325"/>
                </a:cubicBezTo>
                <a:cubicBezTo>
                  <a:pt x="2385" y="325"/>
                  <a:pt x="2395" y="302"/>
                  <a:pt x="2407" y="296"/>
                </a:cubicBezTo>
                <a:cubicBezTo>
                  <a:pt x="2427" y="287"/>
                  <a:pt x="2450" y="279"/>
                  <a:pt x="2472" y="277"/>
                </a:cubicBezTo>
                <a:cubicBezTo>
                  <a:pt x="2502" y="276"/>
                  <a:pt x="2532" y="280"/>
                  <a:pt x="2561" y="282"/>
                </a:cubicBezTo>
                <a:cubicBezTo>
                  <a:pt x="2566" y="282"/>
                  <a:pt x="2572" y="280"/>
                  <a:pt x="2577" y="279"/>
                </a:cubicBezTo>
                <a:cubicBezTo>
                  <a:pt x="2598" y="274"/>
                  <a:pt x="2619" y="264"/>
                  <a:pt x="2632" y="292"/>
                </a:cubicBezTo>
                <a:cubicBezTo>
                  <a:pt x="2634" y="297"/>
                  <a:pt x="2647" y="299"/>
                  <a:pt x="2654" y="297"/>
                </a:cubicBezTo>
                <a:cubicBezTo>
                  <a:pt x="2658" y="295"/>
                  <a:pt x="2662" y="284"/>
                  <a:pt x="2661" y="278"/>
                </a:cubicBezTo>
                <a:cubicBezTo>
                  <a:pt x="2658" y="243"/>
                  <a:pt x="2668" y="215"/>
                  <a:pt x="2695" y="191"/>
                </a:cubicBezTo>
                <a:cubicBezTo>
                  <a:pt x="2703" y="182"/>
                  <a:pt x="2703" y="164"/>
                  <a:pt x="2708" y="145"/>
                </a:cubicBezTo>
                <a:cubicBezTo>
                  <a:pt x="2716" y="144"/>
                  <a:pt x="2731" y="140"/>
                  <a:pt x="2746" y="138"/>
                </a:cubicBezTo>
                <a:cubicBezTo>
                  <a:pt x="2743" y="136"/>
                  <a:pt x="2741" y="133"/>
                  <a:pt x="2739" y="131"/>
                </a:cubicBezTo>
                <a:cubicBezTo>
                  <a:pt x="2746" y="121"/>
                  <a:pt x="2754" y="111"/>
                  <a:pt x="2759" y="99"/>
                </a:cubicBezTo>
                <a:cubicBezTo>
                  <a:pt x="2763" y="93"/>
                  <a:pt x="2762" y="84"/>
                  <a:pt x="2762" y="83"/>
                </a:cubicBezTo>
                <a:cubicBezTo>
                  <a:pt x="2787" y="77"/>
                  <a:pt x="2810" y="70"/>
                  <a:pt x="2833" y="65"/>
                </a:cubicBezTo>
                <a:cubicBezTo>
                  <a:pt x="2836" y="64"/>
                  <a:pt x="2840" y="67"/>
                  <a:pt x="2843" y="69"/>
                </a:cubicBezTo>
                <a:cubicBezTo>
                  <a:pt x="2866" y="80"/>
                  <a:pt x="2889" y="71"/>
                  <a:pt x="2909" y="63"/>
                </a:cubicBezTo>
                <a:cubicBezTo>
                  <a:pt x="2919" y="58"/>
                  <a:pt x="2925" y="45"/>
                  <a:pt x="2931" y="34"/>
                </a:cubicBezTo>
                <a:cubicBezTo>
                  <a:pt x="2935" y="27"/>
                  <a:pt x="2935" y="18"/>
                  <a:pt x="2943" y="11"/>
                </a:cubicBezTo>
                <a:cubicBezTo>
                  <a:pt x="2941" y="36"/>
                  <a:pt x="2938" y="60"/>
                  <a:pt x="2935" y="85"/>
                </a:cubicBezTo>
                <a:cubicBezTo>
                  <a:pt x="2938" y="86"/>
                  <a:pt x="2940" y="87"/>
                  <a:pt x="2943" y="88"/>
                </a:cubicBezTo>
                <a:cubicBezTo>
                  <a:pt x="2953" y="73"/>
                  <a:pt x="2963" y="58"/>
                  <a:pt x="2975" y="40"/>
                </a:cubicBezTo>
                <a:cubicBezTo>
                  <a:pt x="2973" y="32"/>
                  <a:pt x="2970" y="18"/>
                  <a:pt x="2966" y="4"/>
                </a:cubicBezTo>
                <a:cubicBezTo>
                  <a:pt x="2968" y="2"/>
                  <a:pt x="2970" y="1"/>
                  <a:pt x="2972" y="0"/>
                </a:cubicBezTo>
                <a:close/>
              </a:path>
            </a:pathLst>
          </a:custGeom>
        </p:spPr>
      </p:pic>
      <p:sp>
        <p:nvSpPr>
          <p:cNvPr id="17" name="文本框 16"/>
          <p:cNvSpPr txBox="1"/>
          <p:nvPr/>
        </p:nvSpPr>
        <p:spPr>
          <a:xfrm>
            <a:off x="9107170" y="1669415"/>
            <a:ext cx="2449830" cy="3784600"/>
          </a:xfrm>
          <a:prstGeom prst="rect">
            <a:avLst/>
          </a:prstGeom>
          <a:solidFill>
            <a:schemeClr val="accent4"/>
          </a:solidFill>
        </p:spPr>
        <p:txBody>
          <a:bodyPr wrap="square" rtlCol="0">
            <a:sp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）智慧农业相对传统农业的优势是什么？</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）青年如何为农业的现代化做出贡献？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流程图: 顺序访问存储器 17"/>
          <p:cNvSpPr/>
          <p:nvPr/>
        </p:nvSpPr>
        <p:spPr>
          <a:xfrm>
            <a:off x="9020175" y="617855"/>
            <a:ext cx="933450" cy="868680"/>
          </a:xfrm>
          <a:prstGeom prst="flowChartMagneticTape">
            <a:avLst/>
          </a:prstGeom>
          <a:solidFill>
            <a:schemeClr val="accent4"/>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081135" y="803910"/>
            <a:ext cx="872490" cy="49657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rPr>
              <a:t>思考</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07415" y="1564640"/>
            <a:ext cx="10068560" cy="2748280"/>
          </a:xfrm>
          <a:prstGeom prst="rect">
            <a:avLst/>
          </a:prstGeom>
          <a:noFill/>
        </p:spPr>
        <p:txBody>
          <a:bodyPr wrap="square" rtlCol="0">
            <a:spAutoFit/>
          </a:bodyPr>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新时代新征程我们必须</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依靠自主创新，加快形成新质生产力，大力发展战略性新兴产业和未来产业，以开辟新赛道、打造新优势。创新创业者要深入理解和把握新质生产力，通过创新创业，不断开辟发展新领域新赛道，为我国经济高质量发展提供持久动能。</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了解新质生产力</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513905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dirty="0">
                <a:solidFill>
                  <a:srgbClr val="92D050"/>
                </a:solidFill>
                <a:latin typeface="微软雅黑" panose="020B0503020204020204" pitchFamily="34" charset="-122"/>
                <a:ea typeface="微软雅黑" panose="020B0503020204020204" pitchFamily="34" charset="-122"/>
              </a:rPr>
              <a:t> </a:t>
            </a:r>
            <a:r>
              <a:rPr lang="zh-CN" altLang="en-US" sz="2400" b="1" dirty="0">
                <a:solidFill>
                  <a:srgbClr val="92D050"/>
                </a:solidFill>
                <a:latin typeface="微软雅黑" panose="020B0503020204020204" pitchFamily="34" charset="-122"/>
                <a:ea typeface="微软雅黑" panose="020B0503020204020204" pitchFamily="34" charset="-122"/>
              </a:rPr>
              <a:t>新质生产力</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创新起主导作用，摆脱传统经济增长方式、生产力发展路径，具有高科技、高效能、高质量特征，符合新发展理念的先进生产力质态。它由技术革命性突破、生产要素创新性配置、产业深度转型升级而催生，以劳动者、劳动资料、劳动对象及其优化组合的跃升为基本内涵，以全要素生产率大幅提升为核心标志。</a:t>
            </a:r>
            <a:r>
              <a:rPr lang="zh-CN" altLang="en-US" sz="2000" b="1" dirty="0">
                <a:solidFill>
                  <a:srgbClr val="92D050"/>
                </a:solidFill>
                <a:latin typeface="微软雅黑" panose="020B0503020204020204" pitchFamily="34" charset="-122"/>
                <a:ea typeface="微软雅黑" panose="020B0503020204020204" pitchFamily="34" charset="-122"/>
              </a:rPr>
              <a:t>它的特点是创新，关键在质优，本质是先进生产力。</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p:nvPr/>
        </p:nvPicPr>
        <p:blipFill>
          <a:blip r:embed="rId1"/>
          <a:stretch>
            <a:fillRect/>
          </a:stretch>
        </p:blipFill>
        <p:spPr>
          <a:xfrm>
            <a:off x="6827520" y="1470025"/>
            <a:ext cx="5096510" cy="4091305"/>
          </a:xfrm>
          <a:prstGeom prst="rect">
            <a:avLst/>
          </a:prstGeom>
          <a:ln>
            <a:solidFill>
              <a:schemeClr val="accent4"/>
            </a:solidFill>
          </a:ln>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839470" y="3865880"/>
            <a:ext cx="9533890" cy="2676525"/>
          </a:xfrm>
          <a:prstGeom prst="rect">
            <a:avLst/>
          </a:prstGeom>
          <a:noFill/>
        </p:spPr>
        <p:txBody>
          <a:bodyPr wrap="square">
            <a:spAutoFit/>
          </a:bodyPr>
          <a:lstStyle/>
          <a:p>
            <a:pPr algn="l">
              <a:lnSpc>
                <a:spcPct val="200000"/>
              </a:lnSpc>
            </a:pPr>
            <a:r>
              <a:rPr lang="zh-CN" altLang="en-US" sz="2400" b="1" dirty="0">
                <a:solidFill>
                  <a:srgbClr val="92D050"/>
                </a:solidFill>
                <a:latin typeface="微软雅黑" panose="020B0503020204020204" pitchFamily="34" charset="-122"/>
                <a:ea typeface="微软雅黑" panose="020B0503020204020204" pitchFamily="34" charset="-122"/>
              </a:rPr>
              <a:t>（一）以更高素质的劳动者为第一要素</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人是生产力中最关键因素，高素质劳动者是新质生产力第一要素。</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发展新质生产力需战略人才，如顶尖科技人才、一流科技领军人才和青年科技人才，也需要熟练掌握新质生产资料的应用型人才，如工程技术人才和技术工人。</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rcRect l="-1117" t="22607" r="1117" b="-3985"/>
          <a:stretch>
            <a:fillRect/>
          </a:stretch>
        </p:blipFill>
        <p:spPr>
          <a:xfrm>
            <a:off x="1621790" y="1323340"/>
            <a:ext cx="8282305" cy="2760345"/>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491490" y="1506220"/>
            <a:ext cx="6387465" cy="3291840"/>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（二）以更高技术含量的劳动资料为动力源泉</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新一代科技技术融合应用，孕育出更智能、高效、低碳、安全新型工具，</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解放劳动者，削弱自然条件限制，</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拓展生产空间，为新质生产力的形成提供了物质条件。非实体形态工具广泛应用，推动生产力上新台阶。</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969760" y="1506220"/>
            <a:ext cx="4956175" cy="3510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5_2"/>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4"/>
  <p:tag name="KSO_WM_DIAGRAM_COLOR_TEXT_CAN_REMOVE" val="n"/>
  <p:tag name="KSO_WM_UNIT_FILL_TYPE" val="1"/>
  <p:tag name="KSO_WM_UNIT_FILL_FORE_SCHEMECOLOR_INDEX" val="9"/>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9,&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5_3"/>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5_3"/>
  <p:tag name="KSO_WM_DIAGRAM_VERSION" val="3"/>
  <p:tag name="KSO_WM_DIAGRAM_COLOR_TRICK" val="4"/>
  <p:tag name="KSO_WM_DIAGRAM_COLOR_TEXT_CAN_REMOVE" val="n"/>
  <p:tag name="KSO_WM_UNIT_FILL_TYPE" val="1"/>
  <p:tag name="KSO_WM_UNIT_FILL_FORE_SCHEMECOLOR_INDEX" val="9"/>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9,&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5_4"/>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5_4"/>
  <p:tag name="KSO_WM_DIAGRAM_VERSION" val="3"/>
  <p:tag name="KSO_WM_DIAGRAM_COLOR_TRICK" val="4"/>
  <p:tag name="KSO_WM_DIAGRAM_COLOR_TEXT_CAN_REMOVE" val="n"/>
  <p:tag name="KSO_WM_UNIT_LINE_FORE_SCHEMECOLOR_INDEX" val="9"/>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f*1_5_1"/>
  <p:tag name="KSO_WM_TEMPLATE_CATEGORY" val="diagram"/>
  <p:tag name="KSO_WM_TEMPLATE_INDEX" val="2023106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5_1"/>
  <p:tag name="KSO_WM_DIAGRAM_VERSION" val="3"/>
  <p:tag name="KSO_WM_DIAGRAM_COLOR_TRICK" val="4"/>
  <p:tag name="KSO_WM_DIAGRAM_COLOR_TEXT_CAN_REMOVE" val="n"/>
  <p:tag name="KSO_WM_UNIT_PRESET_TEXT" val="单击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4.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 name="resource_record_key" val="{&quot;10&quot;:[20090547],&quot;65&quot;:[20235219],&quot;70&quot;:[3314179]}"/>
</p:tagLst>
</file>

<file path=ppt/tags/tag105.xml><?xml version="1.0" encoding="utf-8"?>
<p:tagLst xmlns:p="http://schemas.openxmlformats.org/presentationml/2006/main">
  <p:tag name="wpp_generatetext"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i*1_1"/>
  <p:tag name="KSO_WM_TEMPLATE_CATEGORY" val="diagram"/>
  <p:tag name="KSO_WM_TEMPLATE_INDEX" val="2023525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gradient&quot;:[{&quot;brightness&quot;:0.6000000238418579,&quot;colorType&quot;:1,&quot;foreColorIndex&quot;:5,&quot;pos&quot;:1,&quot;transparency&quot;:1},{&quot;brightness&quot;:0.6000000238418579,&quot;colorType&quot;:1,&quot;foreColorIndex&quot;:5,&quot;pos&quot;:0,&quot;transparency&quot;:1},{&quot;brightness&quot;:0.6000000238418579,&quot;colorType&quot;:1,&quot;foreColorIndex&quot;:5,&quot;pos&quot;:0.5699999928474426,&quot;transparency&quot;:0.800000011920929},{&quot;brightness&quot;:0.6000000238418579,&quot;colorType&quot;:1,&quot;foreColorIndex&quot;:5,&quot;pos&quot;:0.4300000071525574,&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i*1_1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i*1_2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f*1_2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UNIT_VALUE" val="132"/>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f*1_1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UNIT_VALUE" val="132"/>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i*1_1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x*1_1_1"/>
  <p:tag name="KSO_WM_TEMPLATE_CATEGORY" val="diagram"/>
  <p:tag name="KSO_WM_TEMPLATE_INDEX" val="20235250"/>
  <p:tag name="KSO_WM_UNIT_LAYERLEVEL" val="1_1_1"/>
  <p:tag name="KSO_WM_TAG_VERSION" val="3.0"/>
  <p:tag name="KSO_WM_BEAUTIFY_FLAG" val="#wm#"/>
  <p:tag name="KSO_WM_UNIT_VALUE" val="92*92"/>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i*1_2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1*l_h_x*1_2_1"/>
  <p:tag name="KSO_WM_TEMPLATE_CATEGORY" val="diagram"/>
  <p:tag name="KSO_WM_TEMPLATE_INDEX" val="20235250"/>
  <p:tag name="KSO_WM_UNIT_LAYERLEVEL" val="1_1_1"/>
  <p:tag name="KSO_WM_TAG_VERSION" val="3.0"/>
  <p:tag name="KSO_WM_BEAUTIFY_FLAG" val="#wm#"/>
  <p:tag name="KSO_WM_UNIT_VALUE" val="89*89"/>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22.74527559055116,&quot;left&quot;:112.84559055118109,&quot;top&quot;:117.28,&quot;width&quot;:734.308897637795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5.xml><?xml version="1.0" encoding="utf-8"?>
<p:tagLst xmlns:p="http://schemas.openxmlformats.org/presentationml/2006/main">
  <p:tag name="wpp_generatetext"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92964_1*i*1"/>
  <p:tag name="KSO_WM_TEMPLATE_CATEGORY" val="custom"/>
  <p:tag name="KSO_WM_TEMPLATE_INDEX" val="40492964"/>
  <p:tag name="KSO_WM_UNIT_LAYERLEVEL" val="1"/>
  <p:tag name="KSO_WM_TAG_VERSION" val="3.0"/>
  <p:tag name="KSO_WM_BEAUTIFY_FLAG" val="#wm#"/>
</p:tagLst>
</file>

<file path=ppt/tags/tag11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118.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122.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12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7_1*m_i*1_1"/>
  <p:tag name="KSO_WM_TEMPLATE_CATEGORY" val="diagram"/>
  <p:tag name="KSO_WM_TEMPLATE_INDEX" val="20236927"/>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UNIT_LINE_FORE_SCHEMECOLOR_INDEX" val="13"/>
  <p:tag name="KSO_WM_DIAGRAM_MAX_ITEMCNT" val="6"/>
  <p:tag name="KSO_WM_DIAGRAM_MIN_ITEMCNT" val="3"/>
  <p:tag name="KSO_WM_DIAGRAM_VIRTUALLY_FRAME" val="{&quot;height&quot;:377.2611083984375,&quot;left&quot;:8.35,&quot;top&quot;:140.01944580078126,&quot;width&quot;:944.5}"/>
  <p:tag name="KSO_WM_DIAGRAM_COLOR_MATCH_VALUE" val="{&quot;shape&quot;:{&quot;fill&quot;:{&quot;type&quot;:0},&quot;glow&quot;:{&quot;colorType&quot;:0},&quot;line&quot;:{&quot;solidLine&quot;:{&quot;brightness&quot;:0.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6.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i*1_1_1"/>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UNIT_LINE_FORE_SCHEMECOLOR_INDEX" val="13"/>
  <p:tag name="KSO_WM_DIAGRAM_MAX_ITEMCNT" val="6"/>
  <p:tag name="KSO_WM_DIAGRAM_MIN_ITEMCNT" val="3"/>
  <p:tag name="KSO_WM_DIAGRAM_COLOR_MATCH_VALUE" val="{&quot;shape&quot;:{&quot;fill&quot;:{&quot;type&quot;:0},&quot;glow&quot;:{&quot;colorType&quot;:0},&quot;line&quot;:{&quot;solidLine&quot;:{&quot;brightness&quot;:0.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7.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a*1_1_1"/>
  <p:tag name="KSO_WM_TEMPLATE_CATEGORY" val="diagram"/>
  <p:tag name="KSO_WM_TEMPLATE_INDEX" val="2023692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28.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i*1_2_1"/>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UNIT_LINE_FORE_SCHEMECOLOR_INDEX" val="13"/>
  <p:tag name="KSO_WM_DIAGRAM_MAX_ITEMCNT" val="6"/>
  <p:tag name="KSO_WM_DIAGRAM_MIN_ITEMCNT" val="3"/>
  <p:tag name="KSO_WM_DIAGRAM_COLOR_MATCH_VALUE" val="{&quot;shape&quot;:{&quot;fill&quot;:{&quot;type&quot;:0},&quot;glow&quot;:{&quot;colorType&quot;:0},&quot;line&quot;:{&quot;solidLine&quot;:{&quot;brightness&quot;:0.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9.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a*1_2_1"/>
  <p:tag name="KSO_WM_TEMPLATE_CATEGORY" val="diagram"/>
  <p:tag name="KSO_WM_TEMPLATE_INDEX" val="2023692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i*1_3_1"/>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UNIT_LINE_FORE_SCHEMECOLOR_INDEX" val="13"/>
  <p:tag name="KSO_WM_DIAGRAM_MAX_ITEMCNT" val="6"/>
  <p:tag name="KSO_WM_DIAGRAM_MIN_ITEMCNT" val="3"/>
  <p:tag name="KSO_WM_DIAGRAM_COLOR_MATCH_VALUE" val="{&quot;shape&quot;:{&quot;fill&quot;:{&quot;type&quot;:0},&quot;glow&quot;:{&quot;colorType&quot;:0},&quot;line&quot;:{&quot;solidLine&quot;:{&quot;brightness&quot;:0.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7_1*m_h_i*1_1_2"/>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7.2611083984375,&quot;left&quot;:8.35,&quot;top&quot;:140.01944580078126,&quot;width&quot;:9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7_1*m_h_i*1_2_2"/>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7.2611083984375,&quot;left&quot;:8.35,&quot;top&quot;:140.01944580078126,&quot;width&quot;:9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7_1*m_h_i*1_3_2"/>
  <p:tag name="KSO_WM_TEMPLATE_CATEGORY" val="diagram"/>
  <p:tag name="KSO_WM_TEMPLATE_INDEX" val="20236927"/>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77.2611083984375,&quot;left&quot;:8.35,&quot;top&quot;:140.01944580078126,&quot;width&quot;:94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xml><?xml version="1.0" encoding="utf-8"?>
<p:tagLst xmlns:p="http://schemas.openxmlformats.org/presentationml/2006/main">
  <p:tag name="KSO_WM_DIAGRAM_VIRTUALLY_FRAME" val="{&quot;height&quot;:377.2611083984375,&quot;left&quot;:8.35,&quot;top&quot;:140.01944580078126,&quot;width&quot;:944.5}"/>
  <p:tag name="KSO_WM_UNIT_HIGHLIGHT" val="0"/>
  <p:tag name="KSO_WM_UNIT_COMPATIBLE" val="0"/>
  <p:tag name="KSO_WM_UNIT_DIAGRAM_ISNUMVISUAL" val="0"/>
  <p:tag name="KSO_WM_UNIT_DIAGRAM_ISREFERUNIT" val="0"/>
  <p:tag name="KSO_WM_UNIT_ID" val="diagram20236927_1*m_h_a*1_3_1"/>
  <p:tag name="KSO_WM_TEMPLATE_CATEGORY" val="diagram"/>
  <p:tag name="KSO_WM_TEMPLATE_INDEX" val="20236927"/>
  <p:tag name="KSO_WM_UNIT_LAYERLEVEL" val="1_1_1"/>
  <p:tag name="KSO_WM_TAG_VERSION" val="3.0"/>
  <p:tag name="KSO_WM_BEAUTIFY_FLAG" val="#wm#"/>
  <p:tag name="KSO_WM_UNIT_ISCONTENTSTITLE" val="0"/>
  <p:tag name="KSO_WM_UNIT_ISNUMDGMTITLE" val="0"/>
  <p:tag name="KSO_WM_UNIT_NOCLEAR" val="0"/>
  <p:tag name="KSO_WM_UNIT_VALUE" val="9"/>
  <p:tag name="KSO_WM_DIAGRAM_GROUP_CODE" val="m1-1"/>
  <p:tag name="KSO_WM_UNIT_TYPE" val="m_h_a"/>
  <p:tag name="KSO_WM_UNIT_INDEX" val="1_3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2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2"/>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gradient&quot;:[{&quot;brightness&quot;:0,&quot;colorType&quot;:1,&quot;foreColorIndex&quot;:5,&quot;pos&quot;:0.05000000074505806,&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457_1*m_h_i*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2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3"/>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1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2"/>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457_1*m_h_i*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1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1_3"/>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2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2_4"/>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7_1*m_h_a*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7_1*m_h_a*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7_1*m_h_a*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3_2"/>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2"/>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799999952316284,&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457_1*m_h_i*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3_3"/>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3"/>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7_1*m_h_i*1_3_4"/>
  <p:tag name="KSO_WM_TEMPLATE_CATEGORY" val="diagram"/>
  <p:tag name="KSO_WM_TEMPLATE_INDEX" val="202314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TYPE" val="m_h_i"/>
  <p:tag name="KSO_WM_UNIT_INDEX" val="1_3_4"/>
  <p:tag name="KSO_WM_DIAGRAM_MAX_ITEMCNT" val="6"/>
  <p:tag name="KSO_WM_DIAGRAM_MIN_ITEMCNT" val="3"/>
  <p:tag name="KSO_WM_DIAGRAM_VIRTUALLY_FRAME" val="{&quot;height&quot;:388.3748779296875,&quot;left&quot;:55.174957275390625,&quot;top&quot;:134.46256103515626,&quot;width&quot;:849.65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9_2*m_i*1_1"/>
  <p:tag name="KSO_WM_TEMPLATE_CATEGORY" val="diagram"/>
  <p:tag name="KSO_WM_TEMPLATE_INDEX" val="20235399"/>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0.44999998807907104,&quot;transparency&quot;:0},{&quot;brightness&quot;:0.600000023841857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9_2*m_h_i*1_2_1"/>
  <p:tag name="KSO_WM_TEMPLATE_CATEGORY" val="diagram"/>
  <p:tag name="KSO_WM_TEMPLATE_INDEX" val="20235399"/>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9_2*m_h_i*1_1_1"/>
  <p:tag name="KSO_WM_TEMPLATE_CATEGORY" val="diagram"/>
  <p:tag name="KSO_WM_TEMPLATE_INDEX" val="20235399"/>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i"/>
  <p:tag name="KSO_WM_UNIT_INDEX" val="1_1_2"/>
  <p:tag name="KSO_WM_UNIT_ID" val="diagram20235399_2*m_h_i*1_1_2"/>
  <p:tag name="KSO_WM_TEMPLATE_CATEGORY" val="diagram"/>
  <p:tag name="KSO_WM_TEMPLATE_INDEX" val="20235399"/>
  <p:tag name="KSO_WM_UNIT_LAYERLEVEL" val="1_1_1"/>
  <p:tag name="KSO_WM_TAG_VERSION" val="3.0"/>
  <p:tag name="KSO_WM_BEAUTIFY_FLAG" val="#wm#"/>
  <p:tag name="KSO_WM_DIAGRAM_GROUP_CODE" val="m1-1"/>
  <p:tag name="KSO_WM_UNIT_SUBTYPE" val="nb"/>
  <p:tag name="KSO_WM_DIAGRAM_VERSION" val="3"/>
  <p:tag name="KSO_WM_DIAGRAM_COLOR_TRICK" val="1"/>
  <p:tag name="KSO_WM_DIAGRAM_COLOR_TEXT_CAN_REMOVE" val="n"/>
  <p:tag name="KSO_WM_UNIT_TEXT_FILL_FORE_SCHEMECOLOR_INDEX" val="1"/>
  <p:tag name="KSO_WM_UNIT_TEXT_FILL_TYPE" val="1"/>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i"/>
  <p:tag name="KSO_WM_UNIT_INDEX" val="1_2_2"/>
  <p:tag name="KSO_WM_UNIT_ID" val="diagram20235399_2*m_h_i*1_2_2"/>
  <p:tag name="KSO_WM_TEMPLATE_CATEGORY" val="diagram"/>
  <p:tag name="KSO_WM_TEMPLATE_INDEX" val="20235399"/>
  <p:tag name="KSO_WM_UNIT_LAYERLEVEL" val="1_1_1"/>
  <p:tag name="KSO_WM_TAG_VERSION" val="3.0"/>
  <p:tag name="KSO_WM_BEAUTIFY_FLAG" val="#wm#"/>
  <p:tag name="KSO_WM_DIAGRAM_GROUP_CODE" val="m1-1"/>
  <p:tag name="KSO_WM_UNIT_SUBTYPE" val="nb"/>
  <p:tag name="KSO_WM_DIAGRAM_VERSION" val="3"/>
  <p:tag name="KSO_WM_DIAGRAM_COLOR_TRICK" val="1"/>
  <p:tag name="KSO_WM_DIAGRAM_COLOR_TEXT_CAN_REMOVE" val="n"/>
  <p:tag name="KSO_WM_UNIT_TEXT_FILL_FORE_SCHEMECOLOR_INDEX" val="1"/>
  <p:tag name="KSO_WM_UNIT_TEXT_FILL_TYPE" val="1"/>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9_2*m_h_i*1_3_1"/>
  <p:tag name="KSO_WM_TEMPLATE_CATEGORY" val="diagram"/>
  <p:tag name="KSO_WM_TEMPLATE_INDEX" val="20235399"/>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i"/>
  <p:tag name="KSO_WM_UNIT_INDEX" val="1_3_2"/>
  <p:tag name="KSO_WM_UNIT_ID" val="diagram20235399_2*m_h_i*1_3_2"/>
  <p:tag name="KSO_WM_TEMPLATE_CATEGORY" val="diagram"/>
  <p:tag name="KSO_WM_TEMPLATE_INDEX" val="20235399"/>
  <p:tag name="KSO_WM_UNIT_LAYERLEVEL" val="1_1_1"/>
  <p:tag name="KSO_WM_TAG_VERSION" val="3.0"/>
  <p:tag name="KSO_WM_BEAUTIFY_FLAG" val="#wm#"/>
  <p:tag name="KSO_WM_DIAGRAM_GROUP_CODE" val="m1-1"/>
  <p:tag name="KSO_WM_UNIT_SUBTYPE" val="nb"/>
  <p:tag name="KSO_WM_DIAGRAM_VERSION" val="3"/>
  <p:tag name="KSO_WM_DIAGRAM_COLOR_TRICK" val="1"/>
  <p:tag name="KSO_WM_DIAGRAM_COLOR_TEXT_CAN_REMOVE" val="n"/>
  <p:tag name="KSO_WM_UNIT_TEXT_FILL_FORE_SCHEMECOLOR_INDEX" val="1"/>
  <p:tag name="KSO_WM_UNIT_TEXT_FILL_TYPE" val="1"/>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9_2*m_h_i*1_4_1"/>
  <p:tag name="KSO_WM_TEMPLATE_CATEGORY" val="diagram"/>
  <p:tag name="KSO_WM_TEMPLATE_INDEX" val="20235399"/>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i"/>
  <p:tag name="KSO_WM_UNIT_INDEX" val="1_4_2"/>
  <p:tag name="KSO_WM_UNIT_ID" val="diagram20235399_2*m_h_i*1_4_2"/>
  <p:tag name="KSO_WM_TEMPLATE_CATEGORY" val="diagram"/>
  <p:tag name="KSO_WM_TEMPLATE_INDEX" val="20235399"/>
  <p:tag name="KSO_WM_UNIT_LAYERLEVEL" val="1_1_1"/>
  <p:tag name="KSO_WM_TAG_VERSION" val="3.0"/>
  <p:tag name="KSO_WM_BEAUTIFY_FLAG" val="#wm#"/>
  <p:tag name="KSO_WM_DIAGRAM_GROUP_CODE" val="m1-1"/>
  <p:tag name="KSO_WM_UNIT_SUBTYPE" val="nb"/>
  <p:tag name="KSO_WM_DIAGRAM_VERSION" val="3"/>
  <p:tag name="KSO_WM_DIAGRAM_COLOR_TRICK" val="1"/>
  <p:tag name="KSO_WM_DIAGRAM_COLOR_TEXT_CAN_REMOVE" val="n"/>
  <p:tag name="KSO_WM_UNIT_TEXT_FILL_FORE_SCHEMECOLOR_INDEX" val="1"/>
  <p:tag name="KSO_WM_UNIT_TEXT_FILL_TYPE" val="1"/>
  <p:tag name="KSO_WM_DIAGRAM_MAX_ITEMCNT" val="12"/>
  <p:tag name="KSO_WM_DIAGRAM_MIN_ITEMCNT" val="3"/>
  <p:tag name="KSO_WM_DIAGRAM_VIRTUALLY_FRAME" val="{&quot;height&quot;:394.49454629750124,&quot;left&quot;:0,&quot;top&quot;:131.40272685124935,&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159.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0.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61.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81.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8_3*l_h_f*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2.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8_3*l_h_f*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3.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8_3*l_h_f*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4.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8_3*l_h_f*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85.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58_3*l_i*1_1"/>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699999988079071},{&quot;brightness&quot;:0.6000000238418579,&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6.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58_3*l_i*1_3"/>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7.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8_3*l_h_i*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8,&quot;pos&quot;:0,&quot;transparency&quot;:0},{&quot;brightness&quot;:0,&quot;colorType&quot;:1,&quot;foreColorIndex&quot;:8,&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8.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8_3*l_h_i*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7,&quot;pos&quot;:0,&quot;transparency&quot;:0},{&quot;brightness&quot;:0,&quot;colorType&quot;:1,&quot;foreColorIndex&quot;:7,&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9.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8_3*l_h_i*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6,&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0.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8_3*l_h_i*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91.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8_3*l_h_i*1_2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92.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8_3*l_h_i*1_1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4000000059604645,&quot;colorType&quot;:1,&quot;foreColorIndex&quot;:6,&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DIAGRAM_USE_COLOR_VALUE" val="{&quot;color_scheme&quot;:1,&quot;color_type&quot;:1,&quot;theme_color_indexes&quot;:[5,6,5,6,5,6]}"/>
</p:tagLst>
</file>

<file path=ppt/tags/tag193.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58_3*l_i*1_2"/>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94.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VALUE" val="91*9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8_3*l_h_x*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9"/>
  <p:tag name="KSO_WM_DIAGRAM_USE_COLOR_VALUE" val="{&quot;color_scheme&quot;:1,&quot;color_type&quot;:1,&quot;theme_color_indexes&quot;:[5,6,5,6,5,6]}"/>
</p:tagLst>
</file>

<file path=ppt/tags/tag195.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8_3*l_h_x*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7"/>
  <p:tag name="KSO_WM_DIAGRAM_USE_COLOR_VALUE" val="{&quot;color_scheme&quot;:1,&quot;color_type&quot;:1,&quot;theme_color_indexes&quot;:[5,6,5,6,5,6]}"/>
</p:tagLst>
</file>

<file path=ppt/tags/tag196.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VALUE" val="102*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8_3*l_h_x*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8"/>
  <p:tag name="KSO_WM_DIAGRAM_USE_COLOR_VALUE" val="{&quot;color_scheme&quot;:1,&quot;color_type&quot;:1,&quot;theme_color_indexes&quot;:[5,6,5,6,5,6]}"/>
</p:tagLst>
</file>

<file path=ppt/tags/tag197.xml><?xml version="1.0" encoding="utf-8"?>
<p:tagLst xmlns:p="http://schemas.openxmlformats.org/presentationml/2006/main">
  <p:tag name="KSO_WM_DIAGRAM_VIRTUALLY_FRAME" val="{&quot;height&quot;:401.73645669291335,&quot;left&quot;:0,&quot;top&quot;:127.8,&quot;width&quot;:960.0486614173229}"/>
  <p:tag name="KSO_WM_DIAGRAM_VERSION" val="3"/>
  <p:tag name="KSO_WM_DIAGRAM_COLOR_TRICK" val="4"/>
  <p:tag name="KSO_WM_DIAGRAM_COLOR_TEXT_CAN_REMOVE" val="n"/>
  <p:tag name="KSO_WM_UNIT_VALUE" val="112*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8_3*l_h_x*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30"/>
  <p:tag name="KSO_WM_DIAGRAM_USE_COLOR_VALUE" val="{&quot;color_scheme&quot;:1,&quot;color_type&quot;:1,&quot;theme_color_indexes&quot;:[5,6,5,6,5,6]}"/>
</p:tagLst>
</file>

<file path=ppt/tags/tag19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 name="resource_record_key" val="{&quot;65&quot;:[20234968],&quot;70&quot;:[3322221,3330518]}"/>
</p:tagLst>
</file>

<file path=ppt/tags/tag199.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00.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DIAGRAM_GROUP_CODE" val="l1-1"/>
  <p:tag name="KSO_WM_DIAGRAM_COLOR_TRICK" val="1"/>
  <p:tag name="KSO_WM_DIAGRAM_MAX_ITEMCNT" val="3"/>
  <p:tag name="KSO_WM_DIAGRAM_VIRTUALLY_FRAME" val="{&quot;height&quot;:334.3120472440945,&quot;left&quot;:40.569366455078125,&quot;top&quot;:143.95,&quot;width&quot;:895.5306335449219}"/>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201.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DIAGRAM_GROUP_CODE" val="l1-1"/>
  <p:tag name="KSO_WM_DIAGRAM_COLOR_TRICK" val="1"/>
  <p:tag name="KSO_WM_DIAGRAM_MAX_ITEMCNT" val="3"/>
  <p:tag name="KSO_WM_DIAGRAM_VIRTUALLY_FRAME" val="{&quot;height&quot;:334.3120472440945,&quot;left&quot;:40.569366455078125,&quot;top&quot;:143.95,&quot;width&quot;:895.5306335449219}"/>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202.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DIAGRAM_GROUP_CODE" val="l1-1"/>
  <p:tag name="KSO_WM_DIAGRAM_COLOR_TRICK" val="1"/>
  <p:tag name="KSO_WM_DIAGRAM_MAX_ITEMCNT" val="3"/>
  <p:tag name="KSO_WM_DIAGRAM_VIRTUALLY_FRAME" val="{&quot;height&quot;:334.3120472440945,&quot;left&quot;:40.569366455078125,&quot;top&quot;:143.95,&quot;width&quot;:895.530633544921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3.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 name="resource_record_key" val="{&quot;10&quot;:[20090547],&quot;65&quot;:[20235219],&quot;70&quot;:[3322019]}"/>
</p:tagLst>
</file>

<file path=ppt/tags/tag204.xml><?xml version="1.0" encoding="utf-8"?>
<p:tagLst xmlns:p="http://schemas.openxmlformats.org/presentationml/2006/main">
  <p:tag name="wpp_generatetext" val="1"/>
</p:tagLst>
</file>

<file path=ppt/tags/tag205.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06.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07.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65&quot;:[20235219],&quot;70&quot;:[3321975,3315855,3314179,3318865,3403040,3327915,3318475,3403296,3322221,3330518,3322019]}"/>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DIAGRAM_VIRTUALLY_FRAME" val="{&quot;height&quot;:362.6229921259843,&quot;left&quot;:52.25291338582677,&quot;top&quot;:129.97700787401575,&quot;width&quot;:855.4942519685039}"/>
</p:tagLst>
</file>

<file path=ppt/tags/tag32.xml><?xml version="1.0" encoding="utf-8"?>
<p:tagLst xmlns:p="http://schemas.openxmlformats.org/presentationml/2006/main">
  <p:tag name="KSO_WM_DIAGRAM_VIRTUALLY_FRAME" val="{&quot;height&quot;:362.6229921259843,&quot;left&quot;:52.25291338582677,&quot;top&quot;:129.97700787401575,&quot;width&quot;:855.4942519685039}"/>
</p:tagLst>
</file>

<file path=ppt/tags/tag33.xml><?xml version="1.0" encoding="utf-8"?>
<p:tagLst xmlns:p="http://schemas.openxmlformats.org/presentationml/2006/main">
  <p:tag name="KSO_WM_BEAUTIFY_FLAG" val="#wm#"/>
  <p:tag name="KSO_WM_UNIT_VALUE" val="1750*2618"/>
  <p:tag name="KSO_WM_UNIT_HIGHLIGHT" val="0"/>
  <p:tag name="KSO_WM_UNIT_COMPATIBLE" val="0"/>
  <p:tag name="KSO_WM_UNIT_DIAGRAM_ISNUMVISUAL" val="0"/>
  <p:tag name="KSO_WM_UNIT_DIAGRAM_ISREFERUNIT" val="0"/>
  <p:tag name="KSO_WM_UNIT_TYPE" val="d"/>
  <p:tag name="KSO_WM_UNIT_INDEX" val="1"/>
  <p:tag name="KSO_WM_UNIT_ID" val="custom40479634_1*d*1"/>
  <p:tag name="KSO_WM_TEMPLATE_CATEGORY" val="custom"/>
  <p:tag name="KSO_WM_TEMPLATE_INDEX" val="40479634"/>
  <p:tag name="KSO_WM_UNIT_LAYERLEVEL" val="1"/>
  <p:tag name="KSO_WM_TAG_VERSION" val="3.0"/>
  <p:tag name="KSO_WM_UNIT_PIC_EFFECT" val="1"/>
</p:tagLst>
</file>

<file path=ppt/tags/tag34.xml><?xml version="1.0" encoding="utf-8"?>
<p:tagLst xmlns:p="http://schemas.openxmlformats.org/presentationml/2006/main">
  <p:tag name="KSO_WM_BEAUTIFY_FLAG" val="#wm#"/>
  <p:tag name="KSO_WM_UNIT_VALUE" val="1696*2608"/>
  <p:tag name="KSO_WM_UNIT_HIGHLIGHT" val="0"/>
  <p:tag name="KSO_WM_UNIT_COMPATIBLE" val="0"/>
  <p:tag name="KSO_WM_UNIT_DIAGRAM_ISNUMVISUAL" val="0"/>
  <p:tag name="KSO_WM_UNIT_DIAGRAM_ISREFERUNIT" val="0"/>
  <p:tag name="KSO_WM_UNIT_TYPE" val="d"/>
  <p:tag name="KSO_WM_UNIT_INDEX" val="1"/>
  <p:tag name="KSO_WM_UNIT_ID" val="custom40479661_1*d*1"/>
  <p:tag name="KSO_WM_TEMPLATE_CATEGORY" val="custom"/>
  <p:tag name="KSO_WM_TEMPLATE_INDEX" val="40479661"/>
  <p:tag name="KSO_WM_UNIT_LAYERLEVEL" val="1"/>
  <p:tag name="KSO_WM_TAG_VERSION" val="3.0"/>
  <p:tag name="KSO_WM_UNIT_PIC_EFFECT" val="1"/>
</p:tagLst>
</file>

<file path=ppt/tags/tag35.xml><?xml version="1.0" encoding="utf-8"?>
<p:tagLst xmlns:p="http://schemas.openxmlformats.org/presentationml/2006/main">
  <p:tag name="wpp_generatetext" val="1"/>
</p:tagLst>
</file>

<file path=ppt/tags/tag36.xml><?xml version="1.0" encoding="utf-8"?>
<p:tagLst xmlns:p="http://schemas.openxmlformats.org/presentationml/2006/main">
  <p:tag name="wpp_generatetext" val="1"/>
</p:tagLst>
</file>

<file path=ppt/tags/tag37.xml><?xml version="1.0" encoding="utf-8"?>
<p:tagLst xmlns:p="http://schemas.openxmlformats.org/presentationml/2006/main">
  <p:tag name="wpp_generatetext" val="1"/>
</p:tagLst>
</file>

<file path=ppt/tags/tag38.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i*1"/>
  <p:tag name="KSO_WM_TEMPLATE_CATEGORY" val="custom"/>
  <p:tag name="KSO_WM_TEMPLATE_INDEX" val="20235219"/>
  <p:tag name="KSO_WM_UNIT_LAYERLEVEL" val="1"/>
  <p:tag name="KSO_WM_TAG_VERSION" val="3.0"/>
  <p:tag name="KSO_WM_BEAUTIFY_FLAG" val="#wm#"/>
  <p:tag name="KSO_WM_UNIT_TYPE" val="i"/>
  <p:tag name="KSO_WM_UNIT_INDEX"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i*2"/>
  <p:tag name="KSO_WM_TEMPLATE_CATEGORY" val="custom"/>
  <p:tag name="KSO_WM_TEMPLATE_INDEX" val="20235219"/>
  <p:tag name="KSO_WM_UNIT_LAYERLEVEL" val="1"/>
  <p:tag name="KSO_WM_TAG_VERSION" val="3.0"/>
  <p:tag name="KSO_WM_BEAUTIFY_FLAG" val="#wm#"/>
  <p:tag name="KSO_WM_UNIT_TYPE" val="i"/>
  <p:tag name="KSO_WM_UNIT_INDEX"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i*3"/>
  <p:tag name="KSO_WM_TEMPLATE_CATEGORY" val="custom"/>
  <p:tag name="KSO_WM_TEMPLATE_INDEX" val="20235219"/>
  <p:tag name="KSO_WM_UNIT_LAYERLEVEL" val="1"/>
  <p:tag name="KSO_WM_TAG_VERSION" val="3.0"/>
  <p:tag name="KSO_WM_BEAUTIFY_FLAG" val="#wm#"/>
  <p:tag name="KSO_WM_UNIT_TYPE" val="i"/>
  <p:tag name="KSO_WM_UNIT_INDEX" val="3"/>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d*1"/>
  <p:tag name="KSO_WM_TEMPLATE_CATEGORY" val="custom"/>
  <p:tag name="KSO_WM_TEMPLATE_INDEX" val="20235219"/>
  <p:tag name="KSO_WM_UNIT_LAYERLEVEL" val="1"/>
  <p:tag name="KSO_WM_TAG_VERSION" val="3.0"/>
  <p:tag name="KSO_WM_BEAUTIFY_FLAG" val="#wm#"/>
  <p:tag name="KSO_WM_UNIT_PICTURE_SUBTYPE" val="b"/>
  <p:tag name="KSO_WM_UNIT_VALUE" val="1151*2943"/>
  <p:tag name="KSO_WM_UNIT_TYPE" val="d"/>
  <p:tag name="KSO_WM_UNIT_INDEX"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c_f*1_1"/>
  <p:tag name="KSO_WM_TEMPLATE_CATEGORY" val="custom"/>
  <p:tag name="KSO_WM_TEMPLATE_INDEX" val="20235219"/>
  <p:tag name="KSO_WM_UNIT_LAYERLEVEL" val="1_1"/>
  <p:tag name="KSO_WM_TAG_VERSION" val="3.0"/>
  <p:tag name="KSO_WM_BEAUTIFY_FLAG" val="#wm#"/>
  <p:tag name="KSO_WM_UNIT_SUBTYPE" val="a"/>
  <p:tag name="KSO_WM_UNIT_TEXT_LAYER_COUNT" val="1"/>
  <p:tag name="KSO_WM_UNIT_NOCLEAR" val="0"/>
  <p:tag name="KSO_WM_UNIT_TYPE" val="c_f"/>
  <p:tag name="KSO_WM_UNIT_INDEX" val="1_1"/>
  <p:tag name="KSO_WM_UNIT_VALUE" val="108"/>
  <p:tag name="KSO_WM_UNIT_TEXT_TYPE" val="1"/>
  <p:tag name="KSO_WM_UNIT_PRESET_TEXT" val="单击此处输入您的正文，文字是您思想的提炼，请尽量言简意赅的阐述观点单击此处输入您的智能图形正文，文字是您思想的提炼。"/>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19_1*c_a*1_1"/>
  <p:tag name="KSO_WM_TEMPLATE_CATEGORY" val="custom"/>
  <p:tag name="KSO_WM_TEMPLATE_INDEX" val="20235219"/>
  <p:tag name="KSO_WM_UNIT_LAYERLEVEL" val="1_1"/>
  <p:tag name="KSO_WM_TAG_VERSION" val="3.0"/>
  <p:tag name="KSO_WM_BEAUTIFY_FLAG" val="#wm#"/>
  <p:tag name="KSO_WM_UNIT_ISCONTENTSTITLE" val="0"/>
  <p:tag name="KSO_WM_UNIT_ISNUMDGMTITLE" val="0"/>
  <p:tag name="KSO_WM_UNIT_NOCLEAR" val="0"/>
  <p:tag name="KSO_WM_UNIT_TYPE" val="c_a"/>
  <p:tag name="KSO_WM_UNIT_INDEX" val="1_1"/>
  <p:tag name="KSO_WM_UNIT_VALUE" val="18"/>
  <p:tag name="KSO_WM_UNIT_TEXT_TYPE" val="1"/>
  <p:tag name="KSO_WM_UNIT_PRESET_TEXT" val="添加项标题"/>
</p:tagLst>
</file>

<file path=ppt/tags/tag45.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46.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51.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2.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3.xml><?xml version="1.0" encoding="utf-8"?>
<p:tagLst xmlns:p="http://schemas.openxmlformats.org/presentationml/2006/main">
  <p:tag name="wpp_generatetext" val="1"/>
</p:tagLst>
</file>

<file path=ppt/tags/tag54.xml><?xml version="1.0" encoding="utf-8"?>
<p:tagLst xmlns:p="http://schemas.openxmlformats.org/presentationml/2006/main">
  <p:tag name="KSO_WM_UNIT_PIC_EFFECT" val="1"/>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9_1*i*1"/>
  <p:tag name="KSO_WM_TEMPLATE_CATEGORY" val="custom"/>
  <p:tag name="KSO_WM_TEMPLATE_INDEX" val="20238499"/>
  <p:tag name="KSO_WM_UNIT_LAYERLEVEL" val="1"/>
  <p:tag name="KSO_WM_TAG_VERSION" val="3.0"/>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9_1*i*2"/>
  <p:tag name="KSO_WM_TEMPLATE_CATEGORY" val="custom"/>
  <p:tag name="KSO_WM_TEMPLATE_INDEX" val="20238499"/>
  <p:tag name="KSO_WM_UNIT_LAYERLEVEL" val="1"/>
  <p:tag name="KSO_WM_TAG_VERSION" val="3.0"/>
</p:tagLst>
</file>

<file path=ppt/tags/tag57.xml><?xml version="1.0" encoding="utf-8"?>
<p:tagLst xmlns:p="http://schemas.openxmlformats.org/presentationml/2006/main">
  <p:tag name="KSO_WM_BEAUTIFY_FLAG" val="#wm#"/>
  <p:tag name="KSO_WM_UNIT_VALUE" val="2124*2213"/>
  <p:tag name="KSO_WM_UNIT_HIGHLIGHT" val="0"/>
  <p:tag name="KSO_WM_UNIT_COMPATIBLE" val="0"/>
  <p:tag name="KSO_WM_UNIT_DIAGRAM_ISNUMVISUAL" val="0"/>
  <p:tag name="KSO_WM_UNIT_DIAGRAM_ISREFERUNIT" val="0"/>
  <p:tag name="KSO_WM_UNIT_TYPE" val="d"/>
  <p:tag name="KSO_WM_UNIT_INDEX" val="1"/>
  <p:tag name="KSO_WM_UNIT_ID" val="custom20238499_1*d*1"/>
  <p:tag name="KSO_WM_TEMPLATE_CATEGORY" val="custom"/>
  <p:tag name="KSO_WM_TEMPLATE_INDEX" val="20238499"/>
  <p:tag name="KSO_WM_UNIT_LAYERLEVEL" val="1"/>
  <p:tag name="KSO_WM_TAG_VERSION" val="3.0"/>
  <p:tag name="KSO_WM_UNIT_PIC_EFFECT" val="1"/>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499_1*i*3"/>
  <p:tag name="KSO_WM_TEMPLATE_CATEGORY" val="custom"/>
  <p:tag name="KSO_WM_TEMPLATE_INDEX" val="20238499"/>
  <p:tag name="KSO_WM_UNIT_LAYERLEVEL" val="1"/>
  <p:tag name="KSO_WM_TAG_VERSION" val="3.0"/>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499_1*i*4"/>
  <p:tag name="KSO_WM_TEMPLATE_CATEGORY" val="custom"/>
  <p:tag name="KSO_WM_TEMPLATE_INDEX" val="20238499"/>
  <p:tag name="KSO_WM_UNIT_LAYERLEVEL" val="1"/>
  <p:tag name="KSO_WM_TAG_VERSION" val="3.0"/>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499_1*i*5"/>
  <p:tag name="KSO_WM_TEMPLATE_CATEGORY" val="custom"/>
  <p:tag name="KSO_WM_TEMPLATE_INDEX" val="20238499"/>
  <p:tag name="KSO_WM_UNIT_LAYERLEVEL" val="1"/>
  <p:tag name="KSO_WM_TAG_VERSION" val="3.0"/>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499_1*i*6"/>
  <p:tag name="KSO_WM_TEMPLATE_CATEGORY" val="custom"/>
  <p:tag name="KSO_WM_TEMPLATE_INDEX" val="20238499"/>
  <p:tag name="KSO_WM_UNIT_LAYERLEVEL" val="1"/>
  <p:tag name="KSO_WM_TAG_VERSION" val="3.0"/>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499_1*i*7"/>
  <p:tag name="KSO_WM_TEMPLATE_CATEGORY" val="custom"/>
  <p:tag name="KSO_WM_TEMPLATE_INDEX" val="20238499"/>
  <p:tag name="KSO_WM_UNIT_LAYERLEVEL" val="1"/>
  <p:tag name="KSO_WM_TAG_VERSION" val="3.0"/>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499_1*i*8"/>
  <p:tag name="KSO_WM_TEMPLATE_CATEGORY" val="custom"/>
  <p:tag name="KSO_WM_TEMPLATE_INDEX" val="20238499"/>
  <p:tag name="KSO_WM_UNIT_LAYERLEVEL" val="1"/>
  <p:tag name="KSO_WM_TAG_VERSION" val="3.0"/>
</p:tagLst>
</file>

<file path=ppt/tags/tag64.xml><?xml version="1.0" encoding="utf-8"?>
<p:tagLst xmlns:p="http://schemas.openxmlformats.org/presentationml/2006/main">
  <p:tag name="KSO_WM_UNIT_PIC_EFFECT" val="1"/>
</p:tagLst>
</file>

<file path=ppt/tags/tag65.xml><?xml version="1.0" encoding="utf-8"?>
<p:tagLst xmlns:p="http://schemas.openxmlformats.org/presentationml/2006/main">
  <p:tag name="KSO_WM_BEAUTIFY_FLAG" val="#wm#"/>
  <p:tag name="KSO_WM_UNIT_VALUE" val="2110*2590"/>
  <p:tag name="KSO_WM_UNIT_HIGHLIGHT" val="0"/>
  <p:tag name="KSO_WM_UNIT_COMPATIBLE" val="0"/>
  <p:tag name="KSO_WM_UNIT_DIAGRAM_ISNUMVISUAL" val="0"/>
  <p:tag name="KSO_WM_UNIT_DIAGRAM_ISREFERUNIT" val="0"/>
  <p:tag name="KSO_WM_UNIT_TYPE" val="d"/>
  <p:tag name="KSO_WM_UNIT_INDEX" val="1"/>
  <p:tag name="KSO_WM_UNIT_ID" val="custom20238552_1*d*1"/>
  <p:tag name="KSO_WM_TEMPLATE_CATEGORY" val="custom"/>
  <p:tag name="KSO_WM_TEMPLATE_INDEX" val="20238552"/>
  <p:tag name="KSO_WM_UNIT_LAYERLEVEL" val="1"/>
  <p:tag name="KSO_WM_TAG_VERSION" val="3.0"/>
  <p:tag name="KSO_WM_UNIT_PIC_EFFECT" val="1"/>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2_1*i*1"/>
  <p:tag name="KSO_WM_TEMPLATE_CATEGORY" val="custom"/>
  <p:tag name="KSO_WM_TEMPLATE_INDEX" val="20238552"/>
  <p:tag name="KSO_WM_UNIT_LAYERLEVEL" val="1"/>
  <p:tag name="KSO_WM_TAG_VERSION" val="3.0"/>
  <p:tag name="KSO_WM_UNIT_PIC_EFFECT" val="1"/>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52_1*i*2"/>
  <p:tag name="KSO_WM_TEMPLATE_CATEGORY" val="custom"/>
  <p:tag name="KSO_WM_TEMPLATE_INDEX" val="20238552"/>
  <p:tag name="KSO_WM_UNIT_LAYERLEVEL" val="1"/>
  <p:tag name="KSO_WM_TAG_VERSION" val="3.0"/>
  <p:tag name="KSO_WM_UNIT_PIC_EFFECT" val="1"/>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52_1*i*3"/>
  <p:tag name="KSO_WM_TEMPLATE_CATEGORY" val="custom"/>
  <p:tag name="KSO_WM_TEMPLATE_INDEX" val="20238552"/>
  <p:tag name="KSO_WM_UNIT_LAYERLEVEL" val="1"/>
  <p:tag name="KSO_WM_TAG_VERSION" val="3.0"/>
  <p:tag name="KSO_WM_UNIT_PIC_EFFECT" val="1"/>
</p:tagLst>
</file>

<file path=ppt/tags/tag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52_1*i*4"/>
  <p:tag name="KSO_WM_TEMPLATE_CATEGORY" val="custom"/>
  <p:tag name="KSO_WM_TEMPLATE_INDEX" val="20238552"/>
  <p:tag name="KSO_WM_UNIT_LAYERLEVEL" val="1"/>
  <p:tag name="KSO_WM_TAG_VERSION" val="3.0"/>
  <p:tag name="KSO_WM_UNIT_PIC_EFFECT" val="1"/>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52_1*i*5"/>
  <p:tag name="KSO_WM_TEMPLATE_CATEGORY" val="custom"/>
  <p:tag name="KSO_WM_TEMPLATE_INDEX" val="20238552"/>
  <p:tag name="KSO_WM_UNIT_LAYERLEVEL" val="1"/>
  <p:tag name="KSO_WM_TAG_VERSION" val="3.0"/>
  <p:tag name="KSO_WM_UNIT_PIC_EFFECT" val="1"/>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52_1*i*6"/>
  <p:tag name="KSO_WM_TEMPLATE_CATEGORY" val="custom"/>
  <p:tag name="KSO_WM_TEMPLATE_INDEX" val="20238552"/>
  <p:tag name="KSO_WM_UNIT_LAYERLEVEL" val="1"/>
  <p:tag name="KSO_WM_TAG_VERSION" val="3.0"/>
  <p:tag name="KSO_WM_UNIT_PIC_EFFECT" val="1"/>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7"/>
  <p:tag name="KSO_WM_UNIT_ID" val="custom20238552_1*i*7"/>
  <p:tag name="KSO_WM_TEMPLATE_CATEGORY" val="custom"/>
  <p:tag name="KSO_WM_TEMPLATE_INDEX" val="20238552"/>
  <p:tag name="KSO_WM_UNIT_LAYERLEVEL" val="1"/>
  <p:tag name="KSO_WM_TAG_VERSION" val="3.0"/>
  <p:tag name="KSO_WM_UNIT_PIC_EFFECT" val="1"/>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8"/>
  <p:tag name="KSO_WM_UNIT_ID" val="custom20238552_1*i*8"/>
  <p:tag name="KSO_WM_TEMPLATE_CATEGORY" val="custom"/>
  <p:tag name="KSO_WM_TEMPLATE_INDEX" val="20238552"/>
  <p:tag name="KSO_WM_UNIT_LAYERLEVEL" val="1"/>
  <p:tag name="KSO_WM_TAG_VERSION" val="3.0"/>
  <p:tag name="KSO_WM_UNIT_PIC_EFFECT" val="1"/>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9"/>
  <p:tag name="KSO_WM_UNIT_ID" val="custom20238552_1*i*9"/>
  <p:tag name="KSO_WM_TEMPLATE_CATEGORY" val="custom"/>
  <p:tag name="KSO_WM_TEMPLATE_INDEX" val="20238552"/>
  <p:tag name="KSO_WM_UNIT_LAYERLEVEL" val="1"/>
  <p:tag name="KSO_WM_TAG_VERSION" val="3.0"/>
  <p:tag name="KSO_WM_UNIT_PIC_EFFECT" val="1"/>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0"/>
  <p:tag name="KSO_WM_UNIT_ID" val="custom20238552_1*i*10"/>
  <p:tag name="KSO_WM_TEMPLATE_CATEGORY" val="custom"/>
  <p:tag name="KSO_WM_TEMPLATE_INDEX" val="20238552"/>
  <p:tag name="KSO_WM_UNIT_LAYERLEVEL" val="1"/>
  <p:tag name="KSO_WM_TAG_VERSION" val="3.0"/>
  <p:tag name="KSO_WM_UNIT_PIC_EFFECT" val="1"/>
</p:tagLst>
</file>

<file path=ppt/tags/tag76.xml><?xml version="1.0" encoding="utf-8"?>
<p:tagLst xmlns:p="http://schemas.openxmlformats.org/presentationml/2006/main">
  <p:tag name="wpp_generatetext" val="1"/>
</p:tagLst>
</file>

<file path=ppt/tags/tag77.xml><?xml version="1.0" encoding="utf-8"?>
<p:tagLst xmlns:p="http://schemas.openxmlformats.org/presentationml/2006/main">
  <p:tag name="wpp_generatetext" val="1"/>
</p:tagLst>
</file>

<file path=ppt/tags/tag78.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1_1"/>
  <p:tag name="KSO_WM_TEMPLATE_CATEGORY" val="diagram"/>
  <p:tag name="KSO_WM_TEMPLATE_INDEX" val="20231069"/>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gradient&quot;:[{&quot;brightness&quot;:0,&quot;colorType&quot;:1,&quot;foreColorIndex&quot;:5,&quot;pos&quot;:0,&quot;transparency&quot;:0},{&quot;brightness&quot;:0.4000000059604645,&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1_2"/>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1_3"/>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1_4"/>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f*1_1_1"/>
  <p:tag name="KSO_WM_TEMPLATE_CATEGORY" val="diagram"/>
  <p:tag name="KSO_WM_TEMPLATE_INDEX" val="2023106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4"/>
  <p:tag name="KSO_WM_DIAGRAM_COLOR_TEXT_CAN_REMOVE" val="n"/>
  <p:tag name="KSO_WM_UNIT_PRESET_TEXT" val="单击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2_1"/>
  <p:tag name="KSO_WM_TEMPLATE_CATEGORY" val="diagram"/>
  <p:tag name="KSO_WM_TEMPLATE_INDEX" val="20231069"/>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2_2"/>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2_3"/>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6,&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2_4"/>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f*1_2_1"/>
  <p:tag name="KSO_WM_TEMPLATE_CATEGORY" val="diagram"/>
  <p:tag name="KSO_WM_TEMPLATE_INDEX" val="2023106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4"/>
  <p:tag name="KSO_WM_DIAGRAM_COLOR_TEXT_CAN_REMOVE" val="n"/>
  <p:tag name="KSO_WM_UNIT_PRESET_TEXT" val="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3_1"/>
  <p:tag name="KSO_WM_TEMPLATE_CATEGORY" val="diagram"/>
  <p:tag name="KSO_WM_TEMPLATE_INDEX" val="20231069"/>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gradient&quot;:[{&quot;brightness&quot;:0.4000000059604645,&quot;colorType&quot;:1,&quot;foreColorIndex&quot;:7,&quot;pos&quot;:1,&quot;transparency&quot;:0},{&quot;brightness&quot;:0,&quot;colorType&quot;:1,&quot;foreColorIndex&quot;:7,&quot;pos&quot;:0.10000000149011612,&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3_2"/>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3_3"/>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7,&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3_4"/>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f*1_3_1"/>
  <p:tag name="KSO_WM_TEMPLATE_CATEGORY" val="diagram"/>
  <p:tag name="KSO_WM_TEMPLATE_INDEX" val="2023106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4"/>
  <p:tag name="KSO_WM_DIAGRAM_COLOR_TEXT_CAN_REMOVE" val="n"/>
  <p:tag name="KSO_WM_UNIT_PRESET_TEXT" val="单击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4_1"/>
  <p:tag name="KSO_WM_TEMPLATE_CATEGORY" val="diagram"/>
  <p:tag name="KSO_WM_TEMPLATE_INDEX" val="20231069"/>
  <p:tag name="KSO_WM_UNIT_LAYERLEVEL" val="1_1_1"/>
  <p:tag name="KSO_WM_TAG_VERSION" val="3.0"/>
  <p:tag name="KSO_WM_BEAUTIFY_FLAG" val="#wm#"/>
  <p:tag name="KSO_WM_DIAGRAM_GROUP_CODE" val="l1-1"/>
  <p:tag name="KSO_WM_UNIT_SUBTYPE" val="d"/>
  <p:tag name="KSO_WM_UNIT_TYPE" val="l_h_i"/>
  <p:tag name="KSO_WM_UNIT_INDEX" val="1_4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gradient&quot;:[{&quot;brightness&quot;:0.4000000059604645,&quot;colorType&quot;:1,&quot;foreColorIndex&quot;:8,&quot;pos&quot;:1,&quot;transparency&quot;:0},{&quot;brightness&quot;:0,&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4_2"/>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4"/>
  <p:tag name="KSO_WM_DIAGRAM_COLOR_TEXT_CAN_REMOVE" val="n"/>
  <p:tag name="KSO_WM_UNIT_FILL_TYPE" val="1"/>
  <p:tag name="KSO_WM_UNIT_FILL_FORE_SCHEMECOLOR_INDEX" val="8"/>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8,&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4_3"/>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4"/>
  <p:tag name="KSO_WM_DIAGRAM_COLOR_TEXT_CAN_REMOVE" val="n"/>
  <p:tag name="KSO_WM_UNIT_FILL_TYPE" val="1"/>
  <p:tag name="KSO_WM_UNIT_FILL_FORE_SCHEMECOLOR_INDEX" val="8"/>
  <p:tag name="KSO_WM_UNIT_FILL_FORE_SCHEMECOLOR_INDEX_BRIGHTNESS" val="0"/>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solid&quot;:{&quot;brightness&quot;:0,&quot;colorType&quot;:1,&quot;foreColorIndex&quot;:8,&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4_4"/>
  <p:tag name="KSO_WM_TEMPLATE_CATEGORY" val="diagram"/>
  <p:tag name="KSO_WM_TEMPLATE_INDEX" val="20231069"/>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4"/>
  <p:tag name="KSO_WM_DIAGRAM_COLOR_TEXT_CAN_REMOVE" val="n"/>
  <p:tag name="KSO_WM_UNIT_LINE_FORE_SCHEMECOLOR_INDEX" val="8"/>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f*1_4_1"/>
  <p:tag name="KSO_WM_TEMPLATE_CATEGORY" val="diagram"/>
  <p:tag name="KSO_WM_TEMPLATE_INDEX" val="2023106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4"/>
  <p:tag name="KSO_WM_DIAGRAM_COLOR_TEXT_CAN_REMOVE" val="n"/>
  <p:tag name="KSO_WM_UNIT_PRESET_TEXT" val="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9_3*l_h_i*1_5_1"/>
  <p:tag name="KSO_WM_TEMPLATE_CATEGORY" val="diagram"/>
  <p:tag name="KSO_WM_TEMPLATE_INDEX" val="20231069"/>
  <p:tag name="KSO_WM_UNIT_LAYERLEVEL" val="1_1_1"/>
  <p:tag name="KSO_WM_TAG_VERSION" val="3.0"/>
  <p:tag name="KSO_WM_BEAUTIFY_FLAG" val="#wm#"/>
  <p:tag name="KSO_WM_DIAGRAM_GROUP_CODE" val="l1-1"/>
  <p:tag name="KSO_WM_UNIT_SUBTYPE" val="d"/>
  <p:tag name="KSO_WM_UNIT_TYPE" val="l_h_i"/>
  <p:tag name="KSO_WM_UNIT_INDEX" val="1_5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33.45000610351565,&quot;left&quot;:47.00001220703125,&quot;top&quot;:100,&quot;width&quot;:858.9499755859375}"/>
  <p:tag name="KSO_WM_DIAGRAM_COLOR_MATCH_VALUE" val="{&quot;shape&quot;:{&quot;fill&quot;:{&quot;gradient&quot;:[{&quot;brightness&quot;:0.4000000059604645,&quot;colorType&quot;:1,&quot;foreColorIndex&quot;:9,&quot;pos&quot;:1,&quot;transparency&quot;:0},{&quot;brightness&quot;:0,&quot;colorType&quot;:1,&quot;foreColorIndex&quot;:9,&quot;pos&quot;:0,&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1</Template>
  <TotalTime>0</TotalTime>
  <Words>6221</Words>
  <Application>WPS 演示</Application>
  <PresentationFormat>宽屏</PresentationFormat>
  <Paragraphs>439</Paragraphs>
  <Slides>51</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51</vt:i4>
      </vt:variant>
    </vt:vector>
  </HeadingPairs>
  <TitlesOfParts>
    <vt:vector size="70" baseType="lpstr">
      <vt:lpstr>Arial</vt:lpstr>
      <vt:lpstr>宋体</vt:lpstr>
      <vt:lpstr>Wingdings</vt:lpstr>
      <vt:lpstr>微软雅黑</vt:lpstr>
      <vt:lpstr>DIN-BlackItalic</vt:lpstr>
      <vt:lpstr>Liberation Mono</vt:lpstr>
      <vt:lpstr>方正正大黑简体</vt:lpstr>
      <vt:lpstr>黑体</vt:lpstr>
      <vt:lpstr>微软雅黑 Light</vt:lpstr>
      <vt:lpstr>Arial Unicode MS</vt:lpstr>
      <vt:lpstr>HarmonyOS Sans SC Medium</vt:lpstr>
      <vt:lpstr>OPPOSans M</vt:lpstr>
      <vt:lpstr>Saturday Sans Regular</vt:lpstr>
      <vt:lpstr>仓耳玄三M W05</vt:lpstr>
      <vt:lpstr>Times New Roman</vt:lpstr>
      <vt:lpstr>方正书宋_GBK</vt:lpstr>
      <vt:lpstr>方正兰亭中黑_GBK</vt:lpstr>
      <vt:lpstr>等线 Light</vt:lpstr>
      <vt:lpstr>222</vt:lpstr>
      <vt:lpstr>PowerPoint 演示文稿</vt:lpstr>
      <vt:lpstr>前 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现代化产业体系的完善</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仓战唾好菩</cp:lastModifiedBy>
  <cp:revision>41</cp:revision>
  <dcterms:created xsi:type="dcterms:W3CDTF">2025-05-14T03:18:00Z</dcterms:created>
  <dcterms:modified xsi:type="dcterms:W3CDTF">2025-09-05T06:31:19Z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EAB2D675A9C9460486B2ADB42CD0C978_13</vt:lpwstr>
  </property>
  <property fmtid="{D5CDD505-2E9C-101B-9397-08002B2CF9AE}" pid="3" name="KSOProductBuildVer">
    <vt:lpwstr>2052-12.1.0.22529</vt:lpwstr>
  </property>
  <property fmtid="{D5CDD505-2E9C-101B-9397-08002B2CF9AE}" pid="4" name="KSOTemplateUUID">
    <vt:lpwstr>v1.0_mb_ObcspJ679EL9CK/djmgXXg==</vt:lpwstr>
  </property>
</Properties>
</file>