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6.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3.svg" ContentType="image/svg+xml"/>
  <Override PartName="/ppt/media/image4.svg" ContentType="image/svg+xml"/>
  <Override PartName="/ppt/media/image4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52"/>
  </p:handoutMasterIdLst>
  <p:sldIdLst>
    <p:sldId id="256" r:id="rId3"/>
    <p:sldId id="284" r:id="rId4"/>
    <p:sldId id="260" r:id="rId6"/>
    <p:sldId id="261" r:id="rId7"/>
    <p:sldId id="354" r:id="rId8"/>
    <p:sldId id="278" r:id="rId9"/>
    <p:sldId id="355" r:id="rId10"/>
    <p:sldId id="257" r:id="rId11"/>
    <p:sldId id="356" r:id="rId12"/>
    <p:sldId id="359" r:id="rId13"/>
    <p:sldId id="360" r:id="rId14"/>
    <p:sldId id="295" r:id="rId15"/>
    <p:sldId id="358" r:id="rId16"/>
    <p:sldId id="361" r:id="rId17"/>
    <p:sldId id="363" r:id="rId18"/>
    <p:sldId id="365" r:id="rId19"/>
    <p:sldId id="364" r:id="rId20"/>
    <p:sldId id="366" r:id="rId21"/>
    <p:sldId id="367" r:id="rId22"/>
    <p:sldId id="368" r:id="rId23"/>
    <p:sldId id="369" r:id="rId24"/>
    <p:sldId id="370" r:id="rId25"/>
    <p:sldId id="371" r:id="rId26"/>
    <p:sldId id="372" r:id="rId27"/>
    <p:sldId id="373" r:id="rId28"/>
    <p:sldId id="313" r:id="rId29"/>
    <p:sldId id="374" r:id="rId30"/>
    <p:sldId id="316" r:id="rId31"/>
    <p:sldId id="326" r:id="rId32"/>
    <p:sldId id="375" r:id="rId33"/>
    <p:sldId id="376" r:id="rId34"/>
    <p:sldId id="378" r:id="rId35"/>
    <p:sldId id="377" r:id="rId36"/>
    <p:sldId id="379" r:id="rId37"/>
    <p:sldId id="380" r:id="rId38"/>
    <p:sldId id="381" r:id="rId39"/>
    <p:sldId id="382" r:id="rId40"/>
    <p:sldId id="383" r:id="rId41"/>
    <p:sldId id="384" r:id="rId42"/>
    <p:sldId id="385" r:id="rId43"/>
    <p:sldId id="386" r:id="rId44"/>
    <p:sldId id="387" r:id="rId45"/>
    <p:sldId id="391" r:id="rId46"/>
    <p:sldId id="388" r:id="rId47"/>
    <p:sldId id="389" r:id="rId48"/>
    <p:sldId id="390" r:id="rId49"/>
    <p:sldId id="352" r:id="rId50"/>
    <p:sldId id="275" r:id="rId51"/>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8" userDrawn="1">
          <p15:clr>
            <a:srgbClr val="A4A3A4"/>
          </p15:clr>
        </p15:guide>
        <p15:guide id="2" pos="3801" userDrawn="1">
          <p15:clr>
            <a:srgbClr val="A4A3A4"/>
          </p15:clr>
        </p15:guide>
        <p15:guide id="3" orient="horz" pos="323" userDrawn="1">
          <p15:clr>
            <a:srgbClr val="A4A3A4"/>
          </p15:clr>
        </p15:guide>
        <p15:guide id="4" orient="horz" pos="796" userDrawn="1">
          <p15:clr>
            <a:srgbClr val="A4A3A4"/>
          </p15:clr>
        </p15:guide>
        <p15:guide id="5" orient="horz" pos="3928" userDrawn="1">
          <p15:clr>
            <a:srgbClr val="A4A3A4"/>
          </p15:clr>
        </p15:guide>
        <p15:guide id="6" pos="7511" userDrawn="1">
          <p15:clr>
            <a:srgbClr val="A4A3A4"/>
          </p15:clr>
        </p15:guide>
        <p15:guide id="7" pos="1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FBCC04"/>
    <a:srgbClr val="04898E"/>
    <a:srgbClr val="D9E3F3"/>
    <a:srgbClr val="D1E6BC"/>
    <a:srgbClr val="F3E7B5"/>
    <a:srgbClr val="A2D0D2"/>
    <a:srgbClr val="F7EDAF"/>
    <a:srgbClr val="EEEEEE"/>
    <a:srgbClr val="086F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296" autoAdjust="0"/>
  </p:normalViewPr>
  <p:slideViewPr>
    <p:cSldViewPr snapToGrid="0" showGuides="1">
      <p:cViewPr>
        <p:scale>
          <a:sx n="75" d="100"/>
          <a:sy n="75" d="100"/>
        </p:scale>
        <p:origin x="1524" y="810"/>
      </p:cViewPr>
      <p:guideLst>
        <p:guide orient="horz" pos="2248"/>
        <p:guide pos="3801"/>
        <p:guide orient="horz" pos="323"/>
        <p:guide orient="horz" pos="796"/>
        <p:guide orient="horz" pos="3928"/>
        <p:guide pos="7511"/>
        <p:guide pos="178"/>
      </p:guideLst>
    </p:cSldViewPr>
  </p:slideViewPr>
  <p:notesTextViewPr>
    <p:cViewPr>
      <p:scale>
        <a:sx n="1" d="1"/>
        <a:sy n="1" d="1"/>
      </p:scale>
      <p:origin x="0" y="0"/>
    </p:cViewPr>
  </p:notesTextViewPr>
  <p:sorterViewPr>
    <p:cViewPr>
      <p:scale>
        <a:sx n="100" d="100"/>
        <a:sy n="100" d="100"/>
      </p:scale>
      <p:origin x="0" y="-219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229.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7" name="图形 13"/>
          <p:cNvGrpSpPr/>
          <p:nvPr userDrawn="1"/>
        </p:nvGrpSpPr>
        <p:grpSpPr>
          <a:xfrm>
            <a:off x="10928924" y="5224440"/>
            <a:ext cx="691841" cy="1291101"/>
            <a:chOff x="8038817" y="4384592"/>
            <a:chExt cx="380751" cy="710551"/>
          </a:xfrm>
          <a:solidFill>
            <a:srgbClr val="FBCC04"/>
          </a:solidFill>
        </p:grpSpPr>
        <p:sp>
          <p:nvSpPr>
            <p:cNvPr id="8" name="任意多边形: 形状 7"/>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 name="任意多边形: 形状 8"/>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 name="任意多边形: 形状 9"/>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 name="任意多边形: 形状 10"/>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 name="任意多边形: 形状 11"/>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 name="任意多边形: 形状 12"/>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 name="任意多边形: 形状 13"/>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 name="任意多边形: 形状 14"/>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 name="任意多边形: 形状 15"/>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 name="任意多边形: 形状 16"/>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 name="任意多边形: 形状 17"/>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9" name="任意多边形: 形状 18"/>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0" name="任意多边形: 形状 19"/>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形状 20"/>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2" name="任意多边形: 形状 21"/>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3" name="任意多边形: 形状 22"/>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4" name="任意多边形: 形状 23"/>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5" name="任意多边形: 形状 24"/>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6" name="任意多边形: 形状 25"/>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7" name="任意多边形: 形状 26"/>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8" name="任意多边形: 形状 27"/>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9" name="任意多边形: 形状 28"/>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0" name="任意多边形: 形状 29"/>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1" name="任意多边形: 形状 30"/>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2" name="任意多边形: 形状 31"/>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3" name="任意多边形: 形状 32"/>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4" name="任意多边形: 形状 33"/>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5" name="任意多边形: 形状 34"/>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6" name="组合 195"/>
          <p:cNvGrpSpPr/>
          <p:nvPr userDrawn="1"/>
        </p:nvGrpSpPr>
        <p:grpSpPr>
          <a:xfrm>
            <a:off x="10819877" y="2"/>
            <a:ext cx="1393188" cy="1466598"/>
            <a:chOff x="10392316" y="1"/>
            <a:chExt cx="1820749" cy="1916689"/>
          </a:xfrm>
        </p:grpSpPr>
        <p:sp>
          <p:nvSpPr>
            <p:cNvPr id="189" name="任意多边形: 形状 188"/>
            <p:cNvSpPr/>
            <p:nvPr/>
          </p:nvSpPr>
          <p:spPr>
            <a:xfrm>
              <a:off x="10649178" y="1"/>
              <a:ext cx="1563887" cy="1916689"/>
            </a:xfrm>
            <a:custGeom>
              <a:avLst/>
              <a:gdLst>
                <a:gd name="connsiteX0" fmla="*/ 0 w 1563887"/>
                <a:gd name="connsiteY0" fmla="*/ 0 h 1916689"/>
                <a:gd name="connsiteX1" fmla="*/ 1563887 w 1563887"/>
                <a:gd name="connsiteY1" fmla="*/ 0 h 1916689"/>
                <a:gd name="connsiteX2" fmla="*/ 1563887 w 1563887"/>
                <a:gd name="connsiteY2" fmla="*/ 1916689 h 1916689"/>
                <a:gd name="connsiteX3" fmla="*/ 0 w 1563887"/>
                <a:gd name="connsiteY3" fmla="*/ 1916689 h 1916689"/>
              </a:gdLst>
              <a:ahLst/>
              <a:cxnLst>
                <a:cxn ang="0">
                  <a:pos x="connsiteX0" y="connsiteY0"/>
                </a:cxn>
                <a:cxn ang="0">
                  <a:pos x="connsiteX1" y="connsiteY1"/>
                </a:cxn>
                <a:cxn ang="0">
                  <a:pos x="connsiteX2" y="connsiteY2"/>
                </a:cxn>
                <a:cxn ang="0">
                  <a:pos x="connsiteX3" y="connsiteY3"/>
                </a:cxn>
              </a:cxnLst>
              <a:rect l="l" t="t" r="r" b="b"/>
              <a:pathLst>
                <a:path w="1563887" h="1916689">
                  <a:moveTo>
                    <a:pt x="0" y="0"/>
                  </a:moveTo>
                  <a:lnTo>
                    <a:pt x="1563887" y="0"/>
                  </a:lnTo>
                  <a:lnTo>
                    <a:pt x="1563887" y="1916689"/>
                  </a:lnTo>
                  <a:lnTo>
                    <a:pt x="0" y="1916689"/>
                  </a:lnTo>
                  <a:close/>
                </a:path>
              </a:pathLst>
            </a:custGeom>
            <a:solidFill>
              <a:srgbClr val="FBCC04"/>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6" name="任意多边形: 形状 185"/>
            <p:cNvSpPr/>
            <p:nvPr/>
          </p:nvSpPr>
          <p:spPr>
            <a:xfrm>
              <a:off x="10392316" y="1"/>
              <a:ext cx="1682929" cy="1574169"/>
            </a:xfrm>
            <a:custGeom>
              <a:avLst/>
              <a:gdLst>
                <a:gd name="connsiteX0" fmla="*/ 0 w 1682929"/>
                <a:gd name="connsiteY0" fmla="*/ 0 h 1574169"/>
                <a:gd name="connsiteX1" fmla="*/ 1682929 w 1682929"/>
                <a:gd name="connsiteY1" fmla="*/ 0 h 1574169"/>
                <a:gd name="connsiteX2" fmla="*/ 1682929 w 1682929"/>
                <a:gd name="connsiteY2" fmla="*/ 1574169 h 1574169"/>
                <a:gd name="connsiteX3" fmla="*/ 0 w 1682929"/>
                <a:gd name="connsiteY3" fmla="*/ 1574169 h 1574169"/>
              </a:gdLst>
              <a:ahLst/>
              <a:cxnLst>
                <a:cxn ang="0">
                  <a:pos x="connsiteX0" y="connsiteY0"/>
                </a:cxn>
                <a:cxn ang="0">
                  <a:pos x="connsiteX1" y="connsiteY1"/>
                </a:cxn>
                <a:cxn ang="0">
                  <a:pos x="connsiteX2" y="connsiteY2"/>
                </a:cxn>
                <a:cxn ang="0">
                  <a:pos x="connsiteX3" y="connsiteY3"/>
                </a:cxn>
              </a:cxnLst>
              <a:rect l="l" t="t" r="r" b="b"/>
              <a:pathLst>
                <a:path w="1682929" h="1574169">
                  <a:moveTo>
                    <a:pt x="0" y="0"/>
                  </a:moveTo>
                  <a:lnTo>
                    <a:pt x="1682929" y="0"/>
                  </a:lnTo>
                  <a:lnTo>
                    <a:pt x="1682929" y="1574169"/>
                  </a:lnTo>
                  <a:lnTo>
                    <a:pt x="0" y="1574169"/>
                  </a:lnTo>
                  <a:close/>
                </a:path>
              </a:pathLst>
            </a:custGeom>
            <a:noFill/>
            <a:ln w="12060" cap="flat">
              <a:solidFill>
                <a:srgbClr val="04898E"/>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7" name="组合 196"/>
          <p:cNvGrpSpPr/>
          <p:nvPr userDrawn="1"/>
        </p:nvGrpSpPr>
        <p:grpSpPr>
          <a:xfrm>
            <a:off x="-17684" y="5048973"/>
            <a:ext cx="1232500" cy="1816264"/>
            <a:chOff x="-17685" y="4542030"/>
            <a:chExt cx="1576508" cy="2323208"/>
          </a:xfrm>
        </p:grpSpPr>
        <p:sp>
          <p:nvSpPr>
            <p:cNvPr id="195" name="任意多边形: 形状 19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solidFill>
              <a:srgbClr val="04898E"/>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7" name="任意多边形: 形状 46"/>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noFill/>
            <a:ln w="12060" cap="flat">
              <a:solidFill>
                <a:srgbClr val="FBCC04"/>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54" name="图形 13"/>
          <p:cNvGrpSpPr/>
          <p:nvPr userDrawn="1"/>
        </p:nvGrpSpPr>
        <p:grpSpPr>
          <a:xfrm rot="5400000">
            <a:off x="619288" y="66895"/>
            <a:ext cx="771115" cy="1439042"/>
            <a:chOff x="8038817" y="4384592"/>
            <a:chExt cx="380751" cy="710551"/>
          </a:xfrm>
          <a:solidFill>
            <a:srgbClr val="FBCC04"/>
          </a:solidFill>
        </p:grpSpPr>
        <p:sp>
          <p:nvSpPr>
            <p:cNvPr id="55" name="任意多边形: 形状 54"/>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6" name="任意多边形: 形状 55"/>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7" name="任意多边形: 形状 56"/>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8" name="任意多边形: 形状 57"/>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9" name="任意多边形: 形状 58"/>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0" name="任意多边形: 形状 59"/>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1" name="任意多边形: 形状 60"/>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2" name="任意多边形: 形状 61"/>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3" name="任意多边形: 形状 62"/>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4" name="任意多边形: 形状 63"/>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5" name="任意多边形: 形状 64"/>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6" name="任意多边形: 形状 65"/>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7" name="任意多边形: 形状 66"/>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8" name="任意多边形: 形状 67"/>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9" name="任意多边形: 形状 68"/>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0" name="任意多边形: 形状 69"/>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1" name="任意多边形: 形状 70"/>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2" name="任意多边形: 形状 71"/>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3" name="任意多边形: 形状 72"/>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4" name="任意多边形: 形状 73"/>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5" name="任意多边形: 形状 74"/>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6" name="任意多边形: 形状 75"/>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7" name="任意多边形: 形状 76"/>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8" name="任意多边形: 形状 77"/>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9" name="任意多边形: 形状 78"/>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0" name="任意多边形: 形状 79"/>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1" name="任意多边形: 形状 80"/>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2" name="任意多边形: 形状 81"/>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307643" y="7277060"/>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811643" y="7277060"/>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573243" y="7277060"/>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tags" Target="../tags/tag48.xml"/><Relationship Id="rId3" Type="http://schemas.openxmlformats.org/officeDocument/2006/relationships/image" Target="../media/image10.png"/><Relationship Id="rId2" Type="http://schemas.openxmlformats.org/officeDocument/2006/relationships/tags" Target="../tags/tag47.xml"/><Relationship Id="rId1" Type="http://schemas.openxmlformats.org/officeDocument/2006/relationships/tags" Target="../tags/tag46.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tags" Target="../tags/tag51.xml"/><Relationship Id="rId3" Type="http://schemas.openxmlformats.org/officeDocument/2006/relationships/image" Target="../media/image10.png"/><Relationship Id="rId2" Type="http://schemas.openxmlformats.org/officeDocument/2006/relationships/tags" Target="../tags/tag50.xml"/><Relationship Id="rId1" Type="http://schemas.openxmlformats.org/officeDocument/2006/relationships/tags" Target="../tags/tag49.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53.xml"/><Relationship Id="rId2" Type="http://schemas.openxmlformats.org/officeDocument/2006/relationships/image" Target="../media/image12.jpeg"/><Relationship Id="rId1" Type="http://schemas.openxmlformats.org/officeDocument/2006/relationships/tags" Target="../tags/tag52.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jpeg"/><Relationship Id="rId3" Type="http://schemas.openxmlformats.org/officeDocument/2006/relationships/tags" Target="../tags/tag55.xml"/><Relationship Id="rId2" Type="http://schemas.openxmlformats.org/officeDocument/2006/relationships/image" Target="../media/image13.jpeg"/><Relationship Id="rId1" Type="http://schemas.openxmlformats.org/officeDocument/2006/relationships/tags" Target="../tags/tag54.xml"/></Relationships>
</file>

<file path=ppt/slides/_rels/slide14.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7" Type="http://schemas.openxmlformats.org/officeDocument/2006/relationships/slideLayout" Target="../slideLayouts/slideLayout2.xml"/><Relationship Id="rId36" Type="http://schemas.openxmlformats.org/officeDocument/2006/relationships/tags" Target="../tags/tag91.xml"/><Relationship Id="rId35" Type="http://schemas.openxmlformats.org/officeDocument/2006/relationships/tags" Target="../tags/tag90.xml"/><Relationship Id="rId34" Type="http://schemas.openxmlformats.org/officeDocument/2006/relationships/tags" Target="../tags/tag89.xml"/><Relationship Id="rId33" Type="http://schemas.openxmlformats.org/officeDocument/2006/relationships/tags" Target="../tags/tag88.xml"/><Relationship Id="rId32" Type="http://schemas.openxmlformats.org/officeDocument/2006/relationships/tags" Target="../tags/tag87.xml"/><Relationship Id="rId31" Type="http://schemas.openxmlformats.org/officeDocument/2006/relationships/tags" Target="../tags/tag86.xml"/><Relationship Id="rId30" Type="http://schemas.openxmlformats.org/officeDocument/2006/relationships/tags" Target="../tags/tag85.xml"/><Relationship Id="rId3" Type="http://schemas.openxmlformats.org/officeDocument/2006/relationships/tags" Target="../tags/tag58.xml"/><Relationship Id="rId29" Type="http://schemas.openxmlformats.org/officeDocument/2006/relationships/tags" Target="../tags/tag84.xml"/><Relationship Id="rId28" Type="http://schemas.openxmlformats.org/officeDocument/2006/relationships/tags" Target="../tags/tag83.xml"/><Relationship Id="rId27" Type="http://schemas.openxmlformats.org/officeDocument/2006/relationships/tags" Target="../tags/tag82.xml"/><Relationship Id="rId26" Type="http://schemas.openxmlformats.org/officeDocument/2006/relationships/tags" Target="../tags/tag81.xml"/><Relationship Id="rId25" Type="http://schemas.openxmlformats.org/officeDocument/2006/relationships/tags" Target="../tags/tag80.xml"/><Relationship Id="rId24" Type="http://schemas.openxmlformats.org/officeDocument/2006/relationships/tags" Target="../tags/tag79.xml"/><Relationship Id="rId23" Type="http://schemas.openxmlformats.org/officeDocument/2006/relationships/tags" Target="../tags/tag78.xml"/><Relationship Id="rId22" Type="http://schemas.openxmlformats.org/officeDocument/2006/relationships/tags" Target="../tags/tag77.xml"/><Relationship Id="rId21" Type="http://schemas.openxmlformats.org/officeDocument/2006/relationships/tags" Target="../tags/tag76.xml"/><Relationship Id="rId20" Type="http://schemas.openxmlformats.org/officeDocument/2006/relationships/tags" Target="../tags/tag75.xml"/><Relationship Id="rId2" Type="http://schemas.openxmlformats.org/officeDocument/2006/relationships/tags" Target="../tags/tag57.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tags" Target="../tags/tag56.xml"/></Relationships>
</file>

<file path=ppt/slides/_rels/slide15.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2" Type="http://schemas.openxmlformats.org/officeDocument/2006/relationships/slideLayout" Target="../slideLayouts/slideLayout2.xml"/><Relationship Id="rId51" Type="http://schemas.openxmlformats.org/officeDocument/2006/relationships/tags" Target="../tags/tag142.xml"/><Relationship Id="rId50" Type="http://schemas.openxmlformats.org/officeDocument/2006/relationships/tags" Target="../tags/tag141.xml"/><Relationship Id="rId5" Type="http://schemas.openxmlformats.org/officeDocument/2006/relationships/tags" Target="../tags/tag96.xml"/><Relationship Id="rId49" Type="http://schemas.openxmlformats.org/officeDocument/2006/relationships/tags" Target="../tags/tag140.xml"/><Relationship Id="rId48" Type="http://schemas.openxmlformats.org/officeDocument/2006/relationships/tags" Target="../tags/tag139.xml"/><Relationship Id="rId47" Type="http://schemas.openxmlformats.org/officeDocument/2006/relationships/tags" Target="../tags/tag138.xml"/><Relationship Id="rId46" Type="http://schemas.openxmlformats.org/officeDocument/2006/relationships/tags" Target="../tags/tag137.xml"/><Relationship Id="rId45" Type="http://schemas.openxmlformats.org/officeDocument/2006/relationships/tags" Target="../tags/tag136.xml"/><Relationship Id="rId44" Type="http://schemas.openxmlformats.org/officeDocument/2006/relationships/tags" Target="../tags/tag135.xml"/><Relationship Id="rId43" Type="http://schemas.openxmlformats.org/officeDocument/2006/relationships/tags" Target="../tags/tag134.xml"/><Relationship Id="rId42" Type="http://schemas.openxmlformats.org/officeDocument/2006/relationships/tags" Target="../tags/tag133.xml"/><Relationship Id="rId41" Type="http://schemas.openxmlformats.org/officeDocument/2006/relationships/tags" Target="../tags/tag132.xml"/><Relationship Id="rId40" Type="http://schemas.openxmlformats.org/officeDocument/2006/relationships/tags" Target="../tags/tag131.xml"/><Relationship Id="rId4" Type="http://schemas.openxmlformats.org/officeDocument/2006/relationships/tags" Target="../tags/tag95.xml"/><Relationship Id="rId39" Type="http://schemas.openxmlformats.org/officeDocument/2006/relationships/tags" Target="../tags/tag130.xml"/><Relationship Id="rId38" Type="http://schemas.openxmlformats.org/officeDocument/2006/relationships/tags" Target="../tags/tag129.xml"/><Relationship Id="rId37" Type="http://schemas.openxmlformats.org/officeDocument/2006/relationships/tags" Target="../tags/tag128.xml"/><Relationship Id="rId36" Type="http://schemas.openxmlformats.org/officeDocument/2006/relationships/tags" Target="../tags/tag127.xml"/><Relationship Id="rId35" Type="http://schemas.openxmlformats.org/officeDocument/2006/relationships/tags" Target="../tags/tag126.xml"/><Relationship Id="rId34" Type="http://schemas.openxmlformats.org/officeDocument/2006/relationships/tags" Target="../tags/tag125.xml"/><Relationship Id="rId33" Type="http://schemas.openxmlformats.org/officeDocument/2006/relationships/tags" Target="../tags/tag124.xml"/><Relationship Id="rId32" Type="http://schemas.openxmlformats.org/officeDocument/2006/relationships/tags" Target="../tags/tag123.xml"/><Relationship Id="rId31" Type="http://schemas.openxmlformats.org/officeDocument/2006/relationships/tags" Target="../tags/tag122.xml"/><Relationship Id="rId30" Type="http://schemas.openxmlformats.org/officeDocument/2006/relationships/tags" Target="../tags/tag121.xml"/><Relationship Id="rId3" Type="http://schemas.openxmlformats.org/officeDocument/2006/relationships/tags" Target="../tags/tag94.xml"/><Relationship Id="rId29" Type="http://schemas.openxmlformats.org/officeDocument/2006/relationships/tags" Target="../tags/tag120.xml"/><Relationship Id="rId28" Type="http://schemas.openxmlformats.org/officeDocument/2006/relationships/tags" Target="../tags/tag119.xml"/><Relationship Id="rId27" Type="http://schemas.openxmlformats.org/officeDocument/2006/relationships/tags" Target="../tags/tag118.xml"/><Relationship Id="rId26" Type="http://schemas.openxmlformats.org/officeDocument/2006/relationships/tags" Target="../tags/tag117.xml"/><Relationship Id="rId25" Type="http://schemas.openxmlformats.org/officeDocument/2006/relationships/tags" Target="../tags/tag116.xml"/><Relationship Id="rId24" Type="http://schemas.openxmlformats.org/officeDocument/2006/relationships/tags" Target="../tags/tag115.xml"/><Relationship Id="rId23" Type="http://schemas.openxmlformats.org/officeDocument/2006/relationships/tags" Target="../tags/tag114.xml"/><Relationship Id="rId22" Type="http://schemas.openxmlformats.org/officeDocument/2006/relationships/tags" Target="../tags/tag113.xml"/><Relationship Id="rId21" Type="http://schemas.openxmlformats.org/officeDocument/2006/relationships/tags" Target="../tags/tag112.xml"/><Relationship Id="rId20" Type="http://schemas.openxmlformats.org/officeDocument/2006/relationships/tags" Target="../tags/tag111.xml"/><Relationship Id="rId2" Type="http://schemas.openxmlformats.org/officeDocument/2006/relationships/tags" Target="../tags/tag93.xml"/><Relationship Id="rId19" Type="http://schemas.openxmlformats.org/officeDocument/2006/relationships/tags" Target="../tags/tag110.xml"/><Relationship Id="rId18" Type="http://schemas.openxmlformats.org/officeDocument/2006/relationships/tags" Target="../tags/tag109.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143.xml"/><Relationship Id="rId2" Type="http://schemas.openxmlformats.org/officeDocument/2006/relationships/image" Target="../media/image16.sv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image" Target="../media/image17.jpeg"/><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7" Type="http://schemas.openxmlformats.org/officeDocument/2006/relationships/slideLayout" Target="../slideLayouts/slideLayout2.xml"/><Relationship Id="rId26" Type="http://schemas.openxmlformats.org/officeDocument/2006/relationships/tags" Target="../tags/tag167.xml"/><Relationship Id="rId25" Type="http://schemas.openxmlformats.org/officeDocument/2006/relationships/tags" Target="../tags/tag166.xml"/><Relationship Id="rId24" Type="http://schemas.openxmlformats.org/officeDocument/2006/relationships/tags" Target="../tags/tag165.xml"/><Relationship Id="rId23" Type="http://schemas.openxmlformats.org/officeDocument/2006/relationships/tags" Target="../tags/tag164.xml"/><Relationship Id="rId22" Type="http://schemas.openxmlformats.org/officeDocument/2006/relationships/tags" Target="../tags/tag163.xml"/><Relationship Id="rId21" Type="http://schemas.openxmlformats.org/officeDocument/2006/relationships/tags" Target="../tags/tag162.xml"/><Relationship Id="rId20" Type="http://schemas.openxmlformats.org/officeDocument/2006/relationships/tags" Target="../tags/tag161.xml"/><Relationship Id="rId2" Type="http://schemas.openxmlformats.org/officeDocument/2006/relationships/tags" Target="../tags/tag145.xml"/><Relationship Id="rId19" Type="http://schemas.openxmlformats.org/officeDocument/2006/relationships/image" Target="../media/image18.jpeg"/><Relationship Id="rId18" Type="http://schemas.openxmlformats.org/officeDocument/2006/relationships/tags" Target="../tags/tag160.xml"/><Relationship Id="rId17" Type="http://schemas.openxmlformats.org/officeDocument/2006/relationships/tags" Target="../tags/tag159.xml"/><Relationship Id="rId16" Type="http://schemas.openxmlformats.org/officeDocument/2006/relationships/tags" Target="../tags/tag158.xml"/><Relationship Id="rId15" Type="http://schemas.openxmlformats.org/officeDocument/2006/relationships/tags" Target="../tags/tag157.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tags" Target="../tags/tag14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0" Type="http://schemas.openxmlformats.org/officeDocument/2006/relationships/notesSlide" Target="../notesSlides/notesSlide1.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9" Type="http://schemas.openxmlformats.org/officeDocument/2006/relationships/slideLayout" Target="../slideLayouts/slideLayout2.xml"/><Relationship Id="rId18" Type="http://schemas.openxmlformats.org/officeDocument/2006/relationships/tags" Target="../tags/tag183.xml"/><Relationship Id="rId17" Type="http://schemas.openxmlformats.org/officeDocument/2006/relationships/tags" Target="../tags/tag182.xml"/><Relationship Id="rId16" Type="http://schemas.openxmlformats.org/officeDocument/2006/relationships/tags" Target="../tags/tag181.xml"/><Relationship Id="rId15" Type="http://schemas.openxmlformats.org/officeDocument/2006/relationships/image" Target="../media/image20.svg"/><Relationship Id="rId14" Type="http://schemas.openxmlformats.org/officeDocument/2006/relationships/image" Target="../media/image19.png"/><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tags" Target="../tags/tag168.xml"/></Relationships>
</file>

<file path=ppt/slides/_rels/slide21.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189.xml"/><Relationship Id="rId7" Type="http://schemas.openxmlformats.org/officeDocument/2006/relationships/image" Target="../media/image22.svg"/><Relationship Id="rId6" Type="http://schemas.openxmlformats.org/officeDocument/2006/relationships/image" Target="../media/image21.png"/><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0" Type="http://schemas.openxmlformats.org/officeDocument/2006/relationships/slideLayout" Target="../slideLayouts/slideLayout2.xml"/><Relationship Id="rId2" Type="http://schemas.openxmlformats.org/officeDocument/2006/relationships/tags" Target="../tags/tag185.xml"/><Relationship Id="rId19" Type="http://schemas.openxmlformats.org/officeDocument/2006/relationships/image" Target="../media/image30.svg"/><Relationship Id="rId18" Type="http://schemas.openxmlformats.org/officeDocument/2006/relationships/image" Target="../media/image29.png"/><Relationship Id="rId17" Type="http://schemas.openxmlformats.org/officeDocument/2006/relationships/tags" Target="../tags/tag192.xml"/><Relationship Id="rId16" Type="http://schemas.openxmlformats.org/officeDocument/2006/relationships/image" Target="../media/image28.svg"/><Relationship Id="rId15" Type="http://schemas.openxmlformats.org/officeDocument/2006/relationships/image" Target="../media/image27.png"/><Relationship Id="rId14" Type="http://schemas.openxmlformats.org/officeDocument/2006/relationships/tags" Target="../tags/tag191.xml"/><Relationship Id="rId13" Type="http://schemas.openxmlformats.org/officeDocument/2006/relationships/image" Target="../media/image26.svg"/><Relationship Id="rId12" Type="http://schemas.openxmlformats.org/officeDocument/2006/relationships/image" Target="../media/image25.png"/><Relationship Id="rId11" Type="http://schemas.openxmlformats.org/officeDocument/2006/relationships/tags" Target="../tags/tag190.xml"/><Relationship Id="rId10" Type="http://schemas.openxmlformats.org/officeDocument/2006/relationships/image" Target="../media/image24.svg"/><Relationship Id="rId1" Type="http://schemas.openxmlformats.org/officeDocument/2006/relationships/tags" Target="../tags/tag18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193.xml"/><Relationship Id="rId2" Type="http://schemas.openxmlformats.org/officeDocument/2006/relationships/image" Target="../media/image33.svg"/><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194.xml"/><Relationship Id="rId2" Type="http://schemas.openxmlformats.org/officeDocument/2006/relationships/image" Target="../media/image33.svg"/><Relationship Id="rId1" Type="http://schemas.openxmlformats.org/officeDocument/2006/relationships/image" Target="../media/image32.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195.xml"/><Relationship Id="rId2" Type="http://schemas.openxmlformats.org/officeDocument/2006/relationships/image" Target="../media/image33.svg"/><Relationship Id="rId1"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1" Type="http://schemas.openxmlformats.org/officeDocument/2006/relationships/slideLayout" Target="../slideLayouts/slideLayout1.xml"/><Relationship Id="rId20" Type="http://schemas.openxmlformats.org/officeDocument/2006/relationships/tags" Target="../tags/tag30.xml"/><Relationship Id="rId2" Type="http://schemas.openxmlformats.org/officeDocument/2006/relationships/tags" Target="../tags/tag12.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tags" Target="../tags/tag198.xml"/><Relationship Id="rId3" Type="http://schemas.openxmlformats.org/officeDocument/2006/relationships/image" Target="../media/image35.png"/><Relationship Id="rId2" Type="http://schemas.openxmlformats.org/officeDocument/2006/relationships/tags" Target="../tags/tag197.xml"/><Relationship Id="rId1" Type="http://schemas.openxmlformats.org/officeDocument/2006/relationships/tags" Target="../tags/tag196.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tags" Target="../tags/tag201.xml"/><Relationship Id="rId3" Type="http://schemas.openxmlformats.org/officeDocument/2006/relationships/image" Target="../media/image35.png"/><Relationship Id="rId2" Type="http://schemas.openxmlformats.org/officeDocument/2006/relationships/tags" Target="../tags/tag200.xml"/><Relationship Id="rId1" Type="http://schemas.openxmlformats.org/officeDocument/2006/relationships/tags" Target="../tags/tag199.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202.xml"/><Relationship Id="rId1" Type="http://schemas.openxmlformats.org/officeDocument/2006/relationships/image" Target="../media/image1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0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41.xml.rels><?xml version="1.0" encoding="UTF-8" standalone="yes"?>
<Relationships xmlns="http://schemas.openxmlformats.org/package/2006/relationships"><Relationship Id="rId9" Type="http://schemas.openxmlformats.org/officeDocument/2006/relationships/image" Target="../media/image38.png"/><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0" Type="http://schemas.openxmlformats.org/officeDocument/2006/relationships/slideLayout" Target="../slideLayouts/slideLayout2.xml"/><Relationship Id="rId1" Type="http://schemas.openxmlformats.org/officeDocument/2006/relationships/tags" Target="../tags/tag204.xml"/></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8.png"/><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tags" Target="../tags/tag218.xml"/><Relationship Id="rId2" Type="http://schemas.openxmlformats.org/officeDocument/2006/relationships/image" Target="../media/image40.svg"/><Relationship Id="rId1" Type="http://schemas.openxmlformats.org/officeDocument/2006/relationships/image" Target="../media/image39.png"/></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8.png"/><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8.png"/><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8.png"/><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22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9" Type="http://schemas.openxmlformats.org/officeDocument/2006/relationships/image" Target="../media/image4.svg"/><Relationship Id="rId8" Type="http://schemas.openxmlformats.org/officeDocument/2006/relationships/image" Target="../media/image3.png"/><Relationship Id="rId7" Type="http://schemas.openxmlformats.org/officeDocument/2006/relationships/image" Target="../media/image2.png"/><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slideLayout" Target="../slideLayouts/slideLayout2.xml"/><Relationship Id="rId10" Type="http://schemas.openxmlformats.org/officeDocument/2006/relationships/tags" Target="../tags/tag37.xml"/><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42.xml"/><Relationship Id="rId7" Type="http://schemas.openxmlformats.org/officeDocument/2006/relationships/image" Target="../media/image8.png"/><Relationship Id="rId6" Type="http://schemas.openxmlformats.org/officeDocument/2006/relationships/tags" Target="../tags/tag41.xml"/><Relationship Id="rId5" Type="http://schemas.openxmlformats.org/officeDocument/2006/relationships/image" Target="../media/image7.jpeg"/><Relationship Id="rId4" Type="http://schemas.openxmlformats.org/officeDocument/2006/relationships/tags" Target="../tags/tag40.xml"/><Relationship Id="rId3" Type="http://schemas.openxmlformats.org/officeDocument/2006/relationships/image" Target="../media/image6.png"/><Relationship Id="rId2" Type="http://schemas.openxmlformats.org/officeDocument/2006/relationships/tags" Target="../tags/tag39.xml"/><Relationship Id="rId10" Type="http://schemas.openxmlformats.org/officeDocument/2006/relationships/slideLayout" Target="../slideLayouts/slideLayout2.xml"/><Relationship Id="rId1" Type="http://schemas.openxmlformats.org/officeDocument/2006/relationships/tags" Target="../tags/tag38.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tags" Target="../tags/tag45.xml"/><Relationship Id="rId3" Type="http://schemas.openxmlformats.org/officeDocument/2006/relationships/image" Target="../media/image10.png"/><Relationship Id="rId2" Type="http://schemas.openxmlformats.org/officeDocument/2006/relationships/tags" Target="../tags/tag44.xml"/><Relationship Id="rId1" Type="http://schemas.openxmlformats.org/officeDocument/2006/relationships/tags" Target="../tags/tag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513205" y="2321878"/>
            <a:ext cx="9166225"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rPr>
              <a:t>大学生创新创业教育</a:t>
            </a:r>
            <a:endPar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endParaRPr>
          </a:p>
        </p:txBody>
      </p:sp>
      <p:sp>
        <p:nvSpPr>
          <p:cNvPr id="282" name="圆角矩形 97"/>
          <p:cNvSpPr/>
          <p:nvPr/>
        </p:nvSpPr>
        <p:spPr>
          <a:xfrm>
            <a:off x="254349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教师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圆角矩形 97"/>
          <p:cNvSpPr/>
          <p:nvPr/>
        </p:nvSpPr>
        <p:spPr>
          <a:xfrm>
            <a:off x="657828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日期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创业者的素质</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920115" y="1441450"/>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（三）丰富的知识储备</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824865" y="2318385"/>
            <a:ext cx="7825105" cy="3322955"/>
          </a:xfrm>
          <a:prstGeom prst="rect">
            <a:avLst/>
          </a:prstGeom>
          <a:noFill/>
        </p:spPr>
        <p:txBody>
          <a:bodyPr wrap="square" rtlCol="0">
            <a:spAutoFit/>
          </a:bodyPr>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财务管理知识：</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企业财务管理的基本任务和方法是做好各项财务收支的计划、组织、控制、核算、分析和考核工作，依法合理筹集资金，</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有效利用企业的各项资产</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，实现企业的生产经营目标，提高经济效益。财务管理知识包括财务决策评价、资金筹集、流动资产与固定资产、无形资产和递延资产的管理、对外投资、成本核算、损益分析等方面的知识。</a:t>
            </a:r>
            <a:endParaRPr lang="zh-CN" altLang="en-US" sz="2000"/>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1"/>
          <p:cNvGrpSpPr/>
          <p:nvPr>
            <p:custDataLst>
              <p:tags r:id="rId1"/>
            </p:custDataLst>
          </p:nvPr>
        </p:nvGrpSpPr>
        <p:grpSpPr>
          <a:xfrm rot="0">
            <a:off x="9165590" y="1583690"/>
            <a:ext cx="2303145" cy="3873500"/>
            <a:chOff x="5739" y="2215"/>
            <a:chExt cx="7994" cy="14828"/>
          </a:xfrm>
        </p:grpSpPr>
        <p:pic>
          <p:nvPicPr>
            <p:cNvPr id="4" name="图片 3" descr="hb"/>
            <p:cNvPicPr>
              <a:picLocks noChangeAspect="1"/>
            </p:cNvPicPr>
            <p:nvPr>
              <p:custDataLst>
                <p:tags r:id="rId2"/>
              </p:custDataLst>
            </p:nvPr>
          </p:nvPicPr>
          <p:blipFill>
            <a:blip r:embed="rId3"/>
            <a:stretch>
              <a:fillRect/>
            </a:stretch>
          </p:blipFill>
          <p:spPr>
            <a:xfrm>
              <a:off x="5739" y="2215"/>
              <a:ext cx="7995" cy="14829"/>
            </a:xfrm>
            <a:prstGeom prst="rect">
              <a:avLst/>
            </a:prstGeom>
          </p:spPr>
        </p:pic>
        <p:pic>
          <p:nvPicPr>
            <p:cNvPr id="5" name="图片 4" descr="E:/设计素材图片2/bernd-dittrich-e3rTQf9mtKw-unsplash.jpgbernd-dittrich-e3rTQf9mtKw-unsplash"/>
            <p:cNvPicPr>
              <a:picLocks noChangeAspect="1"/>
            </p:cNvPicPr>
            <p:nvPr>
              <p:custDataLst>
                <p:tags r:id="rId4"/>
              </p:custDataLst>
            </p:nvPr>
          </p:nvPicPr>
          <p:blipFill>
            <a:blip r:embed="rId5" cstate="email"/>
            <a:srcRect l="4064" r="4064"/>
            <a:stretch>
              <a:fillRect/>
            </a:stretch>
          </p:blipFill>
          <p:spPr>
            <a:xfrm>
              <a:off x="6117" y="3970"/>
              <a:ext cx="7176" cy="6951"/>
            </a:xfrm>
            <a:custGeom>
              <a:avLst/>
              <a:gdLst/>
              <a:ahLst/>
              <a:cxnLst>
                <a:cxn ang="3">
                  <a:pos x="hc" y="t"/>
                </a:cxn>
                <a:cxn ang="cd2">
                  <a:pos x="l" y="vc"/>
                </a:cxn>
                <a:cxn ang="cd4">
                  <a:pos x="hc" y="b"/>
                </a:cxn>
                <a:cxn ang="0">
                  <a:pos x="r" y="vc"/>
                </a:cxn>
              </a:cxnLst>
              <a:rect l="l" t="t" r="r" b="b"/>
              <a:pathLst>
                <a:path w="4037" h="3910">
                  <a:moveTo>
                    <a:pt x="0" y="0"/>
                  </a:moveTo>
                  <a:lnTo>
                    <a:pt x="4037" y="0"/>
                  </a:lnTo>
                  <a:lnTo>
                    <a:pt x="4037" y="3910"/>
                  </a:lnTo>
                  <a:lnTo>
                    <a:pt x="0" y="3910"/>
                  </a:lnTo>
                  <a:lnTo>
                    <a:pt x="0" y="0"/>
                  </a:lnTo>
                  <a:close/>
                </a:path>
              </a:pathLst>
            </a:cu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创业者的素质</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920115" y="1441450"/>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（三）丰富的知识储备</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824865" y="2172335"/>
            <a:ext cx="7825105" cy="3784600"/>
          </a:xfrm>
          <a:prstGeom prst="rect">
            <a:avLst/>
          </a:prstGeom>
          <a:noFill/>
        </p:spPr>
        <p:txBody>
          <a:bodyPr wrap="square" rtlCol="0">
            <a:spAutoFit/>
          </a:bodyPr>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税收知识：</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创业者要学习税收知识，</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依法纳税</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法律知识：</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创业者要学习工商注册登记的申请登记手续、工商登记的条件、工商登记的内容等知识，以及经济合同法等有关经济合同订立、主要条款等方面的知识，</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合法经营</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避免因合同订立的缺陷</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而蒙受经济损失。</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金融知识：</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创业者要学习金融知识，</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了解融资</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的渠道、方法和注意事项等，以保证创业成功。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1"/>
          <p:cNvGrpSpPr/>
          <p:nvPr>
            <p:custDataLst>
              <p:tags r:id="rId1"/>
            </p:custDataLst>
          </p:nvPr>
        </p:nvGrpSpPr>
        <p:grpSpPr>
          <a:xfrm rot="0">
            <a:off x="9165590" y="1583690"/>
            <a:ext cx="2303145" cy="3873500"/>
            <a:chOff x="5739" y="2215"/>
            <a:chExt cx="7994" cy="14828"/>
          </a:xfrm>
        </p:grpSpPr>
        <p:pic>
          <p:nvPicPr>
            <p:cNvPr id="4" name="图片 3" descr="hb"/>
            <p:cNvPicPr>
              <a:picLocks noChangeAspect="1"/>
            </p:cNvPicPr>
            <p:nvPr>
              <p:custDataLst>
                <p:tags r:id="rId2"/>
              </p:custDataLst>
            </p:nvPr>
          </p:nvPicPr>
          <p:blipFill>
            <a:blip r:embed="rId3"/>
            <a:stretch>
              <a:fillRect/>
            </a:stretch>
          </p:blipFill>
          <p:spPr>
            <a:xfrm>
              <a:off x="5739" y="2215"/>
              <a:ext cx="7995" cy="14829"/>
            </a:xfrm>
            <a:prstGeom prst="rect">
              <a:avLst/>
            </a:prstGeom>
          </p:spPr>
        </p:pic>
        <p:pic>
          <p:nvPicPr>
            <p:cNvPr id="5" name="图片 4" descr="E:/设计素材图片2/bernd-dittrich-e3rTQf9mtKw-unsplash.jpgbernd-dittrich-e3rTQf9mtKw-unsplash"/>
            <p:cNvPicPr>
              <a:picLocks noChangeAspect="1"/>
            </p:cNvPicPr>
            <p:nvPr>
              <p:custDataLst>
                <p:tags r:id="rId4"/>
              </p:custDataLst>
            </p:nvPr>
          </p:nvPicPr>
          <p:blipFill>
            <a:blip r:embed="rId5" cstate="email"/>
            <a:srcRect l="4064" r="4064"/>
            <a:stretch>
              <a:fillRect/>
            </a:stretch>
          </p:blipFill>
          <p:spPr>
            <a:xfrm>
              <a:off x="6117" y="3970"/>
              <a:ext cx="7176" cy="6951"/>
            </a:xfrm>
            <a:custGeom>
              <a:avLst/>
              <a:gdLst/>
              <a:ahLst/>
              <a:cxnLst>
                <a:cxn ang="3">
                  <a:pos x="hc" y="t"/>
                </a:cxn>
                <a:cxn ang="cd2">
                  <a:pos x="l" y="vc"/>
                </a:cxn>
                <a:cxn ang="cd4">
                  <a:pos x="hc" y="b"/>
                </a:cxn>
                <a:cxn ang="0">
                  <a:pos x="r" y="vc"/>
                </a:cxn>
              </a:cxnLst>
              <a:rect l="l" t="t" r="r" b="b"/>
              <a:pathLst>
                <a:path w="4037" h="3910">
                  <a:moveTo>
                    <a:pt x="0" y="0"/>
                  </a:moveTo>
                  <a:lnTo>
                    <a:pt x="4037" y="0"/>
                  </a:lnTo>
                  <a:lnTo>
                    <a:pt x="4037" y="3910"/>
                  </a:lnTo>
                  <a:lnTo>
                    <a:pt x="0" y="3910"/>
                  </a:lnTo>
                  <a:lnTo>
                    <a:pt x="0" y="0"/>
                  </a:lnTo>
                  <a:close/>
                </a:path>
              </a:pathLst>
            </a:cu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230630" y="1664335"/>
            <a:ext cx="8255635" cy="4563745"/>
          </a:xfrm>
          <a:prstGeom prst="rect">
            <a:avLst/>
          </a:prstGeom>
          <a:noFill/>
        </p:spPr>
        <p:txBody>
          <a:bodyPr wrap="square" lIns="0" tIns="0" rIns="0" bIns="0" rtlCol="0">
            <a:normAutofit fontScale="90000"/>
          </a:bodyPr>
          <a:lstStyle/>
          <a:p>
            <a:pPr marL="0" lvl="0" indent="0" algn="l">
              <a:lnSpc>
                <a:spcPct val="150000"/>
              </a:lnSpc>
              <a:buNone/>
            </a:pP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创业者必须是性格外向、能言善辩的人。</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解析：</a:t>
            </a:r>
            <a:r>
              <a:rPr lang="en-US" altLang="zh-CN"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这是一种常见的误解。成功的创业者有多种性格类型。内向的创业者可能更擅长深度思考、专注产品研发和倾听用户反馈（例如，</a:t>
            </a:r>
            <a:r>
              <a:rPr lang="en-US" altLang="zh-CN"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Facebook</a:t>
            </a:r>
            <a:r>
              <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的扎克伯格早期就被认为是相对内向的）。关键在于能否根据场景需要，有效沟通，而不是必须成为社交明星。</a:t>
            </a:r>
            <a:endPar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创业者必须精通财务、技术、营销等所有领域。</a:t>
            </a:r>
            <a:endPar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解析：</a:t>
            </a:r>
            <a:r>
              <a:rPr lang="en-US" altLang="zh-CN"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创业者不需要是所有领域的专家，但他必须是优秀的资源整合者。他需要知道如何招募或合作互补的伙伴（如联合创始人、员工），如何向外寻求专业帮助（如会计师、律师），并将这些资源有效组合起来实现目标。</a:t>
            </a:r>
            <a:endParaRPr lang="en-US" altLang="zh-CN"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创业的第一步是撰写一份完美的商业计划书。</a:t>
            </a:r>
            <a:endPar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解析：</a:t>
            </a:r>
            <a:r>
              <a:rPr lang="en-US" altLang="zh-CN"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在现代精益创业理念下，创业的第一步是验证需求。与其花几个月写一份无人问津的完美计划，不如尽快做出一个</a:t>
            </a:r>
            <a:r>
              <a:rPr lang="en-US" altLang="zh-CN"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最简可行产品（</a:t>
            </a:r>
            <a:r>
              <a:rPr lang="en-US" altLang="zh-CN"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MVP</a:t>
            </a:r>
            <a:r>
              <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推向市场，获取真实用户反馈，并快速迭代。行动和验证比纸上谈兵更重要。</a:t>
            </a:r>
            <a:endParaRPr lang="zh-CN" altLang="en-US" sz="1600" kern="0" dirty="0">
              <a:ln>
                <a:noFill/>
                <a:prstDash val="sysDot"/>
              </a:ln>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4" name="图片 13"/>
          <p:cNvPicPr/>
          <p:nvPr/>
        </p:nvPicPr>
        <p:blipFill>
          <a:blip r:embed="rId2"/>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30630" y="1203960"/>
            <a:ext cx="1574165" cy="460375"/>
          </a:xfrm>
          <a:prstGeom prst="rect">
            <a:avLst/>
          </a:prstGeom>
          <a:noFill/>
        </p:spPr>
        <p:txBody>
          <a:bodyPr wrap="square" rtlCol="0">
            <a:spAutoFit/>
          </a:bodyPr>
          <a:p>
            <a:r>
              <a:rPr lang="zh-CN" altLang="en-US" sz="2400" b="1">
                <a:solidFill>
                  <a:srgbClr val="92D050"/>
                </a:solidFill>
                <a:latin typeface="微软雅黑" panose="020B0503020204020204" pitchFamily="34" charset="-122"/>
                <a:ea typeface="微软雅黑" panose="020B0503020204020204" pitchFamily="34" charset="-122"/>
              </a:rPr>
              <a:t>判断题</a:t>
            </a:r>
            <a:endParaRPr lang="zh-CN" altLang="en-US" sz="2400" b="1">
              <a:solidFill>
                <a:srgbClr val="92D050"/>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创业者的素质</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70255" y="1441450"/>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（四）良好的道德素质</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91870" y="2172335"/>
            <a:ext cx="5342890" cy="3293110"/>
          </a:xfrm>
          <a:prstGeom prst="rect">
            <a:avLst/>
          </a:prstGeom>
          <a:noFill/>
        </p:spPr>
        <p:txBody>
          <a:bodyPr wrap="square" rtlCol="0">
            <a:noAutofit/>
          </a:bodyPr>
          <a:p>
            <a:pPr>
              <a:lnSpc>
                <a:spcPct val="220000"/>
              </a:lnSpc>
            </a:pPr>
            <a:r>
              <a:rPr lang="en-US" altLang="zh-CN"/>
              <a:t>       </a:t>
            </a:r>
            <a:r>
              <a:rPr lang="zh-CN" altLang="en-US" sz="2000">
                <a:latin typeface="微软雅黑" panose="020B0503020204020204" pitchFamily="34" charset="-122"/>
                <a:ea typeface="微软雅黑" panose="020B0503020204020204" pitchFamily="34" charset="-122"/>
              </a:rPr>
              <a:t>创业者要有家国情怀和责任感，时刻谨记</a:t>
            </a:r>
            <a:r>
              <a:rPr lang="zh-CN" altLang="en-US" sz="2000" b="1">
                <a:latin typeface="微软雅黑" panose="020B0503020204020204" pitchFamily="34" charset="-122"/>
                <a:ea typeface="微软雅黑" panose="020B0503020204020204" pitchFamily="34" charset="-122"/>
              </a:rPr>
              <a:t>维护社会利益、民族利益和国家利益</a:t>
            </a:r>
            <a:r>
              <a:rPr lang="zh-CN" altLang="en-US" sz="2000">
                <a:latin typeface="微软雅黑" panose="020B0503020204020204" pitchFamily="34" charset="-122"/>
                <a:ea typeface="微软雅黑" panose="020B0503020204020204" pitchFamily="34" charset="-122"/>
              </a:rPr>
              <a:t>。要强调对社会、民族、国家的责任意识和奉献精神，面对诱惑也能不忘初衷，不做任何有损国家或他人利益的事。</a:t>
            </a:r>
            <a:r>
              <a:rPr lang="zh-CN" altLang="en-US" sz="2000" b="1">
                <a:latin typeface="微软雅黑" panose="020B0503020204020204" pitchFamily="34" charset="-122"/>
                <a:ea typeface="微软雅黑" panose="020B0503020204020204" pitchFamily="34" charset="-122"/>
              </a:rPr>
              <a:t>良好的道德素质是创业者取得长远成功的关键。</a:t>
            </a:r>
            <a:endParaRPr lang="zh-CN" altLang="en-US" sz="2000" b="1">
              <a:latin typeface="微软雅黑" panose="020B0503020204020204" pitchFamily="34" charset="-122"/>
              <a:ea typeface="微软雅黑" panose="020B0503020204020204" pitchFamily="34" charset="-122"/>
            </a:endParaRPr>
          </a:p>
        </p:txBody>
      </p:sp>
      <p:pic>
        <p:nvPicPr>
          <p:cNvPr id="68" name="图片 67" descr="E:/设计图片素材/marek-piwnicki-gGURH5X5O58-unsplash.jpgmarek-piwnicki-gGURH5X5O58-unsplash"/>
          <p:cNvPicPr>
            <a:picLocks noChangeAspect="1"/>
          </p:cNvPicPr>
          <p:nvPr>
            <p:custDataLst>
              <p:tags r:id="rId1"/>
            </p:custDataLst>
          </p:nvPr>
        </p:nvPicPr>
        <p:blipFill>
          <a:blip r:embed="rId2" cstate="email"/>
          <a:srcRect l="-4" t="5524" r="-4" b="5524"/>
          <a:stretch>
            <a:fillRect/>
          </a:stretch>
        </p:blipFill>
        <p:spPr>
          <a:xfrm>
            <a:off x="7527290" y="2018030"/>
            <a:ext cx="2413000" cy="1410970"/>
          </a:xfrm>
          <a:custGeom>
            <a:avLst/>
            <a:gdLst/>
            <a:ahLst/>
            <a:cxnLst>
              <a:cxn ang="3">
                <a:pos x="hc" y="t"/>
              </a:cxn>
              <a:cxn ang="cd2">
                <a:pos x="l" y="vc"/>
              </a:cxn>
              <a:cxn ang="cd4">
                <a:pos x="hc" y="b"/>
              </a:cxn>
              <a:cxn ang="0">
                <a:pos x="r" y="vc"/>
              </a:cxn>
            </a:cxnLst>
            <a:rect l="l" t="t" r="r" b="b"/>
            <a:pathLst>
              <a:path w="7804" h="4628">
                <a:moveTo>
                  <a:pt x="325" y="0"/>
                </a:moveTo>
                <a:lnTo>
                  <a:pt x="7479" y="0"/>
                </a:lnTo>
                <a:cubicBezTo>
                  <a:pt x="7659" y="0"/>
                  <a:pt x="7804" y="146"/>
                  <a:pt x="7804" y="325"/>
                </a:cubicBezTo>
                <a:lnTo>
                  <a:pt x="7804" y="4303"/>
                </a:lnTo>
                <a:cubicBezTo>
                  <a:pt x="7804" y="4482"/>
                  <a:pt x="7659" y="4628"/>
                  <a:pt x="7479" y="4628"/>
                </a:cubicBezTo>
                <a:lnTo>
                  <a:pt x="325" y="4628"/>
                </a:lnTo>
                <a:cubicBezTo>
                  <a:pt x="146" y="4628"/>
                  <a:pt x="0" y="4482"/>
                  <a:pt x="0" y="4303"/>
                </a:cubicBezTo>
                <a:lnTo>
                  <a:pt x="0" y="325"/>
                </a:lnTo>
                <a:cubicBezTo>
                  <a:pt x="0" y="146"/>
                  <a:pt x="146" y="0"/>
                  <a:pt x="325" y="0"/>
                </a:cubicBezTo>
                <a:close/>
              </a:path>
            </a:pathLst>
          </a:custGeom>
          <a:solidFill>
            <a:srgbClr val="04898E"/>
          </a:solidFill>
        </p:spPr>
      </p:pic>
      <p:pic>
        <p:nvPicPr>
          <p:cNvPr id="58" name="图片 57" descr="E:/设计图片素材/marek-piwnicki-gGURH5X5O58-unsplash.jpgmarek-piwnicki-gGURH5X5O58-unsplash"/>
          <p:cNvPicPr>
            <a:picLocks noChangeAspect="1"/>
          </p:cNvPicPr>
          <p:nvPr>
            <p:custDataLst>
              <p:tags r:id="rId3"/>
            </p:custDataLst>
          </p:nvPr>
        </p:nvPicPr>
        <p:blipFill>
          <a:blip r:embed="rId4" cstate="email"/>
          <a:srcRect l="-4" t="3447" r="-4" b="3447"/>
          <a:stretch>
            <a:fillRect/>
          </a:stretch>
        </p:blipFill>
        <p:spPr>
          <a:xfrm>
            <a:off x="7527290" y="3802380"/>
            <a:ext cx="2352040" cy="1393190"/>
          </a:xfrm>
          <a:custGeom>
            <a:avLst/>
            <a:gdLst/>
            <a:ahLst/>
            <a:cxnLst>
              <a:cxn ang="3">
                <a:pos x="hc" y="t"/>
              </a:cxn>
              <a:cxn ang="cd2">
                <a:pos x="l" y="vc"/>
              </a:cxn>
              <a:cxn ang="cd4">
                <a:pos x="hc" y="b"/>
              </a:cxn>
              <a:cxn ang="0">
                <a:pos x="r" y="vc"/>
              </a:cxn>
            </a:cxnLst>
            <a:rect l="l" t="t" r="r" b="b"/>
            <a:pathLst>
              <a:path w="7804" h="4628">
                <a:moveTo>
                  <a:pt x="325" y="0"/>
                </a:moveTo>
                <a:lnTo>
                  <a:pt x="7479" y="0"/>
                </a:lnTo>
                <a:cubicBezTo>
                  <a:pt x="7659" y="0"/>
                  <a:pt x="7804" y="146"/>
                  <a:pt x="7804" y="325"/>
                </a:cubicBezTo>
                <a:lnTo>
                  <a:pt x="7804" y="4303"/>
                </a:lnTo>
                <a:cubicBezTo>
                  <a:pt x="7804" y="4482"/>
                  <a:pt x="7659" y="4628"/>
                  <a:pt x="7479" y="4628"/>
                </a:cubicBezTo>
                <a:lnTo>
                  <a:pt x="325" y="4628"/>
                </a:lnTo>
                <a:cubicBezTo>
                  <a:pt x="146" y="4628"/>
                  <a:pt x="0" y="4482"/>
                  <a:pt x="0" y="4303"/>
                </a:cubicBezTo>
                <a:lnTo>
                  <a:pt x="0" y="325"/>
                </a:lnTo>
                <a:cubicBezTo>
                  <a:pt x="0" y="146"/>
                  <a:pt x="146" y="0"/>
                  <a:pt x="325" y="0"/>
                </a:cubicBez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创业者的素质</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43585" y="1096010"/>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（五）良好的能力素质 </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20" name="任意多边形: 形状 13"/>
          <p:cNvSpPr/>
          <p:nvPr>
            <p:custDataLst>
              <p:tags r:id="rId1"/>
            </p:custDataLst>
          </p:nvPr>
        </p:nvSpPr>
        <p:spPr>
          <a:xfrm rot="652946" flipH="1">
            <a:off x="1412385" y="4942083"/>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4" name="任意多边形: 形状 264"/>
          <p:cNvSpPr/>
          <p:nvPr>
            <p:custDataLst>
              <p:tags r:id="rId2"/>
            </p:custDataLst>
          </p:nvPr>
        </p:nvSpPr>
        <p:spPr>
          <a:xfrm>
            <a:off x="991553" y="4969219"/>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0" name="任意多边形: 形状 13"/>
          <p:cNvSpPr/>
          <p:nvPr>
            <p:custDataLst>
              <p:tags r:id="rId3"/>
            </p:custDataLst>
          </p:nvPr>
        </p:nvSpPr>
        <p:spPr>
          <a:xfrm rot="652946" flipH="1">
            <a:off x="1412385" y="3872756"/>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 name="任意多边形: 形状 264"/>
          <p:cNvSpPr/>
          <p:nvPr>
            <p:custDataLst>
              <p:tags r:id="rId4"/>
            </p:custDataLst>
          </p:nvPr>
        </p:nvSpPr>
        <p:spPr>
          <a:xfrm>
            <a:off x="991553" y="3899892"/>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1" name="任意多边形: 形状 13"/>
          <p:cNvSpPr/>
          <p:nvPr>
            <p:custDataLst>
              <p:tags r:id="rId5"/>
            </p:custDataLst>
          </p:nvPr>
        </p:nvSpPr>
        <p:spPr>
          <a:xfrm rot="652946" flipH="1">
            <a:off x="1412385" y="2796530"/>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5" name="任意多边形: 形状 264"/>
          <p:cNvSpPr/>
          <p:nvPr>
            <p:custDataLst>
              <p:tags r:id="rId6"/>
            </p:custDataLst>
          </p:nvPr>
        </p:nvSpPr>
        <p:spPr>
          <a:xfrm>
            <a:off x="1020763" y="2830016"/>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alpha val="79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grpSp>
        <p:nvGrpSpPr>
          <p:cNvPr id="50" name="组合 49"/>
          <p:cNvGrpSpPr/>
          <p:nvPr>
            <p:custDataLst>
              <p:tags r:id="rId7"/>
            </p:custDataLst>
          </p:nvPr>
        </p:nvGrpSpPr>
        <p:grpSpPr>
          <a:xfrm>
            <a:off x="975995" y="2735580"/>
            <a:ext cx="2741295" cy="2687320"/>
            <a:chOff x="1537" y="4383"/>
            <a:chExt cx="4317" cy="4232"/>
          </a:xfrm>
        </p:grpSpPr>
        <p:sp>
          <p:nvSpPr>
            <p:cNvPr id="23" name="任意多边形: 形状 263"/>
            <p:cNvSpPr/>
            <p:nvPr>
              <p:custDataLst>
                <p:tags r:id="rId8"/>
              </p:custDataLst>
            </p:nvPr>
          </p:nvSpPr>
          <p:spPr>
            <a:xfrm>
              <a:off x="1537" y="7809"/>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sp>
          <p:nvSpPr>
            <p:cNvPr id="16" name="任意多边形: 形状 263"/>
            <p:cNvSpPr/>
            <p:nvPr>
              <p:custDataLst>
                <p:tags r:id="rId9"/>
              </p:custDataLst>
            </p:nvPr>
          </p:nvSpPr>
          <p:spPr>
            <a:xfrm>
              <a:off x="1583" y="6142"/>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FBCC0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44" name="任意多边形: 形状 263"/>
            <p:cNvSpPr/>
            <p:nvPr>
              <p:custDataLst>
                <p:tags r:id="rId10"/>
              </p:custDataLst>
            </p:nvPr>
          </p:nvSpPr>
          <p:spPr>
            <a:xfrm>
              <a:off x="1583" y="4447"/>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sp>
          <p:nvSpPr>
            <p:cNvPr id="12" name="矩形 11"/>
            <p:cNvSpPr/>
            <p:nvPr>
              <p:custDataLst>
                <p:tags r:id="rId11"/>
              </p:custDataLst>
            </p:nvPr>
          </p:nvSpPr>
          <p:spPr>
            <a:xfrm>
              <a:off x="2612" y="4383"/>
              <a:ext cx="3243"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成就导向或者动力</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13" name="矩形 12"/>
            <p:cNvSpPr/>
            <p:nvPr>
              <p:custDataLst>
                <p:tags r:id="rId12"/>
              </p:custDataLst>
            </p:nvPr>
          </p:nvSpPr>
          <p:spPr>
            <a:xfrm>
              <a:off x="2612" y="6067"/>
              <a:ext cx="2214"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是竞争意识</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14" name="矩形 13"/>
            <p:cNvSpPr/>
            <p:nvPr>
              <p:custDataLst>
                <p:tags r:id="rId13"/>
              </p:custDataLst>
            </p:nvPr>
          </p:nvSpPr>
          <p:spPr>
            <a:xfrm>
              <a:off x="2612" y="7773"/>
              <a:ext cx="1764"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冒险精神</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grpSp>
      <p:sp>
        <p:nvSpPr>
          <p:cNvPr id="7" name="文本框 6"/>
          <p:cNvSpPr txBox="1"/>
          <p:nvPr/>
        </p:nvSpPr>
        <p:spPr>
          <a:xfrm>
            <a:off x="1087755" y="1880235"/>
            <a:ext cx="2186940" cy="495300"/>
          </a:xfrm>
          <a:prstGeom prst="rect">
            <a:avLst/>
          </a:prstGeom>
          <a:noFill/>
        </p:spPr>
        <p:txBody>
          <a:bodyPr wrap="square" rtlCol="0">
            <a:noAutofit/>
          </a:bodyPr>
          <a:p>
            <a:pPr>
              <a:lnSpc>
                <a:spcPct val="120000"/>
              </a:lnSpc>
            </a:pPr>
            <a:r>
              <a:rPr lang="zh-CN" altLang="en-US" sz="2000" b="1">
                <a:latin typeface="微软雅黑" panose="020B0503020204020204" pitchFamily="34" charset="-122"/>
                <a:ea typeface="微软雅黑" panose="020B0503020204020204" pitchFamily="34" charset="-122"/>
              </a:rPr>
              <a:t>成就类能力素质</a:t>
            </a:r>
            <a:endParaRPr lang="zh-CN" altLang="en-US" sz="2000" b="1">
              <a:latin typeface="微软雅黑" panose="020B0503020204020204" pitchFamily="34" charset="-122"/>
              <a:ea typeface="微软雅黑" panose="020B0503020204020204" pitchFamily="34" charset="-122"/>
            </a:endParaRPr>
          </a:p>
        </p:txBody>
      </p:sp>
      <p:sp>
        <p:nvSpPr>
          <p:cNvPr id="8" name="文本框 7"/>
          <p:cNvSpPr txBox="1"/>
          <p:nvPr/>
        </p:nvSpPr>
        <p:spPr>
          <a:xfrm>
            <a:off x="4502150" y="1888490"/>
            <a:ext cx="2853055"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服务与助人类能力素质</a:t>
            </a:r>
            <a:endParaRPr lang="zh-CN" altLang="en-US" sz="2000" b="1">
              <a:latin typeface="微软雅黑" panose="020B0503020204020204" pitchFamily="34" charset="-122"/>
              <a:ea typeface="微软雅黑" panose="020B0503020204020204" pitchFamily="34" charset="-122"/>
            </a:endParaRPr>
          </a:p>
        </p:txBody>
      </p:sp>
      <p:sp>
        <p:nvSpPr>
          <p:cNvPr id="9" name="文本框 8"/>
          <p:cNvSpPr txBox="1"/>
          <p:nvPr/>
        </p:nvSpPr>
        <p:spPr>
          <a:xfrm>
            <a:off x="8477250" y="1888490"/>
            <a:ext cx="2226945"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管理类能力素质</a:t>
            </a:r>
            <a:endParaRPr lang="zh-CN" altLang="en-US" sz="2000" b="1">
              <a:latin typeface="微软雅黑" panose="020B0503020204020204" pitchFamily="34" charset="-122"/>
              <a:ea typeface="微软雅黑" panose="020B0503020204020204" pitchFamily="34" charset="-122"/>
            </a:endParaRPr>
          </a:p>
        </p:txBody>
      </p:sp>
      <p:sp>
        <p:nvSpPr>
          <p:cNvPr id="18" name="任意多边形: 形状 13"/>
          <p:cNvSpPr/>
          <p:nvPr>
            <p:custDataLst>
              <p:tags r:id="rId14"/>
            </p:custDataLst>
          </p:nvPr>
        </p:nvSpPr>
        <p:spPr>
          <a:xfrm rot="652946" flipH="1">
            <a:off x="4768995" y="3919746"/>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1" name="任意多边形: 形状 264"/>
          <p:cNvSpPr/>
          <p:nvPr>
            <p:custDataLst>
              <p:tags r:id="rId15"/>
            </p:custDataLst>
          </p:nvPr>
        </p:nvSpPr>
        <p:spPr>
          <a:xfrm>
            <a:off x="4485958" y="3866872"/>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2" name="任意多边形: 形状 13"/>
          <p:cNvSpPr/>
          <p:nvPr>
            <p:custDataLst>
              <p:tags r:id="rId16"/>
            </p:custDataLst>
          </p:nvPr>
        </p:nvSpPr>
        <p:spPr>
          <a:xfrm rot="652946" flipH="1">
            <a:off x="4768995" y="2843520"/>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grpSp>
        <p:nvGrpSpPr>
          <p:cNvPr id="52" name="组合 51"/>
          <p:cNvGrpSpPr/>
          <p:nvPr>
            <p:custDataLst>
              <p:tags r:id="rId17"/>
            </p:custDataLst>
          </p:nvPr>
        </p:nvGrpSpPr>
        <p:grpSpPr>
          <a:xfrm>
            <a:off x="4486275" y="2735580"/>
            <a:ext cx="2711450" cy="1604010"/>
            <a:chOff x="6869" y="4490"/>
            <a:chExt cx="4270" cy="2526"/>
          </a:xfrm>
        </p:grpSpPr>
        <p:sp>
          <p:nvSpPr>
            <p:cNvPr id="25" name="任意多边形: 形状 263"/>
            <p:cNvSpPr/>
            <p:nvPr>
              <p:custDataLst>
                <p:tags r:id="rId18"/>
              </p:custDataLst>
            </p:nvPr>
          </p:nvSpPr>
          <p:spPr>
            <a:xfrm>
              <a:off x="6869" y="4521"/>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grpSp>
          <p:nvGrpSpPr>
            <p:cNvPr id="51" name="组合 50"/>
            <p:cNvGrpSpPr/>
            <p:nvPr>
              <p:custDataLst>
                <p:tags r:id="rId19"/>
              </p:custDataLst>
            </p:nvPr>
          </p:nvGrpSpPr>
          <p:grpSpPr>
            <a:xfrm>
              <a:off x="6869" y="4490"/>
              <a:ext cx="4271" cy="2526"/>
              <a:chOff x="6869" y="4457"/>
              <a:chExt cx="4271" cy="2526"/>
            </a:xfrm>
          </p:grpSpPr>
          <p:sp>
            <p:nvSpPr>
              <p:cNvPr id="19" name="任意多边形: 形状 263"/>
              <p:cNvSpPr/>
              <p:nvPr>
                <p:custDataLst>
                  <p:tags r:id="rId20"/>
                </p:custDataLst>
              </p:nvPr>
            </p:nvSpPr>
            <p:spPr>
              <a:xfrm>
                <a:off x="6869" y="6216"/>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FBCC0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26" name="任意多边形: 形状 264"/>
              <p:cNvSpPr/>
              <p:nvPr>
                <p:custDataLst>
                  <p:tags r:id="rId21"/>
                </p:custDataLst>
              </p:nvPr>
            </p:nvSpPr>
            <p:spPr>
              <a:xfrm>
                <a:off x="6894" y="4531"/>
                <a:ext cx="737" cy="715"/>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alpha val="79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7" name="矩形 26"/>
              <p:cNvSpPr/>
              <p:nvPr>
                <p:custDataLst>
                  <p:tags r:id="rId22"/>
                </p:custDataLst>
              </p:nvPr>
            </p:nvSpPr>
            <p:spPr>
              <a:xfrm>
                <a:off x="7898" y="4457"/>
                <a:ext cx="3243"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顾客服务能力</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28" name="矩形 27"/>
              <p:cNvSpPr/>
              <p:nvPr>
                <p:custDataLst>
                  <p:tags r:id="rId23"/>
                </p:custDataLst>
              </p:nvPr>
            </p:nvSpPr>
            <p:spPr>
              <a:xfrm>
                <a:off x="7899" y="6141"/>
                <a:ext cx="3017" cy="842"/>
              </a:xfrm>
              <a:prstGeom prst="rect">
                <a:avLst/>
              </a:prstGeom>
              <a:noFill/>
            </p:spPr>
            <p:txBody>
              <a:bodyPr wrap="square" lIns="0" tIns="0" rIns="0" bIns="0" rtlCol="0" anchor="ctr">
                <a:noAutofit/>
              </a:bodyPr>
              <a:lstStyle/>
              <a:p>
                <a:pPr algn="just">
                  <a:lnSpc>
                    <a:spcPct val="11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人际理解与体谅</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grpSp>
      </p:grpSp>
      <p:sp>
        <p:nvSpPr>
          <p:cNvPr id="30" name="任意多边形: 形状 13"/>
          <p:cNvSpPr/>
          <p:nvPr>
            <p:custDataLst>
              <p:tags r:id="rId24"/>
            </p:custDataLst>
          </p:nvPr>
        </p:nvSpPr>
        <p:spPr>
          <a:xfrm rot="652946" flipH="1">
            <a:off x="8628525" y="5043683"/>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3" name="任意多边形: 形状 264"/>
          <p:cNvSpPr/>
          <p:nvPr>
            <p:custDataLst>
              <p:tags r:id="rId25"/>
            </p:custDataLst>
          </p:nvPr>
        </p:nvSpPr>
        <p:spPr>
          <a:xfrm>
            <a:off x="8492808" y="4915879"/>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8" name="任意多边形: 形状 13"/>
          <p:cNvSpPr/>
          <p:nvPr>
            <p:custDataLst>
              <p:tags r:id="rId26"/>
            </p:custDataLst>
          </p:nvPr>
        </p:nvSpPr>
        <p:spPr>
          <a:xfrm rot="652946" flipH="1">
            <a:off x="8628525" y="3974356"/>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0" name="任意多边形: 形状 264"/>
          <p:cNvSpPr/>
          <p:nvPr>
            <p:custDataLst>
              <p:tags r:id="rId27"/>
            </p:custDataLst>
          </p:nvPr>
        </p:nvSpPr>
        <p:spPr>
          <a:xfrm>
            <a:off x="8492808" y="3797657"/>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2" name="任意多边形: 形状 13"/>
          <p:cNvSpPr/>
          <p:nvPr>
            <p:custDataLst>
              <p:tags r:id="rId28"/>
            </p:custDataLst>
          </p:nvPr>
        </p:nvSpPr>
        <p:spPr>
          <a:xfrm rot="652946" flipH="1">
            <a:off x="8628525" y="2898130"/>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6" name="任意多边形: 形状 264"/>
          <p:cNvSpPr/>
          <p:nvPr>
            <p:custDataLst>
              <p:tags r:id="rId29"/>
            </p:custDataLst>
          </p:nvPr>
        </p:nvSpPr>
        <p:spPr>
          <a:xfrm>
            <a:off x="8477250" y="2780665"/>
            <a:ext cx="422275" cy="454025"/>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alpha val="79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grpSp>
        <p:nvGrpSpPr>
          <p:cNvPr id="53" name="组合 52"/>
          <p:cNvGrpSpPr/>
          <p:nvPr>
            <p:custDataLst>
              <p:tags r:id="rId30"/>
            </p:custDataLst>
          </p:nvPr>
        </p:nvGrpSpPr>
        <p:grpSpPr>
          <a:xfrm>
            <a:off x="8477250" y="2692400"/>
            <a:ext cx="3133725" cy="2704959"/>
            <a:chOff x="12947" y="4543"/>
            <a:chExt cx="4935" cy="4260"/>
          </a:xfrm>
        </p:grpSpPr>
        <p:sp>
          <p:nvSpPr>
            <p:cNvPr id="32" name="任意多边形: 形状 263"/>
            <p:cNvSpPr/>
            <p:nvPr>
              <p:custDataLst>
                <p:tags r:id="rId31"/>
              </p:custDataLst>
            </p:nvPr>
          </p:nvSpPr>
          <p:spPr>
            <a:xfrm>
              <a:off x="12947" y="8064"/>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sp>
          <p:nvSpPr>
            <p:cNvPr id="39" name="任意多边形: 形状 263"/>
            <p:cNvSpPr/>
            <p:nvPr>
              <p:custDataLst>
                <p:tags r:id="rId32"/>
              </p:custDataLst>
            </p:nvPr>
          </p:nvSpPr>
          <p:spPr>
            <a:xfrm>
              <a:off x="12947" y="6354"/>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FBCC0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43" name="任意多边形: 形状 263"/>
            <p:cNvSpPr/>
            <p:nvPr>
              <p:custDataLst>
                <p:tags r:id="rId33"/>
              </p:custDataLst>
            </p:nvPr>
          </p:nvSpPr>
          <p:spPr>
            <a:xfrm>
              <a:off x="12947" y="4607"/>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sp>
          <p:nvSpPr>
            <p:cNvPr id="47" name="矩形 46"/>
            <p:cNvSpPr/>
            <p:nvPr>
              <p:custDataLst>
                <p:tags r:id="rId34"/>
              </p:custDataLst>
            </p:nvPr>
          </p:nvSpPr>
          <p:spPr>
            <a:xfrm>
              <a:off x="13976" y="4543"/>
              <a:ext cx="3906"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决策力或者个人视野</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48" name="矩形 47"/>
            <p:cNvSpPr/>
            <p:nvPr>
              <p:custDataLst>
                <p:tags r:id="rId35"/>
              </p:custDataLst>
            </p:nvPr>
          </p:nvSpPr>
          <p:spPr>
            <a:xfrm>
              <a:off x="13976" y="6227"/>
              <a:ext cx="2214"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组织能力</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49" name="矩形 48"/>
            <p:cNvSpPr/>
            <p:nvPr>
              <p:custDataLst>
                <p:tags r:id="rId36"/>
              </p:custDataLst>
            </p:nvPr>
          </p:nvSpPr>
          <p:spPr>
            <a:xfrm>
              <a:off x="13976" y="7933"/>
              <a:ext cx="2771" cy="842"/>
            </a:xfrm>
            <a:prstGeom prst="rect">
              <a:avLst/>
            </a:prstGeom>
            <a:noFill/>
          </p:spPr>
          <p:txBody>
            <a:bodyPr wrap="square" lIns="0" tIns="0" rIns="0" bIns="0" rtlCol="0" anchor="ctr">
              <a:noAutofit/>
            </a:bodyPr>
            <a:lstStyle/>
            <a:p>
              <a:pPr algn="just">
                <a:lnSpc>
                  <a:spcPct val="13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团队协作能力</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创业者的素质</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43585" y="1096010"/>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（五）良好的能力素质 </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20" name="任意多边形: 形状 13"/>
          <p:cNvSpPr/>
          <p:nvPr>
            <p:custDataLst>
              <p:tags r:id="rId1"/>
            </p:custDataLst>
          </p:nvPr>
        </p:nvSpPr>
        <p:spPr>
          <a:xfrm rot="652946" flipH="1">
            <a:off x="1412385" y="4942083"/>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4" name="任意多边形: 形状 264"/>
          <p:cNvSpPr/>
          <p:nvPr>
            <p:custDataLst>
              <p:tags r:id="rId2"/>
            </p:custDataLst>
          </p:nvPr>
        </p:nvSpPr>
        <p:spPr>
          <a:xfrm>
            <a:off x="991553" y="4969219"/>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0" name="任意多边形: 形状 13"/>
          <p:cNvSpPr/>
          <p:nvPr>
            <p:custDataLst>
              <p:tags r:id="rId3"/>
            </p:custDataLst>
          </p:nvPr>
        </p:nvSpPr>
        <p:spPr>
          <a:xfrm rot="652946" flipH="1">
            <a:off x="1412385" y="3872756"/>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 name="任意多边形: 形状 264"/>
          <p:cNvSpPr/>
          <p:nvPr>
            <p:custDataLst>
              <p:tags r:id="rId4"/>
            </p:custDataLst>
          </p:nvPr>
        </p:nvSpPr>
        <p:spPr>
          <a:xfrm>
            <a:off x="991553" y="3899892"/>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1" name="任意多边形: 形状 13"/>
          <p:cNvSpPr/>
          <p:nvPr>
            <p:custDataLst>
              <p:tags r:id="rId5"/>
            </p:custDataLst>
          </p:nvPr>
        </p:nvSpPr>
        <p:spPr>
          <a:xfrm rot="652946" flipH="1">
            <a:off x="1412385" y="2796530"/>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5" name="任意多边形: 形状 264"/>
          <p:cNvSpPr/>
          <p:nvPr>
            <p:custDataLst>
              <p:tags r:id="rId6"/>
            </p:custDataLst>
          </p:nvPr>
        </p:nvSpPr>
        <p:spPr>
          <a:xfrm>
            <a:off x="1020763" y="2830016"/>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alpha val="79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grpSp>
        <p:nvGrpSpPr>
          <p:cNvPr id="50" name="组合 49"/>
          <p:cNvGrpSpPr/>
          <p:nvPr>
            <p:custDataLst>
              <p:tags r:id="rId7"/>
            </p:custDataLst>
          </p:nvPr>
        </p:nvGrpSpPr>
        <p:grpSpPr>
          <a:xfrm>
            <a:off x="975995" y="2735580"/>
            <a:ext cx="2741930" cy="2687320"/>
            <a:chOff x="1537" y="4383"/>
            <a:chExt cx="4318" cy="4232"/>
          </a:xfrm>
        </p:grpSpPr>
        <p:sp>
          <p:nvSpPr>
            <p:cNvPr id="23" name="任意多边形: 形状 263"/>
            <p:cNvSpPr/>
            <p:nvPr>
              <p:custDataLst>
                <p:tags r:id="rId8"/>
              </p:custDataLst>
            </p:nvPr>
          </p:nvSpPr>
          <p:spPr>
            <a:xfrm>
              <a:off x="1537" y="7809"/>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sp>
          <p:nvSpPr>
            <p:cNvPr id="16" name="任意多边形: 形状 263"/>
            <p:cNvSpPr/>
            <p:nvPr>
              <p:custDataLst>
                <p:tags r:id="rId9"/>
              </p:custDataLst>
            </p:nvPr>
          </p:nvSpPr>
          <p:spPr>
            <a:xfrm>
              <a:off x="1583" y="6142"/>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FBCC0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44" name="任意多边形: 形状 263"/>
            <p:cNvSpPr/>
            <p:nvPr>
              <p:custDataLst>
                <p:tags r:id="rId10"/>
              </p:custDataLst>
            </p:nvPr>
          </p:nvSpPr>
          <p:spPr>
            <a:xfrm>
              <a:off x="1583" y="4447"/>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sp>
          <p:nvSpPr>
            <p:cNvPr id="12" name="矩形 11"/>
            <p:cNvSpPr/>
            <p:nvPr>
              <p:custDataLst>
                <p:tags r:id="rId11"/>
              </p:custDataLst>
            </p:nvPr>
          </p:nvSpPr>
          <p:spPr>
            <a:xfrm>
              <a:off x="2612" y="4383"/>
              <a:ext cx="3243"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价值观引领</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13" name="矩形 12"/>
            <p:cNvSpPr/>
            <p:nvPr>
              <p:custDataLst>
                <p:tags r:id="rId12"/>
              </p:custDataLst>
            </p:nvPr>
          </p:nvSpPr>
          <p:spPr>
            <a:xfrm>
              <a:off x="2612" y="6067"/>
              <a:ext cx="2214"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说服能力</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14" name="矩形 13"/>
            <p:cNvSpPr/>
            <p:nvPr>
              <p:custDataLst>
                <p:tags r:id="rId13"/>
              </p:custDataLst>
            </p:nvPr>
          </p:nvSpPr>
          <p:spPr>
            <a:xfrm>
              <a:off x="2612" y="7773"/>
              <a:ext cx="2546"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关系建立能力</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grpSp>
      <p:sp>
        <p:nvSpPr>
          <p:cNvPr id="7" name="文本框 6"/>
          <p:cNvSpPr txBox="1"/>
          <p:nvPr/>
        </p:nvSpPr>
        <p:spPr>
          <a:xfrm>
            <a:off x="1087755" y="1880235"/>
            <a:ext cx="2186940" cy="495300"/>
          </a:xfrm>
          <a:prstGeom prst="rect">
            <a:avLst/>
          </a:prstGeom>
          <a:noFill/>
        </p:spPr>
        <p:txBody>
          <a:bodyPr wrap="square" rtlCol="0">
            <a:noAutofit/>
          </a:bodyPr>
          <a:p>
            <a:pPr>
              <a:lnSpc>
                <a:spcPct val="120000"/>
              </a:lnSpc>
            </a:pPr>
            <a:r>
              <a:rPr lang="zh-CN" altLang="en-US" sz="2000" b="1">
                <a:latin typeface="微软雅黑" panose="020B0503020204020204" pitchFamily="34" charset="-122"/>
                <a:ea typeface="微软雅黑" panose="020B0503020204020204" pitchFamily="34" charset="-122"/>
              </a:rPr>
              <a:t>影响类能力素质</a:t>
            </a:r>
            <a:endParaRPr lang="zh-CN" altLang="en-US" sz="2000" b="1">
              <a:latin typeface="微软雅黑" panose="020B0503020204020204" pitchFamily="34" charset="-122"/>
              <a:ea typeface="微软雅黑" panose="020B0503020204020204" pitchFamily="34" charset="-122"/>
            </a:endParaRPr>
          </a:p>
        </p:txBody>
      </p:sp>
      <p:sp>
        <p:nvSpPr>
          <p:cNvPr id="8" name="文本框 7"/>
          <p:cNvSpPr txBox="1"/>
          <p:nvPr/>
        </p:nvSpPr>
        <p:spPr>
          <a:xfrm>
            <a:off x="4502150" y="1903730"/>
            <a:ext cx="2853055"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认知类能力素质</a:t>
            </a:r>
            <a:endParaRPr lang="zh-CN" altLang="en-US" sz="2000" b="1">
              <a:latin typeface="微软雅黑" panose="020B0503020204020204" pitchFamily="34" charset="-122"/>
              <a:ea typeface="微软雅黑" panose="020B0503020204020204" pitchFamily="34" charset="-122"/>
            </a:endParaRPr>
          </a:p>
        </p:txBody>
      </p:sp>
      <p:sp>
        <p:nvSpPr>
          <p:cNvPr id="9" name="文本框 8"/>
          <p:cNvSpPr txBox="1"/>
          <p:nvPr/>
        </p:nvSpPr>
        <p:spPr>
          <a:xfrm>
            <a:off x="8624570" y="1903730"/>
            <a:ext cx="2226945" cy="398780"/>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rPr>
              <a:t>个人类能力素质</a:t>
            </a:r>
            <a:endParaRPr lang="zh-CN" altLang="en-US" sz="2000" b="1">
              <a:latin typeface="微软雅黑" panose="020B0503020204020204" pitchFamily="34" charset="-122"/>
              <a:ea typeface="微软雅黑" panose="020B0503020204020204" pitchFamily="34" charset="-122"/>
            </a:endParaRPr>
          </a:p>
        </p:txBody>
      </p:sp>
      <p:sp>
        <p:nvSpPr>
          <p:cNvPr id="18" name="任意多边形: 形状 13"/>
          <p:cNvSpPr/>
          <p:nvPr>
            <p:custDataLst>
              <p:tags r:id="rId14"/>
            </p:custDataLst>
          </p:nvPr>
        </p:nvSpPr>
        <p:spPr>
          <a:xfrm rot="652946" flipH="1">
            <a:off x="4768995" y="3919746"/>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1" name="任意多边形: 形状 264"/>
          <p:cNvSpPr/>
          <p:nvPr>
            <p:custDataLst>
              <p:tags r:id="rId15"/>
            </p:custDataLst>
          </p:nvPr>
        </p:nvSpPr>
        <p:spPr>
          <a:xfrm>
            <a:off x="4485958" y="3866872"/>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2" name="任意多边形: 形状 13"/>
          <p:cNvSpPr/>
          <p:nvPr>
            <p:custDataLst>
              <p:tags r:id="rId16"/>
            </p:custDataLst>
          </p:nvPr>
        </p:nvSpPr>
        <p:spPr>
          <a:xfrm rot="652946" flipH="1">
            <a:off x="4768995" y="2843520"/>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grpSp>
        <p:nvGrpSpPr>
          <p:cNvPr id="52" name="组合 51"/>
          <p:cNvGrpSpPr/>
          <p:nvPr>
            <p:custDataLst>
              <p:tags r:id="rId17"/>
            </p:custDataLst>
          </p:nvPr>
        </p:nvGrpSpPr>
        <p:grpSpPr>
          <a:xfrm>
            <a:off x="4486275" y="2735580"/>
            <a:ext cx="2951480" cy="1604010"/>
            <a:chOff x="6869" y="4490"/>
            <a:chExt cx="4648" cy="2526"/>
          </a:xfrm>
        </p:grpSpPr>
        <p:sp>
          <p:nvSpPr>
            <p:cNvPr id="25" name="任意多边形: 形状 263"/>
            <p:cNvSpPr/>
            <p:nvPr>
              <p:custDataLst>
                <p:tags r:id="rId18"/>
              </p:custDataLst>
            </p:nvPr>
          </p:nvSpPr>
          <p:spPr>
            <a:xfrm>
              <a:off x="6869" y="4521"/>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grpSp>
          <p:nvGrpSpPr>
            <p:cNvPr id="51" name="组合 50"/>
            <p:cNvGrpSpPr/>
            <p:nvPr>
              <p:custDataLst>
                <p:tags r:id="rId19"/>
              </p:custDataLst>
            </p:nvPr>
          </p:nvGrpSpPr>
          <p:grpSpPr>
            <a:xfrm>
              <a:off x="6869" y="4490"/>
              <a:ext cx="4648" cy="2526"/>
              <a:chOff x="6869" y="4457"/>
              <a:chExt cx="4648" cy="2526"/>
            </a:xfrm>
          </p:grpSpPr>
          <p:sp>
            <p:nvSpPr>
              <p:cNvPr id="19" name="任意多边形: 形状 263"/>
              <p:cNvSpPr/>
              <p:nvPr>
                <p:custDataLst>
                  <p:tags r:id="rId20"/>
                </p:custDataLst>
              </p:nvPr>
            </p:nvSpPr>
            <p:spPr>
              <a:xfrm>
                <a:off x="6869" y="6216"/>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FBCC0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26" name="任意多边形: 形状 264"/>
              <p:cNvSpPr/>
              <p:nvPr>
                <p:custDataLst>
                  <p:tags r:id="rId21"/>
                </p:custDataLst>
              </p:nvPr>
            </p:nvSpPr>
            <p:spPr>
              <a:xfrm>
                <a:off x="6894" y="4531"/>
                <a:ext cx="737" cy="715"/>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alpha val="79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7" name="矩形 26"/>
              <p:cNvSpPr/>
              <p:nvPr>
                <p:custDataLst>
                  <p:tags r:id="rId22"/>
                </p:custDataLst>
              </p:nvPr>
            </p:nvSpPr>
            <p:spPr>
              <a:xfrm>
                <a:off x="7898" y="4457"/>
                <a:ext cx="3619"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专业知识与学习能力</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28" name="矩形 27"/>
              <p:cNvSpPr/>
              <p:nvPr>
                <p:custDataLst>
                  <p:tags r:id="rId23"/>
                </p:custDataLst>
              </p:nvPr>
            </p:nvSpPr>
            <p:spPr>
              <a:xfrm>
                <a:off x="7899" y="6141"/>
                <a:ext cx="3017" cy="842"/>
              </a:xfrm>
              <a:prstGeom prst="rect">
                <a:avLst/>
              </a:prstGeom>
              <a:noFill/>
            </p:spPr>
            <p:txBody>
              <a:bodyPr wrap="square" lIns="0" tIns="0" rIns="0" bIns="0" rtlCol="0" anchor="ctr">
                <a:noAutofit/>
              </a:bodyPr>
              <a:lstStyle/>
              <a:p>
                <a:pPr algn="just">
                  <a:lnSpc>
                    <a:spcPct val="11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经验与技能</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grpSp>
      </p:grpSp>
      <p:sp>
        <p:nvSpPr>
          <p:cNvPr id="30" name="任意多边形: 形状 13"/>
          <p:cNvSpPr/>
          <p:nvPr>
            <p:custDataLst>
              <p:tags r:id="rId24"/>
            </p:custDataLst>
          </p:nvPr>
        </p:nvSpPr>
        <p:spPr>
          <a:xfrm rot="652946" flipH="1">
            <a:off x="8995555" y="4331848"/>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3" name="任意多边形: 形状 264"/>
          <p:cNvSpPr/>
          <p:nvPr>
            <p:custDataLst>
              <p:tags r:id="rId25"/>
            </p:custDataLst>
          </p:nvPr>
        </p:nvSpPr>
        <p:spPr>
          <a:xfrm>
            <a:off x="8640128" y="4310089"/>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38" name="任意多边形: 形状 13"/>
          <p:cNvSpPr/>
          <p:nvPr>
            <p:custDataLst>
              <p:tags r:id="rId26"/>
            </p:custDataLst>
          </p:nvPr>
        </p:nvSpPr>
        <p:spPr>
          <a:xfrm rot="652946" flipH="1">
            <a:off x="8995555" y="3547636"/>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0" name="任意多边形: 形状 264"/>
          <p:cNvSpPr/>
          <p:nvPr>
            <p:custDataLst>
              <p:tags r:id="rId27"/>
            </p:custDataLst>
          </p:nvPr>
        </p:nvSpPr>
        <p:spPr>
          <a:xfrm>
            <a:off x="8619173" y="3537307"/>
            <a:ext cx="468204" cy="453947"/>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2" name="任意多边形: 形状 13"/>
          <p:cNvSpPr/>
          <p:nvPr>
            <p:custDataLst>
              <p:tags r:id="rId28"/>
            </p:custDataLst>
          </p:nvPr>
        </p:nvSpPr>
        <p:spPr>
          <a:xfrm rot="652946" flipH="1">
            <a:off x="8628525" y="2898130"/>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46" name="任意多边形: 形状 264"/>
          <p:cNvSpPr/>
          <p:nvPr>
            <p:custDataLst>
              <p:tags r:id="rId29"/>
            </p:custDataLst>
          </p:nvPr>
        </p:nvSpPr>
        <p:spPr>
          <a:xfrm>
            <a:off x="8686165" y="2765425"/>
            <a:ext cx="422275" cy="454025"/>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alpha val="79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grpSp>
        <p:nvGrpSpPr>
          <p:cNvPr id="53" name="组合 52"/>
          <p:cNvGrpSpPr/>
          <p:nvPr>
            <p:custDataLst>
              <p:tags r:id="rId30"/>
            </p:custDataLst>
          </p:nvPr>
        </p:nvGrpSpPr>
        <p:grpSpPr>
          <a:xfrm>
            <a:off x="8624570" y="2717165"/>
            <a:ext cx="3133725" cy="2860675"/>
            <a:chOff x="12947" y="4543"/>
            <a:chExt cx="4935" cy="4572"/>
          </a:xfrm>
        </p:grpSpPr>
        <p:sp>
          <p:nvSpPr>
            <p:cNvPr id="32" name="任意多边形: 形状 263"/>
            <p:cNvSpPr/>
            <p:nvPr>
              <p:custDataLst>
                <p:tags r:id="rId31"/>
              </p:custDataLst>
            </p:nvPr>
          </p:nvSpPr>
          <p:spPr>
            <a:xfrm>
              <a:off x="12972" y="7137"/>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sp>
          <p:nvSpPr>
            <p:cNvPr id="39" name="任意多边形: 形状 263"/>
            <p:cNvSpPr/>
            <p:nvPr>
              <p:custDataLst>
                <p:tags r:id="rId32"/>
              </p:custDataLst>
            </p:nvPr>
          </p:nvSpPr>
          <p:spPr>
            <a:xfrm>
              <a:off x="12947" y="8348"/>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FBCC0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04</a:t>
              </a:r>
              <a:endParaRPr lang="en-US" altLang="zh-CN" sz="2400">
                <a:solidFill>
                  <a:srgbClr val="FFFFFF"/>
                </a:solidFill>
                <a:latin typeface="+mn-ea"/>
                <a:cs typeface="+mn-ea"/>
                <a:sym typeface="汉仪粗圆简" panose="02010600000101010101" charset="-122"/>
              </a:endParaRPr>
            </a:p>
          </p:txBody>
        </p:sp>
        <p:sp>
          <p:nvSpPr>
            <p:cNvPr id="43" name="任意多边形: 形状 263"/>
            <p:cNvSpPr/>
            <p:nvPr>
              <p:custDataLst>
                <p:tags r:id="rId33"/>
              </p:custDataLst>
            </p:nvPr>
          </p:nvSpPr>
          <p:spPr>
            <a:xfrm>
              <a:off x="12947" y="4607"/>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sp>
          <p:nvSpPr>
            <p:cNvPr id="47" name="矩形 46"/>
            <p:cNvSpPr/>
            <p:nvPr>
              <p:custDataLst>
                <p:tags r:id="rId34"/>
              </p:custDataLst>
            </p:nvPr>
          </p:nvSpPr>
          <p:spPr>
            <a:xfrm>
              <a:off x="13976" y="4543"/>
              <a:ext cx="3906"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诚信正直</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48" name="矩形 47"/>
            <p:cNvSpPr/>
            <p:nvPr>
              <p:custDataLst>
                <p:tags r:id="rId35"/>
              </p:custDataLst>
            </p:nvPr>
          </p:nvSpPr>
          <p:spPr>
            <a:xfrm>
              <a:off x="13976" y="8273"/>
              <a:ext cx="2214"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毅力</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49" name="矩形 48"/>
            <p:cNvSpPr/>
            <p:nvPr>
              <p:custDataLst>
                <p:tags r:id="rId36"/>
              </p:custDataLst>
            </p:nvPr>
          </p:nvSpPr>
          <p:spPr>
            <a:xfrm>
              <a:off x="13976" y="7091"/>
              <a:ext cx="2771" cy="842"/>
            </a:xfrm>
            <a:prstGeom prst="rect">
              <a:avLst/>
            </a:prstGeom>
            <a:noFill/>
          </p:spPr>
          <p:txBody>
            <a:bodyPr wrap="square" lIns="0" tIns="0" rIns="0" bIns="0" rtlCol="0" anchor="ctr">
              <a:noAutofit/>
            </a:bodyPr>
            <a:lstStyle/>
            <a:p>
              <a:pPr algn="just">
                <a:lnSpc>
                  <a:spcPct val="13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纪律性</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grpSp>
      <p:grpSp>
        <p:nvGrpSpPr>
          <p:cNvPr id="4" name="组合 3"/>
          <p:cNvGrpSpPr/>
          <p:nvPr>
            <p:custDataLst>
              <p:tags r:id="rId37"/>
            </p:custDataLst>
          </p:nvPr>
        </p:nvGrpSpPr>
        <p:grpSpPr>
          <a:xfrm>
            <a:off x="4502150" y="4932045"/>
            <a:ext cx="2951480" cy="1604010"/>
            <a:chOff x="6869" y="4490"/>
            <a:chExt cx="4648" cy="2526"/>
          </a:xfrm>
        </p:grpSpPr>
        <p:sp>
          <p:nvSpPr>
            <p:cNvPr id="5" name="任意多边形: 形状 263"/>
            <p:cNvSpPr/>
            <p:nvPr>
              <p:custDataLst>
                <p:tags r:id="rId38"/>
              </p:custDataLst>
            </p:nvPr>
          </p:nvSpPr>
          <p:spPr>
            <a:xfrm>
              <a:off x="6869" y="4521"/>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grpSp>
          <p:nvGrpSpPr>
            <p:cNvPr id="6" name="组合 5"/>
            <p:cNvGrpSpPr/>
            <p:nvPr>
              <p:custDataLst>
                <p:tags r:id="rId39"/>
              </p:custDataLst>
            </p:nvPr>
          </p:nvGrpSpPr>
          <p:grpSpPr>
            <a:xfrm>
              <a:off x="6869" y="4490"/>
              <a:ext cx="4648" cy="2526"/>
              <a:chOff x="6869" y="4457"/>
              <a:chExt cx="4648" cy="2526"/>
            </a:xfrm>
          </p:grpSpPr>
          <p:sp>
            <p:nvSpPr>
              <p:cNvPr id="11" name="任意多边形: 形状 263"/>
              <p:cNvSpPr/>
              <p:nvPr>
                <p:custDataLst>
                  <p:tags r:id="rId40"/>
                </p:custDataLst>
              </p:nvPr>
            </p:nvSpPr>
            <p:spPr>
              <a:xfrm>
                <a:off x="6869" y="6216"/>
                <a:ext cx="762" cy="73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FBCC0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04</a:t>
                </a:r>
                <a:endParaRPr lang="en-US" altLang="zh-CN" sz="2400">
                  <a:solidFill>
                    <a:srgbClr val="FFFFFF"/>
                  </a:solidFill>
                  <a:latin typeface="+mn-ea"/>
                  <a:cs typeface="+mn-ea"/>
                  <a:sym typeface="汉仪粗圆简" panose="02010600000101010101" charset="-122"/>
                </a:endParaRPr>
              </a:p>
            </p:txBody>
          </p:sp>
          <p:sp>
            <p:nvSpPr>
              <p:cNvPr id="15" name="任意多边形: 形状 264"/>
              <p:cNvSpPr/>
              <p:nvPr>
                <p:custDataLst>
                  <p:tags r:id="rId41"/>
                </p:custDataLst>
              </p:nvPr>
            </p:nvSpPr>
            <p:spPr>
              <a:xfrm>
                <a:off x="6894" y="4531"/>
                <a:ext cx="737" cy="715"/>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alpha val="79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7" name="矩形 16"/>
              <p:cNvSpPr/>
              <p:nvPr>
                <p:custDataLst>
                  <p:tags r:id="rId42"/>
                </p:custDataLst>
              </p:nvPr>
            </p:nvSpPr>
            <p:spPr>
              <a:xfrm>
                <a:off x="7898" y="4457"/>
                <a:ext cx="3619" cy="842"/>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创新与变革能力</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29" name="矩形 28"/>
              <p:cNvSpPr/>
              <p:nvPr>
                <p:custDataLst>
                  <p:tags r:id="rId43"/>
                </p:custDataLst>
              </p:nvPr>
            </p:nvSpPr>
            <p:spPr>
              <a:xfrm>
                <a:off x="7899" y="6141"/>
                <a:ext cx="3017" cy="842"/>
              </a:xfrm>
              <a:prstGeom prst="rect">
                <a:avLst/>
              </a:prstGeom>
              <a:noFill/>
            </p:spPr>
            <p:txBody>
              <a:bodyPr wrap="square" lIns="0" tIns="0" rIns="0" bIns="0" rtlCol="0" anchor="ctr">
                <a:noAutofit/>
              </a:bodyPr>
              <a:lstStyle/>
              <a:p>
                <a:pPr algn="just">
                  <a:lnSpc>
                    <a:spcPct val="11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信息收集能力</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grpSp>
      </p:grpSp>
      <p:sp>
        <p:nvSpPr>
          <p:cNvPr id="31" name="任意多边形: 形状 13"/>
          <p:cNvSpPr/>
          <p:nvPr>
            <p:custDataLst>
              <p:tags r:id="rId44"/>
            </p:custDataLst>
          </p:nvPr>
        </p:nvSpPr>
        <p:spPr>
          <a:xfrm rot="652946" flipH="1">
            <a:off x="4906790" y="2796431"/>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54" name="任意多边形: 形状 13"/>
          <p:cNvSpPr/>
          <p:nvPr>
            <p:custDataLst>
              <p:tags r:id="rId45"/>
            </p:custDataLst>
          </p:nvPr>
        </p:nvSpPr>
        <p:spPr>
          <a:xfrm rot="652946" flipH="1">
            <a:off x="4906790" y="3910221"/>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55" name="任意多边形: 形状 13"/>
          <p:cNvSpPr/>
          <p:nvPr>
            <p:custDataLst>
              <p:tags r:id="rId46"/>
            </p:custDataLst>
          </p:nvPr>
        </p:nvSpPr>
        <p:spPr>
          <a:xfrm rot="652946" flipH="1">
            <a:off x="4886470" y="6059061"/>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56" name="任意多边形: 形状 13"/>
          <p:cNvSpPr/>
          <p:nvPr>
            <p:custDataLst>
              <p:tags r:id="rId47"/>
            </p:custDataLst>
          </p:nvPr>
        </p:nvSpPr>
        <p:spPr>
          <a:xfrm rot="652946" flipH="1">
            <a:off x="4906790" y="4942096"/>
            <a:ext cx="119614" cy="108503"/>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58" name="任意多边形: 形状 263"/>
          <p:cNvSpPr/>
          <p:nvPr>
            <p:custDataLst>
              <p:tags r:id="rId48"/>
            </p:custDataLst>
          </p:nvPr>
        </p:nvSpPr>
        <p:spPr>
          <a:xfrm>
            <a:off x="8640445" y="6001385"/>
            <a:ext cx="483870" cy="469265"/>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04898E"/>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buClrTx/>
              <a:buSzTx/>
              <a:buFontTx/>
            </a:pPr>
            <a:r>
              <a:rPr lang="en-US" altLang="zh-CN" sz="2400">
                <a:solidFill>
                  <a:srgbClr val="FFFFFF"/>
                </a:solidFill>
                <a:latin typeface="+mn-ea"/>
                <a:cs typeface="+mn-ea"/>
                <a:sym typeface="汉仪粗圆简" panose="02010600000101010101" charset="-122"/>
              </a:rPr>
              <a:t>05</a:t>
            </a:r>
            <a:endParaRPr lang="en-US" altLang="zh-CN" sz="2400">
              <a:solidFill>
                <a:srgbClr val="FFFFFF"/>
              </a:solidFill>
              <a:latin typeface="+mn-ea"/>
              <a:cs typeface="+mn-ea"/>
              <a:sym typeface="汉仪粗圆简" panose="02010600000101010101" charset="-122"/>
            </a:endParaRPr>
          </a:p>
        </p:txBody>
      </p:sp>
      <p:sp>
        <p:nvSpPr>
          <p:cNvPr id="59" name="矩形 58"/>
          <p:cNvSpPr/>
          <p:nvPr>
            <p:custDataLst>
              <p:tags r:id="rId49"/>
            </p:custDataLst>
          </p:nvPr>
        </p:nvSpPr>
        <p:spPr>
          <a:xfrm>
            <a:off x="9277985" y="5947410"/>
            <a:ext cx="1759585" cy="534670"/>
          </a:xfrm>
          <a:prstGeom prst="rect">
            <a:avLst/>
          </a:prstGeom>
          <a:noFill/>
        </p:spPr>
        <p:txBody>
          <a:bodyPr wrap="square" lIns="0" tIns="0" rIns="0" bIns="0" rtlCol="0" anchor="ctr">
            <a:noAutofit/>
          </a:bodyPr>
          <a:p>
            <a:pPr algn="just">
              <a:lnSpc>
                <a:spcPct val="13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适应能力</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
        <p:nvSpPr>
          <p:cNvPr id="60" name="任意多边形: 形状 263"/>
          <p:cNvSpPr/>
          <p:nvPr>
            <p:custDataLst>
              <p:tags r:id="rId50"/>
            </p:custDataLst>
          </p:nvPr>
        </p:nvSpPr>
        <p:spPr>
          <a:xfrm>
            <a:off x="8619490" y="3522345"/>
            <a:ext cx="483870" cy="469265"/>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rgbClr val="FBCC04"/>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61" name="矩形 60"/>
          <p:cNvSpPr/>
          <p:nvPr>
            <p:custDataLst>
              <p:tags r:id="rId51"/>
            </p:custDataLst>
          </p:nvPr>
        </p:nvSpPr>
        <p:spPr>
          <a:xfrm>
            <a:off x="9277985" y="3456940"/>
            <a:ext cx="1405890" cy="534670"/>
          </a:xfrm>
          <a:prstGeom prst="rect">
            <a:avLst/>
          </a:prstGeom>
          <a:noFill/>
        </p:spPr>
        <p:txBody>
          <a:bodyPr wrap="square" lIns="0" tIns="0" rIns="0" bIns="0" rtlCol="0" anchor="ctr">
            <a:noAutofit/>
          </a:bodyPr>
          <a:p>
            <a:pPr algn="just">
              <a:lnSpc>
                <a:spcPct val="150000"/>
              </a:lnSpc>
              <a:spcBef>
                <a:spcPct val="0"/>
              </a:spcBef>
              <a:spcAft>
                <a:spcPct val="0"/>
              </a:spcAft>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rPr>
              <a:t>自信心</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07110" y="1198245"/>
            <a:ext cx="10177780" cy="5179695"/>
          </a:xfrm>
          <a:prstGeom prst="rect">
            <a:avLst/>
          </a:prstGeom>
          <a:noFill/>
        </p:spPr>
        <p:txBody>
          <a:bodyPr wrap="square" rtlCol="0" anchor="t">
            <a:noAutofit/>
          </a:bodyPr>
          <a:p>
            <a:pPr algn="ctr">
              <a:lnSpc>
                <a:spcPct val="200000"/>
              </a:lnSpc>
            </a:pPr>
            <a:r>
              <a:rPr lang="en-US" altLang="zh-CN" sz="2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培养</a:t>
            </a:r>
            <a:r>
              <a:rPr lang="en-US" altLang="zh-CN" sz="2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解决问题</a:t>
            </a:r>
            <a:r>
              <a:rPr lang="en-US" altLang="zh-CN" sz="2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的思维惯性：</a:t>
            </a:r>
            <a:endParaRPr lang="zh-CN" altLang="en-US" sz="2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不要只想</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我想做什么</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，多思考</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什么问题需要被解决</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。从教室、食堂、宿舍、校园生活中的各种</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不方便</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痛点</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出发，思考解决方案。这是一个训练机会识别能力的最佳起点。</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案例学习：多阅读创业案例、人物传记（如埃隆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马斯克、雷军、俞敏洪等），不是看故事，而是分析他们发现了什么机会、如何决策、如何克服困难。</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大脑想法"/>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148445" y="1001395"/>
            <a:ext cx="914400" cy="9144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创业者的创业能力</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87755" y="1172845"/>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（一）持续学习与综合创新能力 </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1379855" y="1903730"/>
            <a:ext cx="9432925" cy="694690"/>
          </a:xfrm>
          <a:prstGeom prst="rect">
            <a:avLst/>
          </a:prstGeom>
          <a:noFill/>
        </p:spPr>
        <p:txBody>
          <a:bodyPr wrap="square" rtlCol="0">
            <a:noAutofit/>
          </a:bodyPr>
          <a:p>
            <a:pPr>
              <a:lnSpc>
                <a:spcPct val="140000"/>
              </a:lnSpc>
            </a:pPr>
            <a:r>
              <a:rPr lang="zh-CN" altLang="en-US" sz="2000">
                <a:latin typeface="微软雅黑" panose="020B0503020204020204" pitchFamily="34" charset="-122"/>
                <a:ea typeface="微软雅黑" panose="020B0503020204020204" pitchFamily="34" charset="-122"/>
              </a:rPr>
              <a:t>创业者必须以开放的态度广泛学习，既拓展知识的广度，又深耕某一专业领域。</a:t>
            </a:r>
            <a:endParaRPr lang="zh-CN" altLang="en-US" sz="2000">
              <a:latin typeface="微软雅黑" panose="020B0503020204020204" pitchFamily="34" charset="-122"/>
              <a:ea typeface="微软雅黑" panose="020B0503020204020204" pitchFamily="34" charset="-122"/>
            </a:endParaRPr>
          </a:p>
        </p:txBody>
      </p:sp>
      <p:grpSp>
        <p:nvGrpSpPr>
          <p:cNvPr id="134" name="组合 133"/>
          <p:cNvGrpSpPr/>
          <p:nvPr>
            <p:custDataLst>
              <p:tags r:id="rId1"/>
            </p:custDataLst>
          </p:nvPr>
        </p:nvGrpSpPr>
        <p:grpSpPr>
          <a:xfrm rot="0">
            <a:off x="6609080" y="2625725"/>
            <a:ext cx="2991485" cy="3501390"/>
            <a:chOff x="3489" y="2111"/>
            <a:chExt cx="12224" cy="14452"/>
          </a:xfrm>
        </p:grpSpPr>
        <p:sp>
          <p:nvSpPr>
            <p:cNvPr id="135" name="任意多边形: 形状 351"/>
            <p:cNvSpPr/>
            <p:nvPr>
              <p:custDataLst>
                <p:tags r:id="rId2"/>
              </p:custDataLst>
            </p:nvPr>
          </p:nvSpPr>
          <p:spPr>
            <a:xfrm rot="10505400">
              <a:off x="3489" y="4337"/>
              <a:ext cx="12225" cy="12227"/>
            </a:xfrm>
            <a:custGeom>
              <a:avLst/>
              <a:gdLst>
                <a:gd name="connsiteX0" fmla="*/ -200 w 2751200"/>
                <a:gd name="connsiteY0" fmla="*/ -289 h 2751201"/>
                <a:gd name="connsiteX1" fmla="*/ 2751001 w 2751200"/>
                <a:gd name="connsiteY1" fmla="*/ -289 h 2751201"/>
                <a:gd name="connsiteX2" fmla="*/ 2751001 w 2751200"/>
                <a:gd name="connsiteY2" fmla="*/ 2750912 h 2751201"/>
                <a:gd name="connsiteX3" fmla="*/ -200 w 2751200"/>
                <a:gd name="connsiteY3" fmla="*/ 2750912 h 2751201"/>
              </a:gdLst>
              <a:ahLst/>
              <a:cxnLst>
                <a:cxn ang="0">
                  <a:pos x="connsiteX0" y="connsiteY0"/>
                </a:cxn>
                <a:cxn ang="0">
                  <a:pos x="connsiteX1" y="connsiteY1"/>
                </a:cxn>
                <a:cxn ang="0">
                  <a:pos x="connsiteX2" y="connsiteY2"/>
                </a:cxn>
                <a:cxn ang="0">
                  <a:pos x="connsiteX3" y="connsiteY3"/>
                </a:cxn>
              </a:cxnLst>
              <a:rect l="l" t="t" r="r" b="b"/>
              <a:pathLst>
                <a:path w="2751200" h="2751201">
                  <a:moveTo>
                    <a:pt x="-200" y="-289"/>
                  </a:moveTo>
                  <a:lnTo>
                    <a:pt x="2751001" y="-289"/>
                  </a:lnTo>
                  <a:lnTo>
                    <a:pt x="2751001" y="2750912"/>
                  </a:lnTo>
                  <a:lnTo>
                    <a:pt x="-200" y="2750912"/>
                  </a:lnTo>
                  <a:close/>
                </a:path>
              </a:pathLst>
            </a:custGeom>
            <a:solidFill>
              <a:schemeClr val="accent3">
                <a:lumMod val="40000"/>
                <a:lumOff val="60000"/>
                <a:alpha val="2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6" name="任意多边形: 形状 354"/>
            <p:cNvSpPr/>
            <p:nvPr>
              <p:custDataLst>
                <p:tags r:id="rId3"/>
              </p:custDataLst>
            </p:nvPr>
          </p:nvSpPr>
          <p:spPr>
            <a:xfrm>
              <a:off x="3822" y="4469"/>
              <a:ext cx="11380" cy="11624"/>
            </a:xfrm>
            <a:custGeom>
              <a:avLst/>
              <a:gdLst>
                <a:gd name="connsiteX0" fmla="*/ 21805 w 2560965"/>
                <a:gd name="connsiteY0" fmla="*/ 2573946 h 2615644"/>
                <a:gd name="connsiteX1" fmla="*/ 43141 w 2560965"/>
                <a:gd name="connsiteY1" fmla="*/ 2574994 h 2615644"/>
                <a:gd name="connsiteX2" fmla="*/ 80003 w 2560965"/>
                <a:gd name="connsiteY2" fmla="*/ 2583756 h 2615644"/>
                <a:gd name="connsiteX3" fmla="*/ 116389 w 2560965"/>
                <a:gd name="connsiteY3" fmla="*/ 2599187 h 2615644"/>
                <a:gd name="connsiteX4" fmla="*/ 162680 w 2560965"/>
                <a:gd name="connsiteY4" fmla="*/ 2614998 h 2615644"/>
                <a:gd name="connsiteX5" fmla="*/ 184588 w 2560965"/>
                <a:gd name="connsiteY5" fmla="*/ 2614998 h 2615644"/>
                <a:gd name="connsiteX6" fmla="*/ 207162 w 2560965"/>
                <a:gd name="connsiteY6" fmla="*/ 2611284 h 2615644"/>
                <a:gd name="connsiteX7" fmla="*/ 244404 w 2560965"/>
                <a:gd name="connsiteY7" fmla="*/ 2607570 h 2615644"/>
                <a:gd name="connsiteX8" fmla="*/ 277742 w 2560965"/>
                <a:gd name="connsiteY8" fmla="*/ 2601569 h 2615644"/>
                <a:gd name="connsiteX9" fmla="*/ 315842 w 2560965"/>
                <a:gd name="connsiteY9" fmla="*/ 2599378 h 2615644"/>
                <a:gd name="connsiteX10" fmla="*/ 376993 w 2560965"/>
                <a:gd name="connsiteY10" fmla="*/ 2597758 h 2615644"/>
                <a:gd name="connsiteX11" fmla="*/ 387470 w 2560965"/>
                <a:gd name="connsiteY11" fmla="*/ 2599568 h 2615644"/>
                <a:gd name="connsiteX12" fmla="*/ 401853 w 2560965"/>
                <a:gd name="connsiteY12" fmla="*/ 2600140 h 2615644"/>
                <a:gd name="connsiteX13" fmla="*/ 420903 w 2560965"/>
                <a:gd name="connsiteY13" fmla="*/ 2598711 h 2615644"/>
                <a:gd name="connsiteX14" fmla="*/ 435762 w 2560965"/>
                <a:gd name="connsiteY14" fmla="*/ 2598711 h 2615644"/>
                <a:gd name="connsiteX15" fmla="*/ 465194 w 2560965"/>
                <a:gd name="connsiteY15" fmla="*/ 2598711 h 2615644"/>
                <a:gd name="connsiteX16" fmla="*/ 489006 w 2560965"/>
                <a:gd name="connsiteY16" fmla="*/ 2606427 h 2615644"/>
                <a:gd name="connsiteX17" fmla="*/ 504818 w 2560965"/>
                <a:gd name="connsiteY17" fmla="*/ 2609855 h 2615644"/>
                <a:gd name="connsiteX18" fmla="*/ 530916 w 2560965"/>
                <a:gd name="connsiteY18" fmla="*/ 2612141 h 2615644"/>
                <a:gd name="connsiteX19" fmla="*/ 554443 w 2560965"/>
                <a:gd name="connsiteY19" fmla="*/ 2612141 h 2615644"/>
                <a:gd name="connsiteX20" fmla="*/ 574160 w 2560965"/>
                <a:gd name="connsiteY20" fmla="*/ 2604235 h 2615644"/>
                <a:gd name="connsiteX21" fmla="*/ 589781 w 2560965"/>
                <a:gd name="connsiteY21" fmla="*/ 2595568 h 2615644"/>
                <a:gd name="connsiteX22" fmla="*/ 643026 w 2560965"/>
                <a:gd name="connsiteY22" fmla="*/ 2569565 h 2615644"/>
                <a:gd name="connsiteX23" fmla="*/ 700176 w 2560965"/>
                <a:gd name="connsiteY23" fmla="*/ 2550515 h 2615644"/>
                <a:gd name="connsiteX24" fmla="*/ 734466 w 2560965"/>
                <a:gd name="connsiteY24" fmla="*/ 2546228 h 2615644"/>
                <a:gd name="connsiteX25" fmla="*/ 766184 w 2560965"/>
                <a:gd name="connsiteY25" fmla="*/ 2546895 h 2615644"/>
                <a:gd name="connsiteX26" fmla="*/ 804284 w 2560965"/>
                <a:gd name="connsiteY26" fmla="*/ 2561945 h 2615644"/>
                <a:gd name="connsiteX27" fmla="*/ 883532 w 2560965"/>
                <a:gd name="connsiteY27" fmla="*/ 2575660 h 2615644"/>
                <a:gd name="connsiteX28" fmla="*/ 965923 w 2560965"/>
                <a:gd name="connsiteY28" fmla="*/ 2586614 h 2615644"/>
                <a:gd name="connsiteX29" fmla="*/ 1020692 w 2560965"/>
                <a:gd name="connsiteY29" fmla="*/ 2586614 h 2615644"/>
                <a:gd name="connsiteX30" fmla="*/ 1065269 w 2560965"/>
                <a:gd name="connsiteY30" fmla="*/ 2578518 h 2615644"/>
                <a:gd name="connsiteX31" fmla="*/ 1136611 w 2560965"/>
                <a:gd name="connsiteY31" fmla="*/ 2588043 h 2615644"/>
                <a:gd name="connsiteX32" fmla="*/ 1269009 w 2560965"/>
                <a:gd name="connsiteY32" fmla="*/ 2593282 h 2615644"/>
                <a:gd name="connsiteX33" fmla="*/ 1349686 w 2560965"/>
                <a:gd name="connsiteY33" fmla="*/ 2593949 h 2615644"/>
                <a:gd name="connsiteX34" fmla="*/ 1384547 w 2560965"/>
                <a:gd name="connsiteY34" fmla="*/ 2588996 h 2615644"/>
                <a:gd name="connsiteX35" fmla="*/ 1408931 w 2560965"/>
                <a:gd name="connsiteY35" fmla="*/ 2578137 h 2615644"/>
                <a:gd name="connsiteX36" fmla="*/ 1439697 w 2560965"/>
                <a:gd name="connsiteY36" fmla="*/ 2562230 h 2615644"/>
                <a:gd name="connsiteX37" fmla="*/ 1468272 w 2560965"/>
                <a:gd name="connsiteY37" fmla="*/ 2546991 h 2615644"/>
                <a:gd name="connsiteX38" fmla="*/ 1515897 w 2560965"/>
                <a:gd name="connsiteY38" fmla="*/ 2540037 h 2615644"/>
                <a:gd name="connsiteX39" fmla="*/ 1542757 w 2560965"/>
                <a:gd name="connsiteY39" fmla="*/ 2543847 h 2615644"/>
                <a:gd name="connsiteX40" fmla="*/ 1591621 w 2560965"/>
                <a:gd name="connsiteY40" fmla="*/ 2551467 h 2615644"/>
                <a:gd name="connsiteX41" fmla="*/ 1712207 w 2560965"/>
                <a:gd name="connsiteY41" fmla="*/ 2560992 h 2615644"/>
                <a:gd name="connsiteX42" fmla="*/ 1757260 w 2560965"/>
                <a:gd name="connsiteY42" fmla="*/ 2561468 h 2615644"/>
                <a:gd name="connsiteX43" fmla="*/ 1791360 w 2560965"/>
                <a:gd name="connsiteY43" fmla="*/ 2559468 h 2615644"/>
                <a:gd name="connsiteX44" fmla="*/ 1833746 w 2560965"/>
                <a:gd name="connsiteY44" fmla="*/ 2559468 h 2615644"/>
                <a:gd name="connsiteX45" fmla="*/ 1874989 w 2560965"/>
                <a:gd name="connsiteY45" fmla="*/ 2558516 h 2615644"/>
                <a:gd name="connsiteX46" fmla="*/ 1904707 w 2560965"/>
                <a:gd name="connsiteY46" fmla="*/ 2544419 h 2615644"/>
                <a:gd name="connsiteX47" fmla="*/ 1934902 w 2560965"/>
                <a:gd name="connsiteY47" fmla="*/ 2533846 h 2615644"/>
                <a:gd name="connsiteX48" fmla="*/ 2016340 w 2560965"/>
                <a:gd name="connsiteY48" fmla="*/ 2531370 h 2615644"/>
                <a:gd name="connsiteX49" fmla="*/ 2060822 w 2560965"/>
                <a:gd name="connsiteY49" fmla="*/ 2523083 h 2615644"/>
                <a:gd name="connsiteX50" fmla="*/ 2080444 w 2560965"/>
                <a:gd name="connsiteY50" fmla="*/ 2520511 h 2615644"/>
                <a:gd name="connsiteX51" fmla="*/ 2156644 w 2560965"/>
                <a:gd name="connsiteY51" fmla="*/ 2549848 h 2615644"/>
                <a:gd name="connsiteX52" fmla="*/ 2179504 w 2560965"/>
                <a:gd name="connsiteY52" fmla="*/ 2561659 h 2615644"/>
                <a:gd name="connsiteX53" fmla="*/ 2201887 w 2560965"/>
                <a:gd name="connsiteY53" fmla="*/ 2570517 h 2615644"/>
                <a:gd name="connsiteX54" fmla="*/ 2229034 w 2560965"/>
                <a:gd name="connsiteY54" fmla="*/ 2583186 h 2615644"/>
                <a:gd name="connsiteX55" fmla="*/ 2288946 w 2560965"/>
                <a:gd name="connsiteY55" fmla="*/ 2565564 h 2615644"/>
                <a:gd name="connsiteX56" fmla="*/ 2330856 w 2560965"/>
                <a:gd name="connsiteY56" fmla="*/ 2561754 h 2615644"/>
                <a:gd name="connsiteX57" fmla="*/ 2354573 w 2560965"/>
                <a:gd name="connsiteY57" fmla="*/ 2561754 h 2615644"/>
                <a:gd name="connsiteX58" fmla="*/ 2366003 w 2560965"/>
                <a:gd name="connsiteY58" fmla="*/ 2560135 h 2615644"/>
                <a:gd name="connsiteX59" fmla="*/ 2393911 w 2560965"/>
                <a:gd name="connsiteY59" fmla="*/ 2562611 h 2615644"/>
                <a:gd name="connsiteX60" fmla="*/ 2408009 w 2560965"/>
                <a:gd name="connsiteY60" fmla="*/ 2564230 h 2615644"/>
                <a:gd name="connsiteX61" fmla="*/ 2432202 w 2560965"/>
                <a:gd name="connsiteY61" fmla="*/ 2575280 h 2615644"/>
                <a:gd name="connsiteX62" fmla="*/ 2459157 w 2560965"/>
                <a:gd name="connsiteY62" fmla="*/ 2580233 h 2615644"/>
                <a:gd name="connsiteX63" fmla="*/ 2516308 w 2560965"/>
                <a:gd name="connsiteY63" fmla="*/ 2563659 h 2615644"/>
                <a:gd name="connsiteX64" fmla="*/ 2532119 w 2560965"/>
                <a:gd name="connsiteY64" fmla="*/ 2560325 h 2615644"/>
                <a:gd name="connsiteX65" fmla="*/ 2553455 w 2560965"/>
                <a:gd name="connsiteY65" fmla="*/ 36200 h 2615644"/>
                <a:gd name="connsiteX66" fmla="*/ 22282 w 2560965"/>
                <a:gd name="connsiteY66" fmla="*/ 14769 h 2615644"/>
                <a:gd name="connsiteX67" fmla="*/ 1041 w 2560965"/>
                <a:gd name="connsiteY67" fmla="*/ 2571660 h 2615644"/>
                <a:gd name="connsiteX68" fmla="*/ 21805 w 2560965"/>
                <a:gd name="connsiteY68" fmla="*/ 2573946 h 2615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560965" h="2615644">
                  <a:moveTo>
                    <a:pt x="21805" y="2573946"/>
                  </a:moveTo>
                  <a:cubicBezTo>
                    <a:pt x="28949" y="2574708"/>
                    <a:pt x="35998" y="2573946"/>
                    <a:pt x="43141" y="2574994"/>
                  </a:cubicBezTo>
                  <a:cubicBezTo>
                    <a:pt x="55706" y="2576591"/>
                    <a:pt x="68064" y="2579528"/>
                    <a:pt x="80003" y="2583756"/>
                  </a:cubicBezTo>
                  <a:cubicBezTo>
                    <a:pt x="92827" y="2587076"/>
                    <a:pt x="105088" y="2592276"/>
                    <a:pt x="116389" y="2599187"/>
                  </a:cubicBezTo>
                  <a:cubicBezTo>
                    <a:pt x="129699" y="2609333"/>
                    <a:pt x="145944" y="2614882"/>
                    <a:pt x="162680" y="2614998"/>
                  </a:cubicBezTo>
                  <a:cubicBezTo>
                    <a:pt x="169975" y="2615474"/>
                    <a:pt x="177293" y="2615474"/>
                    <a:pt x="184588" y="2614998"/>
                  </a:cubicBezTo>
                  <a:cubicBezTo>
                    <a:pt x="192208" y="2613951"/>
                    <a:pt x="199446" y="2611951"/>
                    <a:pt x="207162" y="2611284"/>
                  </a:cubicBezTo>
                  <a:cubicBezTo>
                    <a:pt x="219544" y="2610332"/>
                    <a:pt x="232022" y="2609093"/>
                    <a:pt x="244404" y="2607570"/>
                  </a:cubicBezTo>
                  <a:cubicBezTo>
                    <a:pt x="256787" y="2606045"/>
                    <a:pt x="266503" y="2603759"/>
                    <a:pt x="277742" y="2601569"/>
                  </a:cubicBezTo>
                  <a:cubicBezTo>
                    <a:pt x="290326" y="2599472"/>
                    <a:pt x="303100" y="2598737"/>
                    <a:pt x="315842" y="2599378"/>
                  </a:cubicBezTo>
                  <a:cubicBezTo>
                    <a:pt x="336225" y="2599854"/>
                    <a:pt x="356514" y="2597854"/>
                    <a:pt x="376993" y="2597758"/>
                  </a:cubicBezTo>
                  <a:cubicBezTo>
                    <a:pt x="380553" y="2597869"/>
                    <a:pt x="384079" y="2598478"/>
                    <a:pt x="387470" y="2599568"/>
                  </a:cubicBezTo>
                  <a:cubicBezTo>
                    <a:pt x="392225" y="2600329"/>
                    <a:pt x="397053" y="2600521"/>
                    <a:pt x="401853" y="2600140"/>
                  </a:cubicBezTo>
                  <a:cubicBezTo>
                    <a:pt x="408238" y="2600532"/>
                    <a:pt x="414648" y="2600051"/>
                    <a:pt x="420903" y="2598711"/>
                  </a:cubicBezTo>
                  <a:cubicBezTo>
                    <a:pt x="425837" y="2598091"/>
                    <a:pt x="430828" y="2598091"/>
                    <a:pt x="435762" y="2598711"/>
                  </a:cubicBezTo>
                  <a:cubicBezTo>
                    <a:pt x="445287" y="2598711"/>
                    <a:pt x="455479" y="2598711"/>
                    <a:pt x="465194" y="2598711"/>
                  </a:cubicBezTo>
                  <a:cubicBezTo>
                    <a:pt x="473421" y="2600284"/>
                    <a:pt x="481420" y="2602876"/>
                    <a:pt x="489006" y="2606427"/>
                  </a:cubicBezTo>
                  <a:cubicBezTo>
                    <a:pt x="494055" y="2607855"/>
                    <a:pt x="499579" y="2608617"/>
                    <a:pt x="504818" y="2609855"/>
                  </a:cubicBezTo>
                  <a:cubicBezTo>
                    <a:pt x="513394" y="2611662"/>
                    <a:pt x="522157" y="2612430"/>
                    <a:pt x="530916" y="2612141"/>
                  </a:cubicBezTo>
                  <a:cubicBezTo>
                    <a:pt x="538738" y="2612951"/>
                    <a:pt x="546622" y="2612951"/>
                    <a:pt x="554443" y="2612141"/>
                  </a:cubicBezTo>
                  <a:cubicBezTo>
                    <a:pt x="561310" y="2610312"/>
                    <a:pt x="567931" y="2607657"/>
                    <a:pt x="574160" y="2604235"/>
                  </a:cubicBezTo>
                  <a:cubicBezTo>
                    <a:pt x="579494" y="2601664"/>
                    <a:pt x="584638" y="2598616"/>
                    <a:pt x="589781" y="2595568"/>
                  </a:cubicBezTo>
                  <a:cubicBezTo>
                    <a:pt x="607020" y="2585893"/>
                    <a:pt x="624797" y="2577211"/>
                    <a:pt x="643026" y="2569565"/>
                  </a:cubicBezTo>
                  <a:cubicBezTo>
                    <a:pt x="661716" y="2562183"/>
                    <a:pt x="680794" y="2555823"/>
                    <a:pt x="700176" y="2550515"/>
                  </a:cubicBezTo>
                  <a:cubicBezTo>
                    <a:pt x="711336" y="2547424"/>
                    <a:pt x="722888" y="2545980"/>
                    <a:pt x="734466" y="2546228"/>
                  </a:cubicBezTo>
                  <a:cubicBezTo>
                    <a:pt x="745036" y="2545451"/>
                    <a:pt x="755656" y="2545674"/>
                    <a:pt x="766184" y="2546895"/>
                  </a:cubicBezTo>
                  <a:cubicBezTo>
                    <a:pt x="779239" y="2550962"/>
                    <a:pt x="791974" y="2555992"/>
                    <a:pt x="804284" y="2561945"/>
                  </a:cubicBezTo>
                  <a:cubicBezTo>
                    <a:pt x="829906" y="2571469"/>
                    <a:pt x="857434" y="2568993"/>
                    <a:pt x="883532" y="2575660"/>
                  </a:cubicBezTo>
                  <a:cubicBezTo>
                    <a:pt x="910440" y="2582689"/>
                    <a:pt x="938113" y="2586368"/>
                    <a:pt x="965923" y="2586614"/>
                  </a:cubicBezTo>
                  <a:cubicBezTo>
                    <a:pt x="983926" y="2586614"/>
                    <a:pt x="1002690" y="2588329"/>
                    <a:pt x="1020692" y="2586614"/>
                  </a:cubicBezTo>
                  <a:cubicBezTo>
                    <a:pt x="1035837" y="2585376"/>
                    <a:pt x="1050410" y="2579851"/>
                    <a:pt x="1065269" y="2578518"/>
                  </a:cubicBezTo>
                  <a:cubicBezTo>
                    <a:pt x="1089272" y="2576327"/>
                    <a:pt x="1112894" y="2584233"/>
                    <a:pt x="1136611" y="2588043"/>
                  </a:cubicBezTo>
                  <a:cubicBezTo>
                    <a:pt x="1180331" y="2594710"/>
                    <a:pt x="1224908" y="2592901"/>
                    <a:pt x="1269009" y="2593282"/>
                  </a:cubicBezTo>
                  <a:lnTo>
                    <a:pt x="1349686" y="2593949"/>
                  </a:lnTo>
                  <a:cubicBezTo>
                    <a:pt x="1361516" y="2594548"/>
                    <a:pt x="1373352" y="2592866"/>
                    <a:pt x="1384547" y="2588996"/>
                  </a:cubicBezTo>
                  <a:cubicBezTo>
                    <a:pt x="1392884" y="2585865"/>
                    <a:pt x="1401027" y="2582239"/>
                    <a:pt x="1408931" y="2578137"/>
                  </a:cubicBezTo>
                  <a:cubicBezTo>
                    <a:pt x="1419409" y="2573089"/>
                    <a:pt x="1429505" y="2568041"/>
                    <a:pt x="1439697" y="2562230"/>
                  </a:cubicBezTo>
                  <a:cubicBezTo>
                    <a:pt x="1448773" y="2556351"/>
                    <a:pt x="1458333" y="2551253"/>
                    <a:pt x="1468272" y="2546991"/>
                  </a:cubicBezTo>
                  <a:cubicBezTo>
                    <a:pt x="1484179" y="2541085"/>
                    <a:pt x="1499514" y="2535561"/>
                    <a:pt x="1515897" y="2540037"/>
                  </a:cubicBezTo>
                  <a:cubicBezTo>
                    <a:pt x="1524766" y="2541839"/>
                    <a:pt x="1533736" y="2543111"/>
                    <a:pt x="1542757" y="2543847"/>
                  </a:cubicBezTo>
                  <a:cubicBezTo>
                    <a:pt x="1558891" y="2547291"/>
                    <a:pt x="1575204" y="2549834"/>
                    <a:pt x="1591621" y="2551467"/>
                  </a:cubicBezTo>
                  <a:cubicBezTo>
                    <a:pt x="1632006" y="2553277"/>
                    <a:pt x="1671821" y="2560992"/>
                    <a:pt x="1712207" y="2560992"/>
                  </a:cubicBezTo>
                  <a:cubicBezTo>
                    <a:pt x="1727161" y="2560992"/>
                    <a:pt x="1742211" y="2561849"/>
                    <a:pt x="1757260" y="2561468"/>
                  </a:cubicBezTo>
                  <a:cubicBezTo>
                    <a:pt x="1768786" y="2561468"/>
                    <a:pt x="1779644" y="2559278"/>
                    <a:pt x="1791360" y="2559468"/>
                  </a:cubicBezTo>
                  <a:lnTo>
                    <a:pt x="1833746" y="2559468"/>
                  </a:lnTo>
                  <a:cubicBezTo>
                    <a:pt x="1847490" y="2560582"/>
                    <a:pt x="1861312" y="2560263"/>
                    <a:pt x="1874989" y="2558516"/>
                  </a:cubicBezTo>
                  <a:cubicBezTo>
                    <a:pt x="1885418" y="2555009"/>
                    <a:pt x="1895394" y="2550278"/>
                    <a:pt x="1904707" y="2544419"/>
                  </a:cubicBezTo>
                  <a:cubicBezTo>
                    <a:pt x="1914230" y="2539503"/>
                    <a:pt x="1924393" y="2535945"/>
                    <a:pt x="1934902" y="2533846"/>
                  </a:cubicBezTo>
                  <a:cubicBezTo>
                    <a:pt x="1961667" y="2529178"/>
                    <a:pt x="1989575" y="2536989"/>
                    <a:pt x="2016340" y="2531370"/>
                  </a:cubicBezTo>
                  <a:cubicBezTo>
                    <a:pt x="2031104" y="2528226"/>
                    <a:pt x="2046249" y="2527274"/>
                    <a:pt x="2060822" y="2523083"/>
                  </a:cubicBezTo>
                  <a:cubicBezTo>
                    <a:pt x="2066927" y="2520174"/>
                    <a:pt x="2073796" y="2519274"/>
                    <a:pt x="2080444" y="2520511"/>
                  </a:cubicBezTo>
                  <a:cubicBezTo>
                    <a:pt x="2106657" y="2528031"/>
                    <a:pt x="2132156" y="2537848"/>
                    <a:pt x="2156644" y="2549848"/>
                  </a:cubicBezTo>
                  <a:cubicBezTo>
                    <a:pt x="2164454" y="2553468"/>
                    <a:pt x="2171693" y="2558135"/>
                    <a:pt x="2179504" y="2561659"/>
                  </a:cubicBezTo>
                  <a:cubicBezTo>
                    <a:pt x="2187314" y="2565183"/>
                    <a:pt x="2194553" y="2567374"/>
                    <a:pt x="2201887" y="2570517"/>
                  </a:cubicBezTo>
                  <a:cubicBezTo>
                    <a:pt x="2211412" y="2574517"/>
                    <a:pt x="2219509" y="2580042"/>
                    <a:pt x="2229034" y="2583186"/>
                  </a:cubicBezTo>
                  <a:cubicBezTo>
                    <a:pt x="2250179" y="2590710"/>
                    <a:pt x="2269896" y="2569946"/>
                    <a:pt x="2288946" y="2565564"/>
                  </a:cubicBezTo>
                  <a:cubicBezTo>
                    <a:pt x="2302776" y="2563059"/>
                    <a:pt x="2316801" y="2561785"/>
                    <a:pt x="2330856" y="2561754"/>
                  </a:cubicBezTo>
                  <a:cubicBezTo>
                    <a:pt x="2338756" y="2562183"/>
                    <a:pt x="2346673" y="2562183"/>
                    <a:pt x="2354573" y="2561754"/>
                  </a:cubicBezTo>
                  <a:cubicBezTo>
                    <a:pt x="2358478" y="2561278"/>
                    <a:pt x="2362098" y="2560230"/>
                    <a:pt x="2366003" y="2560135"/>
                  </a:cubicBezTo>
                  <a:cubicBezTo>
                    <a:pt x="2375528" y="2560135"/>
                    <a:pt x="2384482" y="2562230"/>
                    <a:pt x="2393911" y="2562611"/>
                  </a:cubicBezTo>
                  <a:cubicBezTo>
                    <a:pt x="2398664" y="2562457"/>
                    <a:pt x="2403414" y="2563002"/>
                    <a:pt x="2408009" y="2564230"/>
                  </a:cubicBezTo>
                  <a:cubicBezTo>
                    <a:pt x="2416676" y="2566993"/>
                    <a:pt x="2423915" y="2572327"/>
                    <a:pt x="2432202" y="2575280"/>
                  </a:cubicBezTo>
                  <a:cubicBezTo>
                    <a:pt x="2440723" y="2578860"/>
                    <a:pt x="2449920" y="2580550"/>
                    <a:pt x="2459157" y="2580233"/>
                  </a:cubicBezTo>
                  <a:cubicBezTo>
                    <a:pt x="2478684" y="2579280"/>
                    <a:pt x="2497258" y="2568327"/>
                    <a:pt x="2516308" y="2563659"/>
                  </a:cubicBezTo>
                  <a:cubicBezTo>
                    <a:pt x="2521642" y="2562326"/>
                    <a:pt x="2526880" y="2561278"/>
                    <a:pt x="2532119" y="2560325"/>
                  </a:cubicBezTo>
                  <a:cubicBezTo>
                    <a:pt x="2532119" y="2560325"/>
                    <a:pt x="2578220" y="67728"/>
                    <a:pt x="2553455" y="36200"/>
                  </a:cubicBezTo>
                  <a:cubicBezTo>
                    <a:pt x="2528690" y="4672"/>
                    <a:pt x="52476" y="-15806"/>
                    <a:pt x="22282" y="14769"/>
                  </a:cubicBezTo>
                  <a:cubicBezTo>
                    <a:pt x="-7913" y="45344"/>
                    <a:pt x="1041" y="2571660"/>
                    <a:pt x="1041" y="2571660"/>
                  </a:cubicBezTo>
                  <a:cubicBezTo>
                    <a:pt x="8089" y="2572136"/>
                    <a:pt x="15138" y="2573279"/>
                    <a:pt x="21805" y="2573946"/>
                  </a:cubicBezTo>
                  <a:close/>
                </a:path>
              </a:pathLst>
            </a:custGeom>
            <a:solidFill>
              <a:schemeClr val="accent2">
                <a:lumMod val="60000"/>
                <a:lumOff val="40000"/>
              </a:schemeClr>
            </a:solidFill>
            <a:ln w="9525" cap="flat">
              <a:noFill/>
              <a:prstDash val="solid"/>
              <a:miter/>
            </a:ln>
            <a:effectLst>
              <a:outerShdw dist="76200" dir="5400000" algn="t" rotWithShape="0">
                <a:prstClr val="black">
                  <a:alpha val="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任意多边形: 形状 356"/>
            <p:cNvSpPr/>
            <p:nvPr>
              <p:custDataLst>
                <p:tags r:id="rId4"/>
              </p:custDataLst>
            </p:nvPr>
          </p:nvSpPr>
          <p:spPr>
            <a:xfrm>
              <a:off x="3792" y="4067"/>
              <a:ext cx="11475" cy="11140"/>
            </a:xfrm>
            <a:custGeom>
              <a:avLst/>
              <a:gdLst>
                <a:gd name="connsiteX0" fmla="*/ 2579711 w 2582510"/>
                <a:gd name="connsiteY0" fmla="*/ 2289190 h 2506748"/>
                <a:gd name="connsiteX1" fmla="*/ 912836 w 2582510"/>
                <a:gd name="connsiteY1" fmla="*/ 2503027 h 2506748"/>
                <a:gd name="connsiteX2" fmla="*/ 223130 w 2582510"/>
                <a:gd name="connsiteY2" fmla="*/ 2023824 h 2506748"/>
                <a:gd name="connsiteX3" fmla="*/ 1579 w 2582510"/>
                <a:gd name="connsiteY3" fmla="*/ 297227 h 2506748"/>
                <a:gd name="connsiteX4" fmla="*/ 2286436 w 2582510"/>
                <a:gd name="connsiteY4" fmla="*/ 4524 h 2506748"/>
                <a:gd name="connsiteX5" fmla="*/ 2579711 w 2582510"/>
                <a:gd name="connsiteY5" fmla="*/ 2289190 h 250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2510" h="2506748">
                  <a:moveTo>
                    <a:pt x="2579711" y="2289190"/>
                  </a:moveTo>
                  <a:cubicBezTo>
                    <a:pt x="2546564" y="2330243"/>
                    <a:pt x="978272" y="2535316"/>
                    <a:pt x="912836" y="2503027"/>
                  </a:cubicBezTo>
                  <a:lnTo>
                    <a:pt x="223130" y="2023824"/>
                  </a:lnTo>
                  <a:cubicBezTo>
                    <a:pt x="204080" y="1981057"/>
                    <a:pt x="-22424" y="341709"/>
                    <a:pt x="1579" y="297227"/>
                  </a:cubicBezTo>
                  <a:cubicBezTo>
                    <a:pt x="25582" y="252745"/>
                    <a:pt x="2252432" y="-41196"/>
                    <a:pt x="2286436" y="4524"/>
                  </a:cubicBezTo>
                  <a:cubicBezTo>
                    <a:pt x="2320440" y="50244"/>
                    <a:pt x="2612763" y="2248137"/>
                    <a:pt x="2579711" y="2289190"/>
                  </a:cubicBezTo>
                  <a:close/>
                </a:path>
              </a:pathLst>
            </a:custGeom>
            <a:solidFill>
              <a:schemeClr val="accent1">
                <a:lumMod val="40000"/>
                <a:lumOff val="60000"/>
              </a:schemeClr>
            </a:solidFill>
            <a:ln w="9525" cap="flat">
              <a:noFill/>
              <a:prstDash val="solid"/>
              <a:miter/>
            </a:ln>
            <a:effectLst>
              <a:outerShdw blurRad="25400" dist="152400" dir="8100000" algn="tr" rotWithShape="0">
                <a:schemeClr val="accent2">
                  <a:lumMod val="50000"/>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138" name="图片 137" descr="F:/素材图片1/7898909_.jpg7898909_"/>
            <p:cNvPicPr>
              <a:picLocks noChangeAspect="1"/>
            </p:cNvPicPr>
            <p:nvPr>
              <p:custDataLst>
                <p:tags r:id="rId5"/>
              </p:custDataLst>
            </p:nvPr>
          </p:nvPicPr>
          <p:blipFill>
            <a:blip r:embed="rId6" cstate="email"/>
            <a:srcRect l="62933" t="20423"/>
            <a:stretch>
              <a:fillRect/>
            </a:stretch>
          </p:blipFill>
          <p:spPr>
            <a:xfrm rot="21180000">
              <a:off x="4745" y="5036"/>
              <a:ext cx="9574" cy="9577"/>
            </a:xfrm>
            <a:custGeom>
              <a:avLst/>
              <a:gdLst/>
              <a:ahLst/>
              <a:cxnLst>
                <a:cxn ang="3">
                  <a:pos x="hc" y="t"/>
                </a:cxn>
                <a:cxn ang="cd2">
                  <a:pos x="l" y="vc"/>
                </a:cxn>
                <a:cxn ang="cd4">
                  <a:pos x="hc" y="b"/>
                </a:cxn>
                <a:cxn ang="0">
                  <a:pos x="r" y="vc"/>
                </a:cxn>
              </a:cxnLst>
              <a:rect l="l" t="t" r="r" b="b"/>
              <a:pathLst>
                <a:path w="9264" h="9266">
                  <a:moveTo>
                    <a:pt x="7417" y="0"/>
                  </a:moveTo>
                  <a:cubicBezTo>
                    <a:pt x="8343" y="0"/>
                    <a:pt x="8983" y="21"/>
                    <a:pt x="9013" y="72"/>
                  </a:cubicBezTo>
                  <a:cubicBezTo>
                    <a:pt x="9126" y="263"/>
                    <a:pt x="9364" y="8908"/>
                    <a:pt x="9219" y="9053"/>
                  </a:cubicBezTo>
                  <a:cubicBezTo>
                    <a:pt x="9073" y="9199"/>
                    <a:pt x="2907" y="9355"/>
                    <a:pt x="2667" y="9203"/>
                  </a:cubicBezTo>
                  <a:lnTo>
                    <a:pt x="187" y="7064"/>
                  </a:lnTo>
                  <a:cubicBezTo>
                    <a:pt x="131" y="6890"/>
                    <a:pt x="-79" y="439"/>
                    <a:pt x="32" y="276"/>
                  </a:cubicBezTo>
                  <a:cubicBezTo>
                    <a:pt x="114" y="156"/>
                    <a:pt x="4858" y="-1"/>
                    <a:pt x="7417" y="0"/>
                  </a:cubicBezTo>
                  <a:close/>
                </a:path>
              </a:pathLst>
            </a:custGeom>
          </p:spPr>
        </p:pic>
        <p:sp>
          <p:nvSpPr>
            <p:cNvPr id="139" name="任意多边形: 形状 357"/>
            <p:cNvSpPr/>
            <p:nvPr>
              <p:custDataLst>
                <p:tags r:id="rId7"/>
              </p:custDataLst>
            </p:nvPr>
          </p:nvSpPr>
          <p:spPr>
            <a:xfrm>
              <a:off x="4784" y="12730"/>
              <a:ext cx="3066" cy="2461"/>
            </a:xfrm>
            <a:custGeom>
              <a:avLst/>
              <a:gdLst>
                <a:gd name="connsiteX0" fmla="*/ 689886 w 690086"/>
                <a:gd name="connsiteY0" fmla="*/ 553461 h 553749"/>
                <a:gd name="connsiteX1" fmla="*/ -200 w 690086"/>
                <a:gd name="connsiteY1" fmla="*/ 74258 h 553749"/>
                <a:gd name="connsiteX2" fmla="*/ 434045 w 690086"/>
                <a:gd name="connsiteY2" fmla="*/ 58 h 553749"/>
                <a:gd name="connsiteX3" fmla="*/ 689886 w 690086"/>
                <a:gd name="connsiteY3" fmla="*/ 553461 h 553749"/>
              </a:gdLst>
              <a:ahLst/>
              <a:cxnLst>
                <a:cxn ang="0">
                  <a:pos x="connsiteX0" y="connsiteY0"/>
                </a:cxn>
                <a:cxn ang="0">
                  <a:pos x="connsiteX1" y="connsiteY1"/>
                </a:cxn>
                <a:cxn ang="0">
                  <a:pos x="connsiteX2" y="connsiteY2"/>
                </a:cxn>
                <a:cxn ang="0">
                  <a:pos x="connsiteX3" y="connsiteY3"/>
                </a:cxn>
              </a:cxnLst>
              <a:rect l="l" t="t" r="r" b="b"/>
              <a:pathLst>
                <a:path w="690086" h="553749">
                  <a:moveTo>
                    <a:pt x="689886" y="553461"/>
                  </a:moveTo>
                  <a:lnTo>
                    <a:pt x="-200" y="74258"/>
                  </a:lnTo>
                  <a:cubicBezTo>
                    <a:pt x="180775" y="116073"/>
                    <a:pt x="420138" y="-7657"/>
                    <a:pt x="434045" y="58"/>
                  </a:cubicBezTo>
                  <a:cubicBezTo>
                    <a:pt x="447951" y="7773"/>
                    <a:pt x="524246" y="281713"/>
                    <a:pt x="689886" y="553461"/>
                  </a:cubicBezTo>
                  <a:close/>
                </a:path>
              </a:pathLst>
            </a:custGeom>
            <a:solidFill>
              <a:schemeClr val="accent1">
                <a:lumMod val="60000"/>
                <a:lumOff val="40000"/>
              </a:schemeClr>
            </a:solidFill>
            <a:ln w="9525" cap="flat">
              <a:noFill/>
              <a:prstDash val="solid"/>
              <a:miter/>
            </a:ln>
            <a:effectLst>
              <a:outerShdw blurRad="215900" dist="76200" dir="18900000" algn="bl" rotWithShape="0">
                <a:prstClr val="black">
                  <a:alpha val="28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0" name="任意多边形: 形状 358"/>
            <p:cNvSpPr/>
            <p:nvPr>
              <p:custDataLst>
                <p:tags r:id="rId8"/>
              </p:custDataLst>
            </p:nvPr>
          </p:nvSpPr>
          <p:spPr>
            <a:xfrm>
              <a:off x="7704" y="4370"/>
              <a:ext cx="2943" cy="926"/>
            </a:xfrm>
            <a:custGeom>
              <a:avLst/>
              <a:gdLst>
                <a:gd name="connsiteX0" fmla="*/ 54188 w 662300"/>
                <a:gd name="connsiteY0" fmla="*/ 175066 h 208390"/>
                <a:gd name="connsiteX1" fmla="*/ 59712 w 662300"/>
                <a:gd name="connsiteY1" fmla="*/ 174590 h 208390"/>
                <a:gd name="connsiteX2" fmla="*/ 61236 w 662300"/>
                <a:gd name="connsiteY2" fmla="*/ 194592 h 208390"/>
                <a:gd name="connsiteX3" fmla="*/ 117815 w 662300"/>
                <a:gd name="connsiteY3" fmla="*/ 207927 h 208390"/>
                <a:gd name="connsiteX4" fmla="*/ 171726 w 662300"/>
                <a:gd name="connsiteY4" fmla="*/ 186401 h 208390"/>
                <a:gd name="connsiteX5" fmla="*/ 228305 w 662300"/>
                <a:gd name="connsiteY5" fmla="*/ 199736 h 208390"/>
                <a:gd name="connsiteX6" fmla="*/ 282311 w 662300"/>
                <a:gd name="connsiteY6" fmla="*/ 178209 h 208390"/>
                <a:gd name="connsiteX7" fmla="*/ 338890 w 662300"/>
                <a:gd name="connsiteY7" fmla="*/ 191639 h 208390"/>
                <a:gd name="connsiteX8" fmla="*/ 392897 w 662300"/>
                <a:gd name="connsiteY8" fmla="*/ 170018 h 208390"/>
                <a:gd name="connsiteX9" fmla="*/ 449475 w 662300"/>
                <a:gd name="connsiteY9" fmla="*/ 183448 h 208390"/>
                <a:gd name="connsiteX10" fmla="*/ 503482 w 662300"/>
                <a:gd name="connsiteY10" fmla="*/ 161826 h 208390"/>
                <a:gd name="connsiteX11" fmla="*/ 560060 w 662300"/>
                <a:gd name="connsiteY11" fmla="*/ 175256 h 208390"/>
                <a:gd name="connsiteX12" fmla="*/ 614067 w 662300"/>
                <a:gd name="connsiteY12" fmla="*/ 153730 h 208390"/>
                <a:gd name="connsiteX13" fmla="*/ 612638 w 662300"/>
                <a:gd name="connsiteY13" fmla="*/ 133728 h 208390"/>
                <a:gd name="connsiteX14" fmla="*/ 618163 w 662300"/>
                <a:gd name="connsiteY14" fmla="*/ 133728 h 208390"/>
                <a:gd name="connsiteX15" fmla="*/ 661978 w 662300"/>
                <a:gd name="connsiteY15" fmla="*/ 82864 h 208390"/>
                <a:gd name="connsiteX16" fmla="*/ 655882 w 662300"/>
                <a:gd name="connsiteY16" fmla="*/ -289 h 208390"/>
                <a:gd name="connsiteX17" fmla="*/ -200 w 662300"/>
                <a:gd name="connsiteY17" fmla="*/ 84007 h 208390"/>
                <a:gd name="connsiteX18" fmla="*/ 3324 w 662300"/>
                <a:gd name="connsiteY18" fmla="*/ 131632 h 208390"/>
                <a:gd name="connsiteX19" fmla="*/ 54188 w 662300"/>
                <a:gd name="connsiteY19" fmla="*/ 175542 h 20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2300" h="208390">
                  <a:moveTo>
                    <a:pt x="54188" y="175066"/>
                  </a:moveTo>
                  <a:lnTo>
                    <a:pt x="59712" y="174590"/>
                  </a:lnTo>
                  <a:lnTo>
                    <a:pt x="61236" y="194592"/>
                  </a:lnTo>
                  <a:cubicBezTo>
                    <a:pt x="88858" y="192497"/>
                    <a:pt x="89811" y="210023"/>
                    <a:pt x="117815" y="207927"/>
                  </a:cubicBezTo>
                  <a:cubicBezTo>
                    <a:pt x="145818" y="205832"/>
                    <a:pt x="144104" y="188877"/>
                    <a:pt x="171726" y="186401"/>
                  </a:cubicBezTo>
                  <a:cubicBezTo>
                    <a:pt x="199349" y="183924"/>
                    <a:pt x="200301" y="201831"/>
                    <a:pt x="228305" y="199736"/>
                  </a:cubicBezTo>
                  <a:cubicBezTo>
                    <a:pt x="256308" y="197640"/>
                    <a:pt x="254689" y="180209"/>
                    <a:pt x="282311" y="178209"/>
                  </a:cubicBezTo>
                  <a:cubicBezTo>
                    <a:pt x="309934" y="176209"/>
                    <a:pt x="310886" y="193640"/>
                    <a:pt x="338890" y="191639"/>
                  </a:cubicBezTo>
                  <a:cubicBezTo>
                    <a:pt x="366893" y="189639"/>
                    <a:pt x="365274" y="172113"/>
                    <a:pt x="392897" y="170018"/>
                  </a:cubicBezTo>
                  <a:cubicBezTo>
                    <a:pt x="420519" y="167922"/>
                    <a:pt x="421472" y="185448"/>
                    <a:pt x="449475" y="183448"/>
                  </a:cubicBezTo>
                  <a:cubicBezTo>
                    <a:pt x="477479" y="181448"/>
                    <a:pt x="475859" y="163922"/>
                    <a:pt x="503482" y="161826"/>
                  </a:cubicBezTo>
                  <a:cubicBezTo>
                    <a:pt x="531104" y="159731"/>
                    <a:pt x="532057" y="177257"/>
                    <a:pt x="560060" y="175256"/>
                  </a:cubicBezTo>
                  <a:cubicBezTo>
                    <a:pt x="588064" y="173256"/>
                    <a:pt x="586445" y="156206"/>
                    <a:pt x="614067" y="153730"/>
                  </a:cubicBezTo>
                  <a:lnTo>
                    <a:pt x="612638" y="133728"/>
                  </a:lnTo>
                  <a:lnTo>
                    <a:pt x="618163" y="133728"/>
                  </a:lnTo>
                  <a:cubicBezTo>
                    <a:pt x="644266" y="131699"/>
                    <a:pt x="663837" y="108980"/>
                    <a:pt x="661978" y="82864"/>
                  </a:cubicBezTo>
                  <a:lnTo>
                    <a:pt x="655882" y="-289"/>
                  </a:lnTo>
                  <a:cubicBezTo>
                    <a:pt x="446332" y="24857"/>
                    <a:pt x="216303" y="54479"/>
                    <a:pt x="-200" y="84007"/>
                  </a:cubicBezTo>
                  <a:lnTo>
                    <a:pt x="3324" y="131632"/>
                  </a:lnTo>
                  <a:cubicBezTo>
                    <a:pt x="5303" y="157773"/>
                    <a:pt x="28037" y="177400"/>
                    <a:pt x="54188" y="175542"/>
                  </a:cubicBezTo>
                  <a:close/>
                </a:path>
              </a:pathLst>
            </a:custGeom>
            <a:solidFill>
              <a:schemeClr val="accent1">
                <a:lumMod val="60000"/>
                <a:lumOff val="4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1" name="任意多边形: 形状 359"/>
            <p:cNvSpPr/>
            <p:nvPr>
              <p:custDataLst>
                <p:tags r:id="rId9"/>
              </p:custDataLst>
            </p:nvPr>
          </p:nvSpPr>
          <p:spPr>
            <a:xfrm>
              <a:off x="7901" y="4026"/>
              <a:ext cx="2528" cy="1198"/>
            </a:xfrm>
            <a:custGeom>
              <a:avLst/>
              <a:gdLst>
                <a:gd name="connsiteX0" fmla="*/ 15707 w 568833"/>
                <a:gd name="connsiteY0" fmla="*/ 255647 h 269527"/>
                <a:gd name="connsiteX1" fmla="*/ 72285 w 568833"/>
                <a:gd name="connsiteY1" fmla="*/ 269078 h 269527"/>
                <a:gd name="connsiteX2" fmla="*/ 126292 w 568833"/>
                <a:gd name="connsiteY2" fmla="*/ 247456 h 269527"/>
                <a:gd name="connsiteX3" fmla="*/ 182870 w 568833"/>
                <a:gd name="connsiteY3" fmla="*/ 260886 h 269527"/>
                <a:gd name="connsiteX4" fmla="*/ 236877 w 568833"/>
                <a:gd name="connsiteY4" fmla="*/ 239264 h 269527"/>
                <a:gd name="connsiteX5" fmla="*/ 293456 w 568833"/>
                <a:gd name="connsiteY5" fmla="*/ 252695 h 269527"/>
                <a:gd name="connsiteX6" fmla="*/ 347462 w 568833"/>
                <a:gd name="connsiteY6" fmla="*/ 231168 h 269527"/>
                <a:gd name="connsiteX7" fmla="*/ 404041 w 568833"/>
                <a:gd name="connsiteY7" fmla="*/ 244503 h 269527"/>
                <a:gd name="connsiteX8" fmla="*/ 458048 w 568833"/>
                <a:gd name="connsiteY8" fmla="*/ 222977 h 269527"/>
                <a:gd name="connsiteX9" fmla="*/ 514626 w 568833"/>
                <a:gd name="connsiteY9" fmla="*/ 236312 h 269527"/>
                <a:gd name="connsiteX10" fmla="*/ 568633 w 568833"/>
                <a:gd name="connsiteY10" fmla="*/ 214785 h 269527"/>
                <a:gd name="connsiteX11" fmla="*/ 552726 w 568833"/>
                <a:gd name="connsiteY11" fmla="*/ -289 h 269527"/>
                <a:gd name="connsiteX12" fmla="*/ -200 w 568833"/>
                <a:gd name="connsiteY12" fmla="*/ 40573 h 26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8833" h="269527">
                  <a:moveTo>
                    <a:pt x="15707" y="255647"/>
                  </a:moveTo>
                  <a:cubicBezTo>
                    <a:pt x="43329" y="253647"/>
                    <a:pt x="44282" y="271078"/>
                    <a:pt x="72285" y="269078"/>
                  </a:cubicBezTo>
                  <a:cubicBezTo>
                    <a:pt x="100289" y="267077"/>
                    <a:pt x="98670" y="249551"/>
                    <a:pt x="126292" y="247456"/>
                  </a:cubicBezTo>
                  <a:cubicBezTo>
                    <a:pt x="153914" y="245360"/>
                    <a:pt x="154867" y="262887"/>
                    <a:pt x="182870" y="260886"/>
                  </a:cubicBezTo>
                  <a:cubicBezTo>
                    <a:pt x="210874" y="258886"/>
                    <a:pt x="209159" y="241836"/>
                    <a:pt x="236877" y="239264"/>
                  </a:cubicBezTo>
                  <a:cubicBezTo>
                    <a:pt x="264595" y="236693"/>
                    <a:pt x="265452" y="254790"/>
                    <a:pt x="293456" y="252695"/>
                  </a:cubicBezTo>
                  <a:cubicBezTo>
                    <a:pt x="321459" y="250599"/>
                    <a:pt x="319745" y="233168"/>
                    <a:pt x="347462" y="231168"/>
                  </a:cubicBezTo>
                  <a:cubicBezTo>
                    <a:pt x="375180" y="229168"/>
                    <a:pt x="376037" y="246599"/>
                    <a:pt x="404041" y="244503"/>
                  </a:cubicBezTo>
                  <a:cubicBezTo>
                    <a:pt x="432045" y="242408"/>
                    <a:pt x="430330" y="224977"/>
                    <a:pt x="458048" y="222977"/>
                  </a:cubicBezTo>
                  <a:cubicBezTo>
                    <a:pt x="485765" y="220976"/>
                    <a:pt x="486623" y="238407"/>
                    <a:pt x="514626" y="236312"/>
                  </a:cubicBezTo>
                  <a:cubicBezTo>
                    <a:pt x="542630" y="234216"/>
                    <a:pt x="541011" y="216785"/>
                    <a:pt x="568633" y="214785"/>
                  </a:cubicBezTo>
                  <a:lnTo>
                    <a:pt x="552726" y="-289"/>
                  </a:lnTo>
                  <a:lnTo>
                    <a:pt x="-200" y="40573"/>
                  </a:lnTo>
                  <a:close/>
                </a:path>
              </a:pathLst>
            </a:custGeom>
            <a:solidFill>
              <a:srgbClr val="FFFFFF"/>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2" name="任意多边形: 形状 360"/>
            <p:cNvSpPr/>
            <p:nvPr>
              <p:custDataLst>
                <p:tags r:id="rId10"/>
              </p:custDataLst>
            </p:nvPr>
          </p:nvSpPr>
          <p:spPr>
            <a:xfrm>
              <a:off x="8434" y="2111"/>
              <a:ext cx="1296" cy="1898"/>
            </a:xfrm>
            <a:custGeom>
              <a:avLst/>
              <a:gdLst>
                <a:gd name="connsiteX0" fmla="*/ 256115 w 291557"/>
                <a:gd name="connsiteY0" fmla="*/ 181789 h 427061"/>
                <a:gd name="connsiteX1" fmla="*/ 181843 w 291557"/>
                <a:gd name="connsiteY1" fmla="*/ 9178 h 427061"/>
                <a:gd name="connsiteX2" fmla="*/ 9232 w 291557"/>
                <a:gd name="connsiteY2" fmla="*/ 83450 h 427061"/>
                <a:gd name="connsiteX3" fmla="*/ 178 w 291557"/>
                <a:gd name="connsiteY3" fmla="*/ 142641 h 427061"/>
                <a:gd name="connsiteX4" fmla="*/ 17609 w 291557"/>
                <a:gd name="connsiteY4" fmla="*/ 199791 h 427061"/>
                <a:gd name="connsiteX5" fmla="*/ 15799 w 291557"/>
                <a:gd name="connsiteY5" fmla="*/ 426772 h 427061"/>
                <a:gd name="connsiteX6" fmla="*/ 153531 w 291557"/>
                <a:gd name="connsiteY6" fmla="*/ 416104 h 427061"/>
                <a:gd name="connsiteX7" fmla="*/ 291358 w 291557"/>
                <a:gd name="connsiteY7" fmla="*/ 406579 h 427061"/>
                <a:gd name="connsiteX8" fmla="*/ 256115 w 291557"/>
                <a:gd name="connsiteY8" fmla="*/ 181789 h 427061"/>
                <a:gd name="connsiteX9" fmla="*/ 137624 w 291557"/>
                <a:gd name="connsiteY9" fmla="*/ 200839 h 427061"/>
                <a:gd name="connsiteX10" fmla="*/ 64465 w 291557"/>
                <a:gd name="connsiteY10" fmla="*/ 137784 h 427061"/>
                <a:gd name="connsiteX11" fmla="*/ 127520 w 291557"/>
                <a:gd name="connsiteY11" fmla="*/ 64625 h 427061"/>
                <a:gd name="connsiteX12" fmla="*/ 200679 w 291557"/>
                <a:gd name="connsiteY12" fmla="*/ 127680 h 427061"/>
                <a:gd name="connsiteX13" fmla="*/ 200680 w 291557"/>
                <a:gd name="connsiteY13" fmla="*/ 127687 h 427061"/>
                <a:gd name="connsiteX14" fmla="*/ 137719 w 291557"/>
                <a:gd name="connsiteY14" fmla="*/ 200928 h 427061"/>
                <a:gd name="connsiteX15" fmla="*/ 137624 w 291557"/>
                <a:gd name="connsiteY15" fmla="*/ 200935 h 42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557" h="427061">
                  <a:moveTo>
                    <a:pt x="256115" y="181789"/>
                  </a:moveTo>
                  <a:cubicBezTo>
                    <a:pt x="283271" y="113614"/>
                    <a:pt x="250018" y="36334"/>
                    <a:pt x="181843" y="9178"/>
                  </a:cubicBezTo>
                  <a:cubicBezTo>
                    <a:pt x="113668" y="-17977"/>
                    <a:pt x="36388" y="15276"/>
                    <a:pt x="9232" y="83450"/>
                  </a:cubicBezTo>
                  <a:cubicBezTo>
                    <a:pt x="1750" y="102235"/>
                    <a:pt x="-1346" y="122479"/>
                    <a:pt x="178" y="142641"/>
                  </a:cubicBezTo>
                  <a:cubicBezTo>
                    <a:pt x="1591" y="162765"/>
                    <a:pt x="7551" y="182305"/>
                    <a:pt x="17609" y="199791"/>
                  </a:cubicBezTo>
                  <a:cubicBezTo>
                    <a:pt x="56947" y="288088"/>
                    <a:pt x="57519" y="384577"/>
                    <a:pt x="15799" y="426772"/>
                  </a:cubicBezTo>
                  <a:lnTo>
                    <a:pt x="153531" y="416104"/>
                  </a:lnTo>
                  <a:lnTo>
                    <a:pt x="291358" y="406579"/>
                  </a:lnTo>
                  <a:cubicBezTo>
                    <a:pt x="243923" y="370385"/>
                    <a:pt x="230302" y="274849"/>
                    <a:pt x="256115" y="181789"/>
                  </a:cubicBezTo>
                  <a:close/>
                  <a:moveTo>
                    <a:pt x="137624" y="200839"/>
                  </a:moveTo>
                  <a:cubicBezTo>
                    <a:pt x="100010" y="203630"/>
                    <a:pt x="67255" y="175399"/>
                    <a:pt x="64465" y="137784"/>
                  </a:cubicBezTo>
                  <a:cubicBezTo>
                    <a:pt x="61675" y="100170"/>
                    <a:pt x="89905" y="67416"/>
                    <a:pt x="127520" y="64625"/>
                  </a:cubicBezTo>
                  <a:cubicBezTo>
                    <a:pt x="165134" y="61835"/>
                    <a:pt x="197889" y="90066"/>
                    <a:pt x="200679" y="127680"/>
                  </a:cubicBezTo>
                  <a:cubicBezTo>
                    <a:pt x="200679" y="127682"/>
                    <a:pt x="200679" y="127685"/>
                    <a:pt x="200680" y="127687"/>
                  </a:cubicBezTo>
                  <a:cubicBezTo>
                    <a:pt x="203518" y="165298"/>
                    <a:pt x="175329" y="198089"/>
                    <a:pt x="137719" y="200928"/>
                  </a:cubicBezTo>
                  <a:cubicBezTo>
                    <a:pt x="137687" y="200930"/>
                    <a:pt x="137655" y="200932"/>
                    <a:pt x="137624" y="200935"/>
                  </a:cubicBezTo>
                  <a:close/>
                </a:path>
              </a:pathLst>
            </a:custGeom>
            <a:solidFill>
              <a:srgbClr val="514C46"/>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任意多边形: 形状 361"/>
            <p:cNvSpPr/>
            <p:nvPr>
              <p:custDataLst>
                <p:tags r:id="rId11"/>
              </p:custDataLst>
            </p:nvPr>
          </p:nvSpPr>
          <p:spPr>
            <a:xfrm>
              <a:off x="8808" y="3206"/>
              <a:ext cx="621" cy="798"/>
            </a:xfrm>
            <a:custGeom>
              <a:avLst/>
              <a:gdLst>
                <a:gd name="connsiteX0" fmla="*/ 139532 w 139732"/>
                <a:gd name="connsiteY0" fmla="*/ 169137 h 179522"/>
                <a:gd name="connsiteX1" fmla="*/ -200 w 139732"/>
                <a:gd name="connsiteY1" fmla="*/ 179233 h 179522"/>
                <a:gd name="connsiteX2" fmla="*/ 19993 w 139732"/>
                <a:gd name="connsiteY2" fmla="*/ 24452 h 179522"/>
                <a:gd name="connsiteX3" fmla="*/ 25136 w 139732"/>
                <a:gd name="connsiteY3" fmla="*/ 10545 h 179522"/>
                <a:gd name="connsiteX4" fmla="*/ 41424 w 139732"/>
                <a:gd name="connsiteY4" fmla="*/ 2068 h 179522"/>
                <a:gd name="connsiteX5" fmla="*/ 72381 w 139732"/>
                <a:gd name="connsiteY5" fmla="*/ -218 h 179522"/>
                <a:gd name="connsiteX6" fmla="*/ 90288 w 139732"/>
                <a:gd name="connsiteY6" fmla="*/ 6259 h 179522"/>
                <a:gd name="connsiteX7" fmla="*/ 96860 w 139732"/>
                <a:gd name="connsiteY7" fmla="*/ 18832 h 179522"/>
                <a:gd name="connsiteX8" fmla="*/ 139532 w 139732"/>
                <a:gd name="connsiteY8" fmla="*/ 169137 h 17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32" h="179522">
                  <a:moveTo>
                    <a:pt x="139532" y="169137"/>
                  </a:moveTo>
                  <a:lnTo>
                    <a:pt x="-200" y="179233"/>
                  </a:lnTo>
                  <a:cubicBezTo>
                    <a:pt x="12361" y="128569"/>
                    <a:pt x="19136" y="76643"/>
                    <a:pt x="19993" y="24452"/>
                  </a:cubicBezTo>
                  <a:cubicBezTo>
                    <a:pt x="20171" y="19384"/>
                    <a:pt x="21974" y="14509"/>
                    <a:pt x="25136" y="10545"/>
                  </a:cubicBezTo>
                  <a:cubicBezTo>
                    <a:pt x="29157" y="5586"/>
                    <a:pt x="35055" y="2516"/>
                    <a:pt x="41424" y="2068"/>
                  </a:cubicBezTo>
                  <a:lnTo>
                    <a:pt x="72381" y="-218"/>
                  </a:lnTo>
                  <a:cubicBezTo>
                    <a:pt x="79004" y="-740"/>
                    <a:pt x="85531" y="1620"/>
                    <a:pt x="90288" y="6259"/>
                  </a:cubicBezTo>
                  <a:cubicBezTo>
                    <a:pt x="93730" y="9666"/>
                    <a:pt x="96027" y="14061"/>
                    <a:pt x="96860" y="18832"/>
                  </a:cubicBezTo>
                  <a:cubicBezTo>
                    <a:pt x="105392" y="70378"/>
                    <a:pt x="119706" y="120797"/>
                    <a:pt x="139532" y="169137"/>
                  </a:cubicBezTo>
                  <a:close/>
                </a:path>
              </a:pathLst>
            </a:custGeom>
            <a:solidFill>
              <a:srgbClr val="212400"/>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4" name="任意多边形: 形状 362"/>
            <p:cNvSpPr/>
            <p:nvPr>
              <p:custDataLst>
                <p:tags r:id="rId12"/>
              </p:custDataLst>
            </p:nvPr>
          </p:nvSpPr>
          <p:spPr>
            <a:xfrm>
              <a:off x="8649" y="2327"/>
              <a:ext cx="750" cy="750"/>
            </a:xfrm>
            <a:custGeom>
              <a:avLst/>
              <a:gdLst>
                <a:gd name="connsiteX0" fmla="*/ 168356 w 168783"/>
                <a:gd name="connsiteY0" fmla="*/ 77874 h 168790"/>
                <a:gd name="connsiteX1" fmla="*/ 77963 w 168783"/>
                <a:gd name="connsiteY1" fmla="*/ -55 h 168790"/>
                <a:gd name="connsiteX2" fmla="*/ 34 w 168783"/>
                <a:gd name="connsiteY2" fmla="*/ 90338 h 168790"/>
                <a:gd name="connsiteX3" fmla="*/ 90428 w 168783"/>
                <a:gd name="connsiteY3" fmla="*/ 168267 h 168790"/>
                <a:gd name="connsiteX4" fmla="*/ 90442 w 168783"/>
                <a:gd name="connsiteY4" fmla="*/ 168266 h 168790"/>
                <a:gd name="connsiteX5" fmla="*/ 168356 w 168783"/>
                <a:gd name="connsiteY5" fmla="*/ 77874 h 168790"/>
                <a:gd name="connsiteX6" fmla="*/ 15956 w 168783"/>
                <a:gd name="connsiteY6" fmla="*/ 89113 h 168790"/>
                <a:gd name="connsiteX7" fmla="*/ 79018 w 168783"/>
                <a:gd name="connsiteY7" fmla="*/ 16138 h 168790"/>
                <a:gd name="connsiteX8" fmla="*/ 151994 w 168783"/>
                <a:gd name="connsiteY8" fmla="*/ 79199 h 168790"/>
                <a:gd name="connsiteX9" fmla="*/ 89013 w 168783"/>
                <a:gd name="connsiteY9" fmla="*/ 152169 h 168790"/>
                <a:gd name="connsiteX10" fmla="*/ 16147 w 168783"/>
                <a:gd name="connsiteY10" fmla="*/ 89113 h 168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783" h="168790">
                  <a:moveTo>
                    <a:pt x="168356" y="77874"/>
                  </a:moveTo>
                  <a:cubicBezTo>
                    <a:pt x="164914" y="31393"/>
                    <a:pt x="124444" y="-3497"/>
                    <a:pt x="77963" y="-55"/>
                  </a:cubicBezTo>
                  <a:cubicBezTo>
                    <a:pt x="31482" y="3387"/>
                    <a:pt x="-3408" y="43857"/>
                    <a:pt x="34" y="90338"/>
                  </a:cubicBezTo>
                  <a:cubicBezTo>
                    <a:pt x="3476" y="136819"/>
                    <a:pt x="43947" y="171709"/>
                    <a:pt x="90428" y="168267"/>
                  </a:cubicBezTo>
                  <a:cubicBezTo>
                    <a:pt x="90432" y="168267"/>
                    <a:pt x="90437" y="168266"/>
                    <a:pt x="90442" y="168266"/>
                  </a:cubicBezTo>
                  <a:cubicBezTo>
                    <a:pt x="136891" y="164766"/>
                    <a:pt x="171744" y="124331"/>
                    <a:pt x="168356" y="77874"/>
                  </a:cubicBezTo>
                  <a:close/>
                  <a:moveTo>
                    <a:pt x="15956" y="89113"/>
                  </a:moveTo>
                  <a:cubicBezTo>
                    <a:pt x="13219" y="51548"/>
                    <a:pt x="41452" y="18876"/>
                    <a:pt x="79018" y="16138"/>
                  </a:cubicBezTo>
                  <a:cubicBezTo>
                    <a:pt x="116584" y="13400"/>
                    <a:pt x="149256" y="41633"/>
                    <a:pt x="151994" y="79199"/>
                  </a:cubicBezTo>
                  <a:cubicBezTo>
                    <a:pt x="154729" y="116733"/>
                    <a:pt x="126544" y="149389"/>
                    <a:pt x="89013" y="152169"/>
                  </a:cubicBezTo>
                  <a:cubicBezTo>
                    <a:pt x="51509" y="154790"/>
                    <a:pt x="18939" y="126605"/>
                    <a:pt x="16147" y="89113"/>
                  </a:cubicBezTo>
                  <a:close/>
                </a:path>
              </a:pathLst>
            </a:custGeom>
            <a:solidFill>
              <a:srgbClr val="898580"/>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任意多边形: 形状 363"/>
            <p:cNvSpPr/>
            <p:nvPr>
              <p:custDataLst>
                <p:tags r:id="rId13"/>
              </p:custDataLst>
            </p:nvPr>
          </p:nvSpPr>
          <p:spPr>
            <a:xfrm>
              <a:off x="7666" y="3825"/>
              <a:ext cx="2975" cy="1251"/>
            </a:xfrm>
            <a:custGeom>
              <a:avLst/>
              <a:gdLst>
                <a:gd name="connsiteX0" fmla="*/ 642287 w 669667"/>
                <a:gd name="connsiteY0" fmla="*/ 11268 h 281524"/>
                <a:gd name="connsiteX1" fmla="*/ 607712 w 669667"/>
                <a:gd name="connsiteY1" fmla="*/ -162 h 281524"/>
                <a:gd name="connsiteX2" fmla="*/ 43832 w 669667"/>
                <a:gd name="connsiteY2" fmla="*/ 41557 h 281524"/>
                <a:gd name="connsiteX3" fmla="*/ -78 w 669667"/>
                <a:gd name="connsiteY3" fmla="*/ 92421 h 281524"/>
                <a:gd name="connsiteX4" fmla="*/ 10685 w 669667"/>
                <a:gd name="connsiteY4" fmla="*/ 237201 h 281524"/>
                <a:gd name="connsiteX5" fmla="*/ 25639 w 669667"/>
                <a:gd name="connsiteY5" fmla="*/ 268443 h 281524"/>
                <a:gd name="connsiteX6" fmla="*/ 61548 w 669667"/>
                <a:gd name="connsiteY6" fmla="*/ 281111 h 281524"/>
                <a:gd name="connsiteX7" fmla="*/ 625428 w 669667"/>
                <a:gd name="connsiteY7" fmla="*/ 239487 h 281524"/>
                <a:gd name="connsiteX8" fmla="*/ 669338 w 669667"/>
                <a:gd name="connsiteY8" fmla="*/ 188528 h 281524"/>
                <a:gd name="connsiteX9" fmla="*/ 658575 w 669667"/>
                <a:gd name="connsiteY9" fmla="*/ 43748 h 281524"/>
                <a:gd name="connsiteX10" fmla="*/ 642287 w 669667"/>
                <a:gd name="connsiteY10" fmla="*/ 11268 h 281524"/>
                <a:gd name="connsiteX11" fmla="*/ 591424 w 669667"/>
                <a:gd name="connsiteY11" fmla="*/ 104803 h 281524"/>
                <a:gd name="connsiteX12" fmla="*/ 585995 w 669667"/>
                <a:gd name="connsiteY12" fmla="*/ 116900 h 281524"/>
                <a:gd name="connsiteX13" fmla="*/ 578661 w 669667"/>
                <a:gd name="connsiteY13" fmla="*/ 119662 h 281524"/>
                <a:gd name="connsiteX14" fmla="*/ 89837 w 669667"/>
                <a:gd name="connsiteY14" fmla="*/ 156048 h 281524"/>
                <a:gd name="connsiteX15" fmla="*/ 74999 w 669667"/>
                <a:gd name="connsiteY15" fmla="*/ 143555 h 281524"/>
                <a:gd name="connsiteX16" fmla="*/ 74978 w 669667"/>
                <a:gd name="connsiteY16" fmla="*/ 143284 h 281524"/>
                <a:gd name="connsiteX17" fmla="*/ 73169 w 669667"/>
                <a:gd name="connsiteY17" fmla="*/ 118996 h 281524"/>
                <a:gd name="connsiteX18" fmla="*/ 76502 w 669667"/>
                <a:gd name="connsiteY18" fmla="*/ 108899 h 281524"/>
                <a:gd name="connsiteX19" fmla="*/ 86027 w 669667"/>
                <a:gd name="connsiteY19" fmla="*/ 104137 h 281524"/>
                <a:gd name="connsiteX20" fmla="*/ 574565 w 669667"/>
                <a:gd name="connsiteY20" fmla="*/ 68418 h 281524"/>
                <a:gd name="connsiteX21" fmla="*/ 589424 w 669667"/>
                <a:gd name="connsiteY21" fmla="*/ 81181 h 2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69667" h="281524">
                  <a:moveTo>
                    <a:pt x="642287" y="11268"/>
                  </a:moveTo>
                  <a:cubicBezTo>
                    <a:pt x="632731" y="3028"/>
                    <a:pt x="620296" y="-1083"/>
                    <a:pt x="607712" y="-162"/>
                  </a:cubicBezTo>
                  <a:lnTo>
                    <a:pt x="43832" y="41557"/>
                  </a:lnTo>
                  <a:cubicBezTo>
                    <a:pt x="17690" y="43536"/>
                    <a:pt x="-1936" y="66271"/>
                    <a:pt x="-78" y="92421"/>
                  </a:cubicBezTo>
                  <a:lnTo>
                    <a:pt x="10685" y="237201"/>
                  </a:lnTo>
                  <a:cubicBezTo>
                    <a:pt x="11478" y="249148"/>
                    <a:pt x="16831" y="260333"/>
                    <a:pt x="25639" y="268443"/>
                  </a:cubicBezTo>
                  <a:cubicBezTo>
                    <a:pt x="35326" y="277475"/>
                    <a:pt x="48338" y="282066"/>
                    <a:pt x="61548" y="281111"/>
                  </a:cubicBezTo>
                  <a:lnTo>
                    <a:pt x="625428" y="239487"/>
                  </a:lnTo>
                  <a:cubicBezTo>
                    <a:pt x="651610" y="237509"/>
                    <a:pt x="671251" y="214714"/>
                    <a:pt x="669338" y="188528"/>
                  </a:cubicBezTo>
                  <a:lnTo>
                    <a:pt x="658575" y="43748"/>
                  </a:lnTo>
                  <a:cubicBezTo>
                    <a:pt x="657652" y="31194"/>
                    <a:pt x="651796" y="19517"/>
                    <a:pt x="642287" y="11268"/>
                  </a:cubicBezTo>
                  <a:close/>
                  <a:moveTo>
                    <a:pt x="591424" y="104803"/>
                  </a:moveTo>
                  <a:cubicBezTo>
                    <a:pt x="591795" y="109498"/>
                    <a:pt x="589748" y="114057"/>
                    <a:pt x="585995" y="116900"/>
                  </a:cubicBezTo>
                  <a:cubicBezTo>
                    <a:pt x="583860" y="118496"/>
                    <a:pt x="581317" y="119453"/>
                    <a:pt x="578661" y="119662"/>
                  </a:cubicBezTo>
                  <a:lnTo>
                    <a:pt x="89837" y="156048"/>
                  </a:lnTo>
                  <a:cubicBezTo>
                    <a:pt x="82290" y="156696"/>
                    <a:pt x="75647" y="151102"/>
                    <a:pt x="74999" y="143555"/>
                  </a:cubicBezTo>
                  <a:cubicBezTo>
                    <a:pt x="74991" y="143465"/>
                    <a:pt x="74984" y="143375"/>
                    <a:pt x="74978" y="143284"/>
                  </a:cubicBezTo>
                  <a:lnTo>
                    <a:pt x="73169" y="118996"/>
                  </a:lnTo>
                  <a:cubicBezTo>
                    <a:pt x="72909" y="115323"/>
                    <a:pt x="74107" y="111695"/>
                    <a:pt x="76502" y="108899"/>
                  </a:cubicBezTo>
                  <a:cubicBezTo>
                    <a:pt x="78939" y="106135"/>
                    <a:pt x="82355" y="104428"/>
                    <a:pt x="86027" y="104137"/>
                  </a:cubicBezTo>
                  <a:lnTo>
                    <a:pt x="574565" y="68418"/>
                  </a:lnTo>
                  <a:cubicBezTo>
                    <a:pt x="582182" y="67870"/>
                    <a:pt x="588816" y="73568"/>
                    <a:pt x="589424" y="81181"/>
                  </a:cubicBezTo>
                  <a:close/>
                </a:path>
              </a:pathLst>
            </a:custGeom>
            <a:solidFill>
              <a:srgbClr val="514C46"/>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7" name="组合 146"/>
          <p:cNvGrpSpPr/>
          <p:nvPr>
            <p:custDataLst>
              <p:tags r:id="rId14"/>
            </p:custDataLst>
          </p:nvPr>
        </p:nvGrpSpPr>
        <p:grpSpPr>
          <a:xfrm rot="0">
            <a:off x="2195830" y="2600325"/>
            <a:ext cx="3032125" cy="3507105"/>
            <a:chOff x="3489" y="2111"/>
            <a:chExt cx="12224" cy="14452"/>
          </a:xfrm>
        </p:grpSpPr>
        <p:sp>
          <p:nvSpPr>
            <p:cNvPr id="148" name="任意多边形: 形状 351"/>
            <p:cNvSpPr/>
            <p:nvPr>
              <p:custDataLst>
                <p:tags r:id="rId15"/>
              </p:custDataLst>
            </p:nvPr>
          </p:nvSpPr>
          <p:spPr>
            <a:xfrm rot="10505400">
              <a:off x="3489" y="4337"/>
              <a:ext cx="12225" cy="12227"/>
            </a:xfrm>
            <a:custGeom>
              <a:avLst/>
              <a:gdLst>
                <a:gd name="connsiteX0" fmla="*/ -200 w 2751200"/>
                <a:gd name="connsiteY0" fmla="*/ -289 h 2751201"/>
                <a:gd name="connsiteX1" fmla="*/ 2751001 w 2751200"/>
                <a:gd name="connsiteY1" fmla="*/ -289 h 2751201"/>
                <a:gd name="connsiteX2" fmla="*/ 2751001 w 2751200"/>
                <a:gd name="connsiteY2" fmla="*/ 2750912 h 2751201"/>
                <a:gd name="connsiteX3" fmla="*/ -200 w 2751200"/>
                <a:gd name="connsiteY3" fmla="*/ 2750912 h 2751201"/>
              </a:gdLst>
              <a:ahLst/>
              <a:cxnLst>
                <a:cxn ang="0">
                  <a:pos x="connsiteX0" y="connsiteY0"/>
                </a:cxn>
                <a:cxn ang="0">
                  <a:pos x="connsiteX1" y="connsiteY1"/>
                </a:cxn>
                <a:cxn ang="0">
                  <a:pos x="connsiteX2" y="connsiteY2"/>
                </a:cxn>
                <a:cxn ang="0">
                  <a:pos x="connsiteX3" y="connsiteY3"/>
                </a:cxn>
              </a:cxnLst>
              <a:rect l="l" t="t" r="r" b="b"/>
              <a:pathLst>
                <a:path w="2751200" h="2751201">
                  <a:moveTo>
                    <a:pt x="-200" y="-289"/>
                  </a:moveTo>
                  <a:lnTo>
                    <a:pt x="2751001" y="-289"/>
                  </a:lnTo>
                  <a:lnTo>
                    <a:pt x="2751001" y="2750912"/>
                  </a:lnTo>
                  <a:lnTo>
                    <a:pt x="-200" y="2750912"/>
                  </a:lnTo>
                  <a:close/>
                </a:path>
              </a:pathLst>
            </a:custGeom>
            <a:solidFill>
              <a:schemeClr val="accent3">
                <a:lumMod val="40000"/>
                <a:lumOff val="60000"/>
                <a:alpha val="2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任意多边形: 形状 354"/>
            <p:cNvSpPr/>
            <p:nvPr>
              <p:custDataLst>
                <p:tags r:id="rId16"/>
              </p:custDataLst>
            </p:nvPr>
          </p:nvSpPr>
          <p:spPr>
            <a:xfrm>
              <a:off x="3822" y="4469"/>
              <a:ext cx="11380" cy="11624"/>
            </a:xfrm>
            <a:custGeom>
              <a:avLst/>
              <a:gdLst>
                <a:gd name="connsiteX0" fmla="*/ 21805 w 2560965"/>
                <a:gd name="connsiteY0" fmla="*/ 2573946 h 2615644"/>
                <a:gd name="connsiteX1" fmla="*/ 43141 w 2560965"/>
                <a:gd name="connsiteY1" fmla="*/ 2574994 h 2615644"/>
                <a:gd name="connsiteX2" fmla="*/ 80003 w 2560965"/>
                <a:gd name="connsiteY2" fmla="*/ 2583756 h 2615644"/>
                <a:gd name="connsiteX3" fmla="*/ 116389 w 2560965"/>
                <a:gd name="connsiteY3" fmla="*/ 2599187 h 2615644"/>
                <a:gd name="connsiteX4" fmla="*/ 162680 w 2560965"/>
                <a:gd name="connsiteY4" fmla="*/ 2614998 h 2615644"/>
                <a:gd name="connsiteX5" fmla="*/ 184588 w 2560965"/>
                <a:gd name="connsiteY5" fmla="*/ 2614998 h 2615644"/>
                <a:gd name="connsiteX6" fmla="*/ 207162 w 2560965"/>
                <a:gd name="connsiteY6" fmla="*/ 2611284 h 2615644"/>
                <a:gd name="connsiteX7" fmla="*/ 244404 w 2560965"/>
                <a:gd name="connsiteY7" fmla="*/ 2607570 h 2615644"/>
                <a:gd name="connsiteX8" fmla="*/ 277742 w 2560965"/>
                <a:gd name="connsiteY8" fmla="*/ 2601569 h 2615644"/>
                <a:gd name="connsiteX9" fmla="*/ 315842 w 2560965"/>
                <a:gd name="connsiteY9" fmla="*/ 2599378 h 2615644"/>
                <a:gd name="connsiteX10" fmla="*/ 376993 w 2560965"/>
                <a:gd name="connsiteY10" fmla="*/ 2597758 h 2615644"/>
                <a:gd name="connsiteX11" fmla="*/ 387470 w 2560965"/>
                <a:gd name="connsiteY11" fmla="*/ 2599568 h 2615644"/>
                <a:gd name="connsiteX12" fmla="*/ 401853 w 2560965"/>
                <a:gd name="connsiteY12" fmla="*/ 2600140 h 2615644"/>
                <a:gd name="connsiteX13" fmla="*/ 420903 w 2560965"/>
                <a:gd name="connsiteY13" fmla="*/ 2598711 h 2615644"/>
                <a:gd name="connsiteX14" fmla="*/ 435762 w 2560965"/>
                <a:gd name="connsiteY14" fmla="*/ 2598711 h 2615644"/>
                <a:gd name="connsiteX15" fmla="*/ 465194 w 2560965"/>
                <a:gd name="connsiteY15" fmla="*/ 2598711 h 2615644"/>
                <a:gd name="connsiteX16" fmla="*/ 489006 w 2560965"/>
                <a:gd name="connsiteY16" fmla="*/ 2606427 h 2615644"/>
                <a:gd name="connsiteX17" fmla="*/ 504818 w 2560965"/>
                <a:gd name="connsiteY17" fmla="*/ 2609855 h 2615644"/>
                <a:gd name="connsiteX18" fmla="*/ 530916 w 2560965"/>
                <a:gd name="connsiteY18" fmla="*/ 2612141 h 2615644"/>
                <a:gd name="connsiteX19" fmla="*/ 554443 w 2560965"/>
                <a:gd name="connsiteY19" fmla="*/ 2612141 h 2615644"/>
                <a:gd name="connsiteX20" fmla="*/ 574160 w 2560965"/>
                <a:gd name="connsiteY20" fmla="*/ 2604235 h 2615644"/>
                <a:gd name="connsiteX21" fmla="*/ 589781 w 2560965"/>
                <a:gd name="connsiteY21" fmla="*/ 2595568 h 2615644"/>
                <a:gd name="connsiteX22" fmla="*/ 643026 w 2560965"/>
                <a:gd name="connsiteY22" fmla="*/ 2569565 h 2615644"/>
                <a:gd name="connsiteX23" fmla="*/ 700176 w 2560965"/>
                <a:gd name="connsiteY23" fmla="*/ 2550515 h 2615644"/>
                <a:gd name="connsiteX24" fmla="*/ 734466 w 2560965"/>
                <a:gd name="connsiteY24" fmla="*/ 2546228 h 2615644"/>
                <a:gd name="connsiteX25" fmla="*/ 766184 w 2560965"/>
                <a:gd name="connsiteY25" fmla="*/ 2546895 h 2615644"/>
                <a:gd name="connsiteX26" fmla="*/ 804284 w 2560965"/>
                <a:gd name="connsiteY26" fmla="*/ 2561945 h 2615644"/>
                <a:gd name="connsiteX27" fmla="*/ 883532 w 2560965"/>
                <a:gd name="connsiteY27" fmla="*/ 2575660 h 2615644"/>
                <a:gd name="connsiteX28" fmla="*/ 965923 w 2560965"/>
                <a:gd name="connsiteY28" fmla="*/ 2586614 h 2615644"/>
                <a:gd name="connsiteX29" fmla="*/ 1020692 w 2560965"/>
                <a:gd name="connsiteY29" fmla="*/ 2586614 h 2615644"/>
                <a:gd name="connsiteX30" fmla="*/ 1065269 w 2560965"/>
                <a:gd name="connsiteY30" fmla="*/ 2578518 h 2615644"/>
                <a:gd name="connsiteX31" fmla="*/ 1136611 w 2560965"/>
                <a:gd name="connsiteY31" fmla="*/ 2588043 h 2615644"/>
                <a:gd name="connsiteX32" fmla="*/ 1269009 w 2560965"/>
                <a:gd name="connsiteY32" fmla="*/ 2593282 h 2615644"/>
                <a:gd name="connsiteX33" fmla="*/ 1349686 w 2560965"/>
                <a:gd name="connsiteY33" fmla="*/ 2593949 h 2615644"/>
                <a:gd name="connsiteX34" fmla="*/ 1384547 w 2560965"/>
                <a:gd name="connsiteY34" fmla="*/ 2588996 h 2615644"/>
                <a:gd name="connsiteX35" fmla="*/ 1408931 w 2560965"/>
                <a:gd name="connsiteY35" fmla="*/ 2578137 h 2615644"/>
                <a:gd name="connsiteX36" fmla="*/ 1439697 w 2560965"/>
                <a:gd name="connsiteY36" fmla="*/ 2562230 h 2615644"/>
                <a:gd name="connsiteX37" fmla="*/ 1468272 w 2560965"/>
                <a:gd name="connsiteY37" fmla="*/ 2546991 h 2615644"/>
                <a:gd name="connsiteX38" fmla="*/ 1515897 w 2560965"/>
                <a:gd name="connsiteY38" fmla="*/ 2540037 h 2615644"/>
                <a:gd name="connsiteX39" fmla="*/ 1542757 w 2560965"/>
                <a:gd name="connsiteY39" fmla="*/ 2543847 h 2615644"/>
                <a:gd name="connsiteX40" fmla="*/ 1591621 w 2560965"/>
                <a:gd name="connsiteY40" fmla="*/ 2551467 h 2615644"/>
                <a:gd name="connsiteX41" fmla="*/ 1712207 w 2560965"/>
                <a:gd name="connsiteY41" fmla="*/ 2560992 h 2615644"/>
                <a:gd name="connsiteX42" fmla="*/ 1757260 w 2560965"/>
                <a:gd name="connsiteY42" fmla="*/ 2561468 h 2615644"/>
                <a:gd name="connsiteX43" fmla="*/ 1791360 w 2560965"/>
                <a:gd name="connsiteY43" fmla="*/ 2559468 h 2615644"/>
                <a:gd name="connsiteX44" fmla="*/ 1833746 w 2560965"/>
                <a:gd name="connsiteY44" fmla="*/ 2559468 h 2615644"/>
                <a:gd name="connsiteX45" fmla="*/ 1874989 w 2560965"/>
                <a:gd name="connsiteY45" fmla="*/ 2558516 h 2615644"/>
                <a:gd name="connsiteX46" fmla="*/ 1904707 w 2560965"/>
                <a:gd name="connsiteY46" fmla="*/ 2544419 h 2615644"/>
                <a:gd name="connsiteX47" fmla="*/ 1934902 w 2560965"/>
                <a:gd name="connsiteY47" fmla="*/ 2533846 h 2615644"/>
                <a:gd name="connsiteX48" fmla="*/ 2016340 w 2560965"/>
                <a:gd name="connsiteY48" fmla="*/ 2531370 h 2615644"/>
                <a:gd name="connsiteX49" fmla="*/ 2060822 w 2560965"/>
                <a:gd name="connsiteY49" fmla="*/ 2523083 h 2615644"/>
                <a:gd name="connsiteX50" fmla="*/ 2080444 w 2560965"/>
                <a:gd name="connsiteY50" fmla="*/ 2520511 h 2615644"/>
                <a:gd name="connsiteX51" fmla="*/ 2156644 w 2560965"/>
                <a:gd name="connsiteY51" fmla="*/ 2549848 h 2615644"/>
                <a:gd name="connsiteX52" fmla="*/ 2179504 w 2560965"/>
                <a:gd name="connsiteY52" fmla="*/ 2561659 h 2615644"/>
                <a:gd name="connsiteX53" fmla="*/ 2201887 w 2560965"/>
                <a:gd name="connsiteY53" fmla="*/ 2570517 h 2615644"/>
                <a:gd name="connsiteX54" fmla="*/ 2229034 w 2560965"/>
                <a:gd name="connsiteY54" fmla="*/ 2583186 h 2615644"/>
                <a:gd name="connsiteX55" fmla="*/ 2288946 w 2560965"/>
                <a:gd name="connsiteY55" fmla="*/ 2565564 h 2615644"/>
                <a:gd name="connsiteX56" fmla="*/ 2330856 w 2560965"/>
                <a:gd name="connsiteY56" fmla="*/ 2561754 h 2615644"/>
                <a:gd name="connsiteX57" fmla="*/ 2354573 w 2560965"/>
                <a:gd name="connsiteY57" fmla="*/ 2561754 h 2615644"/>
                <a:gd name="connsiteX58" fmla="*/ 2366003 w 2560965"/>
                <a:gd name="connsiteY58" fmla="*/ 2560135 h 2615644"/>
                <a:gd name="connsiteX59" fmla="*/ 2393911 w 2560965"/>
                <a:gd name="connsiteY59" fmla="*/ 2562611 h 2615644"/>
                <a:gd name="connsiteX60" fmla="*/ 2408009 w 2560965"/>
                <a:gd name="connsiteY60" fmla="*/ 2564230 h 2615644"/>
                <a:gd name="connsiteX61" fmla="*/ 2432202 w 2560965"/>
                <a:gd name="connsiteY61" fmla="*/ 2575280 h 2615644"/>
                <a:gd name="connsiteX62" fmla="*/ 2459157 w 2560965"/>
                <a:gd name="connsiteY62" fmla="*/ 2580233 h 2615644"/>
                <a:gd name="connsiteX63" fmla="*/ 2516308 w 2560965"/>
                <a:gd name="connsiteY63" fmla="*/ 2563659 h 2615644"/>
                <a:gd name="connsiteX64" fmla="*/ 2532119 w 2560965"/>
                <a:gd name="connsiteY64" fmla="*/ 2560325 h 2615644"/>
                <a:gd name="connsiteX65" fmla="*/ 2553455 w 2560965"/>
                <a:gd name="connsiteY65" fmla="*/ 36200 h 2615644"/>
                <a:gd name="connsiteX66" fmla="*/ 22282 w 2560965"/>
                <a:gd name="connsiteY66" fmla="*/ 14769 h 2615644"/>
                <a:gd name="connsiteX67" fmla="*/ 1041 w 2560965"/>
                <a:gd name="connsiteY67" fmla="*/ 2571660 h 2615644"/>
                <a:gd name="connsiteX68" fmla="*/ 21805 w 2560965"/>
                <a:gd name="connsiteY68" fmla="*/ 2573946 h 2615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560965" h="2615644">
                  <a:moveTo>
                    <a:pt x="21805" y="2573946"/>
                  </a:moveTo>
                  <a:cubicBezTo>
                    <a:pt x="28949" y="2574708"/>
                    <a:pt x="35998" y="2573946"/>
                    <a:pt x="43141" y="2574994"/>
                  </a:cubicBezTo>
                  <a:cubicBezTo>
                    <a:pt x="55706" y="2576591"/>
                    <a:pt x="68064" y="2579528"/>
                    <a:pt x="80003" y="2583756"/>
                  </a:cubicBezTo>
                  <a:cubicBezTo>
                    <a:pt x="92827" y="2587076"/>
                    <a:pt x="105088" y="2592276"/>
                    <a:pt x="116389" y="2599187"/>
                  </a:cubicBezTo>
                  <a:cubicBezTo>
                    <a:pt x="129699" y="2609333"/>
                    <a:pt x="145944" y="2614882"/>
                    <a:pt x="162680" y="2614998"/>
                  </a:cubicBezTo>
                  <a:cubicBezTo>
                    <a:pt x="169975" y="2615474"/>
                    <a:pt x="177293" y="2615474"/>
                    <a:pt x="184588" y="2614998"/>
                  </a:cubicBezTo>
                  <a:cubicBezTo>
                    <a:pt x="192208" y="2613951"/>
                    <a:pt x="199446" y="2611951"/>
                    <a:pt x="207162" y="2611284"/>
                  </a:cubicBezTo>
                  <a:cubicBezTo>
                    <a:pt x="219544" y="2610332"/>
                    <a:pt x="232022" y="2609093"/>
                    <a:pt x="244404" y="2607570"/>
                  </a:cubicBezTo>
                  <a:cubicBezTo>
                    <a:pt x="256787" y="2606045"/>
                    <a:pt x="266503" y="2603759"/>
                    <a:pt x="277742" y="2601569"/>
                  </a:cubicBezTo>
                  <a:cubicBezTo>
                    <a:pt x="290326" y="2599472"/>
                    <a:pt x="303100" y="2598737"/>
                    <a:pt x="315842" y="2599378"/>
                  </a:cubicBezTo>
                  <a:cubicBezTo>
                    <a:pt x="336225" y="2599854"/>
                    <a:pt x="356514" y="2597854"/>
                    <a:pt x="376993" y="2597758"/>
                  </a:cubicBezTo>
                  <a:cubicBezTo>
                    <a:pt x="380553" y="2597869"/>
                    <a:pt x="384079" y="2598478"/>
                    <a:pt x="387470" y="2599568"/>
                  </a:cubicBezTo>
                  <a:cubicBezTo>
                    <a:pt x="392225" y="2600329"/>
                    <a:pt x="397053" y="2600521"/>
                    <a:pt x="401853" y="2600140"/>
                  </a:cubicBezTo>
                  <a:cubicBezTo>
                    <a:pt x="408238" y="2600532"/>
                    <a:pt x="414648" y="2600051"/>
                    <a:pt x="420903" y="2598711"/>
                  </a:cubicBezTo>
                  <a:cubicBezTo>
                    <a:pt x="425837" y="2598091"/>
                    <a:pt x="430828" y="2598091"/>
                    <a:pt x="435762" y="2598711"/>
                  </a:cubicBezTo>
                  <a:cubicBezTo>
                    <a:pt x="445287" y="2598711"/>
                    <a:pt x="455479" y="2598711"/>
                    <a:pt x="465194" y="2598711"/>
                  </a:cubicBezTo>
                  <a:cubicBezTo>
                    <a:pt x="473421" y="2600284"/>
                    <a:pt x="481420" y="2602876"/>
                    <a:pt x="489006" y="2606427"/>
                  </a:cubicBezTo>
                  <a:cubicBezTo>
                    <a:pt x="494055" y="2607855"/>
                    <a:pt x="499579" y="2608617"/>
                    <a:pt x="504818" y="2609855"/>
                  </a:cubicBezTo>
                  <a:cubicBezTo>
                    <a:pt x="513394" y="2611662"/>
                    <a:pt x="522157" y="2612430"/>
                    <a:pt x="530916" y="2612141"/>
                  </a:cubicBezTo>
                  <a:cubicBezTo>
                    <a:pt x="538738" y="2612951"/>
                    <a:pt x="546622" y="2612951"/>
                    <a:pt x="554443" y="2612141"/>
                  </a:cubicBezTo>
                  <a:cubicBezTo>
                    <a:pt x="561310" y="2610312"/>
                    <a:pt x="567931" y="2607657"/>
                    <a:pt x="574160" y="2604235"/>
                  </a:cubicBezTo>
                  <a:cubicBezTo>
                    <a:pt x="579494" y="2601664"/>
                    <a:pt x="584638" y="2598616"/>
                    <a:pt x="589781" y="2595568"/>
                  </a:cubicBezTo>
                  <a:cubicBezTo>
                    <a:pt x="607020" y="2585893"/>
                    <a:pt x="624797" y="2577211"/>
                    <a:pt x="643026" y="2569565"/>
                  </a:cubicBezTo>
                  <a:cubicBezTo>
                    <a:pt x="661716" y="2562183"/>
                    <a:pt x="680794" y="2555823"/>
                    <a:pt x="700176" y="2550515"/>
                  </a:cubicBezTo>
                  <a:cubicBezTo>
                    <a:pt x="711336" y="2547424"/>
                    <a:pt x="722888" y="2545980"/>
                    <a:pt x="734466" y="2546228"/>
                  </a:cubicBezTo>
                  <a:cubicBezTo>
                    <a:pt x="745036" y="2545451"/>
                    <a:pt x="755656" y="2545674"/>
                    <a:pt x="766184" y="2546895"/>
                  </a:cubicBezTo>
                  <a:cubicBezTo>
                    <a:pt x="779239" y="2550962"/>
                    <a:pt x="791974" y="2555992"/>
                    <a:pt x="804284" y="2561945"/>
                  </a:cubicBezTo>
                  <a:cubicBezTo>
                    <a:pt x="829906" y="2571469"/>
                    <a:pt x="857434" y="2568993"/>
                    <a:pt x="883532" y="2575660"/>
                  </a:cubicBezTo>
                  <a:cubicBezTo>
                    <a:pt x="910440" y="2582689"/>
                    <a:pt x="938113" y="2586368"/>
                    <a:pt x="965923" y="2586614"/>
                  </a:cubicBezTo>
                  <a:cubicBezTo>
                    <a:pt x="983926" y="2586614"/>
                    <a:pt x="1002690" y="2588329"/>
                    <a:pt x="1020692" y="2586614"/>
                  </a:cubicBezTo>
                  <a:cubicBezTo>
                    <a:pt x="1035837" y="2585376"/>
                    <a:pt x="1050410" y="2579851"/>
                    <a:pt x="1065269" y="2578518"/>
                  </a:cubicBezTo>
                  <a:cubicBezTo>
                    <a:pt x="1089272" y="2576327"/>
                    <a:pt x="1112894" y="2584233"/>
                    <a:pt x="1136611" y="2588043"/>
                  </a:cubicBezTo>
                  <a:cubicBezTo>
                    <a:pt x="1180331" y="2594710"/>
                    <a:pt x="1224908" y="2592901"/>
                    <a:pt x="1269009" y="2593282"/>
                  </a:cubicBezTo>
                  <a:lnTo>
                    <a:pt x="1349686" y="2593949"/>
                  </a:lnTo>
                  <a:cubicBezTo>
                    <a:pt x="1361516" y="2594548"/>
                    <a:pt x="1373352" y="2592866"/>
                    <a:pt x="1384547" y="2588996"/>
                  </a:cubicBezTo>
                  <a:cubicBezTo>
                    <a:pt x="1392884" y="2585865"/>
                    <a:pt x="1401027" y="2582239"/>
                    <a:pt x="1408931" y="2578137"/>
                  </a:cubicBezTo>
                  <a:cubicBezTo>
                    <a:pt x="1419409" y="2573089"/>
                    <a:pt x="1429505" y="2568041"/>
                    <a:pt x="1439697" y="2562230"/>
                  </a:cubicBezTo>
                  <a:cubicBezTo>
                    <a:pt x="1448773" y="2556351"/>
                    <a:pt x="1458333" y="2551253"/>
                    <a:pt x="1468272" y="2546991"/>
                  </a:cubicBezTo>
                  <a:cubicBezTo>
                    <a:pt x="1484179" y="2541085"/>
                    <a:pt x="1499514" y="2535561"/>
                    <a:pt x="1515897" y="2540037"/>
                  </a:cubicBezTo>
                  <a:cubicBezTo>
                    <a:pt x="1524766" y="2541839"/>
                    <a:pt x="1533736" y="2543111"/>
                    <a:pt x="1542757" y="2543847"/>
                  </a:cubicBezTo>
                  <a:cubicBezTo>
                    <a:pt x="1558891" y="2547291"/>
                    <a:pt x="1575204" y="2549834"/>
                    <a:pt x="1591621" y="2551467"/>
                  </a:cubicBezTo>
                  <a:cubicBezTo>
                    <a:pt x="1632006" y="2553277"/>
                    <a:pt x="1671821" y="2560992"/>
                    <a:pt x="1712207" y="2560992"/>
                  </a:cubicBezTo>
                  <a:cubicBezTo>
                    <a:pt x="1727161" y="2560992"/>
                    <a:pt x="1742211" y="2561849"/>
                    <a:pt x="1757260" y="2561468"/>
                  </a:cubicBezTo>
                  <a:cubicBezTo>
                    <a:pt x="1768786" y="2561468"/>
                    <a:pt x="1779644" y="2559278"/>
                    <a:pt x="1791360" y="2559468"/>
                  </a:cubicBezTo>
                  <a:lnTo>
                    <a:pt x="1833746" y="2559468"/>
                  </a:lnTo>
                  <a:cubicBezTo>
                    <a:pt x="1847490" y="2560582"/>
                    <a:pt x="1861312" y="2560263"/>
                    <a:pt x="1874989" y="2558516"/>
                  </a:cubicBezTo>
                  <a:cubicBezTo>
                    <a:pt x="1885418" y="2555009"/>
                    <a:pt x="1895394" y="2550278"/>
                    <a:pt x="1904707" y="2544419"/>
                  </a:cubicBezTo>
                  <a:cubicBezTo>
                    <a:pt x="1914230" y="2539503"/>
                    <a:pt x="1924393" y="2535945"/>
                    <a:pt x="1934902" y="2533846"/>
                  </a:cubicBezTo>
                  <a:cubicBezTo>
                    <a:pt x="1961667" y="2529178"/>
                    <a:pt x="1989575" y="2536989"/>
                    <a:pt x="2016340" y="2531370"/>
                  </a:cubicBezTo>
                  <a:cubicBezTo>
                    <a:pt x="2031104" y="2528226"/>
                    <a:pt x="2046249" y="2527274"/>
                    <a:pt x="2060822" y="2523083"/>
                  </a:cubicBezTo>
                  <a:cubicBezTo>
                    <a:pt x="2066927" y="2520174"/>
                    <a:pt x="2073796" y="2519274"/>
                    <a:pt x="2080444" y="2520511"/>
                  </a:cubicBezTo>
                  <a:cubicBezTo>
                    <a:pt x="2106657" y="2528031"/>
                    <a:pt x="2132156" y="2537848"/>
                    <a:pt x="2156644" y="2549848"/>
                  </a:cubicBezTo>
                  <a:cubicBezTo>
                    <a:pt x="2164454" y="2553468"/>
                    <a:pt x="2171693" y="2558135"/>
                    <a:pt x="2179504" y="2561659"/>
                  </a:cubicBezTo>
                  <a:cubicBezTo>
                    <a:pt x="2187314" y="2565183"/>
                    <a:pt x="2194553" y="2567374"/>
                    <a:pt x="2201887" y="2570517"/>
                  </a:cubicBezTo>
                  <a:cubicBezTo>
                    <a:pt x="2211412" y="2574517"/>
                    <a:pt x="2219509" y="2580042"/>
                    <a:pt x="2229034" y="2583186"/>
                  </a:cubicBezTo>
                  <a:cubicBezTo>
                    <a:pt x="2250179" y="2590710"/>
                    <a:pt x="2269896" y="2569946"/>
                    <a:pt x="2288946" y="2565564"/>
                  </a:cubicBezTo>
                  <a:cubicBezTo>
                    <a:pt x="2302776" y="2563059"/>
                    <a:pt x="2316801" y="2561785"/>
                    <a:pt x="2330856" y="2561754"/>
                  </a:cubicBezTo>
                  <a:cubicBezTo>
                    <a:pt x="2338756" y="2562183"/>
                    <a:pt x="2346673" y="2562183"/>
                    <a:pt x="2354573" y="2561754"/>
                  </a:cubicBezTo>
                  <a:cubicBezTo>
                    <a:pt x="2358478" y="2561278"/>
                    <a:pt x="2362098" y="2560230"/>
                    <a:pt x="2366003" y="2560135"/>
                  </a:cubicBezTo>
                  <a:cubicBezTo>
                    <a:pt x="2375528" y="2560135"/>
                    <a:pt x="2384482" y="2562230"/>
                    <a:pt x="2393911" y="2562611"/>
                  </a:cubicBezTo>
                  <a:cubicBezTo>
                    <a:pt x="2398664" y="2562457"/>
                    <a:pt x="2403414" y="2563002"/>
                    <a:pt x="2408009" y="2564230"/>
                  </a:cubicBezTo>
                  <a:cubicBezTo>
                    <a:pt x="2416676" y="2566993"/>
                    <a:pt x="2423915" y="2572327"/>
                    <a:pt x="2432202" y="2575280"/>
                  </a:cubicBezTo>
                  <a:cubicBezTo>
                    <a:pt x="2440723" y="2578860"/>
                    <a:pt x="2449920" y="2580550"/>
                    <a:pt x="2459157" y="2580233"/>
                  </a:cubicBezTo>
                  <a:cubicBezTo>
                    <a:pt x="2478684" y="2579280"/>
                    <a:pt x="2497258" y="2568327"/>
                    <a:pt x="2516308" y="2563659"/>
                  </a:cubicBezTo>
                  <a:cubicBezTo>
                    <a:pt x="2521642" y="2562326"/>
                    <a:pt x="2526880" y="2561278"/>
                    <a:pt x="2532119" y="2560325"/>
                  </a:cubicBezTo>
                  <a:cubicBezTo>
                    <a:pt x="2532119" y="2560325"/>
                    <a:pt x="2578220" y="67728"/>
                    <a:pt x="2553455" y="36200"/>
                  </a:cubicBezTo>
                  <a:cubicBezTo>
                    <a:pt x="2528690" y="4672"/>
                    <a:pt x="52476" y="-15806"/>
                    <a:pt x="22282" y="14769"/>
                  </a:cubicBezTo>
                  <a:cubicBezTo>
                    <a:pt x="-7913" y="45344"/>
                    <a:pt x="1041" y="2571660"/>
                    <a:pt x="1041" y="2571660"/>
                  </a:cubicBezTo>
                  <a:cubicBezTo>
                    <a:pt x="8089" y="2572136"/>
                    <a:pt x="15138" y="2573279"/>
                    <a:pt x="21805" y="2573946"/>
                  </a:cubicBezTo>
                  <a:close/>
                </a:path>
              </a:pathLst>
            </a:custGeom>
            <a:solidFill>
              <a:schemeClr val="accent2">
                <a:lumMod val="60000"/>
                <a:lumOff val="40000"/>
              </a:schemeClr>
            </a:solidFill>
            <a:ln w="9525" cap="flat">
              <a:noFill/>
              <a:prstDash val="solid"/>
              <a:miter/>
            </a:ln>
            <a:effectLst>
              <a:outerShdw dist="76200" dir="5400000" algn="t" rotWithShape="0">
                <a:prstClr val="black">
                  <a:alpha val="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0" name="任意多边形: 形状 356"/>
            <p:cNvSpPr/>
            <p:nvPr>
              <p:custDataLst>
                <p:tags r:id="rId17"/>
              </p:custDataLst>
            </p:nvPr>
          </p:nvSpPr>
          <p:spPr>
            <a:xfrm>
              <a:off x="3792" y="4067"/>
              <a:ext cx="11475" cy="11140"/>
            </a:xfrm>
            <a:custGeom>
              <a:avLst/>
              <a:gdLst>
                <a:gd name="connsiteX0" fmla="*/ 2579711 w 2582510"/>
                <a:gd name="connsiteY0" fmla="*/ 2289190 h 2506748"/>
                <a:gd name="connsiteX1" fmla="*/ 912836 w 2582510"/>
                <a:gd name="connsiteY1" fmla="*/ 2503027 h 2506748"/>
                <a:gd name="connsiteX2" fmla="*/ 223130 w 2582510"/>
                <a:gd name="connsiteY2" fmla="*/ 2023824 h 2506748"/>
                <a:gd name="connsiteX3" fmla="*/ 1579 w 2582510"/>
                <a:gd name="connsiteY3" fmla="*/ 297227 h 2506748"/>
                <a:gd name="connsiteX4" fmla="*/ 2286436 w 2582510"/>
                <a:gd name="connsiteY4" fmla="*/ 4524 h 2506748"/>
                <a:gd name="connsiteX5" fmla="*/ 2579711 w 2582510"/>
                <a:gd name="connsiteY5" fmla="*/ 2289190 h 250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2510" h="2506748">
                  <a:moveTo>
                    <a:pt x="2579711" y="2289190"/>
                  </a:moveTo>
                  <a:cubicBezTo>
                    <a:pt x="2546564" y="2330243"/>
                    <a:pt x="978272" y="2535316"/>
                    <a:pt x="912836" y="2503027"/>
                  </a:cubicBezTo>
                  <a:lnTo>
                    <a:pt x="223130" y="2023824"/>
                  </a:lnTo>
                  <a:cubicBezTo>
                    <a:pt x="204080" y="1981057"/>
                    <a:pt x="-22424" y="341709"/>
                    <a:pt x="1579" y="297227"/>
                  </a:cubicBezTo>
                  <a:cubicBezTo>
                    <a:pt x="25582" y="252745"/>
                    <a:pt x="2252432" y="-41196"/>
                    <a:pt x="2286436" y="4524"/>
                  </a:cubicBezTo>
                  <a:cubicBezTo>
                    <a:pt x="2320440" y="50244"/>
                    <a:pt x="2612763" y="2248137"/>
                    <a:pt x="2579711" y="2289190"/>
                  </a:cubicBezTo>
                  <a:close/>
                </a:path>
              </a:pathLst>
            </a:custGeom>
            <a:solidFill>
              <a:schemeClr val="accent1">
                <a:lumMod val="40000"/>
                <a:lumOff val="60000"/>
              </a:schemeClr>
            </a:solidFill>
            <a:ln w="9525" cap="flat">
              <a:noFill/>
              <a:prstDash val="solid"/>
              <a:miter/>
            </a:ln>
            <a:effectLst>
              <a:outerShdw blurRad="25400" dist="152400" dir="8100000" algn="tr" rotWithShape="0">
                <a:schemeClr val="accent2">
                  <a:lumMod val="50000"/>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151" name="图片 150" descr="F:/素材图片1/7898909_.jpg7898909_"/>
            <p:cNvPicPr>
              <a:picLocks noChangeAspect="1"/>
            </p:cNvPicPr>
            <p:nvPr>
              <p:custDataLst>
                <p:tags r:id="rId18"/>
              </p:custDataLst>
            </p:nvPr>
          </p:nvPicPr>
          <p:blipFill>
            <a:blip r:embed="rId19" cstate="email"/>
            <a:srcRect l="12449" r="12449"/>
            <a:stretch>
              <a:fillRect/>
            </a:stretch>
          </p:blipFill>
          <p:spPr>
            <a:xfrm rot="21180000">
              <a:off x="4745" y="5036"/>
              <a:ext cx="9574" cy="9577"/>
            </a:xfrm>
            <a:custGeom>
              <a:avLst/>
              <a:gdLst/>
              <a:ahLst/>
              <a:cxnLst>
                <a:cxn ang="3">
                  <a:pos x="hc" y="t"/>
                </a:cxn>
                <a:cxn ang="cd2">
                  <a:pos x="l" y="vc"/>
                </a:cxn>
                <a:cxn ang="cd4">
                  <a:pos x="hc" y="b"/>
                </a:cxn>
                <a:cxn ang="0">
                  <a:pos x="r" y="vc"/>
                </a:cxn>
              </a:cxnLst>
              <a:rect l="l" t="t" r="r" b="b"/>
              <a:pathLst>
                <a:path w="9264" h="9266">
                  <a:moveTo>
                    <a:pt x="7417" y="0"/>
                  </a:moveTo>
                  <a:cubicBezTo>
                    <a:pt x="8343" y="0"/>
                    <a:pt x="8983" y="21"/>
                    <a:pt x="9013" y="72"/>
                  </a:cubicBezTo>
                  <a:cubicBezTo>
                    <a:pt x="9126" y="263"/>
                    <a:pt x="9364" y="8908"/>
                    <a:pt x="9219" y="9053"/>
                  </a:cubicBezTo>
                  <a:cubicBezTo>
                    <a:pt x="9073" y="9199"/>
                    <a:pt x="2907" y="9355"/>
                    <a:pt x="2667" y="9203"/>
                  </a:cubicBezTo>
                  <a:lnTo>
                    <a:pt x="187" y="7064"/>
                  </a:lnTo>
                  <a:cubicBezTo>
                    <a:pt x="131" y="6890"/>
                    <a:pt x="-79" y="439"/>
                    <a:pt x="32" y="276"/>
                  </a:cubicBezTo>
                  <a:cubicBezTo>
                    <a:pt x="114" y="156"/>
                    <a:pt x="4858" y="-1"/>
                    <a:pt x="7417" y="0"/>
                  </a:cubicBezTo>
                  <a:close/>
                </a:path>
              </a:pathLst>
            </a:custGeom>
          </p:spPr>
        </p:pic>
        <p:sp>
          <p:nvSpPr>
            <p:cNvPr id="152" name="任意多边形: 形状 357"/>
            <p:cNvSpPr/>
            <p:nvPr>
              <p:custDataLst>
                <p:tags r:id="rId20"/>
              </p:custDataLst>
            </p:nvPr>
          </p:nvSpPr>
          <p:spPr>
            <a:xfrm>
              <a:off x="4784" y="12730"/>
              <a:ext cx="3066" cy="2461"/>
            </a:xfrm>
            <a:custGeom>
              <a:avLst/>
              <a:gdLst>
                <a:gd name="connsiteX0" fmla="*/ 689886 w 690086"/>
                <a:gd name="connsiteY0" fmla="*/ 553461 h 553749"/>
                <a:gd name="connsiteX1" fmla="*/ -200 w 690086"/>
                <a:gd name="connsiteY1" fmla="*/ 74258 h 553749"/>
                <a:gd name="connsiteX2" fmla="*/ 434045 w 690086"/>
                <a:gd name="connsiteY2" fmla="*/ 58 h 553749"/>
                <a:gd name="connsiteX3" fmla="*/ 689886 w 690086"/>
                <a:gd name="connsiteY3" fmla="*/ 553461 h 553749"/>
              </a:gdLst>
              <a:ahLst/>
              <a:cxnLst>
                <a:cxn ang="0">
                  <a:pos x="connsiteX0" y="connsiteY0"/>
                </a:cxn>
                <a:cxn ang="0">
                  <a:pos x="connsiteX1" y="connsiteY1"/>
                </a:cxn>
                <a:cxn ang="0">
                  <a:pos x="connsiteX2" y="connsiteY2"/>
                </a:cxn>
                <a:cxn ang="0">
                  <a:pos x="connsiteX3" y="connsiteY3"/>
                </a:cxn>
              </a:cxnLst>
              <a:rect l="l" t="t" r="r" b="b"/>
              <a:pathLst>
                <a:path w="690086" h="553749">
                  <a:moveTo>
                    <a:pt x="689886" y="553461"/>
                  </a:moveTo>
                  <a:lnTo>
                    <a:pt x="-200" y="74258"/>
                  </a:lnTo>
                  <a:cubicBezTo>
                    <a:pt x="180775" y="116073"/>
                    <a:pt x="420138" y="-7657"/>
                    <a:pt x="434045" y="58"/>
                  </a:cubicBezTo>
                  <a:cubicBezTo>
                    <a:pt x="447951" y="7773"/>
                    <a:pt x="524246" y="281713"/>
                    <a:pt x="689886" y="553461"/>
                  </a:cubicBezTo>
                  <a:close/>
                </a:path>
              </a:pathLst>
            </a:custGeom>
            <a:solidFill>
              <a:schemeClr val="accent1">
                <a:lumMod val="60000"/>
                <a:lumOff val="40000"/>
              </a:schemeClr>
            </a:solidFill>
            <a:ln w="9525" cap="flat">
              <a:noFill/>
              <a:prstDash val="solid"/>
              <a:miter/>
            </a:ln>
            <a:effectLst>
              <a:outerShdw blurRad="215900" dist="76200" dir="18900000" algn="bl" rotWithShape="0">
                <a:prstClr val="black">
                  <a:alpha val="28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3" name="任意多边形: 形状 358"/>
            <p:cNvSpPr/>
            <p:nvPr>
              <p:custDataLst>
                <p:tags r:id="rId21"/>
              </p:custDataLst>
            </p:nvPr>
          </p:nvSpPr>
          <p:spPr>
            <a:xfrm>
              <a:off x="7704" y="4370"/>
              <a:ext cx="2943" cy="926"/>
            </a:xfrm>
            <a:custGeom>
              <a:avLst/>
              <a:gdLst>
                <a:gd name="connsiteX0" fmla="*/ 54188 w 662300"/>
                <a:gd name="connsiteY0" fmla="*/ 175066 h 208390"/>
                <a:gd name="connsiteX1" fmla="*/ 59712 w 662300"/>
                <a:gd name="connsiteY1" fmla="*/ 174590 h 208390"/>
                <a:gd name="connsiteX2" fmla="*/ 61236 w 662300"/>
                <a:gd name="connsiteY2" fmla="*/ 194592 h 208390"/>
                <a:gd name="connsiteX3" fmla="*/ 117815 w 662300"/>
                <a:gd name="connsiteY3" fmla="*/ 207927 h 208390"/>
                <a:gd name="connsiteX4" fmla="*/ 171726 w 662300"/>
                <a:gd name="connsiteY4" fmla="*/ 186401 h 208390"/>
                <a:gd name="connsiteX5" fmla="*/ 228305 w 662300"/>
                <a:gd name="connsiteY5" fmla="*/ 199736 h 208390"/>
                <a:gd name="connsiteX6" fmla="*/ 282311 w 662300"/>
                <a:gd name="connsiteY6" fmla="*/ 178209 h 208390"/>
                <a:gd name="connsiteX7" fmla="*/ 338890 w 662300"/>
                <a:gd name="connsiteY7" fmla="*/ 191639 h 208390"/>
                <a:gd name="connsiteX8" fmla="*/ 392897 w 662300"/>
                <a:gd name="connsiteY8" fmla="*/ 170018 h 208390"/>
                <a:gd name="connsiteX9" fmla="*/ 449475 w 662300"/>
                <a:gd name="connsiteY9" fmla="*/ 183448 h 208390"/>
                <a:gd name="connsiteX10" fmla="*/ 503482 w 662300"/>
                <a:gd name="connsiteY10" fmla="*/ 161826 h 208390"/>
                <a:gd name="connsiteX11" fmla="*/ 560060 w 662300"/>
                <a:gd name="connsiteY11" fmla="*/ 175256 h 208390"/>
                <a:gd name="connsiteX12" fmla="*/ 614067 w 662300"/>
                <a:gd name="connsiteY12" fmla="*/ 153730 h 208390"/>
                <a:gd name="connsiteX13" fmla="*/ 612638 w 662300"/>
                <a:gd name="connsiteY13" fmla="*/ 133728 h 208390"/>
                <a:gd name="connsiteX14" fmla="*/ 618163 w 662300"/>
                <a:gd name="connsiteY14" fmla="*/ 133728 h 208390"/>
                <a:gd name="connsiteX15" fmla="*/ 661978 w 662300"/>
                <a:gd name="connsiteY15" fmla="*/ 82864 h 208390"/>
                <a:gd name="connsiteX16" fmla="*/ 655882 w 662300"/>
                <a:gd name="connsiteY16" fmla="*/ -289 h 208390"/>
                <a:gd name="connsiteX17" fmla="*/ -200 w 662300"/>
                <a:gd name="connsiteY17" fmla="*/ 84007 h 208390"/>
                <a:gd name="connsiteX18" fmla="*/ 3324 w 662300"/>
                <a:gd name="connsiteY18" fmla="*/ 131632 h 208390"/>
                <a:gd name="connsiteX19" fmla="*/ 54188 w 662300"/>
                <a:gd name="connsiteY19" fmla="*/ 175542 h 20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2300" h="208390">
                  <a:moveTo>
                    <a:pt x="54188" y="175066"/>
                  </a:moveTo>
                  <a:lnTo>
                    <a:pt x="59712" y="174590"/>
                  </a:lnTo>
                  <a:lnTo>
                    <a:pt x="61236" y="194592"/>
                  </a:lnTo>
                  <a:cubicBezTo>
                    <a:pt x="88858" y="192497"/>
                    <a:pt x="89811" y="210023"/>
                    <a:pt x="117815" y="207927"/>
                  </a:cubicBezTo>
                  <a:cubicBezTo>
                    <a:pt x="145818" y="205832"/>
                    <a:pt x="144104" y="188877"/>
                    <a:pt x="171726" y="186401"/>
                  </a:cubicBezTo>
                  <a:cubicBezTo>
                    <a:pt x="199349" y="183924"/>
                    <a:pt x="200301" y="201831"/>
                    <a:pt x="228305" y="199736"/>
                  </a:cubicBezTo>
                  <a:cubicBezTo>
                    <a:pt x="256308" y="197640"/>
                    <a:pt x="254689" y="180209"/>
                    <a:pt x="282311" y="178209"/>
                  </a:cubicBezTo>
                  <a:cubicBezTo>
                    <a:pt x="309934" y="176209"/>
                    <a:pt x="310886" y="193640"/>
                    <a:pt x="338890" y="191639"/>
                  </a:cubicBezTo>
                  <a:cubicBezTo>
                    <a:pt x="366893" y="189639"/>
                    <a:pt x="365274" y="172113"/>
                    <a:pt x="392897" y="170018"/>
                  </a:cubicBezTo>
                  <a:cubicBezTo>
                    <a:pt x="420519" y="167922"/>
                    <a:pt x="421472" y="185448"/>
                    <a:pt x="449475" y="183448"/>
                  </a:cubicBezTo>
                  <a:cubicBezTo>
                    <a:pt x="477479" y="181448"/>
                    <a:pt x="475859" y="163922"/>
                    <a:pt x="503482" y="161826"/>
                  </a:cubicBezTo>
                  <a:cubicBezTo>
                    <a:pt x="531104" y="159731"/>
                    <a:pt x="532057" y="177257"/>
                    <a:pt x="560060" y="175256"/>
                  </a:cubicBezTo>
                  <a:cubicBezTo>
                    <a:pt x="588064" y="173256"/>
                    <a:pt x="586445" y="156206"/>
                    <a:pt x="614067" y="153730"/>
                  </a:cubicBezTo>
                  <a:lnTo>
                    <a:pt x="612638" y="133728"/>
                  </a:lnTo>
                  <a:lnTo>
                    <a:pt x="618163" y="133728"/>
                  </a:lnTo>
                  <a:cubicBezTo>
                    <a:pt x="644266" y="131699"/>
                    <a:pt x="663837" y="108980"/>
                    <a:pt x="661978" y="82864"/>
                  </a:cubicBezTo>
                  <a:lnTo>
                    <a:pt x="655882" y="-289"/>
                  </a:lnTo>
                  <a:cubicBezTo>
                    <a:pt x="446332" y="24857"/>
                    <a:pt x="216303" y="54479"/>
                    <a:pt x="-200" y="84007"/>
                  </a:cubicBezTo>
                  <a:lnTo>
                    <a:pt x="3324" y="131632"/>
                  </a:lnTo>
                  <a:cubicBezTo>
                    <a:pt x="5303" y="157773"/>
                    <a:pt x="28037" y="177400"/>
                    <a:pt x="54188" y="175542"/>
                  </a:cubicBezTo>
                  <a:close/>
                </a:path>
              </a:pathLst>
            </a:custGeom>
            <a:solidFill>
              <a:schemeClr val="accent1">
                <a:lumMod val="60000"/>
                <a:lumOff val="4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任意多边形: 形状 359"/>
            <p:cNvSpPr/>
            <p:nvPr>
              <p:custDataLst>
                <p:tags r:id="rId22"/>
              </p:custDataLst>
            </p:nvPr>
          </p:nvSpPr>
          <p:spPr>
            <a:xfrm>
              <a:off x="7901" y="4026"/>
              <a:ext cx="2528" cy="1198"/>
            </a:xfrm>
            <a:custGeom>
              <a:avLst/>
              <a:gdLst>
                <a:gd name="connsiteX0" fmla="*/ 15707 w 568833"/>
                <a:gd name="connsiteY0" fmla="*/ 255647 h 269527"/>
                <a:gd name="connsiteX1" fmla="*/ 72285 w 568833"/>
                <a:gd name="connsiteY1" fmla="*/ 269078 h 269527"/>
                <a:gd name="connsiteX2" fmla="*/ 126292 w 568833"/>
                <a:gd name="connsiteY2" fmla="*/ 247456 h 269527"/>
                <a:gd name="connsiteX3" fmla="*/ 182870 w 568833"/>
                <a:gd name="connsiteY3" fmla="*/ 260886 h 269527"/>
                <a:gd name="connsiteX4" fmla="*/ 236877 w 568833"/>
                <a:gd name="connsiteY4" fmla="*/ 239264 h 269527"/>
                <a:gd name="connsiteX5" fmla="*/ 293456 w 568833"/>
                <a:gd name="connsiteY5" fmla="*/ 252695 h 269527"/>
                <a:gd name="connsiteX6" fmla="*/ 347462 w 568833"/>
                <a:gd name="connsiteY6" fmla="*/ 231168 h 269527"/>
                <a:gd name="connsiteX7" fmla="*/ 404041 w 568833"/>
                <a:gd name="connsiteY7" fmla="*/ 244503 h 269527"/>
                <a:gd name="connsiteX8" fmla="*/ 458048 w 568833"/>
                <a:gd name="connsiteY8" fmla="*/ 222977 h 269527"/>
                <a:gd name="connsiteX9" fmla="*/ 514626 w 568833"/>
                <a:gd name="connsiteY9" fmla="*/ 236312 h 269527"/>
                <a:gd name="connsiteX10" fmla="*/ 568633 w 568833"/>
                <a:gd name="connsiteY10" fmla="*/ 214785 h 269527"/>
                <a:gd name="connsiteX11" fmla="*/ 552726 w 568833"/>
                <a:gd name="connsiteY11" fmla="*/ -289 h 269527"/>
                <a:gd name="connsiteX12" fmla="*/ -200 w 568833"/>
                <a:gd name="connsiteY12" fmla="*/ 40573 h 26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8833" h="269527">
                  <a:moveTo>
                    <a:pt x="15707" y="255647"/>
                  </a:moveTo>
                  <a:cubicBezTo>
                    <a:pt x="43329" y="253647"/>
                    <a:pt x="44282" y="271078"/>
                    <a:pt x="72285" y="269078"/>
                  </a:cubicBezTo>
                  <a:cubicBezTo>
                    <a:pt x="100289" y="267077"/>
                    <a:pt x="98670" y="249551"/>
                    <a:pt x="126292" y="247456"/>
                  </a:cubicBezTo>
                  <a:cubicBezTo>
                    <a:pt x="153914" y="245360"/>
                    <a:pt x="154867" y="262887"/>
                    <a:pt x="182870" y="260886"/>
                  </a:cubicBezTo>
                  <a:cubicBezTo>
                    <a:pt x="210874" y="258886"/>
                    <a:pt x="209159" y="241836"/>
                    <a:pt x="236877" y="239264"/>
                  </a:cubicBezTo>
                  <a:cubicBezTo>
                    <a:pt x="264595" y="236693"/>
                    <a:pt x="265452" y="254790"/>
                    <a:pt x="293456" y="252695"/>
                  </a:cubicBezTo>
                  <a:cubicBezTo>
                    <a:pt x="321459" y="250599"/>
                    <a:pt x="319745" y="233168"/>
                    <a:pt x="347462" y="231168"/>
                  </a:cubicBezTo>
                  <a:cubicBezTo>
                    <a:pt x="375180" y="229168"/>
                    <a:pt x="376037" y="246599"/>
                    <a:pt x="404041" y="244503"/>
                  </a:cubicBezTo>
                  <a:cubicBezTo>
                    <a:pt x="432045" y="242408"/>
                    <a:pt x="430330" y="224977"/>
                    <a:pt x="458048" y="222977"/>
                  </a:cubicBezTo>
                  <a:cubicBezTo>
                    <a:pt x="485765" y="220976"/>
                    <a:pt x="486623" y="238407"/>
                    <a:pt x="514626" y="236312"/>
                  </a:cubicBezTo>
                  <a:cubicBezTo>
                    <a:pt x="542630" y="234216"/>
                    <a:pt x="541011" y="216785"/>
                    <a:pt x="568633" y="214785"/>
                  </a:cubicBezTo>
                  <a:lnTo>
                    <a:pt x="552726" y="-289"/>
                  </a:lnTo>
                  <a:lnTo>
                    <a:pt x="-200" y="40573"/>
                  </a:lnTo>
                  <a:close/>
                </a:path>
              </a:pathLst>
            </a:custGeom>
            <a:solidFill>
              <a:srgbClr val="FFFFFF"/>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任意多边形: 形状 360"/>
            <p:cNvSpPr/>
            <p:nvPr>
              <p:custDataLst>
                <p:tags r:id="rId23"/>
              </p:custDataLst>
            </p:nvPr>
          </p:nvSpPr>
          <p:spPr>
            <a:xfrm>
              <a:off x="8434" y="2111"/>
              <a:ext cx="1296" cy="1898"/>
            </a:xfrm>
            <a:custGeom>
              <a:avLst/>
              <a:gdLst>
                <a:gd name="connsiteX0" fmla="*/ 256115 w 291557"/>
                <a:gd name="connsiteY0" fmla="*/ 181789 h 427061"/>
                <a:gd name="connsiteX1" fmla="*/ 181843 w 291557"/>
                <a:gd name="connsiteY1" fmla="*/ 9178 h 427061"/>
                <a:gd name="connsiteX2" fmla="*/ 9232 w 291557"/>
                <a:gd name="connsiteY2" fmla="*/ 83450 h 427061"/>
                <a:gd name="connsiteX3" fmla="*/ 178 w 291557"/>
                <a:gd name="connsiteY3" fmla="*/ 142641 h 427061"/>
                <a:gd name="connsiteX4" fmla="*/ 17609 w 291557"/>
                <a:gd name="connsiteY4" fmla="*/ 199791 h 427061"/>
                <a:gd name="connsiteX5" fmla="*/ 15799 w 291557"/>
                <a:gd name="connsiteY5" fmla="*/ 426772 h 427061"/>
                <a:gd name="connsiteX6" fmla="*/ 153531 w 291557"/>
                <a:gd name="connsiteY6" fmla="*/ 416104 h 427061"/>
                <a:gd name="connsiteX7" fmla="*/ 291358 w 291557"/>
                <a:gd name="connsiteY7" fmla="*/ 406579 h 427061"/>
                <a:gd name="connsiteX8" fmla="*/ 256115 w 291557"/>
                <a:gd name="connsiteY8" fmla="*/ 181789 h 427061"/>
                <a:gd name="connsiteX9" fmla="*/ 137624 w 291557"/>
                <a:gd name="connsiteY9" fmla="*/ 200839 h 427061"/>
                <a:gd name="connsiteX10" fmla="*/ 64465 w 291557"/>
                <a:gd name="connsiteY10" fmla="*/ 137784 h 427061"/>
                <a:gd name="connsiteX11" fmla="*/ 127520 w 291557"/>
                <a:gd name="connsiteY11" fmla="*/ 64625 h 427061"/>
                <a:gd name="connsiteX12" fmla="*/ 200679 w 291557"/>
                <a:gd name="connsiteY12" fmla="*/ 127680 h 427061"/>
                <a:gd name="connsiteX13" fmla="*/ 200680 w 291557"/>
                <a:gd name="connsiteY13" fmla="*/ 127687 h 427061"/>
                <a:gd name="connsiteX14" fmla="*/ 137719 w 291557"/>
                <a:gd name="connsiteY14" fmla="*/ 200928 h 427061"/>
                <a:gd name="connsiteX15" fmla="*/ 137624 w 291557"/>
                <a:gd name="connsiteY15" fmla="*/ 200935 h 42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557" h="427061">
                  <a:moveTo>
                    <a:pt x="256115" y="181789"/>
                  </a:moveTo>
                  <a:cubicBezTo>
                    <a:pt x="283271" y="113614"/>
                    <a:pt x="250018" y="36334"/>
                    <a:pt x="181843" y="9178"/>
                  </a:cubicBezTo>
                  <a:cubicBezTo>
                    <a:pt x="113668" y="-17977"/>
                    <a:pt x="36388" y="15276"/>
                    <a:pt x="9232" y="83450"/>
                  </a:cubicBezTo>
                  <a:cubicBezTo>
                    <a:pt x="1750" y="102235"/>
                    <a:pt x="-1346" y="122479"/>
                    <a:pt x="178" y="142641"/>
                  </a:cubicBezTo>
                  <a:cubicBezTo>
                    <a:pt x="1591" y="162765"/>
                    <a:pt x="7551" y="182305"/>
                    <a:pt x="17609" y="199791"/>
                  </a:cubicBezTo>
                  <a:cubicBezTo>
                    <a:pt x="56947" y="288088"/>
                    <a:pt x="57519" y="384577"/>
                    <a:pt x="15799" y="426772"/>
                  </a:cubicBezTo>
                  <a:lnTo>
                    <a:pt x="153531" y="416104"/>
                  </a:lnTo>
                  <a:lnTo>
                    <a:pt x="291358" y="406579"/>
                  </a:lnTo>
                  <a:cubicBezTo>
                    <a:pt x="243923" y="370385"/>
                    <a:pt x="230302" y="274849"/>
                    <a:pt x="256115" y="181789"/>
                  </a:cubicBezTo>
                  <a:close/>
                  <a:moveTo>
                    <a:pt x="137624" y="200839"/>
                  </a:moveTo>
                  <a:cubicBezTo>
                    <a:pt x="100010" y="203630"/>
                    <a:pt x="67255" y="175399"/>
                    <a:pt x="64465" y="137784"/>
                  </a:cubicBezTo>
                  <a:cubicBezTo>
                    <a:pt x="61675" y="100170"/>
                    <a:pt x="89905" y="67416"/>
                    <a:pt x="127520" y="64625"/>
                  </a:cubicBezTo>
                  <a:cubicBezTo>
                    <a:pt x="165134" y="61835"/>
                    <a:pt x="197889" y="90066"/>
                    <a:pt x="200679" y="127680"/>
                  </a:cubicBezTo>
                  <a:cubicBezTo>
                    <a:pt x="200679" y="127682"/>
                    <a:pt x="200679" y="127685"/>
                    <a:pt x="200680" y="127687"/>
                  </a:cubicBezTo>
                  <a:cubicBezTo>
                    <a:pt x="203518" y="165298"/>
                    <a:pt x="175329" y="198089"/>
                    <a:pt x="137719" y="200928"/>
                  </a:cubicBezTo>
                  <a:cubicBezTo>
                    <a:pt x="137687" y="200930"/>
                    <a:pt x="137655" y="200932"/>
                    <a:pt x="137624" y="200935"/>
                  </a:cubicBezTo>
                  <a:close/>
                </a:path>
              </a:pathLst>
            </a:custGeom>
            <a:solidFill>
              <a:srgbClr val="514C46"/>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任意多边形: 形状 361"/>
            <p:cNvSpPr/>
            <p:nvPr>
              <p:custDataLst>
                <p:tags r:id="rId24"/>
              </p:custDataLst>
            </p:nvPr>
          </p:nvSpPr>
          <p:spPr>
            <a:xfrm>
              <a:off x="8808" y="3206"/>
              <a:ext cx="621" cy="798"/>
            </a:xfrm>
            <a:custGeom>
              <a:avLst/>
              <a:gdLst>
                <a:gd name="connsiteX0" fmla="*/ 139532 w 139732"/>
                <a:gd name="connsiteY0" fmla="*/ 169137 h 179522"/>
                <a:gd name="connsiteX1" fmla="*/ -200 w 139732"/>
                <a:gd name="connsiteY1" fmla="*/ 179233 h 179522"/>
                <a:gd name="connsiteX2" fmla="*/ 19993 w 139732"/>
                <a:gd name="connsiteY2" fmla="*/ 24452 h 179522"/>
                <a:gd name="connsiteX3" fmla="*/ 25136 w 139732"/>
                <a:gd name="connsiteY3" fmla="*/ 10545 h 179522"/>
                <a:gd name="connsiteX4" fmla="*/ 41424 w 139732"/>
                <a:gd name="connsiteY4" fmla="*/ 2068 h 179522"/>
                <a:gd name="connsiteX5" fmla="*/ 72381 w 139732"/>
                <a:gd name="connsiteY5" fmla="*/ -218 h 179522"/>
                <a:gd name="connsiteX6" fmla="*/ 90288 w 139732"/>
                <a:gd name="connsiteY6" fmla="*/ 6259 h 179522"/>
                <a:gd name="connsiteX7" fmla="*/ 96860 w 139732"/>
                <a:gd name="connsiteY7" fmla="*/ 18832 h 179522"/>
                <a:gd name="connsiteX8" fmla="*/ 139532 w 139732"/>
                <a:gd name="connsiteY8" fmla="*/ 169137 h 17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32" h="179522">
                  <a:moveTo>
                    <a:pt x="139532" y="169137"/>
                  </a:moveTo>
                  <a:lnTo>
                    <a:pt x="-200" y="179233"/>
                  </a:lnTo>
                  <a:cubicBezTo>
                    <a:pt x="12361" y="128569"/>
                    <a:pt x="19136" y="76643"/>
                    <a:pt x="19993" y="24452"/>
                  </a:cubicBezTo>
                  <a:cubicBezTo>
                    <a:pt x="20171" y="19384"/>
                    <a:pt x="21974" y="14509"/>
                    <a:pt x="25136" y="10545"/>
                  </a:cubicBezTo>
                  <a:cubicBezTo>
                    <a:pt x="29157" y="5586"/>
                    <a:pt x="35055" y="2516"/>
                    <a:pt x="41424" y="2068"/>
                  </a:cubicBezTo>
                  <a:lnTo>
                    <a:pt x="72381" y="-218"/>
                  </a:lnTo>
                  <a:cubicBezTo>
                    <a:pt x="79004" y="-740"/>
                    <a:pt x="85531" y="1620"/>
                    <a:pt x="90288" y="6259"/>
                  </a:cubicBezTo>
                  <a:cubicBezTo>
                    <a:pt x="93730" y="9666"/>
                    <a:pt x="96027" y="14061"/>
                    <a:pt x="96860" y="18832"/>
                  </a:cubicBezTo>
                  <a:cubicBezTo>
                    <a:pt x="105392" y="70378"/>
                    <a:pt x="119706" y="120797"/>
                    <a:pt x="139532" y="169137"/>
                  </a:cubicBezTo>
                  <a:close/>
                </a:path>
              </a:pathLst>
            </a:custGeom>
            <a:solidFill>
              <a:srgbClr val="212400"/>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任意多边形: 形状 362"/>
            <p:cNvSpPr/>
            <p:nvPr>
              <p:custDataLst>
                <p:tags r:id="rId25"/>
              </p:custDataLst>
            </p:nvPr>
          </p:nvSpPr>
          <p:spPr>
            <a:xfrm>
              <a:off x="8649" y="2327"/>
              <a:ext cx="750" cy="750"/>
            </a:xfrm>
            <a:custGeom>
              <a:avLst/>
              <a:gdLst>
                <a:gd name="connsiteX0" fmla="*/ 168356 w 168783"/>
                <a:gd name="connsiteY0" fmla="*/ 77874 h 168790"/>
                <a:gd name="connsiteX1" fmla="*/ 77963 w 168783"/>
                <a:gd name="connsiteY1" fmla="*/ -55 h 168790"/>
                <a:gd name="connsiteX2" fmla="*/ 34 w 168783"/>
                <a:gd name="connsiteY2" fmla="*/ 90338 h 168790"/>
                <a:gd name="connsiteX3" fmla="*/ 90428 w 168783"/>
                <a:gd name="connsiteY3" fmla="*/ 168267 h 168790"/>
                <a:gd name="connsiteX4" fmla="*/ 90442 w 168783"/>
                <a:gd name="connsiteY4" fmla="*/ 168266 h 168790"/>
                <a:gd name="connsiteX5" fmla="*/ 168356 w 168783"/>
                <a:gd name="connsiteY5" fmla="*/ 77874 h 168790"/>
                <a:gd name="connsiteX6" fmla="*/ 15956 w 168783"/>
                <a:gd name="connsiteY6" fmla="*/ 89113 h 168790"/>
                <a:gd name="connsiteX7" fmla="*/ 79018 w 168783"/>
                <a:gd name="connsiteY7" fmla="*/ 16138 h 168790"/>
                <a:gd name="connsiteX8" fmla="*/ 151994 w 168783"/>
                <a:gd name="connsiteY8" fmla="*/ 79199 h 168790"/>
                <a:gd name="connsiteX9" fmla="*/ 89013 w 168783"/>
                <a:gd name="connsiteY9" fmla="*/ 152169 h 168790"/>
                <a:gd name="connsiteX10" fmla="*/ 16147 w 168783"/>
                <a:gd name="connsiteY10" fmla="*/ 89113 h 168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783" h="168790">
                  <a:moveTo>
                    <a:pt x="168356" y="77874"/>
                  </a:moveTo>
                  <a:cubicBezTo>
                    <a:pt x="164914" y="31393"/>
                    <a:pt x="124444" y="-3497"/>
                    <a:pt x="77963" y="-55"/>
                  </a:cubicBezTo>
                  <a:cubicBezTo>
                    <a:pt x="31482" y="3387"/>
                    <a:pt x="-3408" y="43857"/>
                    <a:pt x="34" y="90338"/>
                  </a:cubicBezTo>
                  <a:cubicBezTo>
                    <a:pt x="3476" y="136819"/>
                    <a:pt x="43947" y="171709"/>
                    <a:pt x="90428" y="168267"/>
                  </a:cubicBezTo>
                  <a:cubicBezTo>
                    <a:pt x="90432" y="168267"/>
                    <a:pt x="90437" y="168266"/>
                    <a:pt x="90442" y="168266"/>
                  </a:cubicBezTo>
                  <a:cubicBezTo>
                    <a:pt x="136891" y="164766"/>
                    <a:pt x="171744" y="124331"/>
                    <a:pt x="168356" y="77874"/>
                  </a:cubicBezTo>
                  <a:close/>
                  <a:moveTo>
                    <a:pt x="15956" y="89113"/>
                  </a:moveTo>
                  <a:cubicBezTo>
                    <a:pt x="13219" y="51548"/>
                    <a:pt x="41452" y="18876"/>
                    <a:pt x="79018" y="16138"/>
                  </a:cubicBezTo>
                  <a:cubicBezTo>
                    <a:pt x="116584" y="13400"/>
                    <a:pt x="149256" y="41633"/>
                    <a:pt x="151994" y="79199"/>
                  </a:cubicBezTo>
                  <a:cubicBezTo>
                    <a:pt x="154729" y="116733"/>
                    <a:pt x="126544" y="149389"/>
                    <a:pt x="89013" y="152169"/>
                  </a:cubicBezTo>
                  <a:cubicBezTo>
                    <a:pt x="51509" y="154790"/>
                    <a:pt x="18939" y="126605"/>
                    <a:pt x="16147" y="89113"/>
                  </a:cubicBezTo>
                  <a:close/>
                </a:path>
              </a:pathLst>
            </a:custGeom>
            <a:solidFill>
              <a:srgbClr val="898580"/>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任意多边形: 形状 363"/>
            <p:cNvSpPr/>
            <p:nvPr>
              <p:custDataLst>
                <p:tags r:id="rId26"/>
              </p:custDataLst>
            </p:nvPr>
          </p:nvSpPr>
          <p:spPr>
            <a:xfrm>
              <a:off x="7666" y="3825"/>
              <a:ext cx="2975" cy="1251"/>
            </a:xfrm>
            <a:custGeom>
              <a:avLst/>
              <a:gdLst>
                <a:gd name="connsiteX0" fmla="*/ 642287 w 669667"/>
                <a:gd name="connsiteY0" fmla="*/ 11268 h 281524"/>
                <a:gd name="connsiteX1" fmla="*/ 607712 w 669667"/>
                <a:gd name="connsiteY1" fmla="*/ -162 h 281524"/>
                <a:gd name="connsiteX2" fmla="*/ 43832 w 669667"/>
                <a:gd name="connsiteY2" fmla="*/ 41557 h 281524"/>
                <a:gd name="connsiteX3" fmla="*/ -78 w 669667"/>
                <a:gd name="connsiteY3" fmla="*/ 92421 h 281524"/>
                <a:gd name="connsiteX4" fmla="*/ 10685 w 669667"/>
                <a:gd name="connsiteY4" fmla="*/ 237201 h 281524"/>
                <a:gd name="connsiteX5" fmla="*/ 25639 w 669667"/>
                <a:gd name="connsiteY5" fmla="*/ 268443 h 281524"/>
                <a:gd name="connsiteX6" fmla="*/ 61548 w 669667"/>
                <a:gd name="connsiteY6" fmla="*/ 281111 h 281524"/>
                <a:gd name="connsiteX7" fmla="*/ 625428 w 669667"/>
                <a:gd name="connsiteY7" fmla="*/ 239487 h 281524"/>
                <a:gd name="connsiteX8" fmla="*/ 669338 w 669667"/>
                <a:gd name="connsiteY8" fmla="*/ 188528 h 281524"/>
                <a:gd name="connsiteX9" fmla="*/ 658575 w 669667"/>
                <a:gd name="connsiteY9" fmla="*/ 43748 h 281524"/>
                <a:gd name="connsiteX10" fmla="*/ 642287 w 669667"/>
                <a:gd name="connsiteY10" fmla="*/ 11268 h 281524"/>
                <a:gd name="connsiteX11" fmla="*/ 591424 w 669667"/>
                <a:gd name="connsiteY11" fmla="*/ 104803 h 281524"/>
                <a:gd name="connsiteX12" fmla="*/ 585995 w 669667"/>
                <a:gd name="connsiteY12" fmla="*/ 116900 h 281524"/>
                <a:gd name="connsiteX13" fmla="*/ 578661 w 669667"/>
                <a:gd name="connsiteY13" fmla="*/ 119662 h 281524"/>
                <a:gd name="connsiteX14" fmla="*/ 89837 w 669667"/>
                <a:gd name="connsiteY14" fmla="*/ 156048 h 281524"/>
                <a:gd name="connsiteX15" fmla="*/ 74999 w 669667"/>
                <a:gd name="connsiteY15" fmla="*/ 143555 h 281524"/>
                <a:gd name="connsiteX16" fmla="*/ 74978 w 669667"/>
                <a:gd name="connsiteY16" fmla="*/ 143284 h 281524"/>
                <a:gd name="connsiteX17" fmla="*/ 73169 w 669667"/>
                <a:gd name="connsiteY17" fmla="*/ 118996 h 281524"/>
                <a:gd name="connsiteX18" fmla="*/ 76502 w 669667"/>
                <a:gd name="connsiteY18" fmla="*/ 108899 h 281524"/>
                <a:gd name="connsiteX19" fmla="*/ 86027 w 669667"/>
                <a:gd name="connsiteY19" fmla="*/ 104137 h 281524"/>
                <a:gd name="connsiteX20" fmla="*/ 574565 w 669667"/>
                <a:gd name="connsiteY20" fmla="*/ 68418 h 281524"/>
                <a:gd name="connsiteX21" fmla="*/ 589424 w 669667"/>
                <a:gd name="connsiteY21" fmla="*/ 81181 h 2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69667" h="281524">
                  <a:moveTo>
                    <a:pt x="642287" y="11268"/>
                  </a:moveTo>
                  <a:cubicBezTo>
                    <a:pt x="632731" y="3028"/>
                    <a:pt x="620296" y="-1083"/>
                    <a:pt x="607712" y="-162"/>
                  </a:cubicBezTo>
                  <a:lnTo>
                    <a:pt x="43832" y="41557"/>
                  </a:lnTo>
                  <a:cubicBezTo>
                    <a:pt x="17690" y="43536"/>
                    <a:pt x="-1936" y="66271"/>
                    <a:pt x="-78" y="92421"/>
                  </a:cubicBezTo>
                  <a:lnTo>
                    <a:pt x="10685" y="237201"/>
                  </a:lnTo>
                  <a:cubicBezTo>
                    <a:pt x="11478" y="249148"/>
                    <a:pt x="16831" y="260333"/>
                    <a:pt x="25639" y="268443"/>
                  </a:cubicBezTo>
                  <a:cubicBezTo>
                    <a:pt x="35326" y="277475"/>
                    <a:pt x="48338" y="282066"/>
                    <a:pt x="61548" y="281111"/>
                  </a:cubicBezTo>
                  <a:lnTo>
                    <a:pt x="625428" y="239487"/>
                  </a:lnTo>
                  <a:cubicBezTo>
                    <a:pt x="651610" y="237509"/>
                    <a:pt x="671251" y="214714"/>
                    <a:pt x="669338" y="188528"/>
                  </a:cubicBezTo>
                  <a:lnTo>
                    <a:pt x="658575" y="43748"/>
                  </a:lnTo>
                  <a:cubicBezTo>
                    <a:pt x="657652" y="31194"/>
                    <a:pt x="651796" y="19517"/>
                    <a:pt x="642287" y="11268"/>
                  </a:cubicBezTo>
                  <a:close/>
                  <a:moveTo>
                    <a:pt x="591424" y="104803"/>
                  </a:moveTo>
                  <a:cubicBezTo>
                    <a:pt x="591795" y="109498"/>
                    <a:pt x="589748" y="114057"/>
                    <a:pt x="585995" y="116900"/>
                  </a:cubicBezTo>
                  <a:cubicBezTo>
                    <a:pt x="583860" y="118496"/>
                    <a:pt x="581317" y="119453"/>
                    <a:pt x="578661" y="119662"/>
                  </a:cubicBezTo>
                  <a:lnTo>
                    <a:pt x="89837" y="156048"/>
                  </a:lnTo>
                  <a:cubicBezTo>
                    <a:pt x="82290" y="156696"/>
                    <a:pt x="75647" y="151102"/>
                    <a:pt x="74999" y="143555"/>
                  </a:cubicBezTo>
                  <a:cubicBezTo>
                    <a:pt x="74991" y="143465"/>
                    <a:pt x="74984" y="143375"/>
                    <a:pt x="74978" y="143284"/>
                  </a:cubicBezTo>
                  <a:lnTo>
                    <a:pt x="73169" y="118996"/>
                  </a:lnTo>
                  <a:cubicBezTo>
                    <a:pt x="72909" y="115323"/>
                    <a:pt x="74107" y="111695"/>
                    <a:pt x="76502" y="108899"/>
                  </a:cubicBezTo>
                  <a:cubicBezTo>
                    <a:pt x="78939" y="106135"/>
                    <a:pt x="82355" y="104428"/>
                    <a:pt x="86027" y="104137"/>
                  </a:cubicBezTo>
                  <a:lnTo>
                    <a:pt x="574565" y="68418"/>
                  </a:lnTo>
                  <a:cubicBezTo>
                    <a:pt x="582182" y="67870"/>
                    <a:pt x="588816" y="73568"/>
                    <a:pt x="589424" y="81181"/>
                  </a:cubicBezTo>
                  <a:close/>
                </a:path>
              </a:pathLst>
            </a:custGeom>
            <a:solidFill>
              <a:srgbClr val="514C46"/>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创业者的创业能力</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87755" y="1172845"/>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（二）信息整合能力 </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1379855" y="1903730"/>
            <a:ext cx="9432925" cy="694690"/>
          </a:xfrm>
          <a:prstGeom prst="rect">
            <a:avLst/>
          </a:prstGeom>
          <a:noFill/>
        </p:spPr>
        <p:txBody>
          <a:bodyPr wrap="square" rtlCol="0">
            <a:noAutofit/>
          </a:bodyPr>
          <a:p>
            <a:pPr>
              <a:lnSpc>
                <a:spcPct val="200000"/>
              </a:lnSpc>
            </a:pPr>
            <a:r>
              <a:rPr lang="en-US" altLang="zh-CN" sz="2000" b="1">
                <a:latin typeface="微软雅黑" panose="020B0503020204020204" pitchFamily="34" charset="-122"/>
                <a:ea typeface="微软雅黑" panose="020B0503020204020204" pitchFamily="34" charset="-122"/>
              </a:rPr>
              <a:t>1. </a:t>
            </a:r>
            <a:r>
              <a:rPr lang="zh-CN" altLang="en-US" sz="2000" b="1">
                <a:latin typeface="微软雅黑" panose="020B0503020204020204" pitchFamily="34" charset="-122"/>
                <a:ea typeface="微软雅黑" panose="020B0503020204020204" pitchFamily="34" charset="-122"/>
              </a:rPr>
              <a:t>提高信息获取能力</a:t>
            </a:r>
            <a:endParaRPr lang="zh-CN" altLang="en-US" sz="2000" b="1">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信息整合的前提是</a:t>
            </a:r>
            <a:r>
              <a:rPr lang="zh-CN" altLang="en-US" sz="2000" b="1">
                <a:latin typeface="微软雅黑" panose="020B0503020204020204" pitchFamily="34" charset="-122"/>
                <a:ea typeface="微软雅黑" panose="020B0503020204020204" pitchFamily="34" charset="-122"/>
              </a:rPr>
              <a:t>要有足够的信息源</a:t>
            </a:r>
            <a:r>
              <a:rPr lang="zh-CN" altLang="en-US" sz="2000">
                <a:latin typeface="微软雅黑" panose="020B0503020204020204" pitchFamily="34" charset="-122"/>
                <a:ea typeface="微软雅黑" panose="020B0503020204020204" pitchFamily="34" charset="-122"/>
              </a:rPr>
              <a:t>。我们可以通过多种渠道获取信息，如网络、媒体、社交媒体等。同时，我们还需要学</a:t>
            </a:r>
            <a:r>
              <a:rPr lang="zh-CN" altLang="en-US" sz="2000" b="1">
                <a:latin typeface="微软雅黑" panose="020B0503020204020204" pitchFamily="34" charset="-122"/>
                <a:ea typeface="微软雅黑" panose="020B0503020204020204" pitchFamily="34" charset="-122"/>
              </a:rPr>
              <a:t>会筛选和过滤信息</a:t>
            </a:r>
            <a:r>
              <a:rPr lang="zh-CN" altLang="en-US" sz="2000">
                <a:latin typeface="微软雅黑" panose="020B0503020204020204" pitchFamily="34" charset="-122"/>
                <a:ea typeface="微软雅黑" panose="020B0503020204020204" pitchFamily="34" charset="-122"/>
              </a:rPr>
              <a:t>，避免被虚假信息或无用信息所干扰。</a:t>
            </a:r>
            <a:endParaRPr lang="zh-CN" altLang="en-US" sz="2000">
              <a:latin typeface="微软雅黑" panose="020B0503020204020204" pitchFamily="34" charset="-122"/>
              <a:ea typeface="微软雅黑" panose="020B0503020204020204" pitchFamily="34" charset="-122"/>
            </a:endParaRPr>
          </a:p>
          <a:p>
            <a:pPr>
              <a:lnSpc>
                <a:spcPct val="200000"/>
              </a:lnSpc>
            </a:pPr>
            <a:r>
              <a:rPr lang="en-US" altLang="zh-CN" sz="2000" b="1">
                <a:latin typeface="微软雅黑" panose="020B0503020204020204" pitchFamily="34" charset="-122"/>
                <a:ea typeface="微软雅黑" panose="020B0503020204020204" pitchFamily="34" charset="-122"/>
              </a:rPr>
              <a:t>2. </a:t>
            </a:r>
            <a:r>
              <a:rPr lang="zh-CN" altLang="en-US" sz="2000" b="1">
                <a:latin typeface="微软雅黑" panose="020B0503020204020204" pitchFamily="34" charset="-122"/>
                <a:ea typeface="微软雅黑" panose="020B0503020204020204" pitchFamily="34" charset="-122"/>
              </a:rPr>
              <a:t>增强信息处理能力</a:t>
            </a:r>
            <a:endParaRPr lang="zh-CN" altLang="en-US" sz="2000" b="1">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信息处理能力可具体分为理解、分析、评价和综合信息的能力。获取了信息之后，我们需要对信息进行分析和判断，以</a:t>
            </a:r>
            <a:r>
              <a:rPr lang="zh-CN" altLang="en-US" sz="2000" b="1">
                <a:latin typeface="微软雅黑" panose="020B0503020204020204" pitchFamily="34" charset="-122"/>
                <a:ea typeface="微软雅黑" panose="020B0503020204020204" pitchFamily="34" charset="-122"/>
              </a:rPr>
              <a:t>了解信息的真实性和价值</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a:lnSpc>
                <a:spcPct val="140000"/>
              </a:lnSpc>
            </a:pP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创业者的创业能力</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87755" y="1172845"/>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（二）信息整合能力 </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1379855" y="1903730"/>
            <a:ext cx="9432925" cy="4568190"/>
          </a:xfrm>
          <a:prstGeom prst="rect">
            <a:avLst/>
          </a:prstGeom>
          <a:noFill/>
        </p:spPr>
        <p:txBody>
          <a:bodyPr wrap="square" rtlCol="0">
            <a:noAutofit/>
          </a:bodyPr>
          <a:p>
            <a:pPr>
              <a:lnSpc>
                <a:spcPct val="150000"/>
              </a:lnSpc>
            </a:pPr>
            <a:r>
              <a:rPr lang="en-US" altLang="zh-CN" sz="2000" b="1">
                <a:latin typeface="微软雅黑" panose="020B0503020204020204" pitchFamily="34" charset="-122"/>
                <a:ea typeface="微软雅黑" panose="020B0503020204020204" pitchFamily="34" charset="-122"/>
              </a:rPr>
              <a:t>3. </a:t>
            </a:r>
            <a:r>
              <a:rPr lang="zh-CN" altLang="en-US" sz="2000" b="1">
                <a:latin typeface="微软雅黑" panose="020B0503020204020204" pitchFamily="34" charset="-122"/>
                <a:ea typeface="微软雅黑" panose="020B0503020204020204" pitchFamily="34" charset="-122"/>
              </a:rPr>
              <a:t>掌握信息整合技巧</a:t>
            </a:r>
            <a:endParaRPr lang="zh-CN" altLang="en-US" sz="2000" b="1">
              <a:latin typeface="微软雅黑" panose="020B0503020204020204" pitchFamily="34" charset="-122"/>
              <a:ea typeface="微软雅黑" panose="020B0503020204020204" pitchFamily="34" charset="-122"/>
            </a:endParaRPr>
          </a:p>
          <a:p>
            <a:pPr>
              <a:lnSpc>
                <a:spcPct val="180000"/>
              </a:lnSpc>
            </a:pPr>
            <a:r>
              <a:rPr lang="zh-CN" altLang="en-US" sz="2000">
                <a:latin typeface="微软雅黑" panose="020B0503020204020204" pitchFamily="34" charset="-122"/>
                <a:ea typeface="微软雅黑" panose="020B0503020204020204" pitchFamily="34" charset="-122"/>
              </a:rPr>
              <a:t>信息整合是将不同来源、不同形式的信息进行整合和重组，形成具有逻辑性和条理性的信息体系。因此，我们需要掌握一些信息整合的技巧，如</a:t>
            </a:r>
            <a:r>
              <a:rPr lang="zh-CN" altLang="en-US" sz="2000" b="1">
                <a:latin typeface="微软雅黑" panose="020B0503020204020204" pitchFamily="34" charset="-122"/>
                <a:ea typeface="微软雅黑" panose="020B0503020204020204" pitchFamily="34" charset="-122"/>
              </a:rPr>
              <a:t>信息分类、信息摘要、信息图表化</a:t>
            </a:r>
            <a:r>
              <a:rPr lang="zh-CN" altLang="en-US" sz="2000">
                <a:latin typeface="微软雅黑" panose="020B0503020204020204" pitchFamily="34" charset="-122"/>
                <a:ea typeface="微软雅黑" panose="020B0503020204020204" pitchFamily="34" charset="-122"/>
              </a:rPr>
              <a:t>等。</a:t>
            </a:r>
            <a:endParaRPr lang="zh-CN" altLang="en-US" sz="2000">
              <a:latin typeface="微软雅黑" panose="020B0503020204020204" pitchFamily="34" charset="-122"/>
              <a:ea typeface="微软雅黑" panose="020B0503020204020204" pitchFamily="34" charset="-122"/>
            </a:endParaRPr>
          </a:p>
          <a:p>
            <a:pPr>
              <a:lnSpc>
                <a:spcPct val="170000"/>
              </a:lnSpc>
            </a:pPr>
            <a:r>
              <a:rPr lang="en-US" altLang="zh-CN" sz="2000" b="1">
                <a:latin typeface="微软雅黑" panose="020B0503020204020204" pitchFamily="34" charset="-122"/>
                <a:ea typeface="微软雅黑" panose="020B0503020204020204" pitchFamily="34" charset="-122"/>
              </a:rPr>
              <a:t>4. </a:t>
            </a:r>
            <a:r>
              <a:rPr lang="zh-CN" altLang="en-US" sz="2000" b="1">
                <a:latin typeface="微软雅黑" panose="020B0503020204020204" pitchFamily="34" charset="-122"/>
                <a:ea typeface="微软雅黑" panose="020B0503020204020204" pitchFamily="34" charset="-122"/>
              </a:rPr>
              <a:t>通过实践积累经验</a:t>
            </a:r>
            <a:endParaRPr lang="zh-CN" altLang="en-US" sz="2000" b="1">
              <a:latin typeface="微软雅黑" panose="020B0503020204020204" pitchFamily="34" charset="-122"/>
              <a:ea typeface="微软雅黑" panose="020B0503020204020204" pitchFamily="34" charset="-122"/>
            </a:endParaRPr>
          </a:p>
          <a:p>
            <a:pPr>
              <a:lnSpc>
                <a:spcPct val="190000"/>
              </a:lnSpc>
            </a:pPr>
            <a:r>
              <a:rPr lang="zh-CN" altLang="en-US" sz="2000">
                <a:latin typeface="微软雅黑" panose="020B0503020204020204" pitchFamily="34" charset="-122"/>
                <a:ea typeface="微软雅黑" panose="020B0503020204020204" pitchFamily="34" charset="-122"/>
              </a:rPr>
              <a:t>理论学习和实践应用是相辅相成的。只有通过实践应用，我们才能更好地理解和掌握信息整合的能力。我们</a:t>
            </a:r>
            <a:r>
              <a:rPr lang="zh-CN" altLang="en-US" sz="2000" b="1">
                <a:latin typeface="微软雅黑" panose="020B0503020204020204" pitchFamily="34" charset="-122"/>
                <a:ea typeface="微软雅黑" panose="020B0503020204020204" pitchFamily="34" charset="-122"/>
              </a:rPr>
              <a:t>需要不断总结经验</a:t>
            </a:r>
            <a:r>
              <a:rPr lang="zh-CN" altLang="en-US" sz="2000">
                <a:latin typeface="微软雅黑" panose="020B0503020204020204" pitchFamily="34" charset="-122"/>
                <a:ea typeface="微软雅黑" panose="020B0503020204020204" pitchFamily="34" charset="-122"/>
              </a:rPr>
              <a:t>，反思自己在信息整合过程中出现的问题和不足，以便更好地提高自己的信息整合能力。</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VCG41N1362921082 (1)"/>
          <p:cNvPicPr>
            <a:picLocks noChangeAspect="1"/>
          </p:cNvPicPr>
          <p:nvPr>
            <p:custDataLst>
              <p:tags r:id="rId1"/>
            </p:custDataLst>
          </p:nvPr>
        </p:nvPicPr>
        <p:blipFill>
          <a:blip r:embed="rId2"/>
          <a:srcRect t="21185" b="21185"/>
          <a:stretch>
            <a:fillRect/>
          </a:stretch>
        </p:blipFill>
        <p:spPr>
          <a:xfrm>
            <a:off x="-15875" y="2540"/>
            <a:ext cx="12207875" cy="4002405"/>
          </a:xfrm>
          <a:prstGeom prst="rect">
            <a:avLst/>
          </a:prstGeom>
        </p:spPr>
      </p:pic>
      <p:sp>
        <p:nvSpPr>
          <p:cNvPr id="16" name="矩形: 圆角 4"/>
          <p:cNvSpPr/>
          <p:nvPr>
            <p:custDataLst>
              <p:tags r:id="rId3"/>
            </p:custDataLst>
          </p:nvPr>
        </p:nvSpPr>
        <p:spPr>
          <a:xfrm>
            <a:off x="1552575" y="3429000"/>
            <a:ext cx="9084310" cy="2910205"/>
          </a:xfrm>
          <a:prstGeom prst="roundRect">
            <a:avLst>
              <a:gd name="adj" fmla="val 0"/>
            </a:avLst>
          </a:prstGeom>
          <a:solidFill>
            <a:srgbClr val="FFFFFF">
              <a:alpha val="90000"/>
            </a:srgbClr>
          </a:solidFill>
          <a:ln w="6350">
            <a:solidFill>
              <a:schemeClr val="accent1">
                <a:alpha val="5000"/>
              </a:schemeClr>
            </a:solidFill>
          </a:ln>
          <a:effectLst>
            <a:outerShdw blurRad="127000" dist="254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solidFill>
                <a:schemeClr val="dk1"/>
              </a:solidFill>
              <a:sym typeface="+mn-ea"/>
            </a:endParaRPr>
          </a:p>
        </p:txBody>
      </p:sp>
      <p:cxnSp>
        <p:nvCxnSpPr>
          <p:cNvPr id="22" name="直接连接符 21"/>
          <p:cNvCxnSpPr/>
          <p:nvPr>
            <p:custDataLst>
              <p:tags r:id="rId4"/>
            </p:custDataLst>
          </p:nvPr>
        </p:nvCxnSpPr>
        <p:spPr>
          <a:xfrm>
            <a:off x="5852160" y="5803900"/>
            <a:ext cx="483235" cy="0"/>
          </a:xfrm>
          <a:prstGeom prst="line">
            <a:avLst/>
          </a:prstGeom>
          <a:ln cap="rnd">
            <a:solidFill>
              <a:srgbClr val="FFFFFF"/>
            </a:solidFill>
          </a:ln>
        </p:spPr>
        <p:style>
          <a:lnRef idx="2">
            <a:schemeClr val="accent1"/>
          </a:lnRef>
          <a:fillRef idx="0">
            <a:srgbClr val="FFFFFF"/>
          </a:fillRef>
          <a:effectRef idx="0">
            <a:srgbClr val="FFFFFF"/>
          </a:effectRef>
          <a:fontRef idx="minor">
            <a:schemeClr val="tx1"/>
          </a:fontRef>
        </p:style>
      </p:cxnSp>
      <p:sp>
        <p:nvSpPr>
          <p:cNvPr id="23" name="任意多边形 22"/>
          <p:cNvSpPr/>
          <p:nvPr>
            <p:custDataLst>
              <p:tags r:id="rId5"/>
            </p:custDataLst>
          </p:nvPr>
        </p:nvSpPr>
        <p:spPr>
          <a:xfrm>
            <a:off x="6278880" y="5735955"/>
            <a:ext cx="59690" cy="134620"/>
          </a:xfrm>
          <a:custGeom>
            <a:avLst/>
            <a:gdLst>
              <a:gd name="connsiteX0" fmla="*/ 11 w 157"/>
              <a:gd name="connsiteY0" fmla="*/ 0 h 356"/>
              <a:gd name="connsiteX1" fmla="*/ 157 w 157"/>
              <a:gd name="connsiteY1" fmla="*/ 169 h 356"/>
              <a:gd name="connsiteX2" fmla="*/ 0 w 157"/>
              <a:gd name="connsiteY2" fmla="*/ 356 h 356"/>
            </a:gdLst>
            <a:ahLst/>
            <a:cxnLst>
              <a:cxn ang="0">
                <a:pos x="connsiteX0" y="connsiteY0"/>
              </a:cxn>
              <a:cxn ang="0">
                <a:pos x="connsiteX1" y="connsiteY1"/>
              </a:cxn>
              <a:cxn ang="0">
                <a:pos x="connsiteX2" y="connsiteY2"/>
              </a:cxn>
            </a:cxnLst>
            <a:rect l="l" t="t" r="r" b="b"/>
            <a:pathLst>
              <a:path w="157" h="356">
                <a:moveTo>
                  <a:pt x="11" y="0"/>
                </a:moveTo>
                <a:lnTo>
                  <a:pt x="157" y="169"/>
                </a:lnTo>
                <a:lnTo>
                  <a:pt x="0" y="356"/>
                </a:lnTo>
              </a:path>
            </a:pathLst>
          </a:custGeom>
          <a:noFill/>
          <a:ln cap="rnd">
            <a:solidFill>
              <a:srgbClr val="FFFFFF"/>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8" name="正文"/>
          <p:cNvSpPr txBox="1"/>
          <p:nvPr>
            <p:custDataLst>
              <p:tags r:id="rId6"/>
            </p:custDataLst>
          </p:nvPr>
        </p:nvSpPr>
        <p:spPr>
          <a:xfrm>
            <a:off x="1790700" y="4732020"/>
            <a:ext cx="8608695" cy="1270000"/>
          </a:xfrm>
          <a:prstGeom prst="rect">
            <a:avLst/>
          </a:prstGeom>
          <a:noFill/>
        </p:spPr>
        <p:txBody>
          <a:bodyPr wrap="square" lIns="0" tIns="0" rIns="0" bIns="0" rtlCol="0" anchor="t" anchorCtr="0">
            <a:noAutofit/>
          </a:bodyPr>
          <a:lstStyle/>
          <a:p>
            <a:pPr indent="0" algn="l" fontAlgn="auto">
              <a:lnSpc>
                <a:spcPct val="130000"/>
              </a:lnSpc>
            </a:pPr>
            <a:r>
              <a:rPr lang="en-US"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2023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9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月，习近平总书记在黑龙江考察时指出，要整合科技创新资源，引领发展战略性新兴产业和未来产业，加快形成新质生产力。这些背景为大学生创新创业提供了广阔的舞台和无限的可能。</a:t>
            </a:r>
            <a:endPar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标题 8"/>
          <p:cNvSpPr>
            <a:spLocks noGrp="1"/>
          </p:cNvSpPr>
          <p:nvPr>
            <p:ph type="title"/>
            <p:custDataLst>
              <p:tags r:id="rId7"/>
            </p:custDataLst>
          </p:nvPr>
        </p:nvSpPr>
        <p:spPr>
          <a:xfrm>
            <a:off x="1790700" y="4012565"/>
            <a:ext cx="8608695" cy="705485"/>
          </a:xfrm>
        </p:spPr>
        <p:txBody>
          <a:bodyPr vert="horz" lIns="91440" tIns="45720" rIns="91440" bIns="45720" rtlCol="0" anchor="ctr">
            <a:normAutofit fontScale="90000"/>
          </a:bodyPr>
          <a:lstStyle/>
          <a:p>
            <a:pPr lvl="0" algn="ctr">
              <a:lnSpc>
                <a:spcPct val="90000"/>
              </a:lnSpc>
              <a:buClrTx/>
              <a:buSzTx/>
              <a:buFontTx/>
            </a:pP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前</a:t>
            </a:r>
            <a:r>
              <a:rPr lang="en-US" altLang="zh-CN"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言</a:t>
            </a:r>
            <a:endPar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创业者的创业能力</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87755" y="1172845"/>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（三）领导和统筹管理能力 </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1"/>
            </p:custDataLst>
          </p:nvPr>
        </p:nvGrpSpPr>
        <p:grpSpPr>
          <a:xfrm>
            <a:off x="1449705" y="2111375"/>
            <a:ext cx="7639050" cy="497840"/>
            <a:chOff x="2283" y="3325"/>
            <a:chExt cx="12030" cy="784"/>
          </a:xfrm>
        </p:grpSpPr>
        <p:cxnSp>
          <p:nvCxnSpPr>
            <p:cNvPr id="2" name="直接连接符 1"/>
            <p:cNvCxnSpPr/>
            <p:nvPr>
              <p:custDataLst>
                <p:tags r:id="rId2"/>
              </p:custDataLst>
            </p:nvPr>
          </p:nvCxnSpPr>
          <p:spPr>
            <a:xfrm flipV="1">
              <a:off x="2283" y="4087"/>
              <a:ext cx="12030" cy="23"/>
            </a:xfrm>
            <a:prstGeom prst="line">
              <a:avLst/>
            </a:prstGeom>
          </p:spPr>
          <p:style>
            <a:lnRef idx="2">
              <a:schemeClr val="accent1"/>
            </a:lnRef>
            <a:fillRef idx="0">
              <a:srgbClr val="FFFFFF"/>
            </a:fillRef>
            <a:effectRef idx="0">
              <a:srgbClr val="FFFFFF"/>
            </a:effectRef>
            <a:fontRef idx="minor">
              <a:schemeClr val="tx1"/>
            </a:fontRef>
          </p:style>
        </p:cxnSp>
        <p:sp>
          <p:nvSpPr>
            <p:cNvPr id="4" name="文本框 3"/>
            <p:cNvSpPr txBox="1"/>
            <p:nvPr>
              <p:custDataLst>
                <p:tags r:id="rId3"/>
              </p:custDataLst>
            </p:nvPr>
          </p:nvSpPr>
          <p:spPr>
            <a:xfrm>
              <a:off x="2283" y="3325"/>
              <a:ext cx="6400" cy="762"/>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明确目标，制订计划</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 name="组合 5"/>
          <p:cNvGrpSpPr/>
          <p:nvPr>
            <p:custDataLst>
              <p:tags r:id="rId4"/>
            </p:custDataLst>
          </p:nvPr>
        </p:nvGrpSpPr>
        <p:grpSpPr>
          <a:xfrm>
            <a:off x="1449705" y="3128010"/>
            <a:ext cx="7639050" cy="588645"/>
            <a:chOff x="2283" y="3325"/>
            <a:chExt cx="12030" cy="784"/>
          </a:xfrm>
        </p:grpSpPr>
        <p:cxnSp>
          <p:nvCxnSpPr>
            <p:cNvPr id="7" name="直接连接符 6"/>
            <p:cNvCxnSpPr/>
            <p:nvPr>
              <p:custDataLst>
                <p:tags r:id="rId5"/>
              </p:custDataLst>
            </p:nvPr>
          </p:nvCxnSpPr>
          <p:spPr>
            <a:xfrm flipV="1">
              <a:off x="2283" y="4087"/>
              <a:ext cx="12030" cy="23"/>
            </a:xfrm>
            <a:prstGeom prst="line">
              <a:avLst/>
            </a:prstGeom>
          </p:spPr>
          <p:style>
            <a:lnRef idx="2">
              <a:schemeClr val="accent1"/>
            </a:lnRef>
            <a:fillRef idx="0">
              <a:srgbClr val="FFFFFF"/>
            </a:fillRef>
            <a:effectRef idx="0">
              <a:srgbClr val="FFFFFF"/>
            </a:effectRef>
            <a:fontRef idx="minor">
              <a:schemeClr val="tx1"/>
            </a:fontRef>
          </p:style>
        </p:cxnSp>
        <p:sp>
          <p:nvSpPr>
            <p:cNvPr id="8" name="文本框 7"/>
            <p:cNvSpPr txBox="1"/>
            <p:nvPr>
              <p:custDataLst>
                <p:tags r:id="rId6"/>
              </p:custDataLst>
            </p:nvPr>
          </p:nvSpPr>
          <p:spPr>
            <a:xfrm>
              <a:off x="2283" y="3325"/>
              <a:ext cx="6400" cy="762"/>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学习相关知识，积累经验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组合 8"/>
          <p:cNvGrpSpPr/>
          <p:nvPr>
            <p:custDataLst>
              <p:tags r:id="rId7"/>
            </p:custDataLst>
          </p:nvPr>
        </p:nvGrpSpPr>
        <p:grpSpPr>
          <a:xfrm>
            <a:off x="1449705" y="4352290"/>
            <a:ext cx="7639050" cy="498475"/>
            <a:chOff x="2283" y="3325"/>
            <a:chExt cx="12030" cy="785"/>
          </a:xfrm>
        </p:grpSpPr>
        <p:cxnSp>
          <p:nvCxnSpPr>
            <p:cNvPr id="10" name="直接连接符 9"/>
            <p:cNvCxnSpPr/>
            <p:nvPr>
              <p:custDataLst>
                <p:tags r:id="rId8"/>
              </p:custDataLst>
            </p:nvPr>
          </p:nvCxnSpPr>
          <p:spPr>
            <a:xfrm flipV="1">
              <a:off x="2283" y="4087"/>
              <a:ext cx="12030" cy="23"/>
            </a:xfrm>
            <a:prstGeom prst="line">
              <a:avLst/>
            </a:prstGeom>
          </p:spPr>
          <p:style>
            <a:lnRef idx="2">
              <a:schemeClr val="accent1"/>
            </a:lnRef>
            <a:fillRef idx="0">
              <a:srgbClr val="FFFFFF"/>
            </a:fillRef>
            <a:effectRef idx="0">
              <a:srgbClr val="FFFFFF"/>
            </a:effectRef>
            <a:fontRef idx="minor">
              <a:schemeClr val="tx1"/>
            </a:fontRef>
          </p:style>
        </p:cxnSp>
        <p:sp>
          <p:nvSpPr>
            <p:cNvPr id="11" name="文本框 10"/>
            <p:cNvSpPr txBox="1"/>
            <p:nvPr>
              <p:custDataLst>
                <p:tags r:id="rId9"/>
              </p:custDataLst>
            </p:nvPr>
          </p:nvSpPr>
          <p:spPr>
            <a:xfrm>
              <a:off x="2283" y="3325"/>
              <a:ext cx="7542" cy="762"/>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保持敏锐的市场洞察力，灵活应对变化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 name="组合 11"/>
          <p:cNvGrpSpPr/>
          <p:nvPr>
            <p:custDataLst>
              <p:tags r:id="rId10"/>
            </p:custDataLst>
          </p:nvPr>
        </p:nvGrpSpPr>
        <p:grpSpPr>
          <a:xfrm>
            <a:off x="1449705" y="5396865"/>
            <a:ext cx="7639050" cy="497840"/>
            <a:chOff x="2283" y="3325"/>
            <a:chExt cx="12030" cy="784"/>
          </a:xfrm>
        </p:grpSpPr>
        <p:cxnSp>
          <p:nvCxnSpPr>
            <p:cNvPr id="13" name="直接连接符 12"/>
            <p:cNvCxnSpPr/>
            <p:nvPr>
              <p:custDataLst>
                <p:tags r:id="rId11"/>
              </p:custDataLst>
            </p:nvPr>
          </p:nvCxnSpPr>
          <p:spPr>
            <a:xfrm flipV="1">
              <a:off x="2283" y="4087"/>
              <a:ext cx="12030" cy="23"/>
            </a:xfrm>
            <a:prstGeom prst="line">
              <a:avLst/>
            </a:prstGeom>
          </p:spPr>
          <p:style>
            <a:lnRef idx="2">
              <a:schemeClr val="accent1"/>
            </a:lnRef>
            <a:fillRef idx="0">
              <a:srgbClr val="FFFFFF"/>
            </a:fillRef>
            <a:effectRef idx="0">
              <a:srgbClr val="FFFFFF"/>
            </a:effectRef>
            <a:fontRef idx="minor">
              <a:schemeClr val="tx1"/>
            </a:fontRef>
          </p:style>
        </p:cxnSp>
        <p:sp>
          <p:nvSpPr>
            <p:cNvPr id="14" name="文本框 13"/>
            <p:cNvSpPr txBox="1"/>
            <p:nvPr>
              <p:custDataLst>
                <p:tags r:id="rId12"/>
              </p:custDataLst>
            </p:nvPr>
          </p:nvSpPr>
          <p:spPr>
            <a:xfrm>
              <a:off x="2283" y="3325"/>
              <a:ext cx="6400" cy="762"/>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注重风险管理，降低创业风险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5" name="图片 14" descr="本子"/>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8289925" y="1823085"/>
            <a:ext cx="798830" cy="798830"/>
          </a:xfrm>
          <a:prstGeom prst="rect">
            <a:avLst/>
          </a:prstGeom>
        </p:spPr>
      </p:pic>
      <p:pic>
        <p:nvPicPr>
          <p:cNvPr id="16" name="图片 15" descr="本子"/>
          <p:cNvPicPr>
            <a:picLocks noChangeAspect="1"/>
          </p:cNvPicPr>
          <p:nvPr>
            <p:custDataLst>
              <p:tags r:id="rId16"/>
            </p:custDataLst>
          </p:nvPr>
        </p:nvPicPr>
        <p:blipFill>
          <a:blip r:embed="rId14">
            <a:extLst>
              <a:ext uri="{96DAC541-7B7A-43D3-8B79-37D633B846F1}">
                <asvg:svgBlip xmlns:asvg="http://schemas.microsoft.com/office/drawing/2016/SVG/main" r:embed="rId15"/>
              </a:ext>
            </a:extLst>
          </a:blip>
          <a:stretch>
            <a:fillRect/>
          </a:stretch>
        </p:blipFill>
        <p:spPr>
          <a:xfrm>
            <a:off x="8289925" y="2898140"/>
            <a:ext cx="798830" cy="798830"/>
          </a:xfrm>
          <a:prstGeom prst="rect">
            <a:avLst/>
          </a:prstGeom>
        </p:spPr>
      </p:pic>
      <p:pic>
        <p:nvPicPr>
          <p:cNvPr id="17" name="图片 16" descr="本子"/>
          <p:cNvPicPr>
            <a:picLocks noChangeAspect="1"/>
          </p:cNvPicPr>
          <p:nvPr>
            <p:custDataLst>
              <p:tags r:id="rId17"/>
            </p:custDataLst>
          </p:nvPr>
        </p:nvPicPr>
        <p:blipFill>
          <a:blip r:embed="rId14">
            <a:extLst>
              <a:ext uri="{96DAC541-7B7A-43D3-8B79-37D633B846F1}">
                <asvg:svgBlip xmlns:asvg="http://schemas.microsoft.com/office/drawing/2016/SVG/main" r:embed="rId15"/>
              </a:ext>
            </a:extLst>
          </a:blip>
          <a:stretch>
            <a:fillRect/>
          </a:stretch>
        </p:blipFill>
        <p:spPr>
          <a:xfrm>
            <a:off x="8289925" y="4033520"/>
            <a:ext cx="798830" cy="798830"/>
          </a:xfrm>
          <a:prstGeom prst="rect">
            <a:avLst/>
          </a:prstGeom>
        </p:spPr>
      </p:pic>
      <p:pic>
        <p:nvPicPr>
          <p:cNvPr id="18" name="图片 17" descr="本子"/>
          <p:cNvPicPr>
            <a:picLocks noChangeAspect="1"/>
          </p:cNvPicPr>
          <p:nvPr>
            <p:custDataLst>
              <p:tags r:id="rId18"/>
            </p:custDataLst>
          </p:nvPr>
        </p:nvPicPr>
        <p:blipFill>
          <a:blip r:embed="rId14">
            <a:extLst>
              <a:ext uri="{96DAC541-7B7A-43D3-8B79-37D633B846F1}">
                <asvg:svgBlip xmlns:asvg="http://schemas.microsoft.com/office/drawing/2016/SVG/main" r:embed="rId15"/>
              </a:ext>
            </a:extLst>
          </a:blip>
          <a:stretch>
            <a:fillRect/>
          </a:stretch>
        </p:blipFill>
        <p:spPr>
          <a:xfrm>
            <a:off x="8289925" y="5081905"/>
            <a:ext cx="798830" cy="798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创业者的创业能力</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932180" y="1349375"/>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（四）沟通能力 </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grpSp>
        <p:nvGrpSpPr>
          <p:cNvPr id="25" name="组合 24"/>
          <p:cNvGrpSpPr/>
          <p:nvPr>
            <p:custDataLst>
              <p:tags r:id="rId1"/>
            </p:custDataLst>
          </p:nvPr>
        </p:nvGrpSpPr>
        <p:grpSpPr>
          <a:xfrm>
            <a:off x="1087755" y="2402205"/>
            <a:ext cx="9755505" cy="1635125"/>
            <a:chOff x="1713" y="3783"/>
            <a:chExt cx="15363" cy="2575"/>
          </a:xfrm>
        </p:grpSpPr>
        <p:sp>
          <p:nvSpPr>
            <p:cNvPr id="15" name="文本框 14"/>
            <p:cNvSpPr txBox="1"/>
            <p:nvPr/>
          </p:nvSpPr>
          <p:spPr>
            <a:xfrm>
              <a:off x="1713" y="3783"/>
              <a:ext cx="2712" cy="628"/>
            </a:xfrm>
            <a:prstGeom prst="rect">
              <a:avLst/>
            </a:prstGeom>
          </p:spPr>
          <p:txBody>
            <a:bodyPr wrap="square">
              <a:spAutoFit/>
            </a:bodyPr>
            <a:p>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学会倾听</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custDataLst>
                <p:tags r:id="rId2"/>
              </p:custDataLst>
            </p:nvPr>
          </p:nvSpPr>
          <p:spPr>
            <a:xfrm>
              <a:off x="4691" y="3783"/>
              <a:ext cx="2465" cy="628"/>
            </a:xfrm>
            <a:prstGeom prst="rect">
              <a:avLst/>
            </a:prstGeom>
          </p:spPr>
          <p:txBody>
            <a:bodyPr wrap="square">
              <a:spAutoFit/>
            </a:bodyPr>
            <a:p>
              <a:pPr algn="l">
                <a:buClrTx/>
                <a:buSzTx/>
                <a:buFontTx/>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 善于表达</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custDataLst>
                <p:tags r:id="rId3"/>
              </p:custDataLst>
            </p:nvPr>
          </p:nvSpPr>
          <p:spPr>
            <a:xfrm>
              <a:off x="7898" y="3783"/>
              <a:ext cx="2485" cy="628"/>
            </a:xfrm>
            <a:prstGeom prst="rect">
              <a:avLst/>
            </a:prstGeom>
          </p:spPr>
          <p:txBody>
            <a:bodyPr wrap="square">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3. 恰当反馈</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custDataLst>
                <p:tags r:id="rId4"/>
              </p:custDataLst>
            </p:nvPr>
          </p:nvSpPr>
          <p:spPr>
            <a:xfrm>
              <a:off x="11216" y="3783"/>
              <a:ext cx="2651" cy="628"/>
            </a:xfrm>
            <a:prstGeom prst="rect">
              <a:avLst/>
            </a:prstGeom>
          </p:spPr>
          <p:txBody>
            <a:bodyPr wrap="square">
              <a:spAutoFit/>
            </a:bodyPr>
            <a:p>
              <a:pPr lvl="0" algn="l">
                <a:buClrTx/>
                <a:buSzTx/>
                <a:buFontTx/>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达成共识</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文本框 18"/>
            <p:cNvSpPr txBox="1"/>
            <p:nvPr>
              <p:custDataLst>
                <p:tags r:id="rId5"/>
              </p:custDataLst>
            </p:nvPr>
          </p:nvSpPr>
          <p:spPr>
            <a:xfrm>
              <a:off x="14556" y="3856"/>
              <a:ext cx="2521" cy="555"/>
            </a:xfrm>
            <a:prstGeom prst="rect">
              <a:avLst/>
            </a:prstGeom>
          </p:spPr>
          <p:txBody>
            <a:bodyPr wrap="square">
              <a:spAutoFit/>
            </a:bodyPr>
            <a:p>
              <a:pPr lvl="0" algn="l">
                <a:buClrTx/>
                <a:buSzTx/>
                <a:buFontTx/>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多方交流</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 name="图片 19" descr="人耳"/>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87" y="4918"/>
              <a:ext cx="1440" cy="1440"/>
            </a:xfrm>
            <a:prstGeom prst="rect">
              <a:avLst/>
            </a:prstGeom>
          </p:spPr>
        </p:pic>
        <p:pic>
          <p:nvPicPr>
            <p:cNvPr id="21" name="图片 20" descr="嘴"/>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354" y="4918"/>
              <a:ext cx="1440" cy="1440"/>
            </a:xfrm>
            <a:prstGeom prst="rect">
              <a:avLst/>
            </a:prstGeom>
          </p:spPr>
        </p:pic>
        <p:pic>
          <p:nvPicPr>
            <p:cNvPr id="22" name="图片 21" descr="握手"/>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1759" y="4918"/>
              <a:ext cx="1440" cy="1440"/>
            </a:xfrm>
            <a:prstGeom prst="rect">
              <a:avLst/>
            </a:prstGeom>
          </p:spPr>
        </p:pic>
        <p:pic>
          <p:nvPicPr>
            <p:cNvPr id="23" name="图片 22" descr="小组课程"/>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5193" y="4918"/>
              <a:ext cx="1440" cy="1440"/>
            </a:xfrm>
            <a:prstGeom prst="rect">
              <a:avLst/>
            </a:prstGeom>
          </p:spPr>
        </p:pic>
        <p:pic>
          <p:nvPicPr>
            <p:cNvPr id="24" name="图片 23" descr="交流说话的戴眼镜职场男士"/>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8421" y="4918"/>
              <a:ext cx="1440" cy="144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创业者的创业能力</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906145" y="1223010"/>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（五）交往协调能力 </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87755" y="2004695"/>
            <a:ext cx="10356850" cy="4171315"/>
          </a:xfrm>
          <a:prstGeom prst="rect">
            <a:avLst/>
          </a:prstGeom>
          <a:noFill/>
        </p:spPr>
        <p:txBody>
          <a:bodyPr wrap="square" rtlCol="0">
            <a:noAutofit/>
          </a:bodyPr>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增长自己的见识与胆识</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创业者要敢于与不熟悉的人和事打交道，敢于冒险和接受挑战，勇于承担责任和压力，对自己的决定和想法充满信心和希望。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养成观察与思考的习惯</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在复杂的人和事面前要多观察、多思考。观察是为思考做准备，要在观察之后充分进行思考，做到三思而后行。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处理好各种关系</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创业者还应做到严以律己、宽以待人，尽量做到既了解对方的立场又让对方了解自己的立场。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创业者的创业能力</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906145" y="1223010"/>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（六）耐挫折能力 </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87755" y="2004695"/>
            <a:ext cx="6530975" cy="2947035"/>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有统计显示，我国初次创业的失败率在</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70%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以上</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。对于创业者而言，成功需要经验的积累，而创业的过程就是在不断的失败中摸爬滚打。在这个过程中，创业者需要学会从失败中汲取教训，将失败转化为成功的动力。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7747635" y="2328545"/>
            <a:ext cx="3213735" cy="2169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45440" y="1543050"/>
            <a:ext cx="11222990" cy="4777740"/>
          </a:xfrm>
          <a:prstGeom prst="rect">
            <a:avLst/>
          </a:prstGeom>
          <a:noFill/>
        </p:spPr>
        <p:txBody>
          <a:bodyPr wrap="square" rtlCol="0" anchor="t">
            <a:noAutofit/>
          </a:bodyPr>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牛仔大王</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李维斯的西部发迹史中曾有这样一段传奇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当年他像许多年青人一样，带着梦想前往西部追赶淘金热潮。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一日，突然间他发现有一条大河挡住了他前往西去的路。苦等数日，被阻隔的行人越来越多，但都无法过河。于是陆续有人向上游、下游绕道而行，也有人打道回府，更多的则是怨声一片。而心情慢慢平静下来的李维斯想起了曾有人传授给他的一个</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思考致胜</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的法宝，是一段话</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太棒了，这样的事情竟然发生在我的身上，又给了我一个成长的机会。凡事的发生必有其因果，必有助于我。</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于是他来到大河边，</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非常兴奋</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地不断重复着对自己说</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太棒了，大河居然挡住我的去路，又给我一次成长的机会，凡事的发生必有其因果，必有助于我</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果然，他真的有了一个绝妙的创业主意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摆渡。没有人吝啬一点小钱坐他的渡船过河，迅速地，他人生的第一笔财富居然因大河挡道而获得。</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744720" y="1082675"/>
            <a:ext cx="2702560" cy="460375"/>
          </a:xfrm>
          <a:prstGeom prst="rect">
            <a:avLst/>
          </a:prstGeom>
          <a:noFill/>
        </p:spPr>
        <p:txBody>
          <a:bodyPr wrap="square" rtlCol="0">
            <a:spAutoFit/>
          </a:bodyPr>
          <a:p>
            <a:r>
              <a:rPr lang="en-US" altLang="zh-CN" sz="2400" b="1">
                <a:solidFill>
                  <a:srgbClr val="00B0F0"/>
                </a:solidFill>
                <a:sym typeface="+mn-ea"/>
              </a:rPr>
              <a:t>“</a:t>
            </a:r>
            <a:r>
              <a:rPr lang="zh-CN" altLang="en-US" sz="2400" b="1">
                <a:solidFill>
                  <a:srgbClr val="00B0F0"/>
                </a:solidFill>
                <a:sym typeface="+mn-ea"/>
              </a:rPr>
              <a:t>牛仔大王</a:t>
            </a:r>
            <a:r>
              <a:rPr lang="en-US" altLang="zh-CN" sz="2400" b="1">
                <a:solidFill>
                  <a:srgbClr val="00B0F0"/>
                </a:solidFill>
                <a:sym typeface="+mn-ea"/>
              </a:rPr>
              <a:t>”</a:t>
            </a:r>
            <a:r>
              <a:rPr lang="zh-CN" altLang="en-US" sz="2400" b="1">
                <a:solidFill>
                  <a:srgbClr val="00B0F0"/>
                </a:solidFill>
                <a:sym typeface="+mn-ea"/>
              </a:rPr>
              <a:t>李维斯</a:t>
            </a:r>
            <a:endParaRPr lang="zh-CN" altLang="en-US" sz="2400" b="1">
              <a:solidFill>
                <a:srgbClr val="00B0F0"/>
              </a:solidFill>
              <a:sym typeface="+mn-ea"/>
            </a:endParaRPr>
          </a:p>
        </p:txBody>
      </p:sp>
      <p:pic>
        <p:nvPicPr>
          <p:cNvPr id="3" name="图片 2" descr="微生物学"/>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054080" y="5815965"/>
            <a:ext cx="914400" cy="9144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28015" y="1225550"/>
            <a:ext cx="11222990" cy="4777740"/>
          </a:xfrm>
          <a:prstGeom prst="rect">
            <a:avLst/>
          </a:prstGeom>
          <a:noFill/>
        </p:spPr>
        <p:txBody>
          <a:bodyPr wrap="square" rtlCol="0" anchor="t">
            <a:noAutofit/>
          </a:bodyPr>
          <a:p>
            <a:pPr>
              <a:lnSpc>
                <a:spcPct val="150000"/>
              </a:lnSpc>
            </a:pPr>
            <a:r>
              <a:rPr lang="en-US" altLang="zh-CN"/>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一段时间后，摆渡生意开始清淡。他决定放弃，并继续前往西部淘金。来到西部，四处是人，他找到一块合适的空地方，买了工具便开始淘起金来。没过多久，有几个恶汉围住他，叫他滚开，别侵犯他们的地盘。他刚论理几句，那伙人便失去耐心，一顿拳打脚踢。无奈之下，他只好灰溜溜地离开。好不容易找到另一处合适地方，没多久，同样的悲剧再次重演，他又被人轰了出来。在他刚到西部那段时间，多次被欺侮。终于，最后一次被人打完之后，看着那些人扬长而去的背影，他又一次想起他的“致胜法宝”:太棒了，这样的事情竟然发生在我的身上，又给了我一次成长的机会，凡事的发生必有其因果，必有助于我。他真切地、兴奋地反复对自己说着，终于，他又想出了另一个绝妙的主意--卖水。</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西部黄金不缺，但似乎自己无力与人争雄;西部缺水，可似乎没什么人能想到它。不久他卖水的生意便红红火火。慢慢地，也有人参与了他的新行业，再后来，同行的人已越来越多。终于有一天，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微生物学"/>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054080" y="5815965"/>
            <a:ext cx="914400" cy="9144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27685" y="1233170"/>
            <a:ext cx="10913110" cy="4116070"/>
          </a:xfrm>
          <a:prstGeom prst="rect">
            <a:avLst/>
          </a:prstGeom>
          <a:noFill/>
        </p:spPr>
        <p:txBody>
          <a:bodyPr wrap="square" rtlCol="0">
            <a:noAutofit/>
          </a:bodyPr>
          <a:p>
            <a:pPr algn="l">
              <a:lnSpc>
                <a:spcPct val="150000"/>
              </a:lnSpc>
              <a:buClrTx/>
              <a:buSzTx/>
              <a:buFontTx/>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在他旁边卖水的</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一个壮汉对他发出通牒:“小个子，以后你别来卖水了，从明天早上开始，这儿卖水的地盘归我了。"他以为那人是在开玩笑，第二天依然来了，没想到那家伙立即走上来，不由分说，便对他一顿暴打，最后还将他的水车也一起拆烂。李维斯不得不再次无奈地接受现实。然而当这家伙扬长而去时，他却立即开始调整自己的心态，再次强行让自己兴奋起来，不断对自己说着:太棒了，这样的事情竟然发生在我的身上，又给我一次成长的机会，凡事的发生必有其因果，必有助于我。他开始调整自己注意的焦点。他发现来西部淘金的人，衣服极易磨破，同时又发现西部到处都有废弃的帐蓬，于是他又有了一个绝妙的好主意--把那些废弃的帐蓬收集起来，洗洗干净，就这样，他缝成了世界上第一条牛仔裤!从此，他一发不可收拾，最终成为举世闻名“牛仔大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微生物学"/>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32795" y="5349240"/>
            <a:ext cx="914400" cy="9144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创业者的创业能力</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906145" y="1223010"/>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（七）自我管理能力 </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06145" y="1953895"/>
            <a:ext cx="10582275" cy="3924935"/>
          </a:xfrm>
          <a:prstGeom prst="rect">
            <a:avLst/>
          </a:prstGeom>
          <a:noFill/>
        </p:spPr>
        <p:txBody>
          <a:bodyPr wrap="square" rtlCol="0">
            <a:noAutofit/>
          </a:bodyPr>
          <a:p>
            <a:pPr>
              <a:lnSpc>
                <a:spcPct val="200000"/>
              </a:lnSpc>
            </a:pPr>
            <a:r>
              <a:rPr lang="zh-CN" altLang="en-US" b="1"/>
              <a:t>（</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）时间管理。</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创业者应该制订明确的工作计划，将任务按照优先级排序，并设定合理的时间限制。同时，创业者要学会拒绝一些不必要的请求，避免时间碎片化。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）情绪管理。</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创业者应该学会保持冷静和理性，遇到问题时积极寻求解决方案，而不是沉溺于负面情绪中。此外，创业者还可以通过运动、冥想等方式来舒缓压力，保持良好的心态。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）目标设定和自我激励。</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创业者应该为自己设定明确的、可衡量的目标，并根据实际情况进行调整。同时，创业者要学会自我激励，保持对目标的热情和行动力。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rPr>
                <a:t>打造创业团队</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团队</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94080" y="126428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（一）创业团队的构成要素</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94080" y="1795780"/>
            <a:ext cx="10146665" cy="1072515"/>
          </a:xfrm>
          <a:prstGeom prst="rect">
            <a:avLst/>
          </a:prstGeom>
        </p:spPr>
        <p:txBody>
          <a:bodyPr>
            <a:noAutofit/>
          </a:bodyPr>
          <a:p>
            <a:pPr>
              <a:lnSpc>
                <a:spcPct val="150000"/>
              </a:lnSpc>
            </a:pP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创业团队须具备目标（</a:t>
            </a: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purpose</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）、成员（</a:t>
            </a: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people</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）、定位（</a:t>
            </a: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place</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）、权力（</a:t>
            </a: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power</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）和计划（</a:t>
            </a: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plan</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）这 </a:t>
            </a: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5 </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个重要的要素。</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565140" y="2289810"/>
            <a:ext cx="3571875" cy="4124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427480" y="1332865"/>
            <a:ext cx="4144010" cy="4991100"/>
            <a:chOff x="2248" y="2099"/>
            <a:chExt cx="6526" cy="7860"/>
          </a:xfrm>
        </p:grpSpPr>
        <p:grpSp>
          <p:nvGrpSpPr>
            <p:cNvPr id="3" name="组合 2"/>
            <p:cNvGrpSpPr/>
            <p:nvPr/>
          </p:nvGrpSpPr>
          <p:grpSpPr>
            <a:xfrm rot="0">
              <a:off x="2248" y="2099"/>
              <a:ext cx="6526" cy="1002"/>
              <a:chOff x="1458109" y="2702487"/>
              <a:chExt cx="4144010" cy="636270"/>
            </a:xfrm>
          </p:grpSpPr>
          <p:sp>
            <p:nvSpPr>
              <p:cNvPr id="4" name="圆角矩形 50"/>
              <p:cNvSpPr/>
              <p:nvPr>
                <p:custDataLst>
                  <p:tags r:id="rId1"/>
                </p:custDataLst>
              </p:nvPr>
            </p:nvSpPr>
            <p:spPr>
              <a:xfrm>
                <a:off x="2338854" y="2702487"/>
                <a:ext cx="3263265" cy="636270"/>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了解新质生产力，认识现代化产业体系</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圆角矩形 60"/>
              <p:cNvSpPr/>
              <p:nvPr>
                <p:custDataLst>
                  <p:tags r:id="rId2"/>
                </p:custDataLst>
              </p:nvPr>
            </p:nvSpPr>
            <p:spPr>
              <a:xfrm>
                <a:off x="1458109" y="2702487"/>
                <a:ext cx="762000" cy="636270"/>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1</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rot="0">
              <a:off x="2248" y="3721"/>
              <a:ext cx="6527" cy="1002"/>
              <a:chOff x="1458117" y="2702487"/>
              <a:chExt cx="4144398" cy="636234"/>
            </a:xfrm>
          </p:grpSpPr>
          <p:sp>
            <p:nvSpPr>
              <p:cNvPr id="7" name="圆角矩形 50"/>
              <p:cNvSpPr/>
              <p:nvPr>
                <p:custDataLst>
                  <p:tags r:id="rId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激发创新意识，塑造创新思维</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60"/>
              <p:cNvSpPr/>
              <p:nvPr>
                <p:custDataLst>
                  <p:tags r:id="rId4"/>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2</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rot="0">
              <a:off x="2248" y="7224"/>
              <a:ext cx="6527" cy="1002"/>
              <a:chOff x="1458117" y="2702487"/>
              <a:chExt cx="4144398" cy="636234"/>
            </a:xfrm>
          </p:grpSpPr>
          <p:sp>
            <p:nvSpPr>
              <p:cNvPr id="10" name="圆角矩形 50"/>
              <p:cNvSpPr/>
              <p:nvPr>
                <p:custDataLst>
                  <p:tags r:id="rId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践行创业精神，进行创业自我审视</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圆角矩形 60"/>
              <p:cNvSpPr/>
              <p:nvPr>
                <p:custDataLst>
                  <p:tags r:id="rId6"/>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4</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rot="0">
              <a:off x="2248" y="5528"/>
              <a:ext cx="6527" cy="1002"/>
              <a:chOff x="1458117" y="2702487"/>
              <a:chExt cx="4144398" cy="636234"/>
            </a:xfrm>
          </p:grpSpPr>
          <p:sp>
            <p:nvSpPr>
              <p:cNvPr id="13" name="圆角矩形 50"/>
              <p:cNvSpPr/>
              <p:nvPr>
                <p:custDataLst>
                  <p:tags r:id="rId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学习创新技法，提高创新能力</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圆角矩形 60"/>
              <p:cNvSpPr/>
              <p:nvPr>
                <p:custDataLst>
                  <p:tags r:id="rId8"/>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3</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248" y="8957"/>
              <a:ext cx="6527" cy="1002"/>
              <a:chOff x="2818" y="9404"/>
              <a:chExt cx="6527" cy="1002"/>
            </a:xfrm>
          </p:grpSpPr>
          <p:sp>
            <p:nvSpPr>
              <p:cNvPr id="15" name="圆角矩形 60"/>
              <p:cNvSpPr/>
              <p:nvPr>
                <p:custDataLst>
                  <p:tags r:id="rId9"/>
                </p:custDataLst>
              </p:nvPr>
            </p:nvSpPr>
            <p:spPr>
              <a:xfrm>
                <a:off x="2818" y="9404"/>
                <a:ext cx="1189" cy="1002"/>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5</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17" name="圆角矩形 50"/>
              <p:cNvSpPr/>
              <p:nvPr>
                <p:custDataLst>
                  <p:tags r:id="rId10"/>
                </p:custDataLst>
              </p:nvPr>
            </p:nvSpPr>
            <p:spPr>
              <a:xfrm>
                <a:off x="4207" y="9404"/>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评估创业环境，获取创业资源</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47" name="组合 46"/>
          <p:cNvGrpSpPr/>
          <p:nvPr/>
        </p:nvGrpSpPr>
        <p:grpSpPr>
          <a:xfrm>
            <a:off x="6327775" y="1332865"/>
            <a:ext cx="4137025" cy="4991100"/>
            <a:chOff x="9965" y="2099"/>
            <a:chExt cx="6515" cy="7860"/>
          </a:xfrm>
        </p:grpSpPr>
        <p:grpSp>
          <p:nvGrpSpPr>
            <p:cNvPr id="22" name="组合 21"/>
            <p:cNvGrpSpPr/>
            <p:nvPr/>
          </p:nvGrpSpPr>
          <p:grpSpPr>
            <a:xfrm rot="0">
              <a:off x="9965" y="2099"/>
              <a:ext cx="6515" cy="1002"/>
              <a:chOff x="1465736" y="2702487"/>
              <a:chExt cx="4136779" cy="636234"/>
            </a:xfrm>
          </p:grpSpPr>
          <p:sp>
            <p:nvSpPr>
              <p:cNvPr id="23" name="圆角矩形 50"/>
              <p:cNvSpPr/>
              <p:nvPr>
                <p:custDataLst>
                  <p:tags r:id="rId11"/>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增强创业能力，打造创业团队</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圆角矩形 60"/>
              <p:cNvSpPr/>
              <p:nvPr>
                <p:custDataLst>
                  <p:tags r:id="rId12"/>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6</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rot="0">
              <a:off x="9965" y="3721"/>
              <a:ext cx="6515" cy="1002"/>
              <a:chOff x="1465736" y="2702487"/>
              <a:chExt cx="4136779" cy="636234"/>
            </a:xfrm>
          </p:grpSpPr>
          <p:sp>
            <p:nvSpPr>
              <p:cNvPr id="26" name="圆角矩形 50"/>
              <p:cNvSpPr/>
              <p:nvPr>
                <p:custDataLst>
                  <p:tags r:id="rId1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发掘创业机会，管理创业风险</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圆角矩形 60"/>
              <p:cNvSpPr/>
              <p:nvPr>
                <p:custDataLst>
                  <p:tags r:id="rId14"/>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7</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rot="0">
              <a:off x="9965" y="7216"/>
              <a:ext cx="6515" cy="1002"/>
              <a:chOff x="1465736" y="2702487"/>
              <a:chExt cx="4136779" cy="636234"/>
            </a:xfrm>
          </p:grpSpPr>
          <p:sp>
            <p:nvSpPr>
              <p:cNvPr id="29" name="圆角矩形 50"/>
              <p:cNvSpPr/>
              <p:nvPr>
                <p:custDataLst>
                  <p:tags r:id="rId1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树立路演信心，进行项目路演</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圆角矩形 60"/>
              <p:cNvSpPr/>
              <p:nvPr>
                <p:custDataLst>
                  <p:tags r:id="rId16"/>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9</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rot="0">
              <a:off x="9965" y="5528"/>
              <a:ext cx="6515" cy="1002"/>
              <a:chOff x="1465736" y="2702487"/>
              <a:chExt cx="4136779" cy="636234"/>
            </a:xfrm>
          </p:grpSpPr>
          <p:sp>
            <p:nvSpPr>
              <p:cNvPr id="32" name="圆角矩形 50"/>
              <p:cNvSpPr/>
              <p:nvPr>
                <p:custDataLst>
                  <p:tags r:id="rId1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了解商业模式，撰写创业计划书</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圆角矩形 60"/>
              <p:cNvSpPr/>
              <p:nvPr>
                <p:custDataLst>
                  <p:tags r:id="rId18"/>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8</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sp>
          <p:nvSpPr>
            <p:cNvPr id="34" name="圆角矩形 60"/>
            <p:cNvSpPr/>
            <p:nvPr>
              <p:custDataLst>
                <p:tags r:id="rId19"/>
              </p:custDataLst>
            </p:nvPr>
          </p:nvSpPr>
          <p:spPr>
            <a:xfrm>
              <a:off x="9965" y="8957"/>
              <a:ext cx="1189" cy="1003"/>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10</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35" name="圆角矩形 50"/>
            <p:cNvSpPr/>
            <p:nvPr>
              <p:custDataLst>
                <p:tags r:id="rId20"/>
              </p:custDataLst>
            </p:nvPr>
          </p:nvSpPr>
          <p:spPr>
            <a:xfrm>
              <a:off x="11342" y="8957"/>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组建创业企业，精进企业管理技能</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5" name="文本框 74"/>
          <p:cNvSpPr txBox="1"/>
          <p:nvPr/>
        </p:nvSpPr>
        <p:spPr>
          <a:xfrm>
            <a:off x="4793615" y="294640"/>
            <a:ext cx="2125980" cy="574040"/>
          </a:xfrm>
          <a:prstGeom prst="rect">
            <a:avLst/>
          </a:prstGeom>
          <a:noFill/>
        </p:spPr>
        <p:txBody>
          <a:bodyPr wrap="square" rtlCol="0">
            <a:noAutofit/>
          </a:bodyPr>
          <a:lstStyle/>
          <a:p>
            <a:pPr algn="ctr"/>
            <a:r>
              <a:rPr lang="zh-CN" altLang="en-US" sz="3200" b="1" dirty="0">
                <a:solidFill>
                  <a:srgbClr val="04898E"/>
                </a:solidFill>
                <a:latin typeface="微软雅黑" panose="020B0503020204020204" pitchFamily="34" charset="-122"/>
                <a:ea typeface="微软雅黑" panose="020B0503020204020204" pitchFamily="34" charset="-122"/>
                <a:cs typeface="+mn-ea"/>
                <a:sym typeface="+mn-lt"/>
              </a:rPr>
              <a:t>全书目录</a:t>
            </a:r>
            <a:endParaRPr lang="zh-CN" altLang="en-US" sz="3200" b="1" dirty="0">
              <a:solidFill>
                <a:srgbClr val="04898E"/>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团队</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23875" y="126428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（二）创业团队的重要性</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91515" y="1964055"/>
            <a:ext cx="10890250" cy="4677410"/>
          </a:xfrm>
          <a:prstGeom prst="rect">
            <a:avLst/>
          </a:prstGeom>
          <a:noFill/>
        </p:spPr>
        <p:txBody>
          <a:bodyPr wrap="square" rtlCol="0">
            <a:spAutoFit/>
          </a:bodyPr>
          <a:p>
            <a:pPr>
              <a:lnSpc>
                <a:spcPct val="20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激发成员斗志与灵感</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在团队意识的影响下</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，创业团队各成员在创业初期会把建设和发展初创企业作为共同努力的目标，在分享认知、协作进取、集体创新的过程中形成特殊的情感，从而具备一定的团队凝聚力。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提升决策质量</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创业团队成员具有不同的教育背景、知识经验、个体特征，因此团队共同决策能使</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看待问题的角度变得更加多元</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，这不但极大降低了决策失误的概率，而且有助于利用创新思维解决复杂问题，从而提升初创企业的决策质量。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p>
        </p:txBody>
      </p:sp>
      <p:grpSp>
        <p:nvGrpSpPr>
          <p:cNvPr id="135" name="组合 134"/>
          <p:cNvGrpSpPr/>
          <p:nvPr>
            <p:custDataLst>
              <p:tags r:id="rId1"/>
            </p:custDataLst>
          </p:nvPr>
        </p:nvGrpSpPr>
        <p:grpSpPr>
          <a:xfrm rot="0">
            <a:off x="7646885" y="419151"/>
            <a:ext cx="4449647" cy="2222398"/>
            <a:chOff x="2112" y="6023"/>
            <a:chExt cx="16104" cy="7890"/>
          </a:xfrm>
        </p:grpSpPr>
        <p:pic>
          <p:nvPicPr>
            <p:cNvPr id="136" name="图片 135" descr="el"/>
            <p:cNvPicPr>
              <a:picLocks noChangeAspect="1"/>
            </p:cNvPicPr>
            <p:nvPr>
              <p:custDataLst>
                <p:tags r:id="rId2"/>
              </p:custDataLst>
            </p:nvPr>
          </p:nvPicPr>
          <p:blipFill>
            <a:blip r:embed="rId3"/>
            <a:srcRect r="8336"/>
            <a:stretch>
              <a:fillRect/>
            </a:stretch>
          </p:blipFill>
          <p:spPr>
            <a:xfrm>
              <a:off x="2112" y="6023"/>
              <a:ext cx="16104" cy="7890"/>
            </a:xfrm>
            <a:prstGeom prst="rect">
              <a:avLst/>
            </a:prstGeom>
          </p:spPr>
        </p:pic>
        <p:pic>
          <p:nvPicPr>
            <p:cNvPr id="137" name="图片 136" descr="E:/设计图片素材/garth-pratt-3YfSwCfJ6Do-unsplash.jpggarth-pratt-3YfSwCfJ6Do-unsplash"/>
            <p:cNvPicPr>
              <a:picLocks noChangeAspect="1"/>
            </p:cNvPicPr>
            <p:nvPr>
              <p:custDataLst>
                <p:tags r:id="rId4"/>
              </p:custDataLst>
            </p:nvPr>
          </p:nvPicPr>
          <p:blipFill>
            <a:blip r:embed="rId5" cstate="email"/>
            <a:srcRect l="2302" t="21110" r="2302" b="21110"/>
            <a:stretch>
              <a:fillRect/>
            </a:stretch>
          </p:blipFill>
          <p:spPr>
            <a:xfrm>
              <a:off x="3175" y="7095"/>
              <a:ext cx="11045" cy="4770"/>
            </a:xfrm>
            <a:custGeom>
              <a:avLst/>
              <a:gdLst/>
              <a:ahLst/>
              <a:cxnLst>
                <a:cxn ang="3">
                  <a:pos x="hc" y="t"/>
                </a:cxn>
                <a:cxn ang="cd2">
                  <a:pos x="l" y="vc"/>
                </a:cxn>
                <a:cxn ang="cd4">
                  <a:pos x="hc" y="b"/>
                </a:cxn>
                <a:cxn ang="0">
                  <a:pos x="r" y="vc"/>
                </a:cxn>
              </a:cxnLst>
              <a:rect l="l" t="t" r="r" b="b"/>
              <a:pathLst>
                <a:path w="7152" h="3088">
                  <a:moveTo>
                    <a:pt x="0" y="0"/>
                  </a:moveTo>
                  <a:lnTo>
                    <a:pt x="7152" y="0"/>
                  </a:lnTo>
                  <a:lnTo>
                    <a:pt x="7152" y="3088"/>
                  </a:lnTo>
                  <a:lnTo>
                    <a:pt x="0" y="3088"/>
                  </a:lnTo>
                  <a:lnTo>
                    <a:pt x="0" y="0"/>
                  </a:lnTo>
                  <a:close/>
                </a:path>
              </a:pathLst>
            </a:cu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团队</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08965" y="126428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（二）创业团队的重要性</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74090" y="1964055"/>
            <a:ext cx="10746740" cy="3784600"/>
          </a:xfrm>
          <a:prstGeom prst="rect">
            <a:avLst/>
          </a:prstGeom>
          <a:noFill/>
        </p:spPr>
        <p:txBody>
          <a:bodyPr wrap="square" rtlCol="0">
            <a:spAutoFit/>
          </a:bodyPr>
          <a:p>
            <a:pPr>
              <a:lnSpc>
                <a:spcPct val="20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拓展创业资源</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一个人的能力、资金、关系网络等资源总是有限的，但若能将众多具有不同经验、能力和人脉的成员汇聚在一起，</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其资源整合效能必然会成倍增加</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吸引风险投资</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实践证明，与个体创业相比，团队创业在减轻创业压力、开发群体智慧、提高工作效率等方面均具有突出优势</a:t>
            </a:r>
            <a:r>
              <a:rPr lang="zh-CN" altLang="en-US"/>
              <a:t>。</a:t>
            </a:r>
            <a:endParaRPr lang="zh-CN" altLang="en-US"/>
          </a:p>
        </p:txBody>
      </p:sp>
      <p:grpSp>
        <p:nvGrpSpPr>
          <p:cNvPr id="135" name="组合 134"/>
          <p:cNvGrpSpPr/>
          <p:nvPr>
            <p:custDataLst>
              <p:tags r:id="rId1"/>
            </p:custDataLst>
          </p:nvPr>
        </p:nvGrpSpPr>
        <p:grpSpPr>
          <a:xfrm rot="0">
            <a:off x="7646885" y="419151"/>
            <a:ext cx="4449647" cy="2222398"/>
            <a:chOff x="2112" y="6023"/>
            <a:chExt cx="16104" cy="7890"/>
          </a:xfrm>
        </p:grpSpPr>
        <p:pic>
          <p:nvPicPr>
            <p:cNvPr id="136" name="图片 135" descr="el"/>
            <p:cNvPicPr>
              <a:picLocks noChangeAspect="1"/>
            </p:cNvPicPr>
            <p:nvPr>
              <p:custDataLst>
                <p:tags r:id="rId2"/>
              </p:custDataLst>
            </p:nvPr>
          </p:nvPicPr>
          <p:blipFill>
            <a:blip r:embed="rId3"/>
            <a:srcRect r="8336"/>
            <a:stretch>
              <a:fillRect/>
            </a:stretch>
          </p:blipFill>
          <p:spPr>
            <a:xfrm>
              <a:off x="2112" y="6023"/>
              <a:ext cx="16104" cy="7890"/>
            </a:xfrm>
            <a:prstGeom prst="rect">
              <a:avLst/>
            </a:prstGeom>
          </p:spPr>
        </p:pic>
        <p:pic>
          <p:nvPicPr>
            <p:cNvPr id="137" name="图片 136" descr="E:/设计图片素材/garth-pratt-3YfSwCfJ6Do-unsplash.jpggarth-pratt-3YfSwCfJ6Do-unsplash"/>
            <p:cNvPicPr>
              <a:picLocks noChangeAspect="1"/>
            </p:cNvPicPr>
            <p:nvPr>
              <p:custDataLst>
                <p:tags r:id="rId4"/>
              </p:custDataLst>
            </p:nvPr>
          </p:nvPicPr>
          <p:blipFill>
            <a:blip r:embed="rId5" cstate="email"/>
            <a:srcRect l="2302" t="21110" r="2302" b="21110"/>
            <a:stretch>
              <a:fillRect/>
            </a:stretch>
          </p:blipFill>
          <p:spPr>
            <a:xfrm>
              <a:off x="3175" y="7095"/>
              <a:ext cx="11045" cy="4770"/>
            </a:xfrm>
            <a:custGeom>
              <a:avLst/>
              <a:gdLst/>
              <a:ahLst/>
              <a:cxnLst>
                <a:cxn ang="3">
                  <a:pos x="hc" y="t"/>
                </a:cxn>
                <a:cxn ang="cd2">
                  <a:pos x="l" y="vc"/>
                </a:cxn>
                <a:cxn ang="cd4">
                  <a:pos x="hc" y="b"/>
                </a:cxn>
                <a:cxn ang="0">
                  <a:pos x="r" y="vc"/>
                </a:cxn>
              </a:cxnLst>
              <a:rect l="l" t="t" r="r" b="b"/>
              <a:pathLst>
                <a:path w="7152" h="3088">
                  <a:moveTo>
                    <a:pt x="0" y="0"/>
                  </a:moveTo>
                  <a:lnTo>
                    <a:pt x="7152" y="0"/>
                  </a:lnTo>
                  <a:lnTo>
                    <a:pt x="7152" y="3088"/>
                  </a:lnTo>
                  <a:lnTo>
                    <a:pt x="0" y="3088"/>
                  </a:lnTo>
                  <a:lnTo>
                    <a:pt x="0" y="0"/>
                  </a:lnTo>
                  <a:close/>
                </a:path>
              </a:pathLst>
            </a:cu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4" name="图片 13"/>
          <p:cNvPicPr/>
          <p:nvPr/>
        </p:nvPicPr>
        <p:blipFill>
          <a:blip r:embed="rId1"/>
          <a:stretch>
            <a:fillRect/>
          </a:stretch>
        </p:blipFill>
        <p:spPr>
          <a:xfrm>
            <a:off x="10077450" y="5046345"/>
            <a:ext cx="2114550" cy="1811655"/>
          </a:xfrm>
          <a:prstGeom prst="rect">
            <a:avLst/>
          </a:prstGeom>
        </p:spPr>
      </p:pic>
      <p:sp>
        <p:nvSpPr>
          <p:cNvPr id="3" name="文本框 2"/>
          <p:cNvSpPr txBox="1"/>
          <p:nvPr/>
        </p:nvSpPr>
        <p:spPr>
          <a:xfrm>
            <a:off x="3038475" y="1490345"/>
            <a:ext cx="4064000" cy="368300"/>
          </a:xfrm>
          <a:prstGeom prst="rect">
            <a:avLst/>
          </a:prstGeom>
          <a:noFill/>
        </p:spPr>
        <p:txBody>
          <a:bodyPr wrap="square" rtlCol="0">
            <a:spAutoFit/>
          </a:bodyPr>
          <a:p>
            <a:endParaRPr lang="zh-CN" altLang="en-US"/>
          </a:p>
        </p:txBody>
      </p:sp>
      <p:sp>
        <p:nvSpPr>
          <p:cNvPr id="13" name="文本框 12"/>
          <p:cNvSpPr txBox="1"/>
          <p:nvPr/>
        </p:nvSpPr>
        <p:spPr>
          <a:xfrm>
            <a:off x="1648460" y="1308735"/>
            <a:ext cx="9841865" cy="3467735"/>
          </a:xfrm>
          <a:prstGeom prst="rect">
            <a:avLst/>
          </a:prstGeom>
          <a:noFill/>
        </p:spPr>
        <p:txBody>
          <a:bodyPr wrap="square" rtlCol="0">
            <a:noAutofit/>
          </a:bodyPr>
          <a:p>
            <a:pPr>
              <a:lnSpc>
                <a:spcPct val="180000"/>
              </a:lnSpc>
            </a:pPr>
            <a:r>
              <a:rPr lang="zh-CN" altLang="en-US" sz="2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人工智能最终会取代更多工作还是创造更多</a:t>
            </a:r>
            <a:r>
              <a:rPr lang="zh-CN" sz="2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工作？</a:t>
            </a:r>
            <a:endParaRPr lang="zh-CN" sz="2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将学生按观点分为正反两方，自由分成</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6-8</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人小组，各给</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分钟准备论据，然后随机抽取回答，每方有</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分钟陈述。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团队</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08965" y="126428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（三）创业团队的类型</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94435" y="1802130"/>
            <a:ext cx="10159365" cy="1938020"/>
          </a:xfrm>
          <a:prstGeom prst="rect">
            <a:avLst/>
          </a:prstGeom>
          <a:noFill/>
        </p:spPr>
        <p:txBody>
          <a:bodyPr wrap="square" rtlCol="0">
            <a:spAutoFit/>
          </a:bodyPr>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星状团队</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星状团队中往往有一个核心人物，他主导着创业团队的运行，是团队的领军人物，其他人被称为支持者。核心人物通常有一个明确的创业计划，他根据创业计划、创业目标招募人员，组建团队。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 name="组合 19"/>
          <p:cNvGrpSpPr/>
          <p:nvPr/>
        </p:nvGrpSpPr>
        <p:grpSpPr>
          <a:xfrm>
            <a:off x="3626485" y="3324860"/>
            <a:ext cx="4480560" cy="3220085"/>
            <a:chOff x="5711" y="5236"/>
            <a:chExt cx="7056" cy="5071"/>
          </a:xfrm>
        </p:grpSpPr>
        <p:grpSp>
          <p:nvGrpSpPr>
            <p:cNvPr id="14" name="组合 13"/>
            <p:cNvGrpSpPr/>
            <p:nvPr/>
          </p:nvGrpSpPr>
          <p:grpSpPr>
            <a:xfrm>
              <a:off x="7310" y="5900"/>
              <a:ext cx="3909" cy="3720"/>
              <a:chOff x="6691" y="5418"/>
              <a:chExt cx="3909" cy="3720"/>
            </a:xfrm>
          </p:grpSpPr>
          <p:sp>
            <p:nvSpPr>
              <p:cNvPr id="8" name="椭圆 7"/>
              <p:cNvSpPr/>
              <p:nvPr/>
            </p:nvSpPr>
            <p:spPr>
              <a:xfrm>
                <a:off x="7906" y="6516"/>
                <a:ext cx="1596" cy="1572"/>
              </a:xfrm>
              <a:prstGeom prst="ellipse">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a:latin typeface="微软雅黑" panose="020B0503020204020204" pitchFamily="34" charset="-122"/>
                    <a:ea typeface="微软雅黑" panose="020B0503020204020204" pitchFamily="34" charset="-122"/>
                    <a:sym typeface="+mn-ea"/>
                  </a:rPr>
                  <a:t>核心人物</a:t>
                </a:r>
                <a:endParaRPr lang="zh-CN" altLang="en-US" sz="2000">
                  <a:latin typeface="微软雅黑" panose="020B0503020204020204" pitchFamily="34" charset="-122"/>
                  <a:ea typeface="微软雅黑" panose="020B0503020204020204" pitchFamily="34" charset="-122"/>
                  <a:sym typeface="+mn-ea"/>
                </a:endParaRPr>
              </a:p>
            </p:txBody>
          </p:sp>
          <p:sp>
            <p:nvSpPr>
              <p:cNvPr id="10" name="右箭头 9"/>
              <p:cNvSpPr/>
              <p:nvPr/>
            </p:nvSpPr>
            <p:spPr>
              <a:xfrm>
                <a:off x="6691" y="6933"/>
                <a:ext cx="1215" cy="739"/>
              </a:xfrm>
              <a:prstGeom prst="right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1" name="下箭头 10"/>
              <p:cNvSpPr/>
              <p:nvPr/>
            </p:nvSpPr>
            <p:spPr>
              <a:xfrm>
                <a:off x="8322" y="5418"/>
                <a:ext cx="763" cy="1098"/>
              </a:xfrm>
              <a:prstGeom prst="down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左箭头 11"/>
              <p:cNvSpPr/>
              <p:nvPr/>
            </p:nvSpPr>
            <p:spPr>
              <a:xfrm>
                <a:off x="9502" y="6932"/>
                <a:ext cx="1098" cy="715"/>
              </a:xfrm>
              <a:prstGeom prst="left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上箭头 12"/>
              <p:cNvSpPr/>
              <p:nvPr/>
            </p:nvSpPr>
            <p:spPr>
              <a:xfrm>
                <a:off x="8322" y="8088"/>
                <a:ext cx="763" cy="1051"/>
              </a:xfrm>
              <a:prstGeom prst="up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grpSp>
        <p:sp>
          <p:nvSpPr>
            <p:cNvPr id="15" name="文本框 14"/>
            <p:cNvSpPr txBox="1"/>
            <p:nvPr/>
          </p:nvSpPr>
          <p:spPr>
            <a:xfrm>
              <a:off x="8462" y="9679"/>
              <a:ext cx="1706" cy="628"/>
            </a:xfrm>
            <a:prstGeom prst="rect">
              <a:avLst/>
            </a:prstGeom>
            <a:noFill/>
          </p:spPr>
          <p:txBody>
            <a:bodyPr wrap="square" rtlCol="0">
              <a:spAutoFit/>
            </a:bodyPr>
            <a:p>
              <a:pPr algn="ctr"/>
              <a:r>
                <a:rPr lang="zh-CN" altLang="en-US" sz="2000">
                  <a:solidFill>
                    <a:srgbClr val="00B0F0"/>
                  </a:solidFill>
                  <a:latin typeface="微软雅黑" panose="020B0503020204020204" pitchFamily="34" charset="-122"/>
                  <a:ea typeface="微软雅黑" panose="020B0503020204020204" pitchFamily="34" charset="-122"/>
                </a:rPr>
                <a:t>支持者</a:t>
              </a:r>
              <a:endParaRPr lang="zh-CN" altLang="en-US" sz="2000">
                <a:solidFill>
                  <a:srgbClr val="00B0F0"/>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462" y="5236"/>
              <a:ext cx="1790" cy="628"/>
            </a:xfrm>
            <a:prstGeom prst="rect">
              <a:avLst/>
            </a:prstGeom>
            <a:noFill/>
          </p:spPr>
          <p:txBody>
            <a:bodyPr wrap="square" rtlCol="0" anchor="t">
              <a:spAutoFit/>
            </a:bodyPr>
            <a:p>
              <a:pPr algn="ctr"/>
              <a:r>
                <a:rPr lang="zh-CN" altLang="en-US" sz="2000">
                  <a:solidFill>
                    <a:srgbClr val="00B0F0"/>
                  </a:solidFill>
                  <a:latin typeface="微软雅黑" panose="020B0503020204020204" pitchFamily="34" charset="-122"/>
                  <a:ea typeface="微软雅黑" panose="020B0503020204020204" pitchFamily="34" charset="-122"/>
                  <a:sym typeface="+mn-ea"/>
                </a:rPr>
                <a:t>支持者</a:t>
              </a:r>
              <a:endParaRPr lang="zh-CN" altLang="en-US" sz="2000">
                <a:solidFill>
                  <a:srgbClr val="00B0F0"/>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1219" y="7415"/>
              <a:ext cx="1549" cy="628"/>
            </a:xfrm>
            <a:prstGeom prst="rect">
              <a:avLst/>
            </a:prstGeom>
            <a:noFill/>
          </p:spPr>
          <p:txBody>
            <a:bodyPr wrap="square" rtlCol="0" anchor="t">
              <a:spAutoFit/>
            </a:bodyPr>
            <a:p>
              <a:pPr algn="ctr"/>
              <a:r>
                <a:rPr lang="zh-CN" altLang="en-US" sz="2000">
                  <a:solidFill>
                    <a:srgbClr val="00B0F0"/>
                  </a:solidFill>
                  <a:latin typeface="微软雅黑" panose="020B0503020204020204" pitchFamily="34" charset="-122"/>
                  <a:ea typeface="微软雅黑" panose="020B0503020204020204" pitchFamily="34" charset="-122"/>
                  <a:sym typeface="+mn-ea"/>
                </a:rPr>
                <a:t>支持者</a:t>
              </a:r>
              <a:endParaRPr lang="zh-CN" altLang="en-US" sz="2000">
                <a:solidFill>
                  <a:srgbClr val="00B0F0"/>
                </a:solidFill>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5711" y="7415"/>
              <a:ext cx="1549" cy="628"/>
            </a:xfrm>
            <a:prstGeom prst="rect">
              <a:avLst/>
            </a:prstGeom>
            <a:noFill/>
          </p:spPr>
          <p:txBody>
            <a:bodyPr wrap="square" rtlCol="0" anchor="t">
              <a:spAutoFit/>
            </a:bodyPr>
            <a:p>
              <a:pPr algn="ctr"/>
              <a:r>
                <a:rPr lang="zh-CN" altLang="en-US" sz="2000">
                  <a:solidFill>
                    <a:srgbClr val="00B0F0"/>
                  </a:solidFill>
                  <a:latin typeface="微软雅黑" panose="020B0503020204020204" pitchFamily="34" charset="-122"/>
                  <a:ea typeface="微软雅黑" panose="020B0503020204020204" pitchFamily="34" charset="-122"/>
                  <a:sym typeface="+mn-ea"/>
                </a:rPr>
                <a:t>支持者</a:t>
              </a:r>
              <a:endParaRPr lang="zh-CN" altLang="en-US" sz="2000">
                <a:solidFill>
                  <a:srgbClr val="00B0F0"/>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团队</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08965" y="126428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（三）创业团队的类型</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94435" y="1802130"/>
            <a:ext cx="10159365" cy="1476375"/>
          </a:xfrm>
          <a:prstGeom prst="rect">
            <a:avLst/>
          </a:prstGeom>
          <a:noFill/>
        </p:spPr>
        <p:txBody>
          <a:bodyPr wrap="square" rtlCol="0">
            <a:spAutoFit/>
          </a:bodyPr>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网状团队</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网状团队又称群体性的创业团队，是一群志趣相投的人聚在一起，自发组织起来的团队。网状团队中没有明确的核心人物，本质上属于协商性的伙伴关系。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3256280" y="3429000"/>
            <a:ext cx="4194175" cy="2602865"/>
            <a:chOff x="6557" y="5965"/>
            <a:chExt cx="6605" cy="4099"/>
          </a:xfrm>
        </p:grpSpPr>
        <p:grpSp>
          <p:nvGrpSpPr>
            <p:cNvPr id="14" name="组合 13"/>
            <p:cNvGrpSpPr/>
            <p:nvPr/>
          </p:nvGrpSpPr>
          <p:grpSpPr>
            <a:xfrm rot="0">
              <a:off x="8670" y="6774"/>
              <a:ext cx="2313" cy="2433"/>
              <a:chOff x="8451" y="6764"/>
              <a:chExt cx="2313" cy="2433"/>
            </a:xfrm>
          </p:grpSpPr>
          <p:sp>
            <p:nvSpPr>
              <p:cNvPr id="10" name="右箭头 9"/>
              <p:cNvSpPr/>
              <p:nvPr/>
            </p:nvSpPr>
            <p:spPr>
              <a:xfrm>
                <a:off x="9549" y="7647"/>
                <a:ext cx="1215" cy="715"/>
              </a:xfrm>
              <a:prstGeom prst="right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u="sng">
                  <a:sym typeface="+mn-ea"/>
                </a:endParaRPr>
              </a:p>
            </p:txBody>
          </p:sp>
          <p:sp>
            <p:nvSpPr>
              <p:cNvPr id="11" name="下箭头 10"/>
              <p:cNvSpPr/>
              <p:nvPr/>
            </p:nvSpPr>
            <p:spPr>
              <a:xfrm>
                <a:off x="9227" y="8099"/>
                <a:ext cx="763" cy="1098"/>
              </a:xfrm>
              <a:prstGeom prst="down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u="sng">
                  <a:sym typeface="+mn-ea"/>
                </a:endParaRPr>
              </a:p>
            </p:txBody>
          </p:sp>
          <p:sp>
            <p:nvSpPr>
              <p:cNvPr id="12" name="左箭头 11"/>
              <p:cNvSpPr/>
              <p:nvPr/>
            </p:nvSpPr>
            <p:spPr>
              <a:xfrm>
                <a:off x="8451" y="7647"/>
                <a:ext cx="1098" cy="715"/>
              </a:xfrm>
              <a:prstGeom prst="left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u="sng"/>
              </a:p>
            </p:txBody>
          </p:sp>
          <p:sp>
            <p:nvSpPr>
              <p:cNvPr id="13" name="上箭头 12"/>
              <p:cNvSpPr/>
              <p:nvPr/>
            </p:nvSpPr>
            <p:spPr>
              <a:xfrm>
                <a:off x="9227" y="6764"/>
                <a:ext cx="763" cy="1107"/>
              </a:xfrm>
              <a:prstGeom prst="up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grpSp>
        <p:sp>
          <p:nvSpPr>
            <p:cNvPr id="4" name="文本框 3"/>
            <p:cNvSpPr txBox="1"/>
            <p:nvPr/>
          </p:nvSpPr>
          <p:spPr>
            <a:xfrm>
              <a:off x="11168" y="7657"/>
              <a:ext cx="1995" cy="628"/>
            </a:xfrm>
            <a:prstGeom prst="rect">
              <a:avLst/>
            </a:prstGeom>
            <a:noFill/>
          </p:spPr>
          <p:txBody>
            <a:bodyPr wrap="square" rtlCol="0">
              <a:spAutoFit/>
            </a:bodyPr>
            <a:p>
              <a:r>
                <a:rPr lang="zh-CN" altLang="en-US" sz="2000">
                  <a:solidFill>
                    <a:srgbClr val="00B0F0"/>
                  </a:solidFill>
                  <a:latin typeface="微软雅黑" panose="020B0503020204020204" pitchFamily="34" charset="-122"/>
                  <a:ea typeface="微软雅黑" panose="020B0503020204020204" pitchFamily="34" charset="-122"/>
                </a:rPr>
                <a:t>合作伙伴</a:t>
              </a:r>
              <a:endParaRPr lang="zh-CN" altLang="en-US" sz="2000">
                <a:solidFill>
                  <a:srgbClr val="00B0F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851" y="9436"/>
              <a:ext cx="1954" cy="628"/>
            </a:xfrm>
            <a:prstGeom prst="rect">
              <a:avLst/>
            </a:prstGeom>
            <a:noFill/>
          </p:spPr>
          <p:txBody>
            <a:bodyPr wrap="square" rtlCol="0" anchor="t">
              <a:spAutoFit/>
            </a:bodyPr>
            <a:p>
              <a:r>
                <a:rPr lang="zh-CN" altLang="en-US" sz="2000">
                  <a:solidFill>
                    <a:srgbClr val="00B0F0"/>
                  </a:solidFill>
                  <a:latin typeface="微软雅黑" panose="020B0503020204020204" pitchFamily="34" charset="-122"/>
                  <a:ea typeface="微软雅黑" panose="020B0503020204020204" pitchFamily="34" charset="-122"/>
                  <a:sym typeface="+mn-ea"/>
                </a:rPr>
                <a:t>合作伙伴</a:t>
              </a:r>
              <a:endParaRPr lang="zh-CN" altLang="en-US" sz="2000">
                <a:solidFill>
                  <a:srgbClr val="00B0F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6557" y="7657"/>
              <a:ext cx="1930" cy="628"/>
            </a:xfrm>
            <a:prstGeom prst="rect">
              <a:avLst/>
            </a:prstGeom>
            <a:noFill/>
          </p:spPr>
          <p:txBody>
            <a:bodyPr wrap="square" rtlCol="0" anchor="t">
              <a:spAutoFit/>
            </a:bodyPr>
            <a:p>
              <a:r>
                <a:rPr lang="zh-CN" altLang="en-US" sz="2000">
                  <a:solidFill>
                    <a:srgbClr val="00B0F0"/>
                  </a:solidFill>
                  <a:latin typeface="微软雅黑" panose="020B0503020204020204" pitchFamily="34" charset="-122"/>
                  <a:ea typeface="微软雅黑" panose="020B0503020204020204" pitchFamily="34" charset="-122"/>
                  <a:sym typeface="+mn-ea"/>
                </a:rPr>
                <a:t>合作伙伴</a:t>
              </a:r>
              <a:endParaRPr lang="zh-CN" altLang="en-US" sz="2000">
                <a:solidFill>
                  <a:srgbClr val="00B0F0"/>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8851" y="5965"/>
              <a:ext cx="1954" cy="628"/>
            </a:xfrm>
            <a:prstGeom prst="rect">
              <a:avLst/>
            </a:prstGeom>
            <a:noFill/>
          </p:spPr>
          <p:txBody>
            <a:bodyPr wrap="square" rtlCol="0" anchor="t">
              <a:spAutoFit/>
            </a:bodyPr>
            <a:p>
              <a:r>
                <a:rPr lang="zh-CN" altLang="en-US" sz="2000">
                  <a:solidFill>
                    <a:srgbClr val="00B0F0"/>
                  </a:solidFill>
                  <a:latin typeface="微软雅黑" panose="020B0503020204020204" pitchFamily="34" charset="-122"/>
                  <a:ea typeface="微软雅黑" panose="020B0503020204020204" pitchFamily="34" charset="-122"/>
                  <a:sym typeface="+mn-ea"/>
                </a:rPr>
                <a:t>合作伙伴</a:t>
              </a:r>
              <a:endParaRPr lang="zh-CN" altLang="en-US" sz="2000">
                <a:solidFill>
                  <a:srgbClr val="00B0F0"/>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团队</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08965" y="126428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（三）创业团队的类型</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94435" y="1802130"/>
            <a:ext cx="5386705" cy="3784600"/>
          </a:xfrm>
          <a:prstGeom prst="rect">
            <a:avLst/>
          </a:prstGeom>
          <a:noFill/>
        </p:spPr>
        <p:txBody>
          <a:bodyPr wrap="square" rtlCol="0">
            <a:spAutoFit/>
          </a:bodyPr>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虚拟星状团队</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虚拟星状团队将星状团队和网状团队的优点结合起来，弥补了二者的缺点，形成一种中间状态。而在虚拟星状团队，核心人物由团队成员</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协商推举产生</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，从某种意义上来说他是团队的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代言人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代表整个团队的利益，其行为必须充分考虑其他团队成员的意见</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rot="0">
            <a:off x="7225665" y="2165985"/>
            <a:ext cx="3749675" cy="3417570"/>
            <a:chOff x="6950" y="5054"/>
            <a:chExt cx="5905" cy="5382"/>
          </a:xfrm>
        </p:grpSpPr>
        <p:sp>
          <p:nvSpPr>
            <p:cNvPr id="10" name="右箭头 9"/>
            <p:cNvSpPr/>
            <p:nvPr/>
          </p:nvSpPr>
          <p:spPr>
            <a:xfrm>
              <a:off x="11640" y="7224"/>
              <a:ext cx="1215" cy="906"/>
            </a:xfrm>
            <a:prstGeom prst="right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u="sng">
                <a:sym typeface="+mn-ea"/>
              </a:endParaRPr>
            </a:p>
          </p:txBody>
        </p:sp>
        <p:sp>
          <p:nvSpPr>
            <p:cNvPr id="11" name="下箭头 10"/>
            <p:cNvSpPr/>
            <p:nvPr/>
          </p:nvSpPr>
          <p:spPr>
            <a:xfrm>
              <a:off x="9371" y="9338"/>
              <a:ext cx="1018" cy="1098"/>
            </a:xfrm>
            <a:prstGeom prst="down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u="sng">
                <a:sym typeface="+mn-ea"/>
              </a:endParaRPr>
            </a:p>
          </p:txBody>
        </p:sp>
        <p:sp>
          <p:nvSpPr>
            <p:cNvPr id="12" name="左箭头 11"/>
            <p:cNvSpPr/>
            <p:nvPr/>
          </p:nvSpPr>
          <p:spPr>
            <a:xfrm>
              <a:off x="6950" y="7224"/>
              <a:ext cx="1098" cy="929"/>
            </a:xfrm>
            <a:prstGeom prst="left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u="sng"/>
            </a:p>
          </p:txBody>
        </p:sp>
        <p:sp>
          <p:nvSpPr>
            <p:cNvPr id="13" name="上箭头 12"/>
            <p:cNvSpPr/>
            <p:nvPr/>
          </p:nvSpPr>
          <p:spPr>
            <a:xfrm>
              <a:off x="9370" y="5054"/>
              <a:ext cx="1019" cy="1107"/>
            </a:xfrm>
            <a:prstGeom prst="up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u="sng">
                <a:sym typeface="+mn-ea"/>
              </a:endParaRPr>
            </a:p>
          </p:txBody>
        </p:sp>
      </p:grpSp>
      <p:sp>
        <p:nvSpPr>
          <p:cNvPr id="8" name="椭圆 7"/>
          <p:cNvSpPr/>
          <p:nvPr/>
        </p:nvSpPr>
        <p:spPr>
          <a:xfrm>
            <a:off x="8248650" y="3079115"/>
            <a:ext cx="1629410" cy="1597025"/>
          </a:xfrm>
          <a:prstGeom prst="ellipse">
            <a:avLst/>
          </a:prstGeom>
          <a:solidFill>
            <a:srgbClr val="00B0F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代言人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8762365" y="1616710"/>
            <a:ext cx="843280" cy="398780"/>
          </a:xfrm>
          <a:prstGeom prst="rect">
            <a:avLst/>
          </a:prstGeom>
          <a:noFill/>
        </p:spPr>
        <p:txBody>
          <a:bodyPr wrap="square" rtlCol="0">
            <a:spAutoFit/>
          </a:bodyPr>
          <a:p>
            <a:pPr algn="ctr"/>
            <a:r>
              <a:rPr lang="zh-CN" altLang="en-US" sz="2000">
                <a:solidFill>
                  <a:srgbClr val="00B0F0"/>
                </a:solidFill>
                <a:latin typeface="微软雅黑" panose="020B0503020204020204" pitchFamily="34" charset="-122"/>
                <a:ea typeface="微软雅黑" panose="020B0503020204020204" pitchFamily="34" charset="-122"/>
              </a:rPr>
              <a:t>成员</a:t>
            </a:r>
            <a:endParaRPr lang="zh-CN" altLang="en-US" sz="2000">
              <a:solidFill>
                <a:srgbClr val="00B0F0"/>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0975340" y="3543935"/>
            <a:ext cx="843280" cy="398780"/>
          </a:xfrm>
          <a:prstGeom prst="rect">
            <a:avLst/>
          </a:prstGeom>
          <a:noFill/>
        </p:spPr>
        <p:txBody>
          <a:bodyPr wrap="square" rtlCol="0">
            <a:spAutoFit/>
          </a:bodyPr>
          <a:p>
            <a:pPr algn="ctr"/>
            <a:r>
              <a:rPr lang="zh-CN" altLang="en-US" sz="2000">
                <a:solidFill>
                  <a:srgbClr val="00B0F0"/>
                </a:solidFill>
                <a:latin typeface="微软雅黑" panose="020B0503020204020204" pitchFamily="34" charset="-122"/>
                <a:ea typeface="微软雅黑" panose="020B0503020204020204" pitchFamily="34" charset="-122"/>
              </a:rPr>
              <a:t>成员</a:t>
            </a:r>
            <a:endParaRPr lang="zh-CN" altLang="en-US" sz="2000">
              <a:solidFill>
                <a:srgbClr val="00B0F0"/>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308090" y="3720465"/>
            <a:ext cx="843280" cy="398780"/>
          </a:xfrm>
          <a:prstGeom prst="rect">
            <a:avLst/>
          </a:prstGeom>
          <a:noFill/>
        </p:spPr>
        <p:txBody>
          <a:bodyPr wrap="square" rtlCol="0">
            <a:spAutoFit/>
          </a:bodyPr>
          <a:p>
            <a:pPr algn="ctr"/>
            <a:r>
              <a:rPr lang="zh-CN" altLang="en-US" sz="2000">
                <a:solidFill>
                  <a:srgbClr val="00B0F0"/>
                </a:solidFill>
                <a:latin typeface="微软雅黑" panose="020B0503020204020204" pitchFamily="34" charset="-122"/>
                <a:ea typeface="微软雅黑" panose="020B0503020204020204" pitchFamily="34" charset="-122"/>
              </a:rPr>
              <a:t>成员</a:t>
            </a:r>
            <a:endParaRPr lang="zh-CN" altLang="en-US" sz="2000">
              <a:solidFill>
                <a:srgbClr val="00B0F0"/>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763000" y="5793740"/>
            <a:ext cx="843280" cy="398780"/>
          </a:xfrm>
          <a:prstGeom prst="rect">
            <a:avLst/>
          </a:prstGeom>
          <a:noFill/>
        </p:spPr>
        <p:txBody>
          <a:bodyPr wrap="square" rtlCol="0">
            <a:spAutoFit/>
          </a:bodyPr>
          <a:p>
            <a:pPr algn="ctr"/>
            <a:r>
              <a:rPr lang="zh-CN" altLang="en-US" sz="2000">
                <a:solidFill>
                  <a:srgbClr val="00B0F0"/>
                </a:solidFill>
                <a:latin typeface="微软雅黑" panose="020B0503020204020204" pitchFamily="34" charset="-122"/>
                <a:ea typeface="微软雅黑" panose="020B0503020204020204" pitchFamily="34" charset="-122"/>
              </a:rPr>
              <a:t>成员</a:t>
            </a:r>
            <a:endParaRPr lang="zh-CN" altLang="en-US" sz="2000">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团队</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851275" y="964565"/>
            <a:ext cx="4064000" cy="398780"/>
          </a:xfrm>
          <a:prstGeom prst="rect">
            <a:avLst/>
          </a:prstGeom>
          <a:noFill/>
        </p:spPr>
        <p:txBody>
          <a:bodyPr wrap="square" rtlCol="0">
            <a:spAutoFit/>
          </a:bodyPr>
          <a:p>
            <a:r>
              <a:rPr lang="en-US" altLang="zh-CN"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种创业团队优点、缺点对比表</a:t>
            </a:r>
            <a:endParaRPr lang="zh-CN" altLang="en-US"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p:nvPr/>
        </p:nvGraphicFramePr>
        <p:xfrm>
          <a:off x="854075" y="1544955"/>
          <a:ext cx="10483850" cy="4641215"/>
        </p:xfrm>
        <a:graphic>
          <a:graphicData uri="http://schemas.openxmlformats.org/drawingml/2006/table">
            <a:tbl>
              <a:tblPr firstRow="1" bandRow="1">
                <a:tableStyleId>{5C22544A-7EE6-4342-B048-85BDC9FD1C3A}</a:tableStyleId>
              </a:tblPr>
              <a:tblGrid>
                <a:gridCol w="1861185"/>
                <a:gridCol w="3827145"/>
                <a:gridCol w="4795520"/>
              </a:tblGrid>
              <a:tr h="381000">
                <a:tc>
                  <a:txBody>
                    <a:bodyPr/>
                    <a:p>
                      <a:pPr algn="ctr">
                        <a:buNone/>
                      </a:pPr>
                      <a:r>
                        <a:rPr lang="zh-CN" altLang="en-US" sz="2000">
                          <a:latin typeface="微软雅黑" panose="020B0503020204020204" pitchFamily="34" charset="-122"/>
                          <a:ea typeface="微软雅黑" panose="020B0503020204020204" pitchFamily="34" charset="-122"/>
                        </a:rPr>
                        <a:t>类型</a:t>
                      </a:r>
                      <a:endParaRPr lang="zh-CN" altLang="en-US" sz="2000">
                        <a:latin typeface="微软雅黑" panose="020B0503020204020204" pitchFamily="34" charset="-122"/>
                        <a:ea typeface="微软雅黑" panose="020B0503020204020204" pitchFamily="34" charset="-122"/>
                      </a:endParaRPr>
                    </a:p>
                  </a:txBody>
                  <a:tcPr/>
                </a:tc>
                <a:tc>
                  <a:txBody>
                    <a:bodyPr/>
                    <a:p>
                      <a:pPr algn="ctr">
                        <a:buNone/>
                      </a:pPr>
                      <a:r>
                        <a:rPr lang="zh-CN" altLang="en-US" sz="2000">
                          <a:latin typeface="微软雅黑" panose="020B0503020204020204" pitchFamily="34" charset="-122"/>
                          <a:ea typeface="微软雅黑" panose="020B0503020204020204" pitchFamily="34" charset="-122"/>
                        </a:rPr>
                        <a:t>优点</a:t>
                      </a:r>
                      <a:endParaRPr lang="zh-CN" altLang="en-US" sz="2000">
                        <a:latin typeface="微软雅黑" panose="020B0503020204020204" pitchFamily="34" charset="-122"/>
                        <a:ea typeface="微软雅黑" panose="020B0503020204020204" pitchFamily="34" charset="-122"/>
                      </a:endParaRPr>
                    </a:p>
                  </a:txBody>
                  <a:tcPr/>
                </a:tc>
                <a:tc>
                  <a:txBody>
                    <a:bodyPr/>
                    <a:p>
                      <a:pPr algn="ctr">
                        <a:buNone/>
                      </a:pPr>
                      <a:r>
                        <a:rPr lang="zh-CN" altLang="en-US" sz="2000">
                          <a:latin typeface="微软雅黑" panose="020B0503020204020204" pitchFamily="34" charset="-122"/>
                          <a:ea typeface="微软雅黑" panose="020B0503020204020204" pitchFamily="34" charset="-122"/>
                        </a:rPr>
                        <a:t>缺点</a:t>
                      </a:r>
                      <a:endParaRPr lang="zh-CN" altLang="en-US" sz="2000">
                        <a:latin typeface="微软雅黑" panose="020B0503020204020204" pitchFamily="34" charset="-122"/>
                        <a:ea typeface="微软雅黑" panose="020B0503020204020204" pitchFamily="34" charset="-122"/>
                      </a:endParaRPr>
                    </a:p>
                  </a:txBody>
                  <a:tcPr/>
                </a:tc>
              </a:tr>
              <a:tr h="1690370">
                <a:tc>
                  <a:txBody>
                    <a:bodyPr/>
                    <a:p>
                      <a:pPr algn="l">
                        <a:lnSpc>
                          <a:spcPct val="370000"/>
                        </a:lnSpc>
                        <a:buNone/>
                      </a:pPr>
                      <a:r>
                        <a:rPr lang="zh-CN" altLang="en-US" sz="2000">
                          <a:latin typeface="微软雅黑" panose="020B0503020204020204" pitchFamily="34" charset="-122"/>
                          <a:ea typeface="微软雅黑" panose="020B0503020204020204" pitchFamily="34" charset="-122"/>
                        </a:rPr>
                        <a:t>星状团队</a:t>
                      </a:r>
                      <a:endParaRPr lang="zh-CN" altLang="en-US" sz="2000">
                        <a:latin typeface="微软雅黑" panose="020B0503020204020204" pitchFamily="34" charset="-122"/>
                        <a:ea typeface="微软雅黑" panose="020B0503020204020204" pitchFamily="34" charset="-122"/>
                      </a:endParaRPr>
                    </a:p>
                  </a:txBody>
                  <a:tcPr/>
                </a:tc>
                <a:tc>
                  <a:txBody>
                    <a:bodyPr/>
                    <a:p>
                      <a:pPr algn="l">
                        <a:lnSpc>
                          <a:spcPct val="160000"/>
                        </a:lnSpc>
                        <a:buNone/>
                      </a:pPr>
                      <a:r>
                        <a:rPr lang="zh-CN" altLang="en-US" sz="2000">
                          <a:latin typeface="微软雅黑" panose="020B0503020204020204" pitchFamily="34" charset="-122"/>
                          <a:ea typeface="微软雅黑" panose="020B0503020204020204" pitchFamily="34" charset="-122"/>
                        </a:rPr>
                        <a:t>稳定性好</a:t>
                      </a:r>
                      <a:endParaRPr lang="zh-CN" altLang="en-US" sz="2000">
                        <a:latin typeface="微软雅黑" panose="020B0503020204020204" pitchFamily="34" charset="-122"/>
                        <a:ea typeface="微软雅黑" panose="020B0503020204020204" pitchFamily="34" charset="-122"/>
                      </a:endParaRPr>
                    </a:p>
                    <a:p>
                      <a:pPr algn="l">
                        <a:lnSpc>
                          <a:spcPct val="160000"/>
                        </a:lnSpc>
                        <a:buNone/>
                      </a:pPr>
                      <a:r>
                        <a:rPr lang="zh-CN" altLang="en-US" sz="2000">
                          <a:latin typeface="微软雅黑" panose="020B0503020204020204" pitchFamily="34" charset="-122"/>
                          <a:ea typeface="微软雅黑" panose="020B0503020204020204" pitchFamily="34" charset="-122"/>
                        </a:rPr>
                        <a:t>组织结构紧密，向心力强</a:t>
                      </a:r>
                      <a:endParaRPr lang="zh-CN" altLang="en-US" sz="2000">
                        <a:latin typeface="微软雅黑" panose="020B0503020204020204" pitchFamily="34" charset="-122"/>
                        <a:ea typeface="微软雅黑" panose="020B0503020204020204" pitchFamily="34" charset="-122"/>
                      </a:endParaRPr>
                    </a:p>
                    <a:p>
                      <a:pPr algn="l">
                        <a:lnSpc>
                          <a:spcPct val="160000"/>
                        </a:lnSpc>
                        <a:buNone/>
                      </a:pPr>
                      <a:r>
                        <a:rPr lang="zh-CN" altLang="en-US" sz="2000">
                          <a:latin typeface="微软雅黑" panose="020B0503020204020204" pitchFamily="34" charset="-122"/>
                          <a:ea typeface="微软雅黑" panose="020B0503020204020204" pitchFamily="34" charset="-122"/>
                        </a:rPr>
                        <a:t>决策程序相对简单，组织效率高</a:t>
                      </a:r>
                      <a:endParaRPr lang="zh-CN" altLang="en-US" sz="2000">
                        <a:latin typeface="微软雅黑" panose="020B0503020204020204" pitchFamily="34" charset="-122"/>
                        <a:ea typeface="微软雅黑" panose="020B0503020204020204" pitchFamily="34" charset="-122"/>
                      </a:endParaRPr>
                    </a:p>
                  </a:txBody>
                  <a:tcPr/>
                </a:tc>
                <a:tc>
                  <a:txBody>
                    <a:bodyPr/>
                    <a:p>
                      <a:pPr>
                        <a:buNone/>
                      </a:pPr>
                      <a:r>
                        <a:rPr lang="zh-CN" altLang="en-US" sz="2000">
                          <a:latin typeface="微软雅黑" panose="020B0503020204020204" pitchFamily="34" charset="-122"/>
                          <a:ea typeface="微软雅黑" panose="020B0503020204020204" pitchFamily="34" charset="-122"/>
                        </a:rPr>
                        <a:t>权力容易过于集中</a:t>
                      </a:r>
                      <a:endParaRPr lang="zh-CN" altLang="en-US" sz="2000">
                        <a:latin typeface="微软雅黑" panose="020B0503020204020204" pitchFamily="34" charset="-122"/>
                        <a:ea typeface="微软雅黑" panose="020B0503020204020204" pitchFamily="34" charset="-122"/>
                      </a:endParaRPr>
                    </a:p>
                    <a:p>
                      <a:pPr>
                        <a:buNone/>
                      </a:pPr>
                      <a:r>
                        <a:rPr lang="zh-CN" altLang="en-US" sz="2000">
                          <a:latin typeface="微软雅黑" panose="020B0503020204020204" pitchFamily="34" charset="-122"/>
                          <a:ea typeface="微软雅黑" panose="020B0503020204020204" pitchFamily="34" charset="-122"/>
                        </a:rPr>
                        <a:t>难以发挥成员主动性、积极性</a:t>
                      </a:r>
                      <a:endParaRPr lang="zh-CN" altLang="en-US" sz="2000">
                        <a:latin typeface="微软雅黑" panose="020B0503020204020204" pitchFamily="34" charset="-122"/>
                        <a:ea typeface="微软雅黑" panose="020B0503020204020204" pitchFamily="34" charset="-122"/>
                      </a:endParaRPr>
                    </a:p>
                    <a:p>
                      <a:pPr>
                        <a:buNone/>
                      </a:pPr>
                      <a:r>
                        <a:rPr lang="zh-CN" altLang="en-US" sz="2000">
                          <a:latin typeface="微软雅黑" panose="020B0503020204020204" pitchFamily="34" charset="-122"/>
                          <a:ea typeface="微软雅黑" panose="020B0503020204020204" pitchFamily="34" charset="-122"/>
                        </a:rPr>
                        <a:t>当核心人物和支持者之间的冲突无法调节时，支持者可能会选择离开团队，使组织结构受到冲击</a:t>
                      </a:r>
                      <a:endParaRPr lang="zh-CN" altLang="en-US" sz="2000">
                        <a:latin typeface="微软雅黑" panose="020B0503020204020204" pitchFamily="34" charset="-122"/>
                        <a:ea typeface="微软雅黑" panose="020B0503020204020204" pitchFamily="34" charset="-122"/>
                      </a:endParaRPr>
                    </a:p>
                  </a:txBody>
                  <a:tcPr/>
                </a:tc>
              </a:tr>
              <a:tr h="1243965">
                <a:tc>
                  <a:txBody>
                    <a:bodyPr/>
                    <a:p>
                      <a:pPr>
                        <a:lnSpc>
                          <a:spcPct val="280000"/>
                        </a:lnSpc>
                        <a:buNone/>
                      </a:pPr>
                      <a:r>
                        <a:rPr lang="zh-CN" altLang="en-US" sz="2000">
                          <a:latin typeface="微软雅黑" panose="020B0503020204020204" pitchFamily="34" charset="-122"/>
                          <a:ea typeface="微软雅黑" panose="020B0503020204020204" pitchFamily="34" charset="-122"/>
                        </a:rPr>
                        <a:t>网状团队</a:t>
                      </a:r>
                      <a:endParaRPr lang="zh-CN" altLang="en-US" sz="2000">
                        <a:latin typeface="微软雅黑" panose="020B0503020204020204" pitchFamily="34" charset="-122"/>
                        <a:ea typeface="微软雅黑" panose="020B0503020204020204" pitchFamily="34" charset="-122"/>
                      </a:endParaRPr>
                    </a:p>
                  </a:txBody>
                  <a:tcPr/>
                </a:tc>
                <a:tc>
                  <a:txBody>
                    <a:bodyPr/>
                    <a:p>
                      <a:pPr>
                        <a:lnSpc>
                          <a:spcPct val="120000"/>
                        </a:lnSpc>
                        <a:buNone/>
                      </a:pPr>
                      <a:r>
                        <a:rPr lang="zh-CN" altLang="en-US" sz="2000">
                          <a:latin typeface="微软雅黑" panose="020B0503020204020204" pitchFamily="34" charset="-122"/>
                          <a:ea typeface="微软雅黑" panose="020B0503020204020204" pitchFamily="34" charset="-122"/>
                        </a:rPr>
                        <a:t>成员关系密切，容易达成共识</a:t>
                      </a:r>
                      <a:endParaRPr lang="zh-CN" altLang="en-US" sz="2000">
                        <a:latin typeface="微软雅黑" panose="020B0503020204020204" pitchFamily="34" charset="-122"/>
                        <a:ea typeface="微软雅黑" panose="020B0503020204020204" pitchFamily="34" charset="-122"/>
                      </a:endParaRPr>
                    </a:p>
                    <a:p>
                      <a:pPr>
                        <a:lnSpc>
                          <a:spcPct val="120000"/>
                        </a:lnSpc>
                        <a:buNone/>
                      </a:pPr>
                      <a:r>
                        <a:rPr lang="zh-CN" altLang="en-US" sz="2000">
                          <a:latin typeface="微软雅黑" panose="020B0503020204020204" pitchFamily="34" charset="-122"/>
                          <a:ea typeface="微软雅黑" panose="020B0503020204020204" pitchFamily="34" charset="-122"/>
                        </a:rPr>
                        <a:t>成员的地位相对平等，易于沟通</a:t>
                      </a:r>
                      <a:endParaRPr lang="zh-CN" altLang="en-US" sz="2000">
                        <a:latin typeface="微软雅黑" panose="020B0503020204020204" pitchFamily="34" charset="-122"/>
                        <a:ea typeface="微软雅黑" panose="020B0503020204020204" pitchFamily="34" charset="-122"/>
                      </a:endParaRPr>
                    </a:p>
                    <a:p>
                      <a:pPr>
                        <a:lnSpc>
                          <a:spcPct val="120000"/>
                        </a:lnSpc>
                        <a:buNone/>
                      </a:pPr>
                      <a:r>
                        <a:rPr lang="zh-CN" altLang="en-US" sz="2000">
                          <a:latin typeface="微软雅黑" panose="020B0503020204020204" pitchFamily="34" charset="-122"/>
                          <a:ea typeface="微软雅黑" panose="020B0503020204020204" pitchFamily="34" charset="-122"/>
                        </a:rPr>
                        <a:t>团队成员不会轻易离开</a:t>
                      </a:r>
                      <a:endParaRPr lang="zh-CN" altLang="en-US" sz="2000">
                        <a:latin typeface="微软雅黑" panose="020B0503020204020204" pitchFamily="34" charset="-122"/>
                        <a:ea typeface="微软雅黑" panose="020B0503020204020204" pitchFamily="34" charset="-122"/>
                      </a:endParaRPr>
                    </a:p>
                  </a:txBody>
                  <a:tcPr/>
                </a:tc>
                <a:tc>
                  <a:txBody>
                    <a:bodyPr/>
                    <a:p>
                      <a:pPr>
                        <a:lnSpc>
                          <a:spcPct val="160000"/>
                        </a:lnSpc>
                        <a:buNone/>
                      </a:pPr>
                      <a:r>
                        <a:rPr lang="zh-CN" altLang="en-US" sz="2000">
                          <a:latin typeface="微软雅黑" panose="020B0503020204020204" pitchFamily="34" charset="-122"/>
                          <a:ea typeface="微软雅黑" panose="020B0503020204020204" pitchFamily="34" charset="-122"/>
                        </a:rPr>
                        <a:t>结构比较松散，容易形成多头领导</a:t>
                      </a:r>
                      <a:endParaRPr lang="zh-CN" altLang="en-US" sz="2000">
                        <a:latin typeface="微软雅黑" panose="020B0503020204020204" pitchFamily="34" charset="-122"/>
                        <a:ea typeface="微软雅黑" panose="020B0503020204020204" pitchFamily="34" charset="-122"/>
                      </a:endParaRPr>
                    </a:p>
                    <a:p>
                      <a:pPr>
                        <a:lnSpc>
                          <a:spcPct val="170000"/>
                        </a:lnSpc>
                        <a:buNone/>
                      </a:pPr>
                      <a:r>
                        <a:rPr lang="zh-CN" altLang="en-US" sz="2000">
                          <a:latin typeface="微软雅黑" panose="020B0503020204020204" pitchFamily="34" charset="-122"/>
                          <a:ea typeface="微软雅黑" panose="020B0503020204020204" pitchFamily="34" charset="-122"/>
                        </a:rPr>
                        <a:t>决策效率相对较低，容易导致团队涣散</a:t>
                      </a:r>
                      <a:endParaRPr lang="zh-CN" altLang="en-US" sz="2000">
                        <a:latin typeface="微软雅黑" panose="020B0503020204020204" pitchFamily="34" charset="-122"/>
                        <a:ea typeface="微软雅黑" panose="020B0503020204020204" pitchFamily="34" charset="-122"/>
                      </a:endParaRPr>
                    </a:p>
                  </a:txBody>
                  <a:tcPr/>
                </a:tc>
              </a:tr>
              <a:tr h="1254125">
                <a:tc>
                  <a:txBody>
                    <a:bodyPr/>
                    <a:p>
                      <a:pPr algn="l">
                        <a:lnSpc>
                          <a:spcPct val="280000"/>
                        </a:lnSpc>
                        <a:buNone/>
                      </a:pPr>
                      <a:r>
                        <a:rPr lang="zh-CN" altLang="en-US" sz="2000">
                          <a:latin typeface="微软雅黑" panose="020B0503020204020204" pitchFamily="34" charset="-122"/>
                          <a:ea typeface="微软雅黑" panose="020B0503020204020204" pitchFamily="34" charset="-122"/>
                        </a:rPr>
                        <a:t>虚拟星状团队</a:t>
                      </a:r>
                      <a:endParaRPr lang="zh-CN" altLang="en-US" sz="2000">
                        <a:latin typeface="微软雅黑" panose="020B0503020204020204" pitchFamily="34" charset="-122"/>
                        <a:ea typeface="微软雅黑" panose="020B0503020204020204" pitchFamily="34" charset="-122"/>
                      </a:endParaRPr>
                    </a:p>
                  </a:txBody>
                  <a:tcPr/>
                </a:tc>
                <a:tc>
                  <a:txBody>
                    <a:bodyPr/>
                    <a:p>
                      <a:pPr>
                        <a:lnSpc>
                          <a:spcPct val="200000"/>
                        </a:lnSpc>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代言人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具有一定威信</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既不过度集权，又不过度分散</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txBody>
                  <a:tcPr/>
                </a:tc>
                <a:tc>
                  <a:txBody>
                    <a:bodyPr/>
                    <a:p>
                      <a:pPr>
                        <a:lnSpc>
                          <a:spcPct val="180000"/>
                        </a:lnSpc>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代言人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的行为必须充分考虑其他团队成员的意见，其权威性不足</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97230" y="1445260"/>
            <a:ext cx="10627360" cy="4769485"/>
          </a:xfrm>
          <a:prstGeom prst="rect">
            <a:avLst/>
          </a:prstGeom>
          <a:noFill/>
        </p:spPr>
        <p:txBody>
          <a:bodyPr wrap="square" rtlCol="0">
            <a:spAutoFit/>
          </a:bodyPr>
          <a:p>
            <a:pPr>
              <a:lnSpc>
                <a:spcPct val="19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天矢禾念（</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Vsinger</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以虚拟歌手经纪为核心，打造了洛天依等标志性虚拟偶像，被</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Bilibili</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收购。团队通过多平台运营形成星状网络，覆盖广泛受众。</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大禹网络：</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中国最大</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MCN</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机构之一，旗下拥有多个通过动漫短视频建立认知的虚拟形象（如一禅小和尚），通过内容分发构建星状粉丝生态。</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次世文化：</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专注跨次元</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IP</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运营，构建虚拟人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IP</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矩阵及生态，旗下翎</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Ling</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等虚拟偶像通过多元应用场景实现星状网络扩展。</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中科深智：</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为头部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IP</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（如一禅小和尚、沫沫酱）提供全栈式虚拟直播技术支持，服务覆盖央视、中兴等龙头企业，形成技术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+IP</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的星状合作模式。</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512060" y="1052195"/>
            <a:ext cx="7224395" cy="398780"/>
          </a:xfrm>
          <a:prstGeom prst="rect">
            <a:avLst/>
          </a:prstGeom>
          <a:noFill/>
        </p:spPr>
        <p:txBody>
          <a:bodyPr wrap="square" rtlCol="0">
            <a:spAutoFit/>
          </a:bodyPr>
          <a:p>
            <a:pPr algn="ctr"/>
            <a:r>
              <a:rPr lang="zh-CN" altLang="en-US"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国内典型的虚拟星状团队公司主要集中在虚拟偶像</a:t>
            </a:r>
            <a:r>
              <a:rPr lang="en-US" altLang="zh-CN"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IP</a:t>
            </a:r>
            <a:r>
              <a:rPr lang="zh-CN" altLang="en-US"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运营领域</a:t>
            </a:r>
            <a:endParaRPr lang="zh-CN" altLang="en-US"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团队</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的组建</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08965" y="126428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（一）组建创业团队的原则</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99770" y="1795780"/>
            <a:ext cx="11099800" cy="4381500"/>
          </a:xfrm>
          <a:prstGeom prst="rect">
            <a:avLst/>
          </a:prstGeom>
        </p:spPr>
        <p:txBody>
          <a:bodyPr>
            <a:noAutofit/>
          </a:bodyPr>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志向原则：</a:t>
            </a:r>
            <a:r>
              <a:rPr lang="zh-CN" altLang="en-US" sz="2000">
                <a:solidFill>
                  <a:schemeClr val="tx1"/>
                </a:solidFill>
                <a:latin typeface="微软雅黑" panose="020B0503020204020204" pitchFamily="34" charset="-122"/>
                <a:ea typeface="微软雅黑" panose="020B0503020204020204" pitchFamily="34" charset="-122"/>
              </a:rPr>
              <a:t>共同的创业价值观共同的创业愿景</a:t>
            </a:r>
            <a:endParaRPr lang="zh-CN" altLang="en-US" sz="2000" b="1">
              <a:solidFill>
                <a:schemeClr val="tx1"/>
              </a:solidFill>
              <a:latin typeface="微软雅黑" panose="020B0503020204020204" pitchFamily="34" charset="-122"/>
              <a:ea typeface="微软雅黑" panose="020B0503020204020204" pitchFamily="34" charset="-122"/>
            </a:endParaRPr>
          </a:p>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目标明确合理原则：</a:t>
            </a:r>
            <a:r>
              <a:rPr lang="zh-CN" altLang="en-US" sz="2000">
                <a:solidFill>
                  <a:schemeClr val="tx1"/>
                </a:solidFill>
                <a:latin typeface="微软雅黑" panose="020B0503020204020204" pitchFamily="34" charset="-122"/>
                <a:ea typeface="微软雅黑" panose="020B0503020204020204" pitchFamily="34" charset="-122"/>
              </a:rPr>
              <a:t>目标必须明确，与此同时，目标也必须是合理的、切实可行的</a:t>
            </a:r>
            <a:endParaRPr lang="zh-CN" altLang="en-US" sz="2000" b="1">
              <a:solidFill>
                <a:schemeClr val="tx1"/>
              </a:solidFill>
              <a:latin typeface="微软雅黑" panose="020B0503020204020204" pitchFamily="34" charset="-122"/>
              <a:ea typeface="微软雅黑" panose="020B0503020204020204" pitchFamily="34" charset="-122"/>
            </a:endParaRPr>
          </a:p>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互补原则：</a:t>
            </a:r>
            <a:r>
              <a:rPr lang="zh-CN" altLang="en-US" sz="2000">
                <a:solidFill>
                  <a:schemeClr val="tx1"/>
                </a:solidFill>
                <a:latin typeface="微软雅黑" panose="020B0503020204020204" pitchFamily="34" charset="-122"/>
                <a:ea typeface="微软雅黑" panose="020B0503020204020204" pitchFamily="34" charset="-122"/>
              </a:rPr>
              <a:t>在优秀的创业团队中，成员的能力通常都具有良好的互补性。</a:t>
            </a:r>
            <a:endParaRPr lang="zh-CN" altLang="en-US" sz="2000">
              <a:solidFill>
                <a:schemeClr val="tx1"/>
              </a:solidFill>
              <a:latin typeface="微软雅黑" panose="020B0503020204020204" pitchFamily="34" charset="-122"/>
              <a:ea typeface="微软雅黑" panose="020B0503020204020204" pitchFamily="34" charset="-122"/>
            </a:endParaRPr>
          </a:p>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精简高效原则：</a:t>
            </a:r>
            <a:r>
              <a:rPr lang="zh-CN" altLang="en-US" sz="2000">
                <a:solidFill>
                  <a:schemeClr val="tx1"/>
                </a:solidFill>
                <a:latin typeface="微软雅黑" panose="020B0503020204020204" pitchFamily="34" charset="-122"/>
                <a:ea typeface="微软雅黑" panose="020B0503020204020204" pitchFamily="34" charset="-122"/>
              </a:rPr>
              <a:t>创业团队人员构成应在保证企业高效运作的前提下尽量精简。</a:t>
            </a:r>
            <a:endParaRPr lang="zh-CN" altLang="en-US" sz="2000">
              <a:solidFill>
                <a:schemeClr val="tx1"/>
              </a:solidFill>
              <a:latin typeface="微软雅黑" panose="020B0503020204020204" pitchFamily="34" charset="-122"/>
              <a:ea typeface="微软雅黑" panose="020B0503020204020204" pitchFamily="34" charset="-122"/>
            </a:endParaRPr>
          </a:p>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动态开放原则：</a:t>
            </a:r>
            <a:r>
              <a:rPr lang="zh-CN" altLang="en-US" sz="2000">
                <a:solidFill>
                  <a:schemeClr val="tx1"/>
                </a:solidFill>
                <a:latin typeface="微软雅黑" panose="020B0503020204020204" pitchFamily="34" charset="-122"/>
                <a:ea typeface="微软雅黑" panose="020B0503020204020204" pitchFamily="34" charset="-122"/>
              </a:rPr>
              <a:t>应注意保持团队的动态性和开放性，使真正适配的人员能被吸纳到创业团队中来。</a:t>
            </a:r>
            <a:endParaRPr lang="zh-CN" altLang="en-US" sz="2000">
              <a:solidFill>
                <a:schemeClr val="tx1"/>
              </a:solidFill>
              <a:latin typeface="微软雅黑" panose="020B0503020204020204" pitchFamily="34" charset="-122"/>
              <a:ea typeface="微软雅黑" panose="020B0503020204020204" pitchFamily="34" charset="-122"/>
            </a:endParaRPr>
          </a:p>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团队原则：</a:t>
            </a:r>
            <a:r>
              <a:rPr lang="zh-CN" altLang="en-US" sz="2000">
                <a:solidFill>
                  <a:schemeClr val="tx1"/>
                </a:solidFill>
                <a:latin typeface="微软雅黑" panose="020B0503020204020204" pitchFamily="34" charset="-122"/>
                <a:ea typeface="微软雅黑" panose="020B0503020204020204" pitchFamily="34" charset="-122"/>
              </a:rPr>
              <a:t>每一名成员都应认识到个人利益是建立在团队利益的基础上的，因此应将团队利益置于个人利益之上。</a:t>
            </a:r>
            <a:endParaRPr lang="zh-CN" altLang="en-US" sz="2000">
              <a:solidFill>
                <a:schemeClr val="tx1"/>
              </a:solidFill>
              <a:latin typeface="微软雅黑" panose="020B0503020204020204" pitchFamily="34" charset="-122"/>
              <a:ea typeface="微软雅黑" panose="020B0503020204020204" pitchFamily="34" charset="-122"/>
            </a:endParaRPr>
          </a:p>
        </p:txBody>
      </p:sp>
      <p:pic>
        <p:nvPicPr>
          <p:cNvPr id="5" name="图片 4"/>
          <p:cNvPicPr/>
          <p:nvPr/>
        </p:nvPicPr>
        <p:blipFill>
          <a:blip r:embed="rId1"/>
          <a:stretch>
            <a:fillRect/>
          </a:stretch>
        </p:blipFill>
        <p:spPr>
          <a:xfrm>
            <a:off x="8521065" y="703580"/>
            <a:ext cx="2878455" cy="1863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团队</a:t>
            </a:r>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的组建</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08965" y="147637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（二）组建创业团队的程序</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8965" y="2239010"/>
            <a:ext cx="11160760" cy="4381500"/>
          </a:xfrm>
          <a:prstGeom prst="rect">
            <a:avLst/>
          </a:prstGeom>
        </p:spPr>
        <p:txBody>
          <a:bodyPr>
            <a:noAutofit/>
          </a:bodyPr>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明确创业目标：</a:t>
            </a:r>
            <a:r>
              <a:rPr lang="zh-CN" altLang="en-US" sz="2000">
                <a:solidFill>
                  <a:schemeClr val="tx1"/>
                </a:solidFill>
                <a:latin typeface="微软雅黑" panose="020B0503020204020204" pitchFamily="34" charset="-122"/>
                <a:ea typeface="微软雅黑" panose="020B0503020204020204" pitchFamily="34" charset="-122"/>
              </a:rPr>
              <a:t>一是选择创业方向，二是确定创业方法，三是明确创业要达到的预期结果。</a:t>
            </a:r>
            <a:endParaRPr lang="zh-CN" altLang="en-US" sz="2000" b="1">
              <a:solidFill>
                <a:schemeClr val="tx1"/>
              </a:solidFill>
              <a:latin typeface="微软雅黑" panose="020B0503020204020204" pitchFamily="34" charset="-122"/>
              <a:ea typeface="微软雅黑" panose="020B0503020204020204" pitchFamily="34" charset="-122"/>
            </a:endParaRPr>
          </a:p>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制订创业计划：</a:t>
            </a:r>
            <a:r>
              <a:rPr lang="zh-CN" altLang="en-US" sz="2000">
                <a:solidFill>
                  <a:schemeClr val="tx1"/>
                </a:solidFill>
                <a:latin typeface="微软雅黑" panose="020B0503020204020204" pitchFamily="34" charset="-122"/>
                <a:ea typeface="微软雅黑" panose="020B0503020204020204" pitchFamily="34" charset="-122"/>
              </a:rPr>
              <a:t>是在对创业目标进行分解的基础上以创业团队整体视角制订的计划。</a:t>
            </a:r>
            <a:endParaRPr lang="zh-CN" altLang="en-US" sz="2000" b="1">
              <a:solidFill>
                <a:schemeClr val="tx1"/>
              </a:solidFill>
              <a:latin typeface="微软雅黑" panose="020B0503020204020204" pitchFamily="34" charset="-122"/>
              <a:ea typeface="微软雅黑" panose="020B0503020204020204" pitchFamily="34" charset="-122"/>
            </a:endParaRPr>
          </a:p>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招募团队成员：</a:t>
            </a:r>
            <a:r>
              <a:rPr lang="zh-CN" altLang="en-US" sz="2000">
                <a:solidFill>
                  <a:schemeClr val="tx1"/>
                </a:solidFill>
                <a:latin typeface="微软雅黑" panose="020B0503020204020204" pitchFamily="34" charset="-122"/>
                <a:ea typeface="微软雅黑" panose="020B0503020204020204" pitchFamily="34" charset="-122"/>
              </a:rPr>
              <a:t>志同道合、优势互补、规模适度、考虑合伙人的品性以及与其价值观的契合度。</a:t>
            </a:r>
            <a:endParaRPr lang="zh-CN" altLang="en-US" sz="2000">
              <a:solidFill>
                <a:schemeClr val="tx1"/>
              </a:solidFill>
              <a:latin typeface="微软雅黑" panose="020B0503020204020204" pitchFamily="34" charset="-122"/>
              <a:ea typeface="微软雅黑" panose="020B0503020204020204" pitchFamily="34" charset="-122"/>
            </a:endParaRPr>
          </a:p>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合理划分职权：</a:t>
            </a:r>
            <a:r>
              <a:rPr lang="zh-CN" altLang="en-US" sz="2000">
                <a:solidFill>
                  <a:schemeClr val="tx1"/>
                </a:solidFill>
                <a:latin typeface="微软雅黑" panose="020B0503020204020204" pitchFamily="34" charset="-122"/>
                <a:ea typeface="微软雅黑" panose="020B0503020204020204" pitchFamily="34" charset="-122"/>
              </a:rPr>
              <a:t>团队成员之间职权的划分必须明确，既要避免职权重叠和交叉，也要避免职责遗漏。</a:t>
            </a:r>
            <a:endParaRPr lang="zh-CN" altLang="en-US" sz="2000">
              <a:solidFill>
                <a:schemeClr val="tx1"/>
              </a:solidFill>
              <a:latin typeface="微软雅黑" panose="020B0503020204020204" pitchFamily="34" charset="-122"/>
              <a:ea typeface="微软雅黑" panose="020B0503020204020204" pitchFamily="34" charset="-122"/>
            </a:endParaRPr>
          </a:p>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构建制度体系：</a:t>
            </a:r>
            <a:r>
              <a:rPr lang="zh-CN" altLang="en-US" sz="2000">
                <a:solidFill>
                  <a:schemeClr val="tx1"/>
                </a:solidFill>
                <a:latin typeface="微软雅黑" panose="020B0503020204020204" pitchFamily="34" charset="-122"/>
                <a:ea typeface="微软雅黑" panose="020B0503020204020204" pitchFamily="34" charset="-122"/>
              </a:rPr>
              <a:t>主要包括团队的各种约束制度和激励制度。</a:t>
            </a:r>
            <a:endParaRPr lang="zh-CN" altLang="en-US" sz="2000">
              <a:solidFill>
                <a:schemeClr val="tx1"/>
              </a:solidFill>
              <a:latin typeface="微软雅黑" panose="020B0503020204020204" pitchFamily="34" charset="-122"/>
              <a:ea typeface="微软雅黑" panose="020B0503020204020204" pitchFamily="34" charset="-122"/>
            </a:endParaRPr>
          </a:p>
          <a:p>
            <a:pPr>
              <a:lnSpc>
                <a:spcPct val="200000"/>
              </a:lnSpc>
            </a:pPr>
            <a:r>
              <a:rPr lang="zh-CN" altLang="en-US" sz="2000" b="1">
                <a:solidFill>
                  <a:schemeClr val="tx1"/>
                </a:solidFill>
                <a:latin typeface="微软雅黑" panose="020B0503020204020204" pitchFamily="34" charset="-122"/>
                <a:ea typeface="微软雅黑" panose="020B0503020204020204" pitchFamily="34" charset="-122"/>
              </a:rPr>
              <a:t>调整融合团队：</a:t>
            </a:r>
            <a:r>
              <a:rPr lang="zh-CN" altLang="en-US" sz="2000">
                <a:solidFill>
                  <a:schemeClr val="tx1"/>
                </a:solidFill>
                <a:latin typeface="微软雅黑" panose="020B0503020204020204" pitchFamily="34" charset="-122"/>
                <a:ea typeface="微软雅黑" panose="020B0503020204020204" pitchFamily="34" charset="-122"/>
              </a:rPr>
              <a:t>团队的调整融合是一个动态持续的过程。</a:t>
            </a:r>
            <a:endParaRPr lang="zh-CN" altLang="en-US" sz="2000">
              <a:solidFill>
                <a:schemeClr val="tx1"/>
              </a:solidFill>
              <a:latin typeface="微软雅黑" panose="020B0503020204020204" pitchFamily="34" charset="-122"/>
              <a:ea typeface="微软雅黑" panose="020B0503020204020204" pitchFamily="34" charset="-122"/>
            </a:endParaRPr>
          </a:p>
        </p:txBody>
      </p:sp>
      <p:pic>
        <p:nvPicPr>
          <p:cNvPr id="5" name="图片 4"/>
          <p:cNvPicPr/>
          <p:nvPr/>
        </p:nvPicPr>
        <p:blipFill>
          <a:blip r:embed="rId1"/>
          <a:stretch>
            <a:fillRect/>
          </a:stretch>
        </p:blipFill>
        <p:spPr>
          <a:xfrm>
            <a:off x="8369300" y="689610"/>
            <a:ext cx="2878455" cy="1863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3134355"/>
            <a:chOff x="1898741" y="2302387"/>
            <a:chExt cx="8369935" cy="3134311"/>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BFB"/>
                  </a:solidFill>
                  <a:latin typeface="微软雅黑" panose="020B0503020204020204" pitchFamily="34" charset="-122"/>
                  <a:ea typeface="微软雅黑" panose="020B0503020204020204" pitchFamily="34" charset="-122"/>
                </a:rPr>
                <a:t>项目六</a:t>
              </a:r>
              <a:endParaRPr lang="zh-CN" altLang="en-US" sz="3200" b="1" dirty="0">
                <a:solidFill>
                  <a:srgbClr val="FBFBF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增强创业能力，打造创业团队</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652486" y="4421982"/>
              <a:ext cx="6625771" cy="1014716"/>
            </a:xfrm>
            <a:prstGeom prst="rect">
              <a:avLst/>
            </a:prstGeom>
            <a:noFill/>
          </p:spPr>
          <p:txBody>
            <a:bodyPr wrap="square" rtlCol="0">
              <a:spAutoFit/>
            </a:bodyPr>
            <a:lstStyle/>
            <a:p>
              <a:pPr algn="ctr">
                <a:lnSpc>
                  <a:spcPct val="15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　增强创业能力</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a:p>
              <a:pPr algn="ctr">
                <a:lnSpc>
                  <a:spcPct val="15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　打造创业团队</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创业团队的管理</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08965" y="147637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（一）设置科学的组织结构</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72515" y="2292350"/>
            <a:ext cx="4064000" cy="398780"/>
          </a:xfrm>
          <a:prstGeom prst="rect">
            <a:avLst/>
          </a:prstGeom>
          <a:noFill/>
        </p:spPr>
        <p:txBody>
          <a:bodyPr wrap="square" rtlCol="0">
            <a:spAutoFit/>
          </a:bodyPr>
          <a:p>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权责分明</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 name="直接连接符 5"/>
          <p:cNvCxnSpPr/>
          <p:nvPr/>
        </p:nvCxnSpPr>
        <p:spPr>
          <a:xfrm>
            <a:off x="891540" y="3108960"/>
            <a:ext cx="9771380" cy="0"/>
          </a:xfrm>
          <a:prstGeom prst="line">
            <a:avLst/>
          </a:prstGeom>
        </p:spPr>
        <p:style>
          <a:lnRef idx="2">
            <a:schemeClr val="accent1"/>
          </a:lnRef>
          <a:fillRef idx="0">
            <a:srgbClr val="FFFFFF"/>
          </a:fillRef>
          <a:effectRef idx="0">
            <a:srgbClr val="FFFFFF"/>
          </a:effectRef>
          <a:fontRef idx="minor">
            <a:schemeClr val="tx1"/>
          </a:fontRef>
        </p:style>
      </p:cxnSp>
      <p:sp>
        <p:nvSpPr>
          <p:cNvPr id="7" name="文本框 6"/>
          <p:cNvSpPr txBox="1"/>
          <p:nvPr/>
        </p:nvSpPr>
        <p:spPr>
          <a:xfrm>
            <a:off x="1072515" y="3608705"/>
            <a:ext cx="7920990" cy="398780"/>
          </a:xfrm>
          <a:prstGeom prst="rect">
            <a:avLst/>
          </a:prstGeom>
          <a:noFill/>
        </p:spPr>
        <p:txBody>
          <a:bodyPr wrap="square" rtlCol="0">
            <a:spAutoFit/>
          </a:bodyPr>
          <a:p>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合理分配团队成员角色（创业团队角色的</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8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种类型）：</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072515" y="4210050"/>
            <a:ext cx="9348470" cy="534670"/>
          </a:xfrm>
          <a:prstGeom prst="rect">
            <a:avLst/>
          </a:prstGeom>
          <a:noFill/>
        </p:spPr>
        <p:txBody>
          <a:bodyPr wrap="square" rtlCol="0">
            <a:noAutofit/>
          </a:bodyPr>
          <a:p>
            <a:pPr>
              <a:lnSpc>
                <a:spcPct val="130000"/>
              </a:lnSpc>
            </a:pPr>
            <a:r>
              <a:rPr lang="zh-CN" altLang="en-US" sz="2000">
                <a:latin typeface="微软雅黑" panose="020B0503020204020204" pitchFamily="34" charset="-122"/>
                <a:ea typeface="微软雅黑" panose="020B0503020204020204" pitchFamily="34" charset="-122"/>
              </a:rPr>
              <a:t>主导者、策划者、协调者、信息者、创新者、实施者、推广者、监督者</a:t>
            </a:r>
            <a:endParaRPr lang="zh-CN" altLang="en-US" sz="2000">
              <a:latin typeface="微软雅黑" panose="020B0503020204020204" pitchFamily="34" charset="-122"/>
              <a:ea typeface="微软雅黑" panose="020B0503020204020204" pitchFamily="34" charset="-122"/>
            </a:endParaRPr>
          </a:p>
        </p:txBody>
      </p:sp>
      <p:pic>
        <p:nvPicPr>
          <p:cNvPr id="9" name="图片 8"/>
          <p:cNvPicPr/>
          <p:nvPr/>
        </p:nvPicPr>
        <p:blipFill>
          <a:blip r:embed="rId1"/>
          <a:stretch>
            <a:fillRect/>
          </a:stretch>
        </p:blipFill>
        <p:spPr>
          <a:xfrm>
            <a:off x="9251315" y="1880235"/>
            <a:ext cx="1577340" cy="1429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创业团队的管理</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08965" y="147637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（二）建立良性的发展机制</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1072515" y="2292350"/>
            <a:ext cx="9145270" cy="398780"/>
          </a:xfrm>
          <a:prstGeom prst="rect">
            <a:avLst/>
          </a:prstGeom>
          <a:noFill/>
        </p:spPr>
        <p:txBody>
          <a:bodyPr wrap="square" rtlCol="0">
            <a:spAutoFit/>
          </a:bodyPr>
          <a:p>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建立有效的激励机制（利益补偿、物质补偿、精神补偿）</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 name="直接连接符 5"/>
          <p:cNvCxnSpPr/>
          <p:nvPr>
            <p:custDataLst>
              <p:tags r:id="rId2"/>
            </p:custDataLst>
          </p:nvPr>
        </p:nvCxnSpPr>
        <p:spPr>
          <a:xfrm>
            <a:off x="1072515" y="3289300"/>
            <a:ext cx="9771380" cy="0"/>
          </a:xfrm>
          <a:prstGeom prst="line">
            <a:avLst/>
          </a:prstGeom>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3"/>
            </p:custDataLst>
          </p:nvPr>
        </p:nvSpPr>
        <p:spPr>
          <a:xfrm>
            <a:off x="1072515" y="3569335"/>
            <a:ext cx="7920990" cy="398780"/>
          </a:xfrm>
          <a:prstGeom prst="rect">
            <a:avLst/>
          </a:prstGeom>
          <a:noFill/>
        </p:spPr>
        <p:txBody>
          <a:bodyPr wrap="square" rtlCol="0">
            <a:spAutoFit/>
          </a:bodyPr>
          <a:p>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建立良好的沟通机制</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p:nvPr>
            <p:custDataLst>
              <p:tags r:id="rId4"/>
            </p:custDataLst>
          </p:nvPr>
        </p:nvCxnSpPr>
        <p:spPr>
          <a:xfrm>
            <a:off x="1072515" y="4704080"/>
            <a:ext cx="9771380" cy="0"/>
          </a:xfrm>
          <a:prstGeom prst="line">
            <a:avLst/>
          </a:prstGeom>
        </p:spPr>
        <p:style>
          <a:lnRef idx="2">
            <a:schemeClr val="accent1"/>
          </a:lnRef>
          <a:fillRef idx="0">
            <a:srgbClr val="FFFFFF"/>
          </a:fillRef>
          <a:effectRef idx="0">
            <a:srgbClr val="FFFFFF"/>
          </a:effectRef>
          <a:fontRef idx="minor">
            <a:schemeClr val="tx1"/>
          </a:fontRef>
        </p:style>
      </p:cxnSp>
      <p:sp>
        <p:nvSpPr>
          <p:cNvPr id="5" name="文本框 4"/>
          <p:cNvSpPr txBox="1"/>
          <p:nvPr>
            <p:custDataLst>
              <p:tags r:id="rId5"/>
            </p:custDataLst>
          </p:nvPr>
        </p:nvSpPr>
        <p:spPr>
          <a:xfrm>
            <a:off x="1072515" y="4977765"/>
            <a:ext cx="4064000" cy="398780"/>
          </a:xfrm>
          <a:prstGeom prst="rect">
            <a:avLst/>
          </a:prstGeom>
          <a:noFill/>
        </p:spPr>
        <p:txBody>
          <a:bodyPr wrap="square" rtlCol="0">
            <a:spAutoFit/>
          </a:bodyPr>
          <a:p>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 完善团队成员的技能</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custDataLst>
              <p:tags r:id="rId6"/>
            </p:custDataLst>
          </p:nvPr>
        </p:nvSpPr>
        <p:spPr>
          <a:xfrm>
            <a:off x="1165860" y="2773045"/>
            <a:ext cx="925068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人是需要激励的，平均主义思想和平均分配行为都是制约团队发展的主要障碍。</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custDataLst>
              <p:tags r:id="rId7"/>
            </p:custDataLst>
          </p:nvPr>
        </p:nvSpPr>
        <p:spPr>
          <a:xfrm>
            <a:off x="1166495" y="4273550"/>
            <a:ext cx="924941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各个创业团队在组建初期都应建立起一个团队成员都能够接受的沟通机制。</a:t>
            </a:r>
            <a:endParaRPr lang="zh-CN" altLang="en-US"/>
          </a:p>
        </p:txBody>
      </p:sp>
      <p:sp>
        <p:nvSpPr>
          <p:cNvPr id="12" name="文本框 11"/>
          <p:cNvSpPr txBox="1"/>
          <p:nvPr>
            <p:custDataLst>
              <p:tags r:id="rId8"/>
            </p:custDataLst>
          </p:nvPr>
        </p:nvSpPr>
        <p:spPr>
          <a:xfrm>
            <a:off x="1166495" y="5529580"/>
            <a:ext cx="9050655"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高效核心团队需要具备 3 种类型的成员：具有技术专长的成员，具有发现、解决问题能力和决策技能的成员，具有较强人际交往能力的成员。</a:t>
            </a:r>
            <a:endParaRPr lang="zh-CN" altLang="en-US" sz="2000">
              <a:latin typeface="微软雅黑" panose="020B0503020204020204" pitchFamily="34" charset="-122"/>
              <a:ea typeface="微软雅黑" panose="020B0503020204020204" pitchFamily="34" charset="-122"/>
            </a:endParaRPr>
          </a:p>
        </p:txBody>
      </p:sp>
      <p:pic>
        <p:nvPicPr>
          <p:cNvPr id="14" name="图片 13"/>
          <p:cNvPicPr/>
          <p:nvPr/>
        </p:nvPicPr>
        <p:blipFill>
          <a:blip r:embed="rId9"/>
          <a:stretch>
            <a:fillRect/>
          </a:stretch>
        </p:blipFill>
        <p:spPr>
          <a:xfrm>
            <a:off x="9946640" y="2031365"/>
            <a:ext cx="1577340" cy="1429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创业团队的管理</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08965" y="147637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（三）营造良性的团队环境</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1072515" y="2292350"/>
            <a:ext cx="9145270" cy="398780"/>
          </a:xfrm>
          <a:prstGeom prst="rect">
            <a:avLst/>
          </a:prstGeom>
          <a:noFill/>
        </p:spPr>
        <p:txBody>
          <a:bodyPr wrap="square" rtlCol="0">
            <a:spAutoFit/>
          </a:bodyPr>
          <a:p>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培养互信的团队精神</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 name="直接连接符 5"/>
          <p:cNvCxnSpPr/>
          <p:nvPr>
            <p:custDataLst>
              <p:tags r:id="rId2"/>
            </p:custDataLst>
          </p:nvPr>
        </p:nvCxnSpPr>
        <p:spPr>
          <a:xfrm>
            <a:off x="1072515" y="3289300"/>
            <a:ext cx="9771380" cy="0"/>
          </a:xfrm>
          <a:prstGeom prst="line">
            <a:avLst/>
          </a:prstGeom>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3"/>
            </p:custDataLst>
          </p:nvPr>
        </p:nvSpPr>
        <p:spPr>
          <a:xfrm>
            <a:off x="1072515" y="3569335"/>
            <a:ext cx="7920990" cy="398780"/>
          </a:xfrm>
          <a:prstGeom prst="rect">
            <a:avLst/>
          </a:prstGeom>
          <a:noFill/>
        </p:spPr>
        <p:txBody>
          <a:bodyPr wrap="square" rtlCol="0">
            <a:spAutoFit/>
          </a:bodyPr>
          <a:p>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塑造团队文化</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p:nvPr>
            <p:custDataLst>
              <p:tags r:id="rId4"/>
            </p:custDataLst>
          </p:nvPr>
        </p:nvCxnSpPr>
        <p:spPr>
          <a:xfrm>
            <a:off x="1072515" y="5142230"/>
            <a:ext cx="9771380" cy="0"/>
          </a:xfrm>
          <a:prstGeom prst="line">
            <a:avLst/>
          </a:prstGeom>
        </p:spPr>
        <p:style>
          <a:lnRef idx="2">
            <a:schemeClr val="accent1"/>
          </a:lnRef>
          <a:fillRef idx="0">
            <a:srgbClr val="FFFFFF"/>
          </a:fillRef>
          <a:effectRef idx="0">
            <a:srgbClr val="FFFFFF"/>
          </a:effectRef>
          <a:fontRef idx="minor">
            <a:schemeClr val="tx1"/>
          </a:fontRef>
        </p:style>
      </p:cxnSp>
      <p:sp>
        <p:nvSpPr>
          <p:cNvPr id="10" name="文本框 9"/>
          <p:cNvSpPr txBox="1"/>
          <p:nvPr>
            <p:custDataLst>
              <p:tags r:id="rId5"/>
            </p:custDataLst>
          </p:nvPr>
        </p:nvSpPr>
        <p:spPr>
          <a:xfrm>
            <a:off x="1165860" y="2773045"/>
            <a:ext cx="925068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团队的凝聚力、合作意识、团队士气。</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custDataLst>
              <p:tags r:id="rId6"/>
            </p:custDataLst>
          </p:nvPr>
        </p:nvSpPr>
        <p:spPr>
          <a:xfrm>
            <a:off x="1167130" y="4248150"/>
            <a:ext cx="9249410"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塑造团队文化的关键就是在团队形成与发展的过程中确立团队价值观、团队使命和团队愿景，并以此为基础逐渐形成相应的团队文化氛围。</a:t>
            </a:r>
            <a:endParaRPr lang="zh-CN" altLang="en-US" sz="2000">
              <a:latin typeface="微软雅黑" panose="020B0503020204020204" pitchFamily="34" charset="-122"/>
              <a:ea typeface="微软雅黑" panose="020B0503020204020204" pitchFamily="34" charset="-122"/>
            </a:endParaRPr>
          </a:p>
        </p:txBody>
      </p:sp>
      <p:pic>
        <p:nvPicPr>
          <p:cNvPr id="9" name="图片 8"/>
          <p:cNvPicPr/>
          <p:nvPr/>
        </p:nvPicPr>
        <p:blipFill>
          <a:blip r:embed="rId7"/>
          <a:stretch>
            <a:fillRect/>
          </a:stretch>
        </p:blipFill>
        <p:spPr>
          <a:xfrm>
            <a:off x="9432925" y="2007870"/>
            <a:ext cx="1577340" cy="1429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94105" y="1294130"/>
            <a:ext cx="9675495" cy="3895725"/>
          </a:xfrm>
          <a:prstGeom prst="rect">
            <a:avLst/>
          </a:prstGeom>
          <a:noFill/>
        </p:spPr>
        <p:txBody>
          <a:bodyPr wrap="square" rtlCol="0">
            <a:noAutofit/>
          </a:bodyPr>
          <a:p>
            <a:pPr algn="l">
              <a:lnSpc>
                <a:spcPct val="20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对于大学生而言，组建团队活动意义重大，是为未来职业生涯和个人发展的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预演</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立即开始，在行动中学习。</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不要等到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万事俱备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才开始。找到一个你感兴趣的比赛或主题，拉起一支小队伍，哪怕一开始不完美，你们也会在一次次合作、争吵、解决困难的过程中快速成长。这段经历本身，就是最宝贵的财富。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讲课"/>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965055" y="4892675"/>
            <a:ext cx="914400" cy="9144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创业团队的管理</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08965" y="147637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（四）妥善处理团队冲突</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1072515" y="2292350"/>
            <a:ext cx="9145270" cy="398780"/>
          </a:xfrm>
          <a:prstGeom prst="rect">
            <a:avLst/>
          </a:prstGeom>
          <a:noFill/>
        </p:spPr>
        <p:txBody>
          <a:bodyPr wrap="square" rtlCol="0">
            <a:spAutoFit/>
          </a:bodyPr>
          <a:p>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冲突产生原因</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 name="直接连接符 5"/>
          <p:cNvCxnSpPr/>
          <p:nvPr>
            <p:custDataLst>
              <p:tags r:id="rId2"/>
            </p:custDataLst>
          </p:nvPr>
        </p:nvCxnSpPr>
        <p:spPr>
          <a:xfrm>
            <a:off x="1072515" y="3289300"/>
            <a:ext cx="9771380" cy="0"/>
          </a:xfrm>
          <a:prstGeom prst="line">
            <a:avLst/>
          </a:prstGeom>
        </p:spPr>
        <p:style>
          <a:lnRef idx="2">
            <a:schemeClr val="accent1"/>
          </a:lnRef>
          <a:fillRef idx="0">
            <a:srgbClr val="FFFFFF"/>
          </a:fillRef>
          <a:effectRef idx="0">
            <a:srgbClr val="FFFFFF"/>
          </a:effectRef>
          <a:fontRef idx="minor">
            <a:schemeClr val="tx1"/>
          </a:fontRef>
        </p:style>
      </p:cxnSp>
      <p:sp>
        <p:nvSpPr>
          <p:cNvPr id="10" name="文本框 9"/>
          <p:cNvSpPr txBox="1"/>
          <p:nvPr>
            <p:custDataLst>
              <p:tags r:id="rId3"/>
            </p:custDataLst>
          </p:nvPr>
        </p:nvSpPr>
        <p:spPr>
          <a:xfrm>
            <a:off x="1165860" y="2773045"/>
            <a:ext cx="925068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思想认知不同、个性存在冲突、利益分配不合理、恶性竞争。</a:t>
            </a:r>
            <a:endParaRPr lang="zh-CN" altLang="en-US" sz="2000">
              <a:latin typeface="微软雅黑" panose="020B0503020204020204" pitchFamily="34" charset="-122"/>
              <a:ea typeface="微软雅黑" panose="020B0503020204020204" pitchFamily="34" charset="-122"/>
            </a:endParaRPr>
          </a:p>
        </p:txBody>
      </p:sp>
      <p:pic>
        <p:nvPicPr>
          <p:cNvPr id="9" name="图片 8"/>
          <p:cNvPicPr/>
          <p:nvPr/>
        </p:nvPicPr>
        <p:blipFill>
          <a:blip r:embed="rId4"/>
          <a:stretch>
            <a:fillRect/>
          </a:stretch>
        </p:blipFill>
        <p:spPr>
          <a:xfrm>
            <a:off x="9432925" y="2007870"/>
            <a:ext cx="1577340" cy="1429385"/>
          </a:xfrm>
          <a:prstGeom prst="rect">
            <a:avLst/>
          </a:prstGeom>
        </p:spPr>
      </p:pic>
      <p:sp>
        <p:nvSpPr>
          <p:cNvPr id="5" name="文本框 4"/>
          <p:cNvSpPr txBox="1"/>
          <p:nvPr/>
        </p:nvSpPr>
        <p:spPr>
          <a:xfrm>
            <a:off x="4634230" y="3937000"/>
            <a:ext cx="202247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团队冲突的类型</a:t>
            </a:r>
            <a:endParaRPr lang="zh-CN" altLang="en-US" sz="2000">
              <a:latin typeface="微软雅黑" panose="020B0503020204020204" pitchFamily="34" charset="-122"/>
              <a:ea typeface="微软雅黑" panose="020B0503020204020204" pitchFamily="34" charset="-122"/>
            </a:endParaRPr>
          </a:p>
        </p:txBody>
      </p:sp>
      <p:sp>
        <p:nvSpPr>
          <p:cNvPr id="8" name="文本框 7"/>
          <p:cNvSpPr txBox="1"/>
          <p:nvPr/>
        </p:nvSpPr>
        <p:spPr>
          <a:xfrm>
            <a:off x="1165860" y="4598670"/>
            <a:ext cx="4064000" cy="1476375"/>
          </a:xfrm>
          <a:prstGeom prst="rect">
            <a:avLst/>
          </a:prstGeom>
          <a:noFill/>
        </p:spPr>
        <p:txBody>
          <a:bodyPr wrap="square" rtlCol="0">
            <a:sp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）恶性冲突，也可以称其为破坏性冲突，主要是由冲突双方目的和处理问题的方式不一致导致的。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6261100" y="4598670"/>
            <a:ext cx="4064000" cy="1476375"/>
          </a:xfrm>
          <a:prstGeom prst="rect">
            <a:avLst/>
          </a:prstGeom>
          <a:noFill/>
        </p:spPr>
        <p:txBody>
          <a:bodyPr wrap="square" rtlCol="0">
            <a:sp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）良性冲突，也可以称其为建设性冲突，即产生冲突的双方目标一致，在一定范围内所引发的争执。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左右箭头标注 12"/>
          <p:cNvSpPr/>
          <p:nvPr/>
        </p:nvSpPr>
        <p:spPr>
          <a:xfrm>
            <a:off x="5488305" y="4773295"/>
            <a:ext cx="438785" cy="1179830"/>
          </a:xfrm>
          <a:prstGeom prst="leftRightArrowCallout">
            <a:avLst/>
          </a:prstGeom>
          <a:solidFill>
            <a:srgbClr val="00B0F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创业团队的管理</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729615" y="126428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（四）妥善处理团队冲突</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1072515" y="1882775"/>
            <a:ext cx="9145270" cy="398780"/>
          </a:xfrm>
          <a:prstGeom prst="rect">
            <a:avLst/>
          </a:prstGeom>
          <a:noFill/>
        </p:spPr>
        <p:txBody>
          <a:bodyPr wrap="square" rtlCol="0">
            <a:spAutoFit/>
          </a:bodyPr>
          <a:p>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冲突管理办法</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1072515" y="2368550"/>
            <a:ext cx="9771380" cy="840740"/>
            <a:chOff x="1689" y="3611"/>
            <a:chExt cx="15388" cy="1324"/>
          </a:xfrm>
        </p:grpSpPr>
        <p:cxnSp>
          <p:nvCxnSpPr>
            <p:cNvPr id="6" name="直接连接符 5"/>
            <p:cNvCxnSpPr/>
            <p:nvPr>
              <p:custDataLst>
                <p:tags r:id="rId2"/>
              </p:custDataLst>
            </p:nvPr>
          </p:nvCxnSpPr>
          <p:spPr>
            <a:xfrm>
              <a:off x="1689" y="4935"/>
              <a:ext cx="15388" cy="0"/>
            </a:xfrm>
            <a:prstGeom prst="line">
              <a:avLst/>
            </a:prstGeom>
          </p:spPr>
          <p:style>
            <a:lnRef idx="2">
              <a:schemeClr val="accent1"/>
            </a:lnRef>
            <a:fillRef idx="0">
              <a:srgbClr val="FFFFFF"/>
            </a:fillRef>
            <a:effectRef idx="0">
              <a:srgbClr val="FFFFFF"/>
            </a:effectRef>
            <a:fontRef idx="minor">
              <a:schemeClr val="tx1"/>
            </a:fontRef>
          </p:style>
        </p:cxnSp>
        <p:sp>
          <p:nvSpPr>
            <p:cNvPr id="10" name="文本框 9"/>
            <p:cNvSpPr txBox="1"/>
            <p:nvPr>
              <p:custDataLst>
                <p:tags r:id="rId3"/>
              </p:custDataLst>
            </p:nvPr>
          </p:nvSpPr>
          <p:spPr>
            <a:xfrm>
              <a:off x="1689" y="3611"/>
              <a:ext cx="12784" cy="1246"/>
            </a:xfrm>
            <a:prstGeom prst="rect">
              <a:avLst/>
            </a:prstGeom>
            <a:noFill/>
          </p:spPr>
          <p:txBody>
            <a:bodyPr wrap="square" rtlCol="0">
              <a:noAutofit/>
            </a:bodyPr>
            <a:p>
              <a:pPr>
                <a:lnSpc>
                  <a:spcPct val="130000"/>
                </a:lnSpc>
              </a:pPr>
              <a:r>
                <a:rPr lang="zh-CN" altLang="en-US" sz="2000">
                  <a:latin typeface="微软雅黑" panose="020B0503020204020204" pitchFamily="34" charset="-122"/>
                  <a:ea typeface="微软雅黑" panose="020B0503020204020204" pitchFamily="34" charset="-122"/>
                </a:rPr>
                <a:t>创业团队管理者要注意利用激励手段来鼓励良性冲突。</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管理者在制订激励方案时，需要注意以下</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3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个方面：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p:txBody>
        </p:sp>
      </p:grpSp>
      <p:pic>
        <p:nvPicPr>
          <p:cNvPr id="9" name="图片 8"/>
          <p:cNvPicPr/>
          <p:nvPr/>
        </p:nvPicPr>
        <p:blipFill>
          <a:blip r:embed="rId4"/>
          <a:stretch>
            <a:fillRect/>
          </a:stretch>
        </p:blipFill>
        <p:spPr>
          <a:xfrm>
            <a:off x="9357995" y="1882775"/>
            <a:ext cx="1577340" cy="1429385"/>
          </a:xfrm>
          <a:prstGeom prst="rect">
            <a:avLst/>
          </a:prstGeom>
        </p:spPr>
      </p:pic>
      <p:sp>
        <p:nvSpPr>
          <p:cNvPr id="7" name="文本框 6"/>
          <p:cNvSpPr txBox="1"/>
          <p:nvPr/>
        </p:nvSpPr>
        <p:spPr>
          <a:xfrm>
            <a:off x="890270" y="3258820"/>
            <a:ext cx="9953625" cy="2861310"/>
          </a:xfrm>
          <a:prstGeom prst="rect">
            <a:avLst/>
          </a:prstGeom>
          <a:noFill/>
        </p:spPr>
        <p:txBody>
          <a:bodyPr wrap="square" rtlCol="0">
            <a:sp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）差异化。一般情况下，不同的成员很少会对企业做出同样大小的贡献，因此，合</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理的薪酬制度也应该反映出这种差异。</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）关注绩效。报酬应该与业绩挂钩，而且该业绩指的是团队成员在企业发展的整个</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过程中所创造出来的业绩，而不是某个阶段的业绩。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）灵活性。灵活的薪酬制度如年金补助、预留股票份额等，这些机制有助于使团队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成员产生公平感。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创业团队的管理</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729615" y="1264285"/>
            <a:ext cx="4764405" cy="531495"/>
          </a:xfrm>
          <a:prstGeom prst="rect">
            <a:avLst/>
          </a:prstGeom>
          <a:noFill/>
        </p:spPr>
        <p:txBody>
          <a:bodyPr wrap="square" rtlCol="0">
            <a:noAutofit/>
          </a:bodyPr>
          <a:p>
            <a:r>
              <a:rPr lang="zh-CN" altLang="en-US" sz="2400" b="1">
                <a:solidFill>
                  <a:srgbClr val="92D050"/>
                </a:solidFill>
                <a:latin typeface="微软雅黑" panose="020B0503020204020204" pitchFamily="34" charset="-122"/>
                <a:ea typeface="微软雅黑" panose="020B0503020204020204" pitchFamily="34" charset="-122"/>
              </a:rPr>
              <a:t>（四）妥善处理团队冲突</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1072515" y="1882775"/>
            <a:ext cx="9145270" cy="398780"/>
          </a:xfrm>
          <a:prstGeom prst="rect">
            <a:avLst/>
          </a:prstGeom>
          <a:noFill/>
        </p:spPr>
        <p:txBody>
          <a:bodyPr wrap="square" rtlCol="0">
            <a:spAutoFit/>
          </a:bodyPr>
          <a:p>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冲突管理办法</a:t>
            </a:r>
            <a:endPar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1072515" y="2368550"/>
            <a:ext cx="9771380" cy="840740"/>
            <a:chOff x="1689" y="3611"/>
            <a:chExt cx="15388" cy="1324"/>
          </a:xfrm>
        </p:grpSpPr>
        <p:cxnSp>
          <p:nvCxnSpPr>
            <p:cNvPr id="6" name="直接连接符 5"/>
            <p:cNvCxnSpPr/>
            <p:nvPr>
              <p:custDataLst>
                <p:tags r:id="rId2"/>
              </p:custDataLst>
            </p:nvPr>
          </p:nvCxnSpPr>
          <p:spPr>
            <a:xfrm>
              <a:off x="1689" y="4935"/>
              <a:ext cx="15388" cy="0"/>
            </a:xfrm>
            <a:prstGeom prst="line">
              <a:avLst/>
            </a:prstGeom>
          </p:spPr>
          <p:style>
            <a:lnRef idx="2">
              <a:schemeClr val="accent1"/>
            </a:lnRef>
            <a:fillRef idx="0">
              <a:srgbClr val="FFFFFF"/>
            </a:fillRef>
            <a:effectRef idx="0">
              <a:srgbClr val="FFFFFF"/>
            </a:effectRef>
            <a:fontRef idx="minor">
              <a:schemeClr val="tx1"/>
            </a:fontRef>
          </p:style>
        </p:cxnSp>
        <p:sp>
          <p:nvSpPr>
            <p:cNvPr id="10" name="文本框 9"/>
            <p:cNvSpPr txBox="1"/>
            <p:nvPr>
              <p:custDataLst>
                <p:tags r:id="rId3"/>
              </p:custDataLst>
            </p:nvPr>
          </p:nvSpPr>
          <p:spPr>
            <a:xfrm>
              <a:off x="1689" y="3611"/>
              <a:ext cx="12784" cy="1246"/>
            </a:xfrm>
            <a:prstGeom prst="rect">
              <a:avLst/>
            </a:prstGeom>
            <a:noFill/>
          </p:spPr>
          <p:txBody>
            <a:bodyPr wrap="square" rtlCol="0">
              <a:noAutofit/>
            </a:bodyPr>
            <a:p>
              <a:pPr>
                <a:lnSpc>
                  <a:spcPct val="130000"/>
                </a:lnSpc>
              </a:pPr>
              <a:r>
                <a:rPr lang="zh-CN" altLang="en-US" sz="2000">
                  <a:latin typeface="微软雅黑" panose="020B0503020204020204" pitchFamily="34" charset="-122"/>
                  <a:ea typeface="微软雅黑" panose="020B0503020204020204" pitchFamily="34" charset="-122"/>
                </a:rPr>
                <a:t>创业团队管理者要注意智慧应对、遏制恶性冲突。团队管理者可以通过以下</a:t>
              </a:r>
              <a:r>
                <a:rPr lang="en-US" altLang="zh-CN" sz="2000">
                  <a:latin typeface="微软雅黑" panose="020B0503020204020204" pitchFamily="34" charset="-122"/>
                  <a:ea typeface="微软雅黑" panose="020B0503020204020204" pitchFamily="34" charset="-122"/>
                </a:rPr>
                <a:t> 4 </a:t>
              </a:r>
              <a:r>
                <a:rPr lang="zh-CN" altLang="en-US" sz="2000">
                  <a:latin typeface="微软雅黑" panose="020B0503020204020204" pitchFamily="34" charset="-122"/>
                  <a:ea typeface="微软雅黑" panose="020B0503020204020204" pitchFamily="34" charset="-122"/>
                </a:rPr>
                <a:t>种方式来应对恶性冲突：</a:t>
              </a:r>
              <a:endParaRPr lang="zh-CN" altLang="en-US" sz="2000">
                <a:latin typeface="微软雅黑" panose="020B0503020204020204" pitchFamily="34" charset="-122"/>
                <a:ea typeface="微软雅黑" panose="020B0503020204020204" pitchFamily="34" charset="-122"/>
              </a:endParaRPr>
            </a:p>
          </p:txBody>
        </p:sp>
      </p:grpSp>
      <p:pic>
        <p:nvPicPr>
          <p:cNvPr id="9" name="图片 8"/>
          <p:cNvPicPr/>
          <p:nvPr/>
        </p:nvPicPr>
        <p:blipFill>
          <a:blip r:embed="rId4"/>
          <a:stretch>
            <a:fillRect/>
          </a:stretch>
        </p:blipFill>
        <p:spPr>
          <a:xfrm>
            <a:off x="9357995" y="1882775"/>
            <a:ext cx="1577340" cy="1429385"/>
          </a:xfrm>
          <a:prstGeom prst="rect">
            <a:avLst/>
          </a:prstGeom>
        </p:spPr>
      </p:pic>
      <p:sp>
        <p:nvSpPr>
          <p:cNvPr id="7" name="文本框 6"/>
          <p:cNvSpPr txBox="1"/>
          <p:nvPr/>
        </p:nvSpPr>
        <p:spPr>
          <a:xfrm>
            <a:off x="890270" y="3258820"/>
            <a:ext cx="10604500" cy="2399665"/>
          </a:xfrm>
          <a:prstGeom prst="rect">
            <a:avLst/>
          </a:prstGeom>
          <a:noFill/>
        </p:spPr>
        <p:txBody>
          <a:bodyPr wrap="square" rtlCol="0">
            <a:sp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）建立开放透明的沟通机制。鼓励团队成员之间坦诚交流，分享想法和意见。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）培养共同目标和价值观。通过团队建设活动、文化宣讲等方式，增强团队凝聚力，形成共同的价值观和认同感。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）及时介入并有效调解。要关注团队成员的情绪变化和心理需求，提供必要的支持和帮助。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）引入外部专家或顾问。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课堂小结</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907415" y="1655445"/>
            <a:ext cx="10068560" cy="2748280"/>
          </a:xfrm>
          <a:prstGeom prst="rect">
            <a:avLst/>
          </a:prstGeom>
          <a:noFill/>
        </p:spPr>
        <p:txBody>
          <a:bodyPr wrap="square" rtlCol="0">
            <a:spAutoFit/>
          </a:bodyPr>
          <a:p>
            <a:pPr>
              <a:lnSpc>
                <a:spcPct val="18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对于任何有志于创业的人而言，将提升自我与建设团队置于同等重要的战略高度，同步进行，持续投入，是通往成功的必由之路。</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这不仅仅是为了创建一家公司，更是为了锻造一个能经风雨、打硬仗、实现共同价值的卓越组织。</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839677" y="2321561"/>
            <a:ext cx="8512647"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rPr>
              <a:t>谢谢观看，再见</a:t>
            </a:r>
            <a:endPar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endParaRPr>
          </a:p>
        </p:txBody>
      </p:sp>
      <p:sp>
        <p:nvSpPr>
          <p:cNvPr id="277" name="文本框 276"/>
          <p:cNvSpPr txBox="1"/>
          <p:nvPr/>
        </p:nvSpPr>
        <p:spPr>
          <a:xfrm>
            <a:off x="3079881" y="1857806"/>
            <a:ext cx="6032238" cy="398780"/>
          </a:xfrm>
          <a:prstGeom prst="rect">
            <a:avLst/>
          </a:prstGeom>
          <a:noFill/>
          <a:effectLst/>
        </p:spPr>
        <p:txBody>
          <a:bodyPr wrap="square" rtlCol="0" anchor="ctr">
            <a:spAutoFit/>
          </a:bodyPr>
          <a:lstStyle>
            <a:defPPr>
              <a:defRPr lang="zh-CN"/>
            </a:defPPr>
            <a:lvl1pPr algn="ctr">
              <a:defRPr sz="44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en-US" altLang="zh-CN"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rPr>
              <a:t>COLLEGE STUDENT CAREER PLANNING</a:t>
            </a:r>
            <a:endParaRPr lang="zh-CN" altLang="en-US"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endParaRPr>
          </a:p>
        </p:txBody>
      </p:sp>
      <p:sp>
        <p:nvSpPr>
          <p:cNvPr id="282" name="圆角矩形 97"/>
          <p:cNvSpPr/>
          <p:nvPr/>
        </p:nvSpPr>
        <p:spPr>
          <a:xfrm>
            <a:off x="4405312" y="4800061"/>
            <a:ext cx="3381376" cy="402053"/>
          </a:xfrm>
          <a:prstGeom prst="roundRect">
            <a:avLst>
              <a:gd name="adj" fmla="val 21120"/>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汇报人 </a:t>
            </a:r>
            <a:r>
              <a:rPr lang="en-US" altLang="zh-CN" sz="16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0" y="457200"/>
            <a:ext cx="10972800" cy="763270"/>
          </a:xfrm>
        </p:spPr>
        <p:txBody>
          <a:bodyPr>
            <a:normAutofit fontScale="90000"/>
          </a:bodyPr>
          <a:lstStyle/>
          <a:p>
            <a:pPr>
              <a:lnSpc>
                <a:spcPct val="120000"/>
              </a:lnSpc>
            </a:pPr>
            <a:r>
              <a:rPr lang="zh-CN" altLang="en-US" sz="3555">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555">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95</a:t>
            </a:r>
            <a:r>
              <a:rPr lang="zh-CN" altLang="en-US" sz="3555">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”后高职生专升本奋发创业：自主研发给</a:t>
            </a:r>
            <a:r>
              <a:rPr lang="en-US" altLang="zh-CN" sz="3555">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3D </a:t>
            </a:r>
            <a:r>
              <a:rPr lang="zh-CN" altLang="en-US" sz="3555">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打印机装上“聪明大脑</a:t>
            </a:r>
            <a:r>
              <a:rPr lang="zh-CN" altLang="en-US" sz="3555">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3555">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 name="文本框 62"/>
          <p:cNvSpPr txBox="1"/>
          <p:nvPr>
            <p:custDataLst>
              <p:tags r:id="rId2"/>
            </p:custDataLst>
          </p:nvPr>
        </p:nvSpPr>
        <p:spPr>
          <a:xfrm>
            <a:off x="904875" y="2341245"/>
            <a:ext cx="4959350" cy="2823845"/>
          </a:xfrm>
          <a:prstGeom prst="rect">
            <a:avLst/>
          </a:prstGeom>
          <a:noFill/>
        </p:spPr>
        <p:txBody>
          <a:bodyPr wrap="square" lIns="0" tIns="0" rIns="0" bIns="0" rtlCol="0">
            <a:normAutofit lnSpcReduction="20000"/>
          </a:bodyPr>
          <a:lstStyle/>
          <a:p>
            <a:pPr indent="0" algn="l" fontAlgn="auto">
              <a:lnSpc>
                <a:spcPct val="200000"/>
              </a:lnSpc>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钱阵在高职阶段苦练技术并投身创业，恰巧与</a:t>
            </a: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3D </a:t>
            </a: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打印结缘。在校期间成功研发出新型</a:t>
            </a: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SLA </a:t>
            </a: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FDM </a:t>
            </a: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两种成型原理的</a:t>
            </a: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3D </a:t>
            </a: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打印机，将</a:t>
            </a: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3D </a:t>
            </a: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打印速度提升了</a:t>
            </a: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3 </a:t>
            </a: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倍，实现零部件</a:t>
            </a:r>
            <a:r>
              <a:rPr lang="en-US" altLang="zh-CN"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100% </a:t>
            </a: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国产化。</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装饰"/>
          <p:cNvSpPr/>
          <p:nvPr>
            <p:custDataLst>
              <p:tags r:id="rId3"/>
            </p:custDataLst>
          </p:nvPr>
        </p:nvSpPr>
        <p:spPr>
          <a:xfrm rot="10800000">
            <a:off x="609600" y="1805305"/>
            <a:ext cx="438150" cy="379095"/>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04898E"/>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8" name="直接连接符 27"/>
          <p:cNvCxnSpPr/>
          <p:nvPr>
            <p:custDataLst>
              <p:tags r:id="rId4"/>
            </p:custDataLst>
          </p:nvPr>
        </p:nvCxnSpPr>
        <p:spPr>
          <a:xfrm>
            <a:off x="609600" y="5602605"/>
            <a:ext cx="4859020" cy="0"/>
          </a:xfrm>
          <a:prstGeom prst="line">
            <a:avLst/>
          </a:prstGeom>
          <a:ln w="25400">
            <a:solidFill>
              <a:srgbClr val="04898E">
                <a:alpha val="50000"/>
              </a:srgbClr>
            </a:solidFill>
          </a:ln>
        </p:spPr>
        <p:style>
          <a:lnRef idx="2">
            <a:schemeClr val="accent1"/>
          </a:lnRef>
          <a:fillRef idx="0">
            <a:srgbClr val="FFFFFF"/>
          </a:fillRef>
          <a:effectRef idx="0">
            <a:srgbClr val="FFFFFF"/>
          </a:effectRef>
          <a:fontRef idx="minor">
            <a:schemeClr val="tx1"/>
          </a:fontRef>
        </p:style>
      </p:cxnSp>
      <p:grpSp>
        <p:nvGrpSpPr>
          <p:cNvPr id="167" name="组合 166"/>
          <p:cNvGrpSpPr/>
          <p:nvPr/>
        </p:nvGrpSpPr>
        <p:grpSpPr>
          <a:xfrm>
            <a:off x="6344920" y="1707515"/>
            <a:ext cx="4627880" cy="3895090"/>
            <a:chOff x="9779" y="2973"/>
            <a:chExt cx="7288" cy="6134"/>
          </a:xfrm>
        </p:grpSpPr>
        <p:sp>
          <p:nvSpPr>
            <p:cNvPr id="25" name="矩形 24"/>
            <p:cNvSpPr/>
            <p:nvPr>
              <p:custDataLst>
                <p:tags r:id="rId5"/>
              </p:custDataLst>
            </p:nvPr>
          </p:nvSpPr>
          <p:spPr>
            <a:xfrm>
              <a:off x="9779" y="2973"/>
              <a:ext cx="7289" cy="6135"/>
            </a:xfrm>
            <a:prstGeom prst="rect">
              <a:avLst/>
            </a:prstGeom>
            <a:solidFill>
              <a:srgbClr val="FBCC0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92D050"/>
                </a:solidFill>
              </a:endParaRPr>
            </a:p>
          </p:txBody>
        </p:sp>
        <p:pic>
          <p:nvPicPr>
            <p:cNvPr id="4" name="图片 3" descr="F:/素材图片5/jimeng-2025-07-22-5245-两瓶洗发水放置在枯木和青苔背景前，周围洗发水周围放有的丹参、艾叶，上方画面大面积_.jpgjimeng-2025-07-22-5245-两瓶洗发水放置在枯木和青苔背景前，周围洗发水周围放有的丹参、艾叶，上方画面大面积_"/>
            <p:cNvPicPr>
              <a:picLocks noChangeAspect="1"/>
            </p:cNvPicPr>
            <p:nvPr>
              <p:custDataLst>
                <p:tags r:id="rId6"/>
              </p:custDataLst>
            </p:nvPr>
          </p:nvPicPr>
          <p:blipFill>
            <a:blip r:embed="rId7"/>
            <a:srcRect l="4034" r="4034"/>
            <a:stretch>
              <a:fillRect/>
            </a:stretch>
          </p:blipFill>
          <p:spPr>
            <a:xfrm>
              <a:off x="9989" y="3194"/>
              <a:ext cx="6888" cy="5629"/>
            </a:xfrm>
            <a:custGeom>
              <a:avLst/>
              <a:gdLst/>
              <a:ahLst/>
              <a:cxnLst>
                <a:cxn ang="3">
                  <a:pos x="hc" y="t"/>
                </a:cxn>
                <a:cxn ang="cd2">
                  <a:pos x="l" y="vc"/>
                </a:cxn>
                <a:cxn ang="cd4">
                  <a:pos x="hc" y="b"/>
                </a:cxn>
                <a:cxn ang="0">
                  <a:pos x="r" y="vc"/>
                </a:cxn>
              </a:cxnLst>
              <a:rect l="l" t="t" r="r" b="b"/>
              <a:pathLst>
                <a:path w="7203" h="5885">
                  <a:moveTo>
                    <a:pt x="0" y="0"/>
                  </a:moveTo>
                  <a:lnTo>
                    <a:pt x="7203" y="0"/>
                  </a:lnTo>
                  <a:lnTo>
                    <a:pt x="7203" y="5885"/>
                  </a:lnTo>
                  <a:lnTo>
                    <a:pt x="0" y="5885"/>
                  </a:lnTo>
                  <a:lnTo>
                    <a:pt x="0" y="0"/>
                  </a:lnTo>
                  <a:close/>
                </a:path>
              </a:pathLst>
            </a:custGeom>
            <a:solidFill>
              <a:schemeClr val="accent1"/>
            </a:solidFill>
            <a:ln w="22225">
              <a:solidFill>
                <a:srgbClr val="04898E"/>
              </a:solidFill>
            </a:ln>
            <a:effectLst>
              <a:reflection blurRad="12700" stA="24000" endA="300" endPos="19000" dir="5400000" sy="-100000" algn="bl" rotWithShape="0"/>
            </a:effectLst>
          </p:spPr>
        </p:pic>
      </p:grpSp>
      <p:pic>
        <p:nvPicPr>
          <p:cNvPr id="165" name="图片 164" descr="问题解决"/>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255" y="5783580"/>
            <a:ext cx="914400" cy="914400"/>
          </a:xfrm>
          <a:prstGeom prst="rect">
            <a:avLst/>
          </a:prstGeom>
        </p:spPr>
      </p:pic>
      <p:sp>
        <p:nvSpPr>
          <p:cNvPr id="166" name="文本框 165"/>
          <p:cNvSpPr txBox="1"/>
          <p:nvPr/>
        </p:nvSpPr>
        <p:spPr>
          <a:xfrm>
            <a:off x="1813560" y="5783580"/>
            <a:ext cx="6129020" cy="91376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）想要成为一名合格的创业者需要具备什么能力？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）组建一支志同道合的团队需要坚持什么原则？</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rPr>
                <a:t>增强创业能力</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创业者的素质</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70255" y="1441450"/>
            <a:ext cx="6189980" cy="372554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（一）良好的身体素质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俗话说：“身体是革命的本钱。”创业与经营企业是十分艰辛的，创业者往往压力大， 工作繁忙、复杂，</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没有健康的体魄则难以承受创业的重压</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。创业者需要身体健康、体力充沛、精力旺盛、思维敏捷，才能在创业之路上走得更长远。</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6139815" y="1355090"/>
            <a:ext cx="4450080" cy="638810"/>
            <a:chOff x="10432" y="720"/>
            <a:chExt cx="7008" cy="1006"/>
          </a:xfrm>
        </p:grpSpPr>
        <p:sp>
          <p:nvSpPr>
            <p:cNvPr id="7" name="矩形标注 6"/>
            <p:cNvSpPr/>
            <p:nvPr/>
          </p:nvSpPr>
          <p:spPr>
            <a:xfrm>
              <a:off x="10432" y="720"/>
              <a:ext cx="7009" cy="1006"/>
            </a:xfrm>
            <a:prstGeom prst="wedgeRectCallout">
              <a:avLst>
                <a:gd name="adj1" fmla="val -36488"/>
                <a:gd name="adj2" fmla="val 98011"/>
              </a:avLst>
            </a:prstGeom>
            <a:noFill/>
            <a:extLst>
              <a:ext uri="{909E8E84-426E-40DD-AFC4-6F175D3DCCD1}">
                <a14:hiddenFill xmlns:a14="http://schemas.microsoft.com/office/drawing/2010/main">
                  <a:solidFill>
                    <a:srgbClr val="FBCC04"/>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10432" y="856"/>
              <a:ext cx="7009" cy="778"/>
            </a:xfrm>
            <a:prstGeom prst="rect">
              <a:avLst/>
            </a:prstGeom>
            <a:noFill/>
          </p:spPr>
          <p:txBody>
            <a:bodyPr wrap="square" rtlCol="0">
              <a:noAutofit/>
            </a:bodyPr>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一个大学生每天走</a:t>
              </a:r>
              <a:r>
                <a:rPr lang="en-US" altLang="zh-CN">
                  <a:latin typeface="微软雅黑" panose="020B0503020204020204" pitchFamily="34" charset="-122"/>
                  <a:ea typeface="微软雅黑" panose="020B0503020204020204" pitchFamily="34" charset="-122"/>
                  <a:cs typeface="微软雅黑" panose="020B0503020204020204" pitchFamily="34" charset="-122"/>
                </a:rPr>
                <a:t>8000-13000</a:t>
              </a:r>
              <a:r>
                <a:rPr lang="zh-CN" altLang="en-US">
                  <a:latin typeface="微软雅黑" panose="020B0503020204020204" pitchFamily="34" charset="-122"/>
                  <a:ea typeface="微软雅黑" panose="020B0503020204020204" pitchFamily="34" charset="-122"/>
                  <a:cs typeface="微软雅黑" panose="020B0503020204020204" pitchFamily="34" charset="-122"/>
                </a:rPr>
                <a:t>步最适宜</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 name="图片 1"/>
          <p:cNvPicPr/>
          <p:nvPr/>
        </p:nvPicPr>
        <p:blipFill>
          <a:blip r:embed="rId1"/>
          <a:stretch>
            <a:fillRect/>
          </a:stretch>
        </p:blipFill>
        <p:spPr>
          <a:xfrm>
            <a:off x="7788275" y="2343785"/>
            <a:ext cx="2515235" cy="2473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创业者的素质</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70255" y="1441450"/>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（二）强大的心理素质</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0" name="组合 49"/>
          <p:cNvGrpSpPr/>
          <p:nvPr/>
        </p:nvGrpSpPr>
        <p:grpSpPr>
          <a:xfrm>
            <a:off x="1163955" y="2343785"/>
            <a:ext cx="6315710" cy="3304540"/>
            <a:chOff x="3736" y="3691"/>
            <a:chExt cx="9946" cy="5204"/>
          </a:xfrm>
        </p:grpSpPr>
        <p:sp>
          <p:nvSpPr>
            <p:cNvPr id="11" name="文本框 10"/>
            <p:cNvSpPr txBox="1"/>
            <p:nvPr/>
          </p:nvSpPr>
          <p:spPr>
            <a:xfrm>
              <a:off x="3736" y="3691"/>
              <a:ext cx="6400" cy="628"/>
            </a:xfrm>
            <a:prstGeom prst="rect">
              <a:avLst/>
            </a:prstGeom>
            <a:noFill/>
          </p:spPr>
          <p:txBody>
            <a:bodyPr wrap="square" rtlCol="0">
              <a:spAutoFit/>
            </a:bodyPr>
            <a:p>
              <a:r>
                <a:rPr lang="zh-CN" sz="2000" b="1">
                  <a:latin typeface="微软雅黑" panose="020B0503020204020204" pitchFamily="34" charset="-122"/>
                  <a:ea typeface="微软雅黑" panose="020B0503020204020204" pitchFamily="34" charset="-122"/>
                </a:rPr>
                <a:t>坚韧性：</a:t>
              </a:r>
              <a:r>
                <a:rPr lang="zh-CN" sz="2000">
                  <a:latin typeface="微软雅黑" panose="020B0503020204020204" pitchFamily="34" charset="-122"/>
                  <a:ea typeface="微软雅黑" panose="020B0503020204020204" pitchFamily="34" charset="-122"/>
                </a:rPr>
                <a:t>坚持不懈，努力顽强</a:t>
              </a:r>
              <a:endParaRPr lang="zh-CN" sz="2000">
                <a:latin typeface="微软雅黑" panose="020B0503020204020204" pitchFamily="34" charset="-122"/>
                <a:ea typeface="微软雅黑" panose="020B0503020204020204" pitchFamily="34" charset="-122"/>
              </a:endParaRPr>
            </a:p>
          </p:txBody>
        </p:sp>
        <p:sp>
          <p:nvSpPr>
            <p:cNvPr id="12" name="文本框 11"/>
            <p:cNvSpPr txBox="1"/>
            <p:nvPr/>
          </p:nvSpPr>
          <p:spPr>
            <a:xfrm>
              <a:off x="3736" y="4541"/>
              <a:ext cx="9947" cy="628"/>
            </a:xfrm>
            <a:prstGeom prst="rect">
              <a:avLst/>
            </a:prstGeom>
            <a:noFill/>
          </p:spPr>
          <p:txBody>
            <a:bodyPr wrap="square" rtlCol="0">
              <a:spAutoFit/>
            </a:bodyPr>
            <a:p>
              <a:pPr algn="l">
                <a:buClrTx/>
                <a:buSzTx/>
                <a:buFontTx/>
              </a:pPr>
              <a:r>
                <a:rPr lang="zh-CN" sz="2000" b="1">
                  <a:latin typeface="微软雅黑" panose="020B0503020204020204" pitchFamily="34" charset="-122"/>
                  <a:ea typeface="微软雅黑" panose="020B0503020204020204" pitchFamily="34" charset="-122"/>
                </a:rPr>
                <a:t>适应性：</a:t>
              </a:r>
              <a:r>
                <a:rPr lang="zh-CN" sz="2000">
                  <a:latin typeface="微软雅黑" panose="020B0503020204020204" pitchFamily="34" charset="-122"/>
                  <a:ea typeface="微软雅黑" panose="020B0503020204020204" pitchFamily="34" charset="-122"/>
                </a:rPr>
                <a:t>善于进行自我调节，能够灵活的适应各种变化</a:t>
              </a:r>
              <a:endParaRPr lang="zh-CN" sz="2000">
                <a:latin typeface="微软雅黑" panose="020B0503020204020204" pitchFamily="34" charset="-122"/>
                <a:ea typeface="微软雅黑" panose="020B0503020204020204" pitchFamily="34" charset="-122"/>
              </a:endParaRPr>
            </a:p>
          </p:txBody>
        </p:sp>
        <p:sp>
          <p:nvSpPr>
            <p:cNvPr id="13" name="文本框 12"/>
            <p:cNvSpPr txBox="1"/>
            <p:nvPr/>
          </p:nvSpPr>
          <p:spPr>
            <a:xfrm>
              <a:off x="3736" y="5429"/>
              <a:ext cx="7544" cy="628"/>
            </a:xfrm>
            <a:prstGeom prst="rect">
              <a:avLst/>
            </a:prstGeom>
            <a:noFill/>
          </p:spPr>
          <p:txBody>
            <a:bodyPr wrap="square" rtlCol="0">
              <a:spAutoFit/>
            </a:bodyPr>
            <a:p>
              <a:pPr algn="l">
                <a:buClrTx/>
                <a:buSzTx/>
                <a:buFontTx/>
              </a:pPr>
              <a:r>
                <a:rPr lang="zh-CN" sz="2000" b="1">
                  <a:latin typeface="微软雅黑" panose="020B0503020204020204" pitchFamily="34" charset="-122"/>
                  <a:ea typeface="微软雅黑" panose="020B0503020204020204" pitchFamily="34" charset="-122"/>
                </a:rPr>
                <a:t>独立性：</a:t>
              </a:r>
              <a:r>
                <a:rPr lang="zh-CN" sz="2000">
                  <a:latin typeface="微软雅黑" panose="020B0503020204020204" pitchFamily="34" charset="-122"/>
                  <a:ea typeface="微软雅黑" panose="020B0503020204020204" pitchFamily="34" charset="-122"/>
                </a:rPr>
                <a:t>独立思考、判断、选择、行动</a:t>
              </a:r>
              <a:endParaRPr lang="zh-CN" sz="2000">
                <a:latin typeface="微软雅黑" panose="020B0503020204020204" pitchFamily="34" charset="-122"/>
                <a:ea typeface="微软雅黑" panose="020B0503020204020204" pitchFamily="34" charset="-122"/>
              </a:endParaRPr>
            </a:p>
          </p:txBody>
        </p:sp>
        <p:sp>
          <p:nvSpPr>
            <p:cNvPr id="2" name="文本框 1"/>
            <p:cNvSpPr txBox="1"/>
            <p:nvPr/>
          </p:nvSpPr>
          <p:spPr>
            <a:xfrm>
              <a:off x="3736" y="6317"/>
              <a:ext cx="6400" cy="628"/>
            </a:xfrm>
            <a:prstGeom prst="rect">
              <a:avLst/>
            </a:prstGeom>
            <a:noFill/>
          </p:spPr>
          <p:txBody>
            <a:bodyPr wrap="square" rtlCol="0">
              <a:spAutoFit/>
            </a:bodyPr>
            <a:p>
              <a:pPr algn="l">
                <a:buClrTx/>
                <a:buSzTx/>
                <a:buFontTx/>
              </a:pPr>
              <a:r>
                <a:rPr lang="zh-CN" sz="2000" b="1">
                  <a:latin typeface="微软雅黑" panose="020B0503020204020204" pitchFamily="34" charset="-122"/>
                  <a:ea typeface="微软雅黑" panose="020B0503020204020204" pitchFamily="34" charset="-122"/>
                </a:rPr>
                <a:t>合作性</a:t>
              </a:r>
              <a:r>
                <a:rPr lang="zh-CN" sz="2000">
                  <a:latin typeface="微软雅黑" panose="020B0503020204020204" pitchFamily="34" charset="-122"/>
                  <a:ea typeface="微软雅黑" panose="020B0503020204020204" pitchFamily="34" charset="-122"/>
                </a:rPr>
                <a:t>：善于交流、合作</a:t>
              </a:r>
              <a:endParaRPr lang="zh-CN" sz="2000">
                <a:latin typeface="微软雅黑" panose="020B0503020204020204" pitchFamily="34" charset="-122"/>
                <a:ea typeface="微软雅黑" panose="020B0503020204020204" pitchFamily="34" charset="-122"/>
              </a:endParaRPr>
            </a:p>
          </p:txBody>
        </p:sp>
        <p:sp>
          <p:nvSpPr>
            <p:cNvPr id="4" name="文本框 3"/>
            <p:cNvSpPr txBox="1"/>
            <p:nvPr/>
          </p:nvSpPr>
          <p:spPr>
            <a:xfrm>
              <a:off x="3736" y="7292"/>
              <a:ext cx="7709" cy="628"/>
            </a:xfrm>
            <a:prstGeom prst="rect">
              <a:avLst/>
            </a:prstGeom>
            <a:noFill/>
          </p:spPr>
          <p:txBody>
            <a:bodyPr wrap="square" rtlCol="0">
              <a:spAutoFit/>
            </a:bodyPr>
            <a:p>
              <a:pPr algn="l">
                <a:buClrTx/>
                <a:buSzTx/>
                <a:buFontTx/>
              </a:pPr>
              <a:r>
                <a:rPr lang="zh-CN" sz="2000" b="1">
                  <a:latin typeface="微软雅黑" panose="020B0503020204020204" pitchFamily="34" charset="-122"/>
                  <a:ea typeface="微软雅黑" panose="020B0503020204020204" pitchFamily="34" charset="-122"/>
                </a:rPr>
                <a:t>敢为性：</a:t>
              </a:r>
              <a:r>
                <a:rPr lang="zh-CN" sz="2000">
                  <a:latin typeface="微软雅黑" panose="020B0503020204020204" pitchFamily="34" charset="-122"/>
                  <a:ea typeface="微软雅黑" panose="020B0503020204020204" pitchFamily="34" charset="-122"/>
                </a:rPr>
                <a:t>敢于实践、勇于承担风险和后果</a:t>
              </a:r>
              <a:endParaRPr lang="zh-CN" sz="2000">
                <a:latin typeface="微软雅黑" panose="020B0503020204020204" pitchFamily="34" charset="-122"/>
                <a:ea typeface="微软雅黑" panose="020B0503020204020204" pitchFamily="34" charset="-122"/>
              </a:endParaRPr>
            </a:p>
          </p:txBody>
        </p:sp>
        <p:sp>
          <p:nvSpPr>
            <p:cNvPr id="5" name="文本框 4"/>
            <p:cNvSpPr txBox="1"/>
            <p:nvPr/>
          </p:nvSpPr>
          <p:spPr>
            <a:xfrm>
              <a:off x="3736" y="8267"/>
              <a:ext cx="8043" cy="628"/>
            </a:xfrm>
            <a:prstGeom prst="rect">
              <a:avLst/>
            </a:prstGeom>
            <a:noFill/>
          </p:spPr>
          <p:txBody>
            <a:bodyPr wrap="square" rtlCol="0">
              <a:spAutoFit/>
            </a:bodyPr>
            <a:p>
              <a:pPr algn="l">
                <a:buClrTx/>
                <a:buSzTx/>
                <a:buFontTx/>
              </a:pPr>
              <a:r>
                <a:rPr lang="zh-CN" sz="2000" b="1">
                  <a:latin typeface="微软雅黑" panose="020B0503020204020204" pitchFamily="34" charset="-122"/>
                  <a:ea typeface="微软雅黑" panose="020B0503020204020204" pitchFamily="34" charset="-122"/>
                </a:rPr>
                <a:t>克制性：</a:t>
              </a:r>
              <a:r>
                <a:rPr lang="zh-CN" sz="2000">
                  <a:latin typeface="微软雅黑" panose="020B0503020204020204" pitchFamily="34" charset="-122"/>
                  <a:ea typeface="微软雅黑" panose="020B0503020204020204" pitchFamily="34" charset="-122"/>
                </a:rPr>
                <a:t>能够克服盲目冲动和抑制私利欲望</a:t>
              </a:r>
              <a:endParaRPr lang="zh-CN" sz="2000">
                <a:latin typeface="微软雅黑" panose="020B0503020204020204" pitchFamily="34" charset="-122"/>
                <a:ea typeface="微软雅黑" panose="020B0503020204020204" pitchFamily="34" charset="-122"/>
              </a:endParaRPr>
            </a:p>
          </p:txBody>
        </p:sp>
      </p:grpSp>
      <p:grpSp>
        <p:nvGrpSpPr>
          <p:cNvPr id="45" name="组合 44"/>
          <p:cNvGrpSpPr/>
          <p:nvPr>
            <p:custDataLst>
              <p:tags r:id="rId1"/>
            </p:custDataLst>
          </p:nvPr>
        </p:nvGrpSpPr>
        <p:grpSpPr>
          <a:xfrm rot="0">
            <a:off x="7552425" y="2023080"/>
            <a:ext cx="2649983" cy="2847220"/>
            <a:chOff x="2864" y="2060"/>
            <a:chExt cx="13933" cy="14969"/>
          </a:xfrm>
        </p:grpSpPr>
        <p:pic>
          <p:nvPicPr>
            <p:cNvPr id="46" name="图片 45" descr="2x"/>
            <p:cNvPicPr>
              <a:picLocks noChangeAspect="1"/>
            </p:cNvPicPr>
            <p:nvPr>
              <p:custDataLst>
                <p:tags r:id="rId2"/>
              </p:custDataLst>
            </p:nvPr>
          </p:nvPicPr>
          <p:blipFill>
            <a:blip r:embed="rId3"/>
            <a:stretch>
              <a:fillRect/>
            </a:stretch>
          </p:blipFill>
          <p:spPr>
            <a:xfrm>
              <a:off x="3740" y="3431"/>
              <a:ext cx="11740" cy="12978"/>
            </a:xfrm>
            <a:prstGeom prst="rect">
              <a:avLst/>
            </a:prstGeom>
            <a:ln w="6350">
              <a:solidFill>
                <a:srgbClr val="DEDEDE">
                  <a:alpha val="45000"/>
                </a:srgbClr>
              </a:solidFill>
            </a:ln>
            <a:effectLst>
              <a:outerShdw blurRad="50800" dist="25400" dir="2700000" algn="tl" rotWithShape="0">
                <a:prstClr val="black">
                  <a:alpha val="20000"/>
                </a:prstClr>
              </a:outerShdw>
            </a:effectLst>
          </p:spPr>
        </p:pic>
        <p:pic>
          <p:nvPicPr>
            <p:cNvPr id="47" name="图片 46" descr="E:/设计图片素材/8167890_.jpg8167890_"/>
            <p:cNvPicPr>
              <a:picLocks noChangeAspect="1"/>
            </p:cNvPicPr>
            <p:nvPr>
              <p:custDataLst>
                <p:tags r:id="rId4"/>
              </p:custDataLst>
            </p:nvPr>
          </p:nvPicPr>
          <p:blipFill>
            <a:blip r:embed="rId5" cstate="email"/>
            <a:srcRect l="20323" t="-3" r="20323" b="-3"/>
            <a:stretch>
              <a:fillRect/>
            </a:stretch>
          </p:blipFill>
          <p:spPr>
            <a:xfrm>
              <a:off x="4598" y="4130"/>
              <a:ext cx="10023" cy="9996"/>
            </a:xfrm>
            <a:custGeom>
              <a:avLst/>
              <a:gdLst/>
              <a:ahLst/>
              <a:cxnLst>
                <a:cxn ang="3">
                  <a:pos x="hc" y="t"/>
                </a:cxn>
                <a:cxn ang="cd2">
                  <a:pos x="l" y="vc"/>
                </a:cxn>
                <a:cxn ang="cd4">
                  <a:pos x="hc" y="b"/>
                </a:cxn>
                <a:cxn ang="0">
                  <a:pos x="r" y="vc"/>
                </a:cxn>
              </a:cxnLst>
              <a:rect l="l" t="t" r="r" b="b"/>
              <a:pathLst>
                <a:path w="3719" h="3708">
                  <a:moveTo>
                    <a:pt x="0" y="0"/>
                  </a:moveTo>
                  <a:lnTo>
                    <a:pt x="3719" y="0"/>
                  </a:lnTo>
                  <a:lnTo>
                    <a:pt x="3719" y="3708"/>
                  </a:lnTo>
                  <a:lnTo>
                    <a:pt x="0" y="3708"/>
                  </a:lnTo>
                  <a:lnTo>
                    <a:pt x="0" y="0"/>
                  </a:lnTo>
                  <a:close/>
                </a:path>
              </a:pathLst>
            </a:custGeom>
          </p:spPr>
        </p:pic>
        <p:pic>
          <p:nvPicPr>
            <p:cNvPr id="48" name="图片 47" descr="JD2"/>
            <p:cNvPicPr>
              <a:picLocks noChangeAspect="1"/>
            </p:cNvPicPr>
            <p:nvPr>
              <p:custDataLst>
                <p:tags r:id="rId6"/>
              </p:custDataLst>
            </p:nvPr>
          </p:nvPicPr>
          <p:blipFill>
            <a:blip r:embed="rId7"/>
            <a:stretch>
              <a:fillRect/>
            </a:stretch>
          </p:blipFill>
          <p:spPr>
            <a:xfrm rot="21060000">
              <a:off x="12541" y="14125"/>
              <a:ext cx="4257" cy="2905"/>
            </a:xfrm>
            <a:prstGeom prst="rect">
              <a:avLst/>
            </a:prstGeom>
          </p:spPr>
        </p:pic>
        <p:pic>
          <p:nvPicPr>
            <p:cNvPr id="49" name="图片 48" descr="未标题-1"/>
            <p:cNvPicPr>
              <a:picLocks noChangeAspect="1"/>
            </p:cNvPicPr>
            <p:nvPr>
              <p:custDataLst>
                <p:tags r:id="rId8"/>
              </p:custDataLst>
            </p:nvPr>
          </p:nvPicPr>
          <p:blipFill>
            <a:blip r:embed="rId9"/>
            <a:stretch>
              <a:fillRect/>
            </a:stretch>
          </p:blipFill>
          <p:spPr>
            <a:xfrm rot="1260000">
              <a:off x="2864" y="2060"/>
              <a:ext cx="3302" cy="415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创业者的素质</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920115" y="1441450"/>
            <a:ext cx="6189980" cy="730885"/>
          </a:xfrm>
          <a:prstGeom prst="rect">
            <a:avLst/>
          </a:prstGeom>
        </p:spPr>
        <p:txBody>
          <a:bodyPr>
            <a:noAutofit/>
          </a:bodyPr>
          <a:p>
            <a:pPr>
              <a:lnSpc>
                <a:spcPct val="150000"/>
              </a:lnSpc>
            </a:pPr>
            <a:r>
              <a:rPr lang="zh-CN" altLang="en-US" sz="2400" b="1" dirty="0">
                <a:solidFill>
                  <a:srgbClr val="92D050"/>
                </a:solidFill>
                <a:latin typeface="微软雅黑" panose="020B0503020204020204" pitchFamily="34" charset="-122"/>
                <a:ea typeface="微软雅黑" panose="020B0503020204020204" pitchFamily="34" charset="-122"/>
              </a:rPr>
              <a:t>（三）丰富的知识储备</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824865" y="2318385"/>
            <a:ext cx="7825105" cy="3322955"/>
          </a:xfrm>
          <a:prstGeom prst="rect">
            <a:avLst/>
          </a:prstGeom>
          <a:noFill/>
        </p:spPr>
        <p:txBody>
          <a:bodyPr wrap="square" rtlCol="0">
            <a:spAutoFit/>
          </a:bodyPr>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专业知识：</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创业之本</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，对创业者确定创业目标具有至关重要的作用。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经营管理知识</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：在市场经济条件下，市场充满了竞争和风险，创业者要使自己的创业实践活动获得成功，就必须重视经营管理。经营管理知识大致包括</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人员管理知识、经营目标管理知识、经营过程管理</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知识等。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4" name="组合 123"/>
          <p:cNvGrpSpPr/>
          <p:nvPr>
            <p:custDataLst>
              <p:tags r:id="rId1"/>
            </p:custDataLst>
          </p:nvPr>
        </p:nvGrpSpPr>
        <p:grpSpPr>
          <a:xfrm rot="0">
            <a:off x="9165590" y="1583690"/>
            <a:ext cx="2303145" cy="3873500"/>
            <a:chOff x="5739" y="2215"/>
            <a:chExt cx="7994" cy="14828"/>
          </a:xfrm>
        </p:grpSpPr>
        <p:pic>
          <p:nvPicPr>
            <p:cNvPr id="125" name="图片 124" descr="hb"/>
            <p:cNvPicPr>
              <a:picLocks noChangeAspect="1"/>
            </p:cNvPicPr>
            <p:nvPr>
              <p:custDataLst>
                <p:tags r:id="rId2"/>
              </p:custDataLst>
            </p:nvPr>
          </p:nvPicPr>
          <p:blipFill>
            <a:blip r:embed="rId3"/>
            <a:stretch>
              <a:fillRect/>
            </a:stretch>
          </p:blipFill>
          <p:spPr>
            <a:xfrm>
              <a:off x="5739" y="2215"/>
              <a:ext cx="7995" cy="14829"/>
            </a:xfrm>
            <a:prstGeom prst="rect">
              <a:avLst/>
            </a:prstGeom>
          </p:spPr>
        </p:pic>
        <p:pic>
          <p:nvPicPr>
            <p:cNvPr id="126" name="图片 125" descr="E:/设计素材图片2/bernd-dittrich-e3rTQf9mtKw-unsplash.jpgbernd-dittrich-e3rTQf9mtKw-unsplash"/>
            <p:cNvPicPr>
              <a:picLocks noChangeAspect="1"/>
            </p:cNvPicPr>
            <p:nvPr>
              <p:custDataLst>
                <p:tags r:id="rId4"/>
              </p:custDataLst>
            </p:nvPr>
          </p:nvPicPr>
          <p:blipFill>
            <a:blip r:embed="rId5" cstate="email"/>
            <a:srcRect l="4064" r="4064"/>
            <a:stretch>
              <a:fillRect/>
            </a:stretch>
          </p:blipFill>
          <p:spPr>
            <a:xfrm>
              <a:off x="6117" y="3970"/>
              <a:ext cx="7176" cy="6951"/>
            </a:xfrm>
            <a:custGeom>
              <a:avLst/>
              <a:gdLst/>
              <a:ahLst/>
              <a:cxnLst>
                <a:cxn ang="3">
                  <a:pos x="hc" y="t"/>
                </a:cxn>
                <a:cxn ang="cd2">
                  <a:pos x="l" y="vc"/>
                </a:cxn>
                <a:cxn ang="cd4">
                  <a:pos x="hc" y="b"/>
                </a:cxn>
                <a:cxn ang="0">
                  <a:pos x="r" y="vc"/>
                </a:cxn>
              </a:cxnLst>
              <a:rect l="l" t="t" r="r" b="b"/>
              <a:pathLst>
                <a:path w="4037" h="3910">
                  <a:moveTo>
                    <a:pt x="0" y="0"/>
                  </a:moveTo>
                  <a:lnTo>
                    <a:pt x="4037" y="0"/>
                  </a:lnTo>
                  <a:lnTo>
                    <a:pt x="4037" y="3910"/>
                  </a:lnTo>
                  <a:lnTo>
                    <a:pt x="0" y="3910"/>
                  </a:lnTo>
                  <a:lnTo>
                    <a:pt x="0" y="0"/>
                  </a:lnTo>
                  <a:close/>
                </a:path>
              </a:pathLst>
            </a:cu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BEAUTIFY_FLAG" val="#wm#"/>
  <p:tag name="KSO_WM_TEMPLATE_CATEGORY" val="custom"/>
  <p:tag name="KSO_WM_TEMPLATE_MASTER_TYPE" val="0"/>
  <p:tag name="KSO_WM_TEMPLATE_COLOR_TYPE" val="0"/>
  <p:tag name="KSO_WM_SLIDE_TYPE" val="text"/>
  <p:tag name="KSO_WM_SLIDE_SUBTYPE" val="picTxt"/>
  <p:tag name="KSO_WM_SLIDE_SIZE" val="961*499"/>
  <p:tag name="KSO_WM_SLIDE_POSITION" val="-1*0"/>
  <p:tag name="KSO_WM_SLIDE_LAYOUT" val="a_d_f"/>
  <p:tag name="KSO_WM_SLIDE_LAYOUT_CNT" val="1_1_1"/>
  <p:tag name="KSO_WM_TEMPLATE_INDEX" val="20231190"/>
  <p:tag name="KSO_WM_TEMPLATE_SUBCATEGORY" val="0"/>
  <p:tag name="KSO_WM_SLIDE_INDEX" val="1"/>
  <p:tag name="KSO_WM_TAG_VERSION" val="3.0"/>
  <p:tag name="KSO_WM_SLIDE_ID" val="custom20231190_1"/>
  <p:tag name="KSO_WM_SLIDE_ITEM_CNT" val="0"/>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2_1"/>
  <p:tag name="KSO_WM_DIAGRAM_VERSION" val="3"/>
  <p:tag name="KSO_WM_DIAGRAM_COLOR_TRICK" val="1"/>
  <p:tag name="KSO_WM_DIAGRAM_COLOR_TEXT_CAN_REMOVE" val="n"/>
  <p:tag name="KSO_WM_UNIT_TEXT_FILL_TYPE" val="1"/>
  <p:tag name="KSO_WM_DIAGRAM_VIRTUALLY_FRAME" val="{&quot;height&quot;:270.04998779296875,&quot;left&quot;:76.85,&quot;top&quot;:189.9250061035156,&quot;width&quot;:221.17499389648438}"/>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1_1"/>
  <p:tag name="KSO_WM_DIAGRAM_VERSION" val="3"/>
  <p:tag name="KSO_WM_DIAGRAM_COLOR_TRICK" val="1"/>
  <p:tag name="KSO_WM_DIAGRAM_COLOR_TEXT_CAN_REMOVE" val="n"/>
  <p:tag name="KSO_WM_UNIT_TEXT_FILL_TYPE" val="1"/>
  <p:tag name="KSO_WM_DIAGRAM_VIRTUALLY_FRAME" val="{&quot;height&quot;:270.04998779296875,&quot;left&quot;:76.85,&quot;top&quot;:189.9250061035156,&quot;width&quot;:221.17499389648438}"/>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1_1"/>
  <p:tag name="KSO_WM_DIAGRAM_MAX_ITEMCNT" val="6"/>
  <p:tag name="KSO_WM_DIAGRAM_MIN_ITEMCNT" val="2"/>
  <p:tag name="KSO_WM_DIAGRAM_VIRTUALLY_FRAME" val="{&quot;height&quot;:270.04998779296875,&quot;left&quot;:76.85,&quot;top&quot;:189.9250061035156,&quot;width&quot;:221.174993896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2_1"/>
  <p:tag name="KSO_WM_DIAGRAM_MAX_ITEMCNT" val="6"/>
  <p:tag name="KSO_WM_DIAGRAM_MIN_ITEMCNT" val="2"/>
  <p:tag name="KSO_WM_DIAGRAM_VIRTUALLY_FRAME" val="{&quot;height&quot;:270.04998779296875,&quot;left&quot;:76.85,&quot;top&quot;:189.9250061035156,&quot;width&quot;:221.174993896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3_1"/>
  <p:tag name="KSO_WM_DIAGRAM_MAX_ITEMCNT" val="6"/>
  <p:tag name="KSO_WM_DIAGRAM_MIN_ITEMCNT" val="2"/>
  <p:tag name="KSO_WM_DIAGRAM_VIRTUALLY_FRAME" val="{&quot;height&quot;:270.04998779296875,&quot;left&quot;:76.85,&quot;top&quot;:189.9250061035156,&quot;width&quot;:221.174993896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2_2"/>
  <p:tag name="KSO_WM_TEMPLATE_CATEGORY" val="diagram"/>
  <p:tag name="KSO_WM_TEMPLATE_INDEX" val="20234877"/>
  <p:tag name="KSO_WM_UNIT_LAYERLEVEL" val="1_1_1_1"/>
  <p:tag name="KSO_WM_TAG_VERSION" val="3.0"/>
  <p:tag name="KSO_WM_BEAUTIFY_FLAG" val="#wm#"/>
  <p:tag name="KSO_WM_UNIT_TYPE" val="n_h_h_i"/>
  <p:tag name="KSO_WM_UNIT_INDEX" val="2_2_2_2"/>
  <p:tag name="KSO_WM_DIAGRAM_VERSION" val="3"/>
  <p:tag name="KSO_WM_DIAGRAM_COLOR_TRICK" val="1"/>
  <p:tag name="KSO_WM_DIAGRAM_COLOR_TEXT_CAN_REMOVE" val="n"/>
  <p:tag name="KSO_WM_DIAGRAM_VIRTUALLY_FRAME" val="{&quot;height&quot;:270.04998779296875,&quot;left&quot;:76.86144476672185,&quot;top&quot;:189.9250061035156,&quot;width&quot;:508.7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2_3"/>
  <p:tag name="KSO_WM_TEMPLATE_CATEGORY" val="diagram"/>
  <p:tag name="KSO_WM_TEMPLATE_INDEX" val="20234877"/>
  <p:tag name="KSO_WM_UNIT_LAYERLEVEL" val="1_1_1_1"/>
  <p:tag name="KSO_WM_TAG_VERSION" val="3.0"/>
  <p:tag name="KSO_WM_BEAUTIFY_FLAG" val="#wm#"/>
  <p:tag name="KSO_WM_UNIT_TYPE" val="n_h_h_i"/>
  <p:tag name="KSO_WM_UNIT_INDEX" val="2_2_2_3"/>
  <p:tag name="KSO_WM_DIAGRAM_VERSION" val="3"/>
  <p:tag name="KSO_WM_DIAGRAM_COLOR_TRICK" val="1"/>
  <p:tag name="KSO_WM_DIAGRAM_COLOR_TEXT_CAN_REMOVE" val="n"/>
  <p:tag name="KSO_WM_DIAGRAM_VIRTUALLY_FRAME" val="{&quot;height&quot;:270.04998779296875,&quot;left&quot;:76.86144476672185,&quot;top&quot;:189.9250061035156,&quot;width&quot;:508.7885552332782}"/>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1_2"/>
  <p:tag name="KSO_WM_TEMPLATE_CATEGORY" val="diagram"/>
  <p:tag name="KSO_WM_TEMPLATE_INDEX" val="20234877"/>
  <p:tag name="KSO_WM_UNIT_LAYERLEVEL" val="1_1_1_1"/>
  <p:tag name="KSO_WM_TAG_VERSION" val="3.0"/>
  <p:tag name="KSO_WM_BEAUTIFY_FLAG" val="#wm#"/>
  <p:tag name="KSO_WM_UNIT_TYPE" val="n_h_h_i"/>
  <p:tag name="KSO_WM_UNIT_INDEX" val="2_2_1_2"/>
  <p:tag name="KSO_WM_DIAGRAM_VERSION" val="3"/>
  <p:tag name="KSO_WM_DIAGRAM_COLOR_TRICK" val="1"/>
  <p:tag name="KSO_WM_DIAGRAM_COLOR_TEXT_CAN_REMOVE" val="n"/>
  <p:tag name="KSO_WM_DIAGRAM_VIRTUALLY_FRAME" val="{&quot;height&quot;:270.04998779296875,&quot;left&quot;:76.86144476672185,&quot;top&quot;:189.9250061035156,&quot;width&quot;:508.7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8.xml><?xml version="1.0" encoding="utf-8"?>
<p:tagLst xmlns:p="http://schemas.openxmlformats.org/presentationml/2006/main">
  <p:tag name="KSO_WM_DIAGRAM_VIRTUALLY_FRAME" val="{&quot;height&quot;:270.04998779296875,&quot;left&quot;:76.86144476672185,&quot;top&quot;:189.9250061035156,&quot;width&quot;:508.788555233278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2_2_1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508.7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10.xml><?xml version="1.0" encoding="utf-8"?>
<p:tagLst xmlns:p="http://schemas.openxmlformats.org/presentationml/2006/main">
  <p:tag name="KSO_WM_DIAGRAM_VIRTUALLY_FRAME" val="{&quot;height&quot;:270.04998779296875,&quot;left&quot;:76.86144476672185,&quot;top&quot;:189.9250061035156,&quot;width&quot;:495.138555233278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2_2_2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508.7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1_3"/>
  <p:tag name="KSO_WM_TEMPLATE_CATEGORY" val="diagram"/>
  <p:tag name="KSO_WM_TEMPLATE_INDEX" val="20234877"/>
  <p:tag name="KSO_WM_UNIT_LAYERLEVEL" val="1_1_1_1"/>
  <p:tag name="KSO_WM_TAG_VERSION" val="3.0"/>
  <p:tag name="KSO_WM_BEAUTIFY_FLAG" val="#wm#"/>
  <p:tag name="KSO_WM_UNIT_TYPE" val="n_h_h_i"/>
  <p:tag name="KSO_WM_UNIT_INDEX" val="2_2_1_3"/>
  <p:tag name="KSO_WM_DIAGRAM_VERSION" val="3"/>
  <p:tag name="KSO_WM_DIAGRAM_COLOR_TRICK" val="1"/>
  <p:tag name="KSO_WM_DIAGRAM_COLOR_TEXT_CAN_REMOVE" val="n"/>
  <p:tag name="KSO_WM_DIAGRAM_VIRTUALLY_FRAME" val="{&quot;height&quot;:270.04998779296875,&quot;left&quot;:76.86144476672185,&quot;top&quot;:189.9250061035156,&quot;width&quot;:508.7885552332782}"/>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2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2_2_1_1"/>
  <p:tag name="KSO_WM_DIAGRAM_MAX_ITEMCNT" val="6"/>
  <p:tag name="KSO_WM_DIAGRAM_MIN_ITEMCNT" val="2"/>
  <p:tag name="KSO_WM_DIAGRAM_VIRTUALLY_FRAME" val="{&quot;height&quot;:270.04998779296875,&quot;left&quot;:76.86144476672185,&quot;top&quot;:189.9250061035156,&quot;width&quot;:508.7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2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2_2_2_1"/>
  <p:tag name="KSO_WM_DIAGRAM_MAX_ITEMCNT" val="6"/>
  <p:tag name="KSO_WM_DIAGRAM_MIN_ITEMCNT" val="2"/>
  <p:tag name="KSO_WM_DIAGRAM_VIRTUALLY_FRAME" val="{&quot;height&quot;:270.04998779296875,&quot;left&quot;:76.86144476672185,&quot;top&quot;:189.9250061035156,&quot;width&quot;:508.7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3_2"/>
  <p:tag name="KSO_WM_TEMPLATE_CATEGORY" val="diagram"/>
  <p:tag name="KSO_WM_TEMPLATE_INDEX" val="20234877"/>
  <p:tag name="KSO_WM_UNIT_LAYERLEVEL" val="1_1_1_1"/>
  <p:tag name="KSO_WM_TAG_VERSION" val="3.0"/>
  <p:tag name="KSO_WM_BEAUTIFY_FLAG" val="#wm#"/>
  <p:tag name="KSO_WM_UNIT_TYPE" val="n_h_h_i"/>
  <p:tag name="KSO_WM_UNIT_INDEX" val="3_2_3_2"/>
  <p:tag name="KSO_WM_DIAGRAM_VERSION" val="3"/>
  <p:tag name="KSO_WM_DIAGRAM_COLOR_TRICK" val="1"/>
  <p:tag name="KSO_WM_DIAGRAM_COLOR_TEXT_CAN_REMOVE" val="n"/>
  <p:tag name="KSO_WM_DIAGRAM_VIRTUALLY_FRAME" val="{&quot;height&quot;:270.04998779296875,&quot;left&quot;:76.86144476672185,&quot;top&quot;:189.9250061035156,&quot;width&quot;:848.9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3_3"/>
  <p:tag name="KSO_WM_TEMPLATE_CATEGORY" val="diagram"/>
  <p:tag name="KSO_WM_TEMPLATE_INDEX" val="20234877"/>
  <p:tag name="KSO_WM_UNIT_LAYERLEVEL" val="1_1_1_1"/>
  <p:tag name="KSO_WM_TAG_VERSION" val="3.0"/>
  <p:tag name="KSO_WM_BEAUTIFY_FLAG" val="#wm#"/>
  <p:tag name="KSO_WM_UNIT_TYPE" val="n_h_h_i"/>
  <p:tag name="KSO_WM_UNIT_INDEX" val="3_2_3_3"/>
  <p:tag name="KSO_WM_DIAGRAM_VERSION" val="3"/>
  <p:tag name="KSO_WM_DIAGRAM_COLOR_TRICK" val="1"/>
  <p:tag name="KSO_WM_DIAGRAM_COLOR_TEXT_CAN_REMOVE" val="n"/>
  <p:tag name="KSO_WM_DIAGRAM_VIRTUALLY_FRAME" val="{&quot;height&quot;:270.04998779296875,&quot;left&quot;:76.86144476672185,&quot;top&quot;:189.9250061035156,&quot;width&quot;:848.9885552332782}"/>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2_2"/>
  <p:tag name="KSO_WM_TEMPLATE_CATEGORY" val="diagram"/>
  <p:tag name="KSO_WM_TEMPLATE_INDEX" val="20234877"/>
  <p:tag name="KSO_WM_UNIT_LAYERLEVEL" val="1_1_1_1"/>
  <p:tag name="KSO_WM_TAG_VERSION" val="3.0"/>
  <p:tag name="KSO_WM_BEAUTIFY_FLAG" val="#wm#"/>
  <p:tag name="KSO_WM_UNIT_TYPE" val="n_h_h_i"/>
  <p:tag name="KSO_WM_UNIT_INDEX" val="3_2_2_2"/>
  <p:tag name="KSO_WM_DIAGRAM_VERSION" val="3"/>
  <p:tag name="KSO_WM_DIAGRAM_COLOR_TRICK" val="1"/>
  <p:tag name="KSO_WM_DIAGRAM_COLOR_TEXT_CAN_REMOVE" val="n"/>
  <p:tag name="KSO_WM_DIAGRAM_VIRTUALLY_FRAME" val="{&quot;height&quot;:270.04998779296875,&quot;left&quot;:76.86144476672185,&quot;top&quot;:189.9250061035156,&quot;width&quot;:848.9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2_3"/>
  <p:tag name="KSO_WM_TEMPLATE_CATEGORY" val="diagram"/>
  <p:tag name="KSO_WM_TEMPLATE_INDEX" val="20234877"/>
  <p:tag name="KSO_WM_UNIT_LAYERLEVEL" val="1_1_1_1"/>
  <p:tag name="KSO_WM_TAG_VERSION" val="3.0"/>
  <p:tag name="KSO_WM_BEAUTIFY_FLAG" val="#wm#"/>
  <p:tag name="KSO_WM_UNIT_TYPE" val="n_h_h_i"/>
  <p:tag name="KSO_WM_UNIT_INDEX" val="3_2_2_3"/>
  <p:tag name="KSO_WM_DIAGRAM_VERSION" val="3"/>
  <p:tag name="KSO_WM_DIAGRAM_COLOR_TRICK" val="1"/>
  <p:tag name="KSO_WM_DIAGRAM_COLOR_TEXT_CAN_REMOVE" val="n"/>
  <p:tag name="KSO_WM_DIAGRAM_VIRTUALLY_FRAME" val="{&quot;height&quot;:270.04998779296875,&quot;left&quot;:76.86144476672185,&quot;top&quot;:189.9250061035156,&quot;width&quot;:848.9885552332782}"/>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1_2"/>
  <p:tag name="KSO_WM_TEMPLATE_CATEGORY" val="diagram"/>
  <p:tag name="KSO_WM_TEMPLATE_INDEX" val="20234877"/>
  <p:tag name="KSO_WM_UNIT_LAYERLEVEL" val="1_1_1_1"/>
  <p:tag name="KSO_WM_TAG_VERSION" val="3.0"/>
  <p:tag name="KSO_WM_BEAUTIFY_FLAG" val="#wm#"/>
  <p:tag name="KSO_WM_UNIT_TYPE" val="n_h_h_i"/>
  <p:tag name="KSO_WM_UNIT_INDEX" val="3_2_1_2"/>
  <p:tag name="KSO_WM_DIAGRAM_VERSION" val="3"/>
  <p:tag name="KSO_WM_DIAGRAM_COLOR_TRICK" val="1"/>
  <p:tag name="KSO_WM_DIAGRAM_COLOR_TEXT_CAN_REMOVE" val="n"/>
  <p:tag name="KSO_WM_DIAGRAM_VIRTUALLY_FRAME" val="{&quot;height&quot;:270.04998779296875,&quot;left&quot;:76.86144476672185,&quot;top&quot;:189.9250061035156,&quot;width&quot;:848.9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1_3"/>
  <p:tag name="KSO_WM_TEMPLATE_CATEGORY" val="diagram"/>
  <p:tag name="KSO_WM_TEMPLATE_INDEX" val="20234877"/>
  <p:tag name="KSO_WM_UNIT_LAYERLEVEL" val="1_1_1_1"/>
  <p:tag name="KSO_WM_TAG_VERSION" val="3.0"/>
  <p:tag name="KSO_WM_BEAUTIFY_FLAG" val="#wm#"/>
  <p:tag name="KSO_WM_UNIT_TYPE" val="n_h_h_i"/>
  <p:tag name="KSO_WM_UNIT_INDEX" val="3_2_1_3"/>
  <p:tag name="KSO_WM_DIAGRAM_VERSION" val="3"/>
  <p:tag name="KSO_WM_DIAGRAM_COLOR_TRICK" val="1"/>
  <p:tag name="KSO_WM_DIAGRAM_COLOR_TEXT_CAN_REMOVE" val="n"/>
  <p:tag name="KSO_WM_DIAGRAM_VIRTUALLY_FRAME" val="{&quot;height&quot;:270.04998779296875,&quot;left&quot;:76.86144476672185,&quot;top&quot;:189.9250061035156,&quot;width&quot;:848.9885552332782}"/>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1.xml><?xml version="1.0" encoding="utf-8"?>
<p:tagLst xmlns:p="http://schemas.openxmlformats.org/presentationml/2006/main">
  <p:tag name="KSO_WM_DIAGRAM_VIRTUALLY_FRAME" val="{&quot;height&quot;:270.04998779296875,&quot;left&quot;:76.86144476672185,&quot;top&quot;:189.9250061035156,&quot;width&quot;:848.988555233278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3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3_2_3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848.9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3_2_2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848.9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3_2_1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848.9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3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3_2_1_1"/>
  <p:tag name="KSO_WM_DIAGRAM_MAX_ITEMCNT" val="6"/>
  <p:tag name="KSO_WM_DIAGRAM_MIN_ITEMCNT" val="2"/>
  <p:tag name="KSO_WM_DIAGRAM_VIRTUALLY_FRAME" val="{&quot;height&quot;:270.04998779296875,&quot;left&quot;:76.86144476672185,&quot;top&quot;:189.9250061035156,&quot;width&quot;:848.9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3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3_2_2_1"/>
  <p:tag name="KSO_WM_DIAGRAM_MAX_ITEMCNT" val="6"/>
  <p:tag name="KSO_WM_DIAGRAM_MIN_ITEMCNT" val="2"/>
  <p:tag name="KSO_WM_DIAGRAM_VIRTUALLY_FRAME" val="{&quot;height&quot;:270.04998779296875,&quot;left&quot;:76.86144476672185,&quot;top&quot;:189.9250061035156,&quot;width&quot;:848.9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3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3_2_3_1"/>
  <p:tag name="KSO_WM_DIAGRAM_MAX_ITEMCNT" val="6"/>
  <p:tag name="KSO_WM_DIAGRAM_MIN_ITEMCNT" val="2"/>
  <p:tag name="KSO_WM_DIAGRAM_VIRTUALLY_FRAME" val="{&quot;height&quot;:270.04998779296875,&quot;left&quot;:76.86144476672185,&quot;top&quot;:189.9250061035156,&quot;width&quot;:848.9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28.xml><?xml version="1.0" encoding="utf-8"?>
<p:tagLst xmlns:p="http://schemas.openxmlformats.org/presentationml/2006/main">
  <p:tag name="KSO_WM_DIAGRAM_VIRTUALLY_FRAME" val="{&quot;height&quot;:270.04998779296875,&quot;left&quot;:76.86144476672185,&quot;top&quot;:189.9250061035156,&quot;width&quot;:508.788555233278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1_1"/>
  <p:tag name="KSO_WM_TEMPLATE_CATEGORY" val="diagram"/>
  <p:tag name="KSO_WM_TEMPLATE_INDEX" val="20234877"/>
  <p:tag name="KSO_WM_UNIT_LAYERLEVEL" val="1_1_1_1"/>
  <p:tag name="KSO_WM_TAG_VERSION" val="3.0"/>
  <p:tag name="KSO_WM_UNIT_SUBTYPE" val="d"/>
  <p:tag name="KSO_WM_UNIT_TYPE" val="n_h_h_i"/>
  <p:tag name="KSO_WM_UNIT_INDEX" val="2_2_1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508.7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30.xml><?xml version="1.0" encoding="utf-8"?>
<p:tagLst xmlns:p="http://schemas.openxmlformats.org/presentationml/2006/main">
  <p:tag name="KSO_WM_DIAGRAM_VIRTUALLY_FRAME" val="{&quot;height&quot;:270.04998779296875,&quot;left&quot;:76.86144476672185,&quot;top&quot;:189.9250061035156,&quot;width&quot;:495.138555233278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2_1"/>
  <p:tag name="KSO_WM_TEMPLATE_CATEGORY" val="diagram"/>
  <p:tag name="KSO_WM_TEMPLATE_INDEX" val="20234877"/>
  <p:tag name="KSO_WM_UNIT_LAYERLEVEL" val="1_1_1_1"/>
  <p:tag name="KSO_WM_TAG_VERSION" val="3.0"/>
  <p:tag name="KSO_WM_UNIT_SUBTYPE" val="d"/>
  <p:tag name="KSO_WM_UNIT_TYPE" val="n_h_h_i"/>
  <p:tag name="KSO_WM_UNIT_INDEX" val="2_2_2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508.7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1_3"/>
  <p:tag name="KSO_WM_TEMPLATE_CATEGORY" val="diagram"/>
  <p:tag name="KSO_WM_TEMPLATE_INDEX" val="20234877"/>
  <p:tag name="KSO_WM_UNIT_LAYERLEVEL" val="1_1_1_1"/>
  <p:tag name="KSO_WM_TAG_VERSION" val="3.0"/>
  <p:tag name="KSO_WM_UNIT_TYPE" val="n_h_h_i"/>
  <p:tag name="KSO_WM_UNIT_INDEX" val="2_2_1_3"/>
  <p:tag name="KSO_WM_DIAGRAM_VERSION" val="3"/>
  <p:tag name="KSO_WM_DIAGRAM_COLOR_TRICK" val="1"/>
  <p:tag name="KSO_WM_DIAGRAM_COLOR_TEXT_CAN_REMOVE" val="n"/>
  <p:tag name="KSO_WM_DIAGRAM_VIRTUALLY_FRAME" val="{&quot;height&quot;:270.04998779296875,&quot;left&quot;:76.86144476672185,&quot;top&quot;:189.9250061035156,&quot;width&quot;:508.7885552332782}"/>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2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2_2_1_1"/>
  <p:tag name="KSO_WM_DIAGRAM_MAX_ITEMCNT" val="6"/>
  <p:tag name="KSO_WM_DIAGRAM_MIN_ITEMCNT" val="2"/>
  <p:tag name="KSO_WM_DIAGRAM_VIRTUALLY_FRAME" val="{&quot;height&quot;:270.04998779296875,&quot;left&quot;:76.86144476672185,&quot;top&quot;:189.9250061035156,&quot;width&quot;:508.7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2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2_2_2_1"/>
  <p:tag name="KSO_WM_DIAGRAM_MAX_ITEMCNT" val="6"/>
  <p:tag name="KSO_WM_DIAGRAM_MIN_ITEMCNT" val="2"/>
  <p:tag name="KSO_WM_DIAGRAM_VIRTUALLY_FRAME" val="{&quot;height&quot;:270.04998779296875,&quot;left&quot;:76.86144476672185,&quot;top&quot;:189.9250061035156,&quot;width&quot;:508.7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2_2"/>
  <p:tag name="KSO_WM_TEMPLATE_CATEGORY" val="diagram"/>
  <p:tag name="KSO_WM_TEMPLATE_INDEX" val="20234877"/>
  <p:tag name="KSO_WM_UNIT_LAYERLEVEL" val="1_1_1_1"/>
  <p:tag name="KSO_WM_TAG_VERSION" val="3.0"/>
  <p:tag name="KSO_WM_UNIT_TYPE" val="n_h_h_i"/>
  <p:tag name="KSO_WM_UNIT_INDEX" val="3_2_2_2"/>
  <p:tag name="KSO_WM_DIAGRAM_VERSION" val="3"/>
  <p:tag name="KSO_WM_DIAGRAM_COLOR_TRICK" val="1"/>
  <p:tag name="KSO_WM_DIAGRAM_COLOR_TEXT_CAN_REMOVE" val="n"/>
  <p:tag name="KSO_WM_DIAGRAM_VIRTUALLY_FRAME" val="{&quot;height&quot;:270.04998779296875,&quot;left&quot;:76.86144476672185,&quot;top&quot;:189.9250061035156,&quot;width&quot;:817.6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2_2"/>
  <p:tag name="KSO_WM_TEMPLATE_CATEGORY" val="diagram"/>
  <p:tag name="KSO_WM_TEMPLATE_INDEX" val="20234877"/>
  <p:tag name="KSO_WM_UNIT_LAYERLEVEL" val="1_1_1_1"/>
  <p:tag name="KSO_WM_TAG_VERSION" val="3.0"/>
  <p:tag name="KSO_WM_UNIT_TYPE" val="n_h_h_i"/>
  <p:tag name="KSO_WM_UNIT_INDEX" val="3_2_2_2"/>
  <p:tag name="KSO_WM_DIAGRAM_VERSION" val="3"/>
  <p:tag name="KSO_WM_DIAGRAM_COLOR_TRICK" val="1"/>
  <p:tag name="KSO_WM_DIAGRAM_COLOR_TEXT_CAN_REMOVE" val="n"/>
  <p:tag name="KSO_WM_DIAGRAM_VIRTUALLY_FRAME" val="{&quot;height&quot;:270.04998779296875,&quot;left&quot;:76.86144476672185,&quot;top&quot;:189.9250061035156,&quot;width&quot;:817.6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2_2"/>
  <p:tag name="KSO_WM_TEMPLATE_CATEGORY" val="diagram"/>
  <p:tag name="KSO_WM_TEMPLATE_INDEX" val="20234877"/>
  <p:tag name="KSO_WM_UNIT_LAYERLEVEL" val="1_1_1_1"/>
  <p:tag name="KSO_WM_TAG_VERSION" val="3.0"/>
  <p:tag name="KSO_WM_UNIT_TYPE" val="n_h_h_i"/>
  <p:tag name="KSO_WM_UNIT_INDEX" val="3_2_2_2"/>
  <p:tag name="KSO_WM_DIAGRAM_VERSION" val="3"/>
  <p:tag name="KSO_WM_DIAGRAM_COLOR_TRICK" val="1"/>
  <p:tag name="KSO_WM_DIAGRAM_COLOR_TEXT_CAN_REMOVE" val="n"/>
  <p:tag name="KSO_WM_DIAGRAM_VIRTUALLY_FRAME" val="{&quot;height&quot;:270.04998779296875,&quot;left&quot;:76.86144476672185,&quot;top&quot;:189.9250061035156,&quot;width&quot;:817.6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2_2"/>
  <p:tag name="KSO_WM_TEMPLATE_CATEGORY" val="diagram"/>
  <p:tag name="KSO_WM_TEMPLATE_INDEX" val="20234877"/>
  <p:tag name="KSO_WM_UNIT_LAYERLEVEL" val="1_1_1_1"/>
  <p:tag name="KSO_WM_TAG_VERSION" val="3.0"/>
  <p:tag name="KSO_WM_UNIT_TYPE" val="n_h_h_i"/>
  <p:tag name="KSO_WM_UNIT_INDEX" val="3_2_2_2"/>
  <p:tag name="KSO_WM_DIAGRAM_VERSION" val="3"/>
  <p:tag name="KSO_WM_DIAGRAM_COLOR_TRICK" val="1"/>
  <p:tag name="KSO_WM_DIAGRAM_COLOR_TEXT_CAN_REMOVE" val="n"/>
  <p:tag name="KSO_WM_DIAGRAM_VIRTUALLY_FRAME" val="{&quot;height&quot;:270.04998779296875,&quot;left&quot;:76.86144476672185,&quot;top&quot;:189.9250061035156,&quot;width&quot;:817.6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3_1"/>
  <p:tag name="KSO_WM_TEMPLATE_CATEGORY" val="diagram"/>
  <p:tag name="KSO_WM_TEMPLATE_INDEX" val="20234877"/>
  <p:tag name="KSO_WM_UNIT_LAYERLEVEL" val="1_1_1_1"/>
  <p:tag name="KSO_WM_TAG_VERSION" val="3.0"/>
  <p:tag name="KSO_WM_UNIT_SUBTYPE" val="d"/>
  <p:tag name="KSO_WM_UNIT_TYPE" val="n_h_h_i"/>
  <p:tag name="KSO_WM_UNIT_INDEX" val="3_2_3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817.9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3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3_2_3_1"/>
  <p:tag name="KSO_WM_DIAGRAM_MAX_ITEMCNT" val="6"/>
  <p:tag name="KSO_WM_DIAGRAM_MIN_ITEMCNT" val="2"/>
  <p:tag name="KSO_WM_DIAGRAM_VIRTUALLY_FRAME" val="{&quot;height&quot;:270.04998779296875,&quot;left&quot;:76.86144476672185,&quot;top&quot;:189.9250061035156,&quot;width&quot;:817.9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2_1"/>
  <p:tag name="KSO_WM_TEMPLATE_CATEGORY" val="diagram"/>
  <p:tag name="KSO_WM_TEMPLATE_INDEX" val="20234877"/>
  <p:tag name="KSO_WM_UNIT_LAYERLEVEL" val="1_1_1_1"/>
  <p:tag name="KSO_WM_TAG_VERSION" val="3.0"/>
  <p:tag name="KSO_WM_UNIT_SUBTYPE" val="d"/>
  <p:tag name="KSO_WM_UNIT_TYPE" val="n_h_h_i"/>
  <p:tag name="KSO_WM_UNIT_INDEX" val="3_2_2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817.9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3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3_2_2_1"/>
  <p:tag name="KSO_WM_DIAGRAM_MAX_ITEMCNT" val="6"/>
  <p:tag name="KSO_WM_DIAGRAM_MIN_ITEMCNT" val="2"/>
  <p:tag name="KSO_WM_DIAGRAM_VIRTUALLY_FRAME" val="{&quot;height&quot;:270.04998779296875,&quot;left&quot;:76.86144476672185,&quot;top&quot;:189.9250061035156,&quot;width&quot;:817.9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3.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 name="resource_record_key" val="{&quot;10&quot;:[20255413],&quot;65&quot;:[40492964]}"/>
</p:tagLst>
</file>

<file path=ppt/tags/tag144.xml><?xml version="1.0" encoding="utf-8"?>
<p:tagLst xmlns:p="http://schemas.openxmlformats.org/presentationml/2006/main">
  <p:tag name="KSO_WM_UNIT_PIC_EFFECT"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045_1*i*1"/>
  <p:tag name="KSO_WM_TEMPLATE_CATEGORY" val="custom"/>
  <p:tag name="KSO_WM_TEMPLATE_INDEX" val="20235045"/>
  <p:tag name="KSO_WM_UNIT_LAYERLEVEL" val="1"/>
  <p:tag name="KSO_WM_TAG_VERSION" val="3.0"/>
  <p:tag name="KSO_WM_BEAUTIFY_FLAG" val="#wm#"/>
  <p:tag name="KSO_WM_UNIT_PIC_EFFECT"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045_1*i*2"/>
  <p:tag name="KSO_WM_TEMPLATE_CATEGORY" val="custom"/>
  <p:tag name="KSO_WM_TEMPLATE_INDEX" val="20235045"/>
  <p:tag name="KSO_WM_UNIT_LAYERLEVEL" val="1"/>
  <p:tag name="KSO_WM_TAG_VERSION" val="3.0"/>
  <p:tag name="KSO_WM_BEAUTIFY_FLAG" val="#wm#"/>
  <p:tag name="KSO_WM_UNIT_PIC_EFFEC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045_1*i*3"/>
  <p:tag name="KSO_WM_TEMPLATE_CATEGORY" val="custom"/>
  <p:tag name="KSO_WM_TEMPLATE_INDEX" val="20235045"/>
  <p:tag name="KSO_WM_UNIT_LAYERLEVEL" val="1"/>
  <p:tag name="KSO_WM_TAG_VERSION" val="3.0"/>
  <p:tag name="KSO_WM_BEAUTIFY_FLAG" val="#wm#"/>
  <p:tag name="KSO_WM_UNIT_PIC_EFFECT" val="1"/>
</p:tagLst>
</file>

<file path=ppt/tags/tag148.xml><?xml version="1.0" encoding="utf-8"?>
<p:tagLst xmlns:p="http://schemas.openxmlformats.org/presentationml/2006/main">
  <p:tag name="KSO_WM_UNIT_VALUE" val="1688*1687"/>
  <p:tag name="KSO_WM_UNIT_HIGHLIGHT" val="0"/>
  <p:tag name="KSO_WM_UNIT_COMPATIBLE" val="0"/>
  <p:tag name="KSO_WM_UNIT_DIAGRAM_ISNUMVISUAL" val="0"/>
  <p:tag name="KSO_WM_UNIT_DIAGRAM_ISREFERUNIT" val="0"/>
  <p:tag name="KSO_WM_UNIT_TYPE" val="d"/>
  <p:tag name="KSO_WM_UNIT_INDEX" val="1"/>
  <p:tag name="KSO_WM_UNIT_ID" val="custom20235045_1*d*1"/>
  <p:tag name="KSO_WM_TEMPLATE_CATEGORY" val="custom"/>
  <p:tag name="KSO_WM_TEMPLATE_INDEX" val="20235045"/>
  <p:tag name="KSO_WM_UNIT_LAYERLEVEL" val="1"/>
  <p:tag name="KSO_WM_TAG_VERSION" val="3.0"/>
  <p:tag name="KSO_WM_BEAUTIFY_FLAG" val="#wm#"/>
  <p:tag name="KSO_WM_UNIT_PIC_EFFECT"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045_1*i*4"/>
  <p:tag name="KSO_WM_TEMPLATE_CATEGORY" val="custom"/>
  <p:tag name="KSO_WM_TEMPLATE_INDEX" val="20235045"/>
  <p:tag name="KSO_WM_UNIT_LAYERLEVEL" val="1"/>
  <p:tag name="KSO_WM_TAG_VERSION" val="3.0"/>
  <p:tag name="KSO_WM_BEAUTIFY_FLAG" val="#wm#"/>
  <p:tag name="KSO_WM_UNIT_PIC_EFFECT" val="1"/>
</p:tagLst>
</file>

<file path=ppt/tags/tag1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5045_1*i*5"/>
  <p:tag name="KSO_WM_TEMPLATE_CATEGORY" val="custom"/>
  <p:tag name="KSO_WM_TEMPLATE_INDEX" val="20235045"/>
  <p:tag name="KSO_WM_UNIT_LAYERLEVEL" val="1"/>
  <p:tag name="KSO_WM_TAG_VERSION" val="3.0"/>
  <p:tag name="KSO_WM_BEAUTIFY_FLAG" val="#wm#"/>
  <p:tag name="KSO_WM_UNIT_PIC_EFFECT"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5045_1*i*6"/>
  <p:tag name="KSO_WM_TEMPLATE_CATEGORY" val="custom"/>
  <p:tag name="KSO_WM_TEMPLATE_INDEX" val="20235045"/>
  <p:tag name="KSO_WM_UNIT_LAYERLEVEL" val="1"/>
  <p:tag name="KSO_WM_TAG_VERSION" val="3.0"/>
  <p:tag name="KSO_WM_BEAUTIFY_FLAG" val="#wm#"/>
  <p:tag name="KSO_WM_UNIT_PIC_EFFECT"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5045_1*i*7"/>
  <p:tag name="KSO_WM_TEMPLATE_CATEGORY" val="custom"/>
  <p:tag name="KSO_WM_TEMPLATE_INDEX" val="20235045"/>
  <p:tag name="KSO_WM_UNIT_LAYERLEVEL" val="1"/>
  <p:tag name="KSO_WM_TAG_VERSION" val="3.0"/>
  <p:tag name="KSO_WM_BEAUTIFY_FLAG" val="#wm#"/>
  <p:tag name="KSO_WM_UNIT_PIC_EFFECT"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5045_1*i*8"/>
  <p:tag name="KSO_WM_TEMPLATE_CATEGORY" val="custom"/>
  <p:tag name="KSO_WM_TEMPLATE_INDEX" val="20235045"/>
  <p:tag name="KSO_WM_UNIT_LAYERLEVEL" val="1"/>
  <p:tag name="KSO_WM_TAG_VERSION" val="3.0"/>
  <p:tag name="KSO_WM_BEAUTIFY_FLAG" val="#wm#"/>
  <p:tag name="KSO_WM_UNIT_PIC_EFFECT"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5045_1*i*9"/>
  <p:tag name="KSO_WM_TEMPLATE_CATEGORY" val="custom"/>
  <p:tag name="KSO_WM_TEMPLATE_INDEX" val="20235045"/>
  <p:tag name="KSO_WM_UNIT_LAYERLEVEL" val="1"/>
  <p:tag name="KSO_WM_TAG_VERSION" val="3.0"/>
  <p:tag name="KSO_WM_BEAUTIFY_FLAG" val="#wm#"/>
  <p:tag name="KSO_WM_UNIT_PIC_EFFECT"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5045_1*i*10"/>
  <p:tag name="KSO_WM_TEMPLATE_CATEGORY" val="custom"/>
  <p:tag name="KSO_WM_TEMPLATE_INDEX" val="20235045"/>
  <p:tag name="KSO_WM_UNIT_LAYERLEVEL" val="1"/>
  <p:tag name="KSO_WM_TAG_VERSION" val="3.0"/>
  <p:tag name="KSO_WM_BEAUTIFY_FLAG" val="#wm#"/>
  <p:tag name="KSO_WM_UNIT_PIC_EFFECT" val="1"/>
</p:tagLst>
</file>

<file path=ppt/tags/tag156.xml><?xml version="1.0" encoding="utf-8"?>
<p:tagLst xmlns:p="http://schemas.openxmlformats.org/presentationml/2006/main">
  <p:tag name="KSO_WM_UNIT_PIC_EFFEC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045_1*i*1"/>
  <p:tag name="KSO_WM_TEMPLATE_CATEGORY" val="custom"/>
  <p:tag name="KSO_WM_TEMPLATE_INDEX" val="20235045"/>
  <p:tag name="KSO_WM_UNIT_LAYERLEVEL" val="1"/>
  <p:tag name="KSO_WM_TAG_VERSION" val="3.0"/>
  <p:tag name="KSO_WM_BEAUTIFY_FLAG" val="#wm#"/>
  <p:tag name="KSO_WM_UNIT_PIC_EFFECT"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045_1*i*2"/>
  <p:tag name="KSO_WM_TEMPLATE_CATEGORY" val="custom"/>
  <p:tag name="KSO_WM_TEMPLATE_INDEX" val="20235045"/>
  <p:tag name="KSO_WM_UNIT_LAYERLEVEL" val="1"/>
  <p:tag name="KSO_WM_TAG_VERSION" val="3.0"/>
  <p:tag name="KSO_WM_BEAUTIFY_FLAG" val="#wm#"/>
  <p:tag name="KSO_WM_UNIT_PIC_EFFECT"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045_1*i*3"/>
  <p:tag name="KSO_WM_TEMPLATE_CATEGORY" val="custom"/>
  <p:tag name="KSO_WM_TEMPLATE_INDEX" val="20235045"/>
  <p:tag name="KSO_WM_UNIT_LAYERLEVEL" val="1"/>
  <p:tag name="KSO_WM_TAG_VERSION" val="3.0"/>
  <p:tag name="KSO_WM_BEAUTIFY_FLAG" val="#wm#"/>
  <p:tag name="KSO_WM_UNIT_PIC_EFFECT" val="1"/>
</p:tagLst>
</file>

<file path=ppt/tags/tag1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60.xml><?xml version="1.0" encoding="utf-8"?>
<p:tagLst xmlns:p="http://schemas.openxmlformats.org/presentationml/2006/main">
  <p:tag name="KSO_WM_UNIT_VALUE" val="1688*1687"/>
  <p:tag name="KSO_WM_UNIT_HIGHLIGHT" val="0"/>
  <p:tag name="KSO_WM_UNIT_COMPATIBLE" val="0"/>
  <p:tag name="KSO_WM_UNIT_DIAGRAM_ISNUMVISUAL" val="0"/>
  <p:tag name="KSO_WM_UNIT_DIAGRAM_ISREFERUNIT" val="0"/>
  <p:tag name="KSO_WM_UNIT_TYPE" val="d"/>
  <p:tag name="KSO_WM_UNIT_INDEX" val="1"/>
  <p:tag name="KSO_WM_UNIT_ID" val="custom20235045_1*d*1"/>
  <p:tag name="KSO_WM_TEMPLATE_CATEGORY" val="custom"/>
  <p:tag name="KSO_WM_TEMPLATE_INDEX" val="20235045"/>
  <p:tag name="KSO_WM_UNIT_LAYERLEVEL" val="1"/>
  <p:tag name="KSO_WM_TAG_VERSION" val="3.0"/>
  <p:tag name="KSO_WM_BEAUTIFY_FLAG" val="#wm#"/>
  <p:tag name="KSO_WM_UNIT_PIC_EFFECT"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045_1*i*4"/>
  <p:tag name="KSO_WM_TEMPLATE_CATEGORY" val="custom"/>
  <p:tag name="KSO_WM_TEMPLATE_INDEX" val="20235045"/>
  <p:tag name="KSO_WM_UNIT_LAYERLEVEL" val="1"/>
  <p:tag name="KSO_WM_TAG_VERSION" val="3.0"/>
  <p:tag name="KSO_WM_BEAUTIFY_FLAG" val="#wm#"/>
  <p:tag name="KSO_WM_UNIT_PIC_EFFECT"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5045_1*i*5"/>
  <p:tag name="KSO_WM_TEMPLATE_CATEGORY" val="custom"/>
  <p:tag name="KSO_WM_TEMPLATE_INDEX" val="20235045"/>
  <p:tag name="KSO_WM_UNIT_LAYERLEVEL" val="1"/>
  <p:tag name="KSO_WM_TAG_VERSION" val="3.0"/>
  <p:tag name="KSO_WM_BEAUTIFY_FLAG" val="#wm#"/>
  <p:tag name="KSO_WM_UNIT_PIC_EFFECT"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5045_1*i*6"/>
  <p:tag name="KSO_WM_TEMPLATE_CATEGORY" val="custom"/>
  <p:tag name="KSO_WM_TEMPLATE_INDEX" val="20235045"/>
  <p:tag name="KSO_WM_UNIT_LAYERLEVEL" val="1"/>
  <p:tag name="KSO_WM_TAG_VERSION" val="3.0"/>
  <p:tag name="KSO_WM_BEAUTIFY_FLAG" val="#wm#"/>
  <p:tag name="KSO_WM_UNIT_PIC_EFFECT"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5045_1*i*7"/>
  <p:tag name="KSO_WM_TEMPLATE_CATEGORY" val="custom"/>
  <p:tag name="KSO_WM_TEMPLATE_INDEX" val="20235045"/>
  <p:tag name="KSO_WM_UNIT_LAYERLEVEL" val="1"/>
  <p:tag name="KSO_WM_TAG_VERSION" val="3.0"/>
  <p:tag name="KSO_WM_BEAUTIFY_FLAG" val="#wm#"/>
  <p:tag name="KSO_WM_UNIT_PIC_EFFECT"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5045_1*i*8"/>
  <p:tag name="KSO_WM_TEMPLATE_CATEGORY" val="custom"/>
  <p:tag name="KSO_WM_TEMPLATE_INDEX" val="20235045"/>
  <p:tag name="KSO_WM_UNIT_LAYERLEVEL" val="1"/>
  <p:tag name="KSO_WM_TAG_VERSION" val="3.0"/>
  <p:tag name="KSO_WM_BEAUTIFY_FLAG" val="#wm#"/>
  <p:tag name="KSO_WM_UNIT_PIC_EFFECT"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5045_1*i*9"/>
  <p:tag name="KSO_WM_TEMPLATE_CATEGORY" val="custom"/>
  <p:tag name="KSO_WM_TEMPLATE_INDEX" val="20235045"/>
  <p:tag name="KSO_WM_UNIT_LAYERLEVEL" val="1"/>
  <p:tag name="KSO_WM_TAG_VERSION" val="3.0"/>
  <p:tag name="KSO_WM_BEAUTIFY_FLAG" val="#wm#"/>
  <p:tag name="KSO_WM_UNIT_PIC_EFFECT"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5045_1*i*10"/>
  <p:tag name="KSO_WM_TEMPLATE_CATEGORY" val="custom"/>
  <p:tag name="KSO_WM_TEMPLATE_INDEX" val="20235045"/>
  <p:tag name="KSO_WM_UNIT_LAYERLEVEL" val="1"/>
  <p:tag name="KSO_WM_TAG_VERSION" val="3.0"/>
  <p:tag name="KSO_WM_BEAUTIFY_FLAG" val="#wm#"/>
  <p:tag name="KSO_WM_UNIT_PIC_EFFECT" val="1"/>
</p:tagLst>
</file>

<file path=ppt/tags/tag168.xml><?xml version="1.0" encoding="utf-8"?>
<p:tagLst xmlns:p="http://schemas.openxmlformats.org/presentationml/2006/main">
  <p:tag name="KSO_WM_DIAGRAM_VIRTUALLY_FRAME" val="{&quot;height&quot;:367.95,&quot;left&quot;:114.15,&quot;top&quot;:96.2,&quot;width&quot;:601.5}"/>
</p:tagLst>
</file>

<file path=ppt/tags/tag169.xml><?xml version="1.0" encoding="utf-8"?>
<p:tagLst xmlns:p="http://schemas.openxmlformats.org/presentationml/2006/main">
  <p:tag name="KSO_WM_DIAGRAM_VIRTUALLY_FRAME" val="{&quot;height&quot;:367.95,&quot;left&quot;:114.15,&quot;top&quot;:96.2,&quot;width&quot;:601.5}"/>
</p:tagLst>
</file>

<file path=ppt/tags/tag1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70.xml><?xml version="1.0" encoding="utf-8"?>
<p:tagLst xmlns:p="http://schemas.openxmlformats.org/presentationml/2006/main">
  <p:tag name="KSO_WM_DIAGRAM_VIRTUALLY_FRAME" val="{&quot;height&quot;:367.95,&quot;left&quot;:114.15,&quot;top&quot;:96.2,&quot;width&quot;:601.5}"/>
</p:tagLst>
</file>

<file path=ppt/tags/tag171.xml><?xml version="1.0" encoding="utf-8"?>
<p:tagLst xmlns:p="http://schemas.openxmlformats.org/presentationml/2006/main">
  <p:tag name="KSO_WM_DIAGRAM_VIRTUALLY_FRAME" val="{&quot;height&quot;:367.95,&quot;left&quot;:114.15,&quot;top&quot;:96.2,&quot;width&quot;:601.5}"/>
</p:tagLst>
</file>

<file path=ppt/tags/tag172.xml><?xml version="1.0" encoding="utf-8"?>
<p:tagLst xmlns:p="http://schemas.openxmlformats.org/presentationml/2006/main">
  <p:tag name="KSO_WM_DIAGRAM_VIRTUALLY_FRAME" val="{&quot;height&quot;:367.95,&quot;left&quot;:114.15,&quot;top&quot;:96.2,&quot;width&quot;:601.5}"/>
</p:tagLst>
</file>

<file path=ppt/tags/tag173.xml><?xml version="1.0" encoding="utf-8"?>
<p:tagLst xmlns:p="http://schemas.openxmlformats.org/presentationml/2006/main">
  <p:tag name="KSO_WM_DIAGRAM_VIRTUALLY_FRAME" val="{&quot;height&quot;:367.95,&quot;left&quot;:114.15,&quot;top&quot;:96.2,&quot;width&quot;:601.5}"/>
</p:tagLst>
</file>

<file path=ppt/tags/tag174.xml><?xml version="1.0" encoding="utf-8"?>
<p:tagLst xmlns:p="http://schemas.openxmlformats.org/presentationml/2006/main">
  <p:tag name="KSO_WM_DIAGRAM_VIRTUALLY_FRAME" val="{&quot;height&quot;:367.95,&quot;left&quot;:114.15,&quot;top&quot;:96.2,&quot;width&quot;:601.5}"/>
</p:tagLst>
</file>

<file path=ppt/tags/tag175.xml><?xml version="1.0" encoding="utf-8"?>
<p:tagLst xmlns:p="http://schemas.openxmlformats.org/presentationml/2006/main">
  <p:tag name="KSO_WM_DIAGRAM_VIRTUALLY_FRAME" val="{&quot;height&quot;:367.95,&quot;left&quot;:114.15,&quot;top&quot;:96.2,&quot;width&quot;:601.5}"/>
</p:tagLst>
</file>

<file path=ppt/tags/tag176.xml><?xml version="1.0" encoding="utf-8"?>
<p:tagLst xmlns:p="http://schemas.openxmlformats.org/presentationml/2006/main">
  <p:tag name="KSO_WM_DIAGRAM_VIRTUALLY_FRAME" val="{&quot;height&quot;:367.95,&quot;left&quot;:114.15,&quot;top&quot;:96.2,&quot;width&quot;:601.5}"/>
</p:tagLst>
</file>

<file path=ppt/tags/tag177.xml><?xml version="1.0" encoding="utf-8"?>
<p:tagLst xmlns:p="http://schemas.openxmlformats.org/presentationml/2006/main">
  <p:tag name="KSO_WM_DIAGRAM_VIRTUALLY_FRAME" val="{&quot;height&quot;:367.95,&quot;left&quot;:114.15,&quot;top&quot;:96.2,&quot;width&quot;:601.5}"/>
</p:tagLst>
</file>

<file path=ppt/tags/tag178.xml><?xml version="1.0" encoding="utf-8"?>
<p:tagLst xmlns:p="http://schemas.openxmlformats.org/presentationml/2006/main">
  <p:tag name="KSO_WM_DIAGRAM_VIRTUALLY_FRAME" val="{&quot;height&quot;:367.95,&quot;left&quot;:114.15,&quot;top&quot;:96.2,&quot;width&quot;:601.5}"/>
</p:tagLst>
</file>

<file path=ppt/tags/tag179.xml><?xml version="1.0" encoding="utf-8"?>
<p:tagLst xmlns:p="http://schemas.openxmlformats.org/presentationml/2006/main">
  <p:tag name="KSO_WM_DIAGRAM_VIRTUALLY_FRAME" val="{&quot;height&quot;:367.95,&quot;left&quot;:114.15,&quot;top&quot;:96.2,&quot;width&quot;:601.5}"/>
</p:tagLst>
</file>

<file path=ppt/tags/tag1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80.xml><?xml version="1.0" encoding="utf-8"?>
<p:tagLst xmlns:p="http://schemas.openxmlformats.org/presentationml/2006/main">
  <p:tag name="KSO_WM_DIAGRAM_VIRTUALLY_FRAME" val="{&quot;height&quot;:367.95,&quot;left&quot;:114.15,&quot;top&quot;:96.2,&quot;width&quot;:601.5}"/>
</p:tagLst>
</file>

<file path=ppt/tags/tag181.xml><?xml version="1.0" encoding="utf-8"?>
<p:tagLst xmlns:p="http://schemas.openxmlformats.org/presentationml/2006/main">
  <p:tag name="KSO_WM_DIAGRAM_VIRTUALLY_FRAME" val="{&quot;height&quot;:367.95,&quot;left&quot;:114.15,&quot;top&quot;:96.2,&quot;width&quot;:601.5}"/>
</p:tagLst>
</file>

<file path=ppt/tags/tag182.xml><?xml version="1.0" encoding="utf-8"?>
<p:tagLst xmlns:p="http://schemas.openxmlformats.org/presentationml/2006/main">
  <p:tag name="KSO_WM_DIAGRAM_VIRTUALLY_FRAME" val="{&quot;height&quot;:367.95,&quot;left&quot;:114.15,&quot;top&quot;:96.2,&quot;width&quot;:601.5}"/>
</p:tagLst>
</file>

<file path=ppt/tags/tag183.xml><?xml version="1.0" encoding="utf-8"?>
<p:tagLst xmlns:p="http://schemas.openxmlformats.org/presentationml/2006/main">
  <p:tag name="KSO_WM_DIAGRAM_VIRTUALLY_FRAME" val="{&quot;height&quot;:367.95,&quot;left&quot;:114.15,&quot;top&quot;:96.2,&quot;width&quot;:601.5}"/>
</p:tagLst>
</file>

<file path=ppt/tags/tag184.xml><?xml version="1.0" encoding="utf-8"?>
<p:tagLst xmlns:p="http://schemas.openxmlformats.org/presentationml/2006/main">
  <p:tag name="KSO_WM_DIAGRAM_VIRTUALLY_FRAME" val="{&quot;height&quot;:128.75,&quot;left&quot;:85.65,&quot;top&quot;:189.15,&quot;width&quot;:786.05}"/>
</p:tagLst>
</file>

<file path=ppt/tags/tag185.xml><?xml version="1.0" encoding="utf-8"?>
<p:tagLst xmlns:p="http://schemas.openxmlformats.org/presentationml/2006/main">
  <p:tag name="KSO_WM_DIAGRAM_VIRTUALLY_FRAME" val="{&quot;height&quot;:128.75,&quot;left&quot;:85.65,&quot;top&quot;:189.15,&quot;width&quot;:786.05}"/>
</p:tagLst>
</file>

<file path=ppt/tags/tag186.xml><?xml version="1.0" encoding="utf-8"?>
<p:tagLst xmlns:p="http://schemas.openxmlformats.org/presentationml/2006/main">
  <p:tag name="KSO_WM_DIAGRAM_VIRTUALLY_FRAME" val="{&quot;height&quot;:128.75,&quot;left&quot;:85.65,&quot;top&quot;:189.15,&quot;width&quot;:786.05}"/>
</p:tagLst>
</file>

<file path=ppt/tags/tag187.xml><?xml version="1.0" encoding="utf-8"?>
<p:tagLst xmlns:p="http://schemas.openxmlformats.org/presentationml/2006/main">
  <p:tag name="KSO_WM_DIAGRAM_VIRTUALLY_FRAME" val="{&quot;height&quot;:128.75,&quot;left&quot;:85.65,&quot;top&quot;:189.15,&quot;width&quot;:786.05}"/>
</p:tagLst>
</file>

<file path=ppt/tags/tag188.xml><?xml version="1.0" encoding="utf-8"?>
<p:tagLst xmlns:p="http://schemas.openxmlformats.org/presentationml/2006/main">
  <p:tag name="KSO_WM_DIAGRAM_VIRTUALLY_FRAME" val="{&quot;height&quot;:128.75,&quot;left&quot;:85.65,&quot;top&quot;:189.15,&quot;width&quot;:786.05}"/>
</p:tagLst>
</file>

<file path=ppt/tags/tag189.xml><?xml version="1.0" encoding="utf-8"?>
<p:tagLst xmlns:p="http://schemas.openxmlformats.org/presentationml/2006/main">
  <p:tag name="KSO_WM_DIAGRAM_VIRTUALLY_FRAME" val="{&quot;height&quot;:128.75,&quot;left&quot;:85.65,&quot;top&quot;:189.15,&quot;width&quot;:786.05}"/>
</p:tagLst>
</file>

<file path=ppt/tags/tag1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90.xml><?xml version="1.0" encoding="utf-8"?>
<p:tagLst xmlns:p="http://schemas.openxmlformats.org/presentationml/2006/main">
  <p:tag name="KSO_WM_DIAGRAM_VIRTUALLY_FRAME" val="{&quot;height&quot;:128.75,&quot;left&quot;:85.65,&quot;top&quot;:189.15,&quot;width&quot;:786.05}"/>
</p:tagLst>
</file>

<file path=ppt/tags/tag191.xml><?xml version="1.0" encoding="utf-8"?>
<p:tagLst xmlns:p="http://schemas.openxmlformats.org/presentationml/2006/main">
  <p:tag name="KSO_WM_DIAGRAM_VIRTUALLY_FRAME" val="{&quot;height&quot;:128.75,&quot;left&quot;:85.65,&quot;top&quot;:189.15,&quot;width&quot;:786.05}"/>
</p:tagLst>
</file>

<file path=ppt/tags/tag192.xml><?xml version="1.0" encoding="utf-8"?>
<p:tagLst xmlns:p="http://schemas.openxmlformats.org/presentationml/2006/main">
  <p:tag name="KSO_WM_DIAGRAM_VIRTUALLY_FRAME" val="{&quot;height&quot;:128.75,&quot;left&quot;:85.65,&quot;top&quot;:189.15,&quot;width&quot;:786.05}"/>
</p:tagLst>
</file>

<file path=ppt/tags/tag193.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 name="resource_record_key" val="{&quot;10&quot;:[20278043],&quot;65&quot;:[40492964]}"/>
</p:tagLst>
</file>

<file path=ppt/tags/tag194.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95.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96.xml><?xml version="1.0" encoding="utf-8"?>
<p:tagLst xmlns:p="http://schemas.openxmlformats.org/presentationml/2006/main">
  <p:tag name="KSO_WM_UNIT_PIC_EFFECT" val="1"/>
</p:tagLst>
</file>

<file path=ppt/tags/tag1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89_1*i*1"/>
  <p:tag name="KSO_WM_TEMPLATE_CATEGORY" val="custom"/>
  <p:tag name="KSO_WM_TEMPLATE_INDEX" val="20238489"/>
  <p:tag name="KSO_WM_UNIT_LAYERLEVEL" val="1"/>
  <p:tag name="KSO_WM_TAG_VERSION" val="1.0"/>
  <p:tag name="KSO_WM_UNIT_PIC_EFFECT" val="1"/>
</p:tagLst>
</file>

<file path=ppt/tags/tag198.xml><?xml version="1.0" encoding="utf-8"?>
<p:tagLst xmlns:p="http://schemas.openxmlformats.org/presentationml/2006/main">
  <p:tag name="KSO_WM_BEAUTIFY_FLAG" val="#wm#"/>
  <p:tag name="KSO_WM_UNIT_VALUE" val="841*1947"/>
  <p:tag name="KSO_WM_UNIT_HIGHLIGHT" val="0"/>
  <p:tag name="KSO_WM_UNIT_COMPATIBLE" val="0"/>
  <p:tag name="KSO_WM_UNIT_DIAGRAM_ISNUMVISUAL" val="0"/>
  <p:tag name="KSO_WM_UNIT_DIAGRAM_ISREFERUNIT" val="0"/>
  <p:tag name="KSO_WM_UNIT_TYPE" val="d"/>
  <p:tag name="KSO_WM_UNIT_INDEX" val="1"/>
  <p:tag name="KSO_WM_UNIT_ID" val="custom20238489_1*d*1"/>
  <p:tag name="KSO_WM_TEMPLATE_CATEGORY" val="custom"/>
  <p:tag name="KSO_WM_TEMPLATE_INDEX" val="20238489"/>
  <p:tag name="KSO_WM_UNIT_LAYERLEVEL" val="1"/>
  <p:tag name="KSO_WM_TAG_VERSION" val="1.0"/>
  <p:tag name="KSO_WM_UNIT_PIC_EFFECT" val="1"/>
</p:tagLst>
</file>

<file path=ppt/tags/tag199.xml><?xml version="1.0" encoding="utf-8"?>
<p:tagLst xmlns:p="http://schemas.openxmlformats.org/presentationml/2006/main">
  <p:tag name="KSO_WM_UNIT_PIC_EFFECT"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0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89_1*i*1"/>
  <p:tag name="KSO_WM_TEMPLATE_CATEGORY" val="custom"/>
  <p:tag name="KSO_WM_TEMPLATE_INDEX" val="20238489"/>
  <p:tag name="KSO_WM_UNIT_LAYERLEVEL" val="1"/>
  <p:tag name="KSO_WM_TAG_VERSION" val="1.0"/>
  <p:tag name="KSO_WM_UNIT_PIC_EFFECT" val="1"/>
</p:tagLst>
</file>

<file path=ppt/tags/tag201.xml><?xml version="1.0" encoding="utf-8"?>
<p:tagLst xmlns:p="http://schemas.openxmlformats.org/presentationml/2006/main">
  <p:tag name="KSO_WM_BEAUTIFY_FLAG" val="#wm#"/>
  <p:tag name="KSO_WM_UNIT_VALUE" val="841*1947"/>
  <p:tag name="KSO_WM_UNIT_HIGHLIGHT" val="0"/>
  <p:tag name="KSO_WM_UNIT_COMPATIBLE" val="0"/>
  <p:tag name="KSO_WM_UNIT_DIAGRAM_ISNUMVISUAL" val="0"/>
  <p:tag name="KSO_WM_UNIT_DIAGRAM_ISREFERUNIT" val="0"/>
  <p:tag name="KSO_WM_UNIT_TYPE" val="d"/>
  <p:tag name="KSO_WM_UNIT_INDEX" val="1"/>
  <p:tag name="KSO_WM_UNIT_ID" val="custom20238489_1*d*1"/>
  <p:tag name="KSO_WM_TEMPLATE_CATEGORY" val="custom"/>
  <p:tag name="KSO_WM_TEMPLATE_INDEX" val="20238489"/>
  <p:tag name="KSO_WM_UNIT_LAYERLEVEL" val="1"/>
  <p:tag name="KSO_WM_TAG_VERSION" val="1.0"/>
  <p:tag name="KSO_WM_UNIT_PIC_EFFECT" val="1"/>
</p:tagLst>
</file>

<file path=ppt/tags/tag202.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203.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204.xml><?xml version="1.0" encoding="utf-8"?>
<p:tagLst xmlns:p="http://schemas.openxmlformats.org/presentationml/2006/main">
  <p:tag name="KSO_WM_DIAGRAM_VIRTUALLY_FRAME" val="{&quot;height&quot;:310.55,&quot;left&quot;:84.45,&quot;top&quot;:180.5,&quot;width&quot;:769.4}"/>
</p:tagLst>
</file>

<file path=ppt/tags/tag205.xml><?xml version="1.0" encoding="utf-8"?>
<p:tagLst xmlns:p="http://schemas.openxmlformats.org/presentationml/2006/main">
  <p:tag name="KSO_WM_DIAGRAM_VIRTUALLY_FRAME" val="{&quot;height&quot;:310.55,&quot;left&quot;:84.45,&quot;top&quot;:180.5,&quot;width&quot;:769.4}"/>
</p:tagLst>
</file>

<file path=ppt/tags/tag206.xml><?xml version="1.0" encoding="utf-8"?>
<p:tagLst xmlns:p="http://schemas.openxmlformats.org/presentationml/2006/main">
  <p:tag name="KSO_WM_DIAGRAM_VIRTUALLY_FRAME" val="{&quot;height&quot;:310.55,&quot;left&quot;:84.45,&quot;top&quot;:180.5,&quot;width&quot;:769.4}"/>
</p:tagLst>
</file>

<file path=ppt/tags/tag207.xml><?xml version="1.0" encoding="utf-8"?>
<p:tagLst xmlns:p="http://schemas.openxmlformats.org/presentationml/2006/main">
  <p:tag name="KSO_WM_DIAGRAM_VIRTUALLY_FRAME" val="{&quot;height&quot;:310.55,&quot;left&quot;:84.45,&quot;top&quot;:180.5,&quot;width&quot;:769.4}"/>
</p:tagLst>
</file>

<file path=ppt/tags/tag208.xml><?xml version="1.0" encoding="utf-8"?>
<p:tagLst xmlns:p="http://schemas.openxmlformats.org/presentationml/2006/main">
  <p:tag name="KSO_WM_DIAGRAM_VIRTUALLY_FRAME" val="{&quot;height&quot;:310.55,&quot;left&quot;:84.45,&quot;top&quot;:180.5,&quot;width&quot;:769.4}"/>
</p:tagLst>
</file>

<file path=ppt/tags/tag209.xml><?xml version="1.0" encoding="utf-8"?>
<p:tagLst xmlns:p="http://schemas.openxmlformats.org/presentationml/2006/main">
  <p:tag name="KSO_WM_DIAGRAM_VIRTUALLY_FRAME" val="{&quot;height&quot;:310.55,&quot;left&quot;:84.45,&quot;top&quot;:180.5,&quot;width&quot;:769.4}"/>
</p:tagLst>
</file>

<file path=ppt/tags/tag2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10.xml><?xml version="1.0" encoding="utf-8"?>
<p:tagLst xmlns:p="http://schemas.openxmlformats.org/presentationml/2006/main">
  <p:tag name="KSO_WM_DIAGRAM_VIRTUALLY_FRAME" val="{&quot;height&quot;:310.55,&quot;left&quot;:84.45,&quot;top&quot;:180.5,&quot;width&quot;:769.4}"/>
</p:tagLst>
</file>

<file path=ppt/tags/tag211.xml><?xml version="1.0" encoding="utf-8"?>
<p:tagLst xmlns:p="http://schemas.openxmlformats.org/presentationml/2006/main">
  <p:tag name="KSO_WM_DIAGRAM_VIRTUALLY_FRAME" val="{&quot;height&quot;:310.55,&quot;left&quot;:84.45,&quot;top&quot;:180.5,&quot;width&quot;:769.4}"/>
</p:tagLst>
</file>

<file path=ppt/tags/tag212.xml><?xml version="1.0" encoding="utf-8"?>
<p:tagLst xmlns:p="http://schemas.openxmlformats.org/presentationml/2006/main">
  <p:tag name="KSO_WM_DIAGRAM_VIRTUALLY_FRAME" val="{&quot;height&quot;:310.55,&quot;left&quot;:84.45,&quot;top&quot;:180.5,&quot;width&quot;:769.4}"/>
</p:tagLst>
</file>

<file path=ppt/tags/tag213.xml><?xml version="1.0" encoding="utf-8"?>
<p:tagLst xmlns:p="http://schemas.openxmlformats.org/presentationml/2006/main">
  <p:tag name="KSO_WM_DIAGRAM_VIRTUALLY_FRAME" val="{&quot;height&quot;:310.55,&quot;left&quot;:84.45,&quot;top&quot;:180.5,&quot;width&quot;:769.4}"/>
</p:tagLst>
</file>

<file path=ppt/tags/tag214.xml><?xml version="1.0" encoding="utf-8"?>
<p:tagLst xmlns:p="http://schemas.openxmlformats.org/presentationml/2006/main">
  <p:tag name="KSO_WM_DIAGRAM_VIRTUALLY_FRAME" val="{&quot;height&quot;:310.55,&quot;left&quot;:84.45,&quot;top&quot;:180.5,&quot;width&quot;:769.4}"/>
</p:tagLst>
</file>

<file path=ppt/tags/tag215.xml><?xml version="1.0" encoding="utf-8"?>
<p:tagLst xmlns:p="http://schemas.openxmlformats.org/presentationml/2006/main">
  <p:tag name="KSO_WM_DIAGRAM_VIRTUALLY_FRAME" val="{&quot;height&quot;:310.55,&quot;left&quot;:84.45,&quot;top&quot;:180.5,&quot;width&quot;:769.4}"/>
</p:tagLst>
</file>

<file path=ppt/tags/tag216.xml><?xml version="1.0" encoding="utf-8"?>
<p:tagLst xmlns:p="http://schemas.openxmlformats.org/presentationml/2006/main">
  <p:tag name="KSO_WM_DIAGRAM_VIRTUALLY_FRAME" val="{&quot;height&quot;:310.55,&quot;left&quot;:84.45,&quot;top&quot;:180.5,&quot;width&quot;:769.4}"/>
</p:tagLst>
</file>

<file path=ppt/tags/tag217.xml><?xml version="1.0" encoding="utf-8"?>
<p:tagLst xmlns:p="http://schemas.openxmlformats.org/presentationml/2006/main">
  <p:tag name="KSO_WM_DIAGRAM_VIRTUALLY_FRAME" val="{&quot;height&quot;:310.55,&quot;left&quot;:84.45,&quot;top&quot;:180.5,&quot;width&quot;:769.4}"/>
</p:tagLst>
</file>

<file path=ppt/tags/tag218.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 name="resource_record_key" val="{&quot;10&quot;:[21577557],&quot;65&quot;:[40492964]}"/>
</p:tagLst>
</file>

<file path=ppt/tags/tag219.xml><?xml version="1.0" encoding="utf-8"?>
<p:tagLst xmlns:p="http://schemas.openxmlformats.org/presentationml/2006/main">
  <p:tag name="KSO_WM_DIAGRAM_VIRTUALLY_FRAME" val="{&quot;height&quot;:310.55,&quot;left&quot;:84.45,&quot;top&quot;:180.5,&quot;width&quot;:769.4}"/>
</p:tagLst>
</file>

<file path=ppt/tags/tag2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20.xml><?xml version="1.0" encoding="utf-8"?>
<p:tagLst xmlns:p="http://schemas.openxmlformats.org/presentationml/2006/main">
  <p:tag name="KSO_WM_DIAGRAM_VIRTUALLY_FRAME" val="{&quot;height&quot;:310.55,&quot;left&quot;:84.45,&quot;top&quot;:180.5,&quot;width&quot;:769.4}"/>
</p:tagLst>
</file>

<file path=ppt/tags/tag221.xml><?xml version="1.0" encoding="utf-8"?>
<p:tagLst xmlns:p="http://schemas.openxmlformats.org/presentationml/2006/main">
  <p:tag name="KSO_WM_DIAGRAM_VIRTUALLY_FRAME" val="{&quot;height&quot;:310.55,&quot;left&quot;:84.45,&quot;top&quot;:180.5,&quot;width&quot;:769.4}"/>
</p:tagLst>
</file>

<file path=ppt/tags/tag222.xml><?xml version="1.0" encoding="utf-8"?>
<p:tagLst xmlns:p="http://schemas.openxmlformats.org/presentationml/2006/main">
  <p:tag name="KSO_WM_DIAGRAM_VIRTUALLY_FRAME" val="{&quot;height&quot;:310.55,&quot;left&quot;:84.45,&quot;top&quot;:180.5,&quot;width&quot;:769.4}"/>
</p:tagLst>
</file>

<file path=ppt/tags/tag223.xml><?xml version="1.0" encoding="utf-8"?>
<p:tagLst xmlns:p="http://schemas.openxmlformats.org/presentationml/2006/main">
  <p:tag name="KSO_WM_DIAGRAM_VIRTUALLY_FRAME" val="{&quot;height&quot;:310.55,&quot;left&quot;:84.45,&quot;top&quot;:180.5,&quot;width&quot;:769.4}"/>
</p:tagLst>
</file>

<file path=ppt/tags/tag224.xml><?xml version="1.0" encoding="utf-8"?>
<p:tagLst xmlns:p="http://schemas.openxmlformats.org/presentationml/2006/main">
  <p:tag name="KSO_WM_DIAGRAM_VIRTUALLY_FRAME" val="{&quot;height&quot;:310.55,&quot;left&quot;:84.45,&quot;top&quot;:180.5,&quot;width&quot;:769.4}"/>
</p:tagLst>
</file>

<file path=ppt/tags/tag225.xml><?xml version="1.0" encoding="utf-8"?>
<p:tagLst xmlns:p="http://schemas.openxmlformats.org/presentationml/2006/main">
  <p:tag name="KSO_WM_DIAGRAM_VIRTUALLY_FRAME" val="{&quot;height&quot;:310.55,&quot;left&quot;:84.45,&quot;top&quot;:180.5,&quot;width&quot;:769.4}"/>
</p:tagLst>
</file>

<file path=ppt/tags/tag226.xml><?xml version="1.0" encoding="utf-8"?>
<p:tagLst xmlns:p="http://schemas.openxmlformats.org/presentationml/2006/main">
  <p:tag name="KSO_WM_DIAGRAM_VIRTUALLY_FRAME" val="{&quot;height&quot;:310.55,&quot;left&quot;:84.45,&quot;top&quot;:180.5,&quot;width&quot;:769.4}"/>
</p:tagLst>
</file>

<file path=ppt/tags/tag227.xml><?xml version="1.0" encoding="utf-8"?>
<p:tagLst xmlns:p="http://schemas.openxmlformats.org/presentationml/2006/main">
  <p:tag name="KSO_WM_DIAGRAM_VIRTUALLY_FRAME" val="{&quot;height&quot;:310.55,&quot;left&quot;:84.45,&quot;top&quot;:180.5,&quot;width&quot;:769.4}"/>
</p:tagLst>
</file>

<file path=ppt/tags/tag228.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229.xml><?xml version="1.0" encoding="utf-8"?>
<p:tagLst xmlns:p="http://schemas.openxmlformats.org/presentationml/2006/main">
  <p:tag name="AS_NET" val="4.0.30319.42000"/>
  <p:tag name="AS_OS" val="Microsoft Windows NT 6.1.7601 Service Pack 1"/>
  <p:tag name="AS_RELEASE_DATE" val="2022.11.14"/>
  <p:tag name="AS_TITLE" val="Aspose.Slides for .NET 4.0 Client Profile"/>
  <p:tag name="AS_VERSION" val="22.11"/>
  <p:tag name="COMMONDATA" val="eyJjb3VudCI6MiwiaGRpZCI6IjJjMTc2ODc5YjgyZjhmMzFhMmQ3ZDgwNDFiNDU3Yjg3IiwidXNlckNvdW50IjoxfQ=="/>
  <p:tag name="KSO_WPP_MARK_KEY" val="d34de0aa-c262-4539-898e-27aaf23aecb4"/>
  <p:tag name="resource_record_key" val="{&quot;10&quot;:[20277550,20255413,50030599,3642593,50015212,20277587,21539772,21552011,20278043,21577557],&quot;13&quot;:[19950692,20481814],&quot;65&quot;:[40492964],&quot;70&quot;:[3321975,3315855,3314179,3318865,3403040,3327915,3318475,3403296,3322221,3330518,3322019,3322402,3328125]}"/>
</p:tagLst>
</file>

<file path=ppt/tags/tag2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40492959_1*a*1"/>
  <p:tag name="KSO_WM_TEMPLATE_CATEGORY" val="custom"/>
  <p:tag name="KSO_WM_TEMPLATE_INDEX" val="40492959"/>
  <p:tag name="KSO_WM_UNIT_LAYERLEVEL" val="1"/>
  <p:tag name="KSO_WM_TAG_VERSION" val="3.0"/>
  <p:tag name="KSO_WM_BEAUTIFY_FLAG" val="#wm#"/>
  <p:tag name="KSO_WM_UNIT_VALUE" val="30"/>
  <p:tag name="KSO_WM_UNIT_PRESET_TEXT" val="单击此处添加标题"/>
  <p:tag name="KSO_WM_UNIT_TEXT_TYPE" val="1"/>
  <p:tag name="KSO_WM_UNIT_TYPE_DROP" val="a"/>
</p:tagLst>
</file>

<file path=ppt/tags/tag3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40492959_1*f*1"/>
  <p:tag name="KSO_WM_TEMPLATE_CATEGORY" val="custom"/>
  <p:tag name="KSO_WM_TEMPLATE_INDEX" val="40492959"/>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TYPE" val="1"/>
</p:tagLst>
</file>

<file path=ppt/tags/tag33.xml><?xml version="1.0" encoding="utf-8"?>
<p:tagLst xmlns:p="http://schemas.openxmlformats.org/presentationml/2006/main">
  <p:tag name="KSO_WM_UNIT_TEXTBOXSTYLE_SHAPETYPE" val="1"/>
  <p:tag name="KSO_WM_UNIT_TEXTBOXSTYLE_ADJUSTLEFT" val="0_-20.85323"/>
  <p:tag name="KSO_WM_UNIT_TEXTBOXSTYLE_ADJUSTTOP" val="50_-7.969368"/>
  <p:tag name="KSO_WM_UNIT_HIGHLIGHT" val="0"/>
  <p:tag name="KSO_WM_UNIT_COMPATIBLE" val="0"/>
  <p:tag name="KSO_WM_UNIT_DIAGRAM_ISNUMVISUAL" val="0"/>
  <p:tag name="KSO_WM_UNIT_DIAGRAM_ISREFERUNIT" val="0"/>
  <p:tag name="KSO_WM_UNIT_TYPE" val="i"/>
  <p:tag name="KSO_WM_UNIT_INDEX" val="1"/>
  <p:tag name="KSO_WM_UNIT_ID" val="custom40492959_1*i*1"/>
  <p:tag name="KSO_WM_TEMPLATE_CATEGORY" val="custom"/>
  <p:tag name="KSO_WM_TEMPLATE_INDEX" val="40492959"/>
  <p:tag name="KSO_WM_UNIT_LAYERLEVEL" val="1"/>
  <p:tag name="KSO_WM_TAG_VERSION" val="3.0"/>
  <p:tag name="KSO_WM_BEAUTIFY_FLAG" val="#wm#"/>
  <p:tag name="KSO_WM_UNIT_TEXTBOXSTYLE_GUID" val="{3f032b62-ce3d-40ab-b433-38bedb4e073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40492959_1*i*3"/>
  <p:tag name="KSO_WM_TEMPLATE_CATEGORY" val="custom"/>
  <p:tag name="KSO_WM_TEMPLATE_INDEX" val="40492959"/>
  <p:tag name="KSO_WM_UNIT_LAYERLEVEL" val="1"/>
  <p:tag name="KSO_WM_TAG_VERSION" val="3.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40492959_1*i*2"/>
  <p:tag name="KSO_WM_TEMPLATE_CATEGORY" val="custom"/>
  <p:tag name="KSO_WM_TEMPLATE_INDEX" val="40492959"/>
  <p:tag name="KSO_WM_UNIT_LAYERLEVEL" val="1"/>
  <p:tag name="KSO_WM_TAG_VERSION" val="3.0"/>
  <p:tag name="KSO_WM_BEAUTIFY_FLAG" val="#wm#"/>
</p:tagLst>
</file>

<file path=ppt/tags/tag36.xml><?xml version="1.0" encoding="utf-8"?>
<p:tagLst xmlns:p="http://schemas.openxmlformats.org/presentationml/2006/main">
  <p:tag name="KSO_WM_UNIT_PICTURE_SUBTYPE" val="b"/>
  <p:tag name="KSO_WM_UNIT_VALUE" val="1037*1270"/>
  <p:tag name="KSO_WM_UNIT_HIGHLIGHT" val="0"/>
  <p:tag name="KSO_WM_UNIT_COMPATIBLE" val="0"/>
  <p:tag name="KSO_WM_UNIT_DIAGRAM_ISNUMVISUAL" val="0"/>
  <p:tag name="KSO_WM_UNIT_DIAGRAM_ISREFERUNIT" val="0"/>
  <p:tag name="KSO_WM_UNIT_TYPE" val="d"/>
  <p:tag name="KSO_WM_UNIT_INDEX" val="1"/>
  <p:tag name="KSO_WM_UNIT_ID" val="custom40492959_1*d*1"/>
  <p:tag name="KSO_WM_TEMPLATE_CATEGORY" val="custom"/>
  <p:tag name="KSO_WM_TEMPLATE_INDEX" val="40492959"/>
  <p:tag name="KSO_WM_UNIT_LAYERLEVEL" val="1"/>
  <p:tag name="KSO_WM_TAG_VERSION" val="3.0"/>
  <p:tag name="KSO_WM_BEAUTIFY_FLAG" val="#wm#"/>
</p:tagLst>
</file>

<file path=ppt/tags/tag37.xml><?xml version="1.0" encoding="utf-8"?>
<p:tagLst xmlns:p="http://schemas.openxmlformats.org/presentationml/2006/main">
  <p:tag name="KSO_WM_SLIDE_ID" val="custom4049295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59"/>
  <p:tag name="KSO_WM_SLIDE_TYPE" val="text"/>
  <p:tag name="KSO_WM_SLIDE_SUBTYPE" val="picTxt"/>
  <p:tag name="KSO_WM_SLIDE_SIZE" val="864*407"/>
  <p:tag name="KSO_WM_SLIDE_POSITION" val="48*47"/>
  <p:tag name="KSO_WM_SLIDE_LAYOUT" val="a_d_f"/>
  <p:tag name="KSO_WM_SLIDE_LAYOUT_CNT" val="1_1_1"/>
  <p:tag name="KSO_WM_SPECIAL_SOURCE" val="bdnull"/>
  <p:tag name="RESOURCE_RECORD_KEY" val="{&quot;19&quot;:[20348564,20348537],&quot;65&quot;:[3]}"/>
  <p:tag name="resource_record_key" val="{&quot;10&quot;:[20277550],&quot;19&quot;:[20348564,20348537],&quot;65&quot;:[40492959]}"/>
</p:tagLst>
</file>

<file path=ppt/tags/tag38.xml><?xml version="1.0" encoding="utf-8"?>
<p:tagLst xmlns:p="http://schemas.openxmlformats.org/presentationml/2006/main">
  <p:tag name="KSO_WM_UNIT_PIC_EFFECT" val="1"/>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32_1*i*1"/>
  <p:tag name="KSO_WM_TEMPLATE_CATEGORY" val="custom"/>
  <p:tag name="KSO_WM_TEMPLATE_INDEX" val="20238532"/>
  <p:tag name="KSO_WM_UNIT_LAYERLEVEL" val="1"/>
  <p:tag name="KSO_WM_TAG_VERSION" val="3.0"/>
  <p:tag name="KSO_WM_UNIT_PIC_EFFECT" val="1"/>
</p:tagLst>
</file>

<file path=ppt/tags/tag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d*1"/>
  <p:tag name="KSO_WM_TEMPLATE_CATEGORY" val="custom"/>
  <p:tag name="KSO_WM_TEMPLATE_INDEX" val="20231190"/>
  <p:tag name="KSO_WM_UNIT_LAYERLEVEL" val="1"/>
  <p:tag name="KSO_WM_TAG_VERSION" val="3.0"/>
  <p:tag name="KSO_WM_UNIT_VALUE" val="1111*3388"/>
  <p:tag name="KSO_WM_UNIT_TYPE" val="d"/>
  <p:tag name="KSO_WM_UNIT_INDEX" val="1"/>
  <p:tag name="KSO_WM_UNIT_PICTURE_SUBTYPE" val="a"/>
</p:tagLst>
</file>

<file path=ppt/tags/tag40.xml><?xml version="1.0" encoding="utf-8"?>
<p:tagLst xmlns:p="http://schemas.openxmlformats.org/presentationml/2006/main">
  <p:tag name="KSO_WM_BEAUTIFY_FLAG" val="#wm#"/>
  <p:tag name="KSO_WM_UNIT_VALUE" val="1762*1767"/>
  <p:tag name="KSO_WM_UNIT_HIGHLIGHT" val="0"/>
  <p:tag name="KSO_WM_UNIT_COMPATIBLE" val="0"/>
  <p:tag name="KSO_WM_UNIT_DIAGRAM_ISNUMVISUAL" val="0"/>
  <p:tag name="KSO_WM_UNIT_DIAGRAM_ISREFERUNIT" val="0"/>
  <p:tag name="KSO_WM_UNIT_TYPE" val="d"/>
  <p:tag name="KSO_WM_UNIT_INDEX" val="1"/>
  <p:tag name="KSO_WM_UNIT_ID" val="custom20238532_1*d*1"/>
  <p:tag name="KSO_WM_TEMPLATE_CATEGORY" val="custom"/>
  <p:tag name="KSO_WM_TEMPLATE_INDEX" val="20238532"/>
  <p:tag name="KSO_WM_UNIT_LAYERLEVEL" val="1"/>
  <p:tag name="KSO_WM_TAG_VERSION" val="3.0"/>
  <p:tag name="KSO_WM_UNIT_PIC_EFFECT" val="1"/>
</p:tagLst>
</file>

<file path=ppt/tags/tag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32_1*i*2"/>
  <p:tag name="KSO_WM_TEMPLATE_CATEGORY" val="custom"/>
  <p:tag name="KSO_WM_TEMPLATE_INDEX" val="20238532"/>
  <p:tag name="KSO_WM_UNIT_LAYERLEVEL" val="1"/>
  <p:tag name="KSO_WM_TAG_VERSION" val="3.0"/>
  <p:tag name="KSO_WM_UNIT_PIC_EFFECT"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32_1*i*1"/>
  <p:tag name="KSO_WM_TEMPLATE_CATEGORY" val="custom"/>
  <p:tag name="KSO_WM_TEMPLATE_INDEX" val="20238532"/>
  <p:tag name="KSO_WM_UNIT_LAYERLEVEL" val="1"/>
  <p:tag name="KSO_WM_TAG_VERSION" val="3.0"/>
  <p:tag name="KSO_WM_BEAUTIFY_FLAG" val="#wm#"/>
  <p:tag name="KSO_WM_UNIT_PIC_EFFECT" val="1"/>
  <p:tag name="KSO_WM_UNIT_TYPE" val="i"/>
  <p:tag name="KSO_WM_UNIT_INDEX" val="1"/>
</p:tagLst>
</file>

<file path=ppt/tags/tag43.xml><?xml version="1.0" encoding="utf-8"?>
<p:tagLst xmlns:p="http://schemas.openxmlformats.org/presentationml/2006/main">
  <p:tag name="KSO_WM_UNIT_PIC_EFFECT" val="1"/>
</p:tagLst>
</file>

<file path=ppt/tags/tag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06_1*i*1"/>
  <p:tag name="KSO_WM_TEMPLATE_CATEGORY" val="custom"/>
  <p:tag name="KSO_WM_TEMPLATE_INDEX" val="20238506"/>
  <p:tag name="KSO_WM_UNIT_LAYERLEVEL" val="1"/>
  <p:tag name="KSO_WM_TAG_VERSION" val="1.0"/>
  <p:tag name="KSO_WM_UNIT_PIC_EFFECT" val="1"/>
</p:tagLst>
</file>

<file path=ppt/tags/tag45.xml><?xml version="1.0" encoding="utf-8"?>
<p:tagLst xmlns:p="http://schemas.openxmlformats.org/presentationml/2006/main">
  <p:tag name="KSO_WM_BEAUTIFY_FLAG" val="#wm#"/>
  <p:tag name="KSO_WM_UNIT_VALUE" val="1225*1265"/>
  <p:tag name="KSO_WM_UNIT_HIGHLIGHT" val="0"/>
  <p:tag name="KSO_WM_UNIT_COMPATIBLE" val="0"/>
  <p:tag name="KSO_WM_UNIT_DIAGRAM_ISNUMVISUAL" val="0"/>
  <p:tag name="KSO_WM_UNIT_DIAGRAM_ISREFERUNIT" val="0"/>
  <p:tag name="KSO_WM_UNIT_TYPE" val="d"/>
  <p:tag name="KSO_WM_UNIT_INDEX" val="1"/>
  <p:tag name="KSO_WM_UNIT_ID" val="custom20238506_1*d*1"/>
  <p:tag name="KSO_WM_TEMPLATE_CATEGORY" val="custom"/>
  <p:tag name="KSO_WM_TEMPLATE_INDEX" val="20238506"/>
  <p:tag name="KSO_WM_UNIT_LAYERLEVEL" val="1"/>
  <p:tag name="KSO_WM_TAG_VERSION" val="1.0"/>
  <p:tag name="KSO_WM_UNIT_PIC_EFFECT" val="1"/>
</p:tagLst>
</file>

<file path=ppt/tags/tag46.xml><?xml version="1.0" encoding="utf-8"?>
<p:tagLst xmlns:p="http://schemas.openxmlformats.org/presentationml/2006/main">
  <p:tag name="KSO_WM_UNIT_PIC_EFFECT" val="1"/>
</p:tagLst>
</file>

<file path=ppt/tags/tag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06_1*i*1"/>
  <p:tag name="KSO_WM_TEMPLATE_CATEGORY" val="custom"/>
  <p:tag name="KSO_WM_TEMPLATE_INDEX" val="20238506"/>
  <p:tag name="KSO_WM_UNIT_LAYERLEVEL" val="1"/>
  <p:tag name="KSO_WM_TAG_VERSION" val="1.0"/>
  <p:tag name="KSO_WM_UNIT_PIC_EFFECT" val="1"/>
</p:tagLst>
</file>

<file path=ppt/tags/tag48.xml><?xml version="1.0" encoding="utf-8"?>
<p:tagLst xmlns:p="http://schemas.openxmlformats.org/presentationml/2006/main">
  <p:tag name="KSO_WM_BEAUTIFY_FLAG" val="#wm#"/>
  <p:tag name="KSO_WM_UNIT_VALUE" val="1225*1265"/>
  <p:tag name="KSO_WM_UNIT_HIGHLIGHT" val="0"/>
  <p:tag name="KSO_WM_UNIT_COMPATIBLE" val="0"/>
  <p:tag name="KSO_WM_UNIT_DIAGRAM_ISNUMVISUAL" val="0"/>
  <p:tag name="KSO_WM_UNIT_DIAGRAM_ISREFERUNIT" val="0"/>
  <p:tag name="KSO_WM_UNIT_TYPE" val="d"/>
  <p:tag name="KSO_WM_UNIT_INDEX" val="1"/>
  <p:tag name="KSO_WM_UNIT_ID" val="custom20238506_1*d*1"/>
  <p:tag name="KSO_WM_TEMPLATE_CATEGORY" val="custom"/>
  <p:tag name="KSO_WM_TEMPLATE_INDEX" val="20238506"/>
  <p:tag name="KSO_WM_UNIT_LAYERLEVEL" val="1"/>
  <p:tag name="KSO_WM_TAG_VERSION" val="1.0"/>
  <p:tag name="KSO_WM_UNIT_PIC_EFFECT" val="1"/>
</p:tagLst>
</file>

<file path=ppt/tags/tag49.xml><?xml version="1.0" encoding="utf-8"?>
<p:tagLst xmlns:p="http://schemas.openxmlformats.org/presentationml/2006/main">
  <p:tag name="KSO_WM_UNIT_PIC_EFFECT" val="1"/>
</p:tagLst>
</file>

<file path=ppt/tags/tag5.xml><?xml version="1.0" encoding="utf-8"?>
<p:tagLst xmlns:p="http://schemas.openxmlformats.org/presentationml/2006/main">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31190_1*i*4"/>
  <p:tag name="KSO_WM_TEMPLATE_CATEGORY" val="custom"/>
  <p:tag name="KSO_WM_TEMPLATE_INDEX" val="20231190"/>
  <p:tag name="KSO_WM_UNIT_LAYERLEVEL" val="1"/>
  <p:tag name="KSO_WM_TAG_VERSION" val="3.0"/>
  <p:tag name="KSO_WM_UNIT_TYPE" val="i"/>
  <p:tag name="KSO_WM_UNIT_INDEX" val="4"/>
</p:tagLst>
</file>

<file path=ppt/tags/tag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06_1*i*1"/>
  <p:tag name="KSO_WM_TEMPLATE_CATEGORY" val="custom"/>
  <p:tag name="KSO_WM_TEMPLATE_INDEX" val="20238506"/>
  <p:tag name="KSO_WM_UNIT_LAYERLEVEL" val="1"/>
  <p:tag name="KSO_WM_TAG_VERSION" val="1.0"/>
  <p:tag name="KSO_WM_UNIT_PIC_EFFECT" val="1"/>
</p:tagLst>
</file>

<file path=ppt/tags/tag51.xml><?xml version="1.0" encoding="utf-8"?>
<p:tagLst xmlns:p="http://schemas.openxmlformats.org/presentationml/2006/main">
  <p:tag name="KSO_WM_BEAUTIFY_FLAG" val="#wm#"/>
  <p:tag name="KSO_WM_UNIT_VALUE" val="1225*1265"/>
  <p:tag name="KSO_WM_UNIT_HIGHLIGHT" val="0"/>
  <p:tag name="KSO_WM_UNIT_COMPATIBLE" val="0"/>
  <p:tag name="KSO_WM_UNIT_DIAGRAM_ISNUMVISUAL" val="0"/>
  <p:tag name="KSO_WM_UNIT_DIAGRAM_ISREFERUNIT" val="0"/>
  <p:tag name="KSO_WM_UNIT_TYPE" val="d"/>
  <p:tag name="KSO_WM_UNIT_INDEX" val="1"/>
  <p:tag name="KSO_WM_UNIT_ID" val="custom20238506_1*d*1"/>
  <p:tag name="KSO_WM_TEMPLATE_CATEGORY" val="custom"/>
  <p:tag name="KSO_WM_TEMPLATE_INDEX" val="20238506"/>
  <p:tag name="KSO_WM_UNIT_LAYERLEVEL" val="1"/>
  <p:tag name="KSO_WM_TAG_VERSION" val="1.0"/>
  <p:tag name="KSO_WM_UNIT_PIC_EFFECT" val="1"/>
</p:tagLst>
</file>

<file path=ppt/tags/tag5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ID" val="custom40492964_1*f*1"/>
  <p:tag name="KSO_WM_TEMPLATE_CATEGORY" val="custom"/>
  <p:tag name="KSO_WM_TEMPLATE_INDEX" val="40492964"/>
  <p:tag name="KSO_WM_UNIT_LAYERLEVEL" val="1"/>
  <p:tag name="KSO_WM_TAG_VERSION" val="3.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
  <p:tag name="KSO_WM_UNIT_TEXT_TYPE" val="1"/>
</p:tagLst>
</file>

<file path=ppt/tags/tag53.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54.xml><?xml version="1.0" encoding="utf-8"?>
<p:tagLst xmlns:p="http://schemas.openxmlformats.org/presentationml/2006/main">
  <p:tag name="KSO_WM_BEAUTIFY_FLAG" val="#wm#"/>
  <p:tag name="KSO_WM_UNIT_VALUE" val="1468*2475"/>
  <p:tag name="KSO_WM_UNIT_HIGHLIGHT" val="0"/>
  <p:tag name="KSO_WM_UNIT_COMPATIBLE" val="0"/>
  <p:tag name="KSO_WM_UNIT_DIAGRAM_ISNUMVISUAL" val="0"/>
  <p:tag name="KSO_WM_UNIT_DIAGRAM_ISREFERUNIT" val="0"/>
  <p:tag name="KSO_WM_UNIT_TYPE" val="d"/>
  <p:tag name="KSO_WM_UNIT_INDEX" val="1"/>
  <p:tag name="KSO_WM_UNIT_ID" val="custom20238555_1*d*1"/>
  <p:tag name="KSO_WM_TEMPLATE_CATEGORY" val="custom"/>
  <p:tag name="KSO_WM_TEMPLATE_INDEX" val="20238555"/>
  <p:tag name="KSO_WM_UNIT_LAYERLEVEL" val="1"/>
  <p:tag name="KSO_WM_TAG_VERSION" val="3.0"/>
  <p:tag name="KSO_WM_UNIT_PIC_EFFECT" val="1"/>
</p:tagLst>
</file>

<file path=ppt/tags/tag55.xml><?xml version="1.0" encoding="utf-8"?>
<p:tagLst xmlns:p="http://schemas.openxmlformats.org/presentationml/2006/main">
  <p:tag name="KSO_WM_BEAUTIFY_FLAG" val="#wm#"/>
  <p:tag name="KSO_WM_UNIT_VALUE" val="1468*2475"/>
  <p:tag name="KSO_WM_UNIT_HIGHLIGHT" val="0"/>
  <p:tag name="KSO_WM_UNIT_COMPATIBLE" val="0"/>
  <p:tag name="KSO_WM_UNIT_DIAGRAM_ISNUMVISUAL" val="0"/>
  <p:tag name="KSO_WM_UNIT_DIAGRAM_ISREFERUNIT" val="0"/>
  <p:tag name="KSO_WM_UNIT_TYPE" val="d"/>
  <p:tag name="KSO_WM_UNIT_INDEX" val="1"/>
  <p:tag name="KSO_WM_UNIT_ID" val="custom20238555_1*d*1"/>
  <p:tag name="KSO_WM_TEMPLATE_CATEGORY" val="custom"/>
  <p:tag name="KSO_WM_TEMPLATE_INDEX" val="20238555"/>
  <p:tag name="KSO_WM_UNIT_LAYERLEVEL" val="1"/>
  <p:tag name="KSO_WM_TAG_VERSION" val="3.0"/>
  <p:tag name="KSO_WM_UNIT_PIC_EFFECT"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2"/>
  <p:tag name="KSO_WM_TEMPLATE_CATEGORY" val="diagram"/>
  <p:tag name="KSO_WM_TEMPLATE_INDEX" val="20234877"/>
  <p:tag name="KSO_WM_UNIT_LAYERLEVEL" val="1_1_1_1"/>
  <p:tag name="KSO_WM_TAG_VERSION" val="3.0"/>
  <p:tag name="KSO_WM_BEAUTIFY_FLAG" val="#wm#"/>
  <p:tag name="KSO_WM_UNIT_TYPE" val="n_h_h_i"/>
  <p:tag name="KSO_WM_UNIT_INDEX" val="1_2_3_2"/>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3"/>
  <p:tag name="KSO_WM_TEMPLATE_CATEGORY" val="diagram"/>
  <p:tag name="KSO_WM_TEMPLATE_INDEX" val="20234877"/>
  <p:tag name="KSO_WM_UNIT_LAYERLEVEL" val="1_1_1_1"/>
  <p:tag name="KSO_WM_TAG_VERSION" val="3.0"/>
  <p:tag name="KSO_WM_BEAUTIFY_FLAG" val="#wm#"/>
  <p:tag name="KSO_WM_UNIT_TYPE" val="n_h_h_i"/>
  <p:tag name="KSO_WM_UNIT_INDEX" val="1_2_3_3"/>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2"/>
  <p:tag name="KSO_WM_TEMPLATE_CATEGORY" val="diagram"/>
  <p:tag name="KSO_WM_TEMPLATE_INDEX" val="20234877"/>
  <p:tag name="KSO_WM_UNIT_LAYERLEVEL" val="1_1_1_1"/>
  <p:tag name="KSO_WM_TAG_VERSION" val="3.0"/>
  <p:tag name="KSO_WM_BEAUTIFY_FLAG" val="#wm#"/>
  <p:tag name="KSO_WM_UNIT_TYPE" val="n_h_h_i"/>
  <p:tag name="KSO_WM_UNIT_INDEX" val="1_2_2_2"/>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3"/>
  <p:tag name="KSO_WM_TEMPLATE_CATEGORY" val="diagram"/>
  <p:tag name="KSO_WM_TEMPLATE_INDEX" val="20234877"/>
  <p:tag name="KSO_WM_UNIT_LAYERLEVEL" val="1_1_1_1"/>
  <p:tag name="KSO_WM_TAG_VERSION" val="3.0"/>
  <p:tag name="KSO_WM_BEAUTIFY_FLAG" val="#wm#"/>
  <p:tag name="KSO_WM_UNIT_TYPE" val="n_h_h_i"/>
  <p:tag name="KSO_WM_UNIT_INDEX" val="1_2_2_3"/>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i*1"/>
  <p:tag name="KSO_WM_TEMPLATE_CATEGORY" val="custom"/>
  <p:tag name="KSO_WM_TEMPLATE_INDEX" val="20231190"/>
  <p:tag name="KSO_WM_UNIT_LAYERLEVEL" val="1"/>
  <p:tag name="KSO_WM_TAG_VERSION" val="3.0"/>
  <p:tag name="KSO_WM_UNIT_TYPE" val="i"/>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2"/>
  <p:tag name="KSO_WM_TEMPLATE_CATEGORY" val="diagram"/>
  <p:tag name="KSO_WM_TEMPLATE_INDEX" val="20234877"/>
  <p:tag name="KSO_WM_UNIT_LAYERLEVEL" val="1_1_1_1"/>
  <p:tag name="KSO_WM_TAG_VERSION" val="3.0"/>
  <p:tag name="KSO_WM_BEAUTIFY_FLAG" val="#wm#"/>
  <p:tag name="KSO_WM_UNIT_TYPE" val="n_h_h_i"/>
  <p:tag name="KSO_WM_UNIT_INDEX" val="1_2_1_2"/>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3"/>
  <p:tag name="KSO_WM_TEMPLATE_CATEGORY" val="diagram"/>
  <p:tag name="KSO_WM_TEMPLATE_INDEX" val="20234877"/>
  <p:tag name="KSO_WM_UNIT_LAYERLEVEL" val="1_1_1_1"/>
  <p:tag name="KSO_WM_TAG_VERSION" val="3.0"/>
  <p:tag name="KSO_WM_BEAUTIFY_FLAG" val="#wm#"/>
  <p:tag name="KSO_WM_UNIT_TYPE" val="n_h_h_i"/>
  <p:tag name="KSO_WM_UNIT_INDEX" val="1_2_1_3"/>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2.xml><?xml version="1.0" encoding="utf-8"?>
<p:tagLst xmlns:p="http://schemas.openxmlformats.org/presentationml/2006/main">
  <p:tag name="KSO_WM_DIAGRAM_VIRTUALLY_FRAME" val="{&quot;height&quot;:270.04998779296875,&quot;left&quot;:76.85,&quot;top&quot;:189.9250061035156,&quot;width&quot;:221.17499389648438}"/>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3_1"/>
  <p:tag name="KSO_WM_DIAGRAM_VERSION" val="3"/>
  <p:tag name="KSO_WM_DIAGRAM_COLOR_TRICK" val="1"/>
  <p:tag name="KSO_WM_DIAGRAM_COLOR_TEXT_CAN_REMOVE" val="n"/>
  <p:tag name="KSO_WM_UNIT_TEXT_FILL_TYPE" val="1"/>
  <p:tag name="KSO_WM_DIAGRAM_VIRTUALLY_FRAME" val="{&quot;height&quot;:270.04998779296875,&quot;left&quot;:76.85,&quot;top&quot;:189.9250061035156,&quot;width&quot;:221.17499389648438}"/>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2_1"/>
  <p:tag name="KSO_WM_DIAGRAM_VERSION" val="3"/>
  <p:tag name="KSO_WM_DIAGRAM_COLOR_TRICK" val="1"/>
  <p:tag name="KSO_WM_DIAGRAM_COLOR_TEXT_CAN_REMOVE" val="n"/>
  <p:tag name="KSO_WM_UNIT_TEXT_FILL_TYPE" val="1"/>
  <p:tag name="KSO_WM_DIAGRAM_VIRTUALLY_FRAME" val="{&quot;height&quot;:270.04998779296875,&quot;left&quot;:76.85,&quot;top&quot;:189.9250061035156,&quot;width&quot;:221.17499389648438}"/>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1_1"/>
  <p:tag name="KSO_WM_DIAGRAM_VERSION" val="3"/>
  <p:tag name="KSO_WM_DIAGRAM_COLOR_TRICK" val="1"/>
  <p:tag name="KSO_WM_DIAGRAM_COLOR_TEXT_CAN_REMOVE" val="n"/>
  <p:tag name="KSO_WM_UNIT_TEXT_FILL_TYPE" val="1"/>
  <p:tag name="KSO_WM_DIAGRAM_VIRTUALLY_FRAME" val="{&quot;height&quot;:270.04998779296875,&quot;left&quot;:76.85,&quot;top&quot;:189.9250061035156,&quot;width&quot;:221.17499389648438}"/>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1_1"/>
  <p:tag name="KSO_WM_DIAGRAM_MAX_ITEMCNT" val="6"/>
  <p:tag name="KSO_WM_DIAGRAM_MIN_ITEMCNT" val="2"/>
  <p:tag name="KSO_WM_DIAGRAM_VIRTUALLY_FRAME" val="{&quot;height&quot;:270.04998779296875,&quot;left&quot;:76.85,&quot;top&quot;:189.9250061035156,&quot;width&quot;:221.174993896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2_1"/>
  <p:tag name="KSO_WM_DIAGRAM_MAX_ITEMCNT" val="6"/>
  <p:tag name="KSO_WM_DIAGRAM_MIN_ITEMCNT" val="2"/>
  <p:tag name="KSO_WM_DIAGRAM_VIRTUALLY_FRAME" val="{&quot;height&quot;:270.04998779296875,&quot;left&quot;:76.85,&quot;top&quot;:189.9250061035156,&quot;width&quot;:221.174993896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3_1"/>
  <p:tag name="KSO_WM_DIAGRAM_MAX_ITEMCNT" val="6"/>
  <p:tag name="KSO_WM_DIAGRAM_MIN_ITEMCNT" val="2"/>
  <p:tag name="KSO_WM_DIAGRAM_VIRTUALLY_FRAME" val="{&quot;height&quot;:270.04998779296875,&quot;left&quot;:76.85,&quot;top&quot;:189.9250061035156,&quot;width&quot;:221.174993896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2_2"/>
  <p:tag name="KSO_WM_TEMPLATE_CATEGORY" val="diagram"/>
  <p:tag name="KSO_WM_TEMPLATE_INDEX" val="20234877"/>
  <p:tag name="KSO_WM_UNIT_LAYERLEVEL" val="1_1_1_1"/>
  <p:tag name="KSO_WM_TAG_VERSION" val="3.0"/>
  <p:tag name="KSO_WM_BEAUTIFY_FLAG" val="#wm#"/>
  <p:tag name="KSO_WM_UNIT_TYPE" val="n_h_h_i"/>
  <p:tag name="KSO_WM_UNIT_INDEX" val="2_2_2_2"/>
  <p:tag name="KSO_WM_DIAGRAM_VERSION" val="3"/>
  <p:tag name="KSO_WM_DIAGRAM_COLOR_TRICK" val="1"/>
  <p:tag name="KSO_WM_DIAGRAM_COLOR_TEXT_CAN_REMOVE" val="n"/>
  <p:tag name="KSO_WM_DIAGRAM_VIRTUALLY_FRAME" val="{&quot;height&quot;:270.04998779296875,&quot;left&quot;:76.86144476672185,&quot;top&quot;:189.9250061035156,&quot;width&quot;:495.13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custom20231190_1*i*2"/>
  <p:tag name="KSO_WM_TEMPLATE_CATEGORY" val="custom"/>
  <p:tag name="KSO_WM_TEMPLATE_INDEX" val="20231190"/>
  <p:tag name="KSO_WM_UNIT_LAYERLEVEL" val="1"/>
  <p:tag name="KSO_WM_TAG_VERSION" val="3.0"/>
  <p:tag name="KSO_WM_UNIT_TYPE" val="i"/>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2_3"/>
  <p:tag name="KSO_WM_TEMPLATE_CATEGORY" val="diagram"/>
  <p:tag name="KSO_WM_TEMPLATE_INDEX" val="20234877"/>
  <p:tag name="KSO_WM_UNIT_LAYERLEVEL" val="1_1_1_1"/>
  <p:tag name="KSO_WM_TAG_VERSION" val="3.0"/>
  <p:tag name="KSO_WM_BEAUTIFY_FLAG" val="#wm#"/>
  <p:tag name="KSO_WM_UNIT_TYPE" val="n_h_h_i"/>
  <p:tag name="KSO_WM_UNIT_INDEX" val="2_2_2_3"/>
  <p:tag name="KSO_WM_DIAGRAM_VERSION" val="3"/>
  <p:tag name="KSO_WM_DIAGRAM_COLOR_TRICK" val="1"/>
  <p:tag name="KSO_WM_DIAGRAM_COLOR_TEXT_CAN_REMOVE" val="n"/>
  <p:tag name="KSO_WM_DIAGRAM_VIRTUALLY_FRAME" val="{&quot;height&quot;:270.04998779296875,&quot;left&quot;:76.86144476672185,&quot;top&quot;:189.9250061035156,&quot;width&quot;:495.1385552332782}"/>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1_2"/>
  <p:tag name="KSO_WM_TEMPLATE_CATEGORY" val="diagram"/>
  <p:tag name="KSO_WM_TEMPLATE_INDEX" val="20234877"/>
  <p:tag name="KSO_WM_UNIT_LAYERLEVEL" val="1_1_1_1"/>
  <p:tag name="KSO_WM_TAG_VERSION" val="3.0"/>
  <p:tag name="KSO_WM_BEAUTIFY_FLAG" val="#wm#"/>
  <p:tag name="KSO_WM_UNIT_TYPE" val="n_h_h_i"/>
  <p:tag name="KSO_WM_UNIT_INDEX" val="2_2_1_2"/>
  <p:tag name="KSO_WM_DIAGRAM_VERSION" val="3"/>
  <p:tag name="KSO_WM_DIAGRAM_COLOR_TRICK" val="1"/>
  <p:tag name="KSO_WM_DIAGRAM_COLOR_TEXT_CAN_REMOVE" val="n"/>
  <p:tag name="KSO_WM_DIAGRAM_VIRTUALLY_FRAME" val="{&quot;height&quot;:270.04998779296875,&quot;left&quot;:76.86144476672185,&quot;top&quot;:189.9250061035156,&quot;width&quot;:495.13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2.xml><?xml version="1.0" encoding="utf-8"?>
<p:tagLst xmlns:p="http://schemas.openxmlformats.org/presentationml/2006/main">
  <p:tag name="KSO_WM_DIAGRAM_VIRTUALLY_FRAME" val="{&quot;height&quot;:270.04998779296875,&quot;left&quot;:76.86144476672185,&quot;top&quot;:189.9250061035156,&quot;width&quot;:495.138555233278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2_2_1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495.13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xml><?xml version="1.0" encoding="utf-8"?>
<p:tagLst xmlns:p="http://schemas.openxmlformats.org/presentationml/2006/main">
  <p:tag name="KSO_WM_DIAGRAM_VIRTUALLY_FRAME" val="{&quot;height&quot;:270.04998779296875,&quot;left&quot;:76.86144476672185,&quot;top&quot;:189.9250061035156,&quot;width&quot;:495.138555233278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2_2_2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495.13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2_2_1_3"/>
  <p:tag name="KSO_WM_TEMPLATE_CATEGORY" val="diagram"/>
  <p:tag name="KSO_WM_TEMPLATE_INDEX" val="20234877"/>
  <p:tag name="KSO_WM_UNIT_LAYERLEVEL" val="1_1_1_1"/>
  <p:tag name="KSO_WM_TAG_VERSION" val="3.0"/>
  <p:tag name="KSO_WM_BEAUTIFY_FLAG" val="#wm#"/>
  <p:tag name="KSO_WM_UNIT_TYPE" val="n_h_h_i"/>
  <p:tag name="KSO_WM_UNIT_INDEX" val="2_2_1_3"/>
  <p:tag name="KSO_WM_DIAGRAM_VERSION" val="3"/>
  <p:tag name="KSO_WM_DIAGRAM_COLOR_TRICK" val="1"/>
  <p:tag name="KSO_WM_DIAGRAM_COLOR_TEXT_CAN_REMOVE" val="n"/>
  <p:tag name="KSO_WM_DIAGRAM_VIRTUALLY_FRAME" val="{&quot;height&quot;:270.04998779296875,&quot;left&quot;:76.86144476672185,&quot;top&quot;:189.9250061035156,&quot;width&quot;:495.1385552332782}"/>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2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2_2_1_1"/>
  <p:tag name="KSO_WM_DIAGRAM_MAX_ITEMCNT" val="6"/>
  <p:tag name="KSO_WM_DIAGRAM_MIN_ITEMCNT" val="2"/>
  <p:tag name="KSO_WM_DIAGRAM_VIRTUALLY_FRAME" val="{&quot;height&quot;:270.04998779296875,&quot;left&quot;:76.86144476672185,&quot;top&quot;:189.9250061035156,&quot;width&quot;:495.13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2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2_2_2_1"/>
  <p:tag name="KSO_WM_DIAGRAM_MAX_ITEMCNT" val="6"/>
  <p:tag name="KSO_WM_DIAGRAM_MIN_ITEMCNT" val="2"/>
  <p:tag name="KSO_WM_DIAGRAM_VIRTUALLY_FRAME" val="{&quot;height&quot;:270.04998779296875,&quot;left&quot;:76.86144476672185,&quot;top&quot;:189.9250061035156,&quot;width&quot;:495.13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3_2"/>
  <p:tag name="KSO_WM_TEMPLATE_CATEGORY" val="diagram"/>
  <p:tag name="KSO_WM_TEMPLATE_INDEX" val="20234877"/>
  <p:tag name="KSO_WM_UNIT_LAYERLEVEL" val="1_1_1_1"/>
  <p:tag name="KSO_WM_TAG_VERSION" val="3.0"/>
  <p:tag name="KSO_WM_BEAUTIFY_FLAG" val="#wm#"/>
  <p:tag name="KSO_WM_UNIT_TYPE" val="n_h_h_i"/>
  <p:tag name="KSO_WM_UNIT_INDEX" val="3_2_3_2"/>
  <p:tag name="KSO_WM_DIAGRAM_VERSION" val="3"/>
  <p:tag name="KSO_WM_DIAGRAM_COLOR_TRICK" val="1"/>
  <p:tag name="KSO_WM_DIAGRAM_COLOR_TEXT_CAN_REMOVE" val="n"/>
  <p:tag name="KSO_WM_DIAGRAM_VIRTUALLY_FRAME" val="{&quot;height&quot;:270.04998779296875,&quot;left&quot;:76.86144476672185,&quot;top&quot;:189.9250061035156,&quot;width&quot;:837.3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1190_1*f*1"/>
  <p:tag name="KSO_WM_TEMPLATE_CATEGORY" val="custom"/>
  <p:tag name="KSO_WM_TEMPLATE_INDEX" val="20231190"/>
  <p:tag name="KSO_WM_UNIT_LAYERLEVEL" val="1"/>
  <p:tag name="KSO_WM_TAG_VERSION" val="3.0"/>
  <p:tag name="KSO_WM_BEAUTIFY_FLAG" val="#wm#"/>
  <p:tag name="KSO_WM_UNIT_TEXT_FILL_FORE_SCHEMECOLOR_INDEX_BRIGHTNESS" val="0.35"/>
  <p:tag name="KSO_WM_UNIT_TEXT_FILL_FORE_SCHEMECOLOR_INDEX" val="13"/>
  <p:tag name="KSO_WM_UNIT_TEXT_FILL_TYPE" val="1"/>
  <p:tag name="KSO_WM_UNIT_PRESET_TEXT" val="单击此处输入你的项正文，文字是您思想的提炼，请尽量言简意赅的阐述观点&#10;单击此处输入你的项正文，文字是您思想的提炼"/>
  <p:tag name="KSO_WM_UNIT_TEXT_TYPE" val="1"/>
  <p:tag name="KSO_WM_UNIT_TEXT_LAYER_COUNT"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3_3"/>
  <p:tag name="KSO_WM_TEMPLATE_CATEGORY" val="diagram"/>
  <p:tag name="KSO_WM_TEMPLATE_INDEX" val="20234877"/>
  <p:tag name="KSO_WM_UNIT_LAYERLEVEL" val="1_1_1_1"/>
  <p:tag name="KSO_WM_TAG_VERSION" val="3.0"/>
  <p:tag name="KSO_WM_BEAUTIFY_FLAG" val="#wm#"/>
  <p:tag name="KSO_WM_UNIT_TYPE" val="n_h_h_i"/>
  <p:tag name="KSO_WM_UNIT_INDEX" val="3_2_3_3"/>
  <p:tag name="KSO_WM_DIAGRAM_VERSION" val="3"/>
  <p:tag name="KSO_WM_DIAGRAM_COLOR_TRICK" val="1"/>
  <p:tag name="KSO_WM_DIAGRAM_COLOR_TEXT_CAN_REMOVE" val="n"/>
  <p:tag name="KSO_WM_DIAGRAM_VIRTUALLY_FRAME" val="{&quot;height&quot;:270.04998779296875,&quot;left&quot;:76.86144476672185,&quot;top&quot;:189.9250061035156,&quot;width&quot;:837.3885552332782}"/>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2_2"/>
  <p:tag name="KSO_WM_TEMPLATE_CATEGORY" val="diagram"/>
  <p:tag name="KSO_WM_TEMPLATE_INDEX" val="20234877"/>
  <p:tag name="KSO_WM_UNIT_LAYERLEVEL" val="1_1_1_1"/>
  <p:tag name="KSO_WM_TAG_VERSION" val="3.0"/>
  <p:tag name="KSO_WM_BEAUTIFY_FLAG" val="#wm#"/>
  <p:tag name="KSO_WM_UNIT_TYPE" val="n_h_h_i"/>
  <p:tag name="KSO_WM_UNIT_INDEX" val="3_2_2_2"/>
  <p:tag name="KSO_WM_DIAGRAM_VERSION" val="3"/>
  <p:tag name="KSO_WM_DIAGRAM_COLOR_TRICK" val="1"/>
  <p:tag name="KSO_WM_DIAGRAM_COLOR_TEXT_CAN_REMOVE" val="n"/>
  <p:tag name="KSO_WM_DIAGRAM_VIRTUALLY_FRAME" val="{&quot;height&quot;:270.04998779296875,&quot;left&quot;:76.86144476672185,&quot;top&quot;:189.9250061035156,&quot;width&quot;:837.3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2_3"/>
  <p:tag name="KSO_WM_TEMPLATE_CATEGORY" val="diagram"/>
  <p:tag name="KSO_WM_TEMPLATE_INDEX" val="20234877"/>
  <p:tag name="KSO_WM_UNIT_LAYERLEVEL" val="1_1_1_1"/>
  <p:tag name="KSO_WM_TAG_VERSION" val="3.0"/>
  <p:tag name="KSO_WM_BEAUTIFY_FLAG" val="#wm#"/>
  <p:tag name="KSO_WM_UNIT_TYPE" val="n_h_h_i"/>
  <p:tag name="KSO_WM_UNIT_INDEX" val="3_2_2_3"/>
  <p:tag name="KSO_WM_DIAGRAM_VERSION" val="3"/>
  <p:tag name="KSO_WM_DIAGRAM_COLOR_TRICK" val="1"/>
  <p:tag name="KSO_WM_DIAGRAM_COLOR_TEXT_CAN_REMOVE" val="n"/>
  <p:tag name="KSO_WM_DIAGRAM_VIRTUALLY_FRAME" val="{&quot;height&quot;:270.04998779296875,&quot;left&quot;:76.86144476672185,&quot;top&quot;:189.9250061035156,&quot;width&quot;:837.3885552332782}"/>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1_2"/>
  <p:tag name="KSO_WM_TEMPLATE_CATEGORY" val="diagram"/>
  <p:tag name="KSO_WM_TEMPLATE_INDEX" val="20234877"/>
  <p:tag name="KSO_WM_UNIT_LAYERLEVEL" val="1_1_1_1"/>
  <p:tag name="KSO_WM_TAG_VERSION" val="3.0"/>
  <p:tag name="KSO_WM_BEAUTIFY_FLAG" val="#wm#"/>
  <p:tag name="KSO_WM_UNIT_TYPE" val="n_h_h_i"/>
  <p:tag name="KSO_WM_UNIT_INDEX" val="3_2_1_2"/>
  <p:tag name="KSO_WM_DIAGRAM_VERSION" val="3"/>
  <p:tag name="KSO_WM_DIAGRAM_COLOR_TRICK" val="1"/>
  <p:tag name="KSO_WM_DIAGRAM_COLOR_TEXT_CAN_REMOVE" val="n"/>
  <p:tag name="KSO_WM_DIAGRAM_VIRTUALLY_FRAME" val="{&quot;height&quot;:270.04998779296875,&quot;left&quot;:76.86144476672185,&quot;top&quot;:189.9250061035156,&quot;width&quot;:837.3885552332782}"/>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1_3"/>
  <p:tag name="KSO_WM_TEMPLATE_CATEGORY" val="diagram"/>
  <p:tag name="KSO_WM_TEMPLATE_INDEX" val="20234877"/>
  <p:tag name="KSO_WM_UNIT_LAYERLEVEL" val="1_1_1_1"/>
  <p:tag name="KSO_WM_TAG_VERSION" val="3.0"/>
  <p:tag name="KSO_WM_BEAUTIFY_FLAG" val="#wm#"/>
  <p:tag name="KSO_WM_UNIT_TYPE" val="n_h_h_i"/>
  <p:tag name="KSO_WM_UNIT_INDEX" val="3_2_1_3"/>
  <p:tag name="KSO_WM_DIAGRAM_VERSION" val="3"/>
  <p:tag name="KSO_WM_DIAGRAM_COLOR_TRICK" val="1"/>
  <p:tag name="KSO_WM_DIAGRAM_COLOR_TEXT_CAN_REMOVE" val="n"/>
  <p:tag name="KSO_WM_DIAGRAM_VIRTUALLY_FRAME" val="{&quot;height&quot;:270.04998779296875,&quot;left&quot;:76.86144476672185,&quot;top&quot;:189.9250061035156,&quot;width&quot;:837.3885552332782}"/>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xml><?xml version="1.0" encoding="utf-8"?>
<p:tagLst xmlns:p="http://schemas.openxmlformats.org/presentationml/2006/main">
  <p:tag name="KSO_WM_DIAGRAM_VIRTUALLY_FRAME" val="{&quot;height&quot;:270.04998779296875,&quot;left&quot;:76.86144476672185,&quot;top&quot;:189.9250061035156,&quot;width&quot;:837.388555233278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3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3_2_3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837.3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2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3_2_2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837.3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3_2_1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3_2_1_1"/>
  <p:tag name="KSO_WM_DIAGRAM_VERSION" val="3"/>
  <p:tag name="KSO_WM_DIAGRAM_COLOR_TRICK" val="1"/>
  <p:tag name="KSO_WM_DIAGRAM_COLOR_TEXT_CAN_REMOVE" val="n"/>
  <p:tag name="KSO_WM_UNIT_TEXT_FILL_TYPE" val="1"/>
  <p:tag name="KSO_WM_DIAGRAM_VIRTUALLY_FRAME" val="{&quot;height&quot;:270.04998779296875,&quot;left&quot;:76.86144476672185,&quot;top&quot;:189.9250061035156,&quot;width&quot;:837.3885552332782}"/>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3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3_2_1_1"/>
  <p:tag name="KSO_WM_DIAGRAM_MAX_ITEMCNT" val="6"/>
  <p:tag name="KSO_WM_DIAGRAM_MIN_ITEMCNT" val="2"/>
  <p:tag name="KSO_WM_DIAGRAM_VIRTUALLY_FRAME" val="{&quot;height&quot;:270.04998779296875,&quot;left&quot;:76.86144476672185,&quot;top&quot;:189.9250061035156,&quot;width&quot;:837.3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190"/>
  <p:tag name="KSO_WM_UNIT_ID" val="custom20231190_1*a*1"/>
  <p:tag name="KSO_WM_UNIT_PRESET_TEXT" val="单击此处添加标题内容"/>
  <p:tag name="KSO_WM_UNIT_TEXT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3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3_2_2_1"/>
  <p:tag name="KSO_WM_DIAGRAM_MAX_ITEMCNT" val="6"/>
  <p:tag name="KSO_WM_DIAGRAM_MIN_ITEMCNT" val="2"/>
  <p:tag name="KSO_WM_DIAGRAM_VIRTUALLY_FRAME" val="{&quot;height&quot;:270.04998779296875,&quot;left&quot;:76.86144476672185,&quot;top&quot;:189.9250061035156,&quot;width&quot;:837.3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3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3_2_3_1"/>
  <p:tag name="KSO_WM_DIAGRAM_MAX_ITEMCNT" val="6"/>
  <p:tag name="KSO_WM_DIAGRAM_MIN_ITEMCNT" val="2"/>
  <p:tag name="KSO_WM_DIAGRAM_VIRTUALLY_FRAME" val="{&quot;height&quot;:270.04998779296875,&quot;left&quot;:76.86144476672185,&quot;top&quot;:189.9250061035156,&quot;width&quot;:837.3885552332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2"/>
  <p:tag name="KSO_WM_TEMPLATE_CATEGORY" val="diagram"/>
  <p:tag name="KSO_WM_TEMPLATE_INDEX" val="20234877"/>
  <p:tag name="KSO_WM_UNIT_LAYERLEVEL" val="1_1_1_1"/>
  <p:tag name="KSO_WM_TAG_VERSION" val="3.0"/>
  <p:tag name="KSO_WM_BEAUTIFY_FLAG" val="#wm#"/>
  <p:tag name="KSO_WM_UNIT_TYPE" val="n_h_h_i"/>
  <p:tag name="KSO_WM_UNIT_INDEX" val="1_2_3_2"/>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3"/>
  <p:tag name="KSO_WM_TEMPLATE_CATEGORY" val="diagram"/>
  <p:tag name="KSO_WM_TEMPLATE_INDEX" val="20234877"/>
  <p:tag name="KSO_WM_UNIT_LAYERLEVEL" val="1_1_1_1"/>
  <p:tag name="KSO_WM_TAG_VERSION" val="3.0"/>
  <p:tag name="KSO_WM_BEAUTIFY_FLAG" val="#wm#"/>
  <p:tag name="KSO_WM_UNIT_TYPE" val="n_h_h_i"/>
  <p:tag name="KSO_WM_UNIT_INDEX" val="1_2_3_3"/>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2"/>
  <p:tag name="KSO_WM_TEMPLATE_CATEGORY" val="diagram"/>
  <p:tag name="KSO_WM_TEMPLATE_INDEX" val="20234877"/>
  <p:tag name="KSO_WM_UNIT_LAYERLEVEL" val="1_1_1_1"/>
  <p:tag name="KSO_WM_TAG_VERSION" val="3.0"/>
  <p:tag name="KSO_WM_BEAUTIFY_FLAG" val="#wm#"/>
  <p:tag name="KSO_WM_UNIT_TYPE" val="n_h_h_i"/>
  <p:tag name="KSO_WM_UNIT_INDEX" val="1_2_2_2"/>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3"/>
  <p:tag name="KSO_WM_TEMPLATE_CATEGORY" val="diagram"/>
  <p:tag name="KSO_WM_TEMPLATE_INDEX" val="20234877"/>
  <p:tag name="KSO_WM_UNIT_LAYERLEVEL" val="1_1_1_1"/>
  <p:tag name="KSO_WM_TAG_VERSION" val="3.0"/>
  <p:tag name="KSO_WM_BEAUTIFY_FLAG" val="#wm#"/>
  <p:tag name="KSO_WM_UNIT_TYPE" val="n_h_h_i"/>
  <p:tag name="KSO_WM_UNIT_INDEX" val="1_2_2_3"/>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2"/>
  <p:tag name="KSO_WM_TEMPLATE_CATEGORY" val="diagram"/>
  <p:tag name="KSO_WM_TEMPLATE_INDEX" val="20234877"/>
  <p:tag name="KSO_WM_UNIT_LAYERLEVEL" val="1_1_1_1"/>
  <p:tag name="KSO_WM_TAG_VERSION" val="3.0"/>
  <p:tag name="KSO_WM_BEAUTIFY_FLAG" val="#wm#"/>
  <p:tag name="KSO_WM_UNIT_TYPE" val="n_h_h_i"/>
  <p:tag name="KSO_WM_UNIT_INDEX" val="1_2_1_2"/>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3"/>
  <p:tag name="KSO_WM_TEMPLATE_CATEGORY" val="diagram"/>
  <p:tag name="KSO_WM_TEMPLATE_INDEX" val="20234877"/>
  <p:tag name="KSO_WM_UNIT_LAYERLEVEL" val="1_1_1_1"/>
  <p:tag name="KSO_WM_TAG_VERSION" val="3.0"/>
  <p:tag name="KSO_WM_BEAUTIFY_FLAG" val="#wm#"/>
  <p:tag name="KSO_WM_UNIT_TYPE" val="n_h_h_i"/>
  <p:tag name="KSO_WM_UNIT_INDEX" val="1_2_1_3"/>
  <p:tag name="KSO_WM_DIAGRAM_VERSION" val="3"/>
  <p:tag name="KSO_WM_DIAGRAM_COLOR_TRICK" val="1"/>
  <p:tag name="KSO_WM_DIAGRAM_COLOR_TEXT_CAN_REMOVE" val="n"/>
  <p:tag name="KSO_WM_DIAGRAM_VIRTUALLY_FRAME" val="{&quot;height&quot;:270.04998779296875,&quot;left&quot;:76.85,&quot;top&quot;:189.9250061035156,&quot;width&quot;:221.17499389648438}"/>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8.xml><?xml version="1.0" encoding="utf-8"?>
<p:tagLst xmlns:p="http://schemas.openxmlformats.org/presentationml/2006/main">
  <p:tag name="KSO_WM_DIAGRAM_VIRTUALLY_FRAME" val="{&quot;height&quot;:270.04998779296875,&quot;left&quot;:76.85,&quot;top&quot;:189.9250061035156,&quot;width&quot;:221.17499389648438}"/>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1"/>
  <p:tag name="KSO_WM_TEMPLATE_CATEGORY" val="diagram"/>
  <p:tag name="KSO_WM_TEMPLATE_INDEX" val="20234877"/>
  <p:tag name="KSO_WM_UNIT_LAYERLEVEL" val="1_1_1_1"/>
  <p:tag name="KSO_WM_TAG_VERSION" val="3.0"/>
  <p:tag name="KSO_WM_BEAUTIFY_FLAG" val="#wm#"/>
  <p:tag name="KSO_WM_UNIT_SUBTYPE" val="d"/>
  <p:tag name="KSO_WM_UNIT_TYPE" val="n_h_h_i"/>
  <p:tag name="KSO_WM_UNIT_INDEX" val="1_2_3_1"/>
  <p:tag name="KSO_WM_DIAGRAM_VERSION" val="3"/>
  <p:tag name="KSO_WM_DIAGRAM_COLOR_TRICK" val="1"/>
  <p:tag name="KSO_WM_DIAGRAM_COLOR_TEXT_CAN_REMOVE" val="n"/>
  <p:tag name="KSO_WM_UNIT_TEXT_FILL_TYPE" val="1"/>
  <p:tag name="KSO_WM_DIAGRAM_VIRTUALLY_FRAME" val="{&quot;height&quot;:270.04998779296875,&quot;left&quot;:76.85,&quot;top&quot;:189.9250061035156,&quot;width&quot;:221.17499389648438}"/>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heme/theme1.xml><?xml version="1.0" encoding="utf-8"?>
<a:theme xmlns:a="http://schemas.openxmlformats.org/drawingml/2006/main" name="2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游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7927</Words>
  <Application>WPS 演示</Application>
  <PresentationFormat>宽屏</PresentationFormat>
  <Paragraphs>580</Paragraphs>
  <Slides>48</Slides>
  <Notes>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48</vt:i4>
      </vt:variant>
    </vt:vector>
  </HeadingPairs>
  <TitlesOfParts>
    <vt:vector size="67" baseType="lpstr">
      <vt:lpstr>Arial</vt:lpstr>
      <vt:lpstr>宋体</vt:lpstr>
      <vt:lpstr>Wingdings</vt:lpstr>
      <vt:lpstr>微软雅黑</vt:lpstr>
      <vt:lpstr>DIN-BlackItalic</vt:lpstr>
      <vt:lpstr>Liberation Mono</vt:lpstr>
      <vt:lpstr>方正正大黑简体</vt:lpstr>
      <vt:lpstr>黑体</vt:lpstr>
      <vt:lpstr>微软雅黑 Light</vt:lpstr>
      <vt:lpstr>Arial Unicode MS</vt:lpstr>
      <vt:lpstr>仓耳小丸子</vt:lpstr>
      <vt:lpstr>汉仪粗圆简</vt:lpstr>
      <vt:lpstr>Calibri-Bold</vt:lpstr>
      <vt:lpstr>方正兰亭中黑_GBK</vt:lpstr>
      <vt:lpstr>方正书宋_GBK</vt:lpstr>
      <vt:lpstr>Times New Roman</vt:lpstr>
      <vt:lpstr>方正楷体_GBK</vt:lpstr>
      <vt:lpstr>NFBQZU+FZSSK--GBK1-0-GBK-EUC-H</vt:lpstr>
      <vt:lpstr>222</vt:lpstr>
      <vt:lpstr>PowerPoint 演示文稿</vt:lpstr>
      <vt:lpstr>前 言</vt:lpstr>
      <vt:lpstr>PowerPoint 演示文稿</vt:lpstr>
      <vt:lpstr>PowerPoint 演示文稿</vt:lpstr>
      <vt:lpstr>“95”后高职生专升本奋发创业：自主研发给 3D 打印机装上“聪明大脑”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Ｏ</cp:lastModifiedBy>
  <cp:revision>58</cp:revision>
  <dcterms:created xsi:type="dcterms:W3CDTF">2025-05-14T03:18:00Z</dcterms:created>
  <dcterms:modified xsi:type="dcterms:W3CDTF">2025-09-19T03:43:14Z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5384AD66CB8145F6B033234EAD7624DA_13</vt:lpwstr>
  </property>
  <property fmtid="{D5CDD505-2E9C-101B-9397-08002B2CF9AE}" pid="3" name="KSOProductBuildVer">
    <vt:lpwstr>2052-12.1.0.22529</vt:lpwstr>
  </property>
  <property fmtid="{D5CDD505-2E9C-101B-9397-08002B2CF9AE}" pid="4" name="KSOTemplateUUID">
    <vt:lpwstr>v1.0_mb_ObcspJ679EL9CK/djmgXXg==</vt:lpwstr>
  </property>
</Properties>
</file>