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9" r:id="rId3"/>
    <p:sldId id="267" r:id="rId4"/>
    <p:sldId id="323" r:id="rId5"/>
    <p:sldId id="348" r:id="rId6"/>
    <p:sldId id="354" r:id="rId7"/>
    <p:sldId id="350" r:id="rId8"/>
    <p:sldId id="356" r:id="rId9"/>
    <p:sldId id="353" r:id="rId10"/>
    <p:sldId id="349" r:id="rId11"/>
    <p:sldId id="358" r:id="rId12"/>
    <p:sldId id="359" r:id="rId13"/>
    <p:sldId id="360" r:id="rId14"/>
    <p:sldId id="361" r:id="rId15"/>
    <p:sldId id="362" r:id="rId16"/>
    <p:sldId id="363" r:id="rId17"/>
    <p:sldId id="365" r:id="rId18"/>
    <p:sldId id="367" r:id="rId19"/>
    <p:sldId id="368" r:id="rId20"/>
    <p:sldId id="371" r:id="rId21"/>
    <p:sldId id="369" r:id="rId22"/>
    <p:sldId id="370" r:id="rId23"/>
    <p:sldId id="374" r:id="rId24"/>
    <p:sldId id="373" r:id="rId25"/>
    <p:sldId id="376" r:id="rId26"/>
    <p:sldId id="372" r:id="rId27"/>
    <p:sldId id="375" r:id="rId28"/>
    <p:sldId id="377" r:id="rId29"/>
    <p:sldId id="378" r:id="rId30"/>
    <p:sldId id="379" r:id="rId31"/>
    <p:sldId id="380" r:id="rId32"/>
    <p:sldId id="381" r:id="rId33"/>
    <p:sldId id="382" r:id="rId34"/>
    <p:sldId id="385" r:id="rId35"/>
    <p:sldId id="386" r:id="rId36"/>
    <p:sldId id="387" r:id="rId37"/>
    <p:sldId id="388" r:id="rId38"/>
    <p:sldId id="392" r:id="rId39"/>
    <p:sldId id="389" r:id="rId40"/>
    <p:sldId id="390" r:id="rId41"/>
    <p:sldId id="393" r:id="rId42"/>
    <p:sldId id="394" r:id="rId43"/>
    <p:sldId id="395" r:id="rId44"/>
    <p:sldId id="396" r:id="rId45"/>
    <p:sldId id="397" r:id="rId46"/>
    <p:sldId id="398" r:id="rId47"/>
    <p:sldId id="399" r:id="rId48"/>
    <p:sldId id="400" r:id="rId49"/>
    <p:sldId id="430" r:id="rId50"/>
    <p:sldId id="431" r:id="rId51"/>
    <p:sldId id="432" r:id="rId52"/>
    <p:sldId id="433" r:id="rId53"/>
    <p:sldId id="434" r:id="rId54"/>
    <p:sldId id="435" r:id="rId55"/>
    <p:sldId id="436" r:id="rId56"/>
    <p:sldId id="437" r:id="rId57"/>
    <p:sldId id="438" r:id="rId58"/>
    <p:sldId id="439" r:id="rId59"/>
    <p:sldId id="440" r:id="rId60"/>
    <p:sldId id="441" r:id="rId61"/>
    <p:sldId id="442" r:id="rId62"/>
    <p:sldId id="446" r:id="rId63"/>
    <p:sldId id="447" r:id="rId64"/>
    <p:sldId id="448" r:id="rId65"/>
    <p:sldId id="444" r:id="rId66"/>
    <p:sldId id="445" r:id="rId67"/>
    <p:sldId id="449" r:id="rId68"/>
    <p:sldId id="450" r:id="rId69"/>
    <p:sldId id="451" r:id="rId70"/>
    <p:sldId id="452" r:id="rId71"/>
    <p:sldId id="454" r:id="rId72"/>
    <p:sldId id="459" r:id="rId73"/>
    <p:sldId id="460" r:id="rId74"/>
    <p:sldId id="456" r:id="rId75"/>
    <p:sldId id="457" r:id="rId76"/>
    <p:sldId id="464" r:id="rId77"/>
    <p:sldId id="465" r:id="rId78"/>
    <p:sldId id="463" r:id="rId79"/>
    <p:sldId id="462" r:id="rId80"/>
    <p:sldId id="466" r:id="rId81"/>
    <p:sldId id="473" r:id="rId82"/>
    <p:sldId id="474" r:id="rId83"/>
    <p:sldId id="468" r:id="rId84"/>
    <p:sldId id="469" r:id="rId85"/>
    <p:sldId id="475" r:id="rId86"/>
    <p:sldId id="476" r:id="rId87"/>
    <p:sldId id="479" r:id="rId88"/>
    <p:sldId id="477" r:id="rId89"/>
    <p:sldId id="478" r:id="rId90"/>
    <p:sldId id="509" r:id="rId91"/>
    <p:sldId id="513" r:id="rId92"/>
    <p:sldId id="510" r:id="rId93"/>
    <p:sldId id="511" r:id="rId94"/>
    <p:sldId id="514" r:id="rId95"/>
    <p:sldId id="517" r:id="rId96"/>
    <p:sldId id="518" r:id="rId97"/>
    <p:sldId id="519" r:id="rId98"/>
    <p:sldId id="515" r:id="rId99"/>
    <p:sldId id="516" r:id="rId100"/>
    <p:sldId id="525" r:id="rId101"/>
    <p:sldId id="523" r:id="rId102"/>
    <p:sldId id="521" r:id="rId103"/>
    <p:sldId id="522" r:id="rId104"/>
    <p:sldId id="526" r:id="rId105"/>
    <p:sldId id="527" r:id="rId106"/>
    <p:sldId id="528" r:id="rId107"/>
    <p:sldId id="529" r:id="rId108"/>
    <p:sldId id="533" r:id="rId109"/>
    <p:sldId id="534" r:id="rId110"/>
    <p:sldId id="531" r:id="rId111"/>
    <p:sldId id="530" r:id="rId112"/>
    <p:sldId id="536" r:id="rId113"/>
    <p:sldId id="537" r:id="rId114"/>
    <p:sldId id="538" r:id="rId115"/>
    <p:sldId id="539" r:id="rId116"/>
    <p:sldId id="541" r:id="rId117"/>
    <p:sldId id="544" r:id="rId118"/>
    <p:sldId id="545" r:id="rId119"/>
    <p:sldId id="542" r:id="rId120"/>
    <p:sldId id="543" r:id="rId121"/>
    <p:sldId id="546" r:id="rId122"/>
    <p:sldId id="547" r:id="rId123"/>
    <p:sldId id="548" r:id="rId124"/>
    <p:sldId id="549" r:id="rId125"/>
    <p:sldId id="550" r:id="rId126"/>
    <p:sldId id="553" r:id="rId127"/>
    <p:sldId id="551" r:id="rId128"/>
    <p:sldId id="552" r:id="rId129"/>
    <p:sldId id="564" r:id="rId130"/>
    <p:sldId id="558" r:id="rId131"/>
    <p:sldId id="555" r:id="rId132"/>
    <p:sldId id="556" r:id="rId133"/>
    <p:sldId id="565" r:id="rId134"/>
    <p:sldId id="566" r:id="rId135"/>
    <p:sldId id="561" r:id="rId136"/>
    <p:sldId id="562" r:id="rId137"/>
    <p:sldId id="568" r:id="rId138"/>
    <p:sldId id="569" r:id="rId139"/>
    <p:sldId id="570" r:id="rId140"/>
    <p:sldId id="571" r:id="rId141"/>
    <p:sldId id="572" r:id="rId142"/>
    <p:sldId id="573" r:id="rId143"/>
    <p:sldId id="574" r:id="rId144"/>
    <p:sldId id="575" r:id="rId145"/>
    <p:sldId id="576" r:id="rId146"/>
    <p:sldId id="577" r:id="rId147"/>
    <p:sldId id="578" r:id="rId148"/>
    <p:sldId id="579" r:id="rId149"/>
    <p:sldId id="611" r:id="rId150"/>
    <p:sldId id="612" r:id="rId151"/>
    <p:sldId id="613" r:id="rId152"/>
    <p:sldId id="614" r:id="rId153"/>
    <p:sldId id="615" r:id="rId154"/>
    <p:sldId id="616" r:id="rId155"/>
    <p:sldId id="647" r:id="rId156"/>
    <p:sldId id="646" r:id="rId157"/>
    <p:sldId id="645" r:id="rId158"/>
    <p:sldId id="644" r:id="rId159"/>
    <p:sldId id="648" r:id="rId160"/>
    <p:sldId id="649" r:id="rId161"/>
    <p:sldId id="652" r:id="rId162"/>
    <p:sldId id="650" r:id="rId163"/>
    <p:sldId id="661" r:id="rId164"/>
    <p:sldId id="653" r:id="rId165"/>
    <p:sldId id="654" r:id="rId166"/>
    <p:sldId id="658" r:id="rId167"/>
    <p:sldId id="660" r:id="rId168"/>
    <p:sldId id="665" r:id="rId169"/>
    <p:sldId id="664" r:id="rId170"/>
    <p:sldId id="666" r:id="rId171"/>
    <p:sldId id="663" r:id="rId172"/>
    <p:sldId id="662" r:id="rId173"/>
    <p:sldId id="667" r:id="rId174"/>
    <p:sldId id="668" r:id="rId175"/>
    <p:sldId id="669" r:id="rId176"/>
    <p:sldId id="673" r:id="rId177"/>
    <p:sldId id="671" r:id="rId178"/>
    <p:sldId id="672" r:id="rId179"/>
    <p:sldId id="674" r:id="rId180"/>
    <p:sldId id="675" r:id="rId181"/>
    <p:sldId id="676" r:id="rId182"/>
    <p:sldId id="677" r:id="rId183"/>
    <p:sldId id="678" r:id="rId184"/>
    <p:sldId id="679" r:id="rId185"/>
    <p:sldId id="680" r:id="rId186"/>
    <p:sldId id="681" r:id="rId187"/>
    <p:sldId id="682" r:id="rId188"/>
    <p:sldId id="683" r:id="rId189"/>
    <p:sldId id="684" r:id="rId190"/>
    <p:sldId id="685" r:id="rId191"/>
    <p:sldId id="686" r:id="rId192"/>
    <p:sldId id="798" r:id="rId193"/>
    <p:sldId id="689" r:id="rId194"/>
    <p:sldId id="691" r:id="rId195"/>
    <p:sldId id="692" r:id="rId196"/>
    <p:sldId id="693" r:id="rId197"/>
    <p:sldId id="696" r:id="rId198"/>
    <p:sldId id="700" r:id="rId199"/>
    <p:sldId id="699" r:id="rId200"/>
    <p:sldId id="698" r:id="rId201"/>
    <p:sldId id="697" r:id="rId202"/>
    <p:sldId id="701" r:id="rId203"/>
    <p:sldId id="702" r:id="rId204"/>
    <p:sldId id="703" r:id="rId205"/>
    <p:sldId id="704" r:id="rId206"/>
    <p:sldId id="705" r:id="rId207"/>
    <p:sldId id="706" r:id="rId208"/>
    <p:sldId id="707" r:id="rId209"/>
    <p:sldId id="708" r:id="rId210"/>
    <p:sldId id="709" r:id="rId211"/>
    <p:sldId id="710" r:id="rId212"/>
    <p:sldId id="711" r:id="rId213"/>
    <p:sldId id="712" r:id="rId214"/>
    <p:sldId id="713" r:id="rId215"/>
    <p:sldId id="714" r:id="rId216"/>
    <p:sldId id="715" r:id="rId217"/>
    <p:sldId id="716" r:id="rId218"/>
    <p:sldId id="717" r:id="rId219"/>
    <p:sldId id="718" r:id="rId220"/>
    <p:sldId id="719" r:id="rId221"/>
    <p:sldId id="721" r:id="rId222"/>
    <p:sldId id="724" r:id="rId223"/>
    <p:sldId id="723" r:id="rId224"/>
    <p:sldId id="722" r:id="rId225"/>
    <p:sldId id="720" r:id="rId226"/>
    <p:sldId id="756" r:id="rId227"/>
    <p:sldId id="757" r:id="rId228"/>
    <p:sldId id="758" r:id="rId229"/>
    <p:sldId id="759" r:id="rId230"/>
    <p:sldId id="760" r:id="rId231"/>
    <p:sldId id="761" r:id="rId232"/>
    <p:sldId id="762" r:id="rId233"/>
    <p:sldId id="763" r:id="rId234"/>
    <p:sldId id="764" r:id="rId235"/>
    <p:sldId id="765" r:id="rId236"/>
    <p:sldId id="766" r:id="rId237"/>
    <p:sldId id="767" r:id="rId238"/>
    <p:sldId id="800" r:id="rId239"/>
    <p:sldId id="801" r:id="rId240"/>
    <p:sldId id="802" r:id="rId241"/>
    <p:sldId id="803" r:id="rId242"/>
    <p:sldId id="804" r:id="rId243"/>
    <p:sldId id="808" r:id="rId244"/>
    <p:sldId id="809" r:id="rId245"/>
    <p:sldId id="821" r:id="rId246"/>
    <p:sldId id="811" r:id="rId247"/>
    <p:sldId id="812" r:id="rId248"/>
    <p:sldId id="816" r:id="rId249"/>
    <p:sldId id="814" r:id="rId250"/>
    <p:sldId id="822" r:id="rId251"/>
    <p:sldId id="815" r:id="rId252"/>
    <p:sldId id="817" r:id="rId253"/>
    <p:sldId id="818" r:id="rId254"/>
    <p:sldId id="823" r:id="rId255"/>
    <p:sldId id="826" r:id="rId256"/>
    <p:sldId id="899" r:id="rId257"/>
    <p:sldId id="898" r:id="rId258"/>
    <p:sldId id="828" r:id="rId259"/>
    <p:sldId id="824" r:id="rId260"/>
    <p:sldId id="894" r:id="rId261"/>
    <p:sldId id="895" r:id="rId262"/>
    <p:sldId id="896" r:id="rId263"/>
    <p:sldId id="897" r:id="rId264"/>
    <p:sldId id="900" r:id="rId265"/>
    <p:sldId id="901" r:id="rId266"/>
    <p:sldId id="902" r:id="rId267"/>
    <p:sldId id="907" r:id="rId268"/>
    <p:sldId id="906" r:id="rId269"/>
    <p:sldId id="905" r:id="rId270"/>
    <p:sldId id="1031" r:id="rId271"/>
    <p:sldId id="904" r:id="rId272"/>
    <p:sldId id="908" r:id="rId273"/>
    <p:sldId id="911" r:id="rId274"/>
    <p:sldId id="910" r:id="rId275"/>
    <p:sldId id="909" r:id="rId276"/>
    <p:sldId id="912" r:id="rId277"/>
    <p:sldId id="913" r:id="rId278"/>
    <p:sldId id="914" r:id="rId279"/>
    <p:sldId id="917" r:id="rId280"/>
    <p:sldId id="915" r:id="rId281"/>
    <p:sldId id="916" r:id="rId282"/>
    <p:sldId id="923" r:id="rId283"/>
    <p:sldId id="919" r:id="rId284"/>
    <p:sldId id="955" r:id="rId285"/>
    <p:sldId id="950" r:id="rId286"/>
    <p:sldId id="951" r:id="rId287"/>
    <p:sldId id="952" r:id="rId288"/>
    <p:sldId id="957" r:id="rId289"/>
    <p:sldId id="958" r:id="rId290"/>
    <p:sldId id="921" r:id="rId291"/>
    <p:sldId id="922" r:id="rId292"/>
    <p:sldId id="963" r:id="rId293"/>
    <p:sldId id="962" r:id="rId294"/>
    <p:sldId id="964" r:id="rId295"/>
    <p:sldId id="966" r:id="rId296"/>
    <p:sldId id="965" r:id="rId297"/>
    <p:sldId id="961" r:id="rId298"/>
    <p:sldId id="967" r:id="rId299"/>
    <p:sldId id="968" r:id="rId300"/>
    <p:sldId id="959" r:id="rId301"/>
    <p:sldId id="972" r:id="rId302"/>
    <p:sldId id="973" r:id="rId303"/>
    <p:sldId id="977" r:id="rId304"/>
    <p:sldId id="975" r:id="rId305"/>
    <p:sldId id="976" r:id="rId306"/>
    <p:sldId id="978" r:id="rId307"/>
    <p:sldId id="979" r:id="rId308"/>
    <p:sldId id="980" r:id="rId309"/>
    <p:sldId id="982" r:id="rId310"/>
    <p:sldId id="986" r:id="rId311"/>
    <p:sldId id="985" r:id="rId312"/>
    <p:sldId id="984" r:id="rId313"/>
    <p:sldId id="983" r:id="rId314"/>
    <p:sldId id="1011" r:id="rId315"/>
    <p:sldId id="1014" r:id="rId316"/>
    <p:sldId id="1015" r:id="rId317"/>
    <p:sldId id="1012" r:id="rId318"/>
    <p:sldId id="1016" r:id="rId319"/>
    <p:sldId id="1017" r:id="rId320"/>
    <p:sldId id="1020" r:id="rId321"/>
    <p:sldId id="1021" r:id="rId322"/>
    <p:sldId id="1019" r:id="rId323"/>
    <p:sldId id="1018" r:id="rId324"/>
    <p:sldId id="1024" r:id="rId325"/>
    <p:sldId id="1023" r:id="rId326"/>
    <p:sldId id="1025" r:id="rId327"/>
    <p:sldId id="1022" r:id="rId328"/>
    <p:sldId id="1013" r:id="rId329"/>
    <p:sldId id="1027" r:id="rId330"/>
    <p:sldId id="1026" r:id="rId331"/>
    <p:sldId id="1030" r:id="rId332"/>
    <p:sldId id="1028" r:id="rId333"/>
    <p:sldId id="1029" r:id="rId334"/>
    <p:sldId id="1032" r:id="rId335"/>
    <p:sldId id="1033" r:id="rId336"/>
    <p:sldId id="1034" r:id="rId337"/>
    <p:sldId id="1035" r:id="rId338"/>
    <p:sldId id="1036" r:id="rId339"/>
    <p:sldId id="1037" r:id="rId340"/>
    <p:sldId id="1038" r:id="rId341"/>
    <p:sldId id="1039" r:id="rId342"/>
    <p:sldId id="1040" r:id="rId343"/>
    <p:sldId id="1041" r:id="rId344"/>
    <p:sldId id="1042" r:id="rId345"/>
    <p:sldId id="1043" r:id="rId346"/>
    <p:sldId id="1045" r:id="rId347"/>
    <p:sldId id="1046" r:id="rId348"/>
    <p:sldId id="1047" r:id="rId349"/>
    <p:sldId id="1048" r:id="rId350"/>
    <p:sldId id="1050" r:id="rId351"/>
    <p:sldId id="1051" r:id="rId352"/>
    <p:sldId id="1056" r:id="rId353"/>
    <p:sldId id="1055" r:id="rId354"/>
    <p:sldId id="1053" r:id="rId355"/>
    <p:sldId id="1052" r:id="rId356"/>
    <p:sldId id="1057" r:id="rId357"/>
  </p:sldIdLst>
  <p:sldSz cx="12192000" cy="6858000"/>
  <p:notesSz cx="6858000" cy="9144000"/>
  <p:embeddedFontLst>
    <p:embeddedFont>
      <p:font typeface="李旭科毛笔行书" charset="-122"/>
      <p:regular r:id="rId361"/>
    </p:embeddedFont>
    <p:embeddedFont>
      <p:font typeface="李旭科书法" pitchFamily="2" charset="-122"/>
      <p:regular r:id="rId362"/>
    </p:embeddedFont>
    <p:embeddedFont>
      <p:font typeface="微软雅黑" pitchFamily="34" charset="-122"/>
      <p:regular r:id="rId363"/>
      <p:bold r:id="rId364"/>
    </p:embeddedFont>
    <p:embeddedFont>
      <p:font typeface="华文仿宋" pitchFamily="2" charset="-122"/>
      <p:regular r:id="rId365"/>
      <p:italic r:id="rId366"/>
    </p:embeddedFont>
    <p:embeddedFont>
      <p:font typeface="华文彩云" pitchFamily="2" charset="-122"/>
      <p:regular r:id="rId367"/>
    </p:embeddedFont>
    <p:embeddedFont>
      <p:font typeface="方正粗宋简体" charset="-122"/>
      <p:regular r:id="rId368"/>
    </p:embeddedFont>
    <p:embeddedFont>
      <p:font typeface="方正隶书简体" charset="-122"/>
    </p:embeddedFont>
    <p:embeddedFont>
      <p:font typeface="方正书宋简体" charset="-122"/>
    </p:embeddedFont>
    <p:embeddedFont>
      <p:font typeface="方正启体简体" charset="-122"/>
      <p:regular r:id="rId369"/>
    </p:embeddedFont>
    <p:embeddedFont>
      <p:font typeface="方正中倩简体" charset="-122"/>
      <p:regular r:id="rId370"/>
    </p:embeddedFont>
    <p:embeddedFont>
      <p:font typeface="华文新魏" charset="-122"/>
      <p:regular r:id="rId371"/>
    </p:embeddedFont>
    <p:embeddedFont>
      <p:font typeface="汉仪竹节体简" pitchFamily="49" charset="-122"/>
      <p:regular r:id="rId372"/>
    </p:embeddedFont>
    <p:embeddedFont>
      <p:font typeface="微软雅黑 Light" charset="0"/>
      <p:regular r:id="rId373"/>
      <p:italic r:id="rId374"/>
    </p:embeddedFont>
    <p:embeddedFont>
      <p:font typeface="汉仪雪君体简" charset="-122"/>
      <p:regular r:id="rId37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目录" id="{7E393012-C671-43CF-BD05-6A45AB398A1D}">
          <p14:sldIdLst>
            <p14:sldId id="259"/>
            <p14:sldId id="267"/>
          </p14:sldIdLst>
        </p14:section>
        <p14:section name="国语" id="{928C8127-A722-4B17-B28C-A9651967685F}">
          <p14:sldIdLst>
            <p14:sldId id="323"/>
            <p14:sldId id="348"/>
            <p14:sldId id="354"/>
            <p14:sldId id="350"/>
          </p14:sldIdLst>
        </p14:section>
        <p14:section name="庄子" id="{85B21DA5-EBD6-4041-BFF1-053252D4D4BA}">
          <p14:sldIdLst>
            <p14:sldId id="356"/>
            <p14:sldId id="353"/>
            <p14:sldId id="349"/>
            <p14:sldId id="358"/>
            <p14:sldId id="359"/>
          </p14:sldIdLst>
        </p14:section>
        <p14:section name="苏轼赤壁赋" id="{24DB2344-0713-4A84-9A3F-88A9FCCD6343}">
          <p14:sldIdLst>
            <p14:sldId id="360"/>
            <p14:sldId id="361"/>
            <p14:sldId id="362"/>
            <p14:sldId id="363"/>
            <p14:sldId id="365"/>
          </p14:sldIdLst>
        </p14:section>
        <p14:section name="送东阳" id="{3D6D8601-022E-48A7-9760-40E9FEC379E9}">
          <p14:sldIdLst>
            <p14:sldId id="367"/>
            <p14:sldId id="368"/>
            <p14:sldId id="371"/>
            <p14:sldId id="369"/>
            <p14:sldId id="370"/>
          </p14:sldIdLst>
        </p14:section>
        <p14:section name="项脊轩志" id="{30E8F2D7-1E60-40C1-B0E2-CDBC42514DE9}">
          <p14:sldIdLst>
            <p14:sldId id="374"/>
            <p14:sldId id="373"/>
            <p14:sldId id="376"/>
            <p14:sldId id="372"/>
            <p14:sldId id="375"/>
          </p14:sldIdLst>
        </p14:section>
        <p14:section name="柳敬亭说书" id="{F53379EA-4FC3-40AD-A31A-46FB9612B0FE}">
          <p14:sldIdLst>
            <p14:sldId id="377"/>
            <p14:sldId id="378"/>
            <p14:sldId id="379"/>
            <p14:sldId id="380"/>
          </p14:sldIdLst>
        </p14:section>
        <p14:section name="古散文拓展" id="{3EFFFF3D-5BBE-419C-AB29-E2075E06F17E}">
          <p14:sldIdLst>
            <p14:sldId id="381"/>
          </p14:sldIdLst>
        </p14:section>
        <p14:section name="诗经" id="{0AA2A600-BE85-4230-B9F9-ECD0345E6266}">
          <p14:sldIdLst>
            <p14:sldId id="382"/>
            <p14:sldId id="385"/>
            <p14:sldId id="386"/>
            <p14:sldId id="387"/>
          </p14:sldIdLst>
        </p14:section>
        <p14:section name="屈原" id="{EE81B495-1F4A-4016-A97B-34A77557231A}">
          <p14:sldIdLst>
            <p14:sldId id="388"/>
            <p14:sldId id="392"/>
            <p14:sldId id="389"/>
            <p14:sldId id="390"/>
          </p14:sldIdLst>
        </p14:section>
        <p14:section name="乐府民歌" id="{8ED6E67A-0ECB-4E00-A4DA-ACD654BA79A0}">
          <p14:sldIdLst>
            <p14:sldId id="393"/>
            <p14:sldId id="394"/>
            <p14:sldId id="395"/>
            <p14:sldId id="396"/>
          </p14:sldIdLst>
        </p14:section>
        <p14:section name="古诗十九首" id="{89EB96C5-DF38-4378-AF3B-8D18AD055E89}">
          <p14:sldIdLst>
            <p14:sldId id="397"/>
            <p14:sldId id="398"/>
            <p14:sldId id="399"/>
            <p14:sldId id="400"/>
          </p14:sldIdLst>
        </p14:section>
        <p14:section name="曹操" id="{104F8B32-B047-418B-B78A-CE92767ED824}">
          <p14:sldIdLst>
            <p14:sldId id="430"/>
            <p14:sldId id="431"/>
            <p14:sldId id="432"/>
            <p14:sldId id="433"/>
          </p14:sldIdLst>
        </p14:section>
        <p14:section name="陶渊明" id="{7FA4FFD0-EC11-4BC1-9922-0A004E746A84}">
          <p14:sldIdLst>
            <p14:sldId id="434"/>
            <p14:sldId id="435"/>
            <p14:sldId id="436"/>
            <p14:sldId id="437"/>
          </p14:sldIdLst>
        </p14:section>
        <p14:section name="谢灵运" id="{FA788996-038F-4D45-A70E-C4A717E81288}">
          <p14:sldIdLst>
            <p14:sldId id="438"/>
            <p14:sldId id="439"/>
            <p14:sldId id="440"/>
            <p14:sldId id="441"/>
          </p14:sldIdLst>
        </p14:section>
        <p14:section name="木兰诗" id="{C9A39CCF-457B-4DF7-A09C-A9D9E1431740}">
          <p14:sldIdLst>
            <p14:sldId id="442"/>
            <p14:sldId id="446"/>
            <p14:sldId id="447"/>
            <p14:sldId id="448"/>
            <p14:sldId id="444"/>
            <p14:sldId id="445"/>
          </p14:sldIdLst>
        </p14:section>
        <p14:section name="王勃" id="{A5A22628-6A2A-4A7E-A877-74C0906AC1D3}">
          <p14:sldIdLst>
            <p14:sldId id="449"/>
            <p14:sldId id="450"/>
            <p14:sldId id="451"/>
            <p14:sldId id="452"/>
          </p14:sldIdLst>
        </p14:section>
        <p14:section name="张若虚" id="{A374C707-DE7A-4DDC-80E7-5A431C1C7D62}">
          <p14:sldIdLst>
            <p14:sldId id="454"/>
            <p14:sldId id="459"/>
            <p14:sldId id="460"/>
            <p14:sldId id="456"/>
            <p14:sldId id="457"/>
          </p14:sldIdLst>
        </p14:section>
        <p14:section name="王维" id="{F2E07C99-C7A2-45CB-91FB-03495BB81BB4}">
          <p14:sldIdLst>
            <p14:sldId id="464"/>
            <p14:sldId id="465"/>
            <p14:sldId id="463"/>
            <p14:sldId id="462"/>
          </p14:sldIdLst>
        </p14:section>
        <p14:section name="李白" id="{EA099E9F-5382-4EF6-BA6B-4DDF2D910690}">
          <p14:sldIdLst>
            <p14:sldId id="466"/>
            <p14:sldId id="473"/>
            <p14:sldId id="474"/>
            <p14:sldId id="468"/>
            <p14:sldId id="469"/>
          </p14:sldIdLst>
        </p14:section>
        <p14:section name="杜甫" id="{CFB7F6DD-AB1E-485F-8659-F1A9A9650466}">
          <p14:sldIdLst>
            <p14:sldId id="475"/>
            <p14:sldId id="476"/>
            <p14:sldId id="479"/>
            <p14:sldId id="477"/>
            <p14:sldId id="478"/>
          </p14:sldIdLst>
        </p14:section>
        <p14:section name="刘禹锡" id="{4D7472C8-FB98-4AC9-B1F1-B4C2B496F680}">
          <p14:sldIdLst>
            <p14:sldId id="509"/>
            <p14:sldId id="513"/>
            <p14:sldId id="510"/>
            <p14:sldId id="511"/>
          </p14:sldIdLst>
        </p14:section>
        <p14:section name="白居易" id="{AC71EC06-EB37-4D5A-9B85-E6C476FFB82D}">
          <p14:sldIdLst>
            <p14:sldId id="514"/>
            <p14:sldId id="517"/>
            <p14:sldId id="518"/>
            <p14:sldId id="519"/>
            <p14:sldId id="515"/>
            <p14:sldId id="516"/>
          </p14:sldIdLst>
        </p14:section>
        <p14:section name="李贺" id="{02E01CD9-C8EB-4291-A872-1DD312F981BE}">
          <p14:sldIdLst>
            <p14:sldId id="525"/>
            <p14:sldId id="523"/>
            <p14:sldId id="521"/>
            <p14:sldId id="522"/>
          </p14:sldIdLst>
        </p14:section>
        <p14:section name="杜牧" id="{73E4DE65-4EFC-4CBD-869E-F3E5792CA555}">
          <p14:sldIdLst>
            <p14:sldId id="526"/>
            <p14:sldId id="527"/>
            <p14:sldId id="528"/>
            <p14:sldId id="529"/>
          </p14:sldIdLst>
        </p14:section>
        <p14:section name="李商隐" id="{EBFCA254-2E5F-4B7D-A29B-5A3BF06EFD00}">
          <p14:sldIdLst>
            <p14:sldId id="533"/>
            <p14:sldId id="534"/>
            <p14:sldId id="531"/>
            <p14:sldId id="530"/>
          </p14:sldIdLst>
        </p14:section>
        <p14:section name="李煜" id="{EA0E9B6C-DA05-4575-B946-4424BC6BE385}">
          <p14:sldIdLst>
            <p14:sldId id="536"/>
            <p14:sldId id="537"/>
            <p14:sldId id="538"/>
            <p14:sldId id="539"/>
          </p14:sldIdLst>
        </p14:section>
        <p14:section name="柳永" id="{ECA56376-DBD5-4704-928A-532FC795BB07}">
          <p14:sldIdLst>
            <p14:sldId id="541"/>
            <p14:sldId id="544"/>
            <p14:sldId id="545"/>
            <p14:sldId id="542"/>
            <p14:sldId id="543"/>
          </p14:sldIdLst>
        </p14:section>
        <p14:section name="欧阳修" id="{A1EEE487-30F1-4AF2-9D89-901AC20DDFFB}">
          <p14:sldIdLst>
            <p14:sldId id="546"/>
            <p14:sldId id="547"/>
            <p14:sldId id="548"/>
            <p14:sldId id="549"/>
          </p14:sldIdLst>
        </p14:section>
        <p14:section name="苏轼定风波" id="{19D2EC04-E9D1-4F71-8615-2ACF1EC6DD96}">
          <p14:sldIdLst>
            <p14:sldId id="550"/>
            <p14:sldId id="553"/>
            <p14:sldId id="551"/>
            <p14:sldId id="552"/>
          </p14:sldIdLst>
        </p14:section>
        <p14:section name="周邦彦" id="{24FA67B6-FB60-475B-9C44-30B5C0FE7BA3}">
          <p14:sldIdLst>
            <p14:sldId id="564"/>
            <p14:sldId id="558"/>
            <p14:sldId id="555"/>
            <p14:sldId id="556"/>
          </p14:sldIdLst>
        </p14:section>
        <p14:section name="李清照" id="{CA176EE2-FFB1-466E-AA3A-F0F2BAF5EE40}">
          <p14:sldIdLst>
            <p14:sldId id="565"/>
            <p14:sldId id="566"/>
            <p14:sldId id="561"/>
            <p14:sldId id="562"/>
          </p14:sldIdLst>
        </p14:section>
        <p14:section name="辛弃疾" id="{5FE41956-5FBE-4872-AC2B-5991FFF568D9}">
          <p14:sldIdLst>
            <p14:sldId id="568"/>
            <p14:sldId id="569"/>
            <p14:sldId id="570"/>
            <p14:sldId id="571"/>
          </p14:sldIdLst>
        </p14:section>
        <p14:section name="王安石" id="{7BD7572B-4B92-4D82-9459-AEED0120E157}">
          <p14:sldIdLst>
            <p14:sldId id="572"/>
            <p14:sldId id="573"/>
            <p14:sldId id="574"/>
            <p14:sldId id="575"/>
          </p14:sldIdLst>
        </p14:section>
        <p14:section name="陆游" id="{C733AF47-2C8B-42F0-B1A3-87480F1B40D4}">
          <p14:sldIdLst>
            <p14:sldId id="576"/>
            <p14:sldId id="577"/>
            <p14:sldId id="578"/>
            <p14:sldId id="579"/>
          </p14:sldIdLst>
        </p14:section>
        <p14:section name="古诗词拓展" id="{A65FC6C2-76B7-4352-B8A8-0B1660479092}">
          <p14:sldIdLst>
            <p14:sldId id="611"/>
            <p14:sldId id="612"/>
          </p14:sldIdLst>
        </p14:section>
        <p14:section name="搜神记" id="{D73FDF0F-A9A0-48C4-9A29-00F01BE2D101}">
          <p14:sldIdLst>
            <p14:sldId id="613"/>
            <p14:sldId id="614"/>
            <p14:sldId id="615"/>
            <p14:sldId id="616"/>
          </p14:sldIdLst>
        </p14:section>
        <p14:section name="世说新语" id="{af2778aa-2ff1-4548-a8d1-3fc4f5d4e882}">
          <p14:sldIdLst>
            <p14:sldId id="647"/>
            <p14:sldId id="646"/>
            <p14:sldId id="645"/>
            <p14:sldId id="644"/>
          </p14:sldIdLst>
        </p14:section>
        <p14:section name="罗贯中" id="{55b6c174-19a0-4a86-9ff9-54894ff5df00}">
          <p14:sldIdLst>
            <p14:sldId id="648"/>
            <p14:sldId id="649"/>
            <p14:sldId id="652"/>
            <p14:sldId id="650"/>
            <p14:sldId id="661"/>
          </p14:sldIdLst>
        </p14:section>
        <p14:section name="蒲松龄" id="{47fee8ed-38ba-4fa1-9adf-66b114f03bd4}">
          <p14:sldIdLst>
            <p14:sldId id="653"/>
            <p14:sldId id="654"/>
            <p14:sldId id="658"/>
            <p14:sldId id="660"/>
          </p14:sldIdLst>
        </p14:section>
        <p14:section name="曹雪芹" id="{1cb50de0-da92-4438-89f7-6ff3ecd0462c}">
          <p14:sldIdLst>
            <p14:sldId id="665"/>
            <p14:sldId id="664"/>
            <p14:sldId id="666"/>
            <p14:sldId id="663"/>
            <p14:sldId id="662"/>
          </p14:sldIdLst>
        </p14:section>
        <p14:section name="古代小说拓展" id="{8c777b5d-df56-4232-bb7e-3962463bcd7d}">
          <p14:sldIdLst>
            <p14:sldId id="667"/>
          </p14:sldIdLst>
        </p14:section>
        <p14:section name="关汉卿" id="{4f0281d7-b875-4e94-b82c-4cd54da5f365}">
          <p14:sldIdLst>
            <p14:sldId id="668"/>
            <p14:sldId id="669"/>
            <p14:sldId id="673"/>
            <p14:sldId id="671"/>
            <p14:sldId id="672"/>
          </p14:sldIdLst>
        </p14:section>
        <p14:section name="马致远" id="{2d2abe31-8365-44af-907e-ef9df1a57d31}">
          <p14:sldIdLst>
            <p14:sldId id="674"/>
            <p14:sldId id="675"/>
            <p14:sldId id="676"/>
            <p14:sldId id="677"/>
            <p14:sldId id="678"/>
          </p14:sldIdLst>
        </p14:section>
        <p14:section name="汤显祖" id="{95913336-1b6a-4471-af2c-d30ec92b0239}">
          <p14:sldIdLst>
            <p14:sldId id="679"/>
            <p14:sldId id="680"/>
            <p14:sldId id="681"/>
            <p14:sldId id="682"/>
            <p14:sldId id="683"/>
          </p14:sldIdLst>
        </p14:section>
        <p14:section name="古代戏剧拓展" id="{c879f2c0-7d6a-49c7-a412-47576abbc809}">
          <p14:sldIdLst>
            <p14:sldId id="684"/>
          </p14:sldIdLst>
        </p14:section>
        <p14:section name="现代—窗" id="{a18c6ef6-5c0b-49d7-a14b-7cc180db055c}">
          <p14:sldIdLst>
            <p14:sldId id="685"/>
            <p14:sldId id="686"/>
            <p14:sldId id="798"/>
            <p14:sldId id="689"/>
          </p14:sldIdLst>
        </p14:section>
        <p14:section name="秋天的况味" id="{f4e03a27-dbed-4489-b64c-c897ac744c8c}">
          <p14:sldIdLst>
            <p14:sldId id="691"/>
            <p14:sldId id="692"/>
            <p14:sldId id="693"/>
            <p14:sldId id="696"/>
          </p14:sldIdLst>
        </p14:section>
        <p14:section name="雅舍" id="{134dd20d-0f99-4fa1-994a-32051e2ad3b7}">
          <p14:sldIdLst>
            <p14:sldId id="700"/>
            <p14:sldId id="699"/>
            <p14:sldId id="698"/>
            <p14:sldId id="697"/>
          </p14:sldIdLst>
        </p14:section>
        <p14:section name="鲁迅—聪明人…" id="{835506db-a166-407f-958b-732b2114c14b}">
          <p14:sldIdLst>
            <p14:sldId id="701"/>
            <p14:sldId id="702"/>
            <p14:sldId id="703"/>
            <p14:sldId id="704"/>
          </p14:sldIdLst>
        </p14:section>
        <p14:section name="怀念萧珊" id="{34769e2c-a98c-4c0d-86ea-9b2ccd453443}">
          <p14:sldIdLst>
            <p14:sldId id="705"/>
            <p14:sldId id="706"/>
            <p14:sldId id="707"/>
            <p14:sldId id="708"/>
          </p14:sldIdLst>
        </p14:section>
        <p14:section name="秋雨" id="{66372264-5ff2-4cb1-934d-6a25d36471ed}">
          <p14:sldIdLst>
            <p14:sldId id="709"/>
            <p14:sldId id="710"/>
            <p14:sldId id="711"/>
            <p14:sldId id="712"/>
          </p14:sldIdLst>
        </p14:section>
        <p14:section name="雨前" id="{f5a95412-dd11-4a3e-bbba-c15a266612b1}">
          <p14:sldIdLst>
            <p14:sldId id="713"/>
            <p14:sldId id="714"/>
            <p14:sldId id="715"/>
            <p14:sldId id="716"/>
          </p14:sldIdLst>
        </p14:section>
        <p14:section name="一只特立独行的猪" id="{43553551-87a8-43ef-978b-4328c8f88167}">
          <p14:sldIdLst>
            <p14:sldId id="717"/>
            <p14:sldId id="718"/>
            <p14:sldId id="719"/>
            <p14:sldId id="721"/>
          </p14:sldIdLst>
        </p14:section>
        <p14:section name="偶然" id="{a185490c-199d-4609-8756-3308123d92a2}">
          <p14:sldIdLst>
            <p14:sldId id="724"/>
            <p14:sldId id="723"/>
            <p14:sldId id="722"/>
            <p14:sldId id="720"/>
          </p14:sldIdLst>
        </p14:section>
        <p14:section name="印象" id="{4927803e-c82e-4ffc-b545-2d3af89742c9}">
          <p14:sldIdLst>
            <p14:sldId id="756"/>
            <p14:sldId id="757"/>
            <p14:sldId id="758"/>
            <p14:sldId id="759"/>
          </p14:sldIdLst>
        </p14:section>
        <p14:section name="春" id="{af2927cf-f693-42e4-915f-298257e179b4}">
          <p14:sldIdLst>
            <p14:sldId id="760"/>
            <p14:sldId id="761"/>
            <p14:sldId id="762"/>
            <p14:sldId id="763"/>
          </p14:sldIdLst>
        </p14:section>
        <p14:section name="桂林山水歌" id="{4247033c-b53e-41be-803e-1e9514e8f0d9}">
          <p14:sldIdLst>
            <p14:sldId id="764"/>
            <p14:sldId id="765"/>
            <p14:sldId id="766"/>
            <p14:sldId id="767"/>
          </p14:sldIdLst>
        </p14:section>
        <p14:section name="思念" id="{83ea33bb-be7a-4f4a-89bb-8dd1fbaf588e}">
          <p14:sldIdLst>
            <p14:sldId id="800"/>
            <p14:sldId id="801"/>
            <p14:sldId id="802"/>
            <p14:sldId id="803"/>
          </p14:sldIdLst>
        </p14:section>
        <p14:section name="残墙" id="{bba49794-41b9-4c2c-8fe6-7f2128446a39}">
          <p14:sldIdLst>
            <p14:sldId id="804"/>
            <p14:sldId id="808"/>
            <p14:sldId id="809"/>
            <p14:sldId id="821"/>
            <p14:sldId id="811"/>
          </p14:sldIdLst>
        </p14:section>
        <p14:section name="等你，在雨中" id="{cc62d940-c019-4a42-930d-434b4ea41485}">
          <p14:sldIdLst>
            <p14:sldId id="812"/>
            <p14:sldId id="816"/>
            <p14:sldId id="814"/>
            <p14:sldId id="822"/>
            <p14:sldId id="815"/>
          </p14:sldIdLst>
        </p14:section>
        <p14:section name="面朝大海" id="{b0691d0f-afaa-476c-a3ab-d3d3b97a99b2}">
          <p14:sldIdLst>
            <p14:sldId id="817"/>
            <p14:sldId id="818"/>
            <p14:sldId id="823"/>
            <p14:sldId id="826"/>
          </p14:sldIdLst>
        </p14:section>
        <p14:section name="鲁迅—伤逝" id="{f0d9bae5-20d1-41bc-908c-91760e5a5731}">
          <p14:sldIdLst>
            <p14:sldId id="899"/>
            <p14:sldId id="898"/>
            <p14:sldId id="828"/>
            <p14:sldId id="824"/>
          </p14:sldIdLst>
        </p14:section>
        <p14:section name="断魂枪" id="{485eeb72-5238-4b19-8c7c-4f12783c9950}">
          <p14:sldIdLst>
            <p14:sldId id="894"/>
            <p14:sldId id="895"/>
            <p14:sldId id="896"/>
            <p14:sldId id="897"/>
          </p14:sldIdLst>
        </p14:section>
        <p14:section name="受戒" id="{0d9c00c5-753e-4174-beb4-d612dff6fbe5}">
          <p14:sldIdLst>
            <p14:sldId id="900"/>
            <p14:sldId id="901"/>
            <p14:sldId id="902"/>
            <p14:sldId id="907"/>
          </p14:sldIdLst>
        </p14:section>
        <p14:section name="红高粱" id="{504e75a4-00a6-48ed-8f94-e3e5b13ac704}">
          <p14:sldIdLst>
            <p14:sldId id="906"/>
            <p14:sldId id="905"/>
            <p14:sldId id="1031"/>
            <p14:sldId id="904"/>
            <p14:sldId id="908"/>
          </p14:sldIdLst>
        </p14:section>
        <p14:section name="游园惊梦" id="{a4fd1148-3e07-4f50-bce7-ed9a90773641}">
          <p14:sldIdLst>
            <p14:sldId id="911"/>
            <p14:sldId id="910"/>
            <p14:sldId id="909"/>
            <p14:sldId id="912"/>
          </p14:sldIdLst>
        </p14:section>
        <p14:section name="雷雨" id="{6c4d456a-bd60-426d-8d88-8348bb3692cc}">
          <p14:sldIdLst>
            <p14:sldId id="913"/>
            <p14:sldId id="914"/>
            <p14:sldId id="917"/>
            <p14:sldId id="915"/>
            <p14:sldId id="916"/>
          </p14:sldIdLst>
        </p14:section>
        <p14:section name="外国选文-古希腊" id="{8c68cce3-90e5-40c1-a389-45b2001ef144}">
          <p14:sldIdLst>
            <p14:sldId id="923"/>
            <p14:sldId id="919"/>
            <p14:sldId id="955"/>
            <p14:sldId id="950"/>
            <p14:sldId id="951"/>
            <p14:sldId id="952"/>
            <p14:sldId id="957"/>
            <p14:sldId id="958"/>
            <p14:sldId id="921"/>
            <p14:sldId id="922"/>
          </p14:sldIdLst>
        </p14:section>
        <p14:section name="荷马史诗" id="{59930011-f393-4827-a187-2c58c0f9a20b}">
          <p14:sldIdLst>
            <p14:sldId id="963"/>
            <p14:sldId id="962"/>
            <p14:sldId id="964"/>
            <p14:sldId id="966"/>
          </p14:sldIdLst>
        </p14:section>
        <p14:section name="俄狄浦斯王" id="{f36a9ee5-ff72-4f9f-b1b1-b3af577a942b}">
          <p14:sldIdLst>
            <p14:sldId id="965"/>
            <p14:sldId id="961"/>
            <p14:sldId id="967"/>
            <p14:sldId id="968"/>
            <p14:sldId id="959"/>
          </p14:sldIdLst>
        </p14:section>
        <p14:section name="神曲（节选）" id="{eed9d73e-da17-4549-bdd5-1370311f585a}">
          <p14:sldIdLst>
            <p14:sldId id="972"/>
            <p14:sldId id="977"/>
            <p14:sldId id="975"/>
            <p14:sldId id="976"/>
            <p14:sldId id="973"/>
          </p14:sldIdLst>
        </p14:section>
        <p14:section name="西风颂" id="{452e77bf-2e1c-409e-acaa-228e21830b75}">
          <p14:sldIdLst>
            <p14:sldId id="978"/>
            <p14:sldId id="979"/>
            <p14:sldId id="980"/>
            <p14:sldId id="982"/>
          </p14:sldIdLst>
        </p14:section>
        <p14:section name="致大海" id="{1bbe863c-4565-4b48-9b9c-2cf835178746}">
          <p14:sldIdLst>
            <p14:sldId id="985"/>
            <p14:sldId id="984"/>
            <p14:sldId id="983"/>
            <p14:sldId id="986"/>
          </p14:sldIdLst>
        </p14:section>
        <p14:section name="热爱生命" id="{12ba5b03-ed49-46a6-905d-550828439671}">
          <p14:sldIdLst>
            <p14:sldId id="1011"/>
            <p14:sldId id="1014"/>
            <p14:sldId id="1015"/>
            <p14:sldId id="1012"/>
            <p14:sldId id="1016"/>
          </p14:sldIdLst>
        </p14:section>
        <p14:section name="谈读书论爱情" id="{c571ace0-c457-4ab9-9ea7-5edea5317b9e}">
          <p14:sldIdLst>
            <p14:sldId id="1017"/>
            <p14:sldId id="1020"/>
            <p14:sldId id="1021"/>
            <p14:sldId id="1019"/>
            <p14:sldId id="1018"/>
          </p14:sldIdLst>
        </p14:section>
        <p14:section name="门槛-梦" id="{e0a17f4f-27b9-4fc4-9130-6e446aa59b17}">
          <p14:sldIdLst>
            <p14:sldId id="1024"/>
            <p14:sldId id="1023"/>
            <p14:sldId id="1025"/>
            <p14:sldId id="1022"/>
            <p14:sldId id="1013"/>
          </p14:sldIdLst>
        </p14:section>
        <p14:section name="哈姆雷特" id="{42927d85-0c7e-4c99-bf95-afa691c717ef}">
          <p14:sldIdLst>
            <p14:sldId id="1027"/>
            <p14:sldId id="1026"/>
            <p14:sldId id="1028"/>
            <p14:sldId id="1029"/>
            <p14:sldId id="1030"/>
          </p14:sldIdLst>
        </p14:section>
        <p14:section name="少年维特之烦恼" id="{aea43b9c-e544-4ae1-bbb9-6df78ba83ca8}">
          <p14:sldIdLst>
            <p14:sldId id="1032"/>
            <p14:sldId id="1033"/>
            <p14:sldId id="1035"/>
            <p14:sldId id="1036"/>
            <p14:sldId id="1034"/>
          </p14:sldIdLst>
        </p14:section>
        <p14:section name="玩偶之家" id="{8e765249-9951-465d-8355-524d8fdf6e98}">
          <p14:sldIdLst>
            <p14:sldId id="1037"/>
            <p14:sldId id="1038"/>
            <p14:sldId id="1039"/>
            <p14:sldId id="1040"/>
            <p14:sldId id="1041"/>
          </p14:sldIdLst>
        </p14:section>
        <p14:section name="德伯家的苔丝" id="{4938ecbd-d781-437f-9c28-406b53c8478c}">
          <p14:sldIdLst>
            <p14:sldId id="1042"/>
            <p14:sldId id="1043"/>
            <p14:sldId id="1045"/>
            <p14:sldId id="1046"/>
          </p14:sldIdLst>
        </p14:section>
        <p14:section name="老人与海" id="{8e683ecc-ab73-49ab-9e26-e1eba634ab38}">
          <p14:sldIdLst>
            <p14:sldId id="1047"/>
            <p14:sldId id="1048"/>
            <p14:sldId id="1050"/>
            <p14:sldId id="1051"/>
          </p14:sldIdLst>
        </p14:section>
        <p14:section name="变形记" id="{f3900f93-82b5-480c-8f40-61a636e30f12}">
          <p14:sldIdLst>
            <p14:sldId id="1056"/>
            <p14:sldId id="1055"/>
            <p14:sldId id="1053"/>
            <p14:sldId id="1052"/>
          </p14:sldIdLst>
        </p14:section>
        <p14:section name="结束" id="{048853a2-4e34-45a3-a23c-f38a8ca820cf}">
          <p14:sldIdLst>
            <p14:sldId id="105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0019"/>
    <a:srgbClr val="FF1D48"/>
    <a:srgbClr val="E60000"/>
    <a:srgbClr val="FC2912"/>
    <a:srgbClr val="FD2913"/>
    <a:srgbClr val="A20000"/>
    <a:srgbClr val="7F7F7F"/>
    <a:srgbClr val="C80000"/>
    <a:srgbClr val="CE4854"/>
    <a:srgbClr val="D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33" autoAdjust="0"/>
    <p:restoredTop sz="94660" autoAdjust="0"/>
  </p:normalViewPr>
  <p:slideViewPr>
    <p:cSldViewPr snapToGrid="0">
      <p:cViewPr varScale="1">
        <p:scale>
          <a:sx n="111" d="100"/>
          <a:sy n="111" d="100"/>
        </p:scale>
        <p:origin x="-690" y="-78"/>
      </p:cViewPr>
      <p:guideLst>
        <p:guide orient="horz" pos="1925"/>
        <p:guide orient="horz" pos="822"/>
        <p:guide orient="horz" pos="1518"/>
        <p:guide orient="horz" pos="2383"/>
        <p:guide orient="horz" pos="3056"/>
        <p:guide orient="horz" pos="3699"/>
        <p:guide orient="horz" pos="3291"/>
        <p:guide orient="horz" pos="1303"/>
        <p:guide orient="horz" pos="2112"/>
        <p:guide pos="7216"/>
        <p:guide pos="824"/>
        <p:guide pos="5184"/>
        <p:guide pos="2545"/>
        <p:guide pos="492"/>
        <p:guide pos="1402"/>
        <p:guide pos="2798"/>
        <p:guide pos="2332"/>
        <p:guide pos="6657"/>
        <p:guide pos="5378"/>
        <p:guide pos="6761"/>
        <p:guide pos="4340"/>
        <p:guide pos="1524"/>
        <p:guide pos="3654"/>
        <p:guide pos="4052"/>
        <p:guide pos="5639"/>
        <p:guide pos="6086"/>
        <p:guide pos="5897"/>
        <p:guide pos="3156"/>
        <p:guide pos="3343"/>
        <p:guide pos="183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5" Type="http://schemas.openxmlformats.org/officeDocument/2006/relationships/font" Target="fonts/font15.fntdata"/><Relationship Id="rId374" Type="http://schemas.openxmlformats.org/officeDocument/2006/relationships/font" Target="fonts/font14.fntdata"/><Relationship Id="rId373" Type="http://schemas.openxmlformats.org/officeDocument/2006/relationships/font" Target="fonts/font13.fntdata"/><Relationship Id="rId372" Type="http://schemas.openxmlformats.org/officeDocument/2006/relationships/font" Target="fonts/font12.fntdata"/><Relationship Id="rId371" Type="http://schemas.openxmlformats.org/officeDocument/2006/relationships/font" Target="fonts/font11.fntdata"/><Relationship Id="rId370" Type="http://schemas.openxmlformats.org/officeDocument/2006/relationships/font" Target="fonts/font10.fntdata"/><Relationship Id="rId37" Type="http://schemas.openxmlformats.org/officeDocument/2006/relationships/slide" Target="slides/slide35.xml"/><Relationship Id="rId369" Type="http://schemas.openxmlformats.org/officeDocument/2006/relationships/font" Target="fonts/font9.fntdata"/><Relationship Id="rId368" Type="http://schemas.openxmlformats.org/officeDocument/2006/relationships/font" Target="fonts/font8.fntdata"/><Relationship Id="rId367" Type="http://schemas.openxmlformats.org/officeDocument/2006/relationships/font" Target="fonts/font7.fntdata"/><Relationship Id="rId366" Type="http://schemas.openxmlformats.org/officeDocument/2006/relationships/font" Target="fonts/font6.fntdata"/><Relationship Id="rId365" Type="http://schemas.openxmlformats.org/officeDocument/2006/relationships/font" Target="fonts/font5.fntdata"/><Relationship Id="rId364" Type="http://schemas.openxmlformats.org/officeDocument/2006/relationships/font" Target="fonts/font4.fntdata"/><Relationship Id="rId363" Type="http://schemas.openxmlformats.org/officeDocument/2006/relationships/font" Target="fonts/font3.fntdata"/><Relationship Id="rId362" Type="http://schemas.openxmlformats.org/officeDocument/2006/relationships/font" Target="fonts/font2.fntdata"/><Relationship Id="rId361" Type="http://schemas.openxmlformats.org/officeDocument/2006/relationships/font" Target="fonts/font1.fntdata"/><Relationship Id="rId360" Type="http://schemas.openxmlformats.org/officeDocument/2006/relationships/tableStyles" Target="tableStyles.xml"/><Relationship Id="rId36" Type="http://schemas.openxmlformats.org/officeDocument/2006/relationships/slide" Target="slides/slide34.xml"/><Relationship Id="rId359" Type="http://schemas.openxmlformats.org/officeDocument/2006/relationships/viewProps" Target="viewProps.xml"/><Relationship Id="rId358" Type="http://schemas.openxmlformats.org/officeDocument/2006/relationships/presProps" Target="presProps.xml"/><Relationship Id="rId357" Type="http://schemas.openxmlformats.org/officeDocument/2006/relationships/slide" Target="slides/slide355.xml"/><Relationship Id="rId356" Type="http://schemas.openxmlformats.org/officeDocument/2006/relationships/slide" Target="slides/slide354.xml"/><Relationship Id="rId355" Type="http://schemas.openxmlformats.org/officeDocument/2006/relationships/slide" Target="slides/slide353.xml"/><Relationship Id="rId354" Type="http://schemas.openxmlformats.org/officeDocument/2006/relationships/slide" Target="slides/slide352.xml"/><Relationship Id="rId353" Type="http://schemas.openxmlformats.org/officeDocument/2006/relationships/slide" Target="slides/slide351.xml"/><Relationship Id="rId352" Type="http://schemas.openxmlformats.org/officeDocument/2006/relationships/slide" Target="slides/slide350.xml"/><Relationship Id="rId351" Type="http://schemas.openxmlformats.org/officeDocument/2006/relationships/slide" Target="slides/slide349.xml"/><Relationship Id="rId350" Type="http://schemas.openxmlformats.org/officeDocument/2006/relationships/slide" Target="slides/slide348.xml"/><Relationship Id="rId35" Type="http://schemas.openxmlformats.org/officeDocument/2006/relationships/slide" Target="slides/slide33.xml"/><Relationship Id="rId349" Type="http://schemas.openxmlformats.org/officeDocument/2006/relationships/slide" Target="slides/slide347.xml"/><Relationship Id="rId348" Type="http://schemas.openxmlformats.org/officeDocument/2006/relationships/slide" Target="slides/slide346.xml"/><Relationship Id="rId347" Type="http://schemas.openxmlformats.org/officeDocument/2006/relationships/slide" Target="slides/slide345.xml"/><Relationship Id="rId346" Type="http://schemas.openxmlformats.org/officeDocument/2006/relationships/slide" Target="slides/slide344.xml"/><Relationship Id="rId345" Type="http://schemas.openxmlformats.org/officeDocument/2006/relationships/slide" Target="slides/slide343.xml"/><Relationship Id="rId344" Type="http://schemas.openxmlformats.org/officeDocument/2006/relationships/slide" Target="slides/slide342.xml"/><Relationship Id="rId343" Type="http://schemas.openxmlformats.org/officeDocument/2006/relationships/slide" Target="slides/slide341.xml"/><Relationship Id="rId342" Type="http://schemas.openxmlformats.org/officeDocument/2006/relationships/slide" Target="slides/slide340.xml"/><Relationship Id="rId341" Type="http://schemas.openxmlformats.org/officeDocument/2006/relationships/slide" Target="slides/slide339.xml"/><Relationship Id="rId340" Type="http://schemas.openxmlformats.org/officeDocument/2006/relationships/slide" Target="slides/slide338.xml"/><Relationship Id="rId34" Type="http://schemas.openxmlformats.org/officeDocument/2006/relationships/slide" Target="slides/slide32.xml"/><Relationship Id="rId339" Type="http://schemas.openxmlformats.org/officeDocument/2006/relationships/slide" Target="slides/slide337.xml"/><Relationship Id="rId338" Type="http://schemas.openxmlformats.org/officeDocument/2006/relationships/slide" Target="slides/slide336.xml"/><Relationship Id="rId337" Type="http://schemas.openxmlformats.org/officeDocument/2006/relationships/slide" Target="slides/slide335.xml"/><Relationship Id="rId336" Type="http://schemas.openxmlformats.org/officeDocument/2006/relationships/slide" Target="slides/slide334.xml"/><Relationship Id="rId335" Type="http://schemas.openxmlformats.org/officeDocument/2006/relationships/slide" Target="slides/slide333.xml"/><Relationship Id="rId334" Type="http://schemas.openxmlformats.org/officeDocument/2006/relationships/slide" Target="slides/slide332.xml"/><Relationship Id="rId333" Type="http://schemas.openxmlformats.org/officeDocument/2006/relationships/slide" Target="slides/slide331.xml"/><Relationship Id="rId332" Type="http://schemas.openxmlformats.org/officeDocument/2006/relationships/slide" Target="slides/slide330.xml"/><Relationship Id="rId331" Type="http://schemas.openxmlformats.org/officeDocument/2006/relationships/slide" Target="slides/slide329.xml"/><Relationship Id="rId330" Type="http://schemas.openxmlformats.org/officeDocument/2006/relationships/slide" Target="slides/slide328.xml"/><Relationship Id="rId33" Type="http://schemas.openxmlformats.org/officeDocument/2006/relationships/slide" Target="slides/slide31.xml"/><Relationship Id="rId329" Type="http://schemas.openxmlformats.org/officeDocument/2006/relationships/slide" Target="slides/slide327.xml"/><Relationship Id="rId328" Type="http://schemas.openxmlformats.org/officeDocument/2006/relationships/slide" Target="slides/slide326.xml"/><Relationship Id="rId327" Type="http://schemas.openxmlformats.org/officeDocument/2006/relationships/slide" Target="slides/slide325.xml"/><Relationship Id="rId326" Type="http://schemas.openxmlformats.org/officeDocument/2006/relationships/slide" Target="slides/slide324.xml"/><Relationship Id="rId325" Type="http://schemas.openxmlformats.org/officeDocument/2006/relationships/slide" Target="slides/slide323.xml"/><Relationship Id="rId324" Type="http://schemas.openxmlformats.org/officeDocument/2006/relationships/slide" Target="slides/slide322.xml"/><Relationship Id="rId323" Type="http://schemas.openxmlformats.org/officeDocument/2006/relationships/slide" Target="slides/slide321.xml"/><Relationship Id="rId322" Type="http://schemas.openxmlformats.org/officeDocument/2006/relationships/slide" Target="slides/slide320.xml"/><Relationship Id="rId321" Type="http://schemas.openxmlformats.org/officeDocument/2006/relationships/slide" Target="slides/slide319.xml"/><Relationship Id="rId320" Type="http://schemas.openxmlformats.org/officeDocument/2006/relationships/slide" Target="slides/slide318.xml"/><Relationship Id="rId32" Type="http://schemas.openxmlformats.org/officeDocument/2006/relationships/slide" Target="slides/slide30.xml"/><Relationship Id="rId319" Type="http://schemas.openxmlformats.org/officeDocument/2006/relationships/slide" Target="slides/slide317.xml"/><Relationship Id="rId318" Type="http://schemas.openxmlformats.org/officeDocument/2006/relationships/slide" Target="slides/slide316.xml"/><Relationship Id="rId317" Type="http://schemas.openxmlformats.org/officeDocument/2006/relationships/slide" Target="slides/slide315.xml"/><Relationship Id="rId316" Type="http://schemas.openxmlformats.org/officeDocument/2006/relationships/slide" Target="slides/slide314.xml"/><Relationship Id="rId315" Type="http://schemas.openxmlformats.org/officeDocument/2006/relationships/slide" Target="slides/slide313.xml"/><Relationship Id="rId314" Type="http://schemas.openxmlformats.org/officeDocument/2006/relationships/slide" Target="slides/slide312.xml"/><Relationship Id="rId313" Type="http://schemas.openxmlformats.org/officeDocument/2006/relationships/slide" Target="slides/slide311.xml"/><Relationship Id="rId312" Type="http://schemas.openxmlformats.org/officeDocument/2006/relationships/slide" Target="slides/slide310.xml"/><Relationship Id="rId311" Type="http://schemas.openxmlformats.org/officeDocument/2006/relationships/slide" Target="slides/slide309.xml"/><Relationship Id="rId310" Type="http://schemas.openxmlformats.org/officeDocument/2006/relationships/slide" Target="slides/slide308.xml"/><Relationship Id="rId31" Type="http://schemas.openxmlformats.org/officeDocument/2006/relationships/slide" Target="slides/slide29.xml"/><Relationship Id="rId309" Type="http://schemas.openxmlformats.org/officeDocument/2006/relationships/slide" Target="slides/slide307.xml"/><Relationship Id="rId308" Type="http://schemas.openxmlformats.org/officeDocument/2006/relationships/slide" Target="slides/slide306.xml"/><Relationship Id="rId307" Type="http://schemas.openxmlformats.org/officeDocument/2006/relationships/slide" Target="slides/slide305.xml"/><Relationship Id="rId306" Type="http://schemas.openxmlformats.org/officeDocument/2006/relationships/slide" Target="slides/slide304.xml"/><Relationship Id="rId305" Type="http://schemas.openxmlformats.org/officeDocument/2006/relationships/slide" Target="slides/slide303.xml"/><Relationship Id="rId304" Type="http://schemas.openxmlformats.org/officeDocument/2006/relationships/slide" Target="slides/slide302.xml"/><Relationship Id="rId303" Type="http://schemas.openxmlformats.org/officeDocument/2006/relationships/slide" Target="slides/slide301.xml"/><Relationship Id="rId302" Type="http://schemas.openxmlformats.org/officeDocument/2006/relationships/slide" Target="slides/slide300.xml"/><Relationship Id="rId301" Type="http://schemas.openxmlformats.org/officeDocument/2006/relationships/slide" Target="slides/slide299.xml"/><Relationship Id="rId300" Type="http://schemas.openxmlformats.org/officeDocument/2006/relationships/slide" Target="slides/slide298.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7.xml"/><Relationship Id="rId298" Type="http://schemas.openxmlformats.org/officeDocument/2006/relationships/slide" Target="slides/slide296.xml"/><Relationship Id="rId297" Type="http://schemas.openxmlformats.org/officeDocument/2006/relationships/slide" Target="slides/slide295.xml"/><Relationship Id="rId296" Type="http://schemas.openxmlformats.org/officeDocument/2006/relationships/slide" Target="slides/slide294.xml"/><Relationship Id="rId295" Type="http://schemas.openxmlformats.org/officeDocument/2006/relationships/slide" Target="slides/slide293.xml"/><Relationship Id="rId294" Type="http://schemas.openxmlformats.org/officeDocument/2006/relationships/slide" Target="slides/slide292.xml"/><Relationship Id="rId293" Type="http://schemas.openxmlformats.org/officeDocument/2006/relationships/slide" Target="slides/slide291.xml"/><Relationship Id="rId292" Type="http://schemas.openxmlformats.org/officeDocument/2006/relationships/slide" Target="slides/slide290.xml"/><Relationship Id="rId291" Type="http://schemas.openxmlformats.org/officeDocument/2006/relationships/slide" Target="slides/slide289.xml"/><Relationship Id="rId290" Type="http://schemas.openxmlformats.org/officeDocument/2006/relationships/slide" Target="slides/slide288.xml"/><Relationship Id="rId29" Type="http://schemas.openxmlformats.org/officeDocument/2006/relationships/slide" Target="slides/slide27.xml"/><Relationship Id="rId289" Type="http://schemas.openxmlformats.org/officeDocument/2006/relationships/slide" Target="slides/slide287.xml"/><Relationship Id="rId288" Type="http://schemas.openxmlformats.org/officeDocument/2006/relationships/slide" Target="slides/slide286.xml"/><Relationship Id="rId287" Type="http://schemas.openxmlformats.org/officeDocument/2006/relationships/slide" Target="slides/slide285.xml"/><Relationship Id="rId286" Type="http://schemas.openxmlformats.org/officeDocument/2006/relationships/slide" Target="slides/slide284.xml"/><Relationship Id="rId285" Type="http://schemas.openxmlformats.org/officeDocument/2006/relationships/slide" Target="slides/slide283.xml"/><Relationship Id="rId284" Type="http://schemas.openxmlformats.org/officeDocument/2006/relationships/slide" Target="slides/slide282.xml"/><Relationship Id="rId283" Type="http://schemas.openxmlformats.org/officeDocument/2006/relationships/slide" Target="slides/slide281.xml"/><Relationship Id="rId282" Type="http://schemas.openxmlformats.org/officeDocument/2006/relationships/slide" Target="slides/slide280.xml"/><Relationship Id="rId281" Type="http://schemas.openxmlformats.org/officeDocument/2006/relationships/slide" Target="slides/slide279.xml"/><Relationship Id="rId280" Type="http://schemas.openxmlformats.org/officeDocument/2006/relationships/slide" Target="slides/slide278.xml"/><Relationship Id="rId28" Type="http://schemas.openxmlformats.org/officeDocument/2006/relationships/slide" Target="slides/slide26.xml"/><Relationship Id="rId279" Type="http://schemas.openxmlformats.org/officeDocument/2006/relationships/slide" Target="slides/slide277.xml"/><Relationship Id="rId278" Type="http://schemas.openxmlformats.org/officeDocument/2006/relationships/slide" Target="slides/slide276.xml"/><Relationship Id="rId277" Type="http://schemas.openxmlformats.org/officeDocument/2006/relationships/slide" Target="slides/slide275.xml"/><Relationship Id="rId276" Type="http://schemas.openxmlformats.org/officeDocument/2006/relationships/slide" Target="slides/slide274.xml"/><Relationship Id="rId275" Type="http://schemas.openxmlformats.org/officeDocument/2006/relationships/slide" Target="slides/slide273.xml"/><Relationship Id="rId274" Type="http://schemas.openxmlformats.org/officeDocument/2006/relationships/slide" Target="slides/slide272.xml"/><Relationship Id="rId273" Type="http://schemas.openxmlformats.org/officeDocument/2006/relationships/slide" Target="slides/slide271.xml"/><Relationship Id="rId272" Type="http://schemas.openxmlformats.org/officeDocument/2006/relationships/slide" Target="slides/slide270.xml"/><Relationship Id="rId271" Type="http://schemas.openxmlformats.org/officeDocument/2006/relationships/slide" Target="slides/slide269.xml"/><Relationship Id="rId270" Type="http://schemas.openxmlformats.org/officeDocument/2006/relationships/slide" Target="slides/slide268.xml"/><Relationship Id="rId27" Type="http://schemas.openxmlformats.org/officeDocument/2006/relationships/slide" Target="slides/slide25.xml"/><Relationship Id="rId269" Type="http://schemas.openxmlformats.org/officeDocument/2006/relationships/slide" Target="slides/slide267.xml"/><Relationship Id="rId268" Type="http://schemas.openxmlformats.org/officeDocument/2006/relationships/slide" Target="slides/slide266.xml"/><Relationship Id="rId267" Type="http://schemas.openxmlformats.org/officeDocument/2006/relationships/slide" Target="slides/slide265.xml"/><Relationship Id="rId266" Type="http://schemas.openxmlformats.org/officeDocument/2006/relationships/slide" Target="slides/slide264.xml"/><Relationship Id="rId265" Type="http://schemas.openxmlformats.org/officeDocument/2006/relationships/slide" Target="slides/slide263.xml"/><Relationship Id="rId264" Type="http://schemas.openxmlformats.org/officeDocument/2006/relationships/slide" Target="slides/slide262.xml"/><Relationship Id="rId263" Type="http://schemas.openxmlformats.org/officeDocument/2006/relationships/slide" Target="slides/slide261.xml"/><Relationship Id="rId262" Type="http://schemas.openxmlformats.org/officeDocument/2006/relationships/slide" Target="slides/slide260.xml"/><Relationship Id="rId261" Type="http://schemas.openxmlformats.org/officeDocument/2006/relationships/slide" Target="slides/slide259.xml"/><Relationship Id="rId260" Type="http://schemas.openxmlformats.org/officeDocument/2006/relationships/slide" Target="slides/slide258.xml"/><Relationship Id="rId26" Type="http://schemas.openxmlformats.org/officeDocument/2006/relationships/slide" Target="slides/slide24.xml"/><Relationship Id="rId259" Type="http://schemas.openxmlformats.org/officeDocument/2006/relationships/slide" Target="slides/slide257.xml"/><Relationship Id="rId258" Type="http://schemas.openxmlformats.org/officeDocument/2006/relationships/slide" Target="slides/slide256.xml"/><Relationship Id="rId257" Type="http://schemas.openxmlformats.org/officeDocument/2006/relationships/slide" Target="slides/slide255.xml"/><Relationship Id="rId256" Type="http://schemas.openxmlformats.org/officeDocument/2006/relationships/slide" Target="slides/slide254.xml"/><Relationship Id="rId255" Type="http://schemas.openxmlformats.org/officeDocument/2006/relationships/slide" Target="slides/slide253.xml"/><Relationship Id="rId254" Type="http://schemas.openxmlformats.org/officeDocument/2006/relationships/slide" Target="slides/slide252.xml"/><Relationship Id="rId253" Type="http://schemas.openxmlformats.org/officeDocument/2006/relationships/slide" Target="slides/slide251.xml"/><Relationship Id="rId252" Type="http://schemas.openxmlformats.org/officeDocument/2006/relationships/slide" Target="slides/slide250.xml"/><Relationship Id="rId251" Type="http://schemas.openxmlformats.org/officeDocument/2006/relationships/slide" Target="slides/slide249.xml"/><Relationship Id="rId250" Type="http://schemas.openxmlformats.org/officeDocument/2006/relationships/slide" Target="slides/slide248.xml"/><Relationship Id="rId25" Type="http://schemas.openxmlformats.org/officeDocument/2006/relationships/slide" Target="slides/slide23.xml"/><Relationship Id="rId249" Type="http://schemas.openxmlformats.org/officeDocument/2006/relationships/slide" Target="slides/slide247.xml"/><Relationship Id="rId248" Type="http://schemas.openxmlformats.org/officeDocument/2006/relationships/slide" Target="slides/slide246.xml"/><Relationship Id="rId247" Type="http://schemas.openxmlformats.org/officeDocument/2006/relationships/slide" Target="slides/slide245.xml"/><Relationship Id="rId246" Type="http://schemas.openxmlformats.org/officeDocument/2006/relationships/slide" Target="slides/slide244.xml"/><Relationship Id="rId245" Type="http://schemas.openxmlformats.org/officeDocument/2006/relationships/slide" Target="slides/slide243.xml"/><Relationship Id="rId244" Type="http://schemas.openxmlformats.org/officeDocument/2006/relationships/slide" Target="slides/slide242.xml"/><Relationship Id="rId243" Type="http://schemas.openxmlformats.org/officeDocument/2006/relationships/slide" Target="slides/slide24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4323810" cy="4361905"/>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76910" y="71196"/>
            <a:ext cx="6380953" cy="3980953"/>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49189" y="6327004"/>
            <a:ext cx="9142858" cy="52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C555E88-713A-49A4-B58A-1B7AA1CE689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09B850-F4CB-4654-A05C-438384ACD5F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555E88-713A-49A4-B58A-1B7AA1CE689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09B850-F4CB-4654-A05C-438384ACD5F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0.jpeg"/></Relationships>
</file>

<file path=ppt/slides/_rels/slide10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0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1.jpeg"/></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2.jpeg"/></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0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3.jpe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4.jpeg"/></Relationships>
</file>

<file path=ppt/slides/_rels/slide10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5.jpe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6.jpeg"/></Relationships>
</file>

<file path=ppt/slides/_rels/slide1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7.jpeg"/></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8.jpeg"/></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9.jpeg"/></Relationships>
</file>

<file path=ppt/slides/_rels/slide1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8.jpeg"/></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0.jpeg"/></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1.jpeg"/></Relationships>
</file>

<file path=ppt/slides/_rels/slide1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2.jpeg"/></Relationships>
</file>

<file path=ppt/slides/_rels/slide1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3.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4.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5.jpe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3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6.jpe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4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7.jpeg"/></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8.jpeg"/></Relationships>
</file>

<file path=ppt/slides/_rels/slide1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4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4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5.png"/></Relationships>
</file>

<file path=ppt/slides/_rels/slide14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9.jpeg"/></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5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0.jpeg"/></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1.jpeg"/></Relationships>
</file>

<file path=ppt/slides/_rels/slide1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5.jpe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15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2.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3.jpeg"/></Relationships>
</file>

<file path=ppt/slides/_rels/slide1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7.jpeg"/><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16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image" Target="../media/image88.pn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94.jpe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8.jpeg"/><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image" Target="../media/image95.png"/></Relationships>
</file>

<file path=ppt/slides/_rels/slide16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image" Target="../media/image99.png"/></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5.jpe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9.jpeg"/></Relationships>
</file>

<file path=ppt/slides/_rels/slide1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0.jpeg"/><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image" Target="../media/image107.png"/></Relationships>
</file>

<file path=ppt/slides/_rels/slide17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image" Target="../media/image111.png"/></Relationships>
</file>

<file path=ppt/slides/_rels/slide17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23.jpeg"/></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24.jpeg"/></Relationships>
</file>

<file path=ppt/slides/_rels/slide17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8.jpeg"/><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17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image" Target="../media/image129.png"/></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5.jpe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6.jpeg"/></Relationships>
</file>

<file path=ppt/slides/_rels/slide18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0.jpeg"/><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image" Target="../media/image137.png"/></Relationships>
</file>

<file path=ppt/slides/_rels/slide18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image" Target="../media/image141.png"/></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47.jpe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48.jpeg"/></Relationships>
</file>

<file path=ppt/slides/_rels/slide18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2.jpeg"/><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image" Target="../media/image149.png"/></Relationships>
</file>

<file path=ppt/slides/_rels/slide18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image" Target="../media/image153.png"/></Relationships>
</file>

<file path=ppt/slides/_rels/slide18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image" Target="../media/image159.png"/></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6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9.png"/><Relationship Id="rId3" Type="http://schemas.openxmlformats.org/officeDocument/2006/relationships/image" Target="../media/image168.jpeg"/><Relationship Id="rId2" Type="http://schemas.openxmlformats.org/officeDocument/2006/relationships/image" Target="../media/image167.png"/><Relationship Id="rId1" Type="http://schemas.openxmlformats.org/officeDocument/2006/relationships/image" Target="../media/image166.png"/></Relationships>
</file>

<file path=ppt/slides/_rels/slide19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74.png"/><Relationship Id="rId4" Type="http://schemas.openxmlformats.org/officeDocument/2006/relationships/image" Target="../media/image173.png"/><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image" Target="../media/image170.png"/></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75.jpe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9.png"/><Relationship Id="rId3" Type="http://schemas.openxmlformats.org/officeDocument/2006/relationships/image" Target="../media/image178.jpeg"/><Relationship Id="rId2" Type="http://schemas.openxmlformats.org/officeDocument/2006/relationships/image" Target="../media/image177.png"/><Relationship Id="rId1" Type="http://schemas.openxmlformats.org/officeDocument/2006/relationships/image" Target="../media/image176.png"/></Relationships>
</file>

<file path=ppt/slides/_rels/slide19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image" Target="../media/image180.png"/></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86.jpe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0.png"/><Relationship Id="rId3" Type="http://schemas.openxmlformats.org/officeDocument/2006/relationships/image" Target="../media/image189.jpeg"/><Relationship Id="rId2" Type="http://schemas.openxmlformats.org/officeDocument/2006/relationships/image" Target="../media/image188.png"/><Relationship Id="rId1" Type="http://schemas.openxmlformats.org/officeDocument/2006/relationships/image" Target="../media/image18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20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5.png"/><Relationship Id="rId4" Type="http://schemas.openxmlformats.org/officeDocument/2006/relationships/image" Target="../media/image194.png"/><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image" Target="../media/image191.png"/></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96.jpe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0.png"/><Relationship Id="rId3" Type="http://schemas.openxmlformats.org/officeDocument/2006/relationships/image" Target="../media/image199.jpeg"/><Relationship Id="rId2" Type="http://schemas.openxmlformats.org/officeDocument/2006/relationships/image" Target="../media/image198.png"/><Relationship Id="rId1" Type="http://schemas.openxmlformats.org/officeDocument/2006/relationships/image" Target="../media/image197.png"/></Relationships>
</file>

<file path=ppt/slides/_rels/slide20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5.png"/><Relationship Id="rId4" Type="http://schemas.openxmlformats.org/officeDocument/2006/relationships/image" Target="../media/image204.png"/><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image" Target="../media/image201.png"/></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06.jpe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0.png"/><Relationship Id="rId3" Type="http://schemas.openxmlformats.org/officeDocument/2006/relationships/image" Target="../media/image209.jpeg"/><Relationship Id="rId2" Type="http://schemas.openxmlformats.org/officeDocument/2006/relationships/image" Target="../media/image208.png"/><Relationship Id="rId1" Type="http://schemas.openxmlformats.org/officeDocument/2006/relationships/image" Target="../media/image207.png"/></Relationships>
</file>

<file path=ppt/slides/_rels/slide20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15.png"/><Relationship Id="rId4" Type="http://schemas.openxmlformats.org/officeDocument/2006/relationships/image" Target="../media/image214.png"/><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image" Target="../media/image211.png"/></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16.jpe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0.png"/><Relationship Id="rId3" Type="http://schemas.openxmlformats.org/officeDocument/2006/relationships/image" Target="../media/image219.jpeg"/><Relationship Id="rId2" Type="http://schemas.openxmlformats.org/officeDocument/2006/relationships/image" Target="../media/image218.png"/><Relationship Id="rId1" Type="http://schemas.openxmlformats.org/officeDocument/2006/relationships/image" Target="../media/image217.png"/></Relationships>
</file>

<file path=ppt/slides/_rels/slide2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25.png"/><Relationship Id="rId4" Type="http://schemas.openxmlformats.org/officeDocument/2006/relationships/image" Target="../media/image224.png"/><Relationship Id="rId3" Type="http://schemas.openxmlformats.org/officeDocument/2006/relationships/image" Target="../media/image223.png"/><Relationship Id="rId2" Type="http://schemas.openxmlformats.org/officeDocument/2006/relationships/image" Target="../media/image222.png"/><Relationship Id="rId1" Type="http://schemas.openxmlformats.org/officeDocument/2006/relationships/image" Target="../media/image221.png"/></Relationships>
</file>

<file path=ppt/slides/_rels/slide2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26.jpeg"/></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30.png"/><Relationship Id="rId3" Type="http://schemas.openxmlformats.org/officeDocument/2006/relationships/image" Target="../media/image229.jpeg"/><Relationship Id="rId2" Type="http://schemas.openxmlformats.org/officeDocument/2006/relationships/image" Target="../media/image228.png"/><Relationship Id="rId1" Type="http://schemas.openxmlformats.org/officeDocument/2006/relationships/image" Target="../media/image227.png"/></Relationships>
</file>

<file path=ppt/slides/_rels/slide2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35.png"/><Relationship Id="rId4" Type="http://schemas.openxmlformats.org/officeDocument/2006/relationships/image" Target="../media/image234.png"/><Relationship Id="rId3" Type="http://schemas.openxmlformats.org/officeDocument/2006/relationships/image" Target="../media/image233.png"/><Relationship Id="rId2" Type="http://schemas.openxmlformats.org/officeDocument/2006/relationships/image" Target="../media/image232.png"/><Relationship Id="rId1" Type="http://schemas.openxmlformats.org/officeDocument/2006/relationships/image" Target="../media/image231.png"/></Relationships>
</file>

<file path=ppt/slides/_rels/slide21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36.jpeg"/></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0.png"/><Relationship Id="rId3" Type="http://schemas.openxmlformats.org/officeDocument/2006/relationships/image" Target="../media/image239.jpeg"/><Relationship Id="rId2" Type="http://schemas.openxmlformats.org/officeDocument/2006/relationships/image" Target="../media/image238.png"/><Relationship Id="rId1" Type="http://schemas.openxmlformats.org/officeDocument/2006/relationships/image" Target="../media/image23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0.jpeg"/></Relationships>
</file>

<file path=ppt/slides/_rels/slide2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46.png"/><Relationship Id="rId5" Type="http://schemas.openxmlformats.org/officeDocument/2006/relationships/image" Target="../media/image245.png"/><Relationship Id="rId4" Type="http://schemas.openxmlformats.org/officeDocument/2006/relationships/image" Target="../media/image244.png"/><Relationship Id="rId3" Type="http://schemas.openxmlformats.org/officeDocument/2006/relationships/image" Target="../media/image243.png"/><Relationship Id="rId2" Type="http://schemas.openxmlformats.org/officeDocument/2006/relationships/image" Target="../media/image242.png"/><Relationship Id="rId1" Type="http://schemas.openxmlformats.org/officeDocument/2006/relationships/image" Target="../media/image241.png"/></Relationships>
</file>

<file path=ppt/slides/_rels/slide2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47.jpe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51.png"/><Relationship Id="rId3" Type="http://schemas.openxmlformats.org/officeDocument/2006/relationships/image" Target="../media/image250.jpeg"/><Relationship Id="rId2" Type="http://schemas.openxmlformats.org/officeDocument/2006/relationships/image" Target="../media/image249.png"/><Relationship Id="rId1" Type="http://schemas.openxmlformats.org/officeDocument/2006/relationships/image" Target="../media/image248.png"/></Relationships>
</file>

<file path=ppt/slides/_rels/slide2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56.png"/><Relationship Id="rId4" Type="http://schemas.openxmlformats.org/officeDocument/2006/relationships/image" Target="../media/image255.png"/><Relationship Id="rId3" Type="http://schemas.openxmlformats.org/officeDocument/2006/relationships/image" Target="../media/image254.png"/><Relationship Id="rId2" Type="http://schemas.openxmlformats.org/officeDocument/2006/relationships/image" Target="../media/image253.png"/><Relationship Id="rId1" Type="http://schemas.openxmlformats.org/officeDocument/2006/relationships/image" Target="../media/image252.png"/></Relationships>
</file>

<file path=ppt/slides/_rels/slide22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57.jpeg"/></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1.png"/><Relationship Id="rId3" Type="http://schemas.openxmlformats.org/officeDocument/2006/relationships/image" Target="../media/image260.jpeg"/><Relationship Id="rId2" Type="http://schemas.openxmlformats.org/officeDocument/2006/relationships/image" Target="../media/image259.png"/><Relationship Id="rId1" Type="http://schemas.openxmlformats.org/officeDocument/2006/relationships/image" Target="../media/image258.png"/></Relationships>
</file>

<file path=ppt/slides/_rels/slide2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66.png"/><Relationship Id="rId4" Type="http://schemas.openxmlformats.org/officeDocument/2006/relationships/image" Target="../media/image265.png"/><Relationship Id="rId3" Type="http://schemas.openxmlformats.org/officeDocument/2006/relationships/image" Target="../media/image264.png"/><Relationship Id="rId2" Type="http://schemas.openxmlformats.org/officeDocument/2006/relationships/image" Target="../media/image263.png"/><Relationship Id="rId1" Type="http://schemas.openxmlformats.org/officeDocument/2006/relationships/image" Target="../media/image262.png"/></Relationships>
</file>

<file path=ppt/slides/_rels/slide2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6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1.png"/><Relationship Id="rId3" Type="http://schemas.openxmlformats.org/officeDocument/2006/relationships/image" Target="../media/image270.jpeg"/><Relationship Id="rId2" Type="http://schemas.openxmlformats.org/officeDocument/2006/relationships/image" Target="../media/image269.png"/><Relationship Id="rId1" Type="http://schemas.openxmlformats.org/officeDocument/2006/relationships/image" Target="../media/image268.png"/></Relationships>
</file>

<file path=ppt/slides/_rels/slide2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76.png"/><Relationship Id="rId4" Type="http://schemas.openxmlformats.org/officeDocument/2006/relationships/image" Target="../media/image275.png"/><Relationship Id="rId3" Type="http://schemas.openxmlformats.org/officeDocument/2006/relationships/image" Target="../media/image274.png"/><Relationship Id="rId2" Type="http://schemas.openxmlformats.org/officeDocument/2006/relationships/image" Target="../media/image273.png"/><Relationship Id="rId1" Type="http://schemas.openxmlformats.org/officeDocument/2006/relationships/image" Target="../media/image272.png"/></Relationships>
</file>

<file path=ppt/slides/_rels/slide2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7.jpeg"/></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1.png"/><Relationship Id="rId3" Type="http://schemas.openxmlformats.org/officeDocument/2006/relationships/image" Target="../media/image280.jpeg"/><Relationship Id="rId2" Type="http://schemas.openxmlformats.org/officeDocument/2006/relationships/image" Target="../media/image279.png"/><Relationship Id="rId1" Type="http://schemas.openxmlformats.org/officeDocument/2006/relationships/image" Target="../media/image278.png"/></Relationships>
</file>

<file path=ppt/slides/_rels/slide23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6.png"/><Relationship Id="rId4" Type="http://schemas.openxmlformats.org/officeDocument/2006/relationships/image" Target="../media/image285.png"/><Relationship Id="rId3" Type="http://schemas.openxmlformats.org/officeDocument/2006/relationships/image" Target="../media/image284.png"/><Relationship Id="rId2" Type="http://schemas.openxmlformats.org/officeDocument/2006/relationships/image" Target="../media/image283.png"/><Relationship Id="rId1" Type="http://schemas.openxmlformats.org/officeDocument/2006/relationships/image" Target="../media/image282.png"/></Relationships>
</file>

<file path=ppt/slides/_rels/slide2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87.jpeg"/></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1.png"/><Relationship Id="rId3" Type="http://schemas.openxmlformats.org/officeDocument/2006/relationships/image" Target="../media/image290.jpeg"/><Relationship Id="rId2" Type="http://schemas.openxmlformats.org/officeDocument/2006/relationships/image" Target="../media/image289.png"/><Relationship Id="rId1" Type="http://schemas.openxmlformats.org/officeDocument/2006/relationships/image" Target="../media/image28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96.png"/><Relationship Id="rId4" Type="http://schemas.openxmlformats.org/officeDocument/2006/relationships/image" Target="../media/image295.png"/><Relationship Id="rId3" Type="http://schemas.openxmlformats.org/officeDocument/2006/relationships/image" Target="../media/image294.png"/><Relationship Id="rId2" Type="http://schemas.openxmlformats.org/officeDocument/2006/relationships/image" Target="../media/image293.png"/><Relationship Id="rId1" Type="http://schemas.openxmlformats.org/officeDocument/2006/relationships/image" Target="../media/image292.png"/></Relationships>
</file>

<file path=ppt/slides/_rels/slide2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97.jpeg"/></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1.png"/><Relationship Id="rId3" Type="http://schemas.openxmlformats.org/officeDocument/2006/relationships/image" Target="../media/image300.jpeg"/><Relationship Id="rId2" Type="http://schemas.openxmlformats.org/officeDocument/2006/relationships/image" Target="../media/image299.png"/><Relationship Id="rId1" Type="http://schemas.openxmlformats.org/officeDocument/2006/relationships/image" Target="../media/image298.png"/></Relationships>
</file>

<file path=ppt/slides/_rels/slide24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07.png"/><Relationship Id="rId5" Type="http://schemas.openxmlformats.org/officeDocument/2006/relationships/image" Target="../media/image306.png"/><Relationship Id="rId4" Type="http://schemas.openxmlformats.org/officeDocument/2006/relationships/image" Target="../media/image305.png"/><Relationship Id="rId3" Type="http://schemas.openxmlformats.org/officeDocument/2006/relationships/image" Target="../media/image304.png"/><Relationship Id="rId2" Type="http://schemas.openxmlformats.org/officeDocument/2006/relationships/image" Target="../media/image303.png"/><Relationship Id="rId1" Type="http://schemas.openxmlformats.org/officeDocument/2006/relationships/image" Target="../media/image302.png"/></Relationships>
</file>

<file path=ppt/slides/_rels/slide2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08.jpeg"/></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2.png"/><Relationship Id="rId3" Type="http://schemas.openxmlformats.org/officeDocument/2006/relationships/image" Target="../media/image311.jpeg"/><Relationship Id="rId2" Type="http://schemas.openxmlformats.org/officeDocument/2006/relationships/image" Target="../media/image310.png"/><Relationship Id="rId1" Type="http://schemas.openxmlformats.org/officeDocument/2006/relationships/image" Target="../media/image30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25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18.png"/><Relationship Id="rId5" Type="http://schemas.openxmlformats.org/officeDocument/2006/relationships/image" Target="../media/image317.png"/><Relationship Id="rId4" Type="http://schemas.openxmlformats.org/officeDocument/2006/relationships/image" Target="../media/image316.png"/><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image" Target="../media/image313.png"/></Relationships>
</file>

<file path=ppt/slides/_rels/slide25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19.jpeg"/></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3.png"/><Relationship Id="rId3" Type="http://schemas.openxmlformats.org/officeDocument/2006/relationships/image" Target="../media/image322.jpeg"/><Relationship Id="rId2" Type="http://schemas.openxmlformats.org/officeDocument/2006/relationships/image" Target="../media/image321.png"/><Relationship Id="rId1" Type="http://schemas.openxmlformats.org/officeDocument/2006/relationships/image" Target="../media/image320.png"/></Relationships>
</file>

<file path=ppt/slides/_rels/slide25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28.png"/><Relationship Id="rId4" Type="http://schemas.openxmlformats.org/officeDocument/2006/relationships/image" Target="../media/image327.png"/><Relationship Id="rId3" Type="http://schemas.openxmlformats.org/officeDocument/2006/relationships/image" Target="../media/image326.png"/><Relationship Id="rId2" Type="http://schemas.openxmlformats.org/officeDocument/2006/relationships/image" Target="../media/image325.png"/><Relationship Id="rId1" Type="http://schemas.openxmlformats.org/officeDocument/2006/relationships/image" Target="../media/image324.png"/></Relationships>
</file>

<file path=ppt/slides/_rels/slide25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29.jpe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33.png"/><Relationship Id="rId3" Type="http://schemas.openxmlformats.org/officeDocument/2006/relationships/image" Target="../media/image332.jpeg"/><Relationship Id="rId2" Type="http://schemas.openxmlformats.org/officeDocument/2006/relationships/image" Target="../media/image331.png"/><Relationship Id="rId1" Type="http://schemas.openxmlformats.org/officeDocument/2006/relationships/image" Target="../media/image330.png"/></Relationships>
</file>

<file path=ppt/slides/_rels/slide25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38.png"/><Relationship Id="rId4" Type="http://schemas.openxmlformats.org/officeDocument/2006/relationships/image" Target="../media/image337.png"/><Relationship Id="rId3" Type="http://schemas.openxmlformats.org/officeDocument/2006/relationships/image" Target="../media/image336.png"/><Relationship Id="rId2" Type="http://schemas.openxmlformats.org/officeDocument/2006/relationships/image" Target="../media/image335.png"/><Relationship Id="rId1" Type="http://schemas.openxmlformats.org/officeDocument/2006/relationships/image" Target="../media/image334.png"/></Relationships>
</file>

<file path=ppt/slides/_rels/slide25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39.jpe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43.png"/><Relationship Id="rId3" Type="http://schemas.openxmlformats.org/officeDocument/2006/relationships/image" Target="../media/image342.jpeg"/><Relationship Id="rId2" Type="http://schemas.openxmlformats.org/officeDocument/2006/relationships/image" Target="../media/image341.png"/><Relationship Id="rId1" Type="http://schemas.openxmlformats.org/officeDocument/2006/relationships/image" Target="../media/image340.png"/></Relationships>
</file>

<file path=ppt/slides/_rels/slide26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48.png"/><Relationship Id="rId4" Type="http://schemas.openxmlformats.org/officeDocument/2006/relationships/image" Target="../media/image347.png"/><Relationship Id="rId3" Type="http://schemas.openxmlformats.org/officeDocument/2006/relationships/image" Target="../media/image346.png"/><Relationship Id="rId2" Type="http://schemas.openxmlformats.org/officeDocument/2006/relationships/image" Target="../media/image345.png"/><Relationship Id="rId1" Type="http://schemas.openxmlformats.org/officeDocument/2006/relationships/image" Target="../media/image344.png"/></Relationships>
</file>

<file path=ppt/slides/_rels/slide2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49.jpeg"/></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53.png"/><Relationship Id="rId3" Type="http://schemas.openxmlformats.org/officeDocument/2006/relationships/image" Target="../media/image352.jpeg"/><Relationship Id="rId2" Type="http://schemas.openxmlformats.org/officeDocument/2006/relationships/image" Target="../media/image351.png"/><Relationship Id="rId1" Type="http://schemas.openxmlformats.org/officeDocument/2006/relationships/image" Target="../media/image350.png"/></Relationships>
</file>

<file path=ppt/slides/_rels/slide26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59.png"/><Relationship Id="rId5" Type="http://schemas.openxmlformats.org/officeDocument/2006/relationships/image" Target="../media/image358.png"/><Relationship Id="rId4" Type="http://schemas.openxmlformats.org/officeDocument/2006/relationships/image" Target="../media/image357.png"/><Relationship Id="rId3" Type="http://schemas.openxmlformats.org/officeDocument/2006/relationships/image" Target="../media/image356.png"/><Relationship Id="rId2" Type="http://schemas.openxmlformats.org/officeDocument/2006/relationships/image" Target="../media/image355.png"/><Relationship Id="rId1" Type="http://schemas.openxmlformats.org/officeDocument/2006/relationships/image" Target="../media/image354.png"/></Relationships>
</file>

<file path=ppt/slides/_rels/slide26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60.jpeg"/></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9.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64.jpeg"/><Relationship Id="rId3" Type="http://schemas.openxmlformats.org/officeDocument/2006/relationships/image" Target="../media/image363.jpeg"/><Relationship Id="rId2" Type="http://schemas.openxmlformats.org/officeDocument/2006/relationships/image" Target="../media/image362.jpeg"/><Relationship Id="rId1" Type="http://schemas.openxmlformats.org/officeDocument/2006/relationships/image" Target="../media/image36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1.jpeg"/></Relationships>
</file>

<file path=ppt/slides/_rels/slide2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68.png"/><Relationship Id="rId3" Type="http://schemas.openxmlformats.org/officeDocument/2006/relationships/image" Target="../media/image367.jpeg"/><Relationship Id="rId2" Type="http://schemas.openxmlformats.org/officeDocument/2006/relationships/image" Target="../media/image366.png"/><Relationship Id="rId1" Type="http://schemas.openxmlformats.org/officeDocument/2006/relationships/image" Target="../media/image365.png"/></Relationships>
</file>

<file path=ppt/slides/_rels/slide27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74.png"/><Relationship Id="rId5" Type="http://schemas.openxmlformats.org/officeDocument/2006/relationships/image" Target="../media/image373.png"/><Relationship Id="rId4" Type="http://schemas.openxmlformats.org/officeDocument/2006/relationships/image" Target="../media/image372.png"/><Relationship Id="rId3" Type="http://schemas.openxmlformats.org/officeDocument/2006/relationships/image" Target="../media/image371.png"/><Relationship Id="rId2" Type="http://schemas.openxmlformats.org/officeDocument/2006/relationships/image" Target="../media/image370.png"/><Relationship Id="rId1" Type="http://schemas.openxmlformats.org/officeDocument/2006/relationships/image" Target="../media/image369.png"/></Relationships>
</file>

<file path=ppt/slides/_rels/slide27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75.jpeg"/></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79.png"/><Relationship Id="rId3" Type="http://schemas.openxmlformats.org/officeDocument/2006/relationships/image" Target="../media/image378.jpeg"/><Relationship Id="rId2" Type="http://schemas.openxmlformats.org/officeDocument/2006/relationships/image" Target="../media/image377.png"/><Relationship Id="rId1" Type="http://schemas.openxmlformats.org/officeDocument/2006/relationships/image" Target="../media/image376.png"/></Relationships>
</file>

<file path=ppt/slides/_rels/slide27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84.png"/><Relationship Id="rId4" Type="http://schemas.openxmlformats.org/officeDocument/2006/relationships/image" Target="../media/image383.png"/><Relationship Id="rId3" Type="http://schemas.openxmlformats.org/officeDocument/2006/relationships/image" Target="../media/image382.png"/><Relationship Id="rId2" Type="http://schemas.openxmlformats.org/officeDocument/2006/relationships/image" Target="../media/image381.png"/><Relationship Id="rId1" Type="http://schemas.openxmlformats.org/officeDocument/2006/relationships/image" Target="../media/image380.png"/></Relationships>
</file>

<file path=ppt/slides/_rels/slide27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85.jpeg"/></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8.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389.jpeg"/><Relationship Id="rId3" Type="http://schemas.openxmlformats.org/officeDocument/2006/relationships/image" Target="../media/image388.jpeg"/><Relationship Id="rId2" Type="http://schemas.openxmlformats.org/officeDocument/2006/relationships/image" Target="../media/image387.jpeg"/><Relationship Id="rId1" Type="http://schemas.openxmlformats.org/officeDocument/2006/relationships/image" Target="../media/image386.jpeg"/></Relationships>
</file>

<file path=ppt/slides/_rels/slide27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93.png"/><Relationship Id="rId3" Type="http://schemas.openxmlformats.org/officeDocument/2006/relationships/image" Target="../media/image392.jpeg"/><Relationship Id="rId2" Type="http://schemas.openxmlformats.org/officeDocument/2006/relationships/image" Target="../media/image391.png"/><Relationship Id="rId1" Type="http://schemas.openxmlformats.org/officeDocument/2006/relationships/image" Target="../media/image39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98.png"/><Relationship Id="rId4" Type="http://schemas.openxmlformats.org/officeDocument/2006/relationships/image" Target="../media/image397.png"/><Relationship Id="rId3" Type="http://schemas.openxmlformats.org/officeDocument/2006/relationships/image" Target="../media/image396.png"/><Relationship Id="rId2" Type="http://schemas.openxmlformats.org/officeDocument/2006/relationships/image" Target="../media/image395.png"/><Relationship Id="rId1" Type="http://schemas.openxmlformats.org/officeDocument/2006/relationships/image" Target="../media/image394.png"/></Relationships>
</file>

<file path=ppt/slides/_rels/slide28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99.png"/></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01.jpeg"/><Relationship Id="rId1" Type="http://schemas.openxmlformats.org/officeDocument/2006/relationships/image" Target="../media/image400.jpeg"/></Relationships>
</file>

<file path=ppt/slides/_rels/slide28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03.jpeg"/><Relationship Id="rId1" Type="http://schemas.openxmlformats.org/officeDocument/2006/relationships/image" Target="../media/image402.jpeg"/></Relationships>
</file>

<file path=ppt/slides/_rels/slide28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405.jpeg"/><Relationship Id="rId1" Type="http://schemas.openxmlformats.org/officeDocument/2006/relationships/image" Target="../media/image404.jpeg"/></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06.jpeg"/></Relationships>
</file>

<file path=ppt/slides/_rels/slide28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10.jpeg"/><Relationship Id="rId3" Type="http://schemas.openxmlformats.org/officeDocument/2006/relationships/image" Target="../media/image409.png"/><Relationship Id="rId2" Type="http://schemas.openxmlformats.org/officeDocument/2006/relationships/image" Target="../media/image408.png"/><Relationship Id="rId1" Type="http://schemas.openxmlformats.org/officeDocument/2006/relationships/image" Target="../media/image407.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29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15.png"/><Relationship Id="rId4" Type="http://schemas.openxmlformats.org/officeDocument/2006/relationships/image" Target="../media/image414.png"/><Relationship Id="rId3" Type="http://schemas.openxmlformats.org/officeDocument/2006/relationships/image" Target="../media/image413.png"/><Relationship Id="rId2" Type="http://schemas.openxmlformats.org/officeDocument/2006/relationships/image" Target="../media/image412.png"/><Relationship Id="rId1" Type="http://schemas.openxmlformats.org/officeDocument/2006/relationships/image" Target="../media/image411.png"/></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16.jpeg"/></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20.jpeg"/><Relationship Id="rId3" Type="http://schemas.openxmlformats.org/officeDocument/2006/relationships/image" Target="../media/image419.png"/><Relationship Id="rId2" Type="http://schemas.openxmlformats.org/officeDocument/2006/relationships/image" Target="../media/image418.png"/><Relationship Id="rId1" Type="http://schemas.openxmlformats.org/officeDocument/2006/relationships/image" Target="../media/image417.png"/></Relationships>
</file>

<file path=ppt/slides/_rels/slide29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25.png"/><Relationship Id="rId4" Type="http://schemas.openxmlformats.org/officeDocument/2006/relationships/image" Target="../media/image424.png"/><Relationship Id="rId3" Type="http://schemas.openxmlformats.org/officeDocument/2006/relationships/image" Target="../media/image423.png"/><Relationship Id="rId2" Type="http://schemas.openxmlformats.org/officeDocument/2006/relationships/image" Target="../media/image422.png"/><Relationship Id="rId1" Type="http://schemas.openxmlformats.org/officeDocument/2006/relationships/image" Target="../media/image421.png"/></Relationships>
</file>

<file path=ppt/slides/_rels/slide29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26.jpeg"/></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27.jpeg"/></Relationships>
</file>

<file path=ppt/slides/_rels/slide29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31.jpeg"/><Relationship Id="rId3" Type="http://schemas.openxmlformats.org/officeDocument/2006/relationships/image" Target="../media/image430.png"/><Relationship Id="rId2" Type="http://schemas.openxmlformats.org/officeDocument/2006/relationships/image" Target="../media/image429.png"/><Relationship Id="rId1" Type="http://schemas.openxmlformats.org/officeDocument/2006/relationships/image" Target="../media/image428.png"/></Relationships>
</file>

<file path=ppt/slides/_rels/slide29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36.png"/><Relationship Id="rId4" Type="http://schemas.openxmlformats.org/officeDocument/2006/relationships/image" Target="../media/image435.png"/><Relationship Id="rId3" Type="http://schemas.openxmlformats.org/officeDocument/2006/relationships/image" Target="../media/image434.png"/><Relationship Id="rId2" Type="http://schemas.openxmlformats.org/officeDocument/2006/relationships/image" Target="../media/image433.png"/><Relationship Id="rId1" Type="http://schemas.openxmlformats.org/officeDocument/2006/relationships/image" Target="../media/image4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30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37.jpeg"/></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41.jpeg"/><Relationship Id="rId3" Type="http://schemas.openxmlformats.org/officeDocument/2006/relationships/image" Target="../media/image440.png"/><Relationship Id="rId2" Type="http://schemas.openxmlformats.org/officeDocument/2006/relationships/image" Target="../media/image439.png"/><Relationship Id="rId1" Type="http://schemas.openxmlformats.org/officeDocument/2006/relationships/image" Target="../media/image438.png"/></Relationships>
</file>

<file path=ppt/slides/_rels/slide30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46.png"/><Relationship Id="rId4" Type="http://schemas.openxmlformats.org/officeDocument/2006/relationships/image" Target="../media/image445.png"/><Relationship Id="rId3" Type="http://schemas.openxmlformats.org/officeDocument/2006/relationships/image" Target="../media/image444.png"/><Relationship Id="rId2" Type="http://schemas.openxmlformats.org/officeDocument/2006/relationships/image" Target="../media/image443.png"/><Relationship Id="rId1" Type="http://schemas.openxmlformats.org/officeDocument/2006/relationships/image" Target="../media/image442.png"/></Relationships>
</file>

<file path=ppt/slides/_rels/slide30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47.jpeg"/></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51.jpeg"/><Relationship Id="rId3" Type="http://schemas.openxmlformats.org/officeDocument/2006/relationships/image" Target="../media/image450.png"/><Relationship Id="rId2" Type="http://schemas.openxmlformats.org/officeDocument/2006/relationships/image" Target="../media/image449.png"/><Relationship Id="rId1" Type="http://schemas.openxmlformats.org/officeDocument/2006/relationships/image" Target="../media/image448.png"/></Relationships>
</file>

<file path=ppt/slides/_rels/slide30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55.png"/><Relationship Id="rId3" Type="http://schemas.openxmlformats.org/officeDocument/2006/relationships/image" Target="../media/image454.png"/><Relationship Id="rId2" Type="http://schemas.openxmlformats.org/officeDocument/2006/relationships/image" Target="../media/image453.png"/><Relationship Id="rId1" Type="http://schemas.openxmlformats.org/officeDocument/2006/relationships/image" Target="../media/image452.png"/></Relationships>
</file>

<file path=ppt/slides/_rels/slide30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56.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5.png"/></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0.jpeg"/><Relationship Id="rId3" Type="http://schemas.openxmlformats.org/officeDocument/2006/relationships/image" Target="../media/image459.png"/><Relationship Id="rId2" Type="http://schemas.openxmlformats.org/officeDocument/2006/relationships/image" Target="../media/image458.png"/><Relationship Id="rId1" Type="http://schemas.openxmlformats.org/officeDocument/2006/relationships/image" Target="../media/image457.png"/></Relationships>
</file>

<file path=ppt/slides/_rels/slide3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4.png"/><Relationship Id="rId3" Type="http://schemas.openxmlformats.org/officeDocument/2006/relationships/image" Target="../media/image463.png"/><Relationship Id="rId2" Type="http://schemas.openxmlformats.org/officeDocument/2006/relationships/image" Target="../media/image462.png"/><Relationship Id="rId1" Type="http://schemas.openxmlformats.org/officeDocument/2006/relationships/image" Target="../media/image461.png"/></Relationships>
</file>

<file path=ppt/slides/_rels/slide3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65.jpeg"/></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69.jpeg"/><Relationship Id="rId3" Type="http://schemas.openxmlformats.org/officeDocument/2006/relationships/image" Target="../media/image468.png"/><Relationship Id="rId2" Type="http://schemas.openxmlformats.org/officeDocument/2006/relationships/image" Target="../media/image467.png"/><Relationship Id="rId1" Type="http://schemas.openxmlformats.org/officeDocument/2006/relationships/image" Target="../media/image466.png"/></Relationships>
</file>

<file path=ppt/slides/_rels/slide3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74.png"/><Relationship Id="rId4" Type="http://schemas.openxmlformats.org/officeDocument/2006/relationships/image" Target="../media/image473.png"/><Relationship Id="rId3" Type="http://schemas.openxmlformats.org/officeDocument/2006/relationships/image" Target="../media/image472.png"/><Relationship Id="rId2" Type="http://schemas.openxmlformats.org/officeDocument/2006/relationships/image" Target="../media/image471.png"/><Relationship Id="rId1" Type="http://schemas.openxmlformats.org/officeDocument/2006/relationships/image" Target="../media/image470.png"/></Relationships>
</file>

<file path=ppt/slides/_rels/slide3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75.jpeg"/></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79.jpeg"/><Relationship Id="rId3" Type="http://schemas.openxmlformats.org/officeDocument/2006/relationships/image" Target="../media/image478.png"/><Relationship Id="rId2" Type="http://schemas.openxmlformats.org/officeDocument/2006/relationships/image" Target="../media/image477.png"/><Relationship Id="rId1" Type="http://schemas.openxmlformats.org/officeDocument/2006/relationships/image" Target="../media/image476.png"/></Relationships>
</file>

<file path=ppt/slides/_rels/slide3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84.png"/><Relationship Id="rId4" Type="http://schemas.openxmlformats.org/officeDocument/2006/relationships/image" Target="../media/image483.png"/><Relationship Id="rId3" Type="http://schemas.openxmlformats.org/officeDocument/2006/relationships/image" Target="../media/image482.png"/><Relationship Id="rId2" Type="http://schemas.openxmlformats.org/officeDocument/2006/relationships/image" Target="../media/image481.png"/><Relationship Id="rId1" Type="http://schemas.openxmlformats.org/officeDocument/2006/relationships/image" Target="../media/image480.png"/></Relationships>
</file>

<file path=ppt/slides/_rels/slide32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85.jpeg"/></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89.jpeg"/><Relationship Id="rId3" Type="http://schemas.openxmlformats.org/officeDocument/2006/relationships/image" Target="../media/image488.png"/><Relationship Id="rId2" Type="http://schemas.openxmlformats.org/officeDocument/2006/relationships/image" Target="../media/image487.png"/><Relationship Id="rId1" Type="http://schemas.openxmlformats.org/officeDocument/2006/relationships/image" Target="../media/image486.png"/></Relationships>
</file>

<file path=ppt/slides/_rels/slide32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93.png"/><Relationship Id="rId3" Type="http://schemas.openxmlformats.org/officeDocument/2006/relationships/image" Target="../media/image492.png"/><Relationship Id="rId2" Type="http://schemas.openxmlformats.org/officeDocument/2006/relationships/image" Target="../media/image491.png"/><Relationship Id="rId1" Type="http://schemas.openxmlformats.org/officeDocument/2006/relationships/image" Target="../media/image490.png"/></Relationships>
</file>

<file path=ppt/slides/_rels/slide3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94.jpeg"/></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jpeg"/></Relationships>
</file>

<file path=ppt/slides/_rels/slide33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499.jpeg"/><Relationship Id="rId4" Type="http://schemas.openxmlformats.org/officeDocument/2006/relationships/image" Target="../media/image498.jpeg"/><Relationship Id="rId3" Type="http://schemas.openxmlformats.org/officeDocument/2006/relationships/image" Target="../media/image497.jpeg"/><Relationship Id="rId2" Type="http://schemas.openxmlformats.org/officeDocument/2006/relationships/image" Target="../media/image496.jpeg"/><Relationship Id="rId1" Type="http://schemas.openxmlformats.org/officeDocument/2006/relationships/image" Target="../media/image495.jpeg"/></Relationships>
</file>

<file path=ppt/slides/_rels/slide3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03.jpeg"/><Relationship Id="rId3" Type="http://schemas.openxmlformats.org/officeDocument/2006/relationships/image" Target="../media/image502.png"/><Relationship Id="rId2" Type="http://schemas.openxmlformats.org/officeDocument/2006/relationships/image" Target="../media/image501.png"/><Relationship Id="rId1" Type="http://schemas.openxmlformats.org/officeDocument/2006/relationships/image" Target="../media/image500.png"/></Relationships>
</file>

<file path=ppt/slides/_rels/slide3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07.png"/><Relationship Id="rId3" Type="http://schemas.openxmlformats.org/officeDocument/2006/relationships/image" Target="../media/image506.png"/><Relationship Id="rId2" Type="http://schemas.openxmlformats.org/officeDocument/2006/relationships/image" Target="../media/image505.png"/><Relationship Id="rId1" Type="http://schemas.openxmlformats.org/officeDocument/2006/relationships/image" Target="../media/image504.png"/></Relationships>
</file>

<file path=ppt/slides/_rels/slide3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08.jpeg"/></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5.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511.jpeg"/><Relationship Id="rId2" Type="http://schemas.openxmlformats.org/officeDocument/2006/relationships/image" Target="../media/image510.jpeg"/><Relationship Id="rId1" Type="http://schemas.openxmlformats.org/officeDocument/2006/relationships/image" Target="../media/image509.jpeg"/></Relationships>
</file>

<file path=ppt/slides/_rels/slide3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15.jpeg"/><Relationship Id="rId3" Type="http://schemas.openxmlformats.org/officeDocument/2006/relationships/image" Target="../media/image514.png"/><Relationship Id="rId2" Type="http://schemas.openxmlformats.org/officeDocument/2006/relationships/image" Target="../media/image513.png"/><Relationship Id="rId1" Type="http://schemas.openxmlformats.org/officeDocument/2006/relationships/image" Target="../media/image512.png"/></Relationships>
</file>

<file path=ppt/slides/_rels/slide3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19.png"/><Relationship Id="rId3" Type="http://schemas.openxmlformats.org/officeDocument/2006/relationships/image" Target="../media/image518.png"/><Relationship Id="rId2" Type="http://schemas.openxmlformats.org/officeDocument/2006/relationships/image" Target="../media/image517.png"/><Relationship Id="rId1" Type="http://schemas.openxmlformats.org/officeDocument/2006/relationships/image" Target="../media/image516.png"/></Relationships>
</file>

<file path=ppt/slides/_rels/slide33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20.jpeg"/></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34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image" Target="../media/image524.jpeg"/><Relationship Id="rId3" Type="http://schemas.openxmlformats.org/officeDocument/2006/relationships/image" Target="../media/image523.jpeg"/><Relationship Id="rId2" Type="http://schemas.openxmlformats.org/officeDocument/2006/relationships/image" Target="../media/image522.jpeg"/><Relationship Id="rId1" Type="http://schemas.openxmlformats.org/officeDocument/2006/relationships/image" Target="../media/image521.jpeg"/></Relationships>
</file>

<file path=ppt/slides/_rels/slide3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28.jpeg"/><Relationship Id="rId3" Type="http://schemas.openxmlformats.org/officeDocument/2006/relationships/image" Target="../media/image527.png"/><Relationship Id="rId2" Type="http://schemas.openxmlformats.org/officeDocument/2006/relationships/image" Target="../media/image526.png"/><Relationship Id="rId1" Type="http://schemas.openxmlformats.org/officeDocument/2006/relationships/image" Target="../media/image525.png"/></Relationships>
</file>

<file path=ppt/slides/_rels/slide3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32.png"/><Relationship Id="rId3" Type="http://schemas.openxmlformats.org/officeDocument/2006/relationships/image" Target="../media/image531.png"/><Relationship Id="rId2" Type="http://schemas.openxmlformats.org/officeDocument/2006/relationships/image" Target="../media/image530.png"/><Relationship Id="rId1" Type="http://schemas.openxmlformats.org/officeDocument/2006/relationships/image" Target="../media/image529.png"/></Relationships>
</file>

<file path=ppt/slides/_rels/slide34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33.jpeg"/></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37.jpeg"/><Relationship Id="rId3" Type="http://schemas.openxmlformats.org/officeDocument/2006/relationships/image" Target="../media/image536.png"/><Relationship Id="rId2" Type="http://schemas.openxmlformats.org/officeDocument/2006/relationships/image" Target="../media/image535.png"/><Relationship Id="rId1" Type="http://schemas.openxmlformats.org/officeDocument/2006/relationships/image" Target="../media/image534.png"/></Relationships>
</file>

<file path=ppt/slides/_rels/slide3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41.png"/><Relationship Id="rId3" Type="http://schemas.openxmlformats.org/officeDocument/2006/relationships/image" Target="../media/image540.png"/><Relationship Id="rId2" Type="http://schemas.openxmlformats.org/officeDocument/2006/relationships/image" Target="../media/image539.png"/><Relationship Id="rId1" Type="http://schemas.openxmlformats.org/officeDocument/2006/relationships/image" Target="../media/image538.png"/></Relationships>
</file>

<file path=ppt/slides/_rels/slide34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42.jpeg"/></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46.jpeg"/><Relationship Id="rId3" Type="http://schemas.openxmlformats.org/officeDocument/2006/relationships/image" Target="../media/image545.png"/><Relationship Id="rId2" Type="http://schemas.openxmlformats.org/officeDocument/2006/relationships/image" Target="../media/image544.png"/><Relationship Id="rId1" Type="http://schemas.openxmlformats.org/officeDocument/2006/relationships/image" Target="../media/image543.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3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50.png"/><Relationship Id="rId3" Type="http://schemas.openxmlformats.org/officeDocument/2006/relationships/image" Target="../media/image549.png"/><Relationship Id="rId2" Type="http://schemas.openxmlformats.org/officeDocument/2006/relationships/image" Target="../media/image548.png"/><Relationship Id="rId1" Type="http://schemas.openxmlformats.org/officeDocument/2006/relationships/image" Target="../media/image547.png"/></Relationships>
</file>

<file path=ppt/slides/_rels/slide35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51.jpeg"/></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55.jpeg"/><Relationship Id="rId3" Type="http://schemas.openxmlformats.org/officeDocument/2006/relationships/image" Target="../media/image554.png"/><Relationship Id="rId2" Type="http://schemas.openxmlformats.org/officeDocument/2006/relationships/image" Target="../media/image553.png"/><Relationship Id="rId1" Type="http://schemas.openxmlformats.org/officeDocument/2006/relationships/image" Target="../media/image552.png"/></Relationships>
</file>

<file path=ppt/slides/_rels/slide3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59.png"/><Relationship Id="rId3" Type="http://schemas.openxmlformats.org/officeDocument/2006/relationships/image" Target="../media/image558.png"/><Relationship Id="rId2" Type="http://schemas.openxmlformats.org/officeDocument/2006/relationships/image" Target="../media/image557.png"/><Relationship Id="rId1" Type="http://schemas.openxmlformats.org/officeDocument/2006/relationships/image" Target="../media/image556.png"/></Relationships>
</file>

<file path=ppt/slides/_rels/slide3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6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8.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9.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0.jpe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2.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3.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4.jpe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5.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6.jpe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7.jpe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8.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9.jpeg"/></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7.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0.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1.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1.jpe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7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2.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3.jpeg"/></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7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8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5.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8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7.jpeg"/></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9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8.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email"/>
          <a:srcRect/>
          <a:stretch>
            <a:fillRect/>
          </a:stretch>
        </p:blipFill>
        <p:spPr>
          <a:xfrm>
            <a:off x="-67895" y="0"/>
            <a:ext cx="12259895" cy="6858000"/>
          </a:xfrm>
          <a:prstGeom prst="rect">
            <a:avLst/>
          </a:prstGeom>
        </p:spPr>
      </p:pic>
      <p:grpSp>
        <p:nvGrpSpPr>
          <p:cNvPr id="3" name="组合 2"/>
          <p:cNvGrpSpPr/>
          <p:nvPr/>
        </p:nvGrpSpPr>
        <p:grpSpPr>
          <a:xfrm>
            <a:off x="3197319" y="1176789"/>
            <a:ext cx="5797363" cy="2261756"/>
            <a:chOff x="3197319" y="908967"/>
            <a:chExt cx="5797363" cy="2261756"/>
          </a:xfrm>
        </p:grpSpPr>
        <p:sp>
          <p:nvSpPr>
            <p:cNvPr id="5" name="文本框 4"/>
            <p:cNvSpPr txBox="1"/>
            <p:nvPr/>
          </p:nvSpPr>
          <p:spPr>
            <a:xfrm>
              <a:off x="3197319" y="908967"/>
              <a:ext cx="5797363" cy="82296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中编：名家名作赏读</a:t>
              </a:r>
              <a:endParaRPr lang="zh-CN" altLang="en-US" sz="4800" b="1" dirty="0">
                <a:solidFill>
                  <a:srgbClr val="C00000"/>
                </a:solidFill>
                <a:latin typeface="李旭科毛笔行书" charset="0"/>
                <a:ea typeface="李旭科毛笔行书" charset="0"/>
              </a:endParaRPr>
            </a:p>
          </p:txBody>
        </p:sp>
        <p:sp>
          <p:nvSpPr>
            <p:cNvPr id="12" name="文本框 11"/>
            <p:cNvSpPr txBox="1"/>
            <p:nvPr/>
          </p:nvSpPr>
          <p:spPr>
            <a:xfrm>
              <a:off x="4696428" y="2637958"/>
              <a:ext cx="3053788" cy="532765"/>
            </a:xfrm>
            <a:prstGeom prst="rect">
              <a:avLst/>
            </a:prstGeom>
            <a:noFill/>
          </p:spPr>
          <p:txBody>
            <a:bodyPr wrap="square" rtlCol="0">
              <a:spAutoFit/>
            </a:bodyPr>
            <a:lstStyle/>
            <a:p>
              <a:pPr algn="just"/>
              <a:r>
                <a:rPr lang="zh-CN" altLang="en-US" sz="2800" dirty="0">
                  <a:solidFill>
                    <a:schemeClr val="tx1">
                      <a:lumMod val="65000"/>
                      <a:lumOff val="35000"/>
                    </a:schemeClr>
                  </a:solidFill>
                  <a:latin typeface="李旭科毛笔行书" charset="0"/>
                  <a:ea typeface="李旭科毛笔行书" charset="0"/>
                </a:rPr>
                <a:t>主讲教师</a:t>
              </a:r>
              <a:r>
                <a:rPr lang="zh-CN" altLang="en-US" sz="2800" dirty="0">
                  <a:solidFill>
                    <a:schemeClr val="tx1">
                      <a:lumMod val="65000"/>
                      <a:lumOff val="35000"/>
                    </a:schemeClr>
                  </a:solidFill>
                  <a:latin typeface="李旭科书法" pitchFamily="2" charset="-122"/>
                  <a:ea typeface="李旭科书法" pitchFamily="2" charset="-122"/>
                </a:rPr>
                <a:t>：</a:t>
              </a:r>
              <a:r>
                <a:rPr lang="en-US" altLang="zh-CN" sz="2800" dirty="0">
                  <a:solidFill>
                    <a:schemeClr val="tx1">
                      <a:lumMod val="65000"/>
                      <a:lumOff val="35000"/>
                    </a:schemeClr>
                  </a:solidFill>
                  <a:latin typeface="李旭科书法" pitchFamily="2" charset="-122"/>
                  <a:ea typeface="李旭科书法" pitchFamily="2" charset="-122"/>
                </a:rPr>
                <a:t>******</a:t>
              </a:r>
              <a:endParaRPr lang="en-US" altLang="zh-CN" sz="2800" dirty="0">
                <a:solidFill>
                  <a:schemeClr val="tx1">
                    <a:lumMod val="65000"/>
                    <a:lumOff val="35000"/>
                  </a:schemeClr>
                </a:solidFill>
                <a:latin typeface="李旭科书法" pitchFamily="2" charset="-122"/>
                <a:ea typeface="李旭科书法" pitchFamily="2" charset="-122"/>
              </a:endParaRPr>
            </a:p>
          </p:txBody>
        </p:sp>
      </p:grpSp>
      <p:sp>
        <p:nvSpPr>
          <p:cNvPr id="4" name="矩形 3"/>
          <p:cNvSpPr/>
          <p:nvPr/>
        </p:nvSpPr>
        <p:spPr>
          <a:xfrm>
            <a:off x="284007" y="193998"/>
            <a:ext cx="859530" cy="369332"/>
          </a:xfrm>
          <a:prstGeom prst="rect">
            <a:avLst/>
          </a:prstGeom>
        </p:spPr>
        <p:txBody>
          <a:bodyPr wrap="none">
            <a:spAutoFit/>
          </a:bodyPr>
          <a:lstStyle/>
          <a:p>
            <a:pPr algn="ctr"/>
            <a:r>
              <a:rPr lang="en-US" altLang="zh-HK" b="1" dirty="0">
                <a:solidFill>
                  <a:schemeClr val="bg1">
                    <a:lumMod val="50000"/>
                  </a:schemeClr>
                </a:solidFill>
                <a:latin typeface="微软雅黑" pitchFamily="34" charset="-122"/>
                <a:ea typeface="微软雅黑" pitchFamily="34" charset="-122"/>
              </a:rPr>
              <a:t>LOGO</a:t>
            </a:r>
            <a:endParaRPr lang="zh-HK" altLang="en-US" b="1" dirty="0">
              <a:solidFill>
                <a:schemeClr val="bg1">
                  <a:lumMod val="50000"/>
                </a:schemeClr>
              </a:solidFill>
              <a:latin typeface="微软雅黑" pitchFamily="34" charset="-122"/>
              <a:ea typeface="微软雅黑"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816735"/>
            <a:ext cx="6315710" cy="3460115"/>
          </a:xfrm>
          <a:prstGeom prst="rect">
            <a:avLst/>
          </a:prstGeom>
          <a:noFill/>
        </p:spPr>
        <p:txBody>
          <a:bodyPr wrap="square" rtlCol="0">
            <a:spAutoFit/>
          </a:bodyPr>
          <a:lstStyle/>
          <a:p>
            <a:r>
              <a:rPr lang="en-US" altLang="zh-CN"/>
              <a:t>       </a:t>
            </a:r>
            <a:r>
              <a:rPr lang="en-US" altLang="zh-CN" sz="2000">
                <a:latin typeface="方正中倩简体" charset="0"/>
                <a:ea typeface="方正中倩简体" charset="0"/>
              </a:rPr>
              <a:t> </a:t>
            </a:r>
            <a:r>
              <a:rPr lang="en-US" altLang="zh-CN" sz="2000">
                <a:latin typeface="+mn-ea"/>
              </a:rPr>
              <a:t>此文选自《庄子·内篇》，是《庄子》的代表篇目之一，也是诸子百家中的名篇，充满奇特的想象和浪漫的色彩，寓说理于寓言和生动的比喻中，形成独特的风格。“逍遥游”也是庄子哲学思想的一个重要方面。全篇一再阐述无所依凭的主张，追求精神世界的绝对自由。在庄子的眼里，客观现实中的一事一物，包括人类本身都是对立而又相互依存的，这就没有绝对的自由，要想无所依凭就得无己。因而他希望一切顺乎自然，超脱于现实，否定人在社会生活中的一切作用，把人类的生活与万物的生存混为一体；提倡不滞于物，追求无条件的精神自由。</a:t>
            </a:r>
            <a:endParaRPr lang="en-US" altLang="zh-CN" sz="200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3\7.jpg7"/>
          <p:cNvPicPr>
            <a:picLocks noChangeAspect="1"/>
          </p:cNvPicPr>
          <p:nvPr/>
        </p:nvPicPr>
        <p:blipFill>
          <a:blip r:embed="rId1"/>
          <a:srcRect/>
          <a:stretch>
            <a:fillRect/>
          </a:stretch>
        </p:blipFill>
        <p:spPr>
          <a:xfrm>
            <a:off x="8976360" y="1139825"/>
            <a:ext cx="2466340" cy="4994275"/>
          </a:xfrm>
          <a:prstGeom prst="rect">
            <a:avLst/>
          </a:prstGeom>
          <a:effectLst>
            <a:softEdge rad="101600"/>
          </a:effectLst>
        </p:spPr>
      </p:pic>
      <p:sp>
        <p:nvSpPr>
          <p:cNvPr id="2" name="文本框 1"/>
          <p:cNvSpPr txBox="1"/>
          <p:nvPr/>
        </p:nvSpPr>
        <p:spPr>
          <a:xfrm>
            <a:off x="3526790" y="1029335"/>
            <a:ext cx="2849245" cy="640080"/>
          </a:xfrm>
          <a:prstGeom prst="rect">
            <a:avLst/>
          </a:prstGeom>
          <a:noFill/>
        </p:spPr>
        <p:txBody>
          <a:bodyPr wrap="square" rtlCol="0">
            <a:spAutoFit/>
          </a:bodyPr>
          <a:lstStyle/>
          <a:p>
            <a:r>
              <a:rPr lang="zh-CN" altLang="en-US" sz="3600" b="1" dirty="0">
                <a:latin typeface="方正书宋简体" charset="0"/>
                <a:ea typeface="方正书宋简体" charset="0"/>
                <a:sym typeface="+mn-ea"/>
              </a:rPr>
              <a:t>李凭箜篌引</a:t>
            </a:r>
            <a:endParaRPr lang="zh-CN" altLang="en-US" sz="3600" b="1" dirty="0">
              <a:latin typeface="方正书宋简体" charset="0"/>
              <a:ea typeface="方正书宋简体" charset="0"/>
            </a:endParaRPr>
          </a:p>
        </p:txBody>
      </p:sp>
      <p:sp>
        <p:nvSpPr>
          <p:cNvPr id="3" name="文本框 2"/>
          <p:cNvSpPr txBox="1"/>
          <p:nvPr/>
        </p:nvSpPr>
        <p:spPr>
          <a:xfrm>
            <a:off x="1501775" y="2045970"/>
            <a:ext cx="7407275" cy="3946525"/>
          </a:xfrm>
          <a:prstGeom prst="rect">
            <a:avLst/>
          </a:prstGeom>
          <a:noFill/>
        </p:spPr>
        <p:txBody>
          <a:bodyPr wrap="square" rtlCol="0">
            <a:spAutoFit/>
          </a:bodyPr>
          <a:lstStyle/>
          <a:p>
            <a:r>
              <a:rPr lang="zh-CN" altLang="en-US" sz="3600" dirty="0">
                <a:latin typeface="方正启体简体" charset="0"/>
                <a:ea typeface="方正启体简体" charset="0"/>
              </a:rPr>
              <a:t>吴丝蜀桐张高秋，空山凝云颓不流。</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江娥啼竹素女愁，李凭中国弹箜篌。</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昆山玉碎凤凰叫，芙蓉泣露香兰笑。</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十二门前融冷光，二十三丝动紫皇。</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女娲炼石补天处，石破天惊逗秋雨。</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梦入神山教神妪，老鱼跳波瘦蛟舞。</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吴质不眠倚桂树，露脚斜飞湿寒兔。</a:t>
            </a:r>
            <a:endParaRPr lang="zh-CN" altLang="en-US" sz="36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566520" y="2469969"/>
            <a:ext cx="6315710" cy="2545715"/>
          </a:xfrm>
          <a:prstGeom prst="rect">
            <a:avLst/>
          </a:prstGeom>
          <a:noFill/>
        </p:spPr>
        <p:txBody>
          <a:bodyPr wrap="square" rtlCol="0">
            <a:spAutoFit/>
          </a:bodyPr>
          <a:lstStyle/>
          <a:p>
            <a:r>
              <a:rPr lang="zh-CN" altLang="en-US" sz="2000" dirty="0" smtClean="0">
                <a:latin typeface="+mn-ea"/>
              </a:rPr>
              <a:t>       </a:t>
            </a:r>
            <a:r>
              <a:rPr sz="2000" dirty="0">
                <a:latin typeface="+mn-ea"/>
              </a:rPr>
              <a:t>常言道，千金易得，知音难觅。刘勰就曾感慨地说过：“得其知音，千载其一乎？”但音乐家李凭总算遇到了李贺这样的“知音”；诗人不但有一副音乐的耳朵，更有一支把音乐美转化为诗美的神笔！这的确是李凭的幸运。然而，在当时真正能够欣赏李凭绝技的人，恐怕也正象能够赏识李贺的人一样稀少吧？深受压抑的心情和对理想的执着追求，这可能正是形成李贺这位浪漫主义诗人奇峭风格的一个重要原因。</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诗歌中“秋雨”能让你产生什么样的联想？</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1、音乐这种艺术形式有哪些特殊的作用？</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8.jpg8"/>
          <p:cNvPicPr>
            <a:picLocks noChangeAspect="1"/>
          </p:cNvPicPr>
          <p:nvPr/>
        </p:nvPicPr>
        <p:blipFill>
          <a:blip r:embed="rId1"/>
          <a:srcRect/>
          <a:stretch>
            <a:fillRect/>
          </a:stretch>
        </p:blipFill>
        <p:spPr>
          <a:xfrm>
            <a:off x="1277620" y="2499360"/>
            <a:ext cx="2754630" cy="335343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97400" y="1930400"/>
            <a:ext cx="719264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杜  牧</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杜牧（803—852），字牧之，京兆万年（今陕西西安）人。宰相杜佑之孙。大和二年（828）中进士。诗、赋、古文都很有名，而以诗的成就为最高，其诗骨气豪宕而神采艳逸。往往于拗折峭健之中，见风华掩映之美，艺术上富于独创。与李商隐齐名，并称“小李杜”。尤长于七言律诗和七言绝句。内容多伤时感事之作，咏史诗独具眼光，见解精辟。有《樊川文集》。</a:t>
            </a:r>
            <a:endParaRPr sz="2800" dirty="0">
              <a:latin typeface="方正隶书简体" charset="0"/>
              <a:ea typeface="方正隶书简体"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3\10.jpg10"/>
          <p:cNvPicPr>
            <a:picLocks noChangeAspect="1"/>
          </p:cNvPicPr>
          <p:nvPr/>
        </p:nvPicPr>
        <p:blipFill>
          <a:blip r:embed="rId1"/>
          <a:srcRect/>
          <a:stretch>
            <a:fillRect/>
          </a:stretch>
        </p:blipFill>
        <p:spPr>
          <a:xfrm>
            <a:off x="5721033" y="1522413"/>
            <a:ext cx="5833110" cy="4375150"/>
          </a:xfrm>
          <a:prstGeom prst="rect">
            <a:avLst/>
          </a:prstGeom>
          <a:effectLst>
            <a:softEdge rad="101600"/>
          </a:effectLst>
        </p:spPr>
      </p:pic>
      <p:sp>
        <p:nvSpPr>
          <p:cNvPr id="2" name="文本框 1"/>
          <p:cNvSpPr txBox="1"/>
          <p:nvPr/>
        </p:nvSpPr>
        <p:spPr>
          <a:xfrm>
            <a:off x="2274570" y="1820545"/>
            <a:ext cx="2050415" cy="701040"/>
          </a:xfrm>
          <a:prstGeom prst="rect">
            <a:avLst/>
          </a:prstGeom>
          <a:noFill/>
        </p:spPr>
        <p:txBody>
          <a:bodyPr wrap="square" rtlCol="0">
            <a:spAutoFit/>
          </a:bodyPr>
          <a:lstStyle/>
          <a:p>
            <a:r>
              <a:rPr lang="zh-CN" altLang="en-US" sz="4000" b="1" dirty="0">
                <a:latin typeface="方正书宋简体" charset="0"/>
                <a:ea typeface="方正书宋简体" charset="0"/>
              </a:rPr>
              <a:t>泊秦淮</a:t>
            </a:r>
            <a:endParaRPr lang="zh-CN" altLang="en-US" sz="4000" b="1" dirty="0">
              <a:latin typeface="方正书宋简体" charset="0"/>
              <a:ea typeface="方正书宋简体" charset="0"/>
            </a:endParaRPr>
          </a:p>
        </p:txBody>
      </p:sp>
      <p:sp>
        <p:nvSpPr>
          <p:cNvPr id="3" name="文本框 2"/>
          <p:cNvSpPr txBox="1"/>
          <p:nvPr/>
        </p:nvSpPr>
        <p:spPr>
          <a:xfrm>
            <a:off x="1419225" y="2713355"/>
            <a:ext cx="4161790" cy="2546350"/>
          </a:xfrm>
          <a:prstGeom prst="rect">
            <a:avLst/>
          </a:prstGeom>
          <a:noFill/>
        </p:spPr>
        <p:txBody>
          <a:bodyPr wrap="square" rtlCol="0">
            <a:spAutoFit/>
          </a:bodyPr>
          <a:lstStyle/>
          <a:p>
            <a:r>
              <a:rPr lang="zh-CN" altLang="en-US" sz="4000" dirty="0">
                <a:latin typeface="方正启体简体" charset="0"/>
                <a:ea typeface="方正启体简体" charset="0"/>
              </a:rPr>
              <a:t>烟笼寒水月笼沙</a:t>
            </a:r>
            <a:endParaRPr lang="zh-CN" altLang="en-US" sz="4000" dirty="0">
              <a:latin typeface="方正启体简体" charset="0"/>
              <a:ea typeface="方正启体简体" charset="0"/>
            </a:endParaRPr>
          </a:p>
          <a:p>
            <a:r>
              <a:rPr lang="zh-CN" altLang="en-US" sz="4000" dirty="0">
                <a:latin typeface="方正启体简体" charset="0"/>
                <a:ea typeface="方正启体简体" charset="0"/>
              </a:rPr>
              <a:t>夜泊秦淮近酒家</a:t>
            </a:r>
            <a:endParaRPr lang="zh-CN" altLang="en-US" sz="4000" dirty="0">
              <a:latin typeface="方正启体简体" charset="0"/>
              <a:ea typeface="方正启体简体" charset="0"/>
            </a:endParaRPr>
          </a:p>
          <a:p>
            <a:r>
              <a:rPr lang="zh-CN" altLang="en-US" sz="4000" dirty="0">
                <a:latin typeface="方正启体简体" charset="0"/>
                <a:ea typeface="方正启体简体" charset="0"/>
              </a:rPr>
              <a:t>商女不知亡国恨</a:t>
            </a:r>
            <a:endParaRPr lang="zh-CN" altLang="en-US" sz="4000" dirty="0">
              <a:latin typeface="方正启体简体" charset="0"/>
              <a:ea typeface="方正启体简体" charset="0"/>
            </a:endParaRPr>
          </a:p>
          <a:p>
            <a:r>
              <a:rPr lang="zh-CN" altLang="en-US" sz="4000" dirty="0">
                <a:latin typeface="方正启体简体" charset="0"/>
                <a:ea typeface="方正启体简体" charset="0"/>
              </a:rPr>
              <a:t>隔江犹唱后庭花</a:t>
            </a:r>
            <a:endParaRPr lang="zh-CN" altLang="en-US" sz="40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657325" y="2486479"/>
            <a:ext cx="6315710" cy="2545715"/>
          </a:xfrm>
          <a:prstGeom prst="rect">
            <a:avLst/>
          </a:prstGeom>
          <a:noFill/>
        </p:spPr>
        <p:txBody>
          <a:bodyPr wrap="square" rtlCol="0">
            <a:spAutoFit/>
          </a:bodyPr>
          <a:lstStyle/>
          <a:p>
            <a:r>
              <a:rPr lang="zh-CN" altLang="en-US" sz="2000" dirty="0" smtClean="0">
                <a:latin typeface="+mn-ea"/>
              </a:rPr>
              <a:t>       </a:t>
            </a:r>
            <a:r>
              <a:rPr sz="2000" dirty="0">
                <a:latin typeface="+mn-ea"/>
              </a:rPr>
              <a:t>秦淮，即秦淮河，发源于江苏溧水东北，横贯金陵（今江苏南京）入长江。六朝至唐代，金陵秦淮河一带一直是权贵富豪游宴取乐之地。这首诗是诗人夜泊秦淮时触景感怀之作，于六代兴亡之地的感叹中，寓含忧念现世之情怀。</a:t>
            </a:r>
            <a:endParaRPr sz="2000" dirty="0">
              <a:latin typeface="+mn-ea"/>
            </a:endParaRPr>
          </a:p>
          <a:p>
            <a:r>
              <a:rPr sz="2000" dirty="0">
                <a:latin typeface="+mn-ea"/>
              </a:rPr>
              <a:t>       这首诗是即景感怀的，金陵曾是六朝都城，繁华一时。目睹如今的唐朝国势日衰，当权者昏庸荒淫，不免要重蹈六朝覆辙，无限感伤。</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“犹唱”二字意味深长，表达出诗人怎样的情感？</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1、“亡国恨”与“《后庭花》”各指什么典故？</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11.jpg11"/>
          <p:cNvPicPr>
            <a:picLocks noChangeAspect="1"/>
          </p:cNvPicPr>
          <p:nvPr/>
        </p:nvPicPr>
        <p:blipFill>
          <a:blip r:embed="rId1"/>
          <a:srcRect/>
          <a:stretch>
            <a:fillRect/>
          </a:stretch>
        </p:blipFill>
        <p:spPr>
          <a:xfrm>
            <a:off x="1261110" y="2540000"/>
            <a:ext cx="2854325" cy="3305810"/>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97400" y="1930400"/>
            <a:ext cx="719264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李商隐</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李商隐（813—858），字义山，号玉溪生，又号樊南生。怀州河内（今河南沁阳市）人。开成二年（837）进士，授秘书省校书郎，补弘农尉。次年入泾原节度使王茂元幕府。当时牛（僧孺）李（德裕）党争激烈，李商隐被卷入漩涡，政治上受到排挤，此后一生在牛、李两党的倾轧中度过，困顿失意，潦倒终生。有《李义山文集》。</a:t>
            </a:r>
            <a:endParaRPr sz="2800" dirty="0">
              <a:latin typeface="方正隶书简体" charset="0"/>
              <a:ea typeface="方正隶书简体"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3\12.jpg12"/>
          <p:cNvPicPr>
            <a:picLocks noChangeAspect="1"/>
          </p:cNvPicPr>
          <p:nvPr/>
        </p:nvPicPr>
        <p:blipFill>
          <a:blip r:embed="rId1"/>
          <a:srcRect/>
          <a:stretch>
            <a:fillRect/>
          </a:stretch>
        </p:blipFill>
        <p:spPr>
          <a:xfrm>
            <a:off x="-11430" y="5715"/>
            <a:ext cx="12236450" cy="6882130"/>
          </a:xfrm>
          <a:prstGeom prst="rect">
            <a:avLst/>
          </a:prstGeom>
          <a:effectLst>
            <a:softEdge rad="25400"/>
          </a:effectLst>
        </p:spPr>
      </p:pic>
      <p:sp>
        <p:nvSpPr>
          <p:cNvPr id="2" name="文本框 1"/>
          <p:cNvSpPr txBox="1"/>
          <p:nvPr/>
        </p:nvSpPr>
        <p:spPr>
          <a:xfrm>
            <a:off x="3026410" y="817880"/>
            <a:ext cx="2250440" cy="701040"/>
          </a:xfrm>
          <a:prstGeom prst="rect">
            <a:avLst/>
          </a:prstGeom>
          <a:noFill/>
        </p:spPr>
        <p:txBody>
          <a:bodyPr wrap="square" rtlCol="0">
            <a:spAutoFit/>
          </a:bodyPr>
          <a:lstStyle/>
          <a:p>
            <a:r>
              <a:rPr lang="zh-CN" altLang="en-US" sz="4000" b="1" dirty="0">
                <a:latin typeface="方正书宋简体" charset="0"/>
                <a:ea typeface="方正书宋简体" charset="0"/>
              </a:rPr>
              <a:t>锦 瑟</a:t>
            </a:r>
            <a:endParaRPr lang="zh-CN" altLang="en-US" sz="4000" b="1" dirty="0">
              <a:latin typeface="方正书宋简体" charset="0"/>
              <a:ea typeface="方正书宋简体" charset="0"/>
            </a:endParaRPr>
          </a:p>
        </p:txBody>
      </p:sp>
      <p:sp>
        <p:nvSpPr>
          <p:cNvPr id="3" name="文本框 2"/>
          <p:cNvSpPr txBox="1"/>
          <p:nvPr/>
        </p:nvSpPr>
        <p:spPr>
          <a:xfrm>
            <a:off x="396875" y="1703070"/>
            <a:ext cx="6608445" cy="2055495"/>
          </a:xfrm>
          <a:prstGeom prst="rect">
            <a:avLst/>
          </a:prstGeom>
          <a:noFill/>
        </p:spPr>
        <p:txBody>
          <a:bodyPr wrap="square" rtlCol="0">
            <a:spAutoFit/>
          </a:bodyPr>
          <a:lstStyle/>
          <a:p>
            <a:r>
              <a:rPr lang="zh-CN" altLang="en-US" sz="3200" dirty="0">
                <a:latin typeface="方正启体简体" charset="0"/>
                <a:ea typeface="方正启体简体" charset="0"/>
              </a:rPr>
              <a:t>锦瑟无端五十弦，一弦一柱思华年。</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庄生晓梦迷蝴蝶，望帝春心托杜鹃。</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沧海月明珠有泪，蓝田日暖玉生烟。</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此情可待成追忆？只是当时已惘然。</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638275" y="2370274"/>
            <a:ext cx="6315710" cy="2850515"/>
          </a:xfrm>
          <a:prstGeom prst="rect">
            <a:avLst/>
          </a:prstGeom>
          <a:noFill/>
        </p:spPr>
        <p:txBody>
          <a:bodyPr wrap="square" rtlCol="0">
            <a:spAutoFit/>
          </a:bodyPr>
          <a:lstStyle/>
          <a:p>
            <a:r>
              <a:rPr lang="zh-CN" altLang="en-US" sz="2000" dirty="0" smtClean="0">
                <a:latin typeface="+mn-ea"/>
              </a:rPr>
              <a:t>       </a:t>
            </a:r>
            <a:r>
              <a:rPr sz="2000" dirty="0">
                <a:latin typeface="+mn-ea"/>
              </a:rPr>
              <a:t>这首《锦瑟》，是李商隐的代表作，爱诗的无不乐道喜吟，堪称最享盛名；然而它又是最不易讲解的一篇难诗。自宋元以来，揣测纷纷，莫衷一是。 诗题“锦瑟”，是用了起句的头二个字。旧说中，原有认为这是咏物诗的，但近来注解家似乎都主张：这首诗与瑟事无关，实是一篇借瑟以隐题的“无题”之作。学者周汝昌认为，它确是不同于一般的咏物体，可也并非只是单纯“截取首二字”以发端比兴而与字面毫无交涉的无题诗。它所写的情事分明是与瑟相关的。</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2270376" y="533923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1271884" y="5117179"/>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2392045" y="5367655"/>
            <a:ext cx="750379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什么是作者所谓的“逍遥游”？</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30143" y="2409243"/>
            <a:ext cx="7052945" cy="25298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1、鲁迅评庄子的散文的特点说：“著书十万余言，大抵寓言，人物土地，皆空无事实，而其文汪洋辟阖，仪态万方，晚周诸子之作，莫能先也”，如何理解？</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这首诗包含了几个典故？</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1、你对诗题“锦瑟”是怎么理解的？</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14.jpg14"/>
          <p:cNvPicPr>
            <a:picLocks noChangeAspect="1"/>
          </p:cNvPicPr>
          <p:nvPr/>
        </p:nvPicPr>
        <p:blipFill>
          <a:blip r:embed="rId1"/>
          <a:srcRect/>
          <a:stretch>
            <a:fillRect/>
          </a:stretch>
        </p:blipFill>
        <p:spPr>
          <a:xfrm>
            <a:off x="1276350" y="2183130"/>
            <a:ext cx="2812415" cy="348932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626610" y="1930400"/>
            <a:ext cx="716343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李  煜</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李煜（937—978），字重光，继其父李璟为南唐主，在位十五年，世称后主。他嗣位之前，南唐已对宋称臣，继位后，他政事不修，纵情享乐。宋开宝七年（974）十月，宋兵南下攻破金陵，国亡。他被俘到汴京，过了三年囚犯般的屈辱生活。后被宋太宗下药毒死。现存词34首，收入《南唐二主词》中。</a:t>
            </a:r>
            <a:endParaRPr sz="2800" dirty="0">
              <a:latin typeface="方正隶书简体" charset="0"/>
              <a:ea typeface="方正隶书简体"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3\15.jpg15"/>
          <p:cNvPicPr>
            <a:picLocks noChangeAspect="1"/>
          </p:cNvPicPr>
          <p:nvPr/>
        </p:nvPicPr>
        <p:blipFill>
          <a:blip r:embed="rId1"/>
          <a:srcRect/>
          <a:stretch>
            <a:fillRect/>
          </a:stretch>
        </p:blipFill>
        <p:spPr>
          <a:xfrm>
            <a:off x="7435215" y="1449705"/>
            <a:ext cx="2958465" cy="4395470"/>
          </a:xfrm>
          <a:prstGeom prst="rect">
            <a:avLst/>
          </a:prstGeom>
          <a:effectLst/>
        </p:spPr>
      </p:pic>
      <p:sp>
        <p:nvSpPr>
          <p:cNvPr id="2" name="文本框 1"/>
          <p:cNvSpPr txBox="1"/>
          <p:nvPr/>
        </p:nvSpPr>
        <p:spPr>
          <a:xfrm>
            <a:off x="2920365" y="836930"/>
            <a:ext cx="2250440" cy="701040"/>
          </a:xfrm>
          <a:prstGeom prst="rect">
            <a:avLst/>
          </a:prstGeom>
          <a:noFill/>
        </p:spPr>
        <p:txBody>
          <a:bodyPr wrap="square" rtlCol="0">
            <a:spAutoFit/>
          </a:bodyPr>
          <a:lstStyle/>
          <a:p>
            <a:r>
              <a:rPr lang="zh-CN" altLang="en-US" sz="4000" b="1" dirty="0">
                <a:latin typeface="方正书宋简体" charset="0"/>
                <a:ea typeface="方正书宋简体" charset="0"/>
              </a:rPr>
              <a:t>虞美人</a:t>
            </a:r>
            <a:endParaRPr lang="zh-CN" altLang="en-US" sz="4000" b="1" dirty="0">
              <a:latin typeface="方正书宋简体" charset="0"/>
              <a:ea typeface="方正书宋简体" charset="0"/>
            </a:endParaRPr>
          </a:p>
        </p:txBody>
      </p:sp>
      <p:sp>
        <p:nvSpPr>
          <p:cNvPr id="3" name="文本框 2"/>
          <p:cNvSpPr txBox="1"/>
          <p:nvPr/>
        </p:nvSpPr>
        <p:spPr>
          <a:xfrm>
            <a:off x="2163445" y="1760855"/>
            <a:ext cx="4368165" cy="4006215"/>
          </a:xfrm>
          <a:prstGeom prst="rect">
            <a:avLst/>
          </a:prstGeom>
          <a:noFill/>
        </p:spPr>
        <p:txBody>
          <a:bodyPr wrap="square" rtlCol="0">
            <a:spAutoFit/>
          </a:bodyPr>
          <a:lstStyle/>
          <a:p>
            <a:r>
              <a:rPr lang="zh-CN" altLang="en-US" sz="3200" dirty="0">
                <a:latin typeface="方正启体简体" charset="0"/>
                <a:ea typeface="方正启体简体" charset="0"/>
              </a:rPr>
              <a:t>春花秋月何时了？</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往事知多少。</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小楼昨夜又东风，</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故国不堪回首月明中。</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雕栏玉砌应犹在，</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只是朱颜改。</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问君能有几多愁？</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恰似一江春水向东流。</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638275" y="2602049"/>
            <a:ext cx="6315710" cy="1631315"/>
          </a:xfrm>
          <a:prstGeom prst="rect">
            <a:avLst/>
          </a:prstGeom>
          <a:noFill/>
        </p:spPr>
        <p:txBody>
          <a:bodyPr wrap="square" rtlCol="0">
            <a:spAutoFit/>
          </a:bodyPr>
          <a:lstStyle/>
          <a:p>
            <a:r>
              <a:rPr lang="zh-CN" altLang="en-US" sz="2000" dirty="0" smtClean="0">
                <a:latin typeface="+mn-ea"/>
              </a:rPr>
              <a:t>       </a:t>
            </a:r>
            <a:r>
              <a:rPr sz="2000" dirty="0">
                <a:latin typeface="+mn-ea"/>
              </a:rPr>
              <a:t>《虞美人》是李煜的代表作，也是李后主的绝命词。相传他于自己生日（七月七日）之夜（“七夕”），在寓所命故妓作乐，唱新作《虞美人》词，声闻于外。宋太宗闻之大怒，命人赐药酒，将他毒死。这首词通过今昔交错对比，表现了一个亡国之君的无穷的哀怨。 </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王国维评价：“词至李后主而眼界始大，感慨遂深，遂变伶工之词为士大夫之词。”你是如何理解的？</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1、这首词运用了哪些修辞手法？</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17.jpg17"/>
          <p:cNvPicPr>
            <a:picLocks noChangeAspect="1"/>
          </p:cNvPicPr>
          <p:nvPr/>
        </p:nvPicPr>
        <p:blipFill>
          <a:blip r:embed="rId1"/>
          <a:srcRect/>
          <a:stretch>
            <a:fillRect/>
          </a:stretch>
        </p:blipFill>
        <p:spPr>
          <a:xfrm>
            <a:off x="8201978" y="2578735"/>
            <a:ext cx="2782570" cy="348932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822960" y="1988185"/>
            <a:ext cx="716343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柳  永</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柳永（</a:t>
            </a:r>
            <a:r>
              <a:rPr lang="zh-CN" sz="2800" dirty="0">
                <a:latin typeface="方正隶书简体" charset="0"/>
                <a:ea typeface="方正隶书简体" charset="0"/>
              </a:rPr>
              <a:t>约</a:t>
            </a:r>
            <a:r>
              <a:rPr sz="2800" dirty="0">
                <a:latin typeface="方正隶书简体" charset="0"/>
                <a:ea typeface="方正隶书简体" charset="0"/>
              </a:rPr>
              <a:t>987—</a:t>
            </a:r>
            <a:r>
              <a:rPr lang="zh-CN" sz="2800" dirty="0">
                <a:latin typeface="方正隶书简体" charset="0"/>
                <a:ea typeface="方正隶书简体" charset="0"/>
              </a:rPr>
              <a:t>约</a:t>
            </a:r>
            <a:r>
              <a:rPr sz="2800" dirty="0">
                <a:latin typeface="方正隶书简体" charset="0"/>
                <a:ea typeface="方正隶书简体" charset="0"/>
              </a:rPr>
              <a:t>1053），字耆卿，初名三变，福建崇安人。因排行第七，人称柳七。又曾任屯田员外郎，世称柳屯田。柳永早期生活放荡，多出入歌楼妓院，为歌妓填词。晚年改名柳永，考中进士，担任了一些小官，但最终潦倒而死。柳永是宋代第一位专力于写词的词人，他大量运用俗语入词，大量写作慢词，大量运用铺叙手法等，对宋词的发展有突出的贡献。有《乐章集》。</a:t>
            </a:r>
            <a:endParaRPr sz="2800" dirty="0">
              <a:latin typeface="方正隶书简体" charset="0"/>
              <a:ea typeface="方正隶书简体"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90765" y="1151326"/>
            <a:ext cx="3275039" cy="701040"/>
          </a:xfrm>
          <a:prstGeom prst="rect">
            <a:avLst/>
          </a:prstGeom>
          <a:noFill/>
        </p:spPr>
        <p:txBody>
          <a:bodyPr wrap="square" rtlCol="0">
            <a:spAutoFit/>
          </a:bodyPr>
          <a:lstStyle/>
          <a:p>
            <a:r>
              <a:rPr lang="zh-CN" altLang="en-US" sz="4000" b="1" dirty="0">
                <a:latin typeface="方正书宋简体" charset="0"/>
                <a:ea typeface="方正书宋简体" charset="0"/>
              </a:rPr>
              <a:t>八声甘州</a:t>
            </a:r>
            <a:endParaRPr lang="zh-CN" altLang="en-US" sz="4000" b="1" dirty="0">
              <a:latin typeface="方正书宋简体" charset="0"/>
              <a:ea typeface="方正书宋简体" charset="0"/>
            </a:endParaRPr>
          </a:p>
        </p:txBody>
      </p:sp>
      <p:sp>
        <p:nvSpPr>
          <p:cNvPr id="3" name="文本框 2"/>
          <p:cNvSpPr txBox="1"/>
          <p:nvPr/>
        </p:nvSpPr>
        <p:spPr>
          <a:xfrm>
            <a:off x="1468755" y="2087245"/>
            <a:ext cx="7971155" cy="3516630"/>
          </a:xfrm>
          <a:prstGeom prst="rect">
            <a:avLst/>
          </a:prstGeom>
          <a:noFill/>
        </p:spPr>
        <p:txBody>
          <a:bodyPr wrap="square" rtlCol="0">
            <a:spAutoFit/>
          </a:bodyPr>
          <a:lstStyle/>
          <a:p>
            <a:r>
              <a:rPr lang="zh-CN" altLang="en-US" sz="2800" dirty="0">
                <a:latin typeface="方正启体简体" charset="0"/>
                <a:ea typeface="方正启体简体" charset="0"/>
              </a:rPr>
              <a:t>对潇潇暮雨洒江天，一番洗清秋。</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渐霜风凄紧，关河冷落，残照当楼。</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是处红衰翠减，苒苒物华休。</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唯有长江水，无语东流。</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不忍登高临远，望故乡渺邈，归思难收。</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叹年来踪迹，何事苦淹留？</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想佳人，妆楼颙望，误几回、天际识归舟。</a:t>
            </a:r>
            <a:endParaRPr lang="zh-CN" altLang="en-US" sz="2800" dirty="0">
              <a:latin typeface="方正启体简体" charset="0"/>
              <a:ea typeface="方正启体简体" charset="0"/>
            </a:endParaRPr>
          </a:p>
          <a:p>
            <a:r>
              <a:rPr lang="zh-CN" altLang="en-US" sz="2800" dirty="0">
                <a:latin typeface="方正启体简体" charset="0"/>
                <a:ea typeface="方正启体简体" charset="0"/>
              </a:rPr>
              <a:t>争知我，倚栏杆处，正恁凝愁！</a:t>
            </a:r>
            <a:endParaRPr lang="zh-CN" altLang="en-US" sz="28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pic>
        <p:nvPicPr>
          <p:cNvPr id="5" name="图片 4" descr="19"/>
          <p:cNvPicPr>
            <a:picLocks noChangeAspect="1"/>
          </p:cNvPicPr>
          <p:nvPr/>
        </p:nvPicPr>
        <p:blipFill>
          <a:blip r:embed="rId1"/>
          <a:stretch>
            <a:fillRect/>
          </a:stretch>
        </p:blipFill>
        <p:spPr>
          <a:xfrm>
            <a:off x="8151495" y="1960245"/>
            <a:ext cx="3681730" cy="3667760"/>
          </a:xfrm>
          <a:prstGeom prst="rect">
            <a:avLst/>
          </a:prstGeom>
          <a:effectLst>
            <a:softEdge rad="127000"/>
          </a:effec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51595" y="1092200"/>
            <a:ext cx="2630170" cy="701040"/>
          </a:xfrm>
          <a:prstGeom prst="rect">
            <a:avLst/>
          </a:prstGeom>
          <a:noFill/>
        </p:spPr>
        <p:txBody>
          <a:bodyPr wrap="square" rtlCol="0">
            <a:spAutoFit/>
          </a:bodyPr>
          <a:lstStyle/>
          <a:p>
            <a:r>
              <a:rPr lang="zh-CN" altLang="en-US" sz="4000" b="1" dirty="0">
                <a:solidFill>
                  <a:srgbClr val="C00000"/>
                </a:solidFill>
                <a:latin typeface="方正书宋简体" charset="0"/>
                <a:ea typeface="方正书宋简体" charset="0"/>
              </a:rPr>
              <a:t>书法欣赏</a:t>
            </a:r>
            <a:endParaRPr lang="zh-CN" altLang="en-US" sz="4000" b="1" dirty="0">
              <a:solidFill>
                <a:srgbClr val="C00000"/>
              </a:solidFill>
              <a:latin typeface="方正书宋简体" charset="0"/>
              <a:ea typeface="方正书宋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pic>
        <p:nvPicPr>
          <p:cNvPr id="5" name="图片 4" descr="18"/>
          <p:cNvPicPr>
            <a:picLocks noChangeAspect="1"/>
          </p:cNvPicPr>
          <p:nvPr/>
        </p:nvPicPr>
        <p:blipFill>
          <a:blip r:embed="rId1"/>
          <a:stretch>
            <a:fillRect/>
          </a:stretch>
        </p:blipFill>
        <p:spPr>
          <a:xfrm>
            <a:off x="1269365" y="1951355"/>
            <a:ext cx="10058400" cy="393890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647800" y="2611574"/>
            <a:ext cx="6315710" cy="2240915"/>
          </a:xfrm>
          <a:prstGeom prst="rect">
            <a:avLst/>
          </a:prstGeom>
          <a:noFill/>
        </p:spPr>
        <p:txBody>
          <a:bodyPr wrap="square" rtlCol="0">
            <a:spAutoFit/>
          </a:bodyPr>
          <a:lstStyle/>
          <a:p>
            <a:r>
              <a:rPr lang="zh-CN" altLang="en-US" sz="2000" dirty="0" smtClean="0">
                <a:latin typeface="+mn-ea"/>
              </a:rPr>
              <a:t>       </a:t>
            </a:r>
            <a:r>
              <a:rPr sz="2000" dirty="0">
                <a:latin typeface="+mn-ea"/>
              </a:rPr>
              <a:t>柳永出身士族家庭，从小接受儒家思想，有求仕用世之志。因天性浪漫和有音乐才能，适逢北宋安定统一，城市繁华，首都歌楼妓馆林林总总被流行歌曲吸引，乐与伶工、歌妓为伍，初入世竟因谱写俗曲歌词，遭致当权者挫辱而不得伸其志。他于是浪迹天涯，用词抒写羁旅之志和怀才不遇的痛苦愤懑。《八声甘州》即此类词的代表作。</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指出词中的双声叠韵词并说明这些双声叠韵词的妙用。</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1、这首词表达了词人怎样的情绪？</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9813" y="202692"/>
            <a:ext cx="9272187"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247260" y="2069463"/>
            <a:ext cx="7457772" cy="4216539"/>
          </a:xfrm>
          <a:prstGeom prst="rect">
            <a:avLst/>
          </a:prstGeom>
          <a:noFill/>
        </p:spPr>
        <p:txBody>
          <a:bodyPr wrap="square" rtlCol="0">
            <a:spAutoFit/>
          </a:bodyPr>
          <a:lstStyle/>
          <a:p>
            <a:pPr algn="ctr"/>
            <a:r>
              <a:rPr lang="zh-CN" altLang="en-US" sz="2800" dirty="0" smtClean="0">
                <a:latin typeface="方正粗宋简体" charset="0"/>
                <a:ea typeface="方正粗宋简体" charset="0"/>
              </a:rPr>
              <a:t>苏轼</a:t>
            </a:r>
            <a:endParaRPr lang="en-US" sz="2400" dirty="0" smtClean="0">
              <a:latin typeface="方正隶书简体" charset="0"/>
              <a:ea typeface="方正隶书简体" charset="0"/>
            </a:endParaRPr>
          </a:p>
          <a:p>
            <a:r>
              <a:rPr lang="zh-CN" altLang="en-US" sz="2400" dirty="0" smtClean="0">
                <a:latin typeface="方正隶书简体" charset="0"/>
                <a:ea typeface="方正隶书简体" charset="0"/>
              </a:rPr>
              <a:t>        苏轼</a:t>
            </a:r>
            <a:r>
              <a:rPr lang="zh-CN" altLang="en-US" sz="2400" dirty="0">
                <a:latin typeface="方正隶书简体" charset="0"/>
                <a:ea typeface="方正隶书简体" charset="0"/>
              </a:rPr>
              <a:t>（</a:t>
            </a:r>
            <a:r>
              <a:rPr lang="en-US" altLang="zh-CN" sz="2400" dirty="0">
                <a:latin typeface="方正隶书简体" charset="0"/>
                <a:ea typeface="方正隶书简体" charset="0"/>
              </a:rPr>
              <a:t>1037</a:t>
            </a:r>
            <a:r>
              <a:rPr lang="zh-CN" altLang="en-US" sz="2400" dirty="0">
                <a:latin typeface="方正隶书简体" charset="0"/>
                <a:ea typeface="方正隶书简体" charset="0"/>
              </a:rPr>
              <a:t>－</a:t>
            </a:r>
            <a:r>
              <a:rPr lang="en-US" altLang="zh-CN" sz="2400" dirty="0">
                <a:latin typeface="方正隶书简体" charset="0"/>
                <a:ea typeface="方正隶书简体" charset="0"/>
              </a:rPr>
              <a:t>1101</a:t>
            </a:r>
            <a:r>
              <a:rPr lang="zh-CN" altLang="en-US" sz="2400" dirty="0">
                <a:latin typeface="方正隶书简体" charset="0"/>
                <a:ea typeface="方正隶书简体" charset="0"/>
              </a:rPr>
              <a:t>），字子瞻，号东坡居士，眉州眉山（今属四川）人。嘉祐进士。神宗时，因反对王安石新法而求外职，任杭州通判，知密州、徐州、湖州。后以作诗“谤讪朝廷”罪贬黄州。哲宗时任翰林学士，曾出知杭州、颖州等，官至礼部尚书。后又贬谪惠州、儋州。北还后第二年病死常州</a:t>
            </a:r>
            <a:r>
              <a:rPr lang="zh-CN" altLang="en-US" sz="2400" dirty="0" smtClean="0">
                <a:latin typeface="方正隶书简体" charset="0"/>
                <a:ea typeface="方正隶书简体" charset="0"/>
              </a:rPr>
              <a:t>。其</a:t>
            </a:r>
            <a:r>
              <a:rPr lang="zh-CN" altLang="en-US" sz="2400" dirty="0">
                <a:latin typeface="方正隶书简体" charset="0"/>
                <a:ea typeface="方正隶书简体" charset="0"/>
              </a:rPr>
              <a:t>诗清新豪健，善用夸张比喻，在艺术表现上独具风格。词开豪放一派，对后代很有影响。有</a:t>
            </a:r>
            <a:r>
              <a:rPr lang="en-US" altLang="zh-CN" sz="2400" dirty="0">
                <a:latin typeface="方正隶书简体" charset="0"/>
                <a:ea typeface="方正隶书简体" charset="0"/>
              </a:rPr>
              <a:t>《</a:t>
            </a:r>
            <a:r>
              <a:rPr lang="zh-CN" altLang="en-US" sz="2400" dirty="0">
                <a:latin typeface="方正隶书简体" charset="0"/>
                <a:ea typeface="方正隶书简体" charset="0"/>
              </a:rPr>
              <a:t>苏轼诗集</a:t>
            </a:r>
            <a:r>
              <a:rPr lang="en-US" altLang="zh-CN" sz="2400" dirty="0">
                <a:latin typeface="方正隶书简体" charset="0"/>
                <a:ea typeface="方正隶书简体" charset="0"/>
              </a:rPr>
              <a:t>》</a:t>
            </a:r>
            <a:r>
              <a:rPr lang="zh-CN" altLang="en-US" sz="2400" dirty="0">
                <a:latin typeface="方正隶书简体" charset="0"/>
                <a:ea typeface="方正隶书简体" charset="0"/>
              </a:rPr>
              <a:t>、</a:t>
            </a:r>
            <a:r>
              <a:rPr lang="en-US" altLang="zh-CN" sz="2400" dirty="0">
                <a:latin typeface="方正隶书简体" charset="0"/>
                <a:ea typeface="方正隶书简体" charset="0"/>
              </a:rPr>
              <a:t>《</a:t>
            </a:r>
            <a:r>
              <a:rPr lang="zh-CN" altLang="en-US" sz="2400" dirty="0">
                <a:latin typeface="方正隶书简体" charset="0"/>
                <a:ea typeface="方正隶书简体" charset="0"/>
              </a:rPr>
              <a:t>苏轼文集</a:t>
            </a:r>
            <a:r>
              <a:rPr lang="en-US" altLang="zh-CN" sz="2400" dirty="0">
                <a:latin typeface="方正隶书简体" charset="0"/>
                <a:ea typeface="方正隶书简体" charset="0"/>
              </a:rPr>
              <a:t>》</a:t>
            </a:r>
            <a:r>
              <a:rPr lang="zh-CN" altLang="en-US" sz="2400" dirty="0">
                <a:latin typeface="方正隶书简体" charset="0"/>
                <a:ea typeface="方正隶书简体" charset="0"/>
              </a:rPr>
              <a:t>等。</a:t>
            </a:r>
            <a:endParaRPr lang="zh-CN" altLang="en-US" sz="2400" dirty="0">
              <a:latin typeface="方正隶书简体" charset="0"/>
              <a:ea typeface="方正隶书简体" charset="0"/>
            </a:endParaRPr>
          </a:p>
          <a:p>
            <a:endParaRPr sz="24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19897" y="1992491"/>
            <a:ext cx="2831316" cy="43704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0.jpg20"/>
          <p:cNvPicPr>
            <a:picLocks noChangeAspect="1"/>
          </p:cNvPicPr>
          <p:nvPr/>
        </p:nvPicPr>
        <p:blipFill>
          <a:blip r:embed="rId1"/>
          <a:srcRect/>
          <a:stretch>
            <a:fillRect/>
          </a:stretch>
        </p:blipFill>
        <p:spPr>
          <a:xfrm>
            <a:off x="1473835" y="2252345"/>
            <a:ext cx="2752090" cy="370903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636135" y="2171700"/>
            <a:ext cx="716343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欧阳修</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欧阳修（1007—1072），字永叔，号醉翁，又号六一居士，庐陵人。出身贫寒，但刻苦自励，很早就出人头地。先后任翰林学士、枢密副使、参知政事等多种官职，并成为当时的文坛领袖，在诗、文、词等方面都有很高的成就。诗风平易，散文明白畅达，词则疏隽深婉。有《欧阳文忠公集》、《六一词》。</a:t>
            </a:r>
            <a:endParaRPr sz="2800" dirty="0">
              <a:latin typeface="方正隶书简体" charset="0"/>
              <a:ea typeface="方正隶书简体"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505" y="1160780"/>
            <a:ext cx="2339975" cy="701040"/>
          </a:xfrm>
          <a:prstGeom prst="rect">
            <a:avLst/>
          </a:prstGeom>
          <a:noFill/>
        </p:spPr>
        <p:txBody>
          <a:bodyPr wrap="square" rtlCol="0">
            <a:spAutoFit/>
          </a:bodyPr>
          <a:lstStyle/>
          <a:p>
            <a:r>
              <a:rPr lang="zh-CN" altLang="en-US" sz="4000" b="1" dirty="0">
                <a:latin typeface="方正书宋简体" charset="0"/>
                <a:ea typeface="方正书宋简体" charset="0"/>
              </a:rPr>
              <a:t>蝶恋花</a:t>
            </a:r>
            <a:endParaRPr lang="zh-CN" altLang="en-US" sz="4000" b="1" dirty="0">
              <a:latin typeface="方正书宋简体" charset="0"/>
              <a:ea typeface="方正书宋简体" charset="0"/>
            </a:endParaRPr>
          </a:p>
        </p:txBody>
      </p:sp>
      <p:sp>
        <p:nvSpPr>
          <p:cNvPr id="3" name="文本框 2"/>
          <p:cNvSpPr txBox="1"/>
          <p:nvPr/>
        </p:nvSpPr>
        <p:spPr>
          <a:xfrm>
            <a:off x="1912620" y="2096770"/>
            <a:ext cx="8666480" cy="2055495"/>
          </a:xfrm>
          <a:prstGeom prst="rect">
            <a:avLst/>
          </a:prstGeom>
          <a:noFill/>
        </p:spPr>
        <p:txBody>
          <a:bodyPr wrap="square" rtlCol="0">
            <a:spAutoFit/>
          </a:bodyPr>
          <a:lstStyle/>
          <a:p>
            <a:r>
              <a:rPr lang="zh-CN" altLang="en-US" sz="3200" dirty="0">
                <a:latin typeface="方正启体简体" charset="0"/>
                <a:ea typeface="方正启体简体" charset="0"/>
              </a:rPr>
              <a:t>庭院深深深几许？杨柳堆烟，帘幕无重数。</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玉勒雕鞍游冶处，楼高不见章台路。</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雨横风狂三月暮，门掩黄昏，无计留春住。</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泪眼问花花不语，乱红飞过秋千去。</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pic>
        <p:nvPicPr>
          <p:cNvPr id="5" name="图片 4" descr="C:\Users\Administrator.WINDOWS-IQ47ND5\Pictures\413\21.jpg21"/>
          <p:cNvPicPr>
            <a:picLocks noChangeAspect="1"/>
          </p:cNvPicPr>
          <p:nvPr/>
        </p:nvPicPr>
        <p:blipFill>
          <a:blip r:embed="rId1"/>
          <a:srcRect/>
          <a:stretch>
            <a:fillRect/>
          </a:stretch>
        </p:blipFill>
        <p:spPr>
          <a:xfrm>
            <a:off x="8455660" y="3714750"/>
            <a:ext cx="3733800" cy="2800350"/>
          </a:xfrm>
          <a:prstGeom prst="rect">
            <a:avLst/>
          </a:prstGeom>
          <a:effectLst>
            <a:softEdge rad="127000"/>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618590" y="2669994"/>
            <a:ext cx="6315710" cy="2240915"/>
          </a:xfrm>
          <a:prstGeom prst="rect">
            <a:avLst/>
          </a:prstGeom>
          <a:noFill/>
        </p:spPr>
        <p:txBody>
          <a:bodyPr wrap="square" rtlCol="0">
            <a:spAutoFit/>
          </a:bodyPr>
          <a:lstStyle/>
          <a:p>
            <a:r>
              <a:rPr lang="zh-CN" altLang="en-US" sz="2000" dirty="0" smtClean="0">
                <a:latin typeface="+mn-ea"/>
              </a:rPr>
              <a:t>       </a:t>
            </a:r>
            <a:r>
              <a:rPr sz="2000" dirty="0">
                <a:latin typeface="+mn-ea"/>
              </a:rPr>
              <a:t>上片开头三句写“庭院深深”的境况，“深几许”于提问中含有怨艾之情，“堆烟”状院中之静，衬人之孤独寡欢，“帘幕无重数”，写闺阁之幽深封闭，是对大好青春的禁锢，是对美好生命的戕害。</a:t>
            </a:r>
            <a:endParaRPr sz="2000" dirty="0">
              <a:latin typeface="+mn-ea"/>
            </a:endParaRPr>
          </a:p>
          <a:p>
            <a:r>
              <a:rPr sz="2000" dirty="0">
                <a:latin typeface="+mn-ea"/>
              </a:rPr>
              <a:t>       下片前三句用狂风暴雨比喻封建礼教的无情，以花被摧残喻自己青春被毁。“门掩黄昏”四句喻韶华空逝，人生易老之痛。春光将逝，年华如水。</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清人毛先舒评曰：“‘泪眼问花花不语，乱红飞过秋千去’，此可谓层深而浑成。”你如何理解？</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1、欧阳修是婉约派词人吗？</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75505" y="1160780"/>
            <a:ext cx="2339975" cy="701040"/>
          </a:xfrm>
          <a:prstGeom prst="rect">
            <a:avLst/>
          </a:prstGeom>
          <a:noFill/>
        </p:spPr>
        <p:txBody>
          <a:bodyPr wrap="square" rtlCol="0">
            <a:spAutoFit/>
          </a:bodyPr>
          <a:lstStyle/>
          <a:p>
            <a:r>
              <a:rPr lang="zh-CN" altLang="en-US" sz="4000" b="1" dirty="0">
                <a:latin typeface="方正书宋简体" charset="0"/>
                <a:ea typeface="方正书宋简体" charset="0"/>
              </a:rPr>
              <a:t>定风波</a:t>
            </a:r>
            <a:endParaRPr lang="zh-CN" altLang="en-US" sz="4000" b="1" dirty="0">
              <a:latin typeface="方正书宋简体" charset="0"/>
              <a:ea typeface="方正书宋简体" charset="0"/>
            </a:endParaRPr>
          </a:p>
        </p:txBody>
      </p:sp>
      <p:sp>
        <p:nvSpPr>
          <p:cNvPr id="3" name="文本框 2"/>
          <p:cNvSpPr txBox="1"/>
          <p:nvPr/>
        </p:nvSpPr>
        <p:spPr>
          <a:xfrm>
            <a:off x="2356485" y="2087245"/>
            <a:ext cx="7933055" cy="3394710"/>
          </a:xfrm>
          <a:prstGeom prst="rect">
            <a:avLst/>
          </a:prstGeom>
          <a:noFill/>
        </p:spPr>
        <p:txBody>
          <a:bodyPr wrap="square" rtlCol="0">
            <a:spAutoFit/>
          </a:bodyPr>
          <a:lstStyle/>
          <a:p>
            <a:r>
              <a:rPr lang="en-US" altLang="zh-CN" sz="2800" dirty="0">
                <a:latin typeface="方正启体简体" charset="0"/>
                <a:ea typeface="方正启体简体" charset="0"/>
              </a:rPr>
              <a:t>           </a:t>
            </a:r>
            <a:r>
              <a:rPr lang="zh-CN" altLang="en-US" sz="2800" dirty="0">
                <a:latin typeface="方正启体简体" charset="0"/>
                <a:ea typeface="方正启体简体" charset="0"/>
              </a:rPr>
              <a:t>三月三日沙湖道中遇雨，雨具先去，同行皆狼狈，余不觉。已而遂晴，故作此。</a:t>
            </a:r>
            <a:endParaRPr lang="zh-CN" altLang="en-US" sz="2800" dirty="0">
              <a:latin typeface="方正启体简体" charset="0"/>
              <a:ea typeface="方正启体简体" charset="0"/>
            </a:endParaRPr>
          </a:p>
          <a:p>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莫听穿林打叶声，何妨吟啸且徐行。</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竹杖芒鞋轻胜马。谁怕！一蓑烟雨任平生。</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料峭春风吹酒醒，微冷，山头斜照却相迎。</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回首向来萧瑟处。归去，也无风雨也无晴。</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51595" y="1092200"/>
            <a:ext cx="2630170" cy="701040"/>
          </a:xfrm>
          <a:prstGeom prst="rect">
            <a:avLst/>
          </a:prstGeom>
          <a:noFill/>
        </p:spPr>
        <p:txBody>
          <a:bodyPr wrap="square" rtlCol="0">
            <a:spAutoFit/>
          </a:bodyPr>
          <a:lstStyle/>
          <a:p>
            <a:r>
              <a:rPr lang="zh-CN" altLang="en-US" sz="4000" b="1" dirty="0">
                <a:solidFill>
                  <a:srgbClr val="C00000"/>
                </a:solidFill>
                <a:latin typeface="方正书宋简体" charset="0"/>
                <a:ea typeface="方正书宋简体" charset="0"/>
              </a:rPr>
              <a:t>书法欣赏</a:t>
            </a:r>
            <a:endParaRPr lang="zh-CN" altLang="en-US" sz="4000" b="1" dirty="0">
              <a:solidFill>
                <a:srgbClr val="C00000"/>
              </a:solidFill>
              <a:latin typeface="方正书宋简体" charset="0"/>
              <a:ea typeface="方正书宋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pic>
        <p:nvPicPr>
          <p:cNvPr id="5" name="图片 4" descr="C:\Users\Administrator.WINDOWS-IQ47ND5\Pictures\413\22.jpg22"/>
          <p:cNvPicPr>
            <a:picLocks noChangeAspect="1"/>
          </p:cNvPicPr>
          <p:nvPr/>
        </p:nvPicPr>
        <p:blipFill>
          <a:blip r:embed="rId1"/>
          <a:srcRect/>
          <a:stretch>
            <a:fillRect/>
          </a:stretch>
        </p:blipFill>
        <p:spPr>
          <a:xfrm>
            <a:off x="1405573" y="1951355"/>
            <a:ext cx="9785985" cy="3938905"/>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609065" y="2341699"/>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此词写于苏轼黄州之贬后的第三个春天。首句“莫听穿林打叶声”，一方面渲染出雨骤风狂，另一方面又以“莫听”二字点明外物不足萦怀之意。“何妨吟啸且徐行”，是前一句的延伸。首两句是全篇枢纽，以下词情都是由此生发。 </a:t>
            </a:r>
            <a:endParaRPr sz="2000" dirty="0">
              <a:latin typeface="+mn-ea"/>
            </a:endParaRPr>
          </a:p>
          <a:p>
            <a:r>
              <a:rPr sz="2000" dirty="0">
                <a:latin typeface="+mn-ea"/>
              </a:rPr>
              <a:t>       纵观全词，一种醒醉全无、无喜无悲、胜败两忘的人生哲学和处世态度呈现在读者面前。“也无风雨也无晴”，是一种宠辱不惊、胜败两忘、旷达潇洒的境界，是一种“至人无己，神人无功，圣人无名”的境界，是一种回归自然，天人合一，宁静超然的大彻大悟。</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“一蓑烟雨任平生”这句表达了作者怎样的人生态度？</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1、苏轼对词的发展有哪些贡献？</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3.jpg23"/>
          <p:cNvPicPr>
            <a:picLocks noChangeAspect="1"/>
          </p:cNvPicPr>
          <p:nvPr/>
        </p:nvPicPr>
        <p:blipFill>
          <a:blip r:embed="rId1"/>
          <a:srcRect/>
          <a:stretch>
            <a:fillRect/>
          </a:stretch>
        </p:blipFill>
        <p:spPr>
          <a:xfrm>
            <a:off x="1718310" y="2068830"/>
            <a:ext cx="2446020" cy="378396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30090" y="2278380"/>
            <a:ext cx="7163435" cy="31496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周邦彦</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周邦彦（1057—1121），字美成，号清真居士，钱塘（今杭州）人。博学多识，精通音律。曾任大晟府提举。他的词讲究字面，结构复杂，刻画入微，对宋词的发展有重要影响，被认为是婉约词的集大成者。有《片玉集》（又名《清真集》）。</a:t>
            </a:r>
            <a:endParaRPr sz="2800" dirty="0">
              <a:latin typeface="方正隶书简体" charset="0"/>
              <a:ea typeface="方正隶书简体"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26330" y="543560"/>
            <a:ext cx="2339975" cy="1310640"/>
          </a:xfrm>
          <a:prstGeom prst="rect">
            <a:avLst/>
          </a:prstGeom>
          <a:noFill/>
        </p:spPr>
        <p:txBody>
          <a:bodyPr wrap="square" rtlCol="0">
            <a:spAutoFit/>
          </a:bodyPr>
          <a:lstStyle/>
          <a:p>
            <a:r>
              <a:rPr lang="zh-CN" altLang="en-US" sz="4000" b="1" dirty="0">
                <a:latin typeface="方正书宋简体" charset="0"/>
                <a:ea typeface="方正书宋简体" charset="0"/>
              </a:rPr>
              <a:t>兰陵王</a:t>
            </a:r>
            <a:endParaRPr lang="zh-CN" altLang="en-US" sz="4000" b="1" dirty="0">
              <a:latin typeface="方正书宋简体" charset="0"/>
              <a:ea typeface="方正书宋简体" charset="0"/>
            </a:endParaRPr>
          </a:p>
          <a:p>
            <a:r>
              <a:rPr lang="zh-CN" altLang="en-US" sz="4000" b="1" dirty="0">
                <a:latin typeface="方正书宋简体" charset="0"/>
                <a:ea typeface="方正书宋简体" charset="0"/>
              </a:rPr>
              <a:t>    柳</a:t>
            </a:r>
            <a:endParaRPr lang="zh-CN" altLang="en-US" sz="4000" b="1" dirty="0">
              <a:latin typeface="方正书宋简体" charset="0"/>
              <a:ea typeface="方正书宋简体" charset="0"/>
            </a:endParaRPr>
          </a:p>
        </p:txBody>
      </p:sp>
      <p:sp>
        <p:nvSpPr>
          <p:cNvPr id="3" name="文本框 2"/>
          <p:cNvSpPr txBox="1"/>
          <p:nvPr/>
        </p:nvSpPr>
        <p:spPr>
          <a:xfrm>
            <a:off x="2114550" y="1904365"/>
            <a:ext cx="8657590" cy="4493895"/>
          </a:xfrm>
          <a:prstGeom prst="rect">
            <a:avLst/>
          </a:prstGeom>
          <a:noFill/>
        </p:spPr>
        <p:txBody>
          <a:bodyPr wrap="square" rtlCol="0">
            <a:spAutoFit/>
          </a:bodyPr>
          <a:lstStyle/>
          <a:p>
            <a:r>
              <a:rPr lang="en-US" altLang="zh-CN" sz="2800" dirty="0">
                <a:latin typeface="方正启体简体" charset="0"/>
                <a:ea typeface="方正启体简体" charset="0"/>
              </a:rPr>
              <a:t>           </a:t>
            </a:r>
            <a:r>
              <a:rPr lang="zh-CN" altLang="en-US" sz="3200" dirty="0">
                <a:latin typeface="方正启体简体" charset="0"/>
                <a:ea typeface="方正启体简体" charset="0"/>
              </a:rPr>
              <a:t>柳阴直。烟里丝丝弄碧。隋堤上、曾见几番，拂水飘绵送行色。登临望故国。谁识。京华倦客。长亭路，年去岁来，应折柔条过千尺。</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          闲寻旧踪迹。又酒趁哀弦，灯照离席。梨花榆火催寒食。愁一箭风快，半篙波暖，回头迢递便数驿。望人在天北。</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          凄恻。恨堆积。渐别浦萦回，津堠岑寂。斜阳冉冉春无极。念月榭携手，露桥闻笛。沈思前事，似梦里，泪暗滴。</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2011" y="627612"/>
            <a:ext cx="1967533" cy="701040"/>
          </a:xfrm>
          <a:prstGeom prst="rect">
            <a:avLst/>
          </a:prstGeom>
          <a:noFill/>
        </p:spPr>
        <p:txBody>
          <a:bodyPr wrap="square" rtlCol="0">
            <a:spAutoFit/>
          </a:bodyPr>
          <a:lstStyle/>
          <a:p>
            <a:r>
              <a:rPr lang="zh-CN" altLang="en-US" sz="4000" b="1" dirty="0">
                <a:latin typeface="方正书宋简体" charset="0"/>
                <a:ea typeface="方正书宋简体" charset="0"/>
              </a:rPr>
              <a:t>赤壁赋</a:t>
            </a:r>
            <a:endParaRPr lang="zh-CN" altLang="en-US" sz="4000" b="1" dirty="0">
              <a:latin typeface="方正书宋简体" charset="0"/>
              <a:ea typeface="方正书宋简体" charset="0"/>
            </a:endParaRPr>
          </a:p>
        </p:txBody>
      </p:sp>
      <p:sp>
        <p:nvSpPr>
          <p:cNvPr id="3" name="文本框 2"/>
          <p:cNvSpPr txBox="1"/>
          <p:nvPr/>
        </p:nvSpPr>
        <p:spPr>
          <a:xfrm>
            <a:off x="1091724" y="1639718"/>
            <a:ext cx="10838180" cy="4524315"/>
          </a:xfrm>
          <a:prstGeom prst="rect">
            <a:avLst/>
          </a:prstGeom>
          <a:noFill/>
        </p:spPr>
        <p:txBody>
          <a:bodyPr wrap="square" rtlCol="0">
            <a:spAutoFit/>
          </a:bodyPr>
          <a:lstStyle/>
          <a:p>
            <a:r>
              <a:rPr lang="zh-CN" altLang="en-US" sz="2400" dirty="0" smtClean="0">
                <a:latin typeface="方正启体简体" charset="0"/>
                <a:ea typeface="方正启体简体" charset="0"/>
              </a:rPr>
              <a:t>           壬戌</a:t>
            </a:r>
            <a:r>
              <a:rPr lang="zh-CN" altLang="en-US" sz="2400" dirty="0">
                <a:latin typeface="方正启体简体" charset="0"/>
                <a:ea typeface="方正启体简体" charset="0"/>
              </a:rPr>
              <a:t>之秋，七月既望，苏子与客泛舟游于赤壁之下。清风徐来，水波不兴。举酒属客，诵明月之诗，歌窈窕之章。少焉，月出于东山之上，徘徊于斗牛之间。白露横江，水光接天。纵一苇之所如），凌万顷之茫然。浩浩乎如冯虚御风，而不知其所止；飘飘乎如</a:t>
            </a:r>
            <a:r>
              <a:rPr lang="zh-CN" altLang="en-US" sz="2400" dirty="0" smtClean="0">
                <a:latin typeface="方正启体简体" charset="0"/>
                <a:ea typeface="方正启体简体" charset="0"/>
              </a:rPr>
              <a:t>遗世独立，</a:t>
            </a:r>
            <a:r>
              <a:rPr lang="zh-CN" altLang="en-US" sz="2400" dirty="0">
                <a:latin typeface="方正启体简体" charset="0"/>
                <a:ea typeface="方正启体简体" charset="0"/>
              </a:rPr>
              <a:t>羽化而登</a:t>
            </a:r>
            <a:r>
              <a:rPr lang="zh-CN" altLang="en-US" sz="2400" dirty="0" smtClean="0">
                <a:latin typeface="方正启体简体" charset="0"/>
                <a:ea typeface="方正启体简体" charset="0"/>
              </a:rPr>
              <a:t>仙。</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于是</a:t>
            </a:r>
            <a:r>
              <a:rPr lang="zh-CN" altLang="en-US" sz="2400" dirty="0">
                <a:latin typeface="方正启体简体" charset="0"/>
                <a:ea typeface="方正启体简体" charset="0"/>
              </a:rPr>
              <a:t>饮酒乐甚，扣舷而歌之。歌曰：“桂棹兮兰桨，击空明兮泝流光。渺渺兮予怀，望美人兮天一方。”客有吹洞萧者，倚歌而和之，其声呜呜然，如怨如慕，如泣如诉；余音袅袅，不绝如缕。舞幽壑之潜蛟，泣孤舟之嫠妇</a:t>
            </a:r>
            <a:r>
              <a:rPr lang="zh-CN" altLang="en-US" sz="2400" dirty="0" smtClean="0">
                <a:latin typeface="方正启体简体" charset="0"/>
                <a:ea typeface="方正启体简体" charset="0"/>
              </a:rPr>
              <a:t>。</a:t>
            </a:r>
            <a:endParaRPr lang="en-US" altLang="zh-CN" sz="2400" dirty="0" smtClean="0">
              <a:latin typeface="方正启体简体" charset="0"/>
              <a:ea typeface="方正启体简体" charset="0"/>
            </a:endParaRPr>
          </a:p>
          <a:p>
            <a:r>
              <a:rPr lang="zh-CN" altLang="en-US" sz="2400" dirty="0" smtClean="0">
                <a:latin typeface="方正启体简体" charset="0"/>
                <a:ea typeface="方正启体简体" charset="0"/>
              </a:rPr>
              <a:t>          苏子</a:t>
            </a:r>
            <a:r>
              <a:rPr lang="zh-CN" altLang="en-US" sz="2400" dirty="0">
                <a:latin typeface="方正启体简体" charset="0"/>
                <a:ea typeface="方正启体简体" charset="0"/>
              </a:rPr>
              <a:t>愀然，正襟危坐，而问客曰：“何为其然也？”客曰：“月明星稀，乌鹊南</a:t>
            </a:r>
            <a:r>
              <a:rPr lang="zh-CN" altLang="en-US" sz="2400" dirty="0" smtClean="0">
                <a:latin typeface="方正启体简体" charset="0"/>
                <a:ea typeface="方正启体简体" charset="0"/>
              </a:rPr>
              <a:t>飞，</a:t>
            </a:r>
            <a:r>
              <a:rPr lang="zh-CN" altLang="en-US" sz="2400" dirty="0">
                <a:latin typeface="方正启体简体" charset="0"/>
                <a:ea typeface="方正启体简体" charset="0"/>
              </a:rPr>
              <a:t>此非曹孟德之诗</a:t>
            </a:r>
            <a:r>
              <a:rPr lang="zh-CN" altLang="en-US" sz="2400" dirty="0" smtClean="0">
                <a:latin typeface="方正启体简体" charset="0"/>
                <a:ea typeface="方正启体简体" charset="0"/>
              </a:rPr>
              <a:t>乎？</a:t>
            </a:r>
            <a:r>
              <a:rPr lang="zh-CN" altLang="en-US" sz="2400" dirty="0">
                <a:latin typeface="方正启体简体" charset="0"/>
                <a:ea typeface="方正启体简体" charset="0"/>
              </a:rPr>
              <a:t>西望</a:t>
            </a:r>
            <a:r>
              <a:rPr lang="zh-CN" altLang="en-US" sz="2400" dirty="0" smtClean="0">
                <a:latin typeface="方正启体简体" charset="0"/>
                <a:ea typeface="方正启体简体" charset="0"/>
              </a:rPr>
              <a:t>夏口，</a:t>
            </a:r>
            <a:r>
              <a:rPr lang="zh-CN" altLang="en-US" sz="2400" dirty="0">
                <a:latin typeface="方正启体简体" charset="0"/>
                <a:ea typeface="方正启体简体" charset="0"/>
              </a:rPr>
              <a:t>东望</a:t>
            </a:r>
            <a:r>
              <a:rPr lang="zh-CN" altLang="en-US" sz="2400" dirty="0" smtClean="0">
                <a:latin typeface="方正启体简体" charset="0"/>
                <a:ea typeface="方正启体简体" charset="0"/>
              </a:rPr>
              <a:t>武昌。</a:t>
            </a:r>
            <a:r>
              <a:rPr lang="zh-CN" altLang="en-US" sz="2400" dirty="0">
                <a:latin typeface="方正启体简体" charset="0"/>
                <a:ea typeface="方正启体简体" charset="0"/>
              </a:rPr>
              <a:t>山川相</a:t>
            </a:r>
            <a:r>
              <a:rPr lang="zh-CN" altLang="en-US" sz="2400" dirty="0" smtClean="0">
                <a:latin typeface="方正启体简体" charset="0"/>
                <a:ea typeface="方正启体简体" charset="0"/>
              </a:rPr>
              <a:t>缪，</a:t>
            </a:r>
            <a:r>
              <a:rPr lang="zh-CN" altLang="en-US" sz="2400" dirty="0">
                <a:latin typeface="方正启体简体" charset="0"/>
                <a:ea typeface="方正启体简体" charset="0"/>
              </a:rPr>
              <a:t>郁乎</a:t>
            </a:r>
            <a:r>
              <a:rPr lang="zh-CN" altLang="en-US" sz="2400" dirty="0" smtClean="0">
                <a:latin typeface="方正启体简体" charset="0"/>
                <a:ea typeface="方正启体简体" charset="0"/>
              </a:rPr>
              <a:t>苍苍；</a:t>
            </a:r>
            <a:r>
              <a:rPr lang="zh-CN" altLang="en-US" sz="2400" dirty="0">
                <a:latin typeface="方正启体简体" charset="0"/>
                <a:ea typeface="方正启体简体" charset="0"/>
              </a:rPr>
              <a:t>此非孟德之困于周郎者</a:t>
            </a:r>
            <a:r>
              <a:rPr lang="zh-CN" altLang="en-US" sz="2400" dirty="0" smtClean="0">
                <a:latin typeface="方正启体简体" charset="0"/>
                <a:ea typeface="方正启体简体" charset="0"/>
              </a:rPr>
              <a:t>乎？</a:t>
            </a:r>
            <a:r>
              <a:rPr lang="zh-CN" altLang="en-US" sz="2400" dirty="0">
                <a:latin typeface="方正启体简体" charset="0"/>
                <a:ea typeface="方正启体简体" charset="0"/>
              </a:rPr>
              <a:t>方其破</a:t>
            </a:r>
            <a:r>
              <a:rPr lang="zh-CN" altLang="en-US" sz="2400" dirty="0" smtClean="0">
                <a:latin typeface="方正启体简体" charset="0"/>
                <a:ea typeface="方正启体简体" charset="0"/>
              </a:rPr>
              <a:t>荆州，</a:t>
            </a:r>
            <a:r>
              <a:rPr lang="zh-CN" altLang="en-US" sz="2400" dirty="0">
                <a:latin typeface="方正启体简体" charset="0"/>
                <a:ea typeface="方正启体简体" charset="0"/>
              </a:rPr>
              <a:t>下</a:t>
            </a:r>
            <a:r>
              <a:rPr lang="zh-CN" altLang="en-US" sz="2400" dirty="0" smtClean="0">
                <a:latin typeface="方正启体简体" charset="0"/>
                <a:ea typeface="方正启体简体" charset="0"/>
              </a:rPr>
              <a:t>江陵，</a:t>
            </a:r>
            <a:r>
              <a:rPr lang="zh-CN" altLang="en-US" sz="2400" dirty="0">
                <a:latin typeface="方正启体简体" charset="0"/>
                <a:ea typeface="方正启体简体" charset="0"/>
              </a:rPr>
              <a:t>顺流而东也，舳舻千</a:t>
            </a:r>
            <a:r>
              <a:rPr lang="zh-CN" altLang="en-US" sz="2400" dirty="0" smtClean="0">
                <a:latin typeface="方正启体简体" charset="0"/>
                <a:ea typeface="方正启体简体" charset="0"/>
              </a:rPr>
              <a:t>里，</a:t>
            </a:r>
            <a:r>
              <a:rPr lang="zh-CN" altLang="en-US" sz="2400" dirty="0">
                <a:latin typeface="方正启体简体" charset="0"/>
                <a:ea typeface="方正启体简体" charset="0"/>
              </a:rPr>
              <a:t>旌旗蔽空，酾酒临</a:t>
            </a:r>
            <a:r>
              <a:rPr lang="zh-CN" altLang="en-US" sz="2400" dirty="0" smtClean="0">
                <a:latin typeface="方正启体简体" charset="0"/>
                <a:ea typeface="方正启体简体" charset="0"/>
              </a:rPr>
              <a:t>江，</a:t>
            </a:r>
            <a:r>
              <a:rPr lang="zh-CN" altLang="en-US" sz="2400" dirty="0">
                <a:latin typeface="方正启体简体" charset="0"/>
                <a:ea typeface="方正启体简体" charset="0"/>
              </a:rPr>
              <a:t>横槊</a:t>
            </a:r>
            <a:r>
              <a:rPr lang="zh-CN" altLang="en-US" sz="2400" dirty="0" smtClean="0">
                <a:latin typeface="方正启体简体" charset="0"/>
                <a:ea typeface="方正启体简体" charset="0"/>
              </a:rPr>
              <a:t>赋诗，</a:t>
            </a:r>
            <a:r>
              <a:rPr lang="zh-CN" altLang="en-US" sz="2400" dirty="0">
                <a:latin typeface="方正启体简体" charset="0"/>
                <a:ea typeface="方正启体简体" charset="0"/>
              </a:rPr>
              <a:t>固一世之雄也，而今安在哉</a:t>
            </a:r>
            <a:r>
              <a:rPr lang="zh-CN" altLang="en-US" sz="2400" dirty="0" smtClean="0">
                <a:latin typeface="方正启体简体" charset="0"/>
                <a:ea typeface="方正启体简体" charset="0"/>
              </a:rPr>
              <a:t>？</a:t>
            </a:r>
            <a:endParaRPr lang="zh-CN" altLang="en-US" sz="2400" dirty="0">
              <a:latin typeface="方正启体简体" charset="0"/>
              <a:ea typeface="方正启体简体" charset="0"/>
            </a:endParaRPr>
          </a:p>
          <a:p>
            <a:endParaRPr lang="en-US" altLang="zh-CN" sz="2400" dirty="0">
              <a:latin typeface="方正启体简体" charset="0"/>
              <a:ea typeface="方正启体简体" charset="0"/>
            </a:endParaRPr>
          </a:p>
        </p:txBody>
      </p:sp>
      <p:sp>
        <p:nvSpPr>
          <p:cNvPr id="4" name="TextBox 3"/>
          <p:cNvSpPr txBox="1"/>
          <p:nvPr/>
        </p:nvSpPr>
        <p:spPr>
          <a:xfrm>
            <a:off x="10092562" y="90717"/>
            <a:ext cx="1837342"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60805" y="2553154"/>
            <a:ext cx="6315710" cy="2240915"/>
          </a:xfrm>
          <a:prstGeom prst="rect">
            <a:avLst/>
          </a:prstGeom>
          <a:noFill/>
        </p:spPr>
        <p:txBody>
          <a:bodyPr wrap="square" rtlCol="0">
            <a:spAutoFit/>
          </a:bodyPr>
          <a:lstStyle/>
          <a:p>
            <a:r>
              <a:rPr lang="zh-CN" altLang="en-US" sz="2000" dirty="0" smtClean="0">
                <a:latin typeface="+mn-ea"/>
              </a:rPr>
              <a:t>       </a:t>
            </a:r>
            <a:r>
              <a:rPr sz="2000" dirty="0">
                <a:latin typeface="+mn-ea"/>
              </a:rPr>
              <a:t>此词写于作者最后一次出京时。词中托柳起兴，抒写了伤离别恨之情和身世飘零的喟叹。词写欲留不得，非去不可，以柳发端，以行为愁，回想落泪，极回环往复之致，具沉郁顿挫的风格。</a:t>
            </a:r>
            <a:endParaRPr sz="2000" dirty="0">
              <a:latin typeface="+mn-ea"/>
            </a:endParaRPr>
          </a:p>
          <a:p>
            <a:r>
              <a:rPr sz="2000" dirty="0">
                <a:latin typeface="+mn-ea"/>
              </a:rPr>
              <a:t>       未别之时，回忆离别之苦；己别之后，则又回忆相聚时的欢乐，而诗人的久客淹留之感，伤离恨别之情，完全在这种回旋往复的描叙中展示出来。</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“为什么说周邦彦是词的集大成者？</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1、“兰陵王”这个词牌名包含了什么样的历史故事？</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4.jpeg24"/>
          <p:cNvPicPr>
            <a:picLocks noChangeAspect="1"/>
          </p:cNvPicPr>
          <p:nvPr/>
        </p:nvPicPr>
        <p:blipFill>
          <a:blip r:embed="rId1"/>
          <a:srcRect/>
          <a:stretch>
            <a:fillRect/>
          </a:stretch>
        </p:blipFill>
        <p:spPr>
          <a:xfrm>
            <a:off x="1678940" y="2422525"/>
            <a:ext cx="2522855" cy="3451860"/>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78350" y="2114550"/>
            <a:ext cx="716343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李清照</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李清照（1084—</a:t>
            </a:r>
            <a:r>
              <a:rPr lang="zh-CN" sz="2800" dirty="0">
                <a:latin typeface="方正隶书简体" charset="0"/>
                <a:ea typeface="方正隶书简体" charset="0"/>
              </a:rPr>
              <a:t>约</a:t>
            </a:r>
            <a:r>
              <a:rPr sz="2800" dirty="0">
                <a:latin typeface="方正隶书简体" charset="0"/>
                <a:ea typeface="方正隶书简体" charset="0"/>
              </a:rPr>
              <a:t>1151），号易安居士，济南（今属山东）人。早期生活优裕，与丈夫赵明诚共同致力于书画金石的搜集整理。金兵入侵中原后，流寓南方。赵明诚病死后，境遇孤苦。她前期的词多写悠闲生活，后期之作则多悲叹身世，情调感伤。善用白描手法，自辟蹊径，语言清丽。能诗，但留存不多，与其词风不同。有《漱玉词》。</a:t>
            </a:r>
            <a:endParaRPr sz="2800" dirty="0">
              <a:latin typeface="方正隶书简体" charset="0"/>
              <a:ea typeface="方正隶书简体"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5380" y="1025525"/>
            <a:ext cx="2339975" cy="701040"/>
          </a:xfrm>
          <a:prstGeom prst="rect">
            <a:avLst/>
          </a:prstGeom>
          <a:noFill/>
        </p:spPr>
        <p:txBody>
          <a:bodyPr wrap="square" rtlCol="0">
            <a:spAutoFit/>
          </a:bodyPr>
          <a:lstStyle/>
          <a:p>
            <a:r>
              <a:rPr lang="zh-CN" altLang="en-US" sz="4000" b="1" dirty="0">
                <a:latin typeface="方正书宋简体" charset="0"/>
                <a:ea typeface="方正书宋简体" charset="0"/>
              </a:rPr>
              <a:t>声声慢</a:t>
            </a:r>
            <a:endParaRPr lang="zh-CN" altLang="en-US" sz="4000" b="1" dirty="0">
              <a:latin typeface="方正书宋简体" charset="0"/>
              <a:ea typeface="方正书宋简体" charset="0"/>
            </a:endParaRPr>
          </a:p>
        </p:txBody>
      </p:sp>
      <p:sp>
        <p:nvSpPr>
          <p:cNvPr id="3" name="文本框 2"/>
          <p:cNvSpPr txBox="1"/>
          <p:nvPr/>
        </p:nvSpPr>
        <p:spPr>
          <a:xfrm>
            <a:off x="2104390" y="2029460"/>
            <a:ext cx="8657590" cy="3030855"/>
          </a:xfrm>
          <a:prstGeom prst="rect">
            <a:avLst/>
          </a:prstGeom>
          <a:noFill/>
        </p:spPr>
        <p:txBody>
          <a:bodyPr wrap="square" rtlCol="0">
            <a:spAutoFit/>
          </a:bodyPr>
          <a:lstStyle/>
          <a:p>
            <a:r>
              <a:rPr lang="en-US" altLang="zh-CN" sz="2800" dirty="0">
                <a:latin typeface="方正启体简体" charset="0"/>
                <a:ea typeface="方正启体简体" charset="0"/>
              </a:rPr>
              <a:t>           </a:t>
            </a:r>
            <a:r>
              <a:rPr lang="zh-CN" altLang="en-US" sz="3200" dirty="0">
                <a:latin typeface="方正启体简体" charset="0"/>
                <a:ea typeface="方正启体简体" charset="0"/>
              </a:rPr>
              <a:t>寻寻觅觅，冷冷清清，凄凄惨惨戚戚。乍暖还寒时候，最难将息。三杯两盏淡酒，怎敌他、晚来风急。雁过也，正伤心，却是旧时相识。</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满地黄花堆积。憔悴损，如今有谁堪摘。守著窗儿，独自怎生得黑。梧桐更兼细雨，到黄昏、点点滴滴。这次第，怎一个、愁字了得。</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60805" y="2408374"/>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唐宋古文家以散文为赋，而倚声家实以慢词为赋。慢词具有赋的铺叙特点，且蕴藉流利，匀整而富变化，堪称“赋之余”。李清照这首《声声慢》，脍炙人口数百年，就其内容而言，简直是一篇悲秋赋。亦惟有以赋体读之，乃得其旨。李清照的这首词在作法上是有创造性的。原来的《声声慢》的曲调，韵脚押平声字，调子相应地也比较徐缓。而这首词却改押入声韵，并屡用叠字和双声字，这就变舒缓为急促，变哀惋为凄厉。此词以豪放纵恣之笔写激动悲怆之怀，既不委婉，也不隐约，不能列入婉约体。</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比较“人比黄花瘦”与“满地黄花堆积”中“黄花”意象有什么不同？</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55510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1、“李清照的人生经历对创作产生怎样的影响？</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5.jpg25"/>
          <p:cNvPicPr>
            <a:picLocks noChangeAspect="1"/>
          </p:cNvPicPr>
          <p:nvPr/>
        </p:nvPicPr>
        <p:blipFill>
          <a:blip r:embed="rId1"/>
          <a:srcRect/>
          <a:stretch>
            <a:fillRect/>
          </a:stretch>
        </p:blipFill>
        <p:spPr>
          <a:xfrm>
            <a:off x="1485900" y="2421255"/>
            <a:ext cx="2734310" cy="3472180"/>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78350" y="2056765"/>
            <a:ext cx="716343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辛弃疾</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辛弃疾（1140—1207），字幼安，号稼轩，历城（今山东济南）人。他少年时就欲恢复中原，报效国家。曾参加耿京领导的农民起义，反抗金人，后带领万余人南渡归宋。但归宋后，他并没有得到重用，只是担任了一些小官。多次上书，也没有被采纳。晚年虽偶受重任，也往往不久即遭罢免。最后含恨而逝。与苏轼并称为“苏辛”。有《稼轩长短句》。</a:t>
            </a:r>
            <a:endParaRPr sz="2800" dirty="0">
              <a:latin typeface="方正隶书简体" charset="0"/>
              <a:ea typeface="方正隶书简体"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17085" y="639445"/>
            <a:ext cx="3565525" cy="1310640"/>
          </a:xfrm>
          <a:prstGeom prst="rect">
            <a:avLst/>
          </a:prstGeom>
          <a:noFill/>
        </p:spPr>
        <p:txBody>
          <a:bodyPr wrap="square" rtlCol="0">
            <a:spAutoFit/>
          </a:bodyPr>
          <a:lstStyle/>
          <a:p>
            <a:pPr algn="ctr"/>
            <a:r>
              <a:rPr lang="zh-CN" altLang="en-US" sz="4000" b="1" dirty="0">
                <a:latin typeface="方正书宋简体" charset="0"/>
                <a:ea typeface="方正书宋简体" charset="0"/>
              </a:rPr>
              <a:t>水龙吟</a:t>
            </a:r>
            <a:endParaRPr lang="zh-CN" altLang="en-US" sz="4000" b="1" dirty="0">
              <a:latin typeface="方正书宋简体" charset="0"/>
              <a:ea typeface="方正书宋简体" charset="0"/>
            </a:endParaRPr>
          </a:p>
          <a:p>
            <a:pPr algn="ctr"/>
            <a:r>
              <a:rPr lang="zh-CN" altLang="en-US" sz="4000" b="1" dirty="0">
                <a:latin typeface="方正书宋简体" charset="0"/>
                <a:ea typeface="方正书宋简体" charset="0"/>
              </a:rPr>
              <a:t>登建康赏心亭</a:t>
            </a:r>
            <a:endParaRPr lang="zh-CN" altLang="en-US" sz="4000" b="1" dirty="0">
              <a:latin typeface="方正书宋简体" charset="0"/>
              <a:ea typeface="方正书宋简体" charset="0"/>
            </a:endParaRPr>
          </a:p>
        </p:txBody>
      </p:sp>
      <p:sp>
        <p:nvSpPr>
          <p:cNvPr id="3" name="文本框 2"/>
          <p:cNvSpPr txBox="1"/>
          <p:nvPr/>
        </p:nvSpPr>
        <p:spPr>
          <a:xfrm>
            <a:off x="2152650" y="2106930"/>
            <a:ext cx="8792845" cy="3518535"/>
          </a:xfrm>
          <a:prstGeom prst="rect">
            <a:avLst/>
          </a:prstGeom>
          <a:noFill/>
        </p:spPr>
        <p:txBody>
          <a:bodyPr wrap="square" rtlCol="0">
            <a:spAutoFit/>
          </a:bodyPr>
          <a:lstStyle/>
          <a:p>
            <a:r>
              <a:rPr lang="en-US" altLang="zh-CN" sz="2800" dirty="0">
                <a:latin typeface="方正启体简体" charset="0"/>
                <a:ea typeface="方正启体简体" charset="0"/>
              </a:rPr>
              <a:t>           </a:t>
            </a:r>
            <a:r>
              <a:rPr lang="zh-CN" altLang="en-US" sz="3200" dirty="0">
                <a:latin typeface="方正启体简体" charset="0"/>
                <a:ea typeface="方正启体简体" charset="0"/>
              </a:rPr>
              <a:t>楚天千里清秋，水随天去秋无际。遥岑远目，献愁供恨，玉簪螺髻。落日楼头，断鸿声里，江南游子。把吴钩看了，栏杆拍遍，无人会，登临意。</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          休说鲈鱼堪脍，尽西风、季鹰归未？求田问舍，怕应羞见，刘郎才气。可惜流年，忧愁风雨，树犹如此！倩何人唤取，红巾翠袖，揾英雄泪？</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70965" y="2515054"/>
            <a:ext cx="6315710" cy="2545715"/>
          </a:xfrm>
          <a:prstGeom prst="rect">
            <a:avLst/>
          </a:prstGeom>
          <a:noFill/>
        </p:spPr>
        <p:txBody>
          <a:bodyPr wrap="square" rtlCol="0">
            <a:spAutoFit/>
          </a:bodyPr>
          <a:lstStyle/>
          <a:p>
            <a:r>
              <a:rPr lang="zh-CN" altLang="en-US" sz="2000" dirty="0" smtClean="0">
                <a:latin typeface="+mn-ea"/>
              </a:rPr>
              <a:t>       此</a:t>
            </a:r>
            <a:r>
              <a:rPr sz="2000" dirty="0">
                <a:latin typeface="+mn-ea"/>
              </a:rPr>
              <a:t>词起句突兀，立意辽远。虽然说气势上稍逊东坡名句：“大江东去，浪淘尽，千古风流人物。”但境界的阔大、胸襟的磊落却是一样的。它仿佛令你拔地凌空、极目游骋。仰则天高，俯则水远。天高水远，无边无垠。象这样的壮观景象，一般的凡夫俗子难得有心领略，而鹪鹩偃鼠之辈则消受不起。范开曾在《稼轩词序》中论道：“器大者声必闳，志高者意必远。”他的见解是比较本质地点出了辛词的艺术特色。 </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辛派词人的代表作家有哪些？</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89292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1、词作抒发了作者怎样的思想感情？</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46013" y="768255"/>
            <a:ext cx="2189723" cy="701040"/>
          </a:xfrm>
          <a:prstGeom prst="rect">
            <a:avLst/>
          </a:prstGeom>
          <a:noFill/>
        </p:spPr>
        <p:txBody>
          <a:bodyPr wrap="square" rtlCol="0">
            <a:spAutoFit/>
          </a:bodyPr>
          <a:lstStyle/>
          <a:p>
            <a:r>
              <a:rPr lang="zh-CN" altLang="en-US" sz="4000" b="1" dirty="0">
                <a:latin typeface="方正书宋简体" charset="0"/>
                <a:ea typeface="方正书宋简体" charset="0"/>
              </a:rPr>
              <a:t>赤壁赋</a:t>
            </a:r>
            <a:endParaRPr lang="zh-CN" altLang="en-US" sz="4000" b="1" dirty="0">
              <a:latin typeface="方正书宋简体" charset="0"/>
              <a:ea typeface="方正书宋简体" charset="0"/>
            </a:endParaRPr>
          </a:p>
        </p:txBody>
      </p:sp>
      <p:sp>
        <p:nvSpPr>
          <p:cNvPr id="3" name="文本框 2"/>
          <p:cNvSpPr txBox="1"/>
          <p:nvPr/>
        </p:nvSpPr>
        <p:spPr>
          <a:xfrm>
            <a:off x="1143000" y="1921745"/>
            <a:ext cx="10838180" cy="4154984"/>
          </a:xfrm>
          <a:prstGeom prst="rect">
            <a:avLst/>
          </a:prstGeom>
          <a:noFill/>
        </p:spPr>
        <p:txBody>
          <a:bodyPr wrap="square" rtlCol="0">
            <a:spAutoFit/>
          </a:bodyPr>
          <a:lstStyle/>
          <a:p>
            <a:r>
              <a:rPr lang="zh-CN" altLang="en-US" sz="2400" dirty="0" smtClean="0">
                <a:latin typeface="方正启体简体" charset="0"/>
                <a:ea typeface="方正启体简体" charset="0"/>
              </a:rPr>
              <a:t>           况</a:t>
            </a:r>
            <a:r>
              <a:rPr lang="zh-CN" altLang="en-US" sz="2400" dirty="0">
                <a:latin typeface="方正启体简体" charset="0"/>
                <a:ea typeface="方正启体简体" charset="0"/>
              </a:rPr>
              <a:t>吾与子渔樵于江渚之上，侣鱼虾而友糜鹿，驾一叶之扁舟，举匏樽以相属；寄蜉蝣于天地，渺沧海之一粟。哀吾生之须臾，羡长江之无穷；挟飞仙以遨游，抱明月而长终；知不可乎骤得，托遗响于悲风。</a:t>
            </a:r>
            <a:r>
              <a:rPr lang="zh-CN" altLang="en-US" sz="2400" dirty="0" smtClean="0">
                <a:latin typeface="方正启体简体" charset="0"/>
                <a:ea typeface="方正启体简体" charset="0"/>
              </a:rPr>
              <a:t>”</a:t>
            </a:r>
            <a:endParaRPr lang="en-US" altLang="zh-CN" sz="2400" dirty="0">
              <a:latin typeface="方正启体简体" charset="0"/>
              <a:ea typeface="方正启体简体" charset="0"/>
            </a:endParaRPr>
          </a:p>
          <a:p>
            <a:r>
              <a:rPr lang="zh-CN" altLang="en-US" sz="2400" dirty="0" smtClean="0">
                <a:latin typeface="方正启体简体" charset="0"/>
                <a:ea typeface="方正启体简体" charset="0"/>
              </a:rPr>
              <a:t>           苏子</a:t>
            </a:r>
            <a:r>
              <a:rPr lang="zh-CN" altLang="en-US" sz="2400" dirty="0">
                <a:latin typeface="方正启体简体" charset="0"/>
                <a:ea typeface="方正启体简体" charset="0"/>
              </a:rPr>
              <a:t>曰：“客亦知夫水与月乎？逝者如斯，而未尝往</a:t>
            </a:r>
            <a:r>
              <a:rPr lang="zh-CN" altLang="en-US" sz="2400" dirty="0" smtClean="0">
                <a:latin typeface="方正启体简体" charset="0"/>
                <a:ea typeface="方正启体简体" charset="0"/>
              </a:rPr>
              <a:t>也；</a:t>
            </a:r>
            <a:r>
              <a:rPr lang="zh-CN" altLang="en-US" sz="2400" dirty="0">
                <a:latin typeface="方正启体简体" charset="0"/>
                <a:ea typeface="方正启体简体" charset="0"/>
              </a:rPr>
              <a:t>盈虚者如</a:t>
            </a:r>
            <a:r>
              <a:rPr lang="zh-CN" altLang="en-US" sz="2400" dirty="0" smtClean="0">
                <a:latin typeface="方正启体简体" charset="0"/>
                <a:ea typeface="方正启体简体" charset="0"/>
              </a:rPr>
              <a:t>彼，</a:t>
            </a:r>
            <a:r>
              <a:rPr lang="zh-CN" altLang="en-US" sz="2400" dirty="0">
                <a:latin typeface="方正启体简体" charset="0"/>
                <a:ea typeface="方正启体简体" charset="0"/>
              </a:rPr>
              <a:t>而卒莫消长</a:t>
            </a:r>
            <a:r>
              <a:rPr lang="zh-CN" altLang="en-US" sz="2400" dirty="0" smtClean="0">
                <a:latin typeface="方正启体简体" charset="0"/>
                <a:ea typeface="方正启体简体" charset="0"/>
              </a:rPr>
              <a:t>也。</a:t>
            </a:r>
            <a:r>
              <a:rPr lang="zh-CN" altLang="en-US" sz="2400" dirty="0">
                <a:latin typeface="方正启体简体" charset="0"/>
                <a:ea typeface="方正启体简体" charset="0"/>
              </a:rPr>
              <a:t>盖将自其变者而观之，则天地曾不能以</a:t>
            </a:r>
            <a:r>
              <a:rPr lang="zh-CN" altLang="en-US" sz="2400" dirty="0" smtClean="0">
                <a:latin typeface="方正启体简体" charset="0"/>
                <a:ea typeface="方正启体简体" charset="0"/>
              </a:rPr>
              <a:t>一瞬；</a:t>
            </a:r>
            <a:r>
              <a:rPr lang="zh-CN" altLang="en-US" sz="2400" dirty="0">
                <a:latin typeface="方正启体简体" charset="0"/>
                <a:ea typeface="方正启体简体" charset="0"/>
              </a:rPr>
              <a:t>自其不变者而观之，则物与我皆无尽也，而又何羡乎？且夫天地之间，物各有主。苟非吾之所有，虽一毫而莫取。惟江上之清风，与山间之明月，耳得之而为声，目遇之而成色。取之无禁，用之不竭。是造物者之无尽藏</a:t>
            </a:r>
            <a:r>
              <a:rPr lang="zh-CN" altLang="en-US" sz="2400" dirty="0" smtClean="0">
                <a:latin typeface="方正启体简体" charset="0"/>
                <a:ea typeface="方正启体简体" charset="0"/>
              </a:rPr>
              <a:t>也，</a:t>
            </a:r>
            <a:r>
              <a:rPr lang="zh-CN" altLang="en-US" sz="2400" dirty="0">
                <a:latin typeface="方正启体简体" charset="0"/>
                <a:ea typeface="方正启体简体" charset="0"/>
              </a:rPr>
              <a:t>而吾与子之所共</a:t>
            </a:r>
            <a:r>
              <a:rPr lang="zh-CN" altLang="en-US" sz="2400" dirty="0" smtClean="0">
                <a:latin typeface="方正启体简体" charset="0"/>
                <a:ea typeface="方正启体简体" charset="0"/>
              </a:rPr>
              <a:t>适。</a:t>
            </a:r>
            <a:r>
              <a:rPr lang="zh-CN" altLang="en-US" sz="2400" dirty="0">
                <a:latin typeface="方正启体简体" charset="0"/>
                <a:ea typeface="方正启体简体" charset="0"/>
              </a:rPr>
              <a:t>”</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客</a:t>
            </a:r>
            <a:r>
              <a:rPr lang="zh-CN" altLang="en-US" sz="2400" dirty="0">
                <a:latin typeface="方正启体简体" charset="0"/>
                <a:ea typeface="方正启体简体" charset="0"/>
              </a:rPr>
              <a:t>喜而笑，洗盏更酌，肴核既尽，</a:t>
            </a:r>
            <a:r>
              <a:rPr lang="zh-CN" altLang="en-US" sz="2400" dirty="0" smtClean="0">
                <a:latin typeface="方正启体简体" charset="0"/>
                <a:ea typeface="方正启体简体" charset="0"/>
              </a:rPr>
              <a:t>杯盘狼藉。</a:t>
            </a:r>
            <a:r>
              <a:rPr lang="zh-CN" altLang="en-US" sz="2400" dirty="0">
                <a:latin typeface="方正启体简体" charset="0"/>
                <a:ea typeface="方正启体简体" charset="0"/>
              </a:rPr>
              <a:t>相与枕藉乎舟</a:t>
            </a:r>
            <a:r>
              <a:rPr lang="zh-CN" altLang="en-US" sz="2400" dirty="0" smtClean="0">
                <a:latin typeface="方正启体简体" charset="0"/>
                <a:ea typeface="方正启体简体" charset="0"/>
              </a:rPr>
              <a:t>中，</a:t>
            </a:r>
            <a:r>
              <a:rPr lang="zh-CN" altLang="en-US" sz="2400" dirty="0">
                <a:latin typeface="方正启体简体" charset="0"/>
                <a:ea typeface="方正启体简体" charset="0"/>
              </a:rPr>
              <a:t>不知东方之既白。 </a:t>
            </a:r>
            <a:endParaRPr lang="zh-CN" altLang="en-US" sz="2400" dirty="0">
              <a:latin typeface="方正启体简体" charset="0"/>
              <a:ea typeface="方正启体简体" charset="0"/>
            </a:endParaRPr>
          </a:p>
          <a:p>
            <a:endParaRPr lang="en-US" altLang="zh-CN" sz="2400" dirty="0">
              <a:latin typeface="方正启体简体" charset="0"/>
              <a:ea typeface="方正启体简体" charset="0"/>
            </a:endParaRPr>
          </a:p>
        </p:txBody>
      </p:sp>
      <p:sp>
        <p:nvSpPr>
          <p:cNvPr id="4" name="TextBox 3"/>
          <p:cNvSpPr txBox="1"/>
          <p:nvPr/>
        </p:nvSpPr>
        <p:spPr>
          <a:xfrm>
            <a:off x="10331844" y="90717"/>
            <a:ext cx="1751885"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6.jpg26"/>
          <p:cNvPicPr>
            <a:picLocks noChangeAspect="1"/>
          </p:cNvPicPr>
          <p:nvPr/>
        </p:nvPicPr>
        <p:blipFill>
          <a:blip r:embed="rId1"/>
          <a:srcRect/>
          <a:stretch>
            <a:fillRect/>
          </a:stretch>
        </p:blipFill>
        <p:spPr>
          <a:xfrm>
            <a:off x="1504315" y="2161540"/>
            <a:ext cx="2613025" cy="358711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97400" y="2230755"/>
            <a:ext cx="7163435" cy="357632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王安石</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王安石（1021—1086），字介甫，号半山，临川（今属江西）人。他是中国古代著名的政治家。先任地方官，后到朝廷任参知政事，实行变法。变法失败后，退居江宁。他的诗风前后截然不同。前期多政治诗，锋芒毕露；后期多写山水自然，精练含蓄，自成一家。有《临川集》。</a:t>
            </a:r>
            <a:endParaRPr sz="2800" dirty="0">
              <a:latin typeface="方正隶书简体" charset="0"/>
              <a:ea typeface="方正隶书简体"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18000" y="986790"/>
            <a:ext cx="3565525" cy="701040"/>
          </a:xfrm>
          <a:prstGeom prst="rect">
            <a:avLst/>
          </a:prstGeom>
          <a:noFill/>
        </p:spPr>
        <p:txBody>
          <a:bodyPr wrap="square" rtlCol="0">
            <a:spAutoFit/>
          </a:bodyPr>
          <a:lstStyle/>
          <a:p>
            <a:pPr algn="ctr"/>
            <a:r>
              <a:rPr lang="zh-CN" altLang="en-US" sz="4000" b="1" dirty="0">
                <a:latin typeface="方正书宋简体" charset="0"/>
                <a:ea typeface="方正书宋简体" charset="0"/>
              </a:rPr>
              <a:t>明妃曲</a:t>
            </a:r>
            <a:endParaRPr lang="zh-CN" altLang="en-US" sz="4000" b="1" dirty="0">
              <a:latin typeface="方正书宋简体" charset="0"/>
              <a:ea typeface="方正书宋简体" charset="0"/>
            </a:endParaRPr>
          </a:p>
        </p:txBody>
      </p:sp>
      <p:sp>
        <p:nvSpPr>
          <p:cNvPr id="3" name="文本框 2"/>
          <p:cNvSpPr txBox="1"/>
          <p:nvPr/>
        </p:nvSpPr>
        <p:spPr>
          <a:xfrm>
            <a:off x="2152650" y="2106930"/>
            <a:ext cx="8792845" cy="3518535"/>
          </a:xfrm>
          <a:prstGeom prst="rect">
            <a:avLst/>
          </a:prstGeom>
          <a:noFill/>
        </p:spPr>
        <p:txBody>
          <a:bodyPr wrap="square" rtlCol="0">
            <a:spAutoFit/>
          </a:bodyPr>
          <a:lstStyle/>
          <a:p>
            <a:r>
              <a:rPr lang="en-US" altLang="zh-CN" sz="2800" dirty="0">
                <a:latin typeface="方正启体简体" charset="0"/>
                <a:ea typeface="方正启体简体" charset="0"/>
              </a:rPr>
              <a:t>           </a:t>
            </a:r>
            <a:r>
              <a:rPr lang="zh-CN" altLang="en-US" sz="3200" dirty="0">
                <a:latin typeface="方正启体简体" charset="0"/>
                <a:ea typeface="方正启体简体" charset="0"/>
              </a:rPr>
              <a:t>明妃初出汉宫时，泪湿春风鬓脚垂。低徊顾影无颜色，尚得君王不自持。归来却怪丹青手，入眼平生几曾有。意态由来画不成，当时枉杀毛延寿。一去心知更不归，可怜着尽汉宫衣。寄声欲问塞南事，只有年年鸿雁飞。家人万里传消息，好在毡城莫相忆；君不见咫尺长门闭阿娇，人生失意无南北。</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70965" y="2515054"/>
            <a:ext cx="6315710" cy="2545715"/>
          </a:xfrm>
          <a:prstGeom prst="rect">
            <a:avLst/>
          </a:prstGeom>
          <a:noFill/>
        </p:spPr>
        <p:txBody>
          <a:bodyPr wrap="square" rtlCol="0">
            <a:spAutoFit/>
          </a:bodyPr>
          <a:lstStyle/>
          <a:p>
            <a:r>
              <a:rPr lang="zh-CN" altLang="en-US" sz="2000" dirty="0" smtClean="0">
                <a:latin typeface="+mn-ea"/>
              </a:rPr>
              <a:t>       </a:t>
            </a:r>
            <a:r>
              <a:rPr sz="2000" dirty="0">
                <a:latin typeface="+mn-ea"/>
              </a:rPr>
              <a:t>此诗作于1059年（嘉祐四年）。当时，梅尧臣、欧阳修、司马光、刘敞皆写有和诗。北宋时，辽国、西夏“交侵，岁币百万”（赵翼《廿二史札记》）。自景祐年间（1034—1038）以来，“西（夏）事尤棘”。诗人们借汉言宋，想到明妃。梅尧臣、欧阳修诗中皆直斥“汉计拙”，对宋王朝屈辱政策提出批评。王安石则极意刻画明妃的爱国思乡的纯洁、深厚感情，并有意把这种感情与个人恩怨区别开来，尤为卓见。</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诗歌在语言上有什么特点？</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08203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1、你是如何评价王昭君这个人物形象？</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7.jpg27"/>
          <p:cNvPicPr>
            <a:picLocks noChangeAspect="1"/>
          </p:cNvPicPr>
          <p:nvPr/>
        </p:nvPicPr>
        <p:blipFill>
          <a:blip r:embed="rId1"/>
          <a:srcRect/>
          <a:stretch>
            <a:fillRect/>
          </a:stretch>
        </p:blipFill>
        <p:spPr>
          <a:xfrm>
            <a:off x="1528445" y="2680335"/>
            <a:ext cx="2822575" cy="309308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498975" y="2032635"/>
            <a:ext cx="716343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陆游</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陆游（1125—1210），字务观，号放翁，山阴（今浙江绍兴）人。年轻时喜论恢复。宋孝宗时，赐进士出身。历镇江、隆兴、夔州通判。王炎为四川宣抚使时，聘为幕府干办公事，赴南郑前线参预抗金。后长期隐居山阴。他是著名的爱国诗人，其诗受李白的影响较深，豪放慷慨，富有浪漫色彩。有《剑南诗稿》、《渭南文集》。</a:t>
            </a:r>
            <a:endParaRPr sz="2800" dirty="0">
              <a:latin typeface="方正隶书简体" charset="0"/>
              <a:ea typeface="方正隶书简体"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05710" y="1209675"/>
            <a:ext cx="3565525" cy="701040"/>
          </a:xfrm>
          <a:prstGeom prst="rect">
            <a:avLst/>
          </a:prstGeom>
          <a:noFill/>
        </p:spPr>
        <p:txBody>
          <a:bodyPr wrap="square" rtlCol="0">
            <a:spAutoFit/>
          </a:bodyPr>
          <a:lstStyle/>
          <a:p>
            <a:pPr algn="ctr"/>
            <a:r>
              <a:rPr lang="zh-CN" altLang="en-US" sz="4000" b="1" dirty="0">
                <a:latin typeface="方正书宋简体" charset="0"/>
                <a:ea typeface="方正书宋简体" charset="0"/>
              </a:rPr>
              <a:t>书 愤</a:t>
            </a:r>
            <a:endParaRPr lang="zh-CN" altLang="en-US" sz="4000" b="1" dirty="0">
              <a:latin typeface="方正书宋简体" charset="0"/>
              <a:ea typeface="方正书宋简体" charset="0"/>
            </a:endParaRPr>
          </a:p>
        </p:txBody>
      </p:sp>
      <p:sp>
        <p:nvSpPr>
          <p:cNvPr id="3" name="文本框 2"/>
          <p:cNvSpPr txBox="1"/>
          <p:nvPr/>
        </p:nvSpPr>
        <p:spPr>
          <a:xfrm>
            <a:off x="1296670" y="2271395"/>
            <a:ext cx="6617970" cy="2055495"/>
          </a:xfrm>
          <a:prstGeom prst="rect">
            <a:avLst/>
          </a:prstGeom>
          <a:noFill/>
        </p:spPr>
        <p:txBody>
          <a:bodyPr wrap="square" rtlCol="0">
            <a:spAutoFit/>
          </a:bodyPr>
          <a:lstStyle/>
          <a:p>
            <a:r>
              <a:rPr lang="zh-CN" altLang="en-US" sz="3200" dirty="0">
                <a:latin typeface="方正启体简体" charset="0"/>
                <a:ea typeface="方正启体简体" charset="0"/>
              </a:rPr>
              <a:t>早岁那知世事艰，中原北望气如山。</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楼船夜雪瓜洲渡，铁马秋风大散关。</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塞上长城空自许，镜中衰鬓已先斑。</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出师一表真名世，千载谁堪伯仲间。</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古代诗词</a:t>
            </a:r>
            <a:endParaRPr lang="zh-CN" altLang="en-US" sz="2800" dirty="0">
              <a:latin typeface="华文彩云" pitchFamily="2" charset="-122"/>
              <a:ea typeface="华文彩云" pitchFamily="2" charset="-122"/>
            </a:endParaRPr>
          </a:p>
        </p:txBody>
      </p:sp>
      <p:pic>
        <p:nvPicPr>
          <p:cNvPr id="5" name="图片 4" descr="28"/>
          <p:cNvPicPr>
            <a:picLocks noChangeAspect="1"/>
          </p:cNvPicPr>
          <p:nvPr/>
        </p:nvPicPr>
        <p:blipFill>
          <a:blip r:embed="rId1"/>
          <a:stretch>
            <a:fillRect/>
          </a:stretch>
        </p:blipFill>
        <p:spPr>
          <a:xfrm>
            <a:off x="8168005" y="1049655"/>
            <a:ext cx="3482340" cy="5117465"/>
          </a:xfrm>
          <a:prstGeom prst="rect">
            <a:avLst/>
          </a:prstGeom>
          <a:effectLst>
            <a:softEdge rad="101600"/>
          </a:effec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70965" y="2215334"/>
            <a:ext cx="6315710" cy="3460115"/>
          </a:xfrm>
          <a:prstGeom prst="rect">
            <a:avLst/>
          </a:prstGeom>
          <a:noFill/>
        </p:spPr>
        <p:txBody>
          <a:bodyPr wrap="square" rtlCol="0">
            <a:spAutoFit/>
          </a:bodyPr>
          <a:lstStyle/>
          <a:p>
            <a:r>
              <a:rPr lang="zh-CN" altLang="en-US" sz="2000" dirty="0" smtClean="0">
                <a:latin typeface="+mn-ea"/>
              </a:rPr>
              <a:t>       </a:t>
            </a:r>
            <a:r>
              <a:rPr sz="2000" dirty="0">
                <a:latin typeface="+mn-ea"/>
              </a:rPr>
              <a:t>本诗系宋孝宗淳熙十三年（1186）春陆游居家乡山阴时所作。陆游时年六十有二，这分明是时不待我的年龄，然而诗人被黜，只能赋闲在乡，想那山河破碎，中原未收而“报国欲死无战场”，感于世事多艰，小人误国而“书生无地效孤忠”，于是，诗人郁愤之情便喷薄而出。“书愤”者，抒发胸中郁愤之情也。</a:t>
            </a:r>
            <a:endParaRPr sz="2000" dirty="0">
              <a:latin typeface="+mn-ea"/>
            </a:endParaRPr>
          </a:p>
          <a:p>
            <a:r>
              <a:rPr sz="2000" dirty="0">
                <a:latin typeface="+mn-ea"/>
              </a:rPr>
              <a:t>       全诗感情沉郁，气韵浑厚，显然得力于杜甫。中两联属对工稳，尤以颔联“楼船”、“铁马”两句，雄放豪迈，为人们广泛传诵。这样的诗句出自他亲身的经历，饱含着他的政治生活感受，是那些逞才摛藻的作品所无法比拟的。</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陆游的诗歌的艺术成就包含几个方面？</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08203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1、“中兴四大诗人”指南宋哪四位诗人？</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a:blip r:embed="rId1" cstate="email"/>
          <a:srcRect/>
          <a:stretch>
            <a:fillRect/>
          </a:stretch>
        </p:blipFill>
        <p:spPr bwMode="auto">
          <a:xfrm>
            <a:off x="5807075" y="62986"/>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494665" y="191770"/>
            <a:ext cx="6532880" cy="762000"/>
          </a:xfrm>
          <a:prstGeom prst="rect">
            <a:avLst/>
          </a:prstGeom>
          <a:noFill/>
        </p:spPr>
        <p:txBody>
          <a:bodyPr wrap="square" rtlCol="0">
            <a:spAutoFit/>
          </a:bodyPr>
          <a:lstStyle/>
          <a:p>
            <a:r>
              <a:rPr lang="zh-CN" altLang="en-US" sz="4400" b="1" dirty="0" smtClean="0">
                <a:solidFill>
                  <a:srgbClr val="C00000"/>
                </a:solidFill>
                <a:latin typeface="李旭科毛笔行书" charset="0"/>
                <a:ea typeface="李旭科毛笔行书" charset="0"/>
              </a:rPr>
              <a:t>古代诗词</a:t>
            </a:r>
            <a:r>
              <a:rPr lang="zh-CN" altLang="en-US" sz="4400" b="1" dirty="0">
                <a:solidFill>
                  <a:srgbClr val="C00000"/>
                </a:solidFill>
                <a:latin typeface="李旭科毛笔行书" charset="0"/>
                <a:ea typeface="李旭科毛笔行书" charset="0"/>
              </a:rPr>
              <a:t>拓展阅读</a:t>
            </a:r>
            <a:r>
              <a:rPr lang="zh-CN" altLang="en-US" sz="4400" b="1" dirty="0" smtClean="0">
                <a:solidFill>
                  <a:srgbClr val="C00000"/>
                </a:solidFill>
                <a:latin typeface="李旭科毛笔行书" charset="0"/>
                <a:ea typeface="李旭科毛笔行书" charset="0"/>
              </a:rPr>
              <a:t>篇目</a:t>
            </a:r>
            <a:endParaRPr lang="zh-CN" altLang="en-US" sz="1600" dirty="0">
              <a:solidFill>
                <a:srgbClr val="C00000"/>
              </a:solidFill>
              <a:latin typeface="李旭科书法" pitchFamily="2" charset="-122"/>
              <a:ea typeface="李旭科书法" pitchFamily="2" charset="-122"/>
            </a:endParaRPr>
          </a:p>
        </p:txBody>
      </p:sp>
      <p:grpSp>
        <p:nvGrpSpPr>
          <p:cNvPr id="52" name="组合 51"/>
          <p:cNvGrpSpPr/>
          <p:nvPr/>
        </p:nvGrpSpPr>
        <p:grpSpPr>
          <a:xfrm flipH="1">
            <a:off x="9966445" y="4515537"/>
            <a:ext cx="2225554" cy="2381210"/>
            <a:chOff x="-301625" y="1238025"/>
            <a:chExt cx="5348107" cy="5840474"/>
          </a:xfrm>
        </p:grpSpPr>
        <p:pic>
          <p:nvPicPr>
            <p:cNvPr id="53" name="图片 52"/>
            <p:cNvPicPr>
              <a:picLocks noChangeAspect="1"/>
            </p:cNvPicPr>
            <p:nvPr/>
          </p:nvPicPr>
          <p:blipFill>
            <a:blip r:embed="rId2" cstate="email"/>
            <a:stretch>
              <a:fillRect/>
            </a:stretch>
          </p:blipFill>
          <p:spPr>
            <a:xfrm>
              <a:off x="-301625" y="1238025"/>
              <a:ext cx="4705350" cy="5840474"/>
            </a:xfrm>
            <a:prstGeom prst="rect">
              <a:avLst/>
            </a:prstGeom>
          </p:spPr>
        </p:pic>
        <p:pic>
          <p:nvPicPr>
            <p:cNvPr id="54" name="图片 53"/>
            <p:cNvPicPr>
              <a:picLocks noChangeAspect="1"/>
            </p:cNvPicPr>
            <p:nvPr/>
          </p:nvPicPr>
          <p:blipFill>
            <a:blip r:embed="rId3" cstate="email"/>
            <a:stretch>
              <a:fillRect/>
            </a:stretch>
          </p:blipFill>
          <p:spPr>
            <a:xfrm>
              <a:off x="2790766" y="3184198"/>
              <a:ext cx="2255716" cy="2164268"/>
            </a:xfrm>
            <a:prstGeom prst="rect">
              <a:avLst/>
            </a:prstGeom>
          </p:spPr>
        </p:pic>
      </p:grpSp>
      <p:sp>
        <p:nvSpPr>
          <p:cNvPr id="55" name="文本框 54"/>
          <p:cNvSpPr txBox="1"/>
          <p:nvPr/>
        </p:nvSpPr>
        <p:spPr>
          <a:xfrm>
            <a:off x="3518535" y="1389380"/>
            <a:ext cx="6614160" cy="4846320"/>
          </a:xfrm>
          <a:prstGeom prst="rect">
            <a:avLst/>
          </a:prstGeom>
          <a:noFill/>
        </p:spPr>
        <p:txBody>
          <a:bodyPr wrap="square" rtlCol="0">
            <a:spAutoFit/>
          </a:bodyPr>
          <a:lstStyle/>
          <a:p>
            <a:r>
              <a:rPr sz="2400" dirty="0">
                <a:solidFill>
                  <a:schemeClr val="tx1">
                    <a:lumMod val="65000"/>
                    <a:lumOff val="35000"/>
                  </a:schemeClr>
                </a:solidFill>
                <a:latin typeface="汉仪竹节体简" pitchFamily="49" charset="-122"/>
                <a:ea typeface="汉仪竹节体简" pitchFamily="49" charset="-122"/>
              </a:rPr>
              <a:t>1、《诗经》：《谷风》、《黍离》</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2、屈原：《湘夫人》、《涉江》</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3、汉乐府：《上邪》、《东门行》</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4、曹操：《短歌行》</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5、陶渊明：《咏荆轲》</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6、王昌龄：《从军行七首》（其五）</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7、李白：《送友人》、《峨眉山月歌》</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8、杜甫：《羌村三首》、《秋兴》（其一）</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9、岑参：《走马川行奉送封大夫出师西征》</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10、温庭筠：《更漏子》（玉炉香）</a:t>
            </a:r>
            <a:endParaRPr sz="2400" dirty="0">
              <a:solidFill>
                <a:schemeClr val="tx1">
                  <a:lumMod val="65000"/>
                  <a:lumOff val="35000"/>
                </a:schemeClr>
              </a:solidFill>
              <a:latin typeface="汉仪竹节体简" pitchFamily="49" charset="-122"/>
              <a:ea typeface="汉仪竹节体简" pitchFamily="49" charset="-122"/>
            </a:endParaRPr>
          </a:p>
        </p:txBody>
      </p:sp>
      <p:sp>
        <p:nvSpPr>
          <p:cNvPr id="46" name="Freeform 5"/>
          <p:cNvSpPr>
            <a:spLocks noEditPoints="1"/>
          </p:cNvSpPr>
          <p:nvPr/>
        </p:nvSpPr>
        <p:spPr bwMode="auto">
          <a:xfrm>
            <a:off x="2145956" y="1831430"/>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cstate="email"/>
          <a:stretch>
            <a:fillRect/>
          </a:stretch>
        </p:blipFill>
        <p:spPr>
          <a:xfrm>
            <a:off x="2383277" y="1352695"/>
            <a:ext cx="761941" cy="761941"/>
          </a:xfrm>
          <a:prstGeom prst="rect">
            <a:avLst/>
          </a:prstGeom>
        </p:spPr>
      </p:pic>
      <p:sp>
        <p:nvSpPr>
          <p:cNvPr id="47" name="Freeform 5"/>
          <p:cNvSpPr>
            <a:spLocks noEditPoints="1"/>
          </p:cNvSpPr>
          <p:nvPr/>
        </p:nvSpPr>
        <p:spPr bwMode="auto">
          <a:xfrm>
            <a:off x="2154759" y="3573524"/>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nvPicPr>
        <p:blipFill>
          <a:blip r:embed="rId5" cstate="email"/>
          <a:stretch>
            <a:fillRect/>
          </a:stretch>
        </p:blipFill>
        <p:spPr>
          <a:xfrm rot="1922461" flipH="1">
            <a:off x="2259065" y="2901856"/>
            <a:ext cx="952063" cy="952063"/>
          </a:xfrm>
          <a:prstGeom prst="rect">
            <a:avLst/>
          </a:prstGeom>
        </p:spPr>
      </p:pic>
      <p:sp>
        <p:nvSpPr>
          <p:cNvPr id="48" name="Freeform 5"/>
          <p:cNvSpPr>
            <a:spLocks noEditPoints="1"/>
          </p:cNvSpPr>
          <p:nvPr/>
        </p:nvSpPr>
        <p:spPr bwMode="auto">
          <a:xfrm>
            <a:off x="2181092" y="5315617"/>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44" name="图片 43"/>
          <p:cNvPicPr>
            <a:picLocks noChangeAspect="1"/>
          </p:cNvPicPr>
          <p:nvPr/>
        </p:nvPicPr>
        <p:blipFill>
          <a:blip r:embed="rId6" cstate="email"/>
          <a:stretch>
            <a:fillRect/>
          </a:stretch>
        </p:blipFill>
        <p:spPr>
          <a:xfrm rot="20275633" flipH="1">
            <a:off x="2375026" y="4772818"/>
            <a:ext cx="881224" cy="881224"/>
          </a:xfrm>
          <a:prstGeom prst="rect">
            <a:avLst/>
          </a:prstGeom>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a:blip r:embed="rId1" cstate="email"/>
          <a:srcRect/>
          <a:stretch>
            <a:fillRect/>
          </a:stretch>
        </p:blipFill>
        <p:spPr bwMode="auto">
          <a:xfrm>
            <a:off x="5807075" y="62986"/>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417830" y="201295"/>
            <a:ext cx="6532880" cy="762000"/>
          </a:xfrm>
          <a:prstGeom prst="rect">
            <a:avLst/>
          </a:prstGeom>
          <a:noFill/>
        </p:spPr>
        <p:txBody>
          <a:bodyPr wrap="square" rtlCol="0">
            <a:spAutoFit/>
          </a:bodyPr>
          <a:lstStyle/>
          <a:p>
            <a:r>
              <a:rPr lang="zh-CN" altLang="en-US" sz="4400" b="1" dirty="0" smtClean="0">
                <a:solidFill>
                  <a:srgbClr val="C00000"/>
                </a:solidFill>
                <a:latin typeface="李旭科毛笔行书" charset="0"/>
                <a:ea typeface="李旭科毛笔行书" charset="0"/>
              </a:rPr>
              <a:t>古代诗词</a:t>
            </a:r>
            <a:r>
              <a:rPr lang="zh-CN" altLang="en-US" sz="4400" b="1" dirty="0">
                <a:solidFill>
                  <a:srgbClr val="C00000"/>
                </a:solidFill>
                <a:latin typeface="李旭科毛笔行书" charset="0"/>
                <a:ea typeface="李旭科毛笔行书" charset="0"/>
              </a:rPr>
              <a:t>拓展阅读</a:t>
            </a:r>
            <a:r>
              <a:rPr lang="zh-CN" altLang="en-US" sz="4400" b="1" dirty="0" smtClean="0">
                <a:solidFill>
                  <a:srgbClr val="C00000"/>
                </a:solidFill>
                <a:latin typeface="李旭科毛笔行书" charset="0"/>
                <a:ea typeface="李旭科毛笔行书" charset="0"/>
              </a:rPr>
              <a:t>篇目</a:t>
            </a:r>
            <a:endParaRPr lang="zh-CN" altLang="en-US" sz="1600" dirty="0">
              <a:solidFill>
                <a:srgbClr val="C00000"/>
              </a:solidFill>
              <a:latin typeface="李旭科书法" pitchFamily="2" charset="-122"/>
              <a:ea typeface="李旭科书法" pitchFamily="2" charset="-122"/>
            </a:endParaRPr>
          </a:p>
        </p:txBody>
      </p:sp>
      <p:grpSp>
        <p:nvGrpSpPr>
          <p:cNvPr id="52" name="组合 51"/>
          <p:cNvGrpSpPr/>
          <p:nvPr/>
        </p:nvGrpSpPr>
        <p:grpSpPr>
          <a:xfrm flipH="1">
            <a:off x="9966445" y="4515537"/>
            <a:ext cx="2225554" cy="2381210"/>
            <a:chOff x="-301625" y="1238025"/>
            <a:chExt cx="5348107" cy="5840474"/>
          </a:xfrm>
        </p:grpSpPr>
        <p:pic>
          <p:nvPicPr>
            <p:cNvPr id="53" name="图片 52"/>
            <p:cNvPicPr>
              <a:picLocks noChangeAspect="1"/>
            </p:cNvPicPr>
            <p:nvPr/>
          </p:nvPicPr>
          <p:blipFill>
            <a:blip r:embed="rId2" cstate="email"/>
            <a:stretch>
              <a:fillRect/>
            </a:stretch>
          </p:blipFill>
          <p:spPr>
            <a:xfrm>
              <a:off x="-301625" y="1238025"/>
              <a:ext cx="4705350" cy="5840474"/>
            </a:xfrm>
            <a:prstGeom prst="rect">
              <a:avLst/>
            </a:prstGeom>
          </p:spPr>
        </p:pic>
        <p:pic>
          <p:nvPicPr>
            <p:cNvPr id="54" name="图片 53"/>
            <p:cNvPicPr>
              <a:picLocks noChangeAspect="1"/>
            </p:cNvPicPr>
            <p:nvPr/>
          </p:nvPicPr>
          <p:blipFill>
            <a:blip r:embed="rId3" cstate="email"/>
            <a:stretch>
              <a:fillRect/>
            </a:stretch>
          </p:blipFill>
          <p:spPr>
            <a:xfrm>
              <a:off x="2790766" y="3184198"/>
              <a:ext cx="2255716" cy="2164268"/>
            </a:xfrm>
            <a:prstGeom prst="rect">
              <a:avLst/>
            </a:prstGeom>
          </p:spPr>
        </p:pic>
      </p:grpSp>
      <p:sp>
        <p:nvSpPr>
          <p:cNvPr id="55" name="文本框 54"/>
          <p:cNvSpPr txBox="1"/>
          <p:nvPr/>
        </p:nvSpPr>
        <p:spPr>
          <a:xfrm>
            <a:off x="3527897" y="1370255"/>
            <a:ext cx="5813525" cy="4846320"/>
          </a:xfrm>
          <a:prstGeom prst="rect">
            <a:avLst/>
          </a:prstGeom>
          <a:noFill/>
        </p:spPr>
        <p:txBody>
          <a:bodyPr wrap="square" rtlCol="0">
            <a:spAutoFit/>
          </a:bodyPr>
          <a:lstStyle/>
          <a:p>
            <a:r>
              <a:rPr sz="2400" dirty="0">
                <a:solidFill>
                  <a:schemeClr val="tx1">
                    <a:lumMod val="65000"/>
                    <a:lumOff val="35000"/>
                  </a:schemeClr>
                </a:solidFill>
                <a:latin typeface="汉仪竹节体简" pitchFamily="49" charset="-122"/>
                <a:ea typeface="汉仪竹节体简" pitchFamily="49" charset="-122"/>
              </a:rPr>
              <a:t>11、李煜：《浪淘沙》（帘外雨潺潺）</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12、林逋：《山园小梅》</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13、柳永：《鹤冲天》（黄金榜上）</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14、苏轼：《江城子》（十年生死两茫茫）</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15、秦观：《满庭芳》（山抹微云）</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16、黄庭坚：《寄黄几复》</a:t>
            </a:r>
            <a:endParaRPr sz="2400" dirty="0">
              <a:solidFill>
                <a:schemeClr val="tx1">
                  <a:lumMod val="65000"/>
                  <a:lumOff val="35000"/>
                </a:schemeClr>
              </a:solidFill>
              <a:latin typeface="汉仪竹节体简" pitchFamily="49" charset="-122"/>
              <a:ea typeface="汉仪竹节体简" pitchFamily="49" charset="-122"/>
            </a:endParaRPr>
          </a:p>
          <a:p>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17、陆游：《沈园二首》</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18、姜夔：《淡黄柳》（空城晓角）</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19、朱熹：《偶题三首》</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20、龚自珍：《咏史》</a:t>
            </a:r>
            <a:endParaRPr sz="2400" dirty="0">
              <a:solidFill>
                <a:schemeClr val="tx1">
                  <a:lumMod val="65000"/>
                  <a:lumOff val="35000"/>
                </a:schemeClr>
              </a:solidFill>
              <a:latin typeface="汉仪竹节体简" pitchFamily="49" charset="-122"/>
              <a:ea typeface="汉仪竹节体简" pitchFamily="49" charset="-122"/>
            </a:endParaRPr>
          </a:p>
        </p:txBody>
      </p:sp>
      <p:sp>
        <p:nvSpPr>
          <p:cNvPr id="46" name="Freeform 5"/>
          <p:cNvSpPr>
            <a:spLocks noEditPoints="1"/>
          </p:cNvSpPr>
          <p:nvPr/>
        </p:nvSpPr>
        <p:spPr bwMode="auto">
          <a:xfrm>
            <a:off x="2145956" y="1831430"/>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cstate="email"/>
          <a:stretch>
            <a:fillRect/>
          </a:stretch>
        </p:blipFill>
        <p:spPr>
          <a:xfrm>
            <a:off x="2383277" y="1352695"/>
            <a:ext cx="761941" cy="761941"/>
          </a:xfrm>
          <a:prstGeom prst="rect">
            <a:avLst/>
          </a:prstGeom>
        </p:spPr>
      </p:pic>
      <p:sp>
        <p:nvSpPr>
          <p:cNvPr id="47" name="Freeform 5"/>
          <p:cNvSpPr>
            <a:spLocks noEditPoints="1"/>
          </p:cNvSpPr>
          <p:nvPr/>
        </p:nvSpPr>
        <p:spPr bwMode="auto">
          <a:xfrm>
            <a:off x="2154759" y="3573524"/>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nvPicPr>
        <p:blipFill>
          <a:blip r:embed="rId5" cstate="email"/>
          <a:stretch>
            <a:fillRect/>
          </a:stretch>
        </p:blipFill>
        <p:spPr>
          <a:xfrm rot="1922461" flipH="1">
            <a:off x="2259065" y="2901856"/>
            <a:ext cx="952063" cy="952063"/>
          </a:xfrm>
          <a:prstGeom prst="rect">
            <a:avLst/>
          </a:prstGeom>
        </p:spPr>
      </p:pic>
      <p:sp>
        <p:nvSpPr>
          <p:cNvPr id="48" name="Freeform 5"/>
          <p:cNvSpPr>
            <a:spLocks noEditPoints="1"/>
          </p:cNvSpPr>
          <p:nvPr/>
        </p:nvSpPr>
        <p:spPr bwMode="auto">
          <a:xfrm>
            <a:off x="2181092" y="5315617"/>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44" name="图片 43"/>
          <p:cNvPicPr>
            <a:picLocks noChangeAspect="1"/>
          </p:cNvPicPr>
          <p:nvPr/>
        </p:nvPicPr>
        <p:blipFill>
          <a:blip r:embed="rId6" cstate="email"/>
          <a:stretch>
            <a:fillRect/>
          </a:stretch>
        </p:blipFill>
        <p:spPr>
          <a:xfrm rot="20275633" flipH="1">
            <a:off x="2375026" y="4772818"/>
            <a:ext cx="881224" cy="88122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816735"/>
            <a:ext cx="6315710" cy="3785652"/>
          </a:xfrm>
          <a:prstGeom prst="rect">
            <a:avLst/>
          </a:prstGeom>
          <a:noFill/>
        </p:spPr>
        <p:txBody>
          <a:bodyPr wrap="square" rtlCol="0">
            <a:spAutoFit/>
          </a:bodyPr>
          <a:lstStyle/>
          <a:p>
            <a:r>
              <a:rPr lang="en-US" altLang="zh-CN" dirty="0"/>
              <a:t>       </a:t>
            </a:r>
            <a:r>
              <a:rPr lang="en-US" altLang="zh-CN" sz="2000" dirty="0">
                <a:latin typeface="方正中倩简体" charset="0"/>
                <a:ea typeface="方正中倩简体" charset="0"/>
              </a:rPr>
              <a:t> </a:t>
            </a:r>
            <a:r>
              <a:rPr lang="en-US" altLang="zh-CN" sz="2000" dirty="0" err="1" smtClean="0">
                <a:latin typeface="+mn-ea"/>
              </a:rPr>
              <a:t>此文</a:t>
            </a:r>
            <a:r>
              <a:rPr lang="zh-CN" altLang="en-US" sz="2000" dirty="0" smtClean="0">
                <a:latin typeface="+mn-ea"/>
              </a:rPr>
              <a:t>作</a:t>
            </a:r>
            <a:r>
              <a:rPr lang="zh-CN" altLang="en-US" sz="2000" dirty="0">
                <a:latin typeface="+mn-ea"/>
              </a:rPr>
              <a:t>于作者被贬黄州时，作品中的主和客实际上代表着作者思想的两个方面。它一方面表现了作者虚无主义的人生观，另一方面又表现了作者达观的情怀。作者对景物的描写生动形象，文中情、理、事、景融为一体，文字简洁优美，具有很强的艺术感染力。</a:t>
            </a:r>
            <a:endParaRPr lang="zh-CN" altLang="en-US" sz="2000" dirty="0">
              <a:latin typeface="+mn-ea"/>
            </a:endParaRPr>
          </a:p>
          <a:p>
            <a:r>
              <a:rPr lang="zh-CN" altLang="en-US" sz="2000" dirty="0">
                <a:latin typeface="+mn-ea"/>
              </a:rPr>
              <a:t>清代古文家方苞评论这篇文章说：“所见无绝殊者，而文境邈不可攀，良由身闲地旷，胸无杂物，触处流露，斟酌饱满，不知其所以然而然。岂惟他人不能模仿，即使子瞻更为之，亦不能如此适调而畅遂也。”苏轼通过各种艺术手法表现自己坦荡的胸襟，他只有忘怀得失，胸襟坦荡，才能撰写出“文境邈不可攀”的</a:t>
            </a:r>
            <a:r>
              <a:rPr lang="en-US" altLang="zh-CN" sz="2000" dirty="0">
                <a:latin typeface="+mn-ea"/>
              </a:rPr>
              <a:t>《</a:t>
            </a:r>
            <a:r>
              <a:rPr lang="zh-CN" altLang="en-US" sz="2000" dirty="0">
                <a:latin typeface="+mn-ea"/>
              </a:rPr>
              <a:t>赤壁赋</a:t>
            </a:r>
            <a:r>
              <a:rPr lang="en-US" altLang="zh-CN" sz="2000" dirty="0">
                <a:latin typeface="+mn-ea"/>
              </a:rPr>
              <a:t>》</a:t>
            </a:r>
            <a:r>
              <a:rPr lang="zh-CN" altLang="en-US" sz="2000" dirty="0">
                <a:latin typeface="+mn-ea"/>
              </a:rPr>
              <a:t>来</a:t>
            </a:r>
            <a:r>
              <a:rPr lang="zh-CN" altLang="en-US" sz="2000" dirty="0" smtClean="0">
                <a:latin typeface="+mn-ea"/>
              </a:rPr>
              <a:t>。</a:t>
            </a:r>
            <a:endParaRPr lang="zh-CN" altLang="en-US"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29.jpg29"/>
          <p:cNvPicPr>
            <a:picLocks noChangeAspect="1"/>
          </p:cNvPicPr>
          <p:nvPr/>
        </p:nvPicPr>
        <p:blipFill>
          <a:blip r:embed="rId1"/>
          <a:srcRect/>
          <a:stretch>
            <a:fillRect/>
          </a:stretch>
        </p:blipFill>
        <p:spPr>
          <a:xfrm>
            <a:off x="1574731" y="2473149"/>
            <a:ext cx="2593340" cy="3768725"/>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860915" y="2141634"/>
            <a:ext cx="6581906" cy="4031873"/>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《搜神记》</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干宝（？一336），字令升，新蔡（今属河南）人，是东晋史学家和文学家。勤学博览，历任著作郎、始安太守、司徒右长史、散骑常侍等职</a:t>
            </a:r>
            <a:r>
              <a:rPr sz="2800" dirty="0" smtClean="0">
                <a:latin typeface="方正隶书简体" charset="0"/>
                <a:ea typeface="方正隶书简体" charset="0"/>
              </a:rPr>
              <a:t>。书中反映了人民反抗压迫的斗争精神</a:t>
            </a:r>
            <a:r>
              <a:rPr sz="2800" dirty="0">
                <a:latin typeface="方正隶书简体" charset="0"/>
                <a:ea typeface="方正隶书简体" charset="0"/>
              </a:rPr>
              <a:t>，揭露了封建统治者欺压人民，鞭挞了社会的黑暗。艺术上故事生动具体，情节曲折，具有后代短篇小说的规模。</a:t>
            </a:r>
            <a:endParaRPr sz="2800" dirty="0">
              <a:latin typeface="方正隶书简体" charset="0"/>
              <a:ea typeface="方正隶书简体"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7060" y="688340"/>
            <a:ext cx="3565525" cy="701040"/>
          </a:xfrm>
          <a:prstGeom prst="rect">
            <a:avLst/>
          </a:prstGeom>
          <a:noFill/>
        </p:spPr>
        <p:txBody>
          <a:bodyPr wrap="square" rtlCol="0">
            <a:spAutoFit/>
          </a:bodyPr>
          <a:lstStyle/>
          <a:p>
            <a:pPr algn="ctr"/>
            <a:r>
              <a:rPr lang="zh-CN" altLang="en-US" sz="4000" b="1" dirty="0">
                <a:latin typeface="方正书宋简体" charset="0"/>
                <a:ea typeface="方正书宋简体" charset="0"/>
              </a:rPr>
              <a:t>韩凭夫妇</a:t>
            </a:r>
            <a:endParaRPr lang="zh-CN" altLang="en-US" sz="4000" b="1" dirty="0">
              <a:latin typeface="方正书宋简体" charset="0"/>
              <a:ea typeface="方正书宋简体" charset="0"/>
            </a:endParaRPr>
          </a:p>
        </p:txBody>
      </p:sp>
      <p:sp>
        <p:nvSpPr>
          <p:cNvPr id="3" name="文本框 2"/>
          <p:cNvSpPr txBox="1"/>
          <p:nvPr/>
        </p:nvSpPr>
        <p:spPr>
          <a:xfrm>
            <a:off x="1499235" y="1575435"/>
            <a:ext cx="9841865" cy="485584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zh-CN" altLang="en-US" sz="2400" dirty="0">
                <a:latin typeface="方正启体简体" charset="0"/>
                <a:ea typeface="方正启体简体" charset="0"/>
              </a:rPr>
              <a:t>宋康王舍人韩凭，娶妻何氏，美。康王夺之。凭怨，王囚之，论为城旦。妻密遗凭书，缪其辞曰：“其雨淫淫，河大水深，日出当心。”既而王得其书，以示左右，左右莫解其意。臣苏贺对曰：“其雨淫淫，言愁且思也。河大水深，不得往来也。日出当心，心有死志也。”俄而凭乃自杀。</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其妻乃阴腐其衣，王与之登台，妻遂自投台，左右揽之，衣不中手而死。遗书于带曰：“王利其生，妾利其死，愿以尸骨，赐凭合葬。”</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王怒，弗听，使里人埋之，冢相望也。王曰：“尔夫妇相爱不已，若能使冢合，则吾弗阻也。”宿昔之间，便有大梓木，生于二冢之端，旬日而大盈抱，屈体相就，根交于下，枝错于上。又有鸳鸯，雌雄各一，恒栖树上，晨夕不去，交颈悲鸣，音声感人。宋人哀之，遂号其木曰“相思树。”“相思”之名，起于此也。南人谓此禽即韩凭夫妇之精魂。今睢阳有韩凭城，其歌谣至今犹存。</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580490" y="2504894"/>
            <a:ext cx="6315710" cy="2240915"/>
          </a:xfrm>
          <a:prstGeom prst="rect">
            <a:avLst/>
          </a:prstGeom>
          <a:noFill/>
        </p:spPr>
        <p:txBody>
          <a:bodyPr wrap="square" rtlCol="0">
            <a:spAutoFit/>
          </a:bodyPr>
          <a:lstStyle/>
          <a:p>
            <a:r>
              <a:rPr lang="zh-CN" altLang="en-US" sz="2000" dirty="0" smtClean="0">
                <a:latin typeface="+mn-ea"/>
              </a:rPr>
              <a:t>       </a:t>
            </a:r>
            <a:r>
              <a:rPr sz="2000" dirty="0">
                <a:latin typeface="+mn-ea"/>
              </a:rPr>
              <a:t>这篇小说写的是宋康王霸占人妻所造成的一个爱情悲剧故事。作品按照时间顺序叙事，比较鲜明地刻画了宋康王的荒淫、暴虐、残忍，以及韩凭之妻忠于爱情、宁死不屈、从容有智的形象。小说后半部分，以浪漫主义的想象，强化、升华了韩凭夫妇真挚的感情和他们的反抗精神，也表现了人民群众的美好愿望和对他们的同情。</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《搜神记》对后世小说产生了怎样的影响？</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86244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1、魏晋志怪小说出现的原因是什么？</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32.jpg32"/>
          <p:cNvPicPr>
            <a:picLocks noChangeAspect="1"/>
          </p:cNvPicPr>
          <p:nvPr/>
        </p:nvPicPr>
        <p:blipFill>
          <a:blip r:embed="rId1"/>
          <a:srcRect/>
          <a:stretch>
            <a:fillRect/>
          </a:stretch>
        </p:blipFill>
        <p:spPr>
          <a:xfrm>
            <a:off x="1673860" y="2529205"/>
            <a:ext cx="2501900" cy="366649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832340" y="1977804"/>
            <a:ext cx="6581906"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《世说新语》</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刘义庆〈403—444〉，彭城〈今江苏徐州〉人。宋武帝刘裕之侄，袭封临川王。爱好文义，常招聚文学之士，故其所著《世说新语》可能出于众文土之手。所记虽多是一些零星琐碎的人物言行，但涉及的内容相当广泛，多方面地反映了魏晋士大夫的思想、生活情况和当时的社会面貌。全书语言精练，意味隽永，是古代轶事小说的典范。</a:t>
            </a:r>
            <a:endParaRPr sz="2800" dirty="0">
              <a:latin typeface="方正隶书简体" charset="0"/>
              <a:ea typeface="方正隶书简体"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1"/>
          <p:cNvPicPr>
            <a:picLocks noChangeAspect="1"/>
          </p:cNvPicPr>
          <p:nvPr/>
        </p:nvPicPr>
        <p:blipFill>
          <a:blip r:embed="rId1"/>
          <a:stretch>
            <a:fillRect/>
          </a:stretch>
        </p:blipFill>
        <p:spPr>
          <a:xfrm>
            <a:off x="5823585" y="1401445"/>
            <a:ext cx="6379845" cy="5047615"/>
          </a:xfrm>
          <a:prstGeom prst="rect">
            <a:avLst/>
          </a:prstGeom>
          <a:effectLst>
            <a:softEdge rad="203200"/>
          </a:effectLst>
        </p:spPr>
      </p:pic>
      <p:sp>
        <p:nvSpPr>
          <p:cNvPr id="2" name="文本框 1"/>
          <p:cNvSpPr txBox="1"/>
          <p:nvPr/>
        </p:nvSpPr>
        <p:spPr>
          <a:xfrm>
            <a:off x="2505710" y="929640"/>
            <a:ext cx="3565525" cy="701040"/>
          </a:xfrm>
          <a:prstGeom prst="rect">
            <a:avLst/>
          </a:prstGeom>
          <a:noFill/>
        </p:spPr>
        <p:txBody>
          <a:bodyPr wrap="square" rtlCol="0">
            <a:spAutoFit/>
          </a:bodyPr>
          <a:lstStyle/>
          <a:p>
            <a:pPr algn="ctr"/>
            <a:r>
              <a:rPr lang="zh-CN" altLang="en-US" sz="4000" b="1" dirty="0">
                <a:latin typeface="方正书宋简体" charset="0"/>
                <a:ea typeface="方正书宋简体" charset="0"/>
              </a:rPr>
              <a:t>王子猷居山阴</a:t>
            </a:r>
            <a:endParaRPr lang="zh-CN" altLang="en-US" sz="4000" b="1" dirty="0">
              <a:latin typeface="方正书宋简体" charset="0"/>
              <a:ea typeface="方正书宋简体" charset="0"/>
            </a:endParaRPr>
          </a:p>
        </p:txBody>
      </p:sp>
      <p:sp>
        <p:nvSpPr>
          <p:cNvPr id="3" name="文本框 2"/>
          <p:cNvSpPr txBox="1"/>
          <p:nvPr/>
        </p:nvSpPr>
        <p:spPr>
          <a:xfrm>
            <a:off x="1779270" y="1816735"/>
            <a:ext cx="4871085" cy="44938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3200" dirty="0">
                <a:latin typeface="方正启体简体" charset="0"/>
                <a:ea typeface="方正启体简体" charset="0"/>
              </a:rPr>
              <a:t>王子猷居山阴，夜大雪，眠觉，开室命酌酒，四望皎然。因起仿偟，咏左思招隐诗。忽忆戴安道。时戴在剡，即便夜乘小舟就之。经宿方至，造门不前而返。人问其故，王曰：“吾本乘兴而行，兴尽而返，何必见戴？”</a:t>
            </a:r>
            <a:endParaRPr lang="zh-CN" altLang="en-US" sz="32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638275" y="2755719"/>
            <a:ext cx="6315710" cy="1326515"/>
          </a:xfrm>
          <a:prstGeom prst="rect">
            <a:avLst/>
          </a:prstGeom>
          <a:noFill/>
        </p:spPr>
        <p:txBody>
          <a:bodyPr wrap="square" rtlCol="0">
            <a:spAutoFit/>
          </a:bodyPr>
          <a:lstStyle/>
          <a:p>
            <a:r>
              <a:rPr lang="zh-CN" altLang="en-US" sz="2000" dirty="0" smtClean="0">
                <a:latin typeface="+mn-ea"/>
              </a:rPr>
              <a:t>       </a:t>
            </a:r>
            <a:r>
              <a:rPr sz="2000" dirty="0">
                <a:latin typeface="+mn-ea"/>
              </a:rPr>
              <a:t>本篇通过王徽之访戴逵“乘兴而行，兴尽而返”的言行，表现了当时名士率性任情的风度和一种乐观，豁达的人生态度。可看出，王子猷是一个性情潇洒的人。表现了王子猷潇洒不羁的性情和乐观豁达的人生态度。</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你理解的“魏晋风度”是什么？</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4477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1、《世说新语》的注本有哪些？</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363845" y="2364105"/>
            <a:ext cx="5278755" cy="31496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罗贯中</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罗贯中（</a:t>
            </a:r>
            <a:r>
              <a:rPr lang="zh-CN" sz="2800" dirty="0">
                <a:latin typeface="方正隶书简体" charset="0"/>
                <a:ea typeface="方正隶书简体" charset="0"/>
              </a:rPr>
              <a:t>约</a:t>
            </a:r>
            <a:r>
              <a:rPr sz="2800" dirty="0">
                <a:latin typeface="方正隶书简体" charset="0"/>
                <a:ea typeface="方正隶书简体" charset="0"/>
              </a:rPr>
              <a:t>1310—</a:t>
            </a:r>
            <a:r>
              <a:rPr lang="zh-CN" sz="2800" dirty="0">
                <a:latin typeface="方正隶书简体" charset="0"/>
                <a:ea typeface="方正隶书简体" charset="0"/>
              </a:rPr>
              <a:t>约</a:t>
            </a:r>
            <a:r>
              <a:rPr sz="2800" dirty="0">
                <a:latin typeface="方正隶书简体" charset="0"/>
                <a:ea typeface="方正隶书简体" charset="0"/>
              </a:rPr>
              <a:t>1385），号湖海散人，一生潦倒不得志，主要从事通俗文学的创作与整理，主要作品除《三国演义》外，还有《隋唐志传》、《残唐五代史演义》、《三遂平妖传》等。</a:t>
            </a:r>
            <a:endParaRPr sz="2800" dirty="0">
              <a:latin typeface="方正隶书简体" charset="0"/>
              <a:ea typeface="方正隶书简体" charset="0"/>
            </a:endParaRPr>
          </a:p>
        </p:txBody>
      </p:sp>
      <p:pic>
        <p:nvPicPr>
          <p:cNvPr id="4" name="图片 3" descr="33"/>
          <p:cNvPicPr>
            <a:picLocks noChangeAspect="1"/>
          </p:cNvPicPr>
          <p:nvPr/>
        </p:nvPicPr>
        <p:blipFill>
          <a:blip r:embed="rId1"/>
          <a:stretch>
            <a:fillRect/>
          </a:stretch>
        </p:blipFill>
        <p:spPr>
          <a:xfrm>
            <a:off x="1661795" y="1967230"/>
            <a:ext cx="3355340" cy="3879215"/>
          </a:xfrm>
          <a:prstGeom prst="rect">
            <a:avLst/>
          </a:prstGeom>
          <a:effectLst>
            <a:softEdge rad="101600"/>
          </a:effectLst>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61565" y="553085"/>
            <a:ext cx="8285480" cy="1127760"/>
          </a:xfrm>
          <a:prstGeom prst="rect">
            <a:avLst/>
          </a:prstGeom>
          <a:noFill/>
        </p:spPr>
        <p:txBody>
          <a:bodyPr wrap="square" rtlCol="0">
            <a:spAutoFit/>
          </a:bodyPr>
          <a:lstStyle/>
          <a:p>
            <a:pPr algn="ctr"/>
            <a:r>
              <a:rPr lang="zh-CN" altLang="en-US" sz="4000" b="1" dirty="0">
                <a:latin typeface="方正书宋简体" charset="0"/>
                <a:ea typeface="方正书宋简体" charset="0"/>
              </a:rPr>
              <a:t>三国演义</a:t>
            </a:r>
            <a:endParaRPr lang="zh-CN" altLang="en-US" sz="2800" b="1" dirty="0">
              <a:latin typeface="方正书宋简体" charset="0"/>
              <a:ea typeface="方正书宋简体" charset="0"/>
            </a:endParaRPr>
          </a:p>
          <a:p>
            <a:pPr algn="ctr"/>
            <a:r>
              <a:rPr lang="zh-CN" altLang="en-US" sz="2800" b="1" dirty="0">
                <a:latin typeface="方正书宋简体" charset="0"/>
                <a:ea typeface="方正书宋简体" charset="0"/>
              </a:rPr>
              <a:t>第三十七回  司马徽再荐名士　刘玄德三顾草庐</a:t>
            </a:r>
            <a:endParaRPr lang="zh-CN" altLang="en-US" sz="2800" b="1" dirty="0">
              <a:latin typeface="方正书宋简体" charset="0"/>
              <a:ea typeface="方正书宋简体" charset="0"/>
            </a:endParaRPr>
          </a:p>
        </p:txBody>
      </p:sp>
      <p:sp>
        <p:nvSpPr>
          <p:cNvPr id="3" name="文本框 2"/>
          <p:cNvSpPr txBox="1"/>
          <p:nvPr/>
        </p:nvSpPr>
        <p:spPr>
          <a:xfrm>
            <a:off x="1826895" y="1835785"/>
            <a:ext cx="9465310" cy="46158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官渡大战后，曹操打败了刘备。刘备只得投靠刘表。曹操为得到刘备的谋士徐庶，就谎称徐庶的母亲病了，让徐庶立刻去许都。徐庶临走时告诉刘备，卧龙岗有个奇才叫诸葛亮，如果能得到他的帮助，就可以得到天下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第二天，刘备就和关羽、张飞带着礼物，去南阳拜访诸葛亮。谁知诸葛亮刚好出游去了，书童也说不准什么时候回来。刘备只好回去了。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过了几天，刘备和关羽。张飞冒着大雪又来到诸葛亮的家。刘备看见一个青年正在读书，急忙过去行礼。可那个青年是诸葛亮的弟弟。他告诉刘备，哥哥被朋友邀走了。刘备非常失望，只好留下一封信，说渴望得到诸葛亮的帮助，平定天下。</a:t>
            </a:r>
            <a:endParaRPr lang="zh-CN" altLang="en-US" sz="2400" dirty="0">
              <a:latin typeface="方正启体简体" charset="0"/>
              <a:ea typeface="方正启体简体" charset="0"/>
            </a:endParaRPr>
          </a:p>
          <a:p>
            <a:pPr algn="l"/>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503795"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文中歌词中的“美人”指代什么？</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467350" cy="1077218"/>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1、本文多次写到主客问答，这种安排有什么作用？</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34"/>
          <p:cNvPicPr>
            <a:picLocks noChangeAspect="1"/>
          </p:cNvPicPr>
          <p:nvPr/>
        </p:nvPicPr>
        <p:blipFill>
          <a:blip r:embed="rId1"/>
          <a:stretch>
            <a:fillRect/>
          </a:stretch>
        </p:blipFill>
        <p:spPr>
          <a:xfrm>
            <a:off x="7495540" y="1400175"/>
            <a:ext cx="4529455" cy="4637405"/>
          </a:xfrm>
          <a:prstGeom prst="rect">
            <a:avLst/>
          </a:prstGeom>
        </p:spPr>
      </p:pic>
      <p:sp>
        <p:nvSpPr>
          <p:cNvPr id="2" name="文本框 1"/>
          <p:cNvSpPr txBox="1"/>
          <p:nvPr/>
        </p:nvSpPr>
        <p:spPr>
          <a:xfrm>
            <a:off x="2437765" y="600710"/>
            <a:ext cx="3121660" cy="1127760"/>
          </a:xfrm>
          <a:prstGeom prst="rect">
            <a:avLst/>
          </a:prstGeom>
          <a:noFill/>
        </p:spPr>
        <p:txBody>
          <a:bodyPr wrap="square" rtlCol="0">
            <a:spAutoFit/>
          </a:bodyPr>
          <a:lstStyle/>
          <a:p>
            <a:pPr algn="ctr"/>
            <a:r>
              <a:rPr lang="zh-CN" altLang="en-US" sz="4000" b="1" dirty="0">
                <a:latin typeface="方正书宋简体" charset="0"/>
                <a:ea typeface="方正书宋简体" charset="0"/>
              </a:rPr>
              <a:t>三国演义</a:t>
            </a:r>
            <a:endParaRPr lang="zh-CN" altLang="en-US" sz="2800" b="1" dirty="0">
              <a:latin typeface="方正书宋简体" charset="0"/>
              <a:ea typeface="方正书宋简体" charset="0"/>
            </a:endParaRPr>
          </a:p>
          <a:p>
            <a:pPr algn="ctr"/>
            <a:r>
              <a:rPr lang="zh-CN" altLang="en-US" sz="2800" b="1" dirty="0">
                <a:latin typeface="方正书宋简体" charset="0"/>
                <a:ea typeface="方正书宋简体" charset="0"/>
              </a:rPr>
              <a:t> 刘玄德三顾草庐</a:t>
            </a:r>
            <a:endParaRPr lang="zh-CN" altLang="en-US" sz="2800" b="1" dirty="0">
              <a:latin typeface="方正书宋简体" charset="0"/>
              <a:ea typeface="方正书宋简体" charset="0"/>
            </a:endParaRPr>
          </a:p>
        </p:txBody>
      </p:sp>
      <p:sp>
        <p:nvSpPr>
          <p:cNvPr id="3" name="文本框 2"/>
          <p:cNvSpPr txBox="1"/>
          <p:nvPr/>
        </p:nvSpPr>
        <p:spPr>
          <a:xfrm>
            <a:off x="1159510" y="1894205"/>
            <a:ext cx="6300470" cy="38842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转眼过了新年，刘备选了个好日子，又一次来到卧龙岗。这次，诸葛亮正好在睡觉。刘备让关羽、张飞在门外等候，自己在台阶下静静地站着。过了很长时间，诸葛亮才醒来，刘备向他请教平定天下的办法。</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诸葛亮给刘备分析了天下的形势，说：“北让曹操占天时，南让孙权占地利，将军可占人和，拿下西川成大业，和曹、孙成三足鼎立之势。”刘备一听，非常佩服，请求他相助。诸葛亮答应了。那年诸葛亮才27岁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667485" y="2572204"/>
            <a:ext cx="6315710" cy="2545715"/>
          </a:xfrm>
          <a:prstGeom prst="rect">
            <a:avLst/>
          </a:prstGeom>
          <a:noFill/>
        </p:spPr>
        <p:txBody>
          <a:bodyPr wrap="square" rtlCol="0">
            <a:spAutoFit/>
          </a:bodyPr>
          <a:lstStyle/>
          <a:p>
            <a:r>
              <a:rPr lang="zh-CN" altLang="en-US" sz="2000" dirty="0" smtClean="0">
                <a:latin typeface="+mn-ea"/>
              </a:rPr>
              <a:t>       </a:t>
            </a:r>
            <a:r>
              <a:rPr sz="2000" dirty="0">
                <a:latin typeface="+mn-ea"/>
              </a:rPr>
              <a:t>刘备和诸葛亮这个君臣际遇，是刘备去找诸葛亮呢，还是诸葛亮主动去找刘备呢？这个问题历史上是有不同记载的，《三国志》说是刘备去找诸葛亮，用五个字做了记录，就是“凡三往，乃见”，但是《魏略》和《九州春秋》说是诸葛亮去找刘备。不管怎么说，“三顾茅庐”是中国历史上一件非常有意义的事情，那就是“隆中对”，在“隆中对”里面诸葛亮的政治天才表现得淋漓尽致，“隆中对”也成为中国古代一篇有名的对策。</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4098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《三国演义》在写人方面的突出特点是什么？</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44779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1、你如何评价《三国演义》的“拥刘反曹”倾向？</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412105" y="2141855"/>
            <a:ext cx="602170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蒲松龄</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蒲松龄（1640—1715），字留仙，一字剑臣，号柳泉居士，山东淄川（今淄博）人。出身于一个热衷科举的家庭，少时颇有文名，但科场始终不如意，一直考到六十余岁，也未能得第。为了谋生，他一面应考，一面做私塾教师，时间长达四十年。作品除《聊斋志异》外，还有不少诗作。</a:t>
            </a:r>
            <a:endParaRPr sz="2800" dirty="0">
              <a:latin typeface="方正隶书简体" charset="0"/>
              <a:ea typeface="方正隶书简体" charset="0"/>
            </a:endParaRPr>
          </a:p>
        </p:txBody>
      </p:sp>
      <p:pic>
        <p:nvPicPr>
          <p:cNvPr id="4" name="图片 3" descr="C:\Users\Administrator.WINDOWS-IQ47ND5\Pictures\413\36.jpg36"/>
          <p:cNvPicPr>
            <a:picLocks noChangeAspect="1"/>
          </p:cNvPicPr>
          <p:nvPr/>
        </p:nvPicPr>
        <p:blipFill>
          <a:blip r:embed="rId1"/>
          <a:srcRect/>
          <a:stretch>
            <a:fillRect/>
          </a:stretch>
        </p:blipFill>
        <p:spPr>
          <a:xfrm>
            <a:off x="2050415" y="1967230"/>
            <a:ext cx="2790190" cy="4198620"/>
          </a:xfrm>
          <a:prstGeom prst="rect">
            <a:avLst/>
          </a:prstGeom>
          <a:effectLst>
            <a:softEdge rad="101600"/>
          </a:effectLst>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97095" y="678180"/>
            <a:ext cx="3141345" cy="701040"/>
          </a:xfrm>
          <a:prstGeom prst="rect">
            <a:avLst/>
          </a:prstGeom>
          <a:noFill/>
        </p:spPr>
        <p:txBody>
          <a:bodyPr wrap="square" rtlCol="0">
            <a:spAutoFit/>
          </a:bodyPr>
          <a:lstStyle/>
          <a:p>
            <a:pPr algn="ctr"/>
            <a:r>
              <a:rPr lang="zh-CN" altLang="en-US" sz="4000" b="1" dirty="0">
                <a:latin typeface="方正书宋简体" charset="0"/>
                <a:ea typeface="方正书宋简体" charset="0"/>
              </a:rPr>
              <a:t>婴宁</a:t>
            </a:r>
            <a:endParaRPr lang="zh-CN" altLang="en-US" sz="4000" b="1" dirty="0">
              <a:latin typeface="方正书宋简体" charset="0"/>
              <a:ea typeface="方正书宋简体" charset="0"/>
            </a:endParaRPr>
          </a:p>
        </p:txBody>
      </p:sp>
      <p:sp>
        <p:nvSpPr>
          <p:cNvPr id="3" name="文本框 2"/>
          <p:cNvSpPr txBox="1"/>
          <p:nvPr/>
        </p:nvSpPr>
        <p:spPr>
          <a:xfrm>
            <a:off x="1671955" y="1555750"/>
            <a:ext cx="9465310" cy="46158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书生王子服在上元佳节偶遇佳人，他捡起姑娘丢落的梅花，相思成疾。表兄吴生诳他说女子是他的表妹，在西南三十里的山里。王子服一人入山寻找，见到佳人，不想竟是自己的姨妹，叫婴宁。婴宁本为狐产，且随鬼母长大，全然不知人间礼数，喜笑，憨纯无比。当子服向她求寝时，她竟然以“不惯与生人睡”相答，并将此事告诉鬼母。</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后来，婴宁和子服一起归家。王母和吴生都疑心是鬼，但见她整日爱花爱笑，不避太阳，就让她与子服成亲。婚后，婴宁设计惩治了邻家浪荡子，但由此引发官司，被母斥责，婴宁从此失去笑容。为鬼母迁葬时，反笑为哭，再无憨态。</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后婴宁生一子，在怀抱中，不畏生人，见人则笑，颇有其母之风。</a:t>
            </a:r>
            <a:endParaRPr lang="zh-CN" altLang="en-US" sz="2400" dirty="0">
              <a:latin typeface="方正启体简体" charset="0"/>
              <a:ea typeface="方正启体简体" charset="0"/>
            </a:endParaRPr>
          </a:p>
          <a:p>
            <a:pPr algn="l"/>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609700" y="2282644"/>
            <a:ext cx="6315710" cy="3460115"/>
          </a:xfrm>
          <a:prstGeom prst="rect">
            <a:avLst/>
          </a:prstGeom>
          <a:noFill/>
        </p:spPr>
        <p:txBody>
          <a:bodyPr wrap="square" rtlCol="0">
            <a:spAutoFit/>
          </a:bodyPr>
          <a:lstStyle/>
          <a:p>
            <a:r>
              <a:rPr lang="zh-CN" altLang="en-US" sz="2000" dirty="0" smtClean="0">
                <a:latin typeface="+mn-ea"/>
              </a:rPr>
              <a:t>       </a:t>
            </a:r>
            <a:r>
              <a:rPr sz="2000" dirty="0">
                <a:latin typeface="+mn-ea"/>
              </a:rPr>
              <a:t>本篇通过狐女婴宁与王子服的恋爱故事，成功地塑造了一个天真烂漫、憨态可掬、挣脱封建礼教束缚的少女婴宁形象，表现了作者对封建传统观念的蔑视和对自由爱情婚姻的憧憬。</a:t>
            </a:r>
            <a:endParaRPr sz="2000" dirty="0">
              <a:latin typeface="+mn-ea"/>
            </a:endParaRPr>
          </a:p>
          <a:p>
            <a:r>
              <a:rPr sz="2000" dirty="0">
                <a:latin typeface="+mn-ea"/>
              </a:rPr>
              <a:t>       在艺术上，其一，较好地体现了《聊斋志异》用神奇怪异故事反映现实生活的特点。其二，抓住人物性格的主要特征反复进行渲染。如作品对婴宁爱笑特点反复渲染，就使其形象更加鲜明突出，独具特色。其三，通过优美的环境描写衬托人物性格。作品围绕婴宁的活动，时时注意环境气氛的点染，创造出一种情景交融的优美意境。</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8924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《婴宁》表达了作者怎样的思想寄托？</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23506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1、鲁迅曾经说过，《聊斋志异》是“用传奇法，而以志怪”，你如何理解？</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402580" y="1891030"/>
            <a:ext cx="602170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曹雪芹</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曹雪芹（</a:t>
            </a:r>
            <a:r>
              <a:rPr lang="zh-CN" sz="2800" dirty="0">
                <a:latin typeface="方正隶书简体" charset="0"/>
                <a:ea typeface="方正隶书简体" charset="0"/>
              </a:rPr>
              <a:t>约</a:t>
            </a:r>
            <a:r>
              <a:rPr sz="2800" dirty="0">
                <a:latin typeface="方正隶书简体" charset="0"/>
                <a:ea typeface="方正隶书简体" charset="0"/>
              </a:rPr>
              <a:t>1715—</a:t>
            </a:r>
            <a:r>
              <a:rPr lang="zh-CN" sz="2800" dirty="0">
                <a:latin typeface="方正隶书简体" charset="0"/>
                <a:ea typeface="方正隶书简体" charset="0"/>
              </a:rPr>
              <a:t>约</a:t>
            </a:r>
            <a:r>
              <a:rPr sz="2800" dirty="0">
                <a:latin typeface="方正隶书简体" charset="0"/>
                <a:ea typeface="方正隶书简体" charset="0"/>
              </a:rPr>
              <a:t>1763），名霑，字梦阮，号雪芹，又号芹圃、芹溪。祖先原为汉人，后被满族贵族虏走成为家奴，入了满洲正白旗包衣。以后地位不断升迁，终于成为康熙亲信，成为显赫几代的大家族。由于政治斗争，曹家的地位后来一落千丈，到曹雪芹时，已经过的是“举家食粥”也难以为继的生活了。有《红楼梦》。</a:t>
            </a:r>
            <a:endParaRPr sz="2800" dirty="0">
              <a:latin typeface="方正隶书简体" charset="0"/>
              <a:ea typeface="方正隶书简体" charset="0"/>
            </a:endParaRPr>
          </a:p>
        </p:txBody>
      </p:sp>
      <p:pic>
        <p:nvPicPr>
          <p:cNvPr id="4" name="图片 3" descr="C:\Users\Administrator.WINDOWS-IQ47ND5\Pictures\413\37.jpg37"/>
          <p:cNvPicPr>
            <a:picLocks noChangeAspect="1"/>
          </p:cNvPicPr>
          <p:nvPr/>
        </p:nvPicPr>
        <p:blipFill>
          <a:blip r:embed="rId1"/>
          <a:srcRect/>
          <a:stretch>
            <a:fillRect/>
          </a:stretch>
        </p:blipFill>
        <p:spPr>
          <a:xfrm>
            <a:off x="1645920" y="1863725"/>
            <a:ext cx="3359785" cy="4396740"/>
          </a:xfrm>
          <a:prstGeom prst="rect">
            <a:avLst/>
          </a:prstGeom>
          <a:effectLst>
            <a:softEdge rad="101600"/>
          </a:effectLst>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91640" y="2230755"/>
            <a:ext cx="9465310" cy="38842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宝玉和凤姐从东府回来，把秦钟之事回了老太太。后来几日，两家女人都去东府看戏，老太太看了一日，第三天就不愿意去了，由宝玉送回来，本来宝玉是想返回去看戏什么的，又怕打搅生病中的可卿，忽然想起宝钗今日也病了，所以转头往梨香院而去，一路上遇到几个拍马屁的清客，自不免是互相吹捧一番。</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进了院中，宝玉自然是与薛姨妈一阵寒暄，寒暄过后，后者借故离开，创造二宝二人世界。然后首先是宝钗假装忽然在意宝玉的玉，一番赏鉴，丫头莺儿便说宝钗的钗上的字与通灵玉的字是一对，于是宝玉好奇之下也要看钗。——这正是比通灵金莺微露意。</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sp>
        <p:nvSpPr>
          <p:cNvPr id="5" name="文本框 4"/>
          <p:cNvSpPr txBox="1"/>
          <p:nvPr/>
        </p:nvSpPr>
        <p:spPr>
          <a:xfrm>
            <a:off x="1763395" y="774065"/>
            <a:ext cx="9511665" cy="1127760"/>
          </a:xfrm>
          <a:prstGeom prst="rect">
            <a:avLst/>
          </a:prstGeom>
          <a:noFill/>
        </p:spPr>
        <p:txBody>
          <a:bodyPr wrap="square" rtlCol="0">
            <a:spAutoFit/>
          </a:bodyPr>
          <a:p>
            <a:pPr algn="ctr"/>
            <a:r>
              <a:rPr lang="zh-CN" altLang="en-US" sz="4000" b="1" dirty="0">
                <a:latin typeface="方正书宋简体" charset="0"/>
                <a:ea typeface="方正书宋简体" charset="0"/>
              </a:rPr>
              <a:t>红楼梦</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第八回  比通灵金莺微露意  探宝钗黛玉半含酸</a:t>
            </a:r>
            <a:endParaRPr lang="zh-CN" altLang="en-US" sz="2800" b="1" dirty="0">
              <a:latin typeface="方正书宋简体" charset="0"/>
              <a:ea typeface="方正书宋简体"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04925" y="1941830"/>
            <a:ext cx="5836285" cy="425005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宝玉正奇怪宝钗的香气，这时候黛玉就到了，二玉都有意于对方的，吃醋装傻自是在所难免了，黛玉一番旁敲侧击，弄得二宝好不尴尬。一时薛姨妈这边酒席也摆好了，于是一同入席，宝玉又因为听宝钗劝说不吃冷酒的事再遭黛玉讥讽，宝钗素来知道黛玉是这性子，也不理他。</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后面的情节就是宝玉回绛芸轩，与晴雯贴字，找枫露茶不见，生气之后茜雪遭撵的情节了。</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古代小说</a:t>
            </a:r>
            <a:endParaRPr lang="zh-CN" altLang="en-US" sz="2800" dirty="0">
              <a:latin typeface="华文彩云" pitchFamily="2" charset="-122"/>
              <a:ea typeface="华文彩云" pitchFamily="2" charset="-122"/>
            </a:endParaRPr>
          </a:p>
        </p:txBody>
      </p:sp>
      <p:pic>
        <p:nvPicPr>
          <p:cNvPr id="6" name="图片 5" descr="38"/>
          <p:cNvPicPr>
            <a:picLocks noChangeAspect="1"/>
          </p:cNvPicPr>
          <p:nvPr/>
        </p:nvPicPr>
        <p:blipFill>
          <a:blip r:embed="rId1"/>
          <a:stretch>
            <a:fillRect/>
          </a:stretch>
        </p:blipFill>
        <p:spPr>
          <a:xfrm>
            <a:off x="7138035" y="2350135"/>
            <a:ext cx="4606290" cy="2978785"/>
          </a:xfrm>
          <a:prstGeom prst="rect">
            <a:avLst/>
          </a:prstGeom>
        </p:spPr>
      </p:pic>
      <p:sp>
        <p:nvSpPr>
          <p:cNvPr id="7" name="文本框 6"/>
          <p:cNvSpPr txBox="1"/>
          <p:nvPr/>
        </p:nvSpPr>
        <p:spPr>
          <a:xfrm>
            <a:off x="1917700" y="610235"/>
            <a:ext cx="9511665" cy="1127760"/>
          </a:xfrm>
          <a:prstGeom prst="rect">
            <a:avLst/>
          </a:prstGeom>
          <a:noFill/>
        </p:spPr>
        <p:txBody>
          <a:bodyPr wrap="square" rtlCol="0">
            <a:spAutoFit/>
          </a:bodyPr>
          <a:p>
            <a:pPr algn="ctr"/>
            <a:r>
              <a:rPr lang="zh-CN" altLang="en-US" sz="4000" b="1" dirty="0">
                <a:latin typeface="方正书宋简体" charset="0"/>
                <a:ea typeface="方正书宋简体" charset="0"/>
              </a:rPr>
              <a:t>红楼梦</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第八回  比通灵金莺微露意  探宝钗黛玉半含酸</a:t>
            </a:r>
            <a:endParaRPr lang="zh-CN" altLang="en-US" sz="2800" b="1" dirty="0">
              <a:latin typeface="方正书宋简体" charset="0"/>
              <a:ea typeface="方正书宋简体"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74847" y="290544"/>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648912" y="2042228"/>
            <a:ext cx="6979208" cy="4401205"/>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宋濂</a:t>
            </a:r>
            <a:endParaRPr lang="en-US" sz="2800" dirty="0" smtClean="0">
              <a:latin typeface="方正隶书简体" charset="0"/>
              <a:ea typeface="方正隶书简体" charset="0"/>
            </a:endParaRPr>
          </a:p>
          <a:p>
            <a:r>
              <a:rPr lang="zh-CN" altLang="en-US" sz="2800" dirty="0" smtClean="0">
                <a:latin typeface="方正隶书简体" charset="0"/>
                <a:ea typeface="方正隶书简体" charset="0"/>
              </a:rPr>
              <a:t>        宋濂</a:t>
            </a:r>
            <a:r>
              <a:rPr lang="zh-CN" altLang="en-US" sz="2800" dirty="0">
                <a:latin typeface="方正隶书简体" charset="0"/>
                <a:ea typeface="方正隶书简体" charset="0"/>
              </a:rPr>
              <a:t>（</a:t>
            </a:r>
            <a:r>
              <a:rPr lang="en-US" altLang="zh-CN" sz="2800" dirty="0">
                <a:latin typeface="方正隶书简体" charset="0"/>
                <a:ea typeface="方正隶书简体" charset="0"/>
              </a:rPr>
              <a:t>1310—1381</a:t>
            </a:r>
            <a:r>
              <a:rPr lang="zh-CN" altLang="en-US" sz="2800" dirty="0">
                <a:latin typeface="方正隶书简体" charset="0"/>
                <a:ea typeface="方正隶书简体" charset="0"/>
              </a:rPr>
              <a:t>），字景濂，号潜溪，浙江浦江（今浙江义乌县）人。元末隐居为道士，后应朱元璋征聘，作过江南儒学提举、</a:t>
            </a:r>
            <a:r>
              <a:rPr lang="en-US" altLang="zh-CN" sz="2800" dirty="0">
                <a:latin typeface="方正隶书简体" charset="0"/>
                <a:ea typeface="方正隶书简体" charset="0"/>
              </a:rPr>
              <a:t>《</a:t>
            </a:r>
            <a:r>
              <a:rPr lang="zh-CN" altLang="en-US" sz="2800" dirty="0">
                <a:latin typeface="方正隶书简体" charset="0"/>
                <a:ea typeface="方正隶书简体" charset="0"/>
              </a:rPr>
              <a:t>元史</a:t>
            </a:r>
            <a:r>
              <a:rPr lang="en-US" altLang="zh-CN" sz="2800" dirty="0">
                <a:latin typeface="方正隶书简体" charset="0"/>
                <a:ea typeface="方正隶书简体" charset="0"/>
              </a:rPr>
              <a:t>》</a:t>
            </a:r>
            <a:r>
              <a:rPr lang="zh-CN" altLang="en-US" sz="2800" dirty="0">
                <a:latin typeface="方正隶书简体" charset="0"/>
                <a:ea typeface="方正隶书简体" charset="0"/>
              </a:rPr>
              <a:t>修撰总裁、国子司业、侍讲学土、翰林学士承旨知制诰等职。因长孙宋慎犯罪，被流放到四川，途中病死。他是明初著名的文人，其散文对明代散文创作具有重要影响。有</a:t>
            </a:r>
            <a:r>
              <a:rPr lang="en-US" altLang="zh-CN" sz="2800" dirty="0">
                <a:latin typeface="方正隶书简体" charset="0"/>
                <a:ea typeface="方正隶书简体" charset="0"/>
              </a:rPr>
              <a:t>《</a:t>
            </a:r>
            <a:r>
              <a:rPr lang="zh-CN" altLang="en-US" sz="2800" dirty="0">
                <a:latin typeface="方正隶书简体" charset="0"/>
                <a:ea typeface="方正隶书简体" charset="0"/>
              </a:rPr>
              <a:t>宋学士集</a:t>
            </a:r>
            <a:r>
              <a:rPr lang="en-US" altLang="zh-CN" sz="2800" dirty="0">
                <a:latin typeface="方正隶书简体" charset="0"/>
                <a:ea typeface="方正隶书简体" charset="0"/>
              </a:rPr>
              <a:t>》</a:t>
            </a:r>
            <a:r>
              <a:rPr lang="zh-CN" altLang="en-US" sz="2800" dirty="0">
                <a:latin typeface="方正隶书简体" charset="0"/>
                <a:ea typeface="方正隶书简体" charset="0"/>
              </a:rPr>
              <a:t>。</a:t>
            </a:r>
            <a:endParaRPr lang="zh-CN" altLang="en-US" sz="2800" dirty="0">
              <a:latin typeface="方正隶书简体" charset="0"/>
              <a:ea typeface="方正隶书简体" charset="0"/>
            </a:endParaRPr>
          </a:p>
          <a:p>
            <a:endParaRPr sz="2400" dirty="0">
              <a:latin typeface="方正隶书简体" charset="0"/>
              <a:ea typeface="方正隶书简体" charset="0"/>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1588" y="2165371"/>
            <a:ext cx="3546518" cy="415491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78195" y="132016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693307" y="834061"/>
            <a:ext cx="1219200" cy="1219200"/>
          </a:xfrm>
          <a:prstGeom prst="rect">
            <a:avLst/>
          </a:prstGeom>
        </p:spPr>
      </p:pic>
      <p:sp>
        <p:nvSpPr>
          <p:cNvPr id="6" name="文本框 5"/>
          <p:cNvSpPr txBox="1"/>
          <p:nvPr/>
        </p:nvSpPr>
        <p:spPr>
          <a:xfrm>
            <a:off x="4609700" y="2282644"/>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寄居贾府的林黛玉和贾宝玉青梅竹马，一起长大。现在突然来了品貌俱佳的薛宝钗，两小无猜的爱情受到了威胁，这不能不引起黛玉的忧虑、猜忌。正是出于这种特有的敏感，林黛玉一出场便捕捉到“二宝”间的亲密气氛，于是她出口便说“来得不巧了”。这些情不自禁地表露出微微的妒忌。</a:t>
            </a:r>
            <a:endParaRPr sz="2000" dirty="0">
              <a:latin typeface="+mn-ea"/>
            </a:endParaRPr>
          </a:p>
          <a:p>
            <a:r>
              <a:rPr sz="2000" dirty="0">
                <a:latin typeface="+mn-ea"/>
              </a:rPr>
              <a:t>       探宝钗，黛玉半含酸，可见“金玉良缘”、“木石前盟”的矛盾初见端倪。林黛玉的行为，看似使“小性儿”，却是她寄身于贾府这个“势利场”中，对自己尊严的维护，对封建礼教的挑战。</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637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为什么说《红楼梦》是中国古典文学发展的最高峰？</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2350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1、比较林黛玉与薛宝钗的优劣。</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a:blip r:embed="rId1" cstate="email"/>
          <a:srcRect/>
          <a:stretch>
            <a:fillRect/>
          </a:stretch>
        </p:blipFill>
        <p:spPr bwMode="auto">
          <a:xfrm>
            <a:off x="5807075" y="62986"/>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494665" y="191770"/>
            <a:ext cx="6532880" cy="762000"/>
          </a:xfrm>
          <a:prstGeom prst="rect">
            <a:avLst/>
          </a:prstGeom>
          <a:noFill/>
        </p:spPr>
        <p:txBody>
          <a:bodyPr wrap="square" rtlCol="0">
            <a:spAutoFit/>
          </a:bodyPr>
          <a:lstStyle/>
          <a:p>
            <a:r>
              <a:rPr lang="zh-CN" altLang="en-US" sz="4400" b="1" dirty="0" smtClean="0">
                <a:solidFill>
                  <a:srgbClr val="C00000"/>
                </a:solidFill>
                <a:latin typeface="李旭科毛笔行书" charset="0"/>
                <a:ea typeface="李旭科毛笔行书" charset="0"/>
              </a:rPr>
              <a:t>古代小说</a:t>
            </a:r>
            <a:r>
              <a:rPr lang="zh-CN" altLang="en-US" sz="4400" b="1" dirty="0">
                <a:solidFill>
                  <a:srgbClr val="C00000"/>
                </a:solidFill>
                <a:latin typeface="李旭科毛笔行书" charset="0"/>
                <a:ea typeface="李旭科毛笔行书" charset="0"/>
              </a:rPr>
              <a:t>拓展阅读</a:t>
            </a:r>
            <a:r>
              <a:rPr lang="zh-CN" altLang="en-US" sz="4400" b="1" dirty="0" smtClean="0">
                <a:solidFill>
                  <a:srgbClr val="C00000"/>
                </a:solidFill>
                <a:latin typeface="李旭科毛笔行书" charset="0"/>
                <a:ea typeface="李旭科毛笔行书" charset="0"/>
              </a:rPr>
              <a:t>篇目</a:t>
            </a:r>
            <a:endParaRPr lang="zh-CN" altLang="en-US" sz="1600" dirty="0">
              <a:solidFill>
                <a:srgbClr val="C00000"/>
              </a:solidFill>
              <a:latin typeface="李旭科书法" pitchFamily="2" charset="-122"/>
              <a:ea typeface="李旭科书法" pitchFamily="2" charset="-122"/>
            </a:endParaRPr>
          </a:p>
        </p:txBody>
      </p:sp>
      <p:grpSp>
        <p:nvGrpSpPr>
          <p:cNvPr id="52" name="组合 51"/>
          <p:cNvGrpSpPr/>
          <p:nvPr/>
        </p:nvGrpSpPr>
        <p:grpSpPr>
          <a:xfrm flipH="1">
            <a:off x="9966445" y="4515537"/>
            <a:ext cx="2225554" cy="2381210"/>
            <a:chOff x="-301625" y="1238025"/>
            <a:chExt cx="5348107" cy="5840474"/>
          </a:xfrm>
        </p:grpSpPr>
        <p:pic>
          <p:nvPicPr>
            <p:cNvPr id="53" name="图片 52"/>
            <p:cNvPicPr>
              <a:picLocks noChangeAspect="1"/>
            </p:cNvPicPr>
            <p:nvPr/>
          </p:nvPicPr>
          <p:blipFill>
            <a:blip r:embed="rId2" cstate="email"/>
            <a:stretch>
              <a:fillRect/>
            </a:stretch>
          </p:blipFill>
          <p:spPr>
            <a:xfrm>
              <a:off x="-301625" y="1238025"/>
              <a:ext cx="4705350" cy="5840474"/>
            </a:xfrm>
            <a:prstGeom prst="rect">
              <a:avLst/>
            </a:prstGeom>
          </p:spPr>
        </p:pic>
        <p:pic>
          <p:nvPicPr>
            <p:cNvPr id="54" name="图片 53"/>
            <p:cNvPicPr>
              <a:picLocks noChangeAspect="1"/>
            </p:cNvPicPr>
            <p:nvPr/>
          </p:nvPicPr>
          <p:blipFill>
            <a:blip r:embed="rId3" cstate="email"/>
            <a:stretch>
              <a:fillRect/>
            </a:stretch>
          </p:blipFill>
          <p:spPr>
            <a:xfrm>
              <a:off x="2790766" y="3184198"/>
              <a:ext cx="2255716" cy="2164268"/>
            </a:xfrm>
            <a:prstGeom prst="rect">
              <a:avLst/>
            </a:prstGeom>
          </p:spPr>
        </p:pic>
      </p:grpSp>
      <p:sp>
        <p:nvSpPr>
          <p:cNvPr id="55" name="文本框 54"/>
          <p:cNvSpPr txBox="1"/>
          <p:nvPr/>
        </p:nvSpPr>
        <p:spPr>
          <a:xfrm>
            <a:off x="3606165" y="1736090"/>
            <a:ext cx="6614160" cy="4114800"/>
          </a:xfrm>
          <a:prstGeom prst="rect">
            <a:avLst/>
          </a:prstGeom>
          <a:noFill/>
        </p:spPr>
        <p:txBody>
          <a:bodyPr wrap="square" rtlCol="0">
            <a:spAutoFit/>
          </a:bodyPr>
          <a:lstStyle/>
          <a:p>
            <a:r>
              <a:rPr sz="2400" dirty="0">
                <a:solidFill>
                  <a:schemeClr val="tx1">
                    <a:lumMod val="65000"/>
                    <a:lumOff val="35000"/>
                  </a:schemeClr>
                </a:solidFill>
                <a:latin typeface="汉仪竹节体简" pitchFamily="49" charset="-122"/>
                <a:ea typeface="汉仪竹节体简" pitchFamily="49" charset="-122"/>
              </a:rPr>
              <a:t>1、《搜神记》：《三王墓》</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2、《世说新语》：《陶侃》、《石崇要客燕集》</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3、唐代传奇：《李娃传》、《霍小玉传》</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4、《聊斋志异》：《聂小倩》、《书痴》</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5、《红楼梦》：（宝玉挨打）</a:t>
            </a:r>
            <a:endParaRPr sz="2400" dirty="0">
              <a:solidFill>
                <a:schemeClr val="tx1">
                  <a:lumMod val="65000"/>
                  <a:lumOff val="35000"/>
                </a:schemeClr>
              </a:solidFill>
              <a:latin typeface="汉仪竹节体简" pitchFamily="49" charset="-122"/>
              <a:ea typeface="汉仪竹节体简" pitchFamily="49" charset="-122"/>
            </a:endParaRPr>
          </a:p>
        </p:txBody>
      </p:sp>
      <p:sp>
        <p:nvSpPr>
          <p:cNvPr id="46" name="Freeform 5"/>
          <p:cNvSpPr>
            <a:spLocks noEditPoints="1"/>
          </p:cNvSpPr>
          <p:nvPr/>
        </p:nvSpPr>
        <p:spPr bwMode="auto">
          <a:xfrm>
            <a:off x="2145956" y="1831430"/>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cstate="email"/>
          <a:stretch>
            <a:fillRect/>
          </a:stretch>
        </p:blipFill>
        <p:spPr>
          <a:xfrm>
            <a:off x="2383277" y="1352695"/>
            <a:ext cx="761941" cy="761941"/>
          </a:xfrm>
          <a:prstGeom prst="rect">
            <a:avLst/>
          </a:prstGeom>
        </p:spPr>
      </p:pic>
      <p:sp>
        <p:nvSpPr>
          <p:cNvPr id="47" name="Freeform 5"/>
          <p:cNvSpPr>
            <a:spLocks noEditPoints="1"/>
          </p:cNvSpPr>
          <p:nvPr/>
        </p:nvSpPr>
        <p:spPr bwMode="auto">
          <a:xfrm>
            <a:off x="2154759" y="3573524"/>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nvPicPr>
        <p:blipFill>
          <a:blip r:embed="rId5" cstate="email"/>
          <a:stretch>
            <a:fillRect/>
          </a:stretch>
        </p:blipFill>
        <p:spPr>
          <a:xfrm rot="1922461" flipH="1">
            <a:off x="2259065" y="2901856"/>
            <a:ext cx="952063" cy="952063"/>
          </a:xfrm>
          <a:prstGeom prst="rect">
            <a:avLst/>
          </a:prstGeom>
        </p:spPr>
      </p:pic>
      <p:sp>
        <p:nvSpPr>
          <p:cNvPr id="48" name="Freeform 5"/>
          <p:cNvSpPr>
            <a:spLocks noEditPoints="1"/>
          </p:cNvSpPr>
          <p:nvPr/>
        </p:nvSpPr>
        <p:spPr bwMode="auto">
          <a:xfrm>
            <a:off x="2181092" y="5315617"/>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44" name="图片 43"/>
          <p:cNvPicPr>
            <a:picLocks noChangeAspect="1"/>
          </p:cNvPicPr>
          <p:nvPr/>
        </p:nvPicPr>
        <p:blipFill>
          <a:blip r:embed="rId6" cstate="email"/>
          <a:stretch>
            <a:fillRect/>
          </a:stretch>
        </p:blipFill>
        <p:spPr>
          <a:xfrm rot="20275633" flipH="1">
            <a:off x="2375026" y="4772818"/>
            <a:ext cx="881224" cy="881224"/>
          </a:xfrm>
          <a:prstGeom prst="rect">
            <a:avLst/>
          </a:prstGeom>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503045" y="1717040"/>
            <a:ext cx="602170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关汉卿</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关汉卿（</a:t>
            </a:r>
            <a:r>
              <a:rPr lang="zh-CN" sz="2800" dirty="0">
                <a:latin typeface="方正隶书简体" charset="0"/>
                <a:ea typeface="方正隶书简体" charset="0"/>
              </a:rPr>
              <a:t>约</a:t>
            </a:r>
            <a:r>
              <a:rPr sz="2800" dirty="0">
                <a:latin typeface="方正隶书简体" charset="0"/>
                <a:ea typeface="方正隶书简体" charset="0"/>
              </a:rPr>
              <a:t>1229—</a:t>
            </a:r>
            <a:r>
              <a:rPr lang="zh-CN" sz="2800" dirty="0">
                <a:latin typeface="方正隶书简体" charset="0"/>
                <a:ea typeface="方正隶书简体" charset="0"/>
              </a:rPr>
              <a:t>约</a:t>
            </a:r>
            <a:r>
              <a:rPr sz="2800" dirty="0">
                <a:latin typeface="方正隶书简体" charset="0"/>
                <a:ea typeface="方正隶书简体" charset="0"/>
              </a:rPr>
              <a:t>1307），号己斋，大都人。其生平事迹已法详考，只知他“生而倜傥，博学能事，滑稽多智，蕴藉风流，为一时之冠”（《析津志》）。在当时的“玉京书会”及表演场所非常活跃。他是中国古典戏剧的奠基人，一生创作了大量剧作，现存《窦娥冤》、《救风尘》等十八种。</a:t>
            </a:r>
            <a:endParaRPr sz="2800" dirty="0">
              <a:latin typeface="方正隶书简体" charset="0"/>
              <a:ea typeface="方正隶书简体" charset="0"/>
            </a:endParaRPr>
          </a:p>
        </p:txBody>
      </p:sp>
      <p:pic>
        <p:nvPicPr>
          <p:cNvPr id="4" name="图片 3" descr="C:\Users\Administrator.WINDOWS-IQ47ND5\Pictures\413\40.jpg40"/>
          <p:cNvPicPr>
            <a:picLocks noChangeAspect="1"/>
          </p:cNvPicPr>
          <p:nvPr/>
        </p:nvPicPr>
        <p:blipFill>
          <a:blip r:embed="rId1"/>
          <a:srcRect/>
          <a:stretch>
            <a:fillRect/>
          </a:stretch>
        </p:blipFill>
        <p:spPr>
          <a:xfrm>
            <a:off x="7896860" y="1955165"/>
            <a:ext cx="3155315" cy="4182745"/>
          </a:xfrm>
          <a:prstGeom prst="rect">
            <a:avLst/>
          </a:prstGeom>
          <a:effectLst>
            <a:softEdge rad="101600"/>
          </a:effectLst>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91640" y="2230755"/>
            <a:ext cx="9465310" cy="315277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a:t>
            </a:r>
            <a:r>
              <a:rPr lang="zh-CN" altLang="en-US" sz="2400" dirty="0">
                <a:latin typeface="方正启体简体" charset="0"/>
                <a:ea typeface="方正启体简体" charset="0"/>
                <a:sym typeface="+mn-ea"/>
              </a:rPr>
              <a:t>主要剧情是：楚州寒儒窦天章因为无钱进京赶考，无奈之下将幼女窦娥卖给蔡婆家为童养媳。窦娥婚后不久丈夫去世，婆媳相依为命。蔡婆外出讨债时遇到流氓张驴儿父子，被其胁迫。张驴儿企图霸占窦娥，见她不从，便想毒死蔡婆以要挟窦娥，不料误将其父毒死。张驴儿诬告窦娥杀人，严刑逼讯婆媳二人，窦娥为救蔡婆，自认杀人，被判斩刑。窦娥在临刑之时指天为誓，死后将血溅白练、六月降雪、大旱三年，以明己冤，后来果然都一一应验。三年后窦天章任廉访使至楚州，见窦娥鬼魂出现，于是重审此案，为窦娥申冤。</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3384550" y="716280"/>
            <a:ext cx="6036945" cy="1127760"/>
          </a:xfrm>
          <a:prstGeom prst="rect">
            <a:avLst/>
          </a:prstGeom>
          <a:noFill/>
        </p:spPr>
        <p:txBody>
          <a:bodyPr wrap="square" rtlCol="0">
            <a:spAutoFit/>
          </a:bodyPr>
          <a:p>
            <a:pPr algn="ctr"/>
            <a:r>
              <a:rPr lang="zh-CN" altLang="en-US" sz="4000" b="1" dirty="0">
                <a:latin typeface="方正书宋简体" charset="0"/>
                <a:ea typeface="方正书宋简体" charset="0"/>
              </a:rPr>
              <a:t>感天动地窦娥冤</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第三折</a:t>
            </a:r>
            <a:endParaRPr lang="zh-CN" altLang="en-US" sz="2800" b="1" dirty="0">
              <a:latin typeface="方正书宋简体" charset="0"/>
              <a:ea typeface="方正书宋简体" charset="0"/>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62595" y="2365375"/>
            <a:ext cx="3548380" cy="242125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《窦娥冤》是中国十大悲剧之一的传统剧目，是一出具有较高文化价值、广泛群众基础的名剧，据统计，我国约八十六个剧种上演过此剧。</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3403600" y="610870"/>
            <a:ext cx="6036945" cy="701040"/>
          </a:xfrm>
          <a:prstGeom prst="rect">
            <a:avLst/>
          </a:prstGeom>
          <a:noFill/>
        </p:spPr>
        <p:txBody>
          <a:bodyPr wrap="square" rtlCol="0">
            <a:spAutoFit/>
          </a:bodyPr>
          <a:p>
            <a:pPr algn="ctr"/>
            <a:r>
              <a:rPr lang="zh-CN" altLang="en-US" sz="4000" b="1" dirty="0">
                <a:latin typeface="方正书宋简体" charset="0"/>
                <a:ea typeface="方正书宋简体" charset="0"/>
              </a:rPr>
              <a:t>感天动地窦娥冤</a:t>
            </a:r>
            <a:endParaRPr lang="zh-CN" altLang="en-US" sz="2800" b="1" dirty="0">
              <a:latin typeface="方正书宋简体" charset="0"/>
              <a:ea typeface="方正书宋简体" charset="0"/>
            </a:endParaRPr>
          </a:p>
        </p:txBody>
      </p:sp>
      <p:pic>
        <p:nvPicPr>
          <p:cNvPr id="2" name="图片 1" descr="41"/>
          <p:cNvPicPr>
            <a:picLocks noChangeAspect="1"/>
          </p:cNvPicPr>
          <p:nvPr/>
        </p:nvPicPr>
        <p:blipFill>
          <a:blip r:embed="rId1"/>
          <a:stretch>
            <a:fillRect/>
          </a:stretch>
        </p:blipFill>
        <p:spPr>
          <a:xfrm>
            <a:off x="1725295" y="1668780"/>
            <a:ext cx="6000115" cy="4333240"/>
          </a:xfrm>
          <a:prstGeom prst="rect">
            <a:avLst/>
          </a:prstGeom>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722517" y="824536"/>
            <a:ext cx="1219200" cy="1219200"/>
          </a:xfrm>
          <a:prstGeom prst="rect">
            <a:avLst/>
          </a:prstGeom>
        </p:spPr>
      </p:pic>
      <p:sp>
        <p:nvSpPr>
          <p:cNvPr id="6" name="文本框 5"/>
          <p:cNvSpPr txBox="1"/>
          <p:nvPr/>
        </p:nvSpPr>
        <p:spPr>
          <a:xfrm>
            <a:off x="4648435" y="2630624"/>
            <a:ext cx="6315710" cy="1936115"/>
          </a:xfrm>
          <a:prstGeom prst="rect">
            <a:avLst/>
          </a:prstGeom>
          <a:noFill/>
        </p:spPr>
        <p:txBody>
          <a:bodyPr wrap="square" rtlCol="0">
            <a:spAutoFit/>
          </a:bodyPr>
          <a:lstStyle/>
          <a:p>
            <a:r>
              <a:rPr lang="zh-CN" altLang="en-US" sz="2000" dirty="0" smtClean="0">
                <a:latin typeface="+mn-ea"/>
              </a:rPr>
              <a:t>       </a:t>
            </a:r>
            <a:r>
              <a:rPr sz="2000" dirty="0">
                <a:latin typeface="+mn-ea"/>
              </a:rPr>
              <a:t>《窦娥冤》是关汉卿的代表作。全剧四折加一楔子，这一折是《窦娥冤》全剧的高潮。它一方面表现了窦娥的善良，另一方面，又通过三桩誓愿，表现了窦娥的巨大冤屈。窦娥的死，既是善的毁灭，又是对恶控诉。这三桩誓愿，当然带着浪漫主义的色彩，但实际上也寄托着作者的美好愿望。</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637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关汉卿剧作的题材有哪些？</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61098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1、窦娥的悲剧性表现在几个方面？</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483360" y="1900555"/>
            <a:ext cx="602170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马致远</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马致远，生卒年不可考，号东篱，大都人。曾出任过江浙行省务官，晚年隐居田园。他在当时的名气极大，有“曲状元”之称。现存的作品有《汉宫秋》、《荐福碑》、《岳阳楼》、《青衫泪》、《陈抟高卧》、《任风子》六种，另有与人合作的《黄粱梦》。</a:t>
            </a:r>
            <a:endParaRPr sz="2800" dirty="0">
              <a:latin typeface="方正隶书简体" charset="0"/>
              <a:ea typeface="方正隶书简体" charset="0"/>
            </a:endParaRPr>
          </a:p>
        </p:txBody>
      </p:sp>
      <p:pic>
        <p:nvPicPr>
          <p:cNvPr id="4" name="图片 3" descr="C:\Users\Administrator.WINDOWS-IQ47ND5\Pictures\413\42.jpg42"/>
          <p:cNvPicPr>
            <a:picLocks noChangeAspect="1"/>
          </p:cNvPicPr>
          <p:nvPr/>
        </p:nvPicPr>
        <p:blipFill>
          <a:blip r:embed="rId1"/>
          <a:srcRect/>
          <a:stretch>
            <a:fillRect/>
          </a:stretch>
        </p:blipFill>
        <p:spPr>
          <a:xfrm>
            <a:off x="7896860" y="1936115"/>
            <a:ext cx="3001645" cy="4182745"/>
          </a:xfrm>
          <a:prstGeom prst="rect">
            <a:avLst/>
          </a:prstGeom>
          <a:effectLst>
            <a:softEdge rad="101600"/>
          </a:effectLst>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7370" y="2018030"/>
            <a:ext cx="9465310" cy="38842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汉元帝因后宫寂寞，听从毛延寿建议，让他到民间选美。王昭君美貌异常，但因不肯贿赂毛延寿，被他在美人图上点上破绽，因此入宫后独处冷宫。汉元帝深夜偶然听到昭君弹琵琶，爱其美色，将她封为明妃，又要将毛延寿斩首。毛延寿逃至匈奴，将昭君画像献给呼韩邪单于，让他向汉王索要昭君为妻。元帝舍不得昭君和番，但满朝文武怯懦自私，无力抵挡匈奴大军入侵，昭君为免刀兵之灾自愿前往，元帝忍痛送行。单于得到昭君后大喜，率兵北去，昭君不舍故国，在汉番交界的黑龙江里投水而死。单于为避免汉朝寻事，将毛延寿送还汉朝处治。汉元帝夜间梦见昭君而惊醒，又听到孤雁哀鸣，伤痛不已，后将毛延寿斩首以祭奠昭君。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3384550" y="716280"/>
            <a:ext cx="6036945" cy="1127760"/>
          </a:xfrm>
          <a:prstGeom prst="rect">
            <a:avLst/>
          </a:prstGeom>
          <a:noFill/>
        </p:spPr>
        <p:txBody>
          <a:bodyPr wrap="square" rtlCol="0">
            <a:spAutoFit/>
          </a:bodyPr>
          <a:p>
            <a:pPr algn="ctr"/>
            <a:r>
              <a:rPr lang="zh-CN" altLang="en-US" sz="4000" b="1" dirty="0">
                <a:latin typeface="方正书宋简体" charset="0"/>
                <a:ea typeface="方正书宋简体" charset="0"/>
              </a:rPr>
              <a:t>汉宫秋</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第三折</a:t>
            </a:r>
            <a:endParaRPr lang="zh-CN" altLang="en-US" sz="2800" b="1" dirty="0">
              <a:latin typeface="方正书宋简体" charset="0"/>
              <a:ea typeface="方正书宋简体"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75996" y="627612"/>
            <a:ext cx="3275039" cy="707886"/>
          </a:xfrm>
          <a:prstGeom prst="rect">
            <a:avLst/>
          </a:prstGeom>
          <a:noFill/>
        </p:spPr>
        <p:txBody>
          <a:bodyPr wrap="square" rtlCol="0">
            <a:spAutoFit/>
          </a:bodyPr>
          <a:lstStyle/>
          <a:p>
            <a:r>
              <a:rPr lang="zh-CN" altLang="en-US" sz="4000" b="1" dirty="0" smtClean="0">
                <a:latin typeface="方正书宋简体" charset="0"/>
                <a:ea typeface="方正书宋简体" charset="0"/>
              </a:rPr>
              <a:t>送</a:t>
            </a:r>
            <a:r>
              <a:rPr lang="zh-CN" altLang="en-US" sz="4000" b="1" dirty="0">
                <a:latin typeface="方正书宋简体" charset="0"/>
                <a:ea typeface="方正书宋简体" charset="0"/>
              </a:rPr>
              <a:t>东阳马生序</a:t>
            </a:r>
            <a:endParaRPr lang="zh-CN" altLang="en-US" sz="4000" b="1" dirty="0">
              <a:latin typeface="方正书宋简体" charset="0"/>
              <a:ea typeface="方正书宋简体" charset="0"/>
            </a:endParaRPr>
          </a:p>
        </p:txBody>
      </p:sp>
      <p:sp>
        <p:nvSpPr>
          <p:cNvPr id="3" name="文本框 2"/>
          <p:cNvSpPr txBox="1"/>
          <p:nvPr/>
        </p:nvSpPr>
        <p:spPr>
          <a:xfrm>
            <a:off x="1091724" y="1417522"/>
            <a:ext cx="10838180" cy="5262979"/>
          </a:xfrm>
          <a:prstGeom prst="rect">
            <a:avLst/>
          </a:prstGeom>
          <a:noFill/>
        </p:spPr>
        <p:txBody>
          <a:bodyPr wrap="square" rtlCol="0">
            <a:spAutoFit/>
          </a:bodyPr>
          <a:lstStyle/>
          <a:p>
            <a:r>
              <a:rPr lang="zh-CN" altLang="en-US" sz="2400" dirty="0" smtClean="0">
                <a:latin typeface="方正启体简体" charset="0"/>
                <a:ea typeface="方正启体简体" charset="0"/>
              </a:rPr>
              <a:t>           余</a:t>
            </a:r>
            <a:r>
              <a:rPr lang="zh-CN" altLang="en-US" sz="2400" dirty="0">
                <a:latin typeface="方正启体简体" charset="0"/>
                <a:ea typeface="方正启体简体" charset="0"/>
              </a:rPr>
              <a:t>幼时即嗜学，家贫无从致书以</a:t>
            </a:r>
            <a:r>
              <a:rPr lang="zh-CN" altLang="en-US" sz="2400" dirty="0" smtClean="0">
                <a:latin typeface="方正启体简体" charset="0"/>
                <a:ea typeface="方正启体简体" charset="0"/>
              </a:rPr>
              <a:t>观，</a:t>
            </a:r>
            <a:r>
              <a:rPr lang="zh-CN" altLang="en-US" sz="2400" dirty="0">
                <a:latin typeface="方正启体简体" charset="0"/>
                <a:ea typeface="方正启体简体" charset="0"/>
              </a:rPr>
              <a:t>每假借于藏书之</a:t>
            </a:r>
            <a:r>
              <a:rPr lang="zh-CN" altLang="en-US" sz="2400" dirty="0" smtClean="0">
                <a:latin typeface="方正启体简体" charset="0"/>
                <a:ea typeface="方正启体简体" charset="0"/>
              </a:rPr>
              <a:t>家，</a:t>
            </a:r>
            <a:r>
              <a:rPr lang="zh-CN" altLang="en-US" sz="2400" dirty="0">
                <a:latin typeface="方正启体简体" charset="0"/>
                <a:ea typeface="方正启体简体" charset="0"/>
              </a:rPr>
              <a:t>手自笔录，计日以还。天大寒，砚冰坚，手指不可屈伸，弗之怠。录毕，走送</a:t>
            </a:r>
            <a:r>
              <a:rPr lang="zh-CN" altLang="en-US" sz="2400" dirty="0" smtClean="0">
                <a:latin typeface="方正启体简体" charset="0"/>
                <a:ea typeface="方正启体简体" charset="0"/>
              </a:rPr>
              <a:t>之，</a:t>
            </a:r>
            <a:r>
              <a:rPr lang="zh-CN" altLang="en-US" sz="2400" dirty="0">
                <a:latin typeface="方正启体简体" charset="0"/>
                <a:ea typeface="方正启体简体" charset="0"/>
              </a:rPr>
              <a:t>不敢稍逾约。以是人多以书假</a:t>
            </a:r>
            <a:r>
              <a:rPr lang="zh-CN" altLang="en-US" sz="2400" dirty="0" smtClean="0">
                <a:latin typeface="方正启体简体" charset="0"/>
                <a:ea typeface="方正启体简体" charset="0"/>
              </a:rPr>
              <a:t>余。</a:t>
            </a:r>
            <a:r>
              <a:rPr lang="zh-CN" altLang="en-US" sz="2400" dirty="0">
                <a:latin typeface="方正启体简体" charset="0"/>
                <a:ea typeface="方正启体简体" charset="0"/>
              </a:rPr>
              <a:t>余因得遍观群书。既加</a:t>
            </a:r>
            <a:r>
              <a:rPr lang="zh-CN" altLang="en-US" sz="2400" dirty="0" smtClean="0">
                <a:latin typeface="方正启体简体" charset="0"/>
                <a:ea typeface="方正启体简体" charset="0"/>
              </a:rPr>
              <a:t>冠，</a:t>
            </a:r>
            <a:r>
              <a:rPr lang="zh-CN" altLang="en-US" sz="2400" dirty="0">
                <a:latin typeface="方正启体简体" charset="0"/>
                <a:ea typeface="方正启体简体" charset="0"/>
              </a:rPr>
              <a:t>益慕圣贤之道，又患无硕</a:t>
            </a:r>
            <a:r>
              <a:rPr lang="zh-CN" altLang="en-US" sz="2400" dirty="0" smtClean="0">
                <a:latin typeface="方正启体简体" charset="0"/>
                <a:ea typeface="方正启体简体" charset="0"/>
              </a:rPr>
              <a:t>师、</a:t>
            </a:r>
            <a:r>
              <a:rPr lang="zh-CN" altLang="en-US" sz="2400" dirty="0">
                <a:latin typeface="方正启体简体" charset="0"/>
                <a:ea typeface="方正启体简体" charset="0"/>
              </a:rPr>
              <a:t>名人与游，尝趋百</a:t>
            </a:r>
            <a:r>
              <a:rPr lang="zh-CN" altLang="en-US" sz="2400" dirty="0" smtClean="0">
                <a:latin typeface="方正启体简体" charset="0"/>
                <a:ea typeface="方正启体简体" charset="0"/>
              </a:rPr>
              <a:t>里外，</a:t>
            </a:r>
            <a:r>
              <a:rPr lang="zh-CN" altLang="en-US" sz="2400" dirty="0">
                <a:latin typeface="方正启体简体" charset="0"/>
                <a:ea typeface="方正启体简体" charset="0"/>
              </a:rPr>
              <a:t>从乡之先达执经</a:t>
            </a:r>
            <a:r>
              <a:rPr lang="zh-CN" altLang="en-US" sz="2400" dirty="0" smtClean="0">
                <a:latin typeface="方正启体简体" charset="0"/>
                <a:ea typeface="方正启体简体" charset="0"/>
              </a:rPr>
              <a:t>叩问。</a:t>
            </a:r>
            <a:r>
              <a:rPr lang="zh-CN" altLang="en-US" sz="2400" dirty="0">
                <a:latin typeface="方正启体简体" charset="0"/>
                <a:ea typeface="方正启体简体" charset="0"/>
              </a:rPr>
              <a:t>先达德隆</a:t>
            </a:r>
            <a:r>
              <a:rPr lang="zh-CN" altLang="en-US" sz="2400" dirty="0" smtClean="0">
                <a:latin typeface="方正启体简体" charset="0"/>
                <a:ea typeface="方正启体简体" charset="0"/>
              </a:rPr>
              <a:t>望尊，</a:t>
            </a:r>
            <a:r>
              <a:rPr lang="zh-CN" altLang="en-US" sz="2400" dirty="0">
                <a:latin typeface="方正启体简体" charset="0"/>
                <a:ea typeface="方正启体简体" charset="0"/>
              </a:rPr>
              <a:t>门人弟子填其</a:t>
            </a:r>
            <a:r>
              <a:rPr lang="zh-CN" altLang="en-US" sz="2400" dirty="0" smtClean="0">
                <a:latin typeface="方正启体简体" charset="0"/>
                <a:ea typeface="方正启体简体" charset="0"/>
              </a:rPr>
              <a:t>室，</a:t>
            </a:r>
            <a:r>
              <a:rPr lang="zh-CN" altLang="en-US" sz="2400" dirty="0">
                <a:latin typeface="方正启体简体" charset="0"/>
                <a:ea typeface="方正启体简体" charset="0"/>
              </a:rPr>
              <a:t>未尝稍降</a:t>
            </a:r>
            <a:r>
              <a:rPr lang="zh-CN" altLang="en-US" sz="2400" dirty="0" smtClean="0">
                <a:latin typeface="方正启体简体" charset="0"/>
                <a:ea typeface="方正启体简体" charset="0"/>
              </a:rPr>
              <a:t>辞色。</a:t>
            </a:r>
            <a:r>
              <a:rPr lang="zh-CN" altLang="en-US" sz="2400" dirty="0">
                <a:latin typeface="方正启体简体" charset="0"/>
                <a:ea typeface="方正启体简体" charset="0"/>
              </a:rPr>
              <a:t>余立侍左右，援疑质</a:t>
            </a:r>
            <a:r>
              <a:rPr lang="zh-CN" altLang="en-US" sz="2400" dirty="0" smtClean="0">
                <a:latin typeface="方正启体简体" charset="0"/>
                <a:ea typeface="方正启体简体" charset="0"/>
              </a:rPr>
              <a:t>理，</a:t>
            </a:r>
            <a:r>
              <a:rPr lang="zh-CN" altLang="en-US" sz="2400" dirty="0">
                <a:latin typeface="方正启体简体" charset="0"/>
                <a:ea typeface="方正启体简体" charset="0"/>
              </a:rPr>
              <a:t>俯身倾耳以</a:t>
            </a:r>
            <a:r>
              <a:rPr lang="zh-CN" altLang="en-US" sz="2400" dirty="0" smtClean="0">
                <a:latin typeface="方正启体简体" charset="0"/>
                <a:ea typeface="方正启体简体" charset="0"/>
              </a:rPr>
              <a:t>请。</a:t>
            </a:r>
            <a:r>
              <a:rPr lang="zh-CN" altLang="en-US" sz="2400" dirty="0">
                <a:latin typeface="方正启体简体" charset="0"/>
                <a:ea typeface="方正启体简体" charset="0"/>
              </a:rPr>
              <a:t>或遇其叱</a:t>
            </a:r>
            <a:r>
              <a:rPr lang="zh-CN" altLang="en-US" sz="2400" dirty="0" smtClean="0">
                <a:latin typeface="方正启体简体" charset="0"/>
                <a:ea typeface="方正启体简体" charset="0"/>
              </a:rPr>
              <a:t>咄，</a:t>
            </a:r>
            <a:r>
              <a:rPr lang="zh-CN" altLang="en-US" sz="2400" dirty="0">
                <a:latin typeface="方正启体简体" charset="0"/>
                <a:ea typeface="方正启体简体" charset="0"/>
              </a:rPr>
              <a:t>色愈恭，礼愈至，不敢出一言以复。俟其忻</a:t>
            </a:r>
            <a:r>
              <a:rPr lang="zh-CN" altLang="en-US" sz="2400" dirty="0" smtClean="0">
                <a:latin typeface="方正启体简体" charset="0"/>
                <a:ea typeface="方正启体简体" charset="0"/>
              </a:rPr>
              <a:t>悦，</a:t>
            </a:r>
            <a:r>
              <a:rPr lang="zh-CN" altLang="en-US" sz="2400" dirty="0">
                <a:latin typeface="方正启体简体" charset="0"/>
                <a:ea typeface="方正启体简体" charset="0"/>
              </a:rPr>
              <a:t>则又请焉。故余虽愚，卒获有所闻。</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当</a:t>
            </a:r>
            <a:r>
              <a:rPr lang="zh-CN" altLang="en-US" sz="2400" dirty="0">
                <a:latin typeface="方正启体简体" charset="0"/>
                <a:ea typeface="方正启体简体" charset="0"/>
              </a:rPr>
              <a:t>余之从师也，负箧曳</a:t>
            </a:r>
            <a:r>
              <a:rPr lang="zh-CN" altLang="en-US" sz="2400" dirty="0" smtClean="0">
                <a:latin typeface="方正启体简体" charset="0"/>
                <a:ea typeface="方正启体简体" charset="0"/>
              </a:rPr>
              <a:t>屣，</a:t>
            </a:r>
            <a:r>
              <a:rPr lang="zh-CN" altLang="en-US" sz="2400" dirty="0">
                <a:latin typeface="方正启体简体" charset="0"/>
                <a:ea typeface="方正启体简体" charset="0"/>
              </a:rPr>
              <a:t>行深山巨谷中。穷冬烈风，大雪深数尺，足肤皲裂而</a:t>
            </a:r>
            <a:r>
              <a:rPr lang="zh-CN" altLang="en-US" sz="2400" dirty="0" smtClean="0">
                <a:latin typeface="方正启体简体" charset="0"/>
                <a:ea typeface="方正启体简体" charset="0"/>
              </a:rPr>
              <a:t>不知。</a:t>
            </a:r>
            <a:r>
              <a:rPr lang="zh-CN" altLang="en-US" sz="2400" dirty="0">
                <a:latin typeface="方正启体简体" charset="0"/>
                <a:ea typeface="方正启体简体" charset="0"/>
              </a:rPr>
              <a:t>至舍，四支僵劲不能动，媵人持汤沃</a:t>
            </a:r>
            <a:r>
              <a:rPr lang="zh-CN" altLang="en-US" sz="2400" dirty="0" smtClean="0">
                <a:latin typeface="方正启体简体" charset="0"/>
                <a:ea typeface="方正启体简体" charset="0"/>
              </a:rPr>
              <a:t>灌，</a:t>
            </a:r>
            <a:r>
              <a:rPr lang="zh-CN" altLang="en-US" sz="2400" dirty="0">
                <a:latin typeface="方正启体简体" charset="0"/>
                <a:ea typeface="方正启体简体" charset="0"/>
              </a:rPr>
              <a:t>以衾拥覆，久而乃和。寓逆旅</a:t>
            </a:r>
            <a:r>
              <a:rPr lang="zh-CN" altLang="en-US" sz="2400" dirty="0" smtClean="0">
                <a:latin typeface="方正启体简体" charset="0"/>
                <a:ea typeface="方正启体简体" charset="0"/>
              </a:rPr>
              <a:t>主人，</a:t>
            </a:r>
            <a:r>
              <a:rPr lang="zh-CN" altLang="en-US" sz="2400" dirty="0">
                <a:latin typeface="方正启体简体" charset="0"/>
                <a:ea typeface="方正启体简体" charset="0"/>
              </a:rPr>
              <a:t>日再</a:t>
            </a:r>
            <a:r>
              <a:rPr lang="zh-CN" altLang="en-US" sz="2400" dirty="0" smtClean="0">
                <a:latin typeface="方正启体简体" charset="0"/>
                <a:ea typeface="方正启体简体" charset="0"/>
              </a:rPr>
              <a:t>食，</a:t>
            </a:r>
            <a:r>
              <a:rPr lang="zh-CN" altLang="en-US" sz="2400" dirty="0">
                <a:latin typeface="方正启体简体" charset="0"/>
                <a:ea typeface="方正启体简体" charset="0"/>
              </a:rPr>
              <a:t>无鲜肥滋味之享。同舍生皆被绮</a:t>
            </a:r>
            <a:r>
              <a:rPr lang="zh-CN" altLang="en-US" sz="2400" dirty="0" smtClean="0">
                <a:latin typeface="方正启体简体" charset="0"/>
                <a:ea typeface="方正启体简体" charset="0"/>
              </a:rPr>
              <a:t>绣，</a:t>
            </a:r>
            <a:r>
              <a:rPr lang="zh-CN" altLang="en-US" sz="2400" dirty="0">
                <a:latin typeface="方正启体简体" charset="0"/>
                <a:ea typeface="方正启体简体" charset="0"/>
              </a:rPr>
              <a:t>戴朱缨宝饰之</a:t>
            </a:r>
            <a:r>
              <a:rPr lang="zh-CN" altLang="en-US" sz="2400" dirty="0" smtClean="0">
                <a:latin typeface="方正启体简体" charset="0"/>
                <a:ea typeface="方正启体简体" charset="0"/>
              </a:rPr>
              <a:t>帽，</a:t>
            </a:r>
            <a:r>
              <a:rPr lang="zh-CN" altLang="en-US" sz="2400" dirty="0">
                <a:latin typeface="方正启体简体" charset="0"/>
                <a:ea typeface="方正启体简体" charset="0"/>
              </a:rPr>
              <a:t>腰白玉之环，左佩刀，右备容</a:t>
            </a:r>
            <a:r>
              <a:rPr lang="zh-CN" altLang="en-US" sz="2400" dirty="0" smtClean="0">
                <a:latin typeface="方正启体简体" charset="0"/>
                <a:ea typeface="方正启体简体" charset="0"/>
              </a:rPr>
              <a:t>臭，</a:t>
            </a:r>
            <a:r>
              <a:rPr lang="zh-CN" altLang="en-US" sz="2400" dirty="0">
                <a:latin typeface="方正启体简体" charset="0"/>
                <a:ea typeface="方正启体简体" charset="0"/>
              </a:rPr>
              <a:t>烨然若</a:t>
            </a:r>
            <a:r>
              <a:rPr lang="zh-CN" altLang="en-US" sz="2400" dirty="0" smtClean="0">
                <a:latin typeface="方正启体简体" charset="0"/>
                <a:ea typeface="方正启体简体" charset="0"/>
              </a:rPr>
              <a:t>神人。</a:t>
            </a:r>
            <a:r>
              <a:rPr lang="zh-CN" altLang="en-US" sz="2400" dirty="0">
                <a:latin typeface="方正启体简体" charset="0"/>
                <a:ea typeface="方正启体简体" charset="0"/>
              </a:rPr>
              <a:t>余则緼袍敝衣处</a:t>
            </a:r>
            <a:r>
              <a:rPr lang="zh-CN" altLang="en-US" sz="2400" dirty="0" smtClean="0">
                <a:latin typeface="方正启体简体" charset="0"/>
                <a:ea typeface="方正启体简体" charset="0"/>
              </a:rPr>
              <a:t>其间，</a:t>
            </a:r>
            <a:r>
              <a:rPr lang="zh-CN" altLang="en-US" sz="2400" dirty="0">
                <a:latin typeface="方正启体简体" charset="0"/>
                <a:ea typeface="方正启体简体" charset="0"/>
              </a:rPr>
              <a:t>略无慕艳</a:t>
            </a:r>
            <a:r>
              <a:rPr lang="zh-CN" altLang="en-US" sz="2400" dirty="0" smtClean="0">
                <a:latin typeface="方正启体简体" charset="0"/>
                <a:ea typeface="方正启体简体" charset="0"/>
              </a:rPr>
              <a:t>意，</a:t>
            </a:r>
            <a:r>
              <a:rPr lang="zh-CN" altLang="en-US" sz="2400" dirty="0">
                <a:latin typeface="方正启体简体" charset="0"/>
                <a:ea typeface="方正启体简体" charset="0"/>
              </a:rPr>
              <a:t>以中有足乐</a:t>
            </a:r>
            <a:r>
              <a:rPr lang="zh-CN" altLang="en-US" sz="2400" dirty="0" smtClean="0">
                <a:latin typeface="方正启体简体" charset="0"/>
                <a:ea typeface="方正启体简体" charset="0"/>
              </a:rPr>
              <a:t>者，</a:t>
            </a:r>
            <a:r>
              <a:rPr lang="zh-CN" altLang="en-US" sz="2400" dirty="0">
                <a:latin typeface="方正启体简体" charset="0"/>
                <a:ea typeface="方正启体简体" charset="0"/>
              </a:rPr>
              <a:t>不知口体之奉不若人</a:t>
            </a:r>
            <a:r>
              <a:rPr lang="zh-CN" altLang="en-US" sz="2400" dirty="0" smtClean="0">
                <a:latin typeface="方正启体简体" charset="0"/>
                <a:ea typeface="方正启体简体" charset="0"/>
              </a:rPr>
              <a:t>也。</a:t>
            </a:r>
            <a:r>
              <a:rPr lang="zh-CN" altLang="en-US" sz="2400" dirty="0">
                <a:latin typeface="方正启体简体" charset="0"/>
                <a:ea typeface="方正启体简体" charset="0"/>
              </a:rPr>
              <a:t>盖余之勤且艰若此。令虽髦</a:t>
            </a:r>
            <a:r>
              <a:rPr lang="zh-CN" altLang="en-US" sz="2400" dirty="0" smtClean="0">
                <a:latin typeface="方正启体简体" charset="0"/>
                <a:ea typeface="方正启体简体" charset="0"/>
              </a:rPr>
              <a:t>老，</a:t>
            </a:r>
            <a:r>
              <a:rPr lang="zh-CN" altLang="en-US" sz="2400" dirty="0">
                <a:latin typeface="方正启体简体" charset="0"/>
                <a:ea typeface="方正启体简体" charset="0"/>
              </a:rPr>
              <a:t>未有所成，犹幸预君子之</a:t>
            </a:r>
            <a:r>
              <a:rPr lang="zh-CN" altLang="en-US" sz="2400" dirty="0" smtClean="0">
                <a:latin typeface="方正启体简体" charset="0"/>
                <a:ea typeface="方正启体简体" charset="0"/>
              </a:rPr>
              <a:t>列，</a:t>
            </a:r>
            <a:r>
              <a:rPr lang="zh-CN" altLang="en-US" sz="2400" dirty="0">
                <a:latin typeface="方正启体简体" charset="0"/>
                <a:ea typeface="方正启体简体" charset="0"/>
              </a:rPr>
              <a:t>而承天子之宠</a:t>
            </a:r>
            <a:r>
              <a:rPr lang="zh-CN" altLang="en-US" sz="2400" dirty="0" smtClean="0">
                <a:latin typeface="方正启体简体" charset="0"/>
                <a:ea typeface="方正启体简体" charset="0"/>
              </a:rPr>
              <a:t>光，</a:t>
            </a:r>
            <a:r>
              <a:rPr lang="zh-CN" altLang="en-US" sz="2400" dirty="0">
                <a:latin typeface="方正启体简体" charset="0"/>
                <a:ea typeface="方正启体简体" charset="0"/>
              </a:rPr>
              <a:t>缀公卿</a:t>
            </a:r>
            <a:r>
              <a:rPr lang="zh-CN" altLang="en-US" sz="2400" dirty="0" smtClean="0">
                <a:latin typeface="方正启体简体" charset="0"/>
                <a:ea typeface="方正启体简体" charset="0"/>
              </a:rPr>
              <a:t>之后，</a:t>
            </a:r>
            <a:r>
              <a:rPr lang="zh-CN" altLang="en-US" sz="2400" dirty="0">
                <a:latin typeface="方正启体简体" charset="0"/>
                <a:ea typeface="方正启体简体" charset="0"/>
              </a:rPr>
              <a:t>日侍坐备</a:t>
            </a:r>
            <a:r>
              <a:rPr lang="zh-CN" altLang="en-US" sz="2400" dirty="0" smtClean="0">
                <a:latin typeface="方正启体简体" charset="0"/>
                <a:ea typeface="方正启体简体" charset="0"/>
              </a:rPr>
              <a:t>顾问，</a:t>
            </a:r>
            <a:r>
              <a:rPr lang="zh-CN" altLang="en-US" sz="2400" dirty="0">
                <a:latin typeface="方正启体简体" charset="0"/>
                <a:ea typeface="方正启体简体" charset="0"/>
              </a:rPr>
              <a:t>四海亦谬称其氏</a:t>
            </a:r>
            <a:r>
              <a:rPr lang="zh-CN" altLang="en-US" sz="2400" dirty="0" smtClean="0">
                <a:latin typeface="方正启体简体" charset="0"/>
                <a:ea typeface="方正启体简体" charset="0"/>
              </a:rPr>
              <a:t>名，</a:t>
            </a:r>
            <a:r>
              <a:rPr lang="zh-CN" altLang="en-US" sz="2400" dirty="0">
                <a:latin typeface="方正启体简体" charset="0"/>
                <a:ea typeface="方正启体简体" charset="0"/>
              </a:rPr>
              <a:t>况才之过于余者乎？</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20380" y="2346325"/>
            <a:ext cx="3548380" cy="27870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《汉宫秋》取材于王昭君出塞的历史故事。昭君出塞的故事，从西汉到元初，经历了一个演变过程。它最早见于《汉书·元帝纪》和《匈奴传》。</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3403600" y="610870"/>
            <a:ext cx="6036945" cy="70104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汉宫秋</a:t>
            </a:r>
            <a:endParaRPr lang="zh-CN" altLang="en-US" sz="2800" b="1" dirty="0">
              <a:latin typeface="方正书宋简体" charset="0"/>
              <a:ea typeface="方正书宋简体" charset="0"/>
            </a:endParaRPr>
          </a:p>
        </p:txBody>
      </p:sp>
      <p:pic>
        <p:nvPicPr>
          <p:cNvPr id="2" name="图片 1" descr="C:\Users\Administrator.WINDOWS-IQ47ND5\Pictures\413\43.jpg43"/>
          <p:cNvPicPr>
            <a:picLocks noChangeAspect="1"/>
          </p:cNvPicPr>
          <p:nvPr/>
        </p:nvPicPr>
        <p:blipFill>
          <a:blip r:embed="rId1"/>
          <a:srcRect/>
          <a:stretch>
            <a:fillRect/>
          </a:stretch>
        </p:blipFill>
        <p:spPr>
          <a:xfrm>
            <a:off x="1725295" y="1732915"/>
            <a:ext cx="6000115" cy="4204970"/>
          </a:xfrm>
          <a:prstGeom prst="rect">
            <a:avLst/>
          </a:prstGeom>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722517" y="824536"/>
            <a:ext cx="1219200" cy="1219200"/>
          </a:xfrm>
          <a:prstGeom prst="rect">
            <a:avLst/>
          </a:prstGeom>
        </p:spPr>
      </p:pic>
      <p:sp>
        <p:nvSpPr>
          <p:cNvPr id="6" name="文本框 5"/>
          <p:cNvSpPr txBox="1"/>
          <p:nvPr/>
        </p:nvSpPr>
        <p:spPr>
          <a:xfrm>
            <a:off x="4648435" y="2630624"/>
            <a:ext cx="6315710" cy="1310640"/>
          </a:xfrm>
          <a:prstGeom prst="rect">
            <a:avLst/>
          </a:prstGeom>
          <a:noFill/>
        </p:spPr>
        <p:txBody>
          <a:bodyPr wrap="square" rtlCol="0">
            <a:spAutoFit/>
          </a:bodyPr>
          <a:lstStyle/>
          <a:p>
            <a:r>
              <a:rPr lang="zh-CN" altLang="en-US" sz="2000" dirty="0" smtClean="0">
                <a:latin typeface="+mn-ea"/>
              </a:rPr>
              <a:t>        </a:t>
            </a:r>
            <a:r>
              <a:rPr sz="2000" dirty="0">
                <a:latin typeface="+mn-ea"/>
              </a:rPr>
              <a:t>这一折表现的是汉元帝与王昭君的离别以及王昭君投水自杀的场面，突出地表现了汉元帝对王昭君的思念以及王昭君宁死不入番家的民族气节。作品对汉元帝的心理和感情表现得非常细腻，其中某些唱词十分精彩。</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637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《汉宫秋》表现的主题是什么？</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37032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1、“元曲四大家”指哪四个元代剧作家？</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151755" y="2006600"/>
            <a:ext cx="602170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汤显祖</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汤显祖（1550—1616），字义仍，号若士，江西临川人。出身书香门第，为人耿直，敢于直言，曾任南京太常寺博士、南京礼部主事，四十九岁时弃官回家。汤显祖是我国继关汉卿之后的又一位伟大的戏剧家。他的戏剧创作现存的主要有五种，即“玉茗堂四梦”及《紫箫记》。</a:t>
            </a:r>
            <a:endParaRPr sz="2800" dirty="0">
              <a:latin typeface="方正隶书简体" charset="0"/>
              <a:ea typeface="方正隶书简体" charset="0"/>
            </a:endParaRPr>
          </a:p>
        </p:txBody>
      </p:sp>
      <p:pic>
        <p:nvPicPr>
          <p:cNvPr id="4" name="图片 3" descr="C:\Users\Administrator.WINDOWS-IQ47ND5\Pictures\413\44.jpg44"/>
          <p:cNvPicPr>
            <a:picLocks noChangeAspect="1"/>
          </p:cNvPicPr>
          <p:nvPr/>
        </p:nvPicPr>
        <p:blipFill>
          <a:blip r:embed="rId1"/>
          <a:srcRect/>
          <a:stretch>
            <a:fillRect/>
          </a:stretch>
        </p:blipFill>
        <p:spPr>
          <a:xfrm>
            <a:off x="1810385" y="1743075"/>
            <a:ext cx="2625725" cy="4662170"/>
          </a:xfrm>
          <a:prstGeom prst="rect">
            <a:avLst/>
          </a:prstGeom>
          <a:effectLst>
            <a:softEdge rad="101600"/>
          </a:effectLst>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7370" y="2018030"/>
            <a:ext cx="9465310" cy="38842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rPr>
              <a:t>【概要】：贫寒书生柳梦梅梦见在一座花园的梅树下立着一位佳人，说同他有姻缘之分，从此经常思念她。南安太守杜宝之女名丽娘，才貌端妍，从师陈最良读书。她由《诗经·关雎》章而伤春寻春，从花园回来后在昏昏睡梦中见一书生持半枝垂柳前来求爱，两人在牡丹亭畔幽会。杜丽娘从此愁闷消瘦，一病不起。她在弥留之际要求母亲把她葬在花园的梅树下，嘱咐丫鬟春香将其自画像藏在太湖石底。其父升任淮阳安抚使，委托陈最良葬女并修建“梅花庵观”。三年后，柳梦梅赴京应试，借宿梅花庵观中，在太湖石下拾得杜丽娘画像，发现杜丽娘就是他梦中见到的佳人。</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3384550" y="716280"/>
            <a:ext cx="6036945" cy="1127760"/>
          </a:xfrm>
          <a:prstGeom prst="rect">
            <a:avLst/>
          </a:prstGeom>
          <a:noFill/>
        </p:spPr>
        <p:txBody>
          <a:bodyPr wrap="square" rtlCol="0">
            <a:spAutoFit/>
          </a:bodyPr>
          <a:p>
            <a:pPr algn="ctr"/>
            <a:r>
              <a:rPr lang="zh-CN" altLang="en-US" sz="4000" b="1" dirty="0">
                <a:latin typeface="方正书宋简体" charset="0"/>
                <a:ea typeface="方正书宋简体" charset="0"/>
              </a:rPr>
              <a:t>牡丹亭</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惊 梦</a:t>
            </a:r>
            <a:endParaRPr lang="zh-CN" altLang="en-US" sz="2800" b="1" dirty="0">
              <a:latin typeface="方正书宋简体" charset="0"/>
              <a:ea typeface="方正书宋简体"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9830" y="1544320"/>
            <a:ext cx="5353050" cy="46158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概要】杜丽娘魂游后园，和柳梦梅再度幽会。柳梦梅掘墓开棺，杜丽娘起死回生，两人结为夫妻，前往临安。杜丽娘的老师陈最良看到杜丽娘的坟墓被发掘，就告发柳梦梅盗墓之罪。柳梦梅在临安应试后，受杜丽娘之托，送家信传报还魂喜讯，结果被杜宝囚禁。发榜后，柳梦梅由阶下囚一变而为状元，但杜宝拒不承认女儿的婚事，强迫她离异，纠纷闹到皇帝面前，皇帝感慨二人的旷世奇缘，于是杜丽娘和柳梦梅二人终成眷属。</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古代戏剧</a:t>
            </a:r>
            <a:endParaRPr lang="zh-CN" altLang="en-US" sz="2800" dirty="0">
              <a:latin typeface="华文彩云" pitchFamily="2" charset="-122"/>
              <a:ea typeface="华文彩云" pitchFamily="2" charset="-122"/>
            </a:endParaRPr>
          </a:p>
        </p:txBody>
      </p:sp>
      <p:sp>
        <p:nvSpPr>
          <p:cNvPr id="5" name="文本框 4"/>
          <p:cNvSpPr txBox="1"/>
          <p:nvPr/>
        </p:nvSpPr>
        <p:spPr>
          <a:xfrm>
            <a:off x="787400" y="708025"/>
            <a:ext cx="6036945" cy="70104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牡丹亭</a:t>
            </a:r>
            <a:endParaRPr lang="zh-CN" altLang="en-US" sz="2800" b="1" dirty="0">
              <a:latin typeface="方正书宋简体" charset="0"/>
              <a:ea typeface="方正书宋简体" charset="0"/>
            </a:endParaRPr>
          </a:p>
        </p:txBody>
      </p:sp>
      <p:pic>
        <p:nvPicPr>
          <p:cNvPr id="2" name="图片 1" descr="C:\Users\Administrator.WINDOWS-IQ47ND5\Pictures\413\45.jpeg45"/>
          <p:cNvPicPr>
            <a:picLocks noChangeAspect="1"/>
          </p:cNvPicPr>
          <p:nvPr/>
        </p:nvPicPr>
        <p:blipFill>
          <a:blip r:embed="rId1"/>
          <a:srcRect/>
          <a:stretch>
            <a:fillRect/>
          </a:stretch>
        </p:blipFill>
        <p:spPr>
          <a:xfrm>
            <a:off x="6802755" y="1231265"/>
            <a:ext cx="4819650" cy="4803775"/>
          </a:xfrm>
          <a:prstGeom prst="rect">
            <a:avLst/>
          </a:prstGeom>
          <a:effectLst/>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722517" y="824536"/>
            <a:ext cx="1219200" cy="1219200"/>
          </a:xfrm>
          <a:prstGeom prst="rect">
            <a:avLst/>
          </a:prstGeom>
        </p:spPr>
      </p:pic>
      <p:sp>
        <p:nvSpPr>
          <p:cNvPr id="6" name="文本框 5"/>
          <p:cNvSpPr txBox="1"/>
          <p:nvPr/>
        </p:nvSpPr>
        <p:spPr>
          <a:xfrm>
            <a:off x="4648435" y="2630624"/>
            <a:ext cx="6315710" cy="2545715"/>
          </a:xfrm>
          <a:prstGeom prst="rect">
            <a:avLst/>
          </a:prstGeom>
          <a:noFill/>
        </p:spPr>
        <p:txBody>
          <a:bodyPr wrap="square" rtlCol="0">
            <a:spAutoFit/>
          </a:bodyPr>
          <a:lstStyle/>
          <a:p>
            <a:r>
              <a:rPr lang="zh-CN" altLang="en-US" sz="2000" dirty="0" smtClean="0">
                <a:latin typeface="+mn-ea"/>
              </a:rPr>
              <a:t>        </a:t>
            </a:r>
            <a:r>
              <a:rPr sz="2000" dirty="0">
                <a:latin typeface="+mn-ea"/>
              </a:rPr>
              <a:t>《惊梦》由《绕池游》和《山坡羊》两套组成，这里只选了《绕池游》一套。在春香的鼓舞下，杜丽娘违背了父母、塾师的训诫，走出深闺，看到了一个美丽的新天地。她痛惜自己的青春埋没在小庭院中，而引起了她的自我觉醒。这里有对礼教的不满，有对自然和青春的热爱，有对春色的惊叹和对命运的感伤。从这几支曲子里，可以看到封建社会妇女内心的痛苦和对自由的向往。</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637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封建时代《牡丹亭》为什么被列为“禁书”？</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37032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1、你是如何理解作品所表现的“至情论”主题？</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a:blip r:embed="rId1" cstate="email"/>
          <a:srcRect/>
          <a:stretch>
            <a:fillRect/>
          </a:stretch>
        </p:blipFill>
        <p:spPr bwMode="auto">
          <a:xfrm>
            <a:off x="5807075" y="62986"/>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494665" y="191770"/>
            <a:ext cx="6532880" cy="762000"/>
          </a:xfrm>
          <a:prstGeom prst="rect">
            <a:avLst/>
          </a:prstGeom>
          <a:noFill/>
        </p:spPr>
        <p:txBody>
          <a:bodyPr wrap="square" rtlCol="0">
            <a:spAutoFit/>
          </a:bodyPr>
          <a:lstStyle/>
          <a:p>
            <a:r>
              <a:rPr lang="zh-CN" altLang="en-US" sz="4400" b="1" dirty="0" smtClean="0">
                <a:solidFill>
                  <a:srgbClr val="C00000"/>
                </a:solidFill>
                <a:latin typeface="李旭科毛笔行书" charset="0"/>
                <a:ea typeface="李旭科毛笔行书" charset="0"/>
              </a:rPr>
              <a:t>古代戏剧</a:t>
            </a:r>
            <a:r>
              <a:rPr lang="zh-CN" altLang="en-US" sz="4400" b="1" dirty="0">
                <a:solidFill>
                  <a:srgbClr val="C00000"/>
                </a:solidFill>
                <a:latin typeface="李旭科毛笔行书" charset="0"/>
                <a:ea typeface="李旭科毛笔行书" charset="0"/>
              </a:rPr>
              <a:t>拓展阅读</a:t>
            </a:r>
            <a:r>
              <a:rPr lang="zh-CN" altLang="en-US" sz="4400" b="1" dirty="0" smtClean="0">
                <a:solidFill>
                  <a:srgbClr val="C00000"/>
                </a:solidFill>
                <a:latin typeface="李旭科毛笔行书" charset="0"/>
                <a:ea typeface="李旭科毛笔行书" charset="0"/>
              </a:rPr>
              <a:t>篇目</a:t>
            </a:r>
            <a:endParaRPr lang="zh-CN" altLang="en-US" sz="1600" dirty="0">
              <a:solidFill>
                <a:srgbClr val="C00000"/>
              </a:solidFill>
              <a:latin typeface="李旭科书法" pitchFamily="2" charset="-122"/>
              <a:ea typeface="李旭科书法" pitchFamily="2" charset="-122"/>
            </a:endParaRPr>
          </a:p>
        </p:txBody>
      </p:sp>
      <p:grpSp>
        <p:nvGrpSpPr>
          <p:cNvPr id="52" name="组合 51"/>
          <p:cNvGrpSpPr/>
          <p:nvPr/>
        </p:nvGrpSpPr>
        <p:grpSpPr>
          <a:xfrm flipH="1">
            <a:off x="9966445" y="4515537"/>
            <a:ext cx="2225554" cy="2381210"/>
            <a:chOff x="-301625" y="1238025"/>
            <a:chExt cx="5348107" cy="5840474"/>
          </a:xfrm>
        </p:grpSpPr>
        <p:pic>
          <p:nvPicPr>
            <p:cNvPr id="53" name="图片 52"/>
            <p:cNvPicPr>
              <a:picLocks noChangeAspect="1"/>
            </p:cNvPicPr>
            <p:nvPr/>
          </p:nvPicPr>
          <p:blipFill>
            <a:blip r:embed="rId2" cstate="email"/>
            <a:stretch>
              <a:fillRect/>
            </a:stretch>
          </p:blipFill>
          <p:spPr>
            <a:xfrm>
              <a:off x="-301625" y="1238025"/>
              <a:ext cx="4705350" cy="5840474"/>
            </a:xfrm>
            <a:prstGeom prst="rect">
              <a:avLst/>
            </a:prstGeom>
          </p:spPr>
        </p:pic>
        <p:pic>
          <p:nvPicPr>
            <p:cNvPr id="54" name="图片 53"/>
            <p:cNvPicPr>
              <a:picLocks noChangeAspect="1"/>
            </p:cNvPicPr>
            <p:nvPr/>
          </p:nvPicPr>
          <p:blipFill>
            <a:blip r:embed="rId3" cstate="email"/>
            <a:stretch>
              <a:fillRect/>
            </a:stretch>
          </p:blipFill>
          <p:spPr>
            <a:xfrm>
              <a:off x="2790766" y="3184198"/>
              <a:ext cx="2255716" cy="2164268"/>
            </a:xfrm>
            <a:prstGeom prst="rect">
              <a:avLst/>
            </a:prstGeom>
          </p:spPr>
        </p:pic>
      </p:grpSp>
      <p:sp>
        <p:nvSpPr>
          <p:cNvPr id="55" name="文本框 54"/>
          <p:cNvSpPr txBox="1"/>
          <p:nvPr/>
        </p:nvSpPr>
        <p:spPr>
          <a:xfrm>
            <a:off x="3587115" y="1649095"/>
            <a:ext cx="6614160" cy="4114800"/>
          </a:xfrm>
          <a:prstGeom prst="rect">
            <a:avLst/>
          </a:prstGeom>
          <a:noFill/>
        </p:spPr>
        <p:txBody>
          <a:bodyPr wrap="square" rtlCol="0">
            <a:spAutoFit/>
          </a:bodyPr>
          <a:lstStyle/>
          <a:p>
            <a:r>
              <a:rPr sz="2400" dirty="0">
                <a:solidFill>
                  <a:schemeClr val="tx1">
                    <a:lumMod val="65000"/>
                    <a:lumOff val="35000"/>
                  </a:schemeClr>
                </a:solidFill>
                <a:latin typeface="汉仪竹节体简" pitchFamily="49" charset="-122"/>
                <a:ea typeface="汉仪竹节体简" pitchFamily="49" charset="-122"/>
              </a:rPr>
              <a:t>1、白朴：《裴少俊墙头马上》</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2、王实甫：《西厢记》</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3、郑光祖：《倩女离魂》</a:t>
            </a:r>
            <a:endParaRPr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4、高明：《琵琶记》</a:t>
            </a:r>
            <a:endParaRPr sz="2400" dirty="0">
              <a:solidFill>
                <a:schemeClr val="tx1">
                  <a:lumMod val="65000"/>
                  <a:lumOff val="35000"/>
                </a:schemeClr>
              </a:solidFill>
              <a:latin typeface="汉仪竹节体简" pitchFamily="49" charset="-122"/>
              <a:ea typeface="汉仪竹节体简" pitchFamily="49" charset="-122"/>
            </a:endParaRPr>
          </a:p>
          <a:p>
            <a:r>
              <a:rPr sz="2400" dirty="0">
                <a:solidFill>
                  <a:schemeClr val="tx1">
                    <a:lumMod val="65000"/>
                    <a:lumOff val="35000"/>
                  </a:schemeClr>
                </a:solidFill>
                <a:latin typeface="汉仪竹节体简" pitchFamily="49" charset="-122"/>
                <a:ea typeface="汉仪竹节体简" pitchFamily="49" charset="-122"/>
              </a:rPr>
              <a:t>5、孔尚任：《桃花扇》</a:t>
            </a:r>
            <a:endParaRPr sz="2400" dirty="0">
              <a:solidFill>
                <a:schemeClr val="tx1">
                  <a:lumMod val="65000"/>
                  <a:lumOff val="35000"/>
                </a:schemeClr>
              </a:solidFill>
              <a:latin typeface="汉仪竹节体简" pitchFamily="49" charset="-122"/>
              <a:ea typeface="汉仪竹节体简" pitchFamily="49" charset="-122"/>
            </a:endParaRPr>
          </a:p>
        </p:txBody>
      </p:sp>
      <p:sp>
        <p:nvSpPr>
          <p:cNvPr id="46" name="Freeform 5"/>
          <p:cNvSpPr>
            <a:spLocks noEditPoints="1"/>
          </p:cNvSpPr>
          <p:nvPr/>
        </p:nvSpPr>
        <p:spPr bwMode="auto">
          <a:xfrm>
            <a:off x="2145956" y="1831430"/>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cstate="email"/>
          <a:stretch>
            <a:fillRect/>
          </a:stretch>
        </p:blipFill>
        <p:spPr>
          <a:xfrm>
            <a:off x="2383277" y="1352695"/>
            <a:ext cx="761941" cy="761941"/>
          </a:xfrm>
          <a:prstGeom prst="rect">
            <a:avLst/>
          </a:prstGeom>
        </p:spPr>
      </p:pic>
      <p:sp>
        <p:nvSpPr>
          <p:cNvPr id="47" name="Freeform 5"/>
          <p:cNvSpPr>
            <a:spLocks noEditPoints="1"/>
          </p:cNvSpPr>
          <p:nvPr/>
        </p:nvSpPr>
        <p:spPr bwMode="auto">
          <a:xfrm>
            <a:off x="2154759" y="3573524"/>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nvPicPr>
        <p:blipFill>
          <a:blip r:embed="rId5" cstate="email"/>
          <a:stretch>
            <a:fillRect/>
          </a:stretch>
        </p:blipFill>
        <p:spPr>
          <a:xfrm rot="1922461" flipH="1">
            <a:off x="2259065" y="2901856"/>
            <a:ext cx="952063" cy="952063"/>
          </a:xfrm>
          <a:prstGeom prst="rect">
            <a:avLst/>
          </a:prstGeom>
        </p:spPr>
      </p:pic>
      <p:sp>
        <p:nvSpPr>
          <p:cNvPr id="48" name="Freeform 5"/>
          <p:cNvSpPr>
            <a:spLocks noEditPoints="1"/>
          </p:cNvSpPr>
          <p:nvPr/>
        </p:nvSpPr>
        <p:spPr bwMode="auto">
          <a:xfrm>
            <a:off x="2181092" y="5315617"/>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44" name="图片 43"/>
          <p:cNvPicPr>
            <a:picLocks noChangeAspect="1"/>
          </p:cNvPicPr>
          <p:nvPr/>
        </p:nvPicPr>
        <p:blipFill>
          <a:blip r:embed="rId6" cstate="email"/>
          <a:stretch>
            <a:fillRect/>
          </a:stretch>
        </p:blipFill>
        <p:spPr>
          <a:xfrm rot="20275633" flipH="1">
            <a:off x="2375026" y="4772818"/>
            <a:ext cx="881224" cy="881224"/>
          </a:xfrm>
          <a:prstGeom prst="rect">
            <a:avLst/>
          </a:prstGeom>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610735" y="1813560"/>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钱钟书</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钱钟书（1910—1998），字默存，号槐聚，笔名中书君，江苏无锡人，中国著名学者、现代文学研究家、作家、文学史家、古典文学研究家。著有散文集《写在人生边上》，短篇小说集《人？兽？鬼》，长篇小说《围城》，选本《宋诗选注》，文论集《七缀集》、《谈艺录》及《管锥篇》（五卷）等。《管锥篇》曾获第一届国家图书奖。1998年12月19日，因病在北京逝世享年88岁。</a:t>
            </a:r>
            <a:endParaRPr sz="2800" dirty="0">
              <a:latin typeface="方正隶书简体" charset="0"/>
              <a:ea typeface="方正隶书简体" charset="0"/>
            </a:endParaRPr>
          </a:p>
        </p:txBody>
      </p:sp>
      <p:pic>
        <p:nvPicPr>
          <p:cNvPr id="4" name="图片 3" descr="C:\Users\Administrator.WINDOWS-IQ47ND5\Pictures\413\46.jpg46"/>
          <p:cNvPicPr>
            <a:picLocks noChangeAspect="1"/>
          </p:cNvPicPr>
          <p:nvPr/>
        </p:nvPicPr>
        <p:blipFill>
          <a:blip r:embed="rId1"/>
          <a:srcRect/>
          <a:stretch>
            <a:fillRect/>
          </a:stretch>
        </p:blipFill>
        <p:spPr>
          <a:xfrm>
            <a:off x="1279525" y="1945640"/>
            <a:ext cx="2908935" cy="4246245"/>
          </a:xfrm>
          <a:prstGeom prst="rect">
            <a:avLst/>
          </a:prstGeom>
          <a:effectLst>
            <a:softEdge rad="1016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47810" y="899866"/>
            <a:ext cx="3275039" cy="707886"/>
          </a:xfrm>
          <a:prstGeom prst="rect">
            <a:avLst/>
          </a:prstGeom>
          <a:noFill/>
        </p:spPr>
        <p:txBody>
          <a:bodyPr wrap="square" rtlCol="0">
            <a:spAutoFit/>
          </a:bodyPr>
          <a:lstStyle/>
          <a:p>
            <a:r>
              <a:rPr lang="zh-CN" altLang="en-US" sz="4000" b="1" dirty="0" smtClean="0">
                <a:latin typeface="方正书宋简体" charset="0"/>
                <a:ea typeface="方正书宋简体" charset="0"/>
              </a:rPr>
              <a:t>送</a:t>
            </a:r>
            <a:r>
              <a:rPr lang="zh-CN" altLang="en-US" sz="4000" b="1" dirty="0">
                <a:latin typeface="方正书宋简体" charset="0"/>
                <a:ea typeface="方正书宋简体" charset="0"/>
              </a:rPr>
              <a:t>东阳马生序</a:t>
            </a:r>
            <a:endParaRPr lang="zh-CN" altLang="en-US" sz="4000" b="1" dirty="0">
              <a:latin typeface="方正书宋简体" charset="0"/>
              <a:ea typeface="方正书宋简体" charset="0"/>
            </a:endParaRPr>
          </a:p>
        </p:txBody>
      </p:sp>
      <p:sp>
        <p:nvSpPr>
          <p:cNvPr id="3" name="文本框 2"/>
          <p:cNvSpPr txBox="1"/>
          <p:nvPr/>
        </p:nvSpPr>
        <p:spPr>
          <a:xfrm>
            <a:off x="1120633" y="1990090"/>
            <a:ext cx="10838180" cy="3416320"/>
          </a:xfrm>
          <a:prstGeom prst="rect">
            <a:avLst/>
          </a:prstGeom>
          <a:noFill/>
        </p:spPr>
        <p:txBody>
          <a:bodyPr wrap="square" rtlCol="0">
            <a:spAutoFit/>
          </a:bodyPr>
          <a:lstStyle/>
          <a:p>
            <a:r>
              <a:rPr lang="zh-CN" altLang="en-US" sz="2400" dirty="0" smtClean="0">
                <a:latin typeface="方正启体简体" charset="0"/>
                <a:ea typeface="方正启体简体" charset="0"/>
              </a:rPr>
              <a:t>           今</a:t>
            </a:r>
            <a:r>
              <a:rPr lang="zh-CN" altLang="en-US" sz="2400" dirty="0">
                <a:latin typeface="方正启体简体" charset="0"/>
                <a:ea typeface="方正启体简体" charset="0"/>
              </a:rPr>
              <a:t>诸生学于太学，县官日有廪稍之供，父母岁有裘葛之遗，无冻馁之患矣；坐大厦之下而诵诗书，无奔走之劳矣；有司业、博士为之师，未有问而不告、求而不得者也。凡所宜有之书，皆集于此，不必若余之手录、假诸人而后见也。其业有不精、德有不成者，非天质之卑，则心不若余之专耳，岂他人之过哉！</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东</a:t>
            </a:r>
            <a:r>
              <a:rPr lang="zh-CN" altLang="en-US" sz="2400" dirty="0">
                <a:latin typeface="方正启体简体" charset="0"/>
                <a:ea typeface="方正启体简体" charset="0"/>
              </a:rPr>
              <a:t>阳马生君则，在太学已二年，流辈甚称其贤。余朝京师，生以乡人子谒余，撰长书以为贽，辞甚畅达；与之论辩，言和而色夷。自谓少时用心于学甚劳，是可谓善学者矣。其将归见其亲也，余故道为学之难以告之。谓余勉乡人以学者，余之志也；诋我夸际遇之盛而骄乡人者，岂知余者哉！</a:t>
            </a:r>
            <a:endParaRPr lang="zh-CN" altLang="en-US" sz="2400" dirty="0">
              <a:latin typeface="方正启体简体" charset="0"/>
              <a:ea typeface="方正启体简体" charset="0"/>
            </a:endParaRPr>
          </a:p>
        </p:txBody>
      </p:sp>
      <p:sp>
        <p:nvSpPr>
          <p:cNvPr id="4" name="TextBox 3"/>
          <p:cNvSpPr txBox="1"/>
          <p:nvPr/>
        </p:nvSpPr>
        <p:spPr>
          <a:xfrm>
            <a:off x="10297686" y="82171"/>
            <a:ext cx="1700610"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4330" y="1294130"/>
            <a:ext cx="9465310" cy="498157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又是春天，窗子可以常开了。春天从窗外进来，人在屋子里坐不住，就从门里出去。不过屋子外的春天太贱了！到处是阳光，不像射破屋里阴深的那样明亮；到处是给太阳晒得懒洋洋的风，不像搅动屋里沉闷的那样有生气。就是鸟语，也似乎琐碎而单薄，需要屋里的寂静来做衬托。我们因此明白，春天是该镶嵌在窗子里看的，好比画配了框子。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同时，我们悟到，门和窗有不同的意义。当然，门是造了让人出进的。但是，窗子有时也可作为进出口用，譬如小偷或小说里私约的情人就喜欢爬窗子。所以窗子和门的根本分别，决不仅是有没有人进来出去。若据赏春一事来看，我们不妨这样说：有了门，我们可以出去；有了窗，我们可以不必出去。窗子打通了大自然和人的隔膜，把风和太阳逗引进来，使屋子里也关着一部分春天，让我们安坐了享受，无需再到外面去找 </a:t>
            </a:r>
            <a:r>
              <a:rPr lang="en-US" altLang="zh-CN" sz="2400" dirty="0">
                <a:latin typeface="方正启体简体" charset="0"/>
                <a:ea typeface="方正启体简体" charset="0"/>
              </a:rPr>
              <a:t>……</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5" name="文本框 4"/>
          <p:cNvSpPr txBox="1"/>
          <p:nvPr/>
        </p:nvSpPr>
        <p:spPr>
          <a:xfrm>
            <a:off x="5092700" y="464185"/>
            <a:ext cx="2224405" cy="701040"/>
          </a:xfrm>
          <a:prstGeom prst="rect">
            <a:avLst/>
          </a:prstGeom>
          <a:noFill/>
        </p:spPr>
        <p:txBody>
          <a:bodyPr wrap="square" rtlCol="0">
            <a:spAutoFit/>
          </a:bodyPr>
          <a:p>
            <a:pPr algn="ctr"/>
            <a:r>
              <a:rPr lang="zh-CN" altLang="en-US" sz="4000" b="1" dirty="0">
                <a:latin typeface="方正书宋简体" charset="0"/>
                <a:ea typeface="方正书宋简体" charset="0"/>
              </a:rPr>
              <a:t>窗</a:t>
            </a:r>
            <a:endParaRPr lang="en-US" altLang="zh-CN" sz="2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80490" y="2205809"/>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《窗》选自钱钟书散文集《写在人生边上》。这是一本关于人生的哲理小册子，总共收录十篇散文，内容短小精悍，合计不到三万字，但却是一本字字珠玑、充满睿智、寓意深刻的散文精品集。</a:t>
            </a:r>
            <a:endParaRPr sz="2000" dirty="0">
              <a:latin typeface="+mn-ea"/>
            </a:endParaRPr>
          </a:p>
          <a:p>
            <a:r>
              <a:rPr sz="2000" dirty="0">
                <a:latin typeface="+mn-ea"/>
              </a:rPr>
              <a:t>        《窗》这篇文章，之所以在同类题材中棋高一着，主要在于它富有不同凡响的联想、想象、以及作者深厚的生活与文化积淀。品读此文，我们感到作者所写的不是一般意义上的窗户，而是把窗户当作人的眼睛来写的。“眼睛是心灵的窗户”，所以他在文章的后半部分便很自然地从窗写到眼睛，步步深入地揭示了文章的主旨。</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92370" y="1051560"/>
            <a:ext cx="964565" cy="964565"/>
          </a:xfrm>
          <a:prstGeom prst="rect">
            <a:avLst/>
          </a:prstGeom>
        </p:spPr>
      </p:pic>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67080" y="929005"/>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30567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1、《窗》开头和结尾都写到了春天和窗的关系有什么好处？</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42493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作者为什么说“人对于自然的胜利，窗也是一个”？</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36803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、从“窗”一文看钱钟书的散文风格和人生态度？</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735830" y="1813560"/>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林语堂</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林语堂（1895—1976），福建龙溪人，中国现代学者，散文家。1916年在上海圣约翰大学毕业后，到清华大学任教。1919年后先后赴美、法、德国留学。1967年受聘为香港中文大学教授。主要作品有杂文集《剪拂集》、《大荒集》、《我的话》，散文集《欧美风语》、《林语堂散文集》，长篇小说《京华烟云》等。此文写于1941年1月，后收入《我的话·行素集》。 </a:t>
            </a:r>
            <a:endParaRPr sz="2800" dirty="0">
              <a:latin typeface="方正隶书简体" charset="0"/>
              <a:ea typeface="方正隶书简体" charset="0"/>
            </a:endParaRPr>
          </a:p>
        </p:txBody>
      </p:sp>
      <p:pic>
        <p:nvPicPr>
          <p:cNvPr id="4" name="图片 3" descr="C:\Users\Administrator.WINDOWS-IQ47ND5\Pictures\413\47.jpg47"/>
          <p:cNvPicPr>
            <a:picLocks noChangeAspect="1"/>
          </p:cNvPicPr>
          <p:nvPr/>
        </p:nvPicPr>
        <p:blipFill>
          <a:blip r:embed="rId1"/>
          <a:srcRect/>
          <a:stretch>
            <a:fillRect/>
          </a:stretch>
        </p:blipFill>
        <p:spPr>
          <a:xfrm>
            <a:off x="1280160" y="2408555"/>
            <a:ext cx="3026410" cy="3533140"/>
          </a:xfrm>
          <a:prstGeom prst="rect">
            <a:avLst/>
          </a:prstGeom>
          <a:effectLst>
            <a:softEdge rad="101600"/>
          </a:effectLst>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1800" y="1284605"/>
            <a:ext cx="9465310" cy="57130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秋天的黄昏，一人独坐在沙发上抽烟，看烟头白灰之下露出红光，微微透露出暖气，心头的情绪便跟着那蓝烟缭绕而上，一样的轻松，一样的自由。不转眼缭烟变成缕缕的细丝，慢慢不见了，而那霎时，心上的情绪也跟着消沉于大千世界，所以也不讲那时的情绪，而只讲那时的情绪的况味。待要再划一根洋火，再点起那已点过三四次的雪茄，却因白灰已积得太多，点不着，乃轻轻的一弹，烟灰静悄悄的落在铜炉上，其静寂如同我此时用毛笔写在中纸上一样，一点的声息也没有。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于是再点起来，一口一口的吞云吐露，香气扑鼻，宛如偎红倚翠温香在抱情调。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于是想到烟，想到这烟一股温煦的热气，想到室中缭绕暗淡的烟霞，想到秋天的意味。这时才想起，向来诗文上秋的含义，并不是这样的，使人联想的是萧杀，是凄凉，是秋扇，是红叶，是荒林，是萋草</a:t>
            </a:r>
            <a:r>
              <a:rPr lang="en-US" altLang="zh-CN" sz="2400" dirty="0">
                <a:latin typeface="方正启体简体" charset="0"/>
                <a:ea typeface="方正启体简体" charset="0"/>
              </a:rPr>
              <a:t>……</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5" name="文本框 4"/>
          <p:cNvSpPr txBox="1"/>
          <p:nvPr/>
        </p:nvSpPr>
        <p:spPr>
          <a:xfrm>
            <a:off x="4725670" y="483235"/>
            <a:ext cx="3633470" cy="701040"/>
          </a:xfrm>
          <a:prstGeom prst="rect">
            <a:avLst/>
          </a:prstGeom>
          <a:noFill/>
        </p:spPr>
        <p:txBody>
          <a:bodyPr wrap="square" rtlCol="0">
            <a:spAutoFit/>
          </a:bodyPr>
          <a:p>
            <a:pPr algn="ctr"/>
            <a:r>
              <a:rPr lang="zh-CN" altLang="en-US" sz="4000" b="1" dirty="0">
                <a:latin typeface="方正书宋简体" charset="0"/>
                <a:ea typeface="方正书宋简体" charset="0"/>
              </a:rPr>
              <a:t>秋天的况味</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90015" y="2322014"/>
            <a:ext cx="6315710" cy="2850515"/>
          </a:xfrm>
          <a:prstGeom prst="rect">
            <a:avLst/>
          </a:prstGeom>
          <a:noFill/>
        </p:spPr>
        <p:txBody>
          <a:bodyPr wrap="square" rtlCol="0">
            <a:spAutoFit/>
          </a:bodyPr>
          <a:lstStyle/>
          <a:p>
            <a:r>
              <a:rPr lang="zh-CN" altLang="en-US" sz="2000" dirty="0" smtClean="0">
                <a:latin typeface="+mn-ea"/>
              </a:rPr>
              <a:t>        </a:t>
            </a:r>
            <a:r>
              <a:rPr sz="2000" dirty="0">
                <a:latin typeface="+mn-ea"/>
              </a:rPr>
              <a:t>这是一篇用词凝炼、语言优美的小品散文。文章开头，作者并没有开门见山地大肆煊染秋天美景，而是通过一段香烟烟气的描写，把读者带入秋天那宁静、淡泊的气氛中。“看烟头白灰之下露出暖气，心头的情绪便跟着那蓝烟缭绕而上，一样轻松，一样的自由”。在作家笔下，烟气是那样的轻盈、缥缈、变幻莫测。其实，作者是把自己的思绪比作轻烟，借轻烟巧妙地体现心中无限的遐思，自然地打开了文章的内容，进而引出对秋天的感悟。</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92370" y="1051560"/>
            <a:ext cx="964565" cy="964565"/>
          </a:xfrm>
          <a:prstGeom prst="rect">
            <a:avLst/>
          </a:prstGeom>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为什么作者“所爱的不是晚秋，是初秋”？结合作者“秋天的况味”的某一感受，谈谈你对“秋”的认识。</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15251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1、在林语堂的笔下，秋天的成熟表现在哪些方面？由秋的意味作者展开哪些丰富的联想？ </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735830" y="1813560"/>
            <a:ext cx="697738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梁实秋</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梁实秋（1903—1987），号均默，原名梁治华，字实秋，笔名子佳、秋郎，程淑等。中国著名的散文家、学者、文学批评家、翻译家，祖籍浙江杭州，出生于北京。散文代表作《雅舍小品》从1949年起20多年共出4辑。30年代开始翻译莎士比亚作品，持续40载，到1970年完成《莎士比亚全集》的翻译，计剧本37册，诗3册。晚年用7年时间完成百万言著作《英国文学史》。1987年11月3日病逝于台北。 </a:t>
            </a:r>
            <a:endParaRPr sz="2800" dirty="0">
              <a:latin typeface="方正隶书简体" charset="0"/>
              <a:ea typeface="方正隶书简体" charset="0"/>
            </a:endParaRPr>
          </a:p>
        </p:txBody>
      </p:sp>
      <p:pic>
        <p:nvPicPr>
          <p:cNvPr id="4" name="图片 3" descr="C:\Users\Administrator.WINDOWS-IQ47ND5\Pictures\413\49.jpg49"/>
          <p:cNvPicPr>
            <a:picLocks noChangeAspect="1"/>
          </p:cNvPicPr>
          <p:nvPr/>
        </p:nvPicPr>
        <p:blipFill>
          <a:blip r:embed="rId1"/>
          <a:srcRect/>
          <a:stretch>
            <a:fillRect/>
          </a:stretch>
        </p:blipFill>
        <p:spPr>
          <a:xfrm>
            <a:off x="1446530" y="2201545"/>
            <a:ext cx="3005455" cy="4139565"/>
          </a:xfrm>
          <a:prstGeom prst="rect">
            <a:avLst/>
          </a:prstGeom>
          <a:effectLst>
            <a:softEdge rad="101600"/>
          </a:effectLst>
        </p:spPr>
      </p:pic>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1800" y="1284605"/>
            <a:ext cx="9465310" cy="571309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 到四川来，觉得此地人建造房屋最是经济，火烧过的砖，常常用来做柱子，孤零零的砌起四根砖柱，上面盖上一个木头架子，看上去瘦骨磷磷，单薄得可怜；但是顶上铺了瓦，四面编了竹篦墙，墙上敷了泥灰，远远的看过去，没有人能说不像是座房子。我现在住的“雅舍”正是这样一座典型的房子，不消说，这房子有砖柱，有竹篦墙，一切特点都应有尽有。讲到住房，我的经验不算少，什么“上支下摘”，“前廊后厦”，“一楼一底”，“三上三下”，“亭子间”，“茆草棚”，“玉楼玉宇”和“摩天大厦”，各式各样，我都尝试过。我不论住在那里，只要住得稍久，便对那房子发生感情，非不得已我还舍不得搬。这“雅舍”，我初来时仅求其能蔽风雨，并不敢存奢望，现在住了两个多月，我的好感油然而生。虽然我已渐渐感觉它并不能蔽风雨，因为有窗而无玻璃，风来则洞若凉亭，有瓦而空隙不少，雨来则渗如滴漏。纵然不能蔽风雨，“雅舍”还是自有它的个性</a:t>
            </a:r>
            <a:r>
              <a:rPr lang="en-US" altLang="zh-CN" sz="2400" dirty="0">
                <a:latin typeface="方正启体简体" charset="0"/>
                <a:ea typeface="方正启体简体" charset="0"/>
              </a:rPr>
              <a:t>……</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5" name="文本框 4"/>
          <p:cNvSpPr txBox="1"/>
          <p:nvPr/>
        </p:nvSpPr>
        <p:spPr>
          <a:xfrm>
            <a:off x="4725670" y="483235"/>
            <a:ext cx="3633470" cy="701040"/>
          </a:xfrm>
          <a:prstGeom prst="rect">
            <a:avLst/>
          </a:prstGeom>
          <a:noFill/>
        </p:spPr>
        <p:txBody>
          <a:bodyPr wrap="square" rtlCol="0">
            <a:spAutoFit/>
          </a:bodyPr>
          <a:p>
            <a:pPr algn="ctr"/>
            <a:r>
              <a:rPr lang="zh-CN" altLang="en-US" sz="4000" b="1" dirty="0">
                <a:latin typeface="方正书宋简体" charset="0"/>
                <a:ea typeface="方正书宋简体" charset="0"/>
              </a:rPr>
              <a:t>雅  舍</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31995" y="2032000"/>
            <a:ext cx="6209665" cy="3764915"/>
          </a:xfrm>
          <a:prstGeom prst="rect">
            <a:avLst/>
          </a:prstGeom>
          <a:noFill/>
        </p:spPr>
        <p:txBody>
          <a:bodyPr wrap="square" rtlCol="0">
            <a:spAutoFit/>
          </a:bodyPr>
          <a:lstStyle/>
          <a:p>
            <a:r>
              <a:rPr lang="zh-CN" altLang="en-US" sz="2000" dirty="0" smtClean="0">
                <a:latin typeface="+mn-ea"/>
              </a:rPr>
              <a:t>        </a:t>
            </a:r>
            <a:r>
              <a:rPr sz="2000" dirty="0">
                <a:latin typeface="+mn-ea"/>
              </a:rPr>
              <a:t>梁实秋先生的《雅舍小品》是享誉两岸的散文集，它风靡世界，先后刊印300多版，《雅舍》是这本小品集的代序言。1939年秋天，梁与吴景超夫妇在重庆北碚主湾购置一栋平房，命名为“雅舍”。梁实秋在雅舍蛰居7年（1939—1946）之久，其间翻译、创作了大量作品。</a:t>
            </a:r>
            <a:endParaRPr sz="2000" dirty="0">
              <a:latin typeface="+mn-ea"/>
            </a:endParaRPr>
          </a:p>
          <a:p>
            <a:r>
              <a:rPr sz="2000" dirty="0">
                <a:latin typeface="+mn-ea"/>
              </a:rPr>
              <a:t>      《雅舍》虽以“雅”为名，实乃一栋典型的“陋室”，缺点多多</a:t>
            </a:r>
            <a:r>
              <a:rPr lang="zh-CN" sz="2000" dirty="0">
                <a:latin typeface="+mn-ea"/>
              </a:rPr>
              <a:t>，但</a:t>
            </a:r>
            <a:r>
              <a:rPr sz="2000" dirty="0">
                <a:latin typeface="+mn-ea"/>
              </a:rPr>
              <a:t>并非一无好处。从文中看，至少有两大优点：一是地势较高，得月较先，便于欣赏自然美景；二是陈设简朴，易于安排，最能彰显主人性情。可见，在当时物质形态未能尽如人意之时，作者便欣然从自然界中寻找快乐，觅求真趣。</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99862" y="360391"/>
            <a:ext cx="3294927" cy="1107996"/>
          </a:xfrm>
          <a:prstGeom prst="rect">
            <a:avLst/>
          </a:prstGeom>
          <a:noFill/>
        </p:spPr>
        <p:txBody>
          <a:bodyPr wrap="square" rtlCol="0">
            <a:spAutoFit/>
          </a:bodyPr>
          <a:lstStyle/>
          <a:p>
            <a:r>
              <a:rPr lang="zh-CN" altLang="en-US" sz="6600" dirty="0">
                <a:solidFill>
                  <a:srgbClr val="C00000"/>
                </a:solidFill>
                <a:latin typeface="李旭科书法" pitchFamily="2" charset="-122"/>
                <a:ea typeface="李旭科书法" pitchFamily="2" charset="-122"/>
              </a:rPr>
              <a:t>目录</a:t>
            </a:r>
            <a:endParaRPr lang="zh-CN" altLang="en-US" sz="1600" dirty="0">
              <a:solidFill>
                <a:srgbClr val="C00000"/>
              </a:solidFill>
              <a:latin typeface="李旭科书法" pitchFamily="2" charset="-122"/>
              <a:ea typeface="李旭科书法" pitchFamily="2" charset="-122"/>
            </a:endParaRPr>
          </a:p>
        </p:txBody>
      </p:sp>
      <p:pic>
        <p:nvPicPr>
          <p:cNvPr id="25" name="图片 15" descr="07.png"/>
          <p:cNvPicPr>
            <a:picLocks noChangeAspect="1" noChangeArrowheads="1"/>
          </p:cNvPicPr>
          <p:nvPr/>
        </p:nvPicPr>
        <p:blipFill>
          <a:blip r:embed="rId1" cstate="email"/>
          <a:srcRect/>
          <a:stretch>
            <a:fillRect/>
          </a:stretch>
        </p:blipFill>
        <p:spPr bwMode="auto">
          <a:xfrm>
            <a:off x="5796775" y="2207037"/>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4" descr="02.png"/>
          <p:cNvPicPr>
            <a:picLocks noChangeAspect="1" noChangeArrowheads="1"/>
          </p:cNvPicPr>
          <p:nvPr/>
        </p:nvPicPr>
        <p:blipFill>
          <a:blip r:embed="rId2" cstate="email"/>
          <a:srcRect/>
          <a:stretch>
            <a:fillRect/>
          </a:stretch>
        </p:blipFill>
        <p:spPr bwMode="auto">
          <a:xfrm>
            <a:off x="3048000" y="6330950"/>
            <a:ext cx="91440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图片 29"/>
          <p:cNvPicPr>
            <a:picLocks noChangeAspect="1"/>
          </p:cNvPicPr>
          <p:nvPr/>
        </p:nvPicPr>
        <p:blipFill rotWithShape="1">
          <a:blip r:embed="rId3" cstate="email"/>
          <a:srcRect/>
          <a:stretch>
            <a:fillRect/>
          </a:stretch>
        </p:blipFill>
        <p:spPr>
          <a:xfrm flipH="1">
            <a:off x="7081377" y="-204522"/>
            <a:ext cx="5100323" cy="4452843"/>
          </a:xfrm>
          <a:prstGeom prst="rect">
            <a:avLst/>
          </a:prstGeom>
        </p:spPr>
      </p:pic>
      <p:sp>
        <p:nvSpPr>
          <p:cNvPr id="60" name="文本框 59"/>
          <p:cNvSpPr txBox="1"/>
          <p:nvPr/>
        </p:nvSpPr>
        <p:spPr>
          <a:xfrm>
            <a:off x="4590415" y="2054860"/>
            <a:ext cx="4644390" cy="548640"/>
          </a:xfrm>
          <a:prstGeom prst="rect">
            <a:avLst/>
          </a:prstGeom>
          <a:noFill/>
        </p:spPr>
        <p:txBody>
          <a:bodyPr wrap="square" rtlCol="0">
            <a:spAutoFit/>
          </a:bodyPr>
          <a:lstStyle/>
          <a:p>
            <a:r>
              <a:rPr lang="zh-CN" altLang="en-US" sz="2800" spc="300" dirty="0">
                <a:solidFill>
                  <a:srgbClr val="666666"/>
                </a:solidFill>
                <a:latin typeface="微软雅黑" pitchFamily="34" charset="-122"/>
                <a:ea typeface="微软雅黑" pitchFamily="34" charset="-122"/>
              </a:rPr>
              <a:t>古代经典作品欣赏</a:t>
            </a:r>
            <a:endParaRPr lang="zh-HK" altLang="en-US" sz="2800" spc="300" dirty="0">
              <a:solidFill>
                <a:srgbClr val="666666"/>
              </a:solidFill>
              <a:latin typeface="微软雅黑" pitchFamily="34" charset="-122"/>
              <a:ea typeface="微软雅黑" pitchFamily="34" charset="-122"/>
            </a:endParaRPr>
          </a:p>
        </p:txBody>
      </p:sp>
      <p:sp>
        <p:nvSpPr>
          <p:cNvPr id="61" name="文本框 60"/>
          <p:cNvSpPr txBox="1"/>
          <p:nvPr/>
        </p:nvSpPr>
        <p:spPr>
          <a:xfrm>
            <a:off x="4559935" y="2863850"/>
            <a:ext cx="3605530" cy="548640"/>
          </a:xfrm>
          <a:prstGeom prst="rect">
            <a:avLst/>
          </a:prstGeom>
          <a:noFill/>
        </p:spPr>
        <p:txBody>
          <a:bodyPr wrap="square" rtlCol="0">
            <a:spAutoFit/>
          </a:bodyPr>
          <a:lstStyle/>
          <a:p>
            <a:r>
              <a:rPr lang="zh-CN" altLang="en-US" sz="2800" spc="300" dirty="0">
                <a:solidFill>
                  <a:srgbClr val="C00000"/>
                </a:solidFill>
                <a:latin typeface="微软雅黑" pitchFamily="34" charset="-122"/>
                <a:ea typeface="微软雅黑" pitchFamily="34" charset="-122"/>
              </a:rPr>
              <a:t>现当代名作解读</a:t>
            </a:r>
            <a:endParaRPr lang="zh-CN" altLang="en-US" sz="2800" spc="300" dirty="0">
              <a:solidFill>
                <a:srgbClr val="C00000"/>
              </a:solidFill>
              <a:latin typeface="微软雅黑" pitchFamily="34" charset="-122"/>
              <a:ea typeface="微软雅黑" pitchFamily="34" charset="-122"/>
            </a:endParaRPr>
          </a:p>
        </p:txBody>
      </p:sp>
      <p:sp>
        <p:nvSpPr>
          <p:cNvPr id="62" name="文本框 61"/>
          <p:cNvSpPr txBox="1"/>
          <p:nvPr/>
        </p:nvSpPr>
        <p:spPr>
          <a:xfrm>
            <a:off x="4559935" y="3672840"/>
            <a:ext cx="3308350" cy="548640"/>
          </a:xfrm>
          <a:prstGeom prst="rect">
            <a:avLst/>
          </a:prstGeom>
          <a:noFill/>
        </p:spPr>
        <p:txBody>
          <a:bodyPr wrap="square" rtlCol="0">
            <a:spAutoFit/>
          </a:bodyPr>
          <a:lstStyle/>
          <a:p>
            <a:r>
              <a:rPr lang="zh-CN" altLang="en-US" sz="2800" spc="300" dirty="0">
                <a:solidFill>
                  <a:srgbClr val="666666"/>
                </a:solidFill>
                <a:latin typeface="微软雅黑" pitchFamily="34" charset="-122"/>
                <a:ea typeface="微软雅黑" pitchFamily="34" charset="-122"/>
              </a:rPr>
              <a:t>外国选文鉴赏</a:t>
            </a:r>
            <a:endParaRPr lang="zh-CN" altLang="en-US" sz="2800" spc="300" dirty="0">
              <a:solidFill>
                <a:srgbClr val="666666"/>
              </a:solidFill>
              <a:latin typeface="微软雅黑" pitchFamily="34" charset="-122"/>
              <a:ea typeface="微软雅黑" pitchFamily="34" charset="-122"/>
            </a:endParaRPr>
          </a:p>
        </p:txBody>
      </p:sp>
      <p:grpSp>
        <p:nvGrpSpPr>
          <p:cNvPr id="66" name="组合 65"/>
          <p:cNvGrpSpPr/>
          <p:nvPr/>
        </p:nvGrpSpPr>
        <p:grpSpPr>
          <a:xfrm>
            <a:off x="3532353" y="1828098"/>
            <a:ext cx="1274067" cy="880851"/>
            <a:chOff x="4409051" y="1372592"/>
            <a:chExt cx="1274067" cy="880851"/>
          </a:xfrm>
        </p:grpSpPr>
        <p:sp>
          <p:nvSpPr>
            <p:cNvPr id="67" name="Freeform 297"/>
            <p:cNvSpPr/>
            <p:nvPr/>
          </p:nvSpPr>
          <p:spPr bwMode="auto">
            <a:xfrm>
              <a:off x="4409051" y="1372592"/>
              <a:ext cx="853324" cy="880851"/>
            </a:xfrm>
            <a:custGeom>
              <a:avLst/>
              <a:gdLst>
                <a:gd name="T0" fmla="*/ 23 w 26"/>
                <a:gd name="T1" fmla="*/ 8 h 27"/>
                <a:gd name="T2" fmla="*/ 15 w 26"/>
                <a:gd name="T3" fmla="*/ 4 h 27"/>
                <a:gd name="T4" fmla="*/ 6 w 26"/>
                <a:gd name="T5" fmla="*/ 17 h 27"/>
                <a:gd name="T6" fmla="*/ 11 w 26"/>
                <a:gd name="T7" fmla="*/ 23 h 27"/>
                <a:gd name="T8" fmla="*/ 24 w 26"/>
                <a:gd name="T9" fmla="*/ 23 h 27"/>
                <a:gd name="T10" fmla="*/ 26 w 26"/>
                <a:gd name="T11" fmla="*/ 12 h 27"/>
              </a:gdLst>
              <a:ahLst/>
              <a:cxnLst>
                <a:cxn ang="0">
                  <a:pos x="T0" y="T1"/>
                </a:cxn>
                <a:cxn ang="0">
                  <a:pos x="T2" y="T3"/>
                </a:cxn>
                <a:cxn ang="0">
                  <a:pos x="T4" y="T5"/>
                </a:cxn>
                <a:cxn ang="0">
                  <a:pos x="T6" y="T7"/>
                </a:cxn>
                <a:cxn ang="0">
                  <a:pos x="T8" y="T9"/>
                </a:cxn>
                <a:cxn ang="0">
                  <a:pos x="T10" y="T11"/>
                </a:cxn>
              </a:cxnLst>
              <a:rect l="0" t="0" r="r" b="b"/>
              <a:pathLst>
                <a:path w="26" h="27">
                  <a:moveTo>
                    <a:pt x="23" y="8"/>
                  </a:moveTo>
                  <a:cubicBezTo>
                    <a:pt x="23" y="7"/>
                    <a:pt x="16" y="0"/>
                    <a:pt x="15" y="4"/>
                  </a:cubicBezTo>
                  <a:cubicBezTo>
                    <a:pt x="13" y="4"/>
                    <a:pt x="0" y="9"/>
                    <a:pt x="6" y="17"/>
                  </a:cubicBezTo>
                  <a:cubicBezTo>
                    <a:pt x="6" y="19"/>
                    <a:pt x="9" y="26"/>
                    <a:pt x="11" y="23"/>
                  </a:cubicBezTo>
                  <a:cubicBezTo>
                    <a:pt x="19" y="27"/>
                    <a:pt x="18" y="22"/>
                    <a:pt x="24" y="23"/>
                  </a:cubicBezTo>
                  <a:cubicBezTo>
                    <a:pt x="25" y="19"/>
                    <a:pt x="25" y="15"/>
                    <a:pt x="26" y="12"/>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a:ea typeface="宋体" pitchFamily="2" charset="-122"/>
              </a:endParaRPr>
            </a:p>
          </p:txBody>
        </p:sp>
        <p:sp>
          <p:nvSpPr>
            <p:cNvPr id="68" name="文本框 67"/>
            <p:cNvSpPr txBox="1"/>
            <p:nvPr/>
          </p:nvSpPr>
          <p:spPr>
            <a:xfrm>
              <a:off x="4626046" y="1506628"/>
              <a:ext cx="1057072" cy="584775"/>
            </a:xfrm>
            <a:prstGeom prst="rect">
              <a:avLst/>
            </a:prstGeom>
            <a:noFill/>
          </p:spPr>
          <p:txBody>
            <a:bodyPr wrap="square" rtlCol="0">
              <a:spAutoFit/>
            </a:bodyPr>
            <a:lstStyle/>
            <a:p>
              <a:r>
                <a:rPr lang="zh-CN" altLang="en-US" sz="3200" dirty="0">
                  <a:solidFill>
                    <a:schemeClr val="bg1">
                      <a:lumMod val="95000"/>
                    </a:schemeClr>
                  </a:solidFill>
                  <a:latin typeface="李旭科书法" pitchFamily="2" charset="-122"/>
                  <a:ea typeface="李旭科书法" pitchFamily="2" charset="-122"/>
                </a:rPr>
                <a:t>一</a:t>
              </a:r>
              <a:endParaRPr lang="zh-CN" altLang="en-US" sz="3200" dirty="0">
                <a:solidFill>
                  <a:schemeClr val="bg1">
                    <a:lumMod val="95000"/>
                  </a:schemeClr>
                </a:solidFill>
                <a:latin typeface="李旭科书法" pitchFamily="2" charset="-122"/>
                <a:ea typeface="李旭科书法" pitchFamily="2" charset="-122"/>
              </a:endParaRPr>
            </a:p>
          </p:txBody>
        </p:sp>
      </p:grpSp>
      <p:grpSp>
        <p:nvGrpSpPr>
          <p:cNvPr id="69" name="组合 68"/>
          <p:cNvGrpSpPr/>
          <p:nvPr/>
        </p:nvGrpSpPr>
        <p:grpSpPr>
          <a:xfrm>
            <a:off x="3522419" y="2626675"/>
            <a:ext cx="1289307" cy="880851"/>
            <a:chOff x="4409051" y="1372592"/>
            <a:chExt cx="1289307" cy="880851"/>
          </a:xfrm>
        </p:grpSpPr>
        <p:sp>
          <p:nvSpPr>
            <p:cNvPr id="70" name="Freeform 297"/>
            <p:cNvSpPr/>
            <p:nvPr/>
          </p:nvSpPr>
          <p:spPr bwMode="auto">
            <a:xfrm>
              <a:off x="4409051" y="1372592"/>
              <a:ext cx="853324" cy="880851"/>
            </a:xfrm>
            <a:custGeom>
              <a:avLst/>
              <a:gdLst>
                <a:gd name="T0" fmla="*/ 23 w 26"/>
                <a:gd name="T1" fmla="*/ 8 h 27"/>
                <a:gd name="T2" fmla="*/ 15 w 26"/>
                <a:gd name="T3" fmla="*/ 4 h 27"/>
                <a:gd name="T4" fmla="*/ 6 w 26"/>
                <a:gd name="T5" fmla="*/ 17 h 27"/>
                <a:gd name="T6" fmla="*/ 11 w 26"/>
                <a:gd name="T7" fmla="*/ 23 h 27"/>
                <a:gd name="T8" fmla="*/ 24 w 26"/>
                <a:gd name="T9" fmla="*/ 23 h 27"/>
                <a:gd name="T10" fmla="*/ 26 w 26"/>
                <a:gd name="T11" fmla="*/ 12 h 27"/>
              </a:gdLst>
              <a:ahLst/>
              <a:cxnLst>
                <a:cxn ang="0">
                  <a:pos x="T0" y="T1"/>
                </a:cxn>
                <a:cxn ang="0">
                  <a:pos x="T2" y="T3"/>
                </a:cxn>
                <a:cxn ang="0">
                  <a:pos x="T4" y="T5"/>
                </a:cxn>
                <a:cxn ang="0">
                  <a:pos x="T6" y="T7"/>
                </a:cxn>
                <a:cxn ang="0">
                  <a:pos x="T8" y="T9"/>
                </a:cxn>
                <a:cxn ang="0">
                  <a:pos x="T10" y="T11"/>
                </a:cxn>
              </a:cxnLst>
              <a:rect l="0" t="0" r="r" b="b"/>
              <a:pathLst>
                <a:path w="26" h="27">
                  <a:moveTo>
                    <a:pt x="23" y="8"/>
                  </a:moveTo>
                  <a:cubicBezTo>
                    <a:pt x="23" y="7"/>
                    <a:pt x="16" y="0"/>
                    <a:pt x="15" y="4"/>
                  </a:cubicBezTo>
                  <a:cubicBezTo>
                    <a:pt x="13" y="4"/>
                    <a:pt x="0" y="9"/>
                    <a:pt x="6" y="17"/>
                  </a:cubicBezTo>
                  <a:cubicBezTo>
                    <a:pt x="6" y="19"/>
                    <a:pt x="9" y="26"/>
                    <a:pt x="11" y="23"/>
                  </a:cubicBezTo>
                  <a:cubicBezTo>
                    <a:pt x="19" y="27"/>
                    <a:pt x="18" y="22"/>
                    <a:pt x="24" y="23"/>
                  </a:cubicBezTo>
                  <a:cubicBezTo>
                    <a:pt x="25" y="19"/>
                    <a:pt x="25" y="15"/>
                    <a:pt x="26" y="12"/>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a:ea typeface="宋体" pitchFamily="2" charset="-122"/>
              </a:endParaRPr>
            </a:p>
          </p:txBody>
        </p:sp>
        <p:sp>
          <p:nvSpPr>
            <p:cNvPr id="71" name="文本框 70"/>
            <p:cNvSpPr txBox="1"/>
            <p:nvPr/>
          </p:nvSpPr>
          <p:spPr>
            <a:xfrm>
              <a:off x="4641286" y="1506628"/>
              <a:ext cx="1057072" cy="584775"/>
            </a:xfrm>
            <a:prstGeom prst="rect">
              <a:avLst/>
            </a:prstGeom>
            <a:noFill/>
          </p:spPr>
          <p:txBody>
            <a:bodyPr wrap="square" rtlCol="0">
              <a:spAutoFit/>
            </a:bodyPr>
            <a:lstStyle/>
            <a:p>
              <a:r>
                <a:rPr lang="zh-CN" altLang="en-US" sz="3200" dirty="0">
                  <a:solidFill>
                    <a:schemeClr val="bg1">
                      <a:lumMod val="95000"/>
                    </a:schemeClr>
                  </a:solidFill>
                  <a:latin typeface="李旭科书法" pitchFamily="2" charset="-122"/>
                  <a:ea typeface="李旭科书法" pitchFamily="2" charset="-122"/>
                </a:rPr>
                <a:t>二</a:t>
              </a:r>
              <a:endParaRPr lang="zh-CN" altLang="en-US" sz="3200" dirty="0">
                <a:solidFill>
                  <a:schemeClr val="bg1">
                    <a:lumMod val="95000"/>
                  </a:schemeClr>
                </a:solidFill>
                <a:latin typeface="李旭科书法" pitchFamily="2" charset="-122"/>
                <a:ea typeface="李旭科书法" pitchFamily="2" charset="-122"/>
              </a:endParaRPr>
            </a:p>
          </p:txBody>
        </p:sp>
      </p:grpSp>
      <p:grpSp>
        <p:nvGrpSpPr>
          <p:cNvPr id="81" name="组合 80"/>
          <p:cNvGrpSpPr/>
          <p:nvPr/>
        </p:nvGrpSpPr>
        <p:grpSpPr>
          <a:xfrm>
            <a:off x="3517933" y="3434581"/>
            <a:ext cx="1281687" cy="880851"/>
            <a:chOff x="4409051" y="1372592"/>
            <a:chExt cx="1281687" cy="880851"/>
          </a:xfrm>
        </p:grpSpPr>
        <p:sp>
          <p:nvSpPr>
            <p:cNvPr id="82" name="Freeform 297"/>
            <p:cNvSpPr/>
            <p:nvPr/>
          </p:nvSpPr>
          <p:spPr bwMode="auto">
            <a:xfrm>
              <a:off x="4409051" y="1372592"/>
              <a:ext cx="853324" cy="880851"/>
            </a:xfrm>
            <a:custGeom>
              <a:avLst/>
              <a:gdLst>
                <a:gd name="T0" fmla="*/ 23 w 26"/>
                <a:gd name="T1" fmla="*/ 8 h 27"/>
                <a:gd name="T2" fmla="*/ 15 w 26"/>
                <a:gd name="T3" fmla="*/ 4 h 27"/>
                <a:gd name="T4" fmla="*/ 6 w 26"/>
                <a:gd name="T5" fmla="*/ 17 h 27"/>
                <a:gd name="T6" fmla="*/ 11 w 26"/>
                <a:gd name="T7" fmla="*/ 23 h 27"/>
                <a:gd name="T8" fmla="*/ 24 w 26"/>
                <a:gd name="T9" fmla="*/ 23 h 27"/>
                <a:gd name="T10" fmla="*/ 26 w 26"/>
                <a:gd name="T11" fmla="*/ 12 h 27"/>
              </a:gdLst>
              <a:ahLst/>
              <a:cxnLst>
                <a:cxn ang="0">
                  <a:pos x="T0" y="T1"/>
                </a:cxn>
                <a:cxn ang="0">
                  <a:pos x="T2" y="T3"/>
                </a:cxn>
                <a:cxn ang="0">
                  <a:pos x="T4" y="T5"/>
                </a:cxn>
                <a:cxn ang="0">
                  <a:pos x="T6" y="T7"/>
                </a:cxn>
                <a:cxn ang="0">
                  <a:pos x="T8" y="T9"/>
                </a:cxn>
                <a:cxn ang="0">
                  <a:pos x="T10" y="T11"/>
                </a:cxn>
              </a:cxnLst>
              <a:rect l="0" t="0" r="r" b="b"/>
              <a:pathLst>
                <a:path w="26" h="27">
                  <a:moveTo>
                    <a:pt x="23" y="8"/>
                  </a:moveTo>
                  <a:cubicBezTo>
                    <a:pt x="23" y="7"/>
                    <a:pt x="16" y="0"/>
                    <a:pt x="15" y="4"/>
                  </a:cubicBezTo>
                  <a:cubicBezTo>
                    <a:pt x="13" y="4"/>
                    <a:pt x="0" y="9"/>
                    <a:pt x="6" y="17"/>
                  </a:cubicBezTo>
                  <a:cubicBezTo>
                    <a:pt x="6" y="19"/>
                    <a:pt x="9" y="26"/>
                    <a:pt x="11" y="23"/>
                  </a:cubicBezTo>
                  <a:cubicBezTo>
                    <a:pt x="19" y="27"/>
                    <a:pt x="18" y="22"/>
                    <a:pt x="24" y="23"/>
                  </a:cubicBezTo>
                  <a:cubicBezTo>
                    <a:pt x="25" y="19"/>
                    <a:pt x="25" y="15"/>
                    <a:pt x="26" y="12"/>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a:ea typeface="宋体" pitchFamily="2" charset="-122"/>
              </a:endParaRPr>
            </a:p>
          </p:txBody>
        </p:sp>
        <p:sp>
          <p:nvSpPr>
            <p:cNvPr id="83" name="文本框 82"/>
            <p:cNvSpPr txBox="1"/>
            <p:nvPr/>
          </p:nvSpPr>
          <p:spPr>
            <a:xfrm>
              <a:off x="4633666" y="1506628"/>
              <a:ext cx="1057072" cy="584775"/>
            </a:xfrm>
            <a:prstGeom prst="rect">
              <a:avLst/>
            </a:prstGeom>
            <a:noFill/>
          </p:spPr>
          <p:txBody>
            <a:bodyPr wrap="square" rtlCol="0">
              <a:spAutoFit/>
            </a:bodyPr>
            <a:lstStyle/>
            <a:p>
              <a:r>
                <a:rPr lang="zh-CN" altLang="en-US" sz="3200" dirty="0">
                  <a:solidFill>
                    <a:schemeClr val="bg1">
                      <a:lumMod val="95000"/>
                    </a:schemeClr>
                  </a:solidFill>
                  <a:latin typeface="李旭科书法" pitchFamily="2" charset="-122"/>
                  <a:ea typeface="李旭科书法" pitchFamily="2" charset="-122"/>
                </a:rPr>
                <a:t>三</a:t>
              </a:r>
              <a:endParaRPr lang="zh-CN" altLang="en-US" sz="3200" dirty="0">
                <a:solidFill>
                  <a:schemeClr val="bg1">
                    <a:lumMod val="95000"/>
                  </a:schemeClr>
                </a:solidFill>
                <a:latin typeface="李旭科书法" pitchFamily="2" charset="-122"/>
                <a:ea typeface="李旭科书法" pitchFamily="2"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816735"/>
            <a:ext cx="6315710" cy="4093428"/>
          </a:xfrm>
          <a:prstGeom prst="rect">
            <a:avLst/>
          </a:prstGeom>
          <a:noFill/>
        </p:spPr>
        <p:txBody>
          <a:bodyPr wrap="square" rtlCol="0">
            <a:spAutoFit/>
          </a:bodyPr>
          <a:lstStyle/>
          <a:p>
            <a:r>
              <a:rPr lang="en-US" altLang="zh-CN" sz="2000" dirty="0" smtClean="0">
                <a:latin typeface="+mn-ea"/>
              </a:rPr>
              <a:t>     《</a:t>
            </a:r>
            <a:r>
              <a:rPr lang="zh-CN" altLang="en-US" sz="2000" dirty="0">
                <a:latin typeface="+mn-ea"/>
              </a:rPr>
              <a:t>送东阳马生序</a:t>
            </a:r>
            <a:r>
              <a:rPr lang="en-US" altLang="zh-CN" sz="2000" dirty="0">
                <a:latin typeface="+mn-ea"/>
              </a:rPr>
              <a:t>》</a:t>
            </a:r>
            <a:r>
              <a:rPr lang="zh-CN" altLang="en-US" sz="2000" dirty="0">
                <a:latin typeface="+mn-ea"/>
              </a:rPr>
              <a:t>是一篇赠序。“序”是一种文体，其中的“序”并非“序言”，而是“赠言”的意思。“序”有书序和赠序两种。书序比较早，多为叙述著作者的意趣、写作缘起等，如</a:t>
            </a:r>
            <a:r>
              <a:rPr lang="en-US" altLang="zh-CN" sz="2000" dirty="0">
                <a:latin typeface="+mn-ea"/>
              </a:rPr>
              <a:t>《</a:t>
            </a:r>
            <a:r>
              <a:rPr lang="zh-CN" altLang="en-US" sz="2000" dirty="0">
                <a:latin typeface="+mn-ea"/>
              </a:rPr>
              <a:t>易序</a:t>
            </a:r>
            <a:r>
              <a:rPr lang="en-US" altLang="zh-CN" sz="2000" dirty="0">
                <a:latin typeface="+mn-ea"/>
              </a:rPr>
              <a:t>》《</a:t>
            </a:r>
            <a:r>
              <a:rPr lang="zh-CN" altLang="en-US" sz="2000" dirty="0">
                <a:latin typeface="+mn-ea"/>
              </a:rPr>
              <a:t>太史公自序</a:t>
            </a:r>
            <a:r>
              <a:rPr lang="en-US" altLang="zh-CN" sz="2000" dirty="0">
                <a:latin typeface="+mn-ea"/>
              </a:rPr>
              <a:t>》</a:t>
            </a:r>
            <a:r>
              <a:rPr lang="zh-CN" altLang="en-US" sz="2000" dirty="0">
                <a:latin typeface="+mn-ea"/>
              </a:rPr>
              <a:t>等；赠序与书序的性质不同，它始于唐朝，一般是文人之间以言相赠，表达离别的某种思想感情，往往因人立论，阐明某些观点，相当于议论性散文的一种文体，内容多为勉励、称许、推重之辞，如韩愈的</a:t>
            </a:r>
            <a:r>
              <a:rPr lang="en-US" altLang="zh-CN" sz="2000" dirty="0">
                <a:latin typeface="+mn-ea"/>
              </a:rPr>
              <a:t>《</a:t>
            </a:r>
            <a:r>
              <a:rPr lang="zh-CN" altLang="en-US" sz="2000" dirty="0">
                <a:latin typeface="+mn-ea"/>
              </a:rPr>
              <a:t>送孟东野序</a:t>
            </a:r>
            <a:r>
              <a:rPr lang="en-US" altLang="zh-CN" sz="2000" dirty="0">
                <a:latin typeface="+mn-ea"/>
              </a:rPr>
              <a:t>》</a:t>
            </a:r>
            <a:r>
              <a:rPr lang="zh-CN" altLang="en-US" sz="2000" dirty="0">
                <a:latin typeface="+mn-ea"/>
              </a:rPr>
              <a:t>，柳宗元的</a:t>
            </a:r>
            <a:r>
              <a:rPr lang="en-US" altLang="zh-CN" sz="2000" dirty="0">
                <a:latin typeface="+mn-ea"/>
              </a:rPr>
              <a:t>《</a:t>
            </a:r>
            <a:r>
              <a:rPr lang="zh-CN" altLang="en-US" sz="2000" dirty="0">
                <a:latin typeface="+mn-ea"/>
              </a:rPr>
              <a:t>送薛存义序</a:t>
            </a:r>
            <a:r>
              <a:rPr lang="en-US" altLang="zh-CN" sz="2000" dirty="0">
                <a:latin typeface="+mn-ea"/>
              </a:rPr>
              <a:t>》</a:t>
            </a:r>
            <a:r>
              <a:rPr lang="zh-CN" altLang="en-US" sz="2000" dirty="0">
                <a:latin typeface="+mn-ea"/>
              </a:rPr>
              <a:t>等。宋濂在京城建康（今南京市）做官，他的同乡、浙江东阳县青年马君则也在京城，就读于“太学”。马生回乡探亲，宋濂写了这篇文章，结合自己的实践体会“道为学之难”，以身作则，勉励马生刻苦学习</a:t>
            </a:r>
            <a:r>
              <a:rPr lang="zh-CN" altLang="en-US" sz="2000" dirty="0" smtClean="0">
                <a:latin typeface="+mn-ea"/>
              </a:rPr>
              <a:t>。</a:t>
            </a:r>
            <a:endParaRPr lang="zh-CN" altLang="en-US"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67080" y="929005"/>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30567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1、文中，“雅舍”之“雅”体现在哪几个方面？</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424930"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文章开头说，“纵然不能避风雨，‘雅舍’还是自有它的个性。有个性就可爱”，“雅舍”的个性是？</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36803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、作者为什么认为“雅舍”可爱？你认为雅舍可爱吗？谈谈你读完文章后的感受。</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35866" y="22020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735830" y="1967865"/>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鲁迅</a:t>
            </a:r>
            <a:endParaRPr sz="2800" dirty="0">
              <a:latin typeface="方正隶书简体" charset="0"/>
              <a:ea typeface="方正隶书简体" charset="0"/>
            </a:endParaRPr>
          </a:p>
          <a:p>
            <a:pPr algn="l"/>
            <a:r>
              <a:rPr sz="2800" dirty="0">
                <a:latin typeface="方正隶书简体" charset="0"/>
                <a:ea typeface="方正隶书简体" charset="0"/>
              </a:rPr>
              <a:t>        鲁迅（1881——1936），字豫才，原名周树人，浙江绍兴人。中国现代伟大的文学家、思想家、革命家。“鲁迅”是他1918年发表我国现代文学史上第一篇白话小说《狂人日记》时所用的笔名。 他的作品有小说集《呐喊》（1923年）《彷徨》（1926年），散文集《朝花夕拾》（1927年）， 散文诗集《野草》（1927年），杂文集《坟》等。1936年10月19日病逝于上海。  </a:t>
            </a:r>
            <a:endParaRPr sz="2800" dirty="0">
              <a:latin typeface="方正隶书简体" charset="0"/>
              <a:ea typeface="方正隶书简体" charset="0"/>
            </a:endParaRPr>
          </a:p>
        </p:txBody>
      </p:sp>
      <p:pic>
        <p:nvPicPr>
          <p:cNvPr id="4" name="图片 3" descr="C:\Users\Administrator.WINDOWS-IQ47ND5\Pictures\413\50.jpg50"/>
          <p:cNvPicPr>
            <a:picLocks noChangeAspect="1"/>
          </p:cNvPicPr>
          <p:nvPr/>
        </p:nvPicPr>
        <p:blipFill>
          <a:blip r:embed="rId1"/>
          <a:srcRect/>
          <a:stretch>
            <a:fillRect/>
          </a:stretch>
        </p:blipFill>
        <p:spPr>
          <a:xfrm>
            <a:off x="1489710" y="2201545"/>
            <a:ext cx="2919095" cy="4139565"/>
          </a:xfrm>
          <a:prstGeom prst="rect">
            <a:avLst/>
          </a:prstGeom>
          <a:effectLst>
            <a:softEdge rad="101600"/>
          </a:effectLst>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0060" y="1323340"/>
            <a:ext cx="9465310" cy="498157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奴才总不过是寻人诉苦。只要这样，也只能这样。有一日，他遇到一个聪明人。</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“先生！”他悲哀地说，眼泪联成一线，就从眼角上直流下来。“你知道的。我所过的简直不是人的生活。吃的是一天未必有一餐，这一餐又不过是高粱皮，连猪狗都不要吃的，尚且只有一小碗……。”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“这实在令人同情。”聪明人也惨然说。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“可不是么！”他高兴了。“可是做工是昼夜无休息的：清早担水晚烧饭，上午跑街夜磨面，晴洗衣裳雨张伞，冬烧汽炉夏打扇。半夜要煨银耳，侍候主人要钱；头钱从来没分，有时还挨皮鞭……。”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“唉唉……。”聪明人叹息着，眼圈有些发红，似乎要下泪。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“先生！我这样是敷衍不下去的。我总得另外想法子。可是什么法子呢？……”</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“我想，你总会好起来……。”　　</a:t>
            </a:r>
            <a:endParaRPr lang="zh-CN" altLang="en-US" sz="2400" dirty="0">
              <a:latin typeface="方正启体简体" charset="0"/>
              <a:ea typeface="方正启体简体" charset="0"/>
            </a:endParaRPr>
          </a:p>
        </p:txBody>
      </p:sp>
      <p:sp>
        <p:nvSpPr>
          <p:cNvPr id="5" name="文本框 4"/>
          <p:cNvSpPr txBox="1"/>
          <p:nvPr/>
        </p:nvSpPr>
        <p:spPr>
          <a:xfrm>
            <a:off x="3740785" y="52197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聪明人和傻子和奴才</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60570" y="2157095"/>
            <a:ext cx="6209665" cy="3460115"/>
          </a:xfrm>
          <a:prstGeom prst="rect">
            <a:avLst/>
          </a:prstGeom>
          <a:noFill/>
        </p:spPr>
        <p:txBody>
          <a:bodyPr wrap="square" rtlCol="0">
            <a:spAutoFit/>
          </a:bodyPr>
          <a:lstStyle/>
          <a:p>
            <a:r>
              <a:rPr lang="zh-CN" altLang="en-US" sz="2000" dirty="0" smtClean="0">
                <a:latin typeface="+mn-ea"/>
              </a:rPr>
              <a:t>        </a:t>
            </a:r>
            <a:r>
              <a:rPr sz="2000" dirty="0">
                <a:latin typeface="+mn-ea"/>
              </a:rPr>
              <a:t>《聪明人和傻子和奴才》以寓言性的故事，创造了三个概括性人物，展示了他们对待由于主子压迫而造成悲苦不同的生活态度。</a:t>
            </a:r>
            <a:endParaRPr sz="2000" dirty="0">
              <a:latin typeface="+mn-ea"/>
            </a:endParaRPr>
          </a:p>
          <a:p>
            <a:r>
              <a:rPr sz="2000" dirty="0">
                <a:latin typeface="+mn-ea"/>
              </a:rPr>
              <a:t>       鲁迅创造的三个人物，具有深广的社会意义。作品深刻地揭示了在帝国主义、军阀统治的黑暗社会中，聪明人（统治阶级的走狗、帮凶）的伪善和阴险，奴才（劳动者）的麻木、卑怯，傻子（反抗者）坚决、果敢的斗争精神及其个人反抗一定要失败的前景，含蓄地表达了他一贯主张的对敌斗争要“韧战”、“壕堑战”，反对赤膊上阵的战法。全文运用对话，但个性自现，讽刺针砭，浮于纸上，耐人寻味。</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67080" y="929005"/>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30567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1、奴才为什么要找人诉苦？</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42493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奴才受到夸奖后，作者写了慰问场面，这样写是否多余，为什么？</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36803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、结合本文，谈谈鲁迅改造“国民性思想”对当代大学生人格教育的启示。</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735830" y="1967865"/>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巴  金</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巴金（1904—2005），原名李尧棠，字芾甘，汉族，四川成都人，祖籍浙江嘉兴。现代文学家、出版家、翻译家。同时也被誉为是“五四”新文化运动以来最有影响的作家之一，是20世纪中国杰出的文学大师、中国当代文坛的巨匠。巴金代表作有“激流三部曲”：《家》《春》《秋》。“爱情三部曲”：《雾》《雨》《电》。散文集《随想录》等。</a:t>
            </a:r>
            <a:endParaRPr sz="2800" dirty="0">
              <a:latin typeface="方正隶书简体" charset="0"/>
              <a:ea typeface="方正隶书简体" charset="0"/>
            </a:endParaRPr>
          </a:p>
        </p:txBody>
      </p:sp>
      <p:pic>
        <p:nvPicPr>
          <p:cNvPr id="4" name="图片 3" descr="C:\Users\Administrator.WINDOWS-IQ47ND5\Pictures\413\52.jpg52"/>
          <p:cNvPicPr>
            <a:picLocks noChangeAspect="1"/>
          </p:cNvPicPr>
          <p:nvPr/>
        </p:nvPicPr>
        <p:blipFill>
          <a:blip r:embed="rId1"/>
          <a:srcRect/>
          <a:stretch>
            <a:fillRect/>
          </a:stretch>
        </p:blipFill>
        <p:spPr>
          <a:xfrm>
            <a:off x="1489710" y="2359660"/>
            <a:ext cx="2908300" cy="3810000"/>
          </a:xfrm>
          <a:prstGeom prst="rect">
            <a:avLst/>
          </a:prstGeom>
          <a:effectLst>
            <a:softEdge rad="101600"/>
          </a:effectLst>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0535" y="1487170"/>
            <a:ext cx="9465310" cy="46158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今天是萧珊逝世的六周年纪念日。六年前的光景还非常鲜明地出现在我的眼前。那一天我从火葬场回到家中，一切都是乱糟糟的，过了两三天我渐渐地安静下来了，一个人坐在书桌前，想写一篇纪念她的文章。在五十年前我就有了这样一种习惯：有感情无处倾吐时我经常求助于纸笔。可是一九七二年八月里那几天，我每天坐三四个小时望着面前摊开的稿纸，却写不出一句话。我痛苦地想，难道给关了几年的“牛棚”，真的就变成“牛”了？头上仿佛压了一块大石头，思想好像冻结了一样。我索性放下笔，什么也不写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六年过去了。林彪、“四人帮”及其爪牙们的确把我搞得很“狼狈”，但我还是活下来了，而且偏偏活得比较健康，脑子也并不糊涂，有时还可以写一两篇文章。最近我经常去火葬场，参加老朋友们的骨灰安放仪式。在大厅里，我想起许多事情……　</a:t>
            </a:r>
            <a:endParaRPr lang="zh-CN" altLang="en-US" sz="2400" dirty="0">
              <a:latin typeface="方正启体简体" charset="0"/>
              <a:ea typeface="方正启体简体" charset="0"/>
            </a:endParaRPr>
          </a:p>
        </p:txBody>
      </p:sp>
      <p:sp>
        <p:nvSpPr>
          <p:cNvPr id="5" name="文本框 4"/>
          <p:cNvSpPr txBox="1"/>
          <p:nvPr/>
        </p:nvSpPr>
        <p:spPr>
          <a:xfrm>
            <a:off x="3740785" y="52197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怀念萧珊</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60570" y="2157095"/>
            <a:ext cx="6209665" cy="3460115"/>
          </a:xfrm>
          <a:prstGeom prst="rect">
            <a:avLst/>
          </a:prstGeom>
          <a:noFill/>
        </p:spPr>
        <p:txBody>
          <a:bodyPr wrap="square" rtlCol="0">
            <a:spAutoFit/>
          </a:bodyPr>
          <a:lstStyle/>
          <a:p>
            <a:r>
              <a:rPr lang="zh-CN" altLang="en-US" sz="2000" dirty="0" smtClean="0">
                <a:latin typeface="+mn-ea"/>
              </a:rPr>
              <a:t>       </a:t>
            </a:r>
            <a:r>
              <a:rPr sz="2000" dirty="0">
                <a:latin typeface="+mn-ea"/>
              </a:rPr>
              <a:t>《怀念萧珊》是巴金《随想录》中的名篇，文字朴实，感情真挚，作者信笔所至，感人肺腑。 </a:t>
            </a:r>
            <a:endParaRPr sz="2000" dirty="0">
              <a:latin typeface="+mn-ea"/>
            </a:endParaRPr>
          </a:p>
          <a:p>
            <a:r>
              <a:rPr sz="2000" dirty="0">
                <a:latin typeface="+mn-ea"/>
              </a:rPr>
              <a:t>        文章主要写了巴金的妻子萧珊在“文革”中的遭遇，作为反革命分子的妻子，她在“文革”中遭受了种种不公正的待遇，关进牛棚，挂上牛鬼蛇神的牌子，被罚扫马路。有病的时候得不到治疗，直到去世前三个星期才住进医院，但是已经晚了，肠癌变成了肝癌。 </a:t>
            </a:r>
            <a:endParaRPr sz="2000" dirty="0">
              <a:latin typeface="+mn-ea"/>
            </a:endParaRPr>
          </a:p>
          <a:p>
            <a:r>
              <a:rPr sz="2000" dirty="0">
                <a:latin typeface="+mn-ea"/>
              </a:rPr>
              <a:t>       《怀念萧珊》写的都是平常琐事，是作者的追溯，是从记忆中把具体的细节重新唤醒，再写到具体的文章中，写的甚至有些琐碎，没有跳跃，但在以自然情感的连缀中获得了感人的力量。</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60620" y="977900"/>
            <a:ext cx="994410" cy="994410"/>
          </a:xfrm>
          <a:prstGeom prst="rect">
            <a:avLst/>
          </a:prstGeom>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7433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1、本文回忆了哪些内容？是怎样组织材料的？</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72274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本文表达了作者对萧珊怎样的感情？各是通过哪些文字表现出来的？</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3680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、请通过本文概括一下萧珊的个性特征？</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735830" y="1967865"/>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张爱玲</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张爱玲（1920.9.3—1995.9.8），原名张煐。原籍河北丰润，生于上海。童年在北京、天津度过，1929年迁回上海，1930改名张爱玲。张爱玲一生创作大量文学作品。代表作有《倾城之恋》、《金锁记》等。1944年张爱玲结识作家胡兰成与之交往。1973年，张爱玲定居洛杉矶，1995年9月8日，张爱玲的房东发现她逝世于加州韦斯特伍德市罗彻斯特大道的公寓，终年75岁。</a:t>
            </a:r>
            <a:endParaRPr sz="2800" dirty="0">
              <a:latin typeface="方正隶书简体" charset="0"/>
              <a:ea typeface="方正隶书简体" charset="0"/>
            </a:endParaRPr>
          </a:p>
        </p:txBody>
      </p:sp>
      <p:pic>
        <p:nvPicPr>
          <p:cNvPr id="4" name="图片 3" descr="C:\Users\Administrator.WINDOWS-IQ47ND5\Pictures\413\53.jpg53"/>
          <p:cNvPicPr>
            <a:picLocks noChangeAspect="1"/>
          </p:cNvPicPr>
          <p:nvPr/>
        </p:nvPicPr>
        <p:blipFill>
          <a:blip r:embed="rId1"/>
          <a:srcRect/>
          <a:stretch>
            <a:fillRect/>
          </a:stretch>
        </p:blipFill>
        <p:spPr>
          <a:xfrm>
            <a:off x="1489710" y="2384108"/>
            <a:ext cx="2908300" cy="3742055"/>
          </a:xfrm>
          <a:prstGeom prst="rect">
            <a:avLst/>
          </a:prstGeom>
          <a:effectLst>
            <a:softEdge rad="101600"/>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1077218"/>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你从作者的读书经历中悟出了哪些学习秘诀？</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467350" cy="1077218"/>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1、文章从几个方面表现了作者的求学之苦和用心之专？</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0535" y="1487170"/>
            <a:ext cx="9465310" cy="425005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雨，像银灰色黏湿的蛛丝，织成一片轻柔的网，网住了整个秋的世界。天也是暗沉沉的，像古老的住宅里缠满着蛛丝网的屋顶。那堆在天上的灰白色的云片，就像屋顶上剥落的白粉。在这古旧的屋顶的笼罩下，一切都是异常的沉闷。园子里绿翳翳的石榴、桑树、葡萄藤，都不过代表着过去盛夏的繁荣，现在已成了古罗马建筑的遗迹一样，在萧萧的雨声中瑟缩不宁，回忆着光荣的过去。草色已经转入忧郁的苍黄，地下找不出一点新鲜的花朵；宿舍墙外一带种的娇嫩的洋水仙，垂了头，含着满眼的泪珠，在那里叹息它们的薄命，才过了两天的晴美的好日子又遇到这样霉气薰薰的雨天。只有墙角的桂花，枝头已经缀着几个黄金一样宝贵的嫩蕊，小心地隐藏在绿油油椭圆形的叶瓣下，透露出一点新生命萌芽的希望</a:t>
            </a:r>
            <a:r>
              <a:rPr lang="en-US" altLang="zh-CN" sz="2400" dirty="0">
                <a:latin typeface="方正启体简体" charset="0"/>
                <a:ea typeface="方正启体简体" charset="0"/>
              </a:rPr>
              <a:t>……</a:t>
            </a:r>
            <a:endParaRPr lang="en-US" altLang="zh-CN" sz="2400" dirty="0">
              <a:latin typeface="方正启体简体" charset="0"/>
              <a:ea typeface="方正启体简体" charset="0"/>
            </a:endParaRPr>
          </a:p>
        </p:txBody>
      </p:sp>
      <p:sp>
        <p:nvSpPr>
          <p:cNvPr id="5" name="文本框 4"/>
          <p:cNvSpPr txBox="1"/>
          <p:nvPr/>
        </p:nvSpPr>
        <p:spPr>
          <a:xfrm>
            <a:off x="3740785" y="52197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秋雨</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41520" y="1983105"/>
            <a:ext cx="6209665" cy="4374515"/>
          </a:xfrm>
          <a:prstGeom prst="rect">
            <a:avLst/>
          </a:prstGeom>
          <a:noFill/>
        </p:spPr>
        <p:txBody>
          <a:bodyPr wrap="square" rtlCol="0">
            <a:spAutoFit/>
          </a:bodyPr>
          <a:lstStyle/>
          <a:p>
            <a:r>
              <a:rPr lang="zh-CN" altLang="en-US" sz="2000" dirty="0" smtClean="0">
                <a:latin typeface="+mn-ea"/>
              </a:rPr>
              <a:t>       </a:t>
            </a:r>
            <a:r>
              <a:rPr sz="2000" dirty="0">
                <a:latin typeface="+mn-ea"/>
              </a:rPr>
              <a:t>张爱玲被认为是20世纪中国最为彻底的唯美主义者，一生自始至终都在追求完美，追求极致，她的作品古旧的精致情调和现代的孤独荒凉体验参差对照混合交融，有一种挽歌般的悲凉美感。写《秋雨》这篇文章时，张爱玲15岁，少女的张爱玲，身披曾经辉煌的家世的荣光，有着这样华丽的年龄和显赫的家世，她不应该如此地酸楚和孤寂，但是张爱玲小的时候过得十分艰难，四岁时母亲就离开了她，后妈和她的关系一直不好，父亲由疼爱变得粗暴，家境也越来越差。张爱玲，一个曾经的贵族小姐，在时世的变幻中艰难地生存着，压抑地生活着，她没有看到生活给她的希望，甚至连可以说说心里话的朋友也不没有。她封闭，唯有借助手中的笔，在对秋雨的冷静观照与摹写中，展现她一颗稚嫩而又伤痕累累的心。</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49190" y="913765"/>
            <a:ext cx="1024255" cy="1024255"/>
          </a:xfrm>
          <a:prstGeom prst="rect">
            <a:avLst/>
          </a:prstGeom>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743315" cy="143256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800" b="1" dirty="0">
                <a:solidFill>
                  <a:schemeClr val="bg1">
                    <a:lumMod val="50000"/>
                  </a:schemeClr>
                </a:solidFill>
                <a:latin typeface="华文新魏" charset="0"/>
                <a:ea typeface="华文新魏" charset="0"/>
              </a:rPr>
              <a:t>在秋雨的笼罩下，主要的感觉是什么？“一切景语皆情语”，请从创作主体的生存困境着眼，说说张爱玲的心灵世界与生命体验有哪些独特之处？</a:t>
            </a:r>
            <a:endParaRPr lang="zh-CN" altLang="en-US" sz="28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722745" cy="143256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800" b="1" dirty="0">
                <a:solidFill>
                  <a:schemeClr val="bg1">
                    <a:lumMod val="50000"/>
                  </a:schemeClr>
                </a:solidFill>
                <a:latin typeface="华文新魏" charset="0"/>
                <a:ea typeface="华文新魏" charset="0"/>
              </a:rPr>
              <a:t>“雨，像银灰色沾湿的蛛丝，织成一片轻柔的网，网住了整个秋的世界。”谈谈对“网”的理解。</a:t>
            </a:r>
            <a:endParaRPr lang="zh-CN" altLang="en-US" sz="28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9159875" cy="143256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全文只用了比喻和拟人，却把秋雨写得栩栩如生，写出了秋雨时大地的沉闷。而文中的“桂花树”、“癞蛤蟆”却是沉闷中的“希望”和“生气”，你对此有何理解？</a:t>
            </a:r>
            <a:endParaRPr lang="zh-CN" altLang="en-US" sz="2800" b="1" dirty="0">
              <a:solidFill>
                <a:schemeClr val="bg1">
                  <a:lumMod val="50000"/>
                </a:schemeClr>
              </a:solidFill>
              <a:latin typeface="华文新魏" charset="0"/>
              <a:ea typeface="华文新魏" charset="0"/>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879975" y="1890395"/>
            <a:ext cx="66979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何其芳 </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何其芳（1912—1977）， 男，原名何永芳。著名诗人，散文家，文学评论家，“红学”理论家。四川万县（现重庆万州）人。北京大学哲学系毕业，1938年夏到延安，在鲁迅艺术学院任教，同年加入中国共产党。1977年7月24日在北京逝世。是“汉园三诗人”之一。著作主要有：散文集《画梦录》（成名作，获得《大公报》文艺金奖），诗集《预言》等。 </a:t>
            </a:r>
            <a:endParaRPr sz="2800" dirty="0">
              <a:latin typeface="方正隶书简体" charset="0"/>
              <a:ea typeface="方正隶书简体" charset="0"/>
            </a:endParaRPr>
          </a:p>
        </p:txBody>
      </p:sp>
      <p:pic>
        <p:nvPicPr>
          <p:cNvPr id="4" name="图片 3" descr="C:\Users\Administrator.WINDOWS-IQ47ND5\Pictures\413\54.jpg54"/>
          <p:cNvPicPr>
            <a:picLocks noChangeAspect="1"/>
          </p:cNvPicPr>
          <p:nvPr/>
        </p:nvPicPr>
        <p:blipFill>
          <a:blip r:embed="rId1"/>
          <a:srcRect/>
          <a:stretch>
            <a:fillRect/>
          </a:stretch>
        </p:blipFill>
        <p:spPr>
          <a:xfrm>
            <a:off x="1569720" y="2173605"/>
            <a:ext cx="2651760" cy="3943350"/>
          </a:xfrm>
          <a:prstGeom prst="rect">
            <a:avLst/>
          </a:prstGeom>
          <a:effectLst>
            <a:softEdge rad="101600"/>
          </a:effectLst>
        </p:spPr>
      </p:pic>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0535" y="1487170"/>
            <a:ext cx="9465310" cy="461581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最后的鸽群带着低弱的笛声在微风里划一个圈子后，也消失了。也许是误认这灰暗的凄冷的天空为夜色的来袭，或是也预感到风雨的将至，遂过早地飞回它们温暖的木舍。</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几天的阳光在柳条上撒下的一抹嫩绿，被尘土埋掩得有憔悴色了，是需要一次洗涤。还有干裂的大地和树根也早已期待着雨。雨却迟疑着。  </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我怀想着故乡的雷声和雨声。那隆隆的有力的搏击，从山谷返响到山谷，仿佛春之芽就从冻土里震动，惊醒，而怒茁出来。细草样柔的雨声又以温存之手抚摩它，使它簇生油绿的枝叶而开出红色的花，这些怀想如乡愁一样萦绕得使我忧郁了。我心里的气候也和这北方大陆一样缺少雨量，一滴温柔的泪在我枯涩的眼里，如迟疑在这阴沉的天空里的雨点，久不落下  </a:t>
            </a:r>
            <a:r>
              <a:rPr lang="en-US" altLang="zh-CN" sz="2400" dirty="0">
                <a:latin typeface="方正启体简体" charset="0"/>
                <a:ea typeface="方正启体简体" charset="0"/>
              </a:rPr>
              <a:t>……</a:t>
            </a:r>
            <a:endParaRPr lang="en-US" altLang="zh-CN" sz="2400" dirty="0">
              <a:latin typeface="方正启体简体" charset="0"/>
              <a:ea typeface="方正启体简体" charset="0"/>
            </a:endParaRPr>
          </a:p>
        </p:txBody>
      </p:sp>
      <p:sp>
        <p:nvSpPr>
          <p:cNvPr id="5" name="文本框 4"/>
          <p:cNvSpPr txBox="1"/>
          <p:nvPr/>
        </p:nvSpPr>
        <p:spPr>
          <a:xfrm>
            <a:off x="3711575" y="59944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雨前</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41520" y="1983105"/>
            <a:ext cx="6209665" cy="4374515"/>
          </a:xfrm>
          <a:prstGeom prst="rect">
            <a:avLst/>
          </a:prstGeom>
          <a:noFill/>
        </p:spPr>
        <p:txBody>
          <a:bodyPr wrap="square" rtlCol="0">
            <a:spAutoFit/>
          </a:bodyPr>
          <a:lstStyle/>
          <a:p>
            <a:r>
              <a:rPr lang="zh-CN" altLang="en-US" sz="2000" dirty="0" smtClean="0">
                <a:latin typeface="+mn-ea"/>
              </a:rPr>
              <a:t>       </a:t>
            </a:r>
            <a:r>
              <a:rPr sz="2000" dirty="0">
                <a:latin typeface="+mn-ea"/>
              </a:rPr>
              <a:t>张爱玲被认为是20世纪中国最为彻底的唯美主义者，一生自始至终都在追求完美，追求极致，她的作品古旧的精致情调和现代的孤独荒凉体验参差对照混合交融，有一种挽歌般的悲凉美感。写《秋雨》这篇文章时，张爱玲15岁，少女的张爱玲，身披曾经辉煌的家世的荣光，有着这样华丽的年龄和显赫的家世，她不应该如此地酸楚和孤寂，但是张爱玲小的时候过得十分艰难，四岁时母亲就离开了她，后妈和她的关系一直不好，父亲由疼爱变得粗暴，家境也越来越差。张爱玲，一个曾经的贵族小姐，在时世的变幻中艰难地生存着，压抑地生活着，她没有看到生活给她的希望，甚至连可以说说心里话的朋友也不没有。她封闭，唯有借助手中的笔，在对秋雨的冷静观照与摹写中，展现她一颗稚嫩而又伤痕累累的心。</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7433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1、文章描写了北方雨前的哪些景物，渲染了什么气氛？</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72274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作者描写记忆中的故乡的雨前之景，流露出一种怎样的情感？</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232775" cy="155448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、你是怎样理解文中“灰暗的凄冷的天空”、“沉重的天色”、“多尘土的国度”等描写的深刻含义的？</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9536" y="200517"/>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4879975" y="1890395"/>
            <a:ext cx="66979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王小波 </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王小波（1952—1997）当代著名学者、作家。1952年出生于北京，1968年去云南插队，1978年考入中国人民大学。曾任教于北京大学和中国人民大学，后辞职专事写作。1997年4月病逝于北京后，社会上形成了“王小波热”。他主要致力于小说写作，代表作品有《黄金时代》、《白银时代》、《青铜时代》三部中长篇小说集，合称《时代三部曲》。</a:t>
            </a:r>
            <a:endParaRPr sz="2800" dirty="0">
              <a:latin typeface="方正隶书简体" charset="0"/>
              <a:ea typeface="方正隶书简体" charset="0"/>
            </a:endParaRPr>
          </a:p>
        </p:txBody>
      </p:sp>
      <p:pic>
        <p:nvPicPr>
          <p:cNvPr id="4" name="图片 3" descr="C:\Users\Administrator.WINDOWS-IQ47ND5\Pictures\413\46.jpeg46"/>
          <p:cNvPicPr>
            <a:picLocks noChangeAspect="1"/>
          </p:cNvPicPr>
          <p:nvPr/>
        </p:nvPicPr>
        <p:blipFill>
          <a:blip r:embed="rId1"/>
          <a:srcRect/>
          <a:stretch>
            <a:fillRect/>
          </a:stretch>
        </p:blipFill>
        <p:spPr>
          <a:xfrm>
            <a:off x="1569720" y="2234883"/>
            <a:ext cx="2651760" cy="3820795"/>
          </a:xfrm>
          <a:prstGeom prst="rect">
            <a:avLst/>
          </a:prstGeom>
          <a:effectLst>
            <a:softEdge rad="25400"/>
          </a:effectLst>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11960" y="1245870"/>
            <a:ext cx="9465310" cy="534733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插队的时候，我喂过猪、也放过牛。假如没有人来管，这两种动物也完全知道该怎样生活。它们会自由自在地闲逛，饥则食渴则饮，春天来临时还要谈谈爱情；这样一来，它们的生活层次很低，完全乏善可陈。人来了以后，给它们的生活做出了安排：每一头牛和每一口猪的生活都有了主题。就它们中的大多数而言，这种生活主题是很悲惨的：前者的主题是干活，后者的主题是长肉。我不认为这有什么可抱怨的，因为我当时的生活也不见得丰富了多少，除了八个样板戏，也没有什么消遣。有极少数的猪和牛，它们的生活另有安排。以猪为例，种猪和母猪除了吃，还有别的事可干。就我所见，它们对这些安排也不大喜欢。种猪的任务是交配，换言之，我们的政策准许它当个花花公子。但是疲惫的种猪往往摆出一种肉猪（肉猪是阉过的）才有的正人君子架势，死活不肯跳到母猪背上去。母猪的任务是生崽儿，但有些母猪却要把猪崽儿吃掉。总的来说，人的安排使猪痛苦不堪。但它们还是接受了：猪总是猪啊</a:t>
            </a:r>
            <a:r>
              <a:rPr lang="en-US" altLang="zh-CN" sz="2400" dirty="0">
                <a:latin typeface="方正启体简体" charset="0"/>
                <a:ea typeface="方正启体简体" charset="0"/>
              </a:rPr>
              <a:t>……</a:t>
            </a:r>
            <a:endParaRPr lang="en-US" altLang="zh-CN" sz="2400" dirty="0">
              <a:latin typeface="方正启体简体" charset="0"/>
              <a:ea typeface="方正启体简体" charset="0"/>
            </a:endParaRPr>
          </a:p>
        </p:txBody>
      </p:sp>
      <p:sp>
        <p:nvSpPr>
          <p:cNvPr id="5" name="文本框 4"/>
          <p:cNvSpPr txBox="1"/>
          <p:nvPr/>
        </p:nvSpPr>
        <p:spPr>
          <a:xfrm>
            <a:off x="3672840" y="58039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一只特立独行的猪</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现当代散文</a:t>
            </a:r>
            <a:endParaRPr lang="zh-CN" altLang="en-US" sz="2800" dirty="0">
              <a:latin typeface="华文彩云" pitchFamily="2" charset="-122"/>
              <a:ea typeface="华文彩云" pitchFamily="2" charset="-122"/>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31995" y="2127885"/>
            <a:ext cx="6209665" cy="3460115"/>
          </a:xfrm>
          <a:prstGeom prst="rect">
            <a:avLst/>
          </a:prstGeom>
          <a:noFill/>
        </p:spPr>
        <p:txBody>
          <a:bodyPr wrap="square" rtlCol="0">
            <a:spAutoFit/>
          </a:bodyPr>
          <a:lstStyle/>
          <a:p>
            <a:r>
              <a:rPr lang="zh-CN" altLang="en-US" sz="2000" dirty="0" smtClean="0">
                <a:latin typeface="+mn-ea"/>
              </a:rPr>
              <a:t>       </a:t>
            </a:r>
            <a:r>
              <a:rPr sz="2000" dirty="0">
                <a:latin typeface="+mn-ea"/>
              </a:rPr>
              <a:t>本文幽默风趣，但作者的内心其实是痛苦的，对自己，也对社会大众。所以透过他在文中宣泄出来的情感体验，我们不难理解其中深刻的人生启示。</a:t>
            </a:r>
            <a:endParaRPr sz="2000" dirty="0">
              <a:latin typeface="+mn-ea"/>
            </a:endParaRPr>
          </a:p>
          <a:p>
            <a:r>
              <a:rPr sz="2000" dirty="0">
                <a:latin typeface="+mn-ea"/>
              </a:rPr>
              <a:t>       这篇杂文，表面上是回忆自己插队养猪的一段经历，其用意是把那只“特立独行”的猪所具有的品质与现实中的人做比较，针砭人的生存状态。有论者认为，王小波“无论为人、为文都颇有特立独行的意味，其写作别具一格，深具批判精神。他的杂文语言犀利、机智、幽默、风趣，富于讽刺意味，使人警醒。”</a:t>
            </a:r>
            <a:endParaRPr sz="2000" dirty="0">
              <a:latin typeface="+mn-ea"/>
            </a:endParaRPr>
          </a:p>
          <a:p>
            <a:r>
              <a:rPr sz="2000" dirty="0">
                <a:latin typeface="+mn-ea"/>
              </a:rPr>
              <a:t>当我们联系自身的生存处境是，是否应该多保留一些人性的本真？</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88492" y="2734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392540" y="2308780"/>
            <a:ext cx="7509046" cy="3600986"/>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归</a:t>
            </a:r>
            <a:r>
              <a:rPr lang="zh-CN" altLang="en-US" sz="3200" dirty="0">
                <a:latin typeface="方正粗宋简体" charset="0"/>
                <a:ea typeface="方正粗宋简体" charset="0"/>
              </a:rPr>
              <a:t>有光</a:t>
            </a:r>
            <a:endParaRPr lang="en-US" sz="3200" dirty="0">
              <a:latin typeface="方正粗宋简体" charset="0"/>
              <a:ea typeface="方正粗宋简体" charset="0"/>
            </a:endParaRPr>
          </a:p>
          <a:p>
            <a:r>
              <a:rPr lang="zh-CN" altLang="en-US" sz="2400" dirty="0" smtClean="0">
                <a:latin typeface="方正隶书简体" charset="0"/>
                <a:ea typeface="方正隶书简体" charset="0"/>
              </a:rPr>
              <a:t>         </a:t>
            </a:r>
            <a:r>
              <a:rPr lang="zh-CN" altLang="en-US" sz="2800" dirty="0" smtClean="0">
                <a:latin typeface="方正隶书简体" charset="0"/>
                <a:ea typeface="方正隶书简体" charset="0"/>
              </a:rPr>
              <a:t>归</a:t>
            </a:r>
            <a:r>
              <a:rPr lang="zh-CN" altLang="en-US" sz="2800" dirty="0">
                <a:latin typeface="方正隶书简体" charset="0"/>
                <a:ea typeface="方正隶书简体" charset="0"/>
              </a:rPr>
              <a:t>有光（</a:t>
            </a:r>
            <a:r>
              <a:rPr lang="en-US" altLang="zh-CN" sz="2800" dirty="0">
                <a:latin typeface="方正隶书简体" charset="0"/>
                <a:ea typeface="方正隶书简体" charset="0"/>
              </a:rPr>
              <a:t>1506—1571</a:t>
            </a:r>
            <a:r>
              <a:rPr lang="zh-CN" altLang="en-US" sz="2800" dirty="0">
                <a:latin typeface="方正隶书简体" charset="0"/>
                <a:ea typeface="方正隶书简体" charset="0"/>
              </a:rPr>
              <a:t>），字熙甫，号震川，昆山（今属江苏）人。家世贫寒，六十岁才中进士，曾为县令等小官。归有光重视作品的抒情作用，认为“诗者，出于情而已矣”，并且认为“匹夫匹妇”是人的“至情”。在此思想的指导下，他写出了许多优秀散文作品。他的文章，被誉为“明人第一”。有</a:t>
            </a:r>
            <a:r>
              <a:rPr lang="en-US" altLang="zh-CN" sz="2800" dirty="0">
                <a:latin typeface="方正隶书简体" charset="0"/>
                <a:ea typeface="方正隶书简体" charset="0"/>
              </a:rPr>
              <a:t>《</a:t>
            </a:r>
            <a:r>
              <a:rPr lang="zh-CN" altLang="en-US" sz="2800" dirty="0">
                <a:latin typeface="方正隶书简体" charset="0"/>
                <a:ea typeface="方正隶书简体" charset="0"/>
              </a:rPr>
              <a:t>震川集</a:t>
            </a:r>
            <a:r>
              <a:rPr lang="en-US" altLang="zh-CN" sz="2800" dirty="0">
                <a:latin typeface="方正隶书简体" charset="0"/>
                <a:ea typeface="方正隶书简体" charset="0"/>
              </a:rPr>
              <a:t>》</a:t>
            </a:r>
            <a:r>
              <a:rPr lang="zh-CN" altLang="en-US" sz="2800" dirty="0">
                <a:latin typeface="方正隶书简体" charset="0"/>
                <a:ea typeface="方正隶书简体" charset="0"/>
              </a:rPr>
              <a:t>。</a:t>
            </a:r>
            <a:endParaRPr sz="28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4759" y="1606765"/>
            <a:ext cx="3452501" cy="483350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阅读王小波的其它小说，谈谈你对王小波创作思想的认识。</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87311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1、说说这篇文章是如何用诙谐幽默的语言来表现严肃的主题。</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32666" y="258937"/>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555615" y="1890395"/>
            <a:ext cx="5897245" cy="4429760"/>
          </a:xfrm>
          <a:prstGeom prst="rect">
            <a:avLst/>
          </a:prstGeom>
          <a:noFill/>
        </p:spPr>
        <p:txBody>
          <a:bodyPr wrap="square" rtlCol="0">
            <a:spAutoFit/>
          </a:bodyPr>
          <a:lstStyle/>
          <a:p>
            <a:pPr algn="ctr"/>
            <a:r>
              <a:rPr sz="3200" dirty="0" smtClean="0">
                <a:latin typeface="方正粗宋简体" charset="0"/>
                <a:ea typeface="方正粗宋简体" charset="0"/>
              </a:rPr>
              <a:t>徐志摩</a:t>
            </a:r>
            <a:r>
              <a:rPr lang="zh-CN" altLang="en-US" sz="3200" dirty="0" smtClean="0">
                <a:latin typeface="方正粗宋简体" charset="0"/>
                <a:ea typeface="方正粗宋简体" charset="0"/>
              </a:rPr>
              <a:t> </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徐志摩（1897～1931）现代诗人、散文家。名章垿，笔名南湖、云中鹤等。浙江海宁人。1921年赴英国留学，在剑桥两年深受西方教育的熏陶及欧美浪漫主义和唯美派诗人的影响。1922年回国后在报刊上发表大量诗文为新月派的代表诗人。其作品已编为《徐志摩文集》出版。1931年11月19日他在济南附近因飞机失事身亡。</a:t>
            </a:r>
            <a:endParaRPr sz="2800" dirty="0">
              <a:latin typeface="方正隶书简体" charset="0"/>
              <a:ea typeface="方正隶书简体" charset="0"/>
            </a:endParaRPr>
          </a:p>
        </p:txBody>
      </p:sp>
      <p:pic>
        <p:nvPicPr>
          <p:cNvPr id="4" name="图片 3" descr="C:\Users\Administrator.WINDOWS-IQ47ND5\Pictures\414\1.jpg1"/>
          <p:cNvPicPr>
            <a:picLocks noChangeAspect="1"/>
          </p:cNvPicPr>
          <p:nvPr/>
        </p:nvPicPr>
        <p:blipFill>
          <a:blip r:embed="rId1"/>
          <a:srcRect/>
          <a:stretch>
            <a:fillRect/>
          </a:stretch>
        </p:blipFill>
        <p:spPr>
          <a:xfrm>
            <a:off x="1221740" y="2125345"/>
            <a:ext cx="3731260" cy="4057015"/>
          </a:xfrm>
          <a:prstGeom prst="rect">
            <a:avLst/>
          </a:prstGeom>
          <a:effectLst>
            <a:softEdge rad="25400"/>
          </a:effectLst>
        </p:spPr>
      </p:pic>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3310" y="1477010"/>
            <a:ext cx="5177790" cy="4981575"/>
          </a:xfrm>
          <a:prstGeom prst="rect">
            <a:avLst/>
          </a:prstGeom>
          <a:noFill/>
        </p:spPr>
        <p:txBody>
          <a:bodyPr wrap="square" rtlCol="0">
            <a:spAutoFit/>
          </a:bodyPr>
          <a:lstStyle/>
          <a:p>
            <a:pPr algn="l"/>
            <a:r>
              <a:rPr sz="3200" dirty="0">
                <a:latin typeface="方正启体简体" charset="0"/>
                <a:ea typeface="方正启体简体" charset="0"/>
              </a:rPr>
              <a:t>我是天空里的一片云，</a:t>
            </a:r>
            <a:endParaRPr sz="3200" dirty="0">
              <a:latin typeface="方正启体简体" charset="0"/>
              <a:ea typeface="方正启体简体" charset="0"/>
            </a:endParaRPr>
          </a:p>
          <a:p>
            <a:pPr algn="l"/>
            <a:r>
              <a:rPr sz="3200" dirty="0">
                <a:latin typeface="方正启体简体" charset="0"/>
                <a:ea typeface="方正启体简体" charset="0"/>
              </a:rPr>
              <a:t>偶尔投影在你的波心</a:t>
            </a:r>
            <a:r>
              <a:rPr lang="en-US" altLang="zh-CN" sz="3200" b="1" i="1" dirty="0" smtClean="0">
                <a:solidFill>
                  <a:schemeClr val="tx1"/>
                </a:solidFill>
                <a:latin typeface="华文仿宋" pitchFamily="2" charset="-122"/>
                <a:ea typeface="华文仿宋" pitchFamily="2" charset="-122"/>
                <a:sym typeface="+mn-ea"/>
              </a:rPr>
              <a:t>——</a:t>
            </a:r>
            <a:endParaRPr lang="en-US" altLang="zh-CN" sz="3200" b="1" i="1" dirty="0" smtClean="0">
              <a:solidFill>
                <a:schemeClr val="tx1"/>
              </a:solidFill>
              <a:latin typeface="华文仿宋" pitchFamily="2" charset="-122"/>
              <a:ea typeface="华文仿宋" pitchFamily="2" charset="-122"/>
              <a:sym typeface="+mn-ea"/>
            </a:endParaRPr>
          </a:p>
          <a:p>
            <a:pPr algn="l"/>
            <a:r>
              <a:rPr sz="3200" dirty="0">
                <a:latin typeface="方正启体简体" charset="0"/>
                <a:ea typeface="方正启体简体" charset="0"/>
              </a:rPr>
              <a:t>你不必讶异，</a:t>
            </a:r>
            <a:endParaRPr sz="3200" dirty="0">
              <a:latin typeface="方正启体简体" charset="0"/>
              <a:ea typeface="方正启体简体" charset="0"/>
            </a:endParaRPr>
          </a:p>
          <a:p>
            <a:pPr algn="l"/>
            <a:r>
              <a:rPr sz="3200" dirty="0">
                <a:latin typeface="方正启体简体" charset="0"/>
                <a:ea typeface="方正启体简体" charset="0"/>
              </a:rPr>
              <a:t>更无须欢喜</a:t>
            </a:r>
            <a:r>
              <a:rPr lang="en-US" altLang="zh-CN" sz="3200" b="1" i="1" dirty="0" smtClean="0">
                <a:latin typeface="华文仿宋" pitchFamily="2" charset="-122"/>
                <a:ea typeface="华文仿宋" pitchFamily="2" charset="-122"/>
                <a:sym typeface="+mn-ea"/>
              </a:rPr>
              <a:t>——</a:t>
            </a:r>
            <a:endParaRPr sz="3200" b="1" i="1" dirty="0">
              <a:latin typeface="方正启体简体" charset="0"/>
              <a:ea typeface="方正启体简体" charset="0"/>
            </a:endParaRPr>
          </a:p>
          <a:p>
            <a:pPr algn="l"/>
            <a:r>
              <a:rPr sz="3200" dirty="0">
                <a:latin typeface="方正启体简体" charset="0"/>
                <a:ea typeface="方正启体简体" charset="0"/>
              </a:rPr>
              <a:t>在转瞬间消灭了踪影。</a:t>
            </a:r>
            <a:endParaRPr sz="3200" dirty="0">
              <a:latin typeface="方正启体简体" charset="0"/>
              <a:ea typeface="方正启体简体" charset="0"/>
            </a:endParaRPr>
          </a:p>
          <a:p>
            <a:pPr algn="l"/>
            <a:r>
              <a:rPr sz="3200" dirty="0">
                <a:latin typeface="方正启体简体" charset="0"/>
                <a:ea typeface="方正启体简体" charset="0"/>
              </a:rPr>
              <a:t>你我相逢在黑夜的海上，</a:t>
            </a:r>
            <a:endParaRPr sz="3200" dirty="0">
              <a:latin typeface="方正启体简体" charset="0"/>
              <a:ea typeface="方正启体简体" charset="0"/>
            </a:endParaRPr>
          </a:p>
          <a:p>
            <a:pPr algn="l"/>
            <a:r>
              <a:rPr sz="3200" dirty="0">
                <a:latin typeface="方正启体简体" charset="0"/>
                <a:ea typeface="方正启体简体" charset="0"/>
              </a:rPr>
              <a:t>你有你的，我有我的，方向；</a:t>
            </a:r>
            <a:endParaRPr sz="3200" dirty="0">
              <a:latin typeface="方正启体简体" charset="0"/>
              <a:ea typeface="方正启体简体" charset="0"/>
            </a:endParaRPr>
          </a:p>
          <a:p>
            <a:pPr algn="l"/>
            <a:r>
              <a:rPr sz="3200" dirty="0">
                <a:latin typeface="方正启体简体" charset="0"/>
                <a:ea typeface="方正启体简体" charset="0"/>
              </a:rPr>
              <a:t>你记得也好，</a:t>
            </a:r>
            <a:endParaRPr sz="3200" dirty="0">
              <a:latin typeface="方正启体简体" charset="0"/>
              <a:ea typeface="方正启体简体" charset="0"/>
            </a:endParaRPr>
          </a:p>
          <a:p>
            <a:pPr algn="l"/>
            <a:r>
              <a:rPr sz="3200" dirty="0">
                <a:latin typeface="方正启体简体" charset="0"/>
                <a:ea typeface="方正启体简体" charset="0"/>
              </a:rPr>
              <a:t>最好你忘掉，</a:t>
            </a:r>
            <a:endParaRPr sz="3200" dirty="0">
              <a:latin typeface="方正启体简体" charset="0"/>
              <a:ea typeface="方正启体简体" charset="0"/>
            </a:endParaRPr>
          </a:p>
          <a:p>
            <a:pPr algn="l"/>
            <a:r>
              <a:rPr sz="3200" dirty="0">
                <a:latin typeface="方正启体简体" charset="0"/>
                <a:ea typeface="方正启体简体" charset="0"/>
              </a:rPr>
              <a:t>在这交会时互放的光亮！</a:t>
            </a:r>
            <a:endParaRPr sz="3200" dirty="0">
              <a:latin typeface="方正启体简体" charset="0"/>
              <a:ea typeface="方正启体简体" charset="0"/>
            </a:endParaRPr>
          </a:p>
        </p:txBody>
      </p:sp>
      <p:sp>
        <p:nvSpPr>
          <p:cNvPr id="5" name="文本框 4"/>
          <p:cNvSpPr txBox="1"/>
          <p:nvPr/>
        </p:nvSpPr>
        <p:spPr>
          <a:xfrm>
            <a:off x="2639695" y="628650"/>
            <a:ext cx="5775960" cy="762000"/>
          </a:xfrm>
          <a:prstGeom prst="rect">
            <a:avLst/>
          </a:prstGeom>
          <a:noFill/>
        </p:spPr>
        <p:txBody>
          <a:bodyPr wrap="square" rtlCol="0">
            <a:spAutoFit/>
          </a:bodyPr>
          <a:p>
            <a:pPr algn="ctr"/>
            <a:r>
              <a:rPr sz="4400" b="1" dirty="0">
                <a:latin typeface="方正书宋简体" charset="0"/>
                <a:ea typeface="方正书宋简体" charset="0"/>
              </a:rPr>
              <a:t>偶 然</a:t>
            </a:r>
            <a:endParaRPr sz="4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70730" y="2330450"/>
            <a:ext cx="6209665" cy="2850515"/>
          </a:xfrm>
          <a:prstGeom prst="rect">
            <a:avLst/>
          </a:prstGeom>
          <a:noFill/>
        </p:spPr>
        <p:txBody>
          <a:bodyPr wrap="square" rtlCol="0">
            <a:spAutoFit/>
          </a:bodyPr>
          <a:lstStyle/>
          <a:p>
            <a:r>
              <a:rPr lang="zh-CN" altLang="en-US" sz="2000" dirty="0" smtClean="0">
                <a:latin typeface="+mn-ea"/>
              </a:rPr>
              <a:t>       </a:t>
            </a:r>
            <a:r>
              <a:rPr sz="2000" dirty="0">
                <a:latin typeface="+mn-ea"/>
              </a:rPr>
              <a:t>这首《偶然》小诗，在徐志摩诗美追求的历程中，还具有一些独特的“转折”性意义。按徐志摩的学生，著名诗人卞之琳的说法：“这首诗在作者诗中是在形式上最完美的一首。”（卞之琳编《徐志摩诗集》第94页）新月诗人陈梦家也认为：“《偶然》以及《丁当－清新》等几首诗，划开了他前后两期的鸿沟，他抹去了以前的火气，用整齐柔丽清爽的诗句，来写那微妙的灵魂的秘密。”（《纪念徐志摩》）。的确，此诗在格律上是颇能看出徐志摩的功力与匠意的。</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58080" y="996315"/>
            <a:ext cx="1011555" cy="1011555"/>
          </a:xfrm>
          <a:prstGeom prst="rect">
            <a:avLst/>
          </a:prstGeom>
        </p:spPr>
      </p:pic>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74331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1、关于诗歌题目《偶然》，你怎样理解？</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76084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全诗运用什么写作手法？它揭示了一条什么人生哲理？</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55448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、“记得也好，最好忘掉”，诗人要对方记得和忘掉的内容是什么？这两句诗是否矛盾？谈谈你的理解。</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32666" y="258937"/>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536565" y="1890395"/>
            <a:ext cx="5897245" cy="4429760"/>
          </a:xfrm>
          <a:prstGeom prst="rect">
            <a:avLst/>
          </a:prstGeom>
          <a:noFill/>
        </p:spPr>
        <p:txBody>
          <a:bodyPr wrap="square" rtlCol="0">
            <a:spAutoFit/>
          </a:bodyPr>
          <a:lstStyle/>
          <a:p>
            <a:pPr algn="ctr"/>
            <a:r>
              <a:rPr sz="3200" dirty="0" smtClean="0">
                <a:latin typeface="方正粗宋简体" charset="0"/>
                <a:ea typeface="方正粗宋简体" charset="0"/>
              </a:rPr>
              <a:t>戴望舒</a:t>
            </a:r>
            <a:r>
              <a:rPr lang="zh-CN" altLang="en-US" sz="3200" dirty="0" smtClean="0">
                <a:latin typeface="方正粗宋简体" charset="0"/>
                <a:ea typeface="方正粗宋简体" charset="0"/>
              </a:rPr>
              <a:t> </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戴望舒（1905.3.5—1950.2.28），原名戴朝安，又名戴梦鸥，笔名艾昂甫、江恩、戴望舒等，浙江杭县（今余杭）人，中国现代象征主义诗人，也是中国新诗发展史中现代派的代表诗人。1931年加入中国左联。1941年，日本占领香港后曾被捕入狱，受伤致残，表现了高尚的民族气节。1950年因气喘病去世。</a:t>
            </a:r>
            <a:endParaRPr sz="2800" dirty="0">
              <a:latin typeface="方正隶书简体" charset="0"/>
              <a:ea typeface="方正隶书简体" charset="0"/>
            </a:endParaRPr>
          </a:p>
        </p:txBody>
      </p:sp>
      <p:pic>
        <p:nvPicPr>
          <p:cNvPr id="4" name="图片 3" descr="C:\Users\Administrator.WINDOWS-IQ47ND5\Pictures\414\2.jpg2"/>
          <p:cNvPicPr>
            <a:picLocks noChangeAspect="1"/>
          </p:cNvPicPr>
          <p:nvPr/>
        </p:nvPicPr>
        <p:blipFill>
          <a:blip r:embed="rId1"/>
          <a:srcRect/>
          <a:stretch>
            <a:fillRect/>
          </a:stretch>
        </p:blipFill>
        <p:spPr>
          <a:xfrm>
            <a:off x="1647190" y="2125345"/>
            <a:ext cx="2926715" cy="4122420"/>
          </a:xfrm>
          <a:prstGeom prst="rect">
            <a:avLst/>
          </a:prstGeom>
          <a:effectLst>
            <a:softEdge rad="25400"/>
          </a:effectLst>
        </p:spPr>
      </p:pic>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89705" y="1284605"/>
            <a:ext cx="5622290" cy="5099685"/>
          </a:xfrm>
          <a:prstGeom prst="rect">
            <a:avLst/>
          </a:prstGeom>
          <a:noFill/>
        </p:spPr>
        <p:txBody>
          <a:bodyPr wrap="square" rtlCol="0">
            <a:spAutoFit/>
          </a:bodyPr>
          <a:lstStyle/>
          <a:p>
            <a:pPr algn="l"/>
            <a:r>
              <a:rPr sz="2400" dirty="0">
                <a:latin typeface="方正启体简体" charset="0"/>
                <a:ea typeface="方正启体简体" charset="0"/>
              </a:rPr>
              <a:t>是飘落深谷去的</a:t>
            </a:r>
            <a:endParaRPr sz="2400" dirty="0">
              <a:latin typeface="方正启体简体" charset="0"/>
              <a:ea typeface="方正启体简体" charset="0"/>
            </a:endParaRPr>
          </a:p>
          <a:p>
            <a:pPr algn="l"/>
            <a:r>
              <a:rPr sz="2400" dirty="0">
                <a:latin typeface="方正启体简体" charset="0"/>
                <a:ea typeface="方正启体简体" charset="0"/>
              </a:rPr>
              <a:t>幽微的铃声吧，</a:t>
            </a:r>
            <a:endParaRPr sz="2400" dirty="0">
              <a:latin typeface="方正启体简体" charset="0"/>
              <a:ea typeface="方正启体简体" charset="0"/>
            </a:endParaRPr>
          </a:p>
          <a:p>
            <a:pPr algn="l"/>
            <a:r>
              <a:rPr sz="2400" dirty="0">
                <a:latin typeface="方正启体简体" charset="0"/>
                <a:ea typeface="方正启体简体" charset="0"/>
              </a:rPr>
              <a:t>是航到烟水去的</a:t>
            </a:r>
            <a:endParaRPr sz="2400" dirty="0">
              <a:latin typeface="方正启体简体" charset="0"/>
              <a:ea typeface="方正启体简体" charset="0"/>
            </a:endParaRPr>
          </a:p>
          <a:p>
            <a:pPr algn="l"/>
            <a:r>
              <a:rPr sz="2400" dirty="0">
                <a:latin typeface="方正启体简体" charset="0"/>
                <a:ea typeface="方正启体简体" charset="0"/>
              </a:rPr>
              <a:t>小小的渔船吧，</a:t>
            </a:r>
            <a:endParaRPr sz="2400" dirty="0">
              <a:latin typeface="方正启体简体" charset="0"/>
              <a:ea typeface="方正启体简体" charset="0"/>
            </a:endParaRPr>
          </a:p>
          <a:p>
            <a:pPr algn="l"/>
            <a:r>
              <a:rPr sz="2400" dirty="0">
                <a:latin typeface="方正启体简体" charset="0"/>
                <a:ea typeface="方正启体简体" charset="0"/>
              </a:rPr>
              <a:t>如果是青色的珍珠；</a:t>
            </a:r>
            <a:endParaRPr sz="2400" dirty="0">
              <a:latin typeface="方正启体简体" charset="0"/>
              <a:ea typeface="方正启体简体" charset="0"/>
            </a:endParaRPr>
          </a:p>
          <a:p>
            <a:pPr algn="l"/>
            <a:r>
              <a:rPr sz="2400" dirty="0">
                <a:latin typeface="方正启体简体" charset="0"/>
                <a:ea typeface="方正启体简体" charset="0"/>
              </a:rPr>
              <a:t>它已堕到古井的暗水里。</a:t>
            </a:r>
            <a:endParaRPr sz="2400" dirty="0">
              <a:latin typeface="方正启体简体" charset="0"/>
              <a:ea typeface="方正启体简体" charset="0"/>
            </a:endParaRPr>
          </a:p>
          <a:p>
            <a:pPr algn="l"/>
            <a:endParaRPr sz="2000" dirty="0">
              <a:latin typeface="方正启体简体" charset="0"/>
              <a:ea typeface="方正启体简体" charset="0"/>
            </a:endParaRPr>
          </a:p>
          <a:p>
            <a:pPr algn="l"/>
            <a:r>
              <a:rPr sz="2400" dirty="0">
                <a:latin typeface="方正启体简体" charset="0"/>
                <a:ea typeface="方正启体简体" charset="0"/>
              </a:rPr>
              <a:t>林梢闪着的颓唐的残阳，</a:t>
            </a:r>
            <a:endParaRPr sz="2400" dirty="0">
              <a:latin typeface="方正启体简体" charset="0"/>
              <a:ea typeface="方正启体简体" charset="0"/>
            </a:endParaRPr>
          </a:p>
          <a:p>
            <a:pPr algn="l"/>
            <a:r>
              <a:rPr sz="2400" dirty="0">
                <a:latin typeface="方正启体简体" charset="0"/>
                <a:ea typeface="方正启体简体" charset="0"/>
              </a:rPr>
              <a:t>它轻轻地敛去了</a:t>
            </a:r>
            <a:endParaRPr sz="2400" dirty="0">
              <a:latin typeface="方正启体简体" charset="0"/>
              <a:ea typeface="方正启体简体" charset="0"/>
            </a:endParaRPr>
          </a:p>
          <a:p>
            <a:pPr algn="l"/>
            <a:r>
              <a:rPr sz="2400" dirty="0">
                <a:latin typeface="方正启体简体" charset="0"/>
                <a:ea typeface="方正启体简体" charset="0"/>
              </a:rPr>
              <a:t>跟着脸上浅浅的微笑。</a:t>
            </a:r>
            <a:endParaRPr sz="2400" dirty="0">
              <a:latin typeface="方正启体简体" charset="0"/>
              <a:ea typeface="方正启体简体" charset="0"/>
            </a:endParaRPr>
          </a:p>
          <a:p>
            <a:pPr algn="l"/>
            <a:endParaRPr sz="2000" dirty="0">
              <a:latin typeface="方正启体简体" charset="0"/>
              <a:ea typeface="方正启体简体" charset="0"/>
            </a:endParaRPr>
          </a:p>
          <a:p>
            <a:pPr algn="l"/>
            <a:r>
              <a:rPr sz="2400" dirty="0">
                <a:latin typeface="方正启体简体" charset="0"/>
                <a:ea typeface="方正启体简体" charset="0"/>
              </a:rPr>
              <a:t>从一个寂寞的地方起来的，</a:t>
            </a:r>
            <a:endParaRPr sz="2400" dirty="0">
              <a:latin typeface="方正启体简体" charset="0"/>
              <a:ea typeface="方正启体简体" charset="0"/>
            </a:endParaRPr>
          </a:p>
          <a:p>
            <a:pPr algn="l"/>
            <a:r>
              <a:rPr sz="2400" dirty="0">
                <a:latin typeface="方正启体简体" charset="0"/>
                <a:ea typeface="方正启体简体" charset="0"/>
              </a:rPr>
              <a:t>迢遥的，寂寞的呜咽，</a:t>
            </a:r>
            <a:endParaRPr sz="2400" dirty="0">
              <a:latin typeface="方正启体简体" charset="0"/>
              <a:ea typeface="方正启体简体" charset="0"/>
            </a:endParaRPr>
          </a:p>
          <a:p>
            <a:pPr algn="l"/>
            <a:r>
              <a:rPr sz="2400" dirty="0">
                <a:latin typeface="方正启体简体" charset="0"/>
                <a:ea typeface="方正启体简体" charset="0"/>
              </a:rPr>
              <a:t>又徐徐回到寂寞的地方，寂寞地。</a:t>
            </a:r>
            <a:endParaRPr sz="2400" dirty="0">
              <a:latin typeface="方正启体简体" charset="0"/>
              <a:ea typeface="方正启体简体" charset="0"/>
            </a:endParaRPr>
          </a:p>
        </p:txBody>
      </p:sp>
      <p:sp>
        <p:nvSpPr>
          <p:cNvPr id="5" name="文本框 4"/>
          <p:cNvSpPr txBox="1"/>
          <p:nvPr/>
        </p:nvSpPr>
        <p:spPr>
          <a:xfrm>
            <a:off x="2571750" y="405765"/>
            <a:ext cx="5775960" cy="762000"/>
          </a:xfrm>
          <a:prstGeom prst="rect">
            <a:avLst/>
          </a:prstGeom>
          <a:noFill/>
        </p:spPr>
        <p:txBody>
          <a:bodyPr wrap="square" rtlCol="0">
            <a:spAutoFit/>
          </a:bodyPr>
          <a:p>
            <a:pPr algn="ctr"/>
            <a:r>
              <a:rPr sz="4400" b="1" dirty="0">
                <a:latin typeface="方正书宋简体" charset="0"/>
                <a:ea typeface="方正书宋简体" charset="0"/>
              </a:rPr>
              <a:t>印  象</a:t>
            </a:r>
            <a:endParaRPr sz="4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60570" y="2272665"/>
            <a:ext cx="6209665" cy="3155315"/>
          </a:xfrm>
          <a:prstGeom prst="rect">
            <a:avLst/>
          </a:prstGeom>
          <a:noFill/>
        </p:spPr>
        <p:txBody>
          <a:bodyPr wrap="square" rtlCol="0">
            <a:spAutoFit/>
          </a:bodyPr>
          <a:lstStyle/>
          <a:p>
            <a:r>
              <a:rPr lang="zh-CN" altLang="en-US" sz="2000" dirty="0" smtClean="0">
                <a:latin typeface="+mn-ea"/>
              </a:rPr>
              <a:t>       </a:t>
            </a:r>
            <a:r>
              <a:rPr sz="2000" dirty="0">
                <a:latin typeface="+mn-ea"/>
              </a:rPr>
              <a:t>读罢全诗，那摇曳在幽幽深谷里幽微的铃音，那迷蒙在氤氲水雾里的渔船，那林梢闪着的柔和却又颓然的残阳，还有那浅浅的微笑、迢遥的寂寞……诗人的所见与所思无间地糅杂在无边的寂寞里，那样的真实，又像是从未来过，抑或是平静得不留一丝痕迹。这就是诗人营构诗境的独特之处，令人引发无限遐思。</a:t>
            </a:r>
            <a:endParaRPr sz="2000" dirty="0">
              <a:latin typeface="+mn-ea"/>
            </a:endParaRPr>
          </a:p>
          <a:p>
            <a:r>
              <a:rPr sz="2000" dirty="0">
                <a:latin typeface="+mn-ea"/>
              </a:rPr>
              <a:t>       他的诗歌，如同一幅欧洲象征主义的绘画，充满浓郁、幽暗、深沉、凄美的色彩，而画的主色调是灰暗的、朦胧的。这正与诗人在希望里失望，在失望中心灰意冷，又在心灰意冷里品味孤独的心境相调谐。</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59587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1、戴望舒《印象》一诗歌画面感很强，这些画面究竟指向什么样的“印象”？</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91515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根据对《印象》的认知，你认为戴望舒的现代派诗歌有什么样的特质？</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、本诗最后一个诗节能否删掉，为什么？</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19661" y="239887"/>
            <a:ext cx="9391828"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372735" y="1880870"/>
            <a:ext cx="5897245" cy="4856480"/>
          </a:xfrm>
          <a:prstGeom prst="rect">
            <a:avLst/>
          </a:prstGeom>
          <a:noFill/>
        </p:spPr>
        <p:txBody>
          <a:bodyPr wrap="square" rtlCol="0">
            <a:spAutoFit/>
          </a:bodyPr>
          <a:lstStyle/>
          <a:p>
            <a:pPr algn="ctr"/>
            <a:r>
              <a:rPr sz="3200" dirty="0" smtClean="0">
                <a:latin typeface="方正粗宋简体" charset="0"/>
                <a:ea typeface="方正粗宋简体" charset="0"/>
              </a:rPr>
              <a:t>穆  旦</a:t>
            </a:r>
            <a:endParaRPr sz="3200" dirty="0" smtClean="0">
              <a:latin typeface="方正粗宋简体" charset="0"/>
              <a:ea typeface="方正粗宋简体" charset="0"/>
            </a:endParaRPr>
          </a:p>
          <a:p>
            <a:pPr algn="l"/>
            <a:r>
              <a:rPr sz="2800" dirty="0">
                <a:latin typeface="方正隶书简体" charset="0"/>
                <a:ea typeface="方正隶书简体" charset="0"/>
              </a:rPr>
              <a:t>        穆旦（1918—1977），原名查良铮，现代诗人、翻译家，“九叶”诗派代表性诗人。主要作品有《探险者》、《穆旦诗集》（1939～1945）、《旗》三部诗集及《欧根·奥涅金》（1957）、《唐璜》（1980）、《英国现代诗选》（1985）等大量译诗。他将西欧现代主义和中国传统诗歌结合起来，诗风富于象征寓意和心灵思辨。</a:t>
            </a:r>
            <a:endParaRPr sz="2800" dirty="0">
              <a:latin typeface="方正隶书简体" charset="0"/>
              <a:ea typeface="方正隶书简体" charset="0"/>
            </a:endParaRPr>
          </a:p>
        </p:txBody>
      </p:sp>
      <p:pic>
        <p:nvPicPr>
          <p:cNvPr id="4" name="图片 3" descr="C:\Users\Administrator.WINDOWS-IQ47ND5\Pictures\414\3.jpg3"/>
          <p:cNvPicPr>
            <a:picLocks noChangeAspect="1"/>
          </p:cNvPicPr>
          <p:nvPr/>
        </p:nvPicPr>
        <p:blipFill>
          <a:blip r:embed="rId1"/>
          <a:srcRect/>
          <a:stretch>
            <a:fillRect/>
          </a:stretch>
        </p:blipFill>
        <p:spPr>
          <a:xfrm>
            <a:off x="1784985" y="2105660"/>
            <a:ext cx="2661285" cy="4166870"/>
          </a:xfrm>
          <a:prstGeom prst="rect">
            <a:avLst/>
          </a:prstGeom>
          <a:effectLst>
            <a:softEdge rad="25400"/>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56202" y="622835"/>
            <a:ext cx="3275039" cy="707886"/>
          </a:xfrm>
          <a:prstGeom prst="rect">
            <a:avLst/>
          </a:prstGeom>
          <a:noFill/>
        </p:spPr>
        <p:txBody>
          <a:bodyPr wrap="square" rtlCol="0">
            <a:spAutoFit/>
          </a:bodyPr>
          <a:lstStyle/>
          <a:p>
            <a:r>
              <a:rPr lang="zh-CN" altLang="en-US" sz="4000" b="1" dirty="0" smtClean="0">
                <a:latin typeface="方正书宋简体" charset="0"/>
                <a:ea typeface="方正书宋简体" charset="0"/>
              </a:rPr>
              <a:t>项</a:t>
            </a:r>
            <a:r>
              <a:rPr lang="zh-CN" altLang="en-US" sz="4000" b="1" dirty="0">
                <a:latin typeface="方正书宋简体" charset="0"/>
                <a:ea typeface="方正书宋简体" charset="0"/>
              </a:rPr>
              <a:t>脊轩志</a:t>
            </a:r>
            <a:endParaRPr lang="zh-CN" altLang="en-US" sz="4000" b="1" dirty="0">
              <a:latin typeface="方正书宋简体" charset="0"/>
              <a:ea typeface="方正书宋简体" charset="0"/>
            </a:endParaRPr>
          </a:p>
        </p:txBody>
      </p:sp>
      <p:sp>
        <p:nvSpPr>
          <p:cNvPr id="3" name="文本框 2"/>
          <p:cNvSpPr txBox="1"/>
          <p:nvPr/>
        </p:nvSpPr>
        <p:spPr>
          <a:xfrm>
            <a:off x="1074632" y="1682441"/>
            <a:ext cx="10838180" cy="4524315"/>
          </a:xfrm>
          <a:prstGeom prst="rect">
            <a:avLst/>
          </a:prstGeom>
          <a:noFill/>
        </p:spPr>
        <p:txBody>
          <a:bodyPr wrap="square" rtlCol="0">
            <a:spAutoFit/>
          </a:bodyPr>
          <a:lstStyle/>
          <a:p>
            <a:r>
              <a:rPr lang="zh-CN" altLang="en-US" sz="2400" dirty="0" smtClean="0">
                <a:latin typeface="方正启体简体" charset="0"/>
                <a:ea typeface="方正启体简体" charset="0"/>
              </a:rPr>
              <a:t>           项</a:t>
            </a:r>
            <a:r>
              <a:rPr lang="zh-CN" altLang="en-US" sz="2400" dirty="0">
                <a:latin typeface="方正启体简体" charset="0"/>
                <a:ea typeface="方正启体简体" charset="0"/>
              </a:rPr>
              <a:t>脊轩，旧南阁子也。室仅方丈，可容一人居。百年老屋，尘泥渗漉，雨泽下注，每移案顾视，无可置者。又北向，不能得日，日过午已昏。余稍为修葺，使不上漏；前辟四窗，垣墙周庭，以当南日。日影反照，室始洞然。又杂植兰桂竹木于庭，旧时栏楯，亦遂增胜。借书满架，偃仰啸歌，冥然兀坐，万籁有声。而庭阶寂寂，小鸟时来啄食，人至不去。三五之夜，明月半墙，桂影斑驳，风移影动，珊珊可爱。</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然</a:t>
            </a:r>
            <a:r>
              <a:rPr lang="zh-CN" altLang="en-US" sz="2400" dirty="0">
                <a:latin typeface="方正启体简体" charset="0"/>
                <a:ea typeface="方正启体简体" charset="0"/>
              </a:rPr>
              <a:t>余居于此，多可喜，亦多可悲。先是，庭中通南北为一，迨诸父异爨，内外多置小门墙，往往而是。东犬西吠，客逾庖而宴，鸡栖于厅。庭中始为篱，已为墙，凡再变矣。家有老妪，尝居于此。妪，先大母婢也，乳二世，先妣抚之甚厚。室西连于中闺，先妣尝一至。妪每谓余曰：“某所而母立于兹。”妪又曰：“汝姊在吾怀，呱呱而泣。娘以指扣门扉曰：‘儿寒乎？欲食乎？’吾从板外相为应答。”语未毕，余泣，妪亦泣</a:t>
            </a:r>
            <a:r>
              <a:rPr lang="zh-CN" altLang="en-US" sz="2400" dirty="0" smtClean="0">
                <a:latin typeface="方正启体简体" charset="0"/>
                <a:ea typeface="方正启体简体" charset="0"/>
              </a:rPr>
              <a:t>。</a:t>
            </a:r>
            <a:endParaRPr lang="zh-CN" altLang="en-US" sz="2400" dirty="0">
              <a:latin typeface="方正启体简体" charset="0"/>
              <a:ea typeface="方正启体简体" charset="0"/>
            </a:endParaRPr>
          </a:p>
        </p:txBody>
      </p:sp>
      <p:sp>
        <p:nvSpPr>
          <p:cNvPr id="6" name="TextBox 5"/>
          <p:cNvSpPr txBox="1"/>
          <p:nvPr/>
        </p:nvSpPr>
        <p:spPr>
          <a:xfrm>
            <a:off x="10383144" y="113214"/>
            <a:ext cx="1666426"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31920" y="1023620"/>
            <a:ext cx="5622290" cy="5221605"/>
          </a:xfrm>
          <a:prstGeom prst="rect">
            <a:avLst/>
          </a:prstGeom>
          <a:noFill/>
        </p:spPr>
        <p:txBody>
          <a:bodyPr wrap="square" rtlCol="0">
            <a:spAutoFit/>
          </a:bodyPr>
          <a:lstStyle/>
          <a:p>
            <a:pPr algn="l"/>
            <a:endParaRPr sz="2400" dirty="0">
              <a:latin typeface="方正启体简体" charset="0"/>
              <a:ea typeface="方正启体简体" charset="0"/>
            </a:endParaRPr>
          </a:p>
          <a:p>
            <a:pPr algn="l"/>
            <a:r>
              <a:rPr sz="2400" dirty="0">
                <a:latin typeface="方正启体简体" charset="0"/>
                <a:ea typeface="方正启体简体" charset="0"/>
              </a:rPr>
              <a:t>绿色的火焰在草上摇曳， </a:t>
            </a:r>
            <a:endParaRPr sz="2400" dirty="0">
              <a:latin typeface="方正启体简体" charset="0"/>
              <a:ea typeface="方正启体简体" charset="0"/>
            </a:endParaRPr>
          </a:p>
          <a:p>
            <a:pPr algn="l"/>
            <a:r>
              <a:rPr sz="2400" dirty="0">
                <a:latin typeface="方正启体简体" charset="0"/>
                <a:ea typeface="方正启体简体" charset="0"/>
              </a:rPr>
              <a:t>他渴求着拥抱你，花朵。 </a:t>
            </a:r>
            <a:endParaRPr sz="2400" dirty="0">
              <a:latin typeface="方正启体简体" charset="0"/>
              <a:ea typeface="方正启体简体" charset="0"/>
            </a:endParaRPr>
          </a:p>
          <a:p>
            <a:pPr algn="l"/>
            <a:r>
              <a:rPr sz="2400" dirty="0">
                <a:latin typeface="方正启体简体" charset="0"/>
                <a:ea typeface="方正启体简体" charset="0"/>
              </a:rPr>
              <a:t>反抗着土地，花朵伸出来， </a:t>
            </a:r>
            <a:endParaRPr sz="2400" dirty="0">
              <a:latin typeface="方正启体简体" charset="0"/>
              <a:ea typeface="方正启体简体" charset="0"/>
            </a:endParaRPr>
          </a:p>
          <a:p>
            <a:pPr algn="l"/>
            <a:r>
              <a:rPr sz="2400" dirty="0">
                <a:latin typeface="方正启体简体" charset="0"/>
                <a:ea typeface="方正启体简体" charset="0"/>
              </a:rPr>
              <a:t>当暖风吹来烦恼，或者欢乐。 </a:t>
            </a:r>
            <a:endParaRPr sz="2400" dirty="0">
              <a:latin typeface="方正启体简体" charset="0"/>
              <a:ea typeface="方正启体简体" charset="0"/>
            </a:endParaRPr>
          </a:p>
          <a:p>
            <a:pPr algn="l"/>
            <a:r>
              <a:rPr sz="2400" dirty="0">
                <a:latin typeface="方正启体简体" charset="0"/>
                <a:ea typeface="方正启体简体" charset="0"/>
              </a:rPr>
              <a:t>如果你是醒了，推开窗子， </a:t>
            </a:r>
            <a:endParaRPr sz="2400" dirty="0">
              <a:latin typeface="方正启体简体" charset="0"/>
              <a:ea typeface="方正启体简体" charset="0"/>
            </a:endParaRPr>
          </a:p>
          <a:p>
            <a:pPr algn="l"/>
            <a:r>
              <a:rPr sz="2400" dirty="0">
                <a:latin typeface="方正启体简体" charset="0"/>
                <a:ea typeface="方正启体简体" charset="0"/>
              </a:rPr>
              <a:t>看这满园的欲望多么美丽。</a:t>
            </a:r>
            <a:endParaRPr sz="2400" dirty="0">
              <a:latin typeface="方正启体简体" charset="0"/>
              <a:ea typeface="方正启体简体" charset="0"/>
            </a:endParaRPr>
          </a:p>
          <a:p>
            <a:pPr algn="l"/>
            <a:endParaRPr sz="2400" dirty="0">
              <a:latin typeface="方正启体简体" charset="0"/>
              <a:ea typeface="方正启体简体" charset="0"/>
            </a:endParaRPr>
          </a:p>
          <a:p>
            <a:pPr algn="l"/>
            <a:r>
              <a:rPr sz="2400" dirty="0">
                <a:latin typeface="方正启体简体" charset="0"/>
                <a:ea typeface="方正启体简体" charset="0"/>
              </a:rPr>
              <a:t>蓝天下，为永远的谜蛊惑着的 </a:t>
            </a:r>
            <a:endParaRPr sz="2400" dirty="0">
              <a:latin typeface="方正启体简体" charset="0"/>
              <a:ea typeface="方正启体简体" charset="0"/>
            </a:endParaRPr>
          </a:p>
          <a:p>
            <a:pPr algn="l"/>
            <a:r>
              <a:rPr sz="2400" dirty="0">
                <a:latin typeface="方正启体简体" charset="0"/>
                <a:ea typeface="方正启体简体" charset="0"/>
              </a:rPr>
              <a:t>是我们二十岁的紧闭的肉体， </a:t>
            </a:r>
            <a:endParaRPr sz="2400" dirty="0">
              <a:latin typeface="方正启体简体" charset="0"/>
              <a:ea typeface="方正启体简体" charset="0"/>
            </a:endParaRPr>
          </a:p>
          <a:p>
            <a:pPr algn="l"/>
            <a:r>
              <a:rPr sz="2400" dirty="0">
                <a:latin typeface="方正启体简体" charset="0"/>
                <a:ea typeface="方正启体简体" charset="0"/>
              </a:rPr>
              <a:t>一如那泥土做成的鸟的歌， </a:t>
            </a:r>
            <a:endParaRPr sz="2400" dirty="0">
              <a:latin typeface="方正启体简体" charset="0"/>
              <a:ea typeface="方正启体简体" charset="0"/>
            </a:endParaRPr>
          </a:p>
          <a:p>
            <a:pPr algn="l"/>
            <a:r>
              <a:rPr sz="2400" dirty="0">
                <a:latin typeface="方正启体简体" charset="0"/>
                <a:ea typeface="方正启体简体" charset="0"/>
              </a:rPr>
              <a:t>你们被点燃，卷曲又卷曲，却无处归依。 </a:t>
            </a:r>
            <a:endParaRPr sz="2400" dirty="0">
              <a:latin typeface="方正启体简体" charset="0"/>
              <a:ea typeface="方正启体简体" charset="0"/>
            </a:endParaRPr>
          </a:p>
          <a:p>
            <a:pPr algn="l"/>
            <a:r>
              <a:rPr sz="2400" dirty="0">
                <a:latin typeface="方正启体简体" charset="0"/>
                <a:ea typeface="方正启体简体" charset="0"/>
              </a:rPr>
              <a:t>呵，光，影，声，色，都已经赤裸， </a:t>
            </a:r>
            <a:endParaRPr sz="2400" dirty="0">
              <a:latin typeface="方正启体简体" charset="0"/>
              <a:ea typeface="方正启体简体" charset="0"/>
            </a:endParaRPr>
          </a:p>
          <a:p>
            <a:pPr algn="l"/>
            <a:r>
              <a:rPr sz="2400" dirty="0">
                <a:latin typeface="方正启体简体" charset="0"/>
                <a:ea typeface="方正启体简体" charset="0"/>
              </a:rPr>
              <a:t>痛苦着，等待伸入新的组合。</a:t>
            </a:r>
            <a:endParaRPr sz="2400" dirty="0">
              <a:latin typeface="方正启体简体" charset="0"/>
              <a:ea typeface="方正启体简体" charset="0"/>
            </a:endParaRPr>
          </a:p>
        </p:txBody>
      </p:sp>
      <p:sp>
        <p:nvSpPr>
          <p:cNvPr id="5" name="文本框 4"/>
          <p:cNvSpPr txBox="1"/>
          <p:nvPr/>
        </p:nvSpPr>
        <p:spPr>
          <a:xfrm>
            <a:off x="2571750" y="405765"/>
            <a:ext cx="5775960" cy="762000"/>
          </a:xfrm>
          <a:prstGeom prst="rect">
            <a:avLst/>
          </a:prstGeom>
          <a:noFill/>
        </p:spPr>
        <p:txBody>
          <a:bodyPr wrap="square" rtlCol="0">
            <a:spAutoFit/>
          </a:bodyPr>
          <a:p>
            <a:pPr algn="ctr"/>
            <a:r>
              <a:rPr sz="4400" b="1" dirty="0">
                <a:latin typeface="方正书宋简体" charset="0"/>
                <a:ea typeface="方正书宋简体" charset="0"/>
              </a:rPr>
              <a:t>春</a:t>
            </a:r>
            <a:endParaRPr sz="4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37405" y="2610485"/>
            <a:ext cx="6209665" cy="1936115"/>
          </a:xfrm>
          <a:prstGeom prst="rect">
            <a:avLst/>
          </a:prstGeom>
          <a:noFill/>
        </p:spPr>
        <p:txBody>
          <a:bodyPr wrap="square" rtlCol="0">
            <a:spAutoFit/>
          </a:bodyPr>
          <a:lstStyle/>
          <a:p>
            <a:r>
              <a:rPr lang="zh-CN" altLang="en-US" sz="2000" dirty="0" smtClean="0">
                <a:latin typeface="+mn-ea"/>
              </a:rPr>
              <a:t>       </a:t>
            </a:r>
            <a:r>
              <a:rPr sz="2000" dirty="0">
                <a:latin typeface="+mn-ea"/>
              </a:rPr>
              <a:t>写作《春》时，诗人那年24岁，正值青春生命力旺盛、情感急需喷薄和释放的年龄。诗歌竭力展开对青春阵痛、个体生命以及自然感怀的抒写，营构了一场巨大的令人眩晕的内心深处的风暴，全诗情感浓烈，诗境天成，感染和撼动着一代又一代读者。</a:t>
            </a:r>
            <a:endParaRPr sz="2000" dirty="0">
              <a:latin typeface="+mn-ea"/>
            </a:endParaRPr>
          </a:p>
          <a:p>
            <a:r>
              <a:rPr sz="2000" dirty="0">
                <a:latin typeface="+mn-ea"/>
              </a:rPr>
              <a:t>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59587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1、谈谈你对《春》这首诗隐喻、意象设置的理解。</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91515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理解这首诗如何通过“矛盾”的语言组织来形成艺术感染力的特点。</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、试把这首诗改写成散文，字数不限。</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87675" y="259080"/>
            <a:ext cx="919861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257165" y="2286000"/>
            <a:ext cx="5897245" cy="3576320"/>
          </a:xfrm>
          <a:prstGeom prst="rect">
            <a:avLst/>
          </a:prstGeom>
          <a:noFill/>
        </p:spPr>
        <p:txBody>
          <a:bodyPr wrap="square" rtlCol="0">
            <a:spAutoFit/>
          </a:bodyPr>
          <a:lstStyle/>
          <a:p>
            <a:pPr algn="ctr"/>
            <a:r>
              <a:rPr sz="3200" dirty="0" smtClean="0">
                <a:latin typeface="方正粗宋简体" charset="0"/>
                <a:ea typeface="方正粗宋简体" charset="0"/>
              </a:rPr>
              <a:t>贺敬之</a:t>
            </a:r>
            <a:endParaRPr sz="3200" dirty="0" smtClean="0">
              <a:latin typeface="方正粗宋简体" charset="0"/>
              <a:ea typeface="方正粗宋简体" charset="0"/>
            </a:endParaRPr>
          </a:p>
          <a:p>
            <a:pPr algn="l"/>
            <a:r>
              <a:rPr sz="2800" dirty="0">
                <a:latin typeface="方正隶书简体" charset="0"/>
                <a:ea typeface="方正隶书简体" charset="0"/>
              </a:rPr>
              <a:t>        贺敬之，1924年生，山东峄县人。当代著名诗人，40年代开始诗歌创作，已出版《放歌集》、《雷锋之歌》、《贺敬之诗选》、《回答今日的世界》等诗集。诗作善于把握和表现重大题材，具有雄浑豪放的气势和浓烈的时代精神。</a:t>
            </a:r>
            <a:endParaRPr sz="2800" dirty="0">
              <a:latin typeface="方正隶书简体" charset="0"/>
              <a:ea typeface="方正隶书简体" charset="0"/>
            </a:endParaRPr>
          </a:p>
        </p:txBody>
      </p:sp>
      <p:pic>
        <p:nvPicPr>
          <p:cNvPr id="4" name="图片 3" descr="C:\Users\Administrator.WINDOWS-IQ47ND5\Pictures\414\4.jpg4"/>
          <p:cNvPicPr>
            <a:picLocks noChangeAspect="1"/>
          </p:cNvPicPr>
          <p:nvPr/>
        </p:nvPicPr>
        <p:blipFill>
          <a:blip r:embed="rId1"/>
          <a:srcRect/>
          <a:stretch>
            <a:fillRect/>
          </a:stretch>
        </p:blipFill>
        <p:spPr>
          <a:xfrm>
            <a:off x="1784985" y="2315210"/>
            <a:ext cx="2661285" cy="3747770"/>
          </a:xfrm>
          <a:prstGeom prst="rect">
            <a:avLst/>
          </a:prstGeom>
          <a:effectLst>
            <a:softEdge rad="25400"/>
          </a:effectLst>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83025" y="1274445"/>
            <a:ext cx="5622290" cy="5509895"/>
          </a:xfrm>
          <a:prstGeom prst="rect">
            <a:avLst/>
          </a:prstGeom>
          <a:noFill/>
        </p:spPr>
        <p:txBody>
          <a:bodyPr wrap="square" rtlCol="0">
            <a:spAutoFit/>
          </a:bodyPr>
          <a:lstStyle/>
          <a:p>
            <a:pPr algn="l"/>
            <a:r>
              <a:rPr sz="2400" dirty="0">
                <a:latin typeface="方正启体简体" charset="0"/>
                <a:ea typeface="方正启体简体" charset="0"/>
              </a:rPr>
              <a:t>云中的神呵，雾中的仙，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神姿仙态桂林的山！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情一样深呵，梦一样美，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如情似梦漓江的水！ </a:t>
            </a:r>
            <a:endParaRPr sz="2400" dirty="0">
              <a:latin typeface="方正启体简体" charset="0"/>
              <a:ea typeface="方正启体简体" charset="0"/>
            </a:endParaRPr>
          </a:p>
          <a:p>
            <a:pPr algn="l">
              <a:lnSpc>
                <a:spcPct val="90000"/>
              </a:lnSpc>
            </a:pPr>
            <a:endParaRPr sz="2800" dirty="0">
              <a:latin typeface="方正启体简体" charset="0"/>
              <a:ea typeface="方正启体简体" charset="0"/>
            </a:endParaRPr>
          </a:p>
          <a:p>
            <a:pPr algn="l">
              <a:lnSpc>
                <a:spcPct val="90000"/>
              </a:lnSpc>
            </a:pPr>
            <a:r>
              <a:rPr sz="2400" dirty="0">
                <a:latin typeface="方正启体简体" charset="0"/>
                <a:ea typeface="方正启体简体" charset="0"/>
              </a:rPr>
              <a:t>水几重呵，山几重？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水绕山环桂林城……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是山城呵，是水城？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都在青山绿水中……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呵！此山此水入胸怀，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此时此身何处来？ </a:t>
            </a:r>
            <a:endParaRPr sz="2400" dirty="0">
              <a:latin typeface="方正启体简体" charset="0"/>
              <a:ea typeface="方正启体简体" charset="0"/>
            </a:endParaRPr>
          </a:p>
          <a:p>
            <a:pPr algn="l">
              <a:lnSpc>
                <a:spcPct val="90000"/>
              </a:lnSpc>
            </a:pPr>
            <a:endParaRPr sz="2800" dirty="0">
              <a:latin typeface="方正启体简体" charset="0"/>
              <a:ea typeface="方正启体简体" charset="0"/>
            </a:endParaRPr>
          </a:p>
          <a:p>
            <a:pPr algn="l">
              <a:lnSpc>
                <a:spcPct val="90000"/>
              </a:lnSpc>
            </a:pPr>
            <a:r>
              <a:rPr sz="2400" dirty="0">
                <a:latin typeface="方正启体简体" charset="0"/>
                <a:ea typeface="方正启体简体" charset="0"/>
              </a:rPr>
              <a:t>……黄河的浪涛塞外的风。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此来关山千万重。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马鞍上梦见沙盘上画：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“桂林山水甲天下”……</a:t>
            </a:r>
            <a:endParaRPr sz="2400" dirty="0">
              <a:latin typeface="方正启体简体" charset="0"/>
              <a:ea typeface="方正启体简体" charset="0"/>
            </a:endParaRPr>
          </a:p>
        </p:txBody>
      </p:sp>
      <p:sp>
        <p:nvSpPr>
          <p:cNvPr id="5" name="文本框 4"/>
          <p:cNvSpPr txBox="1"/>
          <p:nvPr/>
        </p:nvSpPr>
        <p:spPr>
          <a:xfrm>
            <a:off x="2629535" y="251460"/>
            <a:ext cx="5775960" cy="1012825"/>
          </a:xfrm>
          <a:prstGeom prst="rect">
            <a:avLst/>
          </a:prstGeom>
          <a:noFill/>
        </p:spPr>
        <p:txBody>
          <a:bodyPr wrap="square" rtlCol="0">
            <a:spAutoFit/>
          </a:bodyPr>
          <a:p>
            <a:pPr algn="ctr">
              <a:lnSpc>
                <a:spcPct val="90000"/>
              </a:lnSpc>
            </a:pPr>
            <a:r>
              <a:rPr sz="4000" b="1" dirty="0">
                <a:latin typeface="方正书宋简体" charset="0"/>
                <a:ea typeface="方正书宋简体" charset="0"/>
              </a:rPr>
              <a:t>桂林山水歌</a:t>
            </a:r>
            <a:endParaRPr sz="4000" b="1" dirty="0">
              <a:latin typeface="方正书宋简体" charset="0"/>
              <a:ea typeface="方正书宋简体" charset="0"/>
            </a:endParaRPr>
          </a:p>
          <a:p>
            <a:pPr algn="ctr">
              <a:lnSpc>
                <a:spcPct val="90000"/>
              </a:lnSpc>
            </a:pPr>
            <a:r>
              <a:rPr lang="zh-CN" sz="2400" b="1" dirty="0">
                <a:latin typeface="方正书宋简体" charset="0"/>
                <a:ea typeface="方正书宋简体" charset="0"/>
              </a:rPr>
              <a:t>（节选）</a:t>
            </a:r>
            <a:endParaRPr lang="zh-CN" sz="2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70095" y="2687320"/>
            <a:ext cx="6209665" cy="1936115"/>
          </a:xfrm>
          <a:prstGeom prst="rect">
            <a:avLst/>
          </a:prstGeom>
          <a:noFill/>
        </p:spPr>
        <p:txBody>
          <a:bodyPr wrap="square" rtlCol="0">
            <a:spAutoFit/>
          </a:bodyPr>
          <a:lstStyle/>
          <a:p>
            <a:r>
              <a:rPr lang="zh-CN" altLang="en-US" sz="2000" dirty="0" smtClean="0">
                <a:latin typeface="+mn-ea"/>
              </a:rPr>
              <a:t>       </a:t>
            </a:r>
            <a:r>
              <a:rPr sz="2000" dirty="0">
                <a:latin typeface="+mn-ea"/>
              </a:rPr>
              <a:t>《桂林山水歌》既是一首优美的山水诗，又是一曲深情的祖国颂。全诗围绕“神、仙、情、梦”四字展开，开篇就把读者引向一种让人神往的艺术境界。诗句既抓住了桂林山水的自然特征，又赋予其浪漫主义的传奇色彩，诗句间尽显桂林山水的独特之美。</a:t>
            </a:r>
            <a:endParaRPr sz="2000" dirty="0">
              <a:latin typeface="+mn-ea"/>
            </a:endParaRPr>
          </a:p>
          <a:p>
            <a:r>
              <a:rPr sz="2000" dirty="0">
                <a:latin typeface="+mn-ea"/>
              </a:rPr>
              <a:t>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61255" y="1016635"/>
            <a:ext cx="994410" cy="994410"/>
          </a:xfrm>
          <a:prstGeom prst="rect">
            <a:avLst/>
          </a:prstGeom>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59587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1、分析作者用怎样的艺术手法赞美桂林山水。</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91515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反复诵读，体会作者在诗中倾注了什么样的情怀。</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、具体分析本诗以虚衬实、虚实相间、情景交融的艺术特点。</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5460" y="210820"/>
            <a:ext cx="887095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517515" y="2189480"/>
            <a:ext cx="5848985" cy="4003040"/>
          </a:xfrm>
          <a:prstGeom prst="rect">
            <a:avLst/>
          </a:prstGeom>
          <a:noFill/>
        </p:spPr>
        <p:txBody>
          <a:bodyPr wrap="square" rtlCol="0">
            <a:spAutoFit/>
          </a:bodyPr>
          <a:lstStyle/>
          <a:p>
            <a:pPr algn="ctr"/>
            <a:r>
              <a:rPr sz="3200" dirty="0" smtClean="0">
                <a:latin typeface="方正粗宋简体" charset="0"/>
                <a:ea typeface="方正粗宋简体" charset="0"/>
              </a:rPr>
              <a:t>舒  婷</a:t>
            </a:r>
            <a:endParaRPr sz="3200" dirty="0" smtClean="0">
              <a:latin typeface="方正粗宋简体" charset="0"/>
              <a:ea typeface="方正粗宋简体" charset="0"/>
            </a:endParaRPr>
          </a:p>
          <a:p>
            <a:pPr algn="l"/>
            <a:r>
              <a:rPr sz="2800" dirty="0">
                <a:latin typeface="方正隶书简体" charset="0"/>
                <a:ea typeface="方正隶书简体" charset="0"/>
              </a:rPr>
              <a:t>        舒婷，女，出生于福建龙海市石码镇，1979年开始发表诗歌作品，主要著作有诗集《双桅船》、《会唱歌的鸢尾花》、《始祖鸟》，散文集《心烟》、《秋天的情绪》、《硬骨凌霄》、《露珠里的“诗想”》、《舒婷文集》（3卷）、《真水无香》等。</a:t>
            </a:r>
            <a:endParaRPr sz="2800" dirty="0">
              <a:latin typeface="方正隶书简体" charset="0"/>
              <a:ea typeface="方正隶书简体" charset="0"/>
            </a:endParaRPr>
          </a:p>
        </p:txBody>
      </p:sp>
      <p:pic>
        <p:nvPicPr>
          <p:cNvPr id="4" name="图片 3" descr="C:\Users\Administrator.WINDOWS-IQ47ND5\Pictures\414\5.jpg5"/>
          <p:cNvPicPr>
            <a:picLocks noChangeAspect="1"/>
          </p:cNvPicPr>
          <p:nvPr/>
        </p:nvPicPr>
        <p:blipFill>
          <a:blip r:embed="rId1"/>
          <a:srcRect/>
          <a:stretch>
            <a:fillRect/>
          </a:stretch>
        </p:blipFill>
        <p:spPr>
          <a:xfrm>
            <a:off x="1817688" y="2315845"/>
            <a:ext cx="2595880" cy="3746500"/>
          </a:xfrm>
          <a:prstGeom prst="rect">
            <a:avLst/>
          </a:prstGeom>
          <a:effectLst>
            <a:softEdge rad="25400"/>
          </a:effectLst>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28720" y="1274445"/>
            <a:ext cx="5622290" cy="5345430"/>
          </a:xfrm>
          <a:prstGeom prst="rect">
            <a:avLst/>
          </a:prstGeom>
          <a:noFill/>
        </p:spPr>
        <p:txBody>
          <a:bodyPr wrap="square" rtlCol="0">
            <a:spAutoFit/>
          </a:bodyPr>
          <a:lstStyle/>
          <a:p>
            <a:pPr algn="l"/>
            <a:r>
              <a:rPr sz="2800" dirty="0">
                <a:latin typeface="方正启体简体" charset="0"/>
                <a:ea typeface="方正启体简体" charset="0"/>
              </a:rPr>
              <a:t>一幅色彩缤纷但缺乏线条的挂图</a:t>
            </a:r>
            <a:endParaRPr sz="2800" dirty="0">
              <a:latin typeface="方正启体简体" charset="0"/>
              <a:ea typeface="方正启体简体" charset="0"/>
            </a:endParaRPr>
          </a:p>
          <a:p>
            <a:pPr algn="l"/>
            <a:r>
              <a:rPr sz="2800" dirty="0">
                <a:latin typeface="方正启体简体" charset="0"/>
                <a:ea typeface="方正启体简体" charset="0"/>
              </a:rPr>
              <a:t>一题清纯然而无解的代数  </a:t>
            </a:r>
            <a:endParaRPr sz="2800" dirty="0">
              <a:latin typeface="方正启体简体" charset="0"/>
              <a:ea typeface="方正启体简体" charset="0"/>
            </a:endParaRPr>
          </a:p>
          <a:p>
            <a:pPr algn="l"/>
            <a:r>
              <a:rPr sz="2800" dirty="0">
                <a:latin typeface="方正启体简体" charset="0"/>
                <a:ea typeface="方正启体简体" charset="0"/>
              </a:rPr>
              <a:t>一具独弦琴，拨动檐雨的念珠  </a:t>
            </a:r>
            <a:endParaRPr sz="2800" dirty="0">
              <a:latin typeface="方正启体简体" charset="0"/>
              <a:ea typeface="方正启体简体" charset="0"/>
            </a:endParaRPr>
          </a:p>
          <a:p>
            <a:pPr algn="l"/>
            <a:r>
              <a:rPr sz="2800" dirty="0">
                <a:latin typeface="方正启体简体" charset="0"/>
                <a:ea typeface="方正启体简体" charset="0"/>
              </a:rPr>
              <a:t>一双达不到彼岸的桨橹  </a:t>
            </a:r>
            <a:endParaRPr sz="2800" dirty="0">
              <a:latin typeface="方正启体简体" charset="0"/>
              <a:ea typeface="方正启体简体" charset="0"/>
            </a:endParaRPr>
          </a:p>
          <a:p>
            <a:pPr algn="l"/>
            <a:endParaRPr sz="3200" dirty="0">
              <a:latin typeface="方正启体简体" charset="0"/>
              <a:ea typeface="方正启体简体" charset="0"/>
            </a:endParaRPr>
          </a:p>
          <a:p>
            <a:pPr algn="l"/>
            <a:r>
              <a:rPr sz="2800" dirty="0">
                <a:latin typeface="方正启体简体" charset="0"/>
                <a:ea typeface="方正启体简体" charset="0"/>
              </a:rPr>
              <a:t>蓓蕾一般默默地等待  </a:t>
            </a:r>
            <a:endParaRPr sz="2800" dirty="0">
              <a:latin typeface="方正启体简体" charset="0"/>
              <a:ea typeface="方正启体简体" charset="0"/>
            </a:endParaRPr>
          </a:p>
          <a:p>
            <a:pPr algn="l"/>
            <a:r>
              <a:rPr sz="2800" dirty="0">
                <a:latin typeface="方正启体简体" charset="0"/>
                <a:ea typeface="方正启体简体" charset="0"/>
              </a:rPr>
              <a:t>夕阳一般遥遥地注目  </a:t>
            </a:r>
            <a:endParaRPr sz="2800" dirty="0">
              <a:latin typeface="方正启体简体" charset="0"/>
              <a:ea typeface="方正启体简体" charset="0"/>
            </a:endParaRPr>
          </a:p>
          <a:p>
            <a:pPr algn="l"/>
            <a:r>
              <a:rPr sz="2800" dirty="0">
                <a:latin typeface="方正启体简体" charset="0"/>
                <a:ea typeface="方正启体简体" charset="0"/>
              </a:rPr>
              <a:t>也许藏有一个重洋  </a:t>
            </a:r>
            <a:endParaRPr sz="2800" dirty="0">
              <a:latin typeface="方正启体简体" charset="0"/>
              <a:ea typeface="方正启体简体" charset="0"/>
            </a:endParaRPr>
          </a:p>
          <a:p>
            <a:pPr algn="l"/>
            <a:r>
              <a:rPr sz="2800" dirty="0">
                <a:latin typeface="方正启体简体" charset="0"/>
                <a:ea typeface="方正启体简体" charset="0"/>
              </a:rPr>
              <a:t>但流出来，只是两颗泪珠  </a:t>
            </a:r>
            <a:endParaRPr sz="2800" dirty="0">
              <a:latin typeface="方正启体简体" charset="0"/>
              <a:ea typeface="方正启体简体" charset="0"/>
            </a:endParaRPr>
          </a:p>
          <a:p>
            <a:pPr algn="l"/>
            <a:endParaRPr sz="3200" dirty="0">
              <a:latin typeface="方正启体简体" charset="0"/>
              <a:ea typeface="方正启体简体" charset="0"/>
            </a:endParaRPr>
          </a:p>
          <a:p>
            <a:pPr algn="l"/>
            <a:r>
              <a:rPr sz="2800" dirty="0">
                <a:latin typeface="方正启体简体" charset="0"/>
                <a:ea typeface="方正启体简体" charset="0"/>
              </a:rPr>
              <a:t>呵，在心的远景里  </a:t>
            </a:r>
            <a:endParaRPr sz="2800" dirty="0">
              <a:latin typeface="方正启体简体" charset="0"/>
              <a:ea typeface="方正启体简体" charset="0"/>
            </a:endParaRPr>
          </a:p>
          <a:p>
            <a:pPr algn="l"/>
            <a:r>
              <a:rPr sz="2800" dirty="0">
                <a:latin typeface="方正启体简体" charset="0"/>
                <a:ea typeface="方正启体简体" charset="0"/>
              </a:rPr>
              <a:t>在灵魂的深处  </a:t>
            </a:r>
            <a:endParaRPr sz="2800" dirty="0">
              <a:latin typeface="方正启体简体" charset="0"/>
              <a:ea typeface="方正启体简体" charset="0"/>
            </a:endParaRPr>
          </a:p>
        </p:txBody>
      </p:sp>
      <p:sp>
        <p:nvSpPr>
          <p:cNvPr id="5" name="文本框 4"/>
          <p:cNvSpPr txBox="1"/>
          <p:nvPr/>
        </p:nvSpPr>
        <p:spPr>
          <a:xfrm>
            <a:off x="2745740" y="473710"/>
            <a:ext cx="5775960" cy="743585"/>
          </a:xfrm>
          <a:prstGeom prst="rect">
            <a:avLst/>
          </a:prstGeom>
          <a:noFill/>
        </p:spPr>
        <p:txBody>
          <a:bodyPr wrap="square" rtlCol="0">
            <a:spAutoFit/>
          </a:bodyPr>
          <a:p>
            <a:pPr algn="ctr">
              <a:lnSpc>
                <a:spcPct val="90000"/>
              </a:lnSpc>
            </a:pPr>
            <a:r>
              <a:rPr sz="4400" b="1" dirty="0">
                <a:latin typeface="方正书宋简体" charset="0"/>
                <a:ea typeface="方正书宋简体" charset="0"/>
              </a:rPr>
              <a:t>思  念</a:t>
            </a:r>
            <a:endParaRPr lang="zh-CN" sz="4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70095" y="2687320"/>
            <a:ext cx="6209665" cy="2240915"/>
          </a:xfrm>
          <a:prstGeom prst="rect">
            <a:avLst/>
          </a:prstGeom>
          <a:noFill/>
        </p:spPr>
        <p:txBody>
          <a:bodyPr wrap="square" rtlCol="0">
            <a:spAutoFit/>
          </a:bodyPr>
          <a:lstStyle/>
          <a:p>
            <a:r>
              <a:rPr lang="zh-CN" altLang="en-US" sz="2000" dirty="0" smtClean="0">
                <a:latin typeface="+mn-ea"/>
              </a:rPr>
              <a:t>       </a:t>
            </a:r>
            <a:r>
              <a:rPr sz="2000" dirty="0">
                <a:latin typeface="+mn-ea"/>
              </a:rPr>
              <a:t>诗人从多角度多侧面出发，用形象承载相思之情，把相思写得有形可感。诗的第一节，便以独特的形式展现此诗与众不同的构思。“一幅色彩缤纷但缺乏线条的挂图 ”——能感其美却无法触其形；“一题清纯然而无解的代数 ” ——能晓其情却无法觅其理。如此无奈和伤愁不正是如烟似梦的思念所致吗？</a:t>
            </a:r>
            <a:endParaRPr sz="2000" dirty="0">
              <a:latin typeface="+mn-ea"/>
            </a:endParaRPr>
          </a:p>
          <a:p>
            <a:r>
              <a:rPr sz="2000" dirty="0">
                <a:latin typeface="+mn-ea"/>
              </a:rPr>
              <a:t>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988060"/>
            <a:ext cx="994410" cy="9944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35816" y="627612"/>
            <a:ext cx="3275039" cy="707886"/>
          </a:xfrm>
          <a:prstGeom prst="rect">
            <a:avLst/>
          </a:prstGeom>
          <a:noFill/>
        </p:spPr>
        <p:txBody>
          <a:bodyPr wrap="square" rtlCol="0">
            <a:spAutoFit/>
          </a:bodyPr>
          <a:lstStyle/>
          <a:p>
            <a:r>
              <a:rPr lang="zh-CN" altLang="en-US" sz="4000" b="1" dirty="0" smtClean="0">
                <a:latin typeface="方正书宋简体" charset="0"/>
                <a:ea typeface="方正书宋简体" charset="0"/>
              </a:rPr>
              <a:t>项</a:t>
            </a:r>
            <a:r>
              <a:rPr lang="zh-CN" altLang="en-US" sz="4000" b="1" dirty="0">
                <a:latin typeface="方正书宋简体" charset="0"/>
                <a:ea typeface="方正书宋简体" charset="0"/>
              </a:rPr>
              <a:t>脊轩志</a:t>
            </a:r>
            <a:endParaRPr lang="zh-CN" altLang="en-US" sz="4000" b="1" dirty="0">
              <a:latin typeface="方正书宋简体" charset="0"/>
              <a:ea typeface="方正书宋简体" charset="0"/>
            </a:endParaRPr>
          </a:p>
        </p:txBody>
      </p:sp>
      <p:sp>
        <p:nvSpPr>
          <p:cNvPr id="3" name="文本框 2"/>
          <p:cNvSpPr txBox="1"/>
          <p:nvPr/>
        </p:nvSpPr>
        <p:spPr>
          <a:xfrm>
            <a:off x="1091724" y="1417522"/>
            <a:ext cx="10838180" cy="5262979"/>
          </a:xfrm>
          <a:prstGeom prst="rect">
            <a:avLst/>
          </a:prstGeom>
          <a:noFill/>
        </p:spPr>
        <p:txBody>
          <a:bodyPr wrap="square" rtlCol="0">
            <a:spAutoFit/>
          </a:bodyPr>
          <a:lstStyle/>
          <a:p>
            <a:r>
              <a:rPr lang="zh-CN" altLang="en-US" sz="2400" dirty="0" smtClean="0">
                <a:latin typeface="方正启体简体" charset="0"/>
                <a:ea typeface="方正启体简体" charset="0"/>
              </a:rPr>
              <a:t>          余</a:t>
            </a:r>
            <a:r>
              <a:rPr lang="zh-CN" altLang="en-US" sz="2400" dirty="0">
                <a:latin typeface="方正启体简体" charset="0"/>
                <a:ea typeface="方正启体简体" charset="0"/>
              </a:rPr>
              <a:t>自束发读书轩中，一日，大母过余曰：“吾儿，久不见若影，何竟日默默在此，大类女郎也？”比去，以手阖门，自语曰：“吾家读书久不效，儿之成，则可待乎！”顷之，持一象笏至，曰：“此吾祖太常公宣德间执此以朝，他日汝当用之。”瞻顾遗迹，如在昨日，令人长号不自禁</a:t>
            </a:r>
            <a:r>
              <a:rPr lang="zh-CN" altLang="en-US" sz="2400" dirty="0" smtClean="0">
                <a:latin typeface="方正启体简体" charset="0"/>
                <a:ea typeface="方正启体简体" charset="0"/>
              </a:rPr>
              <a:t>。</a:t>
            </a:r>
            <a:endParaRPr lang="en-US" altLang="zh-CN" sz="2400" dirty="0">
              <a:latin typeface="方正启体简体" charset="0"/>
              <a:ea typeface="方正启体简体" charset="0"/>
            </a:endParaRPr>
          </a:p>
          <a:p>
            <a:r>
              <a:rPr lang="zh-CN" altLang="en-US" sz="2400" dirty="0" smtClean="0">
                <a:latin typeface="方正启体简体" charset="0"/>
                <a:ea typeface="方正启体简体" charset="0"/>
              </a:rPr>
              <a:t>           轩</a:t>
            </a:r>
            <a:r>
              <a:rPr lang="zh-CN" altLang="en-US" sz="2400" dirty="0">
                <a:latin typeface="方正启体简体" charset="0"/>
                <a:ea typeface="方正启体简体" charset="0"/>
              </a:rPr>
              <a:t>东，故尝为厨，人往，从轩前过。余扃牖而居，久之，能以足音辨人。轩凡四遭火，得不焚，殆有神护者。</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项</a:t>
            </a:r>
            <a:r>
              <a:rPr lang="zh-CN" altLang="en-US" sz="2400" dirty="0">
                <a:latin typeface="方正启体简体" charset="0"/>
                <a:ea typeface="方正启体简体" charset="0"/>
              </a:rPr>
              <a:t>脊生曰：蜀清守丹穴，利甲天下，其后秦皇帝筑女怀清台。刘玄德与曹操争下，诸葛孔明起陇中。方二人之昧昧于一隅也，世何足以知之？余区区处败屋中，方扬眉瞬目，谓有奇景；人知之者，其谓与坎井之蛙何异？</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余</a:t>
            </a:r>
            <a:r>
              <a:rPr lang="zh-CN" altLang="en-US" sz="2400" dirty="0">
                <a:latin typeface="方正启体简体" charset="0"/>
                <a:ea typeface="方正启体简体" charset="0"/>
              </a:rPr>
              <a:t>既为此志，后五年，吾妻来归，时至轩中，从余问古事，或凭几学书。吾妻归宁，述诸小妹语曰：“闻姊家有阁子，且何谓阁子也？”其后六年，吾妻死，室坏不修。其后二年，余久卧病无聊，乃使人复葺南阁子，其制稍异于前。然自后余多在外，不常居。庭有枇杷树，吾妻死之年所手植也，今已亭亭如盖矣。</a:t>
            </a:r>
            <a:endParaRPr lang="zh-CN" altLang="en-US" sz="2400" dirty="0">
              <a:latin typeface="方正启体简体" charset="0"/>
              <a:ea typeface="方正启体简体" charset="0"/>
            </a:endParaRPr>
          </a:p>
        </p:txBody>
      </p:sp>
      <p:sp>
        <p:nvSpPr>
          <p:cNvPr id="4" name="TextBox 3"/>
          <p:cNvSpPr txBox="1"/>
          <p:nvPr/>
        </p:nvSpPr>
        <p:spPr>
          <a:xfrm>
            <a:off x="10383144" y="113214"/>
            <a:ext cx="1666426"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962265" cy="10058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800" b="1" dirty="0">
                <a:solidFill>
                  <a:schemeClr val="bg1">
                    <a:lumMod val="50000"/>
                  </a:schemeClr>
                </a:solidFill>
                <a:latin typeface="华文新魏" charset="0"/>
                <a:ea typeface="华文新魏" charset="0"/>
              </a:rPr>
              <a:t>作者在这首诗中是如何表现“思念”的？“思念”在作者笔下具有怎样的意蕴？</a:t>
            </a:r>
            <a:endParaRPr lang="zh-CN" altLang="en-US" sz="28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10058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800" b="1" dirty="0">
                <a:solidFill>
                  <a:schemeClr val="bg1">
                    <a:lumMod val="50000"/>
                  </a:schemeClr>
                </a:solidFill>
                <a:latin typeface="华文新魏" charset="0"/>
                <a:ea typeface="华文新魏" charset="0"/>
              </a:rPr>
              <a:t>“蓓蕾一般默默地等待”，“夕阳一样遥遥地注目”两句诗在诗中有何含义？</a:t>
            </a:r>
            <a:endParaRPr lang="zh-CN" altLang="en-US" sz="28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00584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如何理解“也许藏有一个重洋，但流出来，只是两颗泪珠”？</a:t>
            </a:r>
            <a:endParaRPr lang="zh-CN" altLang="en-US" sz="2800" b="1" dirty="0">
              <a:solidFill>
                <a:schemeClr val="bg1">
                  <a:lumMod val="50000"/>
                </a:schemeClr>
              </a:solidFill>
              <a:latin typeface="华文新魏" charset="0"/>
              <a:ea typeface="华文新魏" charset="0"/>
            </a:endParaRPr>
          </a:p>
        </p:txBody>
      </p:sp>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96565" y="191135"/>
            <a:ext cx="907288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507990" y="2034540"/>
            <a:ext cx="5848985" cy="4429760"/>
          </a:xfrm>
          <a:prstGeom prst="rect">
            <a:avLst/>
          </a:prstGeom>
          <a:noFill/>
        </p:spPr>
        <p:txBody>
          <a:bodyPr wrap="square" rtlCol="0">
            <a:spAutoFit/>
          </a:bodyPr>
          <a:lstStyle/>
          <a:p>
            <a:pPr algn="ctr"/>
            <a:r>
              <a:rPr sz="3200" dirty="0" smtClean="0">
                <a:latin typeface="方正粗宋简体" charset="0"/>
                <a:ea typeface="方正粗宋简体" charset="0"/>
              </a:rPr>
              <a:t>伊  路</a:t>
            </a:r>
            <a:r>
              <a:rPr sz="2800" dirty="0">
                <a:latin typeface="方正隶书简体" charset="0"/>
                <a:ea typeface="方正隶书简体" charset="0"/>
              </a:rPr>
              <a:t>     </a:t>
            </a:r>
            <a:endParaRPr sz="2800" dirty="0">
              <a:latin typeface="方正隶书简体" charset="0"/>
              <a:ea typeface="方正隶书简体" charset="0"/>
            </a:endParaRPr>
          </a:p>
          <a:p>
            <a:pPr algn="l"/>
            <a:r>
              <a:rPr sz="2800" dirty="0">
                <a:latin typeface="方正隶书简体" charset="0"/>
                <a:ea typeface="方正隶书简体" charset="0"/>
              </a:rPr>
              <a:t>        伊路，女，</a:t>
            </a:r>
            <a:r>
              <a:rPr lang="en-US" sz="2800" dirty="0">
                <a:latin typeface="方正隶书简体" charset="0"/>
                <a:ea typeface="方正隶书简体" charset="0"/>
              </a:rPr>
              <a:t>1956</a:t>
            </a:r>
            <a:r>
              <a:rPr lang="zh-CN" altLang="en-US" sz="2800" dirty="0">
                <a:latin typeface="方正隶书简体" charset="0"/>
                <a:ea typeface="方正隶书简体" charset="0"/>
              </a:rPr>
              <a:t>年</a:t>
            </a:r>
            <a:r>
              <a:rPr sz="2800" dirty="0">
                <a:latin typeface="方正隶书简体" charset="0"/>
                <a:ea typeface="方正隶书简体" charset="0"/>
              </a:rPr>
              <a:t>出生于福建福鼎。著名诗人，国家一级舞台美术设计师，现任职于福建人民艺术剧院。舞台美术设计多次获国家级大奖，入选参加第六届布拉格国际舞美展。八十年代初期开始发表文学作品。著有诗集《青春边缘》、《行程》、《看见》、《用了两个海》、《永远意犹未尽》等。</a:t>
            </a:r>
            <a:endParaRPr sz="2800" dirty="0">
              <a:latin typeface="方正隶书简体" charset="0"/>
              <a:ea typeface="方正隶书简体" charset="0"/>
            </a:endParaRPr>
          </a:p>
        </p:txBody>
      </p:sp>
      <p:pic>
        <p:nvPicPr>
          <p:cNvPr id="4" name="图片 3" descr="C:\Users\Administrator.WINDOWS-IQ47ND5\Pictures\414\c75c10385343fbf2b74ccf33b27eca8065388fb9.jpgc75c10385343fbf2b74ccf33b27eca8065388fb9"/>
          <p:cNvPicPr>
            <a:picLocks noChangeAspect="1"/>
          </p:cNvPicPr>
          <p:nvPr/>
        </p:nvPicPr>
        <p:blipFill>
          <a:blip r:embed="rId1"/>
          <a:srcRect/>
          <a:stretch>
            <a:fillRect/>
          </a:stretch>
        </p:blipFill>
        <p:spPr>
          <a:xfrm>
            <a:off x="1846580" y="2449830"/>
            <a:ext cx="2711450" cy="3796030"/>
          </a:xfrm>
          <a:prstGeom prst="rect">
            <a:avLst/>
          </a:prstGeom>
          <a:effectLst>
            <a:softEdge rad="25400"/>
          </a:effectLst>
        </p:spPr>
      </p:pic>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69385" y="859790"/>
            <a:ext cx="5622290" cy="6052185"/>
          </a:xfrm>
          <a:prstGeom prst="rect">
            <a:avLst/>
          </a:prstGeom>
          <a:noFill/>
        </p:spPr>
        <p:txBody>
          <a:bodyPr wrap="square" rtlCol="0">
            <a:spAutoFit/>
          </a:bodyPr>
          <a:lstStyle/>
          <a:p>
            <a:pPr algn="l">
              <a:lnSpc>
                <a:spcPct val="90000"/>
              </a:lnSpc>
            </a:pPr>
            <a:r>
              <a:rPr sz="2400" dirty="0">
                <a:latin typeface="方正启体简体" charset="0"/>
                <a:ea typeface="方正启体简体" charset="0"/>
              </a:rPr>
              <a:t>残墙</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因失去其余三面</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像一侧巨刃</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它没有想到这是它最后的形象</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有几根木桩撞击它的腰身</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一惯起着保护作用的墙</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成为危险</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这使它从概念里脱离出来</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显得很孤独</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它的躯体终于被撞出洞口</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从洞眼看见的不是家具</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而是云朵</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天空开始摇晃</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它环视着四周的废墟</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知道独立的代价</a:t>
            </a:r>
            <a:endParaRPr sz="2400" dirty="0">
              <a:latin typeface="方正启体简体" charset="0"/>
              <a:ea typeface="方正启体简体" charset="0"/>
            </a:endParaRPr>
          </a:p>
        </p:txBody>
      </p:sp>
      <p:sp>
        <p:nvSpPr>
          <p:cNvPr id="5" name="文本框 4"/>
          <p:cNvSpPr txBox="1"/>
          <p:nvPr/>
        </p:nvSpPr>
        <p:spPr>
          <a:xfrm>
            <a:off x="2397760" y="173990"/>
            <a:ext cx="5775960" cy="683895"/>
          </a:xfrm>
          <a:prstGeom prst="rect">
            <a:avLst/>
          </a:prstGeom>
          <a:noFill/>
        </p:spPr>
        <p:txBody>
          <a:bodyPr wrap="square" rtlCol="0">
            <a:spAutoFit/>
          </a:bodyPr>
          <a:p>
            <a:pPr algn="ctr">
              <a:lnSpc>
                <a:spcPct val="90000"/>
              </a:lnSpc>
            </a:pPr>
            <a:r>
              <a:rPr sz="4000" b="1" dirty="0">
                <a:latin typeface="方正书宋简体" charset="0"/>
                <a:ea typeface="方正书宋简体" charset="0"/>
              </a:rPr>
              <a:t>残  墙</a:t>
            </a:r>
            <a:endParaRPr lang="zh-CN" sz="2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96030" y="1313815"/>
            <a:ext cx="5622290" cy="5221605"/>
          </a:xfrm>
          <a:prstGeom prst="rect">
            <a:avLst/>
          </a:prstGeom>
          <a:noFill/>
        </p:spPr>
        <p:txBody>
          <a:bodyPr wrap="square" rtlCol="0">
            <a:spAutoFit/>
          </a:bodyPr>
          <a:lstStyle/>
          <a:p>
            <a:pPr algn="l">
              <a:lnSpc>
                <a:spcPct val="100000"/>
              </a:lnSpc>
            </a:pPr>
            <a:r>
              <a:rPr sz="2400" dirty="0">
                <a:latin typeface="方正启体简体" charset="0"/>
                <a:ea typeface="方正启体简体" charset="0"/>
              </a:rPr>
              <a:t>现在</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它失去所有的责任和意义</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只为自己站立  现在</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哪怕是十分之一秒</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也是它的永恒</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它体会着绝望的空阔</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可它看见弱小的人慌张逃窜</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很想弯下身体扶起一个孩子</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这一转念使它倒下的姿态缓慢又庄重</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仿佛可以分解出无穷的情意</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但它很快平覆</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人们于是欢呼着跑过</a:t>
            </a:r>
            <a:endParaRPr sz="2400" dirty="0">
              <a:latin typeface="方正启体简体" charset="0"/>
              <a:ea typeface="方正启体简体" charset="0"/>
            </a:endParaRPr>
          </a:p>
        </p:txBody>
      </p:sp>
      <p:sp>
        <p:nvSpPr>
          <p:cNvPr id="5" name="文本框 4"/>
          <p:cNvSpPr txBox="1"/>
          <p:nvPr/>
        </p:nvSpPr>
        <p:spPr>
          <a:xfrm>
            <a:off x="2232660" y="569595"/>
            <a:ext cx="5775960" cy="683895"/>
          </a:xfrm>
          <a:prstGeom prst="rect">
            <a:avLst/>
          </a:prstGeom>
          <a:noFill/>
        </p:spPr>
        <p:txBody>
          <a:bodyPr wrap="square" rtlCol="0">
            <a:spAutoFit/>
          </a:bodyPr>
          <a:p>
            <a:pPr algn="ctr">
              <a:lnSpc>
                <a:spcPct val="90000"/>
              </a:lnSpc>
            </a:pPr>
            <a:r>
              <a:rPr sz="4000" b="1" dirty="0">
                <a:latin typeface="方正书宋简体" charset="0"/>
                <a:ea typeface="方正书宋简体" charset="0"/>
              </a:rPr>
              <a:t>残  墙</a:t>
            </a:r>
            <a:endParaRPr lang="zh-CN" sz="2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70095" y="2522855"/>
            <a:ext cx="6209665" cy="3155315"/>
          </a:xfrm>
          <a:prstGeom prst="rect">
            <a:avLst/>
          </a:prstGeom>
          <a:noFill/>
        </p:spPr>
        <p:txBody>
          <a:bodyPr wrap="square" rtlCol="0">
            <a:spAutoFit/>
          </a:bodyPr>
          <a:lstStyle/>
          <a:p>
            <a:r>
              <a:rPr lang="zh-CN" altLang="en-US" sz="2000" dirty="0" smtClean="0">
                <a:latin typeface="+mn-ea"/>
              </a:rPr>
              <a:t>       </a:t>
            </a:r>
            <a:r>
              <a:rPr sz="2000" dirty="0">
                <a:latin typeface="+mn-ea"/>
              </a:rPr>
              <a:t>在冷峻中表现激情，在激情中作深邃的思考，是伊路诗歌才华的突出表现。伊路的诗作最动人的地方不在于单纯地表达她对生活的感受，而是在于她常把自己的感觉、情感、智性的思考自然地有机地组合在意象的多重属性之中所产生的诗境之美。也就是说，她的这类诗作所表达的不是单纯的某种感情或感觉，也不是单纯地表达某种智慧，而是让这三者有机结合，形成一种立体感，一种运动感，使诗情在起伏、深化、断续、升华中，自然浑成，富于感觉的弹性，又有沉思的、理性的深沉。《残墙》就是这类诗的代表。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sym typeface="+mn-ea"/>
              </a:rPr>
              <a:t>谈谈你对本诗最后一个诗节的理解。</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68007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3200" b="1" dirty="0">
                <a:solidFill>
                  <a:schemeClr val="bg1">
                    <a:lumMod val="50000"/>
                  </a:schemeClr>
                </a:solidFill>
                <a:latin typeface="华文新魏" charset="0"/>
                <a:ea typeface="华文新魏" charset="0"/>
                <a:sym typeface="+mn-ea"/>
              </a:rPr>
              <a:t>分析“一惯起着保护作用的墙，成为危险”这句诗的哲理意蕴。</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22295" y="220345"/>
            <a:ext cx="890905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5507990" y="2034540"/>
            <a:ext cx="5848985" cy="4003040"/>
          </a:xfrm>
          <a:prstGeom prst="rect">
            <a:avLst/>
          </a:prstGeom>
          <a:noFill/>
        </p:spPr>
        <p:txBody>
          <a:bodyPr wrap="square" rtlCol="0">
            <a:spAutoFit/>
          </a:bodyPr>
          <a:lstStyle/>
          <a:p>
            <a:pPr algn="ctr"/>
            <a:r>
              <a:rPr sz="3200" dirty="0" smtClean="0">
                <a:latin typeface="方正粗宋简体" charset="0"/>
                <a:ea typeface="方正粗宋简体" charset="0"/>
              </a:rPr>
              <a:t>余光中</a:t>
            </a:r>
            <a:r>
              <a:rPr sz="2800" dirty="0">
                <a:latin typeface="方正隶书简体" charset="0"/>
                <a:ea typeface="方正隶书简体" charset="0"/>
              </a:rPr>
              <a:t>     </a:t>
            </a:r>
            <a:endParaRPr sz="2800" dirty="0">
              <a:latin typeface="方正隶书简体" charset="0"/>
              <a:ea typeface="方正隶书简体" charset="0"/>
            </a:endParaRPr>
          </a:p>
          <a:p>
            <a:pPr algn="l"/>
            <a:r>
              <a:rPr sz="2800" dirty="0">
                <a:latin typeface="方正隶书简体" charset="0"/>
                <a:ea typeface="方正隶书简体" charset="0"/>
              </a:rPr>
              <a:t>        余光中1928</a:t>
            </a:r>
            <a:r>
              <a:rPr lang="zh-CN" sz="2800" dirty="0">
                <a:latin typeface="方正隶书简体" charset="0"/>
                <a:ea typeface="方正隶书简体" charset="0"/>
              </a:rPr>
              <a:t>年</a:t>
            </a:r>
            <a:r>
              <a:rPr sz="2800" dirty="0">
                <a:latin typeface="方正隶书简体" charset="0"/>
                <a:ea typeface="方正隶书简体" charset="0"/>
              </a:rPr>
              <a:t>生于南京，1949年随父母迁香港，次年赴台，就读于台湾大学外文系。主要作品集有《舟子的悲歌》《蓝色的羽毛》《钟乳石》《万圣节》《白玉苦瓜》等十余种。余光中先生热爱中华传统文化，热爱中国。礼赞“中国，最美最母亲的国度”。</a:t>
            </a:r>
            <a:endParaRPr sz="2800" dirty="0">
              <a:latin typeface="方正隶书简体" charset="0"/>
              <a:ea typeface="方正隶书简体" charset="0"/>
            </a:endParaRPr>
          </a:p>
        </p:txBody>
      </p:sp>
      <p:pic>
        <p:nvPicPr>
          <p:cNvPr id="4" name="图片 3" descr="C:\Users\Administrator.WINDOWS-IQ47ND5\Pictures\414\6.jpg6"/>
          <p:cNvPicPr>
            <a:picLocks noChangeAspect="1"/>
          </p:cNvPicPr>
          <p:nvPr/>
        </p:nvPicPr>
        <p:blipFill>
          <a:blip r:embed="rId1"/>
          <a:srcRect/>
          <a:stretch>
            <a:fillRect/>
          </a:stretch>
        </p:blipFill>
        <p:spPr>
          <a:xfrm>
            <a:off x="1894840" y="2269808"/>
            <a:ext cx="2711450" cy="3615055"/>
          </a:xfrm>
          <a:prstGeom prst="rect">
            <a:avLst/>
          </a:prstGeom>
          <a:effectLst>
            <a:softEdge rad="25400"/>
          </a:effectLst>
        </p:spPr>
      </p:pic>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76345" y="1090930"/>
            <a:ext cx="5622290" cy="5587365"/>
          </a:xfrm>
          <a:prstGeom prst="rect">
            <a:avLst/>
          </a:prstGeom>
          <a:noFill/>
        </p:spPr>
        <p:txBody>
          <a:bodyPr wrap="square" rtlCol="0">
            <a:spAutoFit/>
          </a:bodyPr>
          <a:lstStyle/>
          <a:p>
            <a:pPr algn="l">
              <a:lnSpc>
                <a:spcPct val="100000"/>
              </a:lnSpc>
            </a:pPr>
            <a:r>
              <a:rPr sz="2400" dirty="0">
                <a:latin typeface="方正启体简体" charset="0"/>
                <a:ea typeface="方正启体简体" charset="0"/>
              </a:rPr>
              <a:t>等你，在雨中，在造虹的雨中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蝉声沉落，蛙声升起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一池的红莲如火焰，在雨中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你来不来都一样，竟感觉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每朵莲都象你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尤其隔着黄昏，隔着这样的细雨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永恒，刹那，刹那，永恒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等你，在时间之外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在时间之内，等你，在刹那，在永恒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如果你的手在我的手里，此刻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如果你的清芬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在我的鼻孔，我会说，小情人 </a:t>
            </a:r>
            <a:endParaRPr sz="2400" dirty="0">
              <a:latin typeface="方正启体简体" charset="0"/>
              <a:ea typeface="方正启体简体" charset="0"/>
            </a:endParaRPr>
          </a:p>
        </p:txBody>
      </p:sp>
      <p:sp>
        <p:nvSpPr>
          <p:cNvPr id="5" name="文本框 4"/>
          <p:cNvSpPr txBox="1"/>
          <p:nvPr/>
        </p:nvSpPr>
        <p:spPr>
          <a:xfrm>
            <a:off x="2531745" y="376555"/>
            <a:ext cx="6499860" cy="683895"/>
          </a:xfrm>
          <a:prstGeom prst="rect">
            <a:avLst/>
          </a:prstGeom>
          <a:noFill/>
        </p:spPr>
        <p:txBody>
          <a:bodyPr wrap="square" rtlCol="0">
            <a:spAutoFit/>
          </a:bodyPr>
          <a:p>
            <a:pPr algn="ctr">
              <a:lnSpc>
                <a:spcPct val="90000"/>
              </a:lnSpc>
            </a:pPr>
            <a:r>
              <a:rPr sz="4000" b="1" dirty="0">
                <a:latin typeface="方正书宋简体" charset="0"/>
                <a:ea typeface="方正书宋简体" charset="0"/>
                <a:sym typeface="+mn-ea"/>
              </a:rPr>
              <a:t>等你，在雨中</a:t>
            </a:r>
            <a:endParaRPr lang="zh-CN" sz="4000" b="1" dirty="0">
              <a:latin typeface="方正书宋简体" charset="0"/>
              <a:ea typeface="方正书宋简体" charset="0"/>
              <a:sym typeface="+mn-ea"/>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96030" y="1351915"/>
            <a:ext cx="5622290" cy="4855845"/>
          </a:xfrm>
          <a:prstGeom prst="rect">
            <a:avLst/>
          </a:prstGeom>
          <a:noFill/>
        </p:spPr>
        <p:txBody>
          <a:bodyPr wrap="square" rtlCol="0">
            <a:spAutoFit/>
          </a:bodyPr>
          <a:lstStyle/>
          <a:p>
            <a:pPr algn="l">
              <a:lnSpc>
                <a:spcPct val="100000"/>
              </a:lnSpc>
            </a:pPr>
            <a:r>
              <a:rPr sz="2400" dirty="0">
                <a:latin typeface="方正启体简体" charset="0"/>
                <a:ea typeface="方正启体简体" charset="0"/>
              </a:rPr>
              <a:t>诺，这只手应该采莲，在吴宫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这只手应该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摇一柄桂桨，在木兰舟中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一颗星悬在科学馆的飞檐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耳附子一般地悬着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瑞士表说都七点了。忽然你走来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步雨后的红莲，翩翩，你走来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象一首小令 </a:t>
            </a: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从一则爱情的典故里你走来 </a:t>
            </a:r>
            <a:endParaRPr sz="2400" dirty="0">
              <a:latin typeface="方正启体简体" charset="0"/>
              <a:ea typeface="方正启体简体" charset="0"/>
            </a:endParaRPr>
          </a:p>
          <a:p>
            <a:pPr algn="l">
              <a:lnSpc>
                <a:spcPct val="100000"/>
              </a:lnSpc>
            </a:pPr>
            <a:endParaRPr sz="2400" dirty="0">
              <a:latin typeface="方正启体简体" charset="0"/>
              <a:ea typeface="方正启体简体" charset="0"/>
            </a:endParaRPr>
          </a:p>
          <a:p>
            <a:pPr algn="l">
              <a:lnSpc>
                <a:spcPct val="100000"/>
              </a:lnSpc>
            </a:pPr>
            <a:r>
              <a:rPr sz="2400" dirty="0">
                <a:latin typeface="方正启体简体" charset="0"/>
                <a:ea typeface="方正启体简体" charset="0"/>
              </a:rPr>
              <a:t>从姜白石的词里，有韵地，你走来 </a:t>
            </a:r>
            <a:endParaRPr sz="2400" dirty="0">
              <a:latin typeface="方正启体简体" charset="0"/>
              <a:ea typeface="方正启体简体" charset="0"/>
            </a:endParaRPr>
          </a:p>
        </p:txBody>
      </p:sp>
      <p:sp>
        <p:nvSpPr>
          <p:cNvPr id="5" name="文本框 4"/>
          <p:cNvSpPr txBox="1"/>
          <p:nvPr/>
        </p:nvSpPr>
        <p:spPr>
          <a:xfrm>
            <a:off x="2676525" y="560070"/>
            <a:ext cx="6499860" cy="683895"/>
          </a:xfrm>
          <a:prstGeom prst="rect">
            <a:avLst/>
          </a:prstGeom>
          <a:noFill/>
        </p:spPr>
        <p:txBody>
          <a:bodyPr wrap="square" rtlCol="0">
            <a:spAutoFit/>
          </a:bodyPr>
          <a:p>
            <a:pPr algn="ctr">
              <a:lnSpc>
                <a:spcPct val="90000"/>
              </a:lnSpc>
            </a:pPr>
            <a:r>
              <a:rPr sz="4000" b="1" dirty="0">
                <a:latin typeface="方正书宋简体" charset="0"/>
                <a:ea typeface="方正书宋简体" charset="0"/>
                <a:sym typeface="+mn-ea"/>
              </a:rPr>
              <a:t>等你，在雨中</a:t>
            </a:r>
            <a:endParaRPr lang="zh-CN" sz="2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714875" y="2349500"/>
            <a:ext cx="5998210" cy="2850515"/>
          </a:xfrm>
          <a:prstGeom prst="rect">
            <a:avLst/>
          </a:prstGeom>
          <a:noFill/>
        </p:spPr>
        <p:txBody>
          <a:bodyPr wrap="square" rtlCol="0">
            <a:spAutoFit/>
          </a:bodyPr>
          <a:lstStyle/>
          <a:p>
            <a:r>
              <a:rPr lang="zh-CN" altLang="en-US" sz="2000" dirty="0" smtClean="0">
                <a:latin typeface="+mn-ea"/>
              </a:rPr>
              <a:t>     </a:t>
            </a:r>
            <a:r>
              <a:rPr sz="2000" dirty="0">
                <a:latin typeface="+mn-ea"/>
              </a:rPr>
              <a:t>《等你，在雨中》语言清丽、缠绵蕴藉、温婉含蓄、声韵柔婉，具有东方古典美的空灵境界，加上回环复沓手法的巧妙运用，建构出一种秾丽典雅的艺术风格。此外，余光中的诗歌善于将“传统”揉入“现代”，他寻求的是一种有深厚传统背景的“现代”，或者说是一种受过“现代”洗礼的“古典”。诗歌还运用了独白和通感等手法，把现代人的感情与古典美的韵致揉合到一起，把现代诗和古典诗词熔为一炉，使得诗歌中营造的那种清纯精致的境界令人神往。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816735"/>
            <a:ext cx="6315710" cy="3785652"/>
          </a:xfrm>
          <a:prstGeom prst="rect">
            <a:avLst/>
          </a:prstGeom>
          <a:noFill/>
        </p:spPr>
        <p:txBody>
          <a:bodyPr wrap="square" rtlCol="0">
            <a:spAutoFit/>
          </a:bodyPr>
          <a:lstStyle/>
          <a:p>
            <a:r>
              <a:rPr lang="zh-CN" altLang="en-US" sz="2000" dirty="0" smtClean="0">
                <a:latin typeface="+mn-ea"/>
              </a:rPr>
              <a:t>       这</a:t>
            </a:r>
            <a:r>
              <a:rPr lang="zh-CN" altLang="en-US" sz="2000" dirty="0">
                <a:latin typeface="+mn-ea"/>
              </a:rPr>
              <a:t>是一篇抒情散文。历叙项脊轩的环境及其前后的变化；作者亲人生前对自己的关切，以及自己对她们死后的怀念。文章简洁生动，项脊轩如在目前，人物的音容笑貌也跃然纸上。</a:t>
            </a:r>
            <a:endParaRPr lang="zh-CN" altLang="en-US" sz="2000" dirty="0">
              <a:latin typeface="+mn-ea"/>
            </a:endParaRPr>
          </a:p>
          <a:p>
            <a:r>
              <a:rPr lang="zh-CN" altLang="en-US" sz="2000" dirty="0" smtClean="0">
                <a:latin typeface="+mn-ea"/>
              </a:rPr>
              <a:t>       在</a:t>
            </a:r>
            <a:r>
              <a:rPr lang="zh-CN" altLang="en-US" sz="2000" dirty="0">
                <a:latin typeface="+mn-ea"/>
              </a:rPr>
              <a:t>这篇抒情散文中，作者通过对项脊轩前后变化的记述，写出了对亲人的深沉怀念。作者对自己的书斋项脊轩的无限眷恋的感情，是贯穿全文的一条线索。无论写景、叙事或抒情，都与项脊轩息息相关，由状物而怀人而抒情，三者融为一体，做到了形散神不散，这是本篇由于托物寄情的表现手法而形成的组织材料、安排结构的一大特点。正如王锡爵所说的“无意于感人，而难愉惨侧之思溢于言之外”。</a:t>
            </a:r>
            <a:endParaRPr lang="zh-CN" altLang="en-US"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10058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800" b="1" dirty="0">
                <a:solidFill>
                  <a:schemeClr val="bg1">
                    <a:lumMod val="50000"/>
                  </a:schemeClr>
                </a:solidFill>
                <a:latin typeface="华文新魏" charset="0"/>
                <a:ea typeface="华文新魏" charset="0"/>
                <a:sym typeface="+mn-ea"/>
              </a:rPr>
              <a:t>分析本诗巧妙运用了哪些修辞手法，表达“等你”的美妙心境。</a:t>
            </a:r>
            <a:endParaRPr lang="zh-CN" altLang="en-US" sz="2800" b="1" dirty="0">
              <a:solidFill>
                <a:schemeClr val="bg1">
                  <a:lumMod val="50000"/>
                </a:schemeClr>
              </a:solidFill>
              <a:latin typeface="华文新魏" charset="0"/>
              <a:ea typeface="华文新魏" charset="0"/>
              <a:sym typeface="+mn-ea"/>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375400" cy="143256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800" b="1" dirty="0">
                <a:solidFill>
                  <a:schemeClr val="bg1">
                    <a:lumMod val="50000"/>
                  </a:schemeClr>
                </a:solidFill>
                <a:latin typeface="华文新魏" charset="0"/>
                <a:ea typeface="华文新魏" charset="0"/>
                <a:sym typeface="+mn-ea"/>
              </a:rPr>
              <a:t>从诗歌艺术上看，余光中诗风是因题材而异的，读余光中其他诗歌，谈谈作品的不同风格。</a:t>
            </a:r>
            <a:endParaRPr lang="zh-CN" altLang="en-US" sz="2800" b="1" dirty="0">
              <a:solidFill>
                <a:schemeClr val="bg1">
                  <a:lumMod val="50000"/>
                </a:schemeClr>
              </a:solidFill>
              <a:latin typeface="华文新魏" charset="0"/>
              <a:ea typeface="华文新魏" charset="0"/>
              <a:sym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83560" y="249555"/>
            <a:ext cx="8792845"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241425" y="1610360"/>
            <a:ext cx="5848985" cy="4856480"/>
          </a:xfrm>
          <a:prstGeom prst="rect">
            <a:avLst/>
          </a:prstGeom>
          <a:noFill/>
        </p:spPr>
        <p:txBody>
          <a:bodyPr wrap="square" rtlCol="0">
            <a:spAutoFit/>
          </a:bodyPr>
          <a:lstStyle/>
          <a:p>
            <a:pPr algn="ctr"/>
            <a:r>
              <a:rPr sz="3200" dirty="0" smtClean="0">
                <a:latin typeface="方正粗宋简体" charset="0"/>
                <a:ea typeface="方正粗宋简体" charset="0"/>
              </a:rPr>
              <a:t>海  子</a:t>
            </a:r>
            <a:r>
              <a:rPr sz="2800" dirty="0">
                <a:latin typeface="方正隶书简体" charset="0"/>
                <a:ea typeface="方正隶书简体" charset="0"/>
              </a:rPr>
              <a:t>     </a:t>
            </a:r>
            <a:endParaRPr sz="2800" dirty="0">
              <a:latin typeface="方正隶书简体" charset="0"/>
              <a:ea typeface="方正隶书简体" charset="0"/>
            </a:endParaRPr>
          </a:p>
          <a:p>
            <a:pPr algn="l"/>
            <a:r>
              <a:rPr sz="2800" dirty="0">
                <a:latin typeface="方正隶书简体" charset="0"/>
                <a:ea typeface="方正隶书简体" charset="0"/>
              </a:rPr>
              <a:t>        海子（1964—1989），原名查海生，1964年3月24日生于安徽省怀宁县高河查湾，在农村长大。1979年，考入北京大学法律系，大学期间开始诗歌创作。1983年自北大毕业后分配至北京中国政法大学哲学教研室工作。1989年3月24日（他生日这一天）在山海关卧轨自杀，年仅25岁。在诗人短暂的生命里，保持了一颗圣洁的心。</a:t>
            </a:r>
            <a:endParaRPr sz="2800" dirty="0">
              <a:latin typeface="方正隶书简体" charset="0"/>
              <a:ea typeface="方正隶书简体" charset="0"/>
            </a:endParaRPr>
          </a:p>
        </p:txBody>
      </p:sp>
      <p:pic>
        <p:nvPicPr>
          <p:cNvPr id="4" name="图片 3" descr="C:\Users\Administrator.WINDOWS-IQ47ND5\Pictures\414\7.jpg7"/>
          <p:cNvPicPr>
            <a:picLocks noChangeAspect="1"/>
          </p:cNvPicPr>
          <p:nvPr/>
        </p:nvPicPr>
        <p:blipFill>
          <a:blip r:embed="rId1"/>
          <a:srcRect/>
          <a:stretch>
            <a:fillRect/>
          </a:stretch>
        </p:blipFill>
        <p:spPr>
          <a:xfrm>
            <a:off x="7561580" y="2235835"/>
            <a:ext cx="3594735" cy="3526790"/>
          </a:xfrm>
          <a:prstGeom prst="rect">
            <a:avLst/>
          </a:prstGeom>
          <a:effectLst>
            <a:softEdge rad="25400"/>
          </a:effectLst>
        </p:spPr>
      </p:pic>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57575" y="1293495"/>
            <a:ext cx="5622290" cy="5394325"/>
          </a:xfrm>
          <a:prstGeom prst="rect">
            <a:avLst/>
          </a:prstGeom>
          <a:noFill/>
        </p:spPr>
        <p:txBody>
          <a:bodyPr wrap="square" rtlCol="0">
            <a:spAutoFit/>
          </a:bodyPr>
          <a:lstStyle/>
          <a:p>
            <a:pPr algn="l">
              <a:lnSpc>
                <a:spcPct val="90000"/>
              </a:lnSpc>
            </a:pPr>
            <a:r>
              <a:rPr sz="2400" dirty="0">
                <a:latin typeface="方正启体简体" charset="0"/>
                <a:ea typeface="方正启体简体" charset="0"/>
              </a:rPr>
              <a:t>从明天起，做一个幸福的人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喂马、劈柴，周游世界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从明天起，关心粮食和蔬菜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我有一所房子，面朝大海，春暖花开 </a:t>
            </a:r>
            <a:endParaRPr sz="2400" dirty="0">
              <a:latin typeface="方正启体简体" charset="0"/>
              <a:ea typeface="方正启体简体" charset="0"/>
            </a:endParaRPr>
          </a:p>
          <a:p>
            <a:pPr algn="l">
              <a:lnSpc>
                <a:spcPct val="90000"/>
              </a:lnSpc>
            </a:pP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从明天起，和每一个亲人通信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告诉他们我的幸福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那幸福的闪电告诉我的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我将告诉每一个人 </a:t>
            </a:r>
            <a:endParaRPr sz="2400" dirty="0">
              <a:latin typeface="方正启体简体" charset="0"/>
              <a:ea typeface="方正启体简体" charset="0"/>
            </a:endParaRPr>
          </a:p>
          <a:p>
            <a:pPr algn="l">
              <a:lnSpc>
                <a:spcPct val="90000"/>
              </a:lnSpc>
            </a:pP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给每一条河每一座山取一个温暖的名字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陌生人，我也为你祝福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愿你有一个灿烂的前程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愿有情人终成眷属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愿你在尘世获得幸福 </a:t>
            </a:r>
            <a:endParaRPr sz="2400" dirty="0">
              <a:latin typeface="方正启体简体" charset="0"/>
              <a:ea typeface="方正启体简体" charset="0"/>
            </a:endParaRPr>
          </a:p>
          <a:p>
            <a:pPr algn="l">
              <a:lnSpc>
                <a:spcPct val="90000"/>
              </a:lnSpc>
            </a:pPr>
            <a:r>
              <a:rPr sz="2400" dirty="0">
                <a:latin typeface="方正启体简体" charset="0"/>
                <a:ea typeface="方正启体简体" charset="0"/>
              </a:rPr>
              <a:t>我只愿面朝大海，春暖花开 </a:t>
            </a:r>
            <a:endParaRPr sz="2400" dirty="0">
              <a:latin typeface="方正启体简体" charset="0"/>
              <a:ea typeface="方正启体简体" charset="0"/>
            </a:endParaRPr>
          </a:p>
        </p:txBody>
      </p:sp>
      <p:sp>
        <p:nvSpPr>
          <p:cNvPr id="5" name="文本框 4"/>
          <p:cNvSpPr txBox="1"/>
          <p:nvPr/>
        </p:nvSpPr>
        <p:spPr>
          <a:xfrm>
            <a:off x="2357755" y="453390"/>
            <a:ext cx="6499860" cy="683895"/>
          </a:xfrm>
          <a:prstGeom prst="rect">
            <a:avLst/>
          </a:prstGeom>
          <a:noFill/>
        </p:spPr>
        <p:txBody>
          <a:bodyPr wrap="square" rtlCol="0">
            <a:spAutoFit/>
          </a:bodyPr>
          <a:p>
            <a:pPr algn="ctr">
              <a:lnSpc>
                <a:spcPct val="90000"/>
              </a:lnSpc>
            </a:pPr>
            <a:r>
              <a:rPr sz="4000" b="1" dirty="0">
                <a:latin typeface="方正书宋简体" charset="0"/>
                <a:ea typeface="方正书宋简体" charset="0"/>
                <a:sym typeface="+mn-ea"/>
              </a:rPr>
              <a:t>面朝大海，春暖花开</a:t>
            </a:r>
            <a:endParaRPr sz="4000" b="1" dirty="0">
              <a:latin typeface="方正书宋简体" charset="0"/>
              <a:ea typeface="方正书宋简体" charset="0"/>
              <a:sym typeface="+mn-ea"/>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现当代诗歌</a:t>
            </a:r>
            <a:endParaRPr lang="zh-CN" altLang="en-US" sz="2800" dirty="0">
              <a:latin typeface="华文彩云" pitchFamily="2" charset="-122"/>
              <a:ea typeface="华文彩云" pitchFamily="2" charset="-122"/>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76140" y="2426335"/>
            <a:ext cx="5998210" cy="2850515"/>
          </a:xfrm>
          <a:prstGeom prst="rect">
            <a:avLst/>
          </a:prstGeom>
          <a:noFill/>
        </p:spPr>
        <p:txBody>
          <a:bodyPr wrap="square" rtlCol="0">
            <a:spAutoFit/>
          </a:bodyPr>
          <a:lstStyle/>
          <a:p>
            <a:r>
              <a:rPr lang="zh-CN" altLang="en-US" sz="2000" dirty="0" smtClean="0">
                <a:latin typeface="+mn-ea"/>
              </a:rPr>
              <a:t>     </a:t>
            </a:r>
            <a:r>
              <a:rPr sz="2000" dirty="0">
                <a:latin typeface="+mn-ea"/>
              </a:rPr>
              <a:t>《面朝大海，春暖花开》是海子流传最广的抒情名篇，写于1989年1月13日。此诗美好的意象、明朗的语调和真诚的祝福，赢得了许多读者特别是青年朋友的喜爱。    </a:t>
            </a:r>
            <a:endParaRPr sz="2000" dirty="0">
              <a:latin typeface="+mn-ea"/>
            </a:endParaRPr>
          </a:p>
          <a:p>
            <a:r>
              <a:rPr sz="2000" dirty="0">
                <a:latin typeface="+mn-ea"/>
              </a:rPr>
              <a:t>       这首诗写于海子死前两个月，虽然诗人在诗中想像着尘世的幸福生活，并用平白、温暖的话语表达了对每一个人的真挚祝福，但我们仍旧分明感到在那份坦诚沉静的语气中隐含的忧伤和 一种挥之不去的悲凉感。   </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9622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1、这首诗中的“幸福”一词有什么具体的内容和特定的含义？</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写一篇《与海子对话 》为话题的短文。 </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、结合海子的其他诗作，简析海子诗歌的艺术特色与成就。</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9290" y="172085"/>
            <a:ext cx="904494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3036570" y="1948815"/>
            <a:ext cx="8705215" cy="4245610"/>
          </a:xfrm>
          <a:prstGeom prst="rect">
            <a:avLst/>
          </a:prstGeom>
          <a:noFill/>
        </p:spPr>
        <p:txBody>
          <a:bodyPr wrap="square" rtlCol="0">
            <a:spAutoFit/>
          </a:bodyPr>
          <a:lstStyle/>
          <a:p>
            <a:pPr algn="ctr"/>
            <a:r>
              <a:rPr lang="zh-CN" altLang="en-US" sz="2800" dirty="0" smtClean="0">
                <a:latin typeface="方正粗宋简体" charset="0"/>
                <a:ea typeface="方正粗宋简体" charset="0"/>
              </a:rPr>
              <a:t>鲁迅作品</a:t>
            </a:r>
            <a:endParaRPr lang="zh-CN" altLang="en-US" sz="2800" dirty="0" smtClean="0">
              <a:latin typeface="方正粗宋简体" charset="0"/>
              <a:ea typeface="方正粗宋简体" charset="0"/>
            </a:endParaRPr>
          </a:p>
          <a:p>
            <a:pPr algn="l"/>
            <a:r>
              <a:rPr sz="2800" dirty="0">
                <a:latin typeface="方正隶书简体" charset="0"/>
                <a:ea typeface="方正隶书简体" charset="0"/>
              </a:rPr>
              <a:t>        </a:t>
            </a:r>
            <a:r>
              <a:rPr sz="2400" dirty="0">
                <a:latin typeface="方正隶书简体" charset="0"/>
                <a:ea typeface="方正隶书简体" charset="0"/>
              </a:rPr>
              <a:t>鲁迅1918年在《新青年》中发表第一篇白话小说《狂人日记》，直到1926年，陆续创作出版了短篇小说集《呐喊》《故乡》《彷徨》小说集《故事新编》，杂文集《坟》《热风》《华盖集》《而已集》《二心集》，散文诗集《野草》，回忆性散文集《朝花夕拾》（又名《旧事重提》）等专辑。其中，1921年12月，发表中篇小说《阿Q正传》。从1927年到1936年，创作了历史小说集《故事新编》，其中大部分作品和杂文收录在了《坟》《而已集》《三闲集》《二心集》《南腔北调集》《伪自由书》《准风月谈》《花边文学》《且介亭杂文》《且介亭杂文二编》《且介亭杂文末编》《集外集》《集外集拾遗》等专辑。</a:t>
            </a:r>
            <a:endParaRPr sz="2400" dirty="0">
              <a:latin typeface="方正隶书简体" charset="0"/>
              <a:ea typeface="方正隶书简体" charset="0"/>
            </a:endParaRPr>
          </a:p>
        </p:txBody>
      </p:sp>
      <p:pic>
        <p:nvPicPr>
          <p:cNvPr id="2" name="图片 1" descr="C:\Users\Administrator.WINDOWS-IQ47ND5\Pictures\414\8.jpg8"/>
          <p:cNvPicPr>
            <a:picLocks noChangeAspect="1"/>
          </p:cNvPicPr>
          <p:nvPr/>
        </p:nvPicPr>
        <p:blipFill>
          <a:blip r:embed="rId1"/>
          <a:srcRect/>
          <a:stretch>
            <a:fillRect/>
          </a:stretch>
        </p:blipFill>
        <p:spPr>
          <a:xfrm>
            <a:off x="815340" y="3105785"/>
            <a:ext cx="2414270" cy="318770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1800" y="1265555"/>
            <a:ext cx="9465310" cy="498157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如果我能够，我要写下我的悔恨和悲哀，为子君，为自己。</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会馆里的被遗忘在偏僻里的破屋是这样地寂静和空虚。时光过得真快，我爱子君，仗着她逃出这寂静和空虚，已经满一年了。事情又这么不凑巧，我重来时，偏偏空着的又只有这一间屋。依然是这样的破窗，这样的窗外的半枯的槐树和老紫藤，这样的窗前的方桌，这样的败壁，这样的靠壁的板床。深夜中独自躺在床上，就如我未曾和子君同居以前一般，过去一年中的时光全被消灭，全未有过，我并没有曾经从这破屋子搬出，在吉兆胡同创立了满怀希望的小小的家庭。</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不但如此。在一年之前，这寂静和空虚是并不这样的，常常含着期待；期待子君的到来。在久待的焦躁中，一听到皮鞋的高底尖触着砖路的清响，是怎样地使我骤然生动起来呵！于是就看见带着笑涡的苍白的圆脸，苍白的瘦的臂膊，布的有条纹的衫子，玄色的裙……</a:t>
            </a:r>
            <a:endParaRPr lang="zh-CN" altLang="en-US" sz="2400" dirty="0">
              <a:latin typeface="方正启体简体" charset="0"/>
              <a:ea typeface="方正启体简体" charset="0"/>
            </a:endParaRPr>
          </a:p>
        </p:txBody>
      </p:sp>
      <p:sp>
        <p:nvSpPr>
          <p:cNvPr id="5" name="文本框 4"/>
          <p:cNvSpPr txBox="1"/>
          <p:nvPr/>
        </p:nvSpPr>
        <p:spPr>
          <a:xfrm>
            <a:off x="2583180" y="358140"/>
            <a:ext cx="6624320" cy="1160780"/>
          </a:xfrm>
          <a:prstGeom prst="rect">
            <a:avLst/>
          </a:prstGeom>
          <a:noFill/>
        </p:spPr>
        <p:txBody>
          <a:bodyPr wrap="square" rtlCol="0">
            <a:spAutoFit/>
          </a:bodyPr>
          <a:p>
            <a:pPr algn="ctr">
              <a:lnSpc>
                <a:spcPct val="80000"/>
              </a:lnSpc>
            </a:pPr>
            <a:r>
              <a:rPr lang="zh-CN" altLang="en-US" sz="4000" b="1" dirty="0">
                <a:latin typeface="方正书宋简体" charset="0"/>
                <a:ea typeface="方正书宋简体" charset="0"/>
              </a:rPr>
              <a:t>伤  逝</a:t>
            </a:r>
            <a:endParaRPr lang="zh-CN" altLang="en-US" sz="4000" b="1" dirty="0">
              <a:latin typeface="方正书宋简体" charset="0"/>
              <a:ea typeface="方正书宋简体" charset="0"/>
            </a:endParaRPr>
          </a:p>
          <a:p>
            <a:pPr algn="ctr">
              <a:lnSpc>
                <a:spcPct val="80000"/>
              </a:lnSpc>
            </a:pPr>
            <a:r>
              <a:rPr lang="zh-CN" altLang="en-US" sz="4000" b="1" dirty="0">
                <a:latin typeface="方正书宋简体" charset="0"/>
                <a:ea typeface="方正书宋简体" charset="0"/>
              </a:rPr>
              <a:t>                             </a:t>
            </a:r>
            <a:r>
              <a:rPr lang="zh-CN" altLang="en-US" sz="2400" b="1" dirty="0">
                <a:latin typeface="方正书宋简体" charset="0"/>
                <a:ea typeface="方正书宋简体" charset="0"/>
              </a:rPr>
              <a:t>──涓生的手记</a:t>
            </a:r>
            <a:endParaRPr lang="zh-CN" altLang="en-US" sz="24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现当代小说</a:t>
            </a:r>
            <a:endParaRPr lang="zh-CN" altLang="en-US" sz="2800" dirty="0">
              <a:latin typeface="华文彩云" pitchFamily="2" charset="-122"/>
              <a:ea typeface="华文彩云" pitchFamily="2" charset="-122"/>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76140" y="2426335"/>
            <a:ext cx="5998210" cy="2850515"/>
          </a:xfrm>
          <a:prstGeom prst="rect">
            <a:avLst/>
          </a:prstGeom>
          <a:noFill/>
        </p:spPr>
        <p:txBody>
          <a:bodyPr wrap="square" rtlCol="0">
            <a:spAutoFit/>
          </a:bodyPr>
          <a:lstStyle/>
          <a:p>
            <a:r>
              <a:rPr lang="zh-CN" altLang="en-US" sz="2000" dirty="0" smtClean="0">
                <a:latin typeface="+mn-ea"/>
              </a:rPr>
              <a:t>     </a:t>
            </a:r>
            <a:r>
              <a:rPr sz="2000" dirty="0">
                <a:latin typeface="+mn-ea"/>
              </a:rPr>
              <a:t>《伤逝》选自鲁迅小说集《彷徨》，是鲁迅唯一的以青年的恋爱和婚姻为题材的作品。恋爱自由、婚姻自主是“五四”以后青年普遍关心的问题。《伤逝》以独特角度和“手记”的形式，描写了涓生和子君恋爱及其爱情破灭的过程，因为主人公的爱情悲剧是发生在婚姻自主的理想获得实现之后，所以更具有撼人心魄的悲剧感染力。小说着力刻划的不是黑暗势力对觉醒后的青年自由爱情的破坏和迫害，而是重在揭示主人公涓生和子君自身的思想弱点。</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9622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800" b="1" dirty="0">
                <a:solidFill>
                  <a:schemeClr val="bg1">
                    <a:lumMod val="50000"/>
                  </a:schemeClr>
                </a:solidFill>
                <a:latin typeface="华文新魏" charset="0"/>
                <a:ea typeface="华文新魏" charset="0"/>
              </a:rPr>
              <a:t>分析小说中涓生、子君的爱情悲剧的原因。</a:t>
            </a:r>
            <a:endParaRPr lang="zh-CN" altLang="en-US" sz="28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394931" y="272198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485515" y="2754630"/>
            <a:ext cx="7705090" cy="14935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800" b="1" dirty="0">
                <a:solidFill>
                  <a:schemeClr val="bg1">
                    <a:lumMod val="50000"/>
                  </a:schemeClr>
                </a:solidFill>
                <a:latin typeface="华文新魏" charset="0"/>
                <a:ea typeface="华文新魏" charset="0"/>
              </a:rPr>
              <a:t>阅读“五四”时期同类题材的作品，了解“五四”时期文学作品对个性解放和婚姻恋爱主题的表现，体会鲁迅《伤逝》主题思想的独特性。</a:t>
            </a:r>
            <a:r>
              <a:rPr lang="zh-CN" altLang="en-US" sz="3200" b="1" dirty="0">
                <a:solidFill>
                  <a:schemeClr val="bg1">
                    <a:lumMod val="50000"/>
                  </a:schemeClr>
                </a:solidFill>
                <a:latin typeface="华文新魏" charset="0"/>
                <a:ea typeface="华文新魏" charset="0"/>
              </a:rPr>
              <a:t> </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43256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鲁迅在其小说中塑造了大量“觉醒者形象”，人醒了无路可走是他们的共同命运。结合本篇小说，试析子君、涓生形象的时代意义。</a:t>
            </a:r>
            <a:endParaRPr lang="zh-CN" altLang="en-US" sz="2800" b="1" dirty="0">
              <a:solidFill>
                <a:schemeClr val="bg1">
                  <a:lumMod val="50000"/>
                </a:schemeClr>
              </a:solidFill>
              <a:latin typeface="华文新魏" charset="0"/>
              <a:ea typeface="华文新魏" charset="0"/>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96565" y="267970"/>
            <a:ext cx="8880475"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270000" y="1832610"/>
            <a:ext cx="6977380"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老  舍</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老舍（1899年2月3日—1966年8月24日），原名舒庆春，另有笔名絜青、鸿来、非我等，字舍予。中国现代小说家、著名作家，杰出的语言大师、人民艺术家，新中国第一位获得“人民艺术家”称号的作家。代表作有《骆驼祥子》、《四世同堂》、剧本《茶馆》。1966年，由于受到文化大革命运动中恶毒的攻击和迫害，老舍被逼无奈之下含冤自沉于北京太平湖。</a:t>
            </a:r>
            <a:endParaRPr sz="2800" dirty="0">
              <a:latin typeface="方正隶书简体" charset="0"/>
              <a:ea typeface="方正隶书简体" charset="0"/>
            </a:endParaRPr>
          </a:p>
        </p:txBody>
      </p:sp>
      <p:pic>
        <p:nvPicPr>
          <p:cNvPr id="4" name="图片 3" descr="C:\Users\Administrator.WINDOWS-IQ47ND5\Pictures\414\9.jpg9"/>
          <p:cNvPicPr>
            <a:picLocks noChangeAspect="1"/>
          </p:cNvPicPr>
          <p:nvPr/>
        </p:nvPicPr>
        <p:blipFill>
          <a:blip r:embed="rId1"/>
          <a:srcRect/>
          <a:stretch>
            <a:fillRect/>
          </a:stretch>
        </p:blipFill>
        <p:spPr>
          <a:xfrm>
            <a:off x="8502650" y="2195830"/>
            <a:ext cx="2592070" cy="3810000"/>
          </a:xfrm>
          <a:prstGeom prst="rect">
            <a:avLst/>
          </a:prstGeom>
          <a:effectLst>
            <a:softEdge rad="101600"/>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2270376" y="533923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1271884" y="5117179"/>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2392045" y="5367655"/>
            <a:ext cx="750379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你认为本文是如何传情的？</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7052945" cy="2062103"/>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1、林纾在</a:t>
            </a:r>
            <a:r>
              <a:rPr lang="en-US" altLang="zh-CN" sz="3200" b="1" dirty="0">
                <a:solidFill>
                  <a:schemeClr val="bg1">
                    <a:lumMod val="50000"/>
                  </a:schemeClr>
                </a:solidFill>
                <a:latin typeface="华文新魏" charset="0"/>
                <a:ea typeface="华文新魏" charset="0"/>
              </a:rPr>
              <a:t>《</a:t>
            </a:r>
            <a:r>
              <a:rPr lang="zh-CN" altLang="en-US" sz="3200" b="1" dirty="0">
                <a:solidFill>
                  <a:schemeClr val="bg1">
                    <a:lumMod val="50000"/>
                  </a:schemeClr>
                </a:solidFill>
                <a:latin typeface="华文新魏" charset="0"/>
                <a:ea typeface="华文新魏" charset="0"/>
              </a:rPr>
              <a:t>畏炉论文</a:t>
            </a:r>
            <a:r>
              <a:rPr lang="en-US" altLang="zh-CN" sz="3200" b="1" dirty="0">
                <a:solidFill>
                  <a:schemeClr val="bg1">
                    <a:lumMod val="50000"/>
                  </a:schemeClr>
                </a:solidFill>
                <a:latin typeface="华文新魏" charset="0"/>
                <a:ea typeface="华文新魏" charset="0"/>
              </a:rPr>
              <a:t>》</a:t>
            </a:r>
            <a:r>
              <a:rPr lang="zh-CN" altLang="en-US" sz="3200" b="1" dirty="0">
                <a:solidFill>
                  <a:schemeClr val="bg1">
                    <a:lumMod val="50000"/>
                  </a:schemeClr>
                </a:solidFill>
                <a:latin typeface="华文新魏" charset="0"/>
                <a:ea typeface="华文新魏" charset="0"/>
              </a:rPr>
              <a:t>中赞誉本文“叙细琐之事，能使熔成整篇”，“琐琐细细，均家常之语，乃至百读不厌”，谈谈你的看法。</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8640" y="1236345"/>
            <a:ext cx="9513570" cy="534733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“生命是闹着玩，事事显出如此；从前我这么想过，现在我懂得了。”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沙子龙的镖局已改成客栈。</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东方的大梦没法子不醒了。炮声压下去马来与印度野林中的虎啸。半醒的人们，揉着眼，祷告着祖先与神灵；不大会儿，失去了国土、自由与主权。门外立着不同面色的人，枪口还热着。他们的长矛毒弩，花蛇斑彩的厚盾，都有什么用呢；连祖先与祖先所信的神明全不灵了啊！龙旗的中国也不再神秘，有了火车呀，穿坟过墓破坏着风水。枣红色多穗的镳旗，绿鲨皮鞘的钢刀，响着串铃的口马，江湖上的智慧与黑话，义气与声名，连沙子龙，他的武艺、事业，都梦似的成昨夜的。今天是火车、快枪，通商与恐怖。听说，有人还要杀下皇帝的头呢！</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这是走镖已没有饭吃，而国术还没被革命党与教育家提倡起来的时候……　</a:t>
            </a:r>
            <a:endParaRPr lang="zh-CN" altLang="en-US" sz="2400" dirty="0">
              <a:latin typeface="方正启体简体" charset="0"/>
              <a:ea typeface="方正启体简体" charset="0"/>
            </a:endParaRPr>
          </a:p>
        </p:txBody>
      </p:sp>
      <p:sp>
        <p:nvSpPr>
          <p:cNvPr id="5" name="文本框 4"/>
          <p:cNvSpPr txBox="1"/>
          <p:nvPr/>
        </p:nvSpPr>
        <p:spPr>
          <a:xfrm>
            <a:off x="3740785" y="52197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断魂枪</a:t>
            </a:r>
            <a:endParaRPr lang="en-US" altLang="zh-CN"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现当代小说</a:t>
            </a:r>
            <a:endParaRPr lang="zh-CN" altLang="en-US" sz="2800" dirty="0">
              <a:latin typeface="华文彩云" pitchFamily="2" charset="-122"/>
              <a:ea typeface="华文彩云" pitchFamily="2" charset="-122"/>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85665" y="2291080"/>
            <a:ext cx="5998210" cy="3155315"/>
          </a:xfrm>
          <a:prstGeom prst="rect">
            <a:avLst/>
          </a:prstGeom>
          <a:noFill/>
        </p:spPr>
        <p:txBody>
          <a:bodyPr wrap="square" rtlCol="0">
            <a:spAutoFit/>
          </a:bodyPr>
          <a:lstStyle/>
          <a:p>
            <a:r>
              <a:rPr lang="zh-CN" altLang="en-US" sz="2000" dirty="0" smtClean="0">
                <a:latin typeface="+mn-ea"/>
              </a:rPr>
              <a:t>     </a:t>
            </a:r>
            <a:r>
              <a:rPr sz="2000" dirty="0">
                <a:latin typeface="+mn-ea"/>
              </a:rPr>
              <a:t>《断魂枪》的核心情节，是号称沙子龙大徒弟的王三胜卖艺场上受辱而沙子龙无动于衷。打败王三胜的孙老者随后登门向沙子龙讨教绝技，沙子龙却绝口不提武艺和枪法。当孙老者颇有些冒昧的两次提出“教给我那枪！”的时候，沙子龙却用“那条枪和那套枪都跟我入棺材，一齐入棺材！”来回绝。这个回绝并不是所谓的保守之类，而是因为沙子龙清楚的知道：“断魂枪”的时代已经过去了，作为一种战斗的技巧，它已经到了该进棺材的时候了，当下是快枪的时代了。</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9622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1、本文讲的是一个怎样的故事？它是如何发生、发展、结束的？</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对于断魂枪这一绝技，沙子龙为什么不愿意传给别人？</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、分析沙子龙、王三胜和孙老者的性格特征。</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89605" y="200660"/>
            <a:ext cx="8957945"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202690" y="1717040"/>
            <a:ext cx="697738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汪曾祺</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汪曾祺（1920—1997），现当代作家，江苏高邮人。1939年考入昆明西南联合大学中文系，深受教师沈从文的影响。1940年开始发表小说。1943年大学毕业后在昆明、上海任中学国文教员和历史博物馆职员。1946年起在《文学杂志》、《文艺复兴》和《文艺春秋》上发表《复仇》、《绿猫》、《鸡鸭名家》等短篇小说，引起文坛注目。1950年后在北京文联、中国民间文学研究会工作，编辑《北京文艺》和《民间文学》等刊物。</a:t>
            </a:r>
            <a:endParaRPr sz="2800" dirty="0">
              <a:latin typeface="方正隶书简体" charset="0"/>
              <a:ea typeface="方正隶书简体" charset="0"/>
            </a:endParaRPr>
          </a:p>
        </p:txBody>
      </p:sp>
      <p:pic>
        <p:nvPicPr>
          <p:cNvPr id="4" name="图片 3" descr="C:\Users\Administrator.WINDOWS-IQ47ND5\Pictures\414\12.jpg12"/>
          <p:cNvPicPr>
            <a:picLocks noChangeAspect="1"/>
          </p:cNvPicPr>
          <p:nvPr/>
        </p:nvPicPr>
        <p:blipFill>
          <a:blip r:embed="rId1"/>
          <a:srcRect/>
          <a:stretch>
            <a:fillRect/>
          </a:stretch>
        </p:blipFill>
        <p:spPr>
          <a:xfrm>
            <a:off x="8500745" y="2440305"/>
            <a:ext cx="2646680" cy="3600450"/>
          </a:xfrm>
          <a:prstGeom prst="rect">
            <a:avLst/>
          </a:prstGeom>
          <a:effectLst>
            <a:softEdge rad="101600"/>
          </a:effectLst>
        </p:spPr>
      </p:pic>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09115" y="1197610"/>
            <a:ext cx="9513570" cy="534733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明海出家已经四年了。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他是十三岁来的。</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这个地方的地名有点怪，叫庵赵庄。赵，是因为庄上大都姓赵。叫做庄，可是人家住得很分散，这里两三家，那里两三家。一出门，远远可以看到，走起来得走一会，因为没有大路，都是弯弯曲曲的田埂。庵，是因为有一个庵。庵叫菩提庵，可是大家叫讹了，叫成荸荠庵。连庵里的和尚也这样叫。“宝刹何处？”——“荸荠庵。”庵本来是住尼姑的。“和尚庙”、“尼姑庵”嘛。可是荸荠庵住的是和尚。也许因为荸荠庵不大，大者为庙，小者为庵。</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明海在家叫小明子。他是从小就确定要出家的。他的家乡不叫“出家”，叫“当和尚”。他的家乡出和尚。就像有的地方出劁猪的，有的地方出织席子的，有的地方出箍桶的，有的地方出弹棉花的，有的地方出画匠，有的地方出婊子，他的家乡出和尚。人家弟兄多，就派一个出去当和尚……　</a:t>
            </a:r>
            <a:endParaRPr lang="zh-CN" altLang="en-US" sz="2400" dirty="0">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受  戒</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现当代小说</a:t>
            </a:r>
            <a:endParaRPr lang="zh-CN" altLang="en-US" sz="2800" dirty="0">
              <a:latin typeface="华文彩云" pitchFamily="2" charset="-122"/>
              <a:ea typeface="华文彩云" pitchFamily="2" charset="-122"/>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85665" y="2233295"/>
            <a:ext cx="5998210" cy="3139440"/>
          </a:xfrm>
          <a:prstGeom prst="rect">
            <a:avLst/>
          </a:prstGeom>
          <a:noFill/>
        </p:spPr>
        <p:txBody>
          <a:bodyPr wrap="square" rtlCol="0">
            <a:spAutoFit/>
          </a:bodyPr>
          <a:lstStyle/>
          <a:p>
            <a:r>
              <a:rPr lang="zh-CN" altLang="en-US" sz="2000" dirty="0" smtClean="0">
                <a:latin typeface="+mn-ea"/>
              </a:rPr>
              <a:t>       </a:t>
            </a:r>
            <a:r>
              <a:rPr sz="2000" dirty="0">
                <a:latin typeface="+mn-ea"/>
              </a:rPr>
              <a:t>文章用抒情的笔调描写了一个小和尚与村姑的恋爱故事，主要内容是写小明子到善因寺受戒。作家有意识地将那种晶莹剔透的纯自然之爱引入诗的境界，小和尚明海与村姑英子的爱情过程的描写本身就是一种返璞归真的象征。作者把明海当成普通人来写，让其性格自然发展，表现了对健康人性的礼赞。小英子是小明子在和尚庙的邻居，她身上保存着最为自然的本性——透明的性情，由这一带清秀山水孕育起来的水一般的阴柔性情。在她身上，似乎找不到焦虑或受压抑的阴影。</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22490" cy="13106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400" b="1" dirty="0">
                <a:solidFill>
                  <a:schemeClr val="bg1">
                    <a:lumMod val="50000"/>
                  </a:schemeClr>
                </a:solidFill>
                <a:latin typeface="华文新魏" charset="0"/>
                <a:ea typeface="华文新魏" charset="0"/>
              </a:rPr>
              <a:t>本文注重对地方风俗、乡土人情的描绘，并有浓厚的文化韵味，请分析其所描写的旧社会的独特的生活领域和情趣有什么特殊的思想含义？</a:t>
            </a:r>
            <a:endParaRPr lang="zh-CN" altLang="en-US" sz="24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53250" cy="16764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400" b="1" dirty="0">
                <a:solidFill>
                  <a:schemeClr val="bg1">
                    <a:lumMod val="50000"/>
                  </a:schemeClr>
                </a:solidFill>
                <a:latin typeface="华文新魏" charset="0"/>
                <a:ea typeface="华文新魏" charset="0"/>
              </a:rPr>
              <a:t>本篇小说并不讲究故事情节的编排，不注重详略疏密的刻板规定，而注重捕捉人物的话语、动作与神情，文笔自由洒脱，体现出“散文化小说”的特征。请具体分析本文的小说散文化的特点。</a:t>
            </a:r>
            <a:endParaRPr lang="zh-CN" altLang="en-US" sz="2400" b="1" dirty="0">
              <a:solidFill>
                <a:schemeClr val="bg1">
                  <a:lumMod val="50000"/>
                </a:schemeClr>
              </a:solidFill>
              <a:latin typeface="华文新魏" charset="0"/>
              <a:ea typeface="华文新魏" charset="0"/>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22295" y="229870"/>
            <a:ext cx="8937625"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125220" y="1697990"/>
            <a:ext cx="697738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莫  言</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莫言，原名管谟业，祖籍浙江龙泉，生于山东高密县，中国当代著名作家，现为中国作家协会副主席、中国艺术研究院文学院院长、香港公开大学荣誉文学博士。主要作品有《红高粱家族》、《丰乳肥臀》、《生死疲劳》、《蛙》等。2011年凭借长篇小说《蛙》获第八届茅盾文学奖；2012年10月11日莫言因其“用魔幻现实主义将民间故事、历史和现代融为一体”而获得2012年诺贝尔文学奖，成为首位获此奖项的中国籍作家。</a:t>
            </a:r>
            <a:endParaRPr sz="2800" dirty="0">
              <a:latin typeface="方正隶书简体" charset="0"/>
              <a:ea typeface="方正隶书简体" charset="0"/>
            </a:endParaRPr>
          </a:p>
        </p:txBody>
      </p:sp>
      <p:pic>
        <p:nvPicPr>
          <p:cNvPr id="4" name="图片 3" descr="C:\Users\Administrator.WINDOWS-IQ47ND5\Pictures\414\14.jpg14"/>
          <p:cNvPicPr>
            <a:picLocks noChangeAspect="1"/>
          </p:cNvPicPr>
          <p:nvPr/>
        </p:nvPicPr>
        <p:blipFill>
          <a:blip r:embed="rId1"/>
          <a:srcRect/>
          <a:stretch>
            <a:fillRect/>
          </a:stretch>
        </p:blipFill>
        <p:spPr>
          <a:xfrm>
            <a:off x="8433435" y="2383155"/>
            <a:ext cx="2868930" cy="3735070"/>
          </a:xfrm>
          <a:prstGeom prst="rect">
            <a:avLst/>
          </a:prstGeom>
          <a:effectLst>
            <a:softEdge rad="101600"/>
          </a:effectLst>
        </p:spPr>
      </p:pic>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1330" y="1275080"/>
            <a:ext cx="9513570" cy="498157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飞落的高粱米粒在奶奶脸上弹跳着，有一粒竟蹦到她微微翕开的双唇间，搁在她清白的牙齿上。父亲看着奶奶红晕渐褪的双唇，哽咽一声娘，双泪落胸前。在高粱织成的珍珠雨里，奶奶睁开了眼，奶奶的眼睛里射出珍珠般的虹彩。她说：“孩子……你爹呢……”父亲说：“他在打仗，我爹。”“他就是你的亲爹……”奶奶说。父亲点了点头。</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奶奶挣扎着要坐起来，她的身体一动，那两股血就汹涌地蹿出来。</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“娘，我去叫他来。”父亲说。</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奶奶摇摇手，突然折坐起来，说：“豆官……我的儿……扶着娘……咱回家、回家啦……”</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父亲跪下，让奶奶的胳膊揽住自己的脖颈，然后用力站起，把奶奶也带了起来。奶奶胸前的血很快就把父亲的头颈弄湿了，父亲从奶奶的鲜血里，依然闻到一股浓烈的高粱酒味……　</a:t>
            </a:r>
            <a:endParaRPr lang="zh-CN" altLang="en-US" sz="2400" dirty="0">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红高粱</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现当代小说</a:t>
            </a:r>
            <a:endParaRPr lang="zh-CN" altLang="en-US" sz="2800" dirty="0">
              <a:latin typeface="华文彩云" pitchFamily="2" charset="-122"/>
              <a:ea typeface="华文彩云" pitchFamily="2" charset="-122"/>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dministrator.WINDOWS-IQ47ND5\Pictures\415\14.jpg14"/>
          <p:cNvPicPr>
            <a:picLocks noChangeAspect="1"/>
          </p:cNvPicPr>
          <p:nvPr/>
        </p:nvPicPr>
        <p:blipFill>
          <a:blip r:embed="rId1"/>
          <a:srcRect/>
          <a:stretch>
            <a:fillRect/>
          </a:stretch>
        </p:blipFill>
        <p:spPr>
          <a:xfrm>
            <a:off x="724853" y="3450908"/>
            <a:ext cx="4583430" cy="3058795"/>
          </a:xfrm>
          <a:prstGeom prst="rect">
            <a:avLst/>
          </a:prstGeom>
        </p:spPr>
      </p:pic>
      <p:pic>
        <p:nvPicPr>
          <p:cNvPr id="4" name="图片 3" descr="C:\Users\Administrator.WINDOWS-IQ47ND5\Pictures\415\10.jpg10"/>
          <p:cNvPicPr>
            <a:picLocks noChangeAspect="1"/>
          </p:cNvPicPr>
          <p:nvPr/>
        </p:nvPicPr>
        <p:blipFill>
          <a:blip r:embed="rId2"/>
          <a:srcRect/>
          <a:stretch>
            <a:fillRect/>
          </a:stretch>
        </p:blipFill>
        <p:spPr>
          <a:xfrm>
            <a:off x="7144385" y="560388"/>
            <a:ext cx="4474210" cy="2684780"/>
          </a:xfrm>
          <a:prstGeom prst="rect">
            <a:avLst/>
          </a:prstGeom>
        </p:spPr>
      </p:pic>
      <p:pic>
        <p:nvPicPr>
          <p:cNvPr id="5" name="图片 4" descr="C:\Users\Administrator.WINDOWS-IQ47ND5\Pictures\415\13.jpg13"/>
          <p:cNvPicPr>
            <a:picLocks noChangeAspect="1"/>
          </p:cNvPicPr>
          <p:nvPr/>
        </p:nvPicPr>
        <p:blipFill>
          <a:blip r:embed="rId3"/>
          <a:srcRect/>
          <a:stretch>
            <a:fillRect/>
          </a:stretch>
        </p:blipFill>
        <p:spPr>
          <a:xfrm>
            <a:off x="2440305" y="854710"/>
            <a:ext cx="4165600" cy="2342515"/>
          </a:xfrm>
          <a:prstGeom prst="rect">
            <a:avLst/>
          </a:prstGeom>
        </p:spPr>
      </p:pic>
      <p:pic>
        <p:nvPicPr>
          <p:cNvPr id="7" name="图片 6" descr="C:\Users\Administrator.WINDOWS-IQ47ND5\Pictures\415\12.jpg12"/>
          <p:cNvPicPr>
            <a:picLocks noChangeAspect="1"/>
          </p:cNvPicPr>
          <p:nvPr/>
        </p:nvPicPr>
        <p:blipFill>
          <a:blip r:embed="rId4"/>
          <a:srcRect/>
          <a:stretch>
            <a:fillRect/>
          </a:stretch>
        </p:blipFill>
        <p:spPr>
          <a:xfrm>
            <a:off x="6371590" y="3644265"/>
            <a:ext cx="5457825" cy="2746375"/>
          </a:xfrm>
          <a:prstGeom prst="rect">
            <a:avLst/>
          </a:prstGeom>
        </p:spPr>
      </p:pic>
      <p:sp>
        <p:nvSpPr>
          <p:cNvPr id="8" name="文本框 7"/>
          <p:cNvSpPr txBox="1"/>
          <p:nvPr/>
        </p:nvSpPr>
        <p:spPr>
          <a:xfrm>
            <a:off x="1578610" y="1314450"/>
            <a:ext cx="746125" cy="2085975"/>
          </a:xfrm>
          <a:prstGeom prst="rect">
            <a:avLst/>
          </a:prstGeom>
          <a:noFill/>
        </p:spPr>
        <p:txBody>
          <a:bodyPr vert="eaVert" wrap="square" rtlCol="0">
            <a:spAutoFit/>
          </a:bodyPr>
          <a:p>
            <a:r>
              <a:rPr lang="zh-CN" altLang="en-US" sz="3600" b="1">
                <a:solidFill>
                  <a:srgbClr val="E60000"/>
                </a:solidFill>
                <a:latin typeface="方正启体简体" charset="0"/>
                <a:ea typeface="方正启体简体" charset="0"/>
              </a:rPr>
              <a:t>剧照欣赏</a:t>
            </a:r>
            <a:endParaRPr lang="zh-CN" altLang="en-US" sz="3600" b="1">
              <a:solidFill>
                <a:srgbClr val="E60000"/>
              </a:solidFill>
              <a:latin typeface="方正启体简体" charset="0"/>
              <a:ea typeface="方正启体简体"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48313" y="21363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289845" y="2007083"/>
            <a:ext cx="6133175" cy="4031873"/>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张岱</a:t>
            </a:r>
            <a:endParaRPr lang="en-US" sz="2400" dirty="0" smtClean="0">
              <a:latin typeface="方正隶书简体" charset="0"/>
              <a:ea typeface="方正隶书简体" charset="0"/>
            </a:endParaRPr>
          </a:p>
          <a:p>
            <a:r>
              <a:rPr lang="zh-CN" altLang="en-US" sz="2400" dirty="0" smtClean="0">
                <a:latin typeface="方正隶书简体" charset="0"/>
                <a:ea typeface="方正隶书简体" charset="0"/>
              </a:rPr>
              <a:t>          </a:t>
            </a:r>
            <a:r>
              <a:rPr lang="zh-CN" altLang="en-US" sz="2800" dirty="0" smtClean="0">
                <a:latin typeface="方正隶书简体" charset="0"/>
                <a:ea typeface="方正隶书简体" charset="0"/>
              </a:rPr>
              <a:t>张</a:t>
            </a:r>
            <a:r>
              <a:rPr lang="zh-CN" altLang="en-US" sz="2800" dirty="0">
                <a:latin typeface="方正隶书简体" charset="0"/>
                <a:ea typeface="方正隶书简体" charset="0"/>
              </a:rPr>
              <a:t>岱（</a:t>
            </a:r>
            <a:r>
              <a:rPr lang="en-US" altLang="zh-CN" sz="2800" dirty="0">
                <a:latin typeface="方正隶书简体" charset="0"/>
                <a:ea typeface="方正隶书简体" charset="0"/>
              </a:rPr>
              <a:t>1597—1679</a:t>
            </a:r>
            <a:r>
              <a:rPr lang="zh-CN" altLang="en-US" sz="2800" dirty="0">
                <a:latin typeface="方正隶书简体" charset="0"/>
                <a:ea typeface="方正隶书简体" charset="0"/>
              </a:rPr>
              <a:t>），字宗子，号陶庵，生长于仕宦之家，“少为纨绔子弟，极爱繁华，好精舍，好美婢，好娈童，好鲜衣，好美食</a:t>
            </a:r>
            <a:r>
              <a:rPr lang="en-US" altLang="zh-CN" sz="2800" dirty="0">
                <a:latin typeface="方正隶书简体" charset="0"/>
                <a:ea typeface="方正隶书简体" charset="0"/>
              </a:rPr>
              <a:t>……</a:t>
            </a:r>
            <a:r>
              <a:rPr lang="zh-CN" altLang="en-US" sz="2800" dirty="0">
                <a:latin typeface="方正隶书简体" charset="0"/>
                <a:ea typeface="方正隶书简体" charset="0"/>
              </a:rPr>
              <a:t>年至五十，国破家亡，避迹山居”。他的散文多为游记、人物传记，写得简洁含蓄，富有诗情画意。有</a:t>
            </a:r>
            <a:r>
              <a:rPr lang="en-US" altLang="zh-CN" sz="2800" dirty="0">
                <a:latin typeface="方正隶书简体" charset="0"/>
                <a:ea typeface="方正隶书简体" charset="0"/>
              </a:rPr>
              <a:t>《</a:t>
            </a:r>
            <a:r>
              <a:rPr lang="zh-CN" altLang="en-US" sz="2800" dirty="0">
                <a:latin typeface="方正隶书简体" charset="0"/>
                <a:ea typeface="方正隶书简体" charset="0"/>
              </a:rPr>
              <a:t>陶庵梦忆</a:t>
            </a:r>
            <a:r>
              <a:rPr lang="en-US" altLang="zh-CN" sz="2800" dirty="0">
                <a:latin typeface="方正隶书简体" charset="0"/>
                <a:ea typeface="方正隶书简体" charset="0"/>
              </a:rPr>
              <a:t>》</a:t>
            </a:r>
            <a:r>
              <a:rPr lang="zh-CN" altLang="en-US" sz="2800" dirty="0">
                <a:latin typeface="方正隶书简体" charset="0"/>
                <a:ea typeface="方正隶书简体" charset="0"/>
              </a:rPr>
              <a:t>、</a:t>
            </a:r>
            <a:r>
              <a:rPr lang="en-US" altLang="zh-CN" sz="2800" dirty="0">
                <a:latin typeface="方正隶书简体" charset="0"/>
                <a:ea typeface="方正隶书简体" charset="0"/>
              </a:rPr>
              <a:t>《</a:t>
            </a:r>
            <a:r>
              <a:rPr lang="zh-CN" altLang="en-US" sz="2800" dirty="0">
                <a:latin typeface="方正隶书简体" charset="0"/>
                <a:ea typeface="方正隶书简体" charset="0"/>
              </a:rPr>
              <a:t>西湖梦寻</a:t>
            </a:r>
            <a:r>
              <a:rPr lang="en-US" altLang="zh-CN" sz="2800" dirty="0" smtClean="0">
                <a:latin typeface="方正隶书简体" charset="0"/>
                <a:ea typeface="方正隶书简体" charset="0"/>
              </a:rPr>
              <a:t>》</a:t>
            </a:r>
            <a:r>
              <a:rPr lang="zh-CN" altLang="en-US" sz="2800" dirty="0" smtClean="0">
                <a:latin typeface="方正隶书简体" charset="0"/>
                <a:ea typeface="方正隶书简体" charset="0"/>
              </a:rPr>
              <a:t>等。</a:t>
            </a:r>
            <a:endParaRPr sz="28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71832" y="2007083"/>
            <a:ext cx="3933812" cy="3795512"/>
          </a:xfrm>
          <a:prstGeom prst="rect">
            <a:avLst/>
          </a:prstGeom>
        </p:spPr>
      </p:pic>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46930" y="2203450"/>
            <a:ext cx="6132830" cy="3155315"/>
          </a:xfrm>
          <a:prstGeom prst="rect">
            <a:avLst/>
          </a:prstGeom>
          <a:noFill/>
        </p:spPr>
        <p:txBody>
          <a:bodyPr wrap="square" rtlCol="0">
            <a:spAutoFit/>
          </a:bodyPr>
          <a:lstStyle/>
          <a:p>
            <a:r>
              <a:rPr lang="zh-CN" altLang="en-US" sz="2000" dirty="0" smtClean="0">
                <a:latin typeface="+mn-ea"/>
              </a:rPr>
              <a:t>       </a:t>
            </a:r>
            <a:r>
              <a:rPr sz="2000" dirty="0">
                <a:latin typeface="+mn-ea"/>
              </a:rPr>
              <a:t>《红高粱》是莫言的代表作之一。小说以“我”，即孙子的口吻叙述爷爷、奶奶的故事，而且还以小男孩──“我父亲”的视角描绘所感受到的一切。《红高粱》不同于传统小说，它的情节十分简单，写的是：一天凌晨，“我父亲”跟“我爷爷”去参加“我爷爷”他们组织的一场简单的伏击战──在如火如荼的红高粱地里伏击日寇的汽车。中间穿插了一系列的事件，如“我爷爷”余占鳌杀死单家父子，与“我奶奶”结合；在红高粱地里，罗汉大爷活活地被日寇剥皮等等；最后详写了伏击战的场面。</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222490" cy="131064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2400" b="1" dirty="0">
                <a:solidFill>
                  <a:schemeClr val="bg1">
                    <a:lumMod val="50000"/>
                  </a:schemeClr>
                </a:solidFill>
                <a:latin typeface="华文新魏" charset="0"/>
                <a:ea typeface="华文新魏" charset="0"/>
              </a:rPr>
              <a:t>本文基本上是以“我”的主观视角展开叙述的，而第八节选文很大一部分篇幅却完全从“我奶奶”本人的视角来写，这样写有什么好处？</a:t>
            </a:r>
            <a:endParaRPr lang="zh-CN" altLang="en-US" sz="24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53250" cy="16764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400" b="1" dirty="0">
                <a:solidFill>
                  <a:schemeClr val="bg1">
                    <a:lumMod val="50000"/>
                  </a:schemeClr>
                </a:solidFill>
                <a:latin typeface="华文新魏" charset="0"/>
                <a:ea typeface="华文新魏" charset="0"/>
              </a:rPr>
              <a:t>文中“我奶奶”（戴凤莲）是个怎样的人？文中“我爷爷”（余占鳌）是一个怎样的形象？找出最能表现戴凤莲、余占鳌性格特点的语句并加以分析。</a:t>
            </a:r>
            <a:endParaRPr lang="zh-CN" altLang="en-US" sz="2400" b="1" dirty="0">
              <a:solidFill>
                <a:schemeClr val="bg1">
                  <a:lumMod val="50000"/>
                </a:schemeClr>
              </a:solidFill>
              <a:latin typeface="华文新魏" charset="0"/>
              <a:ea typeface="华文新魏" charset="0"/>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76600" y="219710"/>
            <a:ext cx="898652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308735" y="1659255"/>
            <a:ext cx="697738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白先勇</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白先勇，1937年出生于广西桂林，国民党高级将领白崇禧之子。幼年随家人辗转于重庆、上海、南京、香港等地。1948年到香港，后去台湾，1961年毕业于台湾大学外文系，次年发表第一篇小说《金大奶奶》。1963年赴美，在爱荷华大学作家工作室从事创作研究，1965年获硕士学位，随后任教于加州大学。著有短篇小说集《玉卿嫂》、《台北人》、《纽约客》、《谪仙记》及长篇小说《孽子》等。</a:t>
            </a:r>
            <a:endParaRPr sz="2800" dirty="0">
              <a:latin typeface="方正隶书简体" charset="0"/>
              <a:ea typeface="方正隶书简体" charset="0"/>
            </a:endParaRPr>
          </a:p>
        </p:txBody>
      </p:sp>
      <p:pic>
        <p:nvPicPr>
          <p:cNvPr id="4" name="图片 3" descr="C:\Users\Administrator.WINDOWS-IQ47ND5\Pictures\414\15.jpg15"/>
          <p:cNvPicPr>
            <a:picLocks noChangeAspect="1"/>
          </p:cNvPicPr>
          <p:nvPr/>
        </p:nvPicPr>
        <p:blipFill>
          <a:blip r:embed="rId1"/>
          <a:srcRect/>
          <a:stretch>
            <a:fillRect/>
          </a:stretch>
        </p:blipFill>
        <p:spPr>
          <a:xfrm>
            <a:off x="8547735" y="2257425"/>
            <a:ext cx="2696845" cy="4055110"/>
          </a:xfrm>
          <a:prstGeom prst="rect">
            <a:avLst/>
          </a:prstGeom>
          <a:effectLst>
            <a:softEdge rad="101600"/>
          </a:effectLst>
        </p:spPr>
      </p:pic>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1330" y="1275080"/>
            <a:ext cx="9513570" cy="534733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钱夫人到达台北近郊天母窦公馆的时候，窦公馆门前两旁的汽车已经排满了，大多是官家的黑色小轿车。钱夫人坐的出租车开到门口她便命令司机停了下来。窦公馆的两扇铁门大敞，门灯高烧，大门两侧一边站了一个卫士，门口有个随从打扮的人正在那儿忙着招呼宾客的司机。钱夫人一下车，那个随从便赶紧迎了上来，他穿了一身藏青哔叽的中山装，两鬓花白。钱夫人从皮包里掏出了一张名片递给他，那个随从接过名片，即忙向钱夫人深深地行了一个礼，操了苏北口音，满面堆着笑容说道：“钱夫人，我是刘副官，夫人大概不记得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“是刘副官吗？”钱夫人打量了他一下，微带惊愕地说道，“对了，那时在南京到你们公馆见过你的。你好，刘副官。”</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“托夫人的福，”刘副官又深深地行了一礼，赶忙把钱夫人让了进去，然后抢在前面用手电筒照路，引着钱夫人走上一条水泥砌的汽车过道，绕着花园往正屋里行去……　</a:t>
            </a:r>
            <a:endParaRPr lang="zh-CN" altLang="en-US" sz="2400" dirty="0">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游园惊梦</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现当代小说</a:t>
            </a:r>
            <a:endParaRPr lang="zh-CN" altLang="en-US" sz="2800" dirty="0">
              <a:latin typeface="华文彩云" pitchFamily="2" charset="-122"/>
              <a:ea typeface="华文彩云" pitchFamily="2" charset="-122"/>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24269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589145" y="2068195"/>
            <a:ext cx="6132830" cy="4069715"/>
          </a:xfrm>
          <a:prstGeom prst="rect">
            <a:avLst/>
          </a:prstGeom>
          <a:noFill/>
        </p:spPr>
        <p:txBody>
          <a:bodyPr wrap="square" rtlCol="0">
            <a:spAutoFit/>
          </a:bodyPr>
          <a:lstStyle/>
          <a:p>
            <a:r>
              <a:rPr lang="zh-CN" altLang="en-US" sz="2000" dirty="0" smtClean="0">
                <a:latin typeface="+mn-ea"/>
              </a:rPr>
              <a:t>       </a:t>
            </a:r>
            <a:r>
              <a:rPr sz="2000" dirty="0">
                <a:latin typeface="+mn-ea"/>
              </a:rPr>
              <a:t>《游园惊梦》发表于1966年。作品通过女主人公蓝田玉的一次赴宴经历的叙述，描写了这位守寡的将军夫人悲剧性的命运遭际，反映了原国民党上层阶级撤离大陆后的境遇变迁和五六十年代的台湾现实，塑造了蓝田玉等几个性格各异的人物形象，同时也表达了人物对世事无常的沧桑感受。钱夫人蓝田玉原是出身卑微的昆曲优伶，因一曲《游园惊梦》而被钱将军看中，一夜之间成为将军夫人，享尽了荣华富贵。她一方面感激年老的将军对自己的钟爱，一方面又与郑参谋幽会，内心陷于矛盾和痛苦之中。在一次演唱中她无意间发现自己的情人另有别恋，急怒之下竟失去了嗓音。钱将军一死，她又在一夜之间成了落魄夫人，在台南伶仃度日。</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4970780" y="1016635"/>
            <a:ext cx="994410" cy="994410"/>
          </a:xfrm>
          <a:prstGeom prst="rect">
            <a:avLst/>
          </a:prstGeom>
        </p:spPr>
      </p:pic>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9622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1、简析小说中意识流手法的成功运用。</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以《游园惊梦》为例，试析白先勇短篇小说的艺术特色。</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49249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、具体分析小说在总体构思和描写上受到《红楼梦》、《牡丹亭》的哪些方面的影响。</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48305" y="259080"/>
            <a:ext cx="8967470" cy="1554480"/>
          </a:xfrm>
          <a:prstGeom prst="rect">
            <a:avLst/>
          </a:prstGeom>
          <a:noFill/>
        </p:spPr>
        <p:txBody>
          <a:bodyPr wrap="square" rtlCol="0">
            <a:spAutoFit/>
          </a:bodyPr>
          <a:lstStyle/>
          <a:p>
            <a:r>
              <a:rPr lang="zh-CN" altLang="en-US" sz="4800" b="1" dirty="0">
                <a:solidFill>
                  <a:schemeClr val="accent5">
                    <a:lumMod val="75000"/>
                  </a:schemeClr>
                </a:solidFill>
                <a:latin typeface="李旭科毛笔行书" charset="0"/>
                <a:ea typeface="李旭科毛笔行书" charset="0"/>
              </a:rPr>
              <a:t>敞开心灵之窗</a:t>
            </a:r>
            <a:endParaRPr lang="zh-CN" altLang="en-US" sz="4800" b="1" dirty="0">
              <a:solidFill>
                <a:schemeClr val="accent5">
                  <a:lumMod val="75000"/>
                </a:schemeClr>
              </a:solidFill>
              <a:latin typeface="李旭科毛笔行书" charset="0"/>
              <a:ea typeface="李旭科毛笔行书" charset="0"/>
            </a:endParaRPr>
          </a:p>
          <a:p>
            <a:r>
              <a:rPr lang="en-US" altLang="zh-CN" sz="4800" b="1" dirty="0" smtClean="0">
                <a:solidFill>
                  <a:schemeClr val="accent5">
                    <a:lumMod val="75000"/>
                  </a:schemeClr>
                </a:solidFill>
                <a:latin typeface="李旭科毛笔行书" charset="0"/>
                <a:ea typeface="李旭科毛笔行书" charset="0"/>
              </a:rPr>
              <a:t>          </a:t>
            </a:r>
            <a:r>
              <a:rPr lang="en-US" altLang="zh-CN" sz="4800" b="1" dirty="0" smtClean="0">
                <a:solidFill>
                  <a:schemeClr val="accent5">
                    <a:lumMod val="75000"/>
                  </a:schemeClr>
                </a:solidFill>
                <a:latin typeface="华文仿宋" pitchFamily="2" charset="-122"/>
                <a:ea typeface="华文仿宋" pitchFamily="2" charset="-122"/>
              </a:rPr>
              <a:t>——</a:t>
            </a:r>
            <a:r>
              <a:rPr lang="zh-CN" altLang="en-US" sz="4800" b="1" dirty="0">
                <a:solidFill>
                  <a:schemeClr val="accent5">
                    <a:lumMod val="75000"/>
                  </a:schemeClr>
                </a:solidFill>
                <a:latin typeface="李旭科毛笔行书" charset="0"/>
                <a:ea typeface="李旭科毛笔行书" charset="0"/>
              </a:rPr>
              <a:t>现当代名作解读</a:t>
            </a:r>
            <a:endParaRPr lang="zh-CN" altLang="en-US" sz="4800" b="1" dirty="0">
              <a:solidFill>
                <a:schemeClr val="accent5">
                  <a:lumMod val="75000"/>
                </a:schemeClr>
              </a:solidFill>
              <a:latin typeface="李旭科毛笔行书" charset="0"/>
              <a:ea typeface="李旭科毛笔行书" charset="0"/>
            </a:endParaRPr>
          </a:p>
        </p:txBody>
      </p:sp>
      <p:sp>
        <p:nvSpPr>
          <p:cNvPr id="5" name="TextBox 4"/>
          <p:cNvSpPr txBox="1"/>
          <p:nvPr/>
        </p:nvSpPr>
        <p:spPr>
          <a:xfrm>
            <a:off x="1308735" y="1707515"/>
            <a:ext cx="697738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曹  禺</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曹禺（1910—1996）现、当代剧作家，原名万家宝，祖籍湖北潜江，生于天津一个封建官僚家庭。1928年考入南开大学政治系。1930年转清华大学西洋文学系，1933年创作了处女作四幕剧《雷雨》。大学毕业后，入清华研究院当研究生，专事戏剧研究。创作有话剧《明朗的天》、历史剧《胆剑篇》（执笔）、《王昭君》，出版有散文集《迎春集》及《曹禺选集》、《曹禺论创作》、《曹禺戏剧集》等。</a:t>
            </a:r>
            <a:endParaRPr sz="2800" dirty="0">
              <a:latin typeface="方正隶书简体" charset="0"/>
              <a:ea typeface="方正隶书简体" charset="0"/>
            </a:endParaRPr>
          </a:p>
        </p:txBody>
      </p:sp>
      <p:pic>
        <p:nvPicPr>
          <p:cNvPr id="4" name="图片 3" descr="C:\Users\Administrator.WINDOWS-IQ47ND5\Pictures\414\16.jpg16"/>
          <p:cNvPicPr>
            <a:picLocks noChangeAspect="1"/>
          </p:cNvPicPr>
          <p:nvPr/>
        </p:nvPicPr>
        <p:blipFill>
          <a:blip r:embed="rId1"/>
          <a:srcRect/>
          <a:stretch>
            <a:fillRect/>
          </a:stretch>
        </p:blipFill>
        <p:spPr>
          <a:xfrm>
            <a:off x="8538210" y="2429510"/>
            <a:ext cx="2802255" cy="3735705"/>
          </a:xfrm>
          <a:prstGeom prst="rect">
            <a:avLst/>
          </a:prstGeom>
          <a:effectLst>
            <a:softEdge rad="101600"/>
          </a:effectLst>
        </p:spPr>
      </p:pic>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51330" y="1275080"/>
            <a:ext cx="9513570" cy="534733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400" dirty="0">
                <a:latin typeface="方正启体简体" charset="0"/>
                <a:ea typeface="方正启体简体" charset="0"/>
                <a:sym typeface="+mn-ea"/>
              </a:rPr>
              <a:t>【节选】：</a:t>
            </a:r>
            <a:r>
              <a:rPr lang="zh-CN" altLang="en-US" sz="2400" dirty="0">
                <a:latin typeface="方正启体简体" charset="0"/>
                <a:ea typeface="方正启体简体" charset="0"/>
              </a:rPr>
              <a:t>［四凤拉周萍至中门，中门开，鲁妈（1）与鲁大海进。</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两点钟内鲁妈的样子另变了一个人。声音因为在雨里叫喊哭号已经暗哑，眼皮失望地向下垂，前额的皱纹很深地刻在上面，过度的刺激使着她变成了呆滞，整个激成刻板的痛苦的模型。她的衣服像是已烘干了一部分，头发还有些湿，鬓角凌乱地贴着湿的头发。她的手在颤，很小心走进来。</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鲁四凤  （惊惧）妈！（畏缩）</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［略顿，鲁妈哀怜地望着四凤。</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鲁侍萍  （伸出手向四凤，哀痛地）凤儿，来！</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［鲁四凤跑至母亲面前，跪下。</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鲁四凤    妈！（抱着母亲的膝）</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鲁侍萍  （抚摸四凤的头顶，痛惜地）孩子，我的可怜的孩子。</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鲁四凤  （泣不成声地）妈，饶了我吧，饶了我吧，我忘了您的话了。</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　</a:t>
            </a:r>
            <a:endParaRPr lang="zh-CN" altLang="en-US" sz="2400" dirty="0">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雷  雨</a:t>
            </a:r>
            <a:endParaRPr lang="zh-CN" altLang="en-US" sz="4000" b="1" dirty="0">
              <a:latin typeface="方正书宋简体" charset="0"/>
              <a:ea typeface="方正书宋简体" charset="0"/>
            </a:endParaRPr>
          </a:p>
        </p:txBody>
      </p:sp>
      <p:sp>
        <p:nvSpPr>
          <p:cNvPr id="2" name="TextBox 3"/>
          <p:cNvSpPr txBox="1"/>
          <p:nvPr/>
        </p:nvSpPr>
        <p:spPr>
          <a:xfrm>
            <a:off x="10038080" y="111125"/>
            <a:ext cx="1969770" cy="518160"/>
          </a:xfrm>
          <a:prstGeom prst="rect">
            <a:avLst/>
          </a:prstGeom>
          <a:noFill/>
        </p:spPr>
        <p:txBody>
          <a:bodyPr wrap="square" rtlCol="0">
            <a:spAutoFit/>
          </a:bodyPr>
          <a:p>
            <a:r>
              <a:rPr lang="zh-CN" altLang="en-US" sz="2800" dirty="0">
                <a:latin typeface="华文彩云" pitchFamily="2" charset="-122"/>
                <a:ea typeface="华文彩云" pitchFamily="2" charset="-122"/>
              </a:rPr>
              <a:t>现当代戏剧</a:t>
            </a:r>
            <a:endParaRPr lang="zh-CN" altLang="en-US" sz="2800" dirty="0">
              <a:latin typeface="华文彩云" pitchFamily="2" charset="-122"/>
              <a:ea typeface="华文彩云" pitchFamily="2" charset="-122"/>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7"/>
          <p:cNvPicPr>
            <a:picLocks noChangeAspect="1"/>
          </p:cNvPicPr>
          <p:nvPr/>
        </p:nvPicPr>
        <p:blipFill>
          <a:blip r:embed="rId1"/>
          <a:stretch>
            <a:fillRect/>
          </a:stretch>
        </p:blipFill>
        <p:spPr>
          <a:xfrm>
            <a:off x="5925185" y="3701415"/>
            <a:ext cx="4686935" cy="3125470"/>
          </a:xfrm>
          <a:prstGeom prst="rect">
            <a:avLst/>
          </a:prstGeom>
        </p:spPr>
      </p:pic>
      <p:pic>
        <p:nvPicPr>
          <p:cNvPr id="3" name="图片 2" descr="18"/>
          <p:cNvPicPr>
            <a:picLocks noChangeAspect="1"/>
          </p:cNvPicPr>
          <p:nvPr/>
        </p:nvPicPr>
        <p:blipFill>
          <a:blip r:embed="rId2"/>
          <a:stretch>
            <a:fillRect/>
          </a:stretch>
        </p:blipFill>
        <p:spPr>
          <a:xfrm>
            <a:off x="716280" y="3696335"/>
            <a:ext cx="4425315" cy="3025140"/>
          </a:xfrm>
          <a:prstGeom prst="rect">
            <a:avLst/>
          </a:prstGeom>
        </p:spPr>
      </p:pic>
      <p:pic>
        <p:nvPicPr>
          <p:cNvPr id="4" name="图片 3" descr="19"/>
          <p:cNvPicPr>
            <a:picLocks noChangeAspect="1"/>
          </p:cNvPicPr>
          <p:nvPr/>
        </p:nvPicPr>
        <p:blipFill>
          <a:blip r:embed="rId3"/>
          <a:stretch>
            <a:fillRect/>
          </a:stretch>
        </p:blipFill>
        <p:spPr>
          <a:xfrm>
            <a:off x="7036435" y="260985"/>
            <a:ext cx="4690110" cy="3283585"/>
          </a:xfrm>
          <a:prstGeom prst="rect">
            <a:avLst/>
          </a:prstGeom>
        </p:spPr>
      </p:pic>
      <p:pic>
        <p:nvPicPr>
          <p:cNvPr id="5" name="图片 4" descr="20"/>
          <p:cNvPicPr>
            <a:picLocks noChangeAspect="1"/>
          </p:cNvPicPr>
          <p:nvPr/>
        </p:nvPicPr>
        <p:blipFill>
          <a:blip r:embed="rId4"/>
          <a:stretch>
            <a:fillRect/>
          </a:stretch>
        </p:blipFill>
        <p:spPr>
          <a:xfrm>
            <a:off x="2158365" y="636905"/>
            <a:ext cx="4392930" cy="2929255"/>
          </a:xfrm>
          <a:prstGeom prst="rect">
            <a:avLst/>
          </a:prstGeom>
        </p:spPr>
      </p:pic>
      <p:sp>
        <p:nvSpPr>
          <p:cNvPr id="6" name="文本框 5"/>
          <p:cNvSpPr txBox="1"/>
          <p:nvPr/>
        </p:nvSpPr>
        <p:spPr>
          <a:xfrm>
            <a:off x="10933430" y="3872230"/>
            <a:ext cx="746125" cy="2085975"/>
          </a:xfrm>
          <a:prstGeom prst="rect">
            <a:avLst/>
          </a:prstGeom>
          <a:noFill/>
        </p:spPr>
        <p:txBody>
          <a:bodyPr vert="eaVert" wrap="square" rtlCol="0">
            <a:spAutoFit/>
          </a:bodyPr>
          <a:p>
            <a:r>
              <a:rPr lang="zh-CN" altLang="en-US" sz="3600" b="1">
                <a:solidFill>
                  <a:srgbClr val="E60000"/>
                </a:solidFill>
                <a:latin typeface="方正启体简体" charset="0"/>
                <a:ea typeface="方正启体简体" charset="0"/>
              </a:rPr>
              <a:t>剧照欣赏</a:t>
            </a:r>
            <a:endParaRPr lang="zh-CN" altLang="en-US" sz="3600" b="1">
              <a:solidFill>
                <a:srgbClr val="E60000"/>
              </a:solidFill>
              <a:latin typeface="方正启体简体" charset="0"/>
              <a:ea typeface="方正启体简体" charset="0"/>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sp>
        <p:nvSpPr>
          <p:cNvPr id="6" name="文本框 5"/>
          <p:cNvSpPr txBox="1"/>
          <p:nvPr/>
        </p:nvSpPr>
        <p:spPr>
          <a:xfrm>
            <a:off x="4637405" y="1933575"/>
            <a:ext cx="6132830" cy="4069715"/>
          </a:xfrm>
          <a:prstGeom prst="rect">
            <a:avLst/>
          </a:prstGeom>
          <a:noFill/>
        </p:spPr>
        <p:txBody>
          <a:bodyPr wrap="square" rtlCol="0">
            <a:spAutoFit/>
          </a:bodyPr>
          <a:lstStyle/>
          <a:p>
            <a:r>
              <a:rPr lang="zh-CN" altLang="en-US" sz="2000" dirty="0" smtClean="0">
                <a:latin typeface="+mn-ea"/>
              </a:rPr>
              <a:t>       </a:t>
            </a:r>
            <a:r>
              <a:rPr sz="2000" dirty="0">
                <a:latin typeface="+mn-ea"/>
              </a:rPr>
              <a:t>《雷雨》创作于1934年，是曹禺的第一个艺术生命，也是现代话剧成熟的标志。《雷雨》一发表，就震动了文坛，而此时的曹禺只有二十二岁。《雷雨》剧作完全运用了“三一律”，两个家庭八个人物在短短一天之内（上午到午夜两点）、两个舞台背景（周家客厅、鲁家住房）发生的故事，却牵扯了周朴园家庭内外各成员之间前后30年的错综纠缠的恩恩怨怨。狭小的舞台上不仅突现了伦理的矛盾、阶级的矛盾，还有个体对于环境、时代强烈不谐调的矛盾，在种种剧烈的冲突中完成了人物的塑造，其实悲剧早已潜伏在每一句台词、每一个伏笔中，只是到最后时分才终于爆发出来，化作一场倾盆雷雨，无比强烈地震撼了每个人的灵魂。</a:t>
            </a:r>
            <a:endParaRPr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44" name="图片 43"/>
          <p:cNvPicPr>
            <a:picLocks noChangeAspect="1"/>
          </p:cNvPicPr>
          <p:nvPr/>
        </p:nvPicPr>
        <p:blipFill>
          <a:blip r:embed="rId4" cstate="email"/>
          <a:stretch>
            <a:fillRect/>
          </a:stretch>
        </p:blipFill>
        <p:spPr>
          <a:xfrm rot="1615633" flipH="1">
            <a:off x="5013960" y="847725"/>
            <a:ext cx="948690" cy="94869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45107" y="630373"/>
            <a:ext cx="3275039" cy="707886"/>
          </a:xfrm>
          <a:prstGeom prst="rect">
            <a:avLst/>
          </a:prstGeom>
          <a:noFill/>
        </p:spPr>
        <p:txBody>
          <a:bodyPr wrap="square" rtlCol="0">
            <a:spAutoFit/>
          </a:bodyPr>
          <a:lstStyle/>
          <a:p>
            <a:r>
              <a:rPr lang="zh-CN" altLang="en-US" sz="4000" b="1" dirty="0" smtClean="0">
                <a:latin typeface="方正书宋简体" charset="0"/>
                <a:ea typeface="方正书宋简体" charset="0"/>
              </a:rPr>
              <a:t>柳</a:t>
            </a:r>
            <a:r>
              <a:rPr lang="zh-CN" altLang="en-US" sz="4000" b="1" dirty="0">
                <a:latin typeface="方正书宋简体" charset="0"/>
                <a:ea typeface="方正书宋简体" charset="0"/>
              </a:rPr>
              <a:t>敬亭说书</a:t>
            </a:r>
            <a:endParaRPr lang="zh-CN" altLang="en-US" sz="4000" b="1" dirty="0">
              <a:latin typeface="方正书宋简体" charset="0"/>
              <a:ea typeface="方正书宋简体" charset="0"/>
            </a:endParaRPr>
          </a:p>
        </p:txBody>
      </p:sp>
      <p:sp>
        <p:nvSpPr>
          <p:cNvPr id="3" name="文本框 2"/>
          <p:cNvSpPr txBox="1"/>
          <p:nvPr/>
        </p:nvSpPr>
        <p:spPr>
          <a:xfrm>
            <a:off x="1074631" y="1681361"/>
            <a:ext cx="10838180" cy="4154984"/>
          </a:xfrm>
          <a:prstGeom prst="rect">
            <a:avLst/>
          </a:prstGeom>
          <a:noFill/>
        </p:spPr>
        <p:txBody>
          <a:bodyPr wrap="square" rtlCol="0">
            <a:spAutoFit/>
          </a:bodyPr>
          <a:lstStyle/>
          <a:p>
            <a:r>
              <a:rPr lang="zh-CN" altLang="en-US" sz="2400" dirty="0" smtClean="0">
                <a:latin typeface="方正启体简体" charset="0"/>
                <a:ea typeface="方正启体简体" charset="0"/>
              </a:rPr>
              <a:t>           南京</a:t>
            </a:r>
            <a:r>
              <a:rPr lang="zh-CN" altLang="en-US" sz="2400" dirty="0">
                <a:latin typeface="方正启体简体" charset="0"/>
                <a:ea typeface="方正启体简体" charset="0"/>
              </a:rPr>
              <a:t>柳麻子，黧黑，满面疤癗，悠悠忽忽，土木形骸，善说书。一日说书一回，定价一两。十日前先送书帕下定，常不得空。南京一时有两行情人：王月生、柳麻子是也。余听其说景阳冈武松打虎白文，与本传大异。其描写刻画，微入豪发，然又找截干净，并不唠叨。勃夬声如巨钟，说至筋节处，叱咤叫喊，汹汹崩屋。武松到店沽酒，店内无人，謈地一吼，店中空缸空甓皆瓮瓮有声。闲中着色，细微至此。主人必屏息静坐，倾耳听之，彼方掉舌，稍见下人呫哔耳语，听者欠伸有倦色，辄不言，故不得强。每至丙夜，拭桌剪灯，素瓷静递，款款言之。其疾徐轻重，吞吐抑扬，入情入理，入筋入骨，摘世上说书之耳而使之谛听，不怕其不齰舌死也。</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柳</a:t>
            </a:r>
            <a:r>
              <a:rPr lang="zh-CN" altLang="en-US" sz="2400" dirty="0">
                <a:latin typeface="方正启体简体" charset="0"/>
                <a:ea typeface="方正启体简体" charset="0"/>
              </a:rPr>
              <a:t>麻子貌奇丑，然其口角波俏，眼目流利，衣服恬静，直与王月生同其婉娈，故其行情正等。</a:t>
            </a:r>
            <a:endParaRPr lang="zh-CN" altLang="en-US" sz="2400" dirty="0">
              <a:latin typeface="方正启体简体" charset="0"/>
              <a:ea typeface="方正启体简体" charset="0"/>
            </a:endParaRPr>
          </a:p>
        </p:txBody>
      </p:sp>
      <p:sp>
        <p:nvSpPr>
          <p:cNvPr id="4" name="TextBox 3"/>
          <p:cNvSpPr txBox="1"/>
          <p:nvPr/>
        </p:nvSpPr>
        <p:spPr>
          <a:xfrm>
            <a:off x="10383144" y="113214"/>
            <a:ext cx="1666426"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86968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1、“雷雨”这一题目的含义？理清本幕戏剧的矛盾焦点是什么？周鲁两家的矛盾根源是什么？</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分析曹禺《雷雨》中女主人公繁漪的“雷雨”性格。</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723630" cy="106680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、分析《雷雨》的结构特色。周朴园形象的深刻含义？</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990600" y="1301750"/>
            <a:ext cx="5549900"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古希腊神话</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希腊神话源于古老的爱琴文明，他们是西洋文明的始祖，具有卓越的天性和不凡的想像力。在那原始时代，他们对自然现象，对人的生死，都感到神秘和难解，于是他们不断地幻想、不断地沉思。在他们想像中，宇宙万物都拥有生命。神话故事最初都是口耳相传，直至西元前七世纪才由大诗人荷马统整记录于《史诗》中。</a:t>
            </a:r>
            <a:endParaRPr sz="2800" dirty="0">
              <a:latin typeface="方正隶书简体" charset="0"/>
              <a:ea typeface="方正隶书简体" charset="0"/>
            </a:endParaRPr>
          </a:p>
        </p:txBody>
      </p:sp>
      <p:pic>
        <p:nvPicPr>
          <p:cNvPr id="2" name="图片 1" descr="21"/>
          <p:cNvPicPr>
            <a:picLocks noChangeAspect="1"/>
          </p:cNvPicPr>
          <p:nvPr/>
        </p:nvPicPr>
        <p:blipFill>
          <a:blip r:embed="rId1"/>
          <a:stretch>
            <a:fillRect/>
          </a:stretch>
        </p:blipFill>
        <p:spPr>
          <a:xfrm>
            <a:off x="6549390" y="2272030"/>
            <a:ext cx="5405755" cy="3297555"/>
          </a:xfrm>
          <a:prstGeom prst="rect">
            <a:avLst/>
          </a:prstGeom>
          <a:effectLst>
            <a:softEdge rad="127000"/>
          </a:effectLst>
        </p:spPr>
      </p:pic>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80540" y="1593215"/>
            <a:ext cx="9513570" cy="492188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rPr>
              <a:t>在马其顿和希腊东部的色萨利之间矗立着一座高山。大雾弥漫的山顶直插云霄。山顶上，众神们的家园沐浴在阳光之中。宙斯作为山神和人类之父主宰着那里的一切。总的说来，宙斯并不是一个独裁统治者。但毫无疑问，凡事山神们都要听从他的命令。宙斯将男女山神12人组成一个委员会，宙斯本人则坐第一把交椅，是众神与人类的太上皇，也是雷电的操纵者。他旁边是他那傲慢且嫉妒的皇后赫拉。波塞冬是大海的统治者。哈得斯是主宰阴间的冥王，他在委员会中没有席位。阿波罗是太阳神、音乐和诗神。他的孪生姐妹阿耳特弥斯是月亮和狩猎女神。雅典娜是智慧女神和家居艺术品的守护女神。</a:t>
            </a:r>
            <a:endParaRPr lang="zh-CN" altLang="en-US" sz="2800" dirty="0">
              <a:latin typeface="方正启体简体" charset="0"/>
              <a:ea typeface="方正启体简体" charset="0"/>
              <a:sym typeface="+mn-ea"/>
            </a:endParaRPr>
          </a:p>
        </p:txBody>
      </p:sp>
      <p:sp>
        <p:nvSpPr>
          <p:cNvPr id="5" name="文本框 4"/>
          <p:cNvSpPr txBox="1"/>
          <p:nvPr/>
        </p:nvSpPr>
        <p:spPr>
          <a:xfrm>
            <a:off x="3576320" y="68580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奥林波斯山神</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58010" y="1448435"/>
            <a:ext cx="9513570" cy="534860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rPr>
              <a:t>赫提斯是家室之神，象征着家庭中的生命与幸福。气势汹汹的阿瑞斯是战神。媚人的阿芙罗狄蒂是爱与美神。</a:t>
            </a:r>
            <a:r>
              <a:rPr lang="zh-CN" altLang="en-US" sz="2800" dirty="0">
                <a:latin typeface="方正启体简体" charset="0"/>
                <a:ea typeface="方正启体简体" charset="0"/>
                <a:sym typeface="+mn-ea"/>
              </a:rPr>
              <a:t>火神赫菲斯托斯是宙斯雷电的创造者。以翅代步的信使海尔墨斯掌管商业与发明事务。谷物与丰收女神得墨特尔负责管理农业，她是文明之母。以上所提到的主要天神们都假装成凡人的样子，他们的美丽与魅力无可匹敌。因常受到凡人情感与愿望的感染，他们不时地勃然大怒，妒嫉别人。他们卷入与人类世界无休止的争斗中。在奥林波斯，他们之间也充满了阴谋与权力之争。在凡人的世界里，他们经历了敌对与挫折。他们珍惜人间的爱与友善。这群长生不老的天神们的外表与行为完全符合人间的方式。这就是奥林波斯山神们的本来面目。</a:t>
            </a:r>
            <a:endParaRPr lang="zh-CN" altLang="en-US" sz="2800" dirty="0">
              <a:latin typeface="方正启体简体" charset="0"/>
              <a:ea typeface="方正启体简体" charset="0"/>
              <a:sym typeface="+mn-ea"/>
            </a:endParaRPr>
          </a:p>
        </p:txBody>
      </p:sp>
      <p:sp>
        <p:nvSpPr>
          <p:cNvPr id="5" name="文本框 4"/>
          <p:cNvSpPr txBox="1"/>
          <p:nvPr/>
        </p:nvSpPr>
        <p:spPr>
          <a:xfrm>
            <a:off x="3702685" y="61849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奥林波斯山神</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3245" y="5774055"/>
            <a:ext cx="1945640" cy="717550"/>
          </a:xfrm>
          <a:prstGeom prst="rect">
            <a:avLst/>
          </a:prstGeom>
          <a:solidFill>
            <a:schemeClr val="bg1">
              <a:lumMod val="95000"/>
            </a:schemeClr>
          </a:solidFill>
          <a:ln>
            <a:solidFill>
              <a:srgbClr val="00B050"/>
            </a:solidFill>
          </a:ln>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40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宙斯</a:t>
            </a:r>
            <a:endParaRPr lang="zh-CN" altLang="en-US" sz="2800" dirty="0">
              <a:solidFill>
                <a:srgbClr val="00B050"/>
              </a:solidFill>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奥林波斯山神</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pic>
        <p:nvPicPr>
          <p:cNvPr id="4" name="图片 3" descr="02"/>
          <p:cNvPicPr>
            <a:picLocks noChangeAspect="1"/>
          </p:cNvPicPr>
          <p:nvPr/>
        </p:nvPicPr>
        <p:blipFill>
          <a:blip r:embed="rId1"/>
          <a:stretch>
            <a:fillRect/>
          </a:stretch>
        </p:blipFill>
        <p:spPr>
          <a:xfrm>
            <a:off x="1569720" y="1548765"/>
            <a:ext cx="4918710" cy="4012565"/>
          </a:xfrm>
          <a:prstGeom prst="rect">
            <a:avLst/>
          </a:prstGeom>
        </p:spPr>
      </p:pic>
      <p:pic>
        <p:nvPicPr>
          <p:cNvPr id="6" name="图片 5" descr="03"/>
          <p:cNvPicPr>
            <a:picLocks noChangeAspect="1"/>
          </p:cNvPicPr>
          <p:nvPr/>
        </p:nvPicPr>
        <p:blipFill>
          <a:blip r:embed="rId2"/>
          <a:stretch>
            <a:fillRect/>
          </a:stretch>
        </p:blipFill>
        <p:spPr>
          <a:xfrm>
            <a:off x="7451725" y="1577975"/>
            <a:ext cx="2376170" cy="3976370"/>
          </a:xfrm>
          <a:prstGeom prst="rect">
            <a:avLst/>
          </a:prstGeom>
        </p:spPr>
      </p:pic>
      <p:sp>
        <p:nvSpPr>
          <p:cNvPr id="7" name="文本框 6"/>
          <p:cNvSpPr txBox="1"/>
          <p:nvPr/>
        </p:nvSpPr>
        <p:spPr>
          <a:xfrm>
            <a:off x="7593330" y="5833110"/>
            <a:ext cx="2176780" cy="529590"/>
          </a:xfrm>
          <a:prstGeom prst="rect">
            <a:avLst/>
          </a:prstGeom>
          <a:solidFill>
            <a:schemeClr val="bg1">
              <a:lumMod val="95000"/>
            </a:schemeClr>
          </a:solidFill>
          <a:ln>
            <a:solidFill>
              <a:srgbClr val="00B050"/>
            </a:solidFill>
          </a:ln>
        </p:spPr>
        <p:txBody>
          <a:bodyPr wrap="square" rtlCol="0">
            <a:spAutoFit/>
          </a:bodyPr>
          <a:p>
            <a:pPr algn="l"/>
            <a:r>
              <a:rPr lang="en-US" altLang="zh-CN" sz="24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皇后赫拉</a:t>
            </a:r>
            <a:endParaRPr lang="zh-CN" altLang="en-US" sz="2800" dirty="0">
              <a:solidFill>
                <a:srgbClr val="00B050"/>
              </a:solidFill>
              <a:latin typeface="方正启体简体" charset="0"/>
              <a:ea typeface="方正启体简体" charset="0"/>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3245" y="5774055"/>
            <a:ext cx="1945640" cy="592455"/>
          </a:xfrm>
          <a:prstGeom prst="rect">
            <a:avLst/>
          </a:prstGeom>
          <a:solidFill>
            <a:schemeClr val="bg1">
              <a:lumMod val="95000"/>
            </a:schemeClr>
          </a:solidFill>
          <a:ln>
            <a:solidFill>
              <a:srgbClr val="00B050"/>
            </a:solidFill>
          </a:ln>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波塞冬</a:t>
            </a:r>
            <a:endParaRPr lang="zh-CN" altLang="en-US" sz="2800" dirty="0">
              <a:solidFill>
                <a:srgbClr val="00B050"/>
              </a:solidFill>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奥林波斯山神</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pic>
        <p:nvPicPr>
          <p:cNvPr id="4" name="图片 3" descr="C:\Users\Administrator.WINDOWS-IQ47ND5\Pictures\414\003.jpg003"/>
          <p:cNvPicPr>
            <a:picLocks noChangeAspect="1"/>
          </p:cNvPicPr>
          <p:nvPr/>
        </p:nvPicPr>
        <p:blipFill>
          <a:blip r:embed="rId1"/>
          <a:srcRect/>
          <a:stretch>
            <a:fillRect/>
          </a:stretch>
        </p:blipFill>
        <p:spPr>
          <a:xfrm>
            <a:off x="2036445" y="1548765"/>
            <a:ext cx="3985260" cy="4012565"/>
          </a:xfrm>
          <a:prstGeom prst="rect">
            <a:avLst/>
          </a:prstGeom>
        </p:spPr>
      </p:pic>
      <p:pic>
        <p:nvPicPr>
          <p:cNvPr id="6" name="图片 5" descr="C:\Users\Administrator.WINDOWS-IQ47ND5\Pictures\414\04.jpg04"/>
          <p:cNvPicPr>
            <a:picLocks noChangeAspect="1"/>
          </p:cNvPicPr>
          <p:nvPr/>
        </p:nvPicPr>
        <p:blipFill>
          <a:blip r:embed="rId2"/>
          <a:srcRect/>
          <a:stretch>
            <a:fillRect/>
          </a:stretch>
        </p:blipFill>
        <p:spPr>
          <a:xfrm>
            <a:off x="7357110" y="1555750"/>
            <a:ext cx="2490470" cy="3955415"/>
          </a:xfrm>
          <a:prstGeom prst="rect">
            <a:avLst/>
          </a:prstGeom>
        </p:spPr>
      </p:pic>
      <p:sp>
        <p:nvSpPr>
          <p:cNvPr id="7" name="文本框 6"/>
          <p:cNvSpPr txBox="1"/>
          <p:nvPr/>
        </p:nvSpPr>
        <p:spPr>
          <a:xfrm>
            <a:off x="7593330" y="5775325"/>
            <a:ext cx="1869440" cy="529590"/>
          </a:xfrm>
          <a:prstGeom prst="rect">
            <a:avLst/>
          </a:prstGeom>
          <a:solidFill>
            <a:schemeClr val="bg1">
              <a:lumMod val="95000"/>
            </a:schemeClr>
          </a:solidFill>
          <a:ln>
            <a:solidFill>
              <a:srgbClr val="00B050"/>
            </a:solidFill>
          </a:ln>
        </p:spPr>
        <p:txBody>
          <a:bodyPr wrap="square" rtlCol="0">
            <a:spAutoFit/>
          </a:bodyPr>
          <a:p>
            <a:pPr algn="l"/>
            <a:r>
              <a:rPr lang="en-US" altLang="zh-CN" sz="24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哈得斯</a:t>
            </a:r>
            <a:endParaRPr lang="zh-CN" altLang="en-US" sz="2800" dirty="0">
              <a:solidFill>
                <a:srgbClr val="00B050"/>
              </a:solidFill>
              <a:latin typeface="方正启体简体" charset="0"/>
              <a:ea typeface="方正启体简体" charset="0"/>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03245" y="5774055"/>
            <a:ext cx="1945640" cy="529590"/>
          </a:xfrm>
          <a:prstGeom prst="rect">
            <a:avLst/>
          </a:prstGeom>
          <a:solidFill>
            <a:schemeClr val="bg1">
              <a:lumMod val="95000"/>
            </a:schemeClr>
          </a:solidFill>
          <a:ln>
            <a:solidFill>
              <a:srgbClr val="00B050"/>
            </a:solidFill>
          </a:ln>
        </p:spPr>
        <p:txBody>
          <a:bodyPr wrap="square" rtlCol="0">
            <a:spAutoFit/>
          </a:bodyPr>
          <a:lstStyle/>
          <a:p>
            <a:pPr algn="l"/>
            <a:r>
              <a:rPr lang="en-US" altLang="zh-CN" sz="24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雅典娜</a:t>
            </a:r>
            <a:endParaRPr lang="zh-CN" altLang="en-US" sz="2800" dirty="0">
              <a:solidFill>
                <a:srgbClr val="00B050"/>
              </a:solidFill>
              <a:latin typeface="方正启体简体" charset="0"/>
              <a:ea typeface="方正启体简体" charset="0"/>
            </a:endParaRPr>
          </a:p>
        </p:txBody>
      </p:sp>
      <p:sp>
        <p:nvSpPr>
          <p:cNvPr id="5" name="文本框 4"/>
          <p:cNvSpPr txBox="1"/>
          <p:nvPr/>
        </p:nvSpPr>
        <p:spPr>
          <a:xfrm>
            <a:off x="3702685" y="47371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奥林波斯山神</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pic>
        <p:nvPicPr>
          <p:cNvPr id="6" name="图片 5" descr="C:\Users\Administrator.WINDOWS-IQ47ND5\Pictures\414\06.jpg06"/>
          <p:cNvPicPr>
            <a:picLocks noChangeAspect="1"/>
          </p:cNvPicPr>
          <p:nvPr/>
        </p:nvPicPr>
        <p:blipFill>
          <a:blip r:embed="rId1"/>
          <a:srcRect/>
          <a:stretch>
            <a:fillRect/>
          </a:stretch>
        </p:blipFill>
        <p:spPr>
          <a:xfrm>
            <a:off x="7009130" y="1565275"/>
            <a:ext cx="2962910" cy="3950335"/>
          </a:xfrm>
          <a:prstGeom prst="rect">
            <a:avLst/>
          </a:prstGeom>
        </p:spPr>
      </p:pic>
      <p:sp>
        <p:nvSpPr>
          <p:cNvPr id="7" name="文本框 6"/>
          <p:cNvSpPr txBox="1"/>
          <p:nvPr/>
        </p:nvSpPr>
        <p:spPr>
          <a:xfrm>
            <a:off x="7275195" y="5765165"/>
            <a:ext cx="2516505" cy="529590"/>
          </a:xfrm>
          <a:prstGeom prst="rect">
            <a:avLst/>
          </a:prstGeom>
          <a:solidFill>
            <a:schemeClr val="bg1">
              <a:lumMod val="95000"/>
            </a:schemeClr>
          </a:solidFill>
          <a:ln>
            <a:solidFill>
              <a:srgbClr val="00B050"/>
            </a:solidFill>
          </a:ln>
        </p:spPr>
        <p:txBody>
          <a:bodyPr wrap="square" rtlCol="0">
            <a:spAutoFit/>
          </a:bodyPr>
          <a:p>
            <a:pPr algn="l"/>
            <a:r>
              <a:rPr lang="en-US" altLang="zh-CN" sz="2400" dirty="0">
                <a:latin typeface="方正启体简体" charset="0"/>
                <a:ea typeface="方正启体简体" charset="0"/>
              </a:rPr>
              <a:t>        </a:t>
            </a:r>
            <a:r>
              <a:rPr lang="zh-CN" altLang="en-US" sz="2800" dirty="0">
                <a:solidFill>
                  <a:srgbClr val="00B050"/>
                </a:solidFill>
                <a:latin typeface="方正启体简体" charset="0"/>
                <a:ea typeface="方正启体简体" charset="0"/>
              </a:rPr>
              <a:t>阿耳特弥斯</a:t>
            </a:r>
            <a:endParaRPr lang="zh-CN" altLang="en-US" sz="2800" dirty="0">
              <a:solidFill>
                <a:srgbClr val="00B050"/>
              </a:solidFill>
              <a:latin typeface="方正启体简体" charset="0"/>
              <a:ea typeface="方正启体简体" charset="0"/>
            </a:endParaRPr>
          </a:p>
        </p:txBody>
      </p:sp>
      <p:pic>
        <p:nvPicPr>
          <p:cNvPr id="8" name="图片 7" descr="C:\Users\Administrator.WINDOWS-IQ47ND5\Pictures\414\07.jpg07"/>
          <p:cNvPicPr>
            <a:picLocks noChangeAspect="1"/>
          </p:cNvPicPr>
          <p:nvPr/>
        </p:nvPicPr>
        <p:blipFill>
          <a:blip r:embed="rId2"/>
          <a:srcRect/>
          <a:stretch>
            <a:fillRect/>
          </a:stretch>
        </p:blipFill>
        <p:spPr>
          <a:xfrm>
            <a:off x="3129915" y="1548765"/>
            <a:ext cx="1798320" cy="4012565"/>
          </a:xfrm>
          <a:prstGeom prst="rect">
            <a:avLst/>
          </a:prstGeom>
        </p:spPr>
      </p:pic>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8960" y="1351915"/>
            <a:ext cx="9513570" cy="571436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rPr>
              <a:t>偷窃天火之后，宙斯对人类的敌意与日俱增。一天，他令儿子赫菲斯托斯用泥塑一美女像，并请众神赠予她不同的礼物。其中，雅典娜饰之以华丽的衣裳，赫耳墨斯赠之以说谎的能力。世上的第一个女人是位迷人女郎，因为她从每位神灵那里得到了一样对男人有害的礼物，因此宙斯称她为潘多拉（pander：意为煽动）。</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宙斯决定把她作为礼物送给世间的男子。于是信使赫耳墨斯将她带给普罗米修斯的弟弟厄庇墨透斯。她姿容绝美，见者无不为之倾心。厄庇墨透斯兴高采烈地把她迎入屋内。普罗米修斯警告过他不得接受宙斯的任何馈赠，而他已将之忘于脑后。这一对夫妻有过一段幸福的生活，但不久灾难却降临人间。</a:t>
            </a:r>
            <a:endParaRPr lang="zh-CN" altLang="en-US" sz="2800" dirty="0">
              <a:latin typeface="方正启体简体" charset="0"/>
              <a:ea typeface="方正启体简体" charset="0"/>
            </a:endParaRPr>
          </a:p>
          <a:p>
            <a:pPr algn="l"/>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5" name="文本框 4"/>
          <p:cNvSpPr txBox="1"/>
          <p:nvPr/>
        </p:nvSpPr>
        <p:spPr>
          <a:xfrm>
            <a:off x="3576320" y="68580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潘多拉之盒</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80540" y="1516380"/>
            <a:ext cx="5826125" cy="5223510"/>
          </a:xfrm>
          <a:prstGeom prst="rect">
            <a:avLst/>
          </a:prstGeom>
          <a:noFill/>
        </p:spPr>
        <p:txBody>
          <a:bodyPr wrap="square" rtlCol="0">
            <a:spAutoFit/>
          </a:bodyPr>
          <a:lstStyle/>
          <a:p>
            <a:pPr algn="l"/>
            <a:r>
              <a:rPr lang="zh-CN" altLang="en-US" sz="2400" dirty="0">
                <a:latin typeface="方正启体简体" charset="0"/>
                <a:ea typeface="方正启体简体" charset="0"/>
              </a:rPr>
              <a:t>            </a:t>
            </a:r>
            <a:r>
              <a:rPr lang="zh-CN" altLang="en-US" sz="2800" dirty="0">
                <a:latin typeface="方正启体简体" charset="0"/>
                <a:ea typeface="方正启体简体" charset="0"/>
              </a:rPr>
              <a:t>当普罗米修斯忙于教授人们生存之道的时候，他把一个桶托付给厄庇墨透斯。他警告过他的弟弟不要打开桶盖。潘多拉好奇心强。她的丈夫不允许她看桶中之物，这使她感到十分懊恼。一天乘厄庇墨透斯出门在外，她打开桶盖，从桶里跑出的是不和与战争，瘟疫与疾病，偷窃与暴力，悲哀与忧虑，以及其他一些人类从此要遭受的不幸。只有希望被关在桶口，永远飞不出来，因此人们常常把希望藏于心中。</a:t>
            </a:r>
            <a:endParaRPr lang="zh-CN" altLang="en-US" sz="2800" dirty="0">
              <a:latin typeface="方正启体简体" charset="0"/>
              <a:ea typeface="方正启体简体" charset="0"/>
            </a:endParaRPr>
          </a:p>
        </p:txBody>
      </p:sp>
      <p:sp>
        <p:nvSpPr>
          <p:cNvPr id="5" name="文本框 4"/>
          <p:cNvSpPr txBox="1"/>
          <p:nvPr/>
        </p:nvSpPr>
        <p:spPr>
          <a:xfrm>
            <a:off x="3576320" y="68580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潘多拉之盒</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pic>
        <p:nvPicPr>
          <p:cNvPr id="4" name="图片 3" descr="22"/>
          <p:cNvPicPr>
            <a:picLocks noChangeAspect="1"/>
          </p:cNvPicPr>
          <p:nvPr/>
        </p:nvPicPr>
        <p:blipFill>
          <a:blip r:embed="rId1"/>
          <a:stretch>
            <a:fillRect/>
          </a:stretch>
        </p:blipFill>
        <p:spPr>
          <a:xfrm>
            <a:off x="7660640" y="1589405"/>
            <a:ext cx="3657600" cy="4729480"/>
          </a:xfrm>
          <a:prstGeom prst="rect">
            <a:avLst/>
          </a:prstGeom>
          <a:effectLst>
            <a:softEdge rad="50800"/>
          </a:effectLst>
        </p:spPr>
      </p:pic>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37405" y="1933575"/>
            <a:ext cx="6132830" cy="3764915"/>
          </a:xfrm>
          <a:prstGeom prst="rect">
            <a:avLst/>
          </a:prstGeom>
          <a:noFill/>
        </p:spPr>
        <p:txBody>
          <a:bodyPr wrap="square" rtlCol="0">
            <a:spAutoFit/>
          </a:bodyPr>
          <a:lstStyle/>
          <a:p>
            <a:r>
              <a:rPr lang="zh-CN" altLang="en-US" sz="2000" dirty="0" smtClean="0">
                <a:latin typeface="+mn-ea"/>
              </a:rPr>
              <a:t>       </a:t>
            </a:r>
            <a:r>
              <a:rPr sz="2000" dirty="0">
                <a:latin typeface="+mn-ea"/>
              </a:rPr>
              <a:t>从思想内涵而言，希腊神话以诗性想象表达了远古希腊人力图诠释纷繁复杂的自然现象和社会现象的原始观念， 曲折反应了人类从蒙昧时期到野蛮时期、从母权制度过度到父权制的史前史，是对人的存在和人生意义的一种前哲学、前逻辑的思考和诠释。</a:t>
            </a:r>
            <a:endParaRPr sz="2000" dirty="0">
              <a:latin typeface="+mn-ea"/>
            </a:endParaRPr>
          </a:p>
          <a:p>
            <a:r>
              <a:rPr sz="2000" dirty="0">
                <a:latin typeface="+mn-ea"/>
              </a:rPr>
              <a:t>       希腊神话中所谓的“前奥林匹斯神系”性质上是属于原生神话，或叫自然神话或蒙昧神话。“前奥林匹斯神系”反映了 母权占统治地位的古希腊氏族社会生活，原生神话在一定意义上也可叫母权神话或血缘神话。以宙斯为首的“奥林匹斯神系”已具有次生神话的特征，次生神话也称英雄神话，父权神话，地缘神话，其产生于野蛮时代的高级阶段。</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4" name="图片 3" descr="26"/>
          <p:cNvPicPr>
            <a:picLocks noChangeAspect="1"/>
          </p:cNvPicPr>
          <p:nvPr/>
        </p:nvPicPr>
        <p:blipFill>
          <a:blip r:embed="rId4"/>
          <a:srcRect l="3895" t="2354" r="4572" b="3852"/>
          <a:stretch>
            <a:fillRect/>
          </a:stretch>
        </p:blipFill>
        <p:spPr>
          <a:xfrm>
            <a:off x="781050" y="1504315"/>
            <a:ext cx="3853815" cy="3855720"/>
          </a:xfrm>
          <a:prstGeom prst="ellipse">
            <a:avLst/>
          </a:prstGeom>
          <a:ln>
            <a:solidFill>
              <a:schemeClr val="accent3"/>
            </a:solid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876557"/>
            <a:ext cx="6315710" cy="3170099"/>
          </a:xfrm>
          <a:prstGeom prst="rect">
            <a:avLst/>
          </a:prstGeom>
          <a:noFill/>
        </p:spPr>
        <p:txBody>
          <a:bodyPr wrap="square" rtlCol="0">
            <a:spAutoFit/>
          </a:bodyPr>
          <a:lstStyle/>
          <a:p>
            <a:r>
              <a:rPr lang="zh-CN" altLang="en-US" sz="2000" dirty="0" smtClean="0">
                <a:latin typeface="+mn-ea"/>
              </a:rPr>
              <a:t>       本文</a:t>
            </a:r>
            <a:r>
              <a:rPr lang="zh-CN" altLang="en-US" sz="2000" dirty="0">
                <a:latin typeface="+mn-ea"/>
              </a:rPr>
              <a:t>篇幅十分短小，全文共二百多字，但就是这短短的篇幅让读者对柳敬亭高超的说书艺术留下了深刻的印象，这得益于作者独具匠心的行文安排和一些艺术手法的运用。文章运用了欲扬先抑的手法，赞扬柳敬亭说书艺术的高超，却先说他外貌的丑陋，再以王月生作比来衬托其说书艺术非同一般。其次，文章还运用了侧面烘托的手法，“摘世上说书之耳而使之谛听，不怕其舌死也”一句，以其他说书人反衬柳敬亭说书艺术的高超。另外，“武松沽酒”一处，运用了细节描写，凸显柳敬亭说书的细致入微。 </a:t>
            </a:r>
            <a:endParaRPr lang="zh-CN" altLang="en-US" sz="2000" dirty="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zh-CN" altLang="en-US"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86968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1、何谓“潘多拉的盒子”？它的寓意所在？</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古希腊神话的产生根源与特点。</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7236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、古希腊神话为什么具有不朽的艺术魅力？</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93165" y="1571625"/>
            <a:ext cx="616648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荷  马</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荷马是古希腊的一位盲人诗人，相传生活在公元前8世纪至前7世纪初，出生在小亚细亚，在当时口传文学流行的时代，凭心记口诵讲说世代相传的故事。他留下的两部史诗《伊利亚特》、《奥德赛》代表着古希腊文学最辉煌的成就。荷马与但丁、莎士比亚、歌德被西方文学界并称为世界四大诗人，而荷马则又被但丁在《神曲》中誉为“诗人之王”。</a:t>
            </a:r>
            <a:endParaRPr sz="2800" dirty="0">
              <a:latin typeface="方正隶书简体" charset="0"/>
              <a:ea typeface="方正隶书简体" charset="0"/>
            </a:endParaRPr>
          </a:p>
        </p:txBody>
      </p:sp>
      <p:pic>
        <p:nvPicPr>
          <p:cNvPr id="2" name="图片 1" descr="C:\Users\Administrator.WINDOWS-IQ47ND5\Pictures\414\23.jpg23"/>
          <p:cNvPicPr>
            <a:picLocks noChangeAspect="1"/>
          </p:cNvPicPr>
          <p:nvPr/>
        </p:nvPicPr>
        <p:blipFill>
          <a:blip r:embed="rId1"/>
          <a:srcRect/>
          <a:stretch>
            <a:fillRect/>
          </a:stretch>
        </p:blipFill>
        <p:spPr>
          <a:xfrm>
            <a:off x="7412355" y="1992630"/>
            <a:ext cx="3609975" cy="4138295"/>
          </a:xfrm>
          <a:prstGeom prst="rect">
            <a:avLst/>
          </a:prstGeom>
          <a:effectLst>
            <a:softEdge rad="127000"/>
          </a:effectLst>
        </p:spPr>
      </p:pic>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62125" y="1342390"/>
            <a:ext cx="9513570" cy="516572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sym typeface="+mn-ea"/>
              </a:rPr>
              <a:t>【节选】</a:t>
            </a:r>
            <a:r>
              <a:rPr lang="zh-CN" altLang="en-US" sz="2800" dirty="0">
                <a:latin typeface="方正启体简体" charset="0"/>
                <a:ea typeface="方正启体简体" charset="0"/>
              </a:rPr>
              <a:t> 歌唱吧，女神！歌唱裴琉斯之子阿基琉斯的愤怒——他的暴怒招致了这场凶险的灾祸，给阿开亚人带来了受之不尽的苦难，将许多豪杰强健的魂魄打入了哀地斯，而把他们的躯体，作为美食，扔给了狗和兀鸟，从而实践了宙斯的意志，从初时的一场争执开始，当事的双方是阿特柔斯之子、民众的王者阿伽门农和卓越的阿基琉斯。</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是哪位神祗挑起了二者间的这场争斗？</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是宙斯和莱托之子阿波罗，后者因阿特桑斯之子侮辱了克鲁塞斯，他的祭司，而对这位王者大发其火。</a:t>
            </a:r>
            <a:endParaRPr lang="zh-CN" altLang="en-US" sz="2800" dirty="0">
              <a:latin typeface="方正启体简体" charset="0"/>
              <a:ea typeface="方正启体简体" charset="0"/>
            </a:endParaRPr>
          </a:p>
          <a:p>
            <a:pPr algn="l"/>
            <a:r>
              <a:rPr lang="zh-CN" altLang="en-US" sz="2400" dirty="0">
                <a:latin typeface="方正启体简体" charset="0"/>
                <a:ea typeface="方正启体简体" charset="0"/>
              </a:rPr>
              <a:t>            他在兵群中降下可怕的瘟疫，吞噬众人的生命。</a:t>
            </a:r>
            <a:endParaRPr lang="zh-CN" altLang="en-US" sz="2400" dirty="0">
              <a:latin typeface="方正启体简体" charset="0"/>
              <a:ea typeface="方正启体简体" charset="0"/>
            </a:endParaRPr>
          </a:p>
          <a:p>
            <a:pPr algn="l"/>
            <a:r>
              <a:rPr lang="zh-CN" altLang="en-US" sz="2400" dirty="0">
                <a:latin typeface="方正启体简体" charset="0"/>
                <a:ea typeface="方正启体简体" charset="0"/>
              </a:rPr>
              <a:t>           为了赎回女儿，克鲁塞斯曾身临阿开亚人的快船，带着难以数计的财礼，手握黄金节杖，杖上系着远射手阿波罗的条带</a:t>
            </a:r>
            <a:r>
              <a:rPr lang="en-US" altLang="zh-CN" sz="2400" dirty="0">
                <a:latin typeface="方正启体简体" charset="0"/>
                <a:ea typeface="方正启体简体" charset="0"/>
              </a:rPr>
              <a:t>……</a:t>
            </a:r>
            <a:r>
              <a:rPr lang="zh-CN" altLang="en-US" sz="2400" dirty="0">
                <a:latin typeface="方正启体简体" charset="0"/>
                <a:ea typeface="方正启体简体" charset="0"/>
              </a:rPr>
              <a:t>      </a:t>
            </a:r>
            <a:endParaRPr lang="zh-CN" altLang="en-US" sz="2400" dirty="0">
              <a:latin typeface="方正启体简体" charset="0"/>
              <a:ea typeface="方正启体简体" charset="0"/>
            </a:endParaRPr>
          </a:p>
        </p:txBody>
      </p:sp>
      <p:sp>
        <p:nvSpPr>
          <p:cNvPr id="5" name="文本框 4"/>
          <p:cNvSpPr txBox="1"/>
          <p:nvPr/>
        </p:nvSpPr>
        <p:spPr>
          <a:xfrm>
            <a:off x="3489325" y="617855"/>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伊利亚特</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46930" y="2136140"/>
            <a:ext cx="6132830" cy="2834640"/>
          </a:xfrm>
          <a:prstGeom prst="rect">
            <a:avLst/>
          </a:prstGeom>
          <a:noFill/>
        </p:spPr>
        <p:txBody>
          <a:bodyPr wrap="square" rtlCol="0">
            <a:spAutoFit/>
          </a:bodyPr>
          <a:lstStyle/>
          <a:p>
            <a:r>
              <a:rPr lang="zh-CN" altLang="en-US" sz="2000" dirty="0" smtClean="0">
                <a:latin typeface="+mn-ea"/>
              </a:rPr>
              <a:t>       </a:t>
            </a:r>
            <a:r>
              <a:rPr sz="2000" dirty="0">
                <a:latin typeface="+mn-ea"/>
              </a:rPr>
              <a:t>《荷马史诗》中的两部史诗《伊利亚特》和《奥德赛》，描写的主题分别是：在特洛伊战争中，阿基里斯与阿伽门农间的争端，和如何攻克特洛伊，以及特洛伊沦陷后，奥德修斯返回伊萨卡岛上的王国，与皇后珀涅罗珀团聚的故事。《荷马史诗》是早期英雄时代的大幅全景，也是艺术上的绝妙之作，它以整个希腊及四周的汪洋大海为主要情节的背景，展现了自由主义的自由情景，并为日后希腊人的道德观念（进而为整个西方社会的道德观念），立下了典范。</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42950" y="1389380"/>
            <a:ext cx="3853815" cy="3855720"/>
          </a:xfrm>
          <a:prstGeom prst="ellipse">
            <a:avLst/>
          </a:prstGeom>
          <a:ln>
            <a:solidFill>
              <a:schemeClr val="accent3"/>
            </a:solidFill>
          </a:ln>
        </p:spPr>
      </p:pic>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zh-CN" altLang="en-US"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86968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1、何谓“阿基里斯之踵”？</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荷马史诗的内涵及思想艺术成就。</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7236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、简述《伊利亚特》中英雄形象。</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93165" y="1571625"/>
            <a:ext cx="616648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索福克勒斯</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索福克勒斯（约公元前496——公元前406），古希腊三大悲剧家之一。生于雅典富商家庭。他是雅典民主政治繁荣时期意识形态最完善的代表人物。相传写有130部悲剧和笑剧，现存《安提戈涅》、《俄狄浦斯王》、《厄勒克特拉》等7部完整的悲剧。代表作《俄狄浦斯王》约写于公元前403年，着重描写主人公反抗“命运”但又不能逃脱其摆布的悲惨遭遇。</a:t>
            </a:r>
            <a:endParaRPr sz="2800" dirty="0">
              <a:latin typeface="方正隶书简体" charset="0"/>
              <a:ea typeface="方正隶书简体" charset="0"/>
            </a:endParaRPr>
          </a:p>
        </p:txBody>
      </p:sp>
      <p:pic>
        <p:nvPicPr>
          <p:cNvPr id="2" name="图片 1" descr="C:\Users\Administrator.WINDOWS-IQ47ND5\Pictures\414\24.jpg24"/>
          <p:cNvPicPr>
            <a:picLocks noChangeAspect="1"/>
          </p:cNvPicPr>
          <p:nvPr/>
        </p:nvPicPr>
        <p:blipFill>
          <a:blip r:embed="rId1"/>
          <a:srcRect/>
          <a:stretch>
            <a:fillRect/>
          </a:stretch>
        </p:blipFill>
        <p:spPr>
          <a:xfrm>
            <a:off x="7818120" y="1992630"/>
            <a:ext cx="3155315" cy="4201795"/>
          </a:xfrm>
          <a:prstGeom prst="rect">
            <a:avLst/>
          </a:prstGeom>
          <a:effectLst>
            <a:softEdge rad="127000"/>
          </a:effectLst>
        </p:spPr>
      </p:pic>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26870" y="1998980"/>
            <a:ext cx="10014585" cy="3943350"/>
          </a:xfrm>
          <a:prstGeom prst="rect">
            <a:avLst/>
          </a:prstGeom>
          <a:noFill/>
        </p:spPr>
        <p:txBody>
          <a:bodyPr wrap="square" rtlCol="0">
            <a:spAutoFit/>
          </a:bodyPr>
          <a:lstStyle/>
          <a:p>
            <a:pPr algn="l"/>
            <a:r>
              <a:rPr lang="zh-CN" altLang="en-US" sz="2400" dirty="0">
                <a:latin typeface="方正启体简体" charset="0"/>
                <a:ea typeface="方正启体简体" charset="0"/>
              </a:rPr>
              <a:t>            </a:t>
            </a:r>
            <a:r>
              <a:rPr lang="zh-CN" altLang="en-US" sz="2800" dirty="0">
                <a:latin typeface="方正启体简体" charset="0"/>
                <a:ea typeface="方正启体简体" charset="0"/>
                <a:sym typeface="+mn-ea"/>
              </a:rPr>
              <a:t>【节选】</a:t>
            </a:r>
            <a:r>
              <a:rPr lang="zh-CN" altLang="en-US" sz="2800" dirty="0">
                <a:latin typeface="方正启体简体" charset="0"/>
                <a:ea typeface="方正启体简体" charset="0"/>
              </a:rPr>
              <a:t>歌队长：俄狄浦斯，王后为什么在这样忧伤的心情下冲了进去？我害怕她这样闭着嘴，会有祸事发生。　　</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俄：要发生就发生吧！即使我的出身卑贱，我也要弄清楚。那女人——女人总是很高傲的——她也许因为我出身卑贱感觉羞耻。但是我认为我是仁慈的幸运的宠儿，不至于受辱。幸运的是我的母亲；十二个月份是我的弟兄，他们能划出我什么时候渺小，什么时候伟大。这就是我的身世，我决不会被证明是另一个人；因此我一定要追问我的血统。　　</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a:t>
            </a:r>
            <a:endParaRPr lang="zh-CN" altLang="en-US" sz="2800" dirty="0">
              <a:latin typeface="方正启体简体" charset="0"/>
              <a:ea typeface="方正启体简体" charset="0"/>
            </a:endParaRPr>
          </a:p>
        </p:txBody>
      </p:sp>
      <p:sp>
        <p:nvSpPr>
          <p:cNvPr id="5" name="文本框 4"/>
          <p:cNvSpPr txBox="1"/>
          <p:nvPr/>
        </p:nvSpPr>
        <p:spPr>
          <a:xfrm>
            <a:off x="3528060" y="859155"/>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俄狄浦斯王</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6555" y="1670685"/>
            <a:ext cx="4531995" cy="4796790"/>
          </a:xfrm>
          <a:prstGeom prst="rect">
            <a:avLst/>
          </a:prstGeom>
          <a:noFill/>
        </p:spPr>
        <p:txBody>
          <a:bodyPr wrap="square" rtlCol="0">
            <a:spAutoFit/>
          </a:bodyPr>
          <a:lstStyle/>
          <a:p>
            <a:pPr algn="l"/>
            <a:r>
              <a:rPr lang="zh-CN" altLang="en-US" sz="2400" dirty="0">
                <a:latin typeface="方正启体简体" charset="0"/>
                <a:ea typeface="方正启体简体" charset="0"/>
              </a:rPr>
              <a:t>            </a:t>
            </a:r>
            <a:r>
              <a:rPr lang="zh-CN" altLang="en-US" sz="2800" dirty="0">
                <a:latin typeface="方正启体简体" charset="0"/>
                <a:ea typeface="方正启体简体" charset="0"/>
                <a:sym typeface="+mn-ea"/>
              </a:rPr>
              <a:t>【节选】</a:t>
            </a:r>
            <a:r>
              <a:rPr lang="zh-CN" altLang="en-US" sz="2800" dirty="0">
                <a:latin typeface="方正启体简体" charset="0"/>
                <a:ea typeface="方正启体简体" charset="0"/>
              </a:rPr>
              <a:t>　　</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第三合唱歌歌队：（首节）啊，喀泰戎山，假如我是个先知，心里聪明，我敢当着俄林波斯说，等明晚月园时，你一定会感觉俄狄浦斯尊你为他的故乡、母亲和保姆，我们也载歌载舞赞美你；因为你对我们的国王有恩德。福玻斯啊，愿这事讨你欢喜！ </a:t>
            </a:r>
            <a:endParaRPr lang="zh-CN" altLang="en-US" sz="2800" dirty="0">
              <a:latin typeface="方正启体简体" charset="0"/>
              <a:ea typeface="方正启体简体" charset="0"/>
            </a:endParaRPr>
          </a:p>
        </p:txBody>
      </p:sp>
      <p:sp>
        <p:nvSpPr>
          <p:cNvPr id="5" name="文本框 4"/>
          <p:cNvSpPr txBox="1"/>
          <p:nvPr/>
        </p:nvSpPr>
        <p:spPr>
          <a:xfrm>
            <a:off x="3402330" y="41529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俄狄浦斯王</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pic>
        <p:nvPicPr>
          <p:cNvPr id="4" name="图片 3" descr="25"/>
          <p:cNvPicPr>
            <a:picLocks noChangeAspect="1"/>
          </p:cNvPicPr>
          <p:nvPr/>
        </p:nvPicPr>
        <p:blipFill>
          <a:blip r:embed="rId1"/>
          <a:stretch>
            <a:fillRect/>
          </a:stretch>
        </p:blipFill>
        <p:spPr>
          <a:xfrm>
            <a:off x="6320790" y="2077720"/>
            <a:ext cx="5205095" cy="3924300"/>
          </a:xfrm>
          <a:prstGeom prst="rect">
            <a:avLst/>
          </a:prstGeom>
          <a:effectLst>
            <a:softEdge rad="127000"/>
          </a:effectLst>
        </p:spPr>
      </p:pic>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47565" y="2174875"/>
            <a:ext cx="6132830" cy="2834640"/>
          </a:xfrm>
          <a:prstGeom prst="rect">
            <a:avLst/>
          </a:prstGeom>
          <a:noFill/>
        </p:spPr>
        <p:txBody>
          <a:bodyPr wrap="square" rtlCol="0">
            <a:spAutoFit/>
          </a:bodyPr>
          <a:lstStyle/>
          <a:p>
            <a:r>
              <a:rPr lang="zh-CN" altLang="en-US" sz="2000" dirty="0" smtClean="0">
                <a:latin typeface="+mn-ea"/>
              </a:rPr>
              <a:t>       </a:t>
            </a:r>
            <a:r>
              <a:rPr sz="2000" dirty="0">
                <a:latin typeface="+mn-ea"/>
              </a:rPr>
              <a:t>《俄狄浦斯王》最索福克勒斯的剧作中最具震撼力的一部。希腊人笃信命运，这在悲剧中也有所反映。埃斯库罗斯的《奥瑞斯提斯》被看作是命运剧，《俄狄浦斯王》更是命运剧的代表。但是，命运固然是不可战胜的，俄狄浦斯并不是消极地等待，而是展开英勇的斗争，他的品德，他那种完全不顾自己痛苦的行动，他那种不惜任何代价去寻求真相的决心，本身就是可歌可泣的。可以说，这是一曲人与命运作殊死斗争的悲歌。</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zh-CN" altLang="en-US"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86968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1、《俄狄浦斯王》的命运主题？</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什么是《俄狄浦斯王》悲剧精神。</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7236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、何谓“俄狄浦斯王情结”？</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74847" y="632376"/>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4" name="TextBox 3"/>
          <p:cNvSpPr txBox="1"/>
          <p:nvPr/>
        </p:nvSpPr>
        <p:spPr>
          <a:xfrm>
            <a:off x="820392" y="2110811"/>
            <a:ext cx="2666288"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
        <p:nvSpPr>
          <p:cNvPr id="5" name="TextBox 4"/>
          <p:cNvSpPr txBox="1"/>
          <p:nvPr/>
        </p:nvSpPr>
        <p:spPr>
          <a:xfrm>
            <a:off x="778510" y="2727960"/>
            <a:ext cx="10857230" cy="3300730"/>
          </a:xfrm>
          <a:prstGeom prst="rect">
            <a:avLst/>
          </a:prstGeom>
          <a:noFill/>
        </p:spPr>
        <p:txBody>
          <a:bodyPr wrap="square" rtlCol="0">
            <a:spAutoFit/>
          </a:bodyPr>
          <a:lstStyle/>
          <a:p>
            <a:pPr algn="ctr"/>
            <a:r>
              <a:rPr sz="2800">
                <a:latin typeface="方正粗宋简体" charset="0"/>
                <a:ea typeface="方正粗宋简体" charset="0"/>
              </a:rPr>
              <a:t>国语</a:t>
            </a:r>
            <a:endParaRPr lang="en-US" altLang="zh-CN" sz="2800" dirty="0" smtClean="0">
              <a:latin typeface="方正粗宋简体" charset="0"/>
              <a:ea typeface="方正粗宋简体" charset="0"/>
            </a:endParaRPr>
          </a:p>
          <a:p>
            <a:r>
              <a:rPr lang="en-US" altLang="zh-CN" dirty="0" smtClean="0"/>
              <a:t>     </a:t>
            </a:r>
            <a:r>
              <a:rPr lang="en-US" altLang="zh-CN" sz="2000" dirty="0" smtClean="0">
                <a:latin typeface="方正粗宋简体" charset="0"/>
                <a:ea typeface="方正粗宋简体" charset="0"/>
              </a:rPr>
              <a:t> </a:t>
            </a:r>
            <a:endParaRPr lang="en-US" altLang="zh-CN" sz="2000" dirty="0" smtClean="0">
              <a:latin typeface="方正粗宋简体" charset="0"/>
              <a:ea typeface="方正粗宋简体" charset="0"/>
            </a:endParaRPr>
          </a:p>
          <a:p>
            <a:r>
              <a:rPr lang="en-US" altLang="zh-CN" sz="2000" dirty="0" smtClean="0">
                <a:latin typeface="方正粗宋简体" charset="0"/>
                <a:ea typeface="方正粗宋简体" charset="0"/>
              </a:rPr>
              <a:t>       </a:t>
            </a:r>
            <a:r>
              <a:rPr sz="2400">
                <a:latin typeface="方正隶书简体" charset="0"/>
                <a:ea typeface="方正隶书简体" charset="0"/>
              </a:rPr>
              <a:t>《国语》是我国现存第一部国别体史书。全书21卷，以记言为主，记事为辅，记事上起周穆王征犬戎，下止于韩、赵、魏灭智氏，计有周语、鲁语、齐语、晋语、郑语、楚语、吴语、越语八部分。其作者司马迁说是左丘明（《报任少卿书》），现代学者大都认为是战国初期史官汇集西周、春秋列国史官所记编选而成。其文风格多样，语言朴素自然，精练俭省，不少篇章向为古文家所称道，尤其外交辞令和谏对之辞写得精彩纷呈。现存最早的注本是三国韦昭的《国语解》。</a:t>
            </a:r>
            <a:endParaRPr sz="2400">
              <a:latin typeface="方正隶书简体" charset="0"/>
              <a:ea typeface="方正隶书简体" charset="0"/>
            </a:endParaRPr>
          </a:p>
          <a:p>
            <a:endParaRPr lang="zh-CN" altLang="en-US" dirty="0">
              <a:latin typeface="方正粗宋简体" charset="0"/>
              <a:ea typeface="方正粗宋简体"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156966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“余听其说景阳冈武松打虎白文”这一部分，从哪几方面具体描绘了柳敬亭的说书？</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467350" cy="1077218"/>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1、文章首尾运用了什么写作方法？作用是什么？</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16648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但  丁</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但丁·阿利基埃里（1265-1321） 意大利诗人，被恩格斯誉为“中世纪的最后一位诗人，同时又是新时代的最初一位诗人。”</a:t>
            </a:r>
            <a:endParaRPr sz="2800" dirty="0">
              <a:latin typeface="方正隶书简体" charset="0"/>
              <a:ea typeface="方正隶书简体" charset="0"/>
            </a:endParaRPr>
          </a:p>
          <a:p>
            <a:pPr algn="l"/>
            <a:r>
              <a:rPr sz="2800" dirty="0">
                <a:latin typeface="方正隶书简体" charset="0"/>
                <a:ea typeface="方正隶书简体" charset="0"/>
              </a:rPr>
              <a:t>　　但丁一生著作甚丰，其中最有价值的无疑是《神曲》。在这部长达一万四千余行的史诗中，但丁坚决反对中世纪的蒙昧主义，表达了执着地追求真理的思想，对欧洲后世的诗歌创作有极其深远的影响。</a:t>
            </a:r>
            <a:endParaRPr sz="2800" dirty="0">
              <a:latin typeface="方正隶书简体" charset="0"/>
              <a:ea typeface="方正隶书简体" charset="0"/>
            </a:endParaRPr>
          </a:p>
        </p:txBody>
      </p:sp>
      <p:pic>
        <p:nvPicPr>
          <p:cNvPr id="2" name="图片 1" descr="C:\Users\Administrator.WINDOWS-IQ47ND5\Pictures\414\27.jpg27"/>
          <p:cNvPicPr>
            <a:picLocks noChangeAspect="1"/>
          </p:cNvPicPr>
          <p:nvPr/>
        </p:nvPicPr>
        <p:blipFill>
          <a:blip r:embed="rId1"/>
          <a:srcRect/>
          <a:stretch>
            <a:fillRect/>
          </a:stretch>
        </p:blipFill>
        <p:spPr>
          <a:xfrm>
            <a:off x="7104380" y="2329180"/>
            <a:ext cx="4860925" cy="3441065"/>
          </a:xfrm>
          <a:prstGeom prst="rect">
            <a:avLst/>
          </a:prstGeom>
          <a:effectLst>
            <a:softEdge rad="127000"/>
          </a:effectLst>
        </p:spPr>
      </p:pic>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30805" y="1351915"/>
            <a:ext cx="8219440" cy="5223510"/>
          </a:xfrm>
          <a:prstGeom prst="rect">
            <a:avLst/>
          </a:prstGeom>
          <a:noFill/>
        </p:spPr>
        <p:txBody>
          <a:bodyPr wrap="square" rtlCol="0">
            <a:spAutoFit/>
          </a:bodyPr>
          <a:lstStyle/>
          <a:p>
            <a:pPr algn="l"/>
            <a:r>
              <a:rPr lang="zh-CN" altLang="en-US" sz="2800" dirty="0">
                <a:latin typeface="方正启体简体" charset="0"/>
                <a:ea typeface="方正启体简体" charset="0"/>
              </a:rPr>
              <a:t>我走过我们人生的一半旅程，</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却又步入一片幽暗的森林，</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这是因为我迷失了正确的路径。</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啊！这森林是多么荒野，多么险恶，多么举步维艰！</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道出这景象又是多么困难！</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现在想起也仍会毛骨悚然，</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尽管这痛苦的煎熬不如丧命那么悲惨；</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但是要谈到我在那里如何逢凶化吉而脱险，</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我还要说一说我在那里对其他事物的亲眼所见。</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 我无法说明我是如何步入其中，</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我当时是那样睡眼矇矓，</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竟然抛弃正路，不知何去何从。　        </a:t>
            </a:r>
            <a:endParaRPr lang="zh-CN" altLang="en-US" sz="2800" dirty="0">
              <a:latin typeface="方正启体简体" charset="0"/>
              <a:ea typeface="方正启体简体" charset="0"/>
            </a:endParaRPr>
          </a:p>
        </p:txBody>
      </p:sp>
      <p:sp>
        <p:nvSpPr>
          <p:cNvPr id="5" name="文本框 4"/>
          <p:cNvSpPr txBox="1"/>
          <p:nvPr/>
        </p:nvSpPr>
        <p:spPr>
          <a:xfrm>
            <a:off x="2215515" y="53086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森  林</a:t>
            </a:r>
            <a:endParaRPr lang="zh-CN" altLang="en-US" sz="2000" b="1" dirty="0">
              <a:latin typeface="方正启体简体" charset="0"/>
              <a:ea typeface="方正启体简体" charset="0"/>
              <a:sym typeface="+mn-ea"/>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30805" y="1351915"/>
            <a:ext cx="8219440" cy="5223510"/>
          </a:xfrm>
          <a:prstGeom prst="rect">
            <a:avLst/>
          </a:prstGeom>
          <a:noFill/>
        </p:spPr>
        <p:txBody>
          <a:bodyPr wrap="square" rtlCol="0">
            <a:spAutoFit/>
          </a:bodyPr>
          <a:lstStyle/>
          <a:p>
            <a:pPr algn="l"/>
            <a:r>
              <a:rPr lang="zh-CN" altLang="en-US" sz="2800" dirty="0">
                <a:latin typeface="方正启体简体" charset="0"/>
                <a:ea typeface="方正启体简体" charset="0"/>
              </a:rPr>
              <a:t>许多动物都与他为婚，</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这情况将来会更甚，</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但是猎犬终会来临，</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会叫它痛苦万分，丧失性命。</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这猎犬食用的不是土地和钱财，</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它据以为生的是：智慧、美德和仁爱，</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它的诞生地在菲尔特罗与菲尔特罗之间的那片地带。</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它会拯救那不幸的意大利，</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圣女卡米拉、欧吕阿鲁斯、图尔努斯和尼苏斯，</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猎犬会把母狼从一座座城市中赶出，</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直到把它赶会阴曹地府，</a:t>
            </a:r>
            <a:endParaRPr lang="zh-CN" altLang="en-US" sz="2800" dirty="0">
              <a:latin typeface="方正启体简体" charset="0"/>
              <a:ea typeface="方正启体简体" charset="0"/>
            </a:endParaRPr>
          </a:p>
          <a:p>
            <a:pPr algn="l"/>
            <a:r>
              <a:rPr lang="zh-CN" altLang="en-US" sz="2800" dirty="0">
                <a:latin typeface="方正启体简体" charset="0"/>
                <a:ea typeface="方正启体简体" charset="0"/>
              </a:rPr>
              <a:t>原先把这畜牲放出地府的正是嫉妒。　        </a:t>
            </a:r>
            <a:endParaRPr lang="zh-CN" altLang="en-US" sz="2800" dirty="0">
              <a:latin typeface="方正启体简体" charset="0"/>
              <a:ea typeface="方正启体简体" charset="0"/>
            </a:endParaRPr>
          </a:p>
        </p:txBody>
      </p:sp>
      <p:sp>
        <p:nvSpPr>
          <p:cNvPr id="5" name="文本框 4"/>
          <p:cNvSpPr txBox="1"/>
          <p:nvPr/>
        </p:nvSpPr>
        <p:spPr>
          <a:xfrm>
            <a:off x="2215515" y="53086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猎  犬</a:t>
            </a:r>
            <a:endParaRPr lang="zh-CN" altLang="en-US" sz="4000" b="1" dirty="0">
              <a:latin typeface="方正书宋简体" charset="0"/>
              <a:ea typeface="方正书宋简体" charset="0"/>
              <a:sym typeface="+mn-ea"/>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外国神话、史诗</a:t>
            </a:r>
            <a:endParaRPr lang="zh-CN" altLang="en-US" sz="2800" dirty="0">
              <a:latin typeface="华文彩云" pitchFamily="2" charset="-122"/>
              <a:ea typeface="华文彩云" pitchFamily="2" charset="-122"/>
            </a:endParaRP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67250" y="2165350"/>
            <a:ext cx="6132830" cy="3155315"/>
          </a:xfrm>
          <a:prstGeom prst="rect">
            <a:avLst/>
          </a:prstGeom>
          <a:noFill/>
        </p:spPr>
        <p:txBody>
          <a:bodyPr wrap="square" rtlCol="0">
            <a:spAutoFit/>
          </a:bodyPr>
          <a:lstStyle/>
          <a:p>
            <a:r>
              <a:rPr lang="zh-CN" altLang="en-US" sz="2000" dirty="0" smtClean="0">
                <a:latin typeface="+mn-ea"/>
              </a:rPr>
              <a:t>       </a:t>
            </a:r>
            <a:r>
              <a:rPr sz="2000" dirty="0">
                <a:latin typeface="+mn-ea"/>
              </a:rPr>
              <a:t>《神曲》是一部灵魂的旅行史。全部意义在于使人改过从善，出于烦恼，而登于极乐。《神曲》的几个层面的涵义：</a:t>
            </a:r>
            <a:endParaRPr sz="2000" dirty="0">
              <a:latin typeface="+mn-ea"/>
            </a:endParaRPr>
          </a:p>
          <a:p>
            <a:r>
              <a:rPr sz="2000" dirty="0">
                <a:latin typeface="+mn-ea"/>
              </a:rPr>
              <a:t>字面的意义：但丁游历地狱、炼狱、天堂</a:t>
            </a:r>
            <a:endParaRPr sz="2000" dirty="0">
              <a:latin typeface="+mn-ea"/>
            </a:endParaRPr>
          </a:p>
          <a:p>
            <a:r>
              <a:rPr sz="2000" dirty="0">
                <a:latin typeface="+mn-ea"/>
              </a:rPr>
              <a:t>寓言的意义：作者从政治上道德上探讨意大利民族统一的寓言性总结</a:t>
            </a:r>
            <a:endParaRPr sz="2000" dirty="0">
              <a:latin typeface="+mn-ea"/>
            </a:endParaRPr>
          </a:p>
          <a:p>
            <a:r>
              <a:rPr sz="2000" dirty="0">
                <a:latin typeface="+mn-ea"/>
              </a:rPr>
              <a:t>哲理的意义：人类必须经过迷惘和错误的考验，才能到达真理和至善至美的境界。</a:t>
            </a:r>
            <a:endParaRPr sz="2000" dirty="0">
              <a:latin typeface="+mn-ea"/>
            </a:endParaRPr>
          </a:p>
          <a:p>
            <a:r>
              <a:rPr sz="2000" dirty="0">
                <a:latin typeface="+mn-ea"/>
              </a:rPr>
              <a:t>从当代意识看，它的艺术境界表现出对整个人类命运的深沉忧虑。</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95655" y="909320"/>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zh-CN" altLang="en-US"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886968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1、《神曲》的思想内涵。</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75317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《神曲》的艺术成就。</a:t>
            </a:r>
            <a:endParaRPr lang="zh-CN" altLang="en-US"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7236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、《神曲》的象征意义。</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16648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雪  莱</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雪莱</a:t>
            </a:r>
            <a:r>
              <a:rPr lang="zh-CN" sz="2800" dirty="0">
                <a:latin typeface="方正隶书简体" charset="0"/>
                <a:ea typeface="方正隶书简体" charset="0"/>
              </a:rPr>
              <a:t>（</a:t>
            </a:r>
            <a:r>
              <a:rPr lang="en-US" altLang="zh-CN" sz="2800" dirty="0">
                <a:latin typeface="方正隶书简体" charset="0"/>
                <a:ea typeface="方正隶书简体" charset="0"/>
              </a:rPr>
              <a:t>1792-1822</a:t>
            </a:r>
            <a:r>
              <a:rPr lang="zh-CN" sz="2800" dirty="0">
                <a:latin typeface="方正隶书简体" charset="0"/>
                <a:ea typeface="方正隶书简体" charset="0"/>
              </a:rPr>
              <a:t>）</a:t>
            </a:r>
            <a:r>
              <a:rPr sz="2800" dirty="0">
                <a:latin typeface="方正隶书简体" charset="0"/>
                <a:ea typeface="方正隶书简体" charset="0"/>
              </a:rPr>
              <a:t>是一个热情的浪漫主义诗人，同时又是一个勇敢的革命战士，他以诗歌作武器，积极投身革命运动，经受过失败和挫折，但始终保持着高昂的战斗精神。他早年就赴爱尔兰参加民族解放斗争，回到英国后继续抨击暴政，鼓吹革命，同情和支持工人运动。因而受到资产阶级反动政府的迫害，不得不愤然离开自己的祖国。</a:t>
            </a:r>
            <a:endParaRPr sz="2800" dirty="0">
              <a:latin typeface="方正隶书简体" charset="0"/>
              <a:ea typeface="方正隶书简体" charset="0"/>
            </a:endParaRPr>
          </a:p>
        </p:txBody>
      </p:sp>
      <p:pic>
        <p:nvPicPr>
          <p:cNvPr id="2" name="图片 1" descr="C:\Users\Administrator.WINDOWS-IQ47ND5\Pictures\414\28.jpg28"/>
          <p:cNvPicPr>
            <a:picLocks noChangeAspect="1"/>
          </p:cNvPicPr>
          <p:nvPr/>
        </p:nvPicPr>
        <p:blipFill>
          <a:blip r:embed="rId1"/>
          <a:srcRect/>
          <a:stretch>
            <a:fillRect/>
          </a:stretch>
        </p:blipFill>
        <p:spPr>
          <a:xfrm>
            <a:off x="7766050" y="1923415"/>
            <a:ext cx="3373120" cy="4140200"/>
          </a:xfrm>
          <a:prstGeom prst="rect">
            <a:avLst/>
          </a:prstGeom>
          <a:effectLst>
            <a:softEdge rad="127000"/>
          </a:effectLst>
        </p:spPr>
      </p:pic>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58820" y="1255395"/>
            <a:ext cx="6027420" cy="5586095"/>
          </a:xfrm>
          <a:prstGeom prst="rect">
            <a:avLst/>
          </a:prstGeom>
          <a:noFill/>
        </p:spPr>
        <p:txBody>
          <a:bodyPr wrap="square" rtlCol="0">
            <a:spAutoFit/>
          </a:bodyPr>
          <a:lstStyle/>
          <a:p>
            <a:pPr algn="l">
              <a:lnSpc>
                <a:spcPct val="100000"/>
              </a:lnSpc>
            </a:pPr>
            <a:r>
              <a:rPr lang="zh-CN" altLang="en-US" sz="2000" dirty="0">
                <a:latin typeface="方正启体简体" charset="0"/>
                <a:ea typeface="方正启体简体" charset="0"/>
              </a:rPr>
              <a:t>哦，狂暴的西风，秋之生命的呼吸！</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你无形，但枯死的落叶被你横扫，</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有如鬼魅碰到了巫师，纷纷逃避：</a:t>
            </a:r>
            <a:endParaRPr lang="zh-CN" altLang="en-US" sz="2000" dirty="0">
              <a:latin typeface="方正启体简体" charset="0"/>
              <a:ea typeface="方正启体简体" charset="0"/>
            </a:endParaRPr>
          </a:p>
          <a:p>
            <a:pPr algn="l">
              <a:lnSpc>
                <a:spcPct val="100000"/>
              </a:lnSpc>
            </a:pPr>
            <a:endParaRPr lang="zh-CN" altLang="en-US"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 黄的，黑的，灰的，红得像患肺痨，</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 呵，重染疫疠的一群：西风呵，是你</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以车驾把有翼的种子催送到</a:t>
            </a:r>
            <a:endParaRPr lang="zh-CN" altLang="en-US" sz="2000" dirty="0">
              <a:latin typeface="方正启体简体" charset="0"/>
              <a:ea typeface="方正启体简体" charset="0"/>
            </a:endParaRPr>
          </a:p>
          <a:p>
            <a:pPr algn="l">
              <a:lnSpc>
                <a:spcPct val="100000"/>
              </a:lnSpc>
            </a:pPr>
            <a:endParaRPr lang="zh-CN" altLang="en-US"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黑暗的冬床上，它们就躺在那里，</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   像是墓中的死穴，冰冷，深藏，低贱，</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直等到春天，你碧空的姊妹吹起</a:t>
            </a:r>
            <a:endParaRPr lang="zh-CN" altLang="en-US" sz="2000" dirty="0">
              <a:latin typeface="方正启体简体" charset="0"/>
              <a:ea typeface="方正启体简体" charset="0"/>
            </a:endParaRPr>
          </a:p>
          <a:p>
            <a:pPr algn="l">
              <a:lnSpc>
                <a:spcPct val="100000"/>
              </a:lnSpc>
            </a:pPr>
            <a:endParaRPr lang="zh-CN" altLang="en-US"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她的喇叭，在沉睡的大地上响遍，</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    （唤出嫩芽，象羊群一样，觅食空中）</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将色和香充满了山峰和平原。</a:t>
            </a:r>
            <a:endParaRPr lang="zh-CN" altLang="en-US" sz="2000" dirty="0">
              <a:latin typeface="方正启体简体" charset="0"/>
              <a:ea typeface="方正启体简体" charset="0"/>
            </a:endParaRPr>
          </a:p>
          <a:p>
            <a:pPr algn="l">
              <a:lnSpc>
                <a:spcPct val="100000"/>
              </a:lnSpc>
            </a:pPr>
            <a:endParaRPr lang="zh-CN" altLang="en-US"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不羁的精灵呵，你无处不远行；</a:t>
            </a:r>
            <a:endParaRPr lang="zh-CN" altLang="en-US" sz="2000" dirty="0">
              <a:latin typeface="方正启体简体" charset="0"/>
              <a:ea typeface="方正启体简体" charset="0"/>
            </a:endParaRPr>
          </a:p>
          <a:p>
            <a:pPr algn="l">
              <a:lnSpc>
                <a:spcPct val="100000"/>
              </a:lnSpc>
            </a:pPr>
            <a:r>
              <a:rPr lang="zh-CN" altLang="en-US" sz="2000" dirty="0">
                <a:latin typeface="方正启体简体" charset="0"/>
                <a:ea typeface="方正启体简体" charset="0"/>
              </a:rPr>
              <a:t>  破坏者兼保护者：听吧，你且聆听！</a:t>
            </a:r>
            <a:r>
              <a:rPr lang="zh-CN" altLang="en-US" sz="2800" dirty="0">
                <a:latin typeface="方正启体简体" charset="0"/>
                <a:ea typeface="方正启体简体" charset="0"/>
              </a:rPr>
              <a:t>　        </a:t>
            </a:r>
            <a:endParaRPr lang="zh-CN" altLang="en-US" sz="2800" dirty="0">
              <a:latin typeface="方正启体简体" charset="0"/>
              <a:ea typeface="方正启体简体" charset="0"/>
            </a:endParaRPr>
          </a:p>
        </p:txBody>
      </p:sp>
      <p:sp>
        <p:nvSpPr>
          <p:cNvPr id="5" name="文本框 4"/>
          <p:cNvSpPr txBox="1"/>
          <p:nvPr/>
        </p:nvSpPr>
        <p:spPr>
          <a:xfrm>
            <a:off x="2350770" y="222250"/>
            <a:ext cx="5775960" cy="106680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西风颂</a:t>
            </a:r>
            <a:endParaRPr lang="zh-CN" altLang="en-US" sz="4000" b="1" dirty="0">
              <a:latin typeface="方正书宋简体" charset="0"/>
              <a:ea typeface="方正书宋简体" charset="0"/>
              <a:sym typeface="+mn-ea"/>
            </a:endParaRPr>
          </a:p>
          <a:p>
            <a:pPr algn="ctr"/>
            <a:r>
              <a:rPr lang="zh-CN" altLang="en-US" sz="2400" dirty="0">
                <a:latin typeface="方正启体简体" charset="0"/>
                <a:ea typeface="方正启体简体" charset="0"/>
                <a:sym typeface="+mn-ea"/>
              </a:rPr>
              <a:t>【节选】</a:t>
            </a:r>
            <a:endParaRPr lang="zh-CN" altLang="en-US" sz="2400" b="1" dirty="0">
              <a:latin typeface="方正启体简体" charset="0"/>
              <a:ea typeface="方正启体简体" charset="0"/>
              <a:sym typeface="+mn-ea"/>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76775" y="2194560"/>
            <a:ext cx="6132830" cy="2850515"/>
          </a:xfrm>
          <a:prstGeom prst="rect">
            <a:avLst/>
          </a:prstGeom>
          <a:noFill/>
        </p:spPr>
        <p:txBody>
          <a:bodyPr wrap="square" rtlCol="0">
            <a:spAutoFit/>
          </a:bodyPr>
          <a:lstStyle/>
          <a:p>
            <a:r>
              <a:rPr lang="zh-CN" altLang="en-US" sz="2000" dirty="0" smtClean="0">
                <a:latin typeface="+mn-ea"/>
              </a:rPr>
              <a:t>       </a:t>
            </a:r>
            <a:r>
              <a:rPr sz="2000" dirty="0">
                <a:latin typeface="+mn-ea"/>
              </a:rPr>
              <a:t>《西风颂》是欧洲诗歌史上的艺术珍品。全诗共五节，由五首十四行诗组成。从形式上看，五个小节格律完整，可以独立成篇。从内容来看，它们又熔为一体，贯穿着一个中心思想。</a:t>
            </a:r>
            <a:endParaRPr sz="2000" dirty="0">
              <a:latin typeface="+mn-ea"/>
            </a:endParaRPr>
          </a:p>
          <a:p>
            <a:r>
              <a:rPr sz="2000" dirty="0">
                <a:latin typeface="+mn-ea"/>
              </a:rPr>
              <a:t>       《西风颂》是秋天的歌，是时代的声音。19世纪初叶，科学社会主义还没有诞生，欧洲各国的工人运动还处在自发阶段，封建贵族和资产阶级的反动势力还很强大，“神圣同盟”的魔影正在到处游荡着。大地还没有苏醒，寒冬还在后头。</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737679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雪莱为何被称为“天才的预言家”？</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68573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1、雪莱《西风颂》的浪漫主义色彩。 </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41794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普希金</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亚历山大·谢尔盖耶维奇·普希金（1799—1837），19世纪俄罗斯最伟大的诗人，俄罗斯文学的鼻祖。他13岁开始写诗，15岁公开发表诗作。他向往自由、民主，反对沙皇专制，因此几次被流放，1837年，在沙皇及其党羽策划的决斗中受重伤而死。主要作品有诗体小说《叶甫盖尼·奥涅金》、小说《上尉的女儿》、历史悲剧《鲍利斯·戈东诺夫》、长诗《茨冈》《青铜骑士》等。</a:t>
            </a:r>
            <a:endParaRPr sz="2800" dirty="0">
              <a:latin typeface="方正隶书简体" charset="0"/>
              <a:ea typeface="方正隶书简体" charset="0"/>
            </a:endParaRPr>
          </a:p>
        </p:txBody>
      </p:sp>
      <p:pic>
        <p:nvPicPr>
          <p:cNvPr id="2" name="图片 1" descr="C:\Users\Administrator.WINDOWS-IQ47ND5\Pictures\414\29.jpg29"/>
          <p:cNvPicPr>
            <a:picLocks noChangeAspect="1"/>
          </p:cNvPicPr>
          <p:nvPr/>
        </p:nvPicPr>
        <p:blipFill>
          <a:blip r:embed="rId1"/>
          <a:srcRect/>
          <a:stretch>
            <a:fillRect/>
          </a:stretch>
        </p:blipFill>
        <p:spPr>
          <a:xfrm>
            <a:off x="7828280" y="1923415"/>
            <a:ext cx="3286125" cy="4187825"/>
          </a:xfrm>
          <a:prstGeom prst="rect">
            <a:avLst/>
          </a:prstGeom>
          <a:effectLst>
            <a:softEdge rad="127000"/>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a:blip r:embed="rId1" cstate="email"/>
          <a:srcRect/>
          <a:stretch>
            <a:fillRect/>
          </a:stretch>
        </p:blipFill>
        <p:spPr bwMode="auto">
          <a:xfrm>
            <a:off x="5807075" y="62986"/>
            <a:ext cx="6384925" cy="398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417830" y="201295"/>
            <a:ext cx="6532880" cy="762000"/>
          </a:xfrm>
          <a:prstGeom prst="rect">
            <a:avLst/>
          </a:prstGeom>
          <a:noFill/>
        </p:spPr>
        <p:txBody>
          <a:bodyPr wrap="square" rtlCol="0">
            <a:spAutoFit/>
          </a:bodyPr>
          <a:lstStyle/>
          <a:p>
            <a:r>
              <a:rPr lang="zh-CN" altLang="en-US" sz="4400" b="1" dirty="0" smtClean="0">
                <a:solidFill>
                  <a:srgbClr val="C00000"/>
                </a:solidFill>
                <a:latin typeface="李旭科毛笔行书" charset="0"/>
                <a:ea typeface="李旭科毛笔行书" charset="0"/>
              </a:rPr>
              <a:t>古代</a:t>
            </a:r>
            <a:r>
              <a:rPr lang="zh-CN" altLang="en-US" sz="4400" b="1" dirty="0">
                <a:solidFill>
                  <a:srgbClr val="C00000"/>
                </a:solidFill>
                <a:latin typeface="李旭科毛笔行书" charset="0"/>
                <a:ea typeface="李旭科毛笔行书" charset="0"/>
              </a:rPr>
              <a:t>散文拓展阅读</a:t>
            </a:r>
            <a:r>
              <a:rPr lang="zh-CN" altLang="en-US" sz="4400" b="1" dirty="0" smtClean="0">
                <a:solidFill>
                  <a:srgbClr val="C00000"/>
                </a:solidFill>
                <a:latin typeface="李旭科毛笔行书" charset="0"/>
                <a:ea typeface="李旭科毛笔行书" charset="0"/>
              </a:rPr>
              <a:t>篇目</a:t>
            </a:r>
            <a:endParaRPr lang="zh-CN" altLang="en-US" sz="1600" dirty="0">
              <a:solidFill>
                <a:srgbClr val="C00000"/>
              </a:solidFill>
              <a:latin typeface="李旭科书法" pitchFamily="2" charset="-122"/>
              <a:ea typeface="李旭科书法" pitchFamily="2" charset="-122"/>
            </a:endParaRPr>
          </a:p>
        </p:txBody>
      </p:sp>
      <p:grpSp>
        <p:nvGrpSpPr>
          <p:cNvPr id="52" name="组合 51"/>
          <p:cNvGrpSpPr/>
          <p:nvPr/>
        </p:nvGrpSpPr>
        <p:grpSpPr>
          <a:xfrm flipH="1">
            <a:off x="9966445" y="4515537"/>
            <a:ext cx="2225554" cy="2381210"/>
            <a:chOff x="-301625" y="1238025"/>
            <a:chExt cx="5348107" cy="5840474"/>
          </a:xfrm>
        </p:grpSpPr>
        <p:pic>
          <p:nvPicPr>
            <p:cNvPr id="53" name="图片 52"/>
            <p:cNvPicPr>
              <a:picLocks noChangeAspect="1"/>
            </p:cNvPicPr>
            <p:nvPr/>
          </p:nvPicPr>
          <p:blipFill>
            <a:blip r:embed="rId2" cstate="email"/>
            <a:stretch>
              <a:fillRect/>
            </a:stretch>
          </p:blipFill>
          <p:spPr>
            <a:xfrm>
              <a:off x="-301625" y="1238025"/>
              <a:ext cx="4705350" cy="5840474"/>
            </a:xfrm>
            <a:prstGeom prst="rect">
              <a:avLst/>
            </a:prstGeom>
          </p:spPr>
        </p:pic>
        <p:pic>
          <p:nvPicPr>
            <p:cNvPr id="54" name="图片 53"/>
            <p:cNvPicPr>
              <a:picLocks noChangeAspect="1"/>
            </p:cNvPicPr>
            <p:nvPr/>
          </p:nvPicPr>
          <p:blipFill>
            <a:blip r:embed="rId3" cstate="email"/>
            <a:stretch>
              <a:fillRect/>
            </a:stretch>
          </p:blipFill>
          <p:spPr>
            <a:xfrm>
              <a:off x="2790766" y="3184198"/>
              <a:ext cx="2255716" cy="2164268"/>
            </a:xfrm>
            <a:prstGeom prst="rect">
              <a:avLst/>
            </a:prstGeom>
          </p:spPr>
        </p:pic>
      </p:grpSp>
      <p:sp>
        <p:nvSpPr>
          <p:cNvPr id="55" name="文本框 54"/>
          <p:cNvSpPr txBox="1"/>
          <p:nvPr/>
        </p:nvSpPr>
        <p:spPr>
          <a:xfrm>
            <a:off x="3527897" y="1370255"/>
            <a:ext cx="5813525" cy="4893647"/>
          </a:xfrm>
          <a:prstGeom prst="rect">
            <a:avLst/>
          </a:prstGeom>
          <a:noFill/>
        </p:spPr>
        <p:txBody>
          <a:bodyPr wrap="square" rtlCol="0">
            <a:spAutoFit/>
          </a:bodyPr>
          <a:lstStyle/>
          <a:p>
            <a:r>
              <a:rPr lang="en-US" altLang="zh-CN" sz="2400" dirty="0" smtClean="0">
                <a:solidFill>
                  <a:schemeClr val="tx1">
                    <a:lumMod val="65000"/>
                    <a:lumOff val="35000"/>
                  </a:schemeClr>
                </a:solidFill>
                <a:latin typeface="汉仪竹节体简" pitchFamily="49" charset="-122"/>
                <a:ea typeface="汉仪竹节体简" pitchFamily="49" charset="-122"/>
              </a:rPr>
              <a:t>1</a:t>
            </a:r>
            <a:r>
              <a:rPr lang="zh-CN" altLang="en-US" sz="2400" dirty="0">
                <a:solidFill>
                  <a:schemeClr val="tx1">
                    <a:lumMod val="65000"/>
                    <a:lumOff val="35000"/>
                  </a:schemeClr>
                </a:solidFill>
                <a:latin typeface="汉仪竹节体简" pitchFamily="49" charset="-122"/>
                <a:ea typeface="汉仪竹节体简" pitchFamily="49" charset="-122"/>
              </a:rPr>
              <a:t>、</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左传</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郑伯克段于焉</a:t>
            </a:r>
            <a:r>
              <a:rPr lang="en-US" altLang="zh-CN" sz="2400" dirty="0">
                <a:solidFill>
                  <a:schemeClr val="tx1">
                    <a:lumMod val="65000"/>
                    <a:lumOff val="35000"/>
                  </a:schemeClr>
                </a:solidFill>
                <a:latin typeface="汉仪竹节体简" pitchFamily="49" charset="-122"/>
                <a:ea typeface="汉仪竹节体简" pitchFamily="49" charset="-122"/>
              </a:rPr>
              <a:t>》</a:t>
            </a:r>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2</a:t>
            </a:r>
            <a:r>
              <a:rPr lang="zh-CN" altLang="en-US" sz="2400" dirty="0">
                <a:solidFill>
                  <a:schemeClr val="tx1">
                    <a:lumMod val="65000"/>
                    <a:lumOff val="35000"/>
                  </a:schemeClr>
                </a:solidFill>
                <a:latin typeface="汉仪竹节体简" pitchFamily="49" charset="-122"/>
                <a:ea typeface="汉仪竹节体简" pitchFamily="49" charset="-122"/>
              </a:rPr>
              <a:t>、</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孟子</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孟子谓戴不胜章</a:t>
            </a:r>
            <a:r>
              <a:rPr lang="en-US" altLang="zh-CN" sz="2400" dirty="0" smtClean="0">
                <a:solidFill>
                  <a:schemeClr val="tx1">
                    <a:lumMod val="65000"/>
                    <a:lumOff val="35000"/>
                  </a:schemeClr>
                </a:solidFill>
                <a:latin typeface="汉仪竹节体简" pitchFamily="49" charset="-122"/>
                <a:ea typeface="汉仪竹节体简" pitchFamily="49" charset="-122"/>
              </a:rPr>
              <a:t>》</a:t>
            </a:r>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3</a:t>
            </a:r>
            <a:r>
              <a:rPr lang="zh-CN" altLang="en-US" sz="2400" dirty="0">
                <a:solidFill>
                  <a:schemeClr val="tx1">
                    <a:lumMod val="65000"/>
                    <a:lumOff val="35000"/>
                  </a:schemeClr>
                </a:solidFill>
                <a:latin typeface="汉仪竹节体简" pitchFamily="49" charset="-122"/>
                <a:ea typeface="汉仪竹节体简" pitchFamily="49" charset="-122"/>
              </a:rPr>
              <a:t>、李斯：</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谏逐客书</a:t>
            </a:r>
            <a:r>
              <a:rPr lang="en-US" altLang="zh-CN" sz="2400" dirty="0" smtClean="0">
                <a:solidFill>
                  <a:schemeClr val="tx1">
                    <a:lumMod val="65000"/>
                    <a:lumOff val="35000"/>
                  </a:schemeClr>
                </a:solidFill>
                <a:latin typeface="汉仪竹节体简" pitchFamily="49" charset="-122"/>
                <a:ea typeface="汉仪竹节体简" pitchFamily="49" charset="-122"/>
              </a:rPr>
              <a:t>》</a:t>
            </a:r>
            <a:endParaRPr lang="en-US" altLang="zh-CN" sz="2400" dirty="0" smtClean="0">
              <a:solidFill>
                <a:schemeClr val="tx1">
                  <a:lumMod val="65000"/>
                  <a:lumOff val="35000"/>
                </a:schemeClr>
              </a:solidFill>
              <a:latin typeface="汉仪竹节体简" pitchFamily="49" charset="-122"/>
              <a:ea typeface="汉仪竹节体简" pitchFamily="49" charset="-122"/>
            </a:endParaRPr>
          </a:p>
          <a:p>
            <a:r>
              <a:rPr lang="en-US" altLang="zh-CN" sz="2400" dirty="0" smtClean="0">
                <a:solidFill>
                  <a:schemeClr val="tx1">
                    <a:lumMod val="65000"/>
                    <a:lumOff val="35000"/>
                  </a:schemeClr>
                </a:solidFill>
                <a:latin typeface="汉仪竹节体简" pitchFamily="49" charset="-122"/>
                <a:ea typeface="汉仪竹节体简" pitchFamily="49" charset="-122"/>
              </a:rPr>
              <a:t>4</a:t>
            </a:r>
            <a:r>
              <a:rPr lang="zh-CN" altLang="en-US" sz="2400" dirty="0">
                <a:solidFill>
                  <a:schemeClr val="tx1">
                    <a:lumMod val="65000"/>
                    <a:lumOff val="35000"/>
                  </a:schemeClr>
                </a:solidFill>
                <a:latin typeface="汉仪竹节体简" pitchFamily="49" charset="-122"/>
                <a:ea typeface="汉仪竹节体简" pitchFamily="49" charset="-122"/>
              </a:rPr>
              <a:t>、司马迁：</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报任安书</a:t>
            </a:r>
            <a:r>
              <a:rPr lang="en-US" altLang="zh-CN" sz="2400" dirty="0">
                <a:solidFill>
                  <a:schemeClr val="tx1">
                    <a:lumMod val="65000"/>
                    <a:lumOff val="35000"/>
                  </a:schemeClr>
                </a:solidFill>
                <a:latin typeface="汉仪竹节体简" pitchFamily="49" charset="-122"/>
                <a:ea typeface="汉仪竹节体简" pitchFamily="49" charset="-122"/>
              </a:rPr>
              <a:t>》</a:t>
            </a:r>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5</a:t>
            </a:r>
            <a:r>
              <a:rPr lang="zh-CN" altLang="en-US" sz="2400" dirty="0">
                <a:solidFill>
                  <a:schemeClr val="tx1">
                    <a:lumMod val="65000"/>
                    <a:lumOff val="35000"/>
                  </a:schemeClr>
                </a:solidFill>
                <a:latin typeface="汉仪竹节体简" pitchFamily="49" charset="-122"/>
                <a:ea typeface="汉仪竹节体简" pitchFamily="49" charset="-122"/>
              </a:rPr>
              <a:t>、王粲：</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登楼赋</a:t>
            </a:r>
            <a:r>
              <a:rPr lang="en-US" altLang="zh-CN" sz="2400" dirty="0">
                <a:solidFill>
                  <a:schemeClr val="tx1">
                    <a:lumMod val="65000"/>
                    <a:lumOff val="35000"/>
                  </a:schemeClr>
                </a:solidFill>
                <a:latin typeface="汉仪竹节体简" pitchFamily="49" charset="-122"/>
                <a:ea typeface="汉仪竹节体简" pitchFamily="49" charset="-122"/>
              </a:rPr>
              <a:t>》</a:t>
            </a:r>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6</a:t>
            </a:r>
            <a:r>
              <a:rPr lang="zh-CN" altLang="en-US" sz="2400" dirty="0">
                <a:solidFill>
                  <a:schemeClr val="tx1">
                    <a:lumMod val="65000"/>
                    <a:lumOff val="35000"/>
                  </a:schemeClr>
                </a:solidFill>
                <a:latin typeface="汉仪竹节体简" pitchFamily="49" charset="-122"/>
                <a:ea typeface="汉仪竹节体简" pitchFamily="49" charset="-122"/>
              </a:rPr>
              <a:t>、韩愈：</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进学解</a:t>
            </a:r>
            <a:r>
              <a:rPr lang="en-US" altLang="zh-CN" sz="2400" dirty="0" smtClean="0">
                <a:solidFill>
                  <a:schemeClr val="tx1">
                    <a:lumMod val="65000"/>
                    <a:lumOff val="35000"/>
                  </a:schemeClr>
                </a:solidFill>
                <a:latin typeface="汉仪竹节体简" pitchFamily="49" charset="-122"/>
                <a:ea typeface="汉仪竹节体简" pitchFamily="49" charset="-122"/>
              </a:rPr>
              <a:t>》</a:t>
            </a:r>
            <a:endParaRPr lang="en-US" altLang="zh-CN" sz="2400" dirty="0" smtClean="0">
              <a:solidFill>
                <a:schemeClr val="tx1">
                  <a:lumMod val="65000"/>
                  <a:lumOff val="35000"/>
                </a:schemeClr>
              </a:solidFill>
              <a:latin typeface="汉仪竹节体简" pitchFamily="49" charset="-122"/>
              <a:ea typeface="汉仪竹节体简" pitchFamily="49" charset="-122"/>
            </a:endParaRPr>
          </a:p>
          <a:p>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7</a:t>
            </a:r>
            <a:r>
              <a:rPr lang="zh-CN" altLang="en-US" sz="2400" dirty="0">
                <a:solidFill>
                  <a:schemeClr val="tx1">
                    <a:lumMod val="65000"/>
                    <a:lumOff val="35000"/>
                  </a:schemeClr>
                </a:solidFill>
                <a:latin typeface="汉仪竹节体简" pitchFamily="49" charset="-122"/>
                <a:ea typeface="汉仪竹节体简" pitchFamily="49" charset="-122"/>
              </a:rPr>
              <a:t>、柳宗元：</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种树郭橐驼传</a:t>
            </a:r>
            <a:r>
              <a:rPr lang="en-US" altLang="zh-CN" sz="2400" dirty="0" smtClean="0">
                <a:solidFill>
                  <a:schemeClr val="tx1">
                    <a:lumMod val="65000"/>
                    <a:lumOff val="35000"/>
                  </a:schemeClr>
                </a:solidFill>
                <a:latin typeface="汉仪竹节体简" pitchFamily="49" charset="-122"/>
                <a:ea typeface="汉仪竹节体简" pitchFamily="49" charset="-122"/>
              </a:rPr>
              <a:t>》</a:t>
            </a:r>
            <a:endParaRPr lang="en-US" altLang="zh-CN" sz="2400" dirty="0" smtClean="0">
              <a:solidFill>
                <a:schemeClr val="tx1">
                  <a:lumMod val="65000"/>
                  <a:lumOff val="35000"/>
                </a:schemeClr>
              </a:solidFill>
              <a:latin typeface="汉仪竹节体简" pitchFamily="49" charset="-122"/>
              <a:ea typeface="汉仪竹节体简" pitchFamily="49" charset="-122"/>
            </a:endParaRPr>
          </a:p>
          <a:p>
            <a:r>
              <a:rPr lang="en-US" altLang="zh-CN" sz="2400" dirty="0" smtClean="0">
                <a:solidFill>
                  <a:schemeClr val="tx1">
                    <a:lumMod val="65000"/>
                    <a:lumOff val="35000"/>
                  </a:schemeClr>
                </a:solidFill>
                <a:latin typeface="汉仪竹节体简" pitchFamily="49" charset="-122"/>
                <a:ea typeface="汉仪竹节体简" pitchFamily="49" charset="-122"/>
              </a:rPr>
              <a:t>8</a:t>
            </a:r>
            <a:r>
              <a:rPr lang="zh-CN" altLang="en-US" sz="2400" dirty="0">
                <a:solidFill>
                  <a:schemeClr val="tx1">
                    <a:lumMod val="65000"/>
                    <a:lumOff val="35000"/>
                  </a:schemeClr>
                </a:solidFill>
                <a:latin typeface="汉仪竹节体简" pitchFamily="49" charset="-122"/>
                <a:ea typeface="汉仪竹节体简" pitchFamily="49" charset="-122"/>
              </a:rPr>
              <a:t>、欧阳修：</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朋党论</a:t>
            </a:r>
            <a:r>
              <a:rPr lang="en-US" altLang="zh-CN" sz="2400" dirty="0">
                <a:solidFill>
                  <a:schemeClr val="tx1">
                    <a:lumMod val="65000"/>
                    <a:lumOff val="35000"/>
                  </a:schemeClr>
                </a:solidFill>
                <a:latin typeface="汉仪竹节体简" pitchFamily="49" charset="-122"/>
                <a:ea typeface="汉仪竹节体简" pitchFamily="49" charset="-122"/>
              </a:rPr>
              <a:t>》</a:t>
            </a:r>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9</a:t>
            </a:r>
            <a:r>
              <a:rPr lang="zh-CN" altLang="en-US" sz="2400" dirty="0">
                <a:solidFill>
                  <a:schemeClr val="tx1">
                    <a:lumMod val="65000"/>
                    <a:lumOff val="35000"/>
                  </a:schemeClr>
                </a:solidFill>
                <a:latin typeface="汉仪竹节体简" pitchFamily="49" charset="-122"/>
                <a:ea typeface="汉仪竹节体简" pitchFamily="49" charset="-122"/>
              </a:rPr>
              <a:t>、李贽：</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童心说</a:t>
            </a:r>
            <a:r>
              <a:rPr lang="en-US" altLang="zh-CN" sz="2400" dirty="0">
                <a:solidFill>
                  <a:schemeClr val="tx1">
                    <a:lumMod val="65000"/>
                    <a:lumOff val="35000"/>
                  </a:schemeClr>
                </a:solidFill>
                <a:latin typeface="汉仪竹节体简" pitchFamily="49" charset="-122"/>
                <a:ea typeface="汉仪竹节体简" pitchFamily="49" charset="-122"/>
              </a:rPr>
              <a:t>》</a:t>
            </a:r>
            <a:endParaRPr lang="en-US" altLang="zh-CN" sz="2400" dirty="0">
              <a:solidFill>
                <a:schemeClr val="tx1">
                  <a:lumMod val="65000"/>
                  <a:lumOff val="35000"/>
                </a:schemeClr>
              </a:solidFill>
              <a:latin typeface="汉仪竹节体简" pitchFamily="49" charset="-122"/>
              <a:ea typeface="汉仪竹节体简" pitchFamily="49" charset="-122"/>
            </a:endParaRPr>
          </a:p>
          <a:p>
            <a:r>
              <a:rPr lang="en-US" altLang="zh-CN" sz="2400" dirty="0">
                <a:solidFill>
                  <a:schemeClr val="tx1">
                    <a:lumMod val="65000"/>
                    <a:lumOff val="35000"/>
                  </a:schemeClr>
                </a:solidFill>
                <a:latin typeface="汉仪竹节体简" pitchFamily="49" charset="-122"/>
                <a:ea typeface="汉仪竹节体简" pitchFamily="49" charset="-122"/>
              </a:rPr>
              <a:t>10</a:t>
            </a:r>
            <a:r>
              <a:rPr lang="zh-CN" altLang="en-US" sz="2400" dirty="0">
                <a:solidFill>
                  <a:schemeClr val="tx1">
                    <a:lumMod val="65000"/>
                    <a:lumOff val="35000"/>
                  </a:schemeClr>
                </a:solidFill>
                <a:latin typeface="汉仪竹节体简" pitchFamily="49" charset="-122"/>
                <a:ea typeface="汉仪竹节体简" pitchFamily="49" charset="-122"/>
              </a:rPr>
              <a:t>、袁枚：</a:t>
            </a:r>
            <a:r>
              <a:rPr lang="en-US" altLang="zh-CN" sz="2400" dirty="0">
                <a:solidFill>
                  <a:schemeClr val="tx1">
                    <a:lumMod val="65000"/>
                    <a:lumOff val="35000"/>
                  </a:schemeClr>
                </a:solidFill>
                <a:latin typeface="汉仪竹节体简" pitchFamily="49" charset="-122"/>
                <a:ea typeface="汉仪竹节体简" pitchFamily="49" charset="-122"/>
              </a:rPr>
              <a:t>《</a:t>
            </a:r>
            <a:r>
              <a:rPr lang="zh-CN" altLang="en-US" sz="2400" dirty="0">
                <a:solidFill>
                  <a:schemeClr val="tx1">
                    <a:lumMod val="65000"/>
                    <a:lumOff val="35000"/>
                  </a:schemeClr>
                </a:solidFill>
                <a:latin typeface="汉仪竹节体简" pitchFamily="49" charset="-122"/>
                <a:ea typeface="汉仪竹节体简" pitchFamily="49" charset="-122"/>
              </a:rPr>
              <a:t>祭妹文</a:t>
            </a:r>
            <a:r>
              <a:rPr lang="en-US" altLang="zh-CN" sz="2400" dirty="0">
                <a:solidFill>
                  <a:schemeClr val="tx1">
                    <a:lumMod val="65000"/>
                    <a:lumOff val="35000"/>
                  </a:schemeClr>
                </a:solidFill>
                <a:latin typeface="汉仪竹节体简" pitchFamily="49" charset="-122"/>
                <a:ea typeface="汉仪竹节体简" pitchFamily="49" charset="-122"/>
              </a:rPr>
              <a:t>》</a:t>
            </a:r>
            <a:endParaRPr lang="zh-CN" altLang="en-US" sz="2400" dirty="0">
              <a:solidFill>
                <a:schemeClr val="tx1">
                  <a:lumMod val="65000"/>
                  <a:lumOff val="35000"/>
                </a:schemeClr>
              </a:solidFill>
              <a:latin typeface="汉仪竹节体简" pitchFamily="49" charset="-122"/>
              <a:ea typeface="汉仪竹节体简" pitchFamily="49" charset="-122"/>
            </a:endParaRPr>
          </a:p>
        </p:txBody>
      </p:sp>
      <p:sp>
        <p:nvSpPr>
          <p:cNvPr id="46" name="Freeform 5"/>
          <p:cNvSpPr>
            <a:spLocks noEditPoints="1"/>
          </p:cNvSpPr>
          <p:nvPr/>
        </p:nvSpPr>
        <p:spPr bwMode="auto">
          <a:xfrm>
            <a:off x="2145956" y="1831430"/>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cstate="email"/>
          <a:stretch>
            <a:fillRect/>
          </a:stretch>
        </p:blipFill>
        <p:spPr>
          <a:xfrm>
            <a:off x="2383277" y="1352695"/>
            <a:ext cx="761941" cy="761941"/>
          </a:xfrm>
          <a:prstGeom prst="rect">
            <a:avLst/>
          </a:prstGeom>
        </p:spPr>
      </p:pic>
      <p:sp>
        <p:nvSpPr>
          <p:cNvPr id="47" name="Freeform 5"/>
          <p:cNvSpPr>
            <a:spLocks noEditPoints="1"/>
          </p:cNvSpPr>
          <p:nvPr/>
        </p:nvSpPr>
        <p:spPr bwMode="auto">
          <a:xfrm>
            <a:off x="2154759" y="3573524"/>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3" name="图片 2"/>
          <p:cNvPicPr>
            <a:picLocks noChangeAspect="1"/>
          </p:cNvPicPr>
          <p:nvPr/>
        </p:nvPicPr>
        <p:blipFill>
          <a:blip r:embed="rId5" cstate="email"/>
          <a:stretch>
            <a:fillRect/>
          </a:stretch>
        </p:blipFill>
        <p:spPr>
          <a:xfrm rot="1922461" flipH="1">
            <a:off x="2259065" y="2901856"/>
            <a:ext cx="952063" cy="952063"/>
          </a:xfrm>
          <a:prstGeom prst="rect">
            <a:avLst/>
          </a:prstGeom>
        </p:spPr>
      </p:pic>
      <p:sp>
        <p:nvSpPr>
          <p:cNvPr id="48" name="Freeform 5"/>
          <p:cNvSpPr>
            <a:spLocks noEditPoints="1"/>
          </p:cNvSpPr>
          <p:nvPr/>
        </p:nvSpPr>
        <p:spPr bwMode="auto">
          <a:xfrm>
            <a:off x="2181092" y="5315617"/>
            <a:ext cx="1612900" cy="390525"/>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rgbClr val="737373"/>
          </a:solidFill>
          <a:ln>
            <a:noFill/>
          </a:ln>
        </p:spPr>
        <p:txBody>
          <a:bodyPr vert="horz" wrap="square" lIns="91440" tIns="45720" rIns="91440" bIns="45720" numCol="1" anchor="t" anchorCtr="0" compatLnSpc="1"/>
          <a:lstStyle/>
          <a:p>
            <a:endParaRPr lang="zh-CN" altLang="en-US"/>
          </a:p>
        </p:txBody>
      </p:sp>
      <p:pic>
        <p:nvPicPr>
          <p:cNvPr id="44" name="图片 43"/>
          <p:cNvPicPr>
            <a:picLocks noChangeAspect="1"/>
          </p:cNvPicPr>
          <p:nvPr/>
        </p:nvPicPr>
        <p:blipFill>
          <a:blip r:embed="rId6" cstate="email"/>
          <a:stretch>
            <a:fillRect/>
          </a:stretch>
        </p:blipFill>
        <p:spPr>
          <a:xfrm rot="20275633" flipH="1">
            <a:off x="2375026" y="4772818"/>
            <a:ext cx="881224" cy="881224"/>
          </a:xfrm>
          <a:prstGeom prst="rect">
            <a:avLst/>
          </a:prstGeom>
        </p:spPr>
      </p:pic>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45815" y="1303655"/>
            <a:ext cx="6027420" cy="5404485"/>
          </a:xfrm>
          <a:prstGeom prst="rect">
            <a:avLst/>
          </a:prstGeom>
          <a:noFill/>
        </p:spPr>
        <p:txBody>
          <a:bodyPr wrap="square" rtlCol="0">
            <a:spAutoFit/>
          </a:bodyPr>
          <a:lstStyle/>
          <a:p>
            <a:pPr algn="l">
              <a:lnSpc>
                <a:spcPct val="100000"/>
              </a:lnSpc>
            </a:pPr>
            <a:r>
              <a:rPr lang="zh-CN" altLang="en-US" sz="2400" dirty="0">
                <a:latin typeface="方正启体简体" charset="0"/>
                <a:ea typeface="方正启体简体" charset="0"/>
              </a:rPr>
              <a:t>再见吧，自由奔放的大海！</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这是你最后一次在我的眼前，</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翻滚着蔚蓝色的波浪，</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和闪耀着娇美的容光。</a:t>
            </a:r>
            <a:endParaRPr lang="zh-CN" altLang="en-US" sz="2400" dirty="0">
              <a:latin typeface="方正启体简体" charset="0"/>
              <a:ea typeface="方正启体简体" charset="0"/>
            </a:endParaRPr>
          </a:p>
          <a:p>
            <a:pPr algn="l">
              <a:lnSpc>
                <a:spcPct val="100000"/>
              </a:lnSpc>
            </a:pPr>
            <a:endParaRPr lang="zh-CN" altLang="en-US" sz="28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好象是朋友忧郁的怨诉，</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好象是他在临别时的呼唤，</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我最后一次在倾听</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你悲哀的喧响，你召唤的喧响。</a:t>
            </a:r>
            <a:endParaRPr lang="zh-CN" altLang="en-US" sz="2400" dirty="0">
              <a:latin typeface="方正启体简体" charset="0"/>
              <a:ea typeface="方正启体简体" charset="0"/>
            </a:endParaRPr>
          </a:p>
          <a:p>
            <a:pPr algn="l">
              <a:lnSpc>
                <a:spcPct val="100000"/>
              </a:lnSpc>
            </a:pPr>
            <a:endParaRPr lang="zh-CN" altLang="en-US" sz="28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你是我心灵的愿望之所在呀！</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我时常沿着你的岸旁，</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一个人静悄悄地，茫然地徘徊，</a:t>
            </a:r>
            <a:endParaRPr lang="zh-CN" altLang="en-US" sz="2400" dirty="0">
              <a:latin typeface="方正启体简体" charset="0"/>
              <a:ea typeface="方正启体简体" charset="0"/>
            </a:endParaRPr>
          </a:p>
          <a:p>
            <a:pPr algn="l">
              <a:lnSpc>
                <a:spcPct val="100000"/>
              </a:lnSpc>
            </a:pPr>
            <a:r>
              <a:rPr lang="zh-CN" altLang="en-US" sz="2400" dirty="0">
                <a:latin typeface="方正启体简体" charset="0"/>
                <a:ea typeface="方正启体简体" charset="0"/>
              </a:rPr>
              <a:t>还因为那个隐秘的愿望而苦恼心伤！</a:t>
            </a:r>
            <a:r>
              <a:rPr lang="zh-CN" altLang="en-US" sz="2800" dirty="0">
                <a:latin typeface="方正启体简体" charset="0"/>
                <a:ea typeface="方正启体简体" charset="0"/>
              </a:rPr>
              <a:t>　        </a:t>
            </a:r>
            <a:endParaRPr lang="zh-CN" altLang="en-US" sz="2800" dirty="0">
              <a:latin typeface="方正启体简体" charset="0"/>
              <a:ea typeface="方正启体简体" charset="0"/>
            </a:endParaRPr>
          </a:p>
        </p:txBody>
      </p:sp>
      <p:sp>
        <p:nvSpPr>
          <p:cNvPr id="5" name="文本框 4"/>
          <p:cNvSpPr txBox="1"/>
          <p:nvPr/>
        </p:nvSpPr>
        <p:spPr>
          <a:xfrm>
            <a:off x="2350770" y="222250"/>
            <a:ext cx="5775960" cy="1066800"/>
          </a:xfrm>
          <a:prstGeom prst="rect">
            <a:avLst/>
          </a:prstGeom>
          <a:noFill/>
        </p:spPr>
        <p:txBody>
          <a:bodyPr wrap="square" rtlCol="0">
            <a:spAutoFit/>
          </a:bodyPr>
          <a:p>
            <a:pPr algn="ctr"/>
            <a:r>
              <a:rPr lang="zh-CN" altLang="en-US" sz="4000" b="1" dirty="0">
                <a:latin typeface="方正书宋简体" charset="0"/>
                <a:ea typeface="方正书宋简体" charset="0"/>
                <a:sym typeface="+mn-ea"/>
              </a:rPr>
              <a:t>致大海</a:t>
            </a:r>
            <a:endParaRPr lang="zh-CN" altLang="en-US" sz="4000" b="1" dirty="0">
              <a:latin typeface="方正书宋简体" charset="0"/>
              <a:ea typeface="方正书宋简体" charset="0"/>
              <a:sym typeface="+mn-ea"/>
            </a:endParaRPr>
          </a:p>
          <a:p>
            <a:pPr algn="ctr"/>
            <a:r>
              <a:rPr lang="zh-CN" altLang="en-US" sz="2400" dirty="0">
                <a:latin typeface="方正启体简体" charset="0"/>
                <a:ea typeface="方正启体简体" charset="0"/>
                <a:sym typeface="+mn-ea"/>
              </a:rPr>
              <a:t>【节选】</a:t>
            </a:r>
            <a:endParaRPr lang="zh-CN" altLang="en-US" sz="2400" b="1" dirty="0">
              <a:latin typeface="方正启体简体" charset="0"/>
              <a:ea typeface="方正启体简体" charset="0"/>
              <a:sym typeface="+mn-ea"/>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667250" y="2184400"/>
            <a:ext cx="6132830" cy="2545715"/>
          </a:xfrm>
          <a:prstGeom prst="rect">
            <a:avLst/>
          </a:prstGeom>
          <a:noFill/>
        </p:spPr>
        <p:txBody>
          <a:bodyPr wrap="square" rtlCol="0">
            <a:spAutoFit/>
          </a:bodyPr>
          <a:lstStyle/>
          <a:p>
            <a:r>
              <a:rPr lang="zh-CN" altLang="en-US" sz="2000" dirty="0" smtClean="0">
                <a:latin typeface="+mn-ea"/>
              </a:rPr>
              <a:t>       </a:t>
            </a:r>
            <a:r>
              <a:rPr sz="2000" dirty="0">
                <a:latin typeface="+mn-ea"/>
              </a:rPr>
              <a:t>《致大海》是一曲对大海的庄严颂歌，是对人生命运的深沉感叹，也是对自由的热情礼赞。1824年写于高加索，诗人第二次流放之前。</a:t>
            </a:r>
            <a:endParaRPr sz="2000" dirty="0">
              <a:latin typeface="+mn-ea"/>
            </a:endParaRPr>
          </a:p>
          <a:p>
            <a:r>
              <a:rPr sz="2000" dirty="0">
                <a:latin typeface="+mn-ea"/>
              </a:rPr>
              <a:t>       这首诗气势豪放、意境雄浑、思想深沉，是诗人作品中广为传诵的名篇。它以大海作为自由精神的象征，表达了诗人与大海相通的自由精神。诗人借大海自由奔放的壮美形象，生发联想，尽情抒怀，表达了渴求自由的愿望。</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80905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普希金为何被称为“俄国诗歌的太阳”？</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68573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1、普希金《致大海》的主题意义。 </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41794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蒙  田</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蒙田的母亲是西班牙人的后裔，父亲则是法国波尔多附近的一个小贵族，当时的贵族不看重学问，以从戎为天职，所以蒙田常常说他不是学者；他喜欢给人造成这样一种印象：他不治学，只不过是“漫无计划、不讲方法”地偶尔翻翻书；他写的东西也不润色，不过是把脑袋里一时触发的想法记下来而已，纯属“闲话家常，抒写情怀”</a:t>
            </a:r>
            <a:r>
              <a:rPr lang="zh-CN" sz="2800" dirty="0">
                <a:latin typeface="方正隶书简体" charset="0"/>
                <a:ea typeface="方正隶书简体" charset="0"/>
              </a:rPr>
              <a:t>，</a:t>
            </a:r>
            <a:r>
              <a:rPr sz="2800" dirty="0">
                <a:latin typeface="方正隶书简体" charset="0"/>
                <a:ea typeface="方正隶书简体" charset="0"/>
              </a:rPr>
              <a:t>代表作《蒙田随笔全集》</a:t>
            </a:r>
            <a:r>
              <a:rPr lang="zh-CN" sz="2800" dirty="0">
                <a:latin typeface="方正隶书简体" charset="0"/>
                <a:ea typeface="方正隶书简体" charset="0"/>
              </a:rPr>
              <a:t>。</a:t>
            </a:r>
            <a:endParaRPr lang="zh-CN" sz="2800" dirty="0">
              <a:latin typeface="方正隶书简体" charset="0"/>
              <a:ea typeface="方正隶书简体" charset="0"/>
            </a:endParaRPr>
          </a:p>
        </p:txBody>
      </p:sp>
      <p:pic>
        <p:nvPicPr>
          <p:cNvPr id="2" name="图片 1" descr="C:\Users\Administrator.WINDOWS-IQ47ND5\Pictures\415\1.jpg1"/>
          <p:cNvPicPr>
            <a:picLocks noChangeAspect="1"/>
          </p:cNvPicPr>
          <p:nvPr/>
        </p:nvPicPr>
        <p:blipFill>
          <a:blip r:embed="rId1"/>
          <a:srcRect/>
          <a:stretch>
            <a:fillRect/>
          </a:stretch>
        </p:blipFill>
        <p:spPr>
          <a:xfrm>
            <a:off x="7861935" y="1981200"/>
            <a:ext cx="3239135" cy="4187825"/>
          </a:xfrm>
          <a:prstGeom prst="rect">
            <a:avLst/>
          </a:prstGeom>
          <a:effectLst>
            <a:softEdge rad="127000"/>
          </a:effectLst>
        </p:spPr>
      </p:pic>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6555" y="1023620"/>
            <a:ext cx="9513570" cy="577532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rPr>
              <a:t>我赋予某些词语特殊的含义，拿“度日”来说吧，天色不佳，令人不快的时候，我将“度日”看作是“消磨光阴”，而风和日丽的时候，我却不愿意去“消磨”，这时我是在慢慢赏玩、领略美好的时光。坏日子，要飞快地去“度”，好日子，要停下来细细品尝。“度日”“消磨光阴”这些常用语令人想起那些“哲人”习气。他们以为生命的利用不外乎将它打发、消磨，并且尽量回避它，无视它的存在，仿佛这是一件苦事、一件贱物似的。至于我，我认为生命不是这个样的，我觉得它值得称颂，富于乐趣，即便我自己到了垂暮之年也还是如此。我们的生命受到自然的厚赐，它是优越无比的。如果我们觉得不堪生之重压而白白虚度此生，那也只能怪我们自己。“糊涂人的一生枯燥无味，躁动不安，却将全部希望寄托于来世。”</a:t>
            </a:r>
            <a:endParaRPr lang="zh-CN" altLang="en-US" sz="2800" dirty="0">
              <a:latin typeface="方正启体简体" charset="0"/>
              <a:ea typeface="方正启体简体" charset="0"/>
            </a:endParaRPr>
          </a:p>
        </p:txBody>
      </p:sp>
      <p:sp>
        <p:nvSpPr>
          <p:cNvPr id="5" name="文本框 4"/>
          <p:cNvSpPr txBox="1"/>
          <p:nvPr/>
        </p:nvSpPr>
        <p:spPr>
          <a:xfrm>
            <a:off x="3286760" y="367665"/>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热爱生命</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20825" y="1901825"/>
            <a:ext cx="9513570" cy="406844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sym typeface="+mn-ea"/>
              </a:rPr>
              <a:t>不过，我对随时告别人生，毫不惋惜。这倒不是因为生之艰辛与苦恼所致，而是由于生之本质在于死。因此只有乐于生的人才能真正不感到死之苦恼。享受生活要讲究方法。我自认为比别人多享受到一倍的生活，因为生活乐趣的大小是随着我们对生活的关心程度而定的。尤其在此刻，我眼看生命的时光不多，我就愈想增加生命的分量。我想靠迅速抓紧时间，去留住稍纵即逝的日子；我想凭时间的有效利用去弥补匆匆流逝的光阴。剩下的生命愈是短暂，我愈要使之过得丰盈充实。</a:t>
            </a:r>
            <a:endParaRPr lang="zh-CN" altLang="en-US" sz="2800" dirty="0">
              <a:latin typeface="方正启体简体" charset="0"/>
              <a:ea typeface="方正启体简体" charset="0"/>
            </a:endParaRPr>
          </a:p>
        </p:txBody>
      </p:sp>
      <p:sp>
        <p:nvSpPr>
          <p:cNvPr id="5" name="文本框 4"/>
          <p:cNvSpPr txBox="1"/>
          <p:nvPr/>
        </p:nvSpPr>
        <p:spPr>
          <a:xfrm>
            <a:off x="3373755" y="84963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热爱生命</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63770" y="2030095"/>
            <a:ext cx="6132830" cy="3460115"/>
          </a:xfrm>
          <a:prstGeom prst="rect">
            <a:avLst/>
          </a:prstGeom>
          <a:noFill/>
        </p:spPr>
        <p:txBody>
          <a:bodyPr wrap="square" rtlCol="0">
            <a:spAutoFit/>
          </a:bodyPr>
          <a:lstStyle/>
          <a:p>
            <a:r>
              <a:rPr lang="zh-CN" altLang="en-US" sz="2000" dirty="0" smtClean="0">
                <a:latin typeface="+mn-ea"/>
              </a:rPr>
              <a:t>       </a:t>
            </a:r>
            <a:r>
              <a:rPr sz="2000" dirty="0">
                <a:latin typeface="+mn-ea"/>
              </a:rPr>
              <a:t>《热爱生命》虽然只有短短数百字，但是逻辑思路却异常清晰、严密。文章的前半部分主要谈“生”，作者引用了古罗马哲学家塞涅卡的格言：“糊涂人的一生枯燥无味，躁动不安，却将全部希望寄托于来世。”作者对这句话没有作任何评论，但是他的意图却一目了然。随便打发时光的人实际上并不是什么“哲人”，而是真正的“糊涂人”。蒙田在文章结尾写道：“我眼看生命的时光无多，我就愈想增加生命的分量……”这些句子使人联想起海德格尔“向死而在”的观念。</a:t>
            </a:r>
            <a:endParaRPr sz="2000" dirty="0">
              <a:latin typeface="+mn-ea"/>
            </a:endParaRPr>
          </a:p>
          <a:p>
            <a:r>
              <a:rPr sz="2000" dirty="0">
                <a:latin typeface="+mn-ea"/>
              </a:rPr>
              <a:t>       蒙田的《热爱生命》就像一首庄严的歌曲，歌颂生命的美与爱，引起人们深深的思考。</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67080" y="929005"/>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30567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1、作者说：</a:t>
            </a:r>
            <a:r>
              <a:rPr lang="en-US" altLang="zh-CN" sz="3200" b="1" dirty="0">
                <a:solidFill>
                  <a:schemeClr val="bg1">
                    <a:lumMod val="50000"/>
                  </a:schemeClr>
                </a:solidFill>
                <a:latin typeface="华文新魏" charset="0"/>
                <a:ea typeface="华文新魏" charset="0"/>
              </a:rPr>
              <a:t>“</a:t>
            </a:r>
            <a:r>
              <a:rPr lang="zh-CN" altLang="en-US" sz="3200" b="1" dirty="0">
                <a:solidFill>
                  <a:schemeClr val="bg1">
                    <a:lumMod val="50000"/>
                  </a:schemeClr>
                </a:solidFill>
                <a:latin typeface="华文新魏" charset="0"/>
                <a:ea typeface="华文新魏" charset="0"/>
              </a:rPr>
              <a:t>生之本质在于死。</a:t>
            </a:r>
            <a:r>
              <a:rPr lang="en-US" altLang="zh-CN" sz="3200" b="1" dirty="0">
                <a:solidFill>
                  <a:schemeClr val="bg1">
                    <a:lumMod val="50000"/>
                  </a:schemeClr>
                </a:solidFill>
                <a:latin typeface="华文新魏" charset="0"/>
                <a:ea typeface="华文新魏" charset="0"/>
              </a:rPr>
              <a:t>”</a:t>
            </a:r>
            <a:r>
              <a:rPr lang="zh-CN" altLang="en-US" sz="3200" b="1" dirty="0">
                <a:solidFill>
                  <a:schemeClr val="bg1">
                    <a:lumMod val="50000"/>
                  </a:schemeClr>
                </a:solidFill>
                <a:latin typeface="华文新魏" charset="0"/>
                <a:ea typeface="华文新魏" charset="0"/>
              </a:rPr>
              <a:t>你是如何理解这句话的？</a:t>
            </a:r>
            <a:endParaRPr lang="zh-CN" altLang="en-US" sz="3200" b="1" dirty="0">
              <a:solidFill>
                <a:schemeClr val="bg1">
                  <a:lumMod val="50000"/>
                </a:schemeClr>
              </a:solidFill>
              <a:latin typeface="华文新魏" charset="0"/>
              <a:ea typeface="华文新魏" charset="0"/>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424930"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sym typeface="+mn-ea"/>
              </a:rPr>
              <a:t>说说你是如何理解</a:t>
            </a:r>
            <a:r>
              <a:rPr lang="en-US" altLang="zh-CN" sz="3200" b="1" dirty="0">
                <a:solidFill>
                  <a:schemeClr val="bg1">
                    <a:lumMod val="50000"/>
                  </a:schemeClr>
                </a:solidFill>
                <a:latin typeface="华文新魏" charset="0"/>
                <a:ea typeface="华文新魏" charset="0"/>
                <a:sym typeface="+mn-ea"/>
              </a:rPr>
              <a:t>“</a:t>
            </a:r>
            <a:r>
              <a:rPr lang="zh-CN" altLang="en-US" sz="3200" b="1" dirty="0">
                <a:solidFill>
                  <a:schemeClr val="bg1">
                    <a:lumMod val="50000"/>
                  </a:schemeClr>
                </a:solidFill>
                <a:latin typeface="华文新魏" charset="0"/>
                <a:ea typeface="华文新魏" charset="0"/>
                <a:sym typeface="+mn-ea"/>
              </a:rPr>
              <a:t>乐于生的人才能真正不感到死之苦恼</a:t>
            </a:r>
            <a:r>
              <a:rPr lang="en-US" altLang="zh-CN" sz="3200" b="1" dirty="0">
                <a:solidFill>
                  <a:schemeClr val="bg1">
                    <a:lumMod val="50000"/>
                  </a:schemeClr>
                </a:solidFill>
                <a:latin typeface="华文新魏" charset="0"/>
                <a:ea typeface="华文新魏" charset="0"/>
                <a:sym typeface="+mn-ea"/>
              </a:rPr>
              <a:t>”</a:t>
            </a:r>
            <a:r>
              <a:rPr lang="zh-CN" altLang="en-US" sz="3200" b="1" dirty="0">
                <a:solidFill>
                  <a:schemeClr val="bg1">
                    <a:lumMod val="50000"/>
                  </a:schemeClr>
                </a:solidFill>
                <a:latin typeface="华文新魏" charset="0"/>
                <a:ea typeface="华文新魏" charset="0"/>
                <a:sym typeface="+mn-ea"/>
              </a:rPr>
              <a:t>这句话的深层含义。</a:t>
            </a:r>
            <a:endParaRPr lang="zh-CN" altLang="en-US" sz="3200" b="1" dirty="0">
              <a:solidFill>
                <a:schemeClr val="bg1">
                  <a:lumMod val="50000"/>
                </a:schemeClr>
              </a:solidFill>
              <a:latin typeface="华文新魏" charset="0"/>
              <a:ea typeface="华文新魏" charset="0"/>
              <a:sym typeface="+mn-ea"/>
            </a:endParaRPr>
          </a:p>
        </p:txBody>
      </p:sp>
      <p:sp>
        <p:nvSpPr>
          <p:cNvPr id="6" name="文本框 5"/>
          <p:cNvSpPr txBox="1"/>
          <p:nvPr/>
        </p:nvSpPr>
        <p:spPr>
          <a:xfrm>
            <a:off x="2049145" y="5101590"/>
            <a:ext cx="83680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、作者认为要用什么样的方法享受生活？</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41794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培  根</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弗兰奇斯·培根（Francis·Bacon，1561—1626）是英国哲学家，作家和科学家。他竭力倡导“读史使人明智，读诗使人聪慧，演算使人精密，哲理使人深刻，伦理学使人有修养，逻辑修辞使人善辩。他推崇科学、发展科学的进步思想和崇尚知识的进步口号，一直推动着社会的进步。他在逻辑学、美学、教育学方面也提出许多思想。著有《新工具》、《论说随笔文集》等。</a:t>
            </a:r>
            <a:endParaRPr sz="2800" dirty="0">
              <a:latin typeface="方正隶书简体" charset="0"/>
              <a:ea typeface="方正隶书简体" charset="0"/>
            </a:endParaRPr>
          </a:p>
        </p:txBody>
      </p:sp>
      <p:pic>
        <p:nvPicPr>
          <p:cNvPr id="2" name="图片 1" descr="C:\Users\Administrator.WINDOWS-IQ47ND5\Pictures\415\2.jpg2"/>
          <p:cNvPicPr>
            <a:picLocks noChangeAspect="1"/>
          </p:cNvPicPr>
          <p:nvPr/>
        </p:nvPicPr>
        <p:blipFill>
          <a:blip r:embed="rId1"/>
          <a:srcRect/>
          <a:stretch>
            <a:fillRect/>
          </a:stretch>
        </p:blipFill>
        <p:spPr>
          <a:xfrm>
            <a:off x="7861935" y="2145030"/>
            <a:ext cx="3277870" cy="3907155"/>
          </a:xfrm>
          <a:prstGeom prst="rect">
            <a:avLst/>
          </a:prstGeom>
          <a:effectLst>
            <a:softEdge rad="127000"/>
          </a:effectLst>
        </p:spPr>
      </p:pic>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20825" y="1901825"/>
            <a:ext cx="9513570" cy="406844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sym typeface="+mn-ea"/>
              </a:rPr>
              <a:t>【节选】：</a:t>
            </a:r>
            <a:r>
              <a:rPr lang="zh-CN" altLang="en-US" sz="2800" dirty="0">
                <a:latin typeface="方正启体简体" charset="0"/>
                <a:ea typeface="方正启体简体" charset="0"/>
                <a:sym typeface="+mn-ea"/>
              </a:rPr>
              <a:t>读史使人明智，读诗使人灵秀，数学使人周密，科学使人深刻，伦理学使人庄重，逻辑修辞之学使人善辩：凡有所学，皆成性格。人之才智但有滞碍，无不可读适当之书使之顺畅，一如身体百病，皆可借相宜之运动除之。滚球利睾肾，射箭利胸肺，漫步利肠胃，骑术利头脑，诸如此类。如智力不集中，可令读数学，盖演算须全神贯注，稍有分散即须重演；如不能辨异，可令读经院哲学，盖是辈皆吹毛求疵之人；如不善求同，不善以一物阐证另一物，可令读律师之案卷。如此头脑中凡有缺陷，皆有特药可医。</a:t>
            </a:r>
            <a:endParaRPr lang="zh-CN" altLang="en-US" sz="2800" dirty="0">
              <a:latin typeface="方正启体简体" charset="0"/>
              <a:ea typeface="方正启体简体" charset="0"/>
              <a:sym typeface="+mn-ea"/>
            </a:endParaRPr>
          </a:p>
        </p:txBody>
      </p:sp>
      <p:sp>
        <p:nvSpPr>
          <p:cNvPr id="5" name="文本框 4"/>
          <p:cNvSpPr txBox="1"/>
          <p:nvPr/>
        </p:nvSpPr>
        <p:spPr>
          <a:xfrm>
            <a:off x="3373755" y="84963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谈读书</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74847" y="632376"/>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830711" y="2590791"/>
            <a:ext cx="10857230" cy="3600986"/>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诗经</a:t>
            </a:r>
            <a:endParaRPr lang="en-US" sz="2400" dirty="0" smtClean="0">
              <a:latin typeface="方正隶书简体" charset="0"/>
              <a:ea typeface="方正隶书简体" charset="0"/>
            </a:endParaRPr>
          </a:p>
          <a:p>
            <a:r>
              <a:rPr lang="zh-CN" altLang="en-US" sz="2400" dirty="0" smtClean="0">
                <a:latin typeface="方正隶书简体" charset="0"/>
                <a:ea typeface="方正隶书简体" charset="0"/>
              </a:rPr>
              <a:t>          </a:t>
            </a:r>
            <a:r>
              <a:rPr lang="en-US" altLang="zh-CN" sz="2800" dirty="0" smtClean="0">
                <a:latin typeface="方正隶书简体" charset="0"/>
                <a:ea typeface="方正隶书简体" charset="0"/>
              </a:rPr>
              <a:t>《</a:t>
            </a:r>
            <a:r>
              <a:rPr lang="zh-CN" altLang="en-US" sz="2800" dirty="0">
                <a:latin typeface="方正隶书简体" charset="0"/>
                <a:ea typeface="方正隶书简体" charset="0"/>
              </a:rPr>
              <a:t>诗经</a:t>
            </a:r>
            <a:r>
              <a:rPr lang="en-US" altLang="zh-CN" sz="2800" dirty="0">
                <a:latin typeface="方正隶书简体" charset="0"/>
                <a:ea typeface="方正隶书简体" charset="0"/>
              </a:rPr>
              <a:t>》</a:t>
            </a:r>
            <a:r>
              <a:rPr lang="zh-CN" altLang="en-US" sz="2800" dirty="0">
                <a:latin typeface="方正隶书简体" charset="0"/>
                <a:ea typeface="方正隶书简体" charset="0"/>
              </a:rPr>
              <a:t>是我国最早的一部乐歌总集，辑录了春秋中叶以前的诗歌</a:t>
            </a:r>
            <a:r>
              <a:rPr lang="en-US" altLang="zh-CN" sz="2800" dirty="0">
                <a:latin typeface="方正隶书简体" charset="0"/>
                <a:ea typeface="方正隶书简体" charset="0"/>
              </a:rPr>
              <a:t>305</a:t>
            </a:r>
            <a:r>
              <a:rPr lang="zh-CN" altLang="en-US" sz="2800" dirty="0">
                <a:latin typeface="方正隶书简体" charset="0"/>
                <a:ea typeface="方正隶书简体" charset="0"/>
              </a:rPr>
              <a:t>篇，另有六篇笙诗，有目无辞。先秦时代称“诗”或“诗三百”，西汉时，始称</a:t>
            </a:r>
            <a:r>
              <a:rPr lang="en-US" altLang="zh-CN" sz="2800" dirty="0">
                <a:latin typeface="方正隶书简体" charset="0"/>
                <a:ea typeface="方正隶书简体" charset="0"/>
              </a:rPr>
              <a:t>《</a:t>
            </a:r>
            <a:r>
              <a:rPr lang="zh-CN" altLang="en-US" sz="2800" dirty="0">
                <a:latin typeface="方正隶书简体" charset="0"/>
                <a:ea typeface="方正隶书简体" charset="0"/>
              </a:rPr>
              <a:t>诗经</a:t>
            </a:r>
            <a:r>
              <a:rPr lang="en-US" altLang="zh-CN" sz="2800" dirty="0">
                <a:latin typeface="方正隶书简体" charset="0"/>
                <a:ea typeface="方正隶书简体" charset="0"/>
              </a:rPr>
              <a:t>》</a:t>
            </a:r>
            <a:r>
              <a:rPr lang="zh-CN" altLang="en-US" sz="2800" dirty="0">
                <a:latin typeface="方正隶书简体" charset="0"/>
                <a:ea typeface="方正隶书简体" charset="0"/>
              </a:rPr>
              <a:t>。全书分</a:t>
            </a:r>
            <a:r>
              <a:rPr lang="en-US" altLang="zh-CN" sz="2800" dirty="0">
                <a:latin typeface="方正隶书简体" charset="0"/>
                <a:ea typeface="方正隶书简体" charset="0"/>
              </a:rPr>
              <a:t>《</a:t>
            </a:r>
            <a:r>
              <a:rPr lang="zh-CN" altLang="en-US" sz="2800" dirty="0">
                <a:latin typeface="方正隶书简体" charset="0"/>
                <a:ea typeface="方正隶书简体" charset="0"/>
              </a:rPr>
              <a:t>风</a:t>
            </a:r>
            <a:r>
              <a:rPr lang="en-US" altLang="zh-CN" sz="2800" dirty="0">
                <a:latin typeface="方正隶书简体" charset="0"/>
                <a:ea typeface="方正隶书简体" charset="0"/>
              </a:rPr>
              <a:t>》</a:t>
            </a:r>
            <a:r>
              <a:rPr lang="zh-CN" altLang="en-US" sz="2800" dirty="0">
                <a:latin typeface="方正隶书简体" charset="0"/>
                <a:ea typeface="方正隶书简体" charset="0"/>
              </a:rPr>
              <a:t>、</a:t>
            </a:r>
            <a:r>
              <a:rPr lang="en-US" altLang="zh-CN" sz="2800" dirty="0">
                <a:latin typeface="方正隶书简体" charset="0"/>
                <a:ea typeface="方正隶书简体" charset="0"/>
              </a:rPr>
              <a:t>《</a:t>
            </a:r>
            <a:r>
              <a:rPr lang="zh-CN" altLang="en-US" sz="2800" dirty="0">
                <a:latin typeface="方正隶书简体" charset="0"/>
                <a:ea typeface="方正隶书简体" charset="0"/>
              </a:rPr>
              <a:t>雅</a:t>
            </a:r>
            <a:r>
              <a:rPr lang="en-US" altLang="zh-CN" sz="2800" dirty="0">
                <a:latin typeface="方正隶书简体" charset="0"/>
                <a:ea typeface="方正隶书简体" charset="0"/>
              </a:rPr>
              <a:t>》</a:t>
            </a:r>
            <a:r>
              <a:rPr lang="zh-CN" altLang="en-US" sz="2800" dirty="0">
                <a:latin typeface="方正隶书简体" charset="0"/>
                <a:ea typeface="方正隶书简体" charset="0"/>
              </a:rPr>
              <a:t>、</a:t>
            </a:r>
            <a:r>
              <a:rPr lang="en-US" altLang="zh-CN" sz="2800" dirty="0">
                <a:latin typeface="方正隶书简体" charset="0"/>
                <a:ea typeface="方正隶书简体" charset="0"/>
              </a:rPr>
              <a:t>《</a:t>
            </a:r>
            <a:r>
              <a:rPr lang="zh-CN" altLang="en-US" sz="2800" dirty="0">
                <a:latin typeface="方正隶书简体" charset="0"/>
                <a:ea typeface="方正隶书简体" charset="0"/>
              </a:rPr>
              <a:t>颂</a:t>
            </a:r>
            <a:r>
              <a:rPr lang="en-US" altLang="zh-CN" sz="2800" dirty="0">
                <a:latin typeface="方正隶书简体" charset="0"/>
                <a:ea typeface="方正隶书简体" charset="0"/>
              </a:rPr>
              <a:t>》</a:t>
            </a:r>
            <a:r>
              <a:rPr lang="zh-CN" altLang="en-US" sz="2800" dirty="0">
                <a:latin typeface="方正隶书简体" charset="0"/>
                <a:ea typeface="方正隶书简体" charset="0"/>
              </a:rPr>
              <a:t>三大部分。广泛而深刻地反映了当时的社会面貌，其民歌尤其富于战斗性和现实主义精神。艺术上大量运用赋、比、兴表现手法，句式以四言为主，多用重章叠句，章法严谨，语言丰富多彩，朴素优美，音韵和谐，富于艺术魅力，对后世文学有深远的影响。</a:t>
            </a:r>
            <a:endParaRPr sz="2800" dirty="0">
              <a:latin typeface="方正隶书简体" charset="0"/>
              <a:ea typeface="方正隶书简体" charset="0"/>
            </a:endParaRPr>
          </a:p>
        </p:txBody>
      </p:sp>
      <p:sp>
        <p:nvSpPr>
          <p:cNvPr id="6" name="TextBox 5"/>
          <p:cNvSpPr txBox="1"/>
          <p:nvPr/>
        </p:nvSpPr>
        <p:spPr>
          <a:xfrm>
            <a:off x="1162232" y="1854431"/>
            <a:ext cx="2666288"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69085" y="1814830"/>
            <a:ext cx="9513570" cy="449516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800" dirty="0">
                <a:latin typeface="方正启体简体" charset="0"/>
                <a:ea typeface="方正启体简体" charset="0"/>
                <a:sym typeface="+mn-ea"/>
              </a:rPr>
              <a:t>【节选】：过度的爱情追求，必然会降低人本身的价值。例如，只有在爱情中，才永远需要那种浮夸诌媚的词令。而在其他场合，同样的词令只能招人耻笑。古人有一句名言：“最大的奉承，人总是留给自己的”。——只有对情人的奉承要算例外。因为甚至最骄傲的人，也甘愿在情人面前自轻自贱。所以古人说得好：“就是神在爱情中也难保持聪明。”情人的这种弱点不仅在外人眼中是明显的，就是在被追求者的眼中也会很明显——除非她（他）也在追求他（她）。所以，爱情的代价就是如此，不能得到回爱，就会得到一种深藏于心的轻蔑，这是一条永真的定律。</a:t>
            </a:r>
            <a:endParaRPr lang="zh-CN" altLang="en-US" sz="2800" dirty="0">
              <a:latin typeface="方正启体简体" charset="0"/>
              <a:ea typeface="方正启体简体" charset="0"/>
              <a:sym typeface="+mn-ea"/>
            </a:endParaRPr>
          </a:p>
        </p:txBody>
      </p:sp>
      <p:sp>
        <p:nvSpPr>
          <p:cNvPr id="5" name="文本框 4"/>
          <p:cNvSpPr txBox="1"/>
          <p:nvPr/>
        </p:nvSpPr>
        <p:spPr>
          <a:xfrm>
            <a:off x="3373755" y="849630"/>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论爱情</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73295" y="2223135"/>
            <a:ext cx="6132830" cy="2850515"/>
          </a:xfrm>
          <a:prstGeom prst="rect">
            <a:avLst/>
          </a:prstGeom>
          <a:noFill/>
        </p:spPr>
        <p:txBody>
          <a:bodyPr wrap="square" rtlCol="0">
            <a:spAutoFit/>
          </a:bodyPr>
          <a:lstStyle/>
          <a:p>
            <a:r>
              <a:rPr lang="zh-CN" altLang="en-US" sz="2000" dirty="0" smtClean="0">
                <a:latin typeface="+mn-ea"/>
              </a:rPr>
              <a:t>       </a:t>
            </a:r>
            <a:r>
              <a:rPr sz="2000" dirty="0">
                <a:latin typeface="+mn-ea"/>
              </a:rPr>
              <a:t>培根的散文是其毕生经验的总结，是千锤百炼的精品。其最初的结集出版于1597年，篇数只有十篇。其后不断增订，最后一版（1625年，为其去世的前一年）增至五十八篇。时间跨度长达二十八年，其间作者一直将此书随时携带于身，不断加以增删、修改，故此书随着培根个人阅历的丰富和知识的增长而不断地得以修改、充实和完善。由此亦可看出培根本人对此书的重视和用心用情之深。这也使得它在形式上亦十分完美。</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767080" y="929005"/>
            <a:ext cx="4326890" cy="5009515"/>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966846" y="505602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8165" y="23114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2486246" y="123291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493520" y="1611630"/>
            <a:ext cx="1804035" cy="4001135"/>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597785" y="1277620"/>
            <a:ext cx="730567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sz="3200" b="1" dirty="0">
                <a:solidFill>
                  <a:schemeClr val="bg1">
                    <a:lumMod val="50000"/>
                  </a:schemeClr>
                </a:solidFill>
                <a:latin typeface="华文新魏" charset="0"/>
                <a:ea typeface="华文新魏" charset="0"/>
                <a:sym typeface="+mn-ea"/>
              </a:rPr>
              <a:t>《热爱生命》表达了蒙田什么样的生命观？</a:t>
            </a:r>
            <a:endParaRPr sz="3200" b="1" dirty="0">
              <a:solidFill>
                <a:schemeClr val="bg1">
                  <a:lumMod val="50000"/>
                </a:schemeClr>
              </a:solidFill>
              <a:latin typeface="华文新魏" charset="0"/>
              <a:ea typeface="华文新魏" charset="0"/>
              <a:sym typeface="+mn-ea"/>
            </a:endParaRPr>
          </a:p>
        </p:txBody>
      </p:sp>
      <p:pic>
        <p:nvPicPr>
          <p:cNvPr id="3" name="Picture 2" descr="E:\PPT\PPT中国风元素\水墨具体图案\图片1.png"/>
          <p:cNvPicPr>
            <a:picLocks noChangeAspect="1" noChangeArrowheads="1"/>
          </p:cNvPicPr>
          <p:nvPr/>
        </p:nvPicPr>
        <p:blipFill>
          <a:blip r:embed="rId5" cstate="email"/>
          <a:srcRect/>
          <a:stretch>
            <a:fillRect/>
          </a:stretch>
        </p:blipFill>
        <p:spPr bwMode="auto">
          <a:xfrm>
            <a:off x="3424141" y="299186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26" name="文本框 25"/>
          <p:cNvSpPr txBox="1"/>
          <p:nvPr/>
        </p:nvSpPr>
        <p:spPr>
          <a:xfrm>
            <a:off x="3533775" y="3015615"/>
            <a:ext cx="642493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sz="3200" b="1" dirty="0">
                <a:solidFill>
                  <a:schemeClr val="bg1">
                    <a:lumMod val="50000"/>
                  </a:schemeClr>
                </a:solidFill>
                <a:latin typeface="华文新魏" charset="0"/>
                <a:ea typeface="华文新魏" charset="0"/>
              </a:rPr>
              <a:t>培根散文有何特点？</a:t>
            </a:r>
            <a:endParaRPr sz="3200" b="1" dirty="0">
              <a:solidFill>
                <a:schemeClr val="bg1">
                  <a:lumMod val="50000"/>
                </a:schemeClr>
              </a:solidFill>
              <a:latin typeface="华文新魏" charset="0"/>
              <a:ea typeface="华文新魏" charset="0"/>
            </a:endParaRPr>
          </a:p>
        </p:txBody>
      </p:sp>
      <p:sp>
        <p:nvSpPr>
          <p:cNvPr id="6" name="文本框 5"/>
          <p:cNvSpPr txBox="1"/>
          <p:nvPr/>
        </p:nvSpPr>
        <p:spPr>
          <a:xfrm>
            <a:off x="2049145" y="5101590"/>
            <a:ext cx="8368030" cy="579120"/>
          </a:xfrm>
          <a:prstGeom prst="rect">
            <a:avLst/>
          </a:prstGeom>
          <a:noFill/>
        </p:spPr>
        <p:txBody>
          <a:bodyPr wrap="square" rtlCol="0">
            <a:spAutoFit/>
          </a:bodyPr>
          <a:p>
            <a:r>
              <a:rPr lang="en-US" altLang="zh-CN" sz="3200" b="1" dirty="0">
                <a:solidFill>
                  <a:schemeClr val="bg1">
                    <a:lumMod val="50000"/>
                  </a:schemeClr>
                </a:solidFill>
                <a:latin typeface="华文新魏" charset="0"/>
                <a:ea typeface="华文新魏" charset="0"/>
              </a:rPr>
              <a:t>3</a:t>
            </a:r>
            <a:r>
              <a:rPr lang="zh-CN" altLang="en-US" sz="3200" b="1" dirty="0">
                <a:solidFill>
                  <a:schemeClr val="bg1">
                    <a:lumMod val="50000"/>
                  </a:schemeClr>
                </a:solidFill>
                <a:latin typeface="华文新魏" charset="0"/>
                <a:ea typeface="华文新魏" charset="0"/>
              </a:rPr>
              <a:t>、比较蒙田与培根散文。</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74115" y="1570990"/>
            <a:ext cx="641794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屠格涅夫</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屠格涅夫，俄国作家，出生在一个贵族家庭，生于1818年，死于1883年，这段时期的俄国是十分的黑暗，余秋雨曾说有两种情况会造成社会的黑暗：一是专制，一是乱世，而屠格涅夫当时所生活的俄国就是正处在沙皇的专制统治之下。当时俄国社会正处在剧烈的动荡和变化之中。作为一名伟大的作家，屠格涅夫创作的主要特点就是能把握时代的脉搏，敏锐地发现新的重大社会现象。</a:t>
            </a:r>
            <a:endParaRPr sz="2800" dirty="0">
              <a:latin typeface="方正隶书简体" charset="0"/>
              <a:ea typeface="方正隶书简体" charset="0"/>
            </a:endParaRPr>
          </a:p>
        </p:txBody>
      </p:sp>
      <p:pic>
        <p:nvPicPr>
          <p:cNvPr id="2" name="图片 1" descr="C:\Users\Administrator.WINDOWS-IQ47ND5\Pictures\415\3.jpg3"/>
          <p:cNvPicPr>
            <a:picLocks noChangeAspect="1"/>
          </p:cNvPicPr>
          <p:nvPr/>
        </p:nvPicPr>
        <p:blipFill>
          <a:blip r:embed="rId1"/>
          <a:srcRect/>
          <a:stretch>
            <a:fillRect/>
          </a:stretch>
        </p:blipFill>
        <p:spPr>
          <a:xfrm>
            <a:off x="7992110" y="2145030"/>
            <a:ext cx="3075305" cy="3982085"/>
          </a:xfrm>
          <a:prstGeom prst="rect">
            <a:avLst/>
          </a:prstGeom>
          <a:effectLst>
            <a:softEdge rad="127000"/>
          </a:effectLst>
        </p:spPr>
      </p:pic>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9610" y="1129030"/>
            <a:ext cx="11210925" cy="577532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400" dirty="0">
                <a:latin typeface="方正启体简体" charset="0"/>
                <a:ea typeface="方正启体简体" charset="0"/>
                <a:sym typeface="+mn-ea"/>
              </a:rPr>
              <a:t>我看见一座大楼。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正面一道窄门敞开。门里一片阴森的黑暗。高高的门槛前站着一位姑娘……一个俄罗斯姑娘。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望不透的黑暗中散发着寒气，随着寒气，从大楼里传来一个慢吞吞的、不响亮的声音：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“啊，你要跨进这道门槛来，想做什么？你知道里面有什么东西在等着你？”</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“我知道。”姑娘这样回答。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“寒冷，饥饿，憎恨，嘲笑，蔑视，侮辱，监狱，疾病，甚至于死亡？”</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“我知道。”</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“跟人们疏远，完全的孤独？”</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“我知道。……我准备好了。我要忍受一切的痛苦，一切的打击。”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“这些痛苦，这些打击，不仅来自你的敌人，而且来自你的的亲戚，你的朋友”</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“是…就是从他们那里来的，我也要忍受。”</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“好。你准备牺牲吗？”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“是。”</a:t>
            </a:r>
            <a:endParaRPr lang="zh-CN" altLang="en-US" sz="2400" dirty="0">
              <a:latin typeface="方正启体简体" charset="0"/>
              <a:ea typeface="方正启体简体" charset="0"/>
              <a:sym typeface="+mn-ea"/>
            </a:endParaRPr>
          </a:p>
        </p:txBody>
      </p:sp>
      <p:sp>
        <p:nvSpPr>
          <p:cNvPr id="5" name="文本框 4"/>
          <p:cNvSpPr txBox="1"/>
          <p:nvPr/>
        </p:nvSpPr>
        <p:spPr>
          <a:xfrm>
            <a:off x="2707640" y="164465"/>
            <a:ext cx="5775960" cy="1188720"/>
          </a:xfrm>
          <a:prstGeom prst="rect">
            <a:avLst/>
          </a:prstGeom>
          <a:noFill/>
        </p:spPr>
        <p:txBody>
          <a:bodyPr wrap="square" rtlCol="0">
            <a:spAutoFit/>
          </a:bodyPr>
          <a:p>
            <a:pPr algn="ctr"/>
            <a:r>
              <a:rPr lang="zh-CN" altLang="en-US" sz="4000" b="1" dirty="0">
                <a:latin typeface="方正书宋简体" charset="0"/>
                <a:ea typeface="方正书宋简体" charset="0"/>
              </a:rPr>
              <a:t>门  槛</a:t>
            </a:r>
            <a:endParaRPr lang="zh-CN" altLang="en-US" sz="4000" b="1" dirty="0">
              <a:latin typeface="方正书宋简体" charset="0"/>
              <a:ea typeface="方正书宋简体" charset="0"/>
            </a:endParaRPr>
          </a:p>
          <a:p>
            <a:pPr algn="ctr"/>
            <a:r>
              <a:rPr lang="zh-CN" altLang="en-US" sz="3200" dirty="0">
                <a:latin typeface="方正启体简体" charset="0"/>
                <a:ea typeface="方正启体简体" charset="0"/>
                <a:sym typeface="+mn-ea"/>
              </a:rPr>
              <a:t>                               </a:t>
            </a:r>
            <a:r>
              <a:rPr lang="zh-CN" altLang="en-US" sz="2800" dirty="0">
                <a:latin typeface="方正启体简体" charset="0"/>
                <a:ea typeface="方正启体简体" charset="0"/>
                <a:sym typeface="+mn-ea"/>
              </a:rPr>
              <a:t> </a:t>
            </a:r>
            <a:r>
              <a:rPr lang="zh-CN" altLang="en-US" sz="3200" dirty="0">
                <a:latin typeface="方正启体简体" charset="0"/>
                <a:ea typeface="方正启体简体" charset="0"/>
                <a:sym typeface="+mn-ea"/>
              </a:rPr>
              <a:t>——</a:t>
            </a:r>
            <a:r>
              <a:rPr lang="zh-CN" altLang="en-US" sz="3200" b="1" dirty="0">
                <a:latin typeface="方正书宋简体" charset="0"/>
                <a:ea typeface="方正书宋简体" charset="0"/>
              </a:rPr>
              <a:t>梦</a:t>
            </a:r>
            <a:endParaRPr lang="zh-CN" altLang="en-US" sz="32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1935" y="1245235"/>
            <a:ext cx="9513570" cy="571436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400" dirty="0">
                <a:latin typeface="方正启体简体" charset="0"/>
                <a:ea typeface="方正启体简体" charset="0"/>
                <a:sym typeface="+mn-ea"/>
              </a:rPr>
              <a:t>“你准备着无名的牺牲吗？你会灭亡——没有一个人……甚至没有一个人会尊敬地怀念你……”</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“我不要人感激，不要人怜悯。我也不需要名声。”</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“你还准备犯罪？”</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姑娘埋下了的头……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“我也准备去犯罪。”</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声音停了一会儿。过后又问下去。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“你知道吗，”那声音最后说，“将来你会不再相信你现在这个信仰，你会认为自己受了骗，白白地毁了你年轻的生命？”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“这我也知道。然而我还是要进来。”</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“进来吧！”</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姑娘跨进了门槛。——厚厚的门帘立刻放下来遮住了她。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“傻瓜！”有人在后面咬牙切齿地咒骂。</a:t>
            </a:r>
            <a:endParaRPr lang="zh-CN" altLang="en-US" sz="2400" dirty="0">
              <a:latin typeface="方正启体简体" charset="0"/>
              <a:ea typeface="方正启体简体" charset="0"/>
              <a:sym typeface="+mn-ea"/>
            </a:endParaRPr>
          </a:p>
          <a:p>
            <a:pPr algn="l"/>
            <a:r>
              <a:rPr lang="zh-CN" altLang="en-US" sz="2000" dirty="0">
                <a:latin typeface="方正启体简体" charset="0"/>
                <a:ea typeface="方正启体简体" charset="0"/>
                <a:sym typeface="+mn-ea"/>
              </a:rPr>
              <a:t>            </a:t>
            </a:r>
            <a:r>
              <a:rPr lang="zh-CN" altLang="en-US" sz="2400" dirty="0">
                <a:latin typeface="方正启体简体" charset="0"/>
                <a:ea typeface="方正启体简体" charset="0"/>
                <a:sym typeface="+mn-ea"/>
              </a:rPr>
              <a:t>“一位圣人！”不知从什么地方传来这一声回答。</a:t>
            </a:r>
            <a:r>
              <a:rPr lang="zh-CN" altLang="en-US" sz="2000" dirty="0">
                <a:latin typeface="方正启体简体" charset="0"/>
                <a:ea typeface="方正启体简体" charset="0"/>
                <a:sym typeface="+mn-ea"/>
              </a:rPr>
              <a:t> </a:t>
            </a:r>
            <a:endParaRPr lang="zh-CN" altLang="en-US" sz="2000" dirty="0">
              <a:latin typeface="方正启体简体" charset="0"/>
              <a:ea typeface="方正启体简体" charset="0"/>
              <a:sym typeface="+mn-ea"/>
            </a:endParaRPr>
          </a:p>
          <a:p>
            <a:pPr algn="l"/>
            <a:endParaRPr lang="zh-CN" altLang="en-US" sz="2000" dirty="0">
              <a:latin typeface="方正启体简体" charset="0"/>
              <a:ea typeface="方正启体简体" charset="0"/>
              <a:sym typeface="+mn-ea"/>
            </a:endParaRPr>
          </a:p>
        </p:txBody>
      </p:sp>
      <p:sp>
        <p:nvSpPr>
          <p:cNvPr id="5" name="文本框 4"/>
          <p:cNvSpPr txBox="1"/>
          <p:nvPr/>
        </p:nvSpPr>
        <p:spPr>
          <a:xfrm>
            <a:off x="3007360" y="154940"/>
            <a:ext cx="5775960" cy="1188720"/>
          </a:xfrm>
          <a:prstGeom prst="rect">
            <a:avLst/>
          </a:prstGeom>
          <a:noFill/>
        </p:spPr>
        <p:txBody>
          <a:bodyPr wrap="square" rtlCol="0">
            <a:spAutoFit/>
          </a:bodyPr>
          <a:p>
            <a:pPr algn="ctr"/>
            <a:r>
              <a:rPr lang="zh-CN" altLang="en-US" sz="4000" b="1" dirty="0">
                <a:latin typeface="方正书宋简体" charset="0"/>
                <a:ea typeface="方正书宋简体" charset="0"/>
              </a:rPr>
              <a:t>门  槛</a:t>
            </a:r>
            <a:endParaRPr lang="zh-CN" altLang="en-US" sz="4000" b="1" dirty="0">
              <a:latin typeface="方正书宋简体" charset="0"/>
              <a:ea typeface="方正书宋简体" charset="0"/>
            </a:endParaRPr>
          </a:p>
          <a:p>
            <a:pPr algn="ctr"/>
            <a:r>
              <a:rPr lang="zh-CN" altLang="en-US" sz="3200" dirty="0">
                <a:latin typeface="方正启体简体" charset="0"/>
                <a:ea typeface="方正启体简体" charset="0"/>
                <a:sym typeface="+mn-ea"/>
              </a:rPr>
              <a:t>                                ——</a:t>
            </a:r>
            <a:r>
              <a:rPr lang="zh-CN" altLang="en-US" sz="3200" b="1" dirty="0">
                <a:latin typeface="方正书宋简体" charset="0"/>
                <a:ea typeface="方正书宋简体" charset="0"/>
              </a:rPr>
              <a:t>梦</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外国诗歌、散文</a:t>
            </a:r>
            <a:endParaRPr lang="zh-CN" altLang="en-US" sz="2800" dirty="0">
              <a:latin typeface="华文彩云" pitchFamily="2" charset="-122"/>
              <a:ea typeface="华文彩云" pitchFamily="2" charset="-122"/>
            </a:endParaRP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44085" y="2299970"/>
            <a:ext cx="6132830" cy="2240915"/>
          </a:xfrm>
          <a:prstGeom prst="rect">
            <a:avLst/>
          </a:prstGeom>
          <a:noFill/>
        </p:spPr>
        <p:txBody>
          <a:bodyPr wrap="square" rtlCol="0">
            <a:spAutoFit/>
          </a:bodyPr>
          <a:lstStyle/>
          <a:p>
            <a:r>
              <a:rPr lang="zh-CN" altLang="en-US" sz="2000" dirty="0" smtClean="0">
                <a:latin typeface="+mn-ea"/>
              </a:rPr>
              <a:t>       </a:t>
            </a:r>
            <a:r>
              <a:rPr sz="2000" dirty="0">
                <a:latin typeface="+mn-ea"/>
              </a:rPr>
              <a:t>屠格涅夫在《门槛》中大量运用了象征手法，使得一系列原本很抽象的事物被很形象地呈现到读者面前，如：用“门槛”象征横阻在革命者面前的一切艰难险阻等等。通过这篇散文诗的学习也让我们明白了象征手法的特点就是借助对于某一特定的具体形象的描写来体现某种抽象思维以及情感。它能使形象性的艺术与抽象性的思想概念相沟通。</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80905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文中的姑娘是一个什么样的形象？</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68573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1、《门槛》的象征意义。 </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55065" y="1473835"/>
            <a:ext cx="6417945" cy="52832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莎士比亚</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威廉·莎士比亚（William ·Shakespeare，1564-1616），伟大的英国文学家，欧洲文艺复兴时期主要代表作家，“英国戏剧之父”。出生于商人家庭，少年时就读于当地文法学校，爱好戏剧、诗歌。后因家道中落而辍学，20岁赴伦敦谋生。在剧院打过杂差、当过马夫。1590年，他成为雇用演员，开始舞台和戏剧创作生涯。后成为剧团股东，巡回演出。1608年左右，获世袭绅士身份，荣归故里，直至终年。</a:t>
            </a:r>
            <a:endParaRPr sz="2800" dirty="0">
              <a:latin typeface="方正隶书简体" charset="0"/>
              <a:ea typeface="方正隶书简体" charset="0"/>
            </a:endParaRPr>
          </a:p>
        </p:txBody>
      </p:sp>
      <p:pic>
        <p:nvPicPr>
          <p:cNvPr id="2" name="图片 1" descr="C:\Users\Administrator.WINDOWS-IQ47ND5\Pictures\415\4.jpg4"/>
          <p:cNvPicPr>
            <a:picLocks noChangeAspect="1"/>
          </p:cNvPicPr>
          <p:nvPr/>
        </p:nvPicPr>
        <p:blipFill>
          <a:blip r:embed="rId1"/>
          <a:srcRect/>
          <a:stretch>
            <a:fillRect/>
          </a:stretch>
        </p:blipFill>
        <p:spPr>
          <a:xfrm>
            <a:off x="7992110" y="2166303"/>
            <a:ext cx="3075305" cy="3939540"/>
          </a:xfrm>
          <a:prstGeom prst="rect">
            <a:avLst/>
          </a:prstGeom>
          <a:effectLst>
            <a:softEdge rad="127000"/>
          </a:effectLst>
        </p:spPr>
      </p:pic>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75130" y="1612265"/>
            <a:ext cx="9513570" cy="461708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400" dirty="0">
                <a:latin typeface="方正启体简体" charset="0"/>
                <a:ea typeface="方正启体简体" charset="0"/>
                <a:sym typeface="+mn-ea"/>
              </a:rPr>
              <a:t>【节选】：哈姆莱特 （独白）：生存还是毁灭， 这是必须要考虑的问题。</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默默忍受命运残虐的毒箭，还是挺身反抗并结束这无涯的苦难，两种行为哪一种          更高贵？</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死了，睡着了，什么都没有；如果这种长眠真的能够永远的结束对心灵的创伤和对肉体的打击，那将是最好的求之不得的结果。 死了，睡着了，可也许还会做梦！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哈姆莱特 （迅速转过身）对，障碍就在这。一旦我们摆脱人世的枷锁，在死后长眠的日子里，我们将会做些什么样的梦呢？这足以使我们踌躇不前。正是这一疑问，我们宁可苟且偷生！</a:t>
            </a:r>
            <a:endParaRPr lang="zh-CN" altLang="en-US" sz="2400" dirty="0">
              <a:latin typeface="方正启体简体" charset="0"/>
              <a:ea typeface="方正启体简体" charset="0"/>
              <a:sym typeface="+mn-ea"/>
            </a:endParaRPr>
          </a:p>
          <a:p>
            <a:pPr algn="l"/>
            <a:r>
              <a:rPr lang="en-US" altLang="zh-CN" sz="2400" dirty="0">
                <a:latin typeface="方正启体简体" charset="0"/>
                <a:ea typeface="方正启体简体" charset="0"/>
                <a:sym typeface="+mn-ea"/>
              </a:rPr>
              <a:t>         </a:t>
            </a:r>
            <a:endParaRPr lang="en-US" altLang="zh-CN" sz="2400" dirty="0">
              <a:latin typeface="方正启体简体" charset="0"/>
              <a:ea typeface="方正启体简体" charset="0"/>
              <a:sym typeface="+mn-ea"/>
            </a:endParaRPr>
          </a:p>
          <a:p>
            <a:pPr algn="l"/>
            <a:endParaRPr lang="zh-CN" altLang="en-US" sz="2000" dirty="0">
              <a:latin typeface="方正启体简体" charset="0"/>
              <a:ea typeface="方正启体简体" charset="0"/>
              <a:sym typeface="+mn-ea"/>
            </a:endParaRPr>
          </a:p>
        </p:txBody>
      </p:sp>
      <p:sp>
        <p:nvSpPr>
          <p:cNvPr id="5" name="文本框 4"/>
          <p:cNvSpPr txBox="1"/>
          <p:nvPr/>
        </p:nvSpPr>
        <p:spPr>
          <a:xfrm>
            <a:off x="3306445" y="338455"/>
            <a:ext cx="5775960" cy="701040"/>
          </a:xfrm>
          <a:prstGeom prst="rect">
            <a:avLst/>
          </a:prstGeom>
          <a:noFill/>
        </p:spPr>
        <p:txBody>
          <a:bodyPr wrap="square" rtlCol="0">
            <a:spAutoFit/>
          </a:bodyPr>
          <a:p>
            <a:pPr algn="ctr"/>
            <a:r>
              <a:rPr lang="zh-CN" altLang="en-US" sz="4000" b="1" dirty="0">
                <a:latin typeface="方正书宋简体" charset="0"/>
                <a:ea typeface="方正书宋简体" charset="0"/>
              </a:rPr>
              <a:t>哈姆雷特</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p:cNvSpPr txBox="1"/>
          <p:nvPr/>
        </p:nvSpPr>
        <p:spPr>
          <a:xfrm>
            <a:off x="7058380" y="3237449"/>
            <a:ext cx="1748614" cy="707886"/>
          </a:xfrm>
          <a:prstGeom prst="rect">
            <a:avLst/>
          </a:prstGeom>
          <a:noFill/>
        </p:spPr>
        <p:txBody>
          <a:bodyPr wrap="square" rtlCol="0">
            <a:spAutoFit/>
          </a:bodyPr>
          <a:lstStyle/>
          <a:p>
            <a:r>
              <a:rPr lang="zh-CN" altLang="en-US" sz="4000" b="1" dirty="0" smtClean="0">
                <a:latin typeface="方正书宋简体" charset="0"/>
                <a:ea typeface="方正书宋简体" charset="0"/>
              </a:rPr>
              <a:t>蒹  葭</a:t>
            </a:r>
            <a:endParaRPr lang="zh-CN" altLang="en-US" sz="4000" b="1" dirty="0">
              <a:latin typeface="方正书宋简体" charset="0"/>
              <a:ea typeface="方正书宋简体" charset="0"/>
            </a:endParaRPr>
          </a:p>
        </p:txBody>
      </p:sp>
      <p:sp>
        <p:nvSpPr>
          <p:cNvPr id="3" name="文本框 2"/>
          <p:cNvSpPr txBox="1"/>
          <p:nvPr/>
        </p:nvSpPr>
        <p:spPr>
          <a:xfrm>
            <a:off x="4416036" y="3945335"/>
            <a:ext cx="7966819" cy="2677656"/>
          </a:xfrm>
          <a:prstGeom prst="rect">
            <a:avLst/>
          </a:prstGeom>
          <a:noFill/>
        </p:spPr>
        <p:txBody>
          <a:bodyPr wrap="square" rtlCol="0">
            <a:spAutoFit/>
          </a:bodyPr>
          <a:lstStyle/>
          <a:p>
            <a:r>
              <a:rPr lang="zh-CN" altLang="en-US" sz="2800" dirty="0" smtClean="0">
                <a:latin typeface="方正启体简体" charset="0"/>
                <a:ea typeface="方正启体简体" charset="0"/>
              </a:rPr>
              <a:t>蒹</a:t>
            </a:r>
            <a:r>
              <a:rPr lang="zh-CN" altLang="en-US" sz="2800" dirty="0">
                <a:latin typeface="方正启体简体" charset="0"/>
                <a:ea typeface="方正启体简体" charset="0"/>
              </a:rPr>
              <a:t>葭苍苍，白露为霜</a:t>
            </a:r>
            <a:r>
              <a:rPr lang="zh-CN" altLang="en-US" sz="2800" dirty="0" smtClean="0">
                <a:latin typeface="方正启体简体" charset="0"/>
                <a:ea typeface="方正启体简体" charset="0"/>
              </a:rPr>
              <a:t>。  所谓</a:t>
            </a:r>
            <a:r>
              <a:rPr lang="zh-CN" altLang="en-US" sz="2800" dirty="0">
                <a:latin typeface="方正启体简体" charset="0"/>
                <a:ea typeface="方正启体简体" charset="0"/>
              </a:rPr>
              <a:t>伊人，在水一方</a:t>
            </a:r>
            <a:r>
              <a:rPr lang="zh-CN" altLang="en-US" sz="2800" dirty="0" smtClean="0">
                <a:latin typeface="方正启体简体" charset="0"/>
                <a:ea typeface="方正启体简体" charset="0"/>
              </a:rPr>
              <a:t>。</a:t>
            </a:r>
            <a:endParaRPr lang="en-US" altLang="zh-CN" sz="2800" dirty="0" smtClean="0">
              <a:latin typeface="方正启体简体" charset="0"/>
              <a:ea typeface="方正启体简体" charset="0"/>
            </a:endParaRPr>
          </a:p>
          <a:p>
            <a:r>
              <a:rPr lang="zh-CN" altLang="en-US" sz="2800" dirty="0" smtClean="0">
                <a:latin typeface="方正启体简体" charset="0"/>
                <a:ea typeface="方正启体简体" charset="0"/>
              </a:rPr>
              <a:t>溯</a:t>
            </a:r>
            <a:r>
              <a:rPr lang="zh-CN" altLang="en-US" sz="2800" dirty="0">
                <a:latin typeface="方正启体简体" charset="0"/>
                <a:ea typeface="方正启体简体" charset="0"/>
              </a:rPr>
              <a:t>洄从之， 道阻且长</a:t>
            </a:r>
            <a:r>
              <a:rPr lang="zh-CN" altLang="en-US" sz="2800" dirty="0" smtClean="0">
                <a:latin typeface="方正启体简体" charset="0"/>
                <a:ea typeface="方正启体简体" charset="0"/>
              </a:rPr>
              <a:t>。 溯</a:t>
            </a:r>
            <a:r>
              <a:rPr lang="zh-CN" altLang="en-US" sz="2800" dirty="0">
                <a:latin typeface="方正启体简体" charset="0"/>
                <a:ea typeface="方正启体简体" charset="0"/>
              </a:rPr>
              <a:t>游从之，宛在水中央。</a:t>
            </a:r>
            <a:endParaRPr lang="zh-CN" altLang="en-US" sz="2800" dirty="0">
              <a:latin typeface="方正启体简体" charset="0"/>
              <a:ea typeface="方正启体简体" charset="0"/>
            </a:endParaRPr>
          </a:p>
          <a:p>
            <a:r>
              <a:rPr lang="zh-CN" altLang="en-US" sz="2800" dirty="0" smtClean="0">
                <a:latin typeface="方正启体简体" charset="0"/>
                <a:ea typeface="方正启体简体" charset="0"/>
              </a:rPr>
              <a:t>蒹</a:t>
            </a:r>
            <a:r>
              <a:rPr lang="zh-CN" altLang="en-US" sz="2800" dirty="0">
                <a:latin typeface="方正启体简体" charset="0"/>
                <a:ea typeface="方正启体简体" charset="0"/>
              </a:rPr>
              <a:t>葭淒淒，白露未晞</a:t>
            </a:r>
            <a:r>
              <a:rPr lang="zh-CN" altLang="en-US" sz="2800" dirty="0" smtClean="0">
                <a:latin typeface="方正启体简体" charset="0"/>
                <a:ea typeface="方正启体简体" charset="0"/>
              </a:rPr>
              <a:t>。  所谓</a:t>
            </a:r>
            <a:r>
              <a:rPr lang="zh-CN" altLang="en-US" sz="2800" dirty="0">
                <a:latin typeface="方正启体简体" charset="0"/>
                <a:ea typeface="方正启体简体" charset="0"/>
              </a:rPr>
              <a:t>伊人，在水之湄</a:t>
            </a:r>
            <a:r>
              <a:rPr lang="zh-CN" altLang="en-US" sz="2800" dirty="0" smtClean="0">
                <a:latin typeface="方正启体简体" charset="0"/>
                <a:ea typeface="方正启体简体" charset="0"/>
              </a:rPr>
              <a:t>。</a:t>
            </a:r>
            <a:endParaRPr lang="en-US" altLang="zh-CN" sz="2800" dirty="0" smtClean="0">
              <a:latin typeface="方正启体简体" charset="0"/>
              <a:ea typeface="方正启体简体" charset="0"/>
            </a:endParaRPr>
          </a:p>
          <a:p>
            <a:r>
              <a:rPr lang="zh-CN" altLang="en-US" sz="2800" dirty="0" smtClean="0">
                <a:latin typeface="方正启体简体" charset="0"/>
                <a:ea typeface="方正启体简体" charset="0"/>
              </a:rPr>
              <a:t>溯</a:t>
            </a:r>
            <a:r>
              <a:rPr lang="zh-CN" altLang="en-US" sz="2800" dirty="0">
                <a:latin typeface="方正启体简体" charset="0"/>
                <a:ea typeface="方正启体简体" charset="0"/>
              </a:rPr>
              <a:t>洄从之，道阻且跻</a:t>
            </a:r>
            <a:r>
              <a:rPr lang="zh-CN" altLang="en-US" sz="2800" dirty="0" smtClean="0">
                <a:latin typeface="方正启体简体" charset="0"/>
                <a:ea typeface="方正启体简体" charset="0"/>
              </a:rPr>
              <a:t>。  溯</a:t>
            </a:r>
            <a:r>
              <a:rPr lang="zh-CN" altLang="en-US" sz="2800" dirty="0">
                <a:latin typeface="方正启体简体" charset="0"/>
                <a:ea typeface="方正启体简体" charset="0"/>
              </a:rPr>
              <a:t>游从之，宛在水中坻。</a:t>
            </a:r>
            <a:endParaRPr lang="zh-CN" altLang="en-US" sz="2800" dirty="0">
              <a:latin typeface="方正启体简体" charset="0"/>
              <a:ea typeface="方正启体简体" charset="0"/>
            </a:endParaRPr>
          </a:p>
          <a:p>
            <a:r>
              <a:rPr lang="zh-CN" altLang="en-US" sz="2800" dirty="0" smtClean="0">
                <a:latin typeface="方正启体简体" charset="0"/>
                <a:ea typeface="方正启体简体" charset="0"/>
              </a:rPr>
              <a:t>蒹</a:t>
            </a:r>
            <a:r>
              <a:rPr lang="zh-CN" altLang="en-US" sz="2800" dirty="0">
                <a:latin typeface="方正启体简体" charset="0"/>
                <a:ea typeface="方正启体简体" charset="0"/>
              </a:rPr>
              <a:t>葭采采，白露未已</a:t>
            </a:r>
            <a:r>
              <a:rPr lang="zh-CN" altLang="en-US" sz="2800" dirty="0" smtClean="0">
                <a:latin typeface="方正启体简体" charset="0"/>
                <a:ea typeface="方正启体简体" charset="0"/>
              </a:rPr>
              <a:t>。  所谓</a:t>
            </a:r>
            <a:r>
              <a:rPr lang="zh-CN" altLang="en-US" sz="2800" dirty="0">
                <a:latin typeface="方正启体简体" charset="0"/>
                <a:ea typeface="方正启体简体" charset="0"/>
              </a:rPr>
              <a:t>伊人，在水之涘</a:t>
            </a:r>
            <a:r>
              <a:rPr lang="zh-CN" altLang="en-US" sz="2800" dirty="0" smtClean="0">
                <a:latin typeface="方正启体简体" charset="0"/>
                <a:ea typeface="方正启体简体" charset="0"/>
              </a:rPr>
              <a:t>。</a:t>
            </a:r>
            <a:endParaRPr lang="en-US" altLang="zh-CN" sz="2800" dirty="0" smtClean="0">
              <a:latin typeface="方正启体简体" charset="0"/>
              <a:ea typeface="方正启体简体" charset="0"/>
            </a:endParaRPr>
          </a:p>
          <a:p>
            <a:r>
              <a:rPr lang="zh-CN" altLang="en-US" sz="2800" dirty="0" smtClean="0">
                <a:latin typeface="方正启体简体" charset="0"/>
                <a:ea typeface="方正启体简体" charset="0"/>
              </a:rPr>
              <a:t>溯</a:t>
            </a:r>
            <a:r>
              <a:rPr lang="zh-CN" altLang="en-US" sz="2800" dirty="0">
                <a:latin typeface="方正启体简体" charset="0"/>
                <a:ea typeface="方正启体简体" charset="0"/>
              </a:rPr>
              <a:t>洄从之，道阻且右</a:t>
            </a:r>
            <a:r>
              <a:rPr lang="zh-CN" altLang="en-US" sz="2800" dirty="0" smtClean="0">
                <a:latin typeface="方正启体简体" charset="0"/>
                <a:ea typeface="方正启体简体" charset="0"/>
              </a:rPr>
              <a:t>。  溯</a:t>
            </a:r>
            <a:r>
              <a:rPr lang="zh-CN" altLang="en-US" sz="2800" dirty="0">
                <a:latin typeface="方正启体简体" charset="0"/>
                <a:ea typeface="方正启体简体" charset="0"/>
              </a:rPr>
              <a:t>游从之，宛在水中沚。</a:t>
            </a:r>
            <a:endParaRPr lang="zh-CN" altLang="en-US" sz="2800" dirty="0">
              <a:latin typeface="方正启体简体" charset="0"/>
              <a:ea typeface="方正启体简体" charset="0"/>
            </a:endParaRPr>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Administrator.WINDOWS-IQ47ND5\Pictures\415\5.jpg5"/>
          <p:cNvPicPr>
            <a:picLocks noChangeAspect="1"/>
          </p:cNvPicPr>
          <p:nvPr/>
        </p:nvPicPr>
        <p:blipFill>
          <a:blip r:embed="rId1"/>
          <a:srcRect/>
          <a:stretch>
            <a:fillRect/>
          </a:stretch>
        </p:blipFill>
        <p:spPr>
          <a:xfrm>
            <a:off x="6010593" y="3517900"/>
            <a:ext cx="2411730" cy="3125470"/>
          </a:xfrm>
          <a:prstGeom prst="rect">
            <a:avLst/>
          </a:prstGeom>
        </p:spPr>
      </p:pic>
      <p:pic>
        <p:nvPicPr>
          <p:cNvPr id="3" name="图片 2" descr="C:\Users\Administrator.WINDOWS-IQ47ND5\Pictures\415\7.jpg7"/>
          <p:cNvPicPr>
            <a:picLocks noChangeAspect="1"/>
          </p:cNvPicPr>
          <p:nvPr/>
        </p:nvPicPr>
        <p:blipFill>
          <a:blip r:embed="rId2"/>
          <a:srcRect/>
          <a:stretch>
            <a:fillRect/>
          </a:stretch>
        </p:blipFill>
        <p:spPr>
          <a:xfrm>
            <a:off x="630555" y="3503930"/>
            <a:ext cx="4617085" cy="3087370"/>
          </a:xfrm>
          <a:prstGeom prst="rect">
            <a:avLst/>
          </a:prstGeom>
        </p:spPr>
      </p:pic>
      <p:pic>
        <p:nvPicPr>
          <p:cNvPr id="4" name="图片 3" descr="C:\Users\Administrator.WINDOWS-IQ47ND5\Pictures\415\6.jpg6"/>
          <p:cNvPicPr>
            <a:picLocks noChangeAspect="1"/>
          </p:cNvPicPr>
          <p:nvPr/>
        </p:nvPicPr>
        <p:blipFill>
          <a:blip r:embed="rId3"/>
          <a:srcRect/>
          <a:stretch>
            <a:fillRect/>
          </a:stretch>
        </p:blipFill>
        <p:spPr>
          <a:xfrm>
            <a:off x="7036435" y="560388"/>
            <a:ext cx="4690110" cy="2684780"/>
          </a:xfrm>
          <a:prstGeom prst="rect">
            <a:avLst/>
          </a:prstGeom>
        </p:spPr>
      </p:pic>
      <p:pic>
        <p:nvPicPr>
          <p:cNvPr id="5" name="图片 4" descr="C:\Users\Administrator.WINDOWS-IQ47ND5\Pictures\415\8.jpg8"/>
          <p:cNvPicPr>
            <a:picLocks noChangeAspect="1"/>
          </p:cNvPicPr>
          <p:nvPr/>
        </p:nvPicPr>
        <p:blipFill>
          <a:blip r:embed="rId4"/>
          <a:srcRect/>
          <a:stretch>
            <a:fillRect/>
          </a:stretch>
        </p:blipFill>
        <p:spPr>
          <a:xfrm>
            <a:off x="2555875" y="573405"/>
            <a:ext cx="3954780" cy="2609850"/>
          </a:xfrm>
          <a:prstGeom prst="rect">
            <a:avLst/>
          </a:prstGeom>
        </p:spPr>
      </p:pic>
      <p:pic>
        <p:nvPicPr>
          <p:cNvPr id="7" name="图片 6" descr="C:\Users\Administrator.WINDOWS-IQ47ND5\Pictures\415\9.jpg9"/>
          <p:cNvPicPr>
            <a:picLocks noChangeAspect="1"/>
          </p:cNvPicPr>
          <p:nvPr/>
        </p:nvPicPr>
        <p:blipFill>
          <a:blip r:embed="rId5"/>
          <a:srcRect/>
          <a:stretch>
            <a:fillRect/>
          </a:stretch>
        </p:blipFill>
        <p:spPr>
          <a:xfrm>
            <a:off x="9392920" y="3472815"/>
            <a:ext cx="2301875" cy="3113405"/>
          </a:xfrm>
          <a:prstGeom prst="rect">
            <a:avLst/>
          </a:prstGeom>
        </p:spPr>
      </p:pic>
      <p:sp>
        <p:nvSpPr>
          <p:cNvPr id="8" name="文本框 7"/>
          <p:cNvSpPr txBox="1"/>
          <p:nvPr/>
        </p:nvSpPr>
        <p:spPr>
          <a:xfrm>
            <a:off x="1578610" y="1314450"/>
            <a:ext cx="746125" cy="2085975"/>
          </a:xfrm>
          <a:prstGeom prst="rect">
            <a:avLst/>
          </a:prstGeom>
          <a:noFill/>
        </p:spPr>
        <p:txBody>
          <a:bodyPr vert="eaVert" wrap="square" rtlCol="0">
            <a:spAutoFit/>
          </a:bodyPr>
          <a:p>
            <a:r>
              <a:rPr lang="zh-CN" altLang="en-US" sz="3600" b="1">
                <a:solidFill>
                  <a:srgbClr val="E60000"/>
                </a:solidFill>
                <a:latin typeface="方正启体简体" charset="0"/>
                <a:ea typeface="方正启体简体" charset="0"/>
              </a:rPr>
              <a:t>剧照欣赏</a:t>
            </a:r>
            <a:endParaRPr lang="zh-CN" altLang="en-US" sz="3600" b="1">
              <a:solidFill>
                <a:srgbClr val="E60000"/>
              </a:solidFill>
              <a:latin typeface="方正启体简体" charset="0"/>
              <a:ea typeface="方正启体简体" charset="0"/>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44085" y="2049145"/>
            <a:ext cx="6132830" cy="3764915"/>
          </a:xfrm>
          <a:prstGeom prst="rect">
            <a:avLst/>
          </a:prstGeom>
          <a:noFill/>
        </p:spPr>
        <p:txBody>
          <a:bodyPr wrap="square" rtlCol="0">
            <a:spAutoFit/>
          </a:bodyPr>
          <a:lstStyle/>
          <a:p>
            <a:r>
              <a:rPr lang="zh-CN" altLang="en-US" sz="2000" dirty="0" smtClean="0">
                <a:latin typeface="+mn-ea"/>
              </a:rPr>
              <a:t>       </a:t>
            </a:r>
            <a:r>
              <a:rPr sz="2000" dirty="0">
                <a:latin typeface="+mn-ea"/>
              </a:rPr>
              <a:t>《哈姆莱特》取材于中世纪丹麦的历史传说。在莎士比亚之前，以这一故事为题材的作品都是表现中世纪流行的流血与复仇的主题，思想和艺术价值较低。莎士比亚对故事进行改造，把哈姆莱特复仇的故事写成一部具有人文主义思想和时代精神的伟大作品。</a:t>
            </a:r>
            <a:endParaRPr sz="2000" dirty="0">
              <a:latin typeface="+mn-ea"/>
            </a:endParaRPr>
          </a:p>
          <a:p>
            <a:r>
              <a:rPr sz="2000" dirty="0">
                <a:latin typeface="+mn-ea"/>
              </a:rPr>
              <a:t>        哈姆雷特是典型的人文主义者。哈姆雷特是一条“变色龙”， 从“快乐王子”——“忧郁王子”——“延宕王子”——“行动王子”。留下了不同时代的痕迹：伊丽莎白时代，他是个“愤世嫉俗”的王子，在浪漫主义时代，他成了一个多愁伤感的王子，在歌德眼里，他就是少年维特；在柯尔律治眼里，哈姆雷特就是他自己，“一个理智很高，却不幸的缺乏意志的人”。</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80905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哈姆莱特的悲剧实质与悲剧原因。</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1、把握《哈姆莱特》延宕王子的形象。</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193800" y="1377315"/>
            <a:ext cx="6417945" cy="52832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歌  德</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歌德（1749~1832），是18世纪启蒙时代德国伟大的文学家、思想家，也是世界文学史上最重要的作家之一。他受卢梭和斯宾诺莎哲学思想的影响，参加启蒙主义性质的“狂飙突进”运动。后来成为德国“狂飙突进”文学思潮的领导人物。歌德的文学创作力惊人，其作品多具有启蒙主义文学的性质。1773年的历史剧《铁手骑士葛兹．封．伯利欣根》是成名作。1774年，书信体小说《少年维特之烦恼》给他带来世界声誉。</a:t>
            </a:r>
            <a:endParaRPr sz="2800" dirty="0">
              <a:latin typeface="方正隶书简体" charset="0"/>
              <a:ea typeface="方正隶书简体" charset="0"/>
            </a:endParaRPr>
          </a:p>
        </p:txBody>
      </p:sp>
      <p:pic>
        <p:nvPicPr>
          <p:cNvPr id="2" name="图片 1" descr="C:\Users\Administrator.WINDOWS-IQ47ND5\Pictures\415\15.jpg15"/>
          <p:cNvPicPr>
            <a:picLocks noChangeAspect="1"/>
          </p:cNvPicPr>
          <p:nvPr/>
        </p:nvPicPr>
        <p:blipFill>
          <a:blip r:embed="rId1"/>
          <a:srcRect/>
          <a:stretch>
            <a:fillRect/>
          </a:stretch>
        </p:blipFill>
        <p:spPr>
          <a:xfrm>
            <a:off x="7982585" y="2266315"/>
            <a:ext cx="3325495" cy="3815715"/>
          </a:xfrm>
          <a:prstGeom prst="rect">
            <a:avLst/>
          </a:prstGeom>
          <a:effectLst>
            <a:softEdge rad="127000"/>
          </a:effectLst>
        </p:spPr>
      </p:pic>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84655" y="1882140"/>
            <a:ext cx="9513570" cy="3946525"/>
          </a:xfrm>
          <a:prstGeom prst="rect">
            <a:avLst/>
          </a:prstGeom>
          <a:noFill/>
        </p:spPr>
        <p:txBody>
          <a:bodyPr wrap="square" rtlCol="0">
            <a:spAutoFit/>
          </a:bodyPr>
          <a:lstStyle/>
          <a:p>
            <a:pPr algn="l"/>
            <a:r>
              <a:rPr lang="en-US" altLang="zh-CN" sz="2400" dirty="0">
                <a:latin typeface="方正启体简体" charset="0"/>
                <a:ea typeface="方正启体简体" charset="0"/>
              </a:rPr>
              <a:t>      </a:t>
            </a:r>
            <a:r>
              <a:rPr lang="en-US" altLang="zh-CN" sz="3200" dirty="0">
                <a:latin typeface="方正启体简体" charset="0"/>
                <a:ea typeface="方正启体简体" charset="0"/>
              </a:rPr>
              <a:t> </a:t>
            </a:r>
            <a:r>
              <a:rPr lang="en-US" altLang="zh-CN" sz="3600" dirty="0">
                <a:latin typeface="方正启体简体" charset="0"/>
                <a:ea typeface="方正启体简体" charset="0"/>
              </a:rPr>
              <a:t>  </a:t>
            </a:r>
            <a:r>
              <a:rPr lang="zh-CN" altLang="en-US" sz="2400" dirty="0">
                <a:latin typeface="方正启体简体" charset="0"/>
                <a:ea typeface="方正启体简体" charset="0"/>
                <a:sym typeface="+mn-ea"/>
              </a:rPr>
              <a:t>【节选】：威廉，我已最后一次去看了田野，看了森林，还有天空。你也多珍重吧！亲爱的母亲，请原谅我！威廉，为我安慰安慰她啊！愿上帝保佑你们！我的事情全都已料理好。别了！我们会再见的，到那时将比现在欢乐。</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我对不起你，阿尔伯特，请原谅我吧。我破坏了你家庭的和睦，造成了你俩之间的猜忌。别了！我自愿结束这一切。呵，但愿我的死能带给你们幸福！阿尔伯特，阿尔伯特，使我们的天使幸福吧！你要是做到了，上帝就会保佑你啊！</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周围万籁无声，我心里也同样宁静。我感谢你，上帝，感谢你赐给我最后的时刻以如此多的温暖和力量。</a:t>
            </a:r>
            <a:endParaRPr lang="zh-CN" altLang="en-US" sz="2400" dirty="0">
              <a:latin typeface="方正启体简体" charset="0"/>
              <a:ea typeface="方正启体简体" charset="0"/>
              <a:sym typeface="+mn-ea"/>
            </a:endParaRPr>
          </a:p>
        </p:txBody>
      </p:sp>
      <p:sp>
        <p:nvSpPr>
          <p:cNvPr id="5" name="文本框 4"/>
          <p:cNvSpPr txBox="1"/>
          <p:nvPr/>
        </p:nvSpPr>
        <p:spPr>
          <a:xfrm>
            <a:off x="3112770" y="531495"/>
            <a:ext cx="6442075" cy="1127760"/>
          </a:xfrm>
          <a:prstGeom prst="rect">
            <a:avLst/>
          </a:prstGeom>
          <a:noFill/>
        </p:spPr>
        <p:txBody>
          <a:bodyPr wrap="square" rtlCol="0">
            <a:spAutoFit/>
          </a:bodyPr>
          <a:p>
            <a:pPr algn="ctr"/>
            <a:r>
              <a:rPr lang="zh-CN" altLang="en-US" sz="4000" b="1" dirty="0">
                <a:latin typeface="方正书宋简体" charset="0"/>
                <a:ea typeface="方正书宋简体" charset="0"/>
              </a:rPr>
              <a:t>少年维特之烦恼</a:t>
            </a:r>
            <a:endParaRPr lang="zh-CN" altLang="en-US" sz="4000" b="1" dirty="0">
              <a:latin typeface="方正书宋简体" charset="0"/>
              <a:ea typeface="方正书宋简体" charset="0"/>
            </a:endParaRPr>
          </a:p>
          <a:p>
            <a:pPr algn="ctr"/>
            <a:r>
              <a:rPr lang="zh-CN" altLang="en-US" sz="2800" b="1" dirty="0">
                <a:latin typeface="方正书宋简体" charset="0"/>
                <a:ea typeface="方正书宋简体" charset="0"/>
              </a:rPr>
              <a:t>一七七二年十二月二十日（维特之死）</a:t>
            </a:r>
            <a:endParaRPr lang="zh-CN" altLang="en-US" sz="28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dministrator.WINDOWS-IQ47ND5\Pictures\415\17.jpg17"/>
          <p:cNvPicPr>
            <a:picLocks noChangeAspect="1"/>
          </p:cNvPicPr>
          <p:nvPr/>
        </p:nvPicPr>
        <p:blipFill>
          <a:blip r:embed="rId1"/>
          <a:srcRect/>
          <a:stretch>
            <a:fillRect/>
          </a:stretch>
        </p:blipFill>
        <p:spPr>
          <a:xfrm>
            <a:off x="1233170" y="1969135"/>
            <a:ext cx="5614035" cy="4201795"/>
          </a:xfrm>
          <a:prstGeom prst="rect">
            <a:avLst/>
          </a:prstGeom>
        </p:spPr>
      </p:pic>
      <p:pic>
        <p:nvPicPr>
          <p:cNvPr id="4" name="图片 3" descr="C:\Users\Administrator.WINDOWS-IQ47ND5\Pictures\415\16.jpg16"/>
          <p:cNvPicPr>
            <a:picLocks noChangeAspect="1"/>
          </p:cNvPicPr>
          <p:nvPr/>
        </p:nvPicPr>
        <p:blipFill>
          <a:blip r:embed="rId2"/>
          <a:srcRect/>
          <a:stretch>
            <a:fillRect/>
          </a:stretch>
        </p:blipFill>
        <p:spPr>
          <a:xfrm>
            <a:off x="7099935" y="560388"/>
            <a:ext cx="4563110" cy="2684780"/>
          </a:xfrm>
          <a:prstGeom prst="rect">
            <a:avLst/>
          </a:prstGeom>
        </p:spPr>
      </p:pic>
      <p:pic>
        <p:nvPicPr>
          <p:cNvPr id="5" name="图片 4" descr="C:\Users\Administrator.WINDOWS-IQ47ND5\Pictures\415\8.jpg8"/>
          <p:cNvPicPr>
            <a:picLocks noChangeAspect="1"/>
          </p:cNvPicPr>
          <p:nvPr/>
        </p:nvPicPr>
        <p:blipFill>
          <a:blip r:embed="rId3"/>
          <a:srcRect/>
          <a:stretch>
            <a:fillRect/>
          </a:stretch>
        </p:blipFill>
        <p:spPr>
          <a:xfrm>
            <a:off x="7121525" y="3353435"/>
            <a:ext cx="4542790" cy="2997835"/>
          </a:xfrm>
          <a:prstGeom prst="rect">
            <a:avLst/>
          </a:prstGeom>
        </p:spPr>
      </p:pic>
      <p:sp>
        <p:nvSpPr>
          <p:cNvPr id="6" name="文本框 5"/>
          <p:cNvSpPr txBox="1"/>
          <p:nvPr/>
        </p:nvSpPr>
        <p:spPr>
          <a:xfrm>
            <a:off x="4652645" y="1275080"/>
            <a:ext cx="2180590" cy="654685"/>
          </a:xfrm>
          <a:prstGeom prst="rect">
            <a:avLst/>
          </a:prstGeom>
          <a:noFill/>
        </p:spPr>
        <p:txBody>
          <a:bodyPr wrap="square" rtlCol="0">
            <a:spAutoFit/>
          </a:bodyPr>
          <a:p>
            <a:r>
              <a:rPr lang="zh-CN" altLang="en-US" sz="3600" b="1">
                <a:solidFill>
                  <a:srgbClr val="E60000"/>
                </a:solidFill>
                <a:latin typeface="方正启体简体" charset="0"/>
                <a:ea typeface="方正启体简体" charset="0"/>
                <a:sym typeface="+mn-ea"/>
              </a:rPr>
              <a:t>剧照欣赏</a:t>
            </a:r>
            <a:endParaRPr lang="zh-CN" altLang="en-US" sz="3600" b="1">
              <a:solidFill>
                <a:srgbClr val="E60000"/>
              </a:solidFill>
              <a:latin typeface="方正启体简体" charset="0"/>
              <a:ea typeface="方正启体简体" charset="0"/>
              <a:sym typeface="+mn-ea"/>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44085" y="2126615"/>
            <a:ext cx="6132830" cy="2545715"/>
          </a:xfrm>
          <a:prstGeom prst="rect">
            <a:avLst/>
          </a:prstGeom>
          <a:noFill/>
        </p:spPr>
        <p:txBody>
          <a:bodyPr wrap="square" rtlCol="0">
            <a:spAutoFit/>
          </a:bodyPr>
          <a:lstStyle/>
          <a:p>
            <a:r>
              <a:rPr lang="zh-CN" altLang="en-US" sz="2000" dirty="0" smtClean="0">
                <a:latin typeface="+mn-ea"/>
              </a:rPr>
              <a:t>       </a:t>
            </a:r>
            <a:r>
              <a:rPr sz="2000" dirty="0">
                <a:latin typeface="+mn-ea"/>
              </a:rPr>
              <a:t>1774年，《少年维特之烦恼》的发表使歌德由德意志诗人而成为一个“世界”诗人。小说风行各国，掀起了一股“维特热”。作品之所以有如此魅力，就在于它通过维特这个叛逆者与周围环境之间的矛盾，表现了上流社会的污浊庸俗、人与人之间的相互倾轧、不可跨越的等级制度，对当时德国的丑恶现实进行了深刻批判，反映了已经觉醒却仍软弱的进步青年的精神苦闷。 </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1009904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《少年维特之烦恼》中维特之死的意义何在？</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1、为何会出现“维特热”？</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232535" y="1714500"/>
            <a:ext cx="641794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易卜生</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易卜生一生共写了25个剧本和一些诗歌。</a:t>
            </a:r>
            <a:r>
              <a:rPr sz="2800" dirty="0">
                <a:latin typeface="方正隶书简体" charset="0"/>
                <a:ea typeface="方正隶书简体" charset="0"/>
                <a:sym typeface="+mn-ea"/>
              </a:rPr>
              <a:t>被称为“现代戏剧之父”。</a:t>
            </a:r>
            <a:r>
              <a:rPr sz="2800" dirty="0">
                <a:latin typeface="方正隶书简体" charset="0"/>
                <a:ea typeface="方正隶书简体" charset="0"/>
              </a:rPr>
              <a:t>1858年发表的《赫尔格兰德的勇士》，是挪威第一部民族现实主义戏剧。70年代写了10多部社会问题剧，如《社会栋梁》、《人民公敌》、《群鬼》，其中，他的代表作《玩偶之家》，描写的是中产阶级家庭妇女娜拉由不满玩偶地位到愤而出走，把批判锋芒直指资产阶级家庭。</a:t>
            </a:r>
            <a:endParaRPr sz="2800" dirty="0">
              <a:latin typeface="方正隶书简体" charset="0"/>
              <a:ea typeface="方正隶书简体" charset="0"/>
            </a:endParaRPr>
          </a:p>
        </p:txBody>
      </p:sp>
      <p:pic>
        <p:nvPicPr>
          <p:cNvPr id="2" name="图片 1" descr="C:\Users\Administrator.WINDOWS-IQ47ND5\Pictures\415\20.jpg20"/>
          <p:cNvPicPr>
            <a:picLocks noChangeAspect="1"/>
          </p:cNvPicPr>
          <p:nvPr/>
        </p:nvPicPr>
        <p:blipFill>
          <a:blip r:embed="rId1"/>
          <a:srcRect/>
          <a:stretch>
            <a:fillRect/>
          </a:stretch>
        </p:blipFill>
        <p:spPr>
          <a:xfrm>
            <a:off x="7982585" y="2357755"/>
            <a:ext cx="3359785" cy="3670300"/>
          </a:xfrm>
          <a:prstGeom prst="rect">
            <a:avLst/>
          </a:prstGeom>
          <a:effectLst>
            <a:softEdge rad="127000"/>
          </a:effectLst>
        </p:spPr>
      </p:pic>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91335" y="916305"/>
            <a:ext cx="10015220" cy="5587365"/>
          </a:xfrm>
          <a:prstGeom prst="rect">
            <a:avLst/>
          </a:prstGeom>
          <a:noFill/>
        </p:spPr>
        <p:txBody>
          <a:bodyPr wrap="square" rtlCol="0">
            <a:spAutoFit/>
          </a:bodyPr>
          <a:lstStyle/>
          <a:p>
            <a:pPr algn="l"/>
            <a:r>
              <a:rPr lang="zh-CN" altLang="en-US" sz="2400" dirty="0">
                <a:latin typeface="方正启体简体" charset="0"/>
                <a:ea typeface="方正启体简体" charset="0"/>
                <a:sym typeface="+mn-ea"/>
              </a:rPr>
              <a:t>【节选】：</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海尔茂   娜拉——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娜  拉      你以为我会让你替我担当罪名吗？不，当然不会。可是我的话            怎么比得上你的     话那么容易叫人相信 ？这正是我盼望它发生又怕它发生的奇迹。为了不让奇迹发   生，我已经准备自杀。</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海尔茂    娜拉，我愿意为你日夜工作，我愿意为你受穷受苦。可是男人不能为他爱的女人牺牲自己的名誉。</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娜  拉       千千万万的女人都为男人牺牲过名誉。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海尔茂    喔，你心里想的嘴里说的都象个傻孩子。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娜  拉      也许是吧。可是你想和说的也不象我可以跟他过日子的男人。后来危险过去了—— 你不是怕我有危险，是怕你自己有危险－－不用害怕了，你又装作没事人儿了。你又叫我跟从前一样乖乖地做你的小鸟儿，做你的泥娃娃，说什么以后要格外小心保护我，因为我那么脆弱不中用。（站起来）托伐，就在那当口我好象忽然从梦中醒过来，我简直跟一个生人同居了八年，给他生了三个孩子。喔，想起来真难受！我恨透了自己没出息！ </a:t>
            </a:r>
            <a:endParaRPr lang="zh-CN" altLang="en-US" sz="2400" dirty="0">
              <a:latin typeface="方正启体简体" charset="0"/>
              <a:ea typeface="方正启体简体" charset="0"/>
              <a:sym typeface="+mn-ea"/>
            </a:endParaRPr>
          </a:p>
        </p:txBody>
      </p:sp>
      <p:sp>
        <p:nvSpPr>
          <p:cNvPr id="5" name="文本框 4"/>
          <p:cNvSpPr txBox="1"/>
          <p:nvPr/>
        </p:nvSpPr>
        <p:spPr>
          <a:xfrm>
            <a:off x="3074670" y="396240"/>
            <a:ext cx="6442075" cy="701040"/>
          </a:xfrm>
          <a:prstGeom prst="rect">
            <a:avLst/>
          </a:prstGeom>
          <a:noFill/>
        </p:spPr>
        <p:txBody>
          <a:bodyPr wrap="square" rtlCol="0">
            <a:spAutoFit/>
          </a:bodyPr>
          <a:p>
            <a:pPr algn="ctr"/>
            <a:r>
              <a:rPr lang="zh-CN" altLang="en-US" sz="4000" b="1" dirty="0">
                <a:latin typeface="方正书宋简体" charset="0"/>
                <a:ea typeface="方正书宋简体" charset="0"/>
              </a:rPr>
              <a:t>玩偶之家</a:t>
            </a:r>
            <a:endParaRPr lang="zh-CN" altLang="en-US" sz="28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291987" y="575011"/>
            <a:ext cx="1219200" cy="1219200"/>
          </a:xfrm>
          <a:prstGeom prst="rect">
            <a:avLst/>
          </a:prstGeom>
        </p:spPr>
      </p:pic>
      <p:sp>
        <p:nvSpPr>
          <p:cNvPr id="6" name="文本框 5"/>
          <p:cNvSpPr txBox="1"/>
          <p:nvPr/>
        </p:nvSpPr>
        <p:spPr>
          <a:xfrm>
            <a:off x="4464262" y="1739821"/>
            <a:ext cx="6315710" cy="4401205"/>
          </a:xfrm>
          <a:prstGeom prst="rect">
            <a:avLst/>
          </a:prstGeom>
          <a:noFill/>
        </p:spPr>
        <p:txBody>
          <a:bodyPr wrap="square" rtlCol="0">
            <a:spAutoFit/>
          </a:bodyPr>
          <a:lstStyle/>
          <a:p>
            <a:r>
              <a:rPr lang="zh-CN" altLang="en-US" sz="2000" dirty="0" smtClean="0">
                <a:latin typeface="+mn-ea"/>
              </a:rPr>
              <a:t>       本文</a:t>
            </a:r>
            <a:r>
              <a:rPr lang="en-US" altLang="zh-CN" sz="2000" dirty="0">
                <a:latin typeface="+mn-ea"/>
              </a:rPr>
              <a:t>《</a:t>
            </a:r>
            <a:r>
              <a:rPr lang="zh-CN" altLang="en-US" sz="2000" dirty="0">
                <a:latin typeface="+mn-ea"/>
              </a:rPr>
              <a:t>蒹葭</a:t>
            </a:r>
            <a:r>
              <a:rPr lang="en-US" altLang="zh-CN" sz="2000" dirty="0">
                <a:latin typeface="+mn-ea"/>
              </a:rPr>
              <a:t>》</a:t>
            </a:r>
            <a:r>
              <a:rPr lang="zh-CN" altLang="en-US" sz="2000" dirty="0">
                <a:latin typeface="+mn-ea"/>
              </a:rPr>
              <a:t>选自</a:t>
            </a:r>
            <a:r>
              <a:rPr lang="en-US" altLang="zh-CN" sz="2000" dirty="0">
                <a:latin typeface="+mn-ea"/>
              </a:rPr>
              <a:t>《</a:t>
            </a:r>
            <a:r>
              <a:rPr lang="zh-CN" altLang="en-US" sz="2000" dirty="0">
                <a:latin typeface="+mn-ea"/>
              </a:rPr>
              <a:t>诗经</a:t>
            </a:r>
            <a:r>
              <a:rPr lang="en-US" altLang="zh-CN" sz="2000" dirty="0">
                <a:latin typeface="+mn-ea"/>
              </a:rPr>
              <a:t>•</a:t>
            </a:r>
            <a:r>
              <a:rPr lang="zh-CN" altLang="en-US" sz="2000" dirty="0">
                <a:latin typeface="+mn-ea"/>
              </a:rPr>
              <a:t>秦风</a:t>
            </a:r>
            <a:r>
              <a:rPr lang="en-US" altLang="zh-CN" sz="2000" dirty="0">
                <a:latin typeface="+mn-ea"/>
              </a:rPr>
              <a:t>》</a:t>
            </a:r>
            <a:r>
              <a:rPr lang="zh-CN" altLang="en-US" sz="2000" dirty="0">
                <a:latin typeface="+mn-ea"/>
              </a:rPr>
              <a:t>，属于十五国风，是首爱情诗，旨在抒发诗人思念秋水伊人而终不得见的思想感情。</a:t>
            </a:r>
            <a:endParaRPr lang="zh-CN" altLang="en-US" sz="2000" dirty="0">
              <a:latin typeface="+mn-ea"/>
            </a:endParaRPr>
          </a:p>
          <a:p>
            <a:r>
              <a:rPr lang="zh-CN" altLang="en-US" sz="2000" dirty="0" smtClean="0">
                <a:latin typeface="+mn-ea"/>
              </a:rPr>
              <a:t>       诗人</a:t>
            </a:r>
            <a:r>
              <a:rPr lang="zh-CN" altLang="en-US" sz="2000" dirty="0">
                <a:latin typeface="+mn-ea"/>
              </a:rPr>
              <a:t>在一个深秋的早晨，来到一条长着芦苇的大河边，访寻他心爱的人，而那人却使人感到行踪不定、可望而不可即。于是他找呀找呀，从“白露如霜”的黎明，找到“白露未晞”，“白露未已”的午前，在长着芦苇的秋水边奔波，徘徊了好几个小时，通过这种访求过程的描写，不仅表现了诗人对“伊人”的一往深情，而且写出了他的欲见不得的焦急和怅惘的心情。诗中描绘的那条阻隔于诗人与伊人之间的秋水，既是眼前之景，又显然别有含意，如果仅仅一水之隔，那他完全可以到达彼岸，见到伊人，何况诗人的追求又是那样的执着和热烈</a:t>
            </a:r>
            <a:r>
              <a:rPr lang="zh-CN" altLang="en-US" sz="2000" dirty="0" smtClean="0">
                <a:latin typeface="+mn-ea"/>
              </a:rPr>
              <a:t>。</a:t>
            </a:r>
            <a:endParaRPr lang="zh-CN" altLang="en-US"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dministrator.WINDOWS-IQ47ND5\Pictures\415\25.jpg25"/>
          <p:cNvPicPr>
            <a:picLocks noChangeAspect="1"/>
          </p:cNvPicPr>
          <p:nvPr/>
        </p:nvPicPr>
        <p:blipFill>
          <a:blip r:embed="rId1"/>
          <a:srcRect/>
          <a:stretch>
            <a:fillRect/>
          </a:stretch>
        </p:blipFill>
        <p:spPr>
          <a:xfrm>
            <a:off x="1416685" y="2603500"/>
            <a:ext cx="5594985" cy="3684905"/>
          </a:xfrm>
          <a:prstGeom prst="rect">
            <a:avLst/>
          </a:prstGeom>
        </p:spPr>
      </p:pic>
      <p:pic>
        <p:nvPicPr>
          <p:cNvPr id="4" name="图片 3" descr="C:\Users\Administrator.WINDOWS-IQ47ND5\Pictures\415\23.jpg23"/>
          <p:cNvPicPr>
            <a:picLocks noChangeAspect="1"/>
          </p:cNvPicPr>
          <p:nvPr/>
        </p:nvPicPr>
        <p:blipFill>
          <a:blip r:embed="rId2"/>
          <a:srcRect/>
          <a:stretch>
            <a:fillRect/>
          </a:stretch>
        </p:blipFill>
        <p:spPr>
          <a:xfrm>
            <a:off x="7164705" y="272415"/>
            <a:ext cx="4464050" cy="2973070"/>
          </a:xfrm>
          <a:prstGeom prst="rect">
            <a:avLst/>
          </a:prstGeom>
        </p:spPr>
      </p:pic>
      <p:pic>
        <p:nvPicPr>
          <p:cNvPr id="5" name="图片 4" descr="C:\Users\Administrator.WINDOWS-IQ47ND5\Pictures\415\27.jpg27"/>
          <p:cNvPicPr>
            <a:picLocks noChangeAspect="1"/>
          </p:cNvPicPr>
          <p:nvPr/>
        </p:nvPicPr>
        <p:blipFill>
          <a:blip r:embed="rId3"/>
          <a:srcRect/>
          <a:stretch>
            <a:fillRect/>
          </a:stretch>
        </p:blipFill>
        <p:spPr>
          <a:xfrm>
            <a:off x="7141845" y="3355340"/>
            <a:ext cx="4502150" cy="2994025"/>
          </a:xfrm>
          <a:prstGeom prst="rect">
            <a:avLst/>
          </a:prstGeom>
        </p:spPr>
      </p:pic>
      <p:sp>
        <p:nvSpPr>
          <p:cNvPr id="6" name="文本框 5"/>
          <p:cNvSpPr txBox="1"/>
          <p:nvPr/>
        </p:nvSpPr>
        <p:spPr>
          <a:xfrm>
            <a:off x="1341755" y="1854200"/>
            <a:ext cx="2180590" cy="654685"/>
          </a:xfrm>
          <a:prstGeom prst="rect">
            <a:avLst/>
          </a:prstGeom>
          <a:noFill/>
        </p:spPr>
        <p:txBody>
          <a:bodyPr wrap="square" rtlCol="0">
            <a:spAutoFit/>
          </a:bodyPr>
          <a:p>
            <a:r>
              <a:rPr lang="zh-CN" altLang="en-US" sz="3600" b="1">
                <a:solidFill>
                  <a:srgbClr val="E60000"/>
                </a:solidFill>
                <a:latin typeface="方正启体简体" charset="0"/>
                <a:ea typeface="方正启体简体" charset="0"/>
                <a:sym typeface="+mn-ea"/>
              </a:rPr>
              <a:t>剧照欣赏</a:t>
            </a:r>
            <a:endParaRPr lang="zh-CN" altLang="en-US" sz="3600" b="1">
              <a:solidFill>
                <a:srgbClr val="E60000"/>
              </a:solidFill>
              <a:latin typeface="方正启体简体" charset="0"/>
              <a:ea typeface="方正启体简体" charset="0"/>
              <a:sym typeface="+mn-ea"/>
            </a:endParaRPr>
          </a:p>
        </p:txBody>
      </p:sp>
      <p:pic>
        <p:nvPicPr>
          <p:cNvPr id="2" name="图片 1" descr="26"/>
          <p:cNvPicPr>
            <a:picLocks noChangeAspect="1"/>
          </p:cNvPicPr>
          <p:nvPr/>
        </p:nvPicPr>
        <p:blipFill>
          <a:blip r:embed="rId4"/>
          <a:stretch>
            <a:fillRect/>
          </a:stretch>
        </p:blipFill>
        <p:spPr>
          <a:xfrm>
            <a:off x="3461385" y="309245"/>
            <a:ext cx="3296920" cy="2195195"/>
          </a:xfrm>
          <a:prstGeom prst="rect">
            <a:avLst/>
          </a:prstGeom>
        </p:spPr>
      </p:pic>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44085" y="2126615"/>
            <a:ext cx="6132830" cy="2850515"/>
          </a:xfrm>
          <a:prstGeom prst="rect">
            <a:avLst/>
          </a:prstGeom>
          <a:noFill/>
        </p:spPr>
        <p:txBody>
          <a:bodyPr wrap="square" rtlCol="0">
            <a:spAutoFit/>
          </a:bodyPr>
          <a:lstStyle/>
          <a:p>
            <a:r>
              <a:rPr lang="zh-CN" altLang="en-US" sz="2000" dirty="0" smtClean="0">
                <a:latin typeface="+mn-ea"/>
              </a:rPr>
              <a:t>       </a:t>
            </a:r>
            <a:r>
              <a:rPr sz="2000" dirty="0">
                <a:latin typeface="+mn-ea"/>
              </a:rPr>
              <a:t>《玩偶之家》曾被比做“妇女解放运动的宣言书”。在这个宣言书里，娜拉终于觉悟到自己在家庭中的玩偶地位，并向丈夫严正地宣称：“首先我是一个人，跟你一样的人至少我要学做一个人。”以此作为对以男权为中心的社会传统观念的反叛。《玩偶之家》批判了资产阶级的市侩气和虚伪，揭露了男权社会对妇女的压迫。节选部分是全剧的高潮，娜拉和海尔茂之间的潜在矛盾暴露出来，并产生激烈冲突，从而完成主题的表达和人物形象的刻画。 </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1009904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也谈《玩偶之家》中“娜拉走后会怎样”？</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1、易卜生“社会问题剧”的特点。</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251585" y="1463675"/>
            <a:ext cx="6417945" cy="52832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托马斯·哈代</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哈代（1840—1928）英国诗人、小说家。他是横跨两个世纪的作家，早期和中期的创作以小说为主，继承和发扬了维多利亚时代的文学传统；晚年以其出色的诗歌开拓了英国20世纪的文学。 </a:t>
            </a:r>
            <a:endParaRPr sz="2800" dirty="0">
              <a:latin typeface="方正隶书简体" charset="0"/>
              <a:ea typeface="方正隶书简体" charset="0"/>
            </a:endParaRPr>
          </a:p>
          <a:p>
            <a:pPr algn="l"/>
            <a:r>
              <a:rPr sz="2800" dirty="0">
                <a:latin typeface="方正隶书简体" charset="0"/>
                <a:ea typeface="方正隶书简体" charset="0"/>
              </a:rPr>
              <a:t>　　哈代一生共发表了近20部长篇小说，其中最著名的当推《德伯家的苔丝》、《无名的裘德》、《还乡》和《卡斯特桥市长》。诗8集，共918首，此外，还有许多以“威塞克斯故事”为总名的中短篇小说，以及长篇史诗剧《列王》。</a:t>
            </a:r>
            <a:endParaRPr sz="2800" dirty="0">
              <a:latin typeface="方正隶书简体" charset="0"/>
              <a:ea typeface="方正隶书简体" charset="0"/>
            </a:endParaRPr>
          </a:p>
        </p:txBody>
      </p:sp>
      <p:pic>
        <p:nvPicPr>
          <p:cNvPr id="2" name="图片 1" descr="C:\Users\Administrator.WINDOWS-IQ47ND5\Pictures\415\28.jpg28"/>
          <p:cNvPicPr>
            <a:picLocks noChangeAspect="1"/>
          </p:cNvPicPr>
          <p:nvPr/>
        </p:nvPicPr>
        <p:blipFill>
          <a:blip r:embed="rId1"/>
          <a:srcRect/>
          <a:stretch>
            <a:fillRect/>
          </a:stretch>
        </p:blipFill>
        <p:spPr>
          <a:xfrm>
            <a:off x="8205470" y="1925320"/>
            <a:ext cx="2953385" cy="4285615"/>
          </a:xfrm>
          <a:prstGeom prst="rect">
            <a:avLst/>
          </a:prstGeom>
          <a:effectLst>
            <a:softEdge rad="127000"/>
          </a:effectLst>
        </p:spPr>
      </p:pic>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78330" y="1563370"/>
            <a:ext cx="9677400" cy="4490085"/>
          </a:xfrm>
          <a:prstGeom prst="rect">
            <a:avLst/>
          </a:prstGeom>
          <a:noFill/>
        </p:spPr>
        <p:txBody>
          <a:bodyPr wrap="square" rtlCol="0">
            <a:spAutoFit/>
          </a:bodyPr>
          <a:lstStyle/>
          <a:p>
            <a:pPr algn="l"/>
            <a:r>
              <a:rPr lang="en-US" altLang="zh-CN" sz="2400" dirty="0">
                <a:latin typeface="方正启体简体" charset="0"/>
                <a:ea typeface="方正启体简体" charset="0"/>
                <a:sym typeface="+mn-ea"/>
              </a:rPr>
              <a:t>           </a:t>
            </a:r>
            <a:r>
              <a:rPr lang="zh-CN" altLang="en-US" sz="2400" dirty="0">
                <a:latin typeface="方正启体简体" charset="0"/>
                <a:ea typeface="方正启体简体" charset="0"/>
                <a:sym typeface="+mn-ea"/>
              </a:rPr>
              <a:t>第五十九章【节选】：</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顿塞斯特是一座美丽的古城，威塞克斯的首府；在七月的早晨，威塞克斯起伏不平的匠陵充满了光明和温暖，温顿塞斯特城就位于这片丘陵的中部。那些带有用砖砌的山墙和盖有屋瓦的石头房子，外面的一层苔藓已经因为干燥的季节差不多晒干脱落了；草场上沟渠里的水变浅了，在那条斜坡大街上，从西大门到中古十字路，从中古十字路到大桥，有人正在不慌不忙地清扫大街，通常这都是为了迎接旧式的集市日子。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从前面提到的西大门开始，所有的温顿塞斯特人都熟悉的那条大道，向上延伸到一个长达一英里的长方形斜坡，渐渐地把那些房屋抛在后面。就在这条道路上，有两个人正在迅速从城区里走出来，仿佛并没有意识到走上坡路要费力似的——他们没有意识到费力不是因为他们心情愉快，而是因为他们心事重重</a:t>
            </a:r>
            <a:r>
              <a:rPr lang="en-US" altLang="zh-CN" sz="2400" dirty="0">
                <a:latin typeface="方正启体简体" charset="0"/>
                <a:ea typeface="方正启体简体" charset="0"/>
                <a:sym typeface="+mn-ea"/>
              </a:rPr>
              <a:t>……</a:t>
            </a:r>
            <a:endParaRPr lang="en-US" altLang="zh-CN" sz="2400" dirty="0">
              <a:latin typeface="方正启体简体" charset="0"/>
              <a:ea typeface="方正启体简体" charset="0"/>
              <a:sym typeface="+mn-ea"/>
            </a:endParaRPr>
          </a:p>
        </p:txBody>
      </p:sp>
      <p:sp>
        <p:nvSpPr>
          <p:cNvPr id="5" name="文本框 4"/>
          <p:cNvSpPr txBox="1"/>
          <p:nvPr/>
        </p:nvSpPr>
        <p:spPr>
          <a:xfrm>
            <a:off x="3006725" y="628015"/>
            <a:ext cx="6442075" cy="701040"/>
          </a:xfrm>
          <a:prstGeom prst="rect">
            <a:avLst/>
          </a:prstGeom>
          <a:noFill/>
        </p:spPr>
        <p:txBody>
          <a:bodyPr wrap="square" rtlCol="0">
            <a:spAutoFit/>
          </a:bodyPr>
          <a:p>
            <a:pPr algn="ctr"/>
            <a:r>
              <a:rPr lang="zh-CN" altLang="en-US" sz="4000" b="1" dirty="0">
                <a:latin typeface="方正书宋简体" charset="0"/>
                <a:ea typeface="方正书宋简体" charset="0"/>
              </a:rPr>
              <a:t>德伯家的苔丝</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63135" y="2117090"/>
            <a:ext cx="6132830" cy="3460115"/>
          </a:xfrm>
          <a:prstGeom prst="rect">
            <a:avLst/>
          </a:prstGeom>
          <a:noFill/>
        </p:spPr>
        <p:txBody>
          <a:bodyPr wrap="square" rtlCol="0">
            <a:spAutoFit/>
          </a:bodyPr>
          <a:lstStyle/>
          <a:p>
            <a:r>
              <a:rPr lang="zh-CN" altLang="en-US" sz="2000" dirty="0" smtClean="0">
                <a:latin typeface="+mn-ea"/>
              </a:rPr>
              <a:t>       </a:t>
            </a:r>
            <a:r>
              <a:rPr sz="2000" dirty="0">
                <a:latin typeface="+mn-ea"/>
              </a:rPr>
              <a:t>哈代以小说女主人公苔丝的悲惨命运替西方悲剧作了一个形象的阐释：苔丝本是一位纯洁美丽又非常勤劳的农村姑娘，她向往人生的真和善，但又时时遭到伪和恶的打击。这一切悲性遭遇全由于无情命运所精心谋划和设计，安排世事的宇宙主宰通过命运的巨网毫无怜悯地将人伦道德意义上的好人、善良人笼罩于进退维谷的苦难陷阱。 </a:t>
            </a:r>
            <a:endParaRPr sz="2000" dirty="0">
              <a:latin typeface="+mn-ea"/>
            </a:endParaRPr>
          </a:p>
          <a:p>
            <a:r>
              <a:rPr sz="2000" dirty="0">
                <a:latin typeface="+mn-ea"/>
              </a:rPr>
              <a:t>       《苔丝》里的女主人公苔丝是被哈代理想化了的现代女性。在哈代的理想世界中，苔丝是美的象征和爱的化身，代表着威塞克斯人的一切优秀的方面：美丽、纯洁、善良、质朴、仁爱和容忍。</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74923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《德伯家的苔丝》中为什么称苔丝为“一个纯洁的女人”？</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1、哈代的悲剧命运观？</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251585" y="1434465"/>
            <a:ext cx="6417945" cy="52832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海明威</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海明威</a:t>
            </a:r>
            <a:r>
              <a:rPr lang="zh-CN" sz="2800" dirty="0">
                <a:latin typeface="方正隶书简体" charset="0"/>
                <a:ea typeface="方正隶书简体" charset="0"/>
              </a:rPr>
              <a:t>（</a:t>
            </a:r>
            <a:r>
              <a:rPr lang="en-US" altLang="zh-CN" sz="2800" dirty="0">
                <a:latin typeface="方正隶书简体" charset="0"/>
                <a:ea typeface="方正隶书简体" charset="0"/>
              </a:rPr>
              <a:t>1899-1961</a:t>
            </a:r>
            <a:r>
              <a:rPr lang="zh-CN" sz="2800" dirty="0">
                <a:latin typeface="方正隶书简体" charset="0"/>
                <a:ea typeface="方正隶书简体" charset="0"/>
              </a:rPr>
              <a:t>）</a:t>
            </a:r>
            <a:r>
              <a:rPr sz="2800" dirty="0">
                <a:latin typeface="方正隶书简体" charset="0"/>
                <a:ea typeface="方正隶书简体" charset="0"/>
              </a:rPr>
              <a:t>代表作品《太阳照样升起》、《乞力马扎罗的雪》、《永别了，武器 》、《老人与海》《过海记》、《弗朗西斯·麦康伯短促的幸福生活》1926年发表成名作《太阳照样升起》，作品表现战后青年人的幻灭感，成为＂迷惘的一代＂的代表作。海明威生于美国芝加哥市郊橡胶园小镇。但蜚声世界文坛的海明威像他的祖父和父亲一样选择了自杀</a:t>
            </a:r>
            <a:r>
              <a:rPr lang="zh-CN" sz="2800" dirty="0">
                <a:latin typeface="方正隶书简体" charset="0"/>
                <a:ea typeface="方正隶书简体" charset="0"/>
              </a:rPr>
              <a:t>，</a:t>
            </a:r>
            <a:r>
              <a:rPr sz="2800" dirty="0">
                <a:latin typeface="方正隶书简体" charset="0"/>
                <a:ea typeface="方正隶书简体" charset="0"/>
              </a:rPr>
              <a:t>用自己的猎枪结束了自己的生命。</a:t>
            </a:r>
            <a:endParaRPr sz="2800" dirty="0">
              <a:latin typeface="方正隶书简体" charset="0"/>
              <a:ea typeface="方正隶书简体" charset="0"/>
            </a:endParaRPr>
          </a:p>
        </p:txBody>
      </p:sp>
      <p:pic>
        <p:nvPicPr>
          <p:cNvPr id="2" name="图片 1" descr="C:\Users\Administrator.WINDOWS-IQ47ND5\Pictures\415\29.jpg29"/>
          <p:cNvPicPr>
            <a:picLocks noChangeAspect="1"/>
          </p:cNvPicPr>
          <p:nvPr/>
        </p:nvPicPr>
        <p:blipFill>
          <a:blip r:embed="rId1"/>
          <a:srcRect/>
          <a:stretch>
            <a:fillRect/>
          </a:stretch>
        </p:blipFill>
        <p:spPr>
          <a:xfrm>
            <a:off x="8057515" y="2044700"/>
            <a:ext cx="3119755" cy="4152900"/>
          </a:xfrm>
          <a:prstGeom prst="rect">
            <a:avLst/>
          </a:prstGeom>
          <a:effectLst>
            <a:softEdge rad="127000"/>
          </a:effectLst>
        </p:spPr>
      </p:pic>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58645" y="1332230"/>
            <a:ext cx="9677400" cy="5221605"/>
          </a:xfrm>
          <a:prstGeom prst="rect">
            <a:avLst/>
          </a:prstGeom>
          <a:noFill/>
        </p:spPr>
        <p:txBody>
          <a:bodyPr wrap="square" rtlCol="0">
            <a:spAutoFit/>
          </a:bodyPr>
          <a:lstStyle/>
          <a:p>
            <a:pPr algn="l"/>
            <a:r>
              <a:rPr lang="en-US" altLang="zh-CN" sz="2400" dirty="0">
                <a:latin typeface="方正启体简体" charset="0"/>
                <a:ea typeface="方正启体简体" charset="0"/>
                <a:sym typeface="+mn-ea"/>
              </a:rPr>
              <a:t>           </a:t>
            </a:r>
            <a:r>
              <a:rPr lang="zh-CN" altLang="en-US" sz="2400" dirty="0">
                <a:latin typeface="方正启体简体" charset="0"/>
                <a:ea typeface="方正启体简体" charset="0"/>
                <a:sym typeface="+mn-ea"/>
              </a:rPr>
              <a:t>【节选】：他是个独自在湾流中一条小船上钓鱼的老人，至今已去了八十四天，一条鱼也没逮住。头四十天里，有个男孩子跟他在一起。可是，过了四十天还没捉到一条鱼，孩子的父母对他说，老人如今准是十足地倒了血霉，这就是说，倒霉到了极点，于是孩子听从了他们的吩咐，上了另外一条船，头一个礼拜就捕到了三条好鱼。孩子看见老人每天回来时船总是空的，感到很难受，他总是走下岸去，帮老人拿卷起的钓索，或者鱼钩和鱼叉，还有绕在桅杆上的帆。帆上用面粉袋片打了些补丁，收拢后看来象是一面标志着永远失败的旗子。 </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          等孩子回来的时候，老人在椅子上熟睡着，太阳已经下去了。孩子从床捡起一条旧军毯，铺在椅背上，盖住了老人的双肩。这两个肩膀挺怪，人常老迈了，肩膀却依然很强健，脖子也依然很壮实，而且当老人睡着了，脑袋向前耷拉着的时候，皱纹也不大明显了。他的衬衫上不知打了多少次补丁，弄得象他那张帆一样，这些补丁被阳光晒得褪成了许多深浅不同的颜色</a:t>
            </a:r>
            <a:r>
              <a:rPr lang="en-US" altLang="zh-CN" sz="2400" dirty="0">
                <a:latin typeface="方正启体简体" charset="0"/>
                <a:ea typeface="方正启体简体" charset="0"/>
                <a:sym typeface="+mn-ea"/>
              </a:rPr>
              <a:t>……</a:t>
            </a:r>
            <a:r>
              <a:rPr lang="zh-CN" altLang="en-US" sz="2400" dirty="0">
                <a:latin typeface="方正启体简体" charset="0"/>
                <a:ea typeface="方正启体简体" charset="0"/>
                <a:sym typeface="+mn-ea"/>
              </a:rPr>
              <a:t>                                    </a:t>
            </a:r>
            <a:endParaRPr lang="zh-CN" altLang="en-US" sz="2400" dirty="0">
              <a:latin typeface="方正启体简体" charset="0"/>
              <a:ea typeface="方正启体简体" charset="0"/>
              <a:sym typeface="+mn-ea"/>
            </a:endParaRPr>
          </a:p>
        </p:txBody>
      </p:sp>
      <p:sp>
        <p:nvSpPr>
          <p:cNvPr id="5" name="文本框 4"/>
          <p:cNvSpPr txBox="1"/>
          <p:nvPr/>
        </p:nvSpPr>
        <p:spPr>
          <a:xfrm>
            <a:off x="3006725" y="628015"/>
            <a:ext cx="6442075" cy="701040"/>
          </a:xfrm>
          <a:prstGeom prst="rect">
            <a:avLst/>
          </a:prstGeom>
          <a:noFill/>
        </p:spPr>
        <p:txBody>
          <a:bodyPr wrap="square" rtlCol="0">
            <a:spAutoFit/>
          </a:bodyPr>
          <a:p>
            <a:pPr algn="ctr"/>
            <a:r>
              <a:rPr lang="zh-CN" altLang="en-US" sz="4000" b="1" dirty="0">
                <a:latin typeface="方正书宋简体" charset="0"/>
                <a:ea typeface="方正书宋简体" charset="0"/>
              </a:rPr>
              <a:t>老人与海</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63135" y="1923415"/>
            <a:ext cx="6132830" cy="3764915"/>
          </a:xfrm>
          <a:prstGeom prst="rect">
            <a:avLst/>
          </a:prstGeom>
          <a:noFill/>
        </p:spPr>
        <p:txBody>
          <a:bodyPr wrap="square" rtlCol="0">
            <a:spAutoFit/>
          </a:bodyPr>
          <a:lstStyle/>
          <a:p>
            <a:r>
              <a:rPr lang="zh-CN" altLang="en-US" sz="2000" dirty="0" smtClean="0">
                <a:latin typeface="+mn-ea"/>
              </a:rPr>
              <a:t>       </a:t>
            </a:r>
            <a:r>
              <a:rPr sz="2000" dirty="0">
                <a:latin typeface="+mn-ea"/>
              </a:rPr>
              <a:t>《老人与海》这部小说是根据真人真事写的。第一次世界大战结束后，海明威移居古巴，认识了老渔民格雷戈里奥·富恩特斯。1930年，海明威乘的船在暴风雨中沉没，富恩特斯搭救了海明威。从此，海明威与富恩特斯结下了深厚的友谊，并一起出海捕鱼。</a:t>
            </a:r>
            <a:r>
              <a:rPr sz="2000" dirty="0">
                <a:latin typeface="+mn-ea"/>
              </a:rPr>
              <a:t> </a:t>
            </a:r>
            <a:endParaRPr sz="2000" dirty="0">
              <a:latin typeface="+mn-ea"/>
            </a:endParaRPr>
          </a:p>
          <a:p>
            <a:r>
              <a:rPr sz="2000" dirty="0">
                <a:latin typeface="+mn-ea"/>
              </a:rPr>
              <a:t>       老渔人圣地亚哥是海明威塑造的最后一位悲剧英雄，也是他一生塑造的硬汉性格的最后总结。贫穷而又不走运的老渔夫圣地亚哥的命运是悲哀的，而他却又是一个失败的英雄，“打不败的失败者”，海明威的硬汉子品格像精灵一样铮铮依附在圣地亚哥这一人物形象之上，这便是海明威式“硬汉子”精神的象征，</a:t>
            </a:r>
            <a:r>
              <a:rPr lang="zh-CN" sz="2000" dirty="0">
                <a:latin typeface="+mn-ea"/>
              </a:rPr>
              <a:t>成</a:t>
            </a:r>
            <a:r>
              <a:rPr sz="2000" dirty="0">
                <a:latin typeface="+mn-ea"/>
              </a:rPr>
              <a:t>为了海明威“冰山原则”的有力体现。</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诗歌中“伊人”是一个什么形象？</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117916"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3200" b="1" dirty="0" smtClean="0">
                <a:solidFill>
                  <a:schemeClr val="bg1">
                    <a:lumMod val="50000"/>
                  </a:schemeClr>
                </a:solidFill>
                <a:latin typeface="华文新魏" charset="0"/>
                <a:ea typeface="华文新魏" charset="0"/>
              </a:rPr>
              <a:t>、你</a:t>
            </a:r>
            <a:r>
              <a:rPr lang="zh-CN" altLang="en-US" sz="3200" b="1" dirty="0">
                <a:solidFill>
                  <a:schemeClr val="bg1">
                    <a:lumMod val="50000"/>
                  </a:schemeClr>
                </a:solidFill>
                <a:latin typeface="华文新魏" charset="0"/>
                <a:ea typeface="华文新魏" charset="0"/>
              </a:rPr>
              <a:t>如何理解王国维的评价</a:t>
            </a:r>
            <a:r>
              <a:rPr lang="zh-CN" altLang="en-US" sz="3200" b="1" dirty="0" smtClean="0">
                <a:solidFill>
                  <a:schemeClr val="bg1">
                    <a:lumMod val="50000"/>
                  </a:schemeClr>
                </a:solidFill>
                <a:latin typeface="华文新魏" charset="0"/>
                <a:ea typeface="华文新魏" charset="0"/>
              </a:rPr>
              <a:t>？</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74923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理解《老人与海 》中的象征手法。</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1、何为海明威的“冰山原则”？</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8640" y="132715"/>
            <a:ext cx="7741285" cy="1554480"/>
          </a:xfrm>
          <a:prstGeom prst="rect">
            <a:avLst/>
          </a:prstGeom>
          <a:noFill/>
        </p:spPr>
        <p:txBody>
          <a:bodyPr wrap="square" rtlCol="0">
            <a:spAutoFit/>
          </a:bodyPr>
          <a:lstStyle/>
          <a:p>
            <a:r>
              <a:rPr lang="zh-CN" altLang="en-US" sz="4800" b="1" dirty="0">
                <a:solidFill>
                  <a:schemeClr val="accent6">
                    <a:lumMod val="50000"/>
                  </a:schemeClr>
                </a:solidFill>
                <a:latin typeface="李旭科毛笔行书" charset="0"/>
                <a:ea typeface="李旭科毛笔行书" charset="0"/>
              </a:rPr>
              <a:t>望尽天涯路</a:t>
            </a:r>
            <a:endParaRPr lang="zh-CN" altLang="en-US" sz="4800" b="1" dirty="0">
              <a:solidFill>
                <a:schemeClr val="accent6">
                  <a:lumMod val="50000"/>
                </a:schemeClr>
              </a:solidFill>
              <a:latin typeface="李旭科毛笔行书" charset="0"/>
              <a:ea typeface="李旭科毛笔行书" charset="0"/>
            </a:endParaRPr>
          </a:p>
          <a:p>
            <a:r>
              <a:rPr lang="en-US" altLang="zh-CN" sz="4800" b="1" dirty="0" smtClean="0">
                <a:solidFill>
                  <a:schemeClr val="accent6">
                    <a:lumMod val="50000"/>
                  </a:schemeClr>
                </a:solidFill>
                <a:latin typeface="李旭科毛笔行书" charset="0"/>
                <a:ea typeface="李旭科毛笔行书" charset="0"/>
              </a:rPr>
              <a:t>        </a:t>
            </a:r>
            <a:r>
              <a:rPr lang="en-US" altLang="zh-CN" sz="4800" b="1" dirty="0" smtClean="0">
                <a:solidFill>
                  <a:schemeClr val="accent6">
                    <a:lumMod val="50000"/>
                  </a:schemeClr>
                </a:solidFill>
                <a:latin typeface="华文仿宋" pitchFamily="2" charset="-122"/>
                <a:ea typeface="华文仿宋" pitchFamily="2" charset="-122"/>
              </a:rPr>
              <a:t>——</a:t>
            </a:r>
            <a:r>
              <a:rPr lang="zh-CN" altLang="en-US" sz="4800" b="1" dirty="0">
                <a:solidFill>
                  <a:schemeClr val="accent6">
                    <a:lumMod val="50000"/>
                  </a:schemeClr>
                </a:solidFill>
                <a:latin typeface="李旭科毛笔行书" charset="0"/>
                <a:ea typeface="李旭科毛笔行书" charset="0"/>
              </a:rPr>
              <a:t>外国选文鉴赏</a:t>
            </a:r>
            <a:endParaRPr lang="zh-CN" altLang="en-US" sz="4800" b="1" dirty="0">
              <a:solidFill>
                <a:schemeClr val="accent6">
                  <a:lumMod val="50000"/>
                </a:schemeClr>
              </a:solidFill>
              <a:latin typeface="李旭科毛笔行书" charset="0"/>
              <a:ea typeface="李旭科毛笔行书" charset="0"/>
            </a:endParaRPr>
          </a:p>
        </p:txBody>
      </p:sp>
      <p:sp>
        <p:nvSpPr>
          <p:cNvPr id="5" name="TextBox 4"/>
          <p:cNvSpPr txBox="1"/>
          <p:nvPr/>
        </p:nvSpPr>
        <p:spPr>
          <a:xfrm>
            <a:off x="1319530" y="1753235"/>
            <a:ext cx="641794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卡夫卡</a:t>
            </a:r>
            <a:endParaRPr lang="zh-CN" altLang="en-US" sz="3200" dirty="0" smtClean="0">
              <a:latin typeface="方正粗宋简体" charset="0"/>
              <a:ea typeface="方正粗宋简体" charset="0"/>
            </a:endParaRPr>
          </a:p>
          <a:p>
            <a:pPr algn="l"/>
            <a:r>
              <a:rPr sz="2800" dirty="0">
                <a:latin typeface="方正隶书简体" charset="0"/>
                <a:ea typeface="方正隶书简体" charset="0"/>
              </a:rPr>
              <a:t>          弗兰茨·卡夫卡（1883—1924），奥地利小说家。卡夫卡善于运用象征、夸张、变形的艺术手法，揭示现代社会所面临的困境和“现代人的困惑”。作品情节荒诞不经，却蕴含深意。卡夫卡生前默默无闻，身后获得殊荣，被尊为西方现代主义文学的先驱和大师，他的创作对他以后的现代主义各派都产生了重大影响。</a:t>
            </a:r>
            <a:endParaRPr sz="2800" dirty="0">
              <a:latin typeface="方正隶书简体" charset="0"/>
              <a:ea typeface="方正隶书简体" charset="0"/>
            </a:endParaRPr>
          </a:p>
        </p:txBody>
      </p:sp>
      <p:pic>
        <p:nvPicPr>
          <p:cNvPr id="2" name="图片 1" descr="C:\Users\Administrator.WINDOWS-IQ47ND5\Pictures\415\30.jpg30"/>
          <p:cNvPicPr>
            <a:picLocks noChangeAspect="1"/>
          </p:cNvPicPr>
          <p:nvPr/>
        </p:nvPicPr>
        <p:blipFill>
          <a:blip r:embed="rId1"/>
          <a:srcRect/>
          <a:stretch>
            <a:fillRect/>
          </a:stretch>
        </p:blipFill>
        <p:spPr>
          <a:xfrm>
            <a:off x="8103870" y="2044700"/>
            <a:ext cx="3027045" cy="4152900"/>
          </a:xfrm>
          <a:prstGeom prst="rect">
            <a:avLst/>
          </a:prstGeom>
          <a:effectLst>
            <a:softEdge rad="127000"/>
          </a:effectLst>
        </p:spPr>
      </p:pic>
    </p:spTree>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10385" y="1583690"/>
            <a:ext cx="9677400" cy="4490085"/>
          </a:xfrm>
          <a:prstGeom prst="rect">
            <a:avLst/>
          </a:prstGeom>
          <a:noFill/>
        </p:spPr>
        <p:txBody>
          <a:bodyPr wrap="square" rtlCol="0">
            <a:spAutoFit/>
          </a:bodyPr>
          <a:lstStyle/>
          <a:p>
            <a:pPr algn="l"/>
            <a:r>
              <a:rPr lang="en-US" altLang="zh-CN" sz="2400" dirty="0">
                <a:latin typeface="方正启体简体" charset="0"/>
                <a:ea typeface="方正启体简体" charset="0"/>
                <a:sym typeface="+mn-ea"/>
              </a:rPr>
              <a:t>           </a:t>
            </a:r>
            <a:r>
              <a:rPr lang="zh-CN" altLang="en-US" sz="2400" dirty="0">
                <a:latin typeface="方正启体简体" charset="0"/>
                <a:ea typeface="方正启体简体" charset="0"/>
                <a:sym typeface="+mn-ea"/>
              </a:rPr>
              <a:t>【节选】：一天早晨，格里高尔·萨姆沙从不安的睡梦中醒来，发现自己躺在床上变成了一只巨大的甲虫。他仰卧着，那坚硬得像铁甲一般的背贴着床，他稍稍一抬头，便看见自己那穹顶似的棕色肚子分成了好多块弧形的硬片，被子在肚子尖上几乎待不住了，眼看就要完全滑落下来。比起偌大的身躯来，他那许多条腿真是细得可怜，都在他眼前无可奈何地舞动着。</a:t>
            </a:r>
            <a:endParaRPr lang="zh-CN" altLang="en-US" sz="2400" dirty="0">
              <a:latin typeface="方正启体简体" charset="0"/>
              <a:ea typeface="方正启体简体" charset="0"/>
              <a:sym typeface="+mn-ea"/>
            </a:endParaRPr>
          </a:p>
          <a:p>
            <a:pPr algn="l"/>
            <a:r>
              <a:rPr lang="zh-CN" altLang="en-US" sz="2400" dirty="0">
                <a:latin typeface="方正启体简体" charset="0"/>
                <a:ea typeface="方正启体简体" charset="0"/>
                <a:sym typeface="+mn-ea"/>
              </a:rPr>
              <a:t>“我出了什么事啦？”他想。这可不是梦。他的房间，一间略嫌小了些、地地道道的人住的房间静卧在四堵熟悉的墙壁之间。在摊放着衣料样品的桌子上方──萨姆沙是旅行推销员──挂着那幅画，这是他最近从一本画报上剪下来并装在一只漂亮的镀金镜框里的。画上画的是一位戴毛皮帽子围毛皮围巾的贵妇人，她挺直身子坐着，把一只套没了她的整个前臂的厚重的皮手筒递给看画的人。</a:t>
            </a:r>
            <a:r>
              <a:rPr lang="en-US" altLang="zh-CN" sz="2400" dirty="0">
                <a:latin typeface="方正启体简体" charset="0"/>
                <a:ea typeface="方正启体简体" charset="0"/>
                <a:sym typeface="+mn-ea"/>
              </a:rPr>
              <a:t>……</a:t>
            </a:r>
            <a:r>
              <a:rPr lang="zh-CN" altLang="en-US" sz="2400" dirty="0">
                <a:latin typeface="方正启体简体" charset="0"/>
                <a:ea typeface="方正启体简体" charset="0"/>
                <a:sym typeface="+mn-ea"/>
              </a:rPr>
              <a:t>                                    </a:t>
            </a:r>
            <a:endParaRPr lang="zh-CN" altLang="en-US" sz="2400" dirty="0">
              <a:latin typeface="方正启体简体" charset="0"/>
              <a:ea typeface="方正启体简体" charset="0"/>
              <a:sym typeface="+mn-ea"/>
            </a:endParaRPr>
          </a:p>
        </p:txBody>
      </p:sp>
      <p:sp>
        <p:nvSpPr>
          <p:cNvPr id="5" name="文本框 4"/>
          <p:cNvSpPr txBox="1"/>
          <p:nvPr/>
        </p:nvSpPr>
        <p:spPr>
          <a:xfrm>
            <a:off x="2996565" y="666750"/>
            <a:ext cx="6442075" cy="701040"/>
          </a:xfrm>
          <a:prstGeom prst="rect">
            <a:avLst/>
          </a:prstGeom>
          <a:noFill/>
        </p:spPr>
        <p:txBody>
          <a:bodyPr wrap="square" rtlCol="0">
            <a:spAutoFit/>
          </a:bodyPr>
          <a:p>
            <a:pPr algn="ctr"/>
            <a:r>
              <a:rPr lang="zh-CN" altLang="en-US" sz="4000" b="1" dirty="0">
                <a:latin typeface="方正书宋简体" charset="0"/>
                <a:ea typeface="方正书宋简体" charset="0"/>
              </a:rPr>
              <a:t>变形记</a:t>
            </a:r>
            <a:endParaRPr lang="zh-CN" altLang="en-US" sz="4000" b="1" dirty="0">
              <a:latin typeface="方正书宋简体" charset="0"/>
              <a:ea typeface="方正书宋简体" charset="0"/>
            </a:endParaRPr>
          </a:p>
        </p:txBody>
      </p:sp>
      <p:sp>
        <p:nvSpPr>
          <p:cNvPr id="2" name="TextBox 3"/>
          <p:cNvSpPr txBox="1"/>
          <p:nvPr/>
        </p:nvSpPr>
        <p:spPr>
          <a:xfrm>
            <a:off x="9363075" y="101600"/>
            <a:ext cx="2741295" cy="518160"/>
          </a:xfrm>
          <a:prstGeom prst="rect">
            <a:avLst/>
          </a:prstGeom>
          <a:noFill/>
        </p:spPr>
        <p:txBody>
          <a:bodyPr wrap="square" rtlCol="0">
            <a:spAutoFit/>
          </a:bodyPr>
          <a:p>
            <a:r>
              <a:rPr lang="zh-CN" altLang="en-US" sz="2800" dirty="0">
                <a:latin typeface="华文彩云" pitchFamily="2" charset="-122"/>
                <a:ea typeface="华文彩云" pitchFamily="2" charset="-122"/>
              </a:rPr>
              <a:t>外国戏剧、小说</a:t>
            </a:r>
            <a:endParaRPr lang="zh-CN" altLang="en-US" sz="2800" dirty="0">
              <a:latin typeface="华文彩云" pitchFamily="2" charset="-122"/>
              <a:ea typeface="华文彩云" pitchFamily="2" charset="-122"/>
            </a:endParaRPr>
          </a:p>
        </p:txBody>
      </p:sp>
    </p:spTree>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809615" y="1146175"/>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zh-CN" altLang="en-US" sz="4400" b="1" dirty="0">
              <a:solidFill>
                <a:srgbClr val="C00000"/>
              </a:solidFill>
              <a:latin typeface="李旭科毛笔行书" charset="0"/>
              <a:ea typeface="李旭科毛笔行书" charset="0"/>
            </a:endParaRPr>
          </a:p>
        </p:txBody>
      </p:sp>
      <p:sp>
        <p:nvSpPr>
          <p:cNvPr id="6" name="文本框 5"/>
          <p:cNvSpPr txBox="1"/>
          <p:nvPr/>
        </p:nvSpPr>
        <p:spPr>
          <a:xfrm>
            <a:off x="4763135" y="2077720"/>
            <a:ext cx="6132830" cy="3460115"/>
          </a:xfrm>
          <a:prstGeom prst="rect">
            <a:avLst/>
          </a:prstGeom>
          <a:noFill/>
        </p:spPr>
        <p:txBody>
          <a:bodyPr wrap="square" rtlCol="0">
            <a:spAutoFit/>
          </a:bodyPr>
          <a:lstStyle/>
          <a:p>
            <a:r>
              <a:rPr lang="zh-CN" altLang="en-US" sz="2000" dirty="0" smtClean="0">
                <a:latin typeface="+mn-ea"/>
              </a:rPr>
              <a:t>       </a:t>
            </a:r>
            <a:r>
              <a:rPr sz="2000" dirty="0">
                <a:latin typeface="+mn-ea"/>
              </a:rPr>
              <a:t>《变形记》（德语Die Verwandlung，英语The Metamor phosis），卡夫卡短篇代表作，是卡氏艺术上的最高成就，被认为是20世纪最伟大的小说作品之一。1914年至1918年的第一次世界大战，使许多资本主义国家经济萧条，社会动荡，人民生活在水深火热之中。黑暗的现实，痛苦的生活，使得人们对资本主义社会失去信心，一方面寻求出路，锐意改革，一方面又陷于孤独、颓废、绝望之中。19世纪末至20世纪初，一些思想敏锐的艺术家认为世界是混乱的、荒诞的，他们著书立说，批判资本主义的人际关系，批判摧残人性的社会制度。</a:t>
            </a:r>
            <a:endParaRPr sz="2000" dirty="0">
              <a:latin typeface="+mn-ea"/>
            </a:endParaRPr>
          </a:p>
        </p:txBody>
      </p:sp>
      <p:pic>
        <p:nvPicPr>
          <p:cNvPr id="2" name="图片 1"/>
          <p:cNvPicPr>
            <a:picLocks noChangeAspect="1"/>
          </p:cNvPicPr>
          <p:nvPr/>
        </p:nvPicPr>
        <p:blipFill>
          <a:blip r:embed="rId3" cstate="email"/>
          <a:stretch>
            <a:fillRect/>
          </a:stretch>
        </p:blipFill>
        <p:spPr>
          <a:xfrm>
            <a:off x="5009515" y="947420"/>
            <a:ext cx="895985" cy="895985"/>
          </a:xfrm>
          <a:prstGeom prst="rect">
            <a:avLst/>
          </a:prstGeom>
        </p:spPr>
      </p:pic>
      <p:pic>
        <p:nvPicPr>
          <p:cNvPr id="3" name="图片 2" descr="26"/>
          <p:cNvPicPr>
            <a:picLocks noChangeAspect="1"/>
          </p:cNvPicPr>
          <p:nvPr/>
        </p:nvPicPr>
        <p:blipFill>
          <a:blip r:embed="rId4"/>
          <a:srcRect l="3895" t="2354" r="4572" b="3852"/>
          <a:stretch>
            <a:fillRect/>
          </a:stretch>
        </p:blipFill>
        <p:spPr>
          <a:xfrm>
            <a:off x="781685" y="1369695"/>
            <a:ext cx="3853815" cy="3855720"/>
          </a:xfrm>
          <a:prstGeom prst="ellipse">
            <a:avLst/>
          </a:prstGeom>
          <a:ln>
            <a:solidFill>
              <a:schemeClr val="accent3"/>
            </a:solidFill>
          </a:ln>
        </p:spPr>
      </p:pic>
    </p:spTree>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1658236" y="4930291"/>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15" descr="07.png"/>
          <p:cNvPicPr>
            <a:picLocks noChangeAspect="1" noChangeArrowheads="1"/>
          </p:cNvPicPr>
          <p:nvPr/>
        </p:nvPicPr>
        <p:blipFill rotWithShape="1">
          <a:blip r:embed="rId3"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4" cstate="email"/>
          <a:stretch>
            <a:fillRect/>
          </a:stretch>
        </p:blipFill>
        <p:spPr>
          <a:xfrm>
            <a:off x="8409246" y="4532744"/>
            <a:ext cx="3789363" cy="2315871"/>
          </a:xfrm>
          <a:prstGeom prst="rect">
            <a:avLst/>
          </a:prstGeom>
        </p:spPr>
      </p:pic>
      <p:sp>
        <p:nvSpPr>
          <p:cNvPr id="26" name="文本框 25"/>
          <p:cNvSpPr txBox="1"/>
          <p:nvPr/>
        </p:nvSpPr>
        <p:spPr>
          <a:xfrm>
            <a:off x="1760220" y="4986020"/>
            <a:ext cx="749236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《变形记》的虚构与真实。</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3248881" y="2468624"/>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9470" y="2522855"/>
            <a:ext cx="718439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1、《变形记》运用了什么现代派变现手法？</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8" name="文本框 7"/>
          <p:cNvSpPr txBox="1"/>
          <p:nvPr/>
        </p:nvSpPr>
        <p:spPr>
          <a:xfrm>
            <a:off x="8355965" y="706120"/>
            <a:ext cx="1005840" cy="3406775"/>
          </a:xfrm>
          <a:prstGeom prst="rect">
            <a:avLst/>
          </a:prstGeom>
          <a:noFill/>
        </p:spPr>
        <p:txBody>
          <a:bodyPr vert="eaVert" wrap="square" rtlCol="0">
            <a:spAutoFit/>
          </a:bodyPr>
          <a:p>
            <a:r>
              <a:rPr lang="zh-CN" altLang="en-US" sz="5400" dirty="0">
                <a:solidFill>
                  <a:srgbClr val="C00000"/>
                </a:solidFill>
                <a:latin typeface="汉仪雪君体简" charset="0"/>
                <a:ea typeface="汉仪雪君体简" charset="0"/>
              </a:rPr>
              <a:t>谢谢观赏</a:t>
            </a:r>
            <a:endParaRPr lang="zh-CN" altLang="en-US" sz="5400" dirty="0">
              <a:solidFill>
                <a:srgbClr val="C00000"/>
              </a:solidFill>
              <a:latin typeface="汉仪雪君体简" charset="0"/>
              <a:ea typeface="汉仪雪君体简"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39767" y="162358"/>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5298393" y="1862731"/>
            <a:ext cx="6269908" cy="4462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屈原</a:t>
            </a:r>
            <a:endParaRPr lang="en-US" altLang="zh-CN"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a:latin typeface="方正隶书简体" charset="0"/>
                <a:ea typeface="方正隶书简体" charset="0"/>
              </a:rPr>
              <a:t>诗经屈原</a:t>
            </a:r>
            <a:r>
              <a:rPr lang="zh-CN" altLang="en-US" sz="2800" dirty="0" smtClean="0">
                <a:latin typeface="方正隶书简体" charset="0"/>
                <a:ea typeface="方正隶书简体" charset="0"/>
              </a:rPr>
              <a:t>（约前</a:t>
            </a:r>
            <a:r>
              <a:rPr lang="en-US" altLang="zh-CN" sz="2800" dirty="0" smtClean="0">
                <a:latin typeface="方正隶书简体" charset="0"/>
                <a:ea typeface="方正隶书简体" charset="0"/>
              </a:rPr>
              <a:t>343—</a:t>
            </a:r>
            <a:r>
              <a:rPr lang="zh-CN" altLang="en-US" sz="2800" dirty="0" smtClean="0">
                <a:latin typeface="方正隶书简体" charset="0"/>
                <a:ea typeface="方正隶书简体" charset="0"/>
              </a:rPr>
              <a:t>约前</a:t>
            </a:r>
            <a:r>
              <a:rPr lang="en-US" altLang="zh-CN" sz="2800" dirty="0" smtClean="0">
                <a:latin typeface="方正隶书简体" charset="0"/>
                <a:ea typeface="方正隶书简体" charset="0"/>
              </a:rPr>
              <a:t>278</a:t>
            </a:r>
            <a:r>
              <a:rPr lang="zh-CN" altLang="en-US" sz="2800" dirty="0" smtClean="0">
                <a:latin typeface="方正隶书简体" charset="0"/>
                <a:ea typeface="方正隶书简体" charset="0"/>
              </a:rPr>
              <a:t>），</a:t>
            </a:r>
            <a:r>
              <a:rPr lang="zh-CN" altLang="en-US" sz="2800" dirty="0">
                <a:latin typeface="方正隶书简体" charset="0"/>
                <a:ea typeface="方正隶书简体" charset="0"/>
              </a:rPr>
              <a:t>名平，字原，又名正则，字灵均。楚国丹阳（今湖北秭归县）人，楚王宗室</a:t>
            </a:r>
            <a:r>
              <a:rPr lang="zh-CN" altLang="en-US" sz="2800" dirty="0" smtClean="0">
                <a:latin typeface="方正隶书简体" charset="0"/>
                <a:ea typeface="方正隶书简体" charset="0"/>
              </a:rPr>
              <a:t>。顷</a:t>
            </a:r>
            <a:r>
              <a:rPr lang="zh-CN" altLang="en-US" sz="2800" dirty="0">
                <a:latin typeface="方正隶书简体" charset="0"/>
                <a:ea typeface="方正隶书简体" charset="0"/>
              </a:rPr>
              <a:t>襄王</a:t>
            </a:r>
            <a:r>
              <a:rPr lang="en-US" altLang="zh-CN" sz="2800" dirty="0">
                <a:latin typeface="方正隶书简体" charset="0"/>
                <a:ea typeface="方正隶书简体" charset="0"/>
              </a:rPr>
              <a:t>21</a:t>
            </a:r>
            <a:r>
              <a:rPr lang="zh-CN" altLang="en-US" sz="2800" dirty="0">
                <a:latin typeface="方正隶书简体" charset="0"/>
                <a:ea typeface="方正隶书简体" charset="0"/>
              </a:rPr>
              <a:t>年（前</a:t>
            </a:r>
            <a:r>
              <a:rPr lang="en-US" altLang="zh-CN" sz="2800" dirty="0">
                <a:latin typeface="方正隶书简体" charset="0"/>
                <a:ea typeface="方正隶书简体" charset="0"/>
              </a:rPr>
              <a:t>278</a:t>
            </a:r>
            <a:r>
              <a:rPr lang="zh-CN" altLang="en-US" sz="2800" dirty="0">
                <a:latin typeface="方正隶书简体" charset="0"/>
                <a:ea typeface="方正隶书简体" charset="0"/>
              </a:rPr>
              <a:t>）秦兵攻破郢都，绝望中投汨罗江殉国。他是我国第一位伟大的诗人，骚体诗的开创者，作品有</a:t>
            </a:r>
            <a:r>
              <a:rPr lang="en-US" altLang="zh-CN" sz="2800" dirty="0">
                <a:latin typeface="方正隶书简体" charset="0"/>
                <a:ea typeface="方正隶书简体" charset="0"/>
              </a:rPr>
              <a:t>《</a:t>
            </a:r>
            <a:r>
              <a:rPr lang="zh-CN" altLang="en-US" sz="2800" dirty="0">
                <a:latin typeface="方正隶书简体" charset="0"/>
                <a:ea typeface="方正隶书简体" charset="0"/>
              </a:rPr>
              <a:t>离骚</a:t>
            </a:r>
            <a:r>
              <a:rPr lang="en-US" altLang="zh-CN" sz="2800" dirty="0" smtClean="0">
                <a:latin typeface="方正隶书简体" charset="0"/>
                <a:ea typeface="方正隶书简体" charset="0"/>
              </a:rPr>
              <a:t>》《</a:t>
            </a:r>
            <a:r>
              <a:rPr lang="zh-CN" altLang="en-US" sz="2800" dirty="0">
                <a:latin typeface="方正隶书简体" charset="0"/>
                <a:ea typeface="方正隶书简体" charset="0"/>
              </a:rPr>
              <a:t>九歌</a:t>
            </a:r>
            <a:r>
              <a:rPr lang="en-US" altLang="zh-CN" sz="2800" dirty="0" smtClean="0">
                <a:latin typeface="方正隶书简体" charset="0"/>
                <a:ea typeface="方正隶书简体" charset="0"/>
              </a:rPr>
              <a:t>》《</a:t>
            </a:r>
            <a:r>
              <a:rPr lang="zh-CN" altLang="en-US" sz="2800" dirty="0">
                <a:latin typeface="方正隶书简体" charset="0"/>
                <a:ea typeface="方正隶书简体" charset="0"/>
              </a:rPr>
              <a:t>九章</a:t>
            </a:r>
            <a:r>
              <a:rPr lang="en-US" altLang="zh-CN" sz="2800" dirty="0" smtClean="0">
                <a:latin typeface="方正隶书简体" charset="0"/>
                <a:ea typeface="方正隶书简体" charset="0"/>
              </a:rPr>
              <a:t>》《</a:t>
            </a:r>
            <a:r>
              <a:rPr lang="zh-CN" altLang="en-US" sz="2800" dirty="0">
                <a:latin typeface="方正隶书简体" charset="0"/>
                <a:ea typeface="方正隶书简体" charset="0"/>
              </a:rPr>
              <a:t>天问</a:t>
            </a:r>
            <a:r>
              <a:rPr lang="en-US" altLang="zh-CN" sz="2800" dirty="0">
                <a:latin typeface="方正隶书简体" charset="0"/>
                <a:ea typeface="方正隶书简体" charset="0"/>
              </a:rPr>
              <a:t>》</a:t>
            </a:r>
            <a:r>
              <a:rPr lang="zh-CN" altLang="en-US" sz="2800" dirty="0">
                <a:latin typeface="方正隶书简体" charset="0"/>
                <a:ea typeface="方正隶书简体" charset="0"/>
              </a:rPr>
              <a:t>等，表现了他的美政理想、强烈的抗争性格和百折不挠的爱国精神</a:t>
            </a:r>
            <a:r>
              <a:rPr lang="zh-CN" altLang="en-US" sz="2800" dirty="0" smtClean="0">
                <a:latin typeface="方正隶书简体" charset="0"/>
                <a:ea typeface="方正隶书简体" charset="0"/>
              </a:rPr>
              <a:t>。</a:t>
            </a:r>
            <a:endParaRPr lang="zh-CN" altLang="en-US" sz="28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0235" y="1807994"/>
            <a:ext cx="3497543" cy="466339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55306" y="502186"/>
            <a:ext cx="1467686" cy="707886"/>
          </a:xfrm>
          <a:prstGeom prst="rect">
            <a:avLst/>
          </a:prstGeom>
          <a:noFill/>
        </p:spPr>
        <p:txBody>
          <a:bodyPr wrap="square" rtlCol="0">
            <a:spAutoFit/>
          </a:bodyPr>
          <a:lstStyle/>
          <a:p>
            <a:r>
              <a:rPr lang="zh-CN" altLang="en-US" sz="4000" b="1" dirty="0" smtClean="0">
                <a:latin typeface="方正书宋简体" charset="0"/>
                <a:ea typeface="方正书宋简体" charset="0"/>
              </a:rPr>
              <a:t>国殇</a:t>
            </a:r>
            <a:endParaRPr lang="zh-CN" altLang="en-US" sz="4000" b="1" dirty="0">
              <a:latin typeface="方正书宋简体" charset="0"/>
              <a:ea typeface="方正书宋简体" charset="0"/>
            </a:endParaRPr>
          </a:p>
        </p:txBody>
      </p:sp>
      <p:sp>
        <p:nvSpPr>
          <p:cNvPr id="3" name="文本框 2"/>
          <p:cNvSpPr txBox="1"/>
          <p:nvPr/>
        </p:nvSpPr>
        <p:spPr>
          <a:xfrm>
            <a:off x="1104539" y="1416441"/>
            <a:ext cx="10838180" cy="1938992"/>
          </a:xfrm>
          <a:prstGeom prst="rect">
            <a:avLst/>
          </a:prstGeom>
          <a:noFill/>
        </p:spPr>
        <p:txBody>
          <a:bodyPr wrap="square" rtlCol="0">
            <a:spAutoFit/>
          </a:bodyPr>
          <a:lstStyle/>
          <a:p>
            <a:r>
              <a:rPr lang="zh-CN" altLang="en-US" sz="2400" dirty="0">
                <a:latin typeface="方正启体简体" charset="0"/>
                <a:ea typeface="方正启体简体" charset="0"/>
              </a:rPr>
              <a:t>           </a:t>
            </a:r>
            <a:r>
              <a:rPr lang="zh-CN" altLang="en-US" sz="2400" dirty="0" smtClean="0">
                <a:latin typeface="方正启体简体" charset="0"/>
                <a:ea typeface="方正启体简体" charset="0"/>
              </a:rPr>
              <a:t>操</a:t>
            </a:r>
            <a:r>
              <a:rPr lang="zh-CN" altLang="en-US" sz="2400" dirty="0">
                <a:latin typeface="方正启体简体" charset="0"/>
                <a:ea typeface="方正启体简体" charset="0"/>
              </a:rPr>
              <a:t>吴戈兮被犀甲，车错毂兮短兵接。旌蔽日兮敌若云，矢交坠兮士争先。凌余阵兮躐余行，左驂殪兮右刃伤。霾两轮兮絷四马，援玉枹兮击鸣鼓。天时坠兮威灵怒，严杀尽兮弃原野）。出不入兮往不反，平原忽兮路超远。带长剑兮挟秦弓，首身离兮心不惩。诚既勇兮又以武，终刚强兮不可凌。身既死兮神以灵，子魂魄兮为鬼雄！</a:t>
            </a:r>
            <a:endParaRPr lang="zh-CN" altLang="en-US" sz="2400" dirty="0">
              <a:latin typeface="方正启体简体" charset="0"/>
              <a:ea typeface="方正启体简体" charset="0"/>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358780" y="3355432"/>
            <a:ext cx="9759297" cy="31121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291987" y="575011"/>
            <a:ext cx="1219200" cy="1219200"/>
          </a:xfrm>
          <a:prstGeom prst="rect">
            <a:avLst/>
          </a:prstGeom>
        </p:spPr>
      </p:pic>
      <p:sp>
        <p:nvSpPr>
          <p:cNvPr id="6" name="文本框 5"/>
          <p:cNvSpPr txBox="1"/>
          <p:nvPr/>
        </p:nvSpPr>
        <p:spPr>
          <a:xfrm>
            <a:off x="4558265" y="1799474"/>
            <a:ext cx="6315710" cy="3477875"/>
          </a:xfrm>
          <a:prstGeom prst="rect">
            <a:avLst/>
          </a:prstGeom>
          <a:noFill/>
        </p:spPr>
        <p:txBody>
          <a:bodyPr wrap="square" rtlCol="0">
            <a:spAutoFit/>
          </a:bodyPr>
          <a:lstStyle/>
          <a:p>
            <a:r>
              <a:rPr lang="zh-CN" altLang="en-US" sz="2000" dirty="0" smtClean="0">
                <a:latin typeface="+mn-ea"/>
              </a:rPr>
              <a:t>       本</a:t>
            </a:r>
            <a:r>
              <a:rPr lang="zh-CN" altLang="en-US" sz="2000" dirty="0">
                <a:latin typeface="+mn-ea"/>
              </a:rPr>
              <a:t>诗选自</a:t>
            </a:r>
            <a:r>
              <a:rPr lang="en-US" altLang="zh-CN" sz="2000" dirty="0">
                <a:latin typeface="+mn-ea"/>
              </a:rPr>
              <a:t>《</a:t>
            </a:r>
            <a:r>
              <a:rPr lang="zh-CN" altLang="en-US" sz="2000" dirty="0">
                <a:latin typeface="+mn-ea"/>
              </a:rPr>
              <a:t>九歌</a:t>
            </a:r>
            <a:r>
              <a:rPr lang="en-US" altLang="zh-CN" sz="2000" dirty="0">
                <a:latin typeface="+mn-ea"/>
              </a:rPr>
              <a:t>》</a:t>
            </a:r>
            <a:r>
              <a:rPr lang="zh-CN" altLang="en-US" sz="2000" dirty="0">
                <a:latin typeface="+mn-ea"/>
              </a:rPr>
              <a:t>，是祭祀保卫国土战死的将士的祭歌。诗中不仅歌颂了他们的英雄气概和壮烈的精神，而且对雪洗国耻寄予热望，抒发了作者热爱祖国的高尚感情。</a:t>
            </a:r>
            <a:r>
              <a:rPr lang="en-US" altLang="zh-CN" sz="2000" dirty="0">
                <a:latin typeface="+mn-ea"/>
              </a:rPr>
              <a:t>《</a:t>
            </a:r>
            <a:r>
              <a:rPr lang="zh-CN" altLang="en-US" sz="2000" dirty="0">
                <a:latin typeface="+mn-ea"/>
              </a:rPr>
              <a:t>九歌</a:t>
            </a:r>
            <a:r>
              <a:rPr lang="en-US" altLang="zh-CN" sz="2000" dirty="0">
                <a:latin typeface="+mn-ea"/>
              </a:rPr>
              <a:t>》</a:t>
            </a:r>
            <a:r>
              <a:rPr lang="zh-CN" altLang="en-US" sz="2000" dirty="0">
                <a:latin typeface="+mn-ea"/>
              </a:rPr>
              <a:t>从</a:t>
            </a:r>
            <a:r>
              <a:rPr lang="en-US" altLang="zh-CN" sz="2000" dirty="0">
                <a:latin typeface="+mn-ea"/>
              </a:rPr>
              <a:t>《</a:t>
            </a:r>
            <a:r>
              <a:rPr lang="zh-CN" altLang="en-US" sz="2000" dirty="0">
                <a:latin typeface="+mn-ea"/>
              </a:rPr>
              <a:t>东皇太一</a:t>
            </a:r>
            <a:r>
              <a:rPr lang="en-US" altLang="zh-CN" sz="2000" dirty="0">
                <a:latin typeface="+mn-ea"/>
              </a:rPr>
              <a:t>》</a:t>
            </a:r>
            <a:r>
              <a:rPr lang="zh-CN" altLang="en-US" sz="2000" dirty="0">
                <a:latin typeface="+mn-ea"/>
              </a:rPr>
              <a:t>到</a:t>
            </a:r>
            <a:r>
              <a:rPr lang="en-US" altLang="zh-CN" sz="2000" dirty="0">
                <a:latin typeface="+mn-ea"/>
              </a:rPr>
              <a:t>《</a:t>
            </a:r>
            <a:r>
              <a:rPr lang="zh-CN" altLang="en-US" sz="2000" dirty="0">
                <a:latin typeface="+mn-ea"/>
              </a:rPr>
              <a:t>山鬼</a:t>
            </a:r>
            <a:r>
              <a:rPr lang="en-US" altLang="zh-CN" sz="2000" dirty="0">
                <a:latin typeface="+mn-ea"/>
              </a:rPr>
              <a:t>》</a:t>
            </a:r>
            <a:r>
              <a:rPr lang="zh-CN" altLang="en-US" sz="2000" dirty="0">
                <a:latin typeface="+mn-ea"/>
              </a:rPr>
              <a:t>，九篇所祭奠的都是自然界中的神灵，独最后这一篇</a:t>
            </a:r>
            <a:r>
              <a:rPr lang="en-US" altLang="zh-CN" sz="2000" dirty="0">
                <a:latin typeface="+mn-ea"/>
              </a:rPr>
              <a:t>《</a:t>
            </a:r>
            <a:r>
              <a:rPr lang="zh-CN" altLang="en-US" sz="2000" dirty="0">
                <a:latin typeface="+mn-ea"/>
              </a:rPr>
              <a:t>国殇</a:t>
            </a:r>
            <a:r>
              <a:rPr lang="en-US" altLang="zh-CN" sz="2000" dirty="0">
                <a:latin typeface="+mn-ea"/>
              </a:rPr>
              <a:t>》</a:t>
            </a:r>
            <a:r>
              <a:rPr lang="zh-CN" altLang="en-US" sz="2000" dirty="0">
                <a:latin typeface="+mn-ea"/>
              </a:rPr>
              <a:t>是祭奠人间为国牺牲的将士的。许多学者认为，这和战国时期秦楚战争有关，楚怀王时楚国多次和秦国交战，几乎每次都遭到惨重的失败。楚国人民为了保卫国家，抗击强秦，英勇杀敌，前赴后继。屈原写这篇作品就是为了歌颂楚国将士为保卫国家不惜牺牲、视死如归的英雄气概和豪迈精神。</a:t>
            </a:r>
            <a:endParaRPr lang="zh-CN" altLang="en-US"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2334260" y="5250259"/>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1349430" y="5061079"/>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2410667" y="5260550"/>
            <a:ext cx="7893259"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en-US" altLang="zh-CN" sz="28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国殇</a:t>
            </a:r>
            <a:r>
              <a:rPr lang="en-US" altLang="zh-CN" sz="28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在艺术上的独特性表现在哪里？</a:t>
            </a:r>
            <a:endParaRPr lang="zh-CN" altLang="en-US" sz="28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7066500" cy="2308324"/>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a:t>
            </a:r>
            <a:r>
              <a:rPr lang="zh-CN" altLang="en-US" sz="2800" b="1" dirty="0">
                <a:solidFill>
                  <a:schemeClr val="bg1">
                    <a:lumMod val="50000"/>
                  </a:schemeClr>
                </a:solidFill>
                <a:latin typeface="华文新魏" charset="0"/>
                <a:ea typeface="华文新魏" charset="0"/>
              </a:rPr>
              <a:t>清人蒋骥在</a:t>
            </a:r>
            <a:r>
              <a:rPr lang="en-US" altLang="zh-CN" sz="28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山带阁注楚辞</a:t>
            </a:r>
            <a:r>
              <a:rPr lang="en-US" altLang="zh-CN" sz="2800" b="1" dirty="0">
                <a:solidFill>
                  <a:schemeClr val="bg1">
                    <a:lumMod val="50000"/>
                  </a:schemeClr>
                </a:solidFill>
                <a:latin typeface="华文新魏" charset="0"/>
                <a:ea typeface="华文新魏" charset="0"/>
              </a:rPr>
              <a:t>》</a:t>
            </a:r>
            <a:r>
              <a:rPr lang="zh-CN" altLang="en-US" sz="2800" b="1" dirty="0">
                <a:solidFill>
                  <a:schemeClr val="bg1">
                    <a:lumMod val="50000"/>
                  </a:schemeClr>
                </a:solidFill>
                <a:latin typeface="华文新魏" charset="0"/>
                <a:ea typeface="华文新魏" charset="0"/>
              </a:rPr>
              <a:t>中指出：“怀襄之世，任谗弃德，背约忘亲，以至天怨神怒，国蹙兵亡，徒使壮士横尸膏野，以快敌人之意。原盖深悲极痛之。”你同意这样的观点吗？</a:t>
            </a:r>
            <a:endParaRPr lang="zh-CN" altLang="en-US" sz="2800" b="1" dirty="0">
              <a:solidFill>
                <a:schemeClr val="bg1">
                  <a:lumMod val="50000"/>
                </a:schemeClr>
              </a:solidFill>
              <a:latin typeface="华文新魏" charset="0"/>
              <a:ea typeface="华文新魏"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9875" y="887730"/>
            <a:ext cx="4079875" cy="701040"/>
          </a:xfrm>
          <a:prstGeom prst="rect">
            <a:avLst/>
          </a:prstGeom>
          <a:noFill/>
        </p:spPr>
        <p:txBody>
          <a:bodyPr wrap="square" rtlCol="0">
            <a:spAutoFit/>
          </a:bodyPr>
          <a:lstStyle/>
          <a:p>
            <a:r>
              <a:rPr lang="en-US" altLang="zh-CN" sz="4000" b="1">
                <a:latin typeface="方正书宋简体" charset="0"/>
                <a:ea typeface="方正书宋简体" charset="0"/>
              </a:rPr>
              <a:t>召公谏厉王弭谤</a:t>
            </a:r>
            <a:endParaRPr lang="en-US" altLang="zh-CN" sz="4000" b="1">
              <a:latin typeface="方正书宋简体" charset="0"/>
              <a:ea typeface="方正书宋简体" charset="0"/>
            </a:endParaRPr>
          </a:p>
        </p:txBody>
      </p:sp>
      <p:sp>
        <p:nvSpPr>
          <p:cNvPr id="3" name="文本框 2"/>
          <p:cNvSpPr txBox="1"/>
          <p:nvPr/>
        </p:nvSpPr>
        <p:spPr>
          <a:xfrm>
            <a:off x="1254760" y="1919605"/>
            <a:ext cx="10041890" cy="4124325"/>
          </a:xfrm>
          <a:prstGeom prst="rect">
            <a:avLst/>
          </a:prstGeom>
          <a:noFill/>
        </p:spPr>
        <p:txBody>
          <a:bodyPr wrap="square" rtlCol="0">
            <a:spAutoFit/>
          </a:bodyPr>
          <a:lstStyle/>
          <a:p>
            <a:r>
              <a:rPr lang="en-US" altLang="zh-CN"/>
              <a:t>        </a:t>
            </a:r>
            <a:r>
              <a:rPr lang="en-US" altLang="zh-CN" sz="2000"/>
              <a:t>  </a:t>
            </a:r>
            <a:r>
              <a:rPr lang="en-US" altLang="zh-CN" sz="2400">
                <a:latin typeface="方正启体简体" charset="0"/>
                <a:ea typeface="方正启体简体" charset="0"/>
              </a:rPr>
              <a:t>厉王虐，国人谤王。召公告曰：“民不堪命矣。”王怒。得卫巫，使监谤者。以告，则杀之。国人莫敢言，道路以目。王喜。告召公曰：“吾能弭谤矣，乃不敢言！”召公曰：“是障之也。防民之口，甚于防川。川壅而溃，伤人必多，民亦如之。是故为川者决之使导，为民者宣之使言。故天子听政，使公卿至于列士献诗，瞽献曲，史献书，师箴，瞍赋，矇诵，百工谏，庶人传语，近臣尽规，亲戚补察（，瞽史教诲，蓍艾修之，而后王斟酌焉。是以事行而不悖。民之有口也，犹土之有山川也，财用于是乎出。犹其有原隰衍沃也，衣食于是乎生。口之宣言也，善败于是乎兴。行善而备败，所以阜财用衣食者也。夫民虑之于心而宣之于口，成而行之，胡可壅也？若壅其口，其与能几何？”</a:t>
            </a:r>
            <a:endParaRPr lang="en-US" altLang="zh-CN" sz="2400">
              <a:latin typeface="方正启体简体" charset="0"/>
              <a:ea typeface="方正启体简体" charset="0"/>
            </a:endParaRPr>
          </a:p>
          <a:p>
            <a:r>
              <a:rPr lang="en-US" altLang="zh-CN" sz="2400">
                <a:latin typeface="方正启体简体" charset="0"/>
                <a:ea typeface="方正启体简体" charset="0"/>
              </a:rPr>
              <a:t>         王弗听。于是国人莫敢出言。三年乃流王于彘。</a:t>
            </a:r>
            <a:endParaRPr lang="en-US" altLang="zh-CN" sz="2400">
              <a:latin typeface="方正启体简体" charset="0"/>
              <a:ea typeface="方正启体简体"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076770" y="2076375"/>
            <a:ext cx="10101129" cy="4093428"/>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乐府民歌</a:t>
            </a:r>
            <a:endParaRPr lang="en-US" altLang="zh-CN" sz="3200" dirty="0" smtClean="0">
              <a:latin typeface="方正粗宋简体" charset="0"/>
              <a:ea typeface="方正粗宋简体" charset="0"/>
            </a:endParaRPr>
          </a:p>
          <a:p>
            <a:pPr algn="ctr"/>
            <a:endParaRPr lang="en-US" altLang="zh-CN"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“乐府”</a:t>
            </a:r>
            <a:r>
              <a:rPr lang="zh-CN" altLang="en-US" sz="2800" dirty="0">
                <a:latin typeface="方正隶书简体" charset="0"/>
                <a:ea typeface="方正隶书简体" charset="0"/>
              </a:rPr>
              <a:t>本是古代音乐官署机构。秦已有之，汉初承之，武帝时扩大其规模。其职能除制定乐谱、训练乐工、填写歌辞、编配乐器进行演奏外，还有采集民歌。六朝时，人们把合过乐的歌辞也称为“乐府”，这样，乐府就演变成为一种诗体名称。汉乐府分文人乐府与乐府民歌，原本很多，现仅存百余首，主要保存在宋郭茂倩编的</a:t>
            </a:r>
            <a:r>
              <a:rPr lang="en-US" altLang="zh-CN" sz="2800" dirty="0">
                <a:latin typeface="方正隶书简体" charset="0"/>
                <a:ea typeface="方正隶书简体" charset="0"/>
              </a:rPr>
              <a:t>《</a:t>
            </a:r>
            <a:r>
              <a:rPr lang="zh-CN" altLang="en-US" sz="2800" dirty="0">
                <a:latin typeface="方正隶书简体" charset="0"/>
                <a:ea typeface="方正隶书简体" charset="0"/>
              </a:rPr>
              <a:t>乐府诗集</a:t>
            </a:r>
            <a:r>
              <a:rPr lang="en-US" altLang="zh-CN" sz="2800" dirty="0">
                <a:latin typeface="方正隶书简体" charset="0"/>
                <a:ea typeface="方正隶书简体" charset="0"/>
              </a:rPr>
              <a:t>》</a:t>
            </a:r>
            <a:r>
              <a:rPr lang="zh-CN" altLang="en-US" sz="2800" dirty="0">
                <a:latin typeface="方正隶书简体" charset="0"/>
                <a:ea typeface="方正隶书简体" charset="0"/>
              </a:rPr>
              <a:t>的郊庙歌辞、相和歌辞、杂曲歌辞和鼓吹歌辞中，其中的民歌是精华</a:t>
            </a:r>
            <a:r>
              <a:rPr lang="zh-CN" altLang="en-US" sz="2800" dirty="0" smtClean="0">
                <a:latin typeface="方正隶书简体" charset="0"/>
                <a:ea typeface="方正隶书简体" charset="0"/>
              </a:rPr>
              <a:t>。</a:t>
            </a:r>
            <a:endParaRPr lang="zh-CN" altLang="en-US" sz="2800" dirty="0">
              <a:latin typeface="方正隶书简体" charset="0"/>
              <a:ea typeface="方正隶书简体"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3934" y="896376"/>
            <a:ext cx="2065890" cy="707886"/>
          </a:xfrm>
          <a:prstGeom prst="rect">
            <a:avLst/>
          </a:prstGeom>
          <a:noFill/>
        </p:spPr>
        <p:txBody>
          <a:bodyPr wrap="square" rtlCol="0">
            <a:spAutoFit/>
          </a:bodyPr>
          <a:lstStyle/>
          <a:p>
            <a:r>
              <a:rPr lang="zh-CN" altLang="en-US" sz="4000" b="1" dirty="0" smtClean="0">
                <a:latin typeface="方正书宋简体" charset="0"/>
                <a:ea typeface="方正书宋简体" charset="0"/>
              </a:rPr>
              <a:t>陌</a:t>
            </a:r>
            <a:r>
              <a:rPr lang="zh-CN" altLang="en-US" sz="4000" b="1" dirty="0">
                <a:latin typeface="方正书宋简体" charset="0"/>
                <a:ea typeface="方正书宋简体" charset="0"/>
              </a:rPr>
              <a:t>上桑</a:t>
            </a:r>
            <a:endParaRPr lang="zh-CN" altLang="en-US" sz="4000" b="1" dirty="0">
              <a:latin typeface="方正书宋简体" charset="0"/>
              <a:ea typeface="方正书宋简体" charset="0"/>
            </a:endParaRPr>
          </a:p>
        </p:txBody>
      </p:sp>
      <p:sp>
        <p:nvSpPr>
          <p:cNvPr id="3" name="文本框 2"/>
          <p:cNvSpPr txBox="1"/>
          <p:nvPr/>
        </p:nvSpPr>
        <p:spPr>
          <a:xfrm>
            <a:off x="831074" y="1946281"/>
            <a:ext cx="10838180" cy="4154984"/>
          </a:xfrm>
          <a:prstGeom prst="rect">
            <a:avLst/>
          </a:prstGeom>
          <a:noFill/>
        </p:spPr>
        <p:txBody>
          <a:bodyPr wrap="square" rtlCol="0">
            <a:spAutoFit/>
          </a:bodyPr>
          <a:lstStyle/>
          <a:p>
            <a:r>
              <a:rPr lang="zh-CN" altLang="en-US" sz="2400" dirty="0">
                <a:latin typeface="方正启体简体" charset="0"/>
                <a:ea typeface="方正启体简体" charset="0"/>
              </a:rPr>
              <a:t>          </a:t>
            </a:r>
            <a:r>
              <a:rPr lang="zh-CN" altLang="en-US" sz="2400" dirty="0" smtClean="0">
                <a:latin typeface="方正启体简体" charset="0"/>
                <a:ea typeface="方正启体简体" charset="0"/>
              </a:rPr>
              <a:t> 日出</a:t>
            </a:r>
            <a:r>
              <a:rPr lang="zh-CN" altLang="en-US" sz="2400" dirty="0">
                <a:latin typeface="方正启体简体" charset="0"/>
                <a:ea typeface="方正启体简体" charset="0"/>
              </a:rPr>
              <a:t>东南隅，照我秦氏楼。秦氏有好女，自名为罗敷。罗敷喜蚕桑，采桑城南隅。青丝为笼系，桂枝为笼钩。头上倭堕髻，耳中明月珠。缃绮为下裙，紫绮为上襦。行者见罗敷，下担捋髭须。少年见罗敷，脱帽著帩头。耕者忘其犁，锄者忘其锄。来归相怨怒，但坐观罗敷。</a:t>
            </a:r>
            <a:endParaRPr lang="zh-CN" altLang="en-US" sz="2400" dirty="0">
              <a:latin typeface="方正启体简体" charset="0"/>
              <a:ea typeface="方正启体简体" charset="0"/>
            </a:endParaRPr>
          </a:p>
          <a:p>
            <a:r>
              <a:rPr lang="zh-CN" altLang="en-US" sz="2400" dirty="0" smtClean="0">
                <a:latin typeface="方正启体简体" charset="0"/>
                <a:ea typeface="方正启体简体" charset="0"/>
              </a:rPr>
              <a:t>          使君</a:t>
            </a:r>
            <a:r>
              <a:rPr lang="zh-CN" altLang="en-US" sz="2400" dirty="0">
                <a:latin typeface="方正启体简体" charset="0"/>
                <a:ea typeface="方正启体简体" charset="0"/>
              </a:rPr>
              <a:t>从南来，五马立踟蹰。使君遣吏往，问是谁家姝？“秦氏有好女，自名为罗敷。”“罗敷年几何？”“二十尚不足，十五颇有余。” “使君谢罗敷，宁可共载不？”罗敷前置辞：“使君一何愚！使君自有妇，罗敷自有夫。”</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东方千余骑，夫婿居上头。何用识夫婿？白马从骊驹。青丝系马尾，黄金络马头。腰中鹿卢剑，可值千万余。十五府小史，二十朝大夫，三十侍中郎，四十专城居。为人洁白皙，鬑鬑颇有须。盈盈公府步，冉冉府中趋。坐中数干人。皆言夫婿殊。</a:t>
            </a:r>
            <a:endParaRPr lang="zh-CN" altLang="en-US" sz="24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435814" y="1027822"/>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291987" y="686106"/>
            <a:ext cx="1219200" cy="1219200"/>
          </a:xfrm>
          <a:prstGeom prst="rect">
            <a:avLst/>
          </a:prstGeom>
        </p:spPr>
      </p:pic>
      <p:sp>
        <p:nvSpPr>
          <p:cNvPr id="6" name="文本框 5"/>
          <p:cNvSpPr txBox="1"/>
          <p:nvPr/>
        </p:nvSpPr>
        <p:spPr>
          <a:xfrm>
            <a:off x="4558265" y="2226764"/>
            <a:ext cx="6315710" cy="2862322"/>
          </a:xfrm>
          <a:prstGeom prst="rect">
            <a:avLst/>
          </a:prstGeom>
          <a:noFill/>
        </p:spPr>
        <p:txBody>
          <a:bodyPr wrap="square" rtlCol="0">
            <a:spAutoFit/>
          </a:bodyPr>
          <a:lstStyle/>
          <a:p>
            <a:r>
              <a:rPr lang="zh-CN" altLang="en-US" sz="2000" dirty="0" smtClean="0">
                <a:latin typeface="+mn-ea"/>
              </a:rPr>
              <a:t>       此</a:t>
            </a:r>
            <a:r>
              <a:rPr lang="zh-CN" altLang="en-US" sz="2000" dirty="0">
                <a:latin typeface="+mn-ea"/>
              </a:rPr>
              <a:t>诗最早载于</a:t>
            </a:r>
            <a:r>
              <a:rPr lang="en-US" altLang="zh-CN" sz="2000" dirty="0">
                <a:latin typeface="+mn-ea"/>
              </a:rPr>
              <a:t>《</a:t>
            </a:r>
            <a:r>
              <a:rPr lang="zh-CN" altLang="en-US" sz="2000" dirty="0">
                <a:latin typeface="+mn-ea"/>
              </a:rPr>
              <a:t>宋书</a:t>
            </a:r>
            <a:r>
              <a:rPr lang="en-US" altLang="zh-CN" sz="2000" dirty="0">
                <a:latin typeface="+mn-ea"/>
              </a:rPr>
              <a:t>·</a:t>
            </a:r>
            <a:r>
              <a:rPr lang="zh-CN" altLang="en-US" sz="2000" dirty="0">
                <a:latin typeface="+mn-ea"/>
              </a:rPr>
              <a:t>乐志三</a:t>
            </a:r>
            <a:r>
              <a:rPr lang="en-US" altLang="zh-CN" sz="2000" dirty="0">
                <a:latin typeface="+mn-ea"/>
              </a:rPr>
              <a:t>》</a:t>
            </a:r>
            <a:r>
              <a:rPr lang="zh-CN" altLang="en-US" sz="2000" dirty="0">
                <a:latin typeface="+mn-ea"/>
              </a:rPr>
              <a:t>，题为</a:t>
            </a:r>
            <a:r>
              <a:rPr lang="en-US" altLang="zh-CN" sz="2000" dirty="0">
                <a:latin typeface="+mn-ea"/>
              </a:rPr>
              <a:t>《</a:t>
            </a:r>
            <a:r>
              <a:rPr lang="zh-CN" altLang="en-US" sz="2000" dirty="0">
                <a:latin typeface="+mn-ea"/>
              </a:rPr>
              <a:t>艳歌罗敷行</a:t>
            </a:r>
            <a:r>
              <a:rPr lang="en-US" altLang="zh-CN" sz="2000" dirty="0">
                <a:latin typeface="+mn-ea"/>
              </a:rPr>
              <a:t>》</a:t>
            </a:r>
            <a:r>
              <a:rPr lang="zh-CN" altLang="en-US" sz="2000" dirty="0">
                <a:latin typeface="+mn-ea"/>
              </a:rPr>
              <a:t>，</a:t>
            </a:r>
            <a:r>
              <a:rPr lang="en-US" altLang="zh-CN" sz="2000" dirty="0">
                <a:latin typeface="+mn-ea"/>
              </a:rPr>
              <a:t>《</a:t>
            </a:r>
            <a:r>
              <a:rPr lang="zh-CN" altLang="en-US" sz="2000" dirty="0">
                <a:latin typeface="+mn-ea"/>
              </a:rPr>
              <a:t>玉台新咏</a:t>
            </a:r>
            <a:r>
              <a:rPr lang="en-US" altLang="zh-CN" sz="2000" dirty="0">
                <a:latin typeface="+mn-ea"/>
              </a:rPr>
              <a:t>》</a:t>
            </a:r>
            <a:r>
              <a:rPr lang="zh-CN" altLang="en-US" sz="2000" dirty="0">
                <a:latin typeface="+mn-ea"/>
              </a:rPr>
              <a:t>收录此诗时题为</a:t>
            </a:r>
            <a:r>
              <a:rPr lang="en-US" altLang="zh-CN" sz="2000" dirty="0">
                <a:latin typeface="+mn-ea"/>
              </a:rPr>
              <a:t>《</a:t>
            </a:r>
            <a:r>
              <a:rPr lang="zh-CN" altLang="en-US" sz="2000" dirty="0">
                <a:latin typeface="+mn-ea"/>
              </a:rPr>
              <a:t>日出东南隅行</a:t>
            </a:r>
            <a:r>
              <a:rPr lang="en-US" altLang="zh-CN" sz="2000" dirty="0">
                <a:latin typeface="+mn-ea"/>
              </a:rPr>
              <a:t>》</a:t>
            </a:r>
            <a:r>
              <a:rPr lang="zh-CN" altLang="en-US" sz="2000" dirty="0">
                <a:latin typeface="+mn-ea"/>
              </a:rPr>
              <a:t>，郭茂倩</a:t>
            </a:r>
            <a:r>
              <a:rPr lang="en-US" altLang="zh-CN" sz="2000" dirty="0">
                <a:latin typeface="+mn-ea"/>
              </a:rPr>
              <a:t>《</a:t>
            </a:r>
            <a:r>
              <a:rPr lang="zh-CN" altLang="en-US" sz="2000" dirty="0">
                <a:latin typeface="+mn-ea"/>
              </a:rPr>
              <a:t>乐府诗集</a:t>
            </a:r>
            <a:r>
              <a:rPr lang="en-US" altLang="zh-CN" sz="2000" dirty="0">
                <a:latin typeface="+mn-ea"/>
              </a:rPr>
              <a:t>·</a:t>
            </a:r>
            <a:r>
              <a:rPr lang="zh-CN" altLang="en-US" sz="2000" dirty="0">
                <a:latin typeface="+mn-ea"/>
              </a:rPr>
              <a:t>相和歌辞</a:t>
            </a:r>
            <a:r>
              <a:rPr lang="en-US" altLang="zh-CN" sz="2000" dirty="0">
                <a:latin typeface="+mn-ea"/>
              </a:rPr>
              <a:t>》</a:t>
            </a:r>
            <a:r>
              <a:rPr lang="zh-CN" altLang="en-US" sz="2000" dirty="0">
                <a:latin typeface="+mn-ea"/>
              </a:rPr>
              <a:t>收此诗时题为</a:t>
            </a:r>
            <a:r>
              <a:rPr lang="en-US" altLang="zh-CN" sz="2000" dirty="0">
                <a:latin typeface="+mn-ea"/>
              </a:rPr>
              <a:t>《</a:t>
            </a:r>
            <a:r>
              <a:rPr lang="zh-CN" altLang="en-US" sz="2000" dirty="0">
                <a:latin typeface="+mn-ea"/>
              </a:rPr>
              <a:t>陌上桑</a:t>
            </a:r>
            <a:r>
              <a:rPr lang="en-US" altLang="zh-CN" sz="2000" dirty="0">
                <a:latin typeface="+mn-ea"/>
              </a:rPr>
              <a:t>》</a:t>
            </a:r>
            <a:r>
              <a:rPr lang="zh-CN" altLang="en-US" sz="2000" dirty="0">
                <a:latin typeface="+mn-ea"/>
              </a:rPr>
              <a:t>。诗歌写一个美丽的采桑女子机智拒绝太守无理要求的故事：美丽的秦罗敷如同耀眼的太阳出现在城南，牢牢地吸引住了众人的目光；过路的太守垂涎罗敷的美貌，贸然上前求爱，被罗敷一口回绝，接着她通过夸耀自己的丈夫嘲笑了太守的不自量。通过这个故事，揭露封建上层统治者的荒淫无耻，并表示出对他们的鄙视</a:t>
            </a:r>
            <a:r>
              <a:rPr lang="zh-CN" altLang="en-US" sz="2000" dirty="0" smtClean="0">
                <a:latin typeface="+mn-ea"/>
              </a:rPr>
              <a:t>。</a:t>
            </a:r>
            <a:endParaRPr lang="en-US" altLang="zh-CN" sz="2000" dirty="0" smtClean="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826250"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秦罗敷有历史原型吗？</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117916" cy="584775"/>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1、诗歌主要运用了哪些修辞手法？</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076770" y="1973823"/>
            <a:ext cx="10101129" cy="4462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古诗</a:t>
            </a:r>
            <a:r>
              <a:rPr lang="zh-CN" altLang="en-US" sz="3200" dirty="0">
                <a:latin typeface="方正粗宋简体" charset="0"/>
                <a:ea typeface="方正粗宋简体" charset="0"/>
              </a:rPr>
              <a:t>十九</a:t>
            </a:r>
            <a:r>
              <a:rPr lang="zh-CN" altLang="en-US" sz="3200" dirty="0" smtClean="0">
                <a:latin typeface="方正粗宋简体" charset="0"/>
                <a:ea typeface="方正粗宋简体" charset="0"/>
              </a:rPr>
              <a:t>首</a:t>
            </a:r>
            <a:endParaRPr lang="en-US" altLang="zh-CN"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lang="en-US" altLang="zh-CN" sz="2800" dirty="0">
                <a:latin typeface="方正隶书简体" charset="0"/>
                <a:ea typeface="方正隶书简体" charset="0"/>
              </a:rPr>
              <a:t>《</a:t>
            </a:r>
            <a:r>
              <a:rPr lang="zh-CN" altLang="en-US" sz="2800" dirty="0">
                <a:latin typeface="方正隶书简体" charset="0"/>
                <a:ea typeface="方正隶书简体" charset="0"/>
              </a:rPr>
              <a:t>古诗十九首</a:t>
            </a:r>
            <a:r>
              <a:rPr lang="en-US" altLang="zh-CN" sz="2800" dirty="0">
                <a:latin typeface="方正隶书简体" charset="0"/>
                <a:ea typeface="方正隶书简体" charset="0"/>
              </a:rPr>
              <a:t>》</a:t>
            </a:r>
            <a:r>
              <a:rPr lang="zh-CN" altLang="en-US" sz="2800" dirty="0">
                <a:latin typeface="方正隶书简体" charset="0"/>
                <a:ea typeface="方正隶书简体" charset="0"/>
              </a:rPr>
              <a:t>最早见载于南朝梁代昭明太子编的</a:t>
            </a:r>
            <a:r>
              <a:rPr lang="en-US" altLang="zh-CN" sz="2800" dirty="0">
                <a:latin typeface="方正隶书简体" charset="0"/>
                <a:ea typeface="方正隶书简体" charset="0"/>
              </a:rPr>
              <a:t>《</a:t>
            </a:r>
            <a:r>
              <a:rPr lang="zh-CN" altLang="en-US" sz="2800" dirty="0">
                <a:latin typeface="方正隶书简体" charset="0"/>
                <a:ea typeface="方正隶书简体" charset="0"/>
              </a:rPr>
              <a:t>文选</a:t>
            </a:r>
            <a:r>
              <a:rPr lang="en-US" altLang="zh-CN" sz="2800" dirty="0">
                <a:latin typeface="方正隶书简体" charset="0"/>
                <a:ea typeface="方正隶书简体" charset="0"/>
              </a:rPr>
              <a:t>》</a:t>
            </a:r>
            <a:r>
              <a:rPr lang="zh-CN" altLang="en-US" sz="2800" dirty="0">
                <a:latin typeface="方正隶书简体" charset="0"/>
                <a:ea typeface="方正隶书简体" charset="0"/>
              </a:rPr>
              <a:t>，因作者佚名，时代莫辨，风格相近，萧统泛题为“古诗”。这组诗非一人一时之作，作者是中下层文人，创作时代为东汉末年的桓帝、灵帝之世，思想内容呈现出复杂的时代特点，或表现及时建功立业的壮志，或表现追求幻灭后心灵的迷惘痛苦，或表现对个体生命的唯物认识和新的人生选择，更多的是表现游子思妇相思离别之苦，都带有生命意识觉醒后的感伤色彩。艺术上浑然天成，语言含蓄蕴籍，善用比兴寄托，言近旨远，语短情长，耐人寻味。</a:t>
            </a:r>
            <a:endParaRPr lang="zh-CN" altLang="en-US" sz="2800" dirty="0">
              <a:latin typeface="方正隶书简体" charset="0"/>
              <a:ea typeface="方正隶书简体"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5"/>
          <p:cNvPicPr>
            <a:picLocks noChangeAspect="1"/>
          </p:cNvPicPr>
          <p:nvPr/>
        </p:nvPicPr>
        <p:blipFill>
          <a:blip r:embed="rId1"/>
          <a:stretch>
            <a:fillRect/>
          </a:stretch>
        </p:blipFill>
        <p:spPr>
          <a:xfrm>
            <a:off x="5692775" y="990600"/>
            <a:ext cx="6318250" cy="5246370"/>
          </a:xfrm>
          <a:prstGeom prst="rect">
            <a:avLst/>
          </a:prstGeom>
          <a:effectLst>
            <a:softEdge rad="101600"/>
          </a:effectLst>
        </p:spPr>
      </p:pic>
      <p:sp>
        <p:nvSpPr>
          <p:cNvPr id="2" name="文本框 1"/>
          <p:cNvSpPr txBox="1"/>
          <p:nvPr/>
        </p:nvSpPr>
        <p:spPr>
          <a:xfrm>
            <a:off x="1684655" y="1998345"/>
            <a:ext cx="2926080" cy="701040"/>
          </a:xfrm>
          <a:prstGeom prst="rect">
            <a:avLst/>
          </a:prstGeom>
          <a:noFill/>
        </p:spPr>
        <p:txBody>
          <a:bodyPr wrap="square" rtlCol="0">
            <a:spAutoFit/>
          </a:bodyPr>
          <a:lstStyle/>
          <a:p>
            <a:r>
              <a:rPr lang="zh-CN" altLang="en-US" sz="4000" b="1" dirty="0">
                <a:latin typeface="方正书宋简体" charset="0"/>
                <a:ea typeface="方正书宋简体" charset="0"/>
              </a:rPr>
              <a:t>迢迢牵牛星</a:t>
            </a:r>
            <a:endParaRPr lang="zh-CN" altLang="en-US" sz="4000" b="1" dirty="0">
              <a:latin typeface="方正书宋简体" charset="0"/>
              <a:ea typeface="方正书宋简体" charset="0"/>
            </a:endParaRPr>
          </a:p>
        </p:txBody>
      </p:sp>
      <p:sp>
        <p:nvSpPr>
          <p:cNvPr id="3" name="文本框 2"/>
          <p:cNvSpPr txBox="1"/>
          <p:nvPr/>
        </p:nvSpPr>
        <p:spPr>
          <a:xfrm>
            <a:off x="637540" y="3064510"/>
            <a:ext cx="5608320" cy="2543175"/>
          </a:xfrm>
          <a:prstGeom prst="rect">
            <a:avLst/>
          </a:prstGeom>
          <a:noFill/>
        </p:spPr>
        <p:txBody>
          <a:bodyPr wrap="square" rtlCol="0">
            <a:spAutoFit/>
          </a:bodyPr>
          <a:lstStyle/>
          <a:p>
            <a:r>
              <a:rPr lang="zh-CN" altLang="en-US" sz="2400" dirty="0">
                <a:latin typeface="方正启体简体" charset="0"/>
                <a:ea typeface="方正启体简体" charset="0"/>
              </a:rPr>
              <a:t> </a:t>
            </a:r>
            <a:r>
              <a:rPr lang="zh-CN" altLang="en-US" sz="3200" dirty="0">
                <a:latin typeface="方正启体简体" charset="0"/>
                <a:ea typeface="方正启体简体" charset="0"/>
              </a:rPr>
              <a:t>迢迢牵牛星，皎皎河汉女。</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纤纤擢素手，札札弄机杼。</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终日不成章，泣涕零如雨。</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河汉清且浅，相去复几许？</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盈盈一水间，脉脉不得语。</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41930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33262" y="735001"/>
            <a:ext cx="1219200" cy="1219200"/>
          </a:xfrm>
          <a:prstGeom prst="rect">
            <a:avLst/>
          </a:prstGeom>
        </p:spPr>
      </p:pic>
      <p:sp>
        <p:nvSpPr>
          <p:cNvPr id="6" name="文本框 5"/>
          <p:cNvSpPr txBox="1"/>
          <p:nvPr/>
        </p:nvSpPr>
        <p:spPr>
          <a:xfrm>
            <a:off x="4558265" y="2276294"/>
            <a:ext cx="6315710" cy="2834640"/>
          </a:xfrm>
          <a:prstGeom prst="rect">
            <a:avLst/>
          </a:prstGeom>
          <a:noFill/>
        </p:spPr>
        <p:txBody>
          <a:bodyPr wrap="square" rtlCol="0">
            <a:spAutoFit/>
          </a:bodyPr>
          <a:lstStyle/>
          <a:p>
            <a:r>
              <a:rPr lang="zh-CN" altLang="en-US" sz="2000" dirty="0" smtClean="0">
                <a:latin typeface="+mn-ea"/>
              </a:rPr>
              <a:t>       </a:t>
            </a:r>
            <a:r>
              <a:rPr sz="2000" dirty="0">
                <a:latin typeface="+mn-ea"/>
              </a:rPr>
              <a:t>《古诗十九首》中的这首《迢迢牵牛星》写牵牛织女夫妇的离隔，它的时代在东汉后期，略早于曹丕和曹植。将这首诗和曹氏兄弟的作品加以对照，可以看出，在东汉末年到魏这段时间里，牵牛和织女的故事大概已经定型了。此诗写天上一对夫妇牵牛和织女，视点却在地上，是以第三者的眼睛观察他们夫妇的离别之苦。诗歌一共十六句，其中六句都用了叠间词，即“迢迢”、“皎皎”、“纤纤”、 “札札”、“盈盈”、“脉脉”。这些叠音词使这首诗质朴、清丽，情趣盎然。</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3356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《迢迢牵牛星》中抒情主人公是一个什么形象？</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117916"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1、《古诗十九首》的文学史地位。</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
          <p:cNvPicPr>
            <a:picLocks noChangeAspect="1"/>
          </p:cNvPicPr>
          <p:nvPr/>
        </p:nvPicPr>
        <p:blipFill>
          <a:blip r:embed="rId1"/>
          <a:stretch>
            <a:fillRect/>
          </a:stretch>
        </p:blipFill>
        <p:spPr>
          <a:xfrm>
            <a:off x="875665" y="2054225"/>
            <a:ext cx="3070225" cy="3651250"/>
          </a:xfrm>
          <a:prstGeom prst="rect">
            <a:avLst/>
          </a:prstGeom>
          <a:effectLst>
            <a:softEdge rad="2540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17340" y="2080895"/>
            <a:ext cx="7579995" cy="357632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曹操</a:t>
            </a:r>
            <a:endParaRPr lang="en-US" altLang="zh-CN"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sz="2800" dirty="0">
                <a:latin typeface="方正隶书简体" charset="0"/>
                <a:ea typeface="方正隶书简体" charset="0"/>
              </a:rPr>
              <a:t>曹操（155—220），字孟德，小名阿瞒，沛国谯县（今安徽亳州市）人。初举孝廉，历任洛阳北部尉、济南相等职，后参加讨伐董卓受封大将军及丞相，是北方的实际统治者，建安二十一年（216）封魏王，死后其子曹丕称帝，追尊其为武帝。曹操懂音乐、善诗歌，今存乐府诗20馀首、散文40馀篇。有《曹操集》。</a:t>
            </a:r>
            <a:endParaRPr sz="2800" dirty="0">
              <a:latin typeface="方正隶书简体" charset="0"/>
              <a:ea typeface="方正隶书简体"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2\7.jpg7"/>
          <p:cNvPicPr>
            <a:picLocks noChangeAspect="1"/>
          </p:cNvPicPr>
          <p:nvPr/>
        </p:nvPicPr>
        <p:blipFill>
          <a:blip r:embed="rId1"/>
          <a:srcRect/>
          <a:stretch>
            <a:fillRect/>
          </a:stretch>
        </p:blipFill>
        <p:spPr>
          <a:xfrm>
            <a:off x="5682615" y="1284605"/>
            <a:ext cx="6318250" cy="5082540"/>
          </a:xfrm>
          <a:prstGeom prst="rect">
            <a:avLst/>
          </a:prstGeom>
          <a:effectLst>
            <a:softEdge rad="101600"/>
          </a:effectLst>
        </p:spPr>
      </p:pic>
      <p:sp>
        <p:nvSpPr>
          <p:cNvPr id="2" name="文本框 1"/>
          <p:cNvSpPr txBox="1"/>
          <p:nvPr/>
        </p:nvSpPr>
        <p:spPr>
          <a:xfrm>
            <a:off x="2186940" y="1361440"/>
            <a:ext cx="2076450" cy="701040"/>
          </a:xfrm>
          <a:prstGeom prst="rect">
            <a:avLst/>
          </a:prstGeom>
          <a:noFill/>
        </p:spPr>
        <p:txBody>
          <a:bodyPr wrap="square" rtlCol="0">
            <a:spAutoFit/>
          </a:bodyPr>
          <a:lstStyle/>
          <a:p>
            <a:r>
              <a:rPr lang="zh-CN" altLang="en-US" sz="4000" b="1" dirty="0">
                <a:latin typeface="方正书宋简体" charset="0"/>
                <a:ea typeface="方正书宋简体" charset="0"/>
              </a:rPr>
              <a:t>蒿里行</a:t>
            </a:r>
            <a:endParaRPr lang="zh-CN" altLang="en-US" sz="4000" b="1" dirty="0">
              <a:latin typeface="方正书宋简体" charset="0"/>
              <a:ea typeface="方正书宋简体" charset="0"/>
            </a:endParaRPr>
          </a:p>
        </p:txBody>
      </p:sp>
      <p:sp>
        <p:nvSpPr>
          <p:cNvPr id="3" name="文本框 2"/>
          <p:cNvSpPr txBox="1"/>
          <p:nvPr/>
        </p:nvSpPr>
        <p:spPr>
          <a:xfrm>
            <a:off x="781685" y="2138045"/>
            <a:ext cx="4942205" cy="4006215"/>
          </a:xfrm>
          <a:prstGeom prst="rect">
            <a:avLst/>
          </a:prstGeom>
          <a:noFill/>
        </p:spPr>
        <p:txBody>
          <a:bodyPr wrap="square" rtlCol="0">
            <a:spAutoFit/>
          </a:bodyPr>
          <a:lstStyle/>
          <a:p>
            <a:r>
              <a:rPr lang="zh-CN" altLang="en-US" sz="3200" dirty="0">
                <a:latin typeface="方正启体简体" charset="0"/>
                <a:ea typeface="方正启体简体" charset="0"/>
              </a:rPr>
              <a:t>关东有义士，兴兵讨群凶。</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初期会盟津，乃心在咸阳。</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军合力不齐，踌躇而雁行。</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势利使人争，嗣还自相戕。</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淮南弟称号，刻玺于北方。</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铠甲生虮虱，万姓以死亡。</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白骨露于野，千里无鸡鸣。</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生民百遗一，念之断人肠。</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15" descr="07.png"/>
          <p:cNvPicPr>
            <a:picLocks noChangeAspect="1" noChangeArrowheads="1"/>
          </p:cNvPicPr>
          <p:nvPr/>
        </p:nvPicPr>
        <p:blipFill rotWithShape="1">
          <a:blip r:embed="rId1"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04180" y="84836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2"/>
          <a:stretch>
            <a:fillRect/>
          </a:stretch>
        </p:blipFill>
        <p:spPr>
          <a:xfrm>
            <a:off x="4291987" y="575011"/>
            <a:ext cx="1219200" cy="1219200"/>
          </a:xfrm>
          <a:prstGeom prst="rect">
            <a:avLst/>
          </a:prstGeom>
        </p:spPr>
      </p:pic>
      <p:sp>
        <p:nvSpPr>
          <p:cNvPr id="6" name="文本框 5"/>
          <p:cNvSpPr txBox="1"/>
          <p:nvPr/>
        </p:nvSpPr>
        <p:spPr>
          <a:xfrm>
            <a:off x="4532630" y="1793875"/>
            <a:ext cx="6315710" cy="3764915"/>
          </a:xfrm>
          <a:prstGeom prst="rect">
            <a:avLst/>
          </a:prstGeom>
          <a:noFill/>
        </p:spPr>
        <p:txBody>
          <a:bodyPr wrap="square" rtlCol="0">
            <a:spAutoFit/>
          </a:bodyPr>
          <a:lstStyle/>
          <a:p>
            <a:r>
              <a:rPr lang="en-US" altLang="zh-CN"/>
              <a:t>       </a:t>
            </a:r>
            <a:r>
              <a:rPr lang="en-US" altLang="zh-CN" sz="2000">
                <a:latin typeface="方正中倩简体" charset="0"/>
                <a:ea typeface="方正中倩简体" charset="0"/>
              </a:rPr>
              <a:t> </a:t>
            </a:r>
            <a:r>
              <a:rPr lang="en-US" altLang="zh-CN" sz="2000">
                <a:latin typeface="+mn-ea"/>
              </a:rPr>
              <a:t>此文选自《国语·周语上》，标题是后加的。召公又作“邵公”，姓姬，名虎，谥号穆公，是周厉王的卿士。厉王，即周厉王，名胡，是西周有名的暴君。他对外用兵失败，对内进行“专利”，即把本属各级领主共有的山林川泽之利收归王室所有。厉王垄断山林川泽之利的行为，引起“国人”的强烈不满，纷纷议论，严厉批评。为了压制舆论，厉王使卫国神巫监视国人，禁止批评，违者杀头。这时召公用“防民之口，甚于防川”的道理进行劝谏，厉王不听，以致矛盾愈来愈尖锐。到了公元前841年，终于爆发了国人暴动，围王宫，袭厉王，厉王出逃。这篇文章写的就是这件事，其中主要记述了召公的谏言。谏言说理透彻，且具有民主因素。</a:t>
            </a:r>
            <a:endParaRPr lang="en-US" altLang="zh-CN" sz="2000">
              <a:latin typeface="+mn-ea"/>
            </a:endParaRPr>
          </a:p>
        </p:txBody>
      </p:sp>
      <p:pic>
        <p:nvPicPr>
          <p:cNvPr id="7" name="图片 6"/>
          <p:cNvPicPr>
            <a:picLocks noChangeAspect="1"/>
          </p:cNvPicPr>
          <p:nvPr/>
        </p:nvPicPr>
        <p:blipFill>
          <a:blip r:embed="rId3"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pic>
        <p:nvPicPr>
          <p:cNvPr id="9" name="图片 8"/>
          <p:cNvPicPr>
            <a:picLocks noChangeAspect="1"/>
          </p:cNvPicPr>
          <p:nvPr/>
        </p:nvPicPr>
        <p:blipFill>
          <a:blip r:embed="rId4" cstate="email"/>
          <a:stretch>
            <a:fillRect/>
          </a:stretch>
        </p:blipFill>
        <p:spPr>
          <a:xfrm>
            <a:off x="8952732" y="4882296"/>
            <a:ext cx="3239268" cy="197968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41930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33262" y="735001"/>
            <a:ext cx="1219200" cy="1219200"/>
          </a:xfrm>
          <a:prstGeom prst="rect">
            <a:avLst/>
          </a:prstGeom>
        </p:spPr>
      </p:pic>
      <p:sp>
        <p:nvSpPr>
          <p:cNvPr id="6" name="文本框 5"/>
          <p:cNvSpPr txBox="1"/>
          <p:nvPr/>
        </p:nvSpPr>
        <p:spPr>
          <a:xfrm>
            <a:off x="4529055" y="2150564"/>
            <a:ext cx="6315710" cy="3764915"/>
          </a:xfrm>
          <a:prstGeom prst="rect">
            <a:avLst/>
          </a:prstGeom>
          <a:noFill/>
        </p:spPr>
        <p:txBody>
          <a:bodyPr wrap="square" rtlCol="0">
            <a:spAutoFit/>
          </a:bodyPr>
          <a:lstStyle/>
          <a:p>
            <a:r>
              <a:rPr lang="zh-CN" altLang="en-US" sz="2000" dirty="0" smtClean="0">
                <a:latin typeface="+mn-ea"/>
              </a:rPr>
              <a:t>       </a:t>
            </a:r>
            <a:r>
              <a:rPr sz="2000" dirty="0">
                <a:latin typeface="+mn-ea"/>
              </a:rPr>
              <a:t>这首诗描述了关东各郡的将领，公推势大兵强的渤海太守袁绍为盟主，准备兴兵讨伐焚宫、毁庙、挟持献帝、迁都长安、荒淫兀耻、祸国殃民的董卓。各方将领都希望团结一心，效法周武工那样，会师于盟津，吊民伐罪，一心一意地除奸诛恶，忠于国事，匡扶汉室。形势是大好的。可是，这大好形势，却被袁绍等野心家给破坏了。当时各郡虽然大军云集，但却互相观望，裹足不前，甚至各怀鬼胎，为了争夺霸权，图谋私利，竟至互相残杀起来。诫之不成便加之笔伐。诗人对袁绍兄弟阴谋称帝、铸印刻玺、借讨董卓为幌子，行争霸称孤之实，给予无情的揭露，并对以此造成的战乱，予以严厉的抨击。</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71525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诗歌表达了作者什么样的思想感情？</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117916"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1、“生民百遗一，念之断人肠”表现了当时什么样的社会现实？</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8.jpg8"/>
          <p:cNvPicPr>
            <a:picLocks noChangeAspect="1"/>
          </p:cNvPicPr>
          <p:nvPr/>
        </p:nvPicPr>
        <p:blipFill>
          <a:blip r:embed="rId1"/>
          <a:srcRect/>
          <a:stretch>
            <a:fillRect/>
          </a:stretch>
        </p:blipFill>
        <p:spPr>
          <a:xfrm>
            <a:off x="817880" y="2493645"/>
            <a:ext cx="3070225" cy="3372485"/>
          </a:xfrm>
          <a:prstGeom prst="rect">
            <a:avLst/>
          </a:prstGeom>
          <a:effectLst>
            <a:softEdge rad="1524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17340" y="2004060"/>
            <a:ext cx="757999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陶渊明</a:t>
            </a:r>
            <a:endParaRPr lang="zh-CN" altLang="en-US"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sz="2800" dirty="0">
                <a:latin typeface="方正隶书简体" charset="0"/>
                <a:ea typeface="方正隶书简体" charset="0"/>
              </a:rPr>
              <a:t>陶渊明（365—427），字元亮，一说名潜，字渊明，浔阳柴桑（今江西九江）人。早年曾任江州祭酒、镇军参军、彭泽令等职，但时间都不长，后因厌恶官场污浊黑暗，遂退隐农村。过着躬耕隐居的生活。去世以后，友人私谥为靖节，故后世称“陶靖节”。陶渊明生活在农村并参加一些农事活动，他的诗描写了田园风光、农家生活和闲适心情，风格平淡自然，思想深切真挚。有《陶渊明集》。</a:t>
            </a:r>
            <a:endParaRPr sz="2800" dirty="0">
              <a:latin typeface="方正隶书简体" charset="0"/>
              <a:ea typeface="方正隶书简体"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2\9.jpg9"/>
          <p:cNvPicPr>
            <a:picLocks noChangeAspect="1"/>
          </p:cNvPicPr>
          <p:nvPr/>
        </p:nvPicPr>
        <p:blipFill>
          <a:blip r:embed="rId1"/>
          <a:srcRect/>
          <a:stretch>
            <a:fillRect/>
          </a:stretch>
        </p:blipFill>
        <p:spPr>
          <a:xfrm>
            <a:off x="5634355" y="1560513"/>
            <a:ext cx="6318250" cy="4685665"/>
          </a:xfrm>
          <a:prstGeom prst="rect">
            <a:avLst/>
          </a:prstGeom>
          <a:effectLst>
            <a:softEdge rad="101600"/>
          </a:effectLst>
        </p:spPr>
      </p:pic>
      <p:sp>
        <p:nvSpPr>
          <p:cNvPr id="2" name="文本框 1"/>
          <p:cNvSpPr txBox="1"/>
          <p:nvPr/>
        </p:nvSpPr>
        <p:spPr>
          <a:xfrm>
            <a:off x="2196465" y="715010"/>
            <a:ext cx="2490470" cy="701040"/>
          </a:xfrm>
          <a:prstGeom prst="rect">
            <a:avLst/>
          </a:prstGeom>
          <a:noFill/>
        </p:spPr>
        <p:txBody>
          <a:bodyPr wrap="square" rtlCol="0">
            <a:spAutoFit/>
          </a:bodyPr>
          <a:lstStyle/>
          <a:p>
            <a:r>
              <a:rPr lang="zh-CN" altLang="en-US" sz="4000" b="1" dirty="0">
                <a:latin typeface="方正书宋简体" charset="0"/>
                <a:ea typeface="方正书宋简体" charset="0"/>
              </a:rPr>
              <a:t>归园田居</a:t>
            </a:r>
            <a:endParaRPr lang="zh-CN" altLang="en-US" sz="4000" b="1" dirty="0">
              <a:latin typeface="方正书宋简体" charset="0"/>
              <a:ea typeface="方正书宋简体" charset="0"/>
            </a:endParaRPr>
          </a:p>
        </p:txBody>
      </p:sp>
      <p:sp>
        <p:nvSpPr>
          <p:cNvPr id="3" name="文本框 2"/>
          <p:cNvSpPr txBox="1"/>
          <p:nvPr/>
        </p:nvSpPr>
        <p:spPr>
          <a:xfrm>
            <a:off x="771525" y="1491615"/>
            <a:ext cx="4942205" cy="4981575"/>
          </a:xfrm>
          <a:prstGeom prst="rect">
            <a:avLst/>
          </a:prstGeom>
          <a:noFill/>
        </p:spPr>
        <p:txBody>
          <a:bodyPr wrap="square" rtlCol="0">
            <a:spAutoFit/>
          </a:bodyPr>
          <a:lstStyle/>
          <a:p>
            <a:r>
              <a:rPr lang="zh-CN" altLang="en-US" sz="3200" dirty="0">
                <a:latin typeface="方正启体简体" charset="0"/>
                <a:ea typeface="方正启体简体" charset="0"/>
              </a:rPr>
              <a:t>少无适俗韵，性本爱丘山。误落尘网中，一去三十年。羁鸟恋旧林，池鱼思故渊。开荒南野际，守拙归园田。方宅十余亩，草屋八九间。榆柳荫後檐，桃李罗堂前。暧暧远人村，依依墟里烟。狗吠深巷中，鸡鸣桑树巅。户庭无尘杂，虚室有余闲。久在樊笼里，复得返自然。</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1582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91682" y="735001"/>
            <a:ext cx="1219200" cy="1219200"/>
          </a:xfrm>
          <a:prstGeom prst="rect">
            <a:avLst/>
          </a:prstGeom>
        </p:spPr>
      </p:pic>
      <p:sp>
        <p:nvSpPr>
          <p:cNvPr id="6" name="文本框 5"/>
          <p:cNvSpPr txBox="1"/>
          <p:nvPr/>
        </p:nvSpPr>
        <p:spPr>
          <a:xfrm>
            <a:off x="4558265" y="2111829"/>
            <a:ext cx="6315710" cy="4069715"/>
          </a:xfrm>
          <a:prstGeom prst="rect">
            <a:avLst/>
          </a:prstGeom>
          <a:noFill/>
        </p:spPr>
        <p:txBody>
          <a:bodyPr wrap="square" rtlCol="0">
            <a:spAutoFit/>
          </a:bodyPr>
          <a:lstStyle/>
          <a:p>
            <a:r>
              <a:rPr lang="zh-CN" altLang="en-US" sz="2000" dirty="0" smtClean="0">
                <a:latin typeface="+mn-ea"/>
              </a:rPr>
              <a:t>       </a:t>
            </a:r>
            <a:r>
              <a:rPr sz="2000" dirty="0">
                <a:latin typeface="+mn-ea"/>
              </a:rPr>
              <a:t>公元405年（东晋安帝义熙元年），陶渊明在江西彭泽做县令，不过八十多天，便声称不愿“为五斗米折腰向乡里小儿”，挂印回家。从此结束了时隐时仕、身不由己的生活，终老田园。归来后，作《归园田居》诗一组，共五首，描绘田园风光的美好与农村生活的淳朴可爱，抒发归隐后愉悦的心情。这是第一首。 </a:t>
            </a:r>
            <a:endParaRPr sz="2000" dirty="0">
              <a:latin typeface="+mn-ea"/>
            </a:endParaRPr>
          </a:p>
          <a:p>
            <a:r>
              <a:rPr sz="2000" dirty="0">
                <a:latin typeface="+mn-ea"/>
              </a:rPr>
              <a:t>       陶诗通常呈现素淡平易的面貌，不见组织雕镂之工。然而苏东坡说：“其诗质而实绮，癯而实腴。”（《与苏辙书》）又说：“渊明诗初看若散缓，熟看有奇句。”（《冷斋诗话》引）东坡偏爱陶公之为人，尤推崇其诗，以为自古无人能及，反复吟咏，烂熟在胸，并一一唱和，著有《和陶集》，体验实较常人为深。这一首主要体现其质朴中的深味，散缓中的精巧。</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71525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《归园田居》的语言风格是什么？</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1、陶渊明诗歌的艺术成就有哪些？</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10.jpg10"/>
          <p:cNvPicPr>
            <a:picLocks noChangeAspect="1"/>
          </p:cNvPicPr>
          <p:nvPr/>
        </p:nvPicPr>
        <p:blipFill>
          <a:blip r:embed="rId1"/>
          <a:srcRect/>
          <a:stretch>
            <a:fillRect/>
          </a:stretch>
        </p:blipFill>
        <p:spPr>
          <a:xfrm>
            <a:off x="1290955" y="2259965"/>
            <a:ext cx="2326005" cy="3596640"/>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17340" y="2004060"/>
            <a:ext cx="757999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谢灵运</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sz="2800" dirty="0">
                <a:latin typeface="方正隶书简体" charset="0"/>
                <a:ea typeface="方正隶书简体" charset="0"/>
              </a:rPr>
              <a:t>谢灵运（385—433），祖籍陈郡阳夏（今河南太康附近）。出生于会稽始宁（今浙江绍兴）。因从小寄养在钱塘杜家，故乳名客儿，世称谢客。他是谢玄之孙，晋时袭封康乐公，故又称“谢康乐”。入宋后，降爵为侯，出任永嘉太守、临川内史等职。元嘉十年（433）被以“叛逆”罪名杀害。谢灵运出身名门，负才华，但仕途坎坷。有《谢康乐集》。</a:t>
            </a:r>
            <a:endParaRPr sz="2800" dirty="0">
              <a:latin typeface="方正隶书简体" charset="0"/>
              <a:ea typeface="方正隶书简体"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2\11.jpg11"/>
          <p:cNvPicPr>
            <a:picLocks noChangeAspect="1"/>
          </p:cNvPicPr>
          <p:nvPr/>
        </p:nvPicPr>
        <p:blipFill>
          <a:blip r:embed="rId1"/>
          <a:srcRect/>
          <a:stretch>
            <a:fillRect/>
          </a:stretch>
        </p:blipFill>
        <p:spPr>
          <a:xfrm>
            <a:off x="5694363" y="1560513"/>
            <a:ext cx="6198235" cy="4685665"/>
          </a:xfrm>
          <a:prstGeom prst="rect">
            <a:avLst/>
          </a:prstGeom>
          <a:effectLst>
            <a:softEdge rad="152400"/>
          </a:effectLst>
        </p:spPr>
      </p:pic>
      <p:sp>
        <p:nvSpPr>
          <p:cNvPr id="2" name="文本框 1"/>
          <p:cNvSpPr txBox="1"/>
          <p:nvPr/>
        </p:nvSpPr>
        <p:spPr>
          <a:xfrm>
            <a:off x="2196465" y="715010"/>
            <a:ext cx="2490470" cy="701040"/>
          </a:xfrm>
          <a:prstGeom prst="rect">
            <a:avLst/>
          </a:prstGeom>
          <a:noFill/>
        </p:spPr>
        <p:txBody>
          <a:bodyPr wrap="square" rtlCol="0">
            <a:spAutoFit/>
          </a:bodyPr>
          <a:lstStyle/>
          <a:p>
            <a:r>
              <a:rPr lang="zh-CN" altLang="en-US" sz="4000" b="1" dirty="0">
                <a:latin typeface="方正书宋简体" charset="0"/>
                <a:ea typeface="方正书宋简体" charset="0"/>
              </a:rPr>
              <a:t>登池上楼</a:t>
            </a:r>
            <a:endParaRPr lang="zh-CN" altLang="en-US" sz="4000" b="1" dirty="0">
              <a:latin typeface="方正书宋简体" charset="0"/>
              <a:ea typeface="方正书宋简体" charset="0"/>
            </a:endParaRPr>
          </a:p>
        </p:txBody>
      </p:sp>
      <p:sp>
        <p:nvSpPr>
          <p:cNvPr id="3" name="文本框 2"/>
          <p:cNvSpPr txBox="1"/>
          <p:nvPr/>
        </p:nvSpPr>
        <p:spPr>
          <a:xfrm>
            <a:off x="829945" y="1375410"/>
            <a:ext cx="4942205" cy="5469255"/>
          </a:xfrm>
          <a:prstGeom prst="rect">
            <a:avLst/>
          </a:prstGeom>
          <a:noFill/>
        </p:spPr>
        <p:txBody>
          <a:bodyPr wrap="square" rtlCol="0">
            <a:spAutoFit/>
          </a:bodyPr>
          <a:lstStyle/>
          <a:p>
            <a:r>
              <a:rPr lang="zh-CN" altLang="en-US" sz="3200" dirty="0">
                <a:latin typeface="方正启体简体" charset="0"/>
                <a:ea typeface="方正启体简体" charset="0"/>
              </a:rPr>
              <a:t>潜虬媚幽姿，飞鸿响远音。薄霄愧云浮，栖川怍渊沉。进德智所拙，退耕力不任。徇禄反穷海，卧疴对空林。衾枕昧节候，褰开暂窥临。倾耳聆波澜，举目眺岖嵚。初景革绪风，新阳改故阴。池塘生春草，园柳变鸣禽。祁祁伤豳歌，萋萋感楚吟。索居易永久，离群难处心。持操岂独古，无闷征在今。</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1582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91682" y="735001"/>
            <a:ext cx="1219200" cy="1219200"/>
          </a:xfrm>
          <a:prstGeom prst="rect">
            <a:avLst/>
          </a:prstGeom>
        </p:spPr>
      </p:pic>
      <p:sp>
        <p:nvSpPr>
          <p:cNvPr id="6" name="文本框 5"/>
          <p:cNvSpPr txBox="1"/>
          <p:nvPr/>
        </p:nvSpPr>
        <p:spPr>
          <a:xfrm>
            <a:off x="4519530" y="2073094"/>
            <a:ext cx="6315710" cy="3764915"/>
          </a:xfrm>
          <a:prstGeom prst="rect">
            <a:avLst/>
          </a:prstGeom>
          <a:noFill/>
        </p:spPr>
        <p:txBody>
          <a:bodyPr wrap="square" rtlCol="0">
            <a:spAutoFit/>
          </a:bodyPr>
          <a:lstStyle/>
          <a:p>
            <a:r>
              <a:rPr lang="zh-CN" altLang="en-US" sz="2000" dirty="0" smtClean="0">
                <a:latin typeface="+mn-ea"/>
              </a:rPr>
              <a:t>       </a:t>
            </a:r>
            <a:r>
              <a:rPr sz="2000" dirty="0">
                <a:latin typeface="+mn-ea"/>
              </a:rPr>
              <a:t>全诗可分为三个层次。第一层写他出任永嘉大守的矛盾心情，懊悔自己既不能像潜藏的虬那样安然退隐，又不可能像高飞的鸿那样声震四方，建功立业。第二层写他在病中临窗远眺。第三层写他的思归之情。诗人用各种方式来表达自己内心的郁闷，或是比兴，用虬和鸿的进退得所来说明自己进退失据；或是直抒胸臆，诉说独居异乡的孤苦；或是以景写情，用生趣盎然的江南春景，来衬托诗人内心的抑郁。 </a:t>
            </a:r>
            <a:endParaRPr sz="2000" dirty="0">
              <a:latin typeface="+mn-ea"/>
            </a:endParaRPr>
          </a:p>
          <a:p>
            <a:r>
              <a:rPr sz="2000" dirty="0">
                <a:latin typeface="+mn-ea"/>
              </a:rPr>
              <a:t>       此诗以登池上楼为中心，抒发了种种复杂的情绪。这里有孤芳自赏的情调，政治失意的牢骚，进退不得的苦闷，对政敌含而不露的怨愤，归隐的志趣等等，虽然语言颇觉隐晦，却是真实地表现了内心活动的过程。</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715250"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“池塘生春草，园柳变鸣禽”这两句妙在何处？</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1、诗歌中包含哪些典故？</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750379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文中“防民之口，甚于防川”体现了作者怎样的思想？</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5467350"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1、本文的写作特色是什么？</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834390" y="1877060"/>
            <a:ext cx="10852785" cy="406400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北朝乐府民歌</a:t>
            </a:r>
            <a:endParaRPr lang="zh-CN" altLang="en-US" sz="3200" dirty="0" smtClean="0">
              <a:latin typeface="方正粗宋简体" charset="0"/>
              <a:ea typeface="方正粗宋简体" charset="0"/>
            </a:endParaRPr>
          </a:p>
          <a:p>
            <a:pPr algn="ct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sz="2800" dirty="0">
                <a:latin typeface="方正隶书简体" charset="0"/>
                <a:ea typeface="方正隶书简体" charset="0"/>
              </a:rPr>
              <a:t>北朝乐府民歌多保存在郭茂倩《乐府诗集·横吹曲辞》的《梁鼓角横吹曲》中，北朝民歌传入南朝，被梁代的乐府机关保留下来。所存数量不多，歌辞约有70余首，但其反映生活面却相当广阔，描写了北方的壮丽山川和游牧生活，表现了北方民族粗犷豪迈的个性和豪侠尚武的精神，反映了北方频繁的战争以及由此给人民带来的痛苦，也反映了婚姻爱情生活。北朝乐府民歌语言质朴刚健，风格粗犷豪放，自然清新。多为五言、杂言。《敕勒歌》、《木兰诗》是其中的代表。</a:t>
            </a:r>
            <a:endParaRPr sz="2800" dirty="0">
              <a:latin typeface="方正隶书简体" charset="0"/>
              <a:ea typeface="方正隶书简体"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28870" y="850265"/>
            <a:ext cx="2490470" cy="701040"/>
          </a:xfrm>
          <a:prstGeom prst="rect">
            <a:avLst/>
          </a:prstGeom>
          <a:noFill/>
        </p:spPr>
        <p:txBody>
          <a:bodyPr wrap="square" rtlCol="0">
            <a:spAutoFit/>
          </a:bodyPr>
          <a:lstStyle/>
          <a:p>
            <a:r>
              <a:rPr lang="zh-CN" altLang="en-US" sz="4000" b="1" dirty="0">
                <a:latin typeface="方正书宋简体" charset="0"/>
                <a:ea typeface="方正书宋简体" charset="0"/>
              </a:rPr>
              <a:t>木兰诗</a:t>
            </a:r>
            <a:endParaRPr lang="zh-CN" altLang="en-US" sz="4000" b="1" dirty="0">
              <a:latin typeface="方正书宋简体" charset="0"/>
              <a:ea typeface="方正书宋简体" charset="0"/>
            </a:endParaRPr>
          </a:p>
        </p:txBody>
      </p:sp>
      <p:sp>
        <p:nvSpPr>
          <p:cNvPr id="3" name="文本框 2"/>
          <p:cNvSpPr txBox="1"/>
          <p:nvPr/>
        </p:nvSpPr>
        <p:spPr>
          <a:xfrm>
            <a:off x="1235710" y="1800225"/>
            <a:ext cx="10599420" cy="4981575"/>
          </a:xfrm>
          <a:prstGeom prst="rect">
            <a:avLst/>
          </a:prstGeom>
          <a:noFill/>
        </p:spPr>
        <p:txBody>
          <a:bodyPr wrap="square" rtlCol="0">
            <a:spAutoFit/>
          </a:bodyPr>
          <a:lstStyle/>
          <a:p>
            <a:r>
              <a:rPr lang="en-US" altLang="zh-CN" sz="3200" dirty="0">
                <a:latin typeface="方正启体简体" charset="0"/>
                <a:ea typeface="方正启体简体" charset="0"/>
              </a:rPr>
              <a:t>          </a:t>
            </a:r>
            <a:r>
              <a:rPr lang="zh-CN" altLang="en-US" sz="3200" dirty="0">
                <a:latin typeface="方正启体简体" charset="0"/>
                <a:ea typeface="方正启体简体" charset="0"/>
              </a:rPr>
              <a:t>唧唧复唧唧，木兰当户织。不闻机杼声，唯闻女叹息。问女何所思，问女何所忆。女亦无所思，女亦无所忆。昨夜见军帖，可汗大点兵，军书十二卷，卷卷有爷名。阿爷无大儿，木兰无长兄，愿为市鞍马，从此替爷征。</a:t>
            </a:r>
            <a:endParaRPr lang="zh-CN" altLang="en-US" sz="3200" dirty="0">
              <a:latin typeface="方正启体简体" charset="0"/>
              <a:ea typeface="方正启体简体" charset="0"/>
            </a:endParaRPr>
          </a:p>
          <a:p>
            <a:r>
              <a:rPr lang="zh-CN" altLang="en-US" sz="3200" dirty="0">
                <a:latin typeface="方正启体简体" charset="0"/>
                <a:ea typeface="方正启体简体" charset="0"/>
              </a:rPr>
              <a:t>          东市买骏马，西市买鞍鞯，南市买辔头，北市买长鞭。旦辞爷娘去，暮宿黄河边。不闻爷娘唤女声，但闻黄河流水鸣溅溅。旦辞黄河去，暮至黑山头。不闻爷娘唤女声，但闻燕山胡骑鸣啾啾。万里赴戎机，关山度若飞。朔气传金柝，寒光照铁衣。将军百战死，壮士十年归。</a:t>
            </a:r>
            <a:endParaRPr lang="zh-CN" altLang="en-US" sz="3200" dirty="0">
              <a:latin typeface="方正启体简体" charset="0"/>
              <a:ea typeface="方正启体简体" charset="0"/>
            </a:endParaRPr>
          </a:p>
          <a:p>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18710" y="723900"/>
            <a:ext cx="2490470" cy="701040"/>
          </a:xfrm>
          <a:prstGeom prst="rect">
            <a:avLst/>
          </a:prstGeom>
          <a:noFill/>
        </p:spPr>
        <p:txBody>
          <a:bodyPr wrap="square" rtlCol="0">
            <a:spAutoFit/>
          </a:bodyPr>
          <a:lstStyle/>
          <a:p>
            <a:r>
              <a:rPr lang="zh-CN" altLang="en-US" sz="4000" b="1" dirty="0">
                <a:latin typeface="方正书宋简体" charset="0"/>
                <a:ea typeface="方正书宋简体" charset="0"/>
              </a:rPr>
              <a:t>木兰诗</a:t>
            </a:r>
            <a:endParaRPr lang="zh-CN" altLang="en-US" sz="4000" b="1" dirty="0">
              <a:latin typeface="方正书宋简体" charset="0"/>
              <a:ea typeface="方正书宋简体" charset="0"/>
            </a:endParaRPr>
          </a:p>
        </p:txBody>
      </p:sp>
      <p:sp>
        <p:nvSpPr>
          <p:cNvPr id="3" name="文本框 2"/>
          <p:cNvSpPr txBox="1"/>
          <p:nvPr/>
        </p:nvSpPr>
        <p:spPr>
          <a:xfrm>
            <a:off x="1708785" y="1712595"/>
            <a:ext cx="9914255" cy="4493895"/>
          </a:xfrm>
          <a:prstGeom prst="rect">
            <a:avLst/>
          </a:prstGeom>
          <a:noFill/>
        </p:spPr>
        <p:txBody>
          <a:bodyPr wrap="square" rtlCol="0">
            <a:spAutoFit/>
          </a:bodyPr>
          <a:lstStyle/>
          <a:p>
            <a:pPr algn="l"/>
            <a:r>
              <a:rPr lang="en-US" altLang="zh-CN" sz="3200" dirty="0">
                <a:latin typeface="方正启体简体" charset="0"/>
                <a:ea typeface="方正启体简体" charset="0"/>
              </a:rPr>
              <a:t>          </a:t>
            </a:r>
            <a:r>
              <a:rPr lang="zh-CN" altLang="en-US" sz="3200" dirty="0">
                <a:latin typeface="方正启体简体" charset="0"/>
                <a:ea typeface="方正启体简体" charset="0"/>
              </a:rPr>
              <a:t>归来见天子，天子坐明堂。策勋十二转，赏赐百千强。可汗问所欲，“木兰不用尚书郎，愿驰千里足，送儿还故乡”。</a:t>
            </a:r>
            <a:endParaRPr lang="zh-CN" altLang="en-US" sz="3200" dirty="0">
              <a:latin typeface="方正启体简体" charset="0"/>
              <a:ea typeface="方正启体简体" charset="0"/>
            </a:endParaRPr>
          </a:p>
          <a:p>
            <a:pPr algn="l"/>
            <a:r>
              <a:rPr lang="zh-CN" altLang="en-US" sz="3200" dirty="0">
                <a:latin typeface="方正启体简体" charset="0"/>
                <a:ea typeface="方正启体简体" charset="0"/>
              </a:rPr>
              <a:t>         爷娘闻女来，出郭相扶将。阿姊闻妹来，当户理红妆。小弟闻姊来，磨刀霍霍向猪羊。开我东阁门，坐我西间床。脱我战时袍，着我旧时裳。当窗理云鬓，对镜帖花黄。出门看火伴，火伴皆惊惶。“同行十二年，不知木兰是女郎”。</a:t>
            </a:r>
            <a:endParaRPr lang="zh-CN" altLang="en-US" sz="3200" dirty="0">
              <a:latin typeface="方正启体简体" charset="0"/>
              <a:ea typeface="方正启体简体" charset="0"/>
            </a:endParaRPr>
          </a:p>
          <a:p>
            <a:pPr algn="l"/>
            <a:r>
              <a:rPr lang="zh-CN" altLang="en-US" sz="3200" dirty="0">
                <a:latin typeface="方正启体简体" charset="0"/>
                <a:ea typeface="方正启体简体" charset="0"/>
              </a:rPr>
              <a:t>          </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08550" y="540385"/>
            <a:ext cx="2490470" cy="701040"/>
          </a:xfrm>
          <a:prstGeom prst="rect">
            <a:avLst/>
          </a:prstGeom>
          <a:noFill/>
        </p:spPr>
        <p:txBody>
          <a:bodyPr wrap="square" rtlCol="0">
            <a:spAutoFit/>
          </a:bodyPr>
          <a:lstStyle/>
          <a:p>
            <a:r>
              <a:rPr lang="zh-CN" altLang="en-US" sz="4000" b="1" dirty="0">
                <a:latin typeface="方正书宋简体" charset="0"/>
                <a:ea typeface="方正书宋简体" charset="0"/>
              </a:rPr>
              <a:t>木兰诗</a:t>
            </a:r>
            <a:endParaRPr lang="zh-CN" altLang="en-US" sz="4000" b="1" dirty="0">
              <a:latin typeface="方正书宋简体" charset="0"/>
              <a:ea typeface="方正书宋简体" charset="0"/>
            </a:endParaRPr>
          </a:p>
        </p:txBody>
      </p:sp>
      <p:sp>
        <p:nvSpPr>
          <p:cNvPr id="3" name="文本框 2"/>
          <p:cNvSpPr txBox="1"/>
          <p:nvPr/>
        </p:nvSpPr>
        <p:spPr>
          <a:xfrm>
            <a:off x="693420" y="5149215"/>
            <a:ext cx="10949305" cy="1080135"/>
          </a:xfrm>
          <a:prstGeom prst="rect">
            <a:avLst/>
          </a:prstGeom>
          <a:noFill/>
        </p:spPr>
        <p:txBody>
          <a:bodyPr wrap="square" rtlCol="0">
            <a:spAutoFit/>
          </a:bodyPr>
          <a:lstStyle/>
          <a:p>
            <a:pPr algn="l"/>
            <a:r>
              <a:rPr lang="en-US" altLang="zh-CN" sz="3200" dirty="0">
                <a:latin typeface="方正启体简体" charset="0"/>
                <a:ea typeface="方正启体简体" charset="0"/>
              </a:rPr>
              <a:t>         </a:t>
            </a:r>
            <a:endParaRPr lang="zh-CN" altLang="en-US" sz="3200" dirty="0">
              <a:latin typeface="方正启体简体" charset="0"/>
              <a:ea typeface="方正启体简体" charset="0"/>
            </a:endParaRPr>
          </a:p>
          <a:p>
            <a:pPr algn="l"/>
            <a:r>
              <a:rPr lang="zh-CN" altLang="en-US" sz="3200" dirty="0">
                <a:latin typeface="方正启体简体" charset="0"/>
                <a:ea typeface="方正启体简体" charset="0"/>
              </a:rPr>
              <a:t>  雄兔脚扑朔，雌兔眼迷离。双兔傍地走，安能辨我是雄雌？</a:t>
            </a:r>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pic>
        <p:nvPicPr>
          <p:cNvPr id="4" name="图片 3" descr="12"/>
          <p:cNvPicPr>
            <a:picLocks noChangeAspect="1"/>
          </p:cNvPicPr>
          <p:nvPr/>
        </p:nvPicPr>
        <p:blipFill>
          <a:blip r:embed="rId1"/>
          <a:stretch>
            <a:fillRect/>
          </a:stretch>
        </p:blipFill>
        <p:spPr>
          <a:xfrm>
            <a:off x="2123440" y="1343025"/>
            <a:ext cx="8147050" cy="412051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1582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91682" y="735001"/>
            <a:ext cx="1219200" cy="1219200"/>
          </a:xfrm>
          <a:prstGeom prst="rect">
            <a:avLst/>
          </a:prstGeom>
        </p:spPr>
      </p:pic>
      <p:sp>
        <p:nvSpPr>
          <p:cNvPr id="6" name="文本框 5"/>
          <p:cNvSpPr txBox="1"/>
          <p:nvPr/>
        </p:nvSpPr>
        <p:spPr>
          <a:xfrm>
            <a:off x="4529690" y="2043884"/>
            <a:ext cx="6315710" cy="3764915"/>
          </a:xfrm>
          <a:prstGeom prst="rect">
            <a:avLst/>
          </a:prstGeom>
          <a:noFill/>
        </p:spPr>
        <p:txBody>
          <a:bodyPr wrap="square" rtlCol="0">
            <a:spAutoFit/>
          </a:bodyPr>
          <a:lstStyle/>
          <a:p>
            <a:r>
              <a:rPr lang="zh-CN" altLang="en-US" sz="2000" dirty="0" smtClean="0">
                <a:latin typeface="+mn-ea"/>
              </a:rPr>
              <a:t>       </a:t>
            </a:r>
            <a:r>
              <a:rPr sz="2000" dirty="0">
                <a:latin typeface="+mn-ea"/>
              </a:rPr>
              <a:t>《木兰诗》是北朝长篇叙事民歌。它的产生年代及作者，从宋代起，就有不同记载和争议。始见于《文苑英华》，题为《木兰歌》，以为唐代韦元甫所作。《古文苑》题为《木兰诗》，以为“唐人诗”。宋代程大昌《演繁露》据诗中“可汗大点兵”语，认为木兰“生世非隋即唐”；而南宋严羽《沧浪诗话》则认为“朔气传金柝，寒光照铁衣”之类，“已似太白，必非汉魏人诗”。此后，历代都有人持“隋、唐人作”之说，但宋代黄庭坚已指出此诗并非韦元甫所作，而是韦“得于民间”（《题乐府〈木兰诗〉后》）。《乐府诗集》列入《梁鼓角横吹曲》，亦题《木兰诗》，云是“古辞”，并引陈释智匠《古今乐录》说：“木兰，不知名。”</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花木兰形象对元明清戏剧产生哪些影响？</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1、被称为“乐府双璧”的是指哪两首叙事长诗？</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13.jpg13"/>
          <p:cNvPicPr>
            <a:picLocks noChangeAspect="1"/>
          </p:cNvPicPr>
          <p:nvPr/>
        </p:nvPicPr>
        <p:blipFill>
          <a:blip r:embed="rId1"/>
          <a:srcRect/>
          <a:stretch>
            <a:fillRect/>
          </a:stretch>
        </p:blipFill>
        <p:spPr>
          <a:xfrm>
            <a:off x="1120140" y="2070100"/>
            <a:ext cx="2873375" cy="383476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17340" y="2004060"/>
            <a:ext cx="757999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王 勃</a:t>
            </a:r>
            <a:endParaRPr lang="zh-CN" altLang="en-US" sz="3200" dirty="0" smtClean="0">
              <a:latin typeface="方正粗宋简体" charset="0"/>
              <a:ea typeface="方正粗宋简体" charset="0"/>
            </a:endParaRPr>
          </a:p>
          <a:p>
            <a:r>
              <a:rPr lang="en-US" altLang="zh-CN" sz="2800" dirty="0" smtClean="0">
                <a:latin typeface="方正隶书简体" charset="0"/>
                <a:ea typeface="方正隶书简体" charset="0"/>
              </a:rPr>
              <a:t>        </a:t>
            </a:r>
            <a:r>
              <a:rPr lang="zh-CN" altLang="en-US" sz="2800" dirty="0" smtClean="0">
                <a:latin typeface="方正隶书简体" charset="0"/>
                <a:ea typeface="方正隶书简体" charset="0"/>
              </a:rPr>
              <a:t> </a:t>
            </a:r>
            <a:r>
              <a:rPr sz="2800" dirty="0">
                <a:latin typeface="方正隶书简体" charset="0"/>
                <a:ea typeface="方正隶书简体" charset="0"/>
              </a:rPr>
              <a:t>王勃（650一676），字子安，绛州龙门（今山西省河津县）人。祖父王通是隋代学者，叔祖王绩是唐初诗人。十四岁科试及第，授朝散郎。沛王李贤召为王府修撰。后补虢州参军，不久因罪免官。高宗上元三年676），王勃往交趾省亲途中渡海溺水而死。王勃是高宗和武后时期的著名诗文家，与杨炯、卢照邻、骆宾王并称初唐“四杰”。有《王子安集》。</a:t>
            </a:r>
            <a:endParaRPr sz="2800" dirty="0">
              <a:latin typeface="方正隶书简体" charset="0"/>
              <a:ea typeface="方正隶书简体"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2\15.jpg15"/>
          <p:cNvPicPr>
            <a:picLocks noChangeAspect="1"/>
          </p:cNvPicPr>
          <p:nvPr/>
        </p:nvPicPr>
        <p:blipFill>
          <a:blip r:embed="rId1"/>
          <a:srcRect/>
          <a:stretch>
            <a:fillRect/>
          </a:stretch>
        </p:blipFill>
        <p:spPr>
          <a:xfrm>
            <a:off x="6149340" y="1290320"/>
            <a:ext cx="5850255" cy="4540885"/>
          </a:xfrm>
          <a:prstGeom prst="rect">
            <a:avLst/>
          </a:prstGeom>
          <a:effectLst>
            <a:softEdge rad="101600"/>
          </a:effectLst>
        </p:spPr>
      </p:pic>
      <p:sp>
        <p:nvSpPr>
          <p:cNvPr id="2" name="文本框 1"/>
          <p:cNvSpPr txBox="1"/>
          <p:nvPr/>
        </p:nvSpPr>
        <p:spPr>
          <a:xfrm>
            <a:off x="1153795" y="1940560"/>
            <a:ext cx="4507865" cy="640080"/>
          </a:xfrm>
          <a:prstGeom prst="rect">
            <a:avLst/>
          </a:prstGeom>
          <a:noFill/>
        </p:spPr>
        <p:txBody>
          <a:bodyPr wrap="square" rtlCol="0">
            <a:spAutoFit/>
          </a:bodyPr>
          <a:lstStyle/>
          <a:p>
            <a:r>
              <a:rPr lang="zh-CN" altLang="en-US" sz="3600" b="1" dirty="0">
                <a:latin typeface="方正书宋简体" charset="0"/>
                <a:ea typeface="方正书宋简体" charset="0"/>
              </a:rPr>
              <a:t>送杜少府之任蜀州</a:t>
            </a:r>
            <a:endParaRPr lang="zh-CN" altLang="en-US" sz="3600" b="1" dirty="0">
              <a:latin typeface="方正书宋简体" charset="0"/>
              <a:ea typeface="方正书宋简体" charset="0"/>
            </a:endParaRPr>
          </a:p>
        </p:txBody>
      </p:sp>
      <p:sp>
        <p:nvSpPr>
          <p:cNvPr id="3" name="文本框 2"/>
          <p:cNvSpPr txBox="1"/>
          <p:nvPr/>
        </p:nvSpPr>
        <p:spPr>
          <a:xfrm>
            <a:off x="645795" y="2794635"/>
            <a:ext cx="5520690" cy="2300605"/>
          </a:xfrm>
          <a:prstGeom prst="rect">
            <a:avLst/>
          </a:prstGeom>
          <a:noFill/>
        </p:spPr>
        <p:txBody>
          <a:bodyPr wrap="square" rtlCol="0">
            <a:spAutoFit/>
          </a:bodyPr>
          <a:lstStyle/>
          <a:p>
            <a:r>
              <a:rPr lang="zh-CN" altLang="en-US" sz="3600" dirty="0">
                <a:latin typeface="方正启体简体" charset="0"/>
                <a:ea typeface="方正启体简体" charset="0"/>
              </a:rPr>
              <a:t>城阙辅三秦，风烟望五津。</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与君离别意，同是宦游人。</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海内存知己，天涯若比邻。</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无为在歧路，儿女共沾巾。</a:t>
            </a:r>
            <a:endParaRPr lang="zh-CN" altLang="en-US" sz="36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15824" y="113513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391682" y="735001"/>
            <a:ext cx="1219200" cy="1219200"/>
          </a:xfrm>
          <a:prstGeom prst="rect">
            <a:avLst/>
          </a:prstGeom>
        </p:spPr>
      </p:pic>
      <p:sp>
        <p:nvSpPr>
          <p:cNvPr id="6" name="文本框 5"/>
          <p:cNvSpPr txBox="1"/>
          <p:nvPr/>
        </p:nvSpPr>
        <p:spPr>
          <a:xfrm>
            <a:off x="4558265" y="2111829"/>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该诗是送别诗的名作，诗意慰勉勿在离别之时悲哀。起句严整对仗，三、四句以散调相承，以实转虚，文情跌宕。第三联“海内存知己，天涯若比邻”，奇峰突起，高度地概括了“友情深厚，江山难阻”的情景，千古传诵，有口皆碑。尾联点出“送”的主题。全诗开合顿挫，气脉流通，意境旷达。一洗古送别诗中的悲凉凄怆之气，音调爽朗，清新高远，独树碑石。此诗一洗往昔送别诗中悲苦缠绵之态，体现出高远的志趣和旷达的胸怀。“海内存知己，天涯若比邻。”两句，成为远隔千山万水的朋友之间表达深厚情谊的不朽名句。</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后人评价此诗“意境开阔”，你赞同这一观点吗？</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1、曹植《赠白马王彪》“丈夫志四海，万里犹比邻；恩爱苟不亏，在远分日亲”是否对王勃创作此诗产生影响？</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269" y="155993"/>
            <a:ext cx="9309219" cy="156966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666002" y="2136719"/>
            <a:ext cx="6991979" cy="3785652"/>
          </a:xfrm>
          <a:prstGeom prst="rect">
            <a:avLst/>
          </a:prstGeom>
          <a:noFill/>
        </p:spPr>
        <p:txBody>
          <a:bodyPr wrap="square" rtlCol="0">
            <a:spAutoFit/>
          </a:bodyPr>
          <a:lstStyle/>
          <a:p>
            <a:pPr algn="ctr"/>
            <a:r>
              <a:rPr sz="2800" dirty="0" err="1">
                <a:latin typeface="方正粗宋简体" charset="0"/>
                <a:ea typeface="方正粗宋简体" charset="0"/>
              </a:rPr>
              <a:t>庄子</a:t>
            </a:r>
            <a:endParaRPr sz="2800" dirty="0">
              <a:latin typeface="方正粗宋简体" charset="0"/>
              <a:ea typeface="方正粗宋简体" charset="0"/>
            </a:endParaRPr>
          </a:p>
          <a:p>
            <a:r>
              <a:rPr lang="en-US" altLang="zh-CN" dirty="0" smtClean="0"/>
              <a:t>     </a:t>
            </a:r>
            <a:r>
              <a:rPr lang="en-US" altLang="zh-CN" sz="2000" dirty="0" smtClean="0">
                <a:latin typeface="方正粗宋简体" charset="0"/>
                <a:ea typeface="方正粗宋简体" charset="0"/>
              </a:rPr>
              <a:t> </a:t>
            </a:r>
            <a:endParaRPr lang="en-US" altLang="zh-CN" sz="2000" dirty="0" smtClean="0">
              <a:latin typeface="方正粗宋简体" charset="0"/>
              <a:ea typeface="方正粗宋简体" charset="0"/>
            </a:endParaRPr>
          </a:p>
          <a:p>
            <a:r>
              <a:rPr lang="en-US" altLang="zh-CN" sz="2000" dirty="0" smtClean="0">
                <a:latin typeface="方正粗宋简体" charset="0"/>
                <a:ea typeface="方正粗宋简体" charset="0"/>
              </a:rPr>
              <a:t>        </a:t>
            </a:r>
            <a:r>
              <a:rPr sz="2400" dirty="0">
                <a:latin typeface="方正隶书简体" charset="0"/>
                <a:ea typeface="方正隶书简体" charset="0"/>
              </a:rPr>
              <a:t>庄子（约前</a:t>
            </a:r>
            <a:r>
              <a:rPr sz="2400" dirty="0" smtClean="0">
                <a:latin typeface="方正隶书简体" charset="0"/>
                <a:ea typeface="方正隶书简体" charset="0"/>
              </a:rPr>
              <a:t>369——</a:t>
            </a:r>
            <a:r>
              <a:rPr lang="zh-CN" altLang="en-US" sz="2400" dirty="0" smtClean="0">
                <a:latin typeface="方正隶书简体" charset="0"/>
                <a:ea typeface="方正隶书简体" charset="0"/>
              </a:rPr>
              <a:t>约</a:t>
            </a:r>
            <a:r>
              <a:rPr sz="2400" dirty="0" smtClean="0">
                <a:latin typeface="方正隶书简体" charset="0"/>
                <a:ea typeface="方正隶书简体" charset="0"/>
              </a:rPr>
              <a:t>前286），</a:t>
            </a:r>
            <a:r>
              <a:rPr sz="2400" dirty="0" err="1">
                <a:latin typeface="方正隶书简体" charset="0"/>
                <a:ea typeface="方正隶书简体" charset="0"/>
              </a:rPr>
              <a:t>名周，宋国蒙（今河南商丘市东北）</a:t>
            </a:r>
            <a:r>
              <a:rPr sz="2400" dirty="0" err="1" smtClean="0">
                <a:latin typeface="方正隶书简体" charset="0"/>
                <a:ea typeface="方正隶书简体" charset="0"/>
              </a:rPr>
              <a:t>人</a:t>
            </a:r>
            <a:r>
              <a:rPr lang="zh-CN" altLang="en-US" sz="2400" dirty="0" smtClean="0">
                <a:latin typeface="方正隶书简体" charset="0"/>
                <a:ea typeface="方正隶书简体" charset="0"/>
              </a:rPr>
              <a:t>。</a:t>
            </a:r>
            <a:r>
              <a:rPr sz="2400" dirty="0" smtClean="0">
                <a:latin typeface="方正隶书简体" charset="0"/>
                <a:ea typeface="方正隶书简体" charset="0"/>
              </a:rPr>
              <a:t>曾为漆园吏</a:t>
            </a:r>
            <a:r>
              <a:rPr sz="2400" dirty="0">
                <a:latin typeface="方正隶书简体" charset="0"/>
                <a:ea typeface="方正隶书简体" charset="0"/>
              </a:rPr>
              <a:t>，家境贫穷，而又轻视功名利禄。他学问渊博，熟悉各家学说，而倾心老子思想。主张自然无为，提倡齐万物、一死生，追求绝对的精神自由。他是战国中期道家学派的重要代表。《庄子》是庄子及其门人、后学所作的哲理性著作。今存33篇，包括内篇7篇、外篇15篇、杂篇11篇</a:t>
            </a:r>
            <a:r>
              <a:rPr sz="2400" dirty="0" smtClean="0">
                <a:latin typeface="方正隶书简体" charset="0"/>
                <a:ea typeface="方正隶书简体" charset="0"/>
              </a:rPr>
              <a:t>。</a:t>
            </a:r>
            <a:endParaRPr sz="24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43572" y="2136720"/>
            <a:ext cx="3242137" cy="36231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17.jpg17"/>
          <p:cNvPicPr>
            <a:picLocks noChangeAspect="1"/>
          </p:cNvPicPr>
          <p:nvPr/>
        </p:nvPicPr>
        <p:blipFill>
          <a:blip r:embed="rId1"/>
          <a:srcRect/>
          <a:stretch>
            <a:fillRect/>
          </a:stretch>
        </p:blipFill>
        <p:spPr>
          <a:xfrm>
            <a:off x="1207770" y="1967865"/>
            <a:ext cx="3153410" cy="379666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242435" y="2467610"/>
            <a:ext cx="7579995" cy="27228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张若虚</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张若虚（</a:t>
            </a:r>
            <a:r>
              <a:rPr lang="zh-CN" sz="2800" dirty="0">
                <a:latin typeface="方正隶书简体" charset="0"/>
                <a:ea typeface="方正隶书简体" charset="0"/>
              </a:rPr>
              <a:t>约</a:t>
            </a:r>
            <a:r>
              <a:rPr sz="2800" dirty="0">
                <a:latin typeface="方正隶书简体" charset="0"/>
                <a:ea typeface="方正隶书简体" charset="0"/>
              </a:rPr>
              <a:t>660—</a:t>
            </a:r>
            <a:r>
              <a:rPr lang="zh-CN" sz="2800" dirty="0">
                <a:latin typeface="方正隶书简体" charset="0"/>
                <a:ea typeface="方正隶书简体" charset="0"/>
              </a:rPr>
              <a:t>约</a:t>
            </a:r>
            <a:r>
              <a:rPr sz="2800" dirty="0">
                <a:latin typeface="方正隶书简体" charset="0"/>
                <a:ea typeface="方正隶书简体" charset="0"/>
              </a:rPr>
              <a:t>720），扬州（今属江苏）人。曾官衮州兵曹。与贺知章、包融、张旭并以文词俊秀齐名，号“吴中四士”。所赋诗以《春江花月夜》最为著名。《全唐诗》仅存录其诗2首。</a:t>
            </a:r>
            <a:endParaRPr sz="2800" dirty="0">
              <a:latin typeface="方正隶书简体" charset="0"/>
              <a:ea typeface="方正隶书简体"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8"/>
          <p:cNvPicPr>
            <a:picLocks noChangeAspect="1"/>
          </p:cNvPicPr>
          <p:nvPr/>
        </p:nvPicPr>
        <p:blipFill>
          <a:blip r:embed="rId1"/>
          <a:stretch>
            <a:fillRect/>
          </a:stretch>
        </p:blipFill>
        <p:spPr>
          <a:xfrm>
            <a:off x="27305" y="1506855"/>
            <a:ext cx="12125325" cy="4307205"/>
          </a:xfrm>
          <a:prstGeom prst="rect">
            <a:avLst/>
          </a:prstGeom>
        </p:spPr>
      </p:pic>
      <p:sp>
        <p:nvSpPr>
          <p:cNvPr id="2" name="文本框 1"/>
          <p:cNvSpPr txBox="1"/>
          <p:nvPr/>
        </p:nvSpPr>
        <p:spPr>
          <a:xfrm>
            <a:off x="3963670" y="772795"/>
            <a:ext cx="2848610" cy="640080"/>
          </a:xfrm>
          <a:prstGeom prst="rect">
            <a:avLst/>
          </a:prstGeom>
          <a:noFill/>
        </p:spPr>
        <p:txBody>
          <a:bodyPr wrap="square" rtlCol="0">
            <a:spAutoFit/>
          </a:bodyPr>
          <a:lstStyle/>
          <a:p>
            <a:r>
              <a:rPr lang="zh-CN" altLang="en-US" sz="3600" b="1" dirty="0">
                <a:latin typeface="方正书宋简体" charset="0"/>
                <a:ea typeface="方正书宋简体" charset="0"/>
              </a:rPr>
              <a:t>春江花月夜</a:t>
            </a:r>
            <a:endParaRPr lang="zh-CN" altLang="en-US" sz="3600" b="1" dirty="0">
              <a:latin typeface="方正书宋简体" charset="0"/>
              <a:ea typeface="方正书宋简体" charset="0"/>
            </a:endParaRPr>
          </a:p>
        </p:txBody>
      </p:sp>
      <p:sp>
        <p:nvSpPr>
          <p:cNvPr id="3" name="文本框 2"/>
          <p:cNvSpPr txBox="1"/>
          <p:nvPr/>
        </p:nvSpPr>
        <p:spPr>
          <a:xfrm>
            <a:off x="2484120" y="1690370"/>
            <a:ext cx="6292850" cy="4370070"/>
          </a:xfrm>
          <a:prstGeom prst="rect">
            <a:avLst/>
          </a:prstGeom>
          <a:noFill/>
        </p:spPr>
        <p:txBody>
          <a:bodyPr wrap="square" rtlCol="0">
            <a:spAutoFit/>
          </a:bodyPr>
          <a:lstStyle/>
          <a:p>
            <a:r>
              <a:rPr lang="zh-CN" altLang="en-US" sz="2800" dirty="0">
                <a:solidFill>
                  <a:schemeClr val="bg1"/>
                </a:solidFill>
                <a:latin typeface="方正启体简体" charset="0"/>
                <a:ea typeface="方正启体简体" charset="0"/>
              </a:rPr>
              <a:t>春江潮水连海平，海上明月共潮生。</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滟滟随波千万里，何处春江无月明。</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江流宛转绕芳甸，月照花林皆似霰。</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空里流霜不觉飞，汀上白沙看不见。</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江天一色无纤尘，皎皎空中孤月轮。</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江畔何人初见月，江月何年初照人。</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人生代代无穷已，江月年年只相似。</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不知江月待何人，但见长江送流水。</a:t>
            </a:r>
            <a:endParaRPr lang="zh-CN" altLang="en-US" sz="2800" dirty="0">
              <a:solidFill>
                <a:schemeClr val="bg1"/>
              </a:solidFill>
              <a:latin typeface="方正启体简体" charset="0"/>
              <a:ea typeface="方正启体简体" charset="0"/>
            </a:endParaRPr>
          </a:p>
          <a:p>
            <a:r>
              <a:rPr lang="zh-CN" altLang="en-US" sz="2800" dirty="0">
                <a:solidFill>
                  <a:schemeClr val="bg1"/>
                </a:solidFill>
                <a:latin typeface="方正启体简体" charset="0"/>
                <a:ea typeface="方正启体简体" charset="0"/>
              </a:rPr>
              <a:t>白云一片去悠悠，青枫浦上不胜愁。</a:t>
            </a:r>
            <a:endParaRPr lang="zh-CN" altLang="en-US" sz="2800" dirty="0">
              <a:solidFill>
                <a:schemeClr val="bg1"/>
              </a:solidFill>
              <a:latin typeface="方正启体简体" charset="0"/>
              <a:ea typeface="方正启体简体" charset="0"/>
            </a:endParaRPr>
          </a:p>
          <a:p>
            <a:endParaRPr lang="zh-CN" altLang="en-US" sz="28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8"/>
          <p:cNvPicPr>
            <a:picLocks noChangeAspect="1"/>
          </p:cNvPicPr>
          <p:nvPr/>
        </p:nvPicPr>
        <p:blipFill>
          <a:blip r:embed="rId1"/>
          <a:stretch>
            <a:fillRect/>
          </a:stretch>
        </p:blipFill>
        <p:spPr>
          <a:xfrm>
            <a:off x="26035" y="1660525"/>
            <a:ext cx="12131675" cy="4255770"/>
          </a:xfrm>
          <a:prstGeom prst="rect">
            <a:avLst/>
          </a:prstGeom>
        </p:spPr>
      </p:pic>
      <p:sp>
        <p:nvSpPr>
          <p:cNvPr id="2" name="文本框 1"/>
          <p:cNvSpPr txBox="1"/>
          <p:nvPr/>
        </p:nvSpPr>
        <p:spPr>
          <a:xfrm>
            <a:off x="3827780" y="849630"/>
            <a:ext cx="2848610" cy="640080"/>
          </a:xfrm>
          <a:prstGeom prst="rect">
            <a:avLst/>
          </a:prstGeom>
          <a:noFill/>
        </p:spPr>
        <p:txBody>
          <a:bodyPr wrap="square" rtlCol="0">
            <a:spAutoFit/>
          </a:bodyPr>
          <a:lstStyle/>
          <a:p>
            <a:r>
              <a:rPr lang="zh-CN" altLang="en-US" sz="3600" b="1" dirty="0">
                <a:latin typeface="方正书宋简体" charset="0"/>
                <a:ea typeface="方正书宋简体" charset="0"/>
              </a:rPr>
              <a:t>春江花月夜</a:t>
            </a:r>
            <a:endParaRPr lang="zh-CN" altLang="en-US" sz="3600" b="1" dirty="0">
              <a:latin typeface="方正书宋简体" charset="0"/>
              <a:ea typeface="方正书宋简体" charset="0"/>
            </a:endParaRPr>
          </a:p>
        </p:txBody>
      </p:sp>
      <p:sp>
        <p:nvSpPr>
          <p:cNvPr id="3" name="文本框 2"/>
          <p:cNvSpPr txBox="1"/>
          <p:nvPr/>
        </p:nvSpPr>
        <p:spPr>
          <a:xfrm>
            <a:off x="2318385" y="1856105"/>
            <a:ext cx="6263005" cy="4370070"/>
          </a:xfrm>
          <a:prstGeom prst="rect">
            <a:avLst/>
          </a:prstGeom>
          <a:noFill/>
        </p:spPr>
        <p:txBody>
          <a:bodyPr wrap="square" rtlCol="0">
            <a:spAutoFit/>
          </a:bodyPr>
          <a:lstStyle/>
          <a:p>
            <a:r>
              <a:rPr lang="zh-CN" altLang="en-US" sz="2800" dirty="0">
                <a:solidFill>
                  <a:schemeClr val="bg1"/>
                </a:solidFill>
                <a:latin typeface="方正启体简体" charset="0"/>
                <a:ea typeface="方正启体简体" charset="0"/>
                <a:sym typeface="+mn-ea"/>
              </a:rPr>
              <a:t>谁家今夜扁舟子，何处相思明月楼。</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可怜楼上月徘徊，应照离人妆镜台。</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玉户帘中卷不去，捣衣砧上拂还来。</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此时相望不相闻，愿逐月华流照君。</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鸿雁长飞光不度，鱼龙潜跃水成文。</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昨夜闲潭梦落花，可怜春半不还家。</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江水流春去欲尽，江潭落月复西斜。</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斜月沉沉藏海雾，碣石潇湘无限路。</a:t>
            </a:r>
            <a:endParaRPr lang="zh-CN" altLang="en-US" sz="2800" dirty="0">
              <a:solidFill>
                <a:schemeClr val="bg1"/>
              </a:solidFill>
              <a:latin typeface="方正启体简体" charset="0"/>
              <a:ea typeface="方正启体简体" charset="0"/>
              <a:sym typeface="+mn-ea"/>
            </a:endParaRPr>
          </a:p>
          <a:p>
            <a:r>
              <a:rPr lang="zh-CN" altLang="en-US" sz="2800" dirty="0">
                <a:solidFill>
                  <a:schemeClr val="bg1"/>
                </a:solidFill>
                <a:latin typeface="方正启体简体" charset="0"/>
                <a:ea typeface="方正启体简体" charset="0"/>
                <a:sym typeface="+mn-ea"/>
              </a:rPr>
              <a:t>不芳知乘月几人归，落月摇情满江树。</a:t>
            </a:r>
            <a:endParaRPr lang="zh-CN" altLang="en-US" sz="2800" dirty="0">
              <a:solidFill>
                <a:schemeClr val="bg1"/>
              </a:solidFill>
              <a:latin typeface="方正启体简体" charset="0"/>
              <a:ea typeface="方正启体简体" charset="0"/>
              <a:sym typeface="+mn-ea"/>
            </a:endParaRPr>
          </a:p>
          <a:p>
            <a:endParaRPr lang="zh-CN" altLang="en-US" sz="28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64084" y="1318652"/>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69152" y="947091"/>
            <a:ext cx="1219200" cy="1219200"/>
          </a:xfrm>
          <a:prstGeom prst="rect">
            <a:avLst/>
          </a:prstGeom>
        </p:spPr>
      </p:pic>
      <p:sp>
        <p:nvSpPr>
          <p:cNvPr id="6" name="文本框 5"/>
          <p:cNvSpPr txBox="1"/>
          <p:nvPr/>
        </p:nvSpPr>
        <p:spPr>
          <a:xfrm>
            <a:off x="4664310" y="2527754"/>
            <a:ext cx="6315710" cy="2240915"/>
          </a:xfrm>
          <a:prstGeom prst="rect">
            <a:avLst/>
          </a:prstGeom>
          <a:noFill/>
        </p:spPr>
        <p:txBody>
          <a:bodyPr wrap="square" rtlCol="0">
            <a:spAutoFit/>
          </a:bodyPr>
          <a:lstStyle/>
          <a:p>
            <a:r>
              <a:rPr lang="zh-CN" altLang="en-US" sz="2000" dirty="0" smtClean="0">
                <a:latin typeface="+mn-ea"/>
              </a:rPr>
              <a:t>       </a:t>
            </a:r>
            <a:r>
              <a:rPr sz="2000" dirty="0">
                <a:latin typeface="+mn-ea"/>
              </a:rPr>
              <a:t>这首诗以写月作起，以写月落结，把从天上到地下这样寥廓的空间，从明月、江流、青枫、白云到水纹、落花、海雾等等众多的景物，以及客子、思妇种种细腻的感情，通过环环紧扣、连绵不断的结构方式组织起来。由春江引出海，由海引出明月，又由江流明月引出花林，引出人物，转情换意，前后呼应，若断若续，使诗歌既完美严密，又有反复咏叹的艺术效果。 </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全诗由情入景，最后以景结情，体会诗歌的意境。</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55448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1、《春江花月夜》被闻一多先生誉为“诗中的诗，顶峰上的顶峰”，你如何理解？</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19.jpg19"/>
          <p:cNvPicPr>
            <a:picLocks noChangeAspect="1"/>
          </p:cNvPicPr>
          <p:nvPr/>
        </p:nvPicPr>
        <p:blipFill>
          <a:blip r:embed="rId1"/>
          <a:srcRect/>
          <a:stretch>
            <a:fillRect/>
          </a:stretch>
        </p:blipFill>
        <p:spPr>
          <a:xfrm>
            <a:off x="1318895" y="2094230"/>
            <a:ext cx="2545715" cy="3796665"/>
          </a:xfrm>
          <a:prstGeom prst="rect">
            <a:avLst/>
          </a:prstGeom>
          <a:effectLst>
            <a:softEdge rad="76200"/>
          </a:effectLst>
        </p:spPr>
      </p:pic>
      <p:sp>
        <p:nvSpPr>
          <p:cNvPr id="3" name="TextBox 2"/>
          <p:cNvSpPr txBox="1"/>
          <p:nvPr/>
        </p:nvSpPr>
        <p:spPr>
          <a:xfrm>
            <a:off x="2871401" y="239252"/>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55440" y="1907540"/>
            <a:ext cx="757999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王 维</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王维（701—761），字摩诘，祖籍太原祁（今山西祁县），其父徙居蒲州（治今山西永济）。开元九年（721）进士，授大乐丞，不久因事贬济州司库参军。张九龄执政，擢为右拾遗。开元二十五年（737）秋，以监察御史出使凉州，后迁殿中侍御史。开元二十九年（740）春，辞官归隐终南。安史乱中被俘，迫受伪职，官给事中。乱平后降为太子中允，后官至尚书右丞，世称“王右丞”。有《王右丞集》。</a:t>
            </a:r>
            <a:endParaRPr sz="2800" dirty="0">
              <a:latin typeface="方正隶书简体" charset="0"/>
              <a:ea typeface="方正隶书简体"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2\20.jpg20"/>
          <p:cNvPicPr>
            <a:picLocks noChangeAspect="1"/>
          </p:cNvPicPr>
          <p:nvPr/>
        </p:nvPicPr>
        <p:blipFill>
          <a:blip r:embed="rId1"/>
          <a:srcRect/>
          <a:stretch>
            <a:fillRect/>
          </a:stretch>
        </p:blipFill>
        <p:spPr>
          <a:xfrm>
            <a:off x="6149340" y="1441133"/>
            <a:ext cx="5850255" cy="4375150"/>
          </a:xfrm>
          <a:prstGeom prst="rect">
            <a:avLst/>
          </a:prstGeom>
          <a:effectLst>
            <a:softEdge rad="101600"/>
          </a:effectLst>
        </p:spPr>
      </p:pic>
      <p:sp>
        <p:nvSpPr>
          <p:cNvPr id="2" name="文本框 1"/>
          <p:cNvSpPr txBox="1"/>
          <p:nvPr/>
        </p:nvSpPr>
        <p:spPr>
          <a:xfrm>
            <a:off x="2060575" y="1795780"/>
            <a:ext cx="2075180" cy="640080"/>
          </a:xfrm>
          <a:prstGeom prst="rect">
            <a:avLst/>
          </a:prstGeom>
          <a:noFill/>
        </p:spPr>
        <p:txBody>
          <a:bodyPr wrap="square" rtlCol="0">
            <a:spAutoFit/>
          </a:bodyPr>
          <a:lstStyle/>
          <a:p>
            <a:r>
              <a:rPr lang="zh-CN" altLang="en-US" sz="3600" b="1" dirty="0">
                <a:latin typeface="方正书宋简体" charset="0"/>
                <a:ea typeface="方正书宋简体" charset="0"/>
              </a:rPr>
              <a:t>渭川田家</a:t>
            </a:r>
            <a:endParaRPr lang="zh-CN" altLang="en-US" sz="3600" b="1" dirty="0">
              <a:latin typeface="方正书宋简体" charset="0"/>
              <a:ea typeface="方正书宋简体" charset="0"/>
            </a:endParaRPr>
          </a:p>
        </p:txBody>
      </p:sp>
      <p:sp>
        <p:nvSpPr>
          <p:cNvPr id="3" name="文本框 2"/>
          <p:cNvSpPr txBox="1"/>
          <p:nvPr/>
        </p:nvSpPr>
        <p:spPr>
          <a:xfrm>
            <a:off x="694055" y="2630805"/>
            <a:ext cx="5520690" cy="2849245"/>
          </a:xfrm>
          <a:prstGeom prst="rect">
            <a:avLst/>
          </a:prstGeom>
          <a:noFill/>
        </p:spPr>
        <p:txBody>
          <a:bodyPr wrap="square" rtlCol="0">
            <a:spAutoFit/>
          </a:bodyPr>
          <a:lstStyle/>
          <a:p>
            <a:r>
              <a:rPr lang="zh-CN" altLang="en-US" sz="3600" dirty="0">
                <a:latin typeface="方正启体简体" charset="0"/>
                <a:ea typeface="方正启体简体" charset="0"/>
              </a:rPr>
              <a:t>斜光照墟落，穷巷牛羊归。野老念牧童，倚杖候荆扉。雉雊麦苗秀，蚕眠桑叶稀。田夫荷锄至，相见语依依。即此羡闲逸，怅然吟式微。</a:t>
            </a:r>
            <a:endParaRPr lang="zh-CN" altLang="en-US" sz="36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564084" y="1318652"/>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69152" y="947091"/>
            <a:ext cx="1219200" cy="1219200"/>
          </a:xfrm>
          <a:prstGeom prst="rect">
            <a:avLst/>
          </a:prstGeom>
        </p:spPr>
      </p:pic>
      <p:sp>
        <p:nvSpPr>
          <p:cNvPr id="6" name="文本框 5"/>
          <p:cNvSpPr txBox="1"/>
          <p:nvPr/>
        </p:nvSpPr>
        <p:spPr>
          <a:xfrm>
            <a:off x="4548740" y="2180409"/>
            <a:ext cx="6315710" cy="3764915"/>
          </a:xfrm>
          <a:prstGeom prst="rect">
            <a:avLst/>
          </a:prstGeom>
          <a:noFill/>
        </p:spPr>
        <p:txBody>
          <a:bodyPr wrap="square" rtlCol="0">
            <a:spAutoFit/>
          </a:bodyPr>
          <a:lstStyle/>
          <a:p>
            <a:r>
              <a:rPr lang="zh-CN" altLang="en-US" sz="2000" dirty="0" smtClean="0">
                <a:latin typeface="+mn-ea"/>
              </a:rPr>
              <a:t>       </a:t>
            </a:r>
            <a:r>
              <a:rPr sz="2000" dirty="0">
                <a:latin typeface="+mn-ea"/>
              </a:rPr>
              <a:t>夕阳西下、夜幕将临之际，夕阳的余辉映照着村落（墟落），归牧的牛羊涌进村巷中。老人惦念着去放牧的孙儿，拄着拐杖在柴门外望他归来。在野鸡声声鸣叫中，小麦已经秀穗，吃足桑叶的蚕儿开始休眠。丰年在望，荷锄归来的农民彼此见面，娓娓动情地聊起家常。这美好的情景使诗人联想到官场明争暗斗的可厌，觉得隐居在这样的农村该是多么安静舒心；惆怅之余不禁吟起《诗经》中“式微，式微，胡不归？”的诗句，表明他归隐田园的志趣。</a:t>
            </a:r>
            <a:endParaRPr sz="2000" dirty="0">
              <a:latin typeface="+mn-ea"/>
            </a:endParaRPr>
          </a:p>
          <a:p>
            <a:r>
              <a:rPr sz="2000" dirty="0">
                <a:latin typeface="+mn-ea"/>
              </a:rPr>
              <a:t>       王维精通音乐、绘画、书法，艺术修养深厚；苏东坡评他诗中有画，画中有诗。上面这首诗就可以说是一幅田园画。</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全诗用白描手法，营造了什么样的意境？</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1、律诗的特点有哪些？</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22.jpg22"/>
          <p:cNvPicPr>
            <a:picLocks noChangeAspect="1"/>
          </p:cNvPicPr>
          <p:nvPr/>
        </p:nvPicPr>
        <p:blipFill>
          <a:blip r:embed="rId1"/>
          <a:srcRect/>
          <a:stretch>
            <a:fillRect/>
          </a:stretch>
        </p:blipFill>
        <p:spPr>
          <a:xfrm>
            <a:off x="1241425" y="2442845"/>
            <a:ext cx="2545715" cy="3717925"/>
          </a:xfrm>
          <a:prstGeom prst="rect">
            <a:avLst/>
          </a:prstGeom>
          <a:effectLst/>
        </p:spPr>
      </p:pic>
      <p:sp>
        <p:nvSpPr>
          <p:cNvPr id="3" name="TextBox 2"/>
          <p:cNvSpPr txBox="1"/>
          <p:nvPr/>
        </p:nvSpPr>
        <p:spPr>
          <a:xfrm>
            <a:off x="2900611" y="162417"/>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55440" y="1898015"/>
            <a:ext cx="7579995" cy="485648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李 白</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李白（701—762），字太白。祖籍陇西成纪（今甘肃天水县），李白即出生于此。</a:t>
            </a:r>
            <a:endParaRPr sz="2800" dirty="0">
              <a:latin typeface="方正隶书简体" charset="0"/>
              <a:ea typeface="方正隶书简体" charset="0"/>
            </a:endParaRPr>
          </a:p>
          <a:p>
            <a:pPr algn="l"/>
            <a:r>
              <a:rPr sz="2800" dirty="0">
                <a:latin typeface="方正隶书简体" charset="0"/>
                <a:ea typeface="方正隶书简体" charset="0"/>
              </a:rPr>
              <a:t>        李白是伟大的浪漫主义诗人。他的思想兼有儒、道、侠、纵横等多家成分而以儒、道为主。李白的诗歌集中反映了自己的内心情感，也多方面反映了所处时代的现实和精神风貌，具有丰富的思想内涵。李白成功地、创造性地运用一切浪漫主义的表现手法，其诗风雄奇奔放，俊逸清新，达到了内容与艺术的完美统一。有《李太白集》。</a:t>
            </a:r>
            <a:endParaRPr sz="2800" dirty="0">
              <a:latin typeface="方正隶书简体" charset="0"/>
              <a:ea typeface="方正隶书简体"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31615" y="396875"/>
            <a:ext cx="4079875" cy="701040"/>
          </a:xfrm>
          <a:prstGeom prst="rect">
            <a:avLst/>
          </a:prstGeom>
          <a:noFill/>
        </p:spPr>
        <p:txBody>
          <a:bodyPr wrap="square" rtlCol="0">
            <a:spAutoFit/>
          </a:bodyPr>
          <a:lstStyle/>
          <a:p>
            <a:r>
              <a:rPr lang="zh-CN" altLang="en-US" sz="4000" b="1">
                <a:latin typeface="方正书宋简体" charset="0"/>
                <a:ea typeface="方正书宋简体" charset="0"/>
              </a:rPr>
              <a:t>逍遥游（节选）</a:t>
            </a:r>
            <a:endParaRPr lang="zh-CN" altLang="en-US" sz="4000" b="1">
              <a:latin typeface="方正书宋简体" charset="0"/>
              <a:ea typeface="方正书宋简体" charset="0"/>
            </a:endParaRPr>
          </a:p>
        </p:txBody>
      </p:sp>
      <p:sp>
        <p:nvSpPr>
          <p:cNvPr id="3" name="文本框 2"/>
          <p:cNvSpPr txBox="1"/>
          <p:nvPr/>
        </p:nvSpPr>
        <p:spPr>
          <a:xfrm>
            <a:off x="1143000" y="1280795"/>
            <a:ext cx="10838180" cy="5587365"/>
          </a:xfrm>
          <a:prstGeom prst="rect">
            <a:avLst/>
          </a:prstGeom>
          <a:noFill/>
        </p:spPr>
        <p:txBody>
          <a:bodyPr wrap="square" rtlCol="0">
            <a:spAutoFit/>
          </a:bodyPr>
          <a:lstStyle/>
          <a:p>
            <a:r>
              <a:rPr lang="en-US" altLang="zh-CN" sz="800"/>
              <a:t>        </a:t>
            </a:r>
            <a:r>
              <a:rPr lang="en-US" altLang="zh-CN" sz="900"/>
              <a:t>             </a:t>
            </a:r>
            <a:r>
              <a:rPr lang="en-US" altLang="zh-CN" sz="2400">
                <a:latin typeface="方正启体简体" charset="0"/>
                <a:ea typeface="方正启体简体" charset="0"/>
              </a:rPr>
              <a:t>北冥有鱼，其名为鲲。鲲之大，不知其几千里也；化而为鸟，其名为鹏，鹏之背，不知其几千里也；怒而飞，其翼若垂天之云。是鸟也，海运则将徙于南冥；南冥者，天池也。齐谐者，志怪者也；谐之言曰：“鹏之徙于南冥也，水击三千里，抟扶摇而上者九万里，去以六月息者也。”野马也，尘埃也，生物之以息相吹也。天之苍苍，其正色邪？其远而无所至极邪？其视下也，亦若是则已矣。且夫水之积也不厚，则其负大舟也无力。覆杯水于坳堂之上，则芥为之舟，置杯焉则胶，水浅而舟大也。风之积也不厚，则其负大翼也无力。故九万里则风斯在下矣，而后乃今培风；背负青天而莫之夭阏者，而后乃今将图南。蜩与学鸠笑之曰：“我决起而飞，抢榆枋，时则不至，而控于地而已矣；奚以之九万里而南为！”适莽苍者，三餐而反，腹犹果然；适百里者，宿舂粮；适千里者，三月聚粮。之二虫，又何知！小知不及大知，小年不及大年。奚以知其然也？朝菌不知晦朔，惠蛄不知春秋，此小年也。楚之南有冥灵者，以五百岁为春，五百岁为秋；上古有大椿者，以八千岁为春，八千岁为秋，此大年也。而彭祖乃今以久特闻，众人匹之，不亦悲乎？</a:t>
            </a:r>
            <a:endParaRPr lang="en-US" altLang="zh-CN" sz="2400">
              <a:latin typeface="方正启体简体" charset="0"/>
              <a:ea typeface="方正启体简体" charset="0"/>
            </a:endParaRPr>
          </a:p>
          <a:p>
            <a:endParaRPr lang="en-US" altLang="zh-CN" sz="2400">
              <a:latin typeface="方正启体简体" charset="0"/>
              <a:ea typeface="方正启体简体" charset="0"/>
            </a:endParaRPr>
          </a:p>
        </p:txBody>
      </p:sp>
      <p:sp>
        <p:nvSpPr>
          <p:cNvPr id="4" name="TextBox 3"/>
          <p:cNvSpPr txBox="1"/>
          <p:nvPr/>
        </p:nvSpPr>
        <p:spPr>
          <a:xfrm>
            <a:off x="10319183" y="137795"/>
            <a:ext cx="1661997"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32350" y="859155"/>
            <a:ext cx="2490470" cy="762000"/>
          </a:xfrm>
          <a:prstGeom prst="rect">
            <a:avLst/>
          </a:prstGeom>
          <a:noFill/>
        </p:spPr>
        <p:txBody>
          <a:bodyPr wrap="square" rtlCol="0">
            <a:spAutoFit/>
          </a:bodyPr>
          <a:lstStyle/>
          <a:p>
            <a:r>
              <a:rPr lang="zh-CN" altLang="en-US" sz="4400" b="1" dirty="0">
                <a:latin typeface="方正书宋简体" charset="0"/>
                <a:ea typeface="方正书宋简体" charset="0"/>
              </a:rPr>
              <a:t>蜀道难</a:t>
            </a:r>
            <a:endParaRPr lang="zh-CN" altLang="en-US" sz="4400" b="1" dirty="0">
              <a:latin typeface="方正书宋简体" charset="0"/>
              <a:ea typeface="方正书宋简体" charset="0"/>
            </a:endParaRPr>
          </a:p>
        </p:txBody>
      </p:sp>
      <p:sp>
        <p:nvSpPr>
          <p:cNvPr id="3" name="文本框 2"/>
          <p:cNvSpPr txBox="1"/>
          <p:nvPr/>
        </p:nvSpPr>
        <p:spPr>
          <a:xfrm>
            <a:off x="1168400" y="1945005"/>
            <a:ext cx="10599420" cy="4006215"/>
          </a:xfrm>
          <a:prstGeom prst="rect">
            <a:avLst/>
          </a:prstGeom>
          <a:noFill/>
        </p:spPr>
        <p:txBody>
          <a:bodyPr wrap="square" rtlCol="0">
            <a:spAutoFit/>
          </a:bodyPr>
          <a:lstStyle/>
          <a:p>
            <a:r>
              <a:rPr lang="en-US" altLang="zh-CN" sz="3200" dirty="0">
                <a:latin typeface="方正启体简体" charset="0"/>
                <a:ea typeface="方正启体简体" charset="0"/>
              </a:rPr>
              <a:t>          </a:t>
            </a:r>
            <a:r>
              <a:rPr lang="zh-CN" altLang="en-US" sz="3200" dirty="0">
                <a:latin typeface="方正启体简体" charset="0"/>
                <a:ea typeface="方正启体简体" charset="0"/>
              </a:rPr>
              <a:t>噫吁嚱，危乎高哉！蜀道之难难于上青天！蚕丛及鱼凫，开国何茫然！尔来四万八千岁，不与秦塞通人烟。西当太白有鸟道，可以横绝峨眉巅。地崩山摧壮士死，然后天梯石栈方钩连。上有六龙回日之高标，下有冲波逆折之回川。黄鹤之飞尚不得，猿猱欲度愁攀援。青泥何盘盘，百步九折萦岩峦。扪参历井仰胁息，以手抚膺坐长叹。问君西游何时还？畏途巉岩不可攀！</a:t>
            </a:r>
            <a:endParaRPr lang="zh-CN" altLang="en-US" sz="3200" dirty="0">
              <a:latin typeface="方正启体简体" charset="0"/>
              <a:ea typeface="方正启体简体" charset="0"/>
            </a:endParaRPr>
          </a:p>
          <a:p>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2825" y="848995"/>
            <a:ext cx="2490470" cy="762000"/>
          </a:xfrm>
          <a:prstGeom prst="rect">
            <a:avLst/>
          </a:prstGeom>
          <a:noFill/>
        </p:spPr>
        <p:txBody>
          <a:bodyPr wrap="square" rtlCol="0">
            <a:spAutoFit/>
          </a:bodyPr>
          <a:lstStyle/>
          <a:p>
            <a:r>
              <a:rPr lang="zh-CN" altLang="en-US" sz="4400" b="1" dirty="0">
                <a:latin typeface="方正书宋简体" charset="0"/>
                <a:ea typeface="方正书宋简体" charset="0"/>
              </a:rPr>
              <a:t>蜀道难</a:t>
            </a:r>
            <a:endParaRPr lang="zh-CN" altLang="en-US" sz="4400" b="1" dirty="0">
              <a:latin typeface="方正书宋简体" charset="0"/>
              <a:ea typeface="方正书宋简体" charset="0"/>
            </a:endParaRPr>
          </a:p>
        </p:txBody>
      </p:sp>
      <p:sp>
        <p:nvSpPr>
          <p:cNvPr id="3" name="文本框 2"/>
          <p:cNvSpPr txBox="1"/>
          <p:nvPr/>
        </p:nvSpPr>
        <p:spPr>
          <a:xfrm>
            <a:off x="1023620" y="1771650"/>
            <a:ext cx="10599420" cy="4493895"/>
          </a:xfrm>
          <a:prstGeom prst="rect">
            <a:avLst/>
          </a:prstGeom>
          <a:noFill/>
        </p:spPr>
        <p:txBody>
          <a:bodyPr wrap="square" rtlCol="0">
            <a:spAutoFit/>
          </a:bodyPr>
          <a:lstStyle/>
          <a:p>
            <a:r>
              <a:rPr lang="en-US" altLang="zh-CN" sz="3200" dirty="0">
                <a:latin typeface="方正启体简体" charset="0"/>
                <a:ea typeface="方正启体简体" charset="0"/>
              </a:rPr>
              <a:t>          </a:t>
            </a:r>
            <a:r>
              <a:rPr lang="zh-CN" altLang="en-US" sz="3200" dirty="0">
                <a:latin typeface="方正启体简体" charset="0"/>
                <a:ea typeface="方正启体简体" charset="0"/>
              </a:rPr>
              <a:t>但见悲鸟号古木，雄飞雌从绕林间。又闻子规啼，夜月愁空山。蜀道之难难于上青天！使人听此凋朱颜。连峰去天不盈尺，枯松倒挂倚绝壁。飞湍瀑流争喧豗，石水崖转石万壑雷。其险也如此！嗟尔远道之人，胡为乎来哉？剑阁峥嵘而崔嵬。一夫当关，万夫莫开。所守或匪亲，化为狼与豺。朝避猛虎，夕避长蛇。磨牙吮血，杀人如麻。锦城虽云乐，不如早还家。蜀道之难难于上青天！侧身西望常咨嗟。</a:t>
            </a:r>
            <a:endParaRPr lang="zh-CN" altLang="en-US" sz="3200" dirty="0">
              <a:latin typeface="方正启体简体" charset="0"/>
              <a:ea typeface="方正启体简体" charset="0"/>
            </a:endParaRPr>
          </a:p>
          <a:p>
            <a:endParaRPr lang="zh-CN" altLang="en-US" sz="32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70129" y="129007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8362" y="927406"/>
            <a:ext cx="1219200" cy="1219200"/>
          </a:xfrm>
          <a:prstGeom prst="rect">
            <a:avLst/>
          </a:prstGeom>
        </p:spPr>
      </p:pic>
      <p:sp>
        <p:nvSpPr>
          <p:cNvPr id="6" name="文本框 5"/>
          <p:cNvSpPr txBox="1"/>
          <p:nvPr/>
        </p:nvSpPr>
        <p:spPr>
          <a:xfrm>
            <a:off x="4597635" y="2200094"/>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蜀道难》是汉乐府旧题，属于“相和歌辞”中的“瑟调曲”。郭茂倩《乐府诗集》卷四十引《乐府解题》说：“《蜀遭难》备言铜梁、玉垒（都是四川山名）之阻”。自梁简文帝至初唐张文琮，曾有不少人用此题目写过诗。李白此诗，虽然也沿用了乐府旧题描写蜀道艰难，但内容较前有所丰富，思想意义也比较积极。 </a:t>
            </a:r>
            <a:endParaRPr sz="2000" dirty="0">
              <a:latin typeface="+mn-ea"/>
            </a:endParaRPr>
          </a:p>
          <a:p>
            <a:r>
              <a:rPr sz="2000" dirty="0">
                <a:latin typeface="+mn-ea"/>
              </a:rPr>
              <a:t>       描绘蜀道的奇崛艰险是本诗的一个主要内容，这类诗句，占据了全诗的大部分篇幅。李白对故乡四川和祖国山河非常热爱，他的许多诗篇都强烈地表现出这一情感。《蜀道难》也是如此。</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体会诗人想象的丰富和奇特。</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1、“蜀道之难，难于上青天”反复出现的作用是什么？</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2\23.jpg23"/>
          <p:cNvPicPr>
            <a:picLocks noChangeAspect="1"/>
          </p:cNvPicPr>
          <p:nvPr/>
        </p:nvPicPr>
        <p:blipFill>
          <a:blip r:embed="rId1"/>
          <a:srcRect/>
          <a:stretch>
            <a:fillRect/>
          </a:stretch>
        </p:blipFill>
        <p:spPr>
          <a:xfrm>
            <a:off x="1125220" y="2257425"/>
            <a:ext cx="2941955" cy="3559810"/>
          </a:xfrm>
          <a:prstGeom prst="rect">
            <a:avLst/>
          </a:prstGeom>
          <a:effectLst>
            <a:softEdge rad="152400"/>
          </a:effectLst>
        </p:spPr>
      </p:pic>
      <p:sp>
        <p:nvSpPr>
          <p:cNvPr id="3" name="TextBox 2"/>
          <p:cNvSpPr txBox="1"/>
          <p:nvPr/>
        </p:nvSpPr>
        <p:spPr>
          <a:xfrm>
            <a:off x="2900611" y="162417"/>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174490" y="1936750"/>
            <a:ext cx="7579995" cy="400304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 杜 甫</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杜甫（712－770），字子美，尝自称少陵野老。祖藉襄阳（今湖北襄樊市），自其曾祖时迁居巩县（今属河南）。杜审言之孙。自幼好学，知识渊博，颇有政治抱负。开元后期，举进士不第，漫游各地。天宝三载（744）在洛阳与李白相识。长安收复后，随肃宗还京，寻出为华州司功参军。今存诗一千四百多首，有《杜工部集》。 </a:t>
            </a:r>
            <a:endParaRPr sz="2800" dirty="0">
              <a:latin typeface="方正隶书简体" charset="0"/>
              <a:ea typeface="方正隶书简体"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44265" y="791845"/>
            <a:ext cx="5461635" cy="640080"/>
          </a:xfrm>
          <a:prstGeom prst="rect">
            <a:avLst/>
          </a:prstGeom>
          <a:noFill/>
        </p:spPr>
        <p:txBody>
          <a:bodyPr wrap="square" rtlCol="0">
            <a:spAutoFit/>
          </a:bodyPr>
          <a:lstStyle/>
          <a:p>
            <a:r>
              <a:rPr lang="zh-CN" altLang="en-US" sz="3600" b="1" dirty="0">
                <a:latin typeface="方正书宋简体" charset="0"/>
                <a:ea typeface="方正书宋简体" charset="0"/>
              </a:rPr>
              <a:t>自京赴奉先县咏怀五百字</a:t>
            </a:r>
            <a:endParaRPr lang="zh-CN" altLang="en-US" sz="3600" b="1" dirty="0">
              <a:latin typeface="方正书宋简体" charset="0"/>
              <a:ea typeface="方正书宋简体" charset="0"/>
            </a:endParaRPr>
          </a:p>
        </p:txBody>
      </p:sp>
      <p:sp>
        <p:nvSpPr>
          <p:cNvPr id="3" name="文本框 2"/>
          <p:cNvSpPr txBox="1"/>
          <p:nvPr/>
        </p:nvSpPr>
        <p:spPr>
          <a:xfrm>
            <a:off x="1148715" y="1761490"/>
            <a:ext cx="10599420" cy="4006215"/>
          </a:xfrm>
          <a:prstGeom prst="rect">
            <a:avLst/>
          </a:prstGeom>
          <a:noFill/>
        </p:spPr>
        <p:txBody>
          <a:bodyPr wrap="square" rtlCol="0">
            <a:spAutoFit/>
          </a:bodyPr>
          <a:lstStyle/>
          <a:p>
            <a:r>
              <a:rPr lang="en-US" altLang="zh-CN" sz="3200" dirty="0">
                <a:latin typeface="方正启体简体" charset="0"/>
                <a:ea typeface="方正启体简体" charset="0"/>
              </a:rPr>
              <a:t>        </a:t>
            </a:r>
            <a:r>
              <a:rPr lang="zh-CN" altLang="en-US" sz="2800" dirty="0">
                <a:latin typeface="方正启体简体" charset="0"/>
                <a:ea typeface="方正启体简体" charset="0"/>
              </a:rPr>
              <a:t>杜陵有布衣，老大意转拙。许身一何愚，窃比稷与契。居然成濩落，白首甘契阔。盖棺事则已，此志常觊豁。穷年忧黎元，叹息肠内热。取笑同学翁，浩歌弥激烈。非无江海志，潇洒送日月。生逢尧舜君，不忍便永诀。当今廊庙具，构厦岂云缺？葵藿倾太阳，物性固难夺。顾惟楼蚁辈，但自求其穴。胡为慕大鲸，辄拟偃溟渤。以兹悟生理，独耻事干谒。兀兀遂至今，忍为尘埃没。终愧巢与由，未能易其节。沉饮聊自适，放歌破愁绝。岁暮百草零，疾风高冈裂。天衢阴峥嵘，客子中夜发。霜严衣带断，指直不能结。凌晨过骊山，御榻在嵽嵲。蚩尤塞寒空，蹴踏崖谷滑。瑶池气郁律，羽林相摩戛。</a:t>
            </a:r>
            <a:endParaRPr lang="zh-CN" altLang="en-US" sz="28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83000" y="646430"/>
            <a:ext cx="5461635" cy="640080"/>
          </a:xfrm>
          <a:prstGeom prst="rect">
            <a:avLst/>
          </a:prstGeom>
          <a:noFill/>
        </p:spPr>
        <p:txBody>
          <a:bodyPr wrap="square" rtlCol="0">
            <a:spAutoFit/>
          </a:bodyPr>
          <a:lstStyle/>
          <a:p>
            <a:r>
              <a:rPr lang="zh-CN" altLang="en-US" sz="3600" b="1" dirty="0">
                <a:latin typeface="方正书宋简体" charset="0"/>
                <a:ea typeface="方正书宋简体" charset="0"/>
              </a:rPr>
              <a:t>自京赴奉先县咏怀五百字</a:t>
            </a:r>
            <a:endParaRPr lang="zh-CN" altLang="en-US" sz="3600" b="1" dirty="0">
              <a:latin typeface="方正书宋简体" charset="0"/>
              <a:ea typeface="方正书宋简体" charset="0"/>
            </a:endParaRPr>
          </a:p>
        </p:txBody>
      </p:sp>
      <p:sp>
        <p:nvSpPr>
          <p:cNvPr id="3" name="文本框 2"/>
          <p:cNvSpPr txBox="1"/>
          <p:nvPr/>
        </p:nvSpPr>
        <p:spPr>
          <a:xfrm>
            <a:off x="1129665" y="1423670"/>
            <a:ext cx="10599420" cy="5286375"/>
          </a:xfrm>
          <a:prstGeom prst="rect">
            <a:avLst/>
          </a:prstGeom>
          <a:noFill/>
        </p:spPr>
        <p:txBody>
          <a:bodyPr wrap="square" rtlCol="0">
            <a:spAutoFit/>
          </a:bodyPr>
          <a:lstStyle/>
          <a:p>
            <a:r>
              <a:rPr lang="en-US" altLang="zh-CN" sz="3200" dirty="0">
                <a:latin typeface="方正启体简体" charset="0"/>
                <a:ea typeface="方正启体简体" charset="0"/>
              </a:rPr>
              <a:t>          </a:t>
            </a:r>
            <a:r>
              <a:rPr lang="zh-CN" altLang="en-US" sz="2800" dirty="0">
                <a:latin typeface="方正启体简体" charset="0"/>
                <a:ea typeface="方正启体简体" charset="0"/>
              </a:rPr>
              <a:t>君臣留欢娱，乐动殷胶葛。赐浴皆长缨，与宴非短褐。彤庭所分帛，本自寒女出。鞭挞其夫家，聚敛贡城阙。圣人筐篚恩，实欲邦国活。臣如忽至理，君岂弃此物？多士盈朝廷，仁者宜战栗。况闻内金盘，尽在卫霍室。中堂舞神仙，烟雾蒙玉质。暖客貂鼠裘，悲管逐清瑟。劝客驼蹄羹，霜橙压香橘。朱门酒肉臭，路有冻死骨。荣枯咫尺异，惆怅难再述。北辕就泾渭，官渡又改辙。群水从西下，极目高崒兀。疑是崆峒来，恐触天柱折。河梁幸未坼，枝撑声窸窣。行李相攀援，川广不可越。老妻寄异县，十口隔风雪。谁能久不顾，庶往共饥渴。入门闻号咷，幼子饥已卒。吾宁舍一哀，里巷亦呜咽。所愧为人父，无食致夭折。岂知秋禾登，贫窭有仓卒。生常免租税，名不隶征伐。抚迹犹酸辛，平人固骚屑。默思失业徒，因念远戍卒。忧端齐终南，澒洞不可掇。</a:t>
            </a:r>
            <a:endParaRPr lang="zh-CN" altLang="en-US" sz="28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70129" y="129007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8362" y="927406"/>
            <a:ext cx="1219200" cy="1219200"/>
          </a:xfrm>
          <a:prstGeom prst="rect">
            <a:avLst/>
          </a:prstGeom>
        </p:spPr>
      </p:pic>
      <p:sp>
        <p:nvSpPr>
          <p:cNvPr id="6" name="文本框 5"/>
          <p:cNvSpPr txBox="1"/>
          <p:nvPr/>
        </p:nvSpPr>
        <p:spPr>
          <a:xfrm>
            <a:off x="4607160" y="2296614"/>
            <a:ext cx="6315710" cy="3155315"/>
          </a:xfrm>
          <a:prstGeom prst="rect">
            <a:avLst/>
          </a:prstGeom>
          <a:noFill/>
        </p:spPr>
        <p:txBody>
          <a:bodyPr wrap="square" rtlCol="0">
            <a:spAutoFit/>
          </a:bodyPr>
          <a:lstStyle/>
          <a:p>
            <a:r>
              <a:rPr lang="zh-CN" altLang="en-US" sz="2000" dirty="0" smtClean="0">
                <a:latin typeface="+mn-ea"/>
              </a:rPr>
              <a:t>       </a:t>
            </a:r>
            <a:r>
              <a:rPr sz="2000" dirty="0">
                <a:latin typeface="+mn-ea"/>
              </a:rPr>
              <a:t>在杜甫的五言诗里，这是一首代表作。杜甫自京赴奉先县，是在公元755年（天宝十四年）的十月、十一月之间（这首诗题下原注：“天宝十四载十月初作”）。这一年十月，唐玄宗携杨贵妃往骊山华清宫避寒，十一月，安禄山即举兵造反。杜甫途经骊山时，玄宗、贵妃正在大玩特玩，殊不知安禄山叛军已闹得不可开交。其时，安史之乱的消息还没有传到长安，然而诗人途中的见闻和感受，已经显示出社会动乱的端倪，所以诗中有“山雨欲来风满楼”的气氛，这显示出诗人敏锐的观察力。 </a:t>
            </a:r>
            <a:endParaRPr sz="2000" dirty="0">
              <a:latin typeface="+mn-ea"/>
            </a:endParaRPr>
          </a:p>
          <a:p>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818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体会诗人在诗歌中表现的现实主义精神。</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1、诗歌中哪些内容体现了诗人具有敏锐的观察力？</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1.jpg1"/>
          <p:cNvPicPr>
            <a:picLocks noChangeAspect="1"/>
          </p:cNvPicPr>
          <p:nvPr/>
        </p:nvPicPr>
        <p:blipFill>
          <a:blip r:embed="rId1"/>
          <a:srcRect/>
          <a:stretch>
            <a:fillRect/>
          </a:stretch>
        </p:blipFill>
        <p:spPr>
          <a:xfrm>
            <a:off x="1314768" y="2339975"/>
            <a:ext cx="2580640" cy="3559810"/>
          </a:xfrm>
          <a:prstGeom prst="rect">
            <a:avLst/>
          </a:prstGeom>
          <a:effectLst>
            <a:softEdge rad="101600"/>
          </a:effectLst>
        </p:spPr>
      </p:pic>
      <p:sp>
        <p:nvSpPr>
          <p:cNvPr id="3" name="TextBox 2"/>
          <p:cNvSpPr txBox="1"/>
          <p:nvPr/>
        </p:nvSpPr>
        <p:spPr>
          <a:xfrm>
            <a:off x="2900611" y="162417"/>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4542155" y="1896110"/>
            <a:ext cx="711390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 刘禹锡</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刘禹锡（772—842），字梦得。洛阳（今属河南）人，祖籍中山（今河北定州），生于嘉兴（今属浙江）。刘禹锡不仅是古代著名的哲学家，更是杰出的诗人。生前与白居易齐名，世称“刘白”。其尸题材广泛，内容丰富，精练含蓄，韵味深长，富于哲理意味。他学习民歌写作的《竹枝词》等，朴素优美，清新自然，健康活泼，充满生活情趣。有《刘梦得文集》。 </a:t>
            </a:r>
            <a:endParaRPr sz="2800" dirty="0">
              <a:latin typeface="方正隶书简体" charset="0"/>
              <a:ea typeface="方正隶书简体"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79875" y="864870"/>
            <a:ext cx="4079875" cy="701040"/>
          </a:xfrm>
          <a:prstGeom prst="rect">
            <a:avLst/>
          </a:prstGeom>
          <a:noFill/>
        </p:spPr>
        <p:txBody>
          <a:bodyPr wrap="square" rtlCol="0">
            <a:spAutoFit/>
          </a:bodyPr>
          <a:lstStyle/>
          <a:p>
            <a:r>
              <a:rPr lang="zh-CN" altLang="en-US" sz="4000" b="1">
                <a:latin typeface="方正书宋简体" charset="0"/>
                <a:ea typeface="方正书宋简体" charset="0"/>
              </a:rPr>
              <a:t>逍遥游（节选）</a:t>
            </a:r>
            <a:endParaRPr lang="zh-CN" altLang="en-US" sz="4000" b="1">
              <a:latin typeface="方正书宋简体" charset="0"/>
              <a:ea typeface="方正书宋简体" charset="0"/>
            </a:endParaRPr>
          </a:p>
        </p:txBody>
      </p:sp>
      <p:sp>
        <p:nvSpPr>
          <p:cNvPr id="3" name="文本框 2"/>
          <p:cNvSpPr txBox="1"/>
          <p:nvPr/>
        </p:nvSpPr>
        <p:spPr>
          <a:xfrm>
            <a:off x="1247140" y="1812925"/>
            <a:ext cx="10041890" cy="4617720"/>
          </a:xfrm>
          <a:prstGeom prst="rect">
            <a:avLst/>
          </a:prstGeom>
          <a:noFill/>
        </p:spPr>
        <p:txBody>
          <a:bodyPr wrap="square" rtlCol="0">
            <a:spAutoFit/>
          </a:bodyPr>
          <a:lstStyle/>
          <a:p>
            <a:r>
              <a:rPr lang="en-US" altLang="zh-CN" sz="800"/>
              <a:t>        </a:t>
            </a:r>
            <a:r>
              <a:rPr lang="en-US" altLang="zh-CN" sz="900"/>
              <a:t>  </a:t>
            </a:r>
            <a:endParaRPr lang="en-US" altLang="zh-CN" sz="1000">
              <a:latin typeface="方正启体简体" charset="0"/>
              <a:ea typeface="方正启体简体" charset="0"/>
            </a:endParaRPr>
          </a:p>
          <a:p>
            <a:r>
              <a:rPr lang="en-US" altLang="zh-CN" sz="2400">
                <a:latin typeface="方正启体简体" charset="0"/>
                <a:ea typeface="方正启体简体" charset="0"/>
              </a:rPr>
              <a:t>          汤之问棘也是已：“穷发之北，有冥海者，天池也。有鱼焉，其广数千里，未有知其修者，其名为鲲。有鸟焉，其名为鹏，背若泰山，翼若垂天之云；抟扶摇羊角而上者九万里，绝云气，负青天，然后图南，且适南冥也。斥鴳笑之曰：‘彼且奚适也！我腾跃而上，不过数仞而下，翱翔蓬蒿之间，此亦飞之至也。而彼且奚适也！’”此小大之辨也。</a:t>
            </a:r>
            <a:endParaRPr lang="en-US" altLang="zh-CN" sz="2400">
              <a:latin typeface="方正启体简体" charset="0"/>
              <a:ea typeface="方正启体简体" charset="0"/>
            </a:endParaRPr>
          </a:p>
          <a:p>
            <a:r>
              <a:rPr lang="en-US" altLang="zh-CN" sz="2400">
                <a:latin typeface="方正启体简体" charset="0"/>
                <a:ea typeface="方正启体简体" charset="0"/>
              </a:rPr>
              <a:t>           故夫知效一官，行比一乡，德合一君，而征一国者，其自视也亦若此矣。而宋荣子犹然笑之。且举世誉之而不加劝，举世非之而不加沮，定乎内外之分，辨乎荣辱之境，斯已矣；被其于世，未数数然也。虽然，犹有未树也。夫列子御风而行，泠然善也，旬有五日而后反；彼于致福者，未数数然也。此虽免乎行，犹有所待者也。若夫乘天地之正，而御六气之辩，以游无穷者，且恶乎待哉！故曰：至人无己，神人无功，圣人无名。</a:t>
            </a:r>
            <a:endParaRPr lang="en-US" altLang="zh-CN" sz="2400">
              <a:latin typeface="方正启体简体" charset="0"/>
              <a:ea typeface="方正启体简体" charset="0"/>
            </a:endParaRPr>
          </a:p>
          <a:p>
            <a:endParaRPr lang="en-US" altLang="zh-CN" sz="2400">
              <a:latin typeface="方正启体简体" charset="0"/>
              <a:ea typeface="方正启体简体" charset="0"/>
            </a:endParaRPr>
          </a:p>
        </p:txBody>
      </p:sp>
      <p:sp>
        <p:nvSpPr>
          <p:cNvPr id="4" name="TextBox 3"/>
          <p:cNvSpPr txBox="1"/>
          <p:nvPr/>
        </p:nvSpPr>
        <p:spPr>
          <a:xfrm>
            <a:off x="10319183" y="137795"/>
            <a:ext cx="1661997"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古代散文</a:t>
            </a:r>
            <a:endParaRPr lang="zh-CN" altLang="en-US" sz="2800" dirty="0">
              <a:latin typeface="华文彩云" pitchFamily="2" charset="-122"/>
              <a:ea typeface="华文彩云"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DOWS-IQ47ND5\Pictures\413\2.jpg2"/>
          <p:cNvPicPr>
            <a:picLocks noChangeAspect="1"/>
          </p:cNvPicPr>
          <p:nvPr/>
        </p:nvPicPr>
        <p:blipFill>
          <a:blip r:embed="rId1"/>
          <a:srcRect/>
          <a:stretch>
            <a:fillRect/>
          </a:stretch>
        </p:blipFill>
        <p:spPr>
          <a:xfrm>
            <a:off x="5934710" y="1714500"/>
            <a:ext cx="5998210" cy="4506595"/>
          </a:xfrm>
          <a:prstGeom prst="rect">
            <a:avLst/>
          </a:prstGeom>
          <a:effectLst>
            <a:softEdge rad="101600"/>
          </a:effectLst>
        </p:spPr>
      </p:pic>
      <p:sp>
        <p:nvSpPr>
          <p:cNvPr id="2" name="文本框 1"/>
          <p:cNvSpPr txBox="1"/>
          <p:nvPr/>
        </p:nvSpPr>
        <p:spPr>
          <a:xfrm>
            <a:off x="2200910" y="848360"/>
            <a:ext cx="2773680" cy="640080"/>
          </a:xfrm>
          <a:prstGeom prst="rect">
            <a:avLst/>
          </a:prstGeom>
          <a:noFill/>
        </p:spPr>
        <p:txBody>
          <a:bodyPr wrap="square" rtlCol="0">
            <a:spAutoFit/>
          </a:bodyPr>
          <a:lstStyle/>
          <a:p>
            <a:r>
              <a:rPr lang="zh-CN" altLang="en-US" sz="3600" b="1" dirty="0">
                <a:latin typeface="方正书宋简体" charset="0"/>
                <a:ea typeface="方正书宋简体" charset="0"/>
              </a:rPr>
              <a:t>西塞山怀古</a:t>
            </a:r>
            <a:endParaRPr lang="zh-CN" altLang="en-US" sz="3600" b="1" dirty="0">
              <a:latin typeface="方正书宋简体" charset="0"/>
              <a:ea typeface="方正书宋简体" charset="0"/>
            </a:endParaRPr>
          </a:p>
        </p:txBody>
      </p:sp>
      <p:sp>
        <p:nvSpPr>
          <p:cNvPr id="3" name="文本框 2"/>
          <p:cNvSpPr txBox="1"/>
          <p:nvPr/>
        </p:nvSpPr>
        <p:spPr>
          <a:xfrm>
            <a:off x="1732280" y="1758315"/>
            <a:ext cx="3931285" cy="4495165"/>
          </a:xfrm>
          <a:prstGeom prst="rect">
            <a:avLst/>
          </a:prstGeom>
          <a:noFill/>
        </p:spPr>
        <p:txBody>
          <a:bodyPr wrap="square" rtlCol="0">
            <a:spAutoFit/>
          </a:bodyPr>
          <a:lstStyle/>
          <a:p>
            <a:r>
              <a:rPr lang="zh-CN" altLang="en-US" sz="3600" dirty="0">
                <a:latin typeface="方正启体简体" charset="0"/>
                <a:ea typeface="方正启体简体" charset="0"/>
              </a:rPr>
              <a:t>王濬楼船下益州</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金陵王气黯然收</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千寻铁锁沉江底</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一片降幡出石头</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人世几回伤往事</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山形依旧枕寒流</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今逢四海为家日</a:t>
            </a:r>
            <a:endParaRPr lang="zh-CN" altLang="en-US" sz="3600" dirty="0">
              <a:latin typeface="方正启体简体" charset="0"/>
              <a:ea typeface="方正启体简体" charset="0"/>
            </a:endParaRPr>
          </a:p>
          <a:p>
            <a:r>
              <a:rPr lang="zh-CN" altLang="en-US" sz="3600" dirty="0">
                <a:latin typeface="方正启体简体" charset="0"/>
                <a:ea typeface="方正启体简体" charset="0"/>
              </a:rPr>
              <a:t>故垒萧萧芦荻秋</a:t>
            </a:r>
            <a:endParaRPr lang="zh-CN" altLang="en-US" sz="36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70129" y="1290077"/>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8362" y="927406"/>
            <a:ext cx="1219200" cy="1219200"/>
          </a:xfrm>
          <a:prstGeom prst="rect">
            <a:avLst/>
          </a:prstGeom>
        </p:spPr>
      </p:pic>
      <p:sp>
        <p:nvSpPr>
          <p:cNvPr id="6" name="文本框 5"/>
          <p:cNvSpPr txBox="1"/>
          <p:nvPr/>
        </p:nvSpPr>
        <p:spPr>
          <a:xfrm>
            <a:off x="4590650" y="2329634"/>
            <a:ext cx="6315710" cy="2850515"/>
          </a:xfrm>
          <a:prstGeom prst="rect">
            <a:avLst/>
          </a:prstGeom>
          <a:noFill/>
        </p:spPr>
        <p:txBody>
          <a:bodyPr wrap="square" rtlCol="0">
            <a:spAutoFit/>
          </a:bodyPr>
          <a:lstStyle/>
          <a:p>
            <a:r>
              <a:rPr lang="zh-CN" altLang="en-US" sz="2000" dirty="0" smtClean="0">
                <a:latin typeface="+mn-ea"/>
              </a:rPr>
              <a:t>       </a:t>
            </a:r>
            <a:r>
              <a:rPr sz="2000" dirty="0">
                <a:latin typeface="+mn-ea"/>
              </a:rPr>
              <a:t>《西塞山怀古》一诗叙说的内容是历史上的事实，状摹的景色是眼前的实景，抒发的感叹是诗人胸中的真情。诗人巧妙地把史、景、情完美地揉合在一起，使得三者相映相衬，相长相生，营造出一种含蕴半瞻的苍凉意境，给人以沉郁顿挫之感。</a:t>
            </a:r>
            <a:endParaRPr sz="2000" dirty="0">
              <a:latin typeface="+mn-ea"/>
            </a:endParaRPr>
          </a:p>
          <a:p>
            <a:r>
              <a:rPr sz="2000" dirty="0">
                <a:latin typeface="+mn-ea"/>
              </a:rPr>
              <a:t>       此诗颇受历代评家好评，《唐诗鼓吹笺注》称：首联一雄壮一惨淡，后四句于衰飒中见其高雅自然，于感慨中见壮丽，是“唐人怀古之绝唱”。《絸斋诗谈》云：“太平既久，向之霸业雄心消磨已净。此方是怀古胜场。</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刘禹锡的这首诗包含了哪些深刻的思想？</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1、诗歌中选择的典故是哪个时代的什么历史事实？</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4.jpg4"/>
          <p:cNvPicPr>
            <a:picLocks noChangeAspect="1"/>
          </p:cNvPicPr>
          <p:nvPr/>
        </p:nvPicPr>
        <p:blipFill>
          <a:blip r:embed="rId1"/>
          <a:srcRect/>
          <a:stretch>
            <a:fillRect/>
          </a:stretch>
        </p:blipFill>
        <p:spPr>
          <a:xfrm>
            <a:off x="8509635" y="1910080"/>
            <a:ext cx="2689860" cy="3974465"/>
          </a:xfrm>
          <a:prstGeom prst="rect">
            <a:avLst/>
          </a:prstGeom>
          <a:effectLst>
            <a:softEdge rad="101600"/>
          </a:effectLst>
        </p:spPr>
      </p:pic>
      <p:sp>
        <p:nvSpPr>
          <p:cNvPr id="3" name="TextBox 2"/>
          <p:cNvSpPr txBox="1"/>
          <p:nvPr/>
        </p:nvSpPr>
        <p:spPr>
          <a:xfrm>
            <a:off x="2900611" y="162417"/>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205865" y="1648460"/>
            <a:ext cx="711390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 白居易</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刘禹锡白居易（772—846），字乐天，晚号香山居士，又号醉吟先生。郡望太原，后迁居为下邽（今陕西渭南）人，生于郑州新郑（今属河南）。白居易创制了“元和体”，又是新乐府诗歌的主要倡导者，主张“文章合为时而著，歌诗合为事而作”，强调诗歌的现实内容和社会作用。今存诗近3000首，是唐代诗歌数量最多的诗人。有《白氏长庆集》。</a:t>
            </a:r>
            <a:endParaRPr sz="2800" dirty="0">
              <a:latin typeface="方正隶书简体" charset="0"/>
              <a:ea typeface="方正隶书简体"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33365" y="996950"/>
            <a:ext cx="1722120" cy="640080"/>
          </a:xfrm>
          <a:prstGeom prst="rect">
            <a:avLst/>
          </a:prstGeom>
          <a:noFill/>
        </p:spPr>
        <p:txBody>
          <a:bodyPr wrap="square" rtlCol="0">
            <a:spAutoFit/>
          </a:bodyPr>
          <a:lstStyle/>
          <a:p>
            <a:r>
              <a:rPr lang="zh-CN" altLang="en-US" sz="3600" b="1" dirty="0">
                <a:latin typeface="方正书宋简体" charset="0"/>
                <a:ea typeface="方正书宋简体" charset="0"/>
              </a:rPr>
              <a:t>长恨歌</a:t>
            </a:r>
            <a:endParaRPr lang="zh-CN" altLang="en-US" sz="3600" b="1" dirty="0">
              <a:latin typeface="方正书宋简体" charset="0"/>
              <a:ea typeface="方正书宋简体" charset="0"/>
            </a:endParaRPr>
          </a:p>
        </p:txBody>
      </p:sp>
      <p:sp>
        <p:nvSpPr>
          <p:cNvPr id="3" name="文本框 2"/>
          <p:cNvSpPr txBox="1"/>
          <p:nvPr/>
        </p:nvSpPr>
        <p:spPr>
          <a:xfrm>
            <a:off x="1405890" y="1991995"/>
            <a:ext cx="9798685" cy="3758565"/>
          </a:xfrm>
          <a:prstGeom prst="rect">
            <a:avLst/>
          </a:prstGeom>
          <a:noFill/>
        </p:spPr>
        <p:txBody>
          <a:bodyPr wrap="square" rtlCol="0">
            <a:spAutoFit/>
          </a:bodyPr>
          <a:lstStyle/>
          <a:p>
            <a:r>
              <a:rPr lang="zh-CN" altLang="en-US" sz="2400" dirty="0">
                <a:latin typeface="方正启体简体" charset="0"/>
                <a:ea typeface="方正启体简体" charset="0"/>
              </a:rPr>
              <a:t>汉皇重色思倾国，御宇多年求不得。杨家有女初长成，养在深闺人未识。</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天生丽质难自弃，一朝选在君王侧。回眸一笑百媚生，六宫粉黛无颜色。</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春寒赐浴华清池，温泉水滑洗凝脂。侍儿扶起娇无力，始是新承恩泽时。</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云鬓花颜金步摇，芙蓉帐暖度春宵。春宵苦短日高起，从此君王不早朝。</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承欢侍宴无闲暇，春从春游夜专夜。后宫佳丽三千人，三千宠爱在一身。</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金屋妆成娇侍夜，玉楼宴罢醉和春。姊妹弟兄皆列土，可怜光彩生门户。</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遂令天下父母心，不重生男重生女。骊宫高处入青云，仙乐风飘处处闻。</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缓歌谩舞凝丝竹，尽日君王看不足。渔阳鼙鼓动地来，惊破霓裳羽衣曲。</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九重城阙烟尘生，千乘万骑西南行。翠华摇摇行复止，西出都门百余里。</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六军不发无奈何，宛转蛾眉马前死。花钿委地无人收，翠翘金雀玉搔头。</a:t>
            </a:r>
            <a:endParaRPr lang="zh-CN" altLang="en-US" sz="24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31790" y="1088390"/>
            <a:ext cx="1722120" cy="640080"/>
          </a:xfrm>
          <a:prstGeom prst="rect">
            <a:avLst/>
          </a:prstGeom>
          <a:noFill/>
        </p:spPr>
        <p:txBody>
          <a:bodyPr wrap="square" rtlCol="0">
            <a:spAutoFit/>
          </a:bodyPr>
          <a:lstStyle/>
          <a:p>
            <a:r>
              <a:rPr lang="zh-CN" altLang="en-US" sz="3600" b="1" dirty="0">
                <a:latin typeface="方正书宋简体" charset="0"/>
                <a:ea typeface="方正书宋简体" charset="0"/>
              </a:rPr>
              <a:t>长恨歌</a:t>
            </a:r>
            <a:endParaRPr lang="zh-CN" altLang="en-US" sz="3600" b="1" dirty="0">
              <a:latin typeface="方正书宋简体" charset="0"/>
              <a:ea typeface="方正书宋简体" charset="0"/>
            </a:endParaRPr>
          </a:p>
        </p:txBody>
      </p:sp>
      <p:sp>
        <p:nvSpPr>
          <p:cNvPr id="3" name="文本框 2"/>
          <p:cNvSpPr txBox="1"/>
          <p:nvPr/>
        </p:nvSpPr>
        <p:spPr>
          <a:xfrm>
            <a:off x="1381125" y="2082800"/>
            <a:ext cx="9798685" cy="3758565"/>
          </a:xfrm>
          <a:prstGeom prst="rect">
            <a:avLst/>
          </a:prstGeom>
          <a:noFill/>
        </p:spPr>
        <p:txBody>
          <a:bodyPr wrap="square" rtlCol="0">
            <a:spAutoFit/>
          </a:bodyPr>
          <a:lstStyle/>
          <a:p>
            <a:r>
              <a:rPr lang="zh-CN" altLang="en-US" sz="2400" dirty="0">
                <a:latin typeface="方正启体简体" charset="0"/>
                <a:ea typeface="方正启体简体" charset="0"/>
              </a:rPr>
              <a:t>君王掩面救不得，回看血泪相和流。黄埃散漫风萧索，云栈萦纡登剑阁。</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峨嵋山下少人行，旌旗无光日色薄。蜀江水碧蜀山青，圣主朝朝暮暮情。</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行宫见月伤心色，夜雨闻铃肠断声。天旋地转回龙驭，到此踌躇不能去。</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马嵬坡下泥土中，不见玉颜空死处。君臣相顾尽沾衣，东望都门信马归。</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归来池苑皆依旧，太液芙蓉未央柳。芙蓉如面柳如眉，对此如何不泪垂。</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春风桃李花开日，秋雨梧桐叶落时。西宫南内多秋草，落叶满阶红不扫。</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梨园弟子白发新，椒房阿监青娥老。夕殿萤飞思悄然，孤灯挑尽未成眠。</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迟迟钟鼓初长夜，耿耿星河欲曙天。鸳鸯瓦冷霜华重，翡翠衾寒谁与共。</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悠悠生死别经年，魂魄不曾来入梦。临邛道士鸿都客，能以精诚致魂魄。</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为感君王辗转思，遂教方士殷勤觅。排空驭气奔如电，升天入地求之遍。</a:t>
            </a:r>
            <a:endParaRPr lang="zh-CN" altLang="en-US" sz="24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7325" y="1030605"/>
            <a:ext cx="1722120" cy="640080"/>
          </a:xfrm>
          <a:prstGeom prst="rect">
            <a:avLst/>
          </a:prstGeom>
          <a:noFill/>
        </p:spPr>
        <p:txBody>
          <a:bodyPr wrap="square" rtlCol="0">
            <a:spAutoFit/>
          </a:bodyPr>
          <a:lstStyle/>
          <a:p>
            <a:r>
              <a:rPr lang="zh-CN" altLang="en-US" sz="3600" b="1" dirty="0">
                <a:latin typeface="方正书宋简体" charset="0"/>
                <a:ea typeface="方正书宋简体" charset="0"/>
              </a:rPr>
              <a:t>长恨歌</a:t>
            </a:r>
            <a:endParaRPr lang="zh-CN" altLang="en-US" sz="3600" b="1" dirty="0">
              <a:latin typeface="方正书宋简体" charset="0"/>
              <a:ea typeface="方正书宋简体" charset="0"/>
            </a:endParaRPr>
          </a:p>
        </p:txBody>
      </p:sp>
      <p:sp>
        <p:nvSpPr>
          <p:cNvPr id="3" name="文本框 2"/>
          <p:cNvSpPr txBox="1"/>
          <p:nvPr/>
        </p:nvSpPr>
        <p:spPr>
          <a:xfrm>
            <a:off x="1298575" y="2074545"/>
            <a:ext cx="9798685" cy="3758565"/>
          </a:xfrm>
          <a:prstGeom prst="rect">
            <a:avLst/>
          </a:prstGeom>
          <a:noFill/>
        </p:spPr>
        <p:txBody>
          <a:bodyPr wrap="square" rtlCol="0">
            <a:spAutoFit/>
          </a:bodyPr>
          <a:lstStyle/>
          <a:p>
            <a:r>
              <a:rPr lang="zh-CN" altLang="en-US" sz="2400" dirty="0">
                <a:latin typeface="方正启体简体" charset="0"/>
                <a:ea typeface="方正启体简体" charset="0"/>
              </a:rPr>
              <a:t>上穷碧落下黄泉，两处茫茫皆不见。忽闻海上有仙山，山在虚无缥渺间。</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楼阁玲珑五云起，其中绰约多仙子。中有一人字太真，雪肤花貌参差是。</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金阙西厢叩玉扃，转教小玉报双成。闻道汉家天子使，九华帐里梦魂惊。</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揽衣推枕起徘徊，珠箔银屏迤逦开。云鬓半偏新睡觉，花冠不整下堂来。</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风吹仙袂飘飘举，犹似霓裳羽衣舞。玉容寂寞泪阑干，梨花一枝春带雨。</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含情凝睇谢君王，一别音容两渺茫。昭阳殿里恩爱绝，蓬莱宫中日月长。</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回头下望人寰处，不见长安见尘雾。惟将旧物表深情，钿合金钗寄将去。</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钗留一股合一扇，钗擘黄金合分钿。但教心似金钿坚，天上人间会相见。</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临别殷勤重寄词，词中有誓两心知。七月七日长生殿，夜半无人私语时。</a:t>
            </a:r>
            <a:endParaRPr lang="zh-CN" altLang="en-US" sz="2400" dirty="0">
              <a:latin typeface="方正启体简体" charset="0"/>
              <a:ea typeface="方正启体简体" charset="0"/>
            </a:endParaRPr>
          </a:p>
          <a:p>
            <a:r>
              <a:rPr lang="zh-CN" altLang="en-US" sz="2400" dirty="0">
                <a:latin typeface="方正启体简体" charset="0"/>
                <a:ea typeface="方正启体简体" charset="0"/>
              </a:rPr>
              <a:t>在天愿作比翼鸟，在地愿为连理枝。天长地久有时尽，此恨绵绵无绝期。</a:t>
            </a:r>
            <a:endParaRPr lang="zh-CN" altLang="en-US" sz="2400" dirty="0">
              <a:latin typeface="方正启体简体" charset="0"/>
              <a:ea typeface="方正启体简体" charset="0"/>
            </a:endParaRPr>
          </a:p>
        </p:txBody>
      </p:sp>
      <p:sp>
        <p:nvSpPr>
          <p:cNvPr id="5" name="TextBox 4"/>
          <p:cNvSpPr txBox="1"/>
          <p:nvPr/>
        </p:nvSpPr>
        <p:spPr>
          <a:xfrm>
            <a:off x="10434419" y="119634"/>
            <a:ext cx="1632243" cy="518160"/>
          </a:xfrm>
          <a:prstGeom prst="rect">
            <a:avLst/>
          </a:prstGeom>
          <a:noFill/>
        </p:spPr>
        <p:txBody>
          <a:bodyPr wrap="square" rtlCol="0">
            <a:spAutoFit/>
          </a:bodyPr>
          <a:lstStyle/>
          <a:p>
            <a:r>
              <a:rPr lang="zh-CN" altLang="en-US" sz="2800" dirty="0" smtClean="0">
                <a:latin typeface="华文彩云" pitchFamily="2" charset="-122"/>
                <a:ea typeface="华文彩云" pitchFamily="2" charset="-122"/>
              </a:rPr>
              <a:t>古代</a:t>
            </a:r>
            <a:r>
              <a:rPr lang="zh-CN" altLang="en-US" sz="2800" dirty="0">
                <a:latin typeface="华文彩云" pitchFamily="2" charset="-122"/>
                <a:ea typeface="华文彩云" pitchFamily="2" charset="-122"/>
              </a:rPr>
              <a:t>诗词</a:t>
            </a:r>
            <a:endParaRPr lang="zh-CN" altLang="en-US" sz="2800" dirty="0">
              <a:latin typeface="华文彩云" pitchFamily="2" charset="-122"/>
              <a:ea typeface="华文彩云" pitchFamily="2"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email"/>
          <a:stretch>
            <a:fillRect/>
          </a:stretch>
        </p:blipFill>
        <p:spPr>
          <a:xfrm>
            <a:off x="8952732" y="4882296"/>
            <a:ext cx="3239268" cy="1979680"/>
          </a:xfrm>
          <a:prstGeom prst="rect">
            <a:avLst/>
          </a:prstGeom>
        </p:spPr>
      </p:pic>
      <p:pic>
        <p:nvPicPr>
          <p:cNvPr id="25" name="图片 15" descr="07.png"/>
          <p:cNvPicPr>
            <a:picLocks noChangeAspect="1" noChangeArrowheads="1"/>
          </p:cNvPicPr>
          <p:nvPr/>
        </p:nvPicPr>
        <p:blipFill rotWithShape="1">
          <a:blip r:embed="rId2"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5636895" y="1224280"/>
            <a:ext cx="1597660"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导读</a:t>
            </a:r>
            <a:endParaRPr lang="en-US" altLang="zh-CN" sz="4400" b="1" dirty="0">
              <a:solidFill>
                <a:srgbClr val="C00000"/>
              </a:solidFill>
              <a:latin typeface="李旭科毛笔行书" charset="0"/>
              <a:ea typeface="李旭科毛笔行书" charset="0"/>
            </a:endParaRPr>
          </a:p>
        </p:txBody>
      </p:sp>
      <p:pic>
        <p:nvPicPr>
          <p:cNvPr id="3" name="图片 2"/>
          <p:cNvPicPr>
            <a:picLocks noChangeAspect="1"/>
          </p:cNvPicPr>
          <p:nvPr/>
        </p:nvPicPr>
        <p:blipFill>
          <a:blip r:embed="rId3"/>
          <a:stretch>
            <a:fillRect/>
          </a:stretch>
        </p:blipFill>
        <p:spPr>
          <a:xfrm>
            <a:off x="4490107" y="795961"/>
            <a:ext cx="1219200" cy="1219200"/>
          </a:xfrm>
          <a:prstGeom prst="rect">
            <a:avLst/>
          </a:prstGeom>
        </p:spPr>
      </p:pic>
      <p:sp>
        <p:nvSpPr>
          <p:cNvPr id="6" name="文本框 5"/>
          <p:cNvSpPr txBox="1"/>
          <p:nvPr/>
        </p:nvSpPr>
        <p:spPr>
          <a:xfrm>
            <a:off x="4467460" y="2049599"/>
            <a:ext cx="6315710" cy="4374515"/>
          </a:xfrm>
          <a:prstGeom prst="rect">
            <a:avLst/>
          </a:prstGeom>
          <a:noFill/>
        </p:spPr>
        <p:txBody>
          <a:bodyPr wrap="square" rtlCol="0">
            <a:spAutoFit/>
          </a:bodyPr>
          <a:lstStyle/>
          <a:p>
            <a:r>
              <a:rPr lang="zh-CN" altLang="en-US" sz="2000" dirty="0" smtClean="0">
                <a:latin typeface="+mn-ea"/>
              </a:rPr>
              <a:t>       </a:t>
            </a:r>
            <a:r>
              <a:rPr sz="2000" dirty="0">
                <a:latin typeface="+mn-ea"/>
              </a:rPr>
              <a:t>《长恨歌》是白居易诗作中脍炙人口的名篇，作于元和元年（806），当时诗人正在盩厔县（今陕西周至）任县尉。这首诗是他和友人陈鸿、王质夫同游仙游寺，有感于唐玄宗、杨贵妃的故事而创作的。在这首长篇叙事诗里，作者以精炼的语言，优美的形象，叙事和抒情结合的手法，叙述了唐玄宗、杨贵妃在安史之乱中的爱情悲剧：他们的爱情被自己酿成的叛乱断送了，正在没完没了地吃着这一精神的苦果。唐玄宗、杨贵妃都是历史上的人物，诗人并不拘泥于历史，而是借着历史的一点影子，根据当时人们的传说，街坊的歌唱，从中蜕化出一个回旋曲折、宛转动人的故事，用回环往复、缠绵悱恻的艺术形式，描摹、歌咏出来。由于诗中的故事、人物都是艺术化的，是现实中人的复杂真实的再现，所以能够在历代读者的心中漾起阵阵涟漪。</a:t>
            </a:r>
            <a:endParaRPr sz="2000" dirty="0">
              <a:latin typeface="+mn-ea"/>
            </a:endParaRPr>
          </a:p>
        </p:txBody>
      </p:sp>
      <p:pic>
        <p:nvPicPr>
          <p:cNvPr id="7" name="图片 6"/>
          <p:cNvPicPr>
            <a:picLocks noChangeAspect="1"/>
          </p:cNvPicPr>
          <p:nvPr/>
        </p:nvPicPr>
        <p:blipFill>
          <a:blip r:embed="rId4" cstate="email"/>
          <a:srcRect/>
          <a:stretch>
            <a:fillRect/>
          </a:stretch>
        </p:blipFill>
        <p:spPr>
          <a:xfrm>
            <a:off x="515303" y="1605155"/>
            <a:ext cx="3884418" cy="3884418"/>
          </a:xfrm>
          <a:custGeom>
            <a:avLst/>
            <a:gdLst>
              <a:gd name="connsiteX0" fmla="*/ 2794000 w 5588000"/>
              <a:gd name="connsiteY0" fmla="*/ 0 h 5588000"/>
              <a:gd name="connsiteX1" fmla="*/ 5588000 w 5588000"/>
              <a:gd name="connsiteY1" fmla="*/ 2794000 h 5588000"/>
              <a:gd name="connsiteX2" fmla="*/ 2794000 w 5588000"/>
              <a:gd name="connsiteY2" fmla="*/ 5588000 h 5588000"/>
              <a:gd name="connsiteX3" fmla="*/ 0 w 5588000"/>
              <a:gd name="connsiteY3" fmla="*/ 2794000 h 5588000"/>
              <a:gd name="connsiteX4" fmla="*/ 2794000 w 5588000"/>
              <a:gd name="connsiteY4" fmla="*/ 0 h 55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8000" h="5588000">
                <a:moveTo>
                  <a:pt x="2794000" y="0"/>
                </a:moveTo>
                <a:cubicBezTo>
                  <a:pt x="4337084" y="0"/>
                  <a:pt x="5588000" y="1250916"/>
                  <a:pt x="5588000" y="2794000"/>
                </a:cubicBezTo>
                <a:cubicBezTo>
                  <a:pt x="5588000" y="4337084"/>
                  <a:pt x="4337084" y="5588000"/>
                  <a:pt x="2794000" y="5588000"/>
                </a:cubicBezTo>
                <a:cubicBezTo>
                  <a:pt x="1250916" y="5588000"/>
                  <a:pt x="0" y="4337084"/>
                  <a:pt x="0" y="2794000"/>
                </a:cubicBezTo>
                <a:cubicBezTo>
                  <a:pt x="0" y="1250916"/>
                  <a:pt x="1250916" y="0"/>
                  <a:pt x="2794000" y="0"/>
                </a:cubicBezTo>
                <a:close/>
              </a:path>
            </a:pathLst>
          </a:custGeom>
          <a:noFill/>
          <a:ln w="6350">
            <a:solidFill>
              <a:schemeClr val="bg2">
                <a:lumMod val="90000"/>
              </a:schemeClr>
            </a:solid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245982" y="325119"/>
            <a:ext cx="4848301" cy="5613218"/>
          </a:xfrm>
          <a:prstGeom prst="rect">
            <a:avLst/>
          </a:prstGeom>
        </p:spPr>
      </p:pic>
      <p:pic>
        <p:nvPicPr>
          <p:cNvPr id="61" name="Picture 2" descr="E:\PPT\PPT中国风元素\水墨具体图案\图片1.png"/>
          <p:cNvPicPr>
            <a:picLocks noChangeAspect="1" noChangeArrowheads="1"/>
          </p:cNvPicPr>
          <p:nvPr/>
        </p:nvPicPr>
        <p:blipFill>
          <a:blip r:embed="rId2" cstate="email"/>
          <a:srcRect/>
          <a:stretch>
            <a:fillRect/>
          </a:stretch>
        </p:blipFill>
        <p:spPr bwMode="auto">
          <a:xfrm>
            <a:off x="3115561" y="4486426"/>
            <a:ext cx="665780" cy="61412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3" cstate="email"/>
          <a:stretch>
            <a:fillRect/>
          </a:stretch>
        </p:blipFill>
        <p:spPr>
          <a:xfrm>
            <a:off x="2060554" y="4320254"/>
            <a:ext cx="984830" cy="984830"/>
          </a:xfrm>
          <a:prstGeom prst="rect">
            <a:avLst/>
          </a:prstGeom>
        </p:spPr>
      </p:pic>
      <p:pic>
        <p:nvPicPr>
          <p:cNvPr id="25" name="图片 15" descr="07.png"/>
          <p:cNvPicPr>
            <a:picLocks noChangeAspect="1" noChangeArrowheads="1"/>
          </p:cNvPicPr>
          <p:nvPr/>
        </p:nvPicPr>
        <p:blipFill rotWithShape="1">
          <a:blip r:embed="rId4" cstate="email"/>
          <a:srcRect/>
          <a:stretch>
            <a:fillRect/>
          </a:stretch>
        </p:blipFill>
        <p:spPr bwMode="auto">
          <a:xfrm>
            <a:off x="7179208" y="62986"/>
            <a:ext cx="5012792" cy="29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4"/>
          <p:cNvSpPr txBox="1"/>
          <p:nvPr/>
        </p:nvSpPr>
        <p:spPr>
          <a:xfrm>
            <a:off x="2334260" y="558800"/>
            <a:ext cx="3030855" cy="762000"/>
          </a:xfrm>
          <a:prstGeom prst="rect">
            <a:avLst/>
          </a:prstGeom>
          <a:noFill/>
        </p:spPr>
        <p:txBody>
          <a:bodyPr wrap="square" rtlCol="0">
            <a:spAutoFit/>
          </a:bodyPr>
          <a:lstStyle/>
          <a:p>
            <a:r>
              <a:rPr lang="zh-CN" altLang="en-US" sz="4400" b="1" dirty="0">
                <a:solidFill>
                  <a:srgbClr val="C00000"/>
                </a:solidFill>
                <a:latin typeface="李旭科毛笔行书" charset="0"/>
                <a:ea typeface="李旭科毛笔行书" charset="0"/>
              </a:rPr>
              <a:t>思考与练习</a:t>
            </a:r>
            <a:endParaRPr lang="en-US" altLang="zh-CN" sz="4400" b="1" dirty="0">
              <a:solidFill>
                <a:srgbClr val="C00000"/>
              </a:solidFill>
              <a:latin typeface="李旭科毛笔行书" charset="0"/>
              <a:ea typeface="李旭科毛笔行书" charset="0"/>
            </a:endParaRPr>
          </a:p>
        </p:txBody>
      </p:sp>
      <p:pic>
        <p:nvPicPr>
          <p:cNvPr id="23" name="图片 22"/>
          <p:cNvPicPr>
            <a:picLocks noChangeAspect="1"/>
          </p:cNvPicPr>
          <p:nvPr/>
        </p:nvPicPr>
        <p:blipFill>
          <a:blip r:embed="rId5" cstate="email"/>
          <a:stretch>
            <a:fillRect/>
          </a:stretch>
        </p:blipFill>
        <p:spPr>
          <a:xfrm>
            <a:off x="8409246" y="4532744"/>
            <a:ext cx="3789363" cy="2315871"/>
          </a:xfrm>
          <a:prstGeom prst="rect">
            <a:avLst/>
          </a:prstGeom>
        </p:spPr>
      </p:pic>
      <p:sp>
        <p:nvSpPr>
          <p:cNvPr id="26" name="文本框 25"/>
          <p:cNvSpPr txBox="1"/>
          <p:nvPr/>
        </p:nvSpPr>
        <p:spPr>
          <a:xfrm>
            <a:off x="3188335" y="4522470"/>
            <a:ext cx="6956425" cy="57912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2</a:t>
            </a:r>
            <a:r>
              <a:rPr lang="zh-CN" altLang="en-US" sz="2400" dirty="0" smtClean="0">
                <a:solidFill>
                  <a:schemeClr val="tx1">
                    <a:lumMod val="65000"/>
                    <a:lumOff val="35000"/>
                  </a:schemeClr>
                </a:solidFill>
                <a:latin typeface="李旭科书法" pitchFamily="2" charset="-122"/>
                <a:ea typeface="李旭科书法" pitchFamily="2" charset="-122"/>
              </a:rPr>
              <a:t>、</a:t>
            </a:r>
            <a:r>
              <a:rPr lang="zh-CN" altLang="en-US" sz="3200" b="1" dirty="0">
                <a:solidFill>
                  <a:schemeClr val="bg1">
                    <a:lumMod val="50000"/>
                  </a:schemeClr>
                </a:solidFill>
                <a:latin typeface="华文新魏" charset="0"/>
                <a:ea typeface="华文新魏" charset="0"/>
              </a:rPr>
              <a:t>《长恨歌》的艺术特征有哪些？</a:t>
            </a:r>
            <a:endParaRPr lang="zh-CN" altLang="en-US" sz="3200" b="1" dirty="0">
              <a:solidFill>
                <a:schemeClr val="bg1">
                  <a:lumMod val="50000"/>
                </a:schemeClr>
              </a:solidFill>
              <a:latin typeface="华文新魏" charset="0"/>
              <a:ea typeface="华文新魏" charset="0"/>
            </a:endParaRPr>
          </a:p>
        </p:txBody>
      </p:sp>
      <p:pic>
        <p:nvPicPr>
          <p:cNvPr id="60" name="Picture 2" descr="E:\PPT\PPT中国风元素\水墨具体图案\图片1.png"/>
          <p:cNvPicPr>
            <a:picLocks noChangeAspect="1" noChangeArrowheads="1"/>
          </p:cNvPicPr>
          <p:nvPr/>
        </p:nvPicPr>
        <p:blipFill>
          <a:blip r:embed="rId2" cstate="email"/>
          <a:srcRect/>
          <a:stretch>
            <a:fillRect/>
          </a:stretch>
        </p:blipFill>
        <p:spPr bwMode="auto">
          <a:xfrm>
            <a:off x="4388071" y="2400679"/>
            <a:ext cx="665780" cy="614125"/>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a:off x="1108467" y="1274742"/>
            <a:ext cx="2072484" cy="4338536"/>
          </a:xfrm>
          <a:custGeom>
            <a:avLst/>
            <a:gdLst>
              <a:gd name="connsiteX0" fmla="*/ 836579 w 2070922"/>
              <a:gd name="connsiteY0" fmla="*/ 0 h 4338536"/>
              <a:gd name="connsiteX1" fmla="*/ 2052536 w 2070922"/>
              <a:gd name="connsiteY1" fmla="*/ 1838528 h 4338536"/>
              <a:gd name="connsiteX2" fmla="*/ 0 w 2070922"/>
              <a:gd name="connsiteY2" fmla="*/ 4338536 h 4338536"/>
            </a:gdLst>
            <a:ahLst/>
            <a:cxnLst>
              <a:cxn ang="0">
                <a:pos x="connsiteX0" y="connsiteY0"/>
              </a:cxn>
              <a:cxn ang="0">
                <a:pos x="connsiteX1" y="connsiteY1"/>
              </a:cxn>
              <a:cxn ang="0">
                <a:pos x="connsiteX2" y="connsiteY2"/>
              </a:cxn>
            </a:cxnLst>
            <a:rect l="l" t="t" r="r" b="b"/>
            <a:pathLst>
              <a:path w="2070922" h="4338536">
                <a:moveTo>
                  <a:pt x="836579" y="0"/>
                </a:moveTo>
                <a:cubicBezTo>
                  <a:pt x="1514272" y="557719"/>
                  <a:pt x="2191966" y="1115439"/>
                  <a:pt x="2052536" y="1838528"/>
                </a:cubicBezTo>
                <a:cubicBezTo>
                  <a:pt x="1913106" y="2561617"/>
                  <a:pt x="956553" y="3450076"/>
                  <a:pt x="0" y="4338536"/>
                </a:cubicBezTo>
              </a:path>
            </a:pathLst>
          </a:custGeom>
          <a:no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6" cstate="email"/>
          <a:srcRect/>
          <a:stretch>
            <a:fillRect/>
          </a:stretch>
        </p:blipFill>
        <p:spPr>
          <a:xfrm flipH="1">
            <a:off x="2824631" y="1999293"/>
            <a:ext cx="2170164" cy="1259366"/>
          </a:xfrm>
          <a:prstGeom prst="rect">
            <a:avLst/>
          </a:prstGeom>
        </p:spPr>
      </p:pic>
      <p:sp>
        <p:nvSpPr>
          <p:cNvPr id="57" name="文本框 56"/>
          <p:cNvSpPr txBox="1"/>
          <p:nvPr/>
        </p:nvSpPr>
        <p:spPr>
          <a:xfrm>
            <a:off x="4547235" y="2426335"/>
            <a:ext cx="6909435" cy="1066800"/>
          </a:xfrm>
          <a:prstGeom prst="rect">
            <a:avLst/>
          </a:prstGeom>
          <a:noFill/>
        </p:spPr>
        <p:txBody>
          <a:bodyPr wrap="square" rtlCol="0">
            <a:spAutoFit/>
          </a:bodyPr>
          <a:lstStyle/>
          <a:p>
            <a:r>
              <a:rPr lang="zh-CN" altLang="en-US" sz="3200" b="1" dirty="0">
                <a:solidFill>
                  <a:schemeClr val="bg1">
                    <a:lumMod val="50000"/>
                  </a:schemeClr>
                </a:solidFill>
                <a:latin typeface="华文新魏" charset="0"/>
                <a:ea typeface="华文新魏" charset="0"/>
              </a:rPr>
              <a:t>1、有人认为《长恨歌》并不是对历史的记录与评价，你同意吗？</a:t>
            </a:r>
            <a:endParaRPr lang="zh-CN" altLang="en-US" sz="3200" b="1" dirty="0">
              <a:solidFill>
                <a:schemeClr val="bg1">
                  <a:lumMod val="50000"/>
                </a:schemeClr>
              </a:solidFill>
              <a:latin typeface="华文新魏" charset="0"/>
              <a:ea typeface="华文新魏"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WINDOWS-IQ47ND5\Pictures\413\5.jpg5"/>
          <p:cNvPicPr>
            <a:picLocks noChangeAspect="1"/>
          </p:cNvPicPr>
          <p:nvPr/>
        </p:nvPicPr>
        <p:blipFill>
          <a:blip r:embed="rId1"/>
          <a:srcRect/>
          <a:stretch>
            <a:fillRect/>
          </a:stretch>
        </p:blipFill>
        <p:spPr>
          <a:xfrm>
            <a:off x="8097520" y="2262505"/>
            <a:ext cx="2895600" cy="3573145"/>
          </a:xfrm>
          <a:prstGeom prst="rect">
            <a:avLst/>
          </a:prstGeom>
          <a:effectLst>
            <a:softEdge rad="101600"/>
          </a:effectLst>
        </p:spPr>
      </p:pic>
      <p:sp>
        <p:nvSpPr>
          <p:cNvPr id="3" name="TextBox 2"/>
          <p:cNvSpPr txBox="1"/>
          <p:nvPr/>
        </p:nvSpPr>
        <p:spPr>
          <a:xfrm>
            <a:off x="2900611" y="162417"/>
            <a:ext cx="9391828" cy="1554480"/>
          </a:xfrm>
          <a:prstGeom prst="rect">
            <a:avLst/>
          </a:prstGeom>
          <a:noFill/>
        </p:spPr>
        <p:txBody>
          <a:bodyPr wrap="square" rtlCol="0">
            <a:spAutoFit/>
          </a:bodyPr>
          <a:lstStyle/>
          <a:p>
            <a:r>
              <a:rPr lang="zh-CN" altLang="en-US" sz="4800" b="1" dirty="0">
                <a:solidFill>
                  <a:srgbClr val="C00000"/>
                </a:solidFill>
                <a:latin typeface="李旭科毛笔行书" charset="0"/>
                <a:ea typeface="李旭科毛笔行书" charset="0"/>
              </a:rPr>
              <a:t>回眸民族精神家园</a:t>
            </a:r>
            <a:endParaRPr lang="zh-CN" altLang="en-US" sz="4800" b="1" dirty="0">
              <a:solidFill>
                <a:srgbClr val="C00000"/>
              </a:solidFill>
              <a:latin typeface="李旭科毛笔行书" charset="0"/>
              <a:ea typeface="李旭科毛笔行书" charset="0"/>
            </a:endParaRPr>
          </a:p>
          <a:p>
            <a:r>
              <a:rPr lang="en-US" altLang="zh-CN" sz="4800" b="1" dirty="0" smtClean="0">
                <a:solidFill>
                  <a:srgbClr val="C00000"/>
                </a:solidFill>
                <a:latin typeface="李旭科毛笔行书" charset="0"/>
                <a:ea typeface="李旭科毛笔行书" charset="0"/>
              </a:rPr>
              <a:t>          </a:t>
            </a:r>
            <a:r>
              <a:rPr lang="en-US" altLang="zh-CN" sz="4800" b="1" dirty="0" smtClean="0">
                <a:solidFill>
                  <a:srgbClr val="C00000"/>
                </a:solidFill>
                <a:latin typeface="华文仿宋" pitchFamily="2" charset="-122"/>
                <a:ea typeface="华文仿宋" pitchFamily="2" charset="-122"/>
              </a:rPr>
              <a:t>——</a:t>
            </a:r>
            <a:r>
              <a:rPr lang="zh-CN" altLang="en-US" sz="4800" b="1" dirty="0">
                <a:solidFill>
                  <a:srgbClr val="C00000"/>
                </a:solidFill>
                <a:latin typeface="李旭科毛笔行书" charset="0"/>
                <a:ea typeface="李旭科毛笔行书" charset="0"/>
              </a:rPr>
              <a:t>古代经典作品欣赏</a:t>
            </a:r>
            <a:endParaRPr lang="zh-CN" altLang="en-US" sz="4800" b="1" dirty="0">
              <a:solidFill>
                <a:srgbClr val="C00000"/>
              </a:solidFill>
              <a:latin typeface="李旭科毛笔行书" charset="0"/>
              <a:ea typeface="李旭科毛笔行书" charset="0"/>
            </a:endParaRPr>
          </a:p>
        </p:txBody>
      </p:sp>
      <p:sp>
        <p:nvSpPr>
          <p:cNvPr id="5" name="TextBox 4"/>
          <p:cNvSpPr txBox="1"/>
          <p:nvPr/>
        </p:nvSpPr>
        <p:spPr>
          <a:xfrm>
            <a:off x="1188720" y="1706245"/>
            <a:ext cx="6471285" cy="4429760"/>
          </a:xfrm>
          <a:prstGeom prst="rect">
            <a:avLst/>
          </a:prstGeom>
          <a:noFill/>
        </p:spPr>
        <p:txBody>
          <a:bodyPr wrap="square" rtlCol="0">
            <a:spAutoFit/>
          </a:bodyPr>
          <a:lstStyle/>
          <a:p>
            <a:pPr algn="ctr"/>
            <a:r>
              <a:rPr lang="zh-CN" altLang="en-US" sz="3200" dirty="0" smtClean="0">
                <a:latin typeface="方正粗宋简体" charset="0"/>
                <a:ea typeface="方正粗宋简体" charset="0"/>
              </a:rPr>
              <a:t> 李  贺</a:t>
            </a:r>
            <a:endParaRPr lang="zh-CN" altLang="en-US" sz="3200" dirty="0" smtClean="0">
              <a:latin typeface="方正粗宋简体" charset="0"/>
              <a:ea typeface="方正粗宋简体" charset="0"/>
            </a:endParaRPr>
          </a:p>
          <a:p>
            <a:pPr algn="l"/>
            <a:r>
              <a:rPr lang="en-US" altLang="zh-CN" sz="2800" dirty="0" smtClean="0">
                <a:latin typeface="方正隶书简体" charset="0"/>
                <a:ea typeface="方正隶书简体" charset="0"/>
              </a:rPr>
              <a:t>        </a:t>
            </a:r>
            <a:r>
              <a:rPr sz="2800" dirty="0">
                <a:latin typeface="方正隶书简体" charset="0"/>
                <a:ea typeface="方正隶书简体" charset="0"/>
              </a:rPr>
              <a:t>李贺（790—816），字长吉，昌谷（今河南宜阳县）人，唐皇室远支。因避家讳，不得参加进士科考试。曾官奉礼郎。年少失意，郁郁而死。其诗尤长乐府，善于熔铸词采，驰骋想象，运用神话传说，创造出恢奇诡谲、璀璨多采的鲜明形象，艺术上有显著的特色。他作诗态度严肃，以苦吟著称。有《李长吉歌诗》。</a:t>
            </a:r>
            <a:endParaRPr sz="2800" dirty="0">
              <a:latin typeface="方正隶书简体" charset="0"/>
              <a:ea typeface="方正隶书简体"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a:ea typeface="微软雅黑 Light"/>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64734</Words>
  <Application>WPS 演示</Application>
  <PresentationFormat>自定义</PresentationFormat>
  <Paragraphs>2537</Paragraphs>
  <Slides>355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355</vt:i4>
      </vt:variant>
    </vt:vector>
  </HeadingPairs>
  <TitlesOfParts>
    <vt:vector size="372" baseType="lpstr">
      <vt:lpstr>Arial </vt:lpstr>
      <vt:lpstr>宋体 </vt:lpstr>
      <vt:lpstr>李旭科毛笔行书</vt:lpstr>
      <vt:lpstr>李旭科书法</vt:lpstr>
      <vt:lpstr>微软雅黑</vt:lpstr>
      <vt:lpstr>华文仿宋</vt:lpstr>
      <vt:lpstr>华文彩云</vt:lpstr>
      <vt:lpstr>方正粗宋简体</vt:lpstr>
      <vt:lpstr>方正隶书简体</vt:lpstr>
      <vt:lpstr>方正书宋简体</vt:lpstr>
      <vt:lpstr>方正启体简体</vt:lpstr>
      <vt:lpstr>方正中倩简体</vt:lpstr>
      <vt:lpstr>华文新魏</vt:lpstr>
      <vt:lpstr>汉仪竹节体简</vt:lpstr>
      <vt:lpstr>微软雅黑 Light</vt:lpstr>
      <vt:lpstr>汉仪雪君体简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168</cp:revision>
  <dcterms:created xsi:type="dcterms:W3CDTF">2016-03-16T14:26:00Z</dcterms:created>
  <dcterms:modified xsi:type="dcterms:W3CDTF">2016-04-15T03:01:01Z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